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5"/>
  </p:notesMasterIdLst>
  <p:handoutMasterIdLst>
    <p:handoutMasterId r:id="rId26"/>
  </p:handoutMasterIdLst>
  <p:sldIdLst>
    <p:sldId id="287" r:id="rId2"/>
    <p:sldId id="264" r:id="rId3"/>
    <p:sldId id="311" r:id="rId4"/>
    <p:sldId id="312" r:id="rId5"/>
    <p:sldId id="313" r:id="rId6"/>
    <p:sldId id="314" r:id="rId7"/>
    <p:sldId id="315" r:id="rId8"/>
    <p:sldId id="294" r:id="rId9"/>
    <p:sldId id="323" r:id="rId10"/>
    <p:sldId id="324" r:id="rId11"/>
    <p:sldId id="295" r:id="rId12"/>
    <p:sldId id="317" r:id="rId13"/>
    <p:sldId id="320" r:id="rId14"/>
    <p:sldId id="321" r:id="rId15"/>
    <p:sldId id="322" r:id="rId16"/>
    <p:sldId id="325" r:id="rId17"/>
    <p:sldId id="326" r:id="rId18"/>
    <p:sldId id="327" r:id="rId19"/>
    <p:sldId id="289" r:id="rId20"/>
    <p:sldId id="290" r:id="rId21"/>
    <p:sldId id="291" r:id="rId22"/>
    <p:sldId id="293" r:id="rId23"/>
    <p:sldId id="274" r:id="rId24"/>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620"/>
    <p:restoredTop sz="96634" autoAdjust="0"/>
  </p:normalViewPr>
  <p:slideViewPr>
    <p:cSldViewPr>
      <p:cViewPr>
        <p:scale>
          <a:sx n="81" d="100"/>
          <a:sy n="81" d="100"/>
        </p:scale>
        <p:origin x="-3224" y="-128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handoutMaster" Target="handoutMasters/handout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866C5DAD-7524-994C-A6BA-A3A5EEF4EA53}" type="slidenum">
              <a:rPr lang="en-US"/>
              <a:pPr/>
              <a:t>1</a:t>
            </a:fld>
            <a:endParaRPr lang="en-US" dirty="0"/>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dirty="0">
              <a:latin typeface="Times New Roman" charset="0"/>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3E0C7EE6-0709-3846-98C6-F0D23557FA5D}" type="slidenum">
              <a:rPr lang="en-US"/>
              <a:pPr/>
              <a:t>3</a:t>
            </a:fld>
            <a:endParaRPr lang="en-US"/>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3ABCDE03-AA07-5547-8ECA-0C5B0375BB5F}" type="slidenum">
              <a:rPr lang="en-US"/>
              <a:pPr/>
              <a:t>7</a:t>
            </a:fld>
            <a:endParaRPr lang="en-US"/>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latin typeface="Times New Roman"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&lt;Sept 2015&gt;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&lt;Sept 2015&gt;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&lt;Sept 2015&gt;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&lt;Sept 2015&gt;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&lt;Sept 2015&gt;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&lt;Sept 2015&gt;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smtClean="0"/>
              <a:t>&lt;Sept 2015&gt;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15-</a:t>
            </a:r>
            <a:r>
              <a:rPr lang="en-US" b="1" dirty="0" smtClean="0"/>
              <a:t>0704-</a:t>
            </a:r>
            <a:r>
              <a:rPr lang="en-US" b="1" dirty="0" smtClean="0"/>
              <a:t>00-006T</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hyperlink" Target="mailto:6tisch@ietf.org" TargetMode="External"/><Relationship Id="rId4" Type="http://schemas.openxmlformats.org/officeDocument/2006/relationships/hyperlink" Target="https://www.ietf.org/mailman/listinfo/6tisch" TargetMode="External"/><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 Id="rId3" Type="http://schemas.openxmlformats.org/officeDocument/2006/relationships/hyperlink" Target="https://ciscosales.webex.com/ciscosales/j.php?ED=219615007&amp;UID=481905242&amp;PW=NZTRkNDAwOTE1&amp;RT=MiMyMw=="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grouper.ieee.org/groups/802/15/pub/Subscribe.html" TargetMode="External"/><Relationship Id="rId4" Type="http://schemas.openxmlformats.org/officeDocument/2006/relationships/hyperlink" Target="stds-802-15-ig6t@listserv.ieee.org" TargetMode="External"/><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1</a:t>
            </a:fld>
            <a:endParaRPr lang="en-US" dirty="0"/>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IG 6tisch Opening </a:t>
            </a:r>
            <a:r>
              <a:rPr lang="en-US" sz="1600" dirty="0">
                <a:solidFill>
                  <a:srgbClr val="FF0000"/>
                </a:solidFill>
                <a:latin typeface="Times New Roman" pitchFamily="18" charset="0"/>
                <a:ea typeface="ＭＳ Ｐゴシック" pitchFamily="-65" charset="-128"/>
                <a:cs typeface="+mn-cs"/>
              </a:rPr>
              <a:t>Report for </a:t>
            </a:r>
            <a:r>
              <a:rPr lang="en-US" sz="1600" dirty="0" smtClean="0">
                <a:solidFill>
                  <a:srgbClr val="FF0000"/>
                </a:solidFill>
                <a:latin typeface="Times New Roman" pitchFamily="18" charset="0"/>
                <a:ea typeface="ＭＳ Ｐゴシック" pitchFamily="-65" charset="-128"/>
                <a:cs typeface="+mn-cs"/>
              </a:rPr>
              <a:t>Sept </a:t>
            </a:r>
            <a:r>
              <a:rPr lang="en-US" sz="1600" dirty="0" smtClean="0">
                <a:solidFill>
                  <a:srgbClr val="FF0000"/>
                </a:solidFill>
                <a:latin typeface="Times New Roman" pitchFamily="18" charset="0"/>
                <a:ea typeface="ＭＳ Ｐゴシック" pitchFamily="-65" charset="-128"/>
                <a:cs typeface="+mn-cs"/>
              </a:rPr>
              <a:t>2015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15 Sept2015</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a:solidFill>
                  <a:srgbClr val="000000"/>
                </a:solidFill>
                <a:latin typeface="Times New Roman" pitchFamily="18" charset="0"/>
                <a:ea typeface="ＭＳ Ｐゴシック" pitchFamily="-65" charset="-128"/>
              </a:rPr>
              <a:t>IG 6tisch</a:t>
            </a:r>
            <a:r>
              <a:rPr lang="en-US" sz="1600" dirty="0" smtClean="0">
                <a:solidFill>
                  <a:srgbClr val="000000"/>
                </a:solidFill>
                <a:latin typeface="Times New Roman" pitchFamily="18" charset="0"/>
                <a:ea typeface="ＭＳ Ｐゴシック" pitchFamily="-65" charset="-128"/>
                <a:cs typeface="+mn-cs"/>
              </a:rPr>
              <a:t> </a:t>
            </a:r>
            <a:r>
              <a:rPr lang="en-US" sz="1600" dirty="0" smtClean="0">
                <a:latin typeface="Times New Roman" pitchFamily="18" charset="0"/>
                <a:ea typeface="ＭＳ Ｐゴシック" pitchFamily="-65" charset="-128"/>
                <a:cs typeface="+mn-cs"/>
              </a:rPr>
              <a:t>Opening&amp; Closing Report </a:t>
            </a:r>
            <a:r>
              <a:rPr lang="en-US" sz="1600" dirty="0">
                <a:latin typeface="Times New Roman" pitchFamily="18" charset="0"/>
                <a:ea typeface="ＭＳ Ｐゴシック" pitchFamily="-65" charset="-128"/>
                <a:cs typeface="+mn-cs"/>
              </a:rPr>
              <a:t>for </a:t>
            </a:r>
            <a:r>
              <a:rPr lang="en-US" sz="1600" dirty="0" smtClean="0">
                <a:latin typeface="Times New Roman" pitchFamily="18" charset="0"/>
                <a:ea typeface="ＭＳ Ｐゴシック" pitchFamily="-65" charset="-128"/>
                <a:cs typeface="+mn-cs"/>
              </a:rPr>
              <a:t>Sep 2015 </a:t>
            </a:r>
            <a:r>
              <a:rPr lang="en-US" sz="1600" dirty="0" smtClean="0">
                <a:latin typeface="Times New Roman" pitchFamily="18" charset="0"/>
                <a:ea typeface="ＭＳ Ｐゴシック" pitchFamily="-65" charset="-128"/>
                <a:cs typeface="+mn-cs"/>
              </a:rPr>
              <a:t>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Opening 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Sep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smtClean="0">
              <a:solidFill>
                <a:schemeClr val="tx2"/>
              </a:solidFill>
              <a:latin typeface="Times New Roman" pitchFamily="18" charset="0"/>
              <a:ea typeface="ＭＳ Ｐゴシック" pitchFamily="-65" charset="-128"/>
              <a:cs typeface="+mn-cs"/>
            </a:endParaRPr>
          </a:p>
          <a:p>
            <a:pPr eaLnBrk="0" hangingPunct="0">
              <a:defRPr/>
            </a:pPr>
            <a:r>
              <a:rPr lang="en-US" sz="1600" b="1" dirty="0" smtClean="0">
                <a:solidFill>
                  <a:schemeClr val="tx2"/>
                </a:solidFill>
                <a:latin typeface="Times New Roman" pitchFamily="18" charset="0"/>
                <a:ea typeface="ＭＳ Ｐゴシック" pitchFamily="-65" charset="-128"/>
                <a:cs typeface="+mn-cs"/>
              </a:rPr>
              <a:t>Release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&lt;Sept 2015&gt;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381000" y="304800"/>
            <a:ext cx="7772400" cy="990600"/>
          </a:xfrm>
        </p:spPr>
        <p:txBody>
          <a:bodyPr/>
          <a:lstStyle/>
          <a:p>
            <a:pPr marL="1257300" lvl="2" indent="-342900"/>
            <a:r>
              <a:rPr lang="en-US" b="1" dirty="0" smtClean="0">
                <a:latin typeface="Times New Roman" charset="0"/>
                <a:ea typeface="ＭＳ Ｐゴシック" charset="0"/>
                <a:cs typeface="ＭＳ Ｐゴシック" charset="0"/>
              </a:rPr>
              <a:t>Secure Join Process</a:t>
            </a:r>
            <a:endParaRPr lang="en-US" b="1" dirty="0">
              <a:solidFill>
                <a:srgbClr val="000000"/>
              </a:solidFill>
              <a:ea typeface="Lucida Grande"/>
              <a:cs typeface="Lucida Grande"/>
            </a:endParaRPr>
          </a:p>
        </p:txBody>
      </p:sp>
      <p:sp>
        <p:nvSpPr>
          <p:cNvPr id="21510" name="Rectangle 5"/>
          <p:cNvSpPr>
            <a:spLocks noChangeArrowheads="1"/>
          </p:cNvSpPr>
          <p:nvPr/>
        </p:nvSpPr>
        <p:spPr bwMode="auto">
          <a:xfrm>
            <a:off x="152400" y="1371600"/>
            <a:ext cx="64008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lvl="2">
              <a:buClr>
                <a:srgbClr val="FF0000"/>
              </a:buClr>
            </a:pPr>
            <a:endParaRPr lang="en-US" sz="2800" dirty="0">
              <a:solidFill>
                <a:srgbClr val="000000"/>
              </a:solidFill>
              <a:ea typeface="Lucida Grande"/>
              <a:cs typeface="Lucida Grande"/>
            </a:endParaRPr>
          </a:p>
        </p:txBody>
      </p:sp>
      <p:sp>
        <p:nvSpPr>
          <p:cNvPr id="2" name="Rectangle 1"/>
          <p:cNvSpPr/>
          <p:nvPr/>
        </p:nvSpPr>
        <p:spPr>
          <a:xfrm>
            <a:off x="76200" y="838200"/>
            <a:ext cx="8915400" cy="5724646"/>
          </a:xfrm>
          <a:prstGeom prst="rect">
            <a:avLst/>
          </a:prstGeom>
        </p:spPr>
        <p:txBody>
          <a:bodyPr wrap="square">
            <a:spAutoFit/>
          </a:bodyPr>
          <a:lstStyle/>
          <a:p>
            <a:r>
              <a:rPr lang="en-US" sz="1600" b="1" dirty="0">
                <a:latin typeface="+mn-lt"/>
              </a:rPr>
              <a:t>Initial assumptions:</a:t>
            </a:r>
            <a:endParaRPr lang="en-US" sz="1600" dirty="0">
              <a:latin typeface="+mn-lt"/>
            </a:endParaRPr>
          </a:p>
          <a:p>
            <a:pPr marL="342900" indent="-342900">
              <a:buFont typeface="+mj-lt"/>
              <a:buAutoNum type="alphaUcPeriod"/>
            </a:pPr>
            <a:r>
              <a:rPr lang="en-US" sz="1600" dirty="0">
                <a:latin typeface="+mn-lt"/>
              </a:rPr>
              <a:t>A</a:t>
            </a:r>
            <a:r>
              <a:rPr lang="en-US" sz="1600" dirty="0" smtClean="0">
                <a:latin typeface="+mn-lt"/>
              </a:rPr>
              <a:t>ll </a:t>
            </a:r>
            <a:r>
              <a:rPr lang="en-US" sz="1600" dirty="0">
                <a:latin typeface="+mn-lt"/>
              </a:rPr>
              <a:t>nodes </a:t>
            </a:r>
            <a:r>
              <a:rPr lang="en-US" sz="1600" dirty="0" smtClean="0">
                <a:latin typeface="+mn-lt"/>
              </a:rPr>
              <a:t>have a known K1 (i.e. well-known key)</a:t>
            </a:r>
            <a:endParaRPr lang="en-US" sz="1600" dirty="0">
              <a:latin typeface="+mn-lt"/>
            </a:endParaRPr>
          </a:p>
          <a:p>
            <a:pPr marL="342900" indent="-342900">
              <a:buFont typeface="+mj-lt"/>
              <a:buAutoNum type="alphaUcPeriod"/>
            </a:pPr>
            <a:r>
              <a:rPr lang="en-US" sz="1600" dirty="0">
                <a:latin typeface="+mn-lt"/>
              </a:rPr>
              <a:t>E</a:t>
            </a:r>
            <a:r>
              <a:rPr lang="en-US" sz="1600" dirty="0" smtClean="0">
                <a:latin typeface="+mn-lt"/>
              </a:rPr>
              <a:t>ach </a:t>
            </a:r>
            <a:r>
              <a:rPr lang="en-US" sz="1600" dirty="0">
                <a:latin typeface="+mn-lt"/>
              </a:rPr>
              <a:t>node shares a </a:t>
            </a:r>
            <a:r>
              <a:rPr lang="en-US" sz="1600" dirty="0" smtClean="0">
                <a:latin typeface="+mn-lt"/>
              </a:rPr>
              <a:t>unique </a:t>
            </a:r>
            <a:r>
              <a:rPr lang="en-US" sz="1600" dirty="0">
                <a:latin typeface="+mn-lt"/>
              </a:rPr>
              <a:t>PSK per JN </a:t>
            </a:r>
            <a:r>
              <a:rPr lang="en-US" sz="1600" dirty="0" smtClean="0">
                <a:latin typeface="+mn-lt"/>
              </a:rPr>
              <a:t>with </a:t>
            </a:r>
            <a:r>
              <a:rPr lang="en-US" sz="1600" dirty="0">
                <a:latin typeface="+mn-lt"/>
              </a:rPr>
              <a:t>the JCE. It is used for authentication purposes during the join </a:t>
            </a:r>
            <a:r>
              <a:rPr lang="en-US" sz="1600" dirty="0" smtClean="0">
                <a:latin typeface="+mn-lt"/>
              </a:rPr>
              <a:t>process</a:t>
            </a:r>
          </a:p>
          <a:p>
            <a:pPr marL="342900" indent="-342900">
              <a:buFont typeface="+mj-lt"/>
              <a:buAutoNum type="alphaUcPeriod"/>
            </a:pPr>
            <a:r>
              <a:rPr lang="en-US" sz="1600" dirty="0">
                <a:latin typeface="+mn-lt"/>
              </a:rPr>
              <a:t>T</a:t>
            </a:r>
            <a:r>
              <a:rPr lang="en-US" sz="1600" dirty="0" smtClean="0">
                <a:latin typeface="+mn-lt"/>
              </a:rPr>
              <a:t>he </a:t>
            </a:r>
            <a:r>
              <a:rPr lang="en-US" sz="1600" dirty="0">
                <a:latin typeface="+mn-lt"/>
              </a:rPr>
              <a:t>join process is handled at the </a:t>
            </a:r>
            <a:r>
              <a:rPr lang="en-US" sz="1600" dirty="0" smtClean="0">
                <a:latin typeface="+mn-lt"/>
              </a:rPr>
              <a:t>application </a:t>
            </a:r>
            <a:r>
              <a:rPr lang="en-US" sz="1600" dirty="0">
                <a:latin typeface="+mn-lt"/>
              </a:rPr>
              <a:t>layer through COAP. </a:t>
            </a:r>
            <a:r>
              <a:rPr lang="en-US" sz="1600" dirty="0" smtClean="0">
                <a:latin typeface="+mn-lt"/>
              </a:rPr>
              <a:t> A </a:t>
            </a:r>
            <a:r>
              <a:rPr lang="en-US" sz="1600" dirty="0">
                <a:latin typeface="+mn-lt"/>
              </a:rPr>
              <a:t>message is sent by the JN, forwarded by the </a:t>
            </a:r>
            <a:r>
              <a:rPr lang="en-US" sz="1600" dirty="0" smtClean="0">
                <a:latin typeface="+mn-lt"/>
              </a:rPr>
              <a:t>JA and </a:t>
            </a:r>
            <a:r>
              <a:rPr lang="en-US" sz="1600" dirty="0">
                <a:latin typeface="+mn-lt"/>
              </a:rPr>
              <a:t>processed by the </a:t>
            </a:r>
            <a:r>
              <a:rPr lang="en-US" sz="1600" dirty="0" smtClean="0">
                <a:latin typeface="+mn-lt"/>
              </a:rPr>
              <a:t>JCE</a:t>
            </a:r>
          </a:p>
          <a:p>
            <a:pPr marL="342900" indent="-342900">
              <a:buFont typeface="+mj-lt"/>
              <a:buAutoNum type="alphaUcPeriod"/>
            </a:pPr>
            <a:r>
              <a:rPr lang="en-US" sz="1600" dirty="0">
                <a:latin typeface="+mn-lt"/>
              </a:rPr>
              <a:t>I</a:t>
            </a:r>
            <a:r>
              <a:rPr lang="en-US" sz="1600" dirty="0" smtClean="0">
                <a:latin typeface="+mn-lt"/>
              </a:rPr>
              <a:t>f </a:t>
            </a:r>
            <a:r>
              <a:rPr lang="en-US" sz="1600" dirty="0">
                <a:latin typeface="+mn-lt"/>
              </a:rPr>
              <a:t>the JN is authenticated by the JCE, the JCE sends the K2 (stored and encrypted with the </a:t>
            </a:r>
            <a:r>
              <a:rPr lang="en-US" sz="1600" dirty="0" smtClean="0">
                <a:latin typeface="+mn-lt"/>
              </a:rPr>
              <a:t>aforementioned </a:t>
            </a:r>
            <a:r>
              <a:rPr lang="en-US" sz="1600" dirty="0">
                <a:latin typeface="+mn-lt"/>
              </a:rPr>
              <a:t>PSK in a COAP message</a:t>
            </a:r>
            <a:r>
              <a:rPr lang="en-US" sz="1600" dirty="0" smtClean="0">
                <a:latin typeface="+mn-lt"/>
              </a:rPr>
              <a:t>)</a:t>
            </a:r>
            <a:endParaRPr lang="en-US" sz="1600" dirty="0">
              <a:latin typeface="+mn-lt"/>
            </a:endParaRPr>
          </a:p>
          <a:p>
            <a:pPr marL="342900" indent="-342900">
              <a:buFont typeface="+mj-lt"/>
              <a:buAutoNum type="alphaUcPeriod"/>
            </a:pPr>
            <a:r>
              <a:rPr lang="en-US" sz="1600" dirty="0" smtClean="0">
                <a:latin typeface="+mn-lt"/>
              </a:rPr>
              <a:t>JN </a:t>
            </a:r>
            <a:r>
              <a:rPr lang="en-US" sz="1600" dirty="0">
                <a:latin typeface="+mn-lt"/>
              </a:rPr>
              <a:t>processes the received COAP message and installs K2</a:t>
            </a:r>
            <a:r>
              <a:rPr lang="en-US" sz="1600" dirty="0" smtClean="0"/>
              <a:t>.</a:t>
            </a:r>
          </a:p>
          <a:p>
            <a:endParaRPr lang="en-US" sz="1400" b="1" dirty="0" smtClean="0">
              <a:latin typeface="+mn-lt"/>
            </a:endParaRPr>
          </a:p>
          <a:p>
            <a:r>
              <a:rPr lang="en-US" sz="1600" b="1" dirty="0" smtClean="0">
                <a:latin typeface="+mn-lt"/>
              </a:rPr>
              <a:t>Main </a:t>
            </a:r>
            <a:r>
              <a:rPr lang="en-US" sz="1600" b="1" dirty="0">
                <a:latin typeface="+mn-lt"/>
              </a:rPr>
              <a:t>open issues:</a:t>
            </a:r>
            <a:endParaRPr lang="en-US" sz="1600" dirty="0">
              <a:latin typeface="+mn-lt"/>
            </a:endParaRPr>
          </a:p>
          <a:p>
            <a:pPr marL="342900" indent="-342900">
              <a:buFont typeface="+mj-lt"/>
              <a:buAutoNum type="arabicPeriod"/>
            </a:pPr>
            <a:r>
              <a:rPr lang="en-US" sz="1600" dirty="0">
                <a:latin typeface="+mn-lt"/>
              </a:rPr>
              <a:t>M</a:t>
            </a:r>
            <a:r>
              <a:rPr lang="en-US" sz="1600" dirty="0" smtClean="0">
                <a:latin typeface="+mn-lt"/>
              </a:rPr>
              <a:t>essages </a:t>
            </a:r>
            <a:r>
              <a:rPr lang="en-US" sz="1600" dirty="0">
                <a:latin typeface="+mn-lt"/>
              </a:rPr>
              <a:t>exchanged between JN and JA must be "protected". For the moment we can assume to use K1</a:t>
            </a:r>
            <a:r>
              <a:rPr lang="en-US" sz="1600" dirty="0" smtClean="0">
                <a:latin typeface="+mn-lt"/>
              </a:rPr>
              <a:t>.</a:t>
            </a:r>
            <a:endParaRPr lang="en-US" sz="1600" dirty="0">
              <a:latin typeface="+mn-lt"/>
            </a:endParaRPr>
          </a:p>
          <a:p>
            <a:pPr marL="342900" indent="-342900">
              <a:buFont typeface="+mj-lt"/>
              <a:buAutoNum type="arabicPeriod"/>
            </a:pPr>
            <a:r>
              <a:rPr lang="en-US" sz="1600" dirty="0" smtClean="0">
                <a:latin typeface="+mn-lt"/>
              </a:rPr>
              <a:t>JA </a:t>
            </a:r>
            <a:r>
              <a:rPr lang="en-US" sz="1600" dirty="0">
                <a:latin typeface="+mn-lt"/>
              </a:rPr>
              <a:t>does not know JN; it does not have the corresponding Device Descriptor for JN; it must </a:t>
            </a:r>
            <a:r>
              <a:rPr lang="en-US" sz="1600" dirty="0" smtClean="0">
                <a:latin typeface="+mn-lt"/>
              </a:rPr>
              <a:t>implement </a:t>
            </a:r>
            <a:r>
              <a:rPr lang="en-US" sz="1600" dirty="0">
                <a:latin typeface="+mn-lt"/>
              </a:rPr>
              <a:t>a procedure for understanding if the join message should be forwarded or not (protection against DoS ? )</a:t>
            </a:r>
            <a:r>
              <a:rPr lang="en-US" sz="1600" dirty="0" smtClean="0">
                <a:latin typeface="+mn-lt"/>
              </a:rPr>
              <a:t>.</a:t>
            </a:r>
          </a:p>
          <a:p>
            <a:pPr marL="342900" indent="-342900">
              <a:buFont typeface="+mj-lt"/>
              <a:buAutoNum type="arabicPeriod"/>
            </a:pPr>
            <a:r>
              <a:rPr lang="en-US" sz="1600" dirty="0">
                <a:latin typeface="+mn-lt"/>
              </a:rPr>
              <a:t>T</a:t>
            </a:r>
            <a:r>
              <a:rPr lang="en-US" sz="1600" dirty="0" smtClean="0">
                <a:latin typeface="+mn-lt"/>
              </a:rPr>
              <a:t>he </a:t>
            </a:r>
            <a:r>
              <a:rPr lang="en-US" sz="1600" dirty="0">
                <a:latin typeface="+mn-lt"/>
              </a:rPr>
              <a:t>format of join packets should be defined. Input from COSE. The first packet sent by JN should also contain the ASN (of course, also this field is protected by the PSK). This should avoid replay </a:t>
            </a:r>
            <a:r>
              <a:rPr lang="en-US" sz="1600" dirty="0" smtClean="0">
                <a:latin typeface="+mn-lt"/>
              </a:rPr>
              <a:t>attacks.</a:t>
            </a:r>
          </a:p>
          <a:p>
            <a:pPr marL="342900" indent="-342900">
              <a:buFont typeface="+mj-lt"/>
              <a:buAutoNum type="arabicPeriod"/>
            </a:pPr>
            <a:r>
              <a:rPr lang="en-US" sz="1600" dirty="0">
                <a:latin typeface="+mn-lt"/>
              </a:rPr>
              <a:t>D</a:t>
            </a:r>
            <a:r>
              <a:rPr lang="en-US" sz="1600" dirty="0" smtClean="0">
                <a:latin typeface="+mn-lt"/>
              </a:rPr>
              <a:t>efinition </a:t>
            </a:r>
            <a:r>
              <a:rPr lang="en-US" sz="1600" dirty="0">
                <a:latin typeface="+mn-lt"/>
              </a:rPr>
              <a:t>of mechanisms for installing K2 in </a:t>
            </a:r>
            <a:r>
              <a:rPr lang="en-US" sz="1600" dirty="0" smtClean="0">
                <a:latin typeface="+mn-lt"/>
              </a:rPr>
              <a:t>JN</a:t>
            </a:r>
          </a:p>
          <a:p>
            <a:pPr marL="342900" indent="-342900">
              <a:buFont typeface="+mj-lt"/>
              <a:buAutoNum type="arabicPeriod"/>
            </a:pPr>
            <a:r>
              <a:rPr lang="en-US" sz="1600" dirty="0">
                <a:latin typeface="+mn-lt"/>
              </a:rPr>
              <a:t>T</a:t>
            </a:r>
            <a:r>
              <a:rPr lang="en-US" sz="1600" dirty="0" smtClean="0">
                <a:latin typeface="+mn-lt"/>
              </a:rPr>
              <a:t>he </a:t>
            </a:r>
            <a:r>
              <a:rPr lang="en-US" sz="1600" dirty="0">
                <a:latin typeface="+mn-lt"/>
              </a:rPr>
              <a:t>distribution of link layer keys is another problem. Two possibilities: centralized (JCE distribute keys) or distributed (KMP). </a:t>
            </a:r>
            <a:r>
              <a:rPr lang="en-US" sz="1600" dirty="0" smtClean="0">
                <a:latin typeface="+mn-lt"/>
              </a:rPr>
              <a:t>Should </a:t>
            </a:r>
            <a:r>
              <a:rPr lang="en-US" sz="1600" dirty="0">
                <a:latin typeface="+mn-lt"/>
              </a:rPr>
              <a:t>we define procedures/message formats for both of </a:t>
            </a:r>
            <a:r>
              <a:rPr lang="en-US" sz="1600" dirty="0" smtClean="0">
                <a:latin typeface="+mn-lt"/>
              </a:rPr>
              <a:t>them?</a:t>
            </a:r>
            <a:endParaRPr lang="en-US" sz="1600" dirty="0">
              <a:latin typeface="+mn-lt"/>
            </a:endParaRPr>
          </a:p>
        </p:txBody>
      </p:sp>
    </p:spTree>
    <p:extLst>
      <p:ext uri="{BB962C8B-B14F-4D97-AF65-F5344CB8AC3E}">
        <p14:creationId xmlns:p14="http://schemas.microsoft.com/office/powerpoint/2010/main" val="418963188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11</a:t>
            </a:fld>
            <a:endParaRPr lang="en-US"/>
          </a:p>
        </p:txBody>
      </p:sp>
      <p:sp>
        <p:nvSpPr>
          <p:cNvPr id="21509" name="Rectangle 2"/>
          <p:cNvSpPr>
            <a:spLocks noGrp="1" noChangeArrowheads="1"/>
          </p:cNvSpPr>
          <p:nvPr>
            <p:ph type="title" idx="4294967295"/>
          </p:nvPr>
        </p:nvSpPr>
        <p:spPr>
          <a:xfrm>
            <a:off x="457200" y="457200"/>
            <a:ext cx="7772400" cy="990600"/>
          </a:xfrm>
        </p:spPr>
        <p:txBody>
          <a:bodyPr/>
          <a:lstStyle/>
          <a:p>
            <a:r>
              <a:rPr lang="en-US" b="1" dirty="0" smtClean="0">
                <a:latin typeface="Times New Roman" charset="0"/>
                <a:ea typeface="ＭＳ Ｐゴシック" charset="0"/>
                <a:cs typeface="ＭＳ Ｐゴシック" charset="0"/>
              </a:rPr>
              <a:t>6TISCH Minimal (r6) - Intent</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143000"/>
            <a:ext cx="87630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buClr>
                <a:srgbClr val="FF0000"/>
              </a:buClr>
            </a:pPr>
            <a:endParaRPr lang="en-US" sz="2000" b="1" dirty="0" smtClean="0"/>
          </a:p>
        </p:txBody>
      </p:sp>
      <p:sp>
        <p:nvSpPr>
          <p:cNvPr id="2" name="Rectangle 1"/>
          <p:cNvSpPr/>
          <p:nvPr/>
        </p:nvSpPr>
        <p:spPr>
          <a:xfrm>
            <a:off x="381000" y="1447800"/>
            <a:ext cx="8610600" cy="5262979"/>
          </a:xfrm>
          <a:prstGeom prst="rect">
            <a:avLst/>
          </a:prstGeom>
        </p:spPr>
        <p:txBody>
          <a:bodyPr wrap="square">
            <a:spAutoFit/>
          </a:bodyPr>
          <a:lstStyle/>
          <a:p>
            <a:r>
              <a:rPr lang="en-US" sz="2400" u="sng" dirty="0" smtClean="0"/>
              <a:t>Abstract</a:t>
            </a:r>
            <a:r>
              <a:rPr lang="en-US" sz="2400" dirty="0" smtClean="0"/>
              <a:t>: This </a:t>
            </a:r>
            <a:r>
              <a:rPr lang="en-US" sz="2400" dirty="0"/>
              <a:t>document describes the minimal set of rules to operate an </a:t>
            </a:r>
            <a:r>
              <a:rPr lang="en-US" sz="2400" dirty="0" smtClean="0"/>
              <a:t>IEEE 802.15.4e Time Slotted </a:t>
            </a:r>
            <a:r>
              <a:rPr lang="en-US" sz="2400" dirty="0"/>
              <a:t>Channel Hopping (TSCH) network.  This </a:t>
            </a:r>
            <a:r>
              <a:rPr lang="en-US" sz="2400" dirty="0" smtClean="0"/>
              <a:t>minimal </a:t>
            </a:r>
            <a:r>
              <a:rPr lang="en-US" sz="2400" dirty="0"/>
              <a:t>mode of operation can be used during network bootstrap, as a </a:t>
            </a:r>
            <a:r>
              <a:rPr lang="en-US" sz="2400" dirty="0" err="1"/>
              <a:t>fall</a:t>
            </a:r>
            <a:r>
              <a:rPr lang="en-US" sz="2400" dirty="0" err="1" smtClean="0"/>
              <a:t>-back</a:t>
            </a:r>
            <a:r>
              <a:rPr lang="en-US" sz="2400" dirty="0" smtClean="0"/>
              <a:t> </a:t>
            </a:r>
            <a:r>
              <a:rPr lang="en-US" sz="2400" dirty="0"/>
              <a:t>mode of operation when no dynamic scheduling solution </a:t>
            </a:r>
            <a:r>
              <a:rPr lang="en-US" sz="2400" dirty="0" smtClean="0"/>
              <a:t>is available </a:t>
            </a:r>
            <a:r>
              <a:rPr lang="en-US" sz="2400" dirty="0"/>
              <a:t>or functioning, or during early interoperability </a:t>
            </a:r>
            <a:r>
              <a:rPr lang="en-US" sz="2400" dirty="0" smtClean="0"/>
              <a:t>testing </a:t>
            </a:r>
            <a:r>
              <a:rPr lang="en-US" sz="2400" dirty="0"/>
              <a:t>and development</a:t>
            </a:r>
            <a:r>
              <a:rPr lang="en-US" sz="2400" dirty="0" smtClean="0"/>
              <a:t>.</a:t>
            </a:r>
          </a:p>
          <a:p>
            <a:endParaRPr lang="en-US" sz="2400" dirty="0" smtClean="0"/>
          </a:p>
          <a:p>
            <a:r>
              <a:rPr lang="en-US" sz="2400" dirty="0" smtClean="0"/>
              <a:t>Contents include: Minimal Schedule configuration, Enhanced Beacons configuration and content (Sync IE, TSCH Timeslot IE, Channel Hopping IE, Frame and Link IE), Acknowledgment (Ack/</a:t>
            </a:r>
            <a:r>
              <a:rPr lang="en-US" sz="2400" dirty="0" err="1" smtClean="0"/>
              <a:t>Nack</a:t>
            </a:r>
            <a:r>
              <a:rPr lang="en-US" sz="2400" dirty="0" smtClean="0"/>
              <a:t> time correction IE), Neighbor Information (Table, Time Source selection), Queues and Priorities, Security, RPL (RPL objective function, RPL configuration).</a:t>
            </a:r>
          </a:p>
          <a:p>
            <a:endParaRPr lang="en-US" sz="2400" dirty="0"/>
          </a:p>
        </p:txBody>
      </p:sp>
    </p:spTree>
    <p:extLst>
      <p:ext uri="{BB962C8B-B14F-4D97-AF65-F5344CB8AC3E}">
        <p14:creationId xmlns:p14="http://schemas.microsoft.com/office/powerpoint/2010/main" val="247174745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12</a:t>
            </a:fld>
            <a:endParaRPr lang="en-US"/>
          </a:p>
        </p:txBody>
      </p:sp>
      <p:sp>
        <p:nvSpPr>
          <p:cNvPr id="21509" name="Rectangle 2"/>
          <p:cNvSpPr>
            <a:spLocks noGrp="1" noChangeArrowheads="1"/>
          </p:cNvSpPr>
          <p:nvPr>
            <p:ph type="title" idx="4294967295"/>
          </p:nvPr>
        </p:nvSpPr>
        <p:spPr>
          <a:xfrm>
            <a:off x="381000" y="228600"/>
            <a:ext cx="7772400" cy="990600"/>
          </a:xfrm>
        </p:spPr>
        <p:txBody>
          <a:bodyPr/>
          <a:lstStyle/>
          <a:p>
            <a:r>
              <a:rPr lang="en-US" b="1" dirty="0">
                <a:latin typeface="Times New Roman" charset="0"/>
                <a:ea typeface="ＭＳ Ｐゴシック" charset="0"/>
                <a:cs typeface="ＭＳ Ｐゴシック" charset="0"/>
              </a:rPr>
              <a:t>6TISCH Minimal </a:t>
            </a:r>
            <a:r>
              <a:rPr lang="en-US" b="1" dirty="0" smtClean="0">
                <a:latin typeface="Times New Roman" charset="0"/>
                <a:ea typeface="ＭＳ Ｐゴシック" charset="0"/>
                <a:cs typeface="ＭＳ Ｐゴシック" charset="0"/>
              </a:rPr>
              <a:t>Issues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143000"/>
            <a:ext cx="87630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buClr>
                <a:srgbClr val="FF0000"/>
              </a:buClr>
            </a:pPr>
            <a:endParaRPr lang="en-US" sz="2000" b="1" dirty="0" smtClean="0"/>
          </a:p>
        </p:txBody>
      </p:sp>
      <p:sp>
        <p:nvSpPr>
          <p:cNvPr id="2" name="Rectangle 1"/>
          <p:cNvSpPr/>
          <p:nvPr/>
        </p:nvSpPr>
        <p:spPr>
          <a:xfrm>
            <a:off x="304800" y="1143000"/>
            <a:ext cx="8686800" cy="5262978"/>
          </a:xfrm>
          <a:prstGeom prst="rect">
            <a:avLst/>
          </a:prstGeom>
        </p:spPr>
        <p:txBody>
          <a:bodyPr wrap="square">
            <a:spAutoFit/>
          </a:bodyPr>
          <a:lstStyle/>
          <a:p>
            <a:r>
              <a:rPr lang="en-US" sz="1400" dirty="0" smtClean="0">
                <a:latin typeface="+mn-lt"/>
              </a:rPr>
              <a:t>The </a:t>
            </a:r>
            <a:r>
              <a:rPr lang="en-US" sz="1400" dirty="0">
                <a:latin typeface="+mn-lt"/>
              </a:rPr>
              <a:t>section mandating the use of certain 2012 specific configuration needs to be changed so we can be independent to the evolution of the 15.4 spec. </a:t>
            </a:r>
            <a:r>
              <a:rPr lang="en-US" sz="1400" dirty="0" smtClean="0">
                <a:latin typeface="+mn-lt"/>
              </a:rPr>
              <a:t>The </a:t>
            </a:r>
            <a:r>
              <a:rPr lang="en-US" sz="1400" dirty="0">
                <a:latin typeface="+mn-lt"/>
              </a:rPr>
              <a:t>current text is:</a:t>
            </a:r>
          </a:p>
          <a:p>
            <a:endParaRPr lang="en-US" sz="1400" dirty="0">
              <a:latin typeface="+mn-lt"/>
            </a:endParaRPr>
          </a:p>
          <a:p>
            <a:r>
              <a:rPr lang="en-US" sz="1400" dirty="0">
                <a:latin typeface="+mn-lt"/>
              </a:rPr>
              <a:t>The IEEE802.15.4 header of all frames MUST include the Sequence Number field, the Source Address field and the Destination Address field.</a:t>
            </a:r>
          </a:p>
          <a:p>
            <a:endParaRPr lang="en-US" sz="1400" dirty="0" smtClean="0">
              <a:latin typeface="+mn-lt"/>
            </a:endParaRPr>
          </a:p>
          <a:p>
            <a:r>
              <a:rPr lang="en-US" sz="1400" dirty="0" smtClean="0">
                <a:latin typeface="+mn-lt"/>
              </a:rPr>
              <a:t>In </a:t>
            </a:r>
            <a:r>
              <a:rPr lang="en-US" sz="1400" dirty="0">
                <a:latin typeface="+mn-lt"/>
              </a:rPr>
              <a:t>the Frame Control Field, this translates </a:t>
            </a:r>
            <a:r>
              <a:rPr lang="en-US" sz="1400" dirty="0" smtClean="0">
                <a:latin typeface="+mn-lt"/>
              </a:rPr>
              <a:t>to:</a:t>
            </a:r>
          </a:p>
          <a:p>
            <a:pPr marL="285750" indent="-285750">
              <a:buFont typeface="Arial"/>
              <a:buChar char="•"/>
            </a:pPr>
            <a:r>
              <a:rPr lang="en-US" sz="1400" dirty="0" smtClean="0">
                <a:latin typeface="+mn-lt"/>
              </a:rPr>
              <a:t>the </a:t>
            </a:r>
            <a:r>
              <a:rPr lang="en-US" sz="1400" dirty="0">
                <a:latin typeface="+mn-lt"/>
              </a:rPr>
              <a:t>Frame Version field MUST be set to 0b10 (Frame Version 2</a:t>
            </a:r>
            <a:r>
              <a:rPr lang="en-US" sz="1400" dirty="0" smtClean="0">
                <a:latin typeface="+mn-lt"/>
              </a:rPr>
              <a:t>)</a:t>
            </a:r>
          </a:p>
          <a:p>
            <a:pPr marL="285750" indent="-285750">
              <a:buFont typeface="Arial"/>
              <a:buChar char="•"/>
            </a:pPr>
            <a:r>
              <a:rPr lang="en-US" sz="1400" dirty="0" smtClean="0">
                <a:latin typeface="+mn-lt"/>
              </a:rPr>
              <a:t>the </a:t>
            </a:r>
            <a:r>
              <a:rPr lang="en-US" sz="1400" dirty="0">
                <a:latin typeface="+mn-lt"/>
              </a:rPr>
              <a:t>Sequence Number Suppression bit MUST be set to 0b0 </a:t>
            </a:r>
            <a:endParaRPr lang="en-US" sz="1400" dirty="0" smtClean="0">
              <a:latin typeface="+mn-lt"/>
            </a:endParaRPr>
          </a:p>
          <a:p>
            <a:pPr marL="285750" indent="-285750">
              <a:buFont typeface="Arial"/>
              <a:buChar char="•"/>
            </a:pPr>
            <a:r>
              <a:rPr lang="en-US" sz="1400" dirty="0" smtClean="0">
                <a:latin typeface="+mn-lt"/>
              </a:rPr>
              <a:t>the </a:t>
            </a:r>
            <a:r>
              <a:rPr lang="en-US" sz="1400" dirty="0">
                <a:latin typeface="+mn-lt"/>
              </a:rPr>
              <a:t>Source Addressing Mode MUST set to 0b11 (long address</a:t>
            </a:r>
            <a:r>
              <a:rPr lang="en-US" sz="1400" dirty="0" smtClean="0">
                <a:latin typeface="+mn-lt"/>
              </a:rPr>
              <a:t>)</a:t>
            </a:r>
          </a:p>
          <a:p>
            <a:pPr marL="285750" indent="-285750">
              <a:buFont typeface="Arial"/>
              <a:buChar char="•"/>
            </a:pPr>
            <a:r>
              <a:rPr lang="en-US" sz="1400" dirty="0" smtClean="0">
                <a:latin typeface="+mn-lt"/>
              </a:rPr>
              <a:t>the </a:t>
            </a:r>
            <a:r>
              <a:rPr lang="en-US" sz="1400" dirty="0">
                <a:latin typeface="+mn-lt"/>
              </a:rPr>
              <a:t>Destination Addressing Mode MUST set to 0b11 (long address) except for the broadcast address for which Destination Addressing Mode SHOULD set to 0b10 (short address). The use of long addresses is a REQUIRED as no association procedure is defined in this </a:t>
            </a:r>
            <a:r>
              <a:rPr lang="en-US" sz="1400" dirty="0" smtClean="0">
                <a:latin typeface="+mn-lt"/>
              </a:rPr>
              <a:t>document.</a:t>
            </a:r>
          </a:p>
          <a:p>
            <a:pPr marL="285750" indent="-285750">
              <a:buFont typeface="Arial"/>
              <a:buChar char="•"/>
            </a:pPr>
            <a:r>
              <a:rPr lang="en-US" sz="1400" dirty="0" smtClean="0">
                <a:latin typeface="+mn-lt"/>
              </a:rPr>
              <a:t>the </a:t>
            </a:r>
            <a:r>
              <a:rPr lang="en-US" sz="1400" dirty="0">
                <a:latin typeface="+mn-lt"/>
              </a:rPr>
              <a:t>PAN ID Compression bit MUST be set to 0b0. According to the Table 2a in IEEE802154-2012 this translates into the Destination PAN ID field being "Present" and the Source PAN ID field being "Not Present".</a:t>
            </a:r>
          </a:p>
          <a:p>
            <a:endParaRPr lang="en-US" sz="1400" dirty="0">
              <a:latin typeface="+mn-lt"/>
            </a:endParaRPr>
          </a:p>
          <a:p>
            <a:r>
              <a:rPr lang="en-US" sz="1400" dirty="0">
                <a:latin typeface="+mn-lt"/>
              </a:rPr>
              <a:t>I propose the following text which I think is aligned with what has been commented during the </a:t>
            </a:r>
            <a:r>
              <a:rPr lang="en-US" sz="1400" dirty="0" smtClean="0">
                <a:latin typeface="+mn-lt"/>
              </a:rPr>
              <a:t>discussion:</a:t>
            </a:r>
            <a:endParaRPr lang="en-US" sz="1400" dirty="0">
              <a:latin typeface="+mn-lt"/>
            </a:endParaRPr>
          </a:p>
          <a:p>
            <a:endParaRPr lang="en-US" sz="1400" dirty="0" smtClean="0">
              <a:latin typeface="+mn-lt"/>
            </a:endParaRPr>
          </a:p>
          <a:p>
            <a:r>
              <a:rPr lang="en-US" sz="1400" dirty="0" smtClean="0">
                <a:latin typeface="+mn-lt"/>
              </a:rPr>
              <a:t>The </a:t>
            </a:r>
            <a:r>
              <a:rPr lang="en-US" sz="1400" dirty="0">
                <a:latin typeface="+mn-lt"/>
              </a:rPr>
              <a:t>IEEE802.15.4 header of all frames MUST include the Sequence Number field, the Source Address field and the Destination Address field and only the Destination PANID. Source and destination address fields MUST be filled with an extended address (64 bit) and this be indicated in the corresponding Frame Control field. In case of a destination broadcast address, the address field MUST be filled by a short addresses (16bit). The Destination PANID MUST be present and the Source PANID MUST be elided</a:t>
            </a:r>
            <a:endParaRPr lang="en-US" sz="1400" dirty="0">
              <a:latin typeface="+mn-lt"/>
            </a:endParaRPr>
          </a:p>
        </p:txBody>
      </p:sp>
    </p:spTree>
    <p:extLst>
      <p:ext uri="{BB962C8B-B14F-4D97-AF65-F5344CB8AC3E}">
        <p14:creationId xmlns:p14="http://schemas.microsoft.com/office/powerpoint/2010/main" val="169581675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&lt;Sept 2015&gt;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03628903-88D7-C74D-8D58-8597ECE2BB7F}" type="slidenum">
              <a:rPr lang="en-US" smtClean="0"/>
              <a:pPr>
                <a:defRPr/>
              </a:pPr>
              <a:t>13</a:t>
            </a:fld>
            <a:endParaRPr lang="en-US"/>
          </a:p>
        </p:txBody>
      </p:sp>
      <p:sp>
        <p:nvSpPr>
          <p:cNvPr id="5" name="Rectangle 4"/>
          <p:cNvSpPr/>
          <p:nvPr/>
        </p:nvSpPr>
        <p:spPr>
          <a:xfrm>
            <a:off x="457200" y="1143000"/>
            <a:ext cx="8458200" cy="5262979"/>
          </a:xfrm>
          <a:prstGeom prst="rect">
            <a:avLst/>
          </a:prstGeom>
        </p:spPr>
        <p:txBody>
          <a:bodyPr wrap="square">
            <a:spAutoFit/>
          </a:bodyPr>
          <a:lstStyle/>
          <a:p>
            <a:r>
              <a:rPr lang="en-US" sz="2400" dirty="0" smtClean="0"/>
              <a:t>Route </a:t>
            </a:r>
            <a:r>
              <a:rPr lang="en-US" sz="2400" dirty="0"/>
              <a:t>Computation may be </a:t>
            </a:r>
            <a:r>
              <a:rPr lang="en-US" sz="2400" dirty="0" smtClean="0"/>
              <a:t>achieved in </a:t>
            </a:r>
            <a:r>
              <a:rPr lang="en-US" sz="2400" dirty="0"/>
              <a:t>a centralized fashion by a Path Computation Element (PCE</a:t>
            </a:r>
            <a:r>
              <a:rPr lang="en-US" sz="2400" dirty="0" smtClean="0"/>
              <a:t>), in </a:t>
            </a:r>
            <a:r>
              <a:rPr lang="en-US" sz="2400" dirty="0"/>
              <a:t>a distributed fashion using the Routing Protocol for Low Power </a:t>
            </a:r>
            <a:r>
              <a:rPr lang="en-US" sz="2400" dirty="0" smtClean="0"/>
              <a:t>and Lossy </a:t>
            </a:r>
            <a:r>
              <a:rPr lang="en-US" sz="2400" dirty="0"/>
              <a:t>Networks (RPL) [RFC6550], or in a mixed mode. </a:t>
            </a:r>
            <a:endParaRPr lang="en-US" sz="2400" dirty="0" smtClean="0"/>
          </a:p>
          <a:p>
            <a:endParaRPr lang="en-US" sz="2400" dirty="0" smtClean="0"/>
          </a:p>
          <a:p>
            <a:r>
              <a:rPr lang="en-US" sz="2400" dirty="0" smtClean="0"/>
              <a:t>The Backbone Routers </a:t>
            </a:r>
            <a:r>
              <a:rPr lang="en-US" sz="2400" dirty="0"/>
              <a:t>may perform proxy IPv6 </a:t>
            </a:r>
            <a:r>
              <a:rPr lang="en-US" sz="2400" dirty="0" smtClean="0"/>
              <a:t>Neighbor Discovery </a:t>
            </a:r>
            <a:r>
              <a:rPr lang="en-US" sz="2400" dirty="0"/>
              <a:t>(ND) [RFC4861</a:t>
            </a:r>
            <a:r>
              <a:rPr lang="en-US" sz="2400" dirty="0" smtClean="0"/>
              <a:t>] operations </a:t>
            </a:r>
            <a:r>
              <a:rPr lang="en-US" sz="2400" dirty="0"/>
              <a:t>over the backbone on behalf of the wireless devices (</a:t>
            </a:r>
            <a:r>
              <a:rPr lang="en-US" sz="2400" dirty="0" smtClean="0"/>
              <a:t>also </a:t>
            </a:r>
            <a:r>
              <a:rPr lang="en-US" sz="2400" dirty="0"/>
              <a:t>called motes), so they can share a same IPv6 subnet and appear to </a:t>
            </a:r>
            <a:r>
              <a:rPr lang="en-US" sz="2400" dirty="0" smtClean="0"/>
              <a:t>be connected </a:t>
            </a:r>
            <a:r>
              <a:rPr lang="en-US" sz="2400" dirty="0"/>
              <a:t>to the same backbone as classical devices. </a:t>
            </a:r>
            <a:endParaRPr lang="en-US" sz="2400" dirty="0" smtClean="0"/>
          </a:p>
          <a:p>
            <a:r>
              <a:rPr lang="en-US" sz="2400" dirty="0" smtClean="0"/>
              <a:t>The Backbone Routers </a:t>
            </a:r>
            <a:r>
              <a:rPr lang="en-US" sz="2400" dirty="0"/>
              <a:t>may alternatively redistribute the registration in a </a:t>
            </a:r>
            <a:r>
              <a:rPr lang="en-US" sz="2400" dirty="0" smtClean="0"/>
              <a:t>routing protocol </a:t>
            </a:r>
            <a:r>
              <a:rPr lang="en-US" sz="2400" dirty="0"/>
              <a:t>such as OSPF [RFC5340] or BGP [RFC2545], or inject them in </a:t>
            </a:r>
            <a:r>
              <a:rPr lang="en-US" sz="2400" dirty="0" smtClean="0"/>
              <a:t>a mobility </a:t>
            </a:r>
            <a:r>
              <a:rPr lang="en-US" sz="2400" dirty="0"/>
              <a:t>protocol such as MIPv6 [RFC6275], NEMO [RFC3963], or </a:t>
            </a:r>
            <a:r>
              <a:rPr lang="en-US" sz="2400" dirty="0" smtClean="0"/>
              <a:t>LISP</a:t>
            </a:r>
            <a:endParaRPr lang="en-US" sz="2400" dirty="0"/>
          </a:p>
        </p:txBody>
      </p:sp>
      <p:sp>
        <p:nvSpPr>
          <p:cNvPr id="6" name="Rectangle 5"/>
          <p:cNvSpPr/>
          <p:nvPr/>
        </p:nvSpPr>
        <p:spPr>
          <a:xfrm>
            <a:off x="1524000" y="609600"/>
            <a:ext cx="5720837" cy="584776"/>
          </a:xfrm>
          <a:prstGeom prst="rect">
            <a:avLst/>
          </a:prstGeom>
        </p:spPr>
        <p:txBody>
          <a:bodyPr wrap="none">
            <a:spAutoFit/>
          </a:bodyPr>
          <a:lstStyle/>
          <a:p>
            <a:r>
              <a:rPr lang="en-US" sz="3200" b="1" dirty="0"/>
              <a:t>6TISCH </a:t>
            </a:r>
            <a:r>
              <a:rPr lang="en-US" sz="3200" b="1" dirty="0" smtClean="0"/>
              <a:t>Architecture - Routing </a:t>
            </a:r>
            <a:endParaRPr lang="en-US" sz="3200" dirty="0"/>
          </a:p>
        </p:txBody>
      </p:sp>
    </p:spTree>
    <p:extLst>
      <p:ext uri="{BB962C8B-B14F-4D97-AF65-F5344CB8AC3E}">
        <p14:creationId xmlns:p14="http://schemas.microsoft.com/office/powerpoint/2010/main" val="14357443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&lt;Sept 2015&gt;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03628903-88D7-C74D-8D58-8597ECE2BB7F}" type="slidenum">
              <a:rPr lang="en-US" smtClean="0"/>
              <a:pPr>
                <a:defRPr/>
              </a:pPr>
              <a:t>14</a:t>
            </a:fld>
            <a:endParaRPr lang="en-US"/>
          </a:p>
        </p:txBody>
      </p:sp>
      <p:sp>
        <p:nvSpPr>
          <p:cNvPr id="5" name="Rectangle 4"/>
          <p:cNvSpPr/>
          <p:nvPr/>
        </p:nvSpPr>
        <p:spPr>
          <a:xfrm>
            <a:off x="304800" y="1447800"/>
            <a:ext cx="8534400" cy="4524315"/>
          </a:xfrm>
          <a:prstGeom prst="rect">
            <a:avLst/>
          </a:prstGeom>
        </p:spPr>
        <p:txBody>
          <a:bodyPr wrap="square">
            <a:spAutoFit/>
          </a:bodyPr>
          <a:lstStyle/>
          <a:p>
            <a:r>
              <a:rPr lang="en-US" sz="2400" dirty="0" smtClean="0"/>
              <a:t>The </a:t>
            </a:r>
            <a:r>
              <a:rPr lang="en-US" sz="2400" dirty="0"/>
              <a:t>6TiSCH architecture defines four ways a schedule can be </a:t>
            </a:r>
            <a:r>
              <a:rPr lang="en-US" sz="2400" dirty="0" smtClean="0"/>
              <a:t>managed and </a:t>
            </a:r>
            <a:r>
              <a:rPr lang="en-US" sz="2400" dirty="0" err="1"/>
              <a:t>TimeSlots</a:t>
            </a:r>
            <a:r>
              <a:rPr lang="en-US" sz="2400" dirty="0"/>
              <a:t> can be allocated: </a:t>
            </a:r>
            <a:endParaRPr lang="en-US" sz="2400" dirty="0" smtClean="0"/>
          </a:p>
          <a:p>
            <a:pPr marL="457200" indent="-457200">
              <a:buFont typeface="+mj-lt"/>
              <a:buAutoNum type="arabicPeriod"/>
            </a:pPr>
            <a:r>
              <a:rPr lang="en-US" sz="2400" dirty="0" smtClean="0"/>
              <a:t>Static Scheduling </a:t>
            </a:r>
          </a:p>
          <a:p>
            <a:pPr marL="457200" indent="-457200">
              <a:buFont typeface="+mj-lt"/>
              <a:buAutoNum type="arabicPeriod"/>
            </a:pPr>
            <a:r>
              <a:rPr lang="en-US" sz="2400" dirty="0"/>
              <a:t>N</a:t>
            </a:r>
            <a:r>
              <a:rPr lang="en-US" sz="2400" dirty="0" smtClean="0"/>
              <a:t>eighbor</a:t>
            </a:r>
            <a:r>
              <a:rPr lang="en-US" sz="2400" dirty="0"/>
              <a:t>-to</a:t>
            </a:r>
            <a:r>
              <a:rPr lang="en-US" sz="2400" dirty="0" smtClean="0"/>
              <a:t>-Neighbor Scheduling </a:t>
            </a:r>
          </a:p>
          <a:p>
            <a:pPr marL="457200" indent="-457200">
              <a:buFont typeface="+mj-lt"/>
              <a:buAutoNum type="arabicPeriod"/>
            </a:pPr>
            <a:r>
              <a:rPr lang="en-US" sz="2400" dirty="0"/>
              <a:t>R</a:t>
            </a:r>
            <a:r>
              <a:rPr lang="en-US" sz="2400" dirty="0" smtClean="0"/>
              <a:t>emote </a:t>
            </a:r>
            <a:r>
              <a:rPr lang="en-US" sz="2400" dirty="0"/>
              <a:t>monitoring and S</a:t>
            </a:r>
            <a:r>
              <a:rPr lang="en-US" sz="2400" dirty="0" smtClean="0"/>
              <a:t>cheduling management</a:t>
            </a:r>
          </a:p>
          <a:p>
            <a:pPr marL="457200" indent="-457200">
              <a:buFont typeface="+mj-lt"/>
              <a:buAutoNum type="arabicPeriod"/>
            </a:pPr>
            <a:r>
              <a:rPr lang="en-US" sz="2400" dirty="0" smtClean="0"/>
              <a:t>Hop</a:t>
            </a:r>
            <a:r>
              <a:rPr lang="en-US" sz="2400" dirty="0"/>
              <a:t>-by-hop scheduling. </a:t>
            </a:r>
            <a:endParaRPr lang="en-US" sz="2400" dirty="0" smtClean="0"/>
          </a:p>
          <a:p>
            <a:endParaRPr lang="en-US" sz="2400" dirty="0" smtClean="0"/>
          </a:p>
          <a:p>
            <a:r>
              <a:rPr lang="en-US" sz="2400" dirty="0" smtClean="0"/>
              <a:t>In </a:t>
            </a:r>
            <a:r>
              <a:rPr lang="en-US" sz="2400" dirty="0"/>
              <a:t>the case of remote monitoring </a:t>
            </a:r>
            <a:r>
              <a:rPr lang="en-US" sz="2400" dirty="0" smtClean="0"/>
              <a:t>and scheduling </a:t>
            </a:r>
            <a:r>
              <a:rPr lang="en-US" sz="2400" dirty="0"/>
              <a:t>management, </a:t>
            </a:r>
            <a:r>
              <a:rPr lang="en-US" sz="2400" dirty="0" err="1"/>
              <a:t>TimeSlots</a:t>
            </a:r>
            <a:r>
              <a:rPr lang="en-US" sz="2400" dirty="0"/>
              <a:t> and other device resources </a:t>
            </a:r>
            <a:r>
              <a:rPr lang="en-US" sz="2400" dirty="0" smtClean="0"/>
              <a:t>are managed </a:t>
            </a:r>
            <a:r>
              <a:rPr lang="en-US" sz="2400" dirty="0"/>
              <a:t>by an abstract Network Management Entity (NME), which </a:t>
            </a:r>
            <a:r>
              <a:rPr lang="en-US" sz="2400" dirty="0" smtClean="0"/>
              <a:t>may cooperate </a:t>
            </a:r>
            <a:r>
              <a:rPr lang="en-US" sz="2400" dirty="0"/>
              <a:t>with the PCE in order to minimize the interaction with </a:t>
            </a:r>
            <a:r>
              <a:rPr lang="en-US" sz="2400" dirty="0" smtClean="0"/>
              <a:t>and the </a:t>
            </a:r>
            <a:r>
              <a:rPr lang="en-US" sz="2400" dirty="0"/>
              <a:t>load on </a:t>
            </a:r>
            <a:r>
              <a:rPr lang="en-US" sz="2400" dirty="0" smtClean="0"/>
              <a:t>the constrained </a:t>
            </a:r>
            <a:r>
              <a:rPr lang="en-US" sz="2400" dirty="0"/>
              <a:t>device</a:t>
            </a:r>
            <a:r>
              <a:rPr lang="en-US" sz="2400" dirty="0" smtClean="0"/>
              <a:t>.</a:t>
            </a:r>
            <a:endParaRPr lang="en-US" sz="2400" dirty="0"/>
          </a:p>
        </p:txBody>
      </p:sp>
      <p:sp>
        <p:nvSpPr>
          <p:cNvPr id="6" name="Rectangle 5"/>
          <p:cNvSpPr/>
          <p:nvPr/>
        </p:nvSpPr>
        <p:spPr>
          <a:xfrm>
            <a:off x="457200" y="685800"/>
            <a:ext cx="8353569" cy="584776"/>
          </a:xfrm>
          <a:prstGeom prst="rect">
            <a:avLst/>
          </a:prstGeom>
        </p:spPr>
        <p:txBody>
          <a:bodyPr wrap="none">
            <a:spAutoFit/>
          </a:bodyPr>
          <a:lstStyle/>
          <a:p>
            <a:r>
              <a:rPr lang="en-US" sz="3200" b="1" dirty="0"/>
              <a:t>6TISCH </a:t>
            </a:r>
            <a:r>
              <a:rPr lang="en-US" sz="3200" b="1" dirty="0" smtClean="0"/>
              <a:t>Architecture – Schedule Management </a:t>
            </a:r>
            <a:endParaRPr lang="en-US" sz="3200" dirty="0"/>
          </a:p>
        </p:txBody>
      </p:sp>
    </p:spTree>
    <p:extLst>
      <p:ext uri="{BB962C8B-B14F-4D97-AF65-F5344CB8AC3E}">
        <p14:creationId xmlns:p14="http://schemas.microsoft.com/office/powerpoint/2010/main" val="5467491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&lt;Sept 2015&gt;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03628903-88D7-C74D-8D58-8597ECE2BB7F}" type="slidenum">
              <a:rPr lang="en-US" smtClean="0"/>
              <a:pPr>
                <a:defRPr/>
              </a:pPr>
              <a:t>15</a:t>
            </a:fld>
            <a:endParaRPr lang="en-US"/>
          </a:p>
        </p:txBody>
      </p:sp>
      <p:sp>
        <p:nvSpPr>
          <p:cNvPr id="5" name="Rectangle 4"/>
          <p:cNvSpPr/>
          <p:nvPr/>
        </p:nvSpPr>
        <p:spPr>
          <a:xfrm>
            <a:off x="457200" y="2057400"/>
            <a:ext cx="8534400" cy="2246769"/>
          </a:xfrm>
          <a:prstGeom prst="rect">
            <a:avLst/>
          </a:prstGeom>
        </p:spPr>
        <p:txBody>
          <a:bodyPr wrap="square">
            <a:spAutoFit/>
          </a:bodyPr>
          <a:lstStyle/>
          <a:p>
            <a:r>
              <a:rPr lang="en-US" sz="2000" dirty="0" smtClean="0"/>
              <a:t> The </a:t>
            </a:r>
            <a:r>
              <a:rPr lang="en-US" sz="2000" dirty="0"/>
              <a:t>6TiSCH architecture supports three different forwarding </a:t>
            </a:r>
            <a:r>
              <a:rPr lang="en-US" sz="2000" dirty="0" smtClean="0"/>
              <a:t>models:</a:t>
            </a:r>
            <a:endParaRPr lang="en-US" sz="2000" dirty="0"/>
          </a:p>
          <a:p>
            <a:pPr marL="457200" indent="-457200">
              <a:buFont typeface="+mj-lt"/>
              <a:buAutoNum type="arabicPeriod"/>
            </a:pPr>
            <a:r>
              <a:rPr lang="en-US" sz="2000" dirty="0"/>
              <a:t> G-MPLS Track Forwarding, which switches a frame received at </a:t>
            </a:r>
            <a:r>
              <a:rPr lang="en-US" sz="2000" dirty="0" smtClean="0"/>
              <a:t>a particular </a:t>
            </a:r>
            <a:r>
              <a:rPr lang="en-US" sz="2000" dirty="0" err="1"/>
              <a:t>TimeSlot</a:t>
            </a:r>
            <a:r>
              <a:rPr lang="en-US" sz="2000" dirty="0"/>
              <a:t> into another </a:t>
            </a:r>
            <a:r>
              <a:rPr lang="en-US" sz="2000" dirty="0" err="1" smtClean="0"/>
              <a:t>TimeSlot</a:t>
            </a:r>
            <a:r>
              <a:rPr lang="en-US" sz="2000" dirty="0" smtClean="0"/>
              <a:t> </a:t>
            </a:r>
            <a:r>
              <a:rPr lang="en-US" sz="2000" dirty="0"/>
              <a:t>at Layer-</a:t>
            </a:r>
            <a:r>
              <a:rPr lang="en-US" sz="2000" dirty="0" smtClean="0"/>
              <a:t>2</a:t>
            </a:r>
          </a:p>
          <a:p>
            <a:pPr marL="457200" indent="-457200">
              <a:buFont typeface="+mj-lt"/>
              <a:buAutoNum type="arabicPeriod"/>
            </a:pPr>
            <a:r>
              <a:rPr lang="en-US" sz="2000" dirty="0" smtClean="0"/>
              <a:t>6LoWPAN Fragment </a:t>
            </a:r>
            <a:r>
              <a:rPr lang="en-US" sz="2000" dirty="0"/>
              <a:t>Forwarding, which allows to forward individual </a:t>
            </a:r>
            <a:r>
              <a:rPr lang="en-US" sz="2000" dirty="0" smtClean="0"/>
              <a:t>6loWPAN fragments </a:t>
            </a:r>
            <a:r>
              <a:rPr lang="en-US" sz="2000" dirty="0"/>
              <a:t>along the route set by the first fragment, and </a:t>
            </a:r>
            <a:endParaRPr lang="en-US" sz="2000" dirty="0" smtClean="0"/>
          </a:p>
          <a:p>
            <a:pPr marL="457200" indent="-457200">
              <a:buFont typeface="+mj-lt"/>
              <a:buAutoNum type="arabicPeriod"/>
            </a:pPr>
            <a:r>
              <a:rPr lang="en-US" sz="2000" dirty="0" smtClean="0"/>
              <a:t>Classical IPv6 </a:t>
            </a:r>
            <a:r>
              <a:rPr lang="en-US" sz="2000" dirty="0"/>
              <a:t>Forwarding, where the node selects a feasible successor </a:t>
            </a:r>
            <a:r>
              <a:rPr lang="en-US" sz="2000" dirty="0" smtClean="0"/>
              <a:t>at Layer</a:t>
            </a:r>
            <a:r>
              <a:rPr lang="en-US" sz="2000" dirty="0"/>
              <a:t>-3 on a per packet basis, based on its routing table.</a:t>
            </a:r>
          </a:p>
        </p:txBody>
      </p:sp>
      <p:sp>
        <p:nvSpPr>
          <p:cNvPr id="6" name="Rectangle 5"/>
          <p:cNvSpPr/>
          <p:nvPr/>
        </p:nvSpPr>
        <p:spPr>
          <a:xfrm>
            <a:off x="457200" y="838200"/>
            <a:ext cx="7852029" cy="584776"/>
          </a:xfrm>
          <a:prstGeom prst="rect">
            <a:avLst/>
          </a:prstGeom>
        </p:spPr>
        <p:txBody>
          <a:bodyPr wrap="none">
            <a:spAutoFit/>
          </a:bodyPr>
          <a:lstStyle/>
          <a:p>
            <a:r>
              <a:rPr lang="en-US" sz="3200" b="1" dirty="0"/>
              <a:t>6TISCH Architecture – </a:t>
            </a:r>
            <a:r>
              <a:rPr lang="en-US" sz="3200" b="1" dirty="0" smtClean="0"/>
              <a:t>Forwarding Models</a:t>
            </a:r>
            <a:endParaRPr lang="en-US" sz="3200" dirty="0"/>
          </a:p>
        </p:txBody>
      </p:sp>
    </p:spTree>
    <p:extLst>
      <p:ext uri="{BB962C8B-B14F-4D97-AF65-F5344CB8AC3E}">
        <p14:creationId xmlns:p14="http://schemas.microsoft.com/office/powerpoint/2010/main" val="41253623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&lt;Sept 2015&gt;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03628903-88D7-C74D-8D58-8597ECE2BB7F}" type="slidenum">
              <a:rPr lang="en-US" smtClean="0"/>
              <a:pPr>
                <a:defRPr/>
              </a:pPr>
              <a:t>16</a:t>
            </a:fld>
            <a:endParaRPr lang="en-US"/>
          </a:p>
        </p:txBody>
      </p:sp>
      <p:sp>
        <p:nvSpPr>
          <p:cNvPr id="5" name="Rectangle 4"/>
          <p:cNvSpPr/>
          <p:nvPr/>
        </p:nvSpPr>
        <p:spPr>
          <a:xfrm>
            <a:off x="457200" y="2057400"/>
            <a:ext cx="8534400" cy="461665"/>
          </a:xfrm>
          <a:prstGeom prst="rect">
            <a:avLst/>
          </a:prstGeom>
        </p:spPr>
        <p:txBody>
          <a:bodyPr wrap="square">
            <a:spAutoFit/>
          </a:bodyPr>
          <a:lstStyle/>
          <a:p>
            <a:r>
              <a:rPr lang="en-US" sz="2400" dirty="0"/>
              <a:t>Re-chartering discussions should start soon</a:t>
            </a:r>
            <a:endParaRPr lang="en-US" sz="2400" dirty="0"/>
          </a:p>
        </p:txBody>
      </p:sp>
      <p:sp>
        <p:nvSpPr>
          <p:cNvPr id="6" name="Rectangle 5"/>
          <p:cNvSpPr/>
          <p:nvPr/>
        </p:nvSpPr>
        <p:spPr>
          <a:xfrm>
            <a:off x="3124200" y="914400"/>
            <a:ext cx="3242194" cy="584776"/>
          </a:xfrm>
          <a:prstGeom prst="rect">
            <a:avLst/>
          </a:prstGeom>
        </p:spPr>
        <p:txBody>
          <a:bodyPr wrap="none">
            <a:spAutoFit/>
          </a:bodyPr>
          <a:lstStyle/>
          <a:p>
            <a:r>
              <a:rPr lang="en-US" sz="3200" b="1" dirty="0" err="1" smtClean="0"/>
              <a:t>ReCharter</a:t>
            </a:r>
            <a:r>
              <a:rPr lang="en-US" sz="3200" b="1" dirty="0" smtClean="0"/>
              <a:t> Effort</a:t>
            </a:r>
            <a:endParaRPr lang="en-US" sz="3200" dirty="0"/>
          </a:p>
        </p:txBody>
      </p:sp>
    </p:spTree>
    <p:extLst>
      <p:ext uri="{BB962C8B-B14F-4D97-AF65-F5344CB8AC3E}">
        <p14:creationId xmlns:p14="http://schemas.microsoft.com/office/powerpoint/2010/main" val="3714039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&lt;Sept 2015&gt;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03628903-88D7-C74D-8D58-8597ECE2BB7F}" type="slidenum">
              <a:rPr lang="en-US" smtClean="0"/>
              <a:pPr>
                <a:defRPr/>
              </a:pPr>
              <a:t>17</a:t>
            </a:fld>
            <a:endParaRPr lang="en-US"/>
          </a:p>
        </p:txBody>
      </p:sp>
      <p:sp>
        <p:nvSpPr>
          <p:cNvPr id="5" name="Rectangle 4"/>
          <p:cNvSpPr/>
          <p:nvPr/>
        </p:nvSpPr>
        <p:spPr>
          <a:xfrm>
            <a:off x="457200" y="2057400"/>
            <a:ext cx="8534400" cy="400110"/>
          </a:xfrm>
          <a:prstGeom prst="rect">
            <a:avLst/>
          </a:prstGeom>
        </p:spPr>
        <p:txBody>
          <a:bodyPr wrap="square">
            <a:spAutoFit/>
          </a:bodyPr>
          <a:lstStyle/>
          <a:p>
            <a:r>
              <a:rPr lang="en-US" sz="2000" dirty="0" smtClean="0"/>
              <a:t> </a:t>
            </a:r>
            <a:endParaRPr lang="en-US" sz="2000" dirty="0"/>
          </a:p>
        </p:txBody>
      </p:sp>
      <p:sp>
        <p:nvSpPr>
          <p:cNvPr id="6" name="Rectangle 5"/>
          <p:cNvSpPr/>
          <p:nvPr/>
        </p:nvSpPr>
        <p:spPr>
          <a:xfrm>
            <a:off x="1905000" y="381000"/>
            <a:ext cx="4447251" cy="584776"/>
          </a:xfrm>
          <a:prstGeom prst="rect">
            <a:avLst/>
          </a:prstGeom>
        </p:spPr>
        <p:txBody>
          <a:bodyPr wrap="none">
            <a:spAutoFit/>
          </a:bodyPr>
          <a:lstStyle/>
          <a:p>
            <a:r>
              <a:rPr lang="en-US" sz="3200" b="1" dirty="0" smtClean="0"/>
              <a:t>IETF93 Prague Meeting</a:t>
            </a:r>
            <a:endParaRPr lang="en-US" sz="3200" dirty="0"/>
          </a:p>
        </p:txBody>
      </p:sp>
      <p:sp>
        <p:nvSpPr>
          <p:cNvPr id="8" name="Rectangle 7"/>
          <p:cNvSpPr/>
          <p:nvPr/>
        </p:nvSpPr>
        <p:spPr>
          <a:xfrm>
            <a:off x="152400" y="838200"/>
            <a:ext cx="8991600" cy="5570756"/>
          </a:xfrm>
          <a:prstGeom prst="rect">
            <a:avLst/>
          </a:prstGeom>
        </p:spPr>
        <p:txBody>
          <a:bodyPr wrap="square">
            <a:spAutoFit/>
          </a:bodyPr>
          <a:lstStyle/>
          <a:p>
            <a:r>
              <a:rPr lang="en-US" sz="1800" dirty="0">
                <a:latin typeface="+mn-lt"/>
              </a:rPr>
              <a:t>Chairs </a:t>
            </a:r>
            <a:r>
              <a:rPr lang="en-US" sz="1800" dirty="0" smtClean="0">
                <a:latin typeface="+mn-lt"/>
              </a:rPr>
              <a:t>Summary:</a:t>
            </a:r>
            <a:endParaRPr lang="en-US" sz="1800" b="1" dirty="0">
              <a:latin typeface="+mn-lt"/>
            </a:endParaRPr>
          </a:p>
          <a:p>
            <a:pPr marL="285750" lvl="0" indent="-285750">
              <a:buFont typeface="Arial"/>
              <a:buChar char="•"/>
            </a:pPr>
            <a:r>
              <a:rPr lang="en-US" sz="2000" dirty="0">
                <a:latin typeface="+mn-lt"/>
              </a:rPr>
              <a:t>Ralph’s review of the architecture indicated that the document mixed architecture and specification level aspects, while not covering all the architecture items in 6TiSCH scope. The discussion led to a proposal that the WG takes back the doc till the architecture is complete, which is probably the lifetime of the WG. The doc would go still down to what Ralph describes as a specification level, but would include security, dynamic schedule and </a:t>
            </a:r>
            <a:r>
              <a:rPr lang="en-US" sz="2000" dirty="0" err="1">
                <a:latin typeface="+mn-lt"/>
              </a:rPr>
              <a:t>DetNet</a:t>
            </a:r>
            <a:r>
              <a:rPr lang="en-US" sz="2000" dirty="0">
                <a:latin typeface="+mn-lt"/>
              </a:rPr>
              <a:t> application. This will be confirmed on the </a:t>
            </a:r>
            <a:r>
              <a:rPr lang="en-US" sz="2000" dirty="0" smtClean="0">
                <a:latin typeface="+mn-lt"/>
              </a:rPr>
              <a:t>ML </a:t>
            </a:r>
            <a:endParaRPr lang="en-US" sz="2000" b="1" dirty="0" smtClean="0">
              <a:latin typeface="+mn-lt"/>
            </a:endParaRPr>
          </a:p>
          <a:p>
            <a:pPr marL="285750" lvl="0" indent="-285750">
              <a:buFont typeface="Arial"/>
              <a:buChar char="•"/>
            </a:pPr>
            <a:r>
              <a:rPr lang="en-US" sz="2000" dirty="0" smtClean="0">
                <a:latin typeface="+mn-lt"/>
              </a:rPr>
              <a:t>The first 6TiSCH </a:t>
            </a:r>
            <a:r>
              <a:rPr lang="en-US" sz="2000" dirty="0" err="1" smtClean="0">
                <a:latin typeface="+mn-lt"/>
              </a:rPr>
              <a:t>Plugtest</a:t>
            </a:r>
            <a:r>
              <a:rPr lang="en-US" sz="2000" dirty="0" smtClean="0">
                <a:latin typeface="+mn-lt"/>
              </a:rPr>
              <a:t> was a huge success that validated the 6TiSCH minimal draft. Some changes were proposed and supported at the WG, namely suppression of a reference to the architecture in the security section, the MUST for non-storing mode RPL and the computation of the step of Rank by RPL. Other changes were more discussed like the way issues in 802.15.4e are avoided, and the MUST for storing mode RPL. All will be confirmed on the ML. Brian confirmed that the dissector outputs that were used for the </a:t>
            </a:r>
            <a:r>
              <a:rPr lang="en-US" sz="2000" dirty="0" err="1" smtClean="0">
                <a:latin typeface="+mn-lt"/>
              </a:rPr>
              <a:t>plugtest</a:t>
            </a:r>
            <a:r>
              <a:rPr lang="en-US" sz="2000" dirty="0" smtClean="0">
                <a:latin typeface="+mn-lt"/>
              </a:rPr>
              <a:t> could be placed in annex in the document if the WG thinks it appropriate. The draft will be pushed for IESG review as soon as the issues above are resolved.</a:t>
            </a:r>
            <a:endParaRPr lang="en-US" sz="2000" b="1" dirty="0" smtClean="0">
              <a:latin typeface="+mn-lt"/>
            </a:endParaRPr>
          </a:p>
        </p:txBody>
      </p:sp>
    </p:spTree>
    <p:extLst>
      <p:ext uri="{BB962C8B-B14F-4D97-AF65-F5344CB8AC3E}">
        <p14:creationId xmlns:p14="http://schemas.microsoft.com/office/powerpoint/2010/main" val="17574198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&lt;Sept 2015&gt;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03628903-88D7-C74D-8D58-8597ECE2BB7F}" type="slidenum">
              <a:rPr lang="en-US" smtClean="0"/>
              <a:pPr>
                <a:defRPr/>
              </a:pPr>
              <a:t>18</a:t>
            </a:fld>
            <a:endParaRPr lang="en-US"/>
          </a:p>
        </p:txBody>
      </p:sp>
      <p:sp>
        <p:nvSpPr>
          <p:cNvPr id="5" name="Rectangle 4"/>
          <p:cNvSpPr/>
          <p:nvPr/>
        </p:nvSpPr>
        <p:spPr>
          <a:xfrm>
            <a:off x="457200" y="2057400"/>
            <a:ext cx="8534400" cy="400110"/>
          </a:xfrm>
          <a:prstGeom prst="rect">
            <a:avLst/>
          </a:prstGeom>
        </p:spPr>
        <p:txBody>
          <a:bodyPr wrap="square">
            <a:spAutoFit/>
          </a:bodyPr>
          <a:lstStyle/>
          <a:p>
            <a:r>
              <a:rPr lang="en-US" sz="2000" dirty="0" smtClean="0"/>
              <a:t> </a:t>
            </a:r>
            <a:endParaRPr lang="en-US" sz="2000" dirty="0"/>
          </a:p>
        </p:txBody>
      </p:sp>
      <p:sp>
        <p:nvSpPr>
          <p:cNvPr id="6" name="Rectangle 5"/>
          <p:cNvSpPr/>
          <p:nvPr/>
        </p:nvSpPr>
        <p:spPr>
          <a:xfrm>
            <a:off x="1905000" y="533400"/>
            <a:ext cx="5940248" cy="584776"/>
          </a:xfrm>
          <a:prstGeom prst="rect">
            <a:avLst/>
          </a:prstGeom>
        </p:spPr>
        <p:txBody>
          <a:bodyPr wrap="none">
            <a:spAutoFit/>
          </a:bodyPr>
          <a:lstStyle/>
          <a:p>
            <a:r>
              <a:rPr lang="en-US" sz="3200" b="1" dirty="0" smtClean="0"/>
              <a:t>IETF93 Prague Meeting (cont’d)</a:t>
            </a:r>
            <a:endParaRPr lang="en-US" sz="3200" dirty="0"/>
          </a:p>
        </p:txBody>
      </p:sp>
      <p:sp>
        <p:nvSpPr>
          <p:cNvPr id="8" name="Rectangle 7"/>
          <p:cNvSpPr/>
          <p:nvPr/>
        </p:nvSpPr>
        <p:spPr>
          <a:xfrm>
            <a:off x="152400" y="1295400"/>
            <a:ext cx="8686800" cy="4093428"/>
          </a:xfrm>
          <a:prstGeom prst="rect">
            <a:avLst/>
          </a:prstGeom>
        </p:spPr>
        <p:txBody>
          <a:bodyPr wrap="square">
            <a:spAutoFit/>
          </a:bodyPr>
          <a:lstStyle/>
          <a:p>
            <a:pPr marL="285750" lvl="0" indent="-285750">
              <a:buFont typeface="Arial"/>
              <a:buChar char="•"/>
            </a:pPr>
            <a:r>
              <a:rPr lang="en-US" sz="2000" dirty="0" smtClean="0">
                <a:latin typeface="+mn-lt"/>
              </a:rPr>
              <a:t>The </a:t>
            </a:r>
            <a:r>
              <a:rPr lang="en-US" sz="2000" dirty="0">
                <a:latin typeface="+mn-lt"/>
              </a:rPr>
              <a:t>Interface and CoAP drafts progressed but are blocked by the normative reference to COMI and potentially </a:t>
            </a:r>
            <a:r>
              <a:rPr lang="en-US" sz="2000" dirty="0" err="1">
                <a:latin typeface="+mn-lt"/>
              </a:rPr>
              <a:t>CoOL</a:t>
            </a:r>
            <a:r>
              <a:rPr lang="en-US" sz="2000" dirty="0">
                <a:latin typeface="+mn-lt"/>
              </a:rPr>
              <a:t>. With this in mind, the WG cannot complete that work and must hold it. In the meantime, implementers were asked to provide feedback on the document from their implementation experience.</a:t>
            </a:r>
            <a:endParaRPr lang="en-US" sz="2000" b="1" dirty="0">
              <a:latin typeface="+mn-lt"/>
            </a:endParaRPr>
          </a:p>
          <a:p>
            <a:pPr marL="285750" lvl="0" indent="-285750">
              <a:buFont typeface="Arial"/>
              <a:buChar char="•"/>
            </a:pPr>
            <a:r>
              <a:rPr lang="en-US" sz="2000" dirty="0">
                <a:latin typeface="+mn-lt"/>
              </a:rPr>
              <a:t>Non chartered work was presented on dynamic scheduling, use of CoAP for MAC level signaling and </a:t>
            </a:r>
            <a:r>
              <a:rPr lang="en-US" sz="2000" dirty="0" err="1">
                <a:latin typeface="+mn-lt"/>
              </a:rPr>
              <a:t>DetNet</a:t>
            </a:r>
            <a:r>
              <a:rPr lang="en-US" sz="2000" dirty="0">
                <a:latin typeface="+mn-lt"/>
              </a:rPr>
              <a:t>. Discussion started at the mike and are now continuing on suggesting to use 802.15.9 as the transport for CoAP, mostly due to the limited naming space in IEs. </a:t>
            </a:r>
            <a:endParaRPr lang="en-US" sz="2000" b="1" dirty="0">
              <a:latin typeface="+mn-lt"/>
            </a:endParaRPr>
          </a:p>
          <a:p>
            <a:pPr marL="285750" lvl="0" indent="-285750">
              <a:buFont typeface="Arial"/>
              <a:buChar char="•"/>
            </a:pPr>
            <a:r>
              <a:rPr lang="en-US" sz="2000" dirty="0">
                <a:latin typeface="+mn-lt"/>
              </a:rPr>
              <a:t>It results that the group is ready to take new work in. The work is mostly identified and relates to dynamic scheduling, security and interface with </a:t>
            </a:r>
            <a:r>
              <a:rPr lang="en-US" sz="2000" dirty="0" err="1">
                <a:latin typeface="+mn-lt"/>
              </a:rPr>
              <a:t>DetNet</a:t>
            </a:r>
            <a:r>
              <a:rPr lang="en-US" sz="2000" dirty="0">
                <a:latin typeface="+mn-lt"/>
              </a:rPr>
              <a:t>, under the general umbrella of the architecture documents. Re-chartering discussions should start soon.</a:t>
            </a:r>
            <a:endParaRPr lang="en-US" sz="2000" b="1" dirty="0">
              <a:latin typeface="+mn-lt"/>
            </a:endParaRPr>
          </a:p>
        </p:txBody>
      </p:sp>
    </p:spTree>
    <p:extLst>
      <p:ext uri="{BB962C8B-B14F-4D97-AF65-F5344CB8AC3E}">
        <p14:creationId xmlns:p14="http://schemas.microsoft.com/office/powerpoint/2010/main" val="10759635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19</a:t>
            </a:fld>
            <a:endParaRPr lang="en-US"/>
          </a:p>
        </p:txBody>
      </p:sp>
      <p:sp>
        <p:nvSpPr>
          <p:cNvPr id="21509" name="Rectangle 2"/>
          <p:cNvSpPr>
            <a:spLocks noGrp="1" noChangeArrowheads="1"/>
          </p:cNvSpPr>
          <p:nvPr>
            <p:ph type="title" idx="4294967295"/>
          </p:nvPr>
        </p:nvSpPr>
        <p:spPr>
          <a:xfrm>
            <a:off x="533400" y="533400"/>
            <a:ext cx="7772400" cy="9906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Accomplishments</a:t>
            </a:r>
            <a:br>
              <a:rPr lang="en-US" b="1" dirty="0" smtClean="0">
                <a:latin typeface="Times New Roman" charset="0"/>
                <a:ea typeface="ＭＳ Ｐゴシック" charset="0"/>
                <a:cs typeface="ＭＳ Ｐゴシック" charset="0"/>
              </a:rPr>
            </a:b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295400"/>
            <a:ext cx="88392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914400" lvl="1" indent="-457200">
              <a:buClr>
                <a:srgbClr val="FF0000"/>
              </a:buClr>
              <a:buFont typeface="Wingdings" charset="2"/>
              <a:buChar char="q"/>
            </a:pPr>
            <a:r>
              <a:rPr lang="en-US" sz="2800" dirty="0" smtClean="0"/>
              <a:t>TBD</a:t>
            </a:r>
            <a:endParaRPr lang="en-US" sz="2800" b="1" dirty="0" smtClean="0"/>
          </a:p>
        </p:txBody>
      </p:sp>
    </p:spTree>
    <p:extLst>
      <p:ext uri="{BB962C8B-B14F-4D97-AF65-F5344CB8AC3E}">
        <p14:creationId xmlns:p14="http://schemas.microsoft.com/office/powerpoint/2010/main" val="384228538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&lt;Sept 2015&gt;</a:t>
            </a:r>
            <a:endParaRPr lang="en-US" sz="1400" dirty="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355A403C-5F93-E946-ABFF-97319517FD10}" type="slidenum">
              <a:rPr lang="en-US"/>
              <a:pPr/>
              <a:t>2</a:t>
            </a:fld>
            <a:endParaRPr lang="en-US" dirty="0"/>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dirty="0"/>
              <a:t>Slide </a:t>
            </a:r>
            <a:fld id="{BA0DF4B4-68B2-BD4D-8ACD-8F59E98544B3}" type="slidenum">
              <a:rPr lang="en-US"/>
              <a:pPr algn="ctr"/>
              <a:t>2</a:t>
            </a:fld>
            <a:endParaRPr lang="en-US" dirty="0"/>
          </a:p>
        </p:txBody>
      </p:sp>
      <p:sp>
        <p:nvSpPr>
          <p:cNvPr id="21509" name="Rectangle 2"/>
          <p:cNvSpPr>
            <a:spLocks noGrp="1" noChangeArrowheads="1"/>
          </p:cNvSpPr>
          <p:nvPr>
            <p:ph type="title" idx="4294967295"/>
          </p:nvPr>
        </p:nvSpPr>
        <p:spPr>
          <a:xfrm>
            <a:off x="304800" y="457200"/>
            <a:ext cx="8001000" cy="762000"/>
          </a:xfrm>
        </p:spPr>
        <p:txBody>
          <a:bodyPr/>
          <a:lstStyle/>
          <a:p>
            <a:r>
              <a:rPr lang="en-US" b="1" dirty="0" smtClean="0">
                <a:latin typeface="Times New Roman" charset="0"/>
                <a:ea typeface="ＭＳ Ｐゴシック" charset="0"/>
                <a:cs typeface="ＭＳ Ｐゴシック" charset="0"/>
              </a:rPr>
              <a:t>IG 6T Meeting Goals </a:t>
            </a:r>
            <a:r>
              <a:rPr lang="en-US" sz="2800" dirty="0" smtClean="0">
                <a:latin typeface="Times New Roman" charset="0"/>
                <a:ea typeface="ＭＳ Ｐゴシック" charset="0"/>
                <a:cs typeface="ＭＳ Ｐゴシック" charset="0"/>
              </a:rPr>
              <a:t>(Agenda 15-15-</a:t>
            </a:r>
            <a:r>
              <a:rPr lang="en-US" sz="2800" dirty="0" smtClean="0">
                <a:latin typeface="Times New Roman" charset="0"/>
                <a:ea typeface="ＭＳ Ｐゴシック" charset="0"/>
                <a:cs typeface="ＭＳ Ｐゴシック" charset="0"/>
              </a:rPr>
              <a:t>0675-</a:t>
            </a:r>
            <a:r>
              <a:rPr lang="en-US" sz="2800" dirty="0" smtClean="0">
                <a:latin typeface="Times New Roman" charset="0"/>
                <a:ea typeface="ＭＳ Ｐゴシック" charset="0"/>
                <a:cs typeface="ＭＳ Ｐゴシック" charset="0"/>
              </a:rPr>
              <a:t>00)</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295400"/>
            <a:ext cx="87630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800" b="1" dirty="0" smtClean="0"/>
              <a:t>Tuesday 15 Sept, </a:t>
            </a:r>
            <a:r>
              <a:rPr lang="en-US" sz="2800" b="1" dirty="0"/>
              <a:t>A</a:t>
            </a:r>
            <a:r>
              <a:rPr lang="en-US" sz="2800" b="1" dirty="0" smtClean="0"/>
              <a:t>M2</a:t>
            </a:r>
            <a:r>
              <a:rPr lang="en-US" sz="2800" b="1" dirty="0" smtClean="0"/>
              <a:t>: </a:t>
            </a:r>
          </a:p>
          <a:p>
            <a:pPr marL="800100" lvl="1" indent="-342900">
              <a:buClr>
                <a:srgbClr val="FF0000"/>
              </a:buClr>
              <a:buFont typeface="Wingdings" charset="2"/>
              <a:buChar char="q"/>
            </a:pPr>
            <a:r>
              <a:rPr lang="en-US" sz="2800" dirty="0" smtClean="0">
                <a:solidFill>
                  <a:srgbClr val="000000"/>
                </a:solidFill>
                <a:latin typeface="+mj-lt"/>
                <a:ea typeface="Lucida Grande"/>
                <a:cs typeface="Lucida Grande"/>
              </a:rPr>
              <a:t>6tisch </a:t>
            </a:r>
            <a:r>
              <a:rPr lang="en-US" sz="2800" dirty="0">
                <a:solidFill>
                  <a:srgbClr val="000000"/>
                </a:solidFill>
                <a:latin typeface="+mj-lt"/>
                <a:ea typeface="Lucida Grande"/>
                <a:cs typeface="Lucida Grande"/>
              </a:rPr>
              <a:t>issues </a:t>
            </a:r>
            <a:r>
              <a:rPr lang="en-US" sz="2800" dirty="0" smtClean="0">
                <a:solidFill>
                  <a:srgbClr val="000000"/>
                </a:solidFill>
                <a:latin typeface="+mj-lt"/>
                <a:ea typeface="Lucida Grande"/>
                <a:cs typeface="Lucida Grande"/>
              </a:rPr>
              <a:t>discussion</a:t>
            </a:r>
          </a:p>
          <a:p>
            <a:pPr marL="1257300" lvl="2" indent="-342900">
              <a:buClr>
                <a:srgbClr val="FF0000"/>
              </a:buClr>
              <a:buFont typeface="Wingdings" charset="2"/>
              <a:buChar char="q"/>
            </a:pPr>
            <a:r>
              <a:rPr lang="en-US" sz="2800" dirty="0" smtClean="0">
                <a:solidFill>
                  <a:srgbClr val="000000"/>
                </a:solidFill>
                <a:latin typeface="+mj-lt"/>
                <a:ea typeface="Lucida Grande"/>
                <a:cs typeface="Lucida Grande"/>
              </a:rPr>
              <a:t>Secure Join Process</a:t>
            </a:r>
          </a:p>
          <a:p>
            <a:pPr marL="1257300" lvl="2" indent="-342900">
              <a:buClr>
                <a:srgbClr val="FF0000"/>
              </a:buClr>
              <a:buFont typeface="Wingdings" charset="2"/>
              <a:buChar char="q"/>
            </a:pPr>
            <a:r>
              <a:rPr lang="en-US" sz="2800" dirty="0" smtClean="0">
                <a:solidFill>
                  <a:srgbClr val="000000"/>
                </a:solidFill>
                <a:latin typeface="+mj-lt"/>
                <a:ea typeface="Lucida Grande"/>
                <a:cs typeface="Lucida Grande"/>
              </a:rPr>
              <a:t>15.4 Header fields in Minimal</a:t>
            </a:r>
            <a:endParaRPr lang="en-US" sz="2800" dirty="0" smtClean="0">
              <a:solidFill>
                <a:srgbClr val="000000"/>
              </a:solidFill>
              <a:latin typeface="+mj-lt"/>
              <a:ea typeface="Lucida Grande"/>
              <a:cs typeface="Lucida Grande"/>
            </a:endParaRPr>
          </a:p>
          <a:p>
            <a:pPr marL="1257300" lvl="2" indent="-342900">
              <a:buClr>
                <a:srgbClr val="FF0000"/>
              </a:buClr>
              <a:buFont typeface="Wingdings" charset="2"/>
              <a:buChar char="q"/>
            </a:pPr>
            <a:r>
              <a:rPr lang="en-US" sz="2800" dirty="0" err="1" smtClean="0">
                <a:solidFill>
                  <a:srgbClr val="000000"/>
                </a:solidFill>
                <a:latin typeface="+mj-lt"/>
                <a:ea typeface="Lucida Grande"/>
                <a:cs typeface="Lucida Grande"/>
              </a:rPr>
              <a:t>ReCharter</a:t>
            </a:r>
            <a:endParaRPr lang="en-US" sz="2800" dirty="0" smtClean="0">
              <a:solidFill>
                <a:srgbClr val="000000"/>
              </a:solidFill>
              <a:latin typeface="+mj-lt"/>
              <a:ea typeface="Lucida Grande"/>
              <a:cs typeface="Lucida Grande"/>
            </a:endParaRPr>
          </a:p>
          <a:p>
            <a:pPr marL="800100" lvl="1" indent="-342900">
              <a:buClr>
                <a:srgbClr val="FF0000"/>
              </a:buClr>
              <a:buFont typeface="Wingdings" charset="2"/>
              <a:buChar char="q"/>
            </a:pPr>
            <a:r>
              <a:rPr lang="en-US" sz="2800" dirty="0" smtClean="0">
                <a:solidFill>
                  <a:srgbClr val="000000"/>
                </a:solidFill>
                <a:latin typeface="+mj-lt"/>
                <a:ea typeface="Lucida Grande"/>
                <a:cs typeface="Lucida Grande"/>
              </a:rPr>
              <a:t>Review of </a:t>
            </a:r>
            <a:r>
              <a:rPr lang="en-US" sz="2800" dirty="0" smtClean="0">
                <a:solidFill>
                  <a:srgbClr val="000000"/>
                </a:solidFill>
                <a:latin typeface="+mj-lt"/>
                <a:ea typeface="Lucida Grande"/>
                <a:cs typeface="Lucida Grande"/>
              </a:rPr>
              <a:t>IETF93</a:t>
            </a:r>
            <a:r>
              <a:rPr lang="en-US" sz="2800" dirty="0" smtClean="0">
                <a:solidFill>
                  <a:srgbClr val="000000"/>
                </a:solidFill>
                <a:latin typeface="+mj-lt"/>
                <a:ea typeface="Lucida Grande"/>
                <a:cs typeface="Lucida Grande"/>
              </a:rPr>
              <a:t>, Prague; 20 – 25 July </a:t>
            </a:r>
            <a:r>
              <a:rPr lang="en-US" sz="2800" dirty="0" smtClean="0">
                <a:solidFill>
                  <a:srgbClr val="000000"/>
                </a:solidFill>
                <a:latin typeface="+mj-lt"/>
                <a:ea typeface="Lucida Grande"/>
                <a:cs typeface="Lucida Grande"/>
              </a:rPr>
              <a:t>2015</a:t>
            </a:r>
          </a:p>
          <a:p>
            <a:pPr marL="800100" lvl="1" indent="-342900">
              <a:buClr>
                <a:srgbClr val="FF0000"/>
              </a:buClr>
              <a:buFont typeface="Wingdings" charset="2"/>
              <a:buChar char="q"/>
            </a:pPr>
            <a:r>
              <a:rPr lang="en-US" sz="2800" dirty="0">
                <a:solidFill>
                  <a:srgbClr val="000000"/>
                </a:solidFill>
                <a:ea typeface="Lucida Grande"/>
                <a:cs typeface="Lucida Grande"/>
              </a:rPr>
              <a:t>Status of IETF 6TiSCH</a:t>
            </a:r>
          </a:p>
          <a:p>
            <a:pPr marL="800100" lvl="1" indent="-342900">
              <a:buClr>
                <a:srgbClr val="FF0000"/>
              </a:buClr>
              <a:buFont typeface="Wingdings" charset="2"/>
              <a:buChar char="q"/>
            </a:pPr>
            <a:endParaRPr lang="en-US" sz="2800" dirty="0" smtClean="0">
              <a:solidFill>
                <a:srgbClr val="000000"/>
              </a:solidFill>
              <a:latin typeface="+mj-lt"/>
              <a:ea typeface="Lucida Grande"/>
              <a:cs typeface="Lucida Grande"/>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20</a:t>
            </a:fld>
            <a:endParaRPr lang="en-US"/>
          </a:p>
        </p:txBody>
      </p:sp>
      <p:sp>
        <p:nvSpPr>
          <p:cNvPr id="21509" name="Rectangle 2"/>
          <p:cNvSpPr>
            <a:spLocks noGrp="1" noChangeArrowheads="1"/>
          </p:cNvSpPr>
          <p:nvPr>
            <p:ph type="title" idx="4294967295"/>
          </p:nvPr>
        </p:nvSpPr>
        <p:spPr>
          <a:xfrm>
            <a:off x="533400" y="685800"/>
            <a:ext cx="8458200" cy="762000"/>
          </a:xfrm>
        </p:spPr>
        <p:txBody>
          <a:bodyPr/>
          <a:lstStyle/>
          <a:p>
            <a:r>
              <a:rPr lang="en-US" b="1" dirty="0" smtClean="0">
                <a:latin typeface="Times New Roman" charset="0"/>
                <a:ea typeface="ＭＳ Ｐゴシック" charset="0"/>
                <a:cs typeface="ＭＳ Ｐゴシック" charset="0"/>
              </a:rPr>
              <a:t>IETF 6TISCH Mailing List Information</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600200"/>
            <a:ext cx="87630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r>
              <a:rPr lang="en-US" sz="3600" u="sng" dirty="0" smtClean="0">
                <a:ln>
                  <a:solidFill>
                    <a:srgbClr val="0000FF"/>
                  </a:solidFill>
                </a:ln>
                <a:hlinkClick r:id="rId3"/>
              </a:rPr>
              <a:t>6tisch</a:t>
            </a:r>
            <a:r>
              <a:rPr lang="en-US" sz="3600" u="sng" dirty="0">
                <a:ln>
                  <a:solidFill>
                    <a:srgbClr val="0000FF"/>
                  </a:solidFill>
                </a:ln>
                <a:hlinkClick r:id="rId3"/>
              </a:rPr>
              <a:t>@</a:t>
            </a:r>
            <a:r>
              <a:rPr lang="en-US" sz="3600" u="sng" dirty="0" smtClean="0">
                <a:ln>
                  <a:solidFill>
                    <a:srgbClr val="0000FF"/>
                  </a:solidFill>
                </a:ln>
                <a:hlinkClick r:id="rId3"/>
              </a:rPr>
              <a:t>ietf.org</a:t>
            </a:r>
          </a:p>
          <a:p>
            <a:endParaRPr lang="en-US" sz="3600" u="sng" dirty="0">
              <a:ln>
                <a:solidFill>
                  <a:srgbClr val="0000FF"/>
                </a:solidFill>
              </a:ln>
              <a:hlinkClick r:id="rId3"/>
            </a:endParaRPr>
          </a:p>
          <a:p>
            <a:r>
              <a:rPr lang="en-US" sz="3600" u="sng" dirty="0">
                <a:ln>
                  <a:solidFill>
                    <a:srgbClr val="0000FF"/>
                  </a:solidFill>
                </a:ln>
                <a:hlinkClick r:id="rId4"/>
              </a:rPr>
              <a:t>https://www.ietf.org/mailman/listinfo/6tisch</a:t>
            </a:r>
            <a:endParaRPr lang="en-US" sz="2800" dirty="0" smtClean="0">
              <a:ln>
                <a:solidFill>
                  <a:srgbClr val="0000FF"/>
                </a:solidFill>
              </a:ln>
            </a:endParaRPr>
          </a:p>
        </p:txBody>
      </p:sp>
    </p:spTree>
    <p:extLst>
      <p:ext uri="{BB962C8B-B14F-4D97-AF65-F5344CB8AC3E}">
        <p14:creationId xmlns:p14="http://schemas.microsoft.com/office/powerpoint/2010/main" val="79515905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21</a:t>
            </a:fld>
            <a:endParaRPr lang="en-US"/>
          </a:p>
        </p:txBody>
      </p:sp>
      <p:sp>
        <p:nvSpPr>
          <p:cNvPr id="21509" name="Rectangle 2"/>
          <p:cNvSpPr>
            <a:spLocks noGrp="1" noChangeArrowheads="1"/>
          </p:cNvSpPr>
          <p:nvPr>
            <p:ph type="title" idx="4294967295"/>
          </p:nvPr>
        </p:nvSpPr>
        <p:spPr>
          <a:xfrm>
            <a:off x="533400" y="381000"/>
            <a:ext cx="7772400" cy="762000"/>
          </a:xfrm>
        </p:spPr>
        <p:txBody>
          <a:bodyPr/>
          <a:lstStyle/>
          <a:p>
            <a:r>
              <a:rPr lang="en-US" b="1" dirty="0" smtClean="0">
                <a:latin typeface="Times New Roman" charset="0"/>
                <a:ea typeface="ＭＳ Ｐゴシック" charset="0"/>
                <a:cs typeface="ＭＳ Ｐゴシック" charset="0"/>
              </a:rPr>
              <a:t>IETF 6TISCH call information</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371600"/>
            <a:ext cx="87630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r>
              <a:rPr lang="en-US" sz="2200" dirty="0" smtClean="0"/>
              <a:t>Next 3 dates: 10</a:t>
            </a:r>
            <a:r>
              <a:rPr lang="en-US" sz="2200" dirty="0"/>
              <a:t>-Oct 08:00 </a:t>
            </a:r>
            <a:r>
              <a:rPr lang="en-US" sz="2200" dirty="0" smtClean="0"/>
              <a:t>PDT, 24</a:t>
            </a:r>
            <a:r>
              <a:rPr lang="en-US" sz="2200" dirty="0"/>
              <a:t>-Oct 08:00 </a:t>
            </a:r>
            <a:r>
              <a:rPr lang="en-US" sz="2200" dirty="0" smtClean="0"/>
              <a:t>PDT, </a:t>
            </a:r>
            <a:r>
              <a:rPr lang="sk-SK" sz="2200" dirty="0" smtClean="0"/>
              <a:t>07</a:t>
            </a:r>
            <a:r>
              <a:rPr lang="sk-SK" sz="2200" dirty="0"/>
              <a:t>-Nov 08:00 PDT</a:t>
            </a:r>
            <a:endParaRPr lang="en-US" sz="2200" dirty="0"/>
          </a:p>
          <a:p>
            <a:r>
              <a:rPr lang="en-US" sz="2200" dirty="0" smtClean="0"/>
              <a:t>Meeting </a:t>
            </a:r>
            <a:r>
              <a:rPr lang="en-US" sz="2200" dirty="0"/>
              <a:t>Number: 206 802 913</a:t>
            </a:r>
          </a:p>
          <a:p>
            <a:r>
              <a:rPr lang="en-US" sz="2200" dirty="0"/>
              <a:t>Meeting Password: </a:t>
            </a:r>
            <a:r>
              <a:rPr lang="en-US" sz="2200" dirty="0" err="1" smtClean="0"/>
              <a:t>sixtus</a:t>
            </a:r>
            <a:endParaRPr lang="en-US" sz="2200" dirty="0"/>
          </a:p>
          <a:p>
            <a:r>
              <a:rPr lang="en-US" sz="2200" dirty="0" smtClean="0"/>
              <a:t>To </a:t>
            </a:r>
            <a:r>
              <a:rPr lang="en-US" sz="2200" dirty="0"/>
              <a:t>start the online </a:t>
            </a:r>
            <a:r>
              <a:rPr lang="en-US" sz="2200" dirty="0" smtClean="0"/>
              <a:t>meeting:</a:t>
            </a:r>
            <a:endParaRPr lang="en-US" sz="2200" dirty="0"/>
          </a:p>
          <a:p>
            <a:r>
              <a:rPr lang="en-US" sz="2200" dirty="0" smtClean="0"/>
              <a:t>1</a:t>
            </a:r>
            <a:r>
              <a:rPr lang="en-US" sz="2200" dirty="0"/>
              <a:t>. Go </a:t>
            </a:r>
            <a:r>
              <a:rPr lang="en-US" sz="2200" dirty="0" smtClean="0"/>
              <a:t>to: </a:t>
            </a:r>
            <a:r>
              <a:rPr lang="en-US" sz="2200" u="sng" dirty="0" smtClean="0">
                <a:ln>
                  <a:solidFill>
                    <a:srgbClr val="0000FF"/>
                  </a:solidFill>
                </a:ln>
                <a:solidFill>
                  <a:srgbClr val="0000FF"/>
                </a:solidFill>
                <a:hlinkClick r:id="rId3"/>
              </a:rPr>
              <a:t>https</a:t>
            </a:r>
            <a:r>
              <a:rPr lang="en-US" sz="2200" u="sng" dirty="0">
                <a:ln>
                  <a:solidFill>
                    <a:srgbClr val="0000FF"/>
                  </a:solidFill>
                </a:ln>
                <a:solidFill>
                  <a:srgbClr val="0000FF"/>
                </a:solidFill>
                <a:hlinkClick r:id="rId3"/>
              </a:rPr>
              <a:t>://ciscosales.webex.com/ciscosales/j.php?ED=219615007&amp;UID=481905242&amp;PW=NZTRkNDAwOTE1&amp;RT=MiMyMw%3D%3D</a:t>
            </a:r>
          </a:p>
          <a:p>
            <a:r>
              <a:rPr lang="en-US" sz="2200" dirty="0"/>
              <a:t>2. Log in to your account.</a:t>
            </a:r>
          </a:p>
          <a:p>
            <a:r>
              <a:rPr lang="en-US" sz="2200" dirty="0"/>
              <a:t>3. Click "Start </a:t>
            </a:r>
            <a:r>
              <a:rPr lang="en-US" sz="2200" dirty="0" smtClean="0"/>
              <a:t>Now”</a:t>
            </a:r>
            <a:endParaRPr lang="en-US" sz="2200" dirty="0"/>
          </a:p>
          <a:p>
            <a:r>
              <a:rPr lang="en-US" sz="2200" dirty="0"/>
              <a:t>4. Follow the instructions that appear on your </a:t>
            </a:r>
            <a:r>
              <a:rPr lang="en-US" sz="2200" dirty="0" smtClean="0"/>
              <a:t>screen</a:t>
            </a:r>
          </a:p>
          <a:p>
            <a:r>
              <a:rPr lang="en-US" sz="2200" dirty="0" smtClean="0"/>
              <a:t>5. Note: Local </a:t>
            </a:r>
            <a:r>
              <a:rPr lang="en-US" sz="2200" dirty="0"/>
              <a:t>access </a:t>
            </a:r>
            <a:r>
              <a:rPr lang="en-US" sz="2200" dirty="0" smtClean="0"/>
              <a:t>numbers </a:t>
            </a:r>
            <a:r>
              <a:rPr lang="en-US" sz="2200" dirty="0"/>
              <a:t>for </a:t>
            </a:r>
            <a:r>
              <a:rPr lang="en-US" sz="2200" dirty="0" smtClean="0"/>
              <a:t>the following areas are:</a:t>
            </a:r>
            <a:endParaRPr lang="en-US" sz="2200" dirty="0"/>
          </a:p>
          <a:p>
            <a:pPr marL="571500" indent="-571500">
              <a:buFont typeface="Arial"/>
              <a:buChar char="•"/>
            </a:pPr>
            <a:r>
              <a:rPr lang="en-US" sz="2200" dirty="0"/>
              <a:t>San Jose/Milpitas (408) area: 525-6800</a:t>
            </a:r>
          </a:p>
          <a:p>
            <a:pPr marL="571500" indent="-571500">
              <a:buFont typeface="Arial"/>
              <a:buChar char="•"/>
            </a:pPr>
            <a:r>
              <a:rPr lang="en-US" sz="2200" dirty="0"/>
              <a:t>RTP (919) area: 392-</a:t>
            </a:r>
            <a:r>
              <a:rPr lang="en-US" sz="2200" dirty="0" smtClean="0"/>
              <a:t>3330</a:t>
            </a:r>
            <a:endParaRPr lang="en-US" sz="2200" dirty="0"/>
          </a:p>
        </p:txBody>
      </p:sp>
    </p:spTree>
    <p:extLst>
      <p:ext uri="{BB962C8B-B14F-4D97-AF65-F5344CB8AC3E}">
        <p14:creationId xmlns:p14="http://schemas.microsoft.com/office/powerpoint/2010/main" val="24939769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22</a:t>
            </a:fld>
            <a:endParaRPr lang="en-US"/>
          </a:p>
        </p:txBody>
      </p:sp>
      <p:sp>
        <p:nvSpPr>
          <p:cNvPr id="21509" name="Rectangle 2"/>
          <p:cNvSpPr>
            <a:spLocks noGrp="1" noChangeArrowheads="1"/>
          </p:cNvSpPr>
          <p:nvPr>
            <p:ph type="title" idx="4294967295"/>
          </p:nvPr>
        </p:nvSpPr>
        <p:spPr>
          <a:xfrm>
            <a:off x="533400" y="762000"/>
            <a:ext cx="7772400" cy="762000"/>
          </a:xfrm>
        </p:spPr>
        <p:txBody>
          <a:bodyPr/>
          <a:lstStyle/>
          <a:p>
            <a:r>
              <a:rPr lang="en-US" b="1" dirty="0" smtClean="0">
                <a:latin typeface="Times New Roman" charset="0"/>
                <a:ea typeface="ＭＳ Ｐゴシック" charset="0"/>
                <a:cs typeface="ＭＳ Ｐゴシック" charset="0"/>
              </a:rPr>
              <a:t>IG 6TISCH reflector information</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295400"/>
            <a:ext cx="87630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2400" dirty="0" smtClean="0">
              <a:hlinkClick r:id="rId3"/>
            </a:endParaRPr>
          </a:p>
          <a:p>
            <a:r>
              <a:rPr lang="en-US" sz="3200" b="1" dirty="0">
                <a:ln>
                  <a:solidFill>
                    <a:srgbClr val="0000FF"/>
                  </a:solidFill>
                </a:ln>
                <a:hlinkClick r:id="rId4" action="ppaction://hlinkfile"/>
              </a:rPr>
              <a:t>stds-802-15-</a:t>
            </a:r>
            <a:r>
              <a:rPr lang="en-US" sz="3200" b="1" dirty="0" smtClean="0">
                <a:ln>
                  <a:solidFill>
                    <a:srgbClr val="0000FF"/>
                  </a:solidFill>
                </a:ln>
                <a:hlinkClick r:id="rId4" action="ppaction://hlinkfile"/>
              </a:rPr>
              <a:t>ig6t@</a:t>
            </a:r>
            <a:r>
              <a:rPr lang="en-US" sz="3200" b="1" dirty="0">
                <a:ln>
                  <a:solidFill>
                    <a:srgbClr val="0000FF"/>
                  </a:solidFill>
                </a:ln>
                <a:hlinkClick r:id="rId4" action="ppaction://hlinkfile"/>
              </a:rPr>
              <a:t>listserv.ieee.org</a:t>
            </a:r>
            <a:endParaRPr lang="en-US" sz="3200" dirty="0">
              <a:ln>
                <a:solidFill>
                  <a:srgbClr val="0000FF"/>
                </a:solidFill>
              </a:ln>
              <a:hlinkClick r:id="rId3"/>
            </a:endParaRPr>
          </a:p>
          <a:p>
            <a:endParaRPr lang="en-US" sz="3200" dirty="0" smtClean="0">
              <a:ln>
                <a:solidFill>
                  <a:srgbClr val="0000FF"/>
                </a:solidFill>
              </a:ln>
              <a:hlinkClick r:id="rId3"/>
            </a:endParaRPr>
          </a:p>
          <a:p>
            <a:endParaRPr lang="en-US" sz="3200" dirty="0">
              <a:ln>
                <a:solidFill>
                  <a:srgbClr val="0000FF"/>
                </a:solidFill>
              </a:ln>
              <a:hlinkClick r:id="rId3"/>
            </a:endParaRPr>
          </a:p>
          <a:p>
            <a:r>
              <a:rPr lang="en-US" sz="3200" dirty="0" smtClean="0">
                <a:ln>
                  <a:solidFill>
                    <a:srgbClr val="0000FF"/>
                  </a:solidFill>
                </a:ln>
                <a:hlinkClick r:id="rId3"/>
              </a:rPr>
              <a:t>http</a:t>
            </a:r>
            <a:r>
              <a:rPr lang="en-US" sz="3200" dirty="0">
                <a:ln>
                  <a:solidFill>
                    <a:srgbClr val="0000FF"/>
                  </a:solidFill>
                </a:ln>
                <a:hlinkClick r:id="rId3"/>
              </a:rPr>
              <a:t>://grouper.ieee.org/groups/802/15/pub/</a:t>
            </a:r>
            <a:r>
              <a:rPr lang="en-US" sz="3200" dirty="0" smtClean="0">
                <a:ln>
                  <a:solidFill>
                    <a:srgbClr val="0000FF"/>
                  </a:solidFill>
                </a:ln>
                <a:hlinkClick r:id="rId3"/>
              </a:rPr>
              <a:t>Subscribe.html</a:t>
            </a:r>
            <a:endParaRPr lang="en-US" sz="3200" dirty="0" smtClean="0">
              <a:ln>
                <a:solidFill>
                  <a:srgbClr val="0000FF"/>
                </a:solidFill>
              </a:ln>
            </a:endParaRPr>
          </a:p>
        </p:txBody>
      </p:sp>
    </p:spTree>
    <p:extLst>
      <p:ext uri="{BB962C8B-B14F-4D97-AF65-F5344CB8AC3E}">
        <p14:creationId xmlns:p14="http://schemas.microsoft.com/office/powerpoint/2010/main" val="395548669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23</a:t>
            </a:fld>
            <a:endParaRPr lang="en-US"/>
          </a:p>
        </p:txBody>
      </p:sp>
      <p:sp>
        <p:nvSpPr>
          <p:cNvPr id="21509" name="Rectangle 2"/>
          <p:cNvSpPr>
            <a:spLocks noGrp="1" noChangeArrowheads="1"/>
          </p:cNvSpPr>
          <p:nvPr>
            <p:ph type="title" idx="4294967295"/>
          </p:nvPr>
        </p:nvSpPr>
        <p:spPr>
          <a:xfrm>
            <a:off x="457200" y="609600"/>
            <a:ext cx="8305800" cy="762000"/>
          </a:xfrm>
        </p:spPr>
        <p:txBody>
          <a:bodyPr/>
          <a:lstStyle/>
          <a:p>
            <a:r>
              <a:rPr lang="en-US" b="1" dirty="0" smtClean="0">
                <a:latin typeface="Times New Roman" charset="0"/>
                <a:ea typeface="ＭＳ Ｐゴシック" charset="0"/>
                <a:cs typeface="ＭＳ Ｐゴシック" charset="0"/>
              </a:rPr>
              <a:t>IETF 6tisch Working Group Scope</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600200"/>
            <a:ext cx="87630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eaLnBrk="0" fontAlgn="b" hangingPunct="0">
              <a:buClr>
                <a:srgbClr val="FF0000"/>
              </a:buClr>
            </a:pPr>
            <a:endParaRPr lang="en-US" sz="2800" dirty="0" smtClean="0"/>
          </a:p>
        </p:txBody>
      </p:sp>
      <p:sp>
        <p:nvSpPr>
          <p:cNvPr id="3" name="Rectangle 2"/>
          <p:cNvSpPr/>
          <p:nvPr/>
        </p:nvSpPr>
        <p:spPr>
          <a:xfrm>
            <a:off x="304800" y="1371600"/>
            <a:ext cx="8534400" cy="4385816"/>
          </a:xfrm>
          <a:prstGeom prst="rect">
            <a:avLst/>
          </a:prstGeom>
        </p:spPr>
        <p:txBody>
          <a:bodyPr wrap="square">
            <a:spAutoFit/>
          </a:bodyPr>
          <a:lstStyle/>
          <a:p>
            <a:r>
              <a:rPr lang="en-US" sz="1800" b="1" dirty="0"/>
              <a:t>6tisch </a:t>
            </a:r>
            <a:r>
              <a:rPr lang="en-US" sz="1800" b="1" dirty="0" smtClean="0"/>
              <a:t>Goal</a:t>
            </a:r>
            <a:r>
              <a:rPr lang="en-US" sz="1800" dirty="0" smtClean="0"/>
              <a:t>: </a:t>
            </a:r>
            <a:r>
              <a:rPr lang="en-US" sz="1600" dirty="0" smtClean="0"/>
              <a:t>The </a:t>
            </a:r>
            <a:r>
              <a:rPr lang="en-US" sz="1600" dirty="0"/>
              <a:t>6tisch Working Group is focused upon enabling IPv6 over the TSCH mode of the IEEE802.15.4e standard. The extent of the problem space for the WG is one or more Low Power and Lossy Networks (LLNs), eventually federated through a common backbone link via one or more LLN Border Routers (LBRs).</a:t>
            </a:r>
          </a:p>
          <a:p>
            <a:pPr marL="4763">
              <a:spcBef>
                <a:spcPts val="600"/>
              </a:spcBef>
            </a:pPr>
            <a:r>
              <a:rPr lang="en-US" sz="1800" b="1" dirty="0"/>
              <a:t>Work Item </a:t>
            </a:r>
            <a:r>
              <a:rPr lang="en-US" sz="1800" b="1" dirty="0" smtClean="0"/>
              <a:t>1</a:t>
            </a:r>
            <a:r>
              <a:rPr lang="en-US" sz="1800" dirty="0" smtClean="0"/>
              <a:t>: </a:t>
            </a:r>
            <a:r>
              <a:rPr lang="en-US" sz="1600" dirty="0" smtClean="0"/>
              <a:t>Produce </a:t>
            </a:r>
            <a:r>
              <a:rPr lang="en-US" sz="1600" dirty="0"/>
              <a:t>"</a:t>
            </a:r>
            <a:r>
              <a:rPr lang="en-US" sz="1600" b="1" dirty="0"/>
              <a:t>6TiSCH architecture</a:t>
            </a:r>
            <a:r>
              <a:rPr lang="en-US" sz="1600" dirty="0"/>
              <a:t>" to describe the design of 6TiSCH  networks. This document will highlight the different architectural blocks and signaling flows, including the operation of the network in the presence of </a:t>
            </a:r>
            <a:r>
              <a:rPr lang="en-US" sz="1600" b="1" dirty="0"/>
              <a:t>multiple LBRs</a:t>
            </a:r>
            <a:r>
              <a:rPr lang="en-US" sz="1600" dirty="0"/>
              <a:t>. Initially, the document will focus on </a:t>
            </a:r>
            <a:r>
              <a:rPr lang="en-US" sz="1600" b="1" dirty="0"/>
              <a:t>distributed routing operation over a static TSCH schedule</a:t>
            </a:r>
            <a:r>
              <a:rPr lang="en-US" sz="1600" dirty="0"/>
              <a:t>.</a:t>
            </a:r>
          </a:p>
          <a:p>
            <a:pPr>
              <a:spcBef>
                <a:spcPts val="600"/>
              </a:spcBef>
            </a:pPr>
            <a:r>
              <a:rPr lang="en-US" sz="1800" b="1" dirty="0"/>
              <a:t>Work Item </a:t>
            </a:r>
            <a:r>
              <a:rPr lang="en-US" sz="1800" b="1" dirty="0" smtClean="0"/>
              <a:t>2</a:t>
            </a:r>
            <a:r>
              <a:rPr lang="en-US" sz="1800" dirty="0" smtClean="0"/>
              <a:t>: </a:t>
            </a:r>
            <a:r>
              <a:rPr lang="en-US" sz="1600" dirty="0" smtClean="0"/>
              <a:t>Produce </a:t>
            </a:r>
            <a:r>
              <a:rPr lang="en-US" sz="1600" dirty="0"/>
              <a:t>an </a:t>
            </a:r>
            <a:r>
              <a:rPr lang="en-US" sz="1600" b="1" dirty="0"/>
              <a:t>Information Model</a:t>
            </a:r>
            <a:r>
              <a:rPr lang="en-US" sz="1600" dirty="0"/>
              <a:t> containing the management requirements of a 6TiSCH node. This includes describing how an entity can manage the TSCH schedule on a 6TiSCH node, and query timeslot information from that node. A data model mapping for an existing protocol (such as Concise Binary Object Representation (</a:t>
            </a:r>
            <a:r>
              <a:rPr lang="en-US" sz="1600" b="1" dirty="0"/>
              <a:t>CBOR</a:t>
            </a:r>
            <a:r>
              <a:rPr lang="en-US" sz="1600" dirty="0"/>
              <a:t>) over the Constrained Application Protocol (</a:t>
            </a:r>
            <a:r>
              <a:rPr lang="en-US" sz="1600" b="1" dirty="0" err="1"/>
              <a:t>CoAP</a:t>
            </a:r>
            <a:r>
              <a:rPr lang="en-US" sz="1600" dirty="0"/>
              <a:t>)) will be provided.</a:t>
            </a:r>
          </a:p>
          <a:p>
            <a:pPr>
              <a:spcBef>
                <a:spcPts val="600"/>
              </a:spcBef>
            </a:pPr>
            <a:r>
              <a:rPr lang="en-US" sz="1800" b="1" dirty="0" smtClean="0"/>
              <a:t>Work </a:t>
            </a:r>
            <a:r>
              <a:rPr lang="en-US" sz="1800" b="1" dirty="0"/>
              <a:t>Item </a:t>
            </a:r>
            <a:r>
              <a:rPr lang="en-US" sz="1800" b="1" dirty="0" smtClean="0"/>
              <a:t>3</a:t>
            </a:r>
            <a:r>
              <a:rPr lang="en-US" sz="1800" dirty="0" smtClean="0"/>
              <a:t>: </a:t>
            </a:r>
            <a:r>
              <a:rPr lang="en-US" sz="1600" dirty="0" smtClean="0"/>
              <a:t>Produce </a:t>
            </a:r>
            <a:r>
              <a:rPr lang="en-US" sz="1600" dirty="0"/>
              <a:t>"</a:t>
            </a:r>
            <a:r>
              <a:rPr lang="en-US" sz="1600" b="1" dirty="0"/>
              <a:t>Minimal 6TiSCH Configuration</a:t>
            </a:r>
            <a:r>
              <a:rPr lang="en-US" sz="1600" dirty="0"/>
              <a:t>" defining how to build a 6TiSCH network using the Routing Protocol for LLNs (</a:t>
            </a:r>
            <a:r>
              <a:rPr lang="en-US" sz="1600" b="1" dirty="0"/>
              <a:t>RPL</a:t>
            </a:r>
            <a:r>
              <a:rPr lang="en-US" sz="1600" dirty="0"/>
              <a:t>) and a </a:t>
            </a:r>
            <a:r>
              <a:rPr lang="en-US" sz="1600" b="1" dirty="0"/>
              <a:t>static TSCH schedule</a:t>
            </a:r>
            <a:r>
              <a:rPr lang="en-US" sz="1600" dirty="0"/>
              <a:t>. It is expected that RPL and the Objective Function 0 (</a:t>
            </a:r>
            <a:r>
              <a:rPr lang="en-US" sz="1600" b="1" dirty="0"/>
              <a:t>OF0</a:t>
            </a:r>
            <a:r>
              <a:rPr lang="en-US" sz="1600" dirty="0"/>
              <a:t>) will be reused as-is.</a:t>
            </a:r>
          </a:p>
        </p:txBody>
      </p:sp>
    </p:spTree>
    <p:extLst>
      <p:ext uri="{BB962C8B-B14F-4D97-AF65-F5344CB8AC3E}">
        <p14:creationId xmlns:p14="http://schemas.microsoft.com/office/powerpoint/2010/main" val="152235503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889000"/>
            <a:ext cx="8763000" cy="5943600"/>
          </a:xfrm>
        </p:spPr>
        <p:txBody>
          <a:bodyPr lIns="90487" tIns="44450" rIns="90487" bIns="44450"/>
          <a:lstStyle/>
          <a:p>
            <a:pPr>
              <a:lnSpc>
                <a:spcPct val="80000"/>
              </a:lnSpc>
              <a:spcAft>
                <a:spcPct val="30000"/>
              </a:spcAft>
              <a:buFont typeface="Monotype Sorts" charset="0"/>
              <a:buNone/>
            </a:pPr>
            <a:r>
              <a:rPr lang="en-US" sz="1800" b="1" dirty="0">
                <a:latin typeface="Arial" charset="0"/>
              </a:rPr>
              <a:t>	The IEEE-SA strongly recommends that at each WG meeting the chair or a designee:</a:t>
            </a:r>
            <a:endParaRPr lang="en-US" sz="1800" dirty="0">
              <a:latin typeface="Arial" charset="0"/>
            </a:endParaRPr>
          </a:p>
          <a:p>
            <a:pPr lvl="1">
              <a:lnSpc>
                <a:spcPct val="80000"/>
              </a:lnSpc>
              <a:buFont typeface="Arial" charset="0"/>
              <a:buChar char="•"/>
            </a:pPr>
            <a:r>
              <a:rPr lang="en-US" sz="1400" b="1" dirty="0">
                <a:latin typeface="Arial" charset="0"/>
              </a:rPr>
              <a:t>Show slides #1 through #4 of this presentation</a:t>
            </a:r>
          </a:p>
          <a:p>
            <a:pPr lvl="1">
              <a:lnSpc>
                <a:spcPct val="80000"/>
              </a:lnSpc>
              <a:buFont typeface="Arial" charset="0"/>
              <a:buChar char="•"/>
            </a:pPr>
            <a:r>
              <a:rPr lang="en-US" sz="1400" b="1" dirty="0">
                <a:latin typeface="Arial" charset="0"/>
              </a:rPr>
              <a:t>Advise the WG attendees that:</a:t>
            </a:r>
            <a:r>
              <a:rPr lang="en-US" sz="1400" dirty="0">
                <a:latin typeface="Arial" charset="0"/>
              </a:rPr>
              <a:t> </a:t>
            </a:r>
          </a:p>
          <a:p>
            <a:pPr lvl="2">
              <a:lnSpc>
                <a:spcPct val="80000"/>
              </a:lnSpc>
              <a:buFont typeface="Arial" charset="0"/>
              <a:buChar char="•"/>
            </a:pPr>
            <a:r>
              <a:rPr lang="en-US" sz="1400" dirty="0">
                <a:latin typeface="Arial" charset="0"/>
              </a:rPr>
              <a:t>The IEEE’s patent policy is described in Clause 6 of the </a:t>
            </a:r>
            <a:r>
              <a:rPr lang="en-US" sz="1400" i="1" dirty="0">
                <a:latin typeface="Arial" charset="0"/>
              </a:rPr>
              <a:t>IEEE-SA Standards Board Bylaws</a:t>
            </a:r>
            <a:r>
              <a:rPr lang="en-US" sz="1400" dirty="0">
                <a:latin typeface="Arial" charset="0"/>
              </a:rPr>
              <a:t>;</a:t>
            </a:r>
          </a:p>
          <a:p>
            <a:pPr lvl="2">
              <a:lnSpc>
                <a:spcPct val="80000"/>
              </a:lnSpc>
              <a:buFont typeface="Arial" charset="0"/>
              <a:buChar char="•"/>
            </a:pPr>
            <a:r>
              <a:rPr lang="en-US" sz="1400" dirty="0">
                <a:latin typeface="Arial" charset="0"/>
              </a:rPr>
              <a:t>Early identification of patent claims which may be essential for the use of standards under development is strongly encouraged; </a:t>
            </a:r>
          </a:p>
          <a:p>
            <a:pPr lvl="2">
              <a:lnSpc>
                <a:spcPct val="80000"/>
              </a:lnSpc>
              <a:buFont typeface="Arial" charset="0"/>
              <a:buChar char="•"/>
            </a:pPr>
            <a:r>
              <a:rPr lang="en-US" sz="1400" dirty="0">
                <a:latin typeface="Arial"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a:latin typeface="Arial" charset="0"/>
              </a:rPr>
            </a:br>
            <a:endParaRPr lang="en-US" sz="1400" dirty="0">
              <a:latin typeface="Arial" charset="0"/>
            </a:endParaRPr>
          </a:p>
          <a:p>
            <a:pPr lvl="1">
              <a:lnSpc>
                <a:spcPct val="20000"/>
              </a:lnSpc>
              <a:buFont typeface="Arial" charset="0"/>
              <a:buChar char="•"/>
            </a:pPr>
            <a:r>
              <a:rPr lang="en-US" sz="1400" b="1" dirty="0">
                <a:latin typeface="Arial" charset="0"/>
              </a:rPr>
              <a:t>Instruct the WG Secretary to record in the minutes of the relevant WG meeting:</a:t>
            </a:r>
            <a:r>
              <a:rPr lang="en-US" sz="900" dirty="0">
                <a:latin typeface="Arial" charset="0"/>
              </a:rPr>
              <a:t> </a:t>
            </a:r>
          </a:p>
          <a:p>
            <a:pPr lvl="2">
              <a:lnSpc>
                <a:spcPct val="80000"/>
              </a:lnSpc>
              <a:buFont typeface="Arial" charset="0"/>
              <a:buChar char="•"/>
            </a:pPr>
            <a:r>
              <a:rPr lang="en-US" sz="1400" dirty="0">
                <a:latin typeface="Arial" charset="0"/>
              </a:rPr>
              <a:t>That the foregoing information was provided and that slides 1 through 4 (and this slide 0, if applicable) were shown; </a:t>
            </a:r>
          </a:p>
          <a:p>
            <a:pPr lvl="2">
              <a:lnSpc>
                <a:spcPct val="80000"/>
              </a:lnSpc>
              <a:buFont typeface="Arial" charset="0"/>
              <a:buChar char="•"/>
            </a:pPr>
            <a:r>
              <a:rPr lang="en-US" sz="1400" dirty="0">
                <a:latin typeface="Arial"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charset="0"/>
              <a:buChar char="•"/>
            </a:pPr>
            <a:r>
              <a:rPr lang="en-US" sz="1400" dirty="0">
                <a:latin typeface="Arial" charset="0"/>
              </a:rPr>
              <a:t>Any responses that were given, specifically the patent claim(s)/patent application claim(s) and/or the holder of the patent claim(s)/patent application claim(s) that were identified (if any) and by whom.</a:t>
            </a:r>
          </a:p>
          <a:p>
            <a:pPr lvl="2">
              <a:lnSpc>
                <a:spcPct val="80000"/>
              </a:lnSpc>
              <a:buFont typeface="Arial" charset="0"/>
              <a:buChar char="•"/>
            </a:pPr>
            <a:endParaRPr lang="en-US" sz="800" dirty="0">
              <a:latin typeface="Arial" charset="0"/>
            </a:endParaRPr>
          </a:p>
          <a:p>
            <a:pPr lvl="1">
              <a:lnSpc>
                <a:spcPct val="80000"/>
              </a:lnSpc>
              <a:spcBef>
                <a:spcPct val="5000"/>
              </a:spcBef>
              <a:buFont typeface="Arial" charset="0"/>
              <a:buChar char="•"/>
            </a:pPr>
            <a:r>
              <a:rPr lang="en-US" sz="1400" dirty="0">
                <a:latin typeface="Arial" charset="0"/>
              </a:rPr>
              <a:t>The WG Chair shall ensure that a request is made to any identified holders of potential essential patent claim(s) to complete and submit a Letter of Assurance.</a:t>
            </a:r>
          </a:p>
          <a:p>
            <a:pPr lvl="1">
              <a:lnSpc>
                <a:spcPct val="80000"/>
              </a:lnSpc>
              <a:spcBef>
                <a:spcPct val="5000"/>
              </a:spcBef>
              <a:buFont typeface="Arial" charset="0"/>
              <a:buChar char="•"/>
            </a:pPr>
            <a:r>
              <a:rPr lang="en-US" sz="1400" dirty="0">
                <a:latin typeface="Arial" charset="0"/>
              </a:rPr>
              <a:t>It is recommended that the WG chair review the guidance in </a:t>
            </a:r>
            <a:r>
              <a:rPr lang="en-US" sz="1400" i="1" dirty="0">
                <a:latin typeface="Arial" charset="0"/>
              </a:rPr>
              <a:t>IEEE-SA Standards Board Operations Manual</a:t>
            </a:r>
            <a:r>
              <a:rPr lang="en-US" sz="1400" dirty="0">
                <a:latin typeface="Arial" charset="0"/>
              </a:rPr>
              <a:t> 6.3.5 and in FAQs 14 and 15 on inclusion of potential Essential Patent Claims by incorporation or by reference.</a:t>
            </a:r>
            <a:r>
              <a:rPr lang="en-US" sz="1400" dirty="0">
                <a:solidFill>
                  <a:srgbClr val="FF3300"/>
                </a:solidFill>
                <a:latin typeface="Arial" charset="0"/>
              </a:rPr>
              <a:t> </a:t>
            </a:r>
          </a:p>
          <a:p>
            <a:pPr lvl="1">
              <a:lnSpc>
                <a:spcPct val="80000"/>
              </a:lnSpc>
              <a:spcBef>
                <a:spcPct val="5000"/>
              </a:spcBef>
              <a:buFont typeface="Monotype Sorts" charset="0"/>
              <a:buNone/>
            </a:pPr>
            <a:endParaRPr lang="en-US" sz="1200" dirty="0">
              <a:latin typeface="Arial" charset="0"/>
            </a:endParaRPr>
          </a:p>
          <a:p>
            <a:pPr lvl="1">
              <a:lnSpc>
                <a:spcPct val="80000"/>
              </a:lnSpc>
              <a:spcBef>
                <a:spcPct val="5000"/>
              </a:spcBef>
              <a:buFont typeface="Monotype Sorts" charset="0"/>
              <a:buNone/>
            </a:pPr>
            <a:r>
              <a:rPr lang="en-US" sz="1200" dirty="0">
                <a:latin typeface="Arial" charset="0"/>
              </a:rPr>
              <a:t>	Note: </a:t>
            </a:r>
            <a:r>
              <a:rPr lang="en-US" sz="1200" b="1" dirty="0">
                <a:latin typeface="Arial" charset="0"/>
              </a:rPr>
              <a:t>WG</a:t>
            </a:r>
            <a:r>
              <a:rPr lang="en-US" sz="1200" dirty="0">
                <a:latin typeface="Arial"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sz="2800" u="sng">
                <a:latin typeface="Arial" charset="0"/>
              </a:rPr>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 name="Date Placeholder 1"/>
          <p:cNvSpPr>
            <a:spLocks noGrp="1"/>
          </p:cNvSpPr>
          <p:nvPr>
            <p:ph type="dt" sz="half" idx="10"/>
          </p:nvPr>
        </p:nvSpPr>
        <p:spPr/>
        <p:txBody>
          <a:bodyPr/>
          <a:lstStyle/>
          <a:p>
            <a:pPr>
              <a:defRPr/>
            </a:pPr>
            <a:r>
              <a:rPr lang="en-US" smtClean="0"/>
              <a:t>&lt;Sept 2015&gt;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3</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457200"/>
            <a:ext cx="8839200" cy="838200"/>
          </a:xfrm>
        </p:spPr>
        <p:txBody>
          <a:bodyPr/>
          <a:lstStyle/>
          <a:p>
            <a:r>
              <a:rPr lang="en-US" sz="3200" u="sng" dirty="0">
                <a:latin typeface="Arial" charset="0"/>
              </a:rPr>
              <a:t>Participants, Patents, and Duty to Inform</a:t>
            </a:r>
            <a:endParaRPr lang="en-US" sz="3200" dirty="0">
              <a:latin typeface="Arial" charset="0"/>
            </a:endParaRPr>
          </a:p>
        </p:txBody>
      </p:sp>
      <p:sp>
        <p:nvSpPr>
          <p:cNvPr id="8195" name="Rectangle 1027"/>
          <p:cNvSpPr>
            <a:spLocks noGrp="1" noChangeArrowheads="1"/>
          </p:cNvSpPr>
          <p:nvPr>
            <p:ph type="body" idx="1"/>
          </p:nvPr>
        </p:nvSpPr>
        <p:spPr>
          <a:xfrm>
            <a:off x="0" y="1295400"/>
            <a:ext cx="9144000" cy="4876800"/>
          </a:xfrm>
        </p:spPr>
        <p:txBody>
          <a:bodyPr/>
          <a:lstStyle/>
          <a:p>
            <a:pPr algn="ctr">
              <a:buFont typeface="Monotype Sorts" charset="0"/>
              <a:buNone/>
            </a:pPr>
            <a:r>
              <a:rPr lang="en-US" sz="1600" b="1" dirty="0">
                <a:latin typeface="Arial" charset="0"/>
              </a:rPr>
              <a:t>All participants in this meeting have certain obligations under the IEEE-SA Patent Policy. </a:t>
            </a:r>
          </a:p>
          <a:p>
            <a:pPr lvl="1">
              <a:buFont typeface="Arial" charset="0"/>
              <a:buChar char="•"/>
            </a:pPr>
            <a:r>
              <a:rPr lang="en-US" sz="1600" b="1" dirty="0">
                <a:solidFill>
                  <a:srgbClr val="003399"/>
                </a:solidFill>
                <a:latin typeface="Arial" charset="0"/>
              </a:rPr>
              <a:t>Participants [Note: </a:t>
            </a:r>
            <a:r>
              <a:rPr lang="en-GB" sz="1600" b="1" dirty="0">
                <a:solidFill>
                  <a:srgbClr val="003399"/>
                </a:solidFill>
                <a:latin typeface="Arial" charset="0"/>
              </a:rPr>
              <a:t>Quoted text excerpted from IEEE-SA Standards Board Bylaws subclause 6.2</a:t>
            </a:r>
            <a:r>
              <a:rPr lang="en-US" sz="1600" b="1" dirty="0">
                <a:solidFill>
                  <a:srgbClr val="003399"/>
                </a:solidFill>
                <a:latin typeface="Arial" charset="0"/>
              </a:rPr>
              <a:t>]:</a:t>
            </a:r>
          </a:p>
          <a:p>
            <a:pPr lvl="2">
              <a:buFont typeface="Arial" charset="0"/>
              <a:buChar char="•"/>
            </a:pP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dirty="0">
              <a:latin typeface="Arial" charset="0"/>
            </a:endParaRPr>
          </a:p>
          <a:p>
            <a:pPr lvl="2">
              <a:buFont typeface="Arial" charset="0"/>
              <a:buChar char="•"/>
            </a:pP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charset="0"/>
              <a:buChar char="•"/>
            </a:pPr>
            <a:r>
              <a:rPr lang="en-US" sz="1600" b="1" dirty="0">
                <a:solidFill>
                  <a:srgbClr val="003399"/>
                </a:solidFill>
                <a:latin typeface="Arial" charset="0"/>
              </a:rPr>
              <a:t>The above does not apply if the patent claim is already the subject of an Accepted Letter of Assurance that applies to the proposed standard(s) under consideration by this group</a:t>
            </a:r>
          </a:p>
          <a:p>
            <a:pPr lvl="1">
              <a:buFont typeface="Arial" charset="0"/>
              <a:buChar char="•"/>
            </a:pPr>
            <a:r>
              <a:rPr lang="en-US" sz="1600" b="1" dirty="0">
                <a:solidFill>
                  <a:srgbClr val="003399"/>
                </a:solidFill>
                <a:latin typeface="Arial" charset="0"/>
              </a:rPr>
              <a:t>Early identification of holders of potential Essential Patent Claims is strongly encouraged</a:t>
            </a:r>
          </a:p>
          <a:p>
            <a:pPr lvl="1">
              <a:buFont typeface="Arial" charset="0"/>
              <a:buChar char="•"/>
            </a:pPr>
            <a:r>
              <a:rPr lang="en-US" sz="1600" b="1" dirty="0">
                <a:solidFill>
                  <a:srgbClr val="003399"/>
                </a:solidFill>
                <a:latin typeface="Arial" charset="0"/>
              </a:rPr>
              <a:t>No duty to perform a patent search</a:t>
            </a:r>
            <a:endParaRPr lang="en-US" sz="1600" dirty="0">
              <a:latin typeface="Arial" charset="0"/>
            </a:endParaRPr>
          </a:p>
        </p:txBody>
      </p:sp>
      <p:sp>
        <p:nvSpPr>
          <p:cNvPr id="8196" name="Text Box 1028"/>
          <p:cNvSpPr txBox="1">
            <a:spLocks noChangeArrowheads="1"/>
          </p:cNvSpPr>
          <p:nvPr/>
        </p:nvSpPr>
        <p:spPr bwMode="auto">
          <a:xfrm>
            <a:off x="4114800" y="64627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#1</a:t>
            </a:r>
          </a:p>
        </p:txBody>
      </p:sp>
      <p:sp>
        <p:nvSpPr>
          <p:cNvPr id="2" name="Date Placeholder 1"/>
          <p:cNvSpPr>
            <a:spLocks noGrp="1"/>
          </p:cNvSpPr>
          <p:nvPr>
            <p:ph type="dt" sz="half" idx="10"/>
          </p:nvPr>
        </p:nvSpPr>
        <p:spPr/>
        <p:txBody>
          <a:bodyPr/>
          <a:lstStyle/>
          <a:p>
            <a:pPr>
              <a:defRPr/>
            </a:pPr>
            <a:r>
              <a:rPr lang="en-US" smtClean="0"/>
              <a:t>&lt;Sept 2015&gt;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4</a:t>
            </a:fld>
            <a:endParaRPr lang="en-US"/>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u="sng">
                <a:latin typeface="Arial" charset="0"/>
              </a:rPr>
              <a:t>Patent Related Links</a:t>
            </a:r>
            <a:endParaRPr lang="en-US" u="sng">
              <a:latin typeface="Arial" charset="0"/>
            </a:endParaRPr>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charset="0"/>
              <a:buNone/>
            </a:pPr>
            <a:r>
              <a:rPr lang="en-US" sz="2400">
                <a:latin typeface="Arial"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cs typeface="Times New Roman" charset="0"/>
              </a:rPr>
              <a:t>	Patent Policy is stated in these sources:</a:t>
            </a:r>
          </a:p>
          <a:p>
            <a:pPr lvl="1">
              <a:lnSpc>
                <a:spcPct val="90000"/>
              </a:lnSpc>
              <a:buFont typeface="Monotype Sorts" charset="0"/>
              <a:buNone/>
            </a:pPr>
            <a:r>
              <a:rPr lang="en-GB" sz="2400">
                <a:latin typeface="Arial" charset="0"/>
              </a:rPr>
              <a:t>		IEEE-SA Standards Boards Bylaws</a:t>
            </a:r>
          </a:p>
          <a:p>
            <a:pPr lvl="1">
              <a:lnSpc>
                <a:spcPct val="90000"/>
              </a:lnSpc>
              <a:buFont typeface="Monotype Sorts" charset="0"/>
              <a:buNone/>
            </a:pPr>
            <a:r>
              <a:rPr lang="en-US" sz="2100">
                <a:latin typeface="Arial" charset="0"/>
              </a:rPr>
              <a:t>		</a:t>
            </a:r>
            <a:r>
              <a:rPr lang="en-US" sz="2100" i="1">
                <a:latin typeface="Arial" charset="0"/>
              </a:rPr>
              <a:t>http://standards.ieee.org/develop/policies/bylaws/sect6-7.html#6</a:t>
            </a:r>
          </a:p>
          <a:p>
            <a:pPr lvl="1">
              <a:lnSpc>
                <a:spcPct val="90000"/>
              </a:lnSpc>
              <a:buFont typeface="Monotype Sorts" charset="0"/>
              <a:buNone/>
            </a:pPr>
            <a:r>
              <a:rPr lang="en-GB" sz="2400">
                <a:latin typeface="Arial" charset="0"/>
              </a:rPr>
              <a:t>		IEEE-SA Standards Board Operations Manual</a:t>
            </a:r>
          </a:p>
          <a:p>
            <a:pPr lvl="1">
              <a:lnSpc>
                <a:spcPct val="90000"/>
              </a:lnSpc>
              <a:buFont typeface="Monotype Sorts" charset="0"/>
              <a:buNone/>
            </a:pPr>
            <a:r>
              <a:rPr lang="en-US" sz="2400">
                <a:latin typeface="Arial" charset="0"/>
              </a:rPr>
              <a:t>		</a:t>
            </a:r>
            <a:r>
              <a:rPr lang="en-US" sz="2100" i="1">
                <a:latin typeface="Arial" charset="0"/>
              </a:rPr>
              <a:t>http://standards.ieee.org/develop/policies/opman/sect6.html#6.3</a:t>
            </a:r>
            <a:endParaRPr lang="en-US" sz="2400">
              <a:latin typeface="Arial" charset="0"/>
            </a:endParaRPr>
          </a:p>
          <a:p>
            <a:pPr lvl="1">
              <a:lnSpc>
                <a:spcPct val="90000"/>
              </a:lnSpc>
              <a:buFont typeface="Monotype Sorts" charset="0"/>
              <a:buNone/>
            </a:pPr>
            <a:r>
              <a:rPr lang="en-US" sz="2400">
                <a:latin typeface="Arial" charset="0"/>
                <a:cs typeface="Times New Roman" charset="0"/>
              </a:rPr>
              <a:t>	Material about the patent policy is available at</a:t>
            </a:r>
            <a:r>
              <a:rPr lang="en-US" sz="2400">
                <a:latin typeface="Arial" charset="0"/>
              </a:rPr>
              <a:t> </a:t>
            </a:r>
          </a:p>
          <a:p>
            <a:pPr lvl="1">
              <a:lnSpc>
                <a:spcPct val="90000"/>
              </a:lnSpc>
              <a:buFont typeface="Monotype Sorts" charset="0"/>
              <a:buNone/>
            </a:pPr>
            <a:r>
              <a:rPr lang="en-US" sz="2400">
                <a:latin typeface="Arial" charset="0"/>
              </a:rPr>
              <a:t>		</a:t>
            </a:r>
            <a:r>
              <a:rPr lang="en-US" sz="2100" i="1">
                <a:latin typeface="Arial" charset="0"/>
              </a:rPr>
              <a:t>http://standards.ieee.org/about/sasb/patcom/materials.html</a:t>
            </a:r>
          </a:p>
        </p:txBody>
      </p:sp>
      <p:sp>
        <p:nvSpPr>
          <p:cNvPr id="9220" name="Text Box 6"/>
          <p:cNvSpPr txBox="1">
            <a:spLocks noChangeArrowheads="1"/>
          </p:cNvSpPr>
          <p:nvPr/>
        </p:nvSpPr>
        <p:spPr bwMode="auto">
          <a:xfrm>
            <a:off x="4114800" y="6491287"/>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#2</a:t>
            </a:r>
            <a:endParaRPr lang="en-US" sz="2400" dirty="0">
              <a:solidFill>
                <a:schemeClr val="tx1"/>
              </a:solidFill>
              <a:latin typeface="Times New Roman"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sz="1200" b="1">
                <a:solidFill>
                  <a:srgbClr val="000099"/>
                </a:solidFill>
                <a:latin typeface="Arial"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charset="0"/>
              <a:buNone/>
            </a:pPr>
            <a:endParaRPr lang="en-US" sz="1200" b="1">
              <a:solidFill>
                <a:srgbClr val="000099"/>
              </a:solidFill>
              <a:latin typeface="Arial" charset="0"/>
            </a:endParaRPr>
          </a:p>
          <a:p>
            <a:pPr algn="ctr" eaLnBrk="0" hangingPunct="0">
              <a:lnSpc>
                <a:spcPct val="80000"/>
              </a:lnSpc>
              <a:spcBef>
                <a:spcPct val="20000"/>
              </a:spcBef>
              <a:buClr>
                <a:srgbClr val="CC3300"/>
              </a:buClr>
              <a:buSzPct val="50000"/>
              <a:buFont typeface="Monotype Sorts" charset="0"/>
              <a:buNone/>
            </a:pPr>
            <a:r>
              <a:rPr lang="en-US" sz="1200" b="1">
                <a:solidFill>
                  <a:srgbClr val="000099"/>
                </a:solidFill>
                <a:latin typeface="Arial" charset="0"/>
              </a:rPr>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r>
              <a:rPr lang="en-US" smtClean="0"/>
              <a:t>&lt;Sept 2015&gt;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5</a:t>
            </a:fld>
            <a:endParaRPr lang="en-US"/>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atin typeface="Arial" charset="0"/>
              </a:rPr>
              <a:t>Call for Potentially Essential Patents</a:t>
            </a:r>
          </a:p>
        </p:txBody>
      </p:sp>
      <p:sp>
        <p:nvSpPr>
          <p:cNvPr id="10243" name="Rectangle 1027"/>
          <p:cNvSpPr>
            <a:spLocks noGrp="1" noChangeArrowheads="1"/>
          </p:cNvSpPr>
          <p:nvPr>
            <p:ph type="body" idx="1"/>
          </p:nvPr>
        </p:nvSpPr>
        <p:spPr/>
        <p:txBody>
          <a:bodyPr/>
          <a:lstStyle/>
          <a:p>
            <a:pPr>
              <a:buFont typeface="Arial" charset="0"/>
              <a:buChar char="•"/>
            </a:pPr>
            <a:r>
              <a:rPr lang="en-US" sz="2800">
                <a:latin typeface="Arial"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sz="2000">
                <a:latin typeface="Arial" charset="0"/>
              </a:rPr>
              <a:t>Either speak up now or</a:t>
            </a:r>
          </a:p>
          <a:p>
            <a:pPr lvl="1">
              <a:buFont typeface="Arial" charset="0"/>
              <a:buChar char="•"/>
            </a:pPr>
            <a:r>
              <a:rPr lang="en-US" sz="2000">
                <a:latin typeface="Arial" charset="0"/>
              </a:rPr>
              <a:t>Provide the chair of this group with the identity of the holder(s) of any and all such claims as soon as possible or</a:t>
            </a:r>
          </a:p>
          <a:p>
            <a:pPr lvl="1">
              <a:buFont typeface="Arial" charset="0"/>
              <a:buChar char="•"/>
            </a:pPr>
            <a:r>
              <a:rPr lang="en-US" sz="2000">
                <a:latin typeface="Arial" charset="0"/>
              </a:rPr>
              <a:t>Cause an LOA to be submitted</a:t>
            </a:r>
          </a:p>
        </p:txBody>
      </p:sp>
      <p:sp>
        <p:nvSpPr>
          <p:cNvPr id="10244" name="Text Box 1028"/>
          <p:cNvSpPr txBox="1">
            <a:spLocks noChangeArrowheads="1"/>
          </p:cNvSpPr>
          <p:nvPr/>
        </p:nvSpPr>
        <p:spPr bwMode="auto">
          <a:xfrm>
            <a:off x="4114800" y="6488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#3</a:t>
            </a:r>
          </a:p>
        </p:txBody>
      </p:sp>
      <p:sp>
        <p:nvSpPr>
          <p:cNvPr id="2" name="Date Placeholder 1"/>
          <p:cNvSpPr>
            <a:spLocks noGrp="1"/>
          </p:cNvSpPr>
          <p:nvPr>
            <p:ph type="dt" sz="half" idx="10"/>
          </p:nvPr>
        </p:nvSpPr>
        <p:spPr/>
        <p:txBody>
          <a:bodyPr/>
          <a:lstStyle/>
          <a:p>
            <a:pPr>
              <a:defRPr/>
            </a:pPr>
            <a:r>
              <a:rPr lang="en-US" smtClean="0"/>
              <a:t>&lt;Sept 2015&gt;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6</a:t>
            </a:fld>
            <a:endParaRPr lang="en-US"/>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762000"/>
            <a:ext cx="8458200" cy="609600"/>
          </a:xfrm>
        </p:spPr>
        <p:txBody>
          <a:bodyPr/>
          <a:lstStyle/>
          <a:p>
            <a:r>
              <a:rPr lang="en-US" sz="3200" u="sng" dirty="0">
                <a:latin typeface="Arial" charset="0"/>
              </a:rPr>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b="1" u="sng">
              <a:solidFill>
                <a:srgbClr val="000099"/>
              </a:solidFill>
              <a:latin typeface="Helvetica" charset="0"/>
            </a:endParaRPr>
          </a:p>
        </p:txBody>
      </p:sp>
      <p:sp>
        <p:nvSpPr>
          <p:cNvPr id="11268" name="Rectangle 4"/>
          <p:cNvSpPr>
            <a:spLocks noChangeArrowheads="1"/>
          </p:cNvSpPr>
          <p:nvPr/>
        </p:nvSpPr>
        <p:spPr bwMode="auto">
          <a:xfrm>
            <a:off x="533400" y="15240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eaLnBrk="0" hangingPunct="0">
              <a:lnSpc>
                <a:spcPct val="80000"/>
              </a:lnSpc>
              <a:spcBef>
                <a:spcPct val="20000"/>
              </a:spcBef>
              <a:buClr>
                <a:srgbClr val="CC3300"/>
              </a:buClr>
              <a:buSzPct val="50000"/>
              <a:buFont typeface="Monotype Sorts" charset="0"/>
              <a:buChar char="l"/>
            </a:pPr>
            <a:endParaRPr lang="en-US" sz="700" u="sng" dirty="0">
              <a:solidFill>
                <a:srgbClr val="FF0000"/>
              </a:solidFill>
              <a:latin typeface="Arial" charset="0"/>
            </a:endParaRPr>
          </a:p>
          <a:p>
            <a:pPr marL="230188" indent="-230188" eaLnBrk="0" hangingPunct="0">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eaLnBrk="0" hangingPunct="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eaLnBrk="0" hangingPunct="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eaLnBrk="0" hangingPunct="0">
              <a:lnSpc>
                <a:spcPct val="80000"/>
              </a:lnSpc>
              <a:spcBef>
                <a:spcPct val="20000"/>
              </a:spcBef>
              <a:buClr>
                <a:srgbClr val="CC3300"/>
              </a:buClr>
              <a:buSzPct val="50000"/>
              <a:buFont typeface="Monotype Sorts" charset="0"/>
              <a:buNone/>
            </a:pPr>
            <a:r>
              <a:rPr lang="en-US" sz="1000" b="1" dirty="0">
                <a:solidFill>
                  <a:srgbClr val="000099"/>
                </a:solidFill>
                <a:latin typeface="Arial" charset="0"/>
              </a:rPr>
              <a:t>---------------------------------------------------------------   </a:t>
            </a:r>
            <a:endParaRPr lang="en-US" sz="1200" b="1" dirty="0">
              <a:solidFill>
                <a:srgbClr val="000099"/>
              </a:solidFill>
              <a:latin typeface="Arial" charset="0"/>
            </a:endParaRPr>
          </a:p>
          <a:p>
            <a:pPr marL="230188" indent="-230188" algn="ctr" eaLnBrk="0" hangingPunct="0">
              <a:lnSpc>
                <a:spcPct val="80000"/>
              </a:lnSpc>
              <a:spcBef>
                <a:spcPct val="20000"/>
              </a:spcBef>
              <a:buClr>
                <a:srgbClr val="CC3300"/>
              </a:buClr>
              <a:buSzPct val="50000"/>
              <a:buFont typeface="Monotype Sorts" charset="0"/>
              <a:buNone/>
            </a:pPr>
            <a:r>
              <a:rPr lang="en-US" sz="1200" b="1" dirty="0">
                <a:solidFill>
                  <a:srgbClr val="000099"/>
                </a:solidFill>
                <a:latin typeface="Arial" charset="0"/>
              </a:rPr>
              <a:t>See </a:t>
            </a:r>
            <a:r>
              <a:rPr lang="en-US" sz="1200" b="1" i="1" dirty="0">
                <a:solidFill>
                  <a:srgbClr val="000099"/>
                </a:solidFill>
                <a:latin typeface="Arial" charset="0"/>
              </a:rPr>
              <a:t>IEEE-SA Standards Board Operations Manual</a:t>
            </a:r>
            <a:r>
              <a:rPr lang="en-US" sz="1200" b="1" dirty="0">
                <a:solidFill>
                  <a:srgbClr val="000099"/>
                </a:solidFill>
                <a:latin typeface="Arial" charset="0"/>
              </a:rPr>
              <a:t>, clause 5.3.10 and </a:t>
            </a:r>
            <a:r>
              <a:rPr lang="en-GB" sz="1200" b="1" dirty="0">
                <a:solidFill>
                  <a:srgbClr val="000099"/>
                </a:solidFill>
                <a:latin typeface="Arial" charset="0"/>
              </a:rPr>
              <a:t>“Promoting Competition and Innovation: What You Need to Know about the IEEE Standards Association's Antitrust and Competition Policy”</a:t>
            </a:r>
            <a:r>
              <a:rPr lang="en-US" sz="1200" b="1" dirty="0">
                <a:solidFill>
                  <a:srgbClr val="000099"/>
                </a:solidFill>
                <a:latin typeface="Arial" charset="0"/>
              </a:rPr>
              <a:t> for more details.</a:t>
            </a:r>
          </a:p>
        </p:txBody>
      </p:sp>
      <p:sp>
        <p:nvSpPr>
          <p:cNvPr id="11269" name="Text Box 7"/>
          <p:cNvSpPr txBox="1">
            <a:spLocks noChangeArrowheads="1"/>
          </p:cNvSpPr>
          <p:nvPr/>
        </p:nvSpPr>
        <p:spPr bwMode="auto">
          <a:xfrm>
            <a:off x="4114800" y="63246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#4</a:t>
            </a:r>
            <a:endParaRPr lang="en-US" sz="2400" dirty="0">
              <a:solidFill>
                <a:schemeClr val="tx1"/>
              </a:solidFill>
              <a:latin typeface="Times New Roman" charset="0"/>
            </a:endParaRPr>
          </a:p>
        </p:txBody>
      </p:sp>
      <p:sp>
        <p:nvSpPr>
          <p:cNvPr id="2" name="Date Placeholder 1"/>
          <p:cNvSpPr>
            <a:spLocks noGrp="1"/>
          </p:cNvSpPr>
          <p:nvPr>
            <p:ph type="dt" sz="half" idx="10"/>
          </p:nvPr>
        </p:nvSpPr>
        <p:spPr/>
        <p:txBody>
          <a:bodyPr/>
          <a:lstStyle/>
          <a:p>
            <a:pPr>
              <a:defRPr/>
            </a:pPr>
            <a:r>
              <a:rPr lang="en-US" smtClean="0"/>
              <a:t>&lt;Sept 2015&gt;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7</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8</a:t>
            </a:fld>
            <a:endParaRPr lang="en-US"/>
          </a:p>
        </p:txBody>
      </p:sp>
      <p:sp>
        <p:nvSpPr>
          <p:cNvPr id="21509" name="Rectangle 2"/>
          <p:cNvSpPr>
            <a:spLocks noGrp="1" noChangeArrowheads="1"/>
          </p:cNvSpPr>
          <p:nvPr>
            <p:ph type="title" idx="4294967295"/>
          </p:nvPr>
        </p:nvSpPr>
        <p:spPr>
          <a:xfrm>
            <a:off x="381000" y="304800"/>
            <a:ext cx="7772400" cy="990600"/>
          </a:xfrm>
        </p:spPr>
        <p:txBody>
          <a:bodyPr/>
          <a:lstStyle/>
          <a:p>
            <a:pPr marL="1257300" lvl="2" indent="-342900"/>
            <a:r>
              <a:rPr lang="en-US" b="1" dirty="0" smtClean="0">
                <a:latin typeface="Times New Roman" charset="0"/>
                <a:ea typeface="ＭＳ Ｐゴシック" charset="0"/>
                <a:cs typeface="ＭＳ Ｐゴシック" charset="0"/>
              </a:rPr>
              <a:t>6TISCH </a:t>
            </a:r>
            <a:r>
              <a:rPr lang="en-US" b="1" dirty="0" smtClean="0">
                <a:latin typeface="Times New Roman" charset="0"/>
                <a:ea typeface="ＭＳ Ｐゴシック" charset="0"/>
                <a:cs typeface="ＭＳ Ｐゴシック" charset="0"/>
              </a:rPr>
              <a:t>Issues Discussion</a:t>
            </a:r>
            <a:endParaRPr lang="en-US" b="1" dirty="0">
              <a:solidFill>
                <a:srgbClr val="000000"/>
              </a:solidFill>
              <a:ea typeface="Lucida Grande"/>
              <a:cs typeface="Lucida Grande"/>
            </a:endParaRPr>
          </a:p>
        </p:txBody>
      </p:sp>
      <p:sp>
        <p:nvSpPr>
          <p:cNvPr id="21510" name="Rectangle 5"/>
          <p:cNvSpPr>
            <a:spLocks noChangeArrowheads="1"/>
          </p:cNvSpPr>
          <p:nvPr/>
        </p:nvSpPr>
        <p:spPr bwMode="auto">
          <a:xfrm>
            <a:off x="152400" y="1371600"/>
            <a:ext cx="64008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1257300" lvl="2" indent="-342900">
              <a:buClr>
                <a:srgbClr val="FF0000"/>
              </a:buClr>
              <a:buFont typeface="Wingdings" charset="2"/>
              <a:buChar char="q"/>
            </a:pPr>
            <a:r>
              <a:rPr lang="en-US" sz="2800" dirty="0">
                <a:solidFill>
                  <a:srgbClr val="000000"/>
                </a:solidFill>
                <a:ea typeface="Lucida Grande"/>
                <a:cs typeface="Lucida Grande"/>
              </a:rPr>
              <a:t>Secure Join Process</a:t>
            </a:r>
          </a:p>
          <a:p>
            <a:pPr marL="1257300" lvl="2" indent="-342900">
              <a:buClr>
                <a:srgbClr val="FF0000"/>
              </a:buClr>
              <a:buFont typeface="Wingdings" charset="2"/>
              <a:buChar char="q"/>
            </a:pPr>
            <a:r>
              <a:rPr lang="en-US" sz="2800" dirty="0">
                <a:solidFill>
                  <a:srgbClr val="000000"/>
                </a:solidFill>
                <a:ea typeface="Lucida Grande"/>
                <a:cs typeface="Lucida Grande"/>
              </a:rPr>
              <a:t>15.4 Header fields in Minimal</a:t>
            </a:r>
          </a:p>
          <a:p>
            <a:pPr marL="1257300" lvl="2" indent="-342900">
              <a:buClr>
                <a:srgbClr val="FF0000"/>
              </a:buClr>
              <a:buFont typeface="Wingdings" charset="2"/>
              <a:buChar char="q"/>
            </a:pPr>
            <a:r>
              <a:rPr lang="en-US" sz="2800" dirty="0" err="1">
                <a:solidFill>
                  <a:srgbClr val="000000"/>
                </a:solidFill>
                <a:ea typeface="Lucida Grande"/>
                <a:cs typeface="Lucida Grande"/>
              </a:rPr>
              <a:t>ReCharter</a:t>
            </a:r>
            <a:endParaRPr lang="en-US" sz="2800" dirty="0">
              <a:solidFill>
                <a:srgbClr val="000000"/>
              </a:solidFill>
              <a:ea typeface="Lucida Grande"/>
              <a:cs typeface="Lucida Grande"/>
            </a:endParaRPr>
          </a:p>
        </p:txBody>
      </p:sp>
    </p:spTree>
    <p:extLst>
      <p:ext uri="{BB962C8B-B14F-4D97-AF65-F5344CB8AC3E}">
        <p14:creationId xmlns:p14="http://schemas.microsoft.com/office/powerpoint/2010/main" val="366774573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381000" y="304800"/>
            <a:ext cx="7772400" cy="990600"/>
          </a:xfrm>
        </p:spPr>
        <p:txBody>
          <a:bodyPr/>
          <a:lstStyle/>
          <a:p>
            <a:pPr marL="1257300" lvl="2" indent="-342900"/>
            <a:r>
              <a:rPr lang="en-US" b="1" dirty="0" smtClean="0">
                <a:latin typeface="Times New Roman" charset="0"/>
                <a:ea typeface="ＭＳ Ｐゴシック" charset="0"/>
                <a:cs typeface="ＭＳ Ｐゴシック" charset="0"/>
              </a:rPr>
              <a:t>Secure Join Process</a:t>
            </a:r>
            <a:endParaRPr lang="en-US" b="1" dirty="0">
              <a:solidFill>
                <a:srgbClr val="000000"/>
              </a:solidFill>
              <a:ea typeface="Lucida Grande"/>
              <a:cs typeface="Lucida Grande"/>
            </a:endParaRPr>
          </a:p>
        </p:txBody>
      </p:sp>
      <p:sp>
        <p:nvSpPr>
          <p:cNvPr id="21510" name="Rectangle 5"/>
          <p:cNvSpPr>
            <a:spLocks noChangeArrowheads="1"/>
          </p:cNvSpPr>
          <p:nvPr/>
        </p:nvSpPr>
        <p:spPr bwMode="auto">
          <a:xfrm>
            <a:off x="152400" y="1371600"/>
            <a:ext cx="64008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lvl="2">
              <a:buClr>
                <a:srgbClr val="FF0000"/>
              </a:buClr>
            </a:pPr>
            <a:endParaRPr lang="en-US" sz="2800" dirty="0">
              <a:solidFill>
                <a:srgbClr val="000000"/>
              </a:solidFill>
              <a:ea typeface="Lucida Grande"/>
              <a:cs typeface="Lucida Grande"/>
            </a:endParaRPr>
          </a:p>
        </p:txBody>
      </p:sp>
      <p:sp>
        <p:nvSpPr>
          <p:cNvPr id="2" name="Rectangle 1"/>
          <p:cNvSpPr/>
          <p:nvPr/>
        </p:nvSpPr>
        <p:spPr>
          <a:xfrm>
            <a:off x="533400" y="1828800"/>
            <a:ext cx="7848600" cy="1815882"/>
          </a:xfrm>
          <a:prstGeom prst="rect">
            <a:avLst/>
          </a:prstGeom>
        </p:spPr>
        <p:txBody>
          <a:bodyPr wrap="square">
            <a:spAutoFit/>
          </a:bodyPr>
          <a:lstStyle/>
          <a:p>
            <a:r>
              <a:rPr lang="en-US" sz="1600" dirty="0" smtClean="0">
                <a:latin typeface="+mn-lt"/>
              </a:rPr>
              <a:t>Summary of previous Security discussions:</a:t>
            </a:r>
          </a:p>
          <a:p>
            <a:endParaRPr lang="en-US" sz="1600" dirty="0" smtClean="0">
              <a:latin typeface="+mn-lt"/>
            </a:endParaRPr>
          </a:p>
          <a:p>
            <a:r>
              <a:rPr lang="en-US" sz="1600" dirty="0" smtClean="0">
                <a:latin typeface="+mn-lt"/>
              </a:rPr>
              <a:t>Concept assumes </a:t>
            </a:r>
            <a:r>
              <a:rPr lang="en-US" sz="1600" dirty="0">
                <a:latin typeface="+mn-lt"/>
              </a:rPr>
              <a:t>the existence of two cryptographic keys, K1 and K2. </a:t>
            </a:r>
            <a:r>
              <a:rPr lang="en-US" sz="1600" dirty="0">
                <a:solidFill>
                  <a:srgbClr val="FF0000"/>
                </a:solidFill>
                <a:latin typeface="+mn-lt"/>
              </a:rPr>
              <a:t> EBs SHOULD be authenticated with key K1</a:t>
            </a:r>
            <a:r>
              <a:rPr lang="en-US" sz="1600" dirty="0">
                <a:latin typeface="+mn-lt"/>
              </a:rPr>
              <a:t>.  DATA, ACKNOWLEDGEMENT, and MAC COMMAND frame types SHOULD be authenticated and encrypted with key K2.  </a:t>
            </a:r>
            <a:r>
              <a:rPr lang="en-US" sz="1600" dirty="0">
                <a:solidFill>
                  <a:srgbClr val="FF0000"/>
                </a:solidFill>
                <a:latin typeface="+mn-lt"/>
              </a:rPr>
              <a:t>For early interoperability, K1 MAY be set to "6TiSCH minimal15"</a:t>
            </a:r>
            <a:r>
              <a:rPr lang="en-US" sz="1600" dirty="0">
                <a:latin typeface="+mn-lt"/>
              </a:rPr>
              <a:t>.  K2 SHOULD be a randomly generated high entropy cryptographic key.  Key distribution is out of scope.</a:t>
            </a:r>
            <a:endParaRPr lang="en-US" sz="1600" dirty="0">
              <a:latin typeface="+mn-lt"/>
            </a:endParaRPr>
          </a:p>
        </p:txBody>
      </p:sp>
      <p:sp>
        <p:nvSpPr>
          <p:cNvPr id="3" name="TextBox 2"/>
          <p:cNvSpPr txBox="1"/>
          <p:nvPr/>
        </p:nvSpPr>
        <p:spPr>
          <a:xfrm>
            <a:off x="-2235200" y="4572000"/>
            <a:ext cx="184666" cy="276999"/>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80728054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32904</TotalTime>
  <Words>2994</Words>
  <Application>Microsoft Macintosh PowerPoint</Application>
  <PresentationFormat>On-screen Show (4:3)</PresentationFormat>
  <Paragraphs>318</Paragraphs>
  <Slides>23</Slides>
  <Notes>14</Notes>
  <HiddenSlides>5</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Default Design</vt:lpstr>
      <vt:lpstr>PowerPoint Presentation</vt:lpstr>
      <vt:lpstr>IG 6T Meeting Goals (Agenda 15-15-0675-00)</vt:lpstr>
      <vt:lpstr>Instructions for the WG Chair</vt:lpstr>
      <vt:lpstr>Participants, Patents, and Duty to Inform</vt:lpstr>
      <vt:lpstr>Patent Related Links</vt:lpstr>
      <vt:lpstr>Call for Potentially Essential Patents</vt:lpstr>
      <vt:lpstr>Other Guidelines for IEEE WG Meetings</vt:lpstr>
      <vt:lpstr>6TISCH Issues Discussion</vt:lpstr>
      <vt:lpstr>Secure Join Process</vt:lpstr>
      <vt:lpstr>Secure Join Process</vt:lpstr>
      <vt:lpstr>6TISCH Minimal (r6) - Intent</vt:lpstr>
      <vt:lpstr>6TISCH Minimal Issues</vt:lpstr>
      <vt:lpstr>PowerPoint Presentation</vt:lpstr>
      <vt:lpstr>PowerPoint Presentation</vt:lpstr>
      <vt:lpstr>PowerPoint Presentation</vt:lpstr>
      <vt:lpstr>PowerPoint Presentation</vt:lpstr>
      <vt:lpstr>PowerPoint Presentation</vt:lpstr>
      <vt:lpstr>PowerPoint Presentation</vt:lpstr>
      <vt:lpstr>Meeting Accomplishments </vt:lpstr>
      <vt:lpstr>IETF 6TISCH Mailing List Information</vt:lpstr>
      <vt:lpstr>IETF 6TISCH call information</vt:lpstr>
      <vt:lpstr>IG 6TISCH reflector information</vt:lpstr>
      <vt:lpstr>IETF 6tisch Working Group Scope</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Opening Report for Bangkok</dc:title>
  <dc:subject>IEEE 802.15 &lt;IG 6tisch Opening/Closing Report&gt;</dc:subject>
  <dc:creator>Pat Kinney</dc:creator>
  <cp:keywords/>
  <dc:description>&lt;15-15-0704-00-00IG6t&gt;</dc:description>
  <cp:lastModifiedBy>Pat Kinney</cp:lastModifiedBy>
  <cp:revision>605</cp:revision>
  <cp:lastPrinted>1998-02-10T13:28:06Z</cp:lastPrinted>
  <dcterms:created xsi:type="dcterms:W3CDTF">2009-07-12T16:25:16Z</dcterms:created>
  <dcterms:modified xsi:type="dcterms:W3CDTF">2015-09-15T06:02:29Z</dcterms:modified>
  <cp:category/>
</cp:coreProperties>
</file>