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75" r:id="rId5"/>
    <p:sldId id="276" r:id="rId6"/>
    <p:sldId id="277" r:id="rId7"/>
    <p:sldId id="278" r:id="rId8"/>
    <p:sldId id="279" r:id="rId9"/>
    <p:sldId id="280" r:id="rId10"/>
    <p:sldId id="261" r:id="rId11"/>
    <p:sldId id="262" r:id="rId12"/>
    <p:sldId id="270" r:id="rId13"/>
    <p:sldId id="271" r:id="rId14"/>
    <p:sldId id="272" r:id="rId15"/>
    <p:sldId id="273" r:id="rId16"/>
    <p:sldId id="274" r:id="rId17"/>
    <p:sldId id="282" r:id="rId18"/>
    <p:sldId id="287" r:id="rId19"/>
    <p:sldId id="283" r:id="rId20"/>
    <p:sldId id="284" r:id="rId21"/>
    <p:sldId id="285" r:id="rId22"/>
    <p:sldId id="286"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438"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DC1CB-4D78-48B4-85AF-D2113C52A235}" type="datetimeFigureOut">
              <a:rPr kumimoji="1" lang="ja-JP" altLang="en-US" smtClean="0"/>
              <a:t>2015/9/15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57747-4277-4B7C-BAE5-3D1795EA15C8}" type="slidenum">
              <a:rPr kumimoji="1" lang="ja-JP" altLang="en-US" smtClean="0"/>
              <a:t>‹#›</a:t>
            </a:fld>
            <a:endParaRPr kumimoji="1" lang="ja-JP" altLang="en-US"/>
          </a:p>
        </p:txBody>
      </p:sp>
    </p:spTree>
    <p:extLst>
      <p:ext uri="{BB962C8B-B14F-4D97-AF65-F5344CB8AC3E}">
        <p14:creationId xmlns:p14="http://schemas.microsoft.com/office/powerpoint/2010/main" val="9795464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eaLnBrk="1" hangingPunct="1">
              <a:spcBef>
                <a:spcPct val="0"/>
              </a:spcBef>
            </a:pPr>
            <a:r>
              <a:rPr lang="en-US" altLang="ja-JP" sz="1400" dirty="0">
                <a:ea typeface="Arial Unicode MS" pitchFamily="50" charset="-128"/>
                <a:cs typeface="Arial Unicode MS" pitchFamily="50" charset="-128"/>
              </a:rPr>
              <a:t>07/12/10</a:t>
            </a:r>
          </a:p>
        </p:txBody>
      </p:sp>
      <p:sp>
        <p:nvSpPr>
          <p:cNvPr id="61443"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eaLnBrk="1" hangingPunct="1">
              <a:spcBef>
                <a:spcPct val="0"/>
              </a:spcBef>
            </a:pPr>
            <a:r>
              <a:rPr lang="en-US" altLang="ja-JP" sz="2400" dirty="0"/>
              <a:t>Page </a:t>
            </a:r>
            <a:fld id="{3E9D274F-89A3-4E05-9DD0-752FCC4EDA37}" type="slidenum">
              <a:rPr lang="en-US" altLang="ja-JP" sz="2400"/>
              <a:pPr eaLnBrk="1" hangingPunct="1">
                <a:spcBef>
                  <a:spcPct val="0"/>
                </a:spcBef>
              </a:pPr>
              <a:t>1</a:t>
            </a:fld>
            <a:endParaRPr lang="en-US" altLang="ja-JP" sz="2400" dirty="0"/>
          </a:p>
        </p:txBody>
      </p:sp>
      <p:sp>
        <p:nvSpPr>
          <p:cNvPr id="61444" name="Text Box 1"/>
          <p:cNvSpPr txBox="1">
            <a:spLocks noChangeArrowheads="1"/>
          </p:cNvSpPr>
          <p:nvPr/>
        </p:nvSpPr>
        <p:spPr bwMode="auto">
          <a:xfrm>
            <a:off x="646114" y="90981"/>
            <a:ext cx="27082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defTabSz="449263" eaLnBrk="1" fontAlgn="base" hangingPunct="1">
              <a:spcBef>
                <a:spcPct val="0"/>
              </a:spcBef>
              <a:spcAft>
                <a:spcPct val="0"/>
              </a:spcAft>
              <a:buSzPct val="100000"/>
            </a:pPr>
            <a:r>
              <a:rPr kumimoji="0" lang="en-US" altLang="ja-JP" sz="1400" b="1" dirty="0"/>
              <a:t>Jul 12, 2010</a:t>
            </a:r>
          </a:p>
        </p:txBody>
      </p:sp>
      <p:sp>
        <p:nvSpPr>
          <p:cNvPr id="61445" name="Text Box 2"/>
          <p:cNvSpPr txBox="1">
            <a:spLocks noChangeArrowheads="1"/>
          </p:cNvSpPr>
          <p:nvPr/>
        </p:nvSpPr>
        <p:spPr bwMode="auto">
          <a:xfrm>
            <a:off x="2901951" y="8851719"/>
            <a:ext cx="7921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algn="r" defTabSz="449263" eaLnBrk="1" fontAlgn="base" hangingPunct="1">
              <a:spcBef>
                <a:spcPct val="0"/>
              </a:spcBef>
              <a:spcAft>
                <a:spcPct val="0"/>
              </a:spcAft>
              <a:buSzPct val="100000"/>
            </a:pPr>
            <a:r>
              <a:rPr kumimoji="0" lang="en-US" altLang="ja-JP" dirty="0"/>
              <a:t>Page </a:t>
            </a:r>
            <a:fld id="{C15FA6CA-A6F4-4340-88FD-548A9AF228BB}" type="slidenum">
              <a:rPr kumimoji="0" lang="en-US" altLang="ja-JP"/>
              <a:pPr algn="r" defTabSz="449263" eaLnBrk="1" fontAlgn="base" hangingPunct="1">
                <a:spcBef>
                  <a:spcPct val="0"/>
                </a:spcBef>
                <a:spcAft>
                  <a:spcPct val="0"/>
                </a:spcAft>
                <a:buSzPct val="100000"/>
              </a:pPr>
              <a:t>1</a:t>
            </a:fld>
            <a:endParaRPr kumimoji="0" lang="en-US" altLang="ja-JP" dirty="0"/>
          </a:p>
        </p:txBody>
      </p:sp>
      <p:sp>
        <p:nvSpPr>
          <p:cNvPr id="61446" name="Text Box 3"/>
          <p:cNvSpPr>
            <a:spLocks noGrp="1" noRot="1" noChangeAspect="1" noChangeArrowheads="1" noTextEdit="1"/>
          </p:cNvSpPr>
          <p:nvPr>
            <p:ph type="sldImg"/>
          </p:nvPr>
        </p:nvSpPr>
        <p:spPr>
          <a:xfrm>
            <a:off x="1154113" y="692150"/>
            <a:ext cx="4554537" cy="3414713"/>
          </a:xfrm>
          <a:solidFill>
            <a:srgbClr val="FFFFFF"/>
          </a:solidFill>
          <a:ln/>
        </p:spPr>
      </p:sp>
      <p:sp>
        <p:nvSpPr>
          <p:cNvPr id="61447" name="Text Box 4"/>
          <p:cNvSpPr>
            <a:spLocks noGrp="1" noChangeArrowheads="1"/>
          </p:cNvSpPr>
          <p:nvPr>
            <p:ph type="body" idx="1"/>
          </p:nvPr>
        </p:nvSpPr>
        <p:spPr>
          <a:xfrm>
            <a:off x="914400" y="4343361"/>
            <a:ext cx="5022850" cy="410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ja-JP"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a:xfrm>
            <a:off x="1155700" y="692150"/>
            <a:ext cx="4543425" cy="3408363"/>
          </a:xfrm>
          <a:ln/>
        </p:spPr>
      </p:sp>
      <p:sp>
        <p:nvSpPr>
          <p:cNvPr id="624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dirty="0" smtClean="0">
              <a:latin typeface="Times New Roman" pitchFamily="18" charset="0"/>
            </a:endParaRPr>
          </a:p>
        </p:txBody>
      </p:sp>
      <p:sp>
        <p:nvSpPr>
          <p:cNvPr id="62468" name="日付プレースホルダー 3"/>
          <p:cNvSpPr>
            <a:spLocks noGrp="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eaLnBrk="1" hangingPunct="1">
              <a:spcBef>
                <a:spcPct val="0"/>
              </a:spcBef>
            </a:pPr>
            <a:r>
              <a:rPr lang="en-US" altLang="ja-JP" sz="1400" dirty="0">
                <a:ea typeface="Arial Unicode MS" pitchFamily="50" charset="-128"/>
                <a:cs typeface="Arial Unicode MS" pitchFamily="50" charset="-128"/>
              </a:rPr>
              <a:t>07/12/10</a:t>
            </a:r>
          </a:p>
        </p:txBody>
      </p:sp>
      <p:sp>
        <p:nvSpPr>
          <p:cNvPr id="62469" name="スライド番号プレースホルダー 4"/>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eaLnBrk="1" hangingPunct="1">
              <a:spcBef>
                <a:spcPct val="0"/>
              </a:spcBef>
            </a:pPr>
            <a:r>
              <a:rPr lang="en-US" altLang="ja-JP" sz="2400" dirty="0"/>
              <a:t>Page </a:t>
            </a:r>
            <a:fld id="{40B3B807-37F1-4C4F-909A-2EB783326410}" type="slidenum">
              <a:rPr lang="en-US" altLang="ja-JP" sz="2400"/>
              <a:pPr eaLnBrk="1" hangingPunct="1">
                <a:spcBef>
                  <a:spcPct val="0"/>
                </a:spcBef>
              </a:pPr>
              <a:t>2</a:t>
            </a:fld>
            <a:endParaRPr lang="en-US" altLang="ja-JP" sz="2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50938" y="692150"/>
            <a:ext cx="4556125" cy="3416300"/>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latin typeface="Times New Roman" pitchFamily="18" charset="0"/>
            </a:endParaRPr>
          </a:p>
        </p:txBody>
      </p:sp>
      <p:sp>
        <p:nvSpPr>
          <p:cNvPr id="63492" name="Header Placeholder 3"/>
          <p:cNvSpPr>
            <a:spLocks noGrp="1"/>
          </p:cNvSpPr>
          <p:nvPr>
            <p:ph type="hdr" sz="quarter" idx="4294967295"/>
          </p:nvPr>
        </p:nvSpPr>
        <p:spPr bwMode="auto">
          <a:xfrm>
            <a:off x="0" y="1"/>
            <a:ext cx="2971800" cy="4572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lstStyle/>
          <a:p>
            <a:r>
              <a:rPr lang="en-US" altLang="ko-KR">
                <a:solidFill>
                  <a:prstClr val="white"/>
                </a:solidFill>
              </a:rPr>
              <a:t>doc.: IEEE 802.15-&lt;doc#&gt;</a:t>
            </a:r>
          </a:p>
        </p:txBody>
      </p:sp>
      <p:sp>
        <p:nvSpPr>
          <p:cNvPr id="63493" name="Date Placeholder 4"/>
          <p:cNvSpPr>
            <a:spLocks noGrp="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eaLnBrk="1" hangingPunct="1">
              <a:spcBef>
                <a:spcPct val="0"/>
              </a:spcBef>
            </a:pPr>
            <a:r>
              <a:rPr lang="en-US" altLang="ko-KR" sz="1400">
                <a:ea typeface="Arial Unicode MS" pitchFamily="50" charset="-128"/>
                <a:cs typeface="Arial Unicode MS" pitchFamily="50" charset="-128"/>
              </a:rPr>
              <a:t>&lt;month year&gt;</a:t>
            </a:r>
          </a:p>
        </p:txBody>
      </p:sp>
      <p:sp>
        <p:nvSpPr>
          <p:cNvPr id="63494" name="Footer Placeholder 5"/>
          <p:cNvSpPr>
            <a:spLocks noGrp="1"/>
          </p:cNvSpPr>
          <p:nvPr>
            <p:ph type="ftr" sz="quarter" idx="4294967295"/>
          </p:nvPr>
        </p:nvSpPr>
        <p:spPr bwMode="auto">
          <a:xfrm>
            <a:off x="0" y="8685150"/>
            <a:ext cx="2971800" cy="4572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lstStyle>
            <a:lvl1pPr marL="342900" indent="-342900" eaLnBrk="0" hangingPunct="0">
              <a:spcBef>
                <a:spcPct val="30000"/>
              </a:spcBef>
              <a:defRPr sz="1200">
                <a:solidFill>
                  <a:srgbClr val="000000"/>
                </a:solidFill>
                <a:latin typeface="Times New Roman" pitchFamily="18" charset="0"/>
                <a:ea typeface="ＭＳ Ｐゴシック" pitchFamily="50" charset="-128"/>
              </a:defRPr>
            </a:lvl1pPr>
            <a:lvl2pPr eaLnBrk="0" hangingPunct="0">
              <a:spcBef>
                <a:spcPct val="30000"/>
              </a:spcBef>
              <a:defRPr sz="1200">
                <a:solidFill>
                  <a:srgbClr val="000000"/>
                </a:solidFill>
                <a:latin typeface="Times New Roman" pitchFamily="18" charset="0"/>
                <a:ea typeface="ＭＳ Ｐゴシック" pitchFamily="50" charset="-128"/>
              </a:defRPr>
            </a:lvl2pPr>
            <a:lvl3pPr eaLnBrk="0" hangingPunct="0">
              <a:spcBef>
                <a:spcPct val="30000"/>
              </a:spcBef>
              <a:defRPr sz="1200">
                <a:solidFill>
                  <a:srgbClr val="000000"/>
                </a:solidFill>
                <a:latin typeface="Times New Roman" pitchFamily="18" charset="0"/>
                <a:ea typeface="ＭＳ Ｐゴシック" pitchFamily="50" charset="-128"/>
              </a:defRPr>
            </a:lvl3pPr>
            <a:lvl4pPr eaLnBrk="0" hangingPunct="0">
              <a:spcBef>
                <a:spcPct val="30000"/>
              </a:spcBef>
              <a:defRPr sz="1200">
                <a:solidFill>
                  <a:srgbClr val="000000"/>
                </a:solidFill>
                <a:latin typeface="Times New Roman" pitchFamily="18" charset="0"/>
                <a:ea typeface="ＭＳ Ｐゴシック" pitchFamily="50" charset="-128"/>
              </a:defRPr>
            </a:lvl4pPr>
            <a:lvl5pPr eaLnBrk="0" hangingPunct="0">
              <a:spcBef>
                <a:spcPct val="30000"/>
              </a:spcBef>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ＭＳ Ｐゴシック" pitchFamily="50" charset="-128"/>
              </a:defRPr>
            </a:lvl9pPr>
          </a:lstStyle>
          <a:p>
            <a:pPr lvl="4" eaLnBrk="1" hangingPunct="1">
              <a:spcBef>
                <a:spcPct val="0"/>
              </a:spcBef>
            </a:pPr>
            <a:r>
              <a:rPr lang="en-US" altLang="ko-KR">
                <a:solidFill>
                  <a:prstClr val="white"/>
                </a:solidFill>
              </a:rPr>
              <a:t>&lt;Myung Lee&gt;, &lt;CUNY&gt;</a:t>
            </a:r>
          </a:p>
        </p:txBody>
      </p:sp>
      <p:sp>
        <p:nvSpPr>
          <p:cNvPr id="63495" name="Slide Number Placeholder 6"/>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eaLnBrk="1" hangingPunct="1">
              <a:spcBef>
                <a:spcPct val="0"/>
              </a:spcBef>
            </a:pPr>
            <a:r>
              <a:rPr lang="en-US" altLang="ko-KR" sz="2400"/>
              <a:t>Page </a:t>
            </a:r>
            <a:fld id="{F7C0C4A6-9965-469F-9897-8039BFC3588B}" type="slidenum">
              <a:rPr lang="en-US" altLang="ko-KR" sz="2400"/>
              <a:pPr eaLnBrk="1" hangingPunct="1">
                <a:spcBef>
                  <a:spcPct val="0"/>
                </a:spcBef>
              </a:pPr>
              <a:t>3</a:t>
            </a:fld>
            <a:endParaRPr lang="en-US" altLang="ko-KR"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8080" eaLnBrk="0" hangingPunct="0">
              <a:defRPr kumimoji="1" sz="2400">
                <a:solidFill>
                  <a:schemeClr val="tx1"/>
                </a:solidFill>
                <a:latin typeface="Arial" pitchFamily="34" charset="0"/>
                <a:ea typeface="ＭＳ Ｐゴシック" pitchFamily="50" charset="-128"/>
              </a:defRPr>
            </a:lvl1pPr>
            <a:lvl2pPr marL="729160" indent="-280446" defTabSz="888080" eaLnBrk="0" hangingPunct="0">
              <a:defRPr kumimoji="1" sz="2400">
                <a:solidFill>
                  <a:schemeClr val="tx1"/>
                </a:solidFill>
                <a:latin typeface="Arial" pitchFamily="34" charset="0"/>
                <a:ea typeface="ＭＳ Ｐゴシック" pitchFamily="50" charset="-128"/>
              </a:defRPr>
            </a:lvl2pPr>
            <a:lvl3pPr marL="1121786" indent="-224358" defTabSz="888080" eaLnBrk="0" hangingPunct="0">
              <a:defRPr kumimoji="1" sz="2400">
                <a:solidFill>
                  <a:schemeClr val="tx1"/>
                </a:solidFill>
                <a:latin typeface="Arial" pitchFamily="34" charset="0"/>
                <a:ea typeface="ＭＳ Ｐゴシック" pitchFamily="50" charset="-128"/>
              </a:defRPr>
            </a:lvl3pPr>
            <a:lvl4pPr marL="1570500" indent="-224358" defTabSz="888080" eaLnBrk="0" hangingPunct="0">
              <a:defRPr kumimoji="1" sz="2400">
                <a:solidFill>
                  <a:schemeClr val="tx1"/>
                </a:solidFill>
                <a:latin typeface="Arial" pitchFamily="34" charset="0"/>
                <a:ea typeface="ＭＳ Ｐゴシック" pitchFamily="50" charset="-128"/>
              </a:defRPr>
            </a:lvl4pPr>
            <a:lvl5pPr marL="2019215" indent="-224358" defTabSz="888080" eaLnBrk="0" hangingPunct="0">
              <a:defRPr kumimoji="1" sz="2400">
                <a:solidFill>
                  <a:schemeClr val="tx1"/>
                </a:solidFill>
                <a:latin typeface="Arial" pitchFamily="34" charset="0"/>
                <a:ea typeface="ＭＳ Ｐゴシック" pitchFamily="50" charset="-128"/>
              </a:defRPr>
            </a:lvl5pPr>
            <a:lvl6pPr marL="2467929" indent="-224358" defTabSz="88808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16643" indent="-224358" defTabSz="88808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365358" indent="-224358" defTabSz="88808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14072" indent="-224358" defTabSz="88808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fld id="{92DF8C92-07A4-4710-B98C-7D8B90A1C8B6}" type="slidenum">
              <a:rPr lang="en-US" altLang="ja-JP" sz="1300">
                <a:solidFill>
                  <a:prstClr val="black"/>
                </a:solidFill>
                <a:latin typeface="Times New Roman" pitchFamily="18" charset="0"/>
              </a:rPr>
              <a:pPr eaLnBrk="1" hangingPunct="1"/>
              <a:t>4</a:t>
            </a:fld>
            <a:endParaRPr lang="en-US" altLang="ja-JP" sz="1300" dirty="0">
              <a:solidFill>
                <a:prstClr val="black"/>
              </a:solidFill>
              <a:latin typeface="Times New Roman" pitchFamily="18" charset="0"/>
            </a:endParaRPr>
          </a:p>
        </p:txBody>
      </p:sp>
      <p:sp>
        <p:nvSpPr>
          <p:cNvPr id="413699" name="Rectangle 2"/>
          <p:cNvSpPr>
            <a:spLocks noGrp="1" noRot="1" noChangeAspect="1" noChangeArrowheads="1" noTextEdit="1"/>
          </p:cNvSpPr>
          <p:nvPr>
            <p:ph type="sldImg"/>
          </p:nvPr>
        </p:nvSpPr>
        <p:spPr>
          <a:xfrm>
            <a:off x="1146175" y="685800"/>
            <a:ext cx="4572000" cy="3429000"/>
          </a:xfrm>
          <a:ln/>
        </p:spPr>
      </p:sp>
      <p:sp>
        <p:nvSpPr>
          <p:cNvPr id="413700" name="Rectangle 3"/>
          <p:cNvSpPr>
            <a:spLocks noGrp="1" noChangeArrowheads="1"/>
          </p:cNvSpPr>
          <p:nvPr>
            <p:ph type="body" idx="1"/>
          </p:nvPr>
        </p:nvSpPr>
        <p:spPr>
          <a:xfrm>
            <a:off x="912118" y="4342874"/>
            <a:ext cx="5033768" cy="41152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8042" eaLnBrk="0" hangingPunct="0">
              <a:defRPr kumimoji="1" sz="2300">
                <a:solidFill>
                  <a:schemeClr val="tx1"/>
                </a:solidFill>
                <a:latin typeface="Arial" pitchFamily="34" charset="0"/>
                <a:ea typeface="ＭＳ Ｐゴシック" pitchFamily="50" charset="-128"/>
              </a:defRPr>
            </a:lvl1pPr>
            <a:lvl2pPr marL="729129" indent="-280435" defTabSz="888042" eaLnBrk="0" hangingPunct="0">
              <a:defRPr kumimoji="1" sz="2300">
                <a:solidFill>
                  <a:schemeClr val="tx1"/>
                </a:solidFill>
                <a:latin typeface="Arial" pitchFamily="34" charset="0"/>
                <a:ea typeface="ＭＳ Ｐゴシック" pitchFamily="50" charset="-128"/>
              </a:defRPr>
            </a:lvl2pPr>
            <a:lvl3pPr marL="1121737" indent="-224347" defTabSz="888042" eaLnBrk="0" hangingPunct="0">
              <a:defRPr kumimoji="1" sz="2300">
                <a:solidFill>
                  <a:schemeClr val="tx1"/>
                </a:solidFill>
                <a:latin typeface="Arial" pitchFamily="34" charset="0"/>
                <a:ea typeface="ＭＳ Ｐゴシック" pitchFamily="50" charset="-128"/>
              </a:defRPr>
            </a:lvl3pPr>
            <a:lvl4pPr marL="1570432" indent="-224347" defTabSz="888042" eaLnBrk="0" hangingPunct="0">
              <a:defRPr kumimoji="1" sz="2300">
                <a:solidFill>
                  <a:schemeClr val="tx1"/>
                </a:solidFill>
                <a:latin typeface="Arial" pitchFamily="34" charset="0"/>
                <a:ea typeface="ＭＳ Ｐゴシック" pitchFamily="50" charset="-128"/>
              </a:defRPr>
            </a:lvl4pPr>
            <a:lvl5pPr marL="2019126" indent="-224347" defTabSz="888042" eaLnBrk="0" hangingPunct="0">
              <a:defRPr kumimoji="1" sz="2300">
                <a:solidFill>
                  <a:schemeClr val="tx1"/>
                </a:solidFill>
                <a:latin typeface="Arial" pitchFamily="34" charset="0"/>
                <a:ea typeface="ＭＳ Ｐゴシック" pitchFamily="50" charset="-128"/>
              </a:defRPr>
            </a:lvl5pPr>
            <a:lvl6pPr marL="2467821" indent="-224347" defTabSz="888042" eaLnBrk="0" fontAlgn="base" hangingPunct="0">
              <a:spcBef>
                <a:spcPct val="0"/>
              </a:spcBef>
              <a:spcAft>
                <a:spcPct val="0"/>
              </a:spcAft>
              <a:defRPr kumimoji="1" sz="2300">
                <a:solidFill>
                  <a:schemeClr val="tx1"/>
                </a:solidFill>
                <a:latin typeface="Arial" pitchFamily="34" charset="0"/>
                <a:ea typeface="ＭＳ Ｐゴシック" pitchFamily="50" charset="-128"/>
              </a:defRPr>
            </a:lvl6pPr>
            <a:lvl7pPr marL="2916516" indent="-224347" defTabSz="888042" eaLnBrk="0" fontAlgn="base" hangingPunct="0">
              <a:spcBef>
                <a:spcPct val="0"/>
              </a:spcBef>
              <a:spcAft>
                <a:spcPct val="0"/>
              </a:spcAft>
              <a:defRPr kumimoji="1" sz="2300">
                <a:solidFill>
                  <a:schemeClr val="tx1"/>
                </a:solidFill>
                <a:latin typeface="Arial" pitchFamily="34" charset="0"/>
                <a:ea typeface="ＭＳ Ｐゴシック" pitchFamily="50" charset="-128"/>
              </a:defRPr>
            </a:lvl7pPr>
            <a:lvl8pPr marL="3365211" indent="-224347" defTabSz="888042" eaLnBrk="0" fontAlgn="base" hangingPunct="0">
              <a:spcBef>
                <a:spcPct val="0"/>
              </a:spcBef>
              <a:spcAft>
                <a:spcPct val="0"/>
              </a:spcAft>
              <a:defRPr kumimoji="1" sz="2300">
                <a:solidFill>
                  <a:schemeClr val="tx1"/>
                </a:solidFill>
                <a:latin typeface="Arial" pitchFamily="34" charset="0"/>
                <a:ea typeface="ＭＳ Ｐゴシック" pitchFamily="50" charset="-128"/>
              </a:defRPr>
            </a:lvl8pPr>
            <a:lvl9pPr marL="3813905" indent="-224347" defTabSz="888042" eaLnBrk="0" fontAlgn="base" hangingPunct="0">
              <a:spcBef>
                <a:spcPct val="0"/>
              </a:spcBef>
              <a:spcAft>
                <a:spcPct val="0"/>
              </a:spcAft>
              <a:defRPr kumimoji="1" sz="2300">
                <a:solidFill>
                  <a:schemeClr val="tx1"/>
                </a:solidFill>
                <a:latin typeface="Arial" pitchFamily="34" charset="0"/>
                <a:ea typeface="ＭＳ Ｐゴシック" pitchFamily="50" charset="-128"/>
              </a:defRPr>
            </a:lvl9pPr>
          </a:lstStyle>
          <a:p>
            <a:pPr eaLnBrk="1" hangingPunct="1"/>
            <a:fld id="{5B6FF749-ACE7-4463-B872-3883A98F93A7}" type="slidenum">
              <a:rPr lang="en-US" altLang="ja-JP" sz="1200">
                <a:latin typeface="Times New Roman" pitchFamily="18" charset="0"/>
              </a:rPr>
              <a:pPr eaLnBrk="1" hangingPunct="1"/>
              <a:t>7</a:t>
            </a:fld>
            <a:endParaRPr lang="en-US" altLang="ja-JP" sz="1200">
              <a:latin typeface="Times New Roman" pitchFamily="18" charset="0"/>
            </a:endParaRPr>
          </a:p>
        </p:txBody>
      </p:sp>
      <p:sp>
        <p:nvSpPr>
          <p:cNvPr id="295939" name="Rectangle 2"/>
          <p:cNvSpPr>
            <a:spLocks noGrp="1" noRot="1" noChangeAspect="1" noChangeArrowheads="1" noTextEdit="1"/>
          </p:cNvSpPr>
          <p:nvPr>
            <p:ph type="sldImg"/>
          </p:nvPr>
        </p:nvSpPr>
        <p:spPr>
          <a:xfrm>
            <a:off x="1143000" y="685800"/>
            <a:ext cx="4573588" cy="3429000"/>
          </a:xfrm>
          <a:ln/>
        </p:spPr>
      </p:sp>
      <p:sp>
        <p:nvSpPr>
          <p:cNvPr id="295940" name="Rectangle 3"/>
          <p:cNvSpPr>
            <a:spLocks noGrp="1" noChangeArrowheads="1"/>
          </p:cNvSpPr>
          <p:nvPr>
            <p:ph type="body" idx="1"/>
          </p:nvPr>
        </p:nvSpPr>
        <p:spPr>
          <a:xfrm>
            <a:off x="685311" y="4342874"/>
            <a:ext cx="5487380" cy="41137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CEDAD-D3A2-4D45-B286-9696E6B9D898}" type="slidenum">
              <a:rPr lang="ja-JP" altLang="en-US">
                <a:solidFill>
                  <a:prstClr val="black"/>
                </a:solidFill>
              </a:rPr>
              <a:pPr/>
              <a:t>10</a:t>
            </a:fld>
            <a:endParaRPr lang="en-US" altLang="ja-JP" dirty="0">
              <a:solidFill>
                <a:prstClr val="black"/>
              </a:solidFill>
            </a:endParaRPr>
          </a:p>
        </p:txBody>
      </p:sp>
      <p:sp>
        <p:nvSpPr>
          <p:cNvPr id="65538" name="Rectangle 2"/>
          <p:cNvSpPr>
            <a:spLocks noGrp="1" noRot="1" noChangeAspect="1" noChangeArrowheads="1" noTextEdit="1"/>
          </p:cNvSpPr>
          <p:nvPr>
            <p:ph type="sldImg"/>
          </p:nvPr>
        </p:nvSpPr>
        <p:spPr>
          <a:xfrm>
            <a:off x="1144588" y="685800"/>
            <a:ext cx="4570412" cy="3427413"/>
          </a:xfrm>
          <a:ln/>
        </p:spPr>
      </p:sp>
      <p:sp>
        <p:nvSpPr>
          <p:cNvPr id="65539" name="Rectangle 3"/>
          <p:cNvSpPr>
            <a:spLocks noGrp="1" noChangeArrowheads="1"/>
          </p:cNvSpPr>
          <p:nvPr>
            <p:ph type="body" idx="1"/>
          </p:nvPr>
        </p:nvSpPr>
        <p:spPr/>
        <p:txBody>
          <a:bodyPr/>
          <a:lstStyle/>
          <a:p>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CEDAD-D3A2-4D45-B286-9696E6B9D898}" type="slidenum">
              <a:rPr lang="ja-JP" altLang="en-US">
                <a:solidFill>
                  <a:prstClr val="black"/>
                </a:solidFill>
              </a:rPr>
              <a:pPr/>
              <a:t>11</a:t>
            </a:fld>
            <a:endParaRPr lang="en-US" altLang="ja-JP" dirty="0">
              <a:solidFill>
                <a:prstClr val="black"/>
              </a:solidFill>
            </a:endParaRPr>
          </a:p>
        </p:txBody>
      </p:sp>
      <p:sp>
        <p:nvSpPr>
          <p:cNvPr id="65538" name="Rectangle 2"/>
          <p:cNvSpPr>
            <a:spLocks noGrp="1" noRot="1" noChangeAspect="1" noChangeArrowheads="1" noTextEdit="1"/>
          </p:cNvSpPr>
          <p:nvPr>
            <p:ph type="sldImg"/>
          </p:nvPr>
        </p:nvSpPr>
        <p:spPr>
          <a:xfrm>
            <a:off x="1144588" y="685800"/>
            <a:ext cx="4570412" cy="3427413"/>
          </a:xfrm>
          <a:ln/>
        </p:spPr>
      </p:sp>
      <p:sp>
        <p:nvSpPr>
          <p:cNvPr id="65539" name="Rectangle 3"/>
          <p:cNvSpPr>
            <a:spLocks noGrp="1" noChangeArrowheads="1"/>
          </p:cNvSpPr>
          <p:nvPr>
            <p:ph type="body" idx="1"/>
          </p:nvPr>
        </p:nvSpPr>
        <p:spPr/>
        <p:txBody>
          <a:bodyPr/>
          <a:lstStyle/>
          <a:p>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sldNum" idx="10"/>
          </p:nvPr>
        </p:nvSpPr>
        <p:spPr>
          <a:xfrm>
            <a:off x="4356100" y="6524625"/>
            <a:ext cx="658813" cy="195263"/>
          </a:xfrm>
        </p:spPr>
        <p:txBody>
          <a:bodyPr/>
          <a:lstStyle>
            <a:lvl1pPr>
              <a:defRPr/>
            </a:lvl1pPr>
          </a:lstStyle>
          <a:p>
            <a:pPr>
              <a:defRPr/>
            </a:pPr>
            <a:r>
              <a:rPr lang="en-US" altLang="ja-JP"/>
              <a:t>Slide </a:t>
            </a:r>
            <a:fld id="{EBDA3060-5825-414D-87EE-3BCD8C63EA35}" type="slidenum">
              <a:rPr lang="en-US" altLang="ja-JP"/>
              <a:pPr>
                <a:defRPr/>
              </a:pPr>
              <a:t>‹#›</a:t>
            </a:fld>
            <a:endParaRPr lang="en-US" altLang="ja-JP"/>
          </a:p>
        </p:txBody>
      </p:sp>
    </p:spTree>
    <p:extLst>
      <p:ext uri="{BB962C8B-B14F-4D97-AF65-F5344CB8AC3E}">
        <p14:creationId xmlns:p14="http://schemas.microsoft.com/office/powerpoint/2010/main" val="208141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9"/>
          <p:cNvSpPr>
            <a:spLocks noGrp="1" noChangeArrowheads="1"/>
          </p:cNvSpPr>
          <p:nvPr>
            <p:ph type="sldNum" idx="10"/>
          </p:nvPr>
        </p:nvSpPr>
        <p:spPr>
          <a:xfrm>
            <a:off x="4356100" y="6597650"/>
            <a:ext cx="658813" cy="260350"/>
          </a:xfrm>
        </p:spPr>
        <p:txBody>
          <a:bodyPr/>
          <a:lstStyle>
            <a:lvl1pPr>
              <a:defRPr/>
            </a:lvl1pPr>
          </a:lstStyle>
          <a:p>
            <a:pPr>
              <a:defRPr/>
            </a:pPr>
            <a:r>
              <a:rPr lang="en-US" altLang="ja-JP"/>
              <a:t>Slide </a:t>
            </a:r>
            <a:fld id="{49C64AAD-2737-4440-8D60-8119ACB23A47}" type="slidenum">
              <a:rPr lang="en-US" altLang="ja-JP"/>
              <a:pPr>
                <a:defRPr/>
              </a:pPr>
              <a:t>‹#›</a:t>
            </a:fld>
            <a:endParaRPr lang="en-US" altLang="ja-JP"/>
          </a:p>
        </p:txBody>
      </p:sp>
    </p:spTree>
    <p:extLst>
      <p:ext uri="{BB962C8B-B14F-4D97-AF65-F5344CB8AC3E}">
        <p14:creationId xmlns:p14="http://schemas.microsoft.com/office/powerpoint/2010/main" val="402482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xfrm>
            <a:off x="4284663" y="6524625"/>
            <a:ext cx="730250" cy="217488"/>
          </a:xfrm>
        </p:spPr>
        <p:txBody>
          <a:bodyPr/>
          <a:lstStyle>
            <a:lvl1pPr>
              <a:defRPr/>
            </a:lvl1pPr>
          </a:lstStyle>
          <a:p>
            <a:pPr>
              <a:defRPr/>
            </a:pPr>
            <a:r>
              <a:rPr lang="en-US" altLang="ja-JP"/>
              <a:t>Slide </a:t>
            </a:r>
            <a:fld id="{64570D76-047E-42FE-9105-0A5011546658}" type="slidenum">
              <a:rPr lang="en-US" altLang="ja-JP"/>
              <a:pPr>
                <a:defRPr/>
              </a:pPr>
              <a:t>‹#›</a:t>
            </a:fld>
            <a:endParaRPr lang="en-US" altLang="ja-JP"/>
          </a:p>
        </p:txBody>
      </p:sp>
    </p:spTree>
    <p:extLst>
      <p:ext uri="{BB962C8B-B14F-4D97-AF65-F5344CB8AC3E}">
        <p14:creationId xmlns:p14="http://schemas.microsoft.com/office/powerpoint/2010/main" val="38445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245225"/>
            <a:ext cx="2133600" cy="476250"/>
          </a:xfrm>
          <a:prstGeom prst="rect">
            <a:avLst/>
          </a:prstGeom>
        </p:spPr>
        <p:txBody>
          <a:bodyPr/>
          <a:lstStyle>
            <a:lvl1pPr>
              <a:defRPr/>
            </a:lvl1pPr>
          </a:lstStyle>
          <a:p>
            <a:pPr>
              <a:defRPr/>
            </a:pPr>
            <a:fld id="{68E0D6DF-CC7C-473B-A668-E1355930E583}" type="datetime1">
              <a:rPr lang="ja-JP" altLang="en-US">
                <a:solidFill>
                  <a:srgbClr val="F7ECCD"/>
                </a:solidFill>
              </a:rPr>
              <a:pPr>
                <a:defRPr/>
              </a:pPr>
              <a:t>2015/9/15</a:t>
            </a:fld>
            <a:r>
              <a:rPr lang="en-US" altLang="ja-JP">
                <a:solidFill>
                  <a:srgbClr val="F7ECCD"/>
                </a:solidFill>
              </a:rPr>
              <a:t>  Ryuji Kohno</a:t>
            </a:r>
            <a:r>
              <a:rPr lang="en-US" altLang="ja-JP">
                <a:solidFill>
                  <a:srgbClr val="F7ECCD"/>
                </a:solidFill>
                <a:latin typeface="Times"/>
              </a:rPr>
              <a:t>’</a:t>
            </a:r>
            <a:r>
              <a:rPr lang="en-US" altLang="ja-JP">
                <a:solidFill>
                  <a:srgbClr val="F7ECCD"/>
                </a:solidFill>
              </a:rPr>
              <a:t>s Properties, Confidential</a:t>
            </a:r>
            <a:endParaRPr lang="en-US" altLang="ja-JP" i="0">
              <a:solidFill>
                <a:srgbClr val="00FFFF"/>
              </a:solidFill>
            </a:endParaRPr>
          </a:p>
        </p:txBody>
      </p:sp>
      <p:sp>
        <p:nvSpPr>
          <p:cNvPr id="3" name="スライド番号プレースホルダ 2"/>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173034CD-1786-42AC-BAC7-A76F245011FD}" type="slidenum">
              <a:rPr lang="en-US" altLang="ja-JP">
                <a:solidFill>
                  <a:srgbClr val="F7ECCD"/>
                </a:solidFill>
              </a:rPr>
              <a:pPr>
                <a:defRPr/>
              </a:pPr>
              <a:t>‹#›</a:t>
            </a:fld>
            <a:endParaRPr lang="en-US" altLang="ja-JP">
              <a:solidFill>
                <a:srgbClr val="F7ECCD"/>
              </a:solidFill>
            </a:endParaRPr>
          </a:p>
        </p:txBody>
      </p:sp>
      <p:sp>
        <p:nvSpPr>
          <p:cNvPr id="4" name="Footer Placeholder 4"/>
          <p:cNvSpPr>
            <a:spLocks noGrp="1" noChangeArrowheads="1"/>
          </p:cNvSpPr>
          <p:nvPr>
            <p:ph type="ftr" sz="quarter" idx="12"/>
          </p:nvPr>
        </p:nvSpPr>
        <p:spPr>
          <a:xfrm>
            <a:off x="2267745" y="6553150"/>
            <a:ext cx="4608511" cy="476250"/>
          </a:xfrm>
          <a:prstGeom prst="rect">
            <a:avLst/>
          </a:prstGeom>
          <a:ln/>
        </p:spPr>
        <p:txBody>
          <a:bodyPr/>
          <a:lstStyle>
            <a:lvl1pPr>
              <a:defRPr sz="1400"/>
            </a:lvl1pPr>
          </a:lstStyle>
          <a:p>
            <a:pPr>
              <a:defRPr/>
            </a:pPr>
            <a:r>
              <a:rPr lang="fi-FI" altLang="ja-JP" smtClean="0">
                <a:solidFill>
                  <a:srgbClr val="000000"/>
                </a:solidFill>
              </a:rPr>
              <a:t>FiDiPro Ryuji Kohno’s Properties, Confidential</a:t>
            </a:r>
            <a:endParaRPr lang="fi-FI" altLang="ja-JP" dirty="0">
              <a:solidFill>
                <a:srgbClr val="000000"/>
              </a:solidFill>
            </a:endParaRPr>
          </a:p>
        </p:txBody>
      </p:sp>
    </p:spTree>
    <p:extLst>
      <p:ext uri="{BB962C8B-B14F-4D97-AF65-F5344CB8AC3E}">
        <p14:creationId xmlns:p14="http://schemas.microsoft.com/office/powerpoint/2010/main" val="37290869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572000" y="332656"/>
            <a:ext cx="3962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342900" indent="-342900" eaLnBrk="0" hangingPunc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1pPr>
            <a:lvl2pPr eaLnBrk="0" hangingPunc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2pPr>
            <a:lvl3pPr eaLnBrk="0" hangingPunc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3pPr>
            <a:lvl4pPr eaLnBrk="0" hangingPunc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4pPr>
            <a:lvl5pPr marL="1428750" eaLnBrk="0" hangingPunc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5pPr>
            <a:lvl6pPr marL="1885950" defTabSz="449263" eaLnBrk="0" fontAlgn="base" hangingPunct="0">
              <a:spcBef>
                <a:spcPct val="0"/>
              </a:spcBef>
              <a:spcAft>
                <a:spcPct val="0"/>
              </a:spcAft>
              <a:buClr>
                <a:srgbClr val="000000"/>
              </a:buClr>
              <a:buSzPct val="100000"/>
              <a:buFont typeface="Times New Roman" pitchFamily="18" charse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6pPr>
            <a:lvl7pPr marL="2343150" defTabSz="449263" eaLnBrk="0" fontAlgn="base" hangingPunct="0">
              <a:spcBef>
                <a:spcPct val="0"/>
              </a:spcBef>
              <a:spcAft>
                <a:spcPct val="0"/>
              </a:spcAft>
              <a:buClr>
                <a:srgbClr val="000000"/>
              </a:buClr>
              <a:buSzPct val="100000"/>
              <a:buFont typeface="Times New Roman" pitchFamily="18" charse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7pPr>
            <a:lvl8pPr marL="2800350" defTabSz="449263" eaLnBrk="0" fontAlgn="base" hangingPunct="0">
              <a:spcBef>
                <a:spcPct val="0"/>
              </a:spcBef>
              <a:spcAft>
                <a:spcPct val="0"/>
              </a:spcAft>
              <a:buClr>
                <a:srgbClr val="000000"/>
              </a:buClr>
              <a:buSzPct val="100000"/>
              <a:buFont typeface="Times New Roman" pitchFamily="18" charse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8pPr>
            <a:lvl9pPr marL="3257550" defTabSz="449263" eaLnBrk="0" fontAlgn="base" hangingPunct="0">
              <a:spcBef>
                <a:spcPct val="0"/>
              </a:spcBef>
              <a:spcAft>
                <a:spcPct val="0"/>
              </a:spcAft>
              <a:buClr>
                <a:srgbClr val="000000"/>
              </a:buClr>
              <a:buSzPct val="100000"/>
              <a:buFont typeface="Times New Roman" pitchFamily="18" charse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9pPr>
          </a:lstStyle>
          <a:p>
            <a:pPr lvl="4" algn="r" defTabSz="449263" eaLnBrk="1" fontAlgn="base" hangingPunct="1">
              <a:spcBef>
                <a:spcPct val="0"/>
              </a:spcBef>
              <a:spcAft>
                <a:spcPct val="0"/>
              </a:spcAft>
              <a:buSzPct val="100000"/>
              <a:defRPr/>
            </a:pPr>
            <a:r>
              <a:rPr kumimoji="0" lang="en-GB" altLang="ja-JP" b="1" dirty="0" smtClean="0">
                <a:solidFill>
                  <a:srgbClr val="000000"/>
                </a:solidFill>
              </a:rPr>
              <a:t>doc.: IEEE </a:t>
            </a:r>
            <a:r>
              <a:rPr kumimoji="0" lang="en-US" altLang="ja-JP" b="1" dirty="0" smtClean="0">
                <a:solidFill>
                  <a:srgbClr val="000000"/>
                </a:solidFill>
              </a:rPr>
              <a:t>15-15-0701-00-0dep</a:t>
            </a:r>
            <a:endParaRPr kumimoji="0" lang="en-GB" altLang="ja-JP" b="1" dirty="0" smtClean="0">
              <a:solidFill>
                <a:srgbClr val="000000"/>
              </a:solidFill>
            </a:endParaRPr>
          </a:p>
        </p:txBody>
      </p:sp>
      <p:sp>
        <p:nvSpPr>
          <p:cNvPr id="1027" name="Line 2"/>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kumimoji="0" lang="ja-JP" altLang="en-US" sz="1200">
              <a:solidFill>
                <a:srgbClr val="FFFFFF"/>
              </a:solidFill>
              <a:latin typeface="Times New Roman" pitchFamily="18" charset="0"/>
            </a:endParaRPr>
          </a:p>
        </p:txBody>
      </p:sp>
      <p:sp>
        <p:nvSpPr>
          <p:cNvPr id="1028" name="Rectangle 3"/>
          <p:cNvSpPr>
            <a:spLocks noChangeArrowheads="1"/>
          </p:cNvSpPr>
          <p:nvPr/>
        </p:nvSpPr>
        <p:spPr bwMode="auto">
          <a:xfrm>
            <a:off x="712788" y="6516688"/>
            <a:ext cx="152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9pPr>
          </a:lstStyle>
          <a:p>
            <a:pPr defTabSz="449263" eaLnBrk="1" fontAlgn="base" hangingPunct="1">
              <a:spcBef>
                <a:spcPct val="0"/>
              </a:spcBef>
              <a:spcAft>
                <a:spcPct val="0"/>
              </a:spcAft>
              <a:buSzPct val="100000"/>
              <a:defRPr/>
            </a:pPr>
            <a:r>
              <a:rPr kumimoji="0" lang="en-GB" altLang="ja-JP" dirty="0" smtClean="0">
                <a:solidFill>
                  <a:srgbClr val="000000"/>
                </a:solidFill>
              </a:rPr>
              <a:t>Submission</a:t>
            </a:r>
          </a:p>
        </p:txBody>
      </p:sp>
      <p:sp>
        <p:nvSpPr>
          <p:cNvPr id="1029" name="Line 4"/>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kumimoji="0" lang="ja-JP" altLang="en-US" sz="1200">
              <a:solidFill>
                <a:srgbClr val="FFFFFF"/>
              </a:solidFill>
              <a:latin typeface="Times New Roman" pitchFamily="18" charset="0"/>
            </a:endParaRPr>
          </a:p>
        </p:txBody>
      </p:sp>
      <p:sp>
        <p:nvSpPr>
          <p:cNvPr id="3" name="Text Box 5"/>
          <p:cNvSpPr txBox="1">
            <a:spLocks noChangeArrowheads="1"/>
          </p:cNvSpPr>
          <p:nvPr/>
        </p:nvSpPr>
        <p:spPr bwMode="auto">
          <a:xfrm>
            <a:off x="658813" y="304800"/>
            <a:ext cx="1752600" cy="279400"/>
          </a:xfrm>
          <a:prstGeom prst="rect">
            <a:avLst/>
          </a:prstGeom>
          <a:noFill/>
          <a:ln>
            <a:noFill/>
          </a:ln>
          <a:effectLs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defTabSz="449263" fontAlgn="base">
              <a:spcBef>
                <a:spcPct val="0"/>
              </a:spcBef>
              <a:spcAft>
                <a:spcPct val="0"/>
              </a:spcAft>
              <a:buSzPct val="100000"/>
              <a:defRPr/>
            </a:pPr>
            <a:r>
              <a:rPr kumimoji="0" lang="en-GB" dirty="0" smtClean="0"/>
              <a:t>September 2015</a:t>
            </a:r>
          </a:p>
        </p:txBody>
      </p:sp>
      <p:sp>
        <p:nvSpPr>
          <p:cNvPr id="1030" name="Text Box 6"/>
          <p:cNvSpPr txBox="1">
            <a:spLocks noChangeArrowheads="1"/>
          </p:cNvSpPr>
          <p:nvPr/>
        </p:nvSpPr>
        <p:spPr bwMode="auto">
          <a:xfrm>
            <a:off x="5148064" y="6435725"/>
            <a:ext cx="3686374" cy="279180"/>
          </a:xfrm>
          <a:prstGeom prst="rect">
            <a:avLst/>
          </a:prstGeom>
          <a:noFill/>
          <a:ln>
            <a:noFill/>
          </a:ln>
          <a:effectLs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defTabSz="449263" fontAlgn="base">
              <a:spcBef>
                <a:spcPts val="750"/>
              </a:spcBef>
              <a:spcAft>
                <a:spcPct val="0"/>
              </a:spcAft>
              <a:buSzPct val="100000"/>
              <a:defRPr/>
            </a:pPr>
            <a:r>
              <a:rPr kumimoji="0" lang="en-GB" dirty="0" smtClean="0"/>
              <a:t>Ryuji Kohno(YNU/CWC-Nippon), Manabu Yagi (NEC)</a:t>
            </a:r>
          </a:p>
        </p:txBody>
      </p:sp>
      <p:sp>
        <p:nvSpPr>
          <p:cNvPr id="1032" name="Rectangle 7"/>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ja-JP" smtClean="0"/>
              <a:t>Click to edit the title text format</a:t>
            </a:r>
          </a:p>
        </p:txBody>
      </p:sp>
      <p:sp>
        <p:nvSpPr>
          <p:cNvPr id="1033" name="Rectangle 8"/>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ja-JP" dirty="0" smtClean="0"/>
              <a:t>Click to edit the outline text format</a:t>
            </a:r>
          </a:p>
          <a:p>
            <a:pPr lvl="1"/>
            <a:r>
              <a:rPr lang="en-GB" altLang="ja-JP" dirty="0" smtClean="0"/>
              <a:t>Second Outline Level</a:t>
            </a:r>
          </a:p>
          <a:p>
            <a:pPr lvl="2"/>
            <a:r>
              <a:rPr lang="en-GB" altLang="ja-JP" dirty="0" smtClean="0"/>
              <a:t>Third Outline Level</a:t>
            </a:r>
          </a:p>
          <a:p>
            <a:pPr lvl="3"/>
            <a:r>
              <a:rPr lang="en-GB" altLang="ja-JP" dirty="0" smtClean="0"/>
              <a:t>Fourth Outline Level</a:t>
            </a:r>
          </a:p>
          <a:p>
            <a:pPr lvl="4"/>
            <a:r>
              <a:rPr lang="en-GB" altLang="ja-JP" dirty="0" smtClean="0"/>
              <a:t>Fifth Outline Level</a:t>
            </a:r>
          </a:p>
          <a:p>
            <a:pPr lvl="4"/>
            <a:r>
              <a:rPr lang="en-GB" altLang="ja-JP" dirty="0" smtClean="0"/>
              <a:t>Sixth Outline Level</a:t>
            </a:r>
          </a:p>
          <a:p>
            <a:pPr lvl="4"/>
            <a:r>
              <a:rPr lang="en-GB" altLang="ja-JP" dirty="0" smtClean="0"/>
              <a:t>Seventh Outline Level</a:t>
            </a:r>
          </a:p>
          <a:p>
            <a:pPr lvl="4"/>
            <a:r>
              <a:rPr lang="en-GB" altLang="ja-JP" dirty="0" smtClean="0"/>
              <a:t>Eighth Outline Level</a:t>
            </a:r>
          </a:p>
          <a:p>
            <a:pPr lvl="4"/>
            <a:r>
              <a:rPr lang="en-GB" altLang="ja-JP" dirty="0" smtClean="0"/>
              <a:t>Ninth Outline Level</a:t>
            </a:r>
          </a:p>
        </p:txBody>
      </p:sp>
      <p:sp>
        <p:nvSpPr>
          <p:cNvPr id="2" name="Rectangle 9"/>
          <p:cNvSpPr>
            <a:spLocks noGrp="1" noChangeArrowheads="1"/>
          </p:cNvSpPr>
          <p:nvPr>
            <p:ph type="sldNum"/>
          </p:nvPr>
        </p:nvSpPr>
        <p:spPr bwMode="auto">
          <a:xfrm>
            <a:off x="4356100" y="6524625"/>
            <a:ext cx="658813" cy="188913"/>
          </a:xfrm>
          <a:prstGeom prst="rect">
            <a:avLst/>
          </a:prstGeom>
          <a:noFill/>
          <a:ln>
            <a:noFill/>
          </a:ln>
          <a:effectLs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defRPr/>
            </a:pPr>
            <a:r>
              <a:rPr kumimoji="0" lang="en-US" altLang="ja-JP" sz="1200">
                <a:latin typeface="Times New Roman" pitchFamily="18" charset="0"/>
              </a:rPr>
              <a:t>Slide </a:t>
            </a:r>
            <a:fld id="{F83E5FDD-445B-4F24-8EC8-A90F67EBFEC9}" type="slidenum">
              <a:rPr kumimoji="0" lang="en-US" altLang="ja-JP" sz="1200">
                <a:latin typeface="Times New Roman" pitchFamily="18" charset="0"/>
              </a:rPr>
              <a:pPr defTabSz="449263" fontAlgn="base">
                <a:spcBef>
                  <a:spcPct val="0"/>
                </a:spcBef>
                <a:spcAft>
                  <a:spcPct val="0"/>
                </a:spcAft>
                <a:buSzPct val="100000"/>
                <a:defRPr/>
              </a:pPr>
              <a:t>‹#›</a:t>
            </a:fld>
            <a:endParaRPr kumimoji="0" lang="en-US" altLang="ja-JP" sz="1200">
              <a:latin typeface="Times New Roman" pitchFamily="18" charset="0"/>
            </a:endParaRPr>
          </a:p>
        </p:txBody>
      </p:sp>
    </p:spTree>
    <p:extLst>
      <p:ext uri="{BB962C8B-B14F-4D97-AF65-F5344CB8AC3E}">
        <p14:creationId xmlns:p14="http://schemas.microsoft.com/office/powerpoint/2010/main" val="2970607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dt="0"/>
  <p:txStyles>
    <p:titleStyle>
      <a:lvl1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mj-lt"/>
          <a:ea typeface="ＭＳ Ｐゴシック" pitchFamily="50"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pitchFamily="50"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pitchFamily="50"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pitchFamily="50"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pitchFamily="50"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ＭＳ Ｐゴシック" pitchFamily="50"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ＭＳ Ｐゴシック" pitchFamily="50"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ＭＳ Ｐゴシック" pitchFamily="50"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ＭＳ Ｐゴシック" pitchFamily="50"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ＭＳ Ｐゴシック" pitchFamily="50"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oleObject" Target="../embeddings/oleObject1.bin"/><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emf"/><Relationship Id="rId11" Type="http://schemas.openxmlformats.org/officeDocument/2006/relationships/image" Target="../media/image13.jpeg"/><Relationship Id="rId5" Type="http://schemas.openxmlformats.org/officeDocument/2006/relationships/image" Target="../media/image10.png"/><Relationship Id="rId10" Type="http://schemas.openxmlformats.org/officeDocument/2006/relationships/image" Target="../media/image12.jpeg"/><Relationship Id="rId4" Type="http://schemas.openxmlformats.org/officeDocument/2006/relationships/image" Target="../media/image9.png"/><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15.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116388" y="6475413"/>
            <a:ext cx="9890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algn="ctr" defTabSz="449263" eaLnBrk="1" fontAlgn="base" hangingPunct="1">
              <a:spcBef>
                <a:spcPct val="0"/>
              </a:spcBef>
              <a:spcAft>
                <a:spcPct val="0"/>
              </a:spcAft>
              <a:buSzPct val="100000"/>
            </a:pPr>
            <a:r>
              <a:rPr kumimoji="0" lang="en-US" altLang="ja-JP" sz="1200" dirty="0">
                <a:latin typeface="Times New Roman" pitchFamily="18" charset="0"/>
              </a:rPr>
              <a:t>Slide </a:t>
            </a:r>
            <a:fld id="{9CFD167A-83F2-45D2-A060-E3744655EF1A}" type="slidenum">
              <a:rPr kumimoji="0" lang="en-US" altLang="ja-JP" sz="1200">
                <a:latin typeface="Times New Roman" pitchFamily="18" charset="0"/>
              </a:rPr>
              <a:pPr algn="ctr" defTabSz="449263" eaLnBrk="1" fontAlgn="base" hangingPunct="1">
                <a:spcBef>
                  <a:spcPct val="0"/>
                </a:spcBef>
                <a:spcAft>
                  <a:spcPct val="0"/>
                </a:spcAft>
                <a:buSzPct val="100000"/>
              </a:pPr>
              <a:t>1</a:t>
            </a:fld>
            <a:endParaRPr kumimoji="0" lang="en-US" altLang="ja-JP" sz="1200" dirty="0">
              <a:latin typeface="Times New Roman" pitchFamily="18" charset="0"/>
            </a:endParaRPr>
          </a:p>
        </p:txBody>
      </p:sp>
      <p:sp>
        <p:nvSpPr>
          <p:cNvPr id="5123" name="Text Box 2"/>
          <p:cNvSpPr txBox="1">
            <a:spLocks noChangeArrowheads="1"/>
          </p:cNvSpPr>
          <p:nvPr/>
        </p:nvSpPr>
        <p:spPr bwMode="auto">
          <a:xfrm>
            <a:off x="4116388" y="6475413"/>
            <a:ext cx="9890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algn="ctr" defTabSz="449263" eaLnBrk="1" fontAlgn="base" hangingPunct="1">
              <a:spcBef>
                <a:spcPct val="0"/>
              </a:spcBef>
              <a:spcAft>
                <a:spcPct val="0"/>
              </a:spcAft>
              <a:buSzPct val="100000"/>
            </a:pPr>
            <a:r>
              <a:rPr kumimoji="0" lang="en-US" altLang="ja-JP" sz="1200" dirty="0">
                <a:latin typeface="Times New Roman" pitchFamily="18" charset="0"/>
              </a:rPr>
              <a:t>Slide </a:t>
            </a:r>
            <a:fld id="{B36B61C5-739B-487A-A1A3-BE426B65516E}" type="slidenum">
              <a:rPr kumimoji="0" lang="en-US" altLang="ja-JP" sz="1200">
                <a:latin typeface="Times New Roman" pitchFamily="18" charset="0"/>
              </a:rPr>
              <a:pPr algn="ctr" defTabSz="449263" eaLnBrk="1" fontAlgn="base" hangingPunct="1">
                <a:spcBef>
                  <a:spcPct val="0"/>
                </a:spcBef>
                <a:spcAft>
                  <a:spcPct val="0"/>
                </a:spcAft>
                <a:buSzPct val="100000"/>
              </a:pPr>
              <a:t>1</a:t>
            </a:fld>
            <a:endParaRPr kumimoji="0" lang="en-US" altLang="ja-JP" sz="1200" dirty="0">
              <a:latin typeface="Times New Roman" pitchFamily="18" charset="0"/>
            </a:endParaRPr>
          </a:p>
        </p:txBody>
      </p:sp>
      <p:sp>
        <p:nvSpPr>
          <p:cNvPr id="2" name="Rectangle 3"/>
          <p:cNvSpPr>
            <a:spLocks noChangeArrowheads="1"/>
          </p:cNvSpPr>
          <p:nvPr/>
        </p:nvSpPr>
        <p:spPr bwMode="auto">
          <a:xfrm>
            <a:off x="533400" y="692150"/>
            <a:ext cx="8001000" cy="5172827"/>
          </a:xfrm>
          <a:prstGeom prst="rect">
            <a:avLst/>
          </a:prstGeom>
          <a:noFill/>
          <a:ln>
            <a:noFill/>
          </a:ln>
          <a:effectLst/>
          <a:extLst/>
        </p:spPr>
        <p:txBody>
          <a:bodyPr lIns="90000" tIns="46800" rIns="90000" bIns="46800">
            <a:spAutoFit/>
          </a:bodyPr>
          <a:lstStyle>
            <a:lvl1pPr marL="914400" indent="-906463" eaLnBrk="0" hangingPunc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1pPr>
            <a:lvl2pPr eaLnBrk="0" hangingPunc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2pPr>
            <a:lvl3pPr eaLnBrk="0" hangingPunc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3pPr>
            <a:lvl4pPr eaLnBrk="0" hangingPunc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4pPr>
            <a:lvl5pPr eaLnBrk="0" hangingPunc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9pPr>
          </a:lstStyle>
          <a:p>
            <a:pPr defTabSz="449263" eaLnBrk="1" fontAlgn="base" hangingPunct="1">
              <a:spcBef>
                <a:spcPct val="0"/>
              </a:spcBef>
              <a:spcAft>
                <a:spcPct val="0"/>
              </a:spcAft>
              <a:buSzPct val="100000"/>
              <a:defRPr/>
            </a:pPr>
            <a:r>
              <a:rPr kumimoji="0" lang="en-US" altLang="ja-JP" sz="2000" b="1" u="sng" dirty="0" smtClean="0">
                <a:solidFill>
                  <a:srgbClr val="000000"/>
                </a:solidFill>
                <a:effectLst>
                  <a:outerShdw blurRad="38100" dist="38100" dir="2700000" algn="tl">
                    <a:srgbClr val="C0C0C0"/>
                  </a:outerShdw>
                </a:effectLst>
              </a:rPr>
              <a:t>Project: IEEE P802.15 Working Group for Wireless Personal Area Networks (WPANs)</a:t>
            </a:r>
          </a:p>
          <a:p>
            <a:pPr defTabSz="449263" eaLnBrk="1" fontAlgn="base" hangingPunct="1">
              <a:spcBef>
                <a:spcPct val="0"/>
              </a:spcBef>
              <a:spcAft>
                <a:spcPct val="0"/>
              </a:spcAft>
              <a:buSzPct val="100000"/>
              <a:defRPr/>
            </a:pPr>
            <a:endParaRPr kumimoji="0" lang="en-US" altLang="ja-JP" sz="2000" dirty="0" smtClean="0">
              <a:solidFill>
                <a:srgbClr val="000000"/>
              </a:solidFill>
            </a:endParaRPr>
          </a:p>
          <a:p>
            <a:pPr defTabSz="449263" eaLnBrk="1" fontAlgn="base" hangingPunct="1">
              <a:spcBef>
                <a:spcPct val="0"/>
              </a:spcBef>
              <a:spcAft>
                <a:spcPct val="0"/>
              </a:spcAft>
              <a:buSzPct val="100000"/>
              <a:defRPr/>
            </a:pPr>
            <a:r>
              <a:rPr kumimoji="0" lang="en-US" altLang="ja-JP" sz="1800" b="1" dirty="0" smtClean="0">
                <a:solidFill>
                  <a:srgbClr val="000000"/>
                </a:solidFill>
              </a:rPr>
              <a:t>Submission Title:</a:t>
            </a:r>
            <a:r>
              <a:rPr kumimoji="0" lang="en-US" altLang="ja-JP" sz="1800" dirty="0" smtClean="0">
                <a:solidFill>
                  <a:srgbClr val="000000"/>
                </a:solidFill>
              </a:rPr>
              <a:t>  </a:t>
            </a:r>
            <a:r>
              <a:rPr kumimoji="0" lang="en-US" altLang="ja-JP" sz="1800" dirty="0">
                <a:solidFill>
                  <a:srgbClr val="000000"/>
                </a:solidFill>
              </a:rPr>
              <a:t>Response to Call for Interest(CFI) of IEEE802 </a:t>
            </a:r>
            <a:r>
              <a:rPr kumimoji="0" lang="en-US" altLang="ja-JP" sz="1800" dirty="0" smtClean="0">
                <a:solidFill>
                  <a:srgbClr val="000000"/>
                </a:solidFill>
              </a:rPr>
              <a:t>IG-DEP Case 9</a:t>
            </a:r>
            <a:endParaRPr kumimoji="0" lang="en-US" altLang="ja-JP" sz="1800" dirty="0">
              <a:solidFill>
                <a:srgbClr val="000000"/>
              </a:solidFill>
            </a:endParaRPr>
          </a:p>
          <a:p>
            <a:pPr defTabSz="449263" eaLnBrk="1" fontAlgn="base" hangingPunct="1">
              <a:spcBef>
                <a:spcPct val="0"/>
              </a:spcBef>
              <a:spcAft>
                <a:spcPct val="0"/>
              </a:spcAft>
              <a:buSzPct val="100000"/>
              <a:defRPr/>
            </a:pPr>
            <a:r>
              <a:rPr kumimoji="0" lang="en-US" altLang="ja-JP" sz="1800" b="1" dirty="0" smtClean="0">
                <a:solidFill>
                  <a:srgbClr val="000000"/>
                </a:solidFill>
              </a:rPr>
              <a:t>Date Submitted: </a:t>
            </a:r>
            <a:r>
              <a:rPr kumimoji="0" lang="en-US" altLang="ja-JP" sz="1800" dirty="0" smtClean="0">
                <a:solidFill>
                  <a:srgbClr val="000000"/>
                </a:solidFill>
              </a:rPr>
              <a:t>September  15, 2015</a:t>
            </a:r>
          </a:p>
          <a:p>
            <a:pPr defTabSz="449263" eaLnBrk="1" fontAlgn="base" hangingPunct="1">
              <a:spcBef>
                <a:spcPct val="0"/>
              </a:spcBef>
              <a:spcAft>
                <a:spcPct val="0"/>
              </a:spcAft>
              <a:buSzPct val="100000"/>
              <a:defRPr/>
            </a:pPr>
            <a:r>
              <a:rPr kumimoji="0" lang="en-US" altLang="ja-JP" sz="1800" b="1" dirty="0" smtClean="0">
                <a:solidFill>
                  <a:srgbClr val="000000"/>
                </a:solidFill>
              </a:rPr>
              <a:t>Source:</a:t>
            </a:r>
            <a:r>
              <a:rPr kumimoji="0" lang="en-US" altLang="ja-JP" sz="1800" dirty="0" smtClean="0">
                <a:solidFill>
                  <a:srgbClr val="000000"/>
                </a:solidFill>
              </a:rPr>
              <a:t> 	Ryuji Kohno(YNU/CWC-Nippon), </a:t>
            </a:r>
            <a:r>
              <a:rPr kumimoji="0" lang="en-US" altLang="ja-JP" sz="1800" dirty="0">
                <a:solidFill>
                  <a:srgbClr val="000000"/>
                </a:solidFill>
              </a:rPr>
              <a:t>Manabu Yagi (</a:t>
            </a:r>
            <a:r>
              <a:rPr kumimoji="0" lang="en-US" altLang="ja-JP" sz="1800" dirty="0" smtClean="0">
                <a:solidFill>
                  <a:srgbClr val="000000"/>
                </a:solidFill>
              </a:rPr>
              <a:t>NEC)</a:t>
            </a:r>
          </a:p>
          <a:p>
            <a:pPr defTabSz="449263" eaLnBrk="1" fontAlgn="base" hangingPunct="1">
              <a:spcBef>
                <a:spcPct val="0"/>
              </a:spcBef>
              <a:spcAft>
                <a:spcPct val="0"/>
              </a:spcAft>
              <a:buSzPct val="100000"/>
              <a:defRPr/>
            </a:pPr>
            <a:r>
              <a:rPr kumimoji="0" lang="en-US" altLang="ja-JP" sz="1800" b="1" dirty="0" smtClean="0">
                <a:solidFill>
                  <a:srgbClr val="000000"/>
                </a:solidFill>
              </a:rPr>
              <a:t>Contact: </a:t>
            </a:r>
            <a:r>
              <a:rPr kumimoji="0" lang="en-US" altLang="ja-JP" sz="1800" dirty="0" smtClean="0">
                <a:solidFill>
                  <a:srgbClr val="000000"/>
                </a:solidFill>
              </a:rPr>
              <a:t>Ryuji Kohno(YNU/CWC-Nippon), </a:t>
            </a:r>
            <a:r>
              <a:rPr kumimoji="0" lang="en-US" altLang="ja-JP" sz="1800" dirty="0">
                <a:solidFill>
                  <a:srgbClr val="000000"/>
                </a:solidFill>
              </a:rPr>
              <a:t>Manabu Yagi (</a:t>
            </a:r>
            <a:r>
              <a:rPr kumimoji="0" lang="en-US" altLang="ja-JP" sz="1800" dirty="0" smtClean="0">
                <a:solidFill>
                  <a:srgbClr val="000000"/>
                </a:solidFill>
              </a:rPr>
              <a:t>NEC)</a:t>
            </a:r>
            <a:endParaRPr kumimoji="0" lang="en-US" altLang="ja-JP" sz="1800" dirty="0">
              <a:solidFill>
                <a:srgbClr val="000000"/>
              </a:solidFill>
            </a:endParaRPr>
          </a:p>
          <a:p>
            <a:pPr defTabSz="449263" eaLnBrk="1" fontAlgn="base" hangingPunct="1">
              <a:spcBef>
                <a:spcPct val="0"/>
              </a:spcBef>
              <a:spcAft>
                <a:spcPct val="0"/>
              </a:spcAft>
              <a:buSzPct val="100000"/>
              <a:defRPr/>
            </a:pPr>
            <a:r>
              <a:rPr kumimoji="0" lang="en-US" altLang="ja-JP" sz="1800" b="1" dirty="0" smtClean="0">
                <a:solidFill>
                  <a:srgbClr val="000000"/>
                </a:solidFill>
              </a:rPr>
              <a:t>Voice:</a:t>
            </a:r>
            <a:r>
              <a:rPr kumimoji="0" lang="en-US" altLang="ja-JP" sz="1800" dirty="0" smtClean="0">
                <a:solidFill>
                  <a:srgbClr val="000000"/>
                </a:solidFill>
              </a:rPr>
              <a:t> 	:+358-8-553-2849, E-Mail: kohno@ynu.ac.jp, </a:t>
            </a:r>
            <a:r>
              <a:rPr kumimoji="0" lang="en-US" altLang="ja-JP" sz="1800" dirty="0">
                <a:solidFill>
                  <a:srgbClr val="000000"/>
                </a:solidFill>
              </a:rPr>
              <a:t>m-yagi@bx.jp.nec.com</a:t>
            </a:r>
            <a:endParaRPr kumimoji="0" lang="en-US" altLang="ja-JP" sz="1800" dirty="0" smtClean="0">
              <a:solidFill>
                <a:srgbClr val="000000"/>
              </a:solidFill>
            </a:endParaRPr>
          </a:p>
          <a:p>
            <a:pPr defTabSz="449263" eaLnBrk="1" fontAlgn="base" hangingPunct="1">
              <a:spcBef>
                <a:spcPct val="0"/>
              </a:spcBef>
              <a:spcAft>
                <a:spcPct val="0"/>
              </a:spcAft>
              <a:buSzPct val="100000"/>
              <a:defRPr/>
            </a:pPr>
            <a:r>
              <a:rPr kumimoji="0" lang="en-US" altLang="ja-JP" sz="1800" b="1" dirty="0" smtClean="0">
                <a:solidFill>
                  <a:srgbClr val="000000"/>
                </a:solidFill>
              </a:rPr>
              <a:t>Re:</a:t>
            </a:r>
            <a:r>
              <a:rPr kumimoji="0" lang="en-US" altLang="ja-JP" sz="1800" dirty="0" smtClean="0">
                <a:solidFill>
                  <a:srgbClr val="000000"/>
                </a:solidFill>
              </a:rPr>
              <a:t> 	IG DEP  Responses to Call for Interest(CFI)</a:t>
            </a:r>
          </a:p>
          <a:p>
            <a:pPr defTabSz="449263" eaLnBrk="1" fontAlgn="base" hangingPunct="1">
              <a:spcBef>
                <a:spcPct val="0"/>
              </a:spcBef>
              <a:spcAft>
                <a:spcPct val="0"/>
              </a:spcAft>
              <a:buSzPct val="100000"/>
              <a:defRPr/>
            </a:pPr>
            <a:r>
              <a:rPr kumimoji="0" lang="en-US" altLang="ja-JP" sz="1800" b="1" dirty="0" smtClean="0">
                <a:solidFill>
                  <a:srgbClr val="000000"/>
                </a:solidFill>
              </a:rPr>
              <a:t>Abstract: </a:t>
            </a:r>
            <a:r>
              <a:rPr kumimoji="0" lang="en-US" altLang="ja-JP" sz="1800" dirty="0" smtClean="0">
                <a:solidFill>
                  <a:srgbClr val="000000"/>
                </a:solidFill>
              </a:rPr>
              <a:t>Responses to Call for Interest(CF-DEP</a:t>
            </a:r>
          </a:p>
          <a:p>
            <a:pPr defTabSz="449263" eaLnBrk="1" fontAlgn="base" hangingPunct="1">
              <a:spcBef>
                <a:spcPct val="0"/>
              </a:spcBef>
              <a:spcAft>
                <a:spcPct val="0"/>
              </a:spcAft>
              <a:buSzPct val="100000"/>
              <a:defRPr/>
            </a:pPr>
            <a:r>
              <a:rPr kumimoji="0" lang="en-US" altLang="ja-JP" sz="1800" b="1" dirty="0" smtClean="0">
                <a:solidFill>
                  <a:srgbClr val="000000"/>
                </a:solidFill>
              </a:rPr>
              <a:t>Purpose:</a:t>
            </a:r>
            <a:endParaRPr kumimoji="0" lang="en-US" altLang="ja-JP" sz="1800" dirty="0" smtClean="0">
              <a:solidFill>
                <a:srgbClr val="000000"/>
              </a:solidFill>
            </a:endParaRPr>
          </a:p>
          <a:p>
            <a:pPr defTabSz="449263" eaLnBrk="1" fontAlgn="base" hangingPunct="1">
              <a:spcBef>
                <a:spcPct val="0"/>
              </a:spcBef>
              <a:spcAft>
                <a:spcPct val="0"/>
              </a:spcAft>
              <a:buSzPct val="100000"/>
              <a:defRPr/>
            </a:pPr>
            <a:r>
              <a:rPr kumimoji="0" lang="en-US" altLang="ja-JP" sz="1800" b="1" dirty="0" smtClean="0">
                <a:solidFill>
                  <a:srgbClr val="000000"/>
                </a:solidFill>
              </a:rPr>
              <a:t>Notice:</a:t>
            </a:r>
            <a:r>
              <a:rPr kumimoji="0" lang="en-US" altLang="ja-JP" sz="1800" dirty="0" smtClean="0">
                <a:solidFill>
                  <a:srgbClr val="000000"/>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defTabSz="449263" eaLnBrk="1" fontAlgn="base" hangingPunct="1">
              <a:spcBef>
                <a:spcPct val="0"/>
              </a:spcBef>
              <a:spcAft>
                <a:spcPct val="0"/>
              </a:spcAft>
              <a:buSzPct val="100000"/>
              <a:defRPr/>
            </a:pPr>
            <a:r>
              <a:rPr kumimoji="0" lang="en-US" altLang="ja-JP" sz="1800" b="1" dirty="0" smtClean="0">
                <a:solidFill>
                  <a:srgbClr val="000000"/>
                </a:solidFill>
              </a:rPr>
              <a:t>Release:</a:t>
            </a:r>
            <a:r>
              <a:rPr kumimoji="0" lang="en-US" altLang="ja-JP" sz="1800" dirty="0" smtClean="0">
                <a:solidFill>
                  <a:srgbClr val="000000"/>
                </a:solidFill>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6639051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7" name="Oval 15"/>
          <p:cNvSpPr>
            <a:spLocks noChangeArrowheads="1"/>
          </p:cNvSpPr>
          <p:nvPr/>
        </p:nvSpPr>
        <p:spPr bwMode="auto">
          <a:xfrm>
            <a:off x="107504" y="4509120"/>
            <a:ext cx="3600450" cy="1223862"/>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Sports: Walking, Jogging,</a:t>
            </a:r>
          </a:p>
          <a:p>
            <a:pPr algn="ctr"/>
            <a:r>
              <a:rPr lang="en-US" altLang="ja-JP" sz="2000" dirty="0" smtClean="0">
                <a:solidFill>
                  <a:srgbClr val="000000"/>
                </a:solidFill>
                <a:latin typeface="Arial" charset="0"/>
              </a:rPr>
              <a:t>Bicycling, Hiking, Skiing etc</a:t>
            </a:r>
            <a:endParaRPr lang="ja-JP" altLang="en-US" sz="2000" dirty="0">
              <a:solidFill>
                <a:srgbClr val="000000"/>
              </a:solidFill>
              <a:latin typeface="Arial" charset="0"/>
            </a:endParaRPr>
          </a:p>
        </p:txBody>
      </p:sp>
      <p:sp>
        <p:nvSpPr>
          <p:cNvPr id="25" name="Oval 14"/>
          <p:cNvSpPr>
            <a:spLocks noChangeArrowheads="1"/>
          </p:cNvSpPr>
          <p:nvPr/>
        </p:nvSpPr>
        <p:spPr bwMode="auto">
          <a:xfrm>
            <a:off x="2195736" y="4005064"/>
            <a:ext cx="5256584" cy="504056"/>
          </a:xfrm>
          <a:prstGeom prst="ellipse">
            <a:avLst/>
          </a:prstGeom>
          <a:solidFill>
            <a:srgbClr val="CCFFFF"/>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Sport Training &amp; Education</a:t>
            </a:r>
          </a:p>
        </p:txBody>
      </p:sp>
      <p:sp>
        <p:nvSpPr>
          <p:cNvPr id="24" name="Oval 8"/>
          <p:cNvSpPr>
            <a:spLocks noChangeArrowheads="1"/>
          </p:cNvSpPr>
          <p:nvPr/>
        </p:nvSpPr>
        <p:spPr bwMode="auto">
          <a:xfrm>
            <a:off x="5292080" y="2564904"/>
            <a:ext cx="3024336" cy="576064"/>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Clinical Check</a:t>
            </a:r>
            <a:endParaRPr lang="ja-JP" altLang="en-US" sz="2000" dirty="0">
              <a:solidFill>
                <a:srgbClr val="000000"/>
              </a:solidFill>
              <a:latin typeface="Arial" charset="0"/>
            </a:endParaRPr>
          </a:p>
        </p:txBody>
      </p:sp>
      <p:sp>
        <p:nvSpPr>
          <p:cNvPr id="64516" name="Text Box 4"/>
          <p:cNvSpPr txBox="1">
            <a:spLocks noChangeArrowheads="1"/>
          </p:cNvSpPr>
          <p:nvPr/>
        </p:nvSpPr>
        <p:spPr bwMode="auto">
          <a:xfrm>
            <a:off x="1835697" y="1095127"/>
            <a:ext cx="5688631" cy="461665"/>
          </a:xfrm>
          <a:prstGeom prst="rect">
            <a:avLst/>
          </a:prstGeom>
          <a:noFill/>
          <a:ln w="9525">
            <a:noFill/>
            <a:miter lim="800000"/>
            <a:headEnd/>
            <a:tailEnd/>
          </a:ln>
          <a:effectLst/>
        </p:spPr>
        <p:txBody>
          <a:bodyPr wrap="square">
            <a:spAutoFit/>
          </a:bodyPr>
          <a:lstStyle/>
          <a:p>
            <a:r>
              <a:rPr lang="en-US" altLang="ja-JP" sz="2400" b="1" dirty="0" smtClean="0">
                <a:solidFill>
                  <a:srgbClr val="000000"/>
                </a:solidFill>
                <a:latin typeface="Arial" charset="0"/>
              </a:rPr>
              <a:t>Clinical Check &amp; Treatment (Patients) </a:t>
            </a:r>
            <a:endParaRPr lang="ja-JP" altLang="en-US" sz="2400" b="1" dirty="0">
              <a:solidFill>
                <a:srgbClr val="000000"/>
              </a:solidFill>
              <a:latin typeface="Arial" charset="0"/>
            </a:endParaRPr>
          </a:p>
        </p:txBody>
      </p:sp>
      <p:sp>
        <p:nvSpPr>
          <p:cNvPr id="64517" name="Text Box 5"/>
          <p:cNvSpPr txBox="1">
            <a:spLocks noChangeArrowheads="1"/>
          </p:cNvSpPr>
          <p:nvPr/>
        </p:nvSpPr>
        <p:spPr bwMode="auto">
          <a:xfrm>
            <a:off x="1619672" y="6074132"/>
            <a:ext cx="6409127" cy="461665"/>
          </a:xfrm>
          <a:prstGeom prst="rect">
            <a:avLst/>
          </a:prstGeom>
          <a:noFill/>
          <a:ln w="9525">
            <a:noFill/>
            <a:miter lim="800000"/>
            <a:headEnd/>
            <a:tailEnd/>
          </a:ln>
          <a:effectLst/>
        </p:spPr>
        <p:txBody>
          <a:bodyPr wrap="none">
            <a:spAutoFit/>
          </a:bodyPr>
          <a:lstStyle/>
          <a:p>
            <a:r>
              <a:rPr lang="en-US" altLang="ja-JP" sz="2400" b="1" dirty="0" smtClean="0">
                <a:solidFill>
                  <a:srgbClr val="000000"/>
                </a:solidFill>
                <a:latin typeface="Arial" charset="0"/>
              </a:rPr>
              <a:t>Leisure &amp; Entertainment (Healthy Citizens)</a:t>
            </a:r>
            <a:endParaRPr lang="ja-JP" altLang="en-US" sz="2400" b="1" dirty="0">
              <a:solidFill>
                <a:srgbClr val="000000"/>
              </a:solidFill>
              <a:latin typeface="Arial" charset="0"/>
            </a:endParaRPr>
          </a:p>
        </p:txBody>
      </p:sp>
      <p:sp>
        <p:nvSpPr>
          <p:cNvPr id="64518" name="Text Box 6"/>
          <p:cNvSpPr txBox="1">
            <a:spLocks noChangeArrowheads="1"/>
          </p:cNvSpPr>
          <p:nvPr/>
        </p:nvSpPr>
        <p:spPr bwMode="auto">
          <a:xfrm>
            <a:off x="35496" y="3717032"/>
            <a:ext cx="2167581" cy="759182"/>
          </a:xfrm>
          <a:prstGeom prst="rect">
            <a:avLst/>
          </a:prstGeom>
          <a:noFill/>
          <a:ln w="9525">
            <a:noFill/>
            <a:miter lim="800000"/>
            <a:headEnd/>
            <a:tailEnd/>
          </a:ln>
          <a:effectLst/>
        </p:spPr>
        <p:txBody>
          <a:bodyPr wrap="none">
            <a:spAutoFit/>
          </a:bodyPr>
          <a:lstStyle/>
          <a:p>
            <a:pPr>
              <a:lnSpc>
                <a:spcPts val="2600"/>
              </a:lnSpc>
            </a:pPr>
            <a:r>
              <a:rPr lang="en-US" altLang="ja-JP" sz="2400" b="1" dirty="0" smtClean="0">
                <a:solidFill>
                  <a:srgbClr val="000000"/>
                </a:solidFill>
                <a:latin typeface="Arial" charset="0"/>
              </a:rPr>
              <a:t>Home, Office,</a:t>
            </a:r>
          </a:p>
          <a:p>
            <a:pPr>
              <a:lnSpc>
                <a:spcPts val="2600"/>
              </a:lnSpc>
            </a:pPr>
            <a:r>
              <a:rPr lang="en-US" altLang="ja-JP" sz="2400" b="1" dirty="0" smtClean="0">
                <a:solidFill>
                  <a:srgbClr val="000000"/>
                </a:solidFill>
                <a:latin typeface="Arial" charset="0"/>
              </a:rPr>
              <a:t>School</a:t>
            </a:r>
            <a:r>
              <a:rPr lang="en-US" altLang="ja-JP" sz="2000" b="1" dirty="0" smtClean="0">
                <a:solidFill>
                  <a:srgbClr val="000000"/>
                </a:solidFill>
                <a:latin typeface="Arial" charset="0"/>
              </a:rPr>
              <a:t>(Active)</a:t>
            </a:r>
            <a:endParaRPr lang="ja-JP" altLang="en-US" sz="2000" b="1" dirty="0">
              <a:solidFill>
                <a:srgbClr val="000000"/>
              </a:solidFill>
              <a:latin typeface="Arial" charset="0"/>
            </a:endParaRPr>
          </a:p>
        </p:txBody>
      </p:sp>
      <p:sp>
        <p:nvSpPr>
          <p:cNvPr id="64519" name="Text Box 7"/>
          <p:cNvSpPr txBox="1">
            <a:spLocks noChangeArrowheads="1"/>
          </p:cNvSpPr>
          <p:nvPr/>
        </p:nvSpPr>
        <p:spPr bwMode="auto">
          <a:xfrm>
            <a:off x="7710364" y="3717032"/>
            <a:ext cx="1398140" cy="707886"/>
          </a:xfrm>
          <a:prstGeom prst="rect">
            <a:avLst/>
          </a:prstGeom>
          <a:noFill/>
          <a:ln w="9525">
            <a:noFill/>
            <a:miter lim="800000"/>
            <a:headEnd/>
            <a:tailEnd/>
          </a:ln>
          <a:effectLst/>
        </p:spPr>
        <p:txBody>
          <a:bodyPr wrap="none">
            <a:spAutoFit/>
          </a:bodyPr>
          <a:lstStyle/>
          <a:p>
            <a:pPr>
              <a:lnSpc>
                <a:spcPts val="2400"/>
              </a:lnSpc>
            </a:pPr>
            <a:r>
              <a:rPr lang="en-US" altLang="ja-JP" sz="2400" b="1" dirty="0" smtClean="0">
                <a:solidFill>
                  <a:srgbClr val="000000"/>
                </a:solidFill>
                <a:latin typeface="Arial" charset="0"/>
              </a:rPr>
              <a:t>Hospital</a:t>
            </a:r>
          </a:p>
          <a:p>
            <a:pPr>
              <a:lnSpc>
                <a:spcPts val="2400"/>
              </a:lnSpc>
            </a:pPr>
            <a:r>
              <a:rPr lang="en-US" altLang="ja-JP" sz="2000" b="1" dirty="0" smtClean="0">
                <a:solidFill>
                  <a:srgbClr val="000000"/>
                </a:solidFill>
                <a:latin typeface="Arial" charset="0"/>
              </a:rPr>
              <a:t>(Passive)</a:t>
            </a:r>
            <a:endParaRPr lang="ja-JP" altLang="en-US" sz="2000" b="1" dirty="0">
              <a:solidFill>
                <a:srgbClr val="000000"/>
              </a:solidFill>
              <a:latin typeface="Arial" charset="0"/>
            </a:endParaRPr>
          </a:p>
        </p:txBody>
      </p:sp>
      <p:sp>
        <p:nvSpPr>
          <p:cNvPr id="64520" name="Oval 8"/>
          <p:cNvSpPr>
            <a:spLocks noChangeArrowheads="1"/>
          </p:cNvSpPr>
          <p:nvPr/>
        </p:nvSpPr>
        <p:spPr bwMode="auto">
          <a:xfrm>
            <a:off x="5508104" y="2060848"/>
            <a:ext cx="3168352" cy="648072"/>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Hospital Clinical Service</a:t>
            </a:r>
            <a:endParaRPr lang="ja-JP" altLang="en-US" sz="2000" dirty="0">
              <a:solidFill>
                <a:srgbClr val="000000"/>
              </a:solidFill>
              <a:latin typeface="Arial" charset="0"/>
            </a:endParaRPr>
          </a:p>
        </p:txBody>
      </p:sp>
      <p:sp>
        <p:nvSpPr>
          <p:cNvPr id="64521" name="Oval 9"/>
          <p:cNvSpPr>
            <a:spLocks noChangeArrowheads="1"/>
          </p:cNvSpPr>
          <p:nvPr/>
        </p:nvSpPr>
        <p:spPr bwMode="auto">
          <a:xfrm>
            <a:off x="4211515" y="3016116"/>
            <a:ext cx="3815862" cy="844932"/>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Rehabilitation</a:t>
            </a:r>
            <a:endParaRPr lang="ja-JP" altLang="en-US" sz="2000" dirty="0">
              <a:solidFill>
                <a:srgbClr val="000000"/>
              </a:solidFill>
              <a:latin typeface="Arial" charset="0"/>
            </a:endParaRPr>
          </a:p>
        </p:txBody>
      </p:sp>
      <p:sp>
        <p:nvSpPr>
          <p:cNvPr id="64522" name="Oval 10"/>
          <p:cNvSpPr>
            <a:spLocks noChangeArrowheads="1"/>
          </p:cNvSpPr>
          <p:nvPr/>
        </p:nvSpPr>
        <p:spPr bwMode="auto">
          <a:xfrm>
            <a:off x="323528" y="1484785"/>
            <a:ext cx="3312659" cy="576063"/>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Home Medical Therapy</a:t>
            </a:r>
            <a:endParaRPr lang="ja-JP" altLang="en-US" sz="2000" dirty="0">
              <a:solidFill>
                <a:srgbClr val="000000"/>
              </a:solidFill>
              <a:latin typeface="Arial" charset="0"/>
            </a:endParaRPr>
          </a:p>
        </p:txBody>
      </p:sp>
      <p:grpSp>
        <p:nvGrpSpPr>
          <p:cNvPr id="2" name="Group 11"/>
          <p:cNvGrpSpPr>
            <a:grpSpLocks/>
          </p:cNvGrpSpPr>
          <p:nvPr/>
        </p:nvGrpSpPr>
        <p:grpSpPr bwMode="auto">
          <a:xfrm>
            <a:off x="2414988" y="1986989"/>
            <a:ext cx="1006476" cy="2952432"/>
            <a:chOff x="1446" y="1404"/>
            <a:chExt cx="634" cy="1595"/>
          </a:xfrm>
        </p:grpSpPr>
        <p:sp>
          <p:nvSpPr>
            <p:cNvPr id="64524" name="Oval 12"/>
            <p:cNvSpPr>
              <a:spLocks noChangeArrowheads="1"/>
            </p:cNvSpPr>
            <p:nvPr/>
          </p:nvSpPr>
          <p:spPr bwMode="auto">
            <a:xfrm rot="16200000">
              <a:off x="994" y="1914"/>
              <a:ext cx="1595" cy="576"/>
            </a:xfrm>
            <a:prstGeom prst="ellipse">
              <a:avLst/>
            </a:prstGeom>
            <a:solidFill>
              <a:srgbClr val="CCFFCC">
                <a:alpha val="75000"/>
              </a:srgbClr>
            </a:solidFill>
            <a:ln w="9525">
              <a:solidFill>
                <a:schemeClr val="tx1"/>
              </a:solidFill>
              <a:round/>
              <a:headEnd/>
              <a:tailEnd/>
            </a:ln>
            <a:effectLst/>
          </p:spPr>
          <p:txBody>
            <a:bodyPr rot="10800000" wrap="none" anchor="ctr"/>
            <a:lstStyle/>
            <a:p>
              <a:pPr algn="ctr"/>
              <a:endParaRPr lang="ja-JP" altLang="en-US" sz="2800" dirty="0">
                <a:solidFill>
                  <a:srgbClr val="000000"/>
                </a:solidFill>
                <a:latin typeface="Arial" charset="0"/>
              </a:endParaRPr>
            </a:p>
          </p:txBody>
        </p:sp>
        <p:sp>
          <p:nvSpPr>
            <p:cNvPr id="64525" name="Text Box 13"/>
            <p:cNvSpPr txBox="1">
              <a:spLocks noChangeArrowheads="1"/>
            </p:cNvSpPr>
            <p:nvPr/>
          </p:nvSpPr>
          <p:spPr bwMode="auto">
            <a:xfrm>
              <a:off x="1446" y="1728"/>
              <a:ext cx="504" cy="1135"/>
            </a:xfrm>
            <a:prstGeom prst="rect">
              <a:avLst/>
            </a:prstGeom>
            <a:noFill/>
            <a:ln w="9525">
              <a:noFill/>
              <a:miter lim="800000"/>
              <a:headEnd/>
              <a:tailEnd/>
            </a:ln>
            <a:effectLst/>
          </p:spPr>
          <p:txBody>
            <a:bodyPr vert="eaVert" wrap="none">
              <a:spAutoFit/>
            </a:bodyPr>
            <a:lstStyle/>
            <a:p>
              <a:r>
                <a:rPr lang="en-US" altLang="ja-JP" sz="2000" dirty="0" smtClean="0">
                  <a:solidFill>
                    <a:srgbClr val="000000"/>
                  </a:solidFill>
                  <a:latin typeface="Arial" charset="0"/>
                </a:rPr>
                <a:t>Fitness, Massage</a:t>
              </a:r>
            </a:p>
            <a:p>
              <a:r>
                <a:rPr lang="en-US" altLang="ja-JP" sz="2000" dirty="0" smtClean="0">
                  <a:solidFill>
                    <a:srgbClr val="000000"/>
                  </a:solidFill>
                  <a:latin typeface="Arial" charset="0"/>
                </a:rPr>
                <a:t>&amp; Sauna</a:t>
              </a:r>
              <a:endParaRPr lang="ja-JP" altLang="en-US" sz="2000" dirty="0">
                <a:solidFill>
                  <a:srgbClr val="000000"/>
                </a:solidFill>
                <a:latin typeface="Arial" charset="0"/>
              </a:endParaRPr>
            </a:p>
          </p:txBody>
        </p:sp>
      </p:grpSp>
      <p:sp>
        <p:nvSpPr>
          <p:cNvPr id="64526" name="Oval 14"/>
          <p:cNvSpPr>
            <a:spLocks noChangeArrowheads="1"/>
          </p:cNvSpPr>
          <p:nvPr/>
        </p:nvSpPr>
        <p:spPr bwMode="auto">
          <a:xfrm>
            <a:off x="2770992" y="5085184"/>
            <a:ext cx="5401408" cy="1079947"/>
          </a:xfrm>
          <a:prstGeom prst="ellipse">
            <a:avLst/>
          </a:prstGeom>
          <a:solidFill>
            <a:srgbClr val="CCFFFF"/>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Social Events: Air Guitar Contest etc </a:t>
            </a:r>
            <a:endParaRPr lang="ja-JP" altLang="en-US" sz="2000" dirty="0">
              <a:solidFill>
                <a:srgbClr val="000000"/>
              </a:solidFill>
              <a:latin typeface="Arial" charset="0"/>
            </a:endParaRPr>
          </a:p>
          <a:p>
            <a:pPr algn="ctr"/>
            <a:r>
              <a:rPr lang="en-US" altLang="ja-JP" sz="2000" dirty="0" smtClean="0">
                <a:solidFill>
                  <a:srgbClr val="000000"/>
                </a:solidFill>
                <a:latin typeface="Arial" charset="0"/>
              </a:rPr>
              <a:t>Sport Events: Ice Hockey, Soccer etc</a:t>
            </a:r>
            <a:endParaRPr lang="ja-JP" altLang="en-US" sz="2000" dirty="0">
              <a:solidFill>
                <a:srgbClr val="000000"/>
              </a:solidFill>
              <a:latin typeface="Arial" charset="0"/>
            </a:endParaRPr>
          </a:p>
        </p:txBody>
      </p:sp>
      <p:sp>
        <p:nvSpPr>
          <p:cNvPr id="64528" name="Text Box 16"/>
          <p:cNvSpPr txBox="1">
            <a:spLocks noChangeArrowheads="1"/>
          </p:cNvSpPr>
          <p:nvPr/>
        </p:nvSpPr>
        <p:spPr bwMode="auto">
          <a:xfrm>
            <a:off x="-36512" y="611977"/>
            <a:ext cx="9145016" cy="584775"/>
          </a:xfrm>
          <a:prstGeom prst="rect">
            <a:avLst/>
          </a:prstGeom>
          <a:noFill/>
          <a:ln w="9525">
            <a:noFill/>
            <a:miter lim="800000"/>
            <a:headEnd/>
            <a:tailEnd/>
          </a:ln>
          <a:effectLst/>
        </p:spPr>
        <p:txBody>
          <a:bodyPr wrap="square">
            <a:spAutoFit/>
          </a:bodyPr>
          <a:lstStyle/>
          <a:p>
            <a:r>
              <a:rPr lang="en-US" altLang="ja-JP" sz="3200" b="1" dirty="0" smtClean="0">
                <a:solidFill>
                  <a:srgbClr val="0000FF"/>
                </a:solidFill>
                <a:latin typeface="Arial" charset="0"/>
              </a:rPr>
              <a:t>Scalable Applications of Dependable BAN(1/2)</a:t>
            </a:r>
          </a:p>
        </p:txBody>
      </p:sp>
      <p:cxnSp>
        <p:nvCxnSpPr>
          <p:cNvPr id="18" name="直線矢印コネクタ 17"/>
          <p:cNvCxnSpPr/>
          <p:nvPr/>
        </p:nvCxnSpPr>
        <p:spPr>
          <a:xfrm rot="16200000" flipH="1">
            <a:off x="2271404" y="3838224"/>
            <a:ext cx="4608512" cy="7319"/>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1259632" y="3697868"/>
            <a:ext cx="6912768"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Oval 8"/>
          <p:cNvSpPr>
            <a:spLocks noChangeArrowheads="1"/>
          </p:cNvSpPr>
          <p:nvPr/>
        </p:nvSpPr>
        <p:spPr bwMode="auto">
          <a:xfrm>
            <a:off x="5941232" y="1484784"/>
            <a:ext cx="2663216" cy="576064"/>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Surgery Operation</a:t>
            </a:r>
            <a:endParaRPr lang="ja-JP" altLang="en-US" sz="2000" dirty="0">
              <a:solidFill>
                <a:srgbClr val="000000"/>
              </a:solidFill>
              <a:latin typeface="Arial" charset="0"/>
            </a:endParaRPr>
          </a:p>
        </p:txBody>
      </p:sp>
      <p:sp>
        <p:nvSpPr>
          <p:cNvPr id="22" name="Oval 10"/>
          <p:cNvSpPr>
            <a:spLocks noChangeArrowheads="1"/>
          </p:cNvSpPr>
          <p:nvPr/>
        </p:nvSpPr>
        <p:spPr bwMode="auto">
          <a:xfrm>
            <a:off x="1403357" y="1988840"/>
            <a:ext cx="3312659" cy="649163"/>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Health Advise Service</a:t>
            </a:r>
            <a:endParaRPr lang="ja-JP" altLang="en-US" sz="2000" dirty="0">
              <a:solidFill>
                <a:srgbClr val="000000"/>
              </a:solidFill>
              <a:latin typeface="Arial" charset="0"/>
            </a:endParaRPr>
          </a:p>
        </p:txBody>
      </p:sp>
      <p:sp>
        <p:nvSpPr>
          <p:cNvPr id="23" name="Oval 10"/>
          <p:cNvSpPr>
            <a:spLocks noChangeArrowheads="1"/>
          </p:cNvSpPr>
          <p:nvPr/>
        </p:nvSpPr>
        <p:spPr bwMode="auto">
          <a:xfrm>
            <a:off x="475929" y="2924944"/>
            <a:ext cx="2007839" cy="720080"/>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TV Games, </a:t>
            </a:r>
          </a:p>
          <a:p>
            <a:pPr algn="ctr"/>
            <a:r>
              <a:rPr lang="en-US" altLang="ja-JP" sz="2000" dirty="0" smtClean="0">
                <a:solidFill>
                  <a:srgbClr val="000000"/>
                </a:solidFill>
                <a:latin typeface="Arial" charset="0"/>
              </a:rPr>
              <a:t>Net Cruising</a:t>
            </a:r>
            <a:endParaRPr lang="ja-JP" altLang="en-US" sz="2000" dirty="0">
              <a:solidFill>
                <a:srgbClr val="000000"/>
              </a:solidFill>
              <a:latin typeface="Arial" charset="0"/>
            </a:endParaRPr>
          </a:p>
        </p:txBody>
      </p:sp>
      <p:sp>
        <p:nvSpPr>
          <p:cNvPr id="26" name="Oval 14"/>
          <p:cNvSpPr>
            <a:spLocks noChangeArrowheads="1"/>
          </p:cNvSpPr>
          <p:nvPr/>
        </p:nvSpPr>
        <p:spPr bwMode="auto">
          <a:xfrm>
            <a:off x="3275856" y="4581128"/>
            <a:ext cx="3672408" cy="504056"/>
          </a:xfrm>
          <a:prstGeom prst="ellipse">
            <a:avLst/>
          </a:prstGeom>
          <a:solidFill>
            <a:srgbClr val="CCFFFF"/>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Sport Play &amp; Game</a:t>
            </a:r>
          </a:p>
        </p:txBody>
      </p:sp>
      <p:sp>
        <p:nvSpPr>
          <p:cNvPr id="29"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10</a:t>
            </a:fld>
            <a:endParaRPr lang="en-US" altLang="ja-JP" sz="1200" smtClean="0">
              <a:latin typeface="Times New Roman" pitchFamily="18" charset="0"/>
            </a:endParaRPr>
          </a:p>
        </p:txBody>
      </p:sp>
    </p:spTree>
    <p:extLst>
      <p:ext uri="{BB962C8B-B14F-4D97-AF65-F5344CB8AC3E}">
        <p14:creationId xmlns:p14="http://schemas.microsoft.com/office/powerpoint/2010/main" val="3561906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7" name="Oval 15"/>
          <p:cNvSpPr>
            <a:spLocks noChangeArrowheads="1"/>
          </p:cNvSpPr>
          <p:nvPr/>
        </p:nvSpPr>
        <p:spPr bwMode="auto">
          <a:xfrm>
            <a:off x="107504" y="4509120"/>
            <a:ext cx="3600450" cy="1223862"/>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Sports: Walking, Jogging,</a:t>
            </a:r>
          </a:p>
          <a:p>
            <a:pPr algn="ctr"/>
            <a:r>
              <a:rPr lang="en-US" altLang="ja-JP" sz="2000" dirty="0" smtClean="0">
                <a:solidFill>
                  <a:srgbClr val="000000"/>
                </a:solidFill>
                <a:latin typeface="Arial" charset="0"/>
              </a:rPr>
              <a:t>Bicycling, Hiking, Skiing etc</a:t>
            </a:r>
            <a:endParaRPr lang="ja-JP" altLang="en-US" sz="2000" dirty="0">
              <a:solidFill>
                <a:srgbClr val="000000"/>
              </a:solidFill>
              <a:latin typeface="Arial" charset="0"/>
            </a:endParaRPr>
          </a:p>
        </p:txBody>
      </p:sp>
      <p:sp>
        <p:nvSpPr>
          <p:cNvPr id="25" name="Oval 14"/>
          <p:cNvSpPr>
            <a:spLocks noChangeArrowheads="1"/>
          </p:cNvSpPr>
          <p:nvPr/>
        </p:nvSpPr>
        <p:spPr bwMode="auto">
          <a:xfrm>
            <a:off x="2195736" y="4005064"/>
            <a:ext cx="5256584" cy="504056"/>
          </a:xfrm>
          <a:prstGeom prst="ellipse">
            <a:avLst/>
          </a:prstGeom>
          <a:solidFill>
            <a:srgbClr val="CCFFFF"/>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Sport Training &amp; Education</a:t>
            </a:r>
          </a:p>
        </p:txBody>
      </p:sp>
      <p:sp>
        <p:nvSpPr>
          <p:cNvPr id="24" name="Oval 8"/>
          <p:cNvSpPr>
            <a:spLocks noChangeArrowheads="1"/>
          </p:cNvSpPr>
          <p:nvPr/>
        </p:nvSpPr>
        <p:spPr bwMode="auto">
          <a:xfrm>
            <a:off x="5292080" y="2564904"/>
            <a:ext cx="3024336" cy="576064"/>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Clinical Check</a:t>
            </a:r>
            <a:endParaRPr lang="ja-JP" altLang="en-US" sz="2000" dirty="0">
              <a:solidFill>
                <a:srgbClr val="000000"/>
              </a:solidFill>
              <a:latin typeface="Arial" charset="0"/>
            </a:endParaRPr>
          </a:p>
        </p:txBody>
      </p:sp>
      <p:sp>
        <p:nvSpPr>
          <p:cNvPr id="64516" name="Text Box 4"/>
          <p:cNvSpPr txBox="1">
            <a:spLocks noChangeArrowheads="1"/>
          </p:cNvSpPr>
          <p:nvPr/>
        </p:nvSpPr>
        <p:spPr bwMode="auto">
          <a:xfrm>
            <a:off x="1835697" y="1095127"/>
            <a:ext cx="5688631" cy="461665"/>
          </a:xfrm>
          <a:prstGeom prst="rect">
            <a:avLst/>
          </a:prstGeom>
          <a:noFill/>
          <a:ln w="9525">
            <a:noFill/>
            <a:miter lim="800000"/>
            <a:headEnd/>
            <a:tailEnd/>
          </a:ln>
          <a:effectLst/>
        </p:spPr>
        <p:txBody>
          <a:bodyPr wrap="square">
            <a:spAutoFit/>
          </a:bodyPr>
          <a:lstStyle/>
          <a:p>
            <a:r>
              <a:rPr lang="en-US" altLang="ja-JP" sz="2400" b="1" dirty="0" smtClean="0">
                <a:solidFill>
                  <a:srgbClr val="000000"/>
                </a:solidFill>
                <a:latin typeface="Arial" charset="0"/>
              </a:rPr>
              <a:t>Clinical Check &amp; Treatment (Patients) </a:t>
            </a:r>
            <a:endParaRPr lang="ja-JP" altLang="en-US" sz="2400" b="1" dirty="0">
              <a:solidFill>
                <a:srgbClr val="000000"/>
              </a:solidFill>
              <a:latin typeface="Arial" charset="0"/>
            </a:endParaRPr>
          </a:p>
        </p:txBody>
      </p:sp>
      <p:sp>
        <p:nvSpPr>
          <p:cNvPr id="64517" name="Text Box 5"/>
          <p:cNvSpPr txBox="1">
            <a:spLocks noChangeArrowheads="1"/>
          </p:cNvSpPr>
          <p:nvPr/>
        </p:nvSpPr>
        <p:spPr bwMode="auto">
          <a:xfrm>
            <a:off x="1619672" y="6074132"/>
            <a:ext cx="6409127" cy="461665"/>
          </a:xfrm>
          <a:prstGeom prst="rect">
            <a:avLst/>
          </a:prstGeom>
          <a:noFill/>
          <a:ln w="9525">
            <a:noFill/>
            <a:miter lim="800000"/>
            <a:headEnd/>
            <a:tailEnd/>
          </a:ln>
          <a:effectLst/>
        </p:spPr>
        <p:txBody>
          <a:bodyPr wrap="none">
            <a:spAutoFit/>
          </a:bodyPr>
          <a:lstStyle/>
          <a:p>
            <a:r>
              <a:rPr lang="en-US" altLang="ja-JP" sz="2400" b="1" dirty="0" smtClean="0">
                <a:solidFill>
                  <a:srgbClr val="000000"/>
                </a:solidFill>
                <a:latin typeface="Arial" charset="0"/>
              </a:rPr>
              <a:t>Leisure &amp; Entertainment (Healthy Citizens)</a:t>
            </a:r>
            <a:endParaRPr lang="ja-JP" altLang="en-US" sz="2400" b="1" dirty="0">
              <a:solidFill>
                <a:srgbClr val="000000"/>
              </a:solidFill>
              <a:latin typeface="Arial" charset="0"/>
            </a:endParaRPr>
          </a:p>
        </p:txBody>
      </p:sp>
      <p:sp>
        <p:nvSpPr>
          <p:cNvPr id="64518" name="Text Box 6"/>
          <p:cNvSpPr txBox="1">
            <a:spLocks noChangeArrowheads="1"/>
          </p:cNvSpPr>
          <p:nvPr/>
        </p:nvSpPr>
        <p:spPr bwMode="auto">
          <a:xfrm>
            <a:off x="35496" y="3717032"/>
            <a:ext cx="2167581" cy="759182"/>
          </a:xfrm>
          <a:prstGeom prst="rect">
            <a:avLst/>
          </a:prstGeom>
          <a:noFill/>
          <a:ln w="9525">
            <a:noFill/>
            <a:miter lim="800000"/>
            <a:headEnd/>
            <a:tailEnd/>
          </a:ln>
          <a:effectLst/>
        </p:spPr>
        <p:txBody>
          <a:bodyPr wrap="none">
            <a:spAutoFit/>
          </a:bodyPr>
          <a:lstStyle/>
          <a:p>
            <a:pPr>
              <a:lnSpc>
                <a:spcPts val="2600"/>
              </a:lnSpc>
            </a:pPr>
            <a:r>
              <a:rPr lang="en-US" altLang="ja-JP" sz="2400" b="1" dirty="0" smtClean="0">
                <a:solidFill>
                  <a:srgbClr val="000000"/>
                </a:solidFill>
                <a:latin typeface="Arial" charset="0"/>
              </a:rPr>
              <a:t>Home, Office,</a:t>
            </a:r>
          </a:p>
          <a:p>
            <a:pPr>
              <a:lnSpc>
                <a:spcPts val="2600"/>
              </a:lnSpc>
            </a:pPr>
            <a:r>
              <a:rPr lang="en-US" altLang="ja-JP" sz="2400" b="1" dirty="0" smtClean="0">
                <a:solidFill>
                  <a:srgbClr val="000000"/>
                </a:solidFill>
                <a:latin typeface="Arial" charset="0"/>
              </a:rPr>
              <a:t>School</a:t>
            </a:r>
            <a:r>
              <a:rPr lang="en-US" altLang="ja-JP" sz="2000" b="1" dirty="0" smtClean="0">
                <a:solidFill>
                  <a:srgbClr val="000000"/>
                </a:solidFill>
                <a:latin typeface="Arial" charset="0"/>
              </a:rPr>
              <a:t>(Active)</a:t>
            </a:r>
            <a:endParaRPr lang="ja-JP" altLang="en-US" sz="2000" b="1" dirty="0">
              <a:solidFill>
                <a:srgbClr val="000000"/>
              </a:solidFill>
              <a:latin typeface="Arial" charset="0"/>
            </a:endParaRPr>
          </a:p>
        </p:txBody>
      </p:sp>
      <p:sp>
        <p:nvSpPr>
          <p:cNvPr id="64519" name="Text Box 7"/>
          <p:cNvSpPr txBox="1">
            <a:spLocks noChangeArrowheads="1"/>
          </p:cNvSpPr>
          <p:nvPr/>
        </p:nvSpPr>
        <p:spPr bwMode="auto">
          <a:xfrm>
            <a:off x="7745860" y="3717032"/>
            <a:ext cx="1398140" cy="707886"/>
          </a:xfrm>
          <a:prstGeom prst="rect">
            <a:avLst/>
          </a:prstGeom>
          <a:noFill/>
          <a:ln w="9525">
            <a:noFill/>
            <a:miter lim="800000"/>
            <a:headEnd/>
            <a:tailEnd/>
          </a:ln>
          <a:effectLst/>
        </p:spPr>
        <p:txBody>
          <a:bodyPr wrap="none">
            <a:spAutoFit/>
          </a:bodyPr>
          <a:lstStyle/>
          <a:p>
            <a:pPr>
              <a:lnSpc>
                <a:spcPts val="2400"/>
              </a:lnSpc>
            </a:pPr>
            <a:r>
              <a:rPr lang="en-US" altLang="ja-JP" sz="2400" b="1" dirty="0" smtClean="0">
                <a:solidFill>
                  <a:srgbClr val="000000"/>
                </a:solidFill>
                <a:latin typeface="Arial" charset="0"/>
              </a:rPr>
              <a:t>Hospital</a:t>
            </a:r>
          </a:p>
          <a:p>
            <a:pPr>
              <a:lnSpc>
                <a:spcPts val="2400"/>
              </a:lnSpc>
            </a:pPr>
            <a:r>
              <a:rPr lang="en-US" altLang="ja-JP" sz="2000" b="1" dirty="0" smtClean="0">
                <a:solidFill>
                  <a:srgbClr val="000000"/>
                </a:solidFill>
                <a:latin typeface="Arial" charset="0"/>
              </a:rPr>
              <a:t>(Passive)</a:t>
            </a:r>
            <a:endParaRPr lang="ja-JP" altLang="en-US" sz="2000" b="1" dirty="0">
              <a:solidFill>
                <a:srgbClr val="000000"/>
              </a:solidFill>
              <a:latin typeface="Arial" charset="0"/>
            </a:endParaRPr>
          </a:p>
        </p:txBody>
      </p:sp>
      <p:sp>
        <p:nvSpPr>
          <p:cNvPr id="64520" name="Oval 8"/>
          <p:cNvSpPr>
            <a:spLocks noChangeArrowheads="1"/>
          </p:cNvSpPr>
          <p:nvPr/>
        </p:nvSpPr>
        <p:spPr bwMode="auto">
          <a:xfrm>
            <a:off x="5508104" y="2060848"/>
            <a:ext cx="3168352" cy="648072"/>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Hospital Clinical Service</a:t>
            </a:r>
            <a:endParaRPr lang="ja-JP" altLang="en-US" sz="2000" dirty="0">
              <a:solidFill>
                <a:srgbClr val="000000"/>
              </a:solidFill>
              <a:latin typeface="Arial" charset="0"/>
            </a:endParaRPr>
          </a:p>
        </p:txBody>
      </p:sp>
      <p:sp>
        <p:nvSpPr>
          <p:cNvPr id="64521" name="Oval 9"/>
          <p:cNvSpPr>
            <a:spLocks noChangeArrowheads="1"/>
          </p:cNvSpPr>
          <p:nvPr/>
        </p:nvSpPr>
        <p:spPr bwMode="auto">
          <a:xfrm>
            <a:off x="4211515" y="3016116"/>
            <a:ext cx="3815862" cy="844932"/>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Rehabilitation</a:t>
            </a:r>
            <a:endParaRPr lang="ja-JP" altLang="en-US" sz="2000" dirty="0">
              <a:solidFill>
                <a:srgbClr val="000000"/>
              </a:solidFill>
              <a:latin typeface="Arial" charset="0"/>
            </a:endParaRPr>
          </a:p>
        </p:txBody>
      </p:sp>
      <p:sp>
        <p:nvSpPr>
          <p:cNvPr id="64522" name="Oval 10"/>
          <p:cNvSpPr>
            <a:spLocks noChangeArrowheads="1"/>
          </p:cNvSpPr>
          <p:nvPr/>
        </p:nvSpPr>
        <p:spPr bwMode="auto">
          <a:xfrm>
            <a:off x="323528" y="1484785"/>
            <a:ext cx="3312659" cy="576063"/>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Home Medical Therapy</a:t>
            </a:r>
            <a:endParaRPr lang="ja-JP" altLang="en-US" sz="2000" dirty="0">
              <a:solidFill>
                <a:srgbClr val="000000"/>
              </a:solidFill>
              <a:latin typeface="Arial" charset="0"/>
            </a:endParaRPr>
          </a:p>
        </p:txBody>
      </p:sp>
      <p:sp>
        <p:nvSpPr>
          <p:cNvPr id="64526" name="Oval 14"/>
          <p:cNvSpPr>
            <a:spLocks noChangeArrowheads="1"/>
          </p:cNvSpPr>
          <p:nvPr/>
        </p:nvSpPr>
        <p:spPr bwMode="auto">
          <a:xfrm>
            <a:off x="2770992" y="5085184"/>
            <a:ext cx="5401408" cy="1079947"/>
          </a:xfrm>
          <a:prstGeom prst="ellipse">
            <a:avLst/>
          </a:prstGeom>
          <a:solidFill>
            <a:srgbClr val="CCFFFF"/>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Social Events: Air Guitar Contest etc </a:t>
            </a:r>
            <a:endParaRPr lang="ja-JP" altLang="en-US" sz="2000" dirty="0">
              <a:solidFill>
                <a:srgbClr val="000000"/>
              </a:solidFill>
              <a:latin typeface="Arial" charset="0"/>
            </a:endParaRPr>
          </a:p>
          <a:p>
            <a:pPr algn="ctr"/>
            <a:r>
              <a:rPr lang="en-US" altLang="ja-JP" sz="2000" dirty="0" smtClean="0">
                <a:solidFill>
                  <a:srgbClr val="000000"/>
                </a:solidFill>
                <a:latin typeface="Arial" charset="0"/>
              </a:rPr>
              <a:t>Sport Events: Ice Hockey, Soccer etc</a:t>
            </a:r>
            <a:endParaRPr lang="ja-JP" altLang="en-US" sz="2000" dirty="0">
              <a:solidFill>
                <a:srgbClr val="000000"/>
              </a:solidFill>
              <a:latin typeface="Arial" charset="0"/>
            </a:endParaRPr>
          </a:p>
        </p:txBody>
      </p:sp>
      <p:cxnSp>
        <p:nvCxnSpPr>
          <p:cNvPr id="18" name="直線矢印コネクタ 17"/>
          <p:cNvCxnSpPr/>
          <p:nvPr/>
        </p:nvCxnSpPr>
        <p:spPr>
          <a:xfrm rot="16200000" flipH="1">
            <a:off x="2271404" y="3838224"/>
            <a:ext cx="4608512" cy="7319"/>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1259632" y="3697868"/>
            <a:ext cx="6912768"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Oval 8"/>
          <p:cNvSpPr>
            <a:spLocks noChangeArrowheads="1"/>
          </p:cNvSpPr>
          <p:nvPr/>
        </p:nvSpPr>
        <p:spPr bwMode="auto">
          <a:xfrm>
            <a:off x="5941232" y="1484784"/>
            <a:ext cx="2663216" cy="576064"/>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Surgery Operation</a:t>
            </a:r>
            <a:endParaRPr lang="ja-JP" altLang="en-US" sz="2000" dirty="0">
              <a:solidFill>
                <a:srgbClr val="000000"/>
              </a:solidFill>
              <a:latin typeface="Arial" charset="0"/>
            </a:endParaRPr>
          </a:p>
        </p:txBody>
      </p:sp>
      <p:sp>
        <p:nvSpPr>
          <p:cNvPr id="22" name="Oval 10"/>
          <p:cNvSpPr>
            <a:spLocks noChangeArrowheads="1"/>
          </p:cNvSpPr>
          <p:nvPr/>
        </p:nvSpPr>
        <p:spPr bwMode="auto">
          <a:xfrm>
            <a:off x="1403357" y="1988840"/>
            <a:ext cx="3312659" cy="649163"/>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Health Advise Service</a:t>
            </a:r>
            <a:endParaRPr lang="ja-JP" altLang="en-US" sz="2000" dirty="0">
              <a:solidFill>
                <a:srgbClr val="000000"/>
              </a:solidFill>
              <a:latin typeface="Arial" charset="0"/>
            </a:endParaRPr>
          </a:p>
        </p:txBody>
      </p:sp>
      <p:sp>
        <p:nvSpPr>
          <p:cNvPr id="23" name="Oval 10"/>
          <p:cNvSpPr>
            <a:spLocks noChangeArrowheads="1"/>
          </p:cNvSpPr>
          <p:nvPr/>
        </p:nvSpPr>
        <p:spPr bwMode="auto">
          <a:xfrm>
            <a:off x="1916089" y="3356992"/>
            <a:ext cx="2007839" cy="720080"/>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TV Games, </a:t>
            </a:r>
          </a:p>
          <a:p>
            <a:pPr algn="ctr"/>
            <a:r>
              <a:rPr lang="en-US" altLang="ja-JP" sz="2000" dirty="0" smtClean="0">
                <a:solidFill>
                  <a:srgbClr val="000000"/>
                </a:solidFill>
                <a:latin typeface="Arial" charset="0"/>
              </a:rPr>
              <a:t>Net Cruising</a:t>
            </a:r>
            <a:endParaRPr lang="ja-JP" altLang="en-US" sz="2000" dirty="0">
              <a:solidFill>
                <a:srgbClr val="000000"/>
              </a:solidFill>
              <a:latin typeface="Arial" charset="0"/>
            </a:endParaRPr>
          </a:p>
        </p:txBody>
      </p:sp>
      <p:sp>
        <p:nvSpPr>
          <p:cNvPr id="26" name="Oval 14"/>
          <p:cNvSpPr>
            <a:spLocks noChangeArrowheads="1"/>
          </p:cNvSpPr>
          <p:nvPr/>
        </p:nvSpPr>
        <p:spPr bwMode="auto">
          <a:xfrm>
            <a:off x="3275856" y="4581128"/>
            <a:ext cx="3672408" cy="504056"/>
          </a:xfrm>
          <a:prstGeom prst="ellipse">
            <a:avLst/>
          </a:prstGeom>
          <a:solidFill>
            <a:srgbClr val="CCFFFF"/>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Sport Play &amp; Game</a:t>
            </a:r>
          </a:p>
        </p:txBody>
      </p:sp>
      <p:grpSp>
        <p:nvGrpSpPr>
          <p:cNvPr id="3" name="Group 11"/>
          <p:cNvGrpSpPr>
            <a:grpSpLocks/>
          </p:cNvGrpSpPr>
          <p:nvPr/>
        </p:nvGrpSpPr>
        <p:grpSpPr bwMode="auto">
          <a:xfrm rot="17124177">
            <a:off x="3122869" y="-249544"/>
            <a:ext cx="1684521" cy="5895408"/>
            <a:chOff x="1559" y="1423"/>
            <a:chExt cx="576" cy="1712"/>
          </a:xfrm>
          <a:solidFill>
            <a:srgbClr val="FFCCFF">
              <a:alpha val="55000"/>
            </a:srgbClr>
          </a:solidFill>
        </p:grpSpPr>
        <p:sp>
          <p:nvSpPr>
            <p:cNvPr id="31" name="Oval 12"/>
            <p:cNvSpPr>
              <a:spLocks noChangeArrowheads="1"/>
            </p:cNvSpPr>
            <p:nvPr/>
          </p:nvSpPr>
          <p:spPr bwMode="auto">
            <a:xfrm rot="16200000">
              <a:off x="991" y="1991"/>
              <a:ext cx="1712" cy="576"/>
            </a:xfrm>
            <a:prstGeom prst="ellipse">
              <a:avLst/>
            </a:prstGeom>
            <a:grpFill/>
            <a:ln w="9525">
              <a:solidFill>
                <a:schemeClr val="tx1"/>
              </a:solidFill>
              <a:round/>
              <a:headEnd/>
              <a:tailEnd/>
            </a:ln>
            <a:effectLst/>
          </p:spPr>
          <p:txBody>
            <a:bodyPr rot="10800000" wrap="none" anchor="ctr"/>
            <a:lstStyle/>
            <a:p>
              <a:pPr algn="ctr"/>
              <a:endParaRPr lang="ja-JP" altLang="en-US" sz="2800" dirty="0">
                <a:solidFill>
                  <a:srgbClr val="000000"/>
                </a:solidFill>
                <a:latin typeface="Arial" charset="0"/>
              </a:endParaRPr>
            </a:p>
          </p:txBody>
        </p:sp>
        <p:sp>
          <p:nvSpPr>
            <p:cNvPr id="32" name="Text Box 13"/>
            <p:cNvSpPr txBox="1">
              <a:spLocks noChangeArrowheads="1"/>
            </p:cNvSpPr>
            <p:nvPr/>
          </p:nvSpPr>
          <p:spPr bwMode="auto">
            <a:xfrm>
              <a:off x="1674" y="1613"/>
              <a:ext cx="316" cy="1375"/>
            </a:xfrm>
            <a:prstGeom prst="rect">
              <a:avLst/>
            </a:prstGeom>
            <a:grpFill/>
            <a:ln w="9525">
              <a:noFill/>
              <a:miter lim="800000"/>
              <a:headEnd/>
              <a:tailEnd/>
            </a:ln>
            <a:effectLst/>
          </p:spPr>
          <p:txBody>
            <a:bodyPr vert="eaVert" wrap="none">
              <a:spAutoFit/>
            </a:bodyPr>
            <a:lstStyle/>
            <a:p>
              <a:r>
                <a:rPr lang="en-US" altLang="ja-JP" sz="2400" dirty="0" smtClean="0">
                  <a:solidFill>
                    <a:srgbClr val="000000"/>
                  </a:solidFill>
                  <a:latin typeface="Arial" charset="0"/>
                </a:rPr>
                <a:t>Ubiquitous Medicine &amp; Healthcare</a:t>
              </a:r>
            </a:p>
            <a:p>
              <a:r>
                <a:rPr lang="en-US" altLang="ja-JP" sz="2400" dirty="0" smtClean="0">
                  <a:solidFill>
                    <a:srgbClr val="000000"/>
                  </a:solidFill>
                  <a:latin typeface="Arial" charset="0"/>
                </a:rPr>
                <a:t> by </a:t>
              </a:r>
              <a:r>
                <a:rPr lang="en-US" altLang="ja-JP" sz="2400" dirty="0" smtClean="0">
                  <a:solidFill>
                    <a:srgbClr val="000000"/>
                  </a:solidFill>
                  <a:latin typeface="Arial" charset="0"/>
                </a:rPr>
                <a:t>BAN </a:t>
              </a:r>
              <a:r>
                <a:rPr lang="en-US" altLang="ja-JP" sz="2400" dirty="0" smtClean="0">
                  <a:solidFill>
                    <a:srgbClr val="000000"/>
                  </a:solidFill>
                  <a:latin typeface="Arial" charset="0"/>
                </a:rPr>
                <a:t>for </a:t>
              </a:r>
              <a:r>
                <a:rPr lang="en-US" altLang="ja-JP" sz="2400" dirty="0" err="1" smtClean="0">
                  <a:solidFill>
                    <a:srgbClr val="000000"/>
                  </a:solidFill>
                  <a:latin typeface="Arial" charset="0"/>
                </a:rPr>
                <a:t>Healhy</a:t>
              </a:r>
              <a:r>
                <a:rPr lang="en-US" altLang="ja-JP" sz="2400" dirty="0" smtClean="0">
                  <a:solidFill>
                    <a:srgbClr val="000000"/>
                  </a:solidFill>
                  <a:latin typeface="Arial" charset="0"/>
                </a:rPr>
                <a:t> Daily Life</a:t>
              </a:r>
              <a:endParaRPr lang="ja-JP" altLang="en-US" sz="2400" dirty="0">
                <a:solidFill>
                  <a:srgbClr val="000000"/>
                </a:solidFill>
                <a:latin typeface="Arial" charset="0"/>
              </a:endParaRPr>
            </a:p>
          </p:txBody>
        </p:sp>
      </p:grpSp>
      <p:sp>
        <p:nvSpPr>
          <p:cNvPr id="42" name="AutoShape 12"/>
          <p:cNvSpPr>
            <a:spLocks noChangeArrowheads="1"/>
          </p:cNvSpPr>
          <p:nvPr/>
        </p:nvSpPr>
        <p:spPr bwMode="auto">
          <a:xfrm rot="9552922">
            <a:off x="-55075" y="2343279"/>
            <a:ext cx="1565339" cy="91269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a:solidFill>
              <a:schemeClr val="tx1"/>
            </a:solidFill>
            <a:miter lim="800000"/>
            <a:headEnd/>
            <a:tailEnd/>
          </a:ln>
          <a:effectLst/>
        </p:spPr>
        <p:txBody>
          <a:bodyPr wrap="none" anchor="ctr"/>
          <a:lstStyle/>
          <a:p>
            <a:endParaRPr lang="ja-JP" altLang="en-US" dirty="0">
              <a:solidFill>
                <a:srgbClr val="000000"/>
              </a:solidFill>
            </a:endParaRPr>
          </a:p>
        </p:txBody>
      </p:sp>
      <p:sp>
        <p:nvSpPr>
          <p:cNvPr id="43" name="テキスト ボックス 42"/>
          <p:cNvSpPr txBox="1"/>
          <p:nvPr/>
        </p:nvSpPr>
        <p:spPr>
          <a:xfrm rot="20291979">
            <a:off x="71389" y="2479470"/>
            <a:ext cx="1579620" cy="523220"/>
          </a:xfrm>
          <a:prstGeom prst="rect">
            <a:avLst/>
          </a:prstGeom>
          <a:noFill/>
        </p:spPr>
        <p:txBody>
          <a:bodyPr wrap="square" rtlCol="0">
            <a:spAutoFit/>
          </a:bodyPr>
          <a:lstStyle/>
          <a:p>
            <a:r>
              <a:rPr lang="en-US" altLang="ja-JP" sz="1400" dirty="0" smtClean="0">
                <a:solidFill>
                  <a:srgbClr val="000000"/>
                </a:solidFill>
              </a:rPr>
              <a:t>Car, Bldg Care</a:t>
            </a:r>
          </a:p>
          <a:p>
            <a:r>
              <a:rPr lang="en-US" altLang="ja-JP" sz="1400" dirty="0" smtClean="0">
                <a:solidFill>
                  <a:srgbClr val="000000"/>
                </a:solidFill>
              </a:rPr>
              <a:t> business</a:t>
            </a:r>
            <a:endParaRPr lang="ja-JP" altLang="en-US" sz="1400" dirty="0">
              <a:solidFill>
                <a:srgbClr val="000000"/>
              </a:solidFill>
            </a:endParaRPr>
          </a:p>
        </p:txBody>
      </p:sp>
      <p:sp>
        <p:nvSpPr>
          <p:cNvPr id="44" name="AutoShape 12"/>
          <p:cNvSpPr>
            <a:spLocks noChangeArrowheads="1"/>
          </p:cNvSpPr>
          <p:nvPr/>
        </p:nvSpPr>
        <p:spPr bwMode="auto">
          <a:xfrm rot="9552922">
            <a:off x="-69526" y="5405229"/>
            <a:ext cx="1565339" cy="91269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a:solidFill>
              <a:schemeClr val="tx1"/>
            </a:solidFill>
            <a:miter lim="800000"/>
            <a:headEnd/>
            <a:tailEnd/>
          </a:ln>
          <a:effectLst/>
        </p:spPr>
        <p:txBody>
          <a:bodyPr wrap="none" anchor="ctr"/>
          <a:lstStyle/>
          <a:p>
            <a:endParaRPr lang="ja-JP" altLang="en-US" dirty="0">
              <a:solidFill>
                <a:srgbClr val="000000"/>
              </a:solidFill>
            </a:endParaRPr>
          </a:p>
        </p:txBody>
      </p:sp>
      <p:sp>
        <p:nvSpPr>
          <p:cNvPr id="45" name="テキスト ボックス 44"/>
          <p:cNvSpPr txBox="1"/>
          <p:nvPr/>
        </p:nvSpPr>
        <p:spPr>
          <a:xfrm rot="20291979">
            <a:off x="56938" y="5541420"/>
            <a:ext cx="1579620" cy="523220"/>
          </a:xfrm>
          <a:prstGeom prst="rect">
            <a:avLst/>
          </a:prstGeom>
          <a:noFill/>
        </p:spPr>
        <p:txBody>
          <a:bodyPr wrap="square" rtlCol="0">
            <a:spAutoFit/>
          </a:bodyPr>
          <a:lstStyle/>
          <a:p>
            <a:r>
              <a:rPr lang="en-US" altLang="ja-JP" sz="1400" dirty="0" smtClean="0">
                <a:solidFill>
                  <a:srgbClr val="000000"/>
                </a:solidFill>
              </a:rPr>
              <a:t>Entertainment business</a:t>
            </a:r>
            <a:endParaRPr lang="ja-JP" altLang="en-US" sz="1400" dirty="0">
              <a:solidFill>
                <a:srgbClr val="000000"/>
              </a:solidFill>
            </a:endParaRPr>
          </a:p>
        </p:txBody>
      </p:sp>
      <p:sp>
        <p:nvSpPr>
          <p:cNvPr id="46" name="AutoShape 12"/>
          <p:cNvSpPr>
            <a:spLocks noChangeArrowheads="1"/>
          </p:cNvSpPr>
          <p:nvPr/>
        </p:nvSpPr>
        <p:spPr bwMode="auto">
          <a:xfrm rot="20123701">
            <a:off x="7727451" y="2205884"/>
            <a:ext cx="1565339" cy="131707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a:solidFill>
              <a:schemeClr val="tx1"/>
            </a:solidFill>
            <a:miter lim="800000"/>
            <a:headEnd/>
            <a:tailEnd/>
          </a:ln>
          <a:effectLst/>
        </p:spPr>
        <p:txBody>
          <a:bodyPr wrap="none" anchor="ctr"/>
          <a:lstStyle/>
          <a:p>
            <a:endParaRPr lang="ja-JP" altLang="en-US" dirty="0">
              <a:solidFill>
                <a:srgbClr val="000000"/>
              </a:solidFill>
            </a:endParaRPr>
          </a:p>
        </p:txBody>
      </p:sp>
      <p:sp>
        <p:nvSpPr>
          <p:cNvPr id="47" name="テキスト ボックス 46"/>
          <p:cNvSpPr txBox="1"/>
          <p:nvPr/>
        </p:nvSpPr>
        <p:spPr>
          <a:xfrm rot="20079800">
            <a:off x="7969524" y="2401565"/>
            <a:ext cx="1515634" cy="738664"/>
          </a:xfrm>
          <a:prstGeom prst="rect">
            <a:avLst/>
          </a:prstGeom>
          <a:noFill/>
        </p:spPr>
        <p:txBody>
          <a:bodyPr wrap="square" rtlCol="0">
            <a:spAutoFit/>
          </a:bodyPr>
          <a:lstStyle/>
          <a:p>
            <a:r>
              <a:rPr lang="en-US" altLang="ja-JP" sz="1400" dirty="0" smtClean="0">
                <a:solidFill>
                  <a:srgbClr val="000000"/>
                </a:solidFill>
              </a:rPr>
              <a:t>Regulatory Compliance </a:t>
            </a:r>
          </a:p>
          <a:p>
            <a:r>
              <a:rPr lang="en-US" altLang="ja-JP" sz="1400" dirty="0" smtClean="0">
                <a:solidFill>
                  <a:srgbClr val="000000"/>
                </a:solidFill>
              </a:rPr>
              <a:t> Test</a:t>
            </a:r>
            <a:endParaRPr lang="ja-JP" altLang="en-US" sz="1400" dirty="0">
              <a:solidFill>
                <a:srgbClr val="000000"/>
              </a:solidFill>
            </a:endParaRPr>
          </a:p>
        </p:txBody>
      </p:sp>
      <p:sp>
        <p:nvSpPr>
          <p:cNvPr id="48" name="AutoShape 12"/>
          <p:cNvSpPr>
            <a:spLocks noChangeArrowheads="1"/>
          </p:cNvSpPr>
          <p:nvPr/>
        </p:nvSpPr>
        <p:spPr bwMode="auto">
          <a:xfrm rot="20123701">
            <a:off x="7411373" y="4412080"/>
            <a:ext cx="1863622" cy="116654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a:solidFill>
              <a:schemeClr val="tx1"/>
            </a:solidFill>
            <a:miter lim="800000"/>
            <a:headEnd/>
            <a:tailEnd/>
          </a:ln>
          <a:effectLst/>
        </p:spPr>
        <p:txBody>
          <a:bodyPr wrap="none" anchor="ctr"/>
          <a:lstStyle/>
          <a:p>
            <a:endParaRPr lang="ja-JP" altLang="en-US" dirty="0">
              <a:solidFill>
                <a:srgbClr val="000000"/>
              </a:solidFill>
            </a:endParaRPr>
          </a:p>
        </p:txBody>
      </p:sp>
      <p:sp>
        <p:nvSpPr>
          <p:cNvPr id="49" name="テキスト ボックス 48"/>
          <p:cNvSpPr txBox="1"/>
          <p:nvPr/>
        </p:nvSpPr>
        <p:spPr>
          <a:xfrm rot="20079800">
            <a:off x="7620350" y="4661277"/>
            <a:ext cx="1672673" cy="523220"/>
          </a:xfrm>
          <a:prstGeom prst="rect">
            <a:avLst/>
          </a:prstGeom>
          <a:noFill/>
        </p:spPr>
        <p:txBody>
          <a:bodyPr wrap="square" rtlCol="0">
            <a:spAutoFit/>
          </a:bodyPr>
          <a:lstStyle/>
          <a:p>
            <a:r>
              <a:rPr lang="en-US" altLang="ja-JP" sz="1400" dirty="0" smtClean="0">
                <a:solidFill>
                  <a:srgbClr val="000000"/>
                </a:solidFill>
              </a:rPr>
              <a:t>Bio Informatics</a:t>
            </a:r>
          </a:p>
          <a:p>
            <a:r>
              <a:rPr lang="en-US" altLang="ja-JP" sz="1400" dirty="0" smtClean="0">
                <a:solidFill>
                  <a:srgbClr val="000000"/>
                </a:solidFill>
              </a:rPr>
              <a:t>Data Mining </a:t>
            </a:r>
            <a:endParaRPr lang="ja-JP" altLang="en-US" sz="1400" dirty="0">
              <a:solidFill>
                <a:srgbClr val="000000"/>
              </a:solidFill>
            </a:endParaRPr>
          </a:p>
        </p:txBody>
      </p:sp>
      <p:grpSp>
        <p:nvGrpSpPr>
          <p:cNvPr id="2" name="Group 11"/>
          <p:cNvGrpSpPr>
            <a:grpSpLocks/>
          </p:cNvGrpSpPr>
          <p:nvPr/>
        </p:nvGrpSpPr>
        <p:grpSpPr bwMode="auto">
          <a:xfrm rot="13924450">
            <a:off x="3284640" y="693149"/>
            <a:ext cx="1684521" cy="6936355"/>
            <a:chOff x="1503" y="1321"/>
            <a:chExt cx="576" cy="1626"/>
          </a:xfrm>
        </p:grpSpPr>
        <p:sp>
          <p:nvSpPr>
            <p:cNvPr id="28" name="Oval 12"/>
            <p:cNvSpPr>
              <a:spLocks noChangeArrowheads="1"/>
            </p:cNvSpPr>
            <p:nvPr/>
          </p:nvSpPr>
          <p:spPr bwMode="auto">
            <a:xfrm rot="16200000">
              <a:off x="978" y="1846"/>
              <a:ext cx="1626" cy="576"/>
            </a:xfrm>
            <a:prstGeom prst="ellipse">
              <a:avLst/>
            </a:prstGeom>
            <a:solidFill>
              <a:srgbClr val="FFCCFF">
                <a:alpha val="75000"/>
              </a:srgbClr>
            </a:solidFill>
            <a:ln w="9525">
              <a:solidFill>
                <a:schemeClr val="tx1"/>
              </a:solidFill>
              <a:round/>
              <a:headEnd/>
              <a:tailEnd/>
            </a:ln>
            <a:effectLst/>
          </p:spPr>
          <p:txBody>
            <a:bodyPr rot="10800000" wrap="none" anchor="ctr"/>
            <a:lstStyle/>
            <a:p>
              <a:pPr algn="ctr"/>
              <a:endParaRPr lang="ja-JP" altLang="en-US" sz="2800" dirty="0">
                <a:solidFill>
                  <a:srgbClr val="000000"/>
                </a:solidFill>
                <a:latin typeface="Arial" charset="0"/>
              </a:endParaRPr>
            </a:p>
          </p:txBody>
        </p:sp>
        <p:sp>
          <p:nvSpPr>
            <p:cNvPr id="29" name="Text Box 13"/>
            <p:cNvSpPr txBox="1">
              <a:spLocks noChangeArrowheads="1"/>
            </p:cNvSpPr>
            <p:nvPr/>
          </p:nvSpPr>
          <p:spPr bwMode="auto">
            <a:xfrm>
              <a:off x="1618" y="1422"/>
              <a:ext cx="316" cy="1485"/>
            </a:xfrm>
            <a:prstGeom prst="rect">
              <a:avLst/>
            </a:prstGeom>
            <a:noFill/>
            <a:ln w="9525">
              <a:noFill/>
              <a:miter lim="800000"/>
              <a:headEnd/>
              <a:tailEnd/>
            </a:ln>
            <a:effectLst/>
          </p:spPr>
          <p:txBody>
            <a:bodyPr vert="eaVert" wrap="none">
              <a:spAutoFit/>
            </a:bodyPr>
            <a:lstStyle/>
            <a:p>
              <a:r>
                <a:rPr lang="en-US" altLang="ja-JP" sz="2400" dirty="0" smtClean="0">
                  <a:solidFill>
                    <a:srgbClr val="000000"/>
                  </a:solidFill>
                  <a:latin typeface="Arial" charset="0"/>
                </a:rPr>
                <a:t>Fitness, Sport and Game with Safe Protection</a:t>
              </a:r>
            </a:p>
            <a:p>
              <a:r>
                <a:rPr lang="en-US" altLang="ja-JP" sz="2400" dirty="0" smtClean="0">
                  <a:solidFill>
                    <a:srgbClr val="000000"/>
                  </a:solidFill>
                  <a:latin typeface="Arial" charset="0"/>
                </a:rPr>
                <a:t>by </a:t>
              </a:r>
              <a:r>
                <a:rPr lang="en-US" altLang="ja-JP" sz="2400" dirty="0" smtClean="0">
                  <a:solidFill>
                    <a:srgbClr val="000000"/>
                  </a:solidFill>
                  <a:latin typeface="Arial" charset="0"/>
                </a:rPr>
                <a:t>BAN </a:t>
              </a:r>
              <a:r>
                <a:rPr lang="en-US" altLang="ja-JP" sz="2400" dirty="0" smtClean="0">
                  <a:solidFill>
                    <a:srgbClr val="000000"/>
                  </a:solidFill>
                  <a:latin typeface="Arial" charset="0"/>
                </a:rPr>
                <a:t>for Healthy Daily Life</a:t>
              </a:r>
              <a:endParaRPr lang="ja-JP" altLang="en-US" sz="2400" dirty="0">
                <a:solidFill>
                  <a:srgbClr val="000000"/>
                </a:solidFill>
                <a:latin typeface="Arial" charset="0"/>
              </a:endParaRPr>
            </a:p>
          </p:txBody>
        </p:sp>
      </p:grpSp>
      <p:grpSp>
        <p:nvGrpSpPr>
          <p:cNvPr id="4" name="Group 11"/>
          <p:cNvGrpSpPr>
            <a:grpSpLocks/>
          </p:cNvGrpSpPr>
          <p:nvPr/>
        </p:nvGrpSpPr>
        <p:grpSpPr bwMode="auto">
          <a:xfrm rot="10800000">
            <a:off x="5724129" y="2204862"/>
            <a:ext cx="1684521" cy="4089072"/>
            <a:chOff x="1559" y="1423"/>
            <a:chExt cx="576" cy="1712"/>
          </a:xfrm>
          <a:solidFill>
            <a:srgbClr val="FFCCFF">
              <a:alpha val="55000"/>
            </a:srgbClr>
          </a:solidFill>
        </p:grpSpPr>
        <p:sp>
          <p:nvSpPr>
            <p:cNvPr id="40" name="Oval 12"/>
            <p:cNvSpPr>
              <a:spLocks noChangeArrowheads="1"/>
            </p:cNvSpPr>
            <p:nvPr/>
          </p:nvSpPr>
          <p:spPr bwMode="auto">
            <a:xfrm rot="16200000">
              <a:off x="991" y="1991"/>
              <a:ext cx="1712" cy="576"/>
            </a:xfrm>
            <a:prstGeom prst="ellipse">
              <a:avLst/>
            </a:prstGeom>
            <a:grpFill/>
            <a:ln w="9525">
              <a:solidFill>
                <a:schemeClr val="tx1"/>
              </a:solidFill>
              <a:round/>
              <a:headEnd/>
              <a:tailEnd/>
            </a:ln>
            <a:effectLst/>
          </p:spPr>
          <p:txBody>
            <a:bodyPr rot="10800000" wrap="none" anchor="ctr"/>
            <a:lstStyle/>
            <a:p>
              <a:pPr algn="ctr"/>
              <a:endParaRPr lang="ja-JP" altLang="en-US" sz="2800" dirty="0">
                <a:solidFill>
                  <a:srgbClr val="000000"/>
                </a:solidFill>
                <a:latin typeface="Arial" charset="0"/>
              </a:endParaRPr>
            </a:p>
          </p:txBody>
        </p:sp>
        <p:sp>
          <p:nvSpPr>
            <p:cNvPr id="41" name="Text Box 13"/>
            <p:cNvSpPr txBox="1">
              <a:spLocks noChangeArrowheads="1"/>
            </p:cNvSpPr>
            <p:nvPr/>
          </p:nvSpPr>
          <p:spPr bwMode="auto">
            <a:xfrm>
              <a:off x="1674" y="1499"/>
              <a:ext cx="316" cy="1600"/>
            </a:xfrm>
            <a:prstGeom prst="rect">
              <a:avLst/>
            </a:prstGeom>
            <a:noFill/>
            <a:ln w="9525">
              <a:noFill/>
              <a:miter lim="800000"/>
              <a:headEnd/>
              <a:tailEnd/>
            </a:ln>
            <a:effectLst/>
          </p:spPr>
          <p:txBody>
            <a:bodyPr vert="eaVert" wrap="none">
              <a:spAutoFit/>
            </a:bodyPr>
            <a:lstStyle/>
            <a:p>
              <a:r>
                <a:rPr lang="en-US" altLang="ja-JP" sz="2400" dirty="0" smtClean="0">
                  <a:solidFill>
                    <a:srgbClr val="000000"/>
                  </a:solidFill>
                  <a:latin typeface="Arial" charset="0"/>
                </a:rPr>
                <a:t>Public Safety &amp; Emergency</a:t>
              </a:r>
            </a:p>
            <a:p>
              <a:r>
                <a:rPr lang="en-US" altLang="ja-JP" sz="2400" dirty="0" smtClean="0">
                  <a:solidFill>
                    <a:srgbClr val="000000"/>
                  </a:solidFill>
                  <a:latin typeface="Arial" charset="0"/>
                </a:rPr>
                <a:t>Rescue By </a:t>
              </a:r>
              <a:r>
                <a:rPr lang="en-US" altLang="ja-JP" sz="2400" dirty="0" smtClean="0">
                  <a:solidFill>
                    <a:srgbClr val="000000"/>
                  </a:solidFill>
                  <a:latin typeface="Arial" charset="0"/>
                </a:rPr>
                <a:t>BAN </a:t>
              </a:r>
              <a:endParaRPr lang="ja-JP" altLang="en-US" sz="2400" dirty="0">
                <a:solidFill>
                  <a:srgbClr val="000000"/>
                </a:solidFill>
                <a:latin typeface="Arial" charset="0"/>
              </a:endParaRPr>
            </a:p>
          </p:txBody>
        </p:sp>
      </p:grpSp>
      <p:sp>
        <p:nvSpPr>
          <p:cNvPr id="38" name="Text Box 16"/>
          <p:cNvSpPr txBox="1">
            <a:spLocks noChangeArrowheads="1"/>
          </p:cNvSpPr>
          <p:nvPr/>
        </p:nvSpPr>
        <p:spPr bwMode="auto">
          <a:xfrm>
            <a:off x="-36512" y="611977"/>
            <a:ext cx="9145016" cy="584775"/>
          </a:xfrm>
          <a:prstGeom prst="rect">
            <a:avLst/>
          </a:prstGeom>
          <a:noFill/>
          <a:ln w="9525">
            <a:noFill/>
            <a:miter lim="800000"/>
            <a:headEnd/>
            <a:tailEnd/>
          </a:ln>
          <a:effectLst/>
        </p:spPr>
        <p:txBody>
          <a:bodyPr wrap="square">
            <a:spAutoFit/>
          </a:bodyPr>
          <a:lstStyle/>
          <a:p>
            <a:r>
              <a:rPr lang="en-US" altLang="ja-JP" sz="3200" b="1" dirty="0" smtClean="0">
                <a:solidFill>
                  <a:srgbClr val="0000FF"/>
                </a:solidFill>
                <a:latin typeface="Arial" charset="0"/>
              </a:rPr>
              <a:t>Scalable Applications of Dependable BAN(2/2)</a:t>
            </a:r>
          </a:p>
        </p:txBody>
      </p:sp>
      <p:sp>
        <p:nvSpPr>
          <p:cNvPr id="51"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11</a:t>
            </a:fld>
            <a:endParaRPr lang="en-US" altLang="ja-JP" sz="1200" smtClean="0">
              <a:latin typeface="Times New Roman" pitchFamily="18" charset="0"/>
            </a:endParaRPr>
          </a:p>
        </p:txBody>
      </p:sp>
    </p:spTree>
    <p:extLst>
      <p:ext uri="{BB962C8B-B14F-4D97-AF65-F5344CB8AC3E}">
        <p14:creationId xmlns:p14="http://schemas.microsoft.com/office/powerpoint/2010/main" val="100008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strips(downLeft)">
                                      <p:cBhvr>
                                        <p:cTn id="17" dur="500"/>
                                        <p:tgtEl>
                                          <p:spTgt spid="4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strips(downLef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strips(downLeft)">
                                      <p:cBhvr>
                                        <p:cTn id="25" dur="500"/>
                                        <p:tgtEl>
                                          <p:spTgt spid="44"/>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strips(downLeft)">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strips(downLeft)">
                                      <p:cBhvr>
                                        <p:cTn id="33" dur="500"/>
                                        <p:tgtEl>
                                          <p:spTgt spid="46"/>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strips(downLeft)">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strips(downLeft)">
                                      <p:cBhvr>
                                        <p:cTn id="41" dur="500"/>
                                        <p:tgtEl>
                                          <p:spTgt spid="48"/>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strips(downLeft)">
                                      <p:cBhvr>
                                        <p:cTn id="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animBg="1"/>
      <p:bldP spid="45" grpId="0"/>
      <p:bldP spid="46" grpId="0" animBg="1"/>
      <p:bldP spid="47" grpId="0"/>
      <p:bldP spid="48" grpId="0" animBg="1"/>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44005142"/>
              </p:ext>
            </p:extLst>
          </p:nvPr>
        </p:nvGraphicFramePr>
        <p:xfrm>
          <a:off x="179512" y="728276"/>
          <a:ext cx="8856984" cy="5653052"/>
        </p:xfrm>
        <a:graphic>
          <a:graphicData uri="http://schemas.openxmlformats.org/drawingml/2006/table">
            <a:tbl>
              <a:tblPr firstRow="1" bandRow="1"/>
              <a:tblGrid>
                <a:gridCol w="2214246"/>
                <a:gridCol w="2214246"/>
                <a:gridCol w="2214246"/>
                <a:gridCol w="2214246"/>
              </a:tblGrid>
              <a:tr h="35672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fi-FI" dirty="0"/>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i-FI" dirty="0" smtClean="0">
                          <a:solidFill>
                            <a:schemeClr val="tx1"/>
                          </a:solidFill>
                        </a:rPr>
                        <a:t>Dependable Wireless Networks (DWN)</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fi-FI"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fi-FI"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r>
              <a:tr h="624266">
                <a:tc vMerge="1">
                  <a:txBody>
                    <a:bodyPr/>
                    <a:lstStyle/>
                    <a:p>
                      <a:endParaRPr lang="fi-FI"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dirty="0" smtClean="0">
                          <a:solidFill>
                            <a:schemeClr val="tx1"/>
                          </a:solidFill>
                        </a:rPr>
                        <a:t>Medical</a:t>
                      </a:r>
                      <a:r>
                        <a:rPr lang="fi-FI" baseline="0" dirty="0" smtClean="0">
                          <a:solidFill>
                            <a:schemeClr val="tx1"/>
                          </a:solidFill>
                        </a:rPr>
                        <a:t> ICT</a:t>
                      </a:r>
                    </a:p>
                    <a:p>
                      <a:r>
                        <a:rPr lang="fi-FI" baseline="0" dirty="0" smtClean="0">
                          <a:solidFill>
                            <a:schemeClr val="tx1"/>
                          </a:solidFill>
                        </a:rPr>
                        <a:t>as supportive to</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i-FI" dirty="0" smtClean="0">
                          <a:solidFill>
                            <a:schemeClr val="tx1"/>
                          </a:solidFill>
                        </a:rPr>
                        <a:t>Disaster</a:t>
                      </a:r>
                      <a:r>
                        <a:rPr lang="fi-FI" baseline="0" dirty="0" smtClean="0">
                          <a:solidFill>
                            <a:schemeClr val="tx1"/>
                          </a:solidFill>
                        </a:rPr>
                        <a:t> Prevention ICT</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i-FI" dirty="0" smtClean="0">
                          <a:solidFill>
                            <a:schemeClr val="tx1"/>
                          </a:solidFill>
                        </a:rPr>
                        <a:t>Defence ICT </a:t>
                      </a:r>
                    </a:p>
                    <a:p>
                      <a:pPr algn="ctr"/>
                      <a:r>
                        <a:rPr lang="fi-FI" dirty="0" smtClean="0">
                          <a:solidFill>
                            <a:schemeClr val="tx1"/>
                          </a:solidFill>
                        </a:rPr>
                        <a:t>as supportive to</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6498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t>Key technology in Physical Layer Expertise</a:t>
                      </a:r>
                      <a:r>
                        <a:rPr lang="fi-FI" sz="1500" baseline="0" dirty="0" smtClean="0"/>
                        <a:t> 1 </a:t>
                      </a:r>
                      <a:r>
                        <a:rPr lang="fi-FI" sz="1500" baseline="0" dirty="0" smtClean="0">
                          <a:solidFill>
                            <a:srgbClr val="FF0000"/>
                          </a:solidFill>
                        </a:rPr>
                        <a:t>: Ultra Wide Band (UWB)</a:t>
                      </a:r>
                      <a:r>
                        <a:rPr lang="fi-FI" sz="1500" baseline="0" dirty="0" smtClean="0"/>
                        <a:t> e.g. WPAN, WBAN</a:t>
                      </a:r>
                      <a:endParaRPr lang="fi-FI" sz="1500" dirty="0"/>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Arial" charset="0"/>
                        <a:buChar char="•"/>
                      </a:pPr>
                      <a:r>
                        <a:rPr lang="fi-FI" sz="1500" dirty="0" smtClean="0">
                          <a:solidFill>
                            <a:schemeClr val="tx1"/>
                          </a:solidFill>
                        </a:rPr>
                        <a:t>No Invasion</a:t>
                      </a:r>
                      <a:r>
                        <a:rPr lang="fi-FI" sz="1500" baseline="0" dirty="0" smtClean="0">
                          <a:solidFill>
                            <a:schemeClr val="tx1"/>
                          </a:solidFill>
                        </a:rPr>
                        <a:t> to body and interfernce to medical devices</a:t>
                      </a:r>
                    </a:p>
                    <a:p>
                      <a:pPr>
                        <a:buFont typeface="Arial" charset="0"/>
                        <a:buChar char="•"/>
                      </a:pPr>
                      <a:r>
                        <a:rPr lang="fi-FI" sz="1500" baseline="0" dirty="0" smtClean="0">
                          <a:solidFill>
                            <a:schemeClr val="tx1"/>
                          </a:solidFill>
                        </a:rPr>
                        <a:t>Ultra high rate transmission and high accuracy ranging</a:t>
                      </a:r>
                    </a:p>
                    <a:p>
                      <a:pPr>
                        <a:buFont typeface="Arial" charset="0"/>
                        <a:buNone/>
                      </a:pP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*Localization</a:t>
                      </a:r>
                      <a:r>
                        <a:rPr lang="fi-FI" sz="1500" baseline="0" dirty="0" smtClean="0">
                          <a:solidFill>
                            <a:schemeClr val="tx1"/>
                          </a:solidFill>
                        </a:rPr>
                        <a:t> of disaster victim and sensing health condition</a:t>
                      </a:r>
                    </a:p>
                    <a:p>
                      <a:pPr>
                        <a:buFont typeface="Arial" charset="0"/>
                        <a:buChar char="•"/>
                      </a:pPr>
                      <a:r>
                        <a:rPr lang="fi-FI" sz="1500" baseline="0" dirty="0" smtClean="0">
                          <a:solidFill>
                            <a:schemeClr val="tx1"/>
                          </a:solidFill>
                        </a:rPr>
                        <a:t>Low power sensor network for prediction</a:t>
                      </a:r>
                    </a:p>
                    <a:p>
                      <a:pPr>
                        <a:buFont typeface="Arial" charset="0"/>
                        <a:buChar char="•"/>
                      </a:pPr>
                      <a:r>
                        <a:rPr lang="fi-FI" sz="1500" baseline="0" dirty="0" smtClean="0">
                          <a:solidFill>
                            <a:schemeClr val="tx1"/>
                          </a:solidFill>
                        </a:rPr>
                        <a:t>Instantaneous ad-hoc robust network</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Arial" charset="0"/>
                        <a:buChar char="•"/>
                      </a:pPr>
                      <a:r>
                        <a:rPr lang="fi-FI" sz="1500" dirty="0" smtClean="0">
                          <a:solidFill>
                            <a:schemeClr val="tx1"/>
                          </a:solidFill>
                        </a:rPr>
                        <a:t>Undetectable</a:t>
                      </a:r>
                      <a:r>
                        <a:rPr lang="fi-FI" sz="1500" baseline="0" dirty="0" smtClean="0">
                          <a:solidFill>
                            <a:schemeClr val="tx1"/>
                          </a:solidFill>
                        </a:rPr>
                        <a:t> and anti-jamming defecing and attacking network</a:t>
                      </a:r>
                    </a:p>
                    <a:p>
                      <a:pPr>
                        <a:buFont typeface="Arial" charset="0"/>
                        <a:buChar char="•"/>
                      </a:pPr>
                      <a:r>
                        <a:rPr lang="fi-FI" sz="1500" baseline="0" dirty="0" smtClean="0">
                          <a:solidFill>
                            <a:schemeClr val="tx1"/>
                          </a:solidFill>
                        </a:rPr>
                        <a:t>Precise ranging and geolocation </a:t>
                      </a:r>
                    </a:p>
                    <a:p>
                      <a:pPr>
                        <a:buFont typeface="Arial" charset="0"/>
                        <a:buChar char="•"/>
                      </a:pPr>
                      <a:r>
                        <a:rPr lang="fi-FI" sz="1500" baseline="0" dirty="0" smtClean="0">
                          <a:solidFill>
                            <a:schemeClr val="tx1"/>
                          </a:solidFill>
                        </a:rPr>
                        <a:t>Active jamming and secure network </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6498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t>Key technology in MAC and Network Layer Expertise 2: </a:t>
                      </a:r>
                      <a:r>
                        <a:rPr lang="fi-FI" sz="1500" dirty="0" smtClean="0">
                          <a:solidFill>
                            <a:srgbClr val="FF0000"/>
                          </a:solidFill>
                        </a:rPr>
                        <a:t>Redundancy,</a:t>
                      </a:r>
                      <a:r>
                        <a:rPr lang="fi-FI" sz="1500" baseline="0" dirty="0" smtClean="0">
                          <a:solidFill>
                            <a:srgbClr val="FF0000"/>
                          </a:solidFill>
                        </a:rPr>
                        <a:t> Buffer,</a:t>
                      </a:r>
                    </a:p>
                    <a:p>
                      <a:r>
                        <a:rPr lang="fi-FI" sz="1500" baseline="0" dirty="0" smtClean="0">
                          <a:solidFill>
                            <a:srgbClr val="FF0000"/>
                          </a:solidFill>
                        </a:rPr>
                        <a:t>Falut Tolerance </a:t>
                      </a:r>
                      <a:r>
                        <a:rPr lang="fi-FI" sz="1500" baseline="0" dirty="0" smtClean="0">
                          <a:solidFill>
                            <a:schemeClr val="tx1"/>
                          </a:solidFill>
                        </a:rPr>
                        <a:t>e.g network coding</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Arial" charset="0"/>
                        <a:buChar char="•"/>
                      </a:pPr>
                      <a:r>
                        <a:rPr lang="fi-FI" sz="1500" dirty="0" smtClean="0">
                          <a:solidFill>
                            <a:schemeClr val="tx1"/>
                          </a:solidFill>
                        </a:rPr>
                        <a:t>Hybrid</a:t>
                      </a:r>
                      <a:r>
                        <a:rPr lang="fi-FI" sz="1500" baseline="0" dirty="0" smtClean="0">
                          <a:solidFill>
                            <a:schemeClr val="tx1"/>
                          </a:solidFill>
                        </a:rPr>
                        <a:t> MAC protocal according to priority and emergency levels</a:t>
                      </a:r>
                    </a:p>
                    <a:p>
                      <a:pPr>
                        <a:buFont typeface="Arial" charset="0"/>
                        <a:buChar char="•"/>
                      </a:pPr>
                      <a:r>
                        <a:rPr lang="fi-FI" sz="1500" baseline="0" dirty="0" smtClean="0">
                          <a:solidFill>
                            <a:schemeClr val="tx1"/>
                          </a:solidFill>
                        </a:rPr>
                        <a:t>Redundant routing and links for fault tolerance</a:t>
                      </a:r>
                    </a:p>
                    <a:p>
                      <a:pPr>
                        <a:buFont typeface="Arial" charset="0"/>
                        <a:buNone/>
                      </a:pP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 Emergency rescue, prediction and recover using instantaneous robust ad-hoc network</a:t>
                      </a:r>
                      <a:r>
                        <a:rPr lang="fi-FI" sz="1500" baseline="0" dirty="0" smtClean="0">
                          <a:solidFill>
                            <a:schemeClr val="tx1"/>
                          </a:solidFill>
                        </a:rPr>
                        <a:t> by multi-hop, buffering, collaborative sensing and coding </a:t>
                      </a:r>
                      <a:r>
                        <a:rPr lang="fi-FI" sz="1500" dirty="0" smtClean="0">
                          <a:solidFill>
                            <a:schemeClr val="tx1"/>
                          </a:solidFill>
                        </a:rPr>
                        <a:t> </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Arial" charset="0"/>
                        <a:buChar char="•"/>
                      </a:pPr>
                      <a:r>
                        <a:rPr lang="fi-FI" sz="1500" dirty="0" smtClean="0">
                          <a:solidFill>
                            <a:schemeClr val="tx1"/>
                          </a:solidFill>
                        </a:rPr>
                        <a:t>Undetectable and anti-jamming defencing and offencing network</a:t>
                      </a:r>
                    </a:p>
                    <a:p>
                      <a:pPr>
                        <a:buFont typeface="Arial" charset="0"/>
                        <a:buChar char="•"/>
                      </a:pPr>
                      <a:r>
                        <a:rPr lang="fi-FI" sz="1500" dirty="0" smtClean="0">
                          <a:solidFill>
                            <a:schemeClr val="tx1"/>
                          </a:solidFill>
                        </a:rPr>
                        <a:t>Accurate</a:t>
                      </a:r>
                      <a:r>
                        <a:rPr lang="fi-FI" sz="1500" baseline="0" dirty="0" smtClean="0">
                          <a:solidFill>
                            <a:schemeClr val="tx1"/>
                          </a:solidFill>
                        </a:rPr>
                        <a:t> ranging and positioning enemy</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2639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t>Key technology in Application Layer</a:t>
                      </a:r>
                    </a:p>
                    <a:p>
                      <a:r>
                        <a:rPr lang="fi-FI" sz="1500" dirty="0" smtClean="0"/>
                        <a:t>Expertise 3:</a:t>
                      </a:r>
                    </a:p>
                    <a:p>
                      <a:r>
                        <a:rPr lang="fi-FI" sz="1500" dirty="0" smtClean="0">
                          <a:solidFill>
                            <a:srgbClr val="FF0000"/>
                          </a:solidFill>
                        </a:rPr>
                        <a:t>Encryptiion</a:t>
                      </a:r>
                      <a:r>
                        <a:rPr lang="fi-FI" sz="1500" baseline="0" dirty="0" smtClean="0">
                          <a:solidFill>
                            <a:srgbClr val="FF0000"/>
                          </a:solidFill>
                        </a:rPr>
                        <a:t> and Authentication</a:t>
                      </a:r>
                      <a:endParaRPr lang="fi-FI" sz="1500" dirty="0">
                        <a:solidFill>
                          <a:srgbClr val="FF0000"/>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a:t>
                      </a:r>
                      <a:r>
                        <a:rPr lang="fi-FI" sz="1500" baseline="0" dirty="0" smtClean="0">
                          <a:solidFill>
                            <a:schemeClr val="tx1"/>
                          </a:solidFill>
                        </a:rPr>
                        <a:t> Secure vital sensing and data base management for hospital and medical networks</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a:t>
                      </a:r>
                      <a:r>
                        <a:rPr lang="fi-FI" sz="1500" baseline="0" dirty="0" smtClean="0">
                          <a:solidFill>
                            <a:schemeClr val="tx1"/>
                          </a:solidFill>
                        </a:rPr>
                        <a:t> Secure and robust remote sensing and controlling machines in dengerous environment </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Arial" charset="0"/>
                        <a:buChar char="•"/>
                      </a:pPr>
                      <a:r>
                        <a:rPr lang="fi-FI" sz="1500" dirty="0" smtClean="0">
                          <a:solidFill>
                            <a:schemeClr val="tx1"/>
                          </a:solidFill>
                        </a:rPr>
                        <a:t>Secure and robust</a:t>
                      </a:r>
                      <a:r>
                        <a:rPr lang="fi-FI" sz="1500" baseline="0" dirty="0" smtClean="0">
                          <a:solidFill>
                            <a:schemeClr val="tx1"/>
                          </a:solidFill>
                        </a:rPr>
                        <a:t> detecting and defencing networks</a:t>
                      </a:r>
                    </a:p>
                    <a:p>
                      <a:pPr>
                        <a:buFont typeface="Arial" charset="0"/>
                        <a:buChar char="•"/>
                      </a:pPr>
                      <a:r>
                        <a:rPr lang="fi-FI" sz="1500" baseline="0" dirty="0" smtClean="0">
                          <a:solidFill>
                            <a:schemeClr val="tx1"/>
                          </a:solidFill>
                        </a:rPr>
                        <a:t>Hiding and cracking systems</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cxnSp>
        <p:nvCxnSpPr>
          <p:cNvPr id="4" name="Straight Arrow Connector 3"/>
          <p:cNvCxnSpPr/>
          <p:nvPr/>
        </p:nvCxnSpPr>
        <p:spPr>
          <a:xfrm>
            <a:off x="4499992" y="1484784"/>
            <a:ext cx="28803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651848" y="1484784"/>
            <a:ext cx="29641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12</a:t>
            </a:fld>
            <a:endParaRPr lang="en-US" altLang="ja-JP" sz="1200" smtClean="0">
              <a:latin typeface="Times New Roman" pitchFamily="18" charset="0"/>
            </a:endParaRPr>
          </a:p>
        </p:txBody>
      </p:sp>
    </p:spTree>
    <p:extLst>
      <p:ext uri="{BB962C8B-B14F-4D97-AF65-F5344CB8AC3E}">
        <p14:creationId xmlns:p14="http://schemas.microsoft.com/office/powerpoint/2010/main" val="430729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767053"/>
              </p:ext>
            </p:extLst>
          </p:nvPr>
        </p:nvGraphicFramePr>
        <p:xfrm>
          <a:off x="144017" y="692696"/>
          <a:ext cx="8892479" cy="5810892"/>
        </p:xfrm>
        <a:graphic>
          <a:graphicData uri="http://schemas.openxmlformats.org/drawingml/2006/table">
            <a:tbl>
              <a:tblPr firstRow="1" bandRow="1"/>
              <a:tblGrid>
                <a:gridCol w="2074911"/>
                <a:gridCol w="2371327"/>
                <a:gridCol w="2445431"/>
                <a:gridCol w="2000810"/>
              </a:tblGrid>
              <a:tr h="347141">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fi-FI" dirty="0"/>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i-FI" dirty="0" smtClean="0">
                          <a:solidFill>
                            <a:schemeClr val="tx1"/>
                          </a:solidFill>
                        </a:rPr>
                        <a:t>Dependable Wireless Networks (DWN)</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fi-FI"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fi-FI"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r>
              <a:tr h="607497">
                <a:tc vMerge="1">
                  <a:txBody>
                    <a:bodyPr/>
                    <a:lstStyle/>
                    <a:p>
                      <a:endParaRPr lang="fi-FI"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dirty="0" smtClean="0">
                          <a:solidFill>
                            <a:schemeClr val="tx1"/>
                          </a:solidFill>
                        </a:rPr>
                        <a:t>Medical</a:t>
                      </a:r>
                      <a:r>
                        <a:rPr lang="fi-FI" baseline="0" dirty="0" smtClean="0">
                          <a:solidFill>
                            <a:schemeClr val="tx1"/>
                          </a:solidFill>
                        </a:rPr>
                        <a:t> ICT</a:t>
                      </a:r>
                    </a:p>
                    <a:p>
                      <a:r>
                        <a:rPr lang="fi-FI" baseline="0" dirty="0" smtClean="0">
                          <a:solidFill>
                            <a:schemeClr val="tx1"/>
                          </a:solidFill>
                        </a:rPr>
                        <a:t>as supportive to</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i-FI" dirty="0" smtClean="0">
                          <a:solidFill>
                            <a:schemeClr val="tx1"/>
                          </a:solidFill>
                        </a:rPr>
                        <a:t>Disaster</a:t>
                      </a:r>
                      <a:r>
                        <a:rPr lang="fi-FI" baseline="0" dirty="0" smtClean="0">
                          <a:solidFill>
                            <a:schemeClr val="tx1"/>
                          </a:solidFill>
                        </a:rPr>
                        <a:t> Prevention ICT</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i-FI" dirty="0" smtClean="0">
                          <a:solidFill>
                            <a:schemeClr val="tx1"/>
                          </a:solidFill>
                        </a:rPr>
                        <a:t>Defence ICT </a:t>
                      </a:r>
                    </a:p>
                    <a:p>
                      <a:pPr algn="ctr"/>
                      <a:r>
                        <a:rPr lang="fi-FI" dirty="0" smtClean="0">
                          <a:solidFill>
                            <a:schemeClr val="tx1"/>
                          </a:solidFill>
                        </a:rPr>
                        <a:t>as supportive to</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4030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t>Key technology in</a:t>
                      </a:r>
                      <a:r>
                        <a:rPr lang="fi-FI" sz="1500" baseline="0" dirty="0" smtClean="0"/>
                        <a:t> Physical Layer</a:t>
                      </a:r>
                    </a:p>
                    <a:p>
                      <a:r>
                        <a:rPr lang="fi-FI" sz="1500" baseline="0" dirty="0" smtClean="0"/>
                        <a:t> (e.g. UWB, Array, SDR, Cognitive, Collaborative)</a:t>
                      </a:r>
                      <a:endParaRPr lang="fi-FI" sz="1500" dirty="0"/>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600" baseline="0" dirty="0" smtClean="0">
                          <a:solidFill>
                            <a:schemeClr val="tx1"/>
                          </a:solidFill>
                        </a:rPr>
                        <a:t>* </a:t>
                      </a:r>
                      <a:r>
                        <a:rPr lang="fi-FI" sz="1500" baseline="0" dirty="0" smtClean="0">
                          <a:solidFill>
                            <a:schemeClr val="tx1"/>
                          </a:solidFill>
                        </a:rPr>
                        <a:t>Ubiquitious reliable medical Hearcare with diversity and cancellation technologies robust against  noise and interference</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altLang="ja-JP" sz="1500" baseline="0" dirty="0" smtClean="0">
                          <a:solidFill>
                            <a:schemeClr val="tx1"/>
                          </a:solidFill>
                        </a:rPr>
                        <a:t>* Disaster Prediction using sensing with cognitive and acurate geolocation and transmission  technologies in dirty environment</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altLang="ja-JP" sz="1600" baseline="0" dirty="0" smtClean="0">
                          <a:solidFill>
                            <a:schemeClr val="tx1"/>
                          </a:solidFill>
                        </a:rPr>
                        <a:t>* </a:t>
                      </a:r>
                      <a:r>
                        <a:rPr lang="fi-FI" altLang="ja-JP" sz="1500" baseline="0" dirty="0" smtClean="0">
                          <a:solidFill>
                            <a:schemeClr val="tx1"/>
                          </a:solidFill>
                        </a:rPr>
                        <a:t>Detection of enemy and ptotection of high priority points using anti-jamming radio technologies in critical environment</a:t>
                      </a:r>
                      <a:endParaRPr lang="fi-FI" altLang="ja-JP" sz="1500" dirty="0" smtClean="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2439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t>Key technology in Data Link Layer (e.g.  Hybrid</a:t>
                      </a:r>
                      <a:r>
                        <a:rPr lang="fi-FI" sz="1500" baseline="0" dirty="0" smtClean="0"/>
                        <a:t> </a:t>
                      </a:r>
                      <a:r>
                        <a:rPr lang="fi-FI" sz="1500" dirty="0" smtClean="0"/>
                        <a:t>Contension free</a:t>
                      </a:r>
                      <a:r>
                        <a:rPr lang="fi-FI" sz="1500" baseline="0" dirty="0" smtClean="0"/>
                        <a:t> &amp; base protocols) </a:t>
                      </a:r>
                      <a:endParaRPr lang="fi-FI" sz="1500" dirty="0"/>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 Priority traffic</a:t>
                      </a:r>
                      <a:r>
                        <a:rPr lang="fi-FI" sz="1500" baseline="0" dirty="0" smtClean="0">
                          <a:solidFill>
                            <a:schemeClr val="tx1"/>
                          </a:solidFill>
                        </a:rPr>
                        <a:t> control according to emergency and life critical communications</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Arial" pitchFamily="34" charset="0"/>
                        <a:buNone/>
                      </a:pPr>
                      <a:r>
                        <a:rPr lang="fi-FI" sz="1500" baseline="0" dirty="0" smtClean="0">
                          <a:solidFill>
                            <a:schemeClr val="tx1"/>
                          </a:solidFill>
                        </a:rPr>
                        <a:t>* Triage and rescue  according to priority order of life critisism</a:t>
                      </a:r>
                    </a:p>
                    <a:p>
                      <a:pPr>
                        <a:buFont typeface="Arial" pitchFamily="34" charset="0"/>
                        <a:buNone/>
                      </a:pPr>
                      <a:r>
                        <a:rPr lang="fi-FI" sz="1500" baseline="0" dirty="0" smtClean="0">
                          <a:solidFill>
                            <a:schemeClr val="tx1"/>
                          </a:solidFill>
                        </a:rPr>
                        <a:t>* Traffic control of information and logistics</a:t>
                      </a:r>
                      <a:endParaRPr lang="fi-FI" sz="1500" dirty="0" smtClean="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 Priority</a:t>
                      </a:r>
                      <a:r>
                        <a:rPr lang="fi-FI" sz="1500" baseline="0" dirty="0" smtClean="0">
                          <a:solidFill>
                            <a:schemeClr val="tx1"/>
                          </a:solidFill>
                        </a:rPr>
                        <a:t> order of tactics for defense and attack  assuming intensive contension and jamming</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012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Calibri" pitchFamily="34" charset="0"/>
                          <a:cs typeface="Calibri" pitchFamily="34" charset="0"/>
                        </a:rPr>
                        <a:t>Key technology in Network Layer  (e.g. </a:t>
                      </a:r>
                    </a:p>
                    <a:p>
                      <a:r>
                        <a:rPr lang="fi-FI" sz="1500" dirty="0" smtClean="0"/>
                        <a:t>Fault-tolerant network and rooting etc)</a:t>
                      </a:r>
                      <a:endParaRPr lang="fi-FI" sz="1500" dirty="0"/>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r>
                        <a:rPr lang="fi-FI" sz="1500" dirty="0" smtClean="0">
                          <a:solidFill>
                            <a:schemeClr val="tx1"/>
                          </a:solidFill>
                          <a:latin typeface="Calibri" pitchFamily="34" charset="0"/>
                          <a:cs typeface="Calibri" pitchFamily="34" charset="0"/>
                        </a:rPr>
                        <a:t>*</a:t>
                      </a:r>
                      <a:r>
                        <a:rPr lang="fi-FI" sz="1500" baseline="0" dirty="0" smtClean="0">
                          <a:solidFill>
                            <a:schemeClr val="tx1"/>
                          </a:solidFill>
                          <a:latin typeface="Calibri" pitchFamily="34" charset="0"/>
                          <a:cs typeface="Calibri" pitchFamily="34" charset="0"/>
                        </a:rPr>
                        <a:t> Falut tolerant network with redundant routes and links in hospital and medical networks</a:t>
                      </a:r>
                      <a:endParaRPr lang="fi-FI" sz="1500" dirty="0">
                        <a:solidFill>
                          <a:schemeClr val="tx1"/>
                        </a:solidFill>
                        <a:latin typeface="Calibri" pitchFamily="34" charset="0"/>
                        <a:cs typeface="Calibri"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fi-FI" sz="1500" dirty="0" smtClean="0">
                          <a:solidFill>
                            <a:schemeClr val="tx1"/>
                          </a:solidFill>
                          <a:latin typeface="Calibri" pitchFamily="34" charset="0"/>
                          <a:cs typeface="Calibri" pitchFamily="34" charset="0"/>
                        </a:rPr>
                        <a:t>* Fault tolerant netwroks</a:t>
                      </a:r>
                      <a:r>
                        <a:rPr lang="fi-FI" sz="1500" baseline="0" dirty="0" smtClean="0">
                          <a:solidFill>
                            <a:schemeClr val="tx1"/>
                          </a:solidFill>
                          <a:latin typeface="Calibri" pitchFamily="34" charset="0"/>
                          <a:cs typeface="Calibri" pitchFamily="34" charset="0"/>
                        </a:rPr>
                        <a:t> with quick and redundant routing in disaster </a:t>
                      </a:r>
                      <a:endParaRPr lang="fi-FI" sz="1500" dirty="0">
                        <a:solidFill>
                          <a:schemeClr val="tx1"/>
                        </a:solidFill>
                        <a:latin typeface="Calibri" pitchFamily="34" charset="0"/>
                        <a:cs typeface="Calibri"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fi-FI" sz="1500" dirty="0" smtClean="0">
                          <a:solidFill>
                            <a:schemeClr val="tx1"/>
                          </a:solidFill>
                          <a:latin typeface="Calibri" pitchFamily="34" charset="0"/>
                          <a:cs typeface="Calibri" pitchFamily="34" charset="0"/>
                        </a:rPr>
                        <a:t>* Robust </a:t>
                      </a:r>
                      <a:r>
                        <a:rPr lang="fi-FI" sz="1500" baseline="0" dirty="0" smtClean="0">
                          <a:solidFill>
                            <a:schemeClr val="tx1"/>
                          </a:solidFill>
                          <a:latin typeface="Calibri" pitchFamily="34" charset="0"/>
                          <a:cs typeface="Calibri" pitchFamily="34" charset="0"/>
                        </a:rPr>
                        <a:t>network with undetectable and anti-jamming adaptability</a:t>
                      </a:r>
                      <a:endParaRPr lang="fi-FI" sz="1500" dirty="0">
                        <a:solidFill>
                          <a:schemeClr val="tx1"/>
                        </a:solidFill>
                        <a:latin typeface="Calibri" pitchFamily="34" charset="0"/>
                        <a:cs typeface="Calibri"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0703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500" dirty="0" smtClean="0"/>
                        <a:t>Key technology in Application</a:t>
                      </a:r>
                      <a:r>
                        <a:rPr lang="fi-FI" sz="1500" baseline="0" dirty="0" smtClean="0"/>
                        <a:t> Layer </a:t>
                      </a:r>
                      <a:r>
                        <a:rPr lang="en-US" altLang="ja-JP" sz="1500" dirty="0" smtClean="0">
                          <a:latin typeface="Calibri" pitchFamily="34" charset="0"/>
                          <a:cs typeface="Calibri" pitchFamily="34" charset="0"/>
                        </a:rPr>
                        <a:t>(e.g.  Authentication</a:t>
                      </a:r>
                      <a:r>
                        <a:rPr lang="en-US" altLang="ja-JP" sz="1500" baseline="0" dirty="0" smtClean="0">
                          <a:latin typeface="Calibri" pitchFamily="34" charset="0"/>
                          <a:cs typeface="Calibri" pitchFamily="34" charset="0"/>
                        </a:rPr>
                        <a:t> and Encryption</a:t>
                      </a:r>
                      <a:r>
                        <a:rPr lang="fi-FI" altLang="ja-JP" sz="1500" dirty="0" smtClean="0"/>
                        <a:t> etc)</a:t>
                      </a:r>
                      <a:endParaRPr lang="fi-FI" sz="1500" dirty="0"/>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 Secure Vaital data process</a:t>
                      </a:r>
                      <a:r>
                        <a:rPr lang="fi-FI" sz="1500" baseline="0" dirty="0" smtClean="0">
                          <a:solidFill>
                            <a:schemeClr val="tx1"/>
                          </a:solidFill>
                        </a:rPr>
                        <a:t>ing with encription considering specific requitement for medicine</a:t>
                      </a:r>
                      <a:r>
                        <a:rPr lang="fi-FI" sz="1500" dirty="0" smtClean="0">
                          <a:solidFill>
                            <a:schemeClr val="tx1"/>
                          </a:solidFill>
                        </a:rPr>
                        <a:t> </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 Secure sensing and controlling against unpredictable damages and terrorism</a:t>
                      </a:r>
                      <a:r>
                        <a:rPr lang="fi-FI" sz="1500" baseline="0" dirty="0" smtClean="0">
                          <a:solidFill>
                            <a:schemeClr val="tx1"/>
                          </a:solidFill>
                        </a:rPr>
                        <a:t> </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 Secure networks and infrastructure</a:t>
                      </a:r>
                      <a:r>
                        <a:rPr lang="fi-FI" sz="1500" baseline="0" dirty="0" smtClean="0">
                          <a:solidFill>
                            <a:schemeClr val="tx1"/>
                          </a:solidFill>
                        </a:rPr>
                        <a:t> against attack and intersive jamming</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cxnSp>
        <p:nvCxnSpPr>
          <p:cNvPr id="4" name="Straight Arrow Connector 3"/>
          <p:cNvCxnSpPr/>
          <p:nvPr/>
        </p:nvCxnSpPr>
        <p:spPr>
          <a:xfrm>
            <a:off x="4499992" y="1484784"/>
            <a:ext cx="28803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867872" y="1484784"/>
            <a:ext cx="29641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dirty="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13</a:t>
            </a:fld>
            <a:endParaRPr lang="en-US" altLang="ja-JP" sz="1200" dirty="0" smtClean="0">
              <a:latin typeface="Times New Roman" pitchFamily="18" charset="0"/>
            </a:endParaRPr>
          </a:p>
        </p:txBody>
      </p:sp>
    </p:spTree>
    <p:extLst>
      <p:ext uri="{BB962C8B-B14F-4D97-AF65-F5344CB8AC3E}">
        <p14:creationId xmlns:p14="http://schemas.microsoft.com/office/powerpoint/2010/main" val="3567674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216025" y="628998"/>
            <a:ext cx="8964487" cy="639762"/>
          </a:xfrm>
        </p:spPr>
        <p:txBody>
          <a:bodyPr/>
          <a:lstStyle/>
          <a:p>
            <a:r>
              <a:rPr lang="fi-FI" sz="3200" b="1" dirty="0" smtClean="0">
                <a:latin typeface="Verdana" pitchFamily="34" charset="0"/>
              </a:rPr>
              <a:t>DWN in Disaster Prediction(Phase 1)</a:t>
            </a:r>
          </a:p>
        </p:txBody>
      </p:sp>
      <p:sp>
        <p:nvSpPr>
          <p:cNvPr id="30723" name="Rectangle 3"/>
          <p:cNvSpPr>
            <a:spLocks noGrp="1" noChangeArrowheads="1"/>
          </p:cNvSpPr>
          <p:nvPr>
            <p:ph type="body" idx="4294967295"/>
          </p:nvPr>
        </p:nvSpPr>
        <p:spPr>
          <a:xfrm>
            <a:off x="323528" y="1224136"/>
            <a:ext cx="8784976" cy="5445224"/>
          </a:xfrm>
        </p:spPr>
        <p:txBody>
          <a:bodyPr/>
          <a:lstStyle/>
          <a:p>
            <a:pPr>
              <a:lnSpc>
                <a:spcPct val="90000"/>
              </a:lnSpc>
            </a:pPr>
            <a:r>
              <a:rPr lang="fi-FI" sz="2400" b="1" dirty="0" smtClean="0">
                <a:latin typeface="Verdana" pitchFamily="34" charset="0"/>
              </a:rPr>
              <a:t>Specific requirements</a:t>
            </a:r>
          </a:p>
          <a:p>
            <a:pPr lvl="1">
              <a:lnSpc>
                <a:spcPct val="90000"/>
              </a:lnSpc>
            </a:pPr>
            <a:r>
              <a:rPr lang="fi-FI" sz="2000" dirty="0" smtClean="0">
                <a:latin typeface="Verdana" pitchFamily="34" charset="0"/>
              </a:rPr>
              <a:t>Huge scare of low power and cost sensing networks and sophysticated sytems to predict different types of disasters any time and anywhere, e.g. world scale earthquake forecast network.</a:t>
            </a:r>
          </a:p>
          <a:p>
            <a:pPr lvl="1">
              <a:lnSpc>
                <a:spcPct val="90000"/>
              </a:lnSpc>
            </a:pPr>
            <a:r>
              <a:rPr lang="fi-FI" sz="2000" dirty="0" smtClean="0">
                <a:latin typeface="Verdana" pitchFamily="34" charset="0"/>
              </a:rPr>
              <a:t> Remote sensing and maintainance networks of bldgs infrastructures and e.g. </a:t>
            </a:r>
            <a:r>
              <a:rPr lang="en-US" altLang="ja-JP" sz="2000" dirty="0" smtClean="0"/>
              <a:t>NDI: Non Destructive Inspection</a:t>
            </a:r>
            <a:endParaRPr lang="fi-FI" sz="2000" dirty="0" smtClean="0">
              <a:latin typeface="Verdana" pitchFamily="34" charset="0"/>
            </a:endParaRPr>
          </a:p>
          <a:p>
            <a:pPr>
              <a:lnSpc>
                <a:spcPct val="90000"/>
              </a:lnSpc>
            </a:pPr>
            <a:r>
              <a:rPr lang="fi-FI" sz="2400" b="1" dirty="0" smtClean="0">
                <a:latin typeface="Verdana" pitchFamily="34" charset="0"/>
              </a:rPr>
              <a:t>Key technology requirements</a:t>
            </a:r>
          </a:p>
          <a:p>
            <a:pPr>
              <a:lnSpc>
                <a:spcPct val="90000"/>
              </a:lnSpc>
              <a:buNone/>
            </a:pPr>
            <a:r>
              <a:rPr lang="fi-FI" sz="2000" dirty="0" smtClean="0">
                <a:latin typeface="Verdana" pitchFamily="34" charset="0"/>
              </a:rPr>
              <a:t>  (a) Available technologies:expensive sensor networks. </a:t>
            </a:r>
            <a:r>
              <a:rPr lang="fi-FI" sz="2000" dirty="0" smtClean="0">
                <a:latin typeface="Verdana" pitchFamily="34" charset="0"/>
              </a:rPr>
              <a:t>Satellite, </a:t>
            </a:r>
            <a:r>
              <a:rPr lang="en-US" altLang="ja-JP" sz="2000" dirty="0" smtClean="0"/>
              <a:t>helicopter, </a:t>
            </a:r>
            <a:r>
              <a:rPr lang="en-US" altLang="ja-JP" sz="2000" dirty="0" err="1" smtClean="0"/>
              <a:t>multicopter</a:t>
            </a:r>
            <a:r>
              <a:rPr lang="en-US" altLang="ja-JP" sz="2000" dirty="0" smtClean="0"/>
              <a:t> like drone </a:t>
            </a:r>
            <a:r>
              <a:rPr lang="en-US" altLang="ja-JP" sz="2000" dirty="0" smtClean="0"/>
              <a:t>sensing and monitoring.</a:t>
            </a:r>
            <a:endParaRPr lang="fi-FI" sz="2000" dirty="0" smtClean="0">
              <a:latin typeface="Verdana" pitchFamily="34" charset="0"/>
            </a:endParaRPr>
          </a:p>
          <a:p>
            <a:pPr>
              <a:lnSpc>
                <a:spcPct val="90000"/>
              </a:lnSpc>
              <a:buNone/>
            </a:pPr>
            <a:r>
              <a:rPr lang="fi-FI" sz="2000" dirty="0" smtClean="0">
                <a:latin typeface="Verdana" pitchFamily="34" charset="0"/>
              </a:rPr>
              <a:t>  (b) Lack of technologies: Low cost and long life safe, reliable sensor and maintainance networks. </a:t>
            </a:r>
          </a:p>
          <a:p>
            <a:pPr>
              <a:lnSpc>
                <a:spcPct val="90000"/>
              </a:lnSpc>
            </a:pPr>
            <a:r>
              <a:rPr lang="fi-FI" sz="2400" b="1" dirty="0" smtClean="0">
                <a:latin typeface="Verdana" pitchFamily="34" charset="0"/>
              </a:rPr>
              <a:t>Potential industrial parties </a:t>
            </a:r>
            <a:r>
              <a:rPr lang="fi-FI" sz="2400" dirty="0" smtClean="0">
                <a:latin typeface="Verdana" pitchFamily="34" charset="0"/>
              </a:rPr>
              <a:t>(financing expected)</a:t>
            </a:r>
          </a:p>
          <a:p>
            <a:pPr>
              <a:lnSpc>
                <a:spcPct val="50000"/>
              </a:lnSpc>
              <a:buNone/>
            </a:pPr>
            <a:r>
              <a:rPr lang="fi-FI" sz="2000" dirty="0" smtClean="0">
                <a:latin typeface="Verdana" pitchFamily="34" charset="0"/>
              </a:rPr>
              <a:t>  (1) Government (Public safty and awareness)</a:t>
            </a:r>
          </a:p>
          <a:p>
            <a:pPr>
              <a:lnSpc>
                <a:spcPct val="50000"/>
              </a:lnSpc>
              <a:buNone/>
            </a:pPr>
            <a:r>
              <a:rPr lang="fi-FI" sz="2000" dirty="0" smtClean="0">
                <a:latin typeface="Verdana" pitchFamily="34" charset="0"/>
              </a:rPr>
              <a:t>  (2) Network carrier operators and manufactures</a:t>
            </a:r>
          </a:p>
          <a:p>
            <a:pPr>
              <a:lnSpc>
                <a:spcPct val="50000"/>
              </a:lnSpc>
              <a:buNone/>
            </a:pPr>
            <a:r>
              <a:rPr lang="fi-FI" sz="2000" dirty="0" smtClean="0">
                <a:latin typeface="Verdana" pitchFamily="34" charset="0"/>
              </a:rPr>
              <a:t>  (3) Sensor manufacturers</a:t>
            </a:r>
          </a:p>
        </p:txBody>
      </p:sp>
      <p:sp>
        <p:nvSpPr>
          <p:cNvPr id="4"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14</a:t>
            </a:fld>
            <a:endParaRPr lang="en-US" altLang="ja-JP" sz="1200" smtClean="0">
              <a:latin typeface="Times New Roman" pitchFamily="18" charset="0"/>
            </a:endParaRPr>
          </a:p>
        </p:txBody>
      </p:sp>
    </p:spTree>
    <p:extLst>
      <p:ext uri="{BB962C8B-B14F-4D97-AF65-F5344CB8AC3E}">
        <p14:creationId xmlns:p14="http://schemas.microsoft.com/office/powerpoint/2010/main" val="994289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08521" y="628998"/>
            <a:ext cx="9143999" cy="639762"/>
          </a:xfrm>
        </p:spPr>
        <p:txBody>
          <a:bodyPr/>
          <a:lstStyle/>
          <a:p>
            <a:r>
              <a:rPr lang="fi-FI" sz="3200" b="1" dirty="0" smtClean="0">
                <a:latin typeface="Verdana" pitchFamily="34" charset="0"/>
              </a:rPr>
              <a:t>DWN in Emergency Rescure (Phase 2)</a:t>
            </a:r>
          </a:p>
        </p:txBody>
      </p:sp>
      <p:sp>
        <p:nvSpPr>
          <p:cNvPr id="30723" name="Rectangle 3"/>
          <p:cNvSpPr>
            <a:spLocks noGrp="1" noChangeArrowheads="1"/>
          </p:cNvSpPr>
          <p:nvPr>
            <p:ph type="body" idx="4294967295"/>
          </p:nvPr>
        </p:nvSpPr>
        <p:spPr>
          <a:xfrm>
            <a:off x="395536" y="1340768"/>
            <a:ext cx="8568952" cy="5184576"/>
          </a:xfrm>
        </p:spPr>
        <p:txBody>
          <a:bodyPr/>
          <a:lstStyle/>
          <a:p>
            <a:pPr>
              <a:lnSpc>
                <a:spcPct val="90000"/>
              </a:lnSpc>
            </a:pPr>
            <a:r>
              <a:rPr lang="fi-FI" sz="2400" b="1" dirty="0" smtClean="0">
                <a:latin typeface="Verdana" pitchFamily="34" charset="0"/>
              </a:rPr>
              <a:t>Specific requirements</a:t>
            </a:r>
          </a:p>
          <a:p>
            <a:pPr lvl="1">
              <a:lnSpc>
                <a:spcPct val="90000"/>
              </a:lnSpc>
            </a:pPr>
            <a:r>
              <a:rPr lang="fi-FI" sz="2000" dirty="0" smtClean="0">
                <a:latin typeface="Verdana" pitchFamily="34" charset="0"/>
              </a:rPr>
              <a:t>Instantenious ad-Hoc rescure network must be emergently established when infrastrure networks e.g. cellphone network  and internet , and vehicle traffic control netwroks have been corrupted. </a:t>
            </a:r>
          </a:p>
          <a:p>
            <a:pPr>
              <a:lnSpc>
                <a:spcPct val="90000"/>
              </a:lnSpc>
            </a:pPr>
            <a:r>
              <a:rPr lang="fi-FI" sz="2400" b="1" dirty="0" smtClean="0">
                <a:latin typeface="Verdana" pitchFamily="34" charset="0"/>
              </a:rPr>
              <a:t>Key technology requirements</a:t>
            </a:r>
          </a:p>
          <a:p>
            <a:pPr>
              <a:lnSpc>
                <a:spcPct val="90000"/>
              </a:lnSpc>
              <a:buNone/>
            </a:pPr>
            <a:r>
              <a:rPr lang="fi-FI" dirty="0" smtClean="0">
                <a:latin typeface="Verdana" pitchFamily="34" charset="0"/>
              </a:rPr>
              <a:t> </a:t>
            </a:r>
            <a:r>
              <a:rPr lang="fi-FI" sz="2000" dirty="0" smtClean="0">
                <a:latin typeface="Verdana" pitchFamily="34" charset="0"/>
              </a:rPr>
              <a:t>(a) Available technologies: short rage consumer  networks. e.g. WLAN, sensor network, twitter</a:t>
            </a:r>
          </a:p>
          <a:p>
            <a:pPr>
              <a:lnSpc>
                <a:spcPct val="90000"/>
              </a:lnSpc>
              <a:buNone/>
            </a:pPr>
            <a:r>
              <a:rPr lang="fi-FI" sz="2000" dirty="0" smtClean="0">
                <a:latin typeface="Verdana" pitchFamily="34" charset="0"/>
              </a:rPr>
              <a:t>  (b) Lack of technologies: </a:t>
            </a:r>
            <a:r>
              <a:rPr lang="fi-FI" altLang="ja-JP" sz="2000" dirty="0" smtClean="0">
                <a:latin typeface="Verdana" pitchFamily="34" charset="0"/>
              </a:rPr>
              <a:t>instantaniously available </a:t>
            </a:r>
            <a:r>
              <a:rPr lang="fi-FI" sz="2000" dirty="0" smtClean="0">
                <a:latin typeface="Verdana" pitchFamily="34" charset="0"/>
              </a:rPr>
              <a:t>reliable and robust networks while they may be useful in usual living or non-emergency case. </a:t>
            </a:r>
          </a:p>
          <a:p>
            <a:pPr>
              <a:lnSpc>
                <a:spcPct val="90000"/>
              </a:lnSpc>
            </a:pPr>
            <a:r>
              <a:rPr lang="fi-FI" sz="2400" b="1" dirty="0" smtClean="0">
                <a:latin typeface="Verdana" pitchFamily="34" charset="0"/>
              </a:rPr>
              <a:t>Potential industrial parties </a:t>
            </a:r>
            <a:r>
              <a:rPr lang="fi-FI" sz="2400" dirty="0" smtClean="0">
                <a:latin typeface="Verdana" pitchFamily="34" charset="0"/>
              </a:rPr>
              <a:t>(financing expected)</a:t>
            </a:r>
          </a:p>
          <a:p>
            <a:pPr>
              <a:lnSpc>
                <a:spcPct val="50000"/>
              </a:lnSpc>
              <a:buNone/>
            </a:pPr>
            <a:r>
              <a:rPr lang="fi-FI" dirty="0" smtClean="0">
                <a:latin typeface="Verdana" pitchFamily="34" charset="0"/>
              </a:rPr>
              <a:t> </a:t>
            </a:r>
            <a:r>
              <a:rPr lang="fi-FI" sz="2000" dirty="0" smtClean="0">
                <a:latin typeface="Verdana" pitchFamily="34" charset="0"/>
              </a:rPr>
              <a:t>(1) Local government (ambulance, fireengine etc)</a:t>
            </a:r>
          </a:p>
          <a:p>
            <a:pPr>
              <a:lnSpc>
                <a:spcPct val="50000"/>
              </a:lnSpc>
              <a:buNone/>
            </a:pPr>
            <a:r>
              <a:rPr lang="fi-FI" sz="2000" dirty="0" smtClean="0">
                <a:latin typeface="Verdana" pitchFamily="34" charset="0"/>
              </a:rPr>
              <a:t>  (2) Network carrier operators and manufactures</a:t>
            </a:r>
          </a:p>
          <a:p>
            <a:pPr>
              <a:lnSpc>
                <a:spcPct val="50000"/>
              </a:lnSpc>
              <a:buNone/>
            </a:pPr>
            <a:r>
              <a:rPr lang="fi-FI" sz="2000" dirty="0" smtClean="0">
                <a:latin typeface="Verdana" pitchFamily="34" charset="0"/>
              </a:rPr>
              <a:t>  (3) Special vehicle manufacturers</a:t>
            </a:r>
          </a:p>
        </p:txBody>
      </p:sp>
    </p:spTree>
    <p:extLst>
      <p:ext uri="{BB962C8B-B14F-4D97-AF65-F5344CB8AC3E}">
        <p14:creationId xmlns:p14="http://schemas.microsoft.com/office/powerpoint/2010/main" val="2996275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628998"/>
            <a:ext cx="9144000" cy="639762"/>
          </a:xfrm>
        </p:spPr>
        <p:txBody>
          <a:bodyPr/>
          <a:lstStyle/>
          <a:p>
            <a:r>
              <a:rPr lang="fi-FI" sz="3200" b="1" dirty="0" smtClean="0">
                <a:latin typeface="Verdana" pitchFamily="34" charset="0"/>
              </a:rPr>
              <a:t>DWN in Disaster Recovering (Phase 3)</a:t>
            </a:r>
          </a:p>
        </p:txBody>
      </p:sp>
      <p:sp>
        <p:nvSpPr>
          <p:cNvPr id="30723" name="Rectangle 3"/>
          <p:cNvSpPr>
            <a:spLocks noGrp="1" noChangeArrowheads="1"/>
          </p:cNvSpPr>
          <p:nvPr>
            <p:ph type="body" idx="4294967295"/>
          </p:nvPr>
        </p:nvSpPr>
        <p:spPr>
          <a:xfrm>
            <a:off x="467544" y="1340768"/>
            <a:ext cx="8424936" cy="5328592"/>
          </a:xfrm>
        </p:spPr>
        <p:txBody>
          <a:bodyPr/>
          <a:lstStyle/>
          <a:p>
            <a:pPr>
              <a:lnSpc>
                <a:spcPct val="90000"/>
              </a:lnSpc>
            </a:pPr>
            <a:r>
              <a:rPr lang="fi-FI" sz="2400" b="1" dirty="0" smtClean="0">
                <a:latin typeface="Verdana" pitchFamily="34" charset="0"/>
              </a:rPr>
              <a:t>Specific requirements</a:t>
            </a:r>
          </a:p>
          <a:p>
            <a:pPr lvl="1">
              <a:lnSpc>
                <a:spcPct val="90000"/>
              </a:lnSpc>
            </a:pPr>
            <a:r>
              <a:rPr lang="fi-FI" sz="2000" dirty="0" smtClean="0">
                <a:latin typeface="Verdana" pitchFamily="34" charset="0"/>
              </a:rPr>
              <a:t>Enable technolgies to design safe and secure social infrastructure for high QoL against disaters.</a:t>
            </a:r>
          </a:p>
          <a:p>
            <a:pPr lvl="1">
              <a:lnSpc>
                <a:spcPct val="90000"/>
              </a:lnSpc>
            </a:pPr>
            <a:r>
              <a:rPr lang="fi-FI" sz="2000" dirty="0" smtClean="0">
                <a:latin typeface="Verdana" pitchFamily="34" charset="0"/>
              </a:rPr>
              <a:t>Adaptive reconfigurability according to variance of liveing and working condition. Total design of ready existing and newly buiding system.  </a:t>
            </a:r>
          </a:p>
          <a:p>
            <a:pPr>
              <a:lnSpc>
                <a:spcPct val="90000"/>
              </a:lnSpc>
            </a:pPr>
            <a:r>
              <a:rPr lang="fi-FI" sz="2400" b="1" dirty="0" smtClean="0">
                <a:latin typeface="Verdana" pitchFamily="34" charset="0"/>
              </a:rPr>
              <a:t>Key technology requirements</a:t>
            </a:r>
          </a:p>
          <a:p>
            <a:pPr>
              <a:lnSpc>
                <a:spcPct val="90000"/>
              </a:lnSpc>
              <a:buNone/>
            </a:pPr>
            <a:r>
              <a:rPr lang="fi-FI" dirty="0" smtClean="0">
                <a:latin typeface="Verdana" pitchFamily="34" charset="0"/>
              </a:rPr>
              <a:t> </a:t>
            </a:r>
            <a:r>
              <a:rPr lang="fi-FI" sz="2000" dirty="0" smtClean="0">
                <a:latin typeface="Verdana" pitchFamily="34" charset="0"/>
              </a:rPr>
              <a:t>(a) Available technologies: design technology for assumed case and predictable case.</a:t>
            </a:r>
          </a:p>
          <a:p>
            <a:pPr>
              <a:lnSpc>
                <a:spcPct val="90000"/>
              </a:lnSpc>
              <a:buNone/>
            </a:pPr>
            <a:r>
              <a:rPr lang="fi-FI" sz="2000" dirty="0" smtClean="0">
                <a:latin typeface="Verdana" pitchFamily="34" charset="0"/>
              </a:rPr>
              <a:t>  (b) Lack of technologies:cognitive and reconfigurable technology in case beyond assumed and predictable cases.</a:t>
            </a:r>
          </a:p>
          <a:p>
            <a:pPr>
              <a:lnSpc>
                <a:spcPct val="90000"/>
              </a:lnSpc>
            </a:pPr>
            <a:r>
              <a:rPr lang="fi-FI" sz="2400" b="1" dirty="0" smtClean="0">
                <a:latin typeface="Verdana" pitchFamily="34" charset="0"/>
              </a:rPr>
              <a:t>Potential industrial parties </a:t>
            </a:r>
            <a:r>
              <a:rPr lang="fi-FI" sz="2400" dirty="0" smtClean="0">
                <a:latin typeface="Verdana" pitchFamily="34" charset="0"/>
              </a:rPr>
              <a:t>(financing expected)</a:t>
            </a:r>
          </a:p>
          <a:p>
            <a:pPr>
              <a:lnSpc>
                <a:spcPct val="50000"/>
              </a:lnSpc>
              <a:buNone/>
            </a:pPr>
            <a:r>
              <a:rPr lang="fi-FI" sz="2000" dirty="0" smtClean="0">
                <a:latin typeface="Verdana" pitchFamily="34" charset="0"/>
              </a:rPr>
              <a:t>  (1) Government (houses, roads, infra building etc)</a:t>
            </a:r>
          </a:p>
          <a:p>
            <a:pPr>
              <a:lnSpc>
                <a:spcPct val="50000"/>
              </a:lnSpc>
              <a:buNone/>
            </a:pPr>
            <a:r>
              <a:rPr lang="fi-FI" sz="2000" dirty="0" smtClean="0">
                <a:latin typeface="Verdana" pitchFamily="34" charset="0"/>
              </a:rPr>
              <a:t>  (2) Infra and Building contructures, </a:t>
            </a:r>
          </a:p>
          <a:p>
            <a:pPr>
              <a:lnSpc>
                <a:spcPct val="50000"/>
              </a:lnSpc>
              <a:buNone/>
            </a:pPr>
            <a:r>
              <a:rPr lang="fi-FI" sz="2000" dirty="0" smtClean="0">
                <a:latin typeface="Verdana" pitchFamily="34" charset="0"/>
              </a:rPr>
              <a:t>  (3) Network infra operators and manufactures</a:t>
            </a:r>
          </a:p>
        </p:txBody>
      </p:sp>
    </p:spTree>
    <p:extLst>
      <p:ext uri="{BB962C8B-B14F-4D97-AF65-F5344CB8AC3E}">
        <p14:creationId xmlns:p14="http://schemas.microsoft.com/office/powerpoint/2010/main" val="3290619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395288" y="874713"/>
            <a:ext cx="8208962" cy="754062"/>
          </a:xfrm>
        </p:spPr>
        <p:txBody>
          <a:bodyPr/>
          <a:lstStyle/>
          <a:p>
            <a:r>
              <a:rPr kumimoji="1" lang="en-US" altLang="ja-JP" sz="2400" dirty="0" smtClean="0"/>
              <a:t>(Case 9) </a:t>
            </a:r>
            <a:r>
              <a:rPr kumimoji="1" lang="en-US" altLang="ja-JP" sz="2800" b="1" dirty="0" smtClean="0"/>
              <a:t>Would a good wireless solution benefit your application?</a:t>
            </a:r>
            <a:r>
              <a:rPr kumimoji="1" lang="en-US" altLang="ja-JP" sz="2400" dirty="0" smtClean="0"/>
              <a:t/>
            </a:r>
            <a:br>
              <a:rPr kumimoji="1" lang="en-US" altLang="ja-JP" sz="2400" dirty="0" smtClean="0"/>
            </a:br>
            <a:r>
              <a:rPr kumimoji="1" lang="en-US" altLang="ja-JP" sz="2400" dirty="0" smtClean="0"/>
              <a:t>If yes, please describe the benefits you would like to realize</a:t>
            </a:r>
            <a:endParaRPr kumimoji="1" lang="ja-JP" altLang="en-US" sz="2400" dirty="0" smtClean="0"/>
          </a:p>
        </p:txBody>
      </p:sp>
      <p:sp>
        <p:nvSpPr>
          <p:cNvPr id="38915" name="スライド番号プレースホルダー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ACC34866-8589-48F3-9CD4-B9E61766CA91}" type="slidenum">
              <a:rPr lang="en-US" altLang="ja-JP" sz="1200" smtClean="0">
                <a:latin typeface="Times New Roman" pitchFamily="18" charset="0"/>
              </a:rPr>
              <a:pPr eaLnBrk="1" hangingPunct="1">
                <a:spcBef>
                  <a:spcPct val="0"/>
                </a:spcBef>
              </a:pPr>
              <a:t>17</a:t>
            </a:fld>
            <a:endParaRPr lang="en-US" altLang="ja-JP" sz="1200" smtClean="0">
              <a:latin typeface="Times New Roman" pitchFamily="18" charset="0"/>
            </a:endParaRPr>
          </a:p>
        </p:txBody>
      </p:sp>
      <p:sp>
        <p:nvSpPr>
          <p:cNvPr id="38916" name="TextBox 1"/>
          <p:cNvSpPr txBox="1">
            <a:spLocks noChangeArrowheads="1"/>
          </p:cNvSpPr>
          <p:nvPr/>
        </p:nvSpPr>
        <p:spPr bwMode="auto">
          <a:xfrm>
            <a:off x="896938" y="2195513"/>
            <a:ext cx="8139558"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ts val="800"/>
              </a:spcBef>
              <a:defRPr sz="3200">
                <a:solidFill>
                  <a:srgbClr val="000000"/>
                </a:solidFill>
                <a:latin typeface="Arial" pitchFamily="34" charset="0"/>
                <a:ea typeface="ＭＳ Ｐゴシック" pitchFamily="50" charset="-128"/>
              </a:defRPr>
            </a:lvl1pPr>
            <a:lvl2pPr eaLnBrk="0" hangingPunct="0">
              <a:spcBef>
                <a:spcPts val="700"/>
              </a:spcBef>
              <a:defRPr sz="2800">
                <a:solidFill>
                  <a:srgbClr val="000000"/>
                </a:solidFill>
                <a:latin typeface="Arial" pitchFamily="34" charset="0"/>
                <a:ea typeface="ＭＳ Ｐゴシック" pitchFamily="50" charset="-128"/>
              </a:defRPr>
            </a:lvl2pPr>
            <a:lvl3pPr eaLnBrk="0" hangingPunct="0">
              <a:spcBef>
                <a:spcPts val="600"/>
              </a:spcBef>
              <a:defRPr sz="2400">
                <a:solidFill>
                  <a:srgbClr val="000000"/>
                </a:solidFill>
                <a:latin typeface="Arial" pitchFamily="34" charset="0"/>
                <a:ea typeface="ＭＳ Ｐゴシック" pitchFamily="50" charset="-128"/>
              </a:defRPr>
            </a:lvl3pPr>
            <a:lvl4pPr eaLnBrk="0" hangingPunct="0">
              <a:spcBef>
                <a:spcPts val="500"/>
              </a:spcBef>
              <a:defRPr sz="2000">
                <a:solidFill>
                  <a:srgbClr val="000000"/>
                </a:solidFill>
                <a:latin typeface="Arial" pitchFamily="34" charset="0"/>
                <a:ea typeface="ＭＳ Ｐゴシック" pitchFamily="50" charset="-128"/>
              </a:defRPr>
            </a:lvl4pPr>
            <a:lvl5pPr eaLnBrk="0" hangingPunct="0">
              <a:spcBef>
                <a:spcPts val="500"/>
              </a:spcBef>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9pPr>
          </a:lstStyle>
          <a:p>
            <a:pPr marL="0" indent="0" eaLnBrk="1" hangingPunct="1">
              <a:spcBef>
                <a:spcPct val="0"/>
              </a:spcBef>
            </a:pPr>
            <a:r>
              <a:rPr lang="en-US" altLang="ja-JP" sz="2000" dirty="0" smtClean="0"/>
              <a:t>Major </a:t>
            </a:r>
            <a:r>
              <a:rPr lang="en-US" altLang="ja-JP" sz="2000" dirty="0" smtClean="0"/>
              <a:t>applications </a:t>
            </a:r>
            <a:r>
              <a:rPr lang="en-US" altLang="ja-JP" sz="2000" dirty="0"/>
              <a:t>for </a:t>
            </a:r>
            <a:endParaRPr lang="en-US" altLang="ja-JP" sz="2000" dirty="0" smtClean="0"/>
          </a:p>
          <a:p>
            <a:pPr eaLnBrk="1" hangingPunct="1">
              <a:spcBef>
                <a:spcPct val="0"/>
              </a:spcBef>
              <a:buFontTx/>
              <a:buChar char="-"/>
            </a:pPr>
            <a:r>
              <a:rPr lang="en-US" altLang="ja-JP" sz="2000" dirty="0" smtClean="0"/>
              <a:t>Disasters </a:t>
            </a:r>
            <a:r>
              <a:rPr lang="en-US" altLang="ja-JP" sz="2000" dirty="0" smtClean="0"/>
              <a:t>such as earthquake, tsunami, typhoon, hurricane, water flood etc: </a:t>
            </a:r>
          </a:p>
          <a:p>
            <a:pPr marL="742950" lvl="1" indent="-285750" eaLnBrk="1" hangingPunct="1">
              <a:spcBef>
                <a:spcPct val="0"/>
              </a:spcBef>
              <a:buFont typeface="Wingdings" panose="05000000000000000000" pitchFamily="2" charset="2"/>
              <a:buChar char="Ø"/>
            </a:pPr>
            <a:r>
              <a:rPr lang="en-US" altLang="ja-JP" sz="2000" dirty="0" smtClean="0"/>
              <a:t>  Disaster prevention</a:t>
            </a:r>
          </a:p>
          <a:p>
            <a:pPr marL="742950" lvl="1" indent="-285750" eaLnBrk="1" hangingPunct="1">
              <a:spcBef>
                <a:spcPct val="0"/>
              </a:spcBef>
              <a:buFont typeface="Wingdings" panose="05000000000000000000" pitchFamily="2" charset="2"/>
              <a:buChar char="Ø"/>
            </a:pPr>
            <a:r>
              <a:rPr lang="en-US" altLang="ja-JP" sz="2000" dirty="0"/>
              <a:t> </a:t>
            </a:r>
            <a:r>
              <a:rPr lang="en-US" altLang="ja-JP" sz="2000" dirty="0" smtClean="0"/>
              <a:t> Rescue and evacuation</a:t>
            </a:r>
          </a:p>
          <a:p>
            <a:pPr marL="742950" lvl="1" indent="-285750" eaLnBrk="1" hangingPunct="1">
              <a:spcBef>
                <a:spcPct val="0"/>
              </a:spcBef>
              <a:buFont typeface="Wingdings" panose="05000000000000000000" pitchFamily="2" charset="2"/>
              <a:buChar char="Ø"/>
            </a:pPr>
            <a:r>
              <a:rPr lang="en-US" altLang="ja-JP" sz="2000" dirty="0"/>
              <a:t> </a:t>
            </a:r>
            <a:r>
              <a:rPr lang="en-US" altLang="ja-JP" sz="2000" dirty="0" smtClean="0"/>
              <a:t> Recovery</a:t>
            </a:r>
          </a:p>
          <a:p>
            <a:pPr eaLnBrk="1" hangingPunct="1">
              <a:spcBef>
                <a:spcPct val="0"/>
              </a:spcBef>
              <a:buFontTx/>
              <a:buChar char="-"/>
            </a:pPr>
            <a:r>
              <a:rPr lang="en-US" altLang="ja-JP" sz="2000" dirty="0" smtClean="0"/>
              <a:t>Social service infrastructures:</a:t>
            </a:r>
          </a:p>
          <a:p>
            <a:pPr marL="742950" lvl="1" indent="-285750" eaLnBrk="1" hangingPunct="1">
              <a:spcBef>
                <a:spcPct val="0"/>
              </a:spcBef>
              <a:buFont typeface="Wingdings" panose="05000000000000000000" pitchFamily="2" charset="2"/>
              <a:buChar char="Ø"/>
            </a:pPr>
            <a:r>
              <a:rPr lang="en-US" altLang="ja-JP" sz="1800" dirty="0" smtClean="0"/>
              <a:t>  </a:t>
            </a:r>
            <a:r>
              <a:rPr lang="en-US" altLang="ja-JP" sz="2000" dirty="0"/>
              <a:t>W</a:t>
            </a:r>
            <a:r>
              <a:rPr lang="en-US" altLang="ja-JP" sz="2000" dirty="0" smtClean="0"/>
              <a:t>ater supply and control networks</a:t>
            </a:r>
          </a:p>
          <a:p>
            <a:pPr marL="742950" lvl="1" indent="-285750" eaLnBrk="1" hangingPunct="1">
              <a:spcBef>
                <a:spcPct val="0"/>
              </a:spcBef>
              <a:buFont typeface="Wingdings" panose="05000000000000000000" pitchFamily="2" charset="2"/>
              <a:buChar char="Ø"/>
            </a:pPr>
            <a:r>
              <a:rPr lang="en-US" altLang="ja-JP" sz="2000" dirty="0" smtClean="0"/>
              <a:t>  </a:t>
            </a:r>
            <a:r>
              <a:rPr lang="en-US" altLang="ja-JP" sz="2000" dirty="0" smtClean="0"/>
              <a:t>Gas </a:t>
            </a:r>
            <a:r>
              <a:rPr lang="en-US" altLang="ja-JP" sz="2000" dirty="0" smtClean="0"/>
              <a:t>supply and control networks</a:t>
            </a:r>
          </a:p>
          <a:p>
            <a:pPr marL="742950" lvl="1" indent="-285750" eaLnBrk="1" hangingPunct="1">
              <a:spcBef>
                <a:spcPct val="0"/>
              </a:spcBef>
              <a:buFont typeface="Wingdings" panose="05000000000000000000" pitchFamily="2" charset="2"/>
              <a:buChar char="Ø"/>
            </a:pPr>
            <a:r>
              <a:rPr lang="en-US" altLang="ja-JP" sz="2000" dirty="0"/>
              <a:t> </a:t>
            </a:r>
            <a:r>
              <a:rPr lang="en-US" altLang="ja-JP" sz="2000" dirty="0" smtClean="0"/>
              <a:t> Electricity supply and control networks</a:t>
            </a:r>
          </a:p>
          <a:p>
            <a:pPr marL="742950" lvl="1" indent="-285750" eaLnBrk="1" hangingPunct="1">
              <a:spcBef>
                <a:spcPct val="0"/>
              </a:spcBef>
              <a:buFont typeface="Wingdings" panose="05000000000000000000" pitchFamily="2" charset="2"/>
              <a:buChar char="Ø"/>
            </a:pPr>
            <a:r>
              <a:rPr lang="en-US" altLang="ja-JP" sz="2000" dirty="0"/>
              <a:t> </a:t>
            </a:r>
            <a:r>
              <a:rPr lang="en-US" altLang="ja-JP" sz="2000" dirty="0" smtClean="0"/>
              <a:t> Other city services</a:t>
            </a:r>
            <a:endParaRPr lang="en-US" altLang="ja-JP" dirty="0"/>
          </a:p>
          <a:p>
            <a:pPr eaLnBrk="1" hangingPunct="1">
              <a:spcBef>
                <a:spcPct val="0"/>
              </a:spcBef>
              <a:buFontTx/>
              <a:buChar char="-"/>
            </a:pPr>
            <a:endParaRPr lang="en-US" altLang="ja-JP" sz="2000" dirty="0"/>
          </a:p>
          <a:p>
            <a:pPr eaLnBrk="1" hangingPunct="1">
              <a:spcBef>
                <a:spcPct val="0"/>
              </a:spcBef>
              <a:buFontTx/>
              <a:buChar char="-"/>
            </a:pPr>
            <a:endParaRPr lang="en-US" altLang="ja-JP" sz="2000" dirty="0"/>
          </a:p>
        </p:txBody>
      </p:sp>
    </p:spTree>
    <p:extLst>
      <p:ext uri="{BB962C8B-B14F-4D97-AF65-F5344CB8AC3E}">
        <p14:creationId xmlns:p14="http://schemas.microsoft.com/office/powerpoint/2010/main" val="4034073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7537" y="685800"/>
            <a:ext cx="8202935" cy="754063"/>
          </a:xfrm>
        </p:spPr>
        <p:txBody>
          <a:bodyPr/>
          <a:lstStyle/>
          <a:p>
            <a:r>
              <a:rPr kumimoji="1" lang="en-US" altLang="ja-JP" sz="3600" b="1" dirty="0" smtClean="0"/>
              <a:t>Water Pipeline Maintenance System</a:t>
            </a:r>
            <a:endParaRPr kumimoji="1" lang="ja-JP" altLang="en-US" sz="3600" b="1" dirty="0"/>
          </a:p>
        </p:txBody>
      </p:sp>
      <p:sp>
        <p:nvSpPr>
          <p:cNvPr id="3" name="スライド番号プレースホルダー 2"/>
          <p:cNvSpPr>
            <a:spLocks noGrp="1"/>
          </p:cNvSpPr>
          <p:nvPr>
            <p:ph type="sldNum" idx="10"/>
          </p:nvPr>
        </p:nvSpPr>
        <p:spPr/>
        <p:txBody>
          <a:bodyPr/>
          <a:lstStyle/>
          <a:p>
            <a:pPr>
              <a:defRPr/>
            </a:pPr>
            <a:r>
              <a:rPr lang="en-US" altLang="ja-JP" sz="1200" dirty="0" smtClean="0"/>
              <a:t>Slide </a:t>
            </a:r>
            <a:fld id="{49C64AAD-2737-4440-8D60-8119ACB23A47}" type="slidenum">
              <a:rPr lang="en-US" altLang="ja-JP" sz="1200" smtClean="0"/>
              <a:pPr>
                <a:defRPr/>
              </a:pPr>
              <a:t>18</a:t>
            </a:fld>
            <a:endParaRPr lang="en-US" altLang="ja-JP" sz="1200" dirty="0"/>
          </a:p>
        </p:txBody>
      </p:sp>
      <p:pic>
        <p:nvPicPr>
          <p:cNvPr id="18" name="図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31" y="1618997"/>
            <a:ext cx="7687309" cy="4402291"/>
          </a:xfrm>
          <a:prstGeom prst="rect">
            <a:avLst/>
          </a:prstGeom>
        </p:spPr>
      </p:pic>
    </p:spTree>
    <p:extLst>
      <p:ext uri="{BB962C8B-B14F-4D97-AF65-F5344CB8AC3E}">
        <p14:creationId xmlns:p14="http://schemas.microsoft.com/office/powerpoint/2010/main" val="20907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34925" y="730250"/>
            <a:ext cx="9037638" cy="754063"/>
          </a:xfrm>
        </p:spPr>
        <p:txBody>
          <a:bodyPr/>
          <a:lstStyle/>
          <a:p>
            <a:r>
              <a:rPr kumimoji="1" lang="en-US" altLang="ja-JP" sz="2400" dirty="0" smtClean="0"/>
              <a:t>(Case 9) </a:t>
            </a:r>
            <a:r>
              <a:rPr kumimoji="1" lang="en-US" altLang="ja-JP" sz="2800" b="1" dirty="0" smtClean="0"/>
              <a:t>Have you tried wireless solutions?</a:t>
            </a:r>
            <a:br>
              <a:rPr kumimoji="1" lang="en-US" altLang="ja-JP" sz="2800" b="1" dirty="0" smtClean="0"/>
            </a:br>
            <a:r>
              <a:rPr kumimoji="1" lang="en-US" altLang="ja-JP" sz="2000" dirty="0" smtClean="0"/>
              <a:t>What worked and what did not (be specific).</a:t>
            </a:r>
            <a:endParaRPr kumimoji="1" lang="ja-JP" altLang="en-US" sz="1800" dirty="0" smtClean="0"/>
          </a:p>
        </p:txBody>
      </p:sp>
      <p:sp>
        <p:nvSpPr>
          <p:cNvPr id="39939" name="スライド番号プレースホルダー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dirty="0" smtClean="0">
                <a:latin typeface="Times New Roman" pitchFamily="18" charset="0"/>
              </a:rPr>
              <a:t>Slide </a:t>
            </a:r>
            <a:fld id="{6BDF1E3E-24D3-43E9-AB49-E24121BA68D7}" type="slidenum">
              <a:rPr lang="en-US" altLang="ja-JP" sz="1200" smtClean="0">
                <a:latin typeface="Times New Roman" pitchFamily="18" charset="0"/>
              </a:rPr>
              <a:pPr eaLnBrk="1" hangingPunct="1">
                <a:spcBef>
                  <a:spcPct val="0"/>
                </a:spcBef>
              </a:pPr>
              <a:t>19</a:t>
            </a:fld>
            <a:endParaRPr lang="en-US" altLang="ja-JP" sz="1200" dirty="0" smtClean="0">
              <a:latin typeface="Times New Roman" pitchFamily="18" charset="0"/>
            </a:endParaRPr>
          </a:p>
        </p:txBody>
      </p:sp>
      <p:sp>
        <p:nvSpPr>
          <p:cNvPr id="39940" name="Rectangle 1"/>
          <p:cNvSpPr>
            <a:spLocks noChangeArrowheads="1"/>
          </p:cNvSpPr>
          <p:nvPr/>
        </p:nvSpPr>
        <p:spPr bwMode="auto">
          <a:xfrm>
            <a:off x="755650" y="1631697"/>
            <a:ext cx="7848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800"/>
              </a:spcBef>
              <a:defRPr sz="3200">
                <a:solidFill>
                  <a:srgbClr val="000000"/>
                </a:solidFill>
                <a:latin typeface="Arial" pitchFamily="34" charset="0"/>
                <a:ea typeface="ＭＳ Ｐゴシック" pitchFamily="50" charset="-128"/>
              </a:defRPr>
            </a:lvl1pPr>
            <a:lvl2pPr marL="1085850" indent="-342900" eaLnBrk="0" hangingPunct="0">
              <a:spcBef>
                <a:spcPts val="700"/>
              </a:spcBef>
              <a:defRPr sz="2800">
                <a:solidFill>
                  <a:srgbClr val="000000"/>
                </a:solidFill>
                <a:latin typeface="Arial" pitchFamily="34" charset="0"/>
                <a:ea typeface="ＭＳ Ｐゴシック" pitchFamily="50" charset="-128"/>
              </a:defRPr>
            </a:lvl2pPr>
            <a:lvl3pPr eaLnBrk="0" hangingPunct="0">
              <a:spcBef>
                <a:spcPts val="600"/>
              </a:spcBef>
              <a:defRPr sz="2400">
                <a:solidFill>
                  <a:srgbClr val="000000"/>
                </a:solidFill>
                <a:latin typeface="Arial" pitchFamily="34" charset="0"/>
                <a:ea typeface="ＭＳ Ｐゴシック" pitchFamily="50" charset="-128"/>
              </a:defRPr>
            </a:lvl3pPr>
            <a:lvl4pPr eaLnBrk="0" hangingPunct="0">
              <a:spcBef>
                <a:spcPts val="500"/>
              </a:spcBef>
              <a:defRPr sz="2000">
                <a:solidFill>
                  <a:srgbClr val="000000"/>
                </a:solidFill>
                <a:latin typeface="Arial" pitchFamily="34" charset="0"/>
                <a:ea typeface="ＭＳ Ｐゴシック" pitchFamily="50" charset="-128"/>
              </a:defRPr>
            </a:lvl4pPr>
            <a:lvl5pPr eaLnBrk="0" hangingPunct="0">
              <a:spcBef>
                <a:spcPts val="500"/>
              </a:spcBef>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9pPr>
          </a:lstStyle>
          <a:p>
            <a:pPr eaLnBrk="1" hangingPunct="1">
              <a:spcBef>
                <a:spcPct val="0"/>
              </a:spcBef>
              <a:buFontTx/>
              <a:buChar char="-"/>
            </a:pPr>
            <a:r>
              <a:rPr lang="en-US" altLang="ja-JP" sz="2400" dirty="0">
                <a:latin typeface="Times New Roman" pitchFamily="18" charset="0"/>
              </a:rPr>
              <a:t>Several trials using </a:t>
            </a:r>
            <a:r>
              <a:rPr lang="en-US" altLang="ja-JP" sz="2400" dirty="0" smtClean="0">
                <a:latin typeface="Times New Roman" pitchFamily="18" charset="0"/>
              </a:rPr>
              <a:t>existing wireless technologies of </a:t>
            </a:r>
          </a:p>
          <a:p>
            <a:pPr lvl="1" eaLnBrk="1" hangingPunct="1">
              <a:spcBef>
                <a:spcPct val="0"/>
              </a:spcBef>
              <a:buFont typeface="Wingdings" panose="05000000000000000000" pitchFamily="2" charset="2"/>
              <a:buChar char="Ø"/>
            </a:pPr>
            <a:r>
              <a:rPr lang="en-US" altLang="ja-JP" sz="2400" dirty="0">
                <a:latin typeface="Times New Roman" pitchFamily="18" charset="0"/>
              </a:rPr>
              <a:t>M</a:t>
            </a:r>
            <a:r>
              <a:rPr lang="en-US" altLang="ja-JP" sz="2400" dirty="0" smtClean="0">
                <a:latin typeface="Times New Roman" pitchFamily="18" charset="0"/>
              </a:rPr>
              <a:t>obile phones (3G, 4G), </a:t>
            </a:r>
          </a:p>
          <a:p>
            <a:pPr lvl="1" eaLnBrk="1" hangingPunct="1">
              <a:spcBef>
                <a:spcPct val="0"/>
              </a:spcBef>
              <a:buFont typeface="Wingdings" panose="05000000000000000000" pitchFamily="2" charset="2"/>
              <a:buChar char="Ø"/>
            </a:pPr>
            <a:r>
              <a:rPr lang="en-US" altLang="ja-JP" sz="2400" dirty="0" smtClean="0">
                <a:latin typeface="Times New Roman" pitchFamily="18" charset="0"/>
              </a:rPr>
              <a:t>WiFi, Bluetooth, </a:t>
            </a:r>
          </a:p>
          <a:p>
            <a:pPr lvl="1" eaLnBrk="1" hangingPunct="1">
              <a:spcBef>
                <a:spcPct val="0"/>
              </a:spcBef>
              <a:buFont typeface="Wingdings" panose="05000000000000000000" pitchFamily="2" charset="2"/>
              <a:buChar char="Ø"/>
            </a:pPr>
            <a:r>
              <a:rPr lang="en-US" altLang="ja-JP" sz="2400" dirty="0" smtClean="0">
                <a:latin typeface="Times New Roman" pitchFamily="18" charset="0"/>
              </a:rPr>
              <a:t>900MHz public services</a:t>
            </a:r>
          </a:p>
          <a:p>
            <a:pPr marL="0" indent="0" eaLnBrk="1" hangingPunct="1">
              <a:spcBef>
                <a:spcPct val="0"/>
              </a:spcBef>
            </a:pPr>
            <a:r>
              <a:rPr lang="en-US" altLang="ja-JP" sz="2400" dirty="0" smtClean="0">
                <a:latin typeface="Times New Roman" pitchFamily="18" charset="0"/>
              </a:rPr>
              <a:t>for mature and reasonable cost  technologies.</a:t>
            </a:r>
          </a:p>
          <a:p>
            <a:pPr marL="0" indent="0" eaLnBrk="1" hangingPunct="1">
              <a:spcBef>
                <a:spcPct val="0"/>
              </a:spcBef>
            </a:pPr>
            <a:endParaRPr lang="en-US" altLang="ja-JP" sz="2400" dirty="0" smtClean="0">
              <a:latin typeface="Times New Roman" pitchFamily="18" charset="0"/>
            </a:endParaRPr>
          </a:p>
          <a:p>
            <a:pPr eaLnBrk="1" hangingPunct="1">
              <a:spcBef>
                <a:spcPct val="0"/>
              </a:spcBef>
              <a:buFontTx/>
              <a:buChar char="-"/>
            </a:pPr>
            <a:r>
              <a:rPr lang="en-US" altLang="ja-JP" sz="2400" dirty="0" smtClean="0">
                <a:latin typeface="Times New Roman" pitchFamily="18" charset="0"/>
              </a:rPr>
              <a:t>Designed and implemented some prototypes for</a:t>
            </a:r>
            <a:endParaRPr lang="en-US" altLang="ja-JP" sz="2400" dirty="0">
              <a:latin typeface="Times New Roman" pitchFamily="18" charset="0"/>
            </a:endParaRPr>
          </a:p>
          <a:p>
            <a:pPr lvl="1" eaLnBrk="1" hangingPunct="1">
              <a:spcBef>
                <a:spcPct val="0"/>
              </a:spcBef>
              <a:buFont typeface="Wingdings" panose="05000000000000000000" pitchFamily="2" charset="2"/>
              <a:buChar char="Ø"/>
            </a:pPr>
            <a:r>
              <a:rPr lang="en-US" altLang="ja-JP" sz="2400" dirty="0" smtClean="0">
                <a:latin typeface="Times New Roman" pitchFamily="18" charset="0"/>
              </a:rPr>
              <a:t>Disaster rescue</a:t>
            </a:r>
          </a:p>
          <a:p>
            <a:pPr lvl="1" eaLnBrk="1" hangingPunct="1">
              <a:spcBef>
                <a:spcPct val="0"/>
              </a:spcBef>
              <a:buFont typeface="Wingdings" panose="05000000000000000000" pitchFamily="2" charset="2"/>
              <a:buChar char="Ø"/>
            </a:pPr>
            <a:r>
              <a:rPr lang="en-US" altLang="ja-JP" sz="2400" dirty="0" smtClean="0">
                <a:latin typeface="Times New Roman" pitchFamily="18" charset="0"/>
              </a:rPr>
              <a:t>City social services such as water supply and maintenance</a:t>
            </a:r>
          </a:p>
          <a:p>
            <a:pPr eaLnBrk="1" hangingPunct="1">
              <a:spcBef>
                <a:spcPct val="0"/>
              </a:spcBef>
              <a:buFontTx/>
              <a:buChar char="-"/>
            </a:pPr>
            <a:r>
              <a:rPr lang="en-US" altLang="ja-JP" sz="2400" dirty="0" smtClean="0">
                <a:latin typeface="Times New Roman" pitchFamily="18" charset="0"/>
              </a:rPr>
              <a:t>Required dependable performance has not been satisfied.</a:t>
            </a:r>
          </a:p>
          <a:p>
            <a:pPr eaLnBrk="1" hangingPunct="1">
              <a:spcBef>
                <a:spcPct val="0"/>
              </a:spcBef>
              <a:buFontTx/>
              <a:buChar char="-"/>
            </a:pPr>
            <a:r>
              <a:rPr lang="en-US" altLang="ja-JP" sz="2400" dirty="0" smtClean="0">
                <a:latin typeface="Times New Roman" pitchFamily="18" charset="0"/>
              </a:rPr>
              <a:t>Radio </a:t>
            </a:r>
            <a:r>
              <a:rPr lang="en-US" altLang="ja-JP" sz="2400" dirty="0">
                <a:latin typeface="Times New Roman" pitchFamily="18" charset="0"/>
              </a:rPr>
              <a:t>regulations do not approve </a:t>
            </a:r>
            <a:r>
              <a:rPr lang="en-US" altLang="ja-JP" sz="2400" dirty="0" smtClean="0">
                <a:latin typeface="Times New Roman" pitchFamily="18" charset="0"/>
              </a:rPr>
              <a:t>for frequency allocation.</a:t>
            </a:r>
            <a:endParaRPr lang="en-US" altLang="ja-JP" sz="2400" dirty="0">
              <a:latin typeface="Times New Roman" pitchFamily="18" charset="0"/>
            </a:endParaRPr>
          </a:p>
          <a:p>
            <a:pPr marL="0" indent="0" eaLnBrk="1" hangingPunct="1">
              <a:spcBef>
                <a:spcPct val="0"/>
              </a:spcBef>
            </a:pPr>
            <a:endParaRPr lang="en-US" altLang="ja-JP" sz="2400" dirty="0">
              <a:latin typeface="Times New Roman" pitchFamily="18" charset="0"/>
            </a:endParaRPr>
          </a:p>
          <a:p>
            <a:pPr eaLnBrk="1" hangingPunct="1">
              <a:spcBef>
                <a:spcPct val="0"/>
              </a:spcBef>
            </a:pPr>
            <a:r>
              <a:rPr lang="en-US" altLang="ja-JP" sz="2400" dirty="0">
                <a:latin typeface="Times New Roman" pitchFamily="18" charset="0"/>
              </a:rPr>
              <a:t> </a:t>
            </a:r>
          </a:p>
        </p:txBody>
      </p:sp>
    </p:spTree>
    <p:extLst>
      <p:ext uri="{BB962C8B-B14F-4D97-AF65-F5344CB8AC3E}">
        <p14:creationId xmlns:p14="http://schemas.microsoft.com/office/powerpoint/2010/main" val="282235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txBox="1">
            <a:spLocks/>
          </p:cNvSpPr>
          <p:nvPr/>
        </p:nvSpPr>
        <p:spPr bwMode="auto">
          <a:xfrm>
            <a:off x="539552" y="1413917"/>
            <a:ext cx="7992888"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800"/>
              </a:spcBef>
              <a:defRPr sz="3200">
                <a:solidFill>
                  <a:srgbClr val="000000"/>
                </a:solidFill>
                <a:latin typeface="Arial" pitchFamily="34" charset="0"/>
                <a:ea typeface="ＭＳ Ｐゴシック" pitchFamily="50" charset="-128"/>
              </a:defRPr>
            </a:lvl1pPr>
            <a:lvl2pPr eaLnBrk="0" hangingPunct="0">
              <a:spcBef>
                <a:spcPts val="700"/>
              </a:spcBef>
              <a:defRPr sz="2800">
                <a:solidFill>
                  <a:srgbClr val="000000"/>
                </a:solidFill>
                <a:latin typeface="Arial" pitchFamily="34" charset="0"/>
                <a:ea typeface="ＭＳ Ｐゴシック" pitchFamily="50" charset="-128"/>
              </a:defRPr>
            </a:lvl2pPr>
            <a:lvl3pPr eaLnBrk="0" hangingPunct="0">
              <a:spcBef>
                <a:spcPts val="600"/>
              </a:spcBef>
              <a:defRPr sz="2400">
                <a:solidFill>
                  <a:srgbClr val="000000"/>
                </a:solidFill>
                <a:latin typeface="Arial" pitchFamily="34" charset="0"/>
                <a:ea typeface="ＭＳ Ｐゴシック" pitchFamily="50" charset="-128"/>
              </a:defRPr>
            </a:lvl3pPr>
            <a:lvl4pPr eaLnBrk="0" hangingPunct="0">
              <a:spcBef>
                <a:spcPts val="500"/>
              </a:spcBef>
              <a:defRPr sz="2000">
                <a:solidFill>
                  <a:srgbClr val="000000"/>
                </a:solidFill>
                <a:latin typeface="Arial" pitchFamily="34" charset="0"/>
                <a:ea typeface="ＭＳ Ｐゴシック" pitchFamily="50" charset="-128"/>
              </a:defRPr>
            </a:lvl4pPr>
            <a:lvl5pPr eaLnBrk="0" hangingPunct="0">
              <a:spcBef>
                <a:spcPts val="500"/>
              </a:spcBef>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9pPr>
          </a:lstStyle>
          <a:p>
            <a:pPr algn="ctr" defTabSz="449263" fontAlgn="base">
              <a:spcBef>
                <a:spcPct val="20000"/>
              </a:spcBef>
              <a:spcAft>
                <a:spcPct val="0"/>
              </a:spcAft>
              <a:buClr>
                <a:srgbClr val="000000"/>
              </a:buClr>
              <a:buSzPct val="100000"/>
              <a:buFont typeface="Times New Roman" pitchFamily="18" charset="0"/>
              <a:buNone/>
            </a:pPr>
            <a:r>
              <a:rPr kumimoji="0" lang="en-US" altLang="ja-JP" sz="3600" b="1" dirty="0" smtClean="0">
                <a:cs typeface="Times New Roman" pitchFamily="18" charset="0"/>
              </a:rPr>
              <a:t>Response </a:t>
            </a:r>
            <a:r>
              <a:rPr kumimoji="0" lang="en-US" altLang="ja-JP" sz="3600" b="1" dirty="0">
                <a:cs typeface="Times New Roman" pitchFamily="18" charset="0"/>
              </a:rPr>
              <a:t>to Call </a:t>
            </a:r>
            <a:r>
              <a:rPr kumimoji="0" lang="en-US" altLang="ja-JP" sz="3600" b="1" dirty="0" smtClean="0">
                <a:cs typeface="Times New Roman" pitchFamily="18" charset="0"/>
              </a:rPr>
              <a:t>for Interest(CFI) of IEEE802 IG-DEP</a:t>
            </a:r>
          </a:p>
          <a:p>
            <a:pPr algn="ctr" defTabSz="449263" fontAlgn="base">
              <a:spcBef>
                <a:spcPct val="20000"/>
              </a:spcBef>
              <a:spcAft>
                <a:spcPct val="0"/>
              </a:spcAft>
              <a:buClr>
                <a:srgbClr val="000000"/>
              </a:buClr>
              <a:buSzPct val="100000"/>
              <a:buFont typeface="Times New Roman" pitchFamily="18" charset="0"/>
              <a:buNone/>
            </a:pPr>
            <a:r>
              <a:rPr kumimoji="0" lang="en-US" altLang="ja-JP" sz="3600" b="1" dirty="0" smtClean="0">
                <a:cs typeface="Times New Roman" pitchFamily="18" charset="0"/>
              </a:rPr>
              <a:t>Case 9</a:t>
            </a:r>
            <a:endParaRPr kumimoji="0" lang="en-US" altLang="ja-JP" sz="3600" b="1" dirty="0">
              <a:cs typeface="Times New Roman" pitchFamily="18" charset="0"/>
            </a:endParaRPr>
          </a:p>
          <a:p>
            <a:pPr algn="ctr" defTabSz="449263" fontAlgn="base">
              <a:spcBef>
                <a:spcPct val="20000"/>
              </a:spcBef>
              <a:spcAft>
                <a:spcPct val="0"/>
              </a:spcAft>
              <a:buClr>
                <a:srgbClr val="000000"/>
              </a:buClr>
              <a:buSzPct val="100000"/>
              <a:buFont typeface="Times New Roman" pitchFamily="18" charset="0"/>
              <a:buNone/>
            </a:pPr>
            <a:endParaRPr kumimoji="0" lang="en-US" altLang="ja-JP" b="1" dirty="0">
              <a:latin typeface="Times New Roman" pitchFamily="18" charset="0"/>
              <a:cs typeface="Times New Roman" pitchFamily="18" charset="0"/>
            </a:endParaRPr>
          </a:p>
          <a:p>
            <a:pPr algn="ctr" defTabSz="449263" eaLnBrk="1" fontAlgn="base" hangingPunct="1">
              <a:spcBef>
                <a:spcPct val="0"/>
              </a:spcBef>
              <a:spcAft>
                <a:spcPct val="0"/>
              </a:spcAft>
              <a:buClr>
                <a:srgbClr val="000000"/>
              </a:buClr>
              <a:buSzPct val="100000"/>
              <a:buFont typeface="Times New Roman" pitchFamily="18" charset="0"/>
              <a:buNone/>
            </a:pPr>
            <a:r>
              <a:rPr kumimoji="0" lang="en-US" altLang="ja-JP" sz="2800" b="1" dirty="0">
                <a:latin typeface="Times New Roman" pitchFamily="18" charset="0"/>
                <a:cs typeface="Times New Roman" pitchFamily="18" charset="0"/>
              </a:rPr>
              <a:t>Bangkok, Thailand</a:t>
            </a:r>
          </a:p>
          <a:p>
            <a:pPr algn="ctr" defTabSz="449263" eaLnBrk="1" fontAlgn="base" hangingPunct="1">
              <a:spcBef>
                <a:spcPct val="0"/>
              </a:spcBef>
              <a:spcAft>
                <a:spcPct val="0"/>
              </a:spcAft>
              <a:buClr>
                <a:srgbClr val="000000"/>
              </a:buClr>
              <a:buSzPct val="100000"/>
              <a:buFont typeface="Times New Roman" pitchFamily="18" charset="0"/>
              <a:buNone/>
            </a:pPr>
            <a:r>
              <a:rPr kumimoji="0" lang="en-US" altLang="ja-JP" sz="2800" b="1" dirty="0" smtClean="0">
                <a:latin typeface="Times New Roman" pitchFamily="18" charset="0"/>
                <a:cs typeface="Times New Roman" pitchFamily="18" charset="0"/>
              </a:rPr>
              <a:t>September 15, 2015</a:t>
            </a:r>
          </a:p>
          <a:p>
            <a:pPr algn="ctr" defTabSz="449263" eaLnBrk="1" fontAlgn="base" hangingPunct="1">
              <a:spcBef>
                <a:spcPct val="0"/>
              </a:spcBef>
              <a:spcAft>
                <a:spcPct val="0"/>
              </a:spcAft>
              <a:buClr>
                <a:srgbClr val="000000"/>
              </a:buClr>
              <a:buSzPct val="100000"/>
              <a:buFont typeface="Times New Roman" pitchFamily="18" charset="0"/>
              <a:buNone/>
            </a:pPr>
            <a:endParaRPr kumimoji="0" lang="en-US" altLang="ja-JP" sz="2800" b="1" dirty="0">
              <a:solidFill>
                <a:srgbClr val="FFFFFF"/>
              </a:solidFill>
              <a:latin typeface="Times New Roman" pitchFamily="18" charset="0"/>
              <a:cs typeface="Times New Roman" pitchFamily="18" charset="0"/>
            </a:endParaRPr>
          </a:p>
          <a:p>
            <a:pPr algn="ctr" defTabSz="449263" eaLnBrk="1" fontAlgn="base" hangingPunct="1">
              <a:spcBef>
                <a:spcPct val="0"/>
              </a:spcBef>
              <a:spcAft>
                <a:spcPct val="0"/>
              </a:spcAft>
              <a:buClr>
                <a:srgbClr val="000000"/>
              </a:buClr>
              <a:buSzPct val="100000"/>
              <a:buFont typeface="Times New Roman" pitchFamily="18" charset="0"/>
              <a:buNone/>
            </a:pPr>
            <a:r>
              <a:rPr kumimoji="0" lang="en-US" altLang="ja-JP" sz="2800" b="1" dirty="0" smtClean="0">
                <a:solidFill>
                  <a:schemeClr val="tx1"/>
                </a:solidFill>
                <a:latin typeface="Times New Roman" pitchFamily="18" charset="0"/>
                <a:cs typeface="Times New Roman" pitchFamily="18" charset="0"/>
              </a:rPr>
              <a:t>Ryuji Kohno(YNU/CWC-Nippon), Manabu Yagi (NEC)</a:t>
            </a:r>
          </a:p>
          <a:p>
            <a:pPr algn="ctr" defTabSz="449263" eaLnBrk="1" fontAlgn="base" hangingPunct="1">
              <a:spcBef>
                <a:spcPct val="0"/>
              </a:spcBef>
              <a:spcAft>
                <a:spcPct val="0"/>
              </a:spcAft>
              <a:buClr>
                <a:srgbClr val="000000"/>
              </a:buClr>
              <a:buSzPct val="100000"/>
              <a:buFont typeface="Times New Roman" pitchFamily="18" charset="0"/>
              <a:buNone/>
            </a:pPr>
            <a:endParaRPr kumimoji="0" lang="en-US" altLang="ja-JP" sz="2800" dirty="0">
              <a:solidFill>
                <a:schemeClr val="tx1"/>
              </a:solidFill>
              <a:latin typeface="Times New Roman" pitchFamily="18" charset="0"/>
              <a:cs typeface="Times New Roman" pitchFamily="18" charset="0"/>
            </a:endParaRPr>
          </a:p>
        </p:txBody>
      </p:sp>
      <p:sp>
        <p:nvSpPr>
          <p:cNvPr id="6147"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dirty="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2</a:t>
            </a:fld>
            <a:endParaRPr lang="en-US" altLang="ja-JP" sz="1200" dirty="0" smtClean="0">
              <a:latin typeface="Times New Roman" pitchFamily="18" charset="0"/>
            </a:endParaRPr>
          </a:p>
        </p:txBody>
      </p:sp>
    </p:spTree>
    <p:extLst>
      <p:ext uri="{BB962C8B-B14F-4D97-AF65-F5344CB8AC3E}">
        <p14:creationId xmlns:p14="http://schemas.microsoft.com/office/powerpoint/2010/main" val="1999335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34925" y="730250"/>
            <a:ext cx="9037638" cy="754063"/>
          </a:xfrm>
        </p:spPr>
        <p:txBody>
          <a:bodyPr/>
          <a:lstStyle/>
          <a:p>
            <a:r>
              <a:rPr kumimoji="1" lang="en-US" altLang="ja-JP" sz="2400" dirty="0" smtClean="0"/>
              <a:t>(Case 9) </a:t>
            </a:r>
            <a:r>
              <a:rPr kumimoji="1" lang="en-US" altLang="ja-JP" sz="2800" b="1" dirty="0" smtClean="0"/>
              <a:t>What is missing with what you tried?</a:t>
            </a:r>
            <a:r>
              <a:rPr kumimoji="1" lang="en-US" altLang="ja-JP" sz="2000" dirty="0" smtClean="0"/>
              <a:t>.</a:t>
            </a:r>
            <a:endParaRPr kumimoji="1" lang="ja-JP" altLang="en-US" sz="1800" dirty="0" smtClean="0"/>
          </a:p>
        </p:txBody>
      </p:sp>
      <p:sp>
        <p:nvSpPr>
          <p:cNvPr id="40963" name="スライド番号プレースホルダー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dirty="0" smtClean="0">
                <a:latin typeface="Times New Roman" pitchFamily="18" charset="0"/>
              </a:rPr>
              <a:t>Slide </a:t>
            </a:r>
            <a:fld id="{E86A48CC-2758-41FA-A62D-7D465277FEFB}" type="slidenum">
              <a:rPr lang="en-US" altLang="ja-JP" sz="1200" smtClean="0">
                <a:latin typeface="Times New Roman" pitchFamily="18" charset="0"/>
              </a:rPr>
              <a:pPr eaLnBrk="1" hangingPunct="1">
                <a:spcBef>
                  <a:spcPct val="0"/>
                </a:spcBef>
              </a:pPr>
              <a:t>20</a:t>
            </a:fld>
            <a:endParaRPr lang="en-US" altLang="ja-JP" sz="1200" dirty="0" smtClean="0">
              <a:latin typeface="Times New Roman" pitchFamily="18" charset="0"/>
            </a:endParaRPr>
          </a:p>
        </p:txBody>
      </p:sp>
      <p:sp>
        <p:nvSpPr>
          <p:cNvPr id="40964" name="Rectangle 4"/>
          <p:cNvSpPr>
            <a:spLocks noChangeArrowheads="1"/>
          </p:cNvSpPr>
          <p:nvPr/>
        </p:nvSpPr>
        <p:spPr bwMode="auto">
          <a:xfrm>
            <a:off x="755650" y="1556792"/>
            <a:ext cx="7848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800"/>
              </a:spcBef>
              <a:defRPr sz="3200">
                <a:solidFill>
                  <a:srgbClr val="000000"/>
                </a:solidFill>
                <a:latin typeface="Arial" pitchFamily="34" charset="0"/>
                <a:ea typeface="ＭＳ Ｐゴシック" pitchFamily="50" charset="-128"/>
              </a:defRPr>
            </a:lvl1pPr>
            <a:lvl2pPr marL="1085850" indent="-342900" eaLnBrk="0" hangingPunct="0">
              <a:spcBef>
                <a:spcPts val="700"/>
              </a:spcBef>
              <a:defRPr sz="2800">
                <a:solidFill>
                  <a:srgbClr val="000000"/>
                </a:solidFill>
                <a:latin typeface="Arial" pitchFamily="34" charset="0"/>
                <a:ea typeface="ＭＳ Ｐゴシック" pitchFamily="50" charset="-128"/>
              </a:defRPr>
            </a:lvl2pPr>
            <a:lvl3pPr eaLnBrk="0" hangingPunct="0">
              <a:spcBef>
                <a:spcPts val="600"/>
              </a:spcBef>
              <a:defRPr sz="2400">
                <a:solidFill>
                  <a:srgbClr val="000000"/>
                </a:solidFill>
                <a:latin typeface="Arial" pitchFamily="34" charset="0"/>
                <a:ea typeface="ＭＳ Ｐゴシック" pitchFamily="50" charset="-128"/>
              </a:defRPr>
            </a:lvl3pPr>
            <a:lvl4pPr eaLnBrk="0" hangingPunct="0">
              <a:spcBef>
                <a:spcPts val="500"/>
              </a:spcBef>
              <a:defRPr sz="2000">
                <a:solidFill>
                  <a:srgbClr val="000000"/>
                </a:solidFill>
                <a:latin typeface="Arial" pitchFamily="34" charset="0"/>
                <a:ea typeface="ＭＳ Ｐゴシック" pitchFamily="50" charset="-128"/>
              </a:defRPr>
            </a:lvl4pPr>
            <a:lvl5pPr eaLnBrk="0" hangingPunct="0">
              <a:spcBef>
                <a:spcPts val="500"/>
              </a:spcBef>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9pPr>
          </a:lstStyle>
          <a:p>
            <a:pPr eaLnBrk="1" hangingPunct="1">
              <a:spcBef>
                <a:spcPct val="0"/>
              </a:spcBef>
              <a:buFontTx/>
              <a:buChar char="-"/>
            </a:pPr>
            <a:r>
              <a:rPr lang="en-US" altLang="ja-JP" sz="2400" dirty="0" smtClean="0">
                <a:latin typeface="Times New Roman" pitchFamily="18" charset="0"/>
              </a:rPr>
              <a:t>Social insurance services request much reliable and secure wireless connection and permissible feedback delay in sensing and controlling than existing CE applications.</a:t>
            </a:r>
          </a:p>
          <a:p>
            <a:pPr marL="0" indent="0" eaLnBrk="1" hangingPunct="1">
              <a:spcBef>
                <a:spcPct val="0"/>
              </a:spcBef>
            </a:pPr>
            <a:endParaRPr lang="en-US" altLang="ja-JP" sz="2400" dirty="0">
              <a:latin typeface="Times New Roman" pitchFamily="18" charset="0"/>
            </a:endParaRPr>
          </a:p>
          <a:p>
            <a:pPr eaLnBrk="1" hangingPunct="1">
              <a:spcBef>
                <a:spcPct val="0"/>
              </a:spcBef>
              <a:buFontTx/>
              <a:buChar char="-"/>
            </a:pPr>
            <a:r>
              <a:rPr lang="en-US" altLang="ja-JP" sz="2400" dirty="0">
                <a:latin typeface="Times New Roman" pitchFamily="18" charset="0"/>
              </a:rPr>
              <a:t>Performance not sufficient for their requirements</a:t>
            </a:r>
          </a:p>
          <a:p>
            <a:pPr lvl="1" eaLnBrk="1" hangingPunct="1">
              <a:spcBef>
                <a:spcPct val="0"/>
              </a:spcBef>
              <a:buFontTx/>
              <a:buChar char="-"/>
            </a:pPr>
            <a:r>
              <a:rPr lang="en-US" altLang="ja-JP" sz="2400" dirty="0">
                <a:latin typeface="Times New Roman" pitchFamily="18" charset="0"/>
              </a:rPr>
              <a:t>Guaranteed network connection not sufficiently robust.</a:t>
            </a:r>
          </a:p>
          <a:p>
            <a:pPr lvl="1" eaLnBrk="1" hangingPunct="1">
              <a:spcBef>
                <a:spcPct val="0"/>
              </a:spcBef>
              <a:buFontTx/>
              <a:buChar char="-"/>
            </a:pPr>
            <a:r>
              <a:rPr lang="en-US" altLang="ja-JP" sz="2400" dirty="0" smtClean="0">
                <a:latin typeface="Times New Roman" pitchFamily="18" charset="0"/>
              </a:rPr>
              <a:t>Localization and Ranging </a:t>
            </a:r>
            <a:r>
              <a:rPr lang="en-US" altLang="ja-JP" sz="2400" dirty="0">
                <a:latin typeface="Times New Roman" pitchFamily="18" charset="0"/>
              </a:rPr>
              <a:t>capability </a:t>
            </a:r>
            <a:r>
              <a:rPr lang="en-US" altLang="ja-JP" sz="2400" dirty="0" smtClean="0">
                <a:latin typeface="Times New Roman" pitchFamily="18" charset="0"/>
              </a:rPr>
              <a:t>of damage position </a:t>
            </a:r>
            <a:r>
              <a:rPr lang="en-US" altLang="ja-JP" sz="2400" dirty="0">
                <a:latin typeface="Times New Roman" pitchFamily="18" charset="0"/>
              </a:rPr>
              <a:t>should be </a:t>
            </a:r>
            <a:r>
              <a:rPr lang="en-US" altLang="ja-JP" sz="2400" dirty="0" smtClean="0">
                <a:latin typeface="Times New Roman" pitchFamily="18" charset="0"/>
              </a:rPr>
              <a:t>accurate with permissible delay in real time monitoring and maintaining systems.</a:t>
            </a:r>
            <a:endParaRPr lang="en-US" altLang="ja-JP" sz="2400" dirty="0">
              <a:latin typeface="Times New Roman" pitchFamily="18" charset="0"/>
            </a:endParaRPr>
          </a:p>
          <a:p>
            <a:pPr eaLnBrk="1" hangingPunct="1">
              <a:spcBef>
                <a:spcPct val="0"/>
              </a:spcBef>
              <a:buFontTx/>
              <a:buChar char="-"/>
            </a:pPr>
            <a:endParaRPr lang="en-US" altLang="ja-JP" sz="2400" dirty="0">
              <a:latin typeface="Times New Roman" pitchFamily="18" charset="0"/>
            </a:endParaRPr>
          </a:p>
          <a:p>
            <a:pPr eaLnBrk="1" hangingPunct="1">
              <a:spcBef>
                <a:spcPct val="0"/>
              </a:spcBef>
            </a:pPr>
            <a:r>
              <a:rPr lang="en-US" altLang="ja-JP" sz="2400" dirty="0">
                <a:latin typeface="Times New Roman" pitchFamily="18" charset="0"/>
              </a:rPr>
              <a:t> </a:t>
            </a:r>
          </a:p>
        </p:txBody>
      </p:sp>
    </p:spTree>
    <p:extLst>
      <p:ext uri="{BB962C8B-B14F-4D97-AF65-F5344CB8AC3E}">
        <p14:creationId xmlns:p14="http://schemas.microsoft.com/office/powerpoint/2010/main" val="3652365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a:xfrm>
            <a:off x="71438" y="836613"/>
            <a:ext cx="9037637" cy="754062"/>
          </a:xfrm>
        </p:spPr>
        <p:txBody>
          <a:bodyPr/>
          <a:lstStyle/>
          <a:p>
            <a:pPr algn="l"/>
            <a:r>
              <a:rPr kumimoji="1" lang="en-US" altLang="ja-JP" sz="2000" dirty="0" smtClean="0"/>
              <a:t>(Case 9) </a:t>
            </a:r>
            <a:r>
              <a:rPr kumimoji="1" lang="en-US" altLang="ja-JP" sz="2400" b="1" dirty="0" smtClean="0"/>
              <a:t>What are the essential performance requirements for your applications’ communications link, whether that link is wired or wireless?</a:t>
            </a:r>
            <a:endParaRPr kumimoji="1" lang="ja-JP" altLang="en-US" sz="1600" dirty="0" smtClean="0"/>
          </a:p>
        </p:txBody>
      </p:sp>
      <p:sp>
        <p:nvSpPr>
          <p:cNvPr id="41987" name="スライド番号プレースホルダー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dirty="0" smtClean="0">
                <a:latin typeface="Times New Roman" pitchFamily="18" charset="0"/>
              </a:rPr>
              <a:t>Slide </a:t>
            </a:r>
            <a:fld id="{4BE7FF46-816A-4FE8-AE91-A52C7E220F09}" type="slidenum">
              <a:rPr lang="en-US" altLang="ja-JP" sz="1200" smtClean="0">
                <a:latin typeface="Times New Roman" pitchFamily="18" charset="0"/>
              </a:rPr>
              <a:pPr eaLnBrk="1" hangingPunct="1">
                <a:spcBef>
                  <a:spcPct val="0"/>
                </a:spcBef>
              </a:pPr>
              <a:t>21</a:t>
            </a:fld>
            <a:endParaRPr lang="en-US" altLang="ja-JP" sz="1200" dirty="0" smtClean="0">
              <a:latin typeface="Times New Roman" pitchFamily="18" charset="0"/>
            </a:endParaRPr>
          </a:p>
        </p:txBody>
      </p:sp>
      <p:sp>
        <p:nvSpPr>
          <p:cNvPr id="41988" name="Rectangle 4"/>
          <p:cNvSpPr>
            <a:spLocks noChangeArrowheads="1"/>
          </p:cNvSpPr>
          <p:nvPr/>
        </p:nvSpPr>
        <p:spPr bwMode="auto">
          <a:xfrm>
            <a:off x="755650" y="1878013"/>
            <a:ext cx="7848600"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2400" dirty="0">
              <a:solidFill>
                <a:srgbClr val="000000"/>
              </a:solidFill>
            </a:endParaRPr>
          </a:p>
        </p:txBody>
      </p:sp>
      <p:sp>
        <p:nvSpPr>
          <p:cNvPr id="41989" name="TextBox 1"/>
          <p:cNvSpPr txBox="1">
            <a:spLocks noChangeArrowheads="1"/>
          </p:cNvSpPr>
          <p:nvPr/>
        </p:nvSpPr>
        <p:spPr bwMode="auto">
          <a:xfrm>
            <a:off x="684213" y="1989138"/>
            <a:ext cx="799147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800"/>
              </a:spcBef>
              <a:defRPr sz="3200">
                <a:solidFill>
                  <a:srgbClr val="000000"/>
                </a:solidFill>
                <a:latin typeface="Arial" pitchFamily="34" charset="0"/>
                <a:ea typeface="ＭＳ Ｐゴシック" pitchFamily="50" charset="-128"/>
              </a:defRPr>
            </a:lvl1pPr>
            <a:lvl2pPr marL="1085850" indent="-342900" eaLnBrk="0" hangingPunct="0">
              <a:spcBef>
                <a:spcPts val="700"/>
              </a:spcBef>
              <a:defRPr sz="2800">
                <a:solidFill>
                  <a:srgbClr val="000000"/>
                </a:solidFill>
                <a:latin typeface="Arial" pitchFamily="34" charset="0"/>
                <a:ea typeface="ＭＳ Ｐゴシック" pitchFamily="50" charset="-128"/>
              </a:defRPr>
            </a:lvl2pPr>
            <a:lvl3pPr eaLnBrk="0" hangingPunct="0">
              <a:spcBef>
                <a:spcPts val="600"/>
              </a:spcBef>
              <a:defRPr sz="2400">
                <a:solidFill>
                  <a:srgbClr val="000000"/>
                </a:solidFill>
                <a:latin typeface="Arial" pitchFamily="34" charset="0"/>
                <a:ea typeface="ＭＳ Ｐゴシック" pitchFamily="50" charset="-128"/>
              </a:defRPr>
            </a:lvl3pPr>
            <a:lvl4pPr eaLnBrk="0" hangingPunct="0">
              <a:spcBef>
                <a:spcPts val="500"/>
              </a:spcBef>
              <a:defRPr sz="2000">
                <a:solidFill>
                  <a:srgbClr val="000000"/>
                </a:solidFill>
                <a:latin typeface="Arial" pitchFamily="34" charset="0"/>
                <a:ea typeface="ＭＳ Ｐゴシック" pitchFamily="50" charset="-128"/>
              </a:defRPr>
            </a:lvl4pPr>
            <a:lvl5pPr eaLnBrk="0" hangingPunct="0">
              <a:spcBef>
                <a:spcPts val="500"/>
              </a:spcBef>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9pPr>
          </a:lstStyle>
          <a:p>
            <a:pPr eaLnBrk="1" hangingPunct="1">
              <a:spcBef>
                <a:spcPct val="0"/>
              </a:spcBef>
              <a:buFontTx/>
              <a:buChar char="-"/>
            </a:pPr>
            <a:r>
              <a:rPr lang="en-GB" altLang="ja-JP" sz="2400" dirty="0" smtClean="0">
                <a:solidFill>
                  <a:schemeClr val="tx1"/>
                </a:solidFill>
                <a:latin typeface="Times New Roman" pitchFamily="18" charset="0"/>
              </a:rPr>
              <a:t>Pseudo real time sensing and controlling with permissible in disaster places and social service infrastructure systems.</a:t>
            </a:r>
          </a:p>
          <a:p>
            <a:pPr eaLnBrk="1" hangingPunct="1">
              <a:spcBef>
                <a:spcPct val="0"/>
              </a:spcBef>
              <a:buFontTx/>
              <a:buChar char="-"/>
            </a:pPr>
            <a:r>
              <a:rPr lang="en-GB" altLang="ja-JP" sz="2400" dirty="0" smtClean="0">
                <a:solidFill>
                  <a:schemeClr val="tx1"/>
                </a:solidFill>
                <a:latin typeface="Times New Roman" pitchFamily="18" charset="0"/>
              </a:rPr>
              <a:t>Federal and local government have to guarantee such emergency public safety and public supply services.</a:t>
            </a:r>
            <a:endParaRPr lang="en-GB" altLang="ja-JP" sz="2400" dirty="0">
              <a:solidFill>
                <a:schemeClr val="tx1"/>
              </a:solidFill>
              <a:latin typeface="Times New Roman" pitchFamily="18" charset="0"/>
            </a:endParaRPr>
          </a:p>
          <a:p>
            <a:pPr eaLnBrk="1" hangingPunct="1">
              <a:spcBef>
                <a:spcPct val="0"/>
              </a:spcBef>
              <a:buFontTx/>
              <a:buChar char="-"/>
            </a:pPr>
            <a:r>
              <a:rPr lang="en-GB" altLang="ja-JP" sz="2400" dirty="0" smtClean="0">
                <a:solidFill>
                  <a:schemeClr val="tx1"/>
                </a:solidFill>
                <a:latin typeface="Times New Roman" pitchFamily="18" charset="0"/>
              </a:rPr>
              <a:t>Collaborative sensing with sensor arrays and sensor networks can solve these problems technically but radio regulation may not assume reasonable topologies such as star, tree, multi-layer topologies.</a:t>
            </a:r>
            <a:endParaRPr lang="en-GB" altLang="ja-JP" sz="2400" dirty="0">
              <a:solidFill>
                <a:schemeClr val="tx1"/>
              </a:solidFill>
              <a:latin typeface="Times New Roman" pitchFamily="18" charset="0"/>
            </a:endParaRPr>
          </a:p>
          <a:p>
            <a:pPr lvl="1" eaLnBrk="1" hangingPunct="1">
              <a:spcBef>
                <a:spcPct val="0"/>
              </a:spcBef>
              <a:buFontTx/>
              <a:buChar char="-"/>
            </a:pPr>
            <a:r>
              <a:rPr lang="en-GB" altLang="ja-JP" sz="2400" dirty="0" smtClean="0">
                <a:solidFill>
                  <a:schemeClr val="tx1"/>
                </a:solidFill>
                <a:latin typeface="Times New Roman" pitchFamily="18" charset="0"/>
              </a:rPr>
              <a:t>Multiple access control scheme matched with wireless remote sensing and controlling systems with limited feedback delay.</a:t>
            </a:r>
            <a:endParaRPr lang="en-GB" altLang="ja-JP" sz="2400" dirty="0">
              <a:solidFill>
                <a:schemeClr val="tx1"/>
              </a:solidFill>
              <a:latin typeface="Times New Roman" pitchFamily="18" charset="0"/>
            </a:endParaRPr>
          </a:p>
          <a:p>
            <a:pPr eaLnBrk="1" hangingPunct="1">
              <a:spcBef>
                <a:spcPct val="0"/>
              </a:spcBef>
              <a:buFontTx/>
              <a:buChar char="-"/>
            </a:pPr>
            <a:r>
              <a:rPr lang="en-GB" altLang="ja-JP" sz="2400" dirty="0">
                <a:solidFill>
                  <a:schemeClr val="tx1"/>
                </a:solidFill>
                <a:latin typeface="Times New Roman" pitchFamily="18" charset="0"/>
              </a:rPr>
              <a:t>Applicable for both </a:t>
            </a:r>
            <a:r>
              <a:rPr lang="en-GB" altLang="ja-JP" sz="2400" dirty="0" smtClean="0">
                <a:solidFill>
                  <a:schemeClr val="tx1"/>
                </a:solidFill>
                <a:latin typeface="Times New Roman" pitchFamily="18" charset="0"/>
              </a:rPr>
              <a:t>emergency case </a:t>
            </a:r>
            <a:r>
              <a:rPr lang="en-GB" altLang="ja-JP" sz="2400" dirty="0">
                <a:solidFill>
                  <a:schemeClr val="tx1"/>
                </a:solidFill>
                <a:latin typeface="Times New Roman" pitchFamily="18" charset="0"/>
              </a:rPr>
              <a:t>and </a:t>
            </a:r>
            <a:r>
              <a:rPr lang="en-GB" altLang="ja-JP" sz="2400" dirty="0" err="1" smtClean="0">
                <a:solidFill>
                  <a:schemeClr val="tx1"/>
                </a:solidFill>
                <a:latin typeface="Times New Roman" pitchFamily="18" charset="0"/>
              </a:rPr>
              <a:t>ususal</a:t>
            </a:r>
            <a:r>
              <a:rPr lang="en-GB" altLang="ja-JP" sz="2400" dirty="0" smtClean="0">
                <a:solidFill>
                  <a:schemeClr val="tx1"/>
                </a:solidFill>
                <a:latin typeface="Times New Roman" pitchFamily="18" charset="0"/>
              </a:rPr>
              <a:t> case.</a:t>
            </a:r>
            <a:endParaRPr lang="en-GB" altLang="ja-JP" sz="2400" dirty="0">
              <a:solidFill>
                <a:schemeClr val="tx1"/>
              </a:solidFill>
              <a:latin typeface="Times New Roman" pitchFamily="18" charset="0"/>
            </a:endParaRPr>
          </a:p>
          <a:p>
            <a:pPr eaLnBrk="1" hangingPunct="1">
              <a:spcBef>
                <a:spcPct val="0"/>
              </a:spcBef>
            </a:pPr>
            <a:endParaRPr lang="en-GB" altLang="ja-JP" sz="2400" dirty="0">
              <a:solidFill>
                <a:schemeClr val="tx1"/>
              </a:solidFill>
              <a:latin typeface="Times New Roman" pitchFamily="18" charset="0"/>
            </a:endParaRPr>
          </a:p>
        </p:txBody>
      </p:sp>
    </p:spTree>
    <p:extLst>
      <p:ext uri="{BB962C8B-B14F-4D97-AF65-F5344CB8AC3E}">
        <p14:creationId xmlns:p14="http://schemas.microsoft.com/office/powerpoint/2010/main" val="806728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34925" y="946150"/>
            <a:ext cx="9037638" cy="754063"/>
          </a:xfrm>
        </p:spPr>
        <p:txBody>
          <a:bodyPr/>
          <a:lstStyle/>
          <a:p>
            <a:r>
              <a:rPr kumimoji="1" lang="en-US" altLang="ja-JP" sz="2400" dirty="0" smtClean="0"/>
              <a:t>(Case 9) </a:t>
            </a:r>
            <a:r>
              <a:rPr kumimoji="1" lang="en-US" altLang="ja-JP" sz="2800" b="1" dirty="0" smtClean="0"/>
              <a:t>Also please indicate if you would be interested in participation of the development of this standard.</a:t>
            </a:r>
            <a:endParaRPr kumimoji="1" lang="ja-JP" altLang="en-US" sz="1800" dirty="0" smtClean="0"/>
          </a:p>
        </p:txBody>
      </p:sp>
      <p:sp>
        <p:nvSpPr>
          <p:cNvPr id="43011" name="スライド番号プレースホルダー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dirty="0" smtClean="0">
                <a:latin typeface="Times New Roman" pitchFamily="18" charset="0"/>
              </a:rPr>
              <a:t>Slide </a:t>
            </a:r>
            <a:fld id="{F95686BB-2A76-41BD-A612-6ECDE0E7B4C4}" type="slidenum">
              <a:rPr lang="en-US" altLang="ja-JP" sz="1200" smtClean="0">
                <a:latin typeface="Times New Roman" pitchFamily="18" charset="0"/>
              </a:rPr>
              <a:pPr eaLnBrk="1" hangingPunct="1">
                <a:spcBef>
                  <a:spcPct val="0"/>
                </a:spcBef>
              </a:pPr>
              <a:t>22</a:t>
            </a:fld>
            <a:endParaRPr lang="en-US" altLang="ja-JP" sz="1200" dirty="0" smtClean="0">
              <a:latin typeface="Times New Roman" pitchFamily="18" charset="0"/>
            </a:endParaRPr>
          </a:p>
        </p:txBody>
      </p:sp>
      <p:sp>
        <p:nvSpPr>
          <p:cNvPr id="43012" name="Rectangle 5"/>
          <p:cNvSpPr>
            <a:spLocks noChangeArrowheads="1"/>
          </p:cNvSpPr>
          <p:nvPr/>
        </p:nvSpPr>
        <p:spPr bwMode="auto">
          <a:xfrm>
            <a:off x="755650" y="2349500"/>
            <a:ext cx="7848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2400" dirty="0">
                <a:solidFill>
                  <a:srgbClr val="000000"/>
                </a:solidFill>
              </a:rPr>
              <a:t>Yes.</a:t>
            </a:r>
          </a:p>
          <a:p>
            <a:endParaRPr lang="en-US" altLang="ja-JP" sz="2400" dirty="0">
              <a:solidFill>
                <a:srgbClr val="000000"/>
              </a:solidFill>
            </a:endParaRPr>
          </a:p>
          <a:p>
            <a:r>
              <a:rPr lang="en-US" altLang="ja-JP" sz="2400" dirty="0">
                <a:solidFill>
                  <a:srgbClr val="000000"/>
                </a:solidFill>
              </a:rPr>
              <a:t>Contact: </a:t>
            </a:r>
            <a:r>
              <a:rPr lang="en-US" altLang="ja-JP" sz="2400" dirty="0" smtClean="0">
                <a:solidFill>
                  <a:srgbClr val="000000"/>
                </a:solidFill>
              </a:rPr>
              <a:t>Mr. Manabu </a:t>
            </a:r>
            <a:r>
              <a:rPr lang="en-US" altLang="ja-JP" sz="2400" dirty="0">
                <a:solidFill>
                  <a:srgbClr val="000000"/>
                </a:solidFill>
              </a:rPr>
              <a:t>Yagi (NEC)</a:t>
            </a:r>
          </a:p>
          <a:p>
            <a:r>
              <a:rPr lang="en-US" altLang="ja-JP" sz="2400" dirty="0" smtClean="0">
                <a:solidFill>
                  <a:srgbClr val="000000"/>
                </a:solidFill>
              </a:rPr>
              <a:t>E-Mail</a:t>
            </a:r>
            <a:r>
              <a:rPr lang="en-US" altLang="ja-JP" sz="2400" dirty="0">
                <a:solidFill>
                  <a:srgbClr val="000000"/>
                </a:solidFill>
              </a:rPr>
              <a:t>: </a:t>
            </a:r>
            <a:r>
              <a:rPr lang="en-US" altLang="ja-JP" sz="2400" dirty="0" smtClean="0">
                <a:solidFill>
                  <a:srgbClr val="000000"/>
                </a:solidFill>
              </a:rPr>
              <a:t>m-yagi@bx.jp.nec.com</a:t>
            </a:r>
            <a:endParaRPr lang="en-US" altLang="ja-JP" sz="2400" dirty="0">
              <a:solidFill>
                <a:srgbClr val="000000"/>
              </a:solidFill>
            </a:endParaRPr>
          </a:p>
          <a:p>
            <a:endParaRPr lang="en-US" altLang="ja-JP" sz="2400" dirty="0">
              <a:solidFill>
                <a:srgbClr val="000000"/>
              </a:solidFill>
            </a:endParaRPr>
          </a:p>
          <a:p>
            <a:endParaRPr lang="en-US" altLang="ja-JP" sz="2400" dirty="0">
              <a:solidFill>
                <a:srgbClr val="000000"/>
              </a:solidFill>
            </a:endParaRPr>
          </a:p>
        </p:txBody>
      </p:sp>
    </p:spTree>
    <p:extLst>
      <p:ext uri="{BB962C8B-B14F-4D97-AF65-F5344CB8AC3E}">
        <p14:creationId xmlns:p14="http://schemas.microsoft.com/office/powerpoint/2010/main" val="3850200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ja-JP" b="1" dirty="0" smtClean="0"/>
              <a:t>Objectives</a:t>
            </a:r>
          </a:p>
        </p:txBody>
      </p:sp>
      <p:sp>
        <p:nvSpPr>
          <p:cNvPr id="7171" name="Content Placeholder 2"/>
          <p:cNvSpPr>
            <a:spLocks noGrp="1"/>
          </p:cNvSpPr>
          <p:nvPr>
            <p:ph idx="1"/>
          </p:nvPr>
        </p:nvSpPr>
        <p:spPr>
          <a:xfrm>
            <a:off x="642938" y="1571625"/>
            <a:ext cx="7772400" cy="4114800"/>
          </a:xfrm>
        </p:spPr>
        <p:txBody>
          <a:bodyPr/>
          <a:lstStyle/>
          <a:p>
            <a:endParaRPr lang="en-US" altLang="ja-JP" sz="2000" dirty="0" smtClean="0"/>
          </a:p>
          <a:p>
            <a:r>
              <a:rPr lang="en-US" altLang="ja-JP" sz="2400" dirty="0"/>
              <a:t>R</a:t>
            </a:r>
            <a:r>
              <a:rPr lang="en-US" altLang="ja-JP" sz="2400" dirty="0" smtClean="0"/>
              <a:t>esponse to Call for Interest(CFI) from NEC is reported to make sure demands and major requirement for wireless dependability in disaster prevention and rescue and others, </a:t>
            </a:r>
          </a:p>
          <a:p>
            <a:r>
              <a:rPr lang="en-US" altLang="ja-JP" sz="2400" dirty="0" smtClean="0"/>
              <a:t>This could be involved in requirement and applications for a new standard of wireless dependability for </a:t>
            </a:r>
            <a:r>
              <a:rPr lang="en-US" altLang="ja-JP" sz="2400" dirty="0" err="1" smtClean="0"/>
              <a:t>IoT</a:t>
            </a:r>
            <a:r>
              <a:rPr lang="en-US" altLang="ja-JP" sz="2400" dirty="0" smtClean="0"/>
              <a:t>, M2M, and other ecosystems for social services and infrastructures.</a:t>
            </a:r>
          </a:p>
        </p:txBody>
      </p:sp>
      <p:sp>
        <p:nvSpPr>
          <p:cNvPr id="7172" name="Slide Number Placeholder 5"/>
          <p:cNvSpPr>
            <a:spLocks noGrp="1"/>
          </p:cNvSpPr>
          <p:nvPr>
            <p:ph type="sldNum" sz="quarter" idx="10"/>
          </p:nvPr>
        </p:nvSpPr>
        <p:spPr>
          <a:xfrm>
            <a:off x="4344988" y="6475413"/>
            <a:ext cx="530225" cy="182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ko-KR" sz="1200" smtClean="0">
                <a:latin typeface="Times New Roman" pitchFamily="18" charset="0"/>
              </a:rPr>
              <a:t>Slide </a:t>
            </a:r>
            <a:fld id="{0E8DFB9C-E0A7-4946-A8CB-A054B6E6FCE2}" type="slidenum">
              <a:rPr lang="en-US" altLang="ko-KR" sz="1200" smtClean="0">
                <a:latin typeface="Times New Roman" pitchFamily="18" charset="0"/>
              </a:rPr>
              <a:pPr eaLnBrk="1" hangingPunct="1">
                <a:spcBef>
                  <a:spcPct val="0"/>
                </a:spcBef>
              </a:pPr>
              <a:t>3</a:t>
            </a:fld>
            <a:endParaRPr lang="en-US" altLang="ko-KR" sz="1200" smtClean="0">
              <a:latin typeface="Times New Roman" pitchFamily="18" charset="0"/>
            </a:endParaRPr>
          </a:p>
        </p:txBody>
      </p:sp>
      <p:sp>
        <p:nvSpPr>
          <p:cNvPr id="7173" name="Footer Placeholder 6"/>
          <p:cNvSpPr>
            <a:spLocks noGrp="1"/>
          </p:cNvSpPr>
          <p:nvPr>
            <p:ph type="ftr" sz="quarter" idx="4294967295"/>
          </p:nvPr>
        </p:nvSpPr>
        <p:spPr bwMode="auto">
          <a:xfrm>
            <a:off x="5214938" y="6475413"/>
            <a:ext cx="3395662" cy="369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r>
              <a:rPr kumimoji="0" lang="en-US" altLang="ko-KR" sz="1200">
                <a:solidFill>
                  <a:srgbClr val="FFFFFF"/>
                </a:solidFill>
                <a:latin typeface="Times New Roman" pitchFamily="18" charset="0"/>
              </a:rPr>
              <a:t>Myung Lee, CUNY</a:t>
            </a:r>
          </a:p>
        </p:txBody>
      </p:sp>
    </p:spTree>
    <p:extLst>
      <p:ext uri="{BB962C8B-B14F-4D97-AF65-F5344CB8AC3E}">
        <p14:creationId xmlns:p14="http://schemas.microsoft.com/office/powerpoint/2010/main" val="283681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0690" name="Rectangle 2"/>
          <p:cNvSpPr>
            <a:spLocks noChangeArrowheads="1"/>
          </p:cNvSpPr>
          <p:nvPr/>
        </p:nvSpPr>
        <p:spPr bwMode="auto">
          <a:xfrm>
            <a:off x="-228600" y="1287016"/>
            <a:ext cx="9372600" cy="2286000"/>
          </a:xfrm>
          <a:prstGeom prst="rect">
            <a:avLst/>
          </a:prstGeom>
          <a:noFill/>
          <a:ln w="9525">
            <a:noFill/>
            <a:miter lim="800000"/>
            <a:headEnd/>
            <a:tailEnd/>
          </a:ln>
          <a:effectLst/>
        </p:spPr>
        <p:txBody>
          <a:bodyPr/>
          <a:lstStyle/>
          <a:p>
            <a:pPr marL="342900" indent="-342900" fontAlgn="base">
              <a:lnSpc>
                <a:spcPct val="90000"/>
              </a:lnSpc>
              <a:spcBef>
                <a:spcPct val="20000"/>
              </a:spcBef>
              <a:spcAft>
                <a:spcPct val="0"/>
              </a:spcAft>
              <a:buClr>
                <a:srgbClr val="DFB53F"/>
              </a:buClr>
              <a:buSzPct val="65000"/>
              <a:buFont typeface="Monotype Sorts" pitchFamily="2" charset="2"/>
              <a:buNone/>
              <a:defRPr/>
            </a:pPr>
            <a:r>
              <a:rPr kumimoji="0" lang="ja-JP" altLang="en-US" sz="2000" dirty="0">
                <a:solidFill>
                  <a:srgbClr val="0000FF"/>
                </a:solidFill>
                <a:effectLst>
                  <a:outerShdw blurRad="38100" dist="38100" dir="2700000" algn="tl">
                    <a:srgbClr val="000000"/>
                  </a:outerShdw>
                </a:effectLst>
              </a:rPr>
              <a:t>　</a:t>
            </a:r>
            <a:r>
              <a:rPr kumimoji="0" lang="ja-JP" altLang="en-US" sz="1400" dirty="0">
                <a:solidFill>
                  <a:srgbClr val="0000FF"/>
                </a:solidFill>
                <a:effectLst>
                  <a:outerShdw blurRad="38100" dist="38100" dir="2700000" algn="tl">
                    <a:srgbClr val="000000"/>
                  </a:outerShdw>
                </a:effectLst>
              </a:rPr>
              <a:t>　 </a:t>
            </a:r>
            <a:r>
              <a:rPr kumimoji="0" lang="en-US" altLang="ja-JP" sz="1400" dirty="0">
                <a:solidFill>
                  <a:srgbClr val="0000FF"/>
                </a:solidFill>
                <a:effectLst>
                  <a:outerShdw blurRad="38100" dist="38100" dir="2700000" algn="tl">
                    <a:srgbClr val="000000"/>
                  </a:outerShdw>
                </a:effectLst>
              </a:rPr>
              <a:t>Major 5 Infrastructures of Communications, Transportation, Energy, Commerce and Medicine</a:t>
            </a:r>
          </a:p>
          <a:p>
            <a:pPr marL="342900" indent="-342900" fontAlgn="base">
              <a:lnSpc>
                <a:spcPct val="90000"/>
              </a:lnSpc>
              <a:spcBef>
                <a:spcPct val="20000"/>
              </a:spcBef>
              <a:spcAft>
                <a:spcPct val="0"/>
              </a:spcAft>
              <a:buClr>
                <a:srgbClr val="DFB53F"/>
              </a:buClr>
              <a:buSzPct val="65000"/>
              <a:buFont typeface="Monotype Sorts" pitchFamily="2" charset="2"/>
              <a:buNone/>
              <a:defRPr/>
            </a:pPr>
            <a:r>
              <a:rPr kumimoji="0" lang="ja-JP" altLang="en-US" sz="1400" dirty="0">
                <a:solidFill>
                  <a:srgbClr val="0000FF"/>
                </a:solidFill>
                <a:effectLst>
                  <a:outerShdw blurRad="38100" dist="38100" dir="2700000" algn="tl">
                    <a:srgbClr val="000000"/>
                  </a:outerShdw>
                </a:effectLst>
              </a:rPr>
              <a:t>　   </a:t>
            </a:r>
            <a:r>
              <a:rPr kumimoji="0" lang="ja-JP" altLang="en-US" sz="1400" dirty="0" smtClean="0">
                <a:solidFill>
                  <a:srgbClr val="0000FF"/>
                </a:solidFill>
                <a:effectLst>
                  <a:outerShdw blurRad="38100" dist="38100" dir="2700000" algn="tl">
                    <a:srgbClr val="000000"/>
                  </a:outerShdw>
                </a:effectLst>
              </a:rPr>
              <a:t> </a:t>
            </a:r>
            <a:r>
              <a:rPr kumimoji="0" lang="en-US" altLang="ja-JP" sz="1600" dirty="0" smtClean="0">
                <a:solidFill>
                  <a:srgbClr val="0000FF"/>
                </a:solidFill>
              </a:rPr>
              <a:t>A</a:t>
            </a:r>
            <a:r>
              <a:rPr kumimoji="0" lang="en-US" altLang="ja-JP" sz="1600" dirty="0">
                <a:solidFill>
                  <a:srgbClr val="0000FF"/>
                </a:solidFill>
              </a:rPr>
              <a:t>. Information Traffic</a:t>
            </a:r>
            <a:r>
              <a:rPr kumimoji="0" lang="ja-JP" altLang="en-US" sz="1600" dirty="0">
                <a:solidFill>
                  <a:srgbClr val="0000FF"/>
                </a:solidFill>
              </a:rPr>
              <a:t>（</a:t>
            </a:r>
            <a:r>
              <a:rPr kumimoji="0" lang="en-US" altLang="ja-JP" sz="1600" dirty="0">
                <a:solidFill>
                  <a:srgbClr val="0000FF"/>
                </a:solidFill>
              </a:rPr>
              <a:t>Telecommunications</a:t>
            </a:r>
            <a:r>
              <a:rPr kumimoji="0" lang="ja-JP" altLang="en-US" sz="1600" dirty="0">
                <a:solidFill>
                  <a:srgbClr val="0000FF"/>
                </a:solidFill>
              </a:rPr>
              <a:t>）</a:t>
            </a:r>
          </a:p>
          <a:p>
            <a:pPr marL="342900" indent="-342900" fontAlgn="base">
              <a:lnSpc>
                <a:spcPct val="90000"/>
              </a:lnSpc>
              <a:spcBef>
                <a:spcPct val="20000"/>
              </a:spcBef>
              <a:spcAft>
                <a:spcPct val="0"/>
              </a:spcAft>
              <a:buClr>
                <a:srgbClr val="DFB53F"/>
              </a:buClr>
              <a:buSzPct val="65000"/>
              <a:buFont typeface="Monotype Sorts" pitchFamily="2" charset="2"/>
              <a:buNone/>
              <a:defRPr/>
            </a:pPr>
            <a:r>
              <a:rPr kumimoji="0" lang="ja-JP" altLang="en-US" sz="1600" dirty="0">
                <a:solidFill>
                  <a:srgbClr val="0000FF"/>
                </a:solidFill>
              </a:rPr>
              <a:t>　  </a:t>
            </a:r>
            <a:r>
              <a:rPr kumimoji="0" lang="ja-JP" altLang="en-US" sz="1600" dirty="0" smtClean="0">
                <a:solidFill>
                  <a:srgbClr val="0000FF"/>
                </a:solidFill>
              </a:rPr>
              <a:t> </a:t>
            </a:r>
            <a:r>
              <a:rPr kumimoji="0" lang="en-US" altLang="ja-JP" sz="1600" dirty="0" smtClean="0">
                <a:solidFill>
                  <a:srgbClr val="0000FF"/>
                </a:solidFill>
              </a:rPr>
              <a:t>B</a:t>
            </a:r>
            <a:r>
              <a:rPr kumimoji="0" lang="en-US" altLang="ja-JP" sz="1600" dirty="0">
                <a:solidFill>
                  <a:srgbClr val="0000FF"/>
                </a:solidFill>
              </a:rPr>
              <a:t>. Vehicular Traffic</a:t>
            </a:r>
            <a:r>
              <a:rPr kumimoji="0" lang="ja-JP" altLang="en-US" sz="1600" dirty="0">
                <a:solidFill>
                  <a:srgbClr val="0000FF"/>
                </a:solidFill>
              </a:rPr>
              <a:t>（</a:t>
            </a:r>
            <a:r>
              <a:rPr kumimoji="0" lang="en-US" altLang="ja-JP" sz="1600" dirty="0">
                <a:solidFill>
                  <a:srgbClr val="0000FF"/>
                </a:solidFill>
              </a:rPr>
              <a:t>Transportation</a:t>
            </a:r>
            <a:r>
              <a:rPr kumimoji="0" lang="ja-JP" altLang="en-US" sz="1600" dirty="0">
                <a:solidFill>
                  <a:srgbClr val="0000FF"/>
                </a:solidFill>
              </a:rPr>
              <a:t>）</a:t>
            </a:r>
          </a:p>
          <a:p>
            <a:pPr marL="342900" indent="-342900" fontAlgn="base">
              <a:lnSpc>
                <a:spcPct val="90000"/>
              </a:lnSpc>
              <a:spcBef>
                <a:spcPct val="20000"/>
              </a:spcBef>
              <a:spcAft>
                <a:spcPct val="0"/>
              </a:spcAft>
              <a:buClr>
                <a:srgbClr val="DFB53F"/>
              </a:buClr>
              <a:buSzPct val="65000"/>
              <a:buFont typeface="Monotype Sorts" pitchFamily="2" charset="2"/>
              <a:buNone/>
              <a:defRPr/>
            </a:pPr>
            <a:r>
              <a:rPr kumimoji="0" lang="ja-JP" altLang="en-US" sz="1600" dirty="0">
                <a:solidFill>
                  <a:srgbClr val="0000FF"/>
                </a:solidFill>
              </a:rPr>
              <a:t>　   </a:t>
            </a:r>
            <a:r>
              <a:rPr kumimoji="0" lang="en-US" altLang="ja-JP" sz="1600" dirty="0">
                <a:solidFill>
                  <a:srgbClr val="0000FF"/>
                </a:solidFill>
              </a:rPr>
              <a:t>C. Energy Traffic(Power &amp; Energy Supply</a:t>
            </a:r>
            <a:r>
              <a:rPr kumimoji="0" lang="ja-JP" altLang="en-US" sz="1600" dirty="0">
                <a:solidFill>
                  <a:srgbClr val="0000FF"/>
                </a:solidFill>
              </a:rPr>
              <a:t>）</a:t>
            </a:r>
          </a:p>
          <a:p>
            <a:pPr marL="342900" indent="-342900" fontAlgn="base">
              <a:lnSpc>
                <a:spcPct val="90000"/>
              </a:lnSpc>
              <a:spcBef>
                <a:spcPct val="20000"/>
              </a:spcBef>
              <a:spcAft>
                <a:spcPct val="0"/>
              </a:spcAft>
              <a:buClr>
                <a:srgbClr val="DFB53F"/>
              </a:buClr>
              <a:buSzPct val="65000"/>
              <a:buFont typeface="Monotype Sorts" pitchFamily="2" charset="2"/>
              <a:buNone/>
              <a:defRPr/>
            </a:pPr>
            <a:r>
              <a:rPr kumimoji="0" lang="ja-JP" altLang="en-US" sz="1600" dirty="0">
                <a:solidFill>
                  <a:srgbClr val="0000FF"/>
                </a:solidFill>
              </a:rPr>
              <a:t>　   </a:t>
            </a:r>
            <a:r>
              <a:rPr kumimoji="0" lang="en-US" altLang="ja-JP" sz="1600" dirty="0">
                <a:solidFill>
                  <a:srgbClr val="0000FF"/>
                </a:solidFill>
              </a:rPr>
              <a:t>D. Money Traffic</a:t>
            </a:r>
            <a:r>
              <a:rPr kumimoji="0" lang="ja-JP" altLang="en-US" sz="1600" dirty="0">
                <a:solidFill>
                  <a:srgbClr val="0000FF"/>
                </a:solidFill>
              </a:rPr>
              <a:t>（</a:t>
            </a:r>
            <a:r>
              <a:rPr kumimoji="0" lang="en-US" altLang="ja-JP" sz="1600" dirty="0">
                <a:solidFill>
                  <a:srgbClr val="0000FF"/>
                </a:solidFill>
              </a:rPr>
              <a:t>Commerce</a:t>
            </a:r>
            <a:r>
              <a:rPr kumimoji="0" lang="ja-JP" altLang="en-US" sz="1600" dirty="0">
                <a:solidFill>
                  <a:srgbClr val="0000FF"/>
                </a:solidFill>
              </a:rPr>
              <a:t>）</a:t>
            </a:r>
            <a:endParaRPr kumimoji="0" lang="en-US" altLang="ja-JP" sz="1600" dirty="0">
              <a:solidFill>
                <a:srgbClr val="0000FF"/>
              </a:solidFill>
            </a:endParaRPr>
          </a:p>
          <a:p>
            <a:pPr marL="342900" indent="-342900" fontAlgn="base">
              <a:lnSpc>
                <a:spcPct val="90000"/>
              </a:lnSpc>
              <a:spcBef>
                <a:spcPct val="20000"/>
              </a:spcBef>
              <a:spcAft>
                <a:spcPct val="0"/>
              </a:spcAft>
              <a:buClr>
                <a:srgbClr val="DFB53F"/>
              </a:buClr>
              <a:buSzPct val="65000"/>
              <a:buFont typeface="Monotype Sorts" pitchFamily="2" charset="2"/>
              <a:buNone/>
              <a:defRPr/>
            </a:pPr>
            <a:r>
              <a:rPr kumimoji="0" lang="en-US" altLang="ja-JP" sz="1600" dirty="0">
                <a:solidFill>
                  <a:srgbClr val="0000FF"/>
                </a:solidFill>
              </a:rPr>
              <a:t>      E. Patient, Drag Traffic(Medicine)</a:t>
            </a:r>
            <a:endParaRPr kumimoji="0" lang="ja-JP" altLang="en-US" sz="1600" dirty="0">
              <a:solidFill>
                <a:srgbClr val="0000FF"/>
              </a:solidFill>
            </a:endParaRPr>
          </a:p>
          <a:p>
            <a:pPr marL="342900" indent="-342900" fontAlgn="base">
              <a:lnSpc>
                <a:spcPct val="90000"/>
              </a:lnSpc>
              <a:spcBef>
                <a:spcPct val="20000"/>
              </a:spcBef>
              <a:spcAft>
                <a:spcPct val="0"/>
              </a:spcAft>
              <a:buClr>
                <a:srgbClr val="DFB53F"/>
              </a:buClr>
              <a:buSzPct val="65000"/>
              <a:buFont typeface="Monotype Sorts" pitchFamily="2" charset="2"/>
              <a:buNone/>
              <a:defRPr/>
            </a:pPr>
            <a:r>
              <a:rPr kumimoji="0" lang="ja-JP" altLang="en-US" sz="1400" dirty="0">
                <a:solidFill>
                  <a:srgbClr val="0000FF"/>
                </a:solidFill>
                <a:effectLst>
                  <a:outerShdw blurRad="38100" dist="38100" dir="2700000" algn="tl">
                    <a:srgbClr val="000000"/>
                  </a:outerShdw>
                </a:effectLst>
              </a:rPr>
              <a:t>　　</a:t>
            </a:r>
            <a:r>
              <a:rPr kumimoji="0" lang="en-US" altLang="ja-JP" sz="1400" dirty="0">
                <a:solidFill>
                  <a:srgbClr val="0000FF"/>
                </a:solidFill>
                <a:effectLst>
                  <a:outerShdw blurRad="38100" dist="38100" dir="2700000" algn="tl">
                    <a:srgbClr val="000000"/>
                  </a:outerShdw>
                </a:effectLst>
              </a:rPr>
              <a:t>should be integrated to control all flows in future infrastructure</a:t>
            </a:r>
          </a:p>
          <a:p>
            <a:pPr marL="342900" indent="-342900" fontAlgn="base">
              <a:spcBef>
                <a:spcPct val="20000"/>
              </a:spcBef>
              <a:spcAft>
                <a:spcPct val="0"/>
              </a:spcAft>
              <a:buClr>
                <a:srgbClr val="DFB53F"/>
              </a:buClr>
              <a:buSzPct val="65000"/>
              <a:buFont typeface="Monotype Sorts" pitchFamily="2" charset="2"/>
              <a:buNone/>
              <a:defRPr/>
            </a:pPr>
            <a:r>
              <a:rPr kumimoji="0" lang="en-US" altLang="ja-JP" sz="2000" dirty="0">
                <a:solidFill>
                  <a:srgbClr val="0000FF"/>
                </a:solidFill>
                <a:effectLst>
                  <a:outerShdw blurRad="38100" dist="38100" dir="2700000" algn="tl">
                    <a:srgbClr val="000000"/>
                  </a:outerShdw>
                </a:effectLst>
              </a:rPr>
              <a:t>      </a:t>
            </a:r>
          </a:p>
        </p:txBody>
      </p:sp>
      <p:sp>
        <p:nvSpPr>
          <p:cNvPr id="4210691" name="Rectangle 3"/>
          <p:cNvSpPr>
            <a:spLocks noChangeArrowheads="1"/>
          </p:cNvSpPr>
          <p:nvPr/>
        </p:nvSpPr>
        <p:spPr bwMode="auto">
          <a:xfrm>
            <a:off x="4644007" y="1583938"/>
            <a:ext cx="4680521" cy="1485022"/>
          </a:xfrm>
          <a:prstGeom prst="rect">
            <a:avLst/>
          </a:prstGeom>
          <a:noFill/>
          <a:ln w="9525">
            <a:noFill/>
            <a:miter lim="800000"/>
            <a:headEnd/>
            <a:tailEnd/>
          </a:ln>
          <a:effectLst/>
        </p:spPr>
        <p:txBody>
          <a:bodyPr wrap="square">
            <a:spAutoFit/>
          </a:bodyPr>
          <a:lstStyle/>
          <a:p>
            <a:pPr fontAlgn="base">
              <a:lnSpc>
                <a:spcPts val="1500"/>
              </a:lnSpc>
              <a:spcBef>
                <a:spcPct val="50000"/>
              </a:spcBef>
              <a:spcAft>
                <a:spcPct val="0"/>
              </a:spcAft>
              <a:buClr>
                <a:srgbClr val="DFB53F"/>
              </a:buClr>
              <a:buSzPct val="65000"/>
              <a:buFont typeface="Monotype Sorts" pitchFamily="2" charset="2"/>
              <a:buNone/>
              <a:defRPr/>
            </a:pPr>
            <a:r>
              <a:rPr kumimoji="0" lang="ja-JP" altLang="en-US" sz="1400" dirty="0">
                <a:solidFill>
                  <a:srgbClr val="0000FF"/>
                </a:solidFill>
                <a:effectLst>
                  <a:outerShdw blurRad="38100" dist="38100" dir="2700000" algn="tl">
                    <a:srgbClr val="000000"/>
                  </a:outerShdw>
                </a:effectLst>
              </a:rPr>
              <a:t>（</a:t>
            </a:r>
            <a:r>
              <a:rPr kumimoji="0" lang="en-US" altLang="ja-JP" sz="1400" dirty="0">
                <a:solidFill>
                  <a:srgbClr val="0000FF"/>
                </a:solidFill>
                <a:effectLst>
                  <a:outerShdw blurRad="38100" dist="38100" dir="2700000" algn="tl">
                    <a:srgbClr val="000000"/>
                  </a:outerShdw>
                </a:effectLst>
              </a:rPr>
              <a:t>Example</a:t>
            </a:r>
            <a:r>
              <a:rPr kumimoji="0" lang="ja-JP" altLang="en-US" sz="1400" dirty="0">
                <a:solidFill>
                  <a:srgbClr val="0000FF"/>
                </a:solidFill>
                <a:effectLst>
                  <a:outerShdw blurRad="38100" dist="38100" dir="2700000" algn="tl">
                    <a:srgbClr val="000000"/>
                  </a:outerShdw>
                </a:effectLst>
              </a:rPr>
              <a:t>）　</a:t>
            </a:r>
          </a:p>
          <a:p>
            <a:pPr fontAlgn="base">
              <a:lnSpc>
                <a:spcPts val="1500"/>
              </a:lnSpc>
              <a:spcBef>
                <a:spcPct val="50000"/>
              </a:spcBef>
              <a:spcAft>
                <a:spcPct val="0"/>
              </a:spcAft>
              <a:buClr>
                <a:srgbClr val="DFB53F"/>
              </a:buClr>
              <a:buSzPct val="65000"/>
              <a:buFont typeface="Monotype Sorts" pitchFamily="2" charset="2"/>
              <a:buNone/>
              <a:defRPr/>
            </a:pPr>
            <a:r>
              <a:rPr kumimoji="0" lang="en-US" altLang="ja-JP" sz="1400" dirty="0">
                <a:solidFill>
                  <a:srgbClr val="0000FF"/>
                </a:solidFill>
                <a:effectLst>
                  <a:outerShdw blurRad="38100" dist="38100" dir="2700000" algn="tl">
                    <a:srgbClr val="000000"/>
                  </a:outerShdw>
                </a:effectLst>
              </a:rPr>
              <a:t>A+B </a:t>
            </a:r>
            <a:r>
              <a:rPr kumimoji="0" lang="en-US" altLang="ja-JP" sz="1400" dirty="0">
                <a:solidFill>
                  <a:srgbClr val="0000FF"/>
                </a:solidFill>
                <a:effectLst>
                  <a:outerShdw blurRad="38100" dist="38100" dir="2700000" algn="tl">
                    <a:srgbClr val="000000"/>
                  </a:outerShdw>
                </a:effectLst>
                <a:sym typeface="Wingdings" pitchFamily="2" charset="2"/>
              </a:rPr>
              <a:t> </a:t>
            </a:r>
            <a:r>
              <a:rPr kumimoji="0" lang="en-US" altLang="ja-JP" sz="1400" b="1" dirty="0">
                <a:solidFill>
                  <a:srgbClr val="FF00FF"/>
                </a:solidFill>
                <a:effectLst>
                  <a:outerShdw blurRad="38100" dist="38100" dir="2700000" algn="tl">
                    <a:srgbClr val="000000"/>
                  </a:outerShdw>
                </a:effectLst>
              </a:rPr>
              <a:t>ITS</a:t>
            </a:r>
            <a:r>
              <a:rPr kumimoji="0" lang="en-US" altLang="ja-JP" sz="1400" dirty="0">
                <a:solidFill>
                  <a:srgbClr val="FF00FF"/>
                </a:solidFill>
                <a:effectLst>
                  <a:outerShdw blurRad="38100" dist="38100" dir="2700000" algn="tl">
                    <a:srgbClr val="000000"/>
                  </a:outerShdw>
                </a:effectLst>
              </a:rPr>
              <a:t> </a:t>
            </a:r>
            <a:r>
              <a:rPr kumimoji="0" lang="en-US" altLang="ja-JP" sz="1400" dirty="0">
                <a:solidFill>
                  <a:srgbClr val="0000FF"/>
                </a:solidFill>
                <a:effectLst>
                  <a:outerShdw blurRad="38100" dist="38100" dir="2700000" algn="tl">
                    <a:srgbClr val="000000"/>
                  </a:outerShdw>
                </a:effectLst>
              </a:rPr>
              <a:t>(Intelligent Transport System)</a:t>
            </a:r>
          </a:p>
          <a:p>
            <a:pPr fontAlgn="base">
              <a:lnSpc>
                <a:spcPts val="1500"/>
              </a:lnSpc>
              <a:spcBef>
                <a:spcPct val="50000"/>
              </a:spcBef>
              <a:spcAft>
                <a:spcPct val="0"/>
              </a:spcAft>
              <a:buClr>
                <a:srgbClr val="DFB53F"/>
              </a:buClr>
              <a:buSzPct val="65000"/>
              <a:buFont typeface="Monotype Sorts" pitchFamily="2" charset="2"/>
              <a:buNone/>
              <a:defRPr/>
            </a:pPr>
            <a:r>
              <a:rPr kumimoji="0" lang="en-US" altLang="ja-JP" sz="1400" dirty="0">
                <a:solidFill>
                  <a:srgbClr val="0000FF"/>
                </a:solidFill>
                <a:effectLst>
                  <a:outerShdw blurRad="38100" dist="38100" dir="2700000" algn="tl">
                    <a:srgbClr val="000000"/>
                  </a:outerShdw>
                </a:effectLst>
              </a:rPr>
              <a:t>A+C </a:t>
            </a:r>
            <a:r>
              <a:rPr kumimoji="0" lang="en-US" altLang="ja-JP" sz="1400" dirty="0">
                <a:solidFill>
                  <a:srgbClr val="0000FF"/>
                </a:solidFill>
                <a:effectLst>
                  <a:outerShdw blurRad="38100" dist="38100" dir="2700000" algn="tl">
                    <a:srgbClr val="000000"/>
                  </a:outerShdw>
                </a:effectLst>
                <a:sym typeface="Wingdings" pitchFamily="2" charset="2"/>
              </a:rPr>
              <a:t> </a:t>
            </a:r>
            <a:r>
              <a:rPr kumimoji="0" lang="en-US" altLang="ja-JP" sz="1400" b="1" dirty="0">
                <a:solidFill>
                  <a:srgbClr val="FF00FF"/>
                </a:solidFill>
                <a:effectLst>
                  <a:outerShdw blurRad="38100" dist="38100" dir="2700000" algn="tl">
                    <a:srgbClr val="000000"/>
                  </a:outerShdw>
                </a:effectLst>
                <a:sym typeface="Wingdings" pitchFamily="2" charset="2"/>
              </a:rPr>
              <a:t>Smart Grid </a:t>
            </a:r>
            <a:r>
              <a:rPr kumimoji="0" lang="en-US" altLang="ja-JP" sz="1400" dirty="0">
                <a:solidFill>
                  <a:srgbClr val="0000FF"/>
                </a:solidFill>
                <a:effectLst>
                  <a:outerShdw blurRad="38100" dist="38100" dir="2700000" algn="tl">
                    <a:srgbClr val="000000"/>
                  </a:outerShdw>
                </a:effectLst>
                <a:sym typeface="Wingdings" pitchFamily="2" charset="2"/>
              </a:rPr>
              <a:t>(Flexible Energy Network)</a:t>
            </a:r>
          </a:p>
          <a:p>
            <a:pPr fontAlgn="base">
              <a:lnSpc>
                <a:spcPts val="1500"/>
              </a:lnSpc>
              <a:spcBef>
                <a:spcPct val="50000"/>
              </a:spcBef>
              <a:spcAft>
                <a:spcPct val="0"/>
              </a:spcAft>
              <a:buClr>
                <a:srgbClr val="DFB53F"/>
              </a:buClr>
              <a:buSzPct val="65000"/>
              <a:buFont typeface="Monotype Sorts" pitchFamily="2" charset="2"/>
              <a:buNone/>
              <a:defRPr/>
            </a:pPr>
            <a:r>
              <a:rPr kumimoji="0" lang="en-US" altLang="ja-JP" sz="1400" dirty="0">
                <a:solidFill>
                  <a:srgbClr val="0000FF"/>
                </a:solidFill>
                <a:effectLst>
                  <a:outerShdw blurRad="38100" dist="38100" dir="2700000" algn="tl">
                    <a:srgbClr val="000000"/>
                  </a:outerShdw>
                </a:effectLst>
                <a:sym typeface="Wingdings" pitchFamily="2" charset="2"/>
              </a:rPr>
              <a:t>A+D  </a:t>
            </a:r>
            <a:r>
              <a:rPr kumimoji="0" lang="en-US" altLang="ja-JP" sz="1400" b="1" dirty="0">
                <a:solidFill>
                  <a:srgbClr val="FF00FF"/>
                </a:solidFill>
                <a:effectLst>
                  <a:outerShdw blurRad="38100" dist="38100" dir="2700000" algn="tl">
                    <a:srgbClr val="000000"/>
                  </a:outerShdw>
                </a:effectLst>
                <a:sym typeface="Wingdings" pitchFamily="2" charset="2"/>
              </a:rPr>
              <a:t>E-Commerce</a:t>
            </a:r>
            <a:r>
              <a:rPr kumimoji="0" lang="en-US" altLang="ja-JP" sz="1400" dirty="0">
                <a:solidFill>
                  <a:srgbClr val="0000FF"/>
                </a:solidFill>
                <a:effectLst>
                  <a:outerShdw blurRad="38100" dist="38100" dir="2700000" algn="tl">
                    <a:srgbClr val="000000"/>
                  </a:outerShdw>
                </a:effectLst>
                <a:sym typeface="Wingdings" pitchFamily="2" charset="2"/>
              </a:rPr>
              <a:t> (Borderless Secure Trade)</a:t>
            </a:r>
          </a:p>
          <a:p>
            <a:pPr fontAlgn="base">
              <a:lnSpc>
                <a:spcPts val="1500"/>
              </a:lnSpc>
              <a:spcBef>
                <a:spcPct val="50000"/>
              </a:spcBef>
              <a:spcAft>
                <a:spcPct val="0"/>
              </a:spcAft>
              <a:buClr>
                <a:srgbClr val="DFB53F"/>
              </a:buClr>
              <a:buSzPct val="65000"/>
              <a:buFont typeface="Monotype Sorts" pitchFamily="2" charset="2"/>
              <a:buNone/>
              <a:defRPr/>
            </a:pPr>
            <a:r>
              <a:rPr kumimoji="0" lang="en-US" altLang="ja-JP" sz="1400" dirty="0">
                <a:solidFill>
                  <a:srgbClr val="0000FF"/>
                </a:solidFill>
                <a:effectLst>
                  <a:outerShdw blurRad="38100" dist="38100" dir="2700000" algn="tl">
                    <a:srgbClr val="000000"/>
                  </a:outerShdw>
                </a:effectLst>
                <a:sym typeface="Wingdings" pitchFamily="2" charset="2"/>
              </a:rPr>
              <a:t>A+E  </a:t>
            </a:r>
            <a:r>
              <a:rPr kumimoji="0" lang="en-US" altLang="ja-JP" sz="1400" b="1" dirty="0">
                <a:solidFill>
                  <a:srgbClr val="FF00FF"/>
                </a:solidFill>
                <a:effectLst>
                  <a:outerShdw blurRad="38100" dist="38100" dir="2700000" algn="tl">
                    <a:srgbClr val="000000"/>
                  </a:outerShdw>
                </a:effectLst>
                <a:sym typeface="Wingdings" pitchFamily="2" charset="2"/>
              </a:rPr>
              <a:t>Medicine ICT </a:t>
            </a:r>
            <a:r>
              <a:rPr kumimoji="0" lang="en-US" altLang="ja-JP" sz="1400" dirty="0">
                <a:solidFill>
                  <a:srgbClr val="0000FF"/>
                </a:solidFill>
                <a:effectLst>
                  <a:outerShdw blurRad="38100" dist="38100" dir="2700000" algn="tl">
                    <a:srgbClr val="000000"/>
                  </a:outerShdw>
                </a:effectLst>
                <a:sym typeface="Wingdings" pitchFamily="2" charset="2"/>
              </a:rPr>
              <a:t>(Ubiquitous Medicine)</a:t>
            </a:r>
          </a:p>
        </p:txBody>
      </p:sp>
      <p:grpSp>
        <p:nvGrpSpPr>
          <p:cNvPr id="2" name="Group 4"/>
          <p:cNvGrpSpPr>
            <a:grpSpLocks/>
          </p:cNvGrpSpPr>
          <p:nvPr/>
        </p:nvGrpSpPr>
        <p:grpSpPr bwMode="auto">
          <a:xfrm>
            <a:off x="377825" y="5101854"/>
            <a:ext cx="2246313" cy="1305349"/>
            <a:chOff x="735" y="2339"/>
            <a:chExt cx="2616" cy="1137"/>
          </a:xfrm>
        </p:grpSpPr>
        <p:sp>
          <p:nvSpPr>
            <p:cNvPr id="59458" name="Rectangle 5"/>
            <p:cNvSpPr>
              <a:spLocks noChangeArrowheads="1"/>
            </p:cNvSpPr>
            <p:nvPr/>
          </p:nvSpPr>
          <p:spPr bwMode="auto">
            <a:xfrm>
              <a:off x="735" y="2934"/>
              <a:ext cx="1355"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lnSpc>
                  <a:spcPct val="80000"/>
                </a:lnSpc>
                <a:spcBef>
                  <a:spcPct val="50000"/>
                </a:spcBef>
                <a:spcAft>
                  <a:spcPct val="0"/>
                </a:spcAft>
              </a:pPr>
              <a:r>
                <a:rPr lang="en-US" altLang="ja-JP" sz="2000" b="1" u="sng" dirty="0">
                  <a:solidFill>
                    <a:srgbClr val="0000FF"/>
                  </a:solidFill>
                  <a:ea typeface="ＭＳ ゴシック" pitchFamily="49" charset="-128"/>
                </a:rPr>
                <a:t>ITS</a:t>
              </a:r>
            </a:p>
            <a:p>
              <a:pPr algn="r" fontAlgn="base">
                <a:lnSpc>
                  <a:spcPct val="60000"/>
                </a:lnSpc>
                <a:spcBef>
                  <a:spcPct val="50000"/>
                </a:spcBef>
                <a:spcAft>
                  <a:spcPct val="0"/>
                </a:spcAft>
              </a:pPr>
              <a:r>
                <a:rPr lang="en-US" altLang="ja-JP" sz="800" dirty="0">
                  <a:solidFill>
                    <a:srgbClr val="0000FF"/>
                  </a:solidFill>
                  <a:ea typeface="ＭＳ ゴシック" pitchFamily="49" charset="-128"/>
                </a:rPr>
                <a:t>Telecommunications and </a:t>
              </a:r>
              <a:r>
                <a:rPr lang="en-US" altLang="ja-JP" sz="800" dirty="0" err="1">
                  <a:solidFill>
                    <a:srgbClr val="0000FF"/>
                  </a:solidFill>
                  <a:ea typeface="ＭＳ ゴシック" pitchFamily="49" charset="-128"/>
                </a:rPr>
                <a:t>Transprotation</a:t>
              </a:r>
              <a:endParaRPr lang="en-US" altLang="ja-JP" sz="800" dirty="0">
                <a:solidFill>
                  <a:srgbClr val="0000FF"/>
                </a:solidFill>
                <a:ea typeface="ＭＳ ゴシック" pitchFamily="49" charset="-128"/>
              </a:endParaRPr>
            </a:p>
          </p:txBody>
        </p:sp>
        <p:sp>
          <p:nvSpPr>
            <p:cNvPr id="59459" name="Oval 6" descr="右上がり対角線 (反転)"/>
            <p:cNvSpPr>
              <a:spLocks noChangeArrowheads="1"/>
            </p:cNvSpPr>
            <p:nvPr/>
          </p:nvSpPr>
          <p:spPr bwMode="auto">
            <a:xfrm rot="5400000">
              <a:off x="2683" y="2058"/>
              <a:ext cx="387" cy="949"/>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60" name="Line 7"/>
            <p:cNvSpPr>
              <a:spLocks noChangeShapeType="1"/>
            </p:cNvSpPr>
            <p:nvPr/>
          </p:nvSpPr>
          <p:spPr bwMode="auto">
            <a:xfrm flipV="1">
              <a:off x="2087" y="2533"/>
              <a:ext cx="770" cy="50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grpSp>
      <p:sp>
        <p:nvSpPr>
          <p:cNvPr id="59399" name="Rectangle 8"/>
          <p:cNvSpPr>
            <a:spLocks noChangeArrowheads="1"/>
          </p:cNvSpPr>
          <p:nvPr/>
        </p:nvSpPr>
        <p:spPr bwMode="auto">
          <a:xfrm>
            <a:off x="-180528" y="5328866"/>
            <a:ext cx="1890713" cy="43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base">
              <a:lnSpc>
                <a:spcPct val="80000"/>
              </a:lnSpc>
              <a:spcBef>
                <a:spcPct val="50000"/>
              </a:spcBef>
              <a:spcAft>
                <a:spcPct val="0"/>
              </a:spcAft>
            </a:pPr>
            <a:r>
              <a:rPr lang="en-US" altLang="ja-JP" b="1" u="sng" dirty="0">
                <a:solidFill>
                  <a:srgbClr val="0000FF"/>
                </a:solidFill>
                <a:ea typeface="ＭＳ ゴシック" pitchFamily="49" charset="-128"/>
              </a:rPr>
              <a:t>E-commerce</a:t>
            </a:r>
          </a:p>
          <a:p>
            <a:pPr algn="r" fontAlgn="base">
              <a:lnSpc>
                <a:spcPct val="60000"/>
              </a:lnSpc>
              <a:spcBef>
                <a:spcPct val="50000"/>
              </a:spcBef>
              <a:spcAft>
                <a:spcPct val="0"/>
              </a:spcAft>
            </a:pPr>
            <a:r>
              <a:rPr lang="en-US" altLang="ja-JP" sz="700" b="1" dirty="0">
                <a:solidFill>
                  <a:srgbClr val="0000FF"/>
                </a:solidFill>
                <a:ea typeface="ＭＳ ゴシック" pitchFamily="49" charset="-128"/>
              </a:rPr>
              <a:t>E-Money</a:t>
            </a:r>
          </a:p>
        </p:txBody>
      </p:sp>
      <p:sp>
        <p:nvSpPr>
          <p:cNvPr id="59400" name="Oval 9" descr="右上がり対角線 (反転)"/>
          <p:cNvSpPr>
            <a:spLocks noChangeArrowheads="1"/>
          </p:cNvSpPr>
          <p:nvPr/>
        </p:nvSpPr>
        <p:spPr bwMode="auto">
          <a:xfrm rot="11549323" flipH="1">
            <a:off x="1563688" y="4371603"/>
            <a:ext cx="341312" cy="838200"/>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01" name="Line 10"/>
          <p:cNvSpPr>
            <a:spLocks noChangeShapeType="1"/>
          </p:cNvSpPr>
          <p:nvPr/>
        </p:nvSpPr>
        <p:spPr bwMode="auto">
          <a:xfrm rot="122677" flipV="1">
            <a:off x="1511300" y="4893891"/>
            <a:ext cx="27940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02" name="Rectangle 11"/>
          <p:cNvSpPr>
            <a:spLocks noChangeArrowheads="1"/>
          </p:cNvSpPr>
          <p:nvPr/>
        </p:nvSpPr>
        <p:spPr bwMode="auto">
          <a:xfrm>
            <a:off x="2818380" y="5478091"/>
            <a:ext cx="16059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80000"/>
              </a:lnSpc>
              <a:spcBef>
                <a:spcPct val="50000"/>
              </a:spcBef>
              <a:spcAft>
                <a:spcPct val="0"/>
              </a:spcAft>
            </a:pPr>
            <a:r>
              <a:rPr lang="en-US" altLang="ja-JP" b="1" u="sng" dirty="0">
                <a:solidFill>
                  <a:srgbClr val="0000FF"/>
                </a:solidFill>
                <a:ea typeface="ＭＳ ゴシック" pitchFamily="49" charset="-128"/>
              </a:rPr>
              <a:t>Smart Grid</a:t>
            </a:r>
            <a:endParaRPr lang="en-US" altLang="ja-JP" sz="1600" b="1" u="sng" dirty="0">
              <a:solidFill>
                <a:srgbClr val="0000FF"/>
              </a:solidFill>
              <a:ea typeface="ＭＳ ゴシック" pitchFamily="49" charset="-128"/>
            </a:endParaRPr>
          </a:p>
          <a:p>
            <a:pPr fontAlgn="base">
              <a:lnSpc>
                <a:spcPct val="60000"/>
              </a:lnSpc>
              <a:spcBef>
                <a:spcPct val="50000"/>
              </a:spcBef>
              <a:spcAft>
                <a:spcPct val="0"/>
              </a:spcAft>
            </a:pPr>
            <a:r>
              <a:rPr lang="en-US" altLang="ja-JP" sz="800" dirty="0">
                <a:solidFill>
                  <a:srgbClr val="0000FF"/>
                </a:solidFill>
                <a:ea typeface="ＭＳ ゴシック" pitchFamily="49" charset="-128"/>
              </a:rPr>
              <a:t>Common Network for Electricity and </a:t>
            </a:r>
            <a:r>
              <a:rPr lang="en-US" altLang="ja-JP" sz="800" dirty="0" err="1">
                <a:solidFill>
                  <a:srgbClr val="0000FF"/>
                </a:solidFill>
                <a:ea typeface="ＭＳ ゴシック" pitchFamily="49" charset="-128"/>
              </a:rPr>
              <a:t>Infrmation</a:t>
            </a:r>
            <a:endParaRPr lang="en-US" altLang="ja-JP" sz="800" dirty="0">
              <a:solidFill>
                <a:srgbClr val="0000FF"/>
              </a:solidFill>
              <a:ea typeface="ＭＳ ゴシック" pitchFamily="49" charset="-128"/>
            </a:endParaRPr>
          </a:p>
        </p:txBody>
      </p:sp>
      <p:sp>
        <p:nvSpPr>
          <p:cNvPr id="59403" name="Oval 12" descr="右上がり対角線 (反転)"/>
          <p:cNvSpPr>
            <a:spLocks noChangeArrowheads="1"/>
          </p:cNvSpPr>
          <p:nvPr/>
        </p:nvSpPr>
        <p:spPr bwMode="auto">
          <a:xfrm rot="10578706">
            <a:off x="2581275" y="4300166"/>
            <a:ext cx="331788" cy="914400"/>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04" name="Line 13"/>
          <p:cNvSpPr>
            <a:spLocks noChangeShapeType="1"/>
          </p:cNvSpPr>
          <p:nvPr/>
        </p:nvSpPr>
        <p:spPr bwMode="auto">
          <a:xfrm flipH="1" flipV="1">
            <a:off x="2627313" y="4839916"/>
            <a:ext cx="430212" cy="6826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grpSp>
        <p:nvGrpSpPr>
          <p:cNvPr id="3" name="Group 14"/>
          <p:cNvGrpSpPr>
            <a:grpSpLocks/>
          </p:cNvGrpSpPr>
          <p:nvPr/>
        </p:nvGrpSpPr>
        <p:grpSpPr bwMode="auto">
          <a:xfrm>
            <a:off x="1569563" y="5019302"/>
            <a:ext cx="1300385" cy="1314112"/>
            <a:chOff x="2133" y="2320"/>
            <a:chExt cx="1513" cy="1365"/>
          </a:xfrm>
        </p:grpSpPr>
        <p:sp>
          <p:nvSpPr>
            <p:cNvPr id="59455" name="Oval 15"/>
            <p:cNvSpPr>
              <a:spLocks noChangeArrowheads="1"/>
            </p:cNvSpPr>
            <p:nvPr/>
          </p:nvSpPr>
          <p:spPr bwMode="auto">
            <a:xfrm flipV="1">
              <a:off x="2173" y="2320"/>
              <a:ext cx="1413" cy="1365"/>
            </a:xfrm>
            <a:prstGeom prst="ellipse">
              <a:avLst/>
            </a:prstGeom>
            <a:solidFill>
              <a:srgbClr val="D5F1FF">
                <a:alpha val="50195"/>
              </a:srgbClr>
            </a:solidFill>
            <a:ln w="19050">
              <a:solidFill>
                <a:srgbClr val="000066"/>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56" name="Oval 16"/>
            <p:cNvSpPr>
              <a:spLocks noChangeArrowheads="1"/>
            </p:cNvSpPr>
            <p:nvPr/>
          </p:nvSpPr>
          <p:spPr bwMode="auto">
            <a:xfrm flipV="1">
              <a:off x="2615" y="2756"/>
              <a:ext cx="529" cy="493"/>
            </a:xfrm>
            <a:prstGeom prst="ellipse">
              <a:avLst/>
            </a:prstGeom>
            <a:gradFill rotWithShape="0">
              <a:gsLst>
                <a:gs pos="0">
                  <a:srgbClr val="66CCFF"/>
                </a:gs>
                <a:gs pos="100000">
                  <a:srgbClr val="4487A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eaLnBrk="0" fontAlgn="base" hangingPunct="0">
                <a:spcBef>
                  <a:spcPct val="0"/>
                </a:spcBef>
                <a:spcAft>
                  <a:spcPct val="0"/>
                </a:spcAft>
              </a:pPr>
              <a:r>
                <a:rPr lang="en-US" altLang="ja-JP" sz="1100">
                  <a:solidFill>
                    <a:srgbClr val="0000FF"/>
                  </a:solidFill>
                </a:rPr>
                <a:t>Vehicle</a:t>
              </a:r>
            </a:p>
          </p:txBody>
        </p:sp>
        <p:sp>
          <p:nvSpPr>
            <p:cNvPr id="59457" name="Rectangle 17"/>
            <p:cNvSpPr>
              <a:spLocks noChangeArrowheads="1"/>
            </p:cNvSpPr>
            <p:nvPr/>
          </p:nvSpPr>
          <p:spPr bwMode="auto">
            <a:xfrm>
              <a:off x="2133" y="3370"/>
              <a:ext cx="15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kumimoji="0" lang="en-US" altLang="ja-JP" sz="1200">
                  <a:solidFill>
                    <a:srgbClr val="0000FF"/>
                  </a:solidFill>
                </a:rPr>
                <a:t>Transportation</a:t>
              </a:r>
            </a:p>
          </p:txBody>
        </p:sp>
      </p:grpSp>
      <p:sp>
        <p:nvSpPr>
          <p:cNvPr id="59406" name="Oval 18"/>
          <p:cNvSpPr>
            <a:spLocks noChangeArrowheads="1"/>
          </p:cNvSpPr>
          <p:nvPr/>
        </p:nvSpPr>
        <p:spPr bwMode="auto">
          <a:xfrm flipV="1">
            <a:off x="2552700" y="4136653"/>
            <a:ext cx="1214438" cy="1314450"/>
          </a:xfrm>
          <a:prstGeom prst="ellipse">
            <a:avLst/>
          </a:prstGeom>
          <a:solidFill>
            <a:srgbClr val="FFCCCC">
              <a:alpha val="50195"/>
            </a:srgbClr>
          </a:solidFill>
          <a:ln w="19050">
            <a:solidFill>
              <a:srgbClr val="FF0066"/>
            </a:solidFill>
            <a:round/>
            <a:headEnd/>
            <a:tailEnd/>
          </a:ln>
        </p:spPr>
        <p:txBody>
          <a:bodyPr rot="10800000" wrap="none"/>
          <a:lstStyle/>
          <a:p>
            <a:pPr algn="ctr" eaLnBrk="0" fontAlgn="base" hangingPunct="0">
              <a:spcBef>
                <a:spcPct val="0"/>
              </a:spcBef>
              <a:spcAft>
                <a:spcPct val="0"/>
              </a:spcAft>
            </a:pPr>
            <a:endParaRPr lang="ja-JP" altLang="ja-JP" sz="1200">
              <a:solidFill>
                <a:srgbClr val="0000FF"/>
              </a:solidFill>
              <a:ea typeface="ＨＧｺﾞｼｯｸE-PRO" pitchFamily="50" charset="-128"/>
            </a:endParaRPr>
          </a:p>
        </p:txBody>
      </p:sp>
      <p:sp>
        <p:nvSpPr>
          <p:cNvPr id="59407" name="Oval 19"/>
          <p:cNvSpPr>
            <a:spLocks noChangeArrowheads="1"/>
          </p:cNvSpPr>
          <p:nvPr/>
        </p:nvSpPr>
        <p:spPr bwMode="auto">
          <a:xfrm flipV="1">
            <a:off x="2960688" y="4555753"/>
            <a:ext cx="455612" cy="476250"/>
          </a:xfrm>
          <a:prstGeom prst="ellipse">
            <a:avLst/>
          </a:prstGeom>
          <a:gradFill rotWithShape="0">
            <a:gsLst>
              <a:gs pos="0">
                <a:srgbClr val="FFF5F9"/>
              </a:gs>
              <a:gs pos="100000">
                <a:srgbClr val="FF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eaLnBrk="0" fontAlgn="base" hangingPunct="0">
              <a:spcBef>
                <a:spcPct val="0"/>
              </a:spcBef>
              <a:spcAft>
                <a:spcPct val="0"/>
              </a:spcAft>
            </a:pPr>
            <a:r>
              <a:rPr lang="en-US" altLang="ja-JP" sz="1100">
                <a:solidFill>
                  <a:srgbClr val="0000FF"/>
                </a:solidFill>
              </a:rPr>
              <a:t>Energy</a:t>
            </a:r>
          </a:p>
        </p:txBody>
      </p:sp>
      <p:sp>
        <p:nvSpPr>
          <p:cNvPr id="59408" name="Rectangle 20"/>
          <p:cNvSpPr>
            <a:spLocks noChangeArrowheads="1"/>
          </p:cNvSpPr>
          <p:nvPr/>
        </p:nvSpPr>
        <p:spPr bwMode="auto">
          <a:xfrm>
            <a:off x="2754177" y="4219203"/>
            <a:ext cx="1308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kumimoji="0" lang="en-US" altLang="ja-JP" sz="1200">
                <a:solidFill>
                  <a:srgbClr val="0000FF"/>
                </a:solidFill>
              </a:rPr>
              <a:t>Energy Supply</a:t>
            </a:r>
          </a:p>
        </p:txBody>
      </p:sp>
      <p:sp>
        <p:nvSpPr>
          <p:cNvPr id="59409" name="Oval 21"/>
          <p:cNvSpPr>
            <a:spLocks noChangeArrowheads="1"/>
          </p:cNvSpPr>
          <p:nvPr/>
        </p:nvSpPr>
        <p:spPr bwMode="auto">
          <a:xfrm flipV="1">
            <a:off x="681038" y="4063628"/>
            <a:ext cx="1216025" cy="1316038"/>
          </a:xfrm>
          <a:prstGeom prst="ellipse">
            <a:avLst/>
          </a:prstGeom>
          <a:solidFill>
            <a:srgbClr val="FFFF00">
              <a:alpha val="50195"/>
            </a:srgbClr>
          </a:solidFill>
          <a:ln w="19050">
            <a:solidFill>
              <a:srgbClr val="FF9900"/>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10" name="Oval 22"/>
          <p:cNvSpPr>
            <a:spLocks noChangeArrowheads="1"/>
          </p:cNvSpPr>
          <p:nvPr/>
        </p:nvSpPr>
        <p:spPr bwMode="auto">
          <a:xfrm flipV="1">
            <a:off x="1087438" y="4485903"/>
            <a:ext cx="457200" cy="471488"/>
          </a:xfrm>
          <a:prstGeom prst="ellipse">
            <a:avLst/>
          </a:prstGeom>
          <a:gradFill rotWithShape="0">
            <a:gsLst>
              <a:gs pos="0">
                <a:srgbClr val="FFFF00"/>
              </a:gs>
              <a:gs pos="100000">
                <a:srgbClr val="A9A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eaLnBrk="0" fontAlgn="base" hangingPunct="0">
              <a:spcBef>
                <a:spcPct val="0"/>
              </a:spcBef>
              <a:spcAft>
                <a:spcPct val="0"/>
              </a:spcAft>
            </a:pPr>
            <a:r>
              <a:rPr lang="en-US" altLang="ja-JP" sz="1100">
                <a:solidFill>
                  <a:srgbClr val="0000FF"/>
                </a:solidFill>
              </a:rPr>
              <a:t>Money</a:t>
            </a:r>
          </a:p>
        </p:txBody>
      </p:sp>
      <p:sp>
        <p:nvSpPr>
          <p:cNvPr id="59411" name="Rectangle 23"/>
          <p:cNvSpPr>
            <a:spLocks noChangeArrowheads="1"/>
          </p:cNvSpPr>
          <p:nvPr/>
        </p:nvSpPr>
        <p:spPr bwMode="auto">
          <a:xfrm>
            <a:off x="753774" y="4155703"/>
            <a:ext cx="1011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kumimoji="0" lang="en-US" altLang="ja-JP" sz="1200">
                <a:solidFill>
                  <a:srgbClr val="0000FF"/>
                </a:solidFill>
              </a:rPr>
              <a:t>Commerce</a:t>
            </a:r>
          </a:p>
        </p:txBody>
      </p:sp>
      <p:sp>
        <p:nvSpPr>
          <p:cNvPr id="59412" name="Text Box 178"/>
          <p:cNvSpPr txBox="1">
            <a:spLocks noChangeArrowheads="1"/>
          </p:cNvSpPr>
          <p:nvPr/>
        </p:nvSpPr>
        <p:spPr bwMode="auto">
          <a:xfrm>
            <a:off x="-109538" y="620688"/>
            <a:ext cx="9290051"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fontAlgn="base" hangingPunct="1">
              <a:lnSpc>
                <a:spcPts val="3000"/>
              </a:lnSpc>
              <a:spcBef>
                <a:spcPct val="50000"/>
              </a:spcBef>
              <a:spcAft>
                <a:spcPct val="0"/>
              </a:spcAft>
            </a:pPr>
            <a:r>
              <a:rPr lang="en-US" altLang="ja-JP" sz="3200" b="1" dirty="0"/>
              <a:t>Future Vision of </a:t>
            </a:r>
            <a:r>
              <a:rPr lang="en-US" altLang="ja-JP" sz="3200" b="1" dirty="0" smtClean="0"/>
              <a:t>Dependable </a:t>
            </a:r>
            <a:r>
              <a:rPr lang="en-US" altLang="ja-JP" sz="3200" b="1" dirty="0"/>
              <a:t>Social Infrastructures Based on Advanced ICT</a:t>
            </a:r>
            <a:endParaRPr lang="en-US" altLang="ja-JP" sz="1800" b="1" dirty="0">
              <a:latin typeface="Times New Roman" pitchFamily="18" charset="0"/>
            </a:endParaRPr>
          </a:p>
        </p:txBody>
      </p:sp>
      <p:grpSp>
        <p:nvGrpSpPr>
          <p:cNvPr id="4" name="Group 179"/>
          <p:cNvGrpSpPr>
            <a:grpSpLocks/>
          </p:cNvGrpSpPr>
          <p:nvPr/>
        </p:nvGrpSpPr>
        <p:grpSpPr bwMode="auto">
          <a:xfrm>
            <a:off x="1552576" y="3219078"/>
            <a:ext cx="3235325" cy="1316038"/>
            <a:chOff x="1098" y="2147"/>
            <a:chExt cx="2038" cy="829"/>
          </a:xfrm>
        </p:grpSpPr>
        <p:sp>
          <p:nvSpPr>
            <p:cNvPr id="59449" name="Oval 180" descr="右上がり対角線 (反転)"/>
            <p:cNvSpPr>
              <a:spLocks noChangeArrowheads="1"/>
            </p:cNvSpPr>
            <p:nvPr/>
          </p:nvSpPr>
          <p:spPr bwMode="auto">
            <a:xfrm rot="5400000">
              <a:off x="1435" y="2602"/>
              <a:ext cx="235" cy="513"/>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50" name="Line 181"/>
            <p:cNvSpPr>
              <a:spLocks noChangeShapeType="1"/>
            </p:cNvSpPr>
            <p:nvPr/>
          </p:nvSpPr>
          <p:spPr bwMode="auto">
            <a:xfrm flipH="1">
              <a:off x="1536" y="2544"/>
              <a:ext cx="576"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51" name="Oval 182"/>
            <p:cNvSpPr>
              <a:spLocks noChangeArrowheads="1"/>
            </p:cNvSpPr>
            <p:nvPr/>
          </p:nvSpPr>
          <p:spPr bwMode="auto">
            <a:xfrm flipV="1">
              <a:off x="1158" y="2147"/>
              <a:ext cx="765" cy="829"/>
            </a:xfrm>
            <a:prstGeom prst="ellipse">
              <a:avLst/>
            </a:prstGeom>
            <a:solidFill>
              <a:srgbClr val="00FFFF">
                <a:alpha val="50195"/>
              </a:srgbClr>
            </a:solidFill>
            <a:ln w="19050">
              <a:solidFill>
                <a:schemeClr val="accent2"/>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52" name="Oval 183"/>
            <p:cNvSpPr>
              <a:spLocks noChangeArrowheads="1"/>
            </p:cNvSpPr>
            <p:nvPr/>
          </p:nvSpPr>
          <p:spPr bwMode="auto">
            <a:xfrm flipV="1">
              <a:off x="1392" y="2448"/>
              <a:ext cx="287" cy="297"/>
            </a:xfrm>
            <a:prstGeom prst="ellipse">
              <a:avLst/>
            </a:prstGeom>
            <a:gradFill rotWithShape="0">
              <a:gsLst>
                <a:gs pos="0">
                  <a:srgbClr val="00FFFF"/>
                </a:gs>
                <a:gs pos="100000">
                  <a:srgbClr val="00DCD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eaLnBrk="0" fontAlgn="base" hangingPunct="0">
                <a:spcBef>
                  <a:spcPct val="0"/>
                </a:spcBef>
                <a:spcAft>
                  <a:spcPct val="0"/>
                </a:spcAft>
              </a:pPr>
              <a:r>
                <a:rPr lang="en-US" altLang="ja-JP" sz="1100">
                  <a:solidFill>
                    <a:srgbClr val="0000FF"/>
                  </a:solidFill>
                </a:rPr>
                <a:t>Human being</a:t>
              </a:r>
            </a:p>
          </p:txBody>
        </p:sp>
        <p:sp>
          <p:nvSpPr>
            <p:cNvPr id="59453" name="Rectangle 184"/>
            <p:cNvSpPr>
              <a:spLocks noChangeArrowheads="1"/>
            </p:cNvSpPr>
            <p:nvPr/>
          </p:nvSpPr>
          <p:spPr bwMode="auto">
            <a:xfrm>
              <a:off x="1098" y="2311"/>
              <a:ext cx="8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kumimoji="0" lang="en-US" altLang="ja-JP" sz="1200">
                  <a:solidFill>
                    <a:srgbClr val="0000FF"/>
                  </a:solidFill>
                </a:rPr>
                <a:t>Medical Service</a:t>
              </a:r>
            </a:p>
          </p:txBody>
        </p:sp>
        <p:sp>
          <p:nvSpPr>
            <p:cNvPr id="59454" name="Rectangle 185"/>
            <p:cNvSpPr>
              <a:spLocks noChangeArrowheads="1"/>
            </p:cNvSpPr>
            <p:nvPr/>
          </p:nvSpPr>
          <p:spPr bwMode="auto">
            <a:xfrm>
              <a:off x="1920" y="2256"/>
              <a:ext cx="121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base">
                <a:lnSpc>
                  <a:spcPct val="80000"/>
                </a:lnSpc>
                <a:spcBef>
                  <a:spcPct val="50000"/>
                </a:spcBef>
                <a:spcAft>
                  <a:spcPct val="0"/>
                </a:spcAft>
              </a:pPr>
              <a:r>
                <a:rPr lang="en-US" altLang="ja-JP" sz="2000" b="1" u="sng" dirty="0">
                  <a:solidFill>
                    <a:srgbClr val="0000FF"/>
                  </a:solidFill>
                  <a:ea typeface="ＭＳ ゴシック" pitchFamily="49" charset="-128"/>
                </a:rPr>
                <a:t>Medical ICT</a:t>
              </a:r>
              <a:r>
                <a:rPr lang="en-US" altLang="ja-JP" sz="1400" b="1" u="sng" dirty="0">
                  <a:solidFill>
                    <a:srgbClr val="0000FF"/>
                  </a:solidFill>
                  <a:ea typeface="ＭＳ ゴシック" pitchFamily="49" charset="-128"/>
                </a:rPr>
                <a:t> </a:t>
              </a:r>
            </a:p>
            <a:p>
              <a:pPr algn="r" fontAlgn="base">
                <a:lnSpc>
                  <a:spcPct val="80000"/>
                </a:lnSpc>
                <a:spcBef>
                  <a:spcPct val="50000"/>
                </a:spcBef>
                <a:spcAft>
                  <a:spcPct val="0"/>
                </a:spcAft>
              </a:pPr>
              <a:r>
                <a:rPr lang="en-US" altLang="ja-JP" sz="1100" dirty="0">
                  <a:solidFill>
                    <a:srgbClr val="0000FF"/>
                  </a:solidFill>
                  <a:ea typeface="ＭＳ ゴシック" pitchFamily="49" charset="-128"/>
                </a:rPr>
                <a:t>Ubiquitous Medical Care</a:t>
              </a:r>
            </a:p>
          </p:txBody>
        </p:sp>
      </p:grpSp>
      <p:grpSp>
        <p:nvGrpSpPr>
          <p:cNvPr id="5" name="Group 186"/>
          <p:cNvGrpSpPr>
            <a:grpSpLocks/>
          </p:cNvGrpSpPr>
          <p:nvPr/>
        </p:nvGrpSpPr>
        <p:grpSpPr bwMode="auto">
          <a:xfrm>
            <a:off x="1359287" y="4155703"/>
            <a:ext cx="1742300" cy="1314450"/>
            <a:chOff x="1873" y="1359"/>
            <a:chExt cx="2030" cy="1367"/>
          </a:xfrm>
        </p:grpSpPr>
        <p:sp>
          <p:nvSpPr>
            <p:cNvPr id="59446" name="Oval 187"/>
            <p:cNvSpPr>
              <a:spLocks noChangeArrowheads="1"/>
            </p:cNvSpPr>
            <p:nvPr/>
          </p:nvSpPr>
          <p:spPr bwMode="auto">
            <a:xfrm flipV="1">
              <a:off x="2175" y="1359"/>
              <a:ext cx="1415" cy="1367"/>
            </a:xfrm>
            <a:prstGeom prst="ellipse">
              <a:avLst/>
            </a:prstGeom>
            <a:solidFill>
              <a:srgbClr val="CCFF99">
                <a:alpha val="50195"/>
              </a:srgbClr>
            </a:solidFill>
            <a:ln w="19050">
              <a:solidFill>
                <a:srgbClr val="006600"/>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47" name="Oval 188"/>
            <p:cNvSpPr>
              <a:spLocks noChangeArrowheads="1"/>
            </p:cNvSpPr>
            <p:nvPr/>
          </p:nvSpPr>
          <p:spPr bwMode="auto">
            <a:xfrm flipV="1">
              <a:off x="2617" y="1797"/>
              <a:ext cx="531" cy="491"/>
            </a:xfrm>
            <a:prstGeom prst="ellipse">
              <a:avLst/>
            </a:prstGeom>
            <a:gradFill rotWithShape="0">
              <a:gsLst>
                <a:gs pos="0">
                  <a:srgbClr val="00FF00"/>
                </a:gs>
                <a:gs pos="100000">
                  <a:srgbClr val="00C2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eaLnBrk="0" fontAlgn="base" hangingPunct="0">
                <a:spcBef>
                  <a:spcPct val="0"/>
                </a:spcBef>
                <a:spcAft>
                  <a:spcPct val="0"/>
                </a:spcAft>
              </a:pPr>
              <a:r>
                <a:rPr lang="en-US" altLang="ja-JP" sz="1100">
                  <a:solidFill>
                    <a:srgbClr val="0000FF"/>
                  </a:solidFill>
                </a:rPr>
                <a:t>Information</a:t>
              </a:r>
            </a:p>
          </p:txBody>
        </p:sp>
        <p:sp>
          <p:nvSpPr>
            <p:cNvPr id="59448" name="Rectangle 189"/>
            <p:cNvSpPr>
              <a:spLocks noChangeArrowheads="1"/>
            </p:cNvSpPr>
            <p:nvPr/>
          </p:nvSpPr>
          <p:spPr bwMode="auto">
            <a:xfrm>
              <a:off x="1873" y="1594"/>
              <a:ext cx="20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kumimoji="0" lang="en-US" altLang="ja-JP" sz="1200">
                  <a:solidFill>
                    <a:srgbClr val="0000FF"/>
                  </a:solidFill>
                </a:rPr>
                <a:t>Telecommunications</a:t>
              </a:r>
            </a:p>
          </p:txBody>
        </p:sp>
      </p:grpSp>
      <p:sp>
        <p:nvSpPr>
          <p:cNvPr id="193" name="Rectangle 190"/>
          <p:cNvSpPr>
            <a:spLocks noChangeArrowheads="1"/>
          </p:cNvSpPr>
          <p:nvPr/>
        </p:nvSpPr>
        <p:spPr bwMode="auto">
          <a:xfrm>
            <a:off x="4284663" y="6049615"/>
            <a:ext cx="1943100" cy="424732"/>
          </a:xfrm>
          <a:prstGeom prst="rect">
            <a:avLst/>
          </a:prstGeom>
          <a:noFill/>
          <a:ln w="9525">
            <a:noFill/>
            <a:miter lim="800000"/>
            <a:headEnd/>
            <a:tailEnd/>
          </a:ln>
          <a:effectLst/>
        </p:spPr>
        <p:txBody>
          <a:bodyPr>
            <a:spAutoFit/>
          </a:bodyPr>
          <a:lstStyle/>
          <a:p>
            <a:pPr algn="r" fontAlgn="base">
              <a:lnSpc>
                <a:spcPct val="80000"/>
              </a:lnSpc>
              <a:spcBef>
                <a:spcPct val="50000"/>
              </a:spcBef>
              <a:spcAft>
                <a:spcPct val="0"/>
              </a:spcAft>
              <a:defRPr/>
            </a:pPr>
            <a:r>
              <a:rPr lang="en-US" altLang="ja-JP" sz="1600" b="1" u="sng" dirty="0">
                <a:solidFill>
                  <a:srgbClr val="FF00FF"/>
                </a:solidFill>
                <a:effectLst>
                  <a:outerShdw blurRad="38100" dist="38100" dir="2700000" algn="tl">
                    <a:srgbClr val="000000">
                      <a:alpha val="43137"/>
                    </a:srgbClr>
                  </a:outerShdw>
                </a:effectLst>
                <a:latin typeface="Arial" pitchFamily="34" charset="0"/>
                <a:ea typeface="ＭＳ ゴシック" pitchFamily="49" charset="-128"/>
              </a:rPr>
              <a:t>Defense ICT</a:t>
            </a:r>
          </a:p>
          <a:p>
            <a:pPr fontAlgn="base">
              <a:lnSpc>
                <a:spcPct val="60000"/>
              </a:lnSpc>
              <a:spcBef>
                <a:spcPct val="50000"/>
              </a:spcBef>
              <a:spcAft>
                <a:spcPct val="0"/>
              </a:spcAft>
              <a:defRPr/>
            </a:pPr>
            <a:r>
              <a:rPr lang="ja-JP" altLang="en-US" sz="800" b="1" dirty="0">
                <a:solidFill>
                  <a:srgbClr val="0000FF"/>
                </a:solidFill>
                <a:effectLst>
                  <a:outerShdw blurRad="38100" dist="38100" dir="2700000" algn="tl">
                    <a:srgbClr val="000000">
                      <a:alpha val="43137"/>
                    </a:srgbClr>
                  </a:outerShdw>
                </a:effectLst>
                <a:latin typeface="Arial" pitchFamily="34" charset="0"/>
                <a:ea typeface="ＭＳ ゴシック" pitchFamily="49" charset="-128"/>
              </a:rPr>
              <a:t>　</a:t>
            </a:r>
            <a:r>
              <a:rPr lang="en-US" altLang="ja-JP" sz="800" b="1" dirty="0">
                <a:solidFill>
                  <a:srgbClr val="0000FF"/>
                </a:solidFill>
                <a:effectLst>
                  <a:outerShdw blurRad="38100" dist="38100" dir="2700000" algn="tl">
                    <a:srgbClr val="000000">
                      <a:alpha val="43137"/>
                    </a:srgbClr>
                  </a:outerShdw>
                </a:effectLst>
                <a:latin typeface="Arial" pitchFamily="34" charset="0"/>
                <a:ea typeface="ＭＳ ゴシック" pitchFamily="49" charset="-128"/>
              </a:rPr>
              <a:t>Strategic Information Control</a:t>
            </a:r>
          </a:p>
        </p:txBody>
      </p:sp>
      <p:sp>
        <p:nvSpPr>
          <p:cNvPr id="194" name="Oval 191" descr="右上がり対角線 (反転)"/>
          <p:cNvSpPr>
            <a:spLocks noChangeArrowheads="1"/>
          </p:cNvSpPr>
          <p:nvPr/>
        </p:nvSpPr>
        <p:spPr bwMode="auto">
          <a:xfrm rot="5400000">
            <a:off x="6581776" y="4952628"/>
            <a:ext cx="373062" cy="814387"/>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195" name="Line 192"/>
          <p:cNvSpPr>
            <a:spLocks noChangeShapeType="1"/>
          </p:cNvSpPr>
          <p:nvPr/>
        </p:nvSpPr>
        <p:spPr bwMode="auto">
          <a:xfrm flipV="1">
            <a:off x="6156325" y="5322516"/>
            <a:ext cx="609600" cy="9445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sp>
        <p:nvSpPr>
          <p:cNvPr id="196" name="Rectangle 193"/>
          <p:cNvSpPr>
            <a:spLocks noChangeArrowheads="1"/>
          </p:cNvSpPr>
          <p:nvPr/>
        </p:nvSpPr>
        <p:spPr bwMode="auto">
          <a:xfrm>
            <a:off x="4356100" y="5406653"/>
            <a:ext cx="1944688"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80000"/>
              </a:lnSpc>
              <a:spcBef>
                <a:spcPct val="50000"/>
              </a:spcBef>
              <a:spcAft>
                <a:spcPct val="0"/>
              </a:spcAft>
            </a:pPr>
            <a:r>
              <a:rPr lang="en-US" altLang="ja-JP" sz="1600" b="1" u="sng" dirty="0" err="1">
                <a:solidFill>
                  <a:srgbClr val="FF00FF"/>
                </a:solidFill>
                <a:latin typeface="Arial" pitchFamily="34" charset="0"/>
                <a:ea typeface="ＭＳ ゴシック" pitchFamily="49" charset="-128"/>
              </a:rPr>
              <a:t>Deserster</a:t>
            </a:r>
            <a:r>
              <a:rPr lang="en-US" altLang="ja-JP" sz="1600" b="1" u="sng" dirty="0">
                <a:solidFill>
                  <a:srgbClr val="FF00FF"/>
                </a:solidFill>
                <a:latin typeface="Arial" pitchFamily="34" charset="0"/>
                <a:ea typeface="ＭＳ ゴシック" pitchFamily="49" charset="-128"/>
              </a:rPr>
              <a:t> </a:t>
            </a:r>
            <a:r>
              <a:rPr lang="en-US" altLang="ja-JP" sz="1600" b="1" u="sng" dirty="0" err="1">
                <a:solidFill>
                  <a:srgbClr val="FF00FF"/>
                </a:solidFill>
                <a:latin typeface="Arial" pitchFamily="34" charset="0"/>
                <a:ea typeface="ＭＳ ゴシック" pitchFamily="49" charset="-128"/>
              </a:rPr>
              <a:t>Prevension</a:t>
            </a:r>
            <a:r>
              <a:rPr lang="en-US" altLang="ja-JP" sz="1600" b="1" u="sng" dirty="0">
                <a:solidFill>
                  <a:srgbClr val="FF00FF"/>
                </a:solidFill>
                <a:latin typeface="Arial" pitchFamily="34" charset="0"/>
                <a:ea typeface="ＭＳ ゴシック" pitchFamily="49" charset="-128"/>
              </a:rPr>
              <a:t> ICT</a:t>
            </a:r>
          </a:p>
          <a:p>
            <a:pPr fontAlgn="base">
              <a:lnSpc>
                <a:spcPct val="80000"/>
              </a:lnSpc>
              <a:spcBef>
                <a:spcPct val="50000"/>
              </a:spcBef>
              <a:spcAft>
                <a:spcPct val="0"/>
              </a:spcAft>
            </a:pPr>
            <a:r>
              <a:rPr lang="en-US" altLang="ja-JP" sz="800" b="1" dirty="0">
                <a:solidFill>
                  <a:srgbClr val="0000FF"/>
                </a:solidFill>
                <a:latin typeface="Arial" pitchFamily="34" charset="0"/>
                <a:ea typeface="ＭＳ ゴシック" pitchFamily="49" charset="-128"/>
              </a:rPr>
              <a:t>Sensor Network, Prediction</a:t>
            </a:r>
            <a:endParaRPr lang="ja-JP" altLang="en-US" sz="800" b="1" dirty="0">
              <a:solidFill>
                <a:srgbClr val="0000FF"/>
              </a:solidFill>
              <a:latin typeface="Arial" pitchFamily="34" charset="0"/>
              <a:ea typeface="ＭＳ ゴシック" pitchFamily="49" charset="-128"/>
            </a:endParaRPr>
          </a:p>
        </p:txBody>
      </p:sp>
      <p:sp>
        <p:nvSpPr>
          <p:cNvPr id="197" name="Oval 194" descr="右上がり対角線 (反転)"/>
          <p:cNvSpPr>
            <a:spLocks noChangeArrowheads="1"/>
          </p:cNvSpPr>
          <p:nvPr/>
        </p:nvSpPr>
        <p:spPr bwMode="auto">
          <a:xfrm rot="10808428" flipH="1">
            <a:off x="6129338" y="4408116"/>
            <a:ext cx="331787" cy="914400"/>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198" name="Line 195"/>
          <p:cNvSpPr>
            <a:spLocks noChangeShapeType="1"/>
          </p:cNvSpPr>
          <p:nvPr/>
        </p:nvSpPr>
        <p:spPr bwMode="auto">
          <a:xfrm flipV="1">
            <a:off x="5927725" y="4865316"/>
            <a:ext cx="38100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sp>
        <p:nvSpPr>
          <p:cNvPr id="199" name="Rectangle 196"/>
          <p:cNvSpPr>
            <a:spLocks noChangeArrowheads="1"/>
          </p:cNvSpPr>
          <p:nvPr/>
        </p:nvSpPr>
        <p:spPr bwMode="auto">
          <a:xfrm>
            <a:off x="7372028" y="5667003"/>
            <a:ext cx="183229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80000"/>
              </a:lnSpc>
              <a:spcBef>
                <a:spcPct val="50000"/>
              </a:spcBef>
              <a:spcAft>
                <a:spcPct val="0"/>
              </a:spcAft>
            </a:pPr>
            <a:r>
              <a:rPr lang="en-US" altLang="ja-JP" sz="1600" b="1" u="sng" dirty="0">
                <a:solidFill>
                  <a:srgbClr val="FF00FF"/>
                </a:solidFill>
                <a:latin typeface="Arial" pitchFamily="34" charset="0"/>
                <a:ea typeface="ＭＳ ゴシック" pitchFamily="49" charset="-128"/>
              </a:rPr>
              <a:t>Environment ICT</a:t>
            </a:r>
            <a:endParaRPr lang="en-US" altLang="ja-JP" sz="1400" b="1" u="sng" dirty="0">
              <a:solidFill>
                <a:srgbClr val="FF00FF"/>
              </a:solidFill>
              <a:latin typeface="Arial" pitchFamily="34" charset="0"/>
              <a:ea typeface="ＭＳ ゴシック" pitchFamily="49" charset="-128"/>
            </a:endParaRPr>
          </a:p>
          <a:p>
            <a:pPr fontAlgn="base">
              <a:lnSpc>
                <a:spcPct val="60000"/>
              </a:lnSpc>
              <a:spcBef>
                <a:spcPct val="50000"/>
              </a:spcBef>
              <a:spcAft>
                <a:spcPct val="0"/>
              </a:spcAft>
            </a:pPr>
            <a:r>
              <a:rPr lang="ja-JP" altLang="en-US" sz="800" b="1" dirty="0">
                <a:solidFill>
                  <a:srgbClr val="0000FF"/>
                </a:solidFill>
                <a:latin typeface="Arial" pitchFamily="34" charset="0"/>
                <a:ea typeface="ＭＳ ゴシック" pitchFamily="49" charset="-128"/>
              </a:rPr>
              <a:t>        </a:t>
            </a:r>
            <a:r>
              <a:rPr lang="en-US" altLang="ja-JP" sz="800" b="1" dirty="0">
                <a:solidFill>
                  <a:srgbClr val="0000FF"/>
                </a:solidFill>
                <a:latin typeface="Arial" pitchFamily="34" charset="0"/>
                <a:ea typeface="ＭＳ ゴシック" pitchFamily="49" charset="-128"/>
              </a:rPr>
              <a:t>Green and Eco Network</a:t>
            </a:r>
          </a:p>
        </p:txBody>
      </p:sp>
      <p:sp>
        <p:nvSpPr>
          <p:cNvPr id="200" name="Oval 197" descr="右上がり対角線 (反転)"/>
          <p:cNvSpPr>
            <a:spLocks noChangeArrowheads="1"/>
          </p:cNvSpPr>
          <p:nvPr/>
        </p:nvSpPr>
        <p:spPr bwMode="auto">
          <a:xfrm rot="-10748805">
            <a:off x="7070725" y="4408116"/>
            <a:ext cx="331788" cy="914400"/>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201" name="Line 198"/>
          <p:cNvSpPr>
            <a:spLocks noChangeShapeType="1"/>
          </p:cNvSpPr>
          <p:nvPr/>
        </p:nvSpPr>
        <p:spPr bwMode="auto">
          <a:xfrm flipH="1" flipV="1">
            <a:off x="7223125" y="4941516"/>
            <a:ext cx="280988" cy="731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grpSp>
        <p:nvGrpSpPr>
          <p:cNvPr id="6" name="Group 199"/>
          <p:cNvGrpSpPr>
            <a:grpSpLocks/>
          </p:cNvGrpSpPr>
          <p:nvPr/>
        </p:nvGrpSpPr>
        <p:grpSpPr bwMode="auto">
          <a:xfrm>
            <a:off x="6164263" y="5093916"/>
            <a:ext cx="1212850" cy="1314450"/>
            <a:chOff x="2173" y="2320"/>
            <a:chExt cx="1413" cy="1365"/>
          </a:xfrm>
        </p:grpSpPr>
        <p:sp>
          <p:nvSpPr>
            <p:cNvPr id="59443" name="Oval 200"/>
            <p:cNvSpPr>
              <a:spLocks noChangeArrowheads="1"/>
            </p:cNvSpPr>
            <p:nvPr/>
          </p:nvSpPr>
          <p:spPr bwMode="auto">
            <a:xfrm flipV="1">
              <a:off x="2173" y="2320"/>
              <a:ext cx="1413" cy="1365"/>
            </a:xfrm>
            <a:prstGeom prst="ellipse">
              <a:avLst/>
            </a:prstGeom>
            <a:solidFill>
              <a:srgbClr val="D5F1FF">
                <a:alpha val="50195"/>
              </a:srgbClr>
            </a:solidFill>
            <a:ln w="19050">
              <a:solidFill>
                <a:srgbClr val="000066"/>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44" name="Oval 201"/>
            <p:cNvSpPr>
              <a:spLocks noChangeArrowheads="1"/>
            </p:cNvSpPr>
            <p:nvPr/>
          </p:nvSpPr>
          <p:spPr bwMode="auto">
            <a:xfrm flipV="1">
              <a:off x="2615" y="2756"/>
              <a:ext cx="529" cy="493"/>
            </a:xfrm>
            <a:prstGeom prst="ellipse">
              <a:avLst/>
            </a:prstGeom>
            <a:gradFill rotWithShape="0">
              <a:gsLst>
                <a:gs pos="0">
                  <a:srgbClr val="66CCFF"/>
                </a:gs>
                <a:gs pos="100000">
                  <a:srgbClr val="4487A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fontAlgn="base">
                <a:spcBef>
                  <a:spcPct val="0"/>
                </a:spcBef>
                <a:spcAft>
                  <a:spcPct val="0"/>
                </a:spcAft>
              </a:pPr>
              <a:r>
                <a:rPr lang="en-US" altLang="ja-JP" sz="1200" b="1">
                  <a:solidFill>
                    <a:srgbClr val="0000FF"/>
                  </a:solidFill>
                  <a:latin typeface="Arial" pitchFamily="34" charset="0"/>
                </a:rPr>
                <a:t>Nation</a:t>
              </a:r>
              <a:endParaRPr lang="ja-JP" altLang="en-US" sz="1200" b="1">
                <a:solidFill>
                  <a:srgbClr val="0000FF"/>
                </a:solidFill>
                <a:latin typeface="Arial" pitchFamily="34" charset="0"/>
              </a:endParaRPr>
            </a:p>
          </p:txBody>
        </p:sp>
        <p:sp>
          <p:nvSpPr>
            <p:cNvPr id="205" name="Rectangle 202"/>
            <p:cNvSpPr>
              <a:spLocks noChangeArrowheads="1"/>
            </p:cNvSpPr>
            <p:nvPr/>
          </p:nvSpPr>
          <p:spPr bwMode="auto">
            <a:xfrm>
              <a:off x="2460" y="3312"/>
              <a:ext cx="854" cy="288"/>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kumimoji="0" lang="en-US" altLang="ja-JP" sz="1200" b="1" dirty="0">
                  <a:solidFill>
                    <a:srgbClr val="0000FF"/>
                  </a:solidFill>
                  <a:effectLst>
                    <a:outerShdw blurRad="38100" dist="38100" dir="2700000" algn="tl">
                      <a:srgbClr val="C0C0C0"/>
                    </a:outerShdw>
                  </a:effectLst>
                  <a:latin typeface="Arial" pitchFamily="34" charset="0"/>
                </a:rPr>
                <a:t>Politics</a:t>
              </a:r>
              <a:endParaRPr kumimoji="0" lang="ja-JP" altLang="en-US" sz="1200" b="1" dirty="0">
                <a:solidFill>
                  <a:srgbClr val="0000FF"/>
                </a:solidFill>
                <a:effectLst>
                  <a:outerShdw blurRad="38100" dist="38100" dir="2700000" algn="tl">
                    <a:srgbClr val="C0C0C0"/>
                  </a:outerShdw>
                </a:effectLst>
                <a:latin typeface="Arial" pitchFamily="34" charset="0"/>
              </a:endParaRPr>
            </a:p>
          </p:txBody>
        </p:sp>
      </p:grpSp>
      <p:grpSp>
        <p:nvGrpSpPr>
          <p:cNvPr id="7" name="Group 203"/>
          <p:cNvGrpSpPr>
            <a:grpSpLocks/>
          </p:cNvGrpSpPr>
          <p:nvPr/>
        </p:nvGrpSpPr>
        <p:grpSpPr bwMode="auto">
          <a:xfrm>
            <a:off x="7070724" y="4236666"/>
            <a:ext cx="1458743" cy="1314450"/>
            <a:chOff x="3059" y="911"/>
            <a:chExt cx="1700" cy="1365"/>
          </a:xfrm>
        </p:grpSpPr>
        <p:sp>
          <p:nvSpPr>
            <p:cNvPr id="59440" name="Oval 204"/>
            <p:cNvSpPr>
              <a:spLocks noChangeArrowheads="1"/>
            </p:cNvSpPr>
            <p:nvPr/>
          </p:nvSpPr>
          <p:spPr bwMode="auto">
            <a:xfrm flipV="1">
              <a:off x="3059" y="911"/>
              <a:ext cx="1415" cy="1365"/>
            </a:xfrm>
            <a:prstGeom prst="ellipse">
              <a:avLst/>
            </a:prstGeom>
            <a:solidFill>
              <a:srgbClr val="FFCCCC">
                <a:alpha val="50195"/>
              </a:srgbClr>
            </a:solidFill>
            <a:ln w="19050">
              <a:solidFill>
                <a:srgbClr val="FF0066"/>
              </a:solidFill>
              <a:round/>
              <a:headEnd/>
              <a:tailEnd/>
            </a:ln>
          </p:spPr>
          <p:txBody>
            <a:bodyPr rot="10800000" wrap="none"/>
            <a:lstStyle/>
            <a:p>
              <a:pPr algn="ctr" fontAlgn="base">
                <a:spcBef>
                  <a:spcPct val="0"/>
                </a:spcBef>
                <a:spcAft>
                  <a:spcPct val="0"/>
                </a:spcAft>
              </a:pPr>
              <a:endParaRPr lang="ja-JP" altLang="ja-JP" sz="1200" b="1">
                <a:solidFill>
                  <a:srgbClr val="0000FF"/>
                </a:solidFill>
                <a:latin typeface="Arial" pitchFamily="34" charset="0"/>
                <a:ea typeface="ＨＧｺﾞｼｯｸE-PRO" pitchFamily="50" charset="-128"/>
              </a:endParaRPr>
            </a:p>
          </p:txBody>
        </p:sp>
        <p:sp>
          <p:nvSpPr>
            <p:cNvPr id="59441" name="Oval 205"/>
            <p:cNvSpPr>
              <a:spLocks noChangeArrowheads="1"/>
            </p:cNvSpPr>
            <p:nvPr/>
          </p:nvSpPr>
          <p:spPr bwMode="auto">
            <a:xfrm flipV="1">
              <a:off x="3501" y="1347"/>
              <a:ext cx="531" cy="493"/>
            </a:xfrm>
            <a:prstGeom prst="ellipse">
              <a:avLst/>
            </a:prstGeom>
            <a:gradFill rotWithShape="0">
              <a:gsLst>
                <a:gs pos="0">
                  <a:srgbClr val="FFF5F9"/>
                </a:gs>
                <a:gs pos="100000">
                  <a:srgbClr val="FF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fontAlgn="base">
                <a:spcBef>
                  <a:spcPct val="0"/>
                </a:spcBef>
                <a:spcAft>
                  <a:spcPct val="0"/>
                </a:spcAft>
              </a:pPr>
              <a:r>
                <a:rPr lang="en-US" altLang="ja-JP" sz="1200" b="1">
                  <a:solidFill>
                    <a:srgbClr val="0000FF"/>
                  </a:solidFill>
                  <a:latin typeface="Arial" pitchFamily="34" charset="0"/>
                </a:rPr>
                <a:t>Earth</a:t>
              </a:r>
              <a:endParaRPr lang="ja-JP" altLang="en-US" sz="1200" b="1">
                <a:solidFill>
                  <a:srgbClr val="0000FF"/>
                </a:solidFill>
                <a:latin typeface="Arial" pitchFamily="34" charset="0"/>
              </a:endParaRPr>
            </a:p>
          </p:txBody>
        </p:sp>
        <p:sp>
          <p:nvSpPr>
            <p:cNvPr id="209" name="Rectangle 206"/>
            <p:cNvSpPr>
              <a:spLocks noChangeArrowheads="1"/>
            </p:cNvSpPr>
            <p:nvPr/>
          </p:nvSpPr>
          <p:spPr bwMode="auto">
            <a:xfrm>
              <a:off x="3447" y="1053"/>
              <a:ext cx="1312" cy="288"/>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kumimoji="0" lang="en-US" altLang="ja-JP" sz="1200" b="1" dirty="0">
                  <a:solidFill>
                    <a:srgbClr val="0000FF"/>
                  </a:solidFill>
                  <a:effectLst>
                    <a:outerShdw blurRad="38100" dist="38100" dir="2700000" algn="tl">
                      <a:srgbClr val="C0C0C0"/>
                    </a:outerShdw>
                  </a:effectLst>
                  <a:latin typeface="Arial" pitchFamily="34" charset="0"/>
                </a:rPr>
                <a:t>Environment</a:t>
              </a:r>
              <a:endParaRPr kumimoji="0" lang="ja-JP" altLang="en-US" sz="1200" b="1" dirty="0">
                <a:solidFill>
                  <a:srgbClr val="0000FF"/>
                </a:solidFill>
                <a:effectLst>
                  <a:outerShdw blurRad="38100" dist="38100" dir="2700000" algn="tl">
                    <a:srgbClr val="C0C0C0"/>
                  </a:outerShdw>
                </a:effectLst>
                <a:latin typeface="Arial" pitchFamily="34" charset="0"/>
              </a:endParaRPr>
            </a:p>
          </p:txBody>
        </p:sp>
      </p:grpSp>
      <p:grpSp>
        <p:nvGrpSpPr>
          <p:cNvPr id="8" name="Group 207"/>
          <p:cNvGrpSpPr>
            <a:grpSpLocks/>
          </p:cNvGrpSpPr>
          <p:nvPr/>
        </p:nvGrpSpPr>
        <p:grpSpPr bwMode="auto">
          <a:xfrm>
            <a:off x="4715768" y="4249366"/>
            <a:ext cx="1716115" cy="1316037"/>
            <a:chOff x="702" y="932"/>
            <a:chExt cx="1998" cy="1367"/>
          </a:xfrm>
        </p:grpSpPr>
        <p:sp>
          <p:nvSpPr>
            <p:cNvPr id="59437" name="Oval 208"/>
            <p:cNvSpPr>
              <a:spLocks noChangeArrowheads="1"/>
            </p:cNvSpPr>
            <p:nvPr/>
          </p:nvSpPr>
          <p:spPr bwMode="auto">
            <a:xfrm flipV="1">
              <a:off x="1285" y="932"/>
              <a:ext cx="1415" cy="1367"/>
            </a:xfrm>
            <a:prstGeom prst="ellipse">
              <a:avLst/>
            </a:prstGeom>
            <a:solidFill>
              <a:srgbClr val="FFFF00">
                <a:alpha val="50195"/>
              </a:srgbClr>
            </a:solidFill>
            <a:ln w="19050">
              <a:solidFill>
                <a:srgbClr val="FFFF00"/>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38" name="Oval 209"/>
            <p:cNvSpPr>
              <a:spLocks noChangeArrowheads="1"/>
            </p:cNvSpPr>
            <p:nvPr/>
          </p:nvSpPr>
          <p:spPr bwMode="auto">
            <a:xfrm flipV="1">
              <a:off x="1704" y="1370"/>
              <a:ext cx="531" cy="491"/>
            </a:xfrm>
            <a:prstGeom prst="ellipse">
              <a:avLst/>
            </a:prstGeom>
            <a:gradFill rotWithShape="0">
              <a:gsLst>
                <a:gs pos="0">
                  <a:srgbClr val="FFFF00"/>
                </a:gs>
                <a:gs pos="100000">
                  <a:srgbClr val="A9A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fontAlgn="base">
                <a:spcBef>
                  <a:spcPct val="0"/>
                </a:spcBef>
                <a:spcAft>
                  <a:spcPct val="0"/>
                </a:spcAft>
              </a:pPr>
              <a:r>
                <a:rPr lang="en-US" altLang="ja-JP" sz="1200" b="1">
                  <a:solidFill>
                    <a:srgbClr val="0000FF"/>
                  </a:solidFill>
                  <a:latin typeface="Arial" pitchFamily="34" charset="0"/>
                </a:rPr>
                <a:t>Regiom</a:t>
              </a:r>
              <a:endParaRPr lang="ja-JP" altLang="en-US" sz="1200" b="1">
                <a:solidFill>
                  <a:srgbClr val="0000FF"/>
                </a:solidFill>
                <a:latin typeface="Arial" pitchFamily="34" charset="0"/>
              </a:endParaRPr>
            </a:p>
          </p:txBody>
        </p:sp>
        <p:sp>
          <p:nvSpPr>
            <p:cNvPr id="213" name="Rectangle 210"/>
            <p:cNvSpPr>
              <a:spLocks noChangeArrowheads="1"/>
            </p:cNvSpPr>
            <p:nvPr/>
          </p:nvSpPr>
          <p:spPr bwMode="auto">
            <a:xfrm>
              <a:off x="702" y="1018"/>
              <a:ext cx="1895" cy="288"/>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kumimoji="0" lang="en-US" altLang="ja-JP" sz="1200" b="1" dirty="0">
                  <a:solidFill>
                    <a:srgbClr val="0000FF"/>
                  </a:solidFill>
                  <a:effectLst>
                    <a:outerShdw blurRad="38100" dist="38100" dir="2700000" algn="tl">
                      <a:srgbClr val="C0C0C0"/>
                    </a:outerShdw>
                  </a:effectLst>
                  <a:latin typeface="Arial" pitchFamily="34" charset="0"/>
                </a:rPr>
                <a:t>Disaster Prevention</a:t>
              </a:r>
              <a:endParaRPr kumimoji="0" lang="ja-JP" altLang="en-US" sz="1200" b="1" dirty="0">
                <a:solidFill>
                  <a:srgbClr val="0000FF"/>
                </a:solidFill>
                <a:effectLst>
                  <a:outerShdw blurRad="38100" dist="38100" dir="2700000" algn="tl">
                    <a:srgbClr val="C0C0C0"/>
                  </a:outerShdw>
                </a:effectLst>
                <a:latin typeface="Arial" pitchFamily="34" charset="0"/>
              </a:endParaRPr>
            </a:p>
          </p:txBody>
        </p:sp>
      </p:grpSp>
      <p:sp>
        <p:nvSpPr>
          <p:cNvPr id="214" name="Oval 212" descr="右上がり対角線 (反転)"/>
          <p:cNvSpPr>
            <a:spLocks noChangeArrowheads="1"/>
          </p:cNvSpPr>
          <p:nvPr/>
        </p:nvSpPr>
        <p:spPr bwMode="auto">
          <a:xfrm rot="5400000">
            <a:off x="6605587" y="4042991"/>
            <a:ext cx="373063" cy="814388"/>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215" name="Line 213"/>
          <p:cNvSpPr>
            <a:spLocks noChangeShapeType="1"/>
          </p:cNvSpPr>
          <p:nvPr/>
        </p:nvSpPr>
        <p:spPr bwMode="auto">
          <a:xfrm flipH="1">
            <a:off x="6765925" y="3950916"/>
            <a:ext cx="9144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sp>
        <p:nvSpPr>
          <p:cNvPr id="216" name="Oval 214"/>
          <p:cNvSpPr>
            <a:spLocks noChangeArrowheads="1"/>
          </p:cNvSpPr>
          <p:nvPr/>
        </p:nvSpPr>
        <p:spPr bwMode="auto">
          <a:xfrm flipV="1">
            <a:off x="6165850" y="3320678"/>
            <a:ext cx="1214438" cy="1316038"/>
          </a:xfrm>
          <a:prstGeom prst="ellipse">
            <a:avLst/>
          </a:prstGeom>
          <a:solidFill>
            <a:srgbClr val="00FFFF">
              <a:alpha val="50195"/>
            </a:srgbClr>
          </a:solidFill>
          <a:ln w="19050">
            <a:solidFill>
              <a:srgbClr val="00FFFF"/>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217" name="Oval 215"/>
          <p:cNvSpPr>
            <a:spLocks noChangeArrowheads="1"/>
          </p:cNvSpPr>
          <p:nvPr/>
        </p:nvSpPr>
        <p:spPr bwMode="auto">
          <a:xfrm flipV="1">
            <a:off x="6537325" y="3798516"/>
            <a:ext cx="455613" cy="471487"/>
          </a:xfrm>
          <a:prstGeom prst="ellipse">
            <a:avLst/>
          </a:prstGeom>
          <a:gradFill rotWithShape="0">
            <a:gsLst>
              <a:gs pos="0">
                <a:srgbClr val="00FFFF"/>
              </a:gs>
              <a:gs pos="100000">
                <a:srgbClr val="00DCD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fontAlgn="base">
              <a:spcBef>
                <a:spcPct val="0"/>
              </a:spcBef>
              <a:spcAft>
                <a:spcPct val="0"/>
              </a:spcAft>
            </a:pPr>
            <a:r>
              <a:rPr lang="en-US" altLang="ja-JP" sz="1200" b="1">
                <a:solidFill>
                  <a:srgbClr val="0000FF"/>
                </a:solidFill>
                <a:latin typeface="Arial" pitchFamily="34" charset="0"/>
              </a:rPr>
              <a:t>Human</a:t>
            </a:r>
            <a:endParaRPr lang="ja-JP" altLang="en-US" sz="1200" b="1">
              <a:solidFill>
                <a:srgbClr val="0000FF"/>
              </a:solidFill>
              <a:latin typeface="Arial" pitchFamily="34" charset="0"/>
            </a:endParaRPr>
          </a:p>
        </p:txBody>
      </p:sp>
      <p:sp>
        <p:nvSpPr>
          <p:cNvPr id="218" name="Rectangle 216"/>
          <p:cNvSpPr>
            <a:spLocks noChangeArrowheads="1"/>
          </p:cNvSpPr>
          <p:nvPr/>
        </p:nvSpPr>
        <p:spPr bwMode="auto">
          <a:xfrm>
            <a:off x="6336237" y="3457203"/>
            <a:ext cx="843500" cy="276999"/>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kumimoji="0" lang="en-US" altLang="ja-JP" sz="1200" b="1" dirty="0">
                <a:solidFill>
                  <a:srgbClr val="0000FF"/>
                </a:solidFill>
                <a:effectLst>
                  <a:outerShdw blurRad="38100" dist="38100" dir="2700000" algn="tl">
                    <a:srgbClr val="C0C0C0"/>
                  </a:outerShdw>
                </a:effectLst>
                <a:latin typeface="Arial" pitchFamily="34" charset="0"/>
              </a:rPr>
              <a:t>Medicine</a:t>
            </a:r>
            <a:endParaRPr kumimoji="0" lang="ja-JP" altLang="en-US" sz="1200" b="1" dirty="0">
              <a:solidFill>
                <a:srgbClr val="0000FF"/>
              </a:solidFill>
              <a:effectLst>
                <a:outerShdw blurRad="38100" dist="38100" dir="2700000" algn="tl">
                  <a:srgbClr val="C0C0C0"/>
                </a:outerShdw>
              </a:effectLst>
              <a:latin typeface="Arial" pitchFamily="34" charset="0"/>
            </a:endParaRPr>
          </a:p>
        </p:txBody>
      </p:sp>
      <p:sp>
        <p:nvSpPr>
          <p:cNvPr id="219" name="Rectangle 217"/>
          <p:cNvSpPr>
            <a:spLocks noChangeArrowheads="1"/>
          </p:cNvSpPr>
          <p:nvPr/>
        </p:nvSpPr>
        <p:spPr bwMode="auto">
          <a:xfrm>
            <a:off x="7375525" y="3493716"/>
            <a:ext cx="1828800" cy="473976"/>
          </a:xfrm>
          <a:prstGeom prst="rect">
            <a:avLst/>
          </a:prstGeom>
          <a:noFill/>
          <a:ln w="9525">
            <a:noFill/>
            <a:miter lim="800000"/>
            <a:headEnd/>
            <a:tailEnd/>
          </a:ln>
          <a:effectLst/>
        </p:spPr>
        <p:txBody>
          <a:bodyPr>
            <a:spAutoFit/>
          </a:bodyPr>
          <a:lstStyle/>
          <a:p>
            <a:pPr fontAlgn="base">
              <a:lnSpc>
                <a:spcPct val="80000"/>
              </a:lnSpc>
              <a:spcBef>
                <a:spcPct val="50000"/>
              </a:spcBef>
              <a:spcAft>
                <a:spcPct val="0"/>
              </a:spcAft>
              <a:defRPr/>
            </a:pPr>
            <a:r>
              <a:rPr lang="en-US" altLang="ja-JP" b="1" u="sng" dirty="0">
                <a:solidFill>
                  <a:srgbClr val="FF00FF"/>
                </a:solidFill>
                <a:latin typeface="Arial" pitchFamily="34" charset="0"/>
                <a:ea typeface="ＭＳ ゴシック" pitchFamily="49" charset="-128"/>
              </a:rPr>
              <a:t>Medical  ICT </a:t>
            </a:r>
          </a:p>
          <a:p>
            <a:pPr fontAlgn="base">
              <a:lnSpc>
                <a:spcPct val="80000"/>
              </a:lnSpc>
              <a:spcBef>
                <a:spcPct val="50000"/>
              </a:spcBef>
              <a:spcAft>
                <a:spcPct val="0"/>
              </a:spcAft>
              <a:defRPr/>
            </a:pPr>
            <a:r>
              <a:rPr lang="en-US" altLang="ja-JP" sz="800" dirty="0">
                <a:solidFill>
                  <a:srgbClr val="0000FF"/>
                </a:solidFill>
                <a:effectLst>
                  <a:outerShdw blurRad="38100" dist="38100" dir="2700000" algn="tl">
                    <a:srgbClr val="C0C0C0"/>
                  </a:outerShdw>
                </a:effectLst>
                <a:latin typeface="Arial" pitchFamily="34" charset="0"/>
                <a:ea typeface="ＭＳ ゴシック" pitchFamily="49" charset="-128"/>
              </a:rPr>
              <a:t>Ubiquitous  Medical Care</a:t>
            </a:r>
          </a:p>
        </p:txBody>
      </p:sp>
      <p:sp>
        <p:nvSpPr>
          <p:cNvPr id="220" name="Oval 218"/>
          <p:cNvSpPr>
            <a:spLocks noChangeArrowheads="1"/>
          </p:cNvSpPr>
          <p:nvPr/>
        </p:nvSpPr>
        <p:spPr bwMode="auto">
          <a:xfrm flipV="1">
            <a:off x="6161088" y="4235078"/>
            <a:ext cx="1214437" cy="1316038"/>
          </a:xfrm>
          <a:prstGeom prst="ellipse">
            <a:avLst/>
          </a:prstGeom>
          <a:solidFill>
            <a:srgbClr val="00FF00">
              <a:alpha val="50195"/>
            </a:srgbClr>
          </a:solidFill>
          <a:ln w="19050">
            <a:solidFill>
              <a:srgbClr val="00FF00"/>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221" name="Oval 219"/>
          <p:cNvSpPr>
            <a:spLocks noChangeArrowheads="1"/>
          </p:cNvSpPr>
          <p:nvPr/>
        </p:nvSpPr>
        <p:spPr bwMode="auto">
          <a:xfrm flipV="1">
            <a:off x="6545263" y="4636716"/>
            <a:ext cx="455612" cy="471487"/>
          </a:xfrm>
          <a:prstGeom prst="ellipse">
            <a:avLst/>
          </a:prstGeom>
          <a:gradFill rotWithShape="0">
            <a:gsLst>
              <a:gs pos="0">
                <a:srgbClr val="00FF00"/>
              </a:gs>
              <a:gs pos="100000">
                <a:srgbClr val="00C2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fontAlgn="base">
              <a:spcBef>
                <a:spcPct val="0"/>
              </a:spcBef>
              <a:spcAft>
                <a:spcPct val="0"/>
              </a:spcAft>
            </a:pPr>
            <a:r>
              <a:rPr lang="en-US" altLang="ja-JP" sz="1100" b="1">
                <a:solidFill>
                  <a:srgbClr val="0000FF"/>
                </a:solidFill>
                <a:latin typeface="Arial" pitchFamily="34" charset="0"/>
              </a:rPr>
              <a:t>Information</a:t>
            </a:r>
            <a:endParaRPr lang="ja-JP" altLang="en-US" sz="1100" b="1">
              <a:solidFill>
                <a:srgbClr val="0000FF"/>
              </a:solidFill>
              <a:latin typeface="Arial" pitchFamily="34" charset="0"/>
            </a:endParaRPr>
          </a:p>
        </p:txBody>
      </p:sp>
      <p:sp>
        <p:nvSpPr>
          <p:cNvPr id="222" name="Rectangle 220"/>
          <p:cNvSpPr>
            <a:spLocks noChangeArrowheads="1"/>
          </p:cNvSpPr>
          <p:nvPr/>
        </p:nvSpPr>
        <p:spPr bwMode="auto">
          <a:xfrm>
            <a:off x="6538053" y="4487491"/>
            <a:ext cx="473206" cy="307777"/>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kumimoji="0" lang="en-US" altLang="ja-JP" sz="1400" b="1" dirty="0">
                <a:solidFill>
                  <a:srgbClr val="0000FF"/>
                </a:solidFill>
                <a:effectLst>
                  <a:outerShdw blurRad="38100" dist="38100" dir="2700000" algn="tl">
                    <a:srgbClr val="C0C0C0"/>
                  </a:outerShdw>
                </a:effectLst>
                <a:latin typeface="Arial" pitchFamily="34" charset="0"/>
              </a:rPr>
              <a:t>ICT</a:t>
            </a:r>
            <a:endParaRPr kumimoji="0" lang="ja-JP" altLang="en-US" sz="1400" b="1" dirty="0">
              <a:solidFill>
                <a:srgbClr val="0000FF"/>
              </a:solidFill>
              <a:effectLst>
                <a:outerShdw blurRad="38100" dist="38100" dir="2700000" algn="tl">
                  <a:srgbClr val="C0C0C0"/>
                </a:outerShdw>
              </a:effectLst>
              <a:latin typeface="Arial" pitchFamily="34" charset="0"/>
            </a:endParaRPr>
          </a:p>
        </p:txBody>
      </p:sp>
      <p:sp>
        <p:nvSpPr>
          <p:cNvPr id="223" name="テキスト ボックス 222"/>
          <p:cNvSpPr txBox="1">
            <a:spLocks noChangeArrowheads="1"/>
          </p:cNvSpPr>
          <p:nvPr/>
        </p:nvSpPr>
        <p:spPr bwMode="auto">
          <a:xfrm>
            <a:off x="5329238" y="2996952"/>
            <a:ext cx="3851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b="1" i="1" dirty="0">
                <a:solidFill>
                  <a:srgbClr val="FF0000"/>
                </a:solidFill>
                <a:latin typeface="HG創英角ｺﾞｼｯｸUB" pitchFamily="49" charset="-128"/>
                <a:ea typeface="HG創英角ｺﾞｼｯｸUB" pitchFamily="49" charset="-128"/>
              </a:rPr>
              <a:t>To Dependable Wireless</a:t>
            </a:r>
            <a:endParaRPr lang="ja-JP" altLang="en-US" b="1" i="1" dirty="0">
              <a:solidFill>
                <a:srgbClr val="FF0000"/>
              </a:solidFill>
              <a:latin typeface="HG創英角ｺﾞｼｯｸUB" pitchFamily="49" charset="-128"/>
              <a:ea typeface="HG創英角ｺﾞｼｯｸUB" pitchFamily="49" charset="-128"/>
            </a:endParaRPr>
          </a:p>
        </p:txBody>
      </p:sp>
      <p:sp>
        <p:nvSpPr>
          <p:cNvPr id="70"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4</a:t>
            </a:fld>
            <a:endParaRPr lang="en-US" altLang="ja-JP" sz="1200" smtClean="0">
              <a:latin typeface="Times New Roman" pitchFamily="18" charset="0"/>
            </a:endParaRPr>
          </a:p>
        </p:txBody>
      </p:sp>
    </p:spTree>
    <p:extLst>
      <p:ext uri="{BB962C8B-B14F-4D97-AF65-F5344CB8AC3E}">
        <p14:creationId xmlns:p14="http://schemas.microsoft.com/office/powerpoint/2010/main" val="2041139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fill="hold"/>
                                        <p:tgtEl>
                                          <p:spTgt spid="193"/>
                                        </p:tgtEl>
                                        <p:attrNameLst>
                                          <p:attrName>ppt_x</p:attrName>
                                        </p:attrNameLst>
                                      </p:cBhvr>
                                      <p:tavLst>
                                        <p:tav tm="0">
                                          <p:val>
                                            <p:strVal val="0-#ppt_w/2"/>
                                          </p:val>
                                        </p:tav>
                                        <p:tav tm="100000">
                                          <p:val>
                                            <p:strVal val="#ppt_x"/>
                                          </p:val>
                                        </p:tav>
                                      </p:tavLst>
                                    </p:anim>
                                    <p:anim calcmode="lin" valueType="num">
                                      <p:cBhvr additive="base">
                                        <p:cTn id="8" dur="500" fill="hold"/>
                                        <p:tgtEl>
                                          <p:spTgt spid="19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4"/>
                                        </p:tgtEl>
                                        <p:attrNameLst>
                                          <p:attrName>style.visibility</p:attrName>
                                        </p:attrNameLst>
                                      </p:cBhvr>
                                      <p:to>
                                        <p:strVal val="visible"/>
                                      </p:to>
                                    </p:set>
                                    <p:anim calcmode="lin" valueType="num">
                                      <p:cBhvr additive="base">
                                        <p:cTn id="11" dur="500" fill="hold"/>
                                        <p:tgtEl>
                                          <p:spTgt spid="194"/>
                                        </p:tgtEl>
                                        <p:attrNameLst>
                                          <p:attrName>ppt_x</p:attrName>
                                        </p:attrNameLst>
                                      </p:cBhvr>
                                      <p:tavLst>
                                        <p:tav tm="0">
                                          <p:val>
                                            <p:strVal val="0-#ppt_w/2"/>
                                          </p:val>
                                        </p:tav>
                                        <p:tav tm="100000">
                                          <p:val>
                                            <p:strVal val="#ppt_x"/>
                                          </p:val>
                                        </p:tav>
                                      </p:tavLst>
                                    </p:anim>
                                    <p:anim calcmode="lin" valueType="num">
                                      <p:cBhvr additive="base">
                                        <p:cTn id="12" dur="500" fill="hold"/>
                                        <p:tgtEl>
                                          <p:spTgt spid="19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5"/>
                                        </p:tgtEl>
                                        <p:attrNameLst>
                                          <p:attrName>style.visibility</p:attrName>
                                        </p:attrNameLst>
                                      </p:cBhvr>
                                      <p:to>
                                        <p:strVal val="visible"/>
                                      </p:to>
                                    </p:set>
                                    <p:anim calcmode="lin" valueType="num">
                                      <p:cBhvr additive="base">
                                        <p:cTn id="15" dur="500" fill="hold"/>
                                        <p:tgtEl>
                                          <p:spTgt spid="195"/>
                                        </p:tgtEl>
                                        <p:attrNameLst>
                                          <p:attrName>ppt_x</p:attrName>
                                        </p:attrNameLst>
                                      </p:cBhvr>
                                      <p:tavLst>
                                        <p:tav tm="0">
                                          <p:val>
                                            <p:strVal val="0-#ppt_w/2"/>
                                          </p:val>
                                        </p:tav>
                                        <p:tav tm="100000">
                                          <p:val>
                                            <p:strVal val="#ppt_x"/>
                                          </p:val>
                                        </p:tav>
                                      </p:tavLst>
                                    </p:anim>
                                    <p:anim calcmode="lin" valueType="num">
                                      <p:cBhvr additive="base">
                                        <p:cTn id="16" dur="500" fill="hold"/>
                                        <p:tgtEl>
                                          <p:spTgt spid="19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7"/>
                                        </p:tgtEl>
                                        <p:attrNameLst>
                                          <p:attrName>style.visibility</p:attrName>
                                        </p:attrNameLst>
                                      </p:cBhvr>
                                      <p:to>
                                        <p:strVal val="visible"/>
                                      </p:to>
                                    </p:set>
                                    <p:anim calcmode="lin" valueType="num">
                                      <p:cBhvr additive="base">
                                        <p:cTn id="19" dur="500" fill="hold"/>
                                        <p:tgtEl>
                                          <p:spTgt spid="197"/>
                                        </p:tgtEl>
                                        <p:attrNameLst>
                                          <p:attrName>ppt_x</p:attrName>
                                        </p:attrNameLst>
                                      </p:cBhvr>
                                      <p:tavLst>
                                        <p:tav tm="0">
                                          <p:val>
                                            <p:strVal val="0-#ppt_w/2"/>
                                          </p:val>
                                        </p:tav>
                                        <p:tav tm="100000">
                                          <p:val>
                                            <p:strVal val="#ppt_x"/>
                                          </p:val>
                                        </p:tav>
                                      </p:tavLst>
                                    </p:anim>
                                    <p:anim calcmode="lin" valueType="num">
                                      <p:cBhvr additive="base">
                                        <p:cTn id="20" dur="500" fill="hold"/>
                                        <p:tgtEl>
                                          <p:spTgt spid="19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98"/>
                                        </p:tgtEl>
                                        <p:attrNameLst>
                                          <p:attrName>style.visibility</p:attrName>
                                        </p:attrNameLst>
                                      </p:cBhvr>
                                      <p:to>
                                        <p:strVal val="visible"/>
                                      </p:to>
                                    </p:set>
                                    <p:anim calcmode="lin" valueType="num">
                                      <p:cBhvr additive="base">
                                        <p:cTn id="23" dur="500" fill="hold"/>
                                        <p:tgtEl>
                                          <p:spTgt spid="198"/>
                                        </p:tgtEl>
                                        <p:attrNameLst>
                                          <p:attrName>ppt_x</p:attrName>
                                        </p:attrNameLst>
                                      </p:cBhvr>
                                      <p:tavLst>
                                        <p:tav tm="0">
                                          <p:val>
                                            <p:strVal val="0-#ppt_w/2"/>
                                          </p:val>
                                        </p:tav>
                                        <p:tav tm="100000">
                                          <p:val>
                                            <p:strVal val="#ppt_x"/>
                                          </p:val>
                                        </p:tav>
                                      </p:tavLst>
                                    </p:anim>
                                    <p:anim calcmode="lin" valueType="num">
                                      <p:cBhvr additive="base">
                                        <p:cTn id="24" dur="500" fill="hold"/>
                                        <p:tgtEl>
                                          <p:spTgt spid="19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9"/>
                                        </p:tgtEl>
                                        <p:attrNameLst>
                                          <p:attrName>style.visibility</p:attrName>
                                        </p:attrNameLst>
                                      </p:cBhvr>
                                      <p:to>
                                        <p:strVal val="visible"/>
                                      </p:to>
                                    </p:set>
                                    <p:anim calcmode="lin" valueType="num">
                                      <p:cBhvr additive="base">
                                        <p:cTn id="27" dur="500" fill="hold"/>
                                        <p:tgtEl>
                                          <p:spTgt spid="199"/>
                                        </p:tgtEl>
                                        <p:attrNameLst>
                                          <p:attrName>ppt_x</p:attrName>
                                        </p:attrNameLst>
                                      </p:cBhvr>
                                      <p:tavLst>
                                        <p:tav tm="0">
                                          <p:val>
                                            <p:strVal val="0-#ppt_w/2"/>
                                          </p:val>
                                        </p:tav>
                                        <p:tav tm="100000">
                                          <p:val>
                                            <p:strVal val="#ppt_x"/>
                                          </p:val>
                                        </p:tav>
                                      </p:tavLst>
                                    </p:anim>
                                    <p:anim calcmode="lin" valueType="num">
                                      <p:cBhvr additive="base">
                                        <p:cTn id="28" dur="500" fill="hold"/>
                                        <p:tgtEl>
                                          <p:spTgt spid="19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00"/>
                                        </p:tgtEl>
                                        <p:attrNameLst>
                                          <p:attrName>style.visibility</p:attrName>
                                        </p:attrNameLst>
                                      </p:cBhvr>
                                      <p:to>
                                        <p:strVal val="visible"/>
                                      </p:to>
                                    </p:set>
                                    <p:anim calcmode="lin" valueType="num">
                                      <p:cBhvr additive="base">
                                        <p:cTn id="31" dur="500" fill="hold"/>
                                        <p:tgtEl>
                                          <p:spTgt spid="200"/>
                                        </p:tgtEl>
                                        <p:attrNameLst>
                                          <p:attrName>ppt_x</p:attrName>
                                        </p:attrNameLst>
                                      </p:cBhvr>
                                      <p:tavLst>
                                        <p:tav tm="0">
                                          <p:val>
                                            <p:strVal val="0-#ppt_w/2"/>
                                          </p:val>
                                        </p:tav>
                                        <p:tav tm="100000">
                                          <p:val>
                                            <p:strVal val="#ppt_x"/>
                                          </p:val>
                                        </p:tav>
                                      </p:tavLst>
                                    </p:anim>
                                    <p:anim calcmode="lin" valueType="num">
                                      <p:cBhvr additive="base">
                                        <p:cTn id="32" dur="500" fill="hold"/>
                                        <p:tgtEl>
                                          <p:spTgt spid="20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01"/>
                                        </p:tgtEl>
                                        <p:attrNameLst>
                                          <p:attrName>style.visibility</p:attrName>
                                        </p:attrNameLst>
                                      </p:cBhvr>
                                      <p:to>
                                        <p:strVal val="visible"/>
                                      </p:to>
                                    </p:set>
                                    <p:anim calcmode="lin" valueType="num">
                                      <p:cBhvr additive="base">
                                        <p:cTn id="35" dur="500" fill="hold"/>
                                        <p:tgtEl>
                                          <p:spTgt spid="201"/>
                                        </p:tgtEl>
                                        <p:attrNameLst>
                                          <p:attrName>ppt_x</p:attrName>
                                        </p:attrNameLst>
                                      </p:cBhvr>
                                      <p:tavLst>
                                        <p:tav tm="0">
                                          <p:val>
                                            <p:strVal val="0-#ppt_w/2"/>
                                          </p:val>
                                        </p:tav>
                                        <p:tav tm="100000">
                                          <p:val>
                                            <p:strVal val="#ppt_x"/>
                                          </p:val>
                                        </p:tav>
                                      </p:tavLst>
                                    </p:anim>
                                    <p:anim calcmode="lin" valueType="num">
                                      <p:cBhvr additive="base">
                                        <p:cTn id="36" dur="500" fill="hold"/>
                                        <p:tgtEl>
                                          <p:spTgt spid="20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0-#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4"/>
                                        </p:tgtEl>
                                        <p:attrNameLst>
                                          <p:attrName>style.visibility</p:attrName>
                                        </p:attrNameLst>
                                      </p:cBhvr>
                                      <p:to>
                                        <p:strVal val="visible"/>
                                      </p:to>
                                    </p:set>
                                    <p:anim calcmode="lin" valueType="num">
                                      <p:cBhvr additive="base">
                                        <p:cTn id="51" dur="500" fill="hold"/>
                                        <p:tgtEl>
                                          <p:spTgt spid="214"/>
                                        </p:tgtEl>
                                        <p:attrNameLst>
                                          <p:attrName>ppt_x</p:attrName>
                                        </p:attrNameLst>
                                      </p:cBhvr>
                                      <p:tavLst>
                                        <p:tav tm="0">
                                          <p:val>
                                            <p:strVal val="0-#ppt_w/2"/>
                                          </p:val>
                                        </p:tav>
                                        <p:tav tm="100000">
                                          <p:val>
                                            <p:strVal val="#ppt_x"/>
                                          </p:val>
                                        </p:tav>
                                      </p:tavLst>
                                    </p:anim>
                                    <p:anim calcmode="lin" valueType="num">
                                      <p:cBhvr additive="base">
                                        <p:cTn id="52" dur="500" fill="hold"/>
                                        <p:tgtEl>
                                          <p:spTgt spid="21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15"/>
                                        </p:tgtEl>
                                        <p:attrNameLst>
                                          <p:attrName>style.visibility</p:attrName>
                                        </p:attrNameLst>
                                      </p:cBhvr>
                                      <p:to>
                                        <p:strVal val="visible"/>
                                      </p:to>
                                    </p:set>
                                    <p:anim calcmode="lin" valueType="num">
                                      <p:cBhvr additive="base">
                                        <p:cTn id="55" dur="500" fill="hold"/>
                                        <p:tgtEl>
                                          <p:spTgt spid="215"/>
                                        </p:tgtEl>
                                        <p:attrNameLst>
                                          <p:attrName>ppt_x</p:attrName>
                                        </p:attrNameLst>
                                      </p:cBhvr>
                                      <p:tavLst>
                                        <p:tav tm="0">
                                          <p:val>
                                            <p:strVal val="0-#ppt_w/2"/>
                                          </p:val>
                                        </p:tav>
                                        <p:tav tm="100000">
                                          <p:val>
                                            <p:strVal val="#ppt_x"/>
                                          </p:val>
                                        </p:tav>
                                      </p:tavLst>
                                    </p:anim>
                                    <p:anim calcmode="lin" valueType="num">
                                      <p:cBhvr additive="base">
                                        <p:cTn id="56" dur="500" fill="hold"/>
                                        <p:tgtEl>
                                          <p:spTgt spid="21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16"/>
                                        </p:tgtEl>
                                        <p:attrNameLst>
                                          <p:attrName>style.visibility</p:attrName>
                                        </p:attrNameLst>
                                      </p:cBhvr>
                                      <p:to>
                                        <p:strVal val="visible"/>
                                      </p:to>
                                    </p:set>
                                    <p:anim calcmode="lin" valueType="num">
                                      <p:cBhvr additive="base">
                                        <p:cTn id="59" dur="500" fill="hold"/>
                                        <p:tgtEl>
                                          <p:spTgt spid="216"/>
                                        </p:tgtEl>
                                        <p:attrNameLst>
                                          <p:attrName>ppt_x</p:attrName>
                                        </p:attrNameLst>
                                      </p:cBhvr>
                                      <p:tavLst>
                                        <p:tav tm="0">
                                          <p:val>
                                            <p:strVal val="0-#ppt_w/2"/>
                                          </p:val>
                                        </p:tav>
                                        <p:tav tm="100000">
                                          <p:val>
                                            <p:strVal val="#ppt_x"/>
                                          </p:val>
                                        </p:tav>
                                      </p:tavLst>
                                    </p:anim>
                                    <p:anim calcmode="lin" valueType="num">
                                      <p:cBhvr additive="base">
                                        <p:cTn id="60" dur="500" fill="hold"/>
                                        <p:tgtEl>
                                          <p:spTgt spid="216"/>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7"/>
                                        </p:tgtEl>
                                        <p:attrNameLst>
                                          <p:attrName>style.visibility</p:attrName>
                                        </p:attrNameLst>
                                      </p:cBhvr>
                                      <p:to>
                                        <p:strVal val="visible"/>
                                      </p:to>
                                    </p:set>
                                    <p:anim calcmode="lin" valueType="num">
                                      <p:cBhvr additive="base">
                                        <p:cTn id="63" dur="500" fill="hold"/>
                                        <p:tgtEl>
                                          <p:spTgt spid="217"/>
                                        </p:tgtEl>
                                        <p:attrNameLst>
                                          <p:attrName>ppt_x</p:attrName>
                                        </p:attrNameLst>
                                      </p:cBhvr>
                                      <p:tavLst>
                                        <p:tav tm="0">
                                          <p:val>
                                            <p:strVal val="0-#ppt_w/2"/>
                                          </p:val>
                                        </p:tav>
                                        <p:tav tm="100000">
                                          <p:val>
                                            <p:strVal val="#ppt_x"/>
                                          </p:val>
                                        </p:tav>
                                      </p:tavLst>
                                    </p:anim>
                                    <p:anim calcmode="lin" valueType="num">
                                      <p:cBhvr additive="base">
                                        <p:cTn id="64" dur="500" fill="hold"/>
                                        <p:tgtEl>
                                          <p:spTgt spid="21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18"/>
                                        </p:tgtEl>
                                        <p:attrNameLst>
                                          <p:attrName>style.visibility</p:attrName>
                                        </p:attrNameLst>
                                      </p:cBhvr>
                                      <p:to>
                                        <p:strVal val="visible"/>
                                      </p:to>
                                    </p:set>
                                    <p:anim calcmode="lin" valueType="num">
                                      <p:cBhvr additive="base">
                                        <p:cTn id="67" dur="500" fill="hold"/>
                                        <p:tgtEl>
                                          <p:spTgt spid="218"/>
                                        </p:tgtEl>
                                        <p:attrNameLst>
                                          <p:attrName>ppt_x</p:attrName>
                                        </p:attrNameLst>
                                      </p:cBhvr>
                                      <p:tavLst>
                                        <p:tav tm="0">
                                          <p:val>
                                            <p:strVal val="0-#ppt_w/2"/>
                                          </p:val>
                                        </p:tav>
                                        <p:tav tm="100000">
                                          <p:val>
                                            <p:strVal val="#ppt_x"/>
                                          </p:val>
                                        </p:tav>
                                      </p:tavLst>
                                    </p:anim>
                                    <p:anim calcmode="lin" valueType="num">
                                      <p:cBhvr additive="base">
                                        <p:cTn id="68" dur="500" fill="hold"/>
                                        <p:tgtEl>
                                          <p:spTgt spid="21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19"/>
                                        </p:tgtEl>
                                        <p:attrNameLst>
                                          <p:attrName>style.visibility</p:attrName>
                                        </p:attrNameLst>
                                      </p:cBhvr>
                                      <p:to>
                                        <p:strVal val="visible"/>
                                      </p:to>
                                    </p:set>
                                    <p:anim calcmode="lin" valueType="num">
                                      <p:cBhvr additive="base">
                                        <p:cTn id="71" dur="500" fill="hold"/>
                                        <p:tgtEl>
                                          <p:spTgt spid="219"/>
                                        </p:tgtEl>
                                        <p:attrNameLst>
                                          <p:attrName>ppt_x</p:attrName>
                                        </p:attrNameLst>
                                      </p:cBhvr>
                                      <p:tavLst>
                                        <p:tav tm="0">
                                          <p:val>
                                            <p:strVal val="0-#ppt_w/2"/>
                                          </p:val>
                                        </p:tav>
                                        <p:tav tm="100000">
                                          <p:val>
                                            <p:strVal val="#ppt_x"/>
                                          </p:val>
                                        </p:tav>
                                      </p:tavLst>
                                    </p:anim>
                                    <p:anim calcmode="lin" valueType="num">
                                      <p:cBhvr additive="base">
                                        <p:cTn id="72" dur="500" fill="hold"/>
                                        <p:tgtEl>
                                          <p:spTgt spid="219"/>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20"/>
                                        </p:tgtEl>
                                        <p:attrNameLst>
                                          <p:attrName>style.visibility</p:attrName>
                                        </p:attrNameLst>
                                      </p:cBhvr>
                                      <p:to>
                                        <p:strVal val="visible"/>
                                      </p:to>
                                    </p:set>
                                    <p:anim calcmode="lin" valueType="num">
                                      <p:cBhvr additive="base">
                                        <p:cTn id="75" dur="500" fill="hold"/>
                                        <p:tgtEl>
                                          <p:spTgt spid="220"/>
                                        </p:tgtEl>
                                        <p:attrNameLst>
                                          <p:attrName>ppt_x</p:attrName>
                                        </p:attrNameLst>
                                      </p:cBhvr>
                                      <p:tavLst>
                                        <p:tav tm="0">
                                          <p:val>
                                            <p:strVal val="0-#ppt_w/2"/>
                                          </p:val>
                                        </p:tav>
                                        <p:tav tm="100000">
                                          <p:val>
                                            <p:strVal val="#ppt_x"/>
                                          </p:val>
                                        </p:tav>
                                      </p:tavLst>
                                    </p:anim>
                                    <p:anim calcmode="lin" valueType="num">
                                      <p:cBhvr additive="base">
                                        <p:cTn id="76" dur="500" fill="hold"/>
                                        <p:tgtEl>
                                          <p:spTgt spid="220"/>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21"/>
                                        </p:tgtEl>
                                        <p:attrNameLst>
                                          <p:attrName>style.visibility</p:attrName>
                                        </p:attrNameLst>
                                      </p:cBhvr>
                                      <p:to>
                                        <p:strVal val="visible"/>
                                      </p:to>
                                    </p:set>
                                    <p:anim calcmode="lin" valueType="num">
                                      <p:cBhvr additive="base">
                                        <p:cTn id="79" dur="500" fill="hold"/>
                                        <p:tgtEl>
                                          <p:spTgt spid="221"/>
                                        </p:tgtEl>
                                        <p:attrNameLst>
                                          <p:attrName>ppt_x</p:attrName>
                                        </p:attrNameLst>
                                      </p:cBhvr>
                                      <p:tavLst>
                                        <p:tav tm="0">
                                          <p:val>
                                            <p:strVal val="0-#ppt_w/2"/>
                                          </p:val>
                                        </p:tav>
                                        <p:tav tm="100000">
                                          <p:val>
                                            <p:strVal val="#ppt_x"/>
                                          </p:val>
                                        </p:tav>
                                      </p:tavLst>
                                    </p:anim>
                                    <p:anim calcmode="lin" valueType="num">
                                      <p:cBhvr additive="base">
                                        <p:cTn id="80" dur="500" fill="hold"/>
                                        <p:tgtEl>
                                          <p:spTgt spid="221"/>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22"/>
                                        </p:tgtEl>
                                        <p:attrNameLst>
                                          <p:attrName>style.visibility</p:attrName>
                                        </p:attrNameLst>
                                      </p:cBhvr>
                                      <p:to>
                                        <p:strVal val="visible"/>
                                      </p:to>
                                    </p:set>
                                    <p:anim calcmode="lin" valueType="num">
                                      <p:cBhvr additive="base">
                                        <p:cTn id="83" dur="500" fill="hold"/>
                                        <p:tgtEl>
                                          <p:spTgt spid="222"/>
                                        </p:tgtEl>
                                        <p:attrNameLst>
                                          <p:attrName>ppt_x</p:attrName>
                                        </p:attrNameLst>
                                      </p:cBhvr>
                                      <p:tavLst>
                                        <p:tav tm="0">
                                          <p:val>
                                            <p:strVal val="0-#ppt_w/2"/>
                                          </p:val>
                                        </p:tav>
                                        <p:tav tm="100000">
                                          <p:val>
                                            <p:strVal val="#ppt_x"/>
                                          </p:val>
                                        </p:tav>
                                      </p:tavLst>
                                    </p:anim>
                                    <p:anim calcmode="lin" valueType="num">
                                      <p:cBhvr additive="base">
                                        <p:cTn id="84" dur="500" fill="hold"/>
                                        <p:tgtEl>
                                          <p:spTgt spid="222"/>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196"/>
                                        </p:tgtEl>
                                        <p:attrNameLst>
                                          <p:attrName>style.visibility</p:attrName>
                                        </p:attrNameLst>
                                      </p:cBhvr>
                                      <p:to>
                                        <p:strVal val="visible"/>
                                      </p:to>
                                    </p:set>
                                    <p:anim calcmode="lin" valueType="num">
                                      <p:cBhvr additive="base">
                                        <p:cTn id="87" dur="500" fill="hold"/>
                                        <p:tgtEl>
                                          <p:spTgt spid="196"/>
                                        </p:tgtEl>
                                        <p:attrNameLst>
                                          <p:attrName>ppt_x</p:attrName>
                                        </p:attrNameLst>
                                      </p:cBhvr>
                                      <p:tavLst>
                                        <p:tav tm="0">
                                          <p:val>
                                            <p:strVal val="0-#ppt_w/2"/>
                                          </p:val>
                                        </p:tav>
                                        <p:tav tm="100000">
                                          <p:val>
                                            <p:strVal val="#ppt_x"/>
                                          </p:val>
                                        </p:tav>
                                      </p:tavLst>
                                    </p:anim>
                                    <p:anim calcmode="lin" valueType="num">
                                      <p:cBhvr additive="base">
                                        <p:cTn id="88" dur="500" fill="hold"/>
                                        <p:tgtEl>
                                          <p:spTgt spid="196"/>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12" fill="hold" grpId="0" nodeType="clickEffect">
                                  <p:stCondLst>
                                    <p:cond delay="0"/>
                                  </p:stCondLst>
                                  <p:childTnLst>
                                    <p:set>
                                      <p:cBhvr>
                                        <p:cTn id="92" dur="1" fill="hold">
                                          <p:stCondLst>
                                            <p:cond delay="0"/>
                                          </p:stCondLst>
                                        </p:cTn>
                                        <p:tgtEl>
                                          <p:spTgt spid="223"/>
                                        </p:tgtEl>
                                        <p:attrNameLst>
                                          <p:attrName>style.visibility</p:attrName>
                                        </p:attrNameLst>
                                      </p:cBhvr>
                                      <p:to>
                                        <p:strVal val="visible"/>
                                      </p:to>
                                    </p:set>
                                    <p:anim calcmode="lin" valueType="num">
                                      <p:cBhvr additive="base">
                                        <p:cTn id="93" dur="500" fill="hold"/>
                                        <p:tgtEl>
                                          <p:spTgt spid="223"/>
                                        </p:tgtEl>
                                        <p:attrNameLst>
                                          <p:attrName>ppt_x</p:attrName>
                                        </p:attrNameLst>
                                      </p:cBhvr>
                                      <p:tavLst>
                                        <p:tav tm="0">
                                          <p:val>
                                            <p:strVal val="0-#ppt_w/2"/>
                                          </p:val>
                                        </p:tav>
                                        <p:tav tm="100000">
                                          <p:val>
                                            <p:strVal val="#ppt_x"/>
                                          </p:val>
                                        </p:tav>
                                      </p:tavLst>
                                    </p:anim>
                                    <p:anim calcmode="lin" valueType="num">
                                      <p:cBhvr additive="base">
                                        <p:cTn id="94" dur="500" fill="hold"/>
                                        <p:tgtEl>
                                          <p:spTgt spid="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4" grpId="0" animBg="1"/>
      <p:bldP spid="195" grpId="0" animBg="1"/>
      <p:bldP spid="196" grpId="0"/>
      <p:bldP spid="197" grpId="0" animBg="1"/>
      <p:bldP spid="198" grpId="0" animBg="1"/>
      <p:bldP spid="199" grpId="0"/>
      <p:bldP spid="200" grpId="0" animBg="1"/>
      <p:bldP spid="201" grpId="0" animBg="1"/>
      <p:bldP spid="214" grpId="0" animBg="1"/>
      <p:bldP spid="215" grpId="0" animBg="1"/>
      <p:bldP spid="216" grpId="0" animBg="1"/>
      <p:bldP spid="217" grpId="0" animBg="1"/>
      <p:bldP spid="218" grpId="0"/>
      <p:bldP spid="219" grpId="0"/>
      <p:bldP spid="220" grpId="0" animBg="1"/>
      <p:bldP spid="221" grpId="0" animBg="1"/>
      <p:bldP spid="222" grpId="0"/>
      <p:bldP spid="2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
          <p:cNvSpPr>
            <a:spLocks noGrp="1"/>
          </p:cNvSpPr>
          <p:nvPr>
            <p:ph type="sldNum" sz="quarter" idx="11"/>
          </p:nvPr>
        </p:nvSpPr>
        <p:spPr>
          <a:noFill/>
        </p:spPr>
        <p:txBody>
          <a:bodyPr/>
          <a:lstStyle/>
          <a:p>
            <a:fld id="{0F359859-D2A2-FF42-ACD2-7B9E47C10644}" type="slidenum">
              <a:rPr lang="en-US">
                <a:solidFill>
                  <a:srgbClr val="F7ECCD"/>
                </a:solidFill>
              </a:rPr>
              <a:pPr/>
              <a:t>5</a:t>
            </a:fld>
            <a:endParaRPr lang="en-US">
              <a:solidFill>
                <a:srgbClr val="F7ECCD"/>
              </a:solidFill>
            </a:endParaRPr>
          </a:p>
        </p:txBody>
      </p:sp>
      <p:sp>
        <p:nvSpPr>
          <p:cNvPr id="20484" name="Rectangle 2"/>
          <p:cNvSpPr>
            <a:spLocks noGrp="1" noChangeArrowheads="1"/>
          </p:cNvSpPr>
          <p:nvPr>
            <p:ph type="title" idx="4294967295"/>
          </p:nvPr>
        </p:nvSpPr>
        <p:spPr>
          <a:xfrm>
            <a:off x="179512" y="620688"/>
            <a:ext cx="8892480" cy="473075"/>
          </a:xfrm>
        </p:spPr>
        <p:txBody>
          <a:bodyPr/>
          <a:lstStyle/>
          <a:p>
            <a:r>
              <a:rPr lang="en-US" sz="4000" b="1" dirty="0" smtClean="0">
                <a:solidFill>
                  <a:schemeClr val="tx1"/>
                </a:solidFill>
              </a:rPr>
              <a:t>Internet of Things </a:t>
            </a:r>
            <a:r>
              <a:rPr lang="en-US" sz="3600" dirty="0" smtClean="0">
                <a:solidFill>
                  <a:schemeClr val="tx1"/>
                </a:solidFill>
              </a:rPr>
              <a:t>(Scale Merit)</a:t>
            </a:r>
            <a:endParaRPr lang="en-US" sz="3600" dirty="0">
              <a:solidFill>
                <a:schemeClr val="tx1"/>
              </a:solidFill>
            </a:endParaRPr>
          </a:p>
        </p:txBody>
      </p:sp>
      <p:pic>
        <p:nvPicPr>
          <p:cNvPr id="6" name="Picture 3"/>
          <p:cNvPicPr>
            <a:picLocks noChangeAspect="1"/>
          </p:cNvPicPr>
          <p:nvPr/>
        </p:nvPicPr>
        <p:blipFill>
          <a:blip r:embed="rId2" cstate="print"/>
          <a:srcRect/>
          <a:stretch>
            <a:fillRect/>
          </a:stretch>
        </p:blipFill>
        <p:spPr bwMode="auto">
          <a:xfrm>
            <a:off x="6149975" y="1540148"/>
            <a:ext cx="1504950" cy="1325562"/>
          </a:xfrm>
          <a:prstGeom prst="rect">
            <a:avLst/>
          </a:prstGeom>
          <a:noFill/>
          <a:ln w="25400">
            <a:noFill/>
            <a:miter lim="800000"/>
            <a:headEnd/>
            <a:tailEnd/>
          </a:ln>
        </p:spPr>
      </p:pic>
      <p:sp>
        <p:nvSpPr>
          <p:cNvPr id="7" name="Oval 4"/>
          <p:cNvSpPr>
            <a:spLocks/>
          </p:cNvSpPr>
          <p:nvPr/>
        </p:nvSpPr>
        <p:spPr bwMode="auto">
          <a:xfrm>
            <a:off x="2179638" y="2021160"/>
            <a:ext cx="4510087" cy="4413250"/>
          </a:xfrm>
          <a:prstGeom prst="ellipse">
            <a:avLst/>
          </a:prstGeom>
          <a:solidFill>
            <a:srgbClr val="FFFF00"/>
          </a:solidFill>
          <a:ln w="25400">
            <a:solidFill>
              <a:srgbClr val="92D050"/>
            </a:solidFill>
            <a:round/>
            <a:headEnd/>
            <a:tailEnd/>
          </a:ln>
        </p:spPr>
        <p:txBody>
          <a:bodyPr wrap="none" lIns="262930" tIns="131465" rIns="262930" bIns="131465" anchor="ctr">
            <a:prstTxWarp prst="textNoShape">
              <a:avLst/>
            </a:prstTxWarp>
          </a:bodyPr>
          <a:lstStyle/>
          <a:p>
            <a:pPr fontAlgn="base">
              <a:spcBef>
                <a:spcPct val="0"/>
              </a:spcBef>
              <a:spcAft>
                <a:spcPct val="0"/>
              </a:spcAft>
            </a:pPr>
            <a:endParaRPr lang="fi-FI" sz="4800">
              <a:solidFill>
                <a:srgbClr val="FFFF00"/>
              </a:solidFill>
              <a:latin typeface="Arial" pitchFamily="34" charset="0"/>
              <a:cs typeface="Arial" pitchFamily="34" charset="0"/>
            </a:endParaRPr>
          </a:p>
        </p:txBody>
      </p:sp>
      <p:sp>
        <p:nvSpPr>
          <p:cNvPr id="8" name="Oval 5"/>
          <p:cNvSpPr>
            <a:spLocks/>
          </p:cNvSpPr>
          <p:nvPr/>
        </p:nvSpPr>
        <p:spPr bwMode="auto">
          <a:xfrm>
            <a:off x="3309987" y="3261320"/>
            <a:ext cx="2270125" cy="2070101"/>
          </a:xfrm>
          <a:prstGeom prst="ellipse">
            <a:avLst/>
          </a:prstGeom>
          <a:solidFill>
            <a:srgbClr val="CCFFCC"/>
          </a:solidFill>
          <a:ln w="25400">
            <a:solidFill>
              <a:srgbClr val="94BF00"/>
            </a:solidFill>
            <a:round/>
            <a:headEnd/>
            <a:tailEnd/>
          </a:ln>
        </p:spPr>
        <p:txBody>
          <a:bodyPr wrap="none" lIns="262930" tIns="131465" rIns="262930" bIns="131465" anchor="ctr">
            <a:prstTxWarp prst="textNoShape">
              <a:avLst/>
            </a:prstTxWarp>
          </a:bodyPr>
          <a:lstStyle/>
          <a:p>
            <a:pPr algn="ctr" fontAlgn="base">
              <a:spcBef>
                <a:spcPct val="0"/>
              </a:spcBef>
              <a:spcAft>
                <a:spcPct val="0"/>
              </a:spcAft>
            </a:pPr>
            <a:r>
              <a:rPr lang="en-US" sz="2000" b="1" dirty="0">
                <a:solidFill>
                  <a:srgbClr val="000099"/>
                </a:solidFill>
                <a:latin typeface="Arial"/>
                <a:cs typeface="Arial" pitchFamily="34" charset="0"/>
              </a:rPr>
              <a:t>Core </a:t>
            </a:r>
            <a:r>
              <a:rPr lang="en-US" sz="2000" b="1" dirty="0" smtClean="0">
                <a:solidFill>
                  <a:srgbClr val="000099"/>
                </a:solidFill>
                <a:latin typeface="Arial"/>
                <a:cs typeface="Arial" pitchFamily="34" charset="0"/>
              </a:rPr>
              <a:t>Internet = </a:t>
            </a:r>
            <a:r>
              <a:rPr lang="en-US" sz="2000" b="1" dirty="0">
                <a:solidFill>
                  <a:srgbClr val="000099"/>
                </a:solidFill>
                <a:latin typeface="Arial"/>
                <a:cs typeface="Arial" pitchFamily="34" charset="0"/>
              </a:rPr>
              <a:t>10</a:t>
            </a:r>
            <a:r>
              <a:rPr lang="en-US" sz="2000" b="1" baseline="30000" dirty="0">
                <a:solidFill>
                  <a:srgbClr val="000099"/>
                </a:solidFill>
                <a:latin typeface="Arial"/>
                <a:cs typeface="Arial" pitchFamily="34" charset="0"/>
              </a:rPr>
              <a:t>6</a:t>
            </a:r>
            <a:endParaRPr lang="en-US" sz="2000" b="1" dirty="0">
              <a:solidFill>
                <a:srgbClr val="000099"/>
              </a:solidFill>
              <a:latin typeface="Arial"/>
              <a:cs typeface="Arial" pitchFamily="34" charset="0"/>
            </a:endParaRPr>
          </a:p>
        </p:txBody>
      </p:sp>
      <p:pic>
        <p:nvPicPr>
          <p:cNvPr id="9" name="Picture 6"/>
          <p:cNvPicPr>
            <a:picLocks noChangeAspect="1"/>
          </p:cNvPicPr>
          <p:nvPr/>
        </p:nvPicPr>
        <p:blipFill>
          <a:blip r:embed="rId3" cstate="print">
            <a:clrChange>
              <a:clrFrom>
                <a:srgbClr val="FFFFFE"/>
              </a:clrFrom>
              <a:clrTo>
                <a:srgbClr val="FFFFFE">
                  <a:alpha val="0"/>
                </a:srgbClr>
              </a:clrTo>
            </a:clrChange>
          </a:blip>
          <a:srcRect/>
          <a:stretch>
            <a:fillRect/>
          </a:stretch>
        </p:blipFill>
        <p:spPr bwMode="auto">
          <a:xfrm>
            <a:off x="1843088" y="1608410"/>
            <a:ext cx="758825" cy="1054100"/>
          </a:xfrm>
          <a:prstGeom prst="rect">
            <a:avLst/>
          </a:prstGeom>
          <a:solidFill>
            <a:srgbClr val="FFFFFF"/>
          </a:solidFill>
          <a:ln w="25400">
            <a:noFill/>
            <a:miter lim="800000"/>
            <a:headEnd/>
            <a:tailEnd/>
          </a:ln>
        </p:spPr>
      </p:pic>
      <p:pic>
        <p:nvPicPr>
          <p:cNvPr id="10" name="Picture 7"/>
          <p:cNvPicPr>
            <a:picLocks noChangeAspect="1"/>
          </p:cNvPicPr>
          <p:nvPr/>
        </p:nvPicPr>
        <p:blipFill>
          <a:blip r:embed="rId4" cstate="print">
            <a:clrChange>
              <a:clrFrom>
                <a:srgbClr val="FFFFFE"/>
              </a:clrFrom>
              <a:clrTo>
                <a:srgbClr val="FFFFFE">
                  <a:alpha val="0"/>
                </a:srgbClr>
              </a:clrTo>
            </a:clrChange>
          </a:blip>
          <a:srcRect/>
          <a:stretch>
            <a:fillRect/>
          </a:stretch>
        </p:blipFill>
        <p:spPr bwMode="auto">
          <a:xfrm>
            <a:off x="630238" y="3345135"/>
            <a:ext cx="1298575" cy="1331913"/>
          </a:xfrm>
          <a:prstGeom prst="rect">
            <a:avLst/>
          </a:prstGeom>
          <a:solidFill>
            <a:srgbClr val="FFFFFF"/>
          </a:solidFill>
          <a:ln w="25400">
            <a:noFill/>
            <a:miter lim="800000"/>
            <a:headEnd/>
            <a:tailEnd/>
          </a:ln>
        </p:spPr>
      </p:pic>
      <p:pic>
        <p:nvPicPr>
          <p:cNvPr id="11" name="Picture 8"/>
          <p:cNvPicPr>
            <a:picLocks noChangeAspect="1"/>
          </p:cNvPicPr>
          <p:nvPr/>
        </p:nvPicPr>
        <p:blipFill>
          <a:blip r:embed="rId5" cstate="print">
            <a:clrChange>
              <a:clrFrom>
                <a:srgbClr val="FFFFFE"/>
              </a:clrFrom>
              <a:clrTo>
                <a:srgbClr val="FFFFFE">
                  <a:alpha val="0"/>
                </a:srgbClr>
              </a:clrTo>
            </a:clrChange>
          </a:blip>
          <a:srcRect/>
          <a:stretch>
            <a:fillRect/>
          </a:stretch>
        </p:blipFill>
        <p:spPr bwMode="auto">
          <a:xfrm>
            <a:off x="1371600" y="5157192"/>
            <a:ext cx="1154113" cy="1266825"/>
          </a:xfrm>
          <a:prstGeom prst="rect">
            <a:avLst/>
          </a:prstGeom>
          <a:solidFill>
            <a:srgbClr val="FFFFFF"/>
          </a:solidFill>
          <a:ln w="25400">
            <a:noFill/>
            <a:miter lim="800000"/>
            <a:headEnd/>
            <a:tailEnd/>
          </a:ln>
        </p:spPr>
      </p:pic>
      <p:pic>
        <p:nvPicPr>
          <p:cNvPr id="12" name="Picture 9"/>
          <p:cNvPicPr>
            <a:picLocks noChangeAspect="1"/>
          </p:cNvPicPr>
          <p:nvPr/>
        </p:nvPicPr>
        <p:blipFill>
          <a:blip r:embed="rId6" cstate="print">
            <a:clrChange>
              <a:clrFrom>
                <a:srgbClr val="FFFFFE"/>
              </a:clrFrom>
              <a:clrTo>
                <a:srgbClr val="FFFFFE">
                  <a:alpha val="0"/>
                </a:srgbClr>
              </a:clrTo>
            </a:clrChange>
          </a:blip>
          <a:srcRect/>
          <a:stretch>
            <a:fillRect/>
          </a:stretch>
        </p:blipFill>
        <p:spPr bwMode="auto">
          <a:xfrm>
            <a:off x="6156176" y="5327228"/>
            <a:ext cx="1392237" cy="1054100"/>
          </a:xfrm>
          <a:prstGeom prst="rect">
            <a:avLst/>
          </a:prstGeom>
          <a:solidFill>
            <a:srgbClr val="FFFFFF"/>
          </a:solidFill>
          <a:ln w="25400">
            <a:noFill/>
            <a:miter lim="800000"/>
            <a:headEnd/>
            <a:tailEnd/>
          </a:ln>
        </p:spPr>
      </p:pic>
      <p:pic>
        <p:nvPicPr>
          <p:cNvPr id="13" name="Picture 10"/>
          <p:cNvPicPr>
            <a:picLocks noChangeAspect="1"/>
          </p:cNvPicPr>
          <p:nvPr/>
        </p:nvPicPr>
        <p:blipFill>
          <a:blip r:embed="rId7" cstate="print">
            <a:clrChange>
              <a:clrFrom>
                <a:srgbClr val="FFFFFE"/>
              </a:clrFrom>
              <a:clrTo>
                <a:srgbClr val="FFFFFE">
                  <a:alpha val="0"/>
                </a:srgbClr>
              </a:clrTo>
            </a:clrChange>
          </a:blip>
          <a:srcRect/>
          <a:stretch>
            <a:fillRect/>
          </a:stretch>
        </p:blipFill>
        <p:spPr bwMode="auto">
          <a:xfrm>
            <a:off x="6953250" y="3062560"/>
            <a:ext cx="1504950" cy="1882775"/>
          </a:xfrm>
          <a:prstGeom prst="rect">
            <a:avLst/>
          </a:prstGeom>
          <a:solidFill>
            <a:srgbClr val="FFFFFF"/>
          </a:solidFill>
          <a:ln w="25400">
            <a:noFill/>
            <a:miter lim="800000"/>
            <a:headEnd/>
            <a:tailEnd/>
          </a:ln>
        </p:spPr>
      </p:pic>
      <p:sp>
        <p:nvSpPr>
          <p:cNvPr id="14" name="Text Box 11"/>
          <p:cNvSpPr txBox="1">
            <a:spLocks/>
          </p:cNvSpPr>
          <p:nvPr/>
        </p:nvSpPr>
        <p:spPr bwMode="auto">
          <a:xfrm>
            <a:off x="3059832" y="2641873"/>
            <a:ext cx="2270125" cy="368300"/>
          </a:xfrm>
          <a:prstGeom prst="rect">
            <a:avLst/>
          </a:prstGeom>
          <a:noFill/>
          <a:ln w="25400">
            <a:noFill/>
            <a:miter lim="800000"/>
            <a:headEnd/>
            <a:tailEnd/>
          </a:ln>
        </p:spPr>
        <p:txBody>
          <a:bodyPr wrap="none" lIns="262930" tIns="131465" rIns="262930" bIns="131465" anchor="ctr">
            <a:prstTxWarp prst="textNoShape">
              <a:avLst/>
            </a:prstTxWarp>
          </a:bodyPr>
          <a:lstStyle/>
          <a:p>
            <a:pPr fontAlgn="base">
              <a:spcBef>
                <a:spcPct val="0"/>
              </a:spcBef>
              <a:spcAft>
                <a:spcPct val="0"/>
              </a:spcAft>
            </a:pPr>
            <a:r>
              <a:rPr lang="en-US" sz="2000" dirty="0">
                <a:solidFill>
                  <a:srgbClr val="0000FF"/>
                </a:solidFill>
                <a:latin typeface="Arial"/>
                <a:cs typeface="Arial" pitchFamily="34" charset="0"/>
              </a:rPr>
              <a:t>Fringe Internet = 10</a:t>
            </a:r>
            <a:r>
              <a:rPr lang="en-US" sz="2000" baseline="30000" dirty="0">
                <a:solidFill>
                  <a:srgbClr val="0000FF"/>
                </a:solidFill>
                <a:latin typeface="Arial"/>
                <a:cs typeface="Arial" pitchFamily="34" charset="0"/>
              </a:rPr>
              <a:t>9</a:t>
            </a:r>
          </a:p>
        </p:txBody>
      </p:sp>
      <p:sp>
        <p:nvSpPr>
          <p:cNvPr id="15" name="Text Box 12"/>
          <p:cNvSpPr txBox="1">
            <a:spLocks/>
          </p:cNvSpPr>
          <p:nvPr/>
        </p:nvSpPr>
        <p:spPr bwMode="auto">
          <a:xfrm>
            <a:off x="2710929" y="1543323"/>
            <a:ext cx="2797175" cy="365125"/>
          </a:xfrm>
          <a:prstGeom prst="rect">
            <a:avLst/>
          </a:prstGeom>
          <a:noFill/>
          <a:ln w="25400">
            <a:noFill/>
            <a:miter lim="800000"/>
            <a:headEnd/>
            <a:tailEnd/>
          </a:ln>
        </p:spPr>
        <p:txBody>
          <a:bodyPr wrap="none" lIns="262930" tIns="131465" rIns="262930" bIns="131465" anchor="ctr">
            <a:prstTxWarp prst="textNoShape">
              <a:avLst/>
            </a:prstTxWarp>
          </a:bodyPr>
          <a:lstStyle/>
          <a:p>
            <a:pPr fontAlgn="base">
              <a:spcBef>
                <a:spcPct val="0"/>
              </a:spcBef>
              <a:spcAft>
                <a:spcPct val="0"/>
              </a:spcAft>
            </a:pPr>
            <a:r>
              <a:rPr lang="en-US" sz="2000" b="1" dirty="0">
                <a:solidFill>
                  <a:srgbClr val="0000FF"/>
                </a:solidFill>
                <a:latin typeface="Arial"/>
                <a:cs typeface="Arial" pitchFamily="34" charset="0"/>
              </a:rPr>
              <a:t>Internet of Things = 10</a:t>
            </a:r>
            <a:r>
              <a:rPr lang="en-US" sz="2000" b="1" baseline="30000" dirty="0">
                <a:solidFill>
                  <a:srgbClr val="0000FF"/>
                </a:solidFill>
                <a:latin typeface="Arial"/>
                <a:cs typeface="Arial" pitchFamily="34" charset="0"/>
              </a:rPr>
              <a:t>12</a:t>
            </a:r>
          </a:p>
        </p:txBody>
      </p:sp>
      <p:sp>
        <p:nvSpPr>
          <p:cNvPr id="2" name="テキスト ボックス 1"/>
          <p:cNvSpPr txBox="1"/>
          <p:nvPr/>
        </p:nvSpPr>
        <p:spPr>
          <a:xfrm>
            <a:off x="558230" y="1052736"/>
            <a:ext cx="8334250" cy="461665"/>
          </a:xfrm>
          <a:prstGeom prst="rect">
            <a:avLst/>
          </a:prstGeom>
          <a:noFill/>
        </p:spPr>
        <p:txBody>
          <a:bodyPr wrap="square" rtlCol="0">
            <a:spAutoFit/>
          </a:bodyPr>
          <a:lstStyle/>
          <a:p>
            <a:pPr fontAlgn="base">
              <a:spcBef>
                <a:spcPct val="0"/>
              </a:spcBef>
              <a:spcAft>
                <a:spcPct val="0"/>
              </a:spcAft>
            </a:pPr>
            <a:r>
              <a:rPr lang="en-US" altLang="ja-JP" sz="2400" b="1" dirty="0" smtClean="0">
                <a:solidFill>
                  <a:srgbClr val="FF0000"/>
                </a:solidFill>
                <a:latin typeface="Arial" pitchFamily="34" charset="0"/>
                <a:cs typeface="Arial" pitchFamily="34" charset="0"/>
              </a:rPr>
              <a:t>Machine/Device Centric Network (Internet of Everything)</a:t>
            </a:r>
            <a:endParaRPr lang="ja-JP" altLang="en-US" sz="2400" b="1" dirty="0">
              <a:solidFill>
                <a:srgbClr val="FF0000"/>
              </a:solidFill>
              <a:latin typeface="Arial" pitchFamily="34" charset="0"/>
              <a:cs typeface="Arial" pitchFamily="34" charset="0"/>
            </a:endParaRPr>
          </a:p>
        </p:txBody>
      </p:sp>
      <p:sp>
        <p:nvSpPr>
          <p:cNvPr id="16" name="テキスト ボックス 15"/>
          <p:cNvSpPr txBox="1"/>
          <p:nvPr/>
        </p:nvSpPr>
        <p:spPr>
          <a:xfrm>
            <a:off x="2699792" y="3663751"/>
            <a:ext cx="3888432" cy="461665"/>
          </a:xfrm>
          <a:prstGeom prst="rect">
            <a:avLst/>
          </a:prstGeom>
          <a:noFill/>
        </p:spPr>
        <p:txBody>
          <a:bodyPr wrap="square" rtlCol="0">
            <a:spAutoFit/>
          </a:bodyPr>
          <a:lstStyle/>
          <a:p>
            <a:pPr fontAlgn="base">
              <a:spcBef>
                <a:spcPct val="0"/>
              </a:spcBef>
              <a:spcAft>
                <a:spcPct val="0"/>
              </a:spcAft>
            </a:pPr>
            <a:r>
              <a:rPr lang="en-US" altLang="ja-JP" sz="2400" b="1" dirty="0" smtClean="0">
                <a:solidFill>
                  <a:srgbClr val="FF0000"/>
                </a:solidFill>
                <a:latin typeface="Arial" pitchFamily="34" charset="0"/>
                <a:cs typeface="Arial" pitchFamily="34" charset="0"/>
              </a:rPr>
              <a:t>Human Centric Network</a:t>
            </a:r>
            <a:endParaRPr lang="ja-JP" altLang="en-US" sz="2400" b="1" dirty="0">
              <a:solidFill>
                <a:srgbClr val="FF0000"/>
              </a:solidFill>
              <a:latin typeface="Arial" pitchFamily="34" charset="0"/>
              <a:cs typeface="Arial" pitchFamily="34" charset="0"/>
            </a:endParaRPr>
          </a:p>
        </p:txBody>
      </p:sp>
      <p:sp>
        <p:nvSpPr>
          <p:cNvPr id="18" name="Slide Number Placeholder 6"/>
          <p:cNvSpPr txBox="1">
            <a:spLocks/>
          </p:cNvSpPr>
          <p:nvPr/>
        </p:nvSpPr>
        <p:spPr>
          <a:xfrm>
            <a:off x="4281488" y="6524625"/>
            <a:ext cx="658812"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ja-JP"/>
            </a:defPPr>
            <a:lvl1pPr marL="0" algn="l" defTabSz="914400" rtl="0" eaLnBrk="0" latin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3200" kern="1200">
                <a:solidFill>
                  <a:srgbClr val="000000"/>
                </a:solidFill>
                <a:latin typeface="Arial" pitchFamily="34" charset="0"/>
                <a:ea typeface="ＭＳ Ｐゴシック" pitchFamily="50" charset="-128"/>
                <a:cs typeface="+mn-cs"/>
              </a:defRPr>
            </a:lvl1pPr>
            <a:lvl2pPr marL="457200" algn="l" defTabSz="914400" rtl="0" eaLnBrk="0" latin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kern="1200">
                <a:solidFill>
                  <a:srgbClr val="000000"/>
                </a:solidFill>
                <a:latin typeface="Arial" pitchFamily="34" charset="0"/>
                <a:ea typeface="ＭＳ Ｐゴシック" pitchFamily="50" charset="-128"/>
                <a:cs typeface="+mn-cs"/>
              </a:defRPr>
            </a:lvl2pPr>
            <a:lvl3pPr marL="914400" algn="l" defTabSz="914400" rtl="0" eaLnBrk="0" latin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kern="1200">
                <a:solidFill>
                  <a:srgbClr val="000000"/>
                </a:solidFill>
                <a:latin typeface="Arial" pitchFamily="34" charset="0"/>
                <a:ea typeface="ＭＳ Ｐゴシック" pitchFamily="50" charset="-128"/>
                <a:cs typeface="+mn-cs"/>
              </a:defRPr>
            </a:lvl3pPr>
            <a:lvl4pPr marL="1371600" algn="l" defTabSz="914400" rtl="0" eaLnBrk="0" latin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kern="1200">
                <a:solidFill>
                  <a:srgbClr val="000000"/>
                </a:solidFill>
                <a:latin typeface="Arial" pitchFamily="34" charset="0"/>
                <a:ea typeface="ＭＳ Ｐゴシック" pitchFamily="50" charset="-128"/>
                <a:cs typeface="+mn-cs"/>
              </a:defRPr>
            </a:lvl4pPr>
            <a:lvl5pPr marL="1828800" algn="l" defTabSz="914400" rtl="0" eaLnBrk="0" latin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kern="1200">
                <a:solidFill>
                  <a:srgbClr val="000000"/>
                </a:solidFill>
                <a:latin typeface="Arial" pitchFamily="34" charset="0"/>
                <a:ea typeface="ＭＳ Ｐゴシック" pitchFamily="50" charset="-128"/>
                <a:cs typeface="+mn-cs"/>
              </a:defRPr>
            </a:lvl5pPr>
            <a:lvl6pPr marL="2514600" indent="-228600" algn="l" defTabSz="449263" rtl="0" eaLnBrk="0" fontAlgn="base" latinLnBrk="0"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kern="1200">
                <a:solidFill>
                  <a:srgbClr val="000000"/>
                </a:solidFill>
                <a:latin typeface="Arial" pitchFamily="34" charset="0"/>
                <a:ea typeface="ＭＳ Ｐゴシック" pitchFamily="50" charset="-128"/>
                <a:cs typeface="+mn-cs"/>
              </a:defRPr>
            </a:lvl6pPr>
            <a:lvl7pPr marL="2971800" indent="-228600" algn="l" defTabSz="449263" rtl="0" eaLnBrk="0" fontAlgn="base" latinLnBrk="0"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kern="1200">
                <a:solidFill>
                  <a:srgbClr val="000000"/>
                </a:solidFill>
                <a:latin typeface="Arial" pitchFamily="34" charset="0"/>
                <a:ea typeface="ＭＳ Ｐゴシック" pitchFamily="50" charset="-128"/>
                <a:cs typeface="+mn-cs"/>
              </a:defRPr>
            </a:lvl7pPr>
            <a:lvl8pPr marL="3429000" indent="-228600" algn="l" defTabSz="449263" rtl="0" eaLnBrk="0" fontAlgn="base" latinLnBrk="0"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kern="1200">
                <a:solidFill>
                  <a:srgbClr val="000000"/>
                </a:solidFill>
                <a:latin typeface="Arial" pitchFamily="34" charset="0"/>
                <a:ea typeface="ＭＳ Ｐゴシック" pitchFamily="50" charset="-128"/>
                <a:cs typeface="+mn-cs"/>
              </a:defRPr>
            </a:lvl8pPr>
            <a:lvl9pPr marL="3886200" indent="-228600" algn="l" defTabSz="449263" rtl="0" eaLnBrk="0" fontAlgn="base" latinLnBrk="0"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kern="1200">
                <a:solidFill>
                  <a:srgbClr val="000000"/>
                </a:solidFill>
                <a:latin typeface="Arial" pitchFamily="34" charset="0"/>
                <a:ea typeface="ＭＳ Ｐゴシック" pitchFamily="50" charset="-128"/>
                <a:cs typeface="+mn-cs"/>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5</a:t>
            </a:fld>
            <a:endParaRPr lang="en-US" altLang="ja-JP" sz="1200" smtClean="0">
              <a:latin typeface="Times New Roman" pitchFamily="18" charset="0"/>
            </a:endParaRPr>
          </a:p>
        </p:txBody>
      </p:sp>
    </p:spTree>
    <p:extLst>
      <p:ext uri="{BB962C8B-B14F-4D97-AF65-F5344CB8AC3E}">
        <p14:creationId xmlns:p14="http://schemas.microsoft.com/office/powerpoint/2010/main" val="3578226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タイトル 1"/>
          <p:cNvSpPr>
            <a:spLocks noGrp="1"/>
          </p:cNvSpPr>
          <p:nvPr>
            <p:ph type="title"/>
          </p:nvPr>
        </p:nvSpPr>
        <p:spPr bwMode="auto">
          <a:xfrm>
            <a:off x="36513" y="764506"/>
            <a:ext cx="9144000" cy="576262"/>
          </a:xfrm>
          <a:noFill/>
          <a:ln>
            <a:miter lim="800000"/>
            <a:headEnd/>
            <a:tailEnd/>
          </a:ln>
        </p:spPr>
        <p:txBody>
          <a:bodyPr vert="horz" wrap="square" lIns="91440" tIns="45720" rIns="91440" bIns="45720" numCol="1" anchor="t" anchorCtr="0" compatLnSpc="1">
            <a:prstTxWarp prst="textNoShape">
              <a:avLst/>
            </a:prstTxWarp>
          </a:bodyPr>
          <a:lstStyle/>
          <a:p>
            <a:r>
              <a:rPr lang="en-US" altLang="ja-JP" b="1" dirty="0" smtClean="0">
                <a:solidFill>
                  <a:schemeClr val="tx1"/>
                </a:solidFill>
                <a:ea typeface="ＭＳ Ｐゴシック" charset="-128"/>
              </a:rPr>
              <a:t>Demands for Dependable Wireless</a:t>
            </a:r>
            <a:endParaRPr lang="ja-JP" altLang="en-US" b="1" dirty="0" smtClean="0">
              <a:solidFill>
                <a:schemeClr val="tx1"/>
              </a:solidFill>
              <a:ea typeface="ＭＳ Ｐゴシック" charset="-128"/>
            </a:endParaRPr>
          </a:p>
        </p:txBody>
      </p:sp>
      <p:pic>
        <p:nvPicPr>
          <p:cNvPr id="37890" name="Picture 2"/>
          <p:cNvPicPr>
            <a:picLocks noChangeAspect="1" noChangeArrowheads="1"/>
          </p:cNvPicPr>
          <p:nvPr/>
        </p:nvPicPr>
        <p:blipFill>
          <a:blip r:embed="rId2" cstate="print"/>
          <a:srcRect/>
          <a:stretch>
            <a:fillRect/>
          </a:stretch>
        </p:blipFill>
        <p:spPr bwMode="auto">
          <a:xfrm>
            <a:off x="179388" y="1463675"/>
            <a:ext cx="6337300" cy="4989513"/>
          </a:xfrm>
          <a:prstGeom prst="rect">
            <a:avLst/>
          </a:prstGeom>
          <a:noFill/>
          <a:ln w="9525">
            <a:noFill/>
            <a:miter lim="800000"/>
            <a:headEnd/>
            <a:tailEnd/>
          </a:ln>
        </p:spPr>
      </p:pic>
      <p:sp>
        <p:nvSpPr>
          <p:cNvPr id="37891" name="スライド番号プレースホルダ 5"/>
          <p:cNvSpPr txBox="1">
            <a:spLocks noGrp="1"/>
          </p:cNvSpPr>
          <p:nvPr/>
        </p:nvSpPr>
        <p:spPr bwMode="auto">
          <a:xfrm>
            <a:off x="7451725" y="163513"/>
            <a:ext cx="1547813" cy="241300"/>
          </a:xfrm>
          <a:prstGeom prst="rect">
            <a:avLst/>
          </a:prstGeom>
          <a:noFill/>
          <a:ln w="9525">
            <a:noFill/>
            <a:miter lim="800000"/>
            <a:headEnd/>
            <a:tailEnd/>
          </a:ln>
        </p:spPr>
        <p:txBody>
          <a:bodyPr anchor="b"/>
          <a:lstStyle/>
          <a:p>
            <a:pPr algn="r"/>
            <a:fld id="{4B52BF75-B65D-4578-BB6D-06027D182C11}" type="slidenum">
              <a:rPr lang="en-US" altLang="ja-JP" sz="1200">
                <a:solidFill>
                  <a:srgbClr val="FFFFFF"/>
                </a:solidFill>
                <a:latin typeface="Tahoma" pitchFamily="34" charset="0"/>
                <a:ea typeface="ＭＳ Ｐゴシック" charset="-128"/>
              </a:rPr>
              <a:pPr algn="r"/>
              <a:t>6</a:t>
            </a:fld>
            <a:endParaRPr lang="en-US" altLang="ja-JP" sz="1200">
              <a:solidFill>
                <a:srgbClr val="FFFFFF"/>
              </a:solidFill>
              <a:latin typeface="Tahoma" pitchFamily="34" charset="0"/>
              <a:ea typeface="ＭＳ Ｐゴシック" charset="-128"/>
            </a:endParaRPr>
          </a:p>
        </p:txBody>
      </p:sp>
      <p:sp>
        <p:nvSpPr>
          <p:cNvPr id="45061" name="テキスト ボックス 4"/>
          <p:cNvSpPr txBox="1">
            <a:spLocks noChangeArrowheads="1"/>
          </p:cNvSpPr>
          <p:nvPr/>
        </p:nvSpPr>
        <p:spPr bwMode="auto">
          <a:xfrm>
            <a:off x="6516688" y="3284984"/>
            <a:ext cx="2627312" cy="1200329"/>
          </a:xfrm>
          <a:prstGeom prst="rect">
            <a:avLst/>
          </a:prstGeom>
          <a:noFill/>
          <a:ln w="9525">
            <a:noFill/>
            <a:miter lim="800000"/>
            <a:headEnd/>
            <a:tailEnd/>
          </a:ln>
        </p:spPr>
        <p:txBody>
          <a:bodyPr wrap="square">
            <a:spAutoFit/>
          </a:bodyPr>
          <a:lstStyle/>
          <a:p>
            <a:r>
              <a:rPr lang="en-US" altLang="ja-JP" sz="2400" b="1" dirty="0">
                <a:solidFill>
                  <a:srgbClr val="FF00FF"/>
                </a:solidFill>
                <a:ea typeface="ＭＳ Ｐゴシック" charset="-128"/>
              </a:rPr>
              <a:t>Dependable </a:t>
            </a:r>
            <a:r>
              <a:rPr lang="en-US" altLang="ja-JP" sz="2400" b="1" dirty="0" smtClean="0">
                <a:solidFill>
                  <a:srgbClr val="0066FF"/>
                </a:solidFill>
                <a:ea typeface="ＭＳ Ｐゴシック" charset="-128"/>
              </a:rPr>
              <a:t>Wireless BAN:</a:t>
            </a:r>
          </a:p>
          <a:p>
            <a:r>
              <a:rPr lang="en-US" altLang="ja-JP" sz="2400" b="1" dirty="0" err="1" smtClean="0">
                <a:solidFill>
                  <a:srgbClr val="FF00FF"/>
                </a:solidFill>
                <a:ea typeface="ＭＳ Ｐゴシック" charset="-128"/>
              </a:rPr>
              <a:t>IoT</a:t>
            </a:r>
            <a:r>
              <a:rPr lang="en-US" altLang="ja-JP" sz="2400" b="1" dirty="0" smtClean="0">
                <a:solidFill>
                  <a:srgbClr val="0066FF"/>
                </a:solidFill>
                <a:ea typeface="ＭＳ Ｐゴシック" charset="-128"/>
              </a:rPr>
              <a:t> &amp; </a:t>
            </a:r>
            <a:r>
              <a:rPr lang="en-US" altLang="ja-JP" sz="2400" b="1" dirty="0" smtClean="0">
                <a:solidFill>
                  <a:srgbClr val="FF00FF"/>
                </a:solidFill>
                <a:ea typeface="ＭＳ Ｐゴシック" charset="-128"/>
              </a:rPr>
              <a:t>M2M</a:t>
            </a:r>
            <a:endParaRPr lang="ja-JP" altLang="en-US" sz="2400" b="1" dirty="0">
              <a:solidFill>
                <a:srgbClr val="FF00FF"/>
              </a:solidFill>
              <a:ea typeface="ＭＳ Ｐゴシック" charset="-128"/>
            </a:endParaRPr>
          </a:p>
        </p:txBody>
      </p:sp>
      <p:sp>
        <p:nvSpPr>
          <p:cNvPr id="50183" name="テキスト ボックス 6"/>
          <p:cNvSpPr txBox="1">
            <a:spLocks noChangeArrowheads="1"/>
          </p:cNvSpPr>
          <p:nvPr/>
        </p:nvSpPr>
        <p:spPr bwMode="auto">
          <a:xfrm>
            <a:off x="1042988" y="2165350"/>
            <a:ext cx="4393108" cy="338554"/>
          </a:xfrm>
          <a:prstGeom prst="rect">
            <a:avLst/>
          </a:prstGeom>
          <a:noFill/>
          <a:ln w="9525">
            <a:noFill/>
            <a:miter lim="800000"/>
            <a:headEnd/>
            <a:tailEnd/>
          </a:ln>
        </p:spPr>
        <p:txBody>
          <a:bodyPr wrap="square">
            <a:spAutoFit/>
          </a:bodyPr>
          <a:lstStyle/>
          <a:p>
            <a:r>
              <a:rPr lang="en-US" altLang="ja-JP" sz="1600" b="1" dirty="0">
                <a:solidFill>
                  <a:srgbClr val="FF0066"/>
                </a:solidFill>
                <a:ea typeface="ＭＳ Ｐゴシック" charset="-128"/>
              </a:rPr>
              <a:t>Healthcare Service(Medical ICT)</a:t>
            </a:r>
            <a:endParaRPr lang="ja-JP" altLang="en-US" sz="1600" b="1" dirty="0">
              <a:solidFill>
                <a:srgbClr val="FF0066"/>
              </a:solidFill>
              <a:ea typeface="ＭＳ Ｐゴシック" charset="-128"/>
            </a:endParaRPr>
          </a:p>
        </p:txBody>
      </p:sp>
      <p:sp>
        <p:nvSpPr>
          <p:cNvPr id="50184" name="テキスト ボックス 7"/>
          <p:cNvSpPr txBox="1">
            <a:spLocks noChangeArrowheads="1"/>
          </p:cNvSpPr>
          <p:nvPr/>
        </p:nvSpPr>
        <p:spPr bwMode="auto">
          <a:xfrm>
            <a:off x="1042988" y="3100388"/>
            <a:ext cx="4032250" cy="369332"/>
          </a:xfrm>
          <a:prstGeom prst="rect">
            <a:avLst/>
          </a:prstGeom>
          <a:noFill/>
          <a:ln w="9525">
            <a:noFill/>
            <a:miter lim="800000"/>
            <a:headEnd/>
            <a:tailEnd/>
          </a:ln>
        </p:spPr>
        <p:txBody>
          <a:bodyPr>
            <a:spAutoFit/>
          </a:bodyPr>
          <a:lstStyle/>
          <a:p>
            <a:r>
              <a:rPr lang="en-US" altLang="ja-JP" b="1" dirty="0">
                <a:solidFill>
                  <a:srgbClr val="FF0066"/>
                </a:solidFill>
                <a:ea typeface="ＭＳ Ｐゴシック" charset="-128"/>
              </a:rPr>
              <a:t>Energy Network(Smart Grid)</a:t>
            </a:r>
            <a:endParaRPr lang="ja-JP" altLang="en-US" b="1" dirty="0">
              <a:solidFill>
                <a:srgbClr val="FF0066"/>
              </a:solidFill>
              <a:ea typeface="ＭＳ Ｐゴシック" charset="-128"/>
            </a:endParaRPr>
          </a:p>
        </p:txBody>
      </p:sp>
      <p:sp>
        <p:nvSpPr>
          <p:cNvPr id="50185" name="テキスト ボックス 8"/>
          <p:cNvSpPr txBox="1">
            <a:spLocks noChangeArrowheads="1"/>
          </p:cNvSpPr>
          <p:nvPr/>
        </p:nvSpPr>
        <p:spPr bwMode="auto">
          <a:xfrm>
            <a:off x="1042988" y="4108450"/>
            <a:ext cx="4681140" cy="338554"/>
          </a:xfrm>
          <a:prstGeom prst="rect">
            <a:avLst/>
          </a:prstGeom>
          <a:noFill/>
          <a:ln w="9525">
            <a:noFill/>
            <a:miter lim="800000"/>
            <a:headEnd/>
            <a:tailEnd/>
          </a:ln>
        </p:spPr>
        <p:txBody>
          <a:bodyPr wrap="square">
            <a:spAutoFit/>
          </a:bodyPr>
          <a:lstStyle/>
          <a:p>
            <a:r>
              <a:rPr lang="en-US" altLang="ja-JP" sz="1600" b="1" dirty="0">
                <a:solidFill>
                  <a:srgbClr val="FF0066"/>
                </a:solidFill>
                <a:ea typeface="ＭＳ Ｐゴシック" charset="-128"/>
              </a:rPr>
              <a:t>CO</a:t>
            </a:r>
            <a:r>
              <a:rPr lang="en-US" altLang="ja-JP" sz="1600" b="1" baseline="-25000" dirty="0">
                <a:solidFill>
                  <a:srgbClr val="FF0066"/>
                </a:solidFill>
                <a:ea typeface="ＭＳ Ｐゴシック" charset="-128"/>
              </a:rPr>
              <a:t>2 </a:t>
            </a:r>
            <a:r>
              <a:rPr lang="en-US" altLang="ja-JP" sz="1600" b="1" dirty="0">
                <a:solidFill>
                  <a:srgbClr val="FF0066"/>
                </a:solidFill>
                <a:ea typeface="ＭＳ Ｐゴシック" charset="-128"/>
              </a:rPr>
              <a:t>Reduction, Green Innovation </a:t>
            </a:r>
            <a:endParaRPr lang="ja-JP" altLang="en-US" sz="1600" b="1" dirty="0">
              <a:solidFill>
                <a:srgbClr val="FF0066"/>
              </a:solidFill>
              <a:ea typeface="ＭＳ Ｐゴシック" charset="-128"/>
            </a:endParaRPr>
          </a:p>
        </p:txBody>
      </p:sp>
      <p:sp>
        <p:nvSpPr>
          <p:cNvPr id="50186" name="テキスト ボックス 9"/>
          <p:cNvSpPr txBox="1">
            <a:spLocks noChangeArrowheads="1"/>
          </p:cNvSpPr>
          <p:nvPr/>
        </p:nvSpPr>
        <p:spPr bwMode="auto">
          <a:xfrm>
            <a:off x="1042988" y="5045075"/>
            <a:ext cx="4103687" cy="338554"/>
          </a:xfrm>
          <a:prstGeom prst="rect">
            <a:avLst/>
          </a:prstGeom>
          <a:noFill/>
          <a:ln w="9525">
            <a:noFill/>
            <a:miter lim="800000"/>
            <a:headEnd/>
            <a:tailEnd/>
          </a:ln>
        </p:spPr>
        <p:txBody>
          <a:bodyPr>
            <a:spAutoFit/>
          </a:bodyPr>
          <a:lstStyle/>
          <a:p>
            <a:r>
              <a:rPr lang="en-US" altLang="ja-JP" sz="1600" b="1" dirty="0">
                <a:solidFill>
                  <a:srgbClr val="FF0066"/>
                </a:solidFill>
                <a:ea typeface="ＭＳ Ｐゴシック" charset="-128"/>
              </a:rPr>
              <a:t>Public Safety, National Defense</a:t>
            </a:r>
            <a:endParaRPr lang="ja-JP" altLang="en-US" sz="1600" b="1" dirty="0">
              <a:solidFill>
                <a:srgbClr val="FF0066"/>
              </a:solidFill>
              <a:ea typeface="ＭＳ Ｐゴシック" charset="-128"/>
            </a:endParaRPr>
          </a:p>
        </p:txBody>
      </p:sp>
      <p:sp>
        <p:nvSpPr>
          <p:cNvPr id="50187" name="テキスト ボックス 10"/>
          <p:cNvSpPr txBox="1">
            <a:spLocks noChangeArrowheads="1"/>
          </p:cNvSpPr>
          <p:nvPr/>
        </p:nvSpPr>
        <p:spPr bwMode="auto">
          <a:xfrm>
            <a:off x="1042988" y="5981700"/>
            <a:ext cx="4176712" cy="369332"/>
          </a:xfrm>
          <a:prstGeom prst="rect">
            <a:avLst/>
          </a:prstGeom>
          <a:noFill/>
          <a:ln w="9525">
            <a:noFill/>
            <a:miter lim="800000"/>
            <a:headEnd/>
            <a:tailEnd/>
          </a:ln>
        </p:spPr>
        <p:txBody>
          <a:bodyPr>
            <a:spAutoFit/>
          </a:bodyPr>
          <a:lstStyle/>
          <a:p>
            <a:r>
              <a:rPr lang="en-US" altLang="ja-JP" b="1" dirty="0">
                <a:solidFill>
                  <a:srgbClr val="FF0066"/>
                </a:solidFill>
                <a:ea typeface="ＭＳ Ｐゴシック" charset="-128"/>
              </a:rPr>
              <a:t>Global Borderless Economics</a:t>
            </a:r>
            <a:endParaRPr lang="ja-JP" altLang="en-US" b="1" dirty="0">
              <a:solidFill>
                <a:srgbClr val="FF0066"/>
              </a:solidFill>
              <a:ea typeface="ＭＳ Ｐゴシック" charset="-128"/>
            </a:endParaRPr>
          </a:p>
        </p:txBody>
      </p:sp>
      <p:sp>
        <p:nvSpPr>
          <p:cNvPr id="37898" name="テキスト ボックス 11"/>
          <p:cNvSpPr txBox="1">
            <a:spLocks noChangeArrowheads="1"/>
          </p:cNvSpPr>
          <p:nvPr/>
        </p:nvSpPr>
        <p:spPr bwMode="auto">
          <a:xfrm>
            <a:off x="1116013" y="1844675"/>
            <a:ext cx="3671887" cy="400050"/>
          </a:xfrm>
          <a:prstGeom prst="rect">
            <a:avLst/>
          </a:prstGeom>
          <a:solidFill>
            <a:srgbClr val="FFFFCC"/>
          </a:solidFill>
          <a:ln w="9525">
            <a:noFill/>
            <a:miter lim="800000"/>
            <a:headEnd/>
            <a:tailEnd/>
          </a:ln>
        </p:spPr>
        <p:txBody>
          <a:bodyPr>
            <a:spAutoFit/>
          </a:bodyPr>
          <a:lstStyle/>
          <a:p>
            <a:r>
              <a:rPr lang="en-US" altLang="ja-JP" sz="2000" b="1">
                <a:solidFill>
                  <a:srgbClr val="0000CC"/>
                </a:solidFill>
                <a:latin typeface="Arial Narrow" pitchFamily="34" charset="0"/>
                <a:ea typeface="ＭＳ Ｐゴシック" charset="-128"/>
              </a:rPr>
              <a:t>Population Ageing &amp; Medical crisis</a:t>
            </a:r>
            <a:endParaRPr lang="ja-JP" altLang="en-US" sz="2000" b="1">
              <a:solidFill>
                <a:srgbClr val="0000CC"/>
              </a:solidFill>
              <a:latin typeface="Arial Narrow" pitchFamily="34" charset="0"/>
              <a:ea typeface="ＭＳ Ｐゴシック" charset="-128"/>
            </a:endParaRPr>
          </a:p>
        </p:txBody>
      </p:sp>
      <p:sp>
        <p:nvSpPr>
          <p:cNvPr id="15"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6</a:t>
            </a:fld>
            <a:endParaRPr lang="en-US" altLang="ja-JP" sz="1200" smtClean="0">
              <a:latin typeface="Times New Roman" pitchFamily="18" charset="0"/>
            </a:endParaRPr>
          </a:p>
        </p:txBody>
      </p:sp>
    </p:spTree>
    <p:extLst>
      <p:ext uri="{BB962C8B-B14F-4D97-AF65-F5344CB8AC3E}">
        <p14:creationId xmlns:p14="http://schemas.microsoft.com/office/powerpoint/2010/main" val="124678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 calcmode="lin" valueType="num">
                                      <p:cBhvr additive="base">
                                        <p:cTn id="7" dur="500" fill="hold"/>
                                        <p:tgtEl>
                                          <p:spTgt spid="50183"/>
                                        </p:tgtEl>
                                        <p:attrNameLst>
                                          <p:attrName>ppt_x</p:attrName>
                                        </p:attrNameLst>
                                      </p:cBhvr>
                                      <p:tavLst>
                                        <p:tav tm="0">
                                          <p:val>
                                            <p:strVal val="0-#ppt_w/2"/>
                                          </p:val>
                                        </p:tav>
                                        <p:tav tm="100000">
                                          <p:val>
                                            <p:strVal val="#ppt_x"/>
                                          </p:val>
                                        </p:tav>
                                      </p:tavLst>
                                    </p:anim>
                                    <p:anim calcmode="lin" valueType="num">
                                      <p:cBhvr additive="base">
                                        <p:cTn id="8" dur="500" fill="hold"/>
                                        <p:tgtEl>
                                          <p:spTgt spid="501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84"/>
                                        </p:tgtEl>
                                        <p:attrNameLst>
                                          <p:attrName>style.visibility</p:attrName>
                                        </p:attrNameLst>
                                      </p:cBhvr>
                                      <p:to>
                                        <p:strVal val="visible"/>
                                      </p:to>
                                    </p:set>
                                    <p:anim calcmode="lin" valueType="num">
                                      <p:cBhvr additive="base">
                                        <p:cTn id="13" dur="500" fill="hold"/>
                                        <p:tgtEl>
                                          <p:spTgt spid="50184"/>
                                        </p:tgtEl>
                                        <p:attrNameLst>
                                          <p:attrName>ppt_x</p:attrName>
                                        </p:attrNameLst>
                                      </p:cBhvr>
                                      <p:tavLst>
                                        <p:tav tm="0">
                                          <p:val>
                                            <p:strVal val="0-#ppt_w/2"/>
                                          </p:val>
                                        </p:tav>
                                        <p:tav tm="100000">
                                          <p:val>
                                            <p:strVal val="#ppt_x"/>
                                          </p:val>
                                        </p:tav>
                                      </p:tavLst>
                                    </p:anim>
                                    <p:anim calcmode="lin" valueType="num">
                                      <p:cBhvr additive="base">
                                        <p:cTn id="14" dur="500" fill="hold"/>
                                        <p:tgtEl>
                                          <p:spTgt spid="5018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85"/>
                                        </p:tgtEl>
                                        <p:attrNameLst>
                                          <p:attrName>style.visibility</p:attrName>
                                        </p:attrNameLst>
                                      </p:cBhvr>
                                      <p:to>
                                        <p:strVal val="visible"/>
                                      </p:to>
                                    </p:set>
                                    <p:anim calcmode="lin" valueType="num">
                                      <p:cBhvr additive="base">
                                        <p:cTn id="19" dur="500" fill="hold"/>
                                        <p:tgtEl>
                                          <p:spTgt spid="50185"/>
                                        </p:tgtEl>
                                        <p:attrNameLst>
                                          <p:attrName>ppt_x</p:attrName>
                                        </p:attrNameLst>
                                      </p:cBhvr>
                                      <p:tavLst>
                                        <p:tav tm="0">
                                          <p:val>
                                            <p:strVal val="0-#ppt_w/2"/>
                                          </p:val>
                                        </p:tav>
                                        <p:tav tm="100000">
                                          <p:val>
                                            <p:strVal val="#ppt_x"/>
                                          </p:val>
                                        </p:tav>
                                      </p:tavLst>
                                    </p:anim>
                                    <p:anim calcmode="lin" valueType="num">
                                      <p:cBhvr additive="base">
                                        <p:cTn id="20" dur="500" fill="hold"/>
                                        <p:tgtEl>
                                          <p:spTgt spid="5018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186"/>
                                        </p:tgtEl>
                                        <p:attrNameLst>
                                          <p:attrName>style.visibility</p:attrName>
                                        </p:attrNameLst>
                                      </p:cBhvr>
                                      <p:to>
                                        <p:strVal val="visible"/>
                                      </p:to>
                                    </p:set>
                                    <p:anim calcmode="lin" valueType="num">
                                      <p:cBhvr additive="base">
                                        <p:cTn id="25" dur="500" fill="hold"/>
                                        <p:tgtEl>
                                          <p:spTgt spid="50186"/>
                                        </p:tgtEl>
                                        <p:attrNameLst>
                                          <p:attrName>ppt_x</p:attrName>
                                        </p:attrNameLst>
                                      </p:cBhvr>
                                      <p:tavLst>
                                        <p:tav tm="0">
                                          <p:val>
                                            <p:strVal val="0-#ppt_w/2"/>
                                          </p:val>
                                        </p:tav>
                                        <p:tav tm="100000">
                                          <p:val>
                                            <p:strVal val="#ppt_x"/>
                                          </p:val>
                                        </p:tav>
                                      </p:tavLst>
                                    </p:anim>
                                    <p:anim calcmode="lin" valueType="num">
                                      <p:cBhvr additive="base">
                                        <p:cTn id="26" dur="500" fill="hold"/>
                                        <p:tgtEl>
                                          <p:spTgt spid="5018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87"/>
                                        </p:tgtEl>
                                        <p:attrNameLst>
                                          <p:attrName>style.visibility</p:attrName>
                                        </p:attrNameLst>
                                      </p:cBhvr>
                                      <p:to>
                                        <p:strVal val="visible"/>
                                      </p:to>
                                    </p:set>
                                    <p:anim calcmode="lin" valueType="num">
                                      <p:cBhvr additive="base">
                                        <p:cTn id="31" dur="500" fill="hold"/>
                                        <p:tgtEl>
                                          <p:spTgt spid="50187"/>
                                        </p:tgtEl>
                                        <p:attrNameLst>
                                          <p:attrName>ppt_x</p:attrName>
                                        </p:attrNameLst>
                                      </p:cBhvr>
                                      <p:tavLst>
                                        <p:tav tm="0">
                                          <p:val>
                                            <p:strVal val="0-#ppt_w/2"/>
                                          </p:val>
                                        </p:tav>
                                        <p:tav tm="100000">
                                          <p:val>
                                            <p:strVal val="#ppt_x"/>
                                          </p:val>
                                        </p:tav>
                                      </p:tavLst>
                                    </p:anim>
                                    <p:anim calcmode="lin" valueType="num">
                                      <p:cBhvr additive="base">
                                        <p:cTn id="32" dur="500" fill="hold"/>
                                        <p:tgtEl>
                                          <p:spTgt spid="5018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061"/>
                                        </p:tgtEl>
                                        <p:attrNameLst>
                                          <p:attrName>style.visibility</p:attrName>
                                        </p:attrNameLst>
                                      </p:cBhvr>
                                      <p:to>
                                        <p:strVal val="visible"/>
                                      </p:to>
                                    </p:set>
                                    <p:anim calcmode="lin" valueType="num">
                                      <p:cBhvr additive="base">
                                        <p:cTn id="37" dur="500" fill="hold"/>
                                        <p:tgtEl>
                                          <p:spTgt spid="45061"/>
                                        </p:tgtEl>
                                        <p:attrNameLst>
                                          <p:attrName>ppt_x</p:attrName>
                                        </p:attrNameLst>
                                      </p:cBhvr>
                                      <p:tavLst>
                                        <p:tav tm="0">
                                          <p:val>
                                            <p:strVal val="0-#ppt_w/2"/>
                                          </p:val>
                                        </p:tav>
                                        <p:tav tm="100000">
                                          <p:val>
                                            <p:strVal val="#ppt_x"/>
                                          </p:val>
                                        </p:tav>
                                      </p:tavLst>
                                    </p:anim>
                                    <p:anim calcmode="lin" valueType="num">
                                      <p:cBhvr additive="base">
                                        <p:cTn id="38" dur="500" fill="hold"/>
                                        <p:tgtEl>
                                          <p:spTgt spid="45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50183" grpId="0"/>
      <p:bldP spid="50184" grpId="0"/>
      <p:bldP spid="50185" grpId="0"/>
      <p:bldP spid="50186" grpId="0"/>
      <p:bldP spid="501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2"/>
          <p:cNvSpPr txBox="1">
            <a:spLocks noChangeArrowheads="1"/>
          </p:cNvSpPr>
          <p:nvPr/>
        </p:nvSpPr>
        <p:spPr bwMode="auto">
          <a:xfrm>
            <a:off x="539552" y="590549"/>
            <a:ext cx="81597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hangingPunct="1">
              <a:lnSpc>
                <a:spcPct val="80000"/>
              </a:lnSpc>
              <a:spcBef>
                <a:spcPct val="50000"/>
              </a:spcBef>
            </a:pPr>
            <a:r>
              <a:rPr lang="en-US" altLang="ja-JP" sz="3600" b="1" dirty="0">
                <a:ea typeface="HGP創英角ﾎﾟｯﾌﾟ体" pitchFamily="50" charset="-128"/>
              </a:rPr>
              <a:t>Medical Body Area Network (BAN)</a:t>
            </a:r>
          </a:p>
        </p:txBody>
      </p:sp>
      <p:sp>
        <p:nvSpPr>
          <p:cNvPr id="119813" name="Text Box 3"/>
          <p:cNvSpPr txBox="1">
            <a:spLocks noChangeArrowheads="1"/>
          </p:cNvSpPr>
          <p:nvPr/>
        </p:nvSpPr>
        <p:spPr bwMode="auto">
          <a:xfrm>
            <a:off x="539750" y="1052513"/>
            <a:ext cx="84407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spcBef>
                <a:spcPct val="50000"/>
              </a:spcBef>
            </a:pPr>
            <a:r>
              <a:rPr lang="en-US" altLang="ja-JP" sz="2800" b="1" dirty="0">
                <a:solidFill>
                  <a:schemeClr val="accent6"/>
                </a:solidFill>
              </a:rPr>
              <a:t>Effective medical treatment is provided by vital information monitoring through wireless BAN.</a:t>
            </a:r>
          </a:p>
        </p:txBody>
      </p:sp>
      <p:pic>
        <p:nvPicPr>
          <p:cNvPr id="1198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8588" y="2049463"/>
            <a:ext cx="7032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5" name="Freeform 5"/>
          <p:cNvSpPr>
            <a:spLocks/>
          </p:cNvSpPr>
          <p:nvPr/>
        </p:nvSpPr>
        <p:spPr bwMode="auto">
          <a:xfrm>
            <a:off x="4367213" y="3868738"/>
            <a:ext cx="687387" cy="1916112"/>
          </a:xfrm>
          <a:custGeom>
            <a:avLst/>
            <a:gdLst>
              <a:gd name="T0" fmla="*/ 2147483647 w 469"/>
              <a:gd name="T1" fmla="*/ 2147483647 h 1310"/>
              <a:gd name="T2" fmla="*/ 2147483647 w 469"/>
              <a:gd name="T3" fmla="*/ 2147483647 h 1310"/>
              <a:gd name="T4" fmla="*/ 2147483647 w 469"/>
              <a:gd name="T5" fmla="*/ 2147483647 h 1310"/>
              <a:gd name="T6" fmla="*/ 2147483647 w 469"/>
              <a:gd name="T7" fmla="*/ 2147483647 h 1310"/>
              <a:gd name="T8" fmla="*/ 2147483647 w 469"/>
              <a:gd name="T9" fmla="*/ 2147483647 h 1310"/>
              <a:gd name="T10" fmla="*/ 2147483647 w 469"/>
              <a:gd name="T11" fmla="*/ 2147483647 h 1310"/>
              <a:gd name="T12" fmla="*/ 2147483647 w 469"/>
              <a:gd name="T13" fmla="*/ 2147483647 h 1310"/>
              <a:gd name="T14" fmla="*/ 2147483647 w 469"/>
              <a:gd name="T15" fmla="*/ 2147483647 h 1310"/>
              <a:gd name="T16" fmla="*/ 0 w 469"/>
              <a:gd name="T17" fmla="*/ 2147483647 h 1310"/>
              <a:gd name="T18" fmla="*/ 2147483647 w 469"/>
              <a:gd name="T19" fmla="*/ 2147483647 h 1310"/>
              <a:gd name="T20" fmla="*/ 0 w 469"/>
              <a:gd name="T21" fmla="*/ 2147483647 h 1310"/>
              <a:gd name="T22" fmla="*/ 2147483647 w 469"/>
              <a:gd name="T23" fmla="*/ 2147483647 h 1310"/>
              <a:gd name="T24" fmla="*/ 2147483647 w 469"/>
              <a:gd name="T25" fmla="*/ 2147483647 h 1310"/>
              <a:gd name="T26" fmla="*/ 2147483647 w 469"/>
              <a:gd name="T27" fmla="*/ 2147483647 h 1310"/>
              <a:gd name="T28" fmla="*/ 2147483647 w 469"/>
              <a:gd name="T29" fmla="*/ 2147483647 h 1310"/>
              <a:gd name="T30" fmla="*/ 2147483647 w 469"/>
              <a:gd name="T31" fmla="*/ 2147483647 h 13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310"/>
              <a:gd name="T50" fmla="*/ 469 w 469"/>
              <a:gd name="T51" fmla="*/ 1310 h 13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310">
                <a:moveTo>
                  <a:pt x="469" y="12"/>
                </a:moveTo>
                <a:cubicBezTo>
                  <a:pt x="414" y="5"/>
                  <a:pt x="360" y="0"/>
                  <a:pt x="324" y="12"/>
                </a:cubicBezTo>
                <a:cubicBezTo>
                  <a:pt x="288" y="24"/>
                  <a:pt x="265" y="54"/>
                  <a:pt x="253" y="84"/>
                </a:cubicBezTo>
                <a:cubicBezTo>
                  <a:pt x="241" y="114"/>
                  <a:pt x="253" y="156"/>
                  <a:pt x="253" y="192"/>
                </a:cubicBezTo>
                <a:cubicBezTo>
                  <a:pt x="253" y="228"/>
                  <a:pt x="222" y="270"/>
                  <a:pt x="253" y="300"/>
                </a:cubicBezTo>
                <a:cubicBezTo>
                  <a:pt x="283" y="331"/>
                  <a:pt x="463" y="349"/>
                  <a:pt x="432" y="373"/>
                </a:cubicBezTo>
                <a:cubicBezTo>
                  <a:pt x="402" y="397"/>
                  <a:pt x="78" y="415"/>
                  <a:pt x="72" y="445"/>
                </a:cubicBezTo>
                <a:cubicBezTo>
                  <a:pt x="67" y="475"/>
                  <a:pt x="409" y="517"/>
                  <a:pt x="397" y="553"/>
                </a:cubicBezTo>
                <a:cubicBezTo>
                  <a:pt x="385" y="589"/>
                  <a:pt x="0" y="631"/>
                  <a:pt x="0" y="661"/>
                </a:cubicBezTo>
                <a:cubicBezTo>
                  <a:pt x="0" y="692"/>
                  <a:pt x="397" y="703"/>
                  <a:pt x="397" y="733"/>
                </a:cubicBezTo>
                <a:cubicBezTo>
                  <a:pt x="397" y="763"/>
                  <a:pt x="0" y="811"/>
                  <a:pt x="0" y="841"/>
                </a:cubicBezTo>
                <a:cubicBezTo>
                  <a:pt x="0" y="871"/>
                  <a:pt x="367" y="895"/>
                  <a:pt x="397" y="914"/>
                </a:cubicBezTo>
                <a:cubicBezTo>
                  <a:pt x="427" y="932"/>
                  <a:pt x="204" y="920"/>
                  <a:pt x="180" y="950"/>
                </a:cubicBezTo>
                <a:cubicBezTo>
                  <a:pt x="156" y="980"/>
                  <a:pt x="258" y="1058"/>
                  <a:pt x="253" y="1094"/>
                </a:cubicBezTo>
                <a:cubicBezTo>
                  <a:pt x="247" y="1130"/>
                  <a:pt x="126" y="1131"/>
                  <a:pt x="144" y="1167"/>
                </a:cubicBezTo>
                <a:cubicBezTo>
                  <a:pt x="163" y="1202"/>
                  <a:pt x="262" y="1256"/>
                  <a:pt x="361" y="1310"/>
                </a:cubicBezTo>
              </a:path>
            </a:pathLst>
          </a:custGeom>
          <a:noFill/>
          <a:ln w="444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19816" name="Group 6"/>
          <p:cNvGrpSpPr>
            <a:grpSpLocks/>
          </p:cNvGrpSpPr>
          <p:nvPr/>
        </p:nvGrpSpPr>
        <p:grpSpPr bwMode="auto">
          <a:xfrm>
            <a:off x="5000625" y="4835525"/>
            <a:ext cx="265113" cy="160338"/>
            <a:chOff x="4124" y="2619"/>
            <a:chExt cx="181" cy="109"/>
          </a:xfrm>
        </p:grpSpPr>
        <p:sp>
          <p:nvSpPr>
            <p:cNvPr id="120105" name="Freeform 7"/>
            <p:cNvSpPr>
              <a:spLocks/>
            </p:cNvSpPr>
            <p:nvPr/>
          </p:nvSpPr>
          <p:spPr bwMode="auto">
            <a:xfrm>
              <a:off x="4124"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0106" name="Freeform 8"/>
            <p:cNvSpPr>
              <a:spLocks/>
            </p:cNvSpPr>
            <p:nvPr/>
          </p:nvSpPr>
          <p:spPr bwMode="auto">
            <a:xfrm>
              <a:off x="4124"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17" name="Group 9"/>
          <p:cNvGrpSpPr>
            <a:grpSpLocks/>
          </p:cNvGrpSpPr>
          <p:nvPr/>
        </p:nvGrpSpPr>
        <p:grpSpPr bwMode="auto">
          <a:xfrm>
            <a:off x="4206875" y="4941888"/>
            <a:ext cx="265113" cy="157162"/>
            <a:chOff x="3583" y="2691"/>
            <a:chExt cx="181" cy="108"/>
          </a:xfrm>
        </p:grpSpPr>
        <p:sp>
          <p:nvSpPr>
            <p:cNvPr id="120103" name="Freeform 10"/>
            <p:cNvSpPr>
              <a:spLocks/>
            </p:cNvSpPr>
            <p:nvPr/>
          </p:nvSpPr>
          <p:spPr bwMode="auto">
            <a:xfrm>
              <a:off x="3583"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0104" name="Freeform 11"/>
            <p:cNvSpPr>
              <a:spLocks/>
            </p:cNvSpPr>
            <p:nvPr/>
          </p:nvSpPr>
          <p:spPr bwMode="auto">
            <a:xfrm>
              <a:off x="3583"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18" name="Group 12"/>
          <p:cNvGrpSpPr>
            <a:grpSpLocks/>
          </p:cNvGrpSpPr>
          <p:nvPr/>
        </p:nvGrpSpPr>
        <p:grpSpPr bwMode="auto">
          <a:xfrm>
            <a:off x="4259263" y="4519613"/>
            <a:ext cx="265112" cy="158750"/>
            <a:chOff x="3619" y="2403"/>
            <a:chExt cx="181" cy="108"/>
          </a:xfrm>
        </p:grpSpPr>
        <p:sp>
          <p:nvSpPr>
            <p:cNvPr id="120101" name="Freeform 13"/>
            <p:cNvSpPr>
              <a:spLocks/>
            </p:cNvSpPr>
            <p:nvPr/>
          </p:nvSpPr>
          <p:spPr bwMode="auto">
            <a:xfrm>
              <a:off x="3619" y="2403"/>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0102" name="Freeform 14"/>
            <p:cNvSpPr>
              <a:spLocks/>
            </p:cNvSpPr>
            <p:nvPr/>
          </p:nvSpPr>
          <p:spPr bwMode="auto">
            <a:xfrm>
              <a:off x="3619" y="2403"/>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pic>
        <p:nvPicPr>
          <p:cNvPr id="11981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7100" y="3095625"/>
            <a:ext cx="194786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20" name="Freeform 16"/>
          <p:cNvSpPr>
            <a:spLocks/>
          </p:cNvSpPr>
          <p:nvPr/>
        </p:nvSpPr>
        <p:spPr bwMode="auto">
          <a:xfrm>
            <a:off x="4106863" y="3722688"/>
            <a:ext cx="687387" cy="1916112"/>
          </a:xfrm>
          <a:custGeom>
            <a:avLst/>
            <a:gdLst>
              <a:gd name="T0" fmla="*/ 2147483647 w 469"/>
              <a:gd name="T1" fmla="*/ 2147483647 h 1310"/>
              <a:gd name="T2" fmla="*/ 2147483647 w 469"/>
              <a:gd name="T3" fmla="*/ 2147483647 h 1310"/>
              <a:gd name="T4" fmla="*/ 2147483647 w 469"/>
              <a:gd name="T5" fmla="*/ 2147483647 h 1310"/>
              <a:gd name="T6" fmla="*/ 2147483647 w 469"/>
              <a:gd name="T7" fmla="*/ 2147483647 h 1310"/>
              <a:gd name="T8" fmla="*/ 2147483647 w 469"/>
              <a:gd name="T9" fmla="*/ 2147483647 h 1310"/>
              <a:gd name="T10" fmla="*/ 2147483647 w 469"/>
              <a:gd name="T11" fmla="*/ 2147483647 h 1310"/>
              <a:gd name="T12" fmla="*/ 2147483647 w 469"/>
              <a:gd name="T13" fmla="*/ 2147483647 h 1310"/>
              <a:gd name="T14" fmla="*/ 2147483647 w 469"/>
              <a:gd name="T15" fmla="*/ 2147483647 h 1310"/>
              <a:gd name="T16" fmla="*/ 0 w 469"/>
              <a:gd name="T17" fmla="*/ 2147483647 h 1310"/>
              <a:gd name="T18" fmla="*/ 2147483647 w 469"/>
              <a:gd name="T19" fmla="*/ 2147483647 h 1310"/>
              <a:gd name="T20" fmla="*/ 0 w 469"/>
              <a:gd name="T21" fmla="*/ 2147483647 h 1310"/>
              <a:gd name="T22" fmla="*/ 2147483647 w 469"/>
              <a:gd name="T23" fmla="*/ 2147483647 h 1310"/>
              <a:gd name="T24" fmla="*/ 2147483647 w 469"/>
              <a:gd name="T25" fmla="*/ 2147483647 h 1310"/>
              <a:gd name="T26" fmla="*/ 2147483647 w 469"/>
              <a:gd name="T27" fmla="*/ 2147483647 h 1310"/>
              <a:gd name="T28" fmla="*/ 2147483647 w 469"/>
              <a:gd name="T29" fmla="*/ 2147483647 h 1310"/>
              <a:gd name="T30" fmla="*/ 2147483647 w 469"/>
              <a:gd name="T31" fmla="*/ 2147483647 h 13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310"/>
              <a:gd name="T50" fmla="*/ 469 w 469"/>
              <a:gd name="T51" fmla="*/ 1310 h 13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310">
                <a:moveTo>
                  <a:pt x="469" y="12"/>
                </a:moveTo>
                <a:cubicBezTo>
                  <a:pt x="414" y="5"/>
                  <a:pt x="360" y="0"/>
                  <a:pt x="324" y="12"/>
                </a:cubicBezTo>
                <a:cubicBezTo>
                  <a:pt x="288" y="24"/>
                  <a:pt x="265" y="54"/>
                  <a:pt x="253" y="84"/>
                </a:cubicBezTo>
                <a:cubicBezTo>
                  <a:pt x="241" y="114"/>
                  <a:pt x="253" y="156"/>
                  <a:pt x="253" y="192"/>
                </a:cubicBezTo>
                <a:cubicBezTo>
                  <a:pt x="253" y="228"/>
                  <a:pt x="222" y="270"/>
                  <a:pt x="253" y="300"/>
                </a:cubicBezTo>
                <a:cubicBezTo>
                  <a:pt x="283" y="331"/>
                  <a:pt x="463" y="349"/>
                  <a:pt x="432" y="373"/>
                </a:cubicBezTo>
                <a:cubicBezTo>
                  <a:pt x="402" y="397"/>
                  <a:pt x="78" y="415"/>
                  <a:pt x="72" y="445"/>
                </a:cubicBezTo>
                <a:cubicBezTo>
                  <a:pt x="67" y="475"/>
                  <a:pt x="409" y="517"/>
                  <a:pt x="397" y="553"/>
                </a:cubicBezTo>
                <a:cubicBezTo>
                  <a:pt x="385" y="589"/>
                  <a:pt x="0" y="631"/>
                  <a:pt x="0" y="661"/>
                </a:cubicBezTo>
                <a:cubicBezTo>
                  <a:pt x="0" y="692"/>
                  <a:pt x="397" y="703"/>
                  <a:pt x="397" y="733"/>
                </a:cubicBezTo>
                <a:cubicBezTo>
                  <a:pt x="397" y="763"/>
                  <a:pt x="0" y="811"/>
                  <a:pt x="0" y="841"/>
                </a:cubicBezTo>
                <a:cubicBezTo>
                  <a:pt x="0" y="871"/>
                  <a:pt x="367" y="895"/>
                  <a:pt x="397" y="914"/>
                </a:cubicBezTo>
                <a:cubicBezTo>
                  <a:pt x="427" y="932"/>
                  <a:pt x="204" y="920"/>
                  <a:pt x="180" y="950"/>
                </a:cubicBezTo>
                <a:cubicBezTo>
                  <a:pt x="156" y="980"/>
                  <a:pt x="258" y="1058"/>
                  <a:pt x="253" y="1094"/>
                </a:cubicBezTo>
                <a:cubicBezTo>
                  <a:pt x="247" y="1130"/>
                  <a:pt x="126" y="1131"/>
                  <a:pt x="144" y="1167"/>
                </a:cubicBezTo>
                <a:cubicBezTo>
                  <a:pt x="163" y="1202"/>
                  <a:pt x="262" y="1256"/>
                  <a:pt x="361" y="1310"/>
                </a:cubicBezTo>
              </a:path>
            </a:pathLst>
          </a:custGeom>
          <a:noFill/>
          <a:ln w="444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19821" name="Group 17"/>
          <p:cNvGrpSpPr>
            <a:grpSpLocks/>
          </p:cNvGrpSpPr>
          <p:nvPr/>
        </p:nvGrpSpPr>
        <p:grpSpPr bwMode="auto">
          <a:xfrm>
            <a:off x="4513263" y="4689475"/>
            <a:ext cx="182562" cy="317500"/>
            <a:chOff x="3872" y="2475"/>
            <a:chExt cx="124" cy="217"/>
          </a:xfrm>
        </p:grpSpPr>
        <p:grpSp>
          <p:nvGrpSpPr>
            <p:cNvPr id="120031" name="Group 18"/>
            <p:cNvGrpSpPr>
              <a:grpSpLocks/>
            </p:cNvGrpSpPr>
            <p:nvPr/>
          </p:nvGrpSpPr>
          <p:grpSpPr bwMode="auto">
            <a:xfrm>
              <a:off x="3872" y="2475"/>
              <a:ext cx="124" cy="217"/>
              <a:chOff x="3872" y="2475"/>
              <a:chExt cx="124" cy="217"/>
            </a:xfrm>
          </p:grpSpPr>
          <p:grpSp>
            <p:nvGrpSpPr>
              <p:cNvPr id="120078" name="Group 19"/>
              <p:cNvGrpSpPr>
                <a:grpSpLocks/>
              </p:cNvGrpSpPr>
              <p:nvPr/>
            </p:nvGrpSpPr>
            <p:grpSpPr bwMode="auto">
              <a:xfrm>
                <a:off x="3872" y="2475"/>
                <a:ext cx="124" cy="155"/>
                <a:chOff x="3872" y="2475"/>
                <a:chExt cx="124" cy="155"/>
              </a:xfrm>
            </p:grpSpPr>
            <p:sp>
              <p:nvSpPr>
                <p:cNvPr id="120097" name="Freeform 20"/>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20098" name="Oval 21"/>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20099" name="Freeform 22"/>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0100" name="Freeform 23"/>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79" name="Group 24"/>
              <p:cNvGrpSpPr>
                <a:grpSpLocks/>
              </p:cNvGrpSpPr>
              <p:nvPr/>
            </p:nvGrpSpPr>
            <p:grpSpPr bwMode="auto">
              <a:xfrm>
                <a:off x="3872" y="2568"/>
                <a:ext cx="124" cy="124"/>
                <a:chOff x="3872" y="2568"/>
                <a:chExt cx="124" cy="124"/>
              </a:xfrm>
            </p:grpSpPr>
            <p:sp>
              <p:nvSpPr>
                <p:cNvPr id="120095" name="Oval 25"/>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20096" name="Oval 26"/>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80" name="Group 27"/>
              <p:cNvGrpSpPr>
                <a:grpSpLocks/>
              </p:cNvGrpSpPr>
              <p:nvPr/>
            </p:nvGrpSpPr>
            <p:grpSpPr bwMode="auto">
              <a:xfrm>
                <a:off x="3886" y="2536"/>
                <a:ext cx="47" cy="94"/>
                <a:chOff x="3886" y="2536"/>
                <a:chExt cx="47" cy="94"/>
              </a:xfrm>
            </p:grpSpPr>
            <p:sp>
              <p:nvSpPr>
                <p:cNvPr id="120093" name="Rectangle 28"/>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94" name="Rectangle 29"/>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81" name="Group 30"/>
              <p:cNvGrpSpPr>
                <a:grpSpLocks/>
              </p:cNvGrpSpPr>
              <p:nvPr/>
            </p:nvGrpSpPr>
            <p:grpSpPr bwMode="auto">
              <a:xfrm>
                <a:off x="3880" y="2507"/>
                <a:ext cx="85" cy="30"/>
                <a:chOff x="3880" y="2507"/>
                <a:chExt cx="85" cy="30"/>
              </a:xfrm>
            </p:grpSpPr>
            <p:sp>
              <p:nvSpPr>
                <p:cNvPr id="120091" name="Rectangle 31"/>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92" name="Rectangle 32"/>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82" name="Group 33"/>
              <p:cNvGrpSpPr>
                <a:grpSpLocks/>
              </p:cNvGrpSpPr>
              <p:nvPr/>
            </p:nvGrpSpPr>
            <p:grpSpPr bwMode="auto">
              <a:xfrm>
                <a:off x="3903" y="2599"/>
                <a:ext cx="62" cy="31"/>
                <a:chOff x="3903" y="2599"/>
                <a:chExt cx="62" cy="31"/>
              </a:xfrm>
            </p:grpSpPr>
            <p:sp>
              <p:nvSpPr>
                <p:cNvPr id="120089" name="Rectangle 34"/>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90" name="Rectangle 35"/>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83" name="Group 36"/>
              <p:cNvGrpSpPr>
                <a:grpSpLocks/>
              </p:cNvGrpSpPr>
              <p:nvPr/>
            </p:nvGrpSpPr>
            <p:grpSpPr bwMode="auto">
              <a:xfrm>
                <a:off x="3933" y="2569"/>
                <a:ext cx="63" cy="30"/>
                <a:chOff x="3933" y="2569"/>
                <a:chExt cx="63" cy="30"/>
              </a:xfrm>
            </p:grpSpPr>
            <p:sp>
              <p:nvSpPr>
                <p:cNvPr id="120087" name="Oval 37"/>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20088" name="Oval 38"/>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84" name="Group 39"/>
              <p:cNvGrpSpPr>
                <a:grpSpLocks/>
              </p:cNvGrpSpPr>
              <p:nvPr/>
            </p:nvGrpSpPr>
            <p:grpSpPr bwMode="auto">
              <a:xfrm>
                <a:off x="3903" y="2640"/>
                <a:ext cx="71" cy="52"/>
                <a:chOff x="3903" y="2640"/>
                <a:chExt cx="71" cy="52"/>
              </a:xfrm>
            </p:grpSpPr>
            <p:sp>
              <p:nvSpPr>
                <p:cNvPr id="120085" name="Oval 40"/>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20086" name="Oval 41"/>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grpSp>
          <p:nvGrpSpPr>
            <p:cNvPr id="120032" name="Group 42"/>
            <p:cNvGrpSpPr>
              <a:grpSpLocks/>
            </p:cNvGrpSpPr>
            <p:nvPr/>
          </p:nvGrpSpPr>
          <p:grpSpPr bwMode="auto">
            <a:xfrm>
              <a:off x="3872" y="2475"/>
              <a:ext cx="124" cy="155"/>
              <a:chOff x="3872" y="2475"/>
              <a:chExt cx="124" cy="155"/>
            </a:xfrm>
          </p:grpSpPr>
          <p:sp>
            <p:nvSpPr>
              <p:cNvPr id="120074" name="Freeform 43"/>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20075" name="Oval 44"/>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20076" name="Freeform 45"/>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0077" name="Freeform 46"/>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33" name="Group 47"/>
            <p:cNvGrpSpPr>
              <a:grpSpLocks/>
            </p:cNvGrpSpPr>
            <p:nvPr/>
          </p:nvGrpSpPr>
          <p:grpSpPr bwMode="auto">
            <a:xfrm>
              <a:off x="3872" y="2568"/>
              <a:ext cx="124" cy="124"/>
              <a:chOff x="3872" y="2568"/>
              <a:chExt cx="124" cy="124"/>
            </a:xfrm>
          </p:grpSpPr>
          <p:sp>
            <p:nvSpPr>
              <p:cNvPr id="120072" name="Oval 48"/>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20073" name="Oval 49"/>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34" name="Group 50"/>
            <p:cNvGrpSpPr>
              <a:grpSpLocks/>
            </p:cNvGrpSpPr>
            <p:nvPr/>
          </p:nvGrpSpPr>
          <p:grpSpPr bwMode="auto">
            <a:xfrm>
              <a:off x="3886" y="2536"/>
              <a:ext cx="47" cy="94"/>
              <a:chOff x="3886" y="2536"/>
              <a:chExt cx="47" cy="94"/>
            </a:xfrm>
          </p:grpSpPr>
          <p:sp>
            <p:nvSpPr>
              <p:cNvPr id="120070" name="Rectangle 51"/>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71" name="Rectangle 52"/>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35" name="Group 53"/>
            <p:cNvGrpSpPr>
              <a:grpSpLocks/>
            </p:cNvGrpSpPr>
            <p:nvPr/>
          </p:nvGrpSpPr>
          <p:grpSpPr bwMode="auto">
            <a:xfrm>
              <a:off x="3880" y="2507"/>
              <a:ext cx="85" cy="30"/>
              <a:chOff x="3880" y="2507"/>
              <a:chExt cx="85" cy="30"/>
            </a:xfrm>
          </p:grpSpPr>
          <p:sp>
            <p:nvSpPr>
              <p:cNvPr id="120068" name="Rectangle 54"/>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69" name="Rectangle 55"/>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36" name="Group 56"/>
            <p:cNvGrpSpPr>
              <a:grpSpLocks/>
            </p:cNvGrpSpPr>
            <p:nvPr/>
          </p:nvGrpSpPr>
          <p:grpSpPr bwMode="auto">
            <a:xfrm>
              <a:off x="3903" y="2599"/>
              <a:ext cx="62" cy="31"/>
              <a:chOff x="3903" y="2599"/>
              <a:chExt cx="62" cy="31"/>
            </a:xfrm>
          </p:grpSpPr>
          <p:sp>
            <p:nvSpPr>
              <p:cNvPr id="120066" name="Rectangle 57"/>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67" name="Rectangle 58"/>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37" name="Group 59"/>
            <p:cNvGrpSpPr>
              <a:grpSpLocks/>
            </p:cNvGrpSpPr>
            <p:nvPr/>
          </p:nvGrpSpPr>
          <p:grpSpPr bwMode="auto">
            <a:xfrm>
              <a:off x="3933" y="2569"/>
              <a:ext cx="63" cy="30"/>
              <a:chOff x="3933" y="2569"/>
              <a:chExt cx="63" cy="30"/>
            </a:xfrm>
          </p:grpSpPr>
          <p:sp>
            <p:nvSpPr>
              <p:cNvPr id="120064" name="Oval 60"/>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20065" name="Oval 61"/>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38" name="Group 62"/>
            <p:cNvGrpSpPr>
              <a:grpSpLocks/>
            </p:cNvGrpSpPr>
            <p:nvPr/>
          </p:nvGrpSpPr>
          <p:grpSpPr bwMode="auto">
            <a:xfrm>
              <a:off x="3903" y="2640"/>
              <a:ext cx="71" cy="52"/>
              <a:chOff x="3903" y="2640"/>
              <a:chExt cx="71" cy="52"/>
            </a:xfrm>
          </p:grpSpPr>
          <p:sp>
            <p:nvSpPr>
              <p:cNvPr id="120062" name="Oval 63"/>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20063" name="Oval 64"/>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39" name="Group 65"/>
            <p:cNvGrpSpPr>
              <a:grpSpLocks/>
            </p:cNvGrpSpPr>
            <p:nvPr/>
          </p:nvGrpSpPr>
          <p:grpSpPr bwMode="auto">
            <a:xfrm>
              <a:off x="3872" y="2475"/>
              <a:ext cx="124" cy="155"/>
              <a:chOff x="3872" y="2475"/>
              <a:chExt cx="124" cy="155"/>
            </a:xfrm>
          </p:grpSpPr>
          <p:sp>
            <p:nvSpPr>
              <p:cNvPr id="120058" name="Freeform 66"/>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20059" name="Oval 67"/>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20060" name="Freeform 68"/>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0061" name="Freeform 69"/>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40" name="Group 70"/>
            <p:cNvGrpSpPr>
              <a:grpSpLocks/>
            </p:cNvGrpSpPr>
            <p:nvPr/>
          </p:nvGrpSpPr>
          <p:grpSpPr bwMode="auto">
            <a:xfrm>
              <a:off x="3872" y="2568"/>
              <a:ext cx="124" cy="124"/>
              <a:chOff x="3872" y="2568"/>
              <a:chExt cx="124" cy="124"/>
            </a:xfrm>
          </p:grpSpPr>
          <p:sp>
            <p:nvSpPr>
              <p:cNvPr id="120056" name="Oval 71"/>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20057" name="Oval 72"/>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41" name="Group 73"/>
            <p:cNvGrpSpPr>
              <a:grpSpLocks/>
            </p:cNvGrpSpPr>
            <p:nvPr/>
          </p:nvGrpSpPr>
          <p:grpSpPr bwMode="auto">
            <a:xfrm>
              <a:off x="3886" y="2536"/>
              <a:ext cx="47" cy="94"/>
              <a:chOff x="3886" y="2536"/>
              <a:chExt cx="47" cy="94"/>
            </a:xfrm>
          </p:grpSpPr>
          <p:sp>
            <p:nvSpPr>
              <p:cNvPr id="120054" name="Rectangle 74"/>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55" name="Rectangle 75"/>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42" name="Group 76"/>
            <p:cNvGrpSpPr>
              <a:grpSpLocks/>
            </p:cNvGrpSpPr>
            <p:nvPr/>
          </p:nvGrpSpPr>
          <p:grpSpPr bwMode="auto">
            <a:xfrm>
              <a:off x="3880" y="2507"/>
              <a:ext cx="85" cy="30"/>
              <a:chOff x="3880" y="2507"/>
              <a:chExt cx="85" cy="30"/>
            </a:xfrm>
          </p:grpSpPr>
          <p:sp>
            <p:nvSpPr>
              <p:cNvPr id="120052" name="Rectangle 77"/>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53" name="Rectangle 78"/>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43" name="Group 79"/>
            <p:cNvGrpSpPr>
              <a:grpSpLocks/>
            </p:cNvGrpSpPr>
            <p:nvPr/>
          </p:nvGrpSpPr>
          <p:grpSpPr bwMode="auto">
            <a:xfrm>
              <a:off x="3903" y="2599"/>
              <a:ext cx="62" cy="31"/>
              <a:chOff x="3903" y="2599"/>
              <a:chExt cx="62" cy="31"/>
            </a:xfrm>
          </p:grpSpPr>
          <p:sp>
            <p:nvSpPr>
              <p:cNvPr id="120050" name="Rectangle 80"/>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51" name="Rectangle 81"/>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44" name="Group 82"/>
            <p:cNvGrpSpPr>
              <a:grpSpLocks/>
            </p:cNvGrpSpPr>
            <p:nvPr/>
          </p:nvGrpSpPr>
          <p:grpSpPr bwMode="auto">
            <a:xfrm>
              <a:off x="3933" y="2569"/>
              <a:ext cx="63" cy="30"/>
              <a:chOff x="3933" y="2569"/>
              <a:chExt cx="63" cy="30"/>
            </a:xfrm>
          </p:grpSpPr>
          <p:sp>
            <p:nvSpPr>
              <p:cNvPr id="120048" name="Oval 83"/>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20049" name="Oval 84"/>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45" name="Group 85"/>
            <p:cNvGrpSpPr>
              <a:grpSpLocks/>
            </p:cNvGrpSpPr>
            <p:nvPr/>
          </p:nvGrpSpPr>
          <p:grpSpPr bwMode="auto">
            <a:xfrm>
              <a:off x="3903" y="2640"/>
              <a:ext cx="71" cy="52"/>
              <a:chOff x="3903" y="2640"/>
              <a:chExt cx="71" cy="52"/>
            </a:xfrm>
          </p:grpSpPr>
          <p:sp>
            <p:nvSpPr>
              <p:cNvPr id="120046" name="Oval 86"/>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20047" name="Oval 87"/>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grpSp>
        <p:nvGrpSpPr>
          <p:cNvPr id="119822" name="Group 88"/>
          <p:cNvGrpSpPr>
            <a:grpSpLocks/>
          </p:cNvGrpSpPr>
          <p:nvPr/>
        </p:nvGrpSpPr>
        <p:grpSpPr bwMode="auto">
          <a:xfrm>
            <a:off x="5000625" y="4835525"/>
            <a:ext cx="265113" cy="160338"/>
            <a:chOff x="4124" y="2619"/>
            <a:chExt cx="181" cy="109"/>
          </a:xfrm>
        </p:grpSpPr>
        <p:sp>
          <p:nvSpPr>
            <p:cNvPr id="120029" name="Freeform 89"/>
            <p:cNvSpPr>
              <a:spLocks/>
            </p:cNvSpPr>
            <p:nvPr/>
          </p:nvSpPr>
          <p:spPr bwMode="auto">
            <a:xfrm>
              <a:off x="4124"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0030" name="Freeform 90"/>
            <p:cNvSpPr>
              <a:spLocks/>
            </p:cNvSpPr>
            <p:nvPr/>
          </p:nvSpPr>
          <p:spPr bwMode="auto">
            <a:xfrm>
              <a:off x="4124"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23" name="Group 91"/>
          <p:cNvGrpSpPr>
            <a:grpSpLocks/>
          </p:cNvGrpSpPr>
          <p:nvPr/>
        </p:nvGrpSpPr>
        <p:grpSpPr bwMode="auto">
          <a:xfrm>
            <a:off x="4206875" y="4941888"/>
            <a:ext cx="265113" cy="157162"/>
            <a:chOff x="3583" y="2691"/>
            <a:chExt cx="181" cy="108"/>
          </a:xfrm>
        </p:grpSpPr>
        <p:sp>
          <p:nvSpPr>
            <p:cNvPr id="120027" name="Freeform 92"/>
            <p:cNvSpPr>
              <a:spLocks/>
            </p:cNvSpPr>
            <p:nvPr/>
          </p:nvSpPr>
          <p:spPr bwMode="auto">
            <a:xfrm>
              <a:off x="3583"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0028" name="Freeform 93"/>
            <p:cNvSpPr>
              <a:spLocks/>
            </p:cNvSpPr>
            <p:nvPr/>
          </p:nvSpPr>
          <p:spPr bwMode="auto">
            <a:xfrm>
              <a:off x="3583"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24" name="Group 94"/>
          <p:cNvGrpSpPr>
            <a:grpSpLocks/>
          </p:cNvGrpSpPr>
          <p:nvPr/>
        </p:nvGrpSpPr>
        <p:grpSpPr bwMode="auto">
          <a:xfrm>
            <a:off x="4259263" y="4519613"/>
            <a:ext cx="265112" cy="158750"/>
            <a:chOff x="3619" y="2403"/>
            <a:chExt cx="181" cy="108"/>
          </a:xfrm>
        </p:grpSpPr>
        <p:sp>
          <p:nvSpPr>
            <p:cNvPr id="120025" name="Freeform 95"/>
            <p:cNvSpPr>
              <a:spLocks/>
            </p:cNvSpPr>
            <p:nvPr/>
          </p:nvSpPr>
          <p:spPr bwMode="auto">
            <a:xfrm>
              <a:off x="3619" y="2403"/>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0026" name="Freeform 96"/>
            <p:cNvSpPr>
              <a:spLocks/>
            </p:cNvSpPr>
            <p:nvPr/>
          </p:nvSpPr>
          <p:spPr bwMode="auto">
            <a:xfrm>
              <a:off x="3619" y="2403"/>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19825" name="Rectangle 97"/>
          <p:cNvSpPr>
            <a:spLocks noChangeArrowheads="1"/>
          </p:cNvSpPr>
          <p:nvPr/>
        </p:nvSpPr>
        <p:spPr bwMode="auto">
          <a:xfrm>
            <a:off x="5651500" y="5229225"/>
            <a:ext cx="14573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ja-JP" sz="1600" dirty="0">
                <a:solidFill>
                  <a:schemeClr val="bg1">
                    <a:lumMod val="50000"/>
                  </a:schemeClr>
                </a:solidFill>
                <a:latin typeface="Comic Sans MS" pitchFamily="66" charset="0"/>
              </a:rPr>
              <a:t>Wireless BAN coordinator</a:t>
            </a:r>
          </a:p>
        </p:txBody>
      </p:sp>
      <p:sp>
        <p:nvSpPr>
          <p:cNvPr id="119826" name="Freeform 98"/>
          <p:cNvSpPr>
            <a:spLocks noEditPoints="1"/>
          </p:cNvSpPr>
          <p:nvPr/>
        </p:nvSpPr>
        <p:spPr bwMode="auto">
          <a:xfrm>
            <a:off x="4859338" y="5013325"/>
            <a:ext cx="796925" cy="309563"/>
          </a:xfrm>
          <a:custGeom>
            <a:avLst/>
            <a:gdLst>
              <a:gd name="T0" fmla="*/ 2147483647 w 258"/>
              <a:gd name="T1" fmla="*/ 2147483647 h 152"/>
              <a:gd name="T2" fmla="*/ 2147483647 w 258"/>
              <a:gd name="T3" fmla="*/ 2147483647 h 152"/>
              <a:gd name="T4" fmla="*/ 2147483647 w 258"/>
              <a:gd name="T5" fmla="*/ 2147483647 h 152"/>
              <a:gd name="T6" fmla="*/ 2147483647 w 258"/>
              <a:gd name="T7" fmla="*/ 2147483647 h 152"/>
              <a:gd name="T8" fmla="*/ 2147483647 w 258"/>
              <a:gd name="T9" fmla="*/ 2147483647 h 152"/>
              <a:gd name="T10" fmla="*/ 2147483647 w 258"/>
              <a:gd name="T11" fmla="*/ 2147483647 h 152"/>
              <a:gd name="T12" fmla="*/ 0 w 258"/>
              <a:gd name="T13" fmla="*/ 0 h 152"/>
              <a:gd name="T14" fmla="*/ 2147483647 w 258"/>
              <a:gd name="T15" fmla="*/ 2147483647 h 152"/>
              <a:gd name="T16" fmla="*/ 2147483647 w 258"/>
              <a:gd name="T17" fmla="*/ 2147483647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152"/>
              <a:gd name="T29" fmla="*/ 258 w 258"/>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152">
                <a:moveTo>
                  <a:pt x="249" y="152"/>
                </a:moveTo>
                <a:lnTo>
                  <a:pt x="70" y="51"/>
                </a:lnTo>
                <a:lnTo>
                  <a:pt x="80" y="34"/>
                </a:lnTo>
                <a:lnTo>
                  <a:pt x="258" y="135"/>
                </a:lnTo>
                <a:lnTo>
                  <a:pt x="249" y="152"/>
                </a:lnTo>
                <a:close/>
                <a:moveTo>
                  <a:pt x="60" y="89"/>
                </a:moveTo>
                <a:lnTo>
                  <a:pt x="0" y="0"/>
                </a:lnTo>
                <a:lnTo>
                  <a:pt x="107" y="6"/>
                </a:lnTo>
                <a:lnTo>
                  <a:pt x="60" y="89"/>
                </a:lnTo>
                <a:close/>
              </a:path>
            </a:pathLst>
          </a:custGeom>
          <a:solidFill>
            <a:srgbClr val="CC00CC"/>
          </a:solidFill>
          <a:ln w="0" cap="flat">
            <a:solidFill>
              <a:srgbClr val="CC00CC"/>
            </a:solidFill>
            <a:prstDash val="solid"/>
            <a:bevel/>
            <a:headEnd/>
            <a:tailEnd/>
          </a:ln>
        </p:spPr>
        <p:txBody>
          <a:bodyPr/>
          <a:lstStyle/>
          <a:p>
            <a:endParaRPr lang="ja-JP" altLang="en-US"/>
          </a:p>
        </p:txBody>
      </p:sp>
      <p:sp>
        <p:nvSpPr>
          <p:cNvPr id="119827" name="Freeform 99"/>
          <p:cNvSpPr>
            <a:spLocks noEditPoints="1"/>
          </p:cNvSpPr>
          <p:nvPr/>
        </p:nvSpPr>
        <p:spPr bwMode="auto">
          <a:xfrm>
            <a:off x="2813050" y="2892425"/>
            <a:ext cx="1638300" cy="1403350"/>
          </a:xfrm>
          <a:custGeom>
            <a:avLst/>
            <a:gdLst>
              <a:gd name="T0" fmla="*/ 2147483647 w 5141"/>
              <a:gd name="T1" fmla="*/ 2147483647 h 2879"/>
              <a:gd name="T2" fmla="*/ 2147483647 w 5141"/>
              <a:gd name="T3" fmla="*/ 2147483647 h 2879"/>
              <a:gd name="T4" fmla="*/ 2147483647 w 5141"/>
              <a:gd name="T5" fmla="*/ 2147483647 h 2879"/>
              <a:gd name="T6" fmla="*/ 2147483647 w 5141"/>
              <a:gd name="T7" fmla="*/ 2147483647 h 2879"/>
              <a:gd name="T8" fmla="*/ 2147483647 w 5141"/>
              <a:gd name="T9" fmla="*/ 2147483647 h 2879"/>
              <a:gd name="T10" fmla="*/ 2147483647 w 5141"/>
              <a:gd name="T11" fmla="*/ 2147483647 h 2879"/>
              <a:gd name="T12" fmla="*/ 2147483647 w 5141"/>
              <a:gd name="T13" fmla="*/ 2147483647 h 2879"/>
              <a:gd name="T14" fmla="*/ 2147483647 w 5141"/>
              <a:gd name="T15" fmla="*/ 2147483647 h 2879"/>
              <a:gd name="T16" fmla="*/ 2147483647 w 5141"/>
              <a:gd name="T17" fmla="*/ 2147483647 h 2879"/>
              <a:gd name="T18" fmla="*/ 2147483647 w 5141"/>
              <a:gd name="T19" fmla="*/ 2147483647 h 2879"/>
              <a:gd name="T20" fmla="*/ 2147483647 w 5141"/>
              <a:gd name="T21" fmla="*/ 2147483647 h 2879"/>
              <a:gd name="T22" fmla="*/ 2147483647 w 5141"/>
              <a:gd name="T23" fmla="*/ 2147483647 h 2879"/>
              <a:gd name="T24" fmla="*/ 2147483647 w 5141"/>
              <a:gd name="T25" fmla="*/ 2147483647 h 2879"/>
              <a:gd name="T26" fmla="*/ 2147483647 w 5141"/>
              <a:gd name="T27" fmla="*/ 2147483647 h 2879"/>
              <a:gd name="T28" fmla="*/ 2147483647 w 5141"/>
              <a:gd name="T29" fmla="*/ 2147483647 h 2879"/>
              <a:gd name="T30" fmla="*/ 2147483647 w 5141"/>
              <a:gd name="T31" fmla="*/ 2147483647 h 2879"/>
              <a:gd name="T32" fmla="*/ 0 w 5141"/>
              <a:gd name="T33" fmla="*/ 0 h 2879"/>
              <a:gd name="T34" fmla="*/ 2147483647 w 5141"/>
              <a:gd name="T35" fmla="*/ 2147483647 h 2879"/>
              <a:gd name="T36" fmla="*/ 2147483647 w 5141"/>
              <a:gd name="T37" fmla="*/ 2147483647 h 28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41"/>
              <a:gd name="T58" fmla="*/ 0 h 2879"/>
              <a:gd name="T59" fmla="*/ 5141 w 5141"/>
              <a:gd name="T60" fmla="*/ 2879 h 28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41" h="2879">
                <a:moveTo>
                  <a:pt x="5068" y="2879"/>
                </a:moveTo>
                <a:lnTo>
                  <a:pt x="2909" y="1133"/>
                </a:lnTo>
                <a:lnTo>
                  <a:pt x="3003" y="1073"/>
                </a:lnTo>
                <a:lnTo>
                  <a:pt x="3396" y="2603"/>
                </a:lnTo>
                <a:cubicBezTo>
                  <a:pt x="3402" y="2627"/>
                  <a:pt x="3392" y="2652"/>
                  <a:pt x="3372" y="2666"/>
                </a:cubicBezTo>
                <a:cubicBezTo>
                  <a:pt x="3351" y="2680"/>
                  <a:pt x="3323" y="2679"/>
                  <a:pt x="3304" y="2663"/>
                </a:cubicBezTo>
                <a:lnTo>
                  <a:pt x="378" y="370"/>
                </a:lnTo>
                <a:lnTo>
                  <a:pt x="450" y="278"/>
                </a:lnTo>
                <a:lnTo>
                  <a:pt x="3376" y="2571"/>
                </a:lnTo>
                <a:lnTo>
                  <a:pt x="3283" y="2632"/>
                </a:lnTo>
                <a:lnTo>
                  <a:pt x="2890" y="1102"/>
                </a:lnTo>
                <a:cubicBezTo>
                  <a:pt x="2883" y="1078"/>
                  <a:pt x="2893" y="1052"/>
                  <a:pt x="2914" y="1039"/>
                </a:cubicBezTo>
                <a:cubicBezTo>
                  <a:pt x="2936" y="1025"/>
                  <a:pt x="2963" y="1026"/>
                  <a:pt x="2983" y="1042"/>
                </a:cubicBezTo>
                <a:lnTo>
                  <a:pt x="5141" y="2788"/>
                </a:lnTo>
                <a:lnTo>
                  <a:pt x="5068" y="2879"/>
                </a:lnTo>
                <a:close/>
                <a:moveTo>
                  <a:pt x="280" y="590"/>
                </a:moveTo>
                <a:lnTo>
                  <a:pt x="0" y="0"/>
                </a:lnTo>
                <a:lnTo>
                  <a:pt x="639" y="131"/>
                </a:lnTo>
                <a:lnTo>
                  <a:pt x="280" y="590"/>
                </a:lnTo>
                <a:close/>
              </a:path>
            </a:pathLst>
          </a:custGeom>
          <a:solidFill>
            <a:srgbClr val="FF0000"/>
          </a:solidFill>
          <a:ln w="0" cap="flat">
            <a:solidFill>
              <a:srgbClr val="FF0000"/>
            </a:solidFill>
            <a:prstDash val="solid"/>
            <a:bevel/>
            <a:headEnd/>
            <a:tailEnd/>
          </a:ln>
        </p:spPr>
        <p:txBody>
          <a:bodyPr/>
          <a:lstStyle/>
          <a:p>
            <a:endParaRPr lang="ja-JP" altLang="en-US"/>
          </a:p>
        </p:txBody>
      </p:sp>
      <p:pic>
        <p:nvPicPr>
          <p:cNvPr id="119828" name="Picture 1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488" y="3101975"/>
            <a:ext cx="169545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29" name="Text Box 101"/>
          <p:cNvSpPr txBox="1">
            <a:spLocks noChangeArrowheads="1"/>
          </p:cNvSpPr>
          <p:nvPr/>
        </p:nvSpPr>
        <p:spPr bwMode="auto">
          <a:xfrm>
            <a:off x="1547813" y="3733800"/>
            <a:ext cx="1728787" cy="657225"/>
          </a:xfrm>
          <a:prstGeom prst="rect">
            <a:avLst/>
          </a:prstGeom>
          <a:solidFill>
            <a:schemeClr val="bg1">
              <a:alpha val="79999"/>
            </a:schemeClr>
          </a:solidFill>
          <a:ln w="15875">
            <a:solidFill>
              <a:schemeClr val="tx1"/>
            </a:solidFill>
            <a:miter lim="800000"/>
            <a:headEnd/>
            <a:tailEnd/>
          </a:ln>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1800">
                <a:solidFill>
                  <a:schemeClr val="bg1">
                    <a:lumMod val="50000"/>
                  </a:schemeClr>
                </a:solidFill>
                <a:latin typeface="Comic Sans MS" pitchFamily="66" charset="0"/>
              </a:rPr>
              <a:t>Rehabilitation support</a:t>
            </a:r>
          </a:p>
        </p:txBody>
      </p:sp>
      <p:sp>
        <p:nvSpPr>
          <p:cNvPr id="119830" name="Rectangle 102"/>
          <p:cNvSpPr>
            <a:spLocks noChangeArrowheads="1"/>
          </p:cNvSpPr>
          <p:nvPr/>
        </p:nvSpPr>
        <p:spPr bwMode="auto">
          <a:xfrm>
            <a:off x="2036763" y="5238750"/>
            <a:ext cx="13827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ja-JP" sz="1600" b="1" dirty="0">
                <a:solidFill>
                  <a:schemeClr val="bg1">
                    <a:lumMod val="50000"/>
                  </a:schemeClr>
                </a:solidFill>
                <a:latin typeface="Comic Sans MS" pitchFamily="66" charset="0"/>
              </a:rPr>
              <a:t>Wireless BAN coordinator</a:t>
            </a:r>
          </a:p>
        </p:txBody>
      </p:sp>
      <p:sp>
        <p:nvSpPr>
          <p:cNvPr id="119831" name="Freeform 103"/>
          <p:cNvSpPr>
            <a:spLocks noEditPoints="1"/>
          </p:cNvSpPr>
          <p:nvPr/>
        </p:nvSpPr>
        <p:spPr bwMode="auto">
          <a:xfrm>
            <a:off x="1450975" y="5197475"/>
            <a:ext cx="600075" cy="239713"/>
          </a:xfrm>
          <a:custGeom>
            <a:avLst/>
            <a:gdLst>
              <a:gd name="T0" fmla="*/ 2147483647 w 258"/>
              <a:gd name="T1" fmla="*/ 2147483647 h 152"/>
              <a:gd name="T2" fmla="*/ 2147483647 w 258"/>
              <a:gd name="T3" fmla="*/ 2147483647 h 152"/>
              <a:gd name="T4" fmla="*/ 2147483647 w 258"/>
              <a:gd name="T5" fmla="*/ 2147483647 h 152"/>
              <a:gd name="T6" fmla="*/ 2147483647 w 258"/>
              <a:gd name="T7" fmla="*/ 2147483647 h 152"/>
              <a:gd name="T8" fmla="*/ 2147483647 w 258"/>
              <a:gd name="T9" fmla="*/ 2147483647 h 152"/>
              <a:gd name="T10" fmla="*/ 2147483647 w 258"/>
              <a:gd name="T11" fmla="*/ 2147483647 h 152"/>
              <a:gd name="T12" fmla="*/ 0 w 258"/>
              <a:gd name="T13" fmla="*/ 0 h 152"/>
              <a:gd name="T14" fmla="*/ 2147483647 w 258"/>
              <a:gd name="T15" fmla="*/ 2147483647 h 152"/>
              <a:gd name="T16" fmla="*/ 2147483647 w 258"/>
              <a:gd name="T17" fmla="*/ 2147483647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152"/>
              <a:gd name="T29" fmla="*/ 258 w 258"/>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152">
                <a:moveTo>
                  <a:pt x="249" y="152"/>
                </a:moveTo>
                <a:lnTo>
                  <a:pt x="70" y="51"/>
                </a:lnTo>
                <a:lnTo>
                  <a:pt x="80" y="34"/>
                </a:lnTo>
                <a:lnTo>
                  <a:pt x="258" y="135"/>
                </a:lnTo>
                <a:lnTo>
                  <a:pt x="249" y="152"/>
                </a:lnTo>
                <a:close/>
                <a:moveTo>
                  <a:pt x="60" y="89"/>
                </a:moveTo>
                <a:lnTo>
                  <a:pt x="0" y="0"/>
                </a:lnTo>
                <a:lnTo>
                  <a:pt x="107" y="6"/>
                </a:lnTo>
                <a:lnTo>
                  <a:pt x="60" y="89"/>
                </a:lnTo>
                <a:close/>
              </a:path>
            </a:pathLst>
          </a:custGeom>
          <a:solidFill>
            <a:srgbClr val="CC00CC"/>
          </a:solidFill>
          <a:ln w="0" cap="flat">
            <a:solidFill>
              <a:srgbClr val="CC00CC"/>
            </a:solidFill>
            <a:prstDash val="solid"/>
            <a:bevel/>
            <a:headEnd/>
            <a:tailEnd/>
          </a:ln>
        </p:spPr>
        <p:txBody>
          <a:bodyPr/>
          <a:lstStyle/>
          <a:p>
            <a:endParaRPr lang="ja-JP" altLang="en-US"/>
          </a:p>
        </p:txBody>
      </p:sp>
      <p:sp>
        <p:nvSpPr>
          <p:cNvPr id="119832" name="Freeform 104"/>
          <p:cNvSpPr>
            <a:spLocks noEditPoints="1"/>
          </p:cNvSpPr>
          <p:nvPr/>
        </p:nvSpPr>
        <p:spPr bwMode="auto">
          <a:xfrm rot="-1586390">
            <a:off x="1412875" y="4816475"/>
            <a:ext cx="600075" cy="114300"/>
          </a:xfrm>
          <a:custGeom>
            <a:avLst/>
            <a:gdLst>
              <a:gd name="T0" fmla="*/ 2147483647 w 258"/>
              <a:gd name="T1" fmla="*/ 2147483647 h 152"/>
              <a:gd name="T2" fmla="*/ 2147483647 w 258"/>
              <a:gd name="T3" fmla="*/ 2147483647 h 152"/>
              <a:gd name="T4" fmla="*/ 2147483647 w 258"/>
              <a:gd name="T5" fmla="*/ 2147483647 h 152"/>
              <a:gd name="T6" fmla="*/ 2147483647 w 258"/>
              <a:gd name="T7" fmla="*/ 2147483647 h 152"/>
              <a:gd name="T8" fmla="*/ 2147483647 w 258"/>
              <a:gd name="T9" fmla="*/ 2147483647 h 152"/>
              <a:gd name="T10" fmla="*/ 2147483647 w 258"/>
              <a:gd name="T11" fmla="*/ 2147483647 h 152"/>
              <a:gd name="T12" fmla="*/ 0 w 258"/>
              <a:gd name="T13" fmla="*/ 0 h 152"/>
              <a:gd name="T14" fmla="*/ 2147483647 w 258"/>
              <a:gd name="T15" fmla="*/ 2147483647 h 152"/>
              <a:gd name="T16" fmla="*/ 2147483647 w 258"/>
              <a:gd name="T17" fmla="*/ 2147483647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152"/>
              <a:gd name="T29" fmla="*/ 258 w 258"/>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152">
                <a:moveTo>
                  <a:pt x="249" y="152"/>
                </a:moveTo>
                <a:lnTo>
                  <a:pt x="70" y="51"/>
                </a:lnTo>
                <a:lnTo>
                  <a:pt x="80" y="34"/>
                </a:lnTo>
                <a:lnTo>
                  <a:pt x="258" y="135"/>
                </a:lnTo>
                <a:lnTo>
                  <a:pt x="249" y="152"/>
                </a:lnTo>
                <a:close/>
                <a:moveTo>
                  <a:pt x="60" y="89"/>
                </a:moveTo>
                <a:lnTo>
                  <a:pt x="0" y="0"/>
                </a:lnTo>
                <a:lnTo>
                  <a:pt x="107" y="6"/>
                </a:lnTo>
                <a:lnTo>
                  <a:pt x="60" y="89"/>
                </a:lnTo>
                <a:close/>
              </a:path>
            </a:pathLst>
          </a:custGeom>
          <a:solidFill>
            <a:srgbClr val="CC00CC"/>
          </a:solidFill>
          <a:ln w="0" cap="flat">
            <a:solidFill>
              <a:srgbClr val="CC00CC"/>
            </a:solidFill>
            <a:prstDash val="solid"/>
            <a:bevel/>
            <a:headEnd/>
            <a:tailEnd/>
          </a:ln>
        </p:spPr>
        <p:txBody>
          <a:bodyPr/>
          <a:lstStyle/>
          <a:p>
            <a:endParaRPr lang="ja-JP" altLang="en-US"/>
          </a:p>
        </p:txBody>
      </p:sp>
      <p:sp>
        <p:nvSpPr>
          <p:cNvPr id="119833" name="Text Box 105"/>
          <p:cNvSpPr txBox="1">
            <a:spLocks noChangeArrowheads="1"/>
          </p:cNvSpPr>
          <p:nvPr/>
        </p:nvSpPr>
        <p:spPr bwMode="auto">
          <a:xfrm>
            <a:off x="1901825" y="4573588"/>
            <a:ext cx="1949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1600" b="1" dirty="0">
                <a:solidFill>
                  <a:schemeClr val="bg1">
                    <a:lumMod val="50000"/>
                  </a:schemeClr>
                </a:solidFill>
                <a:latin typeface="Comic Sans MS" pitchFamily="66" charset="0"/>
              </a:rPr>
              <a:t>Actuator and sensor</a:t>
            </a:r>
          </a:p>
        </p:txBody>
      </p:sp>
      <p:sp>
        <p:nvSpPr>
          <p:cNvPr id="119834" name="Freeform 106"/>
          <p:cNvSpPr>
            <a:spLocks noEditPoints="1"/>
          </p:cNvSpPr>
          <p:nvPr/>
        </p:nvSpPr>
        <p:spPr bwMode="auto">
          <a:xfrm rot="850246" flipH="1">
            <a:off x="1547813" y="2924175"/>
            <a:ext cx="703262" cy="982663"/>
          </a:xfrm>
          <a:custGeom>
            <a:avLst/>
            <a:gdLst>
              <a:gd name="T0" fmla="*/ 2147483647 w 5141"/>
              <a:gd name="T1" fmla="*/ 2147483647 h 2879"/>
              <a:gd name="T2" fmla="*/ 2147483647 w 5141"/>
              <a:gd name="T3" fmla="*/ 2147483647 h 2879"/>
              <a:gd name="T4" fmla="*/ 2147483647 w 5141"/>
              <a:gd name="T5" fmla="*/ 2147483647 h 2879"/>
              <a:gd name="T6" fmla="*/ 2147483647 w 5141"/>
              <a:gd name="T7" fmla="*/ 2147483647 h 2879"/>
              <a:gd name="T8" fmla="*/ 2147483647 w 5141"/>
              <a:gd name="T9" fmla="*/ 2147483647 h 2879"/>
              <a:gd name="T10" fmla="*/ 2147483647 w 5141"/>
              <a:gd name="T11" fmla="*/ 2147483647 h 2879"/>
              <a:gd name="T12" fmla="*/ 2147483647 w 5141"/>
              <a:gd name="T13" fmla="*/ 2147483647 h 2879"/>
              <a:gd name="T14" fmla="*/ 2147483647 w 5141"/>
              <a:gd name="T15" fmla="*/ 2147483647 h 2879"/>
              <a:gd name="T16" fmla="*/ 2147483647 w 5141"/>
              <a:gd name="T17" fmla="*/ 2147483647 h 2879"/>
              <a:gd name="T18" fmla="*/ 2147483647 w 5141"/>
              <a:gd name="T19" fmla="*/ 2147483647 h 2879"/>
              <a:gd name="T20" fmla="*/ 2147483647 w 5141"/>
              <a:gd name="T21" fmla="*/ 2147483647 h 2879"/>
              <a:gd name="T22" fmla="*/ 2147483647 w 5141"/>
              <a:gd name="T23" fmla="*/ 2147483647 h 2879"/>
              <a:gd name="T24" fmla="*/ 2147483647 w 5141"/>
              <a:gd name="T25" fmla="*/ 2147483647 h 2879"/>
              <a:gd name="T26" fmla="*/ 2147483647 w 5141"/>
              <a:gd name="T27" fmla="*/ 2147483647 h 2879"/>
              <a:gd name="T28" fmla="*/ 2147483647 w 5141"/>
              <a:gd name="T29" fmla="*/ 2147483647 h 2879"/>
              <a:gd name="T30" fmla="*/ 2147483647 w 5141"/>
              <a:gd name="T31" fmla="*/ 2147483647 h 2879"/>
              <a:gd name="T32" fmla="*/ 0 w 5141"/>
              <a:gd name="T33" fmla="*/ 0 h 2879"/>
              <a:gd name="T34" fmla="*/ 2147483647 w 5141"/>
              <a:gd name="T35" fmla="*/ 2147483647 h 2879"/>
              <a:gd name="T36" fmla="*/ 2147483647 w 5141"/>
              <a:gd name="T37" fmla="*/ 2147483647 h 28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41"/>
              <a:gd name="T58" fmla="*/ 0 h 2879"/>
              <a:gd name="T59" fmla="*/ 5141 w 5141"/>
              <a:gd name="T60" fmla="*/ 2879 h 28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41" h="2879">
                <a:moveTo>
                  <a:pt x="5068" y="2879"/>
                </a:moveTo>
                <a:lnTo>
                  <a:pt x="2909" y="1133"/>
                </a:lnTo>
                <a:lnTo>
                  <a:pt x="3003" y="1073"/>
                </a:lnTo>
                <a:lnTo>
                  <a:pt x="3396" y="2603"/>
                </a:lnTo>
                <a:cubicBezTo>
                  <a:pt x="3402" y="2627"/>
                  <a:pt x="3392" y="2652"/>
                  <a:pt x="3372" y="2666"/>
                </a:cubicBezTo>
                <a:cubicBezTo>
                  <a:pt x="3351" y="2680"/>
                  <a:pt x="3323" y="2679"/>
                  <a:pt x="3304" y="2663"/>
                </a:cubicBezTo>
                <a:lnTo>
                  <a:pt x="378" y="370"/>
                </a:lnTo>
                <a:lnTo>
                  <a:pt x="450" y="278"/>
                </a:lnTo>
                <a:lnTo>
                  <a:pt x="3376" y="2571"/>
                </a:lnTo>
                <a:lnTo>
                  <a:pt x="3283" y="2632"/>
                </a:lnTo>
                <a:lnTo>
                  <a:pt x="2890" y="1102"/>
                </a:lnTo>
                <a:cubicBezTo>
                  <a:pt x="2883" y="1078"/>
                  <a:pt x="2893" y="1052"/>
                  <a:pt x="2914" y="1039"/>
                </a:cubicBezTo>
                <a:cubicBezTo>
                  <a:pt x="2936" y="1025"/>
                  <a:pt x="2963" y="1026"/>
                  <a:pt x="2983" y="1042"/>
                </a:cubicBezTo>
                <a:lnTo>
                  <a:pt x="5141" y="2788"/>
                </a:lnTo>
                <a:lnTo>
                  <a:pt x="5068" y="2879"/>
                </a:lnTo>
                <a:close/>
                <a:moveTo>
                  <a:pt x="280" y="590"/>
                </a:moveTo>
                <a:lnTo>
                  <a:pt x="0" y="0"/>
                </a:lnTo>
                <a:lnTo>
                  <a:pt x="639" y="131"/>
                </a:lnTo>
                <a:lnTo>
                  <a:pt x="280" y="590"/>
                </a:lnTo>
                <a:close/>
              </a:path>
            </a:pathLst>
          </a:custGeom>
          <a:solidFill>
            <a:srgbClr val="FF0000"/>
          </a:solidFill>
          <a:ln w="0" cap="flat">
            <a:solidFill>
              <a:srgbClr val="FF0000"/>
            </a:solidFill>
            <a:prstDash val="solid"/>
            <a:bevel/>
            <a:headEnd/>
            <a:tailEnd/>
          </a:ln>
        </p:spPr>
        <p:txBody>
          <a:bodyPr/>
          <a:lstStyle/>
          <a:p>
            <a:endParaRPr lang="ja-JP" altLang="en-US"/>
          </a:p>
        </p:txBody>
      </p:sp>
      <p:sp>
        <p:nvSpPr>
          <p:cNvPr id="119835" name="Text Box 107"/>
          <p:cNvSpPr txBox="1">
            <a:spLocks noChangeArrowheads="1"/>
          </p:cNvSpPr>
          <p:nvPr/>
        </p:nvSpPr>
        <p:spPr bwMode="auto">
          <a:xfrm>
            <a:off x="395536" y="5661248"/>
            <a:ext cx="29178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hangingPunct="1">
              <a:lnSpc>
                <a:spcPct val="90000"/>
              </a:lnSpc>
              <a:spcBef>
                <a:spcPct val="50000"/>
              </a:spcBef>
            </a:pPr>
            <a:r>
              <a:rPr lang="en-US" altLang="ja-JP" b="1" u="sng" dirty="0">
                <a:solidFill>
                  <a:srgbClr val="0000FF"/>
                </a:solidFill>
                <a:latin typeface="Comic Sans MS" pitchFamily="66" charset="0"/>
              </a:rPr>
              <a:t>Wearable BAN  </a:t>
            </a:r>
            <a:r>
              <a:rPr lang="en-US" altLang="ja-JP" sz="1800" b="1" dirty="0">
                <a:solidFill>
                  <a:srgbClr val="FF3300"/>
                </a:solidFill>
                <a:latin typeface="Comic Sans MS" pitchFamily="66" charset="0"/>
              </a:rPr>
              <a:t>Ex. Vital Sign Monitor, Surgery Robot Control</a:t>
            </a:r>
            <a:r>
              <a:rPr lang="en-US" altLang="ja-JP" sz="1600" b="1" dirty="0">
                <a:latin typeface="Comic Sans MS" pitchFamily="66" charset="0"/>
              </a:rPr>
              <a:t> </a:t>
            </a:r>
          </a:p>
        </p:txBody>
      </p:sp>
      <p:sp>
        <p:nvSpPr>
          <p:cNvPr id="119836" name="Text Box 108"/>
          <p:cNvSpPr txBox="1">
            <a:spLocks noChangeArrowheads="1"/>
          </p:cNvSpPr>
          <p:nvPr/>
        </p:nvSpPr>
        <p:spPr bwMode="auto">
          <a:xfrm>
            <a:off x="4783138" y="1952625"/>
            <a:ext cx="3165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1800">
                <a:latin typeface="Comic Sans MS" pitchFamily="66" charset="0"/>
              </a:rPr>
              <a:t>Healthcare management, advice, and medical treatment</a:t>
            </a:r>
          </a:p>
        </p:txBody>
      </p:sp>
      <p:sp>
        <p:nvSpPr>
          <p:cNvPr id="119837" name="Text Box 109"/>
          <p:cNvSpPr txBox="1">
            <a:spLocks noChangeArrowheads="1"/>
          </p:cNvSpPr>
          <p:nvPr/>
        </p:nvSpPr>
        <p:spPr bwMode="auto">
          <a:xfrm>
            <a:off x="3635375" y="2847975"/>
            <a:ext cx="1852613" cy="366713"/>
          </a:xfrm>
          <a:prstGeom prst="rect">
            <a:avLst/>
          </a:prstGeom>
          <a:solidFill>
            <a:schemeClr val="bg1">
              <a:alpha val="79999"/>
            </a:schemeClr>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1800">
                <a:solidFill>
                  <a:schemeClr val="bg1">
                    <a:lumMod val="50000"/>
                  </a:schemeClr>
                </a:solidFill>
                <a:latin typeface="Comic Sans MS" pitchFamily="66" charset="0"/>
              </a:rPr>
              <a:t>Telemonitoring</a:t>
            </a:r>
          </a:p>
        </p:txBody>
      </p:sp>
      <p:sp>
        <p:nvSpPr>
          <p:cNvPr id="119838" name="Oval 110"/>
          <p:cNvSpPr>
            <a:spLocks noChangeArrowheads="1"/>
          </p:cNvSpPr>
          <p:nvPr/>
        </p:nvSpPr>
        <p:spPr bwMode="auto">
          <a:xfrm>
            <a:off x="280988" y="2330450"/>
            <a:ext cx="3165475" cy="6318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19839" name="Text Box 111"/>
          <p:cNvSpPr txBox="1">
            <a:spLocks noChangeArrowheads="1"/>
          </p:cNvSpPr>
          <p:nvPr/>
        </p:nvSpPr>
        <p:spPr bwMode="auto">
          <a:xfrm>
            <a:off x="323850" y="2060575"/>
            <a:ext cx="1195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600">
                <a:latin typeface="Comic Sans MS" pitchFamily="66" charset="0"/>
              </a:rPr>
              <a:t>Network</a:t>
            </a:r>
          </a:p>
        </p:txBody>
      </p:sp>
      <p:sp>
        <p:nvSpPr>
          <p:cNvPr id="119840" name="Text Box 112"/>
          <p:cNvSpPr txBox="1">
            <a:spLocks noChangeArrowheads="1"/>
          </p:cNvSpPr>
          <p:nvPr/>
        </p:nvSpPr>
        <p:spPr bwMode="auto">
          <a:xfrm>
            <a:off x="3165475" y="5661025"/>
            <a:ext cx="3206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hangingPunct="1">
              <a:lnSpc>
                <a:spcPct val="90000"/>
              </a:lnSpc>
              <a:spcBef>
                <a:spcPct val="50000"/>
              </a:spcBef>
            </a:pPr>
            <a:r>
              <a:rPr lang="en-US" altLang="ja-JP" b="1" u="sng" dirty="0">
                <a:solidFill>
                  <a:srgbClr val="0000FF"/>
                </a:solidFill>
                <a:latin typeface="Comic Sans MS" pitchFamily="66" charset="0"/>
              </a:rPr>
              <a:t>Implanted BAN    </a:t>
            </a:r>
            <a:r>
              <a:rPr lang="en-US" altLang="ja-JP" sz="1800" b="1" dirty="0">
                <a:solidFill>
                  <a:srgbClr val="FF3300"/>
                </a:solidFill>
                <a:latin typeface="Comic Sans MS" pitchFamily="66" charset="0"/>
              </a:rPr>
              <a:t>Ex. Capsule Endoscope, Hart Pace Maker, ICD</a:t>
            </a:r>
            <a:endParaRPr lang="en-US" altLang="ja-JP" u="sng" dirty="0">
              <a:solidFill>
                <a:srgbClr val="FF3300"/>
              </a:solidFill>
              <a:latin typeface="Comic Sans MS" pitchFamily="66" charset="0"/>
            </a:endParaRPr>
          </a:p>
        </p:txBody>
      </p:sp>
      <p:sp>
        <p:nvSpPr>
          <p:cNvPr id="119841" name="Oval 113"/>
          <p:cNvSpPr>
            <a:spLocks noChangeArrowheads="1"/>
          </p:cNvSpPr>
          <p:nvPr/>
        </p:nvSpPr>
        <p:spPr bwMode="auto">
          <a:xfrm>
            <a:off x="1055688" y="4718050"/>
            <a:ext cx="492125" cy="631825"/>
          </a:xfrm>
          <a:prstGeom prst="ellipse">
            <a:avLst/>
          </a:prstGeom>
          <a:noFill/>
          <a:ln w="254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aphicFrame>
        <p:nvGraphicFramePr>
          <p:cNvPr id="119842" name="Object 114"/>
          <p:cNvGraphicFramePr>
            <a:graphicFrameLocks noChangeAspect="1"/>
          </p:cNvGraphicFramePr>
          <p:nvPr/>
        </p:nvGraphicFramePr>
        <p:xfrm>
          <a:off x="4572000" y="4295775"/>
          <a:ext cx="352425" cy="322263"/>
        </p:xfrm>
        <a:graphic>
          <a:graphicData uri="http://schemas.openxmlformats.org/presentationml/2006/ole">
            <mc:AlternateContent xmlns:mc="http://schemas.openxmlformats.org/markup-compatibility/2006">
              <mc:Choice xmlns:v="urn:schemas-microsoft-com:vml" Requires="v">
                <p:oleObj spid="_x0000_s1052" name="Image" r:id="rId7" imgW="2501587" imgH="3377778" progId="">
                  <p:embed/>
                </p:oleObj>
              </mc:Choice>
              <mc:Fallback>
                <p:oleObj name="Image" r:id="rId7" imgW="2501587" imgH="3377778"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295775"/>
                        <a:ext cx="352425"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43" name="Oval 115"/>
          <p:cNvSpPr>
            <a:spLocks noChangeArrowheads="1"/>
          </p:cNvSpPr>
          <p:nvPr/>
        </p:nvSpPr>
        <p:spPr bwMode="auto">
          <a:xfrm>
            <a:off x="4291013" y="4156075"/>
            <a:ext cx="773112" cy="982663"/>
          </a:xfrm>
          <a:prstGeom prst="ellipse">
            <a:avLst/>
          </a:prstGeom>
          <a:noFill/>
          <a:ln w="254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19844" name="AutoShape 116"/>
          <p:cNvSpPr>
            <a:spLocks noChangeArrowheads="1"/>
          </p:cNvSpPr>
          <p:nvPr/>
        </p:nvSpPr>
        <p:spPr bwMode="auto">
          <a:xfrm>
            <a:off x="5838825" y="2540000"/>
            <a:ext cx="3094038" cy="2459038"/>
          </a:xfrm>
          <a:prstGeom prst="wedgeEllipseCallout">
            <a:avLst>
              <a:gd name="adj1" fmla="val -80255"/>
              <a:gd name="adj2" fmla="val 32023"/>
            </a:avLst>
          </a:prstGeom>
          <a:solidFill>
            <a:schemeClr val="bg1"/>
          </a:solidFill>
          <a:ln w="9525">
            <a:solidFill>
              <a:schemeClr val="tx1"/>
            </a:solidFill>
            <a:miter lim="800000"/>
            <a:headEnd/>
            <a:tailEnd/>
          </a:ln>
        </p:spPr>
        <p:txBody>
          <a:bodyPr/>
          <a:lstStyle/>
          <a:p>
            <a:pPr algn="ctr"/>
            <a:endParaRPr lang="ja-JP" altLang="ja-JP" sz="1800"/>
          </a:p>
        </p:txBody>
      </p:sp>
      <p:sp>
        <p:nvSpPr>
          <p:cNvPr id="119845" name="Text Box 117"/>
          <p:cNvSpPr txBox="1">
            <a:spLocks noChangeArrowheads="1"/>
          </p:cNvSpPr>
          <p:nvPr/>
        </p:nvSpPr>
        <p:spPr bwMode="auto">
          <a:xfrm>
            <a:off x="6048375" y="4360863"/>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600" dirty="0">
                <a:solidFill>
                  <a:schemeClr val="bg1">
                    <a:lumMod val="50000"/>
                  </a:schemeClr>
                </a:solidFill>
                <a:latin typeface="Comic Sans MS" pitchFamily="66" charset="0"/>
              </a:rPr>
              <a:t>Wireless ICT pace maker using BAN</a:t>
            </a:r>
          </a:p>
        </p:txBody>
      </p:sp>
      <p:grpSp>
        <p:nvGrpSpPr>
          <p:cNvPr id="119846" name="Group 118"/>
          <p:cNvGrpSpPr>
            <a:grpSpLocks/>
          </p:cNvGrpSpPr>
          <p:nvPr/>
        </p:nvGrpSpPr>
        <p:grpSpPr bwMode="auto">
          <a:xfrm>
            <a:off x="6542088" y="2751138"/>
            <a:ext cx="1687512" cy="1544637"/>
            <a:chOff x="4512" y="1968"/>
            <a:chExt cx="1152" cy="1056"/>
          </a:xfrm>
        </p:grpSpPr>
        <p:graphicFrame>
          <p:nvGraphicFramePr>
            <p:cNvPr id="120011" name="Object 119"/>
            <p:cNvGraphicFramePr>
              <a:graphicFrameLocks noChangeAspect="1"/>
            </p:cNvGraphicFramePr>
            <p:nvPr/>
          </p:nvGraphicFramePr>
          <p:xfrm>
            <a:off x="4512" y="1968"/>
            <a:ext cx="1152" cy="1056"/>
          </p:xfrm>
          <a:graphic>
            <a:graphicData uri="http://schemas.openxmlformats.org/presentationml/2006/ole">
              <mc:AlternateContent xmlns:mc="http://schemas.openxmlformats.org/markup-compatibility/2006">
                <mc:Choice xmlns:v="urn:schemas-microsoft-com:vml" Requires="v">
                  <p:oleObj spid="_x0000_s1053" name="Image" r:id="rId9" imgW="2501587" imgH="3377778" progId="">
                    <p:embed/>
                  </p:oleObj>
                </mc:Choice>
                <mc:Fallback>
                  <p:oleObj name="Image" r:id="rId9" imgW="2501587" imgH="3377778"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2" y="1968"/>
                          <a:ext cx="1152"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0012" name="Group 120"/>
            <p:cNvGrpSpPr>
              <a:grpSpLocks/>
            </p:cNvGrpSpPr>
            <p:nvPr/>
          </p:nvGrpSpPr>
          <p:grpSpPr bwMode="auto">
            <a:xfrm>
              <a:off x="4594" y="2261"/>
              <a:ext cx="948" cy="643"/>
              <a:chOff x="1056" y="1815"/>
              <a:chExt cx="1296" cy="1161"/>
            </a:xfrm>
          </p:grpSpPr>
          <p:sp>
            <p:nvSpPr>
              <p:cNvPr id="120013" name="Oval 121"/>
              <p:cNvSpPr>
                <a:spLocks noChangeArrowheads="1"/>
              </p:cNvSpPr>
              <p:nvPr/>
            </p:nvSpPr>
            <p:spPr bwMode="auto">
              <a:xfrm>
                <a:off x="1142" y="1815"/>
                <a:ext cx="77" cy="82"/>
              </a:xfrm>
              <a:prstGeom prst="ellipse">
                <a:avLst/>
              </a:prstGeom>
              <a:solidFill>
                <a:srgbClr val="FC3A1A"/>
              </a:solidFill>
              <a:ln w="38100">
                <a:solidFill>
                  <a:schemeClr val="tx1"/>
                </a:solidFill>
                <a:round/>
                <a:headEnd/>
                <a:tailEnd/>
              </a:ln>
            </p:spPr>
            <p:txBody>
              <a:bodyPr wrap="none" anchor="ctr"/>
              <a:lstStyle/>
              <a:p>
                <a:endParaRPr lang="ja-JP" altLang="en-US"/>
              </a:p>
            </p:txBody>
          </p:sp>
          <p:sp>
            <p:nvSpPr>
              <p:cNvPr id="120014" name="Oval 122"/>
              <p:cNvSpPr>
                <a:spLocks noChangeArrowheads="1"/>
              </p:cNvSpPr>
              <p:nvPr/>
            </p:nvSpPr>
            <p:spPr bwMode="auto">
              <a:xfrm>
                <a:off x="1411" y="2463"/>
                <a:ext cx="77" cy="81"/>
              </a:xfrm>
              <a:prstGeom prst="ellipse">
                <a:avLst/>
              </a:prstGeom>
              <a:solidFill>
                <a:srgbClr val="FC3A1A"/>
              </a:solidFill>
              <a:ln w="38100">
                <a:solidFill>
                  <a:schemeClr val="tx1"/>
                </a:solidFill>
                <a:round/>
                <a:headEnd/>
                <a:tailEnd/>
              </a:ln>
            </p:spPr>
            <p:txBody>
              <a:bodyPr wrap="none" anchor="ctr"/>
              <a:lstStyle/>
              <a:p>
                <a:endParaRPr lang="ja-JP" altLang="en-US"/>
              </a:p>
            </p:txBody>
          </p:sp>
          <p:sp>
            <p:nvSpPr>
              <p:cNvPr id="120015" name="Oval 123"/>
              <p:cNvSpPr>
                <a:spLocks noChangeArrowheads="1"/>
              </p:cNvSpPr>
              <p:nvPr/>
            </p:nvSpPr>
            <p:spPr bwMode="auto">
              <a:xfrm>
                <a:off x="1987" y="1897"/>
                <a:ext cx="77" cy="81"/>
              </a:xfrm>
              <a:prstGeom prst="ellipse">
                <a:avLst/>
              </a:prstGeom>
              <a:solidFill>
                <a:srgbClr val="FC3A1A"/>
              </a:solidFill>
              <a:ln w="38100">
                <a:solidFill>
                  <a:schemeClr val="tx1"/>
                </a:solidFill>
                <a:round/>
                <a:headEnd/>
                <a:tailEnd/>
              </a:ln>
            </p:spPr>
            <p:txBody>
              <a:bodyPr wrap="none" anchor="ctr"/>
              <a:lstStyle/>
              <a:p>
                <a:endParaRPr lang="ja-JP" altLang="en-US"/>
              </a:p>
            </p:txBody>
          </p:sp>
          <p:sp>
            <p:nvSpPr>
              <p:cNvPr id="120016" name="Oval 124"/>
              <p:cNvSpPr>
                <a:spLocks noChangeArrowheads="1"/>
              </p:cNvSpPr>
              <p:nvPr/>
            </p:nvSpPr>
            <p:spPr bwMode="auto">
              <a:xfrm>
                <a:off x="2141" y="2384"/>
                <a:ext cx="77" cy="82"/>
              </a:xfrm>
              <a:prstGeom prst="ellipse">
                <a:avLst/>
              </a:prstGeom>
              <a:solidFill>
                <a:srgbClr val="FC3A1A"/>
              </a:solidFill>
              <a:ln w="38100">
                <a:solidFill>
                  <a:schemeClr val="tx1"/>
                </a:solidFill>
                <a:round/>
                <a:headEnd/>
                <a:tailEnd/>
              </a:ln>
            </p:spPr>
            <p:txBody>
              <a:bodyPr wrap="none" anchor="ctr"/>
              <a:lstStyle/>
              <a:p>
                <a:endParaRPr lang="ja-JP" altLang="en-US"/>
              </a:p>
            </p:txBody>
          </p:sp>
          <p:sp>
            <p:nvSpPr>
              <p:cNvPr id="120017" name="Oval 125"/>
              <p:cNvSpPr>
                <a:spLocks noChangeArrowheads="1"/>
              </p:cNvSpPr>
              <p:nvPr/>
            </p:nvSpPr>
            <p:spPr bwMode="auto">
              <a:xfrm>
                <a:off x="1066" y="2710"/>
                <a:ext cx="76" cy="81"/>
              </a:xfrm>
              <a:prstGeom prst="ellipse">
                <a:avLst/>
              </a:prstGeom>
              <a:solidFill>
                <a:srgbClr val="FC3A1A"/>
              </a:solidFill>
              <a:ln w="38100">
                <a:solidFill>
                  <a:schemeClr val="tx1"/>
                </a:solidFill>
                <a:round/>
                <a:headEnd/>
                <a:tailEnd/>
              </a:ln>
            </p:spPr>
            <p:txBody>
              <a:bodyPr wrap="none" anchor="ctr"/>
              <a:lstStyle/>
              <a:p>
                <a:endParaRPr lang="ja-JP" altLang="en-US"/>
              </a:p>
            </p:txBody>
          </p:sp>
          <p:sp>
            <p:nvSpPr>
              <p:cNvPr id="120018" name="Oval 126"/>
              <p:cNvSpPr>
                <a:spLocks noChangeArrowheads="1"/>
              </p:cNvSpPr>
              <p:nvPr/>
            </p:nvSpPr>
            <p:spPr bwMode="auto">
              <a:xfrm>
                <a:off x="2275" y="2894"/>
                <a:ext cx="77" cy="82"/>
              </a:xfrm>
              <a:prstGeom prst="ellipse">
                <a:avLst/>
              </a:prstGeom>
              <a:solidFill>
                <a:srgbClr val="FC3A1A"/>
              </a:solidFill>
              <a:ln w="38100">
                <a:solidFill>
                  <a:schemeClr val="tx1"/>
                </a:solidFill>
                <a:round/>
                <a:headEnd/>
                <a:tailEnd/>
              </a:ln>
            </p:spPr>
            <p:txBody>
              <a:bodyPr wrap="none" anchor="ctr"/>
              <a:lstStyle/>
              <a:p>
                <a:endParaRPr lang="ja-JP" altLang="en-US"/>
              </a:p>
            </p:txBody>
          </p:sp>
          <p:sp>
            <p:nvSpPr>
              <p:cNvPr id="120019" name="Line 127"/>
              <p:cNvSpPr>
                <a:spLocks noChangeShapeType="1"/>
              </p:cNvSpPr>
              <p:nvPr/>
            </p:nvSpPr>
            <p:spPr bwMode="auto">
              <a:xfrm>
                <a:off x="1181" y="1897"/>
                <a:ext cx="259" cy="551"/>
              </a:xfrm>
              <a:prstGeom prst="line">
                <a:avLst/>
              </a:prstGeom>
              <a:noFill/>
              <a:ln w="28575">
                <a:solidFill>
                  <a:srgbClr val="0000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0020" name="Line 128"/>
              <p:cNvSpPr>
                <a:spLocks noChangeShapeType="1"/>
              </p:cNvSpPr>
              <p:nvPr/>
            </p:nvSpPr>
            <p:spPr bwMode="auto">
              <a:xfrm flipH="1">
                <a:off x="1056" y="1937"/>
                <a:ext cx="125" cy="703"/>
              </a:xfrm>
              <a:prstGeom prst="line">
                <a:avLst/>
              </a:prstGeom>
              <a:noFill/>
              <a:ln w="28575">
                <a:solidFill>
                  <a:srgbClr val="0000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0021" name="Line 129"/>
              <p:cNvSpPr>
                <a:spLocks noChangeShapeType="1"/>
              </p:cNvSpPr>
              <p:nvPr/>
            </p:nvSpPr>
            <p:spPr bwMode="auto">
              <a:xfrm>
                <a:off x="1219" y="1856"/>
                <a:ext cx="768" cy="41"/>
              </a:xfrm>
              <a:prstGeom prst="line">
                <a:avLst/>
              </a:prstGeom>
              <a:noFill/>
              <a:ln w="28575">
                <a:solidFill>
                  <a:srgbClr val="0000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0022" name="Line 130"/>
              <p:cNvSpPr>
                <a:spLocks noChangeShapeType="1"/>
              </p:cNvSpPr>
              <p:nvPr/>
            </p:nvSpPr>
            <p:spPr bwMode="auto">
              <a:xfrm>
                <a:off x="2064" y="1978"/>
                <a:ext cx="115" cy="406"/>
              </a:xfrm>
              <a:prstGeom prst="line">
                <a:avLst/>
              </a:prstGeom>
              <a:noFill/>
              <a:ln w="28575">
                <a:solidFill>
                  <a:srgbClr val="0000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0023" name="Line 131"/>
              <p:cNvSpPr>
                <a:spLocks noChangeShapeType="1"/>
              </p:cNvSpPr>
              <p:nvPr/>
            </p:nvSpPr>
            <p:spPr bwMode="auto">
              <a:xfrm>
                <a:off x="2179" y="2466"/>
                <a:ext cx="125" cy="414"/>
              </a:xfrm>
              <a:prstGeom prst="line">
                <a:avLst/>
              </a:prstGeom>
              <a:noFill/>
              <a:ln w="28575">
                <a:solidFill>
                  <a:srgbClr val="0000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0024" name="Line 132"/>
              <p:cNvSpPr>
                <a:spLocks noChangeShapeType="1"/>
              </p:cNvSpPr>
              <p:nvPr/>
            </p:nvSpPr>
            <p:spPr bwMode="auto">
              <a:xfrm>
                <a:off x="1258" y="1895"/>
                <a:ext cx="883" cy="528"/>
              </a:xfrm>
              <a:prstGeom prst="line">
                <a:avLst/>
              </a:prstGeom>
              <a:noFill/>
              <a:ln w="28575">
                <a:solidFill>
                  <a:srgbClr val="0000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sp>
        <p:nvSpPr>
          <p:cNvPr id="119847" name="Line 133"/>
          <p:cNvSpPr>
            <a:spLocks noChangeShapeType="1"/>
          </p:cNvSpPr>
          <p:nvPr/>
        </p:nvSpPr>
        <p:spPr bwMode="auto">
          <a:xfrm>
            <a:off x="844550" y="2400300"/>
            <a:ext cx="2122488" cy="455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9848" name="Line 134"/>
          <p:cNvSpPr>
            <a:spLocks noChangeShapeType="1"/>
          </p:cNvSpPr>
          <p:nvPr/>
        </p:nvSpPr>
        <p:spPr bwMode="auto">
          <a:xfrm flipV="1">
            <a:off x="844550" y="2400300"/>
            <a:ext cx="1968500" cy="492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9849" name="Line 135"/>
          <p:cNvSpPr>
            <a:spLocks noChangeShapeType="1"/>
          </p:cNvSpPr>
          <p:nvPr/>
        </p:nvSpPr>
        <p:spPr bwMode="auto">
          <a:xfrm flipV="1">
            <a:off x="3446463" y="2470150"/>
            <a:ext cx="492125" cy="141288"/>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9850" name="Text Box 136"/>
          <p:cNvSpPr txBox="1">
            <a:spLocks noChangeArrowheads="1"/>
          </p:cNvSpPr>
          <p:nvPr/>
        </p:nvSpPr>
        <p:spPr bwMode="auto">
          <a:xfrm>
            <a:off x="844550" y="4365625"/>
            <a:ext cx="677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1800">
                <a:solidFill>
                  <a:srgbClr val="FC3A1A"/>
                </a:solidFill>
                <a:latin typeface="Comic Sans MS" pitchFamily="66" charset="0"/>
              </a:rPr>
              <a:t>BAN</a:t>
            </a:r>
          </a:p>
        </p:txBody>
      </p:sp>
      <p:sp>
        <p:nvSpPr>
          <p:cNvPr id="119851" name="Text Box 137"/>
          <p:cNvSpPr txBox="1">
            <a:spLocks noChangeArrowheads="1"/>
          </p:cNvSpPr>
          <p:nvPr/>
        </p:nvSpPr>
        <p:spPr bwMode="auto">
          <a:xfrm>
            <a:off x="3657600" y="4437063"/>
            <a:ext cx="677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1800">
                <a:solidFill>
                  <a:srgbClr val="FC3A1A"/>
                </a:solidFill>
                <a:latin typeface="Comic Sans MS" pitchFamily="66" charset="0"/>
              </a:rPr>
              <a:t>BAN</a:t>
            </a:r>
          </a:p>
        </p:txBody>
      </p:sp>
      <p:pic>
        <p:nvPicPr>
          <p:cNvPr id="119852" name="Picture 138" descr="Insync"/>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8672" t="12448" r="18672" b="12448"/>
          <a:stretch>
            <a:fillRect/>
          </a:stretch>
        </p:blipFill>
        <p:spPr bwMode="auto">
          <a:xfrm>
            <a:off x="6372225" y="2781300"/>
            <a:ext cx="6381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19853" name="Picture 139" descr="Insync"/>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8672" t="12448" r="18672" b="12448"/>
          <a:stretch>
            <a:fillRect/>
          </a:stretch>
        </p:blipFill>
        <p:spPr bwMode="auto">
          <a:xfrm>
            <a:off x="7740650" y="3213100"/>
            <a:ext cx="6381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19854" name="Picture 140" descr="Insync"/>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8672" t="12448" r="18672" b="12448"/>
          <a:stretch>
            <a:fillRect/>
          </a:stretch>
        </p:blipFill>
        <p:spPr bwMode="auto">
          <a:xfrm>
            <a:off x="6804025" y="3716338"/>
            <a:ext cx="6381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19855" name="Picture 141" descr="cp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92950" y="5084763"/>
            <a:ext cx="1944688"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9856" name="Group 142"/>
          <p:cNvGrpSpPr>
            <a:grpSpLocks/>
          </p:cNvGrpSpPr>
          <p:nvPr/>
        </p:nvGrpSpPr>
        <p:grpSpPr bwMode="auto">
          <a:xfrm>
            <a:off x="4729163" y="4983163"/>
            <a:ext cx="182562" cy="317500"/>
            <a:chOff x="3872" y="2475"/>
            <a:chExt cx="124" cy="217"/>
          </a:xfrm>
        </p:grpSpPr>
        <p:grpSp>
          <p:nvGrpSpPr>
            <p:cNvPr id="119941" name="Group 143"/>
            <p:cNvGrpSpPr>
              <a:grpSpLocks/>
            </p:cNvGrpSpPr>
            <p:nvPr/>
          </p:nvGrpSpPr>
          <p:grpSpPr bwMode="auto">
            <a:xfrm>
              <a:off x="3872" y="2475"/>
              <a:ext cx="124" cy="217"/>
              <a:chOff x="3872" y="2475"/>
              <a:chExt cx="124" cy="217"/>
            </a:xfrm>
          </p:grpSpPr>
          <p:grpSp>
            <p:nvGrpSpPr>
              <p:cNvPr id="119988" name="Group 144"/>
              <p:cNvGrpSpPr>
                <a:grpSpLocks/>
              </p:cNvGrpSpPr>
              <p:nvPr/>
            </p:nvGrpSpPr>
            <p:grpSpPr bwMode="auto">
              <a:xfrm>
                <a:off x="3872" y="2475"/>
                <a:ext cx="124" cy="155"/>
                <a:chOff x="3872" y="2475"/>
                <a:chExt cx="124" cy="155"/>
              </a:xfrm>
            </p:grpSpPr>
            <p:sp>
              <p:nvSpPr>
                <p:cNvPr id="120007" name="Freeform 145"/>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20008" name="Oval 146"/>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20009" name="Freeform 147"/>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0010" name="Freeform 148"/>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89" name="Group 149"/>
              <p:cNvGrpSpPr>
                <a:grpSpLocks/>
              </p:cNvGrpSpPr>
              <p:nvPr/>
            </p:nvGrpSpPr>
            <p:grpSpPr bwMode="auto">
              <a:xfrm>
                <a:off x="3872" y="2568"/>
                <a:ext cx="124" cy="124"/>
                <a:chOff x="3872" y="2568"/>
                <a:chExt cx="124" cy="124"/>
              </a:xfrm>
            </p:grpSpPr>
            <p:sp>
              <p:nvSpPr>
                <p:cNvPr id="120005" name="Oval 150"/>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20006" name="Oval 151"/>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90" name="Group 152"/>
              <p:cNvGrpSpPr>
                <a:grpSpLocks/>
              </p:cNvGrpSpPr>
              <p:nvPr/>
            </p:nvGrpSpPr>
            <p:grpSpPr bwMode="auto">
              <a:xfrm>
                <a:off x="3886" y="2536"/>
                <a:ext cx="47" cy="94"/>
                <a:chOff x="3886" y="2536"/>
                <a:chExt cx="47" cy="94"/>
              </a:xfrm>
            </p:grpSpPr>
            <p:sp>
              <p:nvSpPr>
                <p:cNvPr id="120003" name="Rectangle 153"/>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04" name="Rectangle 154"/>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91" name="Group 155"/>
              <p:cNvGrpSpPr>
                <a:grpSpLocks/>
              </p:cNvGrpSpPr>
              <p:nvPr/>
            </p:nvGrpSpPr>
            <p:grpSpPr bwMode="auto">
              <a:xfrm>
                <a:off x="3880" y="2507"/>
                <a:ext cx="85" cy="30"/>
                <a:chOff x="3880" y="2507"/>
                <a:chExt cx="85" cy="30"/>
              </a:xfrm>
            </p:grpSpPr>
            <p:sp>
              <p:nvSpPr>
                <p:cNvPr id="120001" name="Rectangle 156"/>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02" name="Rectangle 157"/>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92" name="Group 158"/>
              <p:cNvGrpSpPr>
                <a:grpSpLocks/>
              </p:cNvGrpSpPr>
              <p:nvPr/>
            </p:nvGrpSpPr>
            <p:grpSpPr bwMode="auto">
              <a:xfrm>
                <a:off x="3903" y="2599"/>
                <a:ext cx="62" cy="31"/>
                <a:chOff x="3903" y="2599"/>
                <a:chExt cx="62" cy="31"/>
              </a:xfrm>
            </p:grpSpPr>
            <p:sp>
              <p:nvSpPr>
                <p:cNvPr id="119999" name="Rectangle 159"/>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00" name="Rectangle 160"/>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93" name="Group 161"/>
              <p:cNvGrpSpPr>
                <a:grpSpLocks/>
              </p:cNvGrpSpPr>
              <p:nvPr/>
            </p:nvGrpSpPr>
            <p:grpSpPr bwMode="auto">
              <a:xfrm>
                <a:off x="3933" y="2569"/>
                <a:ext cx="63" cy="30"/>
                <a:chOff x="3933" y="2569"/>
                <a:chExt cx="63" cy="30"/>
              </a:xfrm>
            </p:grpSpPr>
            <p:sp>
              <p:nvSpPr>
                <p:cNvPr id="119997" name="Oval 162"/>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19998" name="Oval 163"/>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94" name="Group 164"/>
              <p:cNvGrpSpPr>
                <a:grpSpLocks/>
              </p:cNvGrpSpPr>
              <p:nvPr/>
            </p:nvGrpSpPr>
            <p:grpSpPr bwMode="auto">
              <a:xfrm>
                <a:off x="3903" y="2640"/>
                <a:ext cx="71" cy="52"/>
                <a:chOff x="3903" y="2640"/>
                <a:chExt cx="71" cy="52"/>
              </a:xfrm>
            </p:grpSpPr>
            <p:sp>
              <p:nvSpPr>
                <p:cNvPr id="119995" name="Oval 165"/>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19996" name="Oval 166"/>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grpSp>
          <p:nvGrpSpPr>
            <p:cNvPr id="119942" name="Group 167"/>
            <p:cNvGrpSpPr>
              <a:grpSpLocks/>
            </p:cNvGrpSpPr>
            <p:nvPr/>
          </p:nvGrpSpPr>
          <p:grpSpPr bwMode="auto">
            <a:xfrm>
              <a:off x="3872" y="2475"/>
              <a:ext cx="124" cy="155"/>
              <a:chOff x="3872" y="2475"/>
              <a:chExt cx="124" cy="155"/>
            </a:xfrm>
          </p:grpSpPr>
          <p:sp>
            <p:nvSpPr>
              <p:cNvPr id="119984" name="Freeform 168"/>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19985" name="Oval 169"/>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19986" name="Freeform 170"/>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9987" name="Freeform 171"/>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43" name="Group 172"/>
            <p:cNvGrpSpPr>
              <a:grpSpLocks/>
            </p:cNvGrpSpPr>
            <p:nvPr/>
          </p:nvGrpSpPr>
          <p:grpSpPr bwMode="auto">
            <a:xfrm>
              <a:off x="3872" y="2568"/>
              <a:ext cx="124" cy="124"/>
              <a:chOff x="3872" y="2568"/>
              <a:chExt cx="124" cy="124"/>
            </a:xfrm>
          </p:grpSpPr>
          <p:sp>
            <p:nvSpPr>
              <p:cNvPr id="119982" name="Oval 173"/>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19983" name="Oval 174"/>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44" name="Group 175"/>
            <p:cNvGrpSpPr>
              <a:grpSpLocks/>
            </p:cNvGrpSpPr>
            <p:nvPr/>
          </p:nvGrpSpPr>
          <p:grpSpPr bwMode="auto">
            <a:xfrm>
              <a:off x="3886" y="2536"/>
              <a:ext cx="47" cy="94"/>
              <a:chOff x="3886" y="2536"/>
              <a:chExt cx="47" cy="94"/>
            </a:xfrm>
          </p:grpSpPr>
          <p:sp>
            <p:nvSpPr>
              <p:cNvPr id="119980" name="Rectangle 176"/>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81" name="Rectangle 177"/>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45" name="Group 178"/>
            <p:cNvGrpSpPr>
              <a:grpSpLocks/>
            </p:cNvGrpSpPr>
            <p:nvPr/>
          </p:nvGrpSpPr>
          <p:grpSpPr bwMode="auto">
            <a:xfrm>
              <a:off x="3880" y="2507"/>
              <a:ext cx="85" cy="30"/>
              <a:chOff x="3880" y="2507"/>
              <a:chExt cx="85" cy="30"/>
            </a:xfrm>
          </p:grpSpPr>
          <p:sp>
            <p:nvSpPr>
              <p:cNvPr id="119978" name="Rectangle 179"/>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79" name="Rectangle 180"/>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46" name="Group 181"/>
            <p:cNvGrpSpPr>
              <a:grpSpLocks/>
            </p:cNvGrpSpPr>
            <p:nvPr/>
          </p:nvGrpSpPr>
          <p:grpSpPr bwMode="auto">
            <a:xfrm>
              <a:off x="3903" y="2599"/>
              <a:ext cx="62" cy="31"/>
              <a:chOff x="3903" y="2599"/>
              <a:chExt cx="62" cy="31"/>
            </a:xfrm>
          </p:grpSpPr>
          <p:sp>
            <p:nvSpPr>
              <p:cNvPr id="119976" name="Rectangle 182"/>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77" name="Rectangle 183"/>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47" name="Group 184"/>
            <p:cNvGrpSpPr>
              <a:grpSpLocks/>
            </p:cNvGrpSpPr>
            <p:nvPr/>
          </p:nvGrpSpPr>
          <p:grpSpPr bwMode="auto">
            <a:xfrm>
              <a:off x="3933" y="2569"/>
              <a:ext cx="63" cy="30"/>
              <a:chOff x="3933" y="2569"/>
              <a:chExt cx="63" cy="30"/>
            </a:xfrm>
          </p:grpSpPr>
          <p:sp>
            <p:nvSpPr>
              <p:cNvPr id="119974" name="Oval 185"/>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19975" name="Oval 186"/>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48" name="Group 187"/>
            <p:cNvGrpSpPr>
              <a:grpSpLocks/>
            </p:cNvGrpSpPr>
            <p:nvPr/>
          </p:nvGrpSpPr>
          <p:grpSpPr bwMode="auto">
            <a:xfrm>
              <a:off x="3903" y="2640"/>
              <a:ext cx="71" cy="52"/>
              <a:chOff x="3903" y="2640"/>
              <a:chExt cx="71" cy="52"/>
            </a:xfrm>
          </p:grpSpPr>
          <p:sp>
            <p:nvSpPr>
              <p:cNvPr id="119972" name="Oval 188"/>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19973" name="Oval 189"/>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49" name="Group 190"/>
            <p:cNvGrpSpPr>
              <a:grpSpLocks/>
            </p:cNvGrpSpPr>
            <p:nvPr/>
          </p:nvGrpSpPr>
          <p:grpSpPr bwMode="auto">
            <a:xfrm>
              <a:off x="3872" y="2475"/>
              <a:ext cx="124" cy="155"/>
              <a:chOff x="3872" y="2475"/>
              <a:chExt cx="124" cy="155"/>
            </a:xfrm>
          </p:grpSpPr>
          <p:sp>
            <p:nvSpPr>
              <p:cNvPr id="119968" name="Freeform 191"/>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19969" name="Oval 192"/>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19970" name="Freeform 193"/>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9971" name="Freeform 194"/>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50" name="Group 195"/>
            <p:cNvGrpSpPr>
              <a:grpSpLocks/>
            </p:cNvGrpSpPr>
            <p:nvPr/>
          </p:nvGrpSpPr>
          <p:grpSpPr bwMode="auto">
            <a:xfrm>
              <a:off x="3872" y="2568"/>
              <a:ext cx="124" cy="124"/>
              <a:chOff x="3872" y="2568"/>
              <a:chExt cx="124" cy="124"/>
            </a:xfrm>
          </p:grpSpPr>
          <p:sp>
            <p:nvSpPr>
              <p:cNvPr id="119966" name="Oval 196"/>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19967" name="Oval 197"/>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51" name="Group 198"/>
            <p:cNvGrpSpPr>
              <a:grpSpLocks/>
            </p:cNvGrpSpPr>
            <p:nvPr/>
          </p:nvGrpSpPr>
          <p:grpSpPr bwMode="auto">
            <a:xfrm>
              <a:off x="3886" y="2536"/>
              <a:ext cx="47" cy="94"/>
              <a:chOff x="3886" y="2536"/>
              <a:chExt cx="47" cy="94"/>
            </a:xfrm>
          </p:grpSpPr>
          <p:sp>
            <p:nvSpPr>
              <p:cNvPr id="119964" name="Rectangle 199"/>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65" name="Rectangle 200"/>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52" name="Group 201"/>
            <p:cNvGrpSpPr>
              <a:grpSpLocks/>
            </p:cNvGrpSpPr>
            <p:nvPr/>
          </p:nvGrpSpPr>
          <p:grpSpPr bwMode="auto">
            <a:xfrm>
              <a:off x="3880" y="2507"/>
              <a:ext cx="85" cy="30"/>
              <a:chOff x="3880" y="2507"/>
              <a:chExt cx="85" cy="30"/>
            </a:xfrm>
          </p:grpSpPr>
          <p:sp>
            <p:nvSpPr>
              <p:cNvPr id="119962" name="Rectangle 202"/>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63" name="Rectangle 203"/>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53" name="Group 204"/>
            <p:cNvGrpSpPr>
              <a:grpSpLocks/>
            </p:cNvGrpSpPr>
            <p:nvPr/>
          </p:nvGrpSpPr>
          <p:grpSpPr bwMode="auto">
            <a:xfrm>
              <a:off x="3903" y="2599"/>
              <a:ext cx="62" cy="31"/>
              <a:chOff x="3903" y="2599"/>
              <a:chExt cx="62" cy="31"/>
            </a:xfrm>
          </p:grpSpPr>
          <p:sp>
            <p:nvSpPr>
              <p:cNvPr id="119960" name="Rectangle 205"/>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61" name="Rectangle 206"/>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54" name="Group 207"/>
            <p:cNvGrpSpPr>
              <a:grpSpLocks/>
            </p:cNvGrpSpPr>
            <p:nvPr/>
          </p:nvGrpSpPr>
          <p:grpSpPr bwMode="auto">
            <a:xfrm>
              <a:off x="3933" y="2569"/>
              <a:ext cx="63" cy="30"/>
              <a:chOff x="3933" y="2569"/>
              <a:chExt cx="63" cy="30"/>
            </a:xfrm>
          </p:grpSpPr>
          <p:sp>
            <p:nvSpPr>
              <p:cNvPr id="119958" name="Oval 208"/>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19959" name="Oval 209"/>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55" name="Group 210"/>
            <p:cNvGrpSpPr>
              <a:grpSpLocks/>
            </p:cNvGrpSpPr>
            <p:nvPr/>
          </p:nvGrpSpPr>
          <p:grpSpPr bwMode="auto">
            <a:xfrm>
              <a:off x="3903" y="2640"/>
              <a:ext cx="71" cy="52"/>
              <a:chOff x="3903" y="2640"/>
              <a:chExt cx="71" cy="52"/>
            </a:xfrm>
          </p:grpSpPr>
          <p:sp>
            <p:nvSpPr>
              <p:cNvPr id="119956" name="Oval 211"/>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19957" name="Oval 212"/>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grpSp>
        <p:nvGrpSpPr>
          <p:cNvPr id="119857" name="Group 213"/>
          <p:cNvGrpSpPr>
            <a:grpSpLocks/>
          </p:cNvGrpSpPr>
          <p:nvPr/>
        </p:nvGrpSpPr>
        <p:grpSpPr bwMode="auto">
          <a:xfrm>
            <a:off x="4427538" y="3860800"/>
            <a:ext cx="182562" cy="317500"/>
            <a:chOff x="3872" y="2475"/>
            <a:chExt cx="124" cy="217"/>
          </a:xfrm>
        </p:grpSpPr>
        <p:grpSp>
          <p:nvGrpSpPr>
            <p:cNvPr id="119871" name="Group 214"/>
            <p:cNvGrpSpPr>
              <a:grpSpLocks/>
            </p:cNvGrpSpPr>
            <p:nvPr/>
          </p:nvGrpSpPr>
          <p:grpSpPr bwMode="auto">
            <a:xfrm>
              <a:off x="3872" y="2475"/>
              <a:ext cx="124" cy="217"/>
              <a:chOff x="3872" y="2475"/>
              <a:chExt cx="124" cy="217"/>
            </a:xfrm>
          </p:grpSpPr>
          <p:grpSp>
            <p:nvGrpSpPr>
              <p:cNvPr id="119918" name="Group 215"/>
              <p:cNvGrpSpPr>
                <a:grpSpLocks/>
              </p:cNvGrpSpPr>
              <p:nvPr/>
            </p:nvGrpSpPr>
            <p:grpSpPr bwMode="auto">
              <a:xfrm>
                <a:off x="3872" y="2475"/>
                <a:ext cx="124" cy="155"/>
                <a:chOff x="3872" y="2475"/>
                <a:chExt cx="124" cy="155"/>
              </a:xfrm>
            </p:grpSpPr>
            <p:sp>
              <p:nvSpPr>
                <p:cNvPr id="119937" name="Freeform 216"/>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19938" name="Oval 217"/>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19939" name="Freeform 218"/>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9940" name="Freeform 219"/>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19" name="Group 220"/>
              <p:cNvGrpSpPr>
                <a:grpSpLocks/>
              </p:cNvGrpSpPr>
              <p:nvPr/>
            </p:nvGrpSpPr>
            <p:grpSpPr bwMode="auto">
              <a:xfrm>
                <a:off x="3872" y="2568"/>
                <a:ext cx="124" cy="124"/>
                <a:chOff x="3872" y="2568"/>
                <a:chExt cx="124" cy="124"/>
              </a:xfrm>
            </p:grpSpPr>
            <p:sp>
              <p:nvSpPr>
                <p:cNvPr id="119935" name="Oval 221"/>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19936" name="Oval 222"/>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20" name="Group 223"/>
              <p:cNvGrpSpPr>
                <a:grpSpLocks/>
              </p:cNvGrpSpPr>
              <p:nvPr/>
            </p:nvGrpSpPr>
            <p:grpSpPr bwMode="auto">
              <a:xfrm>
                <a:off x="3886" y="2536"/>
                <a:ext cx="47" cy="94"/>
                <a:chOff x="3886" y="2536"/>
                <a:chExt cx="47" cy="94"/>
              </a:xfrm>
            </p:grpSpPr>
            <p:sp>
              <p:nvSpPr>
                <p:cNvPr id="119933" name="Rectangle 224"/>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34" name="Rectangle 225"/>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21" name="Group 226"/>
              <p:cNvGrpSpPr>
                <a:grpSpLocks/>
              </p:cNvGrpSpPr>
              <p:nvPr/>
            </p:nvGrpSpPr>
            <p:grpSpPr bwMode="auto">
              <a:xfrm>
                <a:off x="3880" y="2507"/>
                <a:ext cx="85" cy="30"/>
                <a:chOff x="3880" y="2507"/>
                <a:chExt cx="85" cy="30"/>
              </a:xfrm>
            </p:grpSpPr>
            <p:sp>
              <p:nvSpPr>
                <p:cNvPr id="119931" name="Rectangle 227"/>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32" name="Rectangle 228"/>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22" name="Group 229"/>
              <p:cNvGrpSpPr>
                <a:grpSpLocks/>
              </p:cNvGrpSpPr>
              <p:nvPr/>
            </p:nvGrpSpPr>
            <p:grpSpPr bwMode="auto">
              <a:xfrm>
                <a:off x="3903" y="2599"/>
                <a:ext cx="62" cy="31"/>
                <a:chOff x="3903" y="2599"/>
                <a:chExt cx="62" cy="31"/>
              </a:xfrm>
            </p:grpSpPr>
            <p:sp>
              <p:nvSpPr>
                <p:cNvPr id="119929" name="Rectangle 230"/>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30" name="Rectangle 231"/>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23" name="Group 232"/>
              <p:cNvGrpSpPr>
                <a:grpSpLocks/>
              </p:cNvGrpSpPr>
              <p:nvPr/>
            </p:nvGrpSpPr>
            <p:grpSpPr bwMode="auto">
              <a:xfrm>
                <a:off x="3933" y="2569"/>
                <a:ext cx="63" cy="30"/>
                <a:chOff x="3933" y="2569"/>
                <a:chExt cx="63" cy="30"/>
              </a:xfrm>
            </p:grpSpPr>
            <p:sp>
              <p:nvSpPr>
                <p:cNvPr id="119927" name="Oval 233"/>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19928" name="Oval 234"/>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24" name="Group 235"/>
              <p:cNvGrpSpPr>
                <a:grpSpLocks/>
              </p:cNvGrpSpPr>
              <p:nvPr/>
            </p:nvGrpSpPr>
            <p:grpSpPr bwMode="auto">
              <a:xfrm>
                <a:off x="3903" y="2640"/>
                <a:ext cx="71" cy="52"/>
                <a:chOff x="3903" y="2640"/>
                <a:chExt cx="71" cy="52"/>
              </a:xfrm>
            </p:grpSpPr>
            <p:sp>
              <p:nvSpPr>
                <p:cNvPr id="119925" name="Oval 236"/>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19926" name="Oval 237"/>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grpSp>
          <p:nvGrpSpPr>
            <p:cNvPr id="119872" name="Group 238"/>
            <p:cNvGrpSpPr>
              <a:grpSpLocks/>
            </p:cNvGrpSpPr>
            <p:nvPr/>
          </p:nvGrpSpPr>
          <p:grpSpPr bwMode="auto">
            <a:xfrm>
              <a:off x="3872" y="2475"/>
              <a:ext cx="124" cy="155"/>
              <a:chOff x="3872" y="2475"/>
              <a:chExt cx="124" cy="155"/>
            </a:xfrm>
          </p:grpSpPr>
          <p:sp>
            <p:nvSpPr>
              <p:cNvPr id="119914" name="Freeform 239"/>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19915" name="Oval 240"/>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19916" name="Freeform 241"/>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9917" name="Freeform 242"/>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73" name="Group 243"/>
            <p:cNvGrpSpPr>
              <a:grpSpLocks/>
            </p:cNvGrpSpPr>
            <p:nvPr/>
          </p:nvGrpSpPr>
          <p:grpSpPr bwMode="auto">
            <a:xfrm>
              <a:off x="3872" y="2568"/>
              <a:ext cx="124" cy="124"/>
              <a:chOff x="3872" y="2568"/>
              <a:chExt cx="124" cy="124"/>
            </a:xfrm>
          </p:grpSpPr>
          <p:sp>
            <p:nvSpPr>
              <p:cNvPr id="119912" name="Oval 244"/>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19913" name="Oval 245"/>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74" name="Group 246"/>
            <p:cNvGrpSpPr>
              <a:grpSpLocks/>
            </p:cNvGrpSpPr>
            <p:nvPr/>
          </p:nvGrpSpPr>
          <p:grpSpPr bwMode="auto">
            <a:xfrm>
              <a:off x="3886" y="2536"/>
              <a:ext cx="47" cy="94"/>
              <a:chOff x="3886" y="2536"/>
              <a:chExt cx="47" cy="94"/>
            </a:xfrm>
          </p:grpSpPr>
          <p:sp>
            <p:nvSpPr>
              <p:cNvPr id="119910" name="Rectangle 247"/>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11" name="Rectangle 248"/>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75" name="Group 249"/>
            <p:cNvGrpSpPr>
              <a:grpSpLocks/>
            </p:cNvGrpSpPr>
            <p:nvPr/>
          </p:nvGrpSpPr>
          <p:grpSpPr bwMode="auto">
            <a:xfrm>
              <a:off x="3880" y="2507"/>
              <a:ext cx="85" cy="30"/>
              <a:chOff x="3880" y="2507"/>
              <a:chExt cx="85" cy="30"/>
            </a:xfrm>
          </p:grpSpPr>
          <p:sp>
            <p:nvSpPr>
              <p:cNvPr id="119908" name="Rectangle 250"/>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09" name="Rectangle 251"/>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76" name="Group 252"/>
            <p:cNvGrpSpPr>
              <a:grpSpLocks/>
            </p:cNvGrpSpPr>
            <p:nvPr/>
          </p:nvGrpSpPr>
          <p:grpSpPr bwMode="auto">
            <a:xfrm>
              <a:off x="3903" y="2599"/>
              <a:ext cx="62" cy="31"/>
              <a:chOff x="3903" y="2599"/>
              <a:chExt cx="62" cy="31"/>
            </a:xfrm>
          </p:grpSpPr>
          <p:sp>
            <p:nvSpPr>
              <p:cNvPr id="119906" name="Rectangle 253"/>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07" name="Rectangle 254"/>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77" name="Group 255"/>
            <p:cNvGrpSpPr>
              <a:grpSpLocks/>
            </p:cNvGrpSpPr>
            <p:nvPr/>
          </p:nvGrpSpPr>
          <p:grpSpPr bwMode="auto">
            <a:xfrm>
              <a:off x="3933" y="2569"/>
              <a:ext cx="63" cy="30"/>
              <a:chOff x="3933" y="2569"/>
              <a:chExt cx="63" cy="30"/>
            </a:xfrm>
          </p:grpSpPr>
          <p:sp>
            <p:nvSpPr>
              <p:cNvPr id="119904" name="Oval 256"/>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19905" name="Oval 257"/>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78" name="Group 258"/>
            <p:cNvGrpSpPr>
              <a:grpSpLocks/>
            </p:cNvGrpSpPr>
            <p:nvPr/>
          </p:nvGrpSpPr>
          <p:grpSpPr bwMode="auto">
            <a:xfrm>
              <a:off x="3903" y="2640"/>
              <a:ext cx="71" cy="52"/>
              <a:chOff x="3903" y="2640"/>
              <a:chExt cx="71" cy="52"/>
            </a:xfrm>
          </p:grpSpPr>
          <p:sp>
            <p:nvSpPr>
              <p:cNvPr id="119902" name="Oval 259"/>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19903" name="Oval 260"/>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79" name="Group 261"/>
            <p:cNvGrpSpPr>
              <a:grpSpLocks/>
            </p:cNvGrpSpPr>
            <p:nvPr/>
          </p:nvGrpSpPr>
          <p:grpSpPr bwMode="auto">
            <a:xfrm>
              <a:off x="3872" y="2475"/>
              <a:ext cx="124" cy="155"/>
              <a:chOff x="3872" y="2475"/>
              <a:chExt cx="124" cy="155"/>
            </a:xfrm>
          </p:grpSpPr>
          <p:sp>
            <p:nvSpPr>
              <p:cNvPr id="119898" name="Freeform 262"/>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19899" name="Oval 263"/>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19900" name="Freeform 264"/>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9901" name="Freeform 265"/>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80" name="Group 266"/>
            <p:cNvGrpSpPr>
              <a:grpSpLocks/>
            </p:cNvGrpSpPr>
            <p:nvPr/>
          </p:nvGrpSpPr>
          <p:grpSpPr bwMode="auto">
            <a:xfrm>
              <a:off x="3872" y="2568"/>
              <a:ext cx="124" cy="124"/>
              <a:chOff x="3872" y="2568"/>
              <a:chExt cx="124" cy="124"/>
            </a:xfrm>
          </p:grpSpPr>
          <p:sp>
            <p:nvSpPr>
              <p:cNvPr id="119896" name="Oval 267"/>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19897" name="Oval 268"/>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81" name="Group 269"/>
            <p:cNvGrpSpPr>
              <a:grpSpLocks/>
            </p:cNvGrpSpPr>
            <p:nvPr/>
          </p:nvGrpSpPr>
          <p:grpSpPr bwMode="auto">
            <a:xfrm>
              <a:off x="3886" y="2536"/>
              <a:ext cx="47" cy="94"/>
              <a:chOff x="3886" y="2536"/>
              <a:chExt cx="47" cy="94"/>
            </a:xfrm>
          </p:grpSpPr>
          <p:sp>
            <p:nvSpPr>
              <p:cNvPr id="119894" name="Rectangle 270"/>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895" name="Rectangle 271"/>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82" name="Group 272"/>
            <p:cNvGrpSpPr>
              <a:grpSpLocks/>
            </p:cNvGrpSpPr>
            <p:nvPr/>
          </p:nvGrpSpPr>
          <p:grpSpPr bwMode="auto">
            <a:xfrm>
              <a:off x="3880" y="2507"/>
              <a:ext cx="85" cy="30"/>
              <a:chOff x="3880" y="2507"/>
              <a:chExt cx="85" cy="30"/>
            </a:xfrm>
          </p:grpSpPr>
          <p:sp>
            <p:nvSpPr>
              <p:cNvPr id="119892" name="Rectangle 273"/>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893" name="Rectangle 274"/>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83" name="Group 275"/>
            <p:cNvGrpSpPr>
              <a:grpSpLocks/>
            </p:cNvGrpSpPr>
            <p:nvPr/>
          </p:nvGrpSpPr>
          <p:grpSpPr bwMode="auto">
            <a:xfrm>
              <a:off x="3903" y="2599"/>
              <a:ext cx="62" cy="31"/>
              <a:chOff x="3903" y="2599"/>
              <a:chExt cx="62" cy="31"/>
            </a:xfrm>
          </p:grpSpPr>
          <p:sp>
            <p:nvSpPr>
              <p:cNvPr id="119890" name="Rectangle 276"/>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891" name="Rectangle 277"/>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84" name="Group 278"/>
            <p:cNvGrpSpPr>
              <a:grpSpLocks/>
            </p:cNvGrpSpPr>
            <p:nvPr/>
          </p:nvGrpSpPr>
          <p:grpSpPr bwMode="auto">
            <a:xfrm>
              <a:off x="3933" y="2569"/>
              <a:ext cx="63" cy="30"/>
              <a:chOff x="3933" y="2569"/>
              <a:chExt cx="63" cy="30"/>
            </a:xfrm>
          </p:grpSpPr>
          <p:sp>
            <p:nvSpPr>
              <p:cNvPr id="119888" name="Oval 279"/>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19889" name="Oval 280"/>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85" name="Group 281"/>
            <p:cNvGrpSpPr>
              <a:grpSpLocks/>
            </p:cNvGrpSpPr>
            <p:nvPr/>
          </p:nvGrpSpPr>
          <p:grpSpPr bwMode="auto">
            <a:xfrm>
              <a:off x="3903" y="2640"/>
              <a:ext cx="71" cy="52"/>
              <a:chOff x="3903" y="2640"/>
              <a:chExt cx="71" cy="52"/>
            </a:xfrm>
          </p:grpSpPr>
          <p:sp>
            <p:nvSpPr>
              <p:cNvPr id="119886" name="Oval 282"/>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19887" name="Oval 283"/>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grpSp>
        <p:nvGrpSpPr>
          <p:cNvPr id="119858" name="Group 284"/>
          <p:cNvGrpSpPr>
            <a:grpSpLocks/>
          </p:cNvGrpSpPr>
          <p:nvPr/>
        </p:nvGrpSpPr>
        <p:grpSpPr bwMode="auto">
          <a:xfrm>
            <a:off x="4427538" y="4221163"/>
            <a:ext cx="215900" cy="360362"/>
            <a:chOff x="3583" y="2691"/>
            <a:chExt cx="181" cy="108"/>
          </a:xfrm>
        </p:grpSpPr>
        <p:sp>
          <p:nvSpPr>
            <p:cNvPr id="119869" name="Freeform 285"/>
            <p:cNvSpPr>
              <a:spLocks/>
            </p:cNvSpPr>
            <p:nvPr/>
          </p:nvSpPr>
          <p:spPr bwMode="auto">
            <a:xfrm>
              <a:off x="3583"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9870" name="Freeform 286"/>
            <p:cNvSpPr>
              <a:spLocks/>
            </p:cNvSpPr>
            <p:nvPr/>
          </p:nvSpPr>
          <p:spPr bwMode="auto">
            <a:xfrm>
              <a:off x="3583"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19859" name="Rectangle 287"/>
          <p:cNvSpPr>
            <a:spLocks noChangeArrowheads="1"/>
          </p:cNvSpPr>
          <p:nvPr/>
        </p:nvSpPr>
        <p:spPr bwMode="auto">
          <a:xfrm>
            <a:off x="7043738" y="5942013"/>
            <a:ext cx="20653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800" b="1">
                <a:solidFill>
                  <a:srgbClr val="FF3300"/>
                </a:solidFill>
                <a:latin typeface="ＭＳ Ｐゴシック" pitchFamily="50" charset="-128"/>
              </a:rPr>
              <a:t>Capsule Endoscope</a:t>
            </a:r>
          </a:p>
        </p:txBody>
      </p:sp>
      <p:pic>
        <p:nvPicPr>
          <p:cNvPr id="119860" name="Picture 288"/>
          <p:cNvPicPr>
            <a:picLocks noChangeAspect="1" noChangeArrowheads="1"/>
          </p:cNvPicPr>
          <p:nvPr/>
        </p:nvPicPr>
        <p:blipFill>
          <a:blip r:embed="rId12" cstate="print">
            <a:extLst>
              <a:ext uri="{28A0092B-C50C-407E-A947-70E740481C1C}">
                <a14:useLocalDpi xmlns:a14="http://schemas.microsoft.com/office/drawing/2010/main" val="0"/>
              </a:ext>
            </a:extLst>
          </a:blip>
          <a:srcRect l="26614" t="29208" r="33253" b="33963"/>
          <a:stretch>
            <a:fillRect/>
          </a:stretch>
        </p:blipFill>
        <p:spPr bwMode="auto">
          <a:xfrm>
            <a:off x="-36513" y="3644900"/>
            <a:ext cx="8270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9861" name="AutoShape 289"/>
          <p:cNvSpPr>
            <a:spLocks noChangeArrowheads="1"/>
          </p:cNvSpPr>
          <p:nvPr/>
        </p:nvSpPr>
        <p:spPr bwMode="auto">
          <a:xfrm>
            <a:off x="971550" y="3573463"/>
            <a:ext cx="174625" cy="171450"/>
          </a:xfrm>
          <a:prstGeom prst="smileyFace">
            <a:avLst>
              <a:gd name="adj" fmla="val 4653"/>
            </a:avLst>
          </a:prstGeom>
          <a:solidFill>
            <a:srgbClr val="FF0000"/>
          </a:solidFill>
          <a:ln w="9525">
            <a:solidFill>
              <a:schemeClr val="tx1"/>
            </a:solidFill>
            <a:round/>
            <a:headEnd/>
            <a:tailEnd/>
          </a:ln>
        </p:spPr>
        <p:txBody>
          <a:bodyPr wrap="none" anchor="ctr"/>
          <a:lstStyle/>
          <a:p>
            <a:endParaRPr lang="ja-JP" altLang="en-US"/>
          </a:p>
        </p:txBody>
      </p:sp>
      <p:sp>
        <p:nvSpPr>
          <p:cNvPr id="119862" name="AutoShape 290"/>
          <p:cNvSpPr>
            <a:spLocks noChangeArrowheads="1"/>
          </p:cNvSpPr>
          <p:nvPr/>
        </p:nvSpPr>
        <p:spPr bwMode="auto">
          <a:xfrm>
            <a:off x="1187450" y="3978275"/>
            <a:ext cx="174625" cy="171450"/>
          </a:xfrm>
          <a:prstGeom prst="smileyFace">
            <a:avLst>
              <a:gd name="adj" fmla="val 4653"/>
            </a:avLst>
          </a:prstGeom>
          <a:solidFill>
            <a:srgbClr val="FF0000"/>
          </a:solidFill>
          <a:ln w="9525">
            <a:solidFill>
              <a:schemeClr val="tx1"/>
            </a:solidFill>
            <a:round/>
            <a:headEnd/>
            <a:tailEnd/>
          </a:ln>
        </p:spPr>
        <p:txBody>
          <a:bodyPr wrap="none" anchor="ctr"/>
          <a:lstStyle/>
          <a:p>
            <a:endParaRPr lang="ja-JP" altLang="en-US"/>
          </a:p>
        </p:txBody>
      </p:sp>
      <p:sp>
        <p:nvSpPr>
          <p:cNvPr id="119863" name="AutoShape 291"/>
          <p:cNvSpPr>
            <a:spLocks noChangeArrowheads="1"/>
          </p:cNvSpPr>
          <p:nvPr/>
        </p:nvSpPr>
        <p:spPr bwMode="auto">
          <a:xfrm>
            <a:off x="941388" y="4221163"/>
            <a:ext cx="174625" cy="171450"/>
          </a:xfrm>
          <a:prstGeom prst="smileyFace">
            <a:avLst>
              <a:gd name="adj" fmla="val 4653"/>
            </a:avLst>
          </a:prstGeom>
          <a:solidFill>
            <a:srgbClr val="FF0000"/>
          </a:solidFill>
          <a:ln w="9525">
            <a:solidFill>
              <a:schemeClr val="tx1"/>
            </a:solidFill>
            <a:round/>
            <a:headEnd/>
            <a:tailEnd/>
          </a:ln>
        </p:spPr>
        <p:txBody>
          <a:bodyPr wrap="none" anchor="ctr"/>
          <a:lstStyle/>
          <a:p>
            <a:endParaRPr lang="ja-JP" altLang="en-US"/>
          </a:p>
        </p:txBody>
      </p:sp>
      <p:sp>
        <p:nvSpPr>
          <p:cNvPr id="119864" name="AutoShape 292"/>
          <p:cNvSpPr>
            <a:spLocks noChangeArrowheads="1"/>
          </p:cNvSpPr>
          <p:nvPr/>
        </p:nvSpPr>
        <p:spPr bwMode="auto">
          <a:xfrm>
            <a:off x="1228725" y="5057775"/>
            <a:ext cx="174625" cy="171450"/>
          </a:xfrm>
          <a:prstGeom prst="smileyFace">
            <a:avLst>
              <a:gd name="adj" fmla="val 4653"/>
            </a:avLst>
          </a:prstGeom>
          <a:solidFill>
            <a:srgbClr val="FF0000"/>
          </a:solidFill>
          <a:ln w="9525">
            <a:solidFill>
              <a:schemeClr val="tx1"/>
            </a:solidFill>
            <a:round/>
            <a:headEnd/>
            <a:tailEnd/>
          </a:ln>
        </p:spPr>
        <p:txBody>
          <a:bodyPr wrap="none" anchor="ctr"/>
          <a:lstStyle/>
          <a:p>
            <a:endParaRPr lang="ja-JP" altLang="en-US"/>
          </a:p>
        </p:txBody>
      </p:sp>
      <p:sp>
        <p:nvSpPr>
          <p:cNvPr id="119865" name="Line 293"/>
          <p:cNvSpPr>
            <a:spLocks noChangeShapeType="1"/>
          </p:cNvSpPr>
          <p:nvPr/>
        </p:nvSpPr>
        <p:spPr bwMode="auto">
          <a:xfrm flipH="1" flipV="1">
            <a:off x="1116013" y="3716338"/>
            <a:ext cx="142875" cy="217487"/>
          </a:xfrm>
          <a:prstGeom prst="line">
            <a:avLst/>
          </a:prstGeom>
          <a:noFill/>
          <a:ln w="190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9866" name="Line 294"/>
          <p:cNvSpPr>
            <a:spLocks noChangeShapeType="1"/>
          </p:cNvSpPr>
          <p:nvPr/>
        </p:nvSpPr>
        <p:spPr bwMode="auto">
          <a:xfrm flipH="1" flipV="1">
            <a:off x="1042988" y="3789363"/>
            <a:ext cx="0" cy="431800"/>
          </a:xfrm>
          <a:prstGeom prst="line">
            <a:avLst/>
          </a:prstGeom>
          <a:noFill/>
          <a:ln w="190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9867" name="Line 295"/>
          <p:cNvSpPr>
            <a:spLocks noChangeShapeType="1"/>
          </p:cNvSpPr>
          <p:nvPr/>
        </p:nvSpPr>
        <p:spPr bwMode="auto">
          <a:xfrm flipH="1" flipV="1">
            <a:off x="1042988" y="4724400"/>
            <a:ext cx="144462" cy="288925"/>
          </a:xfrm>
          <a:prstGeom prst="line">
            <a:avLst/>
          </a:prstGeom>
          <a:noFill/>
          <a:ln w="190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9868" name="Line 296"/>
          <p:cNvSpPr>
            <a:spLocks noChangeShapeType="1"/>
          </p:cNvSpPr>
          <p:nvPr/>
        </p:nvSpPr>
        <p:spPr bwMode="auto">
          <a:xfrm flipH="1" flipV="1">
            <a:off x="1258888" y="4149725"/>
            <a:ext cx="0" cy="287338"/>
          </a:xfrm>
          <a:prstGeom prst="line">
            <a:avLst/>
          </a:prstGeom>
          <a:noFill/>
          <a:ln w="190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99" name="Slide Number Placeholder 6"/>
          <p:cNvSpPr>
            <a:spLocks noGrp="1"/>
          </p:cNvSpPr>
          <p:nvPr>
            <p:ph type="sldNum" sz="quarter" idx="10"/>
          </p:nvPr>
        </p:nvSpPr>
        <p:spPr>
          <a:xfrm>
            <a:off x="4281488" y="6553026"/>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7</a:t>
            </a:fld>
            <a:endParaRPr lang="en-US" altLang="ja-JP" sz="1200" smtClean="0">
              <a:latin typeface="Times New Roman" pitchFamily="18" charset="0"/>
            </a:endParaRPr>
          </a:p>
        </p:txBody>
      </p:sp>
    </p:spTree>
    <p:extLst>
      <p:ext uri="{BB962C8B-B14F-4D97-AF65-F5344CB8AC3E}">
        <p14:creationId xmlns:p14="http://schemas.microsoft.com/office/powerpoint/2010/main" val="4100947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69813"/>
            <a:ext cx="8229600" cy="842963"/>
          </a:xfrm>
        </p:spPr>
        <p:txBody>
          <a:bodyPr/>
          <a:lstStyle/>
          <a:p>
            <a:pPr>
              <a:lnSpc>
                <a:spcPts val="2900"/>
              </a:lnSpc>
              <a:defRPr/>
            </a:pPr>
            <a:r>
              <a:rPr kumimoji="1" lang="en-US" altLang="ja-JP" sz="2800" b="1" dirty="0" smtClean="0">
                <a:solidFill>
                  <a:schemeClr val="tx1"/>
                </a:solidFill>
              </a:rPr>
              <a:t>Demands for Highly Dependable Communications for Controlling</a:t>
            </a:r>
            <a:endParaRPr kumimoji="1" lang="ja-JP" altLang="en-US" sz="2800" b="1" dirty="0">
              <a:solidFill>
                <a:schemeClr val="tx1"/>
              </a:solidFill>
            </a:endParaRPr>
          </a:p>
        </p:txBody>
      </p:sp>
      <p:grpSp>
        <p:nvGrpSpPr>
          <p:cNvPr id="3" name="コンテンツ プレースホルダ 6"/>
          <p:cNvGrpSpPr>
            <a:grpSpLocks noGrp="1"/>
          </p:cNvGrpSpPr>
          <p:nvPr/>
        </p:nvGrpSpPr>
        <p:grpSpPr bwMode="auto">
          <a:xfrm>
            <a:off x="5436096" y="4077072"/>
            <a:ext cx="3417887" cy="1868487"/>
            <a:chOff x="185878" y="3360736"/>
            <a:chExt cx="7350572" cy="3209779"/>
          </a:xfrm>
        </p:grpSpPr>
        <p:sp>
          <p:nvSpPr>
            <p:cNvPr id="9" name="Rectangle 5"/>
            <p:cNvSpPr>
              <a:spLocks noChangeArrowheads="1"/>
            </p:cNvSpPr>
            <p:nvPr/>
          </p:nvSpPr>
          <p:spPr bwMode="auto">
            <a:xfrm>
              <a:off x="1831478" y="6292352"/>
              <a:ext cx="3455077" cy="278163"/>
            </a:xfrm>
            <a:prstGeom prst="rect">
              <a:avLst/>
            </a:prstGeom>
            <a:noFill/>
            <a:ln w="9525">
              <a:noFill/>
              <a:miter lim="800000"/>
              <a:headEnd/>
              <a:tailEnd/>
            </a:ln>
          </p:spPr>
          <p:txBody>
            <a:bodyPr wrap="none" lIns="0" tIns="0" rIns="0" bIns="0">
              <a:spAutoFit/>
            </a:bodyPr>
            <a:lstStyle/>
            <a:p>
              <a:pPr eaLnBrk="0" hangingPunct="0">
                <a:defRPr/>
              </a:pPr>
              <a:r>
                <a:rPr lang="en-US" altLang="ja-JP" sz="1050" dirty="0"/>
                <a:t> </a:t>
              </a:r>
              <a:r>
                <a:rPr lang="en-US" altLang="ja-JP" sz="1050" dirty="0" err="1"/>
                <a:t>Micor</a:t>
              </a:r>
              <a:r>
                <a:rPr lang="en-US" altLang="ja-JP" sz="1050" dirty="0"/>
                <a:t> Machine </a:t>
              </a:r>
              <a:r>
                <a:rPr lang="en-US" altLang="ja-JP" sz="1050" dirty="0" err="1"/>
                <a:t>Fablication</a:t>
              </a:r>
              <a:endParaRPr lang="ja-JP" altLang="en-US" sz="1100" dirty="0">
                <a:latin typeface="Times New Roman" pitchFamily="18" charset="0"/>
              </a:endParaRPr>
            </a:p>
          </p:txBody>
        </p:sp>
        <p:grpSp>
          <p:nvGrpSpPr>
            <p:cNvPr id="4" name="Group 6"/>
            <p:cNvGrpSpPr>
              <a:grpSpLocks/>
            </p:cNvGrpSpPr>
            <p:nvPr/>
          </p:nvGrpSpPr>
          <p:grpSpPr bwMode="auto">
            <a:xfrm>
              <a:off x="1608140" y="3360736"/>
              <a:ext cx="2865437" cy="2811462"/>
              <a:chOff x="1544" y="960"/>
              <a:chExt cx="2394" cy="2530"/>
            </a:xfrm>
          </p:grpSpPr>
          <p:sp>
            <p:nvSpPr>
              <p:cNvPr id="22" name="Freeform 7"/>
              <p:cNvSpPr>
                <a:spLocks/>
              </p:cNvSpPr>
              <p:nvPr/>
            </p:nvSpPr>
            <p:spPr bwMode="auto">
              <a:xfrm>
                <a:off x="2806" y="2987"/>
                <a:ext cx="1132" cy="503"/>
              </a:xfrm>
              <a:custGeom>
                <a:avLst/>
                <a:gdLst>
                  <a:gd name="T0" fmla="*/ 0 w 857"/>
                  <a:gd name="T1" fmla="*/ 555 h 412"/>
                  <a:gd name="T2" fmla="*/ 0 w 857"/>
                  <a:gd name="T3" fmla="*/ 614 h 412"/>
                  <a:gd name="T4" fmla="*/ 1501 w 857"/>
                  <a:gd name="T5" fmla="*/ 55 h 412"/>
                  <a:gd name="T6" fmla="*/ 1501 w 857"/>
                  <a:gd name="T7" fmla="*/ 0 h 412"/>
                  <a:gd name="T8" fmla="*/ 0 w 857"/>
                  <a:gd name="T9" fmla="*/ 555 h 412"/>
                  <a:gd name="T10" fmla="*/ 0 60000 65536"/>
                  <a:gd name="T11" fmla="*/ 0 60000 65536"/>
                  <a:gd name="T12" fmla="*/ 0 60000 65536"/>
                  <a:gd name="T13" fmla="*/ 0 60000 65536"/>
                  <a:gd name="T14" fmla="*/ 0 60000 65536"/>
                  <a:gd name="T15" fmla="*/ 0 w 857"/>
                  <a:gd name="T16" fmla="*/ 0 h 412"/>
                  <a:gd name="T17" fmla="*/ 857 w 857"/>
                  <a:gd name="T18" fmla="*/ 412 h 412"/>
                </a:gdLst>
                <a:ahLst/>
                <a:cxnLst>
                  <a:cxn ang="T10">
                    <a:pos x="T0" y="T1"/>
                  </a:cxn>
                  <a:cxn ang="T11">
                    <a:pos x="T2" y="T3"/>
                  </a:cxn>
                  <a:cxn ang="T12">
                    <a:pos x="T4" y="T5"/>
                  </a:cxn>
                  <a:cxn ang="T13">
                    <a:pos x="T6" y="T7"/>
                  </a:cxn>
                  <a:cxn ang="T14">
                    <a:pos x="T8" y="T9"/>
                  </a:cxn>
                </a:cxnLst>
                <a:rect l="T15" t="T16" r="T17" b="T18"/>
                <a:pathLst>
                  <a:path w="857" h="412">
                    <a:moveTo>
                      <a:pt x="0" y="373"/>
                    </a:moveTo>
                    <a:lnTo>
                      <a:pt x="0" y="412"/>
                    </a:lnTo>
                    <a:lnTo>
                      <a:pt x="857" y="37"/>
                    </a:lnTo>
                    <a:lnTo>
                      <a:pt x="857" y="0"/>
                    </a:lnTo>
                    <a:lnTo>
                      <a:pt x="0" y="373"/>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23" name="Freeform 8"/>
              <p:cNvSpPr>
                <a:spLocks/>
              </p:cNvSpPr>
              <p:nvPr/>
            </p:nvSpPr>
            <p:spPr bwMode="auto">
              <a:xfrm>
                <a:off x="1559" y="3051"/>
                <a:ext cx="1246" cy="439"/>
              </a:xfrm>
              <a:custGeom>
                <a:avLst/>
                <a:gdLst>
                  <a:gd name="T0" fmla="*/ 0 w 940"/>
                  <a:gd name="T1" fmla="*/ 0 h 360"/>
                  <a:gd name="T2" fmla="*/ 0 w 940"/>
                  <a:gd name="T3" fmla="*/ 55 h 360"/>
                  <a:gd name="T4" fmla="*/ 1649 w 940"/>
                  <a:gd name="T5" fmla="*/ 538 h 360"/>
                  <a:gd name="T6" fmla="*/ 1649 w 940"/>
                  <a:gd name="T7" fmla="*/ 479 h 360"/>
                  <a:gd name="T8" fmla="*/ 0 w 940"/>
                  <a:gd name="T9" fmla="*/ 0 h 360"/>
                  <a:gd name="T10" fmla="*/ 0 60000 65536"/>
                  <a:gd name="T11" fmla="*/ 0 60000 65536"/>
                  <a:gd name="T12" fmla="*/ 0 60000 65536"/>
                  <a:gd name="T13" fmla="*/ 0 60000 65536"/>
                  <a:gd name="T14" fmla="*/ 0 60000 65536"/>
                  <a:gd name="T15" fmla="*/ 0 w 940"/>
                  <a:gd name="T16" fmla="*/ 0 h 360"/>
                  <a:gd name="T17" fmla="*/ 940 w 940"/>
                  <a:gd name="T18" fmla="*/ 360 h 360"/>
                </a:gdLst>
                <a:ahLst/>
                <a:cxnLst>
                  <a:cxn ang="T10">
                    <a:pos x="T0" y="T1"/>
                  </a:cxn>
                  <a:cxn ang="T11">
                    <a:pos x="T2" y="T3"/>
                  </a:cxn>
                  <a:cxn ang="T12">
                    <a:pos x="T4" y="T5"/>
                  </a:cxn>
                  <a:cxn ang="T13">
                    <a:pos x="T6" y="T7"/>
                  </a:cxn>
                  <a:cxn ang="T14">
                    <a:pos x="T8" y="T9"/>
                  </a:cxn>
                </a:cxnLst>
                <a:rect l="T15" t="T16" r="T17" b="T18"/>
                <a:pathLst>
                  <a:path w="940" h="360">
                    <a:moveTo>
                      <a:pt x="0" y="0"/>
                    </a:moveTo>
                    <a:lnTo>
                      <a:pt x="0" y="37"/>
                    </a:lnTo>
                    <a:lnTo>
                      <a:pt x="940" y="360"/>
                    </a:lnTo>
                    <a:lnTo>
                      <a:pt x="940" y="321"/>
                    </a:lnTo>
                    <a:lnTo>
                      <a:pt x="0" y="0"/>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24" name="Freeform 9"/>
              <p:cNvSpPr>
                <a:spLocks/>
              </p:cNvSpPr>
              <p:nvPr/>
            </p:nvSpPr>
            <p:spPr bwMode="auto">
              <a:xfrm>
                <a:off x="1559" y="2594"/>
                <a:ext cx="2379" cy="847"/>
              </a:xfrm>
              <a:custGeom>
                <a:avLst/>
                <a:gdLst>
                  <a:gd name="T0" fmla="*/ 0 w 1797"/>
                  <a:gd name="T1" fmla="*/ 556 h 695"/>
                  <a:gd name="T2" fmla="*/ 1500 w 1797"/>
                  <a:gd name="T3" fmla="*/ 0 h 695"/>
                  <a:gd name="T4" fmla="*/ 3149 w 1797"/>
                  <a:gd name="T5" fmla="*/ 480 h 695"/>
                  <a:gd name="T6" fmla="*/ 1647 w 1797"/>
                  <a:gd name="T7" fmla="*/ 1035 h 695"/>
                  <a:gd name="T8" fmla="*/ 0 w 1797"/>
                  <a:gd name="T9" fmla="*/ 556 h 695"/>
                  <a:gd name="T10" fmla="*/ 0 60000 65536"/>
                  <a:gd name="T11" fmla="*/ 0 60000 65536"/>
                  <a:gd name="T12" fmla="*/ 0 60000 65536"/>
                  <a:gd name="T13" fmla="*/ 0 60000 65536"/>
                  <a:gd name="T14" fmla="*/ 0 60000 65536"/>
                  <a:gd name="T15" fmla="*/ 0 w 1797"/>
                  <a:gd name="T16" fmla="*/ 0 h 695"/>
                  <a:gd name="T17" fmla="*/ 1797 w 1797"/>
                  <a:gd name="T18" fmla="*/ 695 h 695"/>
                </a:gdLst>
                <a:ahLst/>
                <a:cxnLst>
                  <a:cxn ang="T10">
                    <a:pos x="T0" y="T1"/>
                  </a:cxn>
                  <a:cxn ang="T11">
                    <a:pos x="T2" y="T3"/>
                  </a:cxn>
                  <a:cxn ang="T12">
                    <a:pos x="T4" y="T5"/>
                  </a:cxn>
                  <a:cxn ang="T13">
                    <a:pos x="T6" y="T7"/>
                  </a:cxn>
                  <a:cxn ang="T14">
                    <a:pos x="T8" y="T9"/>
                  </a:cxn>
                </a:cxnLst>
                <a:rect l="T15" t="T16" r="T17" b="T18"/>
                <a:pathLst>
                  <a:path w="1797" h="695">
                    <a:moveTo>
                      <a:pt x="0" y="374"/>
                    </a:moveTo>
                    <a:lnTo>
                      <a:pt x="856" y="0"/>
                    </a:lnTo>
                    <a:lnTo>
                      <a:pt x="1797" y="322"/>
                    </a:lnTo>
                    <a:lnTo>
                      <a:pt x="940" y="695"/>
                    </a:lnTo>
                    <a:lnTo>
                      <a:pt x="0" y="374"/>
                    </a:lnTo>
                    <a:close/>
                  </a:path>
                </a:pathLst>
              </a:custGeom>
              <a:solidFill>
                <a:srgbClr val="CDCDCD"/>
              </a:solidFill>
              <a:ln w="1588">
                <a:solidFill>
                  <a:srgbClr val="000000"/>
                </a:solidFill>
                <a:prstDash val="solid"/>
                <a:round/>
                <a:headEnd/>
                <a:tailEnd/>
              </a:ln>
            </p:spPr>
            <p:txBody>
              <a:bodyPr/>
              <a:lstStyle/>
              <a:p>
                <a:pPr>
                  <a:defRPr/>
                </a:pPr>
                <a:endParaRPr lang="ja-JP" altLang="en-US" sz="1050"/>
              </a:p>
            </p:txBody>
          </p:sp>
          <p:sp>
            <p:nvSpPr>
              <p:cNvPr id="25" name="Freeform 10"/>
              <p:cNvSpPr>
                <a:spLocks/>
              </p:cNvSpPr>
              <p:nvPr/>
            </p:nvSpPr>
            <p:spPr bwMode="auto">
              <a:xfrm>
                <a:off x="2763" y="2793"/>
                <a:ext cx="411" cy="145"/>
              </a:xfrm>
              <a:custGeom>
                <a:avLst/>
                <a:gdLst>
                  <a:gd name="T0" fmla="*/ 0 w 311"/>
                  <a:gd name="T1" fmla="*/ 171 h 119"/>
                  <a:gd name="T2" fmla="*/ 26 w 311"/>
                  <a:gd name="T3" fmla="*/ 177 h 119"/>
                  <a:gd name="T4" fmla="*/ 437 w 311"/>
                  <a:gd name="T5" fmla="*/ 110 h 119"/>
                  <a:gd name="T6" fmla="*/ 546 w 311"/>
                  <a:gd name="T7" fmla="*/ 6 h 119"/>
                  <a:gd name="T8" fmla="*/ 525 w 311"/>
                  <a:gd name="T9" fmla="*/ 0 h 119"/>
                  <a:gd name="T10" fmla="*/ 105 w 311"/>
                  <a:gd name="T11" fmla="*/ 61 h 119"/>
                  <a:gd name="T12" fmla="*/ 0 w 311"/>
                  <a:gd name="T13" fmla="*/ 171 h 119"/>
                  <a:gd name="T14" fmla="*/ 0 60000 65536"/>
                  <a:gd name="T15" fmla="*/ 0 60000 65536"/>
                  <a:gd name="T16" fmla="*/ 0 60000 65536"/>
                  <a:gd name="T17" fmla="*/ 0 60000 65536"/>
                  <a:gd name="T18" fmla="*/ 0 60000 65536"/>
                  <a:gd name="T19" fmla="*/ 0 60000 65536"/>
                  <a:gd name="T20" fmla="*/ 0 60000 65536"/>
                  <a:gd name="T21" fmla="*/ 0 w 311"/>
                  <a:gd name="T22" fmla="*/ 0 h 119"/>
                  <a:gd name="T23" fmla="*/ 311 w 311"/>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 h="119">
                    <a:moveTo>
                      <a:pt x="0" y="115"/>
                    </a:moveTo>
                    <a:lnTo>
                      <a:pt x="15" y="119"/>
                    </a:lnTo>
                    <a:lnTo>
                      <a:pt x="249" y="74"/>
                    </a:lnTo>
                    <a:lnTo>
                      <a:pt x="311" y="4"/>
                    </a:lnTo>
                    <a:lnTo>
                      <a:pt x="299" y="0"/>
                    </a:lnTo>
                    <a:lnTo>
                      <a:pt x="60" y="41"/>
                    </a:lnTo>
                    <a:lnTo>
                      <a:pt x="0" y="115"/>
                    </a:lnTo>
                  </a:path>
                </a:pathLst>
              </a:custGeom>
              <a:noFill/>
              <a:ln w="1588">
                <a:solidFill>
                  <a:srgbClr val="000000"/>
                </a:solidFill>
                <a:prstDash val="solid"/>
                <a:round/>
                <a:headEnd/>
                <a:tailEnd/>
              </a:ln>
            </p:spPr>
            <p:txBody>
              <a:bodyPr/>
              <a:lstStyle/>
              <a:p>
                <a:pPr>
                  <a:defRPr/>
                </a:pPr>
                <a:endParaRPr lang="ja-JP" altLang="en-US" sz="1050"/>
              </a:p>
            </p:txBody>
          </p:sp>
          <p:sp>
            <p:nvSpPr>
              <p:cNvPr id="26" name="Freeform 11"/>
              <p:cNvSpPr>
                <a:spLocks/>
              </p:cNvSpPr>
              <p:nvPr/>
            </p:nvSpPr>
            <p:spPr bwMode="auto">
              <a:xfrm>
                <a:off x="2740" y="2764"/>
                <a:ext cx="454" cy="174"/>
              </a:xfrm>
              <a:custGeom>
                <a:avLst/>
                <a:gdLst>
                  <a:gd name="T0" fmla="*/ 135 w 344"/>
                  <a:gd name="T1" fmla="*/ 60 h 142"/>
                  <a:gd name="T2" fmla="*/ 552 w 344"/>
                  <a:gd name="T3" fmla="*/ 0 h 142"/>
                  <a:gd name="T4" fmla="*/ 602 w 344"/>
                  <a:gd name="T5" fmla="*/ 15 h 142"/>
                  <a:gd name="T6" fmla="*/ 466 w 344"/>
                  <a:gd name="T7" fmla="*/ 146 h 142"/>
                  <a:gd name="T8" fmla="*/ 56 w 344"/>
                  <a:gd name="T9" fmla="*/ 213 h 142"/>
                  <a:gd name="T10" fmla="*/ 0 w 344"/>
                  <a:gd name="T11" fmla="*/ 200 h 142"/>
                  <a:gd name="T12" fmla="*/ 135 w 344"/>
                  <a:gd name="T13" fmla="*/ 60 h 142"/>
                  <a:gd name="T14" fmla="*/ 0 60000 65536"/>
                  <a:gd name="T15" fmla="*/ 0 60000 65536"/>
                  <a:gd name="T16" fmla="*/ 0 60000 65536"/>
                  <a:gd name="T17" fmla="*/ 0 60000 65536"/>
                  <a:gd name="T18" fmla="*/ 0 60000 65536"/>
                  <a:gd name="T19" fmla="*/ 0 60000 65536"/>
                  <a:gd name="T20" fmla="*/ 0 60000 65536"/>
                  <a:gd name="T21" fmla="*/ 0 w 344"/>
                  <a:gd name="T22" fmla="*/ 0 h 142"/>
                  <a:gd name="T23" fmla="*/ 344 w 34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4" h="142">
                    <a:moveTo>
                      <a:pt x="77" y="40"/>
                    </a:moveTo>
                    <a:lnTo>
                      <a:pt x="315" y="0"/>
                    </a:lnTo>
                    <a:lnTo>
                      <a:pt x="344" y="10"/>
                    </a:lnTo>
                    <a:lnTo>
                      <a:pt x="266" y="97"/>
                    </a:lnTo>
                    <a:lnTo>
                      <a:pt x="32" y="142"/>
                    </a:lnTo>
                    <a:lnTo>
                      <a:pt x="0" y="133"/>
                    </a:lnTo>
                    <a:lnTo>
                      <a:pt x="77" y="40"/>
                    </a:lnTo>
                    <a:close/>
                  </a:path>
                </a:pathLst>
              </a:custGeom>
              <a:solidFill>
                <a:srgbClr val="FFFFFF"/>
              </a:solidFill>
              <a:ln w="1588">
                <a:solidFill>
                  <a:srgbClr val="000000"/>
                </a:solidFill>
                <a:prstDash val="solid"/>
                <a:round/>
                <a:headEnd/>
                <a:tailEnd/>
              </a:ln>
            </p:spPr>
            <p:txBody>
              <a:bodyPr/>
              <a:lstStyle/>
              <a:p>
                <a:pPr>
                  <a:defRPr/>
                </a:pPr>
                <a:endParaRPr lang="ja-JP" altLang="en-US" sz="1050"/>
              </a:p>
            </p:txBody>
          </p:sp>
          <p:sp>
            <p:nvSpPr>
              <p:cNvPr id="27" name="Freeform 12"/>
              <p:cNvSpPr>
                <a:spLocks/>
              </p:cNvSpPr>
              <p:nvPr/>
            </p:nvSpPr>
            <p:spPr bwMode="auto">
              <a:xfrm>
                <a:off x="2740" y="2764"/>
                <a:ext cx="454" cy="169"/>
              </a:xfrm>
              <a:custGeom>
                <a:avLst/>
                <a:gdLst>
                  <a:gd name="T0" fmla="*/ 574 w 344"/>
                  <a:gd name="T1" fmla="*/ 40 h 138"/>
                  <a:gd name="T2" fmla="*/ 602 w 344"/>
                  <a:gd name="T3" fmla="*/ 15 h 138"/>
                  <a:gd name="T4" fmla="*/ 552 w 344"/>
                  <a:gd name="T5" fmla="*/ 0 h 138"/>
                  <a:gd name="T6" fmla="*/ 135 w 344"/>
                  <a:gd name="T7" fmla="*/ 60 h 138"/>
                  <a:gd name="T8" fmla="*/ 0 w 344"/>
                  <a:gd name="T9" fmla="*/ 200 h 138"/>
                  <a:gd name="T10" fmla="*/ 29 w 344"/>
                  <a:gd name="T11" fmla="*/ 207 h 138"/>
                  <a:gd name="T12" fmla="*/ 135 w 344"/>
                  <a:gd name="T13" fmla="*/ 96 h 138"/>
                  <a:gd name="T14" fmla="*/ 553 w 344"/>
                  <a:gd name="T15" fmla="*/ 34 h 138"/>
                  <a:gd name="T16" fmla="*/ 574 w 344"/>
                  <a:gd name="T17" fmla="*/ 4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4"/>
                  <a:gd name="T28" fmla="*/ 0 h 138"/>
                  <a:gd name="T29" fmla="*/ 344 w 344"/>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4" h="138">
                    <a:moveTo>
                      <a:pt x="328" y="27"/>
                    </a:moveTo>
                    <a:lnTo>
                      <a:pt x="344" y="10"/>
                    </a:lnTo>
                    <a:lnTo>
                      <a:pt x="315" y="0"/>
                    </a:lnTo>
                    <a:lnTo>
                      <a:pt x="77" y="40"/>
                    </a:lnTo>
                    <a:lnTo>
                      <a:pt x="0" y="133"/>
                    </a:lnTo>
                    <a:lnTo>
                      <a:pt x="17" y="138"/>
                    </a:lnTo>
                    <a:lnTo>
                      <a:pt x="77" y="64"/>
                    </a:lnTo>
                    <a:lnTo>
                      <a:pt x="316" y="23"/>
                    </a:lnTo>
                    <a:lnTo>
                      <a:pt x="328" y="27"/>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28" name="Freeform 13"/>
              <p:cNvSpPr>
                <a:spLocks/>
              </p:cNvSpPr>
              <p:nvPr/>
            </p:nvSpPr>
            <p:spPr bwMode="auto">
              <a:xfrm>
                <a:off x="2415" y="2845"/>
                <a:ext cx="1392" cy="525"/>
              </a:xfrm>
              <a:custGeom>
                <a:avLst/>
                <a:gdLst>
                  <a:gd name="T0" fmla="*/ 65 w 1052"/>
                  <a:gd name="T1" fmla="*/ 390 h 429"/>
                  <a:gd name="T2" fmla="*/ 91 w 1052"/>
                  <a:gd name="T3" fmla="*/ 409 h 429"/>
                  <a:gd name="T4" fmla="*/ 93 w 1052"/>
                  <a:gd name="T5" fmla="*/ 438 h 429"/>
                  <a:gd name="T6" fmla="*/ 70 w 1052"/>
                  <a:gd name="T7" fmla="*/ 460 h 429"/>
                  <a:gd name="T8" fmla="*/ 16 w 1052"/>
                  <a:gd name="T9" fmla="*/ 479 h 429"/>
                  <a:gd name="T10" fmla="*/ 12 w 1052"/>
                  <a:gd name="T11" fmla="*/ 485 h 429"/>
                  <a:gd name="T12" fmla="*/ 0 w 1052"/>
                  <a:gd name="T13" fmla="*/ 498 h 429"/>
                  <a:gd name="T14" fmla="*/ 21 w 1052"/>
                  <a:gd name="T15" fmla="*/ 511 h 429"/>
                  <a:gd name="T16" fmla="*/ 434 w 1052"/>
                  <a:gd name="T17" fmla="*/ 633 h 429"/>
                  <a:gd name="T18" fmla="*/ 453 w 1052"/>
                  <a:gd name="T19" fmla="*/ 634 h 429"/>
                  <a:gd name="T20" fmla="*/ 470 w 1052"/>
                  <a:gd name="T21" fmla="*/ 639 h 429"/>
                  <a:gd name="T22" fmla="*/ 491 w 1052"/>
                  <a:gd name="T23" fmla="*/ 639 h 429"/>
                  <a:gd name="T24" fmla="*/ 519 w 1052"/>
                  <a:gd name="T25" fmla="*/ 638 h 429"/>
                  <a:gd name="T26" fmla="*/ 547 w 1052"/>
                  <a:gd name="T27" fmla="*/ 628 h 429"/>
                  <a:gd name="T28" fmla="*/ 914 w 1052"/>
                  <a:gd name="T29" fmla="*/ 492 h 429"/>
                  <a:gd name="T30" fmla="*/ 920 w 1052"/>
                  <a:gd name="T31" fmla="*/ 473 h 429"/>
                  <a:gd name="T32" fmla="*/ 908 w 1052"/>
                  <a:gd name="T33" fmla="*/ 464 h 429"/>
                  <a:gd name="T34" fmla="*/ 866 w 1052"/>
                  <a:gd name="T35" fmla="*/ 451 h 429"/>
                  <a:gd name="T36" fmla="*/ 855 w 1052"/>
                  <a:gd name="T37" fmla="*/ 445 h 429"/>
                  <a:gd name="T38" fmla="*/ 842 w 1052"/>
                  <a:gd name="T39" fmla="*/ 434 h 429"/>
                  <a:gd name="T40" fmla="*/ 842 w 1052"/>
                  <a:gd name="T41" fmla="*/ 425 h 429"/>
                  <a:gd name="T42" fmla="*/ 855 w 1052"/>
                  <a:gd name="T43" fmla="*/ 420 h 429"/>
                  <a:gd name="T44" fmla="*/ 972 w 1052"/>
                  <a:gd name="T45" fmla="*/ 373 h 429"/>
                  <a:gd name="T46" fmla="*/ 997 w 1052"/>
                  <a:gd name="T47" fmla="*/ 370 h 429"/>
                  <a:gd name="T48" fmla="*/ 1018 w 1052"/>
                  <a:gd name="T49" fmla="*/ 365 h 429"/>
                  <a:gd name="T50" fmla="*/ 1062 w 1052"/>
                  <a:gd name="T51" fmla="*/ 366 h 429"/>
                  <a:gd name="T52" fmla="*/ 1086 w 1052"/>
                  <a:gd name="T53" fmla="*/ 371 h 429"/>
                  <a:gd name="T54" fmla="*/ 1212 w 1052"/>
                  <a:gd name="T55" fmla="*/ 407 h 429"/>
                  <a:gd name="T56" fmla="*/ 1234 w 1052"/>
                  <a:gd name="T57" fmla="*/ 409 h 429"/>
                  <a:gd name="T58" fmla="*/ 1255 w 1052"/>
                  <a:gd name="T59" fmla="*/ 409 h 429"/>
                  <a:gd name="T60" fmla="*/ 1276 w 1052"/>
                  <a:gd name="T61" fmla="*/ 409 h 429"/>
                  <a:gd name="T62" fmla="*/ 1292 w 1052"/>
                  <a:gd name="T63" fmla="*/ 406 h 429"/>
                  <a:gd name="T64" fmla="*/ 1827 w 1052"/>
                  <a:gd name="T65" fmla="*/ 211 h 429"/>
                  <a:gd name="T66" fmla="*/ 1838 w 1052"/>
                  <a:gd name="T67" fmla="*/ 202 h 429"/>
                  <a:gd name="T68" fmla="*/ 1841 w 1052"/>
                  <a:gd name="T69" fmla="*/ 195 h 429"/>
                  <a:gd name="T70" fmla="*/ 1838 w 1052"/>
                  <a:gd name="T71" fmla="*/ 184 h 429"/>
                  <a:gd name="T72" fmla="*/ 1827 w 1052"/>
                  <a:gd name="T73" fmla="*/ 180 h 429"/>
                  <a:gd name="T74" fmla="*/ 1234 w 1052"/>
                  <a:gd name="T75" fmla="*/ 6 h 429"/>
                  <a:gd name="T76" fmla="*/ 1218 w 1052"/>
                  <a:gd name="T77" fmla="*/ 0 h 429"/>
                  <a:gd name="T78" fmla="*/ 1140 w 1052"/>
                  <a:gd name="T79" fmla="*/ 2 h 429"/>
                  <a:gd name="T80" fmla="*/ 616 w 1052"/>
                  <a:gd name="T81" fmla="*/ 200 h 429"/>
                  <a:gd name="T82" fmla="*/ 601 w 1052"/>
                  <a:gd name="T83" fmla="*/ 208 h 429"/>
                  <a:gd name="T84" fmla="*/ 595 w 1052"/>
                  <a:gd name="T85" fmla="*/ 214 h 429"/>
                  <a:gd name="T86" fmla="*/ 596 w 1052"/>
                  <a:gd name="T87" fmla="*/ 221 h 429"/>
                  <a:gd name="T88" fmla="*/ 610 w 1052"/>
                  <a:gd name="T89" fmla="*/ 233 h 429"/>
                  <a:gd name="T90" fmla="*/ 745 w 1052"/>
                  <a:gd name="T91" fmla="*/ 274 h 429"/>
                  <a:gd name="T92" fmla="*/ 757 w 1052"/>
                  <a:gd name="T93" fmla="*/ 278 h 429"/>
                  <a:gd name="T94" fmla="*/ 761 w 1052"/>
                  <a:gd name="T95" fmla="*/ 292 h 429"/>
                  <a:gd name="T96" fmla="*/ 747 w 1052"/>
                  <a:gd name="T97" fmla="*/ 304 h 429"/>
                  <a:gd name="T98" fmla="*/ 616 w 1052"/>
                  <a:gd name="T99" fmla="*/ 353 h 429"/>
                  <a:gd name="T100" fmla="*/ 543 w 1052"/>
                  <a:gd name="T101" fmla="*/ 358 h 429"/>
                  <a:gd name="T102" fmla="*/ 526 w 1052"/>
                  <a:gd name="T103" fmla="*/ 353 h 429"/>
                  <a:gd name="T104" fmla="*/ 474 w 1052"/>
                  <a:gd name="T105" fmla="*/ 340 h 429"/>
                  <a:gd name="T106" fmla="*/ 404 w 1052"/>
                  <a:gd name="T107" fmla="*/ 340 h 429"/>
                  <a:gd name="T108" fmla="*/ 384 w 1052"/>
                  <a:gd name="T109" fmla="*/ 342 h 429"/>
                  <a:gd name="T110" fmla="*/ 307 w 1052"/>
                  <a:gd name="T111" fmla="*/ 365 h 429"/>
                  <a:gd name="T112" fmla="*/ 258 w 1052"/>
                  <a:gd name="T113" fmla="*/ 371 h 429"/>
                  <a:gd name="T114" fmla="*/ 193 w 1052"/>
                  <a:gd name="T115" fmla="*/ 373 h 429"/>
                  <a:gd name="T116" fmla="*/ 128 w 1052"/>
                  <a:gd name="T117" fmla="*/ 366 h 429"/>
                  <a:gd name="T118" fmla="*/ 45 w 1052"/>
                  <a:gd name="T119" fmla="*/ 384 h 4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2"/>
                  <a:gd name="T181" fmla="*/ 0 h 429"/>
                  <a:gd name="T182" fmla="*/ 1052 w 1052"/>
                  <a:gd name="T183" fmla="*/ 429 h 4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2" h="429">
                    <a:moveTo>
                      <a:pt x="26" y="257"/>
                    </a:moveTo>
                    <a:lnTo>
                      <a:pt x="32" y="258"/>
                    </a:lnTo>
                    <a:lnTo>
                      <a:pt x="37" y="261"/>
                    </a:lnTo>
                    <a:lnTo>
                      <a:pt x="46" y="268"/>
                    </a:lnTo>
                    <a:lnTo>
                      <a:pt x="49" y="272"/>
                    </a:lnTo>
                    <a:lnTo>
                      <a:pt x="52" y="274"/>
                    </a:lnTo>
                    <a:lnTo>
                      <a:pt x="54" y="279"/>
                    </a:lnTo>
                    <a:lnTo>
                      <a:pt x="54" y="290"/>
                    </a:lnTo>
                    <a:lnTo>
                      <a:pt x="53" y="294"/>
                    </a:lnTo>
                    <a:lnTo>
                      <a:pt x="46" y="301"/>
                    </a:lnTo>
                    <a:lnTo>
                      <a:pt x="44" y="305"/>
                    </a:lnTo>
                    <a:lnTo>
                      <a:pt x="40" y="309"/>
                    </a:lnTo>
                    <a:lnTo>
                      <a:pt x="33" y="310"/>
                    </a:lnTo>
                    <a:lnTo>
                      <a:pt x="26" y="313"/>
                    </a:lnTo>
                    <a:lnTo>
                      <a:pt x="9" y="321"/>
                    </a:lnTo>
                    <a:lnTo>
                      <a:pt x="8" y="322"/>
                    </a:lnTo>
                    <a:lnTo>
                      <a:pt x="5" y="323"/>
                    </a:lnTo>
                    <a:lnTo>
                      <a:pt x="7" y="325"/>
                    </a:lnTo>
                    <a:lnTo>
                      <a:pt x="1" y="326"/>
                    </a:lnTo>
                    <a:lnTo>
                      <a:pt x="1" y="333"/>
                    </a:lnTo>
                    <a:lnTo>
                      <a:pt x="0" y="334"/>
                    </a:lnTo>
                    <a:lnTo>
                      <a:pt x="3" y="337"/>
                    </a:lnTo>
                    <a:lnTo>
                      <a:pt x="7" y="339"/>
                    </a:lnTo>
                    <a:lnTo>
                      <a:pt x="12" y="342"/>
                    </a:lnTo>
                    <a:lnTo>
                      <a:pt x="13" y="343"/>
                    </a:lnTo>
                    <a:lnTo>
                      <a:pt x="16" y="344"/>
                    </a:lnTo>
                    <a:lnTo>
                      <a:pt x="248" y="424"/>
                    </a:lnTo>
                    <a:lnTo>
                      <a:pt x="252" y="424"/>
                    </a:lnTo>
                    <a:lnTo>
                      <a:pt x="254" y="425"/>
                    </a:lnTo>
                    <a:lnTo>
                      <a:pt x="258" y="425"/>
                    </a:lnTo>
                    <a:lnTo>
                      <a:pt x="263" y="427"/>
                    </a:lnTo>
                    <a:lnTo>
                      <a:pt x="266" y="427"/>
                    </a:lnTo>
                    <a:lnTo>
                      <a:pt x="268" y="428"/>
                    </a:lnTo>
                    <a:lnTo>
                      <a:pt x="271" y="428"/>
                    </a:lnTo>
                    <a:lnTo>
                      <a:pt x="276" y="429"/>
                    </a:lnTo>
                    <a:lnTo>
                      <a:pt x="280" y="428"/>
                    </a:lnTo>
                    <a:lnTo>
                      <a:pt x="287" y="428"/>
                    </a:lnTo>
                    <a:lnTo>
                      <a:pt x="292" y="427"/>
                    </a:lnTo>
                    <a:lnTo>
                      <a:pt x="296" y="427"/>
                    </a:lnTo>
                    <a:lnTo>
                      <a:pt x="302" y="425"/>
                    </a:lnTo>
                    <a:lnTo>
                      <a:pt x="304" y="424"/>
                    </a:lnTo>
                    <a:lnTo>
                      <a:pt x="312" y="421"/>
                    </a:lnTo>
                    <a:lnTo>
                      <a:pt x="517" y="333"/>
                    </a:lnTo>
                    <a:lnTo>
                      <a:pt x="517" y="331"/>
                    </a:lnTo>
                    <a:lnTo>
                      <a:pt x="521" y="330"/>
                    </a:lnTo>
                    <a:lnTo>
                      <a:pt x="526" y="325"/>
                    </a:lnTo>
                    <a:lnTo>
                      <a:pt x="526" y="319"/>
                    </a:lnTo>
                    <a:lnTo>
                      <a:pt x="525" y="317"/>
                    </a:lnTo>
                    <a:lnTo>
                      <a:pt x="522" y="314"/>
                    </a:lnTo>
                    <a:lnTo>
                      <a:pt x="522" y="313"/>
                    </a:lnTo>
                    <a:lnTo>
                      <a:pt x="518" y="311"/>
                    </a:lnTo>
                    <a:lnTo>
                      <a:pt x="517" y="309"/>
                    </a:lnTo>
                    <a:lnTo>
                      <a:pt x="514" y="309"/>
                    </a:lnTo>
                    <a:lnTo>
                      <a:pt x="494" y="302"/>
                    </a:lnTo>
                    <a:lnTo>
                      <a:pt x="492" y="301"/>
                    </a:lnTo>
                    <a:lnTo>
                      <a:pt x="490" y="301"/>
                    </a:lnTo>
                    <a:lnTo>
                      <a:pt x="488" y="298"/>
                    </a:lnTo>
                    <a:lnTo>
                      <a:pt x="484" y="297"/>
                    </a:lnTo>
                    <a:lnTo>
                      <a:pt x="484" y="295"/>
                    </a:lnTo>
                    <a:lnTo>
                      <a:pt x="480" y="291"/>
                    </a:lnTo>
                    <a:lnTo>
                      <a:pt x="480" y="289"/>
                    </a:lnTo>
                    <a:lnTo>
                      <a:pt x="482" y="286"/>
                    </a:lnTo>
                    <a:lnTo>
                      <a:pt x="480" y="285"/>
                    </a:lnTo>
                    <a:lnTo>
                      <a:pt x="484" y="283"/>
                    </a:lnTo>
                    <a:lnTo>
                      <a:pt x="484" y="282"/>
                    </a:lnTo>
                    <a:lnTo>
                      <a:pt x="488" y="282"/>
                    </a:lnTo>
                    <a:lnTo>
                      <a:pt x="488" y="279"/>
                    </a:lnTo>
                    <a:lnTo>
                      <a:pt x="492" y="278"/>
                    </a:lnTo>
                    <a:lnTo>
                      <a:pt x="554" y="250"/>
                    </a:lnTo>
                    <a:lnTo>
                      <a:pt x="563" y="249"/>
                    </a:lnTo>
                    <a:lnTo>
                      <a:pt x="565" y="248"/>
                    </a:lnTo>
                    <a:lnTo>
                      <a:pt x="569" y="248"/>
                    </a:lnTo>
                    <a:lnTo>
                      <a:pt x="571" y="246"/>
                    </a:lnTo>
                    <a:lnTo>
                      <a:pt x="575" y="246"/>
                    </a:lnTo>
                    <a:lnTo>
                      <a:pt x="581" y="245"/>
                    </a:lnTo>
                    <a:lnTo>
                      <a:pt x="598" y="245"/>
                    </a:lnTo>
                    <a:lnTo>
                      <a:pt x="602" y="246"/>
                    </a:lnTo>
                    <a:lnTo>
                      <a:pt x="606" y="246"/>
                    </a:lnTo>
                    <a:lnTo>
                      <a:pt x="610" y="248"/>
                    </a:lnTo>
                    <a:lnTo>
                      <a:pt x="613" y="248"/>
                    </a:lnTo>
                    <a:lnTo>
                      <a:pt x="619" y="249"/>
                    </a:lnTo>
                    <a:lnTo>
                      <a:pt x="684" y="270"/>
                    </a:lnTo>
                    <a:lnTo>
                      <a:pt x="687" y="272"/>
                    </a:lnTo>
                    <a:lnTo>
                      <a:pt x="691" y="273"/>
                    </a:lnTo>
                    <a:lnTo>
                      <a:pt x="694" y="273"/>
                    </a:lnTo>
                    <a:lnTo>
                      <a:pt x="696" y="274"/>
                    </a:lnTo>
                    <a:lnTo>
                      <a:pt x="704" y="274"/>
                    </a:lnTo>
                    <a:lnTo>
                      <a:pt x="710" y="275"/>
                    </a:lnTo>
                    <a:lnTo>
                      <a:pt x="714" y="275"/>
                    </a:lnTo>
                    <a:lnTo>
                      <a:pt x="716" y="274"/>
                    </a:lnTo>
                    <a:lnTo>
                      <a:pt x="720" y="274"/>
                    </a:lnTo>
                    <a:lnTo>
                      <a:pt x="724" y="275"/>
                    </a:lnTo>
                    <a:lnTo>
                      <a:pt x="728" y="274"/>
                    </a:lnTo>
                    <a:lnTo>
                      <a:pt x="731" y="274"/>
                    </a:lnTo>
                    <a:lnTo>
                      <a:pt x="735" y="273"/>
                    </a:lnTo>
                    <a:lnTo>
                      <a:pt x="737" y="272"/>
                    </a:lnTo>
                    <a:lnTo>
                      <a:pt x="740" y="272"/>
                    </a:lnTo>
                    <a:lnTo>
                      <a:pt x="744" y="270"/>
                    </a:lnTo>
                    <a:lnTo>
                      <a:pt x="1042" y="142"/>
                    </a:lnTo>
                    <a:lnTo>
                      <a:pt x="1046" y="138"/>
                    </a:lnTo>
                    <a:lnTo>
                      <a:pt x="1047" y="138"/>
                    </a:lnTo>
                    <a:lnTo>
                      <a:pt x="1048" y="135"/>
                    </a:lnTo>
                    <a:lnTo>
                      <a:pt x="1048" y="134"/>
                    </a:lnTo>
                    <a:lnTo>
                      <a:pt x="1052" y="132"/>
                    </a:lnTo>
                    <a:lnTo>
                      <a:pt x="1050" y="131"/>
                    </a:lnTo>
                    <a:lnTo>
                      <a:pt x="1052" y="130"/>
                    </a:lnTo>
                    <a:lnTo>
                      <a:pt x="1052" y="127"/>
                    </a:lnTo>
                    <a:lnTo>
                      <a:pt x="1048" y="124"/>
                    </a:lnTo>
                    <a:lnTo>
                      <a:pt x="1047" y="124"/>
                    </a:lnTo>
                    <a:lnTo>
                      <a:pt x="1043" y="120"/>
                    </a:lnTo>
                    <a:lnTo>
                      <a:pt x="1042" y="120"/>
                    </a:lnTo>
                    <a:lnTo>
                      <a:pt x="1039" y="119"/>
                    </a:lnTo>
                    <a:lnTo>
                      <a:pt x="1035" y="118"/>
                    </a:lnTo>
                    <a:lnTo>
                      <a:pt x="704" y="4"/>
                    </a:lnTo>
                    <a:lnTo>
                      <a:pt x="703" y="2"/>
                    </a:lnTo>
                    <a:lnTo>
                      <a:pt x="698" y="2"/>
                    </a:lnTo>
                    <a:lnTo>
                      <a:pt x="695" y="0"/>
                    </a:lnTo>
                    <a:lnTo>
                      <a:pt x="659" y="0"/>
                    </a:lnTo>
                    <a:lnTo>
                      <a:pt x="655" y="2"/>
                    </a:lnTo>
                    <a:lnTo>
                      <a:pt x="650" y="2"/>
                    </a:lnTo>
                    <a:lnTo>
                      <a:pt x="646" y="4"/>
                    </a:lnTo>
                    <a:lnTo>
                      <a:pt x="646" y="5"/>
                    </a:lnTo>
                    <a:lnTo>
                      <a:pt x="351" y="134"/>
                    </a:lnTo>
                    <a:lnTo>
                      <a:pt x="345" y="136"/>
                    </a:lnTo>
                    <a:lnTo>
                      <a:pt x="345" y="138"/>
                    </a:lnTo>
                    <a:lnTo>
                      <a:pt x="343" y="139"/>
                    </a:lnTo>
                    <a:lnTo>
                      <a:pt x="341" y="142"/>
                    </a:lnTo>
                    <a:lnTo>
                      <a:pt x="340" y="142"/>
                    </a:lnTo>
                    <a:lnTo>
                      <a:pt x="339" y="143"/>
                    </a:lnTo>
                    <a:lnTo>
                      <a:pt x="339" y="144"/>
                    </a:lnTo>
                    <a:lnTo>
                      <a:pt x="340" y="147"/>
                    </a:lnTo>
                    <a:lnTo>
                      <a:pt x="340" y="148"/>
                    </a:lnTo>
                    <a:lnTo>
                      <a:pt x="343" y="151"/>
                    </a:lnTo>
                    <a:lnTo>
                      <a:pt x="343" y="152"/>
                    </a:lnTo>
                    <a:lnTo>
                      <a:pt x="348" y="156"/>
                    </a:lnTo>
                    <a:lnTo>
                      <a:pt x="356" y="157"/>
                    </a:lnTo>
                    <a:lnTo>
                      <a:pt x="421" y="181"/>
                    </a:lnTo>
                    <a:lnTo>
                      <a:pt x="425" y="183"/>
                    </a:lnTo>
                    <a:lnTo>
                      <a:pt x="426" y="184"/>
                    </a:lnTo>
                    <a:lnTo>
                      <a:pt x="432" y="185"/>
                    </a:lnTo>
                    <a:lnTo>
                      <a:pt x="432" y="187"/>
                    </a:lnTo>
                    <a:lnTo>
                      <a:pt x="434" y="189"/>
                    </a:lnTo>
                    <a:lnTo>
                      <a:pt x="434" y="192"/>
                    </a:lnTo>
                    <a:lnTo>
                      <a:pt x="434" y="196"/>
                    </a:lnTo>
                    <a:lnTo>
                      <a:pt x="434" y="199"/>
                    </a:lnTo>
                    <a:lnTo>
                      <a:pt x="432" y="200"/>
                    </a:lnTo>
                    <a:lnTo>
                      <a:pt x="426" y="204"/>
                    </a:lnTo>
                    <a:lnTo>
                      <a:pt x="356" y="236"/>
                    </a:lnTo>
                    <a:lnTo>
                      <a:pt x="352" y="236"/>
                    </a:lnTo>
                    <a:lnTo>
                      <a:pt x="351" y="237"/>
                    </a:lnTo>
                    <a:lnTo>
                      <a:pt x="347" y="237"/>
                    </a:lnTo>
                    <a:lnTo>
                      <a:pt x="344" y="240"/>
                    </a:lnTo>
                    <a:lnTo>
                      <a:pt x="310" y="240"/>
                    </a:lnTo>
                    <a:lnTo>
                      <a:pt x="307" y="238"/>
                    </a:lnTo>
                    <a:lnTo>
                      <a:pt x="302" y="237"/>
                    </a:lnTo>
                    <a:lnTo>
                      <a:pt x="300" y="237"/>
                    </a:lnTo>
                    <a:lnTo>
                      <a:pt x="296" y="236"/>
                    </a:lnTo>
                    <a:lnTo>
                      <a:pt x="276" y="228"/>
                    </a:lnTo>
                    <a:lnTo>
                      <a:pt x="270" y="228"/>
                    </a:lnTo>
                    <a:lnTo>
                      <a:pt x="267" y="225"/>
                    </a:lnTo>
                    <a:lnTo>
                      <a:pt x="232" y="225"/>
                    </a:lnTo>
                    <a:lnTo>
                      <a:pt x="230" y="228"/>
                    </a:lnTo>
                    <a:lnTo>
                      <a:pt x="226" y="228"/>
                    </a:lnTo>
                    <a:lnTo>
                      <a:pt x="223" y="229"/>
                    </a:lnTo>
                    <a:lnTo>
                      <a:pt x="219" y="229"/>
                    </a:lnTo>
                    <a:lnTo>
                      <a:pt x="199" y="240"/>
                    </a:lnTo>
                    <a:lnTo>
                      <a:pt x="193" y="242"/>
                    </a:lnTo>
                    <a:lnTo>
                      <a:pt x="175" y="245"/>
                    </a:lnTo>
                    <a:lnTo>
                      <a:pt x="169" y="248"/>
                    </a:lnTo>
                    <a:lnTo>
                      <a:pt x="158" y="249"/>
                    </a:lnTo>
                    <a:lnTo>
                      <a:pt x="147" y="249"/>
                    </a:lnTo>
                    <a:lnTo>
                      <a:pt x="139" y="250"/>
                    </a:lnTo>
                    <a:lnTo>
                      <a:pt x="119" y="250"/>
                    </a:lnTo>
                    <a:lnTo>
                      <a:pt x="110" y="250"/>
                    </a:lnTo>
                    <a:lnTo>
                      <a:pt x="90" y="250"/>
                    </a:lnTo>
                    <a:lnTo>
                      <a:pt x="82" y="248"/>
                    </a:lnTo>
                    <a:lnTo>
                      <a:pt x="73" y="246"/>
                    </a:lnTo>
                    <a:lnTo>
                      <a:pt x="66" y="244"/>
                    </a:lnTo>
                    <a:lnTo>
                      <a:pt x="61" y="244"/>
                    </a:lnTo>
                    <a:lnTo>
                      <a:pt x="26" y="257"/>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29" name="Freeform 14"/>
              <p:cNvSpPr>
                <a:spLocks/>
              </p:cNvSpPr>
              <p:nvPr/>
            </p:nvSpPr>
            <p:spPr bwMode="auto">
              <a:xfrm>
                <a:off x="2429" y="2877"/>
                <a:ext cx="1355" cy="493"/>
              </a:xfrm>
              <a:custGeom>
                <a:avLst/>
                <a:gdLst>
                  <a:gd name="T0" fmla="*/ 838 w 1023"/>
                  <a:gd name="T1" fmla="*/ 412 h 404"/>
                  <a:gd name="T2" fmla="*/ 827 w 1023"/>
                  <a:gd name="T3" fmla="*/ 401 h 404"/>
                  <a:gd name="T4" fmla="*/ 817 w 1023"/>
                  <a:gd name="T5" fmla="*/ 393 h 404"/>
                  <a:gd name="T6" fmla="*/ 827 w 1023"/>
                  <a:gd name="T7" fmla="*/ 384 h 404"/>
                  <a:gd name="T8" fmla="*/ 830 w 1023"/>
                  <a:gd name="T9" fmla="*/ 378 h 404"/>
                  <a:gd name="T10" fmla="*/ 964 w 1023"/>
                  <a:gd name="T11" fmla="*/ 333 h 404"/>
                  <a:gd name="T12" fmla="*/ 978 w 1023"/>
                  <a:gd name="T13" fmla="*/ 329 h 404"/>
                  <a:gd name="T14" fmla="*/ 1022 w 1023"/>
                  <a:gd name="T15" fmla="*/ 327 h 404"/>
                  <a:gd name="T16" fmla="*/ 1043 w 1023"/>
                  <a:gd name="T17" fmla="*/ 332 h 404"/>
                  <a:gd name="T18" fmla="*/ 1174 w 1023"/>
                  <a:gd name="T19" fmla="*/ 365 h 404"/>
                  <a:gd name="T20" fmla="*/ 1196 w 1023"/>
                  <a:gd name="T21" fmla="*/ 371 h 404"/>
                  <a:gd name="T22" fmla="*/ 1226 w 1023"/>
                  <a:gd name="T23" fmla="*/ 372 h 404"/>
                  <a:gd name="T24" fmla="*/ 1241 w 1023"/>
                  <a:gd name="T25" fmla="*/ 372 h 404"/>
                  <a:gd name="T26" fmla="*/ 1263 w 1023"/>
                  <a:gd name="T27" fmla="*/ 370 h 404"/>
                  <a:gd name="T28" fmla="*/ 1281 w 1023"/>
                  <a:gd name="T29" fmla="*/ 365 h 404"/>
                  <a:gd name="T30" fmla="*/ 1208 w 1023"/>
                  <a:gd name="T31" fmla="*/ 2 h 404"/>
                  <a:gd name="T32" fmla="*/ 1133 w 1023"/>
                  <a:gd name="T33" fmla="*/ 0 h 404"/>
                  <a:gd name="T34" fmla="*/ 1114 w 1023"/>
                  <a:gd name="T35" fmla="*/ 2 h 404"/>
                  <a:gd name="T36" fmla="*/ 596 w 1023"/>
                  <a:gd name="T37" fmla="*/ 200 h 404"/>
                  <a:gd name="T38" fmla="*/ 719 w 1023"/>
                  <a:gd name="T39" fmla="*/ 236 h 404"/>
                  <a:gd name="T40" fmla="*/ 732 w 1023"/>
                  <a:gd name="T41" fmla="*/ 243 h 404"/>
                  <a:gd name="T42" fmla="*/ 737 w 1023"/>
                  <a:gd name="T43" fmla="*/ 261 h 404"/>
                  <a:gd name="T44" fmla="*/ 716 w 1023"/>
                  <a:gd name="T45" fmla="*/ 271 h 404"/>
                  <a:gd name="T46" fmla="*/ 736 w 1023"/>
                  <a:gd name="T47" fmla="*/ 278 h 404"/>
                  <a:gd name="T48" fmla="*/ 737 w 1023"/>
                  <a:gd name="T49" fmla="*/ 297 h 404"/>
                  <a:gd name="T50" fmla="*/ 602 w 1023"/>
                  <a:gd name="T51" fmla="*/ 350 h 404"/>
                  <a:gd name="T52" fmla="*/ 521 w 1023"/>
                  <a:gd name="T53" fmla="*/ 353 h 404"/>
                  <a:gd name="T54" fmla="*/ 498 w 1023"/>
                  <a:gd name="T55" fmla="*/ 350 h 404"/>
                  <a:gd name="T56" fmla="*/ 451 w 1023"/>
                  <a:gd name="T57" fmla="*/ 336 h 404"/>
                  <a:gd name="T58" fmla="*/ 379 w 1023"/>
                  <a:gd name="T59" fmla="*/ 338 h 404"/>
                  <a:gd name="T60" fmla="*/ 363 w 1023"/>
                  <a:gd name="T61" fmla="*/ 339 h 404"/>
                  <a:gd name="T62" fmla="*/ 314 w 1023"/>
                  <a:gd name="T63" fmla="*/ 359 h 404"/>
                  <a:gd name="T64" fmla="*/ 255 w 1023"/>
                  <a:gd name="T65" fmla="*/ 370 h 404"/>
                  <a:gd name="T66" fmla="*/ 188 w 1023"/>
                  <a:gd name="T67" fmla="*/ 372 h 404"/>
                  <a:gd name="T68" fmla="*/ 123 w 1023"/>
                  <a:gd name="T69" fmla="*/ 367 h 404"/>
                  <a:gd name="T70" fmla="*/ 85 w 1023"/>
                  <a:gd name="T71" fmla="*/ 362 h 404"/>
                  <a:gd name="T72" fmla="*/ 71 w 1023"/>
                  <a:gd name="T73" fmla="*/ 378 h 404"/>
                  <a:gd name="T74" fmla="*/ 65 w 1023"/>
                  <a:gd name="T75" fmla="*/ 406 h 404"/>
                  <a:gd name="T76" fmla="*/ 74 w 1023"/>
                  <a:gd name="T77" fmla="*/ 432 h 404"/>
                  <a:gd name="T78" fmla="*/ 58 w 1023"/>
                  <a:gd name="T79" fmla="*/ 448 h 404"/>
                  <a:gd name="T80" fmla="*/ 23 w 1023"/>
                  <a:gd name="T81" fmla="*/ 466 h 404"/>
                  <a:gd name="T82" fmla="*/ 410 w 1023"/>
                  <a:gd name="T83" fmla="*/ 596 h 404"/>
                  <a:gd name="T84" fmla="*/ 439 w 1023"/>
                  <a:gd name="T85" fmla="*/ 599 h 404"/>
                  <a:gd name="T86" fmla="*/ 488 w 1023"/>
                  <a:gd name="T87" fmla="*/ 599 h 404"/>
                  <a:gd name="T88" fmla="*/ 878 w 1023"/>
                  <a:gd name="T89" fmla="*/ 460 h 404"/>
                  <a:gd name="T90" fmla="*/ 830 w 1023"/>
                  <a:gd name="T91" fmla="*/ 444 h 404"/>
                  <a:gd name="T92" fmla="*/ 822 w 1023"/>
                  <a:gd name="T93" fmla="*/ 437 h 404"/>
                  <a:gd name="T94" fmla="*/ 822 w 1023"/>
                  <a:gd name="T95" fmla="*/ 426 h 404"/>
                  <a:gd name="T96" fmla="*/ 827 w 1023"/>
                  <a:gd name="T97" fmla="*/ 419 h 4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3"/>
                  <a:gd name="T148" fmla="*/ 0 h 404"/>
                  <a:gd name="T149" fmla="*/ 1023 w 1023"/>
                  <a:gd name="T150" fmla="*/ 404 h 4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3" h="404">
                    <a:moveTo>
                      <a:pt x="474" y="278"/>
                    </a:moveTo>
                    <a:lnTo>
                      <a:pt x="480" y="277"/>
                    </a:lnTo>
                    <a:lnTo>
                      <a:pt x="478" y="277"/>
                    </a:lnTo>
                    <a:lnTo>
                      <a:pt x="474" y="273"/>
                    </a:lnTo>
                    <a:lnTo>
                      <a:pt x="472" y="272"/>
                    </a:lnTo>
                    <a:lnTo>
                      <a:pt x="472" y="270"/>
                    </a:lnTo>
                    <a:lnTo>
                      <a:pt x="468" y="269"/>
                    </a:lnTo>
                    <a:lnTo>
                      <a:pt x="466" y="266"/>
                    </a:lnTo>
                    <a:lnTo>
                      <a:pt x="466" y="264"/>
                    </a:lnTo>
                    <a:lnTo>
                      <a:pt x="468" y="261"/>
                    </a:lnTo>
                    <a:lnTo>
                      <a:pt x="466" y="260"/>
                    </a:lnTo>
                    <a:lnTo>
                      <a:pt x="472" y="258"/>
                    </a:lnTo>
                    <a:lnTo>
                      <a:pt x="472" y="257"/>
                    </a:lnTo>
                    <a:lnTo>
                      <a:pt x="474" y="257"/>
                    </a:lnTo>
                    <a:lnTo>
                      <a:pt x="474" y="254"/>
                    </a:lnTo>
                    <a:lnTo>
                      <a:pt x="478" y="253"/>
                    </a:lnTo>
                    <a:lnTo>
                      <a:pt x="541" y="225"/>
                    </a:lnTo>
                    <a:lnTo>
                      <a:pt x="550" y="224"/>
                    </a:lnTo>
                    <a:lnTo>
                      <a:pt x="551" y="223"/>
                    </a:lnTo>
                    <a:lnTo>
                      <a:pt x="555" y="223"/>
                    </a:lnTo>
                    <a:lnTo>
                      <a:pt x="558" y="221"/>
                    </a:lnTo>
                    <a:lnTo>
                      <a:pt x="561" y="221"/>
                    </a:lnTo>
                    <a:lnTo>
                      <a:pt x="567" y="220"/>
                    </a:lnTo>
                    <a:lnTo>
                      <a:pt x="583" y="220"/>
                    </a:lnTo>
                    <a:lnTo>
                      <a:pt x="589" y="221"/>
                    </a:lnTo>
                    <a:lnTo>
                      <a:pt x="593" y="221"/>
                    </a:lnTo>
                    <a:lnTo>
                      <a:pt x="595" y="223"/>
                    </a:lnTo>
                    <a:lnTo>
                      <a:pt x="599" y="223"/>
                    </a:lnTo>
                    <a:lnTo>
                      <a:pt x="606" y="224"/>
                    </a:lnTo>
                    <a:lnTo>
                      <a:pt x="670" y="245"/>
                    </a:lnTo>
                    <a:lnTo>
                      <a:pt x="678" y="248"/>
                    </a:lnTo>
                    <a:lnTo>
                      <a:pt x="680" y="248"/>
                    </a:lnTo>
                    <a:lnTo>
                      <a:pt x="683" y="249"/>
                    </a:lnTo>
                    <a:lnTo>
                      <a:pt x="692" y="249"/>
                    </a:lnTo>
                    <a:lnTo>
                      <a:pt x="696" y="250"/>
                    </a:lnTo>
                    <a:lnTo>
                      <a:pt x="700" y="250"/>
                    </a:lnTo>
                    <a:lnTo>
                      <a:pt x="703" y="249"/>
                    </a:lnTo>
                    <a:lnTo>
                      <a:pt x="705" y="249"/>
                    </a:lnTo>
                    <a:lnTo>
                      <a:pt x="709" y="250"/>
                    </a:lnTo>
                    <a:lnTo>
                      <a:pt x="715" y="249"/>
                    </a:lnTo>
                    <a:lnTo>
                      <a:pt x="717" y="249"/>
                    </a:lnTo>
                    <a:lnTo>
                      <a:pt x="721" y="248"/>
                    </a:lnTo>
                    <a:lnTo>
                      <a:pt x="724" y="247"/>
                    </a:lnTo>
                    <a:lnTo>
                      <a:pt x="727" y="247"/>
                    </a:lnTo>
                    <a:lnTo>
                      <a:pt x="731" y="245"/>
                    </a:lnTo>
                    <a:lnTo>
                      <a:pt x="1023" y="119"/>
                    </a:lnTo>
                    <a:lnTo>
                      <a:pt x="692" y="4"/>
                    </a:lnTo>
                    <a:lnTo>
                      <a:pt x="690" y="2"/>
                    </a:lnTo>
                    <a:lnTo>
                      <a:pt x="686" y="1"/>
                    </a:lnTo>
                    <a:lnTo>
                      <a:pt x="683" y="0"/>
                    </a:lnTo>
                    <a:lnTo>
                      <a:pt x="647" y="0"/>
                    </a:lnTo>
                    <a:lnTo>
                      <a:pt x="642" y="1"/>
                    </a:lnTo>
                    <a:lnTo>
                      <a:pt x="642" y="2"/>
                    </a:lnTo>
                    <a:lnTo>
                      <a:pt x="636" y="2"/>
                    </a:lnTo>
                    <a:lnTo>
                      <a:pt x="634" y="4"/>
                    </a:lnTo>
                    <a:lnTo>
                      <a:pt x="632" y="5"/>
                    </a:lnTo>
                    <a:lnTo>
                      <a:pt x="340" y="134"/>
                    </a:lnTo>
                    <a:lnTo>
                      <a:pt x="343" y="134"/>
                    </a:lnTo>
                    <a:lnTo>
                      <a:pt x="408" y="156"/>
                    </a:lnTo>
                    <a:lnTo>
                      <a:pt x="410" y="158"/>
                    </a:lnTo>
                    <a:lnTo>
                      <a:pt x="413" y="160"/>
                    </a:lnTo>
                    <a:lnTo>
                      <a:pt x="418" y="162"/>
                    </a:lnTo>
                    <a:lnTo>
                      <a:pt x="418" y="163"/>
                    </a:lnTo>
                    <a:lnTo>
                      <a:pt x="422" y="167"/>
                    </a:lnTo>
                    <a:lnTo>
                      <a:pt x="422" y="171"/>
                    </a:lnTo>
                    <a:lnTo>
                      <a:pt x="421" y="175"/>
                    </a:lnTo>
                    <a:lnTo>
                      <a:pt x="418" y="176"/>
                    </a:lnTo>
                    <a:lnTo>
                      <a:pt x="413" y="180"/>
                    </a:lnTo>
                    <a:lnTo>
                      <a:pt x="409" y="182"/>
                    </a:lnTo>
                    <a:lnTo>
                      <a:pt x="414" y="184"/>
                    </a:lnTo>
                    <a:lnTo>
                      <a:pt x="420" y="185"/>
                    </a:lnTo>
                    <a:lnTo>
                      <a:pt x="420" y="187"/>
                    </a:lnTo>
                    <a:lnTo>
                      <a:pt x="422" y="192"/>
                    </a:lnTo>
                    <a:lnTo>
                      <a:pt x="422" y="195"/>
                    </a:lnTo>
                    <a:lnTo>
                      <a:pt x="421" y="199"/>
                    </a:lnTo>
                    <a:lnTo>
                      <a:pt x="420" y="200"/>
                    </a:lnTo>
                    <a:lnTo>
                      <a:pt x="414" y="204"/>
                    </a:lnTo>
                    <a:lnTo>
                      <a:pt x="344" y="235"/>
                    </a:lnTo>
                    <a:lnTo>
                      <a:pt x="335" y="235"/>
                    </a:lnTo>
                    <a:lnTo>
                      <a:pt x="332" y="237"/>
                    </a:lnTo>
                    <a:lnTo>
                      <a:pt x="298" y="237"/>
                    </a:lnTo>
                    <a:lnTo>
                      <a:pt x="294" y="236"/>
                    </a:lnTo>
                    <a:lnTo>
                      <a:pt x="288" y="235"/>
                    </a:lnTo>
                    <a:lnTo>
                      <a:pt x="284" y="235"/>
                    </a:lnTo>
                    <a:lnTo>
                      <a:pt x="264" y="227"/>
                    </a:lnTo>
                    <a:lnTo>
                      <a:pt x="263" y="227"/>
                    </a:lnTo>
                    <a:lnTo>
                      <a:pt x="258" y="225"/>
                    </a:lnTo>
                    <a:lnTo>
                      <a:pt x="254" y="225"/>
                    </a:lnTo>
                    <a:lnTo>
                      <a:pt x="220" y="225"/>
                    </a:lnTo>
                    <a:lnTo>
                      <a:pt x="216" y="227"/>
                    </a:lnTo>
                    <a:lnTo>
                      <a:pt x="212" y="227"/>
                    </a:lnTo>
                    <a:lnTo>
                      <a:pt x="211" y="228"/>
                    </a:lnTo>
                    <a:lnTo>
                      <a:pt x="207" y="228"/>
                    </a:lnTo>
                    <a:lnTo>
                      <a:pt x="204" y="229"/>
                    </a:lnTo>
                    <a:lnTo>
                      <a:pt x="187" y="237"/>
                    </a:lnTo>
                    <a:lnTo>
                      <a:pt x="179" y="241"/>
                    </a:lnTo>
                    <a:lnTo>
                      <a:pt x="162" y="244"/>
                    </a:lnTo>
                    <a:lnTo>
                      <a:pt x="155" y="247"/>
                    </a:lnTo>
                    <a:lnTo>
                      <a:pt x="146" y="248"/>
                    </a:lnTo>
                    <a:lnTo>
                      <a:pt x="135" y="248"/>
                    </a:lnTo>
                    <a:lnTo>
                      <a:pt x="126" y="250"/>
                    </a:lnTo>
                    <a:lnTo>
                      <a:pt x="107" y="250"/>
                    </a:lnTo>
                    <a:lnTo>
                      <a:pt x="98" y="249"/>
                    </a:lnTo>
                    <a:lnTo>
                      <a:pt x="78" y="249"/>
                    </a:lnTo>
                    <a:lnTo>
                      <a:pt x="70" y="247"/>
                    </a:lnTo>
                    <a:lnTo>
                      <a:pt x="61" y="245"/>
                    </a:lnTo>
                    <a:lnTo>
                      <a:pt x="54" y="243"/>
                    </a:lnTo>
                    <a:lnTo>
                      <a:pt x="48" y="243"/>
                    </a:lnTo>
                    <a:lnTo>
                      <a:pt x="36" y="248"/>
                    </a:lnTo>
                    <a:lnTo>
                      <a:pt x="38" y="250"/>
                    </a:lnTo>
                    <a:lnTo>
                      <a:pt x="41" y="254"/>
                    </a:lnTo>
                    <a:lnTo>
                      <a:pt x="41" y="265"/>
                    </a:lnTo>
                    <a:lnTo>
                      <a:pt x="40" y="269"/>
                    </a:lnTo>
                    <a:lnTo>
                      <a:pt x="37" y="273"/>
                    </a:lnTo>
                    <a:lnTo>
                      <a:pt x="40" y="274"/>
                    </a:lnTo>
                    <a:lnTo>
                      <a:pt x="42" y="280"/>
                    </a:lnTo>
                    <a:lnTo>
                      <a:pt x="42" y="290"/>
                    </a:lnTo>
                    <a:lnTo>
                      <a:pt x="41" y="294"/>
                    </a:lnTo>
                    <a:lnTo>
                      <a:pt x="38" y="297"/>
                    </a:lnTo>
                    <a:lnTo>
                      <a:pt x="33" y="301"/>
                    </a:lnTo>
                    <a:lnTo>
                      <a:pt x="26" y="308"/>
                    </a:lnTo>
                    <a:lnTo>
                      <a:pt x="21" y="310"/>
                    </a:lnTo>
                    <a:lnTo>
                      <a:pt x="13" y="313"/>
                    </a:lnTo>
                    <a:lnTo>
                      <a:pt x="0" y="318"/>
                    </a:lnTo>
                    <a:lnTo>
                      <a:pt x="2" y="319"/>
                    </a:lnTo>
                    <a:lnTo>
                      <a:pt x="234" y="400"/>
                    </a:lnTo>
                    <a:lnTo>
                      <a:pt x="239" y="400"/>
                    </a:lnTo>
                    <a:lnTo>
                      <a:pt x="240" y="402"/>
                    </a:lnTo>
                    <a:lnTo>
                      <a:pt x="251" y="402"/>
                    </a:lnTo>
                    <a:lnTo>
                      <a:pt x="255" y="404"/>
                    </a:lnTo>
                    <a:lnTo>
                      <a:pt x="274" y="404"/>
                    </a:lnTo>
                    <a:lnTo>
                      <a:pt x="279" y="402"/>
                    </a:lnTo>
                    <a:lnTo>
                      <a:pt x="287" y="402"/>
                    </a:lnTo>
                    <a:lnTo>
                      <a:pt x="299" y="398"/>
                    </a:lnTo>
                    <a:lnTo>
                      <a:pt x="501" y="309"/>
                    </a:lnTo>
                    <a:lnTo>
                      <a:pt x="482" y="301"/>
                    </a:lnTo>
                    <a:lnTo>
                      <a:pt x="478" y="301"/>
                    </a:lnTo>
                    <a:lnTo>
                      <a:pt x="474" y="298"/>
                    </a:lnTo>
                    <a:lnTo>
                      <a:pt x="472" y="297"/>
                    </a:lnTo>
                    <a:lnTo>
                      <a:pt x="472" y="296"/>
                    </a:lnTo>
                    <a:lnTo>
                      <a:pt x="469" y="293"/>
                    </a:lnTo>
                    <a:lnTo>
                      <a:pt x="468" y="290"/>
                    </a:lnTo>
                    <a:lnTo>
                      <a:pt x="468" y="288"/>
                    </a:lnTo>
                    <a:lnTo>
                      <a:pt x="469" y="286"/>
                    </a:lnTo>
                    <a:lnTo>
                      <a:pt x="468" y="284"/>
                    </a:lnTo>
                    <a:lnTo>
                      <a:pt x="472" y="284"/>
                    </a:lnTo>
                    <a:lnTo>
                      <a:pt x="472" y="281"/>
                    </a:lnTo>
                    <a:lnTo>
                      <a:pt x="474" y="281"/>
                    </a:lnTo>
                    <a:lnTo>
                      <a:pt x="474" y="278"/>
                    </a:lnTo>
                    <a:close/>
                  </a:path>
                </a:pathLst>
              </a:custGeom>
              <a:solidFill>
                <a:srgbClr val="FFFFFF"/>
              </a:solidFill>
              <a:ln w="1588">
                <a:solidFill>
                  <a:srgbClr val="000000"/>
                </a:solidFill>
                <a:prstDash val="solid"/>
                <a:round/>
                <a:headEnd/>
                <a:tailEnd/>
              </a:ln>
            </p:spPr>
            <p:txBody>
              <a:bodyPr/>
              <a:lstStyle/>
              <a:p>
                <a:pPr>
                  <a:defRPr/>
                </a:pPr>
                <a:endParaRPr lang="ja-JP" altLang="en-US" sz="1050"/>
              </a:p>
            </p:txBody>
          </p:sp>
          <p:sp>
            <p:nvSpPr>
              <p:cNvPr id="30" name="Freeform 15"/>
              <p:cNvSpPr>
                <a:spLocks/>
              </p:cNvSpPr>
              <p:nvPr/>
            </p:nvSpPr>
            <p:spPr bwMode="auto">
              <a:xfrm>
                <a:off x="2447" y="3080"/>
                <a:ext cx="542" cy="101"/>
              </a:xfrm>
              <a:custGeom>
                <a:avLst/>
                <a:gdLst>
                  <a:gd name="T0" fmla="*/ 64 w 409"/>
                  <a:gd name="T1" fmla="*/ 109 h 81"/>
                  <a:gd name="T2" fmla="*/ 86 w 409"/>
                  <a:gd name="T3" fmla="*/ 115 h 81"/>
                  <a:gd name="T4" fmla="*/ 118 w 409"/>
                  <a:gd name="T5" fmla="*/ 120 h 81"/>
                  <a:gd name="T6" fmla="*/ 166 w 409"/>
                  <a:gd name="T7" fmla="*/ 121 h 81"/>
                  <a:gd name="T8" fmla="*/ 217 w 409"/>
                  <a:gd name="T9" fmla="*/ 119 h 81"/>
                  <a:gd name="T10" fmla="*/ 253 w 409"/>
                  <a:gd name="T11" fmla="*/ 115 h 81"/>
                  <a:gd name="T12" fmla="*/ 296 w 409"/>
                  <a:gd name="T13" fmla="*/ 109 h 81"/>
                  <a:gd name="T14" fmla="*/ 339 w 409"/>
                  <a:gd name="T15" fmla="*/ 92 h 81"/>
                  <a:gd name="T16" fmla="*/ 350 w 409"/>
                  <a:gd name="T17" fmla="*/ 89 h 81"/>
                  <a:gd name="T18" fmla="*/ 360 w 409"/>
                  <a:gd name="T19" fmla="*/ 88 h 81"/>
                  <a:gd name="T20" fmla="*/ 425 w 409"/>
                  <a:gd name="T21" fmla="*/ 86 h 81"/>
                  <a:gd name="T22" fmla="*/ 441 w 409"/>
                  <a:gd name="T23" fmla="*/ 88 h 81"/>
                  <a:gd name="T24" fmla="*/ 480 w 409"/>
                  <a:gd name="T25" fmla="*/ 97 h 81"/>
                  <a:gd name="T26" fmla="*/ 486 w 409"/>
                  <a:gd name="T27" fmla="*/ 100 h 81"/>
                  <a:gd name="T28" fmla="*/ 502 w 409"/>
                  <a:gd name="T29" fmla="*/ 103 h 81"/>
                  <a:gd name="T30" fmla="*/ 567 w 409"/>
                  <a:gd name="T31" fmla="*/ 100 h 81"/>
                  <a:gd name="T32" fmla="*/ 576 w 409"/>
                  <a:gd name="T33" fmla="*/ 97 h 81"/>
                  <a:gd name="T34" fmla="*/ 708 w 409"/>
                  <a:gd name="T35" fmla="*/ 53 h 81"/>
                  <a:gd name="T36" fmla="*/ 718 w 409"/>
                  <a:gd name="T37" fmla="*/ 46 h 81"/>
                  <a:gd name="T38" fmla="*/ 718 w 409"/>
                  <a:gd name="T39" fmla="*/ 34 h 81"/>
                  <a:gd name="T40" fmla="*/ 718 w 409"/>
                  <a:gd name="T41" fmla="*/ 0 h 81"/>
                  <a:gd name="T42" fmla="*/ 582 w 409"/>
                  <a:gd name="T43" fmla="*/ 65 h 81"/>
                  <a:gd name="T44" fmla="*/ 572 w 409"/>
                  <a:gd name="T45" fmla="*/ 66 h 81"/>
                  <a:gd name="T46" fmla="*/ 558 w 409"/>
                  <a:gd name="T47" fmla="*/ 70 h 81"/>
                  <a:gd name="T48" fmla="*/ 493 w 409"/>
                  <a:gd name="T49" fmla="*/ 67 h 81"/>
                  <a:gd name="T50" fmla="*/ 481 w 409"/>
                  <a:gd name="T51" fmla="*/ 66 h 81"/>
                  <a:gd name="T52" fmla="*/ 441 w 409"/>
                  <a:gd name="T53" fmla="*/ 53 h 81"/>
                  <a:gd name="T54" fmla="*/ 423 w 409"/>
                  <a:gd name="T55" fmla="*/ 48 h 81"/>
                  <a:gd name="T56" fmla="*/ 356 w 409"/>
                  <a:gd name="T57" fmla="*/ 53 h 81"/>
                  <a:gd name="T58" fmla="*/ 347 w 409"/>
                  <a:gd name="T59" fmla="*/ 54 h 81"/>
                  <a:gd name="T60" fmla="*/ 306 w 409"/>
                  <a:gd name="T61" fmla="*/ 70 h 81"/>
                  <a:gd name="T62" fmla="*/ 261 w 409"/>
                  <a:gd name="T63" fmla="*/ 78 h 81"/>
                  <a:gd name="T64" fmla="*/ 232 w 409"/>
                  <a:gd name="T65" fmla="*/ 83 h 81"/>
                  <a:gd name="T66" fmla="*/ 199 w 409"/>
                  <a:gd name="T67" fmla="*/ 86 h 81"/>
                  <a:gd name="T68" fmla="*/ 150 w 409"/>
                  <a:gd name="T69" fmla="*/ 86 h 81"/>
                  <a:gd name="T70" fmla="*/ 98 w 409"/>
                  <a:gd name="T71" fmla="*/ 82 h 81"/>
                  <a:gd name="T72" fmla="*/ 72 w 409"/>
                  <a:gd name="T73" fmla="*/ 76 h 81"/>
                  <a:gd name="T74" fmla="*/ 0 w 409"/>
                  <a:gd name="T75" fmla="*/ 95 h 81"/>
                  <a:gd name="T76" fmla="*/ 21 w 409"/>
                  <a:gd name="T77" fmla="*/ 101 h 81"/>
                  <a:gd name="T78" fmla="*/ 42 w 409"/>
                  <a:gd name="T79" fmla="*/ 119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9"/>
                  <a:gd name="T121" fmla="*/ 0 h 81"/>
                  <a:gd name="T122" fmla="*/ 409 w 40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9" h="81">
                    <a:moveTo>
                      <a:pt x="24" y="79"/>
                    </a:moveTo>
                    <a:lnTo>
                      <a:pt x="36" y="73"/>
                    </a:lnTo>
                    <a:lnTo>
                      <a:pt x="41" y="75"/>
                    </a:lnTo>
                    <a:lnTo>
                      <a:pt x="49" y="77"/>
                    </a:lnTo>
                    <a:lnTo>
                      <a:pt x="57" y="77"/>
                    </a:lnTo>
                    <a:lnTo>
                      <a:pt x="67" y="80"/>
                    </a:lnTo>
                    <a:lnTo>
                      <a:pt x="85" y="80"/>
                    </a:lnTo>
                    <a:lnTo>
                      <a:pt x="94" y="81"/>
                    </a:lnTo>
                    <a:lnTo>
                      <a:pt x="114" y="81"/>
                    </a:lnTo>
                    <a:lnTo>
                      <a:pt x="124" y="79"/>
                    </a:lnTo>
                    <a:lnTo>
                      <a:pt x="133" y="79"/>
                    </a:lnTo>
                    <a:lnTo>
                      <a:pt x="144" y="77"/>
                    </a:lnTo>
                    <a:lnTo>
                      <a:pt x="150" y="75"/>
                    </a:lnTo>
                    <a:lnTo>
                      <a:pt x="168" y="73"/>
                    </a:lnTo>
                    <a:lnTo>
                      <a:pt x="174" y="69"/>
                    </a:lnTo>
                    <a:lnTo>
                      <a:pt x="193" y="61"/>
                    </a:lnTo>
                    <a:lnTo>
                      <a:pt x="195" y="60"/>
                    </a:lnTo>
                    <a:lnTo>
                      <a:pt x="199" y="60"/>
                    </a:lnTo>
                    <a:lnTo>
                      <a:pt x="201" y="59"/>
                    </a:lnTo>
                    <a:lnTo>
                      <a:pt x="205" y="59"/>
                    </a:lnTo>
                    <a:lnTo>
                      <a:pt x="207" y="57"/>
                    </a:lnTo>
                    <a:lnTo>
                      <a:pt x="242" y="57"/>
                    </a:lnTo>
                    <a:lnTo>
                      <a:pt x="246" y="57"/>
                    </a:lnTo>
                    <a:lnTo>
                      <a:pt x="251" y="59"/>
                    </a:lnTo>
                    <a:lnTo>
                      <a:pt x="253" y="59"/>
                    </a:lnTo>
                    <a:lnTo>
                      <a:pt x="273" y="65"/>
                    </a:lnTo>
                    <a:lnTo>
                      <a:pt x="275" y="67"/>
                    </a:lnTo>
                    <a:lnTo>
                      <a:pt x="277" y="67"/>
                    </a:lnTo>
                    <a:lnTo>
                      <a:pt x="282" y="68"/>
                    </a:lnTo>
                    <a:lnTo>
                      <a:pt x="286" y="69"/>
                    </a:lnTo>
                    <a:lnTo>
                      <a:pt x="319" y="69"/>
                    </a:lnTo>
                    <a:lnTo>
                      <a:pt x="323" y="67"/>
                    </a:lnTo>
                    <a:lnTo>
                      <a:pt x="327" y="67"/>
                    </a:lnTo>
                    <a:lnTo>
                      <a:pt x="328" y="65"/>
                    </a:lnTo>
                    <a:lnTo>
                      <a:pt x="332" y="65"/>
                    </a:lnTo>
                    <a:lnTo>
                      <a:pt x="403" y="35"/>
                    </a:lnTo>
                    <a:lnTo>
                      <a:pt x="407" y="32"/>
                    </a:lnTo>
                    <a:lnTo>
                      <a:pt x="409" y="31"/>
                    </a:lnTo>
                    <a:lnTo>
                      <a:pt x="409" y="27"/>
                    </a:lnTo>
                    <a:lnTo>
                      <a:pt x="409" y="23"/>
                    </a:lnTo>
                    <a:lnTo>
                      <a:pt x="409" y="21"/>
                    </a:lnTo>
                    <a:lnTo>
                      <a:pt x="409" y="0"/>
                    </a:lnTo>
                    <a:lnTo>
                      <a:pt x="397" y="12"/>
                    </a:lnTo>
                    <a:lnTo>
                      <a:pt x="331" y="43"/>
                    </a:lnTo>
                    <a:lnTo>
                      <a:pt x="327" y="43"/>
                    </a:lnTo>
                    <a:lnTo>
                      <a:pt x="326" y="44"/>
                    </a:lnTo>
                    <a:lnTo>
                      <a:pt x="322" y="44"/>
                    </a:lnTo>
                    <a:lnTo>
                      <a:pt x="318" y="47"/>
                    </a:lnTo>
                    <a:lnTo>
                      <a:pt x="285" y="47"/>
                    </a:lnTo>
                    <a:lnTo>
                      <a:pt x="281" y="45"/>
                    </a:lnTo>
                    <a:lnTo>
                      <a:pt x="275" y="44"/>
                    </a:lnTo>
                    <a:lnTo>
                      <a:pt x="274" y="44"/>
                    </a:lnTo>
                    <a:lnTo>
                      <a:pt x="271" y="43"/>
                    </a:lnTo>
                    <a:lnTo>
                      <a:pt x="251" y="35"/>
                    </a:lnTo>
                    <a:lnTo>
                      <a:pt x="245" y="35"/>
                    </a:lnTo>
                    <a:lnTo>
                      <a:pt x="241" y="32"/>
                    </a:lnTo>
                    <a:lnTo>
                      <a:pt x="206" y="32"/>
                    </a:lnTo>
                    <a:lnTo>
                      <a:pt x="203" y="35"/>
                    </a:lnTo>
                    <a:lnTo>
                      <a:pt x="199" y="35"/>
                    </a:lnTo>
                    <a:lnTo>
                      <a:pt x="198" y="36"/>
                    </a:lnTo>
                    <a:lnTo>
                      <a:pt x="194" y="36"/>
                    </a:lnTo>
                    <a:lnTo>
                      <a:pt x="174" y="47"/>
                    </a:lnTo>
                    <a:lnTo>
                      <a:pt x="166" y="49"/>
                    </a:lnTo>
                    <a:lnTo>
                      <a:pt x="149" y="52"/>
                    </a:lnTo>
                    <a:lnTo>
                      <a:pt x="142" y="55"/>
                    </a:lnTo>
                    <a:lnTo>
                      <a:pt x="132" y="56"/>
                    </a:lnTo>
                    <a:lnTo>
                      <a:pt x="122" y="56"/>
                    </a:lnTo>
                    <a:lnTo>
                      <a:pt x="113" y="57"/>
                    </a:lnTo>
                    <a:lnTo>
                      <a:pt x="94" y="57"/>
                    </a:lnTo>
                    <a:lnTo>
                      <a:pt x="85" y="57"/>
                    </a:lnTo>
                    <a:lnTo>
                      <a:pt x="65" y="57"/>
                    </a:lnTo>
                    <a:lnTo>
                      <a:pt x="56" y="55"/>
                    </a:lnTo>
                    <a:lnTo>
                      <a:pt x="48" y="53"/>
                    </a:lnTo>
                    <a:lnTo>
                      <a:pt x="41" y="51"/>
                    </a:lnTo>
                    <a:lnTo>
                      <a:pt x="35" y="51"/>
                    </a:lnTo>
                    <a:lnTo>
                      <a:pt x="0" y="64"/>
                    </a:lnTo>
                    <a:lnTo>
                      <a:pt x="7" y="65"/>
                    </a:lnTo>
                    <a:lnTo>
                      <a:pt x="12" y="68"/>
                    </a:lnTo>
                    <a:lnTo>
                      <a:pt x="20" y="75"/>
                    </a:lnTo>
                    <a:lnTo>
                      <a:pt x="24" y="79"/>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31" name="Line 16"/>
              <p:cNvSpPr>
                <a:spLocks noChangeShapeType="1"/>
              </p:cNvSpPr>
              <p:nvPr/>
            </p:nvSpPr>
            <p:spPr bwMode="auto">
              <a:xfrm flipV="1">
                <a:off x="3157" y="2764"/>
                <a:ext cx="3" cy="29"/>
              </a:xfrm>
              <a:prstGeom prst="line">
                <a:avLst/>
              </a:prstGeom>
              <a:noFill/>
              <a:ln w="1588">
                <a:solidFill>
                  <a:srgbClr val="000000"/>
                </a:solidFill>
                <a:round/>
                <a:headEnd/>
                <a:tailEnd/>
              </a:ln>
            </p:spPr>
            <p:txBody>
              <a:bodyPr/>
              <a:lstStyle/>
              <a:p>
                <a:pPr>
                  <a:defRPr/>
                </a:pPr>
                <a:endParaRPr lang="ja-JP" altLang="en-US" sz="1050"/>
              </a:p>
            </p:txBody>
          </p:sp>
          <p:sp>
            <p:nvSpPr>
              <p:cNvPr id="32" name="Line 17"/>
              <p:cNvSpPr>
                <a:spLocks noChangeShapeType="1"/>
              </p:cNvSpPr>
              <p:nvPr/>
            </p:nvSpPr>
            <p:spPr bwMode="auto">
              <a:xfrm flipV="1">
                <a:off x="2843" y="2813"/>
                <a:ext cx="0" cy="29"/>
              </a:xfrm>
              <a:prstGeom prst="line">
                <a:avLst/>
              </a:prstGeom>
              <a:noFill/>
              <a:ln w="1588">
                <a:solidFill>
                  <a:srgbClr val="000000"/>
                </a:solidFill>
                <a:round/>
                <a:headEnd/>
                <a:tailEnd/>
              </a:ln>
            </p:spPr>
            <p:txBody>
              <a:bodyPr/>
              <a:lstStyle/>
              <a:p>
                <a:pPr>
                  <a:defRPr/>
                </a:pPr>
                <a:endParaRPr lang="ja-JP" altLang="en-US" sz="1050"/>
              </a:p>
            </p:txBody>
          </p:sp>
          <p:sp>
            <p:nvSpPr>
              <p:cNvPr id="33" name="Line 18"/>
              <p:cNvSpPr>
                <a:spLocks noChangeShapeType="1"/>
              </p:cNvSpPr>
              <p:nvPr/>
            </p:nvSpPr>
            <p:spPr bwMode="auto">
              <a:xfrm>
                <a:off x="2495" y="3144"/>
                <a:ext cx="0" cy="27"/>
              </a:xfrm>
              <a:prstGeom prst="line">
                <a:avLst/>
              </a:prstGeom>
              <a:noFill/>
              <a:ln w="1588">
                <a:solidFill>
                  <a:srgbClr val="000000"/>
                </a:solidFill>
                <a:round/>
                <a:headEnd/>
                <a:tailEnd/>
              </a:ln>
            </p:spPr>
            <p:txBody>
              <a:bodyPr/>
              <a:lstStyle/>
              <a:p>
                <a:pPr>
                  <a:defRPr/>
                </a:pPr>
                <a:endParaRPr lang="ja-JP" altLang="en-US" sz="1050"/>
              </a:p>
            </p:txBody>
          </p:sp>
          <p:sp>
            <p:nvSpPr>
              <p:cNvPr id="34" name="Freeform 19"/>
              <p:cNvSpPr>
                <a:spLocks/>
              </p:cNvSpPr>
              <p:nvPr/>
            </p:nvSpPr>
            <p:spPr bwMode="auto">
              <a:xfrm>
                <a:off x="1559" y="2140"/>
                <a:ext cx="2373" cy="852"/>
              </a:xfrm>
              <a:custGeom>
                <a:avLst/>
                <a:gdLst>
                  <a:gd name="T0" fmla="*/ 0 w 1793"/>
                  <a:gd name="T1" fmla="*/ 554 h 697"/>
                  <a:gd name="T2" fmla="*/ 1492 w 1793"/>
                  <a:gd name="T3" fmla="*/ 0 h 697"/>
                  <a:gd name="T4" fmla="*/ 3143 w 1793"/>
                  <a:gd name="T5" fmla="*/ 481 h 697"/>
                  <a:gd name="T6" fmla="*/ 1646 w 1793"/>
                  <a:gd name="T7" fmla="*/ 1039 h 697"/>
                  <a:gd name="T8" fmla="*/ 0 w 1793"/>
                  <a:gd name="T9" fmla="*/ 554 h 697"/>
                  <a:gd name="T10" fmla="*/ 0 60000 65536"/>
                  <a:gd name="T11" fmla="*/ 0 60000 65536"/>
                  <a:gd name="T12" fmla="*/ 0 60000 65536"/>
                  <a:gd name="T13" fmla="*/ 0 60000 65536"/>
                  <a:gd name="T14" fmla="*/ 0 60000 65536"/>
                  <a:gd name="T15" fmla="*/ 0 w 1793"/>
                  <a:gd name="T16" fmla="*/ 0 h 697"/>
                  <a:gd name="T17" fmla="*/ 1793 w 1793"/>
                  <a:gd name="T18" fmla="*/ 697 h 697"/>
                </a:gdLst>
                <a:ahLst/>
                <a:cxnLst>
                  <a:cxn ang="T10">
                    <a:pos x="T0" y="T1"/>
                  </a:cxn>
                  <a:cxn ang="T11">
                    <a:pos x="T2" y="T3"/>
                  </a:cxn>
                  <a:cxn ang="T12">
                    <a:pos x="T4" y="T5"/>
                  </a:cxn>
                  <a:cxn ang="T13">
                    <a:pos x="T6" y="T7"/>
                  </a:cxn>
                  <a:cxn ang="T14">
                    <a:pos x="T8" y="T9"/>
                  </a:cxn>
                </a:cxnLst>
                <a:rect l="T15" t="T16" r="T17" b="T18"/>
                <a:pathLst>
                  <a:path w="1793" h="697">
                    <a:moveTo>
                      <a:pt x="0" y="372"/>
                    </a:moveTo>
                    <a:lnTo>
                      <a:pt x="851" y="0"/>
                    </a:lnTo>
                    <a:lnTo>
                      <a:pt x="1793" y="323"/>
                    </a:lnTo>
                    <a:lnTo>
                      <a:pt x="939" y="697"/>
                    </a:lnTo>
                    <a:lnTo>
                      <a:pt x="0" y="372"/>
                    </a:lnTo>
                    <a:close/>
                  </a:path>
                </a:pathLst>
              </a:custGeom>
              <a:solidFill>
                <a:srgbClr val="00FFFF"/>
              </a:solidFill>
              <a:ln w="1588">
                <a:solidFill>
                  <a:srgbClr val="000000"/>
                </a:solidFill>
                <a:prstDash val="solid"/>
                <a:round/>
                <a:headEnd/>
                <a:tailEnd/>
              </a:ln>
            </p:spPr>
            <p:txBody>
              <a:bodyPr/>
              <a:lstStyle/>
              <a:p>
                <a:pPr>
                  <a:defRPr/>
                </a:pPr>
                <a:endParaRPr lang="ja-JP" altLang="en-US" sz="1050"/>
              </a:p>
            </p:txBody>
          </p:sp>
          <p:sp>
            <p:nvSpPr>
              <p:cNvPr id="35" name="Freeform 20"/>
              <p:cNvSpPr>
                <a:spLocks/>
              </p:cNvSpPr>
              <p:nvPr/>
            </p:nvSpPr>
            <p:spPr bwMode="auto">
              <a:xfrm>
                <a:off x="1551" y="2089"/>
                <a:ext cx="2373" cy="852"/>
              </a:xfrm>
              <a:custGeom>
                <a:avLst/>
                <a:gdLst>
                  <a:gd name="T0" fmla="*/ 0 w 1794"/>
                  <a:gd name="T1" fmla="*/ 557 h 697"/>
                  <a:gd name="T2" fmla="*/ 1497 w 1794"/>
                  <a:gd name="T3" fmla="*/ 0 h 697"/>
                  <a:gd name="T4" fmla="*/ 3144 w 1794"/>
                  <a:gd name="T5" fmla="*/ 484 h 697"/>
                  <a:gd name="T6" fmla="*/ 1647 w 1794"/>
                  <a:gd name="T7" fmla="*/ 1041 h 697"/>
                  <a:gd name="T8" fmla="*/ 0 w 1794"/>
                  <a:gd name="T9" fmla="*/ 557 h 697"/>
                  <a:gd name="T10" fmla="*/ 0 60000 65536"/>
                  <a:gd name="T11" fmla="*/ 0 60000 65536"/>
                  <a:gd name="T12" fmla="*/ 0 60000 65536"/>
                  <a:gd name="T13" fmla="*/ 0 60000 65536"/>
                  <a:gd name="T14" fmla="*/ 0 60000 65536"/>
                  <a:gd name="T15" fmla="*/ 0 w 1794"/>
                  <a:gd name="T16" fmla="*/ 0 h 697"/>
                  <a:gd name="T17" fmla="*/ 1794 w 1794"/>
                  <a:gd name="T18" fmla="*/ 697 h 697"/>
                </a:gdLst>
                <a:ahLst/>
                <a:cxnLst>
                  <a:cxn ang="T10">
                    <a:pos x="T0" y="T1"/>
                  </a:cxn>
                  <a:cxn ang="T11">
                    <a:pos x="T2" y="T3"/>
                  </a:cxn>
                  <a:cxn ang="T12">
                    <a:pos x="T4" y="T5"/>
                  </a:cxn>
                  <a:cxn ang="T13">
                    <a:pos x="T6" y="T7"/>
                  </a:cxn>
                  <a:cxn ang="T14">
                    <a:pos x="T8" y="T9"/>
                  </a:cxn>
                </a:cxnLst>
                <a:rect l="T15" t="T16" r="T17" b="T18"/>
                <a:pathLst>
                  <a:path w="1794" h="697">
                    <a:moveTo>
                      <a:pt x="0" y="373"/>
                    </a:moveTo>
                    <a:lnTo>
                      <a:pt x="854" y="0"/>
                    </a:lnTo>
                    <a:lnTo>
                      <a:pt x="1794" y="324"/>
                    </a:lnTo>
                    <a:lnTo>
                      <a:pt x="940" y="697"/>
                    </a:lnTo>
                    <a:lnTo>
                      <a:pt x="0" y="373"/>
                    </a:lnTo>
                    <a:close/>
                  </a:path>
                </a:pathLst>
              </a:custGeom>
              <a:solidFill>
                <a:srgbClr val="00FFFF"/>
              </a:solidFill>
              <a:ln w="1588">
                <a:solidFill>
                  <a:srgbClr val="000000"/>
                </a:solidFill>
                <a:prstDash val="solid"/>
                <a:round/>
                <a:headEnd/>
                <a:tailEnd/>
              </a:ln>
            </p:spPr>
            <p:txBody>
              <a:bodyPr/>
              <a:lstStyle/>
              <a:p>
                <a:pPr>
                  <a:defRPr/>
                </a:pPr>
                <a:endParaRPr lang="ja-JP" altLang="en-US" sz="1050"/>
              </a:p>
            </p:txBody>
          </p:sp>
          <p:sp>
            <p:nvSpPr>
              <p:cNvPr id="36" name="Freeform 21"/>
              <p:cNvSpPr>
                <a:spLocks noEditPoints="1"/>
              </p:cNvSpPr>
              <p:nvPr/>
            </p:nvSpPr>
            <p:spPr bwMode="auto">
              <a:xfrm>
                <a:off x="1545" y="2032"/>
                <a:ext cx="2379" cy="852"/>
              </a:xfrm>
              <a:custGeom>
                <a:avLst/>
                <a:gdLst>
                  <a:gd name="T0" fmla="*/ 401 w 1798"/>
                  <a:gd name="T1" fmla="*/ 613 h 697"/>
                  <a:gd name="T2" fmla="*/ 394 w 1798"/>
                  <a:gd name="T3" fmla="*/ 623 h 697"/>
                  <a:gd name="T4" fmla="*/ 810 w 1798"/>
                  <a:gd name="T5" fmla="*/ 587 h 697"/>
                  <a:gd name="T6" fmla="*/ 1152 w 1798"/>
                  <a:gd name="T7" fmla="*/ 680 h 697"/>
                  <a:gd name="T8" fmla="*/ 1271 w 1798"/>
                  <a:gd name="T9" fmla="*/ 686 h 697"/>
                  <a:gd name="T10" fmla="*/ 800 w 1798"/>
                  <a:gd name="T11" fmla="*/ 585 h 697"/>
                  <a:gd name="T12" fmla="*/ 402 w 1798"/>
                  <a:gd name="T13" fmla="*/ 626 h 697"/>
                  <a:gd name="T14" fmla="*/ 527 w 1798"/>
                  <a:gd name="T15" fmla="*/ 617 h 697"/>
                  <a:gd name="T16" fmla="*/ 706 w 1798"/>
                  <a:gd name="T17" fmla="*/ 546 h 697"/>
                  <a:gd name="T18" fmla="*/ 743 w 1798"/>
                  <a:gd name="T19" fmla="*/ 505 h 697"/>
                  <a:gd name="T20" fmla="*/ 672 w 1798"/>
                  <a:gd name="T21" fmla="*/ 502 h 697"/>
                  <a:gd name="T22" fmla="*/ 455 w 1798"/>
                  <a:gd name="T23" fmla="*/ 446 h 697"/>
                  <a:gd name="T24" fmla="*/ 567 w 1798"/>
                  <a:gd name="T25" fmla="*/ 514 h 697"/>
                  <a:gd name="T26" fmla="*/ 618 w 1798"/>
                  <a:gd name="T27" fmla="*/ 430 h 697"/>
                  <a:gd name="T28" fmla="*/ 643 w 1798"/>
                  <a:gd name="T29" fmla="*/ 321 h 697"/>
                  <a:gd name="T30" fmla="*/ 762 w 1798"/>
                  <a:gd name="T31" fmla="*/ 468 h 697"/>
                  <a:gd name="T32" fmla="*/ 997 w 1798"/>
                  <a:gd name="T33" fmla="*/ 407 h 697"/>
                  <a:gd name="T34" fmla="*/ 1027 w 1798"/>
                  <a:gd name="T35" fmla="*/ 432 h 697"/>
                  <a:gd name="T36" fmla="*/ 1066 w 1798"/>
                  <a:gd name="T37" fmla="*/ 382 h 697"/>
                  <a:gd name="T38" fmla="*/ 1068 w 1798"/>
                  <a:gd name="T39" fmla="*/ 214 h 697"/>
                  <a:gd name="T40" fmla="*/ 867 w 1798"/>
                  <a:gd name="T41" fmla="*/ 377 h 697"/>
                  <a:gd name="T42" fmla="*/ 1067 w 1798"/>
                  <a:gd name="T43" fmla="*/ 221 h 697"/>
                  <a:gd name="T44" fmla="*/ 1784 w 1798"/>
                  <a:gd name="T45" fmla="*/ 133 h 697"/>
                  <a:gd name="T46" fmla="*/ 1739 w 1798"/>
                  <a:gd name="T47" fmla="*/ 142 h 697"/>
                  <a:gd name="T48" fmla="*/ 1673 w 1798"/>
                  <a:gd name="T49" fmla="*/ 201 h 697"/>
                  <a:gd name="T50" fmla="*/ 1696 w 1798"/>
                  <a:gd name="T51" fmla="*/ 194 h 697"/>
                  <a:gd name="T52" fmla="*/ 1696 w 1798"/>
                  <a:gd name="T53" fmla="*/ 128 h 697"/>
                  <a:gd name="T54" fmla="*/ 1603 w 1798"/>
                  <a:gd name="T55" fmla="*/ 128 h 697"/>
                  <a:gd name="T56" fmla="*/ 1447 w 1798"/>
                  <a:gd name="T57" fmla="*/ 188 h 697"/>
                  <a:gd name="T58" fmla="*/ 1173 w 1798"/>
                  <a:gd name="T59" fmla="*/ 122 h 697"/>
                  <a:gd name="T60" fmla="*/ 1451 w 1798"/>
                  <a:gd name="T61" fmla="*/ 243 h 697"/>
                  <a:gd name="T62" fmla="*/ 1471 w 1798"/>
                  <a:gd name="T63" fmla="*/ 249 h 697"/>
                  <a:gd name="T64" fmla="*/ 2322 w 1798"/>
                  <a:gd name="T65" fmla="*/ 385 h 697"/>
                  <a:gd name="T66" fmla="*/ 1812 w 1798"/>
                  <a:gd name="T67" fmla="*/ 742 h 697"/>
                  <a:gd name="T68" fmla="*/ 2052 w 1798"/>
                  <a:gd name="T69" fmla="*/ 599 h 697"/>
                  <a:gd name="T70" fmla="*/ 1591 w 1798"/>
                  <a:gd name="T71" fmla="*/ 27 h 697"/>
                  <a:gd name="T72" fmla="*/ 1794 w 1798"/>
                  <a:gd name="T73" fmla="*/ 393 h 697"/>
                  <a:gd name="T74" fmla="*/ 1003 w 1798"/>
                  <a:gd name="T75" fmla="*/ 614 h 697"/>
                  <a:gd name="T76" fmla="*/ 1407 w 1798"/>
                  <a:gd name="T77" fmla="*/ 679 h 697"/>
                  <a:gd name="T78" fmla="*/ 1668 w 1798"/>
                  <a:gd name="T79" fmla="*/ 662 h 697"/>
                  <a:gd name="T80" fmla="*/ 1888 w 1798"/>
                  <a:gd name="T81" fmla="*/ 585 h 697"/>
                  <a:gd name="T82" fmla="*/ 1731 w 1798"/>
                  <a:gd name="T83" fmla="*/ 514 h 697"/>
                  <a:gd name="T84" fmla="*/ 2354 w 1798"/>
                  <a:gd name="T85" fmla="*/ 311 h 697"/>
                  <a:gd name="T86" fmla="*/ 2966 w 1798"/>
                  <a:gd name="T87" fmla="*/ 508 h 697"/>
                  <a:gd name="T88" fmla="*/ 2375 w 1798"/>
                  <a:gd name="T89" fmla="*/ 720 h 697"/>
                  <a:gd name="T90" fmla="*/ 2136 w 1798"/>
                  <a:gd name="T91" fmla="*/ 674 h 697"/>
                  <a:gd name="T92" fmla="*/ 1971 w 1798"/>
                  <a:gd name="T93" fmla="*/ 742 h 697"/>
                  <a:gd name="T94" fmla="*/ 2042 w 1798"/>
                  <a:gd name="T95" fmla="*/ 801 h 697"/>
                  <a:gd name="T96" fmla="*/ 1591 w 1798"/>
                  <a:gd name="T97" fmla="*/ 943 h 697"/>
                  <a:gd name="T98" fmla="*/ 1144 w 1798"/>
                  <a:gd name="T99" fmla="*/ 790 h 697"/>
                  <a:gd name="T100" fmla="*/ 1186 w 1798"/>
                  <a:gd name="T101" fmla="*/ 693 h 697"/>
                  <a:gd name="T102" fmla="*/ 467 w 1798"/>
                  <a:gd name="T103" fmla="*/ 446 h 697"/>
                  <a:gd name="T104" fmla="*/ 1798 w 1798"/>
                  <a:gd name="T105" fmla="*/ 772 h 697"/>
                  <a:gd name="T106" fmla="*/ 1725 w 1798"/>
                  <a:gd name="T107" fmla="*/ 851 h 697"/>
                  <a:gd name="T108" fmla="*/ 1472 w 1798"/>
                  <a:gd name="T109" fmla="*/ 855 h 697"/>
                  <a:gd name="T110" fmla="*/ 1366 w 1798"/>
                  <a:gd name="T111" fmla="*/ 753 h 697"/>
                  <a:gd name="T112" fmla="*/ 1620 w 1798"/>
                  <a:gd name="T113" fmla="*/ 723 h 697"/>
                  <a:gd name="T114" fmla="*/ 1550 w 1798"/>
                  <a:gd name="T115" fmla="*/ 753 h 697"/>
                  <a:gd name="T116" fmla="*/ 1468 w 1798"/>
                  <a:gd name="T117" fmla="*/ 811 h 697"/>
                  <a:gd name="T118" fmla="*/ 1607 w 1798"/>
                  <a:gd name="T119" fmla="*/ 836 h 697"/>
                  <a:gd name="T120" fmla="*/ 1727 w 1798"/>
                  <a:gd name="T121" fmla="*/ 789 h 6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98"/>
                  <a:gd name="T184" fmla="*/ 0 h 697"/>
                  <a:gd name="T185" fmla="*/ 1798 w 1798"/>
                  <a:gd name="T186" fmla="*/ 697 h 6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98" h="697">
                    <a:moveTo>
                      <a:pt x="218" y="395"/>
                    </a:moveTo>
                    <a:lnTo>
                      <a:pt x="233" y="390"/>
                    </a:lnTo>
                    <a:lnTo>
                      <a:pt x="249" y="395"/>
                    </a:lnTo>
                    <a:lnTo>
                      <a:pt x="238" y="400"/>
                    </a:lnTo>
                    <a:lnTo>
                      <a:pt x="237" y="399"/>
                    </a:lnTo>
                    <a:lnTo>
                      <a:pt x="234" y="400"/>
                    </a:lnTo>
                    <a:lnTo>
                      <a:pt x="218" y="395"/>
                    </a:lnTo>
                    <a:close/>
                    <a:moveTo>
                      <a:pt x="224" y="387"/>
                    </a:moveTo>
                    <a:lnTo>
                      <a:pt x="218" y="384"/>
                    </a:lnTo>
                    <a:lnTo>
                      <a:pt x="224" y="383"/>
                    </a:lnTo>
                    <a:lnTo>
                      <a:pt x="229" y="384"/>
                    </a:lnTo>
                    <a:lnTo>
                      <a:pt x="224" y="387"/>
                    </a:lnTo>
                    <a:close/>
                    <a:moveTo>
                      <a:pt x="229" y="418"/>
                    </a:moveTo>
                    <a:lnTo>
                      <a:pt x="229" y="411"/>
                    </a:lnTo>
                    <a:lnTo>
                      <a:pt x="232" y="411"/>
                    </a:lnTo>
                    <a:lnTo>
                      <a:pt x="232" y="408"/>
                    </a:lnTo>
                    <a:lnTo>
                      <a:pt x="236" y="407"/>
                    </a:lnTo>
                    <a:lnTo>
                      <a:pt x="241" y="404"/>
                    </a:lnTo>
                    <a:lnTo>
                      <a:pt x="246" y="403"/>
                    </a:lnTo>
                    <a:lnTo>
                      <a:pt x="256" y="398"/>
                    </a:lnTo>
                    <a:lnTo>
                      <a:pt x="253" y="396"/>
                    </a:lnTo>
                    <a:lnTo>
                      <a:pt x="241" y="402"/>
                    </a:lnTo>
                    <a:lnTo>
                      <a:pt x="237" y="403"/>
                    </a:lnTo>
                    <a:lnTo>
                      <a:pt x="229" y="408"/>
                    </a:lnTo>
                    <a:lnTo>
                      <a:pt x="228" y="408"/>
                    </a:lnTo>
                    <a:lnTo>
                      <a:pt x="224" y="411"/>
                    </a:lnTo>
                    <a:lnTo>
                      <a:pt x="224" y="418"/>
                    </a:lnTo>
                    <a:lnTo>
                      <a:pt x="225" y="418"/>
                    </a:lnTo>
                    <a:lnTo>
                      <a:pt x="228" y="420"/>
                    </a:lnTo>
                    <a:lnTo>
                      <a:pt x="232" y="423"/>
                    </a:lnTo>
                    <a:lnTo>
                      <a:pt x="234" y="423"/>
                    </a:lnTo>
                    <a:lnTo>
                      <a:pt x="301" y="445"/>
                    </a:lnTo>
                    <a:lnTo>
                      <a:pt x="301" y="447"/>
                    </a:lnTo>
                    <a:lnTo>
                      <a:pt x="306" y="448"/>
                    </a:lnTo>
                    <a:lnTo>
                      <a:pt x="310" y="448"/>
                    </a:lnTo>
                    <a:lnTo>
                      <a:pt x="311" y="449"/>
                    </a:lnTo>
                    <a:lnTo>
                      <a:pt x="330" y="449"/>
                    </a:lnTo>
                    <a:lnTo>
                      <a:pt x="331" y="448"/>
                    </a:lnTo>
                    <a:lnTo>
                      <a:pt x="339" y="448"/>
                    </a:lnTo>
                    <a:lnTo>
                      <a:pt x="342" y="447"/>
                    </a:lnTo>
                    <a:lnTo>
                      <a:pt x="345" y="444"/>
                    </a:lnTo>
                    <a:lnTo>
                      <a:pt x="462" y="394"/>
                    </a:lnTo>
                    <a:lnTo>
                      <a:pt x="463" y="392"/>
                    </a:lnTo>
                    <a:lnTo>
                      <a:pt x="468" y="392"/>
                    </a:lnTo>
                    <a:lnTo>
                      <a:pt x="469" y="391"/>
                    </a:lnTo>
                    <a:lnTo>
                      <a:pt x="472" y="391"/>
                    </a:lnTo>
                    <a:lnTo>
                      <a:pt x="477" y="390"/>
                    </a:lnTo>
                    <a:lnTo>
                      <a:pt x="484" y="390"/>
                    </a:lnTo>
                    <a:lnTo>
                      <a:pt x="489" y="391"/>
                    </a:lnTo>
                    <a:lnTo>
                      <a:pt x="491" y="391"/>
                    </a:lnTo>
                    <a:lnTo>
                      <a:pt x="495" y="392"/>
                    </a:lnTo>
                    <a:lnTo>
                      <a:pt x="497" y="394"/>
                    </a:lnTo>
                    <a:lnTo>
                      <a:pt x="557" y="412"/>
                    </a:lnTo>
                    <a:lnTo>
                      <a:pt x="565" y="415"/>
                    </a:lnTo>
                    <a:lnTo>
                      <a:pt x="648" y="448"/>
                    </a:lnTo>
                    <a:lnTo>
                      <a:pt x="657" y="456"/>
                    </a:lnTo>
                    <a:lnTo>
                      <a:pt x="699" y="471"/>
                    </a:lnTo>
                    <a:lnTo>
                      <a:pt x="742" y="492"/>
                    </a:lnTo>
                    <a:lnTo>
                      <a:pt x="776" y="505"/>
                    </a:lnTo>
                    <a:lnTo>
                      <a:pt x="778" y="505"/>
                    </a:lnTo>
                    <a:lnTo>
                      <a:pt x="791" y="500"/>
                    </a:lnTo>
                    <a:lnTo>
                      <a:pt x="803" y="505"/>
                    </a:lnTo>
                    <a:lnTo>
                      <a:pt x="811" y="500"/>
                    </a:lnTo>
                    <a:lnTo>
                      <a:pt x="800" y="496"/>
                    </a:lnTo>
                    <a:lnTo>
                      <a:pt x="814" y="490"/>
                    </a:lnTo>
                    <a:lnTo>
                      <a:pt x="827" y="493"/>
                    </a:lnTo>
                    <a:lnTo>
                      <a:pt x="836" y="490"/>
                    </a:lnTo>
                    <a:lnTo>
                      <a:pt x="820" y="484"/>
                    </a:lnTo>
                    <a:lnTo>
                      <a:pt x="786" y="473"/>
                    </a:lnTo>
                    <a:lnTo>
                      <a:pt x="725" y="460"/>
                    </a:lnTo>
                    <a:lnTo>
                      <a:pt x="681" y="445"/>
                    </a:lnTo>
                    <a:lnTo>
                      <a:pt x="658" y="441"/>
                    </a:lnTo>
                    <a:lnTo>
                      <a:pt x="568" y="414"/>
                    </a:lnTo>
                    <a:lnTo>
                      <a:pt x="561" y="411"/>
                    </a:lnTo>
                    <a:lnTo>
                      <a:pt x="499" y="391"/>
                    </a:lnTo>
                    <a:lnTo>
                      <a:pt x="497" y="391"/>
                    </a:lnTo>
                    <a:lnTo>
                      <a:pt x="495" y="390"/>
                    </a:lnTo>
                    <a:lnTo>
                      <a:pt x="489" y="388"/>
                    </a:lnTo>
                    <a:lnTo>
                      <a:pt x="475" y="388"/>
                    </a:lnTo>
                    <a:lnTo>
                      <a:pt x="473" y="390"/>
                    </a:lnTo>
                    <a:lnTo>
                      <a:pt x="467" y="390"/>
                    </a:lnTo>
                    <a:lnTo>
                      <a:pt x="464" y="391"/>
                    </a:lnTo>
                    <a:lnTo>
                      <a:pt x="460" y="391"/>
                    </a:lnTo>
                    <a:lnTo>
                      <a:pt x="456" y="392"/>
                    </a:lnTo>
                    <a:lnTo>
                      <a:pt x="341" y="444"/>
                    </a:lnTo>
                    <a:lnTo>
                      <a:pt x="339" y="445"/>
                    </a:lnTo>
                    <a:lnTo>
                      <a:pt x="335" y="445"/>
                    </a:lnTo>
                    <a:lnTo>
                      <a:pt x="330" y="447"/>
                    </a:lnTo>
                    <a:lnTo>
                      <a:pt x="325" y="447"/>
                    </a:lnTo>
                    <a:lnTo>
                      <a:pt x="323" y="448"/>
                    </a:lnTo>
                    <a:lnTo>
                      <a:pt x="322" y="447"/>
                    </a:lnTo>
                    <a:lnTo>
                      <a:pt x="318" y="448"/>
                    </a:lnTo>
                    <a:lnTo>
                      <a:pt x="314" y="448"/>
                    </a:lnTo>
                    <a:lnTo>
                      <a:pt x="313" y="447"/>
                    </a:lnTo>
                    <a:lnTo>
                      <a:pt x="310" y="447"/>
                    </a:lnTo>
                    <a:lnTo>
                      <a:pt x="305" y="445"/>
                    </a:lnTo>
                    <a:lnTo>
                      <a:pt x="236" y="420"/>
                    </a:lnTo>
                    <a:lnTo>
                      <a:pt x="230" y="420"/>
                    </a:lnTo>
                    <a:lnTo>
                      <a:pt x="230" y="419"/>
                    </a:lnTo>
                    <a:lnTo>
                      <a:pt x="229" y="418"/>
                    </a:lnTo>
                    <a:close/>
                    <a:moveTo>
                      <a:pt x="260" y="399"/>
                    </a:moveTo>
                    <a:lnTo>
                      <a:pt x="249" y="404"/>
                    </a:lnTo>
                    <a:lnTo>
                      <a:pt x="250" y="404"/>
                    </a:lnTo>
                    <a:lnTo>
                      <a:pt x="248" y="406"/>
                    </a:lnTo>
                    <a:lnTo>
                      <a:pt x="264" y="411"/>
                    </a:lnTo>
                    <a:lnTo>
                      <a:pt x="275" y="406"/>
                    </a:lnTo>
                    <a:lnTo>
                      <a:pt x="260" y="399"/>
                    </a:lnTo>
                    <a:close/>
                    <a:moveTo>
                      <a:pt x="301" y="414"/>
                    </a:moveTo>
                    <a:lnTo>
                      <a:pt x="294" y="418"/>
                    </a:lnTo>
                    <a:lnTo>
                      <a:pt x="289" y="415"/>
                    </a:lnTo>
                    <a:lnTo>
                      <a:pt x="294" y="412"/>
                    </a:lnTo>
                    <a:lnTo>
                      <a:pt x="301" y="414"/>
                    </a:lnTo>
                    <a:close/>
                    <a:moveTo>
                      <a:pt x="440" y="367"/>
                    </a:moveTo>
                    <a:lnTo>
                      <a:pt x="434" y="366"/>
                    </a:lnTo>
                    <a:lnTo>
                      <a:pt x="452" y="358"/>
                    </a:lnTo>
                    <a:lnTo>
                      <a:pt x="431" y="351"/>
                    </a:lnTo>
                    <a:lnTo>
                      <a:pt x="438" y="349"/>
                    </a:lnTo>
                    <a:lnTo>
                      <a:pt x="463" y="358"/>
                    </a:lnTo>
                    <a:lnTo>
                      <a:pt x="440" y="367"/>
                    </a:lnTo>
                    <a:close/>
                    <a:moveTo>
                      <a:pt x="416" y="363"/>
                    </a:moveTo>
                    <a:lnTo>
                      <a:pt x="422" y="362"/>
                    </a:lnTo>
                    <a:lnTo>
                      <a:pt x="415" y="359"/>
                    </a:lnTo>
                    <a:lnTo>
                      <a:pt x="410" y="362"/>
                    </a:lnTo>
                    <a:lnTo>
                      <a:pt x="416" y="363"/>
                    </a:lnTo>
                    <a:close/>
                    <a:moveTo>
                      <a:pt x="408" y="367"/>
                    </a:moveTo>
                    <a:lnTo>
                      <a:pt x="403" y="366"/>
                    </a:lnTo>
                    <a:lnTo>
                      <a:pt x="396" y="367"/>
                    </a:lnTo>
                    <a:lnTo>
                      <a:pt x="403" y="370"/>
                    </a:lnTo>
                    <a:lnTo>
                      <a:pt x="408" y="367"/>
                    </a:lnTo>
                    <a:close/>
                    <a:moveTo>
                      <a:pt x="431" y="358"/>
                    </a:moveTo>
                    <a:lnTo>
                      <a:pt x="423" y="355"/>
                    </a:lnTo>
                    <a:lnTo>
                      <a:pt x="431" y="353"/>
                    </a:lnTo>
                    <a:lnTo>
                      <a:pt x="436" y="355"/>
                    </a:lnTo>
                    <a:lnTo>
                      <a:pt x="431" y="358"/>
                    </a:lnTo>
                    <a:close/>
                    <a:moveTo>
                      <a:pt x="411" y="346"/>
                    </a:moveTo>
                    <a:lnTo>
                      <a:pt x="396" y="339"/>
                    </a:lnTo>
                    <a:lnTo>
                      <a:pt x="404" y="337"/>
                    </a:lnTo>
                    <a:lnTo>
                      <a:pt x="406" y="337"/>
                    </a:lnTo>
                    <a:lnTo>
                      <a:pt x="410" y="334"/>
                    </a:lnTo>
                    <a:lnTo>
                      <a:pt x="424" y="339"/>
                    </a:lnTo>
                    <a:lnTo>
                      <a:pt x="411" y="346"/>
                    </a:lnTo>
                    <a:close/>
                    <a:moveTo>
                      <a:pt x="392" y="338"/>
                    </a:moveTo>
                    <a:lnTo>
                      <a:pt x="388" y="337"/>
                    </a:lnTo>
                    <a:lnTo>
                      <a:pt x="398" y="334"/>
                    </a:lnTo>
                    <a:lnTo>
                      <a:pt x="403" y="330"/>
                    </a:lnTo>
                    <a:lnTo>
                      <a:pt x="432" y="318"/>
                    </a:lnTo>
                    <a:lnTo>
                      <a:pt x="436" y="314"/>
                    </a:lnTo>
                    <a:lnTo>
                      <a:pt x="446" y="310"/>
                    </a:lnTo>
                    <a:lnTo>
                      <a:pt x="452" y="311"/>
                    </a:lnTo>
                    <a:lnTo>
                      <a:pt x="436" y="319"/>
                    </a:lnTo>
                    <a:lnTo>
                      <a:pt x="406" y="331"/>
                    </a:lnTo>
                    <a:lnTo>
                      <a:pt x="400" y="335"/>
                    </a:lnTo>
                    <a:lnTo>
                      <a:pt x="392" y="338"/>
                    </a:lnTo>
                    <a:close/>
                    <a:moveTo>
                      <a:pt x="384" y="337"/>
                    </a:moveTo>
                    <a:lnTo>
                      <a:pt x="366" y="330"/>
                    </a:lnTo>
                    <a:lnTo>
                      <a:pt x="380" y="325"/>
                    </a:lnTo>
                    <a:lnTo>
                      <a:pt x="398" y="330"/>
                    </a:lnTo>
                    <a:lnTo>
                      <a:pt x="394" y="331"/>
                    </a:lnTo>
                    <a:lnTo>
                      <a:pt x="395" y="333"/>
                    </a:lnTo>
                    <a:lnTo>
                      <a:pt x="384" y="337"/>
                    </a:lnTo>
                    <a:close/>
                    <a:moveTo>
                      <a:pt x="363" y="327"/>
                    </a:moveTo>
                    <a:lnTo>
                      <a:pt x="346" y="322"/>
                    </a:lnTo>
                    <a:lnTo>
                      <a:pt x="329" y="329"/>
                    </a:lnTo>
                    <a:lnTo>
                      <a:pt x="322" y="326"/>
                    </a:lnTo>
                    <a:lnTo>
                      <a:pt x="339" y="319"/>
                    </a:lnTo>
                    <a:lnTo>
                      <a:pt x="267" y="296"/>
                    </a:lnTo>
                    <a:lnTo>
                      <a:pt x="266" y="297"/>
                    </a:lnTo>
                    <a:lnTo>
                      <a:pt x="260" y="299"/>
                    </a:lnTo>
                    <a:lnTo>
                      <a:pt x="248" y="294"/>
                    </a:lnTo>
                    <a:lnTo>
                      <a:pt x="258" y="288"/>
                    </a:lnTo>
                    <a:lnTo>
                      <a:pt x="368" y="325"/>
                    </a:lnTo>
                    <a:lnTo>
                      <a:pt x="363" y="327"/>
                    </a:lnTo>
                    <a:close/>
                    <a:moveTo>
                      <a:pt x="342" y="337"/>
                    </a:moveTo>
                    <a:lnTo>
                      <a:pt x="337" y="335"/>
                    </a:lnTo>
                    <a:lnTo>
                      <a:pt x="331" y="337"/>
                    </a:lnTo>
                    <a:lnTo>
                      <a:pt x="335" y="338"/>
                    </a:lnTo>
                    <a:lnTo>
                      <a:pt x="342" y="337"/>
                    </a:lnTo>
                    <a:close/>
                    <a:moveTo>
                      <a:pt x="323" y="345"/>
                    </a:moveTo>
                    <a:lnTo>
                      <a:pt x="318" y="343"/>
                    </a:lnTo>
                    <a:lnTo>
                      <a:pt x="311" y="346"/>
                    </a:lnTo>
                    <a:lnTo>
                      <a:pt x="318" y="347"/>
                    </a:lnTo>
                    <a:lnTo>
                      <a:pt x="323" y="345"/>
                    </a:lnTo>
                    <a:close/>
                    <a:moveTo>
                      <a:pt x="290" y="359"/>
                    </a:moveTo>
                    <a:lnTo>
                      <a:pt x="283" y="358"/>
                    </a:lnTo>
                    <a:lnTo>
                      <a:pt x="281" y="359"/>
                    </a:lnTo>
                    <a:lnTo>
                      <a:pt x="286" y="362"/>
                    </a:lnTo>
                    <a:lnTo>
                      <a:pt x="290" y="359"/>
                    </a:lnTo>
                    <a:close/>
                    <a:moveTo>
                      <a:pt x="306" y="270"/>
                    </a:moveTo>
                    <a:lnTo>
                      <a:pt x="290" y="264"/>
                    </a:lnTo>
                    <a:lnTo>
                      <a:pt x="283" y="268"/>
                    </a:lnTo>
                    <a:lnTo>
                      <a:pt x="265" y="260"/>
                    </a:lnTo>
                    <a:lnTo>
                      <a:pt x="233" y="273"/>
                    </a:lnTo>
                    <a:lnTo>
                      <a:pt x="286" y="292"/>
                    </a:lnTo>
                    <a:lnTo>
                      <a:pt x="283" y="293"/>
                    </a:lnTo>
                    <a:lnTo>
                      <a:pt x="317" y="303"/>
                    </a:lnTo>
                    <a:lnTo>
                      <a:pt x="353" y="288"/>
                    </a:lnTo>
                    <a:lnTo>
                      <a:pt x="321" y="277"/>
                    </a:lnTo>
                    <a:lnTo>
                      <a:pt x="318" y="278"/>
                    </a:lnTo>
                    <a:lnTo>
                      <a:pt x="301" y="272"/>
                    </a:lnTo>
                    <a:lnTo>
                      <a:pt x="306" y="270"/>
                    </a:lnTo>
                    <a:close/>
                    <a:moveTo>
                      <a:pt x="299" y="265"/>
                    </a:moveTo>
                    <a:lnTo>
                      <a:pt x="395" y="297"/>
                    </a:lnTo>
                    <a:lnTo>
                      <a:pt x="400" y="296"/>
                    </a:lnTo>
                    <a:lnTo>
                      <a:pt x="395" y="293"/>
                    </a:lnTo>
                    <a:lnTo>
                      <a:pt x="305" y="262"/>
                    </a:lnTo>
                    <a:lnTo>
                      <a:pt x="299" y="265"/>
                    </a:lnTo>
                    <a:close/>
                    <a:moveTo>
                      <a:pt x="303" y="258"/>
                    </a:moveTo>
                    <a:lnTo>
                      <a:pt x="306" y="257"/>
                    </a:lnTo>
                    <a:lnTo>
                      <a:pt x="286" y="250"/>
                    </a:lnTo>
                    <a:lnTo>
                      <a:pt x="367" y="215"/>
                    </a:lnTo>
                    <a:lnTo>
                      <a:pt x="387" y="221"/>
                    </a:lnTo>
                    <a:lnTo>
                      <a:pt x="392" y="220"/>
                    </a:lnTo>
                    <a:lnTo>
                      <a:pt x="406" y="225"/>
                    </a:lnTo>
                    <a:lnTo>
                      <a:pt x="403" y="227"/>
                    </a:lnTo>
                    <a:lnTo>
                      <a:pt x="452" y="244"/>
                    </a:lnTo>
                    <a:lnTo>
                      <a:pt x="371" y="281"/>
                    </a:lnTo>
                    <a:lnTo>
                      <a:pt x="321" y="262"/>
                    </a:lnTo>
                    <a:lnTo>
                      <a:pt x="318" y="264"/>
                    </a:lnTo>
                    <a:lnTo>
                      <a:pt x="303" y="258"/>
                    </a:lnTo>
                    <a:close/>
                    <a:moveTo>
                      <a:pt x="427" y="303"/>
                    </a:moveTo>
                    <a:lnTo>
                      <a:pt x="414" y="307"/>
                    </a:lnTo>
                    <a:lnTo>
                      <a:pt x="428" y="314"/>
                    </a:lnTo>
                    <a:lnTo>
                      <a:pt x="432" y="313"/>
                    </a:lnTo>
                    <a:lnTo>
                      <a:pt x="435" y="314"/>
                    </a:lnTo>
                    <a:lnTo>
                      <a:pt x="444" y="310"/>
                    </a:lnTo>
                    <a:lnTo>
                      <a:pt x="427" y="303"/>
                    </a:lnTo>
                    <a:close/>
                    <a:moveTo>
                      <a:pt x="454" y="311"/>
                    </a:moveTo>
                    <a:lnTo>
                      <a:pt x="444" y="317"/>
                    </a:lnTo>
                    <a:lnTo>
                      <a:pt x="446" y="318"/>
                    </a:lnTo>
                    <a:lnTo>
                      <a:pt x="444" y="319"/>
                    </a:lnTo>
                    <a:lnTo>
                      <a:pt x="459" y="325"/>
                    </a:lnTo>
                    <a:lnTo>
                      <a:pt x="472" y="318"/>
                    </a:lnTo>
                    <a:lnTo>
                      <a:pt x="454" y="311"/>
                    </a:lnTo>
                    <a:close/>
                    <a:moveTo>
                      <a:pt x="541" y="274"/>
                    </a:moveTo>
                    <a:lnTo>
                      <a:pt x="556" y="281"/>
                    </a:lnTo>
                    <a:lnTo>
                      <a:pt x="569" y="274"/>
                    </a:lnTo>
                    <a:lnTo>
                      <a:pt x="568" y="274"/>
                    </a:lnTo>
                    <a:lnTo>
                      <a:pt x="569" y="273"/>
                    </a:lnTo>
                    <a:lnTo>
                      <a:pt x="553" y="268"/>
                    </a:lnTo>
                    <a:lnTo>
                      <a:pt x="541" y="274"/>
                    </a:lnTo>
                    <a:close/>
                    <a:moveTo>
                      <a:pt x="561" y="282"/>
                    </a:moveTo>
                    <a:lnTo>
                      <a:pt x="573" y="276"/>
                    </a:lnTo>
                    <a:lnTo>
                      <a:pt x="624" y="254"/>
                    </a:lnTo>
                    <a:lnTo>
                      <a:pt x="628" y="256"/>
                    </a:lnTo>
                    <a:lnTo>
                      <a:pt x="618" y="260"/>
                    </a:lnTo>
                    <a:lnTo>
                      <a:pt x="610" y="262"/>
                    </a:lnTo>
                    <a:lnTo>
                      <a:pt x="582" y="274"/>
                    </a:lnTo>
                    <a:lnTo>
                      <a:pt x="578" y="278"/>
                    </a:lnTo>
                    <a:lnTo>
                      <a:pt x="565" y="282"/>
                    </a:lnTo>
                    <a:lnTo>
                      <a:pt x="561" y="282"/>
                    </a:lnTo>
                    <a:close/>
                    <a:moveTo>
                      <a:pt x="568" y="282"/>
                    </a:moveTo>
                    <a:lnTo>
                      <a:pt x="586" y="290"/>
                    </a:lnTo>
                    <a:lnTo>
                      <a:pt x="600" y="285"/>
                    </a:lnTo>
                    <a:lnTo>
                      <a:pt x="582" y="278"/>
                    </a:lnTo>
                    <a:lnTo>
                      <a:pt x="581" y="280"/>
                    </a:lnTo>
                    <a:lnTo>
                      <a:pt x="580" y="278"/>
                    </a:lnTo>
                    <a:lnTo>
                      <a:pt x="568" y="282"/>
                    </a:lnTo>
                    <a:close/>
                    <a:moveTo>
                      <a:pt x="620" y="261"/>
                    </a:moveTo>
                    <a:lnTo>
                      <a:pt x="622" y="262"/>
                    </a:lnTo>
                    <a:lnTo>
                      <a:pt x="620" y="264"/>
                    </a:lnTo>
                    <a:lnTo>
                      <a:pt x="634" y="268"/>
                    </a:lnTo>
                    <a:lnTo>
                      <a:pt x="648" y="262"/>
                    </a:lnTo>
                    <a:lnTo>
                      <a:pt x="629" y="256"/>
                    </a:lnTo>
                    <a:lnTo>
                      <a:pt x="620" y="261"/>
                    </a:lnTo>
                    <a:close/>
                    <a:moveTo>
                      <a:pt x="609" y="257"/>
                    </a:moveTo>
                    <a:lnTo>
                      <a:pt x="608" y="256"/>
                    </a:lnTo>
                    <a:lnTo>
                      <a:pt x="605" y="257"/>
                    </a:lnTo>
                    <a:lnTo>
                      <a:pt x="589" y="253"/>
                    </a:lnTo>
                    <a:lnTo>
                      <a:pt x="602" y="246"/>
                    </a:lnTo>
                    <a:lnTo>
                      <a:pt x="620" y="253"/>
                    </a:lnTo>
                    <a:lnTo>
                      <a:pt x="609" y="257"/>
                    </a:lnTo>
                    <a:close/>
                    <a:moveTo>
                      <a:pt x="609" y="232"/>
                    </a:moveTo>
                    <a:lnTo>
                      <a:pt x="608" y="232"/>
                    </a:lnTo>
                    <a:lnTo>
                      <a:pt x="731" y="179"/>
                    </a:lnTo>
                    <a:lnTo>
                      <a:pt x="721" y="175"/>
                    </a:lnTo>
                    <a:lnTo>
                      <a:pt x="620" y="140"/>
                    </a:lnTo>
                    <a:lnTo>
                      <a:pt x="621" y="139"/>
                    </a:lnTo>
                    <a:lnTo>
                      <a:pt x="608" y="134"/>
                    </a:lnTo>
                    <a:lnTo>
                      <a:pt x="597" y="139"/>
                    </a:lnTo>
                    <a:lnTo>
                      <a:pt x="610" y="143"/>
                    </a:lnTo>
                    <a:lnTo>
                      <a:pt x="616" y="143"/>
                    </a:lnTo>
                    <a:lnTo>
                      <a:pt x="715" y="177"/>
                    </a:lnTo>
                    <a:lnTo>
                      <a:pt x="598" y="228"/>
                    </a:lnTo>
                    <a:lnTo>
                      <a:pt x="608" y="232"/>
                    </a:lnTo>
                    <a:lnTo>
                      <a:pt x="609" y="232"/>
                    </a:lnTo>
                    <a:close/>
                    <a:moveTo>
                      <a:pt x="679" y="260"/>
                    </a:moveTo>
                    <a:lnTo>
                      <a:pt x="678" y="260"/>
                    </a:lnTo>
                    <a:lnTo>
                      <a:pt x="683" y="262"/>
                    </a:lnTo>
                    <a:lnTo>
                      <a:pt x="678" y="265"/>
                    </a:lnTo>
                    <a:lnTo>
                      <a:pt x="673" y="264"/>
                    </a:lnTo>
                    <a:lnTo>
                      <a:pt x="678" y="260"/>
                    </a:lnTo>
                    <a:lnTo>
                      <a:pt x="679" y="260"/>
                    </a:lnTo>
                    <a:close/>
                    <a:moveTo>
                      <a:pt x="500" y="250"/>
                    </a:moveTo>
                    <a:lnTo>
                      <a:pt x="495" y="253"/>
                    </a:lnTo>
                    <a:lnTo>
                      <a:pt x="489" y="250"/>
                    </a:lnTo>
                    <a:lnTo>
                      <a:pt x="400" y="220"/>
                    </a:lnTo>
                    <a:lnTo>
                      <a:pt x="406" y="217"/>
                    </a:lnTo>
                    <a:lnTo>
                      <a:pt x="500" y="250"/>
                    </a:lnTo>
                    <a:close/>
                    <a:moveTo>
                      <a:pt x="471" y="237"/>
                    </a:moveTo>
                    <a:lnTo>
                      <a:pt x="436" y="225"/>
                    </a:lnTo>
                    <a:lnTo>
                      <a:pt x="439" y="224"/>
                    </a:lnTo>
                    <a:lnTo>
                      <a:pt x="422" y="217"/>
                    </a:lnTo>
                    <a:lnTo>
                      <a:pt x="419" y="219"/>
                    </a:lnTo>
                    <a:lnTo>
                      <a:pt x="406" y="213"/>
                    </a:lnTo>
                    <a:lnTo>
                      <a:pt x="408" y="213"/>
                    </a:lnTo>
                    <a:lnTo>
                      <a:pt x="388" y="205"/>
                    </a:lnTo>
                    <a:lnTo>
                      <a:pt x="557" y="131"/>
                    </a:lnTo>
                    <a:lnTo>
                      <a:pt x="609" y="148"/>
                    </a:lnTo>
                    <a:lnTo>
                      <a:pt x="613" y="147"/>
                    </a:lnTo>
                    <a:lnTo>
                      <a:pt x="645" y="159"/>
                    </a:lnTo>
                    <a:lnTo>
                      <a:pt x="471" y="237"/>
                    </a:lnTo>
                    <a:close/>
                    <a:moveTo>
                      <a:pt x="931" y="268"/>
                    </a:moveTo>
                    <a:lnTo>
                      <a:pt x="1133" y="232"/>
                    </a:lnTo>
                    <a:lnTo>
                      <a:pt x="1198" y="154"/>
                    </a:lnTo>
                    <a:lnTo>
                      <a:pt x="1200" y="152"/>
                    </a:lnTo>
                    <a:lnTo>
                      <a:pt x="1202" y="152"/>
                    </a:lnTo>
                    <a:lnTo>
                      <a:pt x="1206" y="151"/>
                    </a:lnTo>
                    <a:lnTo>
                      <a:pt x="1032" y="91"/>
                    </a:lnTo>
                    <a:lnTo>
                      <a:pt x="1028" y="91"/>
                    </a:lnTo>
                    <a:lnTo>
                      <a:pt x="1026" y="90"/>
                    </a:lnTo>
                    <a:lnTo>
                      <a:pt x="1022" y="90"/>
                    </a:lnTo>
                    <a:lnTo>
                      <a:pt x="1018" y="89"/>
                    </a:lnTo>
                    <a:lnTo>
                      <a:pt x="1012" y="89"/>
                    </a:lnTo>
                    <a:lnTo>
                      <a:pt x="1010" y="90"/>
                    </a:lnTo>
                    <a:lnTo>
                      <a:pt x="1005" y="89"/>
                    </a:lnTo>
                    <a:lnTo>
                      <a:pt x="1002" y="89"/>
                    </a:lnTo>
                    <a:lnTo>
                      <a:pt x="1001" y="90"/>
                    </a:lnTo>
                    <a:lnTo>
                      <a:pt x="997" y="90"/>
                    </a:lnTo>
                    <a:lnTo>
                      <a:pt x="993" y="93"/>
                    </a:lnTo>
                    <a:lnTo>
                      <a:pt x="992" y="93"/>
                    </a:lnTo>
                    <a:lnTo>
                      <a:pt x="990" y="94"/>
                    </a:lnTo>
                    <a:lnTo>
                      <a:pt x="981" y="95"/>
                    </a:lnTo>
                    <a:lnTo>
                      <a:pt x="974" y="98"/>
                    </a:lnTo>
                    <a:lnTo>
                      <a:pt x="980" y="101"/>
                    </a:lnTo>
                    <a:lnTo>
                      <a:pt x="988" y="98"/>
                    </a:lnTo>
                    <a:lnTo>
                      <a:pt x="993" y="95"/>
                    </a:lnTo>
                    <a:lnTo>
                      <a:pt x="997" y="93"/>
                    </a:lnTo>
                    <a:lnTo>
                      <a:pt x="998" y="91"/>
                    </a:lnTo>
                    <a:lnTo>
                      <a:pt x="1022" y="91"/>
                    </a:lnTo>
                    <a:lnTo>
                      <a:pt x="1025" y="93"/>
                    </a:lnTo>
                    <a:lnTo>
                      <a:pt x="1030" y="93"/>
                    </a:lnTo>
                    <a:lnTo>
                      <a:pt x="1196" y="151"/>
                    </a:lnTo>
                    <a:lnTo>
                      <a:pt x="1192" y="152"/>
                    </a:lnTo>
                    <a:lnTo>
                      <a:pt x="1001" y="185"/>
                    </a:lnTo>
                    <a:lnTo>
                      <a:pt x="931" y="268"/>
                    </a:lnTo>
                    <a:close/>
                    <a:moveTo>
                      <a:pt x="932" y="167"/>
                    </a:moveTo>
                    <a:lnTo>
                      <a:pt x="955" y="155"/>
                    </a:lnTo>
                    <a:lnTo>
                      <a:pt x="935" y="150"/>
                    </a:lnTo>
                    <a:lnTo>
                      <a:pt x="963" y="138"/>
                    </a:lnTo>
                    <a:lnTo>
                      <a:pt x="955" y="135"/>
                    </a:lnTo>
                    <a:lnTo>
                      <a:pt x="937" y="143"/>
                    </a:lnTo>
                    <a:lnTo>
                      <a:pt x="929" y="147"/>
                    </a:lnTo>
                    <a:lnTo>
                      <a:pt x="921" y="150"/>
                    </a:lnTo>
                    <a:lnTo>
                      <a:pt x="944" y="158"/>
                    </a:lnTo>
                    <a:lnTo>
                      <a:pt x="925" y="164"/>
                    </a:lnTo>
                    <a:lnTo>
                      <a:pt x="932" y="167"/>
                    </a:lnTo>
                    <a:close/>
                    <a:moveTo>
                      <a:pt x="990" y="126"/>
                    </a:moveTo>
                    <a:lnTo>
                      <a:pt x="1010" y="131"/>
                    </a:lnTo>
                    <a:lnTo>
                      <a:pt x="1034" y="122"/>
                    </a:lnTo>
                    <a:lnTo>
                      <a:pt x="1028" y="119"/>
                    </a:lnTo>
                    <a:lnTo>
                      <a:pt x="1010" y="127"/>
                    </a:lnTo>
                    <a:lnTo>
                      <a:pt x="989" y="120"/>
                    </a:lnTo>
                    <a:lnTo>
                      <a:pt x="972" y="128"/>
                    </a:lnTo>
                    <a:lnTo>
                      <a:pt x="968" y="130"/>
                    </a:lnTo>
                    <a:lnTo>
                      <a:pt x="965" y="131"/>
                    </a:lnTo>
                    <a:lnTo>
                      <a:pt x="957" y="134"/>
                    </a:lnTo>
                    <a:lnTo>
                      <a:pt x="965" y="136"/>
                    </a:lnTo>
                    <a:lnTo>
                      <a:pt x="990" y="126"/>
                    </a:lnTo>
                    <a:close/>
                    <a:moveTo>
                      <a:pt x="1001" y="107"/>
                    </a:moveTo>
                    <a:lnTo>
                      <a:pt x="1013" y="101"/>
                    </a:lnTo>
                    <a:lnTo>
                      <a:pt x="998" y="97"/>
                    </a:lnTo>
                    <a:lnTo>
                      <a:pt x="992" y="98"/>
                    </a:lnTo>
                    <a:lnTo>
                      <a:pt x="990" y="98"/>
                    </a:lnTo>
                    <a:lnTo>
                      <a:pt x="984" y="101"/>
                    </a:lnTo>
                    <a:lnTo>
                      <a:pt x="1001" y="107"/>
                    </a:lnTo>
                    <a:close/>
                    <a:moveTo>
                      <a:pt x="972" y="98"/>
                    </a:moveTo>
                    <a:lnTo>
                      <a:pt x="955" y="91"/>
                    </a:lnTo>
                    <a:lnTo>
                      <a:pt x="968" y="86"/>
                    </a:lnTo>
                    <a:lnTo>
                      <a:pt x="984" y="91"/>
                    </a:lnTo>
                    <a:lnTo>
                      <a:pt x="977" y="94"/>
                    </a:lnTo>
                    <a:lnTo>
                      <a:pt x="980" y="94"/>
                    </a:lnTo>
                    <a:lnTo>
                      <a:pt x="972" y="98"/>
                    </a:lnTo>
                    <a:close/>
                    <a:moveTo>
                      <a:pt x="921" y="83"/>
                    </a:moveTo>
                    <a:lnTo>
                      <a:pt x="824" y="49"/>
                    </a:lnTo>
                    <a:lnTo>
                      <a:pt x="824" y="47"/>
                    </a:lnTo>
                    <a:lnTo>
                      <a:pt x="826" y="47"/>
                    </a:lnTo>
                    <a:lnTo>
                      <a:pt x="812" y="42"/>
                    </a:lnTo>
                    <a:lnTo>
                      <a:pt x="800" y="47"/>
                    </a:lnTo>
                    <a:lnTo>
                      <a:pt x="814" y="53"/>
                    </a:lnTo>
                    <a:lnTo>
                      <a:pt x="816" y="51"/>
                    </a:lnTo>
                    <a:lnTo>
                      <a:pt x="819" y="51"/>
                    </a:lnTo>
                    <a:lnTo>
                      <a:pt x="915" y="86"/>
                    </a:lnTo>
                    <a:lnTo>
                      <a:pt x="921" y="83"/>
                    </a:lnTo>
                    <a:close/>
                    <a:moveTo>
                      <a:pt x="854" y="67"/>
                    </a:moveTo>
                    <a:lnTo>
                      <a:pt x="776" y="102"/>
                    </a:lnTo>
                    <a:lnTo>
                      <a:pt x="742" y="90"/>
                    </a:lnTo>
                    <a:lnTo>
                      <a:pt x="745" y="89"/>
                    </a:lnTo>
                    <a:lnTo>
                      <a:pt x="693" y="71"/>
                    </a:lnTo>
                    <a:lnTo>
                      <a:pt x="766" y="40"/>
                    </a:lnTo>
                    <a:lnTo>
                      <a:pt x="818" y="57"/>
                    </a:lnTo>
                    <a:lnTo>
                      <a:pt x="822" y="57"/>
                    </a:lnTo>
                    <a:lnTo>
                      <a:pt x="854" y="67"/>
                    </a:lnTo>
                    <a:close/>
                    <a:moveTo>
                      <a:pt x="729" y="90"/>
                    </a:moveTo>
                    <a:lnTo>
                      <a:pt x="727" y="90"/>
                    </a:lnTo>
                    <a:lnTo>
                      <a:pt x="727" y="91"/>
                    </a:lnTo>
                    <a:lnTo>
                      <a:pt x="826" y="126"/>
                    </a:lnTo>
                    <a:lnTo>
                      <a:pt x="820" y="128"/>
                    </a:lnTo>
                    <a:lnTo>
                      <a:pt x="721" y="94"/>
                    </a:lnTo>
                    <a:lnTo>
                      <a:pt x="718" y="94"/>
                    </a:lnTo>
                    <a:lnTo>
                      <a:pt x="717" y="95"/>
                    </a:lnTo>
                    <a:lnTo>
                      <a:pt x="702" y="90"/>
                    </a:lnTo>
                    <a:lnTo>
                      <a:pt x="715" y="86"/>
                    </a:lnTo>
                    <a:lnTo>
                      <a:pt x="729" y="90"/>
                    </a:lnTo>
                    <a:close/>
                    <a:moveTo>
                      <a:pt x="725" y="98"/>
                    </a:moveTo>
                    <a:lnTo>
                      <a:pt x="758" y="110"/>
                    </a:lnTo>
                    <a:lnTo>
                      <a:pt x="665" y="151"/>
                    </a:lnTo>
                    <a:lnTo>
                      <a:pt x="632" y="140"/>
                    </a:lnTo>
                    <a:lnTo>
                      <a:pt x="633" y="139"/>
                    </a:lnTo>
                    <a:lnTo>
                      <a:pt x="581" y="120"/>
                    </a:lnTo>
                    <a:lnTo>
                      <a:pt x="669" y="82"/>
                    </a:lnTo>
                    <a:lnTo>
                      <a:pt x="721" y="101"/>
                    </a:lnTo>
                    <a:lnTo>
                      <a:pt x="725" y="98"/>
                    </a:lnTo>
                    <a:close/>
                    <a:moveTo>
                      <a:pt x="758" y="179"/>
                    </a:moveTo>
                    <a:lnTo>
                      <a:pt x="774" y="184"/>
                    </a:lnTo>
                    <a:lnTo>
                      <a:pt x="783" y="181"/>
                    </a:lnTo>
                    <a:lnTo>
                      <a:pt x="782" y="180"/>
                    </a:lnTo>
                    <a:lnTo>
                      <a:pt x="786" y="177"/>
                    </a:lnTo>
                    <a:lnTo>
                      <a:pt x="771" y="172"/>
                    </a:lnTo>
                    <a:lnTo>
                      <a:pt x="758" y="179"/>
                    </a:lnTo>
                    <a:close/>
                    <a:moveTo>
                      <a:pt x="776" y="185"/>
                    </a:moveTo>
                    <a:lnTo>
                      <a:pt x="787" y="183"/>
                    </a:lnTo>
                    <a:lnTo>
                      <a:pt x="794" y="180"/>
                    </a:lnTo>
                    <a:lnTo>
                      <a:pt x="824" y="167"/>
                    </a:lnTo>
                    <a:lnTo>
                      <a:pt x="828" y="163"/>
                    </a:lnTo>
                    <a:lnTo>
                      <a:pt x="836" y="160"/>
                    </a:lnTo>
                    <a:lnTo>
                      <a:pt x="842" y="162"/>
                    </a:lnTo>
                    <a:lnTo>
                      <a:pt x="798" y="181"/>
                    </a:lnTo>
                    <a:lnTo>
                      <a:pt x="783" y="187"/>
                    </a:lnTo>
                    <a:lnTo>
                      <a:pt x="776" y="185"/>
                    </a:lnTo>
                    <a:close/>
                    <a:moveTo>
                      <a:pt x="798" y="184"/>
                    </a:moveTo>
                    <a:lnTo>
                      <a:pt x="794" y="184"/>
                    </a:lnTo>
                    <a:lnTo>
                      <a:pt x="784" y="188"/>
                    </a:lnTo>
                    <a:lnTo>
                      <a:pt x="803" y="195"/>
                    </a:lnTo>
                    <a:lnTo>
                      <a:pt x="816" y="188"/>
                    </a:lnTo>
                    <a:lnTo>
                      <a:pt x="802" y="184"/>
                    </a:lnTo>
                    <a:lnTo>
                      <a:pt x="798" y="184"/>
                    </a:lnTo>
                    <a:close/>
                    <a:moveTo>
                      <a:pt x="831" y="169"/>
                    </a:moveTo>
                    <a:lnTo>
                      <a:pt x="839" y="167"/>
                    </a:lnTo>
                    <a:lnTo>
                      <a:pt x="838" y="167"/>
                    </a:lnTo>
                    <a:lnTo>
                      <a:pt x="844" y="163"/>
                    </a:lnTo>
                    <a:lnTo>
                      <a:pt x="862" y="169"/>
                    </a:lnTo>
                    <a:lnTo>
                      <a:pt x="846" y="175"/>
                    </a:lnTo>
                    <a:lnTo>
                      <a:pt x="831" y="169"/>
                    </a:lnTo>
                    <a:close/>
                    <a:moveTo>
                      <a:pt x="816" y="166"/>
                    </a:moveTo>
                    <a:lnTo>
                      <a:pt x="800" y="159"/>
                    </a:lnTo>
                    <a:lnTo>
                      <a:pt x="816" y="154"/>
                    </a:lnTo>
                    <a:lnTo>
                      <a:pt x="834" y="159"/>
                    </a:lnTo>
                    <a:lnTo>
                      <a:pt x="824" y="162"/>
                    </a:lnTo>
                    <a:lnTo>
                      <a:pt x="823" y="162"/>
                    </a:lnTo>
                    <a:lnTo>
                      <a:pt x="816" y="166"/>
                    </a:lnTo>
                    <a:close/>
                    <a:moveTo>
                      <a:pt x="1118" y="349"/>
                    </a:moveTo>
                    <a:lnTo>
                      <a:pt x="1325" y="258"/>
                    </a:lnTo>
                    <a:lnTo>
                      <a:pt x="1529" y="327"/>
                    </a:lnTo>
                    <a:lnTo>
                      <a:pt x="1498" y="339"/>
                    </a:lnTo>
                    <a:lnTo>
                      <a:pt x="1531" y="351"/>
                    </a:lnTo>
                    <a:lnTo>
                      <a:pt x="1353" y="431"/>
                    </a:lnTo>
                    <a:lnTo>
                      <a:pt x="1263" y="399"/>
                    </a:lnTo>
                    <a:lnTo>
                      <a:pt x="1315" y="378"/>
                    </a:lnTo>
                    <a:lnTo>
                      <a:pt x="1300" y="372"/>
                    </a:lnTo>
                    <a:lnTo>
                      <a:pt x="1207" y="414"/>
                    </a:lnTo>
                    <a:lnTo>
                      <a:pt x="1214" y="416"/>
                    </a:lnTo>
                    <a:lnTo>
                      <a:pt x="1102" y="465"/>
                    </a:lnTo>
                    <a:lnTo>
                      <a:pt x="1114" y="469"/>
                    </a:lnTo>
                    <a:lnTo>
                      <a:pt x="1074" y="488"/>
                    </a:lnTo>
                    <a:lnTo>
                      <a:pt x="1058" y="487"/>
                    </a:lnTo>
                    <a:lnTo>
                      <a:pt x="1034" y="498"/>
                    </a:lnTo>
                    <a:lnTo>
                      <a:pt x="1022" y="504"/>
                    </a:lnTo>
                    <a:lnTo>
                      <a:pt x="1012" y="501"/>
                    </a:lnTo>
                    <a:lnTo>
                      <a:pt x="1022" y="496"/>
                    </a:lnTo>
                    <a:lnTo>
                      <a:pt x="1005" y="490"/>
                    </a:lnTo>
                    <a:lnTo>
                      <a:pt x="994" y="494"/>
                    </a:lnTo>
                    <a:lnTo>
                      <a:pt x="985" y="490"/>
                    </a:lnTo>
                    <a:lnTo>
                      <a:pt x="994" y="487"/>
                    </a:lnTo>
                    <a:lnTo>
                      <a:pt x="981" y="481"/>
                    </a:lnTo>
                    <a:lnTo>
                      <a:pt x="985" y="480"/>
                    </a:lnTo>
                    <a:lnTo>
                      <a:pt x="1010" y="471"/>
                    </a:lnTo>
                    <a:lnTo>
                      <a:pt x="1008" y="464"/>
                    </a:lnTo>
                    <a:lnTo>
                      <a:pt x="1048" y="447"/>
                    </a:lnTo>
                    <a:lnTo>
                      <a:pt x="1060" y="449"/>
                    </a:lnTo>
                    <a:lnTo>
                      <a:pt x="1171" y="402"/>
                    </a:lnTo>
                    <a:lnTo>
                      <a:pt x="1179" y="404"/>
                    </a:lnTo>
                    <a:lnTo>
                      <a:pt x="1272" y="363"/>
                    </a:lnTo>
                    <a:lnTo>
                      <a:pt x="1260" y="358"/>
                    </a:lnTo>
                    <a:lnTo>
                      <a:pt x="1210" y="380"/>
                    </a:lnTo>
                    <a:lnTo>
                      <a:pt x="1118" y="349"/>
                    </a:lnTo>
                    <a:close/>
                    <a:moveTo>
                      <a:pt x="208" y="285"/>
                    </a:moveTo>
                    <a:lnTo>
                      <a:pt x="0" y="374"/>
                    </a:lnTo>
                    <a:lnTo>
                      <a:pt x="54" y="392"/>
                    </a:lnTo>
                    <a:lnTo>
                      <a:pt x="945" y="697"/>
                    </a:lnTo>
                    <a:lnTo>
                      <a:pt x="980" y="683"/>
                    </a:lnTo>
                    <a:lnTo>
                      <a:pt x="1777" y="334"/>
                    </a:lnTo>
                    <a:lnTo>
                      <a:pt x="1776" y="333"/>
                    </a:lnTo>
                    <a:lnTo>
                      <a:pt x="1798" y="322"/>
                    </a:lnTo>
                    <a:lnTo>
                      <a:pt x="908" y="18"/>
                    </a:lnTo>
                    <a:lnTo>
                      <a:pt x="858" y="0"/>
                    </a:lnTo>
                    <a:lnTo>
                      <a:pt x="790" y="29"/>
                    </a:lnTo>
                    <a:lnTo>
                      <a:pt x="842" y="46"/>
                    </a:lnTo>
                    <a:lnTo>
                      <a:pt x="836" y="49"/>
                    </a:lnTo>
                    <a:lnTo>
                      <a:pt x="868" y="61"/>
                    </a:lnTo>
                    <a:lnTo>
                      <a:pt x="917" y="40"/>
                    </a:lnTo>
                    <a:lnTo>
                      <a:pt x="1235" y="148"/>
                    </a:lnTo>
                    <a:lnTo>
                      <a:pt x="1230" y="151"/>
                    </a:lnTo>
                    <a:lnTo>
                      <a:pt x="1212" y="172"/>
                    </a:lnTo>
                    <a:lnTo>
                      <a:pt x="1206" y="179"/>
                    </a:lnTo>
                    <a:lnTo>
                      <a:pt x="1195" y="192"/>
                    </a:lnTo>
                    <a:lnTo>
                      <a:pt x="1157" y="238"/>
                    </a:lnTo>
                    <a:lnTo>
                      <a:pt x="1046" y="260"/>
                    </a:lnTo>
                    <a:lnTo>
                      <a:pt x="1024" y="264"/>
                    </a:lnTo>
                    <a:lnTo>
                      <a:pt x="997" y="268"/>
                    </a:lnTo>
                    <a:lnTo>
                      <a:pt x="919" y="282"/>
                    </a:lnTo>
                    <a:lnTo>
                      <a:pt x="892" y="273"/>
                    </a:lnTo>
                    <a:lnTo>
                      <a:pt x="917" y="240"/>
                    </a:lnTo>
                    <a:lnTo>
                      <a:pt x="933" y="221"/>
                    </a:lnTo>
                    <a:lnTo>
                      <a:pt x="970" y="177"/>
                    </a:lnTo>
                    <a:lnTo>
                      <a:pt x="1078" y="158"/>
                    </a:lnTo>
                    <a:lnTo>
                      <a:pt x="1125" y="150"/>
                    </a:lnTo>
                    <a:lnTo>
                      <a:pt x="1143" y="147"/>
                    </a:lnTo>
                    <a:lnTo>
                      <a:pt x="1066" y="119"/>
                    </a:lnTo>
                    <a:lnTo>
                      <a:pt x="487" y="374"/>
                    </a:lnTo>
                    <a:lnTo>
                      <a:pt x="568" y="402"/>
                    </a:lnTo>
                    <a:lnTo>
                      <a:pt x="556" y="407"/>
                    </a:lnTo>
                    <a:lnTo>
                      <a:pt x="573" y="412"/>
                    </a:lnTo>
                    <a:lnTo>
                      <a:pt x="570" y="412"/>
                    </a:lnTo>
                    <a:lnTo>
                      <a:pt x="660" y="441"/>
                    </a:lnTo>
                    <a:lnTo>
                      <a:pt x="685" y="443"/>
                    </a:lnTo>
                    <a:lnTo>
                      <a:pt x="694" y="447"/>
                    </a:lnTo>
                    <a:lnTo>
                      <a:pt x="701" y="449"/>
                    </a:lnTo>
                    <a:lnTo>
                      <a:pt x="711" y="449"/>
                    </a:lnTo>
                    <a:lnTo>
                      <a:pt x="718" y="452"/>
                    </a:lnTo>
                    <a:lnTo>
                      <a:pt x="727" y="453"/>
                    </a:lnTo>
                    <a:lnTo>
                      <a:pt x="735" y="456"/>
                    </a:lnTo>
                    <a:lnTo>
                      <a:pt x="755" y="456"/>
                    </a:lnTo>
                    <a:lnTo>
                      <a:pt x="765" y="457"/>
                    </a:lnTo>
                    <a:lnTo>
                      <a:pt x="784" y="457"/>
                    </a:lnTo>
                    <a:lnTo>
                      <a:pt x="794" y="455"/>
                    </a:lnTo>
                    <a:lnTo>
                      <a:pt x="803" y="455"/>
                    </a:lnTo>
                    <a:lnTo>
                      <a:pt x="812" y="453"/>
                    </a:lnTo>
                    <a:lnTo>
                      <a:pt x="820" y="451"/>
                    </a:lnTo>
                    <a:lnTo>
                      <a:pt x="838" y="449"/>
                    </a:lnTo>
                    <a:lnTo>
                      <a:pt x="844" y="445"/>
                    </a:lnTo>
                    <a:lnTo>
                      <a:pt x="863" y="437"/>
                    </a:lnTo>
                    <a:lnTo>
                      <a:pt x="864" y="435"/>
                    </a:lnTo>
                    <a:lnTo>
                      <a:pt x="875" y="435"/>
                    </a:lnTo>
                    <a:lnTo>
                      <a:pt x="877" y="432"/>
                    </a:lnTo>
                    <a:lnTo>
                      <a:pt x="912" y="432"/>
                    </a:lnTo>
                    <a:lnTo>
                      <a:pt x="915" y="433"/>
                    </a:lnTo>
                    <a:lnTo>
                      <a:pt x="920" y="435"/>
                    </a:lnTo>
                    <a:lnTo>
                      <a:pt x="921" y="435"/>
                    </a:lnTo>
                    <a:lnTo>
                      <a:pt x="945" y="443"/>
                    </a:lnTo>
                    <a:lnTo>
                      <a:pt x="952" y="444"/>
                    </a:lnTo>
                    <a:lnTo>
                      <a:pt x="955" y="445"/>
                    </a:lnTo>
                    <a:lnTo>
                      <a:pt x="989" y="445"/>
                    </a:lnTo>
                    <a:lnTo>
                      <a:pt x="992" y="443"/>
                    </a:lnTo>
                    <a:lnTo>
                      <a:pt x="997" y="443"/>
                    </a:lnTo>
                    <a:lnTo>
                      <a:pt x="997" y="441"/>
                    </a:lnTo>
                    <a:lnTo>
                      <a:pt x="1002" y="441"/>
                    </a:lnTo>
                    <a:lnTo>
                      <a:pt x="1073" y="411"/>
                    </a:lnTo>
                    <a:lnTo>
                      <a:pt x="1077" y="407"/>
                    </a:lnTo>
                    <a:lnTo>
                      <a:pt x="1079" y="406"/>
                    </a:lnTo>
                    <a:lnTo>
                      <a:pt x="1081" y="402"/>
                    </a:lnTo>
                    <a:lnTo>
                      <a:pt x="1081" y="398"/>
                    </a:lnTo>
                    <a:lnTo>
                      <a:pt x="1079" y="395"/>
                    </a:lnTo>
                    <a:lnTo>
                      <a:pt x="1077" y="394"/>
                    </a:lnTo>
                    <a:lnTo>
                      <a:pt x="1077" y="392"/>
                    </a:lnTo>
                    <a:lnTo>
                      <a:pt x="1073" y="391"/>
                    </a:lnTo>
                    <a:lnTo>
                      <a:pt x="1069" y="388"/>
                    </a:lnTo>
                    <a:lnTo>
                      <a:pt x="1066" y="387"/>
                    </a:lnTo>
                    <a:lnTo>
                      <a:pt x="1001" y="363"/>
                    </a:lnTo>
                    <a:lnTo>
                      <a:pt x="993" y="363"/>
                    </a:lnTo>
                    <a:lnTo>
                      <a:pt x="988" y="358"/>
                    </a:lnTo>
                    <a:lnTo>
                      <a:pt x="988" y="357"/>
                    </a:lnTo>
                    <a:lnTo>
                      <a:pt x="985" y="354"/>
                    </a:lnTo>
                    <a:lnTo>
                      <a:pt x="985" y="353"/>
                    </a:lnTo>
                    <a:lnTo>
                      <a:pt x="984" y="351"/>
                    </a:lnTo>
                    <a:lnTo>
                      <a:pt x="984" y="349"/>
                    </a:lnTo>
                    <a:lnTo>
                      <a:pt x="985" y="347"/>
                    </a:lnTo>
                    <a:lnTo>
                      <a:pt x="986" y="347"/>
                    </a:lnTo>
                    <a:lnTo>
                      <a:pt x="988" y="345"/>
                    </a:lnTo>
                    <a:lnTo>
                      <a:pt x="990" y="343"/>
                    </a:lnTo>
                    <a:lnTo>
                      <a:pt x="990" y="342"/>
                    </a:lnTo>
                    <a:lnTo>
                      <a:pt x="997" y="339"/>
                    </a:lnTo>
                    <a:lnTo>
                      <a:pt x="1289" y="213"/>
                    </a:lnTo>
                    <a:lnTo>
                      <a:pt x="1291" y="211"/>
                    </a:lnTo>
                    <a:lnTo>
                      <a:pt x="1299" y="211"/>
                    </a:lnTo>
                    <a:lnTo>
                      <a:pt x="1300" y="209"/>
                    </a:lnTo>
                    <a:lnTo>
                      <a:pt x="1304" y="208"/>
                    </a:lnTo>
                    <a:lnTo>
                      <a:pt x="1305" y="208"/>
                    </a:lnTo>
                    <a:lnTo>
                      <a:pt x="1311" y="207"/>
                    </a:lnTo>
                    <a:lnTo>
                      <a:pt x="1329" y="207"/>
                    </a:lnTo>
                    <a:lnTo>
                      <a:pt x="1332" y="208"/>
                    </a:lnTo>
                    <a:lnTo>
                      <a:pt x="1340" y="208"/>
                    </a:lnTo>
                    <a:lnTo>
                      <a:pt x="1343" y="209"/>
                    </a:lnTo>
                    <a:lnTo>
                      <a:pt x="1347" y="211"/>
                    </a:lnTo>
                    <a:lnTo>
                      <a:pt x="1351" y="211"/>
                    </a:lnTo>
                    <a:lnTo>
                      <a:pt x="1679" y="325"/>
                    </a:lnTo>
                    <a:lnTo>
                      <a:pt x="1684" y="325"/>
                    </a:lnTo>
                    <a:lnTo>
                      <a:pt x="1687" y="326"/>
                    </a:lnTo>
                    <a:lnTo>
                      <a:pt x="1688" y="326"/>
                    </a:lnTo>
                    <a:lnTo>
                      <a:pt x="1692" y="330"/>
                    </a:lnTo>
                    <a:lnTo>
                      <a:pt x="1693" y="330"/>
                    </a:lnTo>
                    <a:lnTo>
                      <a:pt x="1696" y="333"/>
                    </a:lnTo>
                    <a:lnTo>
                      <a:pt x="1696" y="335"/>
                    </a:lnTo>
                    <a:lnTo>
                      <a:pt x="1695" y="337"/>
                    </a:lnTo>
                    <a:lnTo>
                      <a:pt x="1696" y="338"/>
                    </a:lnTo>
                    <a:lnTo>
                      <a:pt x="1693" y="339"/>
                    </a:lnTo>
                    <a:lnTo>
                      <a:pt x="1693" y="341"/>
                    </a:lnTo>
                    <a:lnTo>
                      <a:pt x="1692" y="343"/>
                    </a:lnTo>
                    <a:lnTo>
                      <a:pt x="1691" y="343"/>
                    </a:lnTo>
                    <a:lnTo>
                      <a:pt x="1689" y="346"/>
                    </a:lnTo>
                    <a:lnTo>
                      <a:pt x="1687" y="347"/>
                    </a:lnTo>
                    <a:lnTo>
                      <a:pt x="1389" y="479"/>
                    </a:lnTo>
                    <a:lnTo>
                      <a:pt x="1382" y="479"/>
                    </a:lnTo>
                    <a:lnTo>
                      <a:pt x="1380" y="480"/>
                    </a:lnTo>
                    <a:lnTo>
                      <a:pt x="1376" y="481"/>
                    </a:lnTo>
                    <a:lnTo>
                      <a:pt x="1373" y="481"/>
                    </a:lnTo>
                    <a:lnTo>
                      <a:pt x="1369" y="483"/>
                    </a:lnTo>
                    <a:lnTo>
                      <a:pt x="1364" y="481"/>
                    </a:lnTo>
                    <a:lnTo>
                      <a:pt x="1361" y="481"/>
                    </a:lnTo>
                    <a:lnTo>
                      <a:pt x="1359" y="483"/>
                    </a:lnTo>
                    <a:lnTo>
                      <a:pt x="1355" y="483"/>
                    </a:lnTo>
                    <a:lnTo>
                      <a:pt x="1351" y="481"/>
                    </a:lnTo>
                    <a:lnTo>
                      <a:pt x="1341" y="481"/>
                    </a:lnTo>
                    <a:lnTo>
                      <a:pt x="1339" y="480"/>
                    </a:lnTo>
                    <a:lnTo>
                      <a:pt x="1336" y="480"/>
                    </a:lnTo>
                    <a:lnTo>
                      <a:pt x="1332" y="479"/>
                    </a:lnTo>
                    <a:lnTo>
                      <a:pt x="1328" y="479"/>
                    </a:lnTo>
                    <a:lnTo>
                      <a:pt x="1264" y="455"/>
                    </a:lnTo>
                    <a:lnTo>
                      <a:pt x="1259" y="453"/>
                    </a:lnTo>
                    <a:lnTo>
                      <a:pt x="1254" y="453"/>
                    </a:lnTo>
                    <a:lnTo>
                      <a:pt x="1251" y="452"/>
                    </a:lnTo>
                    <a:lnTo>
                      <a:pt x="1247" y="452"/>
                    </a:lnTo>
                    <a:lnTo>
                      <a:pt x="1243" y="451"/>
                    </a:lnTo>
                    <a:lnTo>
                      <a:pt x="1226" y="451"/>
                    </a:lnTo>
                    <a:lnTo>
                      <a:pt x="1219" y="452"/>
                    </a:lnTo>
                    <a:lnTo>
                      <a:pt x="1218" y="452"/>
                    </a:lnTo>
                    <a:lnTo>
                      <a:pt x="1214" y="453"/>
                    </a:lnTo>
                    <a:lnTo>
                      <a:pt x="1210" y="453"/>
                    </a:lnTo>
                    <a:lnTo>
                      <a:pt x="1208" y="455"/>
                    </a:lnTo>
                    <a:lnTo>
                      <a:pt x="1200" y="457"/>
                    </a:lnTo>
                    <a:lnTo>
                      <a:pt x="1137" y="485"/>
                    </a:lnTo>
                    <a:lnTo>
                      <a:pt x="1133" y="487"/>
                    </a:lnTo>
                    <a:lnTo>
                      <a:pt x="1133" y="489"/>
                    </a:lnTo>
                    <a:lnTo>
                      <a:pt x="1130" y="489"/>
                    </a:lnTo>
                    <a:lnTo>
                      <a:pt x="1130" y="490"/>
                    </a:lnTo>
                    <a:lnTo>
                      <a:pt x="1125" y="492"/>
                    </a:lnTo>
                    <a:lnTo>
                      <a:pt x="1126" y="493"/>
                    </a:lnTo>
                    <a:lnTo>
                      <a:pt x="1125" y="496"/>
                    </a:lnTo>
                    <a:lnTo>
                      <a:pt x="1125" y="498"/>
                    </a:lnTo>
                    <a:lnTo>
                      <a:pt x="1126" y="501"/>
                    </a:lnTo>
                    <a:lnTo>
                      <a:pt x="1130" y="504"/>
                    </a:lnTo>
                    <a:lnTo>
                      <a:pt x="1130" y="505"/>
                    </a:lnTo>
                    <a:lnTo>
                      <a:pt x="1133" y="505"/>
                    </a:lnTo>
                    <a:lnTo>
                      <a:pt x="1135" y="508"/>
                    </a:lnTo>
                    <a:lnTo>
                      <a:pt x="1137" y="508"/>
                    </a:lnTo>
                    <a:lnTo>
                      <a:pt x="1139" y="509"/>
                    </a:lnTo>
                    <a:lnTo>
                      <a:pt x="1159" y="517"/>
                    </a:lnTo>
                    <a:lnTo>
                      <a:pt x="1162" y="517"/>
                    </a:lnTo>
                    <a:lnTo>
                      <a:pt x="1166" y="521"/>
                    </a:lnTo>
                    <a:lnTo>
                      <a:pt x="1170" y="524"/>
                    </a:lnTo>
                    <a:lnTo>
                      <a:pt x="1171" y="526"/>
                    </a:lnTo>
                    <a:lnTo>
                      <a:pt x="1171" y="533"/>
                    </a:lnTo>
                    <a:lnTo>
                      <a:pt x="1166" y="537"/>
                    </a:lnTo>
                    <a:lnTo>
                      <a:pt x="1162" y="538"/>
                    </a:lnTo>
                    <a:lnTo>
                      <a:pt x="1161" y="540"/>
                    </a:lnTo>
                    <a:lnTo>
                      <a:pt x="957" y="628"/>
                    </a:lnTo>
                    <a:lnTo>
                      <a:pt x="949" y="631"/>
                    </a:lnTo>
                    <a:lnTo>
                      <a:pt x="945" y="631"/>
                    </a:lnTo>
                    <a:lnTo>
                      <a:pt x="940" y="632"/>
                    </a:lnTo>
                    <a:lnTo>
                      <a:pt x="937" y="632"/>
                    </a:lnTo>
                    <a:lnTo>
                      <a:pt x="932" y="634"/>
                    </a:lnTo>
                    <a:lnTo>
                      <a:pt x="927" y="634"/>
                    </a:lnTo>
                    <a:lnTo>
                      <a:pt x="921" y="635"/>
                    </a:lnTo>
                    <a:lnTo>
                      <a:pt x="916" y="634"/>
                    </a:lnTo>
                    <a:lnTo>
                      <a:pt x="913" y="634"/>
                    </a:lnTo>
                    <a:lnTo>
                      <a:pt x="911" y="632"/>
                    </a:lnTo>
                    <a:lnTo>
                      <a:pt x="908" y="632"/>
                    </a:lnTo>
                    <a:lnTo>
                      <a:pt x="903" y="631"/>
                    </a:lnTo>
                    <a:lnTo>
                      <a:pt x="893" y="631"/>
                    </a:lnTo>
                    <a:lnTo>
                      <a:pt x="661" y="552"/>
                    </a:lnTo>
                    <a:lnTo>
                      <a:pt x="658" y="550"/>
                    </a:lnTo>
                    <a:lnTo>
                      <a:pt x="657" y="550"/>
                    </a:lnTo>
                    <a:lnTo>
                      <a:pt x="652" y="548"/>
                    </a:lnTo>
                    <a:lnTo>
                      <a:pt x="652" y="546"/>
                    </a:lnTo>
                    <a:lnTo>
                      <a:pt x="648" y="545"/>
                    </a:lnTo>
                    <a:lnTo>
                      <a:pt x="645" y="541"/>
                    </a:lnTo>
                    <a:lnTo>
                      <a:pt x="648" y="540"/>
                    </a:lnTo>
                    <a:lnTo>
                      <a:pt x="648" y="533"/>
                    </a:lnTo>
                    <a:lnTo>
                      <a:pt x="652" y="533"/>
                    </a:lnTo>
                    <a:lnTo>
                      <a:pt x="649" y="532"/>
                    </a:lnTo>
                    <a:lnTo>
                      <a:pt x="653" y="530"/>
                    </a:lnTo>
                    <a:lnTo>
                      <a:pt x="654" y="528"/>
                    </a:lnTo>
                    <a:lnTo>
                      <a:pt x="671" y="521"/>
                    </a:lnTo>
                    <a:lnTo>
                      <a:pt x="678" y="518"/>
                    </a:lnTo>
                    <a:lnTo>
                      <a:pt x="683" y="516"/>
                    </a:lnTo>
                    <a:lnTo>
                      <a:pt x="689" y="512"/>
                    </a:lnTo>
                    <a:lnTo>
                      <a:pt x="691" y="508"/>
                    </a:lnTo>
                    <a:lnTo>
                      <a:pt x="695" y="505"/>
                    </a:lnTo>
                    <a:lnTo>
                      <a:pt x="698" y="501"/>
                    </a:lnTo>
                    <a:lnTo>
                      <a:pt x="699" y="497"/>
                    </a:lnTo>
                    <a:lnTo>
                      <a:pt x="699" y="487"/>
                    </a:lnTo>
                    <a:lnTo>
                      <a:pt x="697" y="481"/>
                    </a:lnTo>
                    <a:lnTo>
                      <a:pt x="691" y="476"/>
                    </a:lnTo>
                    <a:lnTo>
                      <a:pt x="682" y="468"/>
                    </a:lnTo>
                    <a:lnTo>
                      <a:pt x="677" y="465"/>
                    </a:lnTo>
                    <a:lnTo>
                      <a:pt x="669" y="464"/>
                    </a:lnTo>
                    <a:lnTo>
                      <a:pt x="661" y="461"/>
                    </a:lnTo>
                    <a:lnTo>
                      <a:pt x="653" y="457"/>
                    </a:lnTo>
                    <a:lnTo>
                      <a:pt x="645" y="448"/>
                    </a:lnTo>
                    <a:lnTo>
                      <a:pt x="563" y="416"/>
                    </a:lnTo>
                    <a:lnTo>
                      <a:pt x="560" y="418"/>
                    </a:lnTo>
                    <a:lnTo>
                      <a:pt x="545" y="412"/>
                    </a:lnTo>
                    <a:lnTo>
                      <a:pt x="531" y="418"/>
                    </a:lnTo>
                    <a:lnTo>
                      <a:pt x="529" y="419"/>
                    </a:lnTo>
                    <a:lnTo>
                      <a:pt x="473" y="399"/>
                    </a:lnTo>
                    <a:lnTo>
                      <a:pt x="329" y="464"/>
                    </a:lnTo>
                    <a:lnTo>
                      <a:pt x="116" y="391"/>
                    </a:lnTo>
                    <a:lnTo>
                      <a:pt x="301" y="310"/>
                    </a:lnTo>
                    <a:lnTo>
                      <a:pt x="267" y="299"/>
                    </a:lnTo>
                    <a:lnTo>
                      <a:pt x="261" y="301"/>
                    </a:lnTo>
                    <a:lnTo>
                      <a:pt x="208" y="285"/>
                    </a:lnTo>
                    <a:close/>
                    <a:moveTo>
                      <a:pt x="963" y="490"/>
                    </a:moveTo>
                    <a:lnTo>
                      <a:pt x="980" y="483"/>
                    </a:lnTo>
                    <a:lnTo>
                      <a:pt x="992" y="487"/>
                    </a:lnTo>
                    <a:lnTo>
                      <a:pt x="980" y="492"/>
                    </a:lnTo>
                    <a:lnTo>
                      <a:pt x="993" y="496"/>
                    </a:lnTo>
                    <a:lnTo>
                      <a:pt x="1006" y="490"/>
                    </a:lnTo>
                    <a:lnTo>
                      <a:pt x="1018" y="494"/>
                    </a:lnTo>
                    <a:lnTo>
                      <a:pt x="1005" y="501"/>
                    </a:lnTo>
                    <a:lnTo>
                      <a:pt x="1020" y="505"/>
                    </a:lnTo>
                    <a:lnTo>
                      <a:pt x="1013" y="508"/>
                    </a:lnTo>
                    <a:lnTo>
                      <a:pt x="1018" y="510"/>
                    </a:lnTo>
                    <a:lnTo>
                      <a:pt x="1026" y="518"/>
                    </a:lnTo>
                    <a:lnTo>
                      <a:pt x="1028" y="522"/>
                    </a:lnTo>
                    <a:lnTo>
                      <a:pt x="1030" y="526"/>
                    </a:lnTo>
                    <a:lnTo>
                      <a:pt x="1032" y="532"/>
                    </a:lnTo>
                    <a:lnTo>
                      <a:pt x="1033" y="536"/>
                    </a:lnTo>
                    <a:lnTo>
                      <a:pt x="1032" y="538"/>
                    </a:lnTo>
                    <a:lnTo>
                      <a:pt x="1029" y="542"/>
                    </a:lnTo>
                    <a:lnTo>
                      <a:pt x="1028" y="548"/>
                    </a:lnTo>
                    <a:lnTo>
                      <a:pt x="1024" y="550"/>
                    </a:lnTo>
                    <a:lnTo>
                      <a:pt x="1020" y="555"/>
                    </a:lnTo>
                    <a:lnTo>
                      <a:pt x="1014" y="558"/>
                    </a:lnTo>
                    <a:lnTo>
                      <a:pt x="1008" y="562"/>
                    </a:lnTo>
                    <a:lnTo>
                      <a:pt x="998" y="565"/>
                    </a:lnTo>
                    <a:lnTo>
                      <a:pt x="992" y="569"/>
                    </a:lnTo>
                    <a:lnTo>
                      <a:pt x="984" y="571"/>
                    </a:lnTo>
                    <a:lnTo>
                      <a:pt x="974" y="573"/>
                    </a:lnTo>
                    <a:lnTo>
                      <a:pt x="967" y="577"/>
                    </a:lnTo>
                    <a:lnTo>
                      <a:pt x="956" y="577"/>
                    </a:lnTo>
                    <a:lnTo>
                      <a:pt x="959" y="579"/>
                    </a:lnTo>
                    <a:lnTo>
                      <a:pt x="945" y="582"/>
                    </a:lnTo>
                    <a:lnTo>
                      <a:pt x="935" y="582"/>
                    </a:lnTo>
                    <a:lnTo>
                      <a:pt x="925" y="583"/>
                    </a:lnTo>
                    <a:lnTo>
                      <a:pt x="888" y="583"/>
                    </a:lnTo>
                    <a:lnTo>
                      <a:pt x="876" y="582"/>
                    </a:lnTo>
                    <a:lnTo>
                      <a:pt x="879" y="578"/>
                    </a:lnTo>
                    <a:lnTo>
                      <a:pt x="868" y="577"/>
                    </a:lnTo>
                    <a:lnTo>
                      <a:pt x="859" y="577"/>
                    </a:lnTo>
                    <a:lnTo>
                      <a:pt x="850" y="574"/>
                    </a:lnTo>
                    <a:lnTo>
                      <a:pt x="840" y="573"/>
                    </a:lnTo>
                    <a:lnTo>
                      <a:pt x="816" y="562"/>
                    </a:lnTo>
                    <a:lnTo>
                      <a:pt x="810" y="561"/>
                    </a:lnTo>
                    <a:lnTo>
                      <a:pt x="804" y="555"/>
                    </a:lnTo>
                    <a:lnTo>
                      <a:pt x="802" y="552"/>
                    </a:lnTo>
                    <a:lnTo>
                      <a:pt x="795" y="548"/>
                    </a:lnTo>
                    <a:lnTo>
                      <a:pt x="791" y="545"/>
                    </a:lnTo>
                    <a:lnTo>
                      <a:pt x="791" y="541"/>
                    </a:lnTo>
                    <a:lnTo>
                      <a:pt x="788" y="536"/>
                    </a:lnTo>
                    <a:lnTo>
                      <a:pt x="790" y="528"/>
                    </a:lnTo>
                    <a:lnTo>
                      <a:pt x="791" y="524"/>
                    </a:lnTo>
                    <a:lnTo>
                      <a:pt x="794" y="521"/>
                    </a:lnTo>
                    <a:lnTo>
                      <a:pt x="798" y="516"/>
                    </a:lnTo>
                    <a:lnTo>
                      <a:pt x="802" y="513"/>
                    </a:lnTo>
                    <a:lnTo>
                      <a:pt x="780" y="505"/>
                    </a:lnTo>
                    <a:lnTo>
                      <a:pt x="791" y="501"/>
                    </a:lnTo>
                    <a:lnTo>
                      <a:pt x="804" y="505"/>
                    </a:lnTo>
                    <a:lnTo>
                      <a:pt x="819" y="500"/>
                    </a:lnTo>
                    <a:lnTo>
                      <a:pt x="804" y="494"/>
                    </a:lnTo>
                    <a:lnTo>
                      <a:pt x="814" y="490"/>
                    </a:lnTo>
                    <a:lnTo>
                      <a:pt x="828" y="494"/>
                    </a:lnTo>
                    <a:lnTo>
                      <a:pt x="839" y="490"/>
                    </a:lnTo>
                    <a:lnTo>
                      <a:pt x="846" y="493"/>
                    </a:lnTo>
                    <a:lnTo>
                      <a:pt x="852" y="490"/>
                    </a:lnTo>
                    <a:lnTo>
                      <a:pt x="863" y="490"/>
                    </a:lnTo>
                    <a:lnTo>
                      <a:pt x="880" y="487"/>
                    </a:lnTo>
                    <a:lnTo>
                      <a:pt x="892" y="487"/>
                    </a:lnTo>
                    <a:lnTo>
                      <a:pt x="904" y="485"/>
                    </a:lnTo>
                    <a:lnTo>
                      <a:pt x="925" y="485"/>
                    </a:lnTo>
                    <a:lnTo>
                      <a:pt x="955" y="489"/>
                    </a:lnTo>
                    <a:lnTo>
                      <a:pt x="963" y="490"/>
                    </a:lnTo>
                    <a:close/>
                    <a:moveTo>
                      <a:pt x="968" y="512"/>
                    </a:moveTo>
                    <a:lnTo>
                      <a:pt x="963" y="510"/>
                    </a:lnTo>
                    <a:lnTo>
                      <a:pt x="957" y="508"/>
                    </a:lnTo>
                    <a:lnTo>
                      <a:pt x="951" y="506"/>
                    </a:lnTo>
                    <a:lnTo>
                      <a:pt x="945" y="505"/>
                    </a:lnTo>
                    <a:lnTo>
                      <a:pt x="932" y="504"/>
                    </a:lnTo>
                    <a:lnTo>
                      <a:pt x="927" y="504"/>
                    </a:lnTo>
                    <a:lnTo>
                      <a:pt x="919" y="502"/>
                    </a:lnTo>
                    <a:lnTo>
                      <a:pt x="904" y="502"/>
                    </a:lnTo>
                    <a:lnTo>
                      <a:pt x="897" y="504"/>
                    </a:lnTo>
                    <a:lnTo>
                      <a:pt x="893" y="504"/>
                    </a:lnTo>
                    <a:lnTo>
                      <a:pt x="885" y="505"/>
                    </a:lnTo>
                    <a:lnTo>
                      <a:pt x="872" y="505"/>
                    </a:lnTo>
                    <a:lnTo>
                      <a:pt x="866" y="506"/>
                    </a:lnTo>
                    <a:lnTo>
                      <a:pt x="863" y="509"/>
                    </a:lnTo>
                    <a:lnTo>
                      <a:pt x="856" y="510"/>
                    </a:lnTo>
                    <a:lnTo>
                      <a:pt x="847" y="514"/>
                    </a:lnTo>
                    <a:lnTo>
                      <a:pt x="842" y="521"/>
                    </a:lnTo>
                    <a:lnTo>
                      <a:pt x="838" y="521"/>
                    </a:lnTo>
                    <a:lnTo>
                      <a:pt x="836" y="525"/>
                    </a:lnTo>
                    <a:lnTo>
                      <a:pt x="835" y="526"/>
                    </a:lnTo>
                    <a:lnTo>
                      <a:pt x="835" y="533"/>
                    </a:lnTo>
                    <a:lnTo>
                      <a:pt x="834" y="536"/>
                    </a:lnTo>
                    <a:lnTo>
                      <a:pt x="835" y="538"/>
                    </a:lnTo>
                    <a:lnTo>
                      <a:pt x="835" y="541"/>
                    </a:lnTo>
                    <a:lnTo>
                      <a:pt x="838" y="544"/>
                    </a:lnTo>
                    <a:lnTo>
                      <a:pt x="842" y="546"/>
                    </a:lnTo>
                    <a:lnTo>
                      <a:pt x="843" y="548"/>
                    </a:lnTo>
                    <a:lnTo>
                      <a:pt x="848" y="550"/>
                    </a:lnTo>
                    <a:lnTo>
                      <a:pt x="852" y="553"/>
                    </a:lnTo>
                    <a:lnTo>
                      <a:pt x="858" y="554"/>
                    </a:lnTo>
                    <a:lnTo>
                      <a:pt x="860" y="557"/>
                    </a:lnTo>
                    <a:lnTo>
                      <a:pt x="866" y="558"/>
                    </a:lnTo>
                    <a:lnTo>
                      <a:pt x="870" y="559"/>
                    </a:lnTo>
                    <a:lnTo>
                      <a:pt x="885" y="562"/>
                    </a:lnTo>
                    <a:lnTo>
                      <a:pt x="888" y="562"/>
                    </a:lnTo>
                    <a:lnTo>
                      <a:pt x="893" y="559"/>
                    </a:lnTo>
                    <a:lnTo>
                      <a:pt x="904" y="559"/>
                    </a:lnTo>
                    <a:lnTo>
                      <a:pt x="911" y="561"/>
                    </a:lnTo>
                    <a:lnTo>
                      <a:pt x="917" y="561"/>
                    </a:lnTo>
                    <a:lnTo>
                      <a:pt x="923" y="559"/>
                    </a:lnTo>
                    <a:lnTo>
                      <a:pt x="931" y="559"/>
                    </a:lnTo>
                    <a:lnTo>
                      <a:pt x="935" y="558"/>
                    </a:lnTo>
                    <a:lnTo>
                      <a:pt x="940" y="561"/>
                    </a:lnTo>
                    <a:lnTo>
                      <a:pt x="945" y="561"/>
                    </a:lnTo>
                    <a:lnTo>
                      <a:pt x="957" y="558"/>
                    </a:lnTo>
                    <a:lnTo>
                      <a:pt x="963" y="555"/>
                    </a:lnTo>
                    <a:lnTo>
                      <a:pt x="968" y="554"/>
                    </a:lnTo>
                    <a:lnTo>
                      <a:pt x="980" y="548"/>
                    </a:lnTo>
                    <a:lnTo>
                      <a:pt x="981" y="545"/>
                    </a:lnTo>
                    <a:lnTo>
                      <a:pt x="985" y="542"/>
                    </a:lnTo>
                    <a:lnTo>
                      <a:pt x="986" y="540"/>
                    </a:lnTo>
                    <a:lnTo>
                      <a:pt x="989" y="537"/>
                    </a:lnTo>
                    <a:lnTo>
                      <a:pt x="986" y="529"/>
                    </a:lnTo>
                    <a:lnTo>
                      <a:pt x="986" y="526"/>
                    </a:lnTo>
                    <a:lnTo>
                      <a:pt x="984" y="522"/>
                    </a:lnTo>
                    <a:lnTo>
                      <a:pt x="981" y="521"/>
                    </a:lnTo>
                    <a:lnTo>
                      <a:pt x="980" y="518"/>
                    </a:lnTo>
                    <a:lnTo>
                      <a:pt x="976" y="516"/>
                    </a:lnTo>
                    <a:lnTo>
                      <a:pt x="970" y="514"/>
                    </a:lnTo>
                    <a:lnTo>
                      <a:pt x="968" y="512"/>
                    </a:lnTo>
                    <a:close/>
                  </a:path>
                </a:pathLst>
              </a:custGeom>
              <a:solidFill>
                <a:srgbClr val="FFFF00"/>
              </a:solidFill>
              <a:ln w="9525">
                <a:noFill/>
                <a:round/>
                <a:headEnd/>
                <a:tailEnd/>
              </a:ln>
            </p:spPr>
            <p:txBody>
              <a:bodyPr/>
              <a:lstStyle/>
              <a:p>
                <a:pPr>
                  <a:defRPr/>
                </a:pPr>
                <a:endParaRPr lang="ja-JP" altLang="en-US" sz="1050"/>
              </a:p>
            </p:txBody>
          </p:sp>
          <p:sp>
            <p:nvSpPr>
              <p:cNvPr id="37" name="Freeform 22"/>
              <p:cNvSpPr>
                <a:spLocks/>
              </p:cNvSpPr>
              <p:nvPr/>
            </p:nvSpPr>
            <p:spPr bwMode="auto">
              <a:xfrm>
                <a:off x="1833" y="2509"/>
                <a:ext cx="40" cy="12"/>
              </a:xfrm>
              <a:custGeom>
                <a:avLst/>
                <a:gdLst>
                  <a:gd name="T0" fmla="*/ 0 w 31"/>
                  <a:gd name="T1" fmla="*/ 7 h 10"/>
                  <a:gd name="T2" fmla="*/ 26 w 31"/>
                  <a:gd name="T3" fmla="*/ 0 h 10"/>
                  <a:gd name="T4" fmla="*/ 54 w 31"/>
                  <a:gd name="T5" fmla="*/ 7 h 10"/>
                  <a:gd name="T6" fmla="*/ 34 w 31"/>
                  <a:gd name="T7" fmla="*/ 14 h 10"/>
                  <a:gd name="T8" fmla="*/ 33 w 31"/>
                  <a:gd name="T9" fmla="*/ 13 h 10"/>
                  <a:gd name="T10" fmla="*/ 28 w 31"/>
                  <a:gd name="T11" fmla="*/ 14 h 10"/>
                  <a:gd name="T12" fmla="*/ 0 w 31"/>
                  <a:gd name="T13" fmla="*/ 7 h 10"/>
                  <a:gd name="T14" fmla="*/ 0 60000 65536"/>
                  <a:gd name="T15" fmla="*/ 0 60000 65536"/>
                  <a:gd name="T16" fmla="*/ 0 60000 65536"/>
                  <a:gd name="T17" fmla="*/ 0 60000 65536"/>
                  <a:gd name="T18" fmla="*/ 0 60000 65536"/>
                  <a:gd name="T19" fmla="*/ 0 60000 65536"/>
                  <a:gd name="T20" fmla="*/ 0 60000 65536"/>
                  <a:gd name="T21" fmla="*/ 0 w 31"/>
                  <a:gd name="T22" fmla="*/ 0 h 10"/>
                  <a:gd name="T23" fmla="*/ 31 w 3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0">
                    <a:moveTo>
                      <a:pt x="0" y="5"/>
                    </a:moveTo>
                    <a:lnTo>
                      <a:pt x="15" y="0"/>
                    </a:lnTo>
                    <a:lnTo>
                      <a:pt x="31" y="5"/>
                    </a:lnTo>
                    <a:lnTo>
                      <a:pt x="20" y="10"/>
                    </a:lnTo>
                    <a:lnTo>
                      <a:pt x="19" y="9"/>
                    </a:lnTo>
                    <a:lnTo>
                      <a:pt x="16" y="10"/>
                    </a:lnTo>
                    <a:lnTo>
                      <a:pt x="0" y="5"/>
                    </a:lnTo>
                  </a:path>
                </a:pathLst>
              </a:custGeom>
              <a:noFill/>
              <a:ln w="1588">
                <a:solidFill>
                  <a:srgbClr val="000000"/>
                </a:solidFill>
                <a:prstDash val="solid"/>
                <a:round/>
                <a:headEnd/>
                <a:tailEnd/>
              </a:ln>
            </p:spPr>
            <p:txBody>
              <a:bodyPr/>
              <a:lstStyle/>
              <a:p>
                <a:pPr>
                  <a:defRPr/>
                </a:pPr>
                <a:endParaRPr lang="ja-JP" altLang="en-US" sz="1050"/>
              </a:p>
            </p:txBody>
          </p:sp>
          <p:sp>
            <p:nvSpPr>
              <p:cNvPr id="38" name="Freeform 23"/>
              <p:cNvSpPr>
                <a:spLocks/>
              </p:cNvSpPr>
              <p:nvPr/>
            </p:nvSpPr>
            <p:spPr bwMode="auto">
              <a:xfrm>
                <a:off x="1833" y="2501"/>
                <a:ext cx="14" cy="5"/>
              </a:xfrm>
              <a:custGeom>
                <a:avLst/>
                <a:gdLst>
                  <a:gd name="T0" fmla="*/ 11 w 11"/>
                  <a:gd name="T1" fmla="*/ 6 h 4"/>
                  <a:gd name="T2" fmla="*/ 0 w 11"/>
                  <a:gd name="T3" fmla="*/ 1 h 4"/>
                  <a:gd name="T4" fmla="*/ 11 w 11"/>
                  <a:gd name="T5" fmla="*/ 0 h 4"/>
                  <a:gd name="T6" fmla="*/ 20 w 11"/>
                  <a:gd name="T7" fmla="*/ 1 h 4"/>
                  <a:gd name="T8" fmla="*/ 11 w 11"/>
                  <a:gd name="T9" fmla="*/ 6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6" y="4"/>
                    </a:moveTo>
                    <a:lnTo>
                      <a:pt x="0" y="1"/>
                    </a:lnTo>
                    <a:lnTo>
                      <a:pt x="6" y="0"/>
                    </a:lnTo>
                    <a:lnTo>
                      <a:pt x="11" y="1"/>
                    </a:lnTo>
                    <a:lnTo>
                      <a:pt x="6" y="4"/>
                    </a:lnTo>
                  </a:path>
                </a:pathLst>
              </a:custGeom>
              <a:noFill/>
              <a:ln w="1588">
                <a:solidFill>
                  <a:srgbClr val="000000"/>
                </a:solidFill>
                <a:prstDash val="solid"/>
                <a:round/>
                <a:headEnd/>
                <a:tailEnd/>
              </a:ln>
            </p:spPr>
            <p:txBody>
              <a:bodyPr/>
              <a:lstStyle/>
              <a:p>
                <a:pPr>
                  <a:defRPr/>
                </a:pPr>
                <a:endParaRPr lang="ja-JP" altLang="en-US" sz="1050"/>
              </a:p>
            </p:txBody>
          </p:sp>
          <p:sp>
            <p:nvSpPr>
              <p:cNvPr id="39" name="Freeform 24"/>
              <p:cNvSpPr>
                <a:spLocks/>
              </p:cNvSpPr>
              <p:nvPr/>
            </p:nvSpPr>
            <p:spPr bwMode="auto">
              <a:xfrm>
                <a:off x="1842" y="2506"/>
                <a:ext cx="810" cy="142"/>
              </a:xfrm>
              <a:custGeom>
                <a:avLst/>
                <a:gdLst>
                  <a:gd name="T0" fmla="*/ 9 w 612"/>
                  <a:gd name="T1" fmla="*/ 34 h 117"/>
                  <a:gd name="T2" fmla="*/ 15 w 612"/>
                  <a:gd name="T3" fmla="*/ 29 h 117"/>
                  <a:gd name="T4" fmla="*/ 30 w 612"/>
                  <a:gd name="T5" fmla="*/ 24 h 117"/>
                  <a:gd name="T6" fmla="*/ 56 w 612"/>
                  <a:gd name="T7" fmla="*/ 15 h 117"/>
                  <a:gd name="T8" fmla="*/ 30 w 612"/>
                  <a:gd name="T9" fmla="*/ 21 h 117"/>
                  <a:gd name="T10" fmla="*/ 9 w 612"/>
                  <a:gd name="T11" fmla="*/ 29 h 117"/>
                  <a:gd name="T12" fmla="*/ 0 w 612"/>
                  <a:gd name="T13" fmla="*/ 34 h 117"/>
                  <a:gd name="T14" fmla="*/ 1 w 612"/>
                  <a:gd name="T15" fmla="*/ 45 h 117"/>
                  <a:gd name="T16" fmla="*/ 15 w 612"/>
                  <a:gd name="T17" fmla="*/ 53 h 117"/>
                  <a:gd name="T18" fmla="*/ 135 w 612"/>
                  <a:gd name="T19" fmla="*/ 86 h 117"/>
                  <a:gd name="T20" fmla="*/ 144 w 612"/>
                  <a:gd name="T21" fmla="*/ 89 h 117"/>
                  <a:gd name="T22" fmla="*/ 152 w 612"/>
                  <a:gd name="T23" fmla="*/ 92 h 117"/>
                  <a:gd name="T24" fmla="*/ 188 w 612"/>
                  <a:gd name="T25" fmla="*/ 89 h 117"/>
                  <a:gd name="T26" fmla="*/ 206 w 612"/>
                  <a:gd name="T27" fmla="*/ 88 h 117"/>
                  <a:gd name="T28" fmla="*/ 417 w 612"/>
                  <a:gd name="T29" fmla="*/ 9 h 117"/>
                  <a:gd name="T30" fmla="*/ 427 w 612"/>
                  <a:gd name="T31" fmla="*/ 6 h 117"/>
                  <a:gd name="T32" fmla="*/ 434 w 612"/>
                  <a:gd name="T33" fmla="*/ 5 h 117"/>
                  <a:gd name="T34" fmla="*/ 455 w 612"/>
                  <a:gd name="T35" fmla="*/ 2 h 117"/>
                  <a:gd name="T36" fmla="*/ 467 w 612"/>
                  <a:gd name="T37" fmla="*/ 5 h 117"/>
                  <a:gd name="T38" fmla="*/ 478 w 612"/>
                  <a:gd name="T39" fmla="*/ 9 h 117"/>
                  <a:gd name="T40" fmla="*/ 597 w 612"/>
                  <a:gd name="T41" fmla="*/ 40 h 117"/>
                  <a:gd name="T42" fmla="*/ 758 w 612"/>
                  <a:gd name="T43" fmla="*/ 101 h 117"/>
                  <a:gd name="T44" fmla="*/ 908 w 612"/>
                  <a:gd name="T45" fmla="*/ 155 h 117"/>
                  <a:gd name="T46" fmla="*/ 970 w 612"/>
                  <a:gd name="T47" fmla="*/ 175 h 117"/>
                  <a:gd name="T48" fmla="*/ 1014 w 612"/>
                  <a:gd name="T49" fmla="*/ 175 h 117"/>
                  <a:gd name="T50" fmla="*/ 1009 w 612"/>
                  <a:gd name="T51" fmla="*/ 161 h 117"/>
                  <a:gd name="T52" fmla="*/ 1056 w 612"/>
                  <a:gd name="T53" fmla="*/ 156 h 117"/>
                  <a:gd name="T54" fmla="*/ 1044 w 612"/>
                  <a:gd name="T55" fmla="*/ 143 h 117"/>
                  <a:gd name="T56" fmla="*/ 877 w 612"/>
                  <a:gd name="T57" fmla="*/ 108 h 117"/>
                  <a:gd name="T58" fmla="*/ 760 w 612"/>
                  <a:gd name="T59" fmla="*/ 79 h 117"/>
                  <a:gd name="T60" fmla="*/ 590 w 612"/>
                  <a:gd name="T61" fmla="*/ 34 h 117"/>
                  <a:gd name="T62" fmla="*/ 478 w 612"/>
                  <a:gd name="T63" fmla="*/ 5 h 117"/>
                  <a:gd name="T64" fmla="*/ 465 w 612"/>
                  <a:gd name="T65" fmla="*/ 0 h 117"/>
                  <a:gd name="T66" fmla="*/ 437 w 612"/>
                  <a:gd name="T67" fmla="*/ 2 h 117"/>
                  <a:gd name="T68" fmla="*/ 421 w 612"/>
                  <a:gd name="T69" fmla="*/ 5 h 117"/>
                  <a:gd name="T70" fmla="*/ 406 w 612"/>
                  <a:gd name="T71" fmla="*/ 6 h 117"/>
                  <a:gd name="T72" fmla="*/ 201 w 612"/>
                  <a:gd name="T73" fmla="*/ 86 h 117"/>
                  <a:gd name="T74" fmla="*/ 185 w 612"/>
                  <a:gd name="T75" fmla="*/ 88 h 117"/>
                  <a:gd name="T76" fmla="*/ 173 w 612"/>
                  <a:gd name="T77" fmla="*/ 89 h 117"/>
                  <a:gd name="T78" fmla="*/ 164 w 612"/>
                  <a:gd name="T79" fmla="*/ 89 h 117"/>
                  <a:gd name="T80" fmla="*/ 156 w 612"/>
                  <a:gd name="T81" fmla="*/ 88 h 117"/>
                  <a:gd name="T82" fmla="*/ 142 w 612"/>
                  <a:gd name="T83" fmla="*/ 86 h 117"/>
                  <a:gd name="T84" fmla="*/ 11 w 612"/>
                  <a:gd name="T85" fmla="*/ 48 h 117"/>
                  <a:gd name="T86" fmla="*/ 9 w 612"/>
                  <a:gd name="T87" fmla="*/ 45 h 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12"/>
                  <a:gd name="T133" fmla="*/ 0 h 117"/>
                  <a:gd name="T134" fmla="*/ 612 w 612"/>
                  <a:gd name="T135" fmla="*/ 117 h 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12" h="117">
                    <a:moveTo>
                      <a:pt x="5" y="30"/>
                    </a:moveTo>
                    <a:lnTo>
                      <a:pt x="5" y="23"/>
                    </a:lnTo>
                    <a:lnTo>
                      <a:pt x="8" y="23"/>
                    </a:lnTo>
                    <a:lnTo>
                      <a:pt x="8" y="20"/>
                    </a:lnTo>
                    <a:lnTo>
                      <a:pt x="12" y="19"/>
                    </a:lnTo>
                    <a:lnTo>
                      <a:pt x="17" y="16"/>
                    </a:lnTo>
                    <a:lnTo>
                      <a:pt x="22" y="15"/>
                    </a:lnTo>
                    <a:lnTo>
                      <a:pt x="32" y="10"/>
                    </a:lnTo>
                    <a:lnTo>
                      <a:pt x="29" y="8"/>
                    </a:lnTo>
                    <a:lnTo>
                      <a:pt x="17" y="14"/>
                    </a:lnTo>
                    <a:lnTo>
                      <a:pt x="13" y="15"/>
                    </a:lnTo>
                    <a:lnTo>
                      <a:pt x="5" y="20"/>
                    </a:lnTo>
                    <a:lnTo>
                      <a:pt x="4" y="20"/>
                    </a:lnTo>
                    <a:lnTo>
                      <a:pt x="0" y="23"/>
                    </a:lnTo>
                    <a:lnTo>
                      <a:pt x="0" y="30"/>
                    </a:lnTo>
                    <a:lnTo>
                      <a:pt x="1" y="30"/>
                    </a:lnTo>
                    <a:lnTo>
                      <a:pt x="4" y="32"/>
                    </a:lnTo>
                    <a:lnTo>
                      <a:pt x="8" y="35"/>
                    </a:lnTo>
                    <a:lnTo>
                      <a:pt x="10" y="35"/>
                    </a:lnTo>
                    <a:lnTo>
                      <a:pt x="77" y="57"/>
                    </a:lnTo>
                    <a:lnTo>
                      <a:pt x="77" y="59"/>
                    </a:lnTo>
                    <a:lnTo>
                      <a:pt x="82" y="60"/>
                    </a:lnTo>
                    <a:lnTo>
                      <a:pt x="86" y="60"/>
                    </a:lnTo>
                    <a:lnTo>
                      <a:pt x="87" y="61"/>
                    </a:lnTo>
                    <a:lnTo>
                      <a:pt x="106" y="61"/>
                    </a:lnTo>
                    <a:lnTo>
                      <a:pt x="107" y="60"/>
                    </a:lnTo>
                    <a:lnTo>
                      <a:pt x="115" y="60"/>
                    </a:lnTo>
                    <a:lnTo>
                      <a:pt x="118" y="59"/>
                    </a:lnTo>
                    <a:lnTo>
                      <a:pt x="121" y="56"/>
                    </a:lnTo>
                    <a:lnTo>
                      <a:pt x="238" y="6"/>
                    </a:lnTo>
                    <a:lnTo>
                      <a:pt x="239" y="4"/>
                    </a:lnTo>
                    <a:lnTo>
                      <a:pt x="244" y="4"/>
                    </a:lnTo>
                    <a:lnTo>
                      <a:pt x="245" y="3"/>
                    </a:lnTo>
                    <a:lnTo>
                      <a:pt x="248" y="3"/>
                    </a:lnTo>
                    <a:lnTo>
                      <a:pt x="253" y="2"/>
                    </a:lnTo>
                    <a:lnTo>
                      <a:pt x="260" y="2"/>
                    </a:lnTo>
                    <a:lnTo>
                      <a:pt x="265" y="3"/>
                    </a:lnTo>
                    <a:lnTo>
                      <a:pt x="267" y="3"/>
                    </a:lnTo>
                    <a:lnTo>
                      <a:pt x="271" y="4"/>
                    </a:lnTo>
                    <a:lnTo>
                      <a:pt x="273" y="6"/>
                    </a:lnTo>
                    <a:lnTo>
                      <a:pt x="333" y="24"/>
                    </a:lnTo>
                    <a:lnTo>
                      <a:pt x="341" y="27"/>
                    </a:lnTo>
                    <a:lnTo>
                      <a:pt x="424" y="60"/>
                    </a:lnTo>
                    <a:lnTo>
                      <a:pt x="433" y="68"/>
                    </a:lnTo>
                    <a:lnTo>
                      <a:pt x="475" y="83"/>
                    </a:lnTo>
                    <a:lnTo>
                      <a:pt x="518" y="104"/>
                    </a:lnTo>
                    <a:lnTo>
                      <a:pt x="552" y="117"/>
                    </a:lnTo>
                    <a:lnTo>
                      <a:pt x="554" y="117"/>
                    </a:lnTo>
                    <a:lnTo>
                      <a:pt x="567" y="112"/>
                    </a:lnTo>
                    <a:lnTo>
                      <a:pt x="579" y="117"/>
                    </a:lnTo>
                    <a:lnTo>
                      <a:pt x="587" y="112"/>
                    </a:lnTo>
                    <a:lnTo>
                      <a:pt x="576" y="108"/>
                    </a:lnTo>
                    <a:lnTo>
                      <a:pt x="590" y="102"/>
                    </a:lnTo>
                    <a:lnTo>
                      <a:pt x="603" y="105"/>
                    </a:lnTo>
                    <a:lnTo>
                      <a:pt x="612" y="102"/>
                    </a:lnTo>
                    <a:lnTo>
                      <a:pt x="596" y="96"/>
                    </a:lnTo>
                    <a:lnTo>
                      <a:pt x="562" y="85"/>
                    </a:lnTo>
                    <a:lnTo>
                      <a:pt x="501" y="72"/>
                    </a:lnTo>
                    <a:lnTo>
                      <a:pt x="457" y="57"/>
                    </a:lnTo>
                    <a:lnTo>
                      <a:pt x="434" y="53"/>
                    </a:lnTo>
                    <a:lnTo>
                      <a:pt x="344" y="26"/>
                    </a:lnTo>
                    <a:lnTo>
                      <a:pt x="337" y="23"/>
                    </a:lnTo>
                    <a:lnTo>
                      <a:pt x="275" y="3"/>
                    </a:lnTo>
                    <a:lnTo>
                      <a:pt x="273" y="3"/>
                    </a:lnTo>
                    <a:lnTo>
                      <a:pt x="271" y="2"/>
                    </a:lnTo>
                    <a:lnTo>
                      <a:pt x="265" y="0"/>
                    </a:lnTo>
                    <a:lnTo>
                      <a:pt x="251" y="0"/>
                    </a:lnTo>
                    <a:lnTo>
                      <a:pt x="249" y="2"/>
                    </a:lnTo>
                    <a:lnTo>
                      <a:pt x="243" y="2"/>
                    </a:lnTo>
                    <a:lnTo>
                      <a:pt x="240" y="3"/>
                    </a:lnTo>
                    <a:lnTo>
                      <a:pt x="236" y="3"/>
                    </a:lnTo>
                    <a:lnTo>
                      <a:pt x="232" y="4"/>
                    </a:lnTo>
                    <a:lnTo>
                      <a:pt x="117" y="56"/>
                    </a:lnTo>
                    <a:lnTo>
                      <a:pt x="115" y="57"/>
                    </a:lnTo>
                    <a:lnTo>
                      <a:pt x="111" y="57"/>
                    </a:lnTo>
                    <a:lnTo>
                      <a:pt x="106" y="59"/>
                    </a:lnTo>
                    <a:lnTo>
                      <a:pt x="101" y="59"/>
                    </a:lnTo>
                    <a:lnTo>
                      <a:pt x="99" y="60"/>
                    </a:lnTo>
                    <a:lnTo>
                      <a:pt x="98" y="59"/>
                    </a:lnTo>
                    <a:lnTo>
                      <a:pt x="94" y="60"/>
                    </a:lnTo>
                    <a:lnTo>
                      <a:pt x="90" y="60"/>
                    </a:lnTo>
                    <a:lnTo>
                      <a:pt x="89" y="59"/>
                    </a:lnTo>
                    <a:lnTo>
                      <a:pt x="86" y="59"/>
                    </a:lnTo>
                    <a:lnTo>
                      <a:pt x="81" y="57"/>
                    </a:lnTo>
                    <a:lnTo>
                      <a:pt x="12" y="32"/>
                    </a:lnTo>
                    <a:lnTo>
                      <a:pt x="6" y="32"/>
                    </a:lnTo>
                    <a:lnTo>
                      <a:pt x="6" y="31"/>
                    </a:lnTo>
                    <a:lnTo>
                      <a:pt x="5" y="30"/>
                    </a:lnTo>
                  </a:path>
                </a:pathLst>
              </a:custGeom>
              <a:noFill/>
              <a:ln w="1588">
                <a:solidFill>
                  <a:srgbClr val="000000"/>
                </a:solidFill>
                <a:prstDash val="solid"/>
                <a:round/>
                <a:headEnd/>
                <a:tailEnd/>
              </a:ln>
            </p:spPr>
            <p:txBody>
              <a:bodyPr/>
              <a:lstStyle/>
              <a:p>
                <a:pPr>
                  <a:defRPr/>
                </a:pPr>
                <a:endParaRPr lang="ja-JP" altLang="en-US" sz="1050"/>
              </a:p>
            </p:txBody>
          </p:sp>
          <p:sp>
            <p:nvSpPr>
              <p:cNvPr id="40" name="Freeform 25"/>
              <p:cNvSpPr>
                <a:spLocks/>
              </p:cNvSpPr>
              <p:nvPr/>
            </p:nvSpPr>
            <p:spPr bwMode="auto">
              <a:xfrm>
                <a:off x="1873" y="2518"/>
                <a:ext cx="37" cy="15"/>
              </a:xfrm>
              <a:custGeom>
                <a:avLst/>
                <a:gdLst>
                  <a:gd name="T0" fmla="*/ 21 w 27"/>
                  <a:gd name="T1" fmla="*/ 0 h 12"/>
                  <a:gd name="T2" fmla="*/ 1 w 27"/>
                  <a:gd name="T3" fmla="*/ 8 h 12"/>
                  <a:gd name="T4" fmla="*/ 4 w 27"/>
                  <a:gd name="T5" fmla="*/ 8 h 12"/>
                  <a:gd name="T6" fmla="*/ 0 w 27"/>
                  <a:gd name="T7" fmla="*/ 11 h 12"/>
                  <a:gd name="T8" fmla="*/ 28 w 27"/>
                  <a:gd name="T9" fmla="*/ 19 h 12"/>
                  <a:gd name="T10" fmla="*/ 48 w 27"/>
                  <a:gd name="T11" fmla="*/ 11 h 12"/>
                  <a:gd name="T12" fmla="*/ 21 w 27"/>
                  <a:gd name="T13" fmla="*/ 0 h 12"/>
                  <a:gd name="T14" fmla="*/ 0 60000 65536"/>
                  <a:gd name="T15" fmla="*/ 0 60000 65536"/>
                  <a:gd name="T16" fmla="*/ 0 60000 65536"/>
                  <a:gd name="T17" fmla="*/ 0 60000 65536"/>
                  <a:gd name="T18" fmla="*/ 0 60000 65536"/>
                  <a:gd name="T19" fmla="*/ 0 60000 65536"/>
                  <a:gd name="T20" fmla="*/ 0 60000 65536"/>
                  <a:gd name="T21" fmla="*/ 0 w 27"/>
                  <a:gd name="T22" fmla="*/ 0 h 12"/>
                  <a:gd name="T23" fmla="*/ 27 w 2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2">
                    <a:moveTo>
                      <a:pt x="12" y="0"/>
                    </a:moveTo>
                    <a:lnTo>
                      <a:pt x="1" y="5"/>
                    </a:lnTo>
                    <a:lnTo>
                      <a:pt x="2" y="5"/>
                    </a:lnTo>
                    <a:lnTo>
                      <a:pt x="0" y="7"/>
                    </a:lnTo>
                    <a:lnTo>
                      <a:pt x="16" y="12"/>
                    </a:lnTo>
                    <a:lnTo>
                      <a:pt x="27" y="7"/>
                    </a:lnTo>
                    <a:lnTo>
                      <a:pt x="12" y="0"/>
                    </a:lnTo>
                  </a:path>
                </a:pathLst>
              </a:custGeom>
              <a:noFill/>
              <a:ln w="1588">
                <a:solidFill>
                  <a:srgbClr val="000000"/>
                </a:solidFill>
                <a:prstDash val="solid"/>
                <a:round/>
                <a:headEnd/>
                <a:tailEnd/>
              </a:ln>
            </p:spPr>
            <p:txBody>
              <a:bodyPr/>
              <a:lstStyle/>
              <a:p>
                <a:pPr>
                  <a:defRPr/>
                </a:pPr>
                <a:endParaRPr lang="ja-JP" altLang="en-US" sz="1050"/>
              </a:p>
            </p:txBody>
          </p:sp>
          <p:sp>
            <p:nvSpPr>
              <p:cNvPr id="41" name="Freeform 26"/>
              <p:cNvSpPr>
                <a:spLocks/>
              </p:cNvSpPr>
              <p:nvPr/>
            </p:nvSpPr>
            <p:spPr bwMode="auto">
              <a:xfrm>
                <a:off x="1927" y="2536"/>
                <a:ext cx="14" cy="7"/>
              </a:xfrm>
              <a:custGeom>
                <a:avLst/>
                <a:gdLst>
                  <a:gd name="T0" fmla="*/ 21 w 12"/>
                  <a:gd name="T1" fmla="*/ 2 h 6"/>
                  <a:gd name="T2" fmla="*/ 9 w 12"/>
                  <a:gd name="T3" fmla="*/ 8 h 6"/>
                  <a:gd name="T4" fmla="*/ 0 w 12"/>
                  <a:gd name="T5" fmla="*/ 5 h 6"/>
                  <a:gd name="T6" fmla="*/ 9 w 12"/>
                  <a:gd name="T7" fmla="*/ 0 h 6"/>
                  <a:gd name="T8" fmla="*/ 21 w 12"/>
                  <a:gd name="T9" fmla="*/ 2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2"/>
                    </a:moveTo>
                    <a:lnTo>
                      <a:pt x="5" y="6"/>
                    </a:lnTo>
                    <a:lnTo>
                      <a:pt x="0" y="3"/>
                    </a:lnTo>
                    <a:lnTo>
                      <a:pt x="5" y="0"/>
                    </a:lnTo>
                    <a:lnTo>
                      <a:pt x="12" y="2"/>
                    </a:lnTo>
                  </a:path>
                </a:pathLst>
              </a:custGeom>
              <a:noFill/>
              <a:ln w="1588">
                <a:solidFill>
                  <a:srgbClr val="000000"/>
                </a:solidFill>
                <a:prstDash val="solid"/>
                <a:round/>
                <a:headEnd/>
                <a:tailEnd/>
              </a:ln>
            </p:spPr>
            <p:txBody>
              <a:bodyPr/>
              <a:lstStyle/>
              <a:p>
                <a:pPr>
                  <a:defRPr/>
                </a:pPr>
                <a:endParaRPr lang="ja-JP" altLang="en-US" sz="1050"/>
              </a:p>
            </p:txBody>
          </p:sp>
          <p:sp>
            <p:nvSpPr>
              <p:cNvPr id="42" name="Freeform 27"/>
              <p:cNvSpPr>
                <a:spLocks/>
              </p:cNvSpPr>
              <p:nvPr/>
            </p:nvSpPr>
            <p:spPr bwMode="auto">
              <a:xfrm>
                <a:off x="2116" y="2457"/>
                <a:ext cx="40" cy="22"/>
              </a:xfrm>
              <a:custGeom>
                <a:avLst/>
                <a:gdLst>
                  <a:gd name="T0" fmla="*/ 16 w 32"/>
                  <a:gd name="T1" fmla="*/ 27 h 18"/>
                  <a:gd name="T2" fmla="*/ 5 w 32"/>
                  <a:gd name="T3" fmla="*/ 26 h 18"/>
                  <a:gd name="T4" fmla="*/ 37 w 32"/>
                  <a:gd name="T5" fmla="*/ 13 h 18"/>
                  <a:gd name="T6" fmla="*/ 0 w 32"/>
                  <a:gd name="T7" fmla="*/ 2 h 18"/>
                  <a:gd name="T8" fmla="*/ 12 w 32"/>
                  <a:gd name="T9" fmla="*/ 0 h 18"/>
                  <a:gd name="T10" fmla="*/ 55 w 32"/>
                  <a:gd name="T11" fmla="*/ 13 h 18"/>
                  <a:gd name="T12" fmla="*/ 16 w 32"/>
                  <a:gd name="T13" fmla="*/ 27 h 18"/>
                  <a:gd name="T14" fmla="*/ 0 60000 65536"/>
                  <a:gd name="T15" fmla="*/ 0 60000 65536"/>
                  <a:gd name="T16" fmla="*/ 0 60000 65536"/>
                  <a:gd name="T17" fmla="*/ 0 60000 65536"/>
                  <a:gd name="T18" fmla="*/ 0 60000 65536"/>
                  <a:gd name="T19" fmla="*/ 0 60000 65536"/>
                  <a:gd name="T20" fmla="*/ 0 60000 65536"/>
                  <a:gd name="T21" fmla="*/ 0 w 32"/>
                  <a:gd name="T22" fmla="*/ 0 h 18"/>
                  <a:gd name="T23" fmla="*/ 32 w 3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8">
                    <a:moveTo>
                      <a:pt x="9" y="18"/>
                    </a:moveTo>
                    <a:lnTo>
                      <a:pt x="3" y="17"/>
                    </a:lnTo>
                    <a:lnTo>
                      <a:pt x="21" y="9"/>
                    </a:lnTo>
                    <a:lnTo>
                      <a:pt x="0" y="2"/>
                    </a:lnTo>
                    <a:lnTo>
                      <a:pt x="7" y="0"/>
                    </a:lnTo>
                    <a:lnTo>
                      <a:pt x="32" y="9"/>
                    </a:lnTo>
                    <a:lnTo>
                      <a:pt x="9" y="18"/>
                    </a:lnTo>
                  </a:path>
                </a:pathLst>
              </a:custGeom>
              <a:noFill/>
              <a:ln w="1588">
                <a:solidFill>
                  <a:srgbClr val="000000"/>
                </a:solidFill>
                <a:prstDash val="solid"/>
                <a:round/>
                <a:headEnd/>
                <a:tailEnd/>
              </a:ln>
            </p:spPr>
            <p:txBody>
              <a:bodyPr/>
              <a:lstStyle/>
              <a:p>
                <a:pPr>
                  <a:defRPr/>
                </a:pPr>
                <a:endParaRPr lang="ja-JP" altLang="en-US" sz="1050"/>
              </a:p>
            </p:txBody>
          </p:sp>
          <p:sp>
            <p:nvSpPr>
              <p:cNvPr id="43" name="Freeform 28"/>
              <p:cNvSpPr>
                <a:spLocks/>
              </p:cNvSpPr>
              <p:nvPr/>
            </p:nvSpPr>
            <p:spPr bwMode="auto">
              <a:xfrm>
                <a:off x="2087" y="2469"/>
                <a:ext cx="17" cy="5"/>
              </a:xfrm>
              <a:custGeom>
                <a:avLst/>
                <a:gdLst>
                  <a:gd name="T0" fmla="*/ 11 w 12"/>
                  <a:gd name="T1" fmla="*/ 6 h 4"/>
                  <a:gd name="T2" fmla="*/ 21 w 12"/>
                  <a:gd name="T3" fmla="*/ 5 h 4"/>
                  <a:gd name="T4" fmla="*/ 9 w 12"/>
                  <a:gd name="T5" fmla="*/ 0 h 4"/>
                  <a:gd name="T6" fmla="*/ 0 w 12"/>
                  <a:gd name="T7" fmla="*/ 5 h 4"/>
                  <a:gd name="T8" fmla="*/ 11 w 12"/>
                  <a:gd name="T9" fmla="*/ 6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6" y="4"/>
                    </a:moveTo>
                    <a:lnTo>
                      <a:pt x="12" y="3"/>
                    </a:lnTo>
                    <a:lnTo>
                      <a:pt x="5" y="0"/>
                    </a:lnTo>
                    <a:lnTo>
                      <a:pt x="0" y="3"/>
                    </a:lnTo>
                    <a:lnTo>
                      <a:pt x="6" y="4"/>
                    </a:lnTo>
                  </a:path>
                </a:pathLst>
              </a:custGeom>
              <a:noFill/>
              <a:ln w="1588">
                <a:solidFill>
                  <a:srgbClr val="000000"/>
                </a:solidFill>
                <a:prstDash val="solid"/>
                <a:round/>
                <a:headEnd/>
                <a:tailEnd/>
              </a:ln>
            </p:spPr>
            <p:txBody>
              <a:bodyPr/>
              <a:lstStyle/>
              <a:p>
                <a:pPr>
                  <a:defRPr/>
                </a:pPr>
                <a:endParaRPr lang="ja-JP" altLang="en-US" sz="1050"/>
              </a:p>
            </p:txBody>
          </p:sp>
          <p:sp>
            <p:nvSpPr>
              <p:cNvPr id="44" name="Freeform 29"/>
              <p:cNvSpPr>
                <a:spLocks/>
              </p:cNvSpPr>
              <p:nvPr/>
            </p:nvSpPr>
            <p:spPr bwMode="auto">
              <a:xfrm>
                <a:off x="2070" y="2479"/>
                <a:ext cx="14" cy="5"/>
              </a:xfrm>
              <a:custGeom>
                <a:avLst/>
                <a:gdLst>
                  <a:gd name="T0" fmla="*/ 21 w 12"/>
                  <a:gd name="T1" fmla="*/ 1 h 4"/>
                  <a:gd name="T2" fmla="*/ 12 w 12"/>
                  <a:gd name="T3" fmla="*/ 0 h 4"/>
                  <a:gd name="T4" fmla="*/ 0 w 12"/>
                  <a:gd name="T5" fmla="*/ 1 h 4"/>
                  <a:gd name="T6" fmla="*/ 12 w 12"/>
                  <a:gd name="T7" fmla="*/ 6 h 4"/>
                  <a:gd name="T8" fmla="*/ 21 w 12"/>
                  <a:gd name="T9" fmla="*/ 1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12" y="1"/>
                    </a:moveTo>
                    <a:lnTo>
                      <a:pt x="7" y="0"/>
                    </a:lnTo>
                    <a:lnTo>
                      <a:pt x="0" y="1"/>
                    </a:lnTo>
                    <a:lnTo>
                      <a:pt x="7" y="4"/>
                    </a:lnTo>
                    <a:lnTo>
                      <a:pt x="12" y="1"/>
                    </a:lnTo>
                  </a:path>
                </a:pathLst>
              </a:custGeom>
              <a:noFill/>
              <a:ln w="1588">
                <a:solidFill>
                  <a:srgbClr val="000000"/>
                </a:solidFill>
                <a:prstDash val="solid"/>
                <a:round/>
                <a:headEnd/>
                <a:tailEnd/>
              </a:ln>
            </p:spPr>
            <p:txBody>
              <a:bodyPr/>
              <a:lstStyle/>
              <a:p>
                <a:pPr>
                  <a:defRPr/>
                </a:pPr>
                <a:endParaRPr lang="ja-JP" altLang="en-US" sz="1050"/>
              </a:p>
            </p:txBody>
          </p:sp>
          <p:sp>
            <p:nvSpPr>
              <p:cNvPr id="45" name="Freeform 30"/>
              <p:cNvSpPr>
                <a:spLocks/>
              </p:cNvSpPr>
              <p:nvPr/>
            </p:nvSpPr>
            <p:spPr bwMode="auto">
              <a:xfrm>
                <a:off x="2104" y="2462"/>
                <a:ext cx="17" cy="7"/>
              </a:xfrm>
              <a:custGeom>
                <a:avLst/>
                <a:gdLst>
                  <a:gd name="T0" fmla="*/ 13 w 13"/>
                  <a:gd name="T1" fmla="*/ 7 h 5"/>
                  <a:gd name="T2" fmla="*/ 0 w 13"/>
                  <a:gd name="T3" fmla="*/ 2 h 5"/>
                  <a:gd name="T4" fmla="*/ 13 w 13"/>
                  <a:gd name="T5" fmla="*/ 0 h 5"/>
                  <a:gd name="T6" fmla="*/ 22 w 13"/>
                  <a:gd name="T7" fmla="*/ 2 h 5"/>
                  <a:gd name="T8" fmla="*/ 13 w 13"/>
                  <a:gd name="T9" fmla="*/ 7 h 5"/>
                  <a:gd name="T10" fmla="*/ 0 60000 65536"/>
                  <a:gd name="T11" fmla="*/ 0 60000 65536"/>
                  <a:gd name="T12" fmla="*/ 0 60000 65536"/>
                  <a:gd name="T13" fmla="*/ 0 60000 65536"/>
                  <a:gd name="T14" fmla="*/ 0 60000 65536"/>
                  <a:gd name="T15" fmla="*/ 0 w 13"/>
                  <a:gd name="T16" fmla="*/ 0 h 5"/>
                  <a:gd name="T17" fmla="*/ 13 w 13"/>
                  <a:gd name="T18" fmla="*/ 5 h 5"/>
                </a:gdLst>
                <a:ahLst/>
                <a:cxnLst>
                  <a:cxn ang="T10">
                    <a:pos x="T0" y="T1"/>
                  </a:cxn>
                  <a:cxn ang="T11">
                    <a:pos x="T2" y="T3"/>
                  </a:cxn>
                  <a:cxn ang="T12">
                    <a:pos x="T4" y="T5"/>
                  </a:cxn>
                  <a:cxn ang="T13">
                    <a:pos x="T6" y="T7"/>
                  </a:cxn>
                  <a:cxn ang="T14">
                    <a:pos x="T8" y="T9"/>
                  </a:cxn>
                </a:cxnLst>
                <a:rect l="T15" t="T16" r="T17" b="T18"/>
                <a:pathLst>
                  <a:path w="13" h="5">
                    <a:moveTo>
                      <a:pt x="8" y="5"/>
                    </a:moveTo>
                    <a:lnTo>
                      <a:pt x="0" y="2"/>
                    </a:lnTo>
                    <a:lnTo>
                      <a:pt x="8" y="0"/>
                    </a:lnTo>
                    <a:lnTo>
                      <a:pt x="13" y="2"/>
                    </a:lnTo>
                    <a:lnTo>
                      <a:pt x="8" y="5"/>
                    </a:lnTo>
                  </a:path>
                </a:pathLst>
              </a:custGeom>
              <a:noFill/>
              <a:ln w="1588">
                <a:solidFill>
                  <a:srgbClr val="000000"/>
                </a:solidFill>
                <a:prstDash val="solid"/>
                <a:round/>
                <a:headEnd/>
                <a:tailEnd/>
              </a:ln>
            </p:spPr>
            <p:txBody>
              <a:bodyPr/>
              <a:lstStyle/>
              <a:p>
                <a:pPr>
                  <a:defRPr/>
                </a:pPr>
                <a:endParaRPr lang="ja-JP" altLang="en-US" sz="1050"/>
              </a:p>
            </p:txBody>
          </p:sp>
          <p:sp>
            <p:nvSpPr>
              <p:cNvPr id="46" name="Freeform 31"/>
              <p:cNvSpPr>
                <a:spLocks/>
              </p:cNvSpPr>
              <p:nvPr/>
            </p:nvSpPr>
            <p:spPr bwMode="auto">
              <a:xfrm>
                <a:off x="2070" y="2440"/>
                <a:ext cx="37" cy="15"/>
              </a:xfrm>
              <a:custGeom>
                <a:avLst/>
                <a:gdLst>
                  <a:gd name="T0" fmla="*/ 26 w 28"/>
                  <a:gd name="T1" fmla="*/ 19 h 12"/>
                  <a:gd name="T2" fmla="*/ 0 w 28"/>
                  <a:gd name="T3" fmla="*/ 8 h 12"/>
                  <a:gd name="T4" fmla="*/ 15 w 28"/>
                  <a:gd name="T5" fmla="*/ 5 h 12"/>
                  <a:gd name="T6" fmla="*/ 17 w 28"/>
                  <a:gd name="T7" fmla="*/ 5 h 12"/>
                  <a:gd name="T8" fmla="*/ 25 w 28"/>
                  <a:gd name="T9" fmla="*/ 0 h 12"/>
                  <a:gd name="T10" fmla="*/ 49 w 28"/>
                  <a:gd name="T11" fmla="*/ 8 h 12"/>
                  <a:gd name="T12" fmla="*/ 26 w 28"/>
                  <a:gd name="T13" fmla="*/ 19 h 12"/>
                  <a:gd name="T14" fmla="*/ 0 60000 65536"/>
                  <a:gd name="T15" fmla="*/ 0 60000 65536"/>
                  <a:gd name="T16" fmla="*/ 0 60000 65536"/>
                  <a:gd name="T17" fmla="*/ 0 60000 65536"/>
                  <a:gd name="T18" fmla="*/ 0 60000 65536"/>
                  <a:gd name="T19" fmla="*/ 0 60000 65536"/>
                  <a:gd name="T20" fmla="*/ 0 60000 65536"/>
                  <a:gd name="T21" fmla="*/ 0 w 28"/>
                  <a:gd name="T22" fmla="*/ 0 h 12"/>
                  <a:gd name="T23" fmla="*/ 28 w 2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2">
                    <a:moveTo>
                      <a:pt x="15" y="12"/>
                    </a:moveTo>
                    <a:lnTo>
                      <a:pt x="0" y="5"/>
                    </a:lnTo>
                    <a:lnTo>
                      <a:pt x="8" y="3"/>
                    </a:lnTo>
                    <a:lnTo>
                      <a:pt x="10" y="3"/>
                    </a:lnTo>
                    <a:lnTo>
                      <a:pt x="14" y="0"/>
                    </a:lnTo>
                    <a:lnTo>
                      <a:pt x="28" y="5"/>
                    </a:lnTo>
                    <a:lnTo>
                      <a:pt x="15" y="12"/>
                    </a:lnTo>
                  </a:path>
                </a:pathLst>
              </a:custGeom>
              <a:noFill/>
              <a:ln w="1588">
                <a:solidFill>
                  <a:srgbClr val="000000"/>
                </a:solidFill>
                <a:prstDash val="solid"/>
                <a:round/>
                <a:headEnd/>
                <a:tailEnd/>
              </a:ln>
            </p:spPr>
            <p:txBody>
              <a:bodyPr/>
              <a:lstStyle/>
              <a:p>
                <a:pPr>
                  <a:defRPr/>
                </a:pPr>
                <a:endParaRPr lang="ja-JP" altLang="en-US" sz="1050"/>
              </a:p>
            </p:txBody>
          </p:sp>
          <p:sp>
            <p:nvSpPr>
              <p:cNvPr id="47" name="Freeform 32"/>
              <p:cNvSpPr>
                <a:spLocks/>
              </p:cNvSpPr>
              <p:nvPr/>
            </p:nvSpPr>
            <p:spPr bwMode="auto">
              <a:xfrm>
                <a:off x="2059" y="2410"/>
                <a:ext cx="88" cy="34"/>
              </a:xfrm>
              <a:custGeom>
                <a:avLst/>
                <a:gdLst>
                  <a:gd name="T0" fmla="*/ 7 w 64"/>
                  <a:gd name="T1" fmla="*/ 41 h 28"/>
                  <a:gd name="T2" fmla="*/ 0 w 64"/>
                  <a:gd name="T3" fmla="*/ 40 h 28"/>
                  <a:gd name="T4" fmla="*/ 17 w 64"/>
                  <a:gd name="T5" fmla="*/ 35 h 28"/>
                  <a:gd name="T6" fmla="*/ 27 w 64"/>
                  <a:gd name="T7" fmla="*/ 29 h 28"/>
                  <a:gd name="T8" fmla="*/ 77 w 64"/>
                  <a:gd name="T9" fmla="*/ 12 h 28"/>
                  <a:gd name="T10" fmla="*/ 85 w 64"/>
                  <a:gd name="T11" fmla="*/ 6 h 28"/>
                  <a:gd name="T12" fmla="*/ 102 w 64"/>
                  <a:gd name="T13" fmla="*/ 0 h 28"/>
                  <a:gd name="T14" fmla="*/ 113 w 64"/>
                  <a:gd name="T15" fmla="*/ 1 h 28"/>
                  <a:gd name="T16" fmla="*/ 85 w 64"/>
                  <a:gd name="T17" fmla="*/ 13 h 28"/>
                  <a:gd name="T18" fmla="*/ 32 w 64"/>
                  <a:gd name="T19" fmla="*/ 32 h 28"/>
                  <a:gd name="T20" fmla="*/ 21 w 64"/>
                  <a:gd name="T21" fmla="*/ 36 h 28"/>
                  <a:gd name="T22" fmla="*/ 7 w 64"/>
                  <a:gd name="T23" fmla="*/ 4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28"/>
                  <a:gd name="T38" fmla="*/ 64 w 64"/>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28">
                    <a:moveTo>
                      <a:pt x="4" y="28"/>
                    </a:moveTo>
                    <a:lnTo>
                      <a:pt x="0" y="27"/>
                    </a:lnTo>
                    <a:lnTo>
                      <a:pt x="10" y="24"/>
                    </a:lnTo>
                    <a:lnTo>
                      <a:pt x="15" y="20"/>
                    </a:lnTo>
                    <a:lnTo>
                      <a:pt x="44" y="8"/>
                    </a:lnTo>
                    <a:lnTo>
                      <a:pt x="48" y="4"/>
                    </a:lnTo>
                    <a:lnTo>
                      <a:pt x="58" y="0"/>
                    </a:lnTo>
                    <a:lnTo>
                      <a:pt x="64" y="1"/>
                    </a:lnTo>
                    <a:lnTo>
                      <a:pt x="48" y="9"/>
                    </a:lnTo>
                    <a:lnTo>
                      <a:pt x="18" y="21"/>
                    </a:lnTo>
                    <a:lnTo>
                      <a:pt x="12" y="25"/>
                    </a:lnTo>
                    <a:lnTo>
                      <a:pt x="4" y="28"/>
                    </a:lnTo>
                  </a:path>
                </a:pathLst>
              </a:custGeom>
              <a:noFill/>
              <a:ln w="1588">
                <a:solidFill>
                  <a:srgbClr val="000000"/>
                </a:solidFill>
                <a:prstDash val="solid"/>
                <a:round/>
                <a:headEnd/>
                <a:tailEnd/>
              </a:ln>
            </p:spPr>
            <p:txBody>
              <a:bodyPr/>
              <a:lstStyle/>
              <a:p>
                <a:pPr>
                  <a:defRPr/>
                </a:pPr>
                <a:endParaRPr lang="ja-JP" altLang="en-US" sz="1050"/>
              </a:p>
            </p:txBody>
          </p:sp>
          <p:sp>
            <p:nvSpPr>
              <p:cNvPr id="48" name="Freeform 33"/>
              <p:cNvSpPr>
                <a:spLocks/>
              </p:cNvSpPr>
              <p:nvPr/>
            </p:nvSpPr>
            <p:spPr bwMode="auto">
              <a:xfrm>
                <a:off x="2030" y="2430"/>
                <a:ext cx="40" cy="15"/>
              </a:xfrm>
              <a:custGeom>
                <a:avLst/>
                <a:gdLst>
                  <a:gd name="T0" fmla="*/ 31 w 32"/>
                  <a:gd name="T1" fmla="*/ 19 h 12"/>
                  <a:gd name="T2" fmla="*/ 0 w 32"/>
                  <a:gd name="T3" fmla="*/ 8 h 12"/>
                  <a:gd name="T4" fmla="*/ 24 w 32"/>
                  <a:gd name="T5" fmla="*/ 0 h 12"/>
                  <a:gd name="T6" fmla="*/ 55 w 32"/>
                  <a:gd name="T7" fmla="*/ 8 h 12"/>
                  <a:gd name="T8" fmla="*/ 49 w 32"/>
                  <a:gd name="T9" fmla="*/ 10 h 12"/>
                  <a:gd name="T10" fmla="*/ 50 w 32"/>
                  <a:gd name="T11" fmla="*/ 13 h 12"/>
                  <a:gd name="T12" fmla="*/ 31 w 32"/>
                  <a:gd name="T13" fmla="*/ 19 h 12"/>
                  <a:gd name="T14" fmla="*/ 0 60000 65536"/>
                  <a:gd name="T15" fmla="*/ 0 60000 65536"/>
                  <a:gd name="T16" fmla="*/ 0 60000 65536"/>
                  <a:gd name="T17" fmla="*/ 0 60000 65536"/>
                  <a:gd name="T18" fmla="*/ 0 60000 65536"/>
                  <a:gd name="T19" fmla="*/ 0 60000 65536"/>
                  <a:gd name="T20" fmla="*/ 0 60000 65536"/>
                  <a:gd name="T21" fmla="*/ 0 w 32"/>
                  <a:gd name="T22" fmla="*/ 0 h 12"/>
                  <a:gd name="T23" fmla="*/ 32 w 3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
                    <a:moveTo>
                      <a:pt x="18" y="12"/>
                    </a:moveTo>
                    <a:lnTo>
                      <a:pt x="0" y="5"/>
                    </a:lnTo>
                    <a:lnTo>
                      <a:pt x="14" y="0"/>
                    </a:lnTo>
                    <a:lnTo>
                      <a:pt x="32" y="5"/>
                    </a:lnTo>
                    <a:lnTo>
                      <a:pt x="28" y="6"/>
                    </a:lnTo>
                    <a:lnTo>
                      <a:pt x="29" y="8"/>
                    </a:lnTo>
                    <a:lnTo>
                      <a:pt x="18" y="12"/>
                    </a:lnTo>
                  </a:path>
                </a:pathLst>
              </a:custGeom>
              <a:noFill/>
              <a:ln w="1588">
                <a:solidFill>
                  <a:srgbClr val="000000"/>
                </a:solidFill>
                <a:prstDash val="solid"/>
                <a:round/>
                <a:headEnd/>
                <a:tailEnd/>
              </a:ln>
            </p:spPr>
            <p:txBody>
              <a:bodyPr/>
              <a:lstStyle/>
              <a:p>
                <a:pPr>
                  <a:defRPr/>
                </a:pPr>
                <a:endParaRPr lang="ja-JP" altLang="en-US" sz="1050"/>
              </a:p>
            </p:txBody>
          </p:sp>
          <p:sp>
            <p:nvSpPr>
              <p:cNvPr id="49" name="Freeform 34"/>
              <p:cNvSpPr>
                <a:spLocks/>
              </p:cNvSpPr>
              <p:nvPr/>
            </p:nvSpPr>
            <p:spPr bwMode="auto">
              <a:xfrm>
                <a:off x="1873" y="2383"/>
                <a:ext cx="160" cy="52"/>
              </a:xfrm>
              <a:custGeom>
                <a:avLst/>
                <a:gdLst>
                  <a:gd name="T0" fmla="*/ 201 w 120"/>
                  <a:gd name="T1" fmla="*/ 59 h 41"/>
                  <a:gd name="T2" fmla="*/ 172 w 120"/>
                  <a:gd name="T3" fmla="*/ 50 h 41"/>
                  <a:gd name="T4" fmla="*/ 142 w 120"/>
                  <a:gd name="T5" fmla="*/ 61 h 41"/>
                  <a:gd name="T6" fmla="*/ 130 w 120"/>
                  <a:gd name="T7" fmla="*/ 56 h 41"/>
                  <a:gd name="T8" fmla="*/ 160 w 120"/>
                  <a:gd name="T9" fmla="*/ 46 h 41"/>
                  <a:gd name="T10" fmla="*/ 33 w 120"/>
                  <a:gd name="T11" fmla="*/ 12 h 41"/>
                  <a:gd name="T12" fmla="*/ 32 w 120"/>
                  <a:gd name="T13" fmla="*/ 13 h 41"/>
                  <a:gd name="T14" fmla="*/ 21 w 120"/>
                  <a:gd name="T15" fmla="*/ 16 h 41"/>
                  <a:gd name="T16" fmla="*/ 0 w 120"/>
                  <a:gd name="T17" fmla="*/ 9 h 41"/>
                  <a:gd name="T18" fmla="*/ 17 w 120"/>
                  <a:gd name="T19" fmla="*/ 0 h 41"/>
                  <a:gd name="T20" fmla="*/ 211 w 120"/>
                  <a:gd name="T21" fmla="*/ 55 h 41"/>
                  <a:gd name="T22" fmla="*/ 201 w 120"/>
                  <a:gd name="T23" fmla="*/ 59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41"/>
                  <a:gd name="T38" fmla="*/ 120 w 120"/>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41">
                    <a:moveTo>
                      <a:pt x="115" y="39"/>
                    </a:moveTo>
                    <a:lnTo>
                      <a:pt x="98" y="34"/>
                    </a:lnTo>
                    <a:lnTo>
                      <a:pt x="81" y="41"/>
                    </a:lnTo>
                    <a:lnTo>
                      <a:pt x="74" y="38"/>
                    </a:lnTo>
                    <a:lnTo>
                      <a:pt x="91" y="31"/>
                    </a:lnTo>
                    <a:lnTo>
                      <a:pt x="19" y="8"/>
                    </a:lnTo>
                    <a:lnTo>
                      <a:pt x="18" y="9"/>
                    </a:lnTo>
                    <a:lnTo>
                      <a:pt x="12" y="11"/>
                    </a:lnTo>
                    <a:lnTo>
                      <a:pt x="0" y="6"/>
                    </a:lnTo>
                    <a:lnTo>
                      <a:pt x="10" y="0"/>
                    </a:lnTo>
                    <a:lnTo>
                      <a:pt x="120" y="37"/>
                    </a:lnTo>
                    <a:lnTo>
                      <a:pt x="115" y="39"/>
                    </a:lnTo>
                  </a:path>
                </a:pathLst>
              </a:custGeom>
              <a:noFill/>
              <a:ln w="1588">
                <a:solidFill>
                  <a:srgbClr val="000000"/>
                </a:solidFill>
                <a:prstDash val="solid"/>
                <a:round/>
                <a:headEnd/>
                <a:tailEnd/>
              </a:ln>
            </p:spPr>
            <p:txBody>
              <a:bodyPr/>
              <a:lstStyle/>
              <a:p>
                <a:pPr>
                  <a:defRPr/>
                </a:pPr>
                <a:endParaRPr lang="ja-JP" altLang="en-US" sz="1050"/>
              </a:p>
            </p:txBody>
          </p:sp>
          <p:sp>
            <p:nvSpPr>
              <p:cNvPr id="50" name="Freeform 35"/>
              <p:cNvSpPr>
                <a:spLocks/>
              </p:cNvSpPr>
              <p:nvPr/>
            </p:nvSpPr>
            <p:spPr bwMode="auto">
              <a:xfrm>
                <a:off x="1984" y="2442"/>
                <a:ext cx="11" cy="2"/>
              </a:xfrm>
              <a:custGeom>
                <a:avLst/>
                <a:gdLst>
                  <a:gd name="T0" fmla="*/ 18 w 11"/>
                  <a:gd name="T1" fmla="*/ 4 h 3"/>
                  <a:gd name="T2" fmla="*/ 10 w 11"/>
                  <a:gd name="T3" fmla="*/ 0 h 3"/>
                  <a:gd name="T4" fmla="*/ 0 w 11"/>
                  <a:gd name="T5" fmla="*/ 4 h 3"/>
                  <a:gd name="T6" fmla="*/ 6 w 11"/>
                  <a:gd name="T7" fmla="*/ 5 h 3"/>
                  <a:gd name="T8" fmla="*/ 18 w 11"/>
                  <a:gd name="T9" fmla="*/ 4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11" y="2"/>
                    </a:moveTo>
                    <a:lnTo>
                      <a:pt x="6" y="0"/>
                    </a:lnTo>
                    <a:lnTo>
                      <a:pt x="0" y="2"/>
                    </a:lnTo>
                    <a:lnTo>
                      <a:pt x="4" y="3"/>
                    </a:lnTo>
                    <a:lnTo>
                      <a:pt x="11" y="2"/>
                    </a:lnTo>
                  </a:path>
                </a:pathLst>
              </a:custGeom>
              <a:noFill/>
              <a:ln w="1588">
                <a:solidFill>
                  <a:srgbClr val="000000"/>
                </a:solidFill>
                <a:prstDash val="solid"/>
                <a:round/>
                <a:headEnd/>
                <a:tailEnd/>
              </a:ln>
            </p:spPr>
            <p:txBody>
              <a:bodyPr/>
              <a:lstStyle/>
              <a:p>
                <a:pPr>
                  <a:defRPr/>
                </a:pPr>
                <a:endParaRPr lang="ja-JP" altLang="en-US" sz="1050"/>
              </a:p>
            </p:txBody>
          </p:sp>
          <p:sp>
            <p:nvSpPr>
              <p:cNvPr id="51" name="Freeform 36"/>
              <p:cNvSpPr>
                <a:spLocks/>
              </p:cNvSpPr>
              <p:nvPr/>
            </p:nvSpPr>
            <p:spPr bwMode="auto">
              <a:xfrm>
                <a:off x="1956" y="2452"/>
                <a:ext cx="17" cy="5"/>
              </a:xfrm>
              <a:custGeom>
                <a:avLst/>
                <a:gdLst>
                  <a:gd name="T0" fmla="*/ 21 w 12"/>
                  <a:gd name="T1" fmla="*/ 4 h 4"/>
                  <a:gd name="T2" fmla="*/ 12 w 12"/>
                  <a:gd name="T3" fmla="*/ 0 h 4"/>
                  <a:gd name="T4" fmla="*/ 0 w 12"/>
                  <a:gd name="T5" fmla="*/ 5 h 4"/>
                  <a:gd name="T6" fmla="*/ 12 w 12"/>
                  <a:gd name="T7" fmla="*/ 6 h 4"/>
                  <a:gd name="T8" fmla="*/ 21 w 12"/>
                  <a:gd name="T9" fmla="*/ 4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12" y="2"/>
                    </a:moveTo>
                    <a:lnTo>
                      <a:pt x="7" y="0"/>
                    </a:lnTo>
                    <a:lnTo>
                      <a:pt x="0" y="3"/>
                    </a:lnTo>
                    <a:lnTo>
                      <a:pt x="7" y="4"/>
                    </a:lnTo>
                    <a:lnTo>
                      <a:pt x="12" y="2"/>
                    </a:lnTo>
                  </a:path>
                </a:pathLst>
              </a:custGeom>
              <a:noFill/>
              <a:ln w="1588">
                <a:solidFill>
                  <a:srgbClr val="000000"/>
                </a:solidFill>
                <a:prstDash val="solid"/>
                <a:round/>
                <a:headEnd/>
                <a:tailEnd/>
              </a:ln>
            </p:spPr>
            <p:txBody>
              <a:bodyPr/>
              <a:lstStyle/>
              <a:p>
                <a:pPr>
                  <a:defRPr/>
                </a:pPr>
                <a:endParaRPr lang="ja-JP" altLang="en-US" sz="1050"/>
              </a:p>
            </p:txBody>
          </p:sp>
          <p:sp>
            <p:nvSpPr>
              <p:cNvPr id="52" name="Freeform 37"/>
              <p:cNvSpPr>
                <a:spLocks/>
              </p:cNvSpPr>
              <p:nvPr/>
            </p:nvSpPr>
            <p:spPr bwMode="auto">
              <a:xfrm>
                <a:off x="1916" y="2469"/>
                <a:ext cx="11" cy="5"/>
              </a:xfrm>
              <a:custGeom>
                <a:avLst/>
                <a:gdLst>
                  <a:gd name="T0" fmla="*/ 13 w 9"/>
                  <a:gd name="T1" fmla="*/ 1 h 4"/>
                  <a:gd name="T2" fmla="*/ 2 w 9"/>
                  <a:gd name="T3" fmla="*/ 0 h 4"/>
                  <a:gd name="T4" fmla="*/ 0 w 9"/>
                  <a:gd name="T5" fmla="*/ 1 h 4"/>
                  <a:gd name="T6" fmla="*/ 7 w 9"/>
                  <a:gd name="T7" fmla="*/ 6 h 4"/>
                  <a:gd name="T8" fmla="*/ 13 w 9"/>
                  <a:gd name="T9" fmla="*/ 1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9" y="1"/>
                    </a:moveTo>
                    <a:lnTo>
                      <a:pt x="2" y="0"/>
                    </a:lnTo>
                    <a:lnTo>
                      <a:pt x="0" y="1"/>
                    </a:lnTo>
                    <a:lnTo>
                      <a:pt x="5" y="4"/>
                    </a:lnTo>
                    <a:lnTo>
                      <a:pt x="9" y="1"/>
                    </a:lnTo>
                  </a:path>
                </a:pathLst>
              </a:custGeom>
              <a:noFill/>
              <a:ln w="1588">
                <a:solidFill>
                  <a:srgbClr val="000000"/>
                </a:solidFill>
                <a:prstDash val="solid"/>
                <a:round/>
                <a:headEnd/>
                <a:tailEnd/>
              </a:ln>
            </p:spPr>
            <p:txBody>
              <a:bodyPr/>
              <a:lstStyle/>
              <a:p>
                <a:pPr>
                  <a:defRPr/>
                </a:pPr>
                <a:endParaRPr lang="ja-JP" altLang="en-US" sz="1050"/>
              </a:p>
            </p:txBody>
          </p:sp>
          <p:sp>
            <p:nvSpPr>
              <p:cNvPr id="53" name="Freeform 38"/>
              <p:cNvSpPr>
                <a:spLocks/>
              </p:cNvSpPr>
              <p:nvPr/>
            </p:nvSpPr>
            <p:spPr bwMode="auto">
              <a:xfrm>
                <a:off x="1853" y="2349"/>
                <a:ext cx="160" cy="54"/>
              </a:xfrm>
              <a:custGeom>
                <a:avLst/>
                <a:gdLst>
                  <a:gd name="T0" fmla="*/ 129 w 120"/>
                  <a:gd name="T1" fmla="*/ 15 h 43"/>
                  <a:gd name="T2" fmla="*/ 101 w 120"/>
                  <a:gd name="T3" fmla="*/ 6 h 43"/>
                  <a:gd name="T4" fmla="*/ 87 w 120"/>
                  <a:gd name="T5" fmla="*/ 12 h 43"/>
                  <a:gd name="T6" fmla="*/ 56 w 120"/>
                  <a:gd name="T7" fmla="*/ 0 h 43"/>
                  <a:gd name="T8" fmla="*/ 0 w 120"/>
                  <a:gd name="T9" fmla="*/ 19 h 43"/>
                  <a:gd name="T10" fmla="*/ 93 w 120"/>
                  <a:gd name="T11" fmla="*/ 47 h 43"/>
                  <a:gd name="T12" fmla="*/ 87 w 120"/>
                  <a:gd name="T13" fmla="*/ 48 h 43"/>
                  <a:gd name="T14" fmla="*/ 147 w 120"/>
                  <a:gd name="T15" fmla="*/ 63 h 43"/>
                  <a:gd name="T16" fmla="*/ 211 w 120"/>
                  <a:gd name="T17" fmla="*/ 41 h 43"/>
                  <a:gd name="T18" fmla="*/ 155 w 120"/>
                  <a:gd name="T19" fmla="*/ 25 h 43"/>
                  <a:gd name="T20" fmla="*/ 150 w 120"/>
                  <a:gd name="T21" fmla="*/ 27 h 43"/>
                  <a:gd name="T22" fmla="*/ 119 w 120"/>
                  <a:gd name="T23" fmla="*/ 18 h 43"/>
                  <a:gd name="T24" fmla="*/ 129 w 120"/>
                  <a:gd name="T25" fmla="*/ 1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43"/>
                  <a:gd name="T41" fmla="*/ 120 w 12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43">
                    <a:moveTo>
                      <a:pt x="73" y="10"/>
                    </a:moveTo>
                    <a:lnTo>
                      <a:pt x="57" y="4"/>
                    </a:lnTo>
                    <a:lnTo>
                      <a:pt x="50" y="8"/>
                    </a:lnTo>
                    <a:lnTo>
                      <a:pt x="32" y="0"/>
                    </a:lnTo>
                    <a:lnTo>
                      <a:pt x="0" y="13"/>
                    </a:lnTo>
                    <a:lnTo>
                      <a:pt x="53" y="32"/>
                    </a:lnTo>
                    <a:lnTo>
                      <a:pt x="50" y="33"/>
                    </a:lnTo>
                    <a:lnTo>
                      <a:pt x="84" y="43"/>
                    </a:lnTo>
                    <a:lnTo>
                      <a:pt x="120" y="28"/>
                    </a:lnTo>
                    <a:lnTo>
                      <a:pt x="88" y="17"/>
                    </a:lnTo>
                    <a:lnTo>
                      <a:pt x="85" y="18"/>
                    </a:lnTo>
                    <a:lnTo>
                      <a:pt x="68" y="12"/>
                    </a:lnTo>
                    <a:lnTo>
                      <a:pt x="73" y="10"/>
                    </a:lnTo>
                  </a:path>
                </a:pathLst>
              </a:custGeom>
              <a:noFill/>
              <a:ln w="1588">
                <a:solidFill>
                  <a:srgbClr val="000000"/>
                </a:solidFill>
                <a:prstDash val="solid"/>
                <a:round/>
                <a:headEnd/>
                <a:tailEnd/>
              </a:ln>
            </p:spPr>
            <p:txBody>
              <a:bodyPr/>
              <a:lstStyle/>
              <a:p>
                <a:pPr>
                  <a:defRPr/>
                </a:pPr>
                <a:endParaRPr lang="ja-JP" altLang="en-US" sz="1050"/>
              </a:p>
            </p:txBody>
          </p:sp>
          <p:sp>
            <p:nvSpPr>
              <p:cNvPr id="54" name="Freeform 39"/>
              <p:cNvSpPr>
                <a:spLocks/>
              </p:cNvSpPr>
              <p:nvPr/>
            </p:nvSpPr>
            <p:spPr bwMode="auto">
              <a:xfrm>
                <a:off x="1939" y="2351"/>
                <a:ext cx="134" cy="44"/>
              </a:xfrm>
              <a:custGeom>
                <a:avLst/>
                <a:gdLst>
                  <a:gd name="T0" fmla="*/ 0 w 101"/>
                  <a:gd name="T1" fmla="*/ 5 h 35"/>
                  <a:gd name="T2" fmla="*/ 168 w 101"/>
                  <a:gd name="T3" fmla="*/ 53 h 35"/>
                  <a:gd name="T4" fmla="*/ 178 w 101"/>
                  <a:gd name="T5" fmla="*/ 52 h 35"/>
                  <a:gd name="T6" fmla="*/ 168 w 101"/>
                  <a:gd name="T7" fmla="*/ 47 h 35"/>
                  <a:gd name="T8" fmla="*/ 11 w 101"/>
                  <a:gd name="T9" fmla="*/ 0 h 35"/>
                  <a:gd name="T10" fmla="*/ 0 w 101"/>
                  <a:gd name="T11" fmla="*/ 5 h 35"/>
                  <a:gd name="T12" fmla="*/ 0 60000 65536"/>
                  <a:gd name="T13" fmla="*/ 0 60000 65536"/>
                  <a:gd name="T14" fmla="*/ 0 60000 65536"/>
                  <a:gd name="T15" fmla="*/ 0 60000 65536"/>
                  <a:gd name="T16" fmla="*/ 0 60000 65536"/>
                  <a:gd name="T17" fmla="*/ 0 60000 65536"/>
                  <a:gd name="T18" fmla="*/ 0 w 101"/>
                  <a:gd name="T19" fmla="*/ 0 h 35"/>
                  <a:gd name="T20" fmla="*/ 101 w 10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01" h="35">
                    <a:moveTo>
                      <a:pt x="0" y="3"/>
                    </a:moveTo>
                    <a:lnTo>
                      <a:pt x="96" y="35"/>
                    </a:lnTo>
                    <a:lnTo>
                      <a:pt x="101" y="34"/>
                    </a:lnTo>
                    <a:lnTo>
                      <a:pt x="96" y="31"/>
                    </a:lnTo>
                    <a:lnTo>
                      <a:pt x="6" y="0"/>
                    </a:lnTo>
                    <a:lnTo>
                      <a:pt x="0" y="3"/>
                    </a:lnTo>
                  </a:path>
                </a:pathLst>
              </a:custGeom>
              <a:noFill/>
              <a:ln w="1588">
                <a:solidFill>
                  <a:srgbClr val="000000"/>
                </a:solidFill>
                <a:prstDash val="solid"/>
                <a:round/>
                <a:headEnd/>
                <a:tailEnd/>
              </a:ln>
            </p:spPr>
            <p:txBody>
              <a:bodyPr/>
              <a:lstStyle/>
              <a:p>
                <a:pPr>
                  <a:defRPr/>
                </a:pPr>
                <a:endParaRPr lang="ja-JP" altLang="en-US" sz="1050"/>
              </a:p>
            </p:txBody>
          </p:sp>
          <p:sp>
            <p:nvSpPr>
              <p:cNvPr id="55" name="Freeform 40"/>
              <p:cNvSpPr>
                <a:spLocks/>
              </p:cNvSpPr>
              <p:nvPr/>
            </p:nvSpPr>
            <p:spPr bwMode="auto">
              <a:xfrm>
                <a:off x="1922" y="2295"/>
                <a:ext cx="222" cy="81"/>
              </a:xfrm>
              <a:custGeom>
                <a:avLst/>
                <a:gdLst>
                  <a:gd name="T0" fmla="*/ 30 w 166"/>
                  <a:gd name="T1" fmla="*/ 63 h 66"/>
                  <a:gd name="T2" fmla="*/ 36 w 166"/>
                  <a:gd name="T3" fmla="*/ 62 h 66"/>
                  <a:gd name="T4" fmla="*/ 0 w 166"/>
                  <a:gd name="T5" fmla="*/ 51 h 66"/>
                  <a:gd name="T6" fmla="*/ 142 w 166"/>
                  <a:gd name="T7" fmla="*/ 0 h 66"/>
                  <a:gd name="T8" fmla="*/ 178 w 166"/>
                  <a:gd name="T9" fmla="*/ 8 h 66"/>
                  <a:gd name="T10" fmla="*/ 186 w 166"/>
                  <a:gd name="T11" fmla="*/ 7 h 66"/>
                  <a:gd name="T12" fmla="*/ 211 w 166"/>
                  <a:gd name="T13" fmla="*/ 15 h 66"/>
                  <a:gd name="T14" fmla="*/ 205 w 166"/>
                  <a:gd name="T15" fmla="*/ 18 h 66"/>
                  <a:gd name="T16" fmla="*/ 292 w 166"/>
                  <a:gd name="T17" fmla="*/ 42 h 66"/>
                  <a:gd name="T18" fmla="*/ 150 w 166"/>
                  <a:gd name="T19" fmla="*/ 97 h 66"/>
                  <a:gd name="T20" fmla="*/ 61 w 166"/>
                  <a:gd name="T21" fmla="*/ 69 h 66"/>
                  <a:gd name="T22" fmla="*/ 56 w 166"/>
                  <a:gd name="T23" fmla="*/ 72 h 66"/>
                  <a:gd name="T24" fmla="*/ 30 w 166"/>
                  <a:gd name="T25" fmla="*/ 63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66"/>
                  <a:gd name="T41" fmla="*/ 166 w 166"/>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66">
                    <a:moveTo>
                      <a:pt x="17" y="43"/>
                    </a:moveTo>
                    <a:lnTo>
                      <a:pt x="20" y="42"/>
                    </a:lnTo>
                    <a:lnTo>
                      <a:pt x="0" y="35"/>
                    </a:lnTo>
                    <a:lnTo>
                      <a:pt x="81" y="0"/>
                    </a:lnTo>
                    <a:lnTo>
                      <a:pt x="101" y="6"/>
                    </a:lnTo>
                    <a:lnTo>
                      <a:pt x="106" y="5"/>
                    </a:lnTo>
                    <a:lnTo>
                      <a:pt x="120" y="10"/>
                    </a:lnTo>
                    <a:lnTo>
                      <a:pt x="117" y="12"/>
                    </a:lnTo>
                    <a:lnTo>
                      <a:pt x="166" y="29"/>
                    </a:lnTo>
                    <a:lnTo>
                      <a:pt x="85" y="66"/>
                    </a:lnTo>
                    <a:lnTo>
                      <a:pt x="35" y="47"/>
                    </a:lnTo>
                    <a:lnTo>
                      <a:pt x="32" y="49"/>
                    </a:lnTo>
                    <a:lnTo>
                      <a:pt x="17" y="43"/>
                    </a:lnTo>
                  </a:path>
                </a:pathLst>
              </a:custGeom>
              <a:noFill/>
              <a:ln w="1588">
                <a:solidFill>
                  <a:srgbClr val="000000"/>
                </a:solidFill>
                <a:prstDash val="solid"/>
                <a:round/>
                <a:headEnd/>
                <a:tailEnd/>
              </a:ln>
            </p:spPr>
            <p:txBody>
              <a:bodyPr/>
              <a:lstStyle/>
              <a:p>
                <a:pPr>
                  <a:defRPr/>
                </a:pPr>
                <a:endParaRPr lang="ja-JP" altLang="en-US" sz="1050"/>
              </a:p>
            </p:txBody>
          </p:sp>
          <p:sp>
            <p:nvSpPr>
              <p:cNvPr id="56" name="Freeform 41"/>
              <p:cNvSpPr>
                <a:spLocks/>
              </p:cNvSpPr>
              <p:nvPr/>
            </p:nvSpPr>
            <p:spPr bwMode="auto">
              <a:xfrm>
                <a:off x="2093" y="2403"/>
                <a:ext cx="40" cy="12"/>
              </a:xfrm>
              <a:custGeom>
                <a:avLst/>
                <a:gdLst>
                  <a:gd name="T0" fmla="*/ 22 w 30"/>
                  <a:gd name="T1" fmla="*/ 0 h 11"/>
                  <a:gd name="T2" fmla="*/ 0 w 30"/>
                  <a:gd name="T3" fmla="*/ 6 h 11"/>
                  <a:gd name="T4" fmla="*/ 23 w 30"/>
                  <a:gd name="T5" fmla="*/ 15 h 11"/>
                  <a:gd name="T6" fmla="*/ 30 w 30"/>
                  <a:gd name="T7" fmla="*/ 14 h 11"/>
                  <a:gd name="T8" fmla="*/ 35 w 30"/>
                  <a:gd name="T9" fmla="*/ 15 h 11"/>
                  <a:gd name="T10" fmla="*/ 51 w 30"/>
                  <a:gd name="T11" fmla="*/ 9 h 11"/>
                  <a:gd name="T12" fmla="*/ 22 w 30"/>
                  <a:gd name="T13" fmla="*/ 0 h 11"/>
                  <a:gd name="T14" fmla="*/ 0 60000 65536"/>
                  <a:gd name="T15" fmla="*/ 0 60000 65536"/>
                  <a:gd name="T16" fmla="*/ 0 60000 65536"/>
                  <a:gd name="T17" fmla="*/ 0 60000 65536"/>
                  <a:gd name="T18" fmla="*/ 0 60000 65536"/>
                  <a:gd name="T19" fmla="*/ 0 60000 65536"/>
                  <a:gd name="T20" fmla="*/ 0 60000 65536"/>
                  <a:gd name="T21" fmla="*/ 0 w 30"/>
                  <a:gd name="T22" fmla="*/ 0 h 11"/>
                  <a:gd name="T23" fmla="*/ 30 w 3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1">
                    <a:moveTo>
                      <a:pt x="13" y="0"/>
                    </a:moveTo>
                    <a:lnTo>
                      <a:pt x="0" y="4"/>
                    </a:lnTo>
                    <a:lnTo>
                      <a:pt x="14" y="11"/>
                    </a:lnTo>
                    <a:lnTo>
                      <a:pt x="18" y="10"/>
                    </a:lnTo>
                    <a:lnTo>
                      <a:pt x="21" y="11"/>
                    </a:lnTo>
                    <a:lnTo>
                      <a:pt x="30" y="7"/>
                    </a:lnTo>
                    <a:lnTo>
                      <a:pt x="13" y="0"/>
                    </a:lnTo>
                  </a:path>
                </a:pathLst>
              </a:custGeom>
              <a:noFill/>
              <a:ln w="1588">
                <a:solidFill>
                  <a:srgbClr val="000000"/>
                </a:solidFill>
                <a:prstDash val="solid"/>
                <a:round/>
                <a:headEnd/>
                <a:tailEnd/>
              </a:ln>
            </p:spPr>
            <p:txBody>
              <a:bodyPr/>
              <a:lstStyle/>
              <a:p>
                <a:pPr>
                  <a:defRPr/>
                </a:pPr>
                <a:endParaRPr lang="ja-JP" altLang="en-US" sz="1050"/>
              </a:p>
            </p:txBody>
          </p:sp>
          <p:sp>
            <p:nvSpPr>
              <p:cNvPr id="57" name="Freeform 42"/>
              <p:cNvSpPr>
                <a:spLocks/>
              </p:cNvSpPr>
              <p:nvPr/>
            </p:nvSpPr>
            <p:spPr bwMode="auto">
              <a:xfrm>
                <a:off x="2133" y="2413"/>
                <a:ext cx="37" cy="17"/>
              </a:xfrm>
              <a:custGeom>
                <a:avLst/>
                <a:gdLst>
                  <a:gd name="T0" fmla="*/ 17 w 28"/>
                  <a:gd name="T1" fmla="*/ 0 h 14"/>
                  <a:gd name="T2" fmla="*/ 0 w 28"/>
                  <a:gd name="T3" fmla="*/ 9 h 14"/>
                  <a:gd name="T4" fmla="*/ 4 w 28"/>
                  <a:gd name="T5" fmla="*/ 11 h 14"/>
                  <a:gd name="T6" fmla="*/ 0 w 28"/>
                  <a:gd name="T7" fmla="*/ 12 h 14"/>
                  <a:gd name="T8" fmla="*/ 26 w 28"/>
                  <a:gd name="T9" fmla="*/ 21 h 14"/>
                  <a:gd name="T10" fmla="*/ 49 w 28"/>
                  <a:gd name="T11" fmla="*/ 11 h 14"/>
                  <a:gd name="T12" fmla="*/ 17 w 28"/>
                  <a:gd name="T13" fmla="*/ 0 h 14"/>
                  <a:gd name="T14" fmla="*/ 0 60000 65536"/>
                  <a:gd name="T15" fmla="*/ 0 60000 65536"/>
                  <a:gd name="T16" fmla="*/ 0 60000 65536"/>
                  <a:gd name="T17" fmla="*/ 0 60000 65536"/>
                  <a:gd name="T18" fmla="*/ 0 60000 65536"/>
                  <a:gd name="T19" fmla="*/ 0 60000 65536"/>
                  <a:gd name="T20" fmla="*/ 0 60000 65536"/>
                  <a:gd name="T21" fmla="*/ 0 w 28"/>
                  <a:gd name="T22" fmla="*/ 0 h 14"/>
                  <a:gd name="T23" fmla="*/ 28 w 2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4">
                    <a:moveTo>
                      <a:pt x="10" y="0"/>
                    </a:moveTo>
                    <a:lnTo>
                      <a:pt x="0" y="6"/>
                    </a:lnTo>
                    <a:lnTo>
                      <a:pt x="2" y="7"/>
                    </a:lnTo>
                    <a:lnTo>
                      <a:pt x="0" y="8"/>
                    </a:lnTo>
                    <a:lnTo>
                      <a:pt x="15" y="14"/>
                    </a:lnTo>
                    <a:lnTo>
                      <a:pt x="28" y="7"/>
                    </a:lnTo>
                    <a:lnTo>
                      <a:pt x="10" y="0"/>
                    </a:lnTo>
                  </a:path>
                </a:pathLst>
              </a:custGeom>
              <a:noFill/>
              <a:ln w="1588">
                <a:solidFill>
                  <a:srgbClr val="000000"/>
                </a:solidFill>
                <a:prstDash val="solid"/>
                <a:round/>
                <a:headEnd/>
                <a:tailEnd/>
              </a:ln>
            </p:spPr>
            <p:txBody>
              <a:bodyPr/>
              <a:lstStyle/>
              <a:p>
                <a:pPr>
                  <a:defRPr/>
                </a:pPr>
                <a:endParaRPr lang="ja-JP" altLang="en-US" sz="1050"/>
              </a:p>
            </p:txBody>
          </p:sp>
          <p:sp>
            <p:nvSpPr>
              <p:cNvPr id="58" name="Freeform 43"/>
              <p:cNvSpPr>
                <a:spLocks/>
              </p:cNvSpPr>
              <p:nvPr/>
            </p:nvSpPr>
            <p:spPr bwMode="auto">
              <a:xfrm>
                <a:off x="2261" y="2359"/>
                <a:ext cx="37" cy="17"/>
              </a:xfrm>
              <a:custGeom>
                <a:avLst/>
                <a:gdLst>
                  <a:gd name="T0" fmla="*/ 0 w 28"/>
                  <a:gd name="T1" fmla="*/ 9 h 13"/>
                  <a:gd name="T2" fmla="*/ 26 w 28"/>
                  <a:gd name="T3" fmla="*/ 20 h 13"/>
                  <a:gd name="T4" fmla="*/ 49 w 28"/>
                  <a:gd name="T5" fmla="*/ 9 h 13"/>
                  <a:gd name="T6" fmla="*/ 48 w 28"/>
                  <a:gd name="T7" fmla="*/ 9 h 13"/>
                  <a:gd name="T8" fmla="*/ 49 w 28"/>
                  <a:gd name="T9" fmla="*/ 7 h 13"/>
                  <a:gd name="T10" fmla="*/ 21 w 28"/>
                  <a:gd name="T11" fmla="*/ 0 h 13"/>
                  <a:gd name="T12" fmla="*/ 0 w 28"/>
                  <a:gd name="T13" fmla="*/ 9 h 13"/>
                  <a:gd name="T14" fmla="*/ 0 60000 65536"/>
                  <a:gd name="T15" fmla="*/ 0 60000 65536"/>
                  <a:gd name="T16" fmla="*/ 0 60000 65536"/>
                  <a:gd name="T17" fmla="*/ 0 60000 65536"/>
                  <a:gd name="T18" fmla="*/ 0 60000 65536"/>
                  <a:gd name="T19" fmla="*/ 0 60000 65536"/>
                  <a:gd name="T20" fmla="*/ 0 60000 65536"/>
                  <a:gd name="T21" fmla="*/ 0 w 28"/>
                  <a:gd name="T22" fmla="*/ 0 h 13"/>
                  <a:gd name="T23" fmla="*/ 28 w 2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3">
                    <a:moveTo>
                      <a:pt x="0" y="6"/>
                    </a:moveTo>
                    <a:lnTo>
                      <a:pt x="15" y="13"/>
                    </a:lnTo>
                    <a:lnTo>
                      <a:pt x="28" y="6"/>
                    </a:lnTo>
                    <a:lnTo>
                      <a:pt x="27" y="6"/>
                    </a:lnTo>
                    <a:lnTo>
                      <a:pt x="28" y="5"/>
                    </a:lnTo>
                    <a:lnTo>
                      <a:pt x="12" y="0"/>
                    </a:lnTo>
                    <a:lnTo>
                      <a:pt x="0" y="6"/>
                    </a:lnTo>
                  </a:path>
                </a:pathLst>
              </a:custGeom>
              <a:noFill/>
              <a:ln w="1588">
                <a:solidFill>
                  <a:srgbClr val="000000"/>
                </a:solidFill>
                <a:prstDash val="solid"/>
                <a:round/>
                <a:headEnd/>
                <a:tailEnd/>
              </a:ln>
            </p:spPr>
            <p:txBody>
              <a:bodyPr/>
              <a:lstStyle/>
              <a:p>
                <a:pPr>
                  <a:defRPr/>
                </a:pPr>
                <a:endParaRPr lang="ja-JP" altLang="en-US" sz="1050"/>
              </a:p>
            </p:txBody>
          </p:sp>
          <p:sp>
            <p:nvSpPr>
              <p:cNvPr id="59" name="Freeform 44"/>
              <p:cNvSpPr>
                <a:spLocks/>
              </p:cNvSpPr>
              <p:nvPr/>
            </p:nvSpPr>
            <p:spPr bwMode="auto">
              <a:xfrm>
                <a:off x="2287" y="2342"/>
                <a:ext cx="88" cy="34"/>
              </a:xfrm>
              <a:custGeom>
                <a:avLst/>
                <a:gdLst>
                  <a:gd name="T0" fmla="*/ 0 w 67"/>
                  <a:gd name="T1" fmla="*/ 41 h 28"/>
                  <a:gd name="T2" fmla="*/ 21 w 67"/>
                  <a:gd name="T3" fmla="*/ 33 h 28"/>
                  <a:gd name="T4" fmla="*/ 112 w 67"/>
                  <a:gd name="T5" fmla="*/ 0 h 28"/>
                  <a:gd name="T6" fmla="*/ 118 w 67"/>
                  <a:gd name="T7" fmla="*/ 2 h 28"/>
                  <a:gd name="T8" fmla="*/ 101 w 67"/>
                  <a:gd name="T9" fmla="*/ 9 h 28"/>
                  <a:gd name="T10" fmla="*/ 86 w 67"/>
                  <a:gd name="T11" fmla="*/ 12 h 28"/>
                  <a:gd name="T12" fmla="*/ 37 w 67"/>
                  <a:gd name="T13" fmla="*/ 29 h 28"/>
                  <a:gd name="T14" fmla="*/ 31 w 67"/>
                  <a:gd name="T15" fmla="*/ 35 h 28"/>
                  <a:gd name="T16" fmla="*/ 7 w 67"/>
                  <a:gd name="T17" fmla="*/ 41 h 28"/>
                  <a:gd name="T18" fmla="*/ 0 w 67"/>
                  <a:gd name="T19" fmla="*/ 41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28"/>
                  <a:gd name="T32" fmla="*/ 67 w 6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28">
                    <a:moveTo>
                      <a:pt x="0" y="28"/>
                    </a:moveTo>
                    <a:lnTo>
                      <a:pt x="12" y="22"/>
                    </a:lnTo>
                    <a:lnTo>
                      <a:pt x="63" y="0"/>
                    </a:lnTo>
                    <a:lnTo>
                      <a:pt x="67" y="2"/>
                    </a:lnTo>
                    <a:lnTo>
                      <a:pt x="57" y="6"/>
                    </a:lnTo>
                    <a:lnTo>
                      <a:pt x="49" y="8"/>
                    </a:lnTo>
                    <a:lnTo>
                      <a:pt x="21" y="20"/>
                    </a:lnTo>
                    <a:lnTo>
                      <a:pt x="17" y="24"/>
                    </a:lnTo>
                    <a:lnTo>
                      <a:pt x="4" y="28"/>
                    </a:lnTo>
                    <a:lnTo>
                      <a:pt x="0" y="28"/>
                    </a:lnTo>
                  </a:path>
                </a:pathLst>
              </a:custGeom>
              <a:noFill/>
              <a:ln w="1588">
                <a:solidFill>
                  <a:srgbClr val="000000"/>
                </a:solidFill>
                <a:prstDash val="solid"/>
                <a:round/>
                <a:headEnd/>
                <a:tailEnd/>
              </a:ln>
            </p:spPr>
            <p:txBody>
              <a:bodyPr/>
              <a:lstStyle/>
              <a:p>
                <a:pPr>
                  <a:defRPr/>
                </a:pPr>
                <a:endParaRPr lang="ja-JP" altLang="en-US" sz="1050"/>
              </a:p>
            </p:txBody>
          </p:sp>
          <p:sp>
            <p:nvSpPr>
              <p:cNvPr id="60" name="Freeform 45"/>
              <p:cNvSpPr>
                <a:spLocks/>
              </p:cNvSpPr>
              <p:nvPr/>
            </p:nvSpPr>
            <p:spPr bwMode="auto">
              <a:xfrm>
                <a:off x="2295" y="2371"/>
                <a:ext cx="43" cy="15"/>
              </a:xfrm>
              <a:custGeom>
                <a:avLst/>
                <a:gdLst>
                  <a:gd name="T0" fmla="*/ 0 w 32"/>
                  <a:gd name="T1" fmla="*/ 6 h 12"/>
                  <a:gd name="T2" fmla="*/ 32 w 32"/>
                  <a:gd name="T3" fmla="*/ 16 h 12"/>
                  <a:gd name="T4" fmla="*/ 58 w 32"/>
                  <a:gd name="T5" fmla="*/ 9 h 12"/>
                  <a:gd name="T6" fmla="*/ 26 w 32"/>
                  <a:gd name="T7" fmla="*/ 0 h 12"/>
                  <a:gd name="T8" fmla="*/ 23 w 32"/>
                  <a:gd name="T9" fmla="*/ 2 h 12"/>
                  <a:gd name="T10" fmla="*/ 22 w 32"/>
                  <a:gd name="T11" fmla="*/ 0 h 12"/>
                  <a:gd name="T12" fmla="*/ 0 w 32"/>
                  <a:gd name="T13" fmla="*/ 6 h 12"/>
                  <a:gd name="T14" fmla="*/ 0 60000 65536"/>
                  <a:gd name="T15" fmla="*/ 0 60000 65536"/>
                  <a:gd name="T16" fmla="*/ 0 60000 65536"/>
                  <a:gd name="T17" fmla="*/ 0 60000 65536"/>
                  <a:gd name="T18" fmla="*/ 0 60000 65536"/>
                  <a:gd name="T19" fmla="*/ 0 60000 65536"/>
                  <a:gd name="T20" fmla="*/ 0 60000 65536"/>
                  <a:gd name="T21" fmla="*/ 0 w 32"/>
                  <a:gd name="T22" fmla="*/ 0 h 12"/>
                  <a:gd name="T23" fmla="*/ 32 w 3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
                    <a:moveTo>
                      <a:pt x="0" y="4"/>
                    </a:moveTo>
                    <a:lnTo>
                      <a:pt x="18" y="12"/>
                    </a:lnTo>
                    <a:lnTo>
                      <a:pt x="32" y="7"/>
                    </a:lnTo>
                    <a:lnTo>
                      <a:pt x="14" y="0"/>
                    </a:lnTo>
                    <a:lnTo>
                      <a:pt x="13" y="2"/>
                    </a:lnTo>
                    <a:lnTo>
                      <a:pt x="12" y="0"/>
                    </a:lnTo>
                    <a:lnTo>
                      <a:pt x="0" y="4"/>
                    </a:lnTo>
                  </a:path>
                </a:pathLst>
              </a:custGeom>
              <a:noFill/>
              <a:ln w="1588">
                <a:solidFill>
                  <a:srgbClr val="000000"/>
                </a:solidFill>
                <a:prstDash val="solid"/>
                <a:round/>
                <a:headEnd/>
                <a:tailEnd/>
              </a:ln>
            </p:spPr>
            <p:txBody>
              <a:bodyPr/>
              <a:lstStyle/>
              <a:p>
                <a:pPr>
                  <a:defRPr/>
                </a:pPr>
                <a:endParaRPr lang="ja-JP" altLang="en-US" sz="1050"/>
              </a:p>
            </p:txBody>
          </p:sp>
          <p:sp>
            <p:nvSpPr>
              <p:cNvPr id="61" name="Freeform 46"/>
              <p:cNvSpPr>
                <a:spLocks/>
              </p:cNvSpPr>
              <p:nvPr/>
            </p:nvSpPr>
            <p:spPr bwMode="auto">
              <a:xfrm>
                <a:off x="2364" y="2344"/>
                <a:ext cx="37" cy="15"/>
              </a:xfrm>
              <a:custGeom>
                <a:avLst/>
                <a:gdLst>
                  <a:gd name="T0" fmla="*/ 0 w 28"/>
                  <a:gd name="T1" fmla="*/ 7 h 12"/>
                  <a:gd name="T2" fmla="*/ 4 w 28"/>
                  <a:gd name="T3" fmla="*/ 8 h 12"/>
                  <a:gd name="T4" fmla="*/ 0 w 28"/>
                  <a:gd name="T5" fmla="*/ 11 h 12"/>
                  <a:gd name="T6" fmla="*/ 25 w 28"/>
                  <a:gd name="T7" fmla="*/ 16 h 12"/>
                  <a:gd name="T8" fmla="*/ 49 w 28"/>
                  <a:gd name="T9" fmla="*/ 8 h 12"/>
                  <a:gd name="T10" fmla="*/ 16 w 28"/>
                  <a:gd name="T11" fmla="*/ 0 h 12"/>
                  <a:gd name="T12" fmla="*/ 0 w 28"/>
                  <a:gd name="T13" fmla="*/ 7 h 12"/>
                  <a:gd name="T14" fmla="*/ 0 60000 65536"/>
                  <a:gd name="T15" fmla="*/ 0 60000 65536"/>
                  <a:gd name="T16" fmla="*/ 0 60000 65536"/>
                  <a:gd name="T17" fmla="*/ 0 60000 65536"/>
                  <a:gd name="T18" fmla="*/ 0 60000 65536"/>
                  <a:gd name="T19" fmla="*/ 0 60000 65536"/>
                  <a:gd name="T20" fmla="*/ 0 60000 65536"/>
                  <a:gd name="T21" fmla="*/ 0 w 28"/>
                  <a:gd name="T22" fmla="*/ 0 h 12"/>
                  <a:gd name="T23" fmla="*/ 28 w 2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2">
                    <a:moveTo>
                      <a:pt x="0" y="5"/>
                    </a:moveTo>
                    <a:lnTo>
                      <a:pt x="2" y="6"/>
                    </a:lnTo>
                    <a:lnTo>
                      <a:pt x="0" y="8"/>
                    </a:lnTo>
                    <a:lnTo>
                      <a:pt x="14" y="12"/>
                    </a:lnTo>
                    <a:lnTo>
                      <a:pt x="28" y="6"/>
                    </a:lnTo>
                    <a:lnTo>
                      <a:pt x="9" y="0"/>
                    </a:lnTo>
                    <a:lnTo>
                      <a:pt x="0" y="5"/>
                    </a:lnTo>
                  </a:path>
                </a:pathLst>
              </a:custGeom>
              <a:noFill/>
              <a:ln w="1588">
                <a:solidFill>
                  <a:srgbClr val="000000"/>
                </a:solidFill>
                <a:prstDash val="solid"/>
                <a:round/>
                <a:headEnd/>
                <a:tailEnd/>
              </a:ln>
            </p:spPr>
            <p:txBody>
              <a:bodyPr/>
              <a:lstStyle/>
              <a:p>
                <a:pPr>
                  <a:defRPr/>
                </a:pPr>
                <a:endParaRPr lang="ja-JP" altLang="en-US" sz="1050"/>
              </a:p>
            </p:txBody>
          </p:sp>
          <p:sp>
            <p:nvSpPr>
              <p:cNvPr id="62" name="Freeform 47"/>
              <p:cNvSpPr>
                <a:spLocks/>
              </p:cNvSpPr>
              <p:nvPr/>
            </p:nvSpPr>
            <p:spPr bwMode="auto">
              <a:xfrm>
                <a:off x="2324" y="2332"/>
                <a:ext cx="40" cy="15"/>
              </a:xfrm>
              <a:custGeom>
                <a:avLst/>
                <a:gdLst>
                  <a:gd name="T0" fmla="*/ 34 w 31"/>
                  <a:gd name="T1" fmla="*/ 18 h 11"/>
                  <a:gd name="T2" fmla="*/ 33 w 31"/>
                  <a:gd name="T3" fmla="*/ 17 h 11"/>
                  <a:gd name="T4" fmla="*/ 28 w 31"/>
                  <a:gd name="T5" fmla="*/ 18 h 11"/>
                  <a:gd name="T6" fmla="*/ 0 w 31"/>
                  <a:gd name="T7" fmla="*/ 11 h 11"/>
                  <a:gd name="T8" fmla="*/ 22 w 31"/>
                  <a:gd name="T9" fmla="*/ 0 h 11"/>
                  <a:gd name="T10" fmla="*/ 54 w 31"/>
                  <a:gd name="T11" fmla="*/ 11 h 11"/>
                  <a:gd name="T12" fmla="*/ 34 w 31"/>
                  <a:gd name="T13" fmla="*/ 18 h 11"/>
                  <a:gd name="T14" fmla="*/ 0 60000 65536"/>
                  <a:gd name="T15" fmla="*/ 0 60000 65536"/>
                  <a:gd name="T16" fmla="*/ 0 60000 65536"/>
                  <a:gd name="T17" fmla="*/ 0 60000 65536"/>
                  <a:gd name="T18" fmla="*/ 0 60000 65536"/>
                  <a:gd name="T19" fmla="*/ 0 60000 65536"/>
                  <a:gd name="T20" fmla="*/ 0 60000 65536"/>
                  <a:gd name="T21" fmla="*/ 0 w 31"/>
                  <a:gd name="T22" fmla="*/ 0 h 11"/>
                  <a:gd name="T23" fmla="*/ 31 w 3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1">
                    <a:moveTo>
                      <a:pt x="20" y="11"/>
                    </a:moveTo>
                    <a:lnTo>
                      <a:pt x="19" y="10"/>
                    </a:lnTo>
                    <a:lnTo>
                      <a:pt x="16" y="11"/>
                    </a:lnTo>
                    <a:lnTo>
                      <a:pt x="0" y="7"/>
                    </a:lnTo>
                    <a:lnTo>
                      <a:pt x="13" y="0"/>
                    </a:lnTo>
                    <a:lnTo>
                      <a:pt x="31" y="7"/>
                    </a:lnTo>
                    <a:lnTo>
                      <a:pt x="20" y="11"/>
                    </a:lnTo>
                  </a:path>
                </a:pathLst>
              </a:custGeom>
              <a:noFill/>
              <a:ln w="1588">
                <a:solidFill>
                  <a:srgbClr val="000000"/>
                </a:solidFill>
                <a:prstDash val="solid"/>
                <a:round/>
                <a:headEnd/>
                <a:tailEnd/>
              </a:ln>
            </p:spPr>
            <p:txBody>
              <a:bodyPr/>
              <a:lstStyle/>
              <a:p>
                <a:pPr>
                  <a:defRPr/>
                </a:pPr>
                <a:endParaRPr lang="ja-JP" altLang="en-US" sz="1050"/>
              </a:p>
            </p:txBody>
          </p:sp>
          <p:sp>
            <p:nvSpPr>
              <p:cNvPr id="63" name="Freeform 48"/>
              <p:cNvSpPr>
                <a:spLocks/>
              </p:cNvSpPr>
              <p:nvPr/>
            </p:nvSpPr>
            <p:spPr bwMode="auto">
              <a:xfrm>
                <a:off x="2335" y="2197"/>
                <a:ext cx="177" cy="118"/>
              </a:xfrm>
              <a:custGeom>
                <a:avLst/>
                <a:gdLst>
                  <a:gd name="T0" fmla="*/ 21 w 134"/>
                  <a:gd name="T1" fmla="*/ 144 h 98"/>
                  <a:gd name="T2" fmla="*/ 20 w 134"/>
                  <a:gd name="T3" fmla="*/ 144 h 98"/>
                  <a:gd name="T4" fmla="*/ 234 w 134"/>
                  <a:gd name="T5" fmla="*/ 67 h 98"/>
                  <a:gd name="T6" fmla="*/ 217 w 134"/>
                  <a:gd name="T7" fmla="*/ 61 h 98"/>
                  <a:gd name="T8" fmla="*/ 40 w 134"/>
                  <a:gd name="T9" fmla="*/ 8 h 98"/>
                  <a:gd name="T10" fmla="*/ 42 w 134"/>
                  <a:gd name="T11" fmla="*/ 7 h 98"/>
                  <a:gd name="T12" fmla="*/ 20 w 134"/>
                  <a:gd name="T13" fmla="*/ 0 h 98"/>
                  <a:gd name="T14" fmla="*/ 0 w 134"/>
                  <a:gd name="T15" fmla="*/ 7 h 98"/>
                  <a:gd name="T16" fmla="*/ 22 w 134"/>
                  <a:gd name="T17" fmla="*/ 13 h 98"/>
                  <a:gd name="T18" fmla="*/ 33 w 134"/>
                  <a:gd name="T19" fmla="*/ 13 h 98"/>
                  <a:gd name="T20" fmla="*/ 206 w 134"/>
                  <a:gd name="T21" fmla="*/ 63 h 98"/>
                  <a:gd name="T22" fmla="*/ 1 w 134"/>
                  <a:gd name="T23" fmla="*/ 138 h 98"/>
                  <a:gd name="T24" fmla="*/ 20 w 134"/>
                  <a:gd name="T25" fmla="*/ 144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98"/>
                  <a:gd name="T41" fmla="*/ 134 w 134"/>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98">
                    <a:moveTo>
                      <a:pt x="12" y="98"/>
                    </a:moveTo>
                    <a:lnTo>
                      <a:pt x="11" y="98"/>
                    </a:lnTo>
                    <a:lnTo>
                      <a:pt x="134" y="45"/>
                    </a:lnTo>
                    <a:lnTo>
                      <a:pt x="124" y="41"/>
                    </a:lnTo>
                    <a:lnTo>
                      <a:pt x="23" y="6"/>
                    </a:lnTo>
                    <a:lnTo>
                      <a:pt x="24" y="5"/>
                    </a:lnTo>
                    <a:lnTo>
                      <a:pt x="11" y="0"/>
                    </a:lnTo>
                    <a:lnTo>
                      <a:pt x="0" y="5"/>
                    </a:lnTo>
                    <a:lnTo>
                      <a:pt x="13" y="9"/>
                    </a:lnTo>
                    <a:lnTo>
                      <a:pt x="19" y="9"/>
                    </a:lnTo>
                    <a:lnTo>
                      <a:pt x="118" y="43"/>
                    </a:lnTo>
                    <a:lnTo>
                      <a:pt x="1" y="94"/>
                    </a:lnTo>
                    <a:lnTo>
                      <a:pt x="11" y="98"/>
                    </a:lnTo>
                  </a:path>
                </a:pathLst>
              </a:custGeom>
              <a:noFill/>
              <a:ln w="1588">
                <a:solidFill>
                  <a:srgbClr val="000000"/>
                </a:solidFill>
                <a:prstDash val="solid"/>
                <a:round/>
                <a:headEnd/>
                <a:tailEnd/>
              </a:ln>
            </p:spPr>
            <p:txBody>
              <a:bodyPr/>
              <a:lstStyle/>
              <a:p>
                <a:pPr>
                  <a:defRPr/>
                </a:pPr>
                <a:endParaRPr lang="ja-JP" altLang="en-US" sz="1050"/>
              </a:p>
            </p:txBody>
          </p:sp>
          <p:sp>
            <p:nvSpPr>
              <p:cNvPr id="64" name="Freeform 49"/>
              <p:cNvSpPr>
                <a:spLocks/>
              </p:cNvSpPr>
              <p:nvPr/>
            </p:nvSpPr>
            <p:spPr bwMode="auto">
              <a:xfrm>
                <a:off x="2435" y="2349"/>
                <a:ext cx="14" cy="7"/>
              </a:xfrm>
              <a:custGeom>
                <a:avLst/>
                <a:gdLst>
                  <a:gd name="T0" fmla="*/ 11 w 10"/>
                  <a:gd name="T1" fmla="*/ 0 h 5"/>
                  <a:gd name="T2" fmla="*/ 10 w 10"/>
                  <a:gd name="T3" fmla="*/ 0 h 5"/>
                  <a:gd name="T4" fmla="*/ 20 w 10"/>
                  <a:gd name="T5" fmla="*/ 2 h 5"/>
                  <a:gd name="T6" fmla="*/ 10 w 10"/>
                  <a:gd name="T7" fmla="*/ 7 h 5"/>
                  <a:gd name="T8" fmla="*/ 0 w 10"/>
                  <a:gd name="T9" fmla="*/ 6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6" y="0"/>
                    </a:moveTo>
                    <a:lnTo>
                      <a:pt x="5" y="0"/>
                    </a:lnTo>
                    <a:lnTo>
                      <a:pt x="10" y="2"/>
                    </a:lnTo>
                    <a:lnTo>
                      <a:pt x="5" y="5"/>
                    </a:lnTo>
                    <a:lnTo>
                      <a:pt x="0" y="4"/>
                    </a:lnTo>
                    <a:lnTo>
                      <a:pt x="5" y="0"/>
                    </a:lnTo>
                  </a:path>
                </a:pathLst>
              </a:custGeom>
              <a:noFill/>
              <a:ln w="1588">
                <a:solidFill>
                  <a:srgbClr val="000000"/>
                </a:solidFill>
                <a:prstDash val="solid"/>
                <a:round/>
                <a:headEnd/>
                <a:tailEnd/>
              </a:ln>
            </p:spPr>
            <p:txBody>
              <a:bodyPr/>
              <a:lstStyle/>
              <a:p>
                <a:pPr>
                  <a:defRPr/>
                </a:pPr>
                <a:endParaRPr lang="ja-JP" altLang="en-US" sz="1050"/>
              </a:p>
            </p:txBody>
          </p:sp>
          <p:sp>
            <p:nvSpPr>
              <p:cNvPr id="65" name="Freeform 50"/>
              <p:cNvSpPr>
                <a:spLocks/>
              </p:cNvSpPr>
              <p:nvPr/>
            </p:nvSpPr>
            <p:spPr bwMode="auto">
              <a:xfrm>
                <a:off x="2073" y="2297"/>
                <a:ext cx="134" cy="44"/>
              </a:xfrm>
              <a:custGeom>
                <a:avLst/>
                <a:gdLst>
                  <a:gd name="T0" fmla="*/ 174 w 100"/>
                  <a:gd name="T1" fmla="*/ 49 h 36"/>
                  <a:gd name="T2" fmla="*/ 165 w 100"/>
                  <a:gd name="T3" fmla="*/ 54 h 36"/>
                  <a:gd name="T4" fmla="*/ 154 w 100"/>
                  <a:gd name="T5" fmla="*/ 49 h 36"/>
                  <a:gd name="T6" fmla="*/ 0 w 100"/>
                  <a:gd name="T7" fmla="*/ 5 h 36"/>
                  <a:gd name="T8" fmla="*/ 11 w 100"/>
                  <a:gd name="T9" fmla="*/ 0 h 36"/>
                  <a:gd name="T10" fmla="*/ 174 w 100"/>
                  <a:gd name="T11" fmla="*/ 49 h 36"/>
                  <a:gd name="T12" fmla="*/ 0 60000 65536"/>
                  <a:gd name="T13" fmla="*/ 0 60000 65536"/>
                  <a:gd name="T14" fmla="*/ 0 60000 65536"/>
                  <a:gd name="T15" fmla="*/ 0 60000 65536"/>
                  <a:gd name="T16" fmla="*/ 0 60000 65536"/>
                  <a:gd name="T17" fmla="*/ 0 60000 65536"/>
                  <a:gd name="T18" fmla="*/ 0 w 100"/>
                  <a:gd name="T19" fmla="*/ 0 h 36"/>
                  <a:gd name="T20" fmla="*/ 100 w 10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00" h="36">
                    <a:moveTo>
                      <a:pt x="100" y="33"/>
                    </a:moveTo>
                    <a:lnTo>
                      <a:pt x="95" y="36"/>
                    </a:lnTo>
                    <a:lnTo>
                      <a:pt x="89" y="33"/>
                    </a:lnTo>
                    <a:lnTo>
                      <a:pt x="0" y="3"/>
                    </a:lnTo>
                    <a:lnTo>
                      <a:pt x="6" y="0"/>
                    </a:lnTo>
                    <a:lnTo>
                      <a:pt x="100" y="33"/>
                    </a:lnTo>
                  </a:path>
                </a:pathLst>
              </a:custGeom>
              <a:noFill/>
              <a:ln w="1588">
                <a:solidFill>
                  <a:srgbClr val="000000"/>
                </a:solidFill>
                <a:prstDash val="solid"/>
                <a:round/>
                <a:headEnd/>
                <a:tailEnd/>
              </a:ln>
            </p:spPr>
            <p:txBody>
              <a:bodyPr/>
              <a:lstStyle/>
              <a:p>
                <a:pPr>
                  <a:defRPr/>
                </a:pPr>
                <a:endParaRPr lang="ja-JP" altLang="en-US" sz="1050"/>
              </a:p>
            </p:txBody>
          </p:sp>
          <p:sp>
            <p:nvSpPr>
              <p:cNvPr id="66" name="Freeform 51"/>
              <p:cNvSpPr>
                <a:spLocks/>
              </p:cNvSpPr>
              <p:nvPr/>
            </p:nvSpPr>
            <p:spPr bwMode="auto">
              <a:xfrm>
                <a:off x="2059" y="2192"/>
                <a:ext cx="339" cy="130"/>
              </a:xfrm>
              <a:custGeom>
                <a:avLst/>
                <a:gdLst>
                  <a:gd name="T0" fmla="*/ 146 w 257"/>
                  <a:gd name="T1" fmla="*/ 157 h 106"/>
                  <a:gd name="T2" fmla="*/ 85 w 257"/>
                  <a:gd name="T3" fmla="*/ 139 h 106"/>
                  <a:gd name="T4" fmla="*/ 89 w 257"/>
                  <a:gd name="T5" fmla="*/ 138 h 106"/>
                  <a:gd name="T6" fmla="*/ 60 w 257"/>
                  <a:gd name="T7" fmla="*/ 128 h 106"/>
                  <a:gd name="T8" fmla="*/ 54 w 257"/>
                  <a:gd name="T9" fmla="*/ 130 h 106"/>
                  <a:gd name="T10" fmla="*/ 32 w 257"/>
                  <a:gd name="T11" fmla="*/ 122 h 106"/>
                  <a:gd name="T12" fmla="*/ 34 w 257"/>
                  <a:gd name="T13" fmla="*/ 122 h 106"/>
                  <a:gd name="T14" fmla="*/ 0 w 257"/>
                  <a:gd name="T15" fmla="*/ 110 h 106"/>
                  <a:gd name="T16" fmla="*/ 296 w 257"/>
                  <a:gd name="T17" fmla="*/ 0 h 106"/>
                  <a:gd name="T18" fmla="*/ 386 w 257"/>
                  <a:gd name="T19" fmla="*/ 26 h 106"/>
                  <a:gd name="T20" fmla="*/ 394 w 257"/>
                  <a:gd name="T21" fmla="*/ 23 h 106"/>
                  <a:gd name="T22" fmla="*/ 450 w 257"/>
                  <a:gd name="T23" fmla="*/ 41 h 106"/>
                  <a:gd name="T24" fmla="*/ 146 w 257"/>
                  <a:gd name="T25" fmla="*/ 15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7"/>
                  <a:gd name="T40" fmla="*/ 0 h 106"/>
                  <a:gd name="T41" fmla="*/ 257 w 257"/>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7" h="106">
                    <a:moveTo>
                      <a:pt x="83" y="106"/>
                    </a:moveTo>
                    <a:lnTo>
                      <a:pt x="48" y="94"/>
                    </a:lnTo>
                    <a:lnTo>
                      <a:pt x="51" y="93"/>
                    </a:lnTo>
                    <a:lnTo>
                      <a:pt x="34" y="86"/>
                    </a:lnTo>
                    <a:lnTo>
                      <a:pt x="31" y="88"/>
                    </a:lnTo>
                    <a:lnTo>
                      <a:pt x="18" y="82"/>
                    </a:lnTo>
                    <a:lnTo>
                      <a:pt x="20" y="82"/>
                    </a:lnTo>
                    <a:lnTo>
                      <a:pt x="0" y="74"/>
                    </a:lnTo>
                    <a:lnTo>
                      <a:pt x="169" y="0"/>
                    </a:lnTo>
                    <a:lnTo>
                      <a:pt x="221" y="17"/>
                    </a:lnTo>
                    <a:lnTo>
                      <a:pt x="225" y="16"/>
                    </a:lnTo>
                    <a:lnTo>
                      <a:pt x="257" y="28"/>
                    </a:lnTo>
                    <a:lnTo>
                      <a:pt x="83" y="106"/>
                    </a:lnTo>
                  </a:path>
                </a:pathLst>
              </a:custGeom>
              <a:noFill/>
              <a:ln w="1588">
                <a:solidFill>
                  <a:srgbClr val="000000"/>
                </a:solidFill>
                <a:prstDash val="solid"/>
                <a:round/>
                <a:headEnd/>
                <a:tailEnd/>
              </a:ln>
            </p:spPr>
            <p:txBody>
              <a:bodyPr/>
              <a:lstStyle/>
              <a:p>
                <a:pPr>
                  <a:defRPr/>
                </a:pPr>
                <a:endParaRPr lang="ja-JP" altLang="en-US" sz="1050"/>
              </a:p>
            </p:txBody>
          </p:sp>
          <p:sp>
            <p:nvSpPr>
              <p:cNvPr id="67" name="Freeform 52"/>
              <p:cNvSpPr>
                <a:spLocks/>
              </p:cNvSpPr>
              <p:nvPr/>
            </p:nvSpPr>
            <p:spPr bwMode="auto">
              <a:xfrm>
                <a:off x="2777" y="2140"/>
                <a:ext cx="362" cy="218"/>
              </a:xfrm>
              <a:custGeom>
                <a:avLst/>
                <a:gdLst>
                  <a:gd name="T0" fmla="*/ 0 w 275"/>
                  <a:gd name="T1" fmla="*/ 265 h 179"/>
                  <a:gd name="T2" fmla="*/ 353 w 275"/>
                  <a:gd name="T3" fmla="*/ 212 h 179"/>
                  <a:gd name="T4" fmla="*/ 467 w 275"/>
                  <a:gd name="T5" fmla="*/ 96 h 179"/>
                  <a:gd name="T6" fmla="*/ 471 w 275"/>
                  <a:gd name="T7" fmla="*/ 94 h 179"/>
                  <a:gd name="T8" fmla="*/ 475 w 275"/>
                  <a:gd name="T9" fmla="*/ 94 h 179"/>
                  <a:gd name="T10" fmla="*/ 482 w 275"/>
                  <a:gd name="T11" fmla="*/ 93 h 179"/>
                  <a:gd name="T12" fmla="*/ 177 w 275"/>
                  <a:gd name="T13" fmla="*/ 2 h 179"/>
                  <a:gd name="T14" fmla="*/ 169 w 275"/>
                  <a:gd name="T15" fmla="*/ 2 h 179"/>
                  <a:gd name="T16" fmla="*/ 167 w 275"/>
                  <a:gd name="T17" fmla="*/ 1 h 179"/>
                  <a:gd name="T18" fmla="*/ 159 w 275"/>
                  <a:gd name="T19" fmla="*/ 1 h 179"/>
                  <a:gd name="T20" fmla="*/ 152 w 275"/>
                  <a:gd name="T21" fmla="*/ 0 h 179"/>
                  <a:gd name="T22" fmla="*/ 142 w 275"/>
                  <a:gd name="T23" fmla="*/ 0 h 179"/>
                  <a:gd name="T24" fmla="*/ 139 w 275"/>
                  <a:gd name="T25" fmla="*/ 1 h 179"/>
                  <a:gd name="T26" fmla="*/ 130 w 275"/>
                  <a:gd name="T27" fmla="*/ 0 h 179"/>
                  <a:gd name="T28" fmla="*/ 124 w 275"/>
                  <a:gd name="T29" fmla="*/ 0 h 179"/>
                  <a:gd name="T30" fmla="*/ 123 w 275"/>
                  <a:gd name="T31" fmla="*/ 1 h 179"/>
                  <a:gd name="T32" fmla="*/ 115 w 275"/>
                  <a:gd name="T33" fmla="*/ 1 h 179"/>
                  <a:gd name="T34" fmla="*/ 109 w 275"/>
                  <a:gd name="T35" fmla="*/ 6 h 179"/>
                  <a:gd name="T36" fmla="*/ 107 w 275"/>
                  <a:gd name="T37" fmla="*/ 6 h 179"/>
                  <a:gd name="T38" fmla="*/ 103 w 275"/>
                  <a:gd name="T39" fmla="*/ 7 h 179"/>
                  <a:gd name="T40" fmla="*/ 87 w 275"/>
                  <a:gd name="T41" fmla="*/ 9 h 179"/>
                  <a:gd name="T42" fmla="*/ 75 w 275"/>
                  <a:gd name="T43" fmla="*/ 13 h 179"/>
                  <a:gd name="T44" fmla="*/ 86 w 275"/>
                  <a:gd name="T45" fmla="*/ 18 h 179"/>
                  <a:gd name="T46" fmla="*/ 99 w 275"/>
                  <a:gd name="T47" fmla="*/ 13 h 179"/>
                  <a:gd name="T48" fmla="*/ 109 w 275"/>
                  <a:gd name="T49" fmla="*/ 9 h 179"/>
                  <a:gd name="T50" fmla="*/ 115 w 275"/>
                  <a:gd name="T51" fmla="*/ 6 h 179"/>
                  <a:gd name="T52" fmla="*/ 118 w 275"/>
                  <a:gd name="T53" fmla="*/ 2 h 179"/>
                  <a:gd name="T54" fmla="*/ 159 w 275"/>
                  <a:gd name="T55" fmla="*/ 2 h 179"/>
                  <a:gd name="T56" fmla="*/ 164 w 275"/>
                  <a:gd name="T57" fmla="*/ 6 h 179"/>
                  <a:gd name="T58" fmla="*/ 173 w 275"/>
                  <a:gd name="T59" fmla="*/ 6 h 179"/>
                  <a:gd name="T60" fmla="*/ 465 w 275"/>
                  <a:gd name="T61" fmla="*/ 93 h 179"/>
                  <a:gd name="T62" fmla="*/ 457 w 275"/>
                  <a:gd name="T63" fmla="*/ 94 h 179"/>
                  <a:gd name="T64" fmla="*/ 123 w 275"/>
                  <a:gd name="T65" fmla="*/ 142 h 179"/>
                  <a:gd name="T66" fmla="*/ 0 w 275"/>
                  <a:gd name="T67" fmla="*/ 265 h 1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5"/>
                  <a:gd name="T103" fmla="*/ 0 h 179"/>
                  <a:gd name="T104" fmla="*/ 275 w 275"/>
                  <a:gd name="T105" fmla="*/ 179 h 1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5" h="179">
                    <a:moveTo>
                      <a:pt x="0" y="179"/>
                    </a:moveTo>
                    <a:lnTo>
                      <a:pt x="202" y="143"/>
                    </a:lnTo>
                    <a:lnTo>
                      <a:pt x="267" y="65"/>
                    </a:lnTo>
                    <a:lnTo>
                      <a:pt x="269" y="63"/>
                    </a:lnTo>
                    <a:lnTo>
                      <a:pt x="271" y="63"/>
                    </a:lnTo>
                    <a:lnTo>
                      <a:pt x="275" y="62"/>
                    </a:lnTo>
                    <a:lnTo>
                      <a:pt x="101" y="2"/>
                    </a:lnTo>
                    <a:lnTo>
                      <a:pt x="97" y="2"/>
                    </a:lnTo>
                    <a:lnTo>
                      <a:pt x="95" y="1"/>
                    </a:lnTo>
                    <a:lnTo>
                      <a:pt x="91" y="1"/>
                    </a:lnTo>
                    <a:lnTo>
                      <a:pt x="87" y="0"/>
                    </a:lnTo>
                    <a:lnTo>
                      <a:pt x="81" y="0"/>
                    </a:lnTo>
                    <a:lnTo>
                      <a:pt x="79" y="1"/>
                    </a:lnTo>
                    <a:lnTo>
                      <a:pt x="74" y="0"/>
                    </a:lnTo>
                    <a:lnTo>
                      <a:pt x="71" y="0"/>
                    </a:lnTo>
                    <a:lnTo>
                      <a:pt x="70" y="1"/>
                    </a:lnTo>
                    <a:lnTo>
                      <a:pt x="66" y="1"/>
                    </a:lnTo>
                    <a:lnTo>
                      <a:pt x="62" y="4"/>
                    </a:lnTo>
                    <a:lnTo>
                      <a:pt x="61" y="4"/>
                    </a:lnTo>
                    <a:lnTo>
                      <a:pt x="59" y="5"/>
                    </a:lnTo>
                    <a:lnTo>
                      <a:pt x="50" y="6"/>
                    </a:lnTo>
                    <a:lnTo>
                      <a:pt x="43" y="9"/>
                    </a:lnTo>
                    <a:lnTo>
                      <a:pt x="49" y="12"/>
                    </a:lnTo>
                    <a:lnTo>
                      <a:pt x="57" y="9"/>
                    </a:lnTo>
                    <a:lnTo>
                      <a:pt x="62" y="6"/>
                    </a:lnTo>
                    <a:lnTo>
                      <a:pt x="66" y="4"/>
                    </a:lnTo>
                    <a:lnTo>
                      <a:pt x="67" y="2"/>
                    </a:lnTo>
                    <a:lnTo>
                      <a:pt x="91" y="2"/>
                    </a:lnTo>
                    <a:lnTo>
                      <a:pt x="94" y="4"/>
                    </a:lnTo>
                    <a:lnTo>
                      <a:pt x="99" y="4"/>
                    </a:lnTo>
                    <a:lnTo>
                      <a:pt x="265" y="62"/>
                    </a:lnTo>
                    <a:lnTo>
                      <a:pt x="261" y="63"/>
                    </a:lnTo>
                    <a:lnTo>
                      <a:pt x="70" y="96"/>
                    </a:lnTo>
                    <a:lnTo>
                      <a:pt x="0" y="179"/>
                    </a:lnTo>
                  </a:path>
                </a:pathLst>
              </a:custGeom>
              <a:noFill/>
              <a:ln w="1588">
                <a:solidFill>
                  <a:srgbClr val="000000"/>
                </a:solidFill>
                <a:prstDash val="solid"/>
                <a:round/>
                <a:headEnd/>
                <a:tailEnd/>
              </a:ln>
            </p:spPr>
            <p:txBody>
              <a:bodyPr/>
              <a:lstStyle/>
              <a:p>
                <a:pPr>
                  <a:defRPr/>
                </a:pPr>
                <a:endParaRPr lang="ja-JP" altLang="en-US" sz="1050"/>
              </a:p>
            </p:txBody>
          </p:sp>
          <p:sp>
            <p:nvSpPr>
              <p:cNvPr id="68" name="Freeform 53"/>
              <p:cNvSpPr>
                <a:spLocks/>
              </p:cNvSpPr>
              <p:nvPr/>
            </p:nvSpPr>
            <p:spPr bwMode="auto">
              <a:xfrm>
                <a:off x="2763" y="2197"/>
                <a:ext cx="54" cy="39"/>
              </a:xfrm>
              <a:custGeom>
                <a:avLst/>
                <a:gdLst>
                  <a:gd name="T0" fmla="*/ 18 w 42"/>
                  <a:gd name="T1" fmla="*/ 48 h 32"/>
                  <a:gd name="T2" fmla="*/ 59 w 42"/>
                  <a:gd name="T3" fmla="*/ 29 h 32"/>
                  <a:gd name="T4" fmla="*/ 24 w 42"/>
                  <a:gd name="T5" fmla="*/ 22 h 32"/>
                  <a:gd name="T6" fmla="*/ 72 w 42"/>
                  <a:gd name="T7" fmla="*/ 5 h 32"/>
                  <a:gd name="T8" fmla="*/ 59 w 42"/>
                  <a:gd name="T9" fmla="*/ 0 h 32"/>
                  <a:gd name="T10" fmla="*/ 28 w 42"/>
                  <a:gd name="T11" fmla="*/ 12 h 32"/>
                  <a:gd name="T12" fmla="*/ 13 w 42"/>
                  <a:gd name="T13" fmla="*/ 18 h 32"/>
                  <a:gd name="T14" fmla="*/ 0 w 42"/>
                  <a:gd name="T15" fmla="*/ 22 h 32"/>
                  <a:gd name="T16" fmla="*/ 39 w 42"/>
                  <a:gd name="T17" fmla="*/ 34 h 32"/>
                  <a:gd name="T18" fmla="*/ 7 w 42"/>
                  <a:gd name="T19" fmla="*/ 43 h 32"/>
                  <a:gd name="T20" fmla="*/ 18 w 42"/>
                  <a:gd name="T21" fmla="*/ 48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2"/>
                  <a:gd name="T35" fmla="*/ 42 w 4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2">
                    <a:moveTo>
                      <a:pt x="11" y="32"/>
                    </a:moveTo>
                    <a:lnTo>
                      <a:pt x="34" y="20"/>
                    </a:lnTo>
                    <a:lnTo>
                      <a:pt x="14" y="15"/>
                    </a:lnTo>
                    <a:lnTo>
                      <a:pt x="42" y="3"/>
                    </a:lnTo>
                    <a:lnTo>
                      <a:pt x="34" y="0"/>
                    </a:lnTo>
                    <a:lnTo>
                      <a:pt x="16" y="8"/>
                    </a:lnTo>
                    <a:lnTo>
                      <a:pt x="8" y="12"/>
                    </a:lnTo>
                    <a:lnTo>
                      <a:pt x="0" y="15"/>
                    </a:lnTo>
                    <a:lnTo>
                      <a:pt x="23" y="23"/>
                    </a:lnTo>
                    <a:lnTo>
                      <a:pt x="4" y="29"/>
                    </a:lnTo>
                    <a:lnTo>
                      <a:pt x="11" y="32"/>
                    </a:lnTo>
                  </a:path>
                </a:pathLst>
              </a:custGeom>
              <a:noFill/>
              <a:ln w="1588">
                <a:solidFill>
                  <a:srgbClr val="000000"/>
                </a:solidFill>
                <a:prstDash val="solid"/>
                <a:round/>
                <a:headEnd/>
                <a:tailEnd/>
              </a:ln>
            </p:spPr>
            <p:txBody>
              <a:bodyPr/>
              <a:lstStyle/>
              <a:p>
                <a:pPr>
                  <a:defRPr/>
                </a:pPr>
                <a:endParaRPr lang="ja-JP" altLang="en-US" sz="1050"/>
              </a:p>
            </p:txBody>
          </p:sp>
          <p:sp>
            <p:nvSpPr>
              <p:cNvPr id="69" name="Freeform 54"/>
              <p:cNvSpPr>
                <a:spLocks/>
              </p:cNvSpPr>
              <p:nvPr/>
            </p:nvSpPr>
            <p:spPr bwMode="auto">
              <a:xfrm>
                <a:off x="2812" y="2177"/>
                <a:ext cx="100" cy="20"/>
              </a:xfrm>
              <a:custGeom>
                <a:avLst/>
                <a:gdLst>
                  <a:gd name="T0" fmla="*/ 58 w 77"/>
                  <a:gd name="T1" fmla="*/ 11 h 17"/>
                  <a:gd name="T2" fmla="*/ 93 w 77"/>
                  <a:gd name="T3" fmla="*/ 19 h 17"/>
                  <a:gd name="T4" fmla="*/ 135 w 77"/>
                  <a:gd name="T5" fmla="*/ 5 h 17"/>
                  <a:gd name="T6" fmla="*/ 125 w 77"/>
                  <a:gd name="T7" fmla="*/ 0 h 17"/>
                  <a:gd name="T8" fmla="*/ 93 w 77"/>
                  <a:gd name="T9" fmla="*/ 12 h 17"/>
                  <a:gd name="T10" fmla="*/ 56 w 77"/>
                  <a:gd name="T11" fmla="*/ 1 h 17"/>
                  <a:gd name="T12" fmla="*/ 26 w 77"/>
                  <a:gd name="T13" fmla="*/ 14 h 17"/>
                  <a:gd name="T14" fmla="*/ 20 w 77"/>
                  <a:gd name="T15" fmla="*/ 17 h 17"/>
                  <a:gd name="T16" fmla="*/ 15 w 77"/>
                  <a:gd name="T17" fmla="*/ 19 h 17"/>
                  <a:gd name="T18" fmla="*/ 0 w 77"/>
                  <a:gd name="T19" fmla="*/ 23 h 17"/>
                  <a:gd name="T20" fmla="*/ 15 w 77"/>
                  <a:gd name="T21" fmla="*/ 26 h 17"/>
                  <a:gd name="T22" fmla="*/ 58 w 7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17"/>
                  <a:gd name="T38" fmla="*/ 77 w 7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17">
                    <a:moveTo>
                      <a:pt x="33" y="7"/>
                    </a:moveTo>
                    <a:lnTo>
                      <a:pt x="53" y="12"/>
                    </a:lnTo>
                    <a:lnTo>
                      <a:pt x="77" y="3"/>
                    </a:lnTo>
                    <a:lnTo>
                      <a:pt x="71" y="0"/>
                    </a:lnTo>
                    <a:lnTo>
                      <a:pt x="53" y="8"/>
                    </a:lnTo>
                    <a:lnTo>
                      <a:pt x="32" y="1"/>
                    </a:lnTo>
                    <a:lnTo>
                      <a:pt x="15" y="9"/>
                    </a:lnTo>
                    <a:lnTo>
                      <a:pt x="11" y="11"/>
                    </a:lnTo>
                    <a:lnTo>
                      <a:pt x="8" y="12"/>
                    </a:lnTo>
                    <a:lnTo>
                      <a:pt x="0" y="15"/>
                    </a:lnTo>
                    <a:lnTo>
                      <a:pt x="8" y="17"/>
                    </a:lnTo>
                    <a:lnTo>
                      <a:pt x="33" y="7"/>
                    </a:lnTo>
                  </a:path>
                </a:pathLst>
              </a:custGeom>
              <a:noFill/>
              <a:ln w="1588">
                <a:solidFill>
                  <a:srgbClr val="000000"/>
                </a:solidFill>
                <a:prstDash val="solid"/>
                <a:round/>
                <a:headEnd/>
                <a:tailEnd/>
              </a:ln>
            </p:spPr>
            <p:txBody>
              <a:bodyPr/>
              <a:lstStyle/>
              <a:p>
                <a:pPr>
                  <a:defRPr/>
                </a:pPr>
                <a:endParaRPr lang="ja-JP" altLang="en-US" sz="1050"/>
              </a:p>
            </p:txBody>
          </p:sp>
          <p:sp>
            <p:nvSpPr>
              <p:cNvPr id="70" name="Freeform 55"/>
              <p:cNvSpPr>
                <a:spLocks/>
              </p:cNvSpPr>
              <p:nvPr/>
            </p:nvSpPr>
            <p:spPr bwMode="auto">
              <a:xfrm>
                <a:off x="2846" y="2150"/>
                <a:ext cx="40" cy="12"/>
              </a:xfrm>
              <a:custGeom>
                <a:avLst/>
                <a:gdLst>
                  <a:gd name="T0" fmla="*/ 31 w 29"/>
                  <a:gd name="T1" fmla="*/ 14 h 10"/>
                  <a:gd name="T2" fmla="*/ 52 w 29"/>
                  <a:gd name="T3" fmla="*/ 6 h 10"/>
                  <a:gd name="T4" fmla="*/ 26 w 29"/>
                  <a:gd name="T5" fmla="*/ 0 h 10"/>
                  <a:gd name="T6" fmla="*/ 15 w 29"/>
                  <a:gd name="T7" fmla="*/ 1 h 10"/>
                  <a:gd name="T8" fmla="*/ 11 w 29"/>
                  <a:gd name="T9" fmla="*/ 1 h 10"/>
                  <a:gd name="T10" fmla="*/ 0 w 29"/>
                  <a:gd name="T11" fmla="*/ 6 h 10"/>
                  <a:gd name="T12" fmla="*/ 31 w 29"/>
                  <a:gd name="T13" fmla="*/ 14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17" y="10"/>
                    </a:moveTo>
                    <a:lnTo>
                      <a:pt x="29" y="4"/>
                    </a:lnTo>
                    <a:lnTo>
                      <a:pt x="14" y="0"/>
                    </a:lnTo>
                    <a:lnTo>
                      <a:pt x="8" y="1"/>
                    </a:lnTo>
                    <a:lnTo>
                      <a:pt x="6" y="1"/>
                    </a:lnTo>
                    <a:lnTo>
                      <a:pt x="0" y="4"/>
                    </a:lnTo>
                    <a:lnTo>
                      <a:pt x="17" y="10"/>
                    </a:lnTo>
                  </a:path>
                </a:pathLst>
              </a:custGeom>
              <a:noFill/>
              <a:ln w="1588">
                <a:solidFill>
                  <a:srgbClr val="000000"/>
                </a:solidFill>
                <a:prstDash val="solid"/>
                <a:round/>
                <a:headEnd/>
                <a:tailEnd/>
              </a:ln>
            </p:spPr>
            <p:txBody>
              <a:bodyPr/>
              <a:lstStyle/>
              <a:p>
                <a:pPr>
                  <a:defRPr/>
                </a:pPr>
                <a:endParaRPr lang="ja-JP" altLang="en-US" sz="1050"/>
              </a:p>
            </p:txBody>
          </p:sp>
          <p:sp>
            <p:nvSpPr>
              <p:cNvPr id="71" name="Freeform 56"/>
              <p:cNvSpPr>
                <a:spLocks/>
              </p:cNvSpPr>
              <p:nvPr/>
            </p:nvSpPr>
            <p:spPr bwMode="auto">
              <a:xfrm>
                <a:off x="2809" y="2138"/>
                <a:ext cx="37" cy="15"/>
              </a:xfrm>
              <a:custGeom>
                <a:avLst/>
                <a:gdLst>
                  <a:gd name="T0" fmla="*/ 29 w 29"/>
                  <a:gd name="T1" fmla="*/ 19 h 12"/>
                  <a:gd name="T2" fmla="*/ 0 w 29"/>
                  <a:gd name="T3" fmla="*/ 8 h 12"/>
                  <a:gd name="T4" fmla="*/ 22 w 29"/>
                  <a:gd name="T5" fmla="*/ 0 h 12"/>
                  <a:gd name="T6" fmla="*/ 50 w 29"/>
                  <a:gd name="T7" fmla="*/ 8 h 12"/>
                  <a:gd name="T8" fmla="*/ 38 w 29"/>
                  <a:gd name="T9" fmla="*/ 13 h 12"/>
                  <a:gd name="T10" fmla="*/ 43 w 29"/>
                  <a:gd name="T11" fmla="*/ 13 h 12"/>
                  <a:gd name="T12" fmla="*/ 29 w 29"/>
                  <a:gd name="T13" fmla="*/ 19 h 12"/>
                  <a:gd name="T14" fmla="*/ 0 60000 65536"/>
                  <a:gd name="T15" fmla="*/ 0 60000 65536"/>
                  <a:gd name="T16" fmla="*/ 0 60000 65536"/>
                  <a:gd name="T17" fmla="*/ 0 60000 65536"/>
                  <a:gd name="T18" fmla="*/ 0 60000 65536"/>
                  <a:gd name="T19" fmla="*/ 0 60000 65536"/>
                  <a:gd name="T20" fmla="*/ 0 60000 65536"/>
                  <a:gd name="T21" fmla="*/ 0 w 29"/>
                  <a:gd name="T22" fmla="*/ 0 h 12"/>
                  <a:gd name="T23" fmla="*/ 29 w 29"/>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2">
                    <a:moveTo>
                      <a:pt x="17" y="12"/>
                    </a:moveTo>
                    <a:lnTo>
                      <a:pt x="0" y="5"/>
                    </a:lnTo>
                    <a:lnTo>
                      <a:pt x="13" y="0"/>
                    </a:lnTo>
                    <a:lnTo>
                      <a:pt x="29" y="5"/>
                    </a:lnTo>
                    <a:lnTo>
                      <a:pt x="22" y="8"/>
                    </a:lnTo>
                    <a:lnTo>
                      <a:pt x="25" y="8"/>
                    </a:lnTo>
                    <a:lnTo>
                      <a:pt x="17" y="12"/>
                    </a:lnTo>
                  </a:path>
                </a:pathLst>
              </a:custGeom>
              <a:noFill/>
              <a:ln w="1588">
                <a:solidFill>
                  <a:srgbClr val="000000"/>
                </a:solidFill>
                <a:prstDash val="solid"/>
                <a:round/>
                <a:headEnd/>
                <a:tailEnd/>
              </a:ln>
            </p:spPr>
            <p:txBody>
              <a:bodyPr/>
              <a:lstStyle/>
              <a:p>
                <a:pPr>
                  <a:defRPr/>
                </a:pPr>
                <a:endParaRPr lang="ja-JP" altLang="en-US" sz="1050"/>
              </a:p>
            </p:txBody>
          </p:sp>
          <p:sp>
            <p:nvSpPr>
              <p:cNvPr id="72" name="Freeform 57"/>
              <p:cNvSpPr>
                <a:spLocks/>
              </p:cNvSpPr>
              <p:nvPr/>
            </p:nvSpPr>
            <p:spPr bwMode="auto">
              <a:xfrm>
                <a:off x="2603" y="2084"/>
                <a:ext cx="160" cy="54"/>
              </a:xfrm>
              <a:custGeom>
                <a:avLst/>
                <a:gdLst>
                  <a:gd name="T0" fmla="*/ 212 w 121"/>
                  <a:gd name="T1" fmla="*/ 61 h 44"/>
                  <a:gd name="T2" fmla="*/ 42 w 121"/>
                  <a:gd name="T3" fmla="*/ 11 h 44"/>
                  <a:gd name="T4" fmla="*/ 42 w 121"/>
                  <a:gd name="T5" fmla="*/ 7 h 44"/>
                  <a:gd name="T6" fmla="*/ 45 w 121"/>
                  <a:gd name="T7" fmla="*/ 7 h 44"/>
                  <a:gd name="T8" fmla="*/ 21 w 121"/>
                  <a:gd name="T9" fmla="*/ 0 h 44"/>
                  <a:gd name="T10" fmla="*/ 0 w 121"/>
                  <a:gd name="T11" fmla="*/ 7 h 44"/>
                  <a:gd name="T12" fmla="*/ 25 w 121"/>
                  <a:gd name="T13" fmla="*/ 17 h 44"/>
                  <a:gd name="T14" fmla="*/ 28 w 121"/>
                  <a:gd name="T15" fmla="*/ 14 h 44"/>
                  <a:gd name="T16" fmla="*/ 33 w 121"/>
                  <a:gd name="T17" fmla="*/ 14 h 44"/>
                  <a:gd name="T18" fmla="*/ 201 w 121"/>
                  <a:gd name="T19" fmla="*/ 66 h 44"/>
                  <a:gd name="T20" fmla="*/ 212 w 121"/>
                  <a:gd name="T21" fmla="*/ 6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44"/>
                  <a:gd name="T35" fmla="*/ 121 w 12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44">
                    <a:moveTo>
                      <a:pt x="121" y="41"/>
                    </a:moveTo>
                    <a:lnTo>
                      <a:pt x="24" y="7"/>
                    </a:lnTo>
                    <a:lnTo>
                      <a:pt x="24" y="5"/>
                    </a:lnTo>
                    <a:lnTo>
                      <a:pt x="26" y="5"/>
                    </a:lnTo>
                    <a:lnTo>
                      <a:pt x="12" y="0"/>
                    </a:lnTo>
                    <a:lnTo>
                      <a:pt x="0" y="5"/>
                    </a:lnTo>
                    <a:lnTo>
                      <a:pt x="14" y="11"/>
                    </a:lnTo>
                    <a:lnTo>
                      <a:pt x="16" y="9"/>
                    </a:lnTo>
                    <a:lnTo>
                      <a:pt x="19" y="9"/>
                    </a:lnTo>
                    <a:lnTo>
                      <a:pt x="115" y="44"/>
                    </a:lnTo>
                    <a:lnTo>
                      <a:pt x="121" y="41"/>
                    </a:lnTo>
                  </a:path>
                </a:pathLst>
              </a:custGeom>
              <a:noFill/>
              <a:ln w="1588">
                <a:solidFill>
                  <a:srgbClr val="000000"/>
                </a:solidFill>
                <a:prstDash val="solid"/>
                <a:round/>
                <a:headEnd/>
                <a:tailEnd/>
              </a:ln>
            </p:spPr>
            <p:txBody>
              <a:bodyPr/>
              <a:lstStyle/>
              <a:p>
                <a:pPr>
                  <a:defRPr/>
                </a:pPr>
                <a:endParaRPr lang="ja-JP" altLang="en-US" sz="1050"/>
              </a:p>
            </p:txBody>
          </p:sp>
          <p:sp>
            <p:nvSpPr>
              <p:cNvPr id="73" name="Freeform 58"/>
              <p:cNvSpPr>
                <a:spLocks/>
              </p:cNvSpPr>
              <p:nvPr/>
            </p:nvSpPr>
            <p:spPr bwMode="auto">
              <a:xfrm>
                <a:off x="2461" y="2082"/>
                <a:ext cx="214" cy="76"/>
              </a:xfrm>
              <a:custGeom>
                <a:avLst/>
                <a:gdLst>
                  <a:gd name="T0" fmla="*/ 282 w 161"/>
                  <a:gd name="T1" fmla="*/ 40 h 62"/>
                  <a:gd name="T2" fmla="*/ 146 w 161"/>
                  <a:gd name="T3" fmla="*/ 93 h 62"/>
                  <a:gd name="T4" fmla="*/ 86 w 161"/>
                  <a:gd name="T5" fmla="*/ 75 h 62"/>
                  <a:gd name="T6" fmla="*/ 91 w 161"/>
                  <a:gd name="T7" fmla="*/ 74 h 62"/>
                  <a:gd name="T8" fmla="*/ 0 w 161"/>
                  <a:gd name="T9" fmla="*/ 47 h 62"/>
                  <a:gd name="T10" fmla="*/ 128 w 161"/>
                  <a:gd name="T11" fmla="*/ 0 h 62"/>
                  <a:gd name="T12" fmla="*/ 218 w 161"/>
                  <a:gd name="T13" fmla="*/ 26 h 62"/>
                  <a:gd name="T14" fmla="*/ 226 w 161"/>
                  <a:gd name="T15" fmla="*/ 26 h 62"/>
                  <a:gd name="T16" fmla="*/ 282 w 161"/>
                  <a:gd name="T17" fmla="*/ 4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62"/>
                  <a:gd name="T29" fmla="*/ 161 w 16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62">
                    <a:moveTo>
                      <a:pt x="161" y="27"/>
                    </a:moveTo>
                    <a:lnTo>
                      <a:pt x="83" y="62"/>
                    </a:lnTo>
                    <a:lnTo>
                      <a:pt x="49" y="50"/>
                    </a:lnTo>
                    <a:lnTo>
                      <a:pt x="52" y="49"/>
                    </a:lnTo>
                    <a:lnTo>
                      <a:pt x="0" y="31"/>
                    </a:lnTo>
                    <a:lnTo>
                      <a:pt x="73" y="0"/>
                    </a:lnTo>
                    <a:lnTo>
                      <a:pt x="125" y="17"/>
                    </a:lnTo>
                    <a:lnTo>
                      <a:pt x="129" y="17"/>
                    </a:lnTo>
                    <a:lnTo>
                      <a:pt x="161" y="27"/>
                    </a:lnTo>
                  </a:path>
                </a:pathLst>
              </a:custGeom>
              <a:noFill/>
              <a:ln w="1588">
                <a:solidFill>
                  <a:srgbClr val="000000"/>
                </a:solidFill>
                <a:prstDash val="solid"/>
                <a:round/>
                <a:headEnd/>
                <a:tailEnd/>
              </a:ln>
            </p:spPr>
            <p:txBody>
              <a:bodyPr/>
              <a:lstStyle/>
              <a:p>
                <a:pPr>
                  <a:defRPr/>
                </a:pPr>
                <a:endParaRPr lang="ja-JP" altLang="en-US" sz="1050"/>
              </a:p>
            </p:txBody>
          </p:sp>
          <p:sp>
            <p:nvSpPr>
              <p:cNvPr id="74" name="Freeform 59"/>
              <p:cNvSpPr>
                <a:spLocks/>
              </p:cNvSpPr>
              <p:nvPr/>
            </p:nvSpPr>
            <p:spPr bwMode="auto">
              <a:xfrm>
                <a:off x="2475" y="2138"/>
                <a:ext cx="163" cy="49"/>
              </a:xfrm>
              <a:custGeom>
                <a:avLst/>
                <a:gdLst>
                  <a:gd name="T0" fmla="*/ 48 w 124"/>
                  <a:gd name="T1" fmla="*/ 6 h 42"/>
                  <a:gd name="T2" fmla="*/ 44 w 124"/>
                  <a:gd name="T3" fmla="*/ 6 h 42"/>
                  <a:gd name="T4" fmla="*/ 44 w 124"/>
                  <a:gd name="T5" fmla="*/ 7 h 42"/>
                  <a:gd name="T6" fmla="*/ 217 w 124"/>
                  <a:gd name="T7" fmla="*/ 59 h 42"/>
                  <a:gd name="T8" fmla="*/ 206 w 124"/>
                  <a:gd name="T9" fmla="*/ 62 h 42"/>
                  <a:gd name="T10" fmla="*/ 33 w 124"/>
                  <a:gd name="T11" fmla="*/ 12 h 42"/>
                  <a:gd name="T12" fmla="*/ 28 w 124"/>
                  <a:gd name="T13" fmla="*/ 12 h 42"/>
                  <a:gd name="T14" fmla="*/ 26 w 124"/>
                  <a:gd name="T15" fmla="*/ 13 h 42"/>
                  <a:gd name="T16" fmla="*/ 0 w 124"/>
                  <a:gd name="T17" fmla="*/ 6 h 42"/>
                  <a:gd name="T18" fmla="*/ 22 w 124"/>
                  <a:gd name="T19" fmla="*/ 0 h 42"/>
                  <a:gd name="T20" fmla="*/ 48 w 124"/>
                  <a:gd name="T21" fmla="*/ 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42"/>
                  <a:gd name="T35" fmla="*/ 124 w 124"/>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42">
                    <a:moveTo>
                      <a:pt x="27" y="4"/>
                    </a:moveTo>
                    <a:lnTo>
                      <a:pt x="25" y="4"/>
                    </a:lnTo>
                    <a:lnTo>
                      <a:pt x="25" y="5"/>
                    </a:lnTo>
                    <a:lnTo>
                      <a:pt x="124" y="40"/>
                    </a:lnTo>
                    <a:lnTo>
                      <a:pt x="118" y="42"/>
                    </a:lnTo>
                    <a:lnTo>
                      <a:pt x="19" y="8"/>
                    </a:lnTo>
                    <a:lnTo>
                      <a:pt x="16" y="8"/>
                    </a:lnTo>
                    <a:lnTo>
                      <a:pt x="15" y="9"/>
                    </a:lnTo>
                    <a:lnTo>
                      <a:pt x="0" y="4"/>
                    </a:lnTo>
                    <a:lnTo>
                      <a:pt x="13" y="0"/>
                    </a:lnTo>
                    <a:lnTo>
                      <a:pt x="27" y="4"/>
                    </a:lnTo>
                  </a:path>
                </a:pathLst>
              </a:custGeom>
              <a:noFill/>
              <a:ln w="1588">
                <a:solidFill>
                  <a:srgbClr val="000000"/>
                </a:solidFill>
                <a:prstDash val="solid"/>
                <a:round/>
                <a:headEnd/>
                <a:tailEnd/>
              </a:ln>
            </p:spPr>
            <p:txBody>
              <a:bodyPr/>
              <a:lstStyle/>
              <a:p>
                <a:pPr>
                  <a:defRPr/>
                </a:pPr>
                <a:endParaRPr lang="ja-JP" altLang="en-US" sz="1050"/>
              </a:p>
            </p:txBody>
          </p:sp>
          <p:sp>
            <p:nvSpPr>
              <p:cNvPr id="75" name="Freeform 60"/>
              <p:cNvSpPr>
                <a:spLocks/>
              </p:cNvSpPr>
              <p:nvPr/>
            </p:nvSpPr>
            <p:spPr bwMode="auto">
              <a:xfrm>
                <a:off x="2315" y="2133"/>
                <a:ext cx="234" cy="83"/>
              </a:xfrm>
              <a:custGeom>
                <a:avLst/>
                <a:gdLst>
                  <a:gd name="T0" fmla="*/ 251 w 177"/>
                  <a:gd name="T1" fmla="*/ 23 h 69"/>
                  <a:gd name="T2" fmla="*/ 309 w 177"/>
                  <a:gd name="T3" fmla="*/ 41 h 69"/>
                  <a:gd name="T4" fmla="*/ 147 w 177"/>
                  <a:gd name="T5" fmla="*/ 102 h 69"/>
                  <a:gd name="T6" fmla="*/ 89 w 177"/>
                  <a:gd name="T7" fmla="*/ 86 h 69"/>
                  <a:gd name="T8" fmla="*/ 91 w 177"/>
                  <a:gd name="T9" fmla="*/ 84 h 69"/>
                  <a:gd name="T10" fmla="*/ 0 w 177"/>
                  <a:gd name="T11" fmla="*/ 56 h 69"/>
                  <a:gd name="T12" fmla="*/ 153 w 177"/>
                  <a:gd name="T13" fmla="*/ 0 h 69"/>
                  <a:gd name="T14" fmla="*/ 245 w 177"/>
                  <a:gd name="T15" fmla="*/ 28 h 69"/>
                  <a:gd name="T16" fmla="*/ 251 w 177"/>
                  <a:gd name="T17" fmla="*/ 23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69"/>
                  <a:gd name="T29" fmla="*/ 177 w 17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69">
                    <a:moveTo>
                      <a:pt x="144" y="16"/>
                    </a:moveTo>
                    <a:lnTo>
                      <a:pt x="177" y="28"/>
                    </a:lnTo>
                    <a:lnTo>
                      <a:pt x="84" y="69"/>
                    </a:lnTo>
                    <a:lnTo>
                      <a:pt x="51" y="58"/>
                    </a:lnTo>
                    <a:lnTo>
                      <a:pt x="52" y="57"/>
                    </a:lnTo>
                    <a:lnTo>
                      <a:pt x="0" y="38"/>
                    </a:lnTo>
                    <a:lnTo>
                      <a:pt x="88" y="0"/>
                    </a:lnTo>
                    <a:lnTo>
                      <a:pt x="140" y="19"/>
                    </a:lnTo>
                    <a:lnTo>
                      <a:pt x="144" y="16"/>
                    </a:lnTo>
                  </a:path>
                </a:pathLst>
              </a:custGeom>
              <a:noFill/>
              <a:ln w="1588">
                <a:solidFill>
                  <a:srgbClr val="000000"/>
                </a:solidFill>
                <a:prstDash val="solid"/>
                <a:round/>
                <a:headEnd/>
                <a:tailEnd/>
              </a:ln>
            </p:spPr>
            <p:txBody>
              <a:bodyPr/>
              <a:lstStyle/>
              <a:p>
                <a:pPr>
                  <a:defRPr/>
                </a:pPr>
                <a:endParaRPr lang="ja-JP" altLang="en-US" sz="1050"/>
              </a:p>
            </p:txBody>
          </p:sp>
          <p:sp>
            <p:nvSpPr>
              <p:cNvPr id="76" name="Freeform 61"/>
              <p:cNvSpPr>
                <a:spLocks/>
              </p:cNvSpPr>
              <p:nvPr/>
            </p:nvSpPr>
            <p:spPr bwMode="auto">
              <a:xfrm>
                <a:off x="2549" y="2241"/>
                <a:ext cx="34" cy="17"/>
              </a:xfrm>
              <a:custGeom>
                <a:avLst/>
                <a:gdLst>
                  <a:gd name="T0" fmla="*/ 0 w 28"/>
                  <a:gd name="T1" fmla="*/ 11 h 12"/>
                  <a:gd name="T2" fmla="*/ 28 w 28"/>
                  <a:gd name="T3" fmla="*/ 19 h 12"/>
                  <a:gd name="T4" fmla="*/ 44 w 28"/>
                  <a:gd name="T5" fmla="*/ 14 h 12"/>
                  <a:gd name="T6" fmla="*/ 42 w 28"/>
                  <a:gd name="T7" fmla="*/ 13 h 12"/>
                  <a:gd name="T8" fmla="*/ 49 w 28"/>
                  <a:gd name="T9" fmla="*/ 8 h 12"/>
                  <a:gd name="T10" fmla="*/ 22 w 28"/>
                  <a:gd name="T11" fmla="*/ 0 h 12"/>
                  <a:gd name="T12" fmla="*/ 0 w 28"/>
                  <a:gd name="T13" fmla="*/ 11 h 12"/>
                  <a:gd name="T14" fmla="*/ 0 60000 65536"/>
                  <a:gd name="T15" fmla="*/ 0 60000 65536"/>
                  <a:gd name="T16" fmla="*/ 0 60000 65536"/>
                  <a:gd name="T17" fmla="*/ 0 60000 65536"/>
                  <a:gd name="T18" fmla="*/ 0 60000 65536"/>
                  <a:gd name="T19" fmla="*/ 0 60000 65536"/>
                  <a:gd name="T20" fmla="*/ 0 60000 65536"/>
                  <a:gd name="T21" fmla="*/ 0 w 28"/>
                  <a:gd name="T22" fmla="*/ 0 h 12"/>
                  <a:gd name="T23" fmla="*/ 28 w 2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2">
                    <a:moveTo>
                      <a:pt x="0" y="7"/>
                    </a:moveTo>
                    <a:lnTo>
                      <a:pt x="16" y="12"/>
                    </a:lnTo>
                    <a:lnTo>
                      <a:pt x="25" y="9"/>
                    </a:lnTo>
                    <a:lnTo>
                      <a:pt x="24" y="8"/>
                    </a:lnTo>
                    <a:lnTo>
                      <a:pt x="28" y="5"/>
                    </a:lnTo>
                    <a:lnTo>
                      <a:pt x="13" y="0"/>
                    </a:lnTo>
                    <a:lnTo>
                      <a:pt x="0" y="7"/>
                    </a:lnTo>
                  </a:path>
                </a:pathLst>
              </a:custGeom>
              <a:noFill/>
              <a:ln w="1588">
                <a:solidFill>
                  <a:srgbClr val="000000"/>
                </a:solidFill>
                <a:prstDash val="solid"/>
                <a:round/>
                <a:headEnd/>
                <a:tailEnd/>
              </a:ln>
            </p:spPr>
            <p:txBody>
              <a:bodyPr/>
              <a:lstStyle/>
              <a:p>
                <a:pPr>
                  <a:defRPr/>
                </a:pPr>
                <a:endParaRPr lang="ja-JP" altLang="en-US" sz="1050"/>
              </a:p>
            </p:txBody>
          </p:sp>
          <p:sp>
            <p:nvSpPr>
              <p:cNvPr id="77" name="Freeform 62"/>
              <p:cNvSpPr>
                <a:spLocks/>
              </p:cNvSpPr>
              <p:nvPr/>
            </p:nvSpPr>
            <p:spPr bwMode="auto">
              <a:xfrm>
                <a:off x="2572" y="2226"/>
                <a:ext cx="86" cy="34"/>
              </a:xfrm>
              <a:custGeom>
                <a:avLst/>
                <a:gdLst>
                  <a:gd name="T0" fmla="*/ 0 w 66"/>
                  <a:gd name="T1" fmla="*/ 38 h 27"/>
                  <a:gd name="T2" fmla="*/ 18 w 66"/>
                  <a:gd name="T3" fmla="*/ 34 h 27"/>
                  <a:gd name="T4" fmla="*/ 32 w 66"/>
                  <a:gd name="T5" fmla="*/ 29 h 27"/>
                  <a:gd name="T6" fmla="*/ 83 w 66"/>
                  <a:gd name="T7" fmla="*/ 11 h 27"/>
                  <a:gd name="T8" fmla="*/ 91 w 66"/>
                  <a:gd name="T9" fmla="*/ 5 h 27"/>
                  <a:gd name="T10" fmla="*/ 104 w 66"/>
                  <a:gd name="T11" fmla="*/ 0 h 27"/>
                  <a:gd name="T12" fmla="*/ 115 w 66"/>
                  <a:gd name="T13" fmla="*/ 2 h 27"/>
                  <a:gd name="T14" fmla="*/ 38 w 66"/>
                  <a:gd name="T15" fmla="*/ 32 h 27"/>
                  <a:gd name="T16" fmla="*/ 12 w 66"/>
                  <a:gd name="T17" fmla="*/ 40 h 27"/>
                  <a:gd name="T18" fmla="*/ 0 w 66"/>
                  <a:gd name="T19" fmla="*/ 3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27"/>
                  <a:gd name="T32" fmla="*/ 66 w 66"/>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27">
                    <a:moveTo>
                      <a:pt x="0" y="25"/>
                    </a:moveTo>
                    <a:lnTo>
                      <a:pt x="11" y="23"/>
                    </a:lnTo>
                    <a:lnTo>
                      <a:pt x="18" y="20"/>
                    </a:lnTo>
                    <a:lnTo>
                      <a:pt x="48" y="7"/>
                    </a:lnTo>
                    <a:lnTo>
                      <a:pt x="52" y="3"/>
                    </a:lnTo>
                    <a:lnTo>
                      <a:pt x="60" y="0"/>
                    </a:lnTo>
                    <a:lnTo>
                      <a:pt x="66" y="2"/>
                    </a:lnTo>
                    <a:lnTo>
                      <a:pt x="22" y="21"/>
                    </a:lnTo>
                    <a:lnTo>
                      <a:pt x="7" y="27"/>
                    </a:lnTo>
                    <a:lnTo>
                      <a:pt x="0" y="25"/>
                    </a:lnTo>
                  </a:path>
                </a:pathLst>
              </a:custGeom>
              <a:noFill/>
              <a:ln w="1588">
                <a:solidFill>
                  <a:srgbClr val="000000"/>
                </a:solidFill>
                <a:prstDash val="solid"/>
                <a:round/>
                <a:headEnd/>
                <a:tailEnd/>
              </a:ln>
            </p:spPr>
            <p:txBody>
              <a:bodyPr/>
              <a:lstStyle/>
              <a:p>
                <a:pPr>
                  <a:defRPr/>
                </a:pPr>
                <a:endParaRPr lang="ja-JP" altLang="en-US" sz="1050"/>
              </a:p>
            </p:txBody>
          </p:sp>
          <p:sp>
            <p:nvSpPr>
              <p:cNvPr id="78" name="Freeform 63"/>
              <p:cNvSpPr>
                <a:spLocks/>
              </p:cNvSpPr>
              <p:nvPr/>
            </p:nvSpPr>
            <p:spPr bwMode="auto">
              <a:xfrm>
                <a:off x="2581" y="2258"/>
                <a:ext cx="43" cy="12"/>
              </a:xfrm>
              <a:custGeom>
                <a:avLst/>
                <a:gdLst>
                  <a:gd name="T0" fmla="*/ 26 w 32"/>
                  <a:gd name="T1" fmla="*/ 0 h 11"/>
                  <a:gd name="T2" fmla="*/ 17 w 32"/>
                  <a:gd name="T3" fmla="*/ 0 h 11"/>
                  <a:gd name="T4" fmla="*/ 0 w 32"/>
                  <a:gd name="T5" fmla="*/ 6 h 11"/>
                  <a:gd name="T6" fmla="*/ 35 w 32"/>
                  <a:gd name="T7" fmla="*/ 15 h 11"/>
                  <a:gd name="T8" fmla="*/ 58 w 32"/>
                  <a:gd name="T9" fmla="*/ 6 h 11"/>
                  <a:gd name="T10" fmla="*/ 32 w 32"/>
                  <a:gd name="T11" fmla="*/ 0 h 11"/>
                  <a:gd name="T12" fmla="*/ 26 w 32"/>
                  <a:gd name="T13" fmla="*/ 0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14" y="0"/>
                    </a:moveTo>
                    <a:lnTo>
                      <a:pt x="10" y="0"/>
                    </a:lnTo>
                    <a:lnTo>
                      <a:pt x="0" y="4"/>
                    </a:lnTo>
                    <a:lnTo>
                      <a:pt x="19" y="11"/>
                    </a:lnTo>
                    <a:lnTo>
                      <a:pt x="32" y="4"/>
                    </a:lnTo>
                    <a:lnTo>
                      <a:pt x="18" y="0"/>
                    </a:lnTo>
                    <a:lnTo>
                      <a:pt x="14" y="0"/>
                    </a:lnTo>
                  </a:path>
                </a:pathLst>
              </a:custGeom>
              <a:noFill/>
              <a:ln w="1588">
                <a:solidFill>
                  <a:srgbClr val="000000"/>
                </a:solidFill>
                <a:prstDash val="solid"/>
                <a:round/>
                <a:headEnd/>
                <a:tailEnd/>
              </a:ln>
            </p:spPr>
            <p:txBody>
              <a:bodyPr/>
              <a:lstStyle/>
              <a:p>
                <a:pPr>
                  <a:defRPr/>
                </a:pPr>
                <a:endParaRPr lang="ja-JP" altLang="en-US" sz="1050"/>
              </a:p>
            </p:txBody>
          </p:sp>
          <p:sp>
            <p:nvSpPr>
              <p:cNvPr id="79" name="Freeform 64"/>
              <p:cNvSpPr>
                <a:spLocks/>
              </p:cNvSpPr>
              <p:nvPr/>
            </p:nvSpPr>
            <p:spPr bwMode="auto">
              <a:xfrm>
                <a:off x="2646" y="2231"/>
                <a:ext cx="40" cy="15"/>
              </a:xfrm>
              <a:custGeom>
                <a:avLst/>
                <a:gdLst>
                  <a:gd name="T0" fmla="*/ 0 w 31"/>
                  <a:gd name="T1" fmla="*/ 10 h 12"/>
                  <a:gd name="T2" fmla="*/ 15 w 31"/>
                  <a:gd name="T3" fmla="*/ 6 h 12"/>
                  <a:gd name="T4" fmla="*/ 12 w 31"/>
                  <a:gd name="T5" fmla="*/ 6 h 12"/>
                  <a:gd name="T6" fmla="*/ 22 w 31"/>
                  <a:gd name="T7" fmla="*/ 0 h 12"/>
                  <a:gd name="T8" fmla="*/ 54 w 31"/>
                  <a:gd name="T9" fmla="*/ 10 h 12"/>
                  <a:gd name="T10" fmla="*/ 26 w 31"/>
                  <a:gd name="T11" fmla="*/ 19 h 12"/>
                  <a:gd name="T12" fmla="*/ 0 w 31"/>
                  <a:gd name="T13" fmla="*/ 10 h 12"/>
                  <a:gd name="T14" fmla="*/ 0 60000 65536"/>
                  <a:gd name="T15" fmla="*/ 0 60000 65536"/>
                  <a:gd name="T16" fmla="*/ 0 60000 65536"/>
                  <a:gd name="T17" fmla="*/ 0 60000 65536"/>
                  <a:gd name="T18" fmla="*/ 0 60000 65536"/>
                  <a:gd name="T19" fmla="*/ 0 60000 65536"/>
                  <a:gd name="T20" fmla="*/ 0 60000 65536"/>
                  <a:gd name="T21" fmla="*/ 0 w 31"/>
                  <a:gd name="T22" fmla="*/ 0 h 12"/>
                  <a:gd name="T23" fmla="*/ 31 w 3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2">
                    <a:moveTo>
                      <a:pt x="0" y="6"/>
                    </a:moveTo>
                    <a:lnTo>
                      <a:pt x="8" y="4"/>
                    </a:lnTo>
                    <a:lnTo>
                      <a:pt x="7" y="4"/>
                    </a:lnTo>
                    <a:lnTo>
                      <a:pt x="13" y="0"/>
                    </a:lnTo>
                    <a:lnTo>
                      <a:pt x="31" y="6"/>
                    </a:lnTo>
                    <a:lnTo>
                      <a:pt x="15" y="12"/>
                    </a:lnTo>
                    <a:lnTo>
                      <a:pt x="0" y="6"/>
                    </a:lnTo>
                  </a:path>
                </a:pathLst>
              </a:custGeom>
              <a:noFill/>
              <a:ln w="1588">
                <a:solidFill>
                  <a:srgbClr val="000000"/>
                </a:solidFill>
                <a:prstDash val="solid"/>
                <a:round/>
                <a:headEnd/>
                <a:tailEnd/>
              </a:ln>
            </p:spPr>
            <p:txBody>
              <a:bodyPr/>
              <a:lstStyle/>
              <a:p>
                <a:pPr>
                  <a:defRPr/>
                </a:pPr>
                <a:endParaRPr lang="ja-JP" altLang="en-US" sz="1050"/>
              </a:p>
            </p:txBody>
          </p:sp>
          <p:sp>
            <p:nvSpPr>
              <p:cNvPr id="80" name="Freeform 65"/>
              <p:cNvSpPr>
                <a:spLocks/>
              </p:cNvSpPr>
              <p:nvPr/>
            </p:nvSpPr>
            <p:spPr bwMode="auto">
              <a:xfrm>
                <a:off x="2603" y="2219"/>
                <a:ext cx="46" cy="17"/>
              </a:xfrm>
              <a:custGeom>
                <a:avLst/>
                <a:gdLst>
                  <a:gd name="T0" fmla="*/ 28 w 34"/>
                  <a:gd name="T1" fmla="*/ 19 h 12"/>
                  <a:gd name="T2" fmla="*/ 0 w 34"/>
                  <a:gd name="T3" fmla="*/ 8 h 12"/>
                  <a:gd name="T4" fmla="*/ 28 w 34"/>
                  <a:gd name="T5" fmla="*/ 0 h 12"/>
                  <a:gd name="T6" fmla="*/ 60 w 34"/>
                  <a:gd name="T7" fmla="*/ 8 h 12"/>
                  <a:gd name="T8" fmla="*/ 42 w 34"/>
                  <a:gd name="T9" fmla="*/ 13 h 12"/>
                  <a:gd name="T10" fmla="*/ 40 w 34"/>
                  <a:gd name="T11" fmla="*/ 13 h 12"/>
                  <a:gd name="T12" fmla="*/ 28 w 34"/>
                  <a:gd name="T13" fmla="*/ 19 h 12"/>
                  <a:gd name="T14" fmla="*/ 0 60000 65536"/>
                  <a:gd name="T15" fmla="*/ 0 60000 65536"/>
                  <a:gd name="T16" fmla="*/ 0 60000 65536"/>
                  <a:gd name="T17" fmla="*/ 0 60000 65536"/>
                  <a:gd name="T18" fmla="*/ 0 60000 65536"/>
                  <a:gd name="T19" fmla="*/ 0 60000 65536"/>
                  <a:gd name="T20" fmla="*/ 0 60000 65536"/>
                  <a:gd name="T21" fmla="*/ 0 w 34"/>
                  <a:gd name="T22" fmla="*/ 0 h 12"/>
                  <a:gd name="T23" fmla="*/ 34 w 3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2">
                    <a:moveTo>
                      <a:pt x="16" y="12"/>
                    </a:moveTo>
                    <a:lnTo>
                      <a:pt x="0" y="5"/>
                    </a:lnTo>
                    <a:lnTo>
                      <a:pt x="16" y="0"/>
                    </a:lnTo>
                    <a:lnTo>
                      <a:pt x="34" y="5"/>
                    </a:lnTo>
                    <a:lnTo>
                      <a:pt x="24" y="8"/>
                    </a:lnTo>
                    <a:lnTo>
                      <a:pt x="23" y="8"/>
                    </a:lnTo>
                    <a:lnTo>
                      <a:pt x="16" y="12"/>
                    </a:lnTo>
                  </a:path>
                </a:pathLst>
              </a:custGeom>
              <a:noFill/>
              <a:ln w="1588">
                <a:solidFill>
                  <a:srgbClr val="000000"/>
                </a:solidFill>
                <a:prstDash val="solid"/>
                <a:round/>
                <a:headEnd/>
                <a:tailEnd/>
              </a:ln>
            </p:spPr>
            <p:txBody>
              <a:bodyPr/>
              <a:lstStyle/>
              <a:p>
                <a:pPr>
                  <a:defRPr/>
                </a:pPr>
                <a:endParaRPr lang="ja-JP" altLang="en-US" sz="1050"/>
              </a:p>
            </p:txBody>
          </p:sp>
          <p:sp>
            <p:nvSpPr>
              <p:cNvPr id="81" name="Freeform 66"/>
              <p:cNvSpPr>
                <a:spLocks/>
              </p:cNvSpPr>
              <p:nvPr/>
            </p:nvSpPr>
            <p:spPr bwMode="auto">
              <a:xfrm>
                <a:off x="2843" y="2347"/>
                <a:ext cx="727" cy="299"/>
              </a:xfrm>
              <a:custGeom>
                <a:avLst/>
                <a:gdLst>
                  <a:gd name="T0" fmla="*/ 240 w 550"/>
                  <a:gd name="T1" fmla="*/ 135 h 246"/>
                  <a:gd name="T2" fmla="*/ 602 w 550"/>
                  <a:gd name="T3" fmla="*/ 0 h 246"/>
                  <a:gd name="T4" fmla="*/ 960 w 550"/>
                  <a:gd name="T5" fmla="*/ 102 h 246"/>
                  <a:gd name="T6" fmla="*/ 905 w 550"/>
                  <a:gd name="T7" fmla="*/ 121 h 246"/>
                  <a:gd name="T8" fmla="*/ 964 w 550"/>
                  <a:gd name="T9" fmla="*/ 138 h 246"/>
                  <a:gd name="T10" fmla="*/ 651 w 550"/>
                  <a:gd name="T11" fmla="*/ 257 h 246"/>
                  <a:gd name="T12" fmla="*/ 494 w 550"/>
                  <a:gd name="T13" fmla="*/ 210 h 246"/>
                  <a:gd name="T14" fmla="*/ 585 w 550"/>
                  <a:gd name="T15" fmla="*/ 178 h 246"/>
                  <a:gd name="T16" fmla="*/ 559 w 550"/>
                  <a:gd name="T17" fmla="*/ 170 h 246"/>
                  <a:gd name="T18" fmla="*/ 396 w 550"/>
                  <a:gd name="T19" fmla="*/ 232 h 246"/>
                  <a:gd name="T20" fmla="*/ 408 w 550"/>
                  <a:gd name="T21" fmla="*/ 235 h 246"/>
                  <a:gd name="T22" fmla="*/ 212 w 550"/>
                  <a:gd name="T23" fmla="*/ 307 h 246"/>
                  <a:gd name="T24" fmla="*/ 233 w 550"/>
                  <a:gd name="T25" fmla="*/ 313 h 246"/>
                  <a:gd name="T26" fmla="*/ 163 w 550"/>
                  <a:gd name="T27" fmla="*/ 341 h 246"/>
                  <a:gd name="T28" fmla="*/ 135 w 550"/>
                  <a:gd name="T29" fmla="*/ 340 h 246"/>
                  <a:gd name="T30" fmla="*/ 93 w 550"/>
                  <a:gd name="T31" fmla="*/ 357 h 246"/>
                  <a:gd name="T32" fmla="*/ 71 w 550"/>
                  <a:gd name="T33" fmla="*/ 366 h 246"/>
                  <a:gd name="T34" fmla="*/ 54 w 550"/>
                  <a:gd name="T35" fmla="*/ 361 h 246"/>
                  <a:gd name="T36" fmla="*/ 71 w 550"/>
                  <a:gd name="T37" fmla="*/ 354 h 246"/>
                  <a:gd name="T38" fmla="*/ 42 w 550"/>
                  <a:gd name="T39" fmla="*/ 345 h 246"/>
                  <a:gd name="T40" fmla="*/ 23 w 550"/>
                  <a:gd name="T41" fmla="*/ 351 h 246"/>
                  <a:gd name="T42" fmla="*/ 7 w 550"/>
                  <a:gd name="T43" fmla="*/ 345 h 246"/>
                  <a:gd name="T44" fmla="*/ 23 w 550"/>
                  <a:gd name="T45" fmla="*/ 340 h 246"/>
                  <a:gd name="T46" fmla="*/ 0 w 550"/>
                  <a:gd name="T47" fmla="*/ 332 h 246"/>
                  <a:gd name="T48" fmla="*/ 7 w 550"/>
                  <a:gd name="T49" fmla="*/ 330 h 246"/>
                  <a:gd name="T50" fmla="*/ 50 w 550"/>
                  <a:gd name="T51" fmla="*/ 317 h 246"/>
                  <a:gd name="T52" fmla="*/ 48 w 550"/>
                  <a:gd name="T53" fmla="*/ 306 h 246"/>
                  <a:gd name="T54" fmla="*/ 118 w 550"/>
                  <a:gd name="T55" fmla="*/ 280 h 246"/>
                  <a:gd name="T56" fmla="*/ 139 w 550"/>
                  <a:gd name="T57" fmla="*/ 284 h 246"/>
                  <a:gd name="T58" fmla="*/ 332 w 550"/>
                  <a:gd name="T59" fmla="*/ 215 h 246"/>
                  <a:gd name="T60" fmla="*/ 347 w 550"/>
                  <a:gd name="T61" fmla="*/ 217 h 246"/>
                  <a:gd name="T62" fmla="*/ 510 w 550"/>
                  <a:gd name="T63" fmla="*/ 156 h 246"/>
                  <a:gd name="T64" fmla="*/ 488 w 550"/>
                  <a:gd name="T65" fmla="*/ 149 h 246"/>
                  <a:gd name="T66" fmla="*/ 401 w 550"/>
                  <a:gd name="T67" fmla="*/ 182 h 246"/>
                  <a:gd name="T68" fmla="*/ 240 w 550"/>
                  <a:gd name="T69" fmla="*/ 135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0"/>
                  <a:gd name="T106" fmla="*/ 0 h 246"/>
                  <a:gd name="T107" fmla="*/ 550 w 550"/>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0" h="246">
                    <a:moveTo>
                      <a:pt x="137" y="91"/>
                    </a:moveTo>
                    <a:lnTo>
                      <a:pt x="344" y="0"/>
                    </a:lnTo>
                    <a:lnTo>
                      <a:pt x="548" y="69"/>
                    </a:lnTo>
                    <a:lnTo>
                      <a:pt x="517" y="81"/>
                    </a:lnTo>
                    <a:lnTo>
                      <a:pt x="550" y="93"/>
                    </a:lnTo>
                    <a:lnTo>
                      <a:pt x="372" y="173"/>
                    </a:lnTo>
                    <a:lnTo>
                      <a:pt x="282" y="141"/>
                    </a:lnTo>
                    <a:lnTo>
                      <a:pt x="334" y="120"/>
                    </a:lnTo>
                    <a:lnTo>
                      <a:pt x="319" y="114"/>
                    </a:lnTo>
                    <a:lnTo>
                      <a:pt x="226" y="156"/>
                    </a:lnTo>
                    <a:lnTo>
                      <a:pt x="233" y="158"/>
                    </a:lnTo>
                    <a:lnTo>
                      <a:pt x="121" y="207"/>
                    </a:lnTo>
                    <a:lnTo>
                      <a:pt x="133" y="211"/>
                    </a:lnTo>
                    <a:lnTo>
                      <a:pt x="93" y="230"/>
                    </a:lnTo>
                    <a:lnTo>
                      <a:pt x="77" y="229"/>
                    </a:lnTo>
                    <a:lnTo>
                      <a:pt x="53" y="240"/>
                    </a:lnTo>
                    <a:lnTo>
                      <a:pt x="41" y="246"/>
                    </a:lnTo>
                    <a:lnTo>
                      <a:pt x="31" y="243"/>
                    </a:lnTo>
                    <a:lnTo>
                      <a:pt x="41" y="238"/>
                    </a:lnTo>
                    <a:lnTo>
                      <a:pt x="24" y="232"/>
                    </a:lnTo>
                    <a:lnTo>
                      <a:pt x="13" y="236"/>
                    </a:lnTo>
                    <a:lnTo>
                      <a:pt x="4" y="232"/>
                    </a:lnTo>
                    <a:lnTo>
                      <a:pt x="13" y="229"/>
                    </a:lnTo>
                    <a:lnTo>
                      <a:pt x="0" y="223"/>
                    </a:lnTo>
                    <a:lnTo>
                      <a:pt x="4" y="222"/>
                    </a:lnTo>
                    <a:lnTo>
                      <a:pt x="29" y="213"/>
                    </a:lnTo>
                    <a:lnTo>
                      <a:pt x="27" y="206"/>
                    </a:lnTo>
                    <a:lnTo>
                      <a:pt x="67" y="189"/>
                    </a:lnTo>
                    <a:lnTo>
                      <a:pt x="79" y="191"/>
                    </a:lnTo>
                    <a:lnTo>
                      <a:pt x="190" y="144"/>
                    </a:lnTo>
                    <a:lnTo>
                      <a:pt x="198" y="146"/>
                    </a:lnTo>
                    <a:lnTo>
                      <a:pt x="291" y="105"/>
                    </a:lnTo>
                    <a:lnTo>
                      <a:pt x="279" y="100"/>
                    </a:lnTo>
                    <a:lnTo>
                      <a:pt x="229" y="122"/>
                    </a:lnTo>
                    <a:lnTo>
                      <a:pt x="137" y="91"/>
                    </a:lnTo>
                  </a:path>
                </a:pathLst>
              </a:custGeom>
              <a:noFill/>
              <a:ln w="1588">
                <a:solidFill>
                  <a:srgbClr val="000000"/>
                </a:solidFill>
                <a:prstDash val="solid"/>
                <a:round/>
                <a:headEnd/>
                <a:tailEnd/>
              </a:ln>
            </p:spPr>
            <p:txBody>
              <a:bodyPr/>
              <a:lstStyle/>
              <a:p>
                <a:pPr>
                  <a:defRPr/>
                </a:pPr>
                <a:endParaRPr lang="ja-JP" altLang="en-US" sz="1050"/>
              </a:p>
            </p:txBody>
          </p:sp>
          <p:sp>
            <p:nvSpPr>
              <p:cNvPr id="82" name="Freeform 67"/>
              <p:cNvSpPr>
                <a:spLocks/>
              </p:cNvSpPr>
              <p:nvPr/>
            </p:nvSpPr>
            <p:spPr bwMode="auto">
              <a:xfrm>
                <a:off x="1545" y="2032"/>
                <a:ext cx="2379" cy="852"/>
              </a:xfrm>
              <a:custGeom>
                <a:avLst/>
                <a:gdLst>
                  <a:gd name="T0" fmla="*/ 1656 w 1798"/>
                  <a:gd name="T1" fmla="*/ 1039 h 697"/>
                  <a:gd name="T2" fmla="*/ 3150 w 1798"/>
                  <a:gd name="T3" fmla="*/ 480 h 697"/>
                  <a:gd name="T4" fmla="*/ 1476 w 1798"/>
                  <a:gd name="T5" fmla="*/ 68 h 697"/>
                  <a:gd name="T6" fmla="*/ 2164 w 1798"/>
                  <a:gd name="T7" fmla="*/ 221 h 697"/>
                  <a:gd name="T8" fmla="*/ 2094 w 1798"/>
                  <a:gd name="T9" fmla="*/ 286 h 697"/>
                  <a:gd name="T10" fmla="*/ 1747 w 1798"/>
                  <a:gd name="T11" fmla="*/ 399 h 697"/>
                  <a:gd name="T12" fmla="*/ 1635 w 1798"/>
                  <a:gd name="T13" fmla="*/ 330 h 697"/>
                  <a:gd name="T14" fmla="*/ 2003 w 1798"/>
                  <a:gd name="T15" fmla="*/ 219 h 697"/>
                  <a:gd name="T16" fmla="*/ 974 w 1798"/>
                  <a:gd name="T17" fmla="*/ 607 h 697"/>
                  <a:gd name="T18" fmla="*/ 1201 w 1798"/>
                  <a:gd name="T19" fmla="*/ 661 h 697"/>
                  <a:gd name="T20" fmla="*/ 1258 w 1798"/>
                  <a:gd name="T21" fmla="*/ 674 h 697"/>
                  <a:gd name="T22" fmla="*/ 1341 w 1798"/>
                  <a:gd name="T23" fmla="*/ 681 h 697"/>
                  <a:gd name="T24" fmla="*/ 1423 w 1798"/>
                  <a:gd name="T25" fmla="*/ 675 h 697"/>
                  <a:gd name="T26" fmla="*/ 1512 w 1798"/>
                  <a:gd name="T27" fmla="*/ 652 h 697"/>
                  <a:gd name="T28" fmla="*/ 1598 w 1798"/>
                  <a:gd name="T29" fmla="*/ 643 h 697"/>
                  <a:gd name="T30" fmla="*/ 1656 w 1798"/>
                  <a:gd name="T31" fmla="*/ 661 h 697"/>
                  <a:gd name="T32" fmla="*/ 1738 w 1798"/>
                  <a:gd name="T33" fmla="*/ 661 h 697"/>
                  <a:gd name="T34" fmla="*/ 1880 w 1798"/>
                  <a:gd name="T35" fmla="*/ 613 h 697"/>
                  <a:gd name="T36" fmla="*/ 1894 w 1798"/>
                  <a:gd name="T37" fmla="*/ 593 h 697"/>
                  <a:gd name="T38" fmla="*/ 1880 w 1798"/>
                  <a:gd name="T39" fmla="*/ 582 h 697"/>
                  <a:gd name="T40" fmla="*/ 1739 w 1798"/>
                  <a:gd name="T41" fmla="*/ 541 h 697"/>
                  <a:gd name="T42" fmla="*/ 1726 w 1798"/>
                  <a:gd name="T43" fmla="*/ 526 h 697"/>
                  <a:gd name="T44" fmla="*/ 1727 w 1798"/>
                  <a:gd name="T45" fmla="*/ 518 h 697"/>
                  <a:gd name="T46" fmla="*/ 1747 w 1798"/>
                  <a:gd name="T47" fmla="*/ 505 h 697"/>
                  <a:gd name="T48" fmla="*/ 2278 w 1798"/>
                  <a:gd name="T49" fmla="*/ 311 h 697"/>
                  <a:gd name="T50" fmla="*/ 2328 w 1798"/>
                  <a:gd name="T51" fmla="*/ 309 h 697"/>
                  <a:gd name="T52" fmla="*/ 2360 w 1798"/>
                  <a:gd name="T53" fmla="*/ 315 h 697"/>
                  <a:gd name="T54" fmla="*/ 2956 w 1798"/>
                  <a:gd name="T55" fmla="*/ 486 h 697"/>
                  <a:gd name="T56" fmla="*/ 2972 w 1798"/>
                  <a:gd name="T57" fmla="*/ 497 h 697"/>
                  <a:gd name="T58" fmla="*/ 2966 w 1798"/>
                  <a:gd name="T59" fmla="*/ 505 h 697"/>
                  <a:gd name="T60" fmla="*/ 2960 w 1798"/>
                  <a:gd name="T61" fmla="*/ 515 h 697"/>
                  <a:gd name="T62" fmla="*/ 2418 w 1798"/>
                  <a:gd name="T63" fmla="*/ 715 h 697"/>
                  <a:gd name="T64" fmla="*/ 2391 w 1798"/>
                  <a:gd name="T65" fmla="*/ 717 h 697"/>
                  <a:gd name="T66" fmla="*/ 2367 w 1798"/>
                  <a:gd name="T67" fmla="*/ 717 h 697"/>
                  <a:gd name="T68" fmla="*/ 2334 w 1798"/>
                  <a:gd name="T69" fmla="*/ 714 h 697"/>
                  <a:gd name="T70" fmla="*/ 2197 w 1798"/>
                  <a:gd name="T71" fmla="*/ 675 h 697"/>
                  <a:gd name="T72" fmla="*/ 2148 w 1798"/>
                  <a:gd name="T73" fmla="*/ 673 h 697"/>
                  <a:gd name="T74" fmla="*/ 2121 w 1798"/>
                  <a:gd name="T75" fmla="*/ 675 h 697"/>
                  <a:gd name="T76" fmla="*/ 1986 w 1798"/>
                  <a:gd name="T77" fmla="*/ 726 h 697"/>
                  <a:gd name="T78" fmla="*/ 1971 w 1798"/>
                  <a:gd name="T79" fmla="*/ 734 h 697"/>
                  <a:gd name="T80" fmla="*/ 1972 w 1798"/>
                  <a:gd name="T81" fmla="*/ 747 h 697"/>
                  <a:gd name="T82" fmla="*/ 1988 w 1798"/>
                  <a:gd name="T83" fmla="*/ 757 h 697"/>
                  <a:gd name="T84" fmla="*/ 2036 w 1798"/>
                  <a:gd name="T85" fmla="*/ 770 h 697"/>
                  <a:gd name="T86" fmla="*/ 2052 w 1798"/>
                  <a:gd name="T87" fmla="*/ 795 h 697"/>
                  <a:gd name="T88" fmla="*/ 1677 w 1798"/>
                  <a:gd name="T89" fmla="*/ 936 h 697"/>
                  <a:gd name="T90" fmla="*/ 1641 w 1798"/>
                  <a:gd name="T91" fmla="*/ 943 h 697"/>
                  <a:gd name="T92" fmla="*/ 1606 w 1798"/>
                  <a:gd name="T93" fmla="*/ 945 h 697"/>
                  <a:gd name="T94" fmla="*/ 1582 w 1798"/>
                  <a:gd name="T95" fmla="*/ 940 h 697"/>
                  <a:gd name="T96" fmla="*/ 1152 w 1798"/>
                  <a:gd name="T97" fmla="*/ 820 h 697"/>
                  <a:gd name="T98" fmla="*/ 1130 w 1798"/>
                  <a:gd name="T99" fmla="*/ 807 h 697"/>
                  <a:gd name="T100" fmla="*/ 1137 w 1798"/>
                  <a:gd name="T101" fmla="*/ 794 h 697"/>
                  <a:gd name="T102" fmla="*/ 1187 w 1798"/>
                  <a:gd name="T103" fmla="*/ 772 h 697"/>
                  <a:gd name="T104" fmla="*/ 1218 w 1798"/>
                  <a:gd name="T105" fmla="*/ 753 h 697"/>
                  <a:gd name="T106" fmla="*/ 1222 w 1798"/>
                  <a:gd name="T107" fmla="*/ 717 h 697"/>
                  <a:gd name="T108" fmla="*/ 1173 w 1798"/>
                  <a:gd name="T109" fmla="*/ 692 h 697"/>
                  <a:gd name="T110" fmla="*/ 986 w 1798"/>
                  <a:gd name="T111" fmla="*/ 620 h 697"/>
                  <a:gd name="T112" fmla="*/ 927 w 1798"/>
                  <a:gd name="T113" fmla="*/ 625 h 697"/>
                  <a:gd name="T114" fmla="*/ 527 w 1798"/>
                  <a:gd name="T115" fmla="*/ 462 h 6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98"/>
                  <a:gd name="T175" fmla="*/ 0 h 697"/>
                  <a:gd name="T176" fmla="*/ 1798 w 1798"/>
                  <a:gd name="T177" fmla="*/ 697 h 6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98" h="697">
                    <a:moveTo>
                      <a:pt x="208" y="285"/>
                    </a:moveTo>
                    <a:lnTo>
                      <a:pt x="0" y="374"/>
                    </a:lnTo>
                    <a:lnTo>
                      <a:pt x="54" y="392"/>
                    </a:lnTo>
                    <a:lnTo>
                      <a:pt x="945" y="697"/>
                    </a:lnTo>
                    <a:lnTo>
                      <a:pt x="980" y="683"/>
                    </a:lnTo>
                    <a:lnTo>
                      <a:pt x="1777" y="334"/>
                    </a:lnTo>
                    <a:lnTo>
                      <a:pt x="1776" y="333"/>
                    </a:lnTo>
                    <a:lnTo>
                      <a:pt x="1798" y="322"/>
                    </a:lnTo>
                    <a:lnTo>
                      <a:pt x="908" y="18"/>
                    </a:lnTo>
                    <a:lnTo>
                      <a:pt x="858" y="0"/>
                    </a:lnTo>
                    <a:lnTo>
                      <a:pt x="790" y="29"/>
                    </a:lnTo>
                    <a:lnTo>
                      <a:pt x="842" y="46"/>
                    </a:lnTo>
                    <a:lnTo>
                      <a:pt x="836" y="49"/>
                    </a:lnTo>
                    <a:lnTo>
                      <a:pt x="868" y="61"/>
                    </a:lnTo>
                    <a:lnTo>
                      <a:pt x="917" y="40"/>
                    </a:lnTo>
                    <a:lnTo>
                      <a:pt x="1235" y="148"/>
                    </a:lnTo>
                    <a:lnTo>
                      <a:pt x="1230" y="151"/>
                    </a:lnTo>
                    <a:lnTo>
                      <a:pt x="1212" y="172"/>
                    </a:lnTo>
                    <a:lnTo>
                      <a:pt x="1206" y="179"/>
                    </a:lnTo>
                    <a:lnTo>
                      <a:pt x="1195" y="192"/>
                    </a:lnTo>
                    <a:lnTo>
                      <a:pt x="1157" y="238"/>
                    </a:lnTo>
                    <a:lnTo>
                      <a:pt x="1046" y="260"/>
                    </a:lnTo>
                    <a:lnTo>
                      <a:pt x="1024" y="264"/>
                    </a:lnTo>
                    <a:lnTo>
                      <a:pt x="997" y="268"/>
                    </a:lnTo>
                    <a:lnTo>
                      <a:pt x="919" y="282"/>
                    </a:lnTo>
                    <a:lnTo>
                      <a:pt x="892" y="273"/>
                    </a:lnTo>
                    <a:lnTo>
                      <a:pt x="917" y="240"/>
                    </a:lnTo>
                    <a:lnTo>
                      <a:pt x="933" y="221"/>
                    </a:lnTo>
                    <a:lnTo>
                      <a:pt x="970" y="177"/>
                    </a:lnTo>
                    <a:lnTo>
                      <a:pt x="1078" y="158"/>
                    </a:lnTo>
                    <a:lnTo>
                      <a:pt x="1125" y="150"/>
                    </a:lnTo>
                    <a:lnTo>
                      <a:pt x="1143" y="147"/>
                    </a:lnTo>
                    <a:lnTo>
                      <a:pt x="1066" y="119"/>
                    </a:lnTo>
                    <a:lnTo>
                      <a:pt x="487" y="374"/>
                    </a:lnTo>
                    <a:lnTo>
                      <a:pt x="568" y="402"/>
                    </a:lnTo>
                    <a:lnTo>
                      <a:pt x="556" y="407"/>
                    </a:lnTo>
                    <a:lnTo>
                      <a:pt x="573" y="412"/>
                    </a:lnTo>
                    <a:lnTo>
                      <a:pt x="570" y="412"/>
                    </a:lnTo>
                    <a:lnTo>
                      <a:pt x="660" y="441"/>
                    </a:lnTo>
                    <a:lnTo>
                      <a:pt x="685" y="443"/>
                    </a:lnTo>
                    <a:lnTo>
                      <a:pt x="694" y="447"/>
                    </a:lnTo>
                    <a:lnTo>
                      <a:pt x="701" y="449"/>
                    </a:lnTo>
                    <a:lnTo>
                      <a:pt x="711" y="449"/>
                    </a:lnTo>
                    <a:lnTo>
                      <a:pt x="718" y="452"/>
                    </a:lnTo>
                    <a:lnTo>
                      <a:pt x="727" y="453"/>
                    </a:lnTo>
                    <a:lnTo>
                      <a:pt x="735" y="456"/>
                    </a:lnTo>
                    <a:lnTo>
                      <a:pt x="755" y="456"/>
                    </a:lnTo>
                    <a:lnTo>
                      <a:pt x="765" y="457"/>
                    </a:lnTo>
                    <a:lnTo>
                      <a:pt x="784" y="457"/>
                    </a:lnTo>
                    <a:lnTo>
                      <a:pt x="794" y="455"/>
                    </a:lnTo>
                    <a:lnTo>
                      <a:pt x="803" y="455"/>
                    </a:lnTo>
                    <a:lnTo>
                      <a:pt x="812" y="453"/>
                    </a:lnTo>
                    <a:lnTo>
                      <a:pt x="820" y="451"/>
                    </a:lnTo>
                    <a:lnTo>
                      <a:pt x="838" y="449"/>
                    </a:lnTo>
                    <a:lnTo>
                      <a:pt x="844" y="445"/>
                    </a:lnTo>
                    <a:lnTo>
                      <a:pt x="863" y="437"/>
                    </a:lnTo>
                    <a:lnTo>
                      <a:pt x="864" y="435"/>
                    </a:lnTo>
                    <a:lnTo>
                      <a:pt x="875" y="435"/>
                    </a:lnTo>
                    <a:lnTo>
                      <a:pt x="877" y="432"/>
                    </a:lnTo>
                    <a:lnTo>
                      <a:pt x="912" y="432"/>
                    </a:lnTo>
                    <a:lnTo>
                      <a:pt x="915" y="433"/>
                    </a:lnTo>
                    <a:lnTo>
                      <a:pt x="920" y="435"/>
                    </a:lnTo>
                    <a:lnTo>
                      <a:pt x="921" y="435"/>
                    </a:lnTo>
                    <a:lnTo>
                      <a:pt x="945" y="443"/>
                    </a:lnTo>
                    <a:lnTo>
                      <a:pt x="952" y="444"/>
                    </a:lnTo>
                    <a:lnTo>
                      <a:pt x="955" y="445"/>
                    </a:lnTo>
                    <a:lnTo>
                      <a:pt x="989" y="445"/>
                    </a:lnTo>
                    <a:lnTo>
                      <a:pt x="992" y="443"/>
                    </a:lnTo>
                    <a:lnTo>
                      <a:pt x="997" y="443"/>
                    </a:lnTo>
                    <a:lnTo>
                      <a:pt x="997" y="441"/>
                    </a:lnTo>
                    <a:lnTo>
                      <a:pt x="1002" y="441"/>
                    </a:lnTo>
                    <a:lnTo>
                      <a:pt x="1073" y="411"/>
                    </a:lnTo>
                    <a:lnTo>
                      <a:pt x="1077" y="407"/>
                    </a:lnTo>
                    <a:lnTo>
                      <a:pt x="1079" y="406"/>
                    </a:lnTo>
                    <a:lnTo>
                      <a:pt x="1081" y="402"/>
                    </a:lnTo>
                    <a:lnTo>
                      <a:pt x="1081" y="398"/>
                    </a:lnTo>
                    <a:lnTo>
                      <a:pt x="1079" y="395"/>
                    </a:lnTo>
                    <a:lnTo>
                      <a:pt x="1077" y="394"/>
                    </a:lnTo>
                    <a:lnTo>
                      <a:pt x="1077" y="392"/>
                    </a:lnTo>
                    <a:lnTo>
                      <a:pt x="1073" y="391"/>
                    </a:lnTo>
                    <a:lnTo>
                      <a:pt x="1069" y="388"/>
                    </a:lnTo>
                    <a:lnTo>
                      <a:pt x="1066" y="387"/>
                    </a:lnTo>
                    <a:lnTo>
                      <a:pt x="1001" y="363"/>
                    </a:lnTo>
                    <a:lnTo>
                      <a:pt x="993" y="363"/>
                    </a:lnTo>
                    <a:lnTo>
                      <a:pt x="988" y="358"/>
                    </a:lnTo>
                    <a:lnTo>
                      <a:pt x="988" y="357"/>
                    </a:lnTo>
                    <a:lnTo>
                      <a:pt x="985" y="354"/>
                    </a:lnTo>
                    <a:lnTo>
                      <a:pt x="985" y="353"/>
                    </a:lnTo>
                    <a:lnTo>
                      <a:pt x="984" y="351"/>
                    </a:lnTo>
                    <a:lnTo>
                      <a:pt x="984" y="349"/>
                    </a:lnTo>
                    <a:lnTo>
                      <a:pt x="985" y="347"/>
                    </a:lnTo>
                    <a:lnTo>
                      <a:pt x="986" y="347"/>
                    </a:lnTo>
                    <a:lnTo>
                      <a:pt x="988" y="345"/>
                    </a:lnTo>
                    <a:lnTo>
                      <a:pt x="990" y="343"/>
                    </a:lnTo>
                    <a:lnTo>
                      <a:pt x="990" y="342"/>
                    </a:lnTo>
                    <a:lnTo>
                      <a:pt x="997" y="339"/>
                    </a:lnTo>
                    <a:lnTo>
                      <a:pt x="1289" y="213"/>
                    </a:lnTo>
                    <a:lnTo>
                      <a:pt x="1291" y="211"/>
                    </a:lnTo>
                    <a:lnTo>
                      <a:pt x="1299" y="211"/>
                    </a:lnTo>
                    <a:lnTo>
                      <a:pt x="1300" y="209"/>
                    </a:lnTo>
                    <a:lnTo>
                      <a:pt x="1304" y="208"/>
                    </a:lnTo>
                    <a:lnTo>
                      <a:pt x="1305" y="208"/>
                    </a:lnTo>
                    <a:lnTo>
                      <a:pt x="1311" y="207"/>
                    </a:lnTo>
                    <a:lnTo>
                      <a:pt x="1329" y="207"/>
                    </a:lnTo>
                    <a:lnTo>
                      <a:pt x="1332" y="208"/>
                    </a:lnTo>
                    <a:lnTo>
                      <a:pt x="1340" y="208"/>
                    </a:lnTo>
                    <a:lnTo>
                      <a:pt x="1343" y="209"/>
                    </a:lnTo>
                    <a:lnTo>
                      <a:pt x="1347" y="211"/>
                    </a:lnTo>
                    <a:lnTo>
                      <a:pt x="1351" y="211"/>
                    </a:lnTo>
                    <a:lnTo>
                      <a:pt x="1679" y="325"/>
                    </a:lnTo>
                    <a:lnTo>
                      <a:pt x="1684" y="325"/>
                    </a:lnTo>
                    <a:lnTo>
                      <a:pt x="1687" y="326"/>
                    </a:lnTo>
                    <a:lnTo>
                      <a:pt x="1688" y="326"/>
                    </a:lnTo>
                    <a:lnTo>
                      <a:pt x="1692" y="330"/>
                    </a:lnTo>
                    <a:lnTo>
                      <a:pt x="1693" y="330"/>
                    </a:lnTo>
                    <a:lnTo>
                      <a:pt x="1696" y="333"/>
                    </a:lnTo>
                    <a:lnTo>
                      <a:pt x="1696" y="335"/>
                    </a:lnTo>
                    <a:lnTo>
                      <a:pt x="1695" y="337"/>
                    </a:lnTo>
                    <a:lnTo>
                      <a:pt x="1696" y="338"/>
                    </a:lnTo>
                    <a:lnTo>
                      <a:pt x="1693" y="339"/>
                    </a:lnTo>
                    <a:lnTo>
                      <a:pt x="1693" y="341"/>
                    </a:lnTo>
                    <a:lnTo>
                      <a:pt x="1692" y="343"/>
                    </a:lnTo>
                    <a:lnTo>
                      <a:pt x="1691" y="343"/>
                    </a:lnTo>
                    <a:lnTo>
                      <a:pt x="1689" y="346"/>
                    </a:lnTo>
                    <a:lnTo>
                      <a:pt x="1687" y="347"/>
                    </a:lnTo>
                    <a:lnTo>
                      <a:pt x="1389" y="479"/>
                    </a:lnTo>
                    <a:lnTo>
                      <a:pt x="1382" y="479"/>
                    </a:lnTo>
                    <a:lnTo>
                      <a:pt x="1380" y="480"/>
                    </a:lnTo>
                    <a:lnTo>
                      <a:pt x="1376" y="481"/>
                    </a:lnTo>
                    <a:lnTo>
                      <a:pt x="1373" y="481"/>
                    </a:lnTo>
                    <a:lnTo>
                      <a:pt x="1369" y="483"/>
                    </a:lnTo>
                    <a:lnTo>
                      <a:pt x="1364" y="481"/>
                    </a:lnTo>
                    <a:lnTo>
                      <a:pt x="1361" y="481"/>
                    </a:lnTo>
                    <a:lnTo>
                      <a:pt x="1359" y="483"/>
                    </a:lnTo>
                    <a:lnTo>
                      <a:pt x="1355" y="483"/>
                    </a:lnTo>
                    <a:lnTo>
                      <a:pt x="1351" y="481"/>
                    </a:lnTo>
                    <a:lnTo>
                      <a:pt x="1341" y="481"/>
                    </a:lnTo>
                    <a:lnTo>
                      <a:pt x="1339" y="480"/>
                    </a:lnTo>
                    <a:lnTo>
                      <a:pt x="1336" y="480"/>
                    </a:lnTo>
                    <a:lnTo>
                      <a:pt x="1332" y="479"/>
                    </a:lnTo>
                    <a:lnTo>
                      <a:pt x="1328" y="479"/>
                    </a:lnTo>
                    <a:lnTo>
                      <a:pt x="1264" y="455"/>
                    </a:lnTo>
                    <a:lnTo>
                      <a:pt x="1259" y="453"/>
                    </a:lnTo>
                    <a:lnTo>
                      <a:pt x="1254" y="453"/>
                    </a:lnTo>
                    <a:lnTo>
                      <a:pt x="1251" y="452"/>
                    </a:lnTo>
                    <a:lnTo>
                      <a:pt x="1247" y="452"/>
                    </a:lnTo>
                    <a:lnTo>
                      <a:pt x="1243" y="451"/>
                    </a:lnTo>
                    <a:lnTo>
                      <a:pt x="1226" y="451"/>
                    </a:lnTo>
                    <a:lnTo>
                      <a:pt x="1219" y="452"/>
                    </a:lnTo>
                    <a:lnTo>
                      <a:pt x="1218" y="452"/>
                    </a:lnTo>
                    <a:lnTo>
                      <a:pt x="1214" y="453"/>
                    </a:lnTo>
                    <a:lnTo>
                      <a:pt x="1210" y="453"/>
                    </a:lnTo>
                    <a:lnTo>
                      <a:pt x="1208" y="455"/>
                    </a:lnTo>
                    <a:lnTo>
                      <a:pt x="1200" y="457"/>
                    </a:lnTo>
                    <a:lnTo>
                      <a:pt x="1137" y="485"/>
                    </a:lnTo>
                    <a:lnTo>
                      <a:pt x="1133" y="487"/>
                    </a:lnTo>
                    <a:lnTo>
                      <a:pt x="1133" y="489"/>
                    </a:lnTo>
                    <a:lnTo>
                      <a:pt x="1130" y="489"/>
                    </a:lnTo>
                    <a:lnTo>
                      <a:pt x="1130" y="490"/>
                    </a:lnTo>
                    <a:lnTo>
                      <a:pt x="1125" y="492"/>
                    </a:lnTo>
                    <a:lnTo>
                      <a:pt x="1126" y="493"/>
                    </a:lnTo>
                    <a:lnTo>
                      <a:pt x="1125" y="496"/>
                    </a:lnTo>
                    <a:lnTo>
                      <a:pt x="1125" y="498"/>
                    </a:lnTo>
                    <a:lnTo>
                      <a:pt x="1126" y="501"/>
                    </a:lnTo>
                    <a:lnTo>
                      <a:pt x="1130" y="504"/>
                    </a:lnTo>
                    <a:lnTo>
                      <a:pt x="1130" y="505"/>
                    </a:lnTo>
                    <a:lnTo>
                      <a:pt x="1133" y="505"/>
                    </a:lnTo>
                    <a:lnTo>
                      <a:pt x="1135" y="508"/>
                    </a:lnTo>
                    <a:lnTo>
                      <a:pt x="1137" y="508"/>
                    </a:lnTo>
                    <a:lnTo>
                      <a:pt x="1139" y="509"/>
                    </a:lnTo>
                    <a:lnTo>
                      <a:pt x="1159" y="517"/>
                    </a:lnTo>
                    <a:lnTo>
                      <a:pt x="1162" y="517"/>
                    </a:lnTo>
                    <a:lnTo>
                      <a:pt x="1166" y="521"/>
                    </a:lnTo>
                    <a:lnTo>
                      <a:pt x="1170" y="524"/>
                    </a:lnTo>
                    <a:lnTo>
                      <a:pt x="1171" y="526"/>
                    </a:lnTo>
                    <a:lnTo>
                      <a:pt x="1171" y="533"/>
                    </a:lnTo>
                    <a:lnTo>
                      <a:pt x="1166" y="537"/>
                    </a:lnTo>
                    <a:lnTo>
                      <a:pt x="1162" y="538"/>
                    </a:lnTo>
                    <a:lnTo>
                      <a:pt x="1161" y="540"/>
                    </a:lnTo>
                    <a:lnTo>
                      <a:pt x="957" y="628"/>
                    </a:lnTo>
                    <a:lnTo>
                      <a:pt x="949" y="631"/>
                    </a:lnTo>
                    <a:lnTo>
                      <a:pt x="945" y="631"/>
                    </a:lnTo>
                    <a:lnTo>
                      <a:pt x="940" y="632"/>
                    </a:lnTo>
                    <a:lnTo>
                      <a:pt x="937" y="632"/>
                    </a:lnTo>
                    <a:lnTo>
                      <a:pt x="932" y="634"/>
                    </a:lnTo>
                    <a:lnTo>
                      <a:pt x="927" y="634"/>
                    </a:lnTo>
                    <a:lnTo>
                      <a:pt x="921" y="635"/>
                    </a:lnTo>
                    <a:lnTo>
                      <a:pt x="916" y="634"/>
                    </a:lnTo>
                    <a:lnTo>
                      <a:pt x="913" y="634"/>
                    </a:lnTo>
                    <a:lnTo>
                      <a:pt x="911" y="632"/>
                    </a:lnTo>
                    <a:lnTo>
                      <a:pt x="908" y="632"/>
                    </a:lnTo>
                    <a:lnTo>
                      <a:pt x="903" y="631"/>
                    </a:lnTo>
                    <a:lnTo>
                      <a:pt x="893" y="631"/>
                    </a:lnTo>
                    <a:lnTo>
                      <a:pt x="661" y="552"/>
                    </a:lnTo>
                    <a:lnTo>
                      <a:pt x="658" y="550"/>
                    </a:lnTo>
                    <a:lnTo>
                      <a:pt x="657" y="550"/>
                    </a:lnTo>
                    <a:lnTo>
                      <a:pt x="652" y="548"/>
                    </a:lnTo>
                    <a:lnTo>
                      <a:pt x="652" y="546"/>
                    </a:lnTo>
                    <a:lnTo>
                      <a:pt x="648" y="545"/>
                    </a:lnTo>
                    <a:lnTo>
                      <a:pt x="645" y="541"/>
                    </a:lnTo>
                    <a:lnTo>
                      <a:pt x="648" y="540"/>
                    </a:lnTo>
                    <a:lnTo>
                      <a:pt x="648" y="533"/>
                    </a:lnTo>
                    <a:lnTo>
                      <a:pt x="652" y="533"/>
                    </a:lnTo>
                    <a:lnTo>
                      <a:pt x="649" y="532"/>
                    </a:lnTo>
                    <a:lnTo>
                      <a:pt x="653" y="530"/>
                    </a:lnTo>
                    <a:lnTo>
                      <a:pt x="654" y="528"/>
                    </a:lnTo>
                    <a:lnTo>
                      <a:pt x="671" y="521"/>
                    </a:lnTo>
                    <a:lnTo>
                      <a:pt x="678" y="518"/>
                    </a:lnTo>
                    <a:lnTo>
                      <a:pt x="683" y="516"/>
                    </a:lnTo>
                    <a:lnTo>
                      <a:pt x="689" y="512"/>
                    </a:lnTo>
                    <a:lnTo>
                      <a:pt x="691" y="508"/>
                    </a:lnTo>
                    <a:lnTo>
                      <a:pt x="695" y="505"/>
                    </a:lnTo>
                    <a:lnTo>
                      <a:pt x="698" y="501"/>
                    </a:lnTo>
                    <a:lnTo>
                      <a:pt x="699" y="497"/>
                    </a:lnTo>
                    <a:lnTo>
                      <a:pt x="699" y="487"/>
                    </a:lnTo>
                    <a:lnTo>
                      <a:pt x="697" y="481"/>
                    </a:lnTo>
                    <a:lnTo>
                      <a:pt x="691" y="476"/>
                    </a:lnTo>
                    <a:lnTo>
                      <a:pt x="682" y="468"/>
                    </a:lnTo>
                    <a:lnTo>
                      <a:pt x="677" y="465"/>
                    </a:lnTo>
                    <a:lnTo>
                      <a:pt x="669" y="464"/>
                    </a:lnTo>
                    <a:lnTo>
                      <a:pt x="661" y="461"/>
                    </a:lnTo>
                    <a:lnTo>
                      <a:pt x="653" y="457"/>
                    </a:lnTo>
                    <a:lnTo>
                      <a:pt x="645" y="448"/>
                    </a:lnTo>
                    <a:lnTo>
                      <a:pt x="563" y="416"/>
                    </a:lnTo>
                    <a:lnTo>
                      <a:pt x="560" y="418"/>
                    </a:lnTo>
                    <a:lnTo>
                      <a:pt x="545" y="412"/>
                    </a:lnTo>
                    <a:lnTo>
                      <a:pt x="531" y="418"/>
                    </a:lnTo>
                    <a:lnTo>
                      <a:pt x="529" y="419"/>
                    </a:lnTo>
                    <a:lnTo>
                      <a:pt x="473" y="399"/>
                    </a:lnTo>
                    <a:lnTo>
                      <a:pt x="329" y="464"/>
                    </a:lnTo>
                    <a:lnTo>
                      <a:pt x="116" y="391"/>
                    </a:lnTo>
                    <a:lnTo>
                      <a:pt x="301" y="310"/>
                    </a:lnTo>
                    <a:lnTo>
                      <a:pt x="267" y="299"/>
                    </a:lnTo>
                    <a:lnTo>
                      <a:pt x="261" y="301"/>
                    </a:lnTo>
                    <a:lnTo>
                      <a:pt x="208" y="285"/>
                    </a:lnTo>
                  </a:path>
                </a:pathLst>
              </a:custGeom>
              <a:noFill/>
              <a:ln w="1588">
                <a:solidFill>
                  <a:srgbClr val="000000"/>
                </a:solidFill>
                <a:prstDash val="solid"/>
                <a:round/>
                <a:headEnd/>
                <a:tailEnd/>
              </a:ln>
            </p:spPr>
            <p:txBody>
              <a:bodyPr/>
              <a:lstStyle/>
              <a:p>
                <a:pPr>
                  <a:defRPr/>
                </a:pPr>
                <a:endParaRPr lang="ja-JP" altLang="en-US" sz="1050"/>
              </a:p>
            </p:txBody>
          </p:sp>
          <p:sp>
            <p:nvSpPr>
              <p:cNvPr id="83" name="Freeform 68"/>
              <p:cNvSpPr>
                <a:spLocks/>
              </p:cNvSpPr>
              <p:nvPr/>
            </p:nvSpPr>
            <p:spPr bwMode="auto">
              <a:xfrm>
                <a:off x="2578" y="2621"/>
                <a:ext cx="334" cy="123"/>
              </a:xfrm>
              <a:custGeom>
                <a:avLst/>
                <a:gdLst>
                  <a:gd name="T0" fmla="*/ 351 w 253"/>
                  <a:gd name="T1" fmla="*/ 0 h 100"/>
                  <a:gd name="T2" fmla="*/ 351 w 253"/>
                  <a:gd name="T3" fmla="*/ 13 h 100"/>
                  <a:gd name="T4" fmla="*/ 396 w 253"/>
                  <a:gd name="T5" fmla="*/ 11 h 100"/>
                  <a:gd name="T6" fmla="*/ 395 w 253"/>
                  <a:gd name="T7" fmla="*/ 27 h 100"/>
                  <a:gd name="T8" fmla="*/ 409 w 253"/>
                  <a:gd name="T9" fmla="*/ 38 h 100"/>
                  <a:gd name="T10" fmla="*/ 432 w 253"/>
                  <a:gd name="T11" fmla="*/ 52 h 100"/>
                  <a:gd name="T12" fmla="*/ 438 w 253"/>
                  <a:gd name="T13" fmla="*/ 63 h 100"/>
                  <a:gd name="T14" fmla="*/ 444 w 253"/>
                  <a:gd name="T15" fmla="*/ 79 h 100"/>
                  <a:gd name="T16" fmla="*/ 437 w 253"/>
                  <a:gd name="T17" fmla="*/ 88 h 100"/>
                  <a:gd name="T18" fmla="*/ 428 w 253"/>
                  <a:gd name="T19" fmla="*/ 100 h 100"/>
                  <a:gd name="T20" fmla="*/ 410 w 253"/>
                  <a:gd name="T21" fmla="*/ 112 h 100"/>
                  <a:gd name="T22" fmla="*/ 383 w 253"/>
                  <a:gd name="T23" fmla="*/ 122 h 100"/>
                  <a:gd name="T24" fmla="*/ 358 w 253"/>
                  <a:gd name="T25" fmla="*/ 131 h 100"/>
                  <a:gd name="T26" fmla="*/ 328 w 253"/>
                  <a:gd name="T27" fmla="*/ 140 h 100"/>
                  <a:gd name="T28" fmla="*/ 314 w 253"/>
                  <a:gd name="T29" fmla="*/ 143 h 100"/>
                  <a:gd name="T30" fmla="*/ 271 w 253"/>
                  <a:gd name="T31" fmla="*/ 148 h 100"/>
                  <a:gd name="T32" fmla="*/ 189 w 253"/>
                  <a:gd name="T33" fmla="*/ 149 h 100"/>
                  <a:gd name="T34" fmla="*/ 173 w 253"/>
                  <a:gd name="T35" fmla="*/ 142 h 100"/>
                  <a:gd name="T36" fmla="*/ 139 w 253"/>
                  <a:gd name="T37" fmla="*/ 140 h 100"/>
                  <a:gd name="T38" fmla="*/ 105 w 253"/>
                  <a:gd name="T39" fmla="*/ 134 h 100"/>
                  <a:gd name="T40" fmla="*/ 53 w 253"/>
                  <a:gd name="T41" fmla="*/ 116 h 100"/>
                  <a:gd name="T42" fmla="*/ 38 w 253"/>
                  <a:gd name="T43" fmla="*/ 102 h 100"/>
                  <a:gd name="T44" fmla="*/ 20 w 253"/>
                  <a:gd name="T45" fmla="*/ 93 h 100"/>
                  <a:gd name="T46" fmla="*/ 15 w 253"/>
                  <a:gd name="T47" fmla="*/ 79 h 100"/>
                  <a:gd name="T48" fmla="*/ 20 w 253"/>
                  <a:gd name="T49" fmla="*/ 61 h 100"/>
                  <a:gd name="T50" fmla="*/ 32 w 253"/>
                  <a:gd name="T51" fmla="*/ 49 h 100"/>
                  <a:gd name="T52" fmla="*/ 0 w 253"/>
                  <a:gd name="T53" fmla="*/ 33 h 100"/>
                  <a:gd name="T54" fmla="*/ 42 w 253"/>
                  <a:gd name="T55" fmla="*/ 33 h 100"/>
                  <a:gd name="T56" fmla="*/ 42 w 253"/>
                  <a:gd name="T57" fmla="*/ 16 h 100"/>
                  <a:gd name="T58" fmla="*/ 85 w 253"/>
                  <a:gd name="T59" fmla="*/ 16 h 100"/>
                  <a:gd name="T60" fmla="*/ 115 w 253"/>
                  <a:gd name="T61" fmla="*/ 15 h 100"/>
                  <a:gd name="T62" fmla="*/ 146 w 253"/>
                  <a:gd name="T63" fmla="*/ 11 h 100"/>
                  <a:gd name="T64" fmla="*/ 196 w 253"/>
                  <a:gd name="T65" fmla="*/ 6 h 100"/>
                  <a:gd name="T66" fmla="*/ 254 w 253"/>
                  <a:gd name="T67" fmla="*/ 2 h 100"/>
                  <a:gd name="T68" fmla="*/ 320 w 253"/>
                  <a:gd name="T69" fmla="*/ 11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00"/>
                  <a:gd name="T107" fmla="*/ 253 w 253"/>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00">
                    <a:moveTo>
                      <a:pt x="183" y="7"/>
                    </a:moveTo>
                    <a:lnTo>
                      <a:pt x="200" y="0"/>
                    </a:lnTo>
                    <a:lnTo>
                      <a:pt x="212" y="4"/>
                    </a:lnTo>
                    <a:lnTo>
                      <a:pt x="200" y="9"/>
                    </a:lnTo>
                    <a:lnTo>
                      <a:pt x="213" y="13"/>
                    </a:lnTo>
                    <a:lnTo>
                      <a:pt x="226" y="7"/>
                    </a:lnTo>
                    <a:lnTo>
                      <a:pt x="238" y="11"/>
                    </a:lnTo>
                    <a:lnTo>
                      <a:pt x="225" y="18"/>
                    </a:lnTo>
                    <a:lnTo>
                      <a:pt x="240" y="22"/>
                    </a:lnTo>
                    <a:lnTo>
                      <a:pt x="233" y="25"/>
                    </a:lnTo>
                    <a:lnTo>
                      <a:pt x="238" y="27"/>
                    </a:lnTo>
                    <a:lnTo>
                      <a:pt x="246" y="35"/>
                    </a:lnTo>
                    <a:lnTo>
                      <a:pt x="248" y="39"/>
                    </a:lnTo>
                    <a:lnTo>
                      <a:pt x="250" y="43"/>
                    </a:lnTo>
                    <a:lnTo>
                      <a:pt x="252" y="49"/>
                    </a:lnTo>
                    <a:lnTo>
                      <a:pt x="253" y="53"/>
                    </a:lnTo>
                    <a:lnTo>
                      <a:pt x="252" y="55"/>
                    </a:lnTo>
                    <a:lnTo>
                      <a:pt x="249" y="59"/>
                    </a:lnTo>
                    <a:lnTo>
                      <a:pt x="248" y="65"/>
                    </a:lnTo>
                    <a:lnTo>
                      <a:pt x="244" y="67"/>
                    </a:lnTo>
                    <a:lnTo>
                      <a:pt x="240" y="72"/>
                    </a:lnTo>
                    <a:lnTo>
                      <a:pt x="234" y="75"/>
                    </a:lnTo>
                    <a:lnTo>
                      <a:pt x="228" y="79"/>
                    </a:lnTo>
                    <a:lnTo>
                      <a:pt x="218" y="82"/>
                    </a:lnTo>
                    <a:lnTo>
                      <a:pt x="212" y="86"/>
                    </a:lnTo>
                    <a:lnTo>
                      <a:pt x="204" y="88"/>
                    </a:lnTo>
                    <a:lnTo>
                      <a:pt x="194" y="90"/>
                    </a:lnTo>
                    <a:lnTo>
                      <a:pt x="187" y="94"/>
                    </a:lnTo>
                    <a:lnTo>
                      <a:pt x="176" y="94"/>
                    </a:lnTo>
                    <a:lnTo>
                      <a:pt x="179" y="96"/>
                    </a:lnTo>
                    <a:lnTo>
                      <a:pt x="165" y="99"/>
                    </a:lnTo>
                    <a:lnTo>
                      <a:pt x="155" y="99"/>
                    </a:lnTo>
                    <a:lnTo>
                      <a:pt x="145" y="100"/>
                    </a:lnTo>
                    <a:lnTo>
                      <a:pt x="108" y="100"/>
                    </a:lnTo>
                    <a:lnTo>
                      <a:pt x="96" y="99"/>
                    </a:lnTo>
                    <a:lnTo>
                      <a:pt x="99" y="95"/>
                    </a:lnTo>
                    <a:lnTo>
                      <a:pt x="88" y="94"/>
                    </a:lnTo>
                    <a:lnTo>
                      <a:pt x="79" y="94"/>
                    </a:lnTo>
                    <a:lnTo>
                      <a:pt x="70" y="91"/>
                    </a:lnTo>
                    <a:lnTo>
                      <a:pt x="60" y="90"/>
                    </a:lnTo>
                    <a:lnTo>
                      <a:pt x="36" y="79"/>
                    </a:lnTo>
                    <a:lnTo>
                      <a:pt x="30" y="78"/>
                    </a:lnTo>
                    <a:lnTo>
                      <a:pt x="24" y="72"/>
                    </a:lnTo>
                    <a:lnTo>
                      <a:pt x="22" y="69"/>
                    </a:lnTo>
                    <a:lnTo>
                      <a:pt x="15" y="65"/>
                    </a:lnTo>
                    <a:lnTo>
                      <a:pt x="11" y="62"/>
                    </a:lnTo>
                    <a:lnTo>
                      <a:pt x="11" y="58"/>
                    </a:lnTo>
                    <a:lnTo>
                      <a:pt x="8" y="53"/>
                    </a:lnTo>
                    <a:lnTo>
                      <a:pt x="10" y="45"/>
                    </a:lnTo>
                    <a:lnTo>
                      <a:pt x="11" y="41"/>
                    </a:lnTo>
                    <a:lnTo>
                      <a:pt x="14" y="38"/>
                    </a:lnTo>
                    <a:lnTo>
                      <a:pt x="18" y="33"/>
                    </a:lnTo>
                    <a:lnTo>
                      <a:pt x="22" y="30"/>
                    </a:lnTo>
                    <a:lnTo>
                      <a:pt x="0" y="22"/>
                    </a:lnTo>
                    <a:lnTo>
                      <a:pt x="11" y="18"/>
                    </a:lnTo>
                    <a:lnTo>
                      <a:pt x="24" y="22"/>
                    </a:lnTo>
                    <a:lnTo>
                      <a:pt x="39" y="17"/>
                    </a:lnTo>
                    <a:lnTo>
                      <a:pt x="24" y="11"/>
                    </a:lnTo>
                    <a:lnTo>
                      <a:pt x="34" y="7"/>
                    </a:lnTo>
                    <a:lnTo>
                      <a:pt x="48" y="11"/>
                    </a:lnTo>
                    <a:lnTo>
                      <a:pt x="59" y="7"/>
                    </a:lnTo>
                    <a:lnTo>
                      <a:pt x="66" y="10"/>
                    </a:lnTo>
                    <a:lnTo>
                      <a:pt x="72" y="7"/>
                    </a:lnTo>
                    <a:lnTo>
                      <a:pt x="83" y="7"/>
                    </a:lnTo>
                    <a:lnTo>
                      <a:pt x="100" y="4"/>
                    </a:lnTo>
                    <a:lnTo>
                      <a:pt x="112" y="4"/>
                    </a:lnTo>
                    <a:lnTo>
                      <a:pt x="124" y="2"/>
                    </a:lnTo>
                    <a:lnTo>
                      <a:pt x="145" y="2"/>
                    </a:lnTo>
                    <a:lnTo>
                      <a:pt x="175" y="6"/>
                    </a:lnTo>
                    <a:lnTo>
                      <a:pt x="183" y="7"/>
                    </a:lnTo>
                  </a:path>
                </a:pathLst>
              </a:custGeom>
              <a:noFill/>
              <a:ln w="1588">
                <a:solidFill>
                  <a:srgbClr val="000000"/>
                </a:solidFill>
                <a:prstDash val="solid"/>
                <a:round/>
                <a:headEnd/>
                <a:tailEnd/>
              </a:ln>
            </p:spPr>
            <p:txBody>
              <a:bodyPr/>
              <a:lstStyle/>
              <a:p>
                <a:pPr>
                  <a:defRPr/>
                </a:pPr>
                <a:endParaRPr lang="ja-JP" altLang="en-US" sz="1050"/>
              </a:p>
            </p:txBody>
          </p:sp>
          <p:sp>
            <p:nvSpPr>
              <p:cNvPr id="84" name="Freeform 69"/>
              <p:cNvSpPr>
                <a:spLocks/>
              </p:cNvSpPr>
              <p:nvPr/>
            </p:nvSpPr>
            <p:spPr bwMode="auto">
              <a:xfrm>
                <a:off x="2649" y="2646"/>
                <a:ext cx="205" cy="71"/>
              </a:xfrm>
              <a:custGeom>
                <a:avLst/>
                <a:gdLst>
                  <a:gd name="T0" fmla="*/ 234 w 155"/>
                  <a:gd name="T1" fmla="*/ 15 h 60"/>
                  <a:gd name="T2" fmla="*/ 226 w 155"/>
                  <a:gd name="T3" fmla="*/ 12 h 60"/>
                  <a:gd name="T4" fmla="*/ 216 w 155"/>
                  <a:gd name="T5" fmla="*/ 9 h 60"/>
                  <a:gd name="T6" fmla="*/ 205 w 155"/>
                  <a:gd name="T7" fmla="*/ 6 h 60"/>
                  <a:gd name="T8" fmla="*/ 194 w 155"/>
                  <a:gd name="T9" fmla="*/ 5 h 60"/>
                  <a:gd name="T10" fmla="*/ 172 w 155"/>
                  <a:gd name="T11" fmla="*/ 2 h 60"/>
                  <a:gd name="T12" fmla="*/ 163 w 155"/>
                  <a:gd name="T13" fmla="*/ 2 h 60"/>
                  <a:gd name="T14" fmla="*/ 148 w 155"/>
                  <a:gd name="T15" fmla="*/ 0 h 60"/>
                  <a:gd name="T16" fmla="*/ 123 w 155"/>
                  <a:gd name="T17" fmla="*/ 0 h 60"/>
                  <a:gd name="T18" fmla="*/ 110 w 155"/>
                  <a:gd name="T19" fmla="*/ 2 h 60"/>
                  <a:gd name="T20" fmla="*/ 103 w 155"/>
                  <a:gd name="T21" fmla="*/ 2 h 60"/>
                  <a:gd name="T22" fmla="*/ 89 w 155"/>
                  <a:gd name="T23" fmla="*/ 5 h 60"/>
                  <a:gd name="T24" fmla="*/ 66 w 155"/>
                  <a:gd name="T25" fmla="*/ 5 h 60"/>
                  <a:gd name="T26" fmla="*/ 56 w 155"/>
                  <a:gd name="T27" fmla="*/ 6 h 60"/>
                  <a:gd name="T28" fmla="*/ 50 w 155"/>
                  <a:gd name="T29" fmla="*/ 11 h 60"/>
                  <a:gd name="T30" fmla="*/ 38 w 155"/>
                  <a:gd name="T31" fmla="*/ 12 h 60"/>
                  <a:gd name="T32" fmla="*/ 22 w 155"/>
                  <a:gd name="T33" fmla="*/ 18 h 60"/>
                  <a:gd name="T34" fmla="*/ 15 w 155"/>
                  <a:gd name="T35" fmla="*/ 28 h 60"/>
                  <a:gd name="T36" fmla="*/ 7 w 155"/>
                  <a:gd name="T37" fmla="*/ 28 h 60"/>
                  <a:gd name="T38" fmla="*/ 4 w 155"/>
                  <a:gd name="T39" fmla="*/ 34 h 60"/>
                  <a:gd name="T40" fmla="*/ 1 w 155"/>
                  <a:gd name="T41" fmla="*/ 35 h 60"/>
                  <a:gd name="T42" fmla="*/ 1 w 155"/>
                  <a:gd name="T43" fmla="*/ 46 h 60"/>
                  <a:gd name="T44" fmla="*/ 0 w 155"/>
                  <a:gd name="T45" fmla="*/ 50 h 60"/>
                  <a:gd name="T46" fmla="*/ 1 w 155"/>
                  <a:gd name="T47" fmla="*/ 54 h 60"/>
                  <a:gd name="T48" fmla="*/ 1 w 155"/>
                  <a:gd name="T49" fmla="*/ 57 h 60"/>
                  <a:gd name="T50" fmla="*/ 7 w 155"/>
                  <a:gd name="T51" fmla="*/ 62 h 60"/>
                  <a:gd name="T52" fmla="*/ 15 w 155"/>
                  <a:gd name="T53" fmla="*/ 66 h 60"/>
                  <a:gd name="T54" fmla="*/ 16 w 155"/>
                  <a:gd name="T55" fmla="*/ 68 h 60"/>
                  <a:gd name="T56" fmla="*/ 25 w 155"/>
                  <a:gd name="T57" fmla="*/ 71 h 60"/>
                  <a:gd name="T58" fmla="*/ 32 w 155"/>
                  <a:gd name="T59" fmla="*/ 75 h 60"/>
                  <a:gd name="T60" fmla="*/ 42 w 155"/>
                  <a:gd name="T61" fmla="*/ 77 h 60"/>
                  <a:gd name="T62" fmla="*/ 45 w 155"/>
                  <a:gd name="T63" fmla="*/ 82 h 60"/>
                  <a:gd name="T64" fmla="*/ 56 w 155"/>
                  <a:gd name="T65" fmla="*/ 83 h 60"/>
                  <a:gd name="T66" fmla="*/ 63 w 155"/>
                  <a:gd name="T67" fmla="*/ 84 h 60"/>
                  <a:gd name="T68" fmla="*/ 89 w 155"/>
                  <a:gd name="T69" fmla="*/ 89 h 60"/>
                  <a:gd name="T70" fmla="*/ 94 w 155"/>
                  <a:gd name="T71" fmla="*/ 89 h 60"/>
                  <a:gd name="T72" fmla="*/ 103 w 155"/>
                  <a:gd name="T73" fmla="*/ 84 h 60"/>
                  <a:gd name="T74" fmla="*/ 123 w 155"/>
                  <a:gd name="T75" fmla="*/ 84 h 60"/>
                  <a:gd name="T76" fmla="*/ 135 w 155"/>
                  <a:gd name="T77" fmla="*/ 88 h 60"/>
                  <a:gd name="T78" fmla="*/ 145 w 155"/>
                  <a:gd name="T79" fmla="*/ 88 h 60"/>
                  <a:gd name="T80" fmla="*/ 156 w 155"/>
                  <a:gd name="T81" fmla="*/ 84 h 60"/>
                  <a:gd name="T82" fmla="*/ 169 w 155"/>
                  <a:gd name="T83" fmla="*/ 84 h 60"/>
                  <a:gd name="T84" fmla="*/ 177 w 155"/>
                  <a:gd name="T85" fmla="*/ 83 h 60"/>
                  <a:gd name="T86" fmla="*/ 185 w 155"/>
                  <a:gd name="T87" fmla="*/ 88 h 60"/>
                  <a:gd name="T88" fmla="*/ 194 w 155"/>
                  <a:gd name="T89" fmla="*/ 88 h 60"/>
                  <a:gd name="T90" fmla="*/ 216 w 155"/>
                  <a:gd name="T91" fmla="*/ 83 h 60"/>
                  <a:gd name="T92" fmla="*/ 226 w 155"/>
                  <a:gd name="T93" fmla="*/ 78 h 60"/>
                  <a:gd name="T94" fmla="*/ 234 w 155"/>
                  <a:gd name="T95" fmla="*/ 77 h 60"/>
                  <a:gd name="T96" fmla="*/ 255 w 155"/>
                  <a:gd name="T97" fmla="*/ 68 h 60"/>
                  <a:gd name="T98" fmla="*/ 257 w 155"/>
                  <a:gd name="T99" fmla="*/ 63 h 60"/>
                  <a:gd name="T100" fmla="*/ 265 w 155"/>
                  <a:gd name="T101" fmla="*/ 60 h 60"/>
                  <a:gd name="T102" fmla="*/ 266 w 155"/>
                  <a:gd name="T103" fmla="*/ 56 h 60"/>
                  <a:gd name="T104" fmla="*/ 271 w 155"/>
                  <a:gd name="T105" fmla="*/ 52 h 60"/>
                  <a:gd name="T106" fmla="*/ 266 w 155"/>
                  <a:gd name="T107" fmla="*/ 40 h 60"/>
                  <a:gd name="T108" fmla="*/ 266 w 155"/>
                  <a:gd name="T109" fmla="*/ 35 h 60"/>
                  <a:gd name="T110" fmla="*/ 262 w 155"/>
                  <a:gd name="T111" fmla="*/ 29 h 60"/>
                  <a:gd name="T112" fmla="*/ 257 w 155"/>
                  <a:gd name="T113" fmla="*/ 28 h 60"/>
                  <a:gd name="T114" fmla="*/ 255 w 155"/>
                  <a:gd name="T115" fmla="*/ 23 h 60"/>
                  <a:gd name="T116" fmla="*/ 249 w 155"/>
                  <a:gd name="T117" fmla="*/ 21 h 60"/>
                  <a:gd name="T118" fmla="*/ 238 w 155"/>
                  <a:gd name="T119" fmla="*/ 18 h 60"/>
                  <a:gd name="T120" fmla="*/ 234 w 155"/>
                  <a:gd name="T121" fmla="*/ 15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5"/>
                  <a:gd name="T184" fmla="*/ 0 h 60"/>
                  <a:gd name="T185" fmla="*/ 155 w 155"/>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5" h="60">
                    <a:moveTo>
                      <a:pt x="134" y="10"/>
                    </a:moveTo>
                    <a:lnTo>
                      <a:pt x="129" y="8"/>
                    </a:lnTo>
                    <a:lnTo>
                      <a:pt x="123" y="6"/>
                    </a:lnTo>
                    <a:lnTo>
                      <a:pt x="117" y="4"/>
                    </a:lnTo>
                    <a:lnTo>
                      <a:pt x="111" y="3"/>
                    </a:lnTo>
                    <a:lnTo>
                      <a:pt x="98" y="2"/>
                    </a:lnTo>
                    <a:lnTo>
                      <a:pt x="93" y="2"/>
                    </a:lnTo>
                    <a:lnTo>
                      <a:pt x="85" y="0"/>
                    </a:lnTo>
                    <a:lnTo>
                      <a:pt x="70" y="0"/>
                    </a:lnTo>
                    <a:lnTo>
                      <a:pt x="63" y="2"/>
                    </a:lnTo>
                    <a:lnTo>
                      <a:pt x="59" y="2"/>
                    </a:lnTo>
                    <a:lnTo>
                      <a:pt x="51" y="3"/>
                    </a:lnTo>
                    <a:lnTo>
                      <a:pt x="38" y="3"/>
                    </a:lnTo>
                    <a:lnTo>
                      <a:pt x="32" y="4"/>
                    </a:lnTo>
                    <a:lnTo>
                      <a:pt x="29" y="7"/>
                    </a:lnTo>
                    <a:lnTo>
                      <a:pt x="22" y="8"/>
                    </a:lnTo>
                    <a:lnTo>
                      <a:pt x="13" y="12"/>
                    </a:lnTo>
                    <a:lnTo>
                      <a:pt x="8" y="19"/>
                    </a:lnTo>
                    <a:lnTo>
                      <a:pt x="4" y="19"/>
                    </a:lnTo>
                    <a:lnTo>
                      <a:pt x="2" y="23"/>
                    </a:lnTo>
                    <a:lnTo>
                      <a:pt x="1" y="24"/>
                    </a:lnTo>
                    <a:lnTo>
                      <a:pt x="1" y="31"/>
                    </a:lnTo>
                    <a:lnTo>
                      <a:pt x="0" y="34"/>
                    </a:lnTo>
                    <a:lnTo>
                      <a:pt x="1" y="36"/>
                    </a:lnTo>
                    <a:lnTo>
                      <a:pt x="1" y="39"/>
                    </a:lnTo>
                    <a:lnTo>
                      <a:pt x="4" y="42"/>
                    </a:lnTo>
                    <a:lnTo>
                      <a:pt x="8" y="44"/>
                    </a:lnTo>
                    <a:lnTo>
                      <a:pt x="9" y="46"/>
                    </a:lnTo>
                    <a:lnTo>
                      <a:pt x="14" y="48"/>
                    </a:lnTo>
                    <a:lnTo>
                      <a:pt x="18" y="51"/>
                    </a:lnTo>
                    <a:lnTo>
                      <a:pt x="24" y="52"/>
                    </a:lnTo>
                    <a:lnTo>
                      <a:pt x="26" y="55"/>
                    </a:lnTo>
                    <a:lnTo>
                      <a:pt x="32" y="56"/>
                    </a:lnTo>
                    <a:lnTo>
                      <a:pt x="36" y="57"/>
                    </a:lnTo>
                    <a:lnTo>
                      <a:pt x="51" y="60"/>
                    </a:lnTo>
                    <a:lnTo>
                      <a:pt x="54" y="60"/>
                    </a:lnTo>
                    <a:lnTo>
                      <a:pt x="59" y="57"/>
                    </a:lnTo>
                    <a:lnTo>
                      <a:pt x="70" y="57"/>
                    </a:lnTo>
                    <a:lnTo>
                      <a:pt x="77" y="59"/>
                    </a:lnTo>
                    <a:lnTo>
                      <a:pt x="83" y="59"/>
                    </a:lnTo>
                    <a:lnTo>
                      <a:pt x="89" y="57"/>
                    </a:lnTo>
                    <a:lnTo>
                      <a:pt x="97" y="57"/>
                    </a:lnTo>
                    <a:lnTo>
                      <a:pt x="101" y="56"/>
                    </a:lnTo>
                    <a:lnTo>
                      <a:pt x="106" y="59"/>
                    </a:lnTo>
                    <a:lnTo>
                      <a:pt x="111" y="59"/>
                    </a:lnTo>
                    <a:lnTo>
                      <a:pt x="123" y="56"/>
                    </a:lnTo>
                    <a:lnTo>
                      <a:pt x="129" y="53"/>
                    </a:lnTo>
                    <a:lnTo>
                      <a:pt x="134" y="52"/>
                    </a:lnTo>
                    <a:lnTo>
                      <a:pt x="146" y="46"/>
                    </a:lnTo>
                    <a:lnTo>
                      <a:pt x="147" y="43"/>
                    </a:lnTo>
                    <a:lnTo>
                      <a:pt x="151" y="40"/>
                    </a:lnTo>
                    <a:lnTo>
                      <a:pt x="152" y="38"/>
                    </a:lnTo>
                    <a:lnTo>
                      <a:pt x="155" y="35"/>
                    </a:lnTo>
                    <a:lnTo>
                      <a:pt x="152" y="27"/>
                    </a:lnTo>
                    <a:lnTo>
                      <a:pt x="152" y="24"/>
                    </a:lnTo>
                    <a:lnTo>
                      <a:pt x="150" y="20"/>
                    </a:lnTo>
                    <a:lnTo>
                      <a:pt x="147" y="19"/>
                    </a:lnTo>
                    <a:lnTo>
                      <a:pt x="146" y="16"/>
                    </a:lnTo>
                    <a:lnTo>
                      <a:pt x="142" y="14"/>
                    </a:lnTo>
                    <a:lnTo>
                      <a:pt x="136" y="12"/>
                    </a:lnTo>
                    <a:lnTo>
                      <a:pt x="134" y="10"/>
                    </a:lnTo>
                  </a:path>
                </a:pathLst>
              </a:custGeom>
              <a:noFill/>
              <a:ln w="1588">
                <a:solidFill>
                  <a:srgbClr val="000000"/>
                </a:solidFill>
                <a:prstDash val="solid"/>
                <a:round/>
                <a:headEnd/>
                <a:tailEnd/>
              </a:ln>
            </p:spPr>
            <p:txBody>
              <a:bodyPr/>
              <a:lstStyle/>
              <a:p>
                <a:pPr>
                  <a:defRPr/>
                </a:pPr>
                <a:endParaRPr lang="ja-JP" altLang="en-US" sz="1050"/>
              </a:p>
            </p:txBody>
          </p:sp>
          <p:sp>
            <p:nvSpPr>
              <p:cNvPr id="85" name="Freeform 70"/>
              <p:cNvSpPr>
                <a:spLocks/>
              </p:cNvSpPr>
              <p:nvPr/>
            </p:nvSpPr>
            <p:spPr bwMode="auto">
              <a:xfrm>
                <a:off x="2121" y="960"/>
                <a:ext cx="1112" cy="454"/>
              </a:xfrm>
              <a:custGeom>
                <a:avLst/>
                <a:gdLst>
                  <a:gd name="T0" fmla="*/ 42 w 841"/>
                  <a:gd name="T1" fmla="*/ 554 h 372"/>
                  <a:gd name="T2" fmla="*/ 0 w 841"/>
                  <a:gd name="T3" fmla="*/ 525 h 372"/>
                  <a:gd name="T4" fmla="*/ 1433 w 841"/>
                  <a:gd name="T5" fmla="*/ 0 h 372"/>
                  <a:gd name="T6" fmla="*/ 1473 w 841"/>
                  <a:gd name="T7" fmla="*/ 27 h 372"/>
                  <a:gd name="T8" fmla="*/ 42 w 841"/>
                  <a:gd name="T9" fmla="*/ 554 h 372"/>
                  <a:gd name="T10" fmla="*/ 0 60000 65536"/>
                  <a:gd name="T11" fmla="*/ 0 60000 65536"/>
                  <a:gd name="T12" fmla="*/ 0 60000 65536"/>
                  <a:gd name="T13" fmla="*/ 0 60000 65536"/>
                  <a:gd name="T14" fmla="*/ 0 60000 65536"/>
                  <a:gd name="T15" fmla="*/ 0 w 841"/>
                  <a:gd name="T16" fmla="*/ 0 h 372"/>
                  <a:gd name="T17" fmla="*/ 841 w 841"/>
                  <a:gd name="T18" fmla="*/ 372 h 372"/>
                </a:gdLst>
                <a:ahLst/>
                <a:cxnLst>
                  <a:cxn ang="T10">
                    <a:pos x="T0" y="T1"/>
                  </a:cxn>
                  <a:cxn ang="T11">
                    <a:pos x="T2" y="T3"/>
                  </a:cxn>
                  <a:cxn ang="T12">
                    <a:pos x="T4" y="T5"/>
                  </a:cxn>
                  <a:cxn ang="T13">
                    <a:pos x="T6" y="T7"/>
                  </a:cxn>
                  <a:cxn ang="T14">
                    <a:pos x="T8" y="T9"/>
                  </a:cxn>
                </a:cxnLst>
                <a:rect l="T15" t="T16" r="T17" b="T18"/>
                <a:pathLst>
                  <a:path w="841" h="372">
                    <a:moveTo>
                      <a:pt x="24" y="372"/>
                    </a:moveTo>
                    <a:lnTo>
                      <a:pt x="0" y="352"/>
                    </a:lnTo>
                    <a:lnTo>
                      <a:pt x="818" y="0"/>
                    </a:lnTo>
                    <a:lnTo>
                      <a:pt x="841" y="18"/>
                    </a:lnTo>
                    <a:lnTo>
                      <a:pt x="24" y="372"/>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86" name="Freeform 71"/>
              <p:cNvSpPr>
                <a:spLocks/>
              </p:cNvSpPr>
              <p:nvPr/>
            </p:nvSpPr>
            <p:spPr bwMode="auto">
              <a:xfrm>
                <a:off x="1559" y="1389"/>
                <a:ext cx="593" cy="940"/>
              </a:xfrm>
              <a:custGeom>
                <a:avLst/>
                <a:gdLst>
                  <a:gd name="T0" fmla="*/ 45 w 448"/>
                  <a:gd name="T1" fmla="*/ 1148 h 770"/>
                  <a:gd name="T2" fmla="*/ 0 w 448"/>
                  <a:gd name="T3" fmla="*/ 1119 h 770"/>
                  <a:gd name="T4" fmla="*/ 743 w 448"/>
                  <a:gd name="T5" fmla="*/ 0 h 770"/>
                  <a:gd name="T6" fmla="*/ 785 w 448"/>
                  <a:gd name="T7" fmla="*/ 29 h 770"/>
                  <a:gd name="T8" fmla="*/ 45 w 448"/>
                  <a:gd name="T9" fmla="*/ 1148 h 770"/>
                  <a:gd name="T10" fmla="*/ 0 60000 65536"/>
                  <a:gd name="T11" fmla="*/ 0 60000 65536"/>
                  <a:gd name="T12" fmla="*/ 0 60000 65536"/>
                  <a:gd name="T13" fmla="*/ 0 60000 65536"/>
                  <a:gd name="T14" fmla="*/ 0 60000 65536"/>
                  <a:gd name="T15" fmla="*/ 0 w 448"/>
                  <a:gd name="T16" fmla="*/ 0 h 770"/>
                  <a:gd name="T17" fmla="*/ 448 w 448"/>
                  <a:gd name="T18" fmla="*/ 770 h 770"/>
                </a:gdLst>
                <a:ahLst/>
                <a:cxnLst>
                  <a:cxn ang="T10">
                    <a:pos x="T0" y="T1"/>
                  </a:cxn>
                  <a:cxn ang="T11">
                    <a:pos x="T2" y="T3"/>
                  </a:cxn>
                  <a:cxn ang="T12">
                    <a:pos x="T4" y="T5"/>
                  </a:cxn>
                  <a:cxn ang="T13">
                    <a:pos x="T6" y="T7"/>
                  </a:cxn>
                  <a:cxn ang="T14">
                    <a:pos x="T8" y="T9"/>
                  </a:cxn>
                </a:cxnLst>
                <a:rect l="T15" t="T16" r="T17" b="T18"/>
                <a:pathLst>
                  <a:path w="448" h="770">
                    <a:moveTo>
                      <a:pt x="26" y="770"/>
                    </a:moveTo>
                    <a:lnTo>
                      <a:pt x="0" y="751"/>
                    </a:lnTo>
                    <a:lnTo>
                      <a:pt x="424" y="0"/>
                    </a:lnTo>
                    <a:lnTo>
                      <a:pt x="448" y="20"/>
                    </a:lnTo>
                    <a:lnTo>
                      <a:pt x="26" y="770"/>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87" name="Freeform 72"/>
              <p:cNvSpPr>
                <a:spLocks/>
              </p:cNvSpPr>
              <p:nvPr/>
            </p:nvSpPr>
            <p:spPr bwMode="auto">
              <a:xfrm>
                <a:off x="1599" y="982"/>
                <a:ext cx="1634" cy="1347"/>
              </a:xfrm>
              <a:custGeom>
                <a:avLst/>
                <a:gdLst>
                  <a:gd name="T0" fmla="*/ 0 w 1239"/>
                  <a:gd name="T1" fmla="*/ 1646 h 1104"/>
                  <a:gd name="T2" fmla="*/ 1434 w 1239"/>
                  <a:gd name="T3" fmla="*/ 1120 h 1104"/>
                  <a:gd name="T4" fmla="*/ 2171 w 1239"/>
                  <a:gd name="T5" fmla="*/ 0 h 1104"/>
                  <a:gd name="T6" fmla="*/ 740 w 1239"/>
                  <a:gd name="T7" fmla="*/ 527 h 1104"/>
                  <a:gd name="T8" fmla="*/ 0 w 1239"/>
                  <a:gd name="T9" fmla="*/ 1646 h 1104"/>
                  <a:gd name="T10" fmla="*/ 0 60000 65536"/>
                  <a:gd name="T11" fmla="*/ 0 60000 65536"/>
                  <a:gd name="T12" fmla="*/ 0 60000 65536"/>
                  <a:gd name="T13" fmla="*/ 0 60000 65536"/>
                  <a:gd name="T14" fmla="*/ 0 60000 65536"/>
                  <a:gd name="T15" fmla="*/ 0 w 1239"/>
                  <a:gd name="T16" fmla="*/ 0 h 1104"/>
                  <a:gd name="T17" fmla="*/ 1239 w 1239"/>
                  <a:gd name="T18" fmla="*/ 1104 h 1104"/>
                </a:gdLst>
                <a:ahLst/>
                <a:cxnLst>
                  <a:cxn ang="T10">
                    <a:pos x="T0" y="T1"/>
                  </a:cxn>
                  <a:cxn ang="T11">
                    <a:pos x="T2" y="T3"/>
                  </a:cxn>
                  <a:cxn ang="T12">
                    <a:pos x="T4" y="T5"/>
                  </a:cxn>
                  <a:cxn ang="T13">
                    <a:pos x="T6" y="T7"/>
                  </a:cxn>
                  <a:cxn ang="T14">
                    <a:pos x="T8" y="T9"/>
                  </a:cxn>
                </a:cxnLst>
                <a:rect l="T15" t="T16" r="T17" b="T18"/>
                <a:pathLst>
                  <a:path w="1239" h="1104">
                    <a:moveTo>
                      <a:pt x="0" y="1104"/>
                    </a:moveTo>
                    <a:lnTo>
                      <a:pt x="818" y="751"/>
                    </a:lnTo>
                    <a:lnTo>
                      <a:pt x="1239" y="0"/>
                    </a:lnTo>
                    <a:lnTo>
                      <a:pt x="422" y="354"/>
                    </a:lnTo>
                    <a:lnTo>
                      <a:pt x="0" y="1104"/>
                    </a:lnTo>
                    <a:close/>
                  </a:path>
                </a:pathLst>
              </a:custGeom>
              <a:solidFill>
                <a:srgbClr val="FFFF00"/>
              </a:solidFill>
              <a:ln w="1588">
                <a:solidFill>
                  <a:srgbClr val="000000"/>
                </a:solidFill>
                <a:prstDash val="solid"/>
                <a:round/>
                <a:headEnd/>
                <a:tailEnd/>
              </a:ln>
            </p:spPr>
            <p:txBody>
              <a:bodyPr/>
              <a:lstStyle/>
              <a:p>
                <a:pPr>
                  <a:defRPr/>
                </a:pPr>
                <a:endParaRPr lang="ja-JP" altLang="en-US" sz="1050"/>
              </a:p>
            </p:txBody>
          </p:sp>
          <p:sp>
            <p:nvSpPr>
              <p:cNvPr id="88" name="Freeform 73"/>
              <p:cNvSpPr>
                <a:spLocks/>
              </p:cNvSpPr>
              <p:nvPr/>
            </p:nvSpPr>
            <p:spPr bwMode="auto">
              <a:xfrm>
                <a:off x="2484" y="1522"/>
                <a:ext cx="371" cy="169"/>
              </a:xfrm>
              <a:custGeom>
                <a:avLst/>
                <a:gdLst>
                  <a:gd name="T0" fmla="*/ 0 w 279"/>
                  <a:gd name="T1" fmla="*/ 205 h 139"/>
                  <a:gd name="T2" fmla="*/ 12 w 279"/>
                  <a:gd name="T3" fmla="*/ 191 h 139"/>
                  <a:gd name="T4" fmla="*/ 336 w 279"/>
                  <a:gd name="T5" fmla="*/ 6 h 139"/>
                  <a:gd name="T6" fmla="*/ 491 w 279"/>
                  <a:gd name="T7" fmla="*/ 0 h 139"/>
                  <a:gd name="T8" fmla="*/ 484 w 279"/>
                  <a:gd name="T9" fmla="*/ 13 h 139"/>
                  <a:gd name="T10" fmla="*/ 155 w 279"/>
                  <a:gd name="T11" fmla="*/ 204 h 139"/>
                  <a:gd name="T12" fmla="*/ 0 w 279"/>
                  <a:gd name="T13" fmla="*/ 205 h 139"/>
                  <a:gd name="T14" fmla="*/ 0 60000 65536"/>
                  <a:gd name="T15" fmla="*/ 0 60000 65536"/>
                  <a:gd name="T16" fmla="*/ 0 60000 65536"/>
                  <a:gd name="T17" fmla="*/ 0 60000 65536"/>
                  <a:gd name="T18" fmla="*/ 0 60000 65536"/>
                  <a:gd name="T19" fmla="*/ 0 60000 65536"/>
                  <a:gd name="T20" fmla="*/ 0 60000 65536"/>
                  <a:gd name="T21" fmla="*/ 0 w 279"/>
                  <a:gd name="T22" fmla="*/ 0 h 139"/>
                  <a:gd name="T23" fmla="*/ 279 w 279"/>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139">
                    <a:moveTo>
                      <a:pt x="0" y="139"/>
                    </a:moveTo>
                    <a:lnTo>
                      <a:pt x="7" y="129"/>
                    </a:lnTo>
                    <a:lnTo>
                      <a:pt x="191" y="4"/>
                    </a:lnTo>
                    <a:lnTo>
                      <a:pt x="279" y="0"/>
                    </a:lnTo>
                    <a:lnTo>
                      <a:pt x="275" y="9"/>
                    </a:lnTo>
                    <a:lnTo>
                      <a:pt x="88" y="138"/>
                    </a:lnTo>
                    <a:lnTo>
                      <a:pt x="0" y="139"/>
                    </a:lnTo>
                  </a:path>
                </a:pathLst>
              </a:custGeom>
              <a:noFill/>
              <a:ln w="1588">
                <a:solidFill>
                  <a:srgbClr val="000000"/>
                </a:solidFill>
                <a:prstDash val="solid"/>
                <a:round/>
                <a:headEnd/>
                <a:tailEnd/>
              </a:ln>
            </p:spPr>
            <p:txBody>
              <a:bodyPr/>
              <a:lstStyle/>
              <a:p>
                <a:pPr>
                  <a:defRPr/>
                </a:pPr>
                <a:endParaRPr lang="ja-JP" altLang="en-US" sz="1050"/>
              </a:p>
            </p:txBody>
          </p:sp>
          <p:sp>
            <p:nvSpPr>
              <p:cNvPr id="89" name="Freeform 74"/>
              <p:cNvSpPr>
                <a:spLocks/>
              </p:cNvSpPr>
              <p:nvPr/>
            </p:nvSpPr>
            <p:spPr bwMode="auto">
              <a:xfrm>
                <a:off x="2475" y="1520"/>
                <a:ext cx="411" cy="187"/>
              </a:xfrm>
              <a:custGeom>
                <a:avLst/>
                <a:gdLst>
                  <a:gd name="T0" fmla="*/ 503 w 311"/>
                  <a:gd name="T1" fmla="*/ 1 h 152"/>
                  <a:gd name="T2" fmla="*/ 546 w 311"/>
                  <a:gd name="T3" fmla="*/ 0 h 152"/>
                  <a:gd name="T4" fmla="*/ 523 w 311"/>
                  <a:gd name="T5" fmla="*/ 33 h 152"/>
                  <a:gd name="T6" fmla="*/ 196 w 311"/>
                  <a:gd name="T7" fmla="*/ 228 h 152"/>
                  <a:gd name="T8" fmla="*/ 0 w 311"/>
                  <a:gd name="T9" fmla="*/ 228 h 152"/>
                  <a:gd name="T10" fmla="*/ 15 w 311"/>
                  <a:gd name="T11" fmla="*/ 209 h 152"/>
                  <a:gd name="T12" fmla="*/ 168 w 311"/>
                  <a:gd name="T13" fmla="*/ 208 h 152"/>
                  <a:gd name="T14" fmla="*/ 497 w 311"/>
                  <a:gd name="T15" fmla="*/ 15 h 152"/>
                  <a:gd name="T16" fmla="*/ 503 w 311"/>
                  <a:gd name="T17" fmla="*/ 1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152"/>
                  <a:gd name="T29" fmla="*/ 311 w 311"/>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152">
                    <a:moveTo>
                      <a:pt x="287" y="1"/>
                    </a:moveTo>
                    <a:lnTo>
                      <a:pt x="311" y="0"/>
                    </a:lnTo>
                    <a:lnTo>
                      <a:pt x="298" y="22"/>
                    </a:lnTo>
                    <a:lnTo>
                      <a:pt x="112" y="152"/>
                    </a:lnTo>
                    <a:lnTo>
                      <a:pt x="0" y="152"/>
                    </a:lnTo>
                    <a:lnTo>
                      <a:pt x="8" y="140"/>
                    </a:lnTo>
                    <a:lnTo>
                      <a:pt x="96" y="139"/>
                    </a:lnTo>
                    <a:lnTo>
                      <a:pt x="283" y="10"/>
                    </a:lnTo>
                    <a:lnTo>
                      <a:pt x="287" y="1"/>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90" name="Freeform 75"/>
              <p:cNvSpPr>
                <a:spLocks/>
              </p:cNvSpPr>
              <p:nvPr/>
            </p:nvSpPr>
            <p:spPr bwMode="auto">
              <a:xfrm>
                <a:off x="1688" y="1652"/>
                <a:ext cx="1118" cy="579"/>
              </a:xfrm>
              <a:custGeom>
                <a:avLst/>
                <a:gdLst>
                  <a:gd name="T0" fmla="*/ 25 w 843"/>
                  <a:gd name="T1" fmla="*/ 667 h 474"/>
                  <a:gd name="T2" fmla="*/ 1309 w 843"/>
                  <a:gd name="T3" fmla="*/ 195 h 474"/>
                  <a:gd name="T4" fmla="*/ 1427 w 843"/>
                  <a:gd name="T5" fmla="*/ 18 h 474"/>
                  <a:gd name="T6" fmla="*/ 1477 w 843"/>
                  <a:gd name="T7" fmla="*/ 0 h 474"/>
                  <a:gd name="T8" fmla="*/ 1336 w 843"/>
                  <a:gd name="T9" fmla="*/ 214 h 474"/>
                  <a:gd name="T10" fmla="*/ 0 w 843"/>
                  <a:gd name="T11" fmla="*/ 707 h 474"/>
                  <a:gd name="T12" fmla="*/ 25 w 843"/>
                  <a:gd name="T13" fmla="*/ 667 h 474"/>
                  <a:gd name="T14" fmla="*/ 0 60000 65536"/>
                  <a:gd name="T15" fmla="*/ 0 60000 65536"/>
                  <a:gd name="T16" fmla="*/ 0 60000 65536"/>
                  <a:gd name="T17" fmla="*/ 0 60000 65536"/>
                  <a:gd name="T18" fmla="*/ 0 60000 65536"/>
                  <a:gd name="T19" fmla="*/ 0 60000 65536"/>
                  <a:gd name="T20" fmla="*/ 0 60000 65536"/>
                  <a:gd name="T21" fmla="*/ 0 w 843"/>
                  <a:gd name="T22" fmla="*/ 0 h 474"/>
                  <a:gd name="T23" fmla="*/ 843 w 843"/>
                  <a:gd name="T24" fmla="*/ 474 h 4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3" h="474">
                    <a:moveTo>
                      <a:pt x="14" y="447"/>
                    </a:moveTo>
                    <a:lnTo>
                      <a:pt x="747" y="131"/>
                    </a:lnTo>
                    <a:lnTo>
                      <a:pt x="814" y="12"/>
                    </a:lnTo>
                    <a:lnTo>
                      <a:pt x="843" y="0"/>
                    </a:lnTo>
                    <a:lnTo>
                      <a:pt x="762" y="143"/>
                    </a:lnTo>
                    <a:lnTo>
                      <a:pt x="0" y="474"/>
                    </a:lnTo>
                    <a:lnTo>
                      <a:pt x="14" y="447"/>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91" name="Freeform 76"/>
              <p:cNvSpPr>
                <a:spLocks/>
              </p:cNvSpPr>
              <p:nvPr/>
            </p:nvSpPr>
            <p:spPr bwMode="auto">
              <a:xfrm>
                <a:off x="1708" y="1667"/>
                <a:ext cx="1058" cy="530"/>
              </a:xfrm>
              <a:custGeom>
                <a:avLst/>
                <a:gdLst>
                  <a:gd name="T0" fmla="*/ 1402 w 800"/>
                  <a:gd name="T1" fmla="*/ 0 h 435"/>
                  <a:gd name="T2" fmla="*/ 1284 w 800"/>
                  <a:gd name="T3" fmla="*/ 177 h 435"/>
                  <a:gd name="T4" fmla="*/ 0 w 800"/>
                  <a:gd name="T5" fmla="*/ 648 h 435"/>
                  <a:gd name="T6" fmla="*/ 131 w 800"/>
                  <a:gd name="T7" fmla="*/ 441 h 435"/>
                  <a:gd name="T8" fmla="*/ 439 w 800"/>
                  <a:gd name="T9" fmla="*/ 330 h 435"/>
                  <a:gd name="T10" fmla="*/ 424 w 800"/>
                  <a:gd name="T11" fmla="*/ 356 h 435"/>
                  <a:gd name="T12" fmla="*/ 1402 w 800"/>
                  <a:gd name="T13" fmla="*/ 0 h 435"/>
                  <a:gd name="T14" fmla="*/ 0 60000 65536"/>
                  <a:gd name="T15" fmla="*/ 0 60000 65536"/>
                  <a:gd name="T16" fmla="*/ 0 60000 65536"/>
                  <a:gd name="T17" fmla="*/ 0 60000 65536"/>
                  <a:gd name="T18" fmla="*/ 0 60000 65536"/>
                  <a:gd name="T19" fmla="*/ 0 60000 65536"/>
                  <a:gd name="T20" fmla="*/ 0 60000 65536"/>
                  <a:gd name="T21" fmla="*/ 0 w 800"/>
                  <a:gd name="T22" fmla="*/ 0 h 435"/>
                  <a:gd name="T23" fmla="*/ 800 w 800"/>
                  <a:gd name="T24" fmla="*/ 435 h 4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0" h="435">
                    <a:moveTo>
                      <a:pt x="800" y="0"/>
                    </a:moveTo>
                    <a:lnTo>
                      <a:pt x="733" y="119"/>
                    </a:lnTo>
                    <a:lnTo>
                      <a:pt x="0" y="435"/>
                    </a:lnTo>
                    <a:lnTo>
                      <a:pt x="75" y="296"/>
                    </a:lnTo>
                    <a:lnTo>
                      <a:pt x="251" y="221"/>
                    </a:lnTo>
                    <a:lnTo>
                      <a:pt x="242" y="239"/>
                    </a:lnTo>
                    <a:lnTo>
                      <a:pt x="800" y="0"/>
                    </a:lnTo>
                    <a:close/>
                  </a:path>
                </a:pathLst>
              </a:custGeom>
              <a:solidFill>
                <a:srgbClr val="FFFF00"/>
              </a:solidFill>
              <a:ln w="1588">
                <a:solidFill>
                  <a:srgbClr val="000000"/>
                </a:solidFill>
                <a:prstDash val="solid"/>
                <a:round/>
                <a:headEnd/>
                <a:tailEnd/>
              </a:ln>
            </p:spPr>
            <p:txBody>
              <a:bodyPr/>
              <a:lstStyle/>
              <a:p>
                <a:pPr>
                  <a:defRPr/>
                </a:pPr>
                <a:endParaRPr lang="ja-JP" altLang="en-US" sz="1050"/>
              </a:p>
            </p:txBody>
          </p:sp>
          <p:sp>
            <p:nvSpPr>
              <p:cNvPr id="92" name="Freeform 77"/>
              <p:cNvSpPr>
                <a:spLocks/>
              </p:cNvSpPr>
              <p:nvPr/>
            </p:nvSpPr>
            <p:spPr bwMode="auto">
              <a:xfrm>
                <a:off x="2024" y="1051"/>
                <a:ext cx="1112" cy="709"/>
              </a:xfrm>
              <a:custGeom>
                <a:avLst/>
                <a:gdLst>
                  <a:gd name="T0" fmla="*/ 126 w 840"/>
                  <a:gd name="T1" fmla="*/ 854 h 581"/>
                  <a:gd name="T2" fmla="*/ 128 w 840"/>
                  <a:gd name="T3" fmla="*/ 832 h 581"/>
                  <a:gd name="T4" fmla="*/ 85 w 840"/>
                  <a:gd name="T5" fmla="*/ 815 h 581"/>
                  <a:gd name="T6" fmla="*/ 56 w 840"/>
                  <a:gd name="T7" fmla="*/ 826 h 581"/>
                  <a:gd name="T8" fmla="*/ 16 w 840"/>
                  <a:gd name="T9" fmla="*/ 838 h 581"/>
                  <a:gd name="T10" fmla="*/ 5 w 840"/>
                  <a:gd name="T11" fmla="*/ 833 h 581"/>
                  <a:gd name="T12" fmla="*/ 4 w 840"/>
                  <a:gd name="T13" fmla="*/ 826 h 581"/>
                  <a:gd name="T14" fmla="*/ 5 w 840"/>
                  <a:gd name="T15" fmla="*/ 815 h 581"/>
                  <a:gd name="T16" fmla="*/ 193 w 840"/>
                  <a:gd name="T17" fmla="*/ 533 h 581"/>
                  <a:gd name="T18" fmla="*/ 204 w 840"/>
                  <a:gd name="T19" fmla="*/ 521 h 581"/>
                  <a:gd name="T20" fmla="*/ 212 w 840"/>
                  <a:gd name="T21" fmla="*/ 511 h 581"/>
                  <a:gd name="T22" fmla="*/ 232 w 840"/>
                  <a:gd name="T23" fmla="*/ 497 h 581"/>
                  <a:gd name="T24" fmla="*/ 249 w 840"/>
                  <a:gd name="T25" fmla="*/ 485 h 581"/>
                  <a:gd name="T26" fmla="*/ 610 w 840"/>
                  <a:gd name="T27" fmla="*/ 352 h 581"/>
                  <a:gd name="T28" fmla="*/ 634 w 840"/>
                  <a:gd name="T29" fmla="*/ 352 h 581"/>
                  <a:gd name="T30" fmla="*/ 634 w 840"/>
                  <a:gd name="T31" fmla="*/ 365 h 581"/>
                  <a:gd name="T32" fmla="*/ 617 w 840"/>
                  <a:gd name="T33" fmla="*/ 395 h 581"/>
                  <a:gd name="T34" fmla="*/ 610 w 840"/>
                  <a:gd name="T35" fmla="*/ 408 h 581"/>
                  <a:gd name="T36" fmla="*/ 616 w 840"/>
                  <a:gd name="T37" fmla="*/ 418 h 581"/>
                  <a:gd name="T38" fmla="*/ 627 w 840"/>
                  <a:gd name="T39" fmla="*/ 418 h 581"/>
                  <a:gd name="T40" fmla="*/ 634 w 840"/>
                  <a:gd name="T41" fmla="*/ 419 h 581"/>
                  <a:gd name="T42" fmla="*/ 759 w 840"/>
                  <a:gd name="T43" fmla="*/ 371 h 581"/>
                  <a:gd name="T44" fmla="*/ 773 w 840"/>
                  <a:gd name="T45" fmla="*/ 365 h 581"/>
                  <a:gd name="T46" fmla="*/ 805 w 840"/>
                  <a:gd name="T47" fmla="*/ 342 h 581"/>
                  <a:gd name="T48" fmla="*/ 815 w 840"/>
                  <a:gd name="T49" fmla="*/ 329 h 581"/>
                  <a:gd name="T50" fmla="*/ 876 w 840"/>
                  <a:gd name="T51" fmla="*/ 240 h 581"/>
                  <a:gd name="T52" fmla="*/ 886 w 840"/>
                  <a:gd name="T53" fmla="*/ 227 h 581"/>
                  <a:gd name="T54" fmla="*/ 904 w 840"/>
                  <a:gd name="T55" fmla="*/ 209 h 581"/>
                  <a:gd name="T56" fmla="*/ 921 w 840"/>
                  <a:gd name="T57" fmla="*/ 199 h 581"/>
                  <a:gd name="T58" fmla="*/ 940 w 840"/>
                  <a:gd name="T59" fmla="*/ 189 h 581"/>
                  <a:gd name="T60" fmla="*/ 1444 w 840"/>
                  <a:gd name="T61" fmla="*/ 1 h 581"/>
                  <a:gd name="T62" fmla="*/ 1460 w 840"/>
                  <a:gd name="T63" fmla="*/ 1 h 581"/>
                  <a:gd name="T64" fmla="*/ 1471 w 840"/>
                  <a:gd name="T65" fmla="*/ 1 h 581"/>
                  <a:gd name="T66" fmla="*/ 1471 w 840"/>
                  <a:gd name="T67" fmla="*/ 11 h 581"/>
                  <a:gd name="T68" fmla="*/ 1465 w 840"/>
                  <a:gd name="T69" fmla="*/ 21 h 581"/>
                  <a:gd name="T70" fmla="*/ 1197 w 840"/>
                  <a:gd name="T71" fmla="*/ 431 h 581"/>
                  <a:gd name="T72" fmla="*/ 1162 w 840"/>
                  <a:gd name="T73" fmla="*/ 462 h 581"/>
                  <a:gd name="T74" fmla="*/ 1146 w 840"/>
                  <a:gd name="T75" fmla="*/ 469 h 581"/>
                  <a:gd name="T76" fmla="*/ 1135 w 840"/>
                  <a:gd name="T77" fmla="*/ 475 h 581"/>
                  <a:gd name="T78" fmla="*/ 631 w 840"/>
                  <a:gd name="T79" fmla="*/ 660 h 581"/>
                  <a:gd name="T80" fmla="*/ 613 w 840"/>
                  <a:gd name="T81" fmla="*/ 661 h 581"/>
                  <a:gd name="T82" fmla="*/ 608 w 840"/>
                  <a:gd name="T83" fmla="*/ 651 h 581"/>
                  <a:gd name="T84" fmla="*/ 670 w 840"/>
                  <a:gd name="T85" fmla="*/ 554 h 581"/>
                  <a:gd name="T86" fmla="*/ 676 w 840"/>
                  <a:gd name="T87" fmla="*/ 543 h 581"/>
                  <a:gd name="T88" fmla="*/ 670 w 840"/>
                  <a:gd name="T89" fmla="*/ 530 h 581"/>
                  <a:gd name="T90" fmla="*/ 650 w 840"/>
                  <a:gd name="T91" fmla="*/ 533 h 581"/>
                  <a:gd name="T92" fmla="*/ 522 w 840"/>
                  <a:gd name="T93" fmla="*/ 580 h 581"/>
                  <a:gd name="T94" fmla="*/ 473 w 840"/>
                  <a:gd name="T95" fmla="*/ 618 h 581"/>
                  <a:gd name="T96" fmla="*/ 465 w 840"/>
                  <a:gd name="T97" fmla="*/ 627 h 581"/>
                  <a:gd name="T98" fmla="*/ 440 w 840"/>
                  <a:gd name="T99" fmla="*/ 664 h 581"/>
                  <a:gd name="T100" fmla="*/ 391 w 840"/>
                  <a:gd name="T101" fmla="*/ 700 h 581"/>
                  <a:gd name="T102" fmla="*/ 380 w 840"/>
                  <a:gd name="T103" fmla="*/ 709 h 581"/>
                  <a:gd name="T104" fmla="*/ 330 w 840"/>
                  <a:gd name="T105" fmla="*/ 727 h 581"/>
                  <a:gd name="T106" fmla="*/ 282 w 840"/>
                  <a:gd name="T107" fmla="*/ 752 h 581"/>
                  <a:gd name="T108" fmla="*/ 233 w 840"/>
                  <a:gd name="T109" fmla="*/ 786 h 581"/>
                  <a:gd name="T110" fmla="*/ 193 w 840"/>
                  <a:gd name="T111" fmla="*/ 825 h 581"/>
                  <a:gd name="T112" fmla="*/ 175 w 840"/>
                  <a:gd name="T113" fmla="*/ 846 h 5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0"/>
                  <a:gd name="T172" fmla="*/ 0 h 581"/>
                  <a:gd name="T173" fmla="*/ 840 w 840"/>
                  <a:gd name="T174" fmla="*/ 581 h 5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0" h="581">
                    <a:moveTo>
                      <a:pt x="67" y="581"/>
                    </a:moveTo>
                    <a:lnTo>
                      <a:pt x="69" y="577"/>
                    </a:lnTo>
                    <a:lnTo>
                      <a:pt x="72" y="572"/>
                    </a:lnTo>
                    <a:lnTo>
                      <a:pt x="73" y="564"/>
                    </a:lnTo>
                    <a:lnTo>
                      <a:pt x="72" y="560"/>
                    </a:lnTo>
                    <a:lnTo>
                      <a:pt x="73" y="557"/>
                    </a:lnTo>
                    <a:lnTo>
                      <a:pt x="72" y="552"/>
                    </a:lnTo>
                    <a:lnTo>
                      <a:pt x="64" y="546"/>
                    </a:lnTo>
                    <a:lnTo>
                      <a:pt x="48" y="546"/>
                    </a:lnTo>
                    <a:lnTo>
                      <a:pt x="43" y="548"/>
                    </a:lnTo>
                    <a:lnTo>
                      <a:pt x="39" y="550"/>
                    </a:lnTo>
                    <a:lnTo>
                      <a:pt x="32" y="553"/>
                    </a:lnTo>
                    <a:lnTo>
                      <a:pt x="15" y="561"/>
                    </a:lnTo>
                    <a:lnTo>
                      <a:pt x="13" y="560"/>
                    </a:lnTo>
                    <a:lnTo>
                      <a:pt x="9" y="561"/>
                    </a:lnTo>
                    <a:lnTo>
                      <a:pt x="11" y="560"/>
                    </a:lnTo>
                    <a:lnTo>
                      <a:pt x="7" y="562"/>
                    </a:lnTo>
                    <a:lnTo>
                      <a:pt x="3" y="558"/>
                    </a:lnTo>
                    <a:lnTo>
                      <a:pt x="2" y="558"/>
                    </a:lnTo>
                    <a:lnTo>
                      <a:pt x="0" y="556"/>
                    </a:lnTo>
                    <a:lnTo>
                      <a:pt x="2" y="553"/>
                    </a:lnTo>
                    <a:lnTo>
                      <a:pt x="0" y="553"/>
                    </a:lnTo>
                    <a:lnTo>
                      <a:pt x="3" y="548"/>
                    </a:lnTo>
                    <a:lnTo>
                      <a:pt x="3" y="546"/>
                    </a:lnTo>
                    <a:lnTo>
                      <a:pt x="4" y="544"/>
                    </a:lnTo>
                    <a:lnTo>
                      <a:pt x="108" y="359"/>
                    </a:lnTo>
                    <a:lnTo>
                      <a:pt x="110" y="357"/>
                    </a:lnTo>
                    <a:lnTo>
                      <a:pt x="110" y="355"/>
                    </a:lnTo>
                    <a:lnTo>
                      <a:pt x="114" y="353"/>
                    </a:lnTo>
                    <a:lnTo>
                      <a:pt x="116" y="349"/>
                    </a:lnTo>
                    <a:lnTo>
                      <a:pt x="118" y="347"/>
                    </a:lnTo>
                    <a:lnTo>
                      <a:pt x="118" y="345"/>
                    </a:lnTo>
                    <a:lnTo>
                      <a:pt x="121" y="342"/>
                    </a:lnTo>
                    <a:lnTo>
                      <a:pt x="124" y="338"/>
                    </a:lnTo>
                    <a:lnTo>
                      <a:pt x="128" y="337"/>
                    </a:lnTo>
                    <a:lnTo>
                      <a:pt x="132" y="333"/>
                    </a:lnTo>
                    <a:lnTo>
                      <a:pt x="136" y="330"/>
                    </a:lnTo>
                    <a:lnTo>
                      <a:pt x="138" y="328"/>
                    </a:lnTo>
                    <a:lnTo>
                      <a:pt x="142" y="325"/>
                    </a:lnTo>
                    <a:lnTo>
                      <a:pt x="153" y="320"/>
                    </a:lnTo>
                    <a:lnTo>
                      <a:pt x="347" y="236"/>
                    </a:lnTo>
                    <a:lnTo>
                      <a:pt x="348" y="236"/>
                    </a:lnTo>
                    <a:lnTo>
                      <a:pt x="352" y="235"/>
                    </a:lnTo>
                    <a:lnTo>
                      <a:pt x="359" y="233"/>
                    </a:lnTo>
                    <a:lnTo>
                      <a:pt x="362" y="236"/>
                    </a:lnTo>
                    <a:lnTo>
                      <a:pt x="363" y="239"/>
                    </a:lnTo>
                    <a:lnTo>
                      <a:pt x="363" y="243"/>
                    </a:lnTo>
                    <a:lnTo>
                      <a:pt x="362" y="245"/>
                    </a:lnTo>
                    <a:lnTo>
                      <a:pt x="363" y="247"/>
                    </a:lnTo>
                    <a:lnTo>
                      <a:pt x="362" y="248"/>
                    </a:lnTo>
                    <a:lnTo>
                      <a:pt x="352" y="264"/>
                    </a:lnTo>
                    <a:lnTo>
                      <a:pt x="351" y="266"/>
                    </a:lnTo>
                    <a:lnTo>
                      <a:pt x="351" y="268"/>
                    </a:lnTo>
                    <a:lnTo>
                      <a:pt x="348" y="273"/>
                    </a:lnTo>
                    <a:lnTo>
                      <a:pt x="350" y="274"/>
                    </a:lnTo>
                    <a:lnTo>
                      <a:pt x="350" y="278"/>
                    </a:lnTo>
                    <a:lnTo>
                      <a:pt x="351" y="280"/>
                    </a:lnTo>
                    <a:lnTo>
                      <a:pt x="354" y="281"/>
                    </a:lnTo>
                    <a:lnTo>
                      <a:pt x="354" y="282"/>
                    </a:lnTo>
                    <a:lnTo>
                      <a:pt x="358" y="280"/>
                    </a:lnTo>
                    <a:lnTo>
                      <a:pt x="359" y="281"/>
                    </a:lnTo>
                    <a:lnTo>
                      <a:pt x="362" y="280"/>
                    </a:lnTo>
                    <a:lnTo>
                      <a:pt x="362" y="281"/>
                    </a:lnTo>
                    <a:lnTo>
                      <a:pt x="366" y="278"/>
                    </a:lnTo>
                    <a:lnTo>
                      <a:pt x="427" y="253"/>
                    </a:lnTo>
                    <a:lnTo>
                      <a:pt x="433" y="249"/>
                    </a:lnTo>
                    <a:lnTo>
                      <a:pt x="436" y="248"/>
                    </a:lnTo>
                    <a:lnTo>
                      <a:pt x="439" y="245"/>
                    </a:lnTo>
                    <a:lnTo>
                      <a:pt x="441" y="245"/>
                    </a:lnTo>
                    <a:lnTo>
                      <a:pt x="443" y="243"/>
                    </a:lnTo>
                    <a:lnTo>
                      <a:pt x="448" y="240"/>
                    </a:lnTo>
                    <a:lnTo>
                      <a:pt x="459" y="229"/>
                    </a:lnTo>
                    <a:lnTo>
                      <a:pt x="461" y="225"/>
                    </a:lnTo>
                    <a:lnTo>
                      <a:pt x="464" y="223"/>
                    </a:lnTo>
                    <a:lnTo>
                      <a:pt x="465" y="220"/>
                    </a:lnTo>
                    <a:lnTo>
                      <a:pt x="472" y="213"/>
                    </a:lnTo>
                    <a:lnTo>
                      <a:pt x="500" y="163"/>
                    </a:lnTo>
                    <a:lnTo>
                      <a:pt x="500" y="160"/>
                    </a:lnTo>
                    <a:lnTo>
                      <a:pt x="503" y="156"/>
                    </a:lnTo>
                    <a:lnTo>
                      <a:pt x="505" y="155"/>
                    </a:lnTo>
                    <a:lnTo>
                      <a:pt x="505" y="152"/>
                    </a:lnTo>
                    <a:lnTo>
                      <a:pt x="512" y="147"/>
                    </a:lnTo>
                    <a:lnTo>
                      <a:pt x="514" y="143"/>
                    </a:lnTo>
                    <a:lnTo>
                      <a:pt x="516" y="140"/>
                    </a:lnTo>
                    <a:lnTo>
                      <a:pt x="520" y="140"/>
                    </a:lnTo>
                    <a:lnTo>
                      <a:pt x="522" y="135"/>
                    </a:lnTo>
                    <a:lnTo>
                      <a:pt x="526" y="133"/>
                    </a:lnTo>
                    <a:lnTo>
                      <a:pt x="529" y="131"/>
                    </a:lnTo>
                    <a:lnTo>
                      <a:pt x="532" y="129"/>
                    </a:lnTo>
                    <a:lnTo>
                      <a:pt x="536" y="127"/>
                    </a:lnTo>
                    <a:lnTo>
                      <a:pt x="537" y="126"/>
                    </a:lnTo>
                    <a:lnTo>
                      <a:pt x="540" y="125"/>
                    </a:lnTo>
                    <a:lnTo>
                      <a:pt x="824" y="1"/>
                    </a:lnTo>
                    <a:lnTo>
                      <a:pt x="829" y="1"/>
                    </a:lnTo>
                    <a:lnTo>
                      <a:pt x="831" y="0"/>
                    </a:lnTo>
                    <a:lnTo>
                      <a:pt x="833" y="1"/>
                    </a:lnTo>
                    <a:lnTo>
                      <a:pt x="836" y="0"/>
                    </a:lnTo>
                    <a:lnTo>
                      <a:pt x="836" y="1"/>
                    </a:lnTo>
                    <a:lnTo>
                      <a:pt x="839" y="1"/>
                    </a:lnTo>
                    <a:lnTo>
                      <a:pt x="840" y="3"/>
                    </a:lnTo>
                    <a:lnTo>
                      <a:pt x="840" y="7"/>
                    </a:lnTo>
                    <a:lnTo>
                      <a:pt x="839" y="7"/>
                    </a:lnTo>
                    <a:lnTo>
                      <a:pt x="839" y="12"/>
                    </a:lnTo>
                    <a:lnTo>
                      <a:pt x="837" y="12"/>
                    </a:lnTo>
                    <a:lnTo>
                      <a:pt x="836" y="14"/>
                    </a:lnTo>
                    <a:lnTo>
                      <a:pt x="835" y="18"/>
                    </a:lnTo>
                    <a:lnTo>
                      <a:pt x="687" y="281"/>
                    </a:lnTo>
                    <a:lnTo>
                      <a:pt x="683" y="289"/>
                    </a:lnTo>
                    <a:lnTo>
                      <a:pt x="677" y="294"/>
                    </a:lnTo>
                    <a:lnTo>
                      <a:pt x="677" y="296"/>
                    </a:lnTo>
                    <a:lnTo>
                      <a:pt x="663" y="309"/>
                    </a:lnTo>
                    <a:lnTo>
                      <a:pt x="659" y="310"/>
                    </a:lnTo>
                    <a:lnTo>
                      <a:pt x="658" y="312"/>
                    </a:lnTo>
                    <a:lnTo>
                      <a:pt x="654" y="314"/>
                    </a:lnTo>
                    <a:lnTo>
                      <a:pt x="653" y="314"/>
                    </a:lnTo>
                    <a:lnTo>
                      <a:pt x="650" y="317"/>
                    </a:lnTo>
                    <a:lnTo>
                      <a:pt x="647" y="318"/>
                    </a:lnTo>
                    <a:lnTo>
                      <a:pt x="645" y="318"/>
                    </a:lnTo>
                    <a:lnTo>
                      <a:pt x="366" y="440"/>
                    </a:lnTo>
                    <a:lnTo>
                      <a:pt x="360" y="442"/>
                    </a:lnTo>
                    <a:lnTo>
                      <a:pt x="359" y="442"/>
                    </a:lnTo>
                    <a:lnTo>
                      <a:pt x="356" y="443"/>
                    </a:lnTo>
                    <a:lnTo>
                      <a:pt x="350" y="443"/>
                    </a:lnTo>
                    <a:lnTo>
                      <a:pt x="348" y="440"/>
                    </a:lnTo>
                    <a:lnTo>
                      <a:pt x="348" y="436"/>
                    </a:lnTo>
                    <a:lnTo>
                      <a:pt x="347" y="436"/>
                    </a:lnTo>
                    <a:lnTo>
                      <a:pt x="348" y="430"/>
                    </a:lnTo>
                    <a:lnTo>
                      <a:pt x="352" y="426"/>
                    </a:lnTo>
                    <a:lnTo>
                      <a:pt x="382" y="371"/>
                    </a:lnTo>
                    <a:lnTo>
                      <a:pt x="383" y="370"/>
                    </a:lnTo>
                    <a:lnTo>
                      <a:pt x="383" y="367"/>
                    </a:lnTo>
                    <a:lnTo>
                      <a:pt x="386" y="363"/>
                    </a:lnTo>
                    <a:lnTo>
                      <a:pt x="384" y="363"/>
                    </a:lnTo>
                    <a:lnTo>
                      <a:pt x="386" y="359"/>
                    </a:lnTo>
                    <a:lnTo>
                      <a:pt x="382" y="355"/>
                    </a:lnTo>
                    <a:lnTo>
                      <a:pt x="379" y="355"/>
                    </a:lnTo>
                    <a:lnTo>
                      <a:pt x="376" y="357"/>
                    </a:lnTo>
                    <a:lnTo>
                      <a:pt x="371" y="357"/>
                    </a:lnTo>
                    <a:lnTo>
                      <a:pt x="303" y="386"/>
                    </a:lnTo>
                    <a:lnTo>
                      <a:pt x="301" y="389"/>
                    </a:lnTo>
                    <a:lnTo>
                      <a:pt x="298" y="389"/>
                    </a:lnTo>
                    <a:lnTo>
                      <a:pt x="295" y="391"/>
                    </a:lnTo>
                    <a:lnTo>
                      <a:pt x="293" y="391"/>
                    </a:lnTo>
                    <a:lnTo>
                      <a:pt x="270" y="414"/>
                    </a:lnTo>
                    <a:lnTo>
                      <a:pt x="270" y="416"/>
                    </a:lnTo>
                    <a:lnTo>
                      <a:pt x="266" y="420"/>
                    </a:lnTo>
                    <a:lnTo>
                      <a:pt x="265" y="420"/>
                    </a:lnTo>
                    <a:lnTo>
                      <a:pt x="255" y="439"/>
                    </a:lnTo>
                    <a:lnTo>
                      <a:pt x="254" y="440"/>
                    </a:lnTo>
                    <a:lnTo>
                      <a:pt x="251" y="444"/>
                    </a:lnTo>
                    <a:lnTo>
                      <a:pt x="250" y="447"/>
                    </a:lnTo>
                    <a:lnTo>
                      <a:pt x="226" y="468"/>
                    </a:lnTo>
                    <a:lnTo>
                      <a:pt x="223" y="469"/>
                    </a:lnTo>
                    <a:lnTo>
                      <a:pt x="221" y="472"/>
                    </a:lnTo>
                    <a:lnTo>
                      <a:pt x="218" y="472"/>
                    </a:lnTo>
                    <a:lnTo>
                      <a:pt x="217" y="475"/>
                    </a:lnTo>
                    <a:lnTo>
                      <a:pt x="213" y="476"/>
                    </a:lnTo>
                    <a:lnTo>
                      <a:pt x="196" y="483"/>
                    </a:lnTo>
                    <a:lnTo>
                      <a:pt x="188" y="487"/>
                    </a:lnTo>
                    <a:lnTo>
                      <a:pt x="176" y="495"/>
                    </a:lnTo>
                    <a:lnTo>
                      <a:pt x="169" y="497"/>
                    </a:lnTo>
                    <a:lnTo>
                      <a:pt x="161" y="503"/>
                    </a:lnTo>
                    <a:lnTo>
                      <a:pt x="154" y="509"/>
                    </a:lnTo>
                    <a:lnTo>
                      <a:pt x="148" y="513"/>
                    </a:lnTo>
                    <a:lnTo>
                      <a:pt x="133" y="526"/>
                    </a:lnTo>
                    <a:lnTo>
                      <a:pt x="129" y="532"/>
                    </a:lnTo>
                    <a:lnTo>
                      <a:pt x="116" y="545"/>
                    </a:lnTo>
                    <a:lnTo>
                      <a:pt x="110" y="552"/>
                    </a:lnTo>
                    <a:lnTo>
                      <a:pt x="106" y="557"/>
                    </a:lnTo>
                    <a:lnTo>
                      <a:pt x="103" y="564"/>
                    </a:lnTo>
                    <a:lnTo>
                      <a:pt x="100" y="566"/>
                    </a:lnTo>
                    <a:lnTo>
                      <a:pt x="67" y="581"/>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93" name="Freeform 78"/>
              <p:cNvSpPr>
                <a:spLocks/>
              </p:cNvSpPr>
              <p:nvPr/>
            </p:nvSpPr>
            <p:spPr bwMode="auto">
              <a:xfrm>
                <a:off x="2027" y="1056"/>
                <a:ext cx="1078" cy="677"/>
              </a:xfrm>
              <a:custGeom>
                <a:avLst/>
                <a:gdLst>
                  <a:gd name="T0" fmla="*/ 610 w 815"/>
                  <a:gd name="T1" fmla="*/ 395 h 555"/>
                  <a:gd name="T2" fmla="*/ 606 w 815"/>
                  <a:gd name="T3" fmla="*/ 410 h 555"/>
                  <a:gd name="T4" fmla="*/ 613 w 815"/>
                  <a:gd name="T5" fmla="*/ 417 h 555"/>
                  <a:gd name="T6" fmla="*/ 628 w 815"/>
                  <a:gd name="T7" fmla="*/ 410 h 555"/>
                  <a:gd name="T8" fmla="*/ 741 w 815"/>
                  <a:gd name="T9" fmla="*/ 373 h 555"/>
                  <a:gd name="T10" fmla="*/ 763 w 815"/>
                  <a:gd name="T11" fmla="*/ 362 h 555"/>
                  <a:gd name="T12" fmla="*/ 780 w 815"/>
                  <a:gd name="T13" fmla="*/ 351 h 555"/>
                  <a:gd name="T14" fmla="*/ 810 w 815"/>
                  <a:gd name="T15" fmla="*/ 327 h 555"/>
                  <a:gd name="T16" fmla="*/ 872 w 815"/>
                  <a:gd name="T17" fmla="*/ 236 h 555"/>
                  <a:gd name="T18" fmla="*/ 882 w 815"/>
                  <a:gd name="T19" fmla="*/ 220 h 555"/>
                  <a:gd name="T20" fmla="*/ 898 w 815"/>
                  <a:gd name="T21" fmla="*/ 204 h 555"/>
                  <a:gd name="T22" fmla="*/ 929 w 815"/>
                  <a:gd name="T23" fmla="*/ 187 h 555"/>
                  <a:gd name="T24" fmla="*/ 940 w 815"/>
                  <a:gd name="T25" fmla="*/ 181 h 555"/>
                  <a:gd name="T26" fmla="*/ 1170 w 815"/>
                  <a:gd name="T27" fmla="*/ 396 h 555"/>
                  <a:gd name="T28" fmla="*/ 1154 w 815"/>
                  <a:gd name="T29" fmla="*/ 413 h 555"/>
                  <a:gd name="T30" fmla="*/ 1121 w 815"/>
                  <a:gd name="T31" fmla="*/ 437 h 555"/>
                  <a:gd name="T32" fmla="*/ 1109 w 815"/>
                  <a:gd name="T33" fmla="*/ 443 h 555"/>
                  <a:gd name="T34" fmla="*/ 1099 w 815"/>
                  <a:gd name="T35" fmla="*/ 450 h 555"/>
                  <a:gd name="T36" fmla="*/ 662 w 815"/>
                  <a:gd name="T37" fmla="*/ 550 h 555"/>
                  <a:gd name="T38" fmla="*/ 670 w 815"/>
                  <a:gd name="T39" fmla="*/ 538 h 555"/>
                  <a:gd name="T40" fmla="*/ 659 w 815"/>
                  <a:gd name="T41" fmla="*/ 523 h 555"/>
                  <a:gd name="T42" fmla="*/ 638 w 815"/>
                  <a:gd name="T43" fmla="*/ 528 h 555"/>
                  <a:gd name="T44" fmla="*/ 645 w 815"/>
                  <a:gd name="T45" fmla="*/ 517 h 555"/>
                  <a:gd name="T46" fmla="*/ 638 w 815"/>
                  <a:gd name="T47" fmla="*/ 505 h 555"/>
                  <a:gd name="T48" fmla="*/ 617 w 815"/>
                  <a:gd name="T49" fmla="*/ 507 h 555"/>
                  <a:gd name="T50" fmla="*/ 491 w 815"/>
                  <a:gd name="T51" fmla="*/ 555 h 555"/>
                  <a:gd name="T52" fmla="*/ 440 w 815"/>
                  <a:gd name="T53" fmla="*/ 594 h 555"/>
                  <a:gd name="T54" fmla="*/ 416 w 815"/>
                  <a:gd name="T55" fmla="*/ 630 h 555"/>
                  <a:gd name="T56" fmla="*/ 406 w 815"/>
                  <a:gd name="T57" fmla="*/ 641 h 555"/>
                  <a:gd name="T58" fmla="*/ 353 w 815"/>
                  <a:gd name="T59" fmla="*/ 679 h 555"/>
                  <a:gd name="T60" fmla="*/ 342 w 815"/>
                  <a:gd name="T61" fmla="*/ 685 h 555"/>
                  <a:gd name="T62" fmla="*/ 274 w 815"/>
                  <a:gd name="T63" fmla="*/ 715 h 555"/>
                  <a:gd name="T64" fmla="*/ 238 w 815"/>
                  <a:gd name="T65" fmla="*/ 734 h 555"/>
                  <a:gd name="T66" fmla="*/ 163 w 815"/>
                  <a:gd name="T67" fmla="*/ 799 h 555"/>
                  <a:gd name="T68" fmla="*/ 142 w 815"/>
                  <a:gd name="T69" fmla="*/ 820 h 555"/>
                  <a:gd name="T70" fmla="*/ 120 w 815"/>
                  <a:gd name="T71" fmla="*/ 817 h 555"/>
                  <a:gd name="T72" fmla="*/ 94 w 815"/>
                  <a:gd name="T73" fmla="*/ 807 h 555"/>
                  <a:gd name="T74" fmla="*/ 81 w 815"/>
                  <a:gd name="T75" fmla="*/ 789 h 555"/>
                  <a:gd name="T76" fmla="*/ 23 w 815"/>
                  <a:gd name="T77" fmla="*/ 800 h 555"/>
                  <a:gd name="T78" fmla="*/ 183 w 815"/>
                  <a:gd name="T79" fmla="*/ 528 h 555"/>
                  <a:gd name="T80" fmla="*/ 195 w 815"/>
                  <a:gd name="T81" fmla="*/ 519 h 555"/>
                  <a:gd name="T82" fmla="*/ 211 w 815"/>
                  <a:gd name="T83" fmla="*/ 498 h 555"/>
                  <a:gd name="T84" fmla="*/ 237 w 815"/>
                  <a:gd name="T85" fmla="*/ 484 h 555"/>
                  <a:gd name="T86" fmla="*/ 600 w 815"/>
                  <a:gd name="T87" fmla="*/ 346 h 555"/>
                  <a:gd name="T88" fmla="*/ 583 w 815"/>
                  <a:gd name="T89" fmla="*/ 381 h 555"/>
                  <a:gd name="T90" fmla="*/ 583 w 815"/>
                  <a:gd name="T91" fmla="*/ 390 h 555"/>
                  <a:gd name="T92" fmla="*/ 589 w 815"/>
                  <a:gd name="T93" fmla="*/ 396 h 555"/>
                  <a:gd name="T94" fmla="*/ 600 w 815"/>
                  <a:gd name="T95" fmla="*/ 392 h 5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5"/>
                  <a:gd name="T145" fmla="*/ 0 h 555"/>
                  <a:gd name="T146" fmla="*/ 815 w 815"/>
                  <a:gd name="T147" fmla="*/ 555 h 5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5" h="555">
                    <a:moveTo>
                      <a:pt x="344" y="264"/>
                    </a:moveTo>
                    <a:lnTo>
                      <a:pt x="348" y="261"/>
                    </a:lnTo>
                    <a:lnTo>
                      <a:pt x="348" y="264"/>
                    </a:lnTo>
                    <a:lnTo>
                      <a:pt x="345" y="269"/>
                    </a:lnTo>
                    <a:lnTo>
                      <a:pt x="346" y="269"/>
                    </a:lnTo>
                    <a:lnTo>
                      <a:pt x="346" y="275"/>
                    </a:lnTo>
                    <a:lnTo>
                      <a:pt x="349" y="276"/>
                    </a:lnTo>
                    <a:lnTo>
                      <a:pt x="352" y="276"/>
                    </a:lnTo>
                    <a:lnTo>
                      <a:pt x="350" y="279"/>
                    </a:lnTo>
                    <a:lnTo>
                      <a:pt x="354" y="276"/>
                    </a:lnTo>
                    <a:lnTo>
                      <a:pt x="356" y="277"/>
                    </a:lnTo>
                    <a:lnTo>
                      <a:pt x="358" y="275"/>
                    </a:lnTo>
                    <a:lnTo>
                      <a:pt x="360" y="276"/>
                    </a:lnTo>
                    <a:lnTo>
                      <a:pt x="364" y="275"/>
                    </a:lnTo>
                    <a:lnTo>
                      <a:pt x="423" y="250"/>
                    </a:lnTo>
                    <a:lnTo>
                      <a:pt x="430" y="244"/>
                    </a:lnTo>
                    <a:lnTo>
                      <a:pt x="433" y="244"/>
                    </a:lnTo>
                    <a:lnTo>
                      <a:pt x="435" y="242"/>
                    </a:lnTo>
                    <a:lnTo>
                      <a:pt x="438" y="240"/>
                    </a:lnTo>
                    <a:lnTo>
                      <a:pt x="439" y="239"/>
                    </a:lnTo>
                    <a:lnTo>
                      <a:pt x="445" y="235"/>
                    </a:lnTo>
                    <a:lnTo>
                      <a:pt x="457" y="226"/>
                    </a:lnTo>
                    <a:lnTo>
                      <a:pt x="458" y="222"/>
                    </a:lnTo>
                    <a:lnTo>
                      <a:pt x="462" y="219"/>
                    </a:lnTo>
                    <a:lnTo>
                      <a:pt x="462" y="216"/>
                    </a:lnTo>
                    <a:lnTo>
                      <a:pt x="469" y="210"/>
                    </a:lnTo>
                    <a:lnTo>
                      <a:pt x="498" y="158"/>
                    </a:lnTo>
                    <a:lnTo>
                      <a:pt x="499" y="153"/>
                    </a:lnTo>
                    <a:lnTo>
                      <a:pt x="502" y="150"/>
                    </a:lnTo>
                    <a:lnTo>
                      <a:pt x="503" y="147"/>
                    </a:lnTo>
                    <a:lnTo>
                      <a:pt x="508" y="143"/>
                    </a:lnTo>
                    <a:lnTo>
                      <a:pt x="511" y="139"/>
                    </a:lnTo>
                    <a:lnTo>
                      <a:pt x="512" y="137"/>
                    </a:lnTo>
                    <a:lnTo>
                      <a:pt x="516" y="135"/>
                    </a:lnTo>
                    <a:lnTo>
                      <a:pt x="526" y="126"/>
                    </a:lnTo>
                    <a:lnTo>
                      <a:pt x="530" y="125"/>
                    </a:lnTo>
                    <a:lnTo>
                      <a:pt x="532" y="124"/>
                    </a:lnTo>
                    <a:lnTo>
                      <a:pt x="534" y="121"/>
                    </a:lnTo>
                    <a:lnTo>
                      <a:pt x="536" y="121"/>
                    </a:lnTo>
                    <a:lnTo>
                      <a:pt x="815" y="0"/>
                    </a:lnTo>
                    <a:lnTo>
                      <a:pt x="669" y="264"/>
                    </a:lnTo>
                    <a:lnTo>
                      <a:pt x="668" y="265"/>
                    </a:lnTo>
                    <a:lnTo>
                      <a:pt x="665" y="269"/>
                    </a:lnTo>
                    <a:lnTo>
                      <a:pt x="665" y="272"/>
                    </a:lnTo>
                    <a:lnTo>
                      <a:pt x="659" y="277"/>
                    </a:lnTo>
                    <a:lnTo>
                      <a:pt x="659" y="279"/>
                    </a:lnTo>
                    <a:lnTo>
                      <a:pt x="645" y="291"/>
                    </a:lnTo>
                    <a:lnTo>
                      <a:pt x="640" y="293"/>
                    </a:lnTo>
                    <a:lnTo>
                      <a:pt x="640" y="295"/>
                    </a:lnTo>
                    <a:lnTo>
                      <a:pt x="636" y="297"/>
                    </a:lnTo>
                    <a:lnTo>
                      <a:pt x="633" y="297"/>
                    </a:lnTo>
                    <a:lnTo>
                      <a:pt x="632" y="300"/>
                    </a:lnTo>
                    <a:lnTo>
                      <a:pt x="628" y="301"/>
                    </a:lnTo>
                    <a:lnTo>
                      <a:pt x="627" y="301"/>
                    </a:lnTo>
                    <a:lnTo>
                      <a:pt x="348" y="422"/>
                    </a:lnTo>
                    <a:lnTo>
                      <a:pt x="349" y="421"/>
                    </a:lnTo>
                    <a:lnTo>
                      <a:pt x="378" y="368"/>
                    </a:lnTo>
                    <a:lnTo>
                      <a:pt x="380" y="365"/>
                    </a:lnTo>
                    <a:lnTo>
                      <a:pt x="380" y="362"/>
                    </a:lnTo>
                    <a:lnTo>
                      <a:pt x="382" y="360"/>
                    </a:lnTo>
                    <a:lnTo>
                      <a:pt x="381" y="358"/>
                    </a:lnTo>
                    <a:lnTo>
                      <a:pt x="381" y="353"/>
                    </a:lnTo>
                    <a:lnTo>
                      <a:pt x="376" y="350"/>
                    </a:lnTo>
                    <a:lnTo>
                      <a:pt x="373" y="352"/>
                    </a:lnTo>
                    <a:lnTo>
                      <a:pt x="368" y="353"/>
                    </a:lnTo>
                    <a:lnTo>
                      <a:pt x="364" y="354"/>
                    </a:lnTo>
                    <a:lnTo>
                      <a:pt x="365" y="353"/>
                    </a:lnTo>
                    <a:lnTo>
                      <a:pt x="365" y="350"/>
                    </a:lnTo>
                    <a:lnTo>
                      <a:pt x="368" y="346"/>
                    </a:lnTo>
                    <a:lnTo>
                      <a:pt x="366" y="345"/>
                    </a:lnTo>
                    <a:lnTo>
                      <a:pt x="366" y="341"/>
                    </a:lnTo>
                    <a:lnTo>
                      <a:pt x="364" y="338"/>
                    </a:lnTo>
                    <a:lnTo>
                      <a:pt x="360" y="337"/>
                    </a:lnTo>
                    <a:lnTo>
                      <a:pt x="357" y="340"/>
                    </a:lnTo>
                    <a:lnTo>
                      <a:pt x="352" y="340"/>
                    </a:lnTo>
                    <a:lnTo>
                      <a:pt x="284" y="369"/>
                    </a:lnTo>
                    <a:lnTo>
                      <a:pt x="283" y="372"/>
                    </a:lnTo>
                    <a:lnTo>
                      <a:pt x="280" y="372"/>
                    </a:lnTo>
                    <a:lnTo>
                      <a:pt x="277" y="374"/>
                    </a:lnTo>
                    <a:lnTo>
                      <a:pt x="273" y="374"/>
                    </a:lnTo>
                    <a:lnTo>
                      <a:pt x="251" y="398"/>
                    </a:lnTo>
                    <a:lnTo>
                      <a:pt x="248" y="403"/>
                    </a:lnTo>
                    <a:lnTo>
                      <a:pt x="247" y="403"/>
                    </a:lnTo>
                    <a:lnTo>
                      <a:pt x="237" y="422"/>
                    </a:lnTo>
                    <a:lnTo>
                      <a:pt x="236" y="423"/>
                    </a:lnTo>
                    <a:lnTo>
                      <a:pt x="233" y="427"/>
                    </a:lnTo>
                    <a:lnTo>
                      <a:pt x="232" y="430"/>
                    </a:lnTo>
                    <a:lnTo>
                      <a:pt x="208" y="451"/>
                    </a:lnTo>
                    <a:lnTo>
                      <a:pt x="205" y="453"/>
                    </a:lnTo>
                    <a:lnTo>
                      <a:pt x="202" y="455"/>
                    </a:lnTo>
                    <a:lnTo>
                      <a:pt x="200" y="455"/>
                    </a:lnTo>
                    <a:lnTo>
                      <a:pt x="198" y="458"/>
                    </a:lnTo>
                    <a:lnTo>
                      <a:pt x="195" y="459"/>
                    </a:lnTo>
                    <a:lnTo>
                      <a:pt x="176" y="466"/>
                    </a:lnTo>
                    <a:lnTo>
                      <a:pt x="170" y="468"/>
                    </a:lnTo>
                    <a:lnTo>
                      <a:pt x="156" y="479"/>
                    </a:lnTo>
                    <a:lnTo>
                      <a:pt x="150" y="482"/>
                    </a:lnTo>
                    <a:lnTo>
                      <a:pt x="143" y="486"/>
                    </a:lnTo>
                    <a:lnTo>
                      <a:pt x="136" y="492"/>
                    </a:lnTo>
                    <a:lnTo>
                      <a:pt x="128" y="496"/>
                    </a:lnTo>
                    <a:lnTo>
                      <a:pt x="97" y="528"/>
                    </a:lnTo>
                    <a:lnTo>
                      <a:pt x="93" y="535"/>
                    </a:lnTo>
                    <a:lnTo>
                      <a:pt x="87" y="540"/>
                    </a:lnTo>
                    <a:lnTo>
                      <a:pt x="85" y="547"/>
                    </a:lnTo>
                    <a:lnTo>
                      <a:pt x="81" y="549"/>
                    </a:lnTo>
                    <a:lnTo>
                      <a:pt x="69" y="555"/>
                    </a:lnTo>
                    <a:lnTo>
                      <a:pt x="70" y="552"/>
                    </a:lnTo>
                    <a:lnTo>
                      <a:pt x="69" y="548"/>
                    </a:lnTo>
                    <a:lnTo>
                      <a:pt x="61" y="543"/>
                    </a:lnTo>
                    <a:lnTo>
                      <a:pt x="58" y="541"/>
                    </a:lnTo>
                    <a:lnTo>
                      <a:pt x="54" y="541"/>
                    </a:lnTo>
                    <a:lnTo>
                      <a:pt x="54" y="539"/>
                    </a:lnTo>
                    <a:lnTo>
                      <a:pt x="53" y="535"/>
                    </a:lnTo>
                    <a:lnTo>
                      <a:pt x="46" y="529"/>
                    </a:lnTo>
                    <a:lnTo>
                      <a:pt x="30" y="529"/>
                    </a:lnTo>
                    <a:lnTo>
                      <a:pt x="19" y="532"/>
                    </a:lnTo>
                    <a:lnTo>
                      <a:pt x="13" y="536"/>
                    </a:lnTo>
                    <a:lnTo>
                      <a:pt x="0" y="541"/>
                    </a:lnTo>
                    <a:lnTo>
                      <a:pt x="1" y="539"/>
                    </a:lnTo>
                    <a:lnTo>
                      <a:pt x="104" y="354"/>
                    </a:lnTo>
                    <a:lnTo>
                      <a:pt x="107" y="352"/>
                    </a:lnTo>
                    <a:lnTo>
                      <a:pt x="107" y="350"/>
                    </a:lnTo>
                    <a:lnTo>
                      <a:pt x="111" y="348"/>
                    </a:lnTo>
                    <a:lnTo>
                      <a:pt x="115" y="340"/>
                    </a:lnTo>
                    <a:lnTo>
                      <a:pt x="118" y="338"/>
                    </a:lnTo>
                    <a:lnTo>
                      <a:pt x="120" y="334"/>
                    </a:lnTo>
                    <a:lnTo>
                      <a:pt x="124" y="333"/>
                    </a:lnTo>
                    <a:lnTo>
                      <a:pt x="132" y="325"/>
                    </a:lnTo>
                    <a:lnTo>
                      <a:pt x="135" y="324"/>
                    </a:lnTo>
                    <a:lnTo>
                      <a:pt x="139" y="321"/>
                    </a:lnTo>
                    <a:lnTo>
                      <a:pt x="150" y="316"/>
                    </a:lnTo>
                    <a:lnTo>
                      <a:pt x="342" y="232"/>
                    </a:lnTo>
                    <a:lnTo>
                      <a:pt x="334" y="248"/>
                    </a:lnTo>
                    <a:lnTo>
                      <a:pt x="332" y="251"/>
                    </a:lnTo>
                    <a:lnTo>
                      <a:pt x="332" y="255"/>
                    </a:lnTo>
                    <a:lnTo>
                      <a:pt x="330" y="256"/>
                    </a:lnTo>
                    <a:lnTo>
                      <a:pt x="332" y="256"/>
                    </a:lnTo>
                    <a:lnTo>
                      <a:pt x="332" y="261"/>
                    </a:lnTo>
                    <a:lnTo>
                      <a:pt x="333" y="264"/>
                    </a:lnTo>
                    <a:lnTo>
                      <a:pt x="336" y="264"/>
                    </a:lnTo>
                    <a:lnTo>
                      <a:pt x="336" y="265"/>
                    </a:lnTo>
                    <a:lnTo>
                      <a:pt x="340" y="263"/>
                    </a:lnTo>
                    <a:lnTo>
                      <a:pt x="341" y="264"/>
                    </a:lnTo>
                    <a:lnTo>
                      <a:pt x="342" y="263"/>
                    </a:lnTo>
                    <a:lnTo>
                      <a:pt x="344" y="264"/>
                    </a:lnTo>
                    <a:close/>
                  </a:path>
                </a:pathLst>
              </a:custGeom>
              <a:solidFill>
                <a:srgbClr val="FFFF00"/>
              </a:solidFill>
              <a:ln w="1588">
                <a:solidFill>
                  <a:srgbClr val="000000"/>
                </a:solidFill>
                <a:prstDash val="solid"/>
                <a:round/>
                <a:headEnd/>
                <a:tailEnd/>
              </a:ln>
            </p:spPr>
            <p:txBody>
              <a:bodyPr/>
              <a:lstStyle/>
              <a:p>
                <a:pPr>
                  <a:defRPr/>
                </a:pPr>
                <a:endParaRPr lang="ja-JP" altLang="en-US" sz="1050"/>
              </a:p>
            </p:txBody>
          </p:sp>
          <p:sp>
            <p:nvSpPr>
              <p:cNvPr id="94" name="Freeform 79"/>
              <p:cNvSpPr>
                <a:spLocks/>
              </p:cNvSpPr>
              <p:nvPr/>
            </p:nvSpPr>
            <p:spPr bwMode="auto">
              <a:xfrm>
                <a:off x="2113" y="1468"/>
                <a:ext cx="419" cy="292"/>
              </a:xfrm>
              <a:custGeom>
                <a:avLst/>
                <a:gdLst>
                  <a:gd name="T0" fmla="*/ 29 w 316"/>
                  <a:gd name="T1" fmla="*/ 316 h 239"/>
                  <a:gd name="T2" fmla="*/ 42 w 316"/>
                  <a:gd name="T3" fmla="*/ 303 h 239"/>
                  <a:gd name="T4" fmla="*/ 58 w 316"/>
                  <a:gd name="T5" fmla="*/ 283 h 239"/>
                  <a:gd name="T6" fmla="*/ 89 w 316"/>
                  <a:gd name="T7" fmla="*/ 255 h 239"/>
                  <a:gd name="T8" fmla="*/ 124 w 316"/>
                  <a:gd name="T9" fmla="*/ 231 h 239"/>
                  <a:gd name="T10" fmla="*/ 151 w 316"/>
                  <a:gd name="T11" fmla="*/ 216 h 239"/>
                  <a:gd name="T12" fmla="*/ 185 w 316"/>
                  <a:gd name="T13" fmla="*/ 195 h 239"/>
                  <a:gd name="T14" fmla="*/ 229 w 316"/>
                  <a:gd name="T15" fmla="*/ 181 h 239"/>
                  <a:gd name="T16" fmla="*/ 242 w 316"/>
                  <a:gd name="T17" fmla="*/ 175 h 239"/>
                  <a:gd name="T18" fmla="*/ 251 w 316"/>
                  <a:gd name="T19" fmla="*/ 170 h 239"/>
                  <a:gd name="T20" fmla="*/ 294 w 316"/>
                  <a:gd name="T21" fmla="*/ 134 h 239"/>
                  <a:gd name="T22" fmla="*/ 302 w 316"/>
                  <a:gd name="T23" fmla="*/ 127 h 239"/>
                  <a:gd name="T24" fmla="*/ 320 w 316"/>
                  <a:gd name="T25" fmla="*/ 99 h 239"/>
                  <a:gd name="T26" fmla="*/ 327 w 316"/>
                  <a:gd name="T27" fmla="*/ 92 h 239"/>
                  <a:gd name="T28" fmla="*/ 368 w 316"/>
                  <a:gd name="T29" fmla="*/ 55 h 239"/>
                  <a:gd name="T30" fmla="*/ 385 w 316"/>
                  <a:gd name="T31" fmla="*/ 46 h 239"/>
                  <a:gd name="T32" fmla="*/ 513 w 316"/>
                  <a:gd name="T33" fmla="*/ 1 h 239"/>
                  <a:gd name="T34" fmla="*/ 525 w 316"/>
                  <a:gd name="T35" fmla="*/ 1 h 239"/>
                  <a:gd name="T36" fmla="*/ 530 w 316"/>
                  <a:gd name="T37" fmla="*/ 7 h 239"/>
                  <a:gd name="T38" fmla="*/ 524 w 316"/>
                  <a:gd name="T39" fmla="*/ 26 h 239"/>
                  <a:gd name="T40" fmla="*/ 406 w 316"/>
                  <a:gd name="T41" fmla="*/ 70 h 239"/>
                  <a:gd name="T42" fmla="*/ 399 w 316"/>
                  <a:gd name="T43" fmla="*/ 73 h 239"/>
                  <a:gd name="T44" fmla="*/ 356 w 316"/>
                  <a:gd name="T45" fmla="*/ 108 h 239"/>
                  <a:gd name="T46" fmla="*/ 348 w 316"/>
                  <a:gd name="T47" fmla="*/ 116 h 239"/>
                  <a:gd name="T48" fmla="*/ 343 w 316"/>
                  <a:gd name="T49" fmla="*/ 121 h 239"/>
                  <a:gd name="T50" fmla="*/ 321 w 316"/>
                  <a:gd name="T51" fmla="*/ 155 h 239"/>
                  <a:gd name="T52" fmla="*/ 278 w 316"/>
                  <a:gd name="T53" fmla="*/ 189 h 239"/>
                  <a:gd name="T54" fmla="*/ 266 w 316"/>
                  <a:gd name="T55" fmla="*/ 194 h 239"/>
                  <a:gd name="T56" fmla="*/ 259 w 316"/>
                  <a:gd name="T57" fmla="*/ 198 h 239"/>
                  <a:gd name="T58" fmla="*/ 222 w 316"/>
                  <a:gd name="T59" fmla="*/ 211 h 239"/>
                  <a:gd name="T60" fmla="*/ 188 w 316"/>
                  <a:gd name="T61" fmla="*/ 228 h 239"/>
                  <a:gd name="T62" fmla="*/ 152 w 316"/>
                  <a:gd name="T63" fmla="*/ 252 h 239"/>
                  <a:gd name="T64" fmla="*/ 115 w 316"/>
                  <a:gd name="T65" fmla="*/ 275 h 239"/>
                  <a:gd name="T66" fmla="*/ 75 w 316"/>
                  <a:gd name="T67" fmla="*/ 314 h 239"/>
                  <a:gd name="T68" fmla="*/ 63 w 316"/>
                  <a:gd name="T69" fmla="*/ 331 h 239"/>
                  <a:gd name="T70" fmla="*/ 0 w 316"/>
                  <a:gd name="T71" fmla="*/ 357 h 239"/>
                  <a:gd name="T72" fmla="*/ 9 w 316"/>
                  <a:gd name="T73" fmla="*/ 325 h 2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6"/>
                  <a:gd name="T112" fmla="*/ 0 h 239"/>
                  <a:gd name="T113" fmla="*/ 316 w 316"/>
                  <a:gd name="T114" fmla="*/ 239 h 2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6" h="239">
                    <a:moveTo>
                      <a:pt x="5" y="218"/>
                    </a:moveTo>
                    <a:lnTo>
                      <a:pt x="17" y="212"/>
                    </a:lnTo>
                    <a:lnTo>
                      <a:pt x="21" y="208"/>
                    </a:lnTo>
                    <a:lnTo>
                      <a:pt x="24" y="203"/>
                    </a:lnTo>
                    <a:lnTo>
                      <a:pt x="29" y="198"/>
                    </a:lnTo>
                    <a:lnTo>
                      <a:pt x="33" y="190"/>
                    </a:lnTo>
                    <a:lnTo>
                      <a:pt x="46" y="178"/>
                    </a:lnTo>
                    <a:lnTo>
                      <a:pt x="51" y="171"/>
                    </a:lnTo>
                    <a:lnTo>
                      <a:pt x="65" y="159"/>
                    </a:lnTo>
                    <a:lnTo>
                      <a:pt x="71" y="155"/>
                    </a:lnTo>
                    <a:lnTo>
                      <a:pt x="78" y="149"/>
                    </a:lnTo>
                    <a:lnTo>
                      <a:pt x="86" y="145"/>
                    </a:lnTo>
                    <a:lnTo>
                      <a:pt x="93" y="141"/>
                    </a:lnTo>
                    <a:lnTo>
                      <a:pt x="106" y="131"/>
                    </a:lnTo>
                    <a:lnTo>
                      <a:pt x="113" y="129"/>
                    </a:lnTo>
                    <a:lnTo>
                      <a:pt x="131" y="121"/>
                    </a:lnTo>
                    <a:lnTo>
                      <a:pt x="134" y="121"/>
                    </a:lnTo>
                    <a:lnTo>
                      <a:pt x="138" y="117"/>
                    </a:lnTo>
                    <a:lnTo>
                      <a:pt x="142" y="114"/>
                    </a:lnTo>
                    <a:lnTo>
                      <a:pt x="144" y="114"/>
                    </a:lnTo>
                    <a:lnTo>
                      <a:pt x="168" y="93"/>
                    </a:lnTo>
                    <a:lnTo>
                      <a:pt x="168" y="90"/>
                    </a:lnTo>
                    <a:lnTo>
                      <a:pt x="171" y="86"/>
                    </a:lnTo>
                    <a:lnTo>
                      <a:pt x="172" y="85"/>
                    </a:lnTo>
                    <a:lnTo>
                      <a:pt x="182" y="69"/>
                    </a:lnTo>
                    <a:lnTo>
                      <a:pt x="183" y="66"/>
                    </a:lnTo>
                    <a:lnTo>
                      <a:pt x="184" y="65"/>
                    </a:lnTo>
                    <a:lnTo>
                      <a:pt x="187" y="61"/>
                    </a:lnTo>
                    <a:lnTo>
                      <a:pt x="187" y="58"/>
                    </a:lnTo>
                    <a:lnTo>
                      <a:pt x="210" y="37"/>
                    </a:lnTo>
                    <a:lnTo>
                      <a:pt x="214" y="37"/>
                    </a:lnTo>
                    <a:lnTo>
                      <a:pt x="220" y="31"/>
                    </a:lnTo>
                    <a:lnTo>
                      <a:pt x="288" y="3"/>
                    </a:lnTo>
                    <a:lnTo>
                      <a:pt x="293" y="1"/>
                    </a:lnTo>
                    <a:lnTo>
                      <a:pt x="296" y="0"/>
                    </a:lnTo>
                    <a:lnTo>
                      <a:pt x="300" y="1"/>
                    </a:lnTo>
                    <a:lnTo>
                      <a:pt x="301" y="3"/>
                    </a:lnTo>
                    <a:lnTo>
                      <a:pt x="303" y="5"/>
                    </a:lnTo>
                    <a:lnTo>
                      <a:pt x="316" y="15"/>
                    </a:lnTo>
                    <a:lnTo>
                      <a:pt x="299" y="17"/>
                    </a:lnTo>
                    <a:lnTo>
                      <a:pt x="235" y="44"/>
                    </a:lnTo>
                    <a:lnTo>
                      <a:pt x="232" y="47"/>
                    </a:lnTo>
                    <a:lnTo>
                      <a:pt x="231" y="47"/>
                    </a:lnTo>
                    <a:lnTo>
                      <a:pt x="228" y="49"/>
                    </a:lnTo>
                    <a:lnTo>
                      <a:pt x="224" y="51"/>
                    </a:lnTo>
                    <a:lnTo>
                      <a:pt x="203" y="72"/>
                    </a:lnTo>
                    <a:lnTo>
                      <a:pt x="202" y="74"/>
                    </a:lnTo>
                    <a:lnTo>
                      <a:pt x="199" y="78"/>
                    </a:lnTo>
                    <a:lnTo>
                      <a:pt x="198" y="78"/>
                    </a:lnTo>
                    <a:lnTo>
                      <a:pt x="196" y="81"/>
                    </a:lnTo>
                    <a:lnTo>
                      <a:pt x="187" y="98"/>
                    </a:lnTo>
                    <a:lnTo>
                      <a:pt x="184" y="104"/>
                    </a:lnTo>
                    <a:lnTo>
                      <a:pt x="183" y="105"/>
                    </a:lnTo>
                    <a:lnTo>
                      <a:pt x="159" y="127"/>
                    </a:lnTo>
                    <a:lnTo>
                      <a:pt x="156" y="127"/>
                    </a:lnTo>
                    <a:lnTo>
                      <a:pt x="152" y="130"/>
                    </a:lnTo>
                    <a:lnTo>
                      <a:pt x="151" y="130"/>
                    </a:lnTo>
                    <a:lnTo>
                      <a:pt x="148" y="133"/>
                    </a:lnTo>
                    <a:lnTo>
                      <a:pt x="146" y="134"/>
                    </a:lnTo>
                    <a:lnTo>
                      <a:pt x="127" y="142"/>
                    </a:lnTo>
                    <a:lnTo>
                      <a:pt x="121" y="145"/>
                    </a:lnTo>
                    <a:lnTo>
                      <a:pt x="107" y="153"/>
                    </a:lnTo>
                    <a:lnTo>
                      <a:pt x="101" y="155"/>
                    </a:lnTo>
                    <a:lnTo>
                      <a:pt x="87" y="169"/>
                    </a:lnTo>
                    <a:lnTo>
                      <a:pt x="79" y="173"/>
                    </a:lnTo>
                    <a:lnTo>
                      <a:pt x="66" y="184"/>
                    </a:lnTo>
                    <a:lnTo>
                      <a:pt x="47" y="203"/>
                    </a:lnTo>
                    <a:lnTo>
                      <a:pt x="43" y="210"/>
                    </a:lnTo>
                    <a:lnTo>
                      <a:pt x="38" y="216"/>
                    </a:lnTo>
                    <a:lnTo>
                      <a:pt x="36" y="222"/>
                    </a:lnTo>
                    <a:lnTo>
                      <a:pt x="32" y="226"/>
                    </a:lnTo>
                    <a:lnTo>
                      <a:pt x="0" y="239"/>
                    </a:lnTo>
                    <a:lnTo>
                      <a:pt x="5" y="231"/>
                    </a:lnTo>
                    <a:lnTo>
                      <a:pt x="5" y="218"/>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95" name="Line 80"/>
              <p:cNvSpPr>
                <a:spLocks noChangeShapeType="1"/>
              </p:cNvSpPr>
              <p:nvPr/>
            </p:nvSpPr>
            <p:spPr bwMode="auto">
              <a:xfrm>
                <a:off x="2678" y="1812"/>
                <a:ext cx="20" cy="15"/>
              </a:xfrm>
              <a:prstGeom prst="line">
                <a:avLst/>
              </a:prstGeom>
              <a:noFill/>
              <a:ln w="1588">
                <a:solidFill>
                  <a:srgbClr val="000000"/>
                </a:solidFill>
                <a:round/>
                <a:headEnd/>
                <a:tailEnd/>
              </a:ln>
            </p:spPr>
            <p:txBody>
              <a:bodyPr/>
              <a:lstStyle/>
              <a:p>
                <a:pPr>
                  <a:defRPr/>
                </a:pPr>
                <a:endParaRPr lang="ja-JP" altLang="en-US" sz="1050"/>
              </a:p>
            </p:txBody>
          </p:sp>
          <p:sp>
            <p:nvSpPr>
              <p:cNvPr id="96" name="Line 81"/>
              <p:cNvSpPr>
                <a:spLocks noChangeShapeType="1"/>
              </p:cNvSpPr>
              <p:nvPr/>
            </p:nvSpPr>
            <p:spPr bwMode="auto">
              <a:xfrm>
                <a:off x="2849" y="1534"/>
                <a:ext cx="20" cy="12"/>
              </a:xfrm>
              <a:prstGeom prst="line">
                <a:avLst/>
              </a:prstGeom>
              <a:noFill/>
              <a:ln w="1588">
                <a:solidFill>
                  <a:srgbClr val="000000"/>
                </a:solidFill>
                <a:round/>
                <a:headEnd/>
                <a:tailEnd/>
              </a:ln>
            </p:spPr>
            <p:txBody>
              <a:bodyPr/>
              <a:lstStyle/>
              <a:p>
                <a:pPr>
                  <a:defRPr/>
                </a:pPr>
                <a:endParaRPr lang="ja-JP" altLang="en-US" sz="1050"/>
              </a:p>
            </p:txBody>
          </p:sp>
          <p:sp>
            <p:nvSpPr>
              <p:cNvPr id="97" name="Line 82"/>
              <p:cNvSpPr>
                <a:spLocks noChangeShapeType="1"/>
              </p:cNvSpPr>
              <p:nvPr/>
            </p:nvSpPr>
            <p:spPr bwMode="auto">
              <a:xfrm>
                <a:off x="2601" y="1689"/>
                <a:ext cx="20" cy="17"/>
              </a:xfrm>
              <a:prstGeom prst="line">
                <a:avLst/>
              </a:prstGeom>
              <a:noFill/>
              <a:ln w="1588">
                <a:solidFill>
                  <a:srgbClr val="000000"/>
                </a:solidFill>
                <a:round/>
                <a:headEnd/>
                <a:tailEnd/>
              </a:ln>
            </p:spPr>
            <p:txBody>
              <a:bodyPr/>
              <a:lstStyle/>
              <a:p>
                <a:pPr>
                  <a:defRPr/>
                </a:pPr>
                <a:endParaRPr lang="ja-JP" altLang="en-US" sz="1050"/>
              </a:p>
            </p:txBody>
          </p:sp>
          <p:sp>
            <p:nvSpPr>
              <p:cNvPr id="98" name="Freeform 83"/>
              <p:cNvSpPr>
                <a:spLocks/>
              </p:cNvSpPr>
              <p:nvPr/>
            </p:nvSpPr>
            <p:spPr bwMode="auto">
              <a:xfrm>
                <a:off x="2013" y="1937"/>
                <a:ext cx="26" cy="22"/>
              </a:xfrm>
              <a:custGeom>
                <a:avLst/>
                <a:gdLst>
                  <a:gd name="T0" fmla="*/ 21 w 21"/>
                  <a:gd name="T1" fmla="*/ 27 h 18"/>
                  <a:gd name="T2" fmla="*/ 0 w 21"/>
                  <a:gd name="T3" fmla="*/ 12 h 18"/>
                  <a:gd name="T4" fmla="*/ 37 w 21"/>
                  <a:gd name="T5" fmla="*/ 0 h 18"/>
                  <a:gd name="T6" fmla="*/ 21 w 21"/>
                  <a:gd name="T7" fmla="*/ 27 h 18"/>
                  <a:gd name="T8" fmla="*/ 0 60000 65536"/>
                  <a:gd name="T9" fmla="*/ 0 60000 65536"/>
                  <a:gd name="T10" fmla="*/ 0 60000 65536"/>
                  <a:gd name="T11" fmla="*/ 0 60000 65536"/>
                  <a:gd name="T12" fmla="*/ 0 w 21"/>
                  <a:gd name="T13" fmla="*/ 0 h 18"/>
                  <a:gd name="T14" fmla="*/ 21 w 21"/>
                  <a:gd name="T15" fmla="*/ 18 h 18"/>
                </a:gdLst>
                <a:ahLst/>
                <a:cxnLst>
                  <a:cxn ang="T8">
                    <a:pos x="T0" y="T1"/>
                  </a:cxn>
                  <a:cxn ang="T9">
                    <a:pos x="T2" y="T3"/>
                  </a:cxn>
                  <a:cxn ang="T10">
                    <a:pos x="T4" y="T5"/>
                  </a:cxn>
                  <a:cxn ang="T11">
                    <a:pos x="T6" y="T7"/>
                  </a:cxn>
                </a:cxnLst>
                <a:rect l="T12" t="T13" r="T14" b="T15"/>
                <a:pathLst>
                  <a:path w="21" h="18">
                    <a:moveTo>
                      <a:pt x="12" y="18"/>
                    </a:moveTo>
                    <a:lnTo>
                      <a:pt x="0" y="8"/>
                    </a:lnTo>
                    <a:lnTo>
                      <a:pt x="21" y="0"/>
                    </a:lnTo>
                    <a:lnTo>
                      <a:pt x="12" y="18"/>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99" name="Line 84"/>
              <p:cNvSpPr>
                <a:spLocks noChangeShapeType="1"/>
              </p:cNvSpPr>
              <p:nvPr/>
            </p:nvSpPr>
            <p:spPr bwMode="auto">
              <a:xfrm flipH="1" flipV="1">
                <a:off x="2136" y="1728"/>
                <a:ext cx="20" cy="12"/>
              </a:xfrm>
              <a:prstGeom prst="line">
                <a:avLst/>
              </a:prstGeom>
              <a:noFill/>
              <a:ln w="1588">
                <a:solidFill>
                  <a:srgbClr val="000000"/>
                </a:solidFill>
                <a:round/>
                <a:headEnd/>
                <a:tailEnd/>
              </a:ln>
            </p:spPr>
            <p:txBody>
              <a:bodyPr/>
              <a:lstStyle/>
              <a:p>
                <a:pPr>
                  <a:defRPr/>
                </a:pPr>
                <a:endParaRPr lang="ja-JP" altLang="en-US" sz="1050"/>
              </a:p>
            </p:txBody>
          </p:sp>
          <p:sp>
            <p:nvSpPr>
              <p:cNvPr id="100" name="Freeform 85"/>
              <p:cNvSpPr>
                <a:spLocks/>
              </p:cNvSpPr>
              <p:nvPr/>
            </p:nvSpPr>
            <p:spPr bwMode="auto">
              <a:xfrm>
                <a:off x="1805" y="2300"/>
                <a:ext cx="339" cy="125"/>
              </a:xfrm>
              <a:custGeom>
                <a:avLst/>
                <a:gdLst>
                  <a:gd name="T0" fmla="*/ 0 w 252"/>
                  <a:gd name="T1" fmla="*/ 106 h 103"/>
                  <a:gd name="T2" fmla="*/ 292 w 252"/>
                  <a:gd name="T3" fmla="*/ 0 h 103"/>
                  <a:gd name="T4" fmla="*/ 443 w 252"/>
                  <a:gd name="T5" fmla="*/ 49 h 103"/>
                  <a:gd name="T6" fmla="*/ 160 w 252"/>
                  <a:gd name="T7" fmla="*/ 152 h 103"/>
                  <a:gd name="T8" fmla="*/ 0 w 252"/>
                  <a:gd name="T9" fmla="*/ 106 h 103"/>
                  <a:gd name="T10" fmla="*/ 0 60000 65536"/>
                  <a:gd name="T11" fmla="*/ 0 60000 65536"/>
                  <a:gd name="T12" fmla="*/ 0 60000 65536"/>
                  <a:gd name="T13" fmla="*/ 0 60000 65536"/>
                  <a:gd name="T14" fmla="*/ 0 60000 65536"/>
                  <a:gd name="T15" fmla="*/ 0 w 252"/>
                  <a:gd name="T16" fmla="*/ 0 h 103"/>
                  <a:gd name="T17" fmla="*/ 252 w 252"/>
                  <a:gd name="T18" fmla="*/ 103 h 103"/>
                </a:gdLst>
                <a:ahLst/>
                <a:cxnLst>
                  <a:cxn ang="T10">
                    <a:pos x="T0" y="T1"/>
                  </a:cxn>
                  <a:cxn ang="T11">
                    <a:pos x="T2" y="T3"/>
                  </a:cxn>
                  <a:cxn ang="T12">
                    <a:pos x="T4" y="T5"/>
                  </a:cxn>
                  <a:cxn ang="T13">
                    <a:pos x="T6" y="T7"/>
                  </a:cxn>
                  <a:cxn ang="T14">
                    <a:pos x="T8" y="T9"/>
                  </a:cxn>
                </a:cxnLst>
                <a:rect l="T15" t="T16" r="T17" b="T18"/>
                <a:pathLst>
                  <a:path w="252" h="103">
                    <a:moveTo>
                      <a:pt x="0" y="72"/>
                    </a:moveTo>
                    <a:lnTo>
                      <a:pt x="166" y="0"/>
                    </a:lnTo>
                    <a:lnTo>
                      <a:pt x="252" y="33"/>
                    </a:lnTo>
                    <a:lnTo>
                      <a:pt x="91" y="103"/>
                    </a:lnTo>
                    <a:lnTo>
                      <a:pt x="0" y="72"/>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01" name="Freeform 86"/>
              <p:cNvSpPr>
                <a:spLocks/>
              </p:cNvSpPr>
              <p:nvPr/>
            </p:nvSpPr>
            <p:spPr bwMode="auto">
              <a:xfrm>
                <a:off x="1927" y="2342"/>
                <a:ext cx="214" cy="101"/>
              </a:xfrm>
              <a:custGeom>
                <a:avLst/>
                <a:gdLst>
                  <a:gd name="T0" fmla="*/ 0 w 161"/>
                  <a:gd name="T1" fmla="*/ 122 h 82"/>
                  <a:gd name="T2" fmla="*/ 0 w 161"/>
                  <a:gd name="T3" fmla="*/ 104 h 82"/>
                  <a:gd name="T4" fmla="*/ 284 w 161"/>
                  <a:gd name="T5" fmla="*/ 0 h 82"/>
                  <a:gd name="T6" fmla="*/ 284 w 161"/>
                  <a:gd name="T7" fmla="*/ 26 h 82"/>
                  <a:gd name="T8" fmla="*/ 0 w 161"/>
                  <a:gd name="T9" fmla="*/ 122 h 82"/>
                  <a:gd name="T10" fmla="*/ 0 60000 65536"/>
                  <a:gd name="T11" fmla="*/ 0 60000 65536"/>
                  <a:gd name="T12" fmla="*/ 0 60000 65536"/>
                  <a:gd name="T13" fmla="*/ 0 60000 65536"/>
                  <a:gd name="T14" fmla="*/ 0 60000 65536"/>
                  <a:gd name="T15" fmla="*/ 0 w 161"/>
                  <a:gd name="T16" fmla="*/ 0 h 82"/>
                  <a:gd name="T17" fmla="*/ 161 w 161"/>
                  <a:gd name="T18" fmla="*/ 82 h 82"/>
                </a:gdLst>
                <a:ahLst/>
                <a:cxnLst>
                  <a:cxn ang="T10">
                    <a:pos x="T0" y="T1"/>
                  </a:cxn>
                  <a:cxn ang="T11">
                    <a:pos x="T2" y="T3"/>
                  </a:cxn>
                  <a:cxn ang="T12">
                    <a:pos x="T4" y="T5"/>
                  </a:cxn>
                  <a:cxn ang="T13">
                    <a:pos x="T6" y="T7"/>
                  </a:cxn>
                  <a:cxn ang="T14">
                    <a:pos x="T8" y="T9"/>
                  </a:cxn>
                </a:cxnLst>
                <a:rect l="T15" t="T16" r="T17" b="T18"/>
                <a:pathLst>
                  <a:path w="161" h="82">
                    <a:moveTo>
                      <a:pt x="0" y="82"/>
                    </a:moveTo>
                    <a:lnTo>
                      <a:pt x="0" y="70"/>
                    </a:lnTo>
                    <a:lnTo>
                      <a:pt x="161" y="0"/>
                    </a:lnTo>
                    <a:lnTo>
                      <a:pt x="161" y="17"/>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02" name="Freeform 87"/>
              <p:cNvSpPr>
                <a:spLocks/>
              </p:cNvSpPr>
              <p:nvPr/>
            </p:nvSpPr>
            <p:spPr bwMode="auto">
              <a:xfrm>
                <a:off x="1805" y="2388"/>
                <a:ext cx="128" cy="59"/>
              </a:xfrm>
              <a:custGeom>
                <a:avLst/>
                <a:gdLst>
                  <a:gd name="T0" fmla="*/ 0 w 91"/>
                  <a:gd name="T1" fmla="*/ 0 h 47"/>
                  <a:gd name="T2" fmla="*/ 158 w 91"/>
                  <a:gd name="T3" fmla="*/ 51 h 47"/>
                  <a:gd name="T4" fmla="*/ 158 w 91"/>
                  <a:gd name="T5" fmla="*/ 69 h 47"/>
                  <a:gd name="T6" fmla="*/ 0 w 91"/>
                  <a:gd name="T7" fmla="*/ 21 h 47"/>
                  <a:gd name="T8" fmla="*/ 0 w 91"/>
                  <a:gd name="T9" fmla="*/ 0 h 47"/>
                  <a:gd name="T10" fmla="*/ 0 60000 65536"/>
                  <a:gd name="T11" fmla="*/ 0 60000 65536"/>
                  <a:gd name="T12" fmla="*/ 0 60000 65536"/>
                  <a:gd name="T13" fmla="*/ 0 60000 65536"/>
                  <a:gd name="T14" fmla="*/ 0 60000 65536"/>
                  <a:gd name="T15" fmla="*/ 0 w 91"/>
                  <a:gd name="T16" fmla="*/ 0 h 47"/>
                  <a:gd name="T17" fmla="*/ 91 w 91"/>
                  <a:gd name="T18" fmla="*/ 47 h 47"/>
                </a:gdLst>
                <a:ahLst/>
                <a:cxnLst>
                  <a:cxn ang="T10">
                    <a:pos x="T0" y="T1"/>
                  </a:cxn>
                  <a:cxn ang="T11">
                    <a:pos x="T2" y="T3"/>
                  </a:cxn>
                  <a:cxn ang="T12">
                    <a:pos x="T4" y="T5"/>
                  </a:cxn>
                  <a:cxn ang="T13">
                    <a:pos x="T6" y="T7"/>
                  </a:cxn>
                  <a:cxn ang="T14">
                    <a:pos x="T8" y="T9"/>
                  </a:cxn>
                </a:cxnLst>
                <a:rect l="T15" t="T16" r="T17" b="T18"/>
                <a:pathLst>
                  <a:path w="91" h="47">
                    <a:moveTo>
                      <a:pt x="0" y="0"/>
                    </a:moveTo>
                    <a:lnTo>
                      <a:pt x="91" y="35"/>
                    </a:lnTo>
                    <a:lnTo>
                      <a:pt x="91" y="47"/>
                    </a:lnTo>
                    <a:lnTo>
                      <a:pt x="0" y="14"/>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03" name="Freeform 88"/>
              <p:cNvSpPr>
                <a:spLocks/>
              </p:cNvSpPr>
              <p:nvPr/>
            </p:nvSpPr>
            <p:spPr bwMode="auto">
              <a:xfrm>
                <a:off x="2070" y="2219"/>
                <a:ext cx="282" cy="113"/>
              </a:xfrm>
              <a:custGeom>
                <a:avLst/>
                <a:gdLst>
                  <a:gd name="T0" fmla="*/ 0 w 214"/>
                  <a:gd name="T1" fmla="*/ 87 h 91"/>
                  <a:gd name="T2" fmla="*/ 245 w 214"/>
                  <a:gd name="T3" fmla="*/ 0 h 91"/>
                  <a:gd name="T4" fmla="*/ 374 w 214"/>
                  <a:gd name="T5" fmla="*/ 43 h 91"/>
                  <a:gd name="T6" fmla="*/ 135 w 214"/>
                  <a:gd name="T7" fmla="*/ 135 h 91"/>
                  <a:gd name="T8" fmla="*/ 0 w 214"/>
                  <a:gd name="T9" fmla="*/ 87 h 91"/>
                  <a:gd name="T10" fmla="*/ 0 60000 65536"/>
                  <a:gd name="T11" fmla="*/ 0 60000 65536"/>
                  <a:gd name="T12" fmla="*/ 0 60000 65536"/>
                  <a:gd name="T13" fmla="*/ 0 60000 65536"/>
                  <a:gd name="T14" fmla="*/ 0 60000 65536"/>
                  <a:gd name="T15" fmla="*/ 0 w 214"/>
                  <a:gd name="T16" fmla="*/ 0 h 91"/>
                  <a:gd name="T17" fmla="*/ 214 w 214"/>
                  <a:gd name="T18" fmla="*/ 91 h 91"/>
                </a:gdLst>
                <a:ahLst/>
                <a:cxnLst>
                  <a:cxn ang="T10">
                    <a:pos x="T0" y="T1"/>
                  </a:cxn>
                  <a:cxn ang="T11">
                    <a:pos x="T2" y="T3"/>
                  </a:cxn>
                  <a:cxn ang="T12">
                    <a:pos x="T4" y="T5"/>
                  </a:cxn>
                  <a:cxn ang="T13">
                    <a:pos x="T6" y="T7"/>
                  </a:cxn>
                  <a:cxn ang="T14">
                    <a:pos x="T8" y="T9"/>
                  </a:cxn>
                </a:cxnLst>
                <a:rect l="T15" t="T16" r="T17" b="T18"/>
                <a:pathLst>
                  <a:path w="214" h="91">
                    <a:moveTo>
                      <a:pt x="0" y="58"/>
                    </a:moveTo>
                    <a:lnTo>
                      <a:pt x="140" y="0"/>
                    </a:lnTo>
                    <a:lnTo>
                      <a:pt x="214" y="29"/>
                    </a:lnTo>
                    <a:lnTo>
                      <a:pt x="77" y="91"/>
                    </a:lnTo>
                    <a:lnTo>
                      <a:pt x="0" y="58"/>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04" name="Freeform 89"/>
              <p:cNvSpPr>
                <a:spLocks/>
              </p:cNvSpPr>
              <p:nvPr/>
            </p:nvSpPr>
            <p:spPr bwMode="auto">
              <a:xfrm>
                <a:off x="2170" y="2256"/>
                <a:ext cx="185" cy="86"/>
              </a:xfrm>
              <a:custGeom>
                <a:avLst/>
                <a:gdLst>
                  <a:gd name="T0" fmla="*/ 0 w 137"/>
                  <a:gd name="T1" fmla="*/ 103 h 70"/>
                  <a:gd name="T2" fmla="*/ 0 w 137"/>
                  <a:gd name="T3" fmla="*/ 91 h 70"/>
                  <a:gd name="T4" fmla="*/ 239 w 137"/>
                  <a:gd name="T5" fmla="*/ 0 h 70"/>
                  <a:gd name="T6" fmla="*/ 239 w 137"/>
                  <a:gd name="T7" fmla="*/ 19 h 70"/>
                  <a:gd name="T8" fmla="*/ 0 w 137"/>
                  <a:gd name="T9" fmla="*/ 103 h 70"/>
                  <a:gd name="T10" fmla="*/ 0 60000 65536"/>
                  <a:gd name="T11" fmla="*/ 0 60000 65536"/>
                  <a:gd name="T12" fmla="*/ 0 60000 65536"/>
                  <a:gd name="T13" fmla="*/ 0 60000 65536"/>
                  <a:gd name="T14" fmla="*/ 0 60000 65536"/>
                  <a:gd name="T15" fmla="*/ 0 w 137"/>
                  <a:gd name="T16" fmla="*/ 0 h 70"/>
                  <a:gd name="T17" fmla="*/ 137 w 137"/>
                  <a:gd name="T18" fmla="*/ 70 h 70"/>
                </a:gdLst>
                <a:ahLst/>
                <a:cxnLst>
                  <a:cxn ang="T10">
                    <a:pos x="T0" y="T1"/>
                  </a:cxn>
                  <a:cxn ang="T11">
                    <a:pos x="T2" y="T3"/>
                  </a:cxn>
                  <a:cxn ang="T12">
                    <a:pos x="T4" y="T5"/>
                  </a:cxn>
                  <a:cxn ang="T13">
                    <a:pos x="T6" y="T7"/>
                  </a:cxn>
                  <a:cxn ang="T14">
                    <a:pos x="T8" y="T9"/>
                  </a:cxn>
                </a:cxnLst>
                <a:rect l="T15" t="T16" r="T17" b="T18"/>
                <a:pathLst>
                  <a:path w="137" h="70">
                    <a:moveTo>
                      <a:pt x="0" y="70"/>
                    </a:moveTo>
                    <a:lnTo>
                      <a:pt x="0" y="62"/>
                    </a:lnTo>
                    <a:lnTo>
                      <a:pt x="137" y="0"/>
                    </a:lnTo>
                    <a:lnTo>
                      <a:pt x="137" y="13"/>
                    </a:lnTo>
                    <a:lnTo>
                      <a:pt x="0" y="7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05" name="Freeform 90"/>
              <p:cNvSpPr>
                <a:spLocks/>
              </p:cNvSpPr>
              <p:nvPr/>
            </p:nvSpPr>
            <p:spPr bwMode="auto">
              <a:xfrm>
                <a:off x="2070" y="2290"/>
                <a:ext cx="100" cy="56"/>
              </a:xfrm>
              <a:custGeom>
                <a:avLst/>
                <a:gdLst>
                  <a:gd name="T0" fmla="*/ 0 w 77"/>
                  <a:gd name="T1" fmla="*/ 0 h 46"/>
                  <a:gd name="T2" fmla="*/ 135 w 77"/>
                  <a:gd name="T3" fmla="*/ 49 h 46"/>
                  <a:gd name="T4" fmla="*/ 135 w 77"/>
                  <a:gd name="T5" fmla="*/ 68 h 46"/>
                  <a:gd name="T6" fmla="*/ 0 w 77"/>
                  <a:gd name="T7" fmla="*/ 26 h 46"/>
                  <a:gd name="T8" fmla="*/ 0 w 77"/>
                  <a:gd name="T9" fmla="*/ 0 h 46"/>
                  <a:gd name="T10" fmla="*/ 0 60000 65536"/>
                  <a:gd name="T11" fmla="*/ 0 60000 65536"/>
                  <a:gd name="T12" fmla="*/ 0 60000 65536"/>
                  <a:gd name="T13" fmla="*/ 0 60000 65536"/>
                  <a:gd name="T14" fmla="*/ 0 60000 65536"/>
                  <a:gd name="T15" fmla="*/ 0 w 77"/>
                  <a:gd name="T16" fmla="*/ 0 h 46"/>
                  <a:gd name="T17" fmla="*/ 77 w 77"/>
                  <a:gd name="T18" fmla="*/ 46 h 46"/>
                </a:gdLst>
                <a:ahLst/>
                <a:cxnLst>
                  <a:cxn ang="T10">
                    <a:pos x="T0" y="T1"/>
                  </a:cxn>
                  <a:cxn ang="T11">
                    <a:pos x="T2" y="T3"/>
                  </a:cxn>
                  <a:cxn ang="T12">
                    <a:pos x="T4" y="T5"/>
                  </a:cxn>
                  <a:cxn ang="T13">
                    <a:pos x="T6" y="T7"/>
                  </a:cxn>
                  <a:cxn ang="T14">
                    <a:pos x="T8" y="T9"/>
                  </a:cxn>
                </a:cxnLst>
                <a:rect l="T15" t="T16" r="T17" b="T18"/>
                <a:pathLst>
                  <a:path w="77" h="46">
                    <a:moveTo>
                      <a:pt x="0" y="0"/>
                    </a:moveTo>
                    <a:lnTo>
                      <a:pt x="77" y="33"/>
                    </a:lnTo>
                    <a:lnTo>
                      <a:pt x="77" y="46"/>
                    </a:lnTo>
                    <a:lnTo>
                      <a:pt x="0" y="17"/>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06" name="Freeform 91"/>
              <p:cNvSpPr>
                <a:spLocks/>
              </p:cNvSpPr>
              <p:nvPr/>
            </p:nvSpPr>
            <p:spPr bwMode="auto">
              <a:xfrm>
                <a:off x="2287" y="2128"/>
                <a:ext cx="305" cy="118"/>
              </a:xfrm>
              <a:custGeom>
                <a:avLst/>
                <a:gdLst>
                  <a:gd name="T0" fmla="*/ 0 w 231"/>
                  <a:gd name="T1" fmla="*/ 94 h 96"/>
                  <a:gd name="T2" fmla="*/ 260 w 231"/>
                  <a:gd name="T3" fmla="*/ 0 h 96"/>
                  <a:gd name="T4" fmla="*/ 405 w 231"/>
                  <a:gd name="T5" fmla="*/ 43 h 96"/>
                  <a:gd name="T6" fmla="*/ 142 w 231"/>
                  <a:gd name="T7" fmla="*/ 143 h 96"/>
                  <a:gd name="T8" fmla="*/ 0 w 231"/>
                  <a:gd name="T9" fmla="*/ 94 h 96"/>
                  <a:gd name="T10" fmla="*/ 0 60000 65536"/>
                  <a:gd name="T11" fmla="*/ 0 60000 65536"/>
                  <a:gd name="T12" fmla="*/ 0 60000 65536"/>
                  <a:gd name="T13" fmla="*/ 0 60000 65536"/>
                  <a:gd name="T14" fmla="*/ 0 60000 65536"/>
                  <a:gd name="T15" fmla="*/ 0 w 231"/>
                  <a:gd name="T16" fmla="*/ 0 h 96"/>
                  <a:gd name="T17" fmla="*/ 231 w 231"/>
                  <a:gd name="T18" fmla="*/ 96 h 96"/>
                </a:gdLst>
                <a:ahLst/>
                <a:cxnLst>
                  <a:cxn ang="T10">
                    <a:pos x="T0" y="T1"/>
                  </a:cxn>
                  <a:cxn ang="T11">
                    <a:pos x="T2" y="T3"/>
                  </a:cxn>
                  <a:cxn ang="T12">
                    <a:pos x="T4" y="T5"/>
                  </a:cxn>
                  <a:cxn ang="T13">
                    <a:pos x="T6" y="T7"/>
                  </a:cxn>
                  <a:cxn ang="T14">
                    <a:pos x="T8" y="T9"/>
                  </a:cxn>
                </a:cxnLst>
                <a:rect l="T15" t="T16" r="T17" b="T18"/>
                <a:pathLst>
                  <a:path w="231" h="96">
                    <a:moveTo>
                      <a:pt x="0" y="63"/>
                    </a:moveTo>
                    <a:lnTo>
                      <a:pt x="148" y="0"/>
                    </a:lnTo>
                    <a:lnTo>
                      <a:pt x="231" y="29"/>
                    </a:lnTo>
                    <a:lnTo>
                      <a:pt x="81" y="96"/>
                    </a:lnTo>
                    <a:lnTo>
                      <a:pt x="0" y="63"/>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07" name="Freeform 92"/>
              <p:cNvSpPr>
                <a:spLocks/>
              </p:cNvSpPr>
              <p:nvPr/>
            </p:nvSpPr>
            <p:spPr bwMode="auto">
              <a:xfrm>
                <a:off x="2395" y="2165"/>
                <a:ext cx="197" cy="91"/>
              </a:xfrm>
              <a:custGeom>
                <a:avLst/>
                <a:gdLst>
                  <a:gd name="T0" fmla="*/ 0 w 150"/>
                  <a:gd name="T1" fmla="*/ 113 h 75"/>
                  <a:gd name="T2" fmla="*/ 0 w 150"/>
                  <a:gd name="T3" fmla="*/ 101 h 75"/>
                  <a:gd name="T4" fmla="*/ 264 w 150"/>
                  <a:gd name="T5" fmla="*/ 0 h 75"/>
                  <a:gd name="T6" fmla="*/ 264 w 150"/>
                  <a:gd name="T7" fmla="*/ 18 h 75"/>
                  <a:gd name="T8" fmla="*/ 0 w 150"/>
                  <a:gd name="T9" fmla="*/ 113 h 75"/>
                  <a:gd name="T10" fmla="*/ 0 60000 65536"/>
                  <a:gd name="T11" fmla="*/ 0 60000 65536"/>
                  <a:gd name="T12" fmla="*/ 0 60000 65536"/>
                  <a:gd name="T13" fmla="*/ 0 60000 65536"/>
                  <a:gd name="T14" fmla="*/ 0 60000 65536"/>
                  <a:gd name="T15" fmla="*/ 0 w 150"/>
                  <a:gd name="T16" fmla="*/ 0 h 75"/>
                  <a:gd name="T17" fmla="*/ 150 w 150"/>
                  <a:gd name="T18" fmla="*/ 75 h 75"/>
                </a:gdLst>
                <a:ahLst/>
                <a:cxnLst>
                  <a:cxn ang="T10">
                    <a:pos x="T0" y="T1"/>
                  </a:cxn>
                  <a:cxn ang="T11">
                    <a:pos x="T2" y="T3"/>
                  </a:cxn>
                  <a:cxn ang="T12">
                    <a:pos x="T4" y="T5"/>
                  </a:cxn>
                  <a:cxn ang="T13">
                    <a:pos x="T6" y="T7"/>
                  </a:cxn>
                  <a:cxn ang="T14">
                    <a:pos x="T8" y="T9"/>
                  </a:cxn>
                </a:cxnLst>
                <a:rect l="T15" t="T16" r="T17" b="T18"/>
                <a:pathLst>
                  <a:path w="150" h="75">
                    <a:moveTo>
                      <a:pt x="0" y="75"/>
                    </a:moveTo>
                    <a:lnTo>
                      <a:pt x="0" y="67"/>
                    </a:lnTo>
                    <a:lnTo>
                      <a:pt x="150" y="0"/>
                    </a:lnTo>
                    <a:lnTo>
                      <a:pt x="150" y="12"/>
                    </a:lnTo>
                    <a:lnTo>
                      <a:pt x="0" y="75"/>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08" name="Freeform 93"/>
              <p:cNvSpPr>
                <a:spLocks/>
              </p:cNvSpPr>
              <p:nvPr/>
            </p:nvSpPr>
            <p:spPr bwMode="auto">
              <a:xfrm>
                <a:off x="2287" y="2204"/>
                <a:ext cx="108" cy="56"/>
              </a:xfrm>
              <a:custGeom>
                <a:avLst/>
                <a:gdLst>
                  <a:gd name="T0" fmla="*/ 0 w 81"/>
                  <a:gd name="T1" fmla="*/ 0 h 45"/>
                  <a:gd name="T2" fmla="*/ 141 w 81"/>
                  <a:gd name="T3" fmla="*/ 49 h 45"/>
                  <a:gd name="T4" fmla="*/ 141 w 81"/>
                  <a:gd name="T5" fmla="*/ 67 h 45"/>
                  <a:gd name="T6" fmla="*/ 0 w 81"/>
                  <a:gd name="T7" fmla="*/ 18 h 45"/>
                  <a:gd name="T8" fmla="*/ 0 w 81"/>
                  <a:gd name="T9" fmla="*/ 0 h 45"/>
                  <a:gd name="T10" fmla="*/ 0 60000 65536"/>
                  <a:gd name="T11" fmla="*/ 0 60000 65536"/>
                  <a:gd name="T12" fmla="*/ 0 60000 65536"/>
                  <a:gd name="T13" fmla="*/ 0 60000 65536"/>
                  <a:gd name="T14" fmla="*/ 0 60000 65536"/>
                  <a:gd name="T15" fmla="*/ 0 w 81"/>
                  <a:gd name="T16" fmla="*/ 0 h 45"/>
                  <a:gd name="T17" fmla="*/ 81 w 81"/>
                  <a:gd name="T18" fmla="*/ 45 h 45"/>
                </a:gdLst>
                <a:ahLst/>
                <a:cxnLst>
                  <a:cxn ang="T10">
                    <a:pos x="T0" y="T1"/>
                  </a:cxn>
                  <a:cxn ang="T11">
                    <a:pos x="T2" y="T3"/>
                  </a:cxn>
                  <a:cxn ang="T12">
                    <a:pos x="T4" y="T5"/>
                  </a:cxn>
                  <a:cxn ang="T13">
                    <a:pos x="T6" y="T7"/>
                  </a:cxn>
                  <a:cxn ang="T14">
                    <a:pos x="T8" y="T9"/>
                  </a:cxn>
                </a:cxnLst>
                <a:rect l="T15" t="T16" r="T17" b="T18"/>
                <a:pathLst>
                  <a:path w="81" h="45">
                    <a:moveTo>
                      <a:pt x="0" y="0"/>
                    </a:moveTo>
                    <a:lnTo>
                      <a:pt x="81" y="33"/>
                    </a:lnTo>
                    <a:lnTo>
                      <a:pt x="81" y="45"/>
                    </a:lnTo>
                    <a:lnTo>
                      <a:pt x="0" y="12"/>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09" name="Freeform 94"/>
              <p:cNvSpPr>
                <a:spLocks/>
              </p:cNvSpPr>
              <p:nvPr/>
            </p:nvSpPr>
            <p:spPr bwMode="auto">
              <a:xfrm>
                <a:off x="2521" y="2028"/>
                <a:ext cx="328" cy="128"/>
              </a:xfrm>
              <a:custGeom>
                <a:avLst/>
                <a:gdLst>
                  <a:gd name="T0" fmla="*/ 0 w 248"/>
                  <a:gd name="T1" fmla="*/ 99 h 104"/>
                  <a:gd name="T2" fmla="*/ 284 w 248"/>
                  <a:gd name="T3" fmla="*/ 0 h 104"/>
                  <a:gd name="T4" fmla="*/ 436 w 248"/>
                  <a:gd name="T5" fmla="*/ 49 h 104"/>
                  <a:gd name="T6" fmla="*/ 155 w 248"/>
                  <a:gd name="T7" fmla="*/ 155 h 104"/>
                  <a:gd name="T8" fmla="*/ 0 w 248"/>
                  <a:gd name="T9" fmla="*/ 99 h 104"/>
                  <a:gd name="T10" fmla="*/ 0 60000 65536"/>
                  <a:gd name="T11" fmla="*/ 0 60000 65536"/>
                  <a:gd name="T12" fmla="*/ 0 60000 65536"/>
                  <a:gd name="T13" fmla="*/ 0 60000 65536"/>
                  <a:gd name="T14" fmla="*/ 0 60000 65536"/>
                  <a:gd name="T15" fmla="*/ 0 w 248"/>
                  <a:gd name="T16" fmla="*/ 0 h 104"/>
                  <a:gd name="T17" fmla="*/ 248 w 248"/>
                  <a:gd name="T18" fmla="*/ 104 h 104"/>
                </a:gdLst>
                <a:ahLst/>
                <a:cxnLst>
                  <a:cxn ang="T10">
                    <a:pos x="T0" y="T1"/>
                  </a:cxn>
                  <a:cxn ang="T11">
                    <a:pos x="T2" y="T3"/>
                  </a:cxn>
                  <a:cxn ang="T12">
                    <a:pos x="T4" y="T5"/>
                  </a:cxn>
                  <a:cxn ang="T13">
                    <a:pos x="T6" y="T7"/>
                  </a:cxn>
                  <a:cxn ang="T14">
                    <a:pos x="T8" y="T9"/>
                  </a:cxn>
                </a:cxnLst>
                <a:rect l="T15" t="T16" r="T17" b="T18"/>
                <a:pathLst>
                  <a:path w="248" h="104">
                    <a:moveTo>
                      <a:pt x="0" y="66"/>
                    </a:moveTo>
                    <a:lnTo>
                      <a:pt x="161" y="0"/>
                    </a:lnTo>
                    <a:lnTo>
                      <a:pt x="248" y="33"/>
                    </a:lnTo>
                    <a:lnTo>
                      <a:pt x="88" y="104"/>
                    </a:lnTo>
                    <a:lnTo>
                      <a:pt x="0" y="66"/>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10" name="Freeform 95"/>
              <p:cNvSpPr>
                <a:spLocks/>
              </p:cNvSpPr>
              <p:nvPr/>
            </p:nvSpPr>
            <p:spPr bwMode="auto">
              <a:xfrm>
                <a:off x="2638" y="2069"/>
                <a:ext cx="211" cy="101"/>
              </a:xfrm>
              <a:custGeom>
                <a:avLst/>
                <a:gdLst>
                  <a:gd name="T0" fmla="*/ 0 w 160"/>
                  <a:gd name="T1" fmla="*/ 122 h 82"/>
                  <a:gd name="T2" fmla="*/ 0 w 160"/>
                  <a:gd name="T3" fmla="*/ 106 h 82"/>
                  <a:gd name="T4" fmla="*/ 281 w 160"/>
                  <a:gd name="T5" fmla="*/ 0 h 82"/>
                  <a:gd name="T6" fmla="*/ 281 w 160"/>
                  <a:gd name="T7" fmla="*/ 18 h 82"/>
                  <a:gd name="T8" fmla="*/ 0 w 160"/>
                  <a:gd name="T9" fmla="*/ 122 h 82"/>
                  <a:gd name="T10" fmla="*/ 0 60000 65536"/>
                  <a:gd name="T11" fmla="*/ 0 60000 65536"/>
                  <a:gd name="T12" fmla="*/ 0 60000 65536"/>
                  <a:gd name="T13" fmla="*/ 0 60000 65536"/>
                  <a:gd name="T14" fmla="*/ 0 60000 65536"/>
                  <a:gd name="T15" fmla="*/ 0 w 160"/>
                  <a:gd name="T16" fmla="*/ 0 h 82"/>
                  <a:gd name="T17" fmla="*/ 160 w 160"/>
                  <a:gd name="T18" fmla="*/ 82 h 82"/>
                </a:gdLst>
                <a:ahLst/>
                <a:cxnLst>
                  <a:cxn ang="T10">
                    <a:pos x="T0" y="T1"/>
                  </a:cxn>
                  <a:cxn ang="T11">
                    <a:pos x="T2" y="T3"/>
                  </a:cxn>
                  <a:cxn ang="T12">
                    <a:pos x="T4" y="T5"/>
                  </a:cxn>
                  <a:cxn ang="T13">
                    <a:pos x="T6" y="T7"/>
                  </a:cxn>
                  <a:cxn ang="T14">
                    <a:pos x="T8" y="T9"/>
                  </a:cxn>
                </a:cxnLst>
                <a:rect l="T15" t="T16" r="T17" b="T18"/>
                <a:pathLst>
                  <a:path w="160" h="82">
                    <a:moveTo>
                      <a:pt x="0" y="82"/>
                    </a:moveTo>
                    <a:lnTo>
                      <a:pt x="0" y="71"/>
                    </a:lnTo>
                    <a:lnTo>
                      <a:pt x="160" y="0"/>
                    </a:lnTo>
                    <a:lnTo>
                      <a:pt x="160" y="12"/>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11" name="Freeform 96"/>
              <p:cNvSpPr>
                <a:spLocks/>
              </p:cNvSpPr>
              <p:nvPr/>
            </p:nvSpPr>
            <p:spPr bwMode="auto">
              <a:xfrm>
                <a:off x="2521" y="2109"/>
                <a:ext cx="117" cy="61"/>
              </a:xfrm>
              <a:custGeom>
                <a:avLst/>
                <a:gdLst>
                  <a:gd name="T0" fmla="*/ 0 w 88"/>
                  <a:gd name="T1" fmla="*/ 0 h 49"/>
                  <a:gd name="T2" fmla="*/ 156 w 88"/>
                  <a:gd name="T3" fmla="*/ 58 h 49"/>
                  <a:gd name="T4" fmla="*/ 156 w 88"/>
                  <a:gd name="T5" fmla="*/ 73 h 49"/>
                  <a:gd name="T6" fmla="*/ 0 w 88"/>
                  <a:gd name="T7" fmla="*/ 24 h 49"/>
                  <a:gd name="T8" fmla="*/ 0 w 88"/>
                  <a:gd name="T9" fmla="*/ 0 h 49"/>
                  <a:gd name="T10" fmla="*/ 0 60000 65536"/>
                  <a:gd name="T11" fmla="*/ 0 60000 65536"/>
                  <a:gd name="T12" fmla="*/ 0 60000 65536"/>
                  <a:gd name="T13" fmla="*/ 0 60000 65536"/>
                  <a:gd name="T14" fmla="*/ 0 60000 65536"/>
                  <a:gd name="T15" fmla="*/ 0 w 88"/>
                  <a:gd name="T16" fmla="*/ 0 h 49"/>
                  <a:gd name="T17" fmla="*/ 88 w 88"/>
                  <a:gd name="T18" fmla="*/ 49 h 49"/>
                </a:gdLst>
                <a:ahLst/>
                <a:cxnLst>
                  <a:cxn ang="T10">
                    <a:pos x="T0" y="T1"/>
                  </a:cxn>
                  <a:cxn ang="T11">
                    <a:pos x="T2" y="T3"/>
                  </a:cxn>
                  <a:cxn ang="T12">
                    <a:pos x="T4" y="T5"/>
                  </a:cxn>
                  <a:cxn ang="T13">
                    <a:pos x="T6" y="T7"/>
                  </a:cxn>
                  <a:cxn ang="T14">
                    <a:pos x="T8" y="T9"/>
                  </a:cxn>
                </a:cxnLst>
                <a:rect l="T15" t="T16" r="T17" b="T18"/>
                <a:pathLst>
                  <a:path w="88" h="49">
                    <a:moveTo>
                      <a:pt x="0" y="0"/>
                    </a:moveTo>
                    <a:lnTo>
                      <a:pt x="88" y="38"/>
                    </a:lnTo>
                    <a:lnTo>
                      <a:pt x="88" y="49"/>
                    </a:lnTo>
                    <a:lnTo>
                      <a:pt x="0" y="16"/>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12" name="Freeform 97"/>
              <p:cNvSpPr>
                <a:spLocks/>
              </p:cNvSpPr>
              <p:nvPr/>
            </p:nvSpPr>
            <p:spPr bwMode="auto">
              <a:xfrm>
                <a:off x="2806" y="2987"/>
                <a:ext cx="1132" cy="503"/>
              </a:xfrm>
              <a:custGeom>
                <a:avLst/>
                <a:gdLst>
                  <a:gd name="T0" fmla="*/ 0 w 857"/>
                  <a:gd name="T1" fmla="*/ 555 h 412"/>
                  <a:gd name="T2" fmla="*/ 0 w 857"/>
                  <a:gd name="T3" fmla="*/ 614 h 412"/>
                  <a:gd name="T4" fmla="*/ 1501 w 857"/>
                  <a:gd name="T5" fmla="*/ 55 h 412"/>
                  <a:gd name="T6" fmla="*/ 1501 w 857"/>
                  <a:gd name="T7" fmla="*/ 0 h 412"/>
                  <a:gd name="T8" fmla="*/ 0 w 857"/>
                  <a:gd name="T9" fmla="*/ 555 h 412"/>
                  <a:gd name="T10" fmla="*/ 0 60000 65536"/>
                  <a:gd name="T11" fmla="*/ 0 60000 65536"/>
                  <a:gd name="T12" fmla="*/ 0 60000 65536"/>
                  <a:gd name="T13" fmla="*/ 0 60000 65536"/>
                  <a:gd name="T14" fmla="*/ 0 60000 65536"/>
                  <a:gd name="T15" fmla="*/ 0 w 857"/>
                  <a:gd name="T16" fmla="*/ 0 h 412"/>
                  <a:gd name="T17" fmla="*/ 857 w 857"/>
                  <a:gd name="T18" fmla="*/ 412 h 412"/>
                </a:gdLst>
                <a:ahLst/>
                <a:cxnLst>
                  <a:cxn ang="T10">
                    <a:pos x="T0" y="T1"/>
                  </a:cxn>
                  <a:cxn ang="T11">
                    <a:pos x="T2" y="T3"/>
                  </a:cxn>
                  <a:cxn ang="T12">
                    <a:pos x="T4" y="T5"/>
                  </a:cxn>
                  <a:cxn ang="T13">
                    <a:pos x="T6" y="T7"/>
                  </a:cxn>
                  <a:cxn ang="T14">
                    <a:pos x="T8" y="T9"/>
                  </a:cxn>
                </a:cxnLst>
                <a:rect l="T15" t="T16" r="T17" b="T18"/>
                <a:pathLst>
                  <a:path w="857" h="412">
                    <a:moveTo>
                      <a:pt x="0" y="373"/>
                    </a:moveTo>
                    <a:lnTo>
                      <a:pt x="0" y="412"/>
                    </a:lnTo>
                    <a:lnTo>
                      <a:pt x="857" y="37"/>
                    </a:lnTo>
                    <a:lnTo>
                      <a:pt x="857" y="0"/>
                    </a:lnTo>
                    <a:lnTo>
                      <a:pt x="0" y="373"/>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113" name="Freeform 98"/>
              <p:cNvSpPr>
                <a:spLocks/>
              </p:cNvSpPr>
              <p:nvPr/>
            </p:nvSpPr>
            <p:spPr bwMode="auto">
              <a:xfrm>
                <a:off x="1559" y="3051"/>
                <a:ext cx="1246" cy="439"/>
              </a:xfrm>
              <a:custGeom>
                <a:avLst/>
                <a:gdLst>
                  <a:gd name="T0" fmla="*/ 0 w 940"/>
                  <a:gd name="T1" fmla="*/ 0 h 360"/>
                  <a:gd name="T2" fmla="*/ 0 w 940"/>
                  <a:gd name="T3" fmla="*/ 55 h 360"/>
                  <a:gd name="T4" fmla="*/ 1649 w 940"/>
                  <a:gd name="T5" fmla="*/ 538 h 360"/>
                  <a:gd name="T6" fmla="*/ 1649 w 940"/>
                  <a:gd name="T7" fmla="*/ 479 h 360"/>
                  <a:gd name="T8" fmla="*/ 0 w 940"/>
                  <a:gd name="T9" fmla="*/ 0 h 360"/>
                  <a:gd name="T10" fmla="*/ 0 60000 65536"/>
                  <a:gd name="T11" fmla="*/ 0 60000 65536"/>
                  <a:gd name="T12" fmla="*/ 0 60000 65536"/>
                  <a:gd name="T13" fmla="*/ 0 60000 65536"/>
                  <a:gd name="T14" fmla="*/ 0 60000 65536"/>
                  <a:gd name="T15" fmla="*/ 0 w 940"/>
                  <a:gd name="T16" fmla="*/ 0 h 360"/>
                  <a:gd name="T17" fmla="*/ 940 w 940"/>
                  <a:gd name="T18" fmla="*/ 360 h 360"/>
                </a:gdLst>
                <a:ahLst/>
                <a:cxnLst>
                  <a:cxn ang="T10">
                    <a:pos x="T0" y="T1"/>
                  </a:cxn>
                  <a:cxn ang="T11">
                    <a:pos x="T2" y="T3"/>
                  </a:cxn>
                  <a:cxn ang="T12">
                    <a:pos x="T4" y="T5"/>
                  </a:cxn>
                  <a:cxn ang="T13">
                    <a:pos x="T6" y="T7"/>
                  </a:cxn>
                  <a:cxn ang="T14">
                    <a:pos x="T8" y="T9"/>
                  </a:cxn>
                </a:cxnLst>
                <a:rect l="T15" t="T16" r="T17" b="T18"/>
                <a:pathLst>
                  <a:path w="940" h="360">
                    <a:moveTo>
                      <a:pt x="0" y="0"/>
                    </a:moveTo>
                    <a:lnTo>
                      <a:pt x="0" y="37"/>
                    </a:lnTo>
                    <a:lnTo>
                      <a:pt x="940" y="360"/>
                    </a:lnTo>
                    <a:lnTo>
                      <a:pt x="940" y="321"/>
                    </a:lnTo>
                    <a:lnTo>
                      <a:pt x="0" y="0"/>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114" name="Freeform 99"/>
              <p:cNvSpPr>
                <a:spLocks/>
              </p:cNvSpPr>
              <p:nvPr/>
            </p:nvSpPr>
            <p:spPr bwMode="auto">
              <a:xfrm>
                <a:off x="1559" y="2594"/>
                <a:ext cx="2379" cy="847"/>
              </a:xfrm>
              <a:custGeom>
                <a:avLst/>
                <a:gdLst>
                  <a:gd name="T0" fmla="*/ 0 w 1797"/>
                  <a:gd name="T1" fmla="*/ 556 h 695"/>
                  <a:gd name="T2" fmla="*/ 1500 w 1797"/>
                  <a:gd name="T3" fmla="*/ 0 h 695"/>
                  <a:gd name="T4" fmla="*/ 3149 w 1797"/>
                  <a:gd name="T5" fmla="*/ 480 h 695"/>
                  <a:gd name="T6" fmla="*/ 1647 w 1797"/>
                  <a:gd name="T7" fmla="*/ 1035 h 695"/>
                  <a:gd name="T8" fmla="*/ 0 w 1797"/>
                  <a:gd name="T9" fmla="*/ 556 h 695"/>
                  <a:gd name="T10" fmla="*/ 0 60000 65536"/>
                  <a:gd name="T11" fmla="*/ 0 60000 65536"/>
                  <a:gd name="T12" fmla="*/ 0 60000 65536"/>
                  <a:gd name="T13" fmla="*/ 0 60000 65536"/>
                  <a:gd name="T14" fmla="*/ 0 60000 65536"/>
                  <a:gd name="T15" fmla="*/ 0 w 1797"/>
                  <a:gd name="T16" fmla="*/ 0 h 695"/>
                  <a:gd name="T17" fmla="*/ 1797 w 1797"/>
                  <a:gd name="T18" fmla="*/ 695 h 695"/>
                </a:gdLst>
                <a:ahLst/>
                <a:cxnLst>
                  <a:cxn ang="T10">
                    <a:pos x="T0" y="T1"/>
                  </a:cxn>
                  <a:cxn ang="T11">
                    <a:pos x="T2" y="T3"/>
                  </a:cxn>
                  <a:cxn ang="T12">
                    <a:pos x="T4" y="T5"/>
                  </a:cxn>
                  <a:cxn ang="T13">
                    <a:pos x="T6" y="T7"/>
                  </a:cxn>
                  <a:cxn ang="T14">
                    <a:pos x="T8" y="T9"/>
                  </a:cxn>
                </a:cxnLst>
                <a:rect l="T15" t="T16" r="T17" b="T18"/>
                <a:pathLst>
                  <a:path w="1797" h="695">
                    <a:moveTo>
                      <a:pt x="0" y="374"/>
                    </a:moveTo>
                    <a:lnTo>
                      <a:pt x="856" y="0"/>
                    </a:lnTo>
                    <a:lnTo>
                      <a:pt x="1797" y="322"/>
                    </a:lnTo>
                    <a:lnTo>
                      <a:pt x="940" y="695"/>
                    </a:lnTo>
                    <a:lnTo>
                      <a:pt x="0" y="374"/>
                    </a:lnTo>
                    <a:close/>
                  </a:path>
                </a:pathLst>
              </a:custGeom>
              <a:solidFill>
                <a:srgbClr val="CDCDCD"/>
              </a:solidFill>
              <a:ln w="1588">
                <a:solidFill>
                  <a:srgbClr val="000000"/>
                </a:solidFill>
                <a:prstDash val="solid"/>
                <a:round/>
                <a:headEnd/>
                <a:tailEnd/>
              </a:ln>
            </p:spPr>
            <p:txBody>
              <a:bodyPr/>
              <a:lstStyle/>
              <a:p>
                <a:pPr>
                  <a:defRPr/>
                </a:pPr>
                <a:endParaRPr lang="ja-JP" altLang="en-US" sz="1050"/>
              </a:p>
            </p:txBody>
          </p:sp>
          <p:sp>
            <p:nvSpPr>
              <p:cNvPr id="115" name="Freeform 100"/>
              <p:cNvSpPr>
                <a:spLocks/>
              </p:cNvSpPr>
              <p:nvPr/>
            </p:nvSpPr>
            <p:spPr bwMode="auto">
              <a:xfrm>
                <a:off x="2740" y="2764"/>
                <a:ext cx="454" cy="174"/>
              </a:xfrm>
              <a:custGeom>
                <a:avLst/>
                <a:gdLst>
                  <a:gd name="T0" fmla="*/ 135 w 344"/>
                  <a:gd name="T1" fmla="*/ 60 h 142"/>
                  <a:gd name="T2" fmla="*/ 552 w 344"/>
                  <a:gd name="T3" fmla="*/ 0 h 142"/>
                  <a:gd name="T4" fmla="*/ 602 w 344"/>
                  <a:gd name="T5" fmla="*/ 15 h 142"/>
                  <a:gd name="T6" fmla="*/ 466 w 344"/>
                  <a:gd name="T7" fmla="*/ 146 h 142"/>
                  <a:gd name="T8" fmla="*/ 56 w 344"/>
                  <a:gd name="T9" fmla="*/ 213 h 142"/>
                  <a:gd name="T10" fmla="*/ 0 w 344"/>
                  <a:gd name="T11" fmla="*/ 200 h 142"/>
                  <a:gd name="T12" fmla="*/ 135 w 344"/>
                  <a:gd name="T13" fmla="*/ 60 h 142"/>
                  <a:gd name="T14" fmla="*/ 0 60000 65536"/>
                  <a:gd name="T15" fmla="*/ 0 60000 65536"/>
                  <a:gd name="T16" fmla="*/ 0 60000 65536"/>
                  <a:gd name="T17" fmla="*/ 0 60000 65536"/>
                  <a:gd name="T18" fmla="*/ 0 60000 65536"/>
                  <a:gd name="T19" fmla="*/ 0 60000 65536"/>
                  <a:gd name="T20" fmla="*/ 0 60000 65536"/>
                  <a:gd name="T21" fmla="*/ 0 w 344"/>
                  <a:gd name="T22" fmla="*/ 0 h 142"/>
                  <a:gd name="T23" fmla="*/ 344 w 34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4" h="142">
                    <a:moveTo>
                      <a:pt x="77" y="40"/>
                    </a:moveTo>
                    <a:lnTo>
                      <a:pt x="315" y="0"/>
                    </a:lnTo>
                    <a:lnTo>
                      <a:pt x="344" y="10"/>
                    </a:lnTo>
                    <a:lnTo>
                      <a:pt x="266" y="97"/>
                    </a:lnTo>
                    <a:lnTo>
                      <a:pt x="32" y="142"/>
                    </a:lnTo>
                    <a:lnTo>
                      <a:pt x="0" y="133"/>
                    </a:lnTo>
                    <a:lnTo>
                      <a:pt x="77" y="40"/>
                    </a:lnTo>
                    <a:close/>
                  </a:path>
                </a:pathLst>
              </a:custGeom>
              <a:solidFill>
                <a:srgbClr val="FFFFFF"/>
              </a:solidFill>
              <a:ln w="1588">
                <a:solidFill>
                  <a:srgbClr val="000000"/>
                </a:solidFill>
                <a:prstDash val="solid"/>
                <a:round/>
                <a:headEnd/>
                <a:tailEnd/>
              </a:ln>
            </p:spPr>
            <p:txBody>
              <a:bodyPr/>
              <a:lstStyle/>
              <a:p>
                <a:pPr>
                  <a:defRPr/>
                </a:pPr>
                <a:endParaRPr lang="ja-JP" altLang="en-US" sz="1050"/>
              </a:p>
            </p:txBody>
          </p:sp>
          <p:sp>
            <p:nvSpPr>
              <p:cNvPr id="116" name="Freeform 101"/>
              <p:cNvSpPr>
                <a:spLocks/>
              </p:cNvSpPr>
              <p:nvPr/>
            </p:nvSpPr>
            <p:spPr bwMode="auto">
              <a:xfrm>
                <a:off x="2740" y="2764"/>
                <a:ext cx="454" cy="169"/>
              </a:xfrm>
              <a:custGeom>
                <a:avLst/>
                <a:gdLst>
                  <a:gd name="T0" fmla="*/ 574 w 344"/>
                  <a:gd name="T1" fmla="*/ 40 h 138"/>
                  <a:gd name="T2" fmla="*/ 602 w 344"/>
                  <a:gd name="T3" fmla="*/ 15 h 138"/>
                  <a:gd name="T4" fmla="*/ 552 w 344"/>
                  <a:gd name="T5" fmla="*/ 0 h 138"/>
                  <a:gd name="T6" fmla="*/ 135 w 344"/>
                  <a:gd name="T7" fmla="*/ 60 h 138"/>
                  <a:gd name="T8" fmla="*/ 0 w 344"/>
                  <a:gd name="T9" fmla="*/ 200 h 138"/>
                  <a:gd name="T10" fmla="*/ 29 w 344"/>
                  <a:gd name="T11" fmla="*/ 207 h 138"/>
                  <a:gd name="T12" fmla="*/ 135 w 344"/>
                  <a:gd name="T13" fmla="*/ 96 h 138"/>
                  <a:gd name="T14" fmla="*/ 553 w 344"/>
                  <a:gd name="T15" fmla="*/ 34 h 138"/>
                  <a:gd name="T16" fmla="*/ 574 w 344"/>
                  <a:gd name="T17" fmla="*/ 4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4"/>
                  <a:gd name="T28" fmla="*/ 0 h 138"/>
                  <a:gd name="T29" fmla="*/ 344 w 344"/>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4" h="138">
                    <a:moveTo>
                      <a:pt x="328" y="27"/>
                    </a:moveTo>
                    <a:lnTo>
                      <a:pt x="344" y="10"/>
                    </a:lnTo>
                    <a:lnTo>
                      <a:pt x="315" y="0"/>
                    </a:lnTo>
                    <a:lnTo>
                      <a:pt x="77" y="40"/>
                    </a:lnTo>
                    <a:lnTo>
                      <a:pt x="0" y="133"/>
                    </a:lnTo>
                    <a:lnTo>
                      <a:pt x="17" y="138"/>
                    </a:lnTo>
                    <a:lnTo>
                      <a:pt x="77" y="64"/>
                    </a:lnTo>
                    <a:lnTo>
                      <a:pt x="316" y="23"/>
                    </a:lnTo>
                    <a:lnTo>
                      <a:pt x="328" y="27"/>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117" name="Freeform 102"/>
              <p:cNvSpPr>
                <a:spLocks/>
              </p:cNvSpPr>
              <p:nvPr/>
            </p:nvSpPr>
            <p:spPr bwMode="auto">
              <a:xfrm>
                <a:off x="2415" y="2845"/>
                <a:ext cx="1392" cy="525"/>
              </a:xfrm>
              <a:custGeom>
                <a:avLst/>
                <a:gdLst>
                  <a:gd name="T0" fmla="*/ 65 w 1052"/>
                  <a:gd name="T1" fmla="*/ 390 h 429"/>
                  <a:gd name="T2" fmla="*/ 91 w 1052"/>
                  <a:gd name="T3" fmla="*/ 409 h 429"/>
                  <a:gd name="T4" fmla="*/ 93 w 1052"/>
                  <a:gd name="T5" fmla="*/ 438 h 429"/>
                  <a:gd name="T6" fmla="*/ 70 w 1052"/>
                  <a:gd name="T7" fmla="*/ 460 h 429"/>
                  <a:gd name="T8" fmla="*/ 16 w 1052"/>
                  <a:gd name="T9" fmla="*/ 479 h 429"/>
                  <a:gd name="T10" fmla="*/ 12 w 1052"/>
                  <a:gd name="T11" fmla="*/ 485 h 429"/>
                  <a:gd name="T12" fmla="*/ 0 w 1052"/>
                  <a:gd name="T13" fmla="*/ 498 h 429"/>
                  <a:gd name="T14" fmla="*/ 21 w 1052"/>
                  <a:gd name="T15" fmla="*/ 511 h 429"/>
                  <a:gd name="T16" fmla="*/ 434 w 1052"/>
                  <a:gd name="T17" fmla="*/ 633 h 429"/>
                  <a:gd name="T18" fmla="*/ 453 w 1052"/>
                  <a:gd name="T19" fmla="*/ 634 h 429"/>
                  <a:gd name="T20" fmla="*/ 470 w 1052"/>
                  <a:gd name="T21" fmla="*/ 639 h 429"/>
                  <a:gd name="T22" fmla="*/ 491 w 1052"/>
                  <a:gd name="T23" fmla="*/ 639 h 429"/>
                  <a:gd name="T24" fmla="*/ 519 w 1052"/>
                  <a:gd name="T25" fmla="*/ 638 h 429"/>
                  <a:gd name="T26" fmla="*/ 547 w 1052"/>
                  <a:gd name="T27" fmla="*/ 628 h 429"/>
                  <a:gd name="T28" fmla="*/ 914 w 1052"/>
                  <a:gd name="T29" fmla="*/ 492 h 429"/>
                  <a:gd name="T30" fmla="*/ 920 w 1052"/>
                  <a:gd name="T31" fmla="*/ 473 h 429"/>
                  <a:gd name="T32" fmla="*/ 908 w 1052"/>
                  <a:gd name="T33" fmla="*/ 464 h 429"/>
                  <a:gd name="T34" fmla="*/ 866 w 1052"/>
                  <a:gd name="T35" fmla="*/ 451 h 429"/>
                  <a:gd name="T36" fmla="*/ 855 w 1052"/>
                  <a:gd name="T37" fmla="*/ 445 h 429"/>
                  <a:gd name="T38" fmla="*/ 842 w 1052"/>
                  <a:gd name="T39" fmla="*/ 434 h 429"/>
                  <a:gd name="T40" fmla="*/ 842 w 1052"/>
                  <a:gd name="T41" fmla="*/ 425 h 429"/>
                  <a:gd name="T42" fmla="*/ 855 w 1052"/>
                  <a:gd name="T43" fmla="*/ 420 h 429"/>
                  <a:gd name="T44" fmla="*/ 972 w 1052"/>
                  <a:gd name="T45" fmla="*/ 373 h 429"/>
                  <a:gd name="T46" fmla="*/ 997 w 1052"/>
                  <a:gd name="T47" fmla="*/ 370 h 429"/>
                  <a:gd name="T48" fmla="*/ 1018 w 1052"/>
                  <a:gd name="T49" fmla="*/ 365 h 429"/>
                  <a:gd name="T50" fmla="*/ 1062 w 1052"/>
                  <a:gd name="T51" fmla="*/ 366 h 429"/>
                  <a:gd name="T52" fmla="*/ 1086 w 1052"/>
                  <a:gd name="T53" fmla="*/ 371 h 429"/>
                  <a:gd name="T54" fmla="*/ 1212 w 1052"/>
                  <a:gd name="T55" fmla="*/ 407 h 429"/>
                  <a:gd name="T56" fmla="*/ 1234 w 1052"/>
                  <a:gd name="T57" fmla="*/ 409 h 429"/>
                  <a:gd name="T58" fmla="*/ 1255 w 1052"/>
                  <a:gd name="T59" fmla="*/ 409 h 429"/>
                  <a:gd name="T60" fmla="*/ 1276 w 1052"/>
                  <a:gd name="T61" fmla="*/ 409 h 429"/>
                  <a:gd name="T62" fmla="*/ 1292 w 1052"/>
                  <a:gd name="T63" fmla="*/ 406 h 429"/>
                  <a:gd name="T64" fmla="*/ 1827 w 1052"/>
                  <a:gd name="T65" fmla="*/ 211 h 429"/>
                  <a:gd name="T66" fmla="*/ 1838 w 1052"/>
                  <a:gd name="T67" fmla="*/ 202 h 429"/>
                  <a:gd name="T68" fmla="*/ 1841 w 1052"/>
                  <a:gd name="T69" fmla="*/ 195 h 429"/>
                  <a:gd name="T70" fmla="*/ 1838 w 1052"/>
                  <a:gd name="T71" fmla="*/ 184 h 429"/>
                  <a:gd name="T72" fmla="*/ 1827 w 1052"/>
                  <a:gd name="T73" fmla="*/ 180 h 429"/>
                  <a:gd name="T74" fmla="*/ 1234 w 1052"/>
                  <a:gd name="T75" fmla="*/ 6 h 429"/>
                  <a:gd name="T76" fmla="*/ 1218 w 1052"/>
                  <a:gd name="T77" fmla="*/ 0 h 429"/>
                  <a:gd name="T78" fmla="*/ 1140 w 1052"/>
                  <a:gd name="T79" fmla="*/ 2 h 429"/>
                  <a:gd name="T80" fmla="*/ 616 w 1052"/>
                  <a:gd name="T81" fmla="*/ 200 h 429"/>
                  <a:gd name="T82" fmla="*/ 601 w 1052"/>
                  <a:gd name="T83" fmla="*/ 208 h 429"/>
                  <a:gd name="T84" fmla="*/ 595 w 1052"/>
                  <a:gd name="T85" fmla="*/ 214 h 429"/>
                  <a:gd name="T86" fmla="*/ 596 w 1052"/>
                  <a:gd name="T87" fmla="*/ 221 h 429"/>
                  <a:gd name="T88" fmla="*/ 610 w 1052"/>
                  <a:gd name="T89" fmla="*/ 233 h 429"/>
                  <a:gd name="T90" fmla="*/ 745 w 1052"/>
                  <a:gd name="T91" fmla="*/ 274 h 429"/>
                  <a:gd name="T92" fmla="*/ 757 w 1052"/>
                  <a:gd name="T93" fmla="*/ 278 h 429"/>
                  <a:gd name="T94" fmla="*/ 761 w 1052"/>
                  <a:gd name="T95" fmla="*/ 292 h 429"/>
                  <a:gd name="T96" fmla="*/ 747 w 1052"/>
                  <a:gd name="T97" fmla="*/ 304 h 429"/>
                  <a:gd name="T98" fmla="*/ 616 w 1052"/>
                  <a:gd name="T99" fmla="*/ 353 h 429"/>
                  <a:gd name="T100" fmla="*/ 543 w 1052"/>
                  <a:gd name="T101" fmla="*/ 358 h 429"/>
                  <a:gd name="T102" fmla="*/ 526 w 1052"/>
                  <a:gd name="T103" fmla="*/ 353 h 429"/>
                  <a:gd name="T104" fmla="*/ 474 w 1052"/>
                  <a:gd name="T105" fmla="*/ 340 h 429"/>
                  <a:gd name="T106" fmla="*/ 404 w 1052"/>
                  <a:gd name="T107" fmla="*/ 340 h 429"/>
                  <a:gd name="T108" fmla="*/ 384 w 1052"/>
                  <a:gd name="T109" fmla="*/ 342 h 429"/>
                  <a:gd name="T110" fmla="*/ 307 w 1052"/>
                  <a:gd name="T111" fmla="*/ 365 h 429"/>
                  <a:gd name="T112" fmla="*/ 258 w 1052"/>
                  <a:gd name="T113" fmla="*/ 371 h 429"/>
                  <a:gd name="T114" fmla="*/ 193 w 1052"/>
                  <a:gd name="T115" fmla="*/ 373 h 429"/>
                  <a:gd name="T116" fmla="*/ 128 w 1052"/>
                  <a:gd name="T117" fmla="*/ 366 h 429"/>
                  <a:gd name="T118" fmla="*/ 45 w 1052"/>
                  <a:gd name="T119" fmla="*/ 384 h 4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2"/>
                  <a:gd name="T181" fmla="*/ 0 h 429"/>
                  <a:gd name="T182" fmla="*/ 1052 w 1052"/>
                  <a:gd name="T183" fmla="*/ 429 h 4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2" h="429">
                    <a:moveTo>
                      <a:pt x="26" y="257"/>
                    </a:moveTo>
                    <a:lnTo>
                      <a:pt x="32" y="258"/>
                    </a:lnTo>
                    <a:lnTo>
                      <a:pt x="37" y="261"/>
                    </a:lnTo>
                    <a:lnTo>
                      <a:pt x="46" y="268"/>
                    </a:lnTo>
                    <a:lnTo>
                      <a:pt x="49" y="272"/>
                    </a:lnTo>
                    <a:lnTo>
                      <a:pt x="52" y="274"/>
                    </a:lnTo>
                    <a:lnTo>
                      <a:pt x="54" y="279"/>
                    </a:lnTo>
                    <a:lnTo>
                      <a:pt x="54" y="290"/>
                    </a:lnTo>
                    <a:lnTo>
                      <a:pt x="53" y="294"/>
                    </a:lnTo>
                    <a:lnTo>
                      <a:pt x="46" y="301"/>
                    </a:lnTo>
                    <a:lnTo>
                      <a:pt x="44" y="305"/>
                    </a:lnTo>
                    <a:lnTo>
                      <a:pt x="40" y="309"/>
                    </a:lnTo>
                    <a:lnTo>
                      <a:pt x="33" y="310"/>
                    </a:lnTo>
                    <a:lnTo>
                      <a:pt x="26" y="313"/>
                    </a:lnTo>
                    <a:lnTo>
                      <a:pt x="9" y="321"/>
                    </a:lnTo>
                    <a:lnTo>
                      <a:pt x="8" y="322"/>
                    </a:lnTo>
                    <a:lnTo>
                      <a:pt x="5" y="323"/>
                    </a:lnTo>
                    <a:lnTo>
                      <a:pt x="7" y="325"/>
                    </a:lnTo>
                    <a:lnTo>
                      <a:pt x="1" y="326"/>
                    </a:lnTo>
                    <a:lnTo>
                      <a:pt x="1" y="333"/>
                    </a:lnTo>
                    <a:lnTo>
                      <a:pt x="0" y="334"/>
                    </a:lnTo>
                    <a:lnTo>
                      <a:pt x="3" y="337"/>
                    </a:lnTo>
                    <a:lnTo>
                      <a:pt x="7" y="339"/>
                    </a:lnTo>
                    <a:lnTo>
                      <a:pt x="12" y="342"/>
                    </a:lnTo>
                    <a:lnTo>
                      <a:pt x="13" y="343"/>
                    </a:lnTo>
                    <a:lnTo>
                      <a:pt x="16" y="344"/>
                    </a:lnTo>
                    <a:lnTo>
                      <a:pt x="248" y="424"/>
                    </a:lnTo>
                    <a:lnTo>
                      <a:pt x="252" y="424"/>
                    </a:lnTo>
                    <a:lnTo>
                      <a:pt x="254" y="425"/>
                    </a:lnTo>
                    <a:lnTo>
                      <a:pt x="258" y="425"/>
                    </a:lnTo>
                    <a:lnTo>
                      <a:pt x="263" y="427"/>
                    </a:lnTo>
                    <a:lnTo>
                      <a:pt x="266" y="427"/>
                    </a:lnTo>
                    <a:lnTo>
                      <a:pt x="268" y="428"/>
                    </a:lnTo>
                    <a:lnTo>
                      <a:pt x="271" y="428"/>
                    </a:lnTo>
                    <a:lnTo>
                      <a:pt x="276" y="429"/>
                    </a:lnTo>
                    <a:lnTo>
                      <a:pt x="280" y="428"/>
                    </a:lnTo>
                    <a:lnTo>
                      <a:pt x="287" y="428"/>
                    </a:lnTo>
                    <a:lnTo>
                      <a:pt x="292" y="427"/>
                    </a:lnTo>
                    <a:lnTo>
                      <a:pt x="296" y="427"/>
                    </a:lnTo>
                    <a:lnTo>
                      <a:pt x="302" y="425"/>
                    </a:lnTo>
                    <a:lnTo>
                      <a:pt x="304" y="424"/>
                    </a:lnTo>
                    <a:lnTo>
                      <a:pt x="312" y="421"/>
                    </a:lnTo>
                    <a:lnTo>
                      <a:pt x="517" y="333"/>
                    </a:lnTo>
                    <a:lnTo>
                      <a:pt x="517" y="331"/>
                    </a:lnTo>
                    <a:lnTo>
                      <a:pt x="521" y="330"/>
                    </a:lnTo>
                    <a:lnTo>
                      <a:pt x="526" y="325"/>
                    </a:lnTo>
                    <a:lnTo>
                      <a:pt x="526" y="319"/>
                    </a:lnTo>
                    <a:lnTo>
                      <a:pt x="525" y="317"/>
                    </a:lnTo>
                    <a:lnTo>
                      <a:pt x="522" y="314"/>
                    </a:lnTo>
                    <a:lnTo>
                      <a:pt x="522" y="313"/>
                    </a:lnTo>
                    <a:lnTo>
                      <a:pt x="518" y="311"/>
                    </a:lnTo>
                    <a:lnTo>
                      <a:pt x="517" y="309"/>
                    </a:lnTo>
                    <a:lnTo>
                      <a:pt x="514" y="309"/>
                    </a:lnTo>
                    <a:lnTo>
                      <a:pt x="494" y="302"/>
                    </a:lnTo>
                    <a:lnTo>
                      <a:pt x="492" y="301"/>
                    </a:lnTo>
                    <a:lnTo>
                      <a:pt x="490" y="301"/>
                    </a:lnTo>
                    <a:lnTo>
                      <a:pt x="488" y="298"/>
                    </a:lnTo>
                    <a:lnTo>
                      <a:pt x="484" y="297"/>
                    </a:lnTo>
                    <a:lnTo>
                      <a:pt x="484" y="295"/>
                    </a:lnTo>
                    <a:lnTo>
                      <a:pt x="480" y="291"/>
                    </a:lnTo>
                    <a:lnTo>
                      <a:pt x="480" y="289"/>
                    </a:lnTo>
                    <a:lnTo>
                      <a:pt x="482" y="286"/>
                    </a:lnTo>
                    <a:lnTo>
                      <a:pt x="480" y="285"/>
                    </a:lnTo>
                    <a:lnTo>
                      <a:pt x="484" y="283"/>
                    </a:lnTo>
                    <a:lnTo>
                      <a:pt x="484" y="282"/>
                    </a:lnTo>
                    <a:lnTo>
                      <a:pt x="488" y="282"/>
                    </a:lnTo>
                    <a:lnTo>
                      <a:pt x="488" y="279"/>
                    </a:lnTo>
                    <a:lnTo>
                      <a:pt x="492" y="278"/>
                    </a:lnTo>
                    <a:lnTo>
                      <a:pt x="554" y="250"/>
                    </a:lnTo>
                    <a:lnTo>
                      <a:pt x="563" y="249"/>
                    </a:lnTo>
                    <a:lnTo>
                      <a:pt x="565" y="248"/>
                    </a:lnTo>
                    <a:lnTo>
                      <a:pt x="569" y="248"/>
                    </a:lnTo>
                    <a:lnTo>
                      <a:pt x="571" y="246"/>
                    </a:lnTo>
                    <a:lnTo>
                      <a:pt x="575" y="246"/>
                    </a:lnTo>
                    <a:lnTo>
                      <a:pt x="581" y="245"/>
                    </a:lnTo>
                    <a:lnTo>
                      <a:pt x="598" y="245"/>
                    </a:lnTo>
                    <a:lnTo>
                      <a:pt x="602" y="246"/>
                    </a:lnTo>
                    <a:lnTo>
                      <a:pt x="606" y="246"/>
                    </a:lnTo>
                    <a:lnTo>
                      <a:pt x="610" y="248"/>
                    </a:lnTo>
                    <a:lnTo>
                      <a:pt x="613" y="248"/>
                    </a:lnTo>
                    <a:lnTo>
                      <a:pt x="619" y="249"/>
                    </a:lnTo>
                    <a:lnTo>
                      <a:pt x="684" y="270"/>
                    </a:lnTo>
                    <a:lnTo>
                      <a:pt x="687" y="272"/>
                    </a:lnTo>
                    <a:lnTo>
                      <a:pt x="691" y="273"/>
                    </a:lnTo>
                    <a:lnTo>
                      <a:pt x="694" y="273"/>
                    </a:lnTo>
                    <a:lnTo>
                      <a:pt x="696" y="274"/>
                    </a:lnTo>
                    <a:lnTo>
                      <a:pt x="704" y="274"/>
                    </a:lnTo>
                    <a:lnTo>
                      <a:pt x="710" y="275"/>
                    </a:lnTo>
                    <a:lnTo>
                      <a:pt x="714" y="275"/>
                    </a:lnTo>
                    <a:lnTo>
                      <a:pt x="716" y="274"/>
                    </a:lnTo>
                    <a:lnTo>
                      <a:pt x="720" y="274"/>
                    </a:lnTo>
                    <a:lnTo>
                      <a:pt x="724" y="275"/>
                    </a:lnTo>
                    <a:lnTo>
                      <a:pt x="728" y="274"/>
                    </a:lnTo>
                    <a:lnTo>
                      <a:pt x="731" y="274"/>
                    </a:lnTo>
                    <a:lnTo>
                      <a:pt x="735" y="273"/>
                    </a:lnTo>
                    <a:lnTo>
                      <a:pt x="737" y="272"/>
                    </a:lnTo>
                    <a:lnTo>
                      <a:pt x="740" y="272"/>
                    </a:lnTo>
                    <a:lnTo>
                      <a:pt x="744" y="270"/>
                    </a:lnTo>
                    <a:lnTo>
                      <a:pt x="1042" y="142"/>
                    </a:lnTo>
                    <a:lnTo>
                      <a:pt x="1046" y="138"/>
                    </a:lnTo>
                    <a:lnTo>
                      <a:pt x="1047" y="138"/>
                    </a:lnTo>
                    <a:lnTo>
                      <a:pt x="1048" y="135"/>
                    </a:lnTo>
                    <a:lnTo>
                      <a:pt x="1048" y="134"/>
                    </a:lnTo>
                    <a:lnTo>
                      <a:pt x="1052" y="132"/>
                    </a:lnTo>
                    <a:lnTo>
                      <a:pt x="1050" y="131"/>
                    </a:lnTo>
                    <a:lnTo>
                      <a:pt x="1052" y="130"/>
                    </a:lnTo>
                    <a:lnTo>
                      <a:pt x="1052" y="127"/>
                    </a:lnTo>
                    <a:lnTo>
                      <a:pt x="1048" y="124"/>
                    </a:lnTo>
                    <a:lnTo>
                      <a:pt x="1047" y="124"/>
                    </a:lnTo>
                    <a:lnTo>
                      <a:pt x="1043" y="120"/>
                    </a:lnTo>
                    <a:lnTo>
                      <a:pt x="1042" y="120"/>
                    </a:lnTo>
                    <a:lnTo>
                      <a:pt x="1039" y="119"/>
                    </a:lnTo>
                    <a:lnTo>
                      <a:pt x="1035" y="118"/>
                    </a:lnTo>
                    <a:lnTo>
                      <a:pt x="704" y="4"/>
                    </a:lnTo>
                    <a:lnTo>
                      <a:pt x="703" y="2"/>
                    </a:lnTo>
                    <a:lnTo>
                      <a:pt x="698" y="2"/>
                    </a:lnTo>
                    <a:lnTo>
                      <a:pt x="695" y="0"/>
                    </a:lnTo>
                    <a:lnTo>
                      <a:pt x="659" y="0"/>
                    </a:lnTo>
                    <a:lnTo>
                      <a:pt x="655" y="2"/>
                    </a:lnTo>
                    <a:lnTo>
                      <a:pt x="650" y="2"/>
                    </a:lnTo>
                    <a:lnTo>
                      <a:pt x="646" y="4"/>
                    </a:lnTo>
                    <a:lnTo>
                      <a:pt x="646" y="5"/>
                    </a:lnTo>
                    <a:lnTo>
                      <a:pt x="351" y="134"/>
                    </a:lnTo>
                    <a:lnTo>
                      <a:pt x="345" y="136"/>
                    </a:lnTo>
                    <a:lnTo>
                      <a:pt x="345" y="138"/>
                    </a:lnTo>
                    <a:lnTo>
                      <a:pt x="343" y="139"/>
                    </a:lnTo>
                    <a:lnTo>
                      <a:pt x="341" y="142"/>
                    </a:lnTo>
                    <a:lnTo>
                      <a:pt x="340" y="142"/>
                    </a:lnTo>
                    <a:lnTo>
                      <a:pt x="339" y="143"/>
                    </a:lnTo>
                    <a:lnTo>
                      <a:pt x="339" y="144"/>
                    </a:lnTo>
                    <a:lnTo>
                      <a:pt x="340" y="147"/>
                    </a:lnTo>
                    <a:lnTo>
                      <a:pt x="340" y="148"/>
                    </a:lnTo>
                    <a:lnTo>
                      <a:pt x="343" y="151"/>
                    </a:lnTo>
                    <a:lnTo>
                      <a:pt x="343" y="152"/>
                    </a:lnTo>
                    <a:lnTo>
                      <a:pt x="348" y="156"/>
                    </a:lnTo>
                    <a:lnTo>
                      <a:pt x="356" y="157"/>
                    </a:lnTo>
                    <a:lnTo>
                      <a:pt x="421" y="181"/>
                    </a:lnTo>
                    <a:lnTo>
                      <a:pt x="425" y="183"/>
                    </a:lnTo>
                    <a:lnTo>
                      <a:pt x="426" y="184"/>
                    </a:lnTo>
                    <a:lnTo>
                      <a:pt x="432" y="185"/>
                    </a:lnTo>
                    <a:lnTo>
                      <a:pt x="432" y="187"/>
                    </a:lnTo>
                    <a:lnTo>
                      <a:pt x="434" y="189"/>
                    </a:lnTo>
                    <a:lnTo>
                      <a:pt x="434" y="192"/>
                    </a:lnTo>
                    <a:lnTo>
                      <a:pt x="434" y="196"/>
                    </a:lnTo>
                    <a:lnTo>
                      <a:pt x="434" y="199"/>
                    </a:lnTo>
                    <a:lnTo>
                      <a:pt x="432" y="200"/>
                    </a:lnTo>
                    <a:lnTo>
                      <a:pt x="426" y="204"/>
                    </a:lnTo>
                    <a:lnTo>
                      <a:pt x="356" y="236"/>
                    </a:lnTo>
                    <a:lnTo>
                      <a:pt x="352" y="236"/>
                    </a:lnTo>
                    <a:lnTo>
                      <a:pt x="351" y="237"/>
                    </a:lnTo>
                    <a:lnTo>
                      <a:pt x="347" y="237"/>
                    </a:lnTo>
                    <a:lnTo>
                      <a:pt x="344" y="240"/>
                    </a:lnTo>
                    <a:lnTo>
                      <a:pt x="310" y="240"/>
                    </a:lnTo>
                    <a:lnTo>
                      <a:pt x="307" y="238"/>
                    </a:lnTo>
                    <a:lnTo>
                      <a:pt x="302" y="237"/>
                    </a:lnTo>
                    <a:lnTo>
                      <a:pt x="300" y="237"/>
                    </a:lnTo>
                    <a:lnTo>
                      <a:pt x="296" y="236"/>
                    </a:lnTo>
                    <a:lnTo>
                      <a:pt x="276" y="228"/>
                    </a:lnTo>
                    <a:lnTo>
                      <a:pt x="270" y="228"/>
                    </a:lnTo>
                    <a:lnTo>
                      <a:pt x="267" y="225"/>
                    </a:lnTo>
                    <a:lnTo>
                      <a:pt x="232" y="225"/>
                    </a:lnTo>
                    <a:lnTo>
                      <a:pt x="230" y="228"/>
                    </a:lnTo>
                    <a:lnTo>
                      <a:pt x="226" y="228"/>
                    </a:lnTo>
                    <a:lnTo>
                      <a:pt x="223" y="229"/>
                    </a:lnTo>
                    <a:lnTo>
                      <a:pt x="219" y="229"/>
                    </a:lnTo>
                    <a:lnTo>
                      <a:pt x="199" y="240"/>
                    </a:lnTo>
                    <a:lnTo>
                      <a:pt x="193" y="242"/>
                    </a:lnTo>
                    <a:lnTo>
                      <a:pt x="175" y="245"/>
                    </a:lnTo>
                    <a:lnTo>
                      <a:pt x="169" y="248"/>
                    </a:lnTo>
                    <a:lnTo>
                      <a:pt x="158" y="249"/>
                    </a:lnTo>
                    <a:lnTo>
                      <a:pt x="147" y="249"/>
                    </a:lnTo>
                    <a:lnTo>
                      <a:pt x="139" y="250"/>
                    </a:lnTo>
                    <a:lnTo>
                      <a:pt x="119" y="250"/>
                    </a:lnTo>
                    <a:lnTo>
                      <a:pt x="110" y="250"/>
                    </a:lnTo>
                    <a:lnTo>
                      <a:pt x="90" y="250"/>
                    </a:lnTo>
                    <a:lnTo>
                      <a:pt x="82" y="248"/>
                    </a:lnTo>
                    <a:lnTo>
                      <a:pt x="73" y="246"/>
                    </a:lnTo>
                    <a:lnTo>
                      <a:pt x="66" y="244"/>
                    </a:lnTo>
                    <a:lnTo>
                      <a:pt x="61" y="244"/>
                    </a:lnTo>
                    <a:lnTo>
                      <a:pt x="26" y="257"/>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118" name="Freeform 103"/>
              <p:cNvSpPr>
                <a:spLocks/>
              </p:cNvSpPr>
              <p:nvPr/>
            </p:nvSpPr>
            <p:spPr bwMode="auto">
              <a:xfrm>
                <a:off x="2429" y="2877"/>
                <a:ext cx="1355" cy="493"/>
              </a:xfrm>
              <a:custGeom>
                <a:avLst/>
                <a:gdLst>
                  <a:gd name="T0" fmla="*/ 838 w 1023"/>
                  <a:gd name="T1" fmla="*/ 412 h 404"/>
                  <a:gd name="T2" fmla="*/ 827 w 1023"/>
                  <a:gd name="T3" fmla="*/ 401 h 404"/>
                  <a:gd name="T4" fmla="*/ 817 w 1023"/>
                  <a:gd name="T5" fmla="*/ 393 h 404"/>
                  <a:gd name="T6" fmla="*/ 827 w 1023"/>
                  <a:gd name="T7" fmla="*/ 384 h 404"/>
                  <a:gd name="T8" fmla="*/ 830 w 1023"/>
                  <a:gd name="T9" fmla="*/ 378 h 404"/>
                  <a:gd name="T10" fmla="*/ 964 w 1023"/>
                  <a:gd name="T11" fmla="*/ 333 h 404"/>
                  <a:gd name="T12" fmla="*/ 978 w 1023"/>
                  <a:gd name="T13" fmla="*/ 329 h 404"/>
                  <a:gd name="T14" fmla="*/ 1022 w 1023"/>
                  <a:gd name="T15" fmla="*/ 327 h 404"/>
                  <a:gd name="T16" fmla="*/ 1043 w 1023"/>
                  <a:gd name="T17" fmla="*/ 332 h 404"/>
                  <a:gd name="T18" fmla="*/ 1174 w 1023"/>
                  <a:gd name="T19" fmla="*/ 365 h 404"/>
                  <a:gd name="T20" fmla="*/ 1196 w 1023"/>
                  <a:gd name="T21" fmla="*/ 371 h 404"/>
                  <a:gd name="T22" fmla="*/ 1226 w 1023"/>
                  <a:gd name="T23" fmla="*/ 372 h 404"/>
                  <a:gd name="T24" fmla="*/ 1241 w 1023"/>
                  <a:gd name="T25" fmla="*/ 372 h 404"/>
                  <a:gd name="T26" fmla="*/ 1263 w 1023"/>
                  <a:gd name="T27" fmla="*/ 370 h 404"/>
                  <a:gd name="T28" fmla="*/ 1281 w 1023"/>
                  <a:gd name="T29" fmla="*/ 365 h 404"/>
                  <a:gd name="T30" fmla="*/ 1208 w 1023"/>
                  <a:gd name="T31" fmla="*/ 2 h 404"/>
                  <a:gd name="T32" fmla="*/ 1133 w 1023"/>
                  <a:gd name="T33" fmla="*/ 0 h 404"/>
                  <a:gd name="T34" fmla="*/ 1114 w 1023"/>
                  <a:gd name="T35" fmla="*/ 2 h 404"/>
                  <a:gd name="T36" fmla="*/ 596 w 1023"/>
                  <a:gd name="T37" fmla="*/ 200 h 404"/>
                  <a:gd name="T38" fmla="*/ 719 w 1023"/>
                  <a:gd name="T39" fmla="*/ 236 h 404"/>
                  <a:gd name="T40" fmla="*/ 732 w 1023"/>
                  <a:gd name="T41" fmla="*/ 243 h 404"/>
                  <a:gd name="T42" fmla="*/ 737 w 1023"/>
                  <a:gd name="T43" fmla="*/ 261 h 404"/>
                  <a:gd name="T44" fmla="*/ 716 w 1023"/>
                  <a:gd name="T45" fmla="*/ 271 h 404"/>
                  <a:gd name="T46" fmla="*/ 736 w 1023"/>
                  <a:gd name="T47" fmla="*/ 278 h 404"/>
                  <a:gd name="T48" fmla="*/ 737 w 1023"/>
                  <a:gd name="T49" fmla="*/ 297 h 404"/>
                  <a:gd name="T50" fmla="*/ 602 w 1023"/>
                  <a:gd name="T51" fmla="*/ 350 h 404"/>
                  <a:gd name="T52" fmla="*/ 521 w 1023"/>
                  <a:gd name="T53" fmla="*/ 353 h 404"/>
                  <a:gd name="T54" fmla="*/ 498 w 1023"/>
                  <a:gd name="T55" fmla="*/ 350 h 404"/>
                  <a:gd name="T56" fmla="*/ 451 w 1023"/>
                  <a:gd name="T57" fmla="*/ 336 h 404"/>
                  <a:gd name="T58" fmla="*/ 379 w 1023"/>
                  <a:gd name="T59" fmla="*/ 338 h 404"/>
                  <a:gd name="T60" fmla="*/ 363 w 1023"/>
                  <a:gd name="T61" fmla="*/ 339 h 404"/>
                  <a:gd name="T62" fmla="*/ 314 w 1023"/>
                  <a:gd name="T63" fmla="*/ 359 h 404"/>
                  <a:gd name="T64" fmla="*/ 255 w 1023"/>
                  <a:gd name="T65" fmla="*/ 370 h 404"/>
                  <a:gd name="T66" fmla="*/ 188 w 1023"/>
                  <a:gd name="T67" fmla="*/ 372 h 404"/>
                  <a:gd name="T68" fmla="*/ 123 w 1023"/>
                  <a:gd name="T69" fmla="*/ 367 h 404"/>
                  <a:gd name="T70" fmla="*/ 85 w 1023"/>
                  <a:gd name="T71" fmla="*/ 362 h 404"/>
                  <a:gd name="T72" fmla="*/ 71 w 1023"/>
                  <a:gd name="T73" fmla="*/ 378 h 404"/>
                  <a:gd name="T74" fmla="*/ 65 w 1023"/>
                  <a:gd name="T75" fmla="*/ 406 h 404"/>
                  <a:gd name="T76" fmla="*/ 74 w 1023"/>
                  <a:gd name="T77" fmla="*/ 432 h 404"/>
                  <a:gd name="T78" fmla="*/ 58 w 1023"/>
                  <a:gd name="T79" fmla="*/ 448 h 404"/>
                  <a:gd name="T80" fmla="*/ 23 w 1023"/>
                  <a:gd name="T81" fmla="*/ 466 h 404"/>
                  <a:gd name="T82" fmla="*/ 410 w 1023"/>
                  <a:gd name="T83" fmla="*/ 596 h 404"/>
                  <a:gd name="T84" fmla="*/ 439 w 1023"/>
                  <a:gd name="T85" fmla="*/ 599 h 404"/>
                  <a:gd name="T86" fmla="*/ 488 w 1023"/>
                  <a:gd name="T87" fmla="*/ 599 h 404"/>
                  <a:gd name="T88" fmla="*/ 878 w 1023"/>
                  <a:gd name="T89" fmla="*/ 460 h 404"/>
                  <a:gd name="T90" fmla="*/ 830 w 1023"/>
                  <a:gd name="T91" fmla="*/ 444 h 404"/>
                  <a:gd name="T92" fmla="*/ 822 w 1023"/>
                  <a:gd name="T93" fmla="*/ 437 h 404"/>
                  <a:gd name="T94" fmla="*/ 822 w 1023"/>
                  <a:gd name="T95" fmla="*/ 426 h 404"/>
                  <a:gd name="T96" fmla="*/ 827 w 1023"/>
                  <a:gd name="T97" fmla="*/ 419 h 4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3"/>
                  <a:gd name="T148" fmla="*/ 0 h 404"/>
                  <a:gd name="T149" fmla="*/ 1023 w 1023"/>
                  <a:gd name="T150" fmla="*/ 404 h 4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3" h="404">
                    <a:moveTo>
                      <a:pt x="474" y="278"/>
                    </a:moveTo>
                    <a:lnTo>
                      <a:pt x="480" y="277"/>
                    </a:lnTo>
                    <a:lnTo>
                      <a:pt x="478" y="277"/>
                    </a:lnTo>
                    <a:lnTo>
                      <a:pt x="474" y="273"/>
                    </a:lnTo>
                    <a:lnTo>
                      <a:pt x="472" y="272"/>
                    </a:lnTo>
                    <a:lnTo>
                      <a:pt x="472" y="270"/>
                    </a:lnTo>
                    <a:lnTo>
                      <a:pt x="468" y="269"/>
                    </a:lnTo>
                    <a:lnTo>
                      <a:pt x="466" y="266"/>
                    </a:lnTo>
                    <a:lnTo>
                      <a:pt x="466" y="264"/>
                    </a:lnTo>
                    <a:lnTo>
                      <a:pt x="468" y="261"/>
                    </a:lnTo>
                    <a:lnTo>
                      <a:pt x="466" y="260"/>
                    </a:lnTo>
                    <a:lnTo>
                      <a:pt x="472" y="258"/>
                    </a:lnTo>
                    <a:lnTo>
                      <a:pt x="472" y="257"/>
                    </a:lnTo>
                    <a:lnTo>
                      <a:pt x="474" y="257"/>
                    </a:lnTo>
                    <a:lnTo>
                      <a:pt x="474" y="254"/>
                    </a:lnTo>
                    <a:lnTo>
                      <a:pt x="478" y="253"/>
                    </a:lnTo>
                    <a:lnTo>
                      <a:pt x="541" y="225"/>
                    </a:lnTo>
                    <a:lnTo>
                      <a:pt x="550" y="224"/>
                    </a:lnTo>
                    <a:lnTo>
                      <a:pt x="551" y="223"/>
                    </a:lnTo>
                    <a:lnTo>
                      <a:pt x="555" y="223"/>
                    </a:lnTo>
                    <a:lnTo>
                      <a:pt x="558" y="221"/>
                    </a:lnTo>
                    <a:lnTo>
                      <a:pt x="561" y="221"/>
                    </a:lnTo>
                    <a:lnTo>
                      <a:pt x="567" y="220"/>
                    </a:lnTo>
                    <a:lnTo>
                      <a:pt x="583" y="220"/>
                    </a:lnTo>
                    <a:lnTo>
                      <a:pt x="589" y="221"/>
                    </a:lnTo>
                    <a:lnTo>
                      <a:pt x="593" y="221"/>
                    </a:lnTo>
                    <a:lnTo>
                      <a:pt x="595" y="223"/>
                    </a:lnTo>
                    <a:lnTo>
                      <a:pt x="599" y="223"/>
                    </a:lnTo>
                    <a:lnTo>
                      <a:pt x="606" y="224"/>
                    </a:lnTo>
                    <a:lnTo>
                      <a:pt x="670" y="245"/>
                    </a:lnTo>
                    <a:lnTo>
                      <a:pt x="678" y="248"/>
                    </a:lnTo>
                    <a:lnTo>
                      <a:pt x="680" y="248"/>
                    </a:lnTo>
                    <a:lnTo>
                      <a:pt x="683" y="249"/>
                    </a:lnTo>
                    <a:lnTo>
                      <a:pt x="692" y="249"/>
                    </a:lnTo>
                    <a:lnTo>
                      <a:pt x="696" y="250"/>
                    </a:lnTo>
                    <a:lnTo>
                      <a:pt x="700" y="250"/>
                    </a:lnTo>
                    <a:lnTo>
                      <a:pt x="703" y="249"/>
                    </a:lnTo>
                    <a:lnTo>
                      <a:pt x="705" y="249"/>
                    </a:lnTo>
                    <a:lnTo>
                      <a:pt x="709" y="250"/>
                    </a:lnTo>
                    <a:lnTo>
                      <a:pt x="715" y="249"/>
                    </a:lnTo>
                    <a:lnTo>
                      <a:pt x="717" y="249"/>
                    </a:lnTo>
                    <a:lnTo>
                      <a:pt x="721" y="248"/>
                    </a:lnTo>
                    <a:lnTo>
                      <a:pt x="724" y="247"/>
                    </a:lnTo>
                    <a:lnTo>
                      <a:pt x="727" y="247"/>
                    </a:lnTo>
                    <a:lnTo>
                      <a:pt x="731" y="245"/>
                    </a:lnTo>
                    <a:lnTo>
                      <a:pt x="1023" y="119"/>
                    </a:lnTo>
                    <a:lnTo>
                      <a:pt x="692" y="4"/>
                    </a:lnTo>
                    <a:lnTo>
                      <a:pt x="690" y="2"/>
                    </a:lnTo>
                    <a:lnTo>
                      <a:pt x="686" y="1"/>
                    </a:lnTo>
                    <a:lnTo>
                      <a:pt x="683" y="0"/>
                    </a:lnTo>
                    <a:lnTo>
                      <a:pt x="647" y="0"/>
                    </a:lnTo>
                    <a:lnTo>
                      <a:pt x="642" y="1"/>
                    </a:lnTo>
                    <a:lnTo>
                      <a:pt x="642" y="2"/>
                    </a:lnTo>
                    <a:lnTo>
                      <a:pt x="636" y="2"/>
                    </a:lnTo>
                    <a:lnTo>
                      <a:pt x="634" y="4"/>
                    </a:lnTo>
                    <a:lnTo>
                      <a:pt x="632" y="5"/>
                    </a:lnTo>
                    <a:lnTo>
                      <a:pt x="340" y="134"/>
                    </a:lnTo>
                    <a:lnTo>
                      <a:pt x="343" y="134"/>
                    </a:lnTo>
                    <a:lnTo>
                      <a:pt x="408" y="156"/>
                    </a:lnTo>
                    <a:lnTo>
                      <a:pt x="410" y="158"/>
                    </a:lnTo>
                    <a:lnTo>
                      <a:pt x="413" y="160"/>
                    </a:lnTo>
                    <a:lnTo>
                      <a:pt x="418" y="162"/>
                    </a:lnTo>
                    <a:lnTo>
                      <a:pt x="418" y="163"/>
                    </a:lnTo>
                    <a:lnTo>
                      <a:pt x="422" y="167"/>
                    </a:lnTo>
                    <a:lnTo>
                      <a:pt x="422" y="171"/>
                    </a:lnTo>
                    <a:lnTo>
                      <a:pt x="421" y="175"/>
                    </a:lnTo>
                    <a:lnTo>
                      <a:pt x="418" y="176"/>
                    </a:lnTo>
                    <a:lnTo>
                      <a:pt x="413" y="180"/>
                    </a:lnTo>
                    <a:lnTo>
                      <a:pt x="409" y="182"/>
                    </a:lnTo>
                    <a:lnTo>
                      <a:pt x="414" y="184"/>
                    </a:lnTo>
                    <a:lnTo>
                      <a:pt x="420" y="185"/>
                    </a:lnTo>
                    <a:lnTo>
                      <a:pt x="420" y="187"/>
                    </a:lnTo>
                    <a:lnTo>
                      <a:pt x="422" y="192"/>
                    </a:lnTo>
                    <a:lnTo>
                      <a:pt x="422" y="195"/>
                    </a:lnTo>
                    <a:lnTo>
                      <a:pt x="421" y="199"/>
                    </a:lnTo>
                    <a:lnTo>
                      <a:pt x="420" y="200"/>
                    </a:lnTo>
                    <a:lnTo>
                      <a:pt x="414" y="204"/>
                    </a:lnTo>
                    <a:lnTo>
                      <a:pt x="344" y="235"/>
                    </a:lnTo>
                    <a:lnTo>
                      <a:pt x="335" y="235"/>
                    </a:lnTo>
                    <a:lnTo>
                      <a:pt x="332" y="237"/>
                    </a:lnTo>
                    <a:lnTo>
                      <a:pt x="298" y="237"/>
                    </a:lnTo>
                    <a:lnTo>
                      <a:pt x="294" y="236"/>
                    </a:lnTo>
                    <a:lnTo>
                      <a:pt x="288" y="235"/>
                    </a:lnTo>
                    <a:lnTo>
                      <a:pt x="284" y="235"/>
                    </a:lnTo>
                    <a:lnTo>
                      <a:pt x="264" y="227"/>
                    </a:lnTo>
                    <a:lnTo>
                      <a:pt x="263" y="227"/>
                    </a:lnTo>
                    <a:lnTo>
                      <a:pt x="258" y="225"/>
                    </a:lnTo>
                    <a:lnTo>
                      <a:pt x="254" y="225"/>
                    </a:lnTo>
                    <a:lnTo>
                      <a:pt x="220" y="225"/>
                    </a:lnTo>
                    <a:lnTo>
                      <a:pt x="216" y="227"/>
                    </a:lnTo>
                    <a:lnTo>
                      <a:pt x="212" y="227"/>
                    </a:lnTo>
                    <a:lnTo>
                      <a:pt x="211" y="228"/>
                    </a:lnTo>
                    <a:lnTo>
                      <a:pt x="207" y="228"/>
                    </a:lnTo>
                    <a:lnTo>
                      <a:pt x="204" y="229"/>
                    </a:lnTo>
                    <a:lnTo>
                      <a:pt x="187" y="237"/>
                    </a:lnTo>
                    <a:lnTo>
                      <a:pt x="179" y="241"/>
                    </a:lnTo>
                    <a:lnTo>
                      <a:pt x="162" y="244"/>
                    </a:lnTo>
                    <a:lnTo>
                      <a:pt x="155" y="247"/>
                    </a:lnTo>
                    <a:lnTo>
                      <a:pt x="146" y="248"/>
                    </a:lnTo>
                    <a:lnTo>
                      <a:pt x="135" y="248"/>
                    </a:lnTo>
                    <a:lnTo>
                      <a:pt x="126" y="250"/>
                    </a:lnTo>
                    <a:lnTo>
                      <a:pt x="107" y="250"/>
                    </a:lnTo>
                    <a:lnTo>
                      <a:pt x="98" y="249"/>
                    </a:lnTo>
                    <a:lnTo>
                      <a:pt x="78" y="249"/>
                    </a:lnTo>
                    <a:lnTo>
                      <a:pt x="70" y="247"/>
                    </a:lnTo>
                    <a:lnTo>
                      <a:pt x="61" y="245"/>
                    </a:lnTo>
                    <a:lnTo>
                      <a:pt x="54" y="243"/>
                    </a:lnTo>
                    <a:lnTo>
                      <a:pt x="48" y="243"/>
                    </a:lnTo>
                    <a:lnTo>
                      <a:pt x="36" y="248"/>
                    </a:lnTo>
                    <a:lnTo>
                      <a:pt x="38" y="250"/>
                    </a:lnTo>
                    <a:lnTo>
                      <a:pt x="41" y="254"/>
                    </a:lnTo>
                    <a:lnTo>
                      <a:pt x="41" y="265"/>
                    </a:lnTo>
                    <a:lnTo>
                      <a:pt x="40" y="269"/>
                    </a:lnTo>
                    <a:lnTo>
                      <a:pt x="37" y="273"/>
                    </a:lnTo>
                    <a:lnTo>
                      <a:pt x="40" y="274"/>
                    </a:lnTo>
                    <a:lnTo>
                      <a:pt x="42" y="280"/>
                    </a:lnTo>
                    <a:lnTo>
                      <a:pt x="42" y="290"/>
                    </a:lnTo>
                    <a:lnTo>
                      <a:pt x="41" y="294"/>
                    </a:lnTo>
                    <a:lnTo>
                      <a:pt x="38" y="297"/>
                    </a:lnTo>
                    <a:lnTo>
                      <a:pt x="33" y="301"/>
                    </a:lnTo>
                    <a:lnTo>
                      <a:pt x="26" y="308"/>
                    </a:lnTo>
                    <a:lnTo>
                      <a:pt x="21" y="310"/>
                    </a:lnTo>
                    <a:lnTo>
                      <a:pt x="13" y="313"/>
                    </a:lnTo>
                    <a:lnTo>
                      <a:pt x="0" y="318"/>
                    </a:lnTo>
                    <a:lnTo>
                      <a:pt x="2" y="319"/>
                    </a:lnTo>
                    <a:lnTo>
                      <a:pt x="234" y="400"/>
                    </a:lnTo>
                    <a:lnTo>
                      <a:pt x="239" y="400"/>
                    </a:lnTo>
                    <a:lnTo>
                      <a:pt x="240" y="402"/>
                    </a:lnTo>
                    <a:lnTo>
                      <a:pt x="251" y="402"/>
                    </a:lnTo>
                    <a:lnTo>
                      <a:pt x="255" y="404"/>
                    </a:lnTo>
                    <a:lnTo>
                      <a:pt x="274" y="404"/>
                    </a:lnTo>
                    <a:lnTo>
                      <a:pt x="279" y="402"/>
                    </a:lnTo>
                    <a:lnTo>
                      <a:pt x="287" y="402"/>
                    </a:lnTo>
                    <a:lnTo>
                      <a:pt x="299" y="398"/>
                    </a:lnTo>
                    <a:lnTo>
                      <a:pt x="501" y="309"/>
                    </a:lnTo>
                    <a:lnTo>
                      <a:pt x="482" y="301"/>
                    </a:lnTo>
                    <a:lnTo>
                      <a:pt x="478" y="301"/>
                    </a:lnTo>
                    <a:lnTo>
                      <a:pt x="474" y="298"/>
                    </a:lnTo>
                    <a:lnTo>
                      <a:pt x="472" y="297"/>
                    </a:lnTo>
                    <a:lnTo>
                      <a:pt x="472" y="296"/>
                    </a:lnTo>
                    <a:lnTo>
                      <a:pt x="469" y="293"/>
                    </a:lnTo>
                    <a:lnTo>
                      <a:pt x="468" y="290"/>
                    </a:lnTo>
                    <a:lnTo>
                      <a:pt x="468" y="288"/>
                    </a:lnTo>
                    <a:lnTo>
                      <a:pt x="469" y="286"/>
                    </a:lnTo>
                    <a:lnTo>
                      <a:pt x="468" y="284"/>
                    </a:lnTo>
                    <a:lnTo>
                      <a:pt x="472" y="284"/>
                    </a:lnTo>
                    <a:lnTo>
                      <a:pt x="472" y="281"/>
                    </a:lnTo>
                    <a:lnTo>
                      <a:pt x="474" y="281"/>
                    </a:lnTo>
                    <a:lnTo>
                      <a:pt x="474" y="278"/>
                    </a:lnTo>
                    <a:close/>
                  </a:path>
                </a:pathLst>
              </a:custGeom>
              <a:solidFill>
                <a:schemeClr val="bg1"/>
              </a:solidFill>
              <a:ln w="1588">
                <a:solidFill>
                  <a:srgbClr val="000000"/>
                </a:solidFill>
                <a:prstDash val="solid"/>
                <a:round/>
                <a:headEnd/>
                <a:tailEnd/>
              </a:ln>
            </p:spPr>
            <p:txBody>
              <a:bodyPr/>
              <a:lstStyle/>
              <a:p>
                <a:pPr>
                  <a:defRPr/>
                </a:pPr>
                <a:endParaRPr lang="ja-JP" altLang="en-US" sz="1050"/>
              </a:p>
            </p:txBody>
          </p:sp>
          <p:sp>
            <p:nvSpPr>
              <p:cNvPr id="119" name="Freeform 104"/>
              <p:cNvSpPr>
                <a:spLocks/>
              </p:cNvSpPr>
              <p:nvPr/>
            </p:nvSpPr>
            <p:spPr bwMode="auto">
              <a:xfrm>
                <a:off x="2447" y="3080"/>
                <a:ext cx="542" cy="101"/>
              </a:xfrm>
              <a:custGeom>
                <a:avLst/>
                <a:gdLst>
                  <a:gd name="T0" fmla="*/ 64 w 409"/>
                  <a:gd name="T1" fmla="*/ 109 h 81"/>
                  <a:gd name="T2" fmla="*/ 86 w 409"/>
                  <a:gd name="T3" fmla="*/ 115 h 81"/>
                  <a:gd name="T4" fmla="*/ 118 w 409"/>
                  <a:gd name="T5" fmla="*/ 120 h 81"/>
                  <a:gd name="T6" fmla="*/ 166 w 409"/>
                  <a:gd name="T7" fmla="*/ 121 h 81"/>
                  <a:gd name="T8" fmla="*/ 217 w 409"/>
                  <a:gd name="T9" fmla="*/ 119 h 81"/>
                  <a:gd name="T10" fmla="*/ 253 w 409"/>
                  <a:gd name="T11" fmla="*/ 115 h 81"/>
                  <a:gd name="T12" fmla="*/ 296 w 409"/>
                  <a:gd name="T13" fmla="*/ 109 h 81"/>
                  <a:gd name="T14" fmla="*/ 339 w 409"/>
                  <a:gd name="T15" fmla="*/ 92 h 81"/>
                  <a:gd name="T16" fmla="*/ 350 w 409"/>
                  <a:gd name="T17" fmla="*/ 89 h 81"/>
                  <a:gd name="T18" fmla="*/ 360 w 409"/>
                  <a:gd name="T19" fmla="*/ 88 h 81"/>
                  <a:gd name="T20" fmla="*/ 425 w 409"/>
                  <a:gd name="T21" fmla="*/ 86 h 81"/>
                  <a:gd name="T22" fmla="*/ 441 w 409"/>
                  <a:gd name="T23" fmla="*/ 88 h 81"/>
                  <a:gd name="T24" fmla="*/ 480 w 409"/>
                  <a:gd name="T25" fmla="*/ 97 h 81"/>
                  <a:gd name="T26" fmla="*/ 486 w 409"/>
                  <a:gd name="T27" fmla="*/ 100 h 81"/>
                  <a:gd name="T28" fmla="*/ 502 w 409"/>
                  <a:gd name="T29" fmla="*/ 103 h 81"/>
                  <a:gd name="T30" fmla="*/ 567 w 409"/>
                  <a:gd name="T31" fmla="*/ 100 h 81"/>
                  <a:gd name="T32" fmla="*/ 576 w 409"/>
                  <a:gd name="T33" fmla="*/ 97 h 81"/>
                  <a:gd name="T34" fmla="*/ 708 w 409"/>
                  <a:gd name="T35" fmla="*/ 53 h 81"/>
                  <a:gd name="T36" fmla="*/ 718 w 409"/>
                  <a:gd name="T37" fmla="*/ 46 h 81"/>
                  <a:gd name="T38" fmla="*/ 718 w 409"/>
                  <a:gd name="T39" fmla="*/ 34 h 81"/>
                  <a:gd name="T40" fmla="*/ 718 w 409"/>
                  <a:gd name="T41" fmla="*/ 0 h 81"/>
                  <a:gd name="T42" fmla="*/ 582 w 409"/>
                  <a:gd name="T43" fmla="*/ 65 h 81"/>
                  <a:gd name="T44" fmla="*/ 572 w 409"/>
                  <a:gd name="T45" fmla="*/ 66 h 81"/>
                  <a:gd name="T46" fmla="*/ 558 w 409"/>
                  <a:gd name="T47" fmla="*/ 70 h 81"/>
                  <a:gd name="T48" fmla="*/ 493 w 409"/>
                  <a:gd name="T49" fmla="*/ 67 h 81"/>
                  <a:gd name="T50" fmla="*/ 481 w 409"/>
                  <a:gd name="T51" fmla="*/ 66 h 81"/>
                  <a:gd name="T52" fmla="*/ 441 w 409"/>
                  <a:gd name="T53" fmla="*/ 53 h 81"/>
                  <a:gd name="T54" fmla="*/ 423 w 409"/>
                  <a:gd name="T55" fmla="*/ 48 h 81"/>
                  <a:gd name="T56" fmla="*/ 356 w 409"/>
                  <a:gd name="T57" fmla="*/ 53 h 81"/>
                  <a:gd name="T58" fmla="*/ 347 w 409"/>
                  <a:gd name="T59" fmla="*/ 54 h 81"/>
                  <a:gd name="T60" fmla="*/ 306 w 409"/>
                  <a:gd name="T61" fmla="*/ 70 h 81"/>
                  <a:gd name="T62" fmla="*/ 261 w 409"/>
                  <a:gd name="T63" fmla="*/ 78 h 81"/>
                  <a:gd name="T64" fmla="*/ 232 w 409"/>
                  <a:gd name="T65" fmla="*/ 83 h 81"/>
                  <a:gd name="T66" fmla="*/ 199 w 409"/>
                  <a:gd name="T67" fmla="*/ 86 h 81"/>
                  <a:gd name="T68" fmla="*/ 150 w 409"/>
                  <a:gd name="T69" fmla="*/ 86 h 81"/>
                  <a:gd name="T70" fmla="*/ 98 w 409"/>
                  <a:gd name="T71" fmla="*/ 82 h 81"/>
                  <a:gd name="T72" fmla="*/ 72 w 409"/>
                  <a:gd name="T73" fmla="*/ 76 h 81"/>
                  <a:gd name="T74" fmla="*/ 0 w 409"/>
                  <a:gd name="T75" fmla="*/ 95 h 81"/>
                  <a:gd name="T76" fmla="*/ 21 w 409"/>
                  <a:gd name="T77" fmla="*/ 101 h 81"/>
                  <a:gd name="T78" fmla="*/ 42 w 409"/>
                  <a:gd name="T79" fmla="*/ 119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9"/>
                  <a:gd name="T121" fmla="*/ 0 h 81"/>
                  <a:gd name="T122" fmla="*/ 409 w 40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9" h="81">
                    <a:moveTo>
                      <a:pt x="24" y="79"/>
                    </a:moveTo>
                    <a:lnTo>
                      <a:pt x="36" y="73"/>
                    </a:lnTo>
                    <a:lnTo>
                      <a:pt x="41" y="75"/>
                    </a:lnTo>
                    <a:lnTo>
                      <a:pt x="49" y="77"/>
                    </a:lnTo>
                    <a:lnTo>
                      <a:pt x="57" y="77"/>
                    </a:lnTo>
                    <a:lnTo>
                      <a:pt x="67" y="80"/>
                    </a:lnTo>
                    <a:lnTo>
                      <a:pt x="85" y="80"/>
                    </a:lnTo>
                    <a:lnTo>
                      <a:pt x="94" y="81"/>
                    </a:lnTo>
                    <a:lnTo>
                      <a:pt x="114" y="81"/>
                    </a:lnTo>
                    <a:lnTo>
                      <a:pt x="124" y="79"/>
                    </a:lnTo>
                    <a:lnTo>
                      <a:pt x="133" y="79"/>
                    </a:lnTo>
                    <a:lnTo>
                      <a:pt x="144" y="77"/>
                    </a:lnTo>
                    <a:lnTo>
                      <a:pt x="150" y="75"/>
                    </a:lnTo>
                    <a:lnTo>
                      <a:pt x="168" y="73"/>
                    </a:lnTo>
                    <a:lnTo>
                      <a:pt x="174" y="69"/>
                    </a:lnTo>
                    <a:lnTo>
                      <a:pt x="193" y="61"/>
                    </a:lnTo>
                    <a:lnTo>
                      <a:pt x="195" y="60"/>
                    </a:lnTo>
                    <a:lnTo>
                      <a:pt x="199" y="60"/>
                    </a:lnTo>
                    <a:lnTo>
                      <a:pt x="201" y="59"/>
                    </a:lnTo>
                    <a:lnTo>
                      <a:pt x="205" y="59"/>
                    </a:lnTo>
                    <a:lnTo>
                      <a:pt x="207" y="57"/>
                    </a:lnTo>
                    <a:lnTo>
                      <a:pt x="242" y="57"/>
                    </a:lnTo>
                    <a:lnTo>
                      <a:pt x="246" y="57"/>
                    </a:lnTo>
                    <a:lnTo>
                      <a:pt x="251" y="59"/>
                    </a:lnTo>
                    <a:lnTo>
                      <a:pt x="253" y="59"/>
                    </a:lnTo>
                    <a:lnTo>
                      <a:pt x="273" y="65"/>
                    </a:lnTo>
                    <a:lnTo>
                      <a:pt x="275" y="67"/>
                    </a:lnTo>
                    <a:lnTo>
                      <a:pt x="277" y="67"/>
                    </a:lnTo>
                    <a:lnTo>
                      <a:pt x="282" y="68"/>
                    </a:lnTo>
                    <a:lnTo>
                      <a:pt x="286" y="69"/>
                    </a:lnTo>
                    <a:lnTo>
                      <a:pt x="319" y="69"/>
                    </a:lnTo>
                    <a:lnTo>
                      <a:pt x="323" y="67"/>
                    </a:lnTo>
                    <a:lnTo>
                      <a:pt x="327" y="67"/>
                    </a:lnTo>
                    <a:lnTo>
                      <a:pt x="328" y="65"/>
                    </a:lnTo>
                    <a:lnTo>
                      <a:pt x="332" y="65"/>
                    </a:lnTo>
                    <a:lnTo>
                      <a:pt x="403" y="35"/>
                    </a:lnTo>
                    <a:lnTo>
                      <a:pt x="407" y="32"/>
                    </a:lnTo>
                    <a:lnTo>
                      <a:pt x="409" y="31"/>
                    </a:lnTo>
                    <a:lnTo>
                      <a:pt x="409" y="27"/>
                    </a:lnTo>
                    <a:lnTo>
                      <a:pt x="409" y="23"/>
                    </a:lnTo>
                    <a:lnTo>
                      <a:pt x="409" y="21"/>
                    </a:lnTo>
                    <a:lnTo>
                      <a:pt x="409" y="0"/>
                    </a:lnTo>
                    <a:lnTo>
                      <a:pt x="397" y="12"/>
                    </a:lnTo>
                    <a:lnTo>
                      <a:pt x="331" y="43"/>
                    </a:lnTo>
                    <a:lnTo>
                      <a:pt x="327" y="43"/>
                    </a:lnTo>
                    <a:lnTo>
                      <a:pt x="326" y="44"/>
                    </a:lnTo>
                    <a:lnTo>
                      <a:pt x="322" y="44"/>
                    </a:lnTo>
                    <a:lnTo>
                      <a:pt x="318" y="47"/>
                    </a:lnTo>
                    <a:lnTo>
                      <a:pt x="285" y="47"/>
                    </a:lnTo>
                    <a:lnTo>
                      <a:pt x="281" y="45"/>
                    </a:lnTo>
                    <a:lnTo>
                      <a:pt x="275" y="44"/>
                    </a:lnTo>
                    <a:lnTo>
                      <a:pt x="274" y="44"/>
                    </a:lnTo>
                    <a:lnTo>
                      <a:pt x="271" y="43"/>
                    </a:lnTo>
                    <a:lnTo>
                      <a:pt x="251" y="35"/>
                    </a:lnTo>
                    <a:lnTo>
                      <a:pt x="245" y="35"/>
                    </a:lnTo>
                    <a:lnTo>
                      <a:pt x="241" y="32"/>
                    </a:lnTo>
                    <a:lnTo>
                      <a:pt x="206" y="32"/>
                    </a:lnTo>
                    <a:lnTo>
                      <a:pt x="203" y="35"/>
                    </a:lnTo>
                    <a:lnTo>
                      <a:pt x="199" y="35"/>
                    </a:lnTo>
                    <a:lnTo>
                      <a:pt x="198" y="36"/>
                    </a:lnTo>
                    <a:lnTo>
                      <a:pt x="194" y="36"/>
                    </a:lnTo>
                    <a:lnTo>
                      <a:pt x="174" y="47"/>
                    </a:lnTo>
                    <a:lnTo>
                      <a:pt x="166" y="49"/>
                    </a:lnTo>
                    <a:lnTo>
                      <a:pt x="149" y="52"/>
                    </a:lnTo>
                    <a:lnTo>
                      <a:pt x="142" y="55"/>
                    </a:lnTo>
                    <a:lnTo>
                      <a:pt x="132" y="56"/>
                    </a:lnTo>
                    <a:lnTo>
                      <a:pt x="122" y="56"/>
                    </a:lnTo>
                    <a:lnTo>
                      <a:pt x="113" y="57"/>
                    </a:lnTo>
                    <a:lnTo>
                      <a:pt x="94" y="57"/>
                    </a:lnTo>
                    <a:lnTo>
                      <a:pt x="85" y="57"/>
                    </a:lnTo>
                    <a:lnTo>
                      <a:pt x="65" y="57"/>
                    </a:lnTo>
                    <a:lnTo>
                      <a:pt x="56" y="55"/>
                    </a:lnTo>
                    <a:lnTo>
                      <a:pt x="48" y="53"/>
                    </a:lnTo>
                    <a:lnTo>
                      <a:pt x="41" y="51"/>
                    </a:lnTo>
                    <a:lnTo>
                      <a:pt x="35" y="51"/>
                    </a:lnTo>
                    <a:lnTo>
                      <a:pt x="0" y="64"/>
                    </a:lnTo>
                    <a:lnTo>
                      <a:pt x="7" y="65"/>
                    </a:lnTo>
                    <a:lnTo>
                      <a:pt x="12" y="68"/>
                    </a:lnTo>
                    <a:lnTo>
                      <a:pt x="20" y="75"/>
                    </a:lnTo>
                    <a:lnTo>
                      <a:pt x="24" y="79"/>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120" name="Line 105"/>
              <p:cNvSpPr>
                <a:spLocks noChangeShapeType="1"/>
              </p:cNvSpPr>
              <p:nvPr/>
            </p:nvSpPr>
            <p:spPr bwMode="auto">
              <a:xfrm flipV="1">
                <a:off x="3157" y="2764"/>
                <a:ext cx="3" cy="29"/>
              </a:xfrm>
              <a:prstGeom prst="line">
                <a:avLst/>
              </a:prstGeom>
              <a:noFill/>
              <a:ln w="1588">
                <a:solidFill>
                  <a:srgbClr val="000000"/>
                </a:solidFill>
                <a:round/>
                <a:headEnd/>
                <a:tailEnd/>
              </a:ln>
            </p:spPr>
            <p:txBody>
              <a:bodyPr/>
              <a:lstStyle/>
              <a:p>
                <a:pPr>
                  <a:defRPr/>
                </a:pPr>
                <a:endParaRPr lang="ja-JP" altLang="en-US" sz="1050"/>
              </a:p>
            </p:txBody>
          </p:sp>
          <p:sp>
            <p:nvSpPr>
              <p:cNvPr id="121" name="Line 106"/>
              <p:cNvSpPr>
                <a:spLocks noChangeShapeType="1"/>
              </p:cNvSpPr>
              <p:nvPr/>
            </p:nvSpPr>
            <p:spPr bwMode="auto">
              <a:xfrm flipV="1">
                <a:off x="2843" y="2813"/>
                <a:ext cx="0" cy="29"/>
              </a:xfrm>
              <a:prstGeom prst="line">
                <a:avLst/>
              </a:prstGeom>
              <a:noFill/>
              <a:ln w="1588">
                <a:solidFill>
                  <a:srgbClr val="000000"/>
                </a:solidFill>
                <a:round/>
                <a:headEnd/>
                <a:tailEnd/>
              </a:ln>
            </p:spPr>
            <p:txBody>
              <a:bodyPr/>
              <a:lstStyle/>
              <a:p>
                <a:pPr>
                  <a:defRPr/>
                </a:pPr>
                <a:endParaRPr lang="ja-JP" altLang="en-US" sz="1050"/>
              </a:p>
            </p:txBody>
          </p:sp>
          <p:sp>
            <p:nvSpPr>
              <p:cNvPr id="122" name="Line 107"/>
              <p:cNvSpPr>
                <a:spLocks noChangeShapeType="1"/>
              </p:cNvSpPr>
              <p:nvPr/>
            </p:nvSpPr>
            <p:spPr bwMode="auto">
              <a:xfrm>
                <a:off x="2495" y="3144"/>
                <a:ext cx="0" cy="27"/>
              </a:xfrm>
              <a:prstGeom prst="line">
                <a:avLst/>
              </a:prstGeom>
              <a:noFill/>
              <a:ln w="1588">
                <a:solidFill>
                  <a:srgbClr val="000000"/>
                </a:solidFill>
                <a:round/>
                <a:headEnd/>
                <a:tailEnd/>
              </a:ln>
            </p:spPr>
            <p:txBody>
              <a:bodyPr/>
              <a:lstStyle/>
              <a:p>
                <a:pPr>
                  <a:defRPr/>
                </a:pPr>
                <a:endParaRPr lang="ja-JP" altLang="en-US" sz="1050"/>
              </a:p>
            </p:txBody>
          </p:sp>
          <p:sp>
            <p:nvSpPr>
              <p:cNvPr id="123" name="Freeform 108"/>
              <p:cNvSpPr>
                <a:spLocks/>
              </p:cNvSpPr>
              <p:nvPr/>
            </p:nvSpPr>
            <p:spPr bwMode="auto">
              <a:xfrm>
                <a:off x="1559" y="2140"/>
                <a:ext cx="2373" cy="852"/>
              </a:xfrm>
              <a:custGeom>
                <a:avLst/>
                <a:gdLst>
                  <a:gd name="T0" fmla="*/ 0 w 1793"/>
                  <a:gd name="T1" fmla="*/ 554 h 697"/>
                  <a:gd name="T2" fmla="*/ 1492 w 1793"/>
                  <a:gd name="T3" fmla="*/ 0 h 697"/>
                  <a:gd name="T4" fmla="*/ 3143 w 1793"/>
                  <a:gd name="T5" fmla="*/ 481 h 697"/>
                  <a:gd name="T6" fmla="*/ 1646 w 1793"/>
                  <a:gd name="T7" fmla="*/ 1039 h 697"/>
                  <a:gd name="T8" fmla="*/ 0 w 1793"/>
                  <a:gd name="T9" fmla="*/ 554 h 697"/>
                  <a:gd name="T10" fmla="*/ 0 60000 65536"/>
                  <a:gd name="T11" fmla="*/ 0 60000 65536"/>
                  <a:gd name="T12" fmla="*/ 0 60000 65536"/>
                  <a:gd name="T13" fmla="*/ 0 60000 65536"/>
                  <a:gd name="T14" fmla="*/ 0 60000 65536"/>
                  <a:gd name="T15" fmla="*/ 0 w 1793"/>
                  <a:gd name="T16" fmla="*/ 0 h 697"/>
                  <a:gd name="T17" fmla="*/ 1793 w 1793"/>
                  <a:gd name="T18" fmla="*/ 697 h 697"/>
                </a:gdLst>
                <a:ahLst/>
                <a:cxnLst>
                  <a:cxn ang="T10">
                    <a:pos x="T0" y="T1"/>
                  </a:cxn>
                  <a:cxn ang="T11">
                    <a:pos x="T2" y="T3"/>
                  </a:cxn>
                  <a:cxn ang="T12">
                    <a:pos x="T4" y="T5"/>
                  </a:cxn>
                  <a:cxn ang="T13">
                    <a:pos x="T6" y="T7"/>
                  </a:cxn>
                  <a:cxn ang="T14">
                    <a:pos x="T8" y="T9"/>
                  </a:cxn>
                </a:cxnLst>
                <a:rect l="T15" t="T16" r="T17" b="T18"/>
                <a:pathLst>
                  <a:path w="1793" h="697">
                    <a:moveTo>
                      <a:pt x="0" y="372"/>
                    </a:moveTo>
                    <a:lnTo>
                      <a:pt x="851" y="0"/>
                    </a:lnTo>
                    <a:lnTo>
                      <a:pt x="1793" y="323"/>
                    </a:lnTo>
                    <a:lnTo>
                      <a:pt x="939" y="697"/>
                    </a:lnTo>
                    <a:lnTo>
                      <a:pt x="0" y="372"/>
                    </a:lnTo>
                    <a:close/>
                  </a:path>
                </a:pathLst>
              </a:custGeom>
              <a:solidFill>
                <a:srgbClr val="00FFFF"/>
              </a:solidFill>
              <a:ln w="1588">
                <a:solidFill>
                  <a:srgbClr val="000000"/>
                </a:solidFill>
                <a:prstDash val="solid"/>
                <a:round/>
                <a:headEnd/>
                <a:tailEnd/>
              </a:ln>
            </p:spPr>
            <p:txBody>
              <a:bodyPr/>
              <a:lstStyle/>
              <a:p>
                <a:pPr>
                  <a:defRPr/>
                </a:pPr>
                <a:endParaRPr lang="ja-JP" altLang="en-US" sz="1050"/>
              </a:p>
            </p:txBody>
          </p:sp>
          <p:sp>
            <p:nvSpPr>
              <p:cNvPr id="124" name="Freeform 109"/>
              <p:cNvSpPr>
                <a:spLocks/>
              </p:cNvSpPr>
              <p:nvPr/>
            </p:nvSpPr>
            <p:spPr bwMode="auto">
              <a:xfrm>
                <a:off x="1551" y="2089"/>
                <a:ext cx="2373" cy="852"/>
              </a:xfrm>
              <a:custGeom>
                <a:avLst/>
                <a:gdLst>
                  <a:gd name="T0" fmla="*/ 0 w 1794"/>
                  <a:gd name="T1" fmla="*/ 557 h 697"/>
                  <a:gd name="T2" fmla="*/ 1497 w 1794"/>
                  <a:gd name="T3" fmla="*/ 0 h 697"/>
                  <a:gd name="T4" fmla="*/ 3144 w 1794"/>
                  <a:gd name="T5" fmla="*/ 484 h 697"/>
                  <a:gd name="T6" fmla="*/ 1647 w 1794"/>
                  <a:gd name="T7" fmla="*/ 1041 h 697"/>
                  <a:gd name="T8" fmla="*/ 0 w 1794"/>
                  <a:gd name="T9" fmla="*/ 557 h 697"/>
                  <a:gd name="T10" fmla="*/ 0 60000 65536"/>
                  <a:gd name="T11" fmla="*/ 0 60000 65536"/>
                  <a:gd name="T12" fmla="*/ 0 60000 65536"/>
                  <a:gd name="T13" fmla="*/ 0 60000 65536"/>
                  <a:gd name="T14" fmla="*/ 0 60000 65536"/>
                  <a:gd name="T15" fmla="*/ 0 w 1794"/>
                  <a:gd name="T16" fmla="*/ 0 h 697"/>
                  <a:gd name="T17" fmla="*/ 1794 w 1794"/>
                  <a:gd name="T18" fmla="*/ 697 h 697"/>
                </a:gdLst>
                <a:ahLst/>
                <a:cxnLst>
                  <a:cxn ang="T10">
                    <a:pos x="T0" y="T1"/>
                  </a:cxn>
                  <a:cxn ang="T11">
                    <a:pos x="T2" y="T3"/>
                  </a:cxn>
                  <a:cxn ang="T12">
                    <a:pos x="T4" y="T5"/>
                  </a:cxn>
                  <a:cxn ang="T13">
                    <a:pos x="T6" y="T7"/>
                  </a:cxn>
                  <a:cxn ang="T14">
                    <a:pos x="T8" y="T9"/>
                  </a:cxn>
                </a:cxnLst>
                <a:rect l="T15" t="T16" r="T17" b="T18"/>
                <a:pathLst>
                  <a:path w="1794" h="697">
                    <a:moveTo>
                      <a:pt x="0" y="373"/>
                    </a:moveTo>
                    <a:lnTo>
                      <a:pt x="854" y="0"/>
                    </a:lnTo>
                    <a:lnTo>
                      <a:pt x="1794" y="324"/>
                    </a:lnTo>
                    <a:lnTo>
                      <a:pt x="940" y="697"/>
                    </a:lnTo>
                    <a:lnTo>
                      <a:pt x="0" y="373"/>
                    </a:lnTo>
                    <a:close/>
                  </a:path>
                </a:pathLst>
              </a:custGeom>
              <a:solidFill>
                <a:srgbClr val="00FFFF"/>
              </a:solidFill>
              <a:ln w="1588">
                <a:solidFill>
                  <a:srgbClr val="000000"/>
                </a:solidFill>
                <a:prstDash val="solid"/>
                <a:round/>
                <a:headEnd/>
                <a:tailEnd/>
              </a:ln>
            </p:spPr>
            <p:txBody>
              <a:bodyPr/>
              <a:lstStyle/>
              <a:p>
                <a:pPr>
                  <a:defRPr/>
                </a:pPr>
                <a:endParaRPr lang="ja-JP" altLang="en-US" sz="1050"/>
              </a:p>
            </p:txBody>
          </p:sp>
          <p:sp>
            <p:nvSpPr>
              <p:cNvPr id="125" name="Freeform 110"/>
              <p:cNvSpPr>
                <a:spLocks noEditPoints="1"/>
              </p:cNvSpPr>
              <p:nvPr/>
            </p:nvSpPr>
            <p:spPr bwMode="auto">
              <a:xfrm>
                <a:off x="1545" y="2032"/>
                <a:ext cx="2379" cy="852"/>
              </a:xfrm>
              <a:custGeom>
                <a:avLst/>
                <a:gdLst>
                  <a:gd name="T0" fmla="*/ 401 w 1798"/>
                  <a:gd name="T1" fmla="*/ 613 h 697"/>
                  <a:gd name="T2" fmla="*/ 394 w 1798"/>
                  <a:gd name="T3" fmla="*/ 623 h 697"/>
                  <a:gd name="T4" fmla="*/ 810 w 1798"/>
                  <a:gd name="T5" fmla="*/ 587 h 697"/>
                  <a:gd name="T6" fmla="*/ 1152 w 1798"/>
                  <a:gd name="T7" fmla="*/ 680 h 697"/>
                  <a:gd name="T8" fmla="*/ 1271 w 1798"/>
                  <a:gd name="T9" fmla="*/ 686 h 697"/>
                  <a:gd name="T10" fmla="*/ 800 w 1798"/>
                  <a:gd name="T11" fmla="*/ 585 h 697"/>
                  <a:gd name="T12" fmla="*/ 402 w 1798"/>
                  <a:gd name="T13" fmla="*/ 626 h 697"/>
                  <a:gd name="T14" fmla="*/ 527 w 1798"/>
                  <a:gd name="T15" fmla="*/ 617 h 697"/>
                  <a:gd name="T16" fmla="*/ 706 w 1798"/>
                  <a:gd name="T17" fmla="*/ 546 h 697"/>
                  <a:gd name="T18" fmla="*/ 743 w 1798"/>
                  <a:gd name="T19" fmla="*/ 505 h 697"/>
                  <a:gd name="T20" fmla="*/ 672 w 1798"/>
                  <a:gd name="T21" fmla="*/ 502 h 697"/>
                  <a:gd name="T22" fmla="*/ 455 w 1798"/>
                  <a:gd name="T23" fmla="*/ 446 h 697"/>
                  <a:gd name="T24" fmla="*/ 567 w 1798"/>
                  <a:gd name="T25" fmla="*/ 514 h 697"/>
                  <a:gd name="T26" fmla="*/ 618 w 1798"/>
                  <a:gd name="T27" fmla="*/ 430 h 697"/>
                  <a:gd name="T28" fmla="*/ 643 w 1798"/>
                  <a:gd name="T29" fmla="*/ 321 h 697"/>
                  <a:gd name="T30" fmla="*/ 762 w 1798"/>
                  <a:gd name="T31" fmla="*/ 468 h 697"/>
                  <a:gd name="T32" fmla="*/ 997 w 1798"/>
                  <a:gd name="T33" fmla="*/ 407 h 697"/>
                  <a:gd name="T34" fmla="*/ 1027 w 1798"/>
                  <a:gd name="T35" fmla="*/ 432 h 697"/>
                  <a:gd name="T36" fmla="*/ 1066 w 1798"/>
                  <a:gd name="T37" fmla="*/ 382 h 697"/>
                  <a:gd name="T38" fmla="*/ 1068 w 1798"/>
                  <a:gd name="T39" fmla="*/ 214 h 697"/>
                  <a:gd name="T40" fmla="*/ 867 w 1798"/>
                  <a:gd name="T41" fmla="*/ 377 h 697"/>
                  <a:gd name="T42" fmla="*/ 1067 w 1798"/>
                  <a:gd name="T43" fmla="*/ 221 h 697"/>
                  <a:gd name="T44" fmla="*/ 1784 w 1798"/>
                  <a:gd name="T45" fmla="*/ 133 h 697"/>
                  <a:gd name="T46" fmla="*/ 1739 w 1798"/>
                  <a:gd name="T47" fmla="*/ 142 h 697"/>
                  <a:gd name="T48" fmla="*/ 1673 w 1798"/>
                  <a:gd name="T49" fmla="*/ 201 h 697"/>
                  <a:gd name="T50" fmla="*/ 1696 w 1798"/>
                  <a:gd name="T51" fmla="*/ 194 h 697"/>
                  <a:gd name="T52" fmla="*/ 1696 w 1798"/>
                  <a:gd name="T53" fmla="*/ 128 h 697"/>
                  <a:gd name="T54" fmla="*/ 1603 w 1798"/>
                  <a:gd name="T55" fmla="*/ 128 h 697"/>
                  <a:gd name="T56" fmla="*/ 1447 w 1798"/>
                  <a:gd name="T57" fmla="*/ 188 h 697"/>
                  <a:gd name="T58" fmla="*/ 1173 w 1798"/>
                  <a:gd name="T59" fmla="*/ 122 h 697"/>
                  <a:gd name="T60" fmla="*/ 1451 w 1798"/>
                  <a:gd name="T61" fmla="*/ 243 h 697"/>
                  <a:gd name="T62" fmla="*/ 1471 w 1798"/>
                  <a:gd name="T63" fmla="*/ 249 h 697"/>
                  <a:gd name="T64" fmla="*/ 2322 w 1798"/>
                  <a:gd name="T65" fmla="*/ 385 h 697"/>
                  <a:gd name="T66" fmla="*/ 1812 w 1798"/>
                  <a:gd name="T67" fmla="*/ 742 h 697"/>
                  <a:gd name="T68" fmla="*/ 2052 w 1798"/>
                  <a:gd name="T69" fmla="*/ 599 h 697"/>
                  <a:gd name="T70" fmla="*/ 1591 w 1798"/>
                  <a:gd name="T71" fmla="*/ 27 h 697"/>
                  <a:gd name="T72" fmla="*/ 1794 w 1798"/>
                  <a:gd name="T73" fmla="*/ 393 h 697"/>
                  <a:gd name="T74" fmla="*/ 1003 w 1798"/>
                  <a:gd name="T75" fmla="*/ 614 h 697"/>
                  <a:gd name="T76" fmla="*/ 1407 w 1798"/>
                  <a:gd name="T77" fmla="*/ 679 h 697"/>
                  <a:gd name="T78" fmla="*/ 1668 w 1798"/>
                  <a:gd name="T79" fmla="*/ 662 h 697"/>
                  <a:gd name="T80" fmla="*/ 1888 w 1798"/>
                  <a:gd name="T81" fmla="*/ 585 h 697"/>
                  <a:gd name="T82" fmla="*/ 1731 w 1798"/>
                  <a:gd name="T83" fmla="*/ 514 h 697"/>
                  <a:gd name="T84" fmla="*/ 2354 w 1798"/>
                  <a:gd name="T85" fmla="*/ 311 h 697"/>
                  <a:gd name="T86" fmla="*/ 2966 w 1798"/>
                  <a:gd name="T87" fmla="*/ 508 h 697"/>
                  <a:gd name="T88" fmla="*/ 2375 w 1798"/>
                  <a:gd name="T89" fmla="*/ 720 h 697"/>
                  <a:gd name="T90" fmla="*/ 2136 w 1798"/>
                  <a:gd name="T91" fmla="*/ 674 h 697"/>
                  <a:gd name="T92" fmla="*/ 1971 w 1798"/>
                  <a:gd name="T93" fmla="*/ 742 h 697"/>
                  <a:gd name="T94" fmla="*/ 2042 w 1798"/>
                  <a:gd name="T95" fmla="*/ 801 h 697"/>
                  <a:gd name="T96" fmla="*/ 1591 w 1798"/>
                  <a:gd name="T97" fmla="*/ 943 h 697"/>
                  <a:gd name="T98" fmla="*/ 1144 w 1798"/>
                  <a:gd name="T99" fmla="*/ 790 h 697"/>
                  <a:gd name="T100" fmla="*/ 1186 w 1798"/>
                  <a:gd name="T101" fmla="*/ 693 h 697"/>
                  <a:gd name="T102" fmla="*/ 467 w 1798"/>
                  <a:gd name="T103" fmla="*/ 446 h 697"/>
                  <a:gd name="T104" fmla="*/ 1798 w 1798"/>
                  <a:gd name="T105" fmla="*/ 772 h 697"/>
                  <a:gd name="T106" fmla="*/ 1725 w 1798"/>
                  <a:gd name="T107" fmla="*/ 851 h 697"/>
                  <a:gd name="T108" fmla="*/ 1472 w 1798"/>
                  <a:gd name="T109" fmla="*/ 855 h 697"/>
                  <a:gd name="T110" fmla="*/ 1366 w 1798"/>
                  <a:gd name="T111" fmla="*/ 753 h 697"/>
                  <a:gd name="T112" fmla="*/ 1620 w 1798"/>
                  <a:gd name="T113" fmla="*/ 723 h 697"/>
                  <a:gd name="T114" fmla="*/ 1550 w 1798"/>
                  <a:gd name="T115" fmla="*/ 753 h 697"/>
                  <a:gd name="T116" fmla="*/ 1468 w 1798"/>
                  <a:gd name="T117" fmla="*/ 811 h 697"/>
                  <a:gd name="T118" fmla="*/ 1607 w 1798"/>
                  <a:gd name="T119" fmla="*/ 836 h 697"/>
                  <a:gd name="T120" fmla="*/ 1727 w 1798"/>
                  <a:gd name="T121" fmla="*/ 789 h 6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98"/>
                  <a:gd name="T184" fmla="*/ 0 h 697"/>
                  <a:gd name="T185" fmla="*/ 1798 w 1798"/>
                  <a:gd name="T186" fmla="*/ 697 h 6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98" h="697">
                    <a:moveTo>
                      <a:pt x="218" y="395"/>
                    </a:moveTo>
                    <a:lnTo>
                      <a:pt x="233" y="390"/>
                    </a:lnTo>
                    <a:lnTo>
                      <a:pt x="249" y="395"/>
                    </a:lnTo>
                    <a:lnTo>
                      <a:pt x="238" y="400"/>
                    </a:lnTo>
                    <a:lnTo>
                      <a:pt x="237" y="399"/>
                    </a:lnTo>
                    <a:lnTo>
                      <a:pt x="234" y="400"/>
                    </a:lnTo>
                    <a:lnTo>
                      <a:pt x="218" y="395"/>
                    </a:lnTo>
                    <a:close/>
                    <a:moveTo>
                      <a:pt x="224" y="387"/>
                    </a:moveTo>
                    <a:lnTo>
                      <a:pt x="218" y="384"/>
                    </a:lnTo>
                    <a:lnTo>
                      <a:pt x="224" y="383"/>
                    </a:lnTo>
                    <a:lnTo>
                      <a:pt x="229" y="384"/>
                    </a:lnTo>
                    <a:lnTo>
                      <a:pt x="224" y="387"/>
                    </a:lnTo>
                    <a:close/>
                    <a:moveTo>
                      <a:pt x="229" y="418"/>
                    </a:moveTo>
                    <a:lnTo>
                      <a:pt x="229" y="411"/>
                    </a:lnTo>
                    <a:lnTo>
                      <a:pt x="232" y="411"/>
                    </a:lnTo>
                    <a:lnTo>
                      <a:pt x="232" y="408"/>
                    </a:lnTo>
                    <a:lnTo>
                      <a:pt x="236" y="407"/>
                    </a:lnTo>
                    <a:lnTo>
                      <a:pt x="241" y="404"/>
                    </a:lnTo>
                    <a:lnTo>
                      <a:pt x="246" y="403"/>
                    </a:lnTo>
                    <a:lnTo>
                      <a:pt x="256" y="398"/>
                    </a:lnTo>
                    <a:lnTo>
                      <a:pt x="253" y="396"/>
                    </a:lnTo>
                    <a:lnTo>
                      <a:pt x="241" y="402"/>
                    </a:lnTo>
                    <a:lnTo>
                      <a:pt x="237" y="403"/>
                    </a:lnTo>
                    <a:lnTo>
                      <a:pt x="229" y="408"/>
                    </a:lnTo>
                    <a:lnTo>
                      <a:pt x="228" y="408"/>
                    </a:lnTo>
                    <a:lnTo>
                      <a:pt x="224" y="411"/>
                    </a:lnTo>
                    <a:lnTo>
                      <a:pt x="224" y="418"/>
                    </a:lnTo>
                    <a:lnTo>
                      <a:pt x="225" y="418"/>
                    </a:lnTo>
                    <a:lnTo>
                      <a:pt x="228" y="420"/>
                    </a:lnTo>
                    <a:lnTo>
                      <a:pt x="232" y="423"/>
                    </a:lnTo>
                    <a:lnTo>
                      <a:pt x="234" y="423"/>
                    </a:lnTo>
                    <a:lnTo>
                      <a:pt x="301" y="445"/>
                    </a:lnTo>
                    <a:lnTo>
                      <a:pt x="301" y="447"/>
                    </a:lnTo>
                    <a:lnTo>
                      <a:pt x="306" y="448"/>
                    </a:lnTo>
                    <a:lnTo>
                      <a:pt x="310" y="448"/>
                    </a:lnTo>
                    <a:lnTo>
                      <a:pt x="311" y="449"/>
                    </a:lnTo>
                    <a:lnTo>
                      <a:pt x="330" y="449"/>
                    </a:lnTo>
                    <a:lnTo>
                      <a:pt x="331" y="448"/>
                    </a:lnTo>
                    <a:lnTo>
                      <a:pt x="339" y="448"/>
                    </a:lnTo>
                    <a:lnTo>
                      <a:pt x="342" y="447"/>
                    </a:lnTo>
                    <a:lnTo>
                      <a:pt x="345" y="444"/>
                    </a:lnTo>
                    <a:lnTo>
                      <a:pt x="462" y="394"/>
                    </a:lnTo>
                    <a:lnTo>
                      <a:pt x="463" y="392"/>
                    </a:lnTo>
                    <a:lnTo>
                      <a:pt x="468" y="392"/>
                    </a:lnTo>
                    <a:lnTo>
                      <a:pt x="469" y="391"/>
                    </a:lnTo>
                    <a:lnTo>
                      <a:pt x="472" y="391"/>
                    </a:lnTo>
                    <a:lnTo>
                      <a:pt x="477" y="390"/>
                    </a:lnTo>
                    <a:lnTo>
                      <a:pt x="484" y="390"/>
                    </a:lnTo>
                    <a:lnTo>
                      <a:pt x="489" y="391"/>
                    </a:lnTo>
                    <a:lnTo>
                      <a:pt x="491" y="391"/>
                    </a:lnTo>
                    <a:lnTo>
                      <a:pt x="495" y="392"/>
                    </a:lnTo>
                    <a:lnTo>
                      <a:pt x="497" y="394"/>
                    </a:lnTo>
                    <a:lnTo>
                      <a:pt x="557" y="412"/>
                    </a:lnTo>
                    <a:lnTo>
                      <a:pt x="565" y="415"/>
                    </a:lnTo>
                    <a:lnTo>
                      <a:pt x="648" y="448"/>
                    </a:lnTo>
                    <a:lnTo>
                      <a:pt x="657" y="456"/>
                    </a:lnTo>
                    <a:lnTo>
                      <a:pt x="699" y="471"/>
                    </a:lnTo>
                    <a:lnTo>
                      <a:pt x="742" y="492"/>
                    </a:lnTo>
                    <a:lnTo>
                      <a:pt x="776" y="505"/>
                    </a:lnTo>
                    <a:lnTo>
                      <a:pt x="778" y="505"/>
                    </a:lnTo>
                    <a:lnTo>
                      <a:pt x="791" y="500"/>
                    </a:lnTo>
                    <a:lnTo>
                      <a:pt x="803" y="505"/>
                    </a:lnTo>
                    <a:lnTo>
                      <a:pt x="811" y="500"/>
                    </a:lnTo>
                    <a:lnTo>
                      <a:pt x="800" y="496"/>
                    </a:lnTo>
                    <a:lnTo>
                      <a:pt x="814" y="490"/>
                    </a:lnTo>
                    <a:lnTo>
                      <a:pt x="827" y="493"/>
                    </a:lnTo>
                    <a:lnTo>
                      <a:pt x="836" y="490"/>
                    </a:lnTo>
                    <a:lnTo>
                      <a:pt x="820" y="484"/>
                    </a:lnTo>
                    <a:lnTo>
                      <a:pt x="786" y="473"/>
                    </a:lnTo>
                    <a:lnTo>
                      <a:pt x="725" y="460"/>
                    </a:lnTo>
                    <a:lnTo>
                      <a:pt x="681" y="445"/>
                    </a:lnTo>
                    <a:lnTo>
                      <a:pt x="658" y="441"/>
                    </a:lnTo>
                    <a:lnTo>
                      <a:pt x="568" y="414"/>
                    </a:lnTo>
                    <a:lnTo>
                      <a:pt x="561" y="411"/>
                    </a:lnTo>
                    <a:lnTo>
                      <a:pt x="499" y="391"/>
                    </a:lnTo>
                    <a:lnTo>
                      <a:pt x="497" y="391"/>
                    </a:lnTo>
                    <a:lnTo>
                      <a:pt x="495" y="390"/>
                    </a:lnTo>
                    <a:lnTo>
                      <a:pt x="489" y="388"/>
                    </a:lnTo>
                    <a:lnTo>
                      <a:pt x="475" y="388"/>
                    </a:lnTo>
                    <a:lnTo>
                      <a:pt x="473" y="390"/>
                    </a:lnTo>
                    <a:lnTo>
                      <a:pt x="467" y="390"/>
                    </a:lnTo>
                    <a:lnTo>
                      <a:pt x="464" y="391"/>
                    </a:lnTo>
                    <a:lnTo>
                      <a:pt x="460" y="391"/>
                    </a:lnTo>
                    <a:lnTo>
                      <a:pt x="456" y="392"/>
                    </a:lnTo>
                    <a:lnTo>
                      <a:pt x="341" y="444"/>
                    </a:lnTo>
                    <a:lnTo>
                      <a:pt x="339" y="445"/>
                    </a:lnTo>
                    <a:lnTo>
                      <a:pt x="335" y="445"/>
                    </a:lnTo>
                    <a:lnTo>
                      <a:pt x="330" y="447"/>
                    </a:lnTo>
                    <a:lnTo>
                      <a:pt x="325" y="447"/>
                    </a:lnTo>
                    <a:lnTo>
                      <a:pt x="323" y="448"/>
                    </a:lnTo>
                    <a:lnTo>
                      <a:pt x="322" y="447"/>
                    </a:lnTo>
                    <a:lnTo>
                      <a:pt x="318" y="448"/>
                    </a:lnTo>
                    <a:lnTo>
                      <a:pt x="314" y="448"/>
                    </a:lnTo>
                    <a:lnTo>
                      <a:pt x="313" y="447"/>
                    </a:lnTo>
                    <a:lnTo>
                      <a:pt x="310" y="447"/>
                    </a:lnTo>
                    <a:lnTo>
                      <a:pt x="305" y="445"/>
                    </a:lnTo>
                    <a:lnTo>
                      <a:pt x="236" y="420"/>
                    </a:lnTo>
                    <a:lnTo>
                      <a:pt x="230" y="420"/>
                    </a:lnTo>
                    <a:lnTo>
                      <a:pt x="230" y="419"/>
                    </a:lnTo>
                    <a:lnTo>
                      <a:pt x="229" y="418"/>
                    </a:lnTo>
                    <a:close/>
                    <a:moveTo>
                      <a:pt x="260" y="399"/>
                    </a:moveTo>
                    <a:lnTo>
                      <a:pt x="249" y="404"/>
                    </a:lnTo>
                    <a:lnTo>
                      <a:pt x="250" y="404"/>
                    </a:lnTo>
                    <a:lnTo>
                      <a:pt x="248" y="406"/>
                    </a:lnTo>
                    <a:lnTo>
                      <a:pt x="264" y="411"/>
                    </a:lnTo>
                    <a:lnTo>
                      <a:pt x="275" y="406"/>
                    </a:lnTo>
                    <a:lnTo>
                      <a:pt x="260" y="399"/>
                    </a:lnTo>
                    <a:close/>
                    <a:moveTo>
                      <a:pt x="301" y="414"/>
                    </a:moveTo>
                    <a:lnTo>
                      <a:pt x="294" y="418"/>
                    </a:lnTo>
                    <a:lnTo>
                      <a:pt x="289" y="415"/>
                    </a:lnTo>
                    <a:lnTo>
                      <a:pt x="294" y="412"/>
                    </a:lnTo>
                    <a:lnTo>
                      <a:pt x="301" y="414"/>
                    </a:lnTo>
                    <a:close/>
                    <a:moveTo>
                      <a:pt x="440" y="367"/>
                    </a:moveTo>
                    <a:lnTo>
                      <a:pt x="434" y="366"/>
                    </a:lnTo>
                    <a:lnTo>
                      <a:pt x="452" y="358"/>
                    </a:lnTo>
                    <a:lnTo>
                      <a:pt x="431" y="351"/>
                    </a:lnTo>
                    <a:lnTo>
                      <a:pt x="438" y="349"/>
                    </a:lnTo>
                    <a:lnTo>
                      <a:pt x="463" y="358"/>
                    </a:lnTo>
                    <a:lnTo>
                      <a:pt x="440" y="367"/>
                    </a:lnTo>
                    <a:close/>
                    <a:moveTo>
                      <a:pt x="416" y="363"/>
                    </a:moveTo>
                    <a:lnTo>
                      <a:pt x="422" y="362"/>
                    </a:lnTo>
                    <a:lnTo>
                      <a:pt x="415" y="359"/>
                    </a:lnTo>
                    <a:lnTo>
                      <a:pt x="410" y="362"/>
                    </a:lnTo>
                    <a:lnTo>
                      <a:pt x="416" y="363"/>
                    </a:lnTo>
                    <a:close/>
                    <a:moveTo>
                      <a:pt x="408" y="367"/>
                    </a:moveTo>
                    <a:lnTo>
                      <a:pt x="403" y="366"/>
                    </a:lnTo>
                    <a:lnTo>
                      <a:pt x="396" y="367"/>
                    </a:lnTo>
                    <a:lnTo>
                      <a:pt x="403" y="370"/>
                    </a:lnTo>
                    <a:lnTo>
                      <a:pt x="408" y="367"/>
                    </a:lnTo>
                    <a:close/>
                    <a:moveTo>
                      <a:pt x="431" y="358"/>
                    </a:moveTo>
                    <a:lnTo>
                      <a:pt x="423" y="355"/>
                    </a:lnTo>
                    <a:lnTo>
                      <a:pt x="431" y="353"/>
                    </a:lnTo>
                    <a:lnTo>
                      <a:pt x="436" y="355"/>
                    </a:lnTo>
                    <a:lnTo>
                      <a:pt x="431" y="358"/>
                    </a:lnTo>
                    <a:close/>
                    <a:moveTo>
                      <a:pt x="411" y="346"/>
                    </a:moveTo>
                    <a:lnTo>
                      <a:pt x="396" y="339"/>
                    </a:lnTo>
                    <a:lnTo>
                      <a:pt x="404" y="337"/>
                    </a:lnTo>
                    <a:lnTo>
                      <a:pt x="406" y="337"/>
                    </a:lnTo>
                    <a:lnTo>
                      <a:pt x="410" y="334"/>
                    </a:lnTo>
                    <a:lnTo>
                      <a:pt x="424" y="339"/>
                    </a:lnTo>
                    <a:lnTo>
                      <a:pt x="411" y="346"/>
                    </a:lnTo>
                    <a:close/>
                    <a:moveTo>
                      <a:pt x="392" y="338"/>
                    </a:moveTo>
                    <a:lnTo>
                      <a:pt x="388" y="337"/>
                    </a:lnTo>
                    <a:lnTo>
                      <a:pt x="398" y="334"/>
                    </a:lnTo>
                    <a:lnTo>
                      <a:pt x="403" y="330"/>
                    </a:lnTo>
                    <a:lnTo>
                      <a:pt x="432" y="318"/>
                    </a:lnTo>
                    <a:lnTo>
                      <a:pt x="436" y="314"/>
                    </a:lnTo>
                    <a:lnTo>
                      <a:pt x="446" y="310"/>
                    </a:lnTo>
                    <a:lnTo>
                      <a:pt x="452" y="311"/>
                    </a:lnTo>
                    <a:lnTo>
                      <a:pt x="436" y="319"/>
                    </a:lnTo>
                    <a:lnTo>
                      <a:pt x="406" y="331"/>
                    </a:lnTo>
                    <a:lnTo>
                      <a:pt x="400" y="335"/>
                    </a:lnTo>
                    <a:lnTo>
                      <a:pt x="392" y="338"/>
                    </a:lnTo>
                    <a:close/>
                    <a:moveTo>
                      <a:pt x="384" y="337"/>
                    </a:moveTo>
                    <a:lnTo>
                      <a:pt x="366" y="330"/>
                    </a:lnTo>
                    <a:lnTo>
                      <a:pt x="380" y="325"/>
                    </a:lnTo>
                    <a:lnTo>
                      <a:pt x="398" y="330"/>
                    </a:lnTo>
                    <a:lnTo>
                      <a:pt x="394" y="331"/>
                    </a:lnTo>
                    <a:lnTo>
                      <a:pt x="395" y="333"/>
                    </a:lnTo>
                    <a:lnTo>
                      <a:pt x="384" y="337"/>
                    </a:lnTo>
                    <a:close/>
                    <a:moveTo>
                      <a:pt x="363" y="327"/>
                    </a:moveTo>
                    <a:lnTo>
                      <a:pt x="346" y="322"/>
                    </a:lnTo>
                    <a:lnTo>
                      <a:pt x="329" y="329"/>
                    </a:lnTo>
                    <a:lnTo>
                      <a:pt x="322" y="326"/>
                    </a:lnTo>
                    <a:lnTo>
                      <a:pt x="339" y="319"/>
                    </a:lnTo>
                    <a:lnTo>
                      <a:pt x="267" y="296"/>
                    </a:lnTo>
                    <a:lnTo>
                      <a:pt x="266" y="297"/>
                    </a:lnTo>
                    <a:lnTo>
                      <a:pt x="260" y="299"/>
                    </a:lnTo>
                    <a:lnTo>
                      <a:pt x="248" y="294"/>
                    </a:lnTo>
                    <a:lnTo>
                      <a:pt x="258" y="288"/>
                    </a:lnTo>
                    <a:lnTo>
                      <a:pt x="368" y="325"/>
                    </a:lnTo>
                    <a:lnTo>
                      <a:pt x="363" y="327"/>
                    </a:lnTo>
                    <a:close/>
                    <a:moveTo>
                      <a:pt x="342" y="337"/>
                    </a:moveTo>
                    <a:lnTo>
                      <a:pt x="337" y="335"/>
                    </a:lnTo>
                    <a:lnTo>
                      <a:pt x="331" y="337"/>
                    </a:lnTo>
                    <a:lnTo>
                      <a:pt x="335" y="338"/>
                    </a:lnTo>
                    <a:lnTo>
                      <a:pt x="342" y="337"/>
                    </a:lnTo>
                    <a:close/>
                    <a:moveTo>
                      <a:pt x="323" y="345"/>
                    </a:moveTo>
                    <a:lnTo>
                      <a:pt x="318" y="343"/>
                    </a:lnTo>
                    <a:lnTo>
                      <a:pt x="311" y="346"/>
                    </a:lnTo>
                    <a:lnTo>
                      <a:pt x="318" y="347"/>
                    </a:lnTo>
                    <a:lnTo>
                      <a:pt x="323" y="345"/>
                    </a:lnTo>
                    <a:close/>
                    <a:moveTo>
                      <a:pt x="290" y="359"/>
                    </a:moveTo>
                    <a:lnTo>
                      <a:pt x="283" y="358"/>
                    </a:lnTo>
                    <a:lnTo>
                      <a:pt x="281" y="359"/>
                    </a:lnTo>
                    <a:lnTo>
                      <a:pt x="286" y="362"/>
                    </a:lnTo>
                    <a:lnTo>
                      <a:pt x="290" y="359"/>
                    </a:lnTo>
                    <a:close/>
                    <a:moveTo>
                      <a:pt x="306" y="270"/>
                    </a:moveTo>
                    <a:lnTo>
                      <a:pt x="290" y="264"/>
                    </a:lnTo>
                    <a:lnTo>
                      <a:pt x="283" y="268"/>
                    </a:lnTo>
                    <a:lnTo>
                      <a:pt x="265" y="260"/>
                    </a:lnTo>
                    <a:lnTo>
                      <a:pt x="233" y="273"/>
                    </a:lnTo>
                    <a:lnTo>
                      <a:pt x="286" y="292"/>
                    </a:lnTo>
                    <a:lnTo>
                      <a:pt x="283" y="293"/>
                    </a:lnTo>
                    <a:lnTo>
                      <a:pt x="317" y="303"/>
                    </a:lnTo>
                    <a:lnTo>
                      <a:pt x="353" y="288"/>
                    </a:lnTo>
                    <a:lnTo>
                      <a:pt x="321" y="277"/>
                    </a:lnTo>
                    <a:lnTo>
                      <a:pt x="318" y="278"/>
                    </a:lnTo>
                    <a:lnTo>
                      <a:pt x="301" y="272"/>
                    </a:lnTo>
                    <a:lnTo>
                      <a:pt x="306" y="270"/>
                    </a:lnTo>
                    <a:close/>
                    <a:moveTo>
                      <a:pt x="299" y="265"/>
                    </a:moveTo>
                    <a:lnTo>
                      <a:pt x="395" y="297"/>
                    </a:lnTo>
                    <a:lnTo>
                      <a:pt x="400" y="296"/>
                    </a:lnTo>
                    <a:lnTo>
                      <a:pt x="395" y="293"/>
                    </a:lnTo>
                    <a:lnTo>
                      <a:pt x="305" y="262"/>
                    </a:lnTo>
                    <a:lnTo>
                      <a:pt x="299" y="265"/>
                    </a:lnTo>
                    <a:close/>
                    <a:moveTo>
                      <a:pt x="303" y="258"/>
                    </a:moveTo>
                    <a:lnTo>
                      <a:pt x="306" y="257"/>
                    </a:lnTo>
                    <a:lnTo>
                      <a:pt x="286" y="250"/>
                    </a:lnTo>
                    <a:lnTo>
                      <a:pt x="367" y="215"/>
                    </a:lnTo>
                    <a:lnTo>
                      <a:pt x="387" y="221"/>
                    </a:lnTo>
                    <a:lnTo>
                      <a:pt x="392" y="220"/>
                    </a:lnTo>
                    <a:lnTo>
                      <a:pt x="406" y="225"/>
                    </a:lnTo>
                    <a:lnTo>
                      <a:pt x="403" y="227"/>
                    </a:lnTo>
                    <a:lnTo>
                      <a:pt x="452" y="244"/>
                    </a:lnTo>
                    <a:lnTo>
                      <a:pt x="371" y="281"/>
                    </a:lnTo>
                    <a:lnTo>
                      <a:pt x="321" y="262"/>
                    </a:lnTo>
                    <a:lnTo>
                      <a:pt x="318" y="264"/>
                    </a:lnTo>
                    <a:lnTo>
                      <a:pt x="303" y="258"/>
                    </a:lnTo>
                    <a:close/>
                    <a:moveTo>
                      <a:pt x="427" y="303"/>
                    </a:moveTo>
                    <a:lnTo>
                      <a:pt x="414" y="307"/>
                    </a:lnTo>
                    <a:lnTo>
                      <a:pt x="428" y="314"/>
                    </a:lnTo>
                    <a:lnTo>
                      <a:pt x="432" y="313"/>
                    </a:lnTo>
                    <a:lnTo>
                      <a:pt x="435" y="314"/>
                    </a:lnTo>
                    <a:lnTo>
                      <a:pt x="444" y="310"/>
                    </a:lnTo>
                    <a:lnTo>
                      <a:pt x="427" y="303"/>
                    </a:lnTo>
                    <a:close/>
                    <a:moveTo>
                      <a:pt x="454" y="311"/>
                    </a:moveTo>
                    <a:lnTo>
                      <a:pt x="444" y="317"/>
                    </a:lnTo>
                    <a:lnTo>
                      <a:pt x="446" y="318"/>
                    </a:lnTo>
                    <a:lnTo>
                      <a:pt x="444" y="319"/>
                    </a:lnTo>
                    <a:lnTo>
                      <a:pt x="459" y="325"/>
                    </a:lnTo>
                    <a:lnTo>
                      <a:pt x="472" y="318"/>
                    </a:lnTo>
                    <a:lnTo>
                      <a:pt x="454" y="311"/>
                    </a:lnTo>
                    <a:close/>
                    <a:moveTo>
                      <a:pt x="541" y="274"/>
                    </a:moveTo>
                    <a:lnTo>
                      <a:pt x="556" y="281"/>
                    </a:lnTo>
                    <a:lnTo>
                      <a:pt x="569" y="274"/>
                    </a:lnTo>
                    <a:lnTo>
                      <a:pt x="568" y="274"/>
                    </a:lnTo>
                    <a:lnTo>
                      <a:pt x="569" y="273"/>
                    </a:lnTo>
                    <a:lnTo>
                      <a:pt x="553" y="268"/>
                    </a:lnTo>
                    <a:lnTo>
                      <a:pt x="541" y="274"/>
                    </a:lnTo>
                    <a:close/>
                    <a:moveTo>
                      <a:pt x="561" y="282"/>
                    </a:moveTo>
                    <a:lnTo>
                      <a:pt x="573" y="276"/>
                    </a:lnTo>
                    <a:lnTo>
                      <a:pt x="624" y="254"/>
                    </a:lnTo>
                    <a:lnTo>
                      <a:pt x="628" y="256"/>
                    </a:lnTo>
                    <a:lnTo>
                      <a:pt x="618" y="260"/>
                    </a:lnTo>
                    <a:lnTo>
                      <a:pt x="610" y="262"/>
                    </a:lnTo>
                    <a:lnTo>
                      <a:pt x="582" y="274"/>
                    </a:lnTo>
                    <a:lnTo>
                      <a:pt x="578" y="278"/>
                    </a:lnTo>
                    <a:lnTo>
                      <a:pt x="565" y="282"/>
                    </a:lnTo>
                    <a:lnTo>
                      <a:pt x="561" y="282"/>
                    </a:lnTo>
                    <a:close/>
                    <a:moveTo>
                      <a:pt x="568" y="282"/>
                    </a:moveTo>
                    <a:lnTo>
                      <a:pt x="586" y="290"/>
                    </a:lnTo>
                    <a:lnTo>
                      <a:pt x="600" y="285"/>
                    </a:lnTo>
                    <a:lnTo>
                      <a:pt x="582" y="278"/>
                    </a:lnTo>
                    <a:lnTo>
                      <a:pt x="581" y="280"/>
                    </a:lnTo>
                    <a:lnTo>
                      <a:pt x="580" y="278"/>
                    </a:lnTo>
                    <a:lnTo>
                      <a:pt x="568" y="282"/>
                    </a:lnTo>
                    <a:close/>
                    <a:moveTo>
                      <a:pt x="620" y="261"/>
                    </a:moveTo>
                    <a:lnTo>
                      <a:pt x="622" y="262"/>
                    </a:lnTo>
                    <a:lnTo>
                      <a:pt x="620" y="264"/>
                    </a:lnTo>
                    <a:lnTo>
                      <a:pt x="634" y="268"/>
                    </a:lnTo>
                    <a:lnTo>
                      <a:pt x="648" y="262"/>
                    </a:lnTo>
                    <a:lnTo>
                      <a:pt x="629" y="256"/>
                    </a:lnTo>
                    <a:lnTo>
                      <a:pt x="620" y="261"/>
                    </a:lnTo>
                    <a:close/>
                    <a:moveTo>
                      <a:pt x="609" y="257"/>
                    </a:moveTo>
                    <a:lnTo>
                      <a:pt x="608" y="256"/>
                    </a:lnTo>
                    <a:lnTo>
                      <a:pt x="605" y="257"/>
                    </a:lnTo>
                    <a:lnTo>
                      <a:pt x="589" y="253"/>
                    </a:lnTo>
                    <a:lnTo>
                      <a:pt x="602" y="246"/>
                    </a:lnTo>
                    <a:lnTo>
                      <a:pt x="620" y="253"/>
                    </a:lnTo>
                    <a:lnTo>
                      <a:pt x="609" y="257"/>
                    </a:lnTo>
                    <a:close/>
                    <a:moveTo>
                      <a:pt x="609" y="232"/>
                    </a:moveTo>
                    <a:lnTo>
                      <a:pt x="608" y="232"/>
                    </a:lnTo>
                    <a:lnTo>
                      <a:pt x="731" y="179"/>
                    </a:lnTo>
                    <a:lnTo>
                      <a:pt x="721" y="175"/>
                    </a:lnTo>
                    <a:lnTo>
                      <a:pt x="620" y="140"/>
                    </a:lnTo>
                    <a:lnTo>
                      <a:pt x="621" y="139"/>
                    </a:lnTo>
                    <a:lnTo>
                      <a:pt x="608" y="134"/>
                    </a:lnTo>
                    <a:lnTo>
                      <a:pt x="597" y="139"/>
                    </a:lnTo>
                    <a:lnTo>
                      <a:pt x="610" y="143"/>
                    </a:lnTo>
                    <a:lnTo>
                      <a:pt x="616" y="143"/>
                    </a:lnTo>
                    <a:lnTo>
                      <a:pt x="715" y="177"/>
                    </a:lnTo>
                    <a:lnTo>
                      <a:pt x="598" y="228"/>
                    </a:lnTo>
                    <a:lnTo>
                      <a:pt x="608" y="232"/>
                    </a:lnTo>
                    <a:lnTo>
                      <a:pt x="609" y="232"/>
                    </a:lnTo>
                    <a:close/>
                    <a:moveTo>
                      <a:pt x="679" y="260"/>
                    </a:moveTo>
                    <a:lnTo>
                      <a:pt x="678" y="260"/>
                    </a:lnTo>
                    <a:lnTo>
                      <a:pt x="683" y="262"/>
                    </a:lnTo>
                    <a:lnTo>
                      <a:pt x="678" y="265"/>
                    </a:lnTo>
                    <a:lnTo>
                      <a:pt x="673" y="264"/>
                    </a:lnTo>
                    <a:lnTo>
                      <a:pt x="678" y="260"/>
                    </a:lnTo>
                    <a:lnTo>
                      <a:pt x="679" y="260"/>
                    </a:lnTo>
                    <a:close/>
                    <a:moveTo>
                      <a:pt x="500" y="250"/>
                    </a:moveTo>
                    <a:lnTo>
                      <a:pt x="495" y="253"/>
                    </a:lnTo>
                    <a:lnTo>
                      <a:pt x="489" y="250"/>
                    </a:lnTo>
                    <a:lnTo>
                      <a:pt x="400" y="220"/>
                    </a:lnTo>
                    <a:lnTo>
                      <a:pt x="406" y="217"/>
                    </a:lnTo>
                    <a:lnTo>
                      <a:pt x="500" y="250"/>
                    </a:lnTo>
                    <a:close/>
                    <a:moveTo>
                      <a:pt x="471" y="237"/>
                    </a:moveTo>
                    <a:lnTo>
                      <a:pt x="436" y="225"/>
                    </a:lnTo>
                    <a:lnTo>
                      <a:pt x="439" y="224"/>
                    </a:lnTo>
                    <a:lnTo>
                      <a:pt x="422" y="217"/>
                    </a:lnTo>
                    <a:lnTo>
                      <a:pt x="419" y="219"/>
                    </a:lnTo>
                    <a:lnTo>
                      <a:pt x="406" y="213"/>
                    </a:lnTo>
                    <a:lnTo>
                      <a:pt x="408" y="213"/>
                    </a:lnTo>
                    <a:lnTo>
                      <a:pt x="388" y="205"/>
                    </a:lnTo>
                    <a:lnTo>
                      <a:pt x="557" y="131"/>
                    </a:lnTo>
                    <a:lnTo>
                      <a:pt x="609" y="148"/>
                    </a:lnTo>
                    <a:lnTo>
                      <a:pt x="613" y="147"/>
                    </a:lnTo>
                    <a:lnTo>
                      <a:pt x="645" y="159"/>
                    </a:lnTo>
                    <a:lnTo>
                      <a:pt x="471" y="237"/>
                    </a:lnTo>
                    <a:close/>
                    <a:moveTo>
                      <a:pt x="931" y="268"/>
                    </a:moveTo>
                    <a:lnTo>
                      <a:pt x="1133" y="232"/>
                    </a:lnTo>
                    <a:lnTo>
                      <a:pt x="1198" y="154"/>
                    </a:lnTo>
                    <a:lnTo>
                      <a:pt x="1200" y="152"/>
                    </a:lnTo>
                    <a:lnTo>
                      <a:pt x="1202" y="152"/>
                    </a:lnTo>
                    <a:lnTo>
                      <a:pt x="1206" y="151"/>
                    </a:lnTo>
                    <a:lnTo>
                      <a:pt x="1032" y="91"/>
                    </a:lnTo>
                    <a:lnTo>
                      <a:pt x="1028" y="91"/>
                    </a:lnTo>
                    <a:lnTo>
                      <a:pt x="1026" y="90"/>
                    </a:lnTo>
                    <a:lnTo>
                      <a:pt x="1022" y="90"/>
                    </a:lnTo>
                    <a:lnTo>
                      <a:pt x="1018" y="89"/>
                    </a:lnTo>
                    <a:lnTo>
                      <a:pt x="1012" y="89"/>
                    </a:lnTo>
                    <a:lnTo>
                      <a:pt x="1010" y="90"/>
                    </a:lnTo>
                    <a:lnTo>
                      <a:pt x="1005" y="89"/>
                    </a:lnTo>
                    <a:lnTo>
                      <a:pt x="1002" y="89"/>
                    </a:lnTo>
                    <a:lnTo>
                      <a:pt x="1001" y="90"/>
                    </a:lnTo>
                    <a:lnTo>
                      <a:pt x="997" y="90"/>
                    </a:lnTo>
                    <a:lnTo>
                      <a:pt x="993" y="93"/>
                    </a:lnTo>
                    <a:lnTo>
                      <a:pt x="992" y="93"/>
                    </a:lnTo>
                    <a:lnTo>
                      <a:pt x="990" y="94"/>
                    </a:lnTo>
                    <a:lnTo>
                      <a:pt x="981" y="95"/>
                    </a:lnTo>
                    <a:lnTo>
                      <a:pt x="974" y="98"/>
                    </a:lnTo>
                    <a:lnTo>
                      <a:pt x="980" y="101"/>
                    </a:lnTo>
                    <a:lnTo>
                      <a:pt x="988" y="98"/>
                    </a:lnTo>
                    <a:lnTo>
                      <a:pt x="993" y="95"/>
                    </a:lnTo>
                    <a:lnTo>
                      <a:pt x="997" y="93"/>
                    </a:lnTo>
                    <a:lnTo>
                      <a:pt x="998" y="91"/>
                    </a:lnTo>
                    <a:lnTo>
                      <a:pt x="1022" y="91"/>
                    </a:lnTo>
                    <a:lnTo>
                      <a:pt x="1025" y="93"/>
                    </a:lnTo>
                    <a:lnTo>
                      <a:pt x="1030" y="93"/>
                    </a:lnTo>
                    <a:lnTo>
                      <a:pt x="1196" y="151"/>
                    </a:lnTo>
                    <a:lnTo>
                      <a:pt x="1192" y="152"/>
                    </a:lnTo>
                    <a:lnTo>
                      <a:pt x="1001" y="185"/>
                    </a:lnTo>
                    <a:lnTo>
                      <a:pt x="931" y="268"/>
                    </a:lnTo>
                    <a:close/>
                    <a:moveTo>
                      <a:pt x="932" y="167"/>
                    </a:moveTo>
                    <a:lnTo>
                      <a:pt x="955" y="155"/>
                    </a:lnTo>
                    <a:lnTo>
                      <a:pt x="935" y="150"/>
                    </a:lnTo>
                    <a:lnTo>
                      <a:pt x="963" y="138"/>
                    </a:lnTo>
                    <a:lnTo>
                      <a:pt x="955" y="135"/>
                    </a:lnTo>
                    <a:lnTo>
                      <a:pt x="937" y="143"/>
                    </a:lnTo>
                    <a:lnTo>
                      <a:pt x="929" y="147"/>
                    </a:lnTo>
                    <a:lnTo>
                      <a:pt x="921" y="150"/>
                    </a:lnTo>
                    <a:lnTo>
                      <a:pt x="944" y="158"/>
                    </a:lnTo>
                    <a:lnTo>
                      <a:pt x="925" y="164"/>
                    </a:lnTo>
                    <a:lnTo>
                      <a:pt x="932" y="167"/>
                    </a:lnTo>
                    <a:close/>
                    <a:moveTo>
                      <a:pt x="990" y="126"/>
                    </a:moveTo>
                    <a:lnTo>
                      <a:pt x="1010" y="131"/>
                    </a:lnTo>
                    <a:lnTo>
                      <a:pt x="1034" y="122"/>
                    </a:lnTo>
                    <a:lnTo>
                      <a:pt x="1028" y="119"/>
                    </a:lnTo>
                    <a:lnTo>
                      <a:pt x="1010" y="127"/>
                    </a:lnTo>
                    <a:lnTo>
                      <a:pt x="989" y="120"/>
                    </a:lnTo>
                    <a:lnTo>
                      <a:pt x="972" y="128"/>
                    </a:lnTo>
                    <a:lnTo>
                      <a:pt x="968" y="130"/>
                    </a:lnTo>
                    <a:lnTo>
                      <a:pt x="965" y="131"/>
                    </a:lnTo>
                    <a:lnTo>
                      <a:pt x="957" y="134"/>
                    </a:lnTo>
                    <a:lnTo>
                      <a:pt x="965" y="136"/>
                    </a:lnTo>
                    <a:lnTo>
                      <a:pt x="990" y="126"/>
                    </a:lnTo>
                    <a:close/>
                    <a:moveTo>
                      <a:pt x="1001" y="107"/>
                    </a:moveTo>
                    <a:lnTo>
                      <a:pt x="1013" y="101"/>
                    </a:lnTo>
                    <a:lnTo>
                      <a:pt x="998" y="97"/>
                    </a:lnTo>
                    <a:lnTo>
                      <a:pt x="992" y="98"/>
                    </a:lnTo>
                    <a:lnTo>
                      <a:pt x="990" y="98"/>
                    </a:lnTo>
                    <a:lnTo>
                      <a:pt x="984" y="101"/>
                    </a:lnTo>
                    <a:lnTo>
                      <a:pt x="1001" y="107"/>
                    </a:lnTo>
                    <a:close/>
                    <a:moveTo>
                      <a:pt x="972" y="98"/>
                    </a:moveTo>
                    <a:lnTo>
                      <a:pt x="955" y="91"/>
                    </a:lnTo>
                    <a:lnTo>
                      <a:pt x="968" y="86"/>
                    </a:lnTo>
                    <a:lnTo>
                      <a:pt x="984" y="91"/>
                    </a:lnTo>
                    <a:lnTo>
                      <a:pt x="977" y="94"/>
                    </a:lnTo>
                    <a:lnTo>
                      <a:pt x="980" y="94"/>
                    </a:lnTo>
                    <a:lnTo>
                      <a:pt x="972" y="98"/>
                    </a:lnTo>
                    <a:close/>
                    <a:moveTo>
                      <a:pt x="921" y="83"/>
                    </a:moveTo>
                    <a:lnTo>
                      <a:pt x="824" y="49"/>
                    </a:lnTo>
                    <a:lnTo>
                      <a:pt x="824" y="47"/>
                    </a:lnTo>
                    <a:lnTo>
                      <a:pt x="826" y="47"/>
                    </a:lnTo>
                    <a:lnTo>
                      <a:pt x="812" y="42"/>
                    </a:lnTo>
                    <a:lnTo>
                      <a:pt x="800" y="47"/>
                    </a:lnTo>
                    <a:lnTo>
                      <a:pt x="814" y="53"/>
                    </a:lnTo>
                    <a:lnTo>
                      <a:pt x="816" y="51"/>
                    </a:lnTo>
                    <a:lnTo>
                      <a:pt x="819" y="51"/>
                    </a:lnTo>
                    <a:lnTo>
                      <a:pt x="915" y="86"/>
                    </a:lnTo>
                    <a:lnTo>
                      <a:pt x="921" y="83"/>
                    </a:lnTo>
                    <a:close/>
                    <a:moveTo>
                      <a:pt x="854" y="67"/>
                    </a:moveTo>
                    <a:lnTo>
                      <a:pt x="776" y="102"/>
                    </a:lnTo>
                    <a:lnTo>
                      <a:pt x="742" y="90"/>
                    </a:lnTo>
                    <a:lnTo>
                      <a:pt x="745" y="89"/>
                    </a:lnTo>
                    <a:lnTo>
                      <a:pt x="693" y="71"/>
                    </a:lnTo>
                    <a:lnTo>
                      <a:pt x="766" y="40"/>
                    </a:lnTo>
                    <a:lnTo>
                      <a:pt x="818" y="57"/>
                    </a:lnTo>
                    <a:lnTo>
                      <a:pt x="822" y="57"/>
                    </a:lnTo>
                    <a:lnTo>
                      <a:pt x="854" y="67"/>
                    </a:lnTo>
                    <a:close/>
                    <a:moveTo>
                      <a:pt x="729" y="90"/>
                    </a:moveTo>
                    <a:lnTo>
                      <a:pt x="727" y="90"/>
                    </a:lnTo>
                    <a:lnTo>
                      <a:pt x="727" y="91"/>
                    </a:lnTo>
                    <a:lnTo>
                      <a:pt x="826" y="126"/>
                    </a:lnTo>
                    <a:lnTo>
                      <a:pt x="820" y="128"/>
                    </a:lnTo>
                    <a:lnTo>
                      <a:pt x="721" y="94"/>
                    </a:lnTo>
                    <a:lnTo>
                      <a:pt x="718" y="94"/>
                    </a:lnTo>
                    <a:lnTo>
                      <a:pt x="717" y="95"/>
                    </a:lnTo>
                    <a:lnTo>
                      <a:pt x="702" y="90"/>
                    </a:lnTo>
                    <a:lnTo>
                      <a:pt x="715" y="86"/>
                    </a:lnTo>
                    <a:lnTo>
                      <a:pt x="729" y="90"/>
                    </a:lnTo>
                    <a:close/>
                    <a:moveTo>
                      <a:pt x="725" y="98"/>
                    </a:moveTo>
                    <a:lnTo>
                      <a:pt x="758" y="110"/>
                    </a:lnTo>
                    <a:lnTo>
                      <a:pt x="665" y="151"/>
                    </a:lnTo>
                    <a:lnTo>
                      <a:pt x="632" y="140"/>
                    </a:lnTo>
                    <a:lnTo>
                      <a:pt x="633" y="139"/>
                    </a:lnTo>
                    <a:lnTo>
                      <a:pt x="581" y="120"/>
                    </a:lnTo>
                    <a:lnTo>
                      <a:pt x="669" y="82"/>
                    </a:lnTo>
                    <a:lnTo>
                      <a:pt x="721" y="101"/>
                    </a:lnTo>
                    <a:lnTo>
                      <a:pt x="725" y="98"/>
                    </a:lnTo>
                    <a:close/>
                    <a:moveTo>
                      <a:pt x="758" y="179"/>
                    </a:moveTo>
                    <a:lnTo>
                      <a:pt x="774" y="184"/>
                    </a:lnTo>
                    <a:lnTo>
                      <a:pt x="783" y="181"/>
                    </a:lnTo>
                    <a:lnTo>
                      <a:pt x="782" y="180"/>
                    </a:lnTo>
                    <a:lnTo>
                      <a:pt x="786" y="177"/>
                    </a:lnTo>
                    <a:lnTo>
                      <a:pt x="771" y="172"/>
                    </a:lnTo>
                    <a:lnTo>
                      <a:pt x="758" y="179"/>
                    </a:lnTo>
                    <a:close/>
                    <a:moveTo>
                      <a:pt x="776" y="185"/>
                    </a:moveTo>
                    <a:lnTo>
                      <a:pt x="787" y="183"/>
                    </a:lnTo>
                    <a:lnTo>
                      <a:pt x="794" y="180"/>
                    </a:lnTo>
                    <a:lnTo>
                      <a:pt x="824" y="167"/>
                    </a:lnTo>
                    <a:lnTo>
                      <a:pt x="828" y="163"/>
                    </a:lnTo>
                    <a:lnTo>
                      <a:pt x="836" y="160"/>
                    </a:lnTo>
                    <a:lnTo>
                      <a:pt x="842" y="162"/>
                    </a:lnTo>
                    <a:lnTo>
                      <a:pt x="798" y="181"/>
                    </a:lnTo>
                    <a:lnTo>
                      <a:pt x="783" y="187"/>
                    </a:lnTo>
                    <a:lnTo>
                      <a:pt x="776" y="185"/>
                    </a:lnTo>
                    <a:close/>
                    <a:moveTo>
                      <a:pt x="798" y="184"/>
                    </a:moveTo>
                    <a:lnTo>
                      <a:pt x="794" y="184"/>
                    </a:lnTo>
                    <a:lnTo>
                      <a:pt x="784" y="188"/>
                    </a:lnTo>
                    <a:lnTo>
                      <a:pt x="803" y="195"/>
                    </a:lnTo>
                    <a:lnTo>
                      <a:pt x="816" y="188"/>
                    </a:lnTo>
                    <a:lnTo>
                      <a:pt x="802" y="184"/>
                    </a:lnTo>
                    <a:lnTo>
                      <a:pt x="798" y="184"/>
                    </a:lnTo>
                    <a:close/>
                    <a:moveTo>
                      <a:pt x="831" y="169"/>
                    </a:moveTo>
                    <a:lnTo>
                      <a:pt x="839" y="167"/>
                    </a:lnTo>
                    <a:lnTo>
                      <a:pt x="838" y="167"/>
                    </a:lnTo>
                    <a:lnTo>
                      <a:pt x="844" y="163"/>
                    </a:lnTo>
                    <a:lnTo>
                      <a:pt x="862" y="169"/>
                    </a:lnTo>
                    <a:lnTo>
                      <a:pt x="846" y="175"/>
                    </a:lnTo>
                    <a:lnTo>
                      <a:pt x="831" y="169"/>
                    </a:lnTo>
                    <a:close/>
                    <a:moveTo>
                      <a:pt x="816" y="166"/>
                    </a:moveTo>
                    <a:lnTo>
                      <a:pt x="800" y="159"/>
                    </a:lnTo>
                    <a:lnTo>
                      <a:pt x="816" y="154"/>
                    </a:lnTo>
                    <a:lnTo>
                      <a:pt x="834" y="159"/>
                    </a:lnTo>
                    <a:lnTo>
                      <a:pt x="824" y="162"/>
                    </a:lnTo>
                    <a:lnTo>
                      <a:pt x="823" y="162"/>
                    </a:lnTo>
                    <a:lnTo>
                      <a:pt x="816" y="166"/>
                    </a:lnTo>
                    <a:close/>
                    <a:moveTo>
                      <a:pt x="1118" y="349"/>
                    </a:moveTo>
                    <a:lnTo>
                      <a:pt x="1325" y="258"/>
                    </a:lnTo>
                    <a:lnTo>
                      <a:pt x="1529" y="327"/>
                    </a:lnTo>
                    <a:lnTo>
                      <a:pt x="1498" y="339"/>
                    </a:lnTo>
                    <a:lnTo>
                      <a:pt x="1531" y="351"/>
                    </a:lnTo>
                    <a:lnTo>
                      <a:pt x="1353" y="431"/>
                    </a:lnTo>
                    <a:lnTo>
                      <a:pt x="1263" y="399"/>
                    </a:lnTo>
                    <a:lnTo>
                      <a:pt x="1315" y="378"/>
                    </a:lnTo>
                    <a:lnTo>
                      <a:pt x="1300" y="372"/>
                    </a:lnTo>
                    <a:lnTo>
                      <a:pt x="1207" y="414"/>
                    </a:lnTo>
                    <a:lnTo>
                      <a:pt x="1214" y="416"/>
                    </a:lnTo>
                    <a:lnTo>
                      <a:pt x="1102" y="465"/>
                    </a:lnTo>
                    <a:lnTo>
                      <a:pt x="1114" y="469"/>
                    </a:lnTo>
                    <a:lnTo>
                      <a:pt x="1074" y="488"/>
                    </a:lnTo>
                    <a:lnTo>
                      <a:pt x="1058" y="487"/>
                    </a:lnTo>
                    <a:lnTo>
                      <a:pt x="1034" y="498"/>
                    </a:lnTo>
                    <a:lnTo>
                      <a:pt x="1022" y="504"/>
                    </a:lnTo>
                    <a:lnTo>
                      <a:pt x="1012" y="501"/>
                    </a:lnTo>
                    <a:lnTo>
                      <a:pt x="1022" y="496"/>
                    </a:lnTo>
                    <a:lnTo>
                      <a:pt x="1005" y="490"/>
                    </a:lnTo>
                    <a:lnTo>
                      <a:pt x="994" y="494"/>
                    </a:lnTo>
                    <a:lnTo>
                      <a:pt x="985" y="490"/>
                    </a:lnTo>
                    <a:lnTo>
                      <a:pt x="994" y="487"/>
                    </a:lnTo>
                    <a:lnTo>
                      <a:pt x="981" y="481"/>
                    </a:lnTo>
                    <a:lnTo>
                      <a:pt x="985" y="480"/>
                    </a:lnTo>
                    <a:lnTo>
                      <a:pt x="1010" y="471"/>
                    </a:lnTo>
                    <a:lnTo>
                      <a:pt x="1008" y="464"/>
                    </a:lnTo>
                    <a:lnTo>
                      <a:pt x="1048" y="447"/>
                    </a:lnTo>
                    <a:lnTo>
                      <a:pt x="1060" y="449"/>
                    </a:lnTo>
                    <a:lnTo>
                      <a:pt x="1171" y="402"/>
                    </a:lnTo>
                    <a:lnTo>
                      <a:pt x="1179" y="404"/>
                    </a:lnTo>
                    <a:lnTo>
                      <a:pt x="1272" y="363"/>
                    </a:lnTo>
                    <a:lnTo>
                      <a:pt x="1260" y="358"/>
                    </a:lnTo>
                    <a:lnTo>
                      <a:pt x="1210" y="380"/>
                    </a:lnTo>
                    <a:lnTo>
                      <a:pt x="1118" y="349"/>
                    </a:lnTo>
                    <a:close/>
                    <a:moveTo>
                      <a:pt x="208" y="285"/>
                    </a:moveTo>
                    <a:lnTo>
                      <a:pt x="0" y="374"/>
                    </a:lnTo>
                    <a:lnTo>
                      <a:pt x="54" y="392"/>
                    </a:lnTo>
                    <a:lnTo>
                      <a:pt x="945" y="697"/>
                    </a:lnTo>
                    <a:lnTo>
                      <a:pt x="980" y="683"/>
                    </a:lnTo>
                    <a:lnTo>
                      <a:pt x="1777" y="334"/>
                    </a:lnTo>
                    <a:lnTo>
                      <a:pt x="1776" y="333"/>
                    </a:lnTo>
                    <a:lnTo>
                      <a:pt x="1798" y="322"/>
                    </a:lnTo>
                    <a:lnTo>
                      <a:pt x="908" y="18"/>
                    </a:lnTo>
                    <a:lnTo>
                      <a:pt x="858" y="0"/>
                    </a:lnTo>
                    <a:lnTo>
                      <a:pt x="790" y="29"/>
                    </a:lnTo>
                    <a:lnTo>
                      <a:pt x="842" y="46"/>
                    </a:lnTo>
                    <a:lnTo>
                      <a:pt x="836" y="49"/>
                    </a:lnTo>
                    <a:lnTo>
                      <a:pt x="868" y="61"/>
                    </a:lnTo>
                    <a:lnTo>
                      <a:pt x="917" y="40"/>
                    </a:lnTo>
                    <a:lnTo>
                      <a:pt x="1235" y="148"/>
                    </a:lnTo>
                    <a:lnTo>
                      <a:pt x="1230" y="151"/>
                    </a:lnTo>
                    <a:lnTo>
                      <a:pt x="1212" y="172"/>
                    </a:lnTo>
                    <a:lnTo>
                      <a:pt x="1206" y="179"/>
                    </a:lnTo>
                    <a:lnTo>
                      <a:pt x="1195" y="192"/>
                    </a:lnTo>
                    <a:lnTo>
                      <a:pt x="1157" y="238"/>
                    </a:lnTo>
                    <a:lnTo>
                      <a:pt x="1046" y="260"/>
                    </a:lnTo>
                    <a:lnTo>
                      <a:pt x="1024" y="264"/>
                    </a:lnTo>
                    <a:lnTo>
                      <a:pt x="997" y="268"/>
                    </a:lnTo>
                    <a:lnTo>
                      <a:pt x="919" y="282"/>
                    </a:lnTo>
                    <a:lnTo>
                      <a:pt x="892" y="273"/>
                    </a:lnTo>
                    <a:lnTo>
                      <a:pt x="917" y="240"/>
                    </a:lnTo>
                    <a:lnTo>
                      <a:pt x="933" y="221"/>
                    </a:lnTo>
                    <a:lnTo>
                      <a:pt x="970" y="177"/>
                    </a:lnTo>
                    <a:lnTo>
                      <a:pt x="1078" y="158"/>
                    </a:lnTo>
                    <a:lnTo>
                      <a:pt x="1125" y="150"/>
                    </a:lnTo>
                    <a:lnTo>
                      <a:pt x="1143" y="147"/>
                    </a:lnTo>
                    <a:lnTo>
                      <a:pt x="1066" y="119"/>
                    </a:lnTo>
                    <a:lnTo>
                      <a:pt x="487" y="374"/>
                    </a:lnTo>
                    <a:lnTo>
                      <a:pt x="568" y="402"/>
                    </a:lnTo>
                    <a:lnTo>
                      <a:pt x="556" y="407"/>
                    </a:lnTo>
                    <a:lnTo>
                      <a:pt x="573" y="412"/>
                    </a:lnTo>
                    <a:lnTo>
                      <a:pt x="570" y="412"/>
                    </a:lnTo>
                    <a:lnTo>
                      <a:pt x="660" y="441"/>
                    </a:lnTo>
                    <a:lnTo>
                      <a:pt x="685" y="443"/>
                    </a:lnTo>
                    <a:lnTo>
                      <a:pt x="694" y="447"/>
                    </a:lnTo>
                    <a:lnTo>
                      <a:pt x="701" y="449"/>
                    </a:lnTo>
                    <a:lnTo>
                      <a:pt x="711" y="449"/>
                    </a:lnTo>
                    <a:lnTo>
                      <a:pt x="718" y="452"/>
                    </a:lnTo>
                    <a:lnTo>
                      <a:pt x="727" y="453"/>
                    </a:lnTo>
                    <a:lnTo>
                      <a:pt x="735" y="456"/>
                    </a:lnTo>
                    <a:lnTo>
                      <a:pt x="755" y="456"/>
                    </a:lnTo>
                    <a:lnTo>
                      <a:pt x="765" y="457"/>
                    </a:lnTo>
                    <a:lnTo>
                      <a:pt x="784" y="457"/>
                    </a:lnTo>
                    <a:lnTo>
                      <a:pt x="794" y="455"/>
                    </a:lnTo>
                    <a:lnTo>
                      <a:pt x="803" y="455"/>
                    </a:lnTo>
                    <a:lnTo>
                      <a:pt x="812" y="453"/>
                    </a:lnTo>
                    <a:lnTo>
                      <a:pt x="820" y="451"/>
                    </a:lnTo>
                    <a:lnTo>
                      <a:pt x="838" y="449"/>
                    </a:lnTo>
                    <a:lnTo>
                      <a:pt x="844" y="445"/>
                    </a:lnTo>
                    <a:lnTo>
                      <a:pt x="863" y="437"/>
                    </a:lnTo>
                    <a:lnTo>
                      <a:pt x="864" y="435"/>
                    </a:lnTo>
                    <a:lnTo>
                      <a:pt x="875" y="435"/>
                    </a:lnTo>
                    <a:lnTo>
                      <a:pt x="877" y="432"/>
                    </a:lnTo>
                    <a:lnTo>
                      <a:pt x="912" y="432"/>
                    </a:lnTo>
                    <a:lnTo>
                      <a:pt x="915" y="433"/>
                    </a:lnTo>
                    <a:lnTo>
                      <a:pt x="920" y="435"/>
                    </a:lnTo>
                    <a:lnTo>
                      <a:pt x="921" y="435"/>
                    </a:lnTo>
                    <a:lnTo>
                      <a:pt x="945" y="443"/>
                    </a:lnTo>
                    <a:lnTo>
                      <a:pt x="952" y="444"/>
                    </a:lnTo>
                    <a:lnTo>
                      <a:pt x="955" y="445"/>
                    </a:lnTo>
                    <a:lnTo>
                      <a:pt x="989" y="445"/>
                    </a:lnTo>
                    <a:lnTo>
                      <a:pt x="992" y="443"/>
                    </a:lnTo>
                    <a:lnTo>
                      <a:pt x="997" y="443"/>
                    </a:lnTo>
                    <a:lnTo>
                      <a:pt x="997" y="441"/>
                    </a:lnTo>
                    <a:lnTo>
                      <a:pt x="1002" y="441"/>
                    </a:lnTo>
                    <a:lnTo>
                      <a:pt x="1073" y="411"/>
                    </a:lnTo>
                    <a:lnTo>
                      <a:pt x="1077" y="407"/>
                    </a:lnTo>
                    <a:lnTo>
                      <a:pt x="1079" y="406"/>
                    </a:lnTo>
                    <a:lnTo>
                      <a:pt x="1081" y="402"/>
                    </a:lnTo>
                    <a:lnTo>
                      <a:pt x="1081" y="398"/>
                    </a:lnTo>
                    <a:lnTo>
                      <a:pt x="1079" y="395"/>
                    </a:lnTo>
                    <a:lnTo>
                      <a:pt x="1077" y="394"/>
                    </a:lnTo>
                    <a:lnTo>
                      <a:pt x="1077" y="392"/>
                    </a:lnTo>
                    <a:lnTo>
                      <a:pt x="1073" y="391"/>
                    </a:lnTo>
                    <a:lnTo>
                      <a:pt x="1069" y="388"/>
                    </a:lnTo>
                    <a:lnTo>
                      <a:pt x="1066" y="387"/>
                    </a:lnTo>
                    <a:lnTo>
                      <a:pt x="1001" y="363"/>
                    </a:lnTo>
                    <a:lnTo>
                      <a:pt x="993" y="363"/>
                    </a:lnTo>
                    <a:lnTo>
                      <a:pt x="988" y="358"/>
                    </a:lnTo>
                    <a:lnTo>
                      <a:pt x="988" y="357"/>
                    </a:lnTo>
                    <a:lnTo>
                      <a:pt x="985" y="354"/>
                    </a:lnTo>
                    <a:lnTo>
                      <a:pt x="985" y="353"/>
                    </a:lnTo>
                    <a:lnTo>
                      <a:pt x="984" y="351"/>
                    </a:lnTo>
                    <a:lnTo>
                      <a:pt x="984" y="349"/>
                    </a:lnTo>
                    <a:lnTo>
                      <a:pt x="985" y="347"/>
                    </a:lnTo>
                    <a:lnTo>
                      <a:pt x="986" y="347"/>
                    </a:lnTo>
                    <a:lnTo>
                      <a:pt x="988" y="345"/>
                    </a:lnTo>
                    <a:lnTo>
                      <a:pt x="990" y="343"/>
                    </a:lnTo>
                    <a:lnTo>
                      <a:pt x="990" y="342"/>
                    </a:lnTo>
                    <a:lnTo>
                      <a:pt x="997" y="339"/>
                    </a:lnTo>
                    <a:lnTo>
                      <a:pt x="1289" y="213"/>
                    </a:lnTo>
                    <a:lnTo>
                      <a:pt x="1291" y="211"/>
                    </a:lnTo>
                    <a:lnTo>
                      <a:pt x="1299" y="211"/>
                    </a:lnTo>
                    <a:lnTo>
                      <a:pt x="1300" y="209"/>
                    </a:lnTo>
                    <a:lnTo>
                      <a:pt x="1304" y="208"/>
                    </a:lnTo>
                    <a:lnTo>
                      <a:pt x="1305" y="208"/>
                    </a:lnTo>
                    <a:lnTo>
                      <a:pt x="1311" y="207"/>
                    </a:lnTo>
                    <a:lnTo>
                      <a:pt x="1329" y="207"/>
                    </a:lnTo>
                    <a:lnTo>
                      <a:pt x="1332" y="208"/>
                    </a:lnTo>
                    <a:lnTo>
                      <a:pt x="1340" y="208"/>
                    </a:lnTo>
                    <a:lnTo>
                      <a:pt x="1343" y="209"/>
                    </a:lnTo>
                    <a:lnTo>
                      <a:pt x="1347" y="211"/>
                    </a:lnTo>
                    <a:lnTo>
                      <a:pt x="1351" y="211"/>
                    </a:lnTo>
                    <a:lnTo>
                      <a:pt x="1679" y="325"/>
                    </a:lnTo>
                    <a:lnTo>
                      <a:pt x="1684" y="325"/>
                    </a:lnTo>
                    <a:lnTo>
                      <a:pt x="1687" y="326"/>
                    </a:lnTo>
                    <a:lnTo>
                      <a:pt x="1688" y="326"/>
                    </a:lnTo>
                    <a:lnTo>
                      <a:pt x="1692" y="330"/>
                    </a:lnTo>
                    <a:lnTo>
                      <a:pt x="1693" y="330"/>
                    </a:lnTo>
                    <a:lnTo>
                      <a:pt x="1696" y="333"/>
                    </a:lnTo>
                    <a:lnTo>
                      <a:pt x="1696" y="335"/>
                    </a:lnTo>
                    <a:lnTo>
                      <a:pt x="1695" y="337"/>
                    </a:lnTo>
                    <a:lnTo>
                      <a:pt x="1696" y="338"/>
                    </a:lnTo>
                    <a:lnTo>
                      <a:pt x="1693" y="339"/>
                    </a:lnTo>
                    <a:lnTo>
                      <a:pt x="1693" y="341"/>
                    </a:lnTo>
                    <a:lnTo>
                      <a:pt x="1692" y="343"/>
                    </a:lnTo>
                    <a:lnTo>
                      <a:pt x="1691" y="343"/>
                    </a:lnTo>
                    <a:lnTo>
                      <a:pt x="1689" y="346"/>
                    </a:lnTo>
                    <a:lnTo>
                      <a:pt x="1687" y="347"/>
                    </a:lnTo>
                    <a:lnTo>
                      <a:pt x="1389" y="479"/>
                    </a:lnTo>
                    <a:lnTo>
                      <a:pt x="1382" y="479"/>
                    </a:lnTo>
                    <a:lnTo>
                      <a:pt x="1380" y="480"/>
                    </a:lnTo>
                    <a:lnTo>
                      <a:pt x="1376" y="481"/>
                    </a:lnTo>
                    <a:lnTo>
                      <a:pt x="1373" y="481"/>
                    </a:lnTo>
                    <a:lnTo>
                      <a:pt x="1369" y="483"/>
                    </a:lnTo>
                    <a:lnTo>
                      <a:pt x="1364" y="481"/>
                    </a:lnTo>
                    <a:lnTo>
                      <a:pt x="1361" y="481"/>
                    </a:lnTo>
                    <a:lnTo>
                      <a:pt x="1359" y="483"/>
                    </a:lnTo>
                    <a:lnTo>
                      <a:pt x="1355" y="483"/>
                    </a:lnTo>
                    <a:lnTo>
                      <a:pt x="1351" y="481"/>
                    </a:lnTo>
                    <a:lnTo>
                      <a:pt x="1341" y="481"/>
                    </a:lnTo>
                    <a:lnTo>
                      <a:pt x="1339" y="480"/>
                    </a:lnTo>
                    <a:lnTo>
                      <a:pt x="1336" y="480"/>
                    </a:lnTo>
                    <a:lnTo>
                      <a:pt x="1332" y="479"/>
                    </a:lnTo>
                    <a:lnTo>
                      <a:pt x="1328" y="479"/>
                    </a:lnTo>
                    <a:lnTo>
                      <a:pt x="1264" y="455"/>
                    </a:lnTo>
                    <a:lnTo>
                      <a:pt x="1259" y="453"/>
                    </a:lnTo>
                    <a:lnTo>
                      <a:pt x="1254" y="453"/>
                    </a:lnTo>
                    <a:lnTo>
                      <a:pt x="1251" y="452"/>
                    </a:lnTo>
                    <a:lnTo>
                      <a:pt x="1247" y="452"/>
                    </a:lnTo>
                    <a:lnTo>
                      <a:pt x="1243" y="451"/>
                    </a:lnTo>
                    <a:lnTo>
                      <a:pt x="1226" y="451"/>
                    </a:lnTo>
                    <a:lnTo>
                      <a:pt x="1219" y="452"/>
                    </a:lnTo>
                    <a:lnTo>
                      <a:pt x="1218" y="452"/>
                    </a:lnTo>
                    <a:lnTo>
                      <a:pt x="1214" y="453"/>
                    </a:lnTo>
                    <a:lnTo>
                      <a:pt x="1210" y="453"/>
                    </a:lnTo>
                    <a:lnTo>
                      <a:pt x="1208" y="455"/>
                    </a:lnTo>
                    <a:lnTo>
                      <a:pt x="1200" y="457"/>
                    </a:lnTo>
                    <a:lnTo>
                      <a:pt x="1137" y="485"/>
                    </a:lnTo>
                    <a:lnTo>
                      <a:pt x="1133" y="487"/>
                    </a:lnTo>
                    <a:lnTo>
                      <a:pt x="1133" y="489"/>
                    </a:lnTo>
                    <a:lnTo>
                      <a:pt x="1130" y="489"/>
                    </a:lnTo>
                    <a:lnTo>
                      <a:pt x="1130" y="490"/>
                    </a:lnTo>
                    <a:lnTo>
                      <a:pt x="1125" y="492"/>
                    </a:lnTo>
                    <a:lnTo>
                      <a:pt x="1126" y="493"/>
                    </a:lnTo>
                    <a:lnTo>
                      <a:pt x="1125" y="496"/>
                    </a:lnTo>
                    <a:lnTo>
                      <a:pt x="1125" y="498"/>
                    </a:lnTo>
                    <a:lnTo>
                      <a:pt x="1126" y="501"/>
                    </a:lnTo>
                    <a:lnTo>
                      <a:pt x="1130" y="504"/>
                    </a:lnTo>
                    <a:lnTo>
                      <a:pt x="1130" y="505"/>
                    </a:lnTo>
                    <a:lnTo>
                      <a:pt x="1133" y="505"/>
                    </a:lnTo>
                    <a:lnTo>
                      <a:pt x="1135" y="508"/>
                    </a:lnTo>
                    <a:lnTo>
                      <a:pt x="1137" y="508"/>
                    </a:lnTo>
                    <a:lnTo>
                      <a:pt x="1139" y="509"/>
                    </a:lnTo>
                    <a:lnTo>
                      <a:pt x="1159" y="517"/>
                    </a:lnTo>
                    <a:lnTo>
                      <a:pt x="1162" y="517"/>
                    </a:lnTo>
                    <a:lnTo>
                      <a:pt x="1166" y="521"/>
                    </a:lnTo>
                    <a:lnTo>
                      <a:pt x="1170" y="524"/>
                    </a:lnTo>
                    <a:lnTo>
                      <a:pt x="1171" y="526"/>
                    </a:lnTo>
                    <a:lnTo>
                      <a:pt x="1171" y="533"/>
                    </a:lnTo>
                    <a:lnTo>
                      <a:pt x="1166" y="537"/>
                    </a:lnTo>
                    <a:lnTo>
                      <a:pt x="1162" y="538"/>
                    </a:lnTo>
                    <a:lnTo>
                      <a:pt x="1161" y="540"/>
                    </a:lnTo>
                    <a:lnTo>
                      <a:pt x="957" y="628"/>
                    </a:lnTo>
                    <a:lnTo>
                      <a:pt x="949" y="631"/>
                    </a:lnTo>
                    <a:lnTo>
                      <a:pt x="945" y="631"/>
                    </a:lnTo>
                    <a:lnTo>
                      <a:pt x="940" y="632"/>
                    </a:lnTo>
                    <a:lnTo>
                      <a:pt x="937" y="632"/>
                    </a:lnTo>
                    <a:lnTo>
                      <a:pt x="932" y="634"/>
                    </a:lnTo>
                    <a:lnTo>
                      <a:pt x="927" y="634"/>
                    </a:lnTo>
                    <a:lnTo>
                      <a:pt x="921" y="635"/>
                    </a:lnTo>
                    <a:lnTo>
                      <a:pt x="916" y="634"/>
                    </a:lnTo>
                    <a:lnTo>
                      <a:pt x="913" y="634"/>
                    </a:lnTo>
                    <a:lnTo>
                      <a:pt x="911" y="632"/>
                    </a:lnTo>
                    <a:lnTo>
                      <a:pt x="908" y="632"/>
                    </a:lnTo>
                    <a:lnTo>
                      <a:pt x="903" y="631"/>
                    </a:lnTo>
                    <a:lnTo>
                      <a:pt x="893" y="631"/>
                    </a:lnTo>
                    <a:lnTo>
                      <a:pt x="661" y="552"/>
                    </a:lnTo>
                    <a:lnTo>
                      <a:pt x="658" y="550"/>
                    </a:lnTo>
                    <a:lnTo>
                      <a:pt x="657" y="550"/>
                    </a:lnTo>
                    <a:lnTo>
                      <a:pt x="652" y="548"/>
                    </a:lnTo>
                    <a:lnTo>
                      <a:pt x="652" y="546"/>
                    </a:lnTo>
                    <a:lnTo>
                      <a:pt x="648" y="545"/>
                    </a:lnTo>
                    <a:lnTo>
                      <a:pt x="645" y="541"/>
                    </a:lnTo>
                    <a:lnTo>
                      <a:pt x="648" y="540"/>
                    </a:lnTo>
                    <a:lnTo>
                      <a:pt x="648" y="533"/>
                    </a:lnTo>
                    <a:lnTo>
                      <a:pt x="652" y="533"/>
                    </a:lnTo>
                    <a:lnTo>
                      <a:pt x="649" y="532"/>
                    </a:lnTo>
                    <a:lnTo>
                      <a:pt x="653" y="530"/>
                    </a:lnTo>
                    <a:lnTo>
                      <a:pt x="654" y="528"/>
                    </a:lnTo>
                    <a:lnTo>
                      <a:pt x="671" y="521"/>
                    </a:lnTo>
                    <a:lnTo>
                      <a:pt x="678" y="518"/>
                    </a:lnTo>
                    <a:lnTo>
                      <a:pt x="683" y="516"/>
                    </a:lnTo>
                    <a:lnTo>
                      <a:pt x="689" y="512"/>
                    </a:lnTo>
                    <a:lnTo>
                      <a:pt x="691" y="508"/>
                    </a:lnTo>
                    <a:lnTo>
                      <a:pt x="695" y="505"/>
                    </a:lnTo>
                    <a:lnTo>
                      <a:pt x="698" y="501"/>
                    </a:lnTo>
                    <a:lnTo>
                      <a:pt x="699" y="497"/>
                    </a:lnTo>
                    <a:lnTo>
                      <a:pt x="699" y="487"/>
                    </a:lnTo>
                    <a:lnTo>
                      <a:pt x="697" y="481"/>
                    </a:lnTo>
                    <a:lnTo>
                      <a:pt x="691" y="476"/>
                    </a:lnTo>
                    <a:lnTo>
                      <a:pt x="682" y="468"/>
                    </a:lnTo>
                    <a:lnTo>
                      <a:pt x="677" y="465"/>
                    </a:lnTo>
                    <a:lnTo>
                      <a:pt x="669" y="464"/>
                    </a:lnTo>
                    <a:lnTo>
                      <a:pt x="661" y="461"/>
                    </a:lnTo>
                    <a:lnTo>
                      <a:pt x="653" y="457"/>
                    </a:lnTo>
                    <a:lnTo>
                      <a:pt x="645" y="448"/>
                    </a:lnTo>
                    <a:lnTo>
                      <a:pt x="563" y="416"/>
                    </a:lnTo>
                    <a:lnTo>
                      <a:pt x="560" y="418"/>
                    </a:lnTo>
                    <a:lnTo>
                      <a:pt x="545" y="412"/>
                    </a:lnTo>
                    <a:lnTo>
                      <a:pt x="531" y="418"/>
                    </a:lnTo>
                    <a:lnTo>
                      <a:pt x="529" y="419"/>
                    </a:lnTo>
                    <a:lnTo>
                      <a:pt x="473" y="399"/>
                    </a:lnTo>
                    <a:lnTo>
                      <a:pt x="329" y="464"/>
                    </a:lnTo>
                    <a:lnTo>
                      <a:pt x="116" y="391"/>
                    </a:lnTo>
                    <a:lnTo>
                      <a:pt x="301" y="310"/>
                    </a:lnTo>
                    <a:lnTo>
                      <a:pt x="267" y="299"/>
                    </a:lnTo>
                    <a:lnTo>
                      <a:pt x="261" y="301"/>
                    </a:lnTo>
                    <a:lnTo>
                      <a:pt x="208" y="285"/>
                    </a:lnTo>
                    <a:close/>
                    <a:moveTo>
                      <a:pt x="963" y="490"/>
                    </a:moveTo>
                    <a:lnTo>
                      <a:pt x="980" y="483"/>
                    </a:lnTo>
                    <a:lnTo>
                      <a:pt x="992" y="487"/>
                    </a:lnTo>
                    <a:lnTo>
                      <a:pt x="980" y="492"/>
                    </a:lnTo>
                    <a:lnTo>
                      <a:pt x="993" y="496"/>
                    </a:lnTo>
                    <a:lnTo>
                      <a:pt x="1006" y="490"/>
                    </a:lnTo>
                    <a:lnTo>
                      <a:pt x="1018" y="494"/>
                    </a:lnTo>
                    <a:lnTo>
                      <a:pt x="1005" y="501"/>
                    </a:lnTo>
                    <a:lnTo>
                      <a:pt x="1020" y="505"/>
                    </a:lnTo>
                    <a:lnTo>
                      <a:pt x="1013" y="508"/>
                    </a:lnTo>
                    <a:lnTo>
                      <a:pt x="1018" y="510"/>
                    </a:lnTo>
                    <a:lnTo>
                      <a:pt x="1026" y="518"/>
                    </a:lnTo>
                    <a:lnTo>
                      <a:pt x="1028" y="522"/>
                    </a:lnTo>
                    <a:lnTo>
                      <a:pt x="1030" y="526"/>
                    </a:lnTo>
                    <a:lnTo>
                      <a:pt x="1032" y="532"/>
                    </a:lnTo>
                    <a:lnTo>
                      <a:pt x="1033" y="536"/>
                    </a:lnTo>
                    <a:lnTo>
                      <a:pt x="1032" y="538"/>
                    </a:lnTo>
                    <a:lnTo>
                      <a:pt x="1029" y="542"/>
                    </a:lnTo>
                    <a:lnTo>
                      <a:pt x="1028" y="548"/>
                    </a:lnTo>
                    <a:lnTo>
                      <a:pt x="1024" y="550"/>
                    </a:lnTo>
                    <a:lnTo>
                      <a:pt x="1020" y="555"/>
                    </a:lnTo>
                    <a:lnTo>
                      <a:pt x="1014" y="558"/>
                    </a:lnTo>
                    <a:lnTo>
                      <a:pt x="1008" y="562"/>
                    </a:lnTo>
                    <a:lnTo>
                      <a:pt x="998" y="565"/>
                    </a:lnTo>
                    <a:lnTo>
                      <a:pt x="992" y="569"/>
                    </a:lnTo>
                    <a:lnTo>
                      <a:pt x="984" y="571"/>
                    </a:lnTo>
                    <a:lnTo>
                      <a:pt x="974" y="573"/>
                    </a:lnTo>
                    <a:lnTo>
                      <a:pt x="967" y="577"/>
                    </a:lnTo>
                    <a:lnTo>
                      <a:pt x="956" y="577"/>
                    </a:lnTo>
                    <a:lnTo>
                      <a:pt x="959" y="579"/>
                    </a:lnTo>
                    <a:lnTo>
                      <a:pt x="945" y="582"/>
                    </a:lnTo>
                    <a:lnTo>
                      <a:pt x="935" y="582"/>
                    </a:lnTo>
                    <a:lnTo>
                      <a:pt x="925" y="583"/>
                    </a:lnTo>
                    <a:lnTo>
                      <a:pt x="888" y="583"/>
                    </a:lnTo>
                    <a:lnTo>
                      <a:pt x="876" y="582"/>
                    </a:lnTo>
                    <a:lnTo>
                      <a:pt x="879" y="578"/>
                    </a:lnTo>
                    <a:lnTo>
                      <a:pt x="868" y="577"/>
                    </a:lnTo>
                    <a:lnTo>
                      <a:pt x="859" y="577"/>
                    </a:lnTo>
                    <a:lnTo>
                      <a:pt x="850" y="574"/>
                    </a:lnTo>
                    <a:lnTo>
                      <a:pt x="840" y="573"/>
                    </a:lnTo>
                    <a:lnTo>
                      <a:pt x="816" y="562"/>
                    </a:lnTo>
                    <a:lnTo>
                      <a:pt x="810" y="561"/>
                    </a:lnTo>
                    <a:lnTo>
                      <a:pt x="804" y="555"/>
                    </a:lnTo>
                    <a:lnTo>
                      <a:pt x="802" y="552"/>
                    </a:lnTo>
                    <a:lnTo>
                      <a:pt x="795" y="548"/>
                    </a:lnTo>
                    <a:lnTo>
                      <a:pt x="791" y="545"/>
                    </a:lnTo>
                    <a:lnTo>
                      <a:pt x="791" y="541"/>
                    </a:lnTo>
                    <a:lnTo>
                      <a:pt x="788" y="536"/>
                    </a:lnTo>
                    <a:lnTo>
                      <a:pt x="790" y="528"/>
                    </a:lnTo>
                    <a:lnTo>
                      <a:pt x="791" y="524"/>
                    </a:lnTo>
                    <a:lnTo>
                      <a:pt x="794" y="521"/>
                    </a:lnTo>
                    <a:lnTo>
                      <a:pt x="798" y="516"/>
                    </a:lnTo>
                    <a:lnTo>
                      <a:pt x="802" y="513"/>
                    </a:lnTo>
                    <a:lnTo>
                      <a:pt x="780" y="505"/>
                    </a:lnTo>
                    <a:lnTo>
                      <a:pt x="791" y="501"/>
                    </a:lnTo>
                    <a:lnTo>
                      <a:pt x="804" y="505"/>
                    </a:lnTo>
                    <a:lnTo>
                      <a:pt x="819" y="500"/>
                    </a:lnTo>
                    <a:lnTo>
                      <a:pt x="804" y="494"/>
                    </a:lnTo>
                    <a:lnTo>
                      <a:pt x="814" y="490"/>
                    </a:lnTo>
                    <a:lnTo>
                      <a:pt x="828" y="494"/>
                    </a:lnTo>
                    <a:lnTo>
                      <a:pt x="839" y="490"/>
                    </a:lnTo>
                    <a:lnTo>
                      <a:pt x="846" y="493"/>
                    </a:lnTo>
                    <a:lnTo>
                      <a:pt x="852" y="490"/>
                    </a:lnTo>
                    <a:lnTo>
                      <a:pt x="863" y="490"/>
                    </a:lnTo>
                    <a:lnTo>
                      <a:pt x="880" y="487"/>
                    </a:lnTo>
                    <a:lnTo>
                      <a:pt x="892" y="487"/>
                    </a:lnTo>
                    <a:lnTo>
                      <a:pt x="904" y="485"/>
                    </a:lnTo>
                    <a:lnTo>
                      <a:pt x="925" y="485"/>
                    </a:lnTo>
                    <a:lnTo>
                      <a:pt x="955" y="489"/>
                    </a:lnTo>
                    <a:lnTo>
                      <a:pt x="963" y="490"/>
                    </a:lnTo>
                    <a:close/>
                    <a:moveTo>
                      <a:pt x="968" y="512"/>
                    </a:moveTo>
                    <a:lnTo>
                      <a:pt x="963" y="510"/>
                    </a:lnTo>
                    <a:lnTo>
                      <a:pt x="957" y="508"/>
                    </a:lnTo>
                    <a:lnTo>
                      <a:pt x="951" y="506"/>
                    </a:lnTo>
                    <a:lnTo>
                      <a:pt x="945" y="505"/>
                    </a:lnTo>
                    <a:lnTo>
                      <a:pt x="932" y="504"/>
                    </a:lnTo>
                    <a:lnTo>
                      <a:pt x="927" y="504"/>
                    </a:lnTo>
                    <a:lnTo>
                      <a:pt x="919" y="502"/>
                    </a:lnTo>
                    <a:lnTo>
                      <a:pt x="904" y="502"/>
                    </a:lnTo>
                    <a:lnTo>
                      <a:pt x="897" y="504"/>
                    </a:lnTo>
                    <a:lnTo>
                      <a:pt x="893" y="504"/>
                    </a:lnTo>
                    <a:lnTo>
                      <a:pt x="885" y="505"/>
                    </a:lnTo>
                    <a:lnTo>
                      <a:pt x="872" y="505"/>
                    </a:lnTo>
                    <a:lnTo>
                      <a:pt x="866" y="506"/>
                    </a:lnTo>
                    <a:lnTo>
                      <a:pt x="863" y="509"/>
                    </a:lnTo>
                    <a:lnTo>
                      <a:pt x="856" y="510"/>
                    </a:lnTo>
                    <a:lnTo>
                      <a:pt x="847" y="514"/>
                    </a:lnTo>
                    <a:lnTo>
                      <a:pt x="842" y="521"/>
                    </a:lnTo>
                    <a:lnTo>
                      <a:pt x="838" y="521"/>
                    </a:lnTo>
                    <a:lnTo>
                      <a:pt x="836" y="525"/>
                    </a:lnTo>
                    <a:lnTo>
                      <a:pt x="835" y="526"/>
                    </a:lnTo>
                    <a:lnTo>
                      <a:pt x="835" y="533"/>
                    </a:lnTo>
                    <a:lnTo>
                      <a:pt x="834" y="536"/>
                    </a:lnTo>
                    <a:lnTo>
                      <a:pt x="835" y="538"/>
                    </a:lnTo>
                    <a:lnTo>
                      <a:pt x="835" y="541"/>
                    </a:lnTo>
                    <a:lnTo>
                      <a:pt x="838" y="544"/>
                    </a:lnTo>
                    <a:lnTo>
                      <a:pt x="842" y="546"/>
                    </a:lnTo>
                    <a:lnTo>
                      <a:pt x="843" y="548"/>
                    </a:lnTo>
                    <a:lnTo>
                      <a:pt x="848" y="550"/>
                    </a:lnTo>
                    <a:lnTo>
                      <a:pt x="852" y="553"/>
                    </a:lnTo>
                    <a:lnTo>
                      <a:pt x="858" y="554"/>
                    </a:lnTo>
                    <a:lnTo>
                      <a:pt x="860" y="557"/>
                    </a:lnTo>
                    <a:lnTo>
                      <a:pt x="866" y="558"/>
                    </a:lnTo>
                    <a:lnTo>
                      <a:pt x="870" y="559"/>
                    </a:lnTo>
                    <a:lnTo>
                      <a:pt x="885" y="562"/>
                    </a:lnTo>
                    <a:lnTo>
                      <a:pt x="888" y="562"/>
                    </a:lnTo>
                    <a:lnTo>
                      <a:pt x="893" y="559"/>
                    </a:lnTo>
                    <a:lnTo>
                      <a:pt x="904" y="559"/>
                    </a:lnTo>
                    <a:lnTo>
                      <a:pt x="911" y="561"/>
                    </a:lnTo>
                    <a:lnTo>
                      <a:pt x="917" y="561"/>
                    </a:lnTo>
                    <a:lnTo>
                      <a:pt x="923" y="559"/>
                    </a:lnTo>
                    <a:lnTo>
                      <a:pt x="931" y="559"/>
                    </a:lnTo>
                    <a:lnTo>
                      <a:pt x="935" y="558"/>
                    </a:lnTo>
                    <a:lnTo>
                      <a:pt x="940" y="561"/>
                    </a:lnTo>
                    <a:lnTo>
                      <a:pt x="945" y="561"/>
                    </a:lnTo>
                    <a:lnTo>
                      <a:pt x="957" y="558"/>
                    </a:lnTo>
                    <a:lnTo>
                      <a:pt x="963" y="555"/>
                    </a:lnTo>
                    <a:lnTo>
                      <a:pt x="968" y="554"/>
                    </a:lnTo>
                    <a:lnTo>
                      <a:pt x="980" y="548"/>
                    </a:lnTo>
                    <a:lnTo>
                      <a:pt x="981" y="545"/>
                    </a:lnTo>
                    <a:lnTo>
                      <a:pt x="985" y="542"/>
                    </a:lnTo>
                    <a:lnTo>
                      <a:pt x="986" y="540"/>
                    </a:lnTo>
                    <a:lnTo>
                      <a:pt x="989" y="537"/>
                    </a:lnTo>
                    <a:lnTo>
                      <a:pt x="986" y="529"/>
                    </a:lnTo>
                    <a:lnTo>
                      <a:pt x="986" y="526"/>
                    </a:lnTo>
                    <a:lnTo>
                      <a:pt x="984" y="522"/>
                    </a:lnTo>
                    <a:lnTo>
                      <a:pt x="981" y="521"/>
                    </a:lnTo>
                    <a:lnTo>
                      <a:pt x="980" y="518"/>
                    </a:lnTo>
                    <a:lnTo>
                      <a:pt x="976" y="516"/>
                    </a:lnTo>
                    <a:lnTo>
                      <a:pt x="970" y="514"/>
                    </a:lnTo>
                    <a:lnTo>
                      <a:pt x="968" y="512"/>
                    </a:lnTo>
                    <a:close/>
                  </a:path>
                </a:pathLst>
              </a:custGeom>
              <a:solidFill>
                <a:srgbClr val="FFFF00"/>
              </a:solidFill>
              <a:ln w="9525">
                <a:noFill/>
                <a:round/>
                <a:headEnd/>
                <a:tailEnd/>
              </a:ln>
            </p:spPr>
            <p:txBody>
              <a:bodyPr/>
              <a:lstStyle/>
              <a:p>
                <a:pPr>
                  <a:defRPr/>
                </a:pPr>
                <a:endParaRPr lang="ja-JP" altLang="en-US" sz="1050"/>
              </a:p>
            </p:txBody>
          </p:sp>
          <p:sp>
            <p:nvSpPr>
              <p:cNvPr id="126" name="Freeform 111"/>
              <p:cNvSpPr>
                <a:spLocks/>
              </p:cNvSpPr>
              <p:nvPr/>
            </p:nvSpPr>
            <p:spPr bwMode="auto">
              <a:xfrm>
                <a:off x="1833" y="2509"/>
                <a:ext cx="40" cy="12"/>
              </a:xfrm>
              <a:custGeom>
                <a:avLst/>
                <a:gdLst>
                  <a:gd name="T0" fmla="*/ 0 w 31"/>
                  <a:gd name="T1" fmla="*/ 7 h 10"/>
                  <a:gd name="T2" fmla="*/ 26 w 31"/>
                  <a:gd name="T3" fmla="*/ 0 h 10"/>
                  <a:gd name="T4" fmla="*/ 54 w 31"/>
                  <a:gd name="T5" fmla="*/ 7 h 10"/>
                  <a:gd name="T6" fmla="*/ 34 w 31"/>
                  <a:gd name="T7" fmla="*/ 14 h 10"/>
                  <a:gd name="T8" fmla="*/ 33 w 31"/>
                  <a:gd name="T9" fmla="*/ 13 h 10"/>
                  <a:gd name="T10" fmla="*/ 28 w 31"/>
                  <a:gd name="T11" fmla="*/ 14 h 10"/>
                  <a:gd name="T12" fmla="*/ 0 w 31"/>
                  <a:gd name="T13" fmla="*/ 7 h 10"/>
                  <a:gd name="T14" fmla="*/ 0 60000 65536"/>
                  <a:gd name="T15" fmla="*/ 0 60000 65536"/>
                  <a:gd name="T16" fmla="*/ 0 60000 65536"/>
                  <a:gd name="T17" fmla="*/ 0 60000 65536"/>
                  <a:gd name="T18" fmla="*/ 0 60000 65536"/>
                  <a:gd name="T19" fmla="*/ 0 60000 65536"/>
                  <a:gd name="T20" fmla="*/ 0 60000 65536"/>
                  <a:gd name="T21" fmla="*/ 0 w 31"/>
                  <a:gd name="T22" fmla="*/ 0 h 10"/>
                  <a:gd name="T23" fmla="*/ 31 w 3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0">
                    <a:moveTo>
                      <a:pt x="0" y="5"/>
                    </a:moveTo>
                    <a:lnTo>
                      <a:pt x="15" y="0"/>
                    </a:lnTo>
                    <a:lnTo>
                      <a:pt x="31" y="5"/>
                    </a:lnTo>
                    <a:lnTo>
                      <a:pt x="20" y="10"/>
                    </a:lnTo>
                    <a:lnTo>
                      <a:pt x="19" y="9"/>
                    </a:lnTo>
                    <a:lnTo>
                      <a:pt x="16" y="10"/>
                    </a:lnTo>
                    <a:lnTo>
                      <a:pt x="0" y="5"/>
                    </a:lnTo>
                  </a:path>
                </a:pathLst>
              </a:custGeom>
              <a:noFill/>
              <a:ln w="1588">
                <a:solidFill>
                  <a:srgbClr val="000000"/>
                </a:solidFill>
                <a:prstDash val="solid"/>
                <a:round/>
                <a:headEnd/>
                <a:tailEnd/>
              </a:ln>
            </p:spPr>
            <p:txBody>
              <a:bodyPr/>
              <a:lstStyle/>
              <a:p>
                <a:pPr>
                  <a:defRPr/>
                </a:pPr>
                <a:endParaRPr lang="ja-JP" altLang="en-US" sz="1050"/>
              </a:p>
            </p:txBody>
          </p:sp>
          <p:sp>
            <p:nvSpPr>
              <p:cNvPr id="127" name="Freeform 112"/>
              <p:cNvSpPr>
                <a:spLocks/>
              </p:cNvSpPr>
              <p:nvPr/>
            </p:nvSpPr>
            <p:spPr bwMode="auto">
              <a:xfrm>
                <a:off x="1833" y="2501"/>
                <a:ext cx="14" cy="5"/>
              </a:xfrm>
              <a:custGeom>
                <a:avLst/>
                <a:gdLst>
                  <a:gd name="T0" fmla="*/ 11 w 11"/>
                  <a:gd name="T1" fmla="*/ 6 h 4"/>
                  <a:gd name="T2" fmla="*/ 0 w 11"/>
                  <a:gd name="T3" fmla="*/ 1 h 4"/>
                  <a:gd name="T4" fmla="*/ 11 w 11"/>
                  <a:gd name="T5" fmla="*/ 0 h 4"/>
                  <a:gd name="T6" fmla="*/ 20 w 11"/>
                  <a:gd name="T7" fmla="*/ 1 h 4"/>
                  <a:gd name="T8" fmla="*/ 11 w 11"/>
                  <a:gd name="T9" fmla="*/ 6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6" y="4"/>
                    </a:moveTo>
                    <a:lnTo>
                      <a:pt x="0" y="1"/>
                    </a:lnTo>
                    <a:lnTo>
                      <a:pt x="6" y="0"/>
                    </a:lnTo>
                    <a:lnTo>
                      <a:pt x="11" y="1"/>
                    </a:lnTo>
                    <a:lnTo>
                      <a:pt x="6" y="4"/>
                    </a:lnTo>
                  </a:path>
                </a:pathLst>
              </a:custGeom>
              <a:noFill/>
              <a:ln w="1588">
                <a:solidFill>
                  <a:srgbClr val="000000"/>
                </a:solidFill>
                <a:prstDash val="solid"/>
                <a:round/>
                <a:headEnd/>
                <a:tailEnd/>
              </a:ln>
            </p:spPr>
            <p:txBody>
              <a:bodyPr/>
              <a:lstStyle/>
              <a:p>
                <a:pPr>
                  <a:defRPr/>
                </a:pPr>
                <a:endParaRPr lang="ja-JP" altLang="en-US" sz="1050"/>
              </a:p>
            </p:txBody>
          </p:sp>
          <p:sp>
            <p:nvSpPr>
              <p:cNvPr id="128" name="Freeform 113"/>
              <p:cNvSpPr>
                <a:spLocks/>
              </p:cNvSpPr>
              <p:nvPr/>
            </p:nvSpPr>
            <p:spPr bwMode="auto">
              <a:xfrm>
                <a:off x="1842" y="2506"/>
                <a:ext cx="810" cy="142"/>
              </a:xfrm>
              <a:custGeom>
                <a:avLst/>
                <a:gdLst>
                  <a:gd name="T0" fmla="*/ 9 w 612"/>
                  <a:gd name="T1" fmla="*/ 34 h 117"/>
                  <a:gd name="T2" fmla="*/ 15 w 612"/>
                  <a:gd name="T3" fmla="*/ 29 h 117"/>
                  <a:gd name="T4" fmla="*/ 30 w 612"/>
                  <a:gd name="T5" fmla="*/ 24 h 117"/>
                  <a:gd name="T6" fmla="*/ 56 w 612"/>
                  <a:gd name="T7" fmla="*/ 15 h 117"/>
                  <a:gd name="T8" fmla="*/ 30 w 612"/>
                  <a:gd name="T9" fmla="*/ 21 h 117"/>
                  <a:gd name="T10" fmla="*/ 9 w 612"/>
                  <a:gd name="T11" fmla="*/ 29 h 117"/>
                  <a:gd name="T12" fmla="*/ 0 w 612"/>
                  <a:gd name="T13" fmla="*/ 34 h 117"/>
                  <a:gd name="T14" fmla="*/ 1 w 612"/>
                  <a:gd name="T15" fmla="*/ 45 h 117"/>
                  <a:gd name="T16" fmla="*/ 15 w 612"/>
                  <a:gd name="T17" fmla="*/ 53 h 117"/>
                  <a:gd name="T18" fmla="*/ 135 w 612"/>
                  <a:gd name="T19" fmla="*/ 86 h 117"/>
                  <a:gd name="T20" fmla="*/ 144 w 612"/>
                  <a:gd name="T21" fmla="*/ 89 h 117"/>
                  <a:gd name="T22" fmla="*/ 152 w 612"/>
                  <a:gd name="T23" fmla="*/ 92 h 117"/>
                  <a:gd name="T24" fmla="*/ 188 w 612"/>
                  <a:gd name="T25" fmla="*/ 89 h 117"/>
                  <a:gd name="T26" fmla="*/ 206 w 612"/>
                  <a:gd name="T27" fmla="*/ 88 h 117"/>
                  <a:gd name="T28" fmla="*/ 417 w 612"/>
                  <a:gd name="T29" fmla="*/ 9 h 117"/>
                  <a:gd name="T30" fmla="*/ 427 w 612"/>
                  <a:gd name="T31" fmla="*/ 6 h 117"/>
                  <a:gd name="T32" fmla="*/ 434 w 612"/>
                  <a:gd name="T33" fmla="*/ 5 h 117"/>
                  <a:gd name="T34" fmla="*/ 455 w 612"/>
                  <a:gd name="T35" fmla="*/ 2 h 117"/>
                  <a:gd name="T36" fmla="*/ 467 w 612"/>
                  <a:gd name="T37" fmla="*/ 5 h 117"/>
                  <a:gd name="T38" fmla="*/ 478 w 612"/>
                  <a:gd name="T39" fmla="*/ 9 h 117"/>
                  <a:gd name="T40" fmla="*/ 597 w 612"/>
                  <a:gd name="T41" fmla="*/ 40 h 117"/>
                  <a:gd name="T42" fmla="*/ 758 w 612"/>
                  <a:gd name="T43" fmla="*/ 101 h 117"/>
                  <a:gd name="T44" fmla="*/ 908 w 612"/>
                  <a:gd name="T45" fmla="*/ 155 h 117"/>
                  <a:gd name="T46" fmla="*/ 970 w 612"/>
                  <a:gd name="T47" fmla="*/ 175 h 117"/>
                  <a:gd name="T48" fmla="*/ 1014 w 612"/>
                  <a:gd name="T49" fmla="*/ 175 h 117"/>
                  <a:gd name="T50" fmla="*/ 1009 w 612"/>
                  <a:gd name="T51" fmla="*/ 161 h 117"/>
                  <a:gd name="T52" fmla="*/ 1056 w 612"/>
                  <a:gd name="T53" fmla="*/ 156 h 117"/>
                  <a:gd name="T54" fmla="*/ 1044 w 612"/>
                  <a:gd name="T55" fmla="*/ 143 h 117"/>
                  <a:gd name="T56" fmla="*/ 877 w 612"/>
                  <a:gd name="T57" fmla="*/ 108 h 117"/>
                  <a:gd name="T58" fmla="*/ 760 w 612"/>
                  <a:gd name="T59" fmla="*/ 79 h 117"/>
                  <a:gd name="T60" fmla="*/ 590 w 612"/>
                  <a:gd name="T61" fmla="*/ 34 h 117"/>
                  <a:gd name="T62" fmla="*/ 478 w 612"/>
                  <a:gd name="T63" fmla="*/ 5 h 117"/>
                  <a:gd name="T64" fmla="*/ 465 w 612"/>
                  <a:gd name="T65" fmla="*/ 0 h 117"/>
                  <a:gd name="T66" fmla="*/ 437 w 612"/>
                  <a:gd name="T67" fmla="*/ 2 h 117"/>
                  <a:gd name="T68" fmla="*/ 421 w 612"/>
                  <a:gd name="T69" fmla="*/ 5 h 117"/>
                  <a:gd name="T70" fmla="*/ 406 w 612"/>
                  <a:gd name="T71" fmla="*/ 6 h 117"/>
                  <a:gd name="T72" fmla="*/ 201 w 612"/>
                  <a:gd name="T73" fmla="*/ 86 h 117"/>
                  <a:gd name="T74" fmla="*/ 185 w 612"/>
                  <a:gd name="T75" fmla="*/ 88 h 117"/>
                  <a:gd name="T76" fmla="*/ 173 w 612"/>
                  <a:gd name="T77" fmla="*/ 89 h 117"/>
                  <a:gd name="T78" fmla="*/ 164 w 612"/>
                  <a:gd name="T79" fmla="*/ 89 h 117"/>
                  <a:gd name="T80" fmla="*/ 156 w 612"/>
                  <a:gd name="T81" fmla="*/ 88 h 117"/>
                  <a:gd name="T82" fmla="*/ 142 w 612"/>
                  <a:gd name="T83" fmla="*/ 86 h 117"/>
                  <a:gd name="T84" fmla="*/ 11 w 612"/>
                  <a:gd name="T85" fmla="*/ 48 h 117"/>
                  <a:gd name="T86" fmla="*/ 9 w 612"/>
                  <a:gd name="T87" fmla="*/ 45 h 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12"/>
                  <a:gd name="T133" fmla="*/ 0 h 117"/>
                  <a:gd name="T134" fmla="*/ 612 w 612"/>
                  <a:gd name="T135" fmla="*/ 117 h 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12" h="117">
                    <a:moveTo>
                      <a:pt x="5" y="30"/>
                    </a:moveTo>
                    <a:lnTo>
                      <a:pt x="5" y="23"/>
                    </a:lnTo>
                    <a:lnTo>
                      <a:pt x="8" y="23"/>
                    </a:lnTo>
                    <a:lnTo>
                      <a:pt x="8" y="20"/>
                    </a:lnTo>
                    <a:lnTo>
                      <a:pt x="12" y="19"/>
                    </a:lnTo>
                    <a:lnTo>
                      <a:pt x="17" y="16"/>
                    </a:lnTo>
                    <a:lnTo>
                      <a:pt x="22" y="15"/>
                    </a:lnTo>
                    <a:lnTo>
                      <a:pt x="32" y="10"/>
                    </a:lnTo>
                    <a:lnTo>
                      <a:pt x="29" y="8"/>
                    </a:lnTo>
                    <a:lnTo>
                      <a:pt x="17" y="14"/>
                    </a:lnTo>
                    <a:lnTo>
                      <a:pt x="13" y="15"/>
                    </a:lnTo>
                    <a:lnTo>
                      <a:pt x="5" y="20"/>
                    </a:lnTo>
                    <a:lnTo>
                      <a:pt x="4" y="20"/>
                    </a:lnTo>
                    <a:lnTo>
                      <a:pt x="0" y="23"/>
                    </a:lnTo>
                    <a:lnTo>
                      <a:pt x="0" y="30"/>
                    </a:lnTo>
                    <a:lnTo>
                      <a:pt x="1" y="30"/>
                    </a:lnTo>
                    <a:lnTo>
                      <a:pt x="4" y="32"/>
                    </a:lnTo>
                    <a:lnTo>
                      <a:pt x="8" y="35"/>
                    </a:lnTo>
                    <a:lnTo>
                      <a:pt x="10" y="35"/>
                    </a:lnTo>
                    <a:lnTo>
                      <a:pt x="77" y="57"/>
                    </a:lnTo>
                    <a:lnTo>
                      <a:pt x="77" y="59"/>
                    </a:lnTo>
                    <a:lnTo>
                      <a:pt x="82" y="60"/>
                    </a:lnTo>
                    <a:lnTo>
                      <a:pt x="86" y="60"/>
                    </a:lnTo>
                    <a:lnTo>
                      <a:pt x="87" y="61"/>
                    </a:lnTo>
                    <a:lnTo>
                      <a:pt x="106" y="61"/>
                    </a:lnTo>
                    <a:lnTo>
                      <a:pt x="107" y="60"/>
                    </a:lnTo>
                    <a:lnTo>
                      <a:pt x="115" y="60"/>
                    </a:lnTo>
                    <a:lnTo>
                      <a:pt x="118" y="59"/>
                    </a:lnTo>
                    <a:lnTo>
                      <a:pt x="121" y="56"/>
                    </a:lnTo>
                    <a:lnTo>
                      <a:pt x="238" y="6"/>
                    </a:lnTo>
                    <a:lnTo>
                      <a:pt x="239" y="4"/>
                    </a:lnTo>
                    <a:lnTo>
                      <a:pt x="244" y="4"/>
                    </a:lnTo>
                    <a:lnTo>
                      <a:pt x="245" y="3"/>
                    </a:lnTo>
                    <a:lnTo>
                      <a:pt x="248" y="3"/>
                    </a:lnTo>
                    <a:lnTo>
                      <a:pt x="253" y="2"/>
                    </a:lnTo>
                    <a:lnTo>
                      <a:pt x="260" y="2"/>
                    </a:lnTo>
                    <a:lnTo>
                      <a:pt x="265" y="3"/>
                    </a:lnTo>
                    <a:lnTo>
                      <a:pt x="267" y="3"/>
                    </a:lnTo>
                    <a:lnTo>
                      <a:pt x="271" y="4"/>
                    </a:lnTo>
                    <a:lnTo>
                      <a:pt x="273" y="6"/>
                    </a:lnTo>
                    <a:lnTo>
                      <a:pt x="333" y="24"/>
                    </a:lnTo>
                    <a:lnTo>
                      <a:pt x="341" y="27"/>
                    </a:lnTo>
                    <a:lnTo>
                      <a:pt x="424" y="60"/>
                    </a:lnTo>
                    <a:lnTo>
                      <a:pt x="433" y="68"/>
                    </a:lnTo>
                    <a:lnTo>
                      <a:pt x="475" y="83"/>
                    </a:lnTo>
                    <a:lnTo>
                      <a:pt x="518" y="104"/>
                    </a:lnTo>
                    <a:lnTo>
                      <a:pt x="552" y="117"/>
                    </a:lnTo>
                    <a:lnTo>
                      <a:pt x="554" y="117"/>
                    </a:lnTo>
                    <a:lnTo>
                      <a:pt x="567" y="112"/>
                    </a:lnTo>
                    <a:lnTo>
                      <a:pt x="579" y="117"/>
                    </a:lnTo>
                    <a:lnTo>
                      <a:pt x="587" y="112"/>
                    </a:lnTo>
                    <a:lnTo>
                      <a:pt x="576" y="108"/>
                    </a:lnTo>
                    <a:lnTo>
                      <a:pt x="590" y="102"/>
                    </a:lnTo>
                    <a:lnTo>
                      <a:pt x="603" y="105"/>
                    </a:lnTo>
                    <a:lnTo>
                      <a:pt x="612" y="102"/>
                    </a:lnTo>
                    <a:lnTo>
                      <a:pt x="596" y="96"/>
                    </a:lnTo>
                    <a:lnTo>
                      <a:pt x="562" y="85"/>
                    </a:lnTo>
                    <a:lnTo>
                      <a:pt x="501" y="72"/>
                    </a:lnTo>
                    <a:lnTo>
                      <a:pt x="457" y="57"/>
                    </a:lnTo>
                    <a:lnTo>
                      <a:pt x="434" y="53"/>
                    </a:lnTo>
                    <a:lnTo>
                      <a:pt x="344" y="26"/>
                    </a:lnTo>
                    <a:lnTo>
                      <a:pt x="337" y="23"/>
                    </a:lnTo>
                    <a:lnTo>
                      <a:pt x="275" y="3"/>
                    </a:lnTo>
                    <a:lnTo>
                      <a:pt x="273" y="3"/>
                    </a:lnTo>
                    <a:lnTo>
                      <a:pt x="271" y="2"/>
                    </a:lnTo>
                    <a:lnTo>
                      <a:pt x="265" y="0"/>
                    </a:lnTo>
                    <a:lnTo>
                      <a:pt x="251" y="0"/>
                    </a:lnTo>
                    <a:lnTo>
                      <a:pt x="249" y="2"/>
                    </a:lnTo>
                    <a:lnTo>
                      <a:pt x="243" y="2"/>
                    </a:lnTo>
                    <a:lnTo>
                      <a:pt x="240" y="3"/>
                    </a:lnTo>
                    <a:lnTo>
                      <a:pt x="236" y="3"/>
                    </a:lnTo>
                    <a:lnTo>
                      <a:pt x="232" y="4"/>
                    </a:lnTo>
                    <a:lnTo>
                      <a:pt x="117" y="56"/>
                    </a:lnTo>
                    <a:lnTo>
                      <a:pt x="115" y="57"/>
                    </a:lnTo>
                    <a:lnTo>
                      <a:pt x="111" y="57"/>
                    </a:lnTo>
                    <a:lnTo>
                      <a:pt x="106" y="59"/>
                    </a:lnTo>
                    <a:lnTo>
                      <a:pt x="101" y="59"/>
                    </a:lnTo>
                    <a:lnTo>
                      <a:pt x="99" y="60"/>
                    </a:lnTo>
                    <a:lnTo>
                      <a:pt x="98" y="59"/>
                    </a:lnTo>
                    <a:lnTo>
                      <a:pt x="94" y="60"/>
                    </a:lnTo>
                    <a:lnTo>
                      <a:pt x="90" y="60"/>
                    </a:lnTo>
                    <a:lnTo>
                      <a:pt x="89" y="59"/>
                    </a:lnTo>
                    <a:lnTo>
                      <a:pt x="86" y="59"/>
                    </a:lnTo>
                    <a:lnTo>
                      <a:pt x="81" y="57"/>
                    </a:lnTo>
                    <a:lnTo>
                      <a:pt x="12" y="32"/>
                    </a:lnTo>
                    <a:lnTo>
                      <a:pt x="6" y="32"/>
                    </a:lnTo>
                    <a:lnTo>
                      <a:pt x="6" y="31"/>
                    </a:lnTo>
                    <a:lnTo>
                      <a:pt x="5" y="30"/>
                    </a:lnTo>
                  </a:path>
                </a:pathLst>
              </a:custGeom>
              <a:noFill/>
              <a:ln w="1588">
                <a:solidFill>
                  <a:srgbClr val="000000"/>
                </a:solidFill>
                <a:prstDash val="solid"/>
                <a:round/>
                <a:headEnd/>
                <a:tailEnd/>
              </a:ln>
            </p:spPr>
            <p:txBody>
              <a:bodyPr/>
              <a:lstStyle/>
              <a:p>
                <a:pPr>
                  <a:defRPr/>
                </a:pPr>
                <a:endParaRPr lang="ja-JP" altLang="en-US" sz="1050"/>
              </a:p>
            </p:txBody>
          </p:sp>
          <p:sp>
            <p:nvSpPr>
              <p:cNvPr id="129" name="Freeform 114"/>
              <p:cNvSpPr>
                <a:spLocks/>
              </p:cNvSpPr>
              <p:nvPr/>
            </p:nvSpPr>
            <p:spPr bwMode="auto">
              <a:xfrm>
                <a:off x="1873" y="2518"/>
                <a:ext cx="37" cy="15"/>
              </a:xfrm>
              <a:custGeom>
                <a:avLst/>
                <a:gdLst>
                  <a:gd name="T0" fmla="*/ 21 w 27"/>
                  <a:gd name="T1" fmla="*/ 0 h 12"/>
                  <a:gd name="T2" fmla="*/ 1 w 27"/>
                  <a:gd name="T3" fmla="*/ 8 h 12"/>
                  <a:gd name="T4" fmla="*/ 4 w 27"/>
                  <a:gd name="T5" fmla="*/ 8 h 12"/>
                  <a:gd name="T6" fmla="*/ 0 w 27"/>
                  <a:gd name="T7" fmla="*/ 11 h 12"/>
                  <a:gd name="T8" fmla="*/ 28 w 27"/>
                  <a:gd name="T9" fmla="*/ 19 h 12"/>
                  <a:gd name="T10" fmla="*/ 48 w 27"/>
                  <a:gd name="T11" fmla="*/ 11 h 12"/>
                  <a:gd name="T12" fmla="*/ 21 w 27"/>
                  <a:gd name="T13" fmla="*/ 0 h 12"/>
                  <a:gd name="T14" fmla="*/ 0 60000 65536"/>
                  <a:gd name="T15" fmla="*/ 0 60000 65536"/>
                  <a:gd name="T16" fmla="*/ 0 60000 65536"/>
                  <a:gd name="T17" fmla="*/ 0 60000 65536"/>
                  <a:gd name="T18" fmla="*/ 0 60000 65536"/>
                  <a:gd name="T19" fmla="*/ 0 60000 65536"/>
                  <a:gd name="T20" fmla="*/ 0 60000 65536"/>
                  <a:gd name="T21" fmla="*/ 0 w 27"/>
                  <a:gd name="T22" fmla="*/ 0 h 12"/>
                  <a:gd name="T23" fmla="*/ 27 w 2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2">
                    <a:moveTo>
                      <a:pt x="12" y="0"/>
                    </a:moveTo>
                    <a:lnTo>
                      <a:pt x="1" y="5"/>
                    </a:lnTo>
                    <a:lnTo>
                      <a:pt x="2" y="5"/>
                    </a:lnTo>
                    <a:lnTo>
                      <a:pt x="0" y="7"/>
                    </a:lnTo>
                    <a:lnTo>
                      <a:pt x="16" y="12"/>
                    </a:lnTo>
                    <a:lnTo>
                      <a:pt x="27" y="7"/>
                    </a:lnTo>
                    <a:lnTo>
                      <a:pt x="12" y="0"/>
                    </a:lnTo>
                  </a:path>
                </a:pathLst>
              </a:custGeom>
              <a:noFill/>
              <a:ln w="1588">
                <a:solidFill>
                  <a:srgbClr val="000000"/>
                </a:solidFill>
                <a:prstDash val="solid"/>
                <a:round/>
                <a:headEnd/>
                <a:tailEnd/>
              </a:ln>
            </p:spPr>
            <p:txBody>
              <a:bodyPr/>
              <a:lstStyle/>
              <a:p>
                <a:pPr>
                  <a:defRPr/>
                </a:pPr>
                <a:endParaRPr lang="ja-JP" altLang="en-US" sz="1050"/>
              </a:p>
            </p:txBody>
          </p:sp>
          <p:sp>
            <p:nvSpPr>
              <p:cNvPr id="130" name="Freeform 115"/>
              <p:cNvSpPr>
                <a:spLocks/>
              </p:cNvSpPr>
              <p:nvPr/>
            </p:nvSpPr>
            <p:spPr bwMode="auto">
              <a:xfrm>
                <a:off x="1927" y="2536"/>
                <a:ext cx="14" cy="7"/>
              </a:xfrm>
              <a:custGeom>
                <a:avLst/>
                <a:gdLst>
                  <a:gd name="T0" fmla="*/ 21 w 12"/>
                  <a:gd name="T1" fmla="*/ 2 h 6"/>
                  <a:gd name="T2" fmla="*/ 9 w 12"/>
                  <a:gd name="T3" fmla="*/ 8 h 6"/>
                  <a:gd name="T4" fmla="*/ 0 w 12"/>
                  <a:gd name="T5" fmla="*/ 5 h 6"/>
                  <a:gd name="T6" fmla="*/ 9 w 12"/>
                  <a:gd name="T7" fmla="*/ 0 h 6"/>
                  <a:gd name="T8" fmla="*/ 21 w 12"/>
                  <a:gd name="T9" fmla="*/ 2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2"/>
                    </a:moveTo>
                    <a:lnTo>
                      <a:pt x="5" y="6"/>
                    </a:lnTo>
                    <a:lnTo>
                      <a:pt x="0" y="3"/>
                    </a:lnTo>
                    <a:lnTo>
                      <a:pt x="5" y="0"/>
                    </a:lnTo>
                    <a:lnTo>
                      <a:pt x="12" y="2"/>
                    </a:lnTo>
                  </a:path>
                </a:pathLst>
              </a:custGeom>
              <a:noFill/>
              <a:ln w="1588">
                <a:solidFill>
                  <a:srgbClr val="000000"/>
                </a:solidFill>
                <a:prstDash val="solid"/>
                <a:round/>
                <a:headEnd/>
                <a:tailEnd/>
              </a:ln>
            </p:spPr>
            <p:txBody>
              <a:bodyPr/>
              <a:lstStyle/>
              <a:p>
                <a:pPr>
                  <a:defRPr/>
                </a:pPr>
                <a:endParaRPr lang="ja-JP" altLang="en-US" sz="1050"/>
              </a:p>
            </p:txBody>
          </p:sp>
          <p:sp>
            <p:nvSpPr>
              <p:cNvPr id="131" name="Freeform 116"/>
              <p:cNvSpPr>
                <a:spLocks/>
              </p:cNvSpPr>
              <p:nvPr/>
            </p:nvSpPr>
            <p:spPr bwMode="auto">
              <a:xfrm>
                <a:off x="2116" y="2457"/>
                <a:ext cx="40" cy="22"/>
              </a:xfrm>
              <a:custGeom>
                <a:avLst/>
                <a:gdLst>
                  <a:gd name="T0" fmla="*/ 16 w 32"/>
                  <a:gd name="T1" fmla="*/ 27 h 18"/>
                  <a:gd name="T2" fmla="*/ 5 w 32"/>
                  <a:gd name="T3" fmla="*/ 26 h 18"/>
                  <a:gd name="T4" fmla="*/ 37 w 32"/>
                  <a:gd name="T5" fmla="*/ 13 h 18"/>
                  <a:gd name="T6" fmla="*/ 0 w 32"/>
                  <a:gd name="T7" fmla="*/ 2 h 18"/>
                  <a:gd name="T8" fmla="*/ 12 w 32"/>
                  <a:gd name="T9" fmla="*/ 0 h 18"/>
                  <a:gd name="T10" fmla="*/ 55 w 32"/>
                  <a:gd name="T11" fmla="*/ 13 h 18"/>
                  <a:gd name="T12" fmla="*/ 16 w 32"/>
                  <a:gd name="T13" fmla="*/ 27 h 18"/>
                  <a:gd name="T14" fmla="*/ 0 60000 65536"/>
                  <a:gd name="T15" fmla="*/ 0 60000 65536"/>
                  <a:gd name="T16" fmla="*/ 0 60000 65536"/>
                  <a:gd name="T17" fmla="*/ 0 60000 65536"/>
                  <a:gd name="T18" fmla="*/ 0 60000 65536"/>
                  <a:gd name="T19" fmla="*/ 0 60000 65536"/>
                  <a:gd name="T20" fmla="*/ 0 60000 65536"/>
                  <a:gd name="T21" fmla="*/ 0 w 32"/>
                  <a:gd name="T22" fmla="*/ 0 h 18"/>
                  <a:gd name="T23" fmla="*/ 32 w 3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8">
                    <a:moveTo>
                      <a:pt x="9" y="18"/>
                    </a:moveTo>
                    <a:lnTo>
                      <a:pt x="3" y="17"/>
                    </a:lnTo>
                    <a:lnTo>
                      <a:pt x="21" y="9"/>
                    </a:lnTo>
                    <a:lnTo>
                      <a:pt x="0" y="2"/>
                    </a:lnTo>
                    <a:lnTo>
                      <a:pt x="7" y="0"/>
                    </a:lnTo>
                    <a:lnTo>
                      <a:pt x="32" y="9"/>
                    </a:lnTo>
                    <a:lnTo>
                      <a:pt x="9" y="18"/>
                    </a:lnTo>
                  </a:path>
                </a:pathLst>
              </a:custGeom>
              <a:noFill/>
              <a:ln w="1588">
                <a:solidFill>
                  <a:srgbClr val="000000"/>
                </a:solidFill>
                <a:prstDash val="solid"/>
                <a:round/>
                <a:headEnd/>
                <a:tailEnd/>
              </a:ln>
            </p:spPr>
            <p:txBody>
              <a:bodyPr/>
              <a:lstStyle/>
              <a:p>
                <a:pPr>
                  <a:defRPr/>
                </a:pPr>
                <a:endParaRPr lang="ja-JP" altLang="en-US" sz="1050"/>
              </a:p>
            </p:txBody>
          </p:sp>
          <p:sp>
            <p:nvSpPr>
              <p:cNvPr id="132" name="Freeform 117"/>
              <p:cNvSpPr>
                <a:spLocks/>
              </p:cNvSpPr>
              <p:nvPr/>
            </p:nvSpPr>
            <p:spPr bwMode="auto">
              <a:xfrm>
                <a:off x="2087" y="2469"/>
                <a:ext cx="17" cy="5"/>
              </a:xfrm>
              <a:custGeom>
                <a:avLst/>
                <a:gdLst>
                  <a:gd name="T0" fmla="*/ 11 w 12"/>
                  <a:gd name="T1" fmla="*/ 6 h 4"/>
                  <a:gd name="T2" fmla="*/ 21 w 12"/>
                  <a:gd name="T3" fmla="*/ 5 h 4"/>
                  <a:gd name="T4" fmla="*/ 9 w 12"/>
                  <a:gd name="T5" fmla="*/ 0 h 4"/>
                  <a:gd name="T6" fmla="*/ 0 w 12"/>
                  <a:gd name="T7" fmla="*/ 5 h 4"/>
                  <a:gd name="T8" fmla="*/ 11 w 12"/>
                  <a:gd name="T9" fmla="*/ 6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6" y="4"/>
                    </a:moveTo>
                    <a:lnTo>
                      <a:pt x="12" y="3"/>
                    </a:lnTo>
                    <a:lnTo>
                      <a:pt x="5" y="0"/>
                    </a:lnTo>
                    <a:lnTo>
                      <a:pt x="0" y="3"/>
                    </a:lnTo>
                    <a:lnTo>
                      <a:pt x="6" y="4"/>
                    </a:lnTo>
                  </a:path>
                </a:pathLst>
              </a:custGeom>
              <a:noFill/>
              <a:ln w="1588">
                <a:solidFill>
                  <a:srgbClr val="000000"/>
                </a:solidFill>
                <a:prstDash val="solid"/>
                <a:round/>
                <a:headEnd/>
                <a:tailEnd/>
              </a:ln>
            </p:spPr>
            <p:txBody>
              <a:bodyPr/>
              <a:lstStyle/>
              <a:p>
                <a:pPr>
                  <a:defRPr/>
                </a:pPr>
                <a:endParaRPr lang="ja-JP" altLang="en-US" sz="1050"/>
              </a:p>
            </p:txBody>
          </p:sp>
          <p:sp>
            <p:nvSpPr>
              <p:cNvPr id="133" name="Freeform 118"/>
              <p:cNvSpPr>
                <a:spLocks/>
              </p:cNvSpPr>
              <p:nvPr/>
            </p:nvSpPr>
            <p:spPr bwMode="auto">
              <a:xfrm>
                <a:off x="2070" y="2479"/>
                <a:ext cx="14" cy="5"/>
              </a:xfrm>
              <a:custGeom>
                <a:avLst/>
                <a:gdLst>
                  <a:gd name="T0" fmla="*/ 21 w 12"/>
                  <a:gd name="T1" fmla="*/ 1 h 4"/>
                  <a:gd name="T2" fmla="*/ 12 w 12"/>
                  <a:gd name="T3" fmla="*/ 0 h 4"/>
                  <a:gd name="T4" fmla="*/ 0 w 12"/>
                  <a:gd name="T5" fmla="*/ 1 h 4"/>
                  <a:gd name="T6" fmla="*/ 12 w 12"/>
                  <a:gd name="T7" fmla="*/ 6 h 4"/>
                  <a:gd name="T8" fmla="*/ 21 w 12"/>
                  <a:gd name="T9" fmla="*/ 1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12" y="1"/>
                    </a:moveTo>
                    <a:lnTo>
                      <a:pt x="7" y="0"/>
                    </a:lnTo>
                    <a:lnTo>
                      <a:pt x="0" y="1"/>
                    </a:lnTo>
                    <a:lnTo>
                      <a:pt x="7" y="4"/>
                    </a:lnTo>
                    <a:lnTo>
                      <a:pt x="12" y="1"/>
                    </a:lnTo>
                  </a:path>
                </a:pathLst>
              </a:custGeom>
              <a:noFill/>
              <a:ln w="1588">
                <a:solidFill>
                  <a:srgbClr val="000000"/>
                </a:solidFill>
                <a:prstDash val="solid"/>
                <a:round/>
                <a:headEnd/>
                <a:tailEnd/>
              </a:ln>
            </p:spPr>
            <p:txBody>
              <a:bodyPr/>
              <a:lstStyle/>
              <a:p>
                <a:pPr>
                  <a:defRPr/>
                </a:pPr>
                <a:endParaRPr lang="ja-JP" altLang="en-US" sz="1050"/>
              </a:p>
            </p:txBody>
          </p:sp>
          <p:sp>
            <p:nvSpPr>
              <p:cNvPr id="134" name="Freeform 119"/>
              <p:cNvSpPr>
                <a:spLocks/>
              </p:cNvSpPr>
              <p:nvPr/>
            </p:nvSpPr>
            <p:spPr bwMode="auto">
              <a:xfrm>
                <a:off x="2104" y="2462"/>
                <a:ext cx="17" cy="7"/>
              </a:xfrm>
              <a:custGeom>
                <a:avLst/>
                <a:gdLst>
                  <a:gd name="T0" fmla="*/ 13 w 13"/>
                  <a:gd name="T1" fmla="*/ 7 h 5"/>
                  <a:gd name="T2" fmla="*/ 0 w 13"/>
                  <a:gd name="T3" fmla="*/ 2 h 5"/>
                  <a:gd name="T4" fmla="*/ 13 w 13"/>
                  <a:gd name="T5" fmla="*/ 0 h 5"/>
                  <a:gd name="T6" fmla="*/ 22 w 13"/>
                  <a:gd name="T7" fmla="*/ 2 h 5"/>
                  <a:gd name="T8" fmla="*/ 13 w 13"/>
                  <a:gd name="T9" fmla="*/ 7 h 5"/>
                  <a:gd name="T10" fmla="*/ 0 60000 65536"/>
                  <a:gd name="T11" fmla="*/ 0 60000 65536"/>
                  <a:gd name="T12" fmla="*/ 0 60000 65536"/>
                  <a:gd name="T13" fmla="*/ 0 60000 65536"/>
                  <a:gd name="T14" fmla="*/ 0 60000 65536"/>
                  <a:gd name="T15" fmla="*/ 0 w 13"/>
                  <a:gd name="T16" fmla="*/ 0 h 5"/>
                  <a:gd name="T17" fmla="*/ 13 w 13"/>
                  <a:gd name="T18" fmla="*/ 5 h 5"/>
                </a:gdLst>
                <a:ahLst/>
                <a:cxnLst>
                  <a:cxn ang="T10">
                    <a:pos x="T0" y="T1"/>
                  </a:cxn>
                  <a:cxn ang="T11">
                    <a:pos x="T2" y="T3"/>
                  </a:cxn>
                  <a:cxn ang="T12">
                    <a:pos x="T4" y="T5"/>
                  </a:cxn>
                  <a:cxn ang="T13">
                    <a:pos x="T6" y="T7"/>
                  </a:cxn>
                  <a:cxn ang="T14">
                    <a:pos x="T8" y="T9"/>
                  </a:cxn>
                </a:cxnLst>
                <a:rect l="T15" t="T16" r="T17" b="T18"/>
                <a:pathLst>
                  <a:path w="13" h="5">
                    <a:moveTo>
                      <a:pt x="8" y="5"/>
                    </a:moveTo>
                    <a:lnTo>
                      <a:pt x="0" y="2"/>
                    </a:lnTo>
                    <a:lnTo>
                      <a:pt x="8" y="0"/>
                    </a:lnTo>
                    <a:lnTo>
                      <a:pt x="13" y="2"/>
                    </a:lnTo>
                    <a:lnTo>
                      <a:pt x="8" y="5"/>
                    </a:lnTo>
                  </a:path>
                </a:pathLst>
              </a:custGeom>
              <a:noFill/>
              <a:ln w="1588">
                <a:solidFill>
                  <a:srgbClr val="000000"/>
                </a:solidFill>
                <a:prstDash val="solid"/>
                <a:round/>
                <a:headEnd/>
                <a:tailEnd/>
              </a:ln>
            </p:spPr>
            <p:txBody>
              <a:bodyPr/>
              <a:lstStyle/>
              <a:p>
                <a:pPr>
                  <a:defRPr/>
                </a:pPr>
                <a:endParaRPr lang="ja-JP" altLang="en-US" sz="1050"/>
              </a:p>
            </p:txBody>
          </p:sp>
          <p:sp>
            <p:nvSpPr>
              <p:cNvPr id="135" name="Freeform 120"/>
              <p:cNvSpPr>
                <a:spLocks/>
              </p:cNvSpPr>
              <p:nvPr/>
            </p:nvSpPr>
            <p:spPr bwMode="auto">
              <a:xfrm>
                <a:off x="2070" y="2440"/>
                <a:ext cx="37" cy="15"/>
              </a:xfrm>
              <a:custGeom>
                <a:avLst/>
                <a:gdLst>
                  <a:gd name="T0" fmla="*/ 26 w 28"/>
                  <a:gd name="T1" fmla="*/ 19 h 12"/>
                  <a:gd name="T2" fmla="*/ 0 w 28"/>
                  <a:gd name="T3" fmla="*/ 8 h 12"/>
                  <a:gd name="T4" fmla="*/ 15 w 28"/>
                  <a:gd name="T5" fmla="*/ 5 h 12"/>
                  <a:gd name="T6" fmla="*/ 17 w 28"/>
                  <a:gd name="T7" fmla="*/ 5 h 12"/>
                  <a:gd name="T8" fmla="*/ 25 w 28"/>
                  <a:gd name="T9" fmla="*/ 0 h 12"/>
                  <a:gd name="T10" fmla="*/ 49 w 28"/>
                  <a:gd name="T11" fmla="*/ 8 h 12"/>
                  <a:gd name="T12" fmla="*/ 26 w 28"/>
                  <a:gd name="T13" fmla="*/ 19 h 12"/>
                  <a:gd name="T14" fmla="*/ 0 60000 65536"/>
                  <a:gd name="T15" fmla="*/ 0 60000 65536"/>
                  <a:gd name="T16" fmla="*/ 0 60000 65536"/>
                  <a:gd name="T17" fmla="*/ 0 60000 65536"/>
                  <a:gd name="T18" fmla="*/ 0 60000 65536"/>
                  <a:gd name="T19" fmla="*/ 0 60000 65536"/>
                  <a:gd name="T20" fmla="*/ 0 60000 65536"/>
                  <a:gd name="T21" fmla="*/ 0 w 28"/>
                  <a:gd name="T22" fmla="*/ 0 h 12"/>
                  <a:gd name="T23" fmla="*/ 28 w 2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2">
                    <a:moveTo>
                      <a:pt x="15" y="12"/>
                    </a:moveTo>
                    <a:lnTo>
                      <a:pt x="0" y="5"/>
                    </a:lnTo>
                    <a:lnTo>
                      <a:pt x="8" y="3"/>
                    </a:lnTo>
                    <a:lnTo>
                      <a:pt x="10" y="3"/>
                    </a:lnTo>
                    <a:lnTo>
                      <a:pt x="14" y="0"/>
                    </a:lnTo>
                    <a:lnTo>
                      <a:pt x="28" y="5"/>
                    </a:lnTo>
                    <a:lnTo>
                      <a:pt x="15" y="12"/>
                    </a:lnTo>
                  </a:path>
                </a:pathLst>
              </a:custGeom>
              <a:noFill/>
              <a:ln w="1588">
                <a:solidFill>
                  <a:srgbClr val="000000"/>
                </a:solidFill>
                <a:prstDash val="solid"/>
                <a:round/>
                <a:headEnd/>
                <a:tailEnd/>
              </a:ln>
            </p:spPr>
            <p:txBody>
              <a:bodyPr/>
              <a:lstStyle/>
              <a:p>
                <a:pPr>
                  <a:defRPr/>
                </a:pPr>
                <a:endParaRPr lang="ja-JP" altLang="en-US" sz="1050"/>
              </a:p>
            </p:txBody>
          </p:sp>
          <p:sp>
            <p:nvSpPr>
              <p:cNvPr id="136" name="Freeform 121"/>
              <p:cNvSpPr>
                <a:spLocks/>
              </p:cNvSpPr>
              <p:nvPr/>
            </p:nvSpPr>
            <p:spPr bwMode="auto">
              <a:xfrm>
                <a:off x="2059" y="2410"/>
                <a:ext cx="88" cy="34"/>
              </a:xfrm>
              <a:custGeom>
                <a:avLst/>
                <a:gdLst>
                  <a:gd name="T0" fmla="*/ 7 w 64"/>
                  <a:gd name="T1" fmla="*/ 41 h 28"/>
                  <a:gd name="T2" fmla="*/ 0 w 64"/>
                  <a:gd name="T3" fmla="*/ 40 h 28"/>
                  <a:gd name="T4" fmla="*/ 17 w 64"/>
                  <a:gd name="T5" fmla="*/ 35 h 28"/>
                  <a:gd name="T6" fmla="*/ 27 w 64"/>
                  <a:gd name="T7" fmla="*/ 29 h 28"/>
                  <a:gd name="T8" fmla="*/ 77 w 64"/>
                  <a:gd name="T9" fmla="*/ 12 h 28"/>
                  <a:gd name="T10" fmla="*/ 85 w 64"/>
                  <a:gd name="T11" fmla="*/ 6 h 28"/>
                  <a:gd name="T12" fmla="*/ 102 w 64"/>
                  <a:gd name="T13" fmla="*/ 0 h 28"/>
                  <a:gd name="T14" fmla="*/ 113 w 64"/>
                  <a:gd name="T15" fmla="*/ 1 h 28"/>
                  <a:gd name="T16" fmla="*/ 85 w 64"/>
                  <a:gd name="T17" fmla="*/ 13 h 28"/>
                  <a:gd name="T18" fmla="*/ 32 w 64"/>
                  <a:gd name="T19" fmla="*/ 32 h 28"/>
                  <a:gd name="T20" fmla="*/ 21 w 64"/>
                  <a:gd name="T21" fmla="*/ 36 h 28"/>
                  <a:gd name="T22" fmla="*/ 7 w 64"/>
                  <a:gd name="T23" fmla="*/ 4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28"/>
                  <a:gd name="T38" fmla="*/ 64 w 64"/>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28">
                    <a:moveTo>
                      <a:pt x="4" y="28"/>
                    </a:moveTo>
                    <a:lnTo>
                      <a:pt x="0" y="27"/>
                    </a:lnTo>
                    <a:lnTo>
                      <a:pt x="10" y="24"/>
                    </a:lnTo>
                    <a:lnTo>
                      <a:pt x="15" y="20"/>
                    </a:lnTo>
                    <a:lnTo>
                      <a:pt x="44" y="8"/>
                    </a:lnTo>
                    <a:lnTo>
                      <a:pt x="48" y="4"/>
                    </a:lnTo>
                    <a:lnTo>
                      <a:pt x="58" y="0"/>
                    </a:lnTo>
                    <a:lnTo>
                      <a:pt x="64" y="1"/>
                    </a:lnTo>
                    <a:lnTo>
                      <a:pt x="48" y="9"/>
                    </a:lnTo>
                    <a:lnTo>
                      <a:pt x="18" y="21"/>
                    </a:lnTo>
                    <a:lnTo>
                      <a:pt x="12" y="25"/>
                    </a:lnTo>
                    <a:lnTo>
                      <a:pt x="4" y="28"/>
                    </a:lnTo>
                  </a:path>
                </a:pathLst>
              </a:custGeom>
              <a:noFill/>
              <a:ln w="1588">
                <a:solidFill>
                  <a:srgbClr val="000000"/>
                </a:solidFill>
                <a:prstDash val="solid"/>
                <a:round/>
                <a:headEnd/>
                <a:tailEnd/>
              </a:ln>
            </p:spPr>
            <p:txBody>
              <a:bodyPr/>
              <a:lstStyle/>
              <a:p>
                <a:pPr>
                  <a:defRPr/>
                </a:pPr>
                <a:endParaRPr lang="ja-JP" altLang="en-US" sz="1050"/>
              </a:p>
            </p:txBody>
          </p:sp>
          <p:sp>
            <p:nvSpPr>
              <p:cNvPr id="137" name="Freeform 122"/>
              <p:cNvSpPr>
                <a:spLocks/>
              </p:cNvSpPr>
              <p:nvPr/>
            </p:nvSpPr>
            <p:spPr bwMode="auto">
              <a:xfrm>
                <a:off x="2030" y="2430"/>
                <a:ext cx="40" cy="15"/>
              </a:xfrm>
              <a:custGeom>
                <a:avLst/>
                <a:gdLst>
                  <a:gd name="T0" fmla="*/ 31 w 32"/>
                  <a:gd name="T1" fmla="*/ 19 h 12"/>
                  <a:gd name="T2" fmla="*/ 0 w 32"/>
                  <a:gd name="T3" fmla="*/ 8 h 12"/>
                  <a:gd name="T4" fmla="*/ 24 w 32"/>
                  <a:gd name="T5" fmla="*/ 0 h 12"/>
                  <a:gd name="T6" fmla="*/ 55 w 32"/>
                  <a:gd name="T7" fmla="*/ 8 h 12"/>
                  <a:gd name="T8" fmla="*/ 49 w 32"/>
                  <a:gd name="T9" fmla="*/ 10 h 12"/>
                  <a:gd name="T10" fmla="*/ 50 w 32"/>
                  <a:gd name="T11" fmla="*/ 13 h 12"/>
                  <a:gd name="T12" fmla="*/ 31 w 32"/>
                  <a:gd name="T13" fmla="*/ 19 h 12"/>
                  <a:gd name="T14" fmla="*/ 0 60000 65536"/>
                  <a:gd name="T15" fmla="*/ 0 60000 65536"/>
                  <a:gd name="T16" fmla="*/ 0 60000 65536"/>
                  <a:gd name="T17" fmla="*/ 0 60000 65536"/>
                  <a:gd name="T18" fmla="*/ 0 60000 65536"/>
                  <a:gd name="T19" fmla="*/ 0 60000 65536"/>
                  <a:gd name="T20" fmla="*/ 0 60000 65536"/>
                  <a:gd name="T21" fmla="*/ 0 w 32"/>
                  <a:gd name="T22" fmla="*/ 0 h 12"/>
                  <a:gd name="T23" fmla="*/ 32 w 3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
                    <a:moveTo>
                      <a:pt x="18" y="12"/>
                    </a:moveTo>
                    <a:lnTo>
                      <a:pt x="0" y="5"/>
                    </a:lnTo>
                    <a:lnTo>
                      <a:pt x="14" y="0"/>
                    </a:lnTo>
                    <a:lnTo>
                      <a:pt x="32" y="5"/>
                    </a:lnTo>
                    <a:lnTo>
                      <a:pt x="28" y="6"/>
                    </a:lnTo>
                    <a:lnTo>
                      <a:pt x="29" y="8"/>
                    </a:lnTo>
                    <a:lnTo>
                      <a:pt x="18" y="12"/>
                    </a:lnTo>
                  </a:path>
                </a:pathLst>
              </a:custGeom>
              <a:noFill/>
              <a:ln w="1588">
                <a:solidFill>
                  <a:srgbClr val="000000"/>
                </a:solidFill>
                <a:prstDash val="solid"/>
                <a:round/>
                <a:headEnd/>
                <a:tailEnd/>
              </a:ln>
            </p:spPr>
            <p:txBody>
              <a:bodyPr/>
              <a:lstStyle/>
              <a:p>
                <a:pPr>
                  <a:defRPr/>
                </a:pPr>
                <a:endParaRPr lang="ja-JP" altLang="en-US" sz="1050"/>
              </a:p>
            </p:txBody>
          </p:sp>
          <p:sp>
            <p:nvSpPr>
              <p:cNvPr id="138" name="Freeform 123"/>
              <p:cNvSpPr>
                <a:spLocks/>
              </p:cNvSpPr>
              <p:nvPr/>
            </p:nvSpPr>
            <p:spPr bwMode="auto">
              <a:xfrm>
                <a:off x="1873" y="2383"/>
                <a:ext cx="160" cy="52"/>
              </a:xfrm>
              <a:custGeom>
                <a:avLst/>
                <a:gdLst>
                  <a:gd name="T0" fmla="*/ 201 w 120"/>
                  <a:gd name="T1" fmla="*/ 59 h 41"/>
                  <a:gd name="T2" fmla="*/ 172 w 120"/>
                  <a:gd name="T3" fmla="*/ 50 h 41"/>
                  <a:gd name="T4" fmla="*/ 142 w 120"/>
                  <a:gd name="T5" fmla="*/ 61 h 41"/>
                  <a:gd name="T6" fmla="*/ 130 w 120"/>
                  <a:gd name="T7" fmla="*/ 56 h 41"/>
                  <a:gd name="T8" fmla="*/ 160 w 120"/>
                  <a:gd name="T9" fmla="*/ 46 h 41"/>
                  <a:gd name="T10" fmla="*/ 33 w 120"/>
                  <a:gd name="T11" fmla="*/ 12 h 41"/>
                  <a:gd name="T12" fmla="*/ 32 w 120"/>
                  <a:gd name="T13" fmla="*/ 13 h 41"/>
                  <a:gd name="T14" fmla="*/ 21 w 120"/>
                  <a:gd name="T15" fmla="*/ 16 h 41"/>
                  <a:gd name="T16" fmla="*/ 0 w 120"/>
                  <a:gd name="T17" fmla="*/ 9 h 41"/>
                  <a:gd name="T18" fmla="*/ 17 w 120"/>
                  <a:gd name="T19" fmla="*/ 0 h 41"/>
                  <a:gd name="T20" fmla="*/ 211 w 120"/>
                  <a:gd name="T21" fmla="*/ 55 h 41"/>
                  <a:gd name="T22" fmla="*/ 201 w 120"/>
                  <a:gd name="T23" fmla="*/ 59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41"/>
                  <a:gd name="T38" fmla="*/ 120 w 120"/>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41">
                    <a:moveTo>
                      <a:pt x="115" y="39"/>
                    </a:moveTo>
                    <a:lnTo>
                      <a:pt x="98" y="34"/>
                    </a:lnTo>
                    <a:lnTo>
                      <a:pt x="81" y="41"/>
                    </a:lnTo>
                    <a:lnTo>
                      <a:pt x="74" y="38"/>
                    </a:lnTo>
                    <a:lnTo>
                      <a:pt x="91" y="31"/>
                    </a:lnTo>
                    <a:lnTo>
                      <a:pt x="19" y="8"/>
                    </a:lnTo>
                    <a:lnTo>
                      <a:pt x="18" y="9"/>
                    </a:lnTo>
                    <a:lnTo>
                      <a:pt x="12" y="11"/>
                    </a:lnTo>
                    <a:lnTo>
                      <a:pt x="0" y="6"/>
                    </a:lnTo>
                    <a:lnTo>
                      <a:pt x="10" y="0"/>
                    </a:lnTo>
                    <a:lnTo>
                      <a:pt x="120" y="37"/>
                    </a:lnTo>
                    <a:lnTo>
                      <a:pt x="115" y="39"/>
                    </a:lnTo>
                  </a:path>
                </a:pathLst>
              </a:custGeom>
              <a:noFill/>
              <a:ln w="1588">
                <a:solidFill>
                  <a:srgbClr val="000000"/>
                </a:solidFill>
                <a:prstDash val="solid"/>
                <a:round/>
                <a:headEnd/>
                <a:tailEnd/>
              </a:ln>
            </p:spPr>
            <p:txBody>
              <a:bodyPr/>
              <a:lstStyle/>
              <a:p>
                <a:pPr>
                  <a:defRPr/>
                </a:pPr>
                <a:endParaRPr lang="ja-JP" altLang="en-US" sz="1050"/>
              </a:p>
            </p:txBody>
          </p:sp>
          <p:sp>
            <p:nvSpPr>
              <p:cNvPr id="139" name="Freeform 124"/>
              <p:cNvSpPr>
                <a:spLocks/>
              </p:cNvSpPr>
              <p:nvPr/>
            </p:nvSpPr>
            <p:spPr bwMode="auto">
              <a:xfrm>
                <a:off x="1984" y="2442"/>
                <a:ext cx="11" cy="2"/>
              </a:xfrm>
              <a:custGeom>
                <a:avLst/>
                <a:gdLst>
                  <a:gd name="T0" fmla="*/ 18 w 11"/>
                  <a:gd name="T1" fmla="*/ 4 h 3"/>
                  <a:gd name="T2" fmla="*/ 10 w 11"/>
                  <a:gd name="T3" fmla="*/ 0 h 3"/>
                  <a:gd name="T4" fmla="*/ 0 w 11"/>
                  <a:gd name="T5" fmla="*/ 4 h 3"/>
                  <a:gd name="T6" fmla="*/ 6 w 11"/>
                  <a:gd name="T7" fmla="*/ 5 h 3"/>
                  <a:gd name="T8" fmla="*/ 18 w 11"/>
                  <a:gd name="T9" fmla="*/ 4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11" y="2"/>
                    </a:moveTo>
                    <a:lnTo>
                      <a:pt x="6" y="0"/>
                    </a:lnTo>
                    <a:lnTo>
                      <a:pt x="0" y="2"/>
                    </a:lnTo>
                    <a:lnTo>
                      <a:pt x="4" y="3"/>
                    </a:lnTo>
                    <a:lnTo>
                      <a:pt x="11" y="2"/>
                    </a:lnTo>
                  </a:path>
                </a:pathLst>
              </a:custGeom>
              <a:noFill/>
              <a:ln w="1588">
                <a:solidFill>
                  <a:srgbClr val="000000"/>
                </a:solidFill>
                <a:prstDash val="solid"/>
                <a:round/>
                <a:headEnd/>
                <a:tailEnd/>
              </a:ln>
            </p:spPr>
            <p:txBody>
              <a:bodyPr/>
              <a:lstStyle/>
              <a:p>
                <a:pPr>
                  <a:defRPr/>
                </a:pPr>
                <a:endParaRPr lang="ja-JP" altLang="en-US" sz="1050"/>
              </a:p>
            </p:txBody>
          </p:sp>
          <p:sp>
            <p:nvSpPr>
              <p:cNvPr id="140" name="Freeform 125"/>
              <p:cNvSpPr>
                <a:spLocks/>
              </p:cNvSpPr>
              <p:nvPr/>
            </p:nvSpPr>
            <p:spPr bwMode="auto">
              <a:xfrm>
                <a:off x="1956" y="2452"/>
                <a:ext cx="17" cy="5"/>
              </a:xfrm>
              <a:custGeom>
                <a:avLst/>
                <a:gdLst>
                  <a:gd name="T0" fmla="*/ 21 w 12"/>
                  <a:gd name="T1" fmla="*/ 4 h 4"/>
                  <a:gd name="T2" fmla="*/ 12 w 12"/>
                  <a:gd name="T3" fmla="*/ 0 h 4"/>
                  <a:gd name="T4" fmla="*/ 0 w 12"/>
                  <a:gd name="T5" fmla="*/ 5 h 4"/>
                  <a:gd name="T6" fmla="*/ 12 w 12"/>
                  <a:gd name="T7" fmla="*/ 6 h 4"/>
                  <a:gd name="T8" fmla="*/ 21 w 12"/>
                  <a:gd name="T9" fmla="*/ 4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12" y="2"/>
                    </a:moveTo>
                    <a:lnTo>
                      <a:pt x="7" y="0"/>
                    </a:lnTo>
                    <a:lnTo>
                      <a:pt x="0" y="3"/>
                    </a:lnTo>
                    <a:lnTo>
                      <a:pt x="7" y="4"/>
                    </a:lnTo>
                    <a:lnTo>
                      <a:pt x="12" y="2"/>
                    </a:lnTo>
                  </a:path>
                </a:pathLst>
              </a:custGeom>
              <a:noFill/>
              <a:ln w="1588">
                <a:solidFill>
                  <a:srgbClr val="000000"/>
                </a:solidFill>
                <a:prstDash val="solid"/>
                <a:round/>
                <a:headEnd/>
                <a:tailEnd/>
              </a:ln>
            </p:spPr>
            <p:txBody>
              <a:bodyPr/>
              <a:lstStyle/>
              <a:p>
                <a:pPr>
                  <a:defRPr/>
                </a:pPr>
                <a:endParaRPr lang="ja-JP" altLang="en-US" sz="1050"/>
              </a:p>
            </p:txBody>
          </p:sp>
          <p:sp>
            <p:nvSpPr>
              <p:cNvPr id="141" name="Freeform 126"/>
              <p:cNvSpPr>
                <a:spLocks/>
              </p:cNvSpPr>
              <p:nvPr/>
            </p:nvSpPr>
            <p:spPr bwMode="auto">
              <a:xfrm>
                <a:off x="1916" y="2469"/>
                <a:ext cx="11" cy="5"/>
              </a:xfrm>
              <a:custGeom>
                <a:avLst/>
                <a:gdLst>
                  <a:gd name="T0" fmla="*/ 13 w 9"/>
                  <a:gd name="T1" fmla="*/ 1 h 4"/>
                  <a:gd name="T2" fmla="*/ 2 w 9"/>
                  <a:gd name="T3" fmla="*/ 0 h 4"/>
                  <a:gd name="T4" fmla="*/ 0 w 9"/>
                  <a:gd name="T5" fmla="*/ 1 h 4"/>
                  <a:gd name="T6" fmla="*/ 7 w 9"/>
                  <a:gd name="T7" fmla="*/ 6 h 4"/>
                  <a:gd name="T8" fmla="*/ 13 w 9"/>
                  <a:gd name="T9" fmla="*/ 1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9" y="1"/>
                    </a:moveTo>
                    <a:lnTo>
                      <a:pt x="2" y="0"/>
                    </a:lnTo>
                    <a:lnTo>
                      <a:pt x="0" y="1"/>
                    </a:lnTo>
                    <a:lnTo>
                      <a:pt x="5" y="4"/>
                    </a:lnTo>
                    <a:lnTo>
                      <a:pt x="9" y="1"/>
                    </a:lnTo>
                  </a:path>
                </a:pathLst>
              </a:custGeom>
              <a:noFill/>
              <a:ln w="1588">
                <a:solidFill>
                  <a:srgbClr val="000000"/>
                </a:solidFill>
                <a:prstDash val="solid"/>
                <a:round/>
                <a:headEnd/>
                <a:tailEnd/>
              </a:ln>
            </p:spPr>
            <p:txBody>
              <a:bodyPr/>
              <a:lstStyle/>
              <a:p>
                <a:pPr>
                  <a:defRPr/>
                </a:pPr>
                <a:endParaRPr lang="ja-JP" altLang="en-US" sz="1050"/>
              </a:p>
            </p:txBody>
          </p:sp>
          <p:sp>
            <p:nvSpPr>
              <p:cNvPr id="142" name="Freeform 127"/>
              <p:cNvSpPr>
                <a:spLocks/>
              </p:cNvSpPr>
              <p:nvPr/>
            </p:nvSpPr>
            <p:spPr bwMode="auto">
              <a:xfrm>
                <a:off x="1853" y="2349"/>
                <a:ext cx="160" cy="54"/>
              </a:xfrm>
              <a:custGeom>
                <a:avLst/>
                <a:gdLst>
                  <a:gd name="T0" fmla="*/ 129 w 120"/>
                  <a:gd name="T1" fmla="*/ 15 h 43"/>
                  <a:gd name="T2" fmla="*/ 101 w 120"/>
                  <a:gd name="T3" fmla="*/ 6 h 43"/>
                  <a:gd name="T4" fmla="*/ 87 w 120"/>
                  <a:gd name="T5" fmla="*/ 12 h 43"/>
                  <a:gd name="T6" fmla="*/ 56 w 120"/>
                  <a:gd name="T7" fmla="*/ 0 h 43"/>
                  <a:gd name="T8" fmla="*/ 0 w 120"/>
                  <a:gd name="T9" fmla="*/ 19 h 43"/>
                  <a:gd name="T10" fmla="*/ 93 w 120"/>
                  <a:gd name="T11" fmla="*/ 47 h 43"/>
                  <a:gd name="T12" fmla="*/ 87 w 120"/>
                  <a:gd name="T13" fmla="*/ 48 h 43"/>
                  <a:gd name="T14" fmla="*/ 147 w 120"/>
                  <a:gd name="T15" fmla="*/ 63 h 43"/>
                  <a:gd name="T16" fmla="*/ 211 w 120"/>
                  <a:gd name="T17" fmla="*/ 41 h 43"/>
                  <a:gd name="T18" fmla="*/ 155 w 120"/>
                  <a:gd name="T19" fmla="*/ 25 h 43"/>
                  <a:gd name="T20" fmla="*/ 150 w 120"/>
                  <a:gd name="T21" fmla="*/ 27 h 43"/>
                  <a:gd name="T22" fmla="*/ 119 w 120"/>
                  <a:gd name="T23" fmla="*/ 18 h 43"/>
                  <a:gd name="T24" fmla="*/ 129 w 120"/>
                  <a:gd name="T25" fmla="*/ 1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43"/>
                  <a:gd name="T41" fmla="*/ 120 w 12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43">
                    <a:moveTo>
                      <a:pt x="73" y="10"/>
                    </a:moveTo>
                    <a:lnTo>
                      <a:pt x="57" y="4"/>
                    </a:lnTo>
                    <a:lnTo>
                      <a:pt x="50" y="8"/>
                    </a:lnTo>
                    <a:lnTo>
                      <a:pt x="32" y="0"/>
                    </a:lnTo>
                    <a:lnTo>
                      <a:pt x="0" y="13"/>
                    </a:lnTo>
                    <a:lnTo>
                      <a:pt x="53" y="32"/>
                    </a:lnTo>
                    <a:lnTo>
                      <a:pt x="50" y="33"/>
                    </a:lnTo>
                    <a:lnTo>
                      <a:pt x="84" y="43"/>
                    </a:lnTo>
                    <a:lnTo>
                      <a:pt x="120" y="28"/>
                    </a:lnTo>
                    <a:lnTo>
                      <a:pt x="88" y="17"/>
                    </a:lnTo>
                    <a:lnTo>
                      <a:pt x="85" y="18"/>
                    </a:lnTo>
                    <a:lnTo>
                      <a:pt x="68" y="12"/>
                    </a:lnTo>
                    <a:lnTo>
                      <a:pt x="73" y="10"/>
                    </a:lnTo>
                  </a:path>
                </a:pathLst>
              </a:custGeom>
              <a:noFill/>
              <a:ln w="1588">
                <a:solidFill>
                  <a:srgbClr val="000000"/>
                </a:solidFill>
                <a:prstDash val="solid"/>
                <a:round/>
                <a:headEnd/>
                <a:tailEnd/>
              </a:ln>
            </p:spPr>
            <p:txBody>
              <a:bodyPr/>
              <a:lstStyle/>
              <a:p>
                <a:pPr>
                  <a:defRPr/>
                </a:pPr>
                <a:endParaRPr lang="ja-JP" altLang="en-US" sz="1050"/>
              </a:p>
            </p:txBody>
          </p:sp>
          <p:sp>
            <p:nvSpPr>
              <p:cNvPr id="143" name="Freeform 128"/>
              <p:cNvSpPr>
                <a:spLocks/>
              </p:cNvSpPr>
              <p:nvPr/>
            </p:nvSpPr>
            <p:spPr bwMode="auto">
              <a:xfrm>
                <a:off x="1939" y="2351"/>
                <a:ext cx="134" cy="44"/>
              </a:xfrm>
              <a:custGeom>
                <a:avLst/>
                <a:gdLst>
                  <a:gd name="T0" fmla="*/ 0 w 101"/>
                  <a:gd name="T1" fmla="*/ 5 h 35"/>
                  <a:gd name="T2" fmla="*/ 168 w 101"/>
                  <a:gd name="T3" fmla="*/ 53 h 35"/>
                  <a:gd name="T4" fmla="*/ 178 w 101"/>
                  <a:gd name="T5" fmla="*/ 52 h 35"/>
                  <a:gd name="T6" fmla="*/ 168 w 101"/>
                  <a:gd name="T7" fmla="*/ 47 h 35"/>
                  <a:gd name="T8" fmla="*/ 11 w 101"/>
                  <a:gd name="T9" fmla="*/ 0 h 35"/>
                  <a:gd name="T10" fmla="*/ 0 w 101"/>
                  <a:gd name="T11" fmla="*/ 5 h 35"/>
                  <a:gd name="T12" fmla="*/ 0 60000 65536"/>
                  <a:gd name="T13" fmla="*/ 0 60000 65536"/>
                  <a:gd name="T14" fmla="*/ 0 60000 65536"/>
                  <a:gd name="T15" fmla="*/ 0 60000 65536"/>
                  <a:gd name="T16" fmla="*/ 0 60000 65536"/>
                  <a:gd name="T17" fmla="*/ 0 60000 65536"/>
                  <a:gd name="T18" fmla="*/ 0 w 101"/>
                  <a:gd name="T19" fmla="*/ 0 h 35"/>
                  <a:gd name="T20" fmla="*/ 101 w 10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01" h="35">
                    <a:moveTo>
                      <a:pt x="0" y="3"/>
                    </a:moveTo>
                    <a:lnTo>
                      <a:pt x="96" y="35"/>
                    </a:lnTo>
                    <a:lnTo>
                      <a:pt x="101" y="34"/>
                    </a:lnTo>
                    <a:lnTo>
                      <a:pt x="96" y="31"/>
                    </a:lnTo>
                    <a:lnTo>
                      <a:pt x="6" y="0"/>
                    </a:lnTo>
                    <a:lnTo>
                      <a:pt x="0" y="3"/>
                    </a:lnTo>
                  </a:path>
                </a:pathLst>
              </a:custGeom>
              <a:noFill/>
              <a:ln w="1588">
                <a:solidFill>
                  <a:srgbClr val="000000"/>
                </a:solidFill>
                <a:prstDash val="solid"/>
                <a:round/>
                <a:headEnd/>
                <a:tailEnd/>
              </a:ln>
            </p:spPr>
            <p:txBody>
              <a:bodyPr/>
              <a:lstStyle/>
              <a:p>
                <a:pPr>
                  <a:defRPr/>
                </a:pPr>
                <a:endParaRPr lang="ja-JP" altLang="en-US" sz="1050"/>
              </a:p>
            </p:txBody>
          </p:sp>
          <p:sp>
            <p:nvSpPr>
              <p:cNvPr id="144" name="Freeform 129"/>
              <p:cNvSpPr>
                <a:spLocks/>
              </p:cNvSpPr>
              <p:nvPr/>
            </p:nvSpPr>
            <p:spPr bwMode="auto">
              <a:xfrm>
                <a:off x="1922" y="2295"/>
                <a:ext cx="222" cy="81"/>
              </a:xfrm>
              <a:custGeom>
                <a:avLst/>
                <a:gdLst>
                  <a:gd name="T0" fmla="*/ 30 w 166"/>
                  <a:gd name="T1" fmla="*/ 63 h 66"/>
                  <a:gd name="T2" fmla="*/ 36 w 166"/>
                  <a:gd name="T3" fmla="*/ 62 h 66"/>
                  <a:gd name="T4" fmla="*/ 0 w 166"/>
                  <a:gd name="T5" fmla="*/ 51 h 66"/>
                  <a:gd name="T6" fmla="*/ 142 w 166"/>
                  <a:gd name="T7" fmla="*/ 0 h 66"/>
                  <a:gd name="T8" fmla="*/ 178 w 166"/>
                  <a:gd name="T9" fmla="*/ 8 h 66"/>
                  <a:gd name="T10" fmla="*/ 186 w 166"/>
                  <a:gd name="T11" fmla="*/ 7 h 66"/>
                  <a:gd name="T12" fmla="*/ 211 w 166"/>
                  <a:gd name="T13" fmla="*/ 15 h 66"/>
                  <a:gd name="T14" fmla="*/ 205 w 166"/>
                  <a:gd name="T15" fmla="*/ 18 h 66"/>
                  <a:gd name="T16" fmla="*/ 292 w 166"/>
                  <a:gd name="T17" fmla="*/ 42 h 66"/>
                  <a:gd name="T18" fmla="*/ 150 w 166"/>
                  <a:gd name="T19" fmla="*/ 97 h 66"/>
                  <a:gd name="T20" fmla="*/ 61 w 166"/>
                  <a:gd name="T21" fmla="*/ 69 h 66"/>
                  <a:gd name="T22" fmla="*/ 56 w 166"/>
                  <a:gd name="T23" fmla="*/ 72 h 66"/>
                  <a:gd name="T24" fmla="*/ 30 w 166"/>
                  <a:gd name="T25" fmla="*/ 63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66"/>
                  <a:gd name="T41" fmla="*/ 166 w 166"/>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66">
                    <a:moveTo>
                      <a:pt x="17" y="43"/>
                    </a:moveTo>
                    <a:lnTo>
                      <a:pt x="20" y="42"/>
                    </a:lnTo>
                    <a:lnTo>
                      <a:pt x="0" y="35"/>
                    </a:lnTo>
                    <a:lnTo>
                      <a:pt x="81" y="0"/>
                    </a:lnTo>
                    <a:lnTo>
                      <a:pt x="101" y="6"/>
                    </a:lnTo>
                    <a:lnTo>
                      <a:pt x="106" y="5"/>
                    </a:lnTo>
                    <a:lnTo>
                      <a:pt x="120" y="10"/>
                    </a:lnTo>
                    <a:lnTo>
                      <a:pt x="117" y="12"/>
                    </a:lnTo>
                    <a:lnTo>
                      <a:pt x="166" y="29"/>
                    </a:lnTo>
                    <a:lnTo>
                      <a:pt x="85" y="66"/>
                    </a:lnTo>
                    <a:lnTo>
                      <a:pt x="35" y="47"/>
                    </a:lnTo>
                    <a:lnTo>
                      <a:pt x="32" y="49"/>
                    </a:lnTo>
                    <a:lnTo>
                      <a:pt x="17" y="43"/>
                    </a:lnTo>
                  </a:path>
                </a:pathLst>
              </a:custGeom>
              <a:noFill/>
              <a:ln w="1588">
                <a:solidFill>
                  <a:srgbClr val="000000"/>
                </a:solidFill>
                <a:prstDash val="solid"/>
                <a:round/>
                <a:headEnd/>
                <a:tailEnd/>
              </a:ln>
            </p:spPr>
            <p:txBody>
              <a:bodyPr/>
              <a:lstStyle/>
              <a:p>
                <a:pPr>
                  <a:defRPr/>
                </a:pPr>
                <a:endParaRPr lang="ja-JP" altLang="en-US" sz="1050"/>
              </a:p>
            </p:txBody>
          </p:sp>
          <p:sp>
            <p:nvSpPr>
              <p:cNvPr id="145" name="Freeform 130"/>
              <p:cNvSpPr>
                <a:spLocks/>
              </p:cNvSpPr>
              <p:nvPr/>
            </p:nvSpPr>
            <p:spPr bwMode="auto">
              <a:xfrm>
                <a:off x="2093" y="2403"/>
                <a:ext cx="40" cy="12"/>
              </a:xfrm>
              <a:custGeom>
                <a:avLst/>
                <a:gdLst>
                  <a:gd name="T0" fmla="*/ 22 w 30"/>
                  <a:gd name="T1" fmla="*/ 0 h 11"/>
                  <a:gd name="T2" fmla="*/ 0 w 30"/>
                  <a:gd name="T3" fmla="*/ 6 h 11"/>
                  <a:gd name="T4" fmla="*/ 23 w 30"/>
                  <a:gd name="T5" fmla="*/ 15 h 11"/>
                  <a:gd name="T6" fmla="*/ 30 w 30"/>
                  <a:gd name="T7" fmla="*/ 14 h 11"/>
                  <a:gd name="T8" fmla="*/ 35 w 30"/>
                  <a:gd name="T9" fmla="*/ 15 h 11"/>
                  <a:gd name="T10" fmla="*/ 51 w 30"/>
                  <a:gd name="T11" fmla="*/ 9 h 11"/>
                  <a:gd name="T12" fmla="*/ 22 w 30"/>
                  <a:gd name="T13" fmla="*/ 0 h 11"/>
                  <a:gd name="T14" fmla="*/ 0 60000 65536"/>
                  <a:gd name="T15" fmla="*/ 0 60000 65536"/>
                  <a:gd name="T16" fmla="*/ 0 60000 65536"/>
                  <a:gd name="T17" fmla="*/ 0 60000 65536"/>
                  <a:gd name="T18" fmla="*/ 0 60000 65536"/>
                  <a:gd name="T19" fmla="*/ 0 60000 65536"/>
                  <a:gd name="T20" fmla="*/ 0 60000 65536"/>
                  <a:gd name="T21" fmla="*/ 0 w 30"/>
                  <a:gd name="T22" fmla="*/ 0 h 11"/>
                  <a:gd name="T23" fmla="*/ 30 w 3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1">
                    <a:moveTo>
                      <a:pt x="13" y="0"/>
                    </a:moveTo>
                    <a:lnTo>
                      <a:pt x="0" y="4"/>
                    </a:lnTo>
                    <a:lnTo>
                      <a:pt x="14" y="11"/>
                    </a:lnTo>
                    <a:lnTo>
                      <a:pt x="18" y="10"/>
                    </a:lnTo>
                    <a:lnTo>
                      <a:pt x="21" y="11"/>
                    </a:lnTo>
                    <a:lnTo>
                      <a:pt x="30" y="7"/>
                    </a:lnTo>
                    <a:lnTo>
                      <a:pt x="13" y="0"/>
                    </a:lnTo>
                  </a:path>
                </a:pathLst>
              </a:custGeom>
              <a:noFill/>
              <a:ln w="1588">
                <a:solidFill>
                  <a:srgbClr val="000000"/>
                </a:solidFill>
                <a:prstDash val="solid"/>
                <a:round/>
                <a:headEnd/>
                <a:tailEnd/>
              </a:ln>
            </p:spPr>
            <p:txBody>
              <a:bodyPr/>
              <a:lstStyle/>
              <a:p>
                <a:pPr>
                  <a:defRPr/>
                </a:pPr>
                <a:endParaRPr lang="ja-JP" altLang="en-US" sz="1050"/>
              </a:p>
            </p:txBody>
          </p:sp>
          <p:sp>
            <p:nvSpPr>
              <p:cNvPr id="146" name="Freeform 131"/>
              <p:cNvSpPr>
                <a:spLocks/>
              </p:cNvSpPr>
              <p:nvPr/>
            </p:nvSpPr>
            <p:spPr bwMode="auto">
              <a:xfrm>
                <a:off x="2133" y="2413"/>
                <a:ext cx="37" cy="17"/>
              </a:xfrm>
              <a:custGeom>
                <a:avLst/>
                <a:gdLst>
                  <a:gd name="T0" fmla="*/ 17 w 28"/>
                  <a:gd name="T1" fmla="*/ 0 h 14"/>
                  <a:gd name="T2" fmla="*/ 0 w 28"/>
                  <a:gd name="T3" fmla="*/ 9 h 14"/>
                  <a:gd name="T4" fmla="*/ 4 w 28"/>
                  <a:gd name="T5" fmla="*/ 11 h 14"/>
                  <a:gd name="T6" fmla="*/ 0 w 28"/>
                  <a:gd name="T7" fmla="*/ 12 h 14"/>
                  <a:gd name="T8" fmla="*/ 26 w 28"/>
                  <a:gd name="T9" fmla="*/ 21 h 14"/>
                  <a:gd name="T10" fmla="*/ 49 w 28"/>
                  <a:gd name="T11" fmla="*/ 11 h 14"/>
                  <a:gd name="T12" fmla="*/ 17 w 28"/>
                  <a:gd name="T13" fmla="*/ 0 h 14"/>
                  <a:gd name="T14" fmla="*/ 0 60000 65536"/>
                  <a:gd name="T15" fmla="*/ 0 60000 65536"/>
                  <a:gd name="T16" fmla="*/ 0 60000 65536"/>
                  <a:gd name="T17" fmla="*/ 0 60000 65536"/>
                  <a:gd name="T18" fmla="*/ 0 60000 65536"/>
                  <a:gd name="T19" fmla="*/ 0 60000 65536"/>
                  <a:gd name="T20" fmla="*/ 0 60000 65536"/>
                  <a:gd name="T21" fmla="*/ 0 w 28"/>
                  <a:gd name="T22" fmla="*/ 0 h 14"/>
                  <a:gd name="T23" fmla="*/ 28 w 2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4">
                    <a:moveTo>
                      <a:pt x="10" y="0"/>
                    </a:moveTo>
                    <a:lnTo>
                      <a:pt x="0" y="6"/>
                    </a:lnTo>
                    <a:lnTo>
                      <a:pt x="2" y="7"/>
                    </a:lnTo>
                    <a:lnTo>
                      <a:pt x="0" y="8"/>
                    </a:lnTo>
                    <a:lnTo>
                      <a:pt x="15" y="14"/>
                    </a:lnTo>
                    <a:lnTo>
                      <a:pt x="28" y="7"/>
                    </a:lnTo>
                    <a:lnTo>
                      <a:pt x="10" y="0"/>
                    </a:lnTo>
                  </a:path>
                </a:pathLst>
              </a:custGeom>
              <a:noFill/>
              <a:ln w="1588">
                <a:solidFill>
                  <a:srgbClr val="000000"/>
                </a:solidFill>
                <a:prstDash val="solid"/>
                <a:round/>
                <a:headEnd/>
                <a:tailEnd/>
              </a:ln>
            </p:spPr>
            <p:txBody>
              <a:bodyPr/>
              <a:lstStyle/>
              <a:p>
                <a:pPr>
                  <a:defRPr/>
                </a:pPr>
                <a:endParaRPr lang="ja-JP" altLang="en-US" sz="1050"/>
              </a:p>
            </p:txBody>
          </p:sp>
          <p:sp>
            <p:nvSpPr>
              <p:cNvPr id="147" name="Freeform 132"/>
              <p:cNvSpPr>
                <a:spLocks/>
              </p:cNvSpPr>
              <p:nvPr/>
            </p:nvSpPr>
            <p:spPr bwMode="auto">
              <a:xfrm>
                <a:off x="2261" y="2359"/>
                <a:ext cx="37" cy="17"/>
              </a:xfrm>
              <a:custGeom>
                <a:avLst/>
                <a:gdLst>
                  <a:gd name="T0" fmla="*/ 0 w 28"/>
                  <a:gd name="T1" fmla="*/ 9 h 13"/>
                  <a:gd name="T2" fmla="*/ 26 w 28"/>
                  <a:gd name="T3" fmla="*/ 20 h 13"/>
                  <a:gd name="T4" fmla="*/ 49 w 28"/>
                  <a:gd name="T5" fmla="*/ 9 h 13"/>
                  <a:gd name="T6" fmla="*/ 48 w 28"/>
                  <a:gd name="T7" fmla="*/ 9 h 13"/>
                  <a:gd name="T8" fmla="*/ 49 w 28"/>
                  <a:gd name="T9" fmla="*/ 7 h 13"/>
                  <a:gd name="T10" fmla="*/ 21 w 28"/>
                  <a:gd name="T11" fmla="*/ 0 h 13"/>
                  <a:gd name="T12" fmla="*/ 0 w 28"/>
                  <a:gd name="T13" fmla="*/ 9 h 13"/>
                  <a:gd name="T14" fmla="*/ 0 60000 65536"/>
                  <a:gd name="T15" fmla="*/ 0 60000 65536"/>
                  <a:gd name="T16" fmla="*/ 0 60000 65536"/>
                  <a:gd name="T17" fmla="*/ 0 60000 65536"/>
                  <a:gd name="T18" fmla="*/ 0 60000 65536"/>
                  <a:gd name="T19" fmla="*/ 0 60000 65536"/>
                  <a:gd name="T20" fmla="*/ 0 60000 65536"/>
                  <a:gd name="T21" fmla="*/ 0 w 28"/>
                  <a:gd name="T22" fmla="*/ 0 h 13"/>
                  <a:gd name="T23" fmla="*/ 28 w 2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3">
                    <a:moveTo>
                      <a:pt x="0" y="6"/>
                    </a:moveTo>
                    <a:lnTo>
                      <a:pt x="15" y="13"/>
                    </a:lnTo>
                    <a:lnTo>
                      <a:pt x="28" y="6"/>
                    </a:lnTo>
                    <a:lnTo>
                      <a:pt x="27" y="6"/>
                    </a:lnTo>
                    <a:lnTo>
                      <a:pt x="28" y="5"/>
                    </a:lnTo>
                    <a:lnTo>
                      <a:pt x="12" y="0"/>
                    </a:lnTo>
                    <a:lnTo>
                      <a:pt x="0" y="6"/>
                    </a:lnTo>
                  </a:path>
                </a:pathLst>
              </a:custGeom>
              <a:noFill/>
              <a:ln w="1588">
                <a:solidFill>
                  <a:srgbClr val="000000"/>
                </a:solidFill>
                <a:prstDash val="solid"/>
                <a:round/>
                <a:headEnd/>
                <a:tailEnd/>
              </a:ln>
            </p:spPr>
            <p:txBody>
              <a:bodyPr/>
              <a:lstStyle/>
              <a:p>
                <a:pPr>
                  <a:defRPr/>
                </a:pPr>
                <a:endParaRPr lang="ja-JP" altLang="en-US" sz="1050"/>
              </a:p>
            </p:txBody>
          </p:sp>
          <p:sp>
            <p:nvSpPr>
              <p:cNvPr id="148" name="Freeform 133"/>
              <p:cNvSpPr>
                <a:spLocks/>
              </p:cNvSpPr>
              <p:nvPr/>
            </p:nvSpPr>
            <p:spPr bwMode="auto">
              <a:xfrm>
                <a:off x="2287" y="2342"/>
                <a:ext cx="88" cy="34"/>
              </a:xfrm>
              <a:custGeom>
                <a:avLst/>
                <a:gdLst>
                  <a:gd name="T0" fmla="*/ 0 w 67"/>
                  <a:gd name="T1" fmla="*/ 41 h 28"/>
                  <a:gd name="T2" fmla="*/ 21 w 67"/>
                  <a:gd name="T3" fmla="*/ 33 h 28"/>
                  <a:gd name="T4" fmla="*/ 112 w 67"/>
                  <a:gd name="T5" fmla="*/ 0 h 28"/>
                  <a:gd name="T6" fmla="*/ 118 w 67"/>
                  <a:gd name="T7" fmla="*/ 2 h 28"/>
                  <a:gd name="T8" fmla="*/ 101 w 67"/>
                  <a:gd name="T9" fmla="*/ 9 h 28"/>
                  <a:gd name="T10" fmla="*/ 86 w 67"/>
                  <a:gd name="T11" fmla="*/ 12 h 28"/>
                  <a:gd name="T12" fmla="*/ 37 w 67"/>
                  <a:gd name="T13" fmla="*/ 29 h 28"/>
                  <a:gd name="T14" fmla="*/ 31 w 67"/>
                  <a:gd name="T15" fmla="*/ 35 h 28"/>
                  <a:gd name="T16" fmla="*/ 7 w 67"/>
                  <a:gd name="T17" fmla="*/ 41 h 28"/>
                  <a:gd name="T18" fmla="*/ 0 w 67"/>
                  <a:gd name="T19" fmla="*/ 41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28"/>
                  <a:gd name="T32" fmla="*/ 67 w 6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28">
                    <a:moveTo>
                      <a:pt x="0" y="28"/>
                    </a:moveTo>
                    <a:lnTo>
                      <a:pt x="12" y="22"/>
                    </a:lnTo>
                    <a:lnTo>
                      <a:pt x="63" y="0"/>
                    </a:lnTo>
                    <a:lnTo>
                      <a:pt x="67" y="2"/>
                    </a:lnTo>
                    <a:lnTo>
                      <a:pt x="57" y="6"/>
                    </a:lnTo>
                    <a:lnTo>
                      <a:pt x="49" y="8"/>
                    </a:lnTo>
                    <a:lnTo>
                      <a:pt x="21" y="20"/>
                    </a:lnTo>
                    <a:lnTo>
                      <a:pt x="17" y="24"/>
                    </a:lnTo>
                    <a:lnTo>
                      <a:pt x="4" y="28"/>
                    </a:lnTo>
                    <a:lnTo>
                      <a:pt x="0" y="28"/>
                    </a:lnTo>
                  </a:path>
                </a:pathLst>
              </a:custGeom>
              <a:noFill/>
              <a:ln w="1588">
                <a:solidFill>
                  <a:srgbClr val="000000"/>
                </a:solidFill>
                <a:prstDash val="solid"/>
                <a:round/>
                <a:headEnd/>
                <a:tailEnd/>
              </a:ln>
            </p:spPr>
            <p:txBody>
              <a:bodyPr/>
              <a:lstStyle/>
              <a:p>
                <a:pPr>
                  <a:defRPr/>
                </a:pPr>
                <a:endParaRPr lang="ja-JP" altLang="en-US" sz="1050"/>
              </a:p>
            </p:txBody>
          </p:sp>
          <p:sp>
            <p:nvSpPr>
              <p:cNvPr id="149" name="Freeform 134"/>
              <p:cNvSpPr>
                <a:spLocks/>
              </p:cNvSpPr>
              <p:nvPr/>
            </p:nvSpPr>
            <p:spPr bwMode="auto">
              <a:xfrm>
                <a:off x="2295" y="2371"/>
                <a:ext cx="43" cy="15"/>
              </a:xfrm>
              <a:custGeom>
                <a:avLst/>
                <a:gdLst>
                  <a:gd name="T0" fmla="*/ 0 w 32"/>
                  <a:gd name="T1" fmla="*/ 6 h 12"/>
                  <a:gd name="T2" fmla="*/ 32 w 32"/>
                  <a:gd name="T3" fmla="*/ 16 h 12"/>
                  <a:gd name="T4" fmla="*/ 58 w 32"/>
                  <a:gd name="T5" fmla="*/ 9 h 12"/>
                  <a:gd name="T6" fmla="*/ 26 w 32"/>
                  <a:gd name="T7" fmla="*/ 0 h 12"/>
                  <a:gd name="T8" fmla="*/ 23 w 32"/>
                  <a:gd name="T9" fmla="*/ 2 h 12"/>
                  <a:gd name="T10" fmla="*/ 22 w 32"/>
                  <a:gd name="T11" fmla="*/ 0 h 12"/>
                  <a:gd name="T12" fmla="*/ 0 w 32"/>
                  <a:gd name="T13" fmla="*/ 6 h 12"/>
                  <a:gd name="T14" fmla="*/ 0 60000 65536"/>
                  <a:gd name="T15" fmla="*/ 0 60000 65536"/>
                  <a:gd name="T16" fmla="*/ 0 60000 65536"/>
                  <a:gd name="T17" fmla="*/ 0 60000 65536"/>
                  <a:gd name="T18" fmla="*/ 0 60000 65536"/>
                  <a:gd name="T19" fmla="*/ 0 60000 65536"/>
                  <a:gd name="T20" fmla="*/ 0 60000 65536"/>
                  <a:gd name="T21" fmla="*/ 0 w 32"/>
                  <a:gd name="T22" fmla="*/ 0 h 12"/>
                  <a:gd name="T23" fmla="*/ 32 w 3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
                    <a:moveTo>
                      <a:pt x="0" y="4"/>
                    </a:moveTo>
                    <a:lnTo>
                      <a:pt x="18" y="12"/>
                    </a:lnTo>
                    <a:lnTo>
                      <a:pt x="32" y="7"/>
                    </a:lnTo>
                    <a:lnTo>
                      <a:pt x="14" y="0"/>
                    </a:lnTo>
                    <a:lnTo>
                      <a:pt x="13" y="2"/>
                    </a:lnTo>
                    <a:lnTo>
                      <a:pt x="12" y="0"/>
                    </a:lnTo>
                    <a:lnTo>
                      <a:pt x="0" y="4"/>
                    </a:lnTo>
                  </a:path>
                </a:pathLst>
              </a:custGeom>
              <a:noFill/>
              <a:ln w="1588">
                <a:solidFill>
                  <a:srgbClr val="000000"/>
                </a:solidFill>
                <a:prstDash val="solid"/>
                <a:round/>
                <a:headEnd/>
                <a:tailEnd/>
              </a:ln>
            </p:spPr>
            <p:txBody>
              <a:bodyPr/>
              <a:lstStyle/>
              <a:p>
                <a:pPr>
                  <a:defRPr/>
                </a:pPr>
                <a:endParaRPr lang="ja-JP" altLang="en-US" sz="1050"/>
              </a:p>
            </p:txBody>
          </p:sp>
          <p:sp>
            <p:nvSpPr>
              <p:cNvPr id="150" name="Freeform 135"/>
              <p:cNvSpPr>
                <a:spLocks/>
              </p:cNvSpPr>
              <p:nvPr/>
            </p:nvSpPr>
            <p:spPr bwMode="auto">
              <a:xfrm>
                <a:off x="2364" y="2344"/>
                <a:ext cx="37" cy="15"/>
              </a:xfrm>
              <a:custGeom>
                <a:avLst/>
                <a:gdLst>
                  <a:gd name="T0" fmla="*/ 0 w 28"/>
                  <a:gd name="T1" fmla="*/ 7 h 12"/>
                  <a:gd name="T2" fmla="*/ 4 w 28"/>
                  <a:gd name="T3" fmla="*/ 8 h 12"/>
                  <a:gd name="T4" fmla="*/ 0 w 28"/>
                  <a:gd name="T5" fmla="*/ 11 h 12"/>
                  <a:gd name="T6" fmla="*/ 25 w 28"/>
                  <a:gd name="T7" fmla="*/ 16 h 12"/>
                  <a:gd name="T8" fmla="*/ 49 w 28"/>
                  <a:gd name="T9" fmla="*/ 8 h 12"/>
                  <a:gd name="T10" fmla="*/ 16 w 28"/>
                  <a:gd name="T11" fmla="*/ 0 h 12"/>
                  <a:gd name="T12" fmla="*/ 0 w 28"/>
                  <a:gd name="T13" fmla="*/ 7 h 12"/>
                  <a:gd name="T14" fmla="*/ 0 60000 65536"/>
                  <a:gd name="T15" fmla="*/ 0 60000 65536"/>
                  <a:gd name="T16" fmla="*/ 0 60000 65536"/>
                  <a:gd name="T17" fmla="*/ 0 60000 65536"/>
                  <a:gd name="T18" fmla="*/ 0 60000 65536"/>
                  <a:gd name="T19" fmla="*/ 0 60000 65536"/>
                  <a:gd name="T20" fmla="*/ 0 60000 65536"/>
                  <a:gd name="T21" fmla="*/ 0 w 28"/>
                  <a:gd name="T22" fmla="*/ 0 h 12"/>
                  <a:gd name="T23" fmla="*/ 28 w 2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2">
                    <a:moveTo>
                      <a:pt x="0" y="5"/>
                    </a:moveTo>
                    <a:lnTo>
                      <a:pt x="2" y="6"/>
                    </a:lnTo>
                    <a:lnTo>
                      <a:pt x="0" y="8"/>
                    </a:lnTo>
                    <a:lnTo>
                      <a:pt x="14" y="12"/>
                    </a:lnTo>
                    <a:lnTo>
                      <a:pt x="28" y="6"/>
                    </a:lnTo>
                    <a:lnTo>
                      <a:pt x="9" y="0"/>
                    </a:lnTo>
                    <a:lnTo>
                      <a:pt x="0" y="5"/>
                    </a:lnTo>
                  </a:path>
                </a:pathLst>
              </a:custGeom>
              <a:noFill/>
              <a:ln w="1588">
                <a:solidFill>
                  <a:srgbClr val="000000"/>
                </a:solidFill>
                <a:prstDash val="solid"/>
                <a:round/>
                <a:headEnd/>
                <a:tailEnd/>
              </a:ln>
            </p:spPr>
            <p:txBody>
              <a:bodyPr/>
              <a:lstStyle/>
              <a:p>
                <a:pPr>
                  <a:defRPr/>
                </a:pPr>
                <a:endParaRPr lang="ja-JP" altLang="en-US" sz="1050"/>
              </a:p>
            </p:txBody>
          </p:sp>
          <p:sp>
            <p:nvSpPr>
              <p:cNvPr id="151" name="Freeform 136"/>
              <p:cNvSpPr>
                <a:spLocks/>
              </p:cNvSpPr>
              <p:nvPr/>
            </p:nvSpPr>
            <p:spPr bwMode="auto">
              <a:xfrm>
                <a:off x="2324" y="2332"/>
                <a:ext cx="40" cy="15"/>
              </a:xfrm>
              <a:custGeom>
                <a:avLst/>
                <a:gdLst>
                  <a:gd name="T0" fmla="*/ 34 w 31"/>
                  <a:gd name="T1" fmla="*/ 18 h 11"/>
                  <a:gd name="T2" fmla="*/ 33 w 31"/>
                  <a:gd name="T3" fmla="*/ 17 h 11"/>
                  <a:gd name="T4" fmla="*/ 28 w 31"/>
                  <a:gd name="T5" fmla="*/ 18 h 11"/>
                  <a:gd name="T6" fmla="*/ 0 w 31"/>
                  <a:gd name="T7" fmla="*/ 11 h 11"/>
                  <a:gd name="T8" fmla="*/ 22 w 31"/>
                  <a:gd name="T9" fmla="*/ 0 h 11"/>
                  <a:gd name="T10" fmla="*/ 54 w 31"/>
                  <a:gd name="T11" fmla="*/ 11 h 11"/>
                  <a:gd name="T12" fmla="*/ 34 w 31"/>
                  <a:gd name="T13" fmla="*/ 18 h 11"/>
                  <a:gd name="T14" fmla="*/ 0 60000 65536"/>
                  <a:gd name="T15" fmla="*/ 0 60000 65536"/>
                  <a:gd name="T16" fmla="*/ 0 60000 65536"/>
                  <a:gd name="T17" fmla="*/ 0 60000 65536"/>
                  <a:gd name="T18" fmla="*/ 0 60000 65536"/>
                  <a:gd name="T19" fmla="*/ 0 60000 65536"/>
                  <a:gd name="T20" fmla="*/ 0 60000 65536"/>
                  <a:gd name="T21" fmla="*/ 0 w 31"/>
                  <a:gd name="T22" fmla="*/ 0 h 11"/>
                  <a:gd name="T23" fmla="*/ 31 w 3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1">
                    <a:moveTo>
                      <a:pt x="20" y="11"/>
                    </a:moveTo>
                    <a:lnTo>
                      <a:pt x="19" y="10"/>
                    </a:lnTo>
                    <a:lnTo>
                      <a:pt x="16" y="11"/>
                    </a:lnTo>
                    <a:lnTo>
                      <a:pt x="0" y="7"/>
                    </a:lnTo>
                    <a:lnTo>
                      <a:pt x="13" y="0"/>
                    </a:lnTo>
                    <a:lnTo>
                      <a:pt x="31" y="7"/>
                    </a:lnTo>
                    <a:lnTo>
                      <a:pt x="20" y="11"/>
                    </a:lnTo>
                  </a:path>
                </a:pathLst>
              </a:custGeom>
              <a:noFill/>
              <a:ln w="1588">
                <a:solidFill>
                  <a:srgbClr val="000000"/>
                </a:solidFill>
                <a:prstDash val="solid"/>
                <a:round/>
                <a:headEnd/>
                <a:tailEnd/>
              </a:ln>
            </p:spPr>
            <p:txBody>
              <a:bodyPr/>
              <a:lstStyle/>
              <a:p>
                <a:pPr>
                  <a:defRPr/>
                </a:pPr>
                <a:endParaRPr lang="ja-JP" altLang="en-US" sz="1050"/>
              </a:p>
            </p:txBody>
          </p:sp>
          <p:sp>
            <p:nvSpPr>
              <p:cNvPr id="152" name="Freeform 137"/>
              <p:cNvSpPr>
                <a:spLocks/>
              </p:cNvSpPr>
              <p:nvPr/>
            </p:nvSpPr>
            <p:spPr bwMode="auto">
              <a:xfrm>
                <a:off x="2335" y="2197"/>
                <a:ext cx="177" cy="118"/>
              </a:xfrm>
              <a:custGeom>
                <a:avLst/>
                <a:gdLst>
                  <a:gd name="T0" fmla="*/ 21 w 134"/>
                  <a:gd name="T1" fmla="*/ 144 h 98"/>
                  <a:gd name="T2" fmla="*/ 20 w 134"/>
                  <a:gd name="T3" fmla="*/ 144 h 98"/>
                  <a:gd name="T4" fmla="*/ 234 w 134"/>
                  <a:gd name="T5" fmla="*/ 67 h 98"/>
                  <a:gd name="T6" fmla="*/ 217 w 134"/>
                  <a:gd name="T7" fmla="*/ 61 h 98"/>
                  <a:gd name="T8" fmla="*/ 40 w 134"/>
                  <a:gd name="T9" fmla="*/ 8 h 98"/>
                  <a:gd name="T10" fmla="*/ 42 w 134"/>
                  <a:gd name="T11" fmla="*/ 7 h 98"/>
                  <a:gd name="T12" fmla="*/ 20 w 134"/>
                  <a:gd name="T13" fmla="*/ 0 h 98"/>
                  <a:gd name="T14" fmla="*/ 0 w 134"/>
                  <a:gd name="T15" fmla="*/ 7 h 98"/>
                  <a:gd name="T16" fmla="*/ 22 w 134"/>
                  <a:gd name="T17" fmla="*/ 13 h 98"/>
                  <a:gd name="T18" fmla="*/ 33 w 134"/>
                  <a:gd name="T19" fmla="*/ 13 h 98"/>
                  <a:gd name="T20" fmla="*/ 206 w 134"/>
                  <a:gd name="T21" fmla="*/ 63 h 98"/>
                  <a:gd name="T22" fmla="*/ 1 w 134"/>
                  <a:gd name="T23" fmla="*/ 138 h 98"/>
                  <a:gd name="T24" fmla="*/ 20 w 134"/>
                  <a:gd name="T25" fmla="*/ 144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98"/>
                  <a:gd name="T41" fmla="*/ 134 w 134"/>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98">
                    <a:moveTo>
                      <a:pt x="12" y="98"/>
                    </a:moveTo>
                    <a:lnTo>
                      <a:pt x="11" y="98"/>
                    </a:lnTo>
                    <a:lnTo>
                      <a:pt x="134" y="45"/>
                    </a:lnTo>
                    <a:lnTo>
                      <a:pt x="124" y="41"/>
                    </a:lnTo>
                    <a:lnTo>
                      <a:pt x="23" y="6"/>
                    </a:lnTo>
                    <a:lnTo>
                      <a:pt x="24" y="5"/>
                    </a:lnTo>
                    <a:lnTo>
                      <a:pt x="11" y="0"/>
                    </a:lnTo>
                    <a:lnTo>
                      <a:pt x="0" y="5"/>
                    </a:lnTo>
                    <a:lnTo>
                      <a:pt x="13" y="9"/>
                    </a:lnTo>
                    <a:lnTo>
                      <a:pt x="19" y="9"/>
                    </a:lnTo>
                    <a:lnTo>
                      <a:pt x="118" y="43"/>
                    </a:lnTo>
                    <a:lnTo>
                      <a:pt x="1" y="94"/>
                    </a:lnTo>
                    <a:lnTo>
                      <a:pt x="11" y="98"/>
                    </a:lnTo>
                  </a:path>
                </a:pathLst>
              </a:custGeom>
              <a:noFill/>
              <a:ln w="1588">
                <a:solidFill>
                  <a:srgbClr val="000000"/>
                </a:solidFill>
                <a:prstDash val="solid"/>
                <a:round/>
                <a:headEnd/>
                <a:tailEnd/>
              </a:ln>
            </p:spPr>
            <p:txBody>
              <a:bodyPr/>
              <a:lstStyle/>
              <a:p>
                <a:pPr>
                  <a:defRPr/>
                </a:pPr>
                <a:endParaRPr lang="ja-JP" altLang="en-US" sz="1050"/>
              </a:p>
            </p:txBody>
          </p:sp>
          <p:sp>
            <p:nvSpPr>
              <p:cNvPr id="153" name="Freeform 138"/>
              <p:cNvSpPr>
                <a:spLocks/>
              </p:cNvSpPr>
              <p:nvPr/>
            </p:nvSpPr>
            <p:spPr bwMode="auto">
              <a:xfrm>
                <a:off x="2435" y="2349"/>
                <a:ext cx="14" cy="7"/>
              </a:xfrm>
              <a:custGeom>
                <a:avLst/>
                <a:gdLst>
                  <a:gd name="T0" fmla="*/ 11 w 10"/>
                  <a:gd name="T1" fmla="*/ 0 h 5"/>
                  <a:gd name="T2" fmla="*/ 10 w 10"/>
                  <a:gd name="T3" fmla="*/ 0 h 5"/>
                  <a:gd name="T4" fmla="*/ 20 w 10"/>
                  <a:gd name="T5" fmla="*/ 2 h 5"/>
                  <a:gd name="T6" fmla="*/ 10 w 10"/>
                  <a:gd name="T7" fmla="*/ 7 h 5"/>
                  <a:gd name="T8" fmla="*/ 0 w 10"/>
                  <a:gd name="T9" fmla="*/ 6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6" y="0"/>
                    </a:moveTo>
                    <a:lnTo>
                      <a:pt x="5" y="0"/>
                    </a:lnTo>
                    <a:lnTo>
                      <a:pt x="10" y="2"/>
                    </a:lnTo>
                    <a:lnTo>
                      <a:pt x="5" y="5"/>
                    </a:lnTo>
                    <a:lnTo>
                      <a:pt x="0" y="4"/>
                    </a:lnTo>
                    <a:lnTo>
                      <a:pt x="5" y="0"/>
                    </a:lnTo>
                  </a:path>
                </a:pathLst>
              </a:custGeom>
              <a:noFill/>
              <a:ln w="1588">
                <a:solidFill>
                  <a:srgbClr val="000000"/>
                </a:solidFill>
                <a:prstDash val="solid"/>
                <a:round/>
                <a:headEnd/>
                <a:tailEnd/>
              </a:ln>
            </p:spPr>
            <p:txBody>
              <a:bodyPr/>
              <a:lstStyle/>
              <a:p>
                <a:pPr>
                  <a:defRPr/>
                </a:pPr>
                <a:endParaRPr lang="ja-JP" altLang="en-US" sz="1050"/>
              </a:p>
            </p:txBody>
          </p:sp>
          <p:sp>
            <p:nvSpPr>
              <p:cNvPr id="154" name="Freeform 139"/>
              <p:cNvSpPr>
                <a:spLocks/>
              </p:cNvSpPr>
              <p:nvPr/>
            </p:nvSpPr>
            <p:spPr bwMode="auto">
              <a:xfrm>
                <a:off x="2073" y="2297"/>
                <a:ext cx="134" cy="44"/>
              </a:xfrm>
              <a:custGeom>
                <a:avLst/>
                <a:gdLst>
                  <a:gd name="T0" fmla="*/ 174 w 100"/>
                  <a:gd name="T1" fmla="*/ 49 h 36"/>
                  <a:gd name="T2" fmla="*/ 165 w 100"/>
                  <a:gd name="T3" fmla="*/ 54 h 36"/>
                  <a:gd name="T4" fmla="*/ 154 w 100"/>
                  <a:gd name="T5" fmla="*/ 49 h 36"/>
                  <a:gd name="T6" fmla="*/ 0 w 100"/>
                  <a:gd name="T7" fmla="*/ 5 h 36"/>
                  <a:gd name="T8" fmla="*/ 11 w 100"/>
                  <a:gd name="T9" fmla="*/ 0 h 36"/>
                  <a:gd name="T10" fmla="*/ 174 w 100"/>
                  <a:gd name="T11" fmla="*/ 49 h 36"/>
                  <a:gd name="T12" fmla="*/ 0 60000 65536"/>
                  <a:gd name="T13" fmla="*/ 0 60000 65536"/>
                  <a:gd name="T14" fmla="*/ 0 60000 65536"/>
                  <a:gd name="T15" fmla="*/ 0 60000 65536"/>
                  <a:gd name="T16" fmla="*/ 0 60000 65536"/>
                  <a:gd name="T17" fmla="*/ 0 60000 65536"/>
                  <a:gd name="T18" fmla="*/ 0 w 100"/>
                  <a:gd name="T19" fmla="*/ 0 h 36"/>
                  <a:gd name="T20" fmla="*/ 100 w 10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00" h="36">
                    <a:moveTo>
                      <a:pt x="100" y="33"/>
                    </a:moveTo>
                    <a:lnTo>
                      <a:pt x="95" y="36"/>
                    </a:lnTo>
                    <a:lnTo>
                      <a:pt x="89" y="33"/>
                    </a:lnTo>
                    <a:lnTo>
                      <a:pt x="0" y="3"/>
                    </a:lnTo>
                    <a:lnTo>
                      <a:pt x="6" y="0"/>
                    </a:lnTo>
                    <a:lnTo>
                      <a:pt x="100" y="33"/>
                    </a:lnTo>
                  </a:path>
                </a:pathLst>
              </a:custGeom>
              <a:noFill/>
              <a:ln w="1588">
                <a:solidFill>
                  <a:srgbClr val="000000"/>
                </a:solidFill>
                <a:prstDash val="solid"/>
                <a:round/>
                <a:headEnd/>
                <a:tailEnd/>
              </a:ln>
            </p:spPr>
            <p:txBody>
              <a:bodyPr/>
              <a:lstStyle/>
              <a:p>
                <a:pPr>
                  <a:defRPr/>
                </a:pPr>
                <a:endParaRPr lang="ja-JP" altLang="en-US" sz="1050"/>
              </a:p>
            </p:txBody>
          </p:sp>
          <p:sp>
            <p:nvSpPr>
              <p:cNvPr id="155" name="Freeform 140"/>
              <p:cNvSpPr>
                <a:spLocks/>
              </p:cNvSpPr>
              <p:nvPr/>
            </p:nvSpPr>
            <p:spPr bwMode="auto">
              <a:xfrm>
                <a:off x="2059" y="2192"/>
                <a:ext cx="339" cy="130"/>
              </a:xfrm>
              <a:custGeom>
                <a:avLst/>
                <a:gdLst>
                  <a:gd name="T0" fmla="*/ 146 w 257"/>
                  <a:gd name="T1" fmla="*/ 157 h 106"/>
                  <a:gd name="T2" fmla="*/ 85 w 257"/>
                  <a:gd name="T3" fmla="*/ 139 h 106"/>
                  <a:gd name="T4" fmla="*/ 89 w 257"/>
                  <a:gd name="T5" fmla="*/ 138 h 106"/>
                  <a:gd name="T6" fmla="*/ 60 w 257"/>
                  <a:gd name="T7" fmla="*/ 128 h 106"/>
                  <a:gd name="T8" fmla="*/ 54 w 257"/>
                  <a:gd name="T9" fmla="*/ 130 h 106"/>
                  <a:gd name="T10" fmla="*/ 32 w 257"/>
                  <a:gd name="T11" fmla="*/ 122 h 106"/>
                  <a:gd name="T12" fmla="*/ 34 w 257"/>
                  <a:gd name="T13" fmla="*/ 122 h 106"/>
                  <a:gd name="T14" fmla="*/ 0 w 257"/>
                  <a:gd name="T15" fmla="*/ 110 h 106"/>
                  <a:gd name="T16" fmla="*/ 296 w 257"/>
                  <a:gd name="T17" fmla="*/ 0 h 106"/>
                  <a:gd name="T18" fmla="*/ 386 w 257"/>
                  <a:gd name="T19" fmla="*/ 26 h 106"/>
                  <a:gd name="T20" fmla="*/ 394 w 257"/>
                  <a:gd name="T21" fmla="*/ 23 h 106"/>
                  <a:gd name="T22" fmla="*/ 450 w 257"/>
                  <a:gd name="T23" fmla="*/ 41 h 106"/>
                  <a:gd name="T24" fmla="*/ 146 w 257"/>
                  <a:gd name="T25" fmla="*/ 15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7"/>
                  <a:gd name="T40" fmla="*/ 0 h 106"/>
                  <a:gd name="T41" fmla="*/ 257 w 257"/>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7" h="106">
                    <a:moveTo>
                      <a:pt x="83" y="106"/>
                    </a:moveTo>
                    <a:lnTo>
                      <a:pt x="48" y="94"/>
                    </a:lnTo>
                    <a:lnTo>
                      <a:pt x="51" y="93"/>
                    </a:lnTo>
                    <a:lnTo>
                      <a:pt x="34" y="86"/>
                    </a:lnTo>
                    <a:lnTo>
                      <a:pt x="31" y="88"/>
                    </a:lnTo>
                    <a:lnTo>
                      <a:pt x="18" y="82"/>
                    </a:lnTo>
                    <a:lnTo>
                      <a:pt x="20" y="82"/>
                    </a:lnTo>
                    <a:lnTo>
                      <a:pt x="0" y="74"/>
                    </a:lnTo>
                    <a:lnTo>
                      <a:pt x="169" y="0"/>
                    </a:lnTo>
                    <a:lnTo>
                      <a:pt x="221" y="17"/>
                    </a:lnTo>
                    <a:lnTo>
                      <a:pt x="225" y="16"/>
                    </a:lnTo>
                    <a:lnTo>
                      <a:pt x="257" y="28"/>
                    </a:lnTo>
                    <a:lnTo>
                      <a:pt x="83" y="106"/>
                    </a:lnTo>
                  </a:path>
                </a:pathLst>
              </a:custGeom>
              <a:noFill/>
              <a:ln w="1588">
                <a:solidFill>
                  <a:srgbClr val="000000"/>
                </a:solidFill>
                <a:prstDash val="solid"/>
                <a:round/>
                <a:headEnd/>
                <a:tailEnd/>
              </a:ln>
            </p:spPr>
            <p:txBody>
              <a:bodyPr/>
              <a:lstStyle/>
              <a:p>
                <a:pPr>
                  <a:defRPr/>
                </a:pPr>
                <a:endParaRPr lang="ja-JP" altLang="en-US" sz="1050"/>
              </a:p>
            </p:txBody>
          </p:sp>
          <p:sp>
            <p:nvSpPr>
              <p:cNvPr id="156" name="Freeform 141"/>
              <p:cNvSpPr>
                <a:spLocks/>
              </p:cNvSpPr>
              <p:nvPr/>
            </p:nvSpPr>
            <p:spPr bwMode="auto">
              <a:xfrm>
                <a:off x="2777" y="2140"/>
                <a:ext cx="362" cy="218"/>
              </a:xfrm>
              <a:custGeom>
                <a:avLst/>
                <a:gdLst>
                  <a:gd name="T0" fmla="*/ 0 w 275"/>
                  <a:gd name="T1" fmla="*/ 265 h 179"/>
                  <a:gd name="T2" fmla="*/ 353 w 275"/>
                  <a:gd name="T3" fmla="*/ 212 h 179"/>
                  <a:gd name="T4" fmla="*/ 467 w 275"/>
                  <a:gd name="T5" fmla="*/ 96 h 179"/>
                  <a:gd name="T6" fmla="*/ 471 w 275"/>
                  <a:gd name="T7" fmla="*/ 94 h 179"/>
                  <a:gd name="T8" fmla="*/ 475 w 275"/>
                  <a:gd name="T9" fmla="*/ 94 h 179"/>
                  <a:gd name="T10" fmla="*/ 482 w 275"/>
                  <a:gd name="T11" fmla="*/ 93 h 179"/>
                  <a:gd name="T12" fmla="*/ 177 w 275"/>
                  <a:gd name="T13" fmla="*/ 2 h 179"/>
                  <a:gd name="T14" fmla="*/ 169 w 275"/>
                  <a:gd name="T15" fmla="*/ 2 h 179"/>
                  <a:gd name="T16" fmla="*/ 167 w 275"/>
                  <a:gd name="T17" fmla="*/ 1 h 179"/>
                  <a:gd name="T18" fmla="*/ 159 w 275"/>
                  <a:gd name="T19" fmla="*/ 1 h 179"/>
                  <a:gd name="T20" fmla="*/ 152 w 275"/>
                  <a:gd name="T21" fmla="*/ 0 h 179"/>
                  <a:gd name="T22" fmla="*/ 142 w 275"/>
                  <a:gd name="T23" fmla="*/ 0 h 179"/>
                  <a:gd name="T24" fmla="*/ 139 w 275"/>
                  <a:gd name="T25" fmla="*/ 1 h 179"/>
                  <a:gd name="T26" fmla="*/ 130 w 275"/>
                  <a:gd name="T27" fmla="*/ 0 h 179"/>
                  <a:gd name="T28" fmla="*/ 124 w 275"/>
                  <a:gd name="T29" fmla="*/ 0 h 179"/>
                  <a:gd name="T30" fmla="*/ 123 w 275"/>
                  <a:gd name="T31" fmla="*/ 1 h 179"/>
                  <a:gd name="T32" fmla="*/ 115 w 275"/>
                  <a:gd name="T33" fmla="*/ 1 h 179"/>
                  <a:gd name="T34" fmla="*/ 109 w 275"/>
                  <a:gd name="T35" fmla="*/ 6 h 179"/>
                  <a:gd name="T36" fmla="*/ 107 w 275"/>
                  <a:gd name="T37" fmla="*/ 6 h 179"/>
                  <a:gd name="T38" fmla="*/ 103 w 275"/>
                  <a:gd name="T39" fmla="*/ 7 h 179"/>
                  <a:gd name="T40" fmla="*/ 87 w 275"/>
                  <a:gd name="T41" fmla="*/ 9 h 179"/>
                  <a:gd name="T42" fmla="*/ 75 w 275"/>
                  <a:gd name="T43" fmla="*/ 13 h 179"/>
                  <a:gd name="T44" fmla="*/ 86 w 275"/>
                  <a:gd name="T45" fmla="*/ 18 h 179"/>
                  <a:gd name="T46" fmla="*/ 99 w 275"/>
                  <a:gd name="T47" fmla="*/ 13 h 179"/>
                  <a:gd name="T48" fmla="*/ 109 w 275"/>
                  <a:gd name="T49" fmla="*/ 9 h 179"/>
                  <a:gd name="T50" fmla="*/ 115 w 275"/>
                  <a:gd name="T51" fmla="*/ 6 h 179"/>
                  <a:gd name="T52" fmla="*/ 118 w 275"/>
                  <a:gd name="T53" fmla="*/ 2 h 179"/>
                  <a:gd name="T54" fmla="*/ 159 w 275"/>
                  <a:gd name="T55" fmla="*/ 2 h 179"/>
                  <a:gd name="T56" fmla="*/ 164 w 275"/>
                  <a:gd name="T57" fmla="*/ 6 h 179"/>
                  <a:gd name="T58" fmla="*/ 173 w 275"/>
                  <a:gd name="T59" fmla="*/ 6 h 179"/>
                  <a:gd name="T60" fmla="*/ 465 w 275"/>
                  <a:gd name="T61" fmla="*/ 93 h 179"/>
                  <a:gd name="T62" fmla="*/ 457 w 275"/>
                  <a:gd name="T63" fmla="*/ 94 h 179"/>
                  <a:gd name="T64" fmla="*/ 123 w 275"/>
                  <a:gd name="T65" fmla="*/ 142 h 179"/>
                  <a:gd name="T66" fmla="*/ 0 w 275"/>
                  <a:gd name="T67" fmla="*/ 265 h 1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5"/>
                  <a:gd name="T103" fmla="*/ 0 h 179"/>
                  <a:gd name="T104" fmla="*/ 275 w 275"/>
                  <a:gd name="T105" fmla="*/ 179 h 1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5" h="179">
                    <a:moveTo>
                      <a:pt x="0" y="179"/>
                    </a:moveTo>
                    <a:lnTo>
                      <a:pt x="202" y="143"/>
                    </a:lnTo>
                    <a:lnTo>
                      <a:pt x="267" y="65"/>
                    </a:lnTo>
                    <a:lnTo>
                      <a:pt x="269" y="63"/>
                    </a:lnTo>
                    <a:lnTo>
                      <a:pt x="271" y="63"/>
                    </a:lnTo>
                    <a:lnTo>
                      <a:pt x="275" y="62"/>
                    </a:lnTo>
                    <a:lnTo>
                      <a:pt x="101" y="2"/>
                    </a:lnTo>
                    <a:lnTo>
                      <a:pt x="97" y="2"/>
                    </a:lnTo>
                    <a:lnTo>
                      <a:pt x="95" y="1"/>
                    </a:lnTo>
                    <a:lnTo>
                      <a:pt x="91" y="1"/>
                    </a:lnTo>
                    <a:lnTo>
                      <a:pt x="87" y="0"/>
                    </a:lnTo>
                    <a:lnTo>
                      <a:pt x="81" y="0"/>
                    </a:lnTo>
                    <a:lnTo>
                      <a:pt x="79" y="1"/>
                    </a:lnTo>
                    <a:lnTo>
                      <a:pt x="74" y="0"/>
                    </a:lnTo>
                    <a:lnTo>
                      <a:pt x="71" y="0"/>
                    </a:lnTo>
                    <a:lnTo>
                      <a:pt x="70" y="1"/>
                    </a:lnTo>
                    <a:lnTo>
                      <a:pt x="66" y="1"/>
                    </a:lnTo>
                    <a:lnTo>
                      <a:pt x="62" y="4"/>
                    </a:lnTo>
                    <a:lnTo>
                      <a:pt x="61" y="4"/>
                    </a:lnTo>
                    <a:lnTo>
                      <a:pt x="59" y="5"/>
                    </a:lnTo>
                    <a:lnTo>
                      <a:pt x="50" y="6"/>
                    </a:lnTo>
                    <a:lnTo>
                      <a:pt x="43" y="9"/>
                    </a:lnTo>
                    <a:lnTo>
                      <a:pt x="49" y="12"/>
                    </a:lnTo>
                    <a:lnTo>
                      <a:pt x="57" y="9"/>
                    </a:lnTo>
                    <a:lnTo>
                      <a:pt x="62" y="6"/>
                    </a:lnTo>
                    <a:lnTo>
                      <a:pt x="66" y="4"/>
                    </a:lnTo>
                    <a:lnTo>
                      <a:pt x="67" y="2"/>
                    </a:lnTo>
                    <a:lnTo>
                      <a:pt x="91" y="2"/>
                    </a:lnTo>
                    <a:lnTo>
                      <a:pt x="94" y="4"/>
                    </a:lnTo>
                    <a:lnTo>
                      <a:pt x="99" y="4"/>
                    </a:lnTo>
                    <a:lnTo>
                      <a:pt x="265" y="62"/>
                    </a:lnTo>
                    <a:lnTo>
                      <a:pt x="261" y="63"/>
                    </a:lnTo>
                    <a:lnTo>
                      <a:pt x="70" y="96"/>
                    </a:lnTo>
                    <a:lnTo>
                      <a:pt x="0" y="179"/>
                    </a:lnTo>
                  </a:path>
                </a:pathLst>
              </a:custGeom>
              <a:noFill/>
              <a:ln w="1588">
                <a:solidFill>
                  <a:srgbClr val="000000"/>
                </a:solidFill>
                <a:prstDash val="solid"/>
                <a:round/>
                <a:headEnd/>
                <a:tailEnd/>
              </a:ln>
            </p:spPr>
            <p:txBody>
              <a:bodyPr/>
              <a:lstStyle/>
              <a:p>
                <a:pPr>
                  <a:defRPr/>
                </a:pPr>
                <a:endParaRPr lang="ja-JP" altLang="en-US" sz="1050"/>
              </a:p>
            </p:txBody>
          </p:sp>
          <p:sp>
            <p:nvSpPr>
              <p:cNvPr id="157" name="Freeform 142"/>
              <p:cNvSpPr>
                <a:spLocks/>
              </p:cNvSpPr>
              <p:nvPr/>
            </p:nvSpPr>
            <p:spPr bwMode="auto">
              <a:xfrm>
                <a:off x="2763" y="2197"/>
                <a:ext cx="54" cy="39"/>
              </a:xfrm>
              <a:custGeom>
                <a:avLst/>
                <a:gdLst>
                  <a:gd name="T0" fmla="*/ 18 w 42"/>
                  <a:gd name="T1" fmla="*/ 48 h 32"/>
                  <a:gd name="T2" fmla="*/ 59 w 42"/>
                  <a:gd name="T3" fmla="*/ 29 h 32"/>
                  <a:gd name="T4" fmla="*/ 24 w 42"/>
                  <a:gd name="T5" fmla="*/ 22 h 32"/>
                  <a:gd name="T6" fmla="*/ 72 w 42"/>
                  <a:gd name="T7" fmla="*/ 5 h 32"/>
                  <a:gd name="T8" fmla="*/ 59 w 42"/>
                  <a:gd name="T9" fmla="*/ 0 h 32"/>
                  <a:gd name="T10" fmla="*/ 28 w 42"/>
                  <a:gd name="T11" fmla="*/ 12 h 32"/>
                  <a:gd name="T12" fmla="*/ 13 w 42"/>
                  <a:gd name="T13" fmla="*/ 18 h 32"/>
                  <a:gd name="T14" fmla="*/ 0 w 42"/>
                  <a:gd name="T15" fmla="*/ 22 h 32"/>
                  <a:gd name="T16" fmla="*/ 39 w 42"/>
                  <a:gd name="T17" fmla="*/ 34 h 32"/>
                  <a:gd name="T18" fmla="*/ 7 w 42"/>
                  <a:gd name="T19" fmla="*/ 43 h 32"/>
                  <a:gd name="T20" fmla="*/ 18 w 42"/>
                  <a:gd name="T21" fmla="*/ 48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2"/>
                  <a:gd name="T35" fmla="*/ 42 w 4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2">
                    <a:moveTo>
                      <a:pt x="11" y="32"/>
                    </a:moveTo>
                    <a:lnTo>
                      <a:pt x="34" y="20"/>
                    </a:lnTo>
                    <a:lnTo>
                      <a:pt x="14" y="15"/>
                    </a:lnTo>
                    <a:lnTo>
                      <a:pt x="42" y="3"/>
                    </a:lnTo>
                    <a:lnTo>
                      <a:pt x="34" y="0"/>
                    </a:lnTo>
                    <a:lnTo>
                      <a:pt x="16" y="8"/>
                    </a:lnTo>
                    <a:lnTo>
                      <a:pt x="8" y="12"/>
                    </a:lnTo>
                    <a:lnTo>
                      <a:pt x="0" y="15"/>
                    </a:lnTo>
                    <a:lnTo>
                      <a:pt x="23" y="23"/>
                    </a:lnTo>
                    <a:lnTo>
                      <a:pt x="4" y="29"/>
                    </a:lnTo>
                    <a:lnTo>
                      <a:pt x="11" y="32"/>
                    </a:lnTo>
                  </a:path>
                </a:pathLst>
              </a:custGeom>
              <a:noFill/>
              <a:ln w="1588">
                <a:solidFill>
                  <a:srgbClr val="000000"/>
                </a:solidFill>
                <a:prstDash val="solid"/>
                <a:round/>
                <a:headEnd/>
                <a:tailEnd/>
              </a:ln>
            </p:spPr>
            <p:txBody>
              <a:bodyPr/>
              <a:lstStyle/>
              <a:p>
                <a:pPr>
                  <a:defRPr/>
                </a:pPr>
                <a:endParaRPr lang="ja-JP" altLang="en-US" sz="1050"/>
              </a:p>
            </p:txBody>
          </p:sp>
          <p:sp>
            <p:nvSpPr>
              <p:cNvPr id="158" name="Freeform 143"/>
              <p:cNvSpPr>
                <a:spLocks/>
              </p:cNvSpPr>
              <p:nvPr/>
            </p:nvSpPr>
            <p:spPr bwMode="auto">
              <a:xfrm>
                <a:off x="2812" y="2177"/>
                <a:ext cx="100" cy="20"/>
              </a:xfrm>
              <a:custGeom>
                <a:avLst/>
                <a:gdLst>
                  <a:gd name="T0" fmla="*/ 58 w 77"/>
                  <a:gd name="T1" fmla="*/ 11 h 17"/>
                  <a:gd name="T2" fmla="*/ 93 w 77"/>
                  <a:gd name="T3" fmla="*/ 19 h 17"/>
                  <a:gd name="T4" fmla="*/ 135 w 77"/>
                  <a:gd name="T5" fmla="*/ 5 h 17"/>
                  <a:gd name="T6" fmla="*/ 125 w 77"/>
                  <a:gd name="T7" fmla="*/ 0 h 17"/>
                  <a:gd name="T8" fmla="*/ 93 w 77"/>
                  <a:gd name="T9" fmla="*/ 12 h 17"/>
                  <a:gd name="T10" fmla="*/ 56 w 77"/>
                  <a:gd name="T11" fmla="*/ 1 h 17"/>
                  <a:gd name="T12" fmla="*/ 26 w 77"/>
                  <a:gd name="T13" fmla="*/ 14 h 17"/>
                  <a:gd name="T14" fmla="*/ 20 w 77"/>
                  <a:gd name="T15" fmla="*/ 17 h 17"/>
                  <a:gd name="T16" fmla="*/ 15 w 77"/>
                  <a:gd name="T17" fmla="*/ 19 h 17"/>
                  <a:gd name="T18" fmla="*/ 0 w 77"/>
                  <a:gd name="T19" fmla="*/ 23 h 17"/>
                  <a:gd name="T20" fmla="*/ 15 w 77"/>
                  <a:gd name="T21" fmla="*/ 26 h 17"/>
                  <a:gd name="T22" fmla="*/ 58 w 7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17"/>
                  <a:gd name="T38" fmla="*/ 77 w 7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17">
                    <a:moveTo>
                      <a:pt x="33" y="7"/>
                    </a:moveTo>
                    <a:lnTo>
                      <a:pt x="53" y="12"/>
                    </a:lnTo>
                    <a:lnTo>
                      <a:pt x="77" y="3"/>
                    </a:lnTo>
                    <a:lnTo>
                      <a:pt x="71" y="0"/>
                    </a:lnTo>
                    <a:lnTo>
                      <a:pt x="53" y="8"/>
                    </a:lnTo>
                    <a:lnTo>
                      <a:pt x="32" y="1"/>
                    </a:lnTo>
                    <a:lnTo>
                      <a:pt x="15" y="9"/>
                    </a:lnTo>
                    <a:lnTo>
                      <a:pt x="11" y="11"/>
                    </a:lnTo>
                    <a:lnTo>
                      <a:pt x="8" y="12"/>
                    </a:lnTo>
                    <a:lnTo>
                      <a:pt x="0" y="15"/>
                    </a:lnTo>
                    <a:lnTo>
                      <a:pt x="8" y="17"/>
                    </a:lnTo>
                    <a:lnTo>
                      <a:pt x="33" y="7"/>
                    </a:lnTo>
                  </a:path>
                </a:pathLst>
              </a:custGeom>
              <a:noFill/>
              <a:ln w="1588">
                <a:solidFill>
                  <a:srgbClr val="000000"/>
                </a:solidFill>
                <a:prstDash val="solid"/>
                <a:round/>
                <a:headEnd/>
                <a:tailEnd/>
              </a:ln>
            </p:spPr>
            <p:txBody>
              <a:bodyPr/>
              <a:lstStyle/>
              <a:p>
                <a:pPr>
                  <a:defRPr/>
                </a:pPr>
                <a:endParaRPr lang="ja-JP" altLang="en-US" sz="1050"/>
              </a:p>
            </p:txBody>
          </p:sp>
          <p:sp>
            <p:nvSpPr>
              <p:cNvPr id="159" name="Freeform 144"/>
              <p:cNvSpPr>
                <a:spLocks/>
              </p:cNvSpPr>
              <p:nvPr/>
            </p:nvSpPr>
            <p:spPr bwMode="auto">
              <a:xfrm>
                <a:off x="2846" y="2150"/>
                <a:ext cx="40" cy="12"/>
              </a:xfrm>
              <a:custGeom>
                <a:avLst/>
                <a:gdLst>
                  <a:gd name="T0" fmla="*/ 31 w 29"/>
                  <a:gd name="T1" fmla="*/ 14 h 10"/>
                  <a:gd name="T2" fmla="*/ 52 w 29"/>
                  <a:gd name="T3" fmla="*/ 6 h 10"/>
                  <a:gd name="T4" fmla="*/ 26 w 29"/>
                  <a:gd name="T5" fmla="*/ 0 h 10"/>
                  <a:gd name="T6" fmla="*/ 15 w 29"/>
                  <a:gd name="T7" fmla="*/ 1 h 10"/>
                  <a:gd name="T8" fmla="*/ 11 w 29"/>
                  <a:gd name="T9" fmla="*/ 1 h 10"/>
                  <a:gd name="T10" fmla="*/ 0 w 29"/>
                  <a:gd name="T11" fmla="*/ 6 h 10"/>
                  <a:gd name="T12" fmla="*/ 31 w 29"/>
                  <a:gd name="T13" fmla="*/ 14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17" y="10"/>
                    </a:moveTo>
                    <a:lnTo>
                      <a:pt x="29" y="4"/>
                    </a:lnTo>
                    <a:lnTo>
                      <a:pt x="14" y="0"/>
                    </a:lnTo>
                    <a:lnTo>
                      <a:pt x="8" y="1"/>
                    </a:lnTo>
                    <a:lnTo>
                      <a:pt x="6" y="1"/>
                    </a:lnTo>
                    <a:lnTo>
                      <a:pt x="0" y="4"/>
                    </a:lnTo>
                    <a:lnTo>
                      <a:pt x="17" y="10"/>
                    </a:lnTo>
                  </a:path>
                </a:pathLst>
              </a:custGeom>
              <a:noFill/>
              <a:ln w="1588">
                <a:solidFill>
                  <a:srgbClr val="000000"/>
                </a:solidFill>
                <a:prstDash val="solid"/>
                <a:round/>
                <a:headEnd/>
                <a:tailEnd/>
              </a:ln>
            </p:spPr>
            <p:txBody>
              <a:bodyPr/>
              <a:lstStyle/>
              <a:p>
                <a:pPr>
                  <a:defRPr/>
                </a:pPr>
                <a:endParaRPr lang="ja-JP" altLang="en-US" sz="1050"/>
              </a:p>
            </p:txBody>
          </p:sp>
          <p:sp>
            <p:nvSpPr>
              <p:cNvPr id="160" name="Freeform 145"/>
              <p:cNvSpPr>
                <a:spLocks/>
              </p:cNvSpPr>
              <p:nvPr/>
            </p:nvSpPr>
            <p:spPr bwMode="auto">
              <a:xfrm>
                <a:off x="2809" y="2138"/>
                <a:ext cx="37" cy="15"/>
              </a:xfrm>
              <a:custGeom>
                <a:avLst/>
                <a:gdLst>
                  <a:gd name="T0" fmla="*/ 29 w 29"/>
                  <a:gd name="T1" fmla="*/ 19 h 12"/>
                  <a:gd name="T2" fmla="*/ 0 w 29"/>
                  <a:gd name="T3" fmla="*/ 8 h 12"/>
                  <a:gd name="T4" fmla="*/ 22 w 29"/>
                  <a:gd name="T5" fmla="*/ 0 h 12"/>
                  <a:gd name="T6" fmla="*/ 50 w 29"/>
                  <a:gd name="T7" fmla="*/ 8 h 12"/>
                  <a:gd name="T8" fmla="*/ 38 w 29"/>
                  <a:gd name="T9" fmla="*/ 13 h 12"/>
                  <a:gd name="T10" fmla="*/ 43 w 29"/>
                  <a:gd name="T11" fmla="*/ 13 h 12"/>
                  <a:gd name="T12" fmla="*/ 29 w 29"/>
                  <a:gd name="T13" fmla="*/ 19 h 12"/>
                  <a:gd name="T14" fmla="*/ 0 60000 65536"/>
                  <a:gd name="T15" fmla="*/ 0 60000 65536"/>
                  <a:gd name="T16" fmla="*/ 0 60000 65536"/>
                  <a:gd name="T17" fmla="*/ 0 60000 65536"/>
                  <a:gd name="T18" fmla="*/ 0 60000 65536"/>
                  <a:gd name="T19" fmla="*/ 0 60000 65536"/>
                  <a:gd name="T20" fmla="*/ 0 60000 65536"/>
                  <a:gd name="T21" fmla="*/ 0 w 29"/>
                  <a:gd name="T22" fmla="*/ 0 h 12"/>
                  <a:gd name="T23" fmla="*/ 29 w 29"/>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2">
                    <a:moveTo>
                      <a:pt x="17" y="12"/>
                    </a:moveTo>
                    <a:lnTo>
                      <a:pt x="0" y="5"/>
                    </a:lnTo>
                    <a:lnTo>
                      <a:pt x="13" y="0"/>
                    </a:lnTo>
                    <a:lnTo>
                      <a:pt x="29" y="5"/>
                    </a:lnTo>
                    <a:lnTo>
                      <a:pt x="22" y="8"/>
                    </a:lnTo>
                    <a:lnTo>
                      <a:pt x="25" y="8"/>
                    </a:lnTo>
                    <a:lnTo>
                      <a:pt x="17" y="12"/>
                    </a:lnTo>
                  </a:path>
                </a:pathLst>
              </a:custGeom>
              <a:noFill/>
              <a:ln w="1588">
                <a:solidFill>
                  <a:srgbClr val="000000"/>
                </a:solidFill>
                <a:prstDash val="solid"/>
                <a:round/>
                <a:headEnd/>
                <a:tailEnd/>
              </a:ln>
            </p:spPr>
            <p:txBody>
              <a:bodyPr/>
              <a:lstStyle/>
              <a:p>
                <a:pPr>
                  <a:defRPr/>
                </a:pPr>
                <a:endParaRPr lang="ja-JP" altLang="en-US" sz="1050"/>
              </a:p>
            </p:txBody>
          </p:sp>
          <p:sp>
            <p:nvSpPr>
              <p:cNvPr id="161" name="Freeform 146"/>
              <p:cNvSpPr>
                <a:spLocks/>
              </p:cNvSpPr>
              <p:nvPr/>
            </p:nvSpPr>
            <p:spPr bwMode="auto">
              <a:xfrm>
                <a:off x="2603" y="2084"/>
                <a:ext cx="160" cy="54"/>
              </a:xfrm>
              <a:custGeom>
                <a:avLst/>
                <a:gdLst>
                  <a:gd name="T0" fmla="*/ 212 w 121"/>
                  <a:gd name="T1" fmla="*/ 61 h 44"/>
                  <a:gd name="T2" fmla="*/ 42 w 121"/>
                  <a:gd name="T3" fmla="*/ 11 h 44"/>
                  <a:gd name="T4" fmla="*/ 42 w 121"/>
                  <a:gd name="T5" fmla="*/ 7 h 44"/>
                  <a:gd name="T6" fmla="*/ 45 w 121"/>
                  <a:gd name="T7" fmla="*/ 7 h 44"/>
                  <a:gd name="T8" fmla="*/ 21 w 121"/>
                  <a:gd name="T9" fmla="*/ 0 h 44"/>
                  <a:gd name="T10" fmla="*/ 0 w 121"/>
                  <a:gd name="T11" fmla="*/ 7 h 44"/>
                  <a:gd name="T12" fmla="*/ 25 w 121"/>
                  <a:gd name="T13" fmla="*/ 17 h 44"/>
                  <a:gd name="T14" fmla="*/ 28 w 121"/>
                  <a:gd name="T15" fmla="*/ 14 h 44"/>
                  <a:gd name="T16" fmla="*/ 33 w 121"/>
                  <a:gd name="T17" fmla="*/ 14 h 44"/>
                  <a:gd name="T18" fmla="*/ 201 w 121"/>
                  <a:gd name="T19" fmla="*/ 66 h 44"/>
                  <a:gd name="T20" fmla="*/ 212 w 121"/>
                  <a:gd name="T21" fmla="*/ 6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44"/>
                  <a:gd name="T35" fmla="*/ 121 w 12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44">
                    <a:moveTo>
                      <a:pt x="121" y="41"/>
                    </a:moveTo>
                    <a:lnTo>
                      <a:pt x="24" y="7"/>
                    </a:lnTo>
                    <a:lnTo>
                      <a:pt x="24" y="5"/>
                    </a:lnTo>
                    <a:lnTo>
                      <a:pt x="26" y="5"/>
                    </a:lnTo>
                    <a:lnTo>
                      <a:pt x="12" y="0"/>
                    </a:lnTo>
                    <a:lnTo>
                      <a:pt x="0" y="5"/>
                    </a:lnTo>
                    <a:lnTo>
                      <a:pt x="14" y="11"/>
                    </a:lnTo>
                    <a:lnTo>
                      <a:pt x="16" y="9"/>
                    </a:lnTo>
                    <a:lnTo>
                      <a:pt x="19" y="9"/>
                    </a:lnTo>
                    <a:lnTo>
                      <a:pt x="115" y="44"/>
                    </a:lnTo>
                    <a:lnTo>
                      <a:pt x="121" y="41"/>
                    </a:lnTo>
                  </a:path>
                </a:pathLst>
              </a:custGeom>
              <a:noFill/>
              <a:ln w="1588">
                <a:solidFill>
                  <a:srgbClr val="000000"/>
                </a:solidFill>
                <a:prstDash val="solid"/>
                <a:round/>
                <a:headEnd/>
                <a:tailEnd/>
              </a:ln>
            </p:spPr>
            <p:txBody>
              <a:bodyPr/>
              <a:lstStyle/>
              <a:p>
                <a:pPr>
                  <a:defRPr/>
                </a:pPr>
                <a:endParaRPr lang="ja-JP" altLang="en-US" sz="1050"/>
              </a:p>
            </p:txBody>
          </p:sp>
          <p:sp>
            <p:nvSpPr>
              <p:cNvPr id="162" name="Freeform 147"/>
              <p:cNvSpPr>
                <a:spLocks/>
              </p:cNvSpPr>
              <p:nvPr/>
            </p:nvSpPr>
            <p:spPr bwMode="auto">
              <a:xfrm>
                <a:off x="2461" y="2082"/>
                <a:ext cx="214" cy="76"/>
              </a:xfrm>
              <a:custGeom>
                <a:avLst/>
                <a:gdLst>
                  <a:gd name="T0" fmla="*/ 282 w 161"/>
                  <a:gd name="T1" fmla="*/ 40 h 62"/>
                  <a:gd name="T2" fmla="*/ 146 w 161"/>
                  <a:gd name="T3" fmla="*/ 93 h 62"/>
                  <a:gd name="T4" fmla="*/ 86 w 161"/>
                  <a:gd name="T5" fmla="*/ 75 h 62"/>
                  <a:gd name="T6" fmla="*/ 91 w 161"/>
                  <a:gd name="T7" fmla="*/ 74 h 62"/>
                  <a:gd name="T8" fmla="*/ 0 w 161"/>
                  <a:gd name="T9" fmla="*/ 47 h 62"/>
                  <a:gd name="T10" fmla="*/ 128 w 161"/>
                  <a:gd name="T11" fmla="*/ 0 h 62"/>
                  <a:gd name="T12" fmla="*/ 218 w 161"/>
                  <a:gd name="T13" fmla="*/ 26 h 62"/>
                  <a:gd name="T14" fmla="*/ 226 w 161"/>
                  <a:gd name="T15" fmla="*/ 26 h 62"/>
                  <a:gd name="T16" fmla="*/ 282 w 161"/>
                  <a:gd name="T17" fmla="*/ 4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62"/>
                  <a:gd name="T29" fmla="*/ 161 w 16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62">
                    <a:moveTo>
                      <a:pt x="161" y="27"/>
                    </a:moveTo>
                    <a:lnTo>
                      <a:pt x="83" y="62"/>
                    </a:lnTo>
                    <a:lnTo>
                      <a:pt x="49" y="50"/>
                    </a:lnTo>
                    <a:lnTo>
                      <a:pt x="52" y="49"/>
                    </a:lnTo>
                    <a:lnTo>
                      <a:pt x="0" y="31"/>
                    </a:lnTo>
                    <a:lnTo>
                      <a:pt x="73" y="0"/>
                    </a:lnTo>
                    <a:lnTo>
                      <a:pt x="125" y="17"/>
                    </a:lnTo>
                    <a:lnTo>
                      <a:pt x="129" y="17"/>
                    </a:lnTo>
                    <a:lnTo>
                      <a:pt x="161" y="27"/>
                    </a:lnTo>
                  </a:path>
                </a:pathLst>
              </a:custGeom>
              <a:noFill/>
              <a:ln w="1588">
                <a:solidFill>
                  <a:srgbClr val="000000"/>
                </a:solidFill>
                <a:prstDash val="solid"/>
                <a:round/>
                <a:headEnd/>
                <a:tailEnd/>
              </a:ln>
            </p:spPr>
            <p:txBody>
              <a:bodyPr/>
              <a:lstStyle/>
              <a:p>
                <a:pPr>
                  <a:defRPr/>
                </a:pPr>
                <a:endParaRPr lang="ja-JP" altLang="en-US" sz="1050"/>
              </a:p>
            </p:txBody>
          </p:sp>
          <p:sp>
            <p:nvSpPr>
              <p:cNvPr id="163" name="Freeform 148"/>
              <p:cNvSpPr>
                <a:spLocks/>
              </p:cNvSpPr>
              <p:nvPr/>
            </p:nvSpPr>
            <p:spPr bwMode="auto">
              <a:xfrm>
                <a:off x="2475" y="2138"/>
                <a:ext cx="163" cy="49"/>
              </a:xfrm>
              <a:custGeom>
                <a:avLst/>
                <a:gdLst>
                  <a:gd name="T0" fmla="*/ 48 w 124"/>
                  <a:gd name="T1" fmla="*/ 6 h 42"/>
                  <a:gd name="T2" fmla="*/ 44 w 124"/>
                  <a:gd name="T3" fmla="*/ 6 h 42"/>
                  <a:gd name="T4" fmla="*/ 44 w 124"/>
                  <a:gd name="T5" fmla="*/ 7 h 42"/>
                  <a:gd name="T6" fmla="*/ 217 w 124"/>
                  <a:gd name="T7" fmla="*/ 59 h 42"/>
                  <a:gd name="T8" fmla="*/ 206 w 124"/>
                  <a:gd name="T9" fmla="*/ 62 h 42"/>
                  <a:gd name="T10" fmla="*/ 33 w 124"/>
                  <a:gd name="T11" fmla="*/ 12 h 42"/>
                  <a:gd name="T12" fmla="*/ 28 w 124"/>
                  <a:gd name="T13" fmla="*/ 12 h 42"/>
                  <a:gd name="T14" fmla="*/ 26 w 124"/>
                  <a:gd name="T15" fmla="*/ 13 h 42"/>
                  <a:gd name="T16" fmla="*/ 0 w 124"/>
                  <a:gd name="T17" fmla="*/ 6 h 42"/>
                  <a:gd name="T18" fmla="*/ 22 w 124"/>
                  <a:gd name="T19" fmla="*/ 0 h 42"/>
                  <a:gd name="T20" fmla="*/ 48 w 124"/>
                  <a:gd name="T21" fmla="*/ 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42"/>
                  <a:gd name="T35" fmla="*/ 124 w 124"/>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42">
                    <a:moveTo>
                      <a:pt x="27" y="4"/>
                    </a:moveTo>
                    <a:lnTo>
                      <a:pt x="25" y="4"/>
                    </a:lnTo>
                    <a:lnTo>
                      <a:pt x="25" y="5"/>
                    </a:lnTo>
                    <a:lnTo>
                      <a:pt x="124" y="40"/>
                    </a:lnTo>
                    <a:lnTo>
                      <a:pt x="118" y="42"/>
                    </a:lnTo>
                    <a:lnTo>
                      <a:pt x="19" y="8"/>
                    </a:lnTo>
                    <a:lnTo>
                      <a:pt x="16" y="8"/>
                    </a:lnTo>
                    <a:lnTo>
                      <a:pt x="15" y="9"/>
                    </a:lnTo>
                    <a:lnTo>
                      <a:pt x="0" y="4"/>
                    </a:lnTo>
                    <a:lnTo>
                      <a:pt x="13" y="0"/>
                    </a:lnTo>
                    <a:lnTo>
                      <a:pt x="27" y="4"/>
                    </a:lnTo>
                  </a:path>
                </a:pathLst>
              </a:custGeom>
              <a:noFill/>
              <a:ln w="1588">
                <a:solidFill>
                  <a:srgbClr val="000000"/>
                </a:solidFill>
                <a:prstDash val="solid"/>
                <a:round/>
                <a:headEnd/>
                <a:tailEnd/>
              </a:ln>
            </p:spPr>
            <p:txBody>
              <a:bodyPr/>
              <a:lstStyle/>
              <a:p>
                <a:pPr>
                  <a:defRPr/>
                </a:pPr>
                <a:endParaRPr lang="ja-JP" altLang="en-US" sz="1050"/>
              </a:p>
            </p:txBody>
          </p:sp>
          <p:sp>
            <p:nvSpPr>
              <p:cNvPr id="164" name="Freeform 149"/>
              <p:cNvSpPr>
                <a:spLocks/>
              </p:cNvSpPr>
              <p:nvPr/>
            </p:nvSpPr>
            <p:spPr bwMode="auto">
              <a:xfrm>
                <a:off x="2315" y="2133"/>
                <a:ext cx="234" cy="83"/>
              </a:xfrm>
              <a:custGeom>
                <a:avLst/>
                <a:gdLst>
                  <a:gd name="T0" fmla="*/ 251 w 177"/>
                  <a:gd name="T1" fmla="*/ 23 h 69"/>
                  <a:gd name="T2" fmla="*/ 309 w 177"/>
                  <a:gd name="T3" fmla="*/ 41 h 69"/>
                  <a:gd name="T4" fmla="*/ 147 w 177"/>
                  <a:gd name="T5" fmla="*/ 102 h 69"/>
                  <a:gd name="T6" fmla="*/ 89 w 177"/>
                  <a:gd name="T7" fmla="*/ 86 h 69"/>
                  <a:gd name="T8" fmla="*/ 91 w 177"/>
                  <a:gd name="T9" fmla="*/ 84 h 69"/>
                  <a:gd name="T10" fmla="*/ 0 w 177"/>
                  <a:gd name="T11" fmla="*/ 56 h 69"/>
                  <a:gd name="T12" fmla="*/ 153 w 177"/>
                  <a:gd name="T13" fmla="*/ 0 h 69"/>
                  <a:gd name="T14" fmla="*/ 245 w 177"/>
                  <a:gd name="T15" fmla="*/ 28 h 69"/>
                  <a:gd name="T16" fmla="*/ 251 w 177"/>
                  <a:gd name="T17" fmla="*/ 23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69"/>
                  <a:gd name="T29" fmla="*/ 177 w 17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69">
                    <a:moveTo>
                      <a:pt x="144" y="16"/>
                    </a:moveTo>
                    <a:lnTo>
                      <a:pt x="177" y="28"/>
                    </a:lnTo>
                    <a:lnTo>
                      <a:pt x="84" y="69"/>
                    </a:lnTo>
                    <a:lnTo>
                      <a:pt x="51" y="58"/>
                    </a:lnTo>
                    <a:lnTo>
                      <a:pt x="52" y="57"/>
                    </a:lnTo>
                    <a:lnTo>
                      <a:pt x="0" y="38"/>
                    </a:lnTo>
                    <a:lnTo>
                      <a:pt x="88" y="0"/>
                    </a:lnTo>
                    <a:lnTo>
                      <a:pt x="140" y="19"/>
                    </a:lnTo>
                    <a:lnTo>
                      <a:pt x="144" y="16"/>
                    </a:lnTo>
                  </a:path>
                </a:pathLst>
              </a:custGeom>
              <a:noFill/>
              <a:ln w="1588">
                <a:solidFill>
                  <a:srgbClr val="000000"/>
                </a:solidFill>
                <a:prstDash val="solid"/>
                <a:round/>
                <a:headEnd/>
                <a:tailEnd/>
              </a:ln>
            </p:spPr>
            <p:txBody>
              <a:bodyPr/>
              <a:lstStyle/>
              <a:p>
                <a:pPr>
                  <a:defRPr/>
                </a:pPr>
                <a:endParaRPr lang="ja-JP" altLang="en-US" sz="1050"/>
              </a:p>
            </p:txBody>
          </p:sp>
          <p:sp>
            <p:nvSpPr>
              <p:cNvPr id="165" name="Freeform 150"/>
              <p:cNvSpPr>
                <a:spLocks/>
              </p:cNvSpPr>
              <p:nvPr/>
            </p:nvSpPr>
            <p:spPr bwMode="auto">
              <a:xfrm>
                <a:off x="2549" y="2241"/>
                <a:ext cx="34" cy="17"/>
              </a:xfrm>
              <a:custGeom>
                <a:avLst/>
                <a:gdLst>
                  <a:gd name="T0" fmla="*/ 0 w 28"/>
                  <a:gd name="T1" fmla="*/ 11 h 12"/>
                  <a:gd name="T2" fmla="*/ 28 w 28"/>
                  <a:gd name="T3" fmla="*/ 19 h 12"/>
                  <a:gd name="T4" fmla="*/ 44 w 28"/>
                  <a:gd name="T5" fmla="*/ 14 h 12"/>
                  <a:gd name="T6" fmla="*/ 42 w 28"/>
                  <a:gd name="T7" fmla="*/ 13 h 12"/>
                  <a:gd name="T8" fmla="*/ 49 w 28"/>
                  <a:gd name="T9" fmla="*/ 8 h 12"/>
                  <a:gd name="T10" fmla="*/ 22 w 28"/>
                  <a:gd name="T11" fmla="*/ 0 h 12"/>
                  <a:gd name="T12" fmla="*/ 0 w 28"/>
                  <a:gd name="T13" fmla="*/ 11 h 12"/>
                  <a:gd name="T14" fmla="*/ 0 60000 65536"/>
                  <a:gd name="T15" fmla="*/ 0 60000 65536"/>
                  <a:gd name="T16" fmla="*/ 0 60000 65536"/>
                  <a:gd name="T17" fmla="*/ 0 60000 65536"/>
                  <a:gd name="T18" fmla="*/ 0 60000 65536"/>
                  <a:gd name="T19" fmla="*/ 0 60000 65536"/>
                  <a:gd name="T20" fmla="*/ 0 60000 65536"/>
                  <a:gd name="T21" fmla="*/ 0 w 28"/>
                  <a:gd name="T22" fmla="*/ 0 h 12"/>
                  <a:gd name="T23" fmla="*/ 28 w 2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2">
                    <a:moveTo>
                      <a:pt x="0" y="7"/>
                    </a:moveTo>
                    <a:lnTo>
                      <a:pt x="16" y="12"/>
                    </a:lnTo>
                    <a:lnTo>
                      <a:pt x="25" y="9"/>
                    </a:lnTo>
                    <a:lnTo>
                      <a:pt x="24" y="8"/>
                    </a:lnTo>
                    <a:lnTo>
                      <a:pt x="28" y="5"/>
                    </a:lnTo>
                    <a:lnTo>
                      <a:pt x="13" y="0"/>
                    </a:lnTo>
                    <a:lnTo>
                      <a:pt x="0" y="7"/>
                    </a:lnTo>
                  </a:path>
                </a:pathLst>
              </a:custGeom>
              <a:noFill/>
              <a:ln w="1588">
                <a:solidFill>
                  <a:srgbClr val="000000"/>
                </a:solidFill>
                <a:prstDash val="solid"/>
                <a:round/>
                <a:headEnd/>
                <a:tailEnd/>
              </a:ln>
            </p:spPr>
            <p:txBody>
              <a:bodyPr/>
              <a:lstStyle/>
              <a:p>
                <a:pPr>
                  <a:defRPr/>
                </a:pPr>
                <a:endParaRPr lang="ja-JP" altLang="en-US" sz="1050"/>
              </a:p>
            </p:txBody>
          </p:sp>
          <p:sp>
            <p:nvSpPr>
              <p:cNvPr id="166" name="Freeform 151"/>
              <p:cNvSpPr>
                <a:spLocks/>
              </p:cNvSpPr>
              <p:nvPr/>
            </p:nvSpPr>
            <p:spPr bwMode="auto">
              <a:xfrm>
                <a:off x="2572" y="2226"/>
                <a:ext cx="86" cy="34"/>
              </a:xfrm>
              <a:custGeom>
                <a:avLst/>
                <a:gdLst>
                  <a:gd name="T0" fmla="*/ 0 w 66"/>
                  <a:gd name="T1" fmla="*/ 38 h 27"/>
                  <a:gd name="T2" fmla="*/ 18 w 66"/>
                  <a:gd name="T3" fmla="*/ 34 h 27"/>
                  <a:gd name="T4" fmla="*/ 32 w 66"/>
                  <a:gd name="T5" fmla="*/ 29 h 27"/>
                  <a:gd name="T6" fmla="*/ 83 w 66"/>
                  <a:gd name="T7" fmla="*/ 11 h 27"/>
                  <a:gd name="T8" fmla="*/ 91 w 66"/>
                  <a:gd name="T9" fmla="*/ 5 h 27"/>
                  <a:gd name="T10" fmla="*/ 104 w 66"/>
                  <a:gd name="T11" fmla="*/ 0 h 27"/>
                  <a:gd name="T12" fmla="*/ 115 w 66"/>
                  <a:gd name="T13" fmla="*/ 2 h 27"/>
                  <a:gd name="T14" fmla="*/ 38 w 66"/>
                  <a:gd name="T15" fmla="*/ 32 h 27"/>
                  <a:gd name="T16" fmla="*/ 12 w 66"/>
                  <a:gd name="T17" fmla="*/ 40 h 27"/>
                  <a:gd name="T18" fmla="*/ 0 w 66"/>
                  <a:gd name="T19" fmla="*/ 3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27"/>
                  <a:gd name="T32" fmla="*/ 66 w 66"/>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27">
                    <a:moveTo>
                      <a:pt x="0" y="25"/>
                    </a:moveTo>
                    <a:lnTo>
                      <a:pt x="11" y="23"/>
                    </a:lnTo>
                    <a:lnTo>
                      <a:pt x="18" y="20"/>
                    </a:lnTo>
                    <a:lnTo>
                      <a:pt x="48" y="7"/>
                    </a:lnTo>
                    <a:lnTo>
                      <a:pt x="52" y="3"/>
                    </a:lnTo>
                    <a:lnTo>
                      <a:pt x="60" y="0"/>
                    </a:lnTo>
                    <a:lnTo>
                      <a:pt x="66" y="2"/>
                    </a:lnTo>
                    <a:lnTo>
                      <a:pt x="22" y="21"/>
                    </a:lnTo>
                    <a:lnTo>
                      <a:pt x="7" y="27"/>
                    </a:lnTo>
                    <a:lnTo>
                      <a:pt x="0" y="25"/>
                    </a:lnTo>
                  </a:path>
                </a:pathLst>
              </a:custGeom>
              <a:noFill/>
              <a:ln w="1588">
                <a:solidFill>
                  <a:srgbClr val="000000"/>
                </a:solidFill>
                <a:prstDash val="solid"/>
                <a:round/>
                <a:headEnd/>
                <a:tailEnd/>
              </a:ln>
            </p:spPr>
            <p:txBody>
              <a:bodyPr/>
              <a:lstStyle/>
              <a:p>
                <a:pPr>
                  <a:defRPr/>
                </a:pPr>
                <a:endParaRPr lang="ja-JP" altLang="en-US" sz="1050"/>
              </a:p>
            </p:txBody>
          </p:sp>
          <p:sp>
            <p:nvSpPr>
              <p:cNvPr id="167" name="Freeform 152"/>
              <p:cNvSpPr>
                <a:spLocks/>
              </p:cNvSpPr>
              <p:nvPr/>
            </p:nvSpPr>
            <p:spPr bwMode="auto">
              <a:xfrm>
                <a:off x="2581" y="2258"/>
                <a:ext cx="43" cy="12"/>
              </a:xfrm>
              <a:custGeom>
                <a:avLst/>
                <a:gdLst>
                  <a:gd name="T0" fmla="*/ 26 w 32"/>
                  <a:gd name="T1" fmla="*/ 0 h 11"/>
                  <a:gd name="T2" fmla="*/ 17 w 32"/>
                  <a:gd name="T3" fmla="*/ 0 h 11"/>
                  <a:gd name="T4" fmla="*/ 0 w 32"/>
                  <a:gd name="T5" fmla="*/ 6 h 11"/>
                  <a:gd name="T6" fmla="*/ 35 w 32"/>
                  <a:gd name="T7" fmla="*/ 15 h 11"/>
                  <a:gd name="T8" fmla="*/ 58 w 32"/>
                  <a:gd name="T9" fmla="*/ 6 h 11"/>
                  <a:gd name="T10" fmla="*/ 32 w 32"/>
                  <a:gd name="T11" fmla="*/ 0 h 11"/>
                  <a:gd name="T12" fmla="*/ 26 w 32"/>
                  <a:gd name="T13" fmla="*/ 0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14" y="0"/>
                    </a:moveTo>
                    <a:lnTo>
                      <a:pt x="10" y="0"/>
                    </a:lnTo>
                    <a:lnTo>
                      <a:pt x="0" y="4"/>
                    </a:lnTo>
                    <a:lnTo>
                      <a:pt x="19" y="11"/>
                    </a:lnTo>
                    <a:lnTo>
                      <a:pt x="32" y="4"/>
                    </a:lnTo>
                    <a:lnTo>
                      <a:pt x="18" y="0"/>
                    </a:lnTo>
                    <a:lnTo>
                      <a:pt x="14" y="0"/>
                    </a:lnTo>
                  </a:path>
                </a:pathLst>
              </a:custGeom>
              <a:noFill/>
              <a:ln w="1588">
                <a:solidFill>
                  <a:srgbClr val="000000"/>
                </a:solidFill>
                <a:prstDash val="solid"/>
                <a:round/>
                <a:headEnd/>
                <a:tailEnd/>
              </a:ln>
            </p:spPr>
            <p:txBody>
              <a:bodyPr/>
              <a:lstStyle/>
              <a:p>
                <a:pPr>
                  <a:defRPr/>
                </a:pPr>
                <a:endParaRPr lang="ja-JP" altLang="en-US" sz="1050"/>
              </a:p>
            </p:txBody>
          </p:sp>
          <p:sp>
            <p:nvSpPr>
              <p:cNvPr id="168" name="Freeform 153"/>
              <p:cNvSpPr>
                <a:spLocks/>
              </p:cNvSpPr>
              <p:nvPr/>
            </p:nvSpPr>
            <p:spPr bwMode="auto">
              <a:xfrm>
                <a:off x="2646" y="2231"/>
                <a:ext cx="40" cy="15"/>
              </a:xfrm>
              <a:custGeom>
                <a:avLst/>
                <a:gdLst>
                  <a:gd name="T0" fmla="*/ 0 w 31"/>
                  <a:gd name="T1" fmla="*/ 10 h 12"/>
                  <a:gd name="T2" fmla="*/ 15 w 31"/>
                  <a:gd name="T3" fmla="*/ 6 h 12"/>
                  <a:gd name="T4" fmla="*/ 12 w 31"/>
                  <a:gd name="T5" fmla="*/ 6 h 12"/>
                  <a:gd name="T6" fmla="*/ 22 w 31"/>
                  <a:gd name="T7" fmla="*/ 0 h 12"/>
                  <a:gd name="T8" fmla="*/ 54 w 31"/>
                  <a:gd name="T9" fmla="*/ 10 h 12"/>
                  <a:gd name="T10" fmla="*/ 26 w 31"/>
                  <a:gd name="T11" fmla="*/ 19 h 12"/>
                  <a:gd name="T12" fmla="*/ 0 w 31"/>
                  <a:gd name="T13" fmla="*/ 10 h 12"/>
                  <a:gd name="T14" fmla="*/ 0 60000 65536"/>
                  <a:gd name="T15" fmla="*/ 0 60000 65536"/>
                  <a:gd name="T16" fmla="*/ 0 60000 65536"/>
                  <a:gd name="T17" fmla="*/ 0 60000 65536"/>
                  <a:gd name="T18" fmla="*/ 0 60000 65536"/>
                  <a:gd name="T19" fmla="*/ 0 60000 65536"/>
                  <a:gd name="T20" fmla="*/ 0 60000 65536"/>
                  <a:gd name="T21" fmla="*/ 0 w 31"/>
                  <a:gd name="T22" fmla="*/ 0 h 12"/>
                  <a:gd name="T23" fmla="*/ 31 w 3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2">
                    <a:moveTo>
                      <a:pt x="0" y="6"/>
                    </a:moveTo>
                    <a:lnTo>
                      <a:pt x="8" y="4"/>
                    </a:lnTo>
                    <a:lnTo>
                      <a:pt x="7" y="4"/>
                    </a:lnTo>
                    <a:lnTo>
                      <a:pt x="13" y="0"/>
                    </a:lnTo>
                    <a:lnTo>
                      <a:pt x="31" y="6"/>
                    </a:lnTo>
                    <a:lnTo>
                      <a:pt x="15" y="12"/>
                    </a:lnTo>
                    <a:lnTo>
                      <a:pt x="0" y="6"/>
                    </a:lnTo>
                  </a:path>
                </a:pathLst>
              </a:custGeom>
              <a:noFill/>
              <a:ln w="1588">
                <a:solidFill>
                  <a:srgbClr val="000000"/>
                </a:solidFill>
                <a:prstDash val="solid"/>
                <a:round/>
                <a:headEnd/>
                <a:tailEnd/>
              </a:ln>
            </p:spPr>
            <p:txBody>
              <a:bodyPr/>
              <a:lstStyle/>
              <a:p>
                <a:pPr>
                  <a:defRPr/>
                </a:pPr>
                <a:endParaRPr lang="ja-JP" altLang="en-US" sz="1050"/>
              </a:p>
            </p:txBody>
          </p:sp>
          <p:sp>
            <p:nvSpPr>
              <p:cNvPr id="169" name="Freeform 154"/>
              <p:cNvSpPr>
                <a:spLocks/>
              </p:cNvSpPr>
              <p:nvPr/>
            </p:nvSpPr>
            <p:spPr bwMode="auto">
              <a:xfrm>
                <a:off x="2603" y="2219"/>
                <a:ext cx="46" cy="17"/>
              </a:xfrm>
              <a:custGeom>
                <a:avLst/>
                <a:gdLst>
                  <a:gd name="T0" fmla="*/ 28 w 34"/>
                  <a:gd name="T1" fmla="*/ 19 h 12"/>
                  <a:gd name="T2" fmla="*/ 0 w 34"/>
                  <a:gd name="T3" fmla="*/ 8 h 12"/>
                  <a:gd name="T4" fmla="*/ 28 w 34"/>
                  <a:gd name="T5" fmla="*/ 0 h 12"/>
                  <a:gd name="T6" fmla="*/ 60 w 34"/>
                  <a:gd name="T7" fmla="*/ 8 h 12"/>
                  <a:gd name="T8" fmla="*/ 42 w 34"/>
                  <a:gd name="T9" fmla="*/ 13 h 12"/>
                  <a:gd name="T10" fmla="*/ 40 w 34"/>
                  <a:gd name="T11" fmla="*/ 13 h 12"/>
                  <a:gd name="T12" fmla="*/ 28 w 34"/>
                  <a:gd name="T13" fmla="*/ 19 h 12"/>
                  <a:gd name="T14" fmla="*/ 0 60000 65536"/>
                  <a:gd name="T15" fmla="*/ 0 60000 65536"/>
                  <a:gd name="T16" fmla="*/ 0 60000 65536"/>
                  <a:gd name="T17" fmla="*/ 0 60000 65536"/>
                  <a:gd name="T18" fmla="*/ 0 60000 65536"/>
                  <a:gd name="T19" fmla="*/ 0 60000 65536"/>
                  <a:gd name="T20" fmla="*/ 0 60000 65536"/>
                  <a:gd name="T21" fmla="*/ 0 w 34"/>
                  <a:gd name="T22" fmla="*/ 0 h 12"/>
                  <a:gd name="T23" fmla="*/ 34 w 3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2">
                    <a:moveTo>
                      <a:pt x="16" y="12"/>
                    </a:moveTo>
                    <a:lnTo>
                      <a:pt x="0" y="5"/>
                    </a:lnTo>
                    <a:lnTo>
                      <a:pt x="16" y="0"/>
                    </a:lnTo>
                    <a:lnTo>
                      <a:pt x="34" y="5"/>
                    </a:lnTo>
                    <a:lnTo>
                      <a:pt x="24" y="8"/>
                    </a:lnTo>
                    <a:lnTo>
                      <a:pt x="23" y="8"/>
                    </a:lnTo>
                    <a:lnTo>
                      <a:pt x="16" y="12"/>
                    </a:lnTo>
                  </a:path>
                </a:pathLst>
              </a:custGeom>
              <a:noFill/>
              <a:ln w="1588">
                <a:solidFill>
                  <a:srgbClr val="000000"/>
                </a:solidFill>
                <a:prstDash val="solid"/>
                <a:round/>
                <a:headEnd/>
                <a:tailEnd/>
              </a:ln>
            </p:spPr>
            <p:txBody>
              <a:bodyPr/>
              <a:lstStyle/>
              <a:p>
                <a:pPr>
                  <a:defRPr/>
                </a:pPr>
                <a:endParaRPr lang="ja-JP" altLang="en-US" sz="1050"/>
              </a:p>
            </p:txBody>
          </p:sp>
          <p:sp>
            <p:nvSpPr>
              <p:cNvPr id="170" name="Freeform 155"/>
              <p:cNvSpPr>
                <a:spLocks/>
              </p:cNvSpPr>
              <p:nvPr/>
            </p:nvSpPr>
            <p:spPr bwMode="auto">
              <a:xfrm>
                <a:off x="2843" y="2347"/>
                <a:ext cx="727" cy="299"/>
              </a:xfrm>
              <a:custGeom>
                <a:avLst/>
                <a:gdLst>
                  <a:gd name="T0" fmla="*/ 240 w 550"/>
                  <a:gd name="T1" fmla="*/ 135 h 246"/>
                  <a:gd name="T2" fmla="*/ 602 w 550"/>
                  <a:gd name="T3" fmla="*/ 0 h 246"/>
                  <a:gd name="T4" fmla="*/ 960 w 550"/>
                  <a:gd name="T5" fmla="*/ 102 h 246"/>
                  <a:gd name="T6" fmla="*/ 905 w 550"/>
                  <a:gd name="T7" fmla="*/ 121 h 246"/>
                  <a:gd name="T8" fmla="*/ 964 w 550"/>
                  <a:gd name="T9" fmla="*/ 138 h 246"/>
                  <a:gd name="T10" fmla="*/ 651 w 550"/>
                  <a:gd name="T11" fmla="*/ 257 h 246"/>
                  <a:gd name="T12" fmla="*/ 494 w 550"/>
                  <a:gd name="T13" fmla="*/ 210 h 246"/>
                  <a:gd name="T14" fmla="*/ 585 w 550"/>
                  <a:gd name="T15" fmla="*/ 178 h 246"/>
                  <a:gd name="T16" fmla="*/ 559 w 550"/>
                  <a:gd name="T17" fmla="*/ 170 h 246"/>
                  <a:gd name="T18" fmla="*/ 396 w 550"/>
                  <a:gd name="T19" fmla="*/ 232 h 246"/>
                  <a:gd name="T20" fmla="*/ 408 w 550"/>
                  <a:gd name="T21" fmla="*/ 235 h 246"/>
                  <a:gd name="T22" fmla="*/ 212 w 550"/>
                  <a:gd name="T23" fmla="*/ 307 h 246"/>
                  <a:gd name="T24" fmla="*/ 233 w 550"/>
                  <a:gd name="T25" fmla="*/ 313 h 246"/>
                  <a:gd name="T26" fmla="*/ 163 w 550"/>
                  <a:gd name="T27" fmla="*/ 341 h 246"/>
                  <a:gd name="T28" fmla="*/ 135 w 550"/>
                  <a:gd name="T29" fmla="*/ 340 h 246"/>
                  <a:gd name="T30" fmla="*/ 93 w 550"/>
                  <a:gd name="T31" fmla="*/ 357 h 246"/>
                  <a:gd name="T32" fmla="*/ 71 w 550"/>
                  <a:gd name="T33" fmla="*/ 366 h 246"/>
                  <a:gd name="T34" fmla="*/ 54 w 550"/>
                  <a:gd name="T35" fmla="*/ 361 h 246"/>
                  <a:gd name="T36" fmla="*/ 71 w 550"/>
                  <a:gd name="T37" fmla="*/ 354 h 246"/>
                  <a:gd name="T38" fmla="*/ 42 w 550"/>
                  <a:gd name="T39" fmla="*/ 345 h 246"/>
                  <a:gd name="T40" fmla="*/ 23 w 550"/>
                  <a:gd name="T41" fmla="*/ 351 h 246"/>
                  <a:gd name="T42" fmla="*/ 7 w 550"/>
                  <a:gd name="T43" fmla="*/ 345 h 246"/>
                  <a:gd name="T44" fmla="*/ 23 w 550"/>
                  <a:gd name="T45" fmla="*/ 340 h 246"/>
                  <a:gd name="T46" fmla="*/ 0 w 550"/>
                  <a:gd name="T47" fmla="*/ 332 h 246"/>
                  <a:gd name="T48" fmla="*/ 7 w 550"/>
                  <a:gd name="T49" fmla="*/ 330 h 246"/>
                  <a:gd name="T50" fmla="*/ 50 w 550"/>
                  <a:gd name="T51" fmla="*/ 317 h 246"/>
                  <a:gd name="T52" fmla="*/ 48 w 550"/>
                  <a:gd name="T53" fmla="*/ 306 h 246"/>
                  <a:gd name="T54" fmla="*/ 118 w 550"/>
                  <a:gd name="T55" fmla="*/ 280 h 246"/>
                  <a:gd name="T56" fmla="*/ 139 w 550"/>
                  <a:gd name="T57" fmla="*/ 284 h 246"/>
                  <a:gd name="T58" fmla="*/ 332 w 550"/>
                  <a:gd name="T59" fmla="*/ 215 h 246"/>
                  <a:gd name="T60" fmla="*/ 347 w 550"/>
                  <a:gd name="T61" fmla="*/ 217 h 246"/>
                  <a:gd name="T62" fmla="*/ 510 w 550"/>
                  <a:gd name="T63" fmla="*/ 156 h 246"/>
                  <a:gd name="T64" fmla="*/ 488 w 550"/>
                  <a:gd name="T65" fmla="*/ 149 h 246"/>
                  <a:gd name="T66" fmla="*/ 401 w 550"/>
                  <a:gd name="T67" fmla="*/ 182 h 246"/>
                  <a:gd name="T68" fmla="*/ 240 w 550"/>
                  <a:gd name="T69" fmla="*/ 135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0"/>
                  <a:gd name="T106" fmla="*/ 0 h 246"/>
                  <a:gd name="T107" fmla="*/ 550 w 550"/>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0" h="246">
                    <a:moveTo>
                      <a:pt x="137" y="91"/>
                    </a:moveTo>
                    <a:lnTo>
                      <a:pt x="344" y="0"/>
                    </a:lnTo>
                    <a:lnTo>
                      <a:pt x="548" y="69"/>
                    </a:lnTo>
                    <a:lnTo>
                      <a:pt x="517" y="81"/>
                    </a:lnTo>
                    <a:lnTo>
                      <a:pt x="550" y="93"/>
                    </a:lnTo>
                    <a:lnTo>
                      <a:pt x="372" y="173"/>
                    </a:lnTo>
                    <a:lnTo>
                      <a:pt x="282" y="141"/>
                    </a:lnTo>
                    <a:lnTo>
                      <a:pt x="334" y="120"/>
                    </a:lnTo>
                    <a:lnTo>
                      <a:pt x="319" y="114"/>
                    </a:lnTo>
                    <a:lnTo>
                      <a:pt x="226" y="156"/>
                    </a:lnTo>
                    <a:lnTo>
                      <a:pt x="233" y="158"/>
                    </a:lnTo>
                    <a:lnTo>
                      <a:pt x="121" y="207"/>
                    </a:lnTo>
                    <a:lnTo>
                      <a:pt x="133" y="211"/>
                    </a:lnTo>
                    <a:lnTo>
                      <a:pt x="93" y="230"/>
                    </a:lnTo>
                    <a:lnTo>
                      <a:pt x="77" y="229"/>
                    </a:lnTo>
                    <a:lnTo>
                      <a:pt x="53" y="240"/>
                    </a:lnTo>
                    <a:lnTo>
                      <a:pt x="41" y="246"/>
                    </a:lnTo>
                    <a:lnTo>
                      <a:pt x="31" y="243"/>
                    </a:lnTo>
                    <a:lnTo>
                      <a:pt x="41" y="238"/>
                    </a:lnTo>
                    <a:lnTo>
                      <a:pt x="24" y="232"/>
                    </a:lnTo>
                    <a:lnTo>
                      <a:pt x="13" y="236"/>
                    </a:lnTo>
                    <a:lnTo>
                      <a:pt x="4" y="232"/>
                    </a:lnTo>
                    <a:lnTo>
                      <a:pt x="13" y="229"/>
                    </a:lnTo>
                    <a:lnTo>
                      <a:pt x="0" y="223"/>
                    </a:lnTo>
                    <a:lnTo>
                      <a:pt x="4" y="222"/>
                    </a:lnTo>
                    <a:lnTo>
                      <a:pt x="29" y="213"/>
                    </a:lnTo>
                    <a:lnTo>
                      <a:pt x="27" y="206"/>
                    </a:lnTo>
                    <a:lnTo>
                      <a:pt x="67" y="189"/>
                    </a:lnTo>
                    <a:lnTo>
                      <a:pt x="79" y="191"/>
                    </a:lnTo>
                    <a:lnTo>
                      <a:pt x="190" y="144"/>
                    </a:lnTo>
                    <a:lnTo>
                      <a:pt x="198" y="146"/>
                    </a:lnTo>
                    <a:lnTo>
                      <a:pt x="291" y="105"/>
                    </a:lnTo>
                    <a:lnTo>
                      <a:pt x="279" y="100"/>
                    </a:lnTo>
                    <a:lnTo>
                      <a:pt x="229" y="122"/>
                    </a:lnTo>
                    <a:lnTo>
                      <a:pt x="137" y="91"/>
                    </a:lnTo>
                  </a:path>
                </a:pathLst>
              </a:custGeom>
              <a:noFill/>
              <a:ln w="1588">
                <a:solidFill>
                  <a:srgbClr val="000000"/>
                </a:solidFill>
                <a:prstDash val="solid"/>
                <a:round/>
                <a:headEnd/>
                <a:tailEnd/>
              </a:ln>
            </p:spPr>
            <p:txBody>
              <a:bodyPr/>
              <a:lstStyle/>
              <a:p>
                <a:pPr>
                  <a:defRPr/>
                </a:pPr>
                <a:endParaRPr lang="ja-JP" altLang="en-US" sz="1050"/>
              </a:p>
            </p:txBody>
          </p:sp>
          <p:sp>
            <p:nvSpPr>
              <p:cNvPr id="171" name="Freeform 156"/>
              <p:cNvSpPr>
                <a:spLocks/>
              </p:cNvSpPr>
              <p:nvPr/>
            </p:nvSpPr>
            <p:spPr bwMode="auto">
              <a:xfrm>
                <a:off x="1545" y="2032"/>
                <a:ext cx="2379" cy="852"/>
              </a:xfrm>
              <a:custGeom>
                <a:avLst/>
                <a:gdLst>
                  <a:gd name="T0" fmla="*/ 1656 w 1798"/>
                  <a:gd name="T1" fmla="*/ 1039 h 697"/>
                  <a:gd name="T2" fmla="*/ 3150 w 1798"/>
                  <a:gd name="T3" fmla="*/ 480 h 697"/>
                  <a:gd name="T4" fmla="*/ 1476 w 1798"/>
                  <a:gd name="T5" fmla="*/ 68 h 697"/>
                  <a:gd name="T6" fmla="*/ 2164 w 1798"/>
                  <a:gd name="T7" fmla="*/ 221 h 697"/>
                  <a:gd name="T8" fmla="*/ 2094 w 1798"/>
                  <a:gd name="T9" fmla="*/ 286 h 697"/>
                  <a:gd name="T10" fmla="*/ 1747 w 1798"/>
                  <a:gd name="T11" fmla="*/ 399 h 697"/>
                  <a:gd name="T12" fmla="*/ 1635 w 1798"/>
                  <a:gd name="T13" fmla="*/ 330 h 697"/>
                  <a:gd name="T14" fmla="*/ 2003 w 1798"/>
                  <a:gd name="T15" fmla="*/ 219 h 697"/>
                  <a:gd name="T16" fmla="*/ 974 w 1798"/>
                  <a:gd name="T17" fmla="*/ 607 h 697"/>
                  <a:gd name="T18" fmla="*/ 1201 w 1798"/>
                  <a:gd name="T19" fmla="*/ 661 h 697"/>
                  <a:gd name="T20" fmla="*/ 1258 w 1798"/>
                  <a:gd name="T21" fmla="*/ 674 h 697"/>
                  <a:gd name="T22" fmla="*/ 1341 w 1798"/>
                  <a:gd name="T23" fmla="*/ 681 h 697"/>
                  <a:gd name="T24" fmla="*/ 1423 w 1798"/>
                  <a:gd name="T25" fmla="*/ 675 h 697"/>
                  <a:gd name="T26" fmla="*/ 1512 w 1798"/>
                  <a:gd name="T27" fmla="*/ 652 h 697"/>
                  <a:gd name="T28" fmla="*/ 1598 w 1798"/>
                  <a:gd name="T29" fmla="*/ 643 h 697"/>
                  <a:gd name="T30" fmla="*/ 1656 w 1798"/>
                  <a:gd name="T31" fmla="*/ 661 h 697"/>
                  <a:gd name="T32" fmla="*/ 1738 w 1798"/>
                  <a:gd name="T33" fmla="*/ 661 h 697"/>
                  <a:gd name="T34" fmla="*/ 1880 w 1798"/>
                  <a:gd name="T35" fmla="*/ 613 h 697"/>
                  <a:gd name="T36" fmla="*/ 1894 w 1798"/>
                  <a:gd name="T37" fmla="*/ 593 h 697"/>
                  <a:gd name="T38" fmla="*/ 1880 w 1798"/>
                  <a:gd name="T39" fmla="*/ 582 h 697"/>
                  <a:gd name="T40" fmla="*/ 1739 w 1798"/>
                  <a:gd name="T41" fmla="*/ 541 h 697"/>
                  <a:gd name="T42" fmla="*/ 1726 w 1798"/>
                  <a:gd name="T43" fmla="*/ 526 h 697"/>
                  <a:gd name="T44" fmla="*/ 1727 w 1798"/>
                  <a:gd name="T45" fmla="*/ 518 h 697"/>
                  <a:gd name="T46" fmla="*/ 1747 w 1798"/>
                  <a:gd name="T47" fmla="*/ 505 h 697"/>
                  <a:gd name="T48" fmla="*/ 2278 w 1798"/>
                  <a:gd name="T49" fmla="*/ 311 h 697"/>
                  <a:gd name="T50" fmla="*/ 2328 w 1798"/>
                  <a:gd name="T51" fmla="*/ 309 h 697"/>
                  <a:gd name="T52" fmla="*/ 2360 w 1798"/>
                  <a:gd name="T53" fmla="*/ 315 h 697"/>
                  <a:gd name="T54" fmla="*/ 2956 w 1798"/>
                  <a:gd name="T55" fmla="*/ 486 h 697"/>
                  <a:gd name="T56" fmla="*/ 2972 w 1798"/>
                  <a:gd name="T57" fmla="*/ 497 h 697"/>
                  <a:gd name="T58" fmla="*/ 2966 w 1798"/>
                  <a:gd name="T59" fmla="*/ 505 h 697"/>
                  <a:gd name="T60" fmla="*/ 2960 w 1798"/>
                  <a:gd name="T61" fmla="*/ 515 h 697"/>
                  <a:gd name="T62" fmla="*/ 2418 w 1798"/>
                  <a:gd name="T63" fmla="*/ 715 h 697"/>
                  <a:gd name="T64" fmla="*/ 2391 w 1798"/>
                  <a:gd name="T65" fmla="*/ 717 h 697"/>
                  <a:gd name="T66" fmla="*/ 2367 w 1798"/>
                  <a:gd name="T67" fmla="*/ 717 h 697"/>
                  <a:gd name="T68" fmla="*/ 2334 w 1798"/>
                  <a:gd name="T69" fmla="*/ 714 h 697"/>
                  <a:gd name="T70" fmla="*/ 2197 w 1798"/>
                  <a:gd name="T71" fmla="*/ 675 h 697"/>
                  <a:gd name="T72" fmla="*/ 2148 w 1798"/>
                  <a:gd name="T73" fmla="*/ 673 h 697"/>
                  <a:gd name="T74" fmla="*/ 2121 w 1798"/>
                  <a:gd name="T75" fmla="*/ 675 h 697"/>
                  <a:gd name="T76" fmla="*/ 1986 w 1798"/>
                  <a:gd name="T77" fmla="*/ 726 h 697"/>
                  <a:gd name="T78" fmla="*/ 1971 w 1798"/>
                  <a:gd name="T79" fmla="*/ 734 h 697"/>
                  <a:gd name="T80" fmla="*/ 1972 w 1798"/>
                  <a:gd name="T81" fmla="*/ 747 h 697"/>
                  <a:gd name="T82" fmla="*/ 1988 w 1798"/>
                  <a:gd name="T83" fmla="*/ 757 h 697"/>
                  <a:gd name="T84" fmla="*/ 2036 w 1798"/>
                  <a:gd name="T85" fmla="*/ 770 h 697"/>
                  <a:gd name="T86" fmla="*/ 2052 w 1798"/>
                  <a:gd name="T87" fmla="*/ 795 h 697"/>
                  <a:gd name="T88" fmla="*/ 1677 w 1798"/>
                  <a:gd name="T89" fmla="*/ 936 h 697"/>
                  <a:gd name="T90" fmla="*/ 1641 w 1798"/>
                  <a:gd name="T91" fmla="*/ 943 h 697"/>
                  <a:gd name="T92" fmla="*/ 1606 w 1798"/>
                  <a:gd name="T93" fmla="*/ 945 h 697"/>
                  <a:gd name="T94" fmla="*/ 1582 w 1798"/>
                  <a:gd name="T95" fmla="*/ 940 h 697"/>
                  <a:gd name="T96" fmla="*/ 1152 w 1798"/>
                  <a:gd name="T97" fmla="*/ 820 h 697"/>
                  <a:gd name="T98" fmla="*/ 1130 w 1798"/>
                  <a:gd name="T99" fmla="*/ 807 h 697"/>
                  <a:gd name="T100" fmla="*/ 1137 w 1798"/>
                  <a:gd name="T101" fmla="*/ 794 h 697"/>
                  <a:gd name="T102" fmla="*/ 1187 w 1798"/>
                  <a:gd name="T103" fmla="*/ 772 h 697"/>
                  <a:gd name="T104" fmla="*/ 1218 w 1798"/>
                  <a:gd name="T105" fmla="*/ 753 h 697"/>
                  <a:gd name="T106" fmla="*/ 1222 w 1798"/>
                  <a:gd name="T107" fmla="*/ 717 h 697"/>
                  <a:gd name="T108" fmla="*/ 1173 w 1798"/>
                  <a:gd name="T109" fmla="*/ 692 h 697"/>
                  <a:gd name="T110" fmla="*/ 986 w 1798"/>
                  <a:gd name="T111" fmla="*/ 620 h 697"/>
                  <a:gd name="T112" fmla="*/ 927 w 1798"/>
                  <a:gd name="T113" fmla="*/ 625 h 697"/>
                  <a:gd name="T114" fmla="*/ 527 w 1798"/>
                  <a:gd name="T115" fmla="*/ 462 h 6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98"/>
                  <a:gd name="T175" fmla="*/ 0 h 697"/>
                  <a:gd name="T176" fmla="*/ 1798 w 1798"/>
                  <a:gd name="T177" fmla="*/ 697 h 6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98" h="697">
                    <a:moveTo>
                      <a:pt x="208" y="285"/>
                    </a:moveTo>
                    <a:lnTo>
                      <a:pt x="0" y="374"/>
                    </a:lnTo>
                    <a:lnTo>
                      <a:pt x="54" y="392"/>
                    </a:lnTo>
                    <a:lnTo>
                      <a:pt x="945" y="697"/>
                    </a:lnTo>
                    <a:lnTo>
                      <a:pt x="980" y="683"/>
                    </a:lnTo>
                    <a:lnTo>
                      <a:pt x="1777" y="334"/>
                    </a:lnTo>
                    <a:lnTo>
                      <a:pt x="1776" y="333"/>
                    </a:lnTo>
                    <a:lnTo>
                      <a:pt x="1798" y="322"/>
                    </a:lnTo>
                    <a:lnTo>
                      <a:pt x="908" y="18"/>
                    </a:lnTo>
                    <a:lnTo>
                      <a:pt x="858" y="0"/>
                    </a:lnTo>
                    <a:lnTo>
                      <a:pt x="790" y="29"/>
                    </a:lnTo>
                    <a:lnTo>
                      <a:pt x="842" y="46"/>
                    </a:lnTo>
                    <a:lnTo>
                      <a:pt x="836" y="49"/>
                    </a:lnTo>
                    <a:lnTo>
                      <a:pt x="868" y="61"/>
                    </a:lnTo>
                    <a:lnTo>
                      <a:pt x="917" y="40"/>
                    </a:lnTo>
                    <a:lnTo>
                      <a:pt x="1235" y="148"/>
                    </a:lnTo>
                    <a:lnTo>
                      <a:pt x="1230" y="151"/>
                    </a:lnTo>
                    <a:lnTo>
                      <a:pt x="1212" y="172"/>
                    </a:lnTo>
                    <a:lnTo>
                      <a:pt x="1206" y="179"/>
                    </a:lnTo>
                    <a:lnTo>
                      <a:pt x="1195" y="192"/>
                    </a:lnTo>
                    <a:lnTo>
                      <a:pt x="1157" y="238"/>
                    </a:lnTo>
                    <a:lnTo>
                      <a:pt x="1046" y="260"/>
                    </a:lnTo>
                    <a:lnTo>
                      <a:pt x="1024" y="264"/>
                    </a:lnTo>
                    <a:lnTo>
                      <a:pt x="997" y="268"/>
                    </a:lnTo>
                    <a:lnTo>
                      <a:pt x="919" y="282"/>
                    </a:lnTo>
                    <a:lnTo>
                      <a:pt x="892" y="273"/>
                    </a:lnTo>
                    <a:lnTo>
                      <a:pt x="917" y="240"/>
                    </a:lnTo>
                    <a:lnTo>
                      <a:pt x="933" y="221"/>
                    </a:lnTo>
                    <a:lnTo>
                      <a:pt x="970" y="177"/>
                    </a:lnTo>
                    <a:lnTo>
                      <a:pt x="1078" y="158"/>
                    </a:lnTo>
                    <a:lnTo>
                      <a:pt x="1125" y="150"/>
                    </a:lnTo>
                    <a:lnTo>
                      <a:pt x="1143" y="147"/>
                    </a:lnTo>
                    <a:lnTo>
                      <a:pt x="1066" y="119"/>
                    </a:lnTo>
                    <a:lnTo>
                      <a:pt x="487" y="374"/>
                    </a:lnTo>
                    <a:lnTo>
                      <a:pt x="568" y="402"/>
                    </a:lnTo>
                    <a:lnTo>
                      <a:pt x="556" y="407"/>
                    </a:lnTo>
                    <a:lnTo>
                      <a:pt x="573" y="412"/>
                    </a:lnTo>
                    <a:lnTo>
                      <a:pt x="570" y="412"/>
                    </a:lnTo>
                    <a:lnTo>
                      <a:pt x="660" y="441"/>
                    </a:lnTo>
                    <a:lnTo>
                      <a:pt x="685" y="443"/>
                    </a:lnTo>
                    <a:lnTo>
                      <a:pt x="694" y="447"/>
                    </a:lnTo>
                    <a:lnTo>
                      <a:pt x="701" y="449"/>
                    </a:lnTo>
                    <a:lnTo>
                      <a:pt x="711" y="449"/>
                    </a:lnTo>
                    <a:lnTo>
                      <a:pt x="718" y="452"/>
                    </a:lnTo>
                    <a:lnTo>
                      <a:pt x="727" y="453"/>
                    </a:lnTo>
                    <a:lnTo>
                      <a:pt x="735" y="456"/>
                    </a:lnTo>
                    <a:lnTo>
                      <a:pt x="755" y="456"/>
                    </a:lnTo>
                    <a:lnTo>
                      <a:pt x="765" y="457"/>
                    </a:lnTo>
                    <a:lnTo>
                      <a:pt x="784" y="457"/>
                    </a:lnTo>
                    <a:lnTo>
                      <a:pt x="794" y="455"/>
                    </a:lnTo>
                    <a:lnTo>
                      <a:pt x="803" y="455"/>
                    </a:lnTo>
                    <a:lnTo>
                      <a:pt x="812" y="453"/>
                    </a:lnTo>
                    <a:lnTo>
                      <a:pt x="820" y="451"/>
                    </a:lnTo>
                    <a:lnTo>
                      <a:pt x="838" y="449"/>
                    </a:lnTo>
                    <a:lnTo>
                      <a:pt x="844" y="445"/>
                    </a:lnTo>
                    <a:lnTo>
                      <a:pt x="863" y="437"/>
                    </a:lnTo>
                    <a:lnTo>
                      <a:pt x="864" y="435"/>
                    </a:lnTo>
                    <a:lnTo>
                      <a:pt x="875" y="435"/>
                    </a:lnTo>
                    <a:lnTo>
                      <a:pt x="877" y="432"/>
                    </a:lnTo>
                    <a:lnTo>
                      <a:pt x="912" y="432"/>
                    </a:lnTo>
                    <a:lnTo>
                      <a:pt x="915" y="433"/>
                    </a:lnTo>
                    <a:lnTo>
                      <a:pt x="920" y="435"/>
                    </a:lnTo>
                    <a:lnTo>
                      <a:pt x="921" y="435"/>
                    </a:lnTo>
                    <a:lnTo>
                      <a:pt x="945" y="443"/>
                    </a:lnTo>
                    <a:lnTo>
                      <a:pt x="952" y="444"/>
                    </a:lnTo>
                    <a:lnTo>
                      <a:pt x="955" y="445"/>
                    </a:lnTo>
                    <a:lnTo>
                      <a:pt x="989" y="445"/>
                    </a:lnTo>
                    <a:lnTo>
                      <a:pt x="992" y="443"/>
                    </a:lnTo>
                    <a:lnTo>
                      <a:pt x="997" y="443"/>
                    </a:lnTo>
                    <a:lnTo>
                      <a:pt x="997" y="441"/>
                    </a:lnTo>
                    <a:lnTo>
                      <a:pt x="1002" y="441"/>
                    </a:lnTo>
                    <a:lnTo>
                      <a:pt x="1073" y="411"/>
                    </a:lnTo>
                    <a:lnTo>
                      <a:pt x="1077" y="407"/>
                    </a:lnTo>
                    <a:lnTo>
                      <a:pt x="1079" y="406"/>
                    </a:lnTo>
                    <a:lnTo>
                      <a:pt x="1081" y="402"/>
                    </a:lnTo>
                    <a:lnTo>
                      <a:pt x="1081" y="398"/>
                    </a:lnTo>
                    <a:lnTo>
                      <a:pt x="1079" y="395"/>
                    </a:lnTo>
                    <a:lnTo>
                      <a:pt x="1077" y="394"/>
                    </a:lnTo>
                    <a:lnTo>
                      <a:pt x="1077" y="392"/>
                    </a:lnTo>
                    <a:lnTo>
                      <a:pt x="1073" y="391"/>
                    </a:lnTo>
                    <a:lnTo>
                      <a:pt x="1069" y="388"/>
                    </a:lnTo>
                    <a:lnTo>
                      <a:pt x="1066" y="387"/>
                    </a:lnTo>
                    <a:lnTo>
                      <a:pt x="1001" y="363"/>
                    </a:lnTo>
                    <a:lnTo>
                      <a:pt x="993" y="363"/>
                    </a:lnTo>
                    <a:lnTo>
                      <a:pt x="988" y="358"/>
                    </a:lnTo>
                    <a:lnTo>
                      <a:pt x="988" y="357"/>
                    </a:lnTo>
                    <a:lnTo>
                      <a:pt x="985" y="354"/>
                    </a:lnTo>
                    <a:lnTo>
                      <a:pt x="985" y="353"/>
                    </a:lnTo>
                    <a:lnTo>
                      <a:pt x="984" y="351"/>
                    </a:lnTo>
                    <a:lnTo>
                      <a:pt x="984" y="349"/>
                    </a:lnTo>
                    <a:lnTo>
                      <a:pt x="985" y="347"/>
                    </a:lnTo>
                    <a:lnTo>
                      <a:pt x="986" y="347"/>
                    </a:lnTo>
                    <a:lnTo>
                      <a:pt x="988" y="345"/>
                    </a:lnTo>
                    <a:lnTo>
                      <a:pt x="990" y="343"/>
                    </a:lnTo>
                    <a:lnTo>
                      <a:pt x="990" y="342"/>
                    </a:lnTo>
                    <a:lnTo>
                      <a:pt x="997" y="339"/>
                    </a:lnTo>
                    <a:lnTo>
                      <a:pt x="1289" y="213"/>
                    </a:lnTo>
                    <a:lnTo>
                      <a:pt x="1291" y="211"/>
                    </a:lnTo>
                    <a:lnTo>
                      <a:pt x="1299" y="211"/>
                    </a:lnTo>
                    <a:lnTo>
                      <a:pt x="1300" y="209"/>
                    </a:lnTo>
                    <a:lnTo>
                      <a:pt x="1304" y="208"/>
                    </a:lnTo>
                    <a:lnTo>
                      <a:pt x="1305" y="208"/>
                    </a:lnTo>
                    <a:lnTo>
                      <a:pt x="1311" y="207"/>
                    </a:lnTo>
                    <a:lnTo>
                      <a:pt x="1329" y="207"/>
                    </a:lnTo>
                    <a:lnTo>
                      <a:pt x="1332" y="208"/>
                    </a:lnTo>
                    <a:lnTo>
                      <a:pt x="1340" y="208"/>
                    </a:lnTo>
                    <a:lnTo>
                      <a:pt x="1343" y="209"/>
                    </a:lnTo>
                    <a:lnTo>
                      <a:pt x="1347" y="211"/>
                    </a:lnTo>
                    <a:lnTo>
                      <a:pt x="1351" y="211"/>
                    </a:lnTo>
                    <a:lnTo>
                      <a:pt x="1679" y="325"/>
                    </a:lnTo>
                    <a:lnTo>
                      <a:pt x="1684" y="325"/>
                    </a:lnTo>
                    <a:lnTo>
                      <a:pt x="1687" y="326"/>
                    </a:lnTo>
                    <a:lnTo>
                      <a:pt x="1688" y="326"/>
                    </a:lnTo>
                    <a:lnTo>
                      <a:pt x="1692" y="330"/>
                    </a:lnTo>
                    <a:lnTo>
                      <a:pt x="1693" y="330"/>
                    </a:lnTo>
                    <a:lnTo>
                      <a:pt x="1696" y="333"/>
                    </a:lnTo>
                    <a:lnTo>
                      <a:pt x="1696" y="335"/>
                    </a:lnTo>
                    <a:lnTo>
                      <a:pt x="1695" y="337"/>
                    </a:lnTo>
                    <a:lnTo>
                      <a:pt x="1696" y="338"/>
                    </a:lnTo>
                    <a:lnTo>
                      <a:pt x="1693" y="339"/>
                    </a:lnTo>
                    <a:lnTo>
                      <a:pt x="1693" y="341"/>
                    </a:lnTo>
                    <a:lnTo>
                      <a:pt x="1692" y="343"/>
                    </a:lnTo>
                    <a:lnTo>
                      <a:pt x="1691" y="343"/>
                    </a:lnTo>
                    <a:lnTo>
                      <a:pt x="1689" y="346"/>
                    </a:lnTo>
                    <a:lnTo>
                      <a:pt x="1687" y="347"/>
                    </a:lnTo>
                    <a:lnTo>
                      <a:pt x="1389" y="479"/>
                    </a:lnTo>
                    <a:lnTo>
                      <a:pt x="1382" y="479"/>
                    </a:lnTo>
                    <a:lnTo>
                      <a:pt x="1380" y="480"/>
                    </a:lnTo>
                    <a:lnTo>
                      <a:pt x="1376" y="481"/>
                    </a:lnTo>
                    <a:lnTo>
                      <a:pt x="1373" y="481"/>
                    </a:lnTo>
                    <a:lnTo>
                      <a:pt x="1369" y="483"/>
                    </a:lnTo>
                    <a:lnTo>
                      <a:pt x="1364" y="481"/>
                    </a:lnTo>
                    <a:lnTo>
                      <a:pt x="1361" y="481"/>
                    </a:lnTo>
                    <a:lnTo>
                      <a:pt x="1359" y="483"/>
                    </a:lnTo>
                    <a:lnTo>
                      <a:pt x="1355" y="483"/>
                    </a:lnTo>
                    <a:lnTo>
                      <a:pt x="1351" y="481"/>
                    </a:lnTo>
                    <a:lnTo>
                      <a:pt x="1341" y="481"/>
                    </a:lnTo>
                    <a:lnTo>
                      <a:pt x="1339" y="480"/>
                    </a:lnTo>
                    <a:lnTo>
                      <a:pt x="1336" y="480"/>
                    </a:lnTo>
                    <a:lnTo>
                      <a:pt x="1332" y="479"/>
                    </a:lnTo>
                    <a:lnTo>
                      <a:pt x="1328" y="479"/>
                    </a:lnTo>
                    <a:lnTo>
                      <a:pt x="1264" y="455"/>
                    </a:lnTo>
                    <a:lnTo>
                      <a:pt x="1259" y="453"/>
                    </a:lnTo>
                    <a:lnTo>
                      <a:pt x="1254" y="453"/>
                    </a:lnTo>
                    <a:lnTo>
                      <a:pt x="1251" y="452"/>
                    </a:lnTo>
                    <a:lnTo>
                      <a:pt x="1247" y="452"/>
                    </a:lnTo>
                    <a:lnTo>
                      <a:pt x="1243" y="451"/>
                    </a:lnTo>
                    <a:lnTo>
                      <a:pt x="1226" y="451"/>
                    </a:lnTo>
                    <a:lnTo>
                      <a:pt x="1219" y="452"/>
                    </a:lnTo>
                    <a:lnTo>
                      <a:pt x="1218" y="452"/>
                    </a:lnTo>
                    <a:lnTo>
                      <a:pt x="1214" y="453"/>
                    </a:lnTo>
                    <a:lnTo>
                      <a:pt x="1210" y="453"/>
                    </a:lnTo>
                    <a:lnTo>
                      <a:pt x="1208" y="455"/>
                    </a:lnTo>
                    <a:lnTo>
                      <a:pt x="1200" y="457"/>
                    </a:lnTo>
                    <a:lnTo>
                      <a:pt x="1137" y="485"/>
                    </a:lnTo>
                    <a:lnTo>
                      <a:pt x="1133" y="487"/>
                    </a:lnTo>
                    <a:lnTo>
                      <a:pt x="1133" y="489"/>
                    </a:lnTo>
                    <a:lnTo>
                      <a:pt x="1130" y="489"/>
                    </a:lnTo>
                    <a:lnTo>
                      <a:pt x="1130" y="490"/>
                    </a:lnTo>
                    <a:lnTo>
                      <a:pt x="1125" y="492"/>
                    </a:lnTo>
                    <a:lnTo>
                      <a:pt x="1126" y="493"/>
                    </a:lnTo>
                    <a:lnTo>
                      <a:pt x="1125" y="496"/>
                    </a:lnTo>
                    <a:lnTo>
                      <a:pt x="1125" y="498"/>
                    </a:lnTo>
                    <a:lnTo>
                      <a:pt x="1126" y="501"/>
                    </a:lnTo>
                    <a:lnTo>
                      <a:pt x="1130" y="504"/>
                    </a:lnTo>
                    <a:lnTo>
                      <a:pt x="1130" y="505"/>
                    </a:lnTo>
                    <a:lnTo>
                      <a:pt x="1133" y="505"/>
                    </a:lnTo>
                    <a:lnTo>
                      <a:pt x="1135" y="508"/>
                    </a:lnTo>
                    <a:lnTo>
                      <a:pt x="1137" y="508"/>
                    </a:lnTo>
                    <a:lnTo>
                      <a:pt x="1139" y="509"/>
                    </a:lnTo>
                    <a:lnTo>
                      <a:pt x="1159" y="517"/>
                    </a:lnTo>
                    <a:lnTo>
                      <a:pt x="1162" y="517"/>
                    </a:lnTo>
                    <a:lnTo>
                      <a:pt x="1166" y="521"/>
                    </a:lnTo>
                    <a:lnTo>
                      <a:pt x="1170" y="524"/>
                    </a:lnTo>
                    <a:lnTo>
                      <a:pt x="1171" y="526"/>
                    </a:lnTo>
                    <a:lnTo>
                      <a:pt x="1171" y="533"/>
                    </a:lnTo>
                    <a:lnTo>
                      <a:pt x="1166" y="537"/>
                    </a:lnTo>
                    <a:lnTo>
                      <a:pt x="1162" y="538"/>
                    </a:lnTo>
                    <a:lnTo>
                      <a:pt x="1161" y="540"/>
                    </a:lnTo>
                    <a:lnTo>
                      <a:pt x="957" y="628"/>
                    </a:lnTo>
                    <a:lnTo>
                      <a:pt x="949" y="631"/>
                    </a:lnTo>
                    <a:lnTo>
                      <a:pt x="945" y="631"/>
                    </a:lnTo>
                    <a:lnTo>
                      <a:pt x="940" y="632"/>
                    </a:lnTo>
                    <a:lnTo>
                      <a:pt x="937" y="632"/>
                    </a:lnTo>
                    <a:lnTo>
                      <a:pt x="932" y="634"/>
                    </a:lnTo>
                    <a:lnTo>
                      <a:pt x="927" y="634"/>
                    </a:lnTo>
                    <a:lnTo>
                      <a:pt x="921" y="635"/>
                    </a:lnTo>
                    <a:lnTo>
                      <a:pt x="916" y="634"/>
                    </a:lnTo>
                    <a:lnTo>
                      <a:pt x="913" y="634"/>
                    </a:lnTo>
                    <a:lnTo>
                      <a:pt x="911" y="632"/>
                    </a:lnTo>
                    <a:lnTo>
                      <a:pt x="908" y="632"/>
                    </a:lnTo>
                    <a:lnTo>
                      <a:pt x="903" y="631"/>
                    </a:lnTo>
                    <a:lnTo>
                      <a:pt x="893" y="631"/>
                    </a:lnTo>
                    <a:lnTo>
                      <a:pt x="661" y="552"/>
                    </a:lnTo>
                    <a:lnTo>
                      <a:pt x="658" y="550"/>
                    </a:lnTo>
                    <a:lnTo>
                      <a:pt x="657" y="550"/>
                    </a:lnTo>
                    <a:lnTo>
                      <a:pt x="652" y="548"/>
                    </a:lnTo>
                    <a:lnTo>
                      <a:pt x="652" y="546"/>
                    </a:lnTo>
                    <a:lnTo>
                      <a:pt x="648" y="545"/>
                    </a:lnTo>
                    <a:lnTo>
                      <a:pt x="645" y="541"/>
                    </a:lnTo>
                    <a:lnTo>
                      <a:pt x="648" y="540"/>
                    </a:lnTo>
                    <a:lnTo>
                      <a:pt x="648" y="533"/>
                    </a:lnTo>
                    <a:lnTo>
                      <a:pt x="652" y="533"/>
                    </a:lnTo>
                    <a:lnTo>
                      <a:pt x="649" y="532"/>
                    </a:lnTo>
                    <a:lnTo>
                      <a:pt x="653" y="530"/>
                    </a:lnTo>
                    <a:lnTo>
                      <a:pt x="654" y="528"/>
                    </a:lnTo>
                    <a:lnTo>
                      <a:pt x="671" y="521"/>
                    </a:lnTo>
                    <a:lnTo>
                      <a:pt x="678" y="518"/>
                    </a:lnTo>
                    <a:lnTo>
                      <a:pt x="683" y="516"/>
                    </a:lnTo>
                    <a:lnTo>
                      <a:pt x="689" y="512"/>
                    </a:lnTo>
                    <a:lnTo>
                      <a:pt x="691" y="508"/>
                    </a:lnTo>
                    <a:lnTo>
                      <a:pt x="695" y="505"/>
                    </a:lnTo>
                    <a:lnTo>
                      <a:pt x="698" y="501"/>
                    </a:lnTo>
                    <a:lnTo>
                      <a:pt x="699" y="497"/>
                    </a:lnTo>
                    <a:lnTo>
                      <a:pt x="699" y="487"/>
                    </a:lnTo>
                    <a:lnTo>
                      <a:pt x="697" y="481"/>
                    </a:lnTo>
                    <a:lnTo>
                      <a:pt x="691" y="476"/>
                    </a:lnTo>
                    <a:lnTo>
                      <a:pt x="682" y="468"/>
                    </a:lnTo>
                    <a:lnTo>
                      <a:pt x="677" y="465"/>
                    </a:lnTo>
                    <a:lnTo>
                      <a:pt x="669" y="464"/>
                    </a:lnTo>
                    <a:lnTo>
                      <a:pt x="661" y="461"/>
                    </a:lnTo>
                    <a:lnTo>
                      <a:pt x="653" y="457"/>
                    </a:lnTo>
                    <a:lnTo>
                      <a:pt x="645" y="448"/>
                    </a:lnTo>
                    <a:lnTo>
                      <a:pt x="563" y="416"/>
                    </a:lnTo>
                    <a:lnTo>
                      <a:pt x="560" y="418"/>
                    </a:lnTo>
                    <a:lnTo>
                      <a:pt x="545" y="412"/>
                    </a:lnTo>
                    <a:lnTo>
                      <a:pt x="531" y="418"/>
                    </a:lnTo>
                    <a:lnTo>
                      <a:pt x="529" y="419"/>
                    </a:lnTo>
                    <a:lnTo>
                      <a:pt x="473" y="399"/>
                    </a:lnTo>
                    <a:lnTo>
                      <a:pt x="329" y="464"/>
                    </a:lnTo>
                    <a:lnTo>
                      <a:pt x="116" y="391"/>
                    </a:lnTo>
                    <a:lnTo>
                      <a:pt x="301" y="310"/>
                    </a:lnTo>
                    <a:lnTo>
                      <a:pt x="267" y="299"/>
                    </a:lnTo>
                    <a:lnTo>
                      <a:pt x="261" y="301"/>
                    </a:lnTo>
                    <a:lnTo>
                      <a:pt x="208" y="285"/>
                    </a:lnTo>
                  </a:path>
                </a:pathLst>
              </a:custGeom>
              <a:noFill/>
              <a:ln w="1588">
                <a:solidFill>
                  <a:srgbClr val="000000"/>
                </a:solidFill>
                <a:prstDash val="solid"/>
                <a:round/>
                <a:headEnd/>
                <a:tailEnd/>
              </a:ln>
            </p:spPr>
            <p:txBody>
              <a:bodyPr/>
              <a:lstStyle/>
              <a:p>
                <a:pPr>
                  <a:defRPr/>
                </a:pPr>
                <a:endParaRPr lang="ja-JP" altLang="en-US" sz="1050"/>
              </a:p>
            </p:txBody>
          </p:sp>
          <p:sp>
            <p:nvSpPr>
              <p:cNvPr id="172" name="Freeform 157"/>
              <p:cNvSpPr>
                <a:spLocks/>
              </p:cNvSpPr>
              <p:nvPr/>
            </p:nvSpPr>
            <p:spPr bwMode="auto">
              <a:xfrm>
                <a:off x="2578" y="2621"/>
                <a:ext cx="334" cy="123"/>
              </a:xfrm>
              <a:custGeom>
                <a:avLst/>
                <a:gdLst>
                  <a:gd name="T0" fmla="*/ 351 w 253"/>
                  <a:gd name="T1" fmla="*/ 0 h 100"/>
                  <a:gd name="T2" fmla="*/ 351 w 253"/>
                  <a:gd name="T3" fmla="*/ 13 h 100"/>
                  <a:gd name="T4" fmla="*/ 396 w 253"/>
                  <a:gd name="T5" fmla="*/ 11 h 100"/>
                  <a:gd name="T6" fmla="*/ 395 w 253"/>
                  <a:gd name="T7" fmla="*/ 27 h 100"/>
                  <a:gd name="T8" fmla="*/ 409 w 253"/>
                  <a:gd name="T9" fmla="*/ 38 h 100"/>
                  <a:gd name="T10" fmla="*/ 432 w 253"/>
                  <a:gd name="T11" fmla="*/ 52 h 100"/>
                  <a:gd name="T12" fmla="*/ 438 w 253"/>
                  <a:gd name="T13" fmla="*/ 63 h 100"/>
                  <a:gd name="T14" fmla="*/ 444 w 253"/>
                  <a:gd name="T15" fmla="*/ 79 h 100"/>
                  <a:gd name="T16" fmla="*/ 437 w 253"/>
                  <a:gd name="T17" fmla="*/ 88 h 100"/>
                  <a:gd name="T18" fmla="*/ 428 w 253"/>
                  <a:gd name="T19" fmla="*/ 100 h 100"/>
                  <a:gd name="T20" fmla="*/ 410 w 253"/>
                  <a:gd name="T21" fmla="*/ 112 h 100"/>
                  <a:gd name="T22" fmla="*/ 383 w 253"/>
                  <a:gd name="T23" fmla="*/ 122 h 100"/>
                  <a:gd name="T24" fmla="*/ 358 w 253"/>
                  <a:gd name="T25" fmla="*/ 131 h 100"/>
                  <a:gd name="T26" fmla="*/ 328 w 253"/>
                  <a:gd name="T27" fmla="*/ 140 h 100"/>
                  <a:gd name="T28" fmla="*/ 314 w 253"/>
                  <a:gd name="T29" fmla="*/ 143 h 100"/>
                  <a:gd name="T30" fmla="*/ 271 w 253"/>
                  <a:gd name="T31" fmla="*/ 148 h 100"/>
                  <a:gd name="T32" fmla="*/ 189 w 253"/>
                  <a:gd name="T33" fmla="*/ 149 h 100"/>
                  <a:gd name="T34" fmla="*/ 173 w 253"/>
                  <a:gd name="T35" fmla="*/ 142 h 100"/>
                  <a:gd name="T36" fmla="*/ 139 w 253"/>
                  <a:gd name="T37" fmla="*/ 140 h 100"/>
                  <a:gd name="T38" fmla="*/ 105 w 253"/>
                  <a:gd name="T39" fmla="*/ 134 h 100"/>
                  <a:gd name="T40" fmla="*/ 53 w 253"/>
                  <a:gd name="T41" fmla="*/ 116 h 100"/>
                  <a:gd name="T42" fmla="*/ 38 w 253"/>
                  <a:gd name="T43" fmla="*/ 102 h 100"/>
                  <a:gd name="T44" fmla="*/ 20 w 253"/>
                  <a:gd name="T45" fmla="*/ 93 h 100"/>
                  <a:gd name="T46" fmla="*/ 15 w 253"/>
                  <a:gd name="T47" fmla="*/ 79 h 100"/>
                  <a:gd name="T48" fmla="*/ 20 w 253"/>
                  <a:gd name="T49" fmla="*/ 61 h 100"/>
                  <a:gd name="T50" fmla="*/ 32 w 253"/>
                  <a:gd name="T51" fmla="*/ 49 h 100"/>
                  <a:gd name="T52" fmla="*/ 0 w 253"/>
                  <a:gd name="T53" fmla="*/ 33 h 100"/>
                  <a:gd name="T54" fmla="*/ 42 w 253"/>
                  <a:gd name="T55" fmla="*/ 33 h 100"/>
                  <a:gd name="T56" fmla="*/ 42 w 253"/>
                  <a:gd name="T57" fmla="*/ 16 h 100"/>
                  <a:gd name="T58" fmla="*/ 85 w 253"/>
                  <a:gd name="T59" fmla="*/ 16 h 100"/>
                  <a:gd name="T60" fmla="*/ 115 w 253"/>
                  <a:gd name="T61" fmla="*/ 15 h 100"/>
                  <a:gd name="T62" fmla="*/ 146 w 253"/>
                  <a:gd name="T63" fmla="*/ 11 h 100"/>
                  <a:gd name="T64" fmla="*/ 196 w 253"/>
                  <a:gd name="T65" fmla="*/ 6 h 100"/>
                  <a:gd name="T66" fmla="*/ 254 w 253"/>
                  <a:gd name="T67" fmla="*/ 2 h 100"/>
                  <a:gd name="T68" fmla="*/ 320 w 253"/>
                  <a:gd name="T69" fmla="*/ 11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00"/>
                  <a:gd name="T107" fmla="*/ 253 w 253"/>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00">
                    <a:moveTo>
                      <a:pt x="183" y="7"/>
                    </a:moveTo>
                    <a:lnTo>
                      <a:pt x="200" y="0"/>
                    </a:lnTo>
                    <a:lnTo>
                      <a:pt x="212" y="4"/>
                    </a:lnTo>
                    <a:lnTo>
                      <a:pt x="200" y="9"/>
                    </a:lnTo>
                    <a:lnTo>
                      <a:pt x="213" y="13"/>
                    </a:lnTo>
                    <a:lnTo>
                      <a:pt x="226" y="7"/>
                    </a:lnTo>
                    <a:lnTo>
                      <a:pt x="238" y="11"/>
                    </a:lnTo>
                    <a:lnTo>
                      <a:pt x="225" y="18"/>
                    </a:lnTo>
                    <a:lnTo>
                      <a:pt x="240" y="22"/>
                    </a:lnTo>
                    <a:lnTo>
                      <a:pt x="233" y="25"/>
                    </a:lnTo>
                    <a:lnTo>
                      <a:pt x="238" y="27"/>
                    </a:lnTo>
                    <a:lnTo>
                      <a:pt x="246" y="35"/>
                    </a:lnTo>
                    <a:lnTo>
                      <a:pt x="248" y="39"/>
                    </a:lnTo>
                    <a:lnTo>
                      <a:pt x="250" y="43"/>
                    </a:lnTo>
                    <a:lnTo>
                      <a:pt x="252" y="49"/>
                    </a:lnTo>
                    <a:lnTo>
                      <a:pt x="253" y="53"/>
                    </a:lnTo>
                    <a:lnTo>
                      <a:pt x="252" y="55"/>
                    </a:lnTo>
                    <a:lnTo>
                      <a:pt x="249" y="59"/>
                    </a:lnTo>
                    <a:lnTo>
                      <a:pt x="248" y="65"/>
                    </a:lnTo>
                    <a:lnTo>
                      <a:pt x="244" y="67"/>
                    </a:lnTo>
                    <a:lnTo>
                      <a:pt x="240" y="72"/>
                    </a:lnTo>
                    <a:lnTo>
                      <a:pt x="234" y="75"/>
                    </a:lnTo>
                    <a:lnTo>
                      <a:pt x="228" y="79"/>
                    </a:lnTo>
                    <a:lnTo>
                      <a:pt x="218" y="82"/>
                    </a:lnTo>
                    <a:lnTo>
                      <a:pt x="212" y="86"/>
                    </a:lnTo>
                    <a:lnTo>
                      <a:pt x="204" y="88"/>
                    </a:lnTo>
                    <a:lnTo>
                      <a:pt x="194" y="90"/>
                    </a:lnTo>
                    <a:lnTo>
                      <a:pt x="187" y="94"/>
                    </a:lnTo>
                    <a:lnTo>
                      <a:pt x="176" y="94"/>
                    </a:lnTo>
                    <a:lnTo>
                      <a:pt x="179" y="96"/>
                    </a:lnTo>
                    <a:lnTo>
                      <a:pt x="165" y="99"/>
                    </a:lnTo>
                    <a:lnTo>
                      <a:pt x="155" y="99"/>
                    </a:lnTo>
                    <a:lnTo>
                      <a:pt x="145" y="100"/>
                    </a:lnTo>
                    <a:lnTo>
                      <a:pt x="108" y="100"/>
                    </a:lnTo>
                    <a:lnTo>
                      <a:pt x="96" y="99"/>
                    </a:lnTo>
                    <a:lnTo>
                      <a:pt x="99" y="95"/>
                    </a:lnTo>
                    <a:lnTo>
                      <a:pt x="88" y="94"/>
                    </a:lnTo>
                    <a:lnTo>
                      <a:pt x="79" y="94"/>
                    </a:lnTo>
                    <a:lnTo>
                      <a:pt x="70" y="91"/>
                    </a:lnTo>
                    <a:lnTo>
                      <a:pt x="60" y="90"/>
                    </a:lnTo>
                    <a:lnTo>
                      <a:pt x="36" y="79"/>
                    </a:lnTo>
                    <a:lnTo>
                      <a:pt x="30" y="78"/>
                    </a:lnTo>
                    <a:lnTo>
                      <a:pt x="24" y="72"/>
                    </a:lnTo>
                    <a:lnTo>
                      <a:pt x="22" y="69"/>
                    </a:lnTo>
                    <a:lnTo>
                      <a:pt x="15" y="65"/>
                    </a:lnTo>
                    <a:lnTo>
                      <a:pt x="11" y="62"/>
                    </a:lnTo>
                    <a:lnTo>
                      <a:pt x="11" y="58"/>
                    </a:lnTo>
                    <a:lnTo>
                      <a:pt x="8" y="53"/>
                    </a:lnTo>
                    <a:lnTo>
                      <a:pt x="10" y="45"/>
                    </a:lnTo>
                    <a:lnTo>
                      <a:pt x="11" y="41"/>
                    </a:lnTo>
                    <a:lnTo>
                      <a:pt x="14" y="38"/>
                    </a:lnTo>
                    <a:lnTo>
                      <a:pt x="18" y="33"/>
                    </a:lnTo>
                    <a:lnTo>
                      <a:pt x="22" y="30"/>
                    </a:lnTo>
                    <a:lnTo>
                      <a:pt x="0" y="22"/>
                    </a:lnTo>
                    <a:lnTo>
                      <a:pt x="11" y="18"/>
                    </a:lnTo>
                    <a:lnTo>
                      <a:pt x="24" y="22"/>
                    </a:lnTo>
                    <a:lnTo>
                      <a:pt x="39" y="17"/>
                    </a:lnTo>
                    <a:lnTo>
                      <a:pt x="24" y="11"/>
                    </a:lnTo>
                    <a:lnTo>
                      <a:pt x="34" y="7"/>
                    </a:lnTo>
                    <a:lnTo>
                      <a:pt x="48" y="11"/>
                    </a:lnTo>
                    <a:lnTo>
                      <a:pt x="59" y="7"/>
                    </a:lnTo>
                    <a:lnTo>
                      <a:pt x="66" y="10"/>
                    </a:lnTo>
                    <a:lnTo>
                      <a:pt x="72" y="7"/>
                    </a:lnTo>
                    <a:lnTo>
                      <a:pt x="83" y="7"/>
                    </a:lnTo>
                    <a:lnTo>
                      <a:pt x="100" y="4"/>
                    </a:lnTo>
                    <a:lnTo>
                      <a:pt x="112" y="4"/>
                    </a:lnTo>
                    <a:lnTo>
                      <a:pt x="124" y="2"/>
                    </a:lnTo>
                    <a:lnTo>
                      <a:pt x="145" y="2"/>
                    </a:lnTo>
                    <a:lnTo>
                      <a:pt x="175" y="6"/>
                    </a:lnTo>
                    <a:lnTo>
                      <a:pt x="183" y="7"/>
                    </a:lnTo>
                  </a:path>
                </a:pathLst>
              </a:custGeom>
              <a:noFill/>
              <a:ln w="1588">
                <a:solidFill>
                  <a:srgbClr val="000000"/>
                </a:solidFill>
                <a:prstDash val="solid"/>
                <a:round/>
                <a:headEnd/>
                <a:tailEnd/>
              </a:ln>
            </p:spPr>
            <p:txBody>
              <a:bodyPr/>
              <a:lstStyle/>
              <a:p>
                <a:pPr>
                  <a:defRPr/>
                </a:pPr>
                <a:endParaRPr lang="ja-JP" altLang="en-US" sz="1050"/>
              </a:p>
            </p:txBody>
          </p:sp>
          <p:sp>
            <p:nvSpPr>
              <p:cNvPr id="173" name="Freeform 158"/>
              <p:cNvSpPr>
                <a:spLocks/>
              </p:cNvSpPr>
              <p:nvPr/>
            </p:nvSpPr>
            <p:spPr bwMode="auto">
              <a:xfrm>
                <a:off x="2649" y="2646"/>
                <a:ext cx="205" cy="71"/>
              </a:xfrm>
              <a:custGeom>
                <a:avLst/>
                <a:gdLst>
                  <a:gd name="T0" fmla="*/ 234 w 155"/>
                  <a:gd name="T1" fmla="*/ 15 h 60"/>
                  <a:gd name="T2" fmla="*/ 226 w 155"/>
                  <a:gd name="T3" fmla="*/ 12 h 60"/>
                  <a:gd name="T4" fmla="*/ 216 w 155"/>
                  <a:gd name="T5" fmla="*/ 9 h 60"/>
                  <a:gd name="T6" fmla="*/ 205 w 155"/>
                  <a:gd name="T7" fmla="*/ 6 h 60"/>
                  <a:gd name="T8" fmla="*/ 194 w 155"/>
                  <a:gd name="T9" fmla="*/ 5 h 60"/>
                  <a:gd name="T10" fmla="*/ 172 w 155"/>
                  <a:gd name="T11" fmla="*/ 2 h 60"/>
                  <a:gd name="T12" fmla="*/ 163 w 155"/>
                  <a:gd name="T13" fmla="*/ 2 h 60"/>
                  <a:gd name="T14" fmla="*/ 148 w 155"/>
                  <a:gd name="T15" fmla="*/ 0 h 60"/>
                  <a:gd name="T16" fmla="*/ 123 w 155"/>
                  <a:gd name="T17" fmla="*/ 0 h 60"/>
                  <a:gd name="T18" fmla="*/ 110 w 155"/>
                  <a:gd name="T19" fmla="*/ 2 h 60"/>
                  <a:gd name="T20" fmla="*/ 103 w 155"/>
                  <a:gd name="T21" fmla="*/ 2 h 60"/>
                  <a:gd name="T22" fmla="*/ 89 w 155"/>
                  <a:gd name="T23" fmla="*/ 5 h 60"/>
                  <a:gd name="T24" fmla="*/ 66 w 155"/>
                  <a:gd name="T25" fmla="*/ 5 h 60"/>
                  <a:gd name="T26" fmla="*/ 56 w 155"/>
                  <a:gd name="T27" fmla="*/ 6 h 60"/>
                  <a:gd name="T28" fmla="*/ 50 w 155"/>
                  <a:gd name="T29" fmla="*/ 11 h 60"/>
                  <a:gd name="T30" fmla="*/ 38 w 155"/>
                  <a:gd name="T31" fmla="*/ 12 h 60"/>
                  <a:gd name="T32" fmla="*/ 22 w 155"/>
                  <a:gd name="T33" fmla="*/ 18 h 60"/>
                  <a:gd name="T34" fmla="*/ 15 w 155"/>
                  <a:gd name="T35" fmla="*/ 28 h 60"/>
                  <a:gd name="T36" fmla="*/ 7 w 155"/>
                  <a:gd name="T37" fmla="*/ 28 h 60"/>
                  <a:gd name="T38" fmla="*/ 4 w 155"/>
                  <a:gd name="T39" fmla="*/ 34 h 60"/>
                  <a:gd name="T40" fmla="*/ 1 w 155"/>
                  <a:gd name="T41" fmla="*/ 35 h 60"/>
                  <a:gd name="T42" fmla="*/ 1 w 155"/>
                  <a:gd name="T43" fmla="*/ 46 h 60"/>
                  <a:gd name="T44" fmla="*/ 0 w 155"/>
                  <a:gd name="T45" fmla="*/ 50 h 60"/>
                  <a:gd name="T46" fmla="*/ 1 w 155"/>
                  <a:gd name="T47" fmla="*/ 54 h 60"/>
                  <a:gd name="T48" fmla="*/ 1 w 155"/>
                  <a:gd name="T49" fmla="*/ 57 h 60"/>
                  <a:gd name="T50" fmla="*/ 7 w 155"/>
                  <a:gd name="T51" fmla="*/ 62 h 60"/>
                  <a:gd name="T52" fmla="*/ 15 w 155"/>
                  <a:gd name="T53" fmla="*/ 66 h 60"/>
                  <a:gd name="T54" fmla="*/ 16 w 155"/>
                  <a:gd name="T55" fmla="*/ 68 h 60"/>
                  <a:gd name="T56" fmla="*/ 25 w 155"/>
                  <a:gd name="T57" fmla="*/ 71 h 60"/>
                  <a:gd name="T58" fmla="*/ 32 w 155"/>
                  <a:gd name="T59" fmla="*/ 75 h 60"/>
                  <a:gd name="T60" fmla="*/ 42 w 155"/>
                  <a:gd name="T61" fmla="*/ 77 h 60"/>
                  <a:gd name="T62" fmla="*/ 45 w 155"/>
                  <a:gd name="T63" fmla="*/ 82 h 60"/>
                  <a:gd name="T64" fmla="*/ 56 w 155"/>
                  <a:gd name="T65" fmla="*/ 83 h 60"/>
                  <a:gd name="T66" fmla="*/ 63 w 155"/>
                  <a:gd name="T67" fmla="*/ 84 h 60"/>
                  <a:gd name="T68" fmla="*/ 89 w 155"/>
                  <a:gd name="T69" fmla="*/ 89 h 60"/>
                  <a:gd name="T70" fmla="*/ 94 w 155"/>
                  <a:gd name="T71" fmla="*/ 89 h 60"/>
                  <a:gd name="T72" fmla="*/ 103 w 155"/>
                  <a:gd name="T73" fmla="*/ 84 h 60"/>
                  <a:gd name="T74" fmla="*/ 123 w 155"/>
                  <a:gd name="T75" fmla="*/ 84 h 60"/>
                  <a:gd name="T76" fmla="*/ 135 w 155"/>
                  <a:gd name="T77" fmla="*/ 88 h 60"/>
                  <a:gd name="T78" fmla="*/ 145 w 155"/>
                  <a:gd name="T79" fmla="*/ 88 h 60"/>
                  <a:gd name="T80" fmla="*/ 156 w 155"/>
                  <a:gd name="T81" fmla="*/ 84 h 60"/>
                  <a:gd name="T82" fmla="*/ 169 w 155"/>
                  <a:gd name="T83" fmla="*/ 84 h 60"/>
                  <a:gd name="T84" fmla="*/ 177 w 155"/>
                  <a:gd name="T85" fmla="*/ 83 h 60"/>
                  <a:gd name="T86" fmla="*/ 185 w 155"/>
                  <a:gd name="T87" fmla="*/ 88 h 60"/>
                  <a:gd name="T88" fmla="*/ 194 w 155"/>
                  <a:gd name="T89" fmla="*/ 88 h 60"/>
                  <a:gd name="T90" fmla="*/ 216 w 155"/>
                  <a:gd name="T91" fmla="*/ 83 h 60"/>
                  <a:gd name="T92" fmla="*/ 226 w 155"/>
                  <a:gd name="T93" fmla="*/ 78 h 60"/>
                  <a:gd name="T94" fmla="*/ 234 w 155"/>
                  <a:gd name="T95" fmla="*/ 77 h 60"/>
                  <a:gd name="T96" fmla="*/ 255 w 155"/>
                  <a:gd name="T97" fmla="*/ 68 h 60"/>
                  <a:gd name="T98" fmla="*/ 257 w 155"/>
                  <a:gd name="T99" fmla="*/ 63 h 60"/>
                  <a:gd name="T100" fmla="*/ 265 w 155"/>
                  <a:gd name="T101" fmla="*/ 60 h 60"/>
                  <a:gd name="T102" fmla="*/ 266 w 155"/>
                  <a:gd name="T103" fmla="*/ 56 h 60"/>
                  <a:gd name="T104" fmla="*/ 271 w 155"/>
                  <a:gd name="T105" fmla="*/ 52 h 60"/>
                  <a:gd name="T106" fmla="*/ 266 w 155"/>
                  <a:gd name="T107" fmla="*/ 40 h 60"/>
                  <a:gd name="T108" fmla="*/ 266 w 155"/>
                  <a:gd name="T109" fmla="*/ 35 h 60"/>
                  <a:gd name="T110" fmla="*/ 262 w 155"/>
                  <a:gd name="T111" fmla="*/ 29 h 60"/>
                  <a:gd name="T112" fmla="*/ 257 w 155"/>
                  <a:gd name="T113" fmla="*/ 28 h 60"/>
                  <a:gd name="T114" fmla="*/ 255 w 155"/>
                  <a:gd name="T115" fmla="*/ 23 h 60"/>
                  <a:gd name="T116" fmla="*/ 249 w 155"/>
                  <a:gd name="T117" fmla="*/ 21 h 60"/>
                  <a:gd name="T118" fmla="*/ 238 w 155"/>
                  <a:gd name="T119" fmla="*/ 18 h 60"/>
                  <a:gd name="T120" fmla="*/ 234 w 155"/>
                  <a:gd name="T121" fmla="*/ 15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5"/>
                  <a:gd name="T184" fmla="*/ 0 h 60"/>
                  <a:gd name="T185" fmla="*/ 155 w 155"/>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5" h="60">
                    <a:moveTo>
                      <a:pt x="134" y="10"/>
                    </a:moveTo>
                    <a:lnTo>
                      <a:pt x="129" y="8"/>
                    </a:lnTo>
                    <a:lnTo>
                      <a:pt x="123" y="6"/>
                    </a:lnTo>
                    <a:lnTo>
                      <a:pt x="117" y="4"/>
                    </a:lnTo>
                    <a:lnTo>
                      <a:pt x="111" y="3"/>
                    </a:lnTo>
                    <a:lnTo>
                      <a:pt x="98" y="2"/>
                    </a:lnTo>
                    <a:lnTo>
                      <a:pt x="93" y="2"/>
                    </a:lnTo>
                    <a:lnTo>
                      <a:pt x="85" y="0"/>
                    </a:lnTo>
                    <a:lnTo>
                      <a:pt x="70" y="0"/>
                    </a:lnTo>
                    <a:lnTo>
                      <a:pt x="63" y="2"/>
                    </a:lnTo>
                    <a:lnTo>
                      <a:pt x="59" y="2"/>
                    </a:lnTo>
                    <a:lnTo>
                      <a:pt x="51" y="3"/>
                    </a:lnTo>
                    <a:lnTo>
                      <a:pt x="38" y="3"/>
                    </a:lnTo>
                    <a:lnTo>
                      <a:pt x="32" y="4"/>
                    </a:lnTo>
                    <a:lnTo>
                      <a:pt x="29" y="7"/>
                    </a:lnTo>
                    <a:lnTo>
                      <a:pt x="22" y="8"/>
                    </a:lnTo>
                    <a:lnTo>
                      <a:pt x="13" y="12"/>
                    </a:lnTo>
                    <a:lnTo>
                      <a:pt x="8" y="19"/>
                    </a:lnTo>
                    <a:lnTo>
                      <a:pt x="4" y="19"/>
                    </a:lnTo>
                    <a:lnTo>
                      <a:pt x="2" y="23"/>
                    </a:lnTo>
                    <a:lnTo>
                      <a:pt x="1" y="24"/>
                    </a:lnTo>
                    <a:lnTo>
                      <a:pt x="1" y="31"/>
                    </a:lnTo>
                    <a:lnTo>
                      <a:pt x="0" y="34"/>
                    </a:lnTo>
                    <a:lnTo>
                      <a:pt x="1" y="36"/>
                    </a:lnTo>
                    <a:lnTo>
                      <a:pt x="1" y="39"/>
                    </a:lnTo>
                    <a:lnTo>
                      <a:pt x="4" y="42"/>
                    </a:lnTo>
                    <a:lnTo>
                      <a:pt x="8" y="44"/>
                    </a:lnTo>
                    <a:lnTo>
                      <a:pt x="9" y="46"/>
                    </a:lnTo>
                    <a:lnTo>
                      <a:pt x="14" y="48"/>
                    </a:lnTo>
                    <a:lnTo>
                      <a:pt x="18" y="51"/>
                    </a:lnTo>
                    <a:lnTo>
                      <a:pt x="24" y="52"/>
                    </a:lnTo>
                    <a:lnTo>
                      <a:pt x="26" y="55"/>
                    </a:lnTo>
                    <a:lnTo>
                      <a:pt x="32" y="56"/>
                    </a:lnTo>
                    <a:lnTo>
                      <a:pt x="36" y="57"/>
                    </a:lnTo>
                    <a:lnTo>
                      <a:pt x="51" y="60"/>
                    </a:lnTo>
                    <a:lnTo>
                      <a:pt x="54" y="60"/>
                    </a:lnTo>
                    <a:lnTo>
                      <a:pt x="59" y="57"/>
                    </a:lnTo>
                    <a:lnTo>
                      <a:pt x="70" y="57"/>
                    </a:lnTo>
                    <a:lnTo>
                      <a:pt x="77" y="59"/>
                    </a:lnTo>
                    <a:lnTo>
                      <a:pt x="83" y="59"/>
                    </a:lnTo>
                    <a:lnTo>
                      <a:pt x="89" y="57"/>
                    </a:lnTo>
                    <a:lnTo>
                      <a:pt x="97" y="57"/>
                    </a:lnTo>
                    <a:lnTo>
                      <a:pt x="101" y="56"/>
                    </a:lnTo>
                    <a:lnTo>
                      <a:pt x="106" y="59"/>
                    </a:lnTo>
                    <a:lnTo>
                      <a:pt x="111" y="59"/>
                    </a:lnTo>
                    <a:lnTo>
                      <a:pt x="123" y="56"/>
                    </a:lnTo>
                    <a:lnTo>
                      <a:pt x="129" y="53"/>
                    </a:lnTo>
                    <a:lnTo>
                      <a:pt x="134" y="52"/>
                    </a:lnTo>
                    <a:lnTo>
                      <a:pt x="146" y="46"/>
                    </a:lnTo>
                    <a:lnTo>
                      <a:pt x="147" y="43"/>
                    </a:lnTo>
                    <a:lnTo>
                      <a:pt x="151" y="40"/>
                    </a:lnTo>
                    <a:lnTo>
                      <a:pt x="152" y="38"/>
                    </a:lnTo>
                    <a:lnTo>
                      <a:pt x="155" y="35"/>
                    </a:lnTo>
                    <a:lnTo>
                      <a:pt x="152" y="27"/>
                    </a:lnTo>
                    <a:lnTo>
                      <a:pt x="152" y="24"/>
                    </a:lnTo>
                    <a:lnTo>
                      <a:pt x="150" y="20"/>
                    </a:lnTo>
                    <a:lnTo>
                      <a:pt x="147" y="19"/>
                    </a:lnTo>
                    <a:lnTo>
                      <a:pt x="146" y="16"/>
                    </a:lnTo>
                    <a:lnTo>
                      <a:pt x="142" y="14"/>
                    </a:lnTo>
                    <a:lnTo>
                      <a:pt x="136" y="12"/>
                    </a:lnTo>
                    <a:lnTo>
                      <a:pt x="134" y="10"/>
                    </a:lnTo>
                  </a:path>
                </a:pathLst>
              </a:custGeom>
              <a:noFill/>
              <a:ln w="1588">
                <a:solidFill>
                  <a:srgbClr val="000000"/>
                </a:solidFill>
                <a:prstDash val="solid"/>
                <a:round/>
                <a:headEnd/>
                <a:tailEnd/>
              </a:ln>
            </p:spPr>
            <p:txBody>
              <a:bodyPr/>
              <a:lstStyle/>
              <a:p>
                <a:pPr>
                  <a:defRPr/>
                </a:pPr>
                <a:endParaRPr lang="ja-JP" altLang="en-US" sz="1050"/>
              </a:p>
            </p:txBody>
          </p:sp>
          <p:sp>
            <p:nvSpPr>
              <p:cNvPr id="174" name="Freeform 159"/>
              <p:cNvSpPr>
                <a:spLocks/>
              </p:cNvSpPr>
              <p:nvPr/>
            </p:nvSpPr>
            <p:spPr bwMode="auto">
              <a:xfrm>
                <a:off x="2121" y="960"/>
                <a:ext cx="1112" cy="454"/>
              </a:xfrm>
              <a:custGeom>
                <a:avLst/>
                <a:gdLst>
                  <a:gd name="T0" fmla="*/ 42 w 841"/>
                  <a:gd name="T1" fmla="*/ 554 h 372"/>
                  <a:gd name="T2" fmla="*/ 0 w 841"/>
                  <a:gd name="T3" fmla="*/ 525 h 372"/>
                  <a:gd name="T4" fmla="*/ 1433 w 841"/>
                  <a:gd name="T5" fmla="*/ 0 h 372"/>
                  <a:gd name="T6" fmla="*/ 1473 w 841"/>
                  <a:gd name="T7" fmla="*/ 27 h 372"/>
                  <a:gd name="T8" fmla="*/ 42 w 841"/>
                  <a:gd name="T9" fmla="*/ 554 h 372"/>
                  <a:gd name="T10" fmla="*/ 0 60000 65536"/>
                  <a:gd name="T11" fmla="*/ 0 60000 65536"/>
                  <a:gd name="T12" fmla="*/ 0 60000 65536"/>
                  <a:gd name="T13" fmla="*/ 0 60000 65536"/>
                  <a:gd name="T14" fmla="*/ 0 60000 65536"/>
                  <a:gd name="T15" fmla="*/ 0 w 841"/>
                  <a:gd name="T16" fmla="*/ 0 h 372"/>
                  <a:gd name="T17" fmla="*/ 841 w 841"/>
                  <a:gd name="T18" fmla="*/ 372 h 372"/>
                </a:gdLst>
                <a:ahLst/>
                <a:cxnLst>
                  <a:cxn ang="T10">
                    <a:pos x="T0" y="T1"/>
                  </a:cxn>
                  <a:cxn ang="T11">
                    <a:pos x="T2" y="T3"/>
                  </a:cxn>
                  <a:cxn ang="T12">
                    <a:pos x="T4" y="T5"/>
                  </a:cxn>
                  <a:cxn ang="T13">
                    <a:pos x="T6" y="T7"/>
                  </a:cxn>
                  <a:cxn ang="T14">
                    <a:pos x="T8" y="T9"/>
                  </a:cxn>
                </a:cxnLst>
                <a:rect l="T15" t="T16" r="T17" b="T18"/>
                <a:pathLst>
                  <a:path w="841" h="372">
                    <a:moveTo>
                      <a:pt x="24" y="372"/>
                    </a:moveTo>
                    <a:lnTo>
                      <a:pt x="0" y="352"/>
                    </a:lnTo>
                    <a:lnTo>
                      <a:pt x="818" y="0"/>
                    </a:lnTo>
                    <a:lnTo>
                      <a:pt x="841" y="18"/>
                    </a:lnTo>
                    <a:lnTo>
                      <a:pt x="24" y="372"/>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175" name="Freeform 160"/>
              <p:cNvSpPr>
                <a:spLocks/>
              </p:cNvSpPr>
              <p:nvPr/>
            </p:nvSpPr>
            <p:spPr bwMode="auto">
              <a:xfrm>
                <a:off x="1559" y="1389"/>
                <a:ext cx="593" cy="940"/>
              </a:xfrm>
              <a:custGeom>
                <a:avLst/>
                <a:gdLst>
                  <a:gd name="T0" fmla="*/ 45 w 448"/>
                  <a:gd name="T1" fmla="*/ 1148 h 770"/>
                  <a:gd name="T2" fmla="*/ 0 w 448"/>
                  <a:gd name="T3" fmla="*/ 1119 h 770"/>
                  <a:gd name="T4" fmla="*/ 743 w 448"/>
                  <a:gd name="T5" fmla="*/ 0 h 770"/>
                  <a:gd name="T6" fmla="*/ 785 w 448"/>
                  <a:gd name="T7" fmla="*/ 29 h 770"/>
                  <a:gd name="T8" fmla="*/ 45 w 448"/>
                  <a:gd name="T9" fmla="*/ 1148 h 770"/>
                  <a:gd name="T10" fmla="*/ 0 60000 65536"/>
                  <a:gd name="T11" fmla="*/ 0 60000 65536"/>
                  <a:gd name="T12" fmla="*/ 0 60000 65536"/>
                  <a:gd name="T13" fmla="*/ 0 60000 65536"/>
                  <a:gd name="T14" fmla="*/ 0 60000 65536"/>
                  <a:gd name="T15" fmla="*/ 0 w 448"/>
                  <a:gd name="T16" fmla="*/ 0 h 770"/>
                  <a:gd name="T17" fmla="*/ 448 w 448"/>
                  <a:gd name="T18" fmla="*/ 770 h 770"/>
                </a:gdLst>
                <a:ahLst/>
                <a:cxnLst>
                  <a:cxn ang="T10">
                    <a:pos x="T0" y="T1"/>
                  </a:cxn>
                  <a:cxn ang="T11">
                    <a:pos x="T2" y="T3"/>
                  </a:cxn>
                  <a:cxn ang="T12">
                    <a:pos x="T4" y="T5"/>
                  </a:cxn>
                  <a:cxn ang="T13">
                    <a:pos x="T6" y="T7"/>
                  </a:cxn>
                  <a:cxn ang="T14">
                    <a:pos x="T8" y="T9"/>
                  </a:cxn>
                </a:cxnLst>
                <a:rect l="T15" t="T16" r="T17" b="T18"/>
                <a:pathLst>
                  <a:path w="448" h="770">
                    <a:moveTo>
                      <a:pt x="26" y="770"/>
                    </a:moveTo>
                    <a:lnTo>
                      <a:pt x="0" y="751"/>
                    </a:lnTo>
                    <a:lnTo>
                      <a:pt x="424" y="0"/>
                    </a:lnTo>
                    <a:lnTo>
                      <a:pt x="448" y="20"/>
                    </a:lnTo>
                    <a:lnTo>
                      <a:pt x="26" y="770"/>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176" name="Freeform 161"/>
              <p:cNvSpPr>
                <a:spLocks/>
              </p:cNvSpPr>
              <p:nvPr/>
            </p:nvSpPr>
            <p:spPr bwMode="auto">
              <a:xfrm>
                <a:off x="1599" y="982"/>
                <a:ext cx="1634" cy="1347"/>
              </a:xfrm>
              <a:custGeom>
                <a:avLst/>
                <a:gdLst>
                  <a:gd name="T0" fmla="*/ 0 w 1239"/>
                  <a:gd name="T1" fmla="*/ 1646 h 1104"/>
                  <a:gd name="T2" fmla="*/ 1434 w 1239"/>
                  <a:gd name="T3" fmla="*/ 1120 h 1104"/>
                  <a:gd name="T4" fmla="*/ 2171 w 1239"/>
                  <a:gd name="T5" fmla="*/ 0 h 1104"/>
                  <a:gd name="T6" fmla="*/ 740 w 1239"/>
                  <a:gd name="T7" fmla="*/ 527 h 1104"/>
                  <a:gd name="T8" fmla="*/ 0 w 1239"/>
                  <a:gd name="T9" fmla="*/ 1646 h 1104"/>
                  <a:gd name="T10" fmla="*/ 0 60000 65536"/>
                  <a:gd name="T11" fmla="*/ 0 60000 65536"/>
                  <a:gd name="T12" fmla="*/ 0 60000 65536"/>
                  <a:gd name="T13" fmla="*/ 0 60000 65536"/>
                  <a:gd name="T14" fmla="*/ 0 60000 65536"/>
                  <a:gd name="T15" fmla="*/ 0 w 1239"/>
                  <a:gd name="T16" fmla="*/ 0 h 1104"/>
                  <a:gd name="T17" fmla="*/ 1239 w 1239"/>
                  <a:gd name="T18" fmla="*/ 1104 h 1104"/>
                </a:gdLst>
                <a:ahLst/>
                <a:cxnLst>
                  <a:cxn ang="T10">
                    <a:pos x="T0" y="T1"/>
                  </a:cxn>
                  <a:cxn ang="T11">
                    <a:pos x="T2" y="T3"/>
                  </a:cxn>
                  <a:cxn ang="T12">
                    <a:pos x="T4" y="T5"/>
                  </a:cxn>
                  <a:cxn ang="T13">
                    <a:pos x="T6" y="T7"/>
                  </a:cxn>
                  <a:cxn ang="T14">
                    <a:pos x="T8" y="T9"/>
                  </a:cxn>
                </a:cxnLst>
                <a:rect l="T15" t="T16" r="T17" b="T18"/>
                <a:pathLst>
                  <a:path w="1239" h="1104">
                    <a:moveTo>
                      <a:pt x="0" y="1104"/>
                    </a:moveTo>
                    <a:lnTo>
                      <a:pt x="818" y="751"/>
                    </a:lnTo>
                    <a:lnTo>
                      <a:pt x="1239" y="0"/>
                    </a:lnTo>
                    <a:lnTo>
                      <a:pt x="422" y="354"/>
                    </a:lnTo>
                    <a:lnTo>
                      <a:pt x="0" y="1104"/>
                    </a:lnTo>
                    <a:close/>
                  </a:path>
                </a:pathLst>
              </a:custGeom>
              <a:solidFill>
                <a:srgbClr val="FFFF00"/>
              </a:solidFill>
              <a:ln w="1588">
                <a:solidFill>
                  <a:srgbClr val="000000"/>
                </a:solidFill>
                <a:prstDash val="solid"/>
                <a:round/>
                <a:headEnd/>
                <a:tailEnd/>
              </a:ln>
            </p:spPr>
            <p:txBody>
              <a:bodyPr/>
              <a:lstStyle/>
              <a:p>
                <a:pPr>
                  <a:defRPr/>
                </a:pPr>
                <a:endParaRPr lang="ja-JP" altLang="en-US" sz="1050"/>
              </a:p>
            </p:txBody>
          </p:sp>
          <p:sp>
            <p:nvSpPr>
              <p:cNvPr id="177" name="Freeform 162"/>
              <p:cNvSpPr>
                <a:spLocks/>
              </p:cNvSpPr>
              <p:nvPr/>
            </p:nvSpPr>
            <p:spPr bwMode="auto">
              <a:xfrm>
                <a:off x="2484" y="1522"/>
                <a:ext cx="371" cy="169"/>
              </a:xfrm>
              <a:custGeom>
                <a:avLst/>
                <a:gdLst>
                  <a:gd name="T0" fmla="*/ 0 w 279"/>
                  <a:gd name="T1" fmla="*/ 205 h 139"/>
                  <a:gd name="T2" fmla="*/ 12 w 279"/>
                  <a:gd name="T3" fmla="*/ 191 h 139"/>
                  <a:gd name="T4" fmla="*/ 336 w 279"/>
                  <a:gd name="T5" fmla="*/ 6 h 139"/>
                  <a:gd name="T6" fmla="*/ 491 w 279"/>
                  <a:gd name="T7" fmla="*/ 0 h 139"/>
                  <a:gd name="T8" fmla="*/ 484 w 279"/>
                  <a:gd name="T9" fmla="*/ 13 h 139"/>
                  <a:gd name="T10" fmla="*/ 155 w 279"/>
                  <a:gd name="T11" fmla="*/ 204 h 139"/>
                  <a:gd name="T12" fmla="*/ 0 w 279"/>
                  <a:gd name="T13" fmla="*/ 205 h 139"/>
                  <a:gd name="T14" fmla="*/ 0 60000 65536"/>
                  <a:gd name="T15" fmla="*/ 0 60000 65536"/>
                  <a:gd name="T16" fmla="*/ 0 60000 65536"/>
                  <a:gd name="T17" fmla="*/ 0 60000 65536"/>
                  <a:gd name="T18" fmla="*/ 0 60000 65536"/>
                  <a:gd name="T19" fmla="*/ 0 60000 65536"/>
                  <a:gd name="T20" fmla="*/ 0 60000 65536"/>
                  <a:gd name="T21" fmla="*/ 0 w 279"/>
                  <a:gd name="T22" fmla="*/ 0 h 139"/>
                  <a:gd name="T23" fmla="*/ 279 w 279"/>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139">
                    <a:moveTo>
                      <a:pt x="0" y="139"/>
                    </a:moveTo>
                    <a:lnTo>
                      <a:pt x="7" y="129"/>
                    </a:lnTo>
                    <a:lnTo>
                      <a:pt x="191" y="4"/>
                    </a:lnTo>
                    <a:lnTo>
                      <a:pt x="279" y="0"/>
                    </a:lnTo>
                    <a:lnTo>
                      <a:pt x="275" y="9"/>
                    </a:lnTo>
                    <a:lnTo>
                      <a:pt x="88" y="138"/>
                    </a:lnTo>
                    <a:lnTo>
                      <a:pt x="0" y="139"/>
                    </a:lnTo>
                  </a:path>
                </a:pathLst>
              </a:custGeom>
              <a:noFill/>
              <a:ln w="1588">
                <a:solidFill>
                  <a:srgbClr val="000000"/>
                </a:solidFill>
                <a:prstDash val="solid"/>
                <a:round/>
                <a:headEnd/>
                <a:tailEnd/>
              </a:ln>
            </p:spPr>
            <p:txBody>
              <a:bodyPr/>
              <a:lstStyle/>
              <a:p>
                <a:pPr>
                  <a:defRPr/>
                </a:pPr>
                <a:endParaRPr lang="ja-JP" altLang="en-US" sz="1050"/>
              </a:p>
            </p:txBody>
          </p:sp>
          <p:sp>
            <p:nvSpPr>
              <p:cNvPr id="178" name="Freeform 163"/>
              <p:cNvSpPr>
                <a:spLocks/>
              </p:cNvSpPr>
              <p:nvPr/>
            </p:nvSpPr>
            <p:spPr bwMode="auto">
              <a:xfrm>
                <a:off x="2475" y="1520"/>
                <a:ext cx="411" cy="187"/>
              </a:xfrm>
              <a:custGeom>
                <a:avLst/>
                <a:gdLst>
                  <a:gd name="T0" fmla="*/ 503 w 311"/>
                  <a:gd name="T1" fmla="*/ 1 h 152"/>
                  <a:gd name="T2" fmla="*/ 546 w 311"/>
                  <a:gd name="T3" fmla="*/ 0 h 152"/>
                  <a:gd name="T4" fmla="*/ 523 w 311"/>
                  <a:gd name="T5" fmla="*/ 33 h 152"/>
                  <a:gd name="T6" fmla="*/ 196 w 311"/>
                  <a:gd name="T7" fmla="*/ 228 h 152"/>
                  <a:gd name="T8" fmla="*/ 0 w 311"/>
                  <a:gd name="T9" fmla="*/ 228 h 152"/>
                  <a:gd name="T10" fmla="*/ 15 w 311"/>
                  <a:gd name="T11" fmla="*/ 209 h 152"/>
                  <a:gd name="T12" fmla="*/ 168 w 311"/>
                  <a:gd name="T13" fmla="*/ 208 h 152"/>
                  <a:gd name="T14" fmla="*/ 497 w 311"/>
                  <a:gd name="T15" fmla="*/ 15 h 152"/>
                  <a:gd name="T16" fmla="*/ 503 w 311"/>
                  <a:gd name="T17" fmla="*/ 1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152"/>
                  <a:gd name="T29" fmla="*/ 311 w 311"/>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152">
                    <a:moveTo>
                      <a:pt x="287" y="1"/>
                    </a:moveTo>
                    <a:lnTo>
                      <a:pt x="311" y="0"/>
                    </a:lnTo>
                    <a:lnTo>
                      <a:pt x="298" y="22"/>
                    </a:lnTo>
                    <a:lnTo>
                      <a:pt x="112" y="152"/>
                    </a:lnTo>
                    <a:lnTo>
                      <a:pt x="0" y="152"/>
                    </a:lnTo>
                    <a:lnTo>
                      <a:pt x="8" y="140"/>
                    </a:lnTo>
                    <a:lnTo>
                      <a:pt x="96" y="139"/>
                    </a:lnTo>
                    <a:lnTo>
                      <a:pt x="283" y="10"/>
                    </a:lnTo>
                    <a:lnTo>
                      <a:pt x="287" y="1"/>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179" name="Freeform 164"/>
              <p:cNvSpPr>
                <a:spLocks/>
              </p:cNvSpPr>
              <p:nvPr/>
            </p:nvSpPr>
            <p:spPr bwMode="auto">
              <a:xfrm>
                <a:off x="1688" y="1652"/>
                <a:ext cx="1118" cy="579"/>
              </a:xfrm>
              <a:custGeom>
                <a:avLst/>
                <a:gdLst>
                  <a:gd name="T0" fmla="*/ 25 w 843"/>
                  <a:gd name="T1" fmla="*/ 667 h 474"/>
                  <a:gd name="T2" fmla="*/ 1309 w 843"/>
                  <a:gd name="T3" fmla="*/ 195 h 474"/>
                  <a:gd name="T4" fmla="*/ 1427 w 843"/>
                  <a:gd name="T5" fmla="*/ 18 h 474"/>
                  <a:gd name="T6" fmla="*/ 1477 w 843"/>
                  <a:gd name="T7" fmla="*/ 0 h 474"/>
                  <a:gd name="T8" fmla="*/ 1336 w 843"/>
                  <a:gd name="T9" fmla="*/ 214 h 474"/>
                  <a:gd name="T10" fmla="*/ 0 w 843"/>
                  <a:gd name="T11" fmla="*/ 707 h 474"/>
                  <a:gd name="T12" fmla="*/ 25 w 843"/>
                  <a:gd name="T13" fmla="*/ 667 h 474"/>
                  <a:gd name="T14" fmla="*/ 0 60000 65536"/>
                  <a:gd name="T15" fmla="*/ 0 60000 65536"/>
                  <a:gd name="T16" fmla="*/ 0 60000 65536"/>
                  <a:gd name="T17" fmla="*/ 0 60000 65536"/>
                  <a:gd name="T18" fmla="*/ 0 60000 65536"/>
                  <a:gd name="T19" fmla="*/ 0 60000 65536"/>
                  <a:gd name="T20" fmla="*/ 0 60000 65536"/>
                  <a:gd name="T21" fmla="*/ 0 w 843"/>
                  <a:gd name="T22" fmla="*/ 0 h 474"/>
                  <a:gd name="T23" fmla="*/ 843 w 843"/>
                  <a:gd name="T24" fmla="*/ 474 h 4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3" h="474">
                    <a:moveTo>
                      <a:pt x="14" y="447"/>
                    </a:moveTo>
                    <a:lnTo>
                      <a:pt x="747" y="131"/>
                    </a:lnTo>
                    <a:lnTo>
                      <a:pt x="814" y="12"/>
                    </a:lnTo>
                    <a:lnTo>
                      <a:pt x="843" y="0"/>
                    </a:lnTo>
                    <a:lnTo>
                      <a:pt x="762" y="143"/>
                    </a:lnTo>
                    <a:lnTo>
                      <a:pt x="0" y="474"/>
                    </a:lnTo>
                    <a:lnTo>
                      <a:pt x="14" y="447"/>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180" name="Freeform 165"/>
              <p:cNvSpPr>
                <a:spLocks/>
              </p:cNvSpPr>
              <p:nvPr/>
            </p:nvSpPr>
            <p:spPr bwMode="auto">
              <a:xfrm>
                <a:off x="1708" y="1667"/>
                <a:ext cx="1058" cy="530"/>
              </a:xfrm>
              <a:custGeom>
                <a:avLst/>
                <a:gdLst>
                  <a:gd name="T0" fmla="*/ 1402 w 800"/>
                  <a:gd name="T1" fmla="*/ 0 h 435"/>
                  <a:gd name="T2" fmla="*/ 1284 w 800"/>
                  <a:gd name="T3" fmla="*/ 177 h 435"/>
                  <a:gd name="T4" fmla="*/ 0 w 800"/>
                  <a:gd name="T5" fmla="*/ 648 h 435"/>
                  <a:gd name="T6" fmla="*/ 131 w 800"/>
                  <a:gd name="T7" fmla="*/ 441 h 435"/>
                  <a:gd name="T8" fmla="*/ 439 w 800"/>
                  <a:gd name="T9" fmla="*/ 330 h 435"/>
                  <a:gd name="T10" fmla="*/ 424 w 800"/>
                  <a:gd name="T11" fmla="*/ 356 h 435"/>
                  <a:gd name="T12" fmla="*/ 1402 w 800"/>
                  <a:gd name="T13" fmla="*/ 0 h 435"/>
                  <a:gd name="T14" fmla="*/ 0 60000 65536"/>
                  <a:gd name="T15" fmla="*/ 0 60000 65536"/>
                  <a:gd name="T16" fmla="*/ 0 60000 65536"/>
                  <a:gd name="T17" fmla="*/ 0 60000 65536"/>
                  <a:gd name="T18" fmla="*/ 0 60000 65536"/>
                  <a:gd name="T19" fmla="*/ 0 60000 65536"/>
                  <a:gd name="T20" fmla="*/ 0 60000 65536"/>
                  <a:gd name="T21" fmla="*/ 0 w 800"/>
                  <a:gd name="T22" fmla="*/ 0 h 435"/>
                  <a:gd name="T23" fmla="*/ 800 w 800"/>
                  <a:gd name="T24" fmla="*/ 435 h 4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0" h="435">
                    <a:moveTo>
                      <a:pt x="800" y="0"/>
                    </a:moveTo>
                    <a:lnTo>
                      <a:pt x="733" y="119"/>
                    </a:lnTo>
                    <a:lnTo>
                      <a:pt x="0" y="435"/>
                    </a:lnTo>
                    <a:lnTo>
                      <a:pt x="75" y="296"/>
                    </a:lnTo>
                    <a:lnTo>
                      <a:pt x="251" y="221"/>
                    </a:lnTo>
                    <a:lnTo>
                      <a:pt x="242" y="239"/>
                    </a:lnTo>
                    <a:lnTo>
                      <a:pt x="800" y="0"/>
                    </a:lnTo>
                    <a:close/>
                  </a:path>
                </a:pathLst>
              </a:custGeom>
              <a:solidFill>
                <a:srgbClr val="FFFF00"/>
              </a:solidFill>
              <a:ln w="1588">
                <a:solidFill>
                  <a:srgbClr val="000000"/>
                </a:solidFill>
                <a:prstDash val="solid"/>
                <a:round/>
                <a:headEnd/>
                <a:tailEnd/>
              </a:ln>
            </p:spPr>
            <p:txBody>
              <a:bodyPr/>
              <a:lstStyle/>
              <a:p>
                <a:pPr>
                  <a:defRPr/>
                </a:pPr>
                <a:endParaRPr lang="ja-JP" altLang="en-US" sz="1050"/>
              </a:p>
            </p:txBody>
          </p:sp>
          <p:sp>
            <p:nvSpPr>
              <p:cNvPr id="181" name="Freeform 166"/>
              <p:cNvSpPr>
                <a:spLocks/>
              </p:cNvSpPr>
              <p:nvPr/>
            </p:nvSpPr>
            <p:spPr bwMode="auto">
              <a:xfrm>
                <a:off x="2024" y="1051"/>
                <a:ext cx="1112" cy="709"/>
              </a:xfrm>
              <a:custGeom>
                <a:avLst/>
                <a:gdLst>
                  <a:gd name="T0" fmla="*/ 126 w 840"/>
                  <a:gd name="T1" fmla="*/ 854 h 581"/>
                  <a:gd name="T2" fmla="*/ 128 w 840"/>
                  <a:gd name="T3" fmla="*/ 832 h 581"/>
                  <a:gd name="T4" fmla="*/ 85 w 840"/>
                  <a:gd name="T5" fmla="*/ 815 h 581"/>
                  <a:gd name="T6" fmla="*/ 56 w 840"/>
                  <a:gd name="T7" fmla="*/ 826 h 581"/>
                  <a:gd name="T8" fmla="*/ 16 w 840"/>
                  <a:gd name="T9" fmla="*/ 838 h 581"/>
                  <a:gd name="T10" fmla="*/ 5 w 840"/>
                  <a:gd name="T11" fmla="*/ 833 h 581"/>
                  <a:gd name="T12" fmla="*/ 4 w 840"/>
                  <a:gd name="T13" fmla="*/ 826 h 581"/>
                  <a:gd name="T14" fmla="*/ 5 w 840"/>
                  <a:gd name="T15" fmla="*/ 815 h 581"/>
                  <a:gd name="T16" fmla="*/ 193 w 840"/>
                  <a:gd name="T17" fmla="*/ 533 h 581"/>
                  <a:gd name="T18" fmla="*/ 204 w 840"/>
                  <a:gd name="T19" fmla="*/ 521 h 581"/>
                  <a:gd name="T20" fmla="*/ 212 w 840"/>
                  <a:gd name="T21" fmla="*/ 511 h 581"/>
                  <a:gd name="T22" fmla="*/ 232 w 840"/>
                  <a:gd name="T23" fmla="*/ 497 h 581"/>
                  <a:gd name="T24" fmla="*/ 249 w 840"/>
                  <a:gd name="T25" fmla="*/ 485 h 581"/>
                  <a:gd name="T26" fmla="*/ 610 w 840"/>
                  <a:gd name="T27" fmla="*/ 352 h 581"/>
                  <a:gd name="T28" fmla="*/ 634 w 840"/>
                  <a:gd name="T29" fmla="*/ 352 h 581"/>
                  <a:gd name="T30" fmla="*/ 634 w 840"/>
                  <a:gd name="T31" fmla="*/ 365 h 581"/>
                  <a:gd name="T32" fmla="*/ 617 w 840"/>
                  <a:gd name="T33" fmla="*/ 395 h 581"/>
                  <a:gd name="T34" fmla="*/ 610 w 840"/>
                  <a:gd name="T35" fmla="*/ 408 h 581"/>
                  <a:gd name="T36" fmla="*/ 616 w 840"/>
                  <a:gd name="T37" fmla="*/ 418 h 581"/>
                  <a:gd name="T38" fmla="*/ 627 w 840"/>
                  <a:gd name="T39" fmla="*/ 418 h 581"/>
                  <a:gd name="T40" fmla="*/ 634 w 840"/>
                  <a:gd name="T41" fmla="*/ 419 h 581"/>
                  <a:gd name="T42" fmla="*/ 759 w 840"/>
                  <a:gd name="T43" fmla="*/ 371 h 581"/>
                  <a:gd name="T44" fmla="*/ 773 w 840"/>
                  <a:gd name="T45" fmla="*/ 365 h 581"/>
                  <a:gd name="T46" fmla="*/ 805 w 840"/>
                  <a:gd name="T47" fmla="*/ 342 h 581"/>
                  <a:gd name="T48" fmla="*/ 815 w 840"/>
                  <a:gd name="T49" fmla="*/ 329 h 581"/>
                  <a:gd name="T50" fmla="*/ 876 w 840"/>
                  <a:gd name="T51" fmla="*/ 240 h 581"/>
                  <a:gd name="T52" fmla="*/ 886 w 840"/>
                  <a:gd name="T53" fmla="*/ 227 h 581"/>
                  <a:gd name="T54" fmla="*/ 904 w 840"/>
                  <a:gd name="T55" fmla="*/ 209 h 581"/>
                  <a:gd name="T56" fmla="*/ 921 w 840"/>
                  <a:gd name="T57" fmla="*/ 199 h 581"/>
                  <a:gd name="T58" fmla="*/ 940 w 840"/>
                  <a:gd name="T59" fmla="*/ 189 h 581"/>
                  <a:gd name="T60" fmla="*/ 1444 w 840"/>
                  <a:gd name="T61" fmla="*/ 1 h 581"/>
                  <a:gd name="T62" fmla="*/ 1460 w 840"/>
                  <a:gd name="T63" fmla="*/ 1 h 581"/>
                  <a:gd name="T64" fmla="*/ 1471 w 840"/>
                  <a:gd name="T65" fmla="*/ 1 h 581"/>
                  <a:gd name="T66" fmla="*/ 1471 w 840"/>
                  <a:gd name="T67" fmla="*/ 11 h 581"/>
                  <a:gd name="T68" fmla="*/ 1465 w 840"/>
                  <a:gd name="T69" fmla="*/ 21 h 581"/>
                  <a:gd name="T70" fmla="*/ 1197 w 840"/>
                  <a:gd name="T71" fmla="*/ 431 h 581"/>
                  <a:gd name="T72" fmla="*/ 1162 w 840"/>
                  <a:gd name="T73" fmla="*/ 462 h 581"/>
                  <a:gd name="T74" fmla="*/ 1146 w 840"/>
                  <a:gd name="T75" fmla="*/ 469 h 581"/>
                  <a:gd name="T76" fmla="*/ 1135 w 840"/>
                  <a:gd name="T77" fmla="*/ 475 h 581"/>
                  <a:gd name="T78" fmla="*/ 631 w 840"/>
                  <a:gd name="T79" fmla="*/ 660 h 581"/>
                  <a:gd name="T80" fmla="*/ 613 w 840"/>
                  <a:gd name="T81" fmla="*/ 661 h 581"/>
                  <a:gd name="T82" fmla="*/ 608 w 840"/>
                  <a:gd name="T83" fmla="*/ 651 h 581"/>
                  <a:gd name="T84" fmla="*/ 670 w 840"/>
                  <a:gd name="T85" fmla="*/ 554 h 581"/>
                  <a:gd name="T86" fmla="*/ 676 w 840"/>
                  <a:gd name="T87" fmla="*/ 543 h 581"/>
                  <a:gd name="T88" fmla="*/ 670 w 840"/>
                  <a:gd name="T89" fmla="*/ 530 h 581"/>
                  <a:gd name="T90" fmla="*/ 650 w 840"/>
                  <a:gd name="T91" fmla="*/ 533 h 581"/>
                  <a:gd name="T92" fmla="*/ 522 w 840"/>
                  <a:gd name="T93" fmla="*/ 580 h 581"/>
                  <a:gd name="T94" fmla="*/ 473 w 840"/>
                  <a:gd name="T95" fmla="*/ 618 h 581"/>
                  <a:gd name="T96" fmla="*/ 465 w 840"/>
                  <a:gd name="T97" fmla="*/ 627 h 581"/>
                  <a:gd name="T98" fmla="*/ 440 w 840"/>
                  <a:gd name="T99" fmla="*/ 664 h 581"/>
                  <a:gd name="T100" fmla="*/ 391 w 840"/>
                  <a:gd name="T101" fmla="*/ 700 h 581"/>
                  <a:gd name="T102" fmla="*/ 380 w 840"/>
                  <a:gd name="T103" fmla="*/ 709 h 581"/>
                  <a:gd name="T104" fmla="*/ 330 w 840"/>
                  <a:gd name="T105" fmla="*/ 727 h 581"/>
                  <a:gd name="T106" fmla="*/ 282 w 840"/>
                  <a:gd name="T107" fmla="*/ 752 h 581"/>
                  <a:gd name="T108" fmla="*/ 233 w 840"/>
                  <a:gd name="T109" fmla="*/ 786 h 581"/>
                  <a:gd name="T110" fmla="*/ 193 w 840"/>
                  <a:gd name="T111" fmla="*/ 825 h 581"/>
                  <a:gd name="T112" fmla="*/ 175 w 840"/>
                  <a:gd name="T113" fmla="*/ 846 h 5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0"/>
                  <a:gd name="T172" fmla="*/ 0 h 581"/>
                  <a:gd name="T173" fmla="*/ 840 w 840"/>
                  <a:gd name="T174" fmla="*/ 581 h 5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0" h="581">
                    <a:moveTo>
                      <a:pt x="67" y="581"/>
                    </a:moveTo>
                    <a:lnTo>
                      <a:pt x="69" y="577"/>
                    </a:lnTo>
                    <a:lnTo>
                      <a:pt x="72" y="572"/>
                    </a:lnTo>
                    <a:lnTo>
                      <a:pt x="73" y="564"/>
                    </a:lnTo>
                    <a:lnTo>
                      <a:pt x="72" y="560"/>
                    </a:lnTo>
                    <a:lnTo>
                      <a:pt x="73" y="557"/>
                    </a:lnTo>
                    <a:lnTo>
                      <a:pt x="72" y="552"/>
                    </a:lnTo>
                    <a:lnTo>
                      <a:pt x="64" y="546"/>
                    </a:lnTo>
                    <a:lnTo>
                      <a:pt x="48" y="546"/>
                    </a:lnTo>
                    <a:lnTo>
                      <a:pt x="43" y="548"/>
                    </a:lnTo>
                    <a:lnTo>
                      <a:pt x="39" y="550"/>
                    </a:lnTo>
                    <a:lnTo>
                      <a:pt x="32" y="553"/>
                    </a:lnTo>
                    <a:lnTo>
                      <a:pt x="15" y="561"/>
                    </a:lnTo>
                    <a:lnTo>
                      <a:pt x="13" y="560"/>
                    </a:lnTo>
                    <a:lnTo>
                      <a:pt x="9" y="561"/>
                    </a:lnTo>
                    <a:lnTo>
                      <a:pt x="11" y="560"/>
                    </a:lnTo>
                    <a:lnTo>
                      <a:pt x="7" y="562"/>
                    </a:lnTo>
                    <a:lnTo>
                      <a:pt x="3" y="558"/>
                    </a:lnTo>
                    <a:lnTo>
                      <a:pt x="2" y="558"/>
                    </a:lnTo>
                    <a:lnTo>
                      <a:pt x="0" y="556"/>
                    </a:lnTo>
                    <a:lnTo>
                      <a:pt x="2" y="553"/>
                    </a:lnTo>
                    <a:lnTo>
                      <a:pt x="0" y="553"/>
                    </a:lnTo>
                    <a:lnTo>
                      <a:pt x="3" y="548"/>
                    </a:lnTo>
                    <a:lnTo>
                      <a:pt x="3" y="546"/>
                    </a:lnTo>
                    <a:lnTo>
                      <a:pt x="4" y="544"/>
                    </a:lnTo>
                    <a:lnTo>
                      <a:pt x="108" y="359"/>
                    </a:lnTo>
                    <a:lnTo>
                      <a:pt x="110" y="357"/>
                    </a:lnTo>
                    <a:lnTo>
                      <a:pt x="110" y="355"/>
                    </a:lnTo>
                    <a:lnTo>
                      <a:pt x="114" y="353"/>
                    </a:lnTo>
                    <a:lnTo>
                      <a:pt x="116" y="349"/>
                    </a:lnTo>
                    <a:lnTo>
                      <a:pt x="118" y="347"/>
                    </a:lnTo>
                    <a:lnTo>
                      <a:pt x="118" y="345"/>
                    </a:lnTo>
                    <a:lnTo>
                      <a:pt x="121" y="342"/>
                    </a:lnTo>
                    <a:lnTo>
                      <a:pt x="124" y="338"/>
                    </a:lnTo>
                    <a:lnTo>
                      <a:pt x="128" y="337"/>
                    </a:lnTo>
                    <a:lnTo>
                      <a:pt x="132" y="333"/>
                    </a:lnTo>
                    <a:lnTo>
                      <a:pt x="136" y="330"/>
                    </a:lnTo>
                    <a:lnTo>
                      <a:pt x="138" y="328"/>
                    </a:lnTo>
                    <a:lnTo>
                      <a:pt x="142" y="325"/>
                    </a:lnTo>
                    <a:lnTo>
                      <a:pt x="153" y="320"/>
                    </a:lnTo>
                    <a:lnTo>
                      <a:pt x="347" y="236"/>
                    </a:lnTo>
                    <a:lnTo>
                      <a:pt x="348" y="236"/>
                    </a:lnTo>
                    <a:lnTo>
                      <a:pt x="352" y="235"/>
                    </a:lnTo>
                    <a:lnTo>
                      <a:pt x="359" y="233"/>
                    </a:lnTo>
                    <a:lnTo>
                      <a:pt x="362" y="236"/>
                    </a:lnTo>
                    <a:lnTo>
                      <a:pt x="363" y="239"/>
                    </a:lnTo>
                    <a:lnTo>
                      <a:pt x="363" y="243"/>
                    </a:lnTo>
                    <a:lnTo>
                      <a:pt x="362" y="245"/>
                    </a:lnTo>
                    <a:lnTo>
                      <a:pt x="363" y="247"/>
                    </a:lnTo>
                    <a:lnTo>
                      <a:pt x="362" y="248"/>
                    </a:lnTo>
                    <a:lnTo>
                      <a:pt x="352" y="264"/>
                    </a:lnTo>
                    <a:lnTo>
                      <a:pt x="351" y="266"/>
                    </a:lnTo>
                    <a:lnTo>
                      <a:pt x="351" y="268"/>
                    </a:lnTo>
                    <a:lnTo>
                      <a:pt x="348" y="273"/>
                    </a:lnTo>
                    <a:lnTo>
                      <a:pt x="350" y="274"/>
                    </a:lnTo>
                    <a:lnTo>
                      <a:pt x="350" y="278"/>
                    </a:lnTo>
                    <a:lnTo>
                      <a:pt x="351" y="280"/>
                    </a:lnTo>
                    <a:lnTo>
                      <a:pt x="354" y="281"/>
                    </a:lnTo>
                    <a:lnTo>
                      <a:pt x="354" y="282"/>
                    </a:lnTo>
                    <a:lnTo>
                      <a:pt x="358" y="280"/>
                    </a:lnTo>
                    <a:lnTo>
                      <a:pt x="359" y="281"/>
                    </a:lnTo>
                    <a:lnTo>
                      <a:pt x="362" y="280"/>
                    </a:lnTo>
                    <a:lnTo>
                      <a:pt x="362" y="281"/>
                    </a:lnTo>
                    <a:lnTo>
                      <a:pt x="366" y="278"/>
                    </a:lnTo>
                    <a:lnTo>
                      <a:pt x="427" y="253"/>
                    </a:lnTo>
                    <a:lnTo>
                      <a:pt x="433" y="249"/>
                    </a:lnTo>
                    <a:lnTo>
                      <a:pt x="436" y="248"/>
                    </a:lnTo>
                    <a:lnTo>
                      <a:pt x="439" y="245"/>
                    </a:lnTo>
                    <a:lnTo>
                      <a:pt x="441" y="245"/>
                    </a:lnTo>
                    <a:lnTo>
                      <a:pt x="443" y="243"/>
                    </a:lnTo>
                    <a:lnTo>
                      <a:pt x="448" y="240"/>
                    </a:lnTo>
                    <a:lnTo>
                      <a:pt x="459" y="229"/>
                    </a:lnTo>
                    <a:lnTo>
                      <a:pt x="461" y="225"/>
                    </a:lnTo>
                    <a:lnTo>
                      <a:pt x="464" y="223"/>
                    </a:lnTo>
                    <a:lnTo>
                      <a:pt x="465" y="220"/>
                    </a:lnTo>
                    <a:lnTo>
                      <a:pt x="472" y="213"/>
                    </a:lnTo>
                    <a:lnTo>
                      <a:pt x="500" y="163"/>
                    </a:lnTo>
                    <a:lnTo>
                      <a:pt x="500" y="160"/>
                    </a:lnTo>
                    <a:lnTo>
                      <a:pt x="503" y="156"/>
                    </a:lnTo>
                    <a:lnTo>
                      <a:pt x="505" y="155"/>
                    </a:lnTo>
                    <a:lnTo>
                      <a:pt x="505" y="152"/>
                    </a:lnTo>
                    <a:lnTo>
                      <a:pt x="512" y="147"/>
                    </a:lnTo>
                    <a:lnTo>
                      <a:pt x="514" y="143"/>
                    </a:lnTo>
                    <a:lnTo>
                      <a:pt x="516" y="140"/>
                    </a:lnTo>
                    <a:lnTo>
                      <a:pt x="520" y="140"/>
                    </a:lnTo>
                    <a:lnTo>
                      <a:pt x="522" y="135"/>
                    </a:lnTo>
                    <a:lnTo>
                      <a:pt x="526" y="133"/>
                    </a:lnTo>
                    <a:lnTo>
                      <a:pt x="529" y="131"/>
                    </a:lnTo>
                    <a:lnTo>
                      <a:pt x="532" y="129"/>
                    </a:lnTo>
                    <a:lnTo>
                      <a:pt x="536" y="127"/>
                    </a:lnTo>
                    <a:lnTo>
                      <a:pt x="537" y="126"/>
                    </a:lnTo>
                    <a:lnTo>
                      <a:pt x="540" y="125"/>
                    </a:lnTo>
                    <a:lnTo>
                      <a:pt x="824" y="1"/>
                    </a:lnTo>
                    <a:lnTo>
                      <a:pt x="829" y="1"/>
                    </a:lnTo>
                    <a:lnTo>
                      <a:pt x="831" y="0"/>
                    </a:lnTo>
                    <a:lnTo>
                      <a:pt x="833" y="1"/>
                    </a:lnTo>
                    <a:lnTo>
                      <a:pt x="836" y="0"/>
                    </a:lnTo>
                    <a:lnTo>
                      <a:pt x="836" y="1"/>
                    </a:lnTo>
                    <a:lnTo>
                      <a:pt x="839" y="1"/>
                    </a:lnTo>
                    <a:lnTo>
                      <a:pt x="840" y="3"/>
                    </a:lnTo>
                    <a:lnTo>
                      <a:pt x="840" y="7"/>
                    </a:lnTo>
                    <a:lnTo>
                      <a:pt x="839" y="7"/>
                    </a:lnTo>
                    <a:lnTo>
                      <a:pt x="839" y="12"/>
                    </a:lnTo>
                    <a:lnTo>
                      <a:pt x="837" y="12"/>
                    </a:lnTo>
                    <a:lnTo>
                      <a:pt x="836" y="14"/>
                    </a:lnTo>
                    <a:lnTo>
                      <a:pt x="835" y="18"/>
                    </a:lnTo>
                    <a:lnTo>
                      <a:pt x="687" y="281"/>
                    </a:lnTo>
                    <a:lnTo>
                      <a:pt x="683" y="289"/>
                    </a:lnTo>
                    <a:lnTo>
                      <a:pt x="677" y="294"/>
                    </a:lnTo>
                    <a:lnTo>
                      <a:pt x="677" y="296"/>
                    </a:lnTo>
                    <a:lnTo>
                      <a:pt x="663" y="309"/>
                    </a:lnTo>
                    <a:lnTo>
                      <a:pt x="659" y="310"/>
                    </a:lnTo>
                    <a:lnTo>
                      <a:pt x="658" y="312"/>
                    </a:lnTo>
                    <a:lnTo>
                      <a:pt x="654" y="314"/>
                    </a:lnTo>
                    <a:lnTo>
                      <a:pt x="653" y="314"/>
                    </a:lnTo>
                    <a:lnTo>
                      <a:pt x="650" y="317"/>
                    </a:lnTo>
                    <a:lnTo>
                      <a:pt x="647" y="318"/>
                    </a:lnTo>
                    <a:lnTo>
                      <a:pt x="645" y="318"/>
                    </a:lnTo>
                    <a:lnTo>
                      <a:pt x="366" y="440"/>
                    </a:lnTo>
                    <a:lnTo>
                      <a:pt x="360" y="442"/>
                    </a:lnTo>
                    <a:lnTo>
                      <a:pt x="359" y="442"/>
                    </a:lnTo>
                    <a:lnTo>
                      <a:pt x="356" y="443"/>
                    </a:lnTo>
                    <a:lnTo>
                      <a:pt x="350" y="443"/>
                    </a:lnTo>
                    <a:lnTo>
                      <a:pt x="348" y="440"/>
                    </a:lnTo>
                    <a:lnTo>
                      <a:pt x="348" y="436"/>
                    </a:lnTo>
                    <a:lnTo>
                      <a:pt x="347" y="436"/>
                    </a:lnTo>
                    <a:lnTo>
                      <a:pt x="348" y="430"/>
                    </a:lnTo>
                    <a:lnTo>
                      <a:pt x="352" y="426"/>
                    </a:lnTo>
                    <a:lnTo>
                      <a:pt x="382" y="371"/>
                    </a:lnTo>
                    <a:lnTo>
                      <a:pt x="383" y="370"/>
                    </a:lnTo>
                    <a:lnTo>
                      <a:pt x="383" y="367"/>
                    </a:lnTo>
                    <a:lnTo>
                      <a:pt x="386" y="363"/>
                    </a:lnTo>
                    <a:lnTo>
                      <a:pt x="384" y="363"/>
                    </a:lnTo>
                    <a:lnTo>
                      <a:pt x="386" y="359"/>
                    </a:lnTo>
                    <a:lnTo>
                      <a:pt x="382" y="355"/>
                    </a:lnTo>
                    <a:lnTo>
                      <a:pt x="379" y="355"/>
                    </a:lnTo>
                    <a:lnTo>
                      <a:pt x="376" y="357"/>
                    </a:lnTo>
                    <a:lnTo>
                      <a:pt x="371" y="357"/>
                    </a:lnTo>
                    <a:lnTo>
                      <a:pt x="303" y="386"/>
                    </a:lnTo>
                    <a:lnTo>
                      <a:pt x="301" y="389"/>
                    </a:lnTo>
                    <a:lnTo>
                      <a:pt x="298" y="389"/>
                    </a:lnTo>
                    <a:lnTo>
                      <a:pt x="295" y="391"/>
                    </a:lnTo>
                    <a:lnTo>
                      <a:pt x="293" y="391"/>
                    </a:lnTo>
                    <a:lnTo>
                      <a:pt x="270" y="414"/>
                    </a:lnTo>
                    <a:lnTo>
                      <a:pt x="270" y="416"/>
                    </a:lnTo>
                    <a:lnTo>
                      <a:pt x="266" y="420"/>
                    </a:lnTo>
                    <a:lnTo>
                      <a:pt x="265" y="420"/>
                    </a:lnTo>
                    <a:lnTo>
                      <a:pt x="255" y="439"/>
                    </a:lnTo>
                    <a:lnTo>
                      <a:pt x="254" y="440"/>
                    </a:lnTo>
                    <a:lnTo>
                      <a:pt x="251" y="444"/>
                    </a:lnTo>
                    <a:lnTo>
                      <a:pt x="250" y="447"/>
                    </a:lnTo>
                    <a:lnTo>
                      <a:pt x="226" y="468"/>
                    </a:lnTo>
                    <a:lnTo>
                      <a:pt x="223" y="469"/>
                    </a:lnTo>
                    <a:lnTo>
                      <a:pt x="221" y="472"/>
                    </a:lnTo>
                    <a:lnTo>
                      <a:pt x="218" y="472"/>
                    </a:lnTo>
                    <a:lnTo>
                      <a:pt x="217" y="475"/>
                    </a:lnTo>
                    <a:lnTo>
                      <a:pt x="213" y="476"/>
                    </a:lnTo>
                    <a:lnTo>
                      <a:pt x="196" y="483"/>
                    </a:lnTo>
                    <a:lnTo>
                      <a:pt x="188" y="487"/>
                    </a:lnTo>
                    <a:lnTo>
                      <a:pt x="176" y="495"/>
                    </a:lnTo>
                    <a:lnTo>
                      <a:pt x="169" y="497"/>
                    </a:lnTo>
                    <a:lnTo>
                      <a:pt x="161" y="503"/>
                    </a:lnTo>
                    <a:lnTo>
                      <a:pt x="154" y="509"/>
                    </a:lnTo>
                    <a:lnTo>
                      <a:pt x="148" y="513"/>
                    </a:lnTo>
                    <a:lnTo>
                      <a:pt x="133" y="526"/>
                    </a:lnTo>
                    <a:lnTo>
                      <a:pt x="129" y="532"/>
                    </a:lnTo>
                    <a:lnTo>
                      <a:pt x="116" y="545"/>
                    </a:lnTo>
                    <a:lnTo>
                      <a:pt x="110" y="552"/>
                    </a:lnTo>
                    <a:lnTo>
                      <a:pt x="106" y="557"/>
                    </a:lnTo>
                    <a:lnTo>
                      <a:pt x="103" y="564"/>
                    </a:lnTo>
                    <a:lnTo>
                      <a:pt x="100" y="566"/>
                    </a:lnTo>
                    <a:lnTo>
                      <a:pt x="67" y="581"/>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182" name="Freeform 167"/>
              <p:cNvSpPr>
                <a:spLocks/>
              </p:cNvSpPr>
              <p:nvPr/>
            </p:nvSpPr>
            <p:spPr bwMode="auto">
              <a:xfrm>
                <a:off x="2027" y="1056"/>
                <a:ext cx="1078" cy="677"/>
              </a:xfrm>
              <a:custGeom>
                <a:avLst/>
                <a:gdLst>
                  <a:gd name="T0" fmla="*/ 610 w 815"/>
                  <a:gd name="T1" fmla="*/ 395 h 555"/>
                  <a:gd name="T2" fmla="*/ 606 w 815"/>
                  <a:gd name="T3" fmla="*/ 410 h 555"/>
                  <a:gd name="T4" fmla="*/ 613 w 815"/>
                  <a:gd name="T5" fmla="*/ 417 h 555"/>
                  <a:gd name="T6" fmla="*/ 628 w 815"/>
                  <a:gd name="T7" fmla="*/ 410 h 555"/>
                  <a:gd name="T8" fmla="*/ 741 w 815"/>
                  <a:gd name="T9" fmla="*/ 373 h 555"/>
                  <a:gd name="T10" fmla="*/ 763 w 815"/>
                  <a:gd name="T11" fmla="*/ 362 h 555"/>
                  <a:gd name="T12" fmla="*/ 780 w 815"/>
                  <a:gd name="T13" fmla="*/ 351 h 555"/>
                  <a:gd name="T14" fmla="*/ 810 w 815"/>
                  <a:gd name="T15" fmla="*/ 327 h 555"/>
                  <a:gd name="T16" fmla="*/ 872 w 815"/>
                  <a:gd name="T17" fmla="*/ 236 h 555"/>
                  <a:gd name="T18" fmla="*/ 882 w 815"/>
                  <a:gd name="T19" fmla="*/ 220 h 555"/>
                  <a:gd name="T20" fmla="*/ 898 w 815"/>
                  <a:gd name="T21" fmla="*/ 204 h 555"/>
                  <a:gd name="T22" fmla="*/ 929 w 815"/>
                  <a:gd name="T23" fmla="*/ 187 h 555"/>
                  <a:gd name="T24" fmla="*/ 940 w 815"/>
                  <a:gd name="T25" fmla="*/ 181 h 555"/>
                  <a:gd name="T26" fmla="*/ 1170 w 815"/>
                  <a:gd name="T27" fmla="*/ 396 h 555"/>
                  <a:gd name="T28" fmla="*/ 1154 w 815"/>
                  <a:gd name="T29" fmla="*/ 413 h 555"/>
                  <a:gd name="T30" fmla="*/ 1121 w 815"/>
                  <a:gd name="T31" fmla="*/ 437 h 555"/>
                  <a:gd name="T32" fmla="*/ 1109 w 815"/>
                  <a:gd name="T33" fmla="*/ 443 h 555"/>
                  <a:gd name="T34" fmla="*/ 1099 w 815"/>
                  <a:gd name="T35" fmla="*/ 450 h 555"/>
                  <a:gd name="T36" fmla="*/ 662 w 815"/>
                  <a:gd name="T37" fmla="*/ 550 h 555"/>
                  <a:gd name="T38" fmla="*/ 670 w 815"/>
                  <a:gd name="T39" fmla="*/ 538 h 555"/>
                  <a:gd name="T40" fmla="*/ 659 w 815"/>
                  <a:gd name="T41" fmla="*/ 523 h 555"/>
                  <a:gd name="T42" fmla="*/ 638 w 815"/>
                  <a:gd name="T43" fmla="*/ 528 h 555"/>
                  <a:gd name="T44" fmla="*/ 645 w 815"/>
                  <a:gd name="T45" fmla="*/ 517 h 555"/>
                  <a:gd name="T46" fmla="*/ 638 w 815"/>
                  <a:gd name="T47" fmla="*/ 505 h 555"/>
                  <a:gd name="T48" fmla="*/ 617 w 815"/>
                  <a:gd name="T49" fmla="*/ 507 h 555"/>
                  <a:gd name="T50" fmla="*/ 491 w 815"/>
                  <a:gd name="T51" fmla="*/ 555 h 555"/>
                  <a:gd name="T52" fmla="*/ 440 w 815"/>
                  <a:gd name="T53" fmla="*/ 594 h 555"/>
                  <a:gd name="T54" fmla="*/ 416 w 815"/>
                  <a:gd name="T55" fmla="*/ 630 h 555"/>
                  <a:gd name="T56" fmla="*/ 406 w 815"/>
                  <a:gd name="T57" fmla="*/ 641 h 555"/>
                  <a:gd name="T58" fmla="*/ 353 w 815"/>
                  <a:gd name="T59" fmla="*/ 679 h 555"/>
                  <a:gd name="T60" fmla="*/ 342 w 815"/>
                  <a:gd name="T61" fmla="*/ 685 h 555"/>
                  <a:gd name="T62" fmla="*/ 274 w 815"/>
                  <a:gd name="T63" fmla="*/ 715 h 555"/>
                  <a:gd name="T64" fmla="*/ 238 w 815"/>
                  <a:gd name="T65" fmla="*/ 734 h 555"/>
                  <a:gd name="T66" fmla="*/ 163 w 815"/>
                  <a:gd name="T67" fmla="*/ 799 h 555"/>
                  <a:gd name="T68" fmla="*/ 142 w 815"/>
                  <a:gd name="T69" fmla="*/ 820 h 555"/>
                  <a:gd name="T70" fmla="*/ 120 w 815"/>
                  <a:gd name="T71" fmla="*/ 817 h 555"/>
                  <a:gd name="T72" fmla="*/ 94 w 815"/>
                  <a:gd name="T73" fmla="*/ 807 h 555"/>
                  <a:gd name="T74" fmla="*/ 81 w 815"/>
                  <a:gd name="T75" fmla="*/ 789 h 555"/>
                  <a:gd name="T76" fmla="*/ 23 w 815"/>
                  <a:gd name="T77" fmla="*/ 800 h 555"/>
                  <a:gd name="T78" fmla="*/ 183 w 815"/>
                  <a:gd name="T79" fmla="*/ 528 h 555"/>
                  <a:gd name="T80" fmla="*/ 195 w 815"/>
                  <a:gd name="T81" fmla="*/ 519 h 555"/>
                  <a:gd name="T82" fmla="*/ 211 w 815"/>
                  <a:gd name="T83" fmla="*/ 498 h 555"/>
                  <a:gd name="T84" fmla="*/ 237 w 815"/>
                  <a:gd name="T85" fmla="*/ 484 h 555"/>
                  <a:gd name="T86" fmla="*/ 600 w 815"/>
                  <a:gd name="T87" fmla="*/ 346 h 555"/>
                  <a:gd name="T88" fmla="*/ 583 w 815"/>
                  <a:gd name="T89" fmla="*/ 381 h 555"/>
                  <a:gd name="T90" fmla="*/ 583 w 815"/>
                  <a:gd name="T91" fmla="*/ 390 h 555"/>
                  <a:gd name="T92" fmla="*/ 589 w 815"/>
                  <a:gd name="T93" fmla="*/ 396 h 555"/>
                  <a:gd name="T94" fmla="*/ 600 w 815"/>
                  <a:gd name="T95" fmla="*/ 392 h 5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5"/>
                  <a:gd name="T145" fmla="*/ 0 h 555"/>
                  <a:gd name="T146" fmla="*/ 815 w 815"/>
                  <a:gd name="T147" fmla="*/ 555 h 5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5" h="555">
                    <a:moveTo>
                      <a:pt x="344" y="264"/>
                    </a:moveTo>
                    <a:lnTo>
                      <a:pt x="348" y="261"/>
                    </a:lnTo>
                    <a:lnTo>
                      <a:pt x="348" y="264"/>
                    </a:lnTo>
                    <a:lnTo>
                      <a:pt x="345" y="269"/>
                    </a:lnTo>
                    <a:lnTo>
                      <a:pt x="346" y="269"/>
                    </a:lnTo>
                    <a:lnTo>
                      <a:pt x="346" y="275"/>
                    </a:lnTo>
                    <a:lnTo>
                      <a:pt x="349" y="276"/>
                    </a:lnTo>
                    <a:lnTo>
                      <a:pt x="352" y="276"/>
                    </a:lnTo>
                    <a:lnTo>
                      <a:pt x="350" y="279"/>
                    </a:lnTo>
                    <a:lnTo>
                      <a:pt x="354" y="276"/>
                    </a:lnTo>
                    <a:lnTo>
                      <a:pt x="356" y="277"/>
                    </a:lnTo>
                    <a:lnTo>
                      <a:pt x="358" y="275"/>
                    </a:lnTo>
                    <a:lnTo>
                      <a:pt x="360" y="276"/>
                    </a:lnTo>
                    <a:lnTo>
                      <a:pt x="364" y="275"/>
                    </a:lnTo>
                    <a:lnTo>
                      <a:pt x="423" y="250"/>
                    </a:lnTo>
                    <a:lnTo>
                      <a:pt x="430" y="244"/>
                    </a:lnTo>
                    <a:lnTo>
                      <a:pt x="433" y="244"/>
                    </a:lnTo>
                    <a:lnTo>
                      <a:pt x="435" y="242"/>
                    </a:lnTo>
                    <a:lnTo>
                      <a:pt x="438" y="240"/>
                    </a:lnTo>
                    <a:lnTo>
                      <a:pt x="439" y="239"/>
                    </a:lnTo>
                    <a:lnTo>
                      <a:pt x="445" y="235"/>
                    </a:lnTo>
                    <a:lnTo>
                      <a:pt x="457" y="226"/>
                    </a:lnTo>
                    <a:lnTo>
                      <a:pt x="458" y="222"/>
                    </a:lnTo>
                    <a:lnTo>
                      <a:pt x="462" y="219"/>
                    </a:lnTo>
                    <a:lnTo>
                      <a:pt x="462" y="216"/>
                    </a:lnTo>
                    <a:lnTo>
                      <a:pt x="469" y="210"/>
                    </a:lnTo>
                    <a:lnTo>
                      <a:pt x="498" y="158"/>
                    </a:lnTo>
                    <a:lnTo>
                      <a:pt x="499" y="153"/>
                    </a:lnTo>
                    <a:lnTo>
                      <a:pt x="502" y="150"/>
                    </a:lnTo>
                    <a:lnTo>
                      <a:pt x="503" y="147"/>
                    </a:lnTo>
                    <a:lnTo>
                      <a:pt x="508" y="143"/>
                    </a:lnTo>
                    <a:lnTo>
                      <a:pt x="511" y="139"/>
                    </a:lnTo>
                    <a:lnTo>
                      <a:pt x="512" y="137"/>
                    </a:lnTo>
                    <a:lnTo>
                      <a:pt x="516" y="135"/>
                    </a:lnTo>
                    <a:lnTo>
                      <a:pt x="526" y="126"/>
                    </a:lnTo>
                    <a:lnTo>
                      <a:pt x="530" y="125"/>
                    </a:lnTo>
                    <a:lnTo>
                      <a:pt x="532" y="124"/>
                    </a:lnTo>
                    <a:lnTo>
                      <a:pt x="534" y="121"/>
                    </a:lnTo>
                    <a:lnTo>
                      <a:pt x="536" y="121"/>
                    </a:lnTo>
                    <a:lnTo>
                      <a:pt x="815" y="0"/>
                    </a:lnTo>
                    <a:lnTo>
                      <a:pt x="669" y="264"/>
                    </a:lnTo>
                    <a:lnTo>
                      <a:pt x="668" y="265"/>
                    </a:lnTo>
                    <a:lnTo>
                      <a:pt x="665" y="269"/>
                    </a:lnTo>
                    <a:lnTo>
                      <a:pt x="665" y="272"/>
                    </a:lnTo>
                    <a:lnTo>
                      <a:pt x="659" y="277"/>
                    </a:lnTo>
                    <a:lnTo>
                      <a:pt x="659" y="279"/>
                    </a:lnTo>
                    <a:lnTo>
                      <a:pt x="645" y="291"/>
                    </a:lnTo>
                    <a:lnTo>
                      <a:pt x="640" y="293"/>
                    </a:lnTo>
                    <a:lnTo>
                      <a:pt x="640" y="295"/>
                    </a:lnTo>
                    <a:lnTo>
                      <a:pt x="636" y="297"/>
                    </a:lnTo>
                    <a:lnTo>
                      <a:pt x="633" y="297"/>
                    </a:lnTo>
                    <a:lnTo>
                      <a:pt x="632" y="300"/>
                    </a:lnTo>
                    <a:lnTo>
                      <a:pt x="628" y="301"/>
                    </a:lnTo>
                    <a:lnTo>
                      <a:pt x="627" y="301"/>
                    </a:lnTo>
                    <a:lnTo>
                      <a:pt x="348" y="422"/>
                    </a:lnTo>
                    <a:lnTo>
                      <a:pt x="349" y="421"/>
                    </a:lnTo>
                    <a:lnTo>
                      <a:pt x="378" y="368"/>
                    </a:lnTo>
                    <a:lnTo>
                      <a:pt x="380" y="365"/>
                    </a:lnTo>
                    <a:lnTo>
                      <a:pt x="380" y="362"/>
                    </a:lnTo>
                    <a:lnTo>
                      <a:pt x="382" y="360"/>
                    </a:lnTo>
                    <a:lnTo>
                      <a:pt x="381" y="358"/>
                    </a:lnTo>
                    <a:lnTo>
                      <a:pt x="381" y="353"/>
                    </a:lnTo>
                    <a:lnTo>
                      <a:pt x="376" y="350"/>
                    </a:lnTo>
                    <a:lnTo>
                      <a:pt x="373" y="352"/>
                    </a:lnTo>
                    <a:lnTo>
                      <a:pt x="368" y="353"/>
                    </a:lnTo>
                    <a:lnTo>
                      <a:pt x="364" y="354"/>
                    </a:lnTo>
                    <a:lnTo>
                      <a:pt x="365" y="353"/>
                    </a:lnTo>
                    <a:lnTo>
                      <a:pt x="365" y="350"/>
                    </a:lnTo>
                    <a:lnTo>
                      <a:pt x="368" y="346"/>
                    </a:lnTo>
                    <a:lnTo>
                      <a:pt x="366" y="345"/>
                    </a:lnTo>
                    <a:lnTo>
                      <a:pt x="366" y="341"/>
                    </a:lnTo>
                    <a:lnTo>
                      <a:pt x="364" y="338"/>
                    </a:lnTo>
                    <a:lnTo>
                      <a:pt x="360" y="337"/>
                    </a:lnTo>
                    <a:lnTo>
                      <a:pt x="357" y="340"/>
                    </a:lnTo>
                    <a:lnTo>
                      <a:pt x="352" y="340"/>
                    </a:lnTo>
                    <a:lnTo>
                      <a:pt x="284" y="369"/>
                    </a:lnTo>
                    <a:lnTo>
                      <a:pt x="283" y="372"/>
                    </a:lnTo>
                    <a:lnTo>
                      <a:pt x="280" y="372"/>
                    </a:lnTo>
                    <a:lnTo>
                      <a:pt x="277" y="374"/>
                    </a:lnTo>
                    <a:lnTo>
                      <a:pt x="273" y="374"/>
                    </a:lnTo>
                    <a:lnTo>
                      <a:pt x="251" y="398"/>
                    </a:lnTo>
                    <a:lnTo>
                      <a:pt x="248" y="403"/>
                    </a:lnTo>
                    <a:lnTo>
                      <a:pt x="247" y="403"/>
                    </a:lnTo>
                    <a:lnTo>
                      <a:pt x="237" y="422"/>
                    </a:lnTo>
                    <a:lnTo>
                      <a:pt x="236" y="423"/>
                    </a:lnTo>
                    <a:lnTo>
                      <a:pt x="233" y="427"/>
                    </a:lnTo>
                    <a:lnTo>
                      <a:pt x="232" y="430"/>
                    </a:lnTo>
                    <a:lnTo>
                      <a:pt x="208" y="451"/>
                    </a:lnTo>
                    <a:lnTo>
                      <a:pt x="205" y="453"/>
                    </a:lnTo>
                    <a:lnTo>
                      <a:pt x="202" y="455"/>
                    </a:lnTo>
                    <a:lnTo>
                      <a:pt x="200" y="455"/>
                    </a:lnTo>
                    <a:lnTo>
                      <a:pt x="198" y="458"/>
                    </a:lnTo>
                    <a:lnTo>
                      <a:pt x="195" y="459"/>
                    </a:lnTo>
                    <a:lnTo>
                      <a:pt x="176" y="466"/>
                    </a:lnTo>
                    <a:lnTo>
                      <a:pt x="170" y="468"/>
                    </a:lnTo>
                    <a:lnTo>
                      <a:pt x="156" y="479"/>
                    </a:lnTo>
                    <a:lnTo>
                      <a:pt x="150" y="482"/>
                    </a:lnTo>
                    <a:lnTo>
                      <a:pt x="143" y="486"/>
                    </a:lnTo>
                    <a:lnTo>
                      <a:pt x="136" y="492"/>
                    </a:lnTo>
                    <a:lnTo>
                      <a:pt x="128" y="496"/>
                    </a:lnTo>
                    <a:lnTo>
                      <a:pt x="97" y="528"/>
                    </a:lnTo>
                    <a:lnTo>
                      <a:pt x="93" y="535"/>
                    </a:lnTo>
                    <a:lnTo>
                      <a:pt x="87" y="540"/>
                    </a:lnTo>
                    <a:lnTo>
                      <a:pt x="85" y="547"/>
                    </a:lnTo>
                    <a:lnTo>
                      <a:pt x="81" y="549"/>
                    </a:lnTo>
                    <a:lnTo>
                      <a:pt x="69" y="555"/>
                    </a:lnTo>
                    <a:lnTo>
                      <a:pt x="70" y="552"/>
                    </a:lnTo>
                    <a:lnTo>
                      <a:pt x="69" y="548"/>
                    </a:lnTo>
                    <a:lnTo>
                      <a:pt x="61" y="543"/>
                    </a:lnTo>
                    <a:lnTo>
                      <a:pt x="58" y="541"/>
                    </a:lnTo>
                    <a:lnTo>
                      <a:pt x="54" y="541"/>
                    </a:lnTo>
                    <a:lnTo>
                      <a:pt x="54" y="539"/>
                    </a:lnTo>
                    <a:lnTo>
                      <a:pt x="53" y="535"/>
                    </a:lnTo>
                    <a:lnTo>
                      <a:pt x="46" y="529"/>
                    </a:lnTo>
                    <a:lnTo>
                      <a:pt x="30" y="529"/>
                    </a:lnTo>
                    <a:lnTo>
                      <a:pt x="19" y="532"/>
                    </a:lnTo>
                    <a:lnTo>
                      <a:pt x="13" y="536"/>
                    </a:lnTo>
                    <a:lnTo>
                      <a:pt x="0" y="541"/>
                    </a:lnTo>
                    <a:lnTo>
                      <a:pt x="1" y="539"/>
                    </a:lnTo>
                    <a:lnTo>
                      <a:pt x="104" y="354"/>
                    </a:lnTo>
                    <a:lnTo>
                      <a:pt x="107" y="352"/>
                    </a:lnTo>
                    <a:lnTo>
                      <a:pt x="107" y="350"/>
                    </a:lnTo>
                    <a:lnTo>
                      <a:pt x="111" y="348"/>
                    </a:lnTo>
                    <a:lnTo>
                      <a:pt x="115" y="340"/>
                    </a:lnTo>
                    <a:lnTo>
                      <a:pt x="118" y="338"/>
                    </a:lnTo>
                    <a:lnTo>
                      <a:pt x="120" y="334"/>
                    </a:lnTo>
                    <a:lnTo>
                      <a:pt x="124" y="333"/>
                    </a:lnTo>
                    <a:lnTo>
                      <a:pt x="132" y="325"/>
                    </a:lnTo>
                    <a:lnTo>
                      <a:pt x="135" y="324"/>
                    </a:lnTo>
                    <a:lnTo>
                      <a:pt x="139" y="321"/>
                    </a:lnTo>
                    <a:lnTo>
                      <a:pt x="150" y="316"/>
                    </a:lnTo>
                    <a:lnTo>
                      <a:pt x="342" y="232"/>
                    </a:lnTo>
                    <a:lnTo>
                      <a:pt x="334" y="248"/>
                    </a:lnTo>
                    <a:lnTo>
                      <a:pt x="332" y="251"/>
                    </a:lnTo>
                    <a:lnTo>
                      <a:pt x="332" y="255"/>
                    </a:lnTo>
                    <a:lnTo>
                      <a:pt x="330" y="256"/>
                    </a:lnTo>
                    <a:lnTo>
                      <a:pt x="332" y="256"/>
                    </a:lnTo>
                    <a:lnTo>
                      <a:pt x="332" y="261"/>
                    </a:lnTo>
                    <a:lnTo>
                      <a:pt x="333" y="264"/>
                    </a:lnTo>
                    <a:lnTo>
                      <a:pt x="336" y="264"/>
                    </a:lnTo>
                    <a:lnTo>
                      <a:pt x="336" y="265"/>
                    </a:lnTo>
                    <a:lnTo>
                      <a:pt x="340" y="263"/>
                    </a:lnTo>
                    <a:lnTo>
                      <a:pt x="341" y="264"/>
                    </a:lnTo>
                    <a:lnTo>
                      <a:pt x="342" y="263"/>
                    </a:lnTo>
                    <a:lnTo>
                      <a:pt x="344" y="264"/>
                    </a:lnTo>
                    <a:close/>
                  </a:path>
                </a:pathLst>
              </a:custGeom>
              <a:solidFill>
                <a:srgbClr val="FFFF00"/>
              </a:solidFill>
              <a:ln w="1588">
                <a:solidFill>
                  <a:srgbClr val="000000"/>
                </a:solidFill>
                <a:prstDash val="solid"/>
                <a:round/>
                <a:headEnd/>
                <a:tailEnd/>
              </a:ln>
            </p:spPr>
            <p:txBody>
              <a:bodyPr/>
              <a:lstStyle/>
              <a:p>
                <a:pPr>
                  <a:defRPr/>
                </a:pPr>
                <a:endParaRPr lang="ja-JP" altLang="en-US" sz="1050"/>
              </a:p>
            </p:txBody>
          </p:sp>
          <p:sp>
            <p:nvSpPr>
              <p:cNvPr id="183" name="Freeform 168"/>
              <p:cNvSpPr>
                <a:spLocks/>
              </p:cNvSpPr>
              <p:nvPr/>
            </p:nvSpPr>
            <p:spPr bwMode="auto">
              <a:xfrm>
                <a:off x="2113" y="1468"/>
                <a:ext cx="419" cy="292"/>
              </a:xfrm>
              <a:custGeom>
                <a:avLst/>
                <a:gdLst>
                  <a:gd name="T0" fmla="*/ 29 w 316"/>
                  <a:gd name="T1" fmla="*/ 316 h 239"/>
                  <a:gd name="T2" fmla="*/ 42 w 316"/>
                  <a:gd name="T3" fmla="*/ 303 h 239"/>
                  <a:gd name="T4" fmla="*/ 58 w 316"/>
                  <a:gd name="T5" fmla="*/ 283 h 239"/>
                  <a:gd name="T6" fmla="*/ 89 w 316"/>
                  <a:gd name="T7" fmla="*/ 255 h 239"/>
                  <a:gd name="T8" fmla="*/ 124 w 316"/>
                  <a:gd name="T9" fmla="*/ 231 h 239"/>
                  <a:gd name="T10" fmla="*/ 151 w 316"/>
                  <a:gd name="T11" fmla="*/ 216 h 239"/>
                  <a:gd name="T12" fmla="*/ 185 w 316"/>
                  <a:gd name="T13" fmla="*/ 195 h 239"/>
                  <a:gd name="T14" fmla="*/ 229 w 316"/>
                  <a:gd name="T15" fmla="*/ 181 h 239"/>
                  <a:gd name="T16" fmla="*/ 242 w 316"/>
                  <a:gd name="T17" fmla="*/ 175 h 239"/>
                  <a:gd name="T18" fmla="*/ 251 w 316"/>
                  <a:gd name="T19" fmla="*/ 170 h 239"/>
                  <a:gd name="T20" fmla="*/ 294 w 316"/>
                  <a:gd name="T21" fmla="*/ 134 h 239"/>
                  <a:gd name="T22" fmla="*/ 302 w 316"/>
                  <a:gd name="T23" fmla="*/ 127 h 239"/>
                  <a:gd name="T24" fmla="*/ 320 w 316"/>
                  <a:gd name="T25" fmla="*/ 99 h 239"/>
                  <a:gd name="T26" fmla="*/ 327 w 316"/>
                  <a:gd name="T27" fmla="*/ 92 h 239"/>
                  <a:gd name="T28" fmla="*/ 368 w 316"/>
                  <a:gd name="T29" fmla="*/ 55 h 239"/>
                  <a:gd name="T30" fmla="*/ 385 w 316"/>
                  <a:gd name="T31" fmla="*/ 46 h 239"/>
                  <a:gd name="T32" fmla="*/ 513 w 316"/>
                  <a:gd name="T33" fmla="*/ 1 h 239"/>
                  <a:gd name="T34" fmla="*/ 525 w 316"/>
                  <a:gd name="T35" fmla="*/ 1 h 239"/>
                  <a:gd name="T36" fmla="*/ 530 w 316"/>
                  <a:gd name="T37" fmla="*/ 7 h 239"/>
                  <a:gd name="T38" fmla="*/ 524 w 316"/>
                  <a:gd name="T39" fmla="*/ 26 h 239"/>
                  <a:gd name="T40" fmla="*/ 406 w 316"/>
                  <a:gd name="T41" fmla="*/ 70 h 239"/>
                  <a:gd name="T42" fmla="*/ 399 w 316"/>
                  <a:gd name="T43" fmla="*/ 73 h 239"/>
                  <a:gd name="T44" fmla="*/ 356 w 316"/>
                  <a:gd name="T45" fmla="*/ 108 h 239"/>
                  <a:gd name="T46" fmla="*/ 348 w 316"/>
                  <a:gd name="T47" fmla="*/ 116 h 239"/>
                  <a:gd name="T48" fmla="*/ 343 w 316"/>
                  <a:gd name="T49" fmla="*/ 121 h 239"/>
                  <a:gd name="T50" fmla="*/ 321 w 316"/>
                  <a:gd name="T51" fmla="*/ 155 h 239"/>
                  <a:gd name="T52" fmla="*/ 278 w 316"/>
                  <a:gd name="T53" fmla="*/ 189 h 239"/>
                  <a:gd name="T54" fmla="*/ 266 w 316"/>
                  <a:gd name="T55" fmla="*/ 194 h 239"/>
                  <a:gd name="T56" fmla="*/ 259 w 316"/>
                  <a:gd name="T57" fmla="*/ 198 h 239"/>
                  <a:gd name="T58" fmla="*/ 222 w 316"/>
                  <a:gd name="T59" fmla="*/ 211 h 239"/>
                  <a:gd name="T60" fmla="*/ 188 w 316"/>
                  <a:gd name="T61" fmla="*/ 228 h 239"/>
                  <a:gd name="T62" fmla="*/ 152 w 316"/>
                  <a:gd name="T63" fmla="*/ 252 h 239"/>
                  <a:gd name="T64" fmla="*/ 115 w 316"/>
                  <a:gd name="T65" fmla="*/ 275 h 239"/>
                  <a:gd name="T66" fmla="*/ 75 w 316"/>
                  <a:gd name="T67" fmla="*/ 314 h 239"/>
                  <a:gd name="T68" fmla="*/ 63 w 316"/>
                  <a:gd name="T69" fmla="*/ 331 h 239"/>
                  <a:gd name="T70" fmla="*/ 0 w 316"/>
                  <a:gd name="T71" fmla="*/ 357 h 239"/>
                  <a:gd name="T72" fmla="*/ 9 w 316"/>
                  <a:gd name="T73" fmla="*/ 325 h 2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6"/>
                  <a:gd name="T112" fmla="*/ 0 h 239"/>
                  <a:gd name="T113" fmla="*/ 316 w 316"/>
                  <a:gd name="T114" fmla="*/ 239 h 2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6" h="239">
                    <a:moveTo>
                      <a:pt x="5" y="218"/>
                    </a:moveTo>
                    <a:lnTo>
                      <a:pt x="17" y="212"/>
                    </a:lnTo>
                    <a:lnTo>
                      <a:pt x="21" y="208"/>
                    </a:lnTo>
                    <a:lnTo>
                      <a:pt x="24" y="203"/>
                    </a:lnTo>
                    <a:lnTo>
                      <a:pt x="29" y="198"/>
                    </a:lnTo>
                    <a:lnTo>
                      <a:pt x="33" y="190"/>
                    </a:lnTo>
                    <a:lnTo>
                      <a:pt x="46" y="178"/>
                    </a:lnTo>
                    <a:lnTo>
                      <a:pt x="51" y="171"/>
                    </a:lnTo>
                    <a:lnTo>
                      <a:pt x="65" y="159"/>
                    </a:lnTo>
                    <a:lnTo>
                      <a:pt x="71" y="155"/>
                    </a:lnTo>
                    <a:lnTo>
                      <a:pt x="78" y="149"/>
                    </a:lnTo>
                    <a:lnTo>
                      <a:pt x="86" y="145"/>
                    </a:lnTo>
                    <a:lnTo>
                      <a:pt x="93" y="141"/>
                    </a:lnTo>
                    <a:lnTo>
                      <a:pt x="106" y="131"/>
                    </a:lnTo>
                    <a:lnTo>
                      <a:pt x="113" y="129"/>
                    </a:lnTo>
                    <a:lnTo>
                      <a:pt x="131" y="121"/>
                    </a:lnTo>
                    <a:lnTo>
                      <a:pt x="134" y="121"/>
                    </a:lnTo>
                    <a:lnTo>
                      <a:pt x="138" y="117"/>
                    </a:lnTo>
                    <a:lnTo>
                      <a:pt x="142" y="114"/>
                    </a:lnTo>
                    <a:lnTo>
                      <a:pt x="144" y="114"/>
                    </a:lnTo>
                    <a:lnTo>
                      <a:pt x="168" y="93"/>
                    </a:lnTo>
                    <a:lnTo>
                      <a:pt x="168" y="90"/>
                    </a:lnTo>
                    <a:lnTo>
                      <a:pt x="171" y="86"/>
                    </a:lnTo>
                    <a:lnTo>
                      <a:pt x="172" y="85"/>
                    </a:lnTo>
                    <a:lnTo>
                      <a:pt x="182" y="69"/>
                    </a:lnTo>
                    <a:lnTo>
                      <a:pt x="183" y="66"/>
                    </a:lnTo>
                    <a:lnTo>
                      <a:pt x="184" y="65"/>
                    </a:lnTo>
                    <a:lnTo>
                      <a:pt x="187" y="61"/>
                    </a:lnTo>
                    <a:lnTo>
                      <a:pt x="187" y="58"/>
                    </a:lnTo>
                    <a:lnTo>
                      <a:pt x="210" y="37"/>
                    </a:lnTo>
                    <a:lnTo>
                      <a:pt x="214" y="37"/>
                    </a:lnTo>
                    <a:lnTo>
                      <a:pt x="220" y="31"/>
                    </a:lnTo>
                    <a:lnTo>
                      <a:pt x="288" y="3"/>
                    </a:lnTo>
                    <a:lnTo>
                      <a:pt x="293" y="1"/>
                    </a:lnTo>
                    <a:lnTo>
                      <a:pt x="296" y="0"/>
                    </a:lnTo>
                    <a:lnTo>
                      <a:pt x="300" y="1"/>
                    </a:lnTo>
                    <a:lnTo>
                      <a:pt x="301" y="3"/>
                    </a:lnTo>
                    <a:lnTo>
                      <a:pt x="303" y="5"/>
                    </a:lnTo>
                    <a:lnTo>
                      <a:pt x="316" y="15"/>
                    </a:lnTo>
                    <a:lnTo>
                      <a:pt x="299" y="17"/>
                    </a:lnTo>
                    <a:lnTo>
                      <a:pt x="235" y="44"/>
                    </a:lnTo>
                    <a:lnTo>
                      <a:pt x="232" y="47"/>
                    </a:lnTo>
                    <a:lnTo>
                      <a:pt x="231" y="47"/>
                    </a:lnTo>
                    <a:lnTo>
                      <a:pt x="228" y="49"/>
                    </a:lnTo>
                    <a:lnTo>
                      <a:pt x="224" y="51"/>
                    </a:lnTo>
                    <a:lnTo>
                      <a:pt x="203" y="72"/>
                    </a:lnTo>
                    <a:lnTo>
                      <a:pt x="202" y="74"/>
                    </a:lnTo>
                    <a:lnTo>
                      <a:pt x="199" y="78"/>
                    </a:lnTo>
                    <a:lnTo>
                      <a:pt x="198" y="78"/>
                    </a:lnTo>
                    <a:lnTo>
                      <a:pt x="196" y="81"/>
                    </a:lnTo>
                    <a:lnTo>
                      <a:pt x="187" y="98"/>
                    </a:lnTo>
                    <a:lnTo>
                      <a:pt x="184" y="104"/>
                    </a:lnTo>
                    <a:lnTo>
                      <a:pt x="183" y="105"/>
                    </a:lnTo>
                    <a:lnTo>
                      <a:pt x="159" y="127"/>
                    </a:lnTo>
                    <a:lnTo>
                      <a:pt x="156" y="127"/>
                    </a:lnTo>
                    <a:lnTo>
                      <a:pt x="152" y="130"/>
                    </a:lnTo>
                    <a:lnTo>
                      <a:pt x="151" y="130"/>
                    </a:lnTo>
                    <a:lnTo>
                      <a:pt x="148" y="133"/>
                    </a:lnTo>
                    <a:lnTo>
                      <a:pt x="146" y="134"/>
                    </a:lnTo>
                    <a:lnTo>
                      <a:pt x="127" y="142"/>
                    </a:lnTo>
                    <a:lnTo>
                      <a:pt x="121" y="145"/>
                    </a:lnTo>
                    <a:lnTo>
                      <a:pt x="107" y="153"/>
                    </a:lnTo>
                    <a:lnTo>
                      <a:pt x="101" y="155"/>
                    </a:lnTo>
                    <a:lnTo>
                      <a:pt x="87" y="169"/>
                    </a:lnTo>
                    <a:lnTo>
                      <a:pt x="79" y="173"/>
                    </a:lnTo>
                    <a:lnTo>
                      <a:pt x="66" y="184"/>
                    </a:lnTo>
                    <a:lnTo>
                      <a:pt x="47" y="203"/>
                    </a:lnTo>
                    <a:lnTo>
                      <a:pt x="43" y="210"/>
                    </a:lnTo>
                    <a:lnTo>
                      <a:pt x="38" y="216"/>
                    </a:lnTo>
                    <a:lnTo>
                      <a:pt x="36" y="222"/>
                    </a:lnTo>
                    <a:lnTo>
                      <a:pt x="32" y="226"/>
                    </a:lnTo>
                    <a:lnTo>
                      <a:pt x="0" y="239"/>
                    </a:lnTo>
                    <a:lnTo>
                      <a:pt x="5" y="231"/>
                    </a:lnTo>
                    <a:lnTo>
                      <a:pt x="5" y="218"/>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184" name="Line 169"/>
              <p:cNvSpPr>
                <a:spLocks noChangeShapeType="1"/>
              </p:cNvSpPr>
              <p:nvPr/>
            </p:nvSpPr>
            <p:spPr bwMode="auto">
              <a:xfrm>
                <a:off x="2678" y="1812"/>
                <a:ext cx="20" cy="15"/>
              </a:xfrm>
              <a:prstGeom prst="line">
                <a:avLst/>
              </a:prstGeom>
              <a:noFill/>
              <a:ln w="1588">
                <a:solidFill>
                  <a:srgbClr val="000000"/>
                </a:solidFill>
                <a:round/>
                <a:headEnd/>
                <a:tailEnd/>
              </a:ln>
            </p:spPr>
            <p:txBody>
              <a:bodyPr/>
              <a:lstStyle/>
              <a:p>
                <a:pPr>
                  <a:defRPr/>
                </a:pPr>
                <a:endParaRPr lang="ja-JP" altLang="en-US" sz="1050"/>
              </a:p>
            </p:txBody>
          </p:sp>
          <p:sp>
            <p:nvSpPr>
              <p:cNvPr id="185" name="Line 170"/>
              <p:cNvSpPr>
                <a:spLocks noChangeShapeType="1"/>
              </p:cNvSpPr>
              <p:nvPr/>
            </p:nvSpPr>
            <p:spPr bwMode="auto">
              <a:xfrm>
                <a:off x="2849" y="1534"/>
                <a:ext cx="20" cy="12"/>
              </a:xfrm>
              <a:prstGeom prst="line">
                <a:avLst/>
              </a:prstGeom>
              <a:noFill/>
              <a:ln w="1588">
                <a:solidFill>
                  <a:srgbClr val="000000"/>
                </a:solidFill>
                <a:round/>
                <a:headEnd/>
                <a:tailEnd/>
              </a:ln>
            </p:spPr>
            <p:txBody>
              <a:bodyPr/>
              <a:lstStyle/>
              <a:p>
                <a:pPr>
                  <a:defRPr/>
                </a:pPr>
                <a:endParaRPr lang="ja-JP" altLang="en-US" sz="1050"/>
              </a:p>
            </p:txBody>
          </p:sp>
          <p:sp>
            <p:nvSpPr>
              <p:cNvPr id="186" name="Line 171"/>
              <p:cNvSpPr>
                <a:spLocks noChangeShapeType="1"/>
              </p:cNvSpPr>
              <p:nvPr/>
            </p:nvSpPr>
            <p:spPr bwMode="auto">
              <a:xfrm>
                <a:off x="2601" y="1689"/>
                <a:ext cx="20" cy="17"/>
              </a:xfrm>
              <a:prstGeom prst="line">
                <a:avLst/>
              </a:prstGeom>
              <a:noFill/>
              <a:ln w="1588">
                <a:solidFill>
                  <a:srgbClr val="000000"/>
                </a:solidFill>
                <a:round/>
                <a:headEnd/>
                <a:tailEnd/>
              </a:ln>
            </p:spPr>
            <p:txBody>
              <a:bodyPr/>
              <a:lstStyle/>
              <a:p>
                <a:pPr>
                  <a:defRPr/>
                </a:pPr>
                <a:endParaRPr lang="ja-JP" altLang="en-US" sz="1050"/>
              </a:p>
            </p:txBody>
          </p:sp>
          <p:sp>
            <p:nvSpPr>
              <p:cNvPr id="187" name="Freeform 172"/>
              <p:cNvSpPr>
                <a:spLocks/>
              </p:cNvSpPr>
              <p:nvPr/>
            </p:nvSpPr>
            <p:spPr bwMode="auto">
              <a:xfrm>
                <a:off x="2013" y="1937"/>
                <a:ext cx="26" cy="22"/>
              </a:xfrm>
              <a:custGeom>
                <a:avLst/>
                <a:gdLst>
                  <a:gd name="T0" fmla="*/ 21 w 21"/>
                  <a:gd name="T1" fmla="*/ 27 h 18"/>
                  <a:gd name="T2" fmla="*/ 0 w 21"/>
                  <a:gd name="T3" fmla="*/ 12 h 18"/>
                  <a:gd name="T4" fmla="*/ 37 w 21"/>
                  <a:gd name="T5" fmla="*/ 0 h 18"/>
                  <a:gd name="T6" fmla="*/ 21 w 21"/>
                  <a:gd name="T7" fmla="*/ 27 h 18"/>
                  <a:gd name="T8" fmla="*/ 0 60000 65536"/>
                  <a:gd name="T9" fmla="*/ 0 60000 65536"/>
                  <a:gd name="T10" fmla="*/ 0 60000 65536"/>
                  <a:gd name="T11" fmla="*/ 0 60000 65536"/>
                  <a:gd name="T12" fmla="*/ 0 w 21"/>
                  <a:gd name="T13" fmla="*/ 0 h 18"/>
                  <a:gd name="T14" fmla="*/ 21 w 21"/>
                  <a:gd name="T15" fmla="*/ 18 h 18"/>
                </a:gdLst>
                <a:ahLst/>
                <a:cxnLst>
                  <a:cxn ang="T8">
                    <a:pos x="T0" y="T1"/>
                  </a:cxn>
                  <a:cxn ang="T9">
                    <a:pos x="T2" y="T3"/>
                  </a:cxn>
                  <a:cxn ang="T10">
                    <a:pos x="T4" y="T5"/>
                  </a:cxn>
                  <a:cxn ang="T11">
                    <a:pos x="T6" y="T7"/>
                  </a:cxn>
                </a:cxnLst>
                <a:rect l="T12" t="T13" r="T14" b="T15"/>
                <a:pathLst>
                  <a:path w="21" h="18">
                    <a:moveTo>
                      <a:pt x="12" y="18"/>
                    </a:moveTo>
                    <a:lnTo>
                      <a:pt x="0" y="8"/>
                    </a:lnTo>
                    <a:lnTo>
                      <a:pt x="21" y="0"/>
                    </a:lnTo>
                    <a:lnTo>
                      <a:pt x="12" y="18"/>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188" name="Line 173"/>
              <p:cNvSpPr>
                <a:spLocks noChangeShapeType="1"/>
              </p:cNvSpPr>
              <p:nvPr/>
            </p:nvSpPr>
            <p:spPr bwMode="auto">
              <a:xfrm flipH="1" flipV="1">
                <a:off x="2136" y="1728"/>
                <a:ext cx="20" cy="12"/>
              </a:xfrm>
              <a:prstGeom prst="line">
                <a:avLst/>
              </a:prstGeom>
              <a:noFill/>
              <a:ln w="1588">
                <a:solidFill>
                  <a:srgbClr val="000000"/>
                </a:solidFill>
                <a:round/>
                <a:headEnd/>
                <a:tailEnd/>
              </a:ln>
            </p:spPr>
            <p:txBody>
              <a:bodyPr/>
              <a:lstStyle/>
              <a:p>
                <a:pPr>
                  <a:defRPr/>
                </a:pPr>
                <a:endParaRPr lang="ja-JP" altLang="en-US" sz="1050"/>
              </a:p>
            </p:txBody>
          </p:sp>
          <p:sp>
            <p:nvSpPr>
              <p:cNvPr id="189" name="Freeform 174"/>
              <p:cNvSpPr>
                <a:spLocks/>
              </p:cNvSpPr>
              <p:nvPr/>
            </p:nvSpPr>
            <p:spPr bwMode="auto">
              <a:xfrm>
                <a:off x="1805" y="2300"/>
                <a:ext cx="339" cy="125"/>
              </a:xfrm>
              <a:custGeom>
                <a:avLst/>
                <a:gdLst>
                  <a:gd name="T0" fmla="*/ 0 w 252"/>
                  <a:gd name="T1" fmla="*/ 106 h 103"/>
                  <a:gd name="T2" fmla="*/ 292 w 252"/>
                  <a:gd name="T3" fmla="*/ 0 h 103"/>
                  <a:gd name="T4" fmla="*/ 443 w 252"/>
                  <a:gd name="T5" fmla="*/ 49 h 103"/>
                  <a:gd name="T6" fmla="*/ 160 w 252"/>
                  <a:gd name="T7" fmla="*/ 152 h 103"/>
                  <a:gd name="T8" fmla="*/ 0 w 252"/>
                  <a:gd name="T9" fmla="*/ 106 h 103"/>
                  <a:gd name="T10" fmla="*/ 0 60000 65536"/>
                  <a:gd name="T11" fmla="*/ 0 60000 65536"/>
                  <a:gd name="T12" fmla="*/ 0 60000 65536"/>
                  <a:gd name="T13" fmla="*/ 0 60000 65536"/>
                  <a:gd name="T14" fmla="*/ 0 60000 65536"/>
                  <a:gd name="T15" fmla="*/ 0 w 252"/>
                  <a:gd name="T16" fmla="*/ 0 h 103"/>
                  <a:gd name="T17" fmla="*/ 252 w 252"/>
                  <a:gd name="T18" fmla="*/ 103 h 103"/>
                </a:gdLst>
                <a:ahLst/>
                <a:cxnLst>
                  <a:cxn ang="T10">
                    <a:pos x="T0" y="T1"/>
                  </a:cxn>
                  <a:cxn ang="T11">
                    <a:pos x="T2" y="T3"/>
                  </a:cxn>
                  <a:cxn ang="T12">
                    <a:pos x="T4" y="T5"/>
                  </a:cxn>
                  <a:cxn ang="T13">
                    <a:pos x="T6" y="T7"/>
                  </a:cxn>
                  <a:cxn ang="T14">
                    <a:pos x="T8" y="T9"/>
                  </a:cxn>
                </a:cxnLst>
                <a:rect l="T15" t="T16" r="T17" b="T18"/>
                <a:pathLst>
                  <a:path w="252" h="103">
                    <a:moveTo>
                      <a:pt x="0" y="72"/>
                    </a:moveTo>
                    <a:lnTo>
                      <a:pt x="166" y="0"/>
                    </a:lnTo>
                    <a:lnTo>
                      <a:pt x="252" y="33"/>
                    </a:lnTo>
                    <a:lnTo>
                      <a:pt x="91" y="103"/>
                    </a:lnTo>
                    <a:lnTo>
                      <a:pt x="0" y="72"/>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90" name="Freeform 175"/>
              <p:cNvSpPr>
                <a:spLocks/>
              </p:cNvSpPr>
              <p:nvPr/>
            </p:nvSpPr>
            <p:spPr bwMode="auto">
              <a:xfrm>
                <a:off x="1927" y="2342"/>
                <a:ext cx="214" cy="101"/>
              </a:xfrm>
              <a:custGeom>
                <a:avLst/>
                <a:gdLst>
                  <a:gd name="T0" fmla="*/ 0 w 161"/>
                  <a:gd name="T1" fmla="*/ 122 h 82"/>
                  <a:gd name="T2" fmla="*/ 0 w 161"/>
                  <a:gd name="T3" fmla="*/ 104 h 82"/>
                  <a:gd name="T4" fmla="*/ 284 w 161"/>
                  <a:gd name="T5" fmla="*/ 0 h 82"/>
                  <a:gd name="T6" fmla="*/ 284 w 161"/>
                  <a:gd name="T7" fmla="*/ 26 h 82"/>
                  <a:gd name="T8" fmla="*/ 0 w 161"/>
                  <a:gd name="T9" fmla="*/ 122 h 82"/>
                  <a:gd name="T10" fmla="*/ 0 60000 65536"/>
                  <a:gd name="T11" fmla="*/ 0 60000 65536"/>
                  <a:gd name="T12" fmla="*/ 0 60000 65536"/>
                  <a:gd name="T13" fmla="*/ 0 60000 65536"/>
                  <a:gd name="T14" fmla="*/ 0 60000 65536"/>
                  <a:gd name="T15" fmla="*/ 0 w 161"/>
                  <a:gd name="T16" fmla="*/ 0 h 82"/>
                  <a:gd name="T17" fmla="*/ 161 w 161"/>
                  <a:gd name="T18" fmla="*/ 82 h 82"/>
                </a:gdLst>
                <a:ahLst/>
                <a:cxnLst>
                  <a:cxn ang="T10">
                    <a:pos x="T0" y="T1"/>
                  </a:cxn>
                  <a:cxn ang="T11">
                    <a:pos x="T2" y="T3"/>
                  </a:cxn>
                  <a:cxn ang="T12">
                    <a:pos x="T4" y="T5"/>
                  </a:cxn>
                  <a:cxn ang="T13">
                    <a:pos x="T6" y="T7"/>
                  </a:cxn>
                  <a:cxn ang="T14">
                    <a:pos x="T8" y="T9"/>
                  </a:cxn>
                </a:cxnLst>
                <a:rect l="T15" t="T16" r="T17" b="T18"/>
                <a:pathLst>
                  <a:path w="161" h="82">
                    <a:moveTo>
                      <a:pt x="0" y="82"/>
                    </a:moveTo>
                    <a:lnTo>
                      <a:pt x="0" y="70"/>
                    </a:lnTo>
                    <a:lnTo>
                      <a:pt x="161" y="0"/>
                    </a:lnTo>
                    <a:lnTo>
                      <a:pt x="161" y="17"/>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91" name="Freeform 176"/>
              <p:cNvSpPr>
                <a:spLocks/>
              </p:cNvSpPr>
              <p:nvPr/>
            </p:nvSpPr>
            <p:spPr bwMode="auto">
              <a:xfrm>
                <a:off x="1805" y="2388"/>
                <a:ext cx="128" cy="59"/>
              </a:xfrm>
              <a:custGeom>
                <a:avLst/>
                <a:gdLst>
                  <a:gd name="T0" fmla="*/ 0 w 91"/>
                  <a:gd name="T1" fmla="*/ 0 h 47"/>
                  <a:gd name="T2" fmla="*/ 158 w 91"/>
                  <a:gd name="T3" fmla="*/ 51 h 47"/>
                  <a:gd name="T4" fmla="*/ 158 w 91"/>
                  <a:gd name="T5" fmla="*/ 69 h 47"/>
                  <a:gd name="T6" fmla="*/ 0 w 91"/>
                  <a:gd name="T7" fmla="*/ 21 h 47"/>
                  <a:gd name="T8" fmla="*/ 0 w 91"/>
                  <a:gd name="T9" fmla="*/ 0 h 47"/>
                  <a:gd name="T10" fmla="*/ 0 60000 65536"/>
                  <a:gd name="T11" fmla="*/ 0 60000 65536"/>
                  <a:gd name="T12" fmla="*/ 0 60000 65536"/>
                  <a:gd name="T13" fmla="*/ 0 60000 65536"/>
                  <a:gd name="T14" fmla="*/ 0 60000 65536"/>
                  <a:gd name="T15" fmla="*/ 0 w 91"/>
                  <a:gd name="T16" fmla="*/ 0 h 47"/>
                  <a:gd name="T17" fmla="*/ 91 w 91"/>
                  <a:gd name="T18" fmla="*/ 47 h 47"/>
                </a:gdLst>
                <a:ahLst/>
                <a:cxnLst>
                  <a:cxn ang="T10">
                    <a:pos x="T0" y="T1"/>
                  </a:cxn>
                  <a:cxn ang="T11">
                    <a:pos x="T2" y="T3"/>
                  </a:cxn>
                  <a:cxn ang="T12">
                    <a:pos x="T4" y="T5"/>
                  </a:cxn>
                  <a:cxn ang="T13">
                    <a:pos x="T6" y="T7"/>
                  </a:cxn>
                  <a:cxn ang="T14">
                    <a:pos x="T8" y="T9"/>
                  </a:cxn>
                </a:cxnLst>
                <a:rect l="T15" t="T16" r="T17" b="T18"/>
                <a:pathLst>
                  <a:path w="91" h="47">
                    <a:moveTo>
                      <a:pt x="0" y="0"/>
                    </a:moveTo>
                    <a:lnTo>
                      <a:pt x="91" y="35"/>
                    </a:lnTo>
                    <a:lnTo>
                      <a:pt x="91" y="47"/>
                    </a:lnTo>
                    <a:lnTo>
                      <a:pt x="0" y="14"/>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92" name="Freeform 177"/>
              <p:cNvSpPr>
                <a:spLocks/>
              </p:cNvSpPr>
              <p:nvPr/>
            </p:nvSpPr>
            <p:spPr bwMode="auto">
              <a:xfrm>
                <a:off x="2070" y="2219"/>
                <a:ext cx="282" cy="113"/>
              </a:xfrm>
              <a:custGeom>
                <a:avLst/>
                <a:gdLst>
                  <a:gd name="T0" fmla="*/ 0 w 214"/>
                  <a:gd name="T1" fmla="*/ 87 h 91"/>
                  <a:gd name="T2" fmla="*/ 245 w 214"/>
                  <a:gd name="T3" fmla="*/ 0 h 91"/>
                  <a:gd name="T4" fmla="*/ 374 w 214"/>
                  <a:gd name="T5" fmla="*/ 43 h 91"/>
                  <a:gd name="T6" fmla="*/ 135 w 214"/>
                  <a:gd name="T7" fmla="*/ 135 h 91"/>
                  <a:gd name="T8" fmla="*/ 0 w 214"/>
                  <a:gd name="T9" fmla="*/ 87 h 91"/>
                  <a:gd name="T10" fmla="*/ 0 60000 65536"/>
                  <a:gd name="T11" fmla="*/ 0 60000 65536"/>
                  <a:gd name="T12" fmla="*/ 0 60000 65536"/>
                  <a:gd name="T13" fmla="*/ 0 60000 65536"/>
                  <a:gd name="T14" fmla="*/ 0 60000 65536"/>
                  <a:gd name="T15" fmla="*/ 0 w 214"/>
                  <a:gd name="T16" fmla="*/ 0 h 91"/>
                  <a:gd name="T17" fmla="*/ 214 w 214"/>
                  <a:gd name="T18" fmla="*/ 91 h 91"/>
                </a:gdLst>
                <a:ahLst/>
                <a:cxnLst>
                  <a:cxn ang="T10">
                    <a:pos x="T0" y="T1"/>
                  </a:cxn>
                  <a:cxn ang="T11">
                    <a:pos x="T2" y="T3"/>
                  </a:cxn>
                  <a:cxn ang="T12">
                    <a:pos x="T4" y="T5"/>
                  </a:cxn>
                  <a:cxn ang="T13">
                    <a:pos x="T6" y="T7"/>
                  </a:cxn>
                  <a:cxn ang="T14">
                    <a:pos x="T8" y="T9"/>
                  </a:cxn>
                </a:cxnLst>
                <a:rect l="T15" t="T16" r="T17" b="T18"/>
                <a:pathLst>
                  <a:path w="214" h="91">
                    <a:moveTo>
                      <a:pt x="0" y="58"/>
                    </a:moveTo>
                    <a:lnTo>
                      <a:pt x="140" y="0"/>
                    </a:lnTo>
                    <a:lnTo>
                      <a:pt x="214" y="29"/>
                    </a:lnTo>
                    <a:lnTo>
                      <a:pt x="77" y="91"/>
                    </a:lnTo>
                    <a:lnTo>
                      <a:pt x="0" y="58"/>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93" name="Freeform 178"/>
              <p:cNvSpPr>
                <a:spLocks/>
              </p:cNvSpPr>
              <p:nvPr/>
            </p:nvSpPr>
            <p:spPr bwMode="auto">
              <a:xfrm>
                <a:off x="2170" y="2256"/>
                <a:ext cx="185" cy="86"/>
              </a:xfrm>
              <a:custGeom>
                <a:avLst/>
                <a:gdLst>
                  <a:gd name="T0" fmla="*/ 0 w 137"/>
                  <a:gd name="T1" fmla="*/ 103 h 70"/>
                  <a:gd name="T2" fmla="*/ 0 w 137"/>
                  <a:gd name="T3" fmla="*/ 91 h 70"/>
                  <a:gd name="T4" fmla="*/ 239 w 137"/>
                  <a:gd name="T5" fmla="*/ 0 h 70"/>
                  <a:gd name="T6" fmla="*/ 239 w 137"/>
                  <a:gd name="T7" fmla="*/ 19 h 70"/>
                  <a:gd name="T8" fmla="*/ 0 w 137"/>
                  <a:gd name="T9" fmla="*/ 103 h 70"/>
                  <a:gd name="T10" fmla="*/ 0 60000 65536"/>
                  <a:gd name="T11" fmla="*/ 0 60000 65536"/>
                  <a:gd name="T12" fmla="*/ 0 60000 65536"/>
                  <a:gd name="T13" fmla="*/ 0 60000 65536"/>
                  <a:gd name="T14" fmla="*/ 0 60000 65536"/>
                  <a:gd name="T15" fmla="*/ 0 w 137"/>
                  <a:gd name="T16" fmla="*/ 0 h 70"/>
                  <a:gd name="T17" fmla="*/ 137 w 137"/>
                  <a:gd name="T18" fmla="*/ 70 h 70"/>
                </a:gdLst>
                <a:ahLst/>
                <a:cxnLst>
                  <a:cxn ang="T10">
                    <a:pos x="T0" y="T1"/>
                  </a:cxn>
                  <a:cxn ang="T11">
                    <a:pos x="T2" y="T3"/>
                  </a:cxn>
                  <a:cxn ang="T12">
                    <a:pos x="T4" y="T5"/>
                  </a:cxn>
                  <a:cxn ang="T13">
                    <a:pos x="T6" y="T7"/>
                  </a:cxn>
                  <a:cxn ang="T14">
                    <a:pos x="T8" y="T9"/>
                  </a:cxn>
                </a:cxnLst>
                <a:rect l="T15" t="T16" r="T17" b="T18"/>
                <a:pathLst>
                  <a:path w="137" h="70">
                    <a:moveTo>
                      <a:pt x="0" y="70"/>
                    </a:moveTo>
                    <a:lnTo>
                      <a:pt x="0" y="62"/>
                    </a:lnTo>
                    <a:lnTo>
                      <a:pt x="137" y="0"/>
                    </a:lnTo>
                    <a:lnTo>
                      <a:pt x="137" y="13"/>
                    </a:lnTo>
                    <a:lnTo>
                      <a:pt x="0" y="7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94" name="Freeform 179"/>
              <p:cNvSpPr>
                <a:spLocks/>
              </p:cNvSpPr>
              <p:nvPr/>
            </p:nvSpPr>
            <p:spPr bwMode="auto">
              <a:xfrm>
                <a:off x="2070" y="2290"/>
                <a:ext cx="100" cy="56"/>
              </a:xfrm>
              <a:custGeom>
                <a:avLst/>
                <a:gdLst>
                  <a:gd name="T0" fmla="*/ 0 w 77"/>
                  <a:gd name="T1" fmla="*/ 0 h 46"/>
                  <a:gd name="T2" fmla="*/ 135 w 77"/>
                  <a:gd name="T3" fmla="*/ 49 h 46"/>
                  <a:gd name="T4" fmla="*/ 135 w 77"/>
                  <a:gd name="T5" fmla="*/ 68 h 46"/>
                  <a:gd name="T6" fmla="*/ 0 w 77"/>
                  <a:gd name="T7" fmla="*/ 26 h 46"/>
                  <a:gd name="T8" fmla="*/ 0 w 77"/>
                  <a:gd name="T9" fmla="*/ 0 h 46"/>
                  <a:gd name="T10" fmla="*/ 0 60000 65536"/>
                  <a:gd name="T11" fmla="*/ 0 60000 65536"/>
                  <a:gd name="T12" fmla="*/ 0 60000 65536"/>
                  <a:gd name="T13" fmla="*/ 0 60000 65536"/>
                  <a:gd name="T14" fmla="*/ 0 60000 65536"/>
                  <a:gd name="T15" fmla="*/ 0 w 77"/>
                  <a:gd name="T16" fmla="*/ 0 h 46"/>
                  <a:gd name="T17" fmla="*/ 77 w 77"/>
                  <a:gd name="T18" fmla="*/ 46 h 46"/>
                </a:gdLst>
                <a:ahLst/>
                <a:cxnLst>
                  <a:cxn ang="T10">
                    <a:pos x="T0" y="T1"/>
                  </a:cxn>
                  <a:cxn ang="T11">
                    <a:pos x="T2" y="T3"/>
                  </a:cxn>
                  <a:cxn ang="T12">
                    <a:pos x="T4" y="T5"/>
                  </a:cxn>
                  <a:cxn ang="T13">
                    <a:pos x="T6" y="T7"/>
                  </a:cxn>
                  <a:cxn ang="T14">
                    <a:pos x="T8" y="T9"/>
                  </a:cxn>
                </a:cxnLst>
                <a:rect l="T15" t="T16" r="T17" b="T18"/>
                <a:pathLst>
                  <a:path w="77" h="46">
                    <a:moveTo>
                      <a:pt x="0" y="0"/>
                    </a:moveTo>
                    <a:lnTo>
                      <a:pt x="77" y="33"/>
                    </a:lnTo>
                    <a:lnTo>
                      <a:pt x="77" y="46"/>
                    </a:lnTo>
                    <a:lnTo>
                      <a:pt x="0" y="17"/>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95" name="Freeform 180"/>
              <p:cNvSpPr>
                <a:spLocks/>
              </p:cNvSpPr>
              <p:nvPr/>
            </p:nvSpPr>
            <p:spPr bwMode="auto">
              <a:xfrm>
                <a:off x="2287" y="2128"/>
                <a:ext cx="305" cy="118"/>
              </a:xfrm>
              <a:custGeom>
                <a:avLst/>
                <a:gdLst>
                  <a:gd name="T0" fmla="*/ 0 w 231"/>
                  <a:gd name="T1" fmla="*/ 94 h 96"/>
                  <a:gd name="T2" fmla="*/ 260 w 231"/>
                  <a:gd name="T3" fmla="*/ 0 h 96"/>
                  <a:gd name="T4" fmla="*/ 405 w 231"/>
                  <a:gd name="T5" fmla="*/ 43 h 96"/>
                  <a:gd name="T6" fmla="*/ 142 w 231"/>
                  <a:gd name="T7" fmla="*/ 143 h 96"/>
                  <a:gd name="T8" fmla="*/ 0 w 231"/>
                  <a:gd name="T9" fmla="*/ 94 h 96"/>
                  <a:gd name="T10" fmla="*/ 0 60000 65536"/>
                  <a:gd name="T11" fmla="*/ 0 60000 65536"/>
                  <a:gd name="T12" fmla="*/ 0 60000 65536"/>
                  <a:gd name="T13" fmla="*/ 0 60000 65536"/>
                  <a:gd name="T14" fmla="*/ 0 60000 65536"/>
                  <a:gd name="T15" fmla="*/ 0 w 231"/>
                  <a:gd name="T16" fmla="*/ 0 h 96"/>
                  <a:gd name="T17" fmla="*/ 231 w 231"/>
                  <a:gd name="T18" fmla="*/ 96 h 96"/>
                </a:gdLst>
                <a:ahLst/>
                <a:cxnLst>
                  <a:cxn ang="T10">
                    <a:pos x="T0" y="T1"/>
                  </a:cxn>
                  <a:cxn ang="T11">
                    <a:pos x="T2" y="T3"/>
                  </a:cxn>
                  <a:cxn ang="T12">
                    <a:pos x="T4" y="T5"/>
                  </a:cxn>
                  <a:cxn ang="T13">
                    <a:pos x="T6" y="T7"/>
                  </a:cxn>
                  <a:cxn ang="T14">
                    <a:pos x="T8" y="T9"/>
                  </a:cxn>
                </a:cxnLst>
                <a:rect l="T15" t="T16" r="T17" b="T18"/>
                <a:pathLst>
                  <a:path w="231" h="96">
                    <a:moveTo>
                      <a:pt x="0" y="63"/>
                    </a:moveTo>
                    <a:lnTo>
                      <a:pt x="148" y="0"/>
                    </a:lnTo>
                    <a:lnTo>
                      <a:pt x="231" y="29"/>
                    </a:lnTo>
                    <a:lnTo>
                      <a:pt x="81" y="96"/>
                    </a:lnTo>
                    <a:lnTo>
                      <a:pt x="0" y="63"/>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96" name="Freeform 181"/>
              <p:cNvSpPr>
                <a:spLocks/>
              </p:cNvSpPr>
              <p:nvPr/>
            </p:nvSpPr>
            <p:spPr bwMode="auto">
              <a:xfrm>
                <a:off x="2395" y="2165"/>
                <a:ext cx="197" cy="91"/>
              </a:xfrm>
              <a:custGeom>
                <a:avLst/>
                <a:gdLst>
                  <a:gd name="T0" fmla="*/ 0 w 150"/>
                  <a:gd name="T1" fmla="*/ 113 h 75"/>
                  <a:gd name="T2" fmla="*/ 0 w 150"/>
                  <a:gd name="T3" fmla="*/ 101 h 75"/>
                  <a:gd name="T4" fmla="*/ 264 w 150"/>
                  <a:gd name="T5" fmla="*/ 0 h 75"/>
                  <a:gd name="T6" fmla="*/ 264 w 150"/>
                  <a:gd name="T7" fmla="*/ 18 h 75"/>
                  <a:gd name="T8" fmla="*/ 0 w 150"/>
                  <a:gd name="T9" fmla="*/ 113 h 75"/>
                  <a:gd name="T10" fmla="*/ 0 60000 65536"/>
                  <a:gd name="T11" fmla="*/ 0 60000 65536"/>
                  <a:gd name="T12" fmla="*/ 0 60000 65536"/>
                  <a:gd name="T13" fmla="*/ 0 60000 65536"/>
                  <a:gd name="T14" fmla="*/ 0 60000 65536"/>
                  <a:gd name="T15" fmla="*/ 0 w 150"/>
                  <a:gd name="T16" fmla="*/ 0 h 75"/>
                  <a:gd name="T17" fmla="*/ 150 w 150"/>
                  <a:gd name="T18" fmla="*/ 75 h 75"/>
                </a:gdLst>
                <a:ahLst/>
                <a:cxnLst>
                  <a:cxn ang="T10">
                    <a:pos x="T0" y="T1"/>
                  </a:cxn>
                  <a:cxn ang="T11">
                    <a:pos x="T2" y="T3"/>
                  </a:cxn>
                  <a:cxn ang="T12">
                    <a:pos x="T4" y="T5"/>
                  </a:cxn>
                  <a:cxn ang="T13">
                    <a:pos x="T6" y="T7"/>
                  </a:cxn>
                  <a:cxn ang="T14">
                    <a:pos x="T8" y="T9"/>
                  </a:cxn>
                </a:cxnLst>
                <a:rect l="T15" t="T16" r="T17" b="T18"/>
                <a:pathLst>
                  <a:path w="150" h="75">
                    <a:moveTo>
                      <a:pt x="0" y="75"/>
                    </a:moveTo>
                    <a:lnTo>
                      <a:pt x="0" y="67"/>
                    </a:lnTo>
                    <a:lnTo>
                      <a:pt x="150" y="0"/>
                    </a:lnTo>
                    <a:lnTo>
                      <a:pt x="150" y="12"/>
                    </a:lnTo>
                    <a:lnTo>
                      <a:pt x="0" y="75"/>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97" name="Freeform 182"/>
              <p:cNvSpPr>
                <a:spLocks/>
              </p:cNvSpPr>
              <p:nvPr/>
            </p:nvSpPr>
            <p:spPr bwMode="auto">
              <a:xfrm>
                <a:off x="2287" y="2204"/>
                <a:ext cx="108" cy="56"/>
              </a:xfrm>
              <a:custGeom>
                <a:avLst/>
                <a:gdLst>
                  <a:gd name="T0" fmla="*/ 0 w 81"/>
                  <a:gd name="T1" fmla="*/ 0 h 45"/>
                  <a:gd name="T2" fmla="*/ 141 w 81"/>
                  <a:gd name="T3" fmla="*/ 49 h 45"/>
                  <a:gd name="T4" fmla="*/ 141 w 81"/>
                  <a:gd name="T5" fmla="*/ 67 h 45"/>
                  <a:gd name="T6" fmla="*/ 0 w 81"/>
                  <a:gd name="T7" fmla="*/ 18 h 45"/>
                  <a:gd name="T8" fmla="*/ 0 w 81"/>
                  <a:gd name="T9" fmla="*/ 0 h 45"/>
                  <a:gd name="T10" fmla="*/ 0 60000 65536"/>
                  <a:gd name="T11" fmla="*/ 0 60000 65536"/>
                  <a:gd name="T12" fmla="*/ 0 60000 65536"/>
                  <a:gd name="T13" fmla="*/ 0 60000 65536"/>
                  <a:gd name="T14" fmla="*/ 0 60000 65536"/>
                  <a:gd name="T15" fmla="*/ 0 w 81"/>
                  <a:gd name="T16" fmla="*/ 0 h 45"/>
                  <a:gd name="T17" fmla="*/ 81 w 81"/>
                  <a:gd name="T18" fmla="*/ 45 h 45"/>
                </a:gdLst>
                <a:ahLst/>
                <a:cxnLst>
                  <a:cxn ang="T10">
                    <a:pos x="T0" y="T1"/>
                  </a:cxn>
                  <a:cxn ang="T11">
                    <a:pos x="T2" y="T3"/>
                  </a:cxn>
                  <a:cxn ang="T12">
                    <a:pos x="T4" y="T5"/>
                  </a:cxn>
                  <a:cxn ang="T13">
                    <a:pos x="T6" y="T7"/>
                  </a:cxn>
                  <a:cxn ang="T14">
                    <a:pos x="T8" y="T9"/>
                  </a:cxn>
                </a:cxnLst>
                <a:rect l="T15" t="T16" r="T17" b="T18"/>
                <a:pathLst>
                  <a:path w="81" h="45">
                    <a:moveTo>
                      <a:pt x="0" y="0"/>
                    </a:moveTo>
                    <a:lnTo>
                      <a:pt x="81" y="33"/>
                    </a:lnTo>
                    <a:lnTo>
                      <a:pt x="81" y="45"/>
                    </a:lnTo>
                    <a:lnTo>
                      <a:pt x="0" y="12"/>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98" name="Freeform 183"/>
              <p:cNvSpPr>
                <a:spLocks/>
              </p:cNvSpPr>
              <p:nvPr/>
            </p:nvSpPr>
            <p:spPr bwMode="auto">
              <a:xfrm>
                <a:off x="2521" y="2028"/>
                <a:ext cx="328" cy="128"/>
              </a:xfrm>
              <a:custGeom>
                <a:avLst/>
                <a:gdLst>
                  <a:gd name="T0" fmla="*/ 0 w 248"/>
                  <a:gd name="T1" fmla="*/ 99 h 104"/>
                  <a:gd name="T2" fmla="*/ 284 w 248"/>
                  <a:gd name="T3" fmla="*/ 0 h 104"/>
                  <a:gd name="T4" fmla="*/ 436 w 248"/>
                  <a:gd name="T5" fmla="*/ 49 h 104"/>
                  <a:gd name="T6" fmla="*/ 155 w 248"/>
                  <a:gd name="T7" fmla="*/ 155 h 104"/>
                  <a:gd name="T8" fmla="*/ 0 w 248"/>
                  <a:gd name="T9" fmla="*/ 99 h 104"/>
                  <a:gd name="T10" fmla="*/ 0 60000 65536"/>
                  <a:gd name="T11" fmla="*/ 0 60000 65536"/>
                  <a:gd name="T12" fmla="*/ 0 60000 65536"/>
                  <a:gd name="T13" fmla="*/ 0 60000 65536"/>
                  <a:gd name="T14" fmla="*/ 0 60000 65536"/>
                  <a:gd name="T15" fmla="*/ 0 w 248"/>
                  <a:gd name="T16" fmla="*/ 0 h 104"/>
                  <a:gd name="T17" fmla="*/ 248 w 248"/>
                  <a:gd name="T18" fmla="*/ 104 h 104"/>
                </a:gdLst>
                <a:ahLst/>
                <a:cxnLst>
                  <a:cxn ang="T10">
                    <a:pos x="T0" y="T1"/>
                  </a:cxn>
                  <a:cxn ang="T11">
                    <a:pos x="T2" y="T3"/>
                  </a:cxn>
                  <a:cxn ang="T12">
                    <a:pos x="T4" y="T5"/>
                  </a:cxn>
                  <a:cxn ang="T13">
                    <a:pos x="T6" y="T7"/>
                  </a:cxn>
                  <a:cxn ang="T14">
                    <a:pos x="T8" y="T9"/>
                  </a:cxn>
                </a:cxnLst>
                <a:rect l="T15" t="T16" r="T17" b="T18"/>
                <a:pathLst>
                  <a:path w="248" h="104">
                    <a:moveTo>
                      <a:pt x="0" y="66"/>
                    </a:moveTo>
                    <a:lnTo>
                      <a:pt x="161" y="0"/>
                    </a:lnTo>
                    <a:lnTo>
                      <a:pt x="248" y="33"/>
                    </a:lnTo>
                    <a:lnTo>
                      <a:pt x="88" y="104"/>
                    </a:lnTo>
                    <a:lnTo>
                      <a:pt x="0" y="66"/>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99" name="Freeform 184"/>
              <p:cNvSpPr>
                <a:spLocks/>
              </p:cNvSpPr>
              <p:nvPr/>
            </p:nvSpPr>
            <p:spPr bwMode="auto">
              <a:xfrm>
                <a:off x="2638" y="2069"/>
                <a:ext cx="211" cy="101"/>
              </a:xfrm>
              <a:custGeom>
                <a:avLst/>
                <a:gdLst>
                  <a:gd name="T0" fmla="*/ 0 w 160"/>
                  <a:gd name="T1" fmla="*/ 122 h 82"/>
                  <a:gd name="T2" fmla="*/ 0 w 160"/>
                  <a:gd name="T3" fmla="*/ 106 h 82"/>
                  <a:gd name="T4" fmla="*/ 281 w 160"/>
                  <a:gd name="T5" fmla="*/ 0 h 82"/>
                  <a:gd name="T6" fmla="*/ 281 w 160"/>
                  <a:gd name="T7" fmla="*/ 18 h 82"/>
                  <a:gd name="T8" fmla="*/ 0 w 160"/>
                  <a:gd name="T9" fmla="*/ 122 h 82"/>
                  <a:gd name="T10" fmla="*/ 0 60000 65536"/>
                  <a:gd name="T11" fmla="*/ 0 60000 65536"/>
                  <a:gd name="T12" fmla="*/ 0 60000 65536"/>
                  <a:gd name="T13" fmla="*/ 0 60000 65536"/>
                  <a:gd name="T14" fmla="*/ 0 60000 65536"/>
                  <a:gd name="T15" fmla="*/ 0 w 160"/>
                  <a:gd name="T16" fmla="*/ 0 h 82"/>
                  <a:gd name="T17" fmla="*/ 160 w 160"/>
                  <a:gd name="T18" fmla="*/ 82 h 82"/>
                </a:gdLst>
                <a:ahLst/>
                <a:cxnLst>
                  <a:cxn ang="T10">
                    <a:pos x="T0" y="T1"/>
                  </a:cxn>
                  <a:cxn ang="T11">
                    <a:pos x="T2" y="T3"/>
                  </a:cxn>
                  <a:cxn ang="T12">
                    <a:pos x="T4" y="T5"/>
                  </a:cxn>
                  <a:cxn ang="T13">
                    <a:pos x="T6" y="T7"/>
                  </a:cxn>
                  <a:cxn ang="T14">
                    <a:pos x="T8" y="T9"/>
                  </a:cxn>
                </a:cxnLst>
                <a:rect l="T15" t="T16" r="T17" b="T18"/>
                <a:pathLst>
                  <a:path w="160" h="82">
                    <a:moveTo>
                      <a:pt x="0" y="82"/>
                    </a:moveTo>
                    <a:lnTo>
                      <a:pt x="0" y="71"/>
                    </a:lnTo>
                    <a:lnTo>
                      <a:pt x="160" y="0"/>
                    </a:lnTo>
                    <a:lnTo>
                      <a:pt x="160" y="12"/>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00" name="Freeform 185"/>
              <p:cNvSpPr>
                <a:spLocks/>
              </p:cNvSpPr>
              <p:nvPr/>
            </p:nvSpPr>
            <p:spPr bwMode="auto">
              <a:xfrm>
                <a:off x="2521" y="2109"/>
                <a:ext cx="117" cy="61"/>
              </a:xfrm>
              <a:custGeom>
                <a:avLst/>
                <a:gdLst>
                  <a:gd name="T0" fmla="*/ 0 w 88"/>
                  <a:gd name="T1" fmla="*/ 0 h 49"/>
                  <a:gd name="T2" fmla="*/ 156 w 88"/>
                  <a:gd name="T3" fmla="*/ 58 h 49"/>
                  <a:gd name="T4" fmla="*/ 156 w 88"/>
                  <a:gd name="T5" fmla="*/ 73 h 49"/>
                  <a:gd name="T6" fmla="*/ 0 w 88"/>
                  <a:gd name="T7" fmla="*/ 24 h 49"/>
                  <a:gd name="T8" fmla="*/ 0 w 88"/>
                  <a:gd name="T9" fmla="*/ 0 h 49"/>
                  <a:gd name="T10" fmla="*/ 0 60000 65536"/>
                  <a:gd name="T11" fmla="*/ 0 60000 65536"/>
                  <a:gd name="T12" fmla="*/ 0 60000 65536"/>
                  <a:gd name="T13" fmla="*/ 0 60000 65536"/>
                  <a:gd name="T14" fmla="*/ 0 60000 65536"/>
                  <a:gd name="T15" fmla="*/ 0 w 88"/>
                  <a:gd name="T16" fmla="*/ 0 h 49"/>
                  <a:gd name="T17" fmla="*/ 88 w 88"/>
                  <a:gd name="T18" fmla="*/ 49 h 49"/>
                </a:gdLst>
                <a:ahLst/>
                <a:cxnLst>
                  <a:cxn ang="T10">
                    <a:pos x="T0" y="T1"/>
                  </a:cxn>
                  <a:cxn ang="T11">
                    <a:pos x="T2" y="T3"/>
                  </a:cxn>
                  <a:cxn ang="T12">
                    <a:pos x="T4" y="T5"/>
                  </a:cxn>
                  <a:cxn ang="T13">
                    <a:pos x="T6" y="T7"/>
                  </a:cxn>
                  <a:cxn ang="T14">
                    <a:pos x="T8" y="T9"/>
                  </a:cxn>
                </a:cxnLst>
                <a:rect l="T15" t="T16" r="T17" b="T18"/>
                <a:pathLst>
                  <a:path w="88" h="49">
                    <a:moveTo>
                      <a:pt x="0" y="0"/>
                    </a:moveTo>
                    <a:lnTo>
                      <a:pt x="88" y="38"/>
                    </a:lnTo>
                    <a:lnTo>
                      <a:pt x="88" y="49"/>
                    </a:lnTo>
                    <a:lnTo>
                      <a:pt x="0" y="16"/>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01" name="Freeform 186"/>
              <p:cNvSpPr>
                <a:spLocks/>
              </p:cNvSpPr>
              <p:nvPr/>
            </p:nvSpPr>
            <p:spPr bwMode="auto">
              <a:xfrm>
                <a:off x="1805" y="2300"/>
                <a:ext cx="339" cy="125"/>
              </a:xfrm>
              <a:custGeom>
                <a:avLst/>
                <a:gdLst>
                  <a:gd name="T0" fmla="*/ 0 w 252"/>
                  <a:gd name="T1" fmla="*/ 106 h 103"/>
                  <a:gd name="T2" fmla="*/ 292 w 252"/>
                  <a:gd name="T3" fmla="*/ 0 h 103"/>
                  <a:gd name="T4" fmla="*/ 443 w 252"/>
                  <a:gd name="T5" fmla="*/ 49 h 103"/>
                  <a:gd name="T6" fmla="*/ 160 w 252"/>
                  <a:gd name="T7" fmla="*/ 152 h 103"/>
                  <a:gd name="T8" fmla="*/ 0 w 252"/>
                  <a:gd name="T9" fmla="*/ 106 h 103"/>
                  <a:gd name="T10" fmla="*/ 0 60000 65536"/>
                  <a:gd name="T11" fmla="*/ 0 60000 65536"/>
                  <a:gd name="T12" fmla="*/ 0 60000 65536"/>
                  <a:gd name="T13" fmla="*/ 0 60000 65536"/>
                  <a:gd name="T14" fmla="*/ 0 60000 65536"/>
                  <a:gd name="T15" fmla="*/ 0 w 252"/>
                  <a:gd name="T16" fmla="*/ 0 h 103"/>
                  <a:gd name="T17" fmla="*/ 252 w 252"/>
                  <a:gd name="T18" fmla="*/ 103 h 103"/>
                </a:gdLst>
                <a:ahLst/>
                <a:cxnLst>
                  <a:cxn ang="T10">
                    <a:pos x="T0" y="T1"/>
                  </a:cxn>
                  <a:cxn ang="T11">
                    <a:pos x="T2" y="T3"/>
                  </a:cxn>
                  <a:cxn ang="T12">
                    <a:pos x="T4" y="T5"/>
                  </a:cxn>
                  <a:cxn ang="T13">
                    <a:pos x="T6" y="T7"/>
                  </a:cxn>
                  <a:cxn ang="T14">
                    <a:pos x="T8" y="T9"/>
                  </a:cxn>
                </a:cxnLst>
                <a:rect l="T15" t="T16" r="T17" b="T18"/>
                <a:pathLst>
                  <a:path w="252" h="103">
                    <a:moveTo>
                      <a:pt x="0" y="72"/>
                    </a:moveTo>
                    <a:lnTo>
                      <a:pt x="166" y="0"/>
                    </a:lnTo>
                    <a:lnTo>
                      <a:pt x="252" y="33"/>
                    </a:lnTo>
                    <a:lnTo>
                      <a:pt x="91" y="103"/>
                    </a:lnTo>
                    <a:lnTo>
                      <a:pt x="0" y="72"/>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02" name="Freeform 187"/>
              <p:cNvSpPr>
                <a:spLocks/>
              </p:cNvSpPr>
              <p:nvPr/>
            </p:nvSpPr>
            <p:spPr bwMode="auto">
              <a:xfrm>
                <a:off x="1927" y="2342"/>
                <a:ext cx="214" cy="101"/>
              </a:xfrm>
              <a:custGeom>
                <a:avLst/>
                <a:gdLst>
                  <a:gd name="T0" fmla="*/ 0 w 161"/>
                  <a:gd name="T1" fmla="*/ 122 h 82"/>
                  <a:gd name="T2" fmla="*/ 0 w 161"/>
                  <a:gd name="T3" fmla="*/ 104 h 82"/>
                  <a:gd name="T4" fmla="*/ 284 w 161"/>
                  <a:gd name="T5" fmla="*/ 0 h 82"/>
                  <a:gd name="T6" fmla="*/ 284 w 161"/>
                  <a:gd name="T7" fmla="*/ 26 h 82"/>
                  <a:gd name="T8" fmla="*/ 0 w 161"/>
                  <a:gd name="T9" fmla="*/ 122 h 82"/>
                  <a:gd name="T10" fmla="*/ 0 60000 65536"/>
                  <a:gd name="T11" fmla="*/ 0 60000 65536"/>
                  <a:gd name="T12" fmla="*/ 0 60000 65536"/>
                  <a:gd name="T13" fmla="*/ 0 60000 65536"/>
                  <a:gd name="T14" fmla="*/ 0 60000 65536"/>
                  <a:gd name="T15" fmla="*/ 0 w 161"/>
                  <a:gd name="T16" fmla="*/ 0 h 82"/>
                  <a:gd name="T17" fmla="*/ 161 w 161"/>
                  <a:gd name="T18" fmla="*/ 82 h 82"/>
                </a:gdLst>
                <a:ahLst/>
                <a:cxnLst>
                  <a:cxn ang="T10">
                    <a:pos x="T0" y="T1"/>
                  </a:cxn>
                  <a:cxn ang="T11">
                    <a:pos x="T2" y="T3"/>
                  </a:cxn>
                  <a:cxn ang="T12">
                    <a:pos x="T4" y="T5"/>
                  </a:cxn>
                  <a:cxn ang="T13">
                    <a:pos x="T6" y="T7"/>
                  </a:cxn>
                  <a:cxn ang="T14">
                    <a:pos x="T8" y="T9"/>
                  </a:cxn>
                </a:cxnLst>
                <a:rect l="T15" t="T16" r="T17" b="T18"/>
                <a:pathLst>
                  <a:path w="161" h="82">
                    <a:moveTo>
                      <a:pt x="0" y="82"/>
                    </a:moveTo>
                    <a:lnTo>
                      <a:pt x="0" y="70"/>
                    </a:lnTo>
                    <a:lnTo>
                      <a:pt x="161" y="0"/>
                    </a:lnTo>
                    <a:lnTo>
                      <a:pt x="161" y="17"/>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03" name="Freeform 188"/>
              <p:cNvSpPr>
                <a:spLocks/>
              </p:cNvSpPr>
              <p:nvPr/>
            </p:nvSpPr>
            <p:spPr bwMode="auto">
              <a:xfrm>
                <a:off x="1805" y="2388"/>
                <a:ext cx="128" cy="59"/>
              </a:xfrm>
              <a:custGeom>
                <a:avLst/>
                <a:gdLst>
                  <a:gd name="T0" fmla="*/ 0 w 91"/>
                  <a:gd name="T1" fmla="*/ 0 h 47"/>
                  <a:gd name="T2" fmla="*/ 158 w 91"/>
                  <a:gd name="T3" fmla="*/ 51 h 47"/>
                  <a:gd name="T4" fmla="*/ 158 w 91"/>
                  <a:gd name="T5" fmla="*/ 69 h 47"/>
                  <a:gd name="T6" fmla="*/ 0 w 91"/>
                  <a:gd name="T7" fmla="*/ 21 h 47"/>
                  <a:gd name="T8" fmla="*/ 0 w 91"/>
                  <a:gd name="T9" fmla="*/ 0 h 47"/>
                  <a:gd name="T10" fmla="*/ 0 60000 65536"/>
                  <a:gd name="T11" fmla="*/ 0 60000 65536"/>
                  <a:gd name="T12" fmla="*/ 0 60000 65536"/>
                  <a:gd name="T13" fmla="*/ 0 60000 65536"/>
                  <a:gd name="T14" fmla="*/ 0 60000 65536"/>
                  <a:gd name="T15" fmla="*/ 0 w 91"/>
                  <a:gd name="T16" fmla="*/ 0 h 47"/>
                  <a:gd name="T17" fmla="*/ 91 w 91"/>
                  <a:gd name="T18" fmla="*/ 47 h 47"/>
                </a:gdLst>
                <a:ahLst/>
                <a:cxnLst>
                  <a:cxn ang="T10">
                    <a:pos x="T0" y="T1"/>
                  </a:cxn>
                  <a:cxn ang="T11">
                    <a:pos x="T2" y="T3"/>
                  </a:cxn>
                  <a:cxn ang="T12">
                    <a:pos x="T4" y="T5"/>
                  </a:cxn>
                  <a:cxn ang="T13">
                    <a:pos x="T6" y="T7"/>
                  </a:cxn>
                  <a:cxn ang="T14">
                    <a:pos x="T8" y="T9"/>
                  </a:cxn>
                </a:cxnLst>
                <a:rect l="T15" t="T16" r="T17" b="T18"/>
                <a:pathLst>
                  <a:path w="91" h="47">
                    <a:moveTo>
                      <a:pt x="0" y="0"/>
                    </a:moveTo>
                    <a:lnTo>
                      <a:pt x="91" y="35"/>
                    </a:lnTo>
                    <a:lnTo>
                      <a:pt x="91" y="47"/>
                    </a:lnTo>
                    <a:lnTo>
                      <a:pt x="0" y="14"/>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04" name="Freeform 189"/>
              <p:cNvSpPr>
                <a:spLocks/>
              </p:cNvSpPr>
              <p:nvPr/>
            </p:nvSpPr>
            <p:spPr bwMode="auto">
              <a:xfrm>
                <a:off x="1805" y="2300"/>
                <a:ext cx="339" cy="125"/>
              </a:xfrm>
              <a:custGeom>
                <a:avLst/>
                <a:gdLst>
                  <a:gd name="T0" fmla="*/ 0 w 252"/>
                  <a:gd name="T1" fmla="*/ 106 h 103"/>
                  <a:gd name="T2" fmla="*/ 292 w 252"/>
                  <a:gd name="T3" fmla="*/ 0 h 103"/>
                  <a:gd name="T4" fmla="*/ 443 w 252"/>
                  <a:gd name="T5" fmla="*/ 49 h 103"/>
                  <a:gd name="T6" fmla="*/ 160 w 252"/>
                  <a:gd name="T7" fmla="*/ 152 h 103"/>
                  <a:gd name="T8" fmla="*/ 0 w 252"/>
                  <a:gd name="T9" fmla="*/ 106 h 103"/>
                  <a:gd name="T10" fmla="*/ 0 60000 65536"/>
                  <a:gd name="T11" fmla="*/ 0 60000 65536"/>
                  <a:gd name="T12" fmla="*/ 0 60000 65536"/>
                  <a:gd name="T13" fmla="*/ 0 60000 65536"/>
                  <a:gd name="T14" fmla="*/ 0 60000 65536"/>
                  <a:gd name="T15" fmla="*/ 0 w 252"/>
                  <a:gd name="T16" fmla="*/ 0 h 103"/>
                  <a:gd name="T17" fmla="*/ 252 w 252"/>
                  <a:gd name="T18" fmla="*/ 103 h 103"/>
                </a:gdLst>
                <a:ahLst/>
                <a:cxnLst>
                  <a:cxn ang="T10">
                    <a:pos x="T0" y="T1"/>
                  </a:cxn>
                  <a:cxn ang="T11">
                    <a:pos x="T2" y="T3"/>
                  </a:cxn>
                  <a:cxn ang="T12">
                    <a:pos x="T4" y="T5"/>
                  </a:cxn>
                  <a:cxn ang="T13">
                    <a:pos x="T6" y="T7"/>
                  </a:cxn>
                  <a:cxn ang="T14">
                    <a:pos x="T8" y="T9"/>
                  </a:cxn>
                </a:cxnLst>
                <a:rect l="T15" t="T16" r="T17" b="T18"/>
                <a:pathLst>
                  <a:path w="252" h="103">
                    <a:moveTo>
                      <a:pt x="0" y="72"/>
                    </a:moveTo>
                    <a:lnTo>
                      <a:pt x="166" y="0"/>
                    </a:lnTo>
                    <a:lnTo>
                      <a:pt x="252" y="33"/>
                    </a:lnTo>
                    <a:lnTo>
                      <a:pt x="91" y="103"/>
                    </a:lnTo>
                    <a:lnTo>
                      <a:pt x="0" y="72"/>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05" name="Freeform 190"/>
              <p:cNvSpPr>
                <a:spLocks/>
              </p:cNvSpPr>
              <p:nvPr/>
            </p:nvSpPr>
            <p:spPr bwMode="auto">
              <a:xfrm>
                <a:off x="1927" y="2342"/>
                <a:ext cx="214" cy="101"/>
              </a:xfrm>
              <a:custGeom>
                <a:avLst/>
                <a:gdLst>
                  <a:gd name="T0" fmla="*/ 0 w 161"/>
                  <a:gd name="T1" fmla="*/ 122 h 82"/>
                  <a:gd name="T2" fmla="*/ 0 w 161"/>
                  <a:gd name="T3" fmla="*/ 104 h 82"/>
                  <a:gd name="T4" fmla="*/ 284 w 161"/>
                  <a:gd name="T5" fmla="*/ 0 h 82"/>
                  <a:gd name="T6" fmla="*/ 284 w 161"/>
                  <a:gd name="T7" fmla="*/ 26 h 82"/>
                  <a:gd name="T8" fmla="*/ 0 w 161"/>
                  <a:gd name="T9" fmla="*/ 122 h 82"/>
                  <a:gd name="T10" fmla="*/ 0 60000 65536"/>
                  <a:gd name="T11" fmla="*/ 0 60000 65536"/>
                  <a:gd name="T12" fmla="*/ 0 60000 65536"/>
                  <a:gd name="T13" fmla="*/ 0 60000 65536"/>
                  <a:gd name="T14" fmla="*/ 0 60000 65536"/>
                  <a:gd name="T15" fmla="*/ 0 w 161"/>
                  <a:gd name="T16" fmla="*/ 0 h 82"/>
                  <a:gd name="T17" fmla="*/ 161 w 161"/>
                  <a:gd name="T18" fmla="*/ 82 h 82"/>
                </a:gdLst>
                <a:ahLst/>
                <a:cxnLst>
                  <a:cxn ang="T10">
                    <a:pos x="T0" y="T1"/>
                  </a:cxn>
                  <a:cxn ang="T11">
                    <a:pos x="T2" y="T3"/>
                  </a:cxn>
                  <a:cxn ang="T12">
                    <a:pos x="T4" y="T5"/>
                  </a:cxn>
                  <a:cxn ang="T13">
                    <a:pos x="T6" y="T7"/>
                  </a:cxn>
                  <a:cxn ang="T14">
                    <a:pos x="T8" y="T9"/>
                  </a:cxn>
                </a:cxnLst>
                <a:rect l="T15" t="T16" r="T17" b="T18"/>
                <a:pathLst>
                  <a:path w="161" h="82">
                    <a:moveTo>
                      <a:pt x="0" y="82"/>
                    </a:moveTo>
                    <a:lnTo>
                      <a:pt x="0" y="70"/>
                    </a:lnTo>
                    <a:lnTo>
                      <a:pt x="161" y="0"/>
                    </a:lnTo>
                    <a:lnTo>
                      <a:pt x="161" y="17"/>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06" name="Freeform 191"/>
              <p:cNvSpPr>
                <a:spLocks/>
              </p:cNvSpPr>
              <p:nvPr/>
            </p:nvSpPr>
            <p:spPr bwMode="auto">
              <a:xfrm>
                <a:off x="1805" y="2388"/>
                <a:ext cx="128" cy="59"/>
              </a:xfrm>
              <a:custGeom>
                <a:avLst/>
                <a:gdLst>
                  <a:gd name="T0" fmla="*/ 0 w 91"/>
                  <a:gd name="T1" fmla="*/ 0 h 47"/>
                  <a:gd name="T2" fmla="*/ 158 w 91"/>
                  <a:gd name="T3" fmla="*/ 51 h 47"/>
                  <a:gd name="T4" fmla="*/ 158 w 91"/>
                  <a:gd name="T5" fmla="*/ 69 h 47"/>
                  <a:gd name="T6" fmla="*/ 0 w 91"/>
                  <a:gd name="T7" fmla="*/ 21 h 47"/>
                  <a:gd name="T8" fmla="*/ 0 w 91"/>
                  <a:gd name="T9" fmla="*/ 0 h 47"/>
                  <a:gd name="T10" fmla="*/ 0 60000 65536"/>
                  <a:gd name="T11" fmla="*/ 0 60000 65536"/>
                  <a:gd name="T12" fmla="*/ 0 60000 65536"/>
                  <a:gd name="T13" fmla="*/ 0 60000 65536"/>
                  <a:gd name="T14" fmla="*/ 0 60000 65536"/>
                  <a:gd name="T15" fmla="*/ 0 w 91"/>
                  <a:gd name="T16" fmla="*/ 0 h 47"/>
                  <a:gd name="T17" fmla="*/ 91 w 91"/>
                  <a:gd name="T18" fmla="*/ 47 h 47"/>
                </a:gdLst>
                <a:ahLst/>
                <a:cxnLst>
                  <a:cxn ang="T10">
                    <a:pos x="T0" y="T1"/>
                  </a:cxn>
                  <a:cxn ang="T11">
                    <a:pos x="T2" y="T3"/>
                  </a:cxn>
                  <a:cxn ang="T12">
                    <a:pos x="T4" y="T5"/>
                  </a:cxn>
                  <a:cxn ang="T13">
                    <a:pos x="T6" y="T7"/>
                  </a:cxn>
                  <a:cxn ang="T14">
                    <a:pos x="T8" y="T9"/>
                  </a:cxn>
                </a:cxnLst>
                <a:rect l="T15" t="T16" r="T17" b="T18"/>
                <a:pathLst>
                  <a:path w="91" h="47">
                    <a:moveTo>
                      <a:pt x="0" y="0"/>
                    </a:moveTo>
                    <a:lnTo>
                      <a:pt x="91" y="35"/>
                    </a:lnTo>
                    <a:lnTo>
                      <a:pt x="91" y="47"/>
                    </a:lnTo>
                    <a:lnTo>
                      <a:pt x="0" y="14"/>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07" name="Freeform 192"/>
              <p:cNvSpPr>
                <a:spLocks/>
              </p:cNvSpPr>
              <p:nvPr/>
            </p:nvSpPr>
            <p:spPr bwMode="auto">
              <a:xfrm>
                <a:off x="2070" y="2219"/>
                <a:ext cx="282" cy="113"/>
              </a:xfrm>
              <a:custGeom>
                <a:avLst/>
                <a:gdLst>
                  <a:gd name="T0" fmla="*/ 0 w 214"/>
                  <a:gd name="T1" fmla="*/ 87 h 91"/>
                  <a:gd name="T2" fmla="*/ 245 w 214"/>
                  <a:gd name="T3" fmla="*/ 0 h 91"/>
                  <a:gd name="T4" fmla="*/ 374 w 214"/>
                  <a:gd name="T5" fmla="*/ 43 h 91"/>
                  <a:gd name="T6" fmla="*/ 135 w 214"/>
                  <a:gd name="T7" fmla="*/ 135 h 91"/>
                  <a:gd name="T8" fmla="*/ 0 w 214"/>
                  <a:gd name="T9" fmla="*/ 87 h 91"/>
                  <a:gd name="T10" fmla="*/ 0 60000 65536"/>
                  <a:gd name="T11" fmla="*/ 0 60000 65536"/>
                  <a:gd name="T12" fmla="*/ 0 60000 65536"/>
                  <a:gd name="T13" fmla="*/ 0 60000 65536"/>
                  <a:gd name="T14" fmla="*/ 0 60000 65536"/>
                  <a:gd name="T15" fmla="*/ 0 w 214"/>
                  <a:gd name="T16" fmla="*/ 0 h 91"/>
                  <a:gd name="T17" fmla="*/ 214 w 214"/>
                  <a:gd name="T18" fmla="*/ 91 h 91"/>
                </a:gdLst>
                <a:ahLst/>
                <a:cxnLst>
                  <a:cxn ang="T10">
                    <a:pos x="T0" y="T1"/>
                  </a:cxn>
                  <a:cxn ang="T11">
                    <a:pos x="T2" y="T3"/>
                  </a:cxn>
                  <a:cxn ang="T12">
                    <a:pos x="T4" y="T5"/>
                  </a:cxn>
                  <a:cxn ang="T13">
                    <a:pos x="T6" y="T7"/>
                  </a:cxn>
                  <a:cxn ang="T14">
                    <a:pos x="T8" y="T9"/>
                  </a:cxn>
                </a:cxnLst>
                <a:rect l="T15" t="T16" r="T17" b="T18"/>
                <a:pathLst>
                  <a:path w="214" h="91">
                    <a:moveTo>
                      <a:pt x="0" y="58"/>
                    </a:moveTo>
                    <a:lnTo>
                      <a:pt x="140" y="0"/>
                    </a:lnTo>
                    <a:lnTo>
                      <a:pt x="214" y="29"/>
                    </a:lnTo>
                    <a:lnTo>
                      <a:pt x="77" y="91"/>
                    </a:lnTo>
                    <a:lnTo>
                      <a:pt x="0" y="58"/>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08" name="Freeform 193"/>
              <p:cNvSpPr>
                <a:spLocks/>
              </p:cNvSpPr>
              <p:nvPr/>
            </p:nvSpPr>
            <p:spPr bwMode="auto">
              <a:xfrm>
                <a:off x="2170" y="2256"/>
                <a:ext cx="185" cy="86"/>
              </a:xfrm>
              <a:custGeom>
                <a:avLst/>
                <a:gdLst>
                  <a:gd name="T0" fmla="*/ 0 w 137"/>
                  <a:gd name="T1" fmla="*/ 103 h 70"/>
                  <a:gd name="T2" fmla="*/ 0 w 137"/>
                  <a:gd name="T3" fmla="*/ 91 h 70"/>
                  <a:gd name="T4" fmla="*/ 239 w 137"/>
                  <a:gd name="T5" fmla="*/ 0 h 70"/>
                  <a:gd name="T6" fmla="*/ 239 w 137"/>
                  <a:gd name="T7" fmla="*/ 19 h 70"/>
                  <a:gd name="T8" fmla="*/ 0 w 137"/>
                  <a:gd name="T9" fmla="*/ 103 h 70"/>
                  <a:gd name="T10" fmla="*/ 0 60000 65536"/>
                  <a:gd name="T11" fmla="*/ 0 60000 65536"/>
                  <a:gd name="T12" fmla="*/ 0 60000 65536"/>
                  <a:gd name="T13" fmla="*/ 0 60000 65536"/>
                  <a:gd name="T14" fmla="*/ 0 60000 65536"/>
                  <a:gd name="T15" fmla="*/ 0 w 137"/>
                  <a:gd name="T16" fmla="*/ 0 h 70"/>
                  <a:gd name="T17" fmla="*/ 137 w 137"/>
                  <a:gd name="T18" fmla="*/ 70 h 70"/>
                </a:gdLst>
                <a:ahLst/>
                <a:cxnLst>
                  <a:cxn ang="T10">
                    <a:pos x="T0" y="T1"/>
                  </a:cxn>
                  <a:cxn ang="T11">
                    <a:pos x="T2" y="T3"/>
                  </a:cxn>
                  <a:cxn ang="T12">
                    <a:pos x="T4" y="T5"/>
                  </a:cxn>
                  <a:cxn ang="T13">
                    <a:pos x="T6" y="T7"/>
                  </a:cxn>
                  <a:cxn ang="T14">
                    <a:pos x="T8" y="T9"/>
                  </a:cxn>
                </a:cxnLst>
                <a:rect l="T15" t="T16" r="T17" b="T18"/>
                <a:pathLst>
                  <a:path w="137" h="70">
                    <a:moveTo>
                      <a:pt x="0" y="70"/>
                    </a:moveTo>
                    <a:lnTo>
                      <a:pt x="0" y="62"/>
                    </a:lnTo>
                    <a:lnTo>
                      <a:pt x="137" y="0"/>
                    </a:lnTo>
                    <a:lnTo>
                      <a:pt x="137" y="13"/>
                    </a:lnTo>
                    <a:lnTo>
                      <a:pt x="0" y="7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09" name="Freeform 194"/>
              <p:cNvSpPr>
                <a:spLocks/>
              </p:cNvSpPr>
              <p:nvPr/>
            </p:nvSpPr>
            <p:spPr bwMode="auto">
              <a:xfrm>
                <a:off x="2070" y="2290"/>
                <a:ext cx="100" cy="56"/>
              </a:xfrm>
              <a:custGeom>
                <a:avLst/>
                <a:gdLst>
                  <a:gd name="T0" fmla="*/ 0 w 77"/>
                  <a:gd name="T1" fmla="*/ 0 h 46"/>
                  <a:gd name="T2" fmla="*/ 135 w 77"/>
                  <a:gd name="T3" fmla="*/ 49 h 46"/>
                  <a:gd name="T4" fmla="*/ 135 w 77"/>
                  <a:gd name="T5" fmla="*/ 68 h 46"/>
                  <a:gd name="T6" fmla="*/ 0 w 77"/>
                  <a:gd name="T7" fmla="*/ 26 h 46"/>
                  <a:gd name="T8" fmla="*/ 0 w 77"/>
                  <a:gd name="T9" fmla="*/ 0 h 46"/>
                  <a:gd name="T10" fmla="*/ 0 60000 65536"/>
                  <a:gd name="T11" fmla="*/ 0 60000 65536"/>
                  <a:gd name="T12" fmla="*/ 0 60000 65536"/>
                  <a:gd name="T13" fmla="*/ 0 60000 65536"/>
                  <a:gd name="T14" fmla="*/ 0 60000 65536"/>
                  <a:gd name="T15" fmla="*/ 0 w 77"/>
                  <a:gd name="T16" fmla="*/ 0 h 46"/>
                  <a:gd name="T17" fmla="*/ 77 w 77"/>
                  <a:gd name="T18" fmla="*/ 46 h 46"/>
                </a:gdLst>
                <a:ahLst/>
                <a:cxnLst>
                  <a:cxn ang="T10">
                    <a:pos x="T0" y="T1"/>
                  </a:cxn>
                  <a:cxn ang="T11">
                    <a:pos x="T2" y="T3"/>
                  </a:cxn>
                  <a:cxn ang="T12">
                    <a:pos x="T4" y="T5"/>
                  </a:cxn>
                  <a:cxn ang="T13">
                    <a:pos x="T6" y="T7"/>
                  </a:cxn>
                  <a:cxn ang="T14">
                    <a:pos x="T8" y="T9"/>
                  </a:cxn>
                </a:cxnLst>
                <a:rect l="T15" t="T16" r="T17" b="T18"/>
                <a:pathLst>
                  <a:path w="77" h="46">
                    <a:moveTo>
                      <a:pt x="0" y="0"/>
                    </a:moveTo>
                    <a:lnTo>
                      <a:pt x="77" y="33"/>
                    </a:lnTo>
                    <a:lnTo>
                      <a:pt x="77" y="46"/>
                    </a:lnTo>
                    <a:lnTo>
                      <a:pt x="0" y="17"/>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10" name="Freeform 195"/>
              <p:cNvSpPr>
                <a:spLocks/>
              </p:cNvSpPr>
              <p:nvPr/>
            </p:nvSpPr>
            <p:spPr bwMode="auto">
              <a:xfrm>
                <a:off x="2070" y="2219"/>
                <a:ext cx="282" cy="113"/>
              </a:xfrm>
              <a:custGeom>
                <a:avLst/>
                <a:gdLst>
                  <a:gd name="T0" fmla="*/ 0 w 214"/>
                  <a:gd name="T1" fmla="*/ 87 h 91"/>
                  <a:gd name="T2" fmla="*/ 245 w 214"/>
                  <a:gd name="T3" fmla="*/ 0 h 91"/>
                  <a:gd name="T4" fmla="*/ 374 w 214"/>
                  <a:gd name="T5" fmla="*/ 43 h 91"/>
                  <a:gd name="T6" fmla="*/ 135 w 214"/>
                  <a:gd name="T7" fmla="*/ 135 h 91"/>
                  <a:gd name="T8" fmla="*/ 0 w 214"/>
                  <a:gd name="T9" fmla="*/ 87 h 91"/>
                  <a:gd name="T10" fmla="*/ 0 60000 65536"/>
                  <a:gd name="T11" fmla="*/ 0 60000 65536"/>
                  <a:gd name="T12" fmla="*/ 0 60000 65536"/>
                  <a:gd name="T13" fmla="*/ 0 60000 65536"/>
                  <a:gd name="T14" fmla="*/ 0 60000 65536"/>
                  <a:gd name="T15" fmla="*/ 0 w 214"/>
                  <a:gd name="T16" fmla="*/ 0 h 91"/>
                  <a:gd name="T17" fmla="*/ 214 w 214"/>
                  <a:gd name="T18" fmla="*/ 91 h 91"/>
                </a:gdLst>
                <a:ahLst/>
                <a:cxnLst>
                  <a:cxn ang="T10">
                    <a:pos x="T0" y="T1"/>
                  </a:cxn>
                  <a:cxn ang="T11">
                    <a:pos x="T2" y="T3"/>
                  </a:cxn>
                  <a:cxn ang="T12">
                    <a:pos x="T4" y="T5"/>
                  </a:cxn>
                  <a:cxn ang="T13">
                    <a:pos x="T6" y="T7"/>
                  </a:cxn>
                  <a:cxn ang="T14">
                    <a:pos x="T8" y="T9"/>
                  </a:cxn>
                </a:cxnLst>
                <a:rect l="T15" t="T16" r="T17" b="T18"/>
                <a:pathLst>
                  <a:path w="214" h="91">
                    <a:moveTo>
                      <a:pt x="0" y="58"/>
                    </a:moveTo>
                    <a:lnTo>
                      <a:pt x="140" y="0"/>
                    </a:lnTo>
                    <a:lnTo>
                      <a:pt x="214" y="29"/>
                    </a:lnTo>
                    <a:lnTo>
                      <a:pt x="77" y="91"/>
                    </a:lnTo>
                    <a:lnTo>
                      <a:pt x="0" y="58"/>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11" name="Freeform 196"/>
              <p:cNvSpPr>
                <a:spLocks/>
              </p:cNvSpPr>
              <p:nvPr/>
            </p:nvSpPr>
            <p:spPr bwMode="auto">
              <a:xfrm>
                <a:off x="2170" y="2256"/>
                <a:ext cx="185" cy="86"/>
              </a:xfrm>
              <a:custGeom>
                <a:avLst/>
                <a:gdLst>
                  <a:gd name="T0" fmla="*/ 0 w 137"/>
                  <a:gd name="T1" fmla="*/ 103 h 70"/>
                  <a:gd name="T2" fmla="*/ 0 w 137"/>
                  <a:gd name="T3" fmla="*/ 91 h 70"/>
                  <a:gd name="T4" fmla="*/ 239 w 137"/>
                  <a:gd name="T5" fmla="*/ 0 h 70"/>
                  <a:gd name="T6" fmla="*/ 239 w 137"/>
                  <a:gd name="T7" fmla="*/ 19 h 70"/>
                  <a:gd name="T8" fmla="*/ 0 w 137"/>
                  <a:gd name="T9" fmla="*/ 103 h 70"/>
                  <a:gd name="T10" fmla="*/ 0 60000 65536"/>
                  <a:gd name="T11" fmla="*/ 0 60000 65536"/>
                  <a:gd name="T12" fmla="*/ 0 60000 65536"/>
                  <a:gd name="T13" fmla="*/ 0 60000 65536"/>
                  <a:gd name="T14" fmla="*/ 0 60000 65536"/>
                  <a:gd name="T15" fmla="*/ 0 w 137"/>
                  <a:gd name="T16" fmla="*/ 0 h 70"/>
                  <a:gd name="T17" fmla="*/ 137 w 137"/>
                  <a:gd name="T18" fmla="*/ 70 h 70"/>
                </a:gdLst>
                <a:ahLst/>
                <a:cxnLst>
                  <a:cxn ang="T10">
                    <a:pos x="T0" y="T1"/>
                  </a:cxn>
                  <a:cxn ang="T11">
                    <a:pos x="T2" y="T3"/>
                  </a:cxn>
                  <a:cxn ang="T12">
                    <a:pos x="T4" y="T5"/>
                  </a:cxn>
                  <a:cxn ang="T13">
                    <a:pos x="T6" y="T7"/>
                  </a:cxn>
                  <a:cxn ang="T14">
                    <a:pos x="T8" y="T9"/>
                  </a:cxn>
                </a:cxnLst>
                <a:rect l="T15" t="T16" r="T17" b="T18"/>
                <a:pathLst>
                  <a:path w="137" h="70">
                    <a:moveTo>
                      <a:pt x="0" y="70"/>
                    </a:moveTo>
                    <a:lnTo>
                      <a:pt x="0" y="62"/>
                    </a:lnTo>
                    <a:lnTo>
                      <a:pt x="137" y="0"/>
                    </a:lnTo>
                    <a:lnTo>
                      <a:pt x="137" y="13"/>
                    </a:lnTo>
                    <a:lnTo>
                      <a:pt x="0" y="7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12" name="Freeform 197"/>
              <p:cNvSpPr>
                <a:spLocks/>
              </p:cNvSpPr>
              <p:nvPr/>
            </p:nvSpPr>
            <p:spPr bwMode="auto">
              <a:xfrm>
                <a:off x="2070" y="2290"/>
                <a:ext cx="100" cy="56"/>
              </a:xfrm>
              <a:custGeom>
                <a:avLst/>
                <a:gdLst>
                  <a:gd name="T0" fmla="*/ 0 w 77"/>
                  <a:gd name="T1" fmla="*/ 0 h 46"/>
                  <a:gd name="T2" fmla="*/ 135 w 77"/>
                  <a:gd name="T3" fmla="*/ 49 h 46"/>
                  <a:gd name="T4" fmla="*/ 135 w 77"/>
                  <a:gd name="T5" fmla="*/ 68 h 46"/>
                  <a:gd name="T6" fmla="*/ 0 w 77"/>
                  <a:gd name="T7" fmla="*/ 26 h 46"/>
                  <a:gd name="T8" fmla="*/ 0 w 77"/>
                  <a:gd name="T9" fmla="*/ 0 h 46"/>
                  <a:gd name="T10" fmla="*/ 0 60000 65536"/>
                  <a:gd name="T11" fmla="*/ 0 60000 65536"/>
                  <a:gd name="T12" fmla="*/ 0 60000 65536"/>
                  <a:gd name="T13" fmla="*/ 0 60000 65536"/>
                  <a:gd name="T14" fmla="*/ 0 60000 65536"/>
                  <a:gd name="T15" fmla="*/ 0 w 77"/>
                  <a:gd name="T16" fmla="*/ 0 h 46"/>
                  <a:gd name="T17" fmla="*/ 77 w 77"/>
                  <a:gd name="T18" fmla="*/ 46 h 46"/>
                </a:gdLst>
                <a:ahLst/>
                <a:cxnLst>
                  <a:cxn ang="T10">
                    <a:pos x="T0" y="T1"/>
                  </a:cxn>
                  <a:cxn ang="T11">
                    <a:pos x="T2" y="T3"/>
                  </a:cxn>
                  <a:cxn ang="T12">
                    <a:pos x="T4" y="T5"/>
                  </a:cxn>
                  <a:cxn ang="T13">
                    <a:pos x="T6" y="T7"/>
                  </a:cxn>
                  <a:cxn ang="T14">
                    <a:pos x="T8" y="T9"/>
                  </a:cxn>
                </a:cxnLst>
                <a:rect l="T15" t="T16" r="T17" b="T18"/>
                <a:pathLst>
                  <a:path w="77" h="46">
                    <a:moveTo>
                      <a:pt x="0" y="0"/>
                    </a:moveTo>
                    <a:lnTo>
                      <a:pt x="77" y="33"/>
                    </a:lnTo>
                    <a:lnTo>
                      <a:pt x="77" y="46"/>
                    </a:lnTo>
                    <a:lnTo>
                      <a:pt x="0" y="17"/>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13" name="Freeform 198"/>
              <p:cNvSpPr>
                <a:spLocks/>
              </p:cNvSpPr>
              <p:nvPr/>
            </p:nvSpPr>
            <p:spPr bwMode="auto">
              <a:xfrm>
                <a:off x="2287" y="2128"/>
                <a:ext cx="305" cy="118"/>
              </a:xfrm>
              <a:custGeom>
                <a:avLst/>
                <a:gdLst>
                  <a:gd name="T0" fmla="*/ 0 w 231"/>
                  <a:gd name="T1" fmla="*/ 94 h 96"/>
                  <a:gd name="T2" fmla="*/ 260 w 231"/>
                  <a:gd name="T3" fmla="*/ 0 h 96"/>
                  <a:gd name="T4" fmla="*/ 405 w 231"/>
                  <a:gd name="T5" fmla="*/ 43 h 96"/>
                  <a:gd name="T6" fmla="*/ 142 w 231"/>
                  <a:gd name="T7" fmla="*/ 143 h 96"/>
                  <a:gd name="T8" fmla="*/ 0 w 231"/>
                  <a:gd name="T9" fmla="*/ 94 h 96"/>
                  <a:gd name="T10" fmla="*/ 0 60000 65536"/>
                  <a:gd name="T11" fmla="*/ 0 60000 65536"/>
                  <a:gd name="T12" fmla="*/ 0 60000 65536"/>
                  <a:gd name="T13" fmla="*/ 0 60000 65536"/>
                  <a:gd name="T14" fmla="*/ 0 60000 65536"/>
                  <a:gd name="T15" fmla="*/ 0 w 231"/>
                  <a:gd name="T16" fmla="*/ 0 h 96"/>
                  <a:gd name="T17" fmla="*/ 231 w 231"/>
                  <a:gd name="T18" fmla="*/ 96 h 96"/>
                </a:gdLst>
                <a:ahLst/>
                <a:cxnLst>
                  <a:cxn ang="T10">
                    <a:pos x="T0" y="T1"/>
                  </a:cxn>
                  <a:cxn ang="T11">
                    <a:pos x="T2" y="T3"/>
                  </a:cxn>
                  <a:cxn ang="T12">
                    <a:pos x="T4" y="T5"/>
                  </a:cxn>
                  <a:cxn ang="T13">
                    <a:pos x="T6" y="T7"/>
                  </a:cxn>
                  <a:cxn ang="T14">
                    <a:pos x="T8" y="T9"/>
                  </a:cxn>
                </a:cxnLst>
                <a:rect l="T15" t="T16" r="T17" b="T18"/>
                <a:pathLst>
                  <a:path w="231" h="96">
                    <a:moveTo>
                      <a:pt x="0" y="63"/>
                    </a:moveTo>
                    <a:lnTo>
                      <a:pt x="148" y="0"/>
                    </a:lnTo>
                    <a:lnTo>
                      <a:pt x="231" y="29"/>
                    </a:lnTo>
                    <a:lnTo>
                      <a:pt x="81" y="96"/>
                    </a:lnTo>
                    <a:lnTo>
                      <a:pt x="0" y="63"/>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14" name="Freeform 199"/>
              <p:cNvSpPr>
                <a:spLocks/>
              </p:cNvSpPr>
              <p:nvPr/>
            </p:nvSpPr>
            <p:spPr bwMode="auto">
              <a:xfrm>
                <a:off x="2395" y="2165"/>
                <a:ext cx="197" cy="91"/>
              </a:xfrm>
              <a:custGeom>
                <a:avLst/>
                <a:gdLst>
                  <a:gd name="T0" fmla="*/ 0 w 150"/>
                  <a:gd name="T1" fmla="*/ 113 h 75"/>
                  <a:gd name="T2" fmla="*/ 0 w 150"/>
                  <a:gd name="T3" fmla="*/ 101 h 75"/>
                  <a:gd name="T4" fmla="*/ 264 w 150"/>
                  <a:gd name="T5" fmla="*/ 0 h 75"/>
                  <a:gd name="T6" fmla="*/ 264 w 150"/>
                  <a:gd name="T7" fmla="*/ 18 h 75"/>
                  <a:gd name="T8" fmla="*/ 0 w 150"/>
                  <a:gd name="T9" fmla="*/ 113 h 75"/>
                  <a:gd name="T10" fmla="*/ 0 60000 65536"/>
                  <a:gd name="T11" fmla="*/ 0 60000 65536"/>
                  <a:gd name="T12" fmla="*/ 0 60000 65536"/>
                  <a:gd name="T13" fmla="*/ 0 60000 65536"/>
                  <a:gd name="T14" fmla="*/ 0 60000 65536"/>
                  <a:gd name="T15" fmla="*/ 0 w 150"/>
                  <a:gd name="T16" fmla="*/ 0 h 75"/>
                  <a:gd name="T17" fmla="*/ 150 w 150"/>
                  <a:gd name="T18" fmla="*/ 75 h 75"/>
                </a:gdLst>
                <a:ahLst/>
                <a:cxnLst>
                  <a:cxn ang="T10">
                    <a:pos x="T0" y="T1"/>
                  </a:cxn>
                  <a:cxn ang="T11">
                    <a:pos x="T2" y="T3"/>
                  </a:cxn>
                  <a:cxn ang="T12">
                    <a:pos x="T4" y="T5"/>
                  </a:cxn>
                  <a:cxn ang="T13">
                    <a:pos x="T6" y="T7"/>
                  </a:cxn>
                  <a:cxn ang="T14">
                    <a:pos x="T8" y="T9"/>
                  </a:cxn>
                </a:cxnLst>
                <a:rect l="T15" t="T16" r="T17" b="T18"/>
                <a:pathLst>
                  <a:path w="150" h="75">
                    <a:moveTo>
                      <a:pt x="0" y="75"/>
                    </a:moveTo>
                    <a:lnTo>
                      <a:pt x="0" y="67"/>
                    </a:lnTo>
                    <a:lnTo>
                      <a:pt x="150" y="0"/>
                    </a:lnTo>
                    <a:lnTo>
                      <a:pt x="150" y="12"/>
                    </a:lnTo>
                    <a:lnTo>
                      <a:pt x="0" y="75"/>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15" name="Freeform 200"/>
              <p:cNvSpPr>
                <a:spLocks/>
              </p:cNvSpPr>
              <p:nvPr/>
            </p:nvSpPr>
            <p:spPr bwMode="auto">
              <a:xfrm>
                <a:off x="2287" y="2204"/>
                <a:ext cx="108" cy="56"/>
              </a:xfrm>
              <a:custGeom>
                <a:avLst/>
                <a:gdLst>
                  <a:gd name="T0" fmla="*/ 0 w 81"/>
                  <a:gd name="T1" fmla="*/ 0 h 45"/>
                  <a:gd name="T2" fmla="*/ 141 w 81"/>
                  <a:gd name="T3" fmla="*/ 49 h 45"/>
                  <a:gd name="T4" fmla="*/ 141 w 81"/>
                  <a:gd name="T5" fmla="*/ 67 h 45"/>
                  <a:gd name="T6" fmla="*/ 0 w 81"/>
                  <a:gd name="T7" fmla="*/ 18 h 45"/>
                  <a:gd name="T8" fmla="*/ 0 w 81"/>
                  <a:gd name="T9" fmla="*/ 0 h 45"/>
                  <a:gd name="T10" fmla="*/ 0 60000 65536"/>
                  <a:gd name="T11" fmla="*/ 0 60000 65536"/>
                  <a:gd name="T12" fmla="*/ 0 60000 65536"/>
                  <a:gd name="T13" fmla="*/ 0 60000 65536"/>
                  <a:gd name="T14" fmla="*/ 0 60000 65536"/>
                  <a:gd name="T15" fmla="*/ 0 w 81"/>
                  <a:gd name="T16" fmla="*/ 0 h 45"/>
                  <a:gd name="T17" fmla="*/ 81 w 81"/>
                  <a:gd name="T18" fmla="*/ 45 h 45"/>
                </a:gdLst>
                <a:ahLst/>
                <a:cxnLst>
                  <a:cxn ang="T10">
                    <a:pos x="T0" y="T1"/>
                  </a:cxn>
                  <a:cxn ang="T11">
                    <a:pos x="T2" y="T3"/>
                  </a:cxn>
                  <a:cxn ang="T12">
                    <a:pos x="T4" y="T5"/>
                  </a:cxn>
                  <a:cxn ang="T13">
                    <a:pos x="T6" y="T7"/>
                  </a:cxn>
                  <a:cxn ang="T14">
                    <a:pos x="T8" y="T9"/>
                  </a:cxn>
                </a:cxnLst>
                <a:rect l="T15" t="T16" r="T17" b="T18"/>
                <a:pathLst>
                  <a:path w="81" h="45">
                    <a:moveTo>
                      <a:pt x="0" y="0"/>
                    </a:moveTo>
                    <a:lnTo>
                      <a:pt x="81" y="33"/>
                    </a:lnTo>
                    <a:lnTo>
                      <a:pt x="81" y="45"/>
                    </a:lnTo>
                    <a:lnTo>
                      <a:pt x="0" y="12"/>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16" name="Freeform 201"/>
              <p:cNvSpPr>
                <a:spLocks/>
              </p:cNvSpPr>
              <p:nvPr/>
            </p:nvSpPr>
            <p:spPr bwMode="auto">
              <a:xfrm>
                <a:off x="2287" y="2128"/>
                <a:ext cx="305" cy="118"/>
              </a:xfrm>
              <a:custGeom>
                <a:avLst/>
                <a:gdLst>
                  <a:gd name="T0" fmla="*/ 0 w 231"/>
                  <a:gd name="T1" fmla="*/ 94 h 96"/>
                  <a:gd name="T2" fmla="*/ 260 w 231"/>
                  <a:gd name="T3" fmla="*/ 0 h 96"/>
                  <a:gd name="T4" fmla="*/ 405 w 231"/>
                  <a:gd name="T5" fmla="*/ 43 h 96"/>
                  <a:gd name="T6" fmla="*/ 142 w 231"/>
                  <a:gd name="T7" fmla="*/ 143 h 96"/>
                  <a:gd name="T8" fmla="*/ 0 w 231"/>
                  <a:gd name="T9" fmla="*/ 94 h 96"/>
                  <a:gd name="T10" fmla="*/ 0 60000 65536"/>
                  <a:gd name="T11" fmla="*/ 0 60000 65536"/>
                  <a:gd name="T12" fmla="*/ 0 60000 65536"/>
                  <a:gd name="T13" fmla="*/ 0 60000 65536"/>
                  <a:gd name="T14" fmla="*/ 0 60000 65536"/>
                  <a:gd name="T15" fmla="*/ 0 w 231"/>
                  <a:gd name="T16" fmla="*/ 0 h 96"/>
                  <a:gd name="T17" fmla="*/ 231 w 231"/>
                  <a:gd name="T18" fmla="*/ 96 h 96"/>
                </a:gdLst>
                <a:ahLst/>
                <a:cxnLst>
                  <a:cxn ang="T10">
                    <a:pos x="T0" y="T1"/>
                  </a:cxn>
                  <a:cxn ang="T11">
                    <a:pos x="T2" y="T3"/>
                  </a:cxn>
                  <a:cxn ang="T12">
                    <a:pos x="T4" y="T5"/>
                  </a:cxn>
                  <a:cxn ang="T13">
                    <a:pos x="T6" y="T7"/>
                  </a:cxn>
                  <a:cxn ang="T14">
                    <a:pos x="T8" y="T9"/>
                  </a:cxn>
                </a:cxnLst>
                <a:rect l="T15" t="T16" r="T17" b="T18"/>
                <a:pathLst>
                  <a:path w="231" h="96">
                    <a:moveTo>
                      <a:pt x="0" y="63"/>
                    </a:moveTo>
                    <a:lnTo>
                      <a:pt x="148" y="0"/>
                    </a:lnTo>
                    <a:lnTo>
                      <a:pt x="231" y="29"/>
                    </a:lnTo>
                    <a:lnTo>
                      <a:pt x="81" y="96"/>
                    </a:lnTo>
                    <a:lnTo>
                      <a:pt x="0" y="63"/>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17" name="Freeform 202"/>
              <p:cNvSpPr>
                <a:spLocks/>
              </p:cNvSpPr>
              <p:nvPr/>
            </p:nvSpPr>
            <p:spPr bwMode="auto">
              <a:xfrm>
                <a:off x="2395" y="2165"/>
                <a:ext cx="197" cy="91"/>
              </a:xfrm>
              <a:custGeom>
                <a:avLst/>
                <a:gdLst>
                  <a:gd name="T0" fmla="*/ 0 w 150"/>
                  <a:gd name="T1" fmla="*/ 113 h 75"/>
                  <a:gd name="T2" fmla="*/ 0 w 150"/>
                  <a:gd name="T3" fmla="*/ 101 h 75"/>
                  <a:gd name="T4" fmla="*/ 264 w 150"/>
                  <a:gd name="T5" fmla="*/ 0 h 75"/>
                  <a:gd name="T6" fmla="*/ 264 w 150"/>
                  <a:gd name="T7" fmla="*/ 18 h 75"/>
                  <a:gd name="T8" fmla="*/ 0 w 150"/>
                  <a:gd name="T9" fmla="*/ 113 h 75"/>
                  <a:gd name="T10" fmla="*/ 0 60000 65536"/>
                  <a:gd name="T11" fmla="*/ 0 60000 65536"/>
                  <a:gd name="T12" fmla="*/ 0 60000 65536"/>
                  <a:gd name="T13" fmla="*/ 0 60000 65536"/>
                  <a:gd name="T14" fmla="*/ 0 60000 65536"/>
                  <a:gd name="T15" fmla="*/ 0 w 150"/>
                  <a:gd name="T16" fmla="*/ 0 h 75"/>
                  <a:gd name="T17" fmla="*/ 150 w 150"/>
                  <a:gd name="T18" fmla="*/ 75 h 75"/>
                </a:gdLst>
                <a:ahLst/>
                <a:cxnLst>
                  <a:cxn ang="T10">
                    <a:pos x="T0" y="T1"/>
                  </a:cxn>
                  <a:cxn ang="T11">
                    <a:pos x="T2" y="T3"/>
                  </a:cxn>
                  <a:cxn ang="T12">
                    <a:pos x="T4" y="T5"/>
                  </a:cxn>
                  <a:cxn ang="T13">
                    <a:pos x="T6" y="T7"/>
                  </a:cxn>
                  <a:cxn ang="T14">
                    <a:pos x="T8" y="T9"/>
                  </a:cxn>
                </a:cxnLst>
                <a:rect l="T15" t="T16" r="T17" b="T18"/>
                <a:pathLst>
                  <a:path w="150" h="75">
                    <a:moveTo>
                      <a:pt x="0" y="75"/>
                    </a:moveTo>
                    <a:lnTo>
                      <a:pt x="0" y="67"/>
                    </a:lnTo>
                    <a:lnTo>
                      <a:pt x="150" y="0"/>
                    </a:lnTo>
                    <a:lnTo>
                      <a:pt x="150" y="12"/>
                    </a:lnTo>
                    <a:lnTo>
                      <a:pt x="0" y="75"/>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18" name="Freeform 203"/>
              <p:cNvSpPr>
                <a:spLocks/>
              </p:cNvSpPr>
              <p:nvPr/>
            </p:nvSpPr>
            <p:spPr bwMode="auto">
              <a:xfrm>
                <a:off x="2287" y="2204"/>
                <a:ext cx="108" cy="56"/>
              </a:xfrm>
              <a:custGeom>
                <a:avLst/>
                <a:gdLst>
                  <a:gd name="T0" fmla="*/ 0 w 81"/>
                  <a:gd name="T1" fmla="*/ 0 h 45"/>
                  <a:gd name="T2" fmla="*/ 141 w 81"/>
                  <a:gd name="T3" fmla="*/ 49 h 45"/>
                  <a:gd name="T4" fmla="*/ 141 w 81"/>
                  <a:gd name="T5" fmla="*/ 67 h 45"/>
                  <a:gd name="T6" fmla="*/ 0 w 81"/>
                  <a:gd name="T7" fmla="*/ 18 h 45"/>
                  <a:gd name="T8" fmla="*/ 0 w 81"/>
                  <a:gd name="T9" fmla="*/ 0 h 45"/>
                  <a:gd name="T10" fmla="*/ 0 60000 65536"/>
                  <a:gd name="T11" fmla="*/ 0 60000 65536"/>
                  <a:gd name="T12" fmla="*/ 0 60000 65536"/>
                  <a:gd name="T13" fmla="*/ 0 60000 65536"/>
                  <a:gd name="T14" fmla="*/ 0 60000 65536"/>
                  <a:gd name="T15" fmla="*/ 0 w 81"/>
                  <a:gd name="T16" fmla="*/ 0 h 45"/>
                  <a:gd name="T17" fmla="*/ 81 w 81"/>
                  <a:gd name="T18" fmla="*/ 45 h 45"/>
                </a:gdLst>
                <a:ahLst/>
                <a:cxnLst>
                  <a:cxn ang="T10">
                    <a:pos x="T0" y="T1"/>
                  </a:cxn>
                  <a:cxn ang="T11">
                    <a:pos x="T2" y="T3"/>
                  </a:cxn>
                  <a:cxn ang="T12">
                    <a:pos x="T4" y="T5"/>
                  </a:cxn>
                  <a:cxn ang="T13">
                    <a:pos x="T6" y="T7"/>
                  </a:cxn>
                  <a:cxn ang="T14">
                    <a:pos x="T8" y="T9"/>
                  </a:cxn>
                </a:cxnLst>
                <a:rect l="T15" t="T16" r="T17" b="T18"/>
                <a:pathLst>
                  <a:path w="81" h="45">
                    <a:moveTo>
                      <a:pt x="0" y="0"/>
                    </a:moveTo>
                    <a:lnTo>
                      <a:pt x="81" y="33"/>
                    </a:lnTo>
                    <a:lnTo>
                      <a:pt x="81" y="45"/>
                    </a:lnTo>
                    <a:lnTo>
                      <a:pt x="0" y="12"/>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19" name="Freeform 204"/>
              <p:cNvSpPr>
                <a:spLocks/>
              </p:cNvSpPr>
              <p:nvPr/>
            </p:nvSpPr>
            <p:spPr bwMode="auto">
              <a:xfrm>
                <a:off x="2521" y="2028"/>
                <a:ext cx="328" cy="128"/>
              </a:xfrm>
              <a:custGeom>
                <a:avLst/>
                <a:gdLst>
                  <a:gd name="T0" fmla="*/ 0 w 248"/>
                  <a:gd name="T1" fmla="*/ 99 h 104"/>
                  <a:gd name="T2" fmla="*/ 284 w 248"/>
                  <a:gd name="T3" fmla="*/ 0 h 104"/>
                  <a:gd name="T4" fmla="*/ 436 w 248"/>
                  <a:gd name="T5" fmla="*/ 49 h 104"/>
                  <a:gd name="T6" fmla="*/ 155 w 248"/>
                  <a:gd name="T7" fmla="*/ 155 h 104"/>
                  <a:gd name="T8" fmla="*/ 0 w 248"/>
                  <a:gd name="T9" fmla="*/ 99 h 104"/>
                  <a:gd name="T10" fmla="*/ 0 60000 65536"/>
                  <a:gd name="T11" fmla="*/ 0 60000 65536"/>
                  <a:gd name="T12" fmla="*/ 0 60000 65536"/>
                  <a:gd name="T13" fmla="*/ 0 60000 65536"/>
                  <a:gd name="T14" fmla="*/ 0 60000 65536"/>
                  <a:gd name="T15" fmla="*/ 0 w 248"/>
                  <a:gd name="T16" fmla="*/ 0 h 104"/>
                  <a:gd name="T17" fmla="*/ 248 w 248"/>
                  <a:gd name="T18" fmla="*/ 104 h 104"/>
                </a:gdLst>
                <a:ahLst/>
                <a:cxnLst>
                  <a:cxn ang="T10">
                    <a:pos x="T0" y="T1"/>
                  </a:cxn>
                  <a:cxn ang="T11">
                    <a:pos x="T2" y="T3"/>
                  </a:cxn>
                  <a:cxn ang="T12">
                    <a:pos x="T4" y="T5"/>
                  </a:cxn>
                  <a:cxn ang="T13">
                    <a:pos x="T6" y="T7"/>
                  </a:cxn>
                  <a:cxn ang="T14">
                    <a:pos x="T8" y="T9"/>
                  </a:cxn>
                </a:cxnLst>
                <a:rect l="T15" t="T16" r="T17" b="T18"/>
                <a:pathLst>
                  <a:path w="248" h="104">
                    <a:moveTo>
                      <a:pt x="0" y="66"/>
                    </a:moveTo>
                    <a:lnTo>
                      <a:pt x="161" y="0"/>
                    </a:lnTo>
                    <a:lnTo>
                      <a:pt x="248" y="33"/>
                    </a:lnTo>
                    <a:lnTo>
                      <a:pt x="88" y="104"/>
                    </a:lnTo>
                    <a:lnTo>
                      <a:pt x="0" y="66"/>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20" name="Freeform 205"/>
              <p:cNvSpPr>
                <a:spLocks/>
              </p:cNvSpPr>
              <p:nvPr/>
            </p:nvSpPr>
            <p:spPr bwMode="auto">
              <a:xfrm>
                <a:off x="2638" y="2069"/>
                <a:ext cx="211" cy="101"/>
              </a:xfrm>
              <a:custGeom>
                <a:avLst/>
                <a:gdLst>
                  <a:gd name="T0" fmla="*/ 0 w 160"/>
                  <a:gd name="T1" fmla="*/ 122 h 82"/>
                  <a:gd name="T2" fmla="*/ 0 w 160"/>
                  <a:gd name="T3" fmla="*/ 106 h 82"/>
                  <a:gd name="T4" fmla="*/ 281 w 160"/>
                  <a:gd name="T5" fmla="*/ 0 h 82"/>
                  <a:gd name="T6" fmla="*/ 281 w 160"/>
                  <a:gd name="T7" fmla="*/ 18 h 82"/>
                  <a:gd name="T8" fmla="*/ 0 w 160"/>
                  <a:gd name="T9" fmla="*/ 122 h 82"/>
                  <a:gd name="T10" fmla="*/ 0 60000 65536"/>
                  <a:gd name="T11" fmla="*/ 0 60000 65536"/>
                  <a:gd name="T12" fmla="*/ 0 60000 65536"/>
                  <a:gd name="T13" fmla="*/ 0 60000 65536"/>
                  <a:gd name="T14" fmla="*/ 0 60000 65536"/>
                  <a:gd name="T15" fmla="*/ 0 w 160"/>
                  <a:gd name="T16" fmla="*/ 0 h 82"/>
                  <a:gd name="T17" fmla="*/ 160 w 160"/>
                  <a:gd name="T18" fmla="*/ 82 h 82"/>
                </a:gdLst>
                <a:ahLst/>
                <a:cxnLst>
                  <a:cxn ang="T10">
                    <a:pos x="T0" y="T1"/>
                  </a:cxn>
                  <a:cxn ang="T11">
                    <a:pos x="T2" y="T3"/>
                  </a:cxn>
                  <a:cxn ang="T12">
                    <a:pos x="T4" y="T5"/>
                  </a:cxn>
                  <a:cxn ang="T13">
                    <a:pos x="T6" y="T7"/>
                  </a:cxn>
                  <a:cxn ang="T14">
                    <a:pos x="T8" y="T9"/>
                  </a:cxn>
                </a:cxnLst>
                <a:rect l="T15" t="T16" r="T17" b="T18"/>
                <a:pathLst>
                  <a:path w="160" h="82">
                    <a:moveTo>
                      <a:pt x="0" y="82"/>
                    </a:moveTo>
                    <a:lnTo>
                      <a:pt x="0" y="71"/>
                    </a:lnTo>
                    <a:lnTo>
                      <a:pt x="160" y="0"/>
                    </a:lnTo>
                    <a:lnTo>
                      <a:pt x="160" y="12"/>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21" name="Freeform 206"/>
              <p:cNvSpPr>
                <a:spLocks/>
              </p:cNvSpPr>
              <p:nvPr/>
            </p:nvSpPr>
            <p:spPr bwMode="auto">
              <a:xfrm>
                <a:off x="2521" y="2109"/>
                <a:ext cx="117" cy="61"/>
              </a:xfrm>
              <a:custGeom>
                <a:avLst/>
                <a:gdLst>
                  <a:gd name="T0" fmla="*/ 0 w 88"/>
                  <a:gd name="T1" fmla="*/ 0 h 49"/>
                  <a:gd name="T2" fmla="*/ 156 w 88"/>
                  <a:gd name="T3" fmla="*/ 58 h 49"/>
                  <a:gd name="T4" fmla="*/ 156 w 88"/>
                  <a:gd name="T5" fmla="*/ 73 h 49"/>
                  <a:gd name="T6" fmla="*/ 0 w 88"/>
                  <a:gd name="T7" fmla="*/ 24 h 49"/>
                  <a:gd name="T8" fmla="*/ 0 w 88"/>
                  <a:gd name="T9" fmla="*/ 0 h 49"/>
                  <a:gd name="T10" fmla="*/ 0 60000 65536"/>
                  <a:gd name="T11" fmla="*/ 0 60000 65536"/>
                  <a:gd name="T12" fmla="*/ 0 60000 65536"/>
                  <a:gd name="T13" fmla="*/ 0 60000 65536"/>
                  <a:gd name="T14" fmla="*/ 0 60000 65536"/>
                  <a:gd name="T15" fmla="*/ 0 w 88"/>
                  <a:gd name="T16" fmla="*/ 0 h 49"/>
                  <a:gd name="T17" fmla="*/ 88 w 88"/>
                  <a:gd name="T18" fmla="*/ 49 h 49"/>
                </a:gdLst>
                <a:ahLst/>
                <a:cxnLst>
                  <a:cxn ang="T10">
                    <a:pos x="T0" y="T1"/>
                  </a:cxn>
                  <a:cxn ang="T11">
                    <a:pos x="T2" y="T3"/>
                  </a:cxn>
                  <a:cxn ang="T12">
                    <a:pos x="T4" y="T5"/>
                  </a:cxn>
                  <a:cxn ang="T13">
                    <a:pos x="T6" y="T7"/>
                  </a:cxn>
                  <a:cxn ang="T14">
                    <a:pos x="T8" y="T9"/>
                  </a:cxn>
                </a:cxnLst>
                <a:rect l="T15" t="T16" r="T17" b="T18"/>
                <a:pathLst>
                  <a:path w="88" h="49">
                    <a:moveTo>
                      <a:pt x="0" y="0"/>
                    </a:moveTo>
                    <a:lnTo>
                      <a:pt x="88" y="38"/>
                    </a:lnTo>
                    <a:lnTo>
                      <a:pt x="88" y="49"/>
                    </a:lnTo>
                    <a:lnTo>
                      <a:pt x="0" y="16"/>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22" name="Freeform 207"/>
              <p:cNvSpPr>
                <a:spLocks/>
              </p:cNvSpPr>
              <p:nvPr/>
            </p:nvSpPr>
            <p:spPr bwMode="auto">
              <a:xfrm>
                <a:off x="2521" y="2028"/>
                <a:ext cx="328" cy="128"/>
              </a:xfrm>
              <a:custGeom>
                <a:avLst/>
                <a:gdLst>
                  <a:gd name="T0" fmla="*/ 0 w 248"/>
                  <a:gd name="T1" fmla="*/ 99 h 104"/>
                  <a:gd name="T2" fmla="*/ 284 w 248"/>
                  <a:gd name="T3" fmla="*/ 0 h 104"/>
                  <a:gd name="T4" fmla="*/ 436 w 248"/>
                  <a:gd name="T5" fmla="*/ 49 h 104"/>
                  <a:gd name="T6" fmla="*/ 155 w 248"/>
                  <a:gd name="T7" fmla="*/ 155 h 104"/>
                  <a:gd name="T8" fmla="*/ 0 w 248"/>
                  <a:gd name="T9" fmla="*/ 99 h 104"/>
                  <a:gd name="T10" fmla="*/ 0 60000 65536"/>
                  <a:gd name="T11" fmla="*/ 0 60000 65536"/>
                  <a:gd name="T12" fmla="*/ 0 60000 65536"/>
                  <a:gd name="T13" fmla="*/ 0 60000 65536"/>
                  <a:gd name="T14" fmla="*/ 0 60000 65536"/>
                  <a:gd name="T15" fmla="*/ 0 w 248"/>
                  <a:gd name="T16" fmla="*/ 0 h 104"/>
                  <a:gd name="T17" fmla="*/ 248 w 248"/>
                  <a:gd name="T18" fmla="*/ 104 h 104"/>
                </a:gdLst>
                <a:ahLst/>
                <a:cxnLst>
                  <a:cxn ang="T10">
                    <a:pos x="T0" y="T1"/>
                  </a:cxn>
                  <a:cxn ang="T11">
                    <a:pos x="T2" y="T3"/>
                  </a:cxn>
                  <a:cxn ang="T12">
                    <a:pos x="T4" y="T5"/>
                  </a:cxn>
                  <a:cxn ang="T13">
                    <a:pos x="T6" y="T7"/>
                  </a:cxn>
                  <a:cxn ang="T14">
                    <a:pos x="T8" y="T9"/>
                  </a:cxn>
                </a:cxnLst>
                <a:rect l="T15" t="T16" r="T17" b="T18"/>
                <a:pathLst>
                  <a:path w="248" h="104">
                    <a:moveTo>
                      <a:pt x="0" y="66"/>
                    </a:moveTo>
                    <a:lnTo>
                      <a:pt x="161" y="0"/>
                    </a:lnTo>
                    <a:lnTo>
                      <a:pt x="248" y="33"/>
                    </a:lnTo>
                    <a:lnTo>
                      <a:pt x="88" y="104"/>
                    </a:lnTo>
                    <a:lnTo>
                      <a:pt x="0" y="66"/>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23" name="Freeform 208"/>
              <p:cNvSpPr>
                <a:spLocks/>
              </p:cNvSpPr>
              <p:nvPr/>
            </p:nvSpPr>
            <p:spPr bwMode="auto">
              <a:xfrm>
                <a:off x="2638" y="2069"/>
                <a:ext cx="211" cy="101"/>
              </a:xfrm>
              <a:custGeom>
                <a:avLst/>
                <a:gdLst>
                  <a:gd name="T0" fmla="*/ 0 w 160"/>
                  <a:gd name="T1" fmla="*/ 122 h 82"/>
                  <a:gd name="T2" fmla="*/ 0 w 160"/>
                  <a:gd name="T3" fmla="*/ 106 h 82"/>
                  <a:gd name="T4" fmla="*/ 281 w 160"/>
                  <a:gd name="T5" fmla="*/ 0 h 82"/>
                  <a:gd name="T6" fmla="*/ 281 w 160"/>
                  <a:gd name="T7" fmla="*/ 18 h 82"/>
                  <a:gd name="T8" fmla="*/ 0 w 160"/>
                  <a:gd name="T9" fmla="*/ 122 h 82"/>
                  <a:gd name="T10" fmla="*/ 0 60000 65536"/>
                  <a:gd name="T11" fmla="*/ 0 60000 65536"/>
                  <a:gd name="T12" fmla="*/ 0 60000 65536"/>
                  <a:gd name="T13" fmla="*/ 0 60000 65536"/>
                  <a:gd name="T14" fmla="*/ 0 60000 65536"/>
                  <a:gd name="T15" fmla="*/ 0 w 160"/>
                  <a:gd name="T16" fmla="*/ 0 h 82"/>
                  <a:gd name="T17" fmla="*/ 160 w 160"/>
                  <a:gd name="T18" fmla="*/ 82 h 82"/>
                </a:gdLst>
                <a:ahLst/>
                <a:cxnLst>
                  <a:cxn ang="T10">
                    <a:pos x="T0" y="T1"/>
                  </a:cxn>
                  <a:cxn ang="T11">
                    <a:pos x="T2" y="T3"/>
                  </a:cxn>
                  <a:cxn ang="T12">
                    <a:pos x="T4" y="T5"/>
                  </a:cxn>
                  <a:cxn ang="T13">
                    <a:pos x="T6" y="T7"/>
                  </a:cxn>
                  <a:cxn ang="T14">
                    <a:pos x="T8" y="T9"/>
                  </a:cxn>
                </a:cxnLst>
                <a:rect l="T15" t="T16" r="T17" b="T18"/>
                <a:pathLst>
                  <a:path w="160" h="82">
                    <a:moveTo>
                      <a:pt x="0" y="82"/>
                    </a:moveTo>
                    <a:lnTo>
                      <a:pt x="0" y="71"/>
                    </a:lnTo>
                    <a:lnTo>
                      <a:pt x="160" y="0"/>
                    </a:lnTo>
                    <a:lnTo>
                      <a:pt x="160" y="12"/>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24" name="Freeform 209"/>
              <p:cNvSpPr>
                <a:spLocks/>
              </p:cNvSpPr>
              <p:nvPr/>
            </p:nvSpPr>
            <p:spPr bwMode="auto">
              <a:xfrm>
                <a:off x="2521" y="2109"/>
                <a:ext cx="117" cy="61"/>
              </a:xfrm>
              <a:custGeom>
                <a:avLst/>
                <a:gdLst>
                  <a:gd name="T0" fmla="*/ 0 w 88"/>
                  <a:gd name="T1" fmla="*/ 0 h 49"/>
                  <a:gd name="T2" fmla="*/ 156 w 88"/>
                  <a:gd name="T3" fmla="*/ 58 h 49"/>
                  <a:gd name="T4" fmla="*/ 156 w 88"/>
                  <a:gd name="T5" fmla="*/ 73 h 49"/>
                  <a:gd name="T6" fmla="*/ 0 w 88"/>
                  <a:gd name="T7" fmla="*/ 24 h 49"/>
                  <a:gd name="T8" fmla="*/ 0 w 88"/>
                  <a:gd name="T9" fmla="*/ 0 h 49"/>
                  <a:gd name="T10" fmla="*/ 0 60000 65536"/>
                  <a:gd name="T11" fmla="*/ 0 60000 65536"/>
                  <a:gd name="T12" fmla="*/ 0 60000 65536"/>
                  <a:gd name="T13" fmla="*/ 0 60000 65536"/>
                  <a:gd name="T14" fmla="*/ 0 60000 65536"/>
                  <a:gd name="T15" fmla="*/ 0 w 88"/>
                  <a:gd name="T16" fmla="*/ 0 h 49"/>
                  <a:gd name="T17" fmla="*/ 88 w 88"/>
                  <a:gd name="T18" fmla="*/ 49 h 49"/>
                </a:gdLst>
                <a:ahLst/>
                <a:cxnLst>
                  <a:cxn ang="T10">
                    <a:pos x="T0" y="T1"/>
                  </a:cxn>
                  <a:cxn ang="T11">
                    <a:pos x="T2" y="T3"/>
                  </a:cxn>
                  <a:cxn ang="T12">
                    <a:pos x="T4" y="T5"/>
                  </a:cxn>
                  <a:cxn ang="T13">
                    <a:pos x="T6" y="T7"/>
                  </a:cxn>
                  <a:cxn ang="T14">
                    <a:pos x="T8" y="T9"/>
                  </a:cxn>
                </a:cxnLst>
                <a:rect l="T15" t="T16" r="T17" b="T18"/>
                <a:pathLst>
                  <a:path w="88" h="49">
                    <a:moveTo>
                      <a:pt x="0" y="0"/>
                    </a:moveTo>
                    <a:lnTo>
                      <a:pt x="88" y="38"/>
                    </a:lnTo>
                    <a:lnTo>
                      <a:pt x="88" y="49"/>
                    </a:lnTo>
                    <a:lnTo>
                      <a:pt x="0" y="16"/>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25" name="Line 210"/>
              <p:cNvSpPr>
                <a:spLocks noChangeShapeType="1"/>
              </p:cNvSpPr>
              <p:nvPr/>
            </p:nvSpPr>
            <p:spPr bwMode="auto">
              <a:xfrm flipH="1">
                <a:off x="2053" y="2545"/>
                <a:ext cx="31" cy="7"/>
              </a:xfrm>
              <a:prstGeom prst="line">
                <a:avLst/>
              </a:prstGeom>
              <a:noFill/>
              <a:ln w="19050">
                <a:solidFill>
                  <a:srgbClr val="000000"/>
                </a:solidFill>
                <a:round/>
                <a:headEnd/>
                <a:tailEnd/>
              </a:ln>
            </p:spPr>
            <p:txBody>
              <a:bodyPr/>
              <a:lstStyle/>
              <a:p>
                <a:pPr>
                  <a:defRPr/>
                </a:pPr>
                <a:endParaRPr lang="ja-JP" altLang="en-US" sz="1050"/>
              </a:p>
            </p:txBody>
          </p:sp>
        </p:grpSp>
        <p:sp>
          <p:nvSpPr>
            <p:cNvPr id="11" name="Rectangle 211"/>
            <p:cNvSpPr>
              <a:spLocks noChangeArrowheads="1"/>
            </p:cNvSpPr>
            <p:nvPr/>
          </p:nvSpPr>
          <p:spPr bwMode="auto">
            <a:xfrm>
              <a:off x="4357917" y="3947059"/>
              <a:ext cx="3178533" cy="553599"/>
            </a:xfrm>
            <a:prstGeom prst="rect">
              <a:avLst/>
            </a:prstGeom>
            <a:noFill/>
            <a:ln w="9525">
              <a:noFill/>
              <a:miter lim="800000"/>
              <a:headEnd/>
              <a:tailEnd/>
            </a:ln>
          </p:spPr>
          <p:txBody>
            <a:bodyPr wrap="none" lIns="0" tIns="0" rIns="0" bIns="0">
              <a:spAutoFit/>
            </a:bodyPr>
            <a:lstStyle/>
            <a:p>
              <a:pPr eaLnBrk="0" hangingPunct="0">
                <a:defRPr/>
              </a:pPr>
              <a:r>
                <a:rPr lang="en-US" altLang="ja-JP" sz="1050" dirty="0"/>
                <a:t>On Chip Antenna and</a:t>
              </a:r>
            </a:p>
            <a:p>
              <a:pPr eaLnBrk="0" hangingPunct="0">
                <a:defRPr/>
              </a:pPr>
              <a:r>
                <a:rPr lang="en-US" altLang="ja-JP" sz="1050" dirty="0"/>
                <a:t>Wireless Network in </a:t>
              </a:r>
              <a:r>
                <a:rPr lang="en-US" altLang="ja-JP" sz="1050" dirty="0" err="1"/>
                <a:t>chio</a:t>
              </a:r>
              <a:endParaRPr lang="en-US" altLang="ja-JP" sz="1050" dirty="0"/>
            </a:p>
          </p:txBody>
        </p:sp>
        <p:sp>
          <p:nvSpPr>
            <p:cNvPr id="12" name="Rectangle 212"/>
            <p:cNvSpPr>
              <a:spLocks noChangeArrowheads="1"/>
            </p:cNvSpPr>
            <p:nvPr/>
          </p:nvSpPr>
          <p:spPr bwMode="auto">
            <a:xfrm>
              <a:off x="185878" y="3840703"/>
              <a:ext cx="1341743" cy="556325"/>
            </a:xfrm>
            <a:prstGeom prst="rect">
              <a:avLst/>
            </a:prstGeom>
            <a:noFill/>
            <a:ln w="9525">
              <a:noFill/>
              <a:miter lim="800000"/>
              <a:headEnd/>
              <a:tailEnd/>
            </a:ln>
          </p:spPr>
          <p:txBody>
            <a:bodyPr wrap="none" lIns="0" tIns="0" rIns="0" bIns="0">
              <a:spAutoFit/>
            </a:bodyPr>
            <a:lstStyle/>
            <a:p>
              <a:pPr algn="ctr" eaLnBrk="0" hangingPunct="0">
                <a:defRPr/>
              </a:pPr>
              <a:r>
                <a:rPr lang="en-US" altLang="ja-JP" sz="1050" dirty="0"/>
                <a:t>MMIC</a:t>
              </a:r>
            </a:p>
            <a:p>
              <a:pPr algn="ctr" eaLnBrk="0" hangingPunct="0">
                <a:defRPr/>
              </a:pPr>
              <a:r>
                <a:rPr lang="en-US" altLang="ja-JP" sz="1050" dirty="0"/>
                <a:t>(Flip Chip)</a:t>
              </a:r>
            </a:p>
          </p:txBody>
        </p:sp>
        <p:sp>
          <p:nvSpPr>
            <p:cNvPr id="13" name="Rectangle 213"/>
            <p:cNvSpPr>
              <a:spLocks noChangeArrowheads="1"/>
            </p:cNvSpPr>
            <p:nvPr/>
          </p:nvSpPr>
          <p:spPr bwMode="auto">
            <a:xfrm>
              <a:off x="4494481" y="5182429"/>
              <a:ext cx="2017736" cy="278163"/>
            </a:xfrm>
            <a:prstGeom prst="rect">
              <a:avLst/>
            </a:prstGeom>
            <a:noFill/>
            <a:ln w="9525">
              <a:noFill/>
              <a:miter lim="800000"/>
              <a:headEnd/>
              <a:tailEnd/>
            </a:ln>
          </p:spPr>
          <p:txBody>
            <a:bodyPr wrap="none" lIns="0" tIns="0" rIns="0" bIns="0">
              <a:spAutoFit/>
            </a:bodyPr>
            <a:lstStyle/>
            <a:p>
              <a:pPr eaLnBrk="0" hangingPunct="0">
                <a:defRPr/>
              </a:pPr>
              <a:r>
                <a:rPr lang="en-US" altLang="ja-JP" sz="1050" dirty="0"/>
                <a:t>Multi-layer BCB</a:t>
              </a:r>
              <a:endParaRPr lang="ja-JP" altLang="en-US" sz="1100" dirty="0">
                <a:latin typeface="Times New Roman" pitchFamily="18" charset="0"/>
              </a:endParaRPr>
            </a:p>
          </p:txBody>
        </p:sp>
        <p:sp>
          <p:nvSpPr>
            <p:cNvPr id="14" name="Rectangle 214"/>
            <p:cNvSpPr>
              <a:spLocks noChangeArrowheads="1"/>
            </p:cNvSpPr>
            <p:nvPr/>
          </p:nvSpPr>
          <p:spPr bwMode="auto">
            <a:xfrm>
              <a:off x="291714" y="5302421"/>
              <a:ext cx="1601217" cy="278163"/>
            </a:xfrm>
            <a:prstGeom prst="rect">
              <a:avLst/>
            </a:prstGeom>
            <a:noFill/>
            <a:ln w="9525">
              <a:noFill/>
              <a:miter lim="800000"/>
              <a:headEnd/>
              <a:tailEnd/>
            </a:ln>
          </p:spPr>
          <p:txBody>
            <a:bodyPr wrap="none" lIns="0" tIns="0" rIns="0" bIns="0">
              <a:spAutoFit/>
            </a:bodyPr>
            <a:lstStyle/>
            <a:p>
              <a:pPr eaLnBrk="0" hangingPunct="0">
                <a:defRPr/>
              </a:pPr>
              <a:r>
                <a:rPr lang="en-US" altLang="ja-JP" sz="1050" dirty="0"/>
                <a:t>Silicon Base</a:t>
              </a:r>
              <a:endParaRPr lang="ja-JP" altLang="en-US" sz="1100" dirty="0">
                <a:latin typeface="Times New Roman" pitchFamily="18" charset="0"/>
              </a:endParaRPr>
            </a:p>
          </p:txBody>
        </p:sp>
        <p:sp>
          <p:nvSpPr>
            <p:cNvPr id="15" name="Rectangle 215"/>
            <p:cNvSpPr>
              <a:spLocks noChangeArrowheads="1"/>
            </p:cNvSpPr>
            <p:nvPr/>
          </p:nvSpPr>
          <p:spPr bwMode="auto">
            <a:xfrm>
              <a:off x="1715398" y="3412550"/>
              <a:ext cx="1597802" cy="278163"/>
            </a:xfrm>
            <a:prstGeom prst="rect">
              <a:avLst/>
            </a:prstGeom>
            <a:noFill/>
            <a:ln w="9525">
              <a:noFill/>
              <a:miter lim="800000"/>
              <a:headEnd/>
              <a:tailEnd/>
            </a:ln>
          </p:spPr>
          <p:txBody>
            <a:bodyPr wrap="none" lIns="0" tIns="0" rIns="0" bIns="0">
              <a:spAutoFit/>
            </a:bodyPr>
            <a:lstStyle/>
            <a:p>
              <a:pPr eaLnBrk="0" hangingPunct="0">
                <a:defRPr/>
              </a:pPr>
              <a:r>
                <a:rPr lang="en-US" altLang="ja-JP" sz="1050" dirty="0"/>
                <a:t>Silicon </a:t>
              </a:r>
              <a:r>
                <a:rPr lang="en-US" altLang="ja-JP" sz="1050" dirty="0" err="1"/>
                <a:t>Bsee</a:t>
              </a:r>
              <a:endParaRPr lang="ja-JP" altLang="en-US" sz="1100" dirty="0">
                <a:latin typeface="Times New Roman" pitchFamily="18" charset="0"/>
              </a:endParaRPr>
            </a:p>
          </p:txBody>
        </p:sp>
        <p:sp>
          <p:nvSpPr>
            <p:cNvPr id="16" name="Line 216"/>
            <p:cNvSpPr>
              <a:spLocks noChangeShapeType="1"/>
            </p:cNvSpPr>
            <p:nvPr/>
          </p:nvSpPr>
          <p:spPr bwMode="auto">
            <a:xfrm flipH="1">
              <a:off x="3955052" y="4320670"/>
              <a:ext cx="344824" cy="425425"/>
            </a:xfrm>
            <a:prstGeom prst="line">
              <a:avLst/>
            </a:prstGeom>
            <a:noFill/>
            <a:ln w="28575">
              <a:solidFill>
                <a:srgbClr val="FE1212"/>
              </a:solidFill>
              <a:round/>
              <a:headEnd/>
              <a:tailEnd type="triangle" w="med" len="med"/>
            </a:ln>
          </p:spPr>
          <p:txBody>
            <a:bodyPr/>
            <a:lstStyle/>
            <a:p>
              <a:pPr>
                <a:defRPr/>
              </a:pPr>
              <a:endParaRPr lang="ja-JP" altLang="en-US" sz="1050"/>
            </a:p>
          </p:txBody>
        </p:sp>
        <p:sp>
          <p:nvSpPr>
            <p:cNvPr id="17" name="Line 217"/>
            <p:cNvSpPr>
              <a:spLocks noChangeShapeType="1"/>
            </p:cNvSpPr>
            <p:nvPr/>
          </p:nvSpPr>
          <p:spPr bwMode="auto">
            <a:xfrm>
              <a:off x="909669" y="4427026"/>
              <a:ext cx="860355" cy="534509"/>
            </a:xfrm>
            <a:prstGeom prst="line">
              <a:avLst/>
            </a:prstGeom>
            <a:noFill/>
            <a:ln w="28575">
              <a:solidFill>
                <a:srgbClr val="FE1212"/>
              </a:solidFill>
              <a:round/>
              <a:headEnd/>
              <a:tailEnd type="triangle" w="med" len="med"/>
            </a:ln>
          </p:spPr>
          <p:txBody>
            <a:bodyPr/>
            <a:lstStyle/>
            <a:p>
              <a:pPr>
                <a:defRPr/>
              </a:pPr>
              <a:endParaRPr lang="ja-JP" altLang="en-US" sz="1050"/>
            </a:p>
          </p:txBody>
        </p:sp>
        <p:sp>
          <p:nvSpPr>
            <p:cNvPr id="18" name="Oval 218"/>
            <p:cNvSpPr>
              <a:spLocks noChangeArrowheads="1"/>
            </p:cNvSpPr>
            <p:nvPr/>
          </p:nvSpPr>
          <p:spPr bwMode="auto">
            <a:xfrm rot="20166024">
              <a:off x="1565177" y="4593379"/>
              <a:ext cx="1836790" cy="373610"/>
            </a:xfrm>
            <a:prstGeom prst="ellipse">
              <a:avLst/>
            </a:prstGeom>
            <a:noFill/>
            <a:ln w="19050">
              <a:solidFill>
                <a:srgbClr val="FE1212"/>
              </a:solidFill>
              <a:round/>
              <a:headEnd/>
              <a:tailEnd/>
            </a:ln>
          </p:spPr>
          <p:txBody>
            <a:bodyPr wrap="none" anchor="ctr"/>
            <a:lstStyle/>
            <a:p>
              <a:pPr>
                <a:defRPr/>
              </a:pPr>
              <a:endParaRPr lang="ja-JP" altLang="en-US" sz="1050"/>
            </a:p>
          </p:txBody>
        </p:sp>
        <p:sp>
          <p:nvSpPr>
            <p:cNvPr id="19" name="Oval 219"/>
            <p:cNvSpPr>
              <a:spLocks noChangeArrowheads="1"/>
            </p:cNvSpPr>
            <p:nvPr/>
          </p:nvSpPr>
          <p:spPr bwMode="auto">
            <a:xfrm rot="20076041">
              <a:off x="2555268" y="4879722"/>
              <a:ext cx="1782164" cy="692680"/>
            </a:xfrm>
            <a:prstGeom prst="ellipse">
              <a:avLst/>
            </a:prstGeom>
            <a:noFill/>
            <a:ln w="19050">
              <a:solidFill>
                <a:srgbClr val="FE1212"/>
              </a:solidFill>
              <a:round/>
              <a:headEnd/>
              <a:tailEnd/>
            </a:ln>
          </p:spPr>
          <p:txBody>
            <a:bodyPr wrap="none" anchor="ctr"/>
            <a:lstStyle/>
            <a:p>
              <a:pPr>
                <a:defRPr/>
              </a:pPr>
              <a:endParaRPr lang="ja-JP" altLang="en-US" sz="1050"/>
            </a:p>
          </p:txBody>
        </p:sp>
        <p:sp>
          <p:nvSpPr>
            <p:cNvPr id="20" name="Line 220"/>
            <p:cNvSpPr>
              <a:spLocks noChangeShapeType="1"/>
            </p:cNvSpPr>
            <p:nvPr/>
          </p:nvSpPr>
          <p:spPr bwMode="auto">
            <a:xfrm flipH="1">
              <a:off x="3152736" y="3573449"/>
              <a:ext cx="515531" cy="160897"/>
            </a:xfrm>
            <a:prstGeom prst="line">
              <a:avLst/>
            </a:prstGeom>
            <a:noFill/>
            <a:ln w="28575">
              <a:solidFill>
                <a:srgbClr val="FE1212"/>
              </a:solidFill>
              <a:round/>
              <a:headEnd/>
              <a:tailEnd type="triangle" w="med" len="med"/>
            </a:ln>
          </p:spPr>
          <p:txBody>
            <a:bodyPr/>
            <a:lstStyle/>
            <a:p>
              <a:pPr>
                <a:defRPr/>
              </a:pPr>
              <a:endParaRPr lang="ja-JP" altLang="en-US" sz="1050"/>
            </a:p>
          </p:txBody>
        </p:sp>
        <p:sp>
          <p:nvSpPr>
            <p:cNvPr id="21" name="Line 221"/>
            <p:cNvSpPr>
              <a:spLocks noChangeShapeType="1"/>
            </p:cNvSpPr>
            <p:nvPr/>
          </p:nvSpPr>
          <p:spPr bwMode="auto">
            <a:xfrm flipH="1" flipV="1">
              <a:off x="3838973" y="5654214"/>
              <a:ext cx="689650" cy="640866"/>
            </a:xfrm>
            <a:prstGeom prst="line">
              <a:avLst/>
            </a:prstGeom>
            <a:noFill/>
            <a:ln w="28575">
              <a:solidFill>
                <a:srgbClr val="FE1212"/>
              </a:solidFill>
              <a:round/>
              <a:headEnd/>
              <a:tailEnd type="triangle" w="med" len="med"/>
            </a:ln>
          </p:spPr>
          <p:txBody>
            <a:bodyPr/>
            <a:lstStyle/>
            <a:p>
              <a:pPr>
                <a:defRPr/>
              </a:pPr>
              <a:endParaRPr lang="ja-JP" altLang="en-US" sz="1050"/>
            </a:p>
          </p:txBody>
        </p:sp>
      </p:grpSp>
      <p:pic>
        <p:nvPicPr>
          <p:cNvPr id="228" name="円形吹き出し 598"/>
          <p:cNvPicPr>
            <a:picLocks noChangeArrowheads="1"/>
          </p:cNvPicPr>
          <p:nvPr/>
        </p:nvPicPr>
        <p:blipFill>
          <a:blip r:embed="rId3" cstate="print"/>
          <a:srcRect/>
          <a:stretch>
            <a:fillRect/>
          </a:stretch>
        </p:blipFill>
        <p:spPr bwMode="auto">
          <a:xfrm rot="-602838">
            <a:off x="514350" y="4365625"/>
            <a:ext cx="3876675" cy="2271713"/>
          </a:xfrm>
          <a:prstGeom prst="rect">
            <a:avLst/>
          </a:prstGeom>
          <a:noFill/>
          <a:ln w="9525">
            <a:noFill/>
            <a:miter lim="800000"/>
            <a:headEnd/>
            <a:tailEnd/>
          </a:ln>
        </p:spPr>
      </p:pic>
      <p:grpSp>
        <p:nvGrpSpPr>
          <p:cNvPr id="7" name="グループ化 691"/>
          <p:cNvGrpSpPr>
            <a:grpSpLocks/>
          </p:cNvGrpSpPr>
          <p:nvPr/>
        </p:nvGrpSpPr>
        <p:grpSpPr bwMode="auto">
          <a:xfrm>
            <a:off x="-71438" y="3573463"/>
            <a:ext cx="5579542" cy="2646362"/>
            <a:chOff x="462129" y="3211714"/>
            <a:chExt cx="5366216" cy="3373494"/>
          </a:xfrm>
        </p:grpSpPr>
        <p:sp>
          <p:nvSpPr>
            <p:cNvPr id="230" name="AutoShape 390"/>
            <p:cNvSpPr>
              <a:spLocks noChangeAspect="1" noChangeArrowheads="1"/>
            </p:cNvSpPr>
            <p:nvPr/>
          </p:nvSpPr>
          <p:spPr bwMode="auto">
            <a:xfrm>
              <a:off x="532363" y="3294685"/>
              <a:ext cx="2613888" cy="3197433"/>
            </a:xfrm>
            <a:prstGeom prst="roundRect">
              <a:avLst>
                <a:gd name="adj" fmla="val 16667"/>
              </a:avLst>
            </a:prstGeom>
            <a:solidFill>
              <a:srgbClr val="FFFFFF"/>
            </a:solidFill>
            <a:ln w="9525">
              <a:noFill/>
              <a:round/>
              <a:headEnd/>
              <a:tailEnd/>
            </a:ln>
          </p:spPr>
          <p:txBody>
            <a:bodyPr wrap="none" anchor="ctr"/>
            <a:lstStyle/>
            <a:p>
              <a:pPr fontAlgn="auto">
                <a:spcBef>
                  <a:spcPts val="0"/>
                </a:spcBef>
                <a:spcAft>
                  <a:spcPts val="0"/>
                </a:spcAft>
                <a:defRPr/>
              </a:pPr>
              <a:endParaRPr lang="en-US" altLang="ja-JP" sz="1400" dirty="0">
                <a:solidFill>
                  <a:schemeClr val="tx2">
                    <a:lumMod val="75000"/>
                  </a:schemeClr>
                </a:solidFill>
                <a:latin typeface="Arial" charset="0"/>
                <a:ea typeface="+mn-ea"/>
              </a:endParaRPr>
            </a:p>
          </p:txBody>
        </p:sp>
        <p:sp>
          <p:nvSpPr>
            <p:cNvPr id="231" name="AutoShape 390"/>
            <p:cNvSpPr>
              <a:spLocks noChangeAspect="1" noChangeArrowheads="1"/>
            </p:cNvSpPr>
            <p:nvPr/>
          </p:nvSpPr>
          <p:spPr bwMode="auto">
            <a:xfrm>
              <a:off x="3014946" y="3294685"/>
              <a:ext cx="2172642" cy="3197433"/>
            </a:xfrm>
            <a:prstGeom prst="roundRect">
              <a:avLst>
                <a:gd name="adj" fmla="val 16667"/>
              </a:avLst>
            </a:prstGeom>
            <a:solidFill>
              <a:srgbClr val="FFFFFF"/>
            </a:solidFill>
            <a:ln w="9525">
              <a:noFill/>
              <a:round/>
              <a:headEnd/>
              <a:tailEnd/>
            </a:ln>
          </p:spPr>
          <p:txBody>
            <a:bodyPr wrap="none" anchor="ctr"/>
            <a:lstStyle/>
            <a:p>
              <a:pPr fontAlgn="auto">
                <a:spcBef>
                  <a:spcPts val="0"/>
                </a:spcBef>
                <a:spcAft>
                  <a:spcPts val="0"/>
                </a:spcAft>
                <a:defRPr/>
              </a:pPr>
              <a:endParaRPr lang="en-US" altLang="ja-JP" sz="1400" dirty="0">
                <a:solidFill>
                  <a:schemeClr val="tx2">
                    <a:lumMod val="75000"/>
                  </a:schemeClr>
                </a:solidFill>
                <a:latin typeface="Arial" charset="0"/>
                <a:ea typeface="+mn-ea"/>
              </a:endParaRPr>
            </a:p>
          </p:txBody>
        </p:sp>
        <p:pic>
          <p:nvPicPr>
            <p:cNvPr id="9508" name="Picture 10"/>
            <p:cNvPicPr>
              <a:picLocks noChangeAspect="1" noChangeArrowheads="1"/>
            </p:cNvPicPr>
            <p:nvPr/>
          </p:nvPicPr>
          <p:blipFill>
            <a:blip r:embed="rId4" cstate="print"/>
            <a:srcRect/>
            <a:stretch>
              <a:fillRect/>
            </a:stretch>
          </p:blipFill>
          <p:spPr bwMode="auto">
            <a:xfrm>
              <a:off x="1832314" y="3301257"/>
              <a:ext cx="2336158" cy="3190031"/>
            </a:xfrm>
            <a:prstGeom prst="rect">
              <a:avLst/>
            </a:prstGeom>
            <a:noFill/>
            <a:ln w="9525">
              <a:noFill/>
              <a:miter lim="800000"/>
              <a:headEnd/>
              <a:tailEnd/>
            </a:ln>
          </p:spPr>
        </p:pic>
        <p:grpSp>
          <p:nvGrpSpPr>
            <p:cNvPr id="8" name="Group 630"/>
            <p:cNvGrpSpPr>
              <a:grpSpLocks/>
            </p:cNvGrpSpPr>
            <p:nvPr/>
          </p:nvGrpSpPr>
          <p:grpSpPr bwMode="auto">
            <a:xfrm>
              <a:off x="2923505" y="4593519"/>
              <a:ext cx="827799" cy="1177337"/>
              <a:chOff x="2806" y="2456"/>
              <a:chExt cx="709" cy="883"/>
            </a:xfrm>
          </p:grpSpPr>
          <p:grpSp>
            <p:nvGrpSpPr>
              <p:cNvPr id="10" name="Group 393"/>
              <p:cNvGrpSpPr>
                <a:grpSpLocks/>
              </p:cNvGrpSpPr>
              <p:nvPr/>
            </p:nvGrpSpPr>
            <p:grpSpPr bwMode="auto">
              <a:xfrm>
                <a:off x="3348" y="3159"/>
                <a:ext cx="167" cy="109"/>
                <a:chOff x="4124" y="2619"/>
                <a:chExt cx="181" cy="109"/>
              </a:xfrm>
            </p:grpSpPr>
            <p:sp>
              <p:nvSpPr>
                <p:cNvPr id="690" name="Freeform 394"/>
                <p:cNvSpPr>
                  <a:spLocks/>
                </p:cNvSpPr>
                <p:nvPr/>
              </p:nvSpPr>
              <p:spPr bwMode="auto">
                <a:xfrm>
                  <a:off x="4122"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91" name="Freeform 395"/>
                <p:cNvSpPr>
                  <a:spLocks/>
                </p:cNvSpPr>
                <p:nvPr/>
              </p:nvSpPr>
              <p:spPr bwMode="auto">
                <a:xfrm>
                  <a:off x="4122"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16" name="Group 396"/>
              <p:cNvGrpSpPr>
                <a:grpSpLocks/>
              </p:cNvGrpSpPr>
              <p:nvPr/>
            </p:nvGrpSpPr>
            <p:grpSpPr bwMode="auto">
              <a:xfrm>
                <a:off x="2848" y="3231"/>
                <a:ext cx="167" cy="108"/>
                <a:chOff x="3583" y="2691"/>
                <a:chExt cx="181" cy="108"/>
              </a:xfrm>
            </p:grpSpPr>
            <p:sp>
              <p:nvSpPr>
                <p:cNvPr id="688" name="Freeform 397"/>
                <p:cNvSpPr>
                  <a:spLocks/>
                </p:cNvSpPr>
                <p:nvPr/>
              </p:nvSpPr>
              <p:spPr bwMode="auto">
                <a:xfrm>
                  <a:off x="3583" y="2693"/>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89" name="Freeform 398"/>
                <p:cNvSpPr>
                  <a:spLocks/>
                </p:cNvSpPr>
                <p:nvPr/>
              </p:nvSpPr>
              <p:spPr bwMode="auto">
                <a:xfrm>
                  <a:off x="3583" y="2693"/>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17" name="Group 399"/>
              <p:cNvGrpSpPr>
                <a:grpSpLocks/>
              </p:cNvGrpSpPr>
              <p:nvPr/>
            </p:nvGrpSpPr>
            <p:grpSpPr bwMode="auto">
              <a:xfrm>
                <a:off x="2881" y="2943"/>
                <a:ext cx="167" cy="108"/>
                <a:chOff x="3619" y="2403"/>
                <a:chExt cx="181" cy="108"/>
              </a:xfrm>
            </p:grpSpPr>
            <p:sp>
              <p:nvSpPr>
                <p:cNvPr id="686" name="Freeform 400"/>
                <p:cNvSpPr>
                  <a:spLocks/>
                </p:cNvSpPr>
                <p:nvPr/>
              </p:nvSpPr>
              <p:spPr bwMode="auto">
                <a:xfrm>
                  <a:off x="3617" y="2403"/>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87" name="Freeform 401"/>
                <p:cNvSpPr>
                  <a:spLocks/>
                </p:cNvSpPr>
                <p:nvPr/>
              </p:nvSpPr>
              <p:spPr bwMode="auto">
                <a:xfrm>
                  <a:off x="3617" y="2403"/>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19" name="Group 402"/>
              <p:cNvGrpSpPr>
                <a:grpSpLocks/>
              </p:cNvGrpSpPr>
              <p:nvPr/>
            </p:nvGrpSpPr>
            <p:grpSpPr bwMode="auto">
              <a:xfrm>
                <a:off x="2806" y="3059"/>
                <a:ext cx="91" cy="214"/>
                <a:chOff x="3872" y="2475"/>
                <a:chExt cx="124" cy="217"/>
              </a:xfrm>
            </p:grpSpPr>
            <p:grpSp>
              <p:nvGrpSpPr>
                <p:cNvPr id="9220" name="Group 403"/>
                <p:cNvGrpSpPr>
                  <a:grpSpLocks/>
                </p:cNvGrpSpPr>
                <p:nvPr/>
              </p:nvGrpSpPr>
              <p:grpSpPr bwMode="auto">
                <a:xfrm>
                  <a:off x="3872" y="2475"/>
                  <a:ext cx="124" cy="217"/>
                  <a:chOff x="3872" y="2475"/>
                  <a:chExt cx="124" cy="217"/>
                </a:xfrm>
              </p:grpSpPr>
              <p:grpSp>
                <p:nvGrpSpPr>
                  <p:cNvPr id="9221" name="Group 404"/>
                  <p:cNvGrpSpPr>
                    <a:grpSpLocks/>
                  </p:cNvGrpSpPr>
                  <p:nvPr/>
                </p:nvGrpSpPr>
                <p:grpSpPr bwMode="auto">
                  <a:xfrm>
                    <a:off x="3872" y="2475"/>
                    <a:ext cx="124" cy="156"/>
                    <a:chOff x="3872" y="2475"/>
                    <a:chExt cx="124" cy="156"/>
                  </a:xfrm>
                </p:grpSpPr>
                <p:sp>
                  <p:nvSpPr>
                    <p:cNvPr id="682" name="Freeform 405"/>
                    <p:cNvSpPr>
                      <a:spLocks/>
                    </p:cNvSpPr>
                    <p:nvPr/>
                  </p:nvSpPr>
                  <p:spPr bwMode="auto">
                    <a:xfrm>
                      <a:off x="3872" y="2475"/>
                      <a:ext cx="128" cy="154"/>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83" name="Oval 406"/>
                    <p:cNvSpPr>
                      <a:spLocks noChangeArrowheads="1"/>
                    </p:cNvSpPr>
                    <p:nvPr/>
                  </p:nvSpPr>
                  <p:spPr bwMode="auto">
                    <a:xfrm>
                      <a:off x="3872" y="2589"/>
                      <a:ext cx="128" cy="37"/>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84" name="Freeform 407"/>
                    <p:cNvSpPr>
                      <a:spLocks/>
                    </p:cNvSpPr>
                    <p:nvPr/>
                  </p:nvSpPr>
                  <p:spPr bwMode="auto">
                    <a:xfrm>
                      <a:off x="3872" y="2475"/>
                      <a:ext cx="128" cy="154"/>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85" name="Freeform 408"/>
                    <p:cNvSpPr>
                      <a:spLocks/>
                    </p:cNvSpPr>
                    <p:nvPr/>
                  </p:nvSpPr>
                  <p:spPr bwMode="auto">
                    <a:xfrm>
                      <a:off x="3872" y="2589"/>
                      <a:ext cx="128" cy="17"/>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22" name="Group 409"/>
                  <p:cNvGrpSpPr>
                    <a:grpSpLocks/>
                  </p:cNvGrpSpPr>
                  <p:nvPr/>
                </p:nvGrpSpPr>
                <p:grpSpPr bwMode="auto">
                  <a:xfrm>
                    <a:off x="3872" y="2568"/>
                    <a:ext cx="124" cy="124"/>
                    <a:chOff x="3872" y="2568"/>
                    <a:chExt cx="124" cy="124"/>
                  </a:xfrm>
                </p:grpSpPr>
                <p:sp>
                  <p:nvSpPr>
                    <p:cNvPr id="680" name="Oval 410"/>
                    <p:cNvSpPr>
                      <a:spLocks noChangeArrowheads="1"/>
                    </p:cNvSpPr>
                    <p:nvPr/>
                  </p:nvSpPr>
                  <p:spPr bwMode="auto">
                    <a:xfrm>
                      <a:off x="3872" y="2566"/>
                      <a:ext cx="128" cy="126"/>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81" name="Oval 411"/>
                    <p:cNvSpPr>
                      <a:spLocks noChangeArrowheads="1"/>
                    </p:cNvSpPr>
                    <p:nvPr/>
                  </p:nvSpPr>
                  <p:spPr bwMode="auto">
                    <a:xfrm>
                      <a:off x="3872" y="2566"/>
                      <a:ext cx="128" cy="126"/>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23" name="Group 412"/>
                  <p:cNvGrpSpPr>
                    <a:grpSpLocks/>
                  </p:cNvGrpSpPr>
                  <p:nvPr/>
                </p:nvGrpSpPr>
                <p:grpSpPr bwMode="auto">
                  <a:xfrm>
                    <a:off x="3886" y="2536"/>
                    <a:ext cx="47" cy="95"/>
                    <a:chOff x="3886" y="2536"/>
                    <a:chExt cx="47" cy="95"/>
                  </a:xfrm>
                </p:grpSpPr>
                <p:sp>
                  <p:nvSpPr>
                    <p:cNvPr id="678" name="Rectangle 413"/>
                    <p:cNvSpPr>
                      <a:spLocks noChangeArrowheads="1"/>
                    </p:cNvSpPr>
                    <p:nvPr/>
                  </p:nvSpPr>
                  <p:spPr bwMode="auto">
                    <a:xfrm>
                      <a:off x="3886" y="2536"/>
                      <a:ext cx="45" cy="88"/>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79" name="Rectangle 414"/>
                    <p:cNvSpPr>
                      <a:spLocks noChangeArrowheads="1"/>
                    </p:cNvSpPr>
                    <p:nvPr/>
                  </p:nvSpPr>
                  <p:spPr bwMode="auto">
                    <a:xfrm>
                      <a:off x="3886" y="2536"/>
                      <a:ext cx="45" cy="88"/>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24" name="Group 415"/>
                  <p:cNvGrpSpPr>
                    <a:grpSpLocks/>
                  </p:cNvGrpSpPr>
                  <p:nvPr/>
                </p:nvGrpSpPr>
                <p:grpSpPr bwMode="auto">
                  <a:xfrm>
                    <a:off x="3880" y="2507"/>
                    <a:ext cx="94" cy="30"/>
                    <a:chOff x="3880" y="2507"/>
                    <a:chExt cx="94" cy="30"/>
                  </a:xfrm>
                </p:grpSpPr>
                <p:sp>
                  <p:nvSpPr>
                    <p:cNvPr id="676" name="Rectangle 416"/>
                    <p:cNvSpPr>
                      <a:spLocks noChangeArrowheads="1"/>
                    </p:cNvSpPr>
                    <p:nvPr/>
                  </p:nvSpPr>
                  <p:spPr bwMode="auto">
                    <a:xfrm>
                      <a:off x="3882" y="2507"/>
                      <a:ext cx="94" cy="28"/>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77" name="Rectangle 417"/>
                    <p:cNvSpPr>
                      <a:spLocks noChangeArrowheads="1"/>
                    </p:cNvSpPr>
                    <p:nvPr/>
                  </p:nvSpPr>
                  <p:spPr bwMode="auto">
                    <a:xfrm>
                      <a:off x="3882" y="2507"/>
                      <a:ext cx="94" cy="28"/>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25" name="Group 418"/>
                  <p:cNvGrpSpPr>
                    <a:grpSpLocks/>
                  </p:cNvGrpSpPr>
                  <p:nvPr/>
                </p:nvGrpSpPr>
                <p:grpSpPr bwMode="auto">
                  <a:xfrm>
                    <a:off x="3904" y="2599"/>
                    <a:ext cx="62" cy="31"/>
                    <a:chOff x="3904" y="2599"/>
                    <a:chExt cx="62" cy="31"/>
                  </a:xfrm>
                </p:grpSpPr>
                <p:sp>
                  <p:nvSpPr>
                    <p:cNvPr id="674" name="Rectangle 419"/>
                    <p:cNvSpPr>
                      <a:spLocks noChangeArrowheads="1"/>
                    </p:cNvSpPr>
                    <p:nvPr/>
                  </p:nvSpPr>
                  <p:spPr bwMode="auto">
                    <a:xfrm>
                      <a:off x="3904" y="2599"/>
                      <a:ext cx="62" cy="31"/>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75" name="Rectangle 420"/>
                    <p:cNvSpPr>
                      <a:spLocks noChangeArrowheads="1"/>
                    </p:cNvSpPr>
                    <p:nvPr/>
                  </p:nvSpPr>
                  <p:spPr bwMode="auto">
                    <a:xfrm>
                      <a:off x="3904" y="2599"/>
                      <a:ext cx="62" cy="31"/>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26" name="Group 421"/>
                  <p:cNvGrpSpPr>
                    <a:grpSpLocks/>
                  </p:cNvGrpSpPr>
                  <p:nvPr/>
                </p:nvGrpSpPr>
                <p:grpSpPr bwMode="auto">
                  <a:xfrm>
                    <a:off x="3933" y="2569"/>
                    <a:ext cx="63" cy="30"/>
                    <a:chOff x="3933" y="2569"/>
                    <a:chExt cx="63" cy="30"/>
                  </a:xfrm>
                </p:grpSpPr>
                <p:sp>
                  <p:nvSpPr>
                    <p:cNvPr id="672" name="Oval 422"/>
                    <p:cNvSpPr>
                      <a:spLocks noChangeArrowheads="1"/>
                    </p:cNvSpPr>
                    <p:nvPr/>
                  </p:nvSpPr>
                  <p:spPr bwMode="auto">
                    <a:xfrm>
                      <a:off x="3931" y="2569"/>
                      <a:ext cx="69" cy="32"/>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73" name="Oval 423"/>
                    <p:cNvSpPr>
                      <a:spLocks noChangeArrowheads="1"/>
                    </p:cNvSpPr>
                    <p:nvPr/>
                  </p:nvSpPr>
                  <p:spPr bwMode="auto">
                    <a:xfrm>
                      <a:off x="3931" y="2569"/>
                      <a:ext cx="69" cy="3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27" name="Group 424"/>
                  <p:cNvGrpSpPr>
                    <a:grpSpLocks/>
                  </p:cNvGrpSpPr>
                  <p:nvPr/>
                </p:nvGrpSpPr>
                <p:grpSpPr bwMode="auto">
                  <a:xfrm>
                    <a:off x="3904" y="2640"/>
                    <a:ext cx="71" cy="52"/>
                    <a:chOff x="3904" y="2640"/>
                    <a:chExt cx="71" cy="52"/>
                  </a:xfrm>
                </p:grpSpPr>
                <p:sp>
                  <p:nvSpPr>
                    <p:cNvPr id="670" name="Oval 425"/>
                    <p:cNvSpPr>
                      <a:spLocks noChangeArrowheads="1"/>
                    </p:cNvSpPr>
                    <p:nvPr/>
                  </p:nvSpPr>
                  <p:spPr bwMode="auto">
                    <a:xfrm>
                      <a:off x="3904" y="2640"/>
                      <a:ext cx="71"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71" name="Oval 426"/>
                    <p:cNvSpPr>
                      <a:spLocks noChangeArrowheads="1"/>
                    </p:cNvSpPr>
                    <p:nvPr/>
                  </p:nvSpPr>
                  <p:spPr bwMode="auto">
                    <a:xfrm>
                      <a:off x="3904" y="2640"/>
                      <a:ext cx="71"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grpSp>
              <p:nvGrpSpPr>
                <p:cNvPr id="9228" name="Group 427"/>
                <p:cNvGrpSpPr>
                  <a:grpSpLocks/>
                </p:cNvGrpSpPr>
                <p:nvPr/>
              </p:nvGrpSpPr>
              <p:grpSpPr bwMode="auto">
                <a:xfrm>
                  <a:off x="3872" y="2475"/>
                  <a:ext cx="124" cy="156"/>
                  <a:chOff x="3872" y="2475"/>
                  <a:chExt cx="124" cy="156"/>
                </a:xfrm>
              </p:grpSpPr>
              <p:sp>
                <p:nvSpPr>
                  <p:cNvPr id="659" name="Freeform 428"/>
                  <p:cNvSpPr>
                    <a:spLocks/>
                  </p:cNvSpPr>
                  <p:nvPr/>
                </p:nvSpPr>
                <p:spPr bwMode="auto">
                  <a:xfrm>
                    <a:off x="3872" y="2475"/>
                    <a:ext cx="128" cy="154"/>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60" name="Oval 429"/>
                  <p:cNvSpPr>
                    <a:spLocks noChangeArrowheads="1"/>
                  </p:cNvSpPr>
                  <p:nvPr/>
                </p:nvSpPr>
                <p:spPr bwMode="auto">
                  <a:xfrm>
                    <a:off x="3872" y="2589"/>
                    <a:ext cx="128" cy="37"/>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61" name="Freeform 430"/>
                  <p:cNvSpPr>
                    <a:spLocks/>
                  </p:cNvSpPr>
                  <p:nvPr/>
                </p:nvSpPr>
                <p:spPr bwMode="auto">
                  <a:xfrm>
                    <a:off x="3872" y="2475"/>
                    <a:ext cx="128" cy="154"/>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62" name="Freeform 431"/>
                  <p:cNvSpPr>
                    <a:spLocks/>
                  </p:cNvSpPr>
                  <p:nvPr/>
                </p:nvSpPr>
                <p:spPr bwMode="auto">
                  <a:xfrm>
                    <a:off x="3872" y="2589"/>
                    <a:ext cx="128" cy="17"/>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29" name="Group 432"/>
                <p:cNvGrpSpPr>
                  <a:grpSpLocks/>
                </p:cNvGrpSpPr>
                <p:nvPr/>
              </p:nvGrpSpPr>
              <p:grpSpPr bwMode="auto">
                <a:xfrm>
                  <a:off x="3872" y="2568"/>
                  <a:ext cx="124" cy="124"/>
                  <a:chOff x="3872" y="2568"/>
                  <a:chExt cx="124" cy="124"/>
                </a:xfrm>
              </p:grpSpPr>
              <p:sp>
                <p:nvSpPr>
                  <p:cNvPr id="657" name="Oval 433"/>
                  <p:cNvSpPr>
                    <a:spLocks noChangeArrowheads="1"/>
                  </p:cNvSpPr>
                  <p:nvPr/>
                </p:nvSpPr>
                <p:spPr bwMode="auto">
                  <a:xfrm>
                    <a:off x="3872" y="2566"/>
                    <a:ext cx="128" cy="126"/>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58" name="Oval 434"/>
                  <p:cNvSpPr>
                    <a:spLocks noChangeArrowheads="1"/>
                  </p:cNvSpPr>
                  <p:nvPr/>
                </p:nvSpPr>
                <p:spPr bwMode="auto">
                  <a:xfrm>
                    <a:off x="3872" y="2566"/>
                    <a:ext cx="128" cy="126"/>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32" name="Group 435"/>
                <p:cNvGrpSpPr>
                  <a:grpSpLocks/>
                </p:cNvGrpSpPr>
                <p:nvPr/>
              </p:nvGrpSpPr>
              <p:grpSpPr bwMode="auto">
                <a:xfrm>
                  <a:off x="3886" y="2536"/>
                  <a:ext cx="47" cy="95"/>
                  <a:chOff x="3886" y="2536"/>
                  <a:chExt cx="47" cy="95"/>
                </a:xfrm>
              </p:grpSpPr>
              <p:sp>
                <p:nvSpPr>
                  <p:cNvPr id="655" name="Rectangle 436"/>
                  <p:cNvSpPr>
                    <a:spLocks noChangeArrowheads="1"/>
                  </p:cNvSpPr>
                  <p:nvPr/>
                </p:nvSpPr>
                <p:spPr bwMode="auto">
                  <a:xfrm>
                    <a:off x="3886" y="2536"/>
                    <a:ext cx="45" cy="88"/>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56" name="Rectangle 437"/>
                  <p:cNvSpPr>
                    <a:spLocks noChangeArrowheads="1"/>
                  </p:cNvSpPr>
                  <p:nvPr/>
                </p:nvSpPr>
                <p:spPr bwMode="auto">
                  <a:xfrm>
                    <a:off x="3886" y="2536"/>
                    <a:ext cx="45" cy="88"/>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33" name="Group 438"/>
                <p:cNvGrpSpPr>
                  <a:grpSpLocks/>
                </p:cNvGrpSpPr>
                <p:nvPr/>
              </p:nvGrpSpPr>
              <p:grpSpPr bwMode="auto">
                <a:xfrm>
                  <a:off x="3880" y="2507"/>
                  <a:ext cx="94" cy="30"/>
                  <a:chOff x="3880" y="2507"/>
                  <a:chExt cx="94" cy="30"/>
                </a:xfrm>
              </p:grpSpPr>
              <p:sp>
                <p:nvSpPr>
                  <p:cNvPr id="653" name="Rectangle 439"/>
                  <p:cNvSpPr>
                    <a:spLocks noChangeArrowheads="1"/>
                  </p:cNvSpPr>
                  <p:nvPr/>
                </p:nvSpPr>
                <p:spPr bwMode="auto">
                  <a:xfrm>
                    <a:off x="3882" y="2507"/>
                    <a:ext cx="94" cy="28"/>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54" name="Rectangle 440"/>
                  <p:cNvSpPr>
                    <a:spLocks noChangeArrowheads="1"/>
                  </p:cNvSpPr>
                  <p:nvPr/>
                </p:nvSpPr>
                <p:spPr bwMode="auto">
                  <a:xfrm>
                    <a:off x="3882" y="2507"/>
                    <a:ext cx="94" cy="28"/>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34" name="Group 441"/>
                <p:cNvGrpSpPr>
                  <a:grpSpLocks/>
                </p:cNvGrpSpPr>
                <p:nvPr/>
              </p:nvGrpSpPr>
              <p:grpSpPr bwMode="auto">
                <a:xfrm>
                  <a:off x="3904" y="2599"/>
                  <a:ext cx="62" cy="31"/>
                  <a:chOff x="3904" y="2599"/>
                  <a:chExt cx="62" cy="31"/>
                </a:xfrm>
              </p:grpSpPr>
              <p:sp>
                <p:nvSpPr>
                  <p:cNvPr id="651" name="Rectangle 442"/>
                  <p:cNvSpPr>
                    <a:spLocks noChangeArrowheads="1"/>
                  </p:cNvSpPr>
                  <p:nvPr/>
                </p:nvSpPr>
                <p:spPr bwMode="auto">
                  <a:xfrm>
                    <a:off x="3904" y="2599"/>
                    <a:ext cx="62" cy="31"/>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52" name="Rectangle 443"/>
                  <p:cNvSpPr>
                    <a:spLocks noChangeArrowheads="1"/>
                  </p:cNvSpPr>
                  <p:nvPr/>
                </p:nvSpPr>
                <p:spPr bwMode="auto">
                  <a:xfrm>
                    <a:off x="3904" y="2599"/>
                    <a:ext cx="62" cy="31"/>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35" name="Group 444"/>
                <p:cNvGrpSpPr>
                  <a:grpSpLocks/>
                </p:cNvGrpSpPr>
                <p:nvPr/>
              </p:nvGrpSpPr>
              <p:grpSpPr bwMode="auto">
                <a:xfrm>
                  <a:off x="3933" y="2569"/>
                  <a:ext cx="63" cy="30"/>
                  <a:chOff x="3933" y="2569"/>
                  <a:chExt cx="63" cy="30"/>
                </a:xfrm>
              </p:grpSpPr>
              <p:sp>
                <p:nvSpPr>
                  <p:cNvPr id="649" name="Oval 445"/>
                  <p:cNvSpPr>
                    <a:spLocks noChangeArrowheads="1"/>
                  </p:cNvSpPr>
                  <p:nvPr/>
                </p:nvSpPr>
                <p:spPr bwMode="auto">
                  <a:xfrm>
                    <a:off x="3931" y="2569"/>
                    <a:ext cx="69" cy="32"/>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50" name="Oval 446"/>
                  <p:cNvSpPr>
                    <a:spLocks noChangeArrowheads="1"/>
                  </p:cNvSpPr>
                  <p:nvPr/>
                </p:nvSpPr>
                <p:spPr bwMode="auto">
                  <a:xfrm>
                    <a:off x="3931" y="2569"/>
                    <a:ext cx="69" cy="3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38" name="Group 447"/>
                <p:cNvGrpSpPr>
                  <a:grpSpLocks/>
                </p:cNvGrpSpPr>
                <p:nvPr/>
              </p:nvGrpSpPr>
              <p:grpSpPr bwMode="auto">
                <a:xfrm>
                  <a:off x="3904" y="2640"/>
                  <a:ext cx="71" cy="52"/>
                  <a:chOff x="3904" y="2640"/>
                  <a:chExt cx="71" cy="52"/>
                </a:xfrm>
              </p:grpSpPr>
              <p:sp>
                <p:nvSpPr>
                  <p:cNvPr id="647" name="Oval 448"/>
                  <p:cNvSpPr>
                    <a:spLocks noChangeArrowheads="1"/>
                  </p:cNvSpPr>
                  <p:nvPr/>
                </p:nvSpPr>
                <p:spPr bwMode="auto">
                  <a:xfrm>
                    <a:off x="3904" y="2640"/>
                    <a:ext cx="71"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48" name="Oval 449"/>
                  <p:cNvSpPr>
                    <a:spLocks noChangeArrowheads="1"/>
                  </p:cNvSpPr>
                  <p:nvPr/>
                </p:nvSpPr>
                <p:spPr bwMode="auto">
                  <a:xfrm>
                    <a:off x="3904" y="2640"/>
                    <a:ext cx="71"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42" name="Group 450"/>
                <p:cNvGrpSpPr>
                  <a:grpSpLocks/>
                </p:cNvGrpSpPr>
                <p:nvPr/>
              </p:nvGrpSpPr>
              <p:grpSpPr bwMode="auto">
                <a:xfrm>
                  <a:off x="3872" y="2475"/>
                  <a:ext cx="124" cy="156"/>
                  <a:chOff x="3872" y="2475"/>
                  <a:chExt cx="124" cy="156"/>
                </a:xfrm>
              </p:grpSpPr>
              <p:sp>
                <p:nvSpPr>
                  <p:cNvPr id="643" name="Freeform 451"/>
                  <p:cNvSpPr>
                    <a:spLocks/>
                  </p:cNvSpPr>
                  <p:nvPr/>
                </p:nvSpPr>
                <p:spPr bwMode="auto">
                  <a:xfrm>
                    <a:off x="3872" y="2475"/>
                    <a:ext cx="128" cy="154"/>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44" name="Oval 452"/>
                  <p:cNvSpPr>
                    <a:spLocks noChangeArrowheads="1"/>
                  </p:cNvSpPr>
                  <p:nvPr/>
                </p:nvSpPr>
                <p:spPr bwMode="auto">
                  <a:xfrm>
                    <a:off x="3872" y="2589"/>
                    <a:ext cx="128" cy="37"/>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45" name="Freeform 453"/>
                  <p:cNvSpPr>
                    <a:spLocks/>
                  </p:cNvSpPr>
                  <p:nvPr/>
                </p:nvSpPr>
                <p:spPr bwMode="auto">
                  <a:xfrm>
                    <a:off x="3872" y="2475"/>
                    <a:ext cx="128" cy="154"/>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46" name="Freeform 454"/>
                  <p:cNvSpPr>
                    <a:spLocks/>
                  </p:cNvSpPr>
                  <p:nvPr/>
                </p:nvSpPr>
                <p:spPr bwMode="auto">
                  <a:xfrm>
                    <a:off x="3872" y="2589"/>
                    <a:ext cx="128" cy="17"/>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51" name="Group 455"/>
                <p:cNvGrpSpPr>
                  <a:grpSpLocks/>
                </p:cNvGrpSpPr>
                <p:nvPr/>
              </p:nvGrpSpPr>
              <p:grpSpPr bwMode="auto">
                <a:xfrm>
                  <a:off x="3872" y="2568"/>
                  <a:ext cx="124" cy="124"/>
                  <a:chOff x="3872" y="2568"/>
                  <a:chExt cx="124" cy="124"/>
                </a:xfrm>
              </p:grpSpPr>
              <p:sp>
                <p:nvSpPr>
                  <p:cNvPr id="641" name="Oval 456"/>
                  <p:cNvSpPr>
                    <a:spLocks noChangeArrowheads="1"/>
                  </p:cNvSpPr>
                  <p:nvPr/>
                </p:nvSpPr>
                <p:spPr bwMode="auto">
                  <a:xfrm>
                    <a:off x="3872" y="2566"/>
                    <a:ext cx="128" cy="126"/>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42" name="Oval 457"/>
                  <p:cNvSpPr>
                    <a:spLocks noChangeArrowheads="1"/>
                  </p:cNvSpPr>
                  <p:nvPr/>
                </p:nvSpPr>
                <p:spPr bwMode="auto">
                  <a:xfrm>
                    <a:off x="3872" y="2566"/>
                    <a:ext cx="128" cy="126"/>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52" name="Group 458"/>
                <p:cNvGrpSpPr>
                  <a:grpSpLocks/>
                </p:cNvGrpSpPr>
                <p:nvPr/>
              </p:nvGrpSpPr>
              <p:grpSpPr bwMode="auto">
                <a:xfrm>
                  <a:off x="3886" y="2536"/>
                  <a:ext cx="47" cy="95"/>
                  <a:chOff x="3886" y="2536"/>
                  <a:chExt cx="47" cy="95"/>
                </a:xfrm>
              </p:grpSpPr>
              <p:sp>
                <p:nvSpPr>
                  <p:cNvPr id="639" name="Rectangle 459"/>
                  <p:cNvSpPr>
                    <a:spLocks noChangeArrowheads="1"/>
                  </p:cNvSpPr>
                  <p:nvPr/>
                </p:nvSpPr>
                <p:spPr bwMode="auto">
                  <a:xfrm>
                    <a:off x="3886" y="2536"/>
                    <a:ext cx="45" cy="88"/>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40" name="Rectangle 460"/>
                  <p:cNvSpPr>
                    <a:spLocks noChangeArrowheads="1"/>
                  </p:cNvSpPr>
                  <p:nvPr/>
                </p:nvSpPr>
                <p:spPr bwMode="auto">
                  <a:xfrm>
                    <a:off x="3886" y="2536"/>
                    <a:ext cx="45" cy="88"/>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53" name="Group 461"/>
                <p:cNvGrpSpPr>
                  <a:grpSpLocks/>
                </p:cNvGrpSpPr>
                <p:nvPr/>
              </p:nvGrpSpPr>
              <p:grpSpPr bwMode="auto">
                <a:xfrm>
                  <a:off x="3880" y="2507"/>
                  <a:ext cx="94" cy="30"/>
                  <a:chOff x="3880" y="2507"/>
                  <a:chExt cx="94" cy="30"/>
                </a:xfrm>
              </p:grpSpPr>
              <p:sp>
                <p:nvSpPr>
                  <p:cNvPr id="637" name="Rectangle 462"/>
                  <p:cNvSpPr>
                    <a:spLocks noChangeArrowheads="1"/>
                  </p:cNvSpPr>
                  <p:nvPr/>
                </p:nvSpPr>
                <p:spPr bwMode="auto">
                  <a:xfrm>
                    <a:off x="3882" y="2507"/>
                    <a:ext cx="94" cy="28"/>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38" name="Rectangle 463"/>
                  <p:cNvSpPr>
                    <a:spLocks noChangeArrowheads="1"/>
                  </p:cNvSpPr>
                  <p:nvPr/>
                </p:nvSpPr>
                <p:spPr bwMode="auto">
                  <a:xfrm>
                    <a:off x="3882" y="2507"/>
                    <a:ext cx="94" cy="28"/>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54" name="Group 464"/>
                <p:cNvGrpSpPr>
                  <a:grpSpLocks/>
                </p:cNvGrpSpPr>
                <p:nvPr/>
              </p:nvGrpSpPr>
              <p:grpSpPr bwMode="auto">
                <a:xfrm>
                  <a:off x="3904" y="2599"/>
                  <a:ext cx="62" cy="31"/>
                  <a:chOff x="3904" y="2599"/>
                  <a:chExt cx="62" cy="31"/>
                </a:xfrm>
              </p:grpSpPr>
              <p:sp>
                <p:nvSpPr>
                  <p:cNvPr id="635" name="Rectangle 465"/>
                  <p:cNvSpPr>
                    <a:spLocks noChangeArrowheads="1"/>
                  </p:cNvSpPr>
                  <p:nvPr/>
                </p:nvSpPr>
                <p:spPr bwMode="auto">
                  <a:xfrm>
                    <a:off x="3904" y="2599"/>
                    <a:ext cx="62" cy="31"/>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36" name="Rectangle 466"/>
                  <p:cNvSpPr>
                    <a:spLocks noChangeArrowheads="1"/>
                  </p:cNvSpPr>
                  <p:nvPr/>
                </p:nvSpPr>
                <p:spPr bwMode="auto">
                  <a:xfrm>
                    <a:off x="3904" y="2599"/>
                    <a:ext cx="62" cy="31"/>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56" name="Group 467"/>
                <p:cNvGrpSpPr>
                  <a:grpSpLocks/>
                </p:cNvGrpSpPr>
                <p:nvPr/>
              </p:nvGrpSpPr>
              <p:grpSpPr bwMode="auto">
                <a:xfrm>
                  <a:off x="3933" y="2569"/>
                  <a:ext cx="63" cy="30"/>
                  <a:chOff x="3933" y="2569"/>
                  <a:chExt cx="63" cy="30"/>
                </a:xfrm>
              </p:grpSpPr>
              <p:sp>
                <p:nvSpPr>
                  <p:cNvPr id="633" name="Oval 468"/>
                  <p:cNvSpPr>
                    <a:spLocks noChangeArrowheads="1"/>
                  </p:cNvSpPr>
                  <p:nvPr/>
                </p:nvSpPr>
                <p:spPr bwMode="auto">
                  <a:xfrm>
                    <a:off x="3931" y="2569"/>
                    <a:ext cx="69" cy="32"/>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34" name="Oval 469"/>
                  <p:cNvSpPr>
                    <a:spLocks noChangeArrowheads="1"/>
                  </p:cNvSpPr>
                  <p:nvPr/>
                </p:nvSpPr>
                <p:spPr bwMode="auto">
                  <a:xfrm>
                    <a:off x="3931" y="2569"/>
                    <a:ext cx="69" cy="3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57" name="Group 470"/>
                <p:cNvGrpSpPr>
                  <a:grpSpLocks/>
                </p:cNvGrpSpPr>
                <p:nvPr/>
              </p:nvGrpSpPr>
              <p:grpSpPr bwMode="auto">
                <a:xfrm>
                  <a:off x="3904" y="2640"/>
                  <a:ext cx="71" cy="52"/>
                  <a:chOff x="3904" y="2640"/>
                  <a:chExt cx="71" cy="52"/>
                </a:xfrm>
              </p:grpSpPr>
              <p:sp>
                <p:nvSpPr>
                  <p:cNvPr id="631" name="Oval 471"/>
                  <p:cNvSpPr>
                    <a:spLocks noChangeArrowheads="1"/>
                  </p:cNvSpPr>
                  <p:nvPr/>
                </p:nvSpPr>
                <p:spPr bwMode="auto">
                  <a:xfrm>
                    <a:off x="3904" y="2640"/>
                    <a:ext cx="71"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32" name="Oval 472"/>
                  <p:cNvSpPr>
                    <a:spLocks noChangeArrowheads="1"/>
                  </p:cNvSpPr>
                  <p:nvPr/>
                </p:nvSpPr>
                <p:spPr bwMode="auto">
                  <a:xfrm>
                    <a:off x="3904" y="2640"/>
                    <a:ext cx="71"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grpSp>
            <p:nvGrpSpPr>
              <p:cNvPr id="9258" name="Group 473"/>
              <p:cNvGrpSpPr>
                <a:grpSpLocks/>
              </p:cNvGrpSpPr>
              <p:nvPr/>
            </p:nvGrpSpPr>
            <p:grpSpPr bwMode="auto">
              <a:xfrm>
                <a:off x="2942" y="3182"/>
                <a:ext cx="167" cy="109"/>
                <a:chOff x="4124" y="2619"/>
                <a:chExt cx="181" cy="109"/>
              </a:xfrm>
            </p:grpSpPr>
            <p:sp>
              <p:nvSpPr>
                <p:cNvPr id="614" name="Freeform 474"/>
                <p:cNvSpPr>
                  <a:spLocks/>
                </p:cNvSpPr>
                <p:nvPr/>
              </p:nvSpPr>
              <p:spPr bwMode="auto">
                <a:xfrm>
                  <a:off x="4124" y="2628"/>
                  <a:ext cx="181" cy="100"/>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15" name="Freeform 475"/>
                <p:cNvSpPr>
                  <a:spLocks/>
                </p:cNvSpPr>
                <p:nvPr/>
              </p:nvSpPr>
              <p:spPr bwMode="auto">
                <a:xfrm>
                  <a:off x="4124" y="2628"/>
                  <a:ext cx="181" cy="100"/>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59" name="Group 476"/>
              <p:cNvGrpSpPr>
                <a:grpSpLocks/>
              </p:cNvGrpSpPr>
              <p:nvPr/>
            </p:nvGrpSpPr>
            <p:grpSpPr bwMode="auto">
              <a:xfrm>
                <a:off x="2987" y="3001"/>
                <a:ext cx="167" cy="108"/>
                <a:chOff x="3583" y="2691"/>
                <a:chExt cx="181" cy="108"/>
              </a:xfrm>
            </p:grpSpPr>
            <p:sp>
              <p:nvSpPr>
                <p:cNvPr id="612" name="Freeform 477"/>
                <p:cNvSpPr>
                  <a:spLocks/>
                </p:cNvSpPr>
                <p:nvPr/>
              </p:nvSpPr>
              <p:spPr bwMode="auto">
                <a:xfrm>
                  <a:off x="3581"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13" name="Freeform 478"/>
                <p:cNvSpPr>
                  <a:spLocks/>
                </p:cNvSpPr>
                <p:nvPr/>
              </p:nvSpPr>
              <p:spPr bwMode="auto">
                <a:xfrm>
                  <a:off x="3581"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60" name="Group 479"/>
              <p:cNvGrpSpPr>
                <a:grpSpLocks/>
              </p:cNvGrpSpPr>
              <p:nvPr/>
            </p:nvGrpSpPr>
            <p:grpSpPr bwMode="auto">
              <a:xfrm flipH="1">
                <a:off x="2806" y="2774"/>
                <a:ext cx="91" cy="227"/>
                <a:chOff x="3619" y="2403"/>
                <a:chExt cx="181" cy="108"/>
              </a:xfrm>
            </p:grpSpPr>
            <p:sp>
              <p:nvSpPr>
                <p:cNvPr id="610" name="Freeform 480"/>
                <p:cNvSpPr>
                  <a:spLocks/>
                </p:cNvSpPr>
                <p:nvPr/>
              </p:nvSpPr>
              <p:spPr bwMode="auto">
                <a:xfrm>
                  <a:off x="3618" y="2403"/>
                  <a:ext cx="182"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11" name="Freeform 481"/>
                <p:cNvSpPr>
                  <a:spLocks/>
                </p:cNvSpPr>
                <p:nvPr/>
              </p:nvSpPr>
              <p:spPr bwMode="auto">
                <a:xfrm>
                  <a:off x="3618" y="2403"/>
                  <a:ext cx="182"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61" name="Group 482"/>
              <p:cNvGrpSpPr>
                <a:grpSpLocks/>
              </p:cNvGrpSpPr>
              <p:nvPr/>
            </p:nvGrpSpPr>
            <p:grpSpPr bwMode="auto">
              <a:xfrm>
                <a:off x="3125" y="2774"/>
                <a:ext cx="116" cy="217"/>
                <a:chOff x="3872" y="2475"/>
                <a:chExt cx="125" cy="217"/>
              </a:xfrm>
            </p:grpSpPr>
            <p:grpSp>
              <p:nvGrpSpPr>
                <p:cNvPr id="9263" name="Group 483"/>
                <p:cNvGrpSpPr>
                  <a:grpSpLocks/>
                </p:cNvGrpSpPr>
                <p:nvPr/>
              </p:nvGrpSpPr>
              <p:grpSpPr bwMode="auto">
                <a:xfrm>
                  <a:off x="3872" y="2475"/>
                  <a:ext cx="125" cy="217"/>
                  <a:chOff x="3872" y="2475"/>
                  <a:chExt cx="125" cy="217"/>
                </a:xfrm>
              </p:grpSpPr>
              <p:grpSp>
                <p:nvGrpSpPr>
                  <p:cNvPr id="9270" name="Group 484"/>
                  <p:cNvGrpSpPr>
                    <a:grpSpLocks/>
                  </p:cNvGrpSpPr>
                  <p:nvPr/>
                </p:nvGrpSpPr>
                <p:grpSpPr bwMode="auto">
                  <a:xfrm>
                    <a:off x="3872" y="2475"/>
                    <a:ext cx="125" cy="155"/>
                    <a:chOff x="3872" y="2475"/>
                    <a:chExt cx="125" cy="155"/>
                  </a:xfrm>
                </p:grpSpPr>
                <p:sp>
                  <p:nvSpPr>
                    <p:cNvPr id="606" name="Freeform 485"/>
                    <p:cNvSpPr>
                      <a:spLocks/>
                    </p:cNvSpPr>
                    <p:nvPr/>
                  </p:nvSpPr>
                  <p:spPr bwMode="auto">
                    <a:xfrm>
                      <a:off x="3872" y="2484"/>
                      <a:ext cx="125"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07" name="Oval 486"/>
                    <p:cNvSpPr>
                      <a:spLocks noChangeArrowheads="1"/>
                    </p:cNvSpPr>
                    <p:nvPr/>
                  </p:nvSpPr>
                  <p:spPr bwMode="auto">
                    <a:xfrm>
                      <a:off x="3872" y="2591"/>
                      <a:ext cx="125" cy="39"/>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08" name="Freeform 487"/>
                    <p:cNvSpPr>
                      <a:spLocks/>
                    </p:cNvSpPr>
                    <p:nvPr/>
                  </p:nvSpPr>
                  <p:spPr bwMode="auto">
                    <a:xfrm>
                      <a:off x="3872" y="2484"/>
                      <a:ext cx="125"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09" name="Freeform 488"/>
                    <p:cNvSpPr>
                      <a:spLocks/>
                    </p:cNvSpPr>
                    <p:nvPr/>
                  </p:nvSpPr>
                  <p:spPr bwMode="auto">
                    <a:xfrm>
                      <a:off x="3872" y="2591"/>
                      <a:ext cx="125" cy="20"/>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71" name="Group 489"/>
                  <p:cNvGrpSpPr>
                    <a:grpSpLocks/>
                  </p:cNvGrpSpPr>
                  <p:nvPr/>
                </p:nvGrpSpPr>
                <p:grpSpPr bwMode="auto">
                  <a:xfrm>
                    <a:off x="3872" y="2568"/>
                    <a:ext cx="125" cy="124"/>
                    <a:chOff x="3872" y="2568"/>
                    <a:chExt cx="125" cy="124"/>
                  </a:xfrm>
                </p:grpSpPr>
                <p:sp>
                  <p:nvSpPr>
                    <p:cNvPr id="604" name="Oval 490"/>
                    <p:cNvSpPr>
                      <a:spLocks noChangeArrowheads="1"/>
                    </p:cNvSpPr>
                    <p:nvPr/>
                  </p:nvSpPr>
                  <p:spPr bwMode="auto">
                    <a:xfrm>
                      <a:off x="3872" y="2570"/>
                      <a:ext cx="125" cy="124"/>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05" name="Oval 491"/>
                    <p:cNvSpPr>
                      <a:spLocks noChangeArrowheads="1"/>
                    </p:cNvSpPr>
                    <p:nvPr/>
                  </p:nvSpPr>
                  <p:spPr bwMode="auto">
                    <a:xfrm>
                      <a:off x="3872" y="2570"/>
                      <a:ext cx="125" cy="124"/>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72" name="Group 492"/>
                  <p:cNvGrpSpPr>
                    <a:grpSpLocks/>
                  </p:cNvGrpSpPr>
                  <p:nvPr/>
                </p:nvGrpSpPr>
                <p:grpSpPr bwMode="auto">
                  <a:xfrm>
                    <a:off x="3886" y="2536"/>
                    <a:ext cx="47" cy="94"/>
                    <a:chOff x="3886" y="2536"/>
                    <a:chExt cx="47" cy="94"/>
                  </a:xfrm>
                </p:grpSpPr>
                <p:sp>
                  <p:nvSpPr>
                    <p:cNvPr id="602" name="Rectangle 493"/>
                    <p:cNvSpPr>
                      <a:spLocks noChangeArrowheads="1"/>
                    </p:cNvSpPr>
                    <p:nvPr/>
                  </p:nvSpPr>
                  <p:spPr bwMode="auto">
                    <a:xfrm>
                      <a:off x="3886" y="2538"/>
                      <a:ext cx="47" cy="94"/>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03" name="Rectangle 494"/>
                    <p:cNvSpPr>
                      <a:spLocks noChangeArrowheads="1"/>
                    </p:cNvSpPr>
                    <p:nvPr/>
                  </p:nvSpPr>
                  <p:spPr bwMode="auto">
                    <a:xfrm>
                      <a:off x="3886" y="2538"/>
                      <a:ext cx="47" cy="94"/>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73" name="Group 495"/>
                  <p:cNvGrpSpPr>
                    <a:grpSpLocks/>
                  </p:cNvGrpSpPr>
                  <p:nvPr/>
                </p:nvGrpSpPr>
                <p:grpSpPr bwMode="auto">
                  <a:xfrm>
                    <a:off x="3880" y="2507"/>
                    <a:ext cx="85" cy="29"/>
                    <a:chOff x="3880" y="2507"/>
                    <a:chExt cx="85" cy="29"/>
                  </a:xfrm>
                </p:grpSpPr>
                <p:sp>
                  <p:nvSpPr>
                    <p:cNvPr id="600" name="Rectangle 496"/>
                    <p:cNvSpPr>
                      <a:spLocks noChangeArrowheads="1"/>
                    </p:cNvSpPr>
                    <p:nvPr/>
                  </p:nvSpPr>
                  <p:spPr bwMode="auto">
                    <a:xfrm>
                      <a:off x="3880" y="2509"/>
                      <a:ext cx="85" cy="29"/>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01" name="Rectangle 497"/>
                    <p:cNvSpPr>
                      <a:spLocks noChangeArrowheads="1"/>
                    </p:cNvSpPr>
                    <p:nvPr/>
                  </p:nvSpPr>
                  <p:spPr bwMode="auto">
                    <a:xfrm>
                      <a:off x="3880" y="2509"/>
                      <a:ext cx="85"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76" name="Group 498"/>
                  <p:cNvGrpSpPr>
                    <a:grpSpLocks/>
                  </p:cNvGrpSpPr>
                  <p:nvPr/>
                </p:nvGrpSpPr>
                <p:grpSpPr bwMode="auto">
                  <a:xfrm>
                    <a:off x="3903" y="2599"/>
                    <a:ext cx="63" cy="31"/>
                    <a:chOff x="3903" y="2599"/>
                    <a:chExt cx="63" cy="31"/>
                  </a:xfrm>
                </p:grpSpPr>
                <p:sp>
                  <p:nvSpPr>
                    <p:cNvPr id="598" name="Rectangle 499"/>
                    <p:cNvSpPr>
                      <a:spLocks noChangeArrowheads="1"/>
                    </p:cNvSpPr>
                    <p:nvPr/>
                  </p:nvSpPr>
                  <p:spPr bwMode="auto">
                    <a:xfrm>
                      <a:off x="3903" y="2608"/>
                      <a:ext cx="63" cy="29"/>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99" name="Rectangle 500"/>
                    <p:cNvSpPr>
                      <a:spLocks noChangeArrowheads="1"/>
                    </p:cNvSpPr>
                    <p:nvPr/>
                  </p:nvSpPr>
                  <p:spPr bwMode="auto">
                    <a:xfrm>
                      <a:off x="3903" y="2608"/>
                      <a:ext cx="63"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77" name="Group 501"/>
                  <p:cNvGrpSpPr>
                    <a:grpSpLocks/>
                  </p:cNvGrpSpPr>
                  <p:nvPr/>
                </p:nvGrpSpPr>
                <p:grpSpPr bwMode="auto">
                  <a:xfrm>
                    <a:off x="3933" y="2569"/>
                    <a:ext cx="63" cy="30"/>
                    <a:chOff x="3933" y="2569"/>
                    <a:chExt cx="63" cy="30"/>
                  </a:xfrm>
                </p:grpSpPr>
                <p:sp>
                  <p:nvSpPr>
                    <p:cNvPr id="596" name="Oval 502"/>
                    <p:cNvSpPr>
                      <a:spLocks noChangeArrowheads="1"/>
                    </p:cNvSpPr>
                    <p:nvPr/>
                  </p:nvSpPr>
                  <p:spPr bwMode="auto">
                    <a:xfrm>
                      <a:off x="3933" y="2578"/>
                      <a:ext cx="63" cy="30"/>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97" name="Oval 503"/>
                    <p:cNvSpPr>
                      <a:spLocks noChangeArrowheads="1"/>
                    </p:cNvSpPr>
                    <p:nvPr/>
                  </p:nvSpPr>
                  <p:spPr bwMode="auto">
                    <a:xfrm>
                      <a:off x="3933" y="2578"/>
                      <a:ext cx="63" cy="30"/>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78" name="Group 504"/>
                  <p:cNvGrpSpPr>
                    <a:grpSpLocks/>
                  </p:cNvGrpSpPr>
                  <p:nvPr/>
                </p:nvGrpSpPr>
                <p:grpSpPr bwMode="auto">
                  <a:xfrm>
                    <a:off x="3903" y="2640"/>
                    <a:ext cx="80" cy="52"/>
                    <a:chOff x="3903" y="2640"/>
                    <a:chExt cx="80" cy="52"/>
                  </a:xfrm>
                </p:grpSpPr>
                <p:sp>
                  <p:nvSpPr>
                    <p:cNvPr id="594" name="Oval 505"/>
                    <p:cNvSpPr>
                      <a:spLocks noChangeArrowheads="1"/>
                    </p:cNvSpPr>
                    <p:nvPr/>
                  </p:nvSpPr>
                  <p:spPr bwMode="auto">
                    <a:xfrm>
                      <a:off x="3903" y="2649"/>
                      <a:ext cx="80"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95" name="Oval 506"/>
                    <p:cNvSpPr>
                      <a:spLocks noChangeArrowheads="1"/>
                    </p:cNvSpPr>
                    <p:nvPr/>
                  </p:nvSpPr>
                  <p:spPr bwMode="auto">
                    <a:xfrm>
                      <a:off x="3903" y="2649"/>
                      <a:ext cx="80"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grpSp>
              <p:nvGrpSpPr>
                <p:cNvPr id="9279" name="Group 507"/>
                <p:cNvGrpSpPr>
                  <a:grpSpLocks/>
                </p:cNvGrpSpPr>
                <p:nvPr/>
              </p:nvGrpSpPr>
              <p:grpSpPr bwMode="auto">
                <a:xfrm>
                  <a:off x="3872" y="2475"/>
                  <a:ext cx="125" cy="155"/>
                  <a:chOff x="3872" y="2475"/>
                  <a:chExt cx="125" cy="155"/>
                </a:xfrm>
              </p:grpSpPr>
              <p:sp>
                <p:nvSpPr>
                  <p:cNvPr id="583" name="Freeform 508"/>
                  <p:cNvSpPr>
                    <a:spLocks/>
                  </p:cNvSpPr>
                  <p:nvPr/>
                </p:nvSpPr>
                <p:spPr bwMode="auto">
                  <a:xfrm>
                    <a:off x="3872" y="2484"/>
                    <a:ext cx="125"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84" name="Oval 509"/>
                  <p:cNvSpPr>
                    <a:spLocks noChangeArrowheads="1"/>
                  </p:cNvSpPr>
                  <p:nvPr/>
                </p:nvSpPr>
                <p:spPr bwMode="auto">
                  <a:xfrm>
                    <a:off x="3872" y="2591"/>
                    <a:ext cx="125" cy="39"/>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85" name="Freeform 510"/>
                  <p:cNvSpPr>
                    <a:spLocks/>
                  </p:cNvSpPr>
                  <p:nvPr/>
                </p:nvSpPr>
                <p:spPr bwMode="auto">
                  <a:xfrm>
                    <a:off x="3872" y="2484"/>
                    <a:ext cx="125"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86" name="Freeform 511"/>
                  <p:cNvSpPr>
                    <a:spLocks/>
                  </p:cNvSpPr>
                  <p:nvPr/>
                </p:nvSpPr>
                <p:spPr bwMode="auto">
                  <a:xfrm>
                    <a:off x="3872" y="2591"/>
                    <a:ext cx="125" cy="20"/>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84" name="Group 512"/>
                <p:cNvGrpSpPr>
                  <a:grpSpLocks/>
                </p:cNvGrpSpPr>
                <p:nvPr/>
              </p:nvGrpSpPr>
              <p:grpSpPr bwMode="auto">
                <a:xfrm>
                  <a:off x="3872" y="2568"/>
                  <a:ext cx="125" cy="124"/>
                  <a:chOff x="3872" y="2568"/>
                  <a:chExt cx="125" cy="124"/>
                </a:xfrm>
              </p:grpSpPr>
              <p:sp>
                <p:nvSpPr>
                  <p:cNvPr id="581" name="Oval 513"/>
                  <p:cNvSpPr>
                    <a:spLocks noChangeArrowheads="1"/>
                  </p:cNvSpPr>
                  <p:nvPr/>
                </p:nvSpPr>
                <p:spPr bwMode="auto">
                  <a:xfrm>
                    <a:off x="3872" y="2570"/>
                    <a:ext cx="125" cy="124"/>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82" name="Oval 514"/>
                  <p:cNvSpPr>
                    <a:spLocks noChangeArrowheads="1"/>
                  </p:cNvSpPr>
                  <p:nvPr/>
                </p:nvSpPr>
                <p:spPr bwMode="auto">
                  <a:xfrm>
                    <a:off x="3872" y="2570"/>
                    <a:ext cx="125" cy="124"/>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85" name="Group 515"/>
                <p:cNvGrpSpPr>
                  <a:grpSpLocks/>
                </p:cNvGrpSpPr>
                <p:nvPr/>
              </p:nvGrpSpPr>
              <p:grpSpPr bwMode="auto">
                <a:xfrm>
                  <a:off x="3886" y="2536"/>
                  <a:ext cx="47" cy="94"/>
                  <a:chOff x="3886" y="2536"/>
                  <a:chExt cx="47" cy="94"/>
                </a:xfrm>
              </p:grpSpPr>
              <p:sp>
                <p:nvSpPr>
                  <p:cNvPr id="579" name="Rectangle 516"/>
                  <p:cNvSpPr>
                    <a:spLocks noChangeArrowheads="1"/>
                  </p:cNvSpPr>
                  <p:nvPr/>
                </p:nvSpPr>
                <p:spPr bwMode="auto">
                  <a:xfrm>
                    <a:off x="3886" y="2538"/>
                    <a:ext cx="47" cy="94"/>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80" name="Rectangle 517"/>
                  <p:cNvSpPr>
                    <a:spLocks noChangeArrowheads="1"/>
                  </p:cNvSpPr>
                  <p:nvPr/>
                </p:nvSpPr>
                <p:spPr bwMode="auto">
                  <a:xfrm>
                    <a:off x="3886" y="2538"/>
                    <a:ext cx="47" cy="94"/>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86" name="Group 518"/>
                <p:cNvGrpSpPr>
                  <a:grpSpLocks/>
                </p:cNvGrpSpPr>
                <p:nvPr/>
              </p:nvGrpSpPr>
              <p:grpSpPr bwMode="auto">
                <a:xfrm>
                  <a:off x="3880" y="2507"/>
                  <a:ext cx="85" cy="29"/>
                  <a:chOff x="3880" y="2507"/>
                  <a:chExt cx="85" cy="29"/>
                </a:xfrm>
              </p:grpSpPr>
              <p:sp>
                <p:nvSpPr>
                  <p:cNvPr id="577" name="Rectangle 519"/>
                  <p:cNvSpPr>
                    <a:spLocks noChangeArrowheads="1"/>
                  </p:cNvSpPr>
                  <p:nvPr/>
                </p:nvSpPr>
                <p:spPr bwMode="auto">
                  <a:xfrm>
                    <a:off x="3880" y="2509"/>
                    <a:ext cx="85" cy="29"/>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78" name="Rectangle 520"/>
                  <p:cNvSpPr>
                    <a:spLocks noChangeArrowheads="1"/>
                  </p:cNvSpPr>
                  <p:nvPr/>
                </p:nvSpPr>
                <p:spPr bwMode="auto">
                  <a:xfrm>
                    <a:off x="3880" y="2509"/>
                    <a:ext cx="85"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89" name="Group 521"/>
                <p:cNvGrpSpPr>
                  <a:grpSpLocks/>
                </p:cNvGrpSpPr>
                <p:nvPr/>
              </p:nvGrpSpPr>
              <p:grpSpPr bwMode="auto">
                <a:xfrm>
                  <a:off x="3903" y="2599"/>
                  <a:ext cx="63" cy="31"/>
                  <a:chOff x="3903" y="2599"/>
                  <a:chExt cx="63" cy="31"/>
                </a:xfrm>
              </p:grpSpPr>
              <p:sp>
                <p:nvSpPr>
                  <p:cNvPr id="575" name="Rectangle 522"/>
                  <p:cNvSpPr>
                    <a:spLocks noChangeArrowheads="1"/>
                  </p:cNvSpPr>
                  <p:nvPr/>
                </p:nvSpPr>
                <p:spPr bwMode="auto">
                  <a:xfrm>
                    <a:off x="3903" y="2608"/>
                    <a:ext cx="63" cy="29"/>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76" name="Rectangle 523"/>
                  <p:cNvSpPr>
                    <a:spLocks noChangeArrowheads="1"/>
                  </p:cNvSpPr>
                  <p:nvPr/>
                </p:nvSpPr>
                <p:spPr bwMode="auto">
                  <a:xfrm>
                    <a:off x="3903" y="2608"/>
                    <a:ext cx="63"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93" name="Group 524"/>
                <p:cNvGrpSpPr>
                  <a:grpSpLocks/>
                </p:cNvGrpSpPr>
                <p:nvPr/>
              </p:nvGrpSpPr>
              <p:grpSpPr bwMode="auto">
                <a:xfrm>
                  <a:off x="3933" y="2569"/>
                  <a:ext cx="63" cy="30"/>
                  <a:chOff x="3933" y="2569"/>
                  <a:chExt cx="63" cy="30"/>
                </a:xfrm>
              </p:grpSpPr>
              <p:sp>
                <p:nvSpPr>
                  <p:cNvPr id="573" name="Oval 525"/>
                  <p:cNvSpPr>
                    <a:spLocks noChangeArrowheads="1"/>
                  </p:cNvSpPr>
                  <p:nvPr/>
                </p:nvSpPr>
                <p:spPr bwMode="auto">
                  <a:xfrm>
                    <a:off x="3933" y="2578"/>
                    <a:ext cx="63" cy="30"/>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74" name="Oval 526"/>
                  <p:cNvSpPr>
                    <a:spLocks noChangeArrowheads="1"/>
                  </p:cNvSpPr>
                  <p:nvPr/>
                </p:nvSpPr>
                <p:spPr bwMode="auto">
                  <a:xfrm>
                    <a:off x="3933" y="2578"/>
                    <a:ext cx="63" cy="30"/>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94" name="Group 527"/>
                <p:cNvGrpSpPr>
                  <a:grpSpLocks/>
                </p:cNvGrpSpPr>
                <p:nvPr/>
              </p:nvGrpSpPr>
              <p:grpSpPr bwMode="auto">
                <a:xfrm>
                  <a:off x="3903" y="2640"/>
                  <a:ext cx="80" cy="52"/>
                  <a:chOff x="3903" y="2640"/>
                  <a:chExt cx="80" cy="52"/>
                </a:xfrm>
              </p:grpSpPr>
              <p:sp>
                <p:nvSpPr>
                  <p:cNvPr id="571" name="Oval 528"/>
                  <p:cNvSpPr>
                    <a:spLocks noChangeArrowheads="1"/>
                  </p:cNvSpPr>
                  <p:nvPr/>
                </p:nvSpPr>
                <p:spPr bwMode="auto">
                  <a:xfrm>
                    <a:off x="3903" y="2649"/>
                    <a:ext cx="80"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72" name="Oval 529"/>
                  <p:cNvSpPr>
                    <a:spLocks noChangeArrowheads="1"/>
                  </p:cNvSpPr>
                  <p:nvPr/>
                </p:nvSpPr>
                <p:spPr bwMode="auto">
                  <a:xfrm>
                    <a:off x="3903" y="2649"/>
                    <a:ext cx="80"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95" name="Group 530"/>
                <p:cNvGrpSpPr>
                  <a:grpSpLocks/>
                </p:cNvGrpSpPr>
                <p:nvPr/>
              </p:nvGrpSpPr>
              <p:grpSpPr bwMode="auto">
                <a:xfrm>
                  <a:off x="3872" y="2475"/>
                  <a:ext cx="125" cy="155"/>
                  <a:chOff x="3872" y="2475"/>
                  <a:chExt cx="125" cy="155"/>
                </a:xfrm>
              </p:grpSpPr>
              <p:sp>
                <p:nvSpPr>
                  <p:cNvPr id="567" name="Freeform 531"/>
                  <p:cNvSpPr>
                    <a:spLocks/>
                  </p:cNvSpPr>
                  <p:nvPr/>
                </p:nvSpPr>
                <p:spPr bwMode="auto">
                  <a:xfrm>
                    <a:off x="3872" y="2484"/>
                    <a:ext cx="125"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68" name="Oval 532"/>
                  <p:cNvSpPr>
                    <a:spLocks noChangeArrowheads="1"/>
                  </p:cNvSpPr>
                  <p:nvPr/>
                </p:nvSpPr>
                <p:spPr bwMode="auto">
                  <a:xfrm>
                    <a:off x="3872" y="2591"/>
                    <a:ext cx="125" cy="39"/>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69" name="Freeform 533"/>
                  <p:cNvSpPr>
                    <a:spLocks/>
                  </p:cNvSpPr>
                  <p:nvPr/>
                </p:nvSpPr>
                <p:spPr bwMode="auto">
                  <a:xfrm>
                    <a:off x="3872" y="2484"/>
                    <a:ext cx="125"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70" name="Freeform 534"/>
                  <p:cNvSpPr>
                    <a:spLocks/>
                  </p:cNvSpPr>
                  <p:nvPr/>
                </p:nvSpPr>
                <p:spPr bwMode="auto">
                  <a:xfrm>
                    <a:off x="3872" y="2591"/>
                    <a:ext cx="125" cy="20"/>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96" name="Group 535"/>
                <p:cNvGrpSpPr>
                  <a:grpSpLocks/>
                </p:cNvGrpSpPr>
                <p:nvPr/>
              </p:nvGrpSpPr>
              <p:grpSpPr bwMode="auto">
                <a:xfrm>
                  <a:off x="3872" y="2568"/>
                  <a:ext cx="125" cy="124"/>
                  <a:chOff x="3872" y="2568"/>
                  <a:chExt cx="125" cy="124"/>
                </a:xfrm>
              </p:grpSpPr>
              <p:sp>
                <p:nvSpPr>
                  <p:cNvPr id="565" name="Oval 536"/>
                  <p:cNvSpPr>
                    <a:spLocks noChangeArrowheads="1"/>
                  </p:cNvSpPr>
                  <p:nvPr/>
                </p:nvSpPr>
                <p:spPr bwMode="auto">
                  <a:xfrm>
                    <a:off x="3872" y="2570"/>
                    <a:ext cx="125" cy="124"/>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66" name="Oval 537"/>
                  <p:cNvSpPr>
                    <a:spLocks noChangeArrowheads="1"/>
                  </p:cNvSpPr>
                  <p:nvPr/>
                </p:nvSpPr>
                <p:spPr bwMode="auto">
                  <a:xfrm>
                    <a:off x="3872" y="2570"/>
                    <a:ext cx="125" cy="124"/>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32" name="Group 538"/>
                <p:cNvGrpSpPr>
                  <a:grpSpLocks/>
                </p:cNvGrpSpPr>
                <p:nvPr/>
              </p:nvGrpSpPr>
              <p:grpSpPr bwMode="auto">
                <a:xfrm>
                  <a:off x="3886" y="2536"/>
                  <a:ext cx="47" cy="94"/>
                  <a:chOff x="3886" y="2536"/>
                  <a:chExt cx="47" cy="94"/>
                </a:xfrm>
              </p:grpSpPr>
              <p:sp>
                <p:nvSpPr>
                  <p:cNvPr id="563" name="Rectangle 539"/>
                  <p:cNvSpPr>
                    <a:spLocks noChangeArrowheads="1"/>
                  </p:cNvSpPr>
                  <p:nvPr/>
                </p:nvSpPr>
                <p:spPr bwMode="auto">
                  <a:xfrm>
                    <a:off x="3886" y="2538"/>
                    <a:ext cx="47" cy="94"/>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64" name="Rectangle 540"/>
                  <p:cNvSpPr>
                    <a:spLocks noChangeArrowheads="1"/>
                  </p:cNvSpPr>
                  <p:nvPr/>
                </p:nvSpPr>
                <p:spPr bwMode="auto">
                  <a:xfrm>
                    <a:off x="3886" y="2538"/>
                    <a:ext cx="47" cy="94"/>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33" name="Group 541"/>
                <p:cNvGrpSpPr>
                  <a:grpSpLocks/>
                </p:cNvGrpSpPr>
                <p:nvPr/>
              </p:nvGrpSpPr>
              <p:grpSpPr bwMode="auto">
                <a:xfrm>
                  <a:off x="3880" y="2507"/>
                  <a:ext cx="85" cy="29"/>
                  <a:chOff x="3880" y="2507"/>
                  <a:chExt cx="85" cy="29"/>
                </a:xfrm>
              </p:grpSpPr>
              <p:sp>
                <p:nvSpPr>
                  <p:cNvPr id="561" name="Rectangle 542"/>
                  <p:cNvSpPr>
                    <a:spLocks noChangeArrowheads="1"/>
                  </p:cNvSpPr>
                  <p:nvPr/>
                </p:nvSpPr>
                <p:spPr bwMode="auto">
                  <a:xfrm>
                    <a:off x="3880" y="2509"/>
                    <a:ext cx="85" cy="29"/>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62" name="Rectangle 543"/>
                  <p:cNvSpPr>
                    <a:spLocks noChangeArrowheads="1"/>
                  </p:cNvSpPr>
                  <p:nvPr/>
                </p:nvSpPr>
                <p:spPr bwMode="auto">
                  <a:xfrm>
                    <a:off x="3880" y="2509"/>
                    <a:ext cx="85"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34" name="Group 544"/>
                <p:cNvGrpSpPr>
                  <a:grpSpLocks/>
                </p:cNvGrpSpPr>
                <p:nvPr/>
              </p:nvGrpSpPr>
              <p:grpSpPr bwMode="auto">
                <a:xfrm>
                  <a:off x="3903" y="2599"/>
                  <a:ext cx="63" cy="31"/>
                  <a:chOff x="3903" y="2599"/>
                  <a:chExt cx="63" cy="31"/>
                </a:xfrm>
              </p:grpSpPr>
              <p:sp>
                <p:nvSpPr>
                  <p:cNvPr id="559" name="Rectangle 545"/>
                  <p:cNvSpPr>
                    <a:spLocks noChangeArrowheads="1"/>
                  </p:cNvSpPr>
                  <p:nvPr/>
                </p:nvSpPr>
                <p:spPr bwMode="auto">
                  <a:xfrm>
                    <a:off x="3903" y="2608"/>
                    <a:ext cx="63" cy="29"/>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60" name="Rectangle 546"/>
                  <p:cNvSpPr>
                    <a:spLocks noChangeArrowheads="1"/>
                  </p:cNvSpPr>
                  <p:nvPr/>
                </p:nvSpPr>
                <p:spPr bwMode="auto">
                  <a:xfrm>
                    <a:off x="3903" y="2608"/>
                    <a:ext cx="63"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35" name="Group 547"/>
                <p:cNvGrpSpPr>
                  <a:grpSpLocks/>
                </p:cNvGrpSpPr>
                <p:nvPr/>
              </p:nvGrpSpPr>
              <p:grpSpPr bwMode="auto">
                <a:xfrm>
                  <a:off x="3933" y="2569"/>
                  <a:ext cx="63" cy="30"/>
                  <a:chOff x="3933" y="2569"/>
                  <a:chExt cx="63" cy="30"/>
                </a:xfrm>
              </p:grpSpPr>
              <p:sp>
                <p:nvSpPr>
                  <p:cNvPr id="557" name="Oval 548"/>
                  <p:cNvSpPr>
                    <a:spLocks noChangeArrowheads="1"/>
                  </p:cNvSpPr>
                  <p:nvPr/>
                </p:nvSpPr>
                <p:spPr bwMode="auto">
                  <a:xfrm>
                    <a:off x="3933" y="2578"/>
                    <a:ext cx="63" cy="30"/>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58" name="Oval 549"/>
                  <p:cNvSpPr>
                    <a:spLocks noChangeArrowheads="1"/>
                  </p:cNvSpPr>
                  <p:nvPr/>
                </p:nvSpPr>
                <p:spPr bwMode="auto">
                  <a:xfrm>
                    <a:off x="3933" y="2578"/>
                    <a:ext cx="63" cy="30"/>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36" name="Group 550"/>
                <p:cNvGrpSpPr>
                  <a:grpSpLocks/>
                </p:cNvGrpSpPr>
                <p:nvPr/>
              </p:nvGrpSpPr>
              <p:grpSpPr bwMode="auto">
                <a:xfrm>
                  <a:off x="3903" y="2640"/>
                  <a:ext cx="80" cy="52"/>
                  <a:chOff x="3903" y="2640"/>
                  <a:chExt cx="80" cy="52"/>
                </a:xfrm>
              </p:grpSpPr>
              <p:sp>
                <p:nvSpPr>
                  <p:cNvPr id="555" name="Oval 551"/>
                  <p:cNvSpPr>
                    <a:spLocks noChangeArrowheads="1"/>
                  </p:cNvSpPr>
                  <p:nvPr/>
                </p:nvSpPr>
                <p:spPr bwMode="auto">
                  <a:xfrm>
                    <a:off x="3903" y="2649"/>
                    <a:ext cx="80"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56" name="Oval 552"/>
                  <p:cNvSpPr>
                    <a:spLocks noChangeArrowheads="1"/>
                  </p:cNvSpPr>
                  <p:nvPr/>
                </p:nvSpPr>
                <p:spPr bwMode="auto">
                  <a:xfrm>
                    <a:off x="3903" y="2649"/>
                    <a:ext cx="80"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grpSp>
            <p:nvGrpSpPr>
              <p:cNvPr id="9337" name="Group 553"/>
              <p:cNvGrpSpPr>
                <a:grpSpLocks/>
              </p:cNvGrpSpPr>
              <p:nvPr/>
            </p:nvGrpSpPr>
            <p:grpSpPr bwMode="auto">
              <a:xfrm>
                <a:off x="2897" y="2456"/>
                <a:ext cx="115" cy="217"/>
                <a:chOff x="3872" y="2475"/>
                <a:chExt cx="124" cy="217"/>
              </a:xfrm>
            </p:grpSpPr>
            <p:grpSp>
              <p:nvGrpSpPr>
                <p:cNvPr id="9338" name="Group 554"/>
                <p:cNvGrpSpPr>
                  <a:grpSpLocks/>
                </p:cNvGrpSpPr>
                <p:nvPr/>
              </p:nvGrpSpPr>
              <p:grpSpPr bwMode="auto">
                <a:xfrm>
                  <a:off x="3872" y="2475"/>
                  <a:ext cx="124" cy="217"/>
                  <a:chOff x="3872" y="2475"/>
                  <a:chExt cx="124" cy="217"/>
                </a:xfrm>
              </p:grpSpPr>
              <p:grpSp>
                <p:nvGrpSpPr>
                  <p:cNvPr id="9339" name="Group 555"/>
                  <p:cNvGrpSpPr>
                    <a:grpSpLocks/>
                  </p:cNvGrpSpPr>
                  <p:nvPr/>
                </p:nvGrpSpPr>
                <p:grpSpPr bwMode="auto">
                  <a:xfrm>
                    <a:off x="3872" y="2475"/>
                    <a:ext cx="124" cy="155"/>
                    <a:chOff x="3872" y="2475"/>
                    <a:chExt cx="124" cy="155"/>
                  </a:xfrm>
                </p:grpSpPr>
                <p:sp>
                  <p:nvSpPr>
                    <p:cNvPr id="536" name="Freeform 556"/>
                    <p:cNvSpPr>
                      <a:spLocks/>
                    </p:cNvSpPr>
                    <p:nvPr/>
                  </p:nvSpPr>
                  <p:spPr bwMode="auto">
                    <a:xfrm>
                      <a:off x="3872" y="2475"/>
                      <a:ext cx="116"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37" name="Oval 557"/>
                    <p:cNvSpPr>
                      <a:spLocks noChangeArrowheads="1"/>
                    </p:cNvSpPr>
                    <p:nvPr/>
                  </p:nvSpPr>
                  <p:spPr bwMode="auto">
                    <a:xfrm>
                      <a:off x="3872" y="2591"/>
                      <a:ext cx="116" cy="39"/>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38" name="Freeform 558"/>
                    <p:cNvSpPr>
                      <a:spLocks/>
                    </p:cNvSpPr>
                    <p:nvPr/>
                  </p:nvSpPr>
                  <p:spPr bwMode="auto">
                    <a:xfrm>
                      <a:off x="3872" y="2475"/>
                      <a:ext cx="116"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39" name="Freeform 559"/>
                    <p:cNvSpPr>
                      <a:spLocks/>
                    </p:cNvSpPr>
                    <p:nvPr/>
                  </p:nvSpPr>
                  <p:spPr bwMode="auto">
                    <a:xfrm>
                      <a:off x="3872" y="2591"/>
                      <a:ext cx="116" cy="20"/>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0" name="Group 560"/>
                  <p:cNvGrpSpPr>
                    <a:grpSpLocks/>
                  </p:cNvGrpSpPr>
                  <p:nvPr/>
                </p:nvGrpSpPr>
                <p:grpSpPr bwMode="auto">
                  <a:xfrm>
                    <a:off x="3872" y="2568"/>
                    <a:ext cx="124" cy="124"/>
                    <a:chOff x="3872" y="2568"/>
                    <a:chExt cx="124" cy="124"/>
                  </a:xfrm>
                </p:grpSpPr>
                <p:sp>
                  <p:nvSpPr>
                    <p:cNvPr id="534" name="Oval 561"/>
                    <p:cNvSpPr>
                      <a:spLocks noChangeArrowheads="1"/>
                    </p:cNvSpPr>
                    <p:nvPr/>
                  </p:nvSpPr>
                  <p:spPr bwMode="auto">
                    <a:xfrm>
                      <a:off x="3872" y="2568"/>
                      <a:ext cx="116" cy="124"/>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35" name="Oval 562"/>
                    <p:cNvSpPr>
                      <a:spLocks noChangeArrowheads="1"/>
                    </p:cNvSpPr>
                    <p:nvPr/>
                  </p:nvSpPr>
                  <p:spPr bwMode="auto">
                    <a:xfrm>
                      <a:off x="3872" y="2568"/>
                      <a:ext cx="116" cy="124"/>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1" name="Group 563"/>
                  <p:cNvGrpSpPr>
                    <a:grpSpLocks/>
                  </p:cNvGrpSpPr>
                  <p:nvPr/>
                </p:nvGrpSpPr>
                <p:grpSpPr bwMode="auto">
                  <a:xfrm>
                    <a:off x="3886" y="2536"/>
                    <a:ext cx="47" cy="94"/>
                    <a:chOff x="3886" y="2536"/>
                    <a:chExt cx="47" cy="94"/>
                  </a:xfrm>
                </p:grpSpPr>
                <p:sp>
                  <p:nvSpPr>
                    <p:cNvPr id="532" name="Rectangle 564"/>
                    <p:cNvSpPr>
                      <a:spLocks noChangeArrowheads="1"/>
                    </p:cNvSpPr>
                    <p:nvPr/>
                  </p:nvSpPr>
                  <p:spPr bwMode="auto">
                    <a:xfrm>
                      <a:off x="3888" y="2536"/>
                      <a:ext cx="47" cy="94"/>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33" name="Rectangle 565"/>
                    <p:cNvSpPr>
                      <a:spLocks noChangeArrowheads="1"/>
                    </p:cNvSpPr>
                    <p:nvPr/>
                  </p:nvSpPr>
                  <p:spPr bwMode="auto">
                    <a:xfrm>
                      <a:off x="3888" y="2536"/>
                      <a:ext cx="47" cy="94"/>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2" name="Group 566"/>
                  <p:cNvGrpSpPr>
                    <a:grpSpLocks/>
                  </p:cNvGrpSpPr>
                  <p:nvPr/>
                </p:nvGrpSpPr>
                <p:grpSpPr bwMode="auto">
                  <a:xfrm>
                    <a:off x="3880" y="2507"/>
                    <a:ext cx="85" cy="30"/>
                    <a:chOff x="3880" y="2507"/>
                    <a:chExt cx="85" cy="30"/>
                  </a:xfrm>
                </p:grpSpPr>
                <p:sp>
                  <p:nvSpPr>
                    <p:cNvPr id="530" name="Rectangle 567"/>
                    <p:cNvSpPr>
                      <a:spLocks noChangeArrowheads="1"/>
                    </p:cNvSpPr>
                    <p:nvPr/>
                  </p:nvSpPr>
                  <p:spPr bwMode="auto">
                    <a:xfrm>
                      <a:off x="3882" y="2507"/>
                      <a:ext cx="78" cy="30"/>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31" name="Rectangle 568"/>
                    <p:cNvSpPr>
                      <a:spLocks noChangeArrowheads="1"/>
                    </p:cNvSpPr>
                    <p:nvPr/>
                  </p:nvSpPr>
                  <p:spPr bwMode="auto">
                    <a:xfrm>
                      <a:off x="3882" y="2507"/>
                      <a:ext cx="78" cy="30"/>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3" name="Group 569"/>
                  <p:cNvGrpSpPr>
                    <a:grpSpLocks/>
                  </p:cNvGrpSpPr>
                  <p:nvPr/>
                </p:nvGrpSpPr>
                <p:grpSpPr bwMode="auto">
                  <a:xfrm>
                    <a:off x="3903" y="2599"/>
                    <a:ext cx="62" cy="31"/>
                    <a:chOff x="3903" y="2599"/>
                    <a:chExt cx="62" cy="31"/>
                  </a:xfrm>
                </p:grpSpPr>
                <p:sp>
                  <p:nvSpPr>
                    <p:cNvPr id="528" name="Rectangle 570"/>
                    <p:cNvSpPr>
                      <a:spLocks noChangeArrowheads="1"/>
                    </p:cNvSpPr>
                    <p:nvPr/>
                  </p:nvSpPr>
                  <p:spPr bwMode="auto">
                    <a:xfrm>
                      <a:off x="3903" y="2601"/>
                      <a:ext cx="54" cy="29"/>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29" name="Rectangle 571"/>
                    <p:cNvSpPr>
                      <a:spLocks noChangeArrowheads="1"/>
                    </p:cNvSpPr>
                    <p:nvPr/>
                  </p:nvSpPr>
                  <p:spPr bwMode="auto">
                    <a:xfrm>
                      <a:off x="3903" y="2601"/>
                      <a:ext cx="54"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4" name="Group 572"/>
                  <p:cNvGrpSpPr>
                    <a:grpSpLocks/>
                  </p:cNvGrpSpPr>
                  <p:nvPr/>
                </p:nvGrpSpPr>
                <p:grpSpPr bwMode="auto">
                  <a:xfrm>
                    <a:off x="3933" y="2569"/>
                    <a:ext cx="63" cy="30"/>
                    <a:chOff x="3933" y="2569"/>
                    <a:chExt cx="63" cy="30"/>
                  </a:xfrm>
                </p:grpSpPr>
                <p:sp>
                  <p:nvSpPr>
                    <p:cNvPr id="526" name="Oval 573"/>
                    <p:cNvSpPr>
                      <a:spLocks noChangeArrowheads="1"/>
                    </p:cNvSpPr>
                    <p:nvPr/>
                  </p:nvSpPr>
                  <p:spPr bwMode="auto">
                    <a:xfrm>
                      <a:off x="3933" y="2569"/>
                      <a:ext cx="61" cy="30"/>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27" name="Oval 574"/>
                    <p:cNvSpPr>
                      <a:spLocks noChangeArrowheads="1"/>
                    </p:cNvSpPr>
                    <p:nvPr/>
                  </p:nvSpPr>
                  <p:spPr bwMode="auto">
                    <a:xfrm>
                      <a:off x="3933" y="2569"/>
                      <a:ext cx="61" cy="30"/>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5" name="Group 575"/>
                  <p:cNvGrpSpPr>
                    <a:grpSpLocks/>
                  </p:cNvGrpSpPr>
                  <p:nvPr/>
                </p:nvGrpSpPr>
                <p:grpSpPr bwMode="auto">
                  <a:xfrm>
                    <a:off x="3903" y="2640"/>
                    <a:ext cx="71" cy="52"/>
                    <a:chOff x="3903" y="2640"/>
                    <a:chExt cx="71" cy="52"/>
                  </a:xfrm>
                </p:grpSpPr>
                <p:sp>
                  <p:nvSpPr>
                    <p:cNvPr id="524" name="Oval 576"/>
                    <p:cNvSpPr>
                      <a:spLocks noChangeArrowheads="1"/>
                    </p:cNvSpPr>
                    <p:nvPr/>
                  </p:nvSpPr>
                  <p:spPr bwMode="auto">
                    <a:xfrm>
                      <a:off x="3903" y="2642"/>
                      <a:ext cx="71"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25" name="Oval 577"/>
                    <p:cNvSpPr>
                      <a:spLocks noChangeArrowheads="1"/>
                    </p:cNvSpPr>
                    <p:nvPr/>
                  </p:nvSpPr>
                  <p:spPr bwMode="auto">
                    <a:xfrm>
                      <a:off x="3903" y="2642"/>
                      <a:ext cx="71"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grpSp>
              <p:nvGrpSpPr>
                <p:cNvPr id="9346" name="Group 578"/>
                <p:cNvGrpSpPr>
                  <a:grpSpLocks/>
                </p:cNvGrpSpPr>
                <p:nvPr/>
              </p:nvGrpSpPr>
              <p:grpSpPr bwMode="auto">
                <a:xfrm>
                  <a:off x="3872" y="2475"/>
                  <a:ext cx="124" cy="155"/>
                  <a:chOff x="3872" y="2475"/>
                  <a:chExt cx="124" cy="155"/>
                </a:xfrm>
              </p:grpSpPr>
              <p:sp>
                <p:nvSpPr>
                  <p:cNvPr id="513" name="Freeform 579"/>
                  <p:cNvSpPr>
                    <a:spLocks/>
                  </p:cNvSpPr>
                  <p:nvPr/>
                </p:nvSpPr>
                <p:spPr bwMode="auto">
                  <a:xfrm>
                    <a:off x="3872" y="2475"/>
                    <a:ext cx="116"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14" name="Oval 580"/>
                  <p:cNvSpPr>
                    <a:spLocks noChangeArrowheads="1"/>
                  </p:cNvSpPr>
                  <p:nvPr/>
                </p:nvSpPr>
                <p:spPr bwMode="auto">
                  <a:xfrm>
                    <a:off x="3872" y="2591"/>
                    <a:ext cx="116" cy="39"/>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15" name="Freeform 581"/>
                  <p:cNvSpPr>
                    <a:spLocks/>
                  </p:cNvSpPr>
                  <p:nvPr/>
                </p:nvSpPr>
                <p:spPr bwMode="auto">
                  <a:xfrm>
                    <a:off x="3872" y="2475"/>
                    <a:ext cx="116"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16" name="Freeform 582"/>
                  <p:cNvSpPr>
                    <a:spLocks/>
                  </p:cNvSpPr>
                  <p:nvPr/>
                </p:nvSpPr>
                <p:spPr bwMode="auto">
                  <a:xfrm>
                    <a:off x="3872" y="2591"/>
                    <a:ext cx="116" cy="20"/>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7" name="Group 583"/>
                <p:cNvGrpSpPr>
                  <a:grpSpLocks/>
                </p:cNvGrpSpPr>
                <p:nvPr/>
              </p:nvGrpSpPr>
              <p:grpSpPr bwMode="auto">
                <a:xfrm>
                  <a:off x="3872" y="2568"/>
                  <a:ext cx="124" cy="124"/>
                  <a:chOff x="3872" y="2568"/>
                  <a:chExt cx="124" cy="124"/>
                </a:xfrm>
              </p:grpSpPr>
              <p:sp>
                <p:nvSpPr>
                  <p:cNvPr id="511" name="Oval 584"/>
                  <p:cNvSpPr>
                    <a:spLocks noChangeArrowheads="1"/>
                  </p:cNvSpPr>
                  <p:nvPr/>
                </p:nvSpPr>
                <p:spPr bwMode="auto">
                  <a:xfrm>
                    <a:off x="3872" y="2568"/>
                    <a:ext cx="116" cy="124"/>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12" name="Oval 585"/>
                  <p:cNvSpPr>
                    <a:spLocks noChangeArrowheads="1"/>
                  </p:cNvSpPr>
                  <p:nvPr/>
                </p:nvSpPr>
                <p:spPr bwMode="auto">
                  <a:xfrm>
                    <a:off x="3872" y="2568"/>
                    <a:ext cx="116" cy="124"/>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8" name="Group 586"/>
                <p:cNvGrpSpPr>
                  <a:grpSpLocks/>
                </p:cNvGrpSpPr>
                <p:nvPr/>
              </p:nvGrpSpPr>
              <p:grpSpPr bwMode="auto">
                <a:xfrm>
                  <a:off x="3886" y="2536"/>
                  <a:ext cx="47" cy="94"/>
                  <a:chOff x="3886" y="2536"/>
                  <a:chExt cx="47" cy="94"/>
                </a:xfrm>
              </p:grpSpPr>
              <p:sp>
                <p:nvSpPr>
                  <p:cNvPr id="509" name="Rectangle 587"/>
                  <p:cNvSpPr>
                    <a:spLocks noChangeArrowheads="1"/>
                  </p:cNvSpPr>
                  <p:nvPr/>
                </p:nvSpPr>
                <p:spPr bwMode="auto">
                  <a:xfrm>
                    <a:off x="3888" y="2536"/>
                    <a:ext cx="47" cy="94"/>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10" name="Rectangle 588"/>
                  <p:cNvSpPr>
                    <a:spLocks noChangeArrowheads="1"/>
                  </p:cNvSpPr>
                  <p:nvPr/>
                </p:nvSpPr>
                <p:spPr bwMode="auto">
                  <a:xfrm>
                    <a:off x="3888" y="2536"/>
                    <a:ext cx="47" cy="94"/>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9" name="Group 589"/>
                <p:cNvGrpSpPr>
                  <a:grpSpLocks/>
                </p:cNvGrpSpPr>
                <p:nvPr/>
              </p:nvGrpSpPr>
              <p:grpSpPr bwMode="auto">
                <a:xfrm>
                  <a:off x="3880" y="2507"/>
                  <a:ext cx="85" cy="30"/>
                  <a:chOff x="3880" y="2507"/>
                  <a:chExt cx="85" cy="30"/>
                </a:xfrm>
              </p:grpSpPr>
              <p:sp>
                <p:nvSpPr>
                  <p:cNvPr id="507" name="Rectangle 590"/>
                  <p:cNvSpPr>
                    <a:spLocks noChangeArrowheads="1"/>
                  </p:cNvSpPr>
                  <p:nvPr/>
                </p:nvSpPr>
                <p:spPr bwMode="auto">
                  <a:xfrm>
                    <a:off x="3882" y="2507"/>
                    <a:ext cx="78" cy="30"/>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08" name="Rectangle 591"/>
                  <p:cNvSpPr>
                    <a:spLocks noChangeArrowheads="1"/>
                  </p:cNvSpPr>
                  <p:nvPr/>
                </p:nvSpPr>
                <p:spPr bwMode="auto">
                  <a:xfrm>
                    <a:off x="3882" y="2507"/>
                    <a:ext cx="78" cy="30"/>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0" name="Group 592"/>
                <p:cNvGrpSpPr>
                  <a:grpSpLocks/>
                </p:cNvGrpSpPr>
                <p:nvPr/>
              </p:nvGrpSpPr>
              <p:grpSpPr bwMode="auto">
                <a:xfrm>
                  <a:off x="3903" y="2599"/>
                  <a:ext cx="62" cy="31"/>
                  <a:chOff x="3903" y="2599"/>
                  <a:chExt cx="62" cy="31"/>
                </a:xfrm>
              </p:grpSpPr>
              <p:sp>
                <p:nvSpPr>
                  <p:cNvPr id="505" name="Rectangle 593"/>
                  <p:cNvSpPr>
                    <a:spLocks noChangeArrowheads="1"/>
                  </p:cNvSpPr>
                  <p:nvPr/>
                </p:nvSpPr>
                <p:spPr bwMode="auto">
                  <a:xfrm>
                    <a:off x="3903" y="2601"/>
                    <a:ext cx="54" cy="29"/>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06" name="Rectangle 594"/>
                  <p:cNvSpPr>
                    <a:spLocks noChangeArrowheads="1"/>
                  </p:cNvSpPr>
                  <p:nvPr/>
                </p:nvSpPr>
                <p:spPr bwMode="auto">
                  <a:xfrm>
                    <a:off x="3903" y="2601"/>
                    <a:ext cx="54"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1" name="Group 595"/>
                <p:cNvGrpSpPr>
                  <a:grpSpLocks/>
                </p:cNvGrpSpPr>
                <p:nvPr/>
              </p:nvGrpSpPr>
              <p:grpSpPr bwMode="auto">
                <a:xfrm>
                  <a:off x="3933" y="2569"/>
                  <a:ext cx="63" cy="30"/>
                  <a:chOff x="3933" y="2569"/>
                  <a:chExt cx="63" cy="30"/>
                </a:xfrm>
              </p:grpSpPr>
              <p:sp>
                <p:nvSpPr>
                  <p:cNvPr id="503" name="Oval 596"/>
                  <p:cNvSpPr>
                    <a:spLocks noChangeArrowheads="1"/>
                  </p:cNvSpPr>
                  <p:nvPr/>
                </p:nvSpPr>
                <p:spPr bwMode="auto">
                  <a:xfrm>
                    <a:off x="3933" y="2569"/>
                    <a:ext cx="61" cy="30"/>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04" name="Oval 597"/>
                  <p:cNvSpPr>
                    <a:spLocks noChangeArrowheads="1"/>
                  </p:cNvSpPr>
                  <p:nvPr/>
                </p:nvSpPr>
                <p:spPr bwMode="auto">
                  <a:xfrm>
                    <a:off x="3933" y="2569"/>
                    <a:ext cx="61" cy="30"/>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2" name="Group 598"/>
                <p:cNvGrpSpPr>
                  <a:grpSpLocks/>
                </p:cNvGrpSpPr>
                <p:nvPr/>
              </p:nvGrpSpPr>
              <p:grpSpPr bwMode="auto">
                <a:xfrm>
                  <a:off x="3903" y="2640"/>
                  <a:ext cx="71" cy="52"/>
                  <a:chOff x="3903" y="2640"/>
                  <a:chExt cx="71" cy="52"/>
                </a:xfrm>
              </p:grpSpPr>
              <p:sp>
                <p:nvSpPr>
                  <p:cNvPr id="501" name="Oval 599"/>
                  <p:cNvSpPr>
                    <a:spLocks noChangeArrowheads="1"/>
                  </p:cNvSpPr>
                  <p:nvPr/>
                </p:nvSpPr>
                <p:spPr bwMode="auto">
                  <a:xfrm>
                    <a:off x="3903" y="2642"/>
                    <a:ext cx="71"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02" name="Oval 600"/>
                  <p:cNvSpPr>
                    <a:spLocks noChangeArrowheads="1"/>
                  </p:cNvSpPr>
                  <p:nvPr/>
                </p:nvSpPr>
                <p:spPr bwMode="auto">
                  <a:xfrm>
                    <a:off x="3903" y="2642"/>
                    <a:ext cx="71"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3" name="Group 601"/>
                <p:cNvGrpSpPr>
                  <a:grpSpLocks/>
                </p:cNvGrpSpPr>
                <p:nvPr/>
              </p:nvGrpSpPr>
              <p:grpSpPr bwMode="auto">
                <a:xfrm>
                  <a:off x="3872" y="2475"/>
                  <a:ext cx="124" cy="155"/>
                  <a:chOff x="3872" y="2475"/>
                  <a:chExt cx="124" cy="155"/>
                </a:xfrm>
              </p:grpSpPr>
              <p:sp>
                <p:nvSpPr>
                  <p:cNvPr id="497" name="Freeform 602"/>
                  <p:cNvSpPr>
                    <a:spLocks/>
                  </p:cNvSpPr>
                  <p:nvPr/>
                </p:nvSpPr>
                <p:spPr bwMode="auto">
                  <a:xfrm>
                    <a:off x="3872" y="2475"/>
                    <a:ext cx="116"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98" name="Oval 603"/>
                  <p:cNvSpPr>
                    <a:spLocks noChangeArrowheads="1"/>
                  </p:cNvSpPr>
                  <p:nvPr/>
                </p:nvSpPr>
                <p:spPr bwMode="auto">
                  <a:xfrm>
                    <a:off x="3872" y="2591"/>
                    <a:ext cx="116" cy="39"/>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99" name="Freeform 604"/>
                  <p:cNvSpPr>
                    <a:spLocks/>
                  </p:cNvSpPr>
                  <p:nvPr/>
                </p:nvSpPr>
                <p:spPr bwMode="auto">
                  <a:xfrm>
                    <a:off x="3872" y="2475"/>
                    <a:ext cx="116"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00" name="Freeform 605"/>
                  <p:cNvSpPr>
                    <a:spLocks/>
                  </p:cNvSpPr>
                  <p:nvPr/>
                </p:nvSpPr>
                <p:spPr bwMode="auto">
                  <a:xfrm>
                    <a:off x="3872" y="2591"/>
                    <a:ext cx="116" cy="20"/>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4" name="Group 606"/>
                <p:cNvGrpSpPr>
                  <a:grpSpLocks/>
                </p:cNvGrpSpPr>
                <p:nvPr/>
              </p:nvGrpSpPr>
              <p:grpSpPr bwMode="auto">
                <a:xfrm>
                  <a:off x="3872" y="2568"/>
                  <a:ext cx="124" cy="124"/>
                  <a:chOff x="3872" y="2568"/>
                  <a:chExt cx="124" cy="124"/>
                </a:xfrm>
              </p:grpSpPr>
              <p:sp>
                <p:nvSpPr>
                  <p:cNvPr id="495" name="Oval 607"/>
                  <p:cNvSpPr>
                    <a:spLocks noChangeArrowheads="1"/>
                  </p:cNvSpPr>
                  <p:nvPr/>
                </p:nvSpPr>
                <p:spPr bwMode="auto">
                  <a:xfrm>
                    <a:off x="3872" y="2568"/>
                    <a:ext cx="116" cy="124"/>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96" name="Oval 608"/>
                  <p:cNvSpPr>
                    <a:spLocks noChangeArrowheads="1"/>
                  </p:cNvSpPr>
                  <p:nvPr/>
                </p:nvSpPr>
                <p:spPr bwMode="auto">
                  <a:xfrm>
                    <a:off x="3872" y="2568"/>
                    <a:ext cx="116" cy="124"/>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5" name="Group 609"/>
                <p:cNvGrpSpPr>
                  <a:grpSpLocks/>
                </p:cNvGrpSpPr>
                <p:nvPr/>
              </p:nvGrpSpPr>
              <p:grpSpPr bwMode="auto">
                <a:xfrm>
                  <a:off x="3886" y="2536"/>
                  <a:ext cx="47" cy="94"/>
                  <a:chOff x="3886" y="2536"/>
                  <a:chExt cx="47" cy="94"/>
                </a:xfrm>
              </p:grpSpPr>
              <p:sp>
                <p:nvSpPr>
                  <p:cNvPr id="493" name="Rectangle 610"/>
                  <p:cNvSpPr>
                    <a:spLocks noChangeArrowheads="1"/>
                  </p:cNvSpPr>
                  <p:nvPr/>
                </p:nvSpPr>
                <p:spPr bwMode="auto">
                  <a:xfrm>
                    <a:off x="3888" y="2536"/>
                    <a:ext cx="47" cy="94"/>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94" name="Rectangle 611"/>
                  <p:cNvSpPr>
                    <a:spLocks noChangeArrowheads="1"/>
                  </p:cNvSpPr>
                  <p:nvPr/>
                </p:nvSpPr>
                <p:spPr bwMode="auto">
                  <a:xfrm>
                    <a:off x="3888" y="2536"/>
                    <a:ext cx="47" cy="94"/>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6" name="Group 612"/>
                <p:cNvGrpSpPr>
                  <a:grpSpLocks/>
                </p:cNvGrpSpPr>
                <p:nvPr/>
              </p:nvGrpSpPr>
              <p:grpSpPr bwMode="auto">
                <a:xfrm>
                  <a:off x="3880" y="2507"/>
                  <a:ext cx="85" cy="30"/>
                  <a:chOff x="3880" y="2507"/>
                  <a:chExt cx="85" cy="30"/>
                </a:xfrm>
              </p:grpSpPr>
              <p:sp>
                <p:nvSpPr>
                  <p:cNvPr id="491" name="Rectangle 613"/>
                  <p:cNvSpPr>
                    <a:spLocks noChangeArrowheads="1"/>
                  </p:cNvSpPr>
                  <p:nvPr/>
                </p:nvSpPr>
                <p:spPr bwMode="auto">
                  <a:xfrm>
                    <a:off x="3882" y="2507"/>
                    <a:ext cx="78" cy="30"/>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92" name="Rectangle 614"/>
                  <p:cNvSpPr>
                    <a:spLocks noChangeArrowheads="1"/>
                  </p:cNvSpPr>
                  <p:nvPr/>
                </p:nvSpPr>
                <p:spPr bwMode="auto">
                  <a:xfrm>
                    <a:off x="3882" y="2507"/>
                    <a:ext cx="78" cy="30"/>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7" name="Group 615"/>
                <p:cNvGrpSpPr>
                  <a:grpSpLocks/>
                </p:cNvGrpSpPr>
                <p:nvPr/>
              </p:nvGrpSpPr>
              <p:grpSpPr bwMode="auto">
                <a:xfrm>
                  <a:off x="3903" y="2599"/>
                  <a:ext cx="62" cy="31"/>
                  <a:chOff x="3903" y="2599"/>
                  <a:chExt cx="62" cy="31"/>
                </a:xfrm>
              </p:grpSpPr>
              <p:sp>
                <p:nvSpPr>
                  <p:cNvPr id="489" name="Rectangle 616"/>
                  <p:cNvSpPr>
                    <a:spLocks noChangeArrowheads="1"/>
                  </p:cNvSpPr>
                  <p:nvPr/>
                </p:nvSpPr>
                <p:spPr bwMode="auto">
                  <a:xfrm>
                    <a:off x="3903" y="2601"/>
                    <a:ext cx="54" cy="29"/>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90" name="Rectangle 617"/>
                  <p:cNvSpPr>
                    <a:spLocks noChangeArrowheads="1"/>
                  </p:cNvSpPr>
                  <p:nvPr/>
                </p:nvSpPr>
                <p:spPr bwMode="auto">
                  <a:xfrm>
                    <a:off x="3903" y="2601"/>
                    <a:ext cx="54"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8" name="Group 618"/>
                <p:cNvGrpSpPr>
                  <a:grpSpLocks/>
                </p:cNvGrpSpPr>
                <p:nvPr/>
              </p:nvGrpSpPr>
              <p:grpSpPr bwMode="auto">
                <a:xfrm>
                  <a:off x="3933" y="2569"/>
                  <a:ext cx="63" cy="30"/>
                  <a:chOff x="3933" y="2569"/>
                  <a:chExt cx="63" cy="30"/>
                </a:xfrm>
              </p:grpSpPr>
              <p:sp>
                <p:nvSpPr>
                  <p:cNvPr id="487" name="Oval 619"/>
                  <p:cNvSpPr>
                    <a:spLocks noChangeArrowheads="1"/>
                  </p:cNvSpPr>
                  <p:nvPr/>
                </p:nvSpPr>
                <p:spPr bwMode="auto">
                  <a:xfrm>
                    <a:off x="3933" y="2569"/>
                    <a:ext cx="61" cy="30"/>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88" name="Oval 620"/>
                  <p:cNvSpPr>
                    <a:spLocks noChangeArrowheads="1"/>
                  </p:cNvSpPr>
                  <p:nvPr/>
                </p:nvSpPr>
                <p:spPr bwMode="auto">
                  <a:xfrm>
                    <a:off x="3933" y="2569"/>
                    <a:ext cx="61" cy="30"/>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9" name="Group 621"/>
                <p:cNvGrpSpPr>
                  <a:grpSpLocks/>
                </p:cNvGrpSpPr>
                <p:nvPr/>
              </p:nvGrpSpPr>
              <p:grpSpPr bwMode="auto">
                <a:xfrm>
                  <a:off x="3903" y="2640"/>
                  <a:ext cx="71" cy="52"/>
                  <a:chOff x="3903" y="2640"/>
                  <a:chExt cx="71" cy="52"/>
                </a:xfrm>
              </p:grpSpPr>
              <p:sp>
                <p:nvSpPr>
                  <p:cNvPr id="485" name="Oval 622"/>
                  <p:cNvSpPr>
                    <a:spLocks noChangeArrowheads="1"/>
                  </p:cNvSpPr>
                  <p:nvPr/>
                </p:nvSpPr>
                <p:spPr bwMode="auto">
                  <a:xfrm>
                    <a:off x="3903" y="2642"/>
                    <a:ext cx="71"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86" name="Oval 623"/>
                  <p:cNvSpPr>
                    <a:spLocks noChangeArrowheads="1"/>
                  </p:cNvSpPr>
                  <p:nvPr/>
                </p:nvSpPr>
                <p:spPr bwMode="auto">
                  <a:xfrm>
                    <a:off x="3903" y="2642"/>
                    <a:ext cx="71"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grpSp>
            <p:nvGrpSpPr>
              <p:cNvPr id="226" name="Group 624"/>
              <p:cNvGrpSpPr>
                <a:grpSpLocks/>
              </p:cNvGrpSpPr>
              <p:nvPr/>
            </p:nvGrpSpPr>
            <p:grpSpPr bwMode="auto">
              <a:xfrm>
                <a:off x="3033" y="2620"/>
                <a:ext cx="167" cy="109"/>
                <a:chOff x="4124" y="2619"/>
                <a:chExt cx="181" cy="109"/>
              </a:xfrm>
            </p:grpSpPr>
            <p:sp>
              <p:nvSpPr>
                <p:cNvPr id="468" name="Freeform 625"/>
                <p:cNvSpPr>
                  <a:spLocks/>
                </p:cNvSpPr>
                <p:nvPr/>
              </p:nvSpPr>
              <p:spPr bwMode="auto">
                <a:xfrm>
                  <a:off x="4124" y="2619"/>
                  <a:ext cx="179"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69" name="Freeform 626"/>
                <p:cNvSpPr>
                  <a:spLocks/>
                </p:cNvSpPr>
                <p:nvPr/>
              </p:nvSpPr>
              <p:spPr bwMode="auto">
                <a:xfrm>
                  <a:off x="4124" y="2619"/>
                  <a:ext cx="179"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227" name="Group 627"/>
              <p:cNvGrpSpPr>
                <a:grpSpLocks/>
              </p:cNvGrpSpPr>
              <p:nvPr/>
            </p:nvGrpSpPr>
            <p:grpSpPr bwMode="auto">
              <a:xfrm>
                <a:off x="2942" y="2774"/>
                <a:ext cx="167" cy="108"/>
                <a:chOff x="3619" y="2403"/>
                <a:chExt cx="181" cy="108"/>
              </a:xfrm>
            </p:grpSpPr>
            <p:sp>
              <p:nvSpPr>
                <p:cNvPr id="466" name="Freeform 628"/>
                <p:cNvSpPr>
                  <a:spLocks/>
                </p:cNvSpPr>
                <p:nvPr/>
              </p:nvSpPr>
              <p:spPr bwMode="auto">
                <a:xfrm>
                  <a:off x="3619" y="2412"/>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67" name="Freeform 629"/>
                <p:cNvSpPr>
                  <a:spLocks/>
                </p:cNvSpPr>
                <p:nvPr/>
              </p:nvSpPr>
              <p:spPr bwMode="auto">
                <a:xfrm>
                  <a:off x="3619" y="2412"/>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grpSp>
          <p:nvGrpSpPr>
            <p:cNvPr id="229" name="Group 111"/>
            <p:cNvGrpSpPr>
              <a:grpSpLocks/>
            </p:cNvGrpSpPr>
            <p:nvPr/>
          </p:nvGrpSpPr>
          <p:grpSpPr bwMode="auto">
            <a:xfrm>
              <a:off x="2531688" y="4178655"/>
              <a:ext cx="1000393" cy="825073"/>
              <a:chOff x="2788" y="3649"/>
              <a:chExt cx="1034" cy="889"/>
            </a:xfrm>
          </p:grpSpPr>
          <p:sp>
            <p:nvSpPr>
              <p:cNvPr id="9719" name="Freeform 112"/>
              <p:cNvSpPr>
                <a:spLocks/>
              </p:cNvSpPr>
              <p:nvPr/>
            </p:nvSpPr>
            <p:spPr bwMode="auto">
              <a:xfrm>
                <a:off x="2788" y="3649"/>
                <a:ext cx="1034" cy="889"/>
              </a:xfrm>
              <a:custGeom>
                <a:avLst/>
                <a:gdLst>
                  <a:gd name="T0" fmla="*/ 2 w 1034"/>
                  <a:gd name="T1" fmla="*/ 47 h 889"/>
                  <a:gd name="T2" fmla="*/ 4 w 1034"/>
                  <a:gd name="T3" fmla="*/ 81 h 889"/>
                  <a:gd name="T4" fmla="*/ 26 w 1034"/>
                  <a:gd name="T5" fmla="*/ 109 h 889"/>
                  <a:gd name="T6" fmla="*/ 48 w 1034"/>
                  <a:gd name="T7" fmla="*/ 145 h 889"/>
                  <a:gd name="T8" fmla="*/ 48 w 1034"/>
                  <a:gd name="T9" fmla="*/ 205 h 889"/>
                  <a:gd name="T10" fmla="*/ 62 w 1034"/>
                  <a:gd name="T11" fmla="*/ 265 h 889"/>
                  <a:gd name="T12" fmla="*/ 64 w 1034"/>
                  <a:gd name="T13" fmla="*/ 317 h 889"/>
                  <a:gd name="T14" fmla="*/ 62 w 1034"/>
                  <a:gd name="T15" fmla="*/ 351 h 889"/>
                  <a:gd name="T16" fmla="*/ 58 w 1034"/>
                  <a:gd name="T17" fmla="*/ 441 h 889"/>
                  <a:gd name="T18" fmla="*/ 58 w 1034"/>
                  <a:gd name="T19" fmla="*/ 517 h 889"/>
                  <a:gd name="T20" fmla="*/ 56 w 1034"/>
                  <a:gd name="T21" fmla="*/ 581 h 889"/>
                  <a:gd name="T22" fmla="*/ 52 w 1034"/>
                  <a:gd name="T23" fmla="*/ 633 h 889"/>
                  <a:gd name="T24" fmla="*/ 52 w 1034"/>
                  <a:gd name="T25" fmla="*/ 689 h 889"/>
                  <a:gd name="T26" fmla="*/ 48 w 1034"/>
                  <a:gd name="T27" fmla="*/ 739 h 889"/>
                  <a:gd name="T28" fmla="*/ 44 w 1034"/>
                  <a:gd name="T29" fmla="*/ 779 h 889"/>
                  <a:gd name="T30" fmla="*/ 76 w 1034"/>
                  <a:gd name="T31" fmla="*/ 811 h 889"/>
                  <a:gd name="T32" fmla="*/ 124 w 1034"/>
                  <a:gd name="T33" fmla="*/ 813 h 889"/>
                  <a:gd name="T34" fmla="*/ 152 w 1034"/>
                  <a:gd name="T35" fmla="*/ 783 h 889"/>
                  <a:gd name="T36" fmla="*/ 156 w 1034"/>
                  <a:gd name="T37" fmla="*/ 729 h 889"/>
                  <a:gd name="T38" fmla="*/ 170 w 1034"/>
                  <a:gd name="T39" fmla="*/ 643 h 889"/>
                  <a:gd name="T40" fmla="*/ 196 w 1034"/>
                  <a:gd name="T41" fmla="*/ 545 h 889"/>
                  <a:gd name="T42" fmla="*/ 236 w 1034"/>
                  <a:gd name="T43" fmla="*/ 461 h 889"/>
                  <a:gd name="T44" fmla="*/ 300 w 1034"/>
                  <a:gd name="T45" fmla="*/ 395 h 889"/>
                  <a:gd name="T46" fmla="*/ 370 w 1034"/>
                  <a:gd name="T47" fmla="*/ 379 h 889"/>
                  <a:gd name="T48" fmla="*/ 454 w 1034"/>
                  <a:gd name="T49" fmla="*/ 401 h 889"/>
                  <a:gd name="T50" fmla="*/ 530 w 1034"/>
                  <a:gd name="T51" fmla="*/ 421 h 889"/>
                  <a:gd name="T52" fmla="*/ 608 w 1034"/>
                  <a:gd name="T53" fmla="*/ 447 h 889"/>
                  <a:gd name="T54" fmla="*/ 666 w 1034"/>
                  <a:gd name="T55" fmla="*/ 469 h 889"/>
                  <a:gd name="T56" fmla="*/ 744 w 1034"/>
                  <a:gd name="T57" fmla="*/ 525 h 889"/>
                  <a:gd name="T58" fmla="*/ 780 w 1034"/>
                  <a:gd name="T59" fmla="*/ 611 h 889"/>
                  <a:gd name="T60" fmla="*/ 800 w 1034"/>
                  <a:gd name="T61" fmla="*/ 707 h 889"/>
                  <a:gd name="T62" fmla="*/ 812 w 1034"/>
                  <a:gd name="T63" fmla="*/ 795 h 889"/>
                  <a:gd name="T64" fmla="*/ 842 w 1034"/>
                  <a:gd name="T65" fmla="*/ 877 h 889"/>
                  <a:gd name="T66" fmla="*/ 902 w 1034"/>
                  <a:gd name="T67" fmla="*/ 869 h 889"/>
                  <a:gd name="T68" fmla="*/ 926 w 1034"/>
                  <a:gd name="T69" fmla="*/ 811 h 889"/>
                  <a:gd name="T70" fmla="*/ 894 w 1034"/>
                  <a:gd name="T71" fmla="*/ 761 h 889"/>
                  <a:gd name="T72" fmla="*/ 882 w 1034"/>
                  <a:gd name="T73" fmla="*/ 703 h 889"/>
                  <a:gd name="T74" fmla="*/ 870 w 1034"/>
                  <a:gd name="T75" fmla="*/ 559 h 889"/>
                  <a:gd name="T76" fmla="*/ 882 w 1034"/>
                  <a:gd name="T77" fmla="*/ 469 h 889"/>
                  <a:gd name="T78" fmla="*/ 880 w 1034"/>
                  <a:gd name="T79" fmla="*/ 377 h 889"/>
                  <a:gd name="T80" fmla="*/ 912 w 1034"/>
                  <a:gd name="T81" fmla="*/ 295 h 889"/>
                  <a:gd name="T82" fmla="*/ 974 w 1034"/>
                  <a:gd name="T83" fmla="*/ 189 h 889"/>
                  <a:gd name="T84" fmla="*/ 1014 w 1034"/>
                  <a:gd name="T85" fmla="*/ 121 h 889"/>
                  <a:gd name="T86" fmla="*/ 1022 w 1034"/>
                  <a:gd name="T87" fmla="*/ 45 h 889"/>
                  <a:gd name="T88" fmla="*/ 944 w 1034"/>
                  <a:gd name="T89" fmla="*/ 1 h 889"/>
                  <a:gd name="T90" fmla="*/ 884 w 1034"/>
                  <a:gd name="T91" fmla="*/ 39 h 889"/>
                  <a:gd name="T92" fmla="*/ 868 w 1034"/>
                  <a:gd name="T93" fmla="*/ 101 h 889"/>
                  <a:gd name="T94" fmla="*/ 854 w 1034"/>
                  <a:gd name="T95" fmla="*/ 159 h 889"/>
                  <a:gd name="T96" fmla="*/ 816 w 1034"/>
                  <a:gd name="T97" fmla="*/ 257 h 889"/>
                  <a:gd name="T98" fmla="*/ 776 w 1034"/>
                  <a:gd name="T99" fmla="*/ 335 h 889"/>
                  <a:gd name="T100" fmla="*/ 678 w 1034"/>
                  <a:gd name="T101" fmla="*/ 339 h 889"/>
                  <a:gd name="T102" fmla="*/ 562 w 1034"/>
                  <a:gd name="T103" fmla="*/ 305 h 889"/>
                  <a:gd name="T104" fmla="*/ 404 w 1034"/>
                  <a:gd name="T105" fmla="*/ 263 h 889"/>
                  <a:gd name="T106" fmla="*/ 298 w 1034"/>
                  <a:gd name="T107" fmla="*/ 231 h 889"/>
                  <a:gd name="T108" fmla="*/ 242 w 1034"/>
                  <a:gd name="T109" fmla="*/ 175 h 889"/>
                  <a:gd name="T110" fmla="*/ 196 w 1034"/>
                  <a:gd name="T111" fmla="*/ 115 h 889"/>
                  <a:gd name="T112" fmla="*/ 156 w 1034"/>
                  <a:gd name="T113" fmla="*/ 69 h 889"/>
                  <a:gd name="T114" fmla="*/ 106 w 1034"/>
                  <a:gd name="T115" fmla="*/ 15 h 889"/>
                  <a:gd name="T116" fmla="*/ 26 w 1034"/>
                  <a:gd name="T117" fmla="*/ 19 h 889"/>
                  <a:gd name="T118" fmla="*/ 2 w 1034"/>
                  <a:gd name="T119" fmla="*/ 47 h 8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4"/>
                  <a:gd name="T181" fmla="*/ 0 h 889"/>
                  <a:gd name="T182" fmla="*/ 1034 w 1034"/>
                  <a:gd name="T183" fmla="*/ 889 h 8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4" h="889">
                    <a:moveTo>
                      <a:pt x="2" y="47"/>
                    </a:moveTo>
                    <a:cubicBezTo>
                      <a:pt x="1" y="59"/>
                      <a:pt x="0" y="71"/>
                      <a:pt x="4" y="81"/>
                    </a:cubicBezTo>
                    <a:cubicBezTo>
                      <a:pt x="8" y="91"/>
                      <a:pt x="19" y="98"/>
                      <a:pt x="26" y="109"/>
                    </a:cubicBezTo>
                    <a:cubicBezTo>
                      <a:pt x="33" y="120"/>
                      <a:pt x="44" y="129"/>
                      <a:pt x="48" y="145"/>
                    </a:cubicBezTo>
                    <a:cubicBezTo>
                      <a:pt x="52" y="161"/>
                      <a:pt x="46" y="185"/>
                      <a:pt x="48" y="205"/>
                    </a:cubicBezTo>
                    <a:cubicBezTo>
                      <a:pt x="50" y="225"/>
                      <a:pt x="59" y="246"/>
                      <a:pt x="62" y="265"/>
                    </a:cubicBezTo>
                    <a:cubicBezTo>
                      <a:pt x="65" y="284"/>
                      <a:pt x="64" y="303"/>
                      <a:pt x="64" y="317"/>
                    </a:cubicBezTo>
                    <a:cubicBezTo>
                      <a:pt x="64" y="331"/>
                      <a:pt x="63" y="330"/>
                      <a:pt x="62" y="351"/>
                    </a:cubicBezTo>
                    <a:cubicBezTo>
                      <a:pt x="61" y="372"/>
                      <a:pt x="59" y="413"/>
                      <a:pt x="58" y="441"/>
                    </a:cubicBezTo>
                    <a:cubicBezTo>
                      <a:pt x="57" y="469"/>
                      <a:pt x="58" y="494"/>
                      <a:pt x="58" y="517"/>
                    </a:cubicBezTo>
                    <a:cubicBezTo>
                      <a:pt x="58" y="540"/>
                      <a:pt x="57" y="562"/>
                      <a:pt x="56" y="581"/>
                    </a:cubicBezTo>
                    <a:cubicBezTo>
                      <a:pt x="55" y="600"/>
                      <a:pt x="53" y="615"/>
                      <a:pt x="52" y="633"/>
                    </a:cubicBezTo>
                    <a:cubicBezTo>
                      <a:pt x="51" y="651"/>
                      <a:pt x="53" y="671"/>
                      <a:pt x="52" y="689"/>
                    </a:cubicBezTo>
                    <a:cubicBezTo>
                      <a:pt x="51" y="707"/>
                      <a:pt x="49" y="724"/>
                      <a:pt x="48" y="739"/>
                    </a:cubicBezTo>
                    <a:cubicBezTo>
                      <a:pt x="47" y="754"/>
                      <a:pt x="39" y="767"/>
                      <a:pt x="44" y="779"/>
                    </a:cubicBezTo>
                    <a:cubicBezTo>
                      <a:pt x="49" y="791"/>
                      <a:pt x="63" y="805"/>
                      <a:pt x="76" y="811"/>
                    </a:cubicBezTo>
                    <a:cubicBezTo>
                      <a:pt x="89" y="817"/>
                      <a:pt x="111" y="818"/>
                      <a:pt x="124" y="813"/>
                    </a:cubicBezTo>
                    <a:cubicBezTo>
                      <a:pt x="137" y="808"/>
                      <a:pt x="147" y="797"/>
                      <a:pt x="152" y="783"/>
                    </a:cubicBezTo>
                    <a:cubicBezTo>
                      <a:pt x="157" y="769"/>
                      <a:pt x="153" y="752"/>
                      <a:pt x="156" y="729"/>
                    </a:cubicBezTo>
                    <a:cubicBezTo>
                      <a:pt x="159" y="706"/>
                      <a:pt x="163" y="674"/>
                      <a:pt x="170" y="643"/>
                    </a:cubicBezTo>
                    <a:cubicBezTo>
                      <a:pt x="177" y="612"/>
                      <a:pt x="185" y="575"/>
                      <a:pt x="196" y="545"/>
                    </a:cubicBezTo>
                    <a:cubicBezTo>
                      <a:pt x="207" y="515"/>
                      <a:pt x="219" y="486"/>
                      <a:pt x="236" y="461"/>
                    </a:cubicBezTo>
                    <a:cubicBezTo>
                      <a:pt x="253" y="436"/>
                      <a:pt x="278" y="409"/>
                      <a:pt x="300" y="395"/>
                    </a:cubicBezTo>
                    <a:cubicBezTo>
                      <a:pt x="322" y="381"/>
                      <a:pt x="344" y="378"/>
                      <a:pt x="370" y="379"/>
                    </a:cubicBezTo>
                    <a:cubicBezTo>
                      <a:pt x="396" y="380"/>
                      <a:pt x="427" y="394"/>
                      <a:pt x="454" y="401"/>
                    </a:cubicBezTo>
                    <a:cubicBezTo>
                      <a:pt x="481" y="408"/>
                      <a:pt x="505" y="413"/>
                      <a:pt x="530" y="421"/>
                    </a:cubicBezTo>
                    <a:cubicBezTo>
                      <a:pt x="555" y="429"/>
                      <a:pt x="585" y="439"/>
                      <a:pt x="608" y="447"/>
                    </a:cubicBezTo>
                    <a:cubicBezTo>
                      <a:pt x="631" y="455"/>
                      <a:pt x="643" y="456"/>
                      <a:pt x="666" y="469"/>
                    </a:cubicBezTo>
                    <a:cubicBezTo>
                      <a:pt x="689" y="482"/>
                      <a:pt x="725" y="501"/>
                      <a:pt x="744" y="525"/>
                    </a:cubicBezTo>
                    <a:cubicBezTo>
                      <a:pt x="763" y="549"/>
                      <a:pt x="771" y="581"/>
                      <a:pt x="780" y="611"/>
                    </a:cubicBezTo>
                    <a:cubicBezTo>
                      <a:pt x="789" y="641"/>
                      <a:pt x="795" y="676"/>
                      <a:pt x="800" y="707"/>
                    </a:cubicBezTo>
                    <a:cubicBezTo>
                      <a:pt x="805" y="738"/>
                      <a:pt x="805" y="767"/>
                      <a:pt x="812" y="795"/>
                    </a:cubicBezTo>
                    <a:cubicBezTo>
                      <a:pt x="819" y="823"/>
                      <a:pt x="827" y="865"/>
                      <a:pt x="842" y="877"/>
                    </a:cubicBezTo>
                    <a:cubicBezTo>
                      <a:pt x="857" y="889"/>
                      <a:pt x="888" y="880"/>
                      <a:pt x="902" y="869"/>
                    </a:cubicBezTo>
                    <a:cubicBezTo>
                      <a:pt x="916" y="858"/>
                      <a:pt x="927" y="829"/>
                      <a:pt x="926" y="811"/>
                    </a:cubicBezTo>
                    <a:cubicBezTo>
                      <a:pt x="925" y="793"/>
                      <a:pt x="901" y="779"/>
                      <a:pt x="894" y="761"/>
                    </a:cubicBezTo>
                    <a:cubicBezTo>
                      <a:pt x="887" y="743"/>
                      <a:pt x="886" y="737"/>
                      <a:pt x="882" y="703"/>
                    </a:cubicBezTo>
                    <a:cubicBezTo>
                      <a:pt x="878" y="669"/>
                      <a:pt x="870" y="598"/>
                      <a:pt x="870" y="559"/>
                    </a:cubicBezTo>
                    <a:cubicBezTo>
                      <a:pt x="870" y="520"/>
                      <a:pt x="880" y="499"/>
                      <a:pt x="882" y="469"/>
                    </a:cubicBezTo>
                    <a:cubicBezTo>
                      <a:pt x="884" y="439"/>
                      <a:pt x="875" y="406"/>
                      <a:pt x="880" y="377"/>
                    </a:cubicBezTo>
                    <a:cubicBezTo>
                      <a:pt x="885" y="348"/>
                      <a:pt x="896" y="326"/>
                      <a:pt x="912" y="295"/>
                    </a:cubicBezTo>
                    <a:cubicBezTo>
                      <a:pt x="928" y="264"/>
                      <a:pt x="957" y="218"/>
                      <a:pt x="974" y="189"/>
                    </a:cubicBezTo>
                    <a:cubicBezTo>
                      <a:pt x="991" y="160"/>
                      <a:pt x="1006" y="145"/>
                      <a:pt x="1014" y="121"/>
                    </a:cubicBezTo>
                    <a:cubicBezTo>
                      <a:pt x="1022" y="97"/>
                      <a:pt x="1034" y="65"/>
                      <a:pt x="1022" y="45"/>
                    </a:cubicBezTo>
                    <a:cubicBezTo>
                      <a:pt x="1010" y="25"/>
                      <a:pt x="967" y="2"/>
                      <a:pt x="944" y="1"/>
                    </a:cubicBezTo>
                    <a:cubicBezTo>
                      <a:pt x="921" y="0"/>
                      <a:pt x="897" y="22"/>
                      <a:pt x="884" y="39"/>
                    </a:cubicBezTo>
                    <a:cubicBezTo>
                      <a:pt x="871" y="56"/>
                      <a:pt x="873" y="81"/>
                      <a:pt x="868" y="101"/>
                    </a:cubicBezTo>
                    <a:cubicBezTo>
                      <a:pt x="863" y="121"/>
                      <a:pt x="863" y="133"/>
                      <a:pt x="854" y="159"/>
                    </a:cubicBezTo>
                    <a:cubicBezTo>
                      <a:pt x="845" y="185"/>
                      <a:pt x="829" y="228"/>
                      <a:pt x="816" y="257"/>
                    </a:cubicBezTo>
                    <a:cubicBezTo>
                      <a:pt x="803" y="286"/>
                      <a:pt x="799" y="321"/>
                      <a:pt x="776" y="335"/>
                    </a:cubicBezTo>
                    <a:cubicBezTo>
                      <a:pt x="753" y="349"/>
                      <a:pt x="714" y="344"/>
                      <a:pt x="678" y="339"/>
                    </a:cubicBezTo>
                    <a:cubicBezTo>
                      <a:pt x="642" y="334"/>
                      <a:pt x="608" y="318"/>
                      <a:pt x="562" y="305"/>
                    </a:cubicBezTo>
                    <a:cubicBezTo>
                      <a:pt x="516" y="292"/>
                      <a:pt x="448" y="275"/>
                      <a:pt x="404" y="263"/>
                    </a:cubicBezTo>
                    <a:cubicBezTo>
                      <a:pt x="360" y="251"/>
                      <a:pt x="325" y="246"/>
                      <a:pt x="298" y="231"/>
                    </a:cubicBezTo>
                    <a:cubicBezTo>
                      <a:pt x="271" y="216"/>
                      <a:pt x="259" y="194"/>
                      <a:pt x="242" y="175"/>
                    </a:cubicBezTo>
                    <a:cubicBezTo>
                      <a:pt x="225" y="156"/>
                      <a:pt x="210" y="133"/>
                      <a:pt x="196" y="115"/>
                    </a:cubicBezTo>
                    <a:cubicBezTo>
                      <a:pt x="182" y="97"/>
                      <a:pt x="171" y="86"/>
                      <a:pt x="156" y="69"/>
                    </a:cubicBezTo>
                    <a:cubicBezTo>
                      <a:pt x="141" y="52"/>
                      <a:pt x="128" y="23"/>
                      <a:pt x="106" y="15"/>
                    </a:cubicBezTo>
                    <a:cubicBezTo>
                      <a:pt x="84" y="7"/>
                      <a:pt x="43" y="14"/>
                      <a:pt x="26" y="19"/>
                    </a:cubicBezTo>
                    <a:lnTo>
                      <a:pt x="2" y="47"/>
                    </a:lnTo>
                    <a:close/>
                  </a:path>
                </a:pathLst>
              </a:custGeom>
              <a:solidFill>
                <a:srgbClr val="00FFFF">
                  <a:alpha val="50195"/>
                </a:srgbClr>
              </a:solidFill>
              <a:ln w="9525">
                <a:noFill/>
                <a:round/>
                <a:headEnd/>
                <a:tailEnd/>
              </a:ln>
            </p:spPr>
            <p:txBody>
              <a:bodyPr wrap="none" anchor="ctr"/>
              <a:lstStyle/>
              <a:p>
                <a:endParaRPr lang="ja-JP" altLang="en-US"/>
              </a:p>
            </p:txBody>
          </p:sp>
          <p:sp>
            <p:nvSpPr>
              <p:cNvPr id="9720" name="AutoShape 113"/>
              <p:cNvSpPr>
                <a:spLocks noChangeArrowheads="1"/>
              </p:cNvSpPr>
              <p:nvPr/>
            </p:nvSpPr>
            <p:spPr bwMode="auto">
              <a:xfrm>
                <a:off x="2932" y="3944"/>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1" name="AutoShape 114"/>
              <p:cNvSpPr>
                <a:spLocks noChangeArrowheads="1"/>
              </p:cNvSpPr>
              <p:nvPr/>
            </p:nvSpPr>
            <p:spPr bwMode="auto">
              <a:xfrm>
                <a:off x="3072" y="3942"/>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2" name="AutoShape 115"/>
              <p:cNvSpPr>
                <a:spLocks noChangeArrowheads="1"/>
              </p:cNvSpPr>
              <p:nvPr/>
            </p:nvSpPr>
            <p:spPr bwMode="auto">
              <a:xfrm>
                <a:off x="3226" y="3974"/>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3" name="AutoShape 116"/>
              <p:cNvSpPr>
                <a:spLocks noChangeArrowheads="1"/>
              </p:cNvSpPr>
              <p:nvPr/>
            </p:nvSpPr>
            <p:spPr bwMode="auto">
              <a:xfrm>
                <a:off x="3370" y="4018"/>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4" name="AutoShape 117"/>
              <p:cNvSpPr>
                <a:spLocks noChangeArrowheads="1"/>
              </p:cNvSpPr>
              <p:nvPr/>
            </p:nvSpPr>
            <p:spPr bwMode="auto">
              <a:xfrm>
                <a:off x="3490" y="4044"/>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5" name="AutoShape 118"/>
              <p:cNvSpPr>
                <a:spLocks noChangeArrowheads="1"/>
              </p:cNvSpPr>
              <p:nvPr/>
            </p:nvSpPr>
            <p:spPr bwMode="auto">
              <a:xfrm>
                <a:off x="3592" y="4050"/>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6" name="AutoShape 119"/>
              <p:cNvSpPr>
                <a:spLocks noChangeArrowheads="1"/>
              </p:cNvSpPr>
              <p:nvPr/>
            </p:nvSpPr>
            <p:spPr bwMode="auto">
              <a:xfrm>
                <a:off x="3730" y="3700"/>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7" name="AutoShape 120"/>
              <p:cNvSpPr>
                <a:spLocks noChangeArrowheads="1"/>
              </p:cNvSpPr>
              <p:nvPr/>
            </p:nvSpPr>
            <p:spPr bwMode="auto">
              <a:xfrm>
                <a:off x="2820" y="3704"/>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8" name="AutoShape 121"/>
              <p:cNvSpPr>
                <a:spLocks noChangeArrowheads="1"/>
              </p:cNvSpPr>
              <p:nvPr/>
            </p:nvSpPr>
            <p:spPr bwMode="auto">
              <a:xfrm>
                <a:off x="3630" y="4450"/>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9" name="AutoShape 122"/>
              <p:cNvSpPr>
                <a:spLocks noChangeArrowheads="1"/>
              </p:cNvSpPr>
              <p:nvPr/>
            </p:nvSpPr>
            <p:spPr bwMode="auto">
              <a:xfrm>
                <a:off x="2860" y="4394"/>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454" name="AutoShape 123"/>
              <p:cNvSpPr>
                <a:spLocks noChangeArrowheads="1"/>
              </p:cNvSpPr>
              <p:nvPr/>
            </p:nvSpPr>
            <p:spPr bwMode="auto">
              <a:xfrm>
                <a:off x="2865" y="3796"/>
                <a:ext cx="107" cy="98"/>
              </a:xfrm>
              <a:prstGeom prst="bevel">
                <a:avLst>
                  <a:gd name="adj" fmla="val 12500"/>
                </a:avLst>
              </a:prstGeom>
              <a:solidFill>
                <a:srgbClr val="00FFFF"/>
              </a:solidFill>
              <a:ln w="9525">
                <a:solidFill>
                  <a:schemeClr val="tx1"/>
                </a:solidFill>
                <a:miter lim="800000"/>
                <a:headEnd/>
                <a:tailEnd/>
              </a:ln>
            </p:spPr>
            <p:txBody>
              <a:bodyPr wrap="none" anchor="ctr"/>
              <a:lstStyle/>
              <a:p>
                <a:pPr>
                  <a:defRPr/>
                </a:pPr>
                <a:endParaRPr lang="ja-JP" altLang="ja-JP" sz="1050">
                  <a:latin typeface="Calibri" pitchFamily="34" charset="0"/>
                </a:endParaRPr>
              </a:p>
            </p:txBody>
          </p:sp>
        </p:grpSp>
        <p:grpSp>
          <p:nvGrpSpPr>
            <p:cNvPr id="232" name="Group 161"/>
            <p:cNvGrpSpPr>
              <a:grpSpLocks noChangeAspect="1"/>
            </p:cNvGrpSpPr>
            <p:nvPr/>
          </p:nvGrpSpPr>
          <p:grpSpPr bwMode="auto">
            <a:xfrm rot="14167389" flipV="1">
              <a:off x="2307984" y="3878589"/>
              <a:ext cx="406749" cy="235579"/>
              <a:chOff x="946" y="3465"/>
              <a:chExt cx="666" cy="637"/>
            </a:xfrm>
          </p:grpSpPr>
          <p:grpSp>
            <p:nvGrpSpPr>
              <p:cNvPr id="233" name="Group 162"/>
              <p:cNvGrpSpPr>
                <a:grpSpLocks noChangeAspect="1"/>
              </p:cNvGrpSpPr>
              <p:nvPr/>
            </p:nvGrpSpPr>
            <p:grpSpPr bwMode="auto">
              <a:xfrm>
                <a:off x="1293" y="3465"/>
                <a:ext cx="319" cy="637"/>
                <a:chOff x="1293" y="3465"/>
                <a:chExt cx="319" cy="637"/>
              </a:xfrm>
            </p:grpSpPr>
            <p:sp>
              <p:nvSpPr>
                <p:cNvPr id="440" name="Arc 163"/>
                <p:cNvSpPr>
                  <a:spLocks noChangeAspect="1"/>
                </p:cNvSpPr>
                <p:nvPr/>
              </p:nvSpPr>
              <p:spPr bwMode="auto">
                <a:xfrm>
                  <a:off x="1444" y="3465"/>
                  <a:ext cx="186" cy="636"/>
                </a:xfrm>
                <a:custGeom>
                  <a:avLst/>
                  <a:gdLst>
                    <a:gd name="T0" fmla="*/ 0 w 21600"/>
                    <a:gd name="T1" fmla="*/ 0 h 41982"/>
                    <a:gd name="T2" fmla="*/ 0 w 21600"/>
                    <a:gd name="T3" fmla="*/ 10 h 41982"/>
                    <a:gd name="T4" fmla="*/ 0 w 21600"/>
                    <a:gd name="T5" fmla="*/ 5 h 41982"/>
                    <a:gd name="T6" fmla="*/ 0 60000 65536"/>
                    <a:gd name="T7" fmla="*/ 0 60000 65536"/>
                    <a:gd name="T8" fmla="*/ 0 60000 65536"/>
                    <a:gd name="T9" fmla="*/ 0 w 21600"/>
                    <a:gd name="T10" fmla="*/ 0 h 41982"/>
                    <a:gd name="T11" fmla="*/ 21600 w 21600"/>
                    <a:gd name="T12" fmla="*/ 41982 h 41982"/>
                  </a:gdLst>
                  <a:ahLst/>
                  <a:cxnLst>
                    <a:cxn ang="T6">
                      <a:pos x="T0" y="T1"/>
                    </a:cxn>
                    <a:cxn ang="T7">
                      <a:pos x="T2" y="T3"/>
                    </a:cxn>
                    <a:cxn ang="T8">
                      <a:pos x="T4" y="T5"/>
                    </a:cxn>
                  </a:cxnLst>
                  <a:rect l="T9" t="T10" r="T11" b="T12"/>
                  <a:pathLst>
                    <a:path w="21600" h="41982" fill="none" extrusionOk="0">
                      <a:moveTo>
                        <a:pt x="4322" y="-1"/>
                      </a:moveTo>
                      <a:cubicBezTo>
                        <a:pt x="14377" y="2053"/>
                        <a:pt x="21600" y="10899"/>
                        <a:pt x="21600" y="21163"/>
                      </a:cubicBezTo>
                      <a:cubicBezTo>
                        <a:pt x="21600" y="30875"/>
                        <a:pt x="15117" y="39393"/>
                        <a:pt x="5756" y="41981"/>
                      </a:cubicBezTo>
                    </a:path>
                    <a:path w="21600" h="41982" stroke="0" extrusionOk="0">
                      <a:moveTo>
                        <a:pt x="4322" y="-1"/>
                      </a:moveTo>
                      <a:cubicBezTo>
                        <a:pt x="14377" y="2053"/>
                        <a:pt x="21600" y="10899"/>
                        <a:pt x="21600" y="21163"/>
                      </a:cubicBezTo>
                      <a:cubicBezTo>
                        <a:pt x="21600" y="30875"/>
                        <a:pt x="15117" y="39393"/>
                        <a:pt x="5756" y="41981"/>
                      </a:cubicBezTo>
                      <a:lnTo>
                        <a:pt x="0" y="21163"/>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41" name="Arc 164"/>
                <p:cNvSpPr>
                  <a:spLocks noChangeAspect="1"/>
                </p:cNvSpPr>
                <p:nvPr/>
              </p:nvSpPr>
              <p:spPr bwMode="auto">
                <a:xfrm>
                  <a:off x="1392" y="3501"/>
                  <a:ext cx="166" cy="541"/>
                </a:xfrm>
                <a:custGeom>
                  <a:avLst/>
                  <a:gdLst>
                    <a:gd name="T0" fmla="*/ 0 w 21600"/>
                    <a:gd name="T1" fmla="*/ 0 h 42024"/>
                    <a:gd name="T2" fmla="*/ 0 w 21600"/>
                    <a:gd name="T3" fmla="*/ 7 h 42024"/>
                    <a:gd name="T4" fmla="*/ 0 w 21600"/>
                    <a:gd name="T5" fmla="*/ 4 h 42024"/>
                    <a:gd name="T6" fmla="*/ 0 60000 65536"/>
                    <a:gd name="T7" fmla="*/ 0 60000 65536"/>
                    <a:gd name="T8" fmla="*/ 0 60000 65536"/>
                    <a:gd name="T9" fmla="*/ 0 w 21600"/>
                    <a:gd name="T10" fmla="*/ 0 h 42024"/>
                    <a:gd name="T11" fmla="*/ 21600 w 21600"/>
                    <a:gd name="T12" fmla="*/ 42024 h 42024"/>
                  </a:gdLst>
                  <a:ahLst/>
                  <a:cxnLst>
                    <a:cxn ang="T6">
                      <a:pos x="T0" y="T1"/>
                    </a:cxn>
                    <a:cxn ang="T7">
                      <a:pos x="T2" y="T3"/>
                    </a:cxn>
                    <a:cxn ang="T8">
                      <a:pos x="T4" y="T5"/>
                    </a:cxn>
                  </a:cxnLst>
                  <a:rect l="T9" t="T10" r="T11" b="T12"/>
                  <a:pathLst>
                    <a:path w="21600" h="42024" fill="none" extrusionOk="0">
                      <a:moveTo>
                        <a:pt x="4248" y="0"/>
                      </a:moveTo>
                      <a:cubicBezTo>
                        <a:pt x="14339" y="2024"/>
                        <a:pt x="21600" y="10886"/>
                        <a:pt x="21600" y="21178"/>
                      </a:cubicBezTo>
                      <a:cubicBezTo>
                        <a:pt x="21600" y="30928"/>
                        <a:pt x="15067" y="39470"/>
                        <a:pt x="5657" y="42024"/>
                      </a:cubicBezTo>
                    </a:path>
                    <a:path w="21600" h="42024" stroke="0" extrusionOk="0">
                      <a:moveTo>
                        <a:pt x="4248" y="0"/>
                      </a:moveTo>
                      <a:cubicBezTo>
                        <a:pt x="14339" y="2024"/>
                        <a:pt x="21600" y="10886"/>
                        <a:pt x="21600" y="21178"/>
                      </a:cubicBezTo>
                      <a:cubicBezTo>
                        <a:pt x="21600" y="30928"/>
                        <a:pt x="15067" y="39470"/>
                        <a:pt x="5657" y="42024"/>
                      </a:cubicBezTo>
                      <a:lnTo>
                        <a:pt x="0" y="21178"/>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42" name="Arc 165"/>
                <p:cNvSpPr>
                  <a:spLocks noChangeAspect="1"/>
                </p:cNvSpPr>
                <p:nvPr/>
              </p:nvSpPr>
              <p:spPr bwMode="auto">
                <a:xfrm>
                  <a:off x="1314" y="3556"/>
                  <a:ext cx="159" cy="454"/>
                </a:xfrm>
                <a:custGeom>
                  <a:avLst/>
                  <a:gdLst>
                    <a:gd name="T0" fmla="*/ 0 w 21600"/>
                    <a:gd name="T1" fmla="*/ 0 h 42069"/>
                    <a:gd name="T2" fmla="*/ 0 w 21600"/>
                    <a:gd name="T3" fmla="*/ 5 h 42069"/>
                    <a:gd name="T4" fmla="*/ 0 w 21600"/>
                    <a:gd name="T5" fmla="*/ 3 h 42069"/>
                    <a:gd name="T6" fmla="*/ 0 60000 65536"/>
                    <a:gd name="T7" fmla="*/ 0 60000 65536"/>
                    <a:gd name="T8" fmla="*/ 0 60000 65536"/>
                    <a:gd name="T9" fmla="*/ 0 w 21600"/>
                    <a:gd name="T10" fmla="*/ 0 h 42069"/>
                    <a:gd name="T11" fmla="*/ 21600 w 21600"/>
                    <a:gd name="T12" fmla="*/ 42069 h 42069"/>
                  </a:gdLst>
                  <a:ahLst/>
                  <a:cxnLst>
                    <a:cxn ang="T6">
                      <a:pos x="T0" y="T1"/>
                    </a:cxn>
                    <a:cxn ang="T7">
                      <a:pos x="T2" y="T3"/>
                    </a:cxn>
                    <a:cxn ang="T8">
                      <a:pos x="T4" y="T5"/>
                    </a:cxn>
                  </a:cxnLst>
                  <a:rect l="T9" t="T10" r="T11" b="T12"/>
                  <a:pathLst>
                    <a:path w="21600" h="42069" fill="none" extrusionOk="0">
                      <a:moveTo>
                        <a:pt x="4158" y="0"/>
                      </a:moveTo>
                      <a:cubicBezTo>
                        <a:pt x="14291" y="1988"/>
                        <a:pt x="21600" y="10870"/>
                        <a:pt x="21600" y="21196"/>
                      </a:cubicBezTo>
                      <a:cubicBezTo>
                        <a:pt x="21600" y="30984"/>
                        <a:pt x="15017" y="39549"/>
                        <a:pt x="5557" y="42068"/>
                      </a:cubicBezTo>
                    </a:path>
                    <a:path w="21600" h="42069" stroke="0" extrusionOk="0">
                      <a:moveTo>
                        <a:pt x="4158" y="0"/>
                      </a:moveTo>
                      <a:cubicBezTo>
                        <a:pt x="14291" y="1988"/>
                        <a:pt x="21600" y="10870"/>
                        <a:pt x="21600" y="21196"/>
                      </a:cubicBezTo>
                      <a:cubicBezTo>
                        <a:pt x="21600" y="30984"/>
                        <a:pt x="15017" y="39549"/>
                        <a:pt x="5557" y="42068"/>
                      </a:cubicBezTo>
                      <a:lnTo>
                        <a:pt x="0" y="21196"/>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234" name="Group 166"/>
              <p:cNvGrpSpPr>
                <a:grpSpLocks noChangeAspect="1"/>
              </p:cNvGrpSpPr>
              <p:nvPr/>
            </p:nvGrpSpPr>
            <p:grpSpPr bwMode="auto">
              <a:xfrm>
                <a:off x="1112" y="3576"/>
                <a:ext cx="274" cy="440"/>
                <a:chOff x="1112" y="3576"/>
                <a:chExt cx="274" cy="440"/>
              </a:xfrm>
            </p:grpSpPr>
            <p:sp>
              <p:nvSpPr>
                <p:cNvPr id="437" name="Arc 167"/>
                <p:cNvSpPr>
                  <a:spLocks noChangeAspect="1"/>
                </p:cNvSpPr>
                <p:nvPr/>
              </p:nvSpPr>
              <p:spPr bwMode="auto">
                <a:xfrm>
                  <a:off x="1243" y="3592"/>
                  <a:ext cx="172" cy="425"/>
                </a:xfrm>
                <a:custGeom>
                  <a:avLst/>
                  <a:gdLst>
                    <a:gd name="T0" fmla="*/ 0 w 21600"/>
                    <a:gd name="T1" fmla="*/ 0 h 42068"/>
                    <a:gd name="T2" fmla="*/ 0 w 21600"/>
                    <a:gd name="T3" fmla="*/ 4 h 42068"/>
                    <a:gd name="T4" fmla="*/ 0 w 21600"/>
                    <a:gd name="T5" fmla="*/ 2 h 42068"/>
                    <a:gd name="T6" fmla="*/ 0 60000 65536"/>
                    <a:gd name="T7" fmla="*/ 0 60000 65536"/>
                    <a:gd name="T8" fmla="*/ 0 60000 65536"/>
                    <a:gd name="T9" fmla="*/ 0 w 21600"/>
                    <a:gd name="T10" fmla="*/ 0 h 42068"/>
                    <a:gd name="T11" fmla="*/ 21600 w 21600"/>
                    <a:gd name="T12" fmla="*/ 42068 h 42068"/>
                  </a:gdLst>
                  <a:ahLst/>
                  <a:cxnLst>
                    <a:cxn ang="T6">
                      <a:pos x="T0" y="T1"/>
                    </a:cxn>
                    <a:cxn ang="T7">
                      <a:pos x="T2" y="T3"/>
                    </a:cxn>
                    <a:cxn ang="T8">
                      <a:pos x="T4" y="T5"/>
                    </a:cxn>
                  </a:cxnLst>
                  <a:rect l="T9" t="T10" r="T11" b="T12"/>
                  <a:pathLst>
                    <a:path w="21600" h="42068" fill="none" extrusionOk="0">
                      <a:moveTo>
                        <a:pt x="4090" y="-1"/>
                      </a:moveTo>
                      <a:cubicBezTo>
                        <a:pt x="14255" y="1960"/>
                        <a:pt x="21600" y="10856"/>
                        <a:pt x="21600" y="21209"/>
                      </a:cubicBezTo>
                      <a:cubicBezTo>
                        <a:pt x="21600" y="30978"/>
                        <a:pt x="15043" y="39531"/>
                        <a:pt x="5609" y="42068"/>
                      </a:cubicBezTo>
                    </a:path>
                    <a:path w="21600" h="42068" stroke="0" extrusionOk="0">
                      <a:moveTo>
                        <a:pt x="4090" y="-1"/>
                      </a:moveTo>
                      <a:cubicBezTo>
                        <a:pt x="14255" y="1960"/>
                        <a:pt x="21600" y="10856"/>
                        <a:pt x="21600" y="21209"/>
                      </a:cubicBezTo>
                      <a:cubicBezTo>
                        <a:pt x="21600" y="30978"/>
                        <a:pt x="15043" y="39531"/>
                        <a:pt x="5609" y="42068"/>
                      </a:cubicBezTo>
                      <a:lnTo>
                        <a:pt x="0" y="21209"/>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38" name="Arc 168"/>
                <p:cNvSpPr>
                  <a:spLocks noChangeAspect="1"/>
                </p:cNvSpPr>
                <p:nvPr/>
              </p:nvSpPr>
              <p:spPr bwMode="auto">
                <a:xfrm>
                  <a:off x="1201" y="3637"/>
                  <a:ext cx="142" cy="355"/>
                </a:xfrm>
                <a:custGeom>
                  <a:avLst/>
                  <a:gdLst>
                    <a:gd name="T0" fmla="*/ 0 w 21600"/>
                    <a:gd name="T1" fmla="*/ 0 h 42153"/>
                    <a:gd name="T2" fmla="*/ 0 w 21600"/>
                    <a:gd name="T3" fmla="*/ 3 h 42153"/>
                    <a:gd name="T4" fmla="*/ 0 w 21600"/>
                    <a:gd name="T5" fmla="*/ 2 h 42153"/>
                    <a:gd name="T6" fmla="*/ 0 60000 65536"/>
                    <a:gd name="T7" fmla="*/ 0 60000 65536"/>
                    <a:gd name="T8" fmla="*/ 0 60000 65536"/>
                    <a:gd name="T9" fmla="*/ 0 w 21600"/>
                    <a:gd name="T10" fmla="*/ 0 h 42153"/>
                    <a:gd name="T11" fmla="*/ 21600 w 21600"/>
                    <a:gd name="T12" fmla="*/ 42153 h 42153"/>
                  </a:gdLst>
                  <a:ahLst/>
                  <a:cxnLst>
                    <a:cxn ang="T6">
                      <a:pos x="T0" y="T1"/>
                    </a:cxn>
                    <a:cxn ang="T7">
                      <a:pos x="T2" y="T3"/>
                    </a:cxn>
                    <a:cxn ang="T8">
                      <a:pos x="T4" y="T5"/>
                    </a:cxn>
                  </a:cxnLst>
                  <a:rect l="T9" t="T10" r="T11" b="T12"/>
                  <a:pathLst>
                    <a:path w="21600" h="42153" fill="none" extrusionOk="0">
                      <a:moveTo>
                        <a:pt x="3977" y="0"/>
                      </a:moveTo>
                      <a:cubicBezTo>
                        <a:pt x="14195" y="1914"/>
                        <a:pt x="21600" y="10835"/>
                        <a:pt x="21600" y="21231"/>
                      </a:cubicBezTo>
                      <a:cubicBezTo>
                        <a:pt x="21600" y="31091"/>
                        <a:pt x="14921" y="39700"/>
                        <a:pt x="5370" y="42152"/>
                      </a:cubicBezTo>
                    </a:path>
                    <a:path w="21600" h="42153" stroke="0" extrusionOk="0">
                      <a:moveTo>
                        <a:pt x="3977" y="0"/>
                      </a:moveTo>
                      <a:cubicBezTo>
                        <a:pt x="14195" y="1914"/>
                        <a:pt x="21600" y="10835"/>
                        <a:pt x="21600" y="21231"/>
                      </a:cubicBezTo>
                      <a:cubicBezTo>
                        <a:pt x="21600" y="31091"/>
                        <a:pt x="14921" y="39700"/>
                        <a:pt x="5370" y="42152"/>
                      </a:cubicBezTo>
                      <a:lnTo>
                        <a:pt x="0" y="21231"/>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39" name="Arc 169"/>
                <p:cNvSpPr>
                  <a:spLocks noChangeAspect="1"/>
                </p:cNvSpPr>
                <p:nvPr/>
              </p:nvSpPr>
              <p:spPr bwMode="auto">
                <a:xfrm>
                  <a:off x="1139" y="3665"/>
                  <a:ext cx="139" cy="306"/>
                </a:xfrm>
                <a:custGeom>
                  <a:avLst/>
                  <a:gdLst>
                    <a:gd name="T0" fmla="*/ 0 w 21600"/>
                    <a:gd name="T1" fmla="*/ 0 h 42069"/>
                    <a:gd name="T2" fmla="*/ 0 w 21600"/>
                    <a:gd name="T3" fmla="*/ 2 h 42069"/>
                    <a:gd name="T4" fmla="*/ 0 w 21600"/>
                    <a:gd name="T5" fmla="*/ 1 h 42069"/>
                    <a:gd name="T6" fmla="*/ 0 60000 65536"/>
                    <a:gd name="T7" fmla="*/ 0 60000 65536"/>
                    <a:gd name="T8" fmla="*/ 0 60000 65536"/>
                    <a:gd name="T9" fmla="*/ 0 w 21600"/>
                    <a:gd name="T10" fmla="*/ 0 h 42069"/>
                    <a:gd name="T11" fmla="*/ 21600 w 21600"/>
                    <a:gd name="T12" fmla="*/ 42069 h 42069"/>
                  </a:gdLst>
                  <a:ahLst/>
                  <a:cxnLst>
                    <a:cxn ang="T6">
                      <a:pos x="T0" y="T1"/>
                    </a:cxn>
                    <a:cxn ang="T7">
                      <a:pos x="T2" y="T3"/>
                    </a:cxn>
                    <a:cxn ang="T8">
                      <a:pos x="T4" y="T5"/>
                    </a:cxn>
                  </a:cxnLst>
                  <a:rect l="T9" t="T10" r="T11" b="T12"/>
                  <a:pathLst>
                    <a:path w="21600" h="42069" fill="none" extrusionOk="0">
                      <a:moveTo>
                        <a:pt x="4111" y="0"/>
                      </a:moveTo>
                      <a:cubicBezTo>
                        <a:pt x="14266" y="1969"/>
                        <a:pt x="21600" y="10861"/>
                        <a:pt x="21600" y="21205"/>
                      </a:cubicBezTo>
                      <a:cubicBezTo>
                        <a:pt x="21600" y="30981"/>
                        <a:pt x="15032" y="39539"/>
                        <a:pt x="5589" y="42069"/>
                      </a:cubicBezTo>
                    </a:path>
                    <a:path w="21600" h="42069" stroke="0" extrusionOk="0">
                      <a:moveTo>
                        <a:pt x="4111" y="0"/>
                      </a:moveTo>
                      <a:cubicBezTo>
                        <a:pt x="14266" y="1969"/>
                        <a:pt x="21600" y="10861"/>
                        <a:pt x="21600" y="21205"/>
                      </a:cubicBezTo>
                      <a:cubicBezTo>
                        <a:pt x="21600" y="30981"/>
                        <a:pt x="15032" y="39539"/>
                        <a:pt x="5589" y="42069"/>
                      </a:cubicBezTo>
                      <a:lnTo>
                        <a:pt x="0" y="21205"/>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sp>
            <p:nvSpPr>
              <p:cNvPr id="433" name="Arc 170"/>
              <p:cNvSpPr>
                <a:spLocks noChangeAspect="1"/>
              </p:cNvSpPr>
              <p:nvPr/>
            </p:nvSpPr>
            <p:spPr bwMode="auto">
              <a:xfrm>
                <a:off x="1079" y="3675"/>
                <a:ext cx="116" cy="248"/>
              </a:xfrm>
              <a:custGeom>
                <a:avLst/>
                <a:gdLst>
                  <a:gd name="T0" fmla="*/ 0 w 21600"/>
                  <a:gd name="T1" fmla="*/ 0 h 42038"/>
                  <a:gd name="T2" fmla="*/ 0 w 21600"/>
                  <a:gd name="T3" fmla="*/ 2 h 42038"/>
                  <a:gd name="T4" fmla="*/ 0 w 21600"/>
                  <a:gd name="T5" fmla="*/ 1 h 42038"/>
                  <a:gd name="T6" fmla="*/ 0 60000 65536"/>
                  <a:gd name="T7" fmla="*/ 0 60000 65536"/>
                  <a:gd name="T8" fmla="*/ 0 60000 65536"/>
                  <a:gd name="T9" fmla="*/ 0 w 21600"/>
                  <a:gd name="T10" fmla="*/ 0 h 42038"/>
                  <a:gd name="T11" fmla="*/ 21600 w 21600"/>
                  <a:gd name="T12" fmla="*/ 42038 h 42038"/>
                </a:gdLst>
                <a:ahLst/>
                <a:cxnLst>
                  <a:cxn ang="T6">
                    <a:pos x="T0" y="T1"/>
                  </a:cxn>
                  <a:cxn ang="T7">
                    <a:pos x="T2" y="T3"/>
                  </a:cxn>
                  <a:cxn ang="T8">
                    <a:pos x="T4" y="T5"/>
                  </a:cxn>
                </a:cxnLst>
                <a:rect l="T9" t="T10" r="T11" b="T12"/>
                <a:pathLst>
                  <a:path w="21600" h="42038" fill="none" extrusionOk="0">
                    <a:moveTo>
                      <a:pt x="4202" y="-1"/>
                    </a:moveTo>
                    <a:cubicBezTo>
                      <a:pt x="14314" y="2005"/>
                      <a:pt x="21600" y="10877"/>
                      <a:pt x="21600" y="21187"/>
                    </a:cubicBezTo>
                    <a:cubicBezTo>
                      <a:pt x="21600" y="30944"/>
                      <a:pt x="15058" y="39490"/>
                      <a:pt x="5638" y="42037"/>
                    </a:cubicBezTo>
                  </a:path>
                  <a:path w="21600" h="42038" stroke="0" extrusionOk="0">
                    <a:moveTo>
                      <a:pt x="4202" y="-1"/>
                    </a:moveTo>
                    <a:cubicBezTo>
                      <a:pt x="14314" y="2005"/>
                      <a:pt x="21600" y="10877"/>
                      <a:pt x="21600" y="21187"/>
                    </a:cubicBezTo>
                    <a:cubicBezTo>
                      <a:pt x="21600" y="30944"/>
                      <a:pt x="15058" y="39490"/>
                      <a:pt x="5638" y="42037"/>
                    </a:cubicBezTo>
                    <a:lnTo>
                      <a:pt x="0" y="21187"/>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34" name="Arc 171"/>
              <p:cNvSpPr>
                <a:spLocks noChangeAspect="1"/>
              </p:cNvSpPr>
              <p:nvPr/>
            </p:nvSpPr>
            <p:spPr bwMode="auto">
              <a:xfrm>
                <a:off x="996" y="3682"/>
                <a:ext cx="106" cy="227"/>
              </a:xfrm>
              <a:custGeom>
                <a:avLst/>
                <a:gdLst>
                  <a:gd name="T0" fmla="*/ 0 w 21600"/>
                  <a:gd name="T1" fmla="*/ 0 h 42091"/>
                  <a:gd name="T2" fmla="*/ 0 w 21600"/>
                  <a:gd name="T3" fmla="*/ 1 h 42091"/>
                  <a:gd name="T4" fmla="*/ 0 w 21600"/>
                  <a:gd name="T5" fmla="*/ 1 h 42091"/>
                  <a:gd name="T6" fmla="*/ 0 60000 65536"/>
                  <a:gd name="T7" fmla="*/ 0 60000 65536"/>
                  <a:gd name="T8" fmla="*/ 0 60000 65536"/>
                  <a:gd name="T9" fmla="*/ 0 w 21600"/>
                  <a:gd name="T10" fmla="*/ 0 h 42091"/>
                  <a:gd name="T11" fmla="*/ 21600 w 21600"/>
                  <a:gd name="T12" fmla="*/ 42091 h 42091"/>
                </a:gdLst>
                <a:ahLst/>
                <a:cxnLst>
                  <a:cxn ang="T6">
                    <a:pos x="T0" y="T1"/>
                  </a:cxn>
                  <a:cxn ang="T7">
                    <a:pos x="T2" y="T3"/>
                  </a:cxn>
                  <a:cxn ang="T8">
                    <a:pos x="T4" y="T5"/>
                  </a:cxn>
                </a:cxnLst>
                <a:rect l="T9" t="T10" r="T11" b="T12"/>
                <a:pathLst>
                  <a:path w="21600" h="42091" fill="none" extrusionOk="0">
                    <a:moveTo>
                      <a:pt x="4044" y="-1"/>
                    </a:moveTo>
                    <a:cubicBezTo>
                      <a:pt x="14230" y="1941"/>
                      <a:pt x="21600" y="10848"/>
                      <a:pt x="21600" y="21218"/>
                    </a:cubicBezTo>
                    <a:cubicBezTo>
                      <a:pt x="21600" y="31006"/>
                      <a:pt x="15017" y="39571"/>
                      <a:pt x="5557" y="42090"/>
                    </a:cubicBezTo>
                  </a:path>
                  <a:path w="21600" h="42091" stroke="0" extrusionOk="0">
                    <a:moveTo>
                      <a:pt x="4044" y="-1"/>
                    </a:moveTo>
                    <a:cubicBezTo>
                      <a:pt x="14230" y="1941"/>
                      <a:pt x="21600" y="10848"/>
                      <a:pt x="21600" y="21218"/>
                    </a:cubicBezTo>
                    <a:cubicBezTo>
                      <a:pt x="21600" y="31006"/>
                      <a:pt x="15017" y="39571"/>
                      <a:pt x="5557" y="42090"/>
                    </a:cubicBezTo>
                    <a:lnTo>
                      <a:pt x="0" y="21218"/>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35" name="Arc 172"/>
              <p:cNvSpPr>
                <a:spLocks noChangeAspect="1"/>
              </p:cNvSpPr>
              <p:nvPr/>
            </p:nvSpPr>
            <p:spPr bwMode="auto">
              <a:xfrm>
                <a:off x="984" y="3715"/>
                <a:ext cx="86" cy="182"/>
              </a:xfrm>
              <a:custGeom>
                <a:avLst/>
                <a:gdLst>
                  <a:gd name="T0" fmla="*/ 0 w 21600"/>
                  <a:gd name="T1" fmla="*/ 0 h 42016"/>
                  <a:gd name="T2" fmla="*/ 0 w 21600"/>
                  <a:gd name="T3" fmla="*/ 1 h 42016"/>
                  <a:gd name="T4" fmla="*/ 0 w 21600"/>
                  <a:gd name="T5" fmla="*/ 0 h 42016"/>
                  <a:gd name="T6" fmla="*/ 0 60000 65536"/>
                  <a:gd name="T7" fmla="*/ 0 60000 65536"/>
                  <a:gd name="T8" fmla="*/ 0 60000 65536"/>
                  <a:gd name="T9" fmla="*/ 0 w 21600"/>
                  <a:gd name="T10" fmla="*/ 0 h 42016"/>
                  <a:gd name="T11" fmla="*/ 21600 w 21600"/>
                  <a:gd name="T12" fmla="*/ 42016 h 42016"/>
                </a:gdLst>
                <a:ahLst/>
                <a:cxnLst>
                  <a:cxn ang="T6">
                    <a:pos x="T0" y="T1"/>
                  </a:cxn>
                  <a:cxn ang="T7">
                    <a:pos x="T2" y="T3"/>
                  </a:cxn>
                  <a:cxn ang="T8">
                    <a:pos x="T4" y="T5"/>
                  </a:cxn>
                </a:cxnLst>
                <a:rect l="T9" t="T10" r="T11" b="T12"/>
                <a:pathLst>
                  <a:path w="21600" h="42016" fill="none" extrusionOk="0">
                    <a:moveTo>
                      <a:pt x="4213" y="0"/>
                    </a:moveTo>
                    <a:cubicBezTo>
                      <a:pt x="14320" y="2010"/>
                      <a:pt x="21600" y="10880"/>
                      <a:pt x="21600" y="21185"/>
                    </a:cubicBezTo>
                    <a:cubicBezTo>
                      <a:pt x="21600" y="30914"/>
                      <a:pt x="15094" y="39443"/>
                      <a:pt x="5711" y="42016"/>
                    </a:cubicBezTo>
                  </a:path>
                  <a:path w="21600" h="42016" stroke="0" extrusionOk="0">
                    <a:moveTo>
                      <a:pt x="4213" y="0"/>
                    </a:moveTo>
                    <a:cubicBezTo>
                      <a:pt x="14320" y="2010"/>
                      <a:pt x="21600" y="10880"/>
                      <a:pt x="21600" y="21185"/>
                    </a:cubicBezTo>
                    <a:cubicBezTo>
                      <a:pt x="21600" y="30914"/>
                      <a:pt x="15094" y="39443"/>
                      <a:pt x="5711" y="42016"/>
                    </a:cubicBezTo>
                    <a:lnTo>
                      <a:pt x="0" y="21185"/>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36" name="Arc 173"/>
              <p:cNvSpPr>
                <a:spLocks noChangeAspect="1"/>
              </p:cNvSpPr>
              <p:nvPr/>
            </p:nvSpPr>
            <p:spPr bwMode="auto">
              <a:xfrm>
                <a:off x="953" y="3740"/>
                <a:ext cx="53" cy="132"/>
              </a:xfrm>
              <a:custGeom>
                <a:avLst/>
                <a:gdLst>
                  <a:gd name="T0" fmla="*/ 0 w 21600"/>
                  <a:gd name="T1" fmla="*/ 0 h 42153"/>
                  <a:gd name="T2" fmla="*/ 0 w 21600"/>
                  <a:gd name="T3" fmla="*/ 0 h 42153"/>
                  <a:gd name="T4" fmla="*/ 0 w 21600"/>
                  <a:gd name="T5" fmla="*/ 0 h 42153"/>
                  <a:gd name="T6" fmla="*/ 0 60000 65536"/>
                  <a:gd name="T7" fmla="*/ 0 60000 65536"/>
                  <a:gd name="T8" fmla="*/ 0 60000 65536"/>
                  <a:gd name="T9" fmla="*/ 0 w 21600"/>
                  <a:gd name="T10" fmla="*/ 0 h 42153"/>
                  <a:gd name="T11" fmla="*/ 21600 w 21600"/>
                  <a:gd name="T12" fmla="*/ 42153 h 42153"/>
                </a:gdLst>
                <a:ahLst/>
                <a:cxnLst>
                  <a:cxn ang="T6">
                    <a:pos x="T0" y="T1"/>
                  </a:cxn>
                  <a:cxn ang="T7">
                    <a:pos x="T2" y="T3"/>
                  </a:cxn>
                  <a:cxn ang="T8">
                    <a:pos x="T4" y="T5"/>
                  </a:cxn>
                </a:cxnLst>
                <a:rect l="T9" t="T10" r="T11" b="T12"/>
                <a:pathLst>
                  <a:path w="21600" h="42153" fill="none" extrusionOk="0">
                    <a:moveTo>
                      <a:pt x="3851" y="0"/>
                    </a:moveTo>
                    <a:cubicBezTo>
                      <a:pt x="14128" y="1862"/>
                      <a:pt x="21600" y="10810"/>
                      <a:pt x="21600" y="21254"/>
                    </a:cubicBezTo>
                    <a:cubicBezTo>
                      <a:pt x="21600" y="31081"/>
                      <a:pt x="14966" y="39669"/>
                      <a:pt x="5458" y="42153"/>
                    </a:cubicBezTo>
                  </a:path>
                  <a:path w="21600" h="42153" stroke="0" extrusionOk="0">
                    <a:moveTo>
                      <a:pt x="3851" y="0"/>
                    </a:moveTo>
                    <a:cubicBezTo>
                      <a:pt x="14128" y="1862"/>
                      <a:pt x="21600" y="10810"/>
                      <a:pt x="21600" y="21254"/>
                    </a:cubicBezTo>
                    <a:cubicBezTo>
                      <a:pt x="21600" y="31081"/>
                      <a:pt x="14966" y="39669"/>
                      <a:pt x="5458" y="42153"/>
                    </a:cubicBezTo>
                    <a:lnTo>
                      <a:pt x="0" y="21254"/>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235" name="Group 124"/>
            <p:cNvGrpSpPr>
              <a:grpSpLocks noChangeAspect="1"/>
            </p:cNvGrpSpPr>
            <p:nvPr/>
          </p:nvGrpSpPr>
          <p:grpSpPr bwMode="auto">
            <a:xfrm rot="11726045" flipV="1">
              <a:off x="1237377" y="5343897"/>
              <a:ext cx="885451" cy="521393"/>
              <a:chOff x="935" y="3450"/>
              <a:chExt cx="668" cy="637"/>
            </a:xfrm>
          </p:grpSpPr>
          <p:grpSp>
            <p:nvGrpSpPr>
              <p:cNvPr id="236" name="Group 125"/>
              <p:cNvGrpSpPr>
                <a:grpSpLocks noChangeAspect="1"/>
              </p:cNvGrpSpPr>
              <p:nvPr/>
            </p:nvGrpSpPr>
            <p:grpSpPr bwMode="auto">
              <a:xfrm>
                <a:off x="1280" y="3450"/>
                <a:ext cx="323" cy="637"/>
                <a:chOff x="1280" y="3450"/>
                <a:chExt cx="323" cy="637"/>
              </a:xfrm>
            </p:grpSpPr>
            <p:sp>
              <p:nvSpPr>
                <p:cNvPr id="428" name="Arc 126"/>
                <p:cNvSpPr>
                  <a:spLocks noChangeAspect="1"/>
                </p:cNvSpPr>
                <p:nvPr/>
              </p:nvSpPr>
              <p:spPr bwMode="auto">
                <a:xfrm>
                  <a:off x="1415" y="3457"/>
                  <a:ext cx="196" cy="633"/>
                </a:xfrm>
                <a:custGeom>
                  <a:avLst/>
                  <a:gdLst>
                    <a:gd name="T0" fmla="*/ 40 w 21600"/>
                    <a:gd name="T1" fmla="*/ 0 h 41982"/>
                    <a:gd name="T2" fmla="*/ 53 w 21600"/>
                    <a:gd name="T3" fmla="*/ 637 h 41982"/>
                    <a:gd name="T4" fmla="*/ 0 w 21600"/>
                    <a:gd name="T5" fmla="*/ 321 h 41982"/>
                    <a:gd name="T6" fmla="*/ 0 60000 65536"/>
                    <a:gd name="T7" fmla="*/ 0 60000 65536"/>
                    <a:gd name="T8" fmla="*/ 0 60000 65536"/>
                    <a:gd name="T9" fmla="*/ 0 w 21600"/>
                    <a:gd name="T10" fmla="*/ 0 h 41982"/>
                    <a:gd name="T11" fmla="*/ 21600 w 21600"/>
                    <a:gd name="T12" fmla="*/ 41982 h 41982"/>
                  </a:gdLst>
                  <a:ahLst/>
                  <a:cxnLst>
                    <a:cxn ang="T6">
                      <a:pos x="T0" y="T1"/>
                    </a:cxn>
                    <a:cxn ang="T7">
                      <a:pos x="T2" y="T3"/>
                    </a:cxn>
                    <a:cxn ang="T8">
                      <a:pos x="T4" y="T5"/>
                    </a:cxn>
                  </a:cxnLst>
                  <a:rect l="T9" t="T10" r="T11" b="T12"/>
                  <a:pathLst>
                    <a:path w="21600" h="41982" fill="none" extrusionOk="0">
                      <a:moveTo>
                        <a:pt x="4322" y="-1"/>
                      </a:moveTo>
                      <a:cubicBezTo>
                        <a:pt x="14377" y="2053"/>
                        <a:pt x="21600" y="10899"/>
                        <a:pt x="21600" y="21163"/>
                      </a:cubicBezTo>
                      <a:cubicBezTo>
                        <a:pt x="21600" y="30875"/>
                        <a:pt x="15117" y="39393"/>
                        <a:pt x="5756" y="41981"/>
                      </a:cubicBezTo>
                    </a:path>
                    <a:path w="21600" h="41982" stroke="0" extrusionOk="0">
                      <a:moveTo>
                        <a:pt x="4322" y="-1"/>
                      </a:moveTo>
                      <a:cubicBezTo>
                        <a:pt x="14377" y="2053"/>
                        <a:pt x="21600" y="10899"/>
                        <a:pt x="21600" y="21163"/>
                      </a:cubicBezTo>
                      <a:cubicBezTo>
                        <a:pt x="21600" y="30875"/>
                        <a:pt x="15117" y="39393"/>
                        <a:pt x="5756" y="41981"/>
                      </a:cubicBezTo>
                      <a:lnTo>
                        <a:pt x="0" y="21163"/>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29" name="Arc 127"/>
                <p:cNvSpPr>
                  <a:spLocks noChangeAspect="1"/>
                </p:cNvSpPr>
                <p:nvPr/>
              </p:nvSpPr>
              <p:spPr bwMode="auto">
                <a:xfrm>
                  <a:off x="1366" y="3499"/>
                  <a:ext cx="172" cy="539"/>
                </a:xfrm>
                <a:custGeom>
                  <a:avLst/>
                  <a:gdLst>
                    <a:gd name="T0" fmla="*/ 34 w 21600"/>
                    <a:gd name="T1" fmla="*/ 0 h 42024"/>
                    <a:gd name="T2" fmla="*/ 45 w 21600"/>
                    <a:gd name="T3" fmla="*/ 548 h 42024"/>
                    <a:gd name="T4" fmla="*/ 0 w 21600"/>
                    <a:gd name="T5" fmla="*/ 276 h 42024"/>
                    <a:gd name="T6" fmla="*/ 0 60000 65536"/>
                    <a:gd name="T7" fmla="*/ 0 60000 65536"/>
                    <a:gd name="T8" fmla="*/ 0 60000 65536"/>
                    <a:gd name="T9" fmla="*/ 0 w 21600"/>
                    <a:gd name="T10" fmla="*/ 0 h 42024"/>
                    <a:gd name="T11" fmla="*/ 21600 w 21600"/>
                    <a:gd name="T12" fmla="*/ 42024 h 42024"/>
                  </a:gdLst>
                  <a:ahLst/>
                  <a:cxnLst>
                    <a:cxn ang="T6">
                      <a:pos x="T0" y="T1"/>
                    </a:cxn>
                    <a:cxn ang="T7">
                      <a:pos x="T2" y="T3"/>
                    </a:cxn>
                    <a:cxn ang="T8">
                      <a:pos x="T4" y="T5"/>
                    </a:cxn>
                  </a:cxnLst>
                  <a:rect l="T9" t="T10" r="T11" b="T12"/>
                  <a:pathLst>
                    <a:path w="21600" h="42024" fill="none" extrusionOk="0">
                      <a:moveTo>
                        <a:pt x="4248" y="0"/>
                      </a:moveTo>
                      <a:cubicBezTo>
                        <a:pt x="14339" y="2024"/>
                        <a:pt x="21600" y="10886"/>
                        <a:pt x="21600" y="21178"/>
                      </a:cubicBezTo>
                      <a:cubicBezTo>
                        <a:pt x="21600" y="30928"/>
                        <a:pt x="15067" y="39470"/>
                        <a:pt x="5657" y="42024"/>
                      </a:cubicBezTo>
                    </a:path>
                    <a:path w="21600" h="42024" stroke="0" extrusionOk="0">
                      <a:moveTo>
                        <a:pt x="4248" y="0"/>
                      </a:moveTo>
                      <a:cubicBezTo>
                        <a:pt x="14339" y="2024"/>
                        <a:pt x="21600" y="10886"/>
                        <a:pt x="21600" y="21178"/>
                      </a:cubicBezTo>
                      <a:cubicBezTo>
                        <a:pt x="21600" y="30928"/>
                        <a:pt x="15067" y="39470"/>
                        <a:pt x="5657" y="42024"/>
                      </a:cubicBezTo>
                      <a:lnTo>
                        <a:pt x="0" y="21178"/>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30" name="Arc 128"/>
                <p:cNvSpPr>
                  <a:spLocks noChangeAspect="1"/>
                </p:cNvSpPr>
                <p:nvPr/>
              </p:nvSpPr>
              <p:spPr bwMode="auto">
                <a:xfrm>
                  <a:off x="1287" y="3546"/>
                  <a:ext cx="159" cy="448"/>
                </a:xfrm>
                <a:custGeom>
                  <a:avLst/>
                  <a:gdLst>
                    <a:gd name="T0" fmla="*/ 31 w 21600"/>
                    <a:gd name="T1" fmla="*/ 0 h 42069"/>
                    <a:gd name="T2" fmla="*/ 41 w 21600"/>
                    <a:gd name="T3" fmla="*/ 463 h 42069"/>
                    <a:gd name="T4" fmla="*/ 0 w 21600"/>
                    <a:gd name="T5" fmla="*/ 233 h 42069"/>
                    <a:gd name="T6" fmla="*/ 0 60000 65536"/>
                    <a:gd name="T7" fmla="*/ 0 60000 65536"/>
                    <a:gd name="T8" fmla="*/ 0 60000 65536"/>
                    <a:gd name="T9" fmla="*/ 0 w 21600"/>
                    <a:gd name="T10" fmla="*/ 0 h 42069"/>
                    <a:gd name="T11" fmla="*/ 21600 w 21600"/>
                    <a:gd name="T12" fmla="*/ 42069 h 42069"/>
                  </a:gdLst>
                  <a:ahLst/>
                  <a:cxnLst>
                    <a:cxn ang="T6">
                      <a:pos x="T0" y="T1"/>
                    </a:cxn>
                    <a:cxn ang="T7">
                      <a:pos x="T2" y="T3"/>
                    </a:cxn>
                    <a:cxn ang="T8">
                      <a:pos x="T4" y="T5"/>
                    </a:cxn>
                  </a:cxnLst>
                  <a:rect l="T9" t="T10" r="T11" b="T12"/>
                  <a:pathLst>
                    <a:path w="21600" h="42069" fill="none" extrusionOk="0">
                      <a:moveTo>
                        <a:pt x="4158" y="0"/>
                      </a:moveTo>
                      <a:cubicBezTo>
                        <a:pt x="14291" y="1988"/>
                        <a:pt x="21600" y="10870"/>
                        <a:pt x="21600" y="21196"/>
                      </a:cubicBezTo>
                      <a:cubicBezTo>
                        <a:pt x="21600" y="30984"/>
                        <a:pt x="15017" y="39549"/>
                        <a:pt x="5557" y="42068"/>
                      </a:cubicBezTo>
                    </a:path>
                    <a:path w="21600" h="42069" stroke="0" extrusionOk="0">
                      <a:moveTo>
                        <a:pt x="4158" y="0"/>
                      </a:moveTo>
                      <a:cubicBezTo>
                        <a:pt x="14291" y="1988"/>
                        <a:pt x="21600" y="10870"/>
                        <a:pt x="21600" y="21196"/>
                      </a:cubicBezTo>
                      <a:cubicBezTo>
                        <a:pt x="21600" y="30984"/>
                        <a:pt x="15017" y="39549"/>
                        <a:pt x="5557" y="42068"/>
                      </a:cubicBezTo>
                      <a:lnTo>
                        <a:pt x="0" y="21196"/>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237" name="Group 129"/>
              <p:cNvGrpSpPr>
                <a:grpSpLocks noChangeAspect="1"/>
              </p:cNvGrpSpPr>
              <p:nvPr/>
            </p:nvGrpSpPr>
            <p:grpSpPr bwMode="auto">
              <a:xfrm>
                <a:off x="1102" y="3573"/>
                <a:ext cx="266" cy="420"/>
                <a:chOff x="1102" y="3573"/>
                <a:chExt cx="266" cy="420"/>
              </a:xfrm>
            </p:grpSpPr>
            <p:sp>
              <p:nvSpPr>
                <p:cNvPr id="425" name="Arc 130"/>
                <p:cNvSpPr>
                  <a:spLocks noChangeAspect="1"/>
                </p:cNvSpPr>
                <p:nvPr/>
              </p:nvSpPr>
              <p:spPr bwMode="auto">
                <a:xfrm>
                  <a:off x="1209" y="3581"/>
                  <a:ext cx="167" cy="405"/>
                </a:xfrm>
                <a:custGeom>
                  <a:avLst/>
                  <a:gdLst>
                    <a:gd name="T0" fmla="*/ 32 w 21600"/>
                    <a:gd name="T1" fmla="*/ 0 h 42068"/>
                    <a:gd name="T2" fmla="*/ 44 w 21600"/>
                    <a:gd name="T3" fmla="*/ 423 h 42068"/>
                    <a:gd name="T4" fmla="*/ 0 w 21600"/>
                    <a:gd name="T5" fmla="*/ 213 h 42068"/>
                    <a:gd name="T6" fmla="*/ 0 60000 65536"/>
                    <a:gd name="T7" fmla="*/ 0 60000 65536"/>
                    <a:gd name="T8" fmla="*/ 0 60000 65536"/>
                    <a:gd name="T9" fmla="*/ 0 w 21600"/>
                    <a:gd name="T10" fmla="*/ 0 h 42068"/>
                    <a:gd name="T11" fmla="*/ 21600 w 21600"/>
                    <a:gd name="T12" fmla="*/ 42068 h 42068"/>
                  </a:gdLst>
                  <a:ahLst/>
                  <a:cxnLst>
                    <a:cxn ang="T6">
                      <a:pos x="T0" y="T1"/>
                    </a:cxn>
                    <a:cxn ang="T7">
                      <a:pos x="T2" y="T3"/>
                    </a:cxn>
                    <a:cxn ang="T8">
                      <a:pos x="T4" y="T5"/>
                    </a:cxn>
                  </a:cxnLst>
                  <a:rect l="T9" t="T10" r="T11" b="T12"/>
                  <a:pathLst>
                    <a:path w="21600" h="42068" fill="none" extrusionOk="0">
                      <a:moveTo>
                        <a:pt x="4090" y="-1"/>
                      </a:moveTo>
                      <a:cubicBezTo>
                        <a:pt x="14255" y="1960"/>
                        <a:pt x="21600" y="10856"/>
                        <a:pt x="21600" y="21209"/>
                      </a:cubicBezTo>
                      <a:cubicBezTo>
                        <a:pt x="21600" y="30978"/>
                        <a:pt x="15043" y="39531"/>
                        <a:pt x="5609" y="42068"/>
                      </a:cubicBezTo>
                    </a:path>
                    <a:path w="21600" h="42068" stroke="0" extrusionOk="0">
                      <a:moveTo>
                        <a:pt x="4090" y="-1"/>
                      </a:moveTo>
                      <a:cubicBezTo>
                        <a:pt x="14255" y="1960"/>
                        <a:pt x="21600" y="10856"/>
                        <a:pt x="21600" y="21209"/>
                      </a:cubicBezTo>
                      <a:cubicBezTo>
                        <a:pt x="21600" y="30978"/>
                        <a:pt x="15043" y="39531"/>
                        <a:pt x="5609" y="42068"/>
                      </a:cubicBezTo>
                      <a:lnTo>
                        <a:pt x="0" y="21209"/>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26" name="Arc 131"/>
                <p:cNvSpPr>
                  <a:spLocks noChangeAspect="1"/>
                </p:cNvSpPr>
                <p:nvPr/>
              </p:nvSpPr>
              <p:spPr bwMode="auto">
                <a:xfrm>
                  <a:off x="1171" y="3610"/>
                  <a:ext cx="144" cy="356"/>
                </a:xfrm>
                <a:custGeom>
                  <a:avLst/>
                  <a:gdLst>
                    <a:gd name="T0" fmla="*/ 27 w 21600"/>
                    <a:gd name="T1" fmla="*/ 0 h 42153"/>
                    <a:gd name="T2" fmla="*/ 36 w 21600"/>
                    <a:gd name="T3" fmla="*/ 364 h 42153"/>
                    <a:gd name="T4" fmla="*/ 0 w 21600"/>
                    <a:gd name="T5" fmla="*/ 183 h 42153"/>
                    <a:gd name="T6" fmla="*/ 0 60000 65536"/>
                    <a:gd name="T7" fmla="*/ 0 60000 65536"/>
                    <a:gd name="T8" fmla="*/ 0 60000 65536"/>
                    <a:gd name="T9" fmla="*/ 0 w 21600"/>
                    <a:gd name="T10" fmla="*/ 0 h 42153"/>
                    <a:gd name="T11" fmla="*/ 21600 w 21600"/>
                    <a:gd name="T12" fmla="*/ 42153 h 42153"/>
                  </a:gdLst>
                  <a:ahLst/>
                  <a:cxnLst>
                    <a:cxn ang="T6">
                      <a:pos x="T0" y="T1"/>
                    </a:cxn>
                    <a:cxn ang="T7">
                      <a:pos x="T2" y="T3"/>
                    </a:cxn>
                    <a:cxn ang="T8">
                      <a:pos x="T4" y="T5"/>
                    </a:cxn>
                  </a:cxnLst>
                  <a:rect l="T9" t="T10" r="T11" b="T12"/>
                  <a:pathLst>
                    <a:path w="21600" h="42153" fill="none" extrusionOk="0">
                      <a:moveTo>
                        <a:pt x="3977" y="0"/>
                      </a:moveTo>
                      <a:cubicBezTo>
                        <a:pt x="14195" y="1914"/>
                        <a:pt x="21600" y="10835"/>
                        <a:pt x="21600" y="21231"/>
                      </a:cubicBezTo>
                      <a:cubicBezTo>
                        <a:pt x="21600" y="31091"/>
                        <a:pt x="14921" y="39700"/>
                        <a:pt x="5370" y="42152"/>
                      </a:cubicBezTo>
                    </a:path>
                    <a:path w="21600" h="42153" stroke="0" extrusionOk="0">
                      <a:moveTo>
                        <a:pt x="3977" y="0"/>
                      </a:moveTo>
                      <a:cubicBezTo>
                        <a:pt x="14195" y="1914"/>
                        <a:pt x="21600" y="10835"/>
                        <a:pt x="21600" y="21231"/>
                      </a:cubicBezTo>
                      <a:cubicBezTo>
                        <a:pt x="21600" y="31091"/>
                        <a:pt x="14921" y="39700"/>
                        <a:pt x="5370" y="42152"/>
                      </a:cubicBezTo>
                      <a:lnTo>
                        <a:pt x="0" y="21231"/>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27" name="Arc 132"/>
                <p:cNvSpPr>
                  <a:spLocks noChangeAspect="1"/>
                </p:cNvSpPr>
                <p:nvPr/>
              </p:nvSpPr>
              <p:spPr bwMode="auto">
                <a:xfrm>
                  <a:off x="1111" y="3640"/>
                  <a:ext cx="135" cy="297"/>
                </a:xfrm>
                <a:custGeom>
                  <a:avLst/>
                  <a:gdLst>
                    <a:gd name="T0" fmla="*/ 26 w 21600"/>
                    <a:gd name="T1" fmla="*/ 0 h 42069"/>
                    <a:gd name="T2" fmla="*/ 35 w 21600"/>
                    <a:gd name="T3" fmla="*/ 307 h 42069"/>
                    <a:gd name="T4" fmla="*/ 0 w 21600"/>
                    <a:gd name="T5" fmla="*/ 155 h 42069"/>
                    <a:gd name="T6" fmla="*/ 0 60000 65536"/>
                    <a:gd name="T7" fmla="*/ 0 60000 65536"/>
                    <a:gd name="T8" fmla="*/ 0 60000 65536"/>
                    <a:gd name="T9" fmla="*/ 0 w 21600"/>
                    <a:gd name="T10" fmla="*/ 0 h 42069"/>
                    <a:gd name="T11" fmla="*/ 21600 w 21600"/>
                    <a:gd name="T12" fmla="*/ 42069 h 42069"/>
                  </a:gdLst>
                  <a:ahLst/>
                  <a:cxnLst>
                    <a:cxn ang="T6">
                      <a:pos x="T0" y="T1"/>
                    </a:cxn>
                    <a:cxn ang="T7">
                      <a:pos x="T2" y="T3"/>
                    </a:cxn>
                    <a:cxn ang="T8">
                      <a:pos x="T4" y="T5"/>
                    </a:cxn>
                  </a:cxnLst>
                  <a:rect l="T9" t="T10" r="T11" b="T12"/>
                  <a:pathLst>
                    <a:path w="21600" h="42069" fill="none" extrusionOk="0">
                      <a:moveTo>
                        <a:pt x="4111" y="0"/>
                      </a:moveTo>
                      <a:cubicBezTo>
                        <a:pt x="14266" y="1969"/>
                        <a:pt x="21600" y="10861"/>
                        <a:pt x="21600" y="21205"/>
                      </a:cubicBezTo>
                      <a:cubicBezTo>
                        <a:pt x="21600" y="30981"/>
                        <a:pt x="15032" y="39539"/>
                        <a:pt x="5589" y="42069"/>
                      </a:cubicBezTo>
                    </a:path>
                    <a:path w="21600" h="42069" stroke="0" extrusionOk="0">
                      <a:moveTo>
                        <a:pt x="4111" y="0"/>
                      </a:moveTo>
                      <a:cubicBezTo>
                        <a:pt x="14266" y="1969"/>
                        <a:pt x="21600" y="10861"/>
                        <a:pt x="21600" y="21205"/>
                      </a:cubicBezTo>
                      <a:cubicBezTo>
                        <a:pt x="21600" y="30981"/>
                        <a:pt x="15032" y="39539"/>
                        <a:pt x="5589" y="42069"/>
                      </a:cubicBezTo>
                      <a:lnTo>
                        <a:pt x="0" y="21205"/>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sp>
            <p:nvSpPr>
              <p:cNvPr id="421" name="Arc 133"/>
              <p:cNvSpPr>
                <a:spLocks noChangeAspect="1"/>
              </p:cNvSpPr>
              <p:nvPr/>
            </p:nvSpPr>
            <p:spPr bwMode="auto">
              <a:xfrm>
                <a:off x="1048" y="3672"/>
                <a:ext cx="121" cy="267"/>
              </a:xfrm>
              <a:custGeom>
                <a:avLst/>
                <a:gdLst>
                  <a:gd name="T0" fmla="*/ 24 w 21600"/>
                  <a:gd name="T1" fmla="*/ 0 h 42038"/>
                  <a:gd name="T2" fmla="*/ 32 w 21600"/>
                  <a:gd name="T3" fmla="*/ 265 h 42038"/>
                  <a:gd name="T4" fmla="*/ 0 w 21600"/>
                  <a:gd name="T5" fmla="*/ 134 h 42038"/>
                  <a:gd name="T6" fmla="*/ 0 60000 65536"/>
                  <a:gd name="T7" fmla="*/ 0 60000 65536"/>
                  <a:gd name="T8" fmla="*/ 0 60000 65536"/>
                  <a:gd name="T9" fmla="*/ 0 w 21600"/>
                  <a:gd name="T10" fmla="*/ 0 h 42038"/>
                  <a:gd name="T11" fmla="*/ 21600 w 21600"/>
                  <a:gd name="T12" fmla="*/ 42038 h 42038"/>
                </a:gdLst>
                <a:ahLst/>
                <a:cxnLst>
                  <a:cxn ang="T6">
                    <a:pos x="T0" y="T1"/>
                  </a:cxn>
                  <a:cxn ang="T7">
                    <a:pos x="T2" y="T3"/>
                  </a:cxn>
                  <a:cxn ang="T8">
                    <a:pos x="T4" y="T5"/>
                  </a:cxn>
                </a:cxnLst>
                <a:rect l="T9" t="T10" r="T11" b="T12"/>
                <a:pathLst>
                  <a:path w="21600" h="42038" fill="none" extrusionOk="0">
                    <a:moveTo>
                      <a:pt x="4202" y="-1"/>
                    </a:moveTo>
                    <a:cubicBezTo>
                      <a:pt x="14314" y="2005"/>
                      <a:pt x="21600" y="10877"/>
                      <a:pt x="21600" y="21187"/>
                    </a:cubicBezTo>
                    <a:cubicBezTo>
                      <a:pt x="21600" y="30944"/>
                      <a:pt x="15058" y="39490"/>
                      <a:pt x="5638" y="42037"/>
                    </a:cubicBezTo>
                  </a:path>
                  <a:path w="21600" h="42038" stroke="0" extrusionOk="0">
                    <a:moveTo>
                      <a:pt x="4202" y="-1"/>
                    </a:moveTo>
                    <a:cubicBezTo>
                      <a:pt x="14314" y="2005"/>
                      <a:pt x="21600" y="10877"/>
                      <a:pt x="21600" y="21187"/>
                    </a:cubicBezTo>
                    <a:cubicBezTo>
                      <a:pt x="21600" y="30944"/>
                      <a:pt x="15058" y="39490"/>
                      <a:pt x="5638" y="42037"/>
                    </a:cubicBezTo>
                    <a:lnTo>
                      <a:pt x="0" y="21187"/>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22" name="Arc 134"/>
              <p:cNvSpPr>
                <a:spLocks noChangeAspect="1"/>
              </p:cNvSpPr>
              <p:nvPr/>
            </p:nvSpPr>
            <p:spPr bwMode="auto">
              <a:xfrm>
                <a:off x="1000" y="3677"/>
                <a:ext cx="106" cy="230"/>
              </a:xfrm>
              <a:custGeom>
                <a:avLst/>
                <a:gdLst>
                  <a:gd name="T0" fmla="*/ 20 w 21600"/>
                  <a:gd name="T1" fmla="*/ 0 h 42091"/>
                  <a:gd name="T2" fmla="*/ 27 w 21600"/>
                  <a:gd name="T3" fmla="*/ 229 h 42091"/>
                  <a:gd name="T4" fmla="*/ 0 w 21600"/>
                  <a:gd name="T5" fmla="*/ 115 h 42091"/>
                  <a:gd name="T6" fmla="*/ 0 60000 65536"/>
                  <a:gd name="T7" fmla="*/ 0 60000 65536"/>
                  <a:gd name="T8" fmla="*/ 0 60000 65536"/>
                  <a:gd name="T9" fmla="*/ 0 w 21600"/>
                  <a:gd name="T10" fmla="*/ 0 h 42091"/>
                  <a:gd name="T11" fmla="*/ 21600 w 21600"/>
                  <a:gd name="T12" fmla="*/ 42091 h 42091"/>
                </a:gdLst>
                <a:ahLst/>
                <a:cxnLst>
                  <a:cxn ang="T6">
                    <a:pos x="T0" y="T1"/>
                  </a:cxn>
                  <a:cxn ang="T7">
                    <a:pos x="T2" y="T3"/>
                  </a:cxn>
                  <a:cxn ang="T8">
                    <a:pos x="T4" y="T5"/>
                  </a:cxn>
                </a:cxnLst>
                <a:rect l="T9" t="T10" r="T11" b="T12"/>
                <a:pathLst>
                  <a:path w="21600" h="42091" fill="none" extrusionOk="0">
                    <a:moveTo>
                      <a:pt x="4044" y="-1"/>
                    </a:moveTo>
                    <a:cubicBezTo>
                      <a:pt x="14230" y="1941"/>
                      <a:pt x="21600" y="10848"/>
                      <a:pt x="21600" y="21218"/>
                    </a:cubicBezTo>
                    <a:cubicBezTo>
                      <a:pt x="21600" y="31006"/>
                      <a:pt x="15017" y="39571"/>
                      <a:pt x="5557" y="42090"/>
                    </a:cubicBezTo>
                  </a:path>
                  <a:path w="21600" h="42091" stroke="0" extrusionOk="0">
                    <a:moveTo>
                      <a:pt x="4044" y="-1"/>
                    </a:moveTo>
                    <a:cubicBezTo>
                      <a:pt x="14230" y="1941"/>
                      <a:pt x="21600" y="10848"/>
                      <a:pt x="21600" y="21218"/>
                    </a:cubicBezTo>
                    <a:cubicBezTo>
                      <a:pt x="21600" y="31006"/>
                      <a:pt x="15017" y="39571"/>
                      <a:pt x="5557" y="42090"/>
                    </a:cubicBezTo>
                    <a:lnTo>
                      <a:pt x="0" y="21218"/>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23" name="Arc 135"/>
              <p:cNvSpPr>
                <a:spLocks noChangeAspect="1"/>
              </p:cNvSpPr>
              <p:nvPr/>
            </p:nvSpPr>
            <p:spPr bwMode="auto">
              <a:xfrm>
                <a:off x="956" y="3697"/>
                <a:ext cx="90" cy="176"/>
              </a:xfrm>
              <a:custGeom>
                <a:avLst/>
                <a:gdLst>
                  <a:gd name="T0" fmla="*/ 18 w 21600"/>
                  <a:gd name="T1" fmla="*/ 0 h 42016"/>
                  <a:gd name="T2" fmla="*/ 24 w 21600"/>
                  <a:gd name="T3" fmla="*/ 178 h 42016"/>
                  <a:gd name="T4" fmla="*/ 0 w 21600"/>
                  <a:gd name="T5" fmla="*/ 90 h 42016"/>
                  <a:gd name="T6" fmla="*/ 0 60000 65536"/>
                  <a:gd name="T7" fmla="*/ 0 60000 65536"/>
                  <a:gd name="T8" fmla="*/ 0 60000 65536"/>
                  <a:gd name="T9" fmla="*/ 0 w 21600"/>
                  <a:gd name="T10" fmla="*/ 0 h 42016"/>
                  <a:gd name="T11" fmla="*/ 21600 w 21600"/>
                  <a:gd name="T12" fmla="*/ 42016 h 42016"/>
                </a:gdLst>
                <a:ahLst/>
                <a:cxnLst>
                  <a:cxn ang="T6">
                    <a:pos x="T0" y="T1"/>
                  </a:cxn>
                  <a:cxn ang="T7">
                    <a:pos x="T2" y="T3"/>
                  </a:cxn>
                  <a:cxn ang="T8">
                    <a:pos x="T4" y="T5"/>
                  </a:cxn>
                </a:cxnLst>
                <a:rect l="T9" t="T10" r="T11" b="T12"/>
                <a:pathLst>
                  <a:path w="21600" h="42016" fill="none" extrusionOk="0">
                    <a:moveTo>
                      <a:pt x="4213" y="0"/>
                    </a:moveTo>
                    <a:cubicBezTo>
                      <a:pt x="14320" y="2010"/>
                      <a:pt x="21600" y="10880"/>
                      <a:pt x="21600" y="21185"/>
                    </a:cubicBezTo>
                    <a:cubicBezTo>
                      <a:pt x="21600" y="30914"/>
                      <a:pt x="15094" y="39443"/>
                      <a:pt x="5711" y="42016"/>
                    </a:cubicBezTo>
                  </a:path>
                  <a:path w="21600" h="42016" stroke="0" extrusionOk="0">
                    <a:moveTo>
                      <a:pt x="4213" y="0"/>
                    </a:moveTo>
                    <a:cubicBezTo>
                      <a:pt x="14320" y="2010"/>
                      <a:pt x="21600" y="10880"/>
                      <a:pt x="21600" y="21185"/>
                    </a:cubicBezTo>
                    <a:cubicBezTo>
                      <a:pt x="21600" y="30914"/>
                      <a:pt x="15094" y="39443"/>
                      <a:pt x="5711" y="42016"/>
                    </a:cubicBezTo>
                    <a:lnTo>
                      <a:pt x="0" y="21185"/>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24" name="Arc 136"/>
              <p:cNvSpPr>
                <a:spLocks noChangeAspect="1"/>
              </p:cNvSpPr>
              <p:nvPr/>
            </p:nvSpPr>
            <p:spPr bwMode="auto">
              <a:xfrm>
                <a:off x="939" y="3736"/>
                <a:ext cx="53" cy="134"/>
              </a:xfrm>
              <a:custGeom>
                <a:avLst/>
                <a:gdLst>
                  <a:gd name="T0" fmla="*/ 10 w 21600"/>
                  <a:gd name="T1" fmla="*/ 0 h 42153"/>
                  <a:gd name="T2" fmla="*/ 14 w 21600"/>
                  <a:gd name="T3" fmla="*/ 134 h 42153"/>
                  <a:gd name="T4" fmla="*/ 0 w 21600"/>
                  <a:gd name="T5" fmla="*/ 68 h 42153"/>
                  <a:gd name="T6" fmla="*/ 0 60000 65536"/>
                  <a:gd name="T7" fmla="*/ 0 60000 65536"/>
                  <a:gd name="T8" fmla="*/ 0 60000 65536"/>
                  <a:gd name="T9" fmla="*/ 0 w 21600"/>
                  <a:gd name="T10" fmla="*/ 0 h 42153"/>
                  <a:gd name="T11" fmla="*/ 21600 w 21600"/>
                  <a:gd name="T12" fmla="*/ 42153 h 42153"/>
                </a:gdLst>
                <a:ahLst/>
                <a:cxnLst>
                  <a:cxn ang="T6">
                    <a:pos x="T0" y="T1"/>
                  </a:cxn>
                  <a:cxn ang="T7">
                    <a:pos x="T2" y="T3"/>
                  </a:cxn>
                  <a:cxn ang="T8">
                    <a:pos x="T4" y="T5"/>
                  </a:cxn>
                </a:cxnLst>
                <a:rect l="T9" t="T10" r="T11" b="T12"/>
                <a:pathLst>
                  <a:path w="21600" h="42153" fill="none" extrusionOk="0">
                    <a:moveTo>
                      <a:pt x="3851" y="0"/>
                    </a:moveTo>
                    <a:cubicBezTo>
                      <a:pt x="14128" y="1862"/>
                      <a:pt x="21600" y="10810"/>
                      <a:pt x="21600" y="21254"/>
                    </a:cubicBezTo>
                    <a:cubicBezTo>
                      <a:pt x="21600" y="31081"/>
                      <a:pt x="14966" y="39669"/>
                      <a:pt x="5458" y="42153"/>
                    </a:cubicBezTo>
                  </a:path>
                  <a:path w="21600" h="42153" stroke="0" extrusionOk="0">
                    <a:moveTo>
                      <a:pt x="3851" y="0"/>
                    </a:moveTo>
                    <a:cubicBezTo>
                      <a:pt x="14128" y="1862"/>
                      <a:pt x="21600" y="10810"/>
                      <a:pt x="21600" y="21254"/>
                    </a:cubicBezTo>
                    <a:cubicBezTo>
                      <a:pt x="21600" y="31081"/>
                      <a:pt x="14966" y="39669"/>
                      <a:pt x="5458" y="42153"/>
                    </a:cubicBezTo>
                    <a:lnTo>
                      <a:pt x="0" y="21254"/>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sp>
          <p:nvSpPr>
            <p:cNvPr id="9513" name="AutoShape 219"/>
            <p:cNvSpPr>
              <a:spLocks noChangeAspect="1" noChangeArrowheads="1"/>
            </p:cNvSpPr>
            <p:nvPr/>
          </p:nvSpPr>
          <p:spPr bwMode="auto">
            <a:xfrm>
              <a:off x="508000" y="3403975"/>
              <a:ext cx="2175604" cy="798909"/>
            </a:xfrm>
            <a:prstGeom prst="roundRect">
              <a:avLst>
                <a:gd name="adj" fmla="val 16667"/>
              </a:avLst>
            </a:prstGeom>
            <a:noFill/>
            <a:ln w="9525">
              <a:noFill/>
              <a:round/>
              <a:headEnd/>
              <a:tailEnd/>
            </a:ln>
          </p:spPr>
          <p:txBody>
            <a:bodyPr wrap="none" anchor="ctr"/>
            <a:lstStyle/>
            <a:p>
              <a:r>
                <a:rPr lang="en-US" altLang="ja-JP" sz="1400" b="1">
                  <a:solidFill>
                    <a:schemeClr val="bg1"/>
                  </a:solidFill>
                  <a:ea typeface="HG創英角ｺﾞｼｯｸUB" pitchFamily="49" charset="-128"/>
                </a:rPr>
                <a:t>Tele-metering vital data</a:t>
              </a:r>
              <a:endParaRPr lang="ja-JP" altLang="en-US" sz="1400" b="1">
                <a:solidFill>
                  <a:schemeClr val="bg1"/>
                </a:solidFill>
                <a:ea typeface="HG創英角ｺﾞｼｯｸUB" pitchFamily="49" charset="-128"/>
              </a:endParaRPr>
            </a:p>
          </p:txBody>
        </p:sp>
        <p:grpSp>
          <p:nvGrpSpPr>
            <p:cNvPr id="238" name="Group 642"/>
            <p:cNvGrpSpPr>
              <a:grpSpLocks/>
            </p:cNvGrpSpPr>
            <p:nvPr/>
          </p:nvGrpSpPr>
          <p:grpSpPr bwMode="auto">
            <a:xfrm>
              <a:off x="2886697" y="4652389"/>
              <a:ext cx="378730" cy="398049"/>
              <a:chOff x="1056" y="1815"/>
              <a:chExt cx="1296" cy="1161"/>
            </a:xfrm>
          </p:grpSpPr>
          <p:sp>
            <p:nvSpPr>
              <p:cNvPr id="407" name="Oval 643"/>
              <p:cNvSpPr>
                <a:spLocks noChangeArrowheads="1"/>
              </p:cNvSpPr>
              <p:nvPr/>
            </p:nvSpPr>
            <p:spPr bwMode="auto">
              <a:xfrm>
                <a:off x="1145" y="1816"/>
                <a:ext cx="73" cy="83"/>
              </a:xfrm>
              <a:prstGeom prst="ellipse">
                <a:avLst/>
              </a:prstGeom>
              <a:solidFill>
                <a:srgbClr val="FC3A1A"/>
              </a:solidFill>
              <a:ln w="38100">
                <a:solidFill>
                  <a:schemeClr val="tx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8" name="Oval 644"/>
              <p:cNvSpPr>
                <a:spLocks noChangeArrowheads="1"/>
              </p:cNvSpPr>
              <p:nvPr/>
            </p:nvSpPr>
            <p:spPr bwMode="auto">
              <a:xfrm>
                <a:off x="1411" y="2465"/>
                <a:ext cx="73" cy="83"/>
              </a:xfrm>
              <a:prstGeom prst="ellipse">
                <a:avLst/>
              </a:prstGeom>
              <a:solidFill>
                <a:srgbClr val="FC3A1A"/>
              </a:solidFill>
              <a:ln w="38100">
                <a:solidFill>
                  <a:schemeClr val="tx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9" name="Oval 645"/>
              <p:cNvSpPr>
                <a:spLocks noChangeArrowheads="1"/>
              </p:cNvSpPr>
              <p:nvPr/>
            </p:nvSpPr>
            <p:spPr bwMode="auto">
              <a:xfrm>
                <a:off x="1986" y="1898"/>
                <a:ext cx="78" cy="83"/>
              </a:xfrm>
              <a:prstGeom prst="ellipse">
                <a:avLst/>
              </a:prstGeom>
              <a:solidFill>
                <a:srgbClr val="FC3A1A"/>
              </a:solidFill>
              <a:ln w="38100">
                <a:solidFill>
                  <a:schemeClr val="tx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0" name="Oval 646"/>
              <p:cNvSpPr>
                <a:spLocks noChangeArrowheads="1"/>
              </p:cNvSpPr>
              <p:nvPr/>
            </p:nvSpPr>
            <p:spPr bwMode="auto">
              <a:xfrm>
                <a:off x="2143" y="2388"/>
                <a:ext cx="73" cy="83"/>
              </a:xfrm>
              <a:prstGeom prst="ellipse">
                <a:avLst/>
              </a:prstGeom>
              <a:solidFill>
                <a:srgbClr val="FC3A1A"/>
              </a:solidFill>
              <a:ln w="38100">
                <a:solidFill>
                  <a:schemeClr val="tx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1" name="Oval 647"/>
              <p:cNvSpPr>
                <a:spLocks noChangeArrowheads="1"/>
              </p:cNvSpPr>
              <p:nvPr/>
            </p:nvSpPr>
            <p:spPr bwMode="auto">
              <a:xfrm>
                <a:off x="1066" y="2713"/>
                <a:ext cx="78" cy="83"/>
              </a:xfrm>
              <a:prstGeom prst="ellipse">
                <a:avLst/>
              </a:prstGeom>
              <a:solidFill>
                <a:srgbClr val="FC3A1A"/>
              </a:solidFill>
              <a:ln w="38100">
                <a:solidFill>
                  <a:schemeClr val="tx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2" name="Oval 648"/>
              <p:cNvSpPr>
                <a:spLocks noChangeArrowheads="1"/>
              </p:cNvSpPr>
              <p:nvPr/>
            </p:nvSpPr>
            <p:spPr bwMode="auto">
              <a:xfrm>
                <a:off x="2273" y="2896"/>
                <a:ext cx="78" cy="94"/>
              </a:xfrm>
              <a:prstGeom prst="ellipse">
                <a:avLst/>
              </a:prstGeom>
              <a:solidFill>
                <a:srgbClr val="FC3A1A"/>
              </a:solidFill>
              <a:ln w="38100">
                <a:solidFill>
                  <a:schemeClr val="tx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3" name="Line 649"/>
              <p:cNvSpPr>
                <a:spLocks noChangeShapeType="1"/>
              </p:cNvSpPr>
              <p:nvPr/>
            </p:nvSpPr>
            <p:spPr bwMode="auto">
              <a:xfrm>
                <a:off x="1181" y="1898"/>
                <a:ext cx="256" cy="549"/>
              </a:xfrm>
              <a:prstGeom prst="line">
                <a:avLst/>
              </a:prstGeom>
              <a:noFill/>
              <a:ln w="28575">
                <a:solidFill>
                  <a:srgbClr val="000099"/>
                </a:solidFill>
                <a:round/>
                <a:headEnd type="triangle" w="med" len="med"/>
                <a:tailEnd type="triangle" w="med" len="me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4" name="Line 650"/>
              <p:cNvSpPr>
                <a:spLocks noChangeShapeType="1"/>
              </p:cNvSpPr>
              <p:nvPr/>
            </p:nvSpPr>
            <p:spPr bwMode="auto">
              <a:xfrm flipH="1">
                <a:off x="1056" y="1940"/>
                <a:ext cx="125" cy="702"/>
              </a:xfrm>
              <a:prstGeom prst="line">
                <a:avLst/>
              </a:prstGeom>
              <a:noFill/>
              <a:ln w="28575">
                <a:solidFill>
                  <a:srgbClr val="000099"/>
                </a:solidFill>
                <a:round/>
                <a:headEnd type="triangle" w="med" len="med"/>
                <a:tailEnd type="triangle" w="med" len="me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5" name="Line 651"/>
              <p:cNvSpPr>
                <a:spLocks noChangeShapeType="1"/>
              </p:cNvSpPr>
              <p:nvPr/>
            </p:nvSpPr>
            <p:spPr bwMode="auto">
              <a:xfrm>
                <a:off x="1218" y="1857"/>
                <a:ext cx="768" cy="41"/>
              </a:xfrm>
              <a:prstGeom prst="line">
                <a:avLst/>
              </a:prstGeom>
              <a:noFill/>
              <a:ln w="28575">
                <a:solidFill>
                  <a:srgbClr val="000099"/>
                </a:solidFill>
                <a:round/>
                <a:headEnd type="triangle" w="med" len="med"/>
                <a:tailEnd type="triangle" w="med" len="me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6" name="Line 652"/>
              <p:cNvSpPr>
                <a:spLocks noChangeShapeType="1"/>
              </p:cNvSpPr>
              <p:nvPr/>
            </p:nvSpPr>
            <p:spPr bwMode="auto">
              <a:xfrm>
                <a:off x="2064" y="1981"/>
                <a:ext cx="115" cy="407"/>
              </a:xfrm>
              <a:prstGeom prst="line">
                <a:avLst/>
              </a:prstGeom>
              <a:noFill/>
              <a:ln w="28575">
                <a:solidFill>
                  <a:srgbClr val="000099"/>
                </a:solidFill>
                <a:round/>
                <a:headEnd type="triangle" w="med" len="med"/>
                <a:tailEnd type="triangle" w="med" len="me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7" name="Line 653"/>
              <p:cNvSpPr>
                <a:spLocks noChangeShapeType="1"/>
              </p:cNvSpPr>
              <p:nvPr/>
            </p:nvSpPr>
            <p:spPr bwMode="auto">
              <a:xfrm>
                <a:off x="2179" y="2465"/>
                <a:ext cx="125" cy="419"/>
              </a:xfrm>
              <a:prstGeom prst="line">
                <a:avLst/>
              </a:prstGeom>
              <a:noFill/>
              <a:ln w="28575">
                <a:solidFill>
                  <a:srgbClr val="000099"/>
                </a:solidFill>
                <a:round/>
                <a:headEnd type="triangle" w="med" len="med"/>
                <a:tailEnd type="triangle" w="med" len="me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8" name="Line 654"/>
              <p:cNvSpPr>
                <a:spLocks noChangeShapeType="1"/>
              </p:cNvSpPr>
              <p:nvPr/>
            </p:nvSpPr>
            <p:spPr bwMode="auto">
              <a:xfrm>
                <a:off x="1260" y="1892"/>
                <a:ext cx="883" cy="531"/>
              </a:xfrm>
              <a:prstGeom prst="line">
                <a:avLst/>
              </a:prstGeom>
              <a:noFill/>
              <a:ln w="28575">
                <a:solidFill>
                  <a:srgbClr val="000099"/>
                </a:solidFill>
                <a:round/>
                <a:headEnd type="triangle" w="med" len="med"/>
                <a:tailEnd type="triangle" w="med" len="me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pic>
          <p:nvPicPr>
            <p:cNvPr id="9515" name="Picture 229" descr="HL21_19"/>
            <p:cNvPicPr>
              <a:picLocks noChangeAspect="1" noChangeArrowheads="1"/>
            </p:cNvPicPr>
            <p:nvPr/>
          </p:nvPicPr>
          <p:blipFill>
            <a:blip r:embed="rId5" cstate="print"/>
            <a:srcRect/>
            <a:stretch>
              <a:fillRect/>
            </a:stretch>
          </p:blipFill>
          <p:spPr bwMode="auto">
            <a:xfrm>
              <a:off x="3783201" y="4304799"/>
              <a:ext cx="223309" cy="362546"/>
            </a:xfrm>
            <a:prstGeom prst="rect">
              <a:avLst/>
            </a:prstGeom>
            <a:solidFill>
              <a:schemeClr val="bg1"/>
            </a:solidFill>
            <a:ln w="9525">
              <a:noFill/>
              <a:miter lim="800000"/>
              <a:headEnd/>
              <a:tailEnd/>
            </a:ln>
          </p:spPr>
        </p:pic>
        <p:sp>
          <p:nvSpPr>
            <p:cNvPr id="240" name="Freeform 378"/>
            <p:cNvSpPr>
              <a:spLocks/>
            </p:cNvSpPr>
            <p:nvPr/>
          </p:nvSpPr>
          <p:spPr bwMode="auto">
            <a:xfrm>
              <a:off x="3605819" y="4939947"/>
              <a:ext cx="836689" cy="609131"/>
            </a:xfrm>
            <a:custGeom>
              <a:avLst/>
              <a:gdLst>
                <a:gd name="T0" fmla="*/ 1440 w 1440"/>
                <a:gd name="T1" fmla="*/ 152 h 1408"/>
                <a:gd name="T2" fmla="*/ 960 w 1440"/>
                <a:gd name="T3" fmla="*/ 200 h 1408"/>
                <a:gd name="T4" fmla="*/ 816 w 1440"/>
                <a:gd name="T5" fmla="*/ 1352 h 1408"/>
                <a:gd name="T6" fmla="*/ 0 w 1440"/>
                <a:gd name="T7" fmla="*/ 536 h 1408"/>
                <a:gd name="T8" fmla="*/ 0 60000 65536"/>
                <a:gd name="T9" fmla="*/ 0 60000 65536"/>
                <a:gd name="T10" fmla="*/ 0 60000 65536"/>
                <a:gd name="T11" fmla="*/ 0 60000 65536"/>
                <a:gd name="T12" fmla="*/ 0 w 1440"/>
                <a:gd name="T13" fmla="*/ 0 h 1408"/>
                <a:gd name="T14" fmla="*/ 1440 w 1440"/>
                <a:gd name="T15" fmla="*/ 1408 h 1408"/>
              </a:gdLst>
              <a:ahLst/>
              <a:cxnLst>
                <a:cxn ang="T8">
                  <a:pos x="T0" y="T1"/>
                </a:cxn>
                <a:cxn ang="T9">
                  <a:pos x="T2" y="T3"/>
                </a:cxn>
                <a:cxn ang="T10">
                  <a:pos x="T4" y="T5"/>
                </a:cxn>
                <a:cxn ang="T11">
                  <a:pos x="T6" y="T7"/>
                </a:cxn>
              </a:cxnLst>
              <a:rect l="T12" t="T13" r="T14" b="T15"/>
              <a:pathLst>
                <a:path w="1440" h="1408">
                  <a:moveTo>
                    <a:pt x="1440" y="152"/>
                  </a:moveTo>
                  <a:cubicBezTo>
                    <a:pt x="1252" y="76"/>
                    <a:pt x="1064" y="0"/>
                    <a:pt x="960" y="200"/>
                  </a:cubicBezTo>
                  <a:cubicBezTo>
                    <a:pt x="856" y="400"/>
                    <a:pt x="976" y="1296"/>
                    <a:pt x="816" y="1352"/>
                  </a:cubicBezTo>
                  <a:cubicBezTo>
                    <a:pt x="656" y="1408"/>
                    <a:pt x="328" y="972"/>
                    <a:pt x="0" y="536"/>
                  </a:cubicBezTo>
                </a:path>
              </a:pathLst>
            </a:custGeom>
            <a:noFill/>
            <a:ln w="28575">
              <a:solidFill>
                <a:srgbClr val="00CCFF"/>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nvGrpSpPr>
            <p:cNvPr id="239" name="Group 634"/>
            <p:cNvGrpSpPr>
              <a:grpSpLocks/>
            </p:cNvGrpSpPr>
            <p:nvPr/>
          </p:nvGrpSpPr>
          <p:grpSpPr bwMode="auto">
            <a:xfrm>
              <a:off x="3974609" y="4558020"/>
              <a:ext cx="113700" cy="100915"/>
              <a:chOff x="4124" y="2619"/>
              <a:chExt cx="181" cy="109"/>
            </a:xfrm>
          </p:grpSpPr>
          <p:sp>
            <p:nvSpPr>
              <p:cNvPr id="405" name="Freeform 635"/>
              <p:cNvSpPr>
                <a:spLocks/>
              </p:cNvSpPr>
              <p:nvPr/>
            </p:nvSpPr>
            <p:spPr bwMode="auto">
              <a:xfrm>
                <a:off x="4125" y="2618"/>
                <a:ext cx="180"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6" name="Freeform 636"/>
              <p:cNvSpPr>
                <a:spLocks/>
              </p:cNvSpPr>
              <p:nvPr/>
            </p:nvSpPr>
            <p:spPr bwMode="auto">
              <a:xfrm>
                <a:off x="4125" y="2618"/>
                <a:ext cx="180"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sp>
          <p:nvSpPr>
            <p:cNvPr id="242" name="Freeform 637"/>
            <p:cNvSpPr>
              <a:spLocks noEditPoints="1"/>
            </p:cNvSpPr>
            <p:nvPr/>
          </p:nvSpPr>
          <p:spPr bwMode="auto">
            <a:xfrm flipV="1">
              <a:off x="3643989" y="4782099"/>
              <a:ext cx="235128" cy="70829"/>
            </a:xfrm>
            <a:custGeom>
              <a:avLst/>
              <a:gdLst>
                <a:gd name="T0" fmla="*/ 441251 w 258"/>
                <a:gd name="T1" fmla="*/ 119062 h 152"/>
                <a:gd name="T2" fmla="*/ 124047 w 258"/>
                <a:gd name="T3" fmla="*/ 39948 h 152"/>
                <a:gd name="T4" fmla="*/ 141767 w 258"/>
                <a:gd name="T5" fmla="*/ 26632 h 152"/>
                <a:gd name="T6" fmla="*/ 457200 w 258"/>
                <a:gd name="T7" fmla="*/ 105746 h 152"/>
                <a:gd name="T8" fmla="*/ 441251 w 258"/>
                <a:gd name="T9" fmla="*/ 119062 h 152"/>
                <a:gd name="T10" fmla="*/ 106326 w 258"/>
                <a:gd name="T11" fmla="*/ 69714 h 152"/>
                <a:gd name="T12" fmla="*/ 0 w 258"/>
                <a:gd name="T13" fmla="*/ 0 h 152"/>
                <a:gd name="T14" fmla="*/ 189614 w 258"/>
                <a:gd name="T15" fmla="*/ 4700 h 152"/>
                <a:gd name="T16" fmla="*/ 106326 w 258"/>
                <a:gd name="T17" fmla="*/ 69714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152"/>
                <a:gd name="T29" fmla="*/ 258 w 258"/>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152">
                  <a:moveTo>
                    <a:pt x="249" y="152"/>
                  </a:moveTo>
                  <a:lnTo>
                    <a:pt x="70" y="51"/>
                  </a:lnTo>
                  <a:lnTo>
                    <a:pt x="80" y="34"/>
                  </a:lnTo>
                  <a:lnTo>
                    <a:pt x="258" y="135"/>
                  </a:lnTo>
                  <a:lnTo>
                    <a:pt x="249" y="152"/>
                  </a:lnTo>
                  <a:close/>
                  <a:moveTo>
                    <a:pt x="60" y="89"/>
                  </a:moveTo>
                  <a:lnTo>
                    <a:pt x="0" y="0"/>
                  </a:lnTo>
                  <a:lnTo>
                    <a:pt x="107" y="6"/>
                  </a:lnTo>
                  <a:lnTo>
                    <a:pt x="60" y="89"/>
                  </a:lnTo>
                  <a:close/>
                </a:path>
              </a:pathLst>
            </a:custGeom>
            <a:solidFill>
              <a:srgbClr val="CC00CC"/>
            </a:solidFill>
            <a:ln w="0">
              <a:solidFill>
                <a:srgbClr val="CC00CC"/>
              </a:solidFill>
              <a:bevel/>
              <a:headEnd/>
              <a:tailEnd/>
            </a:ln>
          </p:spPr>
          <p:txBody>
            <a:bodyPr rot="10800000"/>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43" name="Text Box 304"/>
            <p:cNvSpPr txBox="1">
              <a:spLocks noChangeArrowheads="1"/>
            </p:cNvSpPr>
            <p:nvPr/>
          </p:nvSpPr>
          <p:spPr bwMode="auto">
            <a:xfrm>
              <a:off x="4144781" y="5674547"/>
              <a:ext cx="767982" cy="679961"/>
            </a:xfrm>
            <a:prstGeom prst="rect">
              <a:avLst/>
            </a:prstGeom>
            <a:noFill/>
            <a:ln w="9525">
              <a:noFill/>
              <a:miter lim="800000"/>
              <a:headEnd/>
              <a:tailEnd/>
            </a:ln>
          </p:spPr>
          <p:txBody>
            <a:bodyPr anchor="ctr"/>
            <a:lstStyle/>
            <a:p>
              <a:pPr algn="ctr">
                <a:defRPr/>
              </a:pPr>
              <a:endParaRPr lang="ja-JP" altLang="ja-JP" sz="1050">
                <a:solidFill>
                  <a:srgbClr val="FFFFFF"/>
                </a:solidFill>
                <a:latin typeface="Calibri" pitchFamily="34" charset="0"/>
              </a:endParaRPr>
            </a:p>
          </p:txBody>
        </p:sp>
        <p:sp>
          <p:nvSpPr>
            <p:cNvPr id="9520" name="テキスト ボックス 600"/>
            <p:cNvSpPr txBox="1">
              <a:spLocks noChangeArrowheads="1"/>
            </p:cNvSpPr>
            <p:nvPr/>
          </p:nvSpPr>
          <p:spPr bwMode="auto">
            <a:xfrm>
              <a:off x="623135" y="3211714"/>
              <a:ext cx="2776778" cy="804060"/>
            </a:xfrm>
            <a:prstGeom prst="rect">
              <a:avLst/>
            </a:prstGeom>
            <a:noFill/>
            <a:ln w="9525">
              <a:noFill/>
              <a:miter lim="800000"/>
              <a:headEnd/>
              <a:tailEnd/>
            </a:ln>
          </p:spPr>
          <p:txBody>
            <a:bodyPr>
              <a:spAutoFit/>
            </a:bodyPr>
            <a:lstStyle/>
            <a:p>
              <a:r>
                <a:rPr lang="en-US" altLang="ja-JP" b="1">
                  <a:solidFill>
                    <a:srgbClr val="FF0000"/>
                  </a:solidFill>
                  <a:ea typeface="HG創英角ｺﾞｼｯｸUB" pitchFamily="49" charset="-128"/>
                </a:rPr>
                <a:t>Wearable BAN</a:t>
              </a:r>
              <a:endParaRPr lang="en-US" altLang="ja-JP" b="1">
                <a:solidFill>
                  <a:srgbClr val="FF0000"/>
                </a:solidFill>
              </a:endParaRPr>
            </a:p>
            <a:p>
              <a:endParaRPr lang="en-US" altLang="ja-JP" sz="1100" b="1">
                <a:latin typeface="Calibri" pitchFamily="34" charset="0"/>
              </a:endParaRPr>
            </a:p>
          </p:txBody>
        </p:sp>
        <p:sp>
          <p:nvSpPr>
            <p:cNvPr id="9521" name="テキスト ボックス 601"/>
            <p:cNvSpPr txBox="1">
              <a:spLocks noChangeArrowheads="1"/>
            </p:cNvSpPr>
            <p:nvPr/>
          </p:nvSpPr>
          <p:spPr bwMode="auto">
            <a:xfrm>
              <a:off x="3255483" y="3243907"/>
              <a:ext cx="2295484" cy="588336"/>
            </a:xfrm>
            <a:prstGeom prst="rect">
              <a:avLst/>
            </a:prstGeom>
            <a:noFill/>
            <a:ln w="9525">
              <a:noFill/>
              <a:miter lim="800000"/>
              <a:headEnd/>
              <a:tailEnd/>
            </a:ln>
          </p:spPr>
          <p:txBody>
            <a:bodyPr>
              <a:spAutoFit/>
            </a:bodyPr>
            <a:lstStyle/>
            <a:p>
              <a:r>
                <a:rPr lang="en-US" altLang="ja-JP" b="1">
                  <a:solidFill>
                    <a:srgbClr val="FF0000"/>
                  </a:solidFill>
                  <a:ea typeface="HG創英角ｺﾞｼｯｸUB" pitchFamily="49" charset="-128"/>
                </a:rPr>
                <a:t>Implant BAN</a:t>
              </a:r>
              <a:endParaRPr lang="en-US" altLang="ja-JP" sz="1100" b="1">
                <a:latin typeface="Calibri" pitchFamily="34" charset="0"/>
              </a:endParaRPr>
            </a:p>
          </p:txBody>
        </p:sp>
        <p:sp>
          <p:nvSpPr>
            <p:cNvPr id="9522" name="AutoShape 224"/>
            <p:cNvSpPr>
              <a:spLocks noChangeArrowheads="1"/>
            </p:cNvSpPr>
            <p:nvPr/>
          </p:nvSpPr>
          <p:spPr bwMode="auto">
            <a:xfrm>
              <a:off x="3399912" y="3660354"/>
              <a:ext cx="1748841" cy="630718"/>
            </a:xfrm>
            <a:prstGeom prst="roundRect">
              <a:avLst>
                <a:gd name="adj" fmla="val 16667"/>
              </a:avLst>
            </a:prstGeom>
            <a:noFill/>
            <a:ln w="9525">
              <a:noFill/>
              <a:round/>
              <a:headEnd/>
              <a:tailEnd/>
            </a:ln>
          </p:spPr>
          <p:txBody>
            <a:bodyPr wrap="none" anchor="ctr"/>
            <a:lstStyle/>
            <a:p>
              <a:pPr algn="r"/>
              <a:r>
                <a:rPr lang="en-US" altLang="ja-JP" sz="1400" b="1">
                  <a:solidFill>
                    <a:schemeClr val="bg1"/>
                  </a:solidFill>
                  <a:ea typeface="HG創英角ｺﾞｼｯｸUB" pitchFamily="49" charset="-128"/>
                </a:rPr>
                <a:t>Tele-controlling  </a:t>
              </a:r>
            </a:p>
            <a:p>
              <a:pPr algn="r"/>
              <a:r>
                <a:rPr lang="en-US" altLang="ja-JP" sz="1400" b="1">
                  <a:solidFill>
                    <a:schemeClr val="bg1"/>
                  </a:solidFill>
                  <a:ea typeface="HG創英角ｺﾞｼｯｸUB" pitchFamily="49" charset="-128"/>
                </a:rPr>
                <a:t>implant devices</a:t>
              </a:r>
            </a:p>
          </p:txBody>
        </p:sp>
        <p:pic>
          <p:nvPicPr>
            <p:cNvPr id="9523" name="アーチ 603"/>
            <p:cNvPicPr>
              <a:picLocks noChangeArrowheads="1"/>
            </p:cNvPicPr>
            <p:nvPr/>
          </p:nvPicPr>
          <p:blipFill>
            <a:blip r:embed="rId6" cstate="print"/>
            <a:srcRect/>
            <a:stretch>
              <a:fillRect/>
            </a:stretch>
          </p:blipFill>
          <p:spPr bwMode="auto">
            <a:xfrm>
              <a:off x="1105127" y="4313208"/>
              <a:ext cx="3954945" cy="1180143"/>
            </a:xfrm>
            <a:prstGeom prst="rect">
              <a:avLst/>
            </a:prstGeom>
            <a:noFill/>
            <a:ln w="9525">
              <a:noFill/>
              <a:miter lim="800000"/>
              <a:headEnd/>
              <a:tailEnd/>
            </a:ln>
          </p:spPr>
        </p:pic>
        <p:grpSp>
          <p:nvGrpSpPr>
            <p:cNvPr id="241" name="Group 309"/>
            <p:cNvGrpSpPr>
              <a:grpSpLocks/>
            </p:cNvGrpSpPr>
            <p:nvPr/>
          </p:nvGrpSpPr>
          <p:grpSpPr bwMode="auto">
            <a:xfrm>
              <a:off x="3665428" y="4637444"/>
              <a:ext cx="584860" cy="1006344"/>
              <a:chOff x="4694" y="1933"/>
              <a:chExt cx="715" cy="1077"/>
            </a:xfrm>
          </p:grpSpPr>
          <p:sp>
            <p:nvSpPr>
              <p:cNvPr id="258" name="AutoShape 230"/>
              <p:cNvSpPr>
                <a:spLocks noChangeArrowheads="1"/>
              </p:cNvSpPr>
              <p:nvPr/>
            </p:nvSpPr>
            <p:spPr bwMode="auto">
              <a:xfrm rot="16200000" flipH="1">
                <a:off x="5050" y="2653"/>
                <a:ext cx="648" cy="67"/>
              </a:xfrm>
              <a:prstGeom prst="parallelogram">
                <a:avLst>
                  <a:gd name="adj" fmla="val 94506"/>
                </a:avLst>
              </a:prstGeom>
              <a:solidFill>
                <a:srgbClr val="DAF298"/>
              </a:solidFill>
              <a:ln w="9525">
                <a:solidFill>
                  <a:schemeClr val="accent2"/>
                </a:solidFill>
                <a:miter lim="800000"/>
                <a:headEnd/>
                <a:tailEnd/>
              </a:ln>
            </p:spPr>
            <p:txBody>
              <a:bodyPr vert="eaVert"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59" name="AutoShape 231"/>
              <p:cNvSpPr>
                <a:spLocks noChangeArrowheads="1"/>
              </p:cNvSpPr>
              <p:nvPr/>
            </p:nvSpPr>
            <p:spPr bwMode="auto">
              <a:xfrm>
                <a:off x="4912" y="2155"/>
                <a:ext cx="497" cy="221"/>
              </a:xfrm>
              <a:prstGeom prst="cube">
                <a:avLst>
                  <a:gd name="adj" fmla="val 6546"/>
                </a:avLst>
              </a:prstGeom>
              <a:solidFill>
                <a:srgbClr val="F1F9C3"/>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60" name="Rectangle 232"/>
              <p:cNvSpPr>
                <a:spLocks noChangeArrowheads="1"/>
              </p:cNvSpPr>
              <p:nvPr/>
            </p:nvSpPr>
            <p:spPr bwMode="auto">
              <a:xfrm>
                <a:off x="4836" y="2428"/>
                <a:ext cx="504" cy="583"/>
              </a:xfrm>
              <a:prstGeom prst="rect">
                <a:avLst/>
              </a:prstGeom>
              <a:solidFill>
                <a:srgbClr val="F1F9C3"/>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nvGrpSpPr>
              <p:cNvPr id="244" name="Group 233"/>
              <p:cNvGrpSpPr>
                <a:grpSpLocks/>
              </p:cNvGrpSpPr>
              <p:nvPr/>
            </p:nvGrpSpPr>
            <p:grpSpPr bwMode="auto">
              <a:xfrm>
                <a:off x="4910" y="2566"/>
                <a:ext cx="360" cy="80"/>
                <a:chOff x="3360" y="3888"/>
                <a:chExt cx="1344" cy="288"/>
              </a:xfrm>
            </p:grpSpPr>
            <p:sp>
              <p:nvSpPr>
                <p:cNvPr id="378" name="Rectangle 234"/>
                <p:cNvSpPr>
                  <a:spLocks noChangeArrowheads="1"/>
                </p:cNvSpPr>
                <p:nvPr/>
              </p:nvSpPr>
              <p:spPr bwMode="auto">
                <a:xfrm>
                  <a:off x="3564" y="3952"/>
                  <a:ext cx="808" cy="179"/>
                </a:xfrm>
                <a:prstGeom prst="rect">
                  <a:avLst/>
                </a:prstGeom>
                <a:solidFill>
                  <a:srgbClr val="00FF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9" name="Line 235"/>
                <p:cNvSpPr>
                  <a:spLocks noChangeShapeType="1"/>
                </p:cNvSpPr>
                <p:nvPr/>
              </p:nvSpPr>
              <p:spPr bwMode="auto">
                <a:xfrm>
                  <a:off x="3633" y="4069"/>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0" name="Line 236"/>
                <p:cNvSpPr>
                  <a:spLocks noChangeShapeType="1"/>
                </p:cNvSpPr>
                <p:nvPr/>
              </p:nvSpPr>
              <p:spPr bwMode="auto">
                <a:xfrm>
                  <a:off x="3731" y="4069"/>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1" name="Line 237"/>
                <p:cNvSpPr>
                  <a:spLocks noChangeShapeType="1"/>
                </p:cNvSpPr>
                <p:nvPr/>
              </p:nvSpPr>
              <p:spPr bwMode="auto">
                <a:xfrm>
                  <a:off x="3829" y="4069"/>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2" name="Line 238"/>
                <p:cNvSpPr>
                  <a:spLocks noChangeShapeType="1"/>
                </p:cNvSpPr>
                <p:nvPr/>
              </p:nvSpPr>
              <p:spPr bwMode="auto">
                <a:xfrm>
                  <a:off x="3933" y="4069"/>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3" name="Line 239"/>
                <p:cNvSpPr>
                  <a:spLocks noChangeShapeType="1"/>
                </p:cNvSpPr>
                <p:nvPr/>
              </p:nvSpPr>
              <p:spPr bwMode="auto">
                <a:xfrm>
                  <a:off x="4038" y="4069"/>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4" name="Line 240"/>
                <p:cNvSpPr>
                  <a:spLocks noChangeShapeType="1"/>
                </p:cNvSpPr>
                <p:nvPr/>
              </p:nvSpPr>
              <p:spPr bwMode="auto">
                <a:xfrm>
                  <a:off x="3661"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5" name="Line 241"/>
                <p:cNvSpPr>
                  <a:spLocks noChangeShapeType="1"/>
                </p:cNvSpPr>
                <p:nvPr/>
              </p:nvSpPr>
              <p:spPr bwMode="auto">
                <a:xfrm>
                  <a:off x="3696"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6" name="Line 242"/>
                <p:cNvSpPr>
                  <a:spLocks noChangeShapeType="1"/>
                </p:cNvSpPr>
                <p:nvPr/>
              </p:nvSpPr>
              <p:spPr bwMode="auto">
                <a:xfrm>
                  <a:off x="3766"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7" name="Line 243"/>
                <p:cNvSpPr>
                  <a:spLocks noChangeShapeType="1"/>
                </p:cNvSpPr>
                <p:nvPr/>
              </p:nvSpPr>
              <p:spPr bwMode="auto">
                <a:xfrm>
                  <a:off x="3801"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8" name="Line 244"/>
                <p:cNvSpPr>
                  <a:spLocks noChangeShapeType="1"/>
                </p:cNvSpPr>
                <p:nvPr/>
              </p:nvSpPr>
              <p:spPr bwMode="auto">
                <a:xfrm>
                  <a:off x="3863"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9" name="Line 245"/>
                <p:cNvSpPr>
                  <a:spLocks noChangeShapeType="1"/>
                </p:cNvSpPr>
                <p:nvPr/>
              </p:nvSpPr>
              <p:spPr bwMode="auto">
                <a:xfrm>
                  <a:off x="3898"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0" name="Line 246"/>
                <p:cNvSpPr>
                  <a:spLocks noChangeShapeType="1"/>
                </p:cNvSpPr>
                <p:nvPr/>
              </p:nvSpPr>
              <p:spPr bwMode="auto">
                <a:xfrm>
                  <a:off x="3968"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1" name="Line 247"/>
                <p:cNvSpPr>
                  <a:spLocks noChangeShapeType="1"/>
                </p:cNvSpPr>
                <p:nvPr/>
              </p:nvSpPr>
              <p:spPr bwMode="auto">
                <a:xfrm>
                  <a:off x="4003"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2" name="Line 248"/>
                <p:cNvSpPr>
                  <a:spLocks noChangeShapeType="1"/>
                </p:cNvSpPr>
                <p:nvPr/>
              </p:nvSpPr>
              <p:spPr bwMode="auto">
                <a:xfrm>
                  <a:off x="4065"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3" name="Line 249"/>
                <p:cNvSpPr>
                  <a:spLocks noChangeShapeType="1"/>
                </p:cNvSpPr>
                <p:nvPr/>
              </p:nvSpPr>
              <p:spPr bwMode="auto">
                <a:xfrm>
                  <a:off x="4100"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4" name="Line 250"/>
                <p:cNvSpPr>
                  <a:spLocks noChangeShapeType="1"/>
                </p:cNvSpPr>
                <p:nvPr/>
              </p:nvSpPr>
              <p:spPr bwMode="auto">
                <a:xfrm>
                  <a:off x="4135" y="4069"/>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5" name="AutoShape 251"/>
                <p:cNvSpPr>
                  <a:spLocks noChangeArrowheads="1"/>
                </p:cNvSpPr>
                <p:nvPr/>
              </p:nvSpPr>
              <p:spPr bwMode="auto">
                <a:xfrm flipH="1">
                  <a:off x="3494" y="3952"/>
                  <a:ext cx="70" cy="179"/>
                </a:xfrm>
                <a:prstGeom prst="homePlate">
                  <a:avLst>
                    <a:gd name="adj" fmla="val 25000"/>
                  </a:avLst>
                </a:prstGeom>
                <a:solidFill>
                  <a:srgbClr val="00FF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6" name="Rectangle 252"/>
                <p:cNvSpPr>
                  <a:spLocks noChangeArrowheads="1"/>
                </p:cNvSpPr>
                <p:nvPr/>
              </p:nvSpPr>
              <p:spPr bwMode="auto">
                <a:xfrm>
                  <a:off x="3550" y="3952"/>
                  <a:ext cx="28" cy="179"/>
                </a:xfrm>
                <a:prstGeom prst="rect">
                  <a:avLst/>
                </a:prstGeom>
                <a:solidFill>
                  <a:srgbClr val="00FF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7" name="Line 253"/>
                <p:cNvSpPr>
                  <a:spLocks noChangeShapeType="1"/>
                </p:cNvSpPr>
                <p:nvPr/>
              </p:nvSpPr>
              <p:spPr bwMode="auto">
                <a:xfrm>
                  <a:off x="3529" y="3952"/>
                  <a:ext cx="7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8" name="Line 254"/>
                <p:cNvSpPr>
                  <a:spLocks noChangeShapeType="1"/>
                </p:cNvSpPr>
                <p:nvPr/>
              </p:nvSpPr>
              <p:spPr bwMode="auto">
                <a:xfrm>
                  <a:off x="3529" y="4131"/>
                  <a:ext cx="7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9" name="Rectangle 255"/>
                <p:cNvSpPr>
                  <a:spLocks noChangeArrowheads="1"/>
                </p:cNvSpPr>
                <p:nvPr/>
              </p:nvSpPr>
              <p:spPr bwMode="auto">
                <a:xfrm>
                  <a:off x="4686" y="3936"/>
                  <a:ext cx="21" cy="187"/>
                </a:xfrm>
                <a:prstGeom prst="rect">
                  <a:avLst/>
                </a:prstGeom>
                <a:solidFill>
                  <a:srgbClr val="00FF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0" name="Rectangle 256"/>
                <p:cNvSpPr>
                  <a:spLocks noChangeArrowheads="1"/>
                </p:cNvSpPr>
                <p:nvPr/>
              </p:nvSpPr>
              <p:spPr bwMode="auto">
                <a:xfrm>
                  <a:off x="4372" y="3890"/>
                  <a:ext cx="35" cy="288"/>
                </a:xfrm>
                <a:prstGeom prst="rect">
                  <a:avLst/>
                </a:prstGeom>
                <a:solidFill>
                  <a:srgbClr val="00FF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1" name="Line 257"/>
                <p:cNvSpPr>
                  <a:spLocks noChangeShapeType="1"/>
                </p:cNvSpPr>
                <p:nvPr/>
              </p:nvSpPr>
              <p:spPr bwMode="auto">
                <a:xfrm>
                  <a:off x="4407" y="3975"/>
                  <a:ext cx="279" cy="16"/>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2" name="Line 258"/>
                <p:cNvSpPr>
                  <a:spLocks noChangeShapeType="1"/>
                </p:cNvSpPr>
                <p:nvPr/>
              </p:nvSpPr>
              <p:spPr bwMode="auto">
                <a:xfrm>
                  <a:off x="4407" y="4038"/>
                  <a:ext cx="279"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3" name="Line 259"/>
                <p:cNvSpPr>
                  <a:spLocks noChangeShapeType="1"/>
                </p:cNvSpPr>
                <p:nvPr/>
              </p:nvSpPr>
              <p:spPr bwMode="auto">
                <a:xfrm flipV="1">
                  <a:off x="4407" y="4092"/>
                  <a:ext cx="279" cy="8"/>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4" name="Rectangle 260"/>
                <p:cNvSpPr>
                  <a:spLocks noChangeArrowheads="1"/>
                </p:cNvSpPr>
                <p:nvPr/>
              </p:nvSpPr>
              <p:spPr bwMode="auto">
                <a:xfrm>
                  <a:off x="3362" y="4014"/>
                  <a:ext cx="132" cy="55"/>
                </a:xfrm>
                <a:prstGeom prst="rect">
                  <a:avLst/>
                </a:prstGeom>
                <a:solidFill>
                  <a:srgbClr val="00FF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245" name="Group 261"/>
              <p:cNvGrpSpPr>
                <a:grpSpLocks/>
              </p:cNvGrpSpPr>
              <p:nvPr/>
            </p:nvGrpSpPr>
            <p:grpSpPr bwMode="auto">
              <a:xfrm>
                <a:off x="4910" y="2673"/>
                <a:ext cx="360" cy="79"/>
                <a:chOff x="3360" y="3888"/>
                <a:chExt cx="1344" cy="288"/>
              </a:xfrm>
            </p:grpSpPr>
            <p:sp>
              <p:nvSpPr>
                <p:cNvPr id="351" name="Rectangle 262"/>
                <p:cNvSpPr>
                  <a:spLocks noChangeArrowheads="1"/>
                </p:cNvSpPr>
                <p:nvPr/>
              </p:nvSpPr>
              <p:spPr bwMode="auto">
                <a:xfrm>
                  <a:off x="3564" y="3950"/>
                  <a:ext cx="808" cy="174"/>
                </a:xfrm>
                <a:prstGeom prst="rect">
                  <a:avLst/>
                </a:prstGeom>
                <a:solidFill>
                  <a:srgbClr val="FFFF99"/>
                </a:solidFill>
                <a:ln w="12700">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2" name="Line 263"/>
                <p:cNvSpPr>
                  <a:spLocks noChangeShapeType="1"/>
                </p:cNvSpPr>
                <p:nvPr/>
              </p:nvSpPr>
              <p:spPr bwMode="auto">
                <a:xfrm>
                  <a:off x="3633" y="4060"/>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3" name="Line 264"/>
                <p:cNvSpPr>
                  <a:spLocks noChangeShapeType="1"/>
                </p:cNvSpPr>
                <p:nvPr/>
              </p:nvSpPr>
              <p:spPr bwMode="auto">
                <a:xfrm>
                  <a:off x="3731" y="4060"/>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4" name="Line 265"/>
                <p:cNvSpPr>
                  <a:spLocks noChangeShapeType="1"/>
                </p:cNvSpPr>
                <p:nvPr/>
              </p:nvSpPr>
              <p:spPr bwMode="auto">
                <a:xfrm>
                  <a:off x="3829" y="4060"/>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5" name="Line 266"/>
                <p:cNvSpPr>
                  <a:spLocks noChangeShapeType="1"/>
                </p:cNvSpPr>
                <p:nvPr/>
              </p:nvSpPr>
              <p:spPr bwMode="auto">
                <a:xfrm>
                  <a:off x="3933" y="4060"/>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6" name="Line 267"/>
                <p:cNvSpPr>
                  <a:spLocks noChangeShapeType="1"/>
                </p:cNvSpPr>
                <p:nvPr/>
              </p:nvSpPr>
              <p:spPr bwMode="auto">
                <a:xfrm>
                  <a:off x="4038" y="4060"/>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7" name="Line 268"/>
                <p:cNvSpPr>
                  <a:spLocks noChangeShapeType="1"/>
                </p:cNvSpPr>
                <p:nvPr/>
              </p:nvSpPr>
              <p:spPr bwMode="auto">
                <a:xfrm>
                  <a:off x="3661"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8" name="Line 269"/>
                <p:cNvSpPr>
                  <a:spLocks noChangeShapeType="1"/>
                </p:cNvSpPr>
                <p:nvPr/>
              </p:nvSpPr>
              <p:spPr bwMode="auto">
                <a:xfrm>
                  <a:off x="3696"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9" name="Line 270"/>
                <p:cNvSpPr>
                  <a:spLocks noChangeShapeType="1"/>
                </p:cNvSpPr>
                <p:nvPr/>
              </p:nvSpPr>
              <p:spPr bwMode="auto">
                <a:xfrm>
                  <a:off x="3766"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0" name="Line 271"/>
                <p:cNvSpPr>
                  <a:spLocks noChangeShapeType="1"/>
                </p:cNvSpPr>
                <p:nvPr/>
              </p:nvSpPr>
              <p:spPr bwMode="auto">
                <a:xfrm>
                  <a:off x="3801"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1" name="Line 272"/>
                <p:cNvSpPr>
                  <a:spLocks noChangeShapeType="1"/>
                </p:cNvSpPr>
                <p:nvPr/>
              </p:nvSpPr>
              <p:spPr bwMode="auto">
                <a:xfrm>
                  <a:off x="3863"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2" name="Line 273"/>
                <p:cNvSpPr>
                  <a:spLocks noChangeShapeType="1"/>
                </p:cNvSpPr>
                <p:nvPr/>
              </p:nvSpPr>
              <p:spPr bwMode="auto">
                <a:xfrm>
                  <a:off x="3898"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3" name="Line 274"/>
                <p:cNvSpPr>
                  <a:spLocks noChangeShapeType="1"/>
                </p:cNvSpPr>
                <p:nvPr/>
              </p:nvSpPr>
              <p:spPr bwMode="auto">
                <a:xfrm>
                  <a:off x="3968"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4" name="Line 275"/>
                <p:cNvSpPr>
                  <a:spLocks noChangeShapeType="1"/>
                </p:cNvSpPr>
                <p:nvPr/>
              </p:nvSpPr>
              <p:spPr bwMode="auto">
                <a:xfrm>
                  <a:off x="4003"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5" name="Line 276"/>
                <p:cNvSpPr>
                  <a:spLocks noChangeShapeType="1"/>
                </p:cNvSpPr>
                <p:nvPr/>
              </p:nvSpPr>
              <p:spPr bwMode="auto">
                <a:xfrm>
                  <a:off x="4065"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6" name="Line 277"/>
                <p:cNvSpPr>
                  <a:spLocks noChangeShapeType="1"/>
                </p:cNvSpPr>
                <p:nvPr/>
              </p:nvSpPr>
              <p:spPr bwMode="auto">
                <a:xfrm>
                  <a:off x="4100"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7" name="Line 278"/>
                <p:cNvSpPr>
                  <a:spLocks noChangeShapeType="1"/>
                </p:cNvSpPr>
                <p:nvPr/>
              </p:nvSpPr>
              <p:spPr bwMode="auto">
                <a:xfrm>
                  <a:off x="4135" y="4060"/>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8" name="AutoShape 279"/>
                <p:cNvSpPr>
                  <a:spLocks noChangeArrowheads="1"/>
                </p:cNvSpPr>
                <p:nvPr/>
              </p:nvSpPr>
              <p:spPr bwMode="auto">
                <a:xfrm flipH="1">
                  <a:off x="3494" y="3950"/>
                  <a:ext cx="70" cy="174"/>
                </a:xfrm>
                <a:prstGeom prst="homePlate">
                  <a:avLst>
                    <a:gd name="adj" fmla="val 25000"/>
                  </a:avLst>
                </a:prstGeom>
                <a:solidFill>
                  <a:srgbClr val="FFFF99"/>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9" name="Rectangle 280"/>
                <p:cNvSpPr>
                  <a:spLocks noChangeArrowheads="1"/>
                </p:cNvSpPr>
                <p:nvPr/>
              </p:nvSpPr>
              <p:spPr bwMode="auto">
                <a:xfrm>
                  <a:off x="3550" y="3950"/>
                  <a:ext cx="28" cy="174"/>
                </a:xfrm>
                <a:prstGeom prst="rect">
                  <a:avLst/>
                </a:prstGeom>
                <a:solidFill>
                  <a:srgbClr val="FFFF99"/>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0" name="Line 281"/>
                <p:cNvSpPr>
                  <a:spLocks noChangeShapeType="1"/>
                </p:cNvSpPr>
                <p:nvPr/>
              </p:nvSpPr>
              <p:spPr bwMode="auto">
                <a:xfrm>
                  <a:off x="3529" y="3950"/>
                  <a:ext cx="70" cy="0"/>
                </a:xfrm>
                <a:prstGeom prst="line">
                  <a:avLst/>
                </a:prstGeom>
                <a:noFill/>
                <a:ln w="12700">
                  <a:solidFill>
                    <a:schemeClr val="accent2"/>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1" name="Line 282"/>
                <p:cNvSpPr>
                  <a:spLocks noChangeShapeType="1"/>
                </p:cNvSpPr>
                <p:nvPr/>
              </p:nvSpPr>
              <p:spPr bwMode="auto">
                <a:xfrm>
                  <a:off x="3529" y="4123"/>
                  <a:ext cx="7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2" name="Rectangle 283"/>
                <p:cNvSpPr>
                  <a:spLocks noChangeArrowheads="1"/>
                </p:cNvSpPr>
                <p:nvPr/>
              </p:nvSpPr>
              <p:spPr bwMode="auto">
                <a:xfrm>
                  <a:off x="4686" y="3942"/>
                  <a:ext cx="21" cy="182"/>
                </a:xfrm>
                <a:prstGeom prst="rect">
                  <a:avLst/>
                </a:prstGeom>
                <a:solidFill>
                  <a:srgbClr val="FFFF99"/>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3" name="Rectangle 284"/>
                <p:cNvSpPr>
                  <a:spLocks noChangeArrowheads="1"/>
                </p:cNvSpPr>
                <p:nvPr/>
              </p:nvSpPr>
              <p:spPr bwMode="auto">
                <a:xfrm>
                  <a:off x="4372" y="3886"/>
                  <a:ext cx="35" cy="292"/>
                </a:xfrm>
                <a:prstGeom prst="rect">
                  <a:avLst/>
                </a:prstGeom>
                <a:solidFill>
                  <a:srgbClr val="FFFF99"/>
                </a:solidFill>
                <a:ln w="12700">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4" name="Line 285"/>
                <p:cNvSpPr>
                  <a:spLocks noChangeShapeType="1"/>
                </p:cNvSpPr>
                <p:nvPr/>
              </p:nvSpPr>
              <p:spPr bwMode="auto">
                <a:xfrm>
                  <a:off x="4407" y="3973"/>
                  <a:ext cx="279" cy="16"/>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5" name="Line 286"/>
                <p:cNvSpPr>
                  <a:spLocks noChangeShapeType="1"/>
                </p:cNvSpPr>
                <p:nvPr/>
              </p:nvSpPr>
              <p:spPr bwMode="auto">
                <a:xfrm>
                  <a:off x="4407" y="4036"/>
                  <a:ext cx="279"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6" name="Line 287"/>
                <p:cNvSpPr>
                  <a:spLocks noChangeShapeType="1"/>
                </p:cNvSpPr>
                <p:nvPr/>
              </p:nvSpPr>
              <p:spPr bwMode="auto">
                <a:xfrm flipV="1">
                  <a:off x="4407" y="4092"/>
                  <a:ext cx="279" cy="8"/>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7" name="Rectangle 288"/>
                <p:cNvSpPr>
                  <a:spLocks noChangeArrowheads="1"/>
                </p:cNvSpPr>
                <p:nvPr/>
              </p:nvSpPr>
              <p:spPr bwMode="auto">
                <a:xfrm>
                  <a:off x="3362" y="4013"/>
                  <a:ext cx="132" cy="47"/>
                </a:xfrm>
                <a:prstGeom prst="rect">
                  <a:avLst/>
                </a:prstGeom>
                <a:solidFill>
                  <a:srgbClr val="FFFF99"/>
                </a:solidFill>
                <a:ln w="12700">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246" name="Group 289"/>
              <p:cNvGrpSpPr>
                <a:grpSpLocks/>
              </p:cNvGrpSpPr>
              <p:nvPr/>
            </p:nvGrpSpPr>
            <p:grpSpPr bwMode="auto">
              <a:xfrm>
                <a:off x="4910" y="2779"/>
                <a:ext cx="360" cy="80"/>
                <a:chOff x="3360" y="3888"/>
                <a:chExt cx="1344" cy="288"/>
              </a:xfrm>
            </p:grpSpPr>
            <p:sp>
              <p:nvSpPr>
                <p:cNvPr id="324" name="Rectangle 290"/>
                <p:cNvSpPr>
                  <a:spLocks noChangeArrowheads="1"/>
                </p:cNvSpPr>
                <p:nvPr/>
              </p:nvSpPr>
              <p:spPr bwMode="auto">
                <a:xfrm>
                  <a:off x="3564" y="3949"/>
                  <a:ext cx="808" cy="179"/>
                </a:xfrm>
                <a:prstGeom prst="rect">
                  <a:avLst/>
                </a:prstGeom>
                <a:solidFill>
                  <a:srgbClr val="FFCC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5" name="Line 291"/>
                <p:cNvSpPr>
                  <a:spLocks noChangeShapeType="1"/>
                </p:cNvSpPr>
                <p:nvPr/>
              </p:nvSpPr>
              <p:spPr bwMode="auto">
                <a:xfrm>
                  <a:off x="3633" y="4066"/>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6" name="Line 292"/>
                <p:cNvSpPr>
                  <a:spLocks noChangeShapeType="1"/>
                </p:cNvSpPr>
                <p:nvPr/>
              </p:nvSpPr>
              <p:spPr bwMode="auto">
                <a:xfrm>
                  <a:off x="3731" y="4066"/>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7" name="Line 293"/>
                <p:cNvSpPr>
                  <a:spLocks noChangeShapeType="1"/>
                </p:cNvSpPr>
                <p:nvPr/>
              </p:nvSpPr>
              <p:spPr bwMode="auto">
                <a:xfrm>
                  <a:off x="3829" y="4066"/>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8" name="Line 294"/>
                <p:cNvSpPr>
                  <a:spLocks noChangeShapeType="1"/>
                </p:cNvSpPr>
                <p:nvPr/>
              </p:nvSpPr>
              <p:spPr bwMode="auto">
                <a:xfrm>
                  <a:off x="3933" y="4066"/>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9" name="Line 295"/>
                <p:cNvSpPr>
                  <a:spLocks noChangeShapeType="1"/>
                </p:cNvSpPr>
                <p:nvPr/>
              </p:nvSpPr>
              <p:spPr bwMode="auto">
                <a:xfrm>
                  <a:off x="4038" y="4066"/>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0" name="Line 296"/>
                <p:cNvSpPr>
                  <a:spLocks noChangeShapeType="1"/>
                </p:cNvSpPr>
                <p:nvPr/>
              </p:nvSpPr>
              <p:spPr bwMode="auto">
                <a:xfrm>
                  <a:off x="3661"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1" name="Line 297"/>
                <p:cNvSpPr>
                  <a:spLocks noChangeShapeType="1"/>
                </p:cNvSpPr>
                <p:nvPr/>
              </p:nvSpPr>
              <p:spPr bwMode="auto">
                <a:xfrm>
                  <a:off x="3696"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2" name="Line 298"/>
                <p:cNvSpPr>
                  <a:spLocks noChangeShapeType="1"/>
                </p:cNvSpPr>
                <p:nvPr/>
              </p:nvSpPr>
              <p:spPr bwMode="auto">
                <a:xfrm>
                  <a:off x="3766"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3" name="Line 299"/>
                <p:cNvSpPr>
                  <a:spLocks noChangeShapeType="1"/>
                </p:cNvSpPr>
                <p:nvPr/>
              </p:nvSpPr>
              <p:spPr bwMode="auto">
                <a:xfrm>
                  <a:off x="3801"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4" name="Line 300"/>
                <p:cNvSpPr>
                  <a:spLocks noChangeShapeType="1"/>
                </p:cNvSpPr>
                <p:nvPr/>
              </p:nvSpPr>
              <p:spPr bwMode="auto">
                <a:xfrm>
                  <a:off x="3863"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5" name="Line 301"/>
                <p:cNvSpPr>
                  <a:spLocks noChangeShapeType="1"/>
                </p:cNvSpPr>
                <p:nvPr/>
              </p:nvSpPr>
              <p:spPr bwMode="auto">
                <a:xfrm>
                  <a:off x="3898"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6" name="Line 302"/>
                <p:cNvSpPr>
                  <a:spLocks noChangeShapeType="1"/>
                </p:cNvSpPr>
                <p:nvPr/>
              </p:nvSpPr>
              <p:spPr bwMode="auto">
                <a:xfrm>
                  <a:off x="3968"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7" name="Line 303"/>
                <p:cNvSpPr>
                  <a:spLocks noChangeShapeType="1"/>
                </p:cNvSpPr>
                <p:nvPr/>
              </p:nvSpPr>
              <p:spPr bwMode="auto">
                <a:xfrm>
                  <a:off x="4003"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8" name="Line 304"/>
                <p:cNvSpPr>
                  <a:spLocks noChangeShapeType="1"/>
                </p:cNvSpPr>
                <p:nvPr/>
              </p:nvSpPr>
              <p:spPr bwMode="auto">
                <a:xfrm>
                  <a:off x="4065"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9" name="Line 305"/>
                <p:cNvSpPr>
                  <a:spLocks noChangeShapeType="1"/>
                </p:cNvSpPr>
                <p:nvPr/>
              </p:nvSpPr>
              <p:spPr bwMode="auto">
                <a:xfrm>
                  <a:off x="4100"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0" name="Line 306"/>
                <p:cNvSpPr>
                  <a:spLocks noChangeShapeType="1"/>
                </p:cNvSpPr>
                <p:nvPr/>
              </p:nvSpPr>
              <p:spPr bwMode="auto">
                <a:xfrm>
                  <a:off x="4135" y="4066"/>
                  <a:ext cx="0" cy="55"/>
                </a:xfrm>
                <a:prstGeom prst="line">
                  <a:avLst/>
                </a:prstGeom>
                <a:noFill/>
                <a:ln w="12700">
                  <a:solidFill>
                    <a:schemeClr val="accent2"/>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1" name="AutoShape 307"/>
                <p:cNvSpPr>
                  <a:spLocks noChangeArrowheads="1"/>
                </p:cNvSpPr>
                <p:nvPr/>
              </p:nvSpPr>
              <p:spPr bwMode="auto">
                <a:xfrm flipH="1">
                  <a:off x="3494" y="3949"/>
                  <a:ext cx="70" cy="179"/>
                </a:xfrm>
                <a:prstGeom prst="homePlate">
                  <a:avLst>
                    <a:gd name="adj" fmla="val 25000"/>
                  </a:avLst>
                </a:prstGeom>
                <a:solidFill>
                  <a:srgbClr val="FFCC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2" name="Rectangle 308"/>
                <p:cNvSpPr>
                  <a:spLocks noChangeArrowheads="1"/>
                </p:cNvSpPr>
                <p:nvPr/>
              </p:nvSpPr>
              <p:spPr bwMode="auto">
                <a:xfrm>
                  <a:off x="3550" y="3949"/>
                  <a:ext cx="28" cy="179"/>
                </a:xfrm>
                <a:prstGeom prst="rect">
                  <a:avLst/>
                </a:prstGeom>
                <a:solidFill>
                  <a:srgbClr val="FFCC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3" name="Line 309"/>
                <p:cNvSpPr>
                  <a:spLocks noChangeShapeType="1"/>
                </p:cNvSpPr>
                <p:nvPr/>
              </p:nvSpPr>
              <p:spPr bwMode="auto">
                <a:xfrm>
                  <a:off x="3529" y="3949"/>
                  <a:ext cx="7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4" name="Line 310"/>
                <p:cNvSpPr>
                  <a:spLocks noChangeShapeType="1"/>
                </p:cNvSpPr>
                <p:nvPr/>
              </p:nvSpPr>
              <p:spPr bwMode="auto">
                <a:xfrm>
                  <a:off x="3529" y="4129"/>
                  <a:ext cx="7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5" name="Rectangle 311"/>
                <p:cNvSpPr>
                  <a:spLocks noChangeArrowheads="1"/>
                </p:cNvSpPr>
                <p:nvPr/>
              </p:nvSpPr>
              <p:spPr bwMode="auto">
                <a:xfrm>
                  <a:off x="4686" y="3934"/>
                  <a:ext cx="21" cy="187"/>
                </a:xfrm>
                <a:prstGeom prst="rect">
                  <a:avLst/>
                </a:prstGeom>
                <a:solidFill>
                  <a:srgbClr val="FFCC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6" name="Rectangle 312"/>
                <p:cNvSpPr>
                  <a:spLocks noChangeArrowheads="1"/>
                </p:cNvSpPr>
                <p:nvPr/>
              </p:nvSpPr>
              <p:spPr bwMode="auto">
                <a:xfrm>
                  <a:off x="4372" y="3887"/>
                  <a:ext cx="35" cy="288"/>
                </a:xfrm>
                <a:prstGeom prst="rect">
                  <a:avLst/>
                </a:prstGeom>
                <a:solidFill>
                  <a:srgbClr val="FFCC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7" name="Line 313"/>
                <p:cNvSpPr>
                  <a:spLocks noChangeShapeType="1"/>
                </p:cNvSpPr>
                <p:nvPr/>
              </p:nvSpPr>
              <p:spPr bwMode="auto">
                <a:xfrm>
                  <a:off x="4407" y="3973"/>
                  <a:ext cx="279" cy="16"/>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8" name="Line 314"/>
                <p:cNvSpPr>
                  <a:spLocks noChangeShapeType="1"/>
                </p:cNvSpPr>
                <p:nvPr/>
              </p:nvSpPr>
              <p:spPr bwMode="auto">
                <a:xfrm>
                  <a:off x="4407" y="4035"/>
                  <a:ext cx="279"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9" name="Line 315"/>
                <p:cNvSpPr>
                  <a:spLocks noChangeShapeType="1"/>
                </p:cNvSpPr>
                <p:nvPr/>
              </p:nvSpPr>
              <p:spPr bwMode="auto">
                <a:xfrm flipV="1">
                  <a:off x="4407" y="4090"/>
                  <a:ext cx="279" cy="8"/>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0" name="Rectangle 316"/>
                <p:cNvSpPr>
                  <a:spLocks noChangeArrowheads="1"/>
                </p:cNvSpPr>
                <p:nvPr/>
              </p:nvSpPr>
              <p:spPr bwMode="auto">
                <a:xfrm>
                  <a:off x="3362" y="4012"/>
                  <a:ext cx="132" cy="55"/>
                </a:xfrm>
                <a:prstGeom prst="rect">
                  <a:avLst/>
                </a:prstGeom>
                <a:solidFill>
                  <a:srgbClr val="FFCCFF"/>
                </a:solidFill>
                <a:ln w="12700">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247" name="Group 317"/>
              <p:cNvGrpSpPr>
                <a:grpSpLocks/>
              </p:cNvGrpSpPr>
              <p:nvPr/>
            </p:nvGrpSpPr>
            <p:grpSpPr bwMode="auto">
              <a:xfrm>
                <a:off x="4910" y="2886"/>
                <a:ext cx="360" cy="79"/>
                <a:chOff x="3360" y="3888"/>
                <a:chExt cx="1344" cy="288"/>
              </a:xfrm>
            </p:grpSpPr>
            <p:sp>
              <p:nvSpPr>
                <p:cNvPr id="297" name="Rectangle 318"/>
                <p:cNvSpPr>
                  <a:spLocks noChangeArrowheads="1"/>
                </p:cNvSpPr>
                <p:nvPr/>
              </p:nvSpPr>
              <p:spPr bwMode="auto">
                <a:xfrm>
                  <a:off x="3564" y="3955"/>
                  <a:ext cx="808" cy="174"/>
                </a:xfrm>
                <a:prstGeom prst="rect">
                  <a:avLst/>
                </a:prstGeom>
                <a:solidFill>
                  <a:srgbClr val="CCFFCC"/>
                </a:solidFill>
                <a:ln w="12700">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98" name="Line 319"/>
                <p:cNvSpPr>
                  <a:spLocks noChangeShapeType="1"/>
                </p:cNvSpPr>
                <p:nvPr/>
              </p:nvSpPr>
              <p:spPr bwMode="auto">
                <a:xfrm>
                  <a:off x="3633" y="4065"/>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99" name="Line 320"/>
                <p:cNvSpPr>
                  <a:spLocks noChangeShapeType="1"/>
                </p:cNvSpPr>
                <p:nvPr/>
              </p:nvSpPr>
              <p:spPr bwMode="auto">
                <a:xfrm>
                  <a:off x="3731" y="4065"/>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0" name="Line 321"/>
                <p:cNvSpPr>
                  <a:spLocks noChangeShapeType="1"/>
                </p:cNvSpPr>
                <p:nvPr/>
              </p:nvSpPr>
              <p:spPr bwMode="auto">
                <a:xfrm>
                  <a:off x="3829" y="4065"/>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1" name="Line 322"/>
                <p:cNvSpPr>
                  <a:spLocks noChangeShapeType="1"/>
                </p:cNvSpPr>
                <p:nvPr/>
              </p:nvSpPr>
              <p:spPr bwMode="auto">
                <a:xfrm>
                  <a:off x="3933" y="4065"/>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2" name="Line 323"/>
                <p:cNvSpPr>
                  <a:spLocks noChangeShapeType="1"/>
                </p:cNvSpPr>
                <p:nvPr/>
              </p:nvSpPr>
              <p:spPr bwMode="auto">
                <a:xfrm>
                  <a:off x="4038" y="4065"/>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3" name="Line 324"/>
                <p:cNvSpPr>
                  <a:spLocks noChangeShapeType="1"/>
                </p:cNvSpPr>
                <p:nvPr/>
              </p:nvSpPr>
              <p:spPr bwMode="auto">
                <a:xfrm>
                  <a:off x="3661"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4" name="Line 325"/>
                <p:cNvSpPr>
                  <a:spLocks noChangeShapeType="1"/>
                </p:cNvSpPr>
                <p:nvPr/>
              </p:nvSpPr>
              <p:spPr bwMode="auto">
                <a:xfrm>
                  <a:off x="3696"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5" name="Line 326"/>
                <p:cNvSpPr>
                  <a:spLocks noChangeShapeType="1"/>
                </p:cNvSpPr>
                <p:nvPr/>
              </p:nvSpPr>
              <p:spPr bwMode="auto">
                <a:xfrm>
                  <a:off x="3766"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6" name="Line 327"/>
                <p:cNvSpPr>
                  <a:spLocks noChangeShapeType="1"/>
                </p:cNvSpPr>
                <p:nvPr/>
              </p:nvSpPr>
              <p:spPr bwMode="auto">
                <a:xfrm>
                  <a:off x="3801"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7" name="Line 328"/>
                <p:cNvSpPr>
                  <a:spLocks noChangeShapeType="1"/>
                </p:cNvSpPr>
                <p:nvPr/>
              </p:nvSpPr>
              <p:spPr bwMode="auto">
                <a:xfrm>
                  <a:off x="3863"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8" name="Line 329"/>
                <p:cNvSpPr>
                  <a:spLocks noChangeShapeType="1"/>
                </p:cNvSpPr>
                <p:nvPr/>
              </p:nvSpPr>
              <p:spPr bwMode="auto">
                <a:xfrm>
                  <a:off x="3898"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9" name="Line 330"/>
                <p:cNvSpPr>
                  <a:spLocks noChangeShapeType="1"/>
                </p:cNvSpPr>
                <p:nvPr/>
              </p:nvSpPr>
              <p:spPr bwMode="auto">
                <a:xfrm>
                  <a:off x="3968"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0" name="Line 331"/>
                <p:cNvSpPr>
                  <a:spLocks noChangeShapeType="1"/>
                </p:cNvSpPr>
                <p:nvPr/>
              </p:nvSpPr>
              <p:spPr bwMode="auto">
                <a:xfrm>
                  <a:off x="4003"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1" name="Line 332"/>
                <p:cNvSpPr>
                  <a:spLocks noChangeShapeType="1"/>
                </p:cNvSpPr>
                <p:nvPr/>
              </p:nvSpPr>
              <p:spPr bwMode="auto">
                <a:xfrm>
                  <a:off x="4065"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2" name="Line 333"/>
                <p:cNvSpPr>
                  <a:spLocks noChangeShapeType="1"/>
                </p:cNvSpPr>
                <p:nvPr/>
              </p:nvSpPr>
              <p:spPr bwMode="auto">
                <a:xfrm>
                  <a:off x="4100"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3" name="Line 334"/>
                <p:cNvSpPr>
                  <a:spLocks noChangeShapeType="1"/>
                </p:cNvSpPr>
                <p:nvPr/>
              </p:nvSpPr>
              <p:spPr bwMode="auto">
                <a:xfrm>
                  <a:off x="4135" y="4065"/>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4" name="AutoShape 335"/>
                <p:cNvSpPr>
                  <a:spLocks noChangeArrowheads="1"/>
                </p:cNvSpPr>
                <p:nvPr/>
              </p:nvSpPr>
              <p:spPr bwMode="auto">
                <a:xfrm flipH="1">
                  <a:off x="3494" y="3955"/>
                  <a:ext cx="70" cy="174"/>
                </a:xfrm>
                <a:prstGeom prst="homePlate">
                  <a:avLst>
                    <a:gd name="adj" fmla="val 25000"/>
                  </a:avLst>
                </a:prstGeom>
                <a:solidFill>
                  <a:srgbClr val="CCFFCC"/>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5" name="Rectangle 336"/>
                <p:cNvSpPr>
                  <a:spLocks noChangeArrowheads="1"/>
                </p:cNvSpPr>
                <p:nvPr/>
              </p:nvSpPr>
              <p:spPr bwMode="auto">
                <a:xfrm>
                  <a:off x="3550" y="3955"/>
                  <a:ext cx="28" cy="174"/>
                </a:xfrm>
                <a:prstGeom prst="rect">
                  <a:avLst/>
                </a:prstGeom>
                <a:solidFill>
                  <a:srgbClr val="CCFFCC"/>
                </a:solidFill>
                <a:ln w="12700">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6" name="Line 337"/>
                <p:cNvSpPr>
                  <a:spLocks noChangeShapeType="1"/>
                </p:cNvSpPr>
                <p:nvPr/>
              </p:nvSpPr>
              <p:spPr bwMode="auto">
                <a:xfrm>
                  <a:off x="3529" y="3955"/>
                  <a:ext cx="7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7" name="Line 338"/>
                <p:cNvSpPr>
                  <a:spLocks noChangeShapeType="1"/>
                </p:cNvSpPr>
                <p:nvPr/>
              </p:nvSpPr>
              <p:spPr bwMode="auto">
                <a:xfrm>
                  <a:off x="3529" y="4128"/>
                  <a:ext cx="7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8" name="Rectangle 339"/>
                <p:cNvSpPr>
                  <a:spLocks noChangeArrowheads="1"/>
                </p:cNvSpPr>
                <p:nvPr/>
              </p:nvSpPr>
              <p:spPr bwMode="auto">
                <a:xfrm>
                  <a:off x="4686" y="3939"/>
                  <a:ext cx="21" cy="189"/>
                </a:xfrm>
                <a:prstGeom prst="rect">
                  <a:avLst/>
                </a:prstGeom>
                <a:solidFill>
                  <a:srgbClr val="CCFFCC"/>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9" name="Rectangle 340"/>
                <p:cNvSpPr>
                  <a:spLocks noChangeArrowheads="1"/>
                </p:cNvSpPr>
                <p:nvPr/>
              </p:nvSpPr>
              <p:spPr bwMode="auto">
                <a:xfrm>
                  <a:off x="4372" y="3899"/>
                  <a:ext cx="35" cy="276"/>
                </a:xfrm>
                <a:prstGeom prst="rect">
                  <a:avLst/>
                </a:prstGeom>
                <a:solidFill>
                  <a:srgbClr val="CCFFCC"/>
                </a:solidFill>
                <a:ln w="12700">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0" name="Line 341"/>
                <p:cNvSpPr>
                  <a:spLocks noChangeShapeType="1"/>
                </p:cNvSpPr>
                <p:nvPr/>
              </p:nvSpPr>
              <p:spPr bwMode="auto">
                <a:xfrm>
                  <a:off x="4407" y="3978"/>
                  <a:ext cx="279" cy="8"/>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1" name="Line 342"/>
                <p:cNvSpPr>
                  <a:spLocks noChangeShapeType="1"/>
                </p:cNvSpPr>
                <p:nvPr/>
              </p:nvSpPr>
              <p:spPr bwMode="auto">
                <a:xfrm>
                  <a:off x="4407" y="4042"/>
                  <a:ext cx="279"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2" name="Line 343"/>
                <p:cNvSpPr>
                  <a:spLocks noChangeShapeType="1"/>
                </p:cNvSpPr>
                <p:nvPr/>
              </p:nvSpPr>
              <p:spPr bwMode="auto">
                <a:xfrm flipV="1">
                  <a:off x="4407" y="4089"/>
                  <a:ext cx="279" cy="16"/>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3" name="Rectangle 344"/>
                <p:cNvSpPr>
                  <a:spLocks noChangeArrowheads="1"/>
                </p:cNvSpPr>
                <p:nvPr/>
              </p:nvSpPr>
              <p:spPr bwMode="auto">
                <a:xfrm>
                  <a:off x="3362" y="4018"/>
                  <a:ext cx="132" cy="47"/>
                </a:xfrm>
                <a:prstGeom prst="rect">
                  <a:avLst/>
                </a:prstGeom>
                <a:solidFill>
                  <a:srgbClr val="CCFFCC"/>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sp>
            <p:nvSpPr>
              <p:cNvPr id="265" name="AutoShape 345"/>
              <p:cNvSpPr>
                <a:spLocks noChangeArrowheads="1"/>
              </p:cNvSpPr>
              <p:nvPr/>
            </p:nvSpPr>
            <p:spPr bwMode="auto">
              <a:xfrm>
                <a:off x="5271" y="2566"/>
                <a:ext cx="22" cy="80"/>
              </a:xfrm>
              <a:prstGeom prst="cube">
                <a:avLst>
                  <a:gd name="adj" fmla="val 25000"/>
                </a:avLst>
              </a:prstGeom>
              <a:solidFill>
                <a:schemeClr val="accent1"/>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66" name="AutoShape 346"/>
              <p:cNvSpPr>
                <a:spLocks noChangeArrowheads="1"/>
              </p:cNvSpPr>
              <p:nvPr/>
            </p:nvSpPr>
            <p:spPr bwMode="auto">
              <a:xfrm>
                <a:off x="5271" y="2673"/>
                <a:ext cx="22" cy="80"/>
              </a:xfrm>
              <a:prstGeom prst="cube">
                <a:avLst>
                  <a:gd name="adj" fmla="val 25000"/>
                </a:avLst>
              </a:prstGeom>
              <a:solidFill>
                <a:schemeClr val="accent1"/>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67" name="AutoShape 347"/>
              <p:cNvSpPr>
                <a:spLocks noChangeArrowheads="1"/>
              </p:cNvSpPr>
              <p:nvPr/>
            </p:nvSpPr>
            <p:spPr bwMode="auto">
              <a:xfrm>
                <a:off x="5271" y="2779"/>
                <a:ext cx="22" cy="80"/>
              </a:xfrm>
              <a:prstGeom prst="cube">
                <a:avLst>
                  <a:gd name="adj" fmla="val 25000"/>
                </a:avLst>
              </a:prstGeom>
              <a:solidFill>
                <a:schemeClr val="accent1"/>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68" name="AutoShape 348"/>
              <p:cNvSpPr>
                <a:spLocks noChangeArrowheads="1"/>
              </p:cNvSpPr>
              <p:nvPr/>
            </p:nvSpPr>
            <p:spPr bwMode="auto">
              <a:xfrm>
                <a:off x="5271" y="2887"/>
                <a:ext cx="22" cy="78"/>
              </a:xfrm>
              <a:prstGeom prst="cube">
                <a:avLst>
                  <a:gd name="adj" fmla="val 25000"/>
                </a:avLst>
              </a:prstGeom>
              <a:solidFill>
                <a:schemeClr val="accent1"/>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nvGrpSpPr>
              <p:cNvPr id="248" name="Group 349"/>
              <p:cNvGrpSpPr>
                <a:grpSpLocks/>
              </p:cNvGrpSpPr>
              <p:nvPr/>
            </p:nvGrpSpPr>
            <p:grpSpPr bwMode="auto">
              <a:xfrm>
                <a:off x="4990" y="2459"/>
                <a:ext cx="217" cy="107"/>
                <a:chOff x="2064" y="3312"/>
                <a:chExt cx="432" cy="192"/>
              </a:xfrm>
            </p:grpSpPr>
            <p:sp>
              <p:nvSpPr>
                <p:cNvPr id="295" name="AutoShape 350"/>
                <p:cNvSpPr>
                  <a:spLocks noChangeArrowheads="1"/>
                </p:cNvSpPr>
                <p:nvPr/>
              </p:nvSpPr>
              <p:spPr bwMode="auto">
                <a:xfrm>
                  <a:off x="2065" y="3334"/>
                  <a:ext cx="431" cy="82"/>
                </a:xfrm>
                <a:prstGeom prst="cube">
                  <a:avLst>
                    <a:gd name="adj" fmla="val 25000"/>
                  </a:avLst>
                </a:prstGeom>
                <a:solidFill>
                  <a:schemeClr val="accent1"/>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96" name="AutoShape 351"/>
                <p:cNvSpPr>
                  <a:spLocks noChangeArrowheads="1"/>
                </p:cNvSpPr>
                <p:nvPr/>
              </p:nvSpPr>
              <p:spPr bwMode="auto">
                <a:xfrm>
                  <a:off x="2065" y="3415"/>
                  <a:ext cx="431" cy="89"/>
                </a:xfrm>
                <a:prstGeom prst="cube">
                  <a:avLst>
                    <a:gd name="adj" fmla="val 25000"/>
                  </a:avLst>
                </a:prstGeom>
                <a:solidFill>
                  <a:schemeClr val="accent1"/>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sp>
            <p:nvSpPr>
              <p:cNvPr id="270" name="AutoShape 352"/>
              <p:cNvSpPr>
                <a:spLocks noChangeArrowheads="1"/>
              </p:cNvSpPr>
              <p:nvPr/>
            </p:nvSpPr>
            <p:spPr bwMode="auto">
              <a:xfrm>
                <a:off x="4836" y="2343"/>
                <a:ext cx="573" cy="102"/>
              </a:xfrm>
              <a:prstGeom prst="cube">
                <a:avLst>
                  <a:gd name="adj" fmla="val 78870"/>
                </a:avLst>
              </a:prstGeom>
              <a:solidFill>
                <a:srgbClr val="F1F9C3"/>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nvGrpSpPr>
              <p:cNvPr id="249" name="Group 354"/>
              <p:cNvGrpSpPr>
                <a:grpSpLocks/>
              </p:cNvGrpSpPr>
              <p:nvPr/>
            </p:nvGrpSpPr>
            <p:grpSpPr bwMode="auto">
              <a:xfrm>
                <a:off x="4954" y="2239"/>
                <a:ext cx="95" cy="101"/>
                <a:chOff x="3840" y="2266"/>
                <a:chExt cx="720" cy="479"/>
              </a:xfrm>
            </p:grpSpPr>
            <p:sp>
              <p:nvSpPr>
                <p:cNvPr id="291" name="Rectangle 355"/>
                <p:cNvSpPr>
                  <a:spLocks noChangeArrowheads="1"/>
                </p:cNvSpPr>
                <p:nvPr/>
              </p:nvSpPr>
              <p:spPr bwMode="auto">
                <a:xfrm>
                  <a:off x="3835" y="2268"/>
                  <a:ext cx="721" cy="534"/>
                </a:xfrm>
                <a:prstGeom prst="rect">
                  <a:avLst/>
                </a:prstGeom>
                <a:solidFill>
                  <a:srgbClr val="CCFFFF"/>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92" name="Line 356"/>
                <p:cNvSpPr>
                  <a:spLocks noChangeShapeType="1"/>
                </p:cNvSpPr>
                <p:nvPr/>
              </p:nvSpPr>
              <p:spPr bwMode="auto">
                <a:xfrm>
                  <a:off x="3934" y="2340"/>
                  <a:ext cx="0" cy="318"/>
                </a:xfrm>
                <a:prstGeom prst="line">
                  <a:avLst/>
                </a:prstGeom>
                <a:noFill/>
                <a:ln w="9525">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93" name="Line 357"/>
                <p:cNvSpPr>
                  <a:spLocks noChangeShapeType="1"/>
                </p:cNvSpPr>
                <p:nvPr/>
              </p:nvSpPr>
              <p:spPr bwMode="auto">
                <a:xfrm>
                  <a:off x="3934" y="2504"/>
                  <a:ext cx="481" cy="0"/>
                </a:xfrm>
                <a:prstGeom prst="line">
                  <a:avLst/>
                </a:prstGeom>
                <a:noFill/>
                <a:ln w="9525">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94" name="Freeform 358"/>
                <p:cNvSpPr>
                  <a:spLocks/>
                </p:cNvSpPr>
                <p:nvPr/>
              </p:nvSpPr>
              <p:spPr bwMode="auto">
                <a:xfrm>
                  <a:off x="3934" y="2350"/>
                  <a:ext cx="481" cy="257"/>
                </a:xfrm>
                <a:custGeom>
                  <a:avLst/>
                  <a:gdLst>
                    <a:gd name="T0" fmla="*/ 0 w 480"/>
                    <a:gd name="T1" fmla="*/ 48 h 248"/>
                    <a:gd name="T2" fmla="*/ 96 w 480"/>
                    <a:gd name="T3" fmla="*/ 48 h 248"/>
                    <a:gd name="T4" fmla="*/ 144 w 480"/>
                    <a:gd name="T5" fmla="*/ 0 h 248"/>
                    <a:gd name="T6" fmla="*/ 192 w 480"/>
                    <a:gd name="T7" fmla="*/ 48 h 248"/>
                    <a:gd name="T8" fmla="*/ 336 w 480"/>
                    <a:gd name="T9" fmla="*/ 240 h 248"/>
                    <a:gd name="T10" fmla="*/ 432 w 480"/>
                    <a:gd name="T11" fmla="*/ 96 h 248"/>
                    <a:gd name="T12" fmla="*/ 480 w 480"/>
                    <a:gd name="T13" fmla="*/ 96 h 248"/>
                    <a:gd name="T14" fmla="*/ 0 60000 65536"/>
                    <a:gd name="T15" fmla="*/ 0 60000 65536"/>
                    <a:gd name="T16" fmla="*/ 0 60000 65536"/>
                    <a:gd name="T17" fmla="*/ 0 60000 65536"/>
                    <a:gd name="T18" fmla="*/ 0 60000 65536"/>
                    <a:gd name="T19" fmla="*/ 0 60000 65536"/>
                    <a:gd name="T20" fmla="*/ 0 60000 65536"/>
                    <a:gd name="T21" fmla="*/ 0 w 480"/>
                    <a:gd name="T22" fmla="*/ 0 h 248"/>
                    <a:gd name="T23" fmla="*/ 480 w 480"/>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248">
                      <a:moveTo>
                        <a:pt x="0" y="48"/>
                      </a:moveTo>
                      <a:cubicBezTo>
                        <a:pt x="36" y="52"/>
                        <a:pt x="72" y="56"/>
                        <a:pt x="96" y="48"/>
                      </a:cubicBezTo>
                      <a:cubicBezTo>
                        <a:pt x="120" y="40"/>
                        <a:pt x="128" y="0"/>
                        <a:pt x="144" y="0"/>
                      </a:cubicBezTo>
                      <a:cubicBezTo>
                        <a:pt x="160" y="0"/>
                        <a:pt x="160" y="8"/>
                        <a:pt x="192" y="48"/>
                      </a:cubicBezTo>
                      <a:cubicBezTo>
                        <a:pt x="224" y="88"/>
                        <a:pt x="296" y="232"/>
                        <a:pt x="336" y="240"/>
                      </a:cubicBezTo>
                      <a:cubicBezTo>
                        <a:pt x="376" y="248"/>
                        <a:pt x="408" y="120"/>
                        <a:pt x="432" y="96"/>
                      </a:cubicBezTo>
                      <a:cubicBezTo>
                        <a:pt x="456" y="72"/>
                        <a:pt x="468" y="84"/>
                        <a:pt x="480" y="96"/>
                      </a:cubicBezTo>
                    </a:path>
                  </a:pathLst>
                </a:custGeom>
                <a:noFill/>
                <a:ln w="9525">
                  <a:solidFill>
                    <a:schemeClr val="accent2"/>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sp>
            <p:nvSpPr>
              <p:cNvPr id="272" name="Rectangle 359"/>
              <p:cNvSpPr>
                <a:spLocks noChangeArrowheads="1"/>
              </p:cNvSpPr>
              <p:nvPr/>
            </p:nvSpPr>
            <p:spPr bwMode="auto">
              <a:xfrm>
                <a:off x="5189" y="2090"/>
                <a:ext cx="77" cy="17"/>
              </a:xfrm>
              <a:prstGeom prst="rect">
                <a:avLst/>
              </a:prstGeom>
              <a:solidFill>
                <a:schemeClr val="accent1"/>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73" name="Rectangle 361"/>
              <p:cNvSpPr>
                <a:spLocks noChangeArrowheads="1"/>
              </p:cNvSpPr>
              <p:nvPr/>
            </p:nvSpPr>
            <p:spPr bwMode="auto">
              <a:xfrm>
                <a:off x="5189" y="2246"/>
                <a:ext cx="77" cy="15"/>
              </a:xfrm>
              <a:prstGeom prst="rect">
                <a:avLst/>
              </a:prstGeom>
              <a:solidFill>
                <a:srgbClr val="FFFF99"/>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74" name="Rectangle 362"/>
              <p:cNvSpPr>
                <a:spLocks noChangeArrowheads="1"/>
              </p:cNvSpPr>
              <p:nvPr/>
            </p:nvSpPr>
            <p:spPr bwMode="auto">
              <a:xfrm>
                <a:off x="5189" y="2263"/>
                <a:ext cx="77" cy="19"/>
              </a:xfrm>
              <a:prstGeom prst="rect">
                <a:avLst/>
              </a:prstGeom>
              <a:solidFill>
                <a:srgbClr val="FFCCFF"/>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75" name="Rectangle 363"/>
              <p:cNvSpPr>
                <a:spLocks noChangeArrowheads="1"/>
              </p:cNvSpPr>
              <p:nvPr/>
            </p:nvSpPr>
            <p:spPr bwMode="auto">
              <a:xfrm>
                <a:off x="5189" y="2285"/>
                <a:ext cx="77" cy="17"/>
              </a:xfrm>
              <a:prstGeom prst="rect">
                <a:avLst/>
              </a:prstGeom>
              <a:solidFill>
                <a:srgbClr val="CCFFCC"/>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76" name="AutoShape 366"/>
              <p:cNvSpPr>
                <a:spLocks noChangeArrowheads="1"/>
              </p:cNvSpPr>
              <p:nvPr/>
            </p:nvSpPr>
            <p:spPr bwMode="auto">
              <a:xfrm>
                <a:off x="4931" y="2363"/>
                <a:ext cx="153" cy="41"/>
              </a:xfrm>
              <a:prstGeom prst="parallelogram">
                <a:avLst>
                  <a:gd name="adj" fmla="val 95000"/>
                </a:avLst>
              </a:prstGeom>
              <a:solidFill>
                <a:schemeClr val="accent1"/>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77" name="AutoShape 367"/>
              <p:cNvSpPr>
                <a:spLocks noChangeArrowheads="1"/>
              </p:cNvSpPr>
              <p:nvPr/>
            </p:nvSpPr>
            <p:spPr bwMode="auto">
              <a:xfrm>
                <a:off x="5105" y="2363"/>
                <a:ext cx="153" cy="41"/>
              </a:xfrm>
              <a:prstGeom prst="parallelogram">
                <a:avLst>
                  <a:gd name="adj" fmla="val 95625"/>
                </a:avLst>
              </a:prstGeom>
              <a:solidFill>
                <a:schemeClr val="accent1"/>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78" name="Line 368"/>
              <p:cNvSpPr>
                <a:spLocks noChangeShapeType="1"/>
              </p:cNvSpPr>
              <p:nvPr/>
            </p:nvSpPr>
            <p:spPr bwMode="auto">
              <a:xfrm flipH="1">
                <a:off x="4952" y="2363"/>
                <a:ext cx="37" cy="41"/>
              </a:xfrm>
              <a:prstGeom prst="line">
                <a:avLst/>
              </a:prstGeom>
              <a:noFill/>
              <a:ln w="9525">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79" name="Line 369"/>
              <p:cNvSpPr>
                <a:spLocks noChangeShapeType="1"/>
              </p:cNvSpPr>
              <p:nvPr/>
            </p:nvSpPr>
            <p:spPr bwMode="auto">
              <a:xfrm flipH="1">
                <a:off x="4970" y="2363"/>
                <a:ext cx="37" cy="41"/>
              </a:xfrm>
              <a:prstGeom prst="line">
                <a:avLst/>
              </a:prstGeom>
              <a:noFill/>
              <a:ln w="9525">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0" name="Line 370"/>
              <p:cNvSpPr>
                <a:spLocks noChangeShapeType="1"/>
              </p:cNvSpPr>
              <p:nvPr/>
            </p:nvSpPr>
            <p:spPr bwMode="auto">
              <a:xfrm flipH="1">
                <a:off x="4989" y="2363"/>
                <a:ext cx="37" cy="41"/>
              </a:xfrm>
              <a:prstGeom prst="line">
                <a:avLst/>
              </a:prstGeom>
              <a:noFill/>
              <a:ln w="9525">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1" name="Line 371"/>
              <p:cNvSpPr>
                <a:spLocks noChangeShapeType="1"/>
              </p:cNvSpPr>
              <p:nvPr/>
            </p:nvSpPr>
            <p:spPr bwMode="auto">
              <a:xfrm flipH="1">
                <a:off x="5008" y="2363"/>
                <a:ext cx="39" cy="41"/>
              </a:xfrm>
              <a:prstGeom prst="line">
                <a:avLst/>
              </a:prstGeom>
              <a:noFill/>
              <a:ln w="9525">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2" name="Line 372"/>
              <p:cNvSpPr>
                <a:spLocks noChangeShapeType="1"/>
              </p:cNvSpPr>
              <p:nvPr/>
            </p:nvSpPr>
            <p:spPr bwMode="auto">
              <a:xfrm flipH="1">
                <a:off x="5026" y="2363"/>
                <a:ext cx="39" cy="41"/>
              </a:xfrm>
              <a:prstGeom prst="line">
                <a:avLst/>
              </a:prstGeom>
              <a:noFill/>
              <a:ln w="9525">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3" name="Line 373"/>
              <p:cNvSpPr>
                <a:spLocks noChangeShapeType="1"/>
              </p:cNvSpPr>
              <p:nvPr/>
            </p:nvSpPr>
            <p:spPr bwMode="auto">
              <a:xfrm>
                <a:off x="4952" y="2389"/>
                <a:ext cx="114" cy="0"/>
              </a:xfrm>
              <a:prstGeom prst="line">
                <a:avLst/>
              </a:prstGeom>
              <a:noFill/>
              <a:ln w="9525">
                <a:solidFill>
                  <a:schemeClr val="accent2"/>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4" name="Freeform 374"/>
              <p:cNvSpPr>
                <a:spLocks/>
              </p:cNvSpPr>
              <p:nvPr/>
            </p:nvSpPr>
            <p:spPr bwMode="auto">
              <a:xfrm>
                <a:off x="4780" y="2597"/>
                <a:ext cx="133" cy="71"/>
              </a:xfrm>
              <a:custGeom>
                <a:avLst/>
                <a:gdLst>
                  <a:gd name="T0" fmla="*/ 336 w 336"/>
                  <a:gd name="T1" fmla="*/ 24 h 168"/>
                  <a:gd name="T2" fmla="*/ 96 w 336"/>
                  <a:gd name="T3" fmla="*/ 24 h 168"/>
                  <a:gd name="T4" fmla="*/ 0 w 336"/>
                  <a:gd name="T5" fmla="*/ 168 h 168"/>
                  <a:gd name="T6" fmla="*/ 0 60000 65536"/>
                  <a:gd name="T7" fmla="*/ 0 60000 65536"/>
                  <a:gd name="T8" fmla="*/ 0 60000 65536"/>
                  <a:gd name="T9" fmla="*/ 0 w 336"/>
                  <a:gd name="T10" fmla="*/ 0 h 168"/>
                  <a:gd name="T11" fmla="*/ 336 w 336"/>
                  <a:gd name="T12" fmla="*/ 168 h 168"/>
                </a:gdLst>
                <a:ahLst/>
                <a:cxnLst>
                  <a:cxn ang="T6">
                    <a:pos x="T0" y="T1"/>
                  </a:cxn>
                  <a:cxn ang="T7">
                    <a:pos x="T2" y="T3"/>
                  </a:cxn>
                  <a:cxn ang="T8">
                    <a:pos x="T4" y="T5"/>
                  </a:cxn>
                </a:cxnLst>
                <a:rect l="T9" t="T10" r="T11" b="T12"/>
                <a:pathLst>
                  <a:path w="336" h="168">
                    <a:moveTo>
                      <a:pt x="336" y="24"/>
                    </a:moveTo>
                    <a:cubicBezTo>
                      <a:pt x="244" y="12"/>
                      <a:pt x="152" y="0"/>
                      <a:pt x="96" y="24"/>
                    </a:cubicBezTo>
                    <a:cubicBezTo>
                      <a:pt x="40" y="48"/>
                      <a:pt x="16" y="144"/>
                      <a:pt x="0" y="168"/>
                    </a:cubicBezTo>
                  </a:path>
                </a:pathLst>
              </a:custGeom>
              <a:noFill/>
              <a:ln w="28575">
                <a:solidFill>
                  <a:srgbClr val="00CCFF"/>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5" name="Freeform 375"/>
              <p:cNvSpPr>
                <a:spLocks/>
              </p:cNvSpPr>
              <p:nvPr/>
            </p:nvSpPr>
            <p:spPr bwMode="auto">
              <a:xfrm>
                <a:off x="4780" y="2705"/>
                <a:ext cx="133" cy="119"/>
              </a:xfrm>
              <a:custGeom>
                <a:avLst/>
                <a:gdLst>
                  <a:gd name="T0" fmla="*/ 336 w 336"/>
                  <a:gd name="T1" fmla="*/ 40 h 280"/>
                  <a:gd name="T2" fmla="*/ 144 w 336"/>
                  <a:gd name="T3" fmla="*/ 40 h 280"/>
                  <a:gd name="T4" fmla="*/ 0 w 336"/>
                  <a:gd name="T5" fmla="*/ 280 h 280"/>
                  <a:gd name="T6" fmla="*/ 0 60000 65536"/>
                  <a:gd name="T7" fmla="*/ 0 60000 65536"/>
                  <a:gd name="T8" fmla="*/ 0 60000 65536"/>
                  <a:gd name="T9" fmla="*/ 0 w 336"/>
                  <a:gd name="T10" fmla="*/ 0 h 280"/>
                  <a:gd name="T11" fmla="*/ 336 w 336"/>
                  <a:gd name="T12" fmla="*/ 280 h 280"/>
                </a:gdLst>
                <a:ahLst/>
                <a:cxnLst>
                  <a:cxn ang="T6">
                    <a:pos x="T0" y="T1"/>
                  </a:cxn>
                  <a:cxn ang="T7">
                    <a:pos x="T2" y="T3"/>
                  </a:cxn>
                  <a:cxn ang="T8">
                    <a:pos x="T4" y="T5"/>
                  </a:cxn>
                </a:cxnLst>
                <a:rect l="T9" t="T10" r="T11" b="T12"/>
                <a:pathLst>
                  <a:path w="336" h="280">
                    <a:moveTo>
                      <a:pt x="336" y="40"/>
                    </a:moveTo>
                    <a:cubicBezTo>
                      <a:pt x="268" y="20"/>
                      <a:pt x="200" y="0"/>
                      <a:pt x="144" y="40"/>
                    </a:cubicBezTo>
                    <a:cubicBezTo>
                      <a:pt x="88" y="80"/>
                      <a:pt x="44" y="180"/>
                      <a:pt x="0" y="280"/>
                    </a:cubicBezTo>
                  </a:path>
                </a:pathLst>
              </a:custGeom>
              <a:noFill/>
              <a:ln w="28575">
                <a:solidFill>
                  <a:schemeClr val="accent2"/>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6" name="Freeform 376"/>
              <p:cNvSpPr>
                <a:spLocks/>
              </p:cNvSpPr>
              <p:nvPr/>
            </p:nvSpPr>
            <p:spPr bwMode="auto">
              <a:xfrm>
                <a:off x="4780" y="2816"/>
                <a:ext cx="151" cy="80"/>
              </a:xfrm>
              <a:custGeom>
                <a:avLst/>
                <a:gdLst>
                  <a:gd name="T0" fmla="*/ 336 w 336"/>
                  <a:gd name="T1" fmla="*/ 32 h 224"/>
                  <a:gd name="T2" fmla="*/ 144 w 336"/>
                  <a:gd name="T3" fmla="*/ 32 h 224"/>
                  <a:gd name="T4" fmla="*/ 0 w 336"/>
                  <a:gd name="T5" fmla="*/ 224 h 224"/>
                  <a:gd name="T6" fmla="*/ 0 60000 65536"/>
                  <a:gd name="T7" fmla="*/ 0 60000 65536"/>
                  <a:gd name="T8" fmla="*/ 0 60000 65536"/>
                  <a:gd name="T9" fmla="*/ 0 w 336"/>
                  <a:gd name="T10" fmla="*/ 0 h 224"/>
                  <a:gd name="T11" fmla="*/ 336 w 336"/>
                  <a:gd name="T12" fmla="*/ 224 h 224"/>
                </a:gdLst>
                <a:ahLst/>
                <a:cxnLst>
                  <a:cxn ang="T6">
                    <a:pos x="T0" y="T1"/>
                  </a:cxn>
                  <a:cxn ang="T7">
                    <a:pos x="T2" y="T3"/>
                  </a:cxn>
                  <a:cxn ang="T8">
                    <a:pos x="T4" y="T5"/>
                  </a:cxn>
                </a:cxnLst>
                <a:rect l="T9" t="T10" r="T11" b="T12"/>
                <a:pathLst>
                  <a:path w="336" h="224">
                    <a:moveTo>
                      <a:pt x="336" y="32"/>
                    </a:moveTo>
                    <a:cubicBezTo>
                      <a:pt x="268" y="16"/>
                      <a:pt x="200" y="0"/>
                      <a:pt x="144" y="32"/>
                    </a:cubicBezTo>
                    <a:cubicBezTo>
                      <a:pt x="88" y="64"/>
                      <a:pt x="44" y="144"/>
                      <a:pt x="0" y="224"/>
                    </a:cubicBezTo>
                  </a:path>
                </a:pathLst>
              </a:custGeom>
              <a:noFill/>
              <a:ln w="28575">
                <a:solidFill>
                  <a:srgbClr val="00CCFF"/>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7" name="Freeform 377"/>
              <p:cNvSpPr>
                <a:spLocks/>
              </p:cNvSpPr>
              <p:nvPr/>
            </p:nvSpPr>
            <p:spPr bwMode="auto">
              <a:xfrm>
                <a:off x="4774" y="2932"/>
                <a:ext cx="138" cy="37"/>
              </a:xfrm>
              <a:custGeom>
                <a:avLst/>
                <a:gdLst>
                  <a:gd name="T0" fmla="*/ 384 w 384"/>
                  <a:gd name="T1" fmla="*/ 0 h 96"/>
                  <a:gd name="T2" fmla="*/ 96 w 384"/>
                  <a:gd name="T3" fmla="*/ 48 h 96"/>
                  <a:gd name="T4" fmla="*/ 0 w 384"/>
                  <a:gd name="T5" fmla="*/ 96 h 96"/>
                  <a:gd name="T6" fmla="*/ 0 60000 65536"/>
                  <a:gd name="T7" fmla="*/ 0 60000 65536"/>
                  <a:gd name="T8" fmla="*/ 0 60000 65536"/>
                  <a:gd name="T9" fmla="*/ 0 w 384"/>
                  <a:gd name="T10" fmla="*/ 0 h 96"/>
                  <a:gd name="T11" fmla="*/ 384 w 384"/>
                  <a:gd name="T12" fmla="*/ 96 h 96"/>
                </a:gdLst>
                <a:ahLst/>
                <a:cxnLst>
                  <a:cxn ang="T6">
                    <a:pos x="T0" y="T1"/>
                  </a:cxn>
                  <a:cxn ang="T7">
                    <a:pos x="T2" y="T3"/>
                  </a:cxn>
                  <a:cxn ang="T8">
                    <a:pos x="T4" y="T5"/>
                  </a:cxn>
                </a:cxnLst>
                <a:rect l="T9" t="T10" r="T11" b="T12"/>
                <a:pathLst>
                  <a:path w="384" h="96">
                    <a:moveTo>
                      <a:pt x="384" y="0"/>
                    </a:moveTo>
                    <a:cubicBezTo>
                      <a:pt x="272" y="16"/>
                      <a:pt x="160" y="32"/>
                      <a:pt x="96" y="48"/>
                    </a:cubicBezTo>
                    <a:cubicBezTo>
                      <a:pt x="32" y="64"/>
                      <a:pt x="16" y="80"/>
                      <a:pt x="0" y="96"/>
                    </a:cubicBezTo>
                  </a:path>
                </a:pathLst>
              </a:custGeom>
              <a:noFill/>
              <a:ln w="28575">
                <a:solidFill>
                  <a:schemeClr val="accent2"/>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nvGrpSpPr>
              <p:cNvPr id="250" name="Group 634"/>
              <p:cNvGrpSpPr>
                <a:grpSpLocks/>
              </p:cNvGrpSpPr>
              <p:nvPr/>
            </p:nvGrpSpPr>
            <p:grpSpPr bwMode="auto">
              <a:xfrm>
                <a:off x="4694" y="1933"/>
                <a:ext cx="203" cy="287"/>
                <a:chOff x="4124" y="2619"/>
                <a:chExt cx="181" cy="109"/>
              </a:xfrm>
            </p:grpSpPr>
            <p:sp>
              <p:nvSpPr>
                <p:cNvPr id="289" name="Freeform 635"/>
                <p:cNvSpPr>
                  <a:spLocks/>
                </p:cNvSpPr>
                <p:nvPr/>
              </p:nvSpPr>
              <p:spPr bwMode="auto">
                <a:xfrm>
                  <a:off x="4124"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90" name="Freeform 636"/>
                <p:cNvSpPr>
                  <a:spLocks/>
                </p:cNvSpPr>
                <p:nvPr/>
              </p:nvSpPr>
              <p:spPr bwMode="auto">
                <a:xfrm>
                  <a:off x="4124"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sp>
          <p:nvSpPr>
            <p:cNvPr id="9525" name="Text Box 729"/>
            <p:cNvSpPr txBox="1">
              <a:spLocks noChangeAspect="1" noChangeArrowheads="1"/>
            </p:cNvSpPr>
            <p:nvPr/>
          </p:nvSpPr>
          <p:spPr bwMode="auto">
            <a:xfrm>
              <a:off x="462129" y="3924010"/>
              <a:ext cx="1421215" cy="1294341"/>
            </a:xfrm>
            <a:prstGeom prst="rect">
              <a:avLst/>
            </a:prstGeom>
            <a:noFill/>
            <a:ln w="12700">
              <a:noFill/>
              <a:miter lim="800000"/>
              <a:headEnd/>
              <a:tailEnd/>
            </a:ln>
          </p:spPr>
          <p:txBody>
            <a:bodyPr>
              <a:spAutoFit/>
            </a:bodyPr>
            <a:lstStyle/>
            <a:p>
              <a:pPr eaLnBrk="0" hangingPunct="0"/>
              <a:r>
                <a:rPr kumimoji="0" lang="en-US" altLang="ja-JP" sz="1000">
                  <a:solidFill>
                    <a:srgbClr val="17375E"/>
                  </a:solidFill>
                </a:rPr>
                <a:t>EEG.</a:t>
              </a:r>
            </a:p>
            <a:p>
              <a:pPr eaLnBrk="0" hangingPunct="0"/>
              <a:r>
                <a:rPr kumimoji="0" lang="en-US" altLang="ja-JP" sz="1000">
                  <a:solidFill>
                    <a:srgbClr val="17375E"/>
                  </a:solidFill>
                </a:rPr>
                <a:t>ECG,</a:t>
              </a:r>
            </a:p>
            <a:p>
              <a:pPr eaLnBrk="0" hangingPunct="0"/>
              <a:r>
                <a:rPr kumimoji="0" lang="en-US" altLang="ja-JP" sz="1000">
                  <a:solidFill>
                    <a:srgbClr val="17375E"/>
                  </a:solidFill>
                </a:rPr>
                <a:t>Blad Pressure</a:t>
              </a:r>
            </a:p>
            <a:p>
              <a:pPr eaLnBrk="0" hangingPunct="0"/>
              <a:r>
                <a:rPr kumimoji="0" lang="en-US" altLang="ja-JP" sz="1000">
                  <a:solidFill>
                    <a:srgbClr val="17375E"/>
                  </a:solidFill>
                </a:rPr>
                <a:t>Temperatute</a:t>
              </a:r>
              <a:endParaRPr kumimoji="0" lang="ja-JP" altLang="en-US" sz="1000">
                <a:solidFill>
                  <a:srgbClr val="17375E"/>
                </a:solidFill>
              </a:endParaRPr>
            </a:p>
            <a:p>
              <a:pPr eaLnBrk="0" hangingPunct="0"/>
              <a:r>
                <a:rPr kumimoji="0" lang="en-US" altLang="ja-JP" sz="1000">
                  <a:solidFill>
                    <a:srgbClr val="17375E"/>
                  </a:solidFill>
                </a:rPr>
                <a:t>MRI images</a:t>
              </a:r>
            </a:p>
            <a:p>
              <a:pPr eaLnBrk="0" hangingPunct="0"/>
              <a:r>
                <a:rPr kumimoji="0" lang="en-US" altLang="ja-JP" sz="1000">
                  <a:solidFill>
                    <a:srgbClr val="17375E"/>
                  </a:solidFill>
                </a:rPr>
                <a:t>Etc.</a:t>
              </a:r>
              <a:endParaRPr kumimoji="0" lang="ja-JP" altLang="en-US" sz="1000">
                <a:solidFill>
                  <a:srgbClr val="17375E"/>
                </a:solidFill>
              </a:endParaRPr>
            </a:p>
          </p:txBody>
        </p:sp>
        <p:pic>
          <p:nvPicPr>
            <p:cNvPr id="9526" name="円形吹き出し 598"/>
            <p:cNvPicPr>
              <a:picLocks noChangeArrowheads="1"/>
            </p:cNvPicPr>
            <p:nvPr/>
          </p:nvPicPr>
          <p:blipFill>
            <a:blip r:embed="rId7" cstate="print"/>
            <a:srcRect/>
            <a:stretch>
              <a:fillRect/>
            </a:stretch>
          </p:blipFill>
          <p:spPr bwMode="auto">
            <a:xfrm rot="8872020">
              <a:off x="1402055" y="4387960"/>
              <a:ext cx="1580342" cy="932528"/>
            </a:xfrm>
            <a:prstGeom prst="rect">
              <a:avLst/>
            </a:prstGeom>
            <a:noFill/>
            <a:ln w="9525">
              <a:noFill/>
              <a:miter lim="800000"/>
              <a:headEnd/>
              <a:tailEnd/>
            </a:ln>
          </p:spPr>
        </p:pic>
        <p:pic>
          <p:nvPicPr>
            <p:cNvPr id="9527" name="Picture 459" descr="Insync"/>
            <p:cNvPicPr>
              <a:picLocks noChangeAspect="1" noChangeArrowheads="1"/>
            </p:cNvPicPr>
            <p:nvPr/>
          </p:nvPicPr>
          <p:blipFill>
            <a:blip r:embed="rId8" cstate="print">
              <a:clrChange>
                <a:clrFrom>
                  <a:srgbClr val="FFFFFF"/>
                </a:clrFrom>
                <a:clrTo>
                  <a:srgbClr val="FFFFFF">
                    <a:alpha val="0"/>
                  </a:srgbClr>
                </a:clrTo>
              </a:clrChange>
            </a:blip>
            <a:srcRect l="18672" t="12448" r="18672" b="12448"/>
            <a:stretch>
              <a:fillRect/>
            </a:stretch>
          </p:blipFill>
          <p:spPr bwMode="auto">
            <a:xfrm>
              <a:off x="1736609" y="4626231"/>
              <a:ext cx="328829" cy="465330"/>
            </a:xfrm>
            <a:prstGeom prst="rect">
              <a:avLst/>
            </a:prstGeom>
            <a:noFill/>
            <a:ln w="19050">
              <a:noFill/>
              <a:miter lim="800000"/>
              <a:headEnd/>
              <a:tailEnd/>
            </a:ln>
          </p:spPr>
        </p:pic>
        <p:sp>
          <p:nvSpPr>
            <p:cNvPr id="252" name="Text Box 460"/>
            <p:cNvSpPr txBox="1">
              <a:spLocks noChangeArrowheads="1"/>
            </p:cNvSpPr>
            <p:nvPr/>
          </p:nvSpPr>
          <p:spPr bwMode="auto">
            <a:xfrm>
              <a:off x="1327827" y="4933875"/>
              <a:ext cx="967994" cy="528184"/>
            </a:xfrm>
            <a:prstGeom prst="rect">
              <a:avLst/>
            </a:prstGeom>
            <a:noFill/>
            <a:ln w="9525">
              <a:noFill/>
              <a:miter lim="800000"/>
              <a:headEnd/>
              <a:tailEnd/>
            </a:ln>
            <a:effectLst/>
          </p:spPr>
          <p:txBody>
            <a:bodyPr>
              <a:spAutoFit/>
            </a:bodyPr>
            <a:lstStyle/>
            <a:p>
              <a:pPr algn="ctr">
                <a:spcBef>
                  <a:spcPct val="50000"/>
                </a:spcBef>
                <a:defRPr/>
              </a:pPr>
              <a:r>
                <a:rPr lang="en-US" altLang="ja-JP" sz="1050" dirty="0">
                  <a:solidFill>
                    <a:schemeClr val="accent2"/>
                  </a:solidFill>
                </a:rPr>
                <a:t>Pacemaker with IAD</a:t>
              </a:r>
              <a:endParaRPr lang="ja-JP" altLang="en-US" sz="1050" dirty="0">
                <a:solidFill>
                  <a:schemeClr val="accent2"/>
                </a:solidFill>
              </a:endParaRPr>
            </a:p>
          </p:txBody>
        </p:sp>
        <p:sp>
          <p:nvSpPr>
            <p:cNvPr id="9529" name="AutoShape 461"/>
            <p:cNvSpPr>
              <a:spLocks noChangeAspect="1" noChangeArrowheads="1"/>
            </p:cNvSpPr>
            <p:nvPr/>
          </p:nvSpPr>
          <p:spPr bwMode="auto">
            <a:xfrm>
              <a:off x="1560734" y="5997934"/>
              <a:ext cx="2392615" cy="420481"/>
            </a:xfrm>
            <a:prstGeom prst="roundRect">
              <a:avLst>
                <a:gd name="adj" fmla="val 16667"/>
              </a:avLst>
            </a:prstGeom>
            <a:solidFill>
              <a:srgbClr val="CCFFFF"/>
            </a:solidFill>
            <a:ln w="9525">
              <a:noFill/>
              <a:round/>
              <a:headEnd/>
              <a:tailEnd/>
            </a:ln>
          </p:spPr>
          <p:txBody>
            <a:bodyPr wrap="none" anchor="ctr"/>
            <a:lstStyle/>
            <a:p>
              <a:pPr algn="ctr"/>
              <a:r>
                <a:rPr lang="en-US" altLang="ja-JP" sz="1200" b="1">
                  <a:solidFill>
                    <a:schemeClr val="accent2"/>
                  </a:solidFill>
                </a:rPr>
                <a:t>Dependable Network among vital</a:t>
              </a:r>
            </a:p>
            <a:p>
              <a:pPr algn="ctr"/>
              <a:r>
                <a:rPr lang="en-US" altLang="ja-JP" sz="1200" b="1">
                  <a:solidFill>
                    <a:schemeClr val="accent2"/>
                  </a:solidFill>
                </a:rPr>
                <a:t> sensors, actuators, robots</a:t>
              </a:r>
              <a:endParaRPr lang="ja-JP" altLang="en-US" sz="1200" b="1">
                <a:solidFill>
                  <a:schemeClr val="accent2"/>
                </a:solidFill>
              </a:endParaRPr>
            </a:p>
          </p:txBody>
        </p:sp>
        <p:pic>
          <p:nvPicPr>
            <p:cNvPr id="9530" name="Picture 462"/>
            <p:cNvPicPr>
              <a:picLocks noChangeAspect="1" noChangeArrowheads="1"/>
            </p:cNvPicPr>
            <p:nvPr/>
          </p:nvPicPr>
          <p:blipFill>
            <a:blip r:embed="rId9" cstate="print"/>
            <a:srcRect l="26614" t="29208" r="33253" b="33963"/>
            <a:stretch>
              <a:fillRect/>
            </a:stretch>
          </p:blipFill>
          <p:spPr bwMode="auto">
            <a:xfrm>
              <a:off x="714117" y="5787694"/>
              <a:ext cx="834342" cy="647537"/>
            </a:xfrm>
            <a:prstGeom prst="rect">
              <a:avLst/>
            </a:prstGeom>
            <a:noFill/>
            <a:ln w="12700">
              <a:noFill/>
              <a:miter lim="800000"/>
              <a:headEnd/>
              <a:tailEnd/>
            </a:ln>
          </p:spPr>
        </p:pic>
        <p:pic>
          <p:nvPicPr>
            <p:cNvPr id="9531" name="Picture 482" descr="cp10"/>
            <p:cNvPicPr>
              <a:picLocks noChangeAspect="1" noChangeArrowheads="1"/>
            </p:cNvPicPr>
            <p:nvPr/>
          </p:nvPicPr>
          <p:blipFill>
            <a:blip r:embed="rId10" cstate="print"/>
            <a:srcRect/>
            <a:stretch>
              <a:fillRect/>
            </a:stretch>
          </p:blipFill>
          <p:spPr bwMode="auto">
            <a:xfrm>
              <a:off x="4221640" y="5669018"/>
              <a:ext cx="890783" cy="665291"/>
            </a:xfrm>
            <a:prstGeom prst="rect">
              <a:avLst/>
            </a:prstGeom>
            <a:noFill/>
            <a:ln w="9525">
              <a:noFill/>
              <a:miter lim="800000"/>
              <a:headEnd/>
              <a:tailEnd/>
            </a:ln>
          </p:spPr>
        </p:pic>
        <p:sp>
          <p:nvSpPr>
            <p:cNvPr id="256" name="Text Box 483"/>
            <p:cNvSpPr txBox="1">
              <a:spLocks noChangeArrowheads="1"/>
            </p:cNvSpPr>
            <p:nvPr/>
          </p:nvSpPr>
          <p:spPr bwMode="auto">
            <a:xfrm>
              <a:off x="4044012" y="6055001"/>
              <a:ext cx="1143576" cy="530207"/>
            </a:xfrm>
            <a:prstGeom prst="rect">
              <a:avLst/>
            </a:prstGeom>
            <a:noFill/>
            <a:ln w="9525">
              <a:noFill/>
              <a:miter lim="800000"/>
              <a:headEnd/>
              <a:tailEnd/>
            </a:ln>
            <a:effectLst/>
          </p:spPr>
          <p:txBody>
            <a:bodyPr>
              <a:spAutoFit/>
            </a:bodyPr>
            <a:lstStyle/>
            <a:p>
              <a:pPr algn="ctr">
                <a:spcBef>
                  <a:spcPct val="50000"/>
                </a:spcBef>
                <a:defRPr/>
              </a:pPr>
              <a:r>
                <a:rPr lang="en-US" altLang="ja-JP" sz="1050" dirty="0">
                  <a:solidFill>
                    <a:schemeClr val="accent2"/>
                  </a:solidFill>
                </a:rPr>
                <a:t>Capsule Endoscope</a:t>
              </a:r>
              <a:endParaRPr lang="ja-JP" altLang="en-US" sz="1050" dirty="0">
                <a:solidFill>
                  <a:schemeClr val="accent2"/>
                </a:solidFill>
              </a:endParaRPr>
            </a:p>
          </p:txBody>
        </p:sp>
        <p:sp>
          <p:nvSpPr>
            <p:cNvPr id="9533" name="AutoShape 484"/>
            <p:cNvSpPr>
              <a:spLocks noChangeArrowheads="1"/>
            </p:cNvSpPr>
            <p:nvPr/>
          </p:nvSpPr>
          <p:spPr bwMode="auto">
            <a:xfrm>
              <a:off x="4027718" y="4268763"/>
              <a:ext cx="1800627" cy="1420803"/>
            </a:xfrm>
            <a:prstGeom prst="roundRect">
              <a:avLst>
                <a:gd name="adj" fmla="val 16667"/>
              </a:avLst>
            </a:prstGeom>
            <a:solidFill>
              <a:schemeClr val="bg1"/>
            </a:solidFill>
            <a:ln w="9525">
              <a:solidFill>
                <a:schemeClr val="tx1"/>
              </a:solidFill>
              <a:round/>
              <a:headEnd/>
              <a:tailEnd/>
            </a:ln>
          </p:spPr>
          <p:txBody>
            <a:bodyPr wrap="none" anchor="ctr"/>
            <a:lstStyle/>
            <a:p>
              <a:r>
                <a:rPr lang="en-US" altLang="ja-JP" sz="1200" dirty="0"/>
                <a:t>UWB can solve</a:t>
              </a:r>
            </a:p>
            <a:p>
              <a:r>
                <a:rPr lang="en-US" altLang="ja-JP" sz="1200" dirty="0"/>
                <a:t> such  a problem</a:t>
              </a:r>
            </a:p>
            <a:p>
              <a:r>
                <a:rPr lang="en-US" altLang="ja-JP" sz="1200" dirty="0"/>
                <a:t> that  radio interferes</a:t>
              </a:r>
            </a:p>
            <a:p>
              <a:r>
                <a:rPr lang="en-US" altLang="ja-JP" sz="1200" dirty="0"/>
                <a:t>a human body  and </a:t>
              </a:r>
            </a:p>
            <a:p>
              <a:r>
                <a:rPr lang="en-US" altLang="ja-JP" sz="1200" dirty="0"/>
                <a:t>medical equipments</a:t>
              </a:r>
              <a:endParaRPr lang="ja-JP" altLang="en-US" sz="1200" dirty="0"/>
            </a:p>
          </p:txBody>
        </p:sp>
      </p:grpSp>
      <p:grpSp>
        <p:nvGrpSpPr>
          <p:cNvPr id="251" name="グループ化 692"/>
          <p:cNvGrpSpPr>
            <a:grpSpLocks/>
          </p:cNvGrpSpPr>
          <p:nvPr/>
        </p:nvGrpSpPr>
        <p:grpSpPr bwMode="auto">
          <a:xfrm>
            <a:off x="0" y="1268413"/>
            <a:ext cx="4211960" cy="2089150"/>
            <a:chOff x="-458157" y="1290798"/>
            <a:chExt cx="10655042" cy="4920648"/>
          </a:xfrm>
        </p:grpSpPr>
        <p:sp>
          <p:nvSpPr>
            <p:cNvPr id="9240" name="AutoShape 1103"/>
            <p:cNvSpPr>
              <a:spLocks noChangeArrowheads="1"/>
            </p:cNvSpPr>
            <p:nvPr/>
          </p:nvSpPr>
          <p:spPr bwMode="auto">
            <a:xfrm>
              <a:off x="1073150" y="3803466"/>
              <a:ext cx="8420100" cy="567109"/>
            </a:xfrm>
            <a:prstGeom prst="flowChartAlternateProcess">
              <a:avLst/>
            </a:prstGeom>
            <a:solidFill>
              <a:srgbClr val="C0C0C0">
                <a:alpha val="50195"/>
              </a:srgbClr>
            </a:solidFill>
            <a:ln w="9525">
              <a:noFill/>
              <a:miter lim="800000"/>
              <a:headEnd/>
              <a:tailEnd/>
            </a:ln>
          </p:spPr>
          <p:txBody>
            <a:bodyPr lIns="90000" tIns="46800" rIns="90000" bIns="46800" anchor="ctr">
              <a:spAutoFit/>
            </a:bodyPr>
            <a:lstStyle/>
            <a:p>
              <a:endParaRPr lang="ja-JP" altLang="en-US" sz="800"/>
            </a:p>
          </p:txBody>
        </p:sp>
        <p:sp>
          <p:nvSpPr>
            <p:cNvPr id="9241" name="Rectangle 1300"/>
            <p:cNvSpPr>
              <a:spLocks noChangeArrowheads="1"/>
            </p:cNvSpPr>
            <p:nvPr/>
          </p:nvSpPr>
          <p:spPr bwMode="auto">
            <a:xfrm>
              <a:off x="1073150" y="3409243"/>
              <a:ext cx="8432140" cy="512580"/>
            </a:xfrm>
            <a:prstGeom prst="rect">
              <a:avLst/>
            </a:prstGeom>
            <a:solidFill>
              <a:srgbClr val="C0C0C0">
                <a:alpha val="50195"/>
              </a:srgbClr>
            </a:solidFill>
            <a:ln w="9525">
              <a:noFill/>
              <a:miter lim="800000"/>
              <a:headEnd/>
              <a:tailEnd/>
            </a:ln>
          </p:spPr>
          <p:txBody>
            <a:bodyPr lIns="90000" tIns="46800" rIns="90000" bIns="46800" anchor="ctr">
              <a:spAutoFit/>
            </a:bodyPr>
            <a:lstStyle/>
            <a:p>
              <a:endParaRPr lang="ja-JP" altLang="en-US" sz="800"/>
            </a:p>
          </p:txBody>
        </p:sp>
        <p:grpSp>
          <p:nvGrpSpPr>
            <p:cNvPr id="253" name="Group 1026"/>
            <p:cNvGrpSpPr>
              <a:grpSpLocks/>
            </p:cNvGrpSpPr>
            <p:nvPr/>
          </p:nvGrpSpPr>
          <p:grpSpPr bwMode="auto">
            <a:xfrm rot="5400000" flipV="1">
              <a:off x="4093700" y="5145551"/>
              <a:ext cx="468313" cy="235612"/>
              <a:chOff x="4656" y="1837"/>
              <a:chExt cx="395" cy="159"/>
            </a:xfrm>
          </p:grpSpPr>
          <p:sp>
            <p:nvSpPr>
              <p:cNvPr id="9492" name="Freeform 1027"/>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493" name="Line 1028"/>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494" name="Line 1029"/>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495" name="Freeform 1030"/>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496" name="Freeform 1031"/>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497" name="Freeform 1032"/>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498" name="Freeform 1033"/>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499" name="Freeform 1034"/>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500" name="Freeform 1035"/>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501" name="Line 1036"/>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502" name="Line 1037"/>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503" name="Freeform 1038"/>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504" name="Freeform 1039"/>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505" name="Freeform 1040"/>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sp>
          <p:nvSpPr>
            <p:cNvPr id="9243" name="Rectangle 1102"/>
            <p:cNvSpPr>
              <a:spLocks noChangeArrowheads="1"/>
            </p:cNvSpPr>
            <p:nvPr/>
          </p:nvSpPr>
          <p:spPr bwMode="auto">
            <a:xfrm>
              <a:off x="1061112" y="3643399"/>
              <a:ext cx="8432138" cy="512580"/>
            </a:xfrm>
            <a:prstGeom prst="rect">
              <a:avLst/>
            </a:prstGeom>
            <a:noFill/>
            <a:ln w="9525">
              <a:solidFill>
                <a:schemeClr val="tx1"/>
              </a:solidFill>
              <a:miter lim="800000"/>
              <a:headEnd/>
              <a:tailEnd/>
            </a:ln>
          </p:spPr>
          <p:txBody>
            <a:bodyPr lIns="90000" tIns="46800" rIns="90000" bIns="46800" anchor="ctr">
              <a:spAutoFit/>
            </a:bodyPr>
            <a:lstStyle/>
            <a:p>
              <a:endParaRPr lang="ja-JP" altLang="en-US" sz="800"/>
            </a:p>
          </p:txBody>
        </p:sp>
        <p:sp>
          <p:nvSpPr>
            <p:cNvPr id="9244" name="Line 1106"/>
            <p:cNvSpPr>
              <a:spLocks noChangeShapeType="1"/>
            </p:cNvSpPr>
            <p:nvPr/>
          </p:nvSpPr>
          <p:spPr bwMode="auto">
            <a:xfrm>
              <a:off x="1064552" y="3865563"/>
              <a:ext cx="8420100" cy="0"/>
            </a:xfrm>
            <a:prstGeom prst="line">
              <a:avLst/>
            </a:prstGeom>
            <a:noFill/>
            <a:ln w="25400">
              <a:solidFill>
                <a:srgbClr val="969696"/>
              </a:solidFill>
              <a:prstDash val="dash"/>
              <a:round/>
              <a:headEnd/>
              <a:tailEnd/>
            </a:ln>
          </p:spPr>
          <p:txBody>
            <a:bodyPr/>
            <a:lstStyle/>
            <a:p>
              <a:endParaRPr lang="ja-JP" altLang="en-US"/>
            </a:p>
          </p:txBody>
        </p:sp>
        <p:sp>
          <p:nvSpPr>
            <p:cNvPr id="9245" name="Line 1108"/>
            <p:cNvSpPr>
              <a:spLocks noChangeShapeType="1"/>
            </p:cNvSpPr>
            <p:nvPr/>
          </p:nvSpPr>
          <p:spPr bwMode="auto">
            <a:xfrm>
              <a:off x="4600443" y="3417888"/>
              <a:ext cx="4884208" cy="0"/>
            </a:xfrm>
            <a:prstGeom prst="line">
              <a:avLst/>
            </a:prstGeom>
            <a:noFill/>
            <a:ln w="38100">
              <a:solidFill>
                <a:srgbClr val="969696"/>
              </a:solidFill>
              <a:round/>
              <a:headEnd/>
              <a:tailEnd/>
            </a:ln>
          </p:spPr>
          <p:txBody>
            <a:bodyPr/>
            <a:lstStyle/>
            <a:p>
              <a:endParaRPr lang="ja-JP" altLang="en-US"/>
            </a:p>
          </p:txBody>
        </p:sp>
        <p:sp>
          <p:nvSpPr>
            <p:cNvPr id="9246" name="Line 1110"/>
            <p:cNvSpPr>
              <a:spLocks noChangeShapeType="1"/>
            </p:cNvSpPr>
            <p:nvPr/>
          </p:nvSpPr>
          <p:spPr bwMode="auto">
            <a:xfrm>
              <a:off x="4615921" y="4325938"/>
              <a:ext cx="4868731" cy="0"/>
            </a:xfrm>
            <a:prstGeom prst="line">
              <a:avLst/>
            </a:prstGeom>
            <a:noFill/>
            <a:ln w="38100">
              <a:solidFill>
                <a:srgbClr val="969696"/>
              </a:solidFill>
              <a:round/>
              <a:headEnd/>
              <a:tailEnd/>
            </a:ln>
          </p:spPr>
          <p:txBody>
            <a:bodyPr/>
            <a:lstStyle/>
            <a:p>
              <a:endParaRPr lang="ja-JP" altLang="en-US"/>
            </a:p>
          </p:txBody>
        </p:sp>
        <p:sp>
          <p:nvSpPr>
            <p:cNvPr id="9247" name="Line 1111"/>
            <p:cNvSpPr>
              <a:spLocks noChangeShapeType="1"/>
            </p:cNvSpPr>
            <p:nvPr/>
          </p:nvSpPr>
          <p:spPr bwMode="auto">
            <a:xfrm rot="5400000">
              <a:off x="1899179" y="3902076"/>
              <a:ext cx="4346575" cy="0"/>
            </a:xfrm>
            <a:prstGeom prst="line">
              <a:avLst/>
            </a:prstGeom>
            <a:noFill/>
            <a:ln w="25400">
              <a:solidFill>
                <a:srgbClr val="969696"/>
              </a:solidFill>
              <a:prstDash val="dash"/>
              <a:round/>
              <a:headEnd/>
              <a:tailEnd/>
            </a:ln>
          </p:spPr>
          <p:txBody>
            <a:bodyPr/>
            <a:lstStyle/>
            <a:p>
              <a:endParaRPr lang="ja-JP" altLang="en-US"/>
            </a:p>
          </p:txBody>
        </p:sp>
        <p:sp>
          <p:nvSpPr>
            <p:cNvPr id="9248" name="Line 1112"/>
            <p:cNvSpPr>
              <a:spLocks noChangeShapeType="1"/>
            </p:cNvSpPr>
            <p:nvPr/>
          </p:nvSpPr>
          <p:spPr bwMode="auto">
            <a:xfrm rot="-5400000">
              <a:off x="2664752" y="5199063"/>
              <a:ext cx="1752600" cy="0"/>
            </a:xfrm>
            <a:prstGeom prst="line">
              <a:avLst/>
            </a:prstGeom>
            <a:noFill/>
            <a:ln w="38100">
              <a:solidFill>
                <a:srgbClr val="969696"/>
              </a:solidFill>
              <a:round/>
              <a:headEnd/>
              <a:tailEnd/>
            </a:ln>
          </p:spPr>
          <p:txBody>
            <a:bodyPr/>
            <a:lstStyle/>
            <a:p>
              <a:endParaRPr lang="ja-JP" altLang="en-US"/>
            </a:p>
          </p:txBody>
        </p:sp>
        <p:sp>
          <p:nvSpPr>
            <p:cNvPr id="9249" name="Line 1113"/>
            <p:cNvSpPr>
              <a:spLocks noChangeShapeType="1"/>
            </p:cNvSpPr>
            <p:nvPr/>
          </p:nvSpPr>
          <p:spPr bwMode="auto">
            <a:xfrm rot="-5400000">
              <a:off x="3737902" y="5199063"/>
              <a:ext cx="1752600" cy="0"/>
            </a:xfrm>
            <a:prstGeom prst="line">
              <a:avLst/>
            </a:prstGeom>
            <a:noFill/>
            <a:ln w="38100">
              <a:solidFill>
                <a:srgbClr val="969696"/>
              </a:solidFill>
              <a:round/>
              <a:headEnd/>
              <a:tailEnd/>
            </a:ln>
          </p:spPr>
          <p:txBody>
            <a:bodyPr/>
            <a:lstStyle/>
            <a:p>
              <a:endParaRPr lang="ja-JP" altLang="en-US"/>
            </a:p>
          </p:txBody>
        </p:sp>
        <p:sp>
          <p:nvSpPr>
            <p:cNvPr id="9250" name="Line 1121"/>
            <p:cNvSpPr>
              <a:spLocks noChangeShapeType="1"/>
            </p:cNvSpPr>
            <p:nvPr/>
          </p:nvSpPr>
          <p:spPr bwMode="auto">
            <a:xfrm>
              <a:off x="784225" y="6088063"/>
              <a:ext cx="3829977" cy="0"/>
            </a:xfrm>
            <a:prstGeom prst="line">
              <a:avLst/>
            </a:prstGeom>
            <a:noFill/>
            <a:ln w="12700">
              <a:solidFill>
                <a:schemeClr val="tx1"/>
              </a:solidFill>
              <a:prstDash val="dash"/>
              <a:round/>
              <a:headEnd/>
              <a:tailEnd/>
            </a:ln>
          </p:spPr>
          <p:txBody>
            <a:bodyPr/>
            <a:lstStyle/>
            <a:p>
              <a:endParaRPr lang="ja-JP" altLang="en-US"/>
            </a:p>
          </p:txBody>
        </p:sp>
        <p:grpSp>
          <p:nvGrpSpPr>
            <p:cNvPr id="254" name="Group 1195"/>
            <p:cNvGrpSpPr>
              <a:grpSpLocks/>
            </p:cNvGrpSpPr>
            <p:nvPr/>
          </p:nvGrpSpPr>
          <p:grpSpPr bwMode="auto">
            <a:xfrm>
              <a:off x="7252362" y="3530600"/>
              <a:ext cx="507338" cy="217488"/>
              <a:chOff x="4656" y="1837"/>
              <a:chExt cx="395" cy="159"/>
            </a:xfrm>
          </p:grpSpPr>
          <p:sp>
            <p:nvSpPr>
              <p:cNvPr id="9478" name="Freeform 1196"/>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479" name="Line 1197"/>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480" name="Line 1198"/>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481" name="Freeform 1199"/>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482" name="Freeform 1200"/>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483" name="Freeform 1201"/>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484" name="Freeform 1202"/>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485" name="Freeform 1203"/>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486" name="Freeform 1204"/>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487" name="Line 1205"/>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488" name="Line 1206"/>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489" name="Freeform 1207"/>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490" name="Freeform 1208"/>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491" name="Freeform 1209"/>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grpSp>
          <p:nvGrpSpPr>
            <p:cNvPr id="255" name="Group 1225"/>
            <p:cNvGrpSpPr>
              <a:grpSpLocks/>
            </p:cNvGrpSpPr>
            <p:nvPr/>
          </p:nvGrpSpPr>
          <p:grpSpPr bwMode="auto">
            <a:xfrm flipH="1">
              <a:off x="8832851" y="3987800"/>
              <a:ext cx="507339" cy="217488"/>
              <a:chOff x="4656" y="1837"/>
              <a:chExt cx="395" cy="159"/>
            </a:xfrm>
          </p:grpSpPr>
          <p:sp>
            <p:nvSpPr>
              <p:cNvPr id="9464" name="Freeform 1226"/>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chemeClr val="tx1"/>
                </a:solidFill>
                <a:round/>
                <a:headEnd/>
                <a:tailEnd/>
              </a:ln>
            </p:spPr>
            <p:txBody>
              <a:bodyPr/>
              <a:lstStyle/>
              <a:p>
                <a:endParaRPr lang="ja-JP" altLang="en-US"/>
              </a:p>
            </p:txBody>
          </p:sp>
          <p:sp>
            <p:nvSpPr>
              <p:cNvPr id="9465" name="Line 1227"/>
              <p:cNvSpPr>
                <a:spLocks noChangeShapeType="1"/>
              </p:cNvSpPr>
              <p:nvPr/>
            </p:nvSpPr>
            <p:spPr bwMode="auto">
              <a:xfrm>
                <a:off x="4778" y="1865"/>
                <a:ext cx="99" cy="1"/>
              </a:xfrm>
              <a:prstGeom prst="line">
                <a:avLst/>
              </a:prstGeom>
              <a:noFill/>
              <a:ln w="1588">
                <a:solidFill>
                  <a:schemeClr val="tx1"/>
                </a:solidFill>
                <a:round/>
                <a:headEnd/>
                <a:tailEnd/>
              </a:ln>
            </p:spPr>
            <p:txBody>
              <a:bodyPr/>
              <a:lstStyle/>
              <a:p>
                <a:endParaRPr lang="ja-JP" altLang="en-US"/>
              </a:p>
            </p:txBody>
          </p:sp>
          <p:sp>
            <p:nvSpPr>
              <p:cNvPr id="9466" name="Line 1228"/>
              <p:cNvSpPr>
                <a:spLocks noChangeShapeType="1"/>
              </p:cNvSpPr>
              <p:nvPr/>
            </p:nvSpPr>
            <p:spPr bwMode="auto">
              <a:xfrm>
                <a:off x="4778" y="1969"/>
                <a:ext cx="97" cy="1"/>
              </a:xfrm>
              <a:prstGeom prst="line">
                <a:avLst/>
              </a:prstGeom>
              <a:noFill/>
              <a:ln w="1588">
                <a:solidFill>
                  <a:schemeClr val="tx1"/>
                </a:solidFill>
                <a:round/>
                <a:headEnd/>
                <a:tailEnd/>
              </a:ln>
            </p:spPr>
            <p:txBody>
              <a:bodyPr/>
              <a:lstStyle/>
              <a:p>
                <a:endParaRPr lang="ja-JP" altLang="en-US"/>
              </a:p>
            </p:txBody>
          </p:sp>
          <p:sp>
            <p:nvSpPr>
              <p:cNvPr id="9467" name="Freeform 1229"/>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chemeClr val="tx1"/>
                </a:solidFill>
                <a:round/>
                <a:headEnd/>
                <a:tailEnd/>
              </a:ln>
            </p:spPr>
            <p:txBody>
              <a:bodyPr/>
              <a:lstStyle/>
              <a:p>
                <a:endParaRPr lang="ja-JP" altLang="en-US"/>
              </a:p>
            </p:txBody>
          </p:sp>
          <p:sp>
            <p:nvSpPr>
              <p:cNvPr id="9468" name="Freeform 1230"/>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chemeClr val="tx1"/>
                </a:solidFill>
                <a:round/>
                <a:headEnd/>
                <a:tailEnd/>
              </a:ln>
            </p:spPr>
            <p:txBody>
              <a:bodyPr/>
              <a:lstStyle/>
              <a:p>
                <a:endParaRPr lang="ja-JP" altLang="en-US"/>
              </a:p>
            </p:txBody>
          </p:sp>
          <p:sp>
            <p:nvSpPr>
              <p:cNvPr id="9469" name="Freeform 1231"/>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chemeClr val="tx1"/>
                </a:solidFill>
                <a:round/>
                <a:headEnd/>
                <a:tailEnd/>
              </a:ln>
            </p:spPr>
            <p:txBody>
              <a:bodyPr/>
              <a:lstStyle/>
              <a:p>
                <a:endParaRPr lang="ja-JP" altLang="en-US"/>
              </a:p>
            </p:txBody>
          </p:sp>
          <p:sp>
            <p:nvSpPr>
              <p:cNvPr id="9470" name="Freeform 1232"/>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chemeClr val="tx1"/>
                </a:solidFill>
                <a:round/>
                <a:headEnd/>
                <a:tailEnd/>
              </a:ln>
            </p:spPr>
            <p:txBody>
              <a:bodyPr/>
              <a:lstStyle/>
              <a:p>
                <a:endParaRPr lang="ja-JP" altLang="en-US"/>
              </a:p>
            </p:txBody>
          </p:sp>
          <p:sp>
            <p:nvSpPr>
              <p:cNvPr id="9471" name="Freeform 1233"/>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chemeClr val="tx1"/>
                </a:solidFill>
                <a:round/>
                <a:headEnd/>
                <a:tailEnd/>
              </a:ln>
            </p:spPr>
            <p:txBody>
              <a:bodyPr/>
              <a:lstStyle/>
              <a:p>
                <a:endParaRPr lang="ja-JP" altLang="en-US"/>
              </a:p>
            </p:txBody>
          </p:sp>
          <p:sp>
            <p:nvSpPr>
              <p:cNvPr id="9472" name="Freeform 1234"/>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chemeClr val="tx1"/>
                </a:solidFill>
                <a:round/>
                <a:headEnd/>
                <a:tailEnd/>
              </a:ln>
            </p:spPr>
            <p:txBody>
              <a:bodyPr/>
              <a:lstStyle/>
              <a:p>
                <a:endParaRPr lang="ja-JP" altLang="en-US"/>
              </a:p>
            </p:txBody>
          </p:sp>
          <p:sp>
            <p:nvSpPr>
              <p:cNvPr id="9473" name="Line 1235"/>
              <p:cNvSpPr>
                <a:spLocks noChangeShapeType="1"/>
              </p:cNvSpPr>
              <p:nvPr/>
            </p:nvSpPr>
            <p:spPr bwMode="auto">
              <a:xfrm flipV="1">
                <a:off x="4950" y="1964"/>
                <a:ext cx="101" cy="22"/>
              </a:xfrm>
              <a:prstGeom prst="line">
                <a:avLst/>
              </a:prstGeom>
              <a:noFill/>
              <a:ln w="1588">
                <a:solidFill>
                  <a:schemeClr val="tx1"/>
                </a:solidFill>
                <a:round/>
                <a:headEnd/>
                <a:tailEnd/>
              </a:ln>
            </p:spPr>
            <p:txBody>
              <a:bodyPr/>
              <a:lstStyle/>
              <a:p>
                <a:endParaRPr lang="ja-JP" altLang="en-US"/>
              </a:p>
            </p:txBody>
          </p:sp>
          <p:sp>
            <p:nvSpPr>
              <p:cNvPr id="9474" name="Line 1236"/>
              <p:cNvSpPr>
                <a:spLocks noChangeShapeType="1"/>
              </p:cNvSpPr>
              <p:nvPr/>
            </p:nvSpPr>
            <p:spPr bwMode="auto">
              <a:xfrm>
                <a:off x="4950" y="1847"/>
                <a:ext cx="101" cy="22"/>
              </a:xfrm>
              <a:prstGeom prst="line">
                <a:avLst/>
              </a:prstGeom>
              <a:noFill/>
              <a:ln w="1588">
                <a:solidFill>
                  <a:schemeClr val="tx1"/>
                </a:solidFill>
                <a:round/>
                <a:headEnd/>
                <a:tailEnd/>
              </a:ln>
            </p:spPr>
            <p:txBody>
              <a:bodyPr/>
              <a:lstStyle/>
              <a:p>
                <a:endParaRPr lang="ja-JP" altLang="en-US"/>
              </a:p>
            </p:txBody>
          </p:sp>
          <p:sp>
            <p:nvSpPr>
              <p:cNvPr id="9475" name="Freeform 1237"/>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chemeClr val="tx1"/>
                </a:solidFill>
                <a:round/>
                <a:headEnd/>
                <a:tailEnd/>
              </a:ln>
            </p:spPr>
            <p:txBody>
              <a:bodyPr/>
              <a:lstStyle/>
              <a:p>
                <a:endParaRPr lang="ja-JP" altLang="en-US"/>
              </a:p>
            </p:txBody>
          </p:sp>
          <p:sp>
            <p:nvSpPr>
              <p:cNvPr id="9476" name="Freeform 1238"/>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chemeClr val="tx1"/>
                </a:solidFill>
                <a:round/>
                <a:headEnd/>
                <a:tailEnd/>
              </a:ln>
            </p:spPr>
            <p:txBody>
              <a:bodyPr/>
              <a:lstStyle/>
              <a:p>
                <a:endParaRPr lang="ja-JP" altLang="en-US"/>
              </a:p>
            </p:txBody>
          </p:sp>
          <p:sp>
            <p:nvSpPr>
              <p:cNvPr id="9477" name="Freeform 1239"/>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chemeClr val="tx1"/>
                </a:solidFill>
                <a:round/>
                <a:headEnd/>
                <a:tailEnd/>
              </a:ln>
            </p:spPr>
            <p:txBody>
              <a:bodyPr/>
              <a:lstStyle/>
              <a:p>
                <a:endParaRPr lang="ja-JP" altLang="en-US"/>
              </a:p>
            </p:txBody>
          </p:sp>
        </p:grpSp>
        <p:grpSp>
          <p:nvGrpSpPr>
            <p:cNvPr id="257" name="Group 1270"/>
            <p:cNvGrpSpPr>
              <a:grpSpLocks/>
            </p:cNvGrpSpPr>
            <p:nvPr/>
          </p:nvGrpSpPr>
          <p:grpSpPr bwMode="auto">
            <a:xfrm>
              <a:off x="5365751" y="3530600"/>
              <a:ext cx="507339" cy="217488"/>
              <a:chOff x="4656" y="1837"/>
              <a:chExt cx="395" cy="159"/>
            </a:xfrm>
          </p:grpSpPr>
          <p:sp>
            <p:nvSpPr>
              <p:cNvPr id="9450" name="Freeform 1271"/>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451" name="Line 1272"/>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452" name="Line 1273"/>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453" name="Freeform 1274"/>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454" name="Freeform 1275"/>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455" name="Freeform 1276"/>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456" name="Freeform 1277"/>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457" name="Freeform 1278"/>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458" name="Freeform 1279"/>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459" name="Line 1280"/>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460" name="Line 1281"/>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461" name="Freeform 1282"/>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462" name="Freeform 1283"/>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463" name="Freeform 1284"/>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grpSp>
          <p:nvGrpSpPr>
            <p:cNvPr id="261" name="Group 1301"/>
            <p:cNvGrpSpPr>
              <a:grpSpLocks/>
            </p:cNvGrpSpPr>
            <p:nvPr/>
          </p:nvGrpSpPr>
          <p:grpSpPr bwMode="auto">
            <a:xfrm flipH="1">
              <a:off x="7732184" y="3973514"/>
              <a:ext cx="507339" cy="217487"/>
              <a:chOff x="4656" y="1837"/>
              <a:chExt cx="395" cy="159"/>
            </a:xfrm>
          </p:grpSpPr>
          <p:sp>
            <p:nvSpPr>
              <p:cNvPr id="9436" name="Freeform 1302"/>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0000FF"/>
                </a:solidFill>
                <a:round/>
                <a:headEnd/>
                <a:tailEnd/>
              </a:ln>
            </p:spPr>
            <p:txBody>
              <a:bodyPr/>
              <a:lstStyle/>
              <a:p>
                <a:endParaRPr lang="ja-JP" altLang="en-US"/>
              </a:p>
            </p:txBody>
          </p:sp>
          <p:sp>
            <p:nvSpPr>
              <p:cNvPr id="9437" name="Line 1303"/>
              <p:cNvSpPr>
                <a:spLocks noChangeShapeType="1"/>
              </p:cNvSpPr>
              <p:nvPr/>
            </p:nvSpPr>
            <p:spPr bwMode="auto">
              <a:xfrm>
                <a:off x="4778" y="1865"/>
                <a:ext cx="99" cy="1"/>
              </a:xfrm>
              <a:prstGeom prst="line">
                <a:avLst/>
              </a:prstGeom>
              <a:noFill/>
              <a:ln w="1588">
                <a:solidFill>
                  <a:srgbClr val="0000FF"/>
                </a:solidFill>
                <a:round/>
                <a:headEnd/>
                <a:tailEnd/>
              </a:ln>
            </p:spPr>
            <p:txBody>
              <a:bodyPr/>
              <a:lstStyle/>
              <a:p>
                <a:endParaRPr lang="ja-JP" altLang="en-US"/>
              </a:p>
            </p:txBody>
          </p:sp>
          <p:sp>
            <p:nvSpPr>
              <p:cNvPr id="9438" name="Line 1304"/>
              <p:cNvSpPr>
                <a:spLocks noChangeShapeType="1"/>
              </p:cNvSpPr>
              <p:nvPr/>
            </p:nvSpPr>
            <p:spPr bwMode="auto">
              <a:xfrm>
                <a:off x="4778" y="1969"/>
                <a:ext cx="97" cy="1"/>
              </a:xfrm>
              <a:prstGeom prst="line">
                <a:avLst/>
              </a:prstGeom>
              <a:noFill/>
              <a:ln w="1588">
                <a:solidFill>
                  <a:srgbClr val="0000FF"/>
                </a:solidFill>
                <a:round/>
                <a:headEnd/>
                <a:tailEnd/>
              </a:ln>
            </p:spPr>
            <p:txBody>
              <a:bodyPr/>
              <a:lstStyle/>
              <a:p>
                <a:endParaRPr lang="ja-JP" altLang="en-US"/>
              </a:p>
            </p:txBody>
          </p:sp>
          <p:sp>
            <p:nvSpPr>
              <p:cNvPr id="9439" name="Freeform 1305"/>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0000FF"/>
                </a:solidFill>
                <a:round/>
                <a:headEnd/>
                <a:tailEnd/>
              </a:ln>
            </p:spPr>
            <p:txBody>
              <a:bodyPr/>
              <a:lstStyle/>
              <a:p>
                <a:endParaRPr lang="ja-JP" altLang="en-US"/>
              </a:p>
            </p:txBody>
          </p:sp>
          <p:sp>
            <p:nvSpPr>
              <p:cNvPr id="9440" name="Freeform 1306"/>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0000FF"/>
                </a:solidFill>
                <a:round/>
                <a:headEnd/>
                <a:tailEnd/>
              </a:ln>
            </p:spPr>
            <p:txBody>
              <a:bodyPr/>
              <a:lstStyle/>
              <a:p>
                <a:endParaRPr lang="ja-JP" altLang="en-US"/>
              </a:p>
            </p:txBody>
          </p:sp>
          <p:sp>
            <p:nvSpPr>
              <p:cNvPr id="9441" name="Freeform 1307"/>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0000FF"/>
                </a:solidFill>
                <a:round/>
                <a:headEnd/>
                <a:tailEnd/>
              </a:ln>
            </p:spPr>
            <p:txBody>
              <a:bodyPr/>
              <a:lstStyle/>
              <a:p>
                <a:endParaRPr lang="ja-JP" altLang="en-US"/>
              </a:p>
            </p:txBody>
          </p:sp>
          <p:sp>
            <p:nvSpPr>
              <p:cNvPr id="9442" name="Freeform 1308"/>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0000FF"/>
                </a:solidFill>
                <a:round/>
                <a:headEnd/>
                <a:tailEnd/>
              </a:ln>
            </p:spPr>
            <p:txBody>
              <a:bodyPr/>
              <a:lstStyle/>
              <a:p>
                <a:endParaRPr lang="ja-JP" altLang="en-US"/>
              </a:p>
            </p:txBody>
          </p:sp>
          <p:sp>
            <p:nvSpPr>
              <p:cNvPr id="9443" name="Freeform 1309"/>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0000FF"/>
                </a:solidFill>
                <a:round/>
                <a:headEnd/>
                <a:tailEnd/>
              </a:ln>
            </p:spPr>
            <p:txBody>
              <a:bodyPr/>
              <a:lstStyle/>
              <a:p>
                <a:endParaRPr lang="ja-JP" altLang="en-US"/>
              </a:p>
            </p:txBody>
          </p:sp>
          <p:sp>
            <p:nvSpPr>
              <p:cNvPr id="9444" name="Freeform 1310"/>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0000FF"/>
                </a:solidFill>
                <a:round/>
                <a:headEnd/>
                <a:tailEnd/>
              </a:ln>
            </p:spPr>
            <p:txBody>
              <a:bodyPr/>
              <a:lstStyle/>
              <a:p>
                <a:endParaRPr lang="ja-JP" altLang="en-US"/>
              </a:p>
            </p:txBody>
          </p:sp>
          <p:sp>
            <p:nvSpPr>
              <p:cNvPr id="9445" name="Line 1311"/>
              <p:cNvSpPr>
                <a:spLocks noChangeShapeType="1"/>
              </p:cNvSpPr>
              <p:nvPr/>
            </p:nvSpPr>
            <p:spPr bwMode="auto">
              <a:xfrm flipV="1">
                <a:off x="4950" y="1964"/>
                <a:ext cx="101" cy="22"/>
              </a:xfrm>
              <a:prstGeom prst="line">
                <a:avLst/>
              </a:prstGeom>
              <a:noFill/>
              <a:ln w="1588">
                <a:solidFill>
                  <a:srgbClr val="0000FF"/>
                </a:solidFill>
                <a:round/>
                <a:headEnd/>
                <a:tailEnd/>
              </a:ln>
            </p:spPr>
            <p:txBody>
              <a:bodyPr/>
              <a:lstStyle/>
              <a:p>
                <a:endParaRPr lang="ja-JP" altLang="en-US"/>
              </a:p>
            </p:txBody>
          </p:sp>
          <p:sp>
            <p:nvSpPr>
              <p:cNvPr id="9446" name="Line 1312"/>
              <p:cNvSpPr>
                <a:spLocks noChangeShapeType="1"/>
              </p:cNvSpPr>
              <p:nvPr/>
            </p:nvSpPr>
            <p:spPr bwMode="auto">
              <a:xfrm>
                <a:off x="4950" y="1847"/>
                <a:ext cx="101" cy="22"/>
              </a:xfrm>
              <a:prstGeom prst="line">
                <a:avLst/>
              </a:prstGeom>
              <a:noFill/>
              <a:ln w="1588">
                <a:solidFill>
                  <a:srgbClr val="0000FF"/>
                </a:solidFill>
                <a:round/>
                <a:headEnd/>
                <a:tailEnd/>
              </a:ln>
            </p:spPr>
            <p:txBody>
              <a:bodyPr/>
              <a:lstStyle/>
              <a:p>
                <a:endParaRPr lang="ja-JP" altLang="en-US"/>
              </a:p>
            </p:txBody>
          </p:sp>
          <p:sp>
            <p:nvSpPr>
              <p:cNvPr id="9447" name="Freeform 1313"/>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0000FF"/>
                </a:solidFill>
                <a:round/>
                <a:headEnd/>
                <a:tailEnd/>
              </a:ln>
            </p:spPr>
            <p:txBody>
              <a:bodyPr/>
              <a:lstStyle/>
              <a:p>
                <a:endParaRPr lang="ja-JP" altLang="en-US"/>
              </a:p>
            </p:txBody>
          </p:sp>
          <p:sp>
            <p:nvSpPr>
              <p:cNvPr id="9448" name="Freeform 1314"/>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0000FF"/>
                </a:solidFill>
                <a:round/>
                <a:headEnd/>
                <a:tailEnd/>
              </a:ln>
            </p:spPr>
            <p:txBody>
              <a:bodyPr/>
              <a:lstStyle/>
              <a:p>
                <a:endParaRPr lang="ja-JP" altLang="en-US"/>
              </a:p>
            </p:txBody>
          </p:sp>
          <p:sp>
            <p:nvSpPr>
              <p:cNvPr id="9449" name="Freeform 1315"/>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0000FF"/>
                </a:solidFill>
                <a:round/>
                <a:headEnd/>
                <a:tailEnd/>
              </a:ln>
            </p:spPr>
            <p:txBody>
              <a:bodyPr/>
              <a:lstStyle/>
              <a:p>
                <a:endParaRPr lang="ja-JP" altLang="en-US"/>
              </a:p>
            </p:txBody>
          </p:sp>
        </p:grpSp>
        <p:sp>
          <p:nvSpPr>
            <p:cNvPr id="9255" name="AutoShape 1324"/>
            <p:cNvSpPr>
              <a:spLocks noChangeArrowheads="1"/>
            </p:cNvSpPr>
            <p:nvPr/>
          </p:nvSpPr>
          <p:spPr bwMode="auto">
            <a:xfrm rot="-5400000">
              <a:off x="4089885" y="5615681"/>
              <a:ext cx="639333" cy="552197"/>
            </a:xfrm>
            <a:prstGeom prst="leftArrow">
              <a:avLst>
                <a:gd name="adj1" fmla="val 50000"/>
                <a:gd name="adj2" fmla="val 93750"/>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sp>
          <p:nvSpPr>
            <p:cNvPr id="710" name="直方体 709"/>
            <p:cNvSpPr/>
            <p:nvPr/>
          </p:nvSpPr>
          <p:spPr bwMode="auto">
            <a:xfrm>
              <a:off x="4722375" y="2786436"/>
              <a:ext cx="542150" cy="639384"/>
            </a:xfrm>
            <a:prstGeom prst="cube">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711" name="直方体 710"/>
            <p:cNvSpPr/>
            <p:nvPr/>
          </p:nvSpPr>
          <p:spPr bwMode="auto">
            <a:xfrm>
              <a:off x="4722375" y="4356855"/>
              <a:ext cx="851374" cy="676775"/>
            </a:xfrm>
            <a:prstGeom prst="cube">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712" name="直方体 711"/>
            <p:cNvSpPr/>
            <p:nvPr/>
          </p:nvSpPr>
          <p:spPr bwMode="auto">
            <a:xfrm>
              <a:off x="5264525" y="2786436"/>
              <a:ext cx="851374" cy="665559"/>
            </a:xfrm>
            <a:prstGeom prst="cube">
              <a:avLst>
                <a:gd name="adj" fmla="val 23998"/>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713" name="直方体 712"/>
            <p:cNvSpPr/>
            <p:nvPr/>
          </p:nvSpPr>
          <p:spPr bwMode="auto">
            <a:xfrm>
              <a:off x="6192201" y="2786436"/>
              <a:ext cx="542150" cy="635646"/>
            </a:xfrm>
            <a:prstGeom prst="cube">
              <a:avLst>
                <a:gd name="adj" fmla="val 23998"/>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714" name="直方体 713"/>
            <p:cNvSpPr/>
            <p:nvPr/>
          </p:nvSpPr>
          <p:spPr bwMode="auto">
            <a:xfrm>
              <a:off x="4722375" y="2285397"/>
              <a:ext cx="771056" cy="665559"/>
            </a:xfrm>
            <a:prstGeom prst="cube">
              <a:avLst>
                <a:gd name="adj" fmla="val 23998"/>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715" name="直方体 714"/>
            <p:cNvSpPr/>
            <p:nvPr/>
          </p:nvSpPr>
          <p:spPr bwMode="auto">
            <a:xfrm>
              <a:off x="4722375" y="1784358"/>
              <a:ext cx="309227" cy="583299"/>
            </a:xfrm>
            <a:prstGeom prst="cube">
              <a:avLst>
                <a:gd name="adj" fmla="val 23998"/>
              </a:avLst>
            </a:prstGeom>
            <a:solidFill>
              <a:schemeClr val="bg1">
                <a:lumMod val="75000"/>
              </a:schemeClr>
            </a:solidFill>
            <a:ln w="9525" cap="flat" cmpd="sng" algn="ctr">
              <a:noFill/>
              <a:prstDash val="solid"/>
              <a:round/>
              <a:headEnd type="none" w="med" len="med"/>
              <a:tailEnd type="none" w="med" len="med"/>
            </a:ln>
            <a:effectLst/>
          </p:spPr>
          <p:txBody>
            <a:bodyPr>
              <a:spAutoFit/>
            </a:bodyPr>
            <a:lstStyle/>
            <a:p>
              <a:pPr>
                <a:defRPr/>
              </a:pPr>
              <a:endParaRPr lang="ja-JP" altLang="en-US" sz="800"/>
            </a:p>
          </p:txBody>
        </p:sp>
        <p:sp>
          <p:nvSpPr>
            <p:cNvPr id="9262" name="直方体 715"/>
            <p:cNvSpPr>
              <a:spLocks noChangeArrowheads="1"/>
            </p:cNvSpPr>
            <p:nvPr/>
          </p:nvSpPr>
          <p:spPr bwMode="auto">
            <a:xfrm>
              <a:off x="2863454" y="5072065"/>
              <a:ext cx="541735" cy="635039"/>
            </a:xfrm>
            <a:prstGeom prst="cube">
              <a:avLst>
                <a:gd name="adj" fmla="val 24000"/>
              </a:avLst>
            </a:prstGeom>
            <a:noFill/>
            <a:ln w="9525" algn="ctr">
              <a:solidFill>
                <a:srgbClr val="FFFF00"/>
              </a:solidFill>
              <a:round/>
              <a:headEnd/>
              <a:tailEnd/>
            </a:ln>
          </p:spPr>
          <p:txBody>
            <a:bodyPr>
              <a:spAutoFit/>
            </a:bodyPr>
            <a:lstStyle/>
            <a:p>
              <a:endParaRPr lang="ja-JP" altLang="en-US" sz="800"/>
            </a:p>
          </p:txBody>
        </p:sp>
        <p:sp>
          <p:nvSpPr>
            <p:cNvPr id="717" name="直方体 716"/>
            <p:cNvSpPr/>
            <p:nvPr/>
          </p:nvSpPr>
          <p:spPr bwMode="auto">
            <a:xfrm>
              <a:off x="4722375" y="4928936"/>
              <a:ext cx="542150" cy="639386"/>
            </a:xfrm>
            <a:prstGeom prst="cube">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9264" name="Text Box 1332"/>
            <p:cNvSpPr txBox="1">
              <a:spLocks noChangeArrowheads="1"/>
            </p:cNvSpPr>
            <p:nvPr/>
          </p:nvSpPr>
          <p:spPr bwMode="auto">
            <a:xfrm>
              <a:off x="7584281" y="4357687"/>
              <a:ext cx="998977" cy="585070"/>
            </a:xfrm>
            <a:prstGeom prst="rect">
              <a:avLst/>
            </a:prstGeom>
            <a:noFill/>
            <a:ln w="9525">
              <a:noFill/>
              <a:miter lim="800000"/>
              <a:headEnd/>
              <a:tailEnd/>
            </a:ln>
          </p:spPr>
          <p:txBody>
            <a:bodyPr wrap="none" lIns="90000" tIns="46800" rIns="90000" bIns="46800" anchorCtr="1">
              <a:spAutoFit/>
            </a:bodyPr>
            <a:lstStyle/>
            <a:p>
              <a:r>
                <a:rPr lang="en-US" altLang="ja-JP" sz="1000" b="1">
                  <a:solidFill>
                    <a:srgbClr val="0000FF"/>
                  </a:solidFill>
                  <a:latin typeface="Times New Roman" pitchFamily="18" charset="0"/>
                  <a:ea typeface="Osaka" charset="-128"/>
                </a:rPr>
                <a:t>B</a:t>
              </a:r>
              <a:r>
                <a:rPr lang="ja-JP" altLang="en-US" sz="1000" b="1">
                  <a:solidFill>
                    <a:srgbClr val="0000FF"/>
                  </a:solidFill>
                  <a:latin typeface="Times New Roman" pitchFamily="18" charset="0"/>
                  <a:ea typeface="Osaka" charset="-128"/>
                </a:rPr>
                <a:t>車</a:t>
              </a:r>
            </a:p>
          </p:txBody>
        </p:sp>
        <p:sp>
          <p:nvSpPr>
            <p:cNvPr id="9265" name="角丸四角形吹き出し 277"/>
            <p:cNvSpPr>
              <a:spLocks noChangeArrowheads="1"/>
            </p:cNvSpPr>
            <p:nvPr/>
          </p:nvSpPr>
          <p:spPr bwMode="auto">
            <a:xfrm>
              <a:off x="4731563" y="1687335"/>
              <a:ext cx="5465322" cy="1323359"/>
            </a:xfrm>
            <a:prstGeom prst="wedgeRoundRectCallout">
              <a:avLst>
                <a:gd name="adj1" fmla="val 583"/>
                <a:gd name="adj2" fmla="val 124014"/>
                <a:gd name="adj3" fmla="val 16667"/>
              </a:avLst>
            </a:prstGeom>
            <a:solidFill>
              <a:srgbClr val="CCFFFF"/>
            </a:solidFill>
            <a:ln w="9525" algn="ctr">
              <a:solidFill>
                <a:schemeClr val="tx1"/>
              </a:solidFill>
              <a:round/>
              <a:headEnd/>
              <a:tailEnd/>
            </a:ln>
          </p:spPr>
          <p:txBody>
            <a:bodyPr wrap="square">
              <a:spAutoFit/>
            </a:bodyPr>
            <a:lstStyle/>
            <a:p>
              <a:r>
                <a:rPr lang="en-US" altLang="ja-JP" sz="900" b="1">
                  <a:solidFill>
                    <a:srgbClr val="0000FF"/>
                  </a:solidFill>
                </a:rPr>
                <a:t>Collision Avoidance and safe driving by inter-vehicle networks</a:t>
              </a:r>
              <a:endParaRPr lang="ja-JP" altLang="en-US" sz="900" b="1">
                <a:solidFill>
                  <a:srgbClr val="0000FF"/>
                </a:solidFill>
              </a:endParaRPr>
            </a:p>
          </p:txBody>
        </p:sp>
        <p:sp>
          <p:nvSpPr>
            <p:cNvPr id="9266" name="AutoShape 1324"/>
            <p:cNvSpPr>
              <a:spLocks noChangeArrowheads="1"/>
            </p:cNvSpPr>
            <p:nvPr/>
          </p:nvSpPr>
          <p:spPr bwMode="auto">
            <a:xfrm>
              <a:off x="6578203" y="3833076"/>
              <a:ext cx="975122" cy="514213"/>
            </a:xfrm>
            <a:prstGeom prst="leftArrow">
              <a:avLst>
                <a:gd name="adj1" fmla="val 50000"/>
                <a:gd name="adj2" fmla="val 101559"/>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cxnSp>
          <p:nvCxnSpPr>
            <p:cNvPr id="9267" name="直線矢印コネクタ 284"/>
            <p:cNvCxnSpPr>
              <a:cxnSpLocks noChangeShapeType="1"/>
            </p:cNvCxnSpPr>
            <p:nvPr/>
          </p:nvCxnSpPr>
          <p:spPr bwMode="auto">
            <a:xfrm flipH="1" flipV="1">
              <a:off x="4333875" y="4195763"/>
              <a:ext cx="3219450" cy="19050"/>
            </a:xfrm>
            <a:prstGeom prst="straightConnector1">
              <a:avLst/>
            </a:prstGeom>
            <a:noFill/>
            <a:ln w="19050" algn="ctr">
              <a:solidFill>
                <a:srgbClr val="0000FF"/>
              </a:solidFill>
              <a:prstDash val="dash"/>
              <a:round/>
              <a:headEnd/>
              <a:tailEnd type="triangle" w="med" len="med"/>
            </a:ln>
          </p:spPr>
        </p:cxnSp>
        <p:sp>
          <p:nvSpPr>
            <p:cNvPr id="9268" name="AutoShape 1324"/>
            <p:cNvSpPr>
              <a:spLocks noChangeArrowheads="1"/>
            </p:cNvSpPr>
            <p:nvPr/>
          </p:nvSpPr>
          <p:spPr bwMode="auto">
            <a:xfrm rot="10800000">
              <a:off x="7816453" y="3404452"/>
              <a:ext cx="975122" cy="514213"/>
            </a:xfrm>
            <a:prstGeom prst="leftArrow">
              <a:avLst>
                <a:gd name="adj1" fmla="val 50000"/>
                <a:gd name="adj2" fmla="val 101559"/>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sp>
          <p:nvSpPr>
            <p:cNvPr id="9269" name="AutoShape 1324"/>
            <p:cNvSpPr>
              <a:spLocks noChangeArrowheads="1"/>
            </p:cNvSpPr>
            <p:nvPr/>
          </p:nvSpPr>
          <p:spPr bwMode="auto">
            <a:xfrm rot="10800000">
              <a:off x="5959079" y="3404452"/>
              <a:ext cx="975122" cy="514213"/>
            </a:xfrm>
            <a:prstGeom prst="leftArrow">
              <a:avLst>
                <a:gd name="adj1" fmla="val 50000"/>
                <a:gd name="adj2" fmla="val 101559"/>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grpSp>
          <p:nvGrpSpPr>
            <p:cNvPr id="262" name="Group 1285"/>
            <p:cNvGrpSpPr>
              <a:grpSpLocks/>
            </p:cNvGrpSpPr>
            <p:nvPr/>
          </p:nvGrpSpPr>
          <p:grpSpPr bwMode="auto">
            <a:xfrm rot="-5400000">
              <a:off x="3598400" y="5188413"/>
              <a:ext cx="468312" cy="235612"/>
              <a:chOff x="4656" y="1837"/>
              <a:chExt cx="395" cy="159"/>
            </a:xfrm>
          </p:grpSpPr>
          <p:sp>
            <p:nvSpPr>
              <p:cNvPr id="9422" name="Freeform 1286"/>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423" name="Line 1287"/>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424" name="Line 1288"/>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425" name="Freeform 1289"/>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426" name="Freeform 1290"/>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427" name="Freeform 1291"/>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428" name="Freeform 1292"/>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429" name="Freeform 1293"/>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430" name="Freeform 1294"/>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431" name="Line 1295"/>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432" name="Line 1296"/>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433" name="Freeform 1297"/>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434" name="Freeform 1298"/>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435" name="Freeform 1299"/>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grpSp>
          <p:nvGrpSpPr>
            <p:cNvPr id="263" name="グループ化 316"/>
            <p:cNvGrpSpPr/>
            <p:nvPr/>
          </p:nvGrpSpPr>
          <p:grpSpPr>
            <a:xfrm>
              <a:off x="4223496" y="3782569"/>
              <a:ext cx="780000" cy="705331"/>
              <a:chOff x="7072330" y="5072068"/>
              <a:chExt cx="720000" cy="792122"/>
            </a:xfrm>
            <a:solidFill>
              <a:schemeClr val="bg1"/>
            </a:solidFill>
          </p:grpSpPr>
          <p:sp>
            <p:nvSpPr>
              <p:cNvPr id="876" name="角丸四角形 875"/>
              <p:cNvSpPr/>
              <p:nvPr/>
            </p:nvSpPr>
            <p:spPr bwMode="auto">
              <a:xfrm>
                <a:off x="7072330" y="5143505"/>
                <a:ext cx="720000" cy="630508"/>
              </a:xfrm>
              <a:prstGeom prst="roundRect">
                <a:avLst/>
              </a:prstGeom>
              <a:grpFill/>
              <a:ln w="9525" cap="flat" cmpd="sng" algn="ctr">
                <a:solidFill>
                  <a:schemeClr val="bg1">
                    <a:lumMod val="65000"/>
                  </a:schemeClr>
                </a:solidFill>
                <a:prstDash val="solid"/>
                <a:round/>
                <a:headEnd type="none" w="med" len="med"/>
                <a:tailEnd type="none" w="med" len="med"/>
              </a:ln>
              <a:effectLst/>
            </p:spPr>
            <p:txBody>
              <a:bodyPr>
                <a:spAutoFit/>
              </a:bodyPr>
              <a:lstStyle/>
              <a:p>
                <a:pPr>
                  <a:defRPr/>
                </a:pPr>
                <a:endParaRPr lang="ja-JP" altLang="en-US" sz="800"/>
              </a:p>
            </p:txBody>
          </p:sp>
          <p:sp>
            <p:nvSpPr>
              <p:cNvPr id="877" name="正方形/長方形 876"/>
              <p:cNvSpPr/>
              <p:nvPr/>
            </p:nvSpPr>
            <p:spPr bwMode="auto">
              <a:xfrm>
                <a:off x="7088524" y="5174470"/>
                <a:ext cx="18000" cy="569884"/>
              </a:xfrm>
              <a:prstGeom prst="rect">
                <a:avLst/>
              </a:prstGeom>
              <a:grpFill/>
              <a:ln w="1651" cap="flat" cmpd="sng" algn="ctr">
                <a:solidFill>
                  <a:schemeClr val="bg1">
                    <a:lumMod val="65000"/>
                  </a:schemeClr>
                </a:solidFill>
                <a:prstDash val="solid"/>
                <a:round/>
                <a:headEnd type="none" w="med" len="med"/>
                <a:tailEnd type="none" w="med" len="med"/>
              </a:ln>
              <a:effectLst/>
            </p:spPr>
            <p:txBody>
              <a:bodyPr>
                <a:spAutoFit/>
              </a:bodyPr>
              <a:lstStyle/>
              <a:p>
                <a:pPr>
                  <a:defRPr/>
                </a:pPr>
                <a:endParaRPr lang="ja-JP" altLang="en-US" sz="800"/>
              </a:p>
            </p:txBody>
          </p:sp>
          <p:sp>
            <p:nvSpPr>
              <p:cNvPr id="878" name="正方形/長方形 877"/>
              <p:cNvSpPr/>
              <p:nvPr/>
            </p:nvSpPr>
            <p:spPr bwMode="auto">
              <a:xfrm>
                <a:off x="7088998" y="5267823"/>
                <a:ext cx="18000" cy="569884"/>
              </a:xfrm>
              <a:prstGeom prst="rect">
                <a:avLst/>
              </a:prstGeom>
              <a:grpFill/>
              <a:ln w="1651" cap="flat" cmpd="sng" algn="ctr">
                <a:solidFill>
                  <a:schemeClr val="bg1">
                    <a:lumMod val="65000"/>
                  </a:schemeClr>
                </a:solidFill>
                <a:prstDash val="solid"/>
                <a:round/>
                <a:headEnd type="none" w="med" len="med"/>
                <a:tailEnd type="none" w="med" len="med"/>
              </a:ln>
              <a:effectLst/>
            </p:spPr>
            <p:txBody>
              <a:bodyPr>
                <a:spAutoFit/>
              </a:bodyPr>
              <a:lstStyle/>
              <a:p>
                <a:pPr>
                  <a:defRPr/>
                </a:pPr>
                <a:endParaRPr lang="ja-JP" altLang="en-US" sz="800"/>
              </a:p>
            </p:txBody>
          </p:sp>
          <p:sp>
            <p:nvSpPr>
              <p:cNvPr id="879" name="正方形/長方形 878"/>
              <p:cNvSpPr/>
              <p:nvPr/>
            </p:nvSpPr>
            <p:spPr bwMode="auto">
              <a:xfrm>
                <a:off x="7215207" y="5072068"/>
                <a:ext cx="18000" cy="569882"/>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0" name="正方形/長方形 879"/>
              <p:cNvSpPr/>
              <p:nvPr/>
            </p:nvSpPr>
            <p:spPr bwMode="auto">
              <a:xfrm>
                <a:off x="7268644"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1" name="正方形/長方形 880"/>
              <p:cNvSpPr/>
              <p:nvPr/>
            </p:nvSpPr>
            <p:spPr bwMode="auto">
              <a:xfrm>
                <a:off x="7322081"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2" name="正方形/長方形 881"/>
              <p:cNvSpPr/>
              <p:nvPr/>
            </p:nvSpPr>
            <p:spPr bwMode="auto">
              <a:xfrm>
                <a:off x="7375521"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3" name="正方形/長方形 882"/>
              <p:cNvSpPr/>
              <p:nvPr/>
            </p:nvSpPr>
            <p:spPr bwMode="auto">
              <a:xfrm>
                <a:off x="7428958"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4" name="正方形/長方形 883"/>
              <p:cNvSpPr/>
              <p:nvPr/>
            </p:nvSpPr>
            <p:spPr bwMode="auto">
              <a:xfrm>
                <a:off x="7482396"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5" name="正方形/長方形 884"/>
              <p:cNvSpPr/>
              <p:nvPr/>
            </p:nvSpPr>
            <p:spPr bwMode="auto">
              <a:xfrm>
                <a:off x="7535833"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6" name="正方形/長方形 885"/>
              <p:cNvSpPr/>
              <p:nvPr/>
            </p:nvSpPr>
            <p:spPr bwMode="auto">
              <a:xfrm>
                <a:off x="7589272"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7" name="正方形/長方形 886"/>
              <p:cNvSpPr/>
              <p:nvPr/>
            </p:nvSpPr>
            <p:spPr bwMode="auto">
              <a:xfrm>
                <a:off x="7642710"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8" name="正方形/長方形 887"/>
              <p:cNvSpPr/>
              <p:nvPr/>
            </p:nvSpPr>
            <p:spPr bwMode="auto">
              <a:xfrm>
                <a:off x="7696147"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9" name="正方形/長方形 888"/>
              <p:cNvSpPr/>
              <p:nvPr/>
            </p:nvSpPr>
            <p:spPr bwMode="auto">
              <a:xfrm>
                <a:off x="7749587"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0" name="正方形/長方形 889"/>
              <p:cNvSpPr/>
              <p:nvPr/>
            </p:nvSpPr>
            <p:spPr bwMode="auto">
              <a:xfrm>
                <a:off x="7215207" y="5294298"/>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1" name="正方形/長方形 890"/>
              <p:cNvSpPr/>
              <p:nvPr/>
            </p:nvSpPr>
            <p:spPr bwMode="auto">
              <a:xfrm>
                <a:off x="7268644"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2" name="正方形/長方形 891"/>
              <p:cNvSpPr/>
              <p:nvPr/>
            </p:nvSpPr>
            <p:spPr bwMode="auto">
              <a:xfrm>
                <a:off x="7322081"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3" name="正方形/長方形 892"/>
              <p:cNvSpPr/>
              <p:nvPr/>
            </p:nvSpPr>
            <p:spPr bwMode="auto">
              <a:xfrm>
                <a:off x="7375521"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4" name="正方形/長方形 893"/>
              <p:cNvSpPr/>
              <p:nvPr/>
            </p:nvSpPr>
            <p:spPr bwMode="auto">
              <a:xfrm>
                <a:off x="7428958"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5" name="正方形/長方形 894"/>
              <p:cNvSpPr/>
              <p:nvPr/>
            </p:nvSpPr>
            <p:spPr bwMode="auto">
              <a:xfrm>
                <a:off x="7482396"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6" name="正方形/長方形 895"/>
              <p:cNvSpPr/>
              <p:nvPr/>
            </p:nvSpPr>
            <p:spPr bwMode="auto">
              <a:xfrm>
                <a:off x="7535833"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7" name="正方形/長方形 896"/>
              <p:cNvSpPr/>
              <p:nvPr/>
            </p:nvSpPr>
            <p:spPr bwMode="auto">
              <a:xfrm>
                <a:off x="7589272"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8" name="正方形/長方形 897"/>
              <p:cNvSpPr/>
              <p:nvPr/>
            </p:nvSpPr>
            <p:spPr bwMode="auto">
              <a:xfrm>
                <a:off x="7642710"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9" name="正方形/長方形 898"/>
              <p:cNvSpPr/>
              <p:nvPr/>
            </p:nvSpPr>
            <p:spPr bwMode="auto">
              <a:xfrm>
                <a:off x="7696147"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900" name="正方形/長方形 899"/>
              <p:cNvSpPr/>
              <p:nvPr/>
            </p:nvSpPr>
            <p:spPr bwMode="auto">
              <a:xfrm>
                <a:off x="7749587"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901" name="角丸四角形 900"/>
              <p:cNvSpPr/>
              <p:nvPr/>
            </p:nvSpPr>
            <p:spPr bwMode="auto">
              <a:xfrm>
                <a:off x="7215207" y="5198287"/>
                <a:ext cx="72000" cy="575394"/>
              </a:xfrm>
              <a:prstGeom prst="roundRect">
                <a:avLst/>
              </a:prstGeom>
              <a:grpFill/>
              <a:ln w="1651" cap="flat" cmpd="sng" algn="ctr">
                <a:solidFill>
                  <a:schemeClr val="bg1">
                    <a:lumMod val="65000"/>
                  </a:schemeClr>
                </a:solidFill>
                <a:prstDash val="solid"/>
                <a:round/>
                <a:headEnd type="none" w="med" len="med"/>
                <a:tailEnd type="none" w="med" len="med"/>
              </a:ln>
              <a:effectLst/>
            </p:spPr>
            <p:txBody>
              <a:bodyPr>
                <a:spAutoFit/>
              </a:bodyPr>
              <a:lstStyle/>
              <a:p>
                <a:pPr>
                  <a:defRPr/>
                </a:pPr>
                <a:endParaRPr lang="ja-JP" altLang="en-US" sz="800"/>
              </a:p>
            </p:txBody>
          </p:sp>
          <p:sp>
            <p:nvSpPr>
              <p:cNvPr id="902" name="角丸四角形 901"/>
              <p:cNvSpPr/>
              <p:nvPr/>
            </p:nvSpPr>
            <p:spPr bwMode="auto">
              <a:xfrm>
                <a:off x="7215207" y="5287162"/>
                <a:ext cx="72000" cy="575394"/>
              </a:xfrm>
              <a:prstGeom prst="roundRect">
                <a:avLst/>
              </a:prstGeom>
              <a:grpFill/>
              <a:ln w="1651" cap="flat" cmpd="sng" algn="ctr">
                <a:solidFill>
                  <a:schemeClr val="bg1">
                    <a:lumMod val="65000"/>
                  </a:schemeClr>
                </a:solidFill>
                <a:prstDash val="solid"/>
                <a:round/>
                <a:headEnd type="none" w="med" len="med"/>
                <a:tailEnd type="none" w="med" len="med"/>
              </a:ln>
              <a:effectLst/>
            </p:spPr>
            <p:txBody>
              <a:bodyPr>
                <a:spAutoFit/>
              </a:bodyPr>
              <a:lstStyle/>
              <a:p>
                <a:pPr>
                  <a:defRPr/>
                </a:pPr>
                <a:endParaRPr lang="ja-JP" altLang="en-US" sz="800"/>
              </a:p>
            </p:txBody>
          </p:sp>
        </p:grpSp>
        <p:grpSp>
          <p:nvGrpSpPr>
            <p:cNvPr id="264" name="Group 267"/>
            <p:cNvGrpSpPr>
              <a:grpSpLocks/>
            </p:cNvGrpSpPr>
            <p:nvPr/>
          </p:nvGrpSpPr>
          <p:grpSpPr bwMode="auto">
            <a:xfrm>
              <a:off x="4141260" y="2800351"/>
              <a:ext cx="5073386" cy="2306638"/>
              <a:chOff x="2408" y="1764"/>
              <a:chExt cx="2950" cy="1453"/>
            </a:xfrm>
          </p:grpSpPr>
          <p:sp>
            <p:nvSpPr>
              <p:cNvPr id="9416" name="フリーフォーム 259"/>
              <p:cNvSpPr>
                <a:spLocks noChangeArrowheads="1"/>
              </p:cNvSpPr>
              <p:nvPr/>
            </p:nvSpPr>
            <p:spPr bwMode="auto">
              <a:xfrm rot="-518025">
                <a:off x="3523" y="2707"/>
                <a:ext cx="710" cy="320"/>
              </a:xfrm>
              <a:custGeom>
                <a:avLst/>
                <a:gdLst>
                  <a:gd name="T0" fmla="*/ 0 w 1127051"/>
                  <a:gd name="T1" fmla="*/ 0 h 361507"/>
                  <a:gd name="T2" fmla="*/ 0 w 1127051"/>
                  <a:gd name="T3" fmla="*/ 0 h 361507"/>
                  <a:gd name="T4" fmla="*/ 0 w 1127051"/>
                  <a:gd name="T5" fmla="*/ 0 h 361507"/>
                  <a:gd name="T6" fmla="*/ 0 w 1127051"/>
                  <a:gd name="T7" fmla="*/ 0 h 361507"/>
                  <a:gd name="T8" fmla="*/ 0 w 1127051"/>
                  <a:gd name="T9" fmla="*/ 0 h 361507"/>
                  <a:gd name="T10" fmla="*/ 0 60000 65536"/>
                  <a:gd name="T11" fmla="*/ 0 60000 65536"/>
                  <a:gd name="T12" fmla="*/ 0 60000 65536"/>
                  <a:gd name="T13" fmla="*/ 0 60000 65536"/>
                  <a:gd name="T14" fmla="*/ 0 60000 65536"/>
                  <a:gd name="T15" fmla="*/ 0 w 1127051"/>
                  <a:gd name="T16" fmla="*/ 0 h 361507"/>
                  <a:gd name="T17" fmla="*/ 1127051 w 1127051"/>
                  <a:gd name="T18" fmla="*/ 361507 h 361507"/>
                </a:gdLst>
                <a:ahLst/>
                <a:cxnLst>
                  <a:cxn ang="T10">
                    <a:pos x="T0" y="T1"/>
                  </a:cxn>
                  <a:cxn ang="T11">
                    <a:pos x="T2" y="T3"/>
                  </a:cxn>
                  <a:cxn ang="T12">
                    <a:pos x="T4" y="T5"/>
                  </a:cxn>
                  <a:cxn ang="T13">
                    <a:pos x="T6" y="T7"/>
                  </a:cxn>
                  <a:cxn ang="T14">
                    <a:pos x="T8" y="T9"/>
                  </a:cxn>
                </a:cxnLst>
                <a:rect l="T15" t="T16" r="T17" b="T18"/>
                <a:pathLst>
                  <a:path w="1127051" h="361507">
                    <a:moveTo>
                      <a:pt x="1127051" y="0"/>
                    </a:moveTo>
                    <a:lnTo>
                      <a:pt x="1127051" y="0"/>
                    </a:lnTo>
                    <a:lnTo>
                      <a:pt x="382772" y="138223"/>
                    </a:lnTo>
                    <a:lnTo>
                      <a:pt x="574158" y="244549"/>
                    </a:lnTo>
                    <a:lnTo>
                      <a:pt x="0" y="361507"/>
                    </a:lnTo>
                  </a:path>
                </a:pathLst>
              </a:custGeom>
              <a:noFill/>
              <a:ln w="28575" algn="ctr">
                <a:solidFill>
                  <a:srgbClr val="FF0000"/>
                </a:solidFill>
                <a:round/>
                <a:headEnd/>
                <a:tailEnd type="triangle" w="med" len="med"/>
              </a:ln>
            </p:spPr>
            <p:txBody>
              <a:bodyPr>
                <a:spAutoFit/>
              </a:bodyPr>
              <a:lstStyle/>
              <a:p>
                <a:endParaRPr lang="ja-JP" altLang="en-US"/>
              </a:p>
            </p:txBody>
          </p:sp>
          <p:sp>
            <p:nvSpPr>
              <p:cNvPr id="9417" name="フリーフォーム 261"/>
              <p:cNvSpPr>
                <a:spLocks noChangeArrowheads="1"/>
              </p:cNvSpPr>
              <p:nvPr/>
            </p:nvSpPr>
            <p:spPr bwMode="auto">
              <a:xfrm rot="5069483">
                <a:off x="4113" y="1960"/>
                <a:ext cx="710" cy="317"/>
              </a:xfrm>
              <a:custGeom>
                <a:avLst/>
                <a:gdLst>
                  <a:gd name="T0" fmla="*/ 0 w 1127051"/>
                  <a:gd name="T1" fmla="*/ 0 h 361507"/>
                  <a:gd name="T2" fmla="*/ 0 w 1127051"/>
                  <a:gd name="T3" fmla="*/ 0 h 361507"/>
                  <a:gd name="T4" fmla="*/ 0 w 1127051"/>
                  <a:gd name="T5" fmla="*/ 0 h 361507"/>
                  <a:gd name="T6" fmla="*/ 0 w 1127051"/>
                  <a:gd name="T7" fmla="*/ 0 h 361507"/>
                  <a:gd name="T8" fmla="*/ 0 w 1127051"/>
                  <a:gd name="T9" fmla="*/ 0 h 361507"/>
                  <a:gd name="T10" fmla="*/ 0 60000 65536"/>
                  <a:gd name="T11" fmla="*/ 0 60000 65536"/>
                  <a:gd name="T12" fmla="*/ 0 60000 65536"/>
                  <a:gd name="T13" fmla="*/ 0 60000 65536"/>
                  <a:gd name="T14" fmla="*/ 0 60000 65536"/>
                  <a:gd name="T15" fmla="*/ 0 w 1127051"/>
                  <a:gd name="T16" fmla="*/ 0 h 361507"/>
                  <a:gd name="T17" fmla="*/ 1127051 w 1127051"/>
                  <a:gd name="T18" fmla="*/ 361507 h 361507"/>
                </a:gdLst>
                <a:ahLst/>
                <a:cxnLst>
                  <a:cxn ang="T10">
                    <a:pos x="T0" y="T1"/>
                  </a:cxn>
                  <a:cxn ang="T11">
                    <a:pos x="T2" y="T3"/>
                  </a:cxn>
                  <a:cxn ang="T12">
                    <a:pos x="T4" y="T5"/>
                  </a:cxn>
                  <a:cxn ang="T13">
                    <a:pos x="T6" y="T7"/>
                  </a:cxn>
                  <a:cxn ang="T14">
                    <a:pos x="T8" y="T9"/>
                  </a:cxn>
                </a:cxnLst>
                <a:rect l="T15" t="T16" r="T17" b="T18"/>
                <a:pathLst>
                  <a:path w="1127051" h="361507">
                    <a:moveTo>
                      <a:pt x="1127051" y="0"/>
                    </a:moveTo>
                    <a:lnTo>
                      <a:pt x="1127051" y="0"/>
                    </a:lnTo>
                    <a:lnTo>
                      <a:pt x="382772" y="138223"/>
                    </a:lnTo>
                    <a:lnTo>
                      <a:pt x="574158" y="244549"/>
                    </a:lnTo>
                    <a:lnTo>
                      <a:pt x="0" y="361507"/>
                    </a:lnTo>
                  </a:path>
                </a:pathLst>
              </a:custGeom>
              <a:noFill/>
              <a:ln w="28575" algn="ctr">
                <a:solidFill>
                  <a:srgbClr val="FF0000"/>
                </a:solidFill>
                <a:round/>
                <a:headEnd/>
                <a:tailEnd type="triangle" w="med" len="med"/>
              </a:ln>
            </p:spPr>
            <p:txBody>
              <a:bodyPr>
                <a:spAutoFit/>
              </a:bodyPr>
              <a:lstStyle/>
              <a:p>
                <a:endParaRPr lang="ja-JP" altLang="en-US"/>
              </a:p>
            </p:txBody>
          </p:sp>
          <p:sp>
            <p:nvSpPr>
              <p:cNvPr id="9418" name="フリーフォーム 281"/>
              <p:cNvSpPr>
                <a:spLocks noChangeArrowheads="1"/>
              </p:cNvSpPr>
              <p:nvPr/>
            </p:nvSpPr>
            <p:spPr bwMode="auto">
              <a:xfrm rot="-2337625">
                <a:off x="3908" y="2853"/>
                <a:ext cx="710" cy="320"/>
              </a:xfrm>
              <a:custGeom>
                <a:avLst/>
                <a:gdLst>
                  <a:gd name="T0" fmla="*/ 0 w 1127051"/>
                  <a:gd name="T1" fmla="*/ 0 h 361507"/>
                  <a:gd name="T2" fmla="*/ 0 w 1127051"/>
                  <a:gd name="T3" fmla="*/ 0 h 361507"/>
                  <a:gd name="T4" fmla="*/ 0 w 1127051"/>
                  <a:gd name="T5" fmla="*/ 0 h 361507"/>
                  <a:gd name="T6" fmla="*/ 0 w 1127051"/>
                  <a:gd name="T7" fmla="*/ 0 h 361507"/>
                  <a:gd name="T8" fmla="*/ 0 w 1127051"/>
                  <a:gd name="T9" fmla="*/ 0 h 361507"/>
                  <a:gd name="T10" fmla="*/ 0 60000 65536"/>
                  <a:gd name="T11" fmla="*/ 0 60000 65536"/>
                  <a:gd name="T12" fmla="*/ 0 60000 65536"/>
                  <a:gd name="T13" fmla="*/ 0 60000 65536"/>
                  <a:gd name="T14" fmla="*/ 0 60000 65536"/>
                  <a:gd name="T15" fmla="*/ 0 w 1127051"/>
                  <a:gd name="T16" fmla="*/ 0 h 361507"/>
                  <a:gd name="T17" fmla="*/ 1127051 w 1127051"/>
                  <a:gd name="T18" fmla="*/ 361507 h 361507"/>
                </a:gdLst>
                <a:ahLst/>
                <a:cxnLst>
                  <a:cxn ang="T10">
                    <a:pos x="T0" y="T1"/>
                  </a:cxn>
                  <a:cxn ang="T11">
                    <a:pos x="T2" y="T3"/>
                  </a:cxn>
                  <a:cxn ang="T12">
                    <a:pos x="T4" y="T5"/>
                  </a:cxn>
                  <a:cxn ang="T13">
                    <a:pos x="T6" y="T7"/>
                  </a:cxn>
                  <a:cxn ang="T14">
                    <a:pos x="T8" y="T9"/>
                  </a:cxn>
                </a:cxnLst>
                <a:rect l="T15" t="T16" r="T17" b="T18"/>
                <a:pathLst>
                  <a:path w="1127051" h="361507">
                    <a:moveTo>
                      <a:pt x="1127051" y="0"/>
                    </a:moveTo>
                    <a:lnTo>
                      <a:pt x="1127051" y="0"/>
                    </a:lnTo>
                    <a:lnTo>
                      <a:pt x="382772" y="138223"/>
                    </a:lnTo>
                    <a:lnTo>
                      <a:pt x="574158" y="244549"/>
                    </a:lnTo>
                    <a:lnTo>
                      <a:pt x="0" y="361507"/>
                    </a:lnTo>
                  </a:path>
                </a:pathLst>
              </a:custGeom>
              <a:noFill/>
              <a:ln w="28575" algn="ctr">
                <a:solidFill>
                  <a:srgbClr val="FF0000"/>
                </a:solidFill>
                <a:round/>
                <a:headEnd/>
                <a:tailEnd type="triangle" w="med" len="med"/>
              </a:ln>
            </p:spPr>
            <p:txBody>
              <a:bodyPr>
                <a:spAutoFit/>
              </a:bodyPr>
              <a:lstStyle/>
              <a:p>
                <a:endParaRPr lang="ja-JP" altLang="en-US"/>
              </a:p>
            </p:txBody>
          </p:sp>
          <p:sp>
            <p:nvSpPr>
              <p:cNvPr id="9419" name="フリーフォーム 283"/>
              <p:cNvSpPr>
                <a:spLocks noChangeArrowheads="1"/>
              </p:cNvSpPr>
              <p:nvPr/>
            </p:nvSpPr>
            <p:spPr bwMode="auto">
              <a:xfrm rot="-7894160">
                <a:off x="4781" y="2703"/>
                <a:ext cx="710" cy="317"/>
              </a:xfrm>
              <a:custGeom>
                <a:avLst/>
                <a:gdLst>
                  <a:gd name="T0" fmla="*/ 0 w 1127051"/>
                  <a:gd name="T1" fmla="*/ 0 h 361507"/>
                  <a:gd name="T2" fmla="*/ 0 w 1127051"/>
                  <a:gd name="T3" fmla="*/ 0 h 361507"/>
                  <a:gd name="T4" fmla="*/ 0 w 1127051"/>
                  <a:gd name="T5" fmla="*/ 0 h 361507"/>
                  <a:gd name="T6" fmla="*/ 0 w 1127051"/>
                  <a:gd name="T7" fmla="*/ 0 h 361507"/>
                  <a:gd name="T8" fmla="*/ 0 w 1127051"/>
                  <a:gd name="T9" fmla="*/ 0 h 361507"/>
                  <a:gd name="T10" fmla="*/ 0 60000 65536"/>
                  <a:gd name="T11" fmla="*/ 0 60000 65536"/>
                  <a:gd name="T12" fmla="*/ 0 60000 65536"/>
                  <a:gd name="T13" fmla="*/ 0 60000 65536"/>
                  <a:gd name="T14" fmla="*/ 0 60000 65536"/>
                  <a:gd name="T15" fmla="*/ 0 w 1127051"/>
                  <a:gd name="T16" fmla="*/ 0 h 361507"/>
                  <a:gd name="T17" fmla="*/ 1127051 w 1127051"/>
                  <a:gd name="T18" fmla="*/ 361507 h 361507"/>
                </a:gdLst>
                <a:ahLst/>
                <a:cxnLst>
                  <a:cxn ang="T10">
                    <a:pos x="T0" y="T1"/>
                  </a:cxn>
                  <a:cxn ang="T11">
                    <a:pos x="T2" y="T3"/>
                  </a:cxn>
                  <a:cxn ang="T12">
                    <a:pos x="T4" y="T5"/>
                  </a:cxn>
                  <a:cxn ang="T13">
                    <a:pos x="T6" y="T7"/>
                  </a:cxn>
                  <a:cxn ang="T14">
                    <a:pos x="T8" y="T9"/>
                  </a:cxn>
                </a:cxnLst>
                <a:rect l="T15" t="T16" r="T17" b="T18"/>
                <a:pathLst>
                  <a:path w="1127051" h="361507">
                    <a:moveTo>
                      <a:pt x="1127051" y="0"/>
                    </a:moveTo>
                    <a:lnTo>
                      <a:pt x="1127051" y="0"/>
                    </a:lnTo>
                    <a:lnTo>
                      <a:pt x="382772" y="138223"/>
                    </a:lnTo>
                    <a:lnTo>
                      <a:pt x="574158" y="244549"/>
                    </a:lnTo>
                    <a:lnTo>
                      <a:pt x="0" y="361507"/>
                    </a:lnTo>
                  </a:path>
                </a:pathLst>
              </a:custGeom>
              <a:noFill/>
              <a:ln w="28575" algn="ctr">
                <a:solidFill>
                  <a:srgbClr val="FF0000"/>
                </a:solidFill>
                <a:round/>
                <a:headEnd/>
                <a:tailEnd type="triangle" w="med" len="med"/>
              </a:ln>
            </p:spPr>
            <p:txBody>
              <a:bodyPr>
                <a:spAutoFit/>
              </a:bodyPr>
              <a:lstStyle/>
              <a:p>
                <a:endParaRPr lang="ja-JP" altLang="en-US"/>
              </a:p>
            </p:txBody>
          </p:sp>
          <p:sp>
            <p:nvSpPr>
              <p:cNvPr id="9420" name="フリーフォーム 286"/>
              <p:cNvSpPr>
                <a:spLocks noChangeArrowheads="1"/>
              </p:cNvSpPr>
              <p:nvPr/>
            </p:nvSpPr>
            <p:spPr bwMode="auto">
              <a:xfrm rot="9173694">
                <a:off x="4648" y="1994"/>
                <a:ext cx="710" cy="320"/>
              </a:xfrm>
              <a:custGeom>
                <a:avLst/>
                <a:gdLst>
                  <a:gd name="T0" fmla="*/ 0 w 1127051"/>
                  <a:gd name="T1" fmla="*/ 0 h 361507"/>
                  <a:gd name="T2" fmla="*/ 0 w 1127051"/>
                  <a:gd name="T3" fmla="*/ 0 h 361507"/>
                  <a:gd name="T4" fmla="*/ 0 w 1127051"/>
                  <a:gd name="T5" fmla="*/ 0 h 361507"/>
                  <a:gd name="T6" fmla="*/ 0 w 1127051"/>
                  <a:gd name="T7" fmla="*/ 0 h 361507"/>
                  <a:gd name="T8" fmla="*/ 0 w 1127051"/>
                  <a:gd name="T9" fmla="*/ 0 h 361507"/>
                  <a:gd name="T10" fmla="*/ 0 60000 65536"/>
                  <a:gd name="T11" fmla="*/ 0 60000 65536"/>
                  <a:gd name="T12" fmla="*/ 0 60000 65536"/>
                  <a:gd name="T13" fmla="*/ 0 60000 65536"/>
                  <a:gd name="T14" fmla="*/ 0 60000 65536"/>
                  <a:gd name="T15" fmla="*/ 0 w 1127051"/>
                  <a:gd name="T16" fmla="*/ 0 h 361507"/>
                  <a:gd name="T17" fmla="*/ 1127051 w 1127051"/>
                  <a:gd name="T18" fmla="*/ 361507 h 361507"/>
                </a:gdLst>
                <a:ahLst/>
                <a:cxnLst>
                  <a:cxn ang="T10">
                    <a:pos x="T0" y="T1"/>
                  </a:cxn>
                  <a:cxn ang="T11">
                    <a:pos x="T2" y="T3"/>
                  </a:cxn>
                  <a:cxn ang="T12">
                    <a:pos x="T4" y="T5"/>
                  </a:cxn>
                  <a:cxn ang="T13">
                    <a:pos x="T6" y="T7"/>
                  </a:cxn>
                  <a:cxn ang="T14">
                    <a:pos x="T8" y="T9"/>
                  </a:cxn>
                </a:cxnLst>
                <a:rect l="T15" t="T16" r="T17" b="T18"/>
                <a:pathLst>
                  <a:path w="1127051" h="361507">
                    <a:moveTo>
                      <a:pt x="1127051" y="0"/>
                    </a:moveTo>
                    <a:lnTo>
                      <a:pt x="1127051" y="0"/>
                    </a:lnTo>
                    <a:lnTo>
                      <a:pt x="382772" y="138223"/>
                    </a:lnTo>
                    <a:lnTo>
                      <a:pt x="574158" y="244549"/>
                    </a:lnTo>
                    <a:lnTo>
                      <a:pt x="0" y="361507"/>
                    </a:lnTo>
                  </a:path>
                </a:pathLst>
              </a:custGeom>
              <a:noFill/>
              <a:ln w="28575" algn="ctr">
                <a:solidFill>
                  <a:srgbClr val="FF0000"/>
                </a:solidFill>
                <a:round/>
                <a:headEnd/>
                <a:tailEnd type="triangle" w="med" len="med"/>
              </a:ln>
            </p:spPr>
            <p:txBody>
              <a:bodyPr>
                <a:spAutoFit/>
              </a:bodyPr>
              <a:lstStyle/>
              <a:p>
                <a:endParaRPr lang="ja-JP" altLang="en-US"/>
              </a:p>
            </p:txBody>
          </p:sp>
          <p:sp>
            <p:nvSpPr>
              <p:cNvPr id="9421" name="フリーフォーム 258"/>
              <p:cNvSpPr>
                <a:spLocks noChangeArrowheads="1"/>
              </p:cNvSpPr>
              <p:nvPr/>
            </p:nvSpPr>
            <p:spPr bwMode="auto">
              <a:xfrm rot="1110945">
                <a:off x="2408" y="2335"/>
                <a:ext cx="1884" cy="320"/>
              </a:xfrm>
              <a:custGeom>
                <a:avLst/>
                <a:gdLst>
                  <a:gd name="T0" fmla="*/ 0 w 2169042"/>
                  <a:gd name="T1" fmla="*/ 0 h 839972"/>
                  <a:gd name="T2" fmla="*/ 0 w 2169042"/>
                  <a:gd name="T3" fmla="*/ 0 h 839972"/>
                  <a:gd name="T4" fmla="*/ 0 w 2169042"/>
                  <a:gd name="T5" fmla="*/ 0 h 839972"/>
                  <a:gd name="T6" fmla="*/ 0 w 2169042"/>
                  <a:gd name="T7" fmla="*/ 0 h 839972"/>
                  <a:gd name="T8" fmla="*/ 0 60000 65536"/>
                  <a:gd name="T9" fmla="*/ 0 60000 65536"/>
                  <a:gd name="T10" fmla="*/ 0 60000 65536"/>
                  <a:gd name="T11" fmla="*/ 0 60000 65536"/>
                  <a:gd name="T12" fmla="*/ 0 w 2169042"/>
                  <a:gd name="T13" fmla="*/ 0 h 839972"/>
                  <a:gd name="T14" fmla="*/ 2169042 w 2169042"/>
                  <a:gd name="T15" fmla="*/ 839972 h 839972"/>
                </a:gdLst>
                <a:ahLst/>
                <a:cxnLst>
                  <a:cxn ang="T8">
                    <a:pos x="T0" y="T1"/>
                  </a:cxn>
                  <a:cxn ang="T9">
                    <a:pos x="T2" y="T3"/>
                  </a:cxn>
                  <a:cxn ang="T10">
                    <a:pos x="T4" y="T5"/>
                  </a:cxn>
                  <a:cxn ang="T11">
                    <a:pos x="T6" y="T7"/>
                  </a:cxn>
                </a:cxnLst>
                <a:rect l="T12" t="T13" r="T14" b="T15"/>
                <a:pathLst>
                  <a:path w="2169042" h="839972">
                    <a:moveTo>
                      <a:pt x="2169042" y="0"/>
                    </a:moveTo>
                    <a:lnTo>
                      <a:pt x="861237" y="372139"/>
                    </a:lnTo>
                    <a:lnTo>
                      <a:pt x="1127051" y="510363"/>
                    </a:lnTo>
                    <a:lnTo>
                      <a:pt x="0" y="839972"/>
                    </a:lnTo>
                  </a:path>
                </a:pathLst>
              </a:custGeom>
              <a:noFill/>
              <a:ln w="28575" algn="ctr">
                <a:solidFill>
                  <a:srgbClr val="FF0000"/>
                </a:solidFill>
                <a:round/>
                <a:headEnd/>
                <a:tailEnd type="triangle" w="med" len="med"/>
              </a:ln>
            </p:spPr>
            <p:txBody>
              <a:bodyPr>
                <a:spAutoFit/>
              </a:bodyPr>
              <a:lstStyle/>
              <a:p>
                <a:endParaRPr lang="ja-JP" altLang="en-US"/>
              </a:p>
            </p:txBody>
          </p:sp>
        </p:grpSp>
        <p:grpSp>
          <p:nvGrpSpPr>
            <p:cNvPr id="269" name="グループ化 316"/>
            <p:cNvGrpSpPr>
              <a:grpSpLocks/>
            </p:cNvGrpSpPr>
            <p:nvPr/>
          </p:nvGrpSpPr>
          <p:grpSpPr bwMode="auto">
            <a:xfrm>
              <a:off x="-458157" y="1290798"/>
              <a:ext cx="5080956" cy="4063424"/>
              <a:chOff x="-458157" y="1290798"/>
              <a:chExt cx="5080956" cy="4063424"/>
            </a:xfrm>
          </p:grpSpPr>
          <p:sp>
            <p:nvSpPr>
              <p:cNvPr id="9275" name="Rectangle 1101"/>
              <p:cNvSpPr>
                <a:spLocks noChangeArrowheads="1"/>
              </p:cNvSpPr>
              <p:nvPr/>
            </p:nvSpPr>
            <p:spPr bwMode="auto">
              <a:xfrm>
                <a:off x="3549650" y="3668005"/>
                <a:ext cx="1073149" cy="512580"/>
              </a:xfrm>
              <a:prstGeom prst="rect">
                <a:avLst/>
              </a:prstGeom>
              <a:solidFill>
                <a:srgbClr val="C0C0C0">
                  <a:alpha val="50195"/>
                </a:srgbClr>
              </a:solidFill>
              <a:ln w="9525">
                <a:noFill/>
                <a:miter lim="800000"/>
                <a:headEnd/>
                <a:tailEnd/>
              </a:ln>
            </p:spPr>
            <p:txBody>
              <a:bodyPr lIns="90000" tIns="46800" rIns="90000" bIns="46800" anchor="ctr">
                <a:spAutoFit/>
              </a:bodyPr>
              <a:lstStyle/>
              <a:p>
                <a:endParaRPr lang="ja-JP" altLang="en-US" sz="800"/>
              </a:p>
            </p:txBody>
          </p:sp>
          <p:grpSp>
            <p:nvGrpSpPr>
              <p:cNvPr id="271" name="Group 1041"/>
              <p:cNvGrpSpPr>
                <a:grpSpLocks/>
              </p:cNvGrpSpPr>
              <p:nvPr/>
            </p:nvGrpSpPr>
            <p:grpSpPr bwMode="auto">
              <a:xfrm rot="5400000">
                <a:off x="4105739" y="2935752"/>
                <a:ext cx="468313" cy="235611"/>
                <a:chOff x="4656" y="1837"/>
                <a:chExt cx="395" cy="159"/>
              </a:xfrm>
            </p:grpSpPr>
            <p:sp>
              <p:nvSpPr>
                <p:cNvPr id="9402" name="Freeform 1042"/>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403" name="Line 1043"/>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404" name="Line 1044"/>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405" name="Freeform 1045"/>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406" name="Freeform 1046"/>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407" name="Freeform 1047"/>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408" name="Freeform 1048"/>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409" name="Freeform 1049"/>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410" name="Freeform 1050"/>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411" name="Line 1051"/>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412" name="Line 1052"/>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413" name="Freeform 1053"/>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414" name="Freeform 1054"/>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415" name="Freeform 1055"/>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grpSp>
            <p:nvGrpSpPr>
              <p:cNvPr id="288" name="Group 1056"/>
              <p:cNvGrpSpPr>
                <a:grpSpLocks/>
              </p:cNvGrpSpPr>
              <p:nvPr/>
            </p:nvGrpSpPr>
            <p:grpSpPr bwMode="auto">
              <a:xfrm rot="5400000">
                <a:off x="4091981" y="2086439"/>
                <a:ext cx="468312" cy="235611"/>
                <a:chOff x="4656" y="1837"/>
                <a:chExt cx="395" cy="159"/>
              </a:xfrm>
            </p:grpSpPr>
            <p:sp>
              <p:nvSpPr>
                <p:cNvPr id="9388" name="Freeform 1057"/>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389" name="Line 1058"/>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390" name="Line 1059"/>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391" name="Freeform 1060"/>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392" name="Freeform 1061"/>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393" name="Freeform 1062"/>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394" name="Freeform 1063"/>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395" name="Freeform 1064"/>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396" name="Freeform 1065"/>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397" name="Line 1066"/>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398" name="Line 1067"/>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399" name="Freeform 1068"/>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400" name="Freeform 1069"/>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401" name="Freeform 1070"/>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grpSp>
            <p:nvGrpSpPr>
              <p:cNvPr id="9506" name="Group 1071"/>
              <p:cNvGrpSpPr>
                <a:grpSpLocks/>
              </p:cNvGrpSpPr>
              <p:nvPr/>
            </p:nvGrpSpPr>
            <p:grpSpPr bwMode="auto">
              <a:xfrm rot="16200000" flipV="1">
                <a:off x="3569164" y="2021352"/>
                <a:ext cx="468313" cy="235611"/>
                <a:chOff x="4656" y="1837"/>
                <a:chExt cx="395" cy="159"/>
              </a:xfrm>
            </p:grpSpPr>
            <p:sp>
              <p:nvSpPr>
                <p:cNvPr id="9374" name="Freeform 1072"/>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375" name="Line 1073"/>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376" name="Line 1074"/>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377" name="Freeform 1075"/>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378" name="Freeform 1076"/>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379" name="Freeform 1077"/>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380" name="Freeform 1078"/>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381" name="Freeform 1079"/>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382" name="Freeform 1080"/>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383" name="Line 1081"/>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384" name="Line 1082"/>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385" name="Freeform 1083"/>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386" name="Freeform 1084"/>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387" name="Freeform 1085"/>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grpSp>
            <p:nvGrpSpPr>
              <p:cNvPr id="9507" name="Group 1086"/>
              <p:cNvGrpSpPr>
                <a:grpSpLocks/>
              </p:cNvGrpSpPr>
              <p:nvPr/>
            </p:nvGrpSpPr>
            <p:grpSpPr bwMode="auto">
              <a:xfrm rot="16200000" flipV="1">
                <a:off x="3569164" y="2859552"/>
                <a:ext cx="468313" cy="235611"/>
                <a:chOff x="4656" y="1837"/>
                <a:chExt cx="395" cy="159"/>
              </a:xfrm>
            </p:grpSpPr>
            <p:sp>
              <p:nvSpPr>
                <p:cNvPr id="9360" name="Freeform 1087"/>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361" name="Line 1088"/>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362" name="Line 1089"/>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363" name="Freeform 1090"/>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364" name="Freeform 1091"/>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365" name="Freeform 1092"/>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366" name="Freeform 1093"/>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367" name="Freeform 1094"/>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368" name="Freeform 1095"/>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369" name="Line 1096"/>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370" name="Line 1097"/>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371" name="Freeform 1098"/>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372" name="Freeform 1099"/>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373" name="Freeform 1100"/>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sp>
            <p:nvSpPr>
              <p:cNvPr id="9280" name="Line 1107"/>
              <p:cNvSpPr>
                <a:spLocks noChangeShapeType="1"/>
              </p:cNvSpPr>
              <p:nvPr/>
            </p:nvSpPr>
            <p:spPr bwMode="auto">
              <a:xfrm>
                <a:off x="1064552" y="3417888"/>
                <a:ext cx="2476500" cy="0"/>
              </a:xfrm>
              <a:prstGeom prst="line">
                <a:avLst/>
              </a:prstGeom>
              <a:noFill/>
              <a:ln w="38100">
                <a:solidFill>
                  <a:srgbClr val="969696"/>
                </a:solidFill>
                <a:round/>
                <a:headEnd/>
                <a:tailEnd/>
              </a:ln>
            </p:spPr>
            <p:txBody>
              <a:bodyPr/>
              <a:lstStyle/>
              <a:p>
                <a:endParaRPr lang="ja-JP" altLang="en-US"/>
              </a:p>
            </p:txBody>
          </p:sp>
          <p:sp>
            <p:nvSpPr>
              <p:cNvPr id="9281" name="Line 1109"/>
              <p:cNvSpPr>
                <a:spLocks noChangeShapeType="1"/>
              </p:cNvSpPr>
              <p:nvPr/>
            </p:nvSpPr>
            <p:spPr bwMode="auto">
              <a:xfrm rot="-5400000">
                <a:off x="3776796" y="2569369"/>
                <a:ext cx="1674812" cy="0"/>
              </a:xfrm>
              <a:prstGeom prst="line">
                <a:avLst/>
              </a:prstGeom>
              <a:noFill/>
              <a:ln w="38100">
                <a:solidFill>
                  <a:srgbClr val="969696"/>
                </a:solidFill>
                <a:round/>
                <a:headEnd/>
                <a:tailEnd/>
              </a:ln>
            </p:spPr>
            <p:txBody>
              <a:bodyPr/>
              <a:lstStyle/>
              <a:p>
                <a:endParaRPr lang="ja-JP" altLang="en-US"/>
              </a:p>
            </p:txBody>
          </p:sp>
          <p:sp>
            <p:nvSpPr>
              <p:cNvPr id="9282" name="Line 1114"/>
              <p:cNvSpPr>
                <a:spLocks noChangeShapeType="1"/>
              </p:cNvSpPr>
              <p:nvPr/>
            </p:nvSpPr>
            <p:spPr bwMode="auto">
              <a:xfrm rot="-5400000">
                <a:off x="2703646" y="2569369"/>
                <a:ext cx="1674812" cy="0"/>
              </a:xfrm>
              <a:prstGeom prst="line">
                <a:avLst/>
              </a:prstGeom>
              <a:noFill/>
              <a:ln w="38100">
                <a:solidFill>
                  <a:srgbClr val="969696"/>
                </a:solidFill>
                <a:round/>
                <a:headEnd/>
                <a:tailEnd/>
              </a:ln>
            </p:spPr>
            <p:txBody>
              <a:bodyPr/>
              <a:lstStyle/>
              <a:p>
                <a:endParaRPr lang="ja-JP" altLang="en-US"/>
              </a:p>
            </p:txBody>
          </p:sp>
          <p:sp>
            <p:nvSpPr>
              <p:cNvPr id="9283" name="Line 1134"/>
              <p:cNvSpPr>
                <a:spLocks noChangeShapeType="1"/>
              </p:cNvSpPr>
              <p:nvPr/>
            </p:nvSpPr>
            <p:spPr bwMode="auto">
              <a:xfrm>
                <a:off x="1064551" y="4325938"/>
                <a:ext cx="2474780" cy="0"/>
              </a:xfrm>
              <a:prstGeom prst="line">
                <a:avLst/>
              </a:prstGeom>
              <a:noFill/>
              <a:ln w="38100">
                <a:solidFill>
                  <a:srgbClr val="969696"/>
                </a:solidFill>
                <a:round/>
                <a:headEnd/>
                <a:tailEnd/>
              </a:ln>
            </p:spPr>
            <p:txBody>
              <a:bodyPr/>
              <a:lstStyle/>
              <a:p>
                <a:endParaRPr lang="ja-JP" altLang="en-US"/>
              </a:p>
            </p:txBody>
          </p:sp>
          <p:grpSp>
            <p:nvGrpSpPr>
              <p:cNvPr id="9509" name="Group 1165"/>
              <p:cNvGrpSpPr>
                <a:grpSpLocks/>
              </p:cNvGrpSpPr>
              <p:nvPr/>
            </p:nvGrpSpPr>
            <p:grpSpPr bwMode="auto">
              <a:xfrm rot="10800000" flipV="1">
                <a:off x="2806701" y="3973514"/>
                <a:ext cx="507339" cy="217487"/>
                <a:chOff x="4656" y="1837"/>
                <a:chExt cx="395" cy="159"/>
              </a:xfrm>
            </p:grpSpPr>
            <p:sp>
              <p:nvSpPr>
                <p:cNvPr id="800" name="Freeform 1166"/>
                <p:cNvSpPr>
                  <a:spLocks/>
                </p:cNvSpPr>
                <p:nvPr/>
              </p:nvSpPr>
              <p:spPr bwMode="auto">
                <a:xfrm>
                  <a:off x="4657" y="1838"/>
                  <a:ext cx="394" cy="159"/>
                </a:xfrm>
                <a:custGeom>
                  <a:avLst/>
                  <a:gdLst/>
                  <a:ahLst/>
                  <a:cxnLst>
                    <a:cxn ang="0">
                      <a:pos x="365" y="159"/>
                    </a:cxn>
                    <a:cxn ang="0">
                      <a:pos x="373" y="158"/>
                    </a:cxn>
                    <a:cxn ang="0">
                      <a:pos x="381" y="155"/>
                    </a:cxn>
                    <a:cxn ang="0">
                      <a:pos x="387" y="149"/>
                    </a:cxn>
                    <a:cxn ang="0">
                      <a:pos x="392" y="142"/>
                    </a:cxn>
                    <a:cxn ang="0">
                      <a:pos x="395" y="135"/>
                    </a:cxn>
                    <a:cxn ang="0">
                      <a:pos x="395" y="127"/>
                    </a:cxn>
                    <a:cxn ang="0">
                      <a:pos x="395" y="32"/>
                    </a:cxn>
                    <a:cxn ang="0">
                      <a:pos x="395" y="24"/>
                    </a:cxn>
                    <a:cxn ang="0">
                      <a:pos x="392" y="16"/>
                    </a:cxn>
                    <a:cxn ang="0">
                      <a:pos x="387" y="10"/>
                    </a:cxn>
                    <a:cxn ang="0">
                      <a:pos x="381" y="5"/>
                    </a:cxn>
                    <a:cxn ang="0">
                      <a:pos x="373" y="2"/>
                    </a:cxn>
                    <a:cxn ang="0">
                      <a:pos x="365" y="0"/>
                    </a:cxn>
                    <a:cxn ang="0">
                      <a:pos x="30" y="0"/>
                    </a:cxn>
                    <a:cxn ang="0">
                      <a:pos x="22" y="2"/>
                    </a:cxn>
                    <a:cxn ang="0">
                      <a:pos x="15" y="5"/>
                    </a:cxn>
                    <a:cxn ang="0">
                      <a:pos x="8" y="10"/>
                    </a:cxn>
                    <a:cxn ang="0">
                      <a:pos x="4" y="16"/>
                    </a:cxn>
                    <a:cxn ang="0">
                      <a:pos x="0" y="24"/>
                    </a:cxn>
                    <a:cxn ang="0">
                      <a:pos x="0" y="32"/>
                    </a:cxn>
                    <a:cxn ang="0">
                      <a:pos x="0" y="127"/>
                    </a:cxn>
                    <a:cxn ang="0">
                      <a:pos x="0" y="135"/>
                    </a:cxn>
                    <a:cxn ang="0">
                      <a:pos x="4" y="142"/>
                    </a:cxn>
                    <a:cxn ang="0">
                      <a:pos x="8" y="149"/>
                    </a:cxn>
                    <a:cxn ang="0">
                      <a:pos x="15" y="155"/>
                    </a:cxn>
                    <a:cxn ang="0">
                      <a:pos x="22" y="158"/>
                    </a:cxn>
                    <a:cxn ang="0">
                      <a:pos x="30" y="159"/>
                    </a:cxn>
                    <a:cxn ang="0">
                      <a:pos x="365" y="159"/>
                    </a:cxn>
                  </a:cxnLst>
                  <a:rect l="0" t="0" r="r" b="b"/>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chemeClr val="bg1">
                      <a:lumMod val="65000"/>
                    </a:schemeClr>
                  </a:solidFill>
                  <a:round/>
                  <a:headEnd/>
                  <a:tailEnd/>
                </a:ln>
              </p:spPr>
              <p:txBody>
                <a:bodyPr/>
                <a:lstStyle/>
                <a:p>
                  <a:pPr>
                    <a:defRPr/>
                  </a:pPr>
                  <a:endParaRPr lang="ja-JP" altLang="en-US" sz="800"/>
                </a:p>
              </p:txBody>
            </p:sp>
            <p:sp>
              <p:nvSpPr>
                <p:cNvPr id="801" name="Line 1167"/>
                <p:cNvSpPr>
                  <a:spLocks noChangeShapeType="1"/>
                </p:cNvSpPr>
                <p:nvPr/>
              </p:nvSpPr>
              <p:spPr bwMode="auto">
                <a:xfrm>
                  <a:off x="4788" y="1863"/>
                  <a:ext cx="97" cy="5"/>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802" name="Line 1168"/>
                <p:cNvSpPr>
                  <a:spLocks noChangeShapeType="1"/>
                </p:cNvSpPr>
                <p:nvPr/>
              </p:nvSpPr>
              <p:spPr bwMode="auto">
                <a:xfrm>
                  <a:off x="4798" y="1967"/>
                  <a:ext cx="97" cy="5"/>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803" name="Freeform 1169"/>
                <p:cNvSpPr>
                  <a:spLocks/>
                </p:cNvSpPr>
                <p:nvPr/>
              </p:nvSpPr>
              <p:spPr bwMode="auto">
                <a:xfrm>
                  <a:off x="4782" y="1970"/>
                  <a:ext cx="16" cy="25"/>
                </a:xfrm>
                <a:custGeom>
                  <a:avLst/>
                  <a:gdLst/>
                  <a:ahLst/>
                  <a:cxnLst>
                    <a:cxn ang="0">
                      <a:pos x="12" y="0"/>
                    </a:cxn>
                    <a:cxn ang="0">
                      <a:pos x="0" y="17"/>
                    </a:cxn>
                    <a:cxn ang="0">
                      <a:pos x="2" y="27"/>
                    </a:cxn>
                  </a:cxnLst>
                  <a:rect l="0" t="0" r="r" b="b"/>
                  <a:pathLst>
                    <a:path w="12" h="27">
                      <a:moveTo>
                        <a:pt x="12" y="0"/>
                      </a:moveTo>
                      <a:lnTo>
                        <a:pt x="0" y="17"/>
                      </a:lnTo>
                      <a:lnTo>
                        <a:pt x="2" y="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04" name="Freeform 1170"/>
                <p:cNvSpPr>
                  <a:spLocks/>
                </p:cNvSpPr>
                <p:nvPr/>
              </p:nvSpPr>
              <p:spPr bwMode="auto">
                <a:xfrm>
                  <a:off x="4851" y="1970"/>
                  <a:ext cx="9" cy="25"/>
                </a:xfrm>
                <a:custGeom>
                  <a:avLst/>
                  <a:gdLst/>
                  <a:ahLst/>
                  <a:cxnLst>
                    <a:cxn ang="0">
                      <a:pos x="0" y="0"/>
                    </a:cxn>
                    <a:cxn ang="0">
                      <a:pos x="6" y="17"/>
                    </a:cxn>
                    <a:cxn ang="0">
                      <a:pos x="6" y="27"/>
                    </a:cxn>
                  </a:cxnLst>
                  <a:rect l="0" t="0" r="r" b="b"/>
                  <a:pathLst>
                    <a:path w="6" h="27">
                      <a:moveTo>
                        <a:pt x="0" y="0"/>
                      </a:moveTo>
                      <a:lnTo>
                        <a:pt x="6" y="17"/>
                      </a:lnTo>
                      <a:lnTo>
                        <a:pt x="6" y="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05" name="Freeform 1171"/>
                <p:cNvSpPr>
                  <a:spLocks/>
                </p:cNvSpPr>
                <p:nvPr/>
              </p:nvSpPr>
              <p:spPr bwMode="auto">
                <a:xfrm>
                  <a:off x="4782" y="1847"/>
                  <a:ext cx="16" cy="25"/>
                </a:xfrm>
                <a:custGeom>
                  <a:avLst/>
                  <a:gdLst/>
                  <a:ahLst/>
                  <a:cxnLst>
                    <a:cxn ang="0">
                      <a:pos x="12" y="28"/>
                    </a:cxn>
                    <a:cxn ang="0">
                      <a:pos x="0" y="10"/>
                    </a:cxn>
                    <a:cxn ang="0">
                      <a:pos x="2" y="0"/>
                    </a:cxn>
                  </a:cxnLst>
                  <a:rect l="0" t="0" r="r" b="b"/>
                  <a:pathLst>
                    <a:path w="12" h="28">
                      <a:moveTo>
                        <a:pt x="12" y="28"/>
                      </a:moveTo>
                      <a:lnTo>
                        <a:pt x="0" y="10"/>
                      </a:lnTo>
                      <a:lnTo>
                        <a:pt x="2" y="0"/>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06" name="Freeform 1172"/>
                <p:cNvSpPr>
                  <a:spLocks/>
                </p:cNvSpPr>
                <p:nvPr/>
              </p:nvSpPr>
              <p:spPr bwMode="auto">
                <a:xfrm>
                  <a:off x="4851" y="1847"/>
                  <a:ext cx="9" cy="25"/>
                </a:xfrm>
                <a:custGeom>
                  <a:avLst/>
                  <a:gdLst/>
                  <a:ahLst/>
                  <a:cxnLst>
                    <a:cxn ang="0">
                      <a:pos x="0" y="28"/>
                    </a:cxn>
                    <a:cxn ang="0">
                      <a:pos x="6" y="10"/>
                    </a:cxn>
                    <a:cxn ang="0">
                      <a:pos x="6" y="0"/>
                    </a:cxn>
                  </a:cxnLst>
                  <a:rect l="0" t="0" r="r" b="b"/>
                  <a:pathLst>
                    <a:path w="6" h="28">
                      <a:moveTo>
                        <a:pt x="0" y="28"/>
                      </a:moveTo>
                      <a:lnTo>
                        <a:pt x="6" y="10"/>
                      </a:lnTo>
                      <a:lnTo>
                        <a:pt x="6" y="0"/>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07" name="Freeform 1173"/>
                <p:cNvSpPr>
                  <a:spLocks/>
                </p:cNvSpPr>
                <p:nvPr/>
              </p:nvSpPr>
              <p:spPr bwMode="auto">
                <a:xfrm>
                  <a:off x="4876" y="1847"/>
                  <a:ext cx="50" cy="25"/>
                </a:xfrm>
                <a:custGeom>
                  <a:avLst/>
                  <a:gdLst/>
                  <a:ahLst/>
                  <a:cxnLst>
                    <a:cxn ang="0">
                      <a:pos x="0" y="28"/>
                    </a:cxn>
                    <a:cxn ang="0">
                      <a:pos x="44" y="10"/>
                    </a:cxn>
                    <a:cxn ang="0">
                      <a:pos x="50" y="0"/>
                    </a:cxn>
                  </a:cxnLst>
                  <a:rect l="0" t="0" r="r" b="b"/>
                  <a:pathLst>
                    <a:path w="50" h="28">
                      <a:moveTo>
                        <a:pt x="0" y="28"/>
                      </a:moveTo>
                      <a:lnTo>
                        <a:pt x="44" y="10"/>
                      </a:lnTo>
                      <a:lnTo>
                        <a:pt x="50" y="0"/>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08" name="Freeform 1174"/>
                <p:cNvSpPr>
                  <a:spLocks/>
                </p:cNvSpPr>
                <p:nvPr/>
              </p:nvSpPr>
              <p:spPr bwMode="auto">
                <a:xfrm>
                  <a:off x="4866" y="1970"/>
                  <a:ext cx="50" cy="25"/>
                </a:xfrm>
                <a:custGeom>
                  <a:avLst/>
                  <a:gdLst/>
                  <a:ahLst/>
                  <a:cxnLst>
                    <a:cxn ang="0">
                      <a:pos x="0" y="0"/>
                    </a:cxn>
                    <a:cxn ang="0">
                      <a:pos x="45" y="17"/>
                    </a:cxn>
                    <a:cxn ang="0">
                      <a:pos x="44" y="27"/>
                    </a:cxn>
                    <a:cxn ang="0">
                      <a:pos x="51" y="27"/>
                    </a:cxn>
                  </a:cxnLst>
                  <a:rect l="0" t="0" r="r" b="b"/>
                  <a:pathLst>
                    <a:path w="51" h="27">
                      <a:moveTo>
                        <a:pt x="0" y="0"/>
                      </a:moveTo>
                      <a:lnTo>
                        <a:pt x="45" y="17"/>
                      </a:lnTo>
                      <a:lnTo>
                        <a:pt x="44" y="27"/>
                      </a:lnTo>
                      <a:lnTo>
                        <a:pt x="51" y="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09" name="Line 1175"/>
                <p:cNvSpPr>
                  <a:spLocks noChangeShapeType="1"/>
                </p:cNvSpPr>
                <p:nvPr/>
              </p:nvSpPr>
              <p:spPr bwMode="auto">
                <a:xfrm flipV="1">
                  <a:off x="4951" y="1956"/>
                  <a:ext cx="100" cy="22"/>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810" name="Line 1176"/>
                <p:cNvSpPr>
                  <a:spLocks noChangeShapeType="1"/>
                </p:cNvSpPr>
                <p:nvPr/>
              </p:nvSpPr>
              <p:spPr bwMode="auto">
                <a:xfrm>
                  <a:off x="4951" y="1841"/>
                  <a:ext cx="100" cy="22"/>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811" name="Freeform 1177"/>
                <p:cNvSpPr>
                  <a:spLocks/>
                </p:cNvSpPr>
                <p:nvPr/>
              </p:nvSpPr>
              <p:spPr bwMode="auto">
                <a:xfrm>
                  <a:off x="4660" y="1860"/>
                  <a:ext cx="63" cy="126"/>
                </a:xfrm>
                <a:custGeom>
                  <a:avLst/>
                  <a:gdLst/>
                  <a:ahLst/>
                  <a:cxnLst>
                    <a:cxn ang="0">
                      <a:pos x="0" y="0"/>
                    </a:cxn>
                    <a:cxn ang="0">
                      <a:pos x="61" y="0"/>
                    </a:cxn>
                    <a:cxn ang="0">
                      <a:pos x="61" y="126"/>
                    </a:cxn>
                    <a:cxn ang="0">
                      <a:pos x="0" y="127"/>
                    </a:cxn>
                  </a:cxnLst>
                  <a:rect l="0" t="0" r="r" b="b"/>
                  <a:pathLst>
                    <a:path w="61" h="127">
                      <a:moveTo>
                        <a:pt x="0" y="0"/>
                      </a:moveTo>
                      <a:lnTo>
                        <a:pt x="61" y="0"/>
                      </a:lnTo>
                      <a:lnTo>
                        <a:pt x="61" y="126"/>
                      </a:lnTo>
                      <a:lnTo>
                        <a:pt x="0" y="1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12" name="Freeform 1178"/>
                <p:cNvSpPr>
                  <a:spLocks/>
                </p:cNvSpPr>
                <p:nvPr/>
              </p:nvSpPr>
              <p:spPr bwMode="auto">
                <a:xfrm>
                  <a:off x="4657" y="1838"/>
                  <a:ext cx="394" cy="159"/>
                </a:xfrm>
                <a:custGeom>
                  <a:avLst/>
                  <a:gdLst/>
                  <a:ahLst/>
                  <a:cxnLst>
                    <a:cxn ang="0">
                      <a:pos x="365" y="159"/>
                    </a:cxn>
                    <a:cxn ang="0">
                      <a:pos x="373" y="158"/>
                    </a:cxn>
                    <a:cxn ang="0">
                      <a:pos x="381" y="155"/>
                    </a:cxn>
                    <a:cxn ang="0">
                      <a:pos x="387" y="149"/>
                    </a:cxn>
                    <a:cxn ang="0">
                      <a:pos x="392" y="142"/>
                    </a:cxn>
                    <a:cxn ang="0">
                      <a:pos x="395" y="135"/>
                    </a:cxn>
                    <a:cxn ang="0">
                      <a:pos x="395" y="127"/>
                    </a:cxn>
                    <a:cxn ang="0">
                      <a:pos x="395" y="32"/>
                    </a:cxn>
                    <a:cxn ang="0">
                      <a:pos x="395" y="24"/>
                    </a:cxn>
                    <a:cxn ang="0">
                      <a:pos x="392" y="16"/>
                    </a:cxn>
                    <a:cxn ang="0">
                      <a:pos x="387" y="10"/>
                    </a:cxn>
                    <a:cxn ang="0">
                      <a:pos x="381" y="5"/>
                    </a:cxn>
                    <a:cxn ang="0">
                      <a:pos x="373" y="2"/>
                    </a:cxn>
                    <a:cxn ang="0">
                      <a:pos x="365" y="0"/>
                    </a:cxn>
                    <a:cxn ang="0">
                      <a:pos x="30" y="0"/>
                    </a:cxn>
                    <a:cxn ang="0">
                      <a:pos x="22" y="2"/>
                    </a:cxn>
                    <a:cxn ang="0">
                      <a:pos x="15" y="5"/>
                    </a:cxn>
                    <a:cxn ang="0">
                      <a:pos x="8" y="10"/>
                    </a:cxn>
                    <a:cxn ang="0">
                      <a:pos x="4" y="16"/>
                    </a:cxn>
                    <a:cxn ang="0">
                      <a:pos x="0" y="24"/>
                    </a:cxn>
                    <a:cxn ang="0">
                      <a:pos x="0" y="32"/>
                    </a:cxn>
                    <a:cxn ang="0">
                      <a:pos x="0" y="127"/>
                    </a:cxn>
                    <a:cxn ang="0">
                      <a:pos x="0" y="135"/>
                    </a:cxn>
                    <a:cxn ang="0">
                      <a:pos x="4" y="142"/>
                    </a:cxn>
                    <a:cxn ang="0">
                      <a:pos x="8" y="149"/>
                    </a:cxn>
                    <a:cxn ang="0">
                      <a:pos x="15" y="155"/>
                    </a:cxn>
                    <a:cxn ang="0">
                      <a:pos x="22" y="158"/>
                    </a:cxn>
                    <a:cxn ang="0">
                      <a:pos x="30" y="159"/>
                    </a:cxn>
                    <a:cxn ang="0">
                      <a:pos x="365" y="159"/>
                    </a:cxn>
                  </a:cxnLst>
                  <a:rect l="0" t="0" r="r" b="b"/>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13" name="Freeform 1179"/>
                <p:cNvSpPr>
                  <a:spLocks noEditPoints="1"/>
                </p:cNvSpPr>
                <p:nvPr/>
              </p:nvSpPr>
              <p:spPr bwMode="auto">
                <a:xfrm>
                  <a:off x="4723" y="1849"/>
                  <a:ext cx="238" cy="137"/>
                </a:xfrm>
                <a:custGeom>
                  <a:avLst/>
                  <a:gdLst/>
                  <a:ahLst/>
                  <a:cxnLst>
                    <a:cxn ang="0">
                      <a:pos x="216" y="139"/>
                    </a:cxn>
                    <a:cxn ang="0">
                      <a:pos x="229" y="136"/>
                    </a:cxn>
                    <a:cxn ang="0">
                      <a:pos x="237" y="126"/>
                    </a:cxn>
                    <a:cxn ang="0">
                      <a:pos x="238" y="20"/>
                    </a:cxn>
                    <a:cxn ang="0">
                      <a:pos x="234" y="8"/>
                    </a:cxn>
                    <a:cxn ang="0">
                      <a:pos x="222" y="1"/>
                    </a:cxn>
                    <a:cxn ang="0">
                      <a:pos x="201" y="0"/>
                    </a:cxn>
                    <a:cxn ang="0">
                      <a:pos x="168" y="15"/>
                    </a:cxn>
                    <a:cxn ang="0">
                      <a:pos x="181" y="18"/>
                    </a:cxn>
                    <a:cxn ang="0">
                      <a:pos x="189" y="28"/>
                    </a:cxn>
                    <a:cxn ang="0">
                      <a:pos x="190" y="104"/>
                    </a:cxn>
                    <a:cxn ang="0">
                      <a:pos x="186" y="116"/>
                    </a:cxn>
                    <a:cxn ang="0">
                      <a:pos x="175" y="123"/>
                    </a:cxn>
                    <a:cxn ang="0">
                      <a:pos x="163" y="124"/>
                    </a:cxn>
                    <a:cxn ang="0">
                      <a:pos x="184" y="0"/>
                    </a:cxn>
                    <a:cxn ang="0">
                      <a:pos x="106" y="15"/>
                    </a:cxn>
                    <a:cxn ang="0">
                      <a:pos x="184" y="0"/>
                    </a:cxn>
                    <a:cxn ang="0">
                      <a:pos x="40" y="0"/>
                    </a:cxn>
                    <a:cxn ang="0">
                      <a:pos x="101" y="15"/>
                    </a:cxn>
                    <a:cxn ang="0">
                      <a:pos x="28" y="0"/>
                    </a:cxn>
                    <a:cxn ang="0">
                      <a:pos x="16" y="1"/>
                    </a:cxn>
                    <a:cxn ang="0">
                      <a:pos x="5" y="8"/>
                    </a:cxn>
                    <a:cxn ang="0">
                      <a:pos x="0" y="20"/>
                    </a:cxn>
                    <a:cxn ang="0">
                      <a:pos x="2" y="125"/>
                    </a:cxn>
                    <a:cxn ang="0">
                      <a:pos x="10" y="135"/>
                    </a:cxn>
                    <a:cxn ang="0">
                      <a:pos x="23" y="139"/>
                    </a:cxn>
                    <a:cxn ang="0">
                      <a:pos x="39" y="124"/>
                    </a:cxn>
                    <a:cxn ang="0">
                      <a:pos x="29" y="116"/>
                    </a:cxn>
                    <a:cxn ang="0">
                      <a:pos x="28" y="104"/>
                    </a:cxn>
                    <a:cxn ang="0">
                      <a:pos x="28" y="29"/>
                    </a:cxn>
                    <a:cxn ang="0">
                      <a:pos x="33" y="20"/>
                    </a:cxn>
                    <a:cxn ang="0">
                      <a:pos x="43" y="15"/>
                    </a:cxn>
                    <a:cxn ang="0">
                      <a:pos x="40" y="139"/>
                    </a:cxn>
                    <a:cxn ang="0">
                      <a:pos x="101" y="124"/>
                    </a:cxn>
                    <a:cxn ang="0">
                      <a:pos x="40" y="139"/>
                    </a:cxn>
                    <a:cxn ang="0">
                      <a:pos x="184" y="139"/>
                    </a:cxn>
                    <a:cxn ang="0">
                      <a:pos x="106" y="124"/>
                    </a:cxn>
                  </a:cxnLst>
                  <a:rect l="0" t="0" r="r" b="b"/>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chemeClr val="bg1">
                      <a:lumMod val="65000"/>
                    </a:schemeClr>
                  </a:solidFill>
                  <a:prstDash val="solid"/>
                  <a:round/>
                  <a:headEnd/>
                  <a:tailEnd/>
                </a:ln>
              </p:spPr>
              <p:txBody>
                <a:bodyPr/>
                <a:lstStyle/>
                <a:p>
                  <a:pPr>
                    <a:defRPr/>
                  </a:pPr>
                  <a:endParaRPr lang="ja-JP" altLang="en-US" sz="800"/>
                </a:p>
              </p:txBody>
            </p:sp>
          </p:grpSp>
          <p:grpSp>
            <p:nvGrpSpPr>
              <p:cNvPr id="9510" name="Group 1180"/>
              <p:cNvGrpSpPr>
                <a:grpSpLocks/>
              </p:cNvGrpSpPr>
              <p:nvPr/>
            </p:nvGrpSpPr>
            <p:grpSpPr bwMode="auto">
              <a:xfrm rot="10800000" flipV="1">
                <a:off x="1484622" y="3975100"/>
                <a:ext cx="508623" cy="217488"/>
                <a:chOff x="4656" y="1837"/>
                <a:chExt cx="396" cy="159"/>
              </a:xfrm>
            </p:grpSpPr>
            <p:sp>
              <p:nvSpPr>
                <p:cNvPr id="786" name="Freeform 1181"/>
                <p:cNvSpPr>
                  <a:spLocks/>
                </p:cNvSpPr>
                <p:nvPr/>
              </p:nvSpPr>
              <p:spPr bwMode="auto">
                <a:xfrm>
                  <a:off x="4679" y="1837"/>
                  <a:ext cx="385" cy="159"/>
                </a:xfrm>
                <a:custGeom>
                  <a:avLst/>
                  <a:gdLst/>
                  <a:ahLst/>
                  <a:cxnLst>
                    <a:cxn ang="0">
                      <a:pos x="365" y="159"/>
                    </a:cxn>
                    <a:cxn ang="0">
                      <a:pos x="373" y="158"/>
                    </a:cxn>
                    <a:cxn ang="0">
                      <a:pos x="381" y="155"/>
                    </a:cxn>
                    <a:cxn ang="0">
                      <a:pos x="387" y="149"/>
                    </a:cxn>
                    <a:cxn ang="0">
                      <a:pos x="392" y="142"/>
                    </a:cxn>
                    <a:cxn ang="0">
                      <a:pos x="395" y="135"/>
                    </a:cxn>
                    <a:cxn ang="0">
                      <a:pos x="395" y="127"/>
                    </a:cxn>
                    <a:cxn ang="0">
                      <a:pos x="395" y="32"/>
                    </a:cxn>
                    <a:cxn ang="0">
                      <a:pos x="395" y="24"/>
                    </a:cxn>
                    <a:cxn ang="0">
                      <a:pos x="392" y="16"/>
                    </a:cxn>
                    <a:cxn ang="0">
                      <a:pos x="387" y="10"/>
                    </a:cxn>
                    <a:cxn ang="0">
                      <a:pos x="381" y="5"/>
                    </a:cxn>
                    <a:cxn ang="0">
                      <a:pos x="373" y="2"/>
                    </a:cxn>
                    <a:cxn ang="0">
                      <a:pos x="365" y="0"/>
                    </a:cxn>
                    <a:cxn ang="0">
                      <a:pos x="30" y="0"/>
                    </a:cxn>
                    <a:cxn ang="0">
                      <a:pos x="22" y="2"/>
                    </a:cxn>
                    <a:cxn ang="0">
                      <a:pos x="15" y="5"/>
                    </a:cxn>
                    <a:cxn ang="0">
                      <a:pos x="8" y="10"/>
                    </a:cxn>
                    <a:cxn ang="0">
                      <a:pos x="4" y="16"/>
                    </a:cxn>
                    <a:cxn ang="0">
                      <a:pos x="0" y="24"/>
                    </a:cxn>
                    <a:cxn ang="0">
                      <a:pos x="0" y="32"/>
                    </a:cxn>
                    <a:cxn ang="0">
                      <a:pos x="0" y="127"/>
                    </a:cxn>
                    <a:cxn ang="0">
                      <a:pos x="0" y="135"/>
                    </a:cxn>
                    <a:cxn ang="0">
                      <a:pos x="4" y="142"/>
                    </a:cxn>
                    <a:cxn ang="0">
                      <a:pos x="8" y="149"/>
                    </a:cxn>
                    <a:cxn ang="0">
                      <a:pos x="15" y="155"/>
                    </a:cxn>
                    <a:cxn ang="0">
                      <a:pos x="22" y="158"/>
                    </a:cxn>
                    <a:cxn ang="0">
                      <a:pos x="30" y="159"/>
                    </a:cxn>
                    <a:cxn ang="0">
                      <a:pos x="365" y="159"/>
                    </a:cxn>
                  </a:cxnLst>
                  <a:rect l="0" t="0" r="r" b="b"/>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chemeClr val="bg1">
                      <a:lumMod val="65000"/>
                    </a:schemeClr>
                  </a:solidFill>
                  <a:round/>
                  <a:headEnd/>
                  <a:tailEnd/>
                </a:ln>
              </p:spPr>
              <p:txBody>
                <a:bodyPr/>
                <a:lstStyle/>
                <a:p>
                  <a:pPr>
                    <a:defRPr/>
                  </a:pPr>
                  <a:endParaRPr lang="ja-JP" altLang="en-US" sz="800"/>
                </a:p>
              </p:txBody>
            </p:sp>
            <p:sp>
              <p:nvSpPr>
                <p:cNvPr id="787" name="Line 1182"/>
                <p:cNvSpPr>
                  <a:spLocks noChangeShapeType="1"/>
                </p:cNvSpPr>
                <p:nvPr/>
              </p:nvSpPr>
              <p:spPr bwMode="auto">
                <a:xfrm>
                  <a:off x="4798" y="1848"/>
                  <a:ext cx="97" cy="3"/>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788" name="Line 1183"/>
                <p:cNvSpPr>
                  <a:spLocks noChangeShapeType="1"/>
                </p:cNvSpPr>
                <p:nvPr/>
              </p:nvSpPr>
              <p:spPr bwMode="auto">
                <a:xfrm>
                  <a:off x="4801" y="1952"/>
                  <a:ext cx="97" cy="3"/>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789" name="Freeform 1184"/>
                <p:cNvSpPr>
                  <a:spLocks/>
                </p:cNvSpPr>
                <p:nvPr/>
              </p:nvSpPr>
              <p:spPr bwMode="auto">
                <a:xfrm>
                  <a:off x="4776" y="1968"/>
                  <a:ext cx="13" cy="27"/>
                </a:xfrm>
                <a:custGeom>
                  <a:avLst/>
                  <a:gdLst/>
                  <a:ahLst/>
                  <a:cxnLst>
                    <a:cxn ang="0">
                      <a:pos x="12" y="0"/>
                    </a:cxn>
                    <a:cxn ang="0">
                      <a:pos x="0" y="17"/>
                    </a:cxn>
                    <a:cxn ang="0">
                      <a:pos x="2" y="27"/>
                    </a:cxn>
                  </a:cxnLst>
                  <a:rect l="0" t="0" r="r" b="b"/>
                  <a:pathLst>
                    <a:path w="12" h="27">
                      <a:moveTo>
                        <a:pt x="12" y="0"/>
                      </a:moveTo>
                      <a:lnTo>
                        <a:pt x="0" y="17"/>
                      </a:lnTo>
                      <a:lnTo>
                        <a:pt x="2" y="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0" name="Freeform 1185"/>
                <p:cNvSpPr>
                  <a:spLocks/>
                </p:cNvSpPr>
                <p:nvPr/>
              </p:nvSpPr>
              <p:spPr bwMode="auto">
                <a:xfrm>
                  <a:off x="4842" y="1968"/>
                  <a:ext cx="6" cy="27"/>
                </a:xfrm>
                <a:custGeom>
                  <a:avLst/>
                  <a:gdLst/>
                  <a:ahLst/>
                  <a:cxnLst>
                    <a:cxn ang="0">
                      <a:pos x="0" y="0"/>
                    </a:cxn>
                    <a:cxn ang="0">
                      <a:pos x="6" y="17"/>
                    </a:cxn>
                    <a:cxn ang="0">
                      <a:pos x="6" y="27"/>
                    </a:cxn>
                  </a:cxnLst>
                  <a:rect l="0" t="0" r="r" b="b"/>
                  <a:pathLst>
                    <a:path w="6" h="27">
                      <a:moveTo>
                        <a:pt x="0" y="0"/>
                      </a:moveTo>
                      <a:lnTo>
                        <a:pt x="6" y="17"/>
                      </a:lnTo>
                      <a:lnTo>
                        <a:pt x="6" y="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1" name="Freeform 1186"/>
                <p:cNvSpPr>
                  <a:spLocks/>
                </p:cNvSpPr>
                <p:nvPr/>
              </p:nvSpPr>
              <p:spPr bwMode="auto">
                <a:xfrm>
                  <a:off x="4776" y="1845"/>
                  <a:ext cx="13" cy="27"/>
                </a:xfrm>
                <a:custGeom>
                  <a:avLst/>
                  <a:gdLst/>
                  <a:ahLst/>
                  <a:cxnLst>
                    <a:cxn ang="0">
                      <a:pos x="12" y="28"/>
                    </a:cxn>
                    <a:cxn ang="0">
                      <a:pos x="0" y="10"/>
                    </a:cxn>
                    <a:cxn ang="0">
                      <a:pos x="2" y="0"/>
                    </a:cxn>
                  </a:cxnLst>
                  <a:rect l="0" t="0" r="r" b="b"/>
                  <a:pathLst>
                    <a:path w="12" h="28">
                      <a:moveTo>
                        <a:pt x="12" y="28"/>
                      </a:moveTo>
                      <a:lnTo>
                        <a:pt x="0" y="10"/>
                      </a:lnTo>
                      <a:lnTo>
                        <a:pt x="2" y="0"/>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2" name="Freeform 1187"/>
                <p:cNvSpPr>
                  <a:spLocks/>
                </p:cNvSpPr>
                <p:nvPr/>
              </p:nvSpPr>
              <p:spPr bwMode="auto">
                <a:xfrm>
                  <a:off x="4842" y="1845"/>
                  <a:ext cx="6" cy="27"/>
                </a:xfrm>
                <a:custGeom>
                  <a:avLst/>
                  <a:gdLst/>
                  <a:ahLst/>
                  <a:cxnLst>
                    <a:cxn ang="0">
                      <a:pos x="0" y="28"/>
                    </a:cxn>
                    <a:cxn ang="0">
                      <a:pos x="6" y="10"/>
                    </a:cxn>
                    <a:cxn ang="0">
                      <a:pos x="6" y="0"/>
                    </a:cxn>
                  </a:cxnLst>
                  <a:rect l="0" t="0" r="r" b="b"/>
                  <a:pathLst>
                    <a:path w="6" h="28">
                      <a:moveTo>
                        <a:pt x="0" y="28"/>
                      </a:moveTo>
                      <a:lnTo>
                        <a:pt x="6" y="10"/>
                      </a:lnTo>
                      <a:lnTo>
                        <a:pt x="6" y="0"/>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3" name="Freeform 1188"/>
                <p:cNvSpPr>
                  <a:spLocks/>
                </p:cNvSpPr>
                <p:nvPr/>
              </p:nvSpPr>
              <p:spPr bwMode="auto">
                <a:xfrm>
                  <a:off x="4898" y="1845"/>
                  <a:ext cx="53" cy="27"/>
                </a:xfrm>
                <a:custGeom>
                  <a:avLst/>
                  <a:gdLst/>
                  <a:ahLst/>
                  <a:cxnLst>
                    <a:cxn ang="0">
                      <a:pos x="0" y="28"/>
                    </a:cxn>
                    <a:cxn ang="0">
                      <a:pos x="44" y="10"/>
                    </a:cxn>
                    <a:cxn ang="0">
                      <a:pos x="50" y="0"/>
                    </a:cxn>
                  </a:cxnLst>
                  <a:rect l="0" t="0" r="r" b="b"/>
                  <a:pathLst>
                    <a:path w="50" h="28">
                      <a:moveTo>
                        <a:pt x="0" y="28"/>
                      </a:moveTo>
                      <a:lnTo>
                        <a:pt x="44" y="10"/>
                      </a:lnTo>
                      <a:lnTo>
                        <a:pt x="50" y="0"/>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4" name="Freeform 1189"/>
                <p:cNvSpPr>
                  <a:spLocks/>
                </p:cNvSpPr>
                <p:nvPr/>
              </p:nvSpPr>
              <p:spPr bwMode="auto">
                <a:xfrm>
                  <a:off x="4876" y="1968"/>
                  <a:ext cx="50" cy="27"/>
                </a:xfrm>
                <a:custGeom>
                  <a:avLst/>
                  <a:gdLst/>
                  <a:ahLst/>
                  <a:cxnLst>
                    <a:cxn ang="0">
                      <a:pos x="0" y="0"/>
                    </a:cxn>
                    <a:cxn ang="0">
                      <a:pos x="45" y="17"/>
                    </a:cxn>
                    <a:cxn ang="0">
                      <a:pos x="44" y="27"/>
                    </a:cxn>
                    <a:cxn ang="0">
                      <a:pos x="51" y="27"/>
                    </a:cxn>
                  </a:cxnLst>
                  <a:rect l="0" t="0" r="r" b="b"/>
                  <a:pathLst>
                    <a:path w="51" h="27">
                      <a:moveTo>
                        <a:pt x="0" y="0"/>
                      </a:moveTo>
                      <a:lnTo>
                        <a:pt x="45" y="17"/>
                      </a:lnTo>
                      <a:lnTo>
                        <a:pt x="44" y="27"/>
                      </a:lnTo>
                      <a:lnTo>
                        <a:pt x="51" y="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5" name="Line 1190"/>
                <p:cNvSpPr>
                  <a:spLocks noChangeShapeType="1"/>
                </p:cNvSpPr>
                <p:nvPr/>
              </p:nvSpPr>
              <p:spPr bwMode="auto">
                <a:xfrm flipV="1">
                  <a:off x="4992" y="1963"/>
                  <a:ext cx="97" cy="22"/>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796" name="Line 1191"/>
                <p:cNvSpPr>
                  <a:spLocks noChangeShapeType="1"/>
                </p:cNvSpPr>
                <p:nvPr/>
              </p:nvSpPr>
              <p:spPr bwMode="auto">
                <a:xfrm>
                  <a:off x="4992" y="1848"/>
                  <a:ext cx="97" cy="22"/>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797" name="Freeform 1192"/>
                <p:cNvSpPr>
                  <a:spLocks/>
                </p:cNvSpPr>
                <p:nvPr/>
              </p:nvSpPr>
              <p:spPr bwMode="auto">
                <a:xfrm>
                  <a:off x="4670" y="1854"/>
                  <a:ext cx="56" cy="126"/>
                </a:xfrm>
                <a:custGeom>
                  <a:avLst/>
                  <a:gdLst/>
                  <a:ahLst/>
                  <a:cxnLst>
                    <a:cxn ang="0">
                      <a:pos x="0" y="0"/>
                    </a:cxn>
                    <a:cxn ang="0">
                      <a:pos x="61" y="0"/>
                    </a:cxn>
                    <a:cxn ang="0">
                      <a:pos x="61" y="126"/>
                    </a:cxn>
                    <a:cxn ang="0">
                      <a:pos x="0" y="127"/>
                    </a:cxn>
                  </a:cxnLst>
                  <a:rect l="0" t="0" r="r" b="b"/>
                  <a:pathLst>
                    <a:path w="61" h="127">
                      <a:moveTo>
                        <a:pt x="0" y="0"/>
                      </a:moveTo>
                      <a:lnTo>
                        <a:pt x="61" y="0"/>
                      </a:lnTo>
                      <a:lnTo>
                        <a:pt x="61" y="126"/>
                      </a:lnTo>
                      <a:lnTo>
                        <a:pt x="0" y="1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8" name="Freeform 1193"/>
                <p:cNvSpPr>
                  <a:spLocks/>
                </p:cNvSpPr>
                <p:nvPr/>
              </p:nvSpPr>
              <p:spPr bwMode="auto">
                <a:xfrm>
                  <a:off x="4679" y="1837"/>
                  <a:ext cx="385" cy="159"/>
                </a:xfrm>
                <a:custGeom>
                  <a:avLst/>
                  <a:gdLst/>
                  <a:ahLst/>
                  <a:cxnLst>
                    <a:cxn ang="0">
                      <a:pos x="365" y="159"/>
                    </a:cxn>
                    <a:cxn ang="0">
                      <a:pos x="373" y="158"/>
                    </a:cxn>
                    <a:cxn ang="0">
                      <a:pos x="381" y="155"/>
                    </a:cxn>
                    <a:cxn ang="0">
                      <a:pos x="387" y="149"/>
                    </a:cxn>
                    <a:cxn ang="0">
                      <a:pos x="392" y="142"/>
                    </a:cxn>
                    <a:cxn ang="0">
                      <a:pos x="395" y="135"/>
                    </a:cxn>
                    <a:cxn ang="0">
                      <a:pos x="395" y="127"/>
                    </a:cxn>
                    <a:cxn ang="0">
                      <a:pos x="395" y="32"/>
                    </a:cxn>
                    <a:cxn ang="0">
                      <a:pos x="395" y="24"/>
                    </a:cxn>
                    <a:cxn ang="0">
                      <a:pos x="392" y="16"/>
                    </a:cxn>
                    <a:cxn ang="0">
                      <a:pos x="387" y="10"/>
                    </a:cxn>
                    <a:cxn ang="0">
                      <a:pos x="381" y="5"/>
                    </a:cxn>
                    <a:cxn ang="0">
                      <a:pos x="373" y="2"/>
                    </a:cxn>
                    <a:cxn ang="0">
                      <a:pos x="365" y="0"/>
                    </a:cxn>
                    <a:cxn ang="0">
                      <a:pos x="30" y="0"/>
                    </a:cxn>
                    <a:cxn ang="0">
                      <a:pos x="22" y="2"/>
                    </a:cxn>
                    <a:cxn ang="0">
                      <a:pos x="15" y="5"/>
                    </a:cxn>
                    <a:cxn ang="0">
                      <a:pos x="8" y="10"/>
                    </a:cxn>
                    <a:cxn ang="0">
                      <a:pos x="4" y="16"/>
                    </a:cxn>
                    <a:cxn ang="0">
                      <a:pos x="0" y="24"/>
                    </a:cxn>
                    <a:cxn ang="0">
                      <a:pos x="0" y="32"/>
                    </a:cxn>
                    <a:cxn ang="0">
                      <a:pos x="0" y="127"/>
                    </a:cxn>
                    <a:cxn ang="0">
                      <a:pos x="0" y="135"/>
                    </a:cxn>
                    <a:cxn ang="0">
                      <a:pos x="4" y="142"/>
                    </a:cxn>
                    <a:cxn ang="0">
                      <a:pos x="8" y="149"/>
                    </a:cxn>
                    <a:cxn ang="0">
                      <a:pos x="15" y="155"/>
                    </a:cxn>
                    <a:cxn ang="0">
                      <a:pos x="22" y="158"/>
                    </a:cxn>
                    <a:cxn ang="0">
                      <a:pos x="30" y="159"/>
                    </a:cxn>
                    <a:cxn ang="0">
                      <a:pos x="365" y="159"/>
                    </a:cxn>
                  </a:cxnLst>
                  <a:rect l="0" t="0" r="r" b="b"/>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9" name="Freeform 1194"/>
                <p:cNvSpPr>
                  <a:spLocks noEditPoints="1"/>
                </p:cNvSpPr>
                <p:nvPr/>
              </p:nvSpPr>
              <p:spPr bwMode="auto">
                <a:xfrm>
                  <a:off x="4751" y="1848"/>
                  <a:ext cx="234" cy="137"/>
                </a:xfrm>
                <a:custGeom>
                  <a:avLst/>
                  <a:gdLst/>
                  <a:ahLst/>
                  <a:cxnLst>
                    <a:cxn ang="0">
                      <a:pos x="216" y="139"/>
                    </a:cxn>
                    <a:cxn ang="0">
                      <a:pos x="229" y="136"/>
                    </a:cxn>
                    <a:cxn ang="0">
                      <a:pos x="237" y="126"/>
                    </a:cxn>
                    <a:cxn ang="0">
                      <a:pos x="238" y="20"/>
                    </a:cxn>
                    <a:cxn ang="0">
                      <a:pos x="234" y="8"/>
                    </a:cxn>
                    <a:cxn ang="0">
                      <a:pos x="222" y="1"/>
                    </a:cxn>
                    <a:cxn ang="0">
                      <a:pos x="201" y="0"/>
                    </a:cxn>
                    <a:cxn ang="0">
                      <a:pos x="168" y="15"/>
                    </a:cxn>
                    <a:cxn ang="0">
                      <a:pos x="181" y="18"/>
                    </a:cxn>
                    <a:cxn ang="0">
                      <a:pos x="189" y="28"/>
                    </a:cxn>
                    <a:cxn ang="0">
                      <a:pos x="190" y="104"/>
                    </a:cxn>
                    <a:cxn ang="0">
                      <a:pos x="186" y="116"/>
                    </a:cxn>
                    <a:cxn ang="0">
                      <a:pos x="175" y="123"/>
                    </a:cxn>
                    <a:cxn ang="0">
                      <a:pos x="163" y="124"/>
                    </a:cxn>
                    <a:cxn ang="0">
                      <a:pos x="184" y="0"/>
                    </a:cxn>
                    <a:cxn ang="0">
                      <a:pos x="106" y="15"/>
                    </a:cxn>
                    <a:cxn ang="0">
                      <a:pos x="184" y="0"/>
                    </a:cxn>
                    <a:cxn ang="0">
                      <a:pos x="40" y="0"/>
                    </a:cxn>
                    <a:cxn ang="0">
                      <a:pos x="101" y="15"/>
                    </a:cxn>
                    <a:cxn ang="0">
                      <a:pos x="28" y="0"/>
                    </a:cxn>
                    <a:cxn ang="0">
                      <a:pos x="16" y="1"/>
                    </a:cxn>
                    <a:cxn ang="0">
                      <a:pos x="5" y="8"/>
                    </a:cxn>
                    <a:cxn ang="0">
                      <a:pos x="0" y="20"/>
                    </a:cxn>
                    <a:cxn ang="0">
                      <a:pos x="2" y="125"/>
                    </a:cxn>
                    <a:cxn ang="0">
                      <a:pos x="10" y="135"/>
                    </a:cxn>
                    <a:cxn ang="0">
                      <a:pos x="23" y="139"/>
                    </a:cxn>
                    <a:cxn ang="0">
                      <a:pos x="39" y="124"/>
                    </a:cxn>
                    <a:cxn ang="0">
                      <a:pos x="29" y="116"/>
                    </a:cxn>
                    <a:cxn ang="0">
                      <a:pos x="28" y="104"/>
                    </a:cxn>
                    <a:cxn ang="0">
                      <a:pos x="28" y="29"/>
                    </a:cxn>
                    <a:cxn ang="0">
                      <a:pos x="33" y="20"/>
                    </a:cxn>
                    <a:cxn ang="0">
                      <a:pos x="43" y="15"/>
                    </a:cxn>
                    <a:cxn ang="0">
                      <a:pos x="40" y="139"/>
                    </a:cxn>
                    <a:cxn ang="0">
                      <a:pos x="101" y="124"/>
                    </a:cxn>
                    <a:cxn ang="0">
                      <a:pos x="40" y="139"/>
                    </a:cxn>
                    <a:cxn ang="0">
                      <a:pos x="184" y="139"/>
                    </a:cxn>
                    <a:cxn ang="0">
                      <a:pos x="106" y="124"/>
                    </a:cxn>
                  </a:cxnLst>
                  <a:rect l="0" t="0" r="r" b="b"/>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chemeClr val="bg1">
                      <a:lumMod val="65000"/>
                    </a:schemeClr>
                  </a:solidFill>
                  <a:prstDash val="solid"/>
                  <a:round/>
                  <a:headEnd/>
                  <a:tailEnd/>
                </a:ln>
              </p:spPr>
              <p:txBody>
                <a:bodyPr/>
                <a:lstStyle/>
                <a:p>
                  <a:pPr>
                    <a:defRPr/>
                  </a:pPr>
                  <a:endParaRPr lang="ja-JP" altLang="en-US" sz="800"/>
                </a:p>
              </p:txBody>
            </p:sp>
          </p:grpSp>
          <p:grpSp>
            <p:nvGrpSpPr>
              <p:cNvPr id="9511" name="Group 1285"/>
              <p:cNvGrpSpPr>
                <a:grpSpLocks/>
              </p:cNvGrpSpPr>
              <p:nvPr/>
            </p:nvGrpSpPr>
            <p:grpSpPr bwMode="auto">
              <a:xfrm>
                <a:off x="1315641" y="3571875"/>
                <a:ext cx="507338" cy="217488"/>
                <a:chOff x="4656" y="1837"/>
                <a:chExt cx="395" cy="159"/>
              </a:xfrm>
            </p:grpSpPr>
            <p:sp>
              <p:nvSpPr>
                <p:cNvPr id="9318" name="Freeform 1286"/>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319" name="Line 1287"/>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320" name="Line 1288"/>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321" name="Freeform 1289"/>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322" name="Freeform 1290"/>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323" name="Freeform 1291"/>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324" name="Freeform 1292"/>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325" name="Freeform 1293"/>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326" name="Freeform 1294"/>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327" name="Line 1295"/>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328" name="Line 1296"/>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329" name="Freeform 1297"/>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330" name="Freeform 1298"/>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331" name="Freeform 1299"/>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sp>
            <p:nvSpPr>
              <p:cNvPr id="9287" name="Text Box 1332"/>
              <p:cNvSpPr txBox="1">
                <a:spLocks noChangeArrowheads="1"/>
              </p:cNvSpPr>
              <p:nvPr/>
            </p:nvSpPr>
            <p:spPr bwMode="auto">
              <a:xfrm>
                <a:off x="2476500" y="3429000"/>
                <a:ext cx="1019247" cy="585071"/>
              </a:xfrm>
              <a:prstGeom prst="rect">
                <a:avLst/>
              </a:prstGeom>
              <a:noFill/>
              <a:ln w="9525">
                <a:noFill/>
                <a:miter lim="800000"/>
                <a:headEnd/>
                <a:tailEnd/>
              </a:ln>
            </p:spPr>
            <p:txBody>
              <a:bodyPr wrap="none" lIns="90000" tIns="46800" rIns="90000" bIns="46800" anchorCtr="1">
                <a:spAutoFit/>
              </a:bodyPr>
              <a:lstStyle/>
              <a:p>
                <a:r>
                  <a:rPr lang="en-US" altLang="ja-JP" sz="1000" b="1">
                    <a:latin typeface="Times New Roman" pitchFamily="18" charset="0"/>
                    <a:ea typeface="Osaka" charset="-128"/>
                  </a:rPr>
                  <a:t>A</a:t>
                </a:r>
                <a:r>
                  <a:rPr lang="ja-JP" altLang="en-US" sz="1000" b="1">
                    <a:latin typeface="Times New Roman" pitchFamily="18" charset="0"/>
                    <a:ea typeface="Osaka" charset="-128"/>
                  </a:rPr>
                  <a:t>車</a:t>
                </a:r>
              </a:p>
            </p:txBody>
          </p:sp>
          <p:sp>
            <p:nvSpPr>
              <p:cNvPr id="9288" name="Line 1323"/>
              <p:cNvSpPr>
                <a:spLocks noChangeShapeType="1"/>
              </p:cNvSpPr>
              <p:nvPr/>
            </p:nvSpPr>
            <p:spPr bwMode="gray">
              <a:xfrm rot="5400000" flipV="1">
                <a:off x="3806760" y="4507641"/>
                <a:ext cx="0" cy="414469"/>
              </a:xfrm>
              <a:prstGeom prst="line">
                <a:avLst/>
              </a:prstGeom>
              <a:noFill/>
              <a:ln w="38100">
                <a:solidFill>
                  <a:schemeClr val="bg1"/>
                </a:solidFill>
                <a:round/>
                <a:headEnd/>
                <a:tailEnd/>
              </a:ln>
            </p:spPr>
            <p:txBody>
              <a:bodyPr/>
              <a:lstStyle/>
              <a:p>
                <a:endParaRPr lang="ja-JP" altLang="en-US"/>
              </a:p>
            </p:txBody>
          </p:sp>
          <p:grpSp>
            <p:nvGrpSpPr>
              <p:cNvPr id="9512" name="Group 1150"/>
              <p:cNvGrpSpPr>
                <a:grpSpLocks/>
              </p:cNvGrpSpPr>
              <p:nvPr/>
            </p:nvGrpSpPr>
            <p:grpSpPr bwMode="auto">
              <a:xfrm rot="1352570">
                <a:off x="3276204" y="3652839"/>
                <a:ext cx="507338" cy="217487"/>
                <a:chOff x="4656" y="1837"/>
                <a:chExt cx="395" cy="159"/>
              </a:xfrm>
            </p:grpSpPr>
            <p:sp>
              <p:nvSpPr>
                <p:cNvPr id="9304" name="Freeform 1151"/>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FF0000"/>
                  </a:solidFill>
                  <a:round/>
                  <a:headEnd/>
                  <a:tailEnd/>
                </a:ln>
              </p:spPr>
              <p:txBody>
                <a:bodyPr/>
                <a:lstStyle/>
                <a:p>
                  <a:endParaRPr lang="ja-JP" altLang="en-US"/>
                </a:p>
              </p:txBody>
            </p:sp>
            <p:sp>
              <p:nvSpPr>
                <p:cNvPr id="9305" name="Line 1152"/>
                <p:cNvSpPr>
                  <a:spLocks noChangeShapeType="1"/>
                </p:cNvSpPr>
                <p:nvPr/>
              </p:nvSpPr>
              <p:spPr bwMode="auto">
                <a:xfrm>
                  <a:off x="4778" y="1865"/>
                  <a:ext cx="99" cy="1"/>
                </a:xfrm>
                <a:prstGeom prst="line">
                  <a:avLst/>
                </a:prstGeom>
                <a:noFill/>
                <a:ln w="1588">
                  <a:solidFill>
                    <a:srgbClr val="FF0000"/>
                  </a:solidFill>
                  <a:round/>
                  <a:headEnd/>
                  <a:tailEnd/>
                </a:ln>
              </p:spPr>
              <p:txBody>
                <a:bodyPr/>
                <a:lstStyle/>
                <a:p>
                  <a:endParaRPr lang="ja-JP" altLang="en-US"/>
                </a:p>
              </p:txBody>
            </p:sp>
            <p:sp>
              <p:nvSpPr>
                <p:cNvPr id="9306" name="Line 1153"/>
                <p:cNvSpPr>
                  <a:spLocks noChangeShapeType="1"/>
                </p:cNvSpPr>
                <p:nvPr/>
              </p:nvSpPr>
              <p:spPr bwMode="auto">
                <a:xfrm>
                  <a:off x="4778" y="1969"/>
                  <a:ext cx="97" cy="1"/>
                </a:xfrm>
                <a:prstGeom prst="line">
                  <a:avLst/>
                </a:prstGeom>
                <a:noFill/>
                <a:ln w="1588">
                  <a:solidFill>
                    <a:srgbClr val="FF0000"/>
                  </a:solidFill>
                  <a:round/>
                  <a:headEnd/>
                  <a:tailEnd/>
                </a:ln>
              </p:spPr>
              <p:txBody>
                <a:bodyPr/>
                <a:lstStyle/>
                <a:p>
                  <a:endParaRPr lang="ja-JP" altLang="en-US"/>
                </a:p>
              </p:txBody>
            </p:sp>
            <p:sp>
              <p:nvSpPr>
                <p:cNvPr id="9307" name="Freeform 1154"/>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FF0000"/>
                  </a:solidFill>
                  <a:round/>
                  <a:headEnd/>
                  <a:tailEnd/>
                </a:ln>
              </p:spPr>
              <p:txBody>
                <a:bodyPr/>
                <a:lstStyle/>
                <a:p>
                  <a:endParaRPr lang="ja-JP" altLang="en-US"/>
                </a:p>
              </p:txBody>
            </p:sp>
            <p:sp>
              <p:nvSpPr>
                <p:cNvPr id="9308" name="Freeform 1155"/>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FF0000"/>
                  </a:solidFill>
                  <a:round/>
                  <a:headEnd/>
                  <a:tailEnd/>
                </a:ln>
              </p:spPr>
              <p:txBody>
                <a:bodyPr/>
                <a:lstStyle/>
                <a:p>
                  <a:endParaRPr lang="ja-JP" altLang="en-US"/>
                </a:p>
              </p:txBody>
            </p:sp>
            <p:sp>
              <p:nvSpPr>
                <p:cNvPr id="9309" name="Freeform 1156"/>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FF0000"/>
                  </a:solidFill>
                  <a:round/>
                  <a:headEnd/>
                  <a:tailEnd/>
                </a:ln>
              </p:spPr>
              <p:txBody>
                <a:bodyPr/>
                <a:lstStyle/>
                <a:p>
                  <a:endParaRPr lang="ja-JP" altLang="en-US"/>
                </a:p>
              </p:txBody>
            </p:sp>
            <p:sp>
              <p:nvSpPr>
                <p:cNvPr id="9310" name="Freeform 1157"/>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FF0000"/>
                  </a:solidFill>
                  <a:round/>
                  <a:headEnd/>
                  <a:tailEnd/>
                </a:ln>
              </p:spPr>
              <p:txBody>
                <a:bodyPr/>
                <a:lstStyle/>
                <a:p>
                  <a:endParaRPr lang="ja-JP" altLang="en-US"/>
                </a:p>
              </p:txBody>
            </p:sp>
            <p:sp>
              <p:nvSpPr>
                <p:cNvPr id="9311" name="Freeform 1158"/>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FF0000"/>
                  </a:solidFill>
                  <a:round/>
                  <a:headEnd/>
                  <a:tailEnd/>
                </a:ln>
              </p:spPr>
              <p:txBody>
                <a:bodyPr/>
                <a:lstStyle/>
                <a:p>
                  <a:endParaRPr lang="ja-JP" altLang="en-US"/>
                </a:p>
              </p:txBody>
            </p:sp>
            <p:sp>
              <p:nvSpPr>
                <p:cNvPr id="9312" name="Freeform 1159"/>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FF0000"/>
                  </a:solidFill>
                  <a:round/>
                  <a:headEnd/>
                  <a:tailEnd/>
                </a:ln>
              </p:spPr>
              <p:txBody>
                <a:bodyPr/>
                <a:lstStyle/>
                <a:p>
                  <a:endParaRPr lang="ja-JP" altLang="en-US"/>
                </a:p>
              </p:txBody>
            </p:sp>
            <p:sp>
              <p:nvSpPr>
                <p:cNvPr id="9313" name="Line 1160"/>
                <p:cNvSpPr>
                  <a:spLocks noChangeShapeType="1"/>
                </p:cNvSpPr>
                <p:nvPr/>
              </p:nvSpPr>
              <p:spPr bwMode="auto">
                <a:xfrm flipV="1">
                  <a:off x="4950" y="1964"/>
                  <a:ext cx="101" cy="22"/>
                </a:xfrm>
                <a:prstGeom prst="line">
                  <a:avLst/>
                </a:prstGeom>
                <a:noFill/>
                <a:ln w="1588">
                  <a:solidFill>
                    <a:srgbClr val="FF0000"/>
                  </a:solidFill>
                  <a:round/>
                  <a:headEnd/>
                  <a:tailEnd/>
                </a:ln>
              </p:spPr>
              <p:txBody>
                <a:bodyPr/>
                <a:lstStyle/>
                <a:p>
                  <a:endParaRPr lang="ja-JP" altLang="en-US"/>
                </a:p>
              </p:txBody>
            </p:sp>
            <p:sp>
              <p:nvSpPr>
                <p:cNvPr id="9314" name="Line 1161"/>
                <p:cNvSpPr>
                  <a:spLocks noChangeShapeType="1"/>
                </p:cNvSpPr>
                <p:nvPr/>
              </p:nvSpPr>
              <p:spPr bwMode="auto">
                <a:xfrm>
                  <a:off x="4950" y="1847"/>
                  <a:ext cx="101" cy="22"/>
                </a:xfrm>
                <a:prstGeom prst="line">
                  <a:avLst/>
                </a:prstGeom>
                <a:noFill/>
                <a:ln w="1588">
                  <a:solidFill>
                    <a:srgbClr val="FF0000"/>
                  </a:solidFill>
                  <a:round/>
                  <a:headEnd/>
                  <a:tailEnd/>
                </a:ln>
              </p:spPr>
              <p:txBody>
                <a:bodyPr/>
                <a:lstStyle/>
                <a:p>
                  <a:endParaRPr lang="ja-JP" altLang="en-US"/>
                </a:p>
              </p:txBody>
            </p:sp>
            <p:sp>
              <p:nvSpPr>
                <p:cNvPr id="9315" name="Freeform 1162"/>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FF0000"/>
                  </a:solidFill>
                  <a:round/>
                  <a:headEnd/>
                  <a:tailEnd/>
                </a:ln>
              </p:spPr>
              <p:txBody>
                <a:bodyPr/>
                <a:lstStyle/>
                <a:p>
                  <a:endParaRPr lang="ja-JP" altLang="en-US"/>
                </a:p>
              </p:txBody>
            </p:sp>
            <p:sp>
              <p:nvSpPr>
                <p:cNvPr id="9316" name="Freeform 1163"/>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FF0000"/>
                  </a:solidFill>
                  <a:round/>
                  <a:headEnd/>
                  <a:tailEnd/>
                </a:ln>
              </p:spPr>
              <p:txBody>
                <a:bodyPr/>
                <a:lstStyle/>
                <a:p>
                  <a:endParaRPr lang="ja-JP" altLang="en-US"/>
                </a:p>
              </p:txBody>
            </p:sp>
            <p:sp>
              <p:nvSpPr>
                <p:cNvPr id="9317" name="Freeform 1164"/>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FF0000"/>
                  </a:solidFill>
                  <a:round/>
                  <a:headEnd/>
                  <a:tailEnd/>
                </a:ln>
              </p:spPr>
              <p:txBody>
                <a:bodyPr/>
                <a:lstStyle/>
                <a:p>
                  <a:endParaRPr lang="ja-JP" altLang="en-US"/>
                </a:p>
              </p:txBody>
            </p:sp>
          </p:grpSp>
          <p:sp>
            <p:nvSpPr>
              <p:cNvPr id="9290" name="AutoShape 1324"/>
              <p:cNvSpPr>
                <a:spLocks noChangeArrowheads="1"/>
              </p:cNvSpPr>
              <p:nvPr/>
            </p:nvSpPr>
            <p:spPr bwMode="auto">
              <a:xfrm>
                <a:off x="2166936" y="3819583"/>
                <a:ext cx="584729" cy="514213"/>
              </a:xfrm>
              <a:prstGeom prst="leftArrow">
                <a:avLst>
                  <a:gd name="adj1" fmla="val 50000"/>
                  <a:gd name="adj2" fmla="val 93708"/>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sp>
            <p:nvSpPr>
              <p:cNvPr id="9291" name="AutoShape 1324"/>
              <p:cNvSpPr>
                <a:spLocks noChangeArrowheads="1"/>
              </p:cNvSpPr>
              <p:nvPr/>
            </p:nvSpPr>
            <p:spPr bwMode="auto">
              <a:xfrm>
                <a:off x="726462" y="3819583"/>
                <a:ext cx="687206" cy="514213"/>
              </a:xfrm>
              <a:prstGeom prst="leftArrow">
                <a:avLst>
                  <a:gd name="adj1" fmla="val 50000"/>
                  <a:gd name="adj2" fmla="val 93748"/>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sp>
            <p:nvSpPr>
              <p:cNvPr id="9292" name="AutoShape 1324"/>
              <p:cNvSpPr>
                <a:spLocks noChangeArrowheads="1"/>
              </p:cNvSpPr>
              <p:nvPr/>
            </p:nvSpPr>
            <p:spPr bwMode="auto">
              <a:xfrm rot="5400000">
                <a:off x="3478011" y="2066843"/>
                <a:ext cx="638572" cy="552197"/>
              </a:xfrm>
              <a:prstGeom prst="leftArrow">
                <a:avLst>
                  <a:gd name="adj1" fmla="val 50000"/>
                  <a:gd name="adj2" fmla="val 93750"/>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sp>
            <p:nvSpPr>
              <p:cNvPr id="747" name="直方体 746"/>
              <p:cNvSpPr/>
              <p:nvPr/>
            </p:nvSpPr>
            <p:spPr bwMode="auto">
              <a:xfrm>
                <a:off x="2706386" y="2786436"/>
                <a:ext cx="775073" cy="665559"/>
              </a:xfrm>
              <a:prstGeom prst="cube">
                <a:avLst>
                  <a:gd name="adj" fmla="val 23998"/>
                </a:avLst>
              </a:prstGeom>
              <a:solidFill>
                <a:schemeClr val="bg1">
                  <a:lumMod val="75000"/>
                </a:schemeClr>
              </a:solidFill>
              <a:ln w="9525" cap="flat" cmpd="sng" algn="ctr">
                <a:noFill/>
                <a:prstDash val="solid"/>
                <a:round/>
                <a:headEnd type="none" w="med" len="med"/>
                <a:tailEnd type="none" w="med" len="med"/>
              </a:ln>
              <a:effectLst/>
            </p:spPr>
            <p:txBody>
              <a:bodyPr>
                <a:spAutoFit/>
              </a:bodyPr>
              <a:lstStyle/>
              <a:p>
                <a:pPr>
                  <a:defRPr/>
                </a:pPr>
                <a:endParaRPr lang="ja-JP" altLang="en-US" sz="800"/>
              </a:p>
            </p:txBody>
          </p:sp>
          <p:sp>
            <p:nvSpPr>
              <p:cNvPr id="748" name="直方体 747"/>
              <p:cNvSpPr/>
              <p:nvPr/>
            </p:nvSpPr>
            <p:spPr bwMode="auto">
              <a:xfrm>
                <a:off x="2087934" y="2786436"/>
                <a:ext cx="542150" cy="635646"/>
              </a:xfrm>
              <a:prstGeom prst="cube">
                <a:avLst>
                  <a:gd name="adj" fmla="val 23998"/>
                </a:avLst>
              </a:prstGeom>
              <a:solidFill>
                <a:schemeClr val="bg1">
                  <a:lumMod val="75000"/>
                </a:schemeClr>
              </a:solidFill>
              <a:ln w="9525" cap="flat" cmpd="sng" algn="ctr">
                <a:noFill/>
                <a:prstDash val="solid"/>
                <a:round/>
                <a:headEnd type="none" w="med" len="med"/>
                <a:tailEnd type="none" w="med" len="med"/>
              </a:ln>
              <a:effectLst/>
            </p:spPr>
            <p:txBody>
              <a:bodyPr>
                <a:spAutoFit/>
              </a:bodyPr>
              <a:lstStyle/>
              <a:p>
                <a:pPr>
                  <a:defRPr/>
                </a:pPr>
                <a:endParaRPr lang="ja-JP" altLang="en-US" sz="800"/>
              </a:p>
            </p:txBody>
          </p:sp>
          <p:sp>
            <p:nvSpPr>
              <p:cNvPr id="749" name="直方体 748"/>
              <p:cNvSpPr/>
              <p:nvPr/>
            </p:nvSpPr>
            <p:spPr bwMode="auto">
              <a:xfrm>
                <a:off x="1236560" y="2786436"/>
                <a:ext cx="775073" cy="665559"/>
              </a:xfrm>
              <a:prstGeom prst="cube">
                <a:avLst>
                  <a:gd name="adj" fmla="val 23998"/>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750" name="直方体 749"/>
              <p:cNvSpPr/>
              <p:nvPr/>
            </p:nvSpPr>
            <p:spPr bwMode="auto">
              <a:xfrm>
                <a:off x="2863008" y="4431637"/>
                <a:ext cx="542148" cy="631906"/>
              </a:xfrm>
              <a:prstGeom prst="cube">
                <a:avLst>
                  <a:gd name="adj" fmla="val 23998"/>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9297" name="角丸四角形吹き出し 276"/>
              <p:cNvSpPr>
                <a:spLocks noChangeArrowheads="1"/>
              </p:cNvSpPr>
              <p:nvPr/>
            </p:nvSpPr>
            <p:spPr bwMode="auto">
              <a:xfrm>
                <a:off x="-458157" y="1290798"/>
                <a:ext cx="4279015" cy="1844682"/>
              </a:xfrm>
              <a:prstGeom prst="wedgeRoundRectCallout">
                <a:avLst>
                  <a:gd name="adj1" fmla="val 47875"/>
                  <a:gd name="adj2" fmla="val 130079"/>
                  <a:gd name="adj3" fmla="val 16667"/>
                </a:avLst>
              </a:prstGeom>
              <a:solidFill>
                <a:srgbClr val="FFCCFF"/>
              </a:solidFill>
              <a:ln w="9525" algn="ctr">
                <a:solidFill>
                  <a:schemeClr val="tx1"/>
                </a:solidFill>
                <a:round/>
                <a:headEnd/>
                <a:tailEnd/>
              </a:ln>
            </p:spPr>
            <p:txBody>
              <a:bodyPr>
                <a:spAutoFit/>
              </a:bodyPr>
              <a:lstStyle/>
              <a:p>
                <a:r>
                  <a:rPr lang="en-US" altLang="ja-JP" sz="1000" b="1" dirty="0"/>
                  <a:t>Collision Avoidance  Using  inter-vehicle and roadside networks</a:t>
                </a:r>
                <a:endParaRPr lang="ja-JP" altLang="en-US" sz="1000" b="1" dirty="0"/>
              </a:p>
            </p:txBody>
          </p:sp>
          <p:cxnSp>
            <p:nvCxnSpPr>
              <p:cNvPr id="9298" name="直線矢印コネクタ 287"/>
              <p:cNvCxnSpPr>
                <a:cxnSpLocks noChangeShapeType="1"/>
              </p:cNvCxnSpPr>
              <p:nvPr/>
            </p:nvCxnSpPr>
            <p:spPr bwMode="auto">
              <a:xfrm rot="16200000" flipH="1">
                <a:off x="3801071" y="3920134"/>
                <a:ext cx="214312" cy="232171"/>
              </a:xfrm>
              <a:prstGeom prst="straightConnector1">
                <a:avLst/>
              </a:prstGeom>
              <a:noFill/>
              <a:ln w="19050" algn="ctr">
                <a:solidFill>
                  <a:srgbClr val="FF0000"/>
                </a:solidFill>
                <a:prstDash val="dash"/>
                <a:round/>
                <a:headEnd/>
                <a:tailEnd type="triangle" w="med" len="med"/>
              </a:ln>
            </p:spPr>
          </p:cxnSp>
          <p:sp>
            <p:nvSpPr>
              <p:cNvPr id="9299" name="爆発 1 290"/>
              <p:cNvSpPr>
                <a:spLocks noChangeArrowheads="1"/>
              </p:cNvSpPr>
              <p:nvPr/>
            </p:nvSpPr>
            <p:spPr bwMode="auto">
              <a:xfrm>
                <a:off x="3714750" y="3929064"/>
                <a:ext cx="541735" cy="1425158"/>
              </a:xfrm>
              <a:prstGeom prst="irregularSeal1">
                <a:avLst/>
              </a:prstGeom>
              <a:solidFill>
                <a:srgbClr val="FF0000"/>
              </a:solidFill>
              <a:ln w="9525" algn="ctr">
                <a:noFill/>
                <a:round/>
                <a:headEnd/>
                <a:tailEnd/>
              </a:ln>
            </p:spPr>
            <p:txBody>
              <a:bodyPr>
                <a:spAutoFit/>
              </a:bodyPr>
              <a:lstStyle/>
              <a:p>
                <a:endParaRPr lang="ja-JP" altLang="en-US" sz="800"/>
              </a:p>
            </p:txBody>
          </p:sp>
          <p:sp>
            <p:nvSpPr>
              <p:cNvPr id="9300" name="AutoShape 1324"/>
              <p:cNvSpPr>
                <a:spLocks noChangeArrowheads="1"/>
              </p:cNvSpPr>
              <p:nvPr/>
            </p:nvSpPr>
            <p:spPr bwMode="auto">
              <a:xfrm rot="5400000">
                <a:off x="3444340" y="4626674"/>
                <a:ext cx="732861" cy="552197"/>
              </a:xfrm>
              <a:prstGeom prst="leftArrow">
                <a:avLst>
                  <a:gd name="adj1" fmla="val 50000"/>
                  <a:gd name="adj2" fmla="val 93750"/>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sp>
            <p:nvSpPr>
              <p:cNvPr id="9301" name="AutoShape 1324"/>
              <p:cNvSpPr>
                <a:spLocks noChangeArrowheads="1"/>
              </p:cNvSpPr>
              <p:nvPr/>
            </p:nvSpPr>
            <p:spPr bwMode="auto">
              <a:xfrm rot="10800000">
                <a:off x="1857371" y="3329468"/>
                <a:ext cx="737133" cy="514213"/>
              </a:xfrm>
              <a:prstGeom prst="leftArrow">
                <a:avLst>
                  <a:gd name="adj1" fmla="val 50000"/>
                  <a:gd name="adj2" fmla="val 93749"/>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sp>
            <p:nvSpPr>
              <p:cNvPr id="9302" name="AutoShape 1324"/>
              <p:cNvSpPr>
                <a:spLocks noChangeArrowheads="1"/>
              </p:cNvSpPr>
              <p:nvPr/>
            </p:nvSpPr>
            <p:spPr bwMode="auto">
              <a:xfrm rot="2889990">
                <a:off x="3634276" y="3462682"/>
                <a:ext cx="817180" cy="552197"/>
              </a:xfrm>
              <a:prstGeom prst="leftArrow">
                <a:avLst>
                  <a:gd name="adj1" fmla="val 50000"/>
                  <a:gd name="adj2" fmla="val 93753"/>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pic>
            <p:nvPicPr>
              <p:cNvPr id="9303" name="Picture 268" descr="止まれ"/>
              <p:cNvPicPr>
                <a:picLocks noChangeAspect="1" noChangeArrowheads="1"/>
              </p:cNvPicPr>
              <p:nvPr/>
            </p:nvPicPr>
            <p:blipFill>
              <a:blip r:embed="rId11" cstate="print"/>
              <a:srcRect/>
              <a:stretch>
                <a:fillRect/>
              </a:stretch>
            </p:blipFill>
            <p:spPr bwMode="auto">
              <a:xfrm>
                <a:off x="3157537" y="4483101"/>
                <a:ext cx="469504" cy="385763"/>
              </a:xfrm>
              <a:prstGeom prst="rect">
                <a:avLst/>
              </a:prstGeom>
              <a:noFill/>
              <a:ln w="9525">
                <a:noFill/>
                <a:miter lim="800000"/>
                <a:headEnd/>
                <a:tailEnd/>
              </a:ln>
            </p:spPr>
          </p:pic>
        </p:grpSp>
        <p:pic>
          <p:nvPicPr>
            <p:cNvPr id="9274" name="Picture 269" descr="止まれ"/>
            <p:cNvPicPr>
              <a:picLocks noChangeAspect="1" noChangeArrowheads="1"/>
            </p:cNvPicPr>
            <p:nvPr/>
          </p:nvPicPr>
          <p:blipFill>
            <a:blip r:embed="rId12" cstate="print"/>
            <a:srcRect/>
            <a:stretch>
              <a:fillRect/>
            </a:stretch>
          </p:blipFill>
          <p:spPr bwMode="auto">
            <a:xfrm>
              <a:off x="4406106" y="2900364"/>
              <a:ext cx="467783" cy="384175"/>
            </a:xfrm>
            <a:prstGeom prst="rect">
              <a:avLst/>
            </a:prstGeom>
            <a:noFill/>
            <a:ln w="9525">
              <a:noFill/>
              <a:miter lim="800000"/>
              <a:headEnd/>
              <a:tailEnd/>
            </a:ln>
          </p:spPr>
        </p:pic>
      </p:grpSp>
      <p:pic>
        <p:nvPicPr>
          <p:cNvPr id="988" name="Picture 12"/>
          <p:cNvPicPr>
            <a:picLocks noChangeAspect="1" noChangeArrowheads="1"/>
          </p:cNvPicPr>
          <p:nvPr/>
        </p:nvPicPr>
        <p:blipFill>
          <a:blip r:embed="rId13" cstate="print"/>
          <a:srcRect/>
          <a:stretch>
            <a:fillRect/>
          </a:stretch>
        </p:blipFill>
        <p:spPr bwMode="auto">
          <a:xfrm>
            <a:off x="6588125" y="1436688"/>
            <a:ext cx="2455863" cy="1911350"/>
          </a:xfrm>
          <a:prstGeom prst="rect">
            <a:avLst/>
          </a:prstGeom>
          <a:noFill/>
          <a:ln w="9525">
            <a:noFill/>
            <a:miter lim="800000"/>
            <a:headEnd/>
            <a:tailEnd/>
          </a:ln>
        </p:spPr>
      </p:pic>
      <p:cxnSp>
        <p:nvCxnSpPr>
          <p:cNvPr id="991" name="直線矢印コネクタ 990"/>
          <p:cNvCxnSpPr/>
          <p:nvPr/>
        </p:nvCxnSpPr>
        <p:spPr>
          <a:xfrm rot="16200000" flipH="1">
            <a:off x="6822058" y="2185194"/>
            <a:ext cx="622300" cy="369888"/>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93" name="直線矢印コネクタ 992"/>
          <p:cNvCxnSpPr/>
          <p:nvPr/>
        </p:nvCxnSpPr>
        <p:spPr>
          <a:xfrm rot="10800000" flipV="1">
            <a:off x="7820025" y="2503488"/>
            <a:ext cx="801688" cy="330200"/>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98" name="直線矢印コネクタ 997"/>
          <p:cNvCxnSpPr/>
          <p:nvPr/>
        </p:nvCxnSpPr>
        <p:spPr>
          <a:xfrm rot="10800000" flipV="1">
            <a:off x="1781175" y="2370138"/>
            <a:ext cx="944563" cy="330200"/>
          </a:xfrm>
          <a:prstGeom prst="straightConnector1">
            <a:avLst/>
          </a:prstGeom>
          <a:ln w="381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230" name="テキスト ボックス 999"/>
          <p:cNvSpPr txBox="1">
            <a:spLocks noChangeArrowheads="1"/>
          </p:cNvSpPr>
          <p:nvPr/>
        </p:nvSpPr>
        <p:spPr bwMode="auto">
          <a:xfrm>
            <a:off x="250825" y="2546350"/>
            <a:ext cx="1225550" cy="522288"/>
          </a:xfrm>
          <a:prstGeom prst="rect">
            <a:avLst/>
          </a:prstGeom>
          <a:noFill/>
          <a:ln w="9525">
            <a:noFill/>
            <a:miter lim="800000"/>
            <a:headEnd/>
            <a:tailEnd/>
          </a:ln>
        </p:spPr>
        <p:txBody>
          <a:bodyPr>
            <a:spAutoFit/>
          </a:bodyPr>
          <a:lstStyle/>
          <a:p>
            <a:r>
              <a:rPr lang="en-US" altLang="ja-JP" sz="1400"/>
              <a:t>Road to car networks</a:t>
            </a:r>
            <a:endParaRPr lang="ja-JP" altLang="en-US" sz="1400"/>
          </a:p>
        </p:txBody>
      </p:sp>
      <p:sp>
        <p:nvSpPr>
          <p:cNvPr id="9231" name="テキスト ボックス 1000"/>
          <p:cNvSpPr txBox="1">
            <a:spLocks noChangeArrowheads="1"/>
          </p:cNvSpPr>
          <p:nvPr/>
        </p:nvSpPr>
        <p:spPr bwMode="auto">
          <a:xfrm>
            <a:off x="2268538" y="2708275"/>
            <a:ext cx="2016125" cy="307975"/>
          </a:xfrm>
          <a:prstGeom prst="rect">
            <a:avLst/>
          </a:prstGeom>
          <a:noFill/>
          <a:ln w="9525">
            <a:noFill/>
            <a:miter lim="800000"/>
            <a:headEnd/>
            <a:tailEnd/>
          </a:ln>
        </p:spPr>
        <p:txBody>
          <a:bodyPr>
            <a:spAutoFit/>
          </a:bodyPr>
          <a:lstStyle/>
          <a:p>
            <a:r>
              <a:rPr lang="en-US" altLang="ja-JP" sz="1400"/>
              <a:t>Inter-vehicle  networks</a:t>
            </a:r>
            <a:endParaRPr lang="ja-JP" altLang="en-US" sz="1400"/>
          </a:p>
        </p:txBody>
      </p:sp>
      <p:sp>
        <p:nvSpPr>
          <p:cNvPr id="1002" name="テキスト ボックス 1001"/>
          <p:cNvSpPr txBox="1">
            <a:spLocks noChangeArrowheads="1"/>
          </p:cNvSpPr>
          <p:nvPr/>
        </p:nvSpPr>
        <p:spPr bwMode="auto">
          <a:xfrm>
            <a:off x="7092280" y="1969676"/>
            <a:ext cx="2088232" cy="523220"/>
          </a:xfrm>
          <a:prstGeom prst="rect">
            <a:avLst/>
          </a:prstGeom>
          <a:noFill/>
          <a:ln w="9525">
            <a:noFill/>
            <a:miter lim="800000"/>
            <a:headEnd/>
            <a:tailEnd/>
          </a:ln>
        </p:spPr>
        <p:txBody>
          <a:bodyPr wrap="square">
            <a:spAutoFit/>
          </a:bodyPr>
          <a:lstStyle/>
          <a:p>
            <a:r>
              <a:rPr lang="en-US" altLang="ja-JP" sz="1400" b="1" dirty="0">
                <a:solidFill>
                  <a:srgbClr val="FFFF00"/>
                </a:solidFill>
              </a:rPr>
              <a:t>Inter-module </a:t>
            </a:r>
            <a:r>
              <a:rPr lang="en-US" altLang="ja-JP" sz="1400" b="1" dirty="0" smtClean="0">
                <a:solidFill>
                  <a:srgbClr val="FFFF00"/>
                </a:solidFill>
              </a:rPr>
              <a:t>wireless Networks</a:t>
            </a:r>
            <a:endParaRPr lang="ja-JP" altLang="en-US" sz="1400" b="1" dirty="0">
              <a:solidFill>
                <a:srgbClr val="FFFF00"/>
              </a:solidFill>
            </a:endParaRPr>
          </a:p>
        </p:txBody>
      </p:sp>
      <p:sp>
        <p:nvSpPr>
          <p:cNvPr id="1004" name="テキスト ボックス 1003"/>
          <p:cNvSpPr txBox="1">
            <a:spLocks noChangeArrowheads="1"/>
          </p:cNvSpPr>
          <p:nvPr/>
        </p:nvSpPr>
        <p:spPr bwMode="auto">
          <a:xfrm>
            <a:off x="6480175" y="3297238"/>
            <a:ext cx="2916238" cy="738664"/>
          </a:xfrm>
          <a:prstGeom prst="rect">
            <a:avLst/>
          </a:prstGeom>
          <a:noFill/>
          <a:ln w="9525">
            <a:noFill/>
            <a:miter lim="800000"/>
            <a:headEnd/>
            <a:tailEnd/>
          </a:ln>
        </p:spPr>
        <p:txBody>
          <a:bodyPr>
            <a:spAutoFit/>
          </a:bodyPr>
          <a:lstStyle/>
          <a:p>
            <a:r>
              <a:rPr lang="en-US" altLang="ja-JP" sz="1400" b="1" dirty="0">
                <a:solidFill>
                  <a:schemeClr val="accent2"/>
                </a:solidFill>
              </a:rPr>
              <a:t>Dependable Wireless Sensing &amp; Controlling for Manufacturing (CIM)</a:t>
            </a:r>
            <a:endParaRPr lang="ja-JP" altLang="en-US" sz="1400" b="1" dirty="0">
              <a:solidFill>
                <a:schemeClr val="accent2"/>
              </a:solidFill>
            </a:endParaRPr>
          </a:p>
        </p:txBody>
      </p:sp>
      <p:sp>
        <p:nvSpPr>
          <p:cNvPr id="1005" name="テキスト ボックス 1004"/>
          <p:cNvSpPr txBox="1">
            <a:spLocks noChangeArrowheads="1"/>
          </p:cNvSpPr>
          <p:nvPr/>
        </p:nvSpPr>
        <p:spPr bwMode="auto">
          <a:xfrm>
            <a:off x="5003800" y="5949280"/>
            <a:ext cx="4356100" cy="523220"/>
          </a:xfrm>
          <a:prstGeom prst="rect">
            <a:avLst/>
          </a:prstGeom>
          <a:noFill/>
          <a:ln w="9525">
            <a:noFill/>
            <a:miter lim="800000"/>
            <a:headEnd/>
            <a:tailEnd/>
          </a:ln>
        </p:spPr>
        <p:txBody>
          <a:bodyPr>
            <a:spAutoFit/>
          </a:bodyPr>
          <a:lstStyle/>
          <a:p>
            <a:r>
              <a:rPr lang="en-US" altLang="ja-JP" sz="1400" b="1" dirty="0" smtClean="0">
                <a:solidFill>
                  <a:srgbClr val="FF0000"/>
                </a:solidFill>
              </a:rPr>
              <a:t>Dependable Wireless System Clock in </a:t>
            </a:r>
          </a:p>
          <a:p>
            <a:r>
              <a:rPr lang="en-US" altLang="ja-JP" sz="1400" b="1" dirty="0" smtClean="0">
                <a:solidFill>
                  <a:srgbClr val="FF0000"/>
                </a:solidFill>
              </a:rPr>
              <a:t>Micro </a:t>
            </a:r>
            <a:r>
              <a:rPr lang="en-US" altLang="ja-JP" sz="1400" b="1" dirty="0">
                <a:solidFill>
                  <a:srgbClr val="FF0000"/>
                </a:solidFill>
              </a:rPr>
              <a:t>Circuit  &amp; Network in Devices</a:t>
            </a:r>
            <a:endParaRPr lang="ja-JP" altLang="en-US" sz="1400" b="1" dirty="0">
              <a:solidFill>
                <a:srgbClr val="FF0000"/>
              </a:solidFill>
            </a:endParaRPr>
          </a:p>
        </p:txBody>
      </p:sp>
      <p:sp>
        <p:nvSpPr>
          <p:cNvPr id="1006" name="テキスト ボックス 1005"/>
          <p:cNvSpPr txBox="1">
            <a:spLocks noChangeArrowheads="1"/>
          </p:cNvSpPr>
          <p:nvPr/>
        </p:nvSpPr>
        <p:spPr bwMode="auto">
          <a:xfrm>
            <a:off x="287833" y="6186790"/>
            <a:ext cx="5148263" cy="338554"/>
          </a:xfrm>
          <a:prstGeom prst="rect">
            <a:avLst/>
          </a:prstGeom>
          <a:noFill/>
          <a:ln w="9525">
            <a:noFill/>
            <a:miter lim="800000"/>
            <a:headEnd/>
            <a:tailEnd/>
          </a:ln>
        </p:spPr>
        <p:txBody>
          <a:bodyPr>
            <a:spAutoFit/>
          </a:bodyPr>
          <a:lstStyle/>
          <a:p>
            <a:r>
              <a:rPr lang="en-US" altLang="ja-JP" sz="1600" b="1" dirty="0">
                <a:solidFill>
                  <a:srgbClr val="FF0000"/>
                </a:solidFill>
              </a:rPr>
              <a:t>Dependable BAN for Medical Healthcare</a:t>
            </a:r>
            <a:endParaRPr lang="ja-JP" altLang="en-US" sz="1600" b="1" dirty="0">
              <a:solidFill>
                <a:srgbClr val="FF0000"/>
              </a:solidFill>
            </a:endParaRPr>
          </a:p>
        </p:txBody>
      </p:sp>
      <p:sp>
        <p:nvSpPr>
          <p:cNvPr id="9236" name="テキスト ボックス 1006"/>
          <p:cNvSpPr txBox="1">
            <a:spLocks noChangeArrowheads="1"/>
          </p:cNvSpPr>
          <p:nvPr/>
        </p:nvSpPr>
        <p:spPr bwMode="auto">
          <a:xfrm>
            <a:off x="180503" y="3306470"/>
            <a:ext cx="6335713" cy="338554"/>
          </a:xfrm>
          <a:prstGeom prst="rect">
            <a:avLst/>
          </a:prstGeom>
          <a:noFill/>
          <a:ln w="9525">
            <a:noFill/>
            <a:miter lim="800000"/>
            <a:headEnd/>
            <a:tailEnd/>
          </a:ln>
        </p:spPr>
        <p:txBody>
          <a:bodyPr>
            <a:spAutoFit/>
          </a:bodyPr>
          <a:lstStyle/>
          <a:p>
            <a:r>
              <a:rPr lang="en-US" altLang="ja-JP" sz="1600" b="1" dirty="0">
                <a:solidFill>
                  <a:schemeClr val="accent2"/>
                </a:solidFill>
              </a:rPr>
              <a:t>Dependable Wireless Networks for Transportation</a:t>
            </a:r>
            <a:endParaRPr lang="ja-JP" altLang="en-US" sz="1600" b="1" dirty="0">
              <a:solidFill>
                <a:schemeClr val="accent2"/>
              </a:solidFill>
            </a:endParaRPr>
          </a:p>
        </p:txBody>
      </p:sp>
      <p:graphicFrame>
        <p:nvGraphicFramePr>
          <p:cNvPr id="9218" name="Object 2"/>
          <p:cNvGraphicFramePr>
            <a:graphicFrameLocks noChangeAspect="1"/>
          </p:cNvGraphicFramePr>
          <p:nvPr/>
        </p:nvGraphicFramePr>
        <p:xfrm>
          <a:off x="4243388" y="1392238"/>
          <a:ext cx="2216150" cy="1558925"/>
        </p:xfrm>
        <a:graphic>
          <a:graphicData uri="http://schemas.openxmlformats.org/presentationml/2006/ole">
            <mc:AlternateContent xmlns:mc="http://schemas.openxmlformats.org/markup-compatibility/2006">
              <mc:Choice xmlns:v="urn:schemas-microsoft-com:vml" Requires="v">
                <p:oleObj spid="_x0000_s2063" name="Photo Editor ｲﾒｰｼﾞ" r:id="rId14" imgW="6714286" imgH="3905795" progId="">
                  <p:embed/>
                </p:oleObj>
              </mc:Choice>
              <mc:Fallback>
                <p:oleObj name="Photo Editor ｲﾒｰｼﾞ" r:id="rId14" imgW="6714286" imgH="3905795"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43388" y="1392238"/>
                        <a:ext cx="2216150" cy="15589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4" name="テキスト ボックス 1008"/>
          <p:cNvSpPr txBox="1">
            <a:spLocks noChangeArrowheads="1"/>
          </p:cNvSpPr>
          <p:nvPr/>
        </p:nvSpPr>
        <p:spPr bwMode="auto">
          <a:xfrm>
            <a:off x="6444208" y="3068638"/>
            <a:ext cx="2879848" cy="307777"/>
          </a:xfrm>
          <a:prstGeom prst="rect">
            <a:avLst/>
          </a:prstGeom>
          <a:solidFill>
            <a:schemeClr val="bg1"/>
          </a:solidFill>
          <a:ln w="9525">
            <a:noFill/>
            <a:miter lim="800000"/>
            <a:headEnd/>
            <a:tailEnd/>
          </a:ln>
        </p:spPr>
        <p:txBody>
          <a:bodyPr wrap="square">
            <a:spAutoFit/>
          </a:bodyPr>
          <a:lstStyle/>
          <a:p>
            <a:pPr algn="ctr"/>
            <a:r>
              <a:rPr lang="en-US" altLang="ja-JP" sz="1400" b="1" dirty="0">
                <a:solidFill>
                  <a:srgbClr val="FF0000"/>
                </a:solidFill>
              </a:rPr>
              <a:t>Factory Automation (FA)</a:t>
            </a:r>
          </a:p>
        </p:txBody>
      </p:sp>
      <p:sp>
        <p:nvSpPr>
          <p:cNvPr id="9239" name="テキスト ボックス 1008"/>
          <p:cNvSpPr txBox="1">
            <a:spLocks noChangeArrowheads="1"/>
          </p:cNvSpPr>
          <p:nvPr/>
        </p:nvSpPr>
        <p:spPr bwMode="auto">
          <a:xfrm>
            <a:off x="-36512" y="3049215"/>
            <a:ext cx="4716016" cy="307777"/>
          </a:xfrm>
          <a:prstGeom prst="rect">
            <a:avLst/>
          </a:prstGeom>
          <a:solidFill>
            <a:schemeClr val="bg1"/>
          </a:solidFill>
          <a:ln w="9525">
            <a:noFill/>
            <a:miter lim="800000"/>
            <a:headEnd/>
            <a:tailEnd/>
          </a:ln>
        </p:spPr>
        <p:txBody>
          <a:bodyPr wrap="square">
            <a:spAutoFit/>
          </a:bodyPr>
          <a:lstStyle/>
          <a:p>
            <a:r>
              <a:rPr lang="en-US" altLang="ja-JP" sz="1400" b="1" dirty="0">
                <a:solidFill>
                  <a:srgbClr val="FF0000"/>
                </a:solidFill>
              </a:rPr>
              <a:t>Car Navigation &amp; Collision Avoidance Radar</a:t>
            </a:r>
          </a:p>
        </p:txBody>
      </p:sp>
      <p:sp>
        <p:nvSpPr>
          <p:cNvPr id="9237" name="テキスト ボックス 1008"/>
          <p:cNvSpPr txBox="1">
            <a:spLocks noChangeArrowheads="1"/>
          </p:cNvSpPr>
          <p:nvPr/>
        </p:nvSpPr>
        <p:spPr bwMode="auto">
          <a:xfrm>
            <a:off x="4428008" y="2905780"/>
            <a:ext cx="2808288" cy="523220"/>
          </a:xfrm>
          <a:prstGeom prst="rect">
            <a:avLst/>
          </a:prstGeom>
          <a:noFill/>
          <a:ln w="9525">
            <a:noFill/>
            <a:miter lim="800000"/>
            <a:headEnd/>
            <a:tailEnd/>
          </a:ln>
        </p:spPr>
        <p:txBody>
          <a:bodyPr>
            <a:spAutoFit/>
          </a:bodyPr>
          <a:lstStyle/>
          <a:p>
            <a:r>
              <a:rPr lang="en-US" altLang="ja-JP" sz="1400" b="1" dirty="0">
                <a:solidFill>
                  <a:srgbClr val="FF0000"/>
                </a:solidFill>
              </a:rPr>
              <a:t>Car LAN &amp; Wireless Harness </a:t>
            </a:r>
          </a:p>
        </p:txBody>
      </p:sp>
      <p:sp>
        <p:nvSpPr>
          <p:cNvPr id="997"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8</a:t>
            </a:fld>
            <a:endParaRPr lang="en-US" altLang="ja-JP" sz="1200" smtClean="0">
              <a:latin typeface="Times New Roman" pitchFamily="18" charset="0"/>
            </a:endParaRPr>
          </a:p>
        </p:txBody>
      </p:sp>
    </p:spTree>
    <p:extLst>
      <p:ext uri="{BB962C8B-B14F-4D97-AF65-F5344CB8AC3E}">
        <p14:creationId xmlns:p14="http://schemas.microsoft.com/office/powerpoint/2010/main" val="2062122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88"/>
                                        </p:tgtEl>
                                        <p:attrNameLst>
                                          <p:attrName>style.visibility</p:attrName>
                                        </p:attrNameLst>
                                      </p:cBhvr>
                                      <p:to>
                                        <p:strVal val="visible"/>
                                      </p:to>
                                    </p:set>
                                    <p:anim calcmode="lin" valueType="num">
                                      <p:cBhvr additive="base">
                                        <p:cTn id="7" dur="500" fill="hold"/>
                                        <p:tgtEl>
                                          <p:spTgt spid="988"/>
                                        </p:tgtEl>
                                        <p:attrNameLst>
                                          <p:attrName>ppt_x</p:attrName>
                                        </p:attrNameLst>
                                      </p:cBhvr>
                                      <p:tavLst>
                                        <p:tav tm="0">
                                          <p:val>
                                            <p:strVal val="1+#ppt_w/2"/>
                                          </p:val>
                                        </p:tav>
                                        <p:tav tm="100000">
                                          <p:val>
                                            <p:strVal val="#ppt_x"/>
                                          </p:val>
                                        </p:tav>
                                      </p:tavLst>
                                    </p:anim>
                                    <p:anim calcmode="lin" valueType="num">
                                      <p:cBhvr additive="base">
                                        <p:cTn id="8" dur="500" fill="hold"/>
                                        <p:tgtEl>
                                          <p:spTgt spid="98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91"/>
                                        </p:tgtEl>
                                        <p:attrNameLst>
                                          <p:attrName>style.visibility</p:attrName>
                                        </p:attrNameLst>
                                      </p:cBhvr>
                                      <p:to>
                                        <p:strVal val="visible"/>
                                      </p:to>
                                    </p:set>
                                    <p:anim calcmode="lin" valueType="num">
                                      <p:cBhvr additive="base">
                                        <p:cTn id="11" dur="500" fill="hold"/>
                                        <p:tgtEl>
                                          <p:spTgt spid="991"/>
                                        </p:tgtEl>
                                        <p:attrNameLst>
                                          <p:attrName>ppt_x</p:attrName>
                                        </p:attrNameLst>
                                      </p:cBhvr>
                                      <p:tavLst>
                                        <p:tav tm="0">
                                          <p:val>
                                            <p:strVal val="1+#ppt_w/2"/>
                                          </p:val>
                                        </p:tav>
                                        <p:tav tm="100000">
                                          <p:val>
                                            <p:strVal val="#ppt_x"/>
                                          </p:val>
                                        </p:tav>
                                      </p:tavLst>
                                    </p:anim>
                                    <p:anim calcmode="lin" valueType="num">
                                      <p:cBhvr additive="base">
                                        <p:cTn id="12" dur="500" fill="hold"/>
                                        <p:tgtEl>
                                          <p:spTgt spid="99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93"/>
                                        </p:tgtEl>
                                        <p:attrNameLst>
                                          <p:attrName>style.visibility</p:attrName>
                                        </p:attrNameLst>
                                      </p:cBhvr>
                                      <p:to>
                                        <p:strVal val="visible"/>
                                      </p:to>
                                    </p:set>
                                    <p:anim calcmode="lin" valueType="num">
                                      <p:cBhvr additive="base">
                                        <p:cTn id="15" dur="500" fill="hold"/>
                                        <p:tgtEl>
                                          <p:spTgt spid="993"/>
                                        </p:tgtEl>
                                        <p:attrNameLst>
                                          <p:attrName>ppt_x</p:attrName>
                                        </p:attrNameLst>
                                      </p:cBhvr>
                                      <p:tavLst>
                                        <p:tav tm="0">
                                          <p:val>
                                            <p:strVal val="1+#ppt_w/2"/>
                                          </p:val>
                                        </p:tav>
                                        <p:tav tm="100000">
                                          <p:val>
                                            <p:strVal val="#ppt_x"/>
                                          </p:val>
                                        </p:tav>
                                      </p:tavLst>
                                    </p:anim>
                                    <p:anim calcmode="lin" valueType="num">
                                      <p:cBhvr additive="base">
                                        <p:cTn id="16" dur="500" fill="hold"/>
                                        <p:tgtEl>
                                          <p:spTgt spid="99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02"/>
                                        </p:tgtEl>
                                        <p:attrNameLst>
                                          <p:attrName>style.visibility</p:attrName>
                                        </p:attrNameLst>
                                      </p:cBhvr>
                                      <p:to>
                                        <p:strVal val="visible"/>
                                      </p:to>
                                    </p:set>
                                    <p:anim calcmode="lin" valueType="num">
                                      <p:cBhvr additive="base">
                                        <p:cTn id="19" dur="500" fill="hold"/>
                                        <p:tgtEl>
                                          <p:spTgt spid="1002"/>
                                        </p:tgtEl>
                                        <p:attrNameLst>
                                          <p:attrName>ppt_x</p:attrName>
                                        </p:attrNameLst>
                                      </p:cBhvr>
                                      <p:tavLst>
                                        <p:tav tm="0">
                                          <p:val>
                                            <p:strVal val="1+#ppt_w/2"/>
                                          </p:val>
                                        </p:tav>
                                        <p:tav tm="100000">
                                          <p:val>
                                            <p:strVal val="#ppt_x"/>
                                          </p:val>
                                        </p:tav>
                                      </p:tavLst>
                                    </p:anim>
                                    <p:anim calcmode="lin" valueType="num">
                                      <p:cBhvr additive="base">
                                        <p:cTn id="20" dur="500" fill="hold"/>
                                        <p:tgtEl>
                                          <p:spTgt spid="100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04"/>
                                        </p:tgtEl>
                                        <p:attrNameLst>
                                          <p:attrName>style.visibility</p:attrName>
                                        </p:attrNameLst>
                                      </p:cBhvr>
                                      <p:to>
                                        <p:strVal val="visible"/>
                                      </p:to>
                                    </p:set>
                                    <p:anim calcmode="lin" valueType="num">
                                      <p:cBhvr additive="base">
                                        <p:cTn id="23" dur="500" fill="hold"/>
                                        <p:tgtEl>
                                          <p:spTgt spid="1004"/>
                                        </p:tgtEl>
                                        <p:attrNameLst>
                                          <p:attrName>ppt_x</p:attrName>
                                        </p:attrNameLst>
                                      </p:cBhvr>
                                      <p:tavLst>
                                        <p:tav tm="0">
                                          <p:val>
                                            <p:strVal val="1+#ppt_w/2"/>
                                          </p:val>
                                        </p:tav>
                                        <p:tav tm="100000">
                                          <p:val>
                                            <p:strVal val="#ppt_x"/>
                                          </p:val>
                                        </p:tav>
                                      </p:tavLst>
                                    </p:anim>
                                    <p:anim calcmode="lin" valueType="num">
                                      <p:cBhvr additive="base">
                                        <p:cTn id="24" dur="500" fill="hold"/>
                                        <p:tgtEl>
                                          <p:spTgt spid="100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94"/>
                                        </p:tgtEl>
                                        <p:attrNameLst>
                                          <p:attrName>style.visibility</p:attrName>
                                        </p:attrNameLst>
                                      </p:cBhvr>
                                      <p:to>
                                        <p:strVal val="visible"/>
                                      </p:to>
                                    </p:set>
                                    <p:anim calcmode="lin" valueType="num">
                                      <p:cBhvr additive="base">
                                        <p:cTn id="27" dur="500" fill="hold"/>
                                        <p:tgtEl>
                                          <p:spTgt spid="994"/>
                                        </p:tgtEl>
                                        <p:attrNameLst>
                                          <p:attrName>ppt_x</p:attrName>
                                        </p:attrNameLst>
                                      </p:cBhvr>
                                      <p:tavLst>
                                        <p:tav tm="0">
                                          <p:val>
                                            <p:strVal val="1+#ppt_w/2"/>
                                          </p:val>
                                        </p:tav>
                                        <p:tav tm="100000">
                                          <p:val>
                                            <p:strVal val="#ppt_x"/>
                                          </p:val>
                                        </p:tav>
                                      </p:tavLst>
                                    </p:anim>
                                    <p:anim calcmode="lin" valueType="num">
                                      <p:cBhvr additive="base">
                                        <p:cTn id="28" dur="500" fill="hold"/>
                                        <p:tgtEl>
                                          <p:spTgt spid="99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06"/>
                                        </p:tgtEl>
                                        <p:attrNameLst>
                                          <p:attrName>style.visibility</p:attrName>
                                        </p:attrNameLst>
                                      </p:cBhvr>
                                      <p:to>
                                        <p:strVal val="visible"/>
                                      </p:to>
                                    </p:set>
                                    <p:anim calcmode="lin" valueType="num">
                                      <p:cBhvr additive="base">
                                        <p:cTn id="37" dur="500" fill="hold"/>
                                        <p:tgtEl>
                                          <p:spTgt spid="1006"/>
                                        </p:tgtEl>
                                        <p:attrNameLst>
                                          <p:attrName>ppt_x</p:attrName>
                                        </p:attrNameLst>
                                      </p:cBhvr>
                                      <p:tavLst>
                                        <p:tav tm="0">
                                          <p:val>
                                            <p:strVal val="0-#ppt_w/2"/>
                                          </p:val>
                                        </p:tav>
                                        <p:tav tm="100000">
                                          <p:val>
                                            <p:strVal val="#ppt_x"/>
                                          </p:val>
                                        </p:tav>
                                      </p:tavLst>
                                    </p:anim>
                                    <p:anim calcmode="lin" valueType="num">
                                      <p:cBhvr additive="base">
                                        <p:cTn id="38" dur="500" fill="hold"/>
                                        <p:tgtEl>
                                          <p:spTgt spid="1006"/>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28"/>
                                        </p:tgtEl>
                                        <p:attrNameLst>
                                          <p:attrName>style.visibility</p:attrName>
                                        </p:attrNameLst>
                                      </p:cBhvr>
                                      <p:to>
                                        <p:strVal val="visible"/>
                                      </p:to>
                                    </p:set>
                                    <p:anim calcmode="lin" valueType="num">
                                      <p:cBhvr additive="base">
                                        <p:cTn id="41" dur="500" fill="hold"/>
                                        <p:tgtEl>
                                          <p:spTgt spid="228"/>
                                        </p:tgtEl>
                                        <p:attrNameLst>
                                          <p:attrName>ppt_x</p:attrName>
                                        </p:attrNameLst>
                                      </p:cBhvr>
                                      <p:tavLst>
                                        <p:tav tm="0">
                                          <p:val>
                                            <p:strVal val="0-#ppt_w/2"/>
                                          </p:val>
                                        </p:tav>
                                        <p:tav tm="100000">
                                          <p:val>
                                            <p:strVal val="#ppt_x"/>
                                          </p:val>
                                        </p:tav>
                                      </p:tavLst>
                                    </p:anim>
                                    <p:anim calcmode="lin" valueType="num">
                                      <p:cBhvr additive="base">
                                        <p:cTn id="42" dur="500" fill="hold"/>
                                        <p:tgtEl>
                                          <p:spTgt spid="228"/>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1+#ppt_w/2"/>
                                          </p:val>
                                        </p:tav>
                                        <p:tav tm="100000">
                                          <p:val>
                                            <p:strVal val="#ppt_x"/>
                                          </p:val>
                                        </p:tav>
                                      </p:tavLst>
                                    </p:anim>
                                    <p:anim calcmode="lin" valueType="num">
                                      <p:cBhvr additive="base">
                                        <p:cTn id="46" dur="500" fill="hold"/>
                                        <p:tgtEl>
                                          <p:spTgt spid="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005"/>
                                        </p:tgtEl>
                                        <p:attrNameLst>
                                          <p:attrName>style.visibility</p:attrName>
                                        </p:attrNameLst>
                                      </p:cBhvr>
                                      <p:to>
                                        <p:strVal val="visible"/>
                                      </p:to>
                                    </p:set>
                                    <p:anim calcmode="lin" valueType="num">
                                      <p:cBhvr additive="base">
                                        <p:cTn id="49" dur="500" fill="hold"/>
                                        <p:tgtEl>
                                          <p:spTgt spid="1005"/>
                                        </p:tgtEl>
                                        <p:attrNameLst>
                                          <p:attrName>ppt_x</p:attrName>
                                        </p:attrNameLst>
                                      </p:cBhvr>
                                      <p:tavLst>
                                        <p:tav tm="0">
                                          <p:val>
                                            <p:strVal val="1+#ppt_w/2"/>
                                          </p:val>
                                        </p:tav>
                                        <p:tav tm="100000">
                                          <p:val>
                                            <p:strVal val="#ppt_x"/>
                                          </p:val>
                                        </p:tav>
                                      </p:tavLst>
                                    </p:anim>
                                    <p:anim calcmode="lin" valueType="num">
                                      <p:cBhvr additive="base">
                                        <p:cTn id="50" dur="500" fill="hold"/>
                                        <p:tgtEl>
                                          <p:spTgt spid="10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 grpId="0"/>
      <p:bldP spid="1004" grpId="0"/>
      <p:bldP spid="1005" grpId="0"/>
      <p:bldP spid="1006" grpId="0"/>
      <p:bldP spid="9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395536" y="1556792"/>
            <a:ext cx="7992888" cy="4824536"/>
            <a:chOff x="323505" y="1052906"/>
            <a:chExt cx="8352937" cy="5328591"/>
          </a:xfrm>
        </p:grpSpPr>
        <p:sp>
          <p:nvSpPr>
            <p:cNvPr id="2" name="object 2"/>
            <p:cNvSpPr/>
            <p:nvPr/>
          </p:nvSpPr>
          <p:spPr>
            <a:xfrm>
              <a:off x="5004049" y="3182315"/>
              <a:ext cx="2880305" cy="3055166"/>
            </a:xfrm>
            <a:prstGeom prst="rect">
              <a:avLst/>
            </a:prstGeom>
            <a:blipFill>
              <a:blip r:embed="rId2" cstate="print"/>
              <a:stretch>
                <a:fillRect/>
              </a:stretch>
            </a:blipFill>
          </p:spPr>
          <p:txBody>
            <a:bodyPr wrap="square" lIns="0" tIns="0" rIns="0" bIns="0" rtlCol="0">
              <a:spAutoFit/>
            </a:bodyPr>
            <a:lstStyle/>
            <a:p>
              <a:pPr defTabSz="818087"/>
              <a:endParaRPr smtClean="0">
                <a:solidFill>
                  <a:prstClr val="black"/>
                </a:solidFill>
              </a:endParaRPr>
            </a:p>
          </p:txBody>
        </p:sp>
        <p:sp>
          <p:nvSpPr>
            <p:cNvPr id="3" name="object 3"/>
            <p:cNvSpPr/>
            <p:nvPr/>
          </p:nvSpPr>
          <p:spPr>
            <a:xfrm>
              <a:off x="323505" y="3638779"/>
              <a:ext cx="4392497" cy="2742718"/>
            </a:xfrm>
            <a:prstGeom prst="rect">
              <a:avLst/>
            </a:prstGeom>
            <a:blipFill>
              <a:blip r:embed="rId3" cstate="print"/>
              <a:stretch>
                <a:fillRect/>
              </a:stretch>
            </a:blipFill>
          </p:spPr>
          <p:txBody>
            <a:bodyPr wrap="square" lIns="0" tIns="0" rIns="0" bIns="0" rtlCol="0">
              <a:spAutoFit/>
            </a:bodyPr>
            <a:lstStyle/>
            <a:p>
              <a:pPr defTabSz="818087"/>
              <a:endParaRPr smtClean="0">
                <a:solidFill>
                  <a:prstClr val="black"/>
                </a:solidFill>
              </a:endParaRPr>
            </a:p>
          </p:txBody>
        </p:sp>
        <p:sp>
          <p:nvSpPr>
            <p:cNvPr id="4" name="object 4"/>
            <p:cNvSpPr/>
            <p:nvPr/>
          </p:nvSpPr>
          <p:spPr>
            <a:xfrm>
              <a:off x="323505" y="1052906"/>
              <a:ext cx="4464519" cy="2448271"/>
            </a:xfrm>
            <a:prstGeom prst="rect">
              <a:avLst/>
            </a:prstGeom>
            <a:blipFill>
              <a:blip r:embed="rId4" cstate="print"/>
              <a:stretch>
                <a:fillRect/>
              </a:stretch>
            </a:blipFill>
          </p:spPr>
          <p:txBody>
            <a:bodyPr wrap="square" lIns="0" tIns="0" rIns="0" bIns="0" rtlCol="0">
              <a:spAutoFit/>
            </a:bodyPr>
            <a:lstStyle/>
            <a:p>
              <a:pPr defTabSz="818087"/>
              <a:endParaRPr smtClean="0">
                <a:solidFill>
                  <a:prstClr val="black"/>
                </a:solidFill>
              </a:endParaRPr>
            </a:p>
          </p:txBody>
        </p:sp>
        <p:sp>
          <p:nvSpPr>
            <p:cNvPr id="5" name="object 5"/>
            <p:cNvSpPr/>
            <p:nvPr/>
          </p:nvSpPr>
          <p:spPr>
            <a:xfrm>
              <a:off x="4866410" y="1055873"/>
              <a:ext cx="3810032" cy="2085264"/>
            </a:xfrm>
            <a:prstGeom prst="rect">
              <a:avLst/>
            </a:prstGeom>
            <a:blipFill>
              <a:blip r:embed="rId5" cstate="print"/>
              <a:stretch>
                <a:fillRect/>
              </a:stretch>
            </a:blipFill>
          </p:spPr>
          <p:txBody>
            <a:bodyPr wrap="square" lIns="0" tIns="0" rIns="0" bIns="0" rtlCol="0">
              <a:spAutoFit/>
            </a:bodyPr>
            <a:lstStyle/>
            <a:p>
              <a:pPr defTabSz="818087"/>
              <a:endParaRPr smtClean="0">
                <a:solidFill>
                  <a:prstClr val="black"/>
                </a:solidFill>
              </a:endParaRPr>
            </a:p>
          </p:txBody>
        </p:sp>
      </p:grpSp>
      <p:sp>
        <p:nvSpPr>
          <p:cNvPr id="6" name="object 6"/>
          <p:cNvSpPr txBox="1">
            <a:spLocks noGrp="1"/>
          </p:cNvSpPr>
          <p:nvPr>
            <p:ph type="title"/>
          </p:nvPr>
        </p:nvSpPr>
        <p:spPr>
          <a:xfrm>
            <a:off x="395536" y="620688"/>
            <a:ext cx="8229600" cy="861774"/>
          </a:xfrm>
          <a:prstGeom prst="rect">
            <a:avLst/>
          </a:prstGeom>
        </p:spPr>
        <p:txBody>
          <a:bodyPr vert="horz" wrap="square" lIns="0" tIns="0" rIns="0" bIns="0" rtlCol="0">
            <a:spAutoFit/>
          </a:bodyPr>
          <a:lstStyle/>
          <a:p>
            <a:pPr marL="117602"/>
            <a:r>
              <a:rPr lang="en-US" sz="2800" b="1" spc="-4" dirty="0" smtClean="0">
                <a:solidFill>
                  <a:schemeClr val="tx1"/>
                </a:solidFill>
              </a:rPr>
              <a:t>Demands for Dependable BAN or </a:t>
            </a:r>
            <a:r>
              <a:rPr lang="en-US" sz="2800" b="1" spc="-4" dirty="0" err="1" smtClean="0">
                <a:solidFill>
                  <a:schemeClr val="tx1"/>
                </a:solidFill>
              </a:rPr>
              <a:t>IoT</a:t>
            </a:r>
            <a:r>
              <a:rPr lang="en-US" sz="2800" b="1" spc="-4" dirty="0" smtClean="0">
                <a:solidFill>
                  <a:schemeClr val="tx1"/>
                </a:solidFill>
              </a:rPr>
              <a:t/>
            </a:r>
            <a:br>
              <a:rPr lang="en-US" sz="2800" b="1" spc="-4" dirty="0" smtClean="0">
                <a:solidFill>
                  <a:schemeClr val="tx1"/>
                </a:solidFill>
              </a:rPr>
            </a:br>
            <a:r>
              <a:rPr lang="en-US" sz="2800" b="1" spc="-4" dirty="0" smtClean="0">
                <a:solidFill>
                  <a:schemeClr val="tx1"/>
                </a:solidFill>
              </a:rPr>
              <a:t>in </a:t>
            </a:r>
            <a:r>
              <a:rPr sz="2800" b="1" spc="-4" dirty="0" smtClean="0">
                <a:solidFill>
                  <a:schemeClr val="tx1"/>
                </a:solidFill>
              </a:rPr>
              <a:t>Industria</a:t>
            </a:r>
            <a:r>
              <a:rPr sz="2800" b="1" dirty="0" smtClean="0">
                <a:solidFill>
                  <a:schemeClr val="tx1"/>
                </a:solidFill>
              </a:rPr>
              <a:t>l </a:t>
            </a:r>
            <a:r>
              <a:rPr sz="2800" b="1" spc="-4" dirty="0">
                <a:solidFill>
                  <a:schemeClr val="tx1"/>
                </a:solidFill>
              </a:rPr>
              <a:t>Automatio</a:t>
            </a:r>
            <a:r>
              <a:rPr sz="2800" b="1" dirty="0">
                <a:solidFill>
                  <a:schemeClr val="tx1"/>
                </a:solidFill>
              </a:rPr>
              <a:t>n </a:t>
            </a:r>
            <a:r>
              <a:rPr sz="2800" b="1" spc="-4" dirty="0">
                <a:solidFill>
                  <a:schemeClr val="tx1"/>
                </a:solidFill>
              </a:rPr>
              <a:t>an</a:t>
            </a:r>
            <a:r>
              <a:rPr sz="2800" b="1" dirty="0">
                <a:solidFill>
                  <a:schemeClr val="tx1"/>
                </a:solidFill>
              </a:rPr>
              <a:t>d </a:t>
            </a:r>
            <a:r>
              <a:rPr sz="2800" b="1" spc="-4" dirty="0">
                <a:solidFill>
                  <a:schemeClr val="tx1"/>
                </a:solidFill>
              </a:rPr>
              <a:t>Broadcast</a:t>
            </a:r>
          </a:p>
        </p:txBody>
      </p:sp>
      <p:sp>
        <p:nvSpPr>
          <p:cNvPr id="8" name="テキスト ボックス 7"/>
          <p:cNvSpPr txBox="1"/>
          <p:nvPr/>
        </p:nvSpPr>
        <p:spPr>
          <a:xfrm rot="20656240">
            <a:off x="-143915" y="3139797"/>
            <a:ext cx="9655575" cy="1015663"/>
          </a:xfrm>
          <a:prstGeom prst="rect">
            <a:avLst/>
          </a:prstGeom>
          <a:solidFill>
            <a:srgbClr val="FFFF00"/>
          </a:solidFill>
        </p:spPr>
        <p:txBody>
          <a:bodyPr wrap="square" rtlCol="0">
            <a:spAutoFit/>
          </a:bodyPr>
          <a:lstStyle/>
          <a:p>
            <a:r>
              <a:rPr lang="en-US" altLang="ja-JP" sz="2000" b="1" dirty="0" smtClean="0"/>
              <a:t>Demands for Internet of Things increase but Machine-to-Machine (M2M) should be reliable and secure, so Dependable BAN for Medicine must be good matched with Dependable BAN of Things. </a:t>
            </a:r>
            <a:endParaRPr kumimoji="1" lang="ja-JP" altLang="en-US" sz="2000" b="1" dirty="0"/>
          </a:p>
        </p:txBody>
      </p:sp>
      <p:sp>
        <p:nvSpPr>
          <p:cNvPr id="13"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9</a:t>
            </a:fld>
            <a:endParaRPr lang="en-US" altLang="ja-JP" sz="1200" smtClean="0">
              <a:latin typeface="Times New Roman" pitchFamily="18" charset="0"/>
            </a:endParaRPr>
          </a:p>
        </p:txBody>
      </p:sp>
    </p:spTree>
    <p:extLst>
      <p:ext uri="{BB962C8B-B14F-4D97-AF65-F5344CB8AC3E}">
        <p14:creationId xmlns:p14="http://schemas.microsoft.com/office/powerpoint/2010/main" val="2270212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3077</TotalTime>
  <Words>2022</Words>
  <Application>Microsoft Office PowerPoint</Application>
  <PresentationFormat>画面に合わせる (4:3)</PresentationFormat>
  <Paragraphs>376</Paragraphs>
  <Slides>22</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22</vt:i4>
      </vt:variant>
    </vt:vector>
  </HeadingPairs>
  <TitlesOfParts>
    <vt:vector size="25" baseType="lpstr">
      <vt:lpstr>Office Theme</vt:lpstr>
      <vt:lpstr>Image</vt:lpstr>
      <vt:lpstr>Photo Editor ｲﾒｰｼﾞ</vt:lpstr>
      <vt:lpstr>PowerPoint プレゼンテーション</vt:lpstr>
      <vt:lpstr>PowerPoint プレゼンテーション</vt:lpstr>
      <vt:lpstr>Objectives</vt:lpstr>
      <vt:lpstr>PowerPoint プレゼンテーション</vt:lpstr>
      <vt:lpstr>Internet of Things (Scale Merit)</vt:lpstr>
      <vt:lpstr>Demands for Dependable Wireless</vt:lpstr>
      <vt:lpstr>PowerPoint プレゼンテーション</vt:lpstr>
      <vt:lpstr>Demands for Highly Dependable Communications for Controlling</vt:lpstr>
      <vt:lpstr>Demands for Dependable BAN or IoT in Industrial Automation and Broadcast</vt:lpstr>
      <vt:lpstr>PowerPoint プレゼンテーション</vt:lpstr>
      <vt:lpstr>PowerPoint プレゼンテーション</vt:lpstr>
      <vt:lpstr>PowerPoint プレゼンテーション</vt:lpstr>
      <vt:lpstr>PowerPoint プレゼンテーション</vt:lpstr>
      <vt:lpstr>DWN in Disaster Prediction(Phase 1)</vt:lpstr>
      <vt:lpstr>DWN in Emergency Rescure (Phase 2)</vt:lpstr>
      <vt:lpstr>DWN in Disaster Recovering (Phase 3)</vt:lpstr>
      <vt:lpstr>(Case 9) Would a good wireless solution benefit your application? If yes, please describe the benefits you would like to realize</vt:lpstr>
      <vt:lpstr>Water Pipeline Maintenance System</vt:lpstr>
      <vt:lpstr>(Case 9) Have you tried wireless solutions? What worked and what did not (be specific).</vt:lpstr>
      <vt:lpstr>(Case 9) What is missing with what you tried?.</vt:lpstr>
      <vt:lpstr>(Case 9) What are the essential performance requirements for your applications’ communications link, whether that link is wired or wireless?</vt:lpstr>
      <vt:lpstr>(Case 9) Also please indicate if you would be interested in participation of the development of this standard.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Ryuji Kohno</dc:creator>
  <cp:lastModifiedBy>Ryuji Kohno</cp:lastModifiedBy>
  <cp:revision>20</cp:revision>
  <dcterms:created xsi:type="dcterms:W3CDTF">2015-09-13T04:33:05Z</dcterms:created>
  <dcterms:modified xsi:type="dcterms:W3CDTF">2015-09-15T08:14:14Z</dcterms:modified>
</cp:coreProperties>
</file>