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59" r:id="rId2"/>
    <p:sldId id="264" r:id="rId3"/>
    <p:sldId id="296" r:id="rId4"/>
    <p:sldId id="287" r:id="rId5"/>
    <p:sldId id="288" r:id="rId6"/>
    <p:sldId id="289" r:id="rId7"/>
    <p:sldId id="290" r:id="rId8"/>
    <p:sldId id="291" r:id="rId9"/>
    <p:sldId id="271" r:id="rId10"/>
    <p:sldId id="278" r:id="rId11"/>
    <p:sldId id="272" r:id="rId12"/>
    <p:sldId id="277" r:id="rId13"/>
    <p:sldId id="297" r:id="rId14"/>
    <p:sldId id="298" r:id="rId15"/>
    <p:sldId id="283" r:id="rId16"/>
    <p:sldId id="284" r:id="rId17"/>
    <p:sldId id="285" r:id="rId18"/>
    <p:sldId id="286" r:id="rId19"/>
    <p:sldId id="299" r:id="rId2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inimized" horzBarState="maximized">
    <p:restoredLeft sz="15620"/>
    <p:restoredTop sz="97972" autoAdjust="0"/>
  </p:normalViewPr>
  <p:slideViewPr>
    <p:cSldViewPr>
      <p:cViewPr varScale="1">
        <p:scale>
          <a:sx n="117" d="100"/>
          <a:sy n="117" d="100"/>
        </p:scale>
        <p:origin x="-1544"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16</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September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16</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17</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September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17</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1BCA979-86B2-BE48-B0E4-6D2705FD9C02}" type="slidenum">
              <a:rPr lang="en-US"/>
              <a:pPr/>
              <a:t>4</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487E8C0C-34CE-0C49-A8C5-33277DD36091}" type="slidenum">
              <a:rPr lang="en-US"/>
              <a:pPr/>
              <a:t>8</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11</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September 15</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11</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15</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September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15</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&lt;Sept 2015&gt;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15-0689-00-0mag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hyperlink" Target="http://ieee802.org/Mike_Spring_Article_on_Stds_Proces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hyperlink" Target="https://join.me/ieeesawg_802.15"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Sept 2015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 Sept 2015</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Sept 2015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Sept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772400" cy="1066800"/>
          </a:xfrm>
        </p:spPr>
        <p:txBody>
          <a:bodyPr/>
          <a:lstStyle/>
          <a:p>
            <a:r>
              <a:rPr lang="en-US" dirty="0" smtClean="0"/>
              <a:t>Revision Schedule</a:t>
            </a:r>
            <a:endParaRPr lang="en-US" sz="2400" dirty="0"/>
          </a:p>
        </p:txBody>
      </p:sp>
      <p:sp>
        <p:nvSpPr>
          <p:cNvPr id="3" name="Content Placeholder 2"/>
          <p:cNvSpPr>
            <a:spLocks noGrp="1"/>
          </p:cNvSpPr>
          <p:nvPr>
            <p:ph idx="1"/>
          </p:nvPr>
        </p:nvSpPr>
        <p:spPr>
          <a:xfrm>
            <a:off x="609600" y="1066800"/>
            <a:ext cx="7770813" cy="5334000"/>
          </a:xfrm>
        </p:spPr>
        <p:txBody>
          <a:bodyPr>
            <a:normAutofit fontScale="55000" lnSpcReduction="20000"/>
          </a:bodyPr>
          <a:lstStyle/>
          <a:p>
            <a:r>
              <a:rPr lang="en-US" sz="3300" b="1" dirty="0">
                <a:solidFill>
                  <a:srgbClr val="0000FF"/>
                </a:solidFill>
              </a:rPr>
              <a:t>Comment collection		 </a:t>
            </a:r>
          </a:p>
          <a:p>
            <a:pPr lvl="1">
              <a:buFont typeface="Arial"/>
              <a:buChar char="•"/>
            </a:pPr>
            <a:r>
              <a:rPr lang="en-US" sz="3300" b="1" dirty="0">
                <a:solidFill>
                  <a:srgbClr val="0000FF"/>
                </a:solidFill>
              </a:rPr>
              <a:t>Start			23 May 2014</a:t>
            </a:r>
          </a:p>
          <a:p>
            <a:pPr lvl="1">
              <a:buFont typeface="Arial"/>
              <a:buChar char="•"/>
            </a:pPr>
            <a:r>
              <a:rPr lang="en-US" sz="3300" b="1" dirty="0">
                <a:solidFill>
                  <a:srgbClr val="0000FF"/>
                </a:solidFill>
              </a:rPr>
              <a:t>End			6 June 2014</a:t>
            </a:r>
          </a:p>
          <a:p>
            <a:r>
              <a:rPr lang="en-US" sz="3300" b="1" dirty="0">
                <a:solidFill>
                  <a:srgbClr val="0000FF"/>
                </a:solidFill>
              </a:rPr>
              <a:t>Letter Ballot </a:t>
            </a:r>
          </a:p>
          <a:p>
            <a:pPr lvl="1">
              <a:buFont typeface="Arial"/>
              <a:buChar char="•"/>
            </a:pPr>
            <a:r>
              <a:rPr lang="en-US" sz="3300" b="1" dirty="0">
                <a:solidFill>
                  <a:srgbClr val="0000FF"/>
                </a:solidFill>
              </a:rPr>
              <a:t>Start			14 June 2014</a:t>
            </a:r>
          </a:p>
          <a:p>
            <a:pPr lvl="1">
              <a:buFont typeface="Arial"/>
              <a:buChar char="•"/>
            </a:pPr>
            <a:r>
              <a:rPr lang="en-US" sz="3300" b="1" dirty="0">
                <a:solidFill>
                  <a:srgbClr val="0000FF"/>
                </a:solidFill>
              </a:rPr>
              <a:t>End			13 July </a:t>
            </a:r>
            <a:r>
              <a:rPr lang="en-US" sz="3300" b="1" dirty="0" smtClean="0">
                <a:solidFill>
                  <a:srgbClr val="0000FF"/>
                </a:solidFill>
              </a:rPr>
              <a:t>2014</a:t>
            </a:r>
            <a:endParaRPr lang="en-US" sz="3300" b="1" dirty="0">
              <a:solidFill>
                <a:srgbClr val="0000FF"/>
              </a:solidFill>
            </a:endParaRPr>
          </a:p>
          <a:p>
            <a:r>
              <a:rPr lang="en-US" sz="3300" b="1" dirty="0" err="1">
                <a:solidFill>
                  <a:srgbClr val="0000FF"/>
                </a:solidFill>
              </a:rPr>
              <a:t>Recirculations</a:t>
            </a:r>
            <a:endParaRPr lang="en-US" sz="3300" b="1" dirty="0">
              <a:solidFill>
                <a:srgbClr val="0000FF"/>
              </a:solidFill>
            </a:endParaRPr>
          </a:p>
          <a:p>
            <a:pPr lvl="1">
              <a:buFont typeface="Arial"/>
              <a:buChar char="•"/>
            </a:pPr>
            <a:r>
              <a:rPr lang="en-US" sz="3300" b="1" dirty="0">
                <a:solidFill>
                  <a:srgbClr val="0000FF"/>
                </a:solidFill>
              </a:rPr>
              <a:t>Start			20 Oct 2014</a:t>
            </a:r>
          </a:p>
          <a:p>
            <a:pPr lvl="1">
              <a:buFont typeface="Arial"/>
              <a:buChar char="•"/>
            </a:pPr>
            <a:r>
              <a:rPr lang="en-US" sz="3300" b="1" dirty="0">
                <a:solidFill>
                  <a:srgbClr val="0000FF"/>
                </a:solidFill>
              </a:rPr>
              <a:t>End 			</a:t>
            </a:r>
            <a:r>
              <a:rPr lang="en-US" sz="3300" b="1" dirty="0" smtClean="0">
                <a:solidFill>
                  <a:srgbClr val="0000FF"/>
                </a:solidFill>
              </a:rPr>
              <a:t>6 Apr 2015</a:t>
            </a:r>
          </a:p>
          <a:p>
            <a:r>
              <a:rPr lang="en-US" sz="3300" b="1" dirty="0" smtClean="0"/>
              <a:t>Sponsor Ballot</a:t>
            </a:r>
          </a:p>
          <a:p>
            <a:pPr lvl="1">
              <a:buFont typeface="Arial"/>
              <a:buChar char="•"/>
            </a:pPr>
            <a:r>
              <a:rPr lang="en-US" sz="3300" b="1" dirty="0" smtClean="0">
                <a:solidFill>
                  <a:srgbClr val="0000FF"/>
                </a:solidFill>
              </a:rPr>
              <a:t>Start</a:t>
            </a:r>
            <a:r>
              <a:rPr lang="en-US" sz="3300" b="1" dirty="0">
                <a:solidFill>
                  <a:srgbClr val="0000FF"/>
                </a:solidFill>
              </a:rPr>
              <a:t>	 		</a:t>
            </a:r>
            <a:r>
              <a:rPr lang="en-US" sz="3300" b="1" dirty="0" smtClean="0">
                <a:solidFill>
                  <a:srgbClr val="0000FF"/>
                </a:solidFill>
              </a:rPr>
              <a:t>8 Apr, </a:t>
            </a:r>
            <a:r>
              <a:rPr lang="en-US" sz="3300" b="1" dirty="0">
                <a:solidFill>
                  <a:srgbClr val="0000FF"/>
                </a:solidFill>
              </a:rPr>
              <a:t>2015</a:t>
            </a:r>
          </a:p>
          <a:p>
            <a:pPr lvl="1">
              <a:buFont typeface="Arial"/>
              <a:buChar char="•"/>
            </a:pPr>
            <a:r>
              <a:rPr lang="en-US" sz="3300" b="1" dirty="0">
                <a:solidFill>
                  <a:srgbClr val="0000FF"/>
                </a:solidFill>
              </a:rPr>
              <a:t>Ends			</a:t>
            </a:r>
            <a:r>
              <a:rPr lang="en-US" sz="3300" b="1" dirty="0" smtClean="0">
                <a:solidFill>
                  <a:srgbClr val="0000FF"/>
                </a:solidFill>
              </a:rPr>
              <a:t>8 May</a:t>
            </a:r>
            <a:r>
              <a:rPr lang="en-US" sz="3300" b="1" dirty="0">
                <a:solidFill>
                  <a:srgbClr val="0000FF"/>
                </a:solidFill>
              </a:rPr>
              <a:t>, 2015</a:t>
            </a:r>
          </a:p>
          <a:p>
            <a:r>
              <a:rPr lang="en-US" sz="3300" b="1" dirty="0" err="1"/>
              <a:t>Recirculations</a:t>
            </a:r>
            <a:r>
              <a:rPr lang="en-US" sz="3300" b="1" dirty="0"/>
              <a:t>		</a:t>
            </a:r>
          </a:p>
          <a:p>
            <a:pPr lvl="1">
              <a:buFont typeface="Arial"/>
              <a:buChar char="•"/>
            </a:pPr>
            <a:r>
              <a:rPr lang="en-US" sz="3300" b="1" dirty="0"/>
              <a:t>Start			</a:t>
            </a:r>
            <a:r>
              <a:rPr lang="en-US" sz="3300" b="1" dirty="0" smtClean="0"/>
              <a:t>September, </a:t>
            </a:r>
            <a:r>
              <a:rPr lang="en-US" sz="3300" b="1" dirty="0"/>
              <a:t>2015</a:t>
            </a:r>
          </a:p>
          <a:p>
            <a:pPr lvl="1">
              <a:buFont typeface="Arial"/>
              <a:buChar char="•"/>
            </a:pPr>
            <a:r>
              <a:rPr lang="en-US" sz="3300" b="1" dirty="0"/>
              <a:t>End			</a:t>
            </a:r>
            <a:r>
              <a:rPr lang="en-US" sz="3300" b="1" dirty="0" smtClean="0"/>
              <a:t>6 November, </a:t>
            </a:r>
            <a:r>
              <a:rPr lang="en-US" sz="3300" b="1" dirty="0"/>
              <a:t>2015		</a:t>
            </a:r>
          </a:p>
          <a:p>
            <a:r>
              <a:rPr lang="en-US" sz="3300" b="1" dirty="0"/>
              <a:t>EC </a:t>
            </a:r>
            <a:r>
              <a:rPr lang="en-US" sz="3300" b="1" dirty="0" smtClean="0"/>
              <a:t>approval </a:t>
            </a:r>
            <a:r>
              <a:rPr lang="en-US" sz="3300" b="1" dirty="0"/>
              <a:t>			</a:t>
            </a:r>
            <a:r>
              <a:rPr lang="en-US" sz="3300" b="1" dirty="0" smtClean="0"/>
              <a:t>13 November, </a:t>
            </a:r>
            <a:r>
              <a:rPr lang="en-US" sz="3300" b="1" dirty="0"/>
              <a:t>2015 </a:t>
            </a:r>
            <a:r>
              <a:rPr lang="en-US" sz="3300" b="1" dirty="0" smtClean="0"/>
              <a:t>(Dallas)</a:t>
            </a:r>
            <a:endParaRPr lang="en-US" sz="3300" b="1" dirty="0"/>
          </a:p>
          <a:p>
            <a:r>
              <a:rPr lang="en-US" sz="3300" b="1" dirty="0" smtClean="0"/>
              <a:t>RevCom</a:t>
            </a:r>
          </a:p>
          <a:p>
            <a:pPr lvl="1"/>
            <a:r>
              <a:rPr lang="en-US" sz="3300" b="1" dirty="0" smtClean="0"/>
              <a:t>Submission</a:t>
            </a:r>
            <a:r>
              <a:rPr lang="en-US" sz="3300" b="1" dirty="0"/>
              <a:t>		</a:t>
            </a:r>
            <a:r>
              <a:rPr lang="en-US" sz="3300" b="1" dirty="0" smtClean="0"/>
              <a:t>23 October, 2015</a:t>
            </a:r>
          </a:p>
          <a:p>
            <a:pPr lvl="1"/>
            <a:r>
              <a:rPr lang="en-US" sz="3300" b="1" dirty="0" smtClean="0"/>
              <a:t>Approval 			4 December, 2015 (New Jersey)</a:t>
            </a:r>
            <a:endParaRPr lang="en-US" sz="3300" b="1" dirty="0"/>
          </a:p>
          <a:p>
            <a:pPr marL="457200" lvl="1" indent="0">
              <a:buNone/>
            </a:pPr>
            <a:endParaRPr lang="en-US" dirty="0" smtClean="0"/>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&lt;Sept 2015&gt;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10</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37043767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11</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11</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7772400" cy="1066800"/>
          </a:xfrm>
        </p:spPr>
        <p:txBody>
          <a:bodyPr/>
          <a:lstStyle/>
          <a:p>
            <a:r>
              <a:rPr lang="en-US" dirty="0" smtClean="0"/>
              <a:t>Voting Results</a:t>
            </a:r>
            <a:endParaRPr lang="en-US" sz="2400" dirty="0"/>
          </a:p>
        </p:txBody>
      </p:sp>
      <p:sp>
        <p:nvSpPr>
          <p:cNvPr id="3" name="Content Placeholder 2"/>
          <p:cNvSpPr>
            <a:spLocks noGrp="1"/>
          </p:cNvSpPr>
          <p:nvPr>
            <p:ph idx="1"/>
          </p:nvPr>
        </p:nvSpPr>
        <p:spPr>
          <a:xfrm>
            <a:off x="990600" y="1600200"/>
            <a:ext cx="7543800" cy="4343400"/>
          </a:xfrm>
        </p:spPr>
        <p:txBody>
          <a:bodyPr/>
          <a:lstStyle/>
          <a:p>
            <a:pPr marL="0" indent="0">
              <a:buNone/>
            </a:pPr>
            <a:r>
              <a:rPr lang="en-US" sz="2400" dirty="0"/>
              <a:t>137 </a:t>
            </a:r>
            <a:r>
              <a:rPr lang="en-US" sz="2400" dirty="0" smtClean="0"/>
              <a:t>	eligible </a:t>
            </a:r>
            <a:r>
              <a:rPr lang="en-US" sz="2400" dirty="0"/>
              <a:t>people in this ballot </a:t>
            </a:r>
            <a:r>
              <a:rPr lang="en-US" sz="2400" dirty="0" smtClean="0"/>
              <a:t>group</a:t>
            </a:r>
            <a:endParaRPr lang="en-US" sz="2400" dirty="0"/>
          </a:p>
          <a:p>
            <a:pPr marL="0" indent="0">
              <a:buNone/>
            </a:pPr>
            <a:r>
              <a:rPr lang="en-US" sz="2400" dirty="0" smtClean="0"/>
              <a:t>117	votes </a:t>
            </a:r>
            <a:r>
              <a:rPr lang="en-US" sz="2400" dirty="0"/>
              <a:t>received (85% returned</a:t>
            </a:r>
            <a:r>
              <a:rPr lang="en-US" sz="2400" dirty="0" smtClean="0"/>
              <a:t>)</a:t>
            </a:r>
          </a:p>
          <a:p>
            <a:pPr marL="0" indent="0">
              <a:buNone/>
            </a:pPr>
            <a:r>
              <a:rPr lang="en-US" sz="2400" dirty="0" smtClean="0"/>
              <a:t>103</a:t>
            </a:r>
            <a:r>
              <a:rPr lang="en-US" sz="2400" dirty="0"/>
              <a:t>	affirmative </a:t>
            </a:r>
            <a:r>
              <a:rPr lang="en-US" sz="2400" dirty="0" smtClean="0"/>
              <a:t>votes (93% approval)</a:t>
            </a:r>
            <a:endParaRPr lang="en-US" sz="2400" dirty="0"/>
          </a:p>
          <a:p>
            <a:pPr marL="906463" indent="-850900">
              <a:buAutoNum type="arabicPlain" startAt="7"/>
            </a:pPr>
            <a:r>
              <a:rPr lang="en-US" sz="2400" dirty="0" smtClean="0"/>
              <a:t>total </a:t>
            </a:r>
            <a:r>
              <a:rPr lang="en-US" sz="2400" dirty="0"/>
              <a:t>negative votes with comments</a:t>
            </a:r>
          </a:p>
          <a:p>
            <a:pPr marL="963613" indent="-963613">
              <a:buAutoNum type="arabicPlain" startAt="7"/>
            </a:pPr>
            <a:r>
              <a:rPr lang="en-US" sz="2400" dirty="0" smtClean="0"/>
              <a:t>abstention votes (5%)</a:t>
            </a:r>
          </a:p>
          <a:p>
            <a:pPr marL="0" indent="0">
              <a:buNone/>
            </a:pPr>
            <a:endParaRPr lang="en-US" sz="2400" dirty="0" smtClean="0"/>
          </a:p>
          <a:p>
            <a:pPr marL="0" indent="0">
              <a:buNone/>
            </a:pPr>
            <a:r>
              <a:rPr lang="en-US" sz="2400" dirty="0" smtClean="0"/>
              <a:t>447	</a:t>
            </a:r>
            <a:r>
              <a:rPr lang="en-US" sz="2000" dirty="0" smtClean="0"/>
              <a:t>COMMENTS (</a:t>
            </a:r>
            <a:r>
              <a:rPr lang="en-US" sz="2000" dirty="0" smtClean="0">
                <a:ln>
                  <a:solidFill>
                    <a:schemeClr val="accent2"/>
                  </a:solidFill>
                </a:ln>
              </a:rPr>
              <a:t>15-15-0344-20</a:t>
            </a:r>
            <a:r>
              <a:rPr lang="en-US" sz="2000" dirty="0" smtClean="0"/>
              <a:t>)</a:t>
            </a:r>
          </a:p>
          <a:p>
            <a:pPr marL="0" indent="0">
              <a:buNone/>
            </a:pPr>
            <a:r>
              <a:rPr lang="en-US" sz="2400" dirty="0" smtClean="0"/>
              <a:t>173	</a:t>
            </a:r>
            <a:r>
              <a:rPr lang="en-US" sz="2000" dirty="0" smtClean="0"/>
              <a:t>MUST </a:t>
            </a:r>
            <a:r>
              <a:rPr lang="en-US" sz="2000" dirty="0"/>
              <a:t>BE SATISFIED </a:t>
            </a:r>
            <a:r>
              <a:rPr lang="en-US" sz="2000" dirty="0" smtClean="0"/>
              <a:t>COMMENTS</a:t>
            </a:r>
            <a:endParaRPr lang="en-US" sz="200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&lt;Sept 2015&gt;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12</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19095750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 </a:t>
            </a:r>
            <a:br>
              <a:rPr lang="en-US" b="1" dirty="0" smtClean="0">
                <a:latin typeface="Times New Roman" charset="0"/>
                <a:ea typeface="ＭＳ Ｐゴシック" charset="0"/>
                <a:cs typeface="ＭＳ Ｐゴシック" charset="0"/>
              </a:rPr>
            </a:br>
            <a:r>
              <a:rPr lang="en-US" b="1" dirty="0" smtClean="0">
                <a:latin typeface="Times New Roman" charset="0"/>
                <a:ea typeface="ＭＳ Ｐゴシック" charset="0"/>
                <a:cs typeface="ＭＳ Ｐゴシック" charset="0"/>
              </a:rPr>
              <a:t>Meeting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382000"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569913" indent="-342900">
              <a:buClr>
                <a:srgbClr val="FF0000"/>
              </a:buClr>
              <a:buFont typeface="Wingdings" charset="2"/>
              <a:buChar char="ü"/>
            </a:pPr>
            <a:r>
              <a:rPr lang="en-US" sz="2400" b="1" dirty="0" smtClean="0"/>
              <a:t>Review </a:t>
            </a:r>
            <a:r>
              <a:rPr lang="en-US" sz="2400" b="1" dirty="0"/>
              <a:t>resolution issues &amp; BRC </a:t>
            </a:r>
            <a:r>
              <a:rPr lang="en-US" sz="2400" b="1" dirty="0" smtClean="0"/>
              <a:t>calls</a:t>
            </a:r>
            <a:endParaRPr lang="en-US" sz="2400" b="1" dirty="0"/>
          </a:p>
          <a:p>
            <a:pPr marL="569913" indent="-342900">
              <a:buClr>
                <a:srgbClr val="FF0000"/>
              </a:buClr>
              <a:buFont typeface="Wingdings" charset="2"/>
              <a:buChar char="ü"/>
            </a:pPr>
            <a:r>
              <a:rPr lang="en-US" sz="2400" b="1" dirty="0" smtClean="0"/>
              <a:t>Security </a:t>
            </a:r>
            <a:r>
              <a:rPr lang="en-US" sz="2400" b="1" dirty="0"/>
              <a:t>(encrypt only mode, send ACKs after </a:t>
            </a:r>
            <a:r>
              <a:rPr lang="en-US" sz="2400" b="1" dirty="0" smtClean="0"/>
              <a:t>FCS </a:t>
            </a:r>
            <a:r>
              <a:rPr lang="en-US" sz="2400" b="1" dirty="0"/>
              <a:t>or </a:t>
            </a:r>
            <a:r>
              <a:rPr lang="en-US" sz="2400" b="1" dirty="0" smtClean="0"/>
              <a:t>Security Success?)</a:t>
            </a:r>
          </a:p>
          <a:p>
            <a:pPr marL="1027113" lvl="1" indent="-342900">
              <a:buClr>
                <a:srgbClr val="FF0000"/>
              </a:buClr>
              <a:buFont typeface="Wingdings" charset="2"/>
              <a:buChar char="q"/>
            </a:pPr>
            <a:r>
              <a:rPr lang="en-US" sz="2400" dirty="0" smtClean="0"/>
              <a:t> Encrypt only mode was deprecated</a:t>
            </a:r>
          </a:p>
          <a:p>
            <a:pPr marL="1027113" lvl="1" indent="-342900">
              <a:buClr>
                <a:srgbClr val="FF0000"/>
              </a:buClr>
              <a:buFont typeface="Wingdings" charset="2"/>
              <a:buChar char="q"/>
            </a:pPr>
            <a:r>
              <a:rPr lang="en-US" sz="2400" dirty="0" smtClean="0"/>
              <a:t>Wording was edited to allow devices to send ACKs after successful security filter</a:t>
            </a:r>
            <a:endParaRPr lang="en-US" sz="2400" dirty="0"/>
          </a:p>
          <a:p>
            <a:pPr marL="569913" indent="-342900">
              <a:buClr>
                <a:srgbClr val="FF0000"/>
              </a:buClr>
              <a:buFont typeface="Wingdings" charset="2"/>
              <a:buChar char="ü"/>
            </a:pPr>
            <a:r>
              <a:rPr lang="en-US" sz="2400" b="1" dirty="0" smtClean="0"/>
              <a:t>TSCH </a:t>
            </a:r>
            <a:r>
              <a:rPr lang="en-US" sz="2400" b="1" dirty="0"/>
              <a:t>issues (15-15-648-</a:t>
            </a:r>
            <a:r>
              <a:rPr lang="en-US" sz="2400" b="1" dirty="0" smtClean="0"/>
              <a:t>02)</a:t>
            </a:r>
          </a:p>
          <a:p>
            <a:pPr marL="1027113" lvl="1" indent="-342900">
              <a:buClr>
                <a:srgbClr val="FF0000"/>
              </a:buClr>
              <a:buFont typeface="Wingdings" charset="2"/>
              <a:buChar char="q"/>
            </a:pPr>
            <a:r>
              <a:rPr lang="en-US" sz="2400" b="1" dirty="0" smtClean="0"/>
              <a:t>Document was reviewed and edited</a:t>
            </a:r>
            <a:endParaRPr lang="en-US" sz="2400" b="1" dirty="0"/>
          </a:p>
          <a:p>
            <a:pPr marL="569913" indent="-342900">
              <a:buClr>
                <a:srgbClr val="FF0000"/>
              </a:buClr>
              <a:buFont typeface="Wingdings" charset="2"/>
              <a:buChar char="ü"/>
            </a:pPr>
            <a:r>
              <a:rPr lang="en-US" sz="2400" b="1" dirty="0" smtClean="0"/>
              <a:t>IE Filter </a:t>
            </a:r>
            <a:r>
              <a:rPr lang="en-US" sz="2400" b="1" dirty="0"/>
              <a:t>(</a:t>
            </a:r>
            <a:r>
              <a:rPr lang="en-US" sz="2400" b="1" dirty="0" smtClean="0"/>
              <a:t>Join/</a:t>
            </a:r>
            <a:r>
              <a:rPr lang="en-US" sz="2400" b="1" dirty="0" err="1" smtClean="0"/>
              <a:t>Assoc</a:t>
            </a:r>
            <a:r>
              <a:rPr lang="en-US" sz="2400" b="1" dirty="0" smtClean="0"/>
              <a:t>)</a:t>
            </a:r>
            <a:r>
              <a:rPr lang="en-US" sz="2400" b="1" dirty="0"/>
              <a:t>, IE T</a:t>
            </a:r>
            <a:r>
              <a:rPr lang="en-US" sz="2400" b="1" dirty="0" smtClean="0"/>
              <a:t>able</a:t>
            </a:r>
          </a:p>
          <a:p>
            <a:pPr marL="1027113" lvl="1" indent="-342900">
              <a:buClr>
                <a:srgbClr val="FF0000"/>
              </a:buClr>
              <a:buFont typeface="Wingdings" charset="2"/>
              <a:buChar char="q"/>
            </a:pPr>
            <a:r>
              <a:rPr lang="en-US" sz="2400" dirty="0" smtClean="0"/>
              <a:t>IE Filter terminology was resolved</a:t>
            </a:r>
          </a:p>
          <a:p>
            <a:pPr marL="1027113" lvl="1" indent="-342900">
              <a:buClr>
                <a:srgbClr val="FF0000"/>
              </a:buClr>
              <a:buFont typeface="Wingdings" charset="2"/>
              <a:buChar char="q"/>
            </a:pPr>
            <a:r>
              <a:rPr lang="en-US" sz="2400" dirty="0" smtClean="0"/>
              <a:t>IE Table document was revised as 15-15-0090-09</a:t>
            </a:r>
            <a:endParaRPr lang="en-US" sz="2400" dirty="0"/>
          </a:p>
          <a:p>
            <a:pPr marL="569913" indent="-342900">
              <a:buClr>
                <a:srgbClr val="FF0000"/>
              </a:buClr>
              <a:buFont typeface="Wingdings" charset="2"/>
              <a:buChar char="ü"/>
            </a:pPr>
            <a:r>
              <a:rPr lang="en-US" sz="2400" b="1" dirty="0" smtClean="0"/>
              <a:t>PAN </a:t>
            </a:r>
            <a:r>
              <a:rPr lang="en-US" sz="2400" b="1" dirty="0"/>
              <a:t>ID </a:t>
            </a:r>
            <a:r>
              <a:rPr lang="en-US" sz="2400" b="1" dirty="0" smtClean="0"/>
              <a:t>Review</a:t>
            </a:r>
          </a:p>
          <a:p>
            <a:pPr marL="1027113" lvl="1" indent="-342900">
              <a:buClr>
                <a:srgbClr val="FF0000"/>
              </a:buClr>
              <a:buFont typeface="Wingdings" charset="2"/>
              <a:buChar char="q"/>
            </a:pPr>
            <a:r>
              <a:rPr lang="en-US" sz="2400" b="1" dirty="0" smtClean="0"/>
              <a:t>Document was reviewed and updated</a:t>
            </a:r>
          </a:p>
          <a:p>
            <a:pPr marL="1027113" lvl="1" indent="-342900">
              <a:buClr>
                <a:srgbClr val="FF0000"/>
              </a:buClr>
              <a:buFont typeface="Wingdings" charset="2"/>
              <a:buChar char="q"/>
            </a:pPr>
            <a:endParaRPr lang="en-US" sz="2400" b="1" dirty="0" smtClean="0"/>
          </a:p>
          <a:p>
            <a:pPr marL="1027113" lvl="1" indent="-342900">
              <a:buClr>
                <a:srgbClr val="FF0000"/>
              </a:buClr>
              <a:buFont typeface="Wingdings" charset="2"/>
              <a:buChar char="q"/>
            </a:pPr>
            <a:endParaRPr lang="en-US" sz="2400" b="1" dirty="0"/>
          </a:p>
        </p:txBody>
      </p:sp>
    </p:spTree>
    <p:extLst>
      <p:ext uri="{BB962C8B-B14F-4D97-AF65-F5344CB8AC3E}">
        <p14:creationId xmlns:p14="http://schemas.microsoft.com/office/powerpoint/2010/main" val="12101139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 </a:t>
            </a:r>
            <a:br>
              <a:rPr lang="en-US" b="1" dirty="0" smtClean="0">
                <a:latin typeface="Times New Roman" charset="0"/>
                <a:ea typeface="ＭＳ Ｐゴシック" charset="0"/>
                <a:cs typeface="ＭＳ Ｐゴシック" charset="0"/>
              </a:rPr>
            </a:br>
            <a:r>
              <a:rPr lang="en-US" b="1" dirty="0" smtClean="0">
                <a:latin typeface="Times New Roman" charset="0"/>
                <a:ea typeface="ＭＳ Ｐゴシック" charset="0"/>
                <a:cs typeface="ＭＳ Ｐゴシック" charset="0"/>
              </a:rPr>
              <a:t>Meeting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1524000"/>
            <a:ext cx="83820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569913" indent="-342900">
              <a:buClr>
                <a:srgbClr val="FF0000"/>
              </a:buClr>
              <a:buFont typeface="Wingdings" charset="2"/>
              <a:buChar char="ü"/>
            </a:pPr>
            <a:r>
              <a:rPr lang="en-US" sz="2400" b="1" dirty="0" smtClean="0"/>
              <a:t>Multiple Data Rate</a:t>
            </a:r>
          </a:p>
          <a:p>
            <a:pPr marL="1027113" lvl="1" indent="-342900">
              <a:buClr>
                <a:srgbClr val="FF0000"/>
              </a:buClr>
              <a:buFont typeface="Wingdings" charset="2"/>
              <a:buChar char="q"/>
            </a:pPr>
            <a:r>
              <a:rPr lang="en-US" sz="2400" b="1" dirty="0" smtClean="0"/>
              <a:t>Discussion on whether to re-insert data rate in the MLME resulted in its reinsertion </a:t>
            </a:r>
            <a:endParaRPr lang="en-US" sz="2400" b="1" dirty="0"/>
          </a:p>
          <a:p>
            <a:pPr marL="569913" indent="-342900">
              <a:buClr>
                <a:srgbClr val="FF0000"/>
              </a:buClr>
              <a:buFont typeface="Wingdings" charset="2"/>
              <a:buChar char="ü"/>
            </a:pPr>
            <a:r>
              <a:rPr lang="en-US" sz="2400" b="1" dirty="0" smtClean="0"/>
              <a:t>LLDN</a:t>
            </a:r>
          </a:p>
          <a:p>
            <a:pPr marL="1027113" lvl="1" indent="-342900">
              <a:buClr>
                <a:srgbClr val="FF0000"/>
              </a:buClr>
              <a:buFont typeface="Wingdings" charset="2"/>
              <a:buChar char="q"/>
            </a:pPr>
            <a:r>
              <a:rPr lang="en-US" sz="2400" dirty="0" smtClean="0"/>
              <a:t> LLDN has not been updated since last BRC review, accordingly it remains out of the draft</a:t>
            </a:r>
            <a:endParaRPr lang="en-US" sz="2400" dirty="0"/>
          </a:p>
          <a:p>
            <a:pPr marL="569913" indent="-342900">
              <a:buClr>
                <a:srgbClr val="FF0000"/>
              </a:buClr>
              <a:buFont typeface="Wingdings" charset="2"/>
              <a:buChar char="ü"/>
            </a:pPr>
            <a:r>
              <a:rPr lang="en-US" sz="2400" b="1" dirty="0" smtClean="0"/>
              <a:t>Comment Resolution Database</a:t>
            </a:r>
          </a:p>
          <a:p>
            <a:pPr marL="1027113" lvl="1" indent="-342900">
              <a:buClr>
                <a:srgbClr val="FF0000"/>
              </a:buClr>
              <a:buFont typeface="Wingdings" charset="2"/>
              <a:buChar char="q"/>
            </a:pPr>
            <a:r>
              <a:rPr lang="en-US" sz="2400" b="1" dirty="0" smtClean="0"/>
              <a:t>Document was reviewed for Editor instructions and edited (15-15-0344-21)</a:t>
            </a:r>
            <a:endParaRPr lang="en-US" sz="2400" b="1" dirty="0"/>
          </a:p>
          <a:p>
            <a:pPr marL="569913" indent="-342900">
              <a:buClr>
                <a:srgbClr val="FF0000"/>
              </a:buClr>
              <a:buFont typeface="Wingdings" charset="2"/>
              <a:buChar char="ü"/>
            </a:pPr>
            <a:r>
              <a:rPr lang="en-US" sz="2400" b="1" dirty="0" smtClean="0"/>
              <a:t>Administrative Actions</a:t>
            </a:r>
          </a:p>
          <a:p>
            <a:pPr marL="1027113" lvl="1" indent="-342900">
              <a:buClr>
                <a:srgbClr val="FF0000"/>
              </a:buClr>
              <a:buFont typeface="Wingdings" charset="2"/>
              <a:buChar char="q"/>
            </a:pPr>
            <a:r>
              <a:rPr lang="en-US" sz="2400" dirty="0" smtClean="0"/>
              <a:t>BRC calls were set up</a:t>
            </a:r>
          </a:p>
          <a:p>
            <a:pPr marL="1027113" lvl="1" indent="-342900">
              <a:buClr>
                <a:srgbClr val="FF0000"/>
              </a:buClr>
              <a:buFont typeface="Wingdings" charset="2"/>
              <a:buChar char="q"/>
            </a:pPr>
            <a:r>
              <a:rPr lang="en-US" sz="2400" dirty="0" smtClean="0"/>
              <a:t>BRC motion for membership was approved</a:t>
            </a:r>
            <a:endParaRPr lang="en-US" sz="2400" b="1" dirty="0" smtClean="0"/>
          </a:p>
          <a:p>
            <a:pPr marL="1027113" lvl="1" indent="-342900">
              <a:buClr>
                <a:srgbClr val="FF0000"/>
              </a:buClr>
              <a:buFont typeface="Wingdings" charset="2"/>
              <a:buChar char="q"/>
            </a:pPr>
            <a:endParaRPr lang="en-US" sz="2400" b="1" dirty="0"/>
          </a:p>
        </p:txBody>
      </p:sp>
    </p:spTree>
    <p:extLst>
      <p:ext uri="{BB962C8B-B14F-4D97-AF65-F5344CB8AC3E}">
        <p14:creationId xmlns:p14="http://schemas.microsoft.com/office/powerpoint/2010/main" val="340559786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dirty="0"/>
          </a:p>
        </p:txBody>
      </p:sp>
      <p:sp>
        <p:nvSpPr>
          <p:cNvPr id="34818"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4294967295"/>
          </p:nvPr>
        </p:nvSpPr>
        <p:spPr>
          <a:xfrm>
            <a:off x="4344988" y="6475413"/>
            <a:ext cx="5302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15</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15</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dirty="0" err="1" smtClean="0">
                <a:latin typeface="Times New Roman" charset="0"/>
                <a:ea typeface="ＭＳ Ｐゴシック" charset="0"/>
                <a:cs typeface="ＭＳ Ｐゴシック" charset="0"/>
              </a:rPr>
              <a:t>SCm</a:t>
            </a:r>
            <a:r>
              <a:rPr lang="en-US" dirty="0" smtClean="0">
                <a:latin typeface="Times New Roman" charset="0"/>
                <a:ea typeface="ＭＳ Ｐゴシック" charset="0"/>
                <a:cs typeface="ＭＳ Ｐゴシック" charset="0"/>
              </a:rPr>
              <a:t> motions</a:t>
            </a:r>
            <a:br>
              <a:rPr lang="en-US"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8600" y="838200"/>
            <a:ext cx="8915400" cy="5638800"/>
          </a:xfrm>
        </p:spPr>
        <p:txBody>
          <a:bodyPr/>
          <a:lstStyle/>
          <a:p>
            <a:pPr marL="0" indent="0">
              <a:buNone/>
            </a:pPr>
            <a:r>
              <a:rPr lang="en-US" sz="2400" b="1" dirty="0" smtClean="0">
                <a:ea typeface="ＭＳ Ｐゴシック" charset="0"/>
                <a:cs typeface="ＭＳ Ｐゴシック" charset="0"/>
              </a:rPr>
              <a:t>BRC</a:t>
            </a:r>
            <a:r>
              <a:rPr lang="en-US" sz="2400" b="1" dirty="0">
                <a:ea typeface="ＭＳ Ｐゴシック" charset="0"/>
                <a:cs typeface="ＭＳ Ｐゴシック" charset="0"/>
              </a:rPr>
              <a:t>:</a:t>
            </a:r>
          </a:p>
          <a:p>
            <a:pPr marL="0" indent="0">
              <a:buNone/>
            </a:pPr>
            <a:r>
              <a:rPr lang="en-US" sz="2000" i="1" dirty="0" err="1" smtClean="0"/>
              <a:t>SCm</a:t>
            </a:r>
            <a:r>
              <a:rPr lang="en-US" sz="2000" i="1" dirty="0" smtClean="0"/>
              <a:t> requests that </a:t>
            </a:r>
            <a:r>
              <a:rPr lang="en-US" sz="2000" i="1" dirty="0"/>
              <a:t>802.15 WG approve the formation of a Ballot Resolution Committee (BRC) for the WG balloting of the 802.15.4 Revision draft standard with the following membership: </a:t>
            </a:r>
            <a:r>
              <a:rPr lang="en-US" sz="2000" dirty="0"/>
              <a:t>Pat </a:t>
            </a:r>
            <a:r>
              <a:rPr lang="en-US" sz="2000" dirty="0" smtClean="0"/>
              <a:t>Kinney, </a:t>
            </a:r>
            <a:r>
              <a:rPr lang="en-US" sz="2000" dirty="0"/>
              <a:t>James Gilb, </a:t>
            </a:r>
            <a:r>
              <a:rPr lang="en-US" sz="2000" dirty="0" err="1" smtClean="0"/>
              <a:t>Jussi</a:t>
            </a:r>
            <a:r>
              <a:rPr lang="en-US" sz="2000" dirty="0" smtClean="0"/>
              <a:t> </a:t>
            </a:r>
            <a:r>
              <a:rPr lang="en-US" sz="2000" dirty="0" err="1" smtClean="0"/>
              <a:t>Haapola</a:t>
            </a:r>
            <a:r>
              <a:rPr lang="en-US" sz="2000" dirty="0" smtClean="0"/>
              <a:t>, </a:t>
            </a:r>
            <a:r>
              <a:rPr lang="en-US" sz="2000" dirty="0" err="1" smtClean="0"/>
              <a:t>Jeritt</a:t>
            </a:r>
            <a:r>
              <a:rPr lang="en-US" sz="2000" dirty="0" smtClean="0"/>
              <a:t> Kent, Benjamin </a:t>
            </a:r>
            <a:r>
              <a:rPr lang="en-US" sz="2000" dirty="0"/>
              <a:t>Rolfe, Clint Powell, Billy Verso, Kunal </a:t>
            </a:r>
            <a:r>
              <a:rPr lang="en-US" sz="2000" dirty="0" smtClean="0"/>
              <a:t>Shah, </a:t>
            </a:r>
            <a:r>
              <a:rPr lang="en-US" sz="2000" dirty="0" err="1" smtClean="0"/>
              <a:t>Fumihide</a:t>
            </a:r>
            <a:r>
              <a:rPr lang="en-US" sz="2000" dirty="0" smtClean="0"/>
              <a:t> Kojima, Tero Kivinen, and Tim Harrington. </a:t>
            </a:r>
            <a:r>
              <a:rPr lang="en-US" sz="2000" i="1" dirty="0"/>
              <a:t>The 802.15.4 Revision BRC is authorized to approve comment resolutions and to approve the start of balloting the 802.15.4 Revision draft on behalf of the 802.15 WG. Comment resolution on recirculation ballots between sessions will be conducted via reflector email and via teleconferences </a:t>
            </a:r>
            <a:r>
              <a:rPr lang="en-US" sz="2000" i="1" dirty="0" smtClean="0"/>
              <a:t>as announced </a:t>
            </a:r>
            <a:r>
              <a:rPr lang="en-US" sz="2000" i="1" dirty="0"/>
              <a:t>to the </a:t>
            </a:r>
            <a:r>
              <a:rPr lang="en-US" sz="2000" i="1" dirty="0" smtClean="0"/>
              <a:t>reflector.</a:t>
            </a:r>
            <a:endParaRPr lang="en-US" sz="2000" i="1" dirty="0" smtClean="0"/>
          </a:p>
          <a:p>
            <a:pPr marL="0" indent="0">
              <a:buNone/>
            </a:pPr>
            <a:endParaRPr lang="en-US" sz="2000" i="1" dirty="0"/>
          </a:p>
          <a:p>
            <a:pPr marL="0" indent="0">
              <a:buNone/>
            </a:pPr>
            <a:r>
              <a:rPr lang="en-US" sz="2000" dirty="0" smtClean="0"/>
              <a:t>Kunal Shah moved, C Powell seconded.  Upon no opposition the motion carries with unanimous consent.</a:t>
            </a:r>
            <a:endParaRPr lang="en-US" sz="2000" dirty="0"/>
          </a:p>
        </p:txBody>
      </p:sp>
    </p:spTree>
    <p:extLst>
      <p:ext uri="{BB962C8B-B14F-4D97-AF65-F5344CB8AC3E}">
        <p14:creationId xmlns:p14="http://schemas.microsoft.com/office/powerpoint/2010/main" val="16532026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a:p>
        </p:txBody>
      </p:sp>
      <p:sp>
        <p:nvSpPr>
          <p:cNvPr id="34818"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4294967295"/>
          </p:nvPr>
        </p:nvSpPr>
        <p:spPr>
          <a:xfrm>
            <a:off x="4344988" y="6475413"/>
            <a:ext cx="5302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16</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16</a:t>
            </a:fld>
            <a:endParaRPr lang="en-US"/>
          </a:p>
        </p:txBody>
      </p:sp>
      <p:sp>
        <p:nvSpPr>
          <p:cNvPr id="34821" name="Rectangle 2"/>
          <p:cNvSpPr>
            <a:spLocks noGrp="1" noChangeArrowheads="1"/>
          </p:cNvSpPr>
          <p:nvPr>
            <p:ph type="title" idx="4294967295"/>
          </p:nvPr>
        </p:nvSpPr>
        <p:spPr>
          <a:xfrm>
            <a:off x="762000" y="304800"/>
            <a:ext cx="7772400" cy="762000"/>
          </a:xfrm>
        </p:spPr>
        <p:txBody>
          <a:bodyPr/>
          <a:lstStyle/>
          <a:p>
            <a:r>
              <a:rPr lang="en-US" dirty="0" err="1" smtClean="0">
                <a:latin typeface="Times New Roman" charset="0"/>
                <a:ea typeface="ＭＳ Ｐゴシック" charset="0"/>
                <a:cs typeface="ＭＳ Ｐゴシック" charset="0"/>
              </a:rPr>
              <a:t>SCm</a:t>
            </a:r>
            <a:r>
              <a:rPr lang="en-US" dirty="0" smtClean="0">
                <a:latin typeface="Times New Roman" charset="0"/>
                <a:ea typeface="ＭＳ Ｐゴシック" charset="0"/>
                <a:cs typeface="ＭＳ Ｐゴシック" charset="0"/>
              </a:rPr>
              <a:t> motions</a:t>
            </a:r>
            <a:r>
              <a:rPr lang="en-US" dirty="0">
                <a:latin typeface="Times New Roman" charset="0"/>
                <a:ea typeface="ＭＳ Ｐゴシック" charset="0"/>
                <a:cs typeface="ＭＳ Ｐゴシック" charset="0"/>
              </a:rPr>
              <a:t> </a:t>
            </a:r>
            <a:r>
              <a:rPr lang="en-US" dirty="0" smtClean="0">
                <a:latin typeface="Times New Roman" charset="0"/>
                <a:ea typeface="ＭＳ Ｐゴシック" charset="0"/>
                <a:cs typeface="ＭＳ Ｐゴシック" charset="0"/>
              </a:rPr>
              <a:t>to WG15</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0587" y="1143000"/>
            <a:ext cx="8915400" cy="5181600"/>
          </a:xfrm>
        </p:spPr>
        <p:txBody>
          <a:bodyPr/>
          <a:lstStyle/>
          <a:p>
            <a:pPr marL="0" indent="0">
              <a:buNone/>
            </a:pPr>
            <a:r>
              <a:rPr lang="en-US" sz="2000" b="1" dirty="0" smtClean="0">
                <a:ea typeface="ＭＳ Ｐゴシック" charset="0"/>
                <a:cs typeface="ＭＳ Ｐゴシック" charset="0"/>
              </a:rPr>
              <a:t>BRC</a:t>
            </a:r>
            <a:r>
              <a:rPr lang="en-US" sz="2000" b="1" dirty="0">
                <a:ea typeface="ＭＳ Ｐゴシック" charset="0"/>
                <a:cs typeface="ＭＳ Ｐゴシック" charset="0"/>
              </a:rPr>
              <a:t>:</a:t>
            </a:r>
          </a:p>
          <a:p>
            <a:pPr marL="0" indent="0">
              <a:buNone/>
            </a:pPr>
            <a:r>
              <a:rPr lang="en-US" sz="2000" i="1" dirty="0" smtClean="0"/>
              <a:t>Move that 802.15 WG approve the formation of a Ballot Resolution Committee (BRC) for the WG balloting of the 802.15.4 Revision draft standard with the following membership: </a:t>
            </a:r>
            <a:r>
              <a:rPr lang="en-US" sz="2000" dirty="0" smtClean="0"/>
              <a:t>Pat Kinney, James </a:t>
            </a:r>
            <a:r>
              <a:rPr lang="en-US" sz="2000" dirty="0" err="1" smtClean="0"/>
              <a:t>Gilb</a:t>
            </a:r>
            <a:r>
              <a:rPr lang="en-US" sz="2000" dirty="0" smtClean="0"/>
              <a:t>, </a:t>
            </a:r>
            <a:r>
              <a:rPr lang="en-US" sz="2000" dirty="0" err="1" smtClean="0"/>
              <a:t>Jussi</a:t>
            </a:r>
            <a:r>
              <a:rPr lang="en-US" sz="2000" dirty="0" smtClean="0"/>
              <a:t> </a:t>
            </a:r>
            <a:r>
              <a:rPr lang="en-US" sz="2000" dirty="0" err="1" smtClean="0"/>
              <a:t>Haapola</a:t>
            </a:r>
            <a:r>
              <a:rPr lang="en-US" sz="2000" dirty="0" smtClean="0"/>
              <a:t>, </a:t>
            </a:r>
            <a:r>
              <a:rPr lang="en-US" sz="2000" dirty="0" err="1" smtClean="0"/>
              <a:t>Jeritt</a:t>
            </a:r>
            <a:r>
              <a:rPr lang="en-US" sz="2000" dirty="0" smtClean="0"/>
              <a:t> Kent, Benjamin Rolfe, Clint Powell, Billy Verso, </a:t>
            </a:r>
            <a:r>
              <a:rPr lang="en-US" sz="2000" dirty="0" err="1" smtClean="0"/>
              <a:t>Kunal</a:t>
            </a:r>
            <a:r>
              <a:rPr lang="en-US" sz="2000" dirty="0" smtClean="0"/>
              <a:t> Shah, </a:t>
            </a:r>
            <a:r>
              <a:rPr lang="en-US" sz="2000" dirty="0" err="1" smtClean="0"/>
              <a:t>Fumihide</a:t>
            </a:r>
            <a:r>
              <a:rPr lang="en-US" sz="2000" dirty="0" smtClean="0"/>
              <a:t> Kojima, </a:t>
            </a:r>
            <a:r>
              <a:rPr lang="en-US" sz="2000" dirty="0" err="1" smtClean="0"/>
              <a:t>Tero</a:t>
            </a:r>
            <a:r>
              <a:rPr lang="en-US" sz="2000" dirty="0" smtClean="0"/>
              <a:t> </a:t>
            </a:r>
            <a:r>
              <a:rPr lang="en-US" sz="2000" dirty="0" err="1" smtClean="0"/>
              <a:t>Kivinen</a:t>
            </a:r>
            <a:r>
              <a:rPr lang="en-US" sz="2000" dirty="0" smtClean="0"/>
              <a:t>, and Tim Harrington. </a:t>
            </a:r>
            <a:r>
              <a:rPr lang="en-US" sz="2000" i="1" dirty="0" smtClean="0"/>
              <a:t>The 802.15.4 Revision BRC is authorized to approve comment resolutions and to approve the start of balloting the 802.15.4 Revision draft on behalf of the 802.15 WG. Comment resolution on recirculation ballots between sessions will be conducted via reflector email and via teleconferences as announced to the </a:t>
            </a:r>
            <a:r>
              <a:rPr lang="en-US" sz="2000" i="1" dirty="0" smtClean="0"/>
              <a:t>reflector.</a:t>
            </a:r>
            <a:endParaRPr lang="en-US" sz="2000" i="1" dirty="0"/>
          </a:p>
          <a:p>
            <a:pPr marL="0" indent="0">
              <a:buNone/>
            </a:pPr>
            <a:r>
              <a:rPr lang="en-US" sz="2000" b="1" i="1" dirty="0" smtClean="0">
                <a:latin typeface="+mj-lt"/>
                <a:ea typeface="ＭＳ Ｐゴシック" charset="0"/>
                <a:cs typeface="ＭＳ Ｐゴシック" charset="0"/>
              </a:rPr>
              <a:t>Moved by Pat Kinney</a:t>
            </a:r>
          </a:p>
          <a:p>
            <a:pPr marL="0" indent="0">
              <a:buNone/>
            </a:pPr>
            <a:r>
              <a:rPr lang="en-US" sz="2000" b="1" i="1" dirty="0" smtClean="0">
                <a:latin typeface="+mj-lt"/>
                <a:ea typeface="ＭＳ Ｐゴシック" charset="0"/>
                <a:cs typeface="ＭＳ Ｐゴシック" charset="0"/>
              </a:rPr>
              <a:t>Seconded by Ben Rolfe</a:t>
            </a:r>
            <a:endParaRPr lang="en-US" sz="2200" b="1" dirty="0">
              <a:latin typeface="+mj-lt"/>
              <a:ea typeface="ＭＳ Ｐゴシック" charset="0"/>
              <a:cs typeface="ＭＳ Ｐゴシック" charset="0"/>
            </a:endParaRPr>
          </a:p>
          <a:p>
            <a:pPr marL="0" indent="0">
              <a:buNone/>
            </a:pPr>
            <a:endParaRPr lang="en-US" sz="2200" dirty="0">
              <a:latin typeface="+mj-lt"/>
              <a:ea typeface="ＭＳ Ｐゴシック" charset="0"/>
              <a:cs typeface="ＭＳ Ｐゴシック" charset="0"/>
            </a:endParaRPr>
          </a:p>
          <a:p>
            <a:pPr marL="0" indent="0">
              <a:buNone/>
            </a:pPr>
            <a:endParaRPr lang="en-US" sz="2200" dirty="0"/>
          </a:p>
        </p:txBody>
      </p:sp>
    </p:spTree>
    <p:extLst>
      <p:ext uri="{BB962C8B-B14F-4D97-AF65-F5344CB8AC3E}">
        <p14:creationId xmlns:p14="http://schemas.microsoft.com/office/powerpoint/2010/main" val="19270204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a:p>
        </p:txBody>
      </p:sp>
      <p:sp>
        <p:nvSpPr>
          <p:cNvPr id="34818"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4294967295"/>
          </p:nvPr>
        </p:nvSpPr>
        <p:spPr>
          <a:xfrm>
            <a:off x="4344988" y="6475413"/>
            <a:ext cx="5302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17</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17</a:t>
            </a:fld>
            <a:endParaRPr lang="en-US"/>
          </a:p>
        </p:txBody>
      </p:sp>
      <p:sp>
        <p:nvSpPr>
          <p:cNvPr id="34821" name="Rectangle 2"/>
          <p:cNvSpPr>
            <a:spLocks noGrp="1" noChangeArrowheads="1"/>
          </p:cNvSpPr>
          <p:nvPr>
            <p:ph type="title" idx="4294967295"/>
          </p:nvPr>
        </p:nvSpPr>
        <p:spPr>
          <a:xfrm>
            <a:off x="533400" y="457200"/>
            <a:ext cx="7772400" cy="762000"/>
          </a:xfrm>
        </p:spPr>
        <p:txBody>
          <a:bodyPr/>
          <a:lstStyle/>
          <a:p>
            <a:r>
              <a:rPr lang="en-US" dirty="0" smtClean="0">
                <a:latin typeface="Times New Roman" charset="0"/>
                <a:ea typeface="ＭＳ Ｐゴシック" charset="0"/>
                <a:cs typeface="ＭＳ Ｐゴシック" charset="0"/>
              </a:rPr>
              <a:t>BRC Conference Calls</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0587" y="1219200"/>
            <a:ext cx="8915400" cy="5105400"/>
          </a:xfrm>
        </p:spPr>
        <p:txBody>
          <a:bodyPr/>
          <a:lstStyle/>
          <a:p>
            <a:pPr marL="0" indent="0">
              <a:buNone/>
            </a:pPr>
            <a:r>
              <a:rPr lang="en-US" sz="2000" b="1" dirty="0" smtClean="0">
                <a:ea typeface="ＭＳ Ｐゴシック" charset="0"/>
                <a:cs typeface="ＭＳ Ｐゴシック" charset="0"/>
              </a:rPr>
              <a:t>Standing Weekly Conference Call:</a:t>
            </a:r>
            <a:endParaRPr lang="en-US" sz="2000" dirty="0" smtClean="0">
              <a:latin typeface="+mj-lt"/>
              <a:ea typeface="ＭＳ Ｐゴシック" charset="0"/>
              <a:cs typeface="ＭＳ Ｐゴシック" charset="0"/>
            </a:endParaRPr>
          </a:p>
          <a:p>
            <a:pPr marL="0" indent="0">
              <a:buNone/>
            </a:pPr>
            <a:r>
              <a:rPr lang="en-US" sz="2000" b="1" dirty="0" smtClean="0">
                <a:ea typeface="ＭＳ Ｐゴシック" charset="0"/>
                <a:cs typeface="ＭＳ Ｐゴシック" charset="0"/>
              </a:rPr>
              <a:t>BRC calls </a:t>
            </a:r>
            <a:r>
              <a:rPr lang="en-US" sz="2000" b="1" dirty="0" smtClean="0">
                <a:ea typeface="ＭＳ Ｐゴシック" charset="0"/>
                <a:cs typeface="ＭＳ Ｐゴシック" charset="0"/>
              </a:rPr>
              <a:t>will start 23 September:</a:t>
            </a:r>
            <a:endParaRPr lang="en-US" sz="2000" b="1" dirty="0" smtClean="0">
              <a:ea typeface="ＭＳ Ｐゴシック" charset="0"/>
              <a:cs typeface="ＭＳ Ｐゴシック" charset="0"/>
            </a:endParaRPr>
          </a:p>
          <a:p>
            <a:pPr marL="0" indent="0">
              <a:buNone/>
            </a:pPr>
            <a:r>
              <a:rPr lang="en-US" sz="2000" b="1" dirty="0" smtClean="0">
                <a:ea typeface="ＭＳ Ｐゴシック" charset="0"/>
                <a:cs typeface="ＭＳ Ｐゴシック" charset="0"/>
              </a:rPr>
              <a:t>Mondays and Wednesdays at </a:t>
            </a:r>
            <a:r>
              <a:rPr lang="en-US" sz="2000" b="1" dirty="0">
                <a:ea typeface="ＭＳ Ｐゴシック" charset="0"/>
                <a:cs typeface="ＭＳ Ｐゴシック" charset="0"/>
              </a:rPr>
              <a:t>8</a:t>
            </a:r>
            <a:r>
              <a:rPr lang="en-US" sz="2000" b="1" dirty="0" smtClean="0">
                <a:ea typeface="ＭＳ Ｐゴシック" charset="0"/>
                <a:cs typeface="ＭＳ Ｐゴシック" charset="0"/>
              </a:rPr>
              <a:t>:</a:t>
            </a:r>
            <a:r>
              <a:rPr lang="en-US" sz="2000" b="1" dirty="0" smtClean="0">
                <a:ea typeface="ＭＳ Ｐゴシック" charset="0"/>
                <a:cs typeface="ＭＳ Ｐゴシック" charset="0"/>
              </a:rPr>
              <a:t>00 PDT, </a:t>
            </a:r>
            <a:r>
              <a:rPr lang="en-US" sz="2000" b="1" dirty="0" smtClean="0">
                <a:ea typeface="ＭＳ Ｐゴシック" charset="0"/>
                <a:cs typeface="ＭＳ Ｐゴシック" charset="0"/>
              </a:rPr>
              <a:t>10:</a:t>
            </a:r>
            <a:r>
              <a:rPr lang="en-US" sz="2000" b="1" dirty="0" smtClean="0">
                <a:ea typeface="ＭＳ Ｐゴシック" charset="0"/>
                <a:cs typeface="ＭＳ Ｐゴシック" charset="0"/>
              </a:rPr>
              <a:t>00 CDT, </a:t>
            </a:r>
            <a:r>
              <a:rPr lang="en-US" sz="2000" b="1" dirty="0" smtClean="0">
                <a:ea typeface="ＭＳ Ｐゴシック" charset="0"/>
                <a:cs typeface="ＭＳ Ｐゴシック" charset="0"/>
              </a:rPr>
              <a:t>18:00 EEST, Tuesdays </a:t>
            </a:r>
            <a:r>
              <a:rPr lang="en-US" sz="2000" b="1" dirty="0" smtClean="0">
                <a:ea typeface="ＭＳ Ｐゴシック" charset="0"/>
                <a:cs typeface="ＭＳ Ｐゴシック" charset="0"/>
              </a:rPr>
              <a:t>and </a:t>
            </a:r>
            <a:r>
              <a:rPr lang="en-US" sz="2000" b="1" dirty="0" smtClean="0">
                <a:ea typeface="ＭＳ Ｐゴシック" charset="0"/>
                <a:cs typeface="ＭＳ Ｐゴシック" charset="0"/>
              </a:rPr>
              <a:t>Thursdays at 00:</a:t>
            </a:r>
            <a:r>
              <a:rPr lang="en-US" sz="2000" b="1" dirty="0" smtClean="0">
                <a:ea typeface="ＭＳ Ｐゴシック" charset="0"/>
                <a:cs typeface="ＭＳ Ｐゴシック" charset="0"/>
              </a:rPr>
              <a:t>00 JST</a:t>
            </a:r>
          </a:p>
          <a:p>
            <a:r>
              <a:rPr lang="en-US" sz="1800" dirty="0"/>
              <a:t>The call-in details are: </a:t>
            </a:r>
          </a:p>
          <a:p>
            <a:pPr lvl="1"/>
            <a:r>
              <a:rPr lang="en-US" sz="1400" b="1" dirty="0"/>
              <a:t>Join the meeting: </a:t>
            </a:r>
            <a:r>
              <a:rPr lang="en-US" sz="1400" u="sng" dirty="0">
                <a:hlinkClick r:id="rId3"/>
              </a:rPr>
              <a:t>https://join.me/ieeesawg_802.15</a:t>
            </a:r>
            <a:r>
              <a:rPr lang="en-US" sz="1400" u="sng" dirty="0"/>
              <a:t> </a:t>
            </a:r>
            <a:endParaRPr lang="en-US" sz="1400" dirty="0"/>
          </a:p>
          <a:p>
            <a:pPr lvl="1"/>
            <a:r>
              <a:rPr lang="en-US" sz="1400" dirty="0"/>
              <a:t>On a computer, use any browser with Flash. Nothing to download. </a:t>
            </a:r>
          </a:p>
          <a:p>
            <a:pPr lvl="1"/>
            <a:r>
              <a:rPr lang="en-US" sz="1400" dirty="0"/>
              <a:t>On a phone or tablet, launch the </a:t>
            </a:r>
            <a:r>
              <a:rPr lang="en-US" sz="1400" u="sng" dirty="0"/>
              <a:t>join.me app and enter meeting code: </a:t>
            </a:r>
            <a:r>
              <a:rPr lang="en-US" sz="1400" b="1" u="sng" dirty="0"/>
              <a:t>ieeesawg_802.15</a:t>
            </a:r>
            <a:r>
              <a:rPr lang="en-US" sz="1400" u="sng" dirty="0"/>
              <a:t> </a:t>
            </a:r>
            <a:endParaRPr lang="en-US" sz="1400" dirty="0"/>
          </a:p>
          <a:p>
            <a:pPr lvl="1"/>
            <a:r>
              <a:rPr lang="en-US" sz="1400" b="1" dirty="0"/>
              <a:t>Join the audio conference: </a:t>
            </a:r>
            <a:endParaRPr lang="en-US" sz="1400" dirty="0"/>
          </a:p>
          <a:p>
            <a:r>
              <a:rPr lang="en-US" sz="1800" dirty="0"/>
              <a:t>Dial a phone number and enter access code, or connect via internet. </a:t>
            </a:r>
          </a:p>
          <a:p>
            <a:r>
              <a:rPr lang="en-US" sz="1800" b="1" dirty="0"/>
              <a:t>By phone: </a:t>
            </a:r>
            <a:endParaRPr lang="en-US" sz="1800" dirty="0"/>
          </a:p>
          <a:p>
            <a:pPr lvl="1"/>
            <a:r>
              <a:rPr lang="en-US" sz="1400" dirty="0"/>
              <a:t>United States - Hartford, CT   </a:t>
            </a:r>
            <a:r>
              <a:rPr lang="en-US" sz="1400" b="1" dirty="0"/>
              <a:t>+1.860.970.0010</a:t>
            </a:r>
            <a:r>
              <a:rPr lang="en-US" sz="1400" dirty="0"/>
              <a:t> </a:t>
            </a:r>
          </a:p>
          <a:p>
            <a:pPr lvl="1"/>
            <a:r>
              <a:rPr lang="en-US" sz="1400" dirty="0"/>
              <a:t>United States - Los Angeles, CA   </a:t>
            </a:r>
            <a:r>
              <a:rPr lang="en-US" sz="1400" b="1" dirty="0"/>
              <a:t>+1.213.226.1066</a:t>
            </a:r>
            <a:r>
              <a:rPr lang="en-US" sz="1400" dirty="0"/>
              <a:t> </a:t>
            </a:r>
          </a:p>
          <a:p>
            <a:pPr lvl="1"/>
            <a:r>
              <a:rPr lang="en-US" sz="1400" dirty="0"/>
              <a:t>United States - Thousand Oaks, CA   </a:t>
            </a:r>
            <a:r>
              <a:rPr lang="en-US" sz="1400" b="1" dirty="0"/>
              <a:t>+1.805.309.5900</a:t>
            </a:r>
            <a:r>
              <a:rPr lang="en-US" sz="1400" dirty="0"/>
              <a:t> </a:t>
            </a:r>
          </a:p>
          <a:p>
            <a:pPr lvl="1"/>
            <a:r>
              <a:rPr lang="tr-TR" sz="1400" dirty="0"/>
              <a:t>Japan - Tokyo   </a:t>
            </a:r>
            <a:r>
              <a:rPr lang="tr-TR" sz="1400" b="1" dirty="0"/>
              <a:t>+81.3.4579.5983</a:t>
            </a:r>
            <a:r>
              <a:rPr lang="tr-TR" sz="1400" dirty="0"/>
              <a:t> </a:t>
            </a:r>
          </a:p>
          <a:p>
            <a:pPr lvl="1"/>
            <a:r>
              <a:rPr lang="de-DE" sz="1400" dirty="0"/>
              <a:t>New </a:t>
            </a:r>
            <a:r>
              <a:rPr lang="de-DE" sz="1400" dirty="0" err="1"/>
              <a:t>Zealand</a:t>
            </a:r>
            <a:r>
              <a:rPr lang="de-DE" sz="1400" dirty="0"/>
              <a:t> - Auckland   </a:t>
            </a:r>
            <a:r>
              <a:rPr lang="de-DE" sz="1400" b="1" dirty="0"/>
              <a:t>+64.9.951.8390</a:t>
            </a:r>
            <a:r>
              <a:rPr lang="de-DE" sz="1400" dirty="0"/>
              <a:t> </a:t>
            </a:r>
          </a:p>
          <a:p>
            <a:pPr lvl="1"/>
            <a:r>
              <a:rPr lang="en-US" sz="1400" dirty="0"/>
              <a:t>United Kingdom - London   </a:t>
            </a:r>
            <a:r>
              <a:rPr lang="en-US" sz="1400" b="1" dirty="0"/>
              <a:t>+44.33.0088.2634</a:t>
            </a:r>
            <a:r>
              <a:rPr lang="en-US" sz="1400" dirty="0"/>
              <a:t> </a:t>
            </a:r>
          </a:p>
          <a:p>
            <a:pPr lvl="1"/>
            <a:r>
              <a:rPr lang="en-US" sz="1400" dirty="0"/>
              <a:t>Access Code   </a:t>
            </a:r>
            <a:r>
              <a:rPr lang="en-US" sz="1400" b="1" dirty="0"/>
              <a:t>184-971-970#</a:t>
            </a:r>
            <a:endParaRPr lang="en-US" sz="1400" dirty="0"/>
          </a:p>
          <a:p>
            <a:pPr marL="400050" lvl="1" indent="0">
              <a:buNone/>
            </a:pPr>
            <a:r>
              <a:rPr lang="en-US" sz="1600" b="1" dirty="0" smtClean="0">
                <a:ea typeface="ＭＳ Ｐゴシック" charset="0"/>
                <a:cs typeface="ＭＳ Ｐゴシック" charset="0"/>
              </a:rPr>
              <a:t> </a:t>
            </a:r>
          </a:p>
          <a:p>
            <a:pPr marL="0" indent="0">
              <a:buNone/>
            </a:pPr>
            <a:endParaRPr lang="en-US" sz="2000" b="1" dirty="0">
              <a:latin typeface="+mj-lt"/>
              <a:ea typeface="ＭＳ Ｐゴシック" charset="0"/>
              <a:cs typeface="ＭＳ Ｐゴシック" charset="0"/>
            </a:endParaRPr>
          </a:p>
        </p:txBody>
      </p:sp>
    </p:spTree>
    <p:extLst>
      <p:ext uri="{BB962C8B-B14F-4D97-AF65-F5344CB8AC3E}">
        <p14:creationId xmlns:p14="http://schemas.microsoft.com/office/powerpoint/2010/main" val="5412184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143001"/>
            <a:ext cx="7772400" cy="2457450"/>
          </a:xfrm>
        </p:spPr>
        <p:txBody>
          <a:bodyPr/>
          <a:lstStyle/>
          <a:p>
            <a:pPr algn="l"/>
            <a:r>
              <a:rPr lang="en-US" b="1" dirty="0" smtClean="0"/>
              <a:t>Next BRC Call:</a:t>
            </a:r>
            <a:br>
              <a:rPr lang="en-US" b="1" dirty="0" smtClean="0"/>
            </a:br>
            <a:r>
              <a:rPr lang="en-US" b="1" dirty="0" smtClean="0"/>
              <a:t>Wednesday 23 September at 08:</a:t>
            </a:r>
            <a:r>
              <a:rPr lang="en-US" b="1" dirty="0" smtClean="0"/>
              <a:t>00 PDT, </a:t>
            </a:r>
            <a:r>
              <a:rPr lang="en-US" b="1" dirty="0" smtClean="0"/>
              <a:t>10:</a:t>
            </a:r>
            <a:r>
              <a:rPr lang="en-US" b="1" dirty="0" smtClean="0"/>
              <a:t>00 CDT, </a:t>
            </a:r>
            <a:r>
              <a:rPr lang="en-US" b="1" dirty="0" smtClean="0"/>
              <a:t>18:</a:t>
            </a:r>
            <a:r>
              <a:rPr lang="en-US" b="1" dirty="0"/>
              <a:t>00 </a:t>
            </a:r>
            <a:r>
              <a:rPr lang="en-US" b="1" dirty="0" smtClean="0"/>
              <a:t>EEST Thursday </a:t>
            </a:r>
            <a:r>
              <a:rPr lang="en-US" b="1" dirty="0" smtClean="0"/>
              <a:t>24 September at 00:</a:t>
            </a:r>
            <a:r>
              <a:rPr lang="en-US" b="1" dirty="0" smtClean="0"/>
              <a:t>00 JST </a:t>
            </a:r>
            <a:endParaRPr lang="en-US" b="1" dirty="0"/>
          </a:p>
        </p:txBody>
      </p:sp>
      <p:sp>
        <p:nvSpPr>
          <p:cNvPr id="3" name="Date Placeholder 2"/>
          <p:cNvSpPr>
            <a:spLocks noGrp="1"/>
          </p:cNvSpPr>
          <p:nvPr>
            <p:ph type="dt" sz="half" idx="10"/>
          </p:nvPr>
        </p:nvSpPr>
        <p:spPr/>
        <p:txBody>
          <a:bodyPr/>
          <a:lstStyle/>
          <a:p>
            <a:pPr>
              <a:defRPr/>
            </a:pPr>
            <a:r>
              <a:rPr lang="en-US" smtClean="0"/>
              <a:t>&lt;Sept 2015&gt;</a:t>
            </a:r>
            <a:endParaRPr lang="en-US" dirty="0"/>
          </a:p>
        </p:txBody>
      </p:sp>
      <p:sp>
        <p:nvSpPr>
          <p:cNvPr id="4" name="Footer Placeholder 3"/>
          <p:cNvSpPr>
            <a:spLocks noGrp="1"/>
          </p:cNvSpPr>
          <p:nvPr>
            <p:ph type="ftr" sz="quarter" idx="11"/>
          </p:nvPr>
        </p:nvSpPr>
        <p:spPr/>
        <p:txBody>
          <a:bodyPr/>
          <a:lstStyle/>
          <a:p>
            <a:pPr>
              <a:defRPr/>
            </a:pPr>
            <a:r>
              <a:rPr lang="en-US" smtClean="0"/>
              <a:t>&lt;Pat Kinney&gt;, &lt;Kinney Consulting LLC&gt;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610FB486-AAD8-7A45-91E4-F1992B1AD250}" type="slidenum">
              <a:rPr lang="en-US" smtClean="0"/>
              <a:pPr>
                <a:defRPr/>
              </a:pPr>
              <a:t>18</a:t>
            </a:fld>
            <a:endParaRPr lang="en-US"/>
          </a:p>
        </p:txBody>
      </p:sp>
      <p:sp>
        <p:nvSpPr>
          <p:cNvPr id="6" name="TextBox 5"/>
          <p:cNvSpPr txBox="1"/>
          <p:nvPr/>
        </p:nvSpPr>
        <p:spPr>
          <a:xfrm>
            <a:off x="1295400" y="4038600"/>
            <a:ext cx="6968574" cy="1384995"/>
          </a:xfrm>
          <a:prstGeom prst="rect">
            <a:avLst/>
          </a:prstGeom>
          <a:noFill/>
        </p:spPr>
        <p:txBody>
          <a:bodyPr wrap="none" rtlCol="0">
            <a:spAutoFit/>
          </a:bodyPr>
          <a:lstStyle/>
          <a:p>
            <a:r>
              <a:rPr lang="en-US" sz="2800" b="1" dirty="0" smtClean="0"/>
              <a:t>Agenda:</a:t>
            </a:r>
          </a:p>
          <a:p>
            <a:pPr marL="457200" indent="-457200">
              <a:buClr>
                <a:srgbClr val="FF0000"/>
              </a:buClr>
              <a:buFont typeface="Wingdings" charset="2"/>
              <a:buChar char="q"/>
            </a:pPr>
            <a:r>
              <a:rPr lang="en-US" sz="2800" b="1" dirty="0" smtClean="0"/>
              <a:t>Draft update</a:t>
            </a:r>
          </a:p>
          <a:p>
            <a:pPr marL="457200" indent="-457200">
              <a:buClr>
                <a:srgbClr val="FF0000"/>
              </a:buClr>
              <a:buFont typeface="Wingdings" charset="2"/>
              <a:buChar char="q"/>
            </a:pPr>
            <a:r>
              <a:rPr lang="en-US" sz="2800" b="1" dirty="0" smtClean="0"/>
              <a:t>Review resolutions inserted into the draft</a:t>
            </a:r>
            <a:endParaRPr lang="en-US" sz="2800"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 WNG</a:t>
            </a:r>
            <a:endParaRPr lang="en-US" b="1" dirty="0"/>
          </a:p>
        </p:txBody>
      </p:sp>
      <p:sp>
        <p:nvSpPr>
          <p:cNvPr id="3" name="Content Placeholder 2"/>
          <p:cNvSpPr>
            <a:spLocks noGrp="1"/>
          </p:cNvSpPr>
          <p:nvPr>
            <p:ph idx="1"/>
          </p:nvPr>
        </p:nvSpPr>
        <p:spPr/>
        <p:txBody>
          <a:bodyPr/>
          <a:lstStyle/>
          <a:p>
            <a:r>
              <a:rPr lang="en-US" dirty="0" smtClean="0"/>
              <a:t>Two Presentations were heard:</a:t>
            </a:r>
          </a:p>
          <a:p>
            <a:pPr lvl="2"/>
            <a:r>
              <a:rPr lang="en-US" dirty="0" smtClean="0"/>
              <a:t>Higher Rate 802.15.4 (15-15-0655-00)</a:t>
            </a:r>
          </a:p>
          <a:p>
            <a:pPr lvl="2"/>
            <a:r>
              <a:rPr lang="en-US" dirty="0" smtClean="0"/>
              <a:t>Sub-GHz proposal for India for 802.15.4 (15-15-0734-01)</a:t>
            </a:r>
            <a:endParaRPr lang="en-US" dirty="0"/>
          </a:p>
        </p:txBody>
      </p:sp>
      <p:sp>
        <p:nvSpPr>
          <p:cNvPr id="4" name="Date Placeholder 3"/>
          <p:cNvSpPr>
            <a:spLocks noGrp="1"/>
          </p:cNvSpPr>
          <p:nvPr>
            <p:ph type="dt" sz="half" idx="10"/>
          </p:nvPr>
        </p:nvSpPr>
        <p:spPr/>
        <p:txBody>
          <a:bodyPr/>
          <a:lstStyle/>
          <a:p>
            <a:pPr>
              <a:defRPr/>
            </a:pPr>
            <a:r>
              <a:rPr lang="en-US" smtClean="0"/>
              <a:t>&lt;Sept 2015&gt;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19</a:t>
            </a:fld>
            <a:endParaRPr lang="en-US"/>
          </a:p>
        </p:txBody>
      </p:sp>
    </p:spTree>
    <p:extLst>
      <p:ext uri="{BB962C8B-B14F-4D97-AF65-F5344CB8AC3E}">
        <p14:creationId xmlns:p14="http://schemas.microsoft.com/office/powerpoint/2010/main" val="3162614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15-15-0674-01)</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9154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SC Maintenance</a:t>
            </a:r>
          </a:p>
          <a:p>
            <a:pPr marL="569913" indent="-342900">
              <a:buClr>
                <a:srgbClr val="FF0000"/>
              </a:buClr>
              <a:buFont typeface="Wingdings" charset="2"/>
              <a:buChar char="q"/>
            </a:pPr>
            <a:r>
              <a:rPr lang="en-US" sz="2000" b="1" dirty="0" smtClean="0"/>
              <a:t>Monday 14 Sept, AM2: 802.15.4 Revision - Review resolution issues &amp; BRC calls</a:t>
            </a:r>
          </a:p>
          <a:p>
            <a:pPr marL="569913" indent="-342900">
              <a:buClr>
                <a:srgbClr val="FF0000"/>
              </a:buClr>
              <a:buFont typeface="Wingdings" charset="2"/>
              <a:buChar char="q"/>
            </a:pPr>
            <a:r>
              <a:rPr lang="en-US" sz="2000" b="1" dirty="0" smtClean="0"/>
              <a:t>Monday </a:t>
            </a:r>
            <a:r>
              <a:rPr lang="en-US" sz="2000" b="1" dirty="0"/>
              <a:t>14 </a:t>
            </a:r>
            <a:r>
              <a:rPr lang="en-US" sz="2000" b="1" dirty="0" smtClean="0"/>
              <a:t>Sept, PM1: </a:t>
            </a:r>
            <a:r>
              <a:rPr lang="en-US" sz="2000" b="1" dirty="0"/>
              <a:t>802.15.4 Revision </a:t>
            </a:r>
            <a:r>
              <a:rPr lang="en-US" sz="2000" b="1" dirty="0" smtClean="0"/>
              <a:t>–Security (encrypt only mode, send ACKs after FC or security ?)</a:t>
            </a:r>
            <a:r>
              <a:rPr lang="en-US" sz="2000" dirty="0" smtClean="0"/>
              <a:t> </a:t>
            </a:r>
          </a:p>
          <a:p>
            <a:pPr marL="569913" indent="-342900">
              <a:buClr>
                <a:srgbClr val="FF0000"/>
              </a:buClr>
              <a:buFont typeface="Wingdings" charset="2"/>
              <a:buChar char="q"/>
            </a:pPr>
            <a:r>
              <a:rPr lang="en-US" sz="2000" b="1" dirty="0" smtClean="0"/>
              <a:t>Tuesday 15 Sept, PM1</a:t>
            </a:r>
            <a:r>
              <a:rPr lang="en-US" sz="2000" b="1" dirty="0"/>
              <a:t>: 802.15.4 Revision </a:t>
            </a:r>
            <a:r>
              <a:rPr lang="en-US" sz="2000" b="1" dirty="0" smtClean="0"/>
              <a:t>–TSCH issues (15-15-648-010)</a:t>
            </a:r>
          </a:p>
          <a:p>
            <a:pPr marL="569913" indent="-342900">
              <a:buClr>
                <a:srgbClr val="FF0000"/>
              </a:buClr>
              <a:buFont typeface="Wingdings" charset="2"/>
              <a:buChar char="q"/>
            </a:pPr>
            <a:r>
              <a:rPr lang="en-US" sz="2000" b="1" dirty="0"/>
              <a:t>Tuesday </a:t>
            </a:r>
            <a:r>
              <a:rPr lang="en-US" sz="2000" b="1" dirty="0" smtClean="0"/>
              <a:t>15 Sept, PM2: </a:t>
            </a:r>
            <a:r>
              <a:rPr lang="en-US" sz="2000" b="1" dirty="0"/>
              <a:t>802.15.4 Revision </a:t>
            </a:r>
            <a:r>
              <a:rPr lang="en-US" sz="2000" b="1" dirty="0" smtClean="0"/>
              <a:t>–IE FILTER (JOIN/ASSOC), IE TABLE</a:t>
            </a:r>
            <a:r>
              <a:rPr lang="en-US" sz="2000" dirty="0" smtClean="0"/>
              <a:t> </a:t>
            </a:r>
          </a:p>
          <a:p>
            <a:pPr marL="569913" indent="-342900">
              <a:buClr>
                <a:srgbClr val="FF0000"/>
              </a:buClr>
              <a:buFont typeface="Wingdings" charset="2"/>
              <a:buChar char="q"/>
            </a:pPr>
            <a:r>
              <a:rPr lang="en-US" sz="2000" b="1" dirty="0" smtClean="0"/>
              <a:t>Wednesday 16 Sept, PM1: </a:t>
            </a:r>
            <a:r>
              <a:rPr lang="en-US" sz="2000" b="1" dirty="0"/>
              <a:t>802.15.4 Revision </a:t>
            </a:r>
            <a:r>
              <a:rPr lang="en-US" sz="2000" b="1" dirty="0" smtClean="0"/>
              <a:t>–PAN ID REVIEW</a:t>
            </a:r>
          </a:p>
          <a:p>
            <a:pPr marL="569913" indent="-342900">
              <a:buClr>
                <a:srgbClr val="FF0000"/>
              </a:buClr>
              <a:buFont typeface="Wingdings" charset="2"/>
              <a:buChar char="q"/>
            </a:pPr>
            <a:r>
              <a:rPr lang="en-US" sz="2000" b="1" dirty="0" smtClean="0"/>
              <a:t>Wednesday 16 Sept, PM2: 802.15.4 Revision –MULTI-RATE REVIEW</a:t>
            </a:r>
          </a:p>
          <a:p>
            <a:pPr marL="569913" indent="-342900">
              <a:buClr>
                <a:srgbClr val="FF0000"/>
              </a:buClr>
              <a:buFont typeface="Wingdings" charset="2"/>
              <a:buChar char="q"/>
            </a:pPr>
            <a:r>
              <a:rPr lang="en-US" sz="2000" b="1" dirty="0" smtClean="0"/>
              <a:t>Thursday 17 Sept, </a:t>
            </a:r>
            <a:r>
              <a:rPr lang="en-US" sz="2000" b="1" dirty="0"/>
              <a:t>AM1: 802.15.4 Revision </a:t>
            </a:r>
            <a:r>
              <a:rPr lang="en-US" sz="2000" b="1" dirty="0" smtClean="0"/>
              <a:t>–AOB</a:t>
            </a:r>
            <a:endParaRPr lang="en-US" sz="2000" dirty="0" smtClean="0"/>
          </a:p>
          <a:p>
            <a:pPr marL="569913" indent="-342900">
              <a:buClr>
                <a:srgbClr val="FF0000"/>
              </a:buClr>
              <a:buFont typeface="Wingdings" charset="2"/>
              <a:buChar char="q"/>
            </a:pPr>
            <a:r>
              <a:rPr lang="en-US" sz="2000" b="1" dirty="0"/>
              <a:t>Thursday </a:t>
            </a:r>
            <a:r>
              <a:rPr lang="en-US" sz="2000" b="1" dirty="0" smtClean="0"/>
              <a:t>17 Sept, </a:t>
            </a:r>
            <a:r>
              <a:rPr lang="en-US" sz="2000" b="1" dirty="0"/>
              <a:t>AM2: </a:t>
            </a:r>
            <a:r>
              <a:rPr lang="en-US" sz="2000" b="1" dirty="0" smtClean="0"/>
              <a:t>802.15.4 </a:t>
            </a:r>
            <a:r>
              <a:rPr lang="en-US" sz="2000" b="1" dirty="0"/>
              <a:t>Revision – </a:t>
            </a:r>
            <a:r>
              <a:rPr lang="en-US" sz="2000" b="1" dirty="0" smtClean="0"/>
              <a:t>BRC membership approval, BRC call dates and times</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a:t>
            </a:fld>
            <a:endParaRPr lang="en-US"/>
          </a:p>
        </p:txBody>
      </p:sp>
      <p:sp>
        <p:nvSpPr>
          <p:cNvPr id="21509" name="Rectangle 2"/>
          <p:cNvSpPr>
            <a:spLocks noGrp="1" noChangeArrowheads="1"/>
          </p:cNvSpPr>
          <p:nvPr>
            <p:ph type="title" idx="4294967295"/>
          </p:nvPr>
        </p:nvSpPr>
        <p:spPr>
          <a:xfrm>
            <a:off x="533400" y="3048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15-15-0674-01)</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 y="1371600"/>
            <a:ext cx="89154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800" b="1" dirty="0"/>
              <a:t>SC WNG </a:t>
            </a:r>
            <a:r>
              <a:rPr lang="en-US" sz="2000" b="1" dirty="0"/>
              <a:t>(Wed, 16 Sept, AM2)</a:t>
            </a:r>
          </a:p>
          <a:p>
            <a:pPr marL="577850" lvl="1" indent="-290513" eaLnBrk="0" fontAlgn="b" hangingPunct="0">
              <a:buClr>
                <a:srgbClr val="FF0000"/>
              </a:buClr>
              <a:buFont typeface="Wingdings" charset="2"/>
              <a:buChar char="q"/>
            </a:pPr>
            <a:r>
              <a:rPr lang="en-US" sz="2000" b="1" dirty="0"/>
              <a:t>Two presentations:</a:t>
            </a:r>
          </a:p>
          <a:p>
            <a:pPr marL="1035050" lvl="2" indent="-290513" eaLnBrk="0" fontAlgn="b" hangingPunct="0">
              <a:buClr>
                <a:srgbClr val="FF0000"/>
              </a:buClr>
              <a:buFont typeface="Wingdings" charset="2"/>
              <a:buChar char="q"/>
            </a:pPr>
            <a:r>
              <a:rPr lang="en-US" sz="2000" b="1" dirty="0">
                <a:solidFill>
                  <a:srgbClr val="000000"/>
                </a:solidFill>
                <a:ea typeface="Lucida Grande"/>
                <a:cs typeface="Lucida Grande"/>
              </a:rPr>
              <a:t>proposed high rate amendment to 15.4 (15-15-0655-00)</a:t>
            </a:r>
          </a:p>
          <a:p>
            <a:pPr marL="1035050" lvl="2" indent="-290513" eaLnBrk="0" fontAlgn="b" hangingPunct="0">
              <a:buClr>
                <a:srgbClr val="FF0000"/>
              </a:buClr>
              <a:buFont typeface="Wingdings" charset="2"/>
              <a:buChar char="q"/>
            </a:pPr>
            <a:r>
              <a:rPr lang="en-US" sz="2000" b="1" dirty="0">
                <a:solidFill>
                  <a:srgbClr val="000000"/>
                </a:solidFill>
                <a:ea typeface="Lucida Grande"/>
                <a:cs typeface="Lucida Grande"/>
              </a:rPr>
              <a:t>proposed amendment to 15.4 enabling use of a </a:t>
            </a:r>
            <a:r>
              <a:rPr lang="en-US" sz="2000" b="1" dirty="0" err="1">
                <a:solidFill>
                  <a:srgbClr val="000000"/>
                </a:solidFill>
                <a:ea typeface="Lucida Grande"/>
                <a:cs typeface="Lucida Grande"/>
              </a:rPr>
              <a:t>smartgrid</a:t>
            </a:r>
            <a:r>
              <a:rPr lang="en-US" sz="2000" b="1" dirty="0">
                <a:solidFill>
                  <a:srgbClr val="000000"/>
                </a:solidFill>
                <a:ea typeface="Lucida Grande"/>
                <a:cs typeface="Lucida Grande"/>
              </a:rPr>
              <a:t> band in India</a:t>
            </a:r>
          </a:p>
          <a:p>
            <a:pPr marL="914400" lvl="1" indent="-457200" eaLnBrk="0" fontAlgn="b" hangingPunct="0">
              <a:buClr>
                <a:srgbClr val="FF0000"/>
              </a:buClr>
              <a:buFont typeface="Wingdings" charset="2"/>
              <a:buChar char="q"/>
            </a:pPr>
            <a:endParaRPr lang="en-US" sz="2000" b="1" dirty="0"/>
          </a:p>
        </p:txBody>
      </p:sp>
    </p:spTree>
    <p:extLst>
      <p:ext uri="{BB962C8B-B14F-4D97-AF65-F5344CB8AC3E}">
        <p14:creationId xmlns:p14="http://schemas.microsoft.com/office/powerpoint/2010/main" val="268961887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685800"/>
            <a:ext cx="8458200" cy="56388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&lt;Sept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sz="3200" u="sng">
                <a:latin typeface="Arial" charset="0"/>
              </a:rPr>
              <a:t>Participants, Patents, and Duty to Inform</a:t>
            </a:r>
            <a:endParaRPr lang="en-US" sz="3200">
              <a:latin typeface="Arial" charset="0"/>
            </a:endParaRPr>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0"/>
              <a:buNone/>
            </a:pPr>
            <a:r>
              <a:rPr lang="en-US" sz="1600" b="1">
                <a:latin typeface="Arial" charset="0"/>
              </a:rPr>
              <a:t>All participants in this meeting have certain obligations under the IEEE-SA Patent Policy. </a:t>
            </a:r>
          </a:p>
          <a:p>
            <a:pPr lvl="1">
              <a:buFont typeface="Arial" charset="0"/>
              <a:buChar char="•"/>
            </a:pPr>
            <a:r>
              <a:rPr lang="en-US" sz="1600" b="1">
                <a:solidFill>
                  <a:srgbClr val="003399"/>
                </a:solidFill>
                <a:latin typeface="Arial" charset="0"/>
              </a:rPr>
              <a:t>Participants [Note: </a:t>
            </a:r>
            <a:r>
              <a:rPr lang="en-GB" sz="1600" b="1">
                <a:solidFill>
                  <a:srgbClr val="003399"/>
                </a:solidFill>
                <a:latin typeface="Arial" charset="0"/>
              </a:rPr>
              <a:t>Quoted text excerpted from IEEE-SA Standards Board Bylaws subclause 6.2</a:t>
            </a:r>
            <a:r>
              <a:rPr lang="en-US" sz="1600" b="1">
                <a:solidFill>
                  <a:srgbClr val="003399"/>
                </a:solidFill>
                <a:latin typeface="Arial" charset="0"/>
              </a:rPr>
              <a:t>]:</a:t>
            </a:r>
          </a:p>
          <a:p>
            <a:pPr lvl="2">
              <a:buFont typeface="Arial" charset="0"/>
              <a:buChar char="•"/>
            </a:pPr>
            <a:r>
              <a:rPr lang="en-US" sz="1600" b="1">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a:latin typeface="Arial" charset="0"/>
            </a:endParaRPr>
          </a:p>
          <a:p>
            <a:pPr lvl="2">
              <a:buFont typeface="Arial" charset="0"/>
              <a:buChar char="•"/>
            </a:pPr>
            <a:r>
              <a:rPr lang="en-US" sz="1600" b="1">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a:solidFill>
                  <a:srgbClr val="003399"/>
                </a:solidFill>
                <a:latin typeface="Arial" charset="0"/>
              </a:rPr>
              <a:t>Early identification of holders of potential Essential Patent Claims is strongly encouraged</a:t>
            </a:r>
          </a:p>
          <a:p>
            <a:pPr lvl="1">
              <a:buFont typeface="Arial" charset="0"/>
              <a:buChar char="•"/>
            </a:pPr>
            <a:r>
              <a:rPr lang="en-US" sz="1600" b="1">
                <a:solidFill>
                  <a:srgbClr val="003399"/>
                </a:solidFill>
                <a:latin typeface="Arial" charset="0"/>
              </a:rPr>
              <a:t>No duty to perform a patent search</a:t>
            </a:r>
            <a:endParaRPr lang="en-US" sz="1600">
              <a:latin typeface="Arial" charset="0"/>
            </a:endParaRP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&lt;Sept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#2</a:t>
            </a:r>
            <a:endParaRPr lang="en-US" sz="240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&lt;Sept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85800" y="14478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&lt;Sept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7</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533400"/>
            <a:ext cx="8458200" cy="609600"/>
          </a:xfrm>
        </p:spPr>
        <p:txBody>
          <a:bodyPr/>
          <a:lstStyle/>
          <a:p>
            <a:r>
              <a:rPr lang="en-US" sz="3200" u="sng" dirty="0">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2192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dirty="0">
                <a:solidFill>
                  <a:srgbClr val="000099"/>
                </a:solidFill>
                <a:latin typeface="Arial" charset="0"/>
              </a:rPr>
              <a:t>---------------------------------------------------------------   </a:t>
            </a:r>
            <a:endParaRPr lang="en-US" sz="1200" b="1" dirty="0">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#4</a:t>
            </a:r>
            <a:endParaRPr lang="en-US" sz="240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&lt;Sept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8</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9</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9</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29054</TotalTime>
  <Words>2044</Words>
  <Application>Microsoft Macintosh PowerPoint</Application>
  <PresentationFormat>On-screen Show (4:3)</PresentationFormat>
  <Paragraphs>294</Paragraphs>
  <Slides>19</Slides>
  <Notes>11</Notes>
  <HiddenSlides>9</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Default Design</vt:lpstr>
      <vt:lpstr>PowerPoint Presentation</vt:lpstr>
      <vt:lpstr>Meeting Goals (Agenda 15-15-0674-01)</vt:lpstr>
      <vt:lpstr>Meeting Goals (Agenda 15-15-0674-01)</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Revision Schedule</vt:lpstr>
      <vt:lpstr>Chair’s Role</vt:lpstr>
      <vt:lpstr>Voting Results</vt:lpstr>
      <vt:lpstr>SC Maintenance  Meeting Accomplishments</vt:lpstr>
      <vt:lpstr>SC Maintenance  Meeting Accomplishments</vt:lpstr>
      <vt:lpstr>SCm motions </vt:lpstr>
      <vt:lpstr>SCm motions to WG15</vt:lpstr>
      <vt:lpstr>BRC Conference Calls</vt:lpstr>
      <vt:lpstr>Next BRC Call: Wednesday 23 September at 08:00 PDT, 10:00 CDT, 18:00 EEST Thursday 24 September at 00:00 JST </vt:lpstr>
      <vt:lpstr>SC WNG</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Waikoloa</dc:title>
  <dc:subject>IEEE 802.15 &lt;SC Report&gt;</dc:subject>
  <dc:creator>Pat Kinney</dc:creator>
  <cp:keywords/>
  <dc:description>&lt;15-15-0532-00-0mag&gt;</dc:description>
  <cp:lastModifiedBy>Pat Kinney</cp:lastModifiedBy>
  <cp:revision>614</cp:revision>
  <cp:lastPrinted>1998-02-10T13:28:06Z</cp:lastPrinted>
  <dcterms:created xsi:type="dcterms:W3CDTF">2009-07-12T16:25:16Z</dcterms:created>
  <dcterms:modified xsi:type="dcterms:W3CDTF">2015-09-17T09:40:48Z</dcterms:modified>
  <cp:category/>
</cp:coreProperties>
</file>