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59" r:id="rId2"/>
    <p:sldId id="264" r:id="rId3"/>
    <p:sldId id="296" r:id="rId4"/>
    <p:sldId id="287" r:id="rId5"/>
    <p:sldId id="288" r:id="rId6"/>
    <p:sldId id="289" r:id="rId7"/>
    <p:sldId id="290" r:id="rId8"/>
    <p:sldId id="291" r:id="rId9"/>
    <p:sldId id="271" r:id="rId10"/>
    <p:sldId id="278" r:id="rId11"/>
    <p:sldId id="272" r:id="rId12"/>
    <p:sldId id="277" r:id="rId13"/>
    <p:sldId id="297" r:id="rId14"/>
    <p:sldId id="298" r:id="rId15"/>
    <p:sldId id="283" r:id="rId16"/>
    <p:sldId id="284" r:id="rId17"/>
    <p:sldId id="285" r:id="rId18"/>
    <p:sldId id="286" r:id="rId19"/>
    <p:sldId id="29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620"/>
    <p:restoredTop sz="97972" autoAdjust="0"/>
  </p:normalViewPr>
  <p:slideViewPr>
    <p:cSldViewPr>
      <p:cViewPr varScale="1">
        <p:scale>
          <a:sx n="117" d="100"/>
          <a:sy n="117" d="100"/>
        </p:scale>
        <p:origin x="-15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17</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17</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4</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8</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11</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11</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15-0689-00-0mag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join.me/ieeesawg_802.1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Sept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Sept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Sept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066800"/>
            <a:ext cx="7770813" cy="5334000"/>
          </a:xfrm>
        </p:spPr>
        <p:txBody>
          <a:bodyPr>
            <a:normAutofit fontScale="55000" lnSpcReduction="20000"/>
          </a:bodyPr>
          <a:lstStyle/>
          <a:p>
            <a:r>
              <a:rPr lang="en-US" sz="3300" b="1" dirty="0">
                <a:solidFill>
                  <a:srgbClr val="0000FF"/>
                </a:solidFill>
              </a:rPr>
              <a:t>Comment collection		 </a:t>
            </a:r>
          </a:p>
          <a:p>
            <a:pPr lvl="1">
              <a:buFont typeface="Arial"/>
              <a:buChar char="•"/>
            </a:pPr>
            <a:r>
              <a:rPr lang="en-US" sz="3300" b="1" dirty="0">
                <a:solidFill>
                  <a:srgbClr val="0000FF"/>
                </a:solidFill>
              </a:rPr>
              <a:t>Start			23 May 2014</a:t>
            </a:r>
          </a:p>
          <a:p>
            <a:pPr lvl="1">
              <a:buFont typeface="Arial"/>
              <a:buChar char="•"/>
            </a:pPr>
            <a:r>
              <a:rPr lang="en-US" sz="3300" b="1" dirty="0">
                <a:solidFill>
                  <a:srgbClr val="0000FF"/>
                </a:solidFill>
              </a:rPr>
              <a:t>End			6 June 2014</a:t>
            </a:r>
          </a:p>
          <a:p>
            <a:r>
              <a:rPr lang="en-US" sz="3300" b="1" dirty="0">
                <a:solidFill>
                  <a:srgbClr val="0000FF"/>
                </a:solidFill>
              </a:rPr>
              <a:t>Letter Ballot </a:t>
            </a:r>
          </a:p>
          <a:p>
            <a:pPr lvl="1">
              <a:buFont typeface="Arial"/>
              <a:buChar char="•"/>
            </a:pPr>
            <a:r>
              <a:rPr lang="en-US" sz="3300" b="1" dirty="0">
                <a:solidFill>
                  <a:srgbClr val="0000FF"/>
                </a:solidFill>
              </a:rPr>
              <a:t>Start			14 June 2014</a:t>
            </a:r>
          </a:p>
          <a:p>
            <a:pPr lvl="1">
              <a:buFont typeface="Arial"/>
              <a:buChar char="•"/>
            </a:pPr>
            <a:r>
              <a:rPr lang="en-US" sz="3300" b="1" dirty="0">
                <a:solidFill>
                  <a:srgbClr val="0000FF"/>
                </a:solidFill>
              </a:rPr>
              <a:t>End			13 July </a:t>
            </a:r>
            <a:r>
              <a:rPr lang="en-US" sz="3300" b="1" dirty="0" smtClean="0">
                <a:solidFill>
                  <a:srgbClr val="0000FF"/>
                </a:solidFill>
              </a:rPr>
              <a:t>2014</a:t>
            </a:r>
            <a:endParaRPr lang="en-US" sz="3300" b="1" dirty="0">
              <a:solidFill>
                <a:srgbClr val="0000FF"/>
              </a:solidFill>
            </a:endParaRPr>
          </a:p>
          <a:p>
            <a:r>
              <a:rPr lang="en-US" sz="3300" b="1" dirty="0" err="1">
                <a:solidFill>
                  <a:srgbClr val="0000FF"/>
                </a:solidFill>
              </a:rPr>
              <a:t>Recirculations</a:t>
            </a:r>
            <a:endParaRPr lang="en-US" sz="3300" b="1" dirty="0">
              <a:solidFill>
                <a:srgbClr val="0000FF"/>
              </a:solidFill>
            </a:endParaRPr>
          </a:p>
          <a:p>
            <a:pPr lvl="1">
              <a:buFont typeface="Arial"/>
              <a:buChar char="•"/>
            </a:pPr>
            <a:r>
              <a:rPr lang="en-US" sz="3300" b="1" dirty="0">
                <a:solidFill>
                  <a:srgbClr val="0000FF"/>
                </a:solidFill>
              </a:rPr>
              <a:t>Start			20 Oct 2014</a:t>
            </a:r>
          </a:p>
          <a:p>
            <a:pPr lvl="1">
              <a:buFont typeface="Arial"/>
              <a:buChar char="•"/>
            </a:pPr>
            <a:r>
              <a:rPr lang="en-US" sz="3300" b="1" dirty="0">
                <a:solidFill>
                  <a:srgbClr val="0000FF"/>
                </a:solidFill>
              </a:rPr>
              <a:t>End 			</a:t>
            </a:r>
            <a:r>
              <a:rPr lang="en-US" sz="3300" b="1" dirty="0" smtClean="0">
                <a:solidFill>
                  <a:srgbClr val="0000FF"/>
                </a:solidFill>
              </a:rPr>
              <a:t>6 Apr 2015</a:t>
            </a:r>
          </a:p>
          <a:p>
            <a:r>
              <a:rPr lang="en-US" sz="3300" b="1" dirty="0" smtClean="0"/>
              <a:t>Sponsor Ballot</a:t>
            </a:r>
          </a:p>
          <a:p>
            <a:pPr lvl="1">
              <a:buFont typeface="Arial"/>
              <a:buChar char="•"/>
            </a:pPr>
            <a:r>
              <a:rPr lang="en-US" sz="3300" b="1" dirty="0" smtClean="0">
                <a:solidFill>
                  <a:srgbClr val="0000FF"/>
                </a:solidFill>
              </a:rPr>
              <a:t>Start</a:t>
            </a:r>
            <a:r>
              <a:rPr lang="en-US" sz="3300" b="1" dirty="0">
                <a:solidFill>
                  <a:srgbClr val="0000FF"/>
                </a:solidFill>
              </a:rPr>
              <a:t>	 		</a:t>
            </a:r>
            <a:r>
              <a:rPr lang="en-US" sz="3300" b="1" dirty="0" smtClean="0">
                <a:solidFill>
                  <a:srgbClr val="0000FF"/>
                </a:solidFill>
              </a:rPr>
              <a:t>8 Apr, </a:t>
            </a:r>
            <a:r>
              <a:rPr lang="en-US" sz="3300" b="1" dirty="0">
                <a:solidFill>
                  <a:srgbClr val="0000FF"/>
                </a:solidFill>
              </a:rPr>
              <a:t>2015</a:t>
            </a:r>
          </a:p>
          <a:p>
            <a:pPr lvl="1">
              <a:buFont typeface="Arial"/>
              <a:buChar char="•"/>
            </a:pPr>
            <a:r>
              <a:rPr lang="en-US" sz="3300" b="1" dirty="0">
                <a:solidFill>
                  <a:srgbClr val="0000FF"/>
                </a:solidFill>
              </a:rPr>
              <a:t>Ends			</a:t>
            </a:r>
            <a:r>
              <a:rPr lang="en-US" sz="3300" b="1" dirty="0" smtClean="0">
                <a:solidFill>
                  <a:srgbClr val="0000FF"/>
                </a:solidFill>
              </a:rPr>
              <a:t>8 May</a:t>
            </a:r>
            <a:r>
              <a:rPr lang="en-US" sz="3300" b="1" dirty="0">
                <a:solidFill>
                  <a:srgbClr val="0000FF"/>
                </a:solidFill>
              </a:rPr>
              <a:t>, 2015</a:t>
            </a:r>
          </a:p>
          <a:p>
            <a:r>
              <a:rPr lang="en-US" sz="3300" b="1" dirty="0" err="1"/>
              <a:t>Recirculations</a:t>
            </a:r>
            <a:r>
              <a:rPr lang="en-US" sz="3300" b="1" dirty="0"/>
              <a:t>		</a:t>
            </a:r>
          </a:p>
          <a:p>
            <a:pPr lvl="1">
              <a:buFont typeface="Arial"/>
              <a:buChar char="•"/>
            </a:pPr>
            <a:r>
              <a:rPr lang="en-US" sz="3300" b="1" dirty="0"/>
              <a:t>Start			</a:t>
            </a:r>
            <a:r>
              <a:rPr lang="en-US" sz="3300" b="1" dirty="0" smtClean="0"/>
              <a:t>September, </a:t>
            </a:r>
            <a:r>
              <a:rPr lang="en-US" sz="3300" b="1" dirty="0"/>
              <a:t>2015</a:t>
            </a:r>
          </a:p>
          <a:p>
            <a:pPr lvl="1">
              <a:buFont typeface="Arial"/>
              <a:buChar char="•"/>
            </a:pPr>
            <a:r>
              <a:rPr lang="en-US" sz="3300" b="1" dirty="0"/>
              <a:t>End			</a:t>
            </a:r>
            <a:r>
              <a:rPr lang="en-US" sz="3300" b="1" dirty="0" smtClean="0"/>
              <a:t>6 November, </a:t>
            </a:r>
            <a:r>
              <a:rPr lang="en-US" sz="3300" b="1" dirty="0"/>
              <a:t>2015		</a:t>
            </a:r>
          </a:p>
          <a:p>
            <a:r>
              <a:rPr lang="en-US" sz="3300" b="1" dirty="0"/>
              <a:t>EC </a:t>
            </a:r>
            <a:r>
              <a:rPr lang="en-US" sz="3300" b="1" dirty="0" smtClean="0"/>
              <a:t>approval </a:t>
            </a:r>
            <a:r>
              <a:rPr lang="en-US" sz="3300" b="1" dirty="0"/>
              <a:t>			</a:t>
            </a:r>
            <a:r>
              <a:rPr lang="en-US" sz="3300" b="1" dirty="0" smtClean="0"/>
              <a:t>13 November, </a:t>
            </a:r>
            <a:r>
              <a:rPr lang="en-US" sz="3300" b="1" dirty="0"/>
              <a:t>2015 </a:t>
            </a:r>
            <a:r>
              <a:rPr lang="en-US" sz="3300" b="1" dirty="0" smtClean="0"/>
              <a:t>(Dallas)</a:t>
            </a:r>
            <a:endParaRPr lang="en-US" sz="3300" b="1" dirty="0"/>
          </a:p>
          <a:p>
            <a:r>
              <a:rPr lang="en-US" sz="3300" b="1" dirty="0" smtClean="0"/>
              <a:t>RevCom</a:t>
            </a:r>
          </a:p>
          <a:p>
            <a:pPr lvl="1"/>
            <a:r>
              <a:rPr lang="en-US" sz="3300" b="1" dirty="0" smtClean="0"/>
              <a:t>Submission</a:t>
            </a:r>
            <a:r>
              <a:rPr lang="en-US" sz="3300" b="1" dirty="0"/>
              <a:t>		</a:t>
            </a:r>
            <a:r>
              <a:rPr lang="en-US" sz="3300" b="1" dirty="0" smtClean="0"/>
              <a:t>23 October, 2015</a:t>
            </a:r>
          </a:p>
          <a:p>
            <a:pPr lvl="1"/>
            <a:r>
              <a:rPr lang="en-US" sz="3300" b="1" dirty="0" smtClean="0"/>
              <a:t>Approval 			4 December, 2015 (New Jersey)</a:t>
            </a:r>
            <a:endParaRPr lang="en-US" sz="3300" b="1" dirty="0"/>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&lt;Sept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10</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11</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11</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dirty="0"/>
              <a:t>137 </a:t>
            </a:r>
            <a:r>
              <a:rPr lang="en-US" sz="2400" dirty="0" smtClean="0"/>
              <a:t>	eligible </a:t>
            </a:r>
            <a:r>
              <a:rPr lang="en-US" sz="2400" dirty="0"/>
              <a:t>people in this ballot </a:t>
            </a:r>
            <a:r>
              <a:rPr lang="en-US" sz="2400" dirty="0" smtClean="0"/>
              <a:t>group</a:t>
            </a:r>
            <a:endParaRPr lang="en-US" sz="2400" dirty="0"/>
          </a:p>
          <a:p>
            <a:pPr marL="0" indent="0">
              <a:buNone/>
            </a:pPr>
            <a:r>
              <a:rPr lang="en-US" sz="2400" dirty="0" smtClean="0"/>
              <a:t>117	votes </a:t>
            </a:r>
            <a:r>
              <a:rPr lang="en-US" sz="2400" dirty="0"/>
              <a:t>received (85% returned</a:t>
            </a:r>
            <a:r>
              <a:rPr lang="en-US" sz="2400" dirty="0" smtClean="0"/>
              <a:t>)</a:t>
            </a:r>
          </a:p>
          <a:p>
            <a:pPr marL="0" indent="0">
              <a:buNone/>
            </a:pPr>
            <a:r>
              <a:rPr lang="en-US" sz="2400" dirty="0" smtClean="0"/>
              <a:t>103</a:t>
            </a:r>
            <a:r>
              <a:rPr lang="en-US" sz="2400" dirty="0"/>
              <a:t>	affirmative </a:t>
            </a:r>
            <a:r>
              <a:rPr lang="en-US" sz="2400" dirty="0" smtClean="0"/>
              <a:t>votes (93% approval)</a:t>
            </a:r>
            <a:endParaRPr lang="en-US" sz="2400" dirty="0"/>
          </a:p>
          <a:p>
            <a:pPr marL="906463" indent="-850900">
              <a:buAutoNum type="arabicPlain" startAt="7"/>
            </a:pPr>
            <a:r>
              <a:rPr lang="en-US" sz="2400" dirty="0" smtClean="0"/>
              <a:t>total </a:t>
            </a:r>
            <a:r>
              <a:rPr lang="en-US" sz="2400" dirty="0"/>
              <a:t>negative votes with comments</a:t>
            </a:r>
          </a:p>
          <a:p>
            <a:pPr marL="963613" indent="-963613">
              <a:buAutoNum type="arabicPlain" startAt="7"/>
            </a:pPr>
            <a:r>
              <a:rPr lang="en-US" sz="2400" dirty="0" smtClean="0"/>
              <a:t>abstention votes (5%)</a:t>
            </a:r>
          </a:p>
          <a:p>
            <a:pPr marL="0" indent="0">
              <a:buNone/>
            </a:pPr>
            <a:endParaRPr lang="en-US" sz="2400" dirty="0" smtClean="0"/>
          </a:p>
          <a:p>
            <a:pPr marL="0" indent="0">
              <a:buNone/>
            </a:pPr>
            <a:r>
              <a:rPr lang="en-US" sz="2400" dirty="0" smtClean="0"/>
              <a:t>447	</a:t>
            </a:r>
            <a:r>
              <a:rPr lang="en-US" sz="2000" dirty="0" smtClean="0"/>
              <a:t>COMMENTS (</a:t>
            </a:r>
            <a:r>
              <a:rPr lang="en-US" sz="2000" dirty="0" smtClean="0">
                <a:ln>
                  <a:solidFill>
                    <a:schemeClr val="accent2"/>
                  </a:solidFill>
                </a:ln>
              </a:rPr>
              <a:t>15-15-0344-20</a:t>
            </a:r>
            <a:r>
              <a:rPr lang="en-US" sz="2000" dirty="0" smtClean="0"/>
              <a:t>)</a:t>
            </a:r>
          </a:p>
          <a:p>
            <a:pPr marL="0" indent="0">
              <a:buNone/>
            </a:pPr>
            <a:r>
              <a:rPr lang="en-US" sz="2400" dirty="0" smtClean="0"/>
              <a:t>173	</a:t>
            </a:r>
            <a:r>
              <a:rPr lang="en-US" sz="2000" dirty="0" smtClean="0"/>
              <a:t>MUST </a:t>
            </a:r>
            <a:r>
              <a:rPr lang="en-US" sz="2000" dirty="0"/>
              <a:t>BE SATISFIED </a:t>
            </a:r>
            <a:r>
              <a:rPr lang="en-US" sz="2000" dirty="0" smtClean="0"/>
              <a:t>COMMENTS</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&lt;Sept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382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ü"/>
            </a:pPr>
            <a:r>
              <a:rPr lang="en-US" sz="2400" b="1" dirty="0" smtClean="0"/>
              <a:t>Review </a:t>
            </a:r>
            <a:r>
              <a:rPr lang="en-US" sz="2400" b="1" dirty="0"/>
              <a:t>resolution issues &amp; BRC </a:t>
            </a:r>
            <a:r>
              <a:rPr lang="en-US" sz="2400" b="1" dirty="0" smtClean="0"/>
              <a:t>calls</a:t>
            </a:r>
            <a:endParaRPr lang="en-US" sz="2400" b="1" dirty="0"/>
          </a:p>
          <a:p>
            <a:pPr marL="569913" indent="-342900">
              <a:buClr>
                <a:srgbClr val="FF0000"/>
              </a:buClr>
              <a:buFont typeface="Wingdings" charset="2"/>
              <a:buChar char="ü"/>
            </a:pPr>
            <a:r>
              <a:rPr lang="en-US" sz="2400" b="1" dirty="0" smtClean="0"/>
              <a:t>Security </a:t>
            </a:r>
            <a:r>
              <a:rPr lang="en-US" sz="2400" b="1" dirty="0"/>
              <a:t>(encrypt only mode, send ACKs after </a:t>
            </a:r>
            <a:r>
              <a:rPr lang="en-US" sz="2400" b="1" dirty="0" smtClean="0"/>
              <a:t>FCS </a:t>
            </a:r>
            <a:r>
              <a:rPr lang="en-US" sz="2400" b="1" dirty="0"/>
              <a:t>or </a:t>
            </a:r>
            <a:r>
              <a:rPr lang="en-US" sz="2400" b="1" dirty="0" smtClean="0"/>
              <a:t>Security Success?)</a:t>
            </a:r>
          </a:p>
          <a:p>
            <a:pPr marL="1027113" lvl="1" indent="-342900">
              <a:buClr>
                <a:srgbClr val="FF0000"/>
              </a:buClr>
              <a:buFont typeface="Wingdings" charset="2"/>
              <a:buChar char="q"/>
            </a:pPr>
            <a:r>
              <a:rPr lang="en-US" sz="2400" dirty="0" smtClean="0"/>
              <a:t> Encrypt only mode was deprecated</a:t>
            </a:r>
          </a:p>
          <a:p>
            <a:pPr marL="1027113" lvl="1" indent="-342900">
              <a:buClr>
                <a:srgbClr val="FF0000"/>
              </a:buClr>
              <a:buFont typeface="Wingdings" charset="2"/>
              <a:buChar char="q"/>
            </a:pPr>
            <a:r>
              <a:rPr lang="en-US" sz="2400" dirty="0" smtClean="0"/>
              <a:t>Wording was edited to allow devices to send ACKs after successful security filter</a:t>
            </a:r>
            <a:endParaRPr lang="en-US" sz="2400" dirty="0"/>
          </a:p>
          <a:p>
            <a:pPr marL="569913" indent="-342900">
              <a:buClr>
                <a:srgbClr val="FF0000"/>
              </a:buClr>
              <a:buFont typeface="Wingdings" charset="2"/>
              <a:buChar char="ü"/>
            </a:pPr>
            <a:r>
              <a:rPr lang="en-US" sz="2400" b="1" dirty="0" smtClean="0"/>
              <a:t>TSCH </a:t>
            </a:r>
            <a:r>
              <a:rPr lang="en-US" sz="2400" b="1" dirty="0"/>
              <a:t>issues (15-15-648-</a:t>
            </a:r>
            <a:r>
              <a:rPr lang="en-US" sz="2400" b="1" dirty="0" smtClean="0"/>
              <a:t>02)</a:t>
            </a:r>
          </a:p>
          <a:p>
            <a:pPr marL="1027113" lvl="1" indent="-342900">
              <a:buClr>
                <a:srgbClr val="FF0000"/>
              </a:buClr>
              <a:buFont typeface="Wingdings" charset="2"/>
              <a:buChar char="q"/>
            </a:pPr>
            <a:r>
              <a:rPr lang="en-US" sz="2400" b="1" dirty="0" smtClean="0"/>
              <a:t>Document was reviewed and edited</a:t>
            </a:r>
            <a:endParaRPr lang="en-US" sz="2400" b="1" dirty="0"/>
          </a:p>
          <a:p>
            <a:pPr marL="569913" indent="-342900">
              <a:buClr>
                <a:srgbClr val="FF0000"/>
              </a:buClr>
              <a:buFont typeface="Wingdings" charset="2"/>
              <a:buChar char="ü"/>
            </a:pPr>
            <a:r>
              <a:rPr lang="en-US" sz="2400" b="1" dirty="0" smtClean="0"/>
              <a:t>IE Filter </a:t>
            </a:r>
            <a:r>
              <a:rPr lang="en-US" sz="2400" b="1" dirty="0"/>
              <a:t>(</a:t>
            </a:r>
            <a:r>
              <a:rPr lang="en-US" sz="2400" b="1" dirty="0" smtClean="0"/>
              <a:t>Join/</a:t>
            </a:r>
            <a:r>
              <a:rPr lang="en-US" sz="2400" b="1" dirty="0" err="1" smtClean="0"/>
              <a:t>Assoc</a:t>
            </a:r>
            <a:r>
              <a:rPr lang="en-US" sz="2400" b="1" dirty="0" smtClean="0"/>
              <a:t>)</a:t>
            </a:r>
            <a:r>
              <a:rPr lang="en-US" sz="2400" b="1" dirty="0"/>
              <a:t>, IE T</a:t>
            </a:r>
            <a:r>
              <a:rPr lang="en-US" sz="2400" b="1" dirty="0" smtClean="0"/>
              <a:t>able</a:t>
            </a:r>
          </a:p>
          <a:p>
            <a:pPr marL="1027113" lvl="1" indent="-342900">
              <a:buClr>
                <a:srgbClr val="FF0000"/>
              </a:buClr>
              <a:buFont typeface="Wingdings" charset="2"/>
              <a:buChar char="q"/>
            </a:pPr>
            <a:r>
              <a:rPr lang="en-US" sz="2400" dirty="0" smtClean="0"/>
              <a:t>IE Filter terminology was resolved</a:t>
            </a:r>
          </a:p>
          <a:p>
            <a:pPr marL="1027113" lvl="1" indent="-342900">
              <a:buClr>
                <a:srgbClr val="FF0000"/>
              </a:buClr>
              <a:buFont typeface="Wingdings" charset="2"/>
              <a:buChar char="q"/>
            </a:pPr>
            <a:r>
              <a:rPr lang="en-US" sz="2400" dirty="0" smtClean="0"/>
              <a:t>IE Table document was revised as 15-15-0090-09</a:t>
            </a:r>
            <a:endParaRPr lang="en-US" sz="2400" dirty="0"/>
          </a:p>
          <a:p>
            <a:pPr marL="569913" indent="-342900">
              <a:buClr>
                <a:srgbClr val="FF0000"/>
              </a:buClr>
              <a:buFont typeface="Wingdings" charset="2"/>
              <a:buChar char="ü"/>
            </a:pPr>
            <a:r>
              <a:rPr lang="en-US" sz="2400" b="1" dirty="0" smtClean="0"/>
              <a:t>PAN </a:t>
            </a:r>
            <a:r>
              <a:rPr lang="en-US" sz="2400" b="1" dirty="0"/>
              <a:t>ID </a:t>
            </a:r>
            <a:r>
              <a:rPr lang="en-US" sz="2400" b="1" dirty="0" smtClean="0"/>
              <a:t>Review</a:t>
            </a:r>
          </a:p>
          <a:p>
            <a:pPr marL="1027113" lvl="1" indent="-342900">
              <a:buClr>
                <a:srgbClr val="FF0000"/>
              </a:buClr>
              <a:buFont typeface="Wingdings" charset="2"/>
              <a:buChar char="q"/>
            </a:pPr>
            <a:r>
              <a:rPr lang="en-US" sz="2400" b="1" dirty="0" smtClean="0"/>
              <a:t>Document was reviewed and updated</a:t>
            </a:r>
          </a:p>
          <a:p>
            <a:pPr marL="1027113" lvl="1" indent="-342900">
              <a:buClr>
                <a:srgbClr val="FF0000"/>
              </a:buClr>
              <a:buFont typeface="Wingdings" charset="2"/>
              <a:buChar char="q"/>
            </a:pPr>
            <a:endParaRPr lang="en-US" sz="2400" b="1" dirty="0" smtClean="0"/>
          </a:p>
          <a:p>
            <a:pPr marL="1027113" lvl="1"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1210113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524000"/>
            <a:ext cx="8382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ü"/>
            </a:pPr>
            <a:r>
              <a:rPr lang="en-US" sz="2400" b="1" dirty="0" smtClean="0"/>
              <a:t>Multiple Data Rate</a:t>
            </a:r>
          </a:p>
          <a:p>
            <a:pPr marL="1027113" lvl="1" indent="-342900">
              <a:buClr>
                <a:srgbClr val="FF0000"/>
              </a:buClr>
              <a:buFont typeface="Wingdings" charset="2"/>
              <a:buChar char="q"/>
            </a:pPr>
            <a:r>
              <a:rPr lang="en-US" sz="2400" b="1" dirty="0" smtClean="0"/>
              <a:t>Discussion on whether to re-insert data rate in the MLME resulted in its reinsertion </a:t>
            </a:r>
            <a:endParaRPr lang="en-US" sz="2400" b="1" dirty="0"/>
          </a:p>
          <a:p>
            <a:pPr marL="569913" indent="-342900">
              <a:buClr>
                <a:srgbClr val="FF0000"/>
              </a:buClr>
              <a:buFont typeface="Wingdings" charset="2"/>
              <a:buChar char="ü"/>
            </a:pPr>
            <a:r>
              <a:rPr lang="en-US" sz="2400" b="1" dirty="0" smtClean="0"/>
              <a:t>LLDN</a:t>
            </a:r>
          </a:p>
          <a:p>
            <a:pPr marL="1027113" lvl="1" indent="-342900">
              <a:buClr>
                <a:srgbClr val="FF0000"/>
              </a:buClr>
              <a:buFont typeface="Wingdings" charset="2"/>
              <a:buChar char="q"/>
            </a:pPr>
            <a:r>
              <a:rPr lang="en-US" sz="2400" dirty="0" smtClean="0"/>
              <a:t> LLDN has not been updated since last BRC review, accordingly it remains out of the draft</a:t>
            </a:r>
            <a:endParaRPr lang="en-US" sz="2400" dirty="0"/>
          </a:p>
          <a:p>
            <a:pPr marL="569913" indent="-342900">
              <a:buClr>
                <a:srgbClr val="FF0000"/>
              </a:buClr>
              <a:buFont typeface="Wingdings" charset="2"/>
              <a:buChar char="ü"/>
            </a:pPr>
            <a:r>
              <a:rPr lang="en-US" sz="2400" b="1" dirty="0" smtClean="0"/>
              <a:t>Comment Resolution Database</a:t>
            </a:r>
          </a:p>
          <a:p>
            <a:pPr marL="1027113" lvl="1" indent="-342900">
              <a:buClr>
                <a:srgbClr val="FF0000"/>
              </a:buClr>
              <a:buFont typeface="Wingdings" charset="2"/>
              <a:buChar char="q"/>
            </a:pPr>
            <a:r>
              <a:rPr lang="en-US" sz="2400" b="1" dirty="0" smtClean="0"/>
              <a:t>Document was reviewed for Editor instructions and edited (15-15-0344-21)</a:t>
            </a:r>
            <a:endParaRPr lang="en-US" sz="2400" b="1" dirty="0"/>
          </a:p>
          <a:p>
            <a:pPr marL="569913" indent="-342900">
              <a:buClr>
                <a:srgbClr val="FF0000"/>
              </a:buClr>
              <a:buFont typeface="Wingdings" charset="2"/>
              <a:buChar char="ü"/>
            </a:pPr>
            <a:r>
              <a:rPr lang="en-US" sz="2400" b="1" dirty="0" smtClean="0"/>
              <a:t>Administrative Actions</a:t>
            </a:r>
          </a:p>
          <a:p>
            <a:pPr marL="1027113" lvl="1" indent="-342900">
              <a:buClr>
                <a:srgbClr val="FF0000"/>
              </a:buClr>
              <a:buFont typeface="Wingdings" charset="2"/>
              <a:buChar char="q"/>
            </a:pPr>
            <a:r>
              <a:rPr lang="en-US" sz="2400" dirty="0" smtClean="0"/>
              <a:t>BRC calls were set up</a:t>
            </a:r>
          </a:p>
          <a:p>
            <a:pPr marL="1027113" lvl="1" indent="-342900">
              <a:buClr>
                <a:srgbClr val="FF0000"/>
              </a:buClr>
              <a:buFont typeface="Wingdings" charset="2"/>
              <a:buChar char="q"/>
            </a:pPr>
            <a:r>
              <a:rPr lang="en-US" sz="2400" dirty="0" smtClean="0"/>
              <a:t>BRC motion for membership was approved</a:t>
            </a:r>
            <a:endParaRPr lang="en-US" sz="2400" b="1" dirty="0" smtClean="0"/>
          </a:p>
          <a:p>
            <a:pPr marL="1027113" lvl="1"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34055978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a:t>
            </a:r>
            <a:r>
              <a:rPr lang="en-US" sz="2000" i="1" dirty="0" smtClean="0"/>
              <a:t>reflector.</a:t>
            </a:r>
            <a:endParaRPr lang="en-US" sz="2000" i="1" dirty="0" smtClean="0"/>
          </a:p>
          <a:p>
            <a:pPr marL="0" indent="0">
              <a:buNone/>
            </a:pPr>
            <a:endParaRPr lang="en-US" sz="2000" i="1" dirty="0"/>
          </a:p>
          <a:p>
            <a:pPr marL="0" indent="0">
              <a:buNone/>
            </a:pPr>
            <a:r>
              <a:rPr lang="en-US" sz="2000" dirty="0" smtClean="0"/>
              <a:t>Kunal Shah moved, C Powell seconded.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a:t>
            </a:r>
            <a:r>
              <a:rPr lang="en-US" sz="2000" i="1" dirty="0" smtClean="0"/>
              <a:t>reflector.</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17</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BRC calls </a:t>
            </a:r>
            <a:r>
              <a:rPr lang="en-US" sz="2000" b="1" dirty="0" smtClean="0">
                <a:ea typeface="ＭＳ Ｐゴシック" charset="0"/>
                <a:cs typeface="ＭＳ Ｐゴシック" charset="0"/>
              </a:rPr>
              <a:t>will start 23 September:</a:t>
            </a:r>
            <a:endParaRPr lang="en-US" sz="2000" b="1" dirty="0" smtClean="0">
              <a:ea typeface="ＭＳ Ｐゴシック" charset="0"/>
              <a:cs typeface="ＭＳ Ｐゴシック" charset="0"/>
            </a:endParaRPr>
          </a:p>
          <a:p>
            <a:pPr marL="0" indent="0">
              <a:buNone/>
            </a:pPr>
            <a:r>
              <a:rPr lang="en-US" sz="2000" b="1" dirty="0" smtClean="0">
                <a:ea typeface="ＭＳ Ｐゴシック" charset="0"/>
                <a:cs typeface="ＭＳ Ｐゴシック" charset="0"/>
              </a:rPr>
              <a:t>Mondays and Wednesdays at </a:t>
            </a:r>
            <a:r>
              <a:rPr lang="en-US" sz="2000" b="1" dirty="0">
                <a:ea typeface="ＭＳ Ｐゴシック" charset="0"/>
                <a:cs typeface="ＭＳ Ｐゴシック" charset="0"/>
              </a:rPr>
              <a:t>8</a:t>
            </a:r>
            <a:r>
              <a:rPr lang="en-US" sz="2000" b="1" dirty="0" smtClean="0">
                <a:ea typeface="ＭＳ Ｐゴシック" charset="0"/>
                <a:cs typeface="ＭＳ Ｐゴシック" charset="0"/>
              </a:rPr>
              <a:t>:</a:t>
            </a:r>
            <a:r>
              <a:rPr lang="en-US" sz="2000" b="1" dirty="0" smtClean="0">
                <a:ea typeface="ＭＳ Ｐゴシック" charset="0"/>
                <a:cs typeface="ＭＳ Ｐゴシック" charset="0"/>
              </a:rPr>
              <a:t>00 PDT, </a:t>
            </a:r>
            <a:r>
              <a:rPr lang="en-US" sz="2000" b="1" dirty="0" smtClean="0">
                <a:ea typeface="ＭＳ Ｐゴシック" charset="0"/>
                <a:cs typeface="ＭＳ Ｐゴシック" charset="0"/>
              </a:rPr>
              <a:t>10:</a:t>
            </a:r>
            <a:r>
              <a:rPr lang="en-US" sz="2000" b="1" dirty="0" smtClean="0">
                <a:ea typeface="ＭＳ Ｐゴシック" charset="0"/>
                <a:cs typeface="ＭＳ Ｐゴシック" charset="0"/>
              </a:rPr>
              <a:t>00 CDT, </a:t>
            </a:r>
            <a:r>
              <a:rPr lang="en-US" sz="2000" b="1" dirty="0" smtClean="0">
                <a:ea typeface="ＭＳ Ｐゴシック" charset="0"/>
                <a:cs typeface="ＭＳ Ｐゴシック" charset="0"/>
              </a:rPr>
              <a:t>18:00 EEST, Tuesdays </a:t>
            </a:r>
            <a:r>
              <a:rPr lang="en-US" sz="2000" b="1" dirty="0" smtClean="0">
                <a:ea typeface="ＭＳ Ｐゴシック" charset="0"/>
                <a:cs typeface="ＭＳ Ｐゴシック" charset="0"/>
              </a:rPr>
              <a:t>and </a:t>
            </a:r>
            <a:r>
              <a:rPr lang="en-US" sz="2000" b="1" dirty="0" smtClean="0">
                <a:ea typeface="ＭＳ Ｐゴシック" charset="0"/>
                <a:cs typeface="ＭＳ Ｐゴシック" charset="0"/>
              </a:rPr>
              <a:t>Thursdays at 00:</a:t>
            </a:r>
            <a:r>
              <a:rPr lang="en-US" sz="2000" b="1" dirty="0" smtClean="0">
                <a:ea typeface="ＭＳ Ｐゴシック" charset="0"/>
                <a:cs typeface="ＭＳ Ｐゴシック" charset="0"/>
              </a:rPr>
              <a:t>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1"/>
            <a:ext cx="7772400" cy="2457450"/>
          </a:xfrm>
        </p:spPr>
        <p:txBody>
          <a:bodyPr/>
          <a:lstStyle/>
          <a:p>
            <a:pPr algn="l"/>
            <a:r>
              <a:rPr lang="en-US" b="1" dirty="0" smtClean="0"/>
              <a:t>Next BRC Call:</a:t>
            </a:r>
            <a:br>
              <a:rPr lang="en-US" b="1" dirty="0" smtClean="0"/>
            </a:br>
            <a:r>
              <a:rPr lang="en-US" b="1" dirty="0" smtClean="0"/>
              <a:t>Wednesday 23 September at 08:</a:t>
            </a:r>
            <a:r>
              <a:rPr lang="en-US" b="1" dirty="0" smtClean="0"/>
              <a:t>00 PDT, </a:t>
            </a:r>
            <a:r>
              <a:rPr lang="en-US" b="1" dirty="0" smtClean="0"/>
              <a:t>10:</a:t>
            </a:r>
            <a:r>
              <a:rPr lang="en-US" b="1" dirty="0" smtClean="0"/>
              <a:t>00 CDT, </a:t>
            </a:r>
            <a:r>
              <a:rPr lang="en-US" b="1" dirty="0" smtClean="0"/>
              <a:t>18:</a:t>
            </a:r>
            <a:r>
              <a:rPr lang="en-US" b="1" dirty="0"/>
              <a:t>00 </a:t>
            </a:r>
            <a:r>
              <a:rPr lang="en-US" b="1" dirty="0" smtClean="0"/>
              <a:t>EEST Thursday </a:t>
            </a:r>
            <a:r>
              <a:rPr lang="en-US" b="1" dirty="0" smtClean="0"/>
              <a:t>24 September at 00:</a:t>
            </a:r>
            <a:r>
              <a:rPr lang="en-US" b="1" dirty="0" smtClean="0"/>
              <a:t>00 JST </a:t>
            </a:r>
            <a:endParaRPr lang="en-US" b="1" dirty="0"/>
          </a:p>
        </p:txBody>
      </p:sp>
      <p:sp>
        <p:nvSpPr>
          <p:cNvPr id="3" name="Date Placeholder 2"/>
          <p:cNvSpPr>
            <a:spLocks noGrp="1"/>
          </p:cNvSpPr>
          <p:nvPr>
            <p:ph type="dt" sz="half" idx="10"/>
          </p:nvPr>
        </p:nvSpPr>
        <p:spPr/>
        <p:txBody>
          <a:bodyPr/>
          <a:lstStyle/>
          <a:p>
            <a:pPr>
              <a:defRPr/>
            </a:pPr>
            <a:r>
              <a:rPr lang="en-US" smtClean="0"/>
              <a:t>&lt;Sept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18</a:t>
            </a:fld>
            <a:endParaRPr lang="en-US"/>
          </a:p>
        </p:txBody>
      </p:sp>
      <p:sp>
        <p:nvSpPr>
          <p:cNvPr id="6" name="TextBox 5"/>
          <p:cNvSpPr txBox="1"/>
          <p:nvPr/>
        </p:nvSpPr>
        <p:spPr>
          <a:xfrm>
            <a:off x="1295400" y="4038600"/>
            <a:ext cx="6968574" cy="1384995"/>
          </a:xfrm>
          <a:prstGeom prst="rect">
            <a:avLst/>
          </a:prstGeom>
          <a:noFill/>
        </p:spPr>
        <p:txBody>
          <a:bodyPr wrap="none" rtlCol="0">
            <a:spAutoFit/>
          </a:bodyPr>
          <a:lstStyle/>
          <a:p>
            <a:r>
              <a:rPr lang="en-US" sz="2800" b="1" dirty="0" smtClean="0"/>
              <a:t>Agenda:</a:t>
            </a:r>
          </a:p>
          <a:p>
            <a:pPr marL="457200" indent="-457200">
              <a:buClr>
                <a:srgbClr val="FF0000"/>
              </a:buClr>
              <a:buFont typeface="Wingdings" charset="2"/>
              <a:buChar char="q"/>
            </a:pPr>
            <a:r>
              <a:rPr lang="en-US" sz="2800" b="1" dirty="0" smtClean="0"/>
              <a:t>Draft update</a:t>
            </a:r>
          </a:p>
          <a:p>
            <a:pPr marL="457200" indent="-457200">
              <a:buClr>
                <a:srgbClr val="FF0000"/>
              </a:buClr>
              <a:buFont typeface="Wingdings" charset="2"/>
              <a:buChar char="q"/>
            </a:pPr>
            <a:r>
              <a:rPr lang="en-US" sz="2800" b="1" dirty="0" smtClean="0"/>
              <a:t>Review resolutions inserted into the draft</a:t>
            </a:r>
            <a:endParaRPr lang="en-US" sz="2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 WNG</a:t>
            </a:r>
            <a:endParaRPr lang="en-US" b="1" dirty="0"/>
          </a:p>
        </p:txBody>
      </p:sp>
      <p:sp>
        <p:nvSpPr>
          <p:cNvPr id="3" name="Content Placeholder 2"/>
          <p:cNvSpPr>
            <a:spLocks noGrp="1"/>
          </p:cNvSpPr>
          <p:nvPr>
            <p:ph idx="1"/>
          </p:nvPr>
        </p:nvSpPr>
        <p:spPr/>
        <p:txBody>
          <a:bodyPr/>
          <a:lstStyle/>
          <a:p>
            <a:r>
              <a:rPr lang="en-US" dirty="0" smtClean="0"/>
              <a:t>Two Presentations were heard:</a:t>
            </a:r>
          </a:p>
          <a:p>
            <a:pPr lvl="2"/>
            <a:r>
              <a:rPr lang="en-US" dirty="0" smtClean="0"/>
              <a:t>Higher Rate 802.15.4 (15-15-0655-00)</a:t>
            </a:r>
          </a:p>
          <a:p>
            <a:pPr lvl="2"/>
            <a:r>
              <a:rPr lang="en-US" dirty="0" smtClean="0"/>
              <a:t>Sub-GHz proposal for India for 802.15.4 (15-15-0734-01)</a:t>
            </a:r>
            <a:endParaRPr lang="en-US" dirty="0"/>
          </a:p>
        </p:txBody>
      </p:sp>
      <p:sp>
        <p:nvSpPr>
          <p:cNvPr id="4" name="Date Placeholder 3"/>
          <p:cNvSpPr>
            <a:spLocks noGrp="1"/>
          </p:cNvSpPr>
          <p:nvPr>
            <p:ph type="dt" sz="half" idx="10"/>
          </p:nvPr>
        </p:nvSpPr>
        <p:spPr/>
        <p:txBody>
          <a:bodyPr/>
          <a:lstStyle/>
          <a:p>
            <a:pPr>
              <a:defRPr/>
            </a:pPr>
            <a:r>
              <a:rPr lang="en-US" smtClean="0"/>
              <a:t>&lt;Sept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316261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15-15-0674-01)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915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Monday 14 Sept, AM2: 802.15.4 Revision - Review resolution issues &amp; BRC calls</a:t>
            </a:r>
          </a:p>
          <a:p>
            <a:pPr marL="569913" indent="-342900">
              <a:buClr>
                <a:srgbClr val="FF0000"/>
              </a:buClr>
              <a:buFont typeface="Wingdings" charset="2"/>
              <a:buChar char="q"/>
            </a:pPr>
            <a:r>
              <a:rPr lang="en-US" sz="2000" b="1" dirty="0" smtClean="0"/>
              <a:t>Monday </a:t>
            </a:r>
            <a:r>
              <a:rPr lang="en-US" sz="2000" b="1" dirty="0"/>
              <a:t>14 </a:t>
            </a:r>
            <a:r>
              <a:rPr lang="en-US" sz="2000" b="1" dirty="0" smtClean="0"/>
              <a:t>Sept, PM1: </a:t>
            </a:r>
            <a:r>
              <a:rPr lang="en-US" sz="2000" b="1" dirty="0"/>
              <a:t>802.15.4 Revision </a:t>
            </a:r>
            <a:r>
              <a:rPr lang="en-US" sz="2000" b="1" dirty="0" smtClean="0"/>
              <a:t>–Security (encrypt only mode, send ACKs after FC or security ?)</a:t>
            </a:r>
            <a:r>
              <a:rPr lang="en-US" sz="2000" dirty="0" smtClean="0"/>
              <a:t> </a:t>
            </a:r>
          </a:p>
          <a:p>
            <a:pPr marL="569913" indent="-342900">
              <a:buClr>
                <a:srgbClr val="FF0000"/>
              </a:buClr>
              <a:buFont typeface="Wingdings" charset="2"/>
              <a:buChar char="q"/>
            </a:pPr>
            <a:r>
              <a:rPr lang="en-US" sz="2000" b="1" dirty="0" smtClean="0"/>
              <a:t>Tuesday 15 Sept, PM1</a:t>
            </a:r>
            <a:r>
              <a:rPr lang="en-US" sz="2000" b="1" dirty="0"/>
              <a:t>: 802.15.4 Revision </a:t>
            </a:r>
            <a:r>
              <a:rPr lang="en-US" sz="2000" b="1" dirty="0" smtClean="0"/>
              <a:t>–TSCH issues (15-15-648-010)</a:t>
            </a:r>
          </a:p>
          <a:p>
            <a:pPr marL="569913" indent="-342900">
              <a:buClr>
                <a:srgbClr val="FF0000"/>
              </a:buClr>
              <a:buFont typeface="Wingdings" charset="2"/>
              <a:buChar char="q"/>
            </a:pPr>
            <a:r>
              <a:rPr lang="en-US" sz="2000" b="1" dirty="0"/>
              <a:t>Tuesday </a:t>
            </a:r>
            <a:r>
              <a:rPr lang="en-US" sz="2000" b="1" dirty="0" smtClean="0"/>
              <a:t>15 Sept, PM2: </a:t>
            </a:r>
            <a:r>
              <a:rPr lang="en-US" sz="2000" b="1" dirty="0"/>
              <a:t>802.15.4 Revision </a:t>
            </a:r>
            <a:r>
              <a:rPr lang="en-US" sz="2000" b="1" dirty="0" smtClean="0"/>
              <a:t>–IE FILTER (JOIN/ASSOC), IE TABLE</a:t>
            </a:r>
            <a:r>
              <a:rPr lang="en-US" sz="2000" dirty="0" smtClean="0"/>
              <a:t> </a:t>
            </a:r>
          </a:p>
          <a:p>
            <a:pPr marL="569913" indent="-342900">
              <a:buClr>
                <a:srgbClr val="FF0000"/>
              </a:buClr>
              <a:buFont typeface="Wingdings" charset="2"/>
              <a:buChar char="q"/>
            </a:pPr>
            <a:r>
              <a:rPr lang="en-US" sz="2000" b="1" dirty="0" smtClean="0"/>
              <a:t>Wednesday 16 Sept, PM1: </a:t>
            </a:r>
            <a:r>
              <a:rPr lang="en-US" sz="2000" b="1" dirty="0"/>
              <a:t>802.15.4 Revision </a:t>
            </a:r>
            <a:r>
              <a:rPr lang="en-US" sz="2000" b="1" dirty="0" smtClean="0"/>
              <a:t>–PAN ID REVIEW</a:t>
            </a:r>
          </a:p>
          <a:p>
            <a:pPr marL="569913" indent="-342900">
              <a:buClr>
                <a:srgbClr val="FF0000"/>
              </a:buClr>
              <a:buFont typeface="Wingdings" charset="2"/>
              <a:buChar char="q"/>
            </a:pPr>
            <a:r>
              <a:rPr lang="en-US" sz="2000" b="1" dirty="0" smtClean="0"/>
              <a:t>Wednesday 16 Sept, PM2: 802.15.4 Revision –MULTI-RATE REVIEW</a:t>
            </a:r>
          </a:p>
          <a:p>
            <a:pPr marL="569913" indent="-342900">
              <a:buClr>
                <a:srgbClr val="FF0000"/>
              </a:buClr>
              <a:buFont typeface="Wingdings" charset="2"/>
              <a:buChar char="q"/>
            </a:pPr>
            <a:r>
              <a:rPr lang="en-US" sz="2000" b="1" dirty="0" smtClean="0"/>
              <a:t>Thursday 17 Sept, </a:t>
            </a:r>
            <a:r>
              <a:rPr lang="en-US" sz="2000" b="1" dirty="0"/>
              <a:t>AM1: 802.15.4 Revision </a:t>
            </a:r>
            <a:r>
              <a:rPr lang="en-US" sz="2000" b="1" dirty="0" smtClean="0"/>
              <a:t>–AOB</a:t>
            </a:r>
            <a:endParaRPr lang="en-US" sz="2000" dirty="0" smtClean="0"/>
          </a:p>
          <a:p>
            <a:pPr marL="569913" indent="-342900">
              <a:buClr>
                <a:srgbClr val="FF0000"/>
              </a:buClr>
              <a:buFont typeface="Wingdings" charset="2"/>
              <a:buChar char="q"/>
            </a:pPr>
            <a:r>
              <a:rPr lang="en-US" sz="2000" b="1" dirty="0"/>
              <a:t>Thursday </a:t>
            </a:r>
            <a:r>
              <a:rPr lang="en-US" sz="2000" b="1" dirty="0" smtClean="0"/>
              <a:t>17 Sept, </a:t>
            </a:r>
            <a:r>
              <a:rPr lang="en-US" sz="2000" b="1" dirty="0"/>
              <a:t>AM2: </a:t>
            </a:r>
            <a:r>
              <a:rPr lang="en-US" sz="2000" b="1" dirty="0" smtClean="0"/>
              <a:t>802.15.4 </a:t>
            </a:r>
            <a:r>
              <a:rPr lang="en-US" sz="2000" b="1" dirty="0"/>
              <a:t>Revision – </a:t>
            </a:r>
            <a:r>
              <a:rPr lang="en-US" sz="2000" b="1" dirty="0" smtClean="0"/>
              <a:t>BRC membership approval, BRC call dates and times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15-15-0674-01)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16 Sept, AM2)</a:t>
            </a:r>
          </a:p>
          <a:p>
            <a:pPr marL="577850" lvl="1" indent="-290513" eaLnBrk="0" fontAlgn="b" hangingPunct="0">
              <a:buClr>
                <a:srgbClr val="FF0000"/>
              </a:buClr>
              <a:buFont typeface="Wingdings" charset="2"/>
              <a:buChar char="q"/>
            </a:pPr>
            <a:r>
              <a:rPr lang="en-US" sz="2000" b="1" dirty="0"/>
              <a:t>Two presentations:</a:t>
            </a:r>
          </a:p>
          <a:p>
            <a:pPr marL="1035050" lvl="2" indent="-290513" eaLnBrk="0" fontAlgn="b" hangingPunct="0">
              <a:buClr>
                <a:srgbClr val="FF0000"/>
              </a:buClr>
              <a:buFont typeface="Wingdings" charset="2"/>
              <a:buChar char="q"/>
            </a:pPr>
            <a:r>
              <a:rPr lang="en-US" sz="2000" b="1" dirty="0">
                <a:solidFill>
                  <a:srgbClr val="000000"/>
                </a:solidFill>
                <a:ea typeface="Lucida Grande"/>
                <a:cs typeface="Lucida Grande"/>
              </a:rPr>
              <a:t>proposed high rate amendment to 15.4 (15-15-0655-00)</a:t>
            </a:r>
          </a:p>
          <a:p>
            <a:pPr marL="1035050" lvl="2" indent="-290513" eaLnBrk="0" fontAlgn="b" hangingPunct="0">
              <a:buClr>
                <a:srgbClr val="FF0000"/>
              </a:buClr>
              <a:buFont typeface="Wingdings" charset="2"/>
              <a:buChar char="q"/>
            </a:pPr>
            <a:r>
              <a:rPr lang="en-US" sz="2000" b="1" dirty="0">
                <a:solidFill>
                  <a:srgbClr val="000000"/>
                </a:solidFill>
                <a:ea typeface="Lucida Grande"/>
                <a:cs typeface="Lucida Grande"/>
              </a:rPr>
              <a:t>proposed amendment to 15.4 enabling use of a </a:t>
            </a:r>
            <a:r>
              <a:rPr lang="en-US" sz="2000" b="1" dirty="0" err="1">
                <a:solidFill>
                  <a:srgbClr val="000000"/>
                </a:solidFill>
                <a:ea typeface="Lucida Grande"/>
                <a:cs typeface="Lucida Grande"/>
              </a:rPr>
              <a:t>smartgrid</a:t>
            </a:r>
            <a:r>
              <a:rPr lang="en-US" sz="2000" b="1" dirty="0">
                <a:solidFill>
                  <a:srgbClr val="000000"/>
                </a:solidFill>
                <a:ea typeface="Lucida Grande"/>
                <a:cs typeface="Lucida Grande"/>
              </a:rPr>
              <a:t> band in India</a:t>
            </a:r>
          </a:p>
          <a:p>
            <a:pPr marL="914400" lvl="1" indent="-457200" eaLnBrk="0" fontAlgn="b" hangingPunct="0">
              <a:buClr>
                <a:srgbClr val="FF0000"/>
              </a:buClr>
              <a:buFont typeface="Wingdings" charset="2"/>
              <a:buChar char="q"/>
            </a:pPr>
            <a:endParaRPr lang="en-US" sz="2000" b="1" dirty="0"/>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29054</TotalTime>
  <Words>2044</Words>
  <Application>Microsoft Macintosh PowerPoint</Application>
  <PresentationFormat>On-screen Show (4:3)</PresentationFormat>
  <Paragraphs>294</Paragraphs>
  <Slides>19</Slides>
  <Notes>11</Notes>
  <HiddenSlides>9</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Meeting Goals (Agenda 15-15-0674-01)</vt:lpstr>
      <vt:lpstr>Meeting Goals (Agenda 15-15-0674-01)</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Revision Schedule</vt:lpstr>
      <vt:lpstr>Chair’s Role</vt:lpstr>
      <vt:lpstr>Voting Results</vt:lpstr>
      <vt:lpstr>SC Maintenance  Meeting Accomplishments</vt:lpstr>
      <vt:lpstr>SC Maintenance  Meeting Accomplishments</vt:lpstr>
      <vt:lpstr>SCm motions </vt:lpstr>
      <vt:lpstr>SCm motions to WG15</vt:lpstr>
      <vt:lpstr>BRC Conference Calls</vt:lpstr>
      <vt:lpstr>Next BRC Call: Wednesday 23 September at 08:00 PDT, 10:00 CDT, 18:00 EEST Thursday 24 September at 00:00 JST </vt:lpstr>
      <vt:lpstr>SC WNG</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&lt;SC Report&gt;</dc:subject>
  <dc:creator>Pat Kinney</dc:creator>
  <cp:keywords/>
  <dc:description>&lt;15-15-0532-00-0mag&gt;</dc:description>
  <cp:lastModifiedBy>Pat Kinney</cp:lastModifiedBy>
  <cp:revision>614</cp:revision>
  <cp:lastPrinted>1998-02-10T13:28:06Z</cp:lastPrinted>
  <dcterms:created xsi:type="dcterms:W3CDTF">2009-07-12T16:25:16Z</dcterms:created>
  <dcterms:modified xsi:type="dcterms:W3CDTF">2015-09-17T09:40:48Z</dcterms:modified>
  <cp:category/>
</cp:coreProperties>
</file>