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59" r:id="rId2"/>
    <p:sldId id="264" r:id="rId3"/>
    <p:sldId id="287" r:id="rId4"/>
    <p:sldId id="288" r:id="rId5"/>
    <p:sldId id="289" r:id="rId6"/>
    <p:sldId id="290" r:id="rId7"/>
    <p:sldId id="291" r:id="rId8"/>
    <p:sldId id="271" r:id="rId9"/>
    <p:sldId id="278" r:id="rId10"/>
    <p:sldId id="272" r:id="rId11"/>
    <p:sldId id="277" r:id="rId12"/>
    <p:sldId id="281" r:id="rId13"/>
    <p:sldId id="292" r:id="rId14"/>
    <p:sldId id="293" r:id="rId15"/>
    <p:sldId id="294" r:id="rId16"/>
    <p:sldId id="283" r:id="rId17"/>
    <p:sldId id="284" r:id="rId18"/>
    <p:sldId id="285" r:id="rId19"/>
    <p:sldId id="295" r:id="rId20"/>
    <p:sldId id="286" r:id="rId21"/>
    <p:sldId id="280" r:id="rId2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varScale="1">
        <p:scale>
          <a:sx n="92" d="100"/>
          <a:sy n="92" d="100"/>
        </p:scale>
        <p:origin x="-226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16</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September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16</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17</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September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17</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18</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September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18</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xfrm>
            <a:off x="3467100" y="-212054"/>
            <a:ext cx="2814638" cy="52320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35842" name="Rectangle 3"/>
          <p:cNvSpPr>
            <a:spLocks noGrp="1" noChangeArrowheads="1"/>
          </p:cNvSpPr>
          <p:nvPr>
            <p:ph type="dt" sz="quarter" idx="1"/>
          </p:nvPr>
        </p:nvSpPr>
        <p:spPr>
          <a:xfrm>
            <a:off x="654051" y="3390"/>
            <a:ext cx="2736850" cy="30776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35843" name="Rectangle 7"/>
          <p:cNvSpPr>
            <a:spLocks noGrp="1" noChangeArrowheads="1"/>
          </p:cNvSpPr>
          <p:nvPr>
            <p:ph type="sldNum" sz="quarter" idx="5"/>
          </p:nvPr>
        </p:nvSpPr>
        <p:spPr>
          <a:xfrm>
            <a:off x="2933700" y="8985251"/>
            <a:ext cx="801688" cy="27698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lvl1pPr defTabSz="933287" eaLnBrk="0" hangingPunct="0">
              <a:defRPr sz="1200">
                <a:solidFill>
                  <a:schemeClr val="tx1"/>
                </a:solidFill>
                <a:latin typeface="Times New Roman" charset="0"/>
                <a:ea typeface="ＭＳ Ｐゴシック" charset="0"/>
                <a:cs typeface="ＭＳ Ｐゴシック" charset="0"/>
              </a:defRPr>
            </a:lvl1pPr>
            <a:lvl2pPr marL="742820" indent="-285700" defTabSz="933287" eaLnBrk="0" hangingPunct="0">
              <a:defRPr sz="1200">
                <a:solidFill>
                  <a:schemeClr val="tx1"/>
                </a:solidFill>
                <a:latin typeface="Times New Roman" charset="0"/>
                <a:ea typeface="ＭＳ Ｐゴシック" charset="0"/>
              </a:defRPr>
            </a:lvl2pPr>
            <a:lvl3pPr marL="1142800" indent="-228560" defTabSz="933287" eaLnBrk="0" hangingPunct="0">
              <a:defRPr sz="1200">
                <a:solidFill>
                  <a:schemeClr val="tx1"/>
                </a:solidFill>
                <a:latin typeface="Times New Roman" charset="0"/>
                <a:ea typeface="ＭＳ Ｐゴシック" charset="0"/>
              </a:defRPr>
            </a:lvl3pPr>
            <a:lvl4pPr marL="1599921" indent="-228560" defTabSz="933287" eaLnBrk="0" hangingPunct="0">
              <a:defRPr sz="1200">
                <a:solidFill>
                  <a:schemeClr val="tx1"/>
                </a:solidFill>
                <a:latin typeface="Times New Roman" charset="0"/>
                <a:ea typeface="ＭＳ Ｐゴシック" charset="0"/>
              </a:defRPr>
            </a:lvl4pPr>
            <a:lvl5pPr marL="2057041" indent="-228560" defTabSz="933287" eaLnBrk="0" hangingPunct="0">
              <a:defRPr sz="1200">
                <a:solidFill>
                  <a:schemeClr val="tx1"/>
                </a:solidFill>
                <a:latin typeface="Times New Roman" charset="0"/>
                <a:ea typeface="ＭＳ Ｐゴシック" charset="0"/>
              </a:defRPr>
            </a:lvl5pPr>
            <a:lvl6pPr marL="2514162" indent="-228560" defTabSz="933287" eaLnBrk="0" fontAlgn="base" hangingPunct="0">
              <a:spcBef>
                <a:spcPct val="0"/>
              </a:spcBef>
              <a:spcAft>
                <a:spcPct val="0"/>
              </a:spcAft>
              <a:defRPr sz="1200">
                <a:solidFill>
                  <a:schemeClr val="tx1"/>
                </a:solidFill>
                <a:latin typeface="Times New Roman" charset="0"/>
                <a:ea typeface="ＭＳ Ｐゴシック" charset="0"/>
              </a:defRPr>
            </a:lvl6pPr>
            <a:lvl7pPr marL="2971282" indent="-228560" defTabSz="933287" eaLnBrk="0" fontAlgn="base" hangingPunct="0">
              <a:spcBef>
                <a:spcPct val="0"/>
              </a:spcBef>
              <a:spcAft>
                <a:spcPct val="0"/>
              </a:spcAft>
              <a:defRPr sz="1200">
                <a:solidFill>
                  <a:schemeClr val="tx1"/>
                </a:solidFill>
                <a:latin typeface="Times New Roman" charset="0"/>
                <a:ea typeface="ＭＳ Ｐゴシック" charset="0"/>
              </a:defRPr>
            </a:lvl7pPr>
            <a:lvl8pPr marL="3428402" indent="-228560" defTabSz="933287" eaLnBrk="0" fontAlgn="base" hangingPunct="0">
              <a:spcBef>
                <a:spcPct val="0"/>
              </a:spcBef>
              <a:spcAft>
                <a:spcPct val="0"/>
              </a:spcAft>
              <a:defRPr sz="1200">
                <a:solidFill>
                  <a:schemeClr val="tx1"/>
                </a:solidFill>
                <a:latin typeface="Times New Roman" charset="0"/>
                <a:ea typeface="ＭＳ Ｐゴシック" charset="0"/>
              </a:defRPr>
            </a:lvl8pPr>
            <a:lvl9pPr marL="3885523" indent="-228560" defTabSz="933287"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19</a:t>
            </a:fld>
            <a:endParaRPr lang="en-US"/>
          </a:p>
        </p:txBody>
      </p:sp>
      <p:sp>
        <p:nvSpPr>
          <p:cNvPr id="35844" name="Date Placeholder 3"/>
          <p:cNvSpPr txBox="1">
            <a:spLocks noGrp="1" noChangeArrowheads="1"/>
          </p:cNvSpPr>
          <p:nvPr/>
        </p:nvSpPr>
        <p:spPr bwMode="auto">
          <a:xfrm>
            <a:off x="654051" y="96838"/>
            <a:ext cx="2736850" cy="218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September 15</a:t>
            </a:fld>
            <a:endParaRPr lang="en-US" sz="1400" b="1" dirty="0"/>
          </a:p>
        </p:txBody>
      </p:sp>
      <p:sp>
        <p:nvSpPr>
          <p:cNvPr id="35845" name="Rectangle 7"/>
          <p:cNvSpPr txBox="1">
            <a:spLocks noGrp="1" noChangeArrowheads="1"/>
          </p:cNvSpPr>
          <p:nvPr/>
        </p:nvSpPr>
        <p:spPr bwMode="auto">
          <a:xfrm>
            <a:off x="2933700" y="8985250"/>
            <a:ext cx="801688" cy="187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19</a:t>
            </a:fld>
            <a:endParaRPr lang="en-US"/>
          </a:p>
        </p:txBody>
      </p:sp>
      <p:sp>
        <p:nvSpPr>
          <p:cNvPr id="35846" name="Rectangle 2"/>
          <p:cNvSpPr>
            <a:spLocks noGrp="1" noRot="1" noChangeAspect="1" noChangeArrowheads="1" noTextEdit="1"/>
          </p:cNvSpPr>
          <p:nvPr>
            <p:ph type="sldImg"/>
          </p:nvPr>
        </p:nvSpPr>
        <p:spPr>
          <a:xfrm>
            <a:off x="1157288" y="700088"/>
            <a:ext cx="4624387" cy="3470275"/>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40" tIns="46371" rIns="92740" bIns="46371"/>
          <a:lstStyle/>
          <a:p>
            <a:pPr defTabSz="914241"/>
            <a:endParaRPr lang="en-US" sz="1000" dirty="0">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3</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7</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10</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September 15</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10</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&lt;Sept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15-</a:t>
            </a:r>
            <a:r>
              <a:rPr lang="en-US" b="1" dirty="0" smtClean="0"/>
              <a:t>0689-</a:t>
            </a:r>
            <a:r>
              <a:rPr lang="en-US" b="1" dirty="0" smtClean="0"/>
              <a:t>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hyperlink" Target="http://ieee802.org/Mike_Spring_Article_on_Stds_Proces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hyperlink" Target="https://join.me/ieeesawg_802.15"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hyperlink" Target="https://join.me/ieeesawg_802.15"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Sept </a:t>
            </a:r>
            <a:r>
              <a:rPr lang="en-US" sz="1600" dirty="0" smtClean="0">
                <a:solidFill>
                  <a:srgbClr val="FF0000"/>
                </a:solidFill>
                <a:latin typeface="Times New Roman" pitchFamily="18" charset="0"/>
                <a:ea typeface="ＭＳ Ｐゴシック" pitchFamily="-65" charset="-128"/>
                <a:cs typeface="+mn-cs"/>
              </a:rPr>
              <a:t>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 Sept 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Sept 2015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Sept </a:t>
            </a:r>
            <a:r>
              <a:rPr lang="en-US" sz="1600" dirty="0" smtClean="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10</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10</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7772400" cy="1066800"/>
          </a:xfrm>
        </p:spPr>
        <p:txBody>
          <a:bodyPr/>
          <a:lstStyle/>
          <a:p>
            <a:r>
              <a:rPr lang="en-US" dirty="0" smtClean="0"/>
              <a:t>Voting Results</a:t>
            </a:r>
            <a:endParaRPr lang="en-US" sz="2400" dirty="0"/>
          </a:p>
        </p:txBody>
      </p:sp>
      <p:sp>
        <p:nvSpPr>
          <p:cNvPr id="3" name="Content Placeholder 2"/>
          <p:cNvSpPr>
            <a:spLocks noGrp="1"/>
          </p:cNvSpPr>
          <p:nvPr>
            <p:ph idx="1"/>
          </p:nvPr>
        </p:nvSpPr>
        <p:spPr>
          <a:xfrm>
            <a:off x="990600" y="1600200"/>
            <a:ext cx="7543800" cy="4343400"/>
          </a:xfrm>
        </p:spPr>
        <p:txBody>
          <a:bodyPr/>
          <a:lstStyle/>
          <a:p>
            <a:pPr marL="0" indent="0">
              <a:buNone/>
            </a:pPr>
            <a:r>
              <a:rPr lang="en-US" sz="2400" dirty="0"/>
              <a:t>137 </a:t>
            </a:r>
            <a:r>
              <a:rPr lang="en-US" sz="2400" dirty="0" smtClean="0"/>
              <a:t>	eligible </a:t>
            </a:r>
            <a:r>
              <a:rPr lang="en-US" sz="2400" dirty="0"/>
              <a:t>people in this ballot </a:t>
            </a:r>
            <a:r>
              <a:rPr lang="en-US" sz="2400" dirty="0" smtClean="0"/>
              <a:t>group</a:t>
            </a:r>
            <a:endParaRPr lang="en-US" sz="2400" dirty="0"/>
          </a:p>
          <a:p>
            <a:pPr marL="0" indent="0">
              <a:buNone/>
            </a:pPr>
            <a:r>
              <a:rPr lang="en-US" sz="2400" dirty="0" smtClean="0"/>
              <a:t>117	votes </a:t>
            </a:r>
            <a:r>
              <a:rPr lang="en-US" sz="2400" dirty="0"/>
              <a:t>received (85% returned</a:t>
            </a:r>
            <a:r>
              <a:rPr lang="en-US" sz="2400" dirty="0" smtClean="0"/>
              <a:t>)</a:t>
            </a:r>
          </a:p>
          <a:p>
            <a:pPr marL="0" indent="0">
              <a:buNone/>
            </a:pPr>
            <a:r>
              <a:rPr lang="en-US" sz="2400" dirty="0" smtClean="0"/>
              <a:t>103</a:t>
            </a:r>
            <a:r>
              <a:rPr lang="en-US" sz="2400" dirty="0"/>
              <a:t>	affirmative </a:t>
            </a:r>
            <a:r>
              <a:rPr lang="en-US" sz="2400" dirty="0" smtClean="0"/>
              <a:t>votes (93% approval)</a:t>
            </a:r>
            <a:endParaRPr lang="en-US" sz="2400" dirty="0"/>
          </a:p>
          <a:p>
            <a:pPr marL="906463" indent="-850900">
              <a:buAutoNum type="arabicPlain" startAt="7"/>
            </a:pPr>
            <a:r>
              <a:rPr lang="en-US" sz="2400" dirty="0" smtClean="0"/>
              <a:t>total </a:t>
            </a:r>
            <a:r>
              <a:rPr lang="en-US" sz="2400" dirty="0"/>
              <a:t>negative votes with comments</a:t>
            </a:r>
          </a:p>
          <a:p>
            <a:pPr marL="963613" indent="-963613">
              <a:buAutoNum type="arabicPlain" startAt="7"/>
            </a:pPr>
            <a:r>
              <a:rPr lang="en-US" sz="2400" dirty="0" smtClean="0"/>
              <a:t>abstention votes (5%)</a:t>
            </a:r>
          </a:p>
          <a:p>
            <a:pPr marL="0" indent="0">
              <a:buNone/>
            </a:pPr>
            <a:endParaRPr lang="en-US" sz="2400" dirty="0" smtClean="0"/>
          </a:p>
          <a:p>
            <a:pPr marL="0" indent="0">
              <a:buNone/>
            </a:pPr>
            <a:r>
              <a:rPr lang="en-US" sz="2400" dirty="0" smtClean="0"/>
              <a:t>447	</a:t>
            </a:r>
            <a:r>
              <a:rPr lang="en-US" sz="2000" dirty="0" smtClean="0"/>
              <a:t>COMMENTS (</a:t>
            </a:r>
            <a:r>
              <a:rPr lang="en-US" sz="2000" dirty="0" smtClean="0">
                <a:ln>
                  <a:solidFill>
                    <a:schemeClr val="accent2"/>
                  </a:solidFill>
                </a:ln>
              </a:rPr>
              <a:t>15-15-0344</a:t>
            </a:r>
            <a:r>
              <a:rPr lang="en-US" sz="2000" dirty="0" smtClean="0">
                <a:ln>
                  <a:solidFill>
                    <a:schemeClr val="accent2"/>
                  </a:solidFill>
                </a:ln>
              </a:rPr>
              <a:t>-20</a:t>
            </a:r>
            <a:r>
              <a:rPr lang="en-US" sz="2000" dirty="0" smtClean="0"/>
              <a:t>)</a:t>
            </a:r>
            <a:endParaRPr lang="en-US" sz="2000" dirty="0" smtClean="0"/>
          </a:p>
          <a:p>
            <a:pPr marL="0" indent="0">
              <a:buNone/>
            </a:pPr>
            <a:r>
              <a:rPr lang="en-US" sz="2400" dirty="0" smtClean="0"/>
              <a:t>173	</a:t>
            </a:r>
            <a:r>
              <a:rPr lang="en-US" sz="2000" dirty="0" smtClean="0"/>
              <a:t>MUST </a:t>
            </a:r>
            <a:r>
              <a:rPr lang="en-US" sz="2000" dirty="0"/>
              <a:t>BE SATISFIED </a:t>
            </a:r>
            <a:r>
              <a:rPr lang="en-US" sz="2000" dirty="0" smtClean="0"/>
              <a:t>COMMENTS</a:t>
            </a:r>
            <a:endParaRPr lang="en-US" sz="20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&lt;Sept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11</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909575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 </a:t>
            </a:r>
            <a:br>
              <a:rPr lang="en-US" b="1" dirty="0" smtClean="0">
                <a:latin typeface="Times New Roman" charset="0"/>
                <a:ea typeface="ＭＳ Ｐゴシック" charset="0"/>
                <a:cs typeface="ＭＳ Ｐゴシック" charset="0"/>
              </a:rPr>
            </a:br>
            <a:r>
              <a:rPr lang="en-US" b="1" dirty="0" smtClean="0">
                <a:latin typeface="Times New Roman" charset="0"/>
                <a:ea typeface="ＭＳ Ｐゴシック" charset="0"/>
                <a:cs typeface="ＭＳ Ｐゴシック" charset="0"/>
              </a:rPr>
              <a:t>Meeting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600200"/>
            <a:ext cx="8382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569913" indent="-342900">
              <a:buClr>
                <a:srgbClr val="FF0000"/>
              </a:buClr>
              <a:buFont typeface="Wingdings" charset="2"/>
              <a:buChar char="q"/>
            </a:pPr>
            <a:r>
              <a:rPr lang="en-US" sz="2400" b="1" dirty="0" smtClean="0"/>
              <a:t>Security Issues – Resolved</a:t>
            </a:r>
          </a:p>
          <a:p>
            <a:pPr marL="569913" indent="-342900">
              <a:buClr>
                <a:srgbClr val="FF0000"/>
              </a:buClr>
              <a:buFont typeface="Wingdings" charset="2"/>
              <a:buChar char="q"/>
            </a:pPr>
            <a:r>
              <a:rPr lang="en-US" sz="2400" b="1" dirty="0" smtClean="0"/>
              <a:t>PANID Issues - Resolved</a:t>
            </a:r>
          </a:p>
          <a:p>
            <a:pPr marL="569913" indent="-342900">
              <a:buClr>
                <a:srgbClr val="FF0000"/>
              </a:buClr>
              <a:buFont typeface="Wingdings" charset="2"/>
              <a:buChar char="q"/>
            </a:pPr>
            <a:r>
              <a:rPr lang="en-US" sz="2400" b="1" dirty="0" smtClean="0"/>
              <a:t>TSCH Issues – Not Resolved (17/38)</a:t>
            </a:r>
          </a:p>
          <a:p>
            <a:pPr marL="569913" indent="-342900">
              <a:buClr>
                <a:srgbClr val="FF0000"/>
              </a:buClr>
              <a:buFont typeface="Wingdings" charset="2"/>
              <a:buChar char="q"/>
            </a:pPr>
            <a:r>
              <a:rPr lang="en-US" sz="2400" b="1" dirty="0" smtClean="0"/>
              <a:t>LLDN Issues – Not Resolved (0/43)</a:t>
            </a:r>
          </a:p>
          <a:p>
            <a:pPr marL="569913" indent="-342900">
              <a:buClr>
                <a:srgbClr val="FF0000"/>
              </a:buClr>
              <a:buFont typeface="Wingdings" charset="2"/>
              <a:buChar char="q"/>
            </a:pPr>
            <a:r>
              <a:rPr lang="en-US" sz="2400" b="1" dirty="0" smtClean="0"/>
              <a:t>Integer Issues - Resolved</a:t>
            </a:r>
          </a:p>
          <a:p>
            <a:pPr marL="569913" indent="-342900">
              <a:buClr>
                <a:srgbClr val="FF0000"/>
              </a:buClr>
              <a:buFont typeface="Wingdings" charset="2"/>
              <a:buChar char="q"/>
            </a:pPr>
            <a:r>
              <a:rPr lang="en-US" sz="2400" b="1" dirty="0" smtClean="0"/>
              <a:t>DSME Issues - Resolved</a:t>
            </a:r>
          </a:p>
          <a:p>
            <a:pPr marL="569913" indent="-342900">
              <a:buClr>
                <a:srgbClr val="FF0000"/>
              </a:buClr>
              <a:buFont typeface="Wingdings" charset="2"/>
              <a:buChar char="q"/>
            </a:pPr>
            <a:r>
              <a:rPr lang="en-US" sz="2400" b="1" dirty="0" smtClean="0"/>
              <a:t>RIT Issues – Resolved (additional detail needed)</a:t>
            </a:r>
          </a:p>
          <a:p>
            <a:pPr marL="569913" indent="-342900">
              <a:buClr>
                <a:srgbClr val="FF0000"/>
              </a:buClr>
              <a:buFont typeface="Wingdings" charset="2"/>
              <a:buChar char="q"/>
            </a:pPr>
            <a:r>
              <a:rPr lang="en-US" sz="2400" b="1" dirty="0" smtClean="0"/>
              <a:t>FRAK Issues – Resolved</a:t>
            </a:r>
            <a:endParaRPr lang="en-US" sz="2400" b="1" dirty="0"/>
          </a:p>
          <a:p>
            <a:pPr marL="569913" indent="-342900">
              <a:buClr>
                <a:srgbClr val="FF0000"/>
              </a:buClr>
              <a:buFont typeface="Wingdings" charset="2"/>
              <a:buChar char="q"/>
            </a:pPr>
            <a:r>
              <a:rPr lang="en-US" sz="2400" b="1" dirty="0" smtClean="0"/>
              <a:t>Summary, technical comments:</a:t>
            </a:r>
          </a:p>
          <a:p>
            <a:pPr marL="1027113" lvl="1" indent="-342900">
              <a:buClr>
                <a:srgbClr val="FF0000"/>
              </a:buClr>
              <a:buFont typeface="Wingdings" charset="2"/>
              <a:buChar char="q"/>
            </a:pPr>
            <a:r>
              <a:rPr lang="en-US" sz="2400" b="1" dirty="0" smtClean="0"/>
              <a:t>Accept  	80</a:t>
            </a:r>
          </a:p>
          <a:p>
            <a:pPr marL="1027113" lvl="1" indent="-342900">
              <a:buClr>
                <a:srgbClr val="FF0000"/>
              </a:buClr>
              <a:buFont typeface="Wingdings" charset="2"/>
              <a:buChar char="q"/>
            </a:pPr>
            <a:r>
              <a:rPr lang="en-US" sz="2400" b="1" dirty="0" smtClean="0"/>
              <a:t>Revise  	104</a:t>
            </a:r>
          </a:p>
          <a:p>
            <a:pPr marL="1027113" lvl="1" indent="-342900">
              <a:buClr>
                <a:srgbClr val="FF0000"/>
              </a:buClr>
              <a:buFont typeface="Wingdings" charset="2"/>
              <a:buChar char="q"/>
            </a:pPr>
            <a:r>
              <a:rPr lang="en-US" sz="2400" b="1" dirty="0" smtClean="0"/>
              <a:t>Reject  	20</a:t>
            </a:r>
          </a:p>
          <a:p>
            <a:pPr marL="1027113" lvl="1" indent="-342900">
              <a:buClr>
                <a:srgbClr val="FF0000"/>
              </a:buClr>
              <a:buFont typeface="Wingdings" charset="2"/>
              <a:buChar char="q"/>
            </a:pPr>
            <a:r>
              <a:rPr lang="en-US" sz="2400" b="1" dirty="0" smtClean="0"/>
              <a:t>Not Resolved 65</a:t>
            </a:r>
          </a:p>
        </p:txBody>
      </p:sp>
    </p:spTree>
    <p:extLst>
      <p:ext uri="{BB962C8B-B14F-4D97-AF65-F5344CB8AC3E}">
        <p14:creationId xmlns:p14="http://schemas.microsoft.com/office/powerpoint/2010/main" val="31552067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381000"/>
            <a:ext cx="7772400" cy="762000"/>
          </a:xfrm>
        </p:spPr>
        <p:txBody>
          <a:bodyPr/>
          <a:lstStyle/>
          <a:p>
            <a:r>
              <a:rPr lang="en-US" b="1" dirty="0" smtClean="0">
                <a:latin typeface="Times New Roman" charset="0"/>
                <a:ea typeface="ＭＳ Ｐゴシック" charset="0"/>
                <a:cs typeface="ＭＳ Ｐゴシック" charset="0"/>
              </a:rPr>
              <a:t>SC Maintenance </a:t>
            </a:r>
            <a:br>
              <a:rPr lang="en-US" b="1" dirty="0" smtClean="0">
                <a:latin typeface="Times New Roman" charset="0"/>
                <a:ea typeface="ＭＳ Ｐゴシック" charset="0"/>
                <a:cs typeface="ＭＳ Ｐゴシック" charset="0"/>
              </a:rPr>
            </a:br>
            <a:r>
              <a:rPr lang="en-US" b="1" dirty="0" smtClean="0">
                <a:latin typeface="Times New Roman" charset="0"/>
                <a:ea typeface="ＭＳ Ｐゴシック" charset="0"/>
                <a:cs typeface="ＭＳ Ｐゴシック" charset="0"/>
              </a:rPr>
              <a:t>Meeting Accomplishments: LLDN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600200"/>
            <a:ext cx="8382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227013">
              <a:buClr>
                <a:srgbClr val="FF0000"/>
              </a:buClr>
            </a:pPr>
            <a:r>
              <a:rPr lang="en-US" sz="2400" b="1" dirty="0" smtClean="0"/>
              <a:t>LLDN had been removed from the 802.15.4 revision before the WG LB.  Comments to re-insert LLDN into the draft were considered by </a:t>
            </a:r>
            <a:r>
              <a:rPr lang="en-US" sz="2400" b="1" dirty="0" err="1" smtClean="0"/>
              <a:t>SCm</a:t>
            </a:r>
            <a:r>
              <a:rPr lang="en-US" sz="2400" b="1" dirty="0" smtClean="0"/>
              <a:t>.  Consensus was to reinsert LLDN given the following changes:</a:t>
            </a:r>
          </a:p>
          <a:p>
            <a:pPr marL="1027113" lvl="1" indent="-342900">
              <a:buClr>
                <a:srgbClr val="FF0000"/>
              </a:buClr>
              <a:buFont typeface="Wingdings" charset="2"/>
              <a:buChar char="q"/>
            </a:pPr>
            <a:r>
              <a:rPr lang="en-US" sz="2400" b="1" dirty="0" smtClean="0"/>
              <a:t>LLDN to be placed into an normative Annex</a:t>
            </a:r>
          </a:p>
          <a:p>
            <a:pPr marL="1027113" lvl="1" indent="-342900">
              <a:buClr>
                <a:srgbClr val="FF0000"/>
              </a:buClr>
              <a:buFont typeface="Wingdings" charset="2"/>
              <a:buChar char="q"/>
            </a:pPr>
            <a:r>
              <a:rPr lang="en-US" sz="2400" b="1" dirty="0" smtClean="0"/>
              <a:t>LLDN to be restricted to non-secure operation</a:t>
            </a:r>
          </a:p>
          <a:p>
            <a:pPr marL="1027113" lvl="1" indent="-342900">
              <a:buClr>
                <a:srgbClr val="FF0000"/>
              </a:buClr>
              <a:buFont typeface="Wingdings" charset="2"/>
              <a:buChar char="q"/>
            </a:pPr>
            <a:r>
              <a:rPr lang="en-US" sz="2400" b="1" dirty="0" smtClean="0"/>
              <a:t>LLDN frame types to be described in the normative Annex, not in the draft’s body</a:t>
            </a:r>
          </a:p>
          <a:p>
            <a:pPr marL="1027113" lvl="1" indent="-342900">
              <a:buClr>
                <a:srgbClr val="FF0000"/>
              </a:buClr>
              <a:buFont typeface="Wingdings" charset="2"/>
              <a:buChar char="q"/>
            </a:pPr>
            <a:r>
              <a:rPr lang="en-US" sz="2400" b="1" dirty="0" smtClean="0"/>
              <a:t>LLDN frame types to be labeled differently than current frame types</a:t>
            </a:r>
          </a:p>
          <a:p>
            <a:pPr marL="1027113" lvl="1" indent="-342900">
              <a:buClr>
                <a:srgbClr val="FF0000"/>
              </a:buClr>
              <a:buFont typeface="Wingdings" charset="2"/>
              <a:buChar char="q"/>
            </a:pPr>
            <a:r>
              <a:rPr lang="en-US" sz="2400" b="1" dirty="0" smtClean="0"/>
              <a:t>LLDN text for General Description (Clause 5) to be significantly reduced to about one paragraph</a:t>
            </a:r>
          </a:p>
          <a:p>
            <a:pPr marL="1027113" lvl="1" indent="-342900">
              <a:buClr>
                <a:srgbClr val="FF0000"/>
              </a:buClr>
              <a:buFont typeface="Wingdings" charset="2"/>
              <a:buChar char="q"/>
            </a:pPr>
            <a:r>
              <a:rPr lang="en-US" sz="2400" b="1" dirty="0" smtClean="0"/>
              <a:t>LLDN draft text to be supplied within 3 weeks to the BRC</a:t>
            </a:r>
          </a:p>
        </p:txBody>
      </p:sp>
    </p:spTree>
    <p:extLst>
      <p:ext uri="{BB962C8B-B14F-4D97-AF65-F5344CB8AC3E}">
        <p14:creationId xmlns:p14="http://schemas.microsoft.com/office/powerpoint/2010/main" val="33964204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533400" y="838200"/>
            <a:ext cx="7772400" cy="762000"/>
          </a:xfrm>
        </p:spPr>
        <p:txBody>
          <a:bodyPr/>
          <a:lstStyle/>
          <a:p>
            <a:r>
              <a:rPr lang="en-US" b="1" dirty="0" smtClean="0">
                <a:latin typeface="Times New Roman" charset="0"/>
                <a:ea typeface="ＭＳ Ｐゴシック" charset="0"/>
                <a:cs typeface="ＭＳ Ｐゴシック" charset="0"/>
              </a:rPr>
              <a:t>SC Maintenance Meeting Accomplishments: Passive Scan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81000" y="2133600"/>
            <a:ext cx="8382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227013">
              <a:buClr>
                <a:srgbClr val="FF0000"/>
              </a:buClr>
            </a:pPr>
            <a:r>
              <a:rPr lang="en-US" sz="2400" b="1" dirty="0" smtClean="0"/>
              <a:t>Passive scan error (dating back to the original 802.15.4-2003 was discovered.  A rogue comment has been submitted describing this error and proposing a corrective change.  </a:t>
            </a:r>
          </a:p>
          <a:p>
            <a:pPr marL="569913" indent="-342900">
              <a:buClr>
                <a:srgbClr val="FF0000"/>
              </a:buClr>
              <a:buFont typeface="Wingdings" charset="2"/>
              <a:buChar char="q"/>
            </a:pPr>
            <a:r>
              <a:rPr lang="en-US" sz="2400" b="1" dirty="0" smtClean="0"/>
              <a:t>E Callaway and D Sturek agreed to verify that the corrective change corrects the problem and does not create any new problems</a:t>
            </a:r>
          </a:p>
        </p:txBody>
      </p:sp>
    </p:spTree>
    <p:extLst>
      <p:ext uri="{BB962C8B-B14F-4D97-AF65-F5344CB8AC3E}">
        <p14:creationId xmlns:p14="http://schemas.microsoft.com/office/powerpoint/2010/main" val="3631360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15</a:t>
            </a:fld>
            <a:endParaRPr lang="en-US"/>
          </a:p>
        </p:txBody>
      </p:sp>
      <p:sp>
        <p:nvSpPr>
          <p:cNvPr id="21509" name="Rectangle 2"/>
          <p:cNvSpPr>
            <a:spLocks noGrp="1" noChangeArrowheads="1"/>
          </p:cNvSpPr>
          <p:nvPr>
            <p:ph type="title" idx="4294967295"/>
          </p:nvPr>
        </p:nvSpPr>
        <p:spPr>
          <a:xfrm>
            <a:off x="381000" y="838200"/>
            <a:ext cx="8153400" cy="762000"/>
          </a:xfrm>
        </p:spPr>
        <p:txBody>
          <a:bodyPr/>
          <a:lstStyle/>
          <a:p>
            <a:r>
              <a:rPr lang="en-US" b="1" dirty="0" smtClean="0">
                <a:latin typeface="Times New Roman" charset="0"/>
                <a:ea typeface="ＭＳ Ｐゴシック" charset="0"/>
                <a:cs typeface="ＭＳ Ｐゴシック" charset="0"/>
              </a:rPr>
              <a:t>SC Maintenance Meeting Accomplishments: PAN ID compression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81000" y="2667000"/>
            <a:ext cx="83820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227013">
              <a:buClr>
                <a:srgbClr val="FF0000"/>
              </a:buClr>
            </a:pPr>
            <a:r>
              <a:rPr lang="en-US" sz="2400" b="1" dirty="0" smtClean="0"/>
              <a:t>PAN ID compression table generated many comments.  Additionally, the compression was very confusing.</a:t>
            </a:r>
          </a:p>
          <a:p>
            <a:pPr marL="227013">
              <a:buClr>
                <a:srgbClr val="FF0000"/>
              </a:buClr>
            </a:pPr>
            <a:r>
              <a:rPr lang="en-US" sz="2400" b="1" dirty="0" smtClean="0"/>
              <a:t>  </a:t>
            </a:r>
          </a:p>
          <a:p>
            <a:pPr marL="569913" indent="-342900">
              <a:buClr>
                <a:srgbClr val="FF0000"/>
              </a:buClr>
              <a:buFont typeface="Wingdings" charset="2"/>
              <a:buChar char="q"/>
            </a:pPr>
            <a:r>
              <a:rPr lang="en-US" sz="2400" b="1" dirty="0" smtClean="0"/>
              <a:t>B Rolfe and C Powell have reviewed the issues with PAN ID compression and have created a solution to resolved issues</a:t>
            </a:r>
          </a:p>
        </p:txBody>
      </p:sp>
    </p:spTree>
    <p:extLst>
      <p:ext uri="{BB962C8B-B14F-4D97-AF65-F5344CB8AC3E}">
        <p14:creationId xmlns:p14="http://schemas.microsoft.com/office/powerpoint/2010/main" val="22757801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dirty="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16</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16</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br>
              <a:rPr lang="en-US"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8600" y="838200"/>
            <a:ext cx="8915400" cy="5638800"/>
          </a:xfrm>
        </p:spPr>
        <p:txBody>
          <a:bodyPr/>
          <a:lstStyle/>
          <a:p>
            <a:pPr marL="0" indent="0">
              <a:buNone/>
            </a:pPr>
            <a:r>
              <a:rPr lang="en-US" sz="2400" b="1" dirty="0" smtClean="0">
                <a:ea typeface="ＭＳ Ｐゴシック" charset="0"/>
                <a:cs typeface="ＭＳ Ｐゴシック" charset="0"/>
              </a:rPr>
              <a:t>BRC</a:t>
            </a:r>
            <a:r>
              <a:rPr lang="en-US" sz="2400" b="1" dirty="0">
                <a:ea typeface="ＭＳ Ｐゴシック" charset="0"/>
                <a:cs typeface="ＭＳ Ｐゴシック" charset="0"/>
              </a:rPr>
              <a:t>:</a:t>
            </a:r>
          </a:p>
          <a:p>
            <a:pPr marL="0" indent="0">
              <a:buNone/>
            </a:pPr>
            <a:r>
              <a:rPr lang="en-US" sz="2000" i="1" dirty="0" err="1" smtClean="0"/>
              <a:t>SCm</a:t>
            </a:r>
            <a:r>
              <a:rPr lang="en-US" sz="2000" i="1" dirty="0" smtClean="0"/>
              <a:t> requests that </a:t>
            </a:r>
            <a:r>
              <a:rPr lang="en-US" sz="2000" i="1" dirty="0"/>
              <a:t>802.15 WG approve the formation of a Ballot Resolution Committee (BRC) for the WG balloting of the 802.15.4 Revision draft standard with the following membership: </a:t>
            </a:r>
            <a:r>
              <a:rPr lang="en-US" sz="2000" dirty="0"/>
              <a:t>Pat </a:t>
            </a:r>
            <a:r>
              <a:rPr lang="en-US" sz="2000" dirty="0" smtClean="0"/>
              <a:t>Kinney, </a:t>
            </a:r>
            <a:r>
              <a:rPr lang="en-US" sz="2000" dirty="0"/>
              <a:t>James Gilb, </a:t>
            </a:r>
            <a:r>
              <a:rPr lang="en-US" sz="2000" dirty="0" err="1" smtClean="0"/>
              <a:t>Jussi</a:t>
            </a:r>
            <a:r>
              <a:rPr lang="en-US" sz="2000" dirty="0" smtClean="0"/>
              <a:t> </a:t>
            </a:r>
            <a:r>
              <a:rPr lang="en-US" sz="2000" dirty="0" err="1" smtClean="0"/>
              <a:t>Haapola</a:t>
            </a:r>
            <a:r>
              <a:rPr lang="en-US" sz="2000" dirty="0" smtClean="0"/>
              <a:t>, </a:t>
            </a:r>
            <a:r>
              <a:rPr lang="en-US" sz="2000" dirty="0" err="1" smtClean="0"/>
              <a:t>Jeritt</a:t>
            </a:r>
            <a:r>
              <a:rPr lang="en-US" sz="2000" dirty="0" smtClean="0"/>
              <a:t> Kent, Benjamin </a:t>
            </a:r>
            <a:r>
              <a:rPr lang="en-US" sz="2000" dirty="0"/>
              <a:t>Rolfe, Clint Powell, Billy Verso, Kunal </a:t>
            </a:r>
            <a:r>
              <a:rPr lang="en-US" sz="2000" dirty="0" smtClean="0"/>
              <a:t>Shah, </a:t>
            </a:r>
            <a:r>
              <a:rPr lang="en-US" sz="2000" dirty="0" err="1" smtClean="0"/>
              <a:t>Fumihide</a:t>
            </a:r>
            <a:r>
              <a:rPr lang="en-US" sz="2000" dirty="0" smtClean="0"/>
              <a:t> Kojima, Tero Kivinen, and Tim Harrington. </a:t>
            </a:r>
            <a:r>
              <a:rPr lang="en-US" sz="2000" i="1" dirty="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t>
            </a:r>
            <a:r>
              <a:rPr lang="en-US" sz="2000" i="1" dirty="0" smtClean="0"/>
              <a:t>as announced </a:t>
            </a:r>
            <a:r>
              <a:rPr lang="en-US" sz="2000" i="1" dirty="0"/>
              <a:t>to the reflector at least </a:t>
            </a:r>
            <a:r>
              <a:rPr lang="en-US" sz="2000" i="1" dirty="0" smtClean="0"/>
              <a:t>30 </a:t>
            </a:r>
            <a:r>
              <a:rPr lang="en-US" sz="2000" i="1" dirty="0"/>
              <a:t>days in advance</a:t>
            </a:r>
            <a:r>
              <a:rPr lang="en-US" sz="2000" i="1" dirty="0" smtClean="0"/>
              <a:t>.</a:t>
            </a:r>
          </a:p>
          <a:p>
            <a:pPr marL="0" indent="0">
              <a:buNone/>
            </a:pPr>
            <a:endParaRPr lang="en-US" sz="2000" i="1" dirty="0"/>
          </a:p>
          <a:p>
            <a:pPr marL="0" indent="0">
              <a:buNone/>
            </a:pPr>
            <a:r>
              <a:rPr lang="en-US" sz="2000" dirty="0" smtClean="0"/>
              <a:t>Kunal Shah moved, C Powell seconded.  Upon no opposition the motion carries with unanimous consent.</a:t>
            </a:r>
            <a:endParaRPr lang="en-US" sz="2000" dirty="0"/>
          </a:p>
        </p:txBody>
      </p:sp>
    </p:spTree>
    <p:extLst>
      <p:ext uri="{BB962C8B-B14F-4D97-AF65-F5344CB8AC3E}">
        <p14:creationId xmlns:p14="http://schemas.microsoft.com/office/powerpoint/2010/main" val="16532026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17</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17</a:t>
            </a:fld>
            <a:endParaRPr lang="en-US"/>
          </a:p>
        </p:txBody>
      </p:sp>
      <p:sp>
        <p:nvSpPr>
          <p:cNvPr id="34821" name="Rectangle 2"/>
          <p:cNvSpPr>
            <a:spLocks noGrp="1" noChangeArrowheads="1"/>
          </p:cNvSpPr>
          <p:nvPr>
            <p:ph type="title" idx="4294967295"/>
          </p:nvPr>
        </p:nvSpPr>
        <p:spPr>
          <a:xfrm>
            <a:off x="762000" y="3048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r>
              <a:rPr lang="en-US" dirty="0">
                <a:latin typeface="Times New Roman" charset="0"/>
                <a:ea typeface="ＭＳ Ｐゴシック" charset="0"/>
                <a:cs typeface="ＭＳ Ｐゴシック" charset="0"/>
              </a:rPr>
              <a:t> </a:t>
            </a:r>
            <a:r>
              <a:rPr lang="en-US" dirty="0" smtClean="0">
                <a:latin typeface="Times New Roman" charset="0"/>
                <a:ea typeface="ＭＳ Ｐゴシック" charset="0"/>
                <a:cs typeface="ＭＳ Ｐゴシック" charset="0"/>
              </a:rPr>
              <a:t>to WG15</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143000"/>
            <a:ext cx="8915400" cy="5181600"/>
          </a:xfrm>
        </p:spPr>
        <p:txBody>
          <a:bodyPr/>
          <a:lstStyle/>
          <a:p>
            <a:pPr marL="0" indent="0">
              <a:buNone/>
            </a:pPr>
            <a:r>
              <a:rPr lang="en-US" sz="2000" b="1" dirty="0" smtClean="0">
                <a:ea typeface="ＭＳ Ｐゴシック" charset="0"/>
                <a:cs typeface="ＭＳ Ｐゴシック" charset="0"/>
              </a:rPr>
              <a:t>BRC</a:t>
            </a:r>
            <a:r>
              <a:rPr lang="en-US" sz="2000" b="1" dirty="0">
                <a:ea typeface="ＭＳ Ｐゴシック" charset="0"/>
                <a:cs typeface="ＭＳ Ｐゴシック" charset="0"/>
              </a:rPr>
              <a:t>:</a:t>
            </a:r>
          </a:p>
          <a:p>
            <a:pPr marL="0" indent="0">
              <a:buNone/>
            </a:pPr>
            <a:r>
              <a:rPr lang="en-US" sz="2000" i="1" dirty="0" smtClean="0"/>
              <a:t>Move that 802.15 WG approve the formation of a Ballot Resolution Committee (BRC) for the WG balloting of the 802.15.4 Revision draft standard with the following membership: </a:t>
            </a:r>
            <a:r>
              <a:rPr lang="en-US" sz="2000" dirty="0" smtClean="0"/>
              <a:t>Pat Kinney, James </a:t>
            </a:r>
            <a:r>
              <a:rPr lang="en-US" sz="2000" dirty="0" err="1" smtClean="0"/>
              <a:t>Gilb</a:t>
            </a:r>
            <a:r>
              <a:rPr lang="en-US" sz="2000" dirty="0" smtClean="0"/>
              <a:t>, </a:t>
            </a:r>
            <a:r>
              <a:rPr lang="en-US" sz="2000" dirty="0" err="1" smtClean="0"/>
              <a:t>Jussi</a:t>
            </a:r>
            <a:r>
              <a:rPr lang="en-US" sz="2000" dirty="0" smtClean="0"/>
              <a:t> </a:t>
            </a:r>
            <a:r>
              <a:rPr lang="en-US" sz="2000" dirty="0" err="1" smtClean="0"/>
              <a:t>Haapola</a:t>
            </a:r>
            <a:r>
              <a:rPr lang="en-US" sz="2000" dirty="0" smtClean="0"/>
              <a:t>, </a:t>
            </a:r>
            <a:r>
              <a:rPr lang="en-US" sz="2000" dirty="0" err="1" smtClean="0"/>
              <a:t>Jeritt</a:t>
            </a:r>
            <a:r>
              <a:rPr lang="en-US" sz="2000" dirty="0" smtClean="0"/>
              <a:t> Kent, Benjamin Rolfe, Clint Powell, Billy Verso, </a:t>
            </a:r>
            <a:r>
              <a:rPr lang="en-US" sz="2000" dirty="0" err="1" smtClean="0"/>
              <a:t>Kunal</a:t>
            </a:r>
            <a:r>
              <a:rPr lang="en-US" sz="2000" dirty="0" smtClean="0"/>
              <a:t> Shah, </a:t>
            </a:r>
            <a:r>
              <a:rPr lang="en-US" sz="2000" dirty="0" err="1" smtClean="0"/>
              <a:t>Fumihide</a:t>
            </a:r>
            <a:r>
              <a:rPr lang="en-US" sz="2000" dirty="0" smtClean="0"/>
              <a:t> Kojima, </a:t>
            </a:r>
            <a:r>
              <a:rPr lang="en-US" sz="2000" dirty="0" err="1" smtClean="0"/>
              <a:t>Tero</a:t>
            </a:r>
            <a:r>
              <a:rPr lang="en-US" sz="2000" dirty="0" smtClean="0"/>
              <a:t> </a:t>
            </a:r>
            <a:r>
              <a:rPr lang="en-US" sz="2000" dirty="0" err="1" smtClean="0"/>
              <a:t>Kivinen</a:t>
            </a:r>
            <a:r>
              <a:rPr lang="en-US" sz="2000" dirty="0" smtClean="0"/>
              <a:t>, and Tim Harrington. </a:t>
            </a:r>
            <a:r>
              <a:rPr lang="en-US" sz="2000" i="1" dirty="0" smtClean="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as announced to the reflector at least 30 days in advance.</a:t>
            </a:r>
            <a:endParaRPr lang="en-US" sz="2000" i="1" dirty="0"/>
          </a:p>
          <a:p>
            <a:pPr marL="0" indent="0">
              <a:buNone/>
            </a:pPr>
            <a:r>
              <a:rPr lang="en-US" sz="2000" b="1" i="1" dirty="0" smtClean="0">
                <a:latin typeface="+mj-lt"/>
                <a:ea typeface="ＭＳ Ｐゴシック" charset="0"/>
                <a:cs typeface="ＭＳ Ｐゴシック" charset="0"/>
              </a:rPr>
              <a:t>Moved by Pat Kinney</a:t>
            </a:r>
          </a:p>
          <a:p>
            <a:pPr marL="0" indent="0">
              <a:buNone/>
            </a:pPr>
            <a:r>
              <a:rPr lang="en-US" sz="2000" b="1" i="1" dirty="0" smtClean="0">
                <a:latin typeface="+mj-lt"/>
                <a:ea typeface="ＭＳ Ｐゴシック" charset="0"/>
                <a:cs typeface="ＭＳ Ｐゴシック" charset="0"/>
              </a:rPr>
              <a:t>Seconded by Ben Rolfe</a:t>
            </a:r>
            <a:endParaRPr lang="en-US" sz="2200" b="1" dirty="0">
              <a:latin typeface="+mj-lt"/>
              <a:ea typeface="ＭＳ Ｐゴシック" charset="0"/>
              <a:cs typeface="ＭＳ Ｐゴシック" charset="0"/>
            </a:endParaRPr>
          </a:p>
          <a:p>
            <a:pPr marL="0" indent="0">
              <a:buNone/>
            </a:pPr>
            <a:endParaRPr lang="en-US" sz="2200" dirty="0">
              <a:latin typeface="+mj-lt"/>
              <a:ea typeface="ＭＳ Ｐゴシック" charset="0"/>
              <a:cs typeface="ＭＳ Ｐゴシック" charset="0"/>
            </a:endParaRPr>
          </a:p>
          <a:p>
            <a:pPr marL="0" indent="0">
              <a:buNone/>
            </a:pPr>
            <a:endParaRPr lang="en-US" sz="2200" dirty="0"/>
          </a:p>
        </p:txBody>
      </p:sp>
    </p:spTree>
    <p:extLst>
      <p:ext uri="{BB962C8B-B14F-4D97-AF65-F5344CB8AC3E}">
        <p14:creationId xmlns:p14="http://schemas.microsoft.com/office/powerpoint/2010/main" val="19270204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18</a:t>
            </a:fld>
            <a:endParaRPr lang="en-US"/>
          </a:p>
        </p:txBody>
      </p:sp>
      <p:sp>
        <p:nvSpPr>
          <p:cNvPr id="34821" name="Rectangle 2"/>
          <p:cNvSpPr>
            <a:spLocks noGrp="1" noChangeArrowheads="1"/>
          </p:cNvSpPr>
          <p:nvPr>
            <p:ph type="title" idx="4294967295"/>
          </p:nvPr>
        </p:nvSpPr>
        <p:spPr>
          <a:xfrm>
            <a:off x="533400" y="457200"/>
            <a:ext cx="7772400" cy="762000"/>
          </a:xfrm>
        </p:spPr>
        <p:txBody>
          <a:bodyPr/>
          <a:lstStyle/>
          <a:p>
            <a:r>
              <a:rPr lang="en-US" dirty="0" smtClean="0">
                <a:latin typeface="Times New Roman" charset="0"/>
                <a:ea typeface="ＭＳ Ｐゴシック" charset="0"/>
                <a:cs typeface="ＭＳ Ｐゴシック" charset="0"/>
              </a:rPr>
              <a:t>BRC Conference Calls</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219200"/>
            <a:ext cx="8915400" cy="5105400"/>
          </a:xfrm>
        </p:spPr>
        <p:txBody>
          <a:bodyPr/>
          <a:lstStyle/>
          <a:p>
            <a:pPr marL="0" indent="0">
              <a:buNone/>
            </a:pPr>
            <a:r>
              <a:rPr lang="en-US" sz="2000" b="1" dirty="0" smtClean="0">
                <a:ea typeface="ＭＳ Ｐゴシック" charset="0"/>
                <a:cs typeface="ＭＳ Ｐゴシック" charset="0"/>
              </a:rPr>
              <a:t>Standing Weekly Conference Call:</a:t>
            </a:r>
            <a:endParaRPr lang="en-US" sz="2000" dirty="0" smtClean="0">
              <a:latin typeface="+mj-lt"/>
              <a:ea typeface="ＭＳ Ｐゴシック" charset="0"/>
              <a:cs typeface="ＭＳ Ｐゴシック" charset="0"/>
            </a:endParaRPr>
          </a:p>
          <a:p>
            <a:pPr marL="0" indent="0">
              <a:buNone/>
            </a:pPr>
            <a:r>
              <a:rPr lang="en-US" sz="2000" b="1" dirty="0" smtClean="0">
                <a:ea typeface="ＭＳ Ｐゴシック" charset="0"/>
                <a:cs typeface="ＭＳ Ｐゴシック" charset="0"/>
              </a:rPr>
              <a:t>BRC calls for 3, 5, 10, and 12 August will be:</a:t>
            </a:r>
          </a:p>
          <a:p>
            <a:pPr marL="0" indent="0">
              <a:buNone/>
            </a:pPr>
            <a:r>
              <a:rPr lang="en-US" sz="2000" b="1" dirty="0" smtClean="0">
                <a:ea typeface="ＭＳ Ｐゴシック" charset="0"/>
                <a:cs typeface="ＭＳ Ｐゴシック" charset="0"/>
              </a:rPr>
              <a:t>Mondays and Wednesdays at 16:00 PDT, 18:00 CDT, Wednesdays and Fridays 02:00 EEST, 08:00 JST</a:t>
            </a:r>
          </a:p>
          <a:p>
            <a:r>
              <a:rPr lang="en-US" sz="1800" dirty="0"/>
              <a:t>The call-in details are: </a:t>
            </a:r>
          </a:p>
          <a:p>
            <a:pPr lvl="1"/>
            <a:r>
              <a:rPr lang="en-US" sz="1400" b="1" dirty="0"/>
              <a:t>Join the meeting: </a:t>
            </a:r>
            <a:r>
              <a:rPr lang="en-US" sz="1400" u="sng" dirty="0">
                <a:hlinkClick r:id="rId3"/>
              </a:rPr>
              <a:t>https://join.me/ieeesawg_802.15</a:t>
            </a:r>
            <a:r>
              <a:rPr lang="en-US" sz="1400" u="sng" dirty="0"/>
              <a:t> </a:t>
            </a:r>
            <a:endParaRPr lang="en-US" sz="1400" dirty="0"/>
          </a:p>
          <a:p>
            <a:pPr lvl="1"/>
            <a:r>
              <a:rPr lang="en-US" sz="1400" dirty="0"/>
              <a:t>On a computer, use any browser with Flash. Nothing to download. </a:t>
            </a:r>
          </a:p>
          <a:p>
            <a:pPr lvl="1"/>
            <a:r>
              <a:rPr lang="en-US" sz="1400" dirty="0"/>
              <a:t>On a phone or tablet, launch the </a:t>
            </a:r>
            <a:r>
              <a:rPr lang="en-US" sz="1400" u="sng" dirty="0"/>
              <a:t>join.me app and enter meeting code: </a:t>
            </a:r>
            <a:r>
              <a:rPr lang="en-US" sz="1400" b="1" u="sng" dirty="0"/>
              <a:t>ieeesawg_802.15</a:t>
            </a:r>
            <a:r>
              <a:rPr lang="en-US" sz="1400" u="sng" dirty="0"/>
              <a:t> </a:t>
            </a:r>
            <a:endParaRPr lang="en-US" sz="1400" dirty="0"/>
          </a:p>
          <a:p>
            <a:pPr lvl="1"/>
            <a:r>
              <a:rPr lang="en-US" sz="1400" b="1" dirty="0"/>
              <a:t>Join the audio conference: </a:t>
            </a:r>
            <a:endParaRPr lang="en-US" sz="1400" dirty="0"/>
          </a:p>
          <a:p>
            <a:r>
              <a:rPr lang="en-US" sz="1800" dirty="0"/>
              <a:t>Dial a phone number and enter access code, or connect via internet. </a:t>
            </a:r>
          </a:p>
          <a:p>
            <a:r>
              <a:rPr lang="en-US" sz="1800" b="1" dirty="0"/>
              <a:t>By phone: </a:t>
            </a:r>
            <a:endParaRPr lang="en-US" sz="1800" dirty="0"/>
          </a:p>
          <a:p>
            <a:pPr lvl="1"/>
            <a:r>
              <a:rPr lang="en-US" sz="1400" dirty="0"/>
              <a:t>United States - Hartford, CT   </a:t>
            </a:r>
            <a:r>
              <a:rPr lang="en-US" sz="1400" b="1" dirty="0"/>
              <a:t>+1.860.970.0010</a:t>
            </a:r>
            <a:r>
              <a:rPr lang="en-US" sz="1400" dirty="0"/>
              <a:t> </a:t>
            </a:r>
          </a:p>
          <a:p>
            <a:pPr lvl="1"/>
            <a:r>
              <a:rPr lang="en-US" sz="1400" dirty="0"/>
              <a:t>United States - Los Angeles, CA   </a:t>
            </a:r>
            <a:r>
              <a:rPr lang="en-US" sz="1400" b="1" dirty="0"/>
              <a:t>+1.213.226.1066</a:t>
            </a:r>
            <a:r>
              <a:rPr lang="en-US" sz="1400" dirty="0"/>
              <a:t> </a:t>
            </a:r>
          </a:p>
          <a:p>
            <a:pPr lvl="1"/>
            <a:r>
              <a:rPr lang="en-US" sz="1400" dirty="0"/>
              <a:t>United States - Thousand Oaks, CA   </a:t>
            </a:r>
            <a:r>
              <a:rPr lang="en-US" sz="1400" b="1" dirty="0"/>
              <a:t>+1.805.309.5900</a:t>
            </a:r>
            <a:r>
              <a:rPr lang="en-US" sz="1400" dirty="0"/>
              <a:t> </a:t>
            </a:r>
          </a:p>
          <a:p>
            <a:pPr lvl="1"/>
            <a:r>
              <a:rPr lang="tr-TR" sz="1400" dirty="0"/>
              <a:t>Japan - Tokyo   </a:t>
            </a:r>
            <a:r>
              <a:rPr lang="tr-TR" sz="1400" b="1" dirty="0"/>
              <a:t>+81.3.4579.5983</a:t>
            </a:r>
            <a:r>
              <a:rPr lang="tr-TR" sz="1400" dirty="0"/>
              <a:t> </a:t>
            </a:r>
          </a:p>
          <a:p>
            <a:pPr lvl="1"/>
            <a:r>
              <a:rPr lang="de-DE" sz="1400" dirty="0"/>
              <a:t>New </a:t>
            </a:r>
            <a:r>
              <a:rPr lang="de-DE" sz="1400" dirty="0" err="1"/>
              <a:t>Zealand</a:t>
            </a:r>
            <a:r>
              <a:rPr lang="de-DE" sz="1400" dirty="0"/>
              <a:t> - Auckland   </a:t>
            </a:r>
            <a:r>
              <a:rPr lang="de-DE" sz="1400" b="1" dirty="0"/>
              <a:t>+64.9.951.8390</a:t>
            </a:r>
            <a:r>
              <a:rPr lang="de-DE" sz="1400" dirty="0"/>
              <a:t> </a:t>
            </a:r>
          </a:p>
          <a:p>
            <a:pPr lvl="1"/>
            <a:r>
              <a:rPr lang="en-US" sz="1400" dirty="0"/>
              <a:t>United Kingdom - London   </a:t>
            </a:r>
            <a:r>
              <a:rPr lang="en-US" sz="1400" b="1" dirty="0"/>
              <a:t>+44.33.0088.2634</a:t>
            </a:r>
            <a:r>
              <a:rPr lang="en-US" sz="1400" dirty="0"/>
              <a:t> </a:t>
            </a:r>
          </a:p>
          <a:p>
            <a:pPr lvl="1"/>
            <a:r>
              <a:rPr lang="en-US" sz="1400" dirty="0"/>
              <a:t>Access Code   </a:t>
            </a:r>
            <a:r>
              <a:rPr lang="en-US" sz="1400" b="1" dirty="0"/>
              <a:t>184-971-970#</a:t>
            </a:r>
            <a:endParaRPr lang="en-US" sz="1400" dirty="0"/>
          </a:p>
          <a:p>
            <a:pPr marL="400050" lvl="1" indent="0">
              <a:buNone/>
            </a:pPr>
            <a:r>
              <a:rPr lang="en-US" sz="1600" b="1" dirty="0" smtClean="0">
                <a:ea typeface="ＭＳ Ｐゴシック" charset="0"/>
                <a:cs typeface="ＭＳ Ｐゴシック" charset="0"/>
              </a:rPr>
              <a:t> </a:t>
            </a:r>
          </a:p>
          <a:p>
            <a:pPr marL="0" indent="0">
              <a:buNone/>
            </a:pPr>
            <a:endParaRPr lang="en-US" sz="2000" b="1" dirty="0">
              <a:latin typeface="+mj-lt"/>
              <a:ea typeface="ＭＳ Ｐゴシック" charset="0"/>
              <a:cs typeface="ＭＳ Ｐゴシック" charset="0"/>
            </a:endParaRPr>
          </a:p>
        </p:txBody>
      </p:sp>
    </p:spTree>
    <p:extLst>
      <p:ext uri="{BB962C8B-B14F-4D97-AF65-F5344CB8AC3E}">
        <p14:creationId xmlns:p14="http://schemas.microsoft.com/office/powerpoint/2010/main" val="5412184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4294967295"/>
          </p:nvPr>
        </p:nvSpPr>
        <p:spPr>
          <a:xfrm>
            <a:off x="685800" y="381000"/>
            <a:ext cx="16002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34818" name="Footer Placeholder 2"/>
          <p:cNvSpPr>
            <a:spLocks noGrp="1"/>
          </p:cNvSpPr>
          <p:nvPr>
            <p:ph type="ftr" sz="quarter" idx="4294967295"/>
          </p:nvPr>
        </p:nvSpPr>
        <p:spPr>
          <a:xfrm>
            <a:off x="5486400" y="6475413"/>
            <a:ext cx="3124200"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4294967295"/>
          </p:nvPr>
        </p:nvSpPr>
        <p:spPr>
          <a:xfrm>
            <a:off x="4344988" y="6475413"/>
            <a:ext cx="530225" cy="1825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19</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19</a:t>
            </a:fld>
            <a:endParaRPr lang="en-US"/>
          </a:p>
        </p:txBody>
      </p:sp>
      <p:sp>
        <p:nvSpPr>
          <p:cNvPr id="34821" name="Rectangle 2"/>
          <p:cNvSpPr>
            <a:spLocks noGrp="1" noChangeArrowheads="1"/>
          </p:cNvSpPr>
          <p:nvPr>
            <p:ph type="title" idx="4294967295"/>
          </p:nvPr>
        </p:nvSpPr>
        <p:spPr>
          <a:xfrm>
            <a:off x="533400" y="457200"/>
            <a:ext cx="7772400" cy="762000"/>
          </a:xfrm>
        </p:spPr>
        <p:txBody>
          <a:bodyPr/>
          <a:lstStyle/>
          <a:p>
            <a:r>
              <a:rPr lang="en-US" dirty="0" smtClean="0">
                <a:latin typeface="Times New Roman" charset="0"/>
                <a:ea typeface="ＭＳ Ｐゴシック" charset="0"/>
                <a:cs typeface="ＭＳ Ｐゴシック" charset="0"/>
              </a:rPr>
              <a:t>BRC Conference Calls</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219200"/>
            <a:ext cx="8915400" cy="5105400"/>
          </a:xfrm>
        </p:spPr>
        <p:txBody>
          <a:bodyPr/>
          <a:lstStyle/>
          <a:p>
            <a:pPr marL="0" indent="0">
              <a:buNone/>
            </a:pPr>
            <a:r>
              <a:rPr lang="en-US" sz="2000" b="1" dirty="0" smtClean="0">
                <a:ea typeface="ＭＳ Ｐゴシック" charset="0"/>
                <a:cs typeface="ＭＳ Ｐゴシック" charset="0"/>
              </a:rPr>
              <a:t>Standing Weekly Conference Call:</a:t>
            </a:r>
            <a:endParaRPr lang="en-US" sz="2000" dirty="0" smtClean="0">
              <a:latin typeface="+mj-lt"/>
              <a:ea typeface="ＭＳ Ｐゴシック" charset="0"/>
              <a:cs typeface="ＭＳ Ｐゴシック" charset="0"/>
            </a:endParaRPr>
          </a:p>
          <a:p>
            <a:pPr marL="0" indent="0">
              <a:buNone/>
            </a:pPr>
            <a:r>
              <a:rPr lang="en-US" sz="2000" b="1" smtClean="0">
                <a:ea typeface="ＭＳ Ｐゴシック" charset="0"/>
                <a:cs typeface="ＭＳ Ｐゴシック" charset="0"/>
              </a:rPr>
              <a:t>BRC calls </a:t>
            </a:r>
            <a:r>
              <a:rPr lang="en-US" sz="2000" b="1" dirty="0" smtClean="0">
                <a:ea typeface="ＭＳ Ｐゴシック" charset="0"/>
                <a:cs typeface="ＭＳ Ｐゴシック" charset="0"/>
              </a:rPr>
              <a:t>on and after 18 August will be:</a:t>
            </a:r>
          </a:p>
          <a:p>
            <a:pPr marL="0" indent="0">
              <a:buNone/>
            </a:pPr>
            <a:r>
              <a:rPr lang="en-US" sz="2000" b="1" dirty="0" smtClean="0">
                <a:ea typeface="ＭＳ Ｐゴシック" charset="0"/>
                <a:cs typeface="ＭＳ Ｐゴシック" charset="0"/>
              </a:rPr>
              <a:t>Tuesdays and Thursdays at 15:00 PDT, 17:00 CDT, Wednesdays and Fridays 01:00 EEST, 07:00 JST</a:t>
            </a:r>
          </a:p>
          <a:p>
            <a:r>
              <a:rPr lang="en-US" sz="1800" dirty="0"/>
              <a:t>The call-in details are: </a:t>
            </a:r>
          </a:p>
          <a:p>
            <a:pPr lvl="1"/>
            <a:r>
              <a:rPr lang="en-US" sz="1400" b="1" dirty="0"/>
              <a:t>Join the meeting: </a:t>
            </a:r>
            <a:r>
              <a:rPr lang="en-US" sz="1400" u="sng" dirty="0">
                <a:hlinkClick r:id="rId3"/>
              </a:rPr>
              <a:t>https://join.me/ieeesawg_802.15</a:t>
            </a:r>
            <a:r>
              <a:rPr lang="en-US" sz="1400" u="sng" dirty="0"/>
              <a:t> </a:t>
            </a:r>
            <a:endParaRPr lang="en-US" sz="1400" dirty="0"/>
          </a:p>
          <a:p>
            <a:pPr lvl="1"/>
            <a:r>
              <a:rPr lang="en-US" sz="1400" dirty="0"/>
              <a:t>On a computer, use any browser with Flash. Nothing to download. </a:t>
            </a:r>
          </a:p>
          <a:p>
            <a:pPr lvl="1"/>
            <a:r>
              <a:rPr lang="en-US" sz="1400" dirty="0"/>
              <a:t>On a phone or tablet, launch the </a:t>
            </a:r>
            <a:r>
              <a:rPr lang="en-US" sz="1400" u="sng" dirty="0"/>
              <a:t>join.me app and enter meeting code: </a:t>
            </a:r>
            <a:r>
              <a:rPr lang="en-US" sz="1400" b="1" u="sng" dirty="0"/>
              <a:t>ieeesawg_802.15</a:t>
            </a:r>
            <a:r>
              <a:rPr lang="en-US" sz="1400" u="sng" dirty="0"/>
              <a:t> </a:t>
            </a:r>
            <a:endParaRPr lang="en-US" sz="1400" dirty="0"/>
          </a:p>
          <a:p>
            <a:pPr lvl="1"/>
            <a:r>
              <a:rPr lang="en-US" sz="1400" b="1" dirty="0"/>
              <a:t>Join the audio conference: </a:t>
            </a:r>
            <a:endParaRPr lang="en-US" sz="1400" dirty="0"/>
          </a:p>
          <a:p>
            <a:r>
              <a:rPr lang="en-US" sz="1800" dirty="0"/>
              <a:t>Dial a phone number and enter access code, or connect via internet. </a:t>
            </a:r>
          </a:p>
          <a:p>
            <a:r>
              <a:rPr lang="en-US" sz="1800" b="1" dirty="0"/>
              <a:t>By phone: </a:t>
            </a:r>
            <a:endParaRPr lang="en-US" sz="1800" dirty="0"/>
          </a:p>
          <a:p>
            <a:pPr lvl="1"/>
            <a:r>
              <a:rPr lang="en-US" sz="1400" dirty="0"/>
              <a:t>United States - Hartford, CT   </a:t>
            </a:r>
            <a:r>
              <a:rPr lang="en-US" sz="1400" b="1" dirty="0"/>
              <a:t>+1.860.970.0010</a:t>
            </a:r>
            <a:r>
              <a:rPr lang="en-US" sz="1400" dirty="0"/>
              <a:t> </a:t>
            </a:r>
          </a:p>
          <a:p>
            <a:pPr lvl="1"/>
            <a:r>
              <a:rPr lang="en-US" sz="1400" dirty="0"/>
              <a:t>United States - Los Angeles, CA   </a:t>
            </a:r>
            <a:r>
              <a:rPr lang="en-US" sz="1400" b="1" dirty="0"/>
              <a:t>+1.213.226.1066</a:t>
            </a:r>
            <a:r>
              <a:rPr lang="en-US" sz="1400" dirty="0"/>
              <a:t> </a:t>
            </a:r>
          </a:p>
          <a:p>
            <a:pPr lvl="1"/>
            <a:r>
              <a:rPr lang="en-US" sz="1400" dirty="0"/>
              <a:t>United States - Thousand Oaks, CA   </a:t>
            </a:r>
            <a:r>
              <a:rPr lang="en-US" sz="1400" b="1" dirty="0"/>
              <a:t>+1.805.309.5900</a:t>
            </a:r>
            <a:r>
              <a:rPr lang="en-US" sz="1400" dirty="0"/>
              <a:t> </a:t>
            </a:r>
          </a:p>
          <a:p>
            <a:pPr lvl="1"/>
            <a:r>
              <a:rPr lang="tr-TR" sz="1400" dirty="0"/>
              <a:t>Japan - Tokyo   </a:t>
            </a:r>
            <a:r>
              <a:rPr lang="tr-TR" sz="1400" b="1" dirty="0"/>
              <a:t>+81.3.4579.5983</a:t>
            </a:r>
            <a:r>
              <a:rPr lang="tr-TR" sz="1400" dirty="0"/>
              <a:t> </a:t>
            </a:r>
          </a:p>
          <a:p>
            <a:pPr lvl="1"/>
            <a:r>
              <a:rPr lang="de-DE" sz="1400" dirty="0"/>
              <a:t>New </a:t>
            </a:r>
            <a:r>
              <a:rPr lang="de-DE" sz="1400" dirty="0" err="1"/>
              <a:t>Zealand</a:t>
            </a:r>
            <a:r>
              <a:rPr lang="de-DE" sz="1400" dirty="0"/>
              <a:t> - Auckland   </a:t>
            </a:r>
            <a:r>
              <a:rPr lang="de-DE" sz="1400" b="1" dirty="0"/>
              <a:t>+64.9.951.8390</a:t>
            </a:r>
            <a:r>
              <a:rPr lang="de-DE" sz="1400" dirty="0"/>
              <a:t> </a:t>
            </a:r>
          </a:p>
          <a:p>
            <a:pPr lvl="1"/>
            <a:r>
              <a:rPr lang="en-US" sz="1400" dirty="0"/>
              <a:t>United Kingdom - London   </a:t>
            </a:r>
            <a:r>
              <a:rPr lang="en-US" sz="1400" b="1" dirty="0"/>
              <a:t>+44.33.0088.2634</a:t>
            </a:r>
            <a:r>
              <a:rPr lang="en-US" sz="1400" dirty="0"/>
              <a:t> </a:t>
            </a:r>
          </a:p>
          <a:p>
            <a:pPr lvl="1"/>
            <a:r>
              <a:rPr lang="en-US" sz="1400" dirty="0"/>
              <a:t>Access Code   </a:t>
            </a:r>
            <a:r>
              <a:rPr lang="en-US" sz="1400" b="1" dirty="0"/>
              <a:t>184-971-970#</a:t>
            </a:r>
            <a:endParaRPr lang="en-US" sz="1400" dirty="0"/>
          </a:p>
          <a:p>
            <a:pPr marL="400050" lvl="1" indent="0">
              <a:buNone/>
            </a:pPr>
            <a:r>
              <a:rPr lang="en-US" sz="1600" b="1" dirty="0" smtClean="0">
                <a:ea typeface="ＭＳ Ｐゴシック" charset="0"/>
                <a:cs typeface="ＭＳ Ｐゴシック" charset="0"/>
              </a:rPr>
              <a:t> </a:t>
            </a:r>
          </a:p>
          <a:p>
            <a:pPr marL="0" indent="0">
              <a:buNone/>
            </a:pPr>
            <a:endParaRPr lang="en-US" sz="2000" b="1" dirty="0">
              <a:latin typeface="+mj-lt"/>
              <a:ea typeface="ＭＳ Ｐゴシック" charset="0"/>
              <a:cs typeface="ＭＳ Ｐゴシック" charset="0"/>
            </a:endParaRPr>
          </a:p>
        </p:txBody>
      </p:sp>
    </p:spTree>
    <p:extLst>
      <p:ext uri="{BB962C8B-B14F-4D97-AF65-F5344CB8AC3E}">
        <p14:creationId xmlns:p14="http://schemas.microsoft.com/office/powerpoint/2010/main" val="27281077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15-15-</a:t>
            </a:r>
            <a:r>
              <a:rPr lang="en-US" sz="2800" dirty="0" smtClean="0">
                <a:latin typeface="Times New Roman" charset="0"/>
                <a:ea typeface="ＭＳ Ｐゴシック" charset="0"/>
                <a:cs typeface="ＭＳ Ｐゴシック" charset="0"/>
              </a:rPr>
              <a:t>0674-</a:t>
            </a:r>
            <a:r>
              <a:rPr lang="en-US" sz="2800" dirty="0" smtClean="0">
                <a:latin typeface="Times New Roman" charset="0"/>
                <a:ea typeface="ＭＳ Ｐゴシック" charset="0"/>
                <a:cs typeface="ＭＳ Ｐゴシック" charset="0"/>
              </a:rPr>
              <a:t>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371600"/>
            <a:ext cx="8915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569913" indent="-342900">
              <a:buClr>
                <a:srgbClr val="FF0000"/>
              </a:buClr>
              <a:buFont typeface="Wingdings" charset="2"/>
              <a:buChar char="q"/>
            </a:pPr>
            <a:r>
              <a:rPr lang="en-US" sz="2000" b="1" dirty="0" smtClean="0"/>
              <a:t>Monday 14 Sept, AM2: 802.15.4 Revision - Review resolution issues</a:t>
            </a:r>
          </a:p>
          <a:p>
            <a:pPr marL="569913" indent="-342900">
              <a:buClr>
                <a:srgbClr val="FF0000"/>
              </a:buClr>
              <a:buFont typeface="Wingdings" charset="2"/>
              <a:buChar char="q"/>
            </a:pPr>
            <a:r>
              <a:rPr lang="en-US" sz="2000" b="1" dirty="0" smtClean="0"/>
              <a:t>Monday </a:t>
            </a:r>
            <a:r>
              <a:rPr lang="en-US" sz="2000" b="1" dirty="0"/>
              <a:t>14 </a:t>
            </a:r>
            <a:r>
              <a:rPr lang="en-US" sz="2000" b="1" dirty="0" smtClean="0"/>
              <a:t>Sept, </a:t>
            </a:r>
            <a:r>
              <a:rPr lang="en-US" sz="2000" b="1" dirty="0" smtClean="0"/>
              <a:t>PM1: </a:t>
            </a:r>
            <a:r>
              <a:rPr lang="en-US" sz="2000" b="1" dirty="0"/>
              <a:t>802.15.4 Revision –SB Comment Resolution</a:t>
            </a:r>
            <a:r>
              <a:rPr lang="en-US" sz="2000" dirty="0"/>
              <a:t> </a:t>
            </a:r>
            <a:endParaRPr lang="en-US" sz="2000" dirty="0" smtClean="0"/>
          </a:p>
          <a:p>
            <a:pPr marL="569913" indent="-342900">
              <a:buClr>
                <a:srgbClr val="FF0000"/>
              </a:buClr>
              <a:buFont typeface="Wingdings" charset="2"/>
              <a:buChar char="q"/>
            </a:pPr>
            <a:r>
              <a:rPr lang="en-US" sz="2000" b="1" dirty="0" smtClean="0"/>
              <a:t>Tuesday </a:t>
            </a:r>
            <a:r>
              <a:rPr lang="en-US" sz="2000" b="1" dirty="0" smtClean="0"/>
              <a:t>15 Sept, PM1</a:t>
            </a:r>
            <a:r>
              <a:rPr lang="en-US" sz="2000" b="1" dirty="0"/>
              <a:t>: 802.15.4 Revision </a:t>
            </a:r>
            <a:r>
              <a:rPr lang="en-US" sz="2000" b="1" dirty="0" smtClean="0"/>
              <a:t>–SB Comment </a:t>
            </a:r>
            <a:r>
              <a:rPr lang="en-US" sz="2000" b="1" dirty="0"/>
              <a:t>Resolution</a:t>
            </a:r>
            <a:r>
              <a:rPr lang="en-US" sz="2000" dirty="0"/>
              <a:t> </a:t>
            </a:r>
            <a:endParaRPr lang="en-US" sz="2000" dirty="0" smtClean="0"/>
          </a:p>
          <a:p>
            <a:pPr marL="569913" indent="-342900">
              <a:buClr>
                <a:srgbClr val="FF0000"/>
              </a:buClr>
              <a:buFont typeface="Wingdings" charset="2"/>
              <a:buChar char="q"/>
            </a:pPr>
            <a:r>
              <a:rPr lang="en-US" sz="2000" b="1" dirty="0"/>
              <a:t>Tuesday </a:t>
            </a:r>
            <a:r>
              <a:rPr lang="en-US" sz="2000" b="1" dirty="0" smtClean="0"/>
              <a:t>15 Sept, PM2: </a:t>
            </a:r>
            <a:r>
              <a:rPr lang="en-US" sz="2000" b="1" dirty="0"/>
              <a:t>802.15.4 Revision </a:t>
            </a:r>
            <a:r>
              <a:rPr lang="en-US" sz="2000" b="1" dirty="0" smtClean="0"/>
              <a:t>–SB Comment </a:t>
            </a:r>
            <a:r>
              <a:rPr lang="en-US" sz="2000" b="1" dirty="0"/>
              <a:t>Resolution</a:t>
            </a:r>
            <a:r>
              <a:rPr lang="en-US" sz="2000" dirty="0"/>
              <a:t> </a:t>
            </a:r>
            <a:endParaRPr lang="en-US" sz="2000" dirty="0" smtClean="0"/>
          </a:p>
          <a:p>
            <a:pPr marL="569913" indent="-342900">
              <a:buClr>
                <a:srgbClr val="FF0000"/>
              </a:buClr>
              <a:buFont typeface="Wingdings" charset="2"/>
              <a:buChar char="q"/>
            </a:pPr>
            <a:r>
              <a:rPr lang="en-US" sz="2000" b="1" dirty="0" smtClean="0"/>
              <a:t>Wednesday </a:t>
            </a:r>
            <a:r>
              <a:rPr lang="en-US" sz="2000" b="1" dirty="0" smtClean="0"/>
              <a:t>16 Sept, AM2: </a:t>
            </a:r>
            <a:r>
              <a:rPr lang="en-US" sz="2000" b="1" dirty="0"/>
              <a:t>802.15.4 Revision </a:t>
            </a:r>
            <a:r>
              <a:rPr lang="en-US" sz="2000" b="1" dirty="0" smtClean="0"/>
              <a:t>–SB Comment </a:t>
            </a:r>
            <a:r>
              <a:rPr lang="en-US" sz="2000" b="1" dirty="0"/>
              <a:t>Resolution</a:t>
            </a:r>
            <a:r>
              <a:rPr lang="en-US" sz="2000" dirty="0"/>
              <a:t> </a:t>
            </a:r>
            <a:endParaRPr lang="en-US" sz="2000" b="1" dirty="0" smtClean="0"/>
          </a:p>
          <a:p>
            <a:pPr marL="569913" indent="-342900">
              <a:buClr>
                <a:srgbClr val="FF0000"/>
              </a:buClr>
              <a:buFont typeface="Wingdings" charset="2"/>
              <a:buChar char="q"/>
            </a:pPr>
            <a:r>
              <a:rPr lang="en-US" sz="2000" b="1" dirty="0" smtClean="0"/>
              <a:t>Wednesday </a:t>
            </a:r>
            <a:r>
              <a:rPr lang="en-US" sz="2000" b="1" dirty="0" smtClean="0"/>
              <a:t>16 Sept, </a:t>
            </a:r>
            <a:r>
              <a:rPr lang="en-US" sz="2000" b="1" dirty="0" smtClean="0"/>
              <a:t>PM2: 802.15.4 Revision –SB Comment Resolution </a:t>
            </a:r>
          </a:p>
          <a:p>
            <a:pPr marL="569913" indent="-342900">
              <a:buClr>
                <a:srgbClr val="FF0000"/>
              </a:buClr>
              <a:buFont typeface="Wingdings" charset="2"/>
              <a:buChar char="q"/>
            </a:pPr>
            <a:r>
              <a:rPr lang="en-US" sz="2000" b="1" dirty="0" smtClean="0"/>
              <a:t>Thursday </a:t>
            </a:r>
            <a:r>
              <a:rPr lang="en-US" sz="2000" b="1" dirty="0" smtClean="0"/>
              <a:t>17 Sept, </a:t>
            </a:r>
            <a:r>
              <a:rPr lang="en-US" sz="2000" b="1" dirty="0"/>
              <a:t>AM1: 802.15.4 Revision </a:t>
            </a:r>
            <a:r>
              <a:rPr lang="en-US" sz="2000" b="1" dirty="0"/>
              <a:t>–SB Comment Resolution </a:t>
            </a:r>
            <a:endParaRPr lang="en-US" sz="2000" dirty="0" smtClean="0"/>
          </a:p>
          <a:p>
            <a:pPr marL="569913" indent="-342900">
              <a:buClr>
                <a:srgbClr val="FF0000"/>
              </a:buClr>
              <a:buFont typeface="Wingdings" charset="2"/>
              <a:buChar char="q"/>
            </a:pPr>
            <a:r>
              <a:rPr lang="en-US" sz="2000" b="1" dirty="0"/>
              <a:t>Thursday </a:t>
            </a:r>
            <a:r>
              <a:rPr lang="en-US" sz="2000" b="1" dirty="0" smtClean="0"/>
              <a:t>17 Sept, </a:t>
            </a:r>
            <a:r>
              <a:rPr lang="en-US" sz="2000" b="1" dirty="0"/>
              <a:t>AM2: </a:t>
            </a:r>
            <a:r>
              <a:rPr lang="en-US" sz="2000" b="1" dirty="0" smtClean="0"/>
              <a:t>802.15.4 </a:t>
            </a:r>
            <a:r>
              <a:rPr lang="en-US" sz="2000" b="1" dirty="0"/>
              <a:t>Revision – </a:t>
            </a:r>
            <a:r>
              <a:rPr lang="en-US" sz="2000" b="1" dirty="0" smtClean="0"/>
              <a:t>BRC membership approval, BRC call dates and times</a:t>
            </a:r>
          </a:p>
          <a:p>
            <a:pPr marL="342900" indent="-342900">
              <a:buClr>
                <a:srgbClr val="FF0000"/>
              </a:buClr>
              <a:buFont typeface="Wingdings" charset="2"/>
              <a:buChar char="q"/>
            </a:pPr>
            <a:r>
              <a:rPr lang="en-US" sz="2800" b="1" dirty="0" smtClean="0"/>
              <a:t>SC WNG </a:t>
            </a:r>
            <a:r>
              <a:rPr lang="en-US" sz="2000" b="1" dirty="0" smtClean="0"/>
              <a:t>(Wed, </a:t>
            </a:r>
            <a:r>
              <a:rPr lang="en-US" sz="2000" b="1" dirty="0" smtClean="0"/>
              <a:t>16 Sept, </a:t>
            </a:r>
            <a:r>
              <a:rPr lang="en-US" sz="2000" b="1" dirty="0" smtClean="0"/>
              <a:t>AM2)</a:t>
            </a:r>
          </a:p>
          <a:p>
            <a:pPr marL="577850" lvl="1" indent="-290513" eaLnBrk="0" fontAlgn="b" hangingPunct="0">
              <a:buClr>
                <a:srgbClr val="FF0000"/>
              </a:buClr>
              <a:buFont typeface="Wingdings" charset="2"/>
              <a:buChar char="q"/>
            </a:pPr>
            <a:r>
              <a:rPr lang="en-US" sz="2000" b="1" dirty="0" smtClean="0"/>
              <a:t>Two presentations:</a:t>
            </a:r>
          </a:p>
          <a:p>
            <a:pPr marL="1035050" lvl="2" indent="-290513" eaLnBrk="0" fontAlgn="b" hangingPunct="0">
              <a:buClr>
                <a:srgbClr val="FF0000"/>
              </a:buClr>
              <a:buFont typeface="Wingdings" charset="2"/>
              <a:buChar char="q"/>
            </a:pPr>
            <a:r>
              <a:rPr lang="en-US" sz="2000" b="1" dirty="0">
                <a:solidFill>
                  <a:srgbClr val="000000"/>
                </a:solidFill>
                <a:latin typeface="+mj-lt"/>
                <a:ea typeface="Lucida Grande"/>
                <a:cs typeface="Lucida Grande"/>
              </a:rPr>
              <a:t>proposed high rate amendment to 15.4 (15-15-0655-00</a:t>
            </a:r>
            <a:r>
              <a:rPr lang="en-US" sz="2000" b="1" dirty="0" smtClean="0">
                <a:solidFill>
                  <a:srgbClr val="000000"/>
                </a:solidFill>
                <a:latin typeface="+mj-lt"/>
                <a:ea typeface="Lucida Grande"/>
                <a:cs typeface="Lucida Grande"/>
              </a:rPr>
              <a:t>)</a:t>
            </a:r>
          </a:p>
          <a:p>
            <a:pPr marL="1035050" lvl="2" indent="-290513" eaLnBrk="0" fontAlgn="b" hangingPunct="0">
              <a:buClr>
                <a:srgbClr val="FF0000"/>
              </a:buClr>
              <a:buFont typeface="Wingdings" charset="2"/>
              <a:buChar char="q"/>
            </a:pPr>
            <a:r>
              <a:rPr lang="en-US" sz="2000" b="1" dirty="0">
                <a:solidFill>
                  <a:srgbClr val="000000"/>
                </a:solidFill>
                <a:latin typeface="+mj-lt"/>
                <a:ea typeface="Lucida Grande"/>
                <a:cs typeface="Lucida Grande"/>
              </a:rPr>
              <a:t>proposed amendment to 15.4 enabling use of a </a:t>
            </a:r>
            <a:r>
              <a:rPr lang="en-US" sz="2000" b="1" dirty="0" err="1">
                <a:solidFill>
                  <a:srgbClr val="000000"/>
                </a:solidFill>
                <a:latin typeface="+mj-lt"/>
                <a:ea typeface="Lucida Grande"/>
                <a:cs typeface="Lucida Grande"/>
              </a:rPr>
              <a:t>smartgrid</a:t>
            </a:r>
            <a:r>
              <a:rPr lang="en-US" sz="2000" b="1" dirty="0">
                <a:solidFill>
                  <a:srgbClr val="000000"/>
                </a:solidFill>
                <a:latin typeface="+mj-lt"/>
                <a:ea typeface="Lucida Grande"/>
                <a:cs typeface="Lucida Grande"/>
              </a:rPr>
              <a:t> band in India</a:t>
            </a:r>
            <a:endParaRPr lang="en-US" sz="2000" b="1" dirty="0" smtClean="0">
              <a:solidFill>
                <a:srgbClr val="000000"/>
              </a:solidFill>
              <a:latin typeface="+mj-lt"/>
              <a:ea typeface="Lucida Grande"/>
              <a:cs typeface="Lucida Grande"/>
            </a:endParaRPr>
          </a:p>
          <a:p>
            <a:pPr marL="914400" lvl="1" indent="-457200" eaLnBrk="0" fontAlgn="b" hangingPunct="0">
              <a:buClr>
                <a:srgbClr val="FF0000"/>
              </a:buClr>
              <a:buFont typeface="Wingdings" charset="2"/>
              <a:buChar char="q"/>
            </a:pPr>
            <a:endParaRPr lang="en-US" sz="2000" b="1"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1"/>
            <a:ext cx="7772400" cy="2457450"/>
          </a:xfrm>
        </p:spPr>
        <p:txBody>
          <a:bodyPr/>
          <a:lstStyle/>
          <a:p>
            <a:pPr algn="l"/>
            <a:r>
              <a:rPr lang="en-US" b="1" dirty="0" smtClean="0"/>
              <a:t>Next BRC Call:</a:t>
            </a:r>
            <a:br>
              <a:rPr lang="en-US" b="1" dirty="0" smtClean="0"/>
            </a:br>
            <a:r>
              <a:rPr lang="en-US" b="1" dirty="0" smtClean="0"/>
              <a:t>Monday 27 July at 16:00 PDT, 18:00 CDT, Tuesday 28 July at 02:00 EEST, 08:00 JST </a:t>
            </a:r>
            <a:endParaRPr lang="en-US" b="1" dirty="0"/>
          </a:p>
        </p:txBody>
      </p:sp>
      <p:sp>
        <p:nvSpPr>
          <p:cNvPr id="3" name="Date Placeholder 2"/>
          <p:cNvSpPr>
            <a:spLocks noGrp="1"/>
          </p:cNvSpPr>
          <p:nvPr>
            <p:ph type="dt" sz="half" idx="10"/>
          </p:nvPr>
        </p:nvSpPr>
        <p:spPr/>
        <p:txBody>
          <a:bodyPr/>
          <a:lstStyle/>
          <a:p>
            <a:pPr>
              <a:defRPr/>
            </a:pPr>
            <a:r>
              <a:rPr lang="en-US" smtClean="0"/>
              <a:t>&lt;Sept 2015&gt;</a:t>
            </a:r>
            <a:endParaRPr lang="en-US" dirty="0"/>
          </a:p>
        </p:txBody>
      </p:sp>
      <p:sp>
        <p:nvSpPr>
          <p:cNvPr id="4" name="Footer Placeholder 3"/>
          <p:cNvSpPr>
            <a:spLocks noGrp="1"/>
          </p:cNvSpPr>
          <p:nvPr>
            <p:ph type="ftr" sz="quarter" idx="11"/>
          </p:nvPr>
        </p:nvSpPr>
        <p:spPr/>
        <p:txBody>
          <a:bodyPr/>
          <a:lstStyle/>
          <a:p>
            <a:pPr>
              <a:defRPr/>
            </a:pPr>
            <a:r>
              <a:rPr lang="en-US" smtClean="0"/>
              <a:t>&lt;Pat Kinney&gt;, &lt;Kinney Consulting LLC&gt;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610FB486-AAD8-7A45-91E4-F1992B1AD250}" type="slidenum">
              <a:rPr lang="en-US" smtClean="0"/>
              <a:pPr>
                <a:defRPr/>
              </a:pPr>
              <a:t>20</a:t>
            </a:fld>
            <a:endParaRPr lang="en-US"/>
          </a:p>
        </p:txBody>
      </p:sp>
      <p:sp>
        <p:nvSpPr>
          <p:cNvPr id="6" name="TextBox 5"/>
          <p:cNvSpPr txBox="1"/>
          <p:nvPr/>
        </p:nvSpPr>
        <p:spPr>
          <a:xfrm>
            <a:off x="1295400" y="4038600"/>
            <a:ext cx="6045245" cy="1815882"/>
          </a:xfrm>
          <a:prstGeom prst="rect">
            <a:avLst/>
          </a:prstGeom>
          <a:noFill/>
        </p:spPr>
        <p:txBody>
          <a:bodyPr wrap="none" rtlCol="0">
            <a:spAutoFit/>
          </a:bodyPr>
          <a:lstStyle/>
          <a:p>
            <a:r>
              <a:rPr lang="en-US" sz="2800" b="1" dirty="0" smtClean="0"/>
              <a:t>Agenda:</a:t>
            </a:r>
          </a:p>
          <a:p>
            <a:pPr marL="457200" indent="-457200">
              <a:buClr>
                <a:srgbClr val="FF0000"/>
              </a:buClr>
              <a:buFont typeface="Wingdings" charset="2"/>
              <a:buChar char="q"/>
            </a:pPr>
            <a:r>
              <a:rPr lang="en-US" sz="2800" b="1" dirty="0" smtClean="0"/>
              <a:t>Rogue </a:t>
            </a:r>
            <a:r>
              <a:rPr lang="en-US" sz="2800" b="1" dirty="0"/>
              <a:t>comment resolution for </a:t>
            </a:r>
            <a:r>
              <a:rPr lang="en-US" sz="2800" b="1" dirty="0" smtClean="0"/>
              <a:t>scan</a:t>
            </a:r>
          </a:p>
          <a:p>
            <a:pPr marL="457200" indent="-457200">
              <a:buClr>
                <a:srgbClr val="FF0000"/>
              </a:buClr>
              <a:buFont typeface="Wingdings" charset="2"/>
              <a:buChar char="q"/>
            </a:pPr>
            <a:r>
              <a:rPr lang="en-US" sz="2800" b="1" dirty="0" smtClean="0"/>
              <a:t>TSCH </a:t>
            </a:r>
            <a:r>
              <a:rPr lang="en-US" sz="2800" b="1" dirty="0"/>
              <a:t>comment </a:t>
            </a:r>
            <a:r>
              <a:rPr lang="en-US" sz="2800" b="1" dirty="0" smtClean="0"/>
              <a:t>resolution</a:t>
            </a:r>
          </a:p>
          <a:p>
            <a:pPr marL="457200" indent="-457200">
              <a:buClr>
                <a:srgbClr val="FF0000"/>
              </a:buClr>
              <a:buFont typeface="Wingdings" charset="2"/>
              <a:buChar char="q"/>
            </a:pPr>
            <a:r>
              <a:rPr lang="en-US" sz="2800" b="1" dirty="0" smtClean="0"/>
              <a:t>LLDN </a:t>
            </a:r>
            <a:r>
              <a:rPr lang="en-US" sz="2800" b="1" dirty="0"/>
              <a:t>comment resolution</a:t>
            </a:r>
            <a:endParaRPr lang="en-US" sz="28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114800"/>
          </a:xfrm>
        </p:spPr>
        <p:txBody>
          <a:bodyPr/>
          <a:lstStyle/>
          <a:p>
            <a:pPr marL="577850" lvl="1" indent="-290513" fontAlgn="b">
              <a:buClr>
                <a:srgbClr val="FF0000"/>
              </a:buClr>
              <a:buFont typeface="Wingdings" charset="2"/>
              <a:buChar char="q"/>
            </a:pPr>
            <a:r>
              <a:rPr lang="en-US" sz="2400" b="1" dirty="0"/>
              <a:t>Two presentations</a:t>
            </a:r>
            <a:r>
              <a:rPr lang="en-US" sz="2000" b="1" dirty="0"/>
              <a:t>:</a:t>
            </a:r>
          </a:p>
          <a:p>
            <a:pPr marL="1035050" lvl="2" indent="-290513" fontAlgn="b">
              <a:buClr>
                <a:srgbClr val="FF0000"/>
              </a:buClr>
              <a:buFont typeface="Wingdings" charset="2"/>
              <a:buChar char="q"/>
            </a:pPr>
            <a:r>
              <a:rPr lang="en-US" sz="2000" b="1" dirty="0">
                <a:solidFill>
                  <a:srgbClr val="000000"/>
                </a:solidFill>
                <a:ea typeface="Lucida Grande"/>
                <a:cs typeface="Lucida Grande"/>
              </a:rPr>
              <a:t>proposed high rate amendment to 15.4 (15-15-0655-00)</a:t>
            </a:r>
          </a:p>
          <a:p>
            <a:pPr marL="1035050" lvl="2" indent="-290513" fontAlgn="b">
              <a:buClr>
                <a:srgbClr val="FF0000"/>
              </a:buClr>
              <a:buFont typeface="Wingdings" charset="2"/>
              <a:buChar char="q"/>
            </a:pPr>
            <a:r>
              <a:rPr lang="en-US" sz="2000" b="1" dirty="0">
                <a:solidFill>
                  <a:srgbClr val="000000"/>
                </a:solidFill>
                <a:ea typeface="Lucida Grande"/>
                <a:cs typeface="Lucida Grande"/>
              </a:rPr>
              <a:t>proposed amendment to 15.4 enabling use of a </a:t>
            </a:r>
            <a:r>
              <a:rPr lang="en-US" sz="2000" b="1" dirty="0" err="1">
                <a:solidFill>
                  <a:srgbClr val="000000"/>
                </a:solidFill>
                <a:ea typeface="Lucida Grande"/>
                <a:cs typeface="Lucida Grande"/>
              </a:rPr>
              <a:t>smartgrid</a:t>
            </a:r>
            <a:r>
              <a:rPr lang="en-US" sz="2000" b="1" dirty="0">
                <a:solidFill>
                  <a:srgbClr val="000000"/>
                </a:solidFill>
                <a:ea typeface="Lucida Grande"/>
                <a:cs typeface="Lucida Grande"/>
              </a:rPr>
              <a:t> band in </a:t>
            </a:r>
            <a:r>
              <a:rPr lang="en-US" sz="2000" b="1" dirty="0" smtClean="0">
                <a:solidFill>
                  <a:srgbClr val="000000"/>
                </a:solidFill>
                <a:ea typeface="Lucida Grande"/>
                <a:cs typeface="Lucida Grande"/>
              </a:rPr>
              <a:t>India</a:t>
            </a:r>
            <a:endParaRPr lang="en-US" sz="2000" b="1" dirty="0">
              <a:solidFill>
                <a:srgbClr val="000000"/>
              </a:solidFill>
              <a:ea typeface="Lucida Grande"/>
              <a:cs typeface="Lucida Grande"/>
            </a:endParaRPr>
          </a:p>
        </p:txBody>
      </p:sp>
      <p:sp>
        <p:nvSpPr>
          <p:cNvPr id="4" name="Date Placeholder 3"/>
          <p:cNvSpPr>
            <a:spLocks noGrp="1"/>
          </p:cNvSpPr>
          <p:nvPr>
            <p:ph type="dt" sz="half" idx="10"/>
          </p:nvPr>
        </p:nvSpPr>
        <p:spPr/>
        <p:txBody>
          <a:bodyPr/>
          <a:lstStyle/>
          <a:p>
            <a:pPr>
              <a:defRPr/>
            </a:pPr>
            <a:r>
              <a:rPr lang="en-US" smtClean="0"/>
              <a:t>&lt;Sept 2015&gt;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21</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&lt;Sept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2015&gt;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8</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8</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72400" cy="1066800"/>
          </a:xfrm>
        </p:spPr>
        <p:txBody>
          <a:bodyPr/>
          <a:lstStyle/>
          <a:p>
            <a:r>
              <a:rPr lang="en-US" dirty="0" smtClean="0"/>
              <a:t>Revision Schedule</a:t>
            </a:r>
            <a:endParaRPr lang="en-US" sz="2400" dirty="0"/>
          </a:p>
        </p:txBody>
      </p:sp>
      <p:sp>
        <p:nvSpPr>
          <p:cNvPr id="3" name="Content Placeholder 2"/>
          <p:cNvSpPr>
            <a:spLocks noGrp="1"/>
          </p:cNvSpPr>
          <p:nvPr>
            <p:ph idx="1"/>
          </p:nvPr>
        </p:nvSpPr>
        <p:spPr>
          <a:xfrm>
            <a:off x="609600" y="1066800"/>
            <a:ext cx="7770813" cy="5334000"/>
          </a:xfrm>
        </p:spPr>
        <p:txBody>
          <a:bodyPr>
            <a:normAutofit fontScale="55000" lnSpcReduction="20000"/>
          </a:bodyPr>
          <a:lstStyle/>
          <a:p>
            <a:r>
              <a:rPr lang="en-US" sz="3300" b="1" dirty="0">
                <a:solidFill>
                  <a:srgbClr val="0000FF"/>
                </a:solidFill>
              </a:rPr>
              <a:t>Comment collection		 </a:t>
            </a:r>
          </a:p>
          <a:p>
            <a:pPr lvl="1">
              <a:buFont typeface="Arial"/>
              <a:buChar char="•"/>
            </a:pPr>
            <a:r>
              <a:rPr lang="en-US" sz="3300" b="1" dirty="0">
                <a:solidFill>
                  <a:srgbClr val="0000FF"/>
                </a:solidFill>
              </a:rPr>
              <a:t>Start			23 May 2014</a:t>
            </a:r>
          </a:p>
          <a:p>
            <a:pPr lvl="1">
              <a:buFont typeface="Arial"/>
              <a:buChar char="•"/>
            </a:pPr>
            <a:r>
              <a:rPr lang="en-US" sz="3300" b="1" dirty="0">
                <a:solidFill>
                  <a:srgbClr val="0000FF"/>
                </a:solidFill>
              </a:rPr>
              <a:t>End			6 June 2014</a:t>
            </a:r>
          </a:p>
          <a:p>
            <a:r>
              <a:rPr lang="en-US" sz="3300" b="1" dirty="0">
                <a:solidFill>
                  <a:srgbClr val="0000FF"/>
                </a:solidFill>
              </a:rPr>
              <a:t>Letter Ballot </a:t>
            </a:r>
          </a:p>
          <a:p>
            <a:pPr lvl="1">
              <a:buFont typeface="Arial"/>
              <a:buChar char="•"/>
            </a:pPr>
            <a:r>
              <a:rPr lang="en-US" sz="3300" b="1" dirty="0">
                <a:solidFill>
                  <a:srgbClr val="0000FF"/>
                </a:solidFill>
              </a:rPr>
              <a:t>Start			14 June 2014</a:t>
            </a:r>
          </a:p>
          <a:p>
            <a:pPr lvl="1">
              <a:buFont typeface="Arial"/>
              <a:buChar char="•"/>
            </a:pPr>
            <a:r>
              <a:rPr lang="en-US" sz="3300" b="1" dirty="0">
                <a:solidFill>
                  <a:srgbClr val="0000FF"/>
                </a:solidFill>
              </a:rPr>
              <a:t>End			13 July </a:t>
            </a:r>
            <a:r>
              <a:rPr lang="en-US" sz="3300" b="1" dirty="0" smtClean="0">
                <a:solidFill>
                  <a:srgbClr val="0000FF"/>
                </a:solidFill>
              </a:rPr>
              <a:t>2014</a:t>
            </a:r>
            <a:endParaRPr lang="en-US" sz="3300" b="1" dirty="0">
              <a:solidFill>
                <a:srgbClr val="0000FF"/>
              </a:solidFill>
            </a:endParaRPr>
          </a:p>
          <a:p>
            <a:r>
              <a:rPr lang="en-US" sz="3300" b="1" dirty="0" err="1">
                <a:solidFill>
                  <a:srgbClr val="0000FF"/>
                </a:solidFill>
              </a:rPr>
              <a:t>Recirculations</a:t>
            </a:r>
            <a:endParaRPr lang="en-US" sz="3300" b="1" dirty="0">
              <a:solidFill>
                <a:srgbClr val="0000FF"/>
              </a:solidFill>
            </a:endParaRPr>
          </a:p>
          <a:p>
            <a:pPr lvl="1">
              <a:buFont typeface="Arial"/>
              <a:buChar char="•"/>
            </a:pPr>
            <a:r>
              <a:rPr lang="en-US" sz="3300" b="1" dirty="0">
                <a:solidFill>
                  <a:srgbClr val="0000FF"/>
                </a:solidFill>
              </a:rPr>
              <a:t>Start			20 Oct 2014</a:t>
            </a:r>
          </a:p>
          <a:p>
            <a:pPr lvl="1">
              <a:buFont typeface="Arial"/>
              <a:buChar char="•"/>
            </a:pPr>
            <a:r>
              <a:rPr lang="en-US" sz="3300" b="1" dirty="0">
                <a:solidFill>
                  <a:srgbClr val="0000FF"/>
                </a:solidFill>
              </a:rPr>
              <a:t>End 			</a:t>
            </a:r>
            <a:r>
              <a:rPr lang="en-US" sz="3300" b="1" dirty="0" smtClean="0">
                <a:solidFill>
                  <a:srgbClr val="0000FF"/>
                </a:solidFill>
              </a:rPr>
              <a:t>6 Apr 2015</a:t>
            </a:r>
          </a:p>
          <a:p>
            <a:r>
              <a:rPr lang="en-US" sz="3300" b="1" dirty="0" smtClean="0"/>
              <a:t>Sponsor Ballot</a:t>
            </a:r>
          </a:p>
          <a:p>
            <a:pPr lvl="1">
              <a:buFont typeface="Arial"/>
              <a:buChar char="•"/>
            </a:pPr>
            <a:r>
              <a:rPr lang="en-US" sz="3300" b="1" dirty="0" smtClean="0">
                <a:solidFill>
                  <a:srgbClr val="0000FF"/>
                </a:solidFill>
              </a:rPr>
              <a:t>Start</a:t>
            </a:r>
            <a:r>
              <a:rPr lang="en-US" sz="3300" b="1" dirty="0">
                <a:solidFill>
                  <a:srgbClr val="0000FF"/>
                </a:solidFill>
              </a:rPr>
              <a:t>	 		</a:t>
            </a:r>
            <a:r>
              <a:rPr lang="en-US" sz="3300" b="1" dirty="0" smtClean="0">
                <a:solidFill>
                  <a:srgbClr val="0000FF"/>
                </a:solidFill>
              </a:rPr>
              <a:t>8 Apr, </a:t>
            </a:r>
            <a:r>
              <a:rPr lang="en-US" sz="3300" b="1" dirty="0">
                <a:solidFill>
                  <a:srgbClr val="0000FF"/>
                </a:solidFill>
              </a:rPr>
              <a:t>2015</a:t>
            </a:r>
          </a:p>
          <a:p>
            <a:pPr lvl="1">
              <a:buFont typeface="Arial"/>
              <a:buChar char="•"/>
            </a:pPr>
            <a:r>
              <a:rPr lang="en-US" sz="3300" b="1" dirty="0">
                <a:solidFill>
                  <a:srgbClr val="0000FF"/>
                </a:solidFill>
              </a:rPr>
              <a:t>Ends			</a:t>
            </a:r>
            <a:r>
              <a:rPr lang="en-US" sz="3300" b="1" dirty="0" smtClean="0">
                <a:solidFill>
                  <a:srgbClr val="0000FF"/>
                </a:solidFill>
              </a:rPr>
              <a:t>8 May</a:t>
            </a:r>
            <a:r>
              <a:rPr lang="en-US" sz="3300" b="1" dirty="0">
                <a:solidFill>
                  <a:srgbClr val="0000FF"/>
                </a:solidFill>
              </a:rPr>
              <a:t>, 2015</a:t>
            </a:r>
          </a:p>
          <a:p>
            <a:r>
              <a:rPr lang="en-US" sz="3300" b="1" dirty="0" err="1"/>
              <a:t>Recirculations</a:t>
            </a:r>
            <a:r>
              <a:rPr lang="en-US" sz="3300" b="1" dirty="0"/>
              <a:t>		</a:t>
            </a:r>
          </a:p>
          <a:p>
            <a:pPr lvl="1">
              <a:buFont typeface="Arial"/>
              <a:buChar char="•"/>
            </a:pPr>
            <a:r>
              <a:rPr lang="en-US" sz="3300" b="1" dirty="0"/>
              <a:t>Start			</a:t>
            </a:r>
            <a:r>
              <a:rPr lang="en-US" sz="3300" b="1" dirty="0" smtClean="0"/>
              <a:t>September, </a:t>
            </a:r>
            <a:r>
              <a:rPr lang="en-US" sz="3300" b="1" dirty="0"/>
              <a:t>2015</a:t>
            </a:r>
          </a:p>
          <a:p>
            <a:pPr lvl="1">
              <a:buFont typeface="Arial"/>
              <a:buChar char="•"/>
            </a:pPr>
            <a:r>
              <a:rPr lang="en-US" sz="3300" b="1" dirty="0"/>
              <a:t>End			</a:t>
            </a:r>
            <a:r>
              <a:rPr lang="en-US" sz="3300" b="1" dirty="0" smtClean="0"/>
              <a:t>6 November, </a:t>
            </a:r>
            <a:r>
              <a:rPr lang="en-US" sz="3300" b="1" dirty="0"/>
              <a:t>2015		</a:t>
            </a:r>
          </a:p>
          <a:p>
            <a:r>
              <a:rPr lang="en-US" sz="3300" b="1" dirty="0"/>
              <a:t>EC </a:t>
            </a:r>
            <a:r>
              <a:rPr lang="en-US" sz="3300" b="1" dirty="0" smtClean="0"/>
              <a:t>approval </a:t>
            </a:r>
            <a:r>
              <a:rPr lang="en-US" sz="3300" b="1" dirty="0"/>
              <a:t>			</a:t>
            </a:r>
            <a:r>
              <a:rPr lang="en-US" sz="3300" b="1" dirty="0" smtClean="0"/>
              <a:t>13 November, </a:t>
            </a:r>
            <a:r>
              <a:rPr lang="en-US" sz="3300" b="1" dirty="0"/>
              <a:t>2015 </a:t>
            </a:r>
            <a:r>
              <a:rPr lang="en-US" sz="3300" b="1" dirty="0" smtClean="0"/>
              <a:t>(Dallas)</a:t>
            </a:r>
            <a:endParaRPr lang="en-US" sz="3300" b="1" dirty="0"/>
          </a:p>
          <a:p>
            <a:r>
              <a:rPr lang="en-US" sz="3300" b="1" dirty="0" smtClean="0"/>
              <a:t>RevCom</a:t>
            </a:r>
          </a:p>
          <a:p>
            <a:pPr lvl="1"/>
            <a:r>
              <a:rPr lang="en-US" sz="3300" b="1" dirty="0" smtClean="0"/>
              <a:t>Submission</a:t>
            </a:r>
            <a:r>
              <a:rPr lang="en-US" sz="3300" b="1" dirty="0"/>
              <a:t>		</a:t>
            </a:r>
            <a:r>
              <a:rPr lang="en-US" sz="3300" b="1" dirty="0" smtClean="0"/>
              <a:t>23 October, 2015</a:t>
            </a:r>
          </a:p>
          <a:p>
            <a:pPr lvl="1"/>
            <a:r>
              <a:rPr lang="en-US" sz="3300" b="1" dirty="0" smtClean="0"/>
              <a:t>Approval 			4 December, 2015 (New Jersey)</a:t>
            </a:r>
            <a:endParaRPr lang="en-US" sz="3300" b="1" dirty="0"/>
          </a:p>
          <a:p>
            <a:pPr marL="457200" lvl="1" indent="0">
              <a:buNone/>
            </a:pPr>
            <a:endParaRPr lang="en-US" dirty="0" smtClean="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&lt;Sept 2015&gt;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9</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37043767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27583</TotalTime>
  <Words>2268</Words>
  <Application>Microsoft Macintosh PowerPoint</Application>
  <PresentationFormat>On-screen Show (4:3)</PresentationFormat>
  <Paragraphs>338</Paragraphs>
  <Slides>21</Slides>
  <Notes>13</Notes>
  <HiddenSlides>9</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PowerPoint Presentation</vt:lpstr>
      <vt:lpstr>Meeting Goals (Agenda 15-15-0674-00)</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Revision Schedule</vt:lpstr>
      <vt:lpstr>Chair’s Role</vt:lpstr>
      <vt:lpstr>Voting Results</vt:lpstr>
      <vt:lpstr>SC Maintenance  Meeting Accomplishments</vt:lpstr>
      <vt:lpstr>SC Maintenance  Meeting Accomplishments: LLDN</vt:lpstr>
      <vt:lpstr>SC Maintenance Meeting Accomplishments: Passive Scan</vt:lpstr>
      <vt:lpstr>SC Maintenance Meeting Accomplishments: PAN ID compression</vt:lpstr>
      <vt:lpstr>SCm motions </vt:lpstr>
      <vt:lpstr>SCm motions to WG15</vt:lpstr>
      <vt:lpstr>BRC Conference Calls</vt:lpstr>
      <vt:lpstr>BRC Conference Calls</vt:lpstr>
      <vt:lpstr>Next BRC Call: Monday 27 July at 16:00 PDT, 18:00 CDT, Tuesday 28 July at 02:00 EEST, 08:00 JST </vt:lpstr>
      <vt:lpstr>SC WNG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Waikoloa</dc:title>
  <dc:subject>IEEE 802.15 &lt;SC Report&gt;</dc:subject>
  <dc:creator>Pat Kinney</dc:creator>
  <cp:keywords/>
  <dc:description>&lt;15-15-0532-00-0mag&gt;</dc:description>
  <cp:lastModifiedBy>Pat Kinney</cp:lastModifiedBy>
  <cp:revision>604</cp:revision>
  <cp:lastPrinted>1998-02-10T13:28:06Z</cp:lastPrinted>
  <dcterms:created xsi:type="dcterms:W3CDTF">2009-07-12T16:25:16Z</dcterms:created>
  <dcterms:modified xsi:type="dcterms:W3CDTF">2015-09-14T03:02:15Z</dcterms:modified>
  <cp:category/>
</cp:coreProperties>
</file>