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92" r:id="rId14"/>
    <p:sldId id="293" r:id="rId15"/>
    <p:sldId id="294" r:id="rId16"/>
    <p:sldId id="283" r:id="rId17"/>
    <p:sldId id="284" r:id="rId18"/>
    <p:sldId id="285" r:id="rId19"/>
    <p:sldId id="295" r:id="rId20"/>
    <p:sldId id="286" r:id="rId21"/>
    <p:sldId id="280"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92" d="100"/>
          <a:sy n="92"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19</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19</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0689-</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s://join.me/ieeesawg_802.15"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s://join.me/ieeesawg_802.1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Sept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a:t>
            </a:r>
            <a:r>
              <a:rPr lang="en-US" sz="2400" dirty="0"/>
              <a:t>	affirmative </a:t>
            </a:r>
            <a:r>
              <a:rPr lang="en-US" sz="2400" dirty="0" smtClean="0"/>
              <a:t>votes (93% approval)</a:t>
            </a:r>
            <a:endParaRPr lang="en-US" sz="2400" dirty="0"/>
          </a:p>
          <a:p>
            <a:pPr marL="906463" indent="-850900">
              <a:buAutoNum type="arabicPlain" startAt="7"/>
            </a:pPr>
            <a:r>
              <a:rPr lang="en-US" sz="2400" dirty="0" smtClean="0"/>
              <a:t>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447	</a:t>
            </a:r>
            <a:r>
              <a:rPr lang="en-US" sz="2000" dirty="0" smtClean="0"/>
              <a:t>COMMENTS (</a:t>
            </a:r>
            <a:r>
              <a:rPr lang="en-US" sz="2000" dirty="0" smtClean="0">
                <a:ln>
                  <a:solidFill>
                    <a:schemeClr val="accent2"/>
                  </a:solidFill>
                </a:ln>
              </a:rPr>
              <a:t>15-15-0344</a:t>
            </a:r>
            <a:r>
              <a:rPr lang="en-US" sz="2000" dirty="0" smtClean="0">
                <a:ln>
                  <a:solidFill>
                    <a:schemeClr val="accent2"/>
                  </a:solidFill>
                </a:ln>
              </a:rPr>
              <a:t>-20</a:t>
            </a:r>
            <a:r>
              <a:rPr lang="en-US" sz="2000" dirty="0" smtClean="0"/>
              <a:t>)</a:t>
            </a:r>
            <a:endParaRPr lang="en-US" sz="2000" dirty="0" smtClean="0"/>
          </a:p>
          <a:p>
            <a:pPr marL="0" indent="0">
              <a:buNone/>
            </a:pPr>
            <a:r>
              <a:rPr lang="en-US" sz="2400" dirty="0" smtClean="0"/>
              <a:t>173	</a:t>
            </a:r>
            <a:r>
              <a:rPr lang="en-US" sz="2000" dirty="0" smtClean="0"/>
              <a:t>MUST </a:t>
            </a:r>
            <a:r>
              <a:rPr lang="en-US" sz="2000" dirty="0"/>
              <a:t>BE SATISFIED </a:t>
            </a:r>
            <a:r>
              <a:rPr lang="en-US" sz="2000" dirty="0" smtClean="0"/>
              <a:t>COMMENTS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&lt;Sept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002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Security Issues – Resolved</a:t>
            </a:r>
          </a:p>
          <a:p>
            <a:pPr marL="569913" indent="-342900">
              <a:buClr>
                <a:srgbClr val="FF0000"/>
              </a:buClr>
              <a:buFont typeface="Wingdings" charset="2"/>
              <a:buChar char="q"/>
            </a:pPr>
            <a:r>
              <a:rPr lang="en-US" sz="2400" b="1" dirty="0" smtClean="0"/>
              <a:t>PANID Issues - Resolved</a:t>
            </a:r>
          </a:p>
          <a:p>
            <a:pPr marL="569913" indent="-342900">
              <a:buClr>
                <a:srgbClr val="FF0000"/>
              </a:buClr>
              <a:buFont typeface="Wingdings" charset="2"/>
              <a:buChar char="q"/>
            </a:pPr>
            <a:r>
              <a:rPr lang="en-US" sz="2400" b="1" dirty="0" smtClean="0"/>
              <a:t>TSCH Issues – Not Resolved (17/38)</a:t>
            </a:r>
          </a:p>
          <a:p>
            <a:pPr marL="569913" indent="-342900">
              <a:buClr>
                <a:srgbClr val="FF0000"/>
              </a:buClr>
              <a:buFont typeface="Wingdings" charset="2"/>
              <a:buChar char="q"/>
            </a:pPr>
            <a:r>
              <a:rPr lang="en-US" sz="2400" b="1" dirty="0" smtClean="0"/>
              <a:t>LLDN Issues – Not Resolved (0/43)</a:t>
            </a:r>
          </a:p>
          <a:p>
            <a:pPr marL="569913" indent="-342900">
              <a:buClr>
                <a:srgbClr val="FF0000"/>
              </a:buClr>
              <a:buFont typeface="Wingdings" charset="2"/>
              <a:buChar char="q"/>
            </a:pPr>
            <a:r>
              <a:rPr lang="en-US" sz="2400" b="1" dirty="0" smtClean="0"/>
              <a:t>Integer Issues - Resolved</a:t>
            </a:r>
          </a:p>
          <a:p>
            <a:pPr marL="569913" indent="-342900">
              <a:buClr>
                <a:srgbClr val="FF0000"/>
              </a:buClr>
              <a:buFont typeface="Wingdings" charset="2"/>
              <a:buChar char="q"/>
            </a:pPr>
            <a:r>
              <a:rPr lang="en-US" sz="2400" b="1" dirty="0" smtClean="0"/>
              <a:t>DSME Issues - Resolved</a:t>
            </a:r>
          </a:p>
          <a:p>
            <a:pPr marL="569913" indent="-342900">
              <a:buClr>
                <a:srgbClr val="FF0000"/>
              </a:buClr>
              <a:buFont typeface="Wingdings" charset="2"/>
              <a:buChar char="q"/>
            </a:pPr>
            <a:r>
              <a:rPr lang="en-US" sz="2400" b="1" dirty="0" smtClean="0"/>
              <a:t>RIT Issues – Resolved (additional detail needed)</a:t>
            </a:r>
          </a:p>
          <a:p>
            <a:pPr marL="569913" indent="-342900">
              <a:buClr>
                <a:srgbClr val="FF0000"/>
              </a:buClr>
              <a:buFont typeface="Wingdings" charset="2"/>
              <a:buChar char="q"/>
            </a:pPr>
            <a:r>
              <a:rPr lang="en-US" sz="2400" b="1" dirty="0" smtClean="0"/>
              <a:t>FRAK Issues – Resolved</a:t>
            </a:r>
            <a:endParaRPr lang="en-US" sz="2400" b="1" dirty="0"/>
          </a:p>
          <a:p>
            <a:pPr marL="569913" indent="-342900">
              <a:buClr>
                <a:srgbClr val="FF0000"/>
              </a:buClr>
              <a:buFont typeface="Wingdings" charset="2"/>
              <a:buChar char="q"/>
            </a:pPr>
            <a:r>
              <a:rPr lang="en-US" sz="2400" b="1" dirty="0" smtClean="0"/>
              <a:t>Summary, technical comments:</a:t>
            </a:r>
          </a:p>
          <a:p>
            <a:pPr marL="1027113" lvl="1" indent="-342900">
              <a:buClr>
                <a:srgbClr val="FF0000"/>
              </a:buClr>
              <a:buFont typeface="Wingdings" charset="2"/>
              <a:buChar char="q"/>
            </a:pPr>
            <a:r>
              <a:rPr lang="en-US" sz="2400" b="1" dirty="0" smtClean="0"/>
              <a:t>Accept  	80</a:t>
            </a:r>
          </a:p>
          <a:p>
            <a:pPr marL="1027113" lvl="1" indent="-342900">
              <a:buClr>
                <a:srgbClr val="FF0000"/>
              </a:buClr>
              <a:buFont typeface="Wingdings" charset="2"/>
              <a:buChar char="q"/>
            </a:pPr>
            <a:r>
              <a:rPr lang="en-US" sz="2400" b="1" dirty="0" smtClean="0"/>
              <a:t>Revise  	104</a:t>
            </a:r>
          </a:p>
          <a:p>
            <a:pPr marL="1027113" lvl="1" indent="-342900">
              <a:buClr>
                <a:srgbClr val="FF0000"/>
              </a:buClr>
              <a:buFont typeface="Wingdings" charset="2"/>
              <a:buChar char="q"/>
            </a:pPr>
            <a:r>
              <a:rPr lang="en-US" sz="2400" b="1" dirty="0" smtClean="0"/>
              <a:t>Reject  	20</a:t>
            </a:r>
          </a:p>
          <a:p>
            <a:pPr marL="1027113" lvl="1" indent="-342900">
              <a:buClr>
                <a:srgbClr val="FF0000"/>
              </a:buClr>
              <a:buFont typeface="Wingdings" charset="2"/>
              <a:buChar char="q"/>
            </a:pPr>
            <a:r>
              <a:rPr lang="en-US" sz="2400" b="1" dirty="0" smtClean="0"/>
              <a:t>Not Resolved 65</a:t>
            </a:r>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 LLDN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002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LLDN had been removed from the 802.15.4 revision before the WG LB.  Comments to re-insert LLDN into the draft were considered by </a:t>
            </a:r>
            <a:r>
              <a:rPr lang="en-US" sz="2400" b="1" dirty="0" err="1" smtClean="0"/>
              <a:t>SCm</a:t>
            </a:r>
            <a:r>
              <a:rPr lang="en-US" sz="2400" b="1" dirty="0" smtClean="0"/>
              <a:t>.  Consensus was to reinsert LLDN given the following changes:</a:t>
            </a:r>
          </a:p>
          <a:p>
            <a:pPr marL="1027113" lvl="1" indent="-342900">
              <a:buClr>
                <a:srgbClr val="FF0000"/>
              </a:buClr>
              <a:buFont typeface="Wingdings" charset="2"/>
              <a:buChar char="q"/>
            </a:pPr>
            <a:r>
              <a:rPr lang="en-US" sz="2400" b="1" dirty="0" smtClean="0"/>
              <a:t>LLDN to be placed into an normative Annex</a:t>
            </a:r>
          </a:p>
          <a:p>
            <a:pPr marL="1027113" lvl="1" indent="-342900">
              <a:buClr>
                <a:srgbClr val="FF0000"/>
              </a:buClr>
              <a:buFont typeface="Wingdings" charset="2"/>
              <a:buChar char="q"/>
            </a:pPr>
            <a:r>
              <a:rPr lang="en-US" sz="2400" b="1" dirty="0" smtClean="0"/>
              <a:t>LLDN to be restricted to non-secure operation</a:t>
            </a:r>
          </a:p>
          <a:p>
            <a:pPr marL="1027113" lvl="1" indent="-342900">
              <a:buClr>
                <a:srgbClr val="FF0000"/>
              </a:buClr>
              <a:buFont typeface="Wingdings" charset="2"/>
              <a:buChar char="q"/>
            </a:pPr>
            <a:r>
              <a:rPr lang="en-US" sz="2400" b="1" dirty="0" smtClean="0"/>
              <a:t>LLDN frame types to be described in the normative Annex, not in the draft’s body</a:t>
            </a:r>
          </a:p>
          <a:p>
            <a:pPr marL="1027113" lvl="1" indent="-342900">
              <a:buClr>
                <a:srgbClr val="FF0000"/>
              </a:buClr>
              <a:buFont typeface="Wingdings" charset="2"/>
              <a:buChar char="q"/>
            </a:pPr>
            <a:r>
              <a:rPr lang="en-US" sz="2400" b="1" dirty="0" smtClean="0"/>
              <a:t>LLDN frame types to be labeled differently than current frame types</a:t>
            </a:r>
          </a:p>
          <a:p>
            <a:pPr marL="1027113" lvl="1" indent="-342900">
              <a:buClr>
                <a:srgbClr val="FF0000"/>
              </a:buClr>
              <a:buFont typeface="Wingdings" charset="2"/>
              <a:buChar char="q"/>
            </a:pPr>
            <a:r>
              <a:rPr lang="en-US" sz="2400" b="1" dirty="0" smtClean="0"/>
              <a:t>LLDN text for General Description (Clause 5) to be significantly reduced to about one paragraph</a:t>
            </a:r>
          </a:p>
          <a:p>
            <a:pPr marL="1027113" lvl="1" indent="-342900">
              <a:buClr>
                <a:srgbClr val="FF0000"/>
              </a:buClr>
              <a:buFont typeface="Wingdings" charset="2"/>
              <a:buChar char="q"/>
            </a:pPr>
            <a:r>
              <a:rPr lang="en-US" sz="2400" b="1" dirty="0" smtClean="0"/>
              <a:t>LLDN draft text to be supplied within 3 weeks to the BRC</a:t>
            </a:r>
          </a:p>
        </p:txBody>
      </p:sp>
    </p:spTree>
    <p:extLst>
      <p:ext uri="{BB962C8B-B14F-4D97-AF65-F5344CB8AC3E}">
        <p14:creationId xmlns:p14="http://schemas.microsoft.com/office/powerpoint/2010/main" val="3396420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838200"/>
            <a:ext cx="7772400" cy="762000"/>
          </a:xfrm>
        </p:spPr>
        <p:txBody>
          <a:bodyPr/>
          <a:lstStyle/>
          <a:p>
            <a:r>
              <a:rPr lang="en-US" b="1" dirty="0" smtClean="0">
                <a:latin typeface="Times New Roman" charset="0"/>
                <a:ea typeface="ＭＳ Ｐゴシック" charset="0"/>
                <a:cs typeface="ＭＳ Ｐゴシック" charset="0"/>
              </a:rPr>
              <a:t>SC Maintenance Meeting Accomplishments: Passive Scan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133600"/>
            <a:ext cx="8382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Passive scan error (dating back to the original 802.15.4-2003 was discovered.  A rogue comment has been submitted describing this error and proposing a corrective change.  </a:t>
            </a:r>
          </a:p>
          <a:p>
            <a:pPr marL="569913" indent="-342900">
              <a:buClr>
                <a:srgbClr val="FF0000"/>
              </a:buClr>
              <a:buFont typeface="Wingdings" charset="2"/>
              <a:buChar char="q"/>
            </a:pPr>
            <a:r>
              <a:rPr lang="en-US" sz="2400" b="1" dirty="0" smtClean="0"/>
              <a:t>E Callaway and D Sturek agreed to verify that the corrective change corrects the problem and does not create any new problems</a:t>
            </a:r>
          </a:p>
        </p:txBody>
      </p:sp>
    </p:spTree>
    <p:extLst>
      <p:ext uri="{BB962C8B-B14F-4D97-AF65-F5344CB8AC3E}">
        <p14:creationId xmlns:p14="http://schemas.microsoft.com/office/powerpoint/2010/main" val="363136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81000" y="838200"/>
            <a:ext cx="8153400" cy="762000"/>
          </a:xfrm>
        </p:spPr>
        <p:txBody>
          <a:bodyPr/>
          <a:lstStyle/>
          <a:p>
            <a:r>
              <a:rPr lang="en-US" b="1" dirty="0" smtClean="0">
                <a:latin typeface="Times New Roman" charset="0"/>
                <a:ea typeface="ＭＳ Ｐゴシック" charset="0"/>
                <a:cs typeface="ＭＳ Ｐゴシック" charset="0"/>
              </a:rPr>
              <a:t>SC Maintenance Meeting Accomplishments: PAN ID compression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667000"/>
            <a:ext cx="8382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PAN ID compression table generated many comments.  Additionally, the compression was very confusing.</a:t>
            </a:r>
          </a:p>
          <a:p>
            <a:pPr marL="227013">
              <a:buClr>
                <a:srgbClr val="FF0000"/>
              </a:buClr>
            </a:pPr>
            <a:r>
              <a:rPr lang="en-US" sz="2400" b="1" dirty="0" smtClean="0"/>
              <a:t>  </a:t>
            </a:r>
          </a:p>
          <a:p>
            <a:pPr marL="569913" indent="-342900">
              <a:buClr>
                <a:srgbClr val="FF0000"/>
              </a:buClr>
              <a:buFont typeface="Wingdings" charset="2"/>
              <a:buChar char="q"/>
            </a:pPr>
            <a:r>
              <a:rPr lang="en-US" sz="2400" b="1" dirty="0" smtClean="0"/>
              <a:t>B Rolfe and C Powell have reviewed the issues with PAN ID compression and have created a solution to resolved issues</a:t>
            </a:r>
          </a:p>
        </p:txBody>
      </p:sp>
    </p:spTree>
    <p:extLst>
      <p:ext uri="{BB962C8B-B14F-4D97-AF65-F5344CB8AC3E}">
        <p14:creationId xmlns:p14="http://schemas.microsoft.com/office/powerpoint/2010/main" val="2275780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C Powell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BRC calls for 3, 5, 10, and 12 August will be:</a:t>
            </a:r>
          </a:p>
          <a:p>
            <a:pPr marL="0" indent="0">
              <a:buNone/>
            </a:pPr>
            <a:r>
              <a:rPr lang="en-US" sz="2000" b="1" dirty="0" smtClean="0">
                <a:ea typeface="ＭＳ Ｐゴシック" charset="0"/>
                <a:cs typeface="ＭＳ Ｐゴシック" charset="0"/>
              </a:rPr>
              <a:t>Mondays and Wednesdays at 16:00 PDT, 18:00 CDT, Wednesdays and Fridays 02:00 EEST, 08:00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19</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smtClean="0">
                <a:ea typeface="ＭＳ Ｐゴシック" charset="0"/>
                <a:cs typeface="ＭＳ Ｐゴシック" charset="0"/>
              </a:rPr>
              <a:t>BRC calls </a:t>
            </a:r>
            <a:r>
              <a:rPr lang="en-US" sz="2000" b="1" dirty="0" smtClean="0">
                <a:ea typeface="ＭＳ Ｐゴシック" charset="0"/>
                <a:cs typeface="ＭＳ Ｐゴシック" charset="0"/>
              </a:rPr>
              <a:t>on and after 18 August will be:</a:t>
            </a:r>
          </a:p>
          <a:p>
            <a:pPr marL="0" indent="0">
              <a:buNone/>
            </a:pPr>
            <a:r>
              <a:rPr lang="en-US" sz="2000" b="1" dirty="0" smtClean="0">
                <a:ea typeface="ＭＳ Ｐゴシック" charset="0"/>
                <a:cs typeface="ＭＳ Ｐゴシック" charset="0"/>
              </a:rPr>
              <a:t>Tuesdays and Thursdays at 15:00 PDT, 17:00 CDT, Wednesdays and Fridays 01:00 EEST,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2728107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0674-</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14 Sept, AM2: 802.15.4 Revision - Review resolution issues</a:t>
            </a:r>
          </a:p>
          <a:p>
            <a:pPr marL="569913" indent="-342900">
              <a:buClr>
                <a:srgbClr val="FF0000"/>
              </a:buClr>
              <a:buFont typeface="Wingdings" charset="2"/>
              <a:buChar char="q"/>
            </a:pPr>
            <a:r>
              <a:rPr lang="en-US" sz="2000" b="1" dirty="0" smtClean="0"/>
              <a:t>Monday </a:t>
            </a:r>
            <a:r>
              <a:rPr lang="en-US" sz="2000" b="1" dirty="0"/>
              <a:t>14 </a:t>
            </a:r>
            <a:r>
              <a:rPr lang="en-US" sz="2000" b="1" dirty="0" smtClean="0"/>
              <a:t>Sept, </a:t>
            </a:r>
            <a:r>
              <a:rPr lang="en-US" sz="2000" b="1" dirty="0" smtClean="0"/>
              <a:t>PM1: </a:t>
            </a:r>
            <a:r>
              <a:rPr lang="en-US" sz="2000" b="1" dirty="0"/>
              <a:t>802.15.4 Revision –SB Comment Resolution</a:t>
            </a:r>
            <a:r>
              <a:rPr lang="en-US" sz="2000" dirty="0"/>
              <a:t> </a:t>
            </a:r>
            <a:endParaRPr lang="en-US" sz="2000" dirty="0" smtClean="0"/>
          </a:p>
          <a:p>
            <a:pPr marL="569913" indent="-342900">
              <a:buClr>
                <a:srgbClr val="FF0000"/>
              </a:buClr>
              <a:buFont typeface="Wingdings" charset="2"/>
              <a:buChar char="q"/>
            </a:pPr>
            <a:r>
              <a:rPr lang="en-US" sz="2000" b="1" dirty="0" smtClean="0"/>
              <a:t>Tuesday </a:t>
            </a:r>
            <a:r>
              <a:rPr lang="en-US" sz="2000" b="1" dirty="0" smtClean="0"/>
              <a:t>15 Sept, PM1</a:t>
            </a:r>
            <a:r>
              <a:rPr lang="en-US" sz="2000" b="1" dirty="0"/>
              <a:t>: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a:t>
            </a:r>
            <a:r>
              <a:rPr lang="en-US" sz="2000" b="1" dirty="0" smtClean="0"/>
              <a:t>15 Sept, PM2: </a:t>
            </a:r>
            <a:r>
              <a:rPr lang="en-US" sz="2000" b="1" dirty="0"/>
              <a:t>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smtClean="0"/>
              <a:t>16 Sept, AM2: </a:t>
            </a:r>
            <a:r>
              <a:rPr lang="en-US" sz="2000" b="1" dirty="0"/>
              <a:t>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a:t>
            </a:r>
            <a:r>
              <a:rPr lang="en-US" sz="2000" b="1" dirty="0" smtClean="0"/>
              <a:t>16 Sept, </a:t>
            </a:r>
            <a:r>
              <a:rPr lang="en-US" sz="2000" b="1" dirty="0" smtClean="0"/>
              <a:t>PM2: 802.15.4 Revision –SB Comment Resolution </a:t>
            </a:r>
          </a:p>
          <a:p>
            <a:pPr marL="569913" indent="-342900">
              <a:buClr>
                <a:srgbClr val="FF0000"/>
              </a:buClr>
              <a:buFont typeface="Wingdings" charset="2"/>
              <a:buChar char="q"/>
            </a:pPr>
            <a:r>
              <a:rPr lang="en-US" sz="2000" b="1" dirty="0" smtClean="0"/>
              <a:t>Thursday </a:t>
            </a:r>
            <a:r>
              <a:rPr lang="en-US" sz="2000" b="1" dirty="0" smtClean="0"/>
              <a:t>17 Sept, </a:t>
            </a:r>
            <a:r>
              <a:rPr lang="en-US" sz="2000" b="1" dirty="0"/>
              <a:t>AM1: 802.15.4 Revision </a:t>
            </a:r>
            <a:r>
              <a:rPr lang="en-US" sz="2000" b="1" dirty="0"/>
              <a:t>–SB Comment Resolution </a:t>
            </a:r>
            <a:endParaRPr lang="en-US" sz="2000" dirty="0" smtClean="0"/>
          </a:p>
          <a:p>
            <a:pPr marL="569913" indent="-342900">
              <a:buClr>
                <a:srgbClr val="FF0000"/>
              </a:buClr>
              <a:buFont typeface="Wingdings" charset="2"/>
              <a:buChar char="q"/>
            </a:pPr>
            <a:r>
              <a:rPr lang="en-US" sz="2000" b="1" dirty="0"/>
              <a:t>Thursday </a:t>
            </a:r>
            <a:r>
              <a:rPr lang="en-US" sz="2000" b="1" dirty="0" smtClean="0"/>
              <a:t>17 Sept, </a:t>
            </a:r>
            <a:r>
              <a:rPr lang="en-US" sz="2000" b="1" dirty="0"/>
              <a:t>AM2: </a:t>
            </a:r>
            <a:r>
              <a:rPr lang="en-US" sz="2000" b="1" dirty="0" smtClean="0"/>
              <a:t>802.15.4 </a:t>
            </a:r>
            <a:r>
              <a:rPr lang="en-US" sz="2000" b="1" dirty="0"/>
              <a:t>Revision – </a:t>
            </a:r>
            <a:r>
              <a:rPr lang="en-US" sz="2000" b="1" dirty="0" smtClean="0"/>
              <a:t>BRC membership approval, BRC call dates and times</a:t>
            </a:r>
          </a:p>
          <a:p>
            <a:pPr marL="342900" indent="-342900">
              <a:buClr>
                <a:srgbClr val="FF0000"/>
              </a:buClr>
              <a:buFont typeface="Wingdings" charset="2"/>
              <a:buChar char="q"/>
            </a:pPr>
            <a:r>
              <a:rPr lang="en-US" sz="2800" b="1" dirty="0" smtClean="0"/>
              <a:t>SC WNG </a:t>
            </a:r>
            <a:r>
              <a:rPr lang="en-US" sz="2000" b="1" dirty="0" smtClean="0"/>
              <a:t>(Wed, </a:t>
            </a:r>
            <a:r>
              <a:rPr lang="en-US" sz="2000" b="1" dirty="0" smtClean="0"/>
              <a:t>16 Sept, </a:t>
            </a:r>
            <a:r>
              <a:rPr lang="en-US" sz="2000" b="1" dirty="0" smtClean="0"/>
              <a:t>AM2)</a:t>
            </a:r>
          </a:p>
          <a:p>
            <a:pPr marL="577850" lvl="1" indent="-290513" eaLnBrk="0" fontAlgn="b" hangingPunct="0">
              <a:buClr>
                <a:srgbClr val="FF0000"/>
              </a:buClr>
              <a:buFont typeface="Wingdings" charset="2"/>
              <a:buChar char="q"/>
            </a:pPr>
            <a:r>
              <a:rPr lang="en-US" sz="2000" b="1" dirty="0" smtClean="0"/>
              <a:t>Two presentations:</a:t>
            </a:r>
          </a:p>
          <a:p>
            <a:pPr marL="1035050" lvl="2" indent="-290513" eaLnBrk="0" fontAlgn="b" hangingPunct="0">
              <a:buClr>
                <a:srgbClr val="FF0000"/>
              </a:buClr>
              <a:buFont typeface="Wingdings" charset="2"/>
              <a:buChar char="q"/>
            </a:pPr>
            <a:r>
              <a:rPr lang="en-US" sz="2000" b="1" dirty="0">
                <a:solidFill>
                  <a:srgbClr val="000000"/>
                </a:solidFill>
                <a:latin typeface="+mj-lt"/>
                <a:ea typeface="Lucida Grande"/>
                <a:cs typeface="Lucida Grande"/>
              </a:rPr>
              <a:t>proposed high rate amendment to 15.4 (15-15-0655-00</a:t>
            </a:r>
            <a:r>
              <a:rPr lang="en-US" sz="2000" b="1" dirty="0" smtClean="0">
                <a:solidFill>
                  <a:srgbClr val="000000"/>
                </a:solidFill>
                <a:latin typeface="+mj-lt"/>
                <a:ea typeface="Lucida Grande"/>
                <a:cs typeface="Lucida Grande"/>
              </a:rPr>
              <a:t>)</a:t>
            </a:r>
          </a:p>
          <a:p>
            <a:pPr marL="1035050" lvl="2" indent="-290513" eaLnBrk="0" fontAlgn="b" hangingPunct="0">
              <a:buClr>
                <a:srgbClr val="FF0000"/>
              </a:buClr>
              <a:buFont typeface="Wingdings" charset="2"/>
              <a:buChar char="q"/>
            </a:pPr>
            <a:r>
              <a:rPr lang="en-US" sz="2000" b="1" dirty="0">
                <a:solidFill>
                  <a:srgbClr val="000000"/>
                </a:solidFill>
                <a:latin typeface="+mj-lt"/>
                <a:ea typeface="Lucida Grande"/>
                <a:cs typeface="Lucida Grande"/>
              </a:rPr>
              <a:t>proposed amendment to 15.4 enabling use of a </a:t>
            </a:r>
            <a:r>
              <a:rPr lang="en-US" sz="2000" b="1" dirty="0" err="1">
                <a:solidFill>
                  <a:srgbClr val="000000"/>
                </a:solidFill>
                <a:latin typeface="+mj-lt"/>
                <a:ea typeface="Lucida Grande"/>
                <a:cs typeface="Lucida Grande"/>
              </a:rPr>
              <a:t>smartgrid</a:t>
            </a:r>
            <a:r>
              <a:rPr lang="en-US" sz="2000" b="1" dirty="0">
                <a:solidFill>
                  <a:srgbClr val="000000"/>
                </a:solidFill>
                <a:latin typeface="+mj-lt"/>
                <a:ea typeface="Lucida Grande"/>
                <a:cs typeface="Lucida Grande"/>
              </a:rPr>
              <a:t> band in India</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1"/>
            <a:ext cx="7772400" cy="2457450"/>
          </a:xfrm>
        </p:spPr>
        <p:txBody>
          <a:bodyPr/>
          <a:lstStyle/>
          <a:p>
            <a:pPr algn="l"/>
            <a:r>
              <a:rPr lang="en-US" b="1" dirty="0" smtClean="0"/>
              <a:t>Next BRC Call:</a:t>
            </a:r>
            <a:br>
              <a:rPr lang="en-US" b="1" dirty="0" smtClean="0"/>
            </a:br>
            <a:r>
              <a:rPr lang="en-US" b="1" dirty="0" smtClean="0"/>
              <a:t>Monday 27 July at 16:00 PDT, 18:00 CDT, Tuesday 28 July at 02:00 EEST, 08:00 JST </a:t>
            </a:r>
            <a:endParaRPr lang="en-US" b="1" dirty="0"/>
          </a:p>
        </p:txBody>
      </p:sp>
      <p:sp>
        <p:nvSpPr>
          <p:cNvPr id="3" name="Date Placeholder 2"/>
          <p:cNvSpPr>
            <a:spLocks noGrp="1"/>
          </p:cNvSpPr>
          <p:nvPr>
            <p:ph type="dt" sz="half" idx="10"/>
          </p:nvPr>
        </p:nvSpPr>
        <p:spPr/>
        <p:txBody>
          <a:bodyPr/>
          <a:lstStyle/>
          <a:p>
            <a:pPr>
              <a:defRPr/>
            </a:pPr>
            <a:r>
              <a:rPr lang="en-US" smtClean="0"/>
              <a:t>&lt;Sept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20</a:t>
            </a:fld>
            <a:endParaRPr lang="en-US"/>
          </a:p>
        </p:txBody>
      </p:sp>
      <p:sp>
        <p:nvSpPr>
          <p:cNvPr id="6" name="TextBox 5"/>
          <p:cNvSpPr txBox="1"/>
          <p:nvPr/>
        </p:nvSpPr>
        <p:spPr>
          <a:xfrm>
            <a:off x="1295400" y="4038600"/>
            <a:ext cx="6045245" cy="1815882"/>
          </a:xfrm>
          <a:prstGeom prst="rect">
            <a:avLst/>
          </a:prstGeom>
          <a:noFill/>
        </p:spPr>
        <p:txBody>
          <a:bodyPr wrap="none" rtlCol="0">
            <a:spAutoFit/>
          </a:bodyPr>
          <a:lstStyle/>
          <a:p>
            <a:r>
              <a:rPr lang="en-US" sz="2800" b="1" dirty="0" smtClean="0"/>
              <a:t>Agenda:</a:t>
            </a:r>
          </a:p>
          <a:p>
            <a:pPr marL="457200" indent="-457200">
              <a:buClr>
                <a:srgbClr val="FF0000"/>
              </a:buClr>
              <a:buFont typeface="Wingdings" charset="2"/>
              <a:buChar char="q"/>
            </a:pPr>
            <a:r>
              <a:rPr lang="en-US" sz="2800" b="1" dirty="0" smtClean="0"/>
              <a:t>Rogue </a:t>
            </a:r>
            <a:r>
              <a:rPr lang="en-US" sz="2800" b="1" dirty="0"/>
              <a:t>comment resolution for </a:t>
            </a:r>
            <a:r>
              <a:rPr lang="en-US" sz="2800" b="1" dirty="0" smtClean="0"/>
              <a:t>scan</a:t>
            </a:r>
          </a:p>
          <a:p>
            <a:pPr marL="457200" indent="-457200">
              <a:buClr>
                <a:srgbClr val="FF0000"/>
              </a:buClr>
              <a:buFont typeface="Wingdings" charset="2"/>
              <a:buChar char="q"/>
            </a:pPr>
            <a:r>
              <a:rPr lang="en-US" sz="2800" b="1" dirty="0" smtClean="0"/>
              <a:t>TSCH </a:t>
            </a:r>
            <a:r>
              <a:rPr lang="en-US" sz="2800" b="1" dirty="0"/>
              <a:t>comment </a:t>
            </a:r>
            <a:r>
              <a:rPr lang="en-US" sz="2800" b="1" dirty="0" smtClean="0"/>
              <a:t>resolution</a:t>
            </a:r>
          </a:p>
          <a:p>
            <a:pPr marL="457200" indent="-457200">
              <a:buClr>
                <a:srgbClr val="FF0000"/>
              </a:buClr>
              <a:buFont typeface="Wingdings" charset="2"/>
              <a:buChar char="q"/>
            </a:pPr>
            <a:r>
              <a:rPr lang="en-US" sz="2800" b="1" dirty="0" smtClean="0"/>
              <a:t>LLDN </a:t>
            </a:r>
            <a:r>
              <a:rPr lang="en-US" sz="2800" b="1" dirty="0"/>
              <a:t>comment resolution</a:t>
            </a:r>
            <a:endParaRPr lang="en-US" sz="2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Two presentations</a:t>
            </a:r>
            <a:r>
              <a:rPr lang="en-US" sz="2000" b="1" dirty="0"/>
              <a:t>:</a:t>
            </a:r>
          </a:p>
          <a:p>
            <a:pPr marL="1035050" lvl="2" indent="-290513" fontAlgn="b">
              <a:buClr>
                <a:srgbClr val="FF0000"/>
              </a:buClr>
              <a:buFont typeface="Wingdings" charset="2"/>
              <a:buChar char="q"/>
            </a:pPr>
            <a:r>
              <a:rPr lang="en-US" sz="2000" b="1" dirty="0">
                <a:solidFill>
                  <a:srgbClr val="000000"/>
                </a:solidFill>
                <a:ea typeface="Lucida Grande"/>
                <a:cs typeface="Lucida Grande"/>
              </a:rPr>
              <a:t>proposed high rate amendment to 15.4 (15-15-0655-00)</a:t>
            </a:r>
          </a:p>
          <a:p>
            <a:pPr marL="1035050" lvl="2" indent="-290513" fontAlgn="b">
              <a:buClr>
                <a:srgbClr val="FF0000"/>
              </a:buClr>
              <a:buFont typeface="Wingdings" charset="2"/>
              <a:buChar char="q"/>
            </a:pPr>
            <a:r>
              <a:rPr lang="en-US" sz="2000" b="1" dirty="0">
                <a:solidFill>
                  <a:srgbClr val="000000"/>
                </a:solidFill>
                <a:ea typeface="Lucida Grande"/>
                <a:cs typeface="Lucida Grande"/>
              </a:rPr>
              <a:t>proposed amendment to 15.4 enabling use of a </a:t>
            </a:r>
            <a:r>
              <a:rPr lang="en-US" sz="2000" b="1" dirty="0" err="1">
                <a:solidFill>
                  <a:srgbClr val="000000"/>
                </a:solidFill>
                <a:ea typeface="Lucida Grande"/>
                <a:cs typeface="Lucida Grande"/>
              </a:rPr>
              <a:t>smartgrid</a:t>
            </a:r>
            <a:r>
              <a:rPr lang="en-US" sz="2000" b="1" dirty="0">
                <a:solidFill>
                  <a:srgbClr val="000000"/>
                </a:solidFill>
                <a:ea typeface="Lucida Grande"/>
                <a:cs typeface="Lucida Grande"/>
              </a:rPr>
              <a:t> band in </a:t>
            </a:r>
            <a:r>
              <a:rPr lang="en-US" sz="2000" b="1" dirty="0" smtClean="0">
                <a:solidFill>
                  <a:srgbClr val="000000"/>
                </a:solidFill>
                <a:ea typeface="Lucida Grande"/>
                <a:cs typeface="Lucida Grande"/>
              </a:rPr>
              <a:t>India</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&lt;Sept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066800"/>
            <a:ext cx="7770813" cy="5334000"/>
          </a:xfrm>
        </p:spPr>
        <p:txBody>
          <a:bodyPr>
            <a:normAutofit fontScale="55000" lnSpcReduction="20000"/>
          </a:bodyPr>
          <a:lstStyle/>
          <a:p>
            <a:r>
              <a:rPr lang="en-US" sz="3300" b="1" dirty="0">
                <a:solidFill>
                  <a:srgbClr val="0000FF"/>
                </a:solidFill>
              </a:rPr>
              <a:t>Comment collection		 </a:t>
            </a:r>
          </a:p>
          <a:p>
            <a:pPr lvl="1">
              <a:buFont typeface="Arial"/>
              <a:buChar char="•"/>
            </a:pPr>
            <a:r>
              <a:rPr lang="en-US" sz="3300" b="1" dirty="0">
                <a:solidFill>
                  <a:srgbClr val="0000FF"/>
                </a:solidFill>
              </a:rPr>
              <a:t>Start			23 May 2014</a:t>
            </a:r>
          </a:p>
          <a:p>
            <a:pPr lvl="1">
              <a:buFont typeface="Arial"/>
              <a:buChar char="•"/>
            </a:pPr>
            <a:r>
              <a:rPr lang="en-US" sz="3300" b="1" dirty="0">
                <a:solidFill>
                  <a:srgbClr val="0000FF"/>
                </a:solidFill>
              </a:rPr>
              <a:t>End			6 June 2014</a:t>
            </a:r>
          </a:p>
          <a:p>
            <a:r>
              <a:rPr lang="en-US" sz="3300" b="1" dirty="0">
                <a:solidFill>
                  <a:srgbClr val="0000FF"/>
                </a:solidFill>
              </a:rPr>
              <a:t>Letter Ballot </a:t>
            </a:r>
          </a:p>
          <a:p>
            <a:pPr lvl="1">
              <a:buFont typeface="Arial"/>
              <a:buChar char="•"/>
            </a:pPr>
            <a:r>
              <a:rPr lang="en-US" sz="3300" b="1" dirty="0">
                <a:solidFill>
                  <a:srgbClr val="0000FF"/>
                </a:solidFill>
              </a:rPr>
              <a:t>Start			14 June 2014</a:t>
            </a:r>
          </a:p>
          <a:p>
            <a:pPr lvl="1">
              <a:buFont typeface="Arial"/>
              <a:buChar char="•"/>
            </a:pPr>
            <a:r>
              <a:rPr lang="en-US" sz="3300" b="1" dirty="0">
                <a:solidFill>
                  <a:srgbClr val="0000FF"/>
                </a:solidFill>
              </a:rPr>
              <a:t>End			13 July </a:t>
            </a:r>
            <a:r>
              <a:rPr lang="en-US" sz="3300" b="1" dirty="0" smtClean="0">
                <a:solidFill>
                  <a:srgbClr val="0000FF"/>
                </a:solidFill>
              </a:rPr>
              <a:t>2014</a:t>
            </a:r>
            <a:endParaRPr lang="en-US" sz="3300" b="1" dirty="0">
              <a:solidFill>
                <a:srgbClr val="0000FF"/>
              </a:solidFill>
            </a:endParaRPr>
          </a:p>
          <a:p>
            <a:r>
              <a:rPr lang="en-US" sz="3300" b="1" dirty="0" err="1">
                <a:solidFill>
                  <a:srgbClr val="0000FF"/>
                </a:solidFill>
              </a:rPr>
              <a:t>Recirculations</a:t>
            </a:r>
            <a:endParaRPr lang="en-US" sz="3300" b="1" dirty="0">
              <a:solidFill>
                <a:srgbClr val="0000FF"/>
              </a:solidFill>
            </a:endParaRPr>
          </a:p>
          <a:p>
            <a:pPr lvl="1">
              <a:buFont typeface="Arial"/>
              <a:buChar char="•"/>
            </a:pPr>
            <a:r>
              <a:rPr lang="en-US" sz="3300" b="1" dirty="0">
                <a:solidFill>
                  <a:srgbClr val="0000FF"/>
                </a:solidFill>
              </a:rPr>
              <a:t>Start			20 Oct 2014</a:t>
            </a:r>
          </a:p>
          <a:p>
            <a:pPr lvl="1">
              <a:buFont typeface="Arial"/>
              <a:buChar char="•"/>
            </a:pPr>
            <a:r>
              <a:rPr lang="en-US" sz="3300" b="1" dirty="0">
                <a:solidFill>
                  <a:srgbClr val="0000FF"/>
                </a:solidFill>
              </a:rPr>
              <a:t>End 			</a:t>
            </a:r>
            <a:r>
              <a:rPr lang="en-US" sz="3300" b="1" dirty="0" smtClean="0">
                <a:solidFill>
                  <a:srgbClr val="0000FF"/>
                </a:solidFill>
              </a:rPr>
              <a:t>6 Apr 2015</a:t>
            </a:r>
          </a:p>
          <a:p>
            <a:r>
              <a:rPr lang="en-US" sz="3300" b="1" dirty="0" smtClean="0"/>
              <a:t>Sponsor Ballot</a:t>
            </a:r>
          </a:p>
          <a:p>
            <a:pPr lvl="1">
              <a:buFont typeface="Arial"/>
              <a:buChar char="•"/>
            </a:pPr>
            <a:r>
              <a:rPr lang="en-US" sz="3300" b="1" dirty="0" smtClean="0">
                <a:solidFill>
                  <a:srgbClr val="0000FF"/>
                </a:solidFill>
              </a:rPr>
              <a:t>Start</a:t>
            </a:r>
            <a:r>
              <a:rPr lang="en-US" sz="3300" b="1" dirty="0">
                <a:solidFill>
                  <a:srgbClr val="0000FF"/>
                </a:solidFill>
              </a:rPr>
              <a:t>	 		</a:t>
            </a:r>
            <a:r>
              <a:rPr lang="en-US" sz="3300" b="1" dirty="0" smtClean="0">
                <a:solidFill>
                  <a:srgbClr val="0000FF"/>
                </a:solidFill>
              </a:rPr>
              <a:t>8 Apr, </a:t>
            </a:r>
            <a:r>
              <a:rPr lang="en-US" sz="3300" b="1" dirty="0">
                <a:solidFill>
                  <a:srgbClr val="0000FF"/>
                </a:solidFill>
              </a:rPr>
              <a:t>2015</a:t>
            </a:r>
          </a:p>
          <a:p>
            <a:pPr lvl="1">
              <a:buFont typeface="Arial"/>
              <a:buChar char="•"/>
            </a:pPr>
            <a:r>
              <a:rPr lang="en-US" sz="3300" b="1" dirty="0">
                <a:solidFill>
                  <a:srgbClr val="0000FF"/>
                </a:solidFill>
              </a:rPr>
              <a:t>Ends			</a:t>
            </a:r>
            <a:r>
              <a:rPr lang="en-US" sz="3300" b="1" dirty="0" smtClean="0">
                <a:solidFill>
                  <a:srgbClr val="0000FF"/>
                </a:solidFill>
              </a:rPr>
              <a:t>8 May</a:t>
            </a:r>
            <a:r>
              <a:rPr lang="en-US" sz="3300" b="1" dirty="0">
                <a:solidFill>
                  <a:srgbClr val="0000FF"/>
                </a:solidFill>
              </a:rPr>
              <a:t>, 2015</a:t>
            </a:r>
          </a:p>
          <a:p>
            <a:r>
              <a:rPr lang="en-US" sz="3300" b="1" dirty="0" err="1"/>
              <a:t>Recirculations</a:t>
            </a:r>
            <a:r>
              <a:rPr lang="en-US" sz="3300" b="1" dirty="0"/>
              <a:t>		</a:t>
            </a:r>
          </a:p>
          <a:p>
            <a:pPr lvl="1">
              <a:buFont typeface="Arial"/>
              <a:buChar char="•"/>
            </a:pPr>
            <a:r>
              <a:rPr lang="en-US" sz="3300" b="1" dirty="0"/>
              <a:t>Start			</a:t>
            </a:r>
            <a:r>
              <a:rPr lang="en-US" sz="3300" b="1" dirty="0" smtClean="0"/>
              <a:t>September, </a:t>
            </a:r>
            <a:r>
              <a:rPr lang="en-US" sz="3300" b="1" dirty="0"/>
              <a:t>2015</a:t>
            </a:r>
          </a:p>
          <a:p>
            <a:pPr lvl="1">
              <a:buFont typeface="Arial"/>
              <a:buChar char="•"/>
            </a:pPr>
            <a:r>
              <a:rPr lang="en-US" sz="3300" b="1" dirty="0"/>
              <a:t>End			</a:t>
            </a:r>
            <a:r>
              <a:rPr lang="en-US" sz="3300" b="1" dirty="0" smtClean="0"/>
              <a:t>6 November, </a:t>
            </a:r>
            <a:r>
              <a:rPr lang="en-US" sz="3300" b="1" dirty="0"/>
              <a:t>2015		</a:t>
            </a:r>
          </a:p>
          <a:p>
            <a:r>
              <a:rPr lang="en-US" sz="3300" b="1" dirty="0"/>
              <a:t>EC </a:t>
            </a:r>
            <a:r>
              <a:rPr lang="en-US" sz="3300" b="1" dirty="0" smtClean="0"/>
              <a:t>approval </a:t>
            </a:r>
            <a:r>
              <a:rPr lang="en-US" sz="3300" b="1" dirty="0"/>
              <a:t>			</a:t>
            </a:r>
            <a:r>
              <a:rPr lang="en-US" sz="3300" b="1" dirty="0" smtClean="0"/>
              <a:t>13 November, </a:t>
            </a:r>
            <a:r>
              <a:rPr lang="en-US" sz="3300" b="1" dirty="0"/>
              <a:t>2015 </a:t>
            </a:r>
            <a:r>
              <a:rPr lang="en-US" sz="3300" b="1" dirty="0" smtClean="0"/>
              <a:t>(Dallas)</a:t>
            </a:r>
            <a:endParaRPr lang="en-US" sz="3300" b="1" dirty="0"/>
          </a:p>
          <a:p>
            <a:r>
              <a:rPr lang="en-US" sz="3300" b="1" dirty="0" smtClean="0"/>
              <a:t>RevCom</a:t>
            </a:r>
          </a:p>
          <a:p>
            <a:pPr lvl="1"/>
            <a:r>
              <a:rPr lang="en-US" sz="3300" b="1" dirty="0" smtClean="0"/>
              <a:t>Submission</a:t>
            </a:r>
            <a:r>
              <a:rPr lang="en-US" sz="3300" b="1" dirty="0"/>
              <a:t>		</a:t>
            </a:r>
            <a:r>
              <a:rPr lang="en-US" sz="3300" b="1" dirty="0" smtClean="0"/>
              <a:t>23 October, 2015</a:t>
            </a:r>
          </a:p>
          <a:p>
            <a:pPr lvl="1"/>
            <a:r>
              <a:rPr lang="en-US" sz="3300" b="1" dirty="0" smtClean="0"/>
              <a:t>Approval 			4 December, 2015 (New Jersey)</a:t>
            </a:r>
            <a:endParaRPr lang="en-US" sz="33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&lt;Sept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27583</TotalTime>
  <Words>2268</Words>
  <Application>Microsoft Macintosh PowerPoint</Application>
  <PresentationFormat>On-screen Show (4:3)</PresentationFormat>
  <Paragraphs>338</Paragraphs>
  <Slides>21</Slides>
  <Notes>13</Notes>
  <HiddenSlides>9</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Meeting Goals (Agenda 15-15-0674-00)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Meeting Accomplishments</vt:lpstr>
      <vt:lpstr>SC Maintenance  Meeting Accomplishments: LLDN</vt:lpstr>
      <vt:lpstr>SC Maintenance Meeting Accomplishments: Passive Scan</vt:lpstr>
      <vt:lpstr>SC Maintenance Meeting Accomplishments: PAN ID compression</vt:lpstr>
      <vt:lpstr>SCm motions </vt:lpstr>
      <vt:lpstr>SCm motions to WG15</vt:lpstr>
      <vt:lpstr>BRC Conference Calls</vt:lpstr>
      <vt:lpstr>BRC Conference Calls</vt:lpstr>
      <vt:lpstr>Next BRC Call: Monday 27 July at 16:00 PDT, 18:00 CDT, Tuesday 28 July at 02:00 EEST, 08:00 JST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604</cp:revision>
  <cp:lastPrinted>1998-02-10T13:28:06Z</cp:lastPrinted>
  <dcterms:created xsi:type="dcterms:W3CDTF">2009-07-12T16:25:16Z</dcterms:created>
  <dcterms:modified xsi:type="dcterms:W3CDTF">2015-09-14T03:02:15Z</dcterms:modified>
  <cp:category/>
</cp:coreProperties>
</file>