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75" r:id="rId2"/>
    <p:sldId id="256" r:id="rId3"/>
    <p:sldId id="257" r:id="rId4"/>
    <p:sldId id="302" r:id="rId5"/>
    <p:sldId id="303" r:id="rId6"/>
    <p:sldId id="299" r:id="rId7"/>
    <p:sldId id="304" r:id="rId8"/>
    <p:sldId id="269" r:id="rId9"/>
    <p:sldId id="277" r:id="rId10"/>
    <p:sldId id="305" r:id="rId11"/>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454" autoAdjust="0"/>
    <p:restoredTop sz="85223" autoAdjust="0"/>
  </p:normalViewPr>
  <p:slideViewPr>
    <p:cSldViewPr>
      <p:cViewPr varScale="1">
        <p:scale>
          <a:sx n="71" d="100"/>
          <a:sy n="71" d="100"/>
        </p:scale>
        <p:origin x="48" y="178"/>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802.11-15/099rr0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September 2015</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Jon Rosdahl, CSR-Qualcomm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802.11-15/099rr0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September 2015</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smtClean="0"/>
              <a:t>Jon Rosdahl, CSR-Qualcomm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802.11-15/099rr0</a:t>
            </a:r>
            <a:endParaRPr lang="en-US" dirty="0"/>
          </a:p>
        </p:txBody>
      </p:sp>
      <p:sp>
        <p:nvSpPr>
          <p:cNvPr id="5" name="Date Placeholder 4"/>
          <p:cNvSpPr>
            <a:spLocks noGrp="1"/>
          </p:cNvSpPr>
          <p:nvPr>
            <p:ph type="dt" idx="11"/>
          </p:nvPr>
        </p:nvSpPr>
        <p:spPr/>
        <p:txBody>
          <a:bodyPr/>
          <a:lstStyle/>
          <a:p>
            <a:pPr>
              <a:defRPr/>
            </a:pPr>
            <a:r>
              <a:rPr lang="en-US" smtClean="0"/>
              <a:t>September 2015</a:t>
            </a:r>
            <a:endParaRPr lang="en-US" dirty="0"/>
          </a:p>
        </p:txBody>
      </p:sp>
      <p:sp>
        <p:nvSpPr>
          <p:cNvPr id="6" name="Footer Placeholder 5"/>
          <p:cNvSpPr>
            <a:spLocks noGrp="1"/>
          </p:cNvSpPr>
          <p:nvPr>
            <p:ph type="ftr" idx="12"/>
          </p:nvPr>
        </p:nvSpPr>
        <p:spPr/>
        <p:txBody>
          <a:bodyPr/>
          <a:lstStyle/>
          <a:p>
            <a:pPr>
              <a:defRPr/>
            </a:pPr>
            <a:r>
              <a:rPr lang="en-US" smtClean="0"/>
              <a:t>Jon Rosdahl, CSR-Qualcomm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802.11-15/099rr0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September 2015</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802.11-15/099rr0</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September 2015</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802.11-15/099rr1</a:t>
            </a:r>
            <a:endParaRPr lang="en-US" dirty="0"/>
          </a:p>
        </p:txBody>
      </p:sp>
      <p:sp>
        <p:nvSpPr>
          <p:cNvPr id="5" name="Date Placeholder 4"/>
          <p:cNvSpPr>
            <a:spLocks noGrp="1"/>
          </p:cNvSpPr>
          <p:nvPr>
            <p:ph type="dt" idx="11"/>
          </p:nvPr>
        </p:nvSpPr>
        <p:spPr/>
        <p:txBody>
          <a:bodyPr/>
          <a:lstStyle/>
          <a:p>
            <a:pPr>
              <a:defRPr/>
            </a:pPr>
            <a:r>
              <a:rPr lang="en-US" smtClean="0"/>
              <a:t>September 2015</a:t>
            </a:r>
            <a:endParaRPr lang="en-US" dirty="0"/>
          </a:p>
        </p:txBody>
      </p:sp>
      <p:sp>
        <p:nvSpPr>
          <p:cNvPr id="6" name="Footer Placeholder 5"/>
          <p:cNvSpPr>
            <a:spLocks noGrp="1"/>
          </p:cNvSpPr>
          <p:nvPr>
            <p:ph type="ftr" idx="12"/>
          </p:nvPr>
        </p:nvSpPr>
        <p:spPr/>
        <p:txBody>
          <a:bodyPr/>
          <a:lstStyle/>
          <a:p>
            <a:pPr>
              <a:defRPr/>
            </a:pPr>
            <a:r>
              <a:rPr lang="en-US" smtClean="0"/>
              <a:t>Jon Rosdahl, CSR-Qualcomm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3378092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Discounted Registration</a:t>
            </a:r>
            <a:r>
              <a:rPr lang="en-US" baseline="0" dirty="0" smtClean="0"/>
              <a:t> Rates: 600/800/1000</a:t>
            </a:r>
            <a:endParaRPr lang="en-US" dirty="0"/>
          </a:p>
        </p:txBody>
      </p:sp>
      <p:sp>
        <p:nvSpPr>
          <p:cNvPr id="4" name="Header Placeholder 3"/>
          <p:cNvSpPr>
            <a:spLocks noGrp="1"/>
          </p:cNvSpPr>
          <p:nvPr>
            <p:ph type="hdr" idx="10"/>
          </p:nvPr>
        </p:nvSpPr>
        <p:spPr/>
        <p:txBody>
          <a:bodyPr/>
          <a:lstStyle/>
          <a:p>
            <a:pPr>
              <a:defRPr/>
            </a:pPr>
            <a:r>
              <a:rPr lang="en-US" smtClean="0"/>
              <a:t>doc.: IEEE 802.11-15/099rr0</a:t>
            </a:r>
            <a:endParaRPr lang="en-US" dirty="0"/>
          </a:p>
        </p:txBody>
      </p:sp>
      <p:sp>
        <p:nvSpPr>
          <p:cNvPr id="5" name="Date Placeholder 4"/>
          <p:cNvSpPr>
            <a:spLocks noGrp="1"/>
          </p:cNvSpPr>
          <p:nvPr>
            <p:ph type="dt" idx="11"/>
          </p:nvPr>
        </p:nvSpPr>
        <p:spPr/>
        <p:txBody>
          <a:bodyPr/>
          <a:lstStyle/>
          <a:p>
            <a:pPr>
              <a:defRPr/>
            </a:pPr>
            <a:r>
              <a:rPr lang="en-US" smtClean="0"/>
              <a:t>September 2015</a:t>
            </a:r>
            <a:endParaRPr lang="en-US" dirty="0"/>
          </a:p>
        </p:txBody>
      </p:sp>
      <p:sp>
        <p:nvSpPr>
          <p:cNvPr id="6" name="Footer Placeholder 5"/>
          <p:cNvSpPr>
            <a:spLocks noGrp="1"/>
          </p:cNvSpPr>
          <p:nvPr>
            <p:ph type="ftr" idx="12"/>
          </p:nvPr>
        </p:nvSpPr>
        <p:spPr/>
        <p:txBody>
          <a:bodyPr/>
          <a:lstStyle/>
          <a:p>
            <a:pPr>
              <a:defRPr/>
            </a:pPr>
            <a:r>
              <a:rPr lang="en-US" smtClean="0"/>
              <a:t>Jon Rosdahl, CSR-Qualcomm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33785296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and 2007 January Interims were hosted</a:t>
            </a:r>
            <a:r>
              <a:rPr lang="en-US" baseline="0" dirty="0" smtClean="0">
                <a:latin typeface="Times New Roman" pitchFamily="18" charset="0"/>
              </a:rPr>
              <a:t> by IEEE 802 –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 Net Zero to 802.11.15 Treasury. – Surplus Paid to IEEE 802 = $</a:t>
            </a:r>
            <a:r>
              <a:rPr lang="en-US" dirty="0" smtClean="0"/>
              <a:t>115,196.00</a:t>
            </a:r>
            <a:r>
              <a:rPr lang="en-US" baseline="0" dirty="0" smtClean="0"/>
              <a:t> – Surplus of .60 left in Wireless account.</a:t>
            </a:r>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2015</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Jon Rosdahl, CSR-Qualcomm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2015</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September 2015</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CSR-Qualcomm </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September 2015</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September 2015</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September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September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September 2015</a:t>
            </a:r>
            <a:endParaRPr lang="en-GB" dirty="0"/>
          </a:p>
        </p:txBody>
      </p:sp>
      <p:sp>
        <p:nvSpPr>
          <p:cNvPr id="1028" name="Rectangle 4"/>
          <p:cNvSpPr>
            <a:spLocks noGrp="1" noChangeArrowheads="1"/>
          </p:cNvSpPr>
          <p:nvPr>
            <p:ph type="ftr"/>
          </p:nvPr>
        </p:nvSpPr>
        <p:spPr bwMode="auto">
          <a:xfrm>
            <a:off x="6553200" y="6475413"/>
            <a:ext cx="19891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CSR-Qualcomm </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15-15-0677-00-0000</a:t>
            </a:r>
            <a:endParaRPr lang="en-GB" sz="1800" b="1" dirty="0" smtClean="0">
              <a:solidFill>
                <a:schemeClr val="tx1"/>
              </a:solidFill>
              <a:latin typeface="Times New Roman" pitchFamily="16" charset="0"/>
              <a:ea typeface="MS Gothic" charset="-128"/>
              <a:cs typeface="Arial Unicode MS" charset="0"/>
            </a:endParaRPr>
          </a:p>
        </p:txBody>
      </p:sp>
      <p:sp>
        <p:nvSpPr>
          <p:cNvPr id="11" name="Footer Placeholder 1"/>
          <p:cNvSpPr txBox="1">
            <a:spLocks noGrp="1"/>
          </p:cNvSpPr>
          <p:nvPr userDrawn="1"/>
        </p:nvSpPr>
        <p:spPr bwMode="auto">
          <a:xfrm>
            <a:off x="5181600" y="6496669"/>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September 2015</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13986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Sept 2015</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13 Sept 2015</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11-15/0955r0</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2" name="Footer Placeholder 1"/>
          <p:cNvSpPr>
            <a:spLocks noGrp="1"/>
          </p:cNvSpPr>
          <p:nvPr>
            <p:ph type="ftr" idx="11"/>
          </p:nvPr>
        </p:nvSpPr>
        <p:spPr/>
        <p:txBody>
          <a:bodyPr/>
          <a:lstStyle/>
          <a:p>
            <a:pPr>
              <a:defRPr/>
            </a:pPr>
            <a:r>
              <a:rPr lang="en-GB" smtClean="0"/>
              <a:t>Jon Rosdahl, CSR-Qualcomm </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September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10</a:t>
            </a:fld>
            <a:endParaRPr lang="en-GB"/>
          </a:p>
        </p:txBody>
      </p:sp>
      <p:graphicFrame>
        <p:nvGraphicFramePr>
          <p:cNvPr id="8" name="Table 7"/>
          <p:cNvGraphicFramePr>
            <a:graphicFrameLocks noGrp="1"/>
          </p:cNvGraphicFramePr>
          <p:nvPr>
            <p:extLst/>
          </p:nvPr>
        </p:nvGraphicFramePr>
        <p:xfrm>
          <a:off x="304801" y="604766"/>
          <a:ext cx="8534401" cy="5817611"/>
        </p:xfrm>
        <a:graphic>
          <a:graphicData uri="http://schemas.openxmlformats.org/drawingml/2006/table">
            <a:tbl>
              <a:tblPr/>
              <a:tblGrid>
                <a:gridCol w="1888836"/>
                <a:gridCol w="679038"/>
                <a:gridCol w="1057359"/>
                <a:gridCol w="1208411"/>
                <a:gridCol w="1132885"/>
                <a:gridCol w="1272472"/>
                <a:gridCol w="1295400"/>
              </a:tblGrid>
              <a:tr h="252925">
                <a:tc gridSpan="7">
                  <a:txBody>
                    <a:bodyPr/>
                    <a:lstStyle/>
                    <a:p>
                      <a:pPr algn="ctr" fontAlgn="b"/>
                      <a:r>
                        <a:rPr lang="en-US" sz="1600" b="1" i="0" u="none" strike="noStrike" dirty="0">
                          <a:effectLst/>
                          <a:latin typeface="Arial"/>
                        </a:rPr>
                        <a:t>Income Statement 2014</a:t>
                      </a:r>
                    </a:p>
                  </a:txBody>
                  <a:tcPr marL="7723" marR="7723" marT="772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9376">
                <a:tc>
                  <a:txBody>
                    <a:bodyPr/>
                    <a:lstStyle/>
                    <a:p>
                      <a:pPr algn="l" fontAlgn="b"/>
                      <a:endParaRPr lang="en-US" sz="1200" b="1" i="0" u="none" strike="noStrike" dirty="0">
                        <a:effectLst/>
                        <a:latin typeface="Arial"/>
                      </a:endParaRP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CB Interest</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2014-01 Century City, CA</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2014-05 Waikoloa, HI</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2014-09 Athens, Greece</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2015-01 Atlanta, GA</a:t>
                      </a:r>
                    </a:p>
                  </a:txBody>
                  <a:tcPr marL="7723" marR="7723" marT="7723"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a:rPr>
                        <a:t>Total</a:t>
                      </a:r>
                    </a:p>
                  </a:txBody>
                  <a:tcPr marL="7723" marR="7723" marT="7723" marB="0" anchor="b">
                    <a:lnL>
                      <a:noFill/>
                    </a:lnL>
                    <a:lnR>
                      <a:noFill/>
                    </a:lnR>
                    <a:lnT>
                      <a:noFill/>
                    </a:lnT>
                    <a:lnB>
                      <a:noFill/>
                    </a:lnB>
                    <a:solidFill>
                      <a:srgbClr val="D0D0D0"/>
                    </a:solidFill>
                  </a:tcPr>
                </a:tc>
              </a:tr>
              <a:tr h="216576">
                <a:tc>
                  <a:txBody>
                    <a:bodyPr/>
                    <a:lstStyle/>
                    <a:p>
                      <a:pPr algn="l" fontAlgn="b"/>
                      <a:r>
                        <a:rPr lang="en-US" sz="1200" b="1" i="0" u="none" strike="noStrike">
                          <a:effectLst/>
                          <a:latin typeface="Arial"/>
                        </a:rPr>
                        <a:t> </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r>
              <a:tr h="368650">
                <a:tc>
                  <a:txBody>
                    <a:bodyPr/>
                    <a:lstStyle/>
                    <a:p>
                      <a:pPr algn="l" fontAlgn="ctr"/>
                      <a:r>
                        <a:rPr lang="en-US" sz="1200" b="1" i="0" u="none" strike="noStrike" dirty="0">
                          <a:solidFill>
                            <a:srgbClr val="000000"/>
                          </a:solidFill>
                          <a:effectLst/>
                          <a:latin typeface="Arial"/>
                        </a:rPr>
                        <a:t>Ordinary Income/Expense</a:t>
                      </a:r>
                    </a:p>
                  </a:txBody>
                  <a:tcPr marL="7723" marR="7723" marT="7723"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191635">
                <a:tc>
                  <a:txBody>
                    <a:bodyPr/>
                    <a:lstStyle/>
                    <a:p>
                      <a:pPr algn="l" fontAlgn="b"/>
                      <a:r>
                        <a:rPr lang="en-US" sz="1200" b="1" i="0" u="none" strike="noStrike">
                          <a:solidFill>
                            <a:srgbClr val="000000"/>
                          </a:solidFill>
                          <a:effectLst/>
                          <a:latin typeface="Arial"/>
                        </a:rPr>
                        <a:t>Income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2.11 - Registrations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$294,150.00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$257,800.00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$337,050.00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$307,100.00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$1,196,100.00 </a:t>
                      </a:r>
                    </a:p>
                  </a:txBody>
                  <a:tcPr marL="7723" marR="7723" marT="7723" marB="0" anchor="ctr">
                    <a:lnL>
                      <a:noFill/>
                    </a:lnL>
                    <a:lnR>
                      <a:noFill/>
                    </a:lnR>
                    <a:lnT>
                      <a:noFill/>
                    </a:lnT>
                    <a:lnB>
                      <a:noFill/>
                    </a:lnB>
                  </a:tcPr>
                </a:tc>
              </a:tr>
              <a:tr h="368549">
                <a:tc>
                  <a:txBody>
                    <a:bodyPr/>
                    <a:lstStyle/>
                    <a:p>
                      <a:pPr algn="l" fontAlgn="b"/>
                      <a:r>
                        <a:rPr lang="en-US" sz="1200" b="0" i="0" u="none" strike="noStrike" dirty="0">
                          <a:solidFill>
                            <a:srgbClr val="000000"/>
                          </a:solidFill>
                          <a:effectLst/>
                          <a:latin typeface="Arial"/>
                        </a:rPr>
                        <a:t>2.12 - Hotel Commissions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$8,738.60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$7,666.92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$16,405.52 </a:t>
                      </a:r>
                    </a:p>
                  </a:txBody>
                  <a:tcPr marL="7723" marR="7723" marT="7723" marB="0" anchor="ctr">
                    <a:lnL>
                      <a:noFill/>
                    </a:lnL>
                    <a:lnR>
                      <a:noFill/>
                    </a:lnR>
                    <a:lnT>
                      <a:noFill/>
                    </a:lnT>
                    <a:lnB>
                      <a:noFill/>
                    </a:lnB>
                  </a:tcPr>
                </a:tc>
              </a:tr>
              <a:tr h="417341">
                <a:tc>
                  <a:txBody>
                    <a:bodyPr/>
                    <a:lstStyle/>
                    <a:p>
                      <a:pPr algn="l" fontAlgn="b"/>
                      <a:r>
                        <a:rPr lang="en-US" sz="1200" b="0" i="0" u="none" strike="noStrike">
                          <a:solidFill>
                            <a:srgbClr val="000000"/>
                          </a:solidFill>
                          <a:effectLst/>
                          <a:latin typeface="Arial"/>
                        </a:rPr>
                        <a:t>3.40 - IEEE CB Account Interest</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Income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Gross Profit</a:t>
                      </a:r>
                    </a:p>
                  </a:txBody>
                  <a:tcPr marL="69506" marR="7723" marT="772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r h="216576">
                <a:tc>
                  <a:txBody>
                    <a:bodyPr/>
                    <a:lstStyle/>
                    <a:p>
                      <a:pPr algn="l" fontAlgn="b"/>
                      <a:r>
                        <a:rPr lang="en-US" sz="1200" b="1" i="0" u="none" strike="noStrike">
                          <a:solidFill>
                            <a:srgbClr val="000000"/>
                          </a:solidFill>
                          <a:effectLst/>
                          <a:latin typeface="Arial"/>
                        </a:rPr>
                        <a:t>Expense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4.110 - Site Survey</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4.113 - Venue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$19,200.06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$17,505.03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$74,085.00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$110,790.09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4.12 - Financial Fees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$19,396.46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$17,715.21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$25,215.85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$7,320.20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$69,647.72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4.13 </a:t>
                      </a:r>
                      <a:r>
                        <a:rPr lang="en-US" sz="1200" b="0" i="0" u="none" strike="noStrike" dirty="0" smtClean="0">
                          <a:solidFill>
                            <a:srgbClr val="000000"/>
                          </a:solidFill>
                          <a:effectLst/>
                          <a:latin typeface="Arial"/>
                        </a:rPr>
                        <a:t>– Meeting</a:t>
                      </a:r>
                      <a:r>
                        <a:rPr lang="en-US" sz="1200" b="0" i="0" u="none" strike="noStrike" baseline="0" dirty="0" smtClean="0">
                          <a:solidFill>
                            <a:srgbClr val="000000"/>
                          </a:solidFill>
                          <a:effectLst/>
                          <a:latin typeface="Arial"/>
                        </a:rPr>
                        <a:t> </a:t>
                      </a:r>
                      <a:r>
                        <a:rPr lang="en-US" sz="1200" b="0" i="0" u="none" strike="noStrike" dirty="0" smtClean="0">
                          <a:solidFill>
                            <a:srgbClr val="000000"/>
                          </a:solidFill>
                          <a:effectLst/>
                          <a:latin typeface="Arial"/>
                        </a:rPr>
                        <a:t>Planner</a:t>
                      </a:r>
                      <a:endParaRPr lang="en-US" sz="1200" b="0" i="0" u="none" strike="noStrike" dirty="0">
                        <a:solidFill>
                          <a:srgbClr val="000000"/>
                        </a:solidFill>
                        <a:effectLst/>
                        <a:latin typeface="Arial"/>
                      </a:endParaRP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$51,061.35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$44,330.15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$50,379.00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$20,000.00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$165,770.50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4.14 - Food &amp; Beverage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$129,456.46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$93,164.43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$125,851.00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$348,471.89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4.15 - Network Services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$47,590.07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$43,254.69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$45,592.42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$136,437.18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4.16 - Social</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$33,673.00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$21,411.32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$55,084.32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4.17 - Shipping</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$3,576.33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$10,678.59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$9,547.23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$23,802.15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4.18 - Misc Expense</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$1,016.92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$1,158.30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$5,280.50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$7,455.72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Expense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$304,970.65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$251,556.86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$335,951.00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$27,320.20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$919,798.71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Ordinary Income</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Income</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2" name="Footer Placeholder 1"/>
          <p:cNvSpPr>
            <a:spLocks noGrp="1"/>
          </p:cNvSpPr>
          <p:nvPr>
            <p:ph type="ftr" idx="11"/>
          </p:nvPr>
        </p:nvSpPr>
        <p:spPr/>
        <p:txBody>
          <a:bodyPr/>
          <a:lstStyle/>
          <a:p>
            <a:pPr>
              <a:defRPr/>
            </a:pPr>
            <a:r>
              <a:rPr lang="en-GB" smtClean="0"/>
              <a:t>Jon Rosdahl, CSR-Qualcomm </a:t>
            </a:r>
            <a:endParaRPr lang="en-GB" dirty="0"/>
          </a:p>
        </p:txBody>
      </p:sp>
    </p:spTree>
    <p:extLst>
      <p:ext uri="{BB962C8B-B14F-4D97-AF65-F5344CB8AC3E}">
        <p14:creationId xmlns:p14="http://schemas.microsoft.com/office/powerpoint/2010/main" val="1320818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September 2015</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mtClean="0"/>
              <a:t>Treasurer Report Sept 2015</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smtClean="0"/>
              <a:t>Date:</a:t>
            </a:r>
            <a:r>
              <a:rPr lang="en-GB" sz="2000" b="0" smtClean="0"/>
              <a:t> 2015-09-13</a:t>
            </a:r>
            <a:endParaRPr lang="en-GB" sz="2000" b="0" dirty="0" smtClean="0"/>
          </a:p>
        </p:txBody>
      </p:sp>
      <p:graphicFrame>
        <p:nvGraphicFramePr>
          <p:cNvPr id="1026" name="Object 3"/>
          <p:cNvGraphicFramePr>
            <a:graphicFrameLocks noChangeAspect="1"/>
          </p:cNvGraphicFramePr>
          <p:nvPr>
            <p:extLst>
              <p:ext uri="{D42A27DB-BD31-4B8C-83A1-F6EECF244321}">
                <p14:modId xmlns:p14="http://schemas.microsoft.com/office/powerpoint/2010/main" val="345594906"/>
              </p:ext>
            </p:extLst>
          </p:nvPr>
        </p:nvGraphicFramePr>
        <p:xfrm>
          <a:off x="517525" y="2298700"/>
          <a:ext cx="7543800" cy="2827338"/>
        </p:xfrm>
        <a:graphic>
          <a:graphicData uri="http://schemas.openxmlformats.org/presentationml/2006/ole">
            <mc:AlternateContent xmlns:mc="http://schemas.openxmlformats.org/markup-compatibility/2006">
              <mc:Choice xmlns:v="urn:schemas-microsoft-com:vml" Requires="v">
                <p:oleObj spid="_x0000_s1159" name="Document" r:id="rId4" imgW="8253180" imgH="3086100" progId="Word.Document.8">
                  <p:embed/>
                </p:oleObj>
              </mc:Choice>
              <mc:Fallback>
                <p:oleObj name="Document" r:id="rId4" imgW="8253180" imgH="3086100" progId="Word.Document.8">
                  <p:embed/>
                  <p:pic>
                    <p:nvPicPr>
                      <p:cNvPr id="0" name="Picture 46"/>
                      <p:cNvPicPr>
                        <a:picLocks noChangeAspect="1" noChangeArrowheads="1"/>
                      </p:cNvPicPr>
                      <p:nvPr/>
                    </p:nvPicPr>
                    <p:blipFill>
                      <a:blip r:embed="rId5"/>
                      <a:srcRect/>
                      <a:stretch>
                        <a:fillRect/>
                      </a:stretch>
                    </p:blipFill>
                    <p:spPr bwMode="auto">
                      <a:xfrm>
                        <a:off x="517525" y="2298700"/>
                        <a:ext cx="7543800" cy="282733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6477000" y="6541744"/>
            <a:ext cx="2065338" cy="228600"/>
          </a:xfrm>
        </p:spPr>
        <p:txBody>
          <a:bodyPr/>
          <a:lstStyle/>
          <a:p>
            <a:pPr>
              <a:defRPr/>
            </a:pPr>
            <a:r>
              <a:rPr lang="en-GB" dirty="0" smtClean="0"/>
              <a:t>Jon </a:t>
            </a:r>
            <a:r>
              <a:rPr lang="en-GB" dirty="0" err="1" smtClean="0"/>
              <a:t>Rosdahl</a:t>
            </a:r>
            <a:r>
              <a:rPr lang="en-GB" dirty="0" smtClean="0"/>
              <a:t>, CSR-Qualcomm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smtClean="0"/>
              <a:t>Abstract</a:t>
            </a:r>
          </a:p>
        </p:txBody>
      </p:sp>
      <p:sp>
        <p:nvSpPr>
          <p:cNvPr id="4105" name="Rectangle 2"/>
          <p:cNvSpPr>
            <a:spLocks noGrp="1" noChangeArrowheads="1"/>
          </p:cNvSpPr>
          <p:nvPr>
            <p:ph idx="1"/>
          </p:nvPr>
        </p:nvSpPr>
        <p:spPr/>
        <p:txBody>
          <a:bodyPr/>
          <a:lstStyle/>
          <a:p>
            <a:r>
              <a:rPr lang="en-US" smtClean="0"/>
              <a:t>Sept 2015</a:t>
            </a:r>
            <a:r>
              <a:rPr lang="en-GB" smtClean="0"/>
              <a:t> Treasurer report for the Joint 802.11/.15 Wireless funds</a:t>
            </a:r>
          </a:p>
          <a:p>
            <a:endParaRPr lang="en-GB" smtClean="0"/>
          </a:p>
          <a:p>
            <a:r>
              <a:rPr lang="en-GB" smtClean="0"/>
              <a:t>Also reported in 802.15 doc: </a:t>
            </a:r>
            <a:r>
              <a:rPr lang="en-US" smtClean="0"/>
              <a:t>15-15/0677r0</a:t>
            </a:r>
            <a:endParaRPr lang="en-GB" smtClean="0"/>
          </a:p>
          <a:p>
            <a:endParaRPr lang="en-GB" dirty="0" smtClean="0"/>
          </a:p>
        </p:txBody>
      </p:sp>
      <p:sp>
        <p:nvSpPr>
          <p:cNvPr id="4098" name="Rectangle 3"/>
          <p:cNvSpPr>
            <a:spLocks noGrp="1" noChangeArrowheads="1"/>
          </p:cNvSpPr>
          <p:nvPr>
            <p:ph type="dt" idx="10"/>
          </p:nvPr>
        </p:nvSpPr>
        <p:spPr/>
        <p:txBody>
          <a:bodyPr/>
          <a:lstStyle/>
          <a:p>
            <a:r>
              <a:rPr lang="en-US" smtClean="0"/>
              <a:t>September 2015</a:t>
            </a:r>
            <a:endParaRPr lang="en-GB" dirty="0" smtClean="0"/>
          </a:p>
        </p:txBody>
      </p:sp>
      <p:sp>
        <p:nvSpPr>
          <p:cNvPr id="2" name="Footer Placeholder 1"/>
          <p:cNvSpPr>
            <a:spLocks noGrp="1"/>
          </p:cNvSpPr>
          <p:nvPr>
            <p:ph type="ftr" idx="11"/>
          </p:nvPr>
        </p:nvSpPr>
        <p:spPr>
          <a:xfrm>
            <a:off x="6629400" y="6475413"/>
            <a:ext cx="1912938" cy="181768"/>
          </a:xfrm>
        </p:spPr>
        <p:txBody>
          <a:bodyPr/>
          <a:lstStyle/>
          <a:p>
            <a:r>
              <a:rPr lang="en-GB" dirty="0" smtClean="0"/>
              <a:t>Jon </a:t>
            </a:r>
            <a:r>
              <a:rPr lang="en-GB" dirty="0" err="1" smtClean="0"/>
              <a:t>Rosdahl</a:t>
            </a:r>
            <a:r>
              <a:rPr lang="en-GB" dirty="0" smtClean="0"/>
              <a:t>, CSR-Qualcomm </a:t>
            </a:r>
            <a:endParaRPr lang="en-GB" dirty="0"/>
          </a:p>
        </p:txBody>
      </p:sp>
      <p:sp>
        <p:nvSpPr>
          <p:cNvPr id="4100" name="Rectangle 5"/>
          <p:cNvSpPr>
            <a:spLocks noGrp="1" noChangeArrowheads="1"/>
          </p:cNvSpPr>
          <p:nvPr>
            <p:ph type="sldNum" idx="12"/>
          </p:nvPr>
        </p:nvSpPr>
        <p:spPr/>
        <p:txBody>
          <a:bodyPr/>
          <a:lstStyle/>
          <a:p>
            <a:r>
              <a:rPr lang="en-GB" smtClean="0"/>
              <a:t>Slide </a:t>
            </a:r>
            <a:fld id="{182CB204-8F88-4025-B305-BD26943A6CBF}" type="slidenum">
              <a:rPr lang="en-GB" smtClean="0"/>
              <a:pPr/>
              <a:t>3</a:t>
            </a:fld>
            <a:endParaRPr lang="en-GB" smtClean="0"/>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September 2015</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6477000" y="6475413"/>
            <a:ext cx="2065338" cy="230187"/>
          </a:xfrm>
        </p:spPr>
        <p:txBody>
          <a:bodyPr/>
          <a:lstStyle/>
          <a:p>
            <a:pPr>
              <a:defRPr/>
            </a:pPr>
            <a:r>
              <a:rPr lang="en-GB" dirty="0" smtClean="0"/>
              <a:t>Jon </a:t>
            </a:r>
            <a:r>
              <a:rPr lang="en-GB" dirty="0" err="1" smtClean="0"/>
              <a:t>Rosdahl</a:t>
            </a:r>
            <a:r>
              <a:rPr lang="en-GB" dirty="0" smtClean="0"/>
              <a:t>, CSR-Qualcomm </a:t>
            </a:r>
            <a:endParaRPr lang="en-GB" dirty="0"/>
          </a:p>
        </p:txBody>
      </p:sp>
      <p:graphicFrame>
        <p:nvGraphicFramePr>
          <p:cNvPr id="6" name="Table 5"/>
          <p:cNvGraphicFramePr>
            <a:graphicFrameLocks noGrp="1"/>
          </p:cNvGraphicFramePr>
          <p:nvPr>
            <p:extLst/>
          </p:nvPr>
        </p:nvGraphicFramePr>
        <p:xfrm>
          <a:off x="1295400" y="838197"/>
          <a:ext cx="7086600" cy="5204463"/>
        </p:xfrm>
        <a:graphic>
          <a:graphicData uri="http://schemas.openxmlformats.org/drawingml/2006/table">
            <a:tbl>
              <a:tblPr/>
              <a:tblGrid>
                <a:gridCol w="5331007"/>
                <a:gridCol w="1755593"/>
              </a:tblGrid>
              <a:tr h="381003">
                <a:tc gridSpan="2">
                  <a:txBody>
                    <a:bodyPr/>
                    <a:lstStyle/>
                    <a:p>
                      <a:pPr algn="ctr" rtl="0" fontAlgn="b"/>
                      <a:r>
                        <a:rPr lang="en-US" sz="2400" b="1" i="0" u="none" strike="noStrike" dirty="0">
                          <a:solidFill>
                            <a:srgbClr val="000000"/>
                          </a:solidFill>
                          <a:effectLst/>
                          <a:latin typeface="Arial"/>
                        </a:rPr>
                        <a:t>Reconciled Balance Sheet</a:t>
                      </a:r>
                    </a:p>
                  </a:txBody>
                  <a:tcPr marL="9525" marR="9525" marT="9525" marB="0" anchor="b">
                    <a:lnL>
                      <a:noFill/>
                    </a:lnL>
                    <a:lnR>
                      <a:noFill/>
                    </a:lnR>
                    <a:lnT>
                      <a:noFill/>
                    </a:lnT>
                    <a:lnB>
                      <a:noFill/>
                    </a:lnB>
                  </a:tcPr>
                </a:tc>
                <a:tc hMerge="1">
                  <a:txBody>
                    <a:bodyPr/>
                    <a:lstStyle/>
                    <a:p>
                      <a:endParaRPr lang="en-US"/>
                    </a:p>
                  </a:txBody>
                  <a:tcPr/>
                </a:tc>
              </a:tr>
              <a:tr h="304800">
                <a:tc gridSpan="2">
                  <a:txBody>
                    <a:bodyPr/>
                    <a:lstStyle/>
                    <a:p>
                      <a:pPr algn="ctr" rtl="0" fontAlgn="b"/>
                      <a:r>
                        <a:rPr lang="en-US" sz="2400" b="1" i="0" u="none" strike="noStrike" dirty="0" smtClean="0">
                          <a:solidFill>
                            <a:srgbClr val="000000"/>
                          </a:solidFill>
                          <a:effectLst/>
                          <a:latin typeface="Arial"/>
                        </a:rPr>
                        <a:t>31 August 2015</a:t>
                      </a:r>
                      <a:endParaRPr lang="en-US" sz="2400" b="1" i="0" u="none" strike="noStrike" dirty="0">
                        <a:solidFill>
                          <a:srgbClr val="000000"/>
                        </a:solidFill>
                        <a:effectLst/>
                        <a:latin typeface="Arial"/>
                      </a:endParaRPr>
                    </a:p>
                  </a:txBody>
                  <a:tcPr marL="9525" marR="9525" marT="9525" marB="0" anchor="b">
                    <a:lnL>
                      <a:noFill/>
                    </a:lnL>
                    <a:lnR>
                      <a:noFill/>
                    </a:lnR>
                    <a:lnT>
                      <a:noFill/>
                    </a:lnT>
                    <a:lnB>
                      <a:noFill/>
                    </a:lnB>
                  </a:tcPr>
                </a:tc>
                <a:tc hMerge="1">
                  <a:txBody>
                    <a:bodyPr/>
                    <a:lstStyle/>
                    <a:p>
                      <a:endParaRPr lang="en-US"/>
                    </a:p>
                  </a:txBody>
                  <a:tcPr/>
                </a:tc>
              </a:tr>
              <a:tr h="158115">
                <a:tc gridSpan="2">
                  <a:txBody>
                    <a:bodyPr/>
                    <a:lstStyle/>
                    <a:p>
                      <a:pPr algn="ctr" fontAlgn="b"/>
                      <a:endParaRPr lang="en-US" sz="1200" b="1" i="0" u="none" strike="noStrike" dirty="0">
                        <a:effectLst/>
                        <a:latin typeface="Arial"/>
                      </a:endParaRPr>
                    </a:p>
                  </a:txBody>
                  <a:tcPr marL="9525" marR="9525" marT="9525" marB="0" anchor="b">
                    <a:lnL>
                      <a:noFill/>
                    </a:lnL>
                    <a:lnR>
                      <a:noFill/>
                    </a:lnR>
                    <a:lnT>
                      <a:noFill/>
                    </a:lnT>
                    <a:lnB>
                      <a:noFill/>
                    </a:lnB>
                  </a:tcPr>
                </a:tc>
                <a:tc hMerge="1">
                  <a:txBody>
                    <a:bodyPr/>
                    <a:lstStyle/>
                    <a:p>
                      <a:endParaRPr lang="en-US"/>
                    </a:p>
                  </a:txBody>
                  <a:tcPr/>
                </a:tc>
              </a:tr>
              <a:tr h="265570">
                <a:tc>
                  <a:txBody>
                    <a:bodyPr/>
                    <a:lstStyle/>
                    <a:p>
                      <a:pPr algn="l" fontAlgn="b"/>
                      <a:r>
                        <a:rPr lang="en-US" sz="1600" b="1" i="0" u="none" strike="noStrike">
                          <a:effectLst/>
                          <a:latin typeface="Arial"/>
                        </a:rPr>
                        <a:t> </a:t>
                      </a:r>
                    </a:p>
                  </a:txBody>
                  <a:tcPr marL="9525" marR="9525" marT="9525" marB="0" anchor="b">
                    <a:lnL>
                      <a:noFill/>
                    </a:lnL>
                    <a:lnR>
                      <a:noFill/>
                    </a:lnR>
                    <a:lnT>
                      <a:noFill/>
                    </a:lnT>
                    <a:lnB>
                      <a:noFill/>
                    </a:lnB>
                    <a:solidFill>
                      <a:srgbClr val="D0D0D0"/>
                    </a:solidFill>
                  </a:tcPr>
                </a:tc>
                <a:tc>
                  <a:txBody>
                    <a:bodyPr/>
                    <a:lstStyle/>
                    <a:p>
                      <a:pPr algn="l" fontAlgn="b"/>
                      <a:r>
                        <a:rPr lang="en-US" sz="1600" b="1" i="0" u="none" strike="noStrike">
                          <a:effectLst/>
                          <a:latin typeface="Arial"/>
                        </a:rPr>
                        <a:t>Amount</a:t>
                      </a:r>
                    </a:p>
                  </a:txBody>
                  <a:tcPr marL="9525" marR="9525" marT="9525" marB="0" anchor="b">
                    <a:lnL>
                      <a:noFill/>
                    </a:lnL>
                    <a:lnR>
                      <a:noFill/>
                    </a:lnR>
                    <a:lnT>
                      <a:noFill/>
                    </a:lnT>
                    <a:lnB>
                      <a:noFill/>
                    </a:lnB>
                    <a:solidFill>
                      <a:srgbClr val="D0D0D0"/>
                    </a:solidFill>
                  </a:tcPr>
                </a:tc>
              </a:tr>
              <a:tr h="269578">
                <a:tc>
                  <a:txBody>
                    <a:bodyPr/>
                    <a:lstStyle/>
                    <a:p>
                      <a:pPr algn="l" fontAlgn="ctr"/>
                      <a:r>
                        <a:rPr lang="en-US" sz="1800" b="1" i="0" u="none" strike="noStrike">
                          <a:solidFill>
                            <a:srgbClr val="000000"/>
                          </a:solidFill>
                          <a:effectLst/>
                          <a:latin typeface="Arial"/>
                        </a:rPr>
                        <a:t>ASSETS</a:t>
                      </a:r>
                    </a:p>
                  </a:txBody>
                  <a:tcPr marL="7620" marR="7620" marT="7620" marB="0" anchor="ctr">
                    <a:lnL>
                      <a:noFill/>
                    </a:lnL>
                    <a:lnR>
                      <a:noFill/>
                    </a:lnR>
                    <a:lnT>
                      <a:noFill/>
                    </a:lnT>
                    <a:lnB>
                      <a:noFill/>
                    </a:lnB>
                  </a:tcPr>
                </a:tc>
                <a:tc>
                  <a:txBody>
                    <a:bodyPr/>
                    <a:lstStyle/>
                    <a:p>
                      <a:pPr algn="r" fontAlgn="ctr"/>
                      <a:endParaRPr lang="en-US" sz="1800" b="1" i="0" u="none" strike="noStrike">
                        <a:solidFill>
                          <a:srgbClr val="000000"/>
                        </a:solidFill>
                        <a:effectLst/>
                        <a:latin typeface="Arial"/>
                      </a:endParaRPr>
                    </a:p>
                  </a:txBody>
                  <a:tcPr marL="7620" marR="7620" marT="7620" marB="0" anchor="ctr">
                    <a:lnL>
                      <a:noFill/>
                    </a:lnL>
                    <a:lnR>
                      <a:noFill/>
                    </a:lnR>
                    <a:lnT>
                      <a:noFill/>
                    </a:lnT>
                    <a:lnB>
                      <a:noFill/>
                    </a:lnB>
                  </a:tcPr>
                </a:tc>
              </a:tr>
              <a:tr h="269578">
                <a:tc>
                  <a:txBody>
                    <a:bodyPr/>
                    <a:lstStyle/>
                    <a:p>
                      <a:pPr algn="l" fontAlgn="b"/>
                      <a:r>
                        <a:rPr lang="en-US" sz="1800" b="1" i="0" u="none" strike="noStrike">
                          <a:solidFill>
                            <a:srgbClr val="000000"/>
                          </a:solidFill>
                          <a:effectLst/>
                          <a:latin typeface="Arial"/>
                        </a:rPr>
                        <a:t>Current Assets</a:t>
                      </a:r>
                    </a:p>
                  </a:txBody>
                  <a:tcPr marR="7620" marT="7620"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a:endParaRPr>
                    </a:p>
                  </a:txBody>
                  <a:tcPr marL="7620" marR="7620" marT="7620" marB="0" anchor="ctr">
                    <a:lnL>
                      <a:noFill/>
                    </a:lnL>
                    <a:lnR>
                      <a:noFill/>
                    </a:lnR>
                    <a:lnT>
                      <a:noFill/>
                    </a:lnT>
                    <a:lnB>
                      <a:noFill/>
                    </a:lnB>
                  </a:tcPr>
                </a:tc>
              </a:tr>
              <a:tr h="269578">
                <a:tc>
                  <a:txBody>
                    <a:bodyPr/>
                    <a:lstStyle/>
                    <a:p>
                      <a:pPr algn="l" fontAlgn="b"/>
                      <a:r>
                        <a:rPr lang="en-US" sz="1800" b="1" i="0" u="none" strike="noStrike">
                          <a:solidFill>
                            <a:srgbClr val="000000"/>
                          </a:solidFill>
                          <a:effectLst/>
                          <a:latin typeface="Arial"/>
                        </a:rPr>
                        <a:t>Bank</a:t>
                      </a:r>
                    </a:p>
                  </a:txBody>
                  <a:tcPr marL="182880" marR="7620" marT="7620"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a:endParaRPr>
                    </a:p>
                  </a:txBody>
                  <a:tcPr marL="7620" marR="7620" marT="7620"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a:rPr>
                        <a:t>74331 - 802.11/.15 CB Acct No. 556802</a:t>
                      </a:r>
                    </a:p>
                  </a:txBody>
                  <a:tcPr marL="274320" marR="7620" marT="7620" marB="0" anchor="b">
                    <a:lnL>
                      <a:noFill/>
                    </a:lnL>
                    <a:lnR>
                      <a:noFill/>
                    </a:lnR>
                    <a:lnT>
                      <a:noFill/>
                    </a:lnT>
                    <a:lnB>
                      <a:noFill/>
                    </a:lnB>
                  </a:tcPr>
                </a:tc>
                <a:tc>
                  <a:txBody>
                    <a:bodyPr/>
                    <a:lstStyle/>
                    <a:p>
                      <a:pPr algn="r" fontAlgn="ctr"/>
                      <a:r>
                        <a:rPr lang="en-US" sz="1800" b="0" i="0" u="none" strike="noStrike" dirty="0">
                          <a:solidFill>
                            <a:srgbClr val="000000"/>
                          </a:solidFill>
                          <a:effectLst/>
                          <a:latin typeface="Arial"/>
                        </a:rPr>
                        <a:t>$</a:t>
                      </a:r>
                      <a:r>
                        <a:rPr lang="en-US" sz="1800" b="0" i="0" u="none" strike="noStrike" dirty="0" smtClean="0">
                          <a:solidFill>
                            <a:srgbClr val="000000"/>
                          </a:solidFill>
                          <a:effectLst/>
                          <a:latin typeface="Arial"/>
                        </a:rPr>
                        <a:t>366,068.19</a:t>
                      </a:r>
                      <a:endParaRPr lang="en-US" sz="1800" b="0" i="0" u="none" strike="noStrike" dirty="0">
                        <a:solidFill>
                          <a:srgbClr val="000000"/>
                        </a:solidFill>
                        <a:effectLst/>
                        <a:latin typeface="Arial"/>
                      </a:endParaRPr>
                    </a:p>
                  </a:txBody>
                  <a:tcPr marL="7620" marR="7620" marT="7620" marB="0" anchor="ctr">
                    <a:lnL>
                      <a:noFill/>
                    </a:lnL>
                    <a:lnR>
                      <a:noFill/>
                    </a:lnR>
                    <a:lnT>
                      <a:noFill/>
                    </a:lnT>
                    <a:lnB>
                      <a:noFill/>
                    </a:lnB>
                  </a:tcPr>
                </a:tc>
              </a:tr>
              <a:tr h="324980">
                <a:tc>
                  <a:txBody>
                    <a:bodyPr/>
                    <a:lstStyle/>
                    <a:p>
                      <a:pPr algn="l" fontAlgn="b"/>
                      <a:r>
                        <a:rPr lang="en-US" sz="1800" b="0" i="0" u="none" strike="noStrike" dirty="0">
                          <a:solidFill>
                            <a:srgbClr val="000000"/>
                          </a:solidFill>
                          <a:effectLst/>
                          <a:latin typeface="Arial"/>
                        </a:rPr>
                        <a:t>74332 - 802.11/.15 Face-to-Face Checking</a:t>
                      </a:r>
                    </a:p>
                  </a:txBody>
                  <a:tcPr marL="274320" marR="7620" marT="762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800" b="0" i="0" u="none" strike="noStrike" dirty="0">
                          <a:solidFill>
                            <a:srgbClr val="000000"/>
                          </a:solidFill>
                          <a:effectLst/>
                          <a:latin typeface="Arial"/>
                        </a:rPr>
                        <a:t>$</a:t>
                      </a:r>
                      <a:r>
                        <a:rPr lang="en-US" sz="1800" b="0" i="0" u="none" strike="noStrike" dirty="0" smtClean="0">
                          <a:solidFill>
                            <a:srgbClr val="000000"/>
                          </a:solidFill>
                          <a:effectLst/>
                          <a:latin typeface="Arial"/>
                        </a:rPr>
                        <a:t>29,248.36 </a:t>
                      </a:r>
                      <a:endParaRPr lang="en-US" sz="1800" b="0" i="0" u="none" strike="noStrike" dirty="0">
                        <a:solidFill>
                          <a:srgbClr val="000000"/>
                        </a:solidFill>
                        <a:effectLst/>
                        <a:latin typeface="Arial"/>
                      </a:endParaRP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r>
              <a:tr h="269578">
                <a:tc>
                  <a:txBody>
                    <a:bodyPr/>
                    <a:lstStyle/>
                    <a:p>
                      <a:pPr algn="l" fontAlgn="b"/>
                      <a:r>
                        <a:rPr lang="en-US" sz="1800" b="1" i="0" u="none" strike="noStrike">
                          <a:solidFill>
                            <a:srgbClr val="000000"/>
                          </a:solidFill>
                          <a:effectLst/>
                          <a:latin typeface="Arial"/>
                        </a:rPr>
                        <a:t>Total Bank</a:t>
                      </a:r>
                    </a:p>
                  </a:txBody>
                  <a:tcPr marL="182880" marR="7620" marT="762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a:solidFill>
                            <a:srgbClr val="000000"/>
                          </a:solidFill>
                          <a:effectLst/>
                          <a:latin typeface="Arial"/>
                        </a:rPr>
                        <a:t>$</a:t>
                      </a:r>
                      <a:r>
                        <a:rPr lang="en-US" sz="1800" b="1" i="0" u="none" strike="noStrike" dirty="0" smtClean="0">
                          <a:solidFill>
                            <a:srgbClr val="000000"/>
                          </a:solidFill>
                          <a:effectLst/>
                          <a:latin typeface="Arial"/>
                        </a:rPr>
                        <a:t>395,316.55 </a:t>
                      </a:r>
                      <a:endParaRPr lang="en-US" sz="1800" b="1" i="0" u="none" strike="noStrike" dirty="0">
                        <a:solidFill>
                          <a:srgbClr val="000000"/>
                        </a:solidFill>
                        <a:effectLst/>
                        <a:latin typeface="Arial"/>
                      </a:endParaRP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b"/>
                      <a:r>
                        <a:rPr lang="en-US" sz="1800" b="1" i="0" u="none" strike="noStrike">
                          <a:solidFill>
                            <a:srgbClr val="000000"/>
                          </a:solidFill>
                          <a:effectLst/>
                          <a:latin typeface="Arial"/>
                        </a:rPr>
                        <a:t>Total Current Assets</a:t>
                      </a:r>
                    </a:p>
                  </a:txBody>
                  <a:tcPr marR="7620" marT="7620"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smtClean="0">
                          <a:solidFill>
                            <a:srgbClr val="000000"/>
                          </a:solidFill>
                          <a:effectLst/>
                          <a:latin typeface="Arial"/>
                        </a:rPr>
                        <a:t>$395,316.55 </a:t>
                      </a:r>
                      <a:endParaRPr lang="en-US" sz="1800" b="1" i="0" u="none" strike="noStrike" dirty="0">
                        <a:solidFill>
                          <a:srgbClr val="000000"/>
                        </a:solidFill>
                        <a:effectLst/>
                        <a:latin typeface="Arial"/>
                      </a:endParaRPr>
                    </a:p>
                  </a:txBody>
                  <a:tcPr marL="7620" marR="7620" marT="7620"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ctr"/>
                      <a:r>
                        <a:rPr lang="en-US" sz="1800" b="1" i="0" u="none" strike="noStrike">
                          <a:solidFill>
                            <a:srgbClr val="000000"/>
                          </a:solidFill>
                          <a:effectLst/>
                          <a:latin typeface="Arial"/>
                        </a:rPr>
                        <a:t>Total ASSETS</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800" b="1" i="0" u="none" strike="noStrike" dirty="0" smtClean="0">
                          <a:solidFill>
                            <a:srgbClr val="000000"/>
                          </a:solidFill>
                          <a:effectLst/>
                          <a:latin typeface="Arial"/>
                        </a:rPr>
                        <a:t>$395,316.55 </a:t>
                      </a:r>
                      <a:endParaRPr lang="en-US" sz="1800" b="1" i="0" u="none" strike="noStrike" dirty="0">
                        <a:solidFill>
                          <a:srgbClr val="000000"/>
                        </a:solidFill>
                        <a:effectLst/>
                        <a:latin typeface="Arial"/>
                      </a:endParaRP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r>
              <a:tr h="269578">
                <a:tc>
                  <a:txBody>
                    <a:bodyPr/>
                    <a:lstStyle/>
                    <a:p>
                      <a:pPr algn="l" fontAlgn="ctr"/>
                      <a:r>
                        <a:rPr lang="en-US" sz="1800" b="1" i="0" u="none" strike="noStrike">
                          <a:solidFill>
                            <a:srgbClr val="000000"/>
                          </a:solidFill>
                          <a:effectLst/>
                          <a:latin typeface="Arial"/>
                        </a:rPr>
                        <a:t>LIABILITIES &amp; EQUITY</a:t>
                      </a:r>
                    </a:p>
                  </a:txBody>
                  <a:tcPr marL="7620" marR="7620" marT="7620" marB="0" anchor="ctr">
                    <a:lnL>
                      <a:noFill/>
                    </a:lnL>
                    <a:lnR>
                      <a:noFill/>
                    </a:lnR>
                    <a:lnT>
                      <a:noFill/>
                    </a:lnT>
                    <a:lnB>
                      <a:noFill/>
                    </a:lnB>
                  </a:tcPr>
                </a:tc>
                <a:tc>
                  <a:txBody>
                    <a:bodyPr/>
                    <a:lstStyle/>
                    <a:p>
                      <a:pPr algn="r" fontAlgn="ctr"/>
                      <a:endParaRPr lang="en-US" sz="1800" b="1" i="0" u="none" strike="noStrike" dirty="0">
                        <a:solidFill>
                          <a:srgbClr val="000000"/>
                        </a:solidFill>
                        <a:effectLst/>
                        <a:latin typeface="Arial"/>
                      </a:endParaRPr>
                    </a:p>
                  </a:txBody>
                  <a:tcPr marL="7620" marR="7620" marT="7620" marB="0" anchor="ctr">
                    <a:lnL>
                      <a:noFill/>
                    </a:lnL>
                    <a:lnR>
                      <a:noFill/>
                    </a:lnR>
                    <a:lnT>
                      <a:noFill/>
                    </a:lnT>
                    <a:lnB>
                      <a:noFill/>
                    </a:lnB>
                  </a:tcPr>
                </a:tc>
              </a:tr>
              <a:tr h="269578">
                <a:tc>
                  <a:txBody>
                    <a:bodyPr/>
                    <a:lstStyle/>
                    <a:p>
                      <a:pPr algn="l" fontAlgn="b"/>
                      <a:r>
                        <a:rPr lang="en-US" sz="1800" b="1" i="0" u="none" strike="noStrike">
                          <a:solidFill>
                            <a:srgbClr val="000000"/>
                          </a:solidFill>
                          <a:effectLst/>
                          <a:latin typeface="Arial"/>
                        </a:rPr>
                        <a:t>Equity</a:t>
                      </a:r>
                    </a:p>
                  </a:txBody>
                  <a:tcPr marR="7620" marT="7620" marB="0" anchor="b">
                    <a:lnL>
                      <a:noFill/>
                    </a:lnL>
                    <a:lnR>
                      <a:noFill/>
                    </a:lnR>
                    <a:lnT>
                      <a:noFill/>
                    </a:lnT>
                    <a:lnB>
                      <a:noFill/>
                    </a:lnB>
                  </a:tcPr>
                </a:tc>
                <a:tc>
                  <a:txBody>
                    <a:bodyPr/>
                    <a:lstStyle/>
                    <a:p>
                      <a:pPr algn="r" fontAlgn="ctr"/>
                      <a:endParaRPr lang="en-US" sz="1800" b="1" i="0" u="none" strike="noStrike" dirty="0">
                        <a:solidFill>
                          <a:srgbClr val="000000"/>
                        </a:solidFill>
                        <a:effectLst/>
                        <a:latin typeface="Arial"/>
                      </a:endParaRPr>
                    </a:p>
                  </a:txBody>
                  <a:tcPr marL="7620" marR="7620" marT="7620"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a:rPr>
                        <a:t>Retained Earnings</a:t>
                      </a:r>
                    </a:p>
                  </a:txBody>
                  <a:tcPr marL="182880" marR="7620" marT="7620" marB="0" anchor="b">
                    <a:lnL>
                      <a:noFill/>
                    </a:lnL>
                    <a:lnR>
                      <a:noFill/>
                    </a:lnR>
                    <a:lnT>
                      <a:noFill/>
                    </a:lnT>
                    <a:lnB>
                      <a:noFill/>
                    </a:lnB>
                  </a:tcPr>
                </a:tc>
                <a:tc>
                  <a:txBody>
                    <a:bodyPr/>
                    <a:lstStyle/>
                    <a:p>
                      <a:pPr algn="r" fontAlgn="ctr"/>
                      <a:r>
                        <a:rPr lang="en-US" sz="1800" b="0" i="0" u="none" strike="noStrike" dirty="0">
                          <a:solidFill>
                            <a:srgbClr val="000000"/>
                          </a:solidFill>
                          <a:effectLst/>
                          <a:latin typeface="Arial"/>
                        </a:rPr>
                        <a:t>$724,757.43 </a:t>
                      </a:r>
                    </a:p>
                  </a:txBody>
                  <a:tcPr marL="7620" marR="7620" marT="7620"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a:rPr>
                        <a:t>Net Income</a:t>
                      </a:r>
                    </a:p>
                  </a:txBody>
                  <a:tcPr marL="182880" marR="7620" marT="7620"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1800" b="0" i="0" u="none" strike="noStrike" dirty="0" smtClean="0">
                          <a:solidFill>
                            <a:srgbClr val="000000"/>
                          </a:solidFill>
                          <a:effectLst/>
                          <a:latin typeface="Arial"/>
                        </a:rPr>
                        <a:t>($329,440.88)</a:t>
                      </a:r>
                      <a:endParaRPr lang="en-US" sz="1800" b="0" i="0" u="none" strike="noStrike" dirty="0">
                        <a:solidFill>
                          <a:srgbClr val="000000"/>
                        </a:solidFill>
                        <a:effectLst/>
                        <a:latin typeface="Arial"/>
                      </a:endParaRPr>
                    </a:p>
                  </a:txBody>
                  <a:tcPr marL="7620" marR="7620" marT="7620" marB="0" anchor="ctr">
                    <a:lnL>
                      <a:noFill/>
                    </a:lnL>
                    <a:lnR>
                      <a:noFill/>
                    </a:lnR>
                    <a:lnT>
                      <a:noFill/>
                    </a:lnT>
                    <a:lnB w="6350" cap="flat" cmpd="sng" algn="ctr">
                      <a:solidFill>
                        <a:srgbClr val="969696"/>
                      </a:solidFill>
                      <a:prstDash val="dot"/>
                      <a:round/>
                      <a:headEnd type="none" w="med" len="med"/>
                      <a:tailEnd type="none" w="med" len="med"/>
                    </a:lnB>
                  </a:tcPr>
                </a:tc>
              </a:tr>
              <a:tr h="269578">
                <a:tc>
                  <a:txBody>
                    <a:bodyPr/>
                    <a:lstStyle/>
                    <a:p>
                      <a:pPr algn="l" fontAlgn="b"/>
                      <a:r>
                        <a:rPr lang="en-US" sz="1800" b="1" i="0" u="none" strike="noStrike">
                          <a:solidFill>
                            <a:srgbClr val="000000"/>
                          </a:solidFill>
                          <a:effectLst/>
                          <a:latin typeface="Arial"/>
                        </a:rPr>
                        <a:t>Total Equity</a:t>
                      </a:r>
                    </a:p>
                  </a:txBody>
                  <a:tcPr marR="7620" marT="7620"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a:solidFill>
                            <a:srgbClr val="000000"/>
                          </a:solidFill>
                          <a:effectLst/>
                          <a:latin typeface="Arial"/>
                        </a:rPr>
                        <a:t>$</a:t>
                      </a:r>
                      <a:r>
                        <a:rPr lang="en-US" sz="1800" b="1" i="0" u="none" strike="noStrike" dirty="0" smtClean="0">
                          <a:solidFill>
                            <a:srgbClr val="000000"/>
                          </a:solidFill>
                          <a:effectLst/>
                          <a:latin typeface="Arial"/>
                        </a:rPr>
                        <a:t>353,280.78 </a:t>
                      </a:r>
                      <a:endParaRPr lang="en-US" sz="1800" b="1" i="0" u="none" strike="noStrike" dirty="0">
                        <a:solidFill>
                          <a:srgbClr val="000000"/>
                        </a:solidFill>
                        <a:effectLst/>
                        <a:latin typeface="Arial"/>
                      </a:endParaRPr>
                    </a:p>
                  </a:txBody>
                  <a:tcPr marL="7620" marR="7620" marT="7620"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ctr"/>
                      <a:r>
                        <a:rPr lang="en-US" sz="1800" b="1" i="0" u="none" strike="noStrike">
                          <a:solidFill>
                            <a:srgbClr val="000000"/>
                          </a:solidFill>
                          <a:effectLst/>
                          <a:latin typeface="Arial"/>
                        </a:rPr>
                        <a:t>Total LIABILITIES &amp; EQUITY</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800" b="1" i="0" u="none" strike="noStrike" dirty="0">
                          <a:solidFill>
                            <a:srgbClr val="000000"/>
                          </a:solidFill>
                          <a:effectLst/>
                          <a:latin typeface="Arial"/>
                        </a:rPr>
                        <a:t>$</a:t>
                      </a:r>
                      <a:r>
                        <a:rPr lang="en-US" sz="1800" b="1" i="0" u="none" strike="noStrike" dirty="0" smtClean="0">
                          <a:solidFill>
                            <a:srgbClr val="000000"/>
                          </a:solidFill>
                          <a:effectLst/>
                          <a:latin typeface="Arial"/>
                        </a:rPr>
                        <a:t>353,280.78 </a:t>
                      </a:r>
                      <a:endParaRPr lang="en-US" sz="1800" b="1" i="0" u="none" strike="noStrike" dirty="0">
                        <a:solidFill>
                          <a:srgbClr val="000000"/>
                        </a:solidFill>
                        <a:effectLst/>
                        <a:latin typeface="Arial"/>
                      </a:endParaRP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2782817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September 2015</a:t>
            </a:r>
            <a:endParaRPr lang="en-GB" dirty="0"/>
          </a:p>
        </p:txBody>
      </p:sp>
      <p:sp>
        <p:nvSpPr>
          <p:cNvPr id="3" name="Footer Placeholder 2"/>
          <p:cNvSpPr>
            <a:spLocks noGrp="1"/>
          </p:cNvSpPr>
          <p:nvPr>
            <p:ph type="ftr" idx="11"/>
          </p:nvPr>
        </p:nvSpPr>
        <p:spPr>
          <a:xfrm>
            <a:off x="6629400" y="6475413"/>
            <a:ext cx="1912938" cy="153987"/>
          </a:xfrm>
        </p:spPr>
        <p:txBody>
          <a:bodyPr/>
          <a:lstStyle/>
          <a:p>
            <a:pPr>
              <a:defRPr/>
            </a:pPr>
            <a:r>
              <a:rPr lang="en-GB" dirty="0" smtClean="0"/>
              <a:t>Jon </a:t>
            </a:r>
            <a:r>
              <a:rPr lang="en-GB" dirty="0" err="1" smtClean="0"/>
              <a:t>Rosdahl</a:t>
            </a:r>
            <a:r>
              <a:rPr lang="en-GB" dirty="0" smtClean="0"/>
              <a:t>, CSR-Qualcomm </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5</a:t>
            </a:fld>
            <a:endParaRPr lang="en-GB"/>
          </a:p>
        </p:txBody>
      </p:sp>
      <p:graphicFrame>
        <p:nvGraphicFramePr>
          <p:cNvPr id="7" name="Table 6"/>
          <p:cNvGraphicFramePr>
            <a:graphicFrameLocks noGrp="1"/>
          </p:cNvGraphicFramePr>
          <p:nvPr>
            <p:extLst/>
          </p:nvPr>
        </p:nvGraphicFramePr>
        <p:xfrm>
          <a:off x="457201" y="685808"/>
          <a:ext cx="8333361" cy="5791531"/>
        </p:xfrm>
        <a:graphic>
          <a:graphicData uri="http://schemas.openxmlformats.org/drawingml/2006/table">
            <a:tbl>
              <a:tblPr/>
              <a:tblGrid>
                <a:gridCol w="2222229"/>
                <a:gridCol w="1018522"/>
                <a:gridCol w="1018522"/>
                <a:gridCol w="1018522"/>
                <a:gridCol w="1018522"/>
                <a:gridCol w="1018522"/>
                <a:gridCol w="1018522"/>
              </a:tblGrid>
              <a:tr h="408780">
                <a:tc rowSpan="2">
                  <a:txBody>
                    <a:bodyPr/>
                    <a:lstStyle/>
                    <a:p>
                      <a:pPr algn="ctr" fontAlgn="t">
                        <a:lnSpc>
                          <a:spcPct val="150000"/>
                        </a:lnSpc>
                      </a:pPr>
                      <a:r>
                        <a:rPr lang="en-US" sz="1400" b="1" i="0" u="none" strike="noStrike" dirty="0">
                          <a:solidFill>
                            <a:schemeClr val="tx2"/>
                          </a:solidFill>
                          <a:effectLst>
                            <a:outerShdw blurRad="38100" dist="38100" dir="2700000" algn="tl">
                              <a:srgbClr val="000000">
                                <a:alpha val="43137"/>
                              </a:srgbClr>
                            </a:outerShdw>
                          </a:effectLst>
                          <a:latin typeface="Arial"/>
                        </a:rPr>
                        <a:t>2015 IEEE 802 Wireless Income Statement</a:t>
                      </a:r>
                    </a:p>
                  </a:txBody>
                  <a:tcPr marL="6844" marR="6844" marT="6844" marB="0">
                    <a:lnL>
                      <a:noFill/>
                    </a:lnL>
                    <a:lnR w="12700" cap="flat" cmpd="sng" algn="ctr">
                      <a:solidFill>
                        <a:srgbClr val="EEECE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0D0D0"/>
                    </a:solidFill>
                  </a:tcPr>
                </a:tc>
                <a:tc>
                  <a:txBody>
                    <a:bodyPr/>
                    <a:lstStyle/>
                    <a:p>
                      <a:pPr algn="ctr" fontAlgn="ctr"/>
                      <a:endParaRPr lang="en-US" sz="1050" b="1" i="0" u="none" strike="noStrike" dirty="0" smtClean="0">
                        <a:effectLst/>
                        <a:latin typeface="Arial"/>
                      </a:endParaRPr>
                    </a:p>
                    <a:p>
                      <a:pPr algn="ctr" fontAlgn="ctr"/>
                      <a:r>
                        <a:rPr lang="en-US" sz="1050" b="1" i="0" u="none" strike="noStrike" dirty="0" smtClean="0">
                          <a:effectLst/>
                          <a:latin typeface="Arial"/>
                        </a:rPr>
                        <a:t>Interest/</a:t>
                      </a:r>
                      <a:r>
                        <a:rPr lang="en-US" sz="1050" b="1" i="0" u="none" strike="noStrike" dirty="0" err="1" smtClean="0">
                          <a:effectLst/>
                          <a:latin typeface="Arial"/>
                        </a:rPr>
                        <a:t>Misc</a:t>
                      </a:r>
                      <a:endParaRPr lang="en-US" sz="1050" b="1" i="0" u="none" strike="noStrike" dirty="0">
                        <a:effectLst/>
                        <a:latin typeface="Arial"/>
                      </a:endParaRPr>
                    </a:p>
                  </a:txBody>
                  <a:tcPr marL="6844" marR="6844" marT="6844" marB="0" anchor="ctr">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0D0D0"/>
                    </a:solidFill>
                  </a:tcPr>
                </a:tc>
                <a:tc>
                  <a:txBody>
                    <a:bodyPr/>
                    <a:lstStyle/>
                    <a:p>
                      <a:pPr algn="ctr" fontAlgn="ctr"/>
                      <a:r>
                        <a:rPr lang="en-US" sz="1050" b="1" i="0" u="none" strike="noStrike">
                          <a:effectLst/>
                          <a:latin typeface="Arial"/>
                        </a:rPr>
                        <a:t>2015-01 </a:t>
                      </a:r>
                      <a:br>
                        <a:rPr lang="en-US" sz="1050" b="1" i="0" u="none" strike="noStrike">
                          <a:effectLst/>
                          <a:latin typeface="Arial"/>
                        </a:rPr>
                      </a:br>
                      <a:r>
                        <a:rPr lang="en-US" sz="1050" b="1" i="0" u="none" strike="noStrike">
                          <a:effectLst/>
                          <a:latin typeface="Arial"/>
                        </a:rPr>
                        <a:t>Atlanta, GA</a:t>
                      </a:r>
                    </a:p>
                  </a:txBody>
                  <a:tcPr marL="6844" marR="6844" marT="6844" marB="0" anchor="ctr">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0D0D0"/>
                    </a:solidFill>
                  </a:tcPr>
                </a:tc>
                <a:tc>
                  <a:txBody>
                    <a:bodyPr/>
                    <a:lstStyle/>
                    <a:p>
                      <a:pPr algn="ctr" fontAlgn="ctr"/>
                      <a:r>
                        <a:rPr lang="en-US" sz="1050" b="1" i="0" u="none" strike="noStrike">
                          <a:effectLst/>
                          <a:latin typeface="Arial"/>
                        </a:rPr>
                        <a:t>2015-05 </a:t>
                      </a:r>
                      <a:br>
                        <a:rPr lang="en-US" sz="1050" b="1" i="0" u="none" strike="noStrike">
                          <a:effectLst/>
                          <a:latin typeface="Arial"/>
                        </a:rPr>
                      </a:br>
                      <a:r>
                        <a:rPr lang="en-US" sz="1050" b="1" i="0" u="none" strike="noStrike">
                          <a:effectLst/>
                          <a:latin typeface="Arial"/>
                        </a:rPr>
                        <a:t>Vancouver, Canada</a:t>
                      </a:r>
                    </a:p>
                  </a:txBody>
                  <a:tcPr marL="6844" marR="6844" marT="6844" marB="0" anchor="ctr">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0D0D0"/>
                    </a:solidFill>
                  </a:tcPr>
                </a:tc>
                <a:tc>
                  <a:txBody>
                    <a:bodyPr/>
                    <a:lstStyle/>
                    <a:p>
                      <a:pPr algn="ctr" fontAlgn="ctr"/>
                      <a:r>
                        <a:rPr lang="en-US" sz="1050" b="1" i="0" u="none" strike="noStrike">
                          <a:effectLst/>
                          <a:latin typeface="Arial"/>
                        </a:rPr>
                        <a:t>2015-07 </a:t>
                      </a:r>
                      <a:br>
                        <a:rPr lang="en-US" sz="1050" b="1" i="0" u="none" strike="noStrike">
                          <a:effectLst/>
                          <a:latin typeface="Arial"/>
                        </a:rPr>
                      </a:br>
                      <a:r>
                        <a:rPr lang="en-US" sz="1050" b="1" i="0" u="none" strike="noStrike">
                          <a:effectLst/>
                          <a:latin typeface="Arial"/>
                        </a:rPr>
                        <a:t>Waikoloa, HI</a:t>
                      </a:r>
                    </a:p>
                  </a:txBody>
                  <a:tcPr marL="6844" marR="6844" marT="6844" marB="0" anchor="ctr">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0D0D0"/>
                    </a:solidFill>
                  </a:tcPr>
                </a:tc>
                <a:tc>
                  <a:txBody>
                    <a:bodyPr/>
                    <a:lstStyle/>
                    <a:p>
                      <a:pPr algn="ctr" fontAlgn="ctr"/>
                      <a:r>
                        <a:rPr lang="en-US" sz="1050" b="1" i="0" u="none" strike="noStrike" dirty="0" smtClean="0">
                          <a:effectLst/>
                          <a:latin typeface="Arial"/>
                        </a:rPr>
                        <a:t>2015-09</a:t>
                      </a:r>
                      <a:br>
                        <a:rPr lang="en-US" sz="1050" b="1" i="0" u="none" strike="noStrike" dirty="0" smtClean="0">
                          <a:effectLst/>
                          <a:latin typeface="Arial"/>
                        </a:rPr>
                      </a:br>
                      <a:r>
                        <a:rPr lang="en-US" sz="1050" b="1" i="0" u="none" strike="noStrike" dirty="0" smtClean="0">
                          <a:effectLst/>
                          <a:latin typeface="Arial"/>
                        </a:rPr>
                        <a:t>Bangkok,</a:t>
                      </a:r>
                      <a:br>
                        <a:rPr lang="en-US" sz="1050" b="1" i="0" u="none" strike="noStrike" dirty="0" smtClean="0">
                          <a:effectLst/>
                          <a:latin typeface="Arial"/>
                        </a:rPr>
                      </a:br>
                      <a:r>
                        <a:rPr lang="en-US" sz="1050" b="1" i="0" u="none" strike="noStrike" dirty="0" smtClean="0">
                          <a:effectLst/>
                          <a:latin typeface="Arial"/>
                        </a:rPr>
                        <a:t>Thailand</a:t>
                      </a:r>
                      <a:endParaRPr lang="en-US" sz="1050" b="1" i="0" u="none" strike="noStrike" dirty="0">
                        <a:effectLst/>
                        <a:latin typeface="Arial"/>
                      </a:endParaRPr>
                    </a:p>
                  </a:txBody>
                  <a:tcPr marL="6844" marR="6844" marT="6844" marB="0" anchor="ctr">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0D0D0"/>
                    </a:solidFill>
                  </a:tcPr>
                </a:tc>
                <a:tc>
                  <a:txBody>
                    <a:bodyPr/>
                    <a:lstStyle/>
                    <a:p>
                      <a:pPr algn="ctr" fontAlgn="b"/>
                      <a:r>
                        <a:rPr lang="en-US" sz="1050" b="1" i="0" u="none" strike="noStrike">
                          <a:effectLst/>
                          <a:latin typeface="Arial"/>
                        </a:rPr>
                        <a:t>Total</a:t>
                      </a:r>
                    </a:p>
                  </a:txBody>
                  <a:tcPr marL="6844" marR="6844" marT="6844" marB="0" anchor="b">
                    <a:lnL w="12700" cap="flat" cmpd="sng" algn="ctr">
                      <a:solidFill>
                        <a:srgbClr val="EEECE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D0D0D0"/>
                    </a:solidFill>
                  </a:tcPr>
                </a:tc>
              </a:tr>
              <a:tr h="171117">
                <a:tc vMerge="1">
                  <a:txBody>
                    <a:bodyPr/>
                    <a:lstStyle/>
                    <a:p>
                      <a:endParaRPr lang="en-US"/>
                    </a:p>
                  </a:txBody>
                  <a:tcPr/>
                </a:tc>
                <a:tc>
                  <a:txBody>
                    <a:bodyPr/>
                    <a:lstStyle/>
                    <a:p>
                      <a:pPr algn="ctr" fontAlgn="b"/>
                      <a:r>
                        <a:rPr lang="en-US" sz="1050" b="1" i="0" u="none" strike="noStrike">
                          <a:effectLst/>
                          <a:latin typeface="Arial"/>
                        </a:rPr>
                        <a:t>Amount</a:t>
                      </a:r>
                    </a:p>
                  </a:txBody>
                  <a:tcPr marL="6844" marR="6844" marT="6844" marB="0" anchor="b">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0D0D0"/>
                    </a:solidFill>
                  </a:tcPr>
                </a:tc>
                <a:tc>
                  <a:txBody>
                    <a:bodyPr/>
                    <a:lstStyle/>
                    <a:p>
                      <a:pPr algn="ctr" fontAlgn="b"/>
                      <a:r>
                        <a:rPr lang="en-US" sz="1050" b="1" i="0" u="none" strike="noStrike">
                          <a:effectLst/>
                          <a:latin typeface="Arial"/>
                        </a:rPr>
                        <a:t>Amount</a:t>
                      </a:r>
                    </a:p>
                  </a:txBody>
                  <a:tcPr marL="6844" marR="6844" marT="6844" marB="0" anchor="b">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0D0D0"/>
                    </a:solidFill>
                  </a:tcPr>
                </a:tc>
                <a:tc>
                  <a:txBody>
                    <a:bodyPr/>
                    <a:lstStyle/>
                    <a:p>
                      <a:pPr algn="ctr" fontAlgn="b"/>
                      <a:r>
                        <a:rPr lang="en-US" sz="1050" b="1" i="0" u="none" strike="noStrike">
                          <a:effectLst/>
                          <a:latin typeface="Arial"/>
                        </a:rPr>
                        <a:t>Amount</a:t>
                      </a:r>
                    </a:p>
                  </a:txBody>
                  <a:tcPr marL="6844" marR="6844" marT="6844" marB="0" anchor="b">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0D0D0"/>
                    </a:solidFill>
                  </a:tcPr>
                </a:tc>
                <a:tc>
                  <a:txBody>
                    <a:bodyPr/>
                    <a:lstStyle/>
                    <a:p>
                      <a:pPr algn="ctr" fontAlgn="b"/>
                      <a:r>
                        <a:rPr lang="en-US" sz="1050" b="1" i="0" u="none" strike="noStrike">
                          <a:effectLst/>
                          <a:latin typeface="Arial"/>
                        </a:rPr>
                        <a:t>Amount</a:t>
                      </a:r>
                    </a:p>
                  </a:txBody>
                  <a:tcPr marL="6844" marR="6844" marT="6844" marB="0" anchor="b">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0D0D0"/>
                    </a:solidFill>
                  </a:tcPr>
                </a:tc>
                <a:tc>
                  <a:txBody>
                    <a:bodyPr/>
                    <a:lstStyle/>
                    <a:p>
                      <a:pPr algn="ctr" fontAlgn="b"/>
                      <a:r>
                        <a:rPr lang="en-US" sz="1050" b="1" i="0" u="none" strike="noStrike">
                          <a:effectLst/>
                          <a:latin typeface="Arial"/>
                        </a:rPr>
                        <a:t>Amount</a:t>
                      </a:r>
                    </a:p>
                  </a:txBody>
                  <a:tcPr marL="6844" marR="6844" marT="6844" marB="0" anchor="b">
                    <a:lnL w="12700" cap="flat" cmpd="sng" algn="ctr">
                      <a:solidFill>
                        <a:srgbClr val="EEECE1"/>
                      </a:solidFill>
                      <a:prstDash val="solid"/>
                      <a:round/>
                      <a:headEnd type="none" w="med" len="med"/>
                      <a:tailEnd type="none" w="med" len="med"/>
                    </a:lnL>
                    <a:lnR w="12700" cap="flat" cmpd="sng" algn="ctr">
                      <a:solidFill>
                        <a:srgbClr val="EEECE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0D0D0"/>
                    </a:solidFill>
                  </a:tcPr>
                </a:tc>
                <a:tc>
                  <a:txBody>
                    <a:bodyPr/>
                    <a:lstStyle/>
                    <a:p>
                      <a:pPr algn="ctr" fontAlgn="b"/>
                      <a:r>
                        <a:rPr lang="en-US" sz="1050" b="1" i="0" u="none" strike="noStrike">
                          <a:effectLst/>
                          <a:latin typeface="Arial"/>
                        </a:rPr>
                        <a:t>Amount</a:t>
                      </a:r>
                    </a:p>
                  </a:txBody>
                  <a:tcPr marL="6844" marR="6844" marT="6844" marB="0" anchor="b">
                    <a:lnL w="12700" cap="flat" cmpd="sng" algn="ctr">
                      <a:solidFill>
                        <a:srgbClr val="EEECE1"/>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D0D0D0"/>
                    </a:solidFill>
                  </a:tcPr>
                </a:tc>
              </a:tr>
              <a:tr h="190130">
                <a:tc>
                  <a:txBody>
                    <a:bodyPr/>
                    <a:lstStyle/>
                    <a:p>
                      <a:pPr algn="l" fontAlgn="ctr"/>
                      <a:r>
                        <a:rPr lang="en-US" sz="1100" b="1" i="0" u="none" strike="noStrike">
                          <a:solidFill>
                            <a:srgbClr val="000000"/>
                          </a:solidFill>
                          <a:effectLst/>
                          <a:latin typeface="Arial"/>
                        </a:rPr>
                        <a:t>Ordinary Income/Expense</a:t>
                      </a:r>
                    </a:p>
                  </a:txBody>
                  <a:tcPr marL="6844" marR="6844" marT="684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w="12700" cap="flat" cmpd="sng" algn="ctr">
                      <a:solidFill>
                        <a:srgbClr val="000000"/>
                      </a:solidFill>
                      <a:prstDash val="solid"/>
                      <a:round/>
                      <a:headEnd type="none" w="med" len="med"/>
                      <a:tailEnd type="none" w="med" len="med"/>
                    </a:lnT>
                    <a:lnB>
                      <a:noFill/>
                    </a:lnB>
                  </a:tcPr>
                </a:tc>
              </a:tr>
              <a:tr h="190130">
                <a:tc>
                  <a:txBody>
                    <a:bodyPr/>
                    <a:lstStyle/>
                    <a:p>
                      <a:pPr algn="l" fontAlgn="b"/>
                      <a:r>
                        <a:rPr lang="en-US" sz="1100" b="1" i="0" u="none" strike="noStrike">
                          <a:solidFill>
                            <a:srgbClr val="000000"/>
                          </a:solidFill>
                          <a:effectLst/>
                          <a:latin typeface="Arial"/>
                        </a:rPr>
                        <a:t>Income</a:t>
                      </a:r>
                    </a:p>
                  </a:txBody>
                  <a:tcPr marL="6844" marR="6844" marT="684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r>
              <a:tr h="190130">
                <a:tc>
                  <a:txBody>
                    <a:bodyPr/>
                    <a:lstStyle/>
                    <a:p>
                      <a:pPr algn="l" fontAlgn="b"/>
                      <a:r>
                        <a:rPr lang="en-US" sz="1100" b="0" i="0" u="none" strike="noStrike">
                          <a:solidFill>
                            <a:srgbClr val="000000"/>
                          </a:solidFill>
                          <a:effectLst/>
                          <a:latin typeface="Arial"/>
                        </a:rPr>
                        <a:t>2.11 - Registrations</a:t>
                      </a:r>
                    </a:p>
                  </a:txBody>
                  <a:tcPr marL="6844" marR="6844" marT="6844"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$377,350.00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$243,250.00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$620,600.00 </a:t>
                      </a:r>
                    </a:p>
                  </a:txBody>
                  <a:tcPr marL="6844" marR="6844" marT="6844" marB="0" anchor="ctr">
                    <a:lnL>
                      <a:noFill/>
                    </a:lnL>
                    <a:lnR>
                      <a:noFill/>
                    </a:lnR>
                    <a:lnT>
                      <a:noFill/>
                    </a:lnT>
                    <a:lnB>
                      <a:noFill/>
                    </a:lnB>
                  </a:tcPr>
                </a:tc>
              </a:tr>
              <a:tr h="190130">
                <a:tc>
                  <a:txBody>
                    <a:bodyPr/>
                    <a:lstStyle/>
                    <a:p>
                      <a:pPr algn="l" fontAlgn="b"/>
                      <a:r>
                        <a:rPr lang="en-US" sz="1100" b="0" i="0" u="none" strike="noStrike">
                          <a:solidFill>
                            <a:srgbClr val="000000"/>
                          </a:solidFill>
                          <a:effectLst/>
                          <a:latin typeface="Arial"/>
                        </a:rPr>
                        <a:t>2.12 - Hotel Commissions</a:t>
                      </a:r>
                    </a:p>
                  </a:txBody>
                  <a:tcPr marL="6844" marR="6844" marT="6844"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$55,839.56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$9,095.10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$64,934.66 </a:t>
                      </a:r>
                    </a:p>
                  </a:txBody>
                  <a:tcPr marL="6844" marR="6844" marT="6844" marB="0" anchor="ctr">
                    <a:lnL>
                      <a:noFill/>
                    </a:lnL>
                    <a:lnR>
                      <a:noFill/>
                    </a:lnR>
                    <a:lnT>
                      <a:noFill/>
                    </a:lnT>
                    <a:lnB>
                      <a:noFill/>
                    </a:lnB>
                  </a:tcPr>
                </a:tc>
              </a:tr>
              <a:tr h="190130">
                <a:tc>
                  <a:txBody>
                    <a:bodyPr/>
                    <a:lstStyle/>
                    <a:p>
                      <a:pPr algn="l" fontAlgn="b"/>
                      <a:r>
                        <a:rPr lang="en-US" sz="1100" b="0" i="0" u="none" strike="noStrike">
                          <a:solidFill>
                            <a:srgbClr val="000000"/>
                          </a:solidFill>
                          <a:effectLst/>
                          <a:latin typeface="Arial"/>
                        </a:rPr>
                        <a:t>3.40 - IEEE CB Account Interest</a:t>
                      </a:r>
                    </a:p>
                  </a:txBody>
                  <a:tcPr marL="6844" marR="6844" marT="68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$1,135.94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$1,135.94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r>
              <a:tr h="190130">
                <a:tc>
                  <a:txBody>
                    <a:bodyPr/>
                    <a:lstStyle/>
                    <a:p>
                      <a:pPr algn="l" fontAlgn="b"/>
                      <a:r>
                        <a:rPr lang="en-US" sz="1100" b="1" i="0" u="none" strike="noStrike">
                          <a:solidFill>
                            <a:srgbClr val="000000"/>
                          </a:solidFill>
                          <a:effectLst/>
                          <a:latin typeface="Arial"/>
                        </a:rPr>
                        <a:t>Total - Income</a:t>
                      </a:r>
                    </a:p>
                  </a:txBody>
                  <a:tcPr marL="6844" marR="6844" marT="684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$1,135.94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$433,189.56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$252,345.10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$0.00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$0.00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$686,670.60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0130">
                <a:tc>
                  <a:txBody>
                    <a:bodyPr/>
                    <a:lstStyle/>
                    <a:p>
                      <a:pPr algn="l" fontAlgn="b"/>
                      <a:r>
                        <a:rPr lang="en-US" sz="1100" b="1" i="0" u="none" strike="noStrike">
                          <a:solidFill>
                            <a:srgbClr val="000000"/>
                          </a:solidFill>
                          <a:effectLst/>
                          <a:latin typeface="Arial"/>
                        </a:rPr>
                        <a:t>Gross Profit</a:t>
                      </a:r>
                    </a:p>
                  </a:txBody>
                  <a:tcPr marL="6844" marR="6844" marT="684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$1,135.94 </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$433,189.56 </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$252,345.10 </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$0.00 </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$0.00 </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$686,670.60 </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r>
              <a:tr h="190130">
                <a:tc>
                  <a:txBody>
                    <a:bodyPr/>
                    <a:lstStyle/>
                    <a:p>
                      <a:pPr algn="l" fontAlgn="b"/>
                      <a:r>
                        <a:rPr lang="en-US" sz="1100" b="1" i="0" u="none" strike="noStrike">
                          <a:solidFill>
                            <a:srgbClr val="000000"/>
                          </a:solidFill>
                          <a:effectLst/>
                          <a:latin typeface="Arial"/>
                        </a:rPr>
                        <a:t>Expense</a:t>
                      </a:r>
                    </a:p>
                  </a:txBody>
                  <a:tcPr marL="6844" marR="6844" marT="684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r>
              <a:tr h="190130">
                <a:tc>
                  <a:txBody>
                    <a:bodyPr/>
                    <a:lstStyle/>
                    <a:p>
                      <a:pPr algn="l" fontAlgn="b"/>
                      <a:r>
                        <a:rPr lang="en-US" sz="1100" b="0" i="0" u="none" strike="noStrike">
                          <a:solidFill>
                            <a:srgbClr val="000000"/>
                          </a:solidFill>
                          <a:effectLst/>
                          <a:latin typeface="Arial"/>
                        </a:rPr>
                        <a:t>4.10 - Meetings &amp; Social Events</a:t>
                      </a:r>
                    </a:p>
                  </a:txBody>
                  <a:tcPr marL="6844" marR="6844" marT="6844"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$185,196.00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$185,196.00 </a:t>
                      </a:r>
                    </a:p>
                  </a:txBody>
                  <a:tcPr marL="6844" marR="6844" marT="6844" marB="0" anchor="ctr">
                    <a:lnL>
                      <a:noFill/>
                    </a:lnL>
                    <a:lnR>
                      <a:noFill/>
                    </a:lnR>
                    <a:lnT>
                      <a:noFill/>
                    </a:lnT>
                    <a:lnB>
                      <a:noFill/>
                    </a:lnB>
                  </a:tcPr>
                </a:tc>
              </a:tr>
              <a:tr h="190130">
                <a:tc>
                  <a:txBody>
                    <a:bodyPr/>
                    <a:lstStyle/>
                    <a:p>
                      <a:pPr algn="l" fontAlgn="b"/>
                      <a:r>
                        <a:rPr lang="en-US" sz="1100" b="0" i="0" u="none" strike="noStrike">
                          <a:solidFill>
                            <a:srgbClr val="000000"/>
                          </a:solidFill>
                          <a:effectLst/>
                          <a:latin typeface="Arial"/>
                        </a:rPr>
                        <a:t>4.110 - Site Survey</a:t>
                      </a:r>
                    </a:p>
                  </a:txBody>
                  <a:tcPr marL="6844" marR="6844" marT="6844"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$1,867.43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$1,209.08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$3,076.51 </a:t>
                      </a:r>
                    </a:p>
                  </a:txBody>
                  <a:tcPr marL="6844" marR="6844" marT="6844" marB="0" anchor="ctr">
                    <a:lnL>
                      <a:noFill/>
                    </a:lnL>
                    <a:lnR>
                      <a:noFill/>
                    </a:lnR>
                    <a:lnT>
                      <a:noFill/>
                    </a:lnT>
                    <a:lnB>
                      <a:noFill/>
                    </a:lnB>
                  </a:tcPr>
                </a:tc>
              </a:tr>
              <a:tr h="190130">
                <a:tc>
                  <a:txBody>
                    <a:bodyPr/>
                    <a:lstStyle/>
                    <a:p>
                      <a:pPr algn="l" fontAlgn="b"/>
                      <a:r>
                        <a:rPr lang="en-US" sz="1100" b="0" i="0" u="none" strike="noStrike">
                          <a:solidFill>
                            <a:srgbClr val="000000"/>
                          </a:solidFill>
                          <a:effectLst/>
                          <a:latin typeface="Arial"/>
                        </a:rPr>
                        <a:t>4.111 - Deposit</a:t>
                      </a:r>
                    </a:p>
                  </a:txBody>
                  <a:tcPr marL="6844" marR="6844" marT="6844"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$60,000.00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$60,000.00 </a:t>
                      </a:r>
                    </a:p>
                  </a:txBody>
                  <a:tcPr marL="6844" marR="6844" marT="6844" marB="0" anchor="ctr">
                    <a:lnL>
                      <a:noFill/>
                    </a:lnL>
                    <a:lnR>
                      <a:noFill/>
                    </a:lnR>
                    <a:lnT>
                      <a:noFill/>
                    </a:lnT>
                    <a:lnB>
                      <a:noFill/>
                    </a:lnB>
                  </a:tcPr>
                </a:tc>
              </a:tr>
              <a:tr h="190130">
                <a:tc>
                  <a:txBody>
                    <a:bodyPr/>
                    <a:lstStyle/>
                    <a:p>
                      <a:pPr algn="l" fontAlgn="b"/>
                      <a:r>
                        <a:rPr lang="en-US" sz="1100" b="0" i="0" u="none" strike="noStrike">
                          <a:solidFill>
                            <a:srgbClr val="000000"/>
                          </a:solidFill>
                          <a:effectLst/>
                          <a:latin typeface="Arial"/>
                        </a:rPr>
                        <a:t>4.113 - Venue</a:t>
                      </a:r>
                    </a:p>
                  </a:txBody>
                  <a:tcPr marL="6844" marR="6844" marT="6844"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$54,999.48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$9,389.30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$64,388.78 </a:t>
                      </a:r>
                    </a:p>
                  </a:txBody>
                  <a:tcPr marL="6844" marR="6844" marT="6844" marB="0" anchor="ctr">
                    <a:lnL>
                      <a:noFill/>
                    </a:lnL>
                    <a:lnR>
                      <a:noFill/>
                    </a:lnR>
                    <a:lnT>
                      <a:noFill/>
                    </a:lnT>
                    <a:lnB>
                      <a:noFill/>
                    </a:lnB>
                  </a:tcPr>
                </a:tc>
              </a:tr>
              <a:tr h="190130">
                <a:tc>
                  <a:txBody>
                    <a:bodyPr/>
                    <a:lstStyle/>
                    <a:p>
                      <a:pPr algn="l" fontAlgn="b"/>
                      <a:r>
                        <a:rPr lang="en-US" sz="1100" b="0" i="0" u="none" strike="noStrike">
                          <a:solidFill>
                            <a:srgbClr val="000000"/>
                          </a:solidFill>
                          <a:effectLst/>
                          <a:latin typeface="Arial"/>
                        </a:rPr>
                        <a:t>4.12 - Financial Fees</a:t>
                      </a:r>
                    </a:p>
                  </a:txBody>
                  <a:tcPr marL="6844" marR="6844" marT="6844"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$25,600.51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$17,398.04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$39.00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$20.00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$43,057.55 </a:t>
                      </a:r>
                    </a:p>
                  </a:txBody>
                  <a:tcPr marL="6844" marR="6844" marT="6844" marB="0" anchor="ctr">
                    <a:lnL>
                      <a:noFill/>
                    </a:lnL>
                    <a:lnR>
                      <a:noFill/>
                    </a:lnR>
                    <a:lnT>
                      <a:noFill/>
                    </a:lnT>
                    <a:lnB>
                      <a:noFill/>
                    </a:lnB>
                  </a:tcPr>
                </a:tc>
              </a:tr>
              <a:tr h="190130">
                <a:tc>
                  <a:txBody>
                    <a:bodyPr/>
                    <a:lstStyle/>
                    <a:p>
                      <a:pPr algn="l" fontAlgn="b"/>
                      <a:r>
                        <a:rPr lang="en-US" sz="1100" b="0" i="0" u="none" strike="noStrike">
                          <a:solidFill>
                            <a:srgbClr val="000000"/>
                          </a:solidFill>
                          <a:effectLst/>
                          <a:latin typeface="Arial"/>
                        </a:rPr>
                        <a:t>4.13 - Meeting  Planner</a:t>
                      </a:r>
                    </a:p>
                  </a:txBody>
                  <a:tcPr marL="6844" marR="6844" marT="6844"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$81,189.34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$52,270.74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$133,460.08 </a:t>
                      </a:r>
                    </a:p>
                  </a:txBody>
                  <a:tcPr marL="6844" marR="6844" marT="6844" marB="0" anchor="ctr">
                    <a:lnL>
                      <a:noFill/>
                    </a:lnL>
                    <a:lnR>
                      <a:noFill/>
                    </a:lnR>
                    <a:lnT>
                      <a:noFill/>
                    </a:lnT>
                    <a:lnB>
                      <a:noFill/>
                    </a:lnB>
                  </a:tcPr>
                </a:tc>
              </a:tr>
              <a:tr h="190130">
                <a:tc>
                  <a:txBody>
                    <a:bodyPr/>
                    <a:lstStyle/>
                    <a:p>
                      <a:pPr algn="l" fontAlgn="b"/>
                      <a:r>
                        <a:rPr lang="en-US" sz="1100" b="0" i="0" u="none" strike="noStrike">
                          <a:solidFill>
                            <a:srgbClr val="000000"/>
                          </a:solidFill>
                          <a:effectLst/>
                          <a:latin typeface="Arial"/>
                        </a:rPr>
                        <a:t>4.14 - Food &amp; Beverage</a:t>
                      </a:r>
                    </a:p>
                  </a:txBody>
                  <a:tcPr marL="6844" marR="6844" marT="6844"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$81,373.75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$93,491.26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$914.99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$175,780.00 </a:t>
                      </a:r>
                    </a:p>
                  </a:txBody>
                  <a:tcPr marL="6844" marR="6844" marT="6844" marB="0" anchor="ctr">
                    <a:lnL>
                      <a:noFill/>
                    </a:lnL>
                    <a:lnR>
                      <a:noFill/>
                    </a:lnR>
                    <a:lnT>
                      <a:noFill/>
                    </a:lnT>
                    <a:lnB>
                      <a:noFill/>
                    </a:lnB>
                  </a:tcPr>
                </a:tc>
              </a:tr>
              <a:tr h="190130">
                <a:tc>
                  <a:txBody>
                    <a:bodyPr/>
                    <a:lstStyle/>
                    <a:p>
                      <a:pPr algn="l" fontAlgn="b"/>
                      <a:r>
                        <a:rPr lang="en-US" sz="1100" b="0" i="0" u="none" strike="noStrike">
                          <a:solidFill>
                            <a:srgbClr val="000000"/>
                          </a:solidFill>
                          <a:effectLst/>
                          <a:latin typeface="Arial"/>
                        </a:rPr>
                        <a:t>4.15 - Network Services</a:t>
                      </a:r>
                    </a:p>
                  </a:txBody>
                  <a:tcPr marL="6844" marR="6844" marT="6844"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$50,873.54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$50,873.54 </a:t>
                      </a:r>
                    </a:p>
                  </a:txBody>
                  <a:tcPr marL="6844" marR="6844" marT="6844" marB="0" anchor="ctr">
                    <a:lnL>
                      <a:noFill/>
                    </a:lnL>
                    <a:lnR>
                      <a:noFill/>
                    </a:lnR>
                    <a:lnT>
                      <a:noFill/>
                    </a:lnT>
                    <a:lnB>
                      <a:noFill/>
                    </a:lnB>
                  </a:tcPr>
                </a:tc>
              </a:tr>
              <a:tr h="190130">
                <a:tc>
                  <a:txBody>
                    <a:bodyPr/>
                    <a:lstStyle/>
                    <a:p>
                      <a:pPr algn="l" fontAlgn="b"/>
                      <a:r>
                        <a:rPr lang="en-US" sz="1100" b="0" i="0" u="none" strike="noStrike">
                          <a:solidFill>
                            <a:srgbClr val="000000"/>
                          </a:solidFill>
                          <a:effectLst/>
                          <a:latin typeface="Arial"/>
                        </a:rPr>
                        <a:t>4.16 - Social</a:t>
                      </a:r>
                    </a:p>
                  </a:txBody>
                  <a:tcPr marL="6844" marR="6844" marT="6844"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$9,015.95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$9,015.95 </a:t>
                      </a:r>
                    </a:p>
                  </a:txBody>
                  <a:tcPr marL="6844" marR="6844" marT="6844" marB="0" anchor="ctr">
                    <a:lnL>
                      <a:noFill/>
                    </a:lnL>
                    <a:lnR>
                      <a:noFill/>
                    </a:lnR>
                    <a:lnT>
                      <a:noFill/>
                    </a:lnT>
                    <a:lnB>
                      <a:noFill/>
                    </a:lnB>
                  </a:tcPr>
                </a:tc>
              </a:tr>
              <a:tr h="190130">
                <a:tc>
                  <a:txBody>
                    <a:bodyPr/>
                    <a:lstStyle/>
                    <a:p>
                      <a:pPr algn="l" fontAlgn="b"/>
                      <a:r>
                        <a:rPr lang="en-US" sz="1100" b="0" i="0" u="none" strike="noStrike">
                          <a:solidFill>
                            <a:srgbClr val="000000"/>
                          </a:solidFill>
                          <a:effectLst/>
                          <a:latin typeface="Arial"/>
                        </a:rPr>
                        <a:t>4.17 - Shipping</a:t>
                      </a:r>
                    </a:p>
                  </a:txBody>
                  <a:tcPr marL="6844" marR="6844" marT="6844" marB="0" anchor="b">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$1,511.30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$4,418.54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a:noFill/>
                    </a:lnB>
                  </a:tcPr>
                </a:tc>
                <a:tc>
                  <a:txBody>
                    <a:bodyPr/>
                    <a:lstStyle/>
                    <a:p>
                      <a:pPr algn="r" fontAlgn="ctr"/>
                      <a:r>
                        <a:rPr lang="en-US" sz="1100" b="0" i="0" u="none" strike="noStrike">
                          <a:solidFill>
                            <a:srgbClr val="000000"/>
                          </a:solidFill>
                          <a:effectLst/>
                          <a:latin typeface="Arial"/>
                        </a:rPr>
                        <a:t>$5,929.84 </a:t>
                      </a:r>
                    </a:p>
                  </a:txBody>
                  <a:tcPr marL="6844" marR="6844" marT="6844" marB="0" anchor="ctr">
                    <a:lnL>
                      <a:noFill/>
                    </a:lnL>
                    <a:lnR>
                      <a:noFill/>
                    </a:lnR>
                    <a:lnT>
                      <a:noFill/>
                    </a:lnT>
                    <a:lnB>
                      <a:noFill/>
                    </a:lnB>
                  </a:tcPr>
                </a:tc>
              </a:tr>
              <a:tr h="190130">
                <a:tc>
                  <a:txBody>
                    <a:bodyPr/>
                    <a:lstStyle/>
                    <a:p>
                      <a:pPr algn="l" fontAlgn="b"/>
                      <a:r>
                        <a:rPr lang="en-US" sz="1100" b="0" i="0" u="none" strike="noStrike">
                          <a:solidFill>
                            <a:srgbClr val="000000"/>
                          </a:solidFill>
                          <a:effectLst/>
                          <a:latin typeface="Arial"/>
                        </a:rPr>
                        <a:t>4.18 - Misc Expense</a:t>
                      </a:r>
                    </a:p>
                  </a:txBody>
                  <a:tcPr marL="6844" marR="6844" marT="68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$3,318.58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$820.80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$2,959.02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$7,098.40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r>
              <a:tr h="190130">
                <a:tc>
                  <a:txBody>
                    <a:bodyPr/>
                    <a:lstStyle/>
                    <a:p>
                      <a:pPr algn="l" fontAlgn="b"/>
                      <a:r>
                        <a:rPr lang="en-US" sz="1100" b="1" i="0" u="none" strike="noStrike">
                          <a:solidFill>
                            <a:srgbClr val="000000"/>
                          </a:solidFill>
                          <a:effectLst/>
                          <a:latin typeface="Arial"/>
                        </a:rPr>
                        <a:t>Total - Expense</a:t>
                      </a:r>
                    </a:p>
                  </a:txBody>
                  <a:tcPr marL="6844" marR="6844" marT="684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$1,867.43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$433,188.96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$237,678.17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$3,913.01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$61,229.08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$737,876.65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0130">
                <a:tc>
                  <a:txBody>
                    <a:bodyPr/>
                    <a:lstStyle/>
                    <a:p>
                      <a:pPr algn="l" fontAlgn="ctr"/>
                      <a:r>
                        <a:rPr lang="en-US" sz="1100" b="1" i="0" u="none" strike="noStrike" dirty="0">
                          <a:solidFill>
                            <a:srgbClr val="000000"/>
                          </a:solidFill>
                          <a:effectLst/>
                          <a:latin typeface="Arial"/>
                        </a:rPr>
                        <a:t>Net Ordinary Income</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a:rPr>
                        <a:t>($731.49)</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a:rPr>
                        <a:t>$0.60 </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a:rPr>
                        <a:t>$14,666.93 </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a:rPr>
                        <a:t>($3,913.01)</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a:rPr>
                        <a:t>($61,229.08)</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a:rPr>
                        <a:t>($51,206.05)</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r>
              <a:tr h="190130">
                <a:tc>
                  <a:txBody>
                    <a:bodyPr/>
                    <a:lstStyle/>
                    <a:p>
                      <a:pPr algn="l" fontAlgn="ctr"/>
                      <a:r>
                        <a:rPr lang="en-US" sz="1100" b="1" i="0" u="none" strike="noStrike">
                          <a:solidFill>
                            <a:srgbClr val="000000"/>
                          </a:solidFill>
                          <a:effectLst/>
                          <a:latin typeface="Arial"/>
                        </a:rPr>
                        <a:t>Other Income and Expenses</a:t>
                      </a: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r>
              <a:tr h="190130">
                <a:tc>
                  <a:txBody>
                    <a:bodyPr/>
                    <a:lstStyle/>
                    <a:p>
                      <a:pPr algn="l" fontAlgn="b"/>
                      <a:r>
                        <a:rPr lang="en-US" sz="1100" b="1" i="0" u="none" strike="noStrike">
                          <a:solidFill>
                            <a:srgbClr val="000000"/>
                          </a:solidFill>
                          <a:effectLst/>
                          <a:latin typeface="Arial"/>
                        </a:rPr>
                        <a:t>Other Income</a:t>
                      </a:r>
                    </a:p>
                  </a:txBody>
                  <a:tcPr marL="6844" marR="6844" marT="6844" marB="0" anchor="b">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a:endParaRPr>
                    </a:p>
                  </a:txBody>
                  <a:tcPr marL="6844" marR="6844" marT="6844" marB="0" anchor="ctr">
                    <a:lnL>
                      <a:noFill/>
                    </a:lnL>
                    <a:lnR>
                      <a:noFill/>
                    </a:lnR>
                    <a:lnT>
                      <a:noFill/>
                    </a:lnT>
                    <a:lnB>
                      <a:noFill/>
                    </a:lnB>
                  </a:tcPr>
                </a:tc>
              </a:tr>
              <a:tr h="190130">
                <a:tc>
                  <a:txBody>
                    <a:bodyPr/>
                    <a:lstStyle/>
                    <a:p>
                      <a:pPr algn="l" fontAlgn="b"/>
                      <a:r>
                        <a:rPr lang="en-US" sz="1100" b="0" i="0" u="none" strike="noStrike">
                          <a:solidFill>
                            <a:srgbClr val="000000"/>
                          </a:solidFill>
                          <a:effectLst/>
                          <a:latin typeface="Arial"/>
                        </a:rPr>
                        <a:t>10.1 - Unidentified Revenue</a:t>
                      </a:r>
                    </a:p>
                  </a:txBody>
                  <a:tcPr marL="6844" marR="6844" marT="684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$2,000.00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$0.00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a:rPr>
                        <a:t>$2,000.00 </a:t>
                      </a:r>
                    </a:p>
                  </a:txBody>
                  <a:tcPr marL="6844" marR="6844" marT="6844" marB="0" anchor="ctr">
                    <a:lnL>
                      <a:noFill/>
                    </a:lnL>
                    <a:lnR>
                      <a:noFill/>
                    </a:lnR>
                    <a:lnT>
                      <a:noFill/>
                    </a:lnT>
                    <a:lnB w="6350" cap="flat" cmpd="sng" algn="ctr">
                      <a:solidFill>
                        <a:srgbClr val="C0C0C0"/>
                      </a:solidFill>
                      <a:prstDash val="dot"/>
                      <a:round/>
                      <a:headEnd type="none" w="med" len="med"/>
                      <a:tailEnd type="none" w="med" len="med"/>
                    </a:lnB>
                  </a:tcPr>
                </a:tc>
              </a:tr>
              <a:tr h="190130">
                <a:tc>
                  <a:txBody>
                    <a:bodyPr/>
                    <a:lstStyle/>
                    <a:p>
                      <a:pPr algn="l" fontAlgn="b"/>
                      <a:r>
                        <a:rPr lang="en-US" sz="1100" b="1" i="0" u="none" strike="noStrike">
                          <a:solidFill>
                            <a:srgbClr val="000000"/>
                          </a:solidFill>
                          <a:effectLst/>
                          <a:latin typeface="Arial"/>
                        </a:rPr>
                        <a:t>Total - Other Income</a:t>
                      </a:r>
                    </a:p>
                  </a:txBody>
                  <a:tcPr marL="6844" marR="6844" marT="684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$2,000.00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$0.00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$0.00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$0.00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$0.00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$2,000.00 </a:t>
                      </a:r>
                    </a:p>
                  </a:txBody>
                  <a:tcPr marL="6844" marR="6844" marT="684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0130">
                <a:tc>
                  <a:txBody>
                    <a:bodyPr/>
                    <a:lstStyle/>
                    <a:p>
                      <a:pPr algn="l" fontAlgn="ctr"/>
                      <a:r>
                        <a:rPr lang="en-US" sz="1100" b="1" i="0" u="none" strike="noStrike">
                          <a:solidFill>
                            <a:srgbClr val="000000"/>
                          </a:solidFill>
                          <a:effectLst/>
                          <a:latin typeface="Arial"/>
                        </a:rPr>
                        <a:t>Net Other Income</a:t>
                      </a:r>
                    </a:p>
                  </a:txBody>
                  <a:tcPr marL="6844" marR="6844" marT="6844"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$2,000.00 </a:t>
                      </a:r>
                    </a:p>
                  </a:txBody>
                  <a:tcPr marL="6844" marR="6844" marT="6844"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$0.00 </a:t>
                      </a:r>
                    </a:p>
                  </a:txBody>
                  <a:tcPr marL="6844" marR="6844" marT="6844"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$0.00 </a:t>
                      </a:r>
                    </a:p>
                  </a:txBody>
                  <a:tcPr marL="6844" marR="6844" marT="6844"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$0.00 </a:t>
                      </a:r>
                    </a:p>
                  </a:txBody>
                  <a:tcPr marL="6844" marR="6844" marT="6844"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$0.00 </a:t>
                      </a:r>
                    </a:p>
                  </a:txBody>
                  <a:tcPr marL="6844" marR="6844" marT="6844"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a:rPr>
                        <a:t>$2,000.00 </a:t>
                      </a:r>
                    </a:p>
                  </a:txBody>
                  <a:tcPr marL="6844" marR="6844" marT="6844"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0130">
                <a:tc>
                  <a:txBody>
                    <a:bodyPr/>
                    <a:lstStyle/>
                    <a:p>
                      <a:pPr algn="l" fontAlgn="ctr"/>
                      <a:r>
                        <a:rPr lang="en-US" sz="1100" b="1" i="0" u="none" strike="noStrike">
                          <a:solidFill>
                            <a:srgbClr val="000000"/>
                          </a:solidFill>
                          <a:effectLst/>
                          <a:latin typeface="Arial"/>
                        </a:rPr>
                        <a:t>Net Income</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$1,268.51 </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$0.60 </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$14,666.93 </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($3,913.01)</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a:solidFill>
                            <a:srgbClr val="000000"/>
                          </a:solidFill>
                          <a:effectLst/>
                          <a:latin typeface="Arial"/>
                        </a:rPr>
                        <a:t>($61,229.08)</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100" b="1" i="0" u="none" strike="noStrike" dirty="0">
                          <a:solidFill>
                            <a:srgbClr val="000000"/>
                          </a:solidFill>
                          <a:effectLst/>
                          <a:latin typeface="Arial"/>
                        </a:rPr>
                        <a:t>($49,206.05)</a:t>
                      </a:r>
                    </a:p>
                  </a:txBody>
                  <a:tcPr marL="6844" marR="6844" marT="6844"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37776311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645763"/>
            <a:ext cx="7772400" cy="533400"/>
          </a:xfrm>
        </p:spPr>
        <p:txBody>
          <a:bodyPr/>
          <a:lstStyle/>
          <a:p>
            <a:r>
              <a:rPr lang="en-US" dirty="0" smtClean="0"/>
              <a:t> Vancouver, BC – May 2015</a:t>
            </a:r>
            <a:endParaRPr lang="en-US" dirty="0"/>
          </a:p>
        </p:txBody>
      </p:sp>
      <p:sp>
        <p:nvSpPr>
          <p:cNvPr id="2" name="Date Placeholder 1"/>
          <p:cNvSpPr>
            <a:spLocks noGrp="1"/>
          </p:cNvSpPr>
          <p:nvPr>
            <p:ph type="dt" idx="10"/>
          </p:nvPr>
        </p:nvSpPr>
        <p:spPr/>
        <p:txBody>
          <a:bodyPr/>
          <a:lstStyle/>
          <a:p>
            <a:pPr>
              <a:defRPr/>
            </a:pPr>
            <a:r>
              <a:rPr lang="en-US" smtClean="0"/>
              <a:t>September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6</a:t>
            </a:fld>
            <a:endParaRPr lang="en-GB"/>
          </a:p>
        </p:txBody>
      </p:sp>
      <p:sp>
        <p:nvSpPr>
          <p:cNvPr id="10" name="Rectangle 3"/>
          <p:cNvSpPr txBox="1">
            <a:spLocks noChangeArrowheads="1"/>
          </p:cNvSpPr>
          <p:nvPr/>
        </p:nvSpPr>
        <p:spPr bwMode="auto">
          <a:xfrm>
            <a:off x="381000" y="2066330"/>
            <a:ext cx="8229600" cy="4334470"/>
          </a:xfrm>
          <a:prstGeom prst="rect">
            <a:avLst/>
          </a:prstGeom>
          <a:noFill/>
          <a:ln w="9525">
            <a:noFill/>
            <a:miter lim="800000"/>
            <a:headEnd/>
            <a:tailEnd/>
          </a:ln>
        </p:spPr>
        <p:txBody>
          <a:bodyPr lIns="92075" tIns="46038" rIns="92075" bIns="46038"/>
          <a:lstStyle/>
          <a:p>
            <a:pPr marL="285750" indent="-285750" defTabSz="914400" eaLnBrk="0" hangingPunct="0">
              <a:lnSpc>
                <a:spcPct val="90000"/>
              </a:lnSpc>
              <a:spcBef>
                <a:spcPct val="20000"/>
              </a:spcBef>
              <a:buFont typeface="Arial" panose="020B0604020202020204" pitchFamily="34" charset="0"/>
              <a:buChar char="•"/>
              <a:tabLst>
                <a:tab pos="3654425" algn="l"/>
                <a:tab pos="5487988" algn="l"/>
                <a:tab pos="7372350" algn="r"/>
              </a:tabLst>
            </a:pPr>
            <a:r>
              <a:rPr lang="en-US" sz="1800" b="1" dirty="0" smtClean="0">
                <a:solidFill>
                  <a:schemeClr val="tx1"/>
                </a:solidFill>
                <a:ea typeface="MS PGothic" pitchFamily="34" charset="-128"/>
              </a:rPr>
              <a:t>Registration Income: </a:t>
            </a:r>
            <a:r>
              <a:rPr lang="en-US" sz="1600" dirty="0">
                <a:solidFill>
                  <a:schemeClr val="tx1"/>
                </a:solidFill>
                <a:ea typeface="MS PGothic" pitchFamily="34" charset="-128"/>
              </a:rPr>
              <a:t>(</a:t>
            </a:r>
            <a:r>
              <a:rPr lang="en-US" sz="1200" dirty="0">
                <a:solidFill>
                  <a:schemeClr val="tx1"/>
                </a:solidFill>
                <a:ea typeface="MS PGothic" pitchFamily="34" charset="-128"/>
              </a:rPr>
              <a:t>600/800/1000</a:t>
            </a:r>
            <a:r>
              <a:rPr lang="en-US" sz="1200" dirty="0" smtClean="0">
                <a:solidFill>
                  <a:schemeClr val="tx1"/>
                </a:solidFill>
                <a:ea typeface="MS PGothic" pitchFamily="34" charset="-128"/>
              </a:rPr>
              <a:t>) 	</a:t>
            </a:r>
            <a:r>
              <a:rPr lang="en-US" sz="1800" dirty="0" smtClean="0">
                <a:solidFill>
                  <a:schemeClr val="tx1"/>
                </a:solidFill>
                <a:ea typeface="MS PGothic" pitchFamily="34" charset="-128"/>
              </a:rPr>
              <a:t>$</a:t>
            </a:r>
            <a:r>
              <a:rPr lang="en-US" sz="1800" dirty="0" smtClean="0">
                <a:solidFill>
                  <a:schemeClr val="tx1"/>
                </a:solidFill>
              </a:rPr>
              <a:t>197,000	$231,950	              $243,250</a:t>
            </a:r>
          </a:p>
          <a:p>
            <a:pPr marL="342900" indent="-342900"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Hotel Credits		</a:t>
            </a:r>
            <a:r>
              <a:rPr lang="en-US" sz="1600" dirty="0">
                <a:solidFill>
                  <a:schemeClr val="tx1"/>
                </a:solidFill>
                <a:ea typeface="MS PGothic" pitchFamily="34" charset="-128"/>
              </a:rPr>
              <a:t>$      </a:t>
            </a:r>
            <a:r>
              <a:rPr lang="en-US" sz="1600" dirty="0" smtClean="0">
                <a:solidFill>
                  <a:schemeClr val="tx1"/>
                </a:solidFill>
                <a:ea typeface="MS PGothic" pitchFamily="34" charset="-128"/>
              </a:rPr>
              <a:t>9,652                $ 9,095.10</a:t>
            </a:r>
            <a:endParaRPr lang="en-US" sz="16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600" dirty="0" smtClean="0">
                <a:solidFill>
                  <a:schemeClr val="tx1"/>
                </a:solidFill>
                <a:ea typeface="MS PGothic" pitchFamily="34" charset="-128"/>
              </a:rPr>
              <a:t>Registrations 	     300</a:t>
            </a:r>
            <a:r>
              <a:rPr lang="en-US" sz="1600" dirty="0">
                <a:solidFill>
                  <a:schemeClr val="tx1"/>
                </a:solidFill>
                <a:ea typeface="MS PGothic" pitchFamily="34" charset="-128"/>
              </a:rPr>
              <a:t>	</a:t>
            </a:r>
            <a:r>
              <a:rPr lang="en-US" sz="1600" dirty="0" smtClean="0">
                <a:solidFill>
                  <a:schemeClr val="tx1"/>
                </a:solidFill>
                <a:ea typeface="MS PGothic" pitchFamily="34" charset="-128"/>
              </a:rPr>
              <a:t>      346	                           357</a:t>
            </a:r>
            <a:endParaRPr lang="en-US" sz="18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800" b="1" dirty="0" smtClean="0">
                <a:solidFill>
                  <a:schemeClr val="tx1"/>
                </a:solidFill>
                <a:ea typeface="MS PGothic" pitchFamily="34" charset="-128"/>
              </a:rPr>
              <a:t>Meeting Expense Estimate:      </a:t>
            </a:r>
            <a:r>
              <a:rPr lang="en-US" sz="1800" b="1" dirty="0" smtClean="0">
                <a:solidFill>
                  <a:srgbClr val="FF0000"/>
                </a:solidFill>
                <a:ea typeface="MS PGothic" pitchFamily="34" charset="-128"/>
              </a:rPr>
              <a:t>	$180,252	$235,280         $237,678.17</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AV	$</a:t>
            </a:r>
            <a:r>
              <a:rPr lang="en-US" sz="1600" dirty="0" smtClean="0">
                <a:solidFill>
                  <a:schemeClr val="tx1"/>
                </a:solidFill>
              </a:rPr>
              <a:t>  19,346</a:t>
            </a:r>
            <a:r>
              <a:rPr lang="en-US" sz="1600" dirty="0" smtClean="0">
                <a:solidFill>
                  <a:schemeClr val="tx1"/>
                </a:solidFill>
                <a:ea typeface="MS PGothic" pitchFamily="34" charset="-128"/>
              </a:rPr>
              <a:t>	$ 17,645                 $ 15,989.30</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Financial Fees	$  11,350	$ 13,097                 $ 17,398.04</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Food &amp; Beverage	$  48,192	$ 89,510                 $ 93,491.26</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Meeting Planner	$  41,162 	$ 51,864                 $ 52,270.74</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Network Services	$  37,819</a:t>
            </a:r>
            <a:r>
              <a:rPr lang="en-US" sz="1600" dirty="0">
                <a:solidFill>
                  <a:schemeClr val="tx1"/>
                </a:solidFill>
                <a:ea typeface="MS PGothic" pitchFamily="34" charset="-128"/>
              </a:rPr>
              <a:t>	</a:t>
            </a:r>
            <a:r>
              <a:rPr lang="en-US" sz="1600" dirty="0" smtClean="0">
                <a:solidFill>
                  <a:schemeClr val="tx1"/>
                </a:solidFill>
                <a:ea typeface="MS PGothic" pitchFamily="34" charset="-128"/>
              </a:rPr>
              <a:t>$ 42,980                 $ 44,273.54</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Social	$  14,458</a:t>
            </a:r>
            <a:r>
              <a:rPr lang="en-US" sz="1600" dirty="0">
                <a:solidFill>
                  <a:schemeClr val="tx1"/>
                </a:solidFill>
                <a:ea typeface="MS PGothic" pitchFamily="34" charset="-128"/>
              </a:rPr>
              <a:t>	</a:t>
            </a:r>
            <a:r>
              <a:rPr lang="en-US" sz="1600" dirty="0" smtClean="0">
                <a:solidFill>
                  <a:schemeClr val="tx1"/>
                </a:solidFill>
                <a:ea typeface="MS PGothic" pitchFamily="34" charset="-128"/>
              </a:rPr>
              <a:t>$ 11,189                 $   9,015.95</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Shipping 	$</a:t>
            </a:r>
            <a:r>
              <a:rPr lang="en-US" sz="1600" dirty="0" smtClean="0">
                <a:solidFill>
                  <a:schemeClr val="tx1"/>
                </a:solidFill>
              </a:rPr>
              <a:t>    7,000</a:t>
            </a:r>
            <a:r>
              <a:rPr lang="en-US" sz="1600" dirty="0">
                <a:solidFill>
                  <a:schemeClr val="tx1"/>
                </a:solidFill>
                <a:ea typeface="MS PGothic" pitchFamily="34" charset="-128"/>
              </a:rPr>
              <a:t>	</a:t>
            </a:r>
            <a:r>
              <a:rPr lang="en-US" sz="1600" dirty="0" smtClean="0">
                <a:solidFill>
                  <a:schemeClr val="tx1"/>
                </a:solidFill>
                <a:ea typeface="MS PGothic" pitchFamily="34" charset="-128"/>
              </a:rPr>
              <a:t>$</a:t>
            </a:r>
            <a:r>
              <a:rPr lang="en-US" sz="1600" dirty="0">
                <a:solidFill>
                  <a:schemeClr val="tx1"/>
                </a:solidFill>
                <a:ea typeface="MS PGothic" pitchFamily="34" charset="-128"/>
              </a:rPr>
              <a:t> </a:t>
            </a:r>
            <a:r>
              <a:rPr lang="en-US" sz="1600" dirty="0" smtClean="0">
                <a:solidFill>
                  <a:schemeClr val="tx1"/>
                </a:solidFill>
                <a:ea typeface="MS PGothic" pitchFamily="34" charset="-128"/>
              </a:rPr>
              <a:t> 8,000                  $   4,418.54</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Misc	$       925</a:t>
            </a:r>
            <a:r>
              <a:rPr lang="en-US" sz="1600" dirty="0">
                <a:solidFill>
                  <a:schemeClr val="tx1"/>
                </a:solidFill>
                <a:ea typeface="MS PGothic" pitchFamily="34" charset="-128"/>
              </a:rPr>
              <a:t>	</a:t>
            </a:r>
            <a:r>
              <a:rPr lang="en-US" sz="1600" dirty="0" smtClean="0">
                <a:solidFill>
                  <a:schemeClr val="tx1"/>
                </a:solidFill>
                <a:ea typeface="MS PGothic" pitchFamily="34" charset="-128"/>
              </a:rPr>
              <a:t>$     995                  $      820.80</a:t>
            </a:r>
          </a:p>
          <a:p>
            <a:pPr marL="285750" indent="-285750" defTabSz="914400" eaLnBrk="0" hangingPunct="0">
              <a:lnSpc>
                <a:spcPct val="90000"/>
              </a:lnSpc>
              <a:spcBef>
                <a:spcPct val="20000"/>
              </a:spcBef>
              <a:buFont typeface="Arial" panose="020B0604020202020204" pitchFamily="34" charset="0"/>
              <a:buChar char="•"/>
              <a:tabLst>
                <a:tab pos="3654425" algn="l"/>
                <a:tab pos="5487988" algn="l"/>
                <a:tab pos="7372350" algn="r"/>
              </a:tabLst>
            </a:pPr>
            <a:r>
              <a:rPr lang="en-US" sz="1800" b="1" dirty="0" smtClean="0">
                <a:solidFill>
                  <a:schemeClr val="tx1"/>
                </a:solidFill>
                <a:ea typeface="MS PGothic" pitchFamily="34" charset="-128"/>
              </a:rPr>
              <a:t>Surplus/(Deficit)	$ 16,748	$  6,322             $14,666.93</a:t>
            </a:r>
            <a:endParaRPr lang="en-US" sz="18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8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800" b="1" dirty="0" smtClean="0">
                <a:solidFill>
                  <a:schemeClr val="tx1"/>
                </a:solidFill>
                <a:ea typeface="MS PGothic" pitchFamily="34" charset="-128"/>
              </a:rPr>
              <a:t>Average cost per attendee  	     $601</a:t>
            </a:r>
            <a:r>
              <a:rPr lang="en-US" sz="1800" b="1" dirty="0">
                <a:solidFill>
                  <a:schemeClr val="tx1"/>
                </a:solidFill>
                <a:ea typeface="MS PGothic" pitchFamily="34" charset="-128"/>
              </a:rPr>
              <a:t>	</a:t>
            </a:r>
            <a:r>
              <a:rPr lang="en-US" sz="1800" b="1" dirty="0" smtClean="0">
                <a:solidFill>
                  <a:schemeClr val="tx1"/>
                </a:solidFill>
                <a:ea typeface="MS PGothic" pitchFamily="34" charset="-128"/>
              </a:rPr>
              <a:t>   $680                    $665.77</a:t>
            </a:r>
            <a:endParaRPr lang="en-US" sz="1800" b="1" dirty="0">
              <a:solidFill>
                <a:schemeClr val="tx1"/>
              </a:solidFill>
              <a:ea typeface="MS PGothic" pitchFamily="34" charset="-128"/>
            </a:endParaRPr>
          </a:p>
        </p:txBody>
      </p:sp>
      <p:sp>
        <p:nvSpPr>
          <p:cNvPr id="11" name="Text Box 8"/>
          <p:cNvSpPr txBox="1">
            <a:spLocks noChangeArrowheads="1"/>
          </p:cNvSpPr>
          <p:nvPr/>
        </p:nvSpPr>
        <p:spPr bwMode="auto">
          <a:xfrm>
            <a:off x="3675184" y="1143000"/>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March 2015</a:t>
            </a:r>
            <a:endParaRPr lang="en-US" sz="1800" b="1" dirty="0">
              <a:solidFill>
                <a:schemeClr val="tx1"/>
              </a:solidFill>
              <a:ea typeface="MS PGothic" pitchFamily="34" charset="-128"/>
            </a:endParaRPr>
          </a:p>
        </p:txBody>
      </p:sp>
      <p:sp>
        <p:nvSpPr>
          <p:cNvPr id="9" name="Text Box 8"/>
          <p:cNvSpPr txBox="1">
            <a:spLocks noChangeArrowheads="1"/>
          </p:cNvSpPr>
          <p:nvPr/>
        </p:nvSpPr>
        <p:spPr bwMode="auto">
          <a:xfrm>
            <a:off x="5587623" y="1125940"/>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01 May 2015</a:t>
            </a:r>
            <a:endParaRPr lang="en-US" sz="1800" b="1" dirty="0">
              <a:solidFill>
                <a:schemeClr val="tx1"/>
              </a:solidFill>
              <a:ea typeface="MS PGothic" pitchFamily="34" charset="-128"/>
            </a:endParaRPr>
          </a:p>
        </p:txBody>
      </p:sp>
      <p:sp>
        <p:nvSpPr>
          <p:cNvPr id="3" name="Footer Placeholder 2"/>
          <p:cNvSpPr>
            <a:spLocks noGrp="1"/>
          </p:cNvSpPr>
          <p:nvPr>
            <p:ph type="ftr" idx="11"/>
          </p:nvPr>
        </p:nvSpPr>
        <p:spPr>
          <a:xfrm>
            <a:off x="6670120" y="6553200"/>
            <a:ext cx="1912938" cy="230187"/>
          </a:xfrm>
        </p:spPr>
        <p:txBody>
          <a:bodyPr/>
          <a:lstStyle/>
          <a:p>
            <a:pPr>
              <a:defRPr/>
            </a:pPr>
            <a:r>
              <a:rPr lang="en-GB" smtClean="0"/>
              <a:t>Jon Rosdahl, CSR-Qualcomm </a:t>
            </a:r>
            <a:endParaRPr lang="en-GB" dirty="0"/>
          </a:p>
        </p:txBody>
      </p:sp>
      <p:sp>
        <p:nvSpPr>
          <p:cNvPr id="14" name="Text Box 8"/>
          <p:cNvSpPr txBox="1">
            <a:spLocks noChangeArrowheads="1"/>
          </p:cNvSpPr>
          <p:nvPr/>
        </p:nvSpPr>
        <p:spPr bwMode="auto">
          <a:xfrm>
            <a:off x="7206222" y="1396517"/>
            <a:ext cx="1622474"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Actual</a:t>
            </a:r>
          </a:p>
          <a:p>
            <a:pPr algn="ctr" defTabSz="914400" eaLnBrk="0" hangingPunct="0">
              <a:spcBef>
                <a:spcPts val="0"/>
              </a:spcBef>
            </a:pPr>
            <a:r>
              <a:rPr lang="en-US" sz="1800" b="1" dirty="0" smtClean="0">
                <a:solidFill>
                  <a:schemeClr val="tx1"/>
                </a:solidFill>
                <a:ea typeface="MS PGothic" pitchFamily="34" charset="-128"/>
              </a:rPr>
              <a:t>06 July 2015</a:t>
            </a:r>
            <a:endParaRPr lang="en-US" sz="1800" b="1" dirty="0">
              <a:solidFill>
                <a:schemeClr val="tx1"/>
              </a:solidFill>
              <a:ea typeface="MS PGothic" pitchFamily="34" charset="-128"/>
            </a:endParaRPr>
          </a:p>
        </p:txBody>
      </p:sp>
    </p:spTree>
    <p:extLst>
      <p:ext uri="{BB962C8B-B14F-4D97-AF65-F5344CB8AC3E}">
        <p14:creationId xmlns:p14="http://schemas.microsoft.com/office/powerpoint/2010/main" val="23293967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914400"/>
          </a:xfrm>
        </p:spPr>
        <p:txBody>
          <a:bodyPr/>
          <a:lstStyle/>
          <a:p>
            <a:r>
              <a:rPr lang="en-US" dirty="0"/>
              <a:t>Bangkok, Thailand – </a:t>
            </a:r>
            <a:r>
              <a:rPr lang="en-US" dirty="0" smtClean="0"/>
              <a:t/>
            </a:r>
            <a:br>
              <a:rPr lang="en-US" dirty="0" smtClean="0"/>
            </a:br>
            <a:r>
              <a:rPr lang="en-US" sz="2400" dirty="0" smtClean="0"/>
              <a:t>Budget estimates 08 September </a:t>
            </a:r>
            <a:r>
              <a:rPr lang="en-US" sz="2400" dirty="0"/>
              <a:t>2015</a:t>
            </a:r>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September 2015</a:t>
            </a:r>
            <a:endParaRPr lang="en-GB" dirty="0"/>
          </a:p>
        </p:txBody>
      </p:sp>
      <p:sp>
        <p:nvSpPr>
          <p:cNvPr id="5" name="Footer Placeholder 4"/>
          <p:cNvSpPr>
            <a:spLocks noGrp="1"/>
          </p:cNvSpPr>
          <p:nvPr>
            <p:ph type="ftr" idx="11"/>
          </p:nvPr>
        </p:nvSpPr>
        <p:spPr>
          <a:xfrm>
            <a:off x="6553200" y="6475413"/>
            <a:ext cx="1989138" cy="153987"/>
          </a:xfrm>
        </p:spPr>
        <p:txBody>
          <a:bodyPr/>
          <a:lstStyle/>
          <a:p>
            <a:pPr>
              <a:defRPr/>
            </a:pPr>
            <a:r>
              <a:rPr lang="en-GB" dirty="0" smtClean="0"/>
              <a:t>Jon </a:t>
            </a:r>
            <a:r>
              <a:rPr lang="en-GB" dirty="0" err="1" smtClean="0"/>
              <a:t>Rosdahl</a:t>
            </a:r>
            <a:r>
              <a:rPr lang="en-GB" dirty="0" smtClean="0"/>
              <a:t>, CSR-Qualcomm </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7</a:t>
            </a:fld>
            <a:endParaRPr lang="en-GB"/>
          </a:p>
        </p:txBody>
      </p:sp>
      <p:graphicFrame>
        <p:nvGraphicFramePr>
          <p:cNvPr id="10" name="Table 9"/>
          <p:cNvGraphicFramePr>
            <a:graphicFrameLocks noGrp="1"/>
          </p:cNvGraphicFramePr>
          <p:nvPr>
            <p:extLst/>
          </p:nvPr>
        </p:nvGraphicFramePr>
        <p:xfrm>
          <a:off x="609600" y="1676400"/>
          <a:ext cx="4191000" cy="4724396"/>
        </p:xfrm>
        <a:graphic>
          <a:graphicData uri="http://schemas.openxmlformats.org/drawingml/2006/table">
            <a:tbl>
              <a:tblPr>
                <a:tableStyleId>{5C22544A-7EE6-4342-B048-85BDC9FD1C3A}</a:tableStyleId>
              </a:tblPr>
              <a:tblGrid>
                <a:gridCol w="2945561"/>
                <a:gridCol w="1245439"/>
              </a:tblGrid>
              <a:tr h="276550">
                <a:tc>
                  <a:txBody>
                    <a:bodyPr/>
                    <a:lstStyle/>
                    <a:p>
                      <a:pPr algn="l" fontAlgn="b"/>
                      <a:r>
                        <a:rPr lang="en-US" sz="1600" b="1" u="none" strike="noStrike" dirty="0">
                          <a:effectLst/>
                          <a:latin typeface="Calibri" panose="020F0502020204030204" pitchFamily="34" charset="0"/>
                        </a:rPr>
                        <a:t>Income</a:t>
                      </a:r>
                      <a:endParaRPr lang="en-US" sz="1600" b="1"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7620" marR="7620" marT="7620" marB="0" anchor="b"/>
                </a:tc>
              </a:tr>
              <a:tr h="276550">
                <a:tc>
                  <a:txBody>
                    <a:bodyPr/>
                    <a:lstStyle/>
                    <a:p>
                      <a:pPr lvl="1" algn="l" fontAlgn="b"/>
                      <a:r>
                        <a:rPr lang="en-US" sz="1400" u="none" strike="noStrike" dirty="0">
                          <a:effectLst/>
                          <a:latin typeface="Calibri" panose="020F0502020204030204" pitchFamily="34" charset="0"/>
                        </a:rPr>
                        <a:t>1.30  Received from Foundations</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400" u="none" strike="noStrike">
                          <a:effectLst/>
                          <a:latin typeface="Calibri" panose="020F0502020204030204" pitchFamily="34" charset="0"/>
                        </a:rPr>
                        <a:t>$8,550 </a:t>
                      </a:r>
                      <a:endParaRPr lang="en-US" sz="1400" b="0" i="0" u="none" strike="noStrike">
                        <a:solidFill>
                          <a:srgbClr val="000000"/>
                        </a:solidFill>
                        <a:effectLst/>
                        <a:latin typeface="Calibri" panose="020F0502020204030204" pitchFamily="34" charset="0"/>
                      </a:endParaRPr>
                    </a:p>
                  </a:txBody>
                  <a:tcPr marL="7620" marR="7620" marT="7620" marB="0" anchor="b"/>
                </a:tc>
              </a:tr>
              <a:tr h="276550">
                <a:tc>
                  <a:txBody>
                    <a:bodyPr/>
                    <a:lstStyle/>
                    <a:p>
                      <a:pPr lvl="1" algn="l" fontAlgn="b"/>
                      <a:r>
                        <a:rPr lang="en-US" sz="1400" u="none" strike="noStrike" dirty="0">
                          <a:effectLst/>
                          <a:latin typeface="Calibri" panose="020F0502020204030204" pitchFamily="34" charset="0"/>
                        </a:rPr>
                        <a:t>2.11 - Registrations</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400" u="none" strike="noStrike">
                          <a:effectLst/>
                          <a:latin typeface="Calibri" panose="020F0502020204030204" pitchFamily="34" charset="0"/>
                        </a:rPr>
                        <a:t>$295,450 </a:t>
                      </a:r>
                      <a:endParaRPr lang="en-US" sz="1400" b="0" i="0" u="none" strike="noStrike">
                        <a:solidFill>
                          <a:srgbClr val="000000"/>
                        </a:solidFill>
                        <a:effectLst/>
                        <a:latin typeface="Calibri" panose="020F0502020204030204" pitchFamily="34" charset="0"/>
                      </a:endParaRPr>
                    </a:p>
                  </a:txBody>
                  <a:tcPr marL="7620" marR="7620" marT="7620" marB="0" anchor="b"/>
                </a:tc>
              </a:tr>
              <a:tr h="288073">
                <a:tc>
                  <a:txBody>
                    <a:bodyPr/>
                    <a:lstStyle/>
                    <a:p>
                      <a:pPr lvl="1" algn="l" fontAlgn="b"/>
                      <a:r>
                        <a:rPr lang="en-US" sz="1400" u="none" strike="noStrike" dirty="0">
                          <a:effectLst/>
                          <a:latin typeface="Calibri" panose="020F0502020204030204" pitchFamily="34" charset="0"/>
                        </a:rPr>
                        <a:t>2.12 - Hotel Commissions</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u="none" strike="noStrike">
                          <a:effectLst/>
                          <a:latin typeface="Calibri" panose="020F0502020204030204" pitchFamily="34" charset="0"/>
                        </a:rPr>
                        <a:t> </a:t>
                      </a:r>
                      <a:endParaRPr lang="en-US" sz="1400" b="0" i="0" u="none" strike="noStrike">
                        <a:solidFill>
                          <a:srgbClr val="000000"/>
                        </a:solidFill>
                        <a:effectLst/>
                        <a:latin typeface="Calibri" panose="020F0502020204030204" pitchFamily="34" charset="0"/>
                      </a:endParaRPr>
                    </a:p>
                  </a:txBody>
                  <a:tcPr marL="7620" marR="7620" marT="7620" marB="0" anchor="b"/>
                </a:tc>
              </a:tr>
              <a:tr h="276550">
                <a:tc>
                  <a:txBody>
                    <a:bodyPr/>
                    <a:lstStyle/>
                    <a:p>
                      <a:pPr algn="r" fontAlgn="b"/>
                      <a:r>
                        <a:rPr lang="en-US" sz="1400" u="none" strike="noStrike" dirty="0" smtClean="0">
                          <a:effectLst/>
                          <a:latin typeface="Calibri" panose="020F0502020204030204" pitchFamily="34" charset="0"/>
                        </a:rPr>
                        <a:t>Total</a:t>
                      </a:r>
                      <a:r>
                        <a:rPr lang="en-US" sz="1400" u="none" strike="noStrike" baseline="0" dirty="0" smtClean="0">
                          <a:effectLst/>
                          <a:latin typeface="Calibri" panose="020F0502020204030204" pitchFamily="34" charset="0"/>
                        </a:rPr>
                        <a:t> - Income</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400" u="none" strike="noStrike">
                          <a:effectLst/>
                          <a:latin typeface="Calibri" panose="020F0502020204030204" pitchFamily="34" charset="0"/>
                        </a:rPr>
                        <a:t>$304,000 </a:t>
                      </a:r>
                      <a:endParaRPr lang="en-US" sz="1400" b="0" i="0" u="none" strike="noStrike">
                        <a:solidFill>
                          <a:srgbClr val="000000"/>
                        </a:solidFill>
                        <a:effectLst/>
                        <a:latin typeface="Calibri" panose="020F0502020204030204" pitchFamily="34" charset="0"/>
                      </a:endParaRPr>
                    </a:p>
                  </a:txBody>
                  <a:tcPr marL="7620" marR="7620" marT="7620" marB="0" anchor="b"/>
                </a:tc>
              </a:tr>
              <a:tr h="276550">
                <a:tc>
                  <a:txBody>
                    <a:bodyPr/>
                    <a:lstStyle/>
                    <a:p>
                      <a:pPr algn="l" fontAlgn="b"/>
                      <a:r>
                        <a:rPr lang="en-US" sz="1600" b="1" u="none" strike="noStrike" dirty="0">
                          <a:effectLst/>
                          <a:latin typeface="Calibri" panose="020F0502020204030204" pitchFamily="34" charset="0"/>
                        </a:rPr>
                        <a:t>Expense</a:t>
                      </a:r>
                      <a:endParaRPr lang="en-US" sz="1600" b="1"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7620" marR="7620" marT="7620" marB="0" anchor="b"/>
                </a:tc>
              </a:tr>
              <a:tr h="276550">
                <a:tc>
                  <a:txBody>
                    <a:bodyPr/>
                    <a:lstStyle/>
                    <a:p>
                      <a:pPr lvl="1" algn="l" fontAlgn="b"/>
                      <a:r>
                        <a:rPr lang="en-US" sz="1400" u="none" strike="noStrike" dirty="0">
                          <a:effectLst/>
                          <a:latin typeface="Calibri" panose="020F0502020204030204" pitchFamily="34" charset="0"/>
                        </a:rPr>
                        <a:t>4.110 - Site Survey</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400" u="none" strike="noStrike">
                          <a:effectLst/>
                          <a:latin typeface="Calibri" panose="020F0502020204030204" pitchFamily="34" charset="0"/>
                        </a:rPr>
                        <a:t>$1,209 </a:t>
                      </a:r>
                      <a:endParaRPr lang="en-US" sz="1400" b="0" i="0" u="none" strike="noStrike">
                        <a:solidFill>
                          <a:srgbClr val="000000"/>
                        </a:solidFill>
                        <a:effectLst/>
                        <a:latin typeface="Calibri" panose="020F0502020204030204" pitchFamily="34" charset="0"/>
                      </a:endParaRPr>
                    </a:p>
                  </a:txBody>
                  <a:tcPr marL="7620" marR="7620" marT="7620" marB="0" anchor="b"/>
                </a:tc>
              </a:tr>
              <a:tr h="276550">
                <a:tc>
                  <a:txBody>
                    <a:bodyPr/>
                    <a:lstStyle/>
                    <a:p>
                      <a:pPr lvl="1" algn="l" fontAlgn="b"/>
                      <a:r>
                        <a:rPr lang="en-US" sz="1400" u="none" strike="noStrike" dirty="0">
                          <a:effectLst/>
                          <a:latin typeface="Calibri" panose="020F0502020204030204" pitchFamily="34" charset="0"/>
                        </a:rPr>
                        <a:t>4.113 - Venue</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400" u="none" strike="noStrike">
                          <a:effectLst/>
                          <a:latin typeface="Calibri" panose="020F0502020204030204" pitchFamily="34" charset="0"/>
                        </a:rPr>
                        <a:t>$82,500 </a:t>
                      </a:r>
                      <a:endParaRPr lang="en-US" sz="1400" b="0" i="0" u="none" strike="noStrike">
                        <a:solidFill>
                          <a:srgbClr val="000000"/>
                        </a:solidFill>
                        <a:effectLst/>
                        <a:latin typeface="Calibri" panose="020F0502020204030204" pitchFamily="34" charset="0"/>
                      </a:endParaRPr>
                    </a:p>
                  </a:txBody>
                  <a:tcPr marL="7620" marR="7620" marT="7620" marB="0" anchor="b"/>
                </a:tc>
              </a:tr>
              <a:tr h="276550">
                <a:tc>
                  <a:txBody>
                    <a:bodyPr/>
                    <a:lstStyle/>
                    <a:p>
                      <a:pPr lvl="1" algn="l" fontAlgn="b"/>
                      <a:r>
                        <a:rPr lang="en-US" sz="1400" u="none" strike="noStrike" dirty="0">
                          <a:effectLst/>
                          <a:latin typeface="Calibri" panose="020F0502020204030204" pitchFamily="34" charset="0"/>
                        </a:rPr>
                        <a:t>4.12 - Financial Fees</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400" u="none" strike="noStrike">
                          <a:effectLst/>
                          <a:latin typeface="Calibri" panose="020F0502020204030204" pitchFamily="34" charset="0"/>
                        </a:rPr>
                        <a:t>$23,818 </a:t>
                      </a:r>
                      <a:endParaRPr lang="en-US" sz="1400" b="0" i="0" u="none" strike="noStrike">
                        <a:solidFill>
                          <a:srgbClr val="000000"/>
                        </a:solidFill>
                        <a:effectLst/>
                        <a:latin typeface="Calibri" panose="020F0502020204030204" pitchFamily="34" charset="0"/>
                      </a:endParaRPr>
                    </a:p>
                  </a:txBody>
                  <a:tcPr marL="7620" marR="7620" marT="7620" marB="0" anchor="b"/>
                </a:tc>
              </a:tr>
              <a:tr h="276550">
                <a:tc>
                  <a:txBody>
                    <a:bodyPr/>
                    <a:lstStyle/>
                    <a:p>
                      <a:pPr lvl="1" algn="l" fontAlgn="b"/>
                      <a:r>
                        <a:rPr lang="en-US" sz="1400" u="none" strike="noStrike" dirty="0">
                          <a:effectLst/>
                          <a:latin typeface="Calibri" panose="020F0502020204030204" pitchFamily="34" charset="0"/>
                        </a:rPr>
                        <a:t>4.13 – Meeting Planner</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400" u="none" strike="noStrike">
                          <a:effectLst/>
                          <a:latin typeface="Calibri" panose="020F0502020204030204" pitchFamily="34" charset="0"/>
                        </a:rPr>
                        <a:t>$50,930 </a:t>
                      </a:r>
                      <a:endParaRPr lang="en-US" sz="1400" b="0" i="0" u="none" strike="noStrike">
                        <a:solidFill>
                          <a:srgbClr val="000000"/>
                        </a:solidFill>
                        <a:effectLst/>
                        <a:latin typeface="Calibri" panose="020F0502020204030204" pitchFamily="34" charset="0"/>
                      </a:endParaRPr>
                    </a:p>
                  </a:txBody>
                  <a:tcPr marL="7620" marR="7620" marT="7620" marB="0" anchor="b"/>
                </a:tc>
              </a:tr>
              <a:tr h="276550">
                <a:tc>
                  <a:txBody>
                    <a:bodyPr/>
                    <a:lstStyle/>
                    <a:p>
                      <a:pPr lvl="1" algn="l" fontAlgn="b"/>
                      <a:r>
                        <a:rPr lang="en-US" sz="1400" u="none" strike="noStrike" dirty="0">
                          <a:effectLst/>
                          <a:latin typeface="Calibri" panose="020F0502020204030204" pitchFamily="34" charset="0"/>
                        </a:rPr>
                        <a:t>4.14 - Food &amp; Beverage</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400" u="none" strike="noStrike">
                          <a:effectLst/>
                          <a:latin typeface="Calibri" panose="020F0502020204030204" pitchFamily="34" charset="0"/>
                        </a:rPr>
                        <a:t>$82,909 </a:t>
                      </a:r>
                      <a:endParaRPr lang="en-US" sz="1400" b="0" i="0" u="none" strike="noStrike">
                        <a:solidFill>
                          <a:srgbClr val="000000"/>
                        </a:solidFill>
                        <a:effectLst/>
                        <a:latin typeface="Calibri" panose="020F0502020204030204" pitchFamily="34" charset="0"/>
                      </a:endParaRPr>
                    </a:p>
                  </a:txBody>
                  <a:tcPr marL="7620" marR="7620" marT="7620" marB="0" anchor="b"/>
                </a:tc>
              </a:tr>
              <a:tr h="276550">
                <a:tc>
                  <a:txBody>
                    <a:bodyPr/>
                    <a:lstStyle/>
                    <a:p>
                      <a:pPr lvl="1" algn="l" fontAlgn="b"/>
                      <a:r>
                        <a:rPr lang="en-US" sz="1400" u="none" strike="noStrike" dirty="0">
                          <a:effectLst/>
                          <a:latin typeface="Calibri" panose="020F0502020204030204" pitchFamily="34" charset="0"/>
                        </a:rPr>
                        <a:t>4.15 - Network Services</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400" u="none" strike="noStrike">
                          <a:effectLst/>
                          <a:latin typeface="Calibri" panose="020F0502020204030204" pitchFamily="34" charset="0"/>
                        </a:rPr>
                        <a:t>$55,539 </a:t>
                      </a:r>
                      <a:endParaRPr lang="en-US" sz="1400" b="0" i="0" u="none" strike="noStrike">
                        <a:solidFill>
                          <a:srgbClr val="000000"/>
                        </a:solidFill>
                        <a:effectLst/>
                        <a:latin typeface="Calibri" panose="020F0502020204030204" pitchFamily="34" charset="0"/>
                      </a:endParaRPr>
                    </a:p>
                  </a:txBody>
                  <a:tcPr marL="7620" marR="7620" marT="7620" marB="0" anchor="b"/>
                </a:tc>
              </a:tr>
              <a:tr h="276550">
                <a:tc>
                  <a:txBody>
                    <a:bodyPr/>
                    <a:lstStyle/>
                    <a:p>
                      <a:pPr lvl="1" algn="l" fontAlgn="b"/>
                      <a:r>
                        <a:rPr lang="en-US" sz="1400" u="none" strike="noStrike" dirty="0">
                          <a:effectLst/>
                          <a:latin typeface="Calibri" panose="020F0502020204030204" pitchFamily="34" charset="0"/>
                        </a:rPr>
                        <a:t>4.16 - Social</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400" u="none" strike="noStrike">
                          <a:effectLst/>
                          <a:latin typeface="Calibri" panose="020F0502020204030204" pitchFamily="34" charset="0"/>
                        </a:rPr>
                        <a:t>$0 </a:t>
                      </a:r>
                      <a:endParaRPr lang="en-US" sz="1400" b="0" i="0" u="none" strike="noStrike">
                        <a:solidFill>
                          <a:srgbClr val="000000"/>
                        </a:solidFill>
                        <a:effectLst/>
                        <a:latin typeface="Calibri" panose="020F0502020204030204" pitchFamily="34" charset="0"/>
                      </a:endParaRPr>
                    </a:p>
                  </a:txBody>
                  <a:tcPr marL="7620" marR="7620" marT="7620" marB="0" anchor="b"/>
                </a:tc>
              </a:tr>
              <a:tr h="276550">
                <a:tc>
                  <a:txBody>
                    <a:bodyPr/>
                    <a:lstStyle/>
                    <a:p>
                      <a:pPr lvl="1" algn="l" fontAlgn="b"/>
                      <a:r>
                        <a:rPr lang="en-US" sz="1400" u="none" strike="noStrike" dirty="0">
                          <a:effectLst/>
                          <a:latin typeface="Calibri" panose="020F0502020204030204" pitchFamily="34" charset="0"/>
                        </a:rPr>
                        <a:t>4.17 - Shipping</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400" b="0" i="0" u="none" strike="noStrike">
                        <a:solidFill>
                          <a:srgbClr val="000000"/>
                        </a:solidFill>
                        <a:effectLst/>
                        <a:latin typeface="Calibri" panose="020F0502020204030204" pitchFamily="34" charset="0"/>
                      </a:endParaRPr>
                    </a:p>
                  </a:txBody>
                  <a:tcPr marL="7620" marR="7620" marT="7620" marB="0" anchor="b"/>
                </a:tc>
              </a:tr>
              <a:tr h="288073">
                <a:tc>
                  <a:txBody>
                    <a:bodyPr/>
                    <a:lstStyle/>
                    <a:p>
                      <a:pPr lvl="1" algn="l" fontAlgn="b"/>
                      <a:r>
                        <a:rPr lang="en-US" sz="1400" u="none" strike="noStrike" dirty="0">
                          <a:effectLst/>
                          <a:latin typeface="Calibri" panose="020F0502020204030204" pitchFamily="34" charset="0"/>
                        </a:rPr>
                        <a:t>4.18 - </a:t>
                      </a:r>
                      <a:r>
                        <a:rPr lang="en-US" sz="1400" u="none" strike="noStrike" dirty="0" err="1">
                          <a:effectLst/>
                          <a:latin typeface="Calibri" panose="020F0502020204030204" pitchFamily="34" charset="0"/>
                        </a:rPr>
                        <a:t>Misc</a:t>
                      </a:r>
                      <a:r>
                        <a:rPr lang="en-US" sz="1400" u="none" strike="noStrike" dirty="0">
                          <a:effectLst/>
                          <a:latin typeface="Calibri" panose="020F0502020204030204" pitchFamily="34" charset="0"/>
                        </a:rPr>
                        <a:t> Expense</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400" u="none" strike="noStrike" dirty="0">
                          <a:effectLst/>
                          <a:latin typeface="Calibri" panose="020F0502020204030204" pitchFamily="34" charset="0"/>
                        </a:rPr>
                        <a:t>$10,242 </a:t>
                      </a:r>
                      <a:endParaRPr lang="en-US" sz="1400" b="0" i="0" u="none" strike="noStrike" dirty="0">
                        <a:solidFill>
                          <a:srgbClr val="000000"/>
                        </a:solidFill>
                        <a:effectLst/>
                        <a:latin typeface="Calibri" panose="020F0502020204030204" pitchFamily="34" charset="0"/>
                      </a:endParaRPr>
                    </a:p>
                  </a:txBody>
                  <a:tcPr marL="7620" marR="7620" marT="7620" marB="0" anchor="b"/>
                </a:tc>
              </a:tr>
              <a:tr h="276550">
                <a:tc>
                  <a:txBody>
                    <a:bodyPr/>
                    <a:lstStyle/>
                    <a:p>
                      <a:pPr lvl="1" algn="r" fontAlgn="b"/>
                      <a:r>
                        <a:rPr lang="en-US" sz="1400" u="none" strike="noStrike" dirty="0">
                          <a:effectLst/>
                          <a:latin typeface="Calibri" panose="020F0502020204030204" pitchFamily="34" charset="0"/>
                        </a:rPr>
                        <a:t>Total - Expense</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400" u="none" strike="noStrike">
                          <a:effectLst/>
                          <a:latin typeface="Calibri" panose="020F0502020204030204" pitchFamily="34" charset="0"/>
                        </a:rPr>
                        <a:t>$307,147 </a:t>
                      </a:r>
                      <a:endParaRPr lang="en-US" sz="1400" b="0" i="0" u="none" strike="noStrike">
                        <a:solidFill>
                          <a:srgbClr val="000000"/>
                        </a:solidFill>
                        <a:effectLst/>
                        <a:latin typeface="Calibri" panose="020F0502020204030204" pitchFamily="34" charset="0"/>
                      </a:endParaRPr>
                    </a:p>
                  </a:txBody>
                  <a:tcPr marL="7620" marR="7620" marT="7620" marB="0" anchor="b"/>
                </a:tc>
              </a:tr>
              <a:tr h="276550">
                <a:tc>
                  <a:txBody>
                    <a:bodyPr/>
                    <a:lstStyle/>
                    <a:p>
                      <a:pPr algn="l" fontAlgn="b"/>
                      <a:r>
                        <a:rPr lang="en-US" sz="1600" b="1" u="none" strike="noStrike" dirty="0">
                          <a:solidFill>
                            <a:schemeClr val="tx1"/>
                          </a:solidFill>
                          <a:effectLst/>
                          <a:latin typeface="Calibri" panose="020F0502020204030204" pitchFamily="34" charset="0"/>
                        </a:rPr>
                        <a:t>Net </a:t>
                      </a:r>
                      <a:r>
                        <a:rPr lang="en-US" sz="1600" b="1" u="none" strike="noStrike" dirty="0" smtClean="0">
                          <a:solidFill>
                            <a:schemeClr val="tx1"/>
                          </a:solidFill>
                          <a:effectLst/>
                          <a:latin typeface="Calibri" panose="020F0502020204030204" pitchFamily="34" charset="0"/>
                        </a:rPr>
                        <a:t>Income - Expenses</a:t>
                      </a:r>
                      <a:endParaRPr lang="en-US" sz="1600" b="1" i="0" u="none" strike="noStrike" dirty="0">
                        <a:solidFill>
                          <a:schemeClr val="tx1"/>
                        </a:solidFill>
                        <a:effectLst/>
                        <a:latin typeface="Calibri" panose="020F0502020204030204" pitchFamily="34" charset="0"/>
                      </a:endParaRPr>
                    </a:p>
                  </a:txBody>
                  <a:tcPr marL="7620" marR="7620" marT="7620" marB="0" anchor="b"/>
                </a:tc>
                <a:tc>
                  <a:txBody>
                    <a:bodyPr/>
                    <a:lstStyle/>
                    <a:p>
                      <a:pPr algn="r" fontAlgn="b"/>
                      <a:r>
                        <a:rPr lang="en-US" sz="1400" u="none" strike="noStrike" dirty="0">
                          <a:solidFill>
                            <a:srgbClr val="FF0000"/>
                          </a:solidFill>
                          <a:effectLst/>
                          <a:latin typeface="Calibri" panose="020F0502020204030204" pitchFamily="34" charset="0"/>
                        </a:rPr>
                        <a:t>($3,147)</a:t>
                      </a:r>
                      <a:endParaRPr lang="en-US" sz="1400" b="0" i="0" u="none" strike="noStrike" dirty="0">
                        <a:solidFill>
                          <a:srgbClr val="FF0000"/>
                        </a:solidFill>
                        <a:effectLst/>
                        <a:latin typeface="Calibri" panose="020F0502020204030204" pitchFamily="34" charset="0"/>
                      </a:endParaRPr>
                    </a:p>
                  </a:txBody>
                  <a:tcPr marL="7620" marR="7620" marT="7620" marB="0" anchor="b"/>
                </a:tc>
              </a:tr>
            </a:tbl>
          </a:graphicData>
        </a:graphic>
      </p:graphicFrame>
      <p:sp>
        <p:nvSpPr>
          <p:cNvPr id="11" name="TextBox 10"/>
          <p:cNvSpPr txBox="1"/>
          <p:nvPr/>
        </p:nvSpPr>
        <p:spPr>
          <a:xfrm>
            <a:off x="5334000" y="5785842"/>
            <a:ext cx="3505200" cy="338554"/>
          </a:xfrm>
          <a:prstGeom prst="rect">
            <a:avLst/>
          </a:prstGeom>
          <a:noFill/>
        </p:spPr>
        <p:txBody>
          <a:bodyPr wrap="square" rtlCol="0">
            <a:spAutoFit/>
          </a:bodyPr>
          <a:lstStyle/>
          <a:p>
            <a:r>
              <a:rPr lang="en-US" sz="1600" dirty="0" smtClean="0">
                <a:solidFill>
                  <a:schemeClr val="tx1"/>
                </a:solidFill>
              </a:rPr>
              <a:t>Average cost per attendee (327) = $939</a:t>
            </a:r>
            <a:endParaRPr lang="en-US" sz="1600" dirty="0">
              <a:solidFill>
                <a:schemeClr val="tx1"/>
              </a:solidFill>
            </a:endParaRPr>
          </a:p>
        </p:txBody>
      </p:sp>
    </p:spTree>
    <p:extLst>
      <p:ext uri="{BB962C8B-B14F-4D97-AF65-F5344CB8AC3E}">
        <p14:creationId xmlns:p14="http://schemas.microsoft.com/office/powerpoint/2010/main" val="3450659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September 2015</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Jon Rosdahl, CSR-Qualcomm </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September 2015</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9</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9</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2333589"/>
          </a:xfrm>
        </p:spPr>
        <p:txBody>
          <a:bodyPr wrap="square" lIns="92075" tIns="46038" rIns="92075" bIns="46038">
            <a:spAutoFit/>
          </a:bodyPr>
          <a:lstStyle/>
          <a:p>
            <a:pPr marL="53975" indent="-112713" defTabSz="914400" eaLnBrk="1" hangingPunct="1">
              <a:lnSpc>
                <a:spcPct val="90000"/>
              </a:lnSpc>
              <a:tabLst>
                <a:tab pos="7372350" algn="r"/>
              </a:tabLst>
            </a:pPr>
            <a:r>
              <a:rPr lang="en-US" sz="2200" dirty="0" smtClean="0"/>
              <a:t>2015</a:t>
            </a:r>
          </a:p>
          <a:p>
            <a:pPr marL="454025" lvl="1" indent="-112713" defTabSz="914400" eaLnBrk="1" hangingPunct="1">
              <a:lnSpc>
                <a:spcPct val="90000"/>
              </a:lnSpc>
              <a:tabLst>
                <a:tab pos="7372350" algn="r"/>
              </a:tabLst>
            </a:pPr>
            <a:r>
              <a:rPr lang="en-US" dirty="0" smtClean="0"/>
              <a:t>665 – Atlanta ($</a:t>
            </a:r>
            <a:r>
              <a:rPr lang="en-US" b="1" dirty="0" smtClean="0">
                <a:solidFill>
                  <a:schemeClr val="tx1"/>
                </a:solidFill>
                <a:ea typeface="MS PGothic" pitchFamily="34" charset="-128"/>
              </a:rPr>
              <a:t>190,625 - 0</a:t>
            </a:r>
            <a:r>
              <a:rPr lang="en-US" dirty="0" smtClean="0"/>
              <a:t>)*</a:t>
            </a:r>
          </a:p>
          <a:p>
            <a:pPr marL="454025" lvl="1" indent="-112713" defTabSz="914400" eaLnBrk="1" hangingPunct="1">
              <a:lnSpc>
                <a:spcPct val="90000"/>
              </a:lnSpc>
              <a:tabLst>
                <a:tab pos="7372350" algn="r"/>
              </a:tabLst>
            </a:pPr>
            <a:r>
              <a:rPr lang="en-US" dirty="0" smtClean="0"/>
              <a:t>357 </a:t>
            </a:r>
            <a:r>
              <a:rPr lang="en-US" dirty="0"/>
              <a:t>– </a:t>
            </a:r>
            <a:r>
              <a:rPr lang="en-US" dirty="0" smtClean="0"/>
              <a:t>Vancouver ($6,323 - $14,667)</a:t>
            </a:r>
          </a:p>
          <a:p>
            <a:pPr marL="454025" lvl="1" indent="-112713" defTabSz="914400" eaLnBrk="1" hangingPunct="1">
              <a:lnSpc>
                <a:spcPct val="90000"/>
              </a:lnSpc>
              <a:tabLst>
                <a:tab pos="7372350" algn="r"/>
              </a:tabLst>
            </a:pPr>
            <a:r>
              <a:rPr lang="en-US" dirty="0" smtClean="0"/>
              <a:t>327 </a:t>
            </a:r>
            <a:r>
              <a:rPr lang="en-US" dirty="0"/>
              <a:t>– </a:t>
            </a:r>
            <a:r>
              <a:rPr lang="en-US" dirty="0" smtClean="0"/>
              <a:t>Bangkok </a:t>
            </a:r>
            <a:r>
              <a:rPr lang="en-US" dirty="0"/>
              <a:t>(</a:t>
            </a:r>
            <a:r>
              <a:rPr lang="en-US" dirty="0">
                <a:solidFill>
                  <a:srgbClr val="FF0000"/>
                </a:solidFill>
              </a:rPr>
              <a:t>$3147 - TBD</a:t>
            </a:r>
            <a:r>
              <a:rPr lang="en-US" dirty="0"/>
              <a:t>)</a:t>
            </a: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400110"/>
          </a:xfrm>
          <a:prstGeom prst="rect">
            <a:avLst/>
          </a:prstGeom>
          <a:noFill/>
        </p:spPr>
        <p:txBody>
          <a:bodyPr wrap="square" rtlCol="0">
            <a:spAutoFit/>
          </a:bodyPr>
          <a:lstStyle/>
          <a:p>
            <a:r>
              <a:rPr lang="en-US" sz="2000" dirty="0" smtClean="0">
                <a:solidFill>
                  <a:schemeClr val="tx1"/>
                </a:solidFill>
              </a:rPr>
              <a:t>*802 Hosted Interim</a:t>
            </a:r>
            <a:endParaRPr lang="en-US" sz="2000" dirty="0">
              <a:solidFill>
                <a:schemeClr val="tx1"/>
              </a:solidFill>
            </a:endParaRPr>
          </a:p>
        </p:txBody>
      </p:sp>
      <p:sp>
        <p:nvSpPr>
          <p:cNvPr id="3" name="Footer Placeholder 2"/>
          <p:cNvSpPr>
            <a:spLocks noGrp="1"/>
          </p:cNvSpPr>
          <p:nvPr>
            <p:ph type="ftr" idx="11"/>
          </p:nvPr>
        </p:nvSpPr>
        <p:spPr/>
        <p:txBody>
          <a:bodyPr/>
          <a:lstStyle/>
          <a:p>
            <a:pPr>
              <a:defRPr/>
            </a:pPr>
            <a:r>
              <a:rPr lang="en-GB" dirty="0" smtClean="0"/>
              <a:t>Jon </a:t>
            </a:r>
            <a:r>
              <a:rPr lang="en-GB" dirty="0" err="1" smtClean="0"/>
              <a:t>Rosdahl</a:t>
            </a:r>
            <a:r>
              <a:rPr lang="en-GB" dirty="0" smtClean="0"/>
              <a:t>, CSR-Qualcomm </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38616</TotalTime>
  <Words>1690</Words>
  <Application>Microsoft Office PowerPoint</Application>
  <PresentationFormat>On-screen Show (4:3)</PresentationFormat>
  <Paragraphs>547</Paragraphs>
  <Slides>10</Slides>
  <Notes>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9" baseType="lpstr">
      <vt:lpstr>Arial Unicode MS</vt:lpstr>
      <vt:lpstr>굴림</vt:lpstr>
      <vt:lpstr>MS Gothic</vt:lpstr>
      <vt:lpstr>MS PGothic</vt:lpstr>
      <vt:lpstr>Arial</vt:lpstr>
      <vt:lpstr>Calibri</vt:lpstr>
      <vt:lpstr>Times New Roman</vt:lpstr>
      <vt:lpstr>802-11-Submission</vt:lpstr>
      <vt:lpstr>Document</vt:lpstr>
      <vt:lpstr>PowerPoint Presentation</vt:lpstr>
      <vt:lpstr>Treasurer Report Sept 2015</vt:lpstr>
      <vt:lpstr>Abstract</vt:lpstr>
      <vt:lpstr>PowerPoint Presentation</vt:lpstr>
      <vt:lpstr>PowerPoint Presentation</vt:lpstr>
      <vt:lpstr> Vancouver, BC – May 2015</vt:lpstr>
      <vt:lpstr>Bangkok, Thailand –  Budget estimates 08 September 2015</vt:lpstr>
      <vt:lpstr>Historical Attendance</vt:lpstr>
      <vt:lpstr>Historical Attendance</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Sept 2015</dc:title>
  <dc:creator>Jon Rosdahl</dc:creator>
  <cp:keywords>Sept 2015</cp:keywords>
  <dc:description>Ben Rolfe (BCA); Jon Rosdahl (CSR-Qualcomm)</dc:description>
  <cp:lastModifiedBy>Benjamin Rolfe</cp:lastModifiedBy>
  <cp:revision>232</cp:revision>
  <cp:lastPrinted>1601-01-01T00:00:00Z</cp:lastPrinted>
  <dcterms:created xsi:type="dcterms:W3CDTF">2012-05-13T15:07:35Z</dcterms:created>
  <dcterms:modified xsi:type="dcterms:W3CDTF">2015-09-16T02:46:20Z</dcterms:modified>
</cp:coreProperties>
</file>