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9" r:id="rId2"/>
    <p:sldId id="256" r:id="rId3"/>
    <p:sldId id="278" r:id="rId4"/>
    <p:sldId id="284" r:id="rId5"/>
    <p:sldId id="289" r:id="rId6"/>
    <p:sldId id="301" r:id="rId7"/>
    <p:sldId id="290" r:id="rId8"/>
    <p:sldId id="286" r:id="rId9"/>
    <p:sldId id="285" r:id="rId10"/>
    <p:sldId id="291" r:id="rId11"/>
    <p:sldId id="292" r:id="rId12"/>
    <p:sldId id="293" r:id="rId13"/>
    <p:sldId id="294" r:id="rId14"/>
    <p:sldId id="298" r:id="rId15"/>
    <p:sldId id="296" r:id="rId16"/>
    <p:sldId id="287" r:id="rId17"/>
    <p:sldId id="299" r:id="rId18"/>
    <p:sldId id="300" r:id="rId19"/>
    <p:sldId id="288" r:id="rId20"/>
    <p:sldId id="29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802.15-15-0327-00-004s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&lt;author&gt;, &lt;company&gt;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802.15-15-0327-00-004s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smtClean="0"/>
              <a:t>September 2015</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Hidetoshi Yokota and Ruben Salazar, </a:t>
            </a:r>
            <a:r>
              <a:rPr lang="en-US" altLang="ja-JP" dirty="0" err="1" smtClean="0"/>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15-15-0673-01-004s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
        <p:nvSpPr>
          <p:cNvPr id="5"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for SRM</a:t>
            </a:r>
            <a:r>
              <a:rPr lang="en-US" altLang="ja-JP" sz="1600" dirty="0" smtClean="0"/>
              <a:t> specific MAC PIB in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[xx September,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and Ruben Salazar]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+1 678 258 3165</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:[hidetoshi.yokota@landisgyr.com, 	ruben.salazar@landisgyr.com]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802.15-14-0555-06-004s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SRM MAC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pecific PIB attributes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Transmit </a:t>
            </a:r>
            <a:r>
              <a:rPr lang="en-US" altLang="ja-JP" dirty="0" smtClean="0"/>
              <a:t>Power Used</a:t>
            </a:r>
            <a:endParaRPr lang="en-US" altLang="ja-JP" dirty="0"/>
          </a:p>
        </p:txBody>
      </p:sp>
      <p:sp>
        <p:nvSpPr>
          <p:cNvPr id="6" name="Content Placeholder 5"/>
          <p:cNvSpPr>
            <a:spLocks noGrp="1"/>
          </p:cNvSpPr>
          <p:nvPr>
            <p:ph idx="1"/>
          </p:nvPr>
        </p:nvSpPr>
        <p:spPr/>
        <p:txBody>
          <a:bodyPr>
            <a:normAutofit/>
          </a:bodyPr>
          <a:lstStyle/>
          <a:p>
            <a:r>
              <a:rPr lang="en-US" altLang="ja-JP" dirty="0"/>
              <a:t>The actual power used as measured at the output of </a:t>
            </a:r>
            <a:r>
              <a:rPr lang="en-US" altLang="ja-JP" dirty="0" smtClean="0"/>
              <a:t>the antenna </a:t>
            </a:r>
            <a:r>
              <a:rPr lang="en-US" altLang="ja-JP" dirty="0"/>
              <a:t>connector, in units of </a:t>
            </a:r>
            <a:r>
              <a:rPr lang="en-US" altLang="ja-JP" dirty="0" err="1" smtClean="0"/>
              <a:t>dBm</a:t>
            </a:r>
            <a:r>
              <a:rPr lang="en-US" altLang="ja-JP" dirty="0"/>
              <a:t> (defined in </a:t>
            </a:r>
            <a:r>
              <a:rPr lang="en-US" altLang="ja-JP" dirty="0" smtClean="0"/>
              <a:t>8.4.1.20 [2])</a:t>
            </a:r>
          </a:p>
          <a:p>
            <a:r>
              <a:rPr lang="en-US" altLang="ja-JP" dirty="0" smtClean="0"/>
              <a:t>The value shall be </a:t>
            </a:r>
            <a:r>
              <a:rPr lang="en-US" altLang="ja-JP" dirty="0"/>
              <a:t>less than or equal to the Max Transmit </a:t>
            </a:r>
            <a:r>
              <a:rPr lang="en-US" altLang="ja-JP" dirty="0" smtClean="0"/>
              <a:t>Power</a:t>
            </a:r>
          </a:p>
          <a:p>
            <a:r>
              <a:rPr lang="en-US" altLang="ja-JP" dirty="0" err="1" smtClean="0">
                <a:solidFill>
                  <a:srgbClr val="FF0000"/>
                </a:solidFill>
              </a:rPr>
              <a:t>phyTxPower</a:t>
            </a:r>
            <a:r>
              <a:rPr lang="en-US" altLang="ja-JP" dirty="0" smtClean="0">
                <a:solidFill>
                  <a:srgbClr val="FF0000"/>
                </a:solidFill>
              </a:rPr>
              <a:t> (Table 181 [1]) can be used?</a:t>
            </a:r>
            <a:endParaRPr lang="en-US" altLang="ja-JP" dirty="0">
              <a:solidFill>
                <a:srgbClr val="FF0000"/>
              </a:solidFill>
            </a:endParaRPr>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10</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287123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Max </a:t>
            </a:r>
            <a:r>
              <a:rPr lang="en-US" altLang="ja-JP" dirty="0" smtClean="0"/>
              <a:t>Transmit Power</a:t>
            </a:r>
            <a:endParaRPr lang="en-US" altLang="ja-JP" dirty="0"/>
          </a:p>
        </p:txBody>
      </p:sp>
      <p:sp>
        <p:nvSpPr>
          <p:cNvPr id="6" name="Content Placeholder 5"/>
          <p:cNvSpPr>
            <a:spLocks noGrp="1"/>
          </p:cNvSpPr>
          <p:nvPr>
            <p:ph idx="1"/>
          </p:nvPr>
        </p:nvSpPr>
        <p:spPr/>
        <p:txBody>
          <a:bodyPr>
            <a:normAutofit/>
          </a:bodyPr>
          <a:lstStyle/>
          <a:p>
            <a:r>
              <a:rPr lang="en-US" altLang="ja-JP" dirty="0"/>
              <a:t>The upper limit, in units of </a:t>
            </a:r>
            <a:r>
              <a:rPr lang="en-US" altLang="ja-JP" dirty="0" err="1"/>
              <a:t>dBm</a:t>
            </a:r>
            <a:r>
              <a:rPr lang="en-US" altLang="ja-JP" dirty="0"/>
              <a:t>, on the transmit power as measured at the output of the antenna connector to </a:t>
            </a:r>
            <a:r>
              <a:rPr lang="en-US" altLang="ja-JP" dirty="0" smtClean="0"/>
              <a:t>be used </a:t>
            </a:r>
            <a:r>
              <a:rPr lang="en-US" altLang="ja-JP" dirty="0"/>
              <a:t>by the device on the current </a:t>
            </a:r>
            <a:r>
              <a:rPr lang="en-US" altLang="ja-JP" dirty="0" smtClean="0"/>
              <a:t>channel (defined in 8.4.1.19 [2])</a:t>
            </a:r>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11</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15658843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838200"/>
            <a:ext cx="7772400" cy="1066800"/>
          </a:xfrm>
        </p:spPr>
        <p:txBody>
          <a:bodyPr/>
          <a:lstStyle/>
          <a:p>
            <a:r>
              <a:rPr lang="en-US" altLang="ja-JP" dirty="0" smtClean="0"/>
              <a:t>Received Channel Power Indicator (RCPI)</a:t>
            </a:r>
            <a:endParaRPr lang="en-US" altLang="ja-JP" dirty="0"/>
          </a:p>
        </p:txBody>
      </p:sp>
      <p:sp>
        <p:nvSpPr>
          <p:cNvPr id="6" name="Content Placeholder 5"/>
          <p:cNvSpPr>
            <a:spLocks noGrp="1"/>
          </p:cNvSpPr>
          <p:nvPr>
            <p:ph idx="1"/>
          </p:nvPr>
        </p:nvSpPr>
        <p:spPr>
          <a:xfrm>
            <a:off x="685800" y="1981200"/>
            <a:ext cx="7772400" cy="3458736"/>
          </a:xfrm>
        </p:spPr>
        <p:txBody>
          <a:bodyPr>
            <a:normAutofit fontScale="85000" lnSpcReduction="10000"/>
          </a:bodyPr>
          <a:lstStyle/>
          <a:p>
            <a:r>
              <a:rPr lang="en-US" altLang="ja-JP" dirty="0" smtClean="0"/>
              <a:t>The total channel power (signal, noise, and interference) of </a:t>
            </a:r>
            <a:r>
              <a:rPr lang="en-US" altLang="ja-JP" dirty="0"/>
              <a:t>a</a:t>
            </a:r>
            <a:r>
              <a:rPr lang="en-US" altLang="ja-JP" dirty="0" smtClean="0"/>
              <a:t> received frame measured on the channel and at the antenna connector used to receive the frame </a:t>
            </a:r>
            <a:r>
              <a:rPr lang="en-US" altLang="ja-JP" dirty="0"/>
              <a:t>(</a:t>
            </a:r>
            <a:r>
              <a:rPr lang="en-US" altLang="ja-JP" dirty="0" smtClean="0"/>
              <a:t>defined in 20.3.21.6 [2])</a:t>
            </a:r>
          </a:p>
          <a:p>
            <a:r>
              <a:rPr lang="en-US" altLang="ja-JP" dirty="0" smtClean="0"/>
              <a:t>RCPI shall be a monotonically increasing, logarithmic function of the received power level defined in </a:t>
            </a:r>
            <a:r>
              <a:rPr lang="en-US" altLang="ja-JP" dirty="0" err="1" smtClean="0"/>
              <a:t>dBm</a:t>
            </a:r>
            <a:r>
              <a:rPr lang="en-US" altLang="ja-JP" dirty="0" smtClean="0"/>
              <a:t>. The allowed values shall be an 8 bit value in the range from 0 to 220</a:t>
            </a:r>
          </a:p>
        </p:txBody>
      </p:sp>
      <p:sp>
        <p:nvSpPr>
          <p:cNvPr id="2" name="Date Placeholder 1"/>
          <p:cNvSpPr>
            <a:spLocks noGrp="1"/>
          </p:cNvSpPr>
          <p:nvPr>
            <p:ph type="dt" sz="half" idx="10"/>
          </p:nvPr>
        </p:nvSpPr>
        <p:spPr/>
        <p:txBody>
          <a:bodyPr/>
          <a:lstStyle/>
          <a:p>
            <a:r>
              <a:rPr lang="en-US" altLang="ja-JP"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12</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cxnSp>
        <p:nvCxnSpPr>
          <p:cNvPr id="14" name="Straight Connector 13"/>
          <p:cNvCxnSpPr/>
          <p:nvPr/>
        </p:nvCxnSpPr>
        <p:spPr bwMode="auto">
          <a:xfrm>
            <a:off x="1219200" y="5735170"/>
            <a:ext cx="67818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a:off x="1819206"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2428806"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a:off x="3038406"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flipH="1">
            <a:off x="1362006" y="5615425"/>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1504256" y="5342842"/>
            <a:ext cx="261610" cy="276999"/>
          </a:xfrm>
          <a:prstGeom prst="rect">
            <a:avLst/>
          </a:prstGeom>
          <a:noFill/>
        </p:spPr>
        <p:txBody>
          <a:bodyPr wrap="none" rtlCol="0">
            <a:spAutoFit/>
          </a:bodyPr>
          <a:lstStyle/>
          <a:p>
            <a:r>
              <a:rPr kumimoji="1" lang="en-US" dirty="0" smtClean="0"/>
              <a:t>0</a:t>
            </a:r>
            <a:endParaRPr kumimoji="1" lang="en-US" dirty="0"/>
          </a:p>
        </p:txBody>
      </p:sp>
      <p:sp>
        <p:nvSpPr>
          <p:cNvPr id="22" name="TextBox 21"/>
          <p:cNvSpPr txBox="1"/>
          <p:nvPr/>
        </p:nvSpPr>
        <p:spPr>
          <a:xfrm>
            <a:off x="1552506" y="5825269"/>
            <a:ext cx="461088" cy="276999"/>
          </a:xfrm>
          <a:prstGeom prst="rect">
            <a:avLst/>
          </a:prstGeom>
          <a:noFill/>
        </p:spPr>
        <p:txBody>
          <a:bodyPr wrap="none" rtlCol="0">
            <a:spAutoFit/>
          </a:bodyPr>
          <a:lstStyle/>
          <a:p>
            <a:r>
              <a:rPr kumimoji="1" lang="en-US" dirty="0" smtClean="0"/>
              <a:t>-110</a:t>
            </a:r>
            <a:endParaRPr kumimoji="1" lang="en-US" dirty="0"/>
          </a:p>
        </p:txBody>
      </p:sp>
      <p:sp>
        <p:nvSpPr>
          <p:cNvPr id="23" name="TextBox 22"/>
          <p:cNvSpPr txBox="1"/>
          <p:nvPr/>
        </p:nvSpPr>
        <p:spPr>
          <a:xfrm>
            <a:off x="2151395" y="5825268"/>
            <a:ext cx="582211" cy="276999"/>
          </a:xfrm>
          <a:prstGeom prst="rect">
            <a:avLst/>
          </a:prstGeom>
          <a:noFill/>
        </p:spPr>
        <p:txBody>
          <a:bodyPr wrap="none" rtlCol="0">
            <a:spAutoFit/>
          </a:bodyPr>
          <a:lstStyle/>
          <a:p>
            <a:r>
              <a:rPr kumimoji="1" lang="en-US" dirty="0" smtClean="0"/>
              <a:t>-109.5</a:t>
            </a:r>
            <a:endParaRPr kumimoji="1" lang="en-US" dirty="0"/>
          </a:p>
        </p:txBody>
      </p:sp>
      <p:sp>
        <p:nvSpPr>
          <p:cNvPr id="24" name="TextBox 23"/>
          <p:cNvSpPr txBox="1"/>
          <p:nvPr/>
        </p:nvSpPr>
        <p:spPr>
          <a:xfrm>
            <a:off x="2809806" y="5825267"/>
            <a:ext cx="466794" cy="276999"/>
          </a:xfrm>
          <a:prstGeom prst="rect">
            <a:avLst/>
          </a:prstGeom>
          <a:noFill/>
        </p:spPr>
        <p:txBody>
          <a:bodyPr wrap="none" rtlCol="0">
            <a:spAutoFit/>
          </a:bodyPr>
          <a:lstStyle/>
          <a:p>
            <a:r>
              <a:rPr kumimoji="1" lang="en-US" dirty="0" smtClean="0"/>
              <a:t>-109</a:t>
            </a:r>
            <a:endParaRPr kumimoji="1" lang="en-US" dirty="0"/>
          </a:p>
        </p:txBody>
      </p:sp>
      <p:grpSp>
        <p:nvGrpSpPr>
          <p:cNvPr id="45" name="Group 44"/>
          <p:cNvGrpSpPr/>
          <p:nvPr/>
        </p:nvGrpSpPr>
        <p:grpSpPr>
          <a:xfrm>
            <a:off x="4572000" y="5476921"/>
            <a:ext cx="655319" cy="45723"/>
            <a:chOff x="4419600" y="5609151"/>
            <a:chExt cx="655319" cy="45723"/>
          </a:xfrm>
        </p:grpSpPr>
        <p:sp>
          <p:nvSpPr>
            <p:cNvPr id="27" name="Oval 26"/>
            <p:cNvSpPr/>
            <p:nvPr/>
          </p:nvSpPr>
          <p:spPr bwMode="auto">
            <a:xfrm>
              <a:off x="4419600" y="5609155"/>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8" name="Oval 27"/>
            <p:cNvSpPr/>
            <p:nvPr/>
          </p:nvSpPr>
          <p:spPr bwMode="auto">
            <a:xfrm>
              <a:off x="4572000" y="5609154"/>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9" name="Oval 28"/>
            <p:cNvSpPr/>
            <p:nvPr/>
          </p:nvSpPr>
          <p:spPr bwMode="auto">
            <a:xfrm>
              <a:off x="4724400" y="5609153"/>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0" name="Oval 29"/>
            <p:cNvSpPr/>
            <p:nvPr/>
          </p:nvSpPr>
          <p:spPr bwMode="auto">
            <a:xfrm>
              <a:off x="4876800" y="560915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1" name="Oval 30"/>
            <p:cNvSpPr/>
            <p:nvPr/>
          </p:nvSpPr>
          <p:spPr bwMode="auto">
            <a:xfrm>
              <a:off x="5029200" y="5609151"/>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cxnSp>
        <p:nvCxnSpPr>
          <p:cNvPr id="32" name="Straight Connector 31"/>
          <p:cNvCxnSpPr/>
          <p:nvPr/>
        </p:nvCxnSpPr>
        <p:spPr bwMode="auto">
          <a:xfrm>
            <a:off x="6629400"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p:cNvCxnSpPr/>
          <p:nvPr/>
        </p:nvCxnSpPr>
        <p:spPr bwMode="auto">
          <a:xfrm>
            <a:off x="7239000"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Box 33"/>
          <p:cNvSpPr txBox="1"/>
          <p:nvPr/>
        </p:nvSpPr>
        <p:spPr>
          <a:xfrm>
            <a:off x="6400800" y="5825268"/>
            <a:ext cx="428322" cy="276999"/>
          </a:xfrm>
          <a:prstGeom prst="rect">
            <a:avLst/>
          </a:prstGeom>
          <a:noFill/>
        </p:spPr>
        <p:txBody>
          <a:bodyPr wrap="none" rtlCol="0">
            <a:spAutoFit/>
          </a:bodyPr>
          <a:lstStyle/>
          <a:p>
            <a:r>
              <a:rPr kumimoji="1" lang="en-US" dirty="0" smtClean="0"/>
              <a:t>-0.5</a:t>
            </a:r>
            <a:endParaRPr kumimoji="1" lang="en-US" dirty="0"/>
          </a:p>
        </p:txBody>
      </p:sp>
      <p:sp>
        <p:nvSpPr>
          <p:cNvPr id="35" name="TextBox 34"/>
          <p:cNvSpPr txBox="1"/>
          <p:nvPr/>
        </p:nvSpPr>
        <p:spPr>
          <a:xfrm>
            <a:off x="7129790" y="5825267"/>
            <a:ext cx="261610" cy="276999"/>
          </a:xfrm>
          <a:prstGeom prst="rect">
            <a:avLst/>
          </a:prstGeom>
          <a:noFill/>
        </p:spPr>
        <p:txBody>
          <a:bodyPr wrap="none" rtlCol="0">
            <a:spAutoFit/>
          </a:bodyPr>
          <a:lstStyle/>
          <a:p>
            <a:r>
              <a:rPr kumimoji="1" lang="en-US" dirty="0" smtClean="0"/>
              <a:t>0</a:t>
            </a:r>
            <a:endParaRPr kumimoji="1" lang="en-US" dirty="0"/>
          </a:p>
        </p:txBody>
      </p:sp>
      <p:cxnSp>
        <p:nvCxnSpPr>
          <p:cNvPr id="37" name="Straight Arrow Connector 36"/>
          <p:cNvCxnSpPr/>
          <p:nvPr/>
        </p:nvCxnSpPr>
        <p:spPr bwMode="auto">
          <a:xfrm>
            <a:off x="7239000" y="5615425"/>
            <a:ext cx="5334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Box 37"/>
          <p:cNvSpPr txBox="1"/>
          <p:nvPr/>
        </p:nvSpPr>
        <p:spPr>
          <a:xfrm>
            <a:off x="7249325" y="5364721"/>
            <a:ext cx="415498" cy="276999"/>
          </a:xfrm>
          <a:prstGeom prst="rect">
            <a:avLst/>
          </a:prstGeom>
          <a:noFill/>
        </p:spPr>
        <p:txBody>
          <a:bodyPr wrap="none" rtlCol="0">
            <a:spAutoFit/>
          </a:bodyPr>
          <a:lstStyle/>
          <a:p>
            <a:r>
              <a:rPr kumimoji="1" lang="en-US" dirty="0" smtClean="0"/>
              <a:t>220</a:t>
            </a:r>
            <a:endParaRPr kumimoji="1" lang="en-US" dirty="0"/>
          </a:p>
        </p:txBody>
      </p:sp>
      <p:sp>
        <p:nvSpPr>
          <p:cNvPr id="39" name="TextBox 38"/>
          <p:cNvSpPr txBox="1"/>
          <p:nvPr/>
        </p:nvSpPr>
        <p:spPr>
          <a:xfrm>
            <a:off x="6431975" y="5361280"/>
            <a:ext cx="415498" cy="276999"/>
          </a:xfrm>
          <a:prstGeom prst="rect">
            <a:avLst/>
          </a:prstGeom>
          <a:noFill/>
        </p:spPr>
        <p:txBody>
          <a:bodyPr wrap="none" rtlCol="0">
            <a:spAutoFit/>
          </a:bodyPr>
          <a:lstStyle/>
          <a:p>
            <a:r>
              <a:rPr kumimoji="1" lang="en-US" dirty="0" smtClean="0"/>
              <a:t>219</a:t>
            </a:r>
            <a:endParaRPr kumimoji="1" lang="en-US" dirty="0"/>
          </a:p>
        </p:txBody>
      </p:sp>
      <p:sp>
        <p:nvSpPr>
          <p:cNvPr id="40" name="TextBox 39"/>
          <p:cNvSpPr txBox="1"/>
          <p:nvPr/>
        </p:nvSpPr>
        <p:spPr>
          <a:xfrm>
            <a:off x="2292926" y="5338421"/>
            <a:ext cx="261610" cy="276999"/>
          </a:xfrm>
          <a:prstGeom prst="rect">
            <a:avLst/>
          </a:prstGeom>
          <a:noFill/>
        </p:spPr>
        <p:txBody>
          <a:bodyPr wrap="none" rtlCol="0">
            <a:spAutoFit/>
          </a:bodyPr>
          <a:lstStyle/>
          <a:p>
            <a:r>
              <a:rPr kumimoji="1" lang="en-US" dirty="0"/>
              <a:t>1</a:t>
            </a:r>
          </a:p>
        </p:txBody>
      </p:sp>
      <p:sp>
        <p:nvSpPr>
          <p:cNvPr id="41" name="TextBox 40"/>
          <p:cNvSpPr txBox="1"/>
          <p:nvPr/>
        </p:nvSpPr>
        <p:spPr>
          <a:xfrm>
            <a:off x="2929196" y="5334000"/>
            <a:ext cx="261610" cy="276999"/>
          </a:xfrm>
          <a:prstGeom prst="rect">
            <a:avLst/>
          </a:prstGeom>
          <a:noFill/>
        </p:spPr>
        <p:txBody>
          <a:bodyPr wrap="none" rtlCol="0">
            <a:spAutoFit/>
          </a:bodyPr>
          <a:lstStyle/>
          <a:p>
            <a:r>
              <a:rPr kumimoji="1" lang="en-US" dirty="0" smtClean="0"/>
              <a:t>2</a:t>
            </a:r>
            <a:endParaRPr kumimoji="1" lang="en-US" dirty="0"/>
          </a:p>
        </p:txBody>
      </p:sp>
      <mc:AlternateContent xmlns:mc="http://schemas.openxmlformats.org/markup-compatibility/2006" xmlns:a14="http://schemas.microsoft.com/office/drawing/2010/main">
        <mc:Choice Requires="a14">
          <p:sp>
            <p:nvSpPr>
              <p:cNvPr id="44" name="TextBox 43"/>
              <p:cNvSpPr txBox="1"/>
              <p:nvPr/>
            </p:nvSpPr>
            <p:spPr>
              <a:xfrm>
                <a:off x="3322609" y="5782635"/>
                <a:ext cx="300306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1400" i="1" smtClean="0">
                          <a:latin typeface="Cambria Math" panose="02040503050406030204" pitchFamily="18" charset="0"/>
                        </a:rPr>
                        <m:t>𝐼𝑛𝑡𝑒𝑔𝑒𝑟</m:t>
                      </m:r>
                      <m:r>
                        <a:rPr lang="en-US" altLang="ja-JP" sz="1400" i="1" smtClean="0">
                          <a:latin typeface="Cambria Math" panose="02040503050406030204" pitchFamily="18" charset="0"/>
                        </a:rPr>
                        <m:t> </m:t>
                      </m:r>
                      <m:d>
                        <m:dPr>
                          <m:begChr m:val="["/>
                          <m:endChr m:val="]"/>
                          <m:ctrlPr>
                            <a:rPr lang="en-US" altLang="ja-JP" sz="1400" i="1">
                              <a:latin typeface="Cambria Math" panose="02040503050406030204" pitchFamily="18" charset="0"/>
                            </a:rPr>
                          </m:ctrlPr>
                        </m:dPr>
                        <m:e>
                          <m:r>
                            <a:rPr lang="en-US" altLang="ja-JP" sz="1400" b="0" i="1" smtClean="0">
                              <a:latin typeface="Cambria Math" panose="02040503050406030204" pitchFamily="18" charset="0"/>
                            </a:rPr>
                            <m:t>(</m:t>
                          </m:r>
                          <m:r>
                            <a:rPr lang="en-US" altLang="ja-JP" sz="1400" b="0" i="1" smtClean="0">
                              <a:latin typeface="Cambria Math" panose="02040503050406030204" pitchFamily="18" charset="0"/>
                            </a:rPr>
                            <m:t>𝑃𝑜𝑤𝑒𝑟</m:t>
                          </m:r>
                          <m:d>
                            <m:dPr>
                              <m:begChr m:val="["/>
                              <m:endChr m:val="]"/>
                              <m:ctrlPr>
                                <a:rPr lang="en-US" altLang="ja-JP" sz="1400" b="0" i="1" smtClean="0">
                                  <a:latin typeface="Cambria Math" panose="02040503050406030204" pitchFamily="18" charset="0"/>
                                </a:rPr>
                              </m:ctrlPr>
                            </m:dPr>
                            <m:e>
                              <m:r>
                                <a:rPr lang="en-US" altLang="ja-JP" sz="1400" b="0" i="1" smtClean="0">
                                  <a:latin typeface="Cambria Math" panose="02040503050406030204" pitchFamily="18" charset="0"/>
                                </a:rPr>
                                <m:t>𝑑𝐵𝑚</m:t>
                              </m:r>
                            </m:e>
                          </m:d>
                          <m:r>
                            <a:rPr lang="en-US" altLang="ja-JP" sz="1400" b="0" i="1" smtClean="0">
                              <a:latin typeface="Cambria Math" panose="02040503050406030204" pitchFamily="18" charset="0"/>
                            </a:rPr>
                            <m:t>+110)</m:t>
                          </m:r>
                          <m:r>
                            <a:rPr lang="en-US" altLang="ja-JP" sz="1400" i="1" smtClean="0">
                              <a:latin typeface="Cambria Math" panose="02040503050406030204" pitchFamily="18" charset="0"/>
                              <a:ea typeface="Cambria Math" panose="02040503050406030204" pitchFamily="18" charset="0"/>
                            </a:rPr>
                            <m:t>×</m:t>
                          </m:r>
                          <m:r>
                            <a:rPr lang="en-US" altLang="ja-JP" sz="1400" b="0" i="1" smtClean="0">
                              <a:latin typeface="Cambria Math" panose="02040503050406030204" pitchFamily="18" charset="0"/>
                              <a:ea typeface="Cambria Math" panose="02040503050406030204" pitchFamily="18" charset="0"/>
                            </a:rPr>
                            <m:t>2</m:t>
                          </m:r>
                        </m:e>
                      </m:d>
                    </m:oMath>
                  </m:oMathPara>
                </a14:m>
                <a:endParaRPr kumimoji="1" lang="en-US"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322609" y="5782635"/>
                <a:ext cx="3003065" cy="307777"/>
              </a:xfrm>
              <a:prstGeom prst="rect">
                <a:avLst/>
              </a:prstGeom>
              <a:blipFill rotWithShape="0">
                <a:blip r:embed="rId2"/>
                <a:stretch>
                  <a:fillRect b="-10000"/>
                </a:stretch>
              </a:blipFill>
            </p:spPr>
            <p:txBody>
              <a:bodyPr/>
              <a:lstStyle/>
              <a:p>
                <a:r>
                  <a:rPr lang="en-US">
                    <a:noFill/>
                  </a:rPr>
                  <a:t> </a:t>
                </a:r>
              </a:p>
            </p:txBody>
          </p:sp>
        </mc:Fallback>
      </mc:AlternateContent>
    </p:spTree>
    <p:extLst>
      <p:ext uri="{BB962C8B-B14F-4D97-AF65-F5344CB8AC3E}">
        <p14:creationId xmlns:p14="http://schemas.microsoft.com/office/powerpoint/2010/main" val="4204685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Received Signal Noise Indicator (RSNI)</a:t>
            </a:r>
          </a:p>
        </p:txBody>
      </p:sp>
      <p:sp>
        <p:nvSpPr>
          <p:cNvPr id="6" name="Content Placeholder 5"/>
          <p:cNvSpPr>
            <a:spLocks noGrp="1"/>
          </p:cNvSpPr>
          <p:nvPr>
            <p:ph idx="1"/>
          </p:nvPr>
        </p:nvSpPr>
        <p:spPr/>
        <p:txBody>
          <a:bodyPr>
            <a:normAutofit fontScale="92500" lnSpcReduction="10000"/>
          </a:bodyPr>
          <a:lstStyle/>
          <a:p>
            <a:r>
              <a:rPr lang="en-US" altLang="ja-JP" dirty="0"/>
              <a:t>The signal to noise plus interference ratio of </a:t>
            </a:r>
            <a:r>
              <a:rPr lang="en-US" altLang="ja-JP" dirty="0" smtClean="0"/>
              <a:t>a received </a:t>
            </a:r>
            <a:r>
              <a:rPr lang="en-US" altLang="ja-JP" dirty="0"/>
              <a:t>frame, which is defined by the ratio of the received signal power (RCPI-ANPI) to the noise </a:t>
            </a:r>
            <a:r>
              <a:rPr lang="en-US" altLang="ja-JP" dirty="0" smtClean="0"/>
              <a:t>plus interference </a:t>
            </a:r>
            <a:r>
              <a:rPr lang="en-US" altLang="ja-JP" dirty="0"/>
              <a:t>power (ANPI) as measured on the channel and at the antenna connector used to receive </a:t>
            </a:r>
            <a:r>
              <a:rPr lang="en-US" altLang="ja-JP" dirty="0" smtClean="0"/>
              <a:t>the frame (defined 8.4.2.43 [2])</a:t>
            </a:r>
          </a:p>
          <a:p>
            <a:r>
              <a:rPr lang="en-US" altLang="ja-JP" dirty="0" smtClean="0"/>
              <a:t>ANPI can be calculated with Averaged IPI Density (IPI: Idle Power Indicator)</a:t>
            </a:r>
            <a:endParaRPr lang="en-US" altLang="ja-JP" dirty="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13</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36484549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914400"/>
            <a:ext cx="7772400" cy="1066800"/>
          </a:xfrm>
        </p:spPr>
        <p:txBody>
          <a:bodyPr/>
          <a:lstStyle/>
          <a:p>
            <a:r>
              <a:rPr lang="en-US" altLang="ja-JP" dirty="0"/>
              <a:t>Received Signal Noise Indicator (RSNI</a:t>
            </a:r>
            <a:r>
              <a:rPr lang="en-US" altLang="ja-JP" dirty="0" smtClean="0"/>
              <a:t>) cont’d</a:t>
            </a:r>
            <a:endParaRPr lang="en-US" altLang="ja-JP" dirty="0"/>
          </a:p>
        </p:txBody>
      </p:sp>
      <p:sp>
        <p:nvSpPr>
          <p:cNvPr id="6" name="Content Placeholder 5"/>
          <p:cNvSpPr>
            <a:spLocks noGrp="1"/>
          </p:cNvSpPr>
          <p:nvPr>
            <p:ph idx="1"/>
          </p:nvPr>
        </p:nvSpPr>
        <p:spPr/>
        <p:txBody>
          <a:bodyPr>
            <a:normAutofit/>
          </a:bodyPr>
          <a:lstStyle/>
          <a:p>
            <a:r>
              <a:rPr lang="en-US" altLang="ja-JP" dirty="0" smtClean="0"/>
              <a:t>IPI Density </a:t>
            </a:r>
            <a:r>
              <a:rPr lang="en-US" altLang="ja-JP" dirty="0"/>
              <a:t>in the specified channel as a function of </a:t>
            </a:r>
            <a:r>
              <a:rPr lang="en-US" altLang="ja-JP" dirty="0" smtClean="0"/>
              <a:t>time over </a:t>
            </a:r>
            <a:r>
              <a:rPr lang="en-US" altLang="ja-JP" dirty="0"/>
              <a:t>the measurement duration </a:t>
            </a:r>
            <a:r>
              <a:rPr lang="en-US" altLang="ja-JP" dirty="0" smtClean="0"/>
              <a:t>where the channel </a:t>
            </a:r>
            <a:r>
              <a:rPr lang="en-US" altLang="ja-JP" dirty="0"/>
              <a:t>is </a:t>
            </a:r>
            <a:r>
              <a:rPr lang="en-US" altLang="ja-JP" dirty="0" smtClean="0"/>
              <a:t>idle (CCA indicates idle and no </a:t>
            </a:r>
            <a:r>
              <a:rPr lang="en-US" altLang="ja-JP" dirty="0" err="1" smtClean="0"/>
              <a:t>Tx</a:t>
            </a:r>
            <a:r>
              <a:rPr lang="en-US" altLang="ja-JP" dirty="0" smtClean="0"/>
              <a:t> or Rx)</a:t>
            </a:r>
            <a:br>
              <a:rPr lang="en-US" altLang="ja-JP" dirty="0" smtClean="0"/>
            </a:br>
            <a:r>
              <a:rPr lang="en-US" altLang="ja-JP" dirty="0" smtClean="0"/>
              <a:t>(10.11.9.4 [2]) </a:t>
            </a:r>
            <a:endParaRPr lang="en-US" altLang="ja-JP" dirty="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14</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mc:AlternateContent xmlns:mc="http://schemas.openxmlformats.org/markup-compatibility/2006" xmlns:a14="http://schemas.microsoft.com/office/drawing/2010/main">
        <mc:Choice Requires="a14">
          <p:sp>
            <p:nvSpPr>
              <p:cNvPr id="8" name="TextBox 7"/>
              <p:cNvSpPr txBox="1"/>
              <p:nvPr/>
            </p:nvSpPr>
            <p:spPr>
              <a:xfrm>
                <a:off x="1081234" y="4695854"/>
                <a:ext cx="5687070"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n-US" altLang="ja-JP" sz="1800" smtClean="0">
                          <a:latin typeface="Cambria Math" panose="02040503050406030204" pitchFamily="18" charset="0"/>
                        </a:rPr>
                        <m:t>I</m:t>
                      </m:r>
                      <m:r>
                        <m:rPr>
                          <m:nor/>
                        </m:rPr>
                        <a:rPr lang="en-US" altLang="ja-JP" sz="1800" b="0" i="0" smtClean="0">
                          <a:latin typeface="Cambria Math" panose="02040503050406030204" pitchFamily="18" charset="0"/>
                        </a:rPr>
                        <m:t>PI</m:t>
                      </m:r>
                      <m:r>
                        <m:rPr>
                          <m:nor/>
                        </m:rPr>
                        <a:rPr lang="en-US" altLang="ja-JP" sz="1800" b="0" i="0" smtClean="0">
                          <a:latin typeface="Cambria Math" panose="02040503050406030204" pitchFamily="18" charset="0"/>
                        </a:rPr>
                        <m:t> </m:t>
                      </m:r>
                      <m:r>
                        <m:rPr>
                          <m:nor/>
                        </m:rPr>
                        <a:rPr lang="en-US" altLang="ja-JP" sz="1800" b="0" i="0" smtClean="0">
                          <a:latin typeface="Cambria Math" panose="02040503050406030204" pitchFamily="18" charset="0"/>
                        </a:rPr>
                        <m:t>Density</m:t>
                      </m:r>
                      <m:r>
                        <a:rPr lang="en-US" altLang="ja-JP" sz="1800" i="1">
                          <a:latin typeface="Cambria Math" panose="02040503050406030204" pitchFamily="18" charset="0"/>
                        </a:rPr>
                        <m:t>=</m:t>
                      </m:r>
                      <m:r>
                        <a:rPr lang="en-US" altLang="ja-JP" sz="1800" i="1">
                          <a:latin typeface="Cambria Math" panose="02040503050406030204" pitchFamily="18" charset="0"/>
                        </a:rPr>
                        <m:t>𝐼𝑛𝑡𝑒𝑔𝑒𝑟</m:t>
                      </m:r>
                      <m:r>
                        <a:rPr lang="en-US" altLang="ja-JP" sz="1800" i="1">
                          <a:latin typeface="Cambria Math" panose="02040503050406030204" pitchFamily="18" charset="0"/>
                        </a:rPr>
                        <m:t> </m:t>
                      </m:r>
                      <m:d>
                        <m:dPr>
                          <m:begChr m:val="["/>
                          <m:endChr m:val="]"/>
                          <m:ctrlPr>
                            <a:rPr lang="en-US" altLang="ja-JP" sz="1800" i="1">
                              <a:latin typeface="Cambria Math" panose="02040503050406030204" pitchFamily="18" charset="0"/>
                            </a:rPr>
                          </m:ctrlPr>
                        </m:dPr>
                        <m:e>
                          <m:f>
                            <m:fPr>
                              <m:ctrlPr>
                                <a:rPr lang="en-US" altLang="ja-JP" sz="1800" i="1">
                                  <a:latin typeface="Cambria Math" panose="02040503050406030204" pitchFamily="18" charset="0"/>
                                </a:rPr>
                              </m:ctrlPr>
                            </m:fPr>
                            <m:num>
                              <m:sSub>
                                <m:sSubPr>
                                  <m:ctrlPr>
                                    <a:rPr lang="en-US" altLang="ja-JP" sz="1800" b="0" i="1" smtClean="0">
                                      <a:latin typeface="Cambria Math" panose="02040503050406030204" pitchFamily="18" charset="0"/>
                                      <a:ea typeface="Cambria Math" panose="02040503050406030204" pitchFamily="18" charset="0"/>
                                    </a:rPr>
                                  </m:ctrlPr>
                                </m:sSubPr>
                                <m:e>
                                  <m:r>
                                    <a:rPr lang="en-US" altLang="ja-JP" sz="1800" b="0" i="1" smtClean="0">
                                      <a:latin typeface="Cambria Math" panose="02040503050406030204" pitchFamily="18" charset="0"/>
                                      <a:ea typeface="Cambria Math" panose="02040503050406030204" pitchFamily="18" charset="0"/>
                                    </a:rPr>
                                    <m:t>𝐷</m:t>
                                  </m:r>
                                </m:e>
                                <m:sub>
                                  <m:r>
                                    <a:rPr lang="en-US" altLang="ja-JP" sz="1800" b="0" i="1" smtClean="0">
                                      <a:latin typeface="Cambria Math" panose="02040503050406030204" pitchFamily="18" charset="0"/>
                                      <a:ea typeface="Cambria Math" panose="02040503050406030204" pitchFamily="18" charset="0"/>
                                    </a:rPr>
                                    <m:t>𝐼𝑃𝐼</m:t>
                                  </m:r>
                                </m:sub>
                              </m:sSub>
                              <m:r>
                                <a:rPr lang="en-US" altLang="ja-JP" sz="1800" i="1">
                                  <a:latin typeface="Cambria Math" panose="02040503050406030204" pitchFamily="18" charset="0"/>
                                </a:rPr>
                                <m:t> [</m:t>
                              </m:r>
                              <m:r>
                                <a:rPr lang="ja-JP" altLang="en-US" sz="1800" i="1">
                                  <a:latin typeface="Cambria Math" panose="02040503050406030204" pitchFamily="18" charset="0"/>
                                </a:rPr>
                                <m:t>𝜇</m:t>
                              </m:r>
                              <m:r>
                                <a:rPr lang="en-US" altLang="ja-JP" sz="1800" i="1">
                                  <a:latin typeface="Cambria Math" panose="02040503050406030204" pitchFamily="18" charset="0"/>
                                </a:rPr>
                                <m:t>𝑠</m:t>
                              </m:r>
                              <m:r>
                                <a:rPr lang="en-US" altLang="ja-JP" sz="1800" i="1">
                                  <a:latin typeface="Cambria Math" panose="02040503050406030204" pitchFamily="18" charset="0"/>
                                </a:rPr>
                                <m:t>]</m:t>
                              </m:r>
                            </m:num>
                            <m:den>
                              <m:r>
                                <a:rPr lang="en-US" altLang="ja-JP" sz="1800" b="0" i="1" smtClean="0">
                                  <a:latin typeface="Cambria Math" panose="02040503050406030204" pitchFamily="18" charset="0"/>
                                </a:rPr>
                                <m:t>𝐶h𝑎𝑛𝑛𝑒𝑙</m:t>
                              </m:r>
                              <m:r>
                                <a:rPr lang="en-US" altLang="ja-JP" sz="1800" b="0" i="1" smtClean="0">
                                  <a:latin typeface="Cambria Math" panose="02040503050406030204" pitchFamily="18" charset="0"/>
                                </a:rPr>
                                <m:t> </m:t>
                              </m:r>
                              <m:r>
                                <a:rPr lang="en-US" altLang="ja-JP" sz="1800" b="0" i="1" smtClean="0">
                                  <a:latin typeface="Cambria Math" panose="02040503050406030204" pitchFamily="18" charset="0"/>
                                </a:rPr>
                                <m:t>𝐼𝑑𝑙𝑒</m:t>
                              </m:r>
                              <m:r>
                                <a:rPr lang="en-US" altLang="ja-JP" sz="1800" b="0" i="1" smtClean="0">
                                  <a:latin typeface="Cambria Math" panose="02040503050406030204" pitchFamily="18" charset="0"/>
                                  <a:ea typeface="Cambria Math" panose="02040503050406030204" pitchFamily="18" charset="0"/>
                                </a:rPr>
                                <m:t> </m:t>
                              </m:r>
                              <m:r>
                                <a:rPr lang="en-US" altLang="ja-JP" sz="1800" b="0" i="1" smtClean="0">
                                  <a:latin typeface="Cambria Math" panose="02040503050406030204" pitchFamily="18" charset="0"/>
                                  <a:ea typeface="Cambria Math" panose="02040503050406030204" pitchFamily="18" charset="0"/>
                                </a:rPr>
                                <m:t>𝑇𝑖𝑚𝑒</m:t>
                              </m:r>
                              <m:r>
                                <a:rPr lang="en-US" altLang="ja-JP" sz="1800" b="0" i="1" smtClean="0">
                                  <a:latin typeface="Cambria Math" panose="02040503050406030204" pitchFamily="18" charset="0"/>
                                  <a:ea typeface="Cambria Math" panose="02040503050406030204" pitchFamily="18" charset="0"/>
                                </a:rPr>
                                <m:t> [</m:t>
                              </m:r>
                              <m:r>
                                <a:rPr lang="ja-JP" altLang="en-US" sz="1800" b="0" i="1" smtClean="0">
                                  <a:latin typeface="Cambria Math" panose="02040503050406030204" pitchFamily="18" charset="0"/>
                                  <a:ea typeface="Cambria Math" panose="02040503050406030204" pitchFamily="18" charset="0"/>
                                </a:rPr>
                                <m:t>𝜇</m:t>
                              </m:r>
                              <m:r>
                                <a:rPr lang="en-US" altLang="ja-JP" sz="1800" b="0" i="1" smtClean="0">
                                  <a:latin typeface="Cambria Math" panose="02040503050406030204" pitchFamily="18" charset="0"/>
                                  <a:ea typeface="Cambria Math" panose="02040503050406030204" pitchFamily="18" charset="0"/>
                                </a:rPr>
                                <m:t>𝑠</m:t>
                              </m:r>
                              <m:r>
                                <a:rPr lang="en-US" altLang="ja-JP" sz="1800" b="0" i="1" smtClean="0">
                                  <a:latin typeface="Cambria Math" panose="02040503050406030204" pitchFamily="18" charset="0"/>
                                  <a:ea typeface="Cambria Math" panose="02040503050406030204" pitchFamily="18" charset="0"/>
                                </a:rPr>
                                <m:t>]</m:t>
                              </m:r>
                            </m:den>
                          </m:f>
                          <m:r>
                            <a:rPr lang="en-US" altLang="ja-JP" sz="1800" i="1" smtClean="0">
                              <a:latin typeface="Cambria Math" panose="02040503050406030204" pitchFamily="18" charset="0"/>
                              <a:ea typeface="Cambria Math" panose="02040503050406030204" pitchFamily="18" charset="0"/>
                            </a:rPr>
                            <m:t>×</m:t>
                          </m:r>
                          <m:r>
                            <a:rPr lang="en-US" altLang="ja-JP" sz="1800" b="0" i="1" smtClean="0">
                              <a:latin typeface="Cambria Math" panose="02040503050406030204" pitchFamily="18" charset="0"/>
                              <a:ea typeface="Cambria Math" panose="02040503050406030204" pitchFamily="18" charset="0"/>
                            </a:rPr>
                            <m:t>255</m:t>
                          </m:r>
                        </m:e>
                      </m:d>
                    </m:oMath>
                  </m:oMathPara>
                </a14:m>
                <a:endParaRPr kumimoji="1" lang="en-US" sz="1800" dirty="0"/>
              </a:p>
            </p:txBody>
          </p:sp>
        </mc:Choice>
        <mc:Fallback xmlns="">
          <p:sp>
            <p:nvSpPr>
              <p:cNvPr id="8" name="TextBox 7"/>
              <p:cNvSpPr txBox="1">
                <a:spLocks noRot="1" noChangeAspect="1" noMove="1" noResize="1" noEditPoints="1" noAdjustHandles="1" noChangeArrowheads="1" noChangeShapeType="1" noTextEdit="1"/>
              </p:cNvSpPr>
              <p:nvPr/>
            </p:nvSpPr>
            <p:spPr>
              <a:xfrm>
                <a:off x="1081234" y="4695854"/>
                <a:ext cx="5687070" cy="708720"/>
              </a:xfrm>
              <a:prstGeom prst="rect">
                <a:avLst/>
              </a:prstGeom>
              <a:blipFill rotWithShape="0">
                <a:blip r:embed="rId2"/>
                <a:stretch>
                  <a:fillRect/>
                </a:stretch>
              </a:blipFill>
            </p:spPr>
            <p:txBody>
              <a:bodyPr/>
              <a:lstStyle/>
              <a:p>
                <a:r>
                  <a:rPr lang="en-US">
                    <a:noFill/>
                  </a:rPr>
                  <a:t> </a:t>
                </a:r>
              </a:p>
            </p:txBody>
          </p:sp>
        </mc:Fallback>
      </mc:AlternateContent>
      <p:cxnSp>
        <p:nvCxnSpPr>
          <p:cNvPr id="13" name="Straight Connector 12"/>
          <p:cNvCxnSpPr/>
          <p:nvPr/>
        </p:nvCxnSpPr>
        <p:spPr bwMode="auto">
          <a:xfrm>
            <a:off x="7048500" y="5486400"/>
            <a:ext cx="17907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Freeform 13"/>
          <p:cNvSpPr/>
          <p:nvPr/>
        </p:nvSpPr>
        <p:spPr bwMode="auto">
          <a:xfrm>
            <a:off x="7101625" y="4016609"/>
            <a:ext cx="1831389" cy="959522"/>
          </a:xfrm>
          <a:custGeom>
            <a:avLst/>
            <a:gdLst>
              <a:gd name="connsiteX0" fmla="*/ 0 w 1661375"/>
              <a:gd name="connsiteY0" fmla="*/ 684760 h 1174157"/>
              <a:gd name="connsiteX1" fmla="*/ 425003 w 1661375"/>
              <a:gd name="connsiteY1" fmla="*/ 105210 h 1174157"/>
              <a:gd name="connsiteX2" fmla="*/ 1081826 w 1661375"/>
              <a:gd name="connsiteY2" fmla="*/ 105210 h 1174157"/>
              <a:gd name="connsiteX3" fmla="*/ 1661375 w 1661375"/>
              <a:gd name="connsiteY3" fmla="*/ 1174157 h 1174157"/>
              <a:gd name="connsiteX0" fmla="*/ 0 w 1661375"/>
              <a:gd name="connsiteY0" fmla="*/ 707581 h 1196978"/>
              <a:gd name="connsiteX1" fmla="*/ 425003 w 1661375"/>
              <a:gd name="connsiteY1" fmla="*/ 128031 h 1196978"/>
              <a:gd name="connsiteX2" fmla="*/ 1081826 w 1661375"/>
              <a:gd name="connsiteY2" fmla="*/ 128031 h 1196978"/>
              <a:gd name="connsiteX3" fmla="*/ 1661375 w 1661375"/>
              <a:gd name="connsiteY3" fmla="*/ 1196978 h 1196978"/>
              <a:gd name="connsiteX0" fmla="*/ 0 w 1661375"/>
              <a:gd name="connsiteY0" fmla="*/ 728684 h 1218081"/>
              <a:gd name="connsiteX1" fmla="*/ 425003 w 1661375"/>
              <a:gd name="connsiteY1" fmla="*/ 149134 h 1218081"/>
              <a:gd name="connsiteX2" fmla="*/ 1081826 w 1661375"/>
              <a:gd name="connsiteY2" fmla="*/ 149134 h 1218081"/>
              <a:gd name="connsiteX3" fmla="*/ 1661375 w 1661375"/>
              <a:gd name="connsiteY3" fmla="*/ 1218081 h 1218081"/>
              <a:gd name="connsiteX0" fmla="*/ 0 w 1661375"/>
              <a:gd name="connsiteY0" fmla="*/ 728684 h 1218081"/>
              <a:gd name="connsiteX1" fmla="*/ 425003 w 1661375"/>
              <a:gd name="connsiteY1" fmla="*/ 149134 h 1218081"/>
              <a:gd name="connsiteX2" fmla="*/ 1081826 w 1661375"/>
              <a:gd name="connsiteY2" fmla="*/ 149134 h 1218081"/>
              <a:gd name="connsiteX3" fmla="*/ 1661375 w 1661375"/>
              <a:gd name="connsiteY3" fmla="*/ 1218081 h 1218081"/>
              <a:gd name="connsiteX0" fmla="*/ 0 w 1661375"/>
              <a:gd name="connsiteY0" fmla="*/ 726513 h 1215910"/>
              <a:gd name="connsiteX1" fmla="*/ 425003 w 1661375"/>
              <a:gd name="connsiteY1" fmla="*/ 146963 h 1215910"/>
              <a:gd name="connsiteX2" fmla="*/ 1081826 w 1661375"/>
              <a:gd name="connsiteY2" fmla="*/ 146963 h 1215910"/>
              <a:gd name="connsiteX3" fmla="*/ 1661375 w 1661375"/>
              <a:gd name="connsiteY3" fmla="*/ 1215910 h 1215910"/>
              <a:gd name="connsiteX0" fmla="*/ 0 w 1831389"/>
              <a:gd name="connsiteY0" fmla="*/ 714386 h 994280"/>
              <a:gd name="connsiteX1" fmla="*/ 425003 w 1831389"/>
              <a:gd name="connsiteY1" fmla="*/ 134836 h 994280"/>
              <a:gd name="connsiteX2" fmla="*/ 1081826 w 1831389"/>
              <a:gd name="connsiteY2" fmla="*/ 134836 h 994280"/>
              <a:gd name="connsiteX3" fmla="*/ 1831389 w 1831389"/>
              <a:gd name="connsiteY3" fmla="*/ 994280 h 994280"/>
              <a:gd name="connsiteX0" fmla="*/ 0 w 1831389"/>
              <a:gd name="connsiteY0" fmla="*/ 714386 h 994280"/>
              <a:gd name="connsiteX1" fmla="*/ 425003 w 1831389"/>
              <a:gd name="connsiteY1" fmla="*/ 134836 h 994280"/>
              <a:gd name="connsiteX2" fmla="*/ 1081826 w 1831389"/>
              <a:gd name="connsiteY2" fmla="*/ 134836 h 994280"/>
              <a:gd name="connsiteX3" fmla="*/ 1831389 w 1831389"/>
              <a:gd name="connsiteY3" fmla="*/ 994280 h 994280"/>
            </a:gdLst>
            <a:ahLst/>
            <a:cxnLst>
              <a:cxn ang="0">
                <a:pos x="connsiteX0" y="connsiteY0"/>
              </a:cxn>
              <a:cxn ang="0">
                <a:pos x="connsiteX1" y="connsiteY1"/>
              </a:cxn>
              <a:cxn ang="0">
                <a:pos x="connsiteX2" y="connsiteY2"/>
              </a:cxn>
              <a:cxn ang="0">
                <a:pos x="connsiteX3" y="connsiteY3"/>
              </a:cxn>
            </a:cxnLst>
            <a:rect l="l" t="t" r="r" b="b"/>
            <a:pathLst>
              <a:path w="1831389" h="994280">
                <a:moveTo>
                  <a:pt x="0" y="714386"/>
                </a:moveTo>
                <a:cubicBezTo>
                  <a:pt x="199934" y="511700"/>
                  <a:pt x="277949" y="347806"/>
                  <a:pt x="425003" y="134836"/>
                </a:cubicBezTo>
                <a:cubicBezTo>
                  <a:pt x="572057" y="-78134"/>
                  <a:pt x="847428" y="-8405"/>
                  <a:pt x="1081826" y="134836"/>
                </a:cubicBezTo>
                <a:cubicBezTo>
                  <a:pt x="1316224" y="278077"/>
                  <a:pt x="1635455" y="615545"/>
                  <a:pt x="1831389" y="994280"/>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6" name="Straight Connector 15"/>
          <p:cNvCxnSpPr/>
          <p:nvPr/>
        </p:nvCxnSpPr>
        <p:spPr bwMode="auto">
          <a:xfrm>
            <a:off x="7128667" y="3733800"/>
            <a:ext cx="0" cy="1752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8763000" y="3733800"/>
            <a:ext cx="0" cy="1752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7104980" y="5241174"/>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a:off x="7104980" y="4724400"/>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7104980" y="4223555"/>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7104980" y="3973132"/>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6820272" y="5209401"/>
            <a:ext cx="261610" cy="276999"/>
          </a:xfrm>
          <a:prstGeom prst="rect">
            <a:avLst/>
          </a:prstGeom>
          <a:noFill/>
        </p:spPr>
        <p:txBody>
          <a:bodyPr wrap="none" rtlCol="0">
            <a:spAutoFit/>
          </a:bodyPr>
          <a:lstStyle/>
          <a:p>
            <a:r>
              <a:rPr kumimoji="1" lang="en-US" dirty="0" smtClean="0"/>
              <a:t>0</a:t>
            </a:r>
            <a:endParaRPr kumimoji="1" lang="en-US" dirty="0"/>
          </a:p>
        </p:txBody>
      </p:sp>
      <p:sp>
        <p:nvSpPr>
          <p:cNvPr id="24" name="TextBox 23"/>
          <p:cNvSpPr txBox="1"/>
          <p:nvPr/>
        </p:nvSpPr>
        <p:spPr>
          <a:xfrm>
            <a:off x="6820272" y="4189863"/>
            <a:ext cx="261610" cy="276999"/>
          </a:xfrm>
          <a:prstGeom prst="rect">
            <a:avLst/>
          </a:prstGeom>
          <a:noFill/>
        </p:spPr>
        <p:txBody>
          <a:bodyPr wrap="none" rtlCol="0">
            <a:spAutoFit/>
          </a:bodyPr>
          <a:lstStyle/>
          <a:p>
            <a:r>
              <a:rPr kumimoji="1" lang="en-US" dirty="0" smtClean="0"/>
              <a:t>9</a:t>
            </a:r>
            <a:endParaRPr kumimoji="1" lang="en-US" dirty="0"/>
          </a:p>
        </p:txBody>
      </p:sp>
      <p:sp>
        <p:nvSpPr>
          <p:cNvPr id="26" name="TextBox 25"/>
          <p:cNvSpPr txBox="1"/>
          <p:nvPr/>
        </p:nvSpPr>
        <p:spPr>
          <a:xfrm>
            <a:off x="6781800" y="3935867"/>
            <a:ext cx="338554" cy="276999"/>
          </a:xfrm>
          <a:prstGeom prst="rect">
            <a:avLst/>
          </a:prstGeom>
          <a:noFill/>
        </p:spPr>
        <p:txBody>
          <a:bodyPr wrap="none" rtlCol="0">
            <a:spAutoFit/>
          </a:bodyPr>
          <a:lstStyle/>
          <a:p>
            <a:r>
              <a:rPr kumimoji="1" lang="en-US" dirty="0" smtClean="0"/>
              <a:t>10</a:t>
            </a:r>
            <a:endParaRPr kumimoji="1" lang="en-US" dirty="0"/>
          </a:p>
        </p:txBody>
      </p:sp>
      <p:cxnSp>
        <p:nvCxnSpPr>
          <p:cNvPr id="27" name="Straight Connector 26"/>
          <p:cNvCxnSpPr/>
          <p:nvPr/>
        </p:nvCxnSpPr>
        <p:spPr bwMode="auto">
          <a:xfrm>
            <a:off x="7104980" y="4473978"/>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6820272" y="4447401"/>
            <a:ext cx="261610" cy="276999"/>
          </a:xfrm>
          <a:prstGeom prst="rect">
            <a:avLst/>
          </a:prstGeom>
          <a:noFill/>
        </p:spPr>
        <p:txBody>
          <a:bodyPr wrap="none" rtlCol="0">
            <a:spAutoFit/>
          </a:bodyPr>
          <a:lstStyle/>
          <a:p>
            <a:r>
              <a:rPr kumimoji="1" lang="en-US" dirty="0"/>
              <a:t>8</a:t>
            </a:r>
          </a:p>
        </p:txBody>
      </p:sp>
      <p:sp>
        <p:nvSpPr>
          <p:cNvPr id="29" name="TextBox 28"/>
          <p:cNvSpPr txBox="1"/>
          <p:nvPr/>
        </p:nvSpPr>
        <p:spPr>
          <a:xfrm>
            <a:off x="6725855" y="3527507"/>
            <a:ext cx="712054" cy="276999"/>
          </a:xfrm>
          <a:prstGeom prst="rect">
            <a:avLst/>
          </a:prstGeom>
          <a:noFill/>
        </p:spPr>
        <p:txBody>
          <a:bodyPr wrap="none" rtlCol="0">
            <a:spAutoFit/>
          </a:bodyPr>
          <a:lstStyle/>
          <a:p>
            <a:r>
              <a:rPr kumimoji="1" lang="en-US" dirty="0" smtClean="0"/>
              <a:t>IPI level</a:t>
            </a:r>
            <a:endParaRPr kumimoji="1" lang="en-US" dirty="0"/>
          </a:p>
        </p:txBody>
      </p:sp>
      <p:cxnSp>
        <p:nvCxnSpPr>
          <p:cNvPr id="30" name="Straight Connector 29"/>
          <p:cNvCxnSpPr/>
          <p:nvPr/>
        </p:nvCxnSpPr>
        <p:spPr bwMode="auto">
          <a:xfrm>
            <a:off x="7298574" y="4473632"/>
            <a:ext cx="0" cy="1014984"/>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p:cNvCxnSpPr/>
          <p:nvPr/>
        </p:nvCxnSpPr>
        <p:spPr bwMode="auto">
          <a:xfrm>
            <a:off x="7468388" y="4221480"/>
            <a:ext cx="0" cy="127101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a:off x="8274302" y="4220025"/>
            <a:ext cx="0" cy="128016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p:cNvCxnSpPr/>
          <p:nvPr/>
        </p:nvCxnSpPr>
        <p:spPr bwMode="auto">
          <a:xfrm>
            <a:off x="8571160" y="4473632"/>
            <a:ext cx="0" cy="1014984"/>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p:cNvCxnSpPr/>
          <p:nvPr/>
        </p:nvCxnSpPr>
        <p:spPr bwMode="auto">
          <a:xfrm>
            <a:off x="7112041" y="5556990"/>
            <a:ext cx="18288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a:off x="7305808" y="5556990"/>
            <a:ext cx="186533"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p:cNvCxnSpPr/>
          <p:nvPr/>
        </p:nvCxnSpPr>
        <p:spPr bwMode="auto">
          <a:xfrm>
            <a:off x="7499575" y="5556990"/>
            <a:ext cx="756347"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p:cNvCxnSpPr/>
          <p:nvPr/>
        </p:nvCxnSpPr>
        <p:spPr bwMode="auto">
          <a:xfrm>
            <a:off x="8255921" y="5556990"/>
            <a:ext cx="292608"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a:off x="8549640" y="5556990"/>
            <a:ext cx="22860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TextBox 44"/>
          <p:cNvSpPr txBox="1"/>
          <p:nvPr/>
        </p:nvSpPr>
        <p:spPr>
          <a:xfrm>
            <a:off x="7082217" y="5531195"/>
            <a:ext cx="261610" cy="276999"/>
          </a:xfrm>
          <a:prstGeom prst="rect">
            <a:avLst/>
          </a:prstGeom>
          <a:noFill/>
        </p:spPr>
        <p:txBody>
          <a:bodyPr wrap="none" rtlCol="0">
            <a:spAutoFit/>
          </a:bodyPr>
          <a:lstStyle/>
          <a:p>
            <a:r>
              <a:rPr kumimoji="1" lang="en-US" dirty="0"/>
              <a:t>8</a:t>
            </a:r>
          </a:p>
        </p:txBody>
      </p:sp>
      <p:sp>
        <p:nvSpPr>
          <p:cNvPr id="46" name="TextBox 45"/>
          <p:cNvSpPr txBox="1"/>
          <p:nvPr/>
        </p:nvSpPr>
        <p:spPr>
          <a:xfrm>
            <a:off x="7263332" y="5531195"/>
            <a:ext cx="261610" cy="276999"/>
          </a:xfrm>
          <a:prstGeom prst="rect">
            <a:avLst/>
          </a:prstGeom>
          <a:noFill/>
        </p:spPr>
        <p:txBody>
          <a:bodyPr wrap="none" rtlCol="0">
            <a:spAutoFit/>
          </a:bodyPr>
          <a:lstStyle/>
          <a:p>
            <a:r>
              <a:rPr kumimoji="1" lang="en-US" dirty="0" smtClean="0"/>
              <a:t>9</a:t>
            </a:r>
            <a:endParaRPr kumimoji="1" lang="en-US" dirty="0"/>
          </a:p>
        </p:txBody>
      </p:sp>
      <p:sp>
        <p:nvSpPr>
          <p:cNvPr id="47" name="TextBox 46"/>
          <p:cNvSpPr txBox="1"/>
          <p:nvPr/>
        </p:nvSpPr>
        <p:spPr>
          <a:xfrm>
            <a:off x="7731736" y="5531195"/>
            <a:ext cx="338554" cy="276999"/>
          </a:xfrm>
          <a:prstGeom prst="rect">
            <a:avLst/>
          </a:prstGeom>
          <a:noFill/>
        </p:spPr>
        <p:txBody>
          <a:bodyPr wrap="none" rtlCol="0">
            <a:spAutoFit/>
          </a:bodyPr>
          <a:lstStyle/>
          <a:p>
            <a:r>
              <a:rPr kumimoji="1" lang="en-US" dirty="0" smtClean="0"/>
              <a:t>10</a:t>
            </a:r>
            <a:endParaRPr kumimoji="1" lang="en-US" dirty="0"/>
          </a:p>
        </p:txBody>
      </p:sp>
      <p:sp>
        <p:nvSpPr>
          <p:cNvPr id="48" name="TextBox 47"/>
          <p:cNvSpPr txBox="1"/>
          <p:nvPr/>
        </p:nvSpPr>
        <p:spPr>
          <a:xfrm>
            <a:off x="8510168" y="5531195"/>
            <a:ext cx="261610" cy="276999"/>
          </a:xfrm>
          <a:prstGeom prst="rect">
            <a:avLst/>
          </a:prstGeom>
          <a:noFill/>
        </p:spPr>
        <p:txBody>
          <a:bodyPr wrap="none" rtlCol="0">
            <a:spAutoFit/>
          </a:bodyPr>
          <a:lstStyle/>
          <a:p>
            <a:r>
              <a:rPr kumimoji="1" lang="en-US" dirty="0"/>
              <a:t>8</a:t>
            </a:r>
          </a:p>
        </p:txBody>
      </p:sp>
      <p:sp>
        <p:nvSpPr>
          <p:cNvPr id="49" name="TextBox 48"/>
          <p:cNvSpPr txBox="1"/>
          <p:nvPr/>
        </p:nvSpPr>
        <p:spPr>
          <a:xfrm>
            <a:off x="8302451" y="5531195"/>
            <a:ext cx="261610" cy="276999"/>
          </a:xfrm>
          <a:prstGeom prst="rect">
            <a:avLst/>
          </a:prstGeom>
          <a:noFill/>
        </p:spPr>
        <p:txBody>
          <a:bodyPr wrap="none" rtlCol="0">
            <a:spAutoFit/>
          </a:bodyPr>
          <a:lstStyle/>
          <a:p>
            <a:r>
              <a:rPr kumimoji="1" lang="en-US" dirty="0" smtClean="0"/>
              <a:t>9</a:t>
            </a:r>
            <a:endParaRPr kumimoji="1" lang="en-US" dirty="0"/>
          </a:p>
        </p:txBody>
      </p:sp>
      <mc:AlternateContent xmlns:mc="http://schemas.openxmlformats.org/markup-compatibility/2006" xmlns:a14="http://schemas.microsoft.com/office/drawing/2010/main">
        <mc:Choice Requires="a14">
          <p:sp>
            <p:nvSpPr>
              <p:cNvPr id="53" name="TextBox 52"/>
              <p:cNvSpPr txBox="1"/>
              <p:nvPr/>
            </p:nvSpPr>
            <p:spPr>
              <a:xfrm>
                <a:off x="1227000" y="5574268"/>
                <a:ext cx="419243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n-US" altLang="ja-JP" sz="1800" smtClean="0">
                          <a:latin typeface="Cambria Math" panose="02040503050406030204" pitchFamily="18" charset="0"/>
                        </a:rPr>
                        <m:t>A</m:t>
                      </m:r>
                      <m:r>
                        <m:rPr>
                          <m:nor/>
                        </m:rPr>
                        <a:rPr lang="en-US" altLang="ja-JP" sz="1800" b="0" i="0" smtClean="0">
                          <a:latin typeface="Cambria Math" panose="02040503050406030204" pitchFamily="18" charset="0"/>
                        </a:rPr>
                        <m:t>NPI</m:t>
                      </m:r>
                      <m:r>
                        <a:rPr lang="en-US" altLang="ja-JP" sz="1800" i="1">
                          <a:latin typeface="Cambria Math" panose="02040503050406030204" pitchFamily="18" charset="0"/>
                        </a:rPr>
                        <m:t>=</m:t>
                      </m:r>
                      <m:r>
                        <a:rPr lang="en-US" altLang="ja-JP" sz="1800" b="0" i="1" smtClean="0">
                          <a:latin typeface="Cambria Math" panose="02040503050406030204" pitchFamily="18" charset="0"/>
                        </a:rPr>
                        <m:t>𝑎𝑣𝑒𝑟𝑎𝑔𝑒𝑑𝑒</m:t>
                      </m:r>
                      <m:r>
                        <a:rPr lang="en-US" altLang="ja-JP" sz="1800" b="0" i="1" smtClean="0">
                          <a:latin typeface="Cambria Math" panose="02040503050406030204" pitchFamily="18" charset="0"/>
                        </a:rPr>
                        <m:t> </m:t>
                      </m:r>
                      <m:r>
                        <a:rPr lang="en-US" altLang="ja-JP" sz="1800" b="0" i="1" smtClean="0">
                          <a:latin typeface="Cambria Math" panose="02040503050406030204" pitchFamily="18" charset="0"/>
                        </a:rPr>
                        <m:t>𝐼𝑃𝐼</m:t>
                      </m:r>
                      <m:r>
                        <a:rPr lang="en-US" altLang="ja-JP" sz="1800" b="0" i="1" smtClean="0">
                          <a:latin typeface="Cambria Math" panose="02040503050406030204" pitchFamily="18" charset="0"/>
                        </a:rPr>
                        <m:t> </m:t>
                      </m:r>
                      <m:r>
                        <a:rPr lang="en-US" altLang="ja-JP" sz="1800" b="0" i="1" smtClean="0">
                          <a:latin typeface="Cambria Math" panose="02040503050406030204" pitchFamily="18" charset="0"/>
                        </a:rPr>
                        <m:t>𝐷𝑒𝑛𝑠𝑖𝑡𝑦</m:t>
                      </m:r>
                      <m:r>
                        <a:rPr lang="en-US" altLang="ja-JP" sz="1800" b="0" i="1" smtClean="0">
                          <a:latin typeface="Cambria Math" panose="02040503050406030204" pitchFamily="18" charset="0"/>
                        </a:rPr>
                        <m:t> </m:t>
                      </m:r>
                      <m:r>
                        <a:rPr lang="en-US" altLang="ja-JP" sz="1800" b="0" i="1" smtClean="0">
                          <a:latin typeface="Cambria Math" panose="02040503050406030204" pitchFamily="18" charset="0"/>
                        </a:rPr>
                        <m:t>𝑣𝑎𝑙𝑢𝑒𝑠</m:t>
                      </m:r>
                      <m:r>
                        <a:rPr lang="en-US" altLang="ja-JP" sz="1800" b="0" i="1" smtClean="0">
                          <a:latin typeface="Cambria Math" panose="02040503050406030204" pitchFamily="18" charset="0"/>
                        </a:rPr>
                        <m:t> </m:t>
                      </m:r>
                    </m:oMath>
                  </m:oMathPara>
                </a14:m>
                <a:endParaRPr kumimoji="1" lang="en-US" sz="18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227000" y="5574268"/>
                <a:ext cx="4192430" cy="369332"/>
              </a:xfrm>
              <a:prstGeom prst="rect">
                <a:avLst/>
              </a:prstGeom>
              <a:blipFill rotWithShape="0">
                <a:blip r:embed="rId3"/>
                <a:stretch>
                  <a:fillRect b="-14754"/>
                </a:stretch>
              </a:blipFill>
            </p:spPr>
            <p:txBody>
              <a:bodyPr/>
              <a:lstStyle/>
              <a:p>
                <a:r>
                  <a:rPr lang="en-US">
                    <a:noFill/>
                  </a:rPr>
                  <a:t> </a:t>
                </a:r>
              </a:p>
            </p:txBody>
          </p:sp>
        </mc:Fallback>
      </mc:AlternateContent>
      <p:cxnSp>
        <p:nvCxnSpPr>
          <p:cNvPr id="55" name="Straight Arrow Connector 54"/>
          <p:cNvCxnSpPr>
            <a:endCxn id="47" idx="2"/>
          </p:cNvCxnSpPr>
          <p:nvPr/>
        </p:nvCxnSpPr>
        <p:spPr bwMode="auto">
          <a:xfrm flipV="1">
            <a:off x="7877748" y="5808194"/>
            <a:ext cx="23265" cy="28780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TextBox 56"/>
          <p:cNvSpPr txBox="1"/>
          <p:nvPr/>
        </p:nvSpPr>
        <p:spPr>
          <a:xfrm>
            <a:off x="7391400" y="5986046"/>
            <a:ext cx="712054" cy="338554"/>
          </a:xfrm>
          <a:prstGeom prst="rect">
            <a:avLst/>
          </a:prstGeom>
          <a:noFill/>
        </p:spPr>
        <p:txBody>
          <a:bodyPr wrap="none" rtlCol="0">
            <a:spAutoFit/>
          </a:bodyPr>
          <a:lstStyle/>
          <a:p>
            <a:r>
              <a:rPr kumimoji="1" lang="en-US" sz="1600" dirty="0" smtClean="0"/>
              <a:t>D</a:t>
            </a:r>
            <a:r>
              <a:rPr kumimoji="1" lang="en-US" sz="1600" baseline="-25000" dirty="0" smtClean="0"/>
              <a:t>IPI=10</a:t>
            </a:r>
            <a:endParaRPr kumimoji="1" lang="en-US" sz="1600" dirty="0"/>
          </a:p>
        </p:txBody>
      </p:sp>
    </p:spTree>
    <p:extLst>
      <p:ext uri="{BB962C8B-B14F-4D97-AF65-F5344CB8AC3E}">
        <p14:creationId xmlns:p14="http://schemas.microsoft.com/office/powerpoint/2010/main" val="17119145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838200"/>
            <a:ext cx="7772400" cy="1066800"/>
          </a:xfrm>
        </p:spPr>
        <p:txBody>
          <a:bodyPr/>
          <a:lstStyle/>
          <a:p>
            <a:r>
              <a:rPr lang="en-US" altLang="ja-JP" dirty="0"/>
              <a:t>Received S</a:t>
            </a:r>
            <a:r>
              <a:rPr lang="en-US" altLang="ja-JP" dirty="0" smtClean="0"/>
              <a:t>ignal Strength Indicator (RSSI</a:t>
            </a:r>
            <a:r>
              <a:rPr lang="en-US" altLang="ja-JP" dirty="0"/>
              <a:t>) (</a:t>
            </a:r>
            <a:r>
              <a:rPr lang="en-US" altLang="ja-JP" dirty="0" smtClean="0"/>
              <a:t>Table 129 [1])</a:t>
            </a:r>
            <a:endParaRPr lang="en-US" altLang="ja-JP" dirty="0"/>
          </a:p>
        </p:txBody>
      </p:sp>
      <p:sp>
        <p:nvSpPr>
          <p:cNvPr id="6" name="Content Placeholder 5"/>
          <p:cNvSpPr>
            <a:spLocks noGrp="1"/>
          </p:cNvSpPr>
          <p:nvPr>
            <p:ph idx="1"/>
          </p:nvPr>
        </p:nvSpPr>
        <p:spPr/>
        <p:txBody>
          <a:bodyPr>
            <a:normAutofit/>
          </a:bodyPr>
          <a:lstStyle/>
          <a:p>
            <a:r>
              <a:rPr lang="en-US" altLang="ja-JP" dirty="0"/>
              <a:t>T</a:t>
            </a:r>
            <a:r>
              <a:rPr lang="en-US" altLang="ja-JP" dirty="0" smtClean="0"/>
              <a:t>he </a:t>
            </a:r>
            <a:r>
              <a:rPr lang="en-US" altLang="ja-JP" dirty="0"/>
              <a:t>RF power level at the input </a:t>
            </a:r>
            <a:r>
              <a:rPr lang="en-US" altLang="ja-JP" dirty="0" smtClean="0"/>
              <a:t>of the </a:t>
            </a:r>
            <a:r>
              <a:rPr lang="en-US" altLang="ja-JP" dirty="0"/>
              <a:t>transceiver measured during the PHR </a:t>
            </a:r>
            <a:r>
              <a:rPr lang="en-US" altLang="ja-JP" dirty="0" smtClean="0"/>
              <a:t>and is </a:t>
            </a:r>
            <a:r>
              <a:rPr lang="en-US" altLang="ja-JP" dirty="0"/>
              <a:t>valid after the SFD is </a:t>
            </a:r>
            <a:r>
              <a:rPr lang="en-US" altLang="ja-JP" dirty="0" smtClean="0"/>
              <a:t>detected</a:t>
            </a:r>
          </a:p>
          <a:p>
            <a:r>
              <a:rPr lang="en-US" altLang="ja-JP" dirty="0"/>
              <a:t>The minimum and maximum values are 0x00 and 0xff and the values in between should be uniformly distributed</a:t>
            </a:r>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15</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2480102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Noise </a:t>
            </a:r>
            <a:r>
              <a:rPr kumimoji="1" lang="en-US" altLang="ja-JP" dirty="0" smtClean="0"/>
              <a:t>Histogram</a:t>
            </a:r>
            <a:endParaRPr kumimoji="1" lang="en-US" dirty="0"/>
          </a:p>
        </p:txBody>
      </p:sp>
      <p:sp>
        <p:nvSpPr>
          <p:cNvPr id="3" name="Content Placeholder 2"/>
          <p:cNvSpPr>
            <a:spLocks noGrp="1"/>
          </p:cNvSpPr>
          <p:nvPr>
            <p:ph idx="1"/>
          </p:nvPr>
        </p:nvSpPr>
        <p:spPr/>
        <p:txBody>
          <a:bodyPr/>
          <a:lstStyle/>
          <a:p>
            <a:r>
              <a:rPr kumimoji="1" lang="en-US" dirty="0" smtClean="0"/>
              <a:t>A power </a:t>
            </a:r>
            <a:r>
              <a:rPr kumimoji="1" lang="en-US" dirty="0"/>
              <a:t>histogram measurement of non-IEEE </a:t>
            </a:r>
            <a:r>
              <a:rPr kumimoji="1" lang="en-US" dirty="0" smtClean="0"/>
              <a:t>802.15 noise power </a:t>
            </a:r>
            <a:r>
              <a:rPr kumimoji="1" lang="en-US" dirty="0"/>
              <a:t>by sampling the channel when </a:t>
            </a:r>
            <a:r>
              <a:rPr kumimoji="1" lang="en-US" dirty="0" smtClean="0"/>
              <a:t>CCA </a:t>
            </a:r>
            <a:r>
              <a:rPr kumimoji="1" lang="en-US" dirty="0"/>
              <a:t>indicates idle and the </a:t>
            </a:r>
            <a:r>
              <a:rPr kumimoji="1" lang="en-US" dirty="0" smtClean="0"/>
              <a:t>device </a:t>
            </a:r>
            <a:r>
              <a:rPr kumimoji="1" lang="en-US" dirty="0"/>
              <a:t>is neither </a:t>
            </a:r>
            <a:r>
              <a:rPr kumimoji="1" lang="en-US" dirty="0" smtClean="0"/>
              <a:t>transmitting nor </a:t>
            </a:r>
            <a:r>
              <a:rPr kumimoji="1" lang="en-US" dirty="0"/>
              <a:t>receiving a </a:t>
            </a:r>
            <a:r>
              <a:rPr kumimoji="1" lang="en-US" dirty="0" smtClean="0"/>
              <a:t>frame</a:t>
            </a:r>
          </a:p>
          <a:p>
            <a:r>
              <a:rPr lang="en-US" altLang="ja-JP" dirty="0" smtClean="0">
                <a:solidFill>
                  <a:srgbClr val="FF0000"/>
                </a:solidFill>
              </a:rPr>
              <a:t>IPI </a:t>
            </a:r>
            <a:r>
              <a:rPr lang="en-US" altLang="ja-JP" dirty="0">
                <a:solidFill>
                  <a:srgbClr val="FF0000"/>
                </a:solidFill>
              </a:rPr>
              <a:t>densities observed in the channel for </a:t>
            </a:r>
            <a:r>
              <a:rPr lang="en-US" altLang="ja-JP" dirty="0" smtClean="0">
                <a:solidFill>
                  <a:srgbClr val="FF0000"/>
                </a:solidFill>
              </a:rPr>
              <a:t>the IPI </a:t>
            </a:r>
            <a:r>
              <a:rPr lang="en-US" altLang="ja-JP" dirty="0">
                <a:solidFill>
                  <a:srgbClr val="FF0000"/>
                </a:solidFill>
              </a:rPr>
              <a:t>levels </a:t>
            </a:r>
            <a:r>
              <a:rPr kumimoji="1" lang="en-US" altLang="ja-JP" dirty="0">
                <a:solidFill>
                  <a:srgbClr val="FF0000"/>
                </a:solidFill>
              </a:rPr>
              <a:t>d</a:t>
            </a:r>
            <a:r>
              <a:rPr kumimoji="1" lang="en-US" dirty="0" smtClean="0">
                <a:solidFill>
                  <a:srgbClr val="FF0000"/>
                </a:solidFill>
              </a:rPr>
              <a:t>efined in 4.3.8.7 [2] and 10.11.9.4 [2]</a:t>
            </a:r>
            <a:endParaRPr kumimoji="1" lang="en-US" dirty="0">
              <a:solidFill>
                <a:srgbClr val="FF0000"/>
              </a:solidFill>
            </a:endParaRPr>
          </a:p>
        </p:txBody>
      </p:sp>
      <p:sp>
        <p:nvSpPr>
          <p:cNvPr id="4" name="Date Placeholder 3"/>
          <p:cNvSpPr>
            <a:spLocks noGrp="1"/>
          </p:cNvSpPr>
          <p:nvPr>
            <p:ph type="dt" sz="half" idx="10"/>
          </p:nvPr>
        </p:nvSpPr>
        <p:spPr/>
        <p:txBody>
          <a:bodyPr/>
          <a:lstStyle/>
          <a:p>
            <a:r>
              <a:rPr lang="en-US" altLang="ja-JP" smtClean="0"/>
              <a:t>September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16</a:t>
            </a:fld>
            <a:endParaRPr lang="en-US" altLang="ja-JP"/>
          </a:p>
        </p:txBody>
      </p:sp>
      <p:sp>
        <p:nvSpPr>
          <p:cNvPr id="7" name="Rectangle 6"/>
          <p:cNvSpPr/>
          <p:nvPr/>
        </p:nvSpPr>
        <p:spPr>
          <a:xfrm>
            <a:off x="228600" y="591492"/>
            <a:ext cx="3589444" cy="461665"/>
          </a:xfrm>
          <a:prstGeom prst="rect">
            <a:avLst/>
          </a:prstGeom>
        </p:spPr>
        <p:txBody>
          <a:bodyPr wrap="none">
            <a:spAutoFit/>
          </a:bodyPr>
          <a:lstStyle/>
          <a:p>
            <a:r>
              <a:rPr lang="en-US" altLang="ja-JP" sz="2400" dirty="0" smtClean="0"/>
              <a:t>[Interference measurement]</a:t>
            </a:r>
            <a:endParaRPr lang="en-US" sz="2400" dirty="0"/>
          </a:p>
        </p:txBody>
      </p:sp>
    </p:spTree>
    <p:extLst>
      <p:ext uri="{BB962C8B-B14F-4D97-AF65-F5344CB8AC3E}">
        <p14:creationId xmlns:p14="http://schemas.microsoft.com/office/powerpoint/2010/main" val="3682993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smtClean="0"/>
              <a:t>Average Access Delay</a:t>
            </a:r>
            <a:endParaRPr kumimoji="1" lang="en-US" dirty="0"/>
          </a:p>
        </p:txBody>
      </p:sp>
      <p:sp>
        <p:nvSpPr>
          <p:cNvPr id="3" name="Content Placeholder 2"/>
          <p:cNvSpPr>
            <a:spLocks noGrp="1"/>
          </p:cNvSpPr>
          <p:nvPr>
            <p:ph idx="1"/>
          </p:nvPr>
        </p:nvSpPr>
        <p:spPr/>
        <p:txBody>
          <a:bodyPr/>
          <a:lstStyle/>
          <a:p>
            <a:r>
              <a:rPr kumimoji="1" lang="en-US" dirty="0"/>
              <a:t>T</a:t>
            </a:r>
            <a:r>
              <a:rPr kumimoji="1" lang="en-US" dirty="0" smtClean="0"/>
              <a:t>he </a:t>
            </a:r>
            <a:r>
              <a:rPr kumimoji="1" lang="en-US" dirty="0"/>
              <a:t>average medium access delay for </a:t>
            </a:r>
            <a:r>
              <a:rPr kumimoji="1" lang="en-US" dirty="0" smtClean="0"/>
              <a:t>transmitted frames </a:t>
            </a:r>
            <a:r>
              <a:rPr kumimoji="1" lang="en-US" dirty="0"/>
              <a:t>measured from the time the MPDU is ready for </a:t>
            </a:r>
            <a:r>
              <a:rPr kumimoji="1" lang="en-US" dirty="0" smtClean="0"/>
              <a:t>transmission </a:t>
            </a:r>
            <a:r>
              <a:rPr kumimoji="1" lang="en-US" dirty="0"/>
              <a:t>until </a:t>
            </a:r>
            <a:r>
              <a:rPr kumimoji="1" lang="en-US" dirty="0" smtClean="0"/>
              <a:t>the actual </a:t>
            </a:r>
            <a:r>
              <a:rPr kumimoji="1" lang="en-US" dirty="0"/>
              <a:t>frame transmission start </a:t>
            </a:r>
            <a:r>
              <a:rPr kumimoji="1" lang="en-US" dirty="0" smtClean="0"/>
              <a:t>time</a:t>
            </a:r>
          </a:p>
          <a:p>
            <a:pPr lvl="1"/>
            <a:r>
              <a:rPr kumimoji="1" lang="en-US" dirty="0" smtClean="0"/>
              <a:t>In the case of TSCH, </a:t>
            </a:r>
            <a:r>
              <a:rPr lang="en-US" altLang="ja-JP" i="1" dirty="0" err="1" smtClean="0"/>
              <a:t>macTsTxOffset</a:t>
            </a:r>
            <a:r>
              <a:rPr lang="en-US" altLang="ja-JP" i="1" dirty="0" smtClean="0"/>
              <a:t> </a:t>
            </a:r>
            <a:r>
              <a:rPr lang="en-US" altLang="ja-JP" dirty="0" smtClean="0"/>
              <a:t>can be used calculate Access Delay time</a:t>
            </a:r>
            <a:endParaRPr kumimoji="1" lang="en-US" dirty="0" smtClean="0"/>
          </a:p>
          <a:p>
            <a:r>
              <a:rPr kumimoji="1" lang="en-US" dirty="0" smtClean="0"/>
              <a:t>Defined in 10.11.16 [2]</a:t>
            </a:r>
            <a:endParaRPr kumimoji="1" lang="en-US" dirty="0"/>
          </a:p>
        </p:txBody>
      </p:sp>
      <p:sp>
        <p:nvSpPr>
          <p:cNvPr id="4" name="Date Placeholder 3"/>
          <p:cNvSpPr>
            <a:spLocks noGrp="1"/>
          </p:cNvSpPr>
          <p:nvPr>
            <p:ph type="dt" sz="half" idx="10"/>
          </p:nvPr>
        </p:nvSpPr>
        <p:spPr/>
        <p:txBody>
          <a:bodyPr/>
          <a:lstStyle/>
          <a:p>
            <a:r>
              <a:rPr lang="en-US" altLang="ja-JP" smtClean="0"/>
              <a:t>September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17</a:t>
            </a:fld>
            <a:endParaRPr lang="en-US" altLang="ja-JP"/>
          </a:p>
        </p:txBody>
      </p:sp>
      <p:sp>
        <p:nvSpPr>
          <p:cNvPr id="7" name="Rectangle 6"/>
          <p:cNvSpPr/>
          <p:nvPr/>
        </p:nvSpPr>
        <p:spPr>
          <a:xfrm>
            <a:off x="228600" y="591492"/>
            <a:ext cx="2191626" cy="461665"/>
          </a:xfrm>
          <a:prstGeom prst="rect">
            <a:avLst/>
          </a:prstGeom>
        </p:spPr>
        <p:txBody>
          <a:bodyPr wrap="none">
            <a:spAutoFit/>
          </a:bodyPr>
          <a:lstStyle/>
          <a:p>
            <a:r>
              <a:rPr lang="en-US" altLang="ja-JP" sz="2400" dirty="0" smtClean="0"/>
              <a:t>[Node statistics]</a:t>
            </a:r>
            <a:endParaRPr lang="en-US" sz="2400" dirty="0"/>
          </a:p>
        </p:txBody>
      </p:sp>
    </p:spTree>
    <p:extLst>
      <p:ext uri="{BB962C8B-B14F-4D97-AF65-F5344CB8AC3E}">
        <p14:creationId xmlns:p14="http://schemas.microsoft.com/office/powerpoint/2010/main" val="3897470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SRM Requirement (Table 1 [3])</a:t>
            </a:r>
            <a:endParaRPr kumimoji="1" lang="en-US" dirty="0"/>
          </a:p>
        </p:txBody>
      </p:sp>
      <p:sp>
        <p:nvSpPr>
          <p:cNvPr id="4" name="Date Placeholder 3"/>
          <p:cNvSpPr>
            <a:spLocks noGrp="1"/>
          </p:cNvSpPr>
          <p:nvPr>
            <p:ph type="dt" sz="half" idx="10"/>
          </p:nvPr>
        </p:nvSpPr>
        <p:spPr/>
        <p:txBody>
          <a:bodyPr/>
          <a:lstStyle/>
          <a:p>
            <a:r>
              <a:rPr lang="en-US" altLang="ja-JP" smtClean="0"/>
              <a:t>September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Yokota and Ruben Salazar,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18</a:t>
            </a:fld>
            <a:endParaRPr lang="en-US" altLang="ja-JP"/>
          </a:p>
        </p:txBody>
      </p:sp>
      <p:pic>
        <p:nvPicPr>
          <p:cNvPr id="7" name="Picture 6"/>
          <p:cNvPicPr>
            <a:picLocks noChangeAspect="1"/>
          </p:cNvPicPr>
          <p:nvPr/>
        </p:nvPicPr>
        <p:blipFill rotWithShape="1">
          <a:blip r:embed="rId2"/>
          <a:srcRect l="2053" t="-2" b="44327"/>
          <a:stretch/>
        </p:blipFill>
        <p:spPr>
          <a:xfrm>
            <a:off x="258833" y="1676400"/>
            <a:ext cx="4253580" cy="4419600"/>
          </a:xfrm>
          <a:prstGeom prst="rect">
            <a:avLst/>
          </a:prstGeom>
        </p:spPr>
      </p:pic>
      <p:pic>
        <p:nvPicPr>
          <p:cNvPr id="13" name="Picture 12"/>
          <p:cNvPicPr>
            <a:picLocks noChangeAspect="1"/>
          </p:cNvPicPr>
          <p:nvPr/>
        </p:nvPicPr>
        <p:blipFill rotWithShape="1">
          <a:blip r:embed="rId3"/>
          <a:srcRect l="2632" t="55081" b="-1139"/>
          <a:stretch/>
        </p:blipFill>
        <p:spPr>
          <a:xfrm>
            <a:off x="4659588" y="1687131"/>
            <a:ext cx="4228424" cy="3656394"/>
          </a:xfrm>
          <a:prstGeom prst="rect">
            <a:avLst/>
          </a:prstGeom>
        </p:spPr>
      </p:pic>
    </p:spTree>
    <p:extLst>
      <p:ext uri="{BB962C8B-B14F-4D97-AF65-F5344CB8AC3E}">
        <p14:creationId xmlns:p14="http://schemas.microsoft.com/office/powerpoint/2010/main" val="861882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kumimoji="1" lang="en-US" dirty="0" smtClean="0"/>
              <a:t>Discussion</a:t>
            </a:r>
            <a:endParaRPr kumimoji="1" lang="en-US" dirty="0"/>
          </a:p>
        </p:txBody>
      </p:sp>
      <p:pic>
        <p:nvPicPr>
          <p:cNvPr id="11"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3107498"/>
            <a:ext cx="348387" cy="397702"/>
          </a:xfrm>
        </p:spPr>
      </p:pic>
      <p:sp>
        <p:nvSpPr>
          <p:cNvPr id="4" name="Date Placeholder 3"/>
          <p:cNvSpPr>
            <a:spLocks noGrp="1"/>
          </p:cNvSpPr>
          <p:nvPr>
            <p:ph type="dt" sz="half" idx="10"/>
          </p:nvPr>
        </p:nvSpPr>
        <p:spPr/>
        <p:txBody>
          <a:bodyPr/>
          <a:lstStyle/>
          <a:p>
            <a:r>
              <a:rPr lang="en-US" altLang="ja-JP" smtClean="0"/>
              <a:t>September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19</a:t>
            </a:fld>
            <a:endParaRPr lang="en-US" altLang="ja-JP"/>
          </a:p>
        </p:txBody>
      </p:sp>
      <p:pic>
        <p:nvPicPr>
          <p:cNvPr id="7" name="Picture 6"/>
          <p:cNvPicPr>
            <a:picLocks noChangeAspect="1"/>
          </p:cNvPicPr>
          <p:nvPr/>
        </p:nvPicPr>
        <p:blipFill rotWithShape="1">
          <a:blip r:embed="rId3">
            <a:clrChange>
              <a:clrFrom>
                <a:srgbClr val="FFFFFF"/>
              </a:clrFrom>
              <a:clrTo>
                <a:srgbClr val="FFFFFF">
                  <a:alpha val="0"/>
                </a:srgbClr>
              </a:clrTo>
            </a:clrChange>
          </a:blip>
          <a:srcRect r="6450"/>
          <a:stretch/>
        </p:blipFill>
        <p:spPr>
          <a:xfrm>
            <a:off x="4723365" y="1751225"/>
            <a:ext cx="4420635" cy="4725563"/>
          </a:xfrm>
          <a:prstGeom prst="rect">
            <a:avLst/>
          </a:prstGeom>
        </p:spPr>
      </p:pic>
      <p:pic>
        <p:nvPicPr>
          <p:cNvPr id="12"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3472543"/>
            <a:ext cx="348387" cy="397702"/>
          </a:xfrm>
        </p:spPr>
      </p:pic>
      <p:pic>
        <p:nvPicPr>
          <p:cNvPr id="13"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3837588"/>
            <a:ext cx="348387" cy="397702"/>
          </a:xfrm>
        </p:spPr>
      </p:pic>
      <p:pic>
        <p:nvPicPr>
          <p:cNvPr id="14"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4202633"/>
            <a:ext cx="348387" cy="397702"/>
          </a:xfrm>
        </p:spPr>
      </p:pic>
      <p:pic>
        <p:nvPicPr>
          <p:cNvPr id="15"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4567678"/>
            <a:ext cx="348387" cy="397702"/>
          </a:xfrm>
        </p:spPr>
      </p:pic>
      <p:pic>
        <p:nvPicPr>
          <p:cNvPr id="16"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5521545"/>
            <a:ext cx="348387" cy="397702"/>
          </a:xfrm>
        </p:spPr>
      </p:pic>
      <p:sp>
        <p:nvSpPr>
          <p:cNvPr id="19" name="Content Placeholder 2"/>
          <p:cNvSpPr>
            <a:spLocks noGrp="1"/>
          </p:cNvSpPr>
          <p:nvPr>
            <p:ph idx="1"/>
          </p:nvPr>
        </p:nvSpPr>
        <p:spPr>
          <a:xfrm>
            <a:off x="685800" y="1981200"/>
            <a:ext cx="4038600" cy="4114800"/>
          </a:xfrm>
        </p:spPr>
        <p:txBody>
          <a:bodyPr/>
          <a:lstStyle/>
          <a:p>
            <a:r>
              <a:rPr kumimoji="1" lang="en-US" dirty="0" smtClean="0"/>
              <a:t>Node statistics attributes</a:t>
            </a:r>
          </a:p>
          <a:p>
            <a:pPr lvl="1"/>
            <a:r>
              <a:rPr kumimoji="1" lang="en-US" dirty="0" smtClean="0"/>
              <a:t>Most of the existing performance metrics are supported, but not all</a:t>
            </a:r>
          </a:p>
          <a:p>
            <a:pPr lvl="1"/>
            <a:r>
              <a:rPr kumimoji="1" lang="en-US" dirty="0" smtClean="0"/>
              <a:t>What about the rest?</a:t>
            </a:r>
          </a:p>
        </p:txBody>
      </p:sp>
      <p:pic>
        <p:nvPicPr>
          <p:cNvPr id="17"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7" y="2762437"/>
            <a:ext cx="348387" cy="397702"/>
          </a:xfrm>
        </p:spPr>
      </p:pic>
      <p:sp>
        <p:nvSpPr>
          <p:cNvPr id="2" name="TextBox 1"/>
          <p:cNvSpPr txBox="1"/>
          <p:nvPr/>
        </p:nvSpPr>
        <p:spPr>
          <a:xfrm>
            <a:off x="8178784" y="1835581"/>
            <a:ext cx="425116" cy="338554"/>
          </a:xfrm>
          <a:prstGeom prst="rect">
            <a:avLst/>
          </a:prstGeom>
          <a:noFill/>
        </p:spPr>
        <p:txBody>
          <a:bodyPr wrap="none" rtlCol="0">
            <a:spAutoFit/>
          </a:bodyPr>
          <a:lstStyle/>
          <a:p>
            <a:r>
              <a:rPr kumimoji="1" lang="en-US" sz="1600" dirty="0" smtClean="0"/>
              <a:t>[1]</a:t>
            </a:r>
            <a:endParaRPr kumimoji="1" lang="en-US" sz="1600" dirty="0"/>
          </a:p>
        </p:txBody>
      </p:sp>
    </p:spTree>
    <p:extLst>
      <p:ext uri="{BB962C8B-B14F-4D97-AF65-F5344CB8AC3E}">
        <p14:creationId xmlns:p14="http://schemas.microsoft.com/office/powerpoint/2010/main" val="1428847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dirty="0" smtClean="0"/>
              <a:t>September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for </a:t>
            </a:r>
            <a:r>
              <a:rPr kumimoji="1" lang="en-US" altLang="ja-JP" dirty="0" smtClean="0"/>
              <a:t>SRM specific MAC PIB</a:t>
            </a:r>
            <a:r>
              <a:rPr lang="en-US" altLang="ja-JP" dirty="0" smtClean="0"/>
              <a:t> </a:t>
            </a:r>
            <a:r>
              <a:rPr lang="en-US" altLang="ja-JP" dirty="0"/>
              <a:t>in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1012324754"/>
              </p:ext>
            </p:extLst>
          </p:nvPr>
        </p:nvGraphicFramePr>
        <p:xfrm>
          <a:off x="549275" y="3816350"/>
          <a:ext cx="7793038" cy="2813050"/>
        </p:xfrm>
        <a:graphic>
          <a:graphicData uri="http://schemas.openxmlformats.org/presentationml/2006/ole">
            <mc:AlternateContent xmlns:mc="http://schemas.openxmlformats.org/markup-compatibility/2006">
              <mc:Choice xmlns:v="urn:schemas-microsoft-com:vml" Requires="v">
                <p:oleObj spid="_x0000_s4406" name="Document" r:id="rId5" imgW="8242501" imgH="2993245" progId="Word.Document.8">
                  <p:embed/>
                </p:oleObj>
              </mc:Choice>
              <mc:Fallback>
                <p:oleObj name="Document" r:id="rId5" imgW="8242501" imgH="2993245" progId="Word.Document.8">
                  <p:embed/>
                  <p:pic>
                    <p:nvPicPr>
                      <p:cNvPr id="0" name=""/>
                      <p:cNvPicPr>
                        <a:picLocks noChangeAspect="1" noChangeArrowheads="1"/>
                      </p:cNvPicPr>
                      <p:nvPr/>
                    </p:nvPicPr>
                    <p:blipFill>
                      <a:blip r:embed="rId6"/>
                      <a:srcRect/>
                      <a:stretch>
                        <a:fillRect/>
                      </a:stretch>
                    </p:blipFill>
                    <p:spPr bwMode="auto">
                      <a:xfrm>
                        <a:off x="549275" y="3816350"/>
                        <a:ext cx="7793038" cy="2813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Discussion (cont’d)</a:t>
            </a:r>
            <a:endParaRPr lang="en-US" altLang="ja-JP" dirty="0"/>
          </a:p>
        </p:txBody>
      </p:sp>
      <p:sp>
        <p:nvSpPr>
          <p:cNvPr id="6" name="Content Placeholder 5"/>
          <p:cNvSpPr>
            <a:spLocks noGrp="1"/>
          </p:cNvSpPr>
          <p:nvPr>
            <p:ph idx="1"/>
          </p:nvPr>
        </p:nvSpPr>
        <p:spPr/>
        <p:txBody>
          <a:bodyPr>
            <a:normAutofit/>
          </a:bodyPr>
          <a:lstStyle/>
          <a:p>
            <a:r>
              <a:rPr lang="en-US" altLang="ja-JP" dirty="0" smtClean="0"/>
              <a:t>Link statistics attributes</a:t>
            </a:r>
          </a:p>
          <a:p>
            <a:pPr lvl="1"/>
            <a:r>
              <a:rPr lang="en-US" altLang="ja-JP" dirty="0" smtClean="0"/>
              <a:t>Link quality: LQI, RSQI </a:t>
            </a:r>
          </a:p>
          <a:p>
            <a:pPr lvl="1"/>
            <a:r>
              <a:rPr lang="en-US" altLang="ja-JP" dirty="0" smtClean="0"/>
              <a:t>Signal strength: RCPI (frame), RSSI (PHR)</a:t>
            </a:r>
          </a:p>
          <a:p>
            <a:pPr lvl="1"/>
            <a:r>
              <a:rPr lang="en-US" altLang="ja-JP" dirty="0" smtClean="0"/>
              <a:t>Signal to Noise: RSNI</a:t>
            </a:r>
            <a:endParaRPr lang="en-US" altLang="ja-JP" dirty="0"/>
          </a:p>
          <a:p>
            <a:r>
              <a:rPr lang="en-US" altLang="ja-JP" dirty="0" smtClean="0">
                <a:sym typeface="Wingdings" panose="05000000000000000000" pitchFamily="2" charset="2"/>
              </a:rPr>
              <a:t>Definitions are all different</a:t>
            </a:r>
          </a:p>
          <a:p>
            <a:r>
              <a:rPr lang="en-US" altLang="ja-JP" dirty="0">
                <a:sym typeface="Wingdings" panose="05000000000000000000" pitchFamily="2" charset="2"/>
              </a:rPr>
              <a:t>A</a:t>
            </a:r>
            <a:r>
              <a:rPr lang="en-US" altLang="ja-JP" dirty="0" smtClean="0">
                <a:sym typeface="Wingdings" panose="05000000000000000000" pitchFamily="2" charset="2"/>
              </a:rPr>
              <a:t>ll needed or selection? </a:t>
            </a:r>
            <a:endParaRPr lang="en-US" altLang="ja-JP" dirty="0" smtClean="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20</a:t>
            </a:fld>
            <a:endParaRPr lang="en-US" altLang="ja-JP"/>
          </a:p>
        </p:txBody>
      </p:sp>
    </p:spTree>
    <p:extLst>
      <p:ext uri="{BB962C8B-B14F-4D97-AF65-F5344CB8AC3E}">
        <p14:creationId xmlns:p14="http://schemas.microsoft.com/office/powerpoint/2010/main" val="450473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the proposal</a:t>
            </a:r>
            <a:endParaRPr kumimoji="1" lang="en-US" dirty="0"/>
          </a:p>
        </p:txBody>
      </p:sp>
      <p:sp>
        <p:nvSpPr>
          <p:cNvPr id="6" name="Content Placeholder 5"/>
          <p:cNvSpPr>
            <a:spLocks noGrp="1"/>
          </p:cNvSpPr>
          <p:nvPr>
            <p:ph idx="1"/>
          </p:nvPr>
        </p:nvSpPr>
        <p:spPr/>
        <p:txBody>
          <a:bodyPr/>
          <a:lstStyle/>
          <a:p>
            <a:r>
              <a:rPr lang="en-US" altLang="ja-JP" dirty="0" smtClean="0"/>
              <a:t>Propose SRM specific MAC PIB</a:t>
            </a:r>
            <a:endParaRPr lang="en-US" altLang="ja-JP" dirty="0"/>
          </a:p>
          <a:p>
            <a:pPr lvl="1"/>
            <a:r>
              <a:rPr lang="en-US" altLang="ja-JP" dirty="0" smtClean="0"/>
              <a:t>Required metrics in Table 1 in Section 5 </a:t>
            </a:r>
            <a:endParaRPr lang="en-US" altLang="ja-JP" dirty="0"/>
          </a:p>
          <a:p>
            <a:r>
              <a:rPr lang="en-US" altLang="ja-JP" dirty="0"/>
              <a:t>Discussion</a:t>
            </a:r>
          </a:p>
          <a:p>
            <a:pPr lvl="1"/>
            <a:r>
              <a:rPr lang="en-US" altLang="ja-JP" dirty="0" smtClean="0"/>
              <a:t>Handling of ambiguous definitions</a:t>
            </a:r>
          </a:p>
          <a:p>
            <a:pPr lvl="1"/>
            <a:r>
              <a:rPr lang="en-US" altLang="ja-JP" dirty="0" smtClean="0"/>
              <a:t>Addition or removal of metrics</a:t>
            </a:r>
            <a:endParaRPr lang="en-US" altLang="ja-JP" dirty="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3</a:t>
            </a:fld>
            <a:endParaRPr lang="en-US" altLang="ja-JP"/>
          </a:p>
        </p:txBody>
      </p:sp>
      <p:sp>
        <p:nvSpPr>
          <p:cNvPr id="7" name="TextBox 6"/>
          <p:cNvSpPr txBox="1"/>
          <p:nvPr/>
        </p:nvSpPr>
        <p:spPr>
          <a:xfrm>
            <a:off x="1157630" y="4724400"/>
            <a:ext cx="6005170" cy="2246769"/>
          </a:xfrm>
          <a:prstGeom prst="rect">
            <a:avLst/>
          </a:prstGeom>
          <a:noFill/>
        </p:spPr>
        <p:txBody>
          <a:bodyPr wrap="none" rtlCol="0">
            <a:spAutoFit/>
          </a:bodyPr>
          <a:lstStyle/>
          <a:p>
            <a:r>
              <a:rPr kumimoji="1" lang="en-US" sz="2800" b="1" dirty="0" smtClean="0"/>
              <a:t>References</a:t>
            </a:r>
            <a:r>
              <a:rPr kumimoji="1" lang="en-US" sz="2800" dirty="0" smtClean="0"/>
              <a:t/>
            </a:r>
            <a:br>
              <a:rPr kumimoji="1" lang="en-US" sz="2800" dirty="0" smtClean="0"/>
            </a:br>
            <a:r>
              <a:rPr kumimoji="1" lang="en-US" sz="2800" dirty="0" smtClean="0"/>
              <a:t> [1] IEEE</a:t>
            </a:r>
            <a:r>
              <a:rPr kumimoji="1" lang="en-US" altLang="ja-JP" sz="2800" dirty="0" smtClean="0"/>
              <a:t>802.15.4-REVc-D00</a:t>
            </a:r>
          </a:p>
          <a:p>
            <a:r>
              <a:rPr kumimoji="1" lang="en-US" altLang="ja-JP" sz="2800" dirty="0" smtClean="0">
                <a:solidFill>
                  <a:srgbClr val="FF0000"/>
                </a:solidFill>
              </a:rPr>
              <a:t> [2] IEEE802.11-2012</a:t>
            </a:r>
          </a:p>
          <a:p>
            <a:r>
              <a:rPr lang="en-US" altLang="ja-JP" sz="2800" dirty="0" smtClean="0"/>
              <a:t> [3] IEEE802.15.4-0555-06-004s (TGD)</a:t>
            </a:r>
          </a:p>
          <a:p>
            <a:endParaRPr kumimoji="1" lang="en-US" altLang="ja-JP" sz="2800" dirty="0" smtClean="0"/>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ED (Energy Detection) (10.2.5 [1])</a:t>
            </a:r>
            <a:endParaRPr kumimoji="1" lang="en-US" dirty="0"/>
          </a:p>
        </p:txBody>
      </p:sp>
      <p:sp>
        <p:nvSpPr>
          <p:cNvPr id="6" name="Content Placeholder 5"/>
          <p:cNvSpPr>
            <a:spLocks noGrp="1"/>
          </p:cNvSpPr>
          <p:nvPr>
            <p:ph idx="1"/>
          </p:nvPr>
        </p:nvSpPr>
        <p:spPr/>
        <p:txBody>
          <a:bodyPr>
            <a:normAutofit/>
          </a:bodyPr>
          <a:lstStyle/>
          <a:p>
            <a:r>
              <a:rPr lang="en-US" altLang="ja-JP" dirty="0" smtClean="0"/>
              <a:t>The average of the received signal power over 8 symbol periods</a:t>
            </a:r>
          </a:p>
          <a:p>
            <a:r>
              <a:rPr lang="en-US" altLang="ja-JP" dirty="0" smtClean="0"/>
              <a:t>The </a:t>
            </a:r>
            <a:r>
              <a:rPr lang="en-US" altLang="ja-JP" dirty="0"/>
              <a:t>minimum </a:t>
            </a:r>
            <a:r>
              <a:rPr lang="en-US" altLang="ja-JP" dirty="0" smtClean="0"/>
              <a:t>and maximum values of ED are 0x00 and 0xff</a:t>
            </a:r>
          </a:p>
          <a:p>
            <a:r>
              <a:rPr lang="en-US" altLang="ja-JP" dirty="0"/>
              <a:t>T</a:t>
            </a:r>
            <a:r>
              <a:rPr lang="en-US" altLang="ja-JP" dirty="0" smtClean="0"/>
              <a:t>he received power in units of dB is linearly mapped between these values</a:t>
            </a:r>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4</a:t>
            </a:fld>
            <a:endParaRPr lang="en-US" altLang="ja-JP"/>
          </a:p>
        </p:txBody>
      </p:sp>
      <p:sp>
        <p:nvSpPr>
          <p:cNvPr id="8" name="TextBox 7"/>
          <p:cNvSpPr txBox="1"/>
          <p:nvPr/>
        </p:nvSpPr>
        <p:spPr>
          <a:xfrm>
            <a:off x="578440" y="616263"/>
            <a:ext cx="2020105" cy="461665"/>
          </a:xfrm>
          <a:prstGeom prst="rect">
            <a:avLst/>
          </a:prstGeom>
          <a:noFill/>
        </p:spPr>
        <p:txBody>
          <a:bodyPr wrap="none" rtlCol="0">
            <a:spAutoFit/>
          </a:bodyPr>
          <a:lstStyle/>
          <a:p>
            <a:r>
              <a:rPr kumimoji="1" lang="en-US" sz="2400" dirty="0" smtClean="0"/>
              <a:t>[Channel load]</a:t>
            </a:r>
            <a:endParaRPr kumimoji="1" lang="en-US" sz="2400" dirty="0"/>
          </a:p>
        </p:txBody>
      </p:sp>
    </p:spTree>
    <p:extLst>
      <p:ext uri="{BB962C8B-B14F-4D97-AF65-F5344CB8AC3E}">
        <p14:creationId xmlns:p14="http://schemas.microsoft.com/office/powerpoint/2010/main" val="3250671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Percentage of time of failed transmissions (No </a:t>
            </a:r>
            <a:r>
              <a:rPr lang="en-US" altLang="ja-JP" dirty="0" err="1"/>
              <a:t>Ack</a:t>
            </a:r>
            <a:r>
              <a:rPr lang="en-US" altLang="ja-JP" dirty="0"/>
              <a:t>) </a:t>
            </a:r>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a:xfrm>
                <a:off x="685800" y="1981200"/>
                <a:ext cx="7772400" cy="2253776"/>
              </a:xfrm>
            </p:spPr>
            <p:txBody>
              <a:bodyPr>
                <a:normAutofit/>
              </a:bodyPr>
              <a:lstStyle/>
              <a:p>
                <a:r>
                  <a:rPr lang="en-US" altLang="ja-JP" dirty="0" smtClean="0"/>
                  <a:t>macFailTxTime </a:t>
                </a:r>
              </a:p>
              <a:p>
                <a:pPr marL="0" indent="0">
                  <a:buNone/>
                </a:pPr>
                <a:r>
                  <a:rPr lang="en-US" altLang="ja-JP" dirty="0" smtClean="0"/>
                  <a:t>	= </a:t>
                </a:r>
                <a14:m>
                  <m:oMath xmlns:m="http://schemas.openxmlformats.org/officeDocument/2006/math">
                    <m:f>
                      <m:fPr>
                        <m:ctrlPr>
                          <a:rPr lang="en-US" altLang="ja-JP" i="1" smtClean="0">
                            <a:latin typeface="Cambria Math" panose="02040503050406030204" pitchFamily="18" charset="0"/>
                          </a:rPr>
                        </m:ctrlPr>
                      </m:fPr>
                      <m:num>
                        <m:nary>
                          <m:naryPr>
                            <m:chr m:val="∑"/>
                            <m:subHide m:val="on"/>
                            <m:supHide m:val="on"/>
                            <m:ctrlPr>
                              <a:rPr lang="en-US" altLang="ja-JP" i="1" smtClean="0">
                                <a:latin typeface="Cambria Math" panose="02040503050406030204" pitchFamily="18" charset="0"/>
                              </a:rPr>
                            </m:ctrlPr>
                          </m:naryPr>
                          <m:sub/>
                          <m:sup/>
                          <m:e>
                            <m:r>
                              <a:rPr lang="en-US" altLang="ja-JP" b="0" i="1" smtClean="0">
                                <a:latin typeface="Cambria Math" panose="02040503050406030204" pitchFamily="18" charset="0"/>
                              </a:rPr>
                              <m:t>𝑓</m:t>
                            </m:r>
                            <m:r>
                              <a:rPr lang="en-US" altLang="ja-JP" i="1" smtClean="0">
                                <a:latin typeface="Cambria Math" panose="02040503050406030204" pitchFamily="18" charset="0"/>
                              </a:rPr>
                              <m:t>𝑎𝑖𝑙</m:t>
                            </m:r>
                            <m:r>
                              <a:rPr lang="en-US" altLang="ja-JP" b="0" i="1" smtClean="0">
                                <a:latin typeface="Cambria Math" panose="02040503050406030204" pitchFamily="18" charset="0"/>
                              </a:rPr>
                              <m:t> </m:t>
                            </m:r>
                            <m:r>
                              <a:rPr lang="en-US" altLang="ja-JP" b="0" i="1" smtClean="0">
                                <a:latin typeface="Cambria Math" panose="02040503050406030204" pitchFamily="18" charset="0"/>
                              </a:rPr>
                              <m:t>𝑡𝑥</m:t>
                            </m:r>
                            <m:r>
                              <a:rPr lang="en-US" altLang="ja-JP" b="0" i="1" smtClean="0">
                                <a:latin typeface="Cambria Math" panose="02040503050406030204" pitchFamily="18" charset="0"/>
                              </a:rPr>
                              <m:t> </m:t>
                            </m:r>
                            <m:r>
                              <a:rPr lang="en-US" altLang="ja-JP" b="0" i="1" smtClean="0">
                                <a:latin typeface="Cambria Math" panose="02040503050406030204" pitchFamily="18" charset="0"/>
                              </a:rPr>
                              <m:t>𝑡𝑖𝑚𝑒</m:t>
                            </m:r>
                            <m:r>
                              <a:rPr lang="en-US" altLang="ja-JP" b="0" i="1" smtClean="0">
                                <a:latin typeface="Cambria Math" panose="02040503050406030204" pitchFamily="18" charset="0"/>
                              </a:rPr>
                              <m:t> [</m:t>
                            </m:r>
                            <m:r>
                              <a:rPr lang="en-US" altLang="ja-JP" b="0" i="1" smtClean="0">
                                <a:latin typeface="Cambria Math" panose="02040503050406030204" pitchFamily="18" charset="0"/>
                              </a:rPr>
                              <m:t>𝑖</m:t>
                            </m:r>
                            <m:r>
                              <a:rPr lang="en-US" altLang="ja-JP" b="0" i="1" smtClean="0">
                                <a:latin typeface="Cambria Math" panose="02040503050406030204" pitchFamily="18" charset="0"/>
                              </a:rPr>
                              <m:t>]</m:t>
                            </m:r>
                          </m:e>
                        </m:nary>
                      </m:num>
                      <m:den>
                        <m:r>
                          <m:rPr>
                            <m:nor/>
                          </m:rPr>
                          <a:rPr lang="en-US" altLang="ja-JP" b="0" i="0" smtClean="0">
                            <a:latin typeface="Cambria Math" panose="02040503050406030204" pitchFamily="18" charset="0"/>
                          </a:rPr>
                          <m:t>Measurement</m:t>
                        </m:r>
                        <m:r>
                          <m:rPr>
                            <m:nor/>
                          </m:rPr>
                          <a:rPr lang="en-US" altLang="ja-JP" b="0" i="0" smtClean="0">
                            <a:latin typeface="Cambria Math" panose="02040503050406030204" pitchFamily="18" charset="0"/>
                          </a:rPr>
                          <m:t> </m:t>
                        </m:r>
                        <m:r>
                          <m:rPr>
                            <m:nor/>
                          </m:rPr>
                          <a:rPr lang="en-US" altLang="ja-JP" b="0" i="0" smtClean="0">
                            <a:latin typeface="Cambria Math" panose="02040503050406030204" pitchFamily="18" charset="0"/>
                          </a:rPr>
                          <m:t>Time</m:t>
                        </m:r>
                      </m:den>
                    </m:f>
                  </m:oMath>
                </a14:m>
                <a:endParaRPr lang="en-US" altLang="ja-JP" dirty="0" smtClean="0"/>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xfrm>
                <a:off x="685800" y="1981200"/>
                <a:ext cx="7772400" cy="2253776"/>
              </a:xfrm>
              <a:blipFill rotWithShape="0">
                <a:blip r:embed="rId2"/>
                <a:stretch>
                  <a:fillRect l="-1804" t="-3514"/>
                </a:stretch>
              </a:blipFill>
            </p:spPr>
            <p:txBody>
              <a:bodyPr/>
              <a:lstStyle/>
              <a:p>
                <a:r>
                  <a:rPr lang="en-US">
                    <a:noFill/>
                  </a:rPr>
                  <a:t> </a:t>
                </a:r>
              </a:p>
            </p:txBody>
          </p:sp>
        </mc:Fallback>
      </mc:AlternateContent>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5</a:t>
            </a:fld>
            <a:endParaRPr lang="en-US" altLang="ja-JP"/>
          </a:p>
        </p:txBody>
      </p:sp>
      <p:sp>
        <p:nvSpPr>
          <p:cNvPr id="8" name="TextBox 7"/>
          <p:cNvSpPr txBox="1"/>
          <p:nvPr/>
        </p:nvSpPr>
        <p:spPr>
          <a:xfrm>
            <a:off x="76200" y="681335"/>
            <a:ext cx="2020105" cy="461665"/>
          </a:xfrm>
          <a:prstGeom prst="rect">
            <a:avLst/>
          </a:prstGeom>
          <a:noFill/>
        </p:spPr>
        <p:txBody>
          <a:bodyPr wrap="none" rtlCol="0">
            <a:spAutoFit/>
          </a:bodyPr>
          <a:lstStyle/>
          <a:p>
            <a:r>
              <a:rPr kumimoji="1" lang="en-US" sz="2400" dirty="0" smtClean="0"/>
              <a:t>[Channel load]</a:t>
            </a:r>
            <a:endParaRPr kumimoji="1" lang="en-US" sz="2400" dirty="0"/>
          </a:p>
        </p:txBody>
      </p:sp>
      <p:cxnSp>
        <p:nvCxnSpPr>
          <p:cNvPr id="9" name="Straight Connector 8"/>
          <p:cNvCxnSpPr/>
          <p:nvPr/>
        </p:nvCxnSpPr>
        <p:spPr bwMode="auto">
          <a:xfrm>
            <a:off x="1295400" y="5091824"/>
            <a:ext cx="6400800" cy="0"/>
          </a:xfrm>
          <a:prstGeom prst="line">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a:off x="1562637" y="4419600"/>
            <a:ext cx="0" cy="8229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7391400" y="4419600"/>
            <a:ext cx="0" cy="8229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a:off x="1866900" y="553033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4073856" y="553033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2291673" y="5802868"/>
            <a:ext cx="1524776" cy="369332"/>
          </a:xfrm>
          <a:prstGeom prst="rect">
            <a:avLst/>
          </a:prstGeom>
          <a:noFill/>
        </p:spPr>
        <p:txBody>
          <a:bodyPr wrap="none" rtlCol="0">
            <a:spAutoFit/>
          </a:bodyPr>
          <a:lstStyle/>
          <a:p>
            <a:r>
              <a:rPr kumimoji="1" lang="en-US" sz="1800" dirty="0"/>
              <a:t>f</a:t>
            </a:r>
            <a:r>
              <a:rPr kumimoji="1" lang="en-US" sz="1800" dirty="0" smtClean="0"/>
              <a:t>ail </a:t>
            </a:r>
            <a:r>
              <a:rPr kumimoji="1" lang="en-US" sz="1800" dirty="0" err="1"/>
              <a:t>t</a:t>
            </a:r>
            <a:r>
              <a:rPr kumimoji="1" lang="en-US" sz="1800" dirty="0" err="1" smtClean="0"/>
              <a:t>x</a:t>
            </a:r>
            <a:r>
              <a:rPr kumimoji="1" lang="en-US" sz="1800" dirty="0" smtClean="0"/>
              <a:t> time [1]</a:t>
            </a:r>
            <a:endParaRPr kumimoji="1" lang="en-US" sz="1800" dirty="0"/>
          </a:p>
        </p:txBody>
      </p:sp>
      <p:cxnSp>
        <p:nvCxnSpPr>
          <p:cNvPr id="21" name="Straight Arrow Connector 20"/>
          <p:cNvCxnSpPr/>
          <p:nvPr/>
        </p:nvCxnSpPr>
        <p:spPr bwMode="auto">
          <a:xfrm>
            <a:off x="1866900" y="5758934"/>
            <a:ext cx="219456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Rectangle 22"/>
          <p:cNvSpPr/>
          <p:nvPr/>
        </p:nvSpPr>
        <p:spPr bwMode="auto">
          <a:xfrm>
            <a:off x="1856681" y="4855605"/>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25" name="Straight Arrow Connector 24"/>
          <p:cNvCxnSpPr/>
          <p:nvPr/>
        </p:nvCxnSpPr>
        <p:spPr bwMode="auto">
          <a:xfrm>
            <a:off x="1539240" y="4495800"/>
            <a:ext cx="585216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3698045" y="4214333"/>
            <a:ext cx="1909497" cy="369332"/>
          </a:xfrm>
          <a:prstGeom prst="rect">
            <a:avLst/>
          </a:prstGeom>
          <a:noFill/>
        </p:spPr>
        <p:txBody>
          <a:bodyPr wrap="none" rtlCol="0">
            <a:spAutoFit/>
          </a:bodyPr>
          <a:lstStyle/>
          <a:p>
            <a:r>
              <a:rPr kumimoji="1" lang="en-US" sz="1800" dirty="0" smtClean="0"/>
              <a:t>Measurement time</a:t>
            </a:r>
            <a:endParaRPr kumimoji="1" lang="en-US" sz="1800" dirty="0"/>
          </a:p>
        </p:txBody>
      </p:sp>
      <p:sp>
        <p:nvSpPr>
          <p:cNvPr id="27" name="TextBox 26"/>
          <p:cNvSpPr txBox="1"/>
          <p:nvPr/>
        </p:nvSpPr>
        <p:spPr>
          <a:xfrm>
            <a:off x="3606928" y="4492819"/>
            <a:ext cx="851515" cy="369332"/>
          </a:xfrm>
          <a:prstGeom prst="rect">
            <a:avLst/>
          </a:prstGeom>
          <a:noFill/>
        </p:spPr>
        <p:txBody>
          <a:bodyPr wrap="none" rtlCol="0">
            <a:spAutoFit/>
          </a:bodyPr>
          <a:lstStyle/>
          <a:p>
            <a:r>
              <a:rPr kumimoji="1" lang="en-US" sz="1800" dirty="0" err="1" smtClean="0"/>
              <a:t>NoAck</a:t>
            </a:r>
            <a:endParaRPr kumimoji="1" lang="en-US" sz="1800" dirty="0"/>
          </a:p>
        </p:txBody>
      </p:sp>
      <p:sp>
        <p:nvSpPr>
          <p:cNvPr id="28" name="Rectangle 27"/>
          <p:cNvSpPr/>
          <p:nvPr/>
        </p:nvSpPr>
        <p:spPr bwMode="auto">
          <a:xfrm>
            <a:off x="2362200" y="4855605"/>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0" name="Straight Arrow Connector 9"/>
          <p:cNvCxnSpPr/>
          <p:nvPr/>
        </p:nvCxnSpPr>
        <p:spPr bwMode="auto">
          <a:xfrm flipV="1">
            <a:off x="1856681"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2371884"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a:off x="2819400" y="5213489"/>
            <a:ext cx="460344" cy="0"/>
          </a:xfrm>
          <a:prstGeom prst="line">
            <a:avLst/>
          </a:prstGeom>
          <a:solidFill>
            <a:schemeClr val="accent1"/>
          </a:solidFill>
          <a:ln w="57150" cap="rnd"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Rectangle 29"/>
          <p:cNvSpPr/>
          <p:nvPr/>
        </p:nvSpPr>
        <p:spPr bwMode="auto">
          <a:xfrm>
            <a:off x="3533081" y="4863224"/>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31" name="Straight Arrow Connector 30"/>
          <p:cNvCxnSpPr/>
          <p:nvPr/>
        </p:nvCxnSpPr>
        <p:spPr bwMode="auto">
          <a:xfrm flipV="1">
            <a:off x="3546177"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a:off x="1676400" y="5249233"/>
            <a:ext cx="2577950" cy="369332"/>
          </a:xfrm>
          <a:prstGeom prst="rect">
            <a:avLst/>
          </a:prstGeom>
          <a:noFill/>
        </p:spPr>
        <p:txBody>
          <a:bodyPr wrap="none" rtlCol="0">
            <a:spAutoFit/>
          </a:bodyPr>
          <a:lstStyle/>
          <a:p>
            <a:r>
              <a:rPr kumimoji="1" lang="en-US" sz="1800" i="1" dirty="0" smtClean="0"/>
              <a:t>1+ </a:t>
            </a:r>
            <a:r>
              <a:rPr kumimoji="1" lang="en-US" sz="1800" i="1" dirty="0" err="1" smtClean="0"/>
              <a:t>macMaxFrameRetries</a:t>
            </a:r>
            <a:endParaRPr kumimoji="1" lang="en-US" sz="1800" i="1" dirty="0"/>
          </a:p>
        </p:txBody>
      </p:sp>
      <p:cxnSp>
        <p:nvCxnSpPr>
          <p:cNvPr id="33" name="Straight Connector 32"/>
          <p:cNvCxnSpPr/>
          <p:nvPr/>
        </p:nvCxnSpPr>
        <p:spPr bwMode="auto">
          <a:xfrm>
            <a:off x="4073856" y="4800600"/>
            <a:ext cx="0" cy="27432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p:cNvCxnSpPr/>
          <p:nvPr/>
        </p:nvCxnSpPr>
        <p:spPr bwMode="auto">
          <a:xfrm>
            <a:off x="4800497" y="553033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p:cNvCxnSpPr/>
          <p:nvPr/>
        </p:nvCxnSpPr>
        <p:spPr bwMode="auto">
          <a:xfrm>
            <a:off x="7007453" y="553033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p:cNvSpPr txBox="1"/>
          <p:nvPr/>
        </p:nvSpPr>
        <p:spPr>
          <a:xfrm>
            <a:off x="5225270" y="5802868"/>
            <a:ext cx="1524776" cy="369332"/>
          </a:xfrm>
          <a:prstGeom prst="rect">
            <a:avLst/>
          </a:prstGeom>
          <a:noFill/>
        </p:spPr>
        <p:txBody>
          <a:bodyPr wrap="none" rtlCol="0">
            <a:spAutoFit/>
          </a:bodyPr>
          <a:lstStyle/>
          <a:p>
            <a:r>
              <a:rPr kumimoji="1" lang="en-US" sz="1800" dirty="0" smtClean="0"/>
              <a:t>fail </a:t>
            </a:r>
            <a:r>
              <a:rPr kumimoji="1" lang="en-US" sz="1800" dirty="0" err="1"/>
              <a:t>t</a:t>
            </a:r>
            <a:r>
              <a:rPr kumimoji="1" lang="en-US" sz="1800" dirty="0" err="1" smtClean="0"/>
              <a:t>x</a:t>
            </a:r>
            <a:r>
              <a:rPr kumimoji="1" lang="en-US" sz="1800" dirty="0" smtClean="0"/>
              <a:t> time [2]</a:t>
            </a:r>
            <a:endParaRPr kumimoji="1" lang="en-US" sz="1800" dirty="0"/>
          </a:p>
        </p:txBody>
      </p:sp>
      <p:cxnSp>
        <p:nvCxnSpPr>
          <p:cNvPr id="37" name="Straight Arrow Connector 36"/>
          <p:cNvCxnSpPr/>
          <p:nvPr/>
        </p:nvCxnSpPr>
        <p:spPr bwMode="auto">
          <a:xfrm>
            <a:off x="4800497" y="5758934"/>
            <a:ext cx="219456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Rectangle 37"/>
          <p:cNvSpPr/>
          <p:nvPr/>
        </p:nvSpPr>
        <p:spPr bwMode="auto">
          <a:xfrm>
            <a:off x="4790278" y="4855605"/>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9" name="TextBox 38"/>
          <p:cNvSpPr txBox="1"/>
          <p:nvPr/>
        </p:nvSpPr>
        <p:spPr>
          <a:xfrm>
            <a:off x="6540525" y="4492819"/>
            <a:ext cx="851515" cy="369332"/>
          </a:xfrm>
          <a:prstGeom prst="rect">
            <a:avLst/>
          </a:prstGeom>
          <a:noFill/>
        </p:spPr>
        <p:txBody>
          <a:bodyPr wrap="none" rtlCol="0">
            <a:spAutoFit/>
          </a:bodyPr>
          <a:lstStyle/>
          <a:p>
            <a:r>
              <a:rPr kumimoji="1" lang="en-US" sz="1800" dirty="0" err="1" smtClean="0"/>
              <a:t>NoAck</a:t>
            </a:r>
            <a:endParaRPr kumimoji="1" lang="en-US" sz="1800" dirty="0"/>
          </a:p>
        </p:txBody>
      </p:sp>
      <p:sp>
        <p:nvSpPr>
          <p:cNvPr id="40" name="Rectangle 39"/>
          <p:cNvSpPr/>
          <p:nvPr/>
        </p:nvSpPr>
        <p:spPr bwMode="auto">
          <a:xfrm>
            <a:off x="5295797" y="4855605"/>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41" name="Straight Arrow Connector 40"/>
          <p:cNvCxnSpPr/>
          <p:nvPr/>
        </p:nvCxnSpPr>
        <p:spPr bwMode="auto">
          <a:xfrm flipV="1">
            <a:off x="4790278"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p:cNvCxnSpPr/>
          <p:nvPr/>
        </p:nvCxnSpPr>
        <p:spPr bwMode="auto">
          <a:xfrm flipV="1">
            <a:off x="5305481"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a:off x="5752997" y="5213489"/>
            <a:ext cx="460344" cy="0"/>
          </a:xfrm>
          <a:prstGeom prst="line">
            <a:avLst/>
          </a:prstGeom>
          <a:solidFill>
            <a:schemeClr val="accent1"/>
          </a:solidFill>
          <a:ln w="57150" cap="rnd"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Rectangle 43"/>
          <p:cNvSpPr/>
          <p:nvPr/>
        </p:nvSpPr>
        <p:spPr bwMode="auto">
          <a:xfrm>
            <a:off x="6466678" y="4863224"/>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45" name="Straight Arrow Connector 44"/>
          <p:cNvCxnSpPr/>
          <p:nvPr/>
        </p:nvCxnSpPr>
        <p:spPr bwMode="auto">
          <a:xfrm flipV="1">
            <a:off x="6479774"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p:cNvSpPr txBox="1"/>
          <p:nvPr/>
        </p:nvSpPr>
        <p:spPr>
          <a:xfrm>
            <a:off x="4608802" y="5260262"/>
            <a:ext cx="2577950" cy="369332"/>
          </a:xfrm>
          <a:prstGeom prst="rect">
            <a:avLst/>
          </a:prstGeom>
          <a:noFill/>
        </p:spPr>
        <p:txBody>
          <a:bodyPr wrap="none" rtlCol="0">
            <a:spAutoFit/>
          </a:bodyPr>
          <a:lstStyle/>
          <a:p>
            <a:r>
              <a:rPr kumimoji="1" lang="en-US" sz="1800" i="1" dirty="0" smtClean="0"/>
              <a:t>1+ </a:t>
            </a:r>
            <a:r>
              <a:rPr kumimoji="1" lang="en-US" sz="1800" i="1" dirty="0" err="1" smtClean="0"/>
              <a:t>macMaxFrameRetries</a:t>
            </a:r>
            <a:endParaRPr kumimoji="1" lang="en-US" sz="1800" i="1" dirty="0"/>
          </a:p>
        </p:txBody>
      </p:sp>
      <p:cxnSp>
        <p:nvCxnSpPr>
          <p:cNvPr id="47" name="Straight Connector 46"/>
          <p:cNvCxnSpPr/>
          <p:nvPr/>
        </p:nvCxnSpPr>
        <p:spPr bwMode="auto">
          <a:xfrm>
            <a:off x="7007453" y="4800600"/>
            <a:ext cx="0" cy="27432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13259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solidFill>
                  <a:srgbClr val="FF0000"/>
                </a:solidFill>
              </a:rPr>
              <a:t>Retry Histogram</a:t>
            </a:r>
            <a:endParaRPr lang="en-US" altLang="ja-JP" dirty="0">
              <a:solidFill>
                <a:srgbClr val="FF0000"/>
              </a:solidFill>
            </a:endParaRPr>
          </a:p>
        </p:txBody>
      </p:sp>
      <p:sp>
        <p:nvSpPr>
          <p:cNvPr id="6" name="Content Placeholder 5"/>
          <p:cNvSpPr>
            <a:spLocks noGrp="1"/>
          </p:cNvSpPr>
          <p:nvPr>
            <p:ph idx="1"/>
          </p:nvPr>
        </p:nvSpPr>
        <p:spPr/>
        <p:txBody>
          <a:bodyPr/>
          <a:lstStyle/>
          <a:p>
            <a:r>
              <a:rPr lang="en-US" altLang="ja-JP" dirty="0" smtClean="0"/>
              <a:t>Histogram of the number of retries for one transmission during the measurement time</a:t>
            </a:r>
          </a:p>
          <a:p>
            <a:r>
              <a:rPr lang="en-US" altLang="ja-JP" dirty="0" smtClean="0"/>
              <a:t>Range: from 0 to </a:t>
            </a:r>
            <a:r>
              <a:rPr lang="en-US" altLang="ja-JP" dirty="0" err="1" smtClean="0"/>
              <a:t>macMaxFrameRetries</a:t>
            </a:r>
            <a:endParaRPr lang="en-US" altLang="ja-JP" dirty="0" smtClean="0"/>
          </a:p>
          <a:p>
            <a:pPr marL="457200" lvl="1" indent="0">
              <a:buNone/>
            </a:pPr>
            <a:r>
              <a:rPr lang="en-US" altLang="ja-JP" dirty="0" smtClean="0"/>
              <a:t>0 </a:t>
            </a:r>
            <a:r>
              <a:rPr lang="en-US" altLang="ja-JP" dirty="0" smtClean="0">
                <a:sym typeface="Wingdings" panose="05000000000000000000" pitchFamily="2" charset="2"/>
              </a:rPr>
              <a:t> </a:t>
            </a:r>
            <a:r>
              <a:rPr lang="en-US" altLang="ja-JP" dirty="0" err="1" smtClean="0"/>
              <a:t>Tx</a:t>
            </a:r>
            <a:r>
              <a:rPr lang="en-US" altLang="ja-JP" dirty="0" smtClean="0"/>
              <a:t> success without retry</a:t>
            </a:r>
          </a:p>
          <a:p>
            <a:pPr marL="457200" lvl="1" indent="0">
              <a:buNone/>
            </a:pPr>
            <a:r>
              <a:rPr lang="en-US" altLang="ja-JP" dirty="0" err="1" smtClean="0"/>
              <a:t>macMaxFrameRetries</a:t>
            </a:r>
            <a:r>
              <a:rPr lang="en-US" altLang="ja-JP" dirty="0" smtClean="0"/>
              <a:t> </a:t>
            </a:r>
            <a:r>
              <a:rPr lang="en-US" altLang="ja-JP" dirty="0" smtClean="0">
                <a:sym typeface="Wingdings" panose="05000000000000000000" pitchFamily="2" charset="2"/>
              </a:rPr>
              <a:t> </a:t>
            </a:r>
            <a:r>
              <a:rPr lang="en-US" altLang="ja-JP" dirty="0" err="1" smtClean="0">
                <a:sym typeface="Wingdings" panose="05000000000000000000" pitchFamily="2" charset="2"/>
              </a:rPr>
              <a:t>Tx</a:t>
            </a:r>
            <a:r>
              <a:rPr lang="en-US" altLang="ja-JP" dirty="0" smtClean="0">
                <a:sym typeface="Wingdings" panose="05000000000000000000" pitchFamily="2" charset="2"/>
              </a:rPr>
              <a:t> f</a:t>
            </a:r>
            <a:r>
              <a:rPr lang="en-US" altLang="ja-JP" dirty="0" smtClean="0"/>
              <a:t>ailure </a:t>
            </a:r>
          </a:p>
        </p:txBody>
      </p:sp>
      <p:sp>
        <p:nvSpPr>
          <p:cNvPr id="2" name="Date Placeholder 1"/>
          <p:cNvSpPr>
            <a:spLocks noGrp="1"/>
          </p:cNvSpPr>
          <p:nvPr>
            <p:ph type="dt" sz="half" idx="10"/>
          </p:nvPr>
        </p:nvSpPr>
        <p:spPr/>
        <p:txBody>
          <a:bodyPr/>
          <a:lstStyle/>
          <a:p>
            <a:r>
              <a:rPr lang="en-US" altLang="ja-JP" smtClean="0"/>
              <a:t>September 2015</a:t>
            </a:r>
            <a:endParaRPr lang="en-US" altLang="ja-JP" dirty="0"/>
          </a:p>
        </p:txBody>
      </p:sp>
      <p:sp>
        <p:nvSpPr>
          <p:cNvPr id="3" name="Footer Placeholder 2"/>
          <p:cNvSpPr>
            <a:spLocks noGrp="1"/>
          </p:cNvSpPr>
          <p:nvPr>
            <p:ph type="ftr" sz="quarter" idx="11"/>
          </p:nvPr>
        </p:nvSpPr>
        <p:spPr/>
        <p:txBody>
          <a:bodyPr/>
          <a:lstStyle/>
          <a:p>
            <a:r>
              <a:rPr lang="en-US" altLang="ja-JP" smtClean="0"/>
              <a:t>Hidetoshi Yokota and Ruben Salazar, 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6</a:t>
            </a:fld>
            <a:endParaRPr lang="en-US" altLang="ja-JP"/>
          </a:p>
        </p:txBody>
      </p:sp>
      <p:sp>
        <p:nvSpPr>
          <p:cNvPr id="8" name="TextBox 7"/>
          <p:cNvSpPr txBox="1"/>
          <p:nvPr/>
        </p:nvSpPr>
        <p:spPr>
          <a:xfrm>
            <a:off x="76200" y="681335"/>
            <a:ext cx="2020105" cy="461665"/>
          </a:xfrm>
          <a:prstGeom prst="rect">
            <a:avLst/>
          </a:prstGeom>
          <a:noFill/>
        </p:spPr>
        <p:txBody>
          <a:bodyPr wrap="none" rtlCol="0">
            <a:spAutoFit/>
          </a:bodyPr>
          <a:lstStyle/>
          <a:p>
            <a:r>
              <a:rPr kumimoji="1" lang="en-US" sz="2400" dirty="0" smtClean="0"/>
              <a:t>[Channel load]</a:t>
            </a:r>
            <a:endParaRPr kumimoji="1" lang="en-US" sz="2400" dirty="0"/>
          </a:p>
        </p:txBody>
      </p:sp>
      <p:sp>
        <p:nvSpPr>
          <p:cNvPr id="49" name="Left Brace 48"/>
          <p:cNvSpPr/>
          <p:nvPr/>
        </p:nvSpPr>
        <p:spPr bwMode="auto">
          <a:xfrm>
            <a:off x="990600" y="4114800"/>
            <a:ext cx="228600" cy="990600"/>
          </a:xfrm>
          <a:prstGeom prst="leftBrace">
            <a:avLst>
              <a:gd name="adj1" fmla="val 35000"/>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088825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smtClean="0"/>
              <a:t>Percentage of time of deferred transmissions (CCA)</a:t>
            </a:r>
            <a:endParaRPr lang="en-US" altLang="ja-JP" dirty="0"/>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a:xfrm>
                <a:off x="685800" y="1981200"/>
                <a:ext cx="7772400" cy="2258232"/>
              </a:xfrm>
            </p:spPr>
            <p:txBody>
              <a:bodyPr>
                <a:normAutofit fontScale="92500" lnSpcReduction="20000"/>
              </a:bodyPr>
              <a:lstStyle/>
              <a:p>
                <a:pPr>
                  <a:lnSpc>
                    <a:spcPct val="120000"/>
                  </a:lnSpc>
                </a:pPr>
                <a:r>
                  <a:rPr lang="en-US" altLang="ja-JP" dirty="0" smtClean="0"/>
                  <a:t>macDeferredTxTime </a:t>
                </a:r>
                <a:br>
                  <a:rPr lang="en-US" altLang="ja-JP" dirty="0" smtClean="0"/>
                </a:br>
                <a:r>
                  <a:rPr lang="en-US" altLang="ja-JP" dirty="0" smtClean="0"/>
                  <a:t>		= </a:t>
                </a:r>
                <a14:m>
                  <m:oMath xmlns:m="http://schemas.openxmlformats.org/officeDocument/2006/math">
                    <m:f>
                      <m:fPr>
                        <m:ctrlPr>
                          <a:rPr lang="en-US" altLang="ja-JP" i="1">
                            <a:latin typeface="Cambria Math" panose="02040503050406030204" pitchFamily="18" charset="0"/>
                          </a:rPr>
                        </m:ctrlPr>
                      </m:fPr>
                      <m:num>
                        <m:nary>
                          <m:naryPr>
                            <m:chr m:val="∑"/>
                            <m:subHide m:val="on"/>
                            <m:supHide m:val="on"/>
                            <m:ctrlPr>
                              <a:rPr lang="en-US" altLang="ja-JP" i="1">
                                <a:latin typeface="Cambria Math" panose="02040503050406030204" pitchFamily="18" charset="0"/>
                              </a:rPr>
                            </m:ctrlPr>
                          </m:naryPr>
                          <m:sub/>
                          <m:sup/>
                          <m:e>
                            <m:r>
                              <a:rPr lang="en-US" altLang="ja-JP" b="0" i="1" smtClean="0">
                                <a:latin typeface="Cambria Math" panose="02040503050406030204" pitchFamily="18" charset="0"/>
                              </a:rPr>
                              <m:t>𝐷𝑒𝑓𝑒𝑟𝑟𝑒𝑑</m:t>
                            </m:r>
                            <m:r>
                              <a:rPr lang="en-US" altLang="ja-JP" b="0" i="1" smtClean="0">
                                <a:latin typeface="Cambria Math" panose="02040503050406030204" pitchFamily="18" charset="0"/>
                              </a:rPr>
                              <m:t> </m:t>
                            </m:r>
                            <m:r>
                              <a:rPr lang="en-US" altLang="ja-JP" b="0" i="1" smtClean="0">
                                <a:latin typeface="Cambria Math" panose="02040503050406030204" pitchFamily="18" charset="0"/>
                              </a:rPr>
                              <m:t>𝑝𝑒𝑟𝑖𝑜𝑑</m:t>
                            </m:r>
                          </m:e>
                        </m:nary>
                      </m:num>
                      <m:den>
                        <m:r>
                          <a:rPr lang="en-US" altLang="ja-JP" i="1">
                            <a:latin typeface="Cambria Math" panose="02040503050406030204" pitchFamily="18" charset="0"/>
                          </a:rPr>
                          <m:t>𝑀𝑒𝑎𝑠𝑢𝑟𝑒𝑚𝑒𝑛𝑡</m:t>
                        </m:r>
                        <m:r>
                          <a:rPr lang="en-US" altLang="ja-JP" i="1">
                            <a:latin typeface="Cambria Math" panose="02040503050406030204" pitchFamily="18" charset="0"/>
                          </a:rPr>
                          <m:t> </m:t>
                        </m:r>
                        <m:r>
                          <a:rPr lang="en-US" altLang="ja-JP" i="1">
                            <a:latin typeface="Cambria Math" panose="02040503050406030204" pitchFamily="18" charset="0"/>
                          </a:rPr>
                          <m:t>𝑇𝑖𝑚𝑒</m:t>
                        </m:r>
                      </m:den>
                    </m:f>
                  </m:oMath>
                </a14:m>
                <a:endParaRPr lang="en-US" altLang="ja-JP" dirty="0" smtClean="0"/>
              </a:p>
              <a:p>
                <a:pPr>
                  <a:lnSpc>
                    <a:spcPct val="120000"/>
                  </a:lnSpc>
                </a:pPr>
                <a:r>
                  <a:rPr lang="en-US" altLang="ja-JP" dirty="0" smtClean="0"/>
                  <a:t>Deferred period: total back-off period after first CCA</a:t>
                </a:r>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xfrm>
                <a:off x="685800" y="1981200"/>
                <a:ext cx="7772400" cy="2258232"/>
              </a:xfrm>
              <a:blipFill rotWithShape="0">
                <a:blip r:embed="rId2"/>
                <a:stretch>
                  <a:fillRect l="-1647" t="-3514" r="-706" b="-7297"/>
                </a:stretch>
              </a:blipFill>
            </p:spPr>
            <p:txBody>
              <a:bodyPr/>
              <a:lstStyle/>
              <a:p>
                <a:r>
                  <a:rPr lang="en-US">
                    <a:noFill/>
                  </a:rPr>
                  <a:t> </a:t>
                </a:r>
              </a:p>
            </p:txBody>
          </p:sp>
        </mc:Fallback>
      </mc:AlternateContent>
      <p:sp>
        <p:nvSpPr>
          <p:cNvPr id="2" name="Date Placeholder 1"/>
          <p:cNvSpPr>
            <a:spLocks noGrp="1"/>
          </p:cNvSpPr>
          <p:nvPr>
            <p:ph type="dt" sz="half" idx="10"/>
          </p:nvPr>
        </p:nvSpPr>
        <p:spPr/>
        <p:txBody>
          <a:bodyPr/>
          <a:lstStyle/>
          <a:p>
            <a:r>
              <a:rPr lang="en-US" altLang="ja-JP"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smtClean="0"/>
              <a:t>Hidetoshi Yokota and Ruben Salazar, 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7</a:t>
            </a:fld>
            <a:endParaRPr lang="en-US" altLang="ja-JP"/>
          </a:p>
        </p:txBody>
      </p:sp>
      <p:sp>
        <p:nvSpPr>
          <p:cNvPr id="8" name="TextBox 7"/>
          <p:cNvSpPr txBox="1"/>
          <p:nvPr/>
        </p:nvSpPr>
        <p:spPr>
          <a:xfrm>
            <a:off x="-115105" y="551773"/>
            <a:ext cx="2020105" cy="461665"/>
          </a:xfrm>
          <a:prstGeom prst="rect">
            <a:avLst/>
          </a:prstGeom>
          <a:noFill/>
        </p:spPr>
        <p:txBody>
          <a:bodyPr wrap="none" rtlCol="0">
            <a:spAutoFit/>
          </a:bodyPr>
          <a:lstStyle/>
          <a:p>
            <a:r>
              <a:rPr kumimoji="1" lang="en-US" sz="2400" dirty="0" smtClean="0"/>
              <a:t>[Channel load]</a:t>
            </a:r>
            <a:endParaRPr kumimoji="1" lang="en-US" sz="2400" dirty="0"/>
          </a:p>
        </p:txBody>
      </p:sp>
      <p:cxnSp>
        <p:nvCxnSpPr>
          <p:cNvPr id="9" name="Straight Connector 8"/>
          <p:cNvCxnSpPr/>
          <p:nvPr/>
        </p:nvCxnSpPr>
        <p:spPr bwMode="auto">
          <a:xfrm>
            <a:off x="914400" y="5181990"/>
            <a:ext cx="7589520" cy="0"/>
          </a:xfrm>
          <a:prstGeom prst="line">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p:cNvSpPr/>
          <p:nvPr/>
        </p:nvSpPr>
        <p:spPr bwMode="auto">
          <a:xfrm>
            <a:off x="1371600" y="4953390"/>
            <a:ext cx="640080" cy="228600"/>
          </a:xfrm>
          <a:prstGeom prst="rect">
            <a:avLst/>
          </a:prstGeom>
          <a:ln>
            <a:headEnd type="none" w="sm" len="sm"/>
            <a:tailEnd type="none" w="sm" len="sm"/>
          </a:ln>
          <a:extLst/>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 name="Up Arrow 10"/>
          <p:cNvSpPr/>
          <p:nvPr/>
        </p:nvSpPr>
        <p:spPr bwMode="auto">
          <a:xfrm>
            <a:off x="1425698" y="5181990"/>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3" name="Straight Connector 12"/>
          <p:cNvCxnSpPr/>
          <p:nvPr/>
        </p:nvCxnSpPr>
        <p:spPr bwMode="auto">
          <a:xfrm>
            <a:off x="1143000" y="4430586"/>
            <a:ext cx="0" cy="9144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8090079" y="4430586"/>
            <a:ext cx="0" cy="9144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Up Arrow 14"/>
          <p:cNvSpPr/>
          <p:nvPr/>
        </p:nvSpPr>
        <p:spPr bwMode="auto">
          <a:xfrm>
            <a:off x="2286000" y="5179844"/>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6" name="Straight Connector 15"/>
          <p:cNvCxnSpPr/>
          <p:nvPr/>
        </p:nvCxnSpPr>
        <p:spPr bwMode="auto">
          <a:xfrm>
            <a:off x="1539998" y="5562990"/>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2438400" y="5562990"/>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p:cNvSpPr/>
          <p:nvPr/>
        </p:nvSpPr>
        <p:spPr bwMode="auto">
          <a:xfrm>
            <a:off x="2438400" y="4953390"/>
            <a:ext cx="1005840"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9" name="TextBox 18"/>
          <p:cNvSpPr txBox="1"/>
          <p:nvPr/>
        </p:nvSpPr>
        <p:spPr>
          <a:xfrm>
            <a:off x="1219200" y="5978313"/>
            <a:ext cx="1601721" cy="369332"/>
          </a:xfrm>
          <a:prstGeom prst="rect">
            <a:avLst/>
          </a:prstGeom>
          <a:noFill/>
        </p:spPr>
        <p:txBody>
          <a:bodyPr wrap="none" rtlCol="0">
            <a:spAutoFit/>
          </a:bodyPr>
          <a:lstStyle/>
          <a:p>
            <a:r>
              <a:rPr kumimoji="1" lang="en-US" sz="1800" dirty="0" smtClean="0">
                <a:solidFill>
                  <a:srgbClr val="FF0000"/>
                </a:solidFill>
              </a:rPr>
              <a:t>deferred period</a:t>
            </a:r>
            <a:endParaRPr kumimoji="1" lang="en-US" sz="1800" dirty="0">
              <a:solidFill>
                <a:srgbClr val="FF0000"/>
              </a:solidFill>
            </a:endParaRPr>
          </a:p>
        </p:txBody>
      </p:sp>
      <p:cxnSp>
        <p:nvCxnSpPr>
          <p:cNvPr id="21" name="Straight Arrow Connector 20"/>
          <p:cNvCxnSpPr/>
          <p:nvPr/>
        </p:nvCxnSpPr>
        <p:spPr bwMode="auto">
          <a:xfrm>
            <a:off x="1539998" y="5791590"/>
            <a:ext cx="91440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a:xfrm>
            <a:off x="1619597" y="4631418"/>
            <a:ext cx="620683" cy="369332"/>
          </a:xfrm>
          <a:prstGeom prst="rect">
            <a:avLst/>
          </a:prstGeom>
          <a:noFill/>
        </p:spPr>
        <p:txBody>
          <a:bodyPr wrap="none" rtlCol="0">
            <a:spAutoFit/>
          </a:bodyPr>
          <a:lstStyle/>
          <a:p>
            <a:r>
              <a:rPr kumimoji="1" lang="en-US" sz="1800" dirty="0" smtClean="0"/>
              <a:t>busy</a:t>
            </a:r>
            <a:endParaRPr kumimoji="1" lang="en-US" sz="1800" dirty="0"/>
          </a:p>
        </p:txBody>
      </p:sp>
      <p:cxnSp>
        <p:nvCxnSpPr>
          <p:cNvPr id="26" name="Straight Arrow Connector 25"/>
          <p:cNvCxnSpPr/>
          <p:nvPr/>
        </p:nvCxnSpPr>
        <p:spPr bwMode="auto">
          <a:xfrm>
            <a:off x="1135380" y="4506786"/>
            <a:ext cx="69494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Box 26"/>
          <p:cNvSpPr txBox="1"/>
          <p:nvPr/>
        </p:nvSpPr>
        <p:spPr>
          <a:xfrm>
            <a:off x="3832769" y="4191000"/>
            <a:ext cx="1909497" cy="369332"/>
          </a:xfrm>
          <a:prstGeom prst="rect">
            <a:avLst/>
          </a:prstGeom>
          <a:noFill/>
        </p:spPr>
        <p:txBody>
          <a:bodyPr wrap="none" rtlCol="0">
            <a:spAutoFit/>
          </a:bodyPr>
          <a:lstStyle/>
          <a:p>
            <a:r>
              <a:rPr kumimoji="1" lang="en-US" sz="1800" dirty="0" smtClean="0"/>
              <a:t>Measurement time</a:t>
            </a:r>
            <a:endParaRPr kumimoji="1" lang="en-US" sz="1800" dirty="0"/>
          </a:p>
        </p:txBody>
      </p:sp>
      <p:sp>
        <p:nvSpPr>
          <p:cNvPr id="28" name="TextBox 27"/>
          <p:cNvSpPr txBox="1"/>
          <p:nvPr/>
        </p:nvSpPr>
        <p:spPr>
          <a:xfrm>
            <a:off x="3352800" y="4518454"/>
            <a:ext cx="671979" cy="369332"/>
          </a:xfrm>
          <a:prstGeom prst="rect">
            <a:avLst/>
          </a:prstGeom>
          <a:noFill/>
        </p:spPr>
        <p:txBody>
          <a:bodyPr wrap="none" rtlCol="0">
            <a:spAutoFit/>
          </a:bodyPr>
          <a:lstStyle/>
          <a:p>
            <a:r>
              <a:rPr kumimoji="1" lang="en-US" sz="1800" dirty="0" smtClean="0"/>
              <a:t>ACK</a:t>
            </a:r>
            <a:endParaRPr kumimoji="1" lang="en-US" sz="1800" dirty="0"/>
          </a:p>
        </p:txBody>
      </p:sp>
      <p:sp>
        <p:nvSpPr>
          <p:cNvPr id="29" name="Up Arrow 28"/>
          <p:cNvSpPr/>
          <p:nvPr/>
        </p:nvSpPr>
        <p:spPr bwMode="auto">
          <a:xfrm flipV="1">
            <a:off x="3581400" y="4865462"/>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4" name="Rectangle 23"/>
          <p:cNvSpPr/>
          <p:nvPr/>
        </p:nvSpPr>
        <p:spPr bwMode="auto">
          <a:xfrm>
            <a:off x="4114800" y="4941331"/>
            <a:ext cx="1371600" cy="228600"/>
          </a:xfrm>
          <a:prstGeom prst="rect">
            <a:avLst/>
          </a:prstGeom>
          <a:ln>
            <a:headEnd type="none" w="sm" len="sm"/>
            <a:tailEnd type="none" w="sm" len="sm"/>
          </a:ln>
          <a:extLst/>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5" name="Up Arrow 24"/>
          <p:cNvSpPr/>
          <p:nvPr/>
        </p:nvSpPr>
        <p:spPr bwMode="auto">
          <a:xfrm>
            <a:off x="4343400" y="5169931"/>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0" name="Up Arrow 29"/>
          <p:cNvSpPr/>
          <p:nvPr/>
        </p:nvSpPr>
        <p:spPr bwMode="auto">
          <a:xfrm>
            <a:off x="5105400" y="5193543"/>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31" name="Straight Connector 30"/>
          <p:cNvCxnSpPr/>
          <p:nvPr/>
        </p:nvCxnSpPr>
        <p:spPr bwMode="auto">
          <a:xfrm>
            <a:off x="4457700" y="5550931"/>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a:off x="6124848" y="5550931"/>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Rectangle 32"/>
          <p:cNvSpPr/>
          <p:nvPr/>
        </p:nvSpPr>
        <p:spPr bwMode="auto">
          <a:xfrm>
            <a:off x="6172200" y="4941331"/>
            <a:ext cx="1280160"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4" name="TextBox 33"/>
          <p:cNvSpPr txBox="1"/>
          <p:nvPr/>
        </p:nvSpPr>
        <p:spPr>
          <a:xfrm>
            <a:off x="4511362" y="5823465"/>
            <a:ext cx="1601721" cy="369332"/>
          </a:xfrm>
          <a:prstGeom prst="rect">
            <a:avLst/>
          </a:prstGeom>
          <a:noFill/>
        </p:spPr>
        <p:txBody>
          <a:bodyPr wrap="none" rtlCol="0">
            <a:spAutoFit/>
          </a:bodyPr>
          <a:lstStyle/>
          <a:p>
            <a:r>
              <a:rPr kumimoji="1" lang="en-US" sz="1800" dirty="0" smtClean="0">
                <a:solidFill>
                  <a:srgbClr val="FF0000"/>
                </a:solidFill>
              </a:rPr>
              <a:t>deferred period</a:t>
            </a:r>
            <a:endParaRPr kumimoji="1" lang="en-US" sz="1800" dirty="0">
              <a:solidFill>
                <a:srgbClr val="FF0000"/>
              </a:solidFill>
            </a:endParaRPr>
          </a:p>
        </p:txBody>
      </p:sp>
      <p:cxnSp>
        <p:nvCxnSpPr>
          <p:cNvPr id="35" name="Straight Arrow Connector 34"/>
          <p:cNvCxnSpPr/>
          <p:nvPr/>
        </p:nvCxnSpPr>
        <p:spPr bwMode="auto">
          <a:xfrm>
            <a:off x="4457700" y="5779531"/>
            <a:ext cx="164592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p:cNvSpPr txBox="1"/>
          <p:nvPr/>
        </p:nvSpPr>
        <p:spPr>
          <a:xfrm>
            <a:off x="4560917" y="4619359"/>
            <a:ext cx="620683" cy="369332"/>
          </a:xfrm>
          <a:prstGeom prst="rect">
            <a:avLst/>
          </a:prstGeom>
          <a:noFill/>
        </p:spPr>
        <p:txBody>
          <a:bodyPr wrap="none" rtlCol="0">
            <a:spAutoFit/>
          </a:bodyPr>
          <a:lstStyle/>
          <a:p>
            <a:r>
              <a:rPr kumimoji="1" lang="en-US" sz="1800" dirty="0" smtClean="0"/>
              <a:t>busy</a:t>
            </a:r>
            <a:endParaRPr kumimoji="1" lang="en-US" sz="1800" dirty="0"/>
          </a:p>
        </p:txBody>
      </p:sp>
      <p:sp>
        <p:nvSpPr>
          <p:cNvPr id="37" name="TextBox 36"/>
          <p:cNvSpPr txBox="1"/>
          <p:nvPr/>
        </p:nvSpPr>
        <p:spPr>
          <a:xfrm>
            <a:off x="7329021" y="4518454"/>
            <a:ext cx="671979" cy="369332"/>
          </a:xfrm>
          <a:prstGeom prst="rect">
            <a:avLst/>
          </a:prstGeom>
          <a:noFill/>
        </p:spPr>
        <p:txBody>
          <a:bodyPr wrap="none" rtlCol="0">
            <a:spAutoFit/>
          </a:bodyPr>
          <a:lstStyle/>
          <a:p>
            <a:r>
              <a:rPr kumimoji="1" lang="en-US" sz="1800" dirty="0" smtClean="0"/>
              <a:t>ACK</a:t>
            </a:r>
            <a:endParaRPr kumimoji="1" lang="en-US" sz="1800" dirty="0"/>
          </a:p>
        </p:txBody>
      </p:sp>
      <p:sp>
        <p:nvSpPr>
          <p:cNvPr id="38" name="Up Arrow 37"/>
          <p:cNvSpPr/>
          <p:nvPr/>
        </p:nvSpPr>
        <p:spPr bwMode="auto">
          <a:xfrm flipV="1">
            <a:off x="7545123" y="4867335"/>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9" name="Up Arrow 38"/>
          <p:cNvSpPr/>
          <p:nvPr/>
        </p:nvSpPr>
        <p:spPr bwMode="auto">
          <a:xfrm>
            <a:off x="6019800" y="5192586"/>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0" name="TextBox 39"/>
          <p:cNvSpPr txBox="1"/>
          <p:nvPr/>
        </p:nvSpPr>
        <p:spPr>
          <a:xfrm>
            <a:off x="1273935" y="5454216"/>
            <a:ext cx="659155" cy="369332"/>
          </a:xfrm>
          <a:prstGeom prst="rect">
            <a:avLst/>
          </a:prstGeom>
          <a:noFill/>
        </p:spPr>
        <p:txBody>
          <a:bodyPr wrap="none" rtlCol="0">
            <a:spAutoFit/>
          </a:bodyPr>
          <a:lstStyle/>
          <a:p>
            <a:r>
              <a:rPr kumimoji="1" lang="en-US" sz="1800" dirty="0" smtClean="0"/>
              <a:t>CCA</a:t>
            </a:r>
            <a:endParaRPr kumimoji="1" lang="en-US" sz="1800" dirty="0"/>
          </a:p>
        </p:txBody>
      </p:sp>
      <p:sp>
        <p:nvSpPr>
          <p:cNvPr id="41" name="TextBox 40"/>
          <p:cNvSpPr txBox="1"/>
          <p:nvPr/>
        </p:nvSpPr>
        <p:spPr>
          <a:xfrm>
            <a:off x="2087895" y="5464466"/>
            <a:ext cx="659155" cy="369332"/>
          </a:xfrm>
          <a:prstGeom prst="rect">
            <a:avLst/>
          </a:prstGeom>
          <a:noFill/>
        </p:spPr>
        <p:txBody>
          <a:bodyPr wrap="none" rtlCol="0">
            <a:spAutoFit/>
          </a:bodyPr>
          <a:lstStyle/>
          <a:p>
            <a:r>
              <a:rPr kumimoji="1" lang="en-US" sz="1800" dirty="0" smtClean="0"/>
              <a:t>CCA</a:t>
            </a:r>
            <a:endParaRPr kumimoji="1" lang="en-US" sz="1800" dirty="0"/>
          </a:p>
        </p:txBody>
      </p:sp>
      <p:sp>
        <p:nvSpPr>
          <p:cNvPr id="42" name="TextBox 41"/>
          <p:cNvSpPr txBox="1"/>
          <p:nvPr/>
        </p:nvSpPr>
        <p:spPr>
          <a:xfrm>
            <a:off x="5810768" y="5430877"/>
            <a:ext cx="659155" cy="369332"/>
          </a:xfrm>
          <a:prstGeom prst="rect">
            <a:avLst/>
          </a:prstGeom>
          <a:noFill/>
        </p:spPr>
        <p:txBody>
          <a:bodyPr wrap="none" rtlCol="0">
            <a:spAutoFit/>
          </a:bodyPr>
          <a:lstStyle/>
          <a:p>
            <a:r>
              <a:rPr kumimoji="1" lang="en-US" sz="1800" dirty="0" smtClean="0"/>
              <a:t>CCA</a:t>
            </a:r>
            <a:endParaRPr kumimoji="1" lang="en-US" sz="1800" dirty="0"/>
          </a:p>
        </p:txBody>
      </p:sp>
      <p:sp>
        <p:nvSpPr>
          <p:cNvPr id="43" name="TextBox 42"/>
          <p:cNvSpPr txBox="1"/>
          <p:nvPr/>
        </p:nvSpPr>
        <p:spPr>
          <a:xfrm>
            <a:off x="4129091" y="5410200"/>
            <a:ext cx="659155" cy="369332"/>
          </a:xfrm>
          <a:prstGeom prst="rect">
            <a:avLst/>
          </a:prstGeom>
          <a:noFill/>
        </p:spPr>
        <p:txBody>
          <a:bodyPr wrap="none" rtlCol="0">
            <a:spAutoFit/>
          </a:bodyPr>
          <a:lstStyle/>
          <a:p>
            <a:r>
              <a:rPr kumimoji="1" lang="en-US" sz="1800" dirty="0" smtClean="0"/>
              <a:t>CCA</a:t>
            </a:r>
            <a:endParaRPr kumimoji="1" lang="en-US" sz="1800" dirty="0"/>
          </a:p>
        </p:txBody>
      </p:sp>
      <p:sp>
        <p:nvSpPr>
          <p:cNvPr id="44" name="TextBox 43"/>
          <p:cNvSpPr txBox="1"/>
          <p:nvPr/>
        </p:nvSpPr>
        <p:spPr>
          <a:xfrm>
            <a:off x="4943051" y="5420450"/>
            <a:ext cx="659155" cy="369332"/>
          </a:xfrm>
          <a:prstGeom prst="rect">
            <a:avLst/>
          </a:prstGeom>
          <a:noFill/>
        </p:spPr>
        <p:txBody>
          <a:bodyPr wrap="none" rtlCol="0">
            <a:spAutoFit/>
          </a:bodyPr>
          <a:lstStyle/>
          <a:p>
            <a:r>
              <a:rPr kumimoji="1" lang="en-US" sz="1800" dirty="0" smtClean="0"/>
              <a:t>CCA</a:t>
            </a:r>
            <a:endParaRPr kumimoji="1" lang="en-US" sz="1800" dirty="0"/>
          </a:p>
        </p:txBody>
      </p:sp>
    </p:spTree>
    <p:extLst>
      <p:ext uri="{BB962C8B-B14F-4D97-AF65-F5344CB8AC3E}">
        <p14:creationId xmlns:p14="http://schemas.microsoft.com/office/powerpoint/2010/main" val="3823543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p:cNvCxnSpPr/>
          <p:nvPr/>
        </p:nvCxnSpPr>
        <p:spPr bwMode="auto">
          <a:xfrm>
            <a:off x="792480" y="5895642"/>
            <a:ext cx="7589520" cy="0"/>
          </a:xfrm>
          <a:prstGeom prst="line">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itle 4"/>
          <p:cNvSpPr>
            <a:spLocks noGrp="1"/>
          </p:cNvSpPr>
          <p:nvPr>
            <p:ph type="title"/>
          </p:nvPr>
        </p:nvSpPr>
        <p:spPr/>
        <p:txBody>
          <a:bodyPr/>
          <a:lstStyle/>
          <a:p>
            <a:r>
              <a:rPr lang="en-US" altLang="ja-JP" smtClean="0"/>
              <a:t>Channel Utilization</a:t>
            </a:r>
            <a:endParaRPr lang="en-US" dirty="0"/>
          </a:p>
        </p:txBody>
      </p:sp>
      <p:sp>
        <p:nvSpPr>
          <p:cNvPr id="6" name="Content Placeholder 5"/>
          <p:cNvSpPr>
            <a:spLocks noGrp="1"/>
          </p:cNvSpPr>
          <p:nvPr>
            <p:ph idx="1"/>
          </p:nvPr>
        </p:nvSpPr>
        <p:spPr>
          <a:xfrm>
            <a:off x="685800" y="1622995"/>
            <a:ext cx="7772400" cy="3567693"/>
          </a:xfrm>
        </p:spPr>
        <p:txBody>
          <a:bodyPr>
            <a:normAutofit fontScale="70000" lnSpcReduction="20000"/>
          </a:bodyPr>
          <a:lstStyle/>
          <a:p>
            <a:r>
              <a:rPr lang="en-US" altLang="ja-JP" dirty="0" smtClean="0"/>
              <a:t>Total channel used time for </a:t>
            </a:r>
            <a:r>
              <a:rPr lang="en-US" altLang="ja-JP" dirty="0" err="1" smtClean="0"/>
              <a:t>Tx</a:t>
            </a:r>
            <a:r>
              <a:rPr lang="en-US" altLang="ja-JP" dirty="0" smtClean="0"/>
              <a:t> and Rx and occupied time for the other devices over the measurement duration, linearly scaled with 255 representing100%</a:t>
            </a:r>
          </a:p>
          <a:p>
            <a:endParaRPr lang="en-US" altLang="ja-JP" dirty="0" smtClean="0"/>
          </a:p>
          <a:p>
            <a:endParaRPr lang="en-US" altLang="ja-JP" dirty="0" smtClean="0"/>
          </a:p>
          <a:p>
            <a:endParaRPr lang="en-US" altLang="ja-JP" dirty="0" smtClean="0"/>
          </a:p>
          <a:p>
            <a:r>
              <a:rPr lang="en-US" altLang="ja-JP" dirty="0" smtClean="0"/>
              <a:t>Channel Busy Time:</a:t>
            </a:r>
          </a:p>
          <a:p>
            <a:pPr lvl="1"/>
            <a:r>
              <a:rPr lang="en-US" altLang="ja-JP" dirty="0" smtClean="0"/>
              <a:t>Total time of </a:t>
            </a:r>
            <a:r>
              <a:rPr lang="en-US" altLang="ja-JP" dirty="0" err="1" smtClean="0"/>
              <a:t>Tx</a:t>
            </a:r>
            <a:r>
              <a:rPr lang="en-US" altLang="ja-JP" dirty="0" smtClean="0"/>
              <a:t> and Rx of all Frames and ACKs</a:t>
            </a:r>
          </a:p>
          <a:p>
            <a:pPr lvl="1"/>
            <a:r>
              <a:rPr lang="en-US" altLang="ja-JP" dirty="0" smtClean="0"/>
              <a:t>Deferred periods (previous page) and reception periods of frames that are not destined for this device are also added</a:t>
            </a:r>
            <a:endParaRPr lang="en-US" altLang="ja-JP" dirty="0" smtClean="0"/>
          </a:p>
        </p:txBody>
      </p:sp>
      <p:sp>
        <p:nvSpPr>
          <p:cNvPr id="2" name="Date Placeholder 1"/>
          <p:cNvSpPr>
            <a:spLocks noGrp="1"/>
          </p:cNvSpPr>
          <p:nvPr>
            <p:ph type="dt" sz="half" idx="10"/>
          </p:nvPr>
        </p:nvSpPr>
        <p:spPr/>
        <p:txBody>
          <a:bodyPr/>
          <a:lstStyle/>
          <a:p>
            <a:r>
              <a:rPr lang="en-US" altLang="ja-JP" smtClean="0"/>
              <a:t>September 2015</a:t>
            </a:r>
            <a:endParaRPr lang="en-US" altLang="ja-JP" dirty="0"/>
          </a:p>
        </p:txBody>
      </p:sp>
      <p:sp>
        <p:nvSpPr>
          <p:cNvPr id="50" name="Footer Placeholder 2"/>
          <p:cNvSpPr>
            <a:spLocks noGrp="1"/>
          </p:cNvSpPr>
          <p:nvPr>
            <p:ph type="ftr" sz="quarter" idx="11"/>
          </p:nvPr>
        </p:nvSpPr>
        <p:spPr/>
        <p:txBody>
          <a:bodyPr/>
          <a:lstStyle/>
          <a:p>
            <a:r>
              <a:rPr lang="en-US" altLang="ja-JP" smtClean="0"/>
              <a:t>Hidetoshi Yokota and Ruben Salazar, 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8</a:t>
            </a:fld>
            <a:endParaRPr lang="en-US" altLang="ja-JP"/>
          </a:p>
        </p:txBody>
      </p:sp>
      <mc:AlternateContent xmlns:mc="http://schemas.openxmlformats.org/markup-compatibility/2006" xmlns:a14="http://schemas.microsoft.com/office/drawing/2010/main">
        <mc:Choice Requires="a14">
          <p:sp>
            <p:nvSpPr>
              <p:cNvPr id="8" name="TextBox 7"/>
              <p:cNvSpPr txBox="1"/>
              <p:nvPr/>
            </p:nvSpPr>
            <p:spPr>
              <a:xfrm>
                <a:off x="1051144" y="2796480"/>
                <a:ext cx="7117911"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n-US" altLang="ja-JP" sz="1800" i="0" smtClean="0">
                          <a:latin typeface="Cambria Math" panose="02040503050406030204" pitchFamily="18" charset="0"/>
                        </a:rPr>
                        <m:t>Channel</m:t>
                      </m:r>
                      <m:r>
                        <m:rPr>
                          <m:nor/>
                        </m:rPr>
                        <a:rPr lang="en-US" altLang="ja-JP" sz="1800" i="0" smtClean="0">
                          <a:latin typeface="Cambria Math" panose="02040503050406030204" pitchFamily="18" charset="0"/>
                        </a:rPr>
                        <m:t> </m:t>
                      </m:r>
                      <m:r>
                        <a:rPr lang="en-US" altLang="ja-JP" sz="1800" b="0" i="1" smtClean="0">
                          <a:latin typeface="Cambria Math" panose="02040503050406030204" pitchFamily="18" charset="0"/>
                        </a:rPr>
                        <m:t>𝑢𝑡𝑖𝑙𝑖𝑧𝑎𝑡𝑖𝑜𝑛</m:t>
                      </m:r>
                      <m:r>
                        <a:rPr lang="en-US" altLang="ja-JP" sz="1800" i="1">
                          <a:latin typeface="Cambria Math" panose="02040503050406030204" pitchFamily="18" charset="0"/>
                        </a:rPr>
                        <m:t>=</m:t>
                      </m:r>
                      <m:r>
                        <a:rPr lang="en-US" altLang="ja-JP" sz="1800" i="1">
                          <a:latin typeface="Cambria Math" panose="02040503050406030204" pitchFamily="18" charset="0"/>
                        </a:rPr>
                        <m:t>𝐼𝑛𝑡𝑒𝑔𝑒𝑟</m:t>
                      </m:r>
                      <m:r>
                        <a:rPr lang="en-US" altLang="ja-JP" sz="1800" i="1">
                          <a:latin typeface="Cambria Math" panose="02040503050406030204" pitchFamily="18" charset="0"/>
                        </a:rPr>
                        <m:t> </m:t>
                      </m:r>
                      <m:d>
                        <m:dPr>
                          <m:begChr m:val="["/>
                          <m:endChr m:val="]"/>
                          <m:ctrlPr>
                            <a:rPr lang="en-US" altLang="ja-JP" sz="1800" i="1">
                              <a:latin typeface="Cambria Math" panose="02040503050406030204" pitchFamily="18" charset="0"/>
                            </a:rPr>
                          </m:ctrlPr>
                        </m:dPr>
                        <m:e>
                          <m:f>
                            <m:fPr>
                              <m:ctrlPr>
                                <a:rPr lang="en-US" altLang="ja-JP" sz="1800" i="1">
                                  <a:latin typeface="Cambria Math" panose="02040503050406030204" pitchFamily="18" charset="0"/>
                                </a:rPr>
                              </m:ctrlPr>
                            </m:fPr>
                            <m:num>
                              <m:r>
                                <a:rPr lang="en-US" altLang="ja-JP" sz="1800" i="1">
                                  <a:latin typeface="Cambria Math" panose="02040503050406030204" pitchFamily="18" charset="0"/>
                                </a:rPr>
                                <m:t>𝐶h𝑎𝑛𝑛𝑒𝑙</m:t>
                              </m:r>
                              <m:r>
                                <a:rPr lang="en-US" altLang="ja-JP" sz="1800" i="1">
                                  <a:latin typeface="Cambria Math" panose="02040503050406030204" pitchFamily="18" charset="0"/>
                                </a:rPr>
                                <m:t> </m:t>
                              </m:r>
                              <m:r>
                                <a:rPr lang="en-US" altLang="ja-JP" sz="1800" i="1">
                                  <a:latin typeface="Cambria Math" panose="02040503050406030204" pitchFamily="18" charset="0"/>
                                </a:rPr>
                                <m:t>𝐵𝑢𝑠𝑦</m:t>
                              </m:r>
                              <m:r>
                                <a:rPr lang="en-US" altLang="ja-JP" sz="1800" i="1">
                                  <a:latin typeface="Cambria Math" panose="02040503050406030204" pitchFamily="18" charset="0"/>
                                </a:rPr>
                                <m:t> </m:t>
                              </m:r>
                              <m:r>
                                <a:rPr lang="en-US" altLang="ja-JP" sz="1800" b="0" i="1" smtClean="0">
                                  <a:latin typeface="Cambria Math" panose="02040503050406030204" pitchFamily="18" charset="0"/>
                                </a:rPr>
                                <m:t>𝑇</m:t>
                              </m:r>
                              <m:r>
                                <a:rPr lang="en-US" altLang="ja-JP" sz="1800" i="1">
                                  <a:latin typeface="Cambria Math" panose="02040503050406030204" pitchFamily="18" charset="0"/>
                                </a:rPr>
                                <m:t>𝑖𝑚𝑒</m:t>
                              </m:r>
                              <m:r>
                                <a:rPr lang="en-US" altLang="ja-JP" sz="1800" i="1">
                                  <a:latin typeface="Cambria Math" panose="02040503050406030204" pitchFamily="18" charset="0"/>
                                </a:rPr>
                                <m:t> [</m:t>
                              </m:r>
                              <m:r>
                                <a:rPr lang="ja-JP" altLang="en-US" sz="1800" i="1">
                                  <a:latin typeface="Cambria Math" panose="02040503050406030204" pitchFamily="18" charset="0"/>
                                </a:rPr>
                                <m:t>𝜇</m:t>
                              </m:r>
                              <m:r>
                                <a:rPr lang="en-US" altLang="ja-JP" sz="1800" i="1">
                                  <a:latin typeface="Cambria Math" panose="02040503050406030204" pitchFamily="18" charset="0"/>
                                </a:rPr>
                                <m:t>𝑠</m:t>
                              </m:r>
                              <m:r>
                                <a:rPr lang="en-US" altLang="ja-JP" sz="1800" i="1">
                                  <a:latin typeface="Cambria Math" panose="02040503050406030204" pitchFamily="18" charset="0"/>
                                </a:rPr>
                                <m:t>]</m:t>
                              </m:r>
                            </m:num>
                            <m:den>
                              <m:r>
                                <a:rPr lang="en-US" altLang="ja-JP" sz="1800" i="1" smtClean="0">
                                  <a:latin typeface="Cambria Math" panose="02040503050406030204" pitchFamily="18" charset="0"/>
                                </a:rPr>
                                <m:t>𝑀𝑒𝑎𝑠𝑢𝑟𝑒𝑚𝑒𝑛</m:t>
                              </m:r>
                              <m:r>
                                <a:rPr lang="en-US" altLang="ja-JP" sz="1800" b="0" i="1" smtClean="0">
                                  <a:latin typeface="Cambria Math" panose="02040503050406030204" pitchFamily="18" charset="0"/>
                                </a:rPr>
                                <m:t>𝑡</m:t>
                              </m:r>
                              <m:r>
                                <a:rPr lang="en-US" altLang="ja-JP" sz="1800" i="1">
                                  <a:latin typeface="Cambria Math" panose="02040503050406030204" pitchFamily="18" charset="0"/>
                                </a:rPr>
                                <m:t> </m:t>
                              </m:r>
                              <m:r>
                                <a:rPr lang="en-US" altLang="ja-JP" sz="1800" i="1">
                                  <a:latin typeface="Cambria Math" panose="02040503050406030204" pitchFamily="18" charset="0"/>
                                </a:rPr>
                                <m:t>𝐷𝑢𝑟𝑎𝑡𝑖𝑜𝑛</m:t>
                              </m:r>
                              <m:r>
                                <a:rPr lang="en-US" altLang="ja-JP" sz="1800" i="1" smtClean="0">
                                  <a:latin typeface="Cambria Math" panose="02040503050406030204" pitchFamily="18" charset="0"/>
                                </a:rPr>
                                <m:t> </m:t>
                              </m:r>
                              <m:r>
                                <a:rPr lang="en-US" altLang="ja-JP" sz="1800" b="0" i="1" smtClean="0">
                                  <a:latin typeface="Cambria Math" panose="02040503050406030204" pitchFamily="18" charset="0"/>
                                </a:rPr>
                                <m:t>[</m:t>
                              </m:r>
                              <m:r>
                                <a:rPr lang="ja-JP" altLang="en-US" sz="1800" b="0" i="1" smtClean="0">
                                  <a:latin typeface="Cambria Math" panose="02040503050406030204" pitchFamily="18" charset="0"/>
                                </a:rPr>
                                <m:t>𝜇</m:t>
                              </m:r>
                              <m:r>
                                <a:rPr lang="en-US" altLang="ja-JP" sz="1800" b="0" i="1" smtClean="0">
                                  <a:latin typeface="Cambria Math" panose="02040503050406030204" pitchFamily="18" charset="0"/>
                                </a:rPr>
                                <m:t>𝑠</m:t>
                              </m:r>
                              <m:r>
                                <a:rPr lang="en-US" altLang="ja-JP" sz="1800" b="0" i="1" smtClean="0">
                                  <a:latin typeface="Cambria Math" panose="02040503050406030204" pitchFamily="18" charset="0"/>
                                </a:rPr>
                                <m:t>]</m:t>
                              </m:r>
                            </m:den>
                          </m:f>
                          <m:r>
                            <a:rPr lang="en-US" altLang="ja-JP" sz="1800" i="1" smtClean="0">
                              <a:latin typeface="Cambria Math" panose="02040503050406030204" pitchFamily="18" charset="0"/>
                              <a:ea typeface="Cambria Math" panose="02040503050406030204" pitchFamily="18" charset="0"/>
                            </a:rPr>
                            <m:t>×</m:t>
                          </m:r>
                          <m:r>
                            <a:rPr lang="en-US" altLang="ja-JP" sz="1800" b="0" i="1" smtClean="0">
                              <a:latin typeface="Cambria Math" panose="02040503050406030204" pitchFamily="18" charset="0"/>
                              <a:ea typeface="Cambria Math" panose="02040503050406030204" pitchFamily="18" charset="0"/>
                            </a:rPr>
                            <m:t>255</m:t>
                          </m:r>
                        </m:e>
                      </m:d>
                    </m:oMath>
                  </m:oMathPara>
                </a14:m>
                <a:endParaRPr kumimoji="1" lang="en-US" sz="1800" dirty="0"/>
              </a:p>
            </p:txBody>
          </p:sp>
        </mc:Choice>
        <mc:Fallback xmlns="">
          <p:sp>
            <p:nvSpPr>
              <p:cNvPr id="8" name="TextBox 7"/>
              <p:cNvSpPr txBox="1">
                <a:spLocks noRot="1" noChangeAspect="1" noMove="1" noResize="1" noEditPoints="1" noAdjustHandles="1" noChangeArrowheads="1" noChangeShapeType="1" noTextEdit="1"/>
              </p:cNvSpPr>
              <p:nvPr/>
            </p:nvSpPr>
            <p:spPr>
              <a:xfrm>
                <a:off x="1051144" y="2796480"/>
                <a:ext cx="7117911" cy="708720"/>
              </a:xfrm>
              <a:prstGeom prst="rect">
                <a:avLst/>
              </a:prstGeom>
              <a:blipFill rotWithShape="0">
                <a:blip r:embed="rId2"/>
                <a:stretch>
                  <a:fillRect/>
                </a:stretch>
              </a:blipFill>
            </p:spPr>
            <p:txBody>
              <a:bodyPr/>
              <a:lstStyle/>
              <a:p>
                <a:r>
                  <a:rPr lang="en-US">
                    <a:noFill/>
                  </a:rPr>
                  <a:t> </a:t>
                </a:r>
              </a:p>
            </p:txBody>
          </p:sp>
        </mc:Fallback>
      </mc:AlternateContent>
      <p:sp>
        <p:nvSpPr>
          <p:cNvPr id="15" name="TextBox 14"/>
          <p:cNvSpPr txBox="1"/>
          <p:nvPr/>
        </p:nvSpPr>
        <p:spPr>
          <a:xfrm>
            <a:off x="578440" y="616263"/>
            <a:ext cx="2020105" cy="461665"/>
          </a:xfrm>
          <a:prstGeom prst="rect">
            <a:avLst/>
          </a:prstGeom>
          <a:noFill/>
        </p:spPr>
        <p:txBody>
          <a:bodyPr wrap="none" rtlCol="0">
            <a:spAutoFit/>
          </a:bodyPr>
          <a:lstStyle/>
          <a:p>
            <a:r>
              <a:rPr kumimoji="1" lang="en-US" sz="2400" dirty="0" smtClean="0"/>
              <a:t>[Channel load]</a:t>
            </a:r>
            <a:endParaRPr kumimoji="1" lang="en-US" sz="2400" dirty="0"/>
          </a:p>
        </p:txBody>
      </p:sp>
      <p:sp>
        <p:nvSpPr>
          <p:cNvPr id="11" name="Rectangle 10"/>
          <p:cNvSpPr/>
          <p:nvPr/>
        </p:nvSpPr>
        <p:spPr bwMode="auto">
          <a:xfrm>
            <a:off x="1356360" y="5743632"/>
            <a:ext cx="822960"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Times New Roman" panose="02020603050405020304" pitchFamily="18" charset="0"/>
              </a:rPr>
              <a:t>Tx</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cxnSp>
        <p:nvCxnSpPr>
          <p:cNvPr id="13" name="Straight Connector 12"/>
          <p:cNvCxnSpPr/>
          <p:nvPr/>
        </p:nvCxnSpPr>
        <p:spPr bwMode="auto">
          <a:xfrm>
            <a:off x="1127760" y="5220828"/>
            <a:ext cx="0" cy="9144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8074839" y="5220828"/>
            <a:ext cx="0" cy="9144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ectangle 16"/>
          <p:cNvSpPr/>
          <p:nvPr/>
        </p:nvSpPr>
        <p:spPr bwMode="auto">
          <a:xfrm>
            <a:off x="2423160" y="5743632"/>
            <a:ext cx="205865"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Rx</a:t>
            </a:r>
          </a:p>
        </p:txBody>
      </p:sp>
      <p:cxnSp>
        <p:nvCxnSpPr>
          <p:cNvPr id="19" name="Straight Arrow Connector 18"/>
          <p:cNvCxnSpPr/>
          <p:nvPr/>
        </p:nvCxnSpPr>
        <p:spPr bwMode="auto">
          <a:xfrm>
            <a:off x="1120140" y="5297028"/>
            <a:ext cx="69494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p:nvPr/>
        </p:nvSpPr>
        <p:spPr>
          <a:xfrm>
            <a:off x="3817529" y="4981242"/>
            <a:ext cx="1909497" cy="369332"/>
          </a:xfrm>
          <a:prstGeom prst="rect">
            <a:avLst/>
          </a:prstGeom>
          <a:noFill/>
        </p:spPr>
        <p:txBody>
          <a:bodyPr wrap="none" rtlCol="0">
            <a:spAutoFit/>
          </a:bodyPr>
          <a:lstStyle/>
          <a:p>
            <a:r>
              <a:rPr kumimoji="1" lang="en-US" sz="1800" dirty="0" smtClean="0"/>
              <a:t>Measurement time</a:t>
            </a:r>
            <a:endParaRPr kumimoji="1" lang="en-US" sz="1800" dirty="0"/>
          </a:p>
        </p:txBody>
      </p:sp>
      <p:sp>
        <p:nvSpPr>
          <p:cNvPr id="21" name="TextBox 20"/>
          <p:cNvSpPr txBox="1"/>
          <p:nvPr/>
        </p:nvSpPr>
        <p:spPr>
          <a:xfrm>
            <a:off x="2220892" y="5420338"/>
            <a:ext cx="671979" cy="369332"/>
          </a:xfrm>
          <a:prstGeom prst="rect">
            <a:avLst/>
          </a:prstGeom>
          <a:noFill/>
        </p:spPr>
        <p:txBody>
          <a:bodyPr wrap="none" rtlCol="0">
            <a:spAutoFit/>
          </a:bodyPr>
          <a:lstStyle/>
          <a:p>
            <a:r>
              <a:rPr kumimoji="1" lang="en-US" sz="1800" dirty="0" smtClean="0"/>
              <a:t>ACK</a:t>
            </a:r>
            <a:endParaRPr kumimoji="1" lang="en-US" sz="1800" dirty="0"/>
          </a:p>
        </p:txBody>
      </p:sp>
      <p:sp>
        <p:nvSpPr>
          <p:cNvPr id="23" name="Rectangle 22"/>
          <p:cNvSpPr/>
          <p:nvPr/>
        </p:nvSpPr>
        <p:spPr bwMode="auto">
          <a:xfrm>
            <a:off x="3325678" y="5751620"/>
            <a:ext cx="1696448" cy="228600"/>
          </a:xfrm>
          <a:prstGeom prst="rect">
            <a:avLst/>
          </a:prstGeom>
          <a:ln>
            <a:headEnd type="none" w="sm" len="sm"/>
            <a:tailEnd type="none" w="sm" len="sm"/>
          </a:ln>
          <a:extLst/>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1" name="TextBox 30"/>
          <p:cNvSpPr txBox="1"/>
          <p:nvPr/>
        </p:nvSpPr>
        <p:spPr>
          <a:xfrm>
            <a:off x="1478280" y="5409601"/>
            <a:ext cx="620683" cy="369332"/>
          </a:xfrm>
          <a:prstGeom prst="rect">
            <a:avLst/>
          </a:prstGeom>
          <a:noFill/>
        </p:spPr>
        <p:txBody>
          <a:bodyPr wrap="none" rtlCol="0">
            <a:spAutoFit/>
          </a:bodyPr>
          <a:lstStyle/>
          <a:p>
            <a:r>
              <a:rPr kumimoji="1" lang="en-US" sz="1800" dirty="0" smtClean="0"/>
              <a:t>Data</a:t>
            </a:r>
            <a:endParaRPr kumimoji="1" lang="en-US" sz="1800" dirty="0"/>
          </a:p>
        </p:txBody>
      </p:sp>
      <p:sp>
        <p:nvSpPr>
          <p:cNvPr id="33" name="Up Arrow 32"/>
          <p:cNvSpPr/>
          <p:nvPr/>
        </p:nvSpPr>
        <p:spPr bwMode="auto">
          <a:xfrm>
            <a:off x="3230880" y="5971842"/>
            <a:ext cx="228600" cy="18288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4" name="Up Arrow 33"/>
          <p:cNvSpPr/>
          <p:nvPr/>
        </p:nvSpPr>
        <p:spPr bwMode="auto">
          <a:xfrm>
            <a:off x="3992880" y="5971842"/>
            <a:ext cx="228600" cy="18288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35" name="Straight Connector 34"/>
          <p:cNvCxnSpPr/>
          <p:nvPr/>
        </p:nvCxnSpPr>
        <p:spPr bwMode="auto">
          <a:xfrm>
            <a:off x="3331706" y="5332470"/>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a:off x="5012328" y="5337473"/>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3381759" y="5286042"/>
            <a:ext cx="1601721" cy="369332"/>
          </a:xfrm>
          <a:prstGeom prst="rect">
            <a:avLst/>
          </a:prstGeom>
          <a:noFill/>
        </p:spPr>
        <p:txBody>
          <a:bodyPr wrap="none" rtlCol="0">
            <a:spAutoFit/>
          </a:bodyPr>
          <a:lstStyle/>
          <a:p>
            <a:r>
              <a:rPr kumimoji="1" lang="en-US" sz="1800" dirty="0" smtClean="0"/>
              <a:t>deferred period</a:t>
            </a:r>
            <a:endParaRPr kumimoji="1" lang="en-US" sz="1800" dirty="0"/>
          </a:p>
        </p:txBody>
      </p:sp>
      <p:cxnSp>
        <p:nvCxnSpPr>
          <p:cNvPr id="38" name="Straight Arrow Connector 37"/>
          <p:cNvCxnSpPr/>
          <p:nvPr/>
        </p:nvCxnSpPr>
        <p:spPr bwMode="auto">
          <a:xfrm>
            <a:off x="3329948" y="5596158"/>
            <a:ext cx="16916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Up Arrow 38"/>
          <p:cNvSpPr/>
          <p:nvPr/>
        </p:nvSpPr>
        <p:spPr bwMode="auto">
          <a:xfrm>
            <a:off x="4893212" y="5971842"/>
            <a:ext cx="228600" cy="18288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0" name="TextBox 39"/>
          <p:cNvSpPr txBox="1"/>
          <p:nvPr/>
        </p:nvSpPr>
        <p:spPr>
          <a:xfrm>
            <a:off x="5124995" y="5414204"/>
            <a:ext cx="620683" cy="369332"/>
          </a:xfrm>
          <a:prstGeom prst="rect">
            <a:avLst/>
          </a:prstGeom>
          <a:noFill/>
        </p:spPr>
        <p:txBody>
          <a:bodyPr wrap="none" rtlCol="0">
            <a:spAutoFit/>
          </a:bodyPr>
          <a:lstStyle/>
          <a:p>
            <a:r>
              <a:rPr kumimoji="1" lang="en-US" sz="1800" dirty="0" smtClean="0"/>
              <a:t>Data</a:t>
            </a:r>
            <a:endParaRPr kumimoji="1" lang="en-US" sz="1800" dirty="0"/>
          </a:p>
        </p:txBody>
      </p:sp>
      <p:sp>
        <p:nvSpPr>
          <p:cNvPr id="43" name="TextBox 42"/>
          <p:cNvSpPr txBox="1"/>
          <p:nvPr/>
        </p:nvSpPr>
        <p:spPr>
          <a:xfrm>
            <a:off x="5911764" y="5428271"/>
            <a:ext cx="671979" cy="369332"/>
          </a:xfrm>
          <a:prstGeom prst="rect">
            <a:avLst/>
          </a:prstGeom>
          <a:noFill/>
        </p:spPr>
        <p:txBody>
          <a:bodyPr wrap="none" rtlCol="0">
            <a:spAutoFit/>
          </a:bodyPr>
          <a:lstStyle/>
          <a:p>
            <a:r>
              <a:rPr kumimoji="1" lang="en-US" sz="1800" dirty="0" smtClean="0"/>
              <a:t>ACK</a:t>
            </a:r>
            <a:endParaRPr kumimoji="1" lang="en-US" sz="1800" dirty="0"/>
          </a:p>
        </p:txBody>
      </p:sp>
      <p:sp>
        <p:nvSpPr>
          <p:cNvPr id="44" name="Rectangle 43"/>
          <p:cNvSpPr/>
          <p:nvPr/>
        </p:nvSpPr>
        <p:spPr bwMode="auto">
          <a:xfrm>
            <a:off x="6799967" y="5754096"/>
            <a:ext cx="374540" cy="228600"/>
          </a:xfrm>
          <a:prstGeom prst="rect">
            <a:avLst/>
          </a:prstGeom>
          <a:ln>
            <a:headEnd type="none" w="sm" len="sm"/>
            <a:tailEnd type="none" w="sm" len="sm"/>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bg1"/>
                </a:solidFill>
                <a:effectLst/>
                <a:latin typeface="Times New Roman" panose="02020603050405020304" pitchFamily="18" charset="0"/>
              </a:rPr>
              <a:t>Rx</a:t>
            </a:r>
          </a:p>
        </p:txBody>
      </p:sp>
      <p:sp>
        <p:nvSpPr>
          <p:cNvPr id="45" name="TextBox 44"/>
          <p:cNvSpPr txBox="1"/>
          <p:nvPr/>
        </p:nvSpPr>
        <p:spPr>
          <a:xfrm>
            <a:off x="6698577" y="5425589"/>
            <a:ext cx="1569660" cy="369332"/>
          </a:xfrm>
          <a:prstGeom prst="rect">
            <a:avLst/>
          </a:prstGeom>
          <a:noFill/>
        </p:spPr>
        <p:txBody>
          <a:bodyPr wrap="none" rtlCol="0">
            <a:spAutoFit/>
          </a:bodyPr>
          <a:lstStyle/>
          <a:p>
            <a:r>
              <a:rPr kumimoji="1" lang="en-US" sz="1800" dirty="0" smtClean="0"/>
              <a:t>Data for others</a:t>
            </a:r>
            <a:endParaRPr kumimoji="1" lang="en-US" sz="1800" dirty="0"/>
          </a:p>
        </p:txBody>
      </p:sp>
      <p:sp>
        <p:nvSpPr>
          <p:cNvPr id="46" name="Rectangle 45"/>
          <p:cNvSpPr/>
          <p:nvPr/>
        </p:nvSpPr>
        <p:spPr bwMode="auto">
          <a:xfrm>
            <a:off x="5059680" y="5751620"/>
            <a:ext cx="822960"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Times New Roman" panose="02020603050405020304" pitchFamily="18" charset="0"/>
              </a:rPr>
              <a:t>Tx</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47" name="Rectangle 46"/>
          <p:cNvSpPr/>
          <p:nvPr/>
        </p:nvSpPr>
        <p:spPr bwMode="auto">
          <a:xfrm>
            <a:off x="6126480" y="5751620"/>
            <a:ext cx="205865"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Rx</a:t>
            </a:r>
          </a:p>
        </p:txBody>
      </p:sp>
      <p:sp>
        <p:nvSpPr>
          <p:cNvPr id="51" name="TextBox 50"/>
          <p:cNvSpPr txBox="1"/>
          <p:nvPr/>
        </p:nvSpPr>
        <p:spPr>
          <a:xfrm>
            <a:off x="2988212" y="6076799"/>
            <a:ext cx="659155" cy="369332"/>
          </a:xfrm>
          <a:prstGeom prst="rect">
            <a:avLst/>
          </a:prstGeom>
          <a:noFill/>
        </p:spPr>
        <p:txBody>
          <a:bodyPr wrap="none" rtlCol="0">
            <a:spAutoFit/>
          </a:bodyPr>
          <a:lstStyle/>
          <a:p>
            <a:r>
              <a:rPr kumimoji="1" lang="en-US" sz="1800" dirty="0" smtClean="0"/>
              <a:t>CCA</a:t>
            </a:r>
            <a:endParaRPr kumimoji="1" lang="en-US" sz="1800" dirty="0"/>
          </a:p>
        </p:txBody>
      </p:sp>
      <p:sp>
        <p:nvSpPr>
          <p:cNvPr id="52" name="TextBox 51"/>
          <p:cNvSpPr txBox="1"/>
          <p:nvPr/>
        </p:nvSpPr>
        <p:spPr>
          <a:xfrm>
            <a:off x="3802172" y="6087049"/>
            <a:ext cx="659155" cy="369332"/>
          </a:xfrm>
          <a:prstGeom prst="rect">
            <a:avLst/>
          </a:prstGeom>
          <a:noFill/>
        </p:spPr>
        <p:txBody>
          <a:bodyPr wrap="none" rtlCol="0">
            <a:spAutoFit/>
          </a:bodyPr>
          <a:lstStyle/>
          <a:p>
            <a:r>
              <a:rPr kumimoji="1" lang="en-US" sz="1800" dirty="0" smtClean="0"/>
              <a:t>CCA</a:t>
            </a:r>
            <a:endParaRPr kumimoji="1" lang="en-US" sz="1800" dirty="0"/>
          </a:p>
        </p:txBody>
      </p:sp>
      <p:sp>
        <p:nvSpPr>
          <p:cNvPr id="53" name="TextBox 52"/>
          <p:cNvSpPr txBox="1"/>
          <p:nvPr/>
        </p:nvSpPr>
        <p:spPr>
          <a:xfrm>
            <a:off x="4754880" y="6097299"/>
            <a:ext cx="659155" cy="369332"/>
          </a:xfrm>
          <a:prstGeom prst="rect">
            <a:avLst/>
          </a:prstGeom>
          <a:noFill/>
        </p:spPr>
        <p:txBody>
          <a:bodyPr wrap="none" rtlCol="0">
            <a:spAutoFit/>
          </a:bodyPr>
          <a:lstStyle/>
          <a:p>
            <a:r>
              <a:rPr kumimoji="1" lang="en-US" sz="1800" dirty="0" smtClean="0"/>
              <a:t>CCA</a:t>
            </a:r>
            <a:endParaRPr kumimoji="1" lang="en-US" sz="1800" dirty="0"/>
          </a:p>
        </p:txBody>
      </p:sp>
      <p:grpSp>
        <p:nvGrpSpPr>
          <p:cNvPr id="74" name="Group 73"/>
          <p:cNvGrpSpPr/>
          <p:nvPr/>
        </p:nvGrpSpPr>
        <p:grpSpPr>
          <a:xfrm>
            <a:off x="1356360" y="5943600"/>
            <a:ext cx="5818147" cy="10464"/>
            <a:chOff x="1356360" y="5773713"/>
            <a:chExt cx="5818147" cy="10464"/>
          </a:xfrm>
        </p:grpSpPr>
        <p:cxnSp>
          <p:nvCxnSpPr>
            <p:cNvPr id="54" name="Straight Connector 53"/>
            <p:cNvCxnSpPr>
              <a:stCxn id="17" idx="1"/>
              <a:endCxn id="17" idx="3"/>
            </p:cNvCxnSpPr>
            <p:nvPr/>
          </p:nvCxnSpPr>
          <p:spPr bwMode="auto">
            <a:xfrm>
              <a:off x="2423160" y="5773713"/>
              <a:ext cx="205865" cy="0"/>
            </a:xfrm>
            <a:prstGeom prst="line">
              <a:avLst/>
            </a:prstGeom>
            <a:solidFill>
              <a:schemeClr val="accent1"/>
            </a:solidFill>
            <a:ln w="571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3325678" y="5778478"/>
              <a:ext cx="1696448" cy="0"/>
            </a:xfrm>
            <a:prstGeom prst="line">
              <a:avLst/>
            </a:prstGeom>
            <a:solidFill>
              <a:schemeClr val="accent1"/>
            </a:solidFill>
            <a:ln w="571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p:cNvCxnSpPr>
              <a:stCxn id="46" idx="1"/>
              <a:endCxn id="46" idx="3"/>
            </p:cNvCxnSpPr>
            <p:nvPr/>
          </p:nvCxnSpPr>
          <p:spPr bwMode="auto">
            <a:xfrm>
              <a:off x="5059680" y="5781701"/>
              <a:ext cx="822960" cy="0"/>
            </a:xfrm>
            <a:prstGeom prst="line">
              <a:avLst/>
            </a:prstGeom>
            <a:solidFill>
              <a:schemeClr val="accent1"/>
            </a:solidFill>
            <a:ln w="571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p:cNvCxnSpPr>
              <a:stCxn id="47" idx="1"/>
              <a:endCxn id="47" idx="3"/>
            </p:cNvCxnSpPr>
            <p:nvPr/>
          </p:nvCxnSpPr>
          <p:spPr bwMode="auto">
            <a:xfrm>
              <a:off x="6126480" y="5781701"/>
              <a:ext cx="205865" cy="0"/>
            </a:xfrm>
            <a:prstGeom prst="line">
              <a:avLst/>
            </a:prstGeom>
            <a:solidFill>
              <a:schemeClr val="accent1"/>
            </a:solidFill>
            <a:ln w="571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a:stCxn id="44" idx="1"/>
              <a:endCxn id="44" idx="3"/>
            </p:cNvCxnSpPr>
            <p:nvPr/>
          </p:nvCxnSpPr>
          <p:spPr bwMode="auto">
            <a:xfrm>
              <a:off x="6799967" y="5784177"/>
              <a:ext cx="374540" cy="0"/>
            </a:xfrm>
            <a:prstGeom prst="line">
              <a:avLst/>
            </a:prstGeom>
            <a:solidFill>
              <a:schemeClr val="accent1"/>
            </a:solidFill>
            <a:ln w="571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a:stCxn id="11" idx="1"/>
              <a:endCxn id="11" idx="3"/>
            </p:cNvCxnSpPr>
            <p:nvPr/>
          </p:nvCxnSpPr>
          <p:spPr bwMode="auto">
            <a:xfrm>
              <a:off x="1356360" y="5773713"/>
              <a:ext cx="822960" cy="0"/>
            </a:xfrm>
            <a:prstGeom prst="line">
              <a:avLst/>
            </a:prstGeom>
            <a:solidFill>
              <a:schemeClr val="accent1"/>
            </a:solidFill>
            <a:ln w="571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6" name="Straight Connector 75"/>
          <p:cNvCxnSpPr/>
          <p:nvPr/>
        </p:nvCxnSpPr>
        <p:spPr bwMode="auto">
          <a:xfrm>
            <a:off x="556260" y="5100682"/>
            <a:ext cx="259080" cy="0"/>
          </a:xfrm>
          <a:prstGeom prst="line">
            <a:avLst/>
          </a:prstGeom>
          <a:solidFill>
            <a:schemeClr val="accent1"/>
          </a:solid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TextBox 76"/>
          <p:cNvSpPr txBox="1"/>
          <p:nvPr/>
        </p:nvSpPr>
        <p:spPr>
          <a:xfrm>
            <a:off x="853679" y="4953000"/>
            <a:ext cx="1342034" cy="276999"/>
          </a:xfrm>
          <a:prstGeom prst="rect">
            <a:avLst/>
          </a:prstGeom>
          <a:noFill/>
        </p:spPr>
        <p:txBody>
          <a:bodyPr wrap="none" rtlCol="0">
            <a:spAutoFit/>
          </a:bodyPr>
          <a:lstStyle/>
          <a:p>
            <a:r>
              <a:rPr kumimoji="1" lang="en-US" dirty="0" smtClean="0"/>
              <a:t>Channel busy time</a:t>
            </a:r>
            <a:endParaRPr kumimoji="1" lang="en-US" dirty="0"/>
          </a:p>
        </p:txBody>
      </p:sp>
    </p:spTree>
    <p:extLst>
      <p:ext uri="{BB962C8B-B14F-4D97-AF65-F5344CB8AC3E}">
        <p14:creationId xmlns:p14="http://schemas.microsoft.com/office/powerpoint/2010/main" val="3654164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685800"/>
            <a:ext cx="8077200" cy="1066800"/>
          </a:xfrm>
        </p:spPr>
        <p:txBody>
          <a:bodyPr/>
          <a:lstStyle/>
          <a:p>
            <a:r>
              <a:rPr lang="en-US" altLang="ja-JP" dirty="0"/>
              <a:t>LQI (Link Quality Indicator) </a:t>
            </a:r>
            <a:r>
              <a:rPr lang="en-US" altLang="ja-JP" dirty="0" smtClean="0"/>
              <a:t>(10.2.6 [1])</a:t>
            </a:r>
            <a:endParaRPr lang="en-US" altLang="ja-JP" dirty="0"/>
          </a:p>
        </p:txBody>
      </p:sp>
      <p:sp>
        <p:nvSpPr>
          <p:cNvPr id="6" name="Content Placeholder 5"/>
          <p:cNvSpPr>
            <a:spLocks noGrp="1"/>
          </p:cNvSpPr>
          <p:nvPr>
            <p:ph idx="1"/>
          </p:nvPr>
        </p:nvSpPr>
        <p:spPr/>
        <p:txBody>
          <a:bodyPr>
            <a:normAutofit fontScale="92500"/>
          </a:bodyPr>
          <a:lstStyle/>
          <a:p>
            <a:r>
              <a:rPr lang="en-US" altLang="ja-JP" dirty="0"/>
              <a:t>A</a:t>
            </a:r>
            <a:r>
              <a:rPr lang="en-US" altLang="ja-JP" dirty="0" smtClean="0"/>
              <a:t> </a:t>
            </a:r>
            <a:r>
              <a:rPr lang="en-US" altLang="ja-JP" dirty="0"/>
              <a:t>characterization of the strength and/or quality of a received </a:t>
            </a:r>
            <a:r>
              <a:rPr lang="en-US" altLang="ja-JP" dirty="0" smtClean="0"/>
              <a:t>packet </a:t>
            </a:r>
          </a:p>
          <a:p>
            <a:r>
              <a:rPr lang="en-US" altLang="ja-JP" dirty="0" smtClean="0"/>
              <a:t>The </a:t>
            </a:r>
            <a:r>
              <a:rPr lang="en-US" altLang="ja-JP" dirty="0"/>
              <a:t>minimum and maximum </a:t>
            </a:r>
            <a:r>
              <a:rPr lang="en-US" altLang="ja-JP" dirty="0" smtClean="0"/>
              <a:t>LQI values </a:t>
            </a:r>
            <a:r>
              <a:rPr lang="en-US" altLang="ja-JP" dirty="0"/>
              <a:t>(0x00 and 0xff) should be associated with the lowest and highest quality compliant signals </a:t>
            </a:r>
            <a:r>
              <a:rPr lang="en-US" altLang="ja-JP" dirty="0" smtClean="0"/>
              <a:t>detectable by </a:t>
            </a:r>
            <a:r>
              <a:rPr lang="en-US" altLang="ja-JP" dirty="0"/>
              <a:t>the receiver, and LQI values in between should be uniformly distributed between these two </a:t>
            </a:r>
            <a:r>
              <a:rPr lang="en-US" altLang="ja-JP" dirty="0" smtClean="0"/>
              <a:t>limits</a:t>
            </a:r>
            <a:endParaRPr lang="en-US" altLang="ja-JP" dirty="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9</a:t>
            </a:fld>
            <a:endParaRPr lang="en-US" altLang="ja-JP"/>
          </a:p>
        </p:txBody>
      </p:sp>
      <p:sp>
        <p:nvSpPr>
          <p:cNvPr id="7" name="Rectangle 6"/>
          <p:cNvSpPr/>
          <p:nvPr/>
        </p:nvSpPr>
        <p:spPr>
          <a:xfrm>
            <a:off x="53440"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1771805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6901</TotalTime>
  <Words>1209</Words>
  <Application>Microsoft Office PowerPoint</Application>
  <PresentationFormat>On-screen Show (4:3)</PresentationFormat>
  <Paragraphs>229</Paragraphs>
  <Slides>20</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MS PGothic</vt:lpstr>
      <vt:lpstr>Arial</vt:lpstr>
      <vt:lpstr>Cambria Math</vt:lpstr>
      <vt:lpstr>Times New Roman</vt:lpstr>
      <vt:lpstr>Wingdings</vt:lpstr>
      <vt:lpstr>Office Theme</vt:lpstr>
      <vt:lpstr>Document</vt:lpstr>
      <vt:lpstr>PowerPoint Presentation</vt:lpstr>
      <vt:lpstr>PowerPoint Presentation</vt:lpstr>
      <vt:lpstr>Outline of the proposal</vt:lpstr>
      <vt:lpstr>ED (Energy Detection) (10.2.5 [1])</vt:lpstr>
      <vt:lpstr>Percentage of time of failed transmissions (No Ack) </vt:lpstr>
      <vt:lpstr>Retry Histogram</vt:lpstr>
      <vt:lpstr>Percentage of time of deferred transmissions (CCA)</vt:lpstr>
      <vt:lpstr>Channel Utilization</vt:lpstr>
      <vt:lpstr>LQI (Link Quality Indicator) (10.2.6 [1])</vt:lpstr>
      <vt:lpstr>Transmit Power Used</vt:lpstr>
      <vt:lpstr>Max Transmit Power</vt:lpstr>
      <vt:lpstr>Received Channel Power Indicator (RCPI)</vt:lpstr>
      <vt:lpstr>Received Signal Noise Indicator (RSNI)</vt:lpstr>
      <vt:lpstr>Received Signal Noise Indicator (RSNI) cont’d</vt:lpstr>
      <vt:lpstr>Received Signal Strength Indicator (RSSI) (Table 129 [1])</vt:lpstr>
      <vt:lpstr>Noise Histogram</vt:lpstr>
      <vt:lpstr>Average Access Delay</vt:lpstr>
      <vt:lpstr>SRM Requirement (Table 1 [3])</vt:lpstr>
      <vt:lpstr>Discussion</vt:lpstr>
      <vt:lpstr>Discussion (cont’d)</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325</cp:revision>
  <cp:lastPrinted>1998-02-10T13:28:06Z</cp:lastPrinted>
  <dcterms:created xsi:type="dcterms:W3CDTF">2015-03-06T22:24:22Z</dcterms:created>
  <dcterms:modified xsi:type="dcterms:W3CDTF">2015-09-16T09:50:00Z</dcterms:modified>
</cp:coreProperties>
</file>