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463" r:id="rId1"/>
  </p:sldMasterIdLst>
  <p:notesMasterIdLst>
    <p:notesMasterId r:id="rId7"/>
  </p:notesMasterIdLst>
  <p:handoutMasterIdLst>
    <p:handoutMasterId r:id="rId8"/>
  </p:handoutMasterIdLst>
  <p:sldIdLst>
    <p:sldId id="340" r:id="rId2"/>
    <p:sldId id="344" r:id="rId3"/>
    <p:sldId id="327" r:id="rId4"/>
    <p:sldId id="347" r:id="rId5"/>
    <p:sldId id="343" r:id="rId6"/>
  </p:sldIdLst>
  <p:sldSz cx="9144000" cy="6858000" type="screen4x3"/>
  <p:notesSz cx="6789738" cy="9929813"/>
  <p:defaultTex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FF"/>
    <a:srgbClr val="00FF00"/>
    <a:srgbClr val="FF9933"/>
    <a:srgbClr val="FF6600"/>
    <a:srgbClr val="FFFF99"/>
    <a:srgbClr val="808080"/>
    <a:srgbClr val="A83718"/>
    <a:srgbClr val="AECE0E"/>
    <a:srgbClr val="438D82"/>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18" autoAdjust="0"/>
    <p:restoredTop sz="94823" autoAdjust="0"/>
  </p:normalViewPr>
  <p:slideViewPr>
    <p:cSldViewPr>
      <p:cViewPr>
        <p:scale>
          <a:sx n="80" d="100"/>
          <a:sy n="80" d="100"/>
        </p:scale>
        <p:origin x="53" y="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30" d="100"/>
        <a:sy n="130" d="100"/>
      </p:scale>
      <p:origin x="0" y="2106"/>
    </p:cViewPr>
  </p:sorterViewPr>
  <p:notesViewPr>
    <p:cSldViewPr>
      <p:cViewPr varScale="1">
        <p:scale>
          <a:sx n="43" d="100"/>
          <a:sy n="43" d="100"/>
        </p:scale>
        <p:origin x="-2026" y="-77"/>
      </p:cViewPr>
      <p:guideLst>
        <p:guide orient="horz" pos="3127"/>
        <p:guide pos="213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42644" cy="496491"/>
          </a:xfrm>
          <a:prstGeom prst="rect">
            <a:avLst/>
          </a:prstGeom>
          <a:noFill/>
          <a:ln>
            <a:noFill/>
          </a:ln>
          <a:effectLst/>
          <a:extLst/>
        </p:spPr>
        <p:txBody>
          <a:bodyPr vert="horz" wrap="square" lIns="95441" tIns="47721" rIns="95441" bIns="47721" numCol="1" anchor="t"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20483" name="Rectangle 3"/>
          <p:cNvSpPr>
            <a:spLocks noGrp="1" noChangeArrowheads="1"/>
          </p:cNvSpPr>
          <p:nvPr>
            <p:ph type="dt" sz="quarter" idx="1"/>
          </p:nvPr>
        </p:nvSpPr>
        <p:spPr bwMode="auto">
          <a:xfrm>
            <a:off x="3847094" y="0"/>
            <a:ext cx="2942644" cy="496491"/>
          </a:xfrm>
          <a:prstGeom prst="rect">
            <a:avLst/>
          </a:prstGeom>
          <a:noFill/>
          <a:ln>
            <a:noFill/>
          </a:ln>
          <a:effectLst/>
          <a:extLst/>
        </p:spPr>
        <p:txBody>
          <a:bodyPr vert="horz" wrap="square" lIns="95441" tIns="47721" rIns="95441" bIns="47721" numCol="1" anchor="t"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endParaRPr lang="en-US" altLang="ja-JP"/>
          </a:p>
        </p:txBody>
      </p:sp>
      <p:sp>
        <p:nvSpPr>
          <p:cNvPr id="20484" name="Rectangle 4"/>
          <p:cNvSpPr>
            <a:spLocks noGrp="1" noChangeArrowheads="1"/>
          </p:cNvSpPr>
          <p:nvPr>
            <p:ph type="ftr" sz="quarter" idx="2"/>
          </p:nvPr>
        </p:nvSpPr>
        <p:spPr bwMode="auto">
          <a:xfrm>
            <a:off x="0" y="9433322"/>
            <a:ext cx="2942644" cy="496491"/>
          </a:xfrm>
          <a:prstGeom prst="rect">
            <a:avLst/>
          </a:prstGeom>
          <a:noFill/>
          <a:ln>
            <a:noFill/>
          </a:ln>
          <a:effectLst/>
          <a:extLst/>
        </p:spPr>
        <p:txBody>
          <a:bodyPr vert="horz" wrap="square" lIns="95441" tIns="47721" rIns="95441" bIns="47721" numCol="1" anchor="b"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20485" name="Rectangle 5"/>
          <p:cNvSpPr>
            <a:spLocks noGrp="1" noChangeArrowheads="1"/>
          </p:cNvSpPr>
          <p:nvPr>
            <p:ph type="sldNum" sz="quarter" idx="3"/>
          </p:nvPr>
        </p:nvSpPr>
        <p:spPr bwMode="auto">
          <a:xfrm>
            <a:off x="3847094" y="9433322"/>
            <a:ext cx="2942644" cy="496491"/>
          </a:xfrm>
          <a:prstGeom prst="rect">
            <a:avLst/>
          </a:prstGeom>
          <a:noFill/>
          <a:ln>
            <a:noFill/>
          </a:ln>
          <a:effectLst/>
          <a:extLst/>
        </p:spPr>
        <p:txBody>
          <a:bodyPr vert="horz" wrap="square" lIns="95441" tIns="47721" rIns="95441" bIns="47721" numCol="1" anchor="b"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fld id="{F408E8A7-E4C5-4015-83F8-C30E962D929A}" type="slidenum">
              <a:rPr lang="ja-JP" altLang="en-US"/>
              <a:pPr>
                <a:defRPr/>
              </a:pPr>
              <a:t>‹#›</a:t>
            </a:fld>
            <a:endParaRPr lang="en-US" altLang="ja-JP"/>
          </a:p>
        </p:txBody>
      </p:sp>
    </p:spTree>
    <p:extLst>
      <p:ext uri="{BB962C8B-B14F-4D97-AF65-F5344CB8AC3E}">
        <p14:creationId xmlns:p14="http://schemas.microsoft.com/office/powerpoint/2010/main" val="36706770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2644" cy="496491"/>
          </a:xfrm>
          <a:prstGeom prst="rect">
            <a:avLst/>
          </a:prstGeom>
          <a:noFill/>
          <a:ln>
            <a:noFill/>
          </a:ln>
          <a:effectLst/>
          <a:extLst/>
        </p:spPr>
        <p:txBody>
          <a:bodyPr vert="horz" wrap="square" lIns="95441" tIns="47721" rIns="95441" bIns="47721" numCol="1" anchor="t"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5123" name="Rectangle 3"/>
          <p:cNvSpPr>
            <a:spLocks noGrp="1" noChangeArrowheads="1"/>
          </p:cNvSpPr>
          <p:nvPr>
            <p:ph type="dt" idx="1"/>
          </p:nvPr>
        </p:nvSpPr>
        <p:spPr bwMode="auto">
          <a:xfrm>
            <a:off x="3847094" y="0"/>
            <a:ext cx="2942644" cy="496491"/>
          </a:xfrm>
          <a:prstGeom prst="rect">
            <a:avLst/>
          </a:prstGeom>
          <a:noFill/>
          <a:ln>
            <a:noFill/>
          </a:ln>
          <a:effectLst/>
          <a:extLst/>
        </p:spPr>
        <p:txBody>
          <a:bodyPr vert="horz" wrap="square" lIns="95441" tIns="47721" rIns="95441" bIns="47721" numCol="1" anchor="t"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endParaRPr lang="en-US" altLang="ja-JP"/>
          </a:p>
        </p:txBody>
      </p:sp>
      <p:sp>
        <p:nvSpPr>
          <p:cNvPr id="21508" name="Rectangle 4"/>
          <p:cNvSpPr>
            <a:spLocks noGrp="1" noRot="1" noChangeAspect="1" noChangeArrowheads="1" noTextEdit="1"/>
          </p:cNvSpPr>
          <p:nvPr>
            <p:ph type="sldImg" idx="2"/>
          </p:nvPr>
        </p:nvSpPr>
        <p:spPr bwMode="auto">
          <a:xfrm>
            <a:off x="911225" y="744538"/>
            <a:ext cx="4967288" cy="3724275"/>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1130562" y="4716661"/>
            <a:ext cx="4528615" cy="4468416"/>
          </a:xfrm>
          <a:prstGeom prst="rect">
            <a:avLst/>
          </a:prstGeom>
          <a:noFill/>
          <a:ln>
            <a:noFill/>
          </a:ln>
          <a:effectLst/>
          <a:extLst/>
        </p:spPr>
        <p:txBody>
          <a:bodyPr vert="horz" wrap="square" lIns="95441" tIns="47721" rIns="95441" bIns="47721"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33322"/>
            <a:ext cx="2942644" cy="496491"/>
          </a:xfrm>
          <a:prstGeom prst="rect">
            <a:avLst/>
          </a:prstGeom>
          <a:noFill/>
          <a:ln>
            <a:noFill/>
          </a:ln>
          <a:effectLst/>
          <a:extLst/>
        </p:spPr>
        <p:txBody>
          <a:bodyPr vert="horz" wrap="square" lIns="95441" tIns="47721" rIns="95441" bIns="47721" numCol="1" anchor="b"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5127" name="Rectangle 7"/>
          <p:cNvSpPr>
            <a:spLocks noGrp="1" noChangeArrowheads="1"/>
          </p:cNvSpPr>
          <p:nvPr>
            <p:ph type="sldNum" sz="quarter" idx="5"/>
          </p:nvPr>
        </p:nvSpPr>
        <p:spPr bwMode="auto">
          <a:xfrm>
            <a:off x="3847094" y="9433322"/>
            <a:ext cx="2942644" cy="496491"/>
          </a:xfrm>
          <a:prstGeom prst="rect">
            <a:avLst/>
          </a:prstGeom>
          <a:noFill/>
          <a:ln>
            <a:noFill/>
          </a:ln>
          <a:effectLst/>
          <a:extLst/>
        </p:spPr>
        <p:txBody>
          <a:bodyPr vert="horz" wrap="square" lIns="95441" tIns="47721" rIns="95441" bIns="47721" numCol="1" anchor="b"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fld id="{43540765-7C0F-4C65-9A43-A73571FCC128}" type="slidenum">
              <a:rPr lang="ja-JP" altLang="en-US"/>
              <a:pPr>
                <a:defRPr/>
              </a:pPr>
              <a:t>‹#›</a:t>
            </a:fld>
            <a:endParaRPr lang="en-US" altLang="ja-JP"/>
          </a:p>
        </p:txBody>
      </p:sp>
    </p:spTree>
    <p:extLst>
      <p:ext uri="{BB962C8B-B14F-4D97-AF65-F5344CB8AC3E}">
        <p14:creationId xmlns:p14="http://schemas.microsoft.com/office/powerpoint/2010/main" val="22481977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43540765-7C0F-4C65-9A43-A73571FCC128}" type="slidenum">
              <a:rPr lang="ja-JP" altLang="en-US" smtClean="0"/>
              <a:pPr>
                <a:defRPr/>
              </a:pPr>
              <a:t>3</a:t>
            </a:fld>
            <a:endParaRPr lang="en-US" altLang="ja-JP"/>
          </a:p>
        </p:txBody>
      </p:sp>
    </p:spTree>
    <p:extLst>
      <p:ext uri="{BB962C8B-B14F-4D97-AF65-F5344CB8AC3E}">
        <p14:creationId xmlns:p14="http://schemas.microsoft.com/office/powerpoint/2010/main" val="988085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43540765-7C0F-4C65-9A43-A73571FCC128}" type="slidenum">
              <a:rPr lang="ja-JP" altLang="en-US" smtClean="0"/>
              <a:pPr>
                <a:defRPr/>
              </a:pPr>
              <a:t>4</a:t>
            </a:fld>
            <a:endParaRPr lang="en-US" altLang="ja-JP"/>
          </a:p>
        </p:txBody>
      </p:sp>
    </p:spTree>
    <p:extLst>
      <p:ext uri="{BB962C8B-B14F-4D97-AF65-F5344CB8AC3E}">
        <p14:creationId xmlns:p14="http://schemas.microsoft.com/office/powerpoint/2010/main" val="988085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5" name="日付プレースホルダー 4"/>
          <p:cNvSpPr>
            <a:spLocks noGrp="1"/>
          </p:cNvSpPr>
          <p:nvPr>
            <p:ph type="dt" sz="half" idx="10"/>
          </p:nvPr>
        </p:nvSpPr>
        <p:spPr/>
        <p:txBody>
          <a:bodyPr/>
          <a:lstStyle>
            <a:lvl1pPr>
              <a:defRPr>
                <a:latin typeface="+mj-lt"/>
              </a:defRPr>
            </a:lvl1pPr>
          </a:lstStyle>
          <a:p>
            <a:r>
              <a:rPr lang="en-US" altLang="ja-JP" dirty="0" smtClean="0">
                <a:solidFill>
                  <a:srgbClr val="000000"/>
                </a:solidFill>
              </a:rPr>
              <a:t>September 2015</a:t>
            </a:r>
            <a:endParaRPr lang="en-US" altLang="ja-JP" dirty="0">
              <a:solidFill>
                <a:srgbClr val="000000"/>
              </a:solidFill>
            </a:endParaRPr>
          </a:p>
        </p:txBody>
      </p:sp>
      <p:sp>
        <p:nvSpPr>
          <p:cNvPr id="6" name="フッター プレースホルダー 5"/>
          <p:cNvSpPr>
            <a:spLocks noGrp="1"/>
          </p:cNvSpPr>
          <p:nvPr>
            <p:ph type="ftr" sz="quarter" idx="11"/>
          </p:nvPr>
        </p:nvSpPr>
        <p:spPr>
          <a:xfrm>
            <a:off x="6948264" y="6475412"/>
            <a:ext cx="1662336" cy="193947"/>
          </a:xfrm>
        </p:spPr>
        <p:txBody>
          <a:bodyPr/>
          <a:lstStyle>
            <a:lvl1pPr>
              <a:defRPr sz="1200">
                <a:latin typeface="Times New Roman" panose="02020603050405020304" pitchFamily="18" charset="0"/>
                <a:cs typeface="Times New Roman" panose="02020603050405020304" pitchFamily="18" charset="0"/>
              </a:defRPr>
            </a:lvl1pPr>
          </a:lstStyle>
          <a:p>
            <a:r>
              <a:rPr lang="en-US" altLang="ja-JP" smtClean="0">
                <a:solidFill>
                  <a:srgbClr val="000000"/>
                </a:solidFill>
              </a:rPr>
              <a:t>Akifumi Kasamatsu, NICT</a:t>
            </a:r>
            <a:endParaRPr lang="en-US" altLang="ja-JP" dirty="0">
              <a:solidFill>
                <a:srgbClr val="000000"/>
              </a:solidFill>
            </a:endParaRPr>
          </a:p>
        </p:txBody>
      </p:sp>
      <p:sp>
        <p:nvSpPr>
          <p:cNvPr id="7" name="スライド番号プレースホルダー 6"/>
          <p:cNvSpPr>
            <a:spLocks noGrp="1"/>
          </p:cNvSpPr>
          <p:nvPr>
            <p:ph type="sldNum" sz="quarter" idx="12"/>
          </p:nvPr>
        </p:nvSpPr>
        <p:spPr>
          <a:xfrm>
            <a:off x="4342399" y="6475413"/>
            <a:ext cx="535403" cy="184666"/>
          </a:xfrm>
        </p:spPr>
        <p:txBody>
          <a:bodyPr/>
          <a:lstStyle>
            <a:lvl1pPr>
              <a:defRPr sz="1200">
                <a:latin typeface="Times New Roman" panose="02020603050405020304" pitchFamily="18" charset="0"/>
                <a:cs typeface="Times New Roman" panose="02020603050405020304" pitchFamily="18" charset="0"/>
              </a:defRPr>
            </a:lvl1pPr>
          </a:lstStyle>
          <a:p>
            <a:r>
              <a:rPr lang="en-US" altLang="ja-JP" smtClean="0">
                <a:solidFill>
                  <a:srgbClr val="000000"/>
                </a:solidFill>
              </a:rPr>
              <a:t>Slide </a:t>
            </a:r>
            <a:fld id="{F69E8647-5970-47F5-BBFE-19FDDA84B70F}" type="slidenum">
              <a:rPr lang="en-US" altLang="ja-JP" smtClean="0">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91288965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pPr algn="l"/>
            <a:r>
              <a:rPr lang="en-US" altLang="ja-JP" smtClean="0">
                <a:solidFill>
                  <a:srgbClr val="000000"/>
                </a:solidFill>
                <a:latin typeface="Times New Roman" pitchFamily="18" charset="0"/>
              </a:rPr>
              <a:t>September 2015</a:t>
            </a:r>
            <a:endParaRPr lang="en-US" altLang="ja-JP" dirty="0">
              <a:solidFill>
                <a:srgbClr val="000000"/>
              </a:solidFill>
              <a:latin typeface="Times New Roman" pitchFamily="18" charset="0"/>
            </a:endParaRPr>
          </a:p>
        </p:txBody>
      </p:sp>
      <p:sp>
        <p:nvSpPr>
          <p:cNvPr id="1029" name="Rectangle 5"/>
          <p:cNvSpPr>
            <a:spLocks noGrp="1" noChangeArrowheads="1"/>
          </p:cNvSpPr>
          <p:nvPr>
            <p:ph type="ftr" sz="quarter" idx="3"/>
          </p:nvPr>
        </p:nvSpPr>
        <p:spPr bwMode="auto">
          <a:xfrm>
            <a:off x="6588224" y="6475413"/>
            <a:ext cx="202237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200">
                <a:latin typeface="Times New Roman" panose="02020603050405020304" pitchFamily="18" charset="0"/>
                <a:ea typeface="ＭＳ Ｐゴシック" charset="-128"/>
                <a:cs typeface="Times New Roman" panose="02020603050405020304" pitchFamily="18" charset="0"/>
              </a:defRPr>
            </a:lvl1pPr>
          </a:lstStyle>
          <a:p>
            <a:r>
              <a:rPr lang="en-US" altLang="ja-JP" dirty="0" err="1" smtClean="0">
                <a:solidFill>
                  <a:srgbClr val="000000"/>
                </a:solidFill>
              </a:rPr>
              <a:t>Akifumi</a:t>
            </a:r>
            <a:r>
              <a:rPr lang="en-US" altLang="ja-JP" dirty="0" smtClean="0">
                <a:solidFill>
                  <a:srgbClr val="000000"/>
                </a:solidFill>
              </a:rPr>
              <a:t> </a:t>
            </a:r>
            <a:r>
              <a:rPr lang="en-US" altLang="ja-JP" dirty="0" err="1" smtClean="0">
                <a:solidFill>
                  <a:srgbClr val="000000"/>
                </a:solidFill>
              </a:rPr>
              <a:t>Kasamatsu</a:t>
            </a:r>
            <a:r>
              <a:rPr lang="en-US" altLang="ja-JP" dirty="0" smtClean="0">
                <a:solidFill>
                  <a:srgbClr val="000000"/>
                </a:solidFill>
              </a:rPr>
              <a:t>, NICT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sz="1200" dirty="0">
                <a:solidFill>
                  <a:srgbClr val="000000"/>
                </a:solidFill>
                <a:latin typeface="Times New Roman" pitchFamily="18" charset="0"/>
              </a:rPr>
              <a:t>Slide </a:t>
            </a:r>
            <a:fld id="{F69E8647-5970-47F5-BBFE-19FDDA84B70F}" type="slidenum">
              <a:rPr lang="en-US" altLang="ja-JP" sz="1200">
                <a:solidFill>
                  <a:srgbClr val="000000"/>
                </a:solidFill>
                <a:latin typeface="Times New Roman" pitchFamily="18" charset="0"/>
              </a:rPr>
              <a:pPr/>
              <a:t>‹#›</a:t>
            </a:fld>
            <a:endParaRPr lang="en-US" altLang="ja-JP" sz="1200" dirty="0">
              <a:solidFill>
                <a:srgbClr val="000000"/>
              </a:solidFill>
              <a:latin typeface="Times New Roman" pitchFamily="18" charset="0"/>
            </a:endParaRPr>
          </a:p>
        </p:txBody>
      </p:sp>
      <p:sp>
        <p:nvSpPr>
          <p:cNvPr id="1031" name="Rectangle 7"/>
          <p:cNvSpPr>
            <a:spLocks noChangeArrowheads="1"/>
          </p:cNvSpPr>
          <p:nvPr/>
        </p:nvSpPr>
        <p:spPr bwMode="auto">
          <a:xfrm>
            <a:off x="3059832" y="394156"/>
            <a:ext cx="539836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smtClean="0">
                <a:solidFill>
                  <a:srgbClr val="000000"/>
                </a:solidFill>
                <a:latin typeface="Times New Roman" pitchFamily="18" charset="0"/>
                <a:ea typeface="ＭＳ Ｐゴシック" charset="-128"/>
              </a:rPr>
              <a:t>doc.: IEEE </a:t>
            </a:r>
            <a:r>
              <a:rPr lang="en-US" altLang="ja-JP" sz="1400" b="1" dirty="0" smtClean="0">
                <a:solidFill>
                  <a:srgbClr val="000000"/>
                </a:solidFill>
                <a:latin typeface="Times New Roman" pitchFamily="18" charset="0"/>
                <a:ea typeface="ＭＳ Ｐゴシック" charset="-128"/>
              </a:rPr>
              <a:t>802.15-15-0672-00-003d</a:t>
            </a:r>
            <a:endParaRPr lang="en-US" altLang="ja-JP" sz="1400" b="1" dirty="0">
              <a:solidFill>
                <a:srgbClr val="000000"/>
              </a:solidFill>
              <a:latin typeface="Times New Roman" pitchFamily="18" charset="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ja-JP" altLang="en-US" sz="1200">
              <a:solidFill>
                <a:srgbClr val="000000"/>
              </a:solidFill>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l"/>
            <a:r>
              <a:rPr lang="en-US" altLang="ja-JP" sz="1200" dirty="0">
                <a:solidFill>
                  <a:srgbClr val="000000"/>
                </a:solidFill>
                <a:latin typeface="Times New Roman" pitchFamily="18" charset="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ja-JP" altLang="en-US" sz="1200">
              <a:solidFill>
                <a:srgbClr val="000000"/>
              </a:solidFill>
              <a:latin typeface="Times New Roman" pitchFamily="18" charset="0"/>
            </a:endParaRPr>
          </a:p>
        </p:txBody>
      </p:sp>
    </p:spTree>
    <p:extLst>
      <p:ext uri="{BB962C8B-B14F-4D97-AF65-F5344CB8AC3E}">
        <p14:creationId xmlns:p14="http://schemas.microsoft.com/office/powerpoint/2010/main" val="4178608937"/>
      </p:ext>
    </p:extLst>
  </p:cSld>
  <p:clrMap bg1="lt1" tx1="dk1" bg2="lt2" tx2="dk2" accent1="accent1" accent2="accent2" accent3="accent3" accent4="accent4" accent5="accent5" accent6="accent6" hlink="hlink" folHlink="folHlink"/>
  <p:sldLayoutIdLst>
    <p:sldLayoutId id="2147484467" r:id="rId1"/>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812088"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800" b="1" u="sng" dirty="0">
                <a:solidFill>
                  <a:srgbClr val="000000"/>
                </a:solidFill>
                <a:effectLst>
                  <a:outerShdw blurRad="38100" dist="38100" dir="2700000" algn="tl">
                    <a:srgbClr val="C0C0C0"/>
                  </a:outerShdw>
                </a:effectLst>
                <a:latin typeface="Times New Roman"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solidFill>
                <a:srgbClr val="000000"/>
              </a:solidFill>
              <a:latin typeface="Times New Roman" pitchFamily="18" charset="0"/>
              <a:ea typeface="ＭＳ Ｐゴシック" charset="-128"/>
              <a:cs typeface="Times New Roman" panose="02020603050405020304" pitchFamily="18" charset="0"/>
            </a:endParaRPr>
          </a:p>
          <a:p>
            <a:pPr algn="l"/>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Submission Title:</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[Regulatory activity above 275 GHz in APT region]</a:t>
            </a:r>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Date Submitted: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[13 September 2015]</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Source:</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t>
            </a:r>
            <a:r>
              <a:rPr lang="en-US" altLang="ja-JP" sz="1600" dirty="0" err="1" smtClean="0">
                <a:solidFill>
                  <a:srgbClr val="000000"/>
                </a:solidFill>
                <a:latin typeface="Times New Roman" pitchFamily="18" charset="0"/>
                <a:ea typeface="ＭＳ Ｐゴシック" charset="-128"/>
                <a:cs typeface="Times New Roman" panose="02020603050405020304" pitchFamily="18" charset="0"/>
              </a:rPr>
              <a:t>Akifumi</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a:t>
            </a:r>
            <a:r>
              <a:rPr lang="en-US" altLang="ja-JP" sz="1600" dirty="0" err="1">
                <a:solidFill>
                  <a:srgbClr val="000000"/>
                </a:solidFill>
                <a:latin typeface="Times New Roman" pitchFamily="18" charset="0"/>
                <a:ea typeface="ＭＳ Ｐゴシック" charset="-128"/>
                <a:cs typeface="Times New Roman" panose="02020603050405020304" pitchFamily="18" charset="0"/>
              </a:rPr>
              <a:t>Kasamatsu</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lang="en-US" altLang="ja-JP" sz="1600" dirty="0" err="1" smtClean="0">
                <a:solidFill>
                  <a:srgbClr val="000000"/>
                </a:solidFill>
                <a:latin typeface="Times New Roman" pitchFamily="18" charset="0"/>
                <a:ea typeface="ＭＳ Ｐゴシック" charset="-128"/>
                <a:cs typeface="Times New Roman" panose="02020603050405020304" pitchFamily="18" charset="0"/>
              </a:rPr>
              <a:t>Iwao</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a:t>
            </a:r>
            <a:r>
              <a:rPr lang="en-US" altLang="ja-JP" sz="1600" dirty="0" err="1">
                <a:solidFill>
                  <a:srgbClr val="000000"/>
                </a:solidFill>
                <a:latin typeface="Times New Roman" pitchFamily="18" charset="0"/>
                <a:ea typeface="ＭＳ Ｐゴシック" charset="-128"/>
                <a:cs typeface="Times New Roman" panose="02020603050405020304" pitchFamily="18" charset="0"/>
              </a:rPr>
              <a:t>Hosako</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and </a:t>
            </a:r>
            <a:r>
              <a:rPr lang="en-US" altLang="ja-JP" sz="1600" dirty="0" err="1">
                <a:solidFill>
                  <a:srgbClr val="000000"/>
                </a:solidFill>
                <a:latin typeface="Times New Roman" pitchFamily="18" charset="0"/>
                <a:ea typeface="ＭＳ Ｐゴシック" charset="-128"/>
                <a:cs typeface="Times New Roman" panose="02020603050405020304" pitchFamily="18" charset="0"/>
              </a:rPr>
              <a:t>Hiroyo</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Ogawa]</a:t>
            </a:r>
          </a:p>
          <a:p>
            <a:pPr algn="l"/>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Company: NICT</a:t>
            </a:r>
          </a:p>
          <a:p>
            <a:pPr algn="l"/>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Address [</a:t>
            </a:r>
            <a:r>
              <a:rPr lang="fi-FI" altLang="ja-JP" sz="1600" dirty="0">
                <a:solidFill>
                  <a:srgbClr val="000000"/>
                </a:solidFill>
                <a:latin typeface="Times New Roman" pitchFamily="18" charset="0"/>
                <a:ea typeface="ＭＳ Ｐゴシック" charset="-128"/>
                <a:cs typeface="Times New Roman" panose="02020603050405020304" pitchFamily="18" charset="0"/>
              </a:rPr>
              <a:t>4-2-1, Nukuikita, Koganei, 184-8795, Tokyo, Japan</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t>
            </a:r>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r>
              <a:rPr lang="en-US" altLang="ja-JP" sz="1600" dirty="0">
                <a:solidFill>
                  <a:srgbClr val="000000"/>
                </a:solidFill>
                <a:latin typeface="Times New Roman" pitchFamily="18" charset="0"/>
                <a:ea typeface="ＭＳ Ｐゴシック" charset="-128"/>
                <a:cs typeface="Times New Roman" panose="02020603050405020304" pitchFamily="18" charset="0"/>
              </a:rPr>
              <a:t>Voice:[+ 81 42 327 6876], FAX: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a:t>
            </a:r>
            <a:r>
              <a:rPr lang="en-US" altLang="ja-JP" sz="1600" dirty="0">
                <a:solidFill>
                  <a:srgbClr val="000000"/>
                </a:solidFill>
                <a:latin typeface="Times New Roman" pitchFamily="18" charset="0"/>
                <a:ea typeface="ＭＳ Ｐゴシック" charset="-128"/>
                <a:cs typeface="Times New Roman" panose="02020603050405020304" pitchFamily="18" charset="0"/>
              </a:rPr>
              <a:t>E-Mail:[</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kasa@nict.go.jp</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p>
          <a:p>
            <a:pPr algn="l">
              <a:spcBef>
                <a:spcPts val="600"/>
              </a:spcBef>
              <a:spcAft>
                <a:spcPts val="600"/>
              </a:spcAft>
            </a:pPr>
            <a:r>
              <a:rPr lang="en-US" altLang="ja-JP" sz="1600" b="1" dirty="0">
                <a:solidFill>
                  <a:srgbClr val="000000"/>
                </a:solidFill>
                <a:latin typeface="Times New Roman" pitchFamily="18" charset="0"/>
                <a:ea typeface="ＭＳ Ｐゴシック" charset="-128"/>
                <a:cs typeface="Times New Roman" panose="02020603050405020304" pitchFamily="18" charset="0"/>
              </a:rPr>
              <a:t>Re:</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t>
            </a:r>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spcBef>
                <a:spcPts val="600"/>
              </a:spcBef>
              <a:spcAft>
                <a:spcPts val="600"/>
              </a:spcAft>
            </a:pPr>
            <a:r>
              <a:rPr lang="en-US" altLang="ja-JP" sz="1600" b="1" dirty="0" smtClean="0">
                <a:solidFill>
                  <a:srgbClr val="000000"/>
                </a:solidFill>
                <a:latin typeface="Times New Roman" pitchFamily="18" charset="0"/>
                <a:ea typeface="ＭＳ Ｐゴシック" charset="-128"/>
                <a:cs typeface="Times New Roman" panose="02020603050405020304" pitchFamily="18" charset="0"/>
              </a:rPr>
              <a:t>Abstract:</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[The aim of this contribution is to provide information on regulatory activity in APT region.]</a:t>
            </a:r>
          </a:p>
          <a:p>
            <a:pPr lvl="0" algn="l">
              <a:spcBef>
                <a:spcPts val="600"/>
              </a:spcBef>
              <a:spcAft>
                <a:spcPts val="600"/>
              </a:spcAft>
            </a:pPr>
            <a:r>
              <a:rPr lang="en-US" altLang="ja-JP" sz="1600" b="1" dirty="0" smtClean="0">
                <a:solidFill>
                  <a:srgbClr val="000000"/>
                </a:solidFill>
                <a:latin typeface="Times New Roman" pitchFamily="18" charset="0"/>
                <a:ea typeface="ＭＳ Ｐゴシック" charset="-128"/>
                <a:cs typeface="Times New Roman" panose="02020603050405020304" pitchFamily="18" charset="0"/>
              </a:rPr>
              <a:t>Purpose</a:t>
            </a:r>
            <a:r>
              <a:rPr lang="en-US" altLang="ja-JP" sz="1600" b="1" dirty="0">
                <a:solidFill>
                  <a:srgbClr val="000000"/>
                </a:solidFill>
                <a:latin typeface="Times New Roman" pitchFamily="18" charset="0"/>
                <a:ea typeface="ＭＳ Ｐゴシック" charset="-128"/>
                <a:cs typeface="Times New Roman" panose="02020603050405020304" pitchFamily="18" charset="0"/>
              </a:rPr>
              <a:t>:</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[To provide regulatory information above 275 GHz in APT region for TG3d devices.]</a:t>
            </a:r>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Notice:</a:t>
            </a:r>
            <a:r>
              <a:rPr lang="en-US" altLang="ja-JP" sz="1600" dirty="0">
                <a:solidFill>
                  <a:srgbClr val="000000"/>
                </a:solidFill>
                <a:latin typeface="Times New Roman"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Release:</a:t>
            </a:r>
            <a:r>
              <a:rPr lang="en-US" altLang="ja-JP" sz="1600" dirty="0">
                <a:solidFill>
                  <a:srgbClr val="000000"/>
                </a:solidFill>
                <a:latin typeface="Times New Roman"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
        <p:nvSpPr>
          <p:cNvPr id="3" name="Slide Number Placeholder 2"/>
          <p:cNvSpPr>
            <a:spLocks noGrp="1"/>
          </p:cNvSpPr>
          <p:nvPr>
            <p:ph type="sldNum" sz="quarter" idx="12"/>
          </p:nvPr>
        </p:nvSpPr>
        <p:spPr/>
        <p:txBody>
          <a:bodyPr/>
          <a:lstStyle/>
          <a:p>
            <a:r>
              <a:rPr lang="en-US" altLang="ja-JP" smtClean="0">
                <a:solidFill>
                  <a:srgbClr val="000000"/>
                </a:solidFill>
              </a:rPr>
              <a:t>Slide </a:t>
            </a:r>
            <a:fld id="{F69E8647-5970-47F5-BBFE-19FDDA84B70F}" type="slidenum">
              <a:rPr lang="en-US" altLang="ja-JP" smtClean="0">
                <a:solidFill>
                  <a:srgbClr val="000000"/>
                </a:solidFill>
              </a:rPr>
              <a:pPr/>
              <a:t>1</a:t>
            </a:fld>
            <a:endParaRPr lang="en-US" altLang="ja-JP" dirty="0">
              <a:solidFill>
                <a:srgbClr val="000000"/>
              </a:solidFill>
            </a:endParaRPr>
          </a:p>
        </p:txBody>
      </p:sp>
      <p:sp>
        <p:nvSpPr>
          <p:cNvPr id="4" name="日付プレースホルダー 3"/>
          <p:cNvSpPr>
            <a:spLocks noGrp="1"/>
          </p:cNvSpPr>
          <p:nvPr>
            <p:ph type="dt" sz="half" idx="10"/>
          </p:nvPr>
        </p:nvSpPr>
        <p:spPr/>
        <p:txBody>
          <a:bodyPr/>
          <a:lstStyle/>
          <a:p>
            <a:r>
              <a:rPr lang="en-US" altLang="ja-JP" smtClean="0">
                <a:solidFill>
                  <a:srgbClr val="000000"/>
                </a:solidFill>
              </a:rPr>
              <a:t>September 2015</a:t>
            </a:r>
            <a:endParaRPr lang="en-US" altLang="ja-JP" dirty="0">
              <a:solidFill>
                <a:srgbClr val="000000"/>
              </a:solidFill>
            </a:endParaRPr>
          </a:p>
        </p:txBody>
      </p:sp>
      <p:sp>
        <p:nvSpPr>
          <p:cNvPr id="5" name="フッター プレースホルダー 4"/>
          <p:cNvSpPr>
            <a:spLocks noGrp="1"/>
          </p:cNvSpPr>
          <p:nvPr>
            <p:ph type="ftr" sz="quarter" idx="11"/>
          </p:nvPr>
        </p:nvSpPr>
        <p:spPr/>
        <p:txBody>
          <a:bodyPr/>
          <a:lstStyle/>
          <a:p>
            <a:r>
              <a:rPr lang="en-US" altLang="ja-JP" dirty="0" err="1" smtClean="0">
                <a:solidFill>
                  <a:srgbClr val="000000"/>
                </a:solidFill>
              </a:rPr>
              <a:t>Akifumi</a:t>
            </a:r>
            <a:r>
              <a:rPr lang="en-US" altLang="ja-JP" dirty="0" smtClean="0">
                <a:solidFill>
                  <a:srgbClr val="000000"/>
                </a:solidFill>
              </a:rPr>
              <a:t> </a:t>
            </a:r>
            <a:r>
              <a:rPr lang="en-US" altLang="ja-JP" dirty="0" err="1" smtClean="0">
                <a:solidFill>
                  <a:srgbClr val="000000"/>
                </a:solidFill>
              </a:rPr>
              <a:t>Kasamatsu</a:t>
            </a:r>
            <a:r>
              <a:rPr lang="en-US" altLang="ja-JP" dirty="0" smtClean="0">
                <a:solidFill>
                  <a:srgbClr val="000000"/>
                </a:solidFill>
              </a:rPr>
              <a:t>, NICT</a:t>
            </a:r>
            <a:endParaRPr lang="en-US" altLang="ja-JP" dirty="0">
              <a:solidFill>
                <a:srgbClr val="000000"/>
              </a:solidFill>
            </a:endParaRPr>
          </a:p>
        </p:txBody>
      </p:sp>
    </p:spTree>
    <p:extLst>
      <p:ext uri="{BB962C8B-B14F-4D97-AF65-F5344CB8AC3E}">
        <p14:creationId xmlns:p14="http://schemas.microsoft.com/office/powerpoint/2010/main" val="11913303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kumimoji="1" lang="en-US" altLang="ja-JP" smtClean="0"/>
              <a:t>Slide </a:t>
            </a:r>
            <a:fld id="{A21C43C5-638B-4706-8A4F-2436154CD830}" type="slidenum">
              <a:rPr kumimoji="1" lang="ja-JP" altLang="en-US" smtClean="0"/>
              <a:pPr/>
              <a:t>2</a:t>
            </a:fld>
            <a:endParaRPr kumimoji="1" lang="ja-JP" altLang="en-US" dirty="0"/>
          </a:p>
        </p:txBody>
      </p:sp>
      <p:sp>
        <p:nvSpPr>
          <p:cNvPr id="2" name="日付プレースホルダー 1"/>
          <p:cNvSpPr>
            <a:spLocks noGrp="1"/>
          </p:cNvSpPr>
          <p:nvPr>
            <p:ph type="dt" sz="half" idx="10"/>
          </p:nvPr>
        </p:nvSpPr>
        <p:spPr/>
        <p:txBody>
          <a:bodyPr/>
          <a:lstStyle/>
          <a:p>
            <a:r>
              <a:rPr lang="en-US" altLang="ja-JP" dirty="0" smtClean="0">
                <a:solidFill>
                  <a:srgbClr val="000000"/>
                </a:solidFill>
                <a:latin typeface="+mj-lt"/>
              </a:rPr>
              <a:t>September 2015</a:t>
            </a:r>
            <a:endParaRPr lang="en-US" altLang="ja-JP" dirty="0">
              <a:solidFill>
                <a:srgbClr val="000000"/>
              </a:solidFill>
              <a:latin typeface="+mj-lt"/>
            </a:endParaRPr>
          </a:p>
        </p:txBody>
      </p:sp>
      <p:sp>
        <p:nvSpPr>
          <p:cNvPr id="5" name="フッター プレースホルダー 4"/>
          <p:cNvSpPr>
            <a:spLocks noGrp="1"/>
          </p:cNvSpPr>
          <p:nvPr>
            <p:ph type="ftr" sz="quarter" idx="11"/>
          </p:nvPr>
        </p:nvSpPr>
        <p:spPr/>
        <p:txBody>
          <a:bodyPr/>
          <a:lstStyle/>
          <a:p>
            <a:r>
              <a:rPr lang="en-US" altLang="ja-JP" smtClean="0">
                <a:solidFill>
                  <a:srgbClr val="000000"/>
                </a:solidFill>
              </a:rPr>
              <a:t>Akifumi Kasamatsu, NICT</a:t>
            </a:r>
            <a:endParaRPr lang="en-US" altLang="ja-JP" dirty="0">
              <a:solidFill>
                <a:srgbClr val="000000"/>
              </a:solidFill>
            </a:endParaRPr>
          </a:p>
        </p:txBody>
      </p:sp>
      <p:sp>
        <p:nvSpPr>
          <p:cNvPr id="6" name="タイトル 1"/>
          <p:cNvSpPr txBox="1">
            <a:spLocks/>
          </p:cNvSpPr>
          <p:nvPr/>
        </p:nvSpPr>
        <p:spPr bwMode="auto">
          <a:xfrm>
            <a:off x="467544" y="620688"/>
            <a:ext cx="8064896" cy="62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kern="0" dirty="0" smtClean="0">
                <a:ea typeface="メイリオ" panose="020B0604030504040204" pitchFamily="50" charset="-128"/>
                <a:cs typeface="メイリオ" panose="020B0604030504040204" pitchFamily="50" charset="-128"/>
              </a:rPr>
              <a:t>Background</a:t>
            </a:r>
            <a:endParaRPr lang="ja-JP" altLang="en-US" sz="3200" kern="0" dirty="0">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179512" y="1196752"/>
            <a:ext cx="8784976" cy="5262979"/>
          </a:xfrm>
          <a:prstGeom prst="rect">
            <a:avLst/>
          </a:prstGeom>
          <a:noFill/>
        </p:spPr>
        <p:txBody>
          <a:bodyPr wrap="square" rtlCol="0">
            <a:spAutoFit/>
          </a:bodyPr>
          <a:lstStyle/>
          <a:p>
            <a:pPr marL="342900" indent="-342900" algn="l">
              <a:buClr>
                <a:schemeClr val="accent2"/>
              </a:buClr>
              <a:buFont typeface="Wingdings" panose="05000000000000000000" pitchFamily="2" charset="2"/>
              <a:buChar char="n"/>
            </a:pPr>
            <a:r>
              <a:rPr kumimoji="1" lang="en-US" altLang="ja-JP" sz="2400" dirty="0" smtClean="0">
                <a:latin typeface="+mj-lt"/>
              </a:rPr>
              <a:t>WRC-15 will be held in November 2015 to amend the Radio Regulations in accordance with the study results of each WRC-15 </a:t>
            </a:r>
            <a:r>
              <a:rPr kumimoji="1" lang="en-US" altLang="ja-JP" sz="2400" dirty="0">
                <a:latin typeface="+mj-lt"/>
              </a:rPr>
              <a:t>a</a:t>
            </a:r>
            <a:r>
              <a:rPr kumimoji="1" lang="en-US" altLang="ja-JP" sz="2400" dirty="0" smtClean="0">
                <a:latin typeface="+mj-lt"/>
              </a:rPr>
              <a:t>genda items.</a:t>
            </a:r>
          </a:p>
          <a:p>
            <a:pPr marL="342900" indent="-342900" algn="l">
              <a:buClr>
                <a:schemeClr val="accent2"/>
              </a:buClr>
              <a:buFont typeface="Wingdings" panose="05000000000000000000" pitchFamily="2" charset="2"/>
              <a:buChar char="n"/>
            </a:pPr>
            <a:r>
              <a:rPr kumimoji="1" lang="en-US" altLang="ja-JP" sz="2400" dirty="0" smtClean="0">
                <a:latin typeface="+mj-lt"/>
              </a:rPr>
              <a:t>No WRC-15 agenda item related to RR No. 5.565.</a:t>
            </a:r>
          </a:p>
          <a:p>
            <a:pPr marL="342900" indent="-342900" algn="l">
              <a:buClr>
                <a:schemeClr val="accent2"/>
              </a:buClr>
              <a:buFont typeface="Wingdings" panose="05000000000000000000" pitchFamily="2" charset="2"/>
              <a:buChar char="n"/>
            </a:pPr>
            <a:r>
              <a:rPr kumimoji="1" lang="en-US" altLang="ja-JP" sz="2400" dirty="0" smtClean="0">
                <a:latin typeface="+mj-lt"/>
              </a:rPr>
              <a:t>ITU-R WP1A has been studying technical and operational characteristics of active services since </a:t>
            </a:r>
            <a:r>
              <a:rPr kumimoji="1" lang="en-US" altLang="ja-JP" sz="2400" dirty="0">
                <a:latin typeface="+mj-lt"/>
              </a:rPr>
              <a:t>J</a:t>
            </a:r>
            <a:r>
              <a:rPr kumimoji="1" lang="en-US" altLang="ja-JP" sz="2400" dirty="0" smtClean="0">
                <a:latin typeface="+mj-lt"/>
              </a:rPr>
              <a:t>une 2012.</a:t>
            </a:r>
          </a:p>
          <a:p>
            <a:pPr marL="342900" indent="-342900" algn="l">
              <a:buClr>
                <a:schemeClr val="accent2"/>
              </a:buClr>
              <a:buFont typeface="Wingdings" panose="05000000000000000000" pitchFamily="2" charset="2"/>
              <a:buChar char="n"/>
            </a:pPr>
            <a:r>
              <a:rPr kumimoji="1" lang="en-US" altLang="ja-JP" sz="2400" dirty="0" smtClean="0">
                <a:latin typeface="+mj-lt"/>
              </a:rPr>
              <a:t>ITU-R WP5A and WP5C has just </a:t>
            </a:r>
            <a:r>
              <a:rPr kumimoji="1" lang="en-US" altLang="ja-JP" sz="2400" dirty="0">
                <a:latin typeface="+mj-lt"/>
              </a:rPr>
              <a:t>started technical and operational characteristics of </a:t>
            </a:r>
            <a:r>
              <a:rPr kumimoji="1" lang="en-US" altLang="ja-JP" sz="2400" dirty="0" smtClean="0">
                <a:latin typeface="+mj-lt"/>
              </a:rPr>
              <a:t>each service since July 2015.</a:t>
            </a:r>
          </a:p>
          <a:p>
            <a:pPr marL="342900" indent="-342900" algn="l">
              <a:buClr>
                <a:schemeClr val="accent2"/>
              </a:buClr>
              <a:buFont typeface="Wingdings" panose="05000000000000000000" pitchFamily="2" charset="2"/>
              <a:buChar char="n"/>
            </a:pPr>
            <a:r>
              <a:rPr kumimoji="1" lang="en-US" altLang="ja-JP" sz="2400" dirty="0" smtClean="0">
                <a:latin typeface="+mj-lt"/>
              </a:rPr>
              <a:t>APT </a:t>
            </a:r>
            <a:r>
              <a:rPr kumimoji="1" lang="en-US" altLang="ja-JP" sz="2400" dirty="0">
                <a:latin typeface="+mj-lt"/>
              </a:rPr>
              <a:t>Conference Preparatory Group for WRC-15 (APG-15</a:t>
            </a:r>
            <a:r>
              <a:rPr kumimoji="1" lang="en-US" altLang="ja-JP" sz="2400" dirty="0" smtClean="0">
                <a:latin typeface="+mj-lt"/>
              </a:rPr>
              <a:t>) discussed WRC-19 new agenda items and adopted Preliminary APT Common Proposal (PACP) regarding identification of land mobile and fixed services in the frequency rage 275-1000 GHz. This PACP is now circulated in the APT member countries for final approval.</a:t>
            </a:r>
            <a:endParaRPr kumimoji="1" lang="en-US" altLang="ja-JP" sz="2400" i="1" dirty="0" smtClean="0">
              <a:latin typeface="+mj-lt"/>
            </a:endParaRPr>
          </a:p>
        </p:txBody>
      </p:sp>
    </p:spTree>
    <p:extLst>
      <p:ext uri="{BB962C8B-B14F-4D97-AF65-F5344CB8AC3E}">
        <p14:creationId xmlns:p14="http://schemas.microsoft.com/office/powerpoint/2010/main" val="38639012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kumimoji="1" lang="en-US" altLang="ja-JP" smtClean="0"/>
              <a:t>Slide </a:t>
            </a:r>
            <a:fld id="{A21C43C5-638B-4706-8A4F-2436154CD830}" type="slidenum">
              <a:rPr kumimoji="1" lang="ja-JP" altLang="en-US" smtClean="0"/>
              <a:pPr/>
              <a:t>3</a:t>
            </a:fld>
            <a:endParaRPr kumimoji="1" lang="ja-JP" altLang="en-US" dirty="0"/>
          </a:p>
        </p:txBody>
      </p:sp>
      <p:sp>
        <p:nvSpPr>
          <p:cNvPr id="2" name="タイトル 1"/>
          <p:cNvSpPr>
            <a:spLocks noGrp="1"/>
          </p:cNvSpPr>
          <p:nvPr>
            <p:ph type="title" idx="4294967295"/>
          </p:nvPr>
        </p:nvSpPr>
        <p:spPr>
          <a:xfrm>
            <a:off x="127893" y="792063"/>
            <a:ext cx="8764587" cy="620713"/>
          </a:xfrm>
        </p:spPr>
        <p:txBody>
          <a:bodyPr/>
          <a:lstStyle/>
          <a:p>
            <a:r>
              <a:rPr kumimoji="1" lang="en-US" altLang="ja-JP" sz="3200" dirty="0" smtClean="0">
                <a:ea typeface="メイリオ" panose="020B0604030504040204" pitchFamily="50" charset="-128"/>
                <a:cs typeface="メイリオ" panose="020B0604030504040204" pitchFamily="50" charset="-128"/>
              </a:rPr>
              <a:t>PACP above 275 GHz (1)</a:t>
            </a:r>
            <a:endParaRPr kumimoji="1" lang="ja-JP" altLang="en-US" sz="3200" dirty="0">
              <a:ea typeface="メイリオ" panose="020B0604030504040204" pitchFamily="50" charset="-128"/>
              <a:cs typeface="メイリオ" panose="020B0604030504040204" pitchFamily="50" charset="-128"/>
            </a:endParaRPr>
          </a:p>
        </p:txBody>
      </p:sp>
      <p:sp>
        <p:nvSpPr>
          <p:cNvPr id="10" name="日付プレースホルダー 9"/>
          <p:cNvSpPr>
            <a:spLocks noGrp="1"/>
          </p:cNvSpPr>
          <p:nvPr>
            <p:ph type="dt" sz="half" idx="10"/>
          </p:nvPr>
        </p:nvSpPr>
        <p:spPr/>
        <p:txBody>
          <a:bodyPr/>
          <a:lstStyle/>
          <a:p>
            <a:r>
              <a:rPr lang="en-US" altLang="ja-JP" smtClean="0">
                <a:solidFill>
                  <a:srgbClr val="000000"/>
                </a:solidFill>
              </a:rPr>
              <a:t>September 2015</a:t>
            </a:r>
            <a:endParaRPr lang="en-US" altLang="ja-JP" dirty="0">
              <a:solidFill>
                <a:srgbClr val="000000"/>
              </a:solidFill>
            </a:endParaRPr>
          </a:p>
        </p:txBody>
      </p:sp>
      <p:sp>
        <p:nvSpPr>
          <p:cNvPr id="11" name="フッター プレースホルダー 10"/>
          <p:cNvSpPr>
            <a:spLocks noGrp="1"/>
          </p:cNvSpPr>
          <p:nvPr>
            <p:ph type="ftr" sz="quarter" idx="11"/>
          </p:nvPr>
        </p:nvSpPr>
        <p:spPr/>
        <p:txBody>
          <a:bodyPr/>
          <a:lstStyle/>
          <a:p>
            <a:r>
              <a:rPr lang="en-US" altLang="ja-JP" smtClean="0">
                <a:solidFill>
                  <a:srgbClr val="000000"/>
                </a:solidFill>
              </a:rPr>
              <a:t>Akifumi Kasamatsu, NICT</a:t>
            </a:r>
            <a:endParaRPr lang="en-US" altLang="ja-JP" dirty="0">
              <a:solidFill>
                <a:srgbClr val="000000"/>
              </a:solidFill>
            </a:endParaRPr>
          </a:p>
        </p:txBody>
      </p:sp>
      <p:sp>
        <p:nvSpPr>
          <p:cNvPr id="7" name="テキスト ボックス 6"/>
          <p:cNvSpPr txBox="1"/>
          <p:nvPr/>
        </p:nvSpPr>
        <p:spPr>
          <a:xfrm>
            <a:off x="179513" y="1738551"/>
            <a:ext cx="8496944" cy="4093428"/>
          </a:xfrm>
          <a:prstGeom prst="rect">
            <a:avLst/>
          </a:prstGeom>
          <a:noFill/>
          <a:ln>
            <a:solidFill>
              <a:schemeClr val="accent1"/>
            </a:solidFill>
          </a:ln>
        </p:spPr>
        <p:txBody>
          <a:bodyPr wrap="square" rtlCol="0">
            <a:spAutoFit/>
          </a:bodyPr>
          <a:lstStyle/>
          <a:p>
            <a:pPr marL="342900" indent="-342900" algn="l">
              <a:buClr>
                <a:schemeClr val="accent2"/>
              </a:buClr>
              <a:buFont typeface="Wingdings" panose="05000000000000000000" pitchFamily="2" charset="2"/>
              <a:buChar char="n"/>
            </a:pPr>
            <a:r>
              <a:rPr kumimoji="1" lang="en-US" altLang="ja-JP" dirty="0" smtClean="0">
                <a:latin typeface="+mj-lt"/>
              </a:rPr>
              <a:t>Title of draft new Resolution: </a:t>
            </a:r>
            <a:r>
              <a:rPr kumimoji="1" lang="en-US" altLang="ja-JP" dirty="0">
                <a:latin typeface="+mj-lt"/>
              </a:rPr>
              <a:t>Appropriate regulatory measures for the land mobile and fixed services operating in the frequency range 275-1 000 </a:t>
            </a:r>
            <a:r>
              <a:rPr kumimoji="1" lang="en-US" altLang="ja-JP" dirty="0" smtClean="0">
                <a:latin typeface="+mj-lt"/>
              </a:rPr>
              <a:t>GHz.</a:t>
            </a:r>
          </a:p>
          <a:p>
            <a:pPr marL="342900" indent="-342900" algn="l">
              <a:buClr>
                <a:schemeClr val="accent2"/>
              </a:buClr>
              <a:buFont typeface="Wingdings" panose="05000000000000000000" pitchFamily="2" charset="2"/>
              <a:buChar char="n"/>
            </a:pPr>
            <a:endParaRPr kumimoji="1" lang="en-US" altLang="ja-JP" dirty="0" smtClean="0">
              <a:latin typeface="+mj-lt"/>
            </a:endParaRPr>
          </a:p>
          <a:p>
            <a:pPr marL="342900" indent="-342900" algn="l">
              <a:buClr>
                <a:schemeClr val="accent2"/>
              </a:buClr>
              <a:buFont typeface="Wingdings" panose="05000000000000000000" pitchFamily="2" charset="2"/>
              <a:buChar char="n"/>
            </a:pPr>
            <a:r>
              <a:rPr kumimoji="1" lang="en-US" altLang="ja-JP" i="1" dirty="0" smtClean="0">
                <a:latin typeface="+mj-lt"/>
              </a:rPr>
              <a:t>considering and noting </a:t>
            </a:r>
            <a:r>
              <a:rPr kumimoji="1" lang="en-US" altLang="ja-JP" dirty="0" smtClean="0">
                <a:latin typeface="+mj-lt"/>
              </a:rPr>
              <a:t>parts of draft new Resolution are not shown here</a:t>
            </a:r>
            <a:r>
              <a:rPr kumimoji="1" lang="en-US" altLang="ja-JP" i="1" dirty="0" smtClean="0">
                <a:latin typeface="+mj-lt"/>
              </a:rPr>
              <a:t>.</a:t>
            </a:r>
          </a:p>
          <a:p>
            <a:pPr marL="342900" indent="-342900" algn="l">
              <a:buClr>
                <a:schemeClr val="accent2"/>
              </a:buClr>
              <a:buFont typeface="Wingdings" panose="05000000000000000000" pitchFamily="2" charset="2"/>
              <a:buChar char="n"/>
            </a:pPr>
            <a:endParaRPr kumimoji="1" lang="en-US" altLang="ja-JP" i="1" dirty="0" smtClean="0">
              <a:latin typeface="+mj-lt"/>
            </a:endParaRPr>
          </a:p>
          <a:p>
            <a:pPr marL="342900" indent="-342900" algn="l">
              <a:buClr>
                <a:schemeClr val="accent2"/>
              </a:buClr>
              <a:buFont typeface="Wingdings" panose="05000000000000000000" pitchFamily="2" charset="2"/>
              <a:buChar char="n"/>
            </a:pPr>
            <a:r>
              <a:rPr kumimoji="1" lang="en-US" altLang="ja-JP" i="1" dirty="0" smtClean="0">
                <a:latin typeface="+mj-lt"/>
              </a:rPr>
              <a:t>resolves </a:t>
            </a:r>
            <a:r>
              <a:rPr kumimoji="1" lang="en-US" altLang="ja-JP" i="1" dirty="0">
                <a:latin typeface="+mj-lt"/>
              </a:rPr>
              <a:t>to invite WRC-19;</a:t>
            </a:r>
          </a:p>
          <a:p>
            <a:pPr marL="800100" lvl="1" indent="-342900" algn="l">
              <a:buClr>
                <a:schemeClr val="accent2"/>
              </a:buClr>
              <a:buFont typeface="Wingdings" panose="05000000000000000000" pitchFamily="2" charset="2"/>
              <a:buChar char="ü"/>
            </a:pPr>
            <a:r>
              <a:rPr kumimoji="1" lang="en-US" altLang="ja-JP" sz="2000" dirty="0">
                <a:latin typeface="+mj-lt"/>
              </a:rPr>
              <a:t>to consider the appropriate regulatory measures to identify the land mobile and fixed services operating in the frequency range 275-1 000 GHz, taking into account the results of ITU-R studies</a:t>
            </a:r>
            <a:r>
              <a:rPr kumimoji="1" lang="en-US" altLang="ja-JP" sz="2000" dirty="0" smtClean="0">
                <a:latin typeface="+mj-lt"/>
              </a:rPr>
              <a:t>.</a:t>
            </a:r>
            <a:endParaRPr kumimoji="1" lang="en-US" altLang="ja-JP" sz="2000" dirty="0">
              <a:latin typeface="+mj-lt"/>
            </a:endParaRPr>
          </a:p>
        </p:txBody>
      </p:sp>
    </p:spTree>
    <p:extLst>
      <p:ext uri="{BB962C8B-B14F-4D97-AF65-F5344CB8AC3E}">
        <p14:creationId xmlns:p14="http://schemas.microsoft.com/office/powerpoint/2010/main" val="10016444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kumimoji="1" lang="en-US" altLang="ja-JP" smtClean="0"/>
              <a:t>Slide </a:t>
            </a:r>
            <a:fld id="{A21C43C5-638B-4706-8A4F-2436154CD830}" type="slidenum">
              <a:rPr kumimoji="1" lang="ja-JP" altLang="en-US" smtClean="0"/>
              <a:pPr/>
              <a:t>4</a:t>
            </a:fld>
            <a:endParaRPr kumimoji="1" lang="ja-JP" altLang="en-US" dirty="0"/>
          </a:p>
        </p:txBody>
      </p:sp>
      <p:sp>
        <p:nvSpPr>
          <p:cNvPr id="2" name="タイトル 1"/>
          <p:cNvSpPr>
            <a:spLocks noGrp="1"/>
          </p:cNvSpPr>
          <p:nvPr>
            <p:ph type="title" idx="4294967295"/>
          </p:nvPr>
        </p:nvSpPr>
        <p:spPr>
          <a:xfrm>
            <a:off x="127893" y="764704"/>
            <a:ext cx="8764587" cy="620713"/>
          </a:xfrm>
        </p:spPr>
        <p:txBody>
          <a:bodyPr/>
          <a:lstStyle/>
          <a:p>
            <a:r>
              <a:rPr lang="en-US" altLang="ja-JP" sz="3200" dirty="0">
                <a:ea typeface="メイリオ" panose="020B0604030504040204" pitchFamily="50" charset="-128"/>
                <a:cs typeface="メイリオ" panose="020B0604030504040204" pitchFamily="50" charset="-128"/>
              </a:rPr>
              <a:t>PACP above 275 GHz </a:t>
            </a:r>
            <a:r>
              <a:rPr lang="en-US" altLang="ja-JP" sz="3200" dirty="0" smtClean="0">
                <a:ea typeface="メイリオ" panose="020B0604030504040204" pitchFamily="50" charset="-128"/>
                <a:cs typeface="メイリオ" panose="020B0604030504040204" pitchFamily="50" charset="-128"/>
              </a:rPr>
              <a:t>(2)</a:t>
            </a:r>
            <a:endParaRPr kumimoji="1" lang="ja-JP" altLang="en-US" sz="3200" dirty="0">
              <a:ea typeface="メイリオ" panose="020B0604030504040204" pitchFamily="50" charset="-128"/>
              <a:cs typeface="メイリオ" panose="020B0604030504040204" pitchFamily="50" charset="-128"/>
            </a:endParaRPr>
          </a:p>
        </p:txBody>
      </p:sp>
      <p:sp>
        <p:nvSpPr>
          <p:cNvPr id="10" name="日付プレースホルダー 9"/>
          <p:cNvSpPr>
            <a:spLocks noGrp="1"/>
          </p:cNvSpPr>
          <p:nvPr>
            <p:ph type="dt" sz="half" idx="10"/>
          </p:nvPr>
        </p:nvSpPr>
        <p:spPr/>
        <p:txBody>
          <a:bodyPr/>
          <a:lstStyle/>
          <a:p>
            <a:r>
              <a:rPr lang="en-US" altLang="ja-JP" smtClean="0">
                <a:solidFill>
                  <a:srgbClr val="000000"/>
                </a:solidFill>
              </a:rPr>
              <a:t>September 2015</a:t>
            </a:r>
            <a:endParaRPr lang="en-US" altLang="ja-JP" dirty="0">
              <a:solidFill>
                <a:srgbClr val="000000"/>
              </a:solidFill>
            </a:endParaRPr>
          </a:p>
        </p:txBody>
      </p:sp>
      <p:sp>
        <p:nvSpPr>
          <p:cNvPr id="11" name="フッター プレースホルダー 10"/>
          <p:cNvSpPr>
            <a:spLocks noGrp="1"/>
          </p:cNvSpPr>
          <p:nvPr>
            <p:ph type="ftr" sz="quarter" idx="11"/>
          </p:nvPr>
        </p:nvSpPr>
        <p:spPr/>
        <p:txBody>
          <a:bodyPr/>
          <a:lstStyle/>
          <a:p>
            <a:r>
              <a:rPr lang="en-US" altLang="ja-JP" smtClean="0">
                <a:solidFill>
                  <a:srgbClr val="000000"/>
                </a:solidFill>
              </a:rPr>
              <a:t>Akifumi Kasamatsu, NICT</a:t>
            </a:r>
            <a:endParaRPr lang="en-US" altLang="ja-JP" dirty="0">
              <a:solidFill>
                <a:srgbClr val="000000"/>
              </a:solidFill>
            </a:endParaRPr>
          </a:p>
        </p:txBody>
      </p:sp>
      <p:sp>
        <p:nvSpPr>
          <p:cNvPr id="7" name="テキスト ボックス 6"/>
          <p:cNvSpPr txBox="1"/>
          <p:nvPr/>
        </p:nvSpPr>
        <p:spPr>
          <a:xfrm>
            <a:off x="323529" y="1602373"/>
            <a:ext cx="8352928" cy="4555093"/>
          </a:xfrm>
          <a:prstGeom prst="rect">
            <a:avLst/>
          </a:prstGeom>
          <a:noFill/>
        </p:spPr>
        <p:txBody>
          <a:bodyPr wrap="square" rtlCol="0">
            <a:spAutoFit/>
          </a:bodyPr>
          <a:lstStyle/>
          <a:p>
            <a:pPr marL="342900" indent="-342900" algn="l">
              <a:buClr>
                <a:schemeClr val="accent2"/>
              </a:buClr>
              <a:buFont typeface="Wingdings" panose="05000000000000000000" pitchFamily="2" charset="2"/>
              <a:buChar char="n"/>
            </a:pPr>
            <a:r>
              <a:rPr kumimoji="1" lang="en-US" altLang="ja-JP" i="1" dirty="0">
                <a:latin typeface="+mj-lt"/>
                <a:ea typeface="AR P宋朝体M" panose="020B0600010101010101" pitchFamily="50" charset="-128"/>
              </a:rPr>
              <a:t>resolves to invites ITU-R;</a:t>
            </a:r>
          </a:p>
          <a:p>
            <a:pPr marL="800100" lvl="1" indent="-342900" algn="l">
              <a:buClr>
                <a:schemeClr val="accent2"/>
              </a:buClr>
              <a:buFont typeface="Wingdings" panose="05000000000000000000" pitchFamily="2" charset="2"/>
              <a:buChar char="ü"/>
            </a:pPr>
            <a:r>
              <a:rPr kumimoji="1" lang="en-US" altLang="ja-JP" sz="2000" dirty="0">
                <a:latin typeface="+mj-lt"/>
                <a:ea typeface="AR P宋朝体M" panose="020B0600010101010101" pitchFamily="50" charset="-128"/>
              </a:rPr>
              <a:t>to identify potential characteristics of systems in the land mobile and fixed services operating in the frequency range 275-1 000 GHz;</a:t>
            </a:r>
          </a:p>
          <a:p>
            <a:pPr marL="800100" lvl="1" indent="-342900" algn="l">
              <a:buClr>
                <a:schemeClr val="accent2"/>
              </a:buClr>
              <a:buFont typeface="Wingdings" panose="05000000000000000000" pitchFamily="2" charset="2"/>
              <a:buChar char="ü"/>
            </a:pPr>
            <a:r>
              <a:rPr kumimoji="1" lang="en-US" altLang="ja-JP" sz="2000" dirty="0">
                <a:latin typeface="+mj-lt"/>
                <a:ea typeface="AR P宋朝体M" panose="020B0600010101010101" pitchFamily="50" charset="-128"/>
              </a:rPr>
              <a:t>to study spectrum requirements of the land mobile and fixed services, taking into account technical and operational characteristics of those services operating in the frequency range 275-1 000 GHz;</a:t>
            </a:r>
          </a:p>
          <a:p>
            <a:pPr marL="800100" lvl="1" indent="-342900" algn="l">
              <a:buClr>
                <a:schemeClr val="accent2"/>
              </a:buClr>
              <a:buFont typeface="Wingdings" panose="05000000000000000000" pitchFamily="2" charset="2"/>
              <a:buChar char="ü"/>
            </a:pPr>
            <a:r>
              <a:rPr kumimoji="1" lang="en-US" altLang="ja-JP" sz="2000" dirty="0">
                <a:latin typeface="+mj-lt"/>
                <a:ea typeface="AR P宋朝体M" panose="020B0600010101010101" pitchFamily="50" charset="-128"/>
              </a:rPr>
              <a:t>to conduct sharing and compatibility studies between passive and the land mobile and fixed services, as well as among active services, operating in the frequency range 275-1 000 GHz</a:t>
            </a:r>
            <a:r>
              <a:rPr kumimoji="1" lang="en-US" altLang="ja-JP" sz="2000" dirty="0" smtClean="0">
                <a:latin typeface="+mj-lt"/>
                <a:ea typeface="AR P宋朝体M" panose="020B0600010101010101" pitchFamily="50" charset="-128"/>
              </a:rPr>
              <a:t>;</a:t>
            </a:r>
          </a:p>
          <a:p>
            <a:pPr marL="800100" lvl="1" indent="-342900" algn="l">
              <a:buClr>
                <a:schemeClr val="accent2"/>
              </a:buClr>
              <a:buFont typeface="Wingdings" panose="05000000000000000000" pitchFamily="2" charset="2"/>
              <a:buChar char="ü"/>
            </a:pPr>
            <a:r>
              <a:rPr kumimoji="1" lang="en-US" altLang="ja-JP" sz="2000" dirty="0" smtClean="0">
                <a:latin typeface="+mj-lt"/>
                <a:ea typeface="AR P宋朝体M" panose="020B0600010101010101" pitchFamily="50" charset="-128"/>
              </a:rPr>
              <a:t>to </a:t>
            </a:r>
            <a:r>
              <a:rPr kumimoji="1" lang="en-US" altLang="ja-JP" sz="2000" dirty="0">
                <a:latin typeface="+mj-lt"/>
                <a:ea typeface="AR P宋朝体M" panose="020B0600010101010101" pitchFamily="50" charset="-128"/>
              </a:rPr>
              <a:t>study potential candidate frequency bands for use of the land mobile and fixed services, taking into account the results of the studies under invite ITU-R 1, 2 and 3 and the protection of passive services identified in RR No.5.565.</a:t>
            </a:r>
          </a:p>
          <a:p>
            <a:pPr marL="342900" indent="-342900" algn="l">
              <a:buClr>
                <a:schemeClr val="accent2"/>
              </a:buClr>
              <a:buFont typeface="Wingdings" panose="05000000000000000000" pitchFamily="2" charset="2"/>
              <a:buChar char="n"/>
            </a:pPr>
            <a:endParaRPr kumimoji="1" lang="en-US" altLang="ja-JP" dirty="0" smtClean="0">
              <a:latin typeface="+mj-lt"/>
            </a:endParaRPr>
          </a:p>
        </p:txBody>
      </p:sp>
    </p:spTree>
    <p:extLst>
      <p:ext uri="{BB962C8B-B14F-4D97-AF65-F5344CB8AC3E}">
        <p14:creationId xmlns:p14="http://schemas.microsoft.com/office/powerpoint/2010/main" val="5117647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kumimoji="1" lang="en-US" altLang="ja-JP" smtClean="0"/>
              <a:t>Slide </a:t>
            </a:r>
            <a:fld id="{A21C43C5-638B-4706-8A4F-2436154CD830}" type="slidenum">
              <a:rPr kumimoji="1" lang="ja-JP" altLang="en-US" smtClean="0"/>
              <a:pPr/>
              <a:t>5</a:t>
            </a:fld>
            <a:endParaRPr kumimoji="1" lang="ja-JP" altLang="en-US" dirty="0"/>
          </a:p>
        </p:txBody>
      </p:sp>
      <p:sp>
        <p:nvSpPr>
          <p:cNvPr id="2" name="日付プレースホルダー 1"/>
          <p:cNvSpPr>
            <a:spLocks noGrp="1"/>
          </p:cNvSpPr>
          <p:nvPr>
            <p:ph type="dt" sz="half" idx="10"/>
          </p:nvPr>
        </p:nvSpPr>
        <p:spPr/>
        <p:txBody>
          <a:bodyPr/>
          <a:lstStyle/>
          <a:p>
            <a:r>
              <a:rPr lang="en-US" altLang="ja-JP" smtClean="0">
                <a:solidFill>
                  <a:srgbClr val="000000"/>
                </a:solidFill>
              </a:rPr>
              <a:t>September 2015</a:t>
            </a:r>
            <a:endParaRPr lang="en-US" altLang="ja-JP" dirty="0">
              <a:solidFill>
                <a:srgbClr val="000000"/>
              </a:solidFill>
            </a:endParaRPr>
          </a:p>
        </p:txBody>
      </p:sp>
      <p:sp>
        <p:nvSpPr>
          <p:cNvPr id="5" name="フッター プレースホルダー 4"/>
          <p:cNvSpPr>
            <a:spLocks noGrp="1"/>
          </p:cNvSpPr>
          <p:nvPr>
            <p:ph type="ftr" sz="quarter" idx="11"/>
          </p:nvPr>
        </p:nvSpPr>
        <p:spPr/>
        <p:txBody>
          <a:bodyPr/>
          <a:lstStyle/>
          <a:p>
            <a:r>
              <a:rPr lang="en-US" altLang="ja-JP" smtClean="0">
                <a:solidFill>
                  <a:srgbClr val="000000"/>
                </a:solidFill>
              </a:rPr>
              <a:t>Akifumi Kasamatsu, NICT</a:t>
            </a:r>
            <a:endParaRPr lang="en-US" altLang="ja-JP" dirty="0">
              <a:solidFill>
                <a:srgbClr val="000000"/>
              </a:solidFill>
            </a:endParaRPr>
          </a:p>
        </p:txBody>
      </p:sp>
      <p:sp>
        <p:nvSpPr>
          <p:cNvPr id="6" name="タイトル 1"/>
          <p:cNvSpPr txBox="1">
            <a:spLocks/>
          </p:cNvSpPr>
          <p:nvPr/>
        </p:nvSpPr>
        <p:spPr bwMode="auto">
          <a:xfrm>
            <a:off x="467544" y="548680"/>
            <a:ext cx="8064896" cy="62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kern="0" dirty="0" smtClean="0">
                <a:ea typeface="メイリオ" panose="020B0604030504040204" pitchFamily="50" charset="-128"/>
                <a:cs typeface="メイリオ" panose="020B0604030504040204" pitchFamily="50" charset="-128"/>
              </a:rPr>
              <a:t>Plan to WRC-15 and CPM19-1</a:t>
            </a:r>
            <a:endParaRPr lang="ja-JP" altLang="en-US" sz="3200" kern="0" dirty="0">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323528" y="1052736"/>
            <a:ext cx="8496944" cy="3170099"/>
          </a:xfrm>
          <a:prstGeom prst="rect">
            <a:avLst/>
          </a:prstGeom>
          <a:noFill/>
        </p:spPr>
        <p:txBody>
          <a:bodyPr wrap="square" rtlCol="0">
            <a:spAutoFit/>
          </a:bodyPr>
          <a:lstStyle/>
          <a:p>
            <a:pPr marL="342900" indent="-342900" algn="l">
              <a:buClr>
                <a:schemeClr val="accent2"/>
              </a:buClr>
              <a:buFont typeface="Wingdings" panose="05000000000000000000" pitchFamily="2" charset="2"/>
              <a:buChar char="n"/>
            </a:pPr>
            <a:r>
              <a:rPr kumimoji="1" lang="en-US" altLang="ja-JP" dirty="0" smtClean="0">
                <a:latin typeface="+mj-lt"/>
              </a:rPr>
              <a:t>If PACP is approved by APT member countries as ACP (APT Common Proposal), ACP will be sent to ARC-15.</a:t>
            </a:r>
          </a:p>
          <a:p>
            <a:pPr marL="342900" indent="-342900" algn="l">
              <a:buClr>
                <a:schemeClr val="accent2"/>
              </a:buClr>
              <a:buFont typeface="Wingdings" panose="05000000000000000000" pitchFamily="2" charset="2"/>
              <a:buChar char="n"/>
            </a:pPr>
            <a:r>
              <a:rPr kumimoji="1" lang="en-US" altLang="ja-JP" dirty="0" smtClean="0">
                <a:latin typeface="+mj-lt"/>
              </a:rPr>
              <a:t>In order to be approved as WRC-19 new agenda item during WRC-15, agreement between six regions* is strongly recommended.</a:t>
            </a:r>
          </a:p>
          <a:p>
            <a:pPr marL="342900" indent="-342900" algn="l">
              <a:buClr>
                <a:schemeClr val="accent2"/>
              </a:buClr>
              <a:buFont typeface="Wingdings" panose="05000000000000000000" pitchFamily="2" charset="2"/>
              <a:buChar char="n"/>
            </a:pPr>
            <a:r>
              <a:rPr kumimoji="1" lang="en-US" altLang="ja-JP" dirty="0" smtClean="0">
                <a:latin typeface="+mj-lt"/>
              </a:rPr>
              <a:t>ITU-R WP5A and WP5C will </a:t>
            </a:r>
            <a:r>
              <a:rPr kumimoji="1" lang="en-US" altLang="ja-JP" dirty="0">
                <a:latin typeface="+mj-lt"/>
              </a:rPr>
              <a:t>study potential candidate frequency bands for use of the land mobile and fixed </a:t>
            </a:r>
            <a:r>
              <a:rPr kumimoji="1" lang="en-US" altLang="ja-JP" dirty="0" smtClean="0">
                <a:latin typeface="+mj-lt"/>
              </a:rPr>
              <a:t>services at WRC-19 to amend the Radio Regulations above 275 GHz.</a:t>
            </a:r>
          </a:p>
        </p:txBody>
      </p:sp>
      <p:sp>
        <p:nvSpPr>
          <p:cNvPr id="14" name="テキスト ボックス 13"/>
          <p:cNvSpPr txBox="1"/>
          <p:nvPr/>
        </p:nvSpPr>
        <p:spPr>
          <a:xfrm>
            <a:off x="611561" y="4247217"/>
            <a:ext cx="8064895" cy="2062103"/>
          </a:xfrm>
          <a:prstGeom prst="rect">
            <a:avLst/>
          </a:prstGeom>
          <a:noFill/>
        </p:spPr>
        <p:txBody>
          <a:bodyPr wrap="square" rtlCol="0">
            <a:spAutoFit/>
          </a:bodyPr>
          <a:lstStyle/>
          <a:p>
            <a:pPr algn="l">
              <a:buClr>
                <a:schemeClr val="accent2"/>
              </a:buClr>
            </a:pPr>
            <a:r>
              <a:rPr kumimoji="1" lang="en-US" altLang="ja-JP" sz="2000" u="sng" dirty="0" smtClean="0">
                <a:latin typeface="+mj-lt"/>
              </a:rPr>
              <a:t>Regional Group</a:t>
            </a:r>
          </a:p>
          <a:p>
            <a:pPr marL="266700" indent="-266700" algn="l">
              <a:buClr>
                <a:schemeClr val="accent2"/>
              </a:buClr>
              <a:buFont typeface="+mj-lt"/>
              <a:buAutoNum type="romanLcPeriod"/>
            </a:pPr>
            <a:r>
              <a:rPr kumimoji="1" lang="en-US" altLang="ja-JP" sz="1800" dirty="0" smtClean="0">
                <a:latin typeface="+mj-lt"/>
              </a:rPr>
              <a:t>Asia-Pacific </a:t>
            </a:r>
            <a:r>
              <a:rPr kumimoji="1" lang="en-US" altLang="ja-JP" sz="1800" dirty="0" err="1">
                <a:latin typeface="+mj-lt"/>
              </a:rPr>
              <a:t>Telecommunity</a:t>
            </a:r>
            <a:r>
              <a:rPr kumimoji="1" lang="en-US" altLang="ja-JP" sz="1800" dirty="0">
                <a:latin typeface="+mj-lt"/>
              </a:rPr>
              <a:t> (</a:t>
            </a:r>
            <a:r>
              <a:rPr kumimoji="1" lang="en-US" altLang="ja-JP" sz="1800" dirty="0" smtClean="0">
                <a:latin typeface="+mj-lt"/>
              </a:rPr>
              <a:t>APT)</a:t>
            </a:r>
          </a:p>
          <a:p>
            <a:pPr marL="266700" indent="-266700" algn="l">
              <a:buClr>
                <a:schemeClr val="accent2"/>
              </a:buClr>
              <a:buFont typeface="+mj-lt"/>
              <a:buAutoNum type="romanLcPeriod"/>
            </a:pPr>
            <a:r>
              <a:rPr kumimoji="1" lang="en-US" altLang="ja-JP" sz="1800" dirty="0" smtClean="0">
                <a:latin typeface="+mj-lt"/>
              </a:rPr>
              <a:t>Arab </a:t>
            </a:r>
            <a:r>
              <a:rPr kumimoji="1" lang="en-US" altLang="ja-JP" sz="1800" dirty="0">
                <a:latin typeface="+mj-lt"/>
              </a:rPr>
              <a:t>Spectrum Management Group (</a:t>
            </a:r>
            <a:r>
              <a:rPr kumimoji="1" lang="en-US" altLang="ja-JP" sz="1800" dirty="0" smtClean="0">
                <a:latin typeface="+mj-lt"/>
              </a:rPr>
              <a:t>ASMG)</a:t>
            </a:r>
          </a:p>
          <a:p>
            <a:pPr marL="266700" indent="-266700" algn="l">
              <a:buClr>
                <a:schemeClr val="accent2"/>
              </a:buClr>
              <a:buFont typeface="+mj-lt"/>
              <a:buAutoNum type="romanLcPeriod"/>
            </a:pPr>
            <a:r>
              <a:rPr kumimoji="1" lang="en-US" altLang="ja-JP" sz="1800" dirty="0" smtClean="0">
                <a:latin typeface="+mj-lt"/>
              </a:rPr>
              <a:t>African </a:t>
            </a:r>
            <a:r>
              <a:rPr kumimoji="1" lang="en-US" altLang="ja-JP" sz="1800" dirty="0">
                <a:latin typeface="+mj-lt"/>
              </a:rPr>
              <a:t>Telecommunications Union (</a:t>
            </a:r>
            <a:r>
              <a:rPr kumimoji="1" lang="en-US" altLang="ja-JP" sz="1800" dirty="0" smtClean="0">
                <a:latin typeface="+mj-lt"/>
              </a:rPr>
              <a:t>ATU)</a:t>
            </a:r>
          </a:p>
          <a:p>
            <a:pPr marL="266700" indent="-266700" algn="l">
              <a:buClr>
                <a:schemeClr val="accent2"/>
              </a:buClr>
              <a:buFont typeface="+mj-lt"/>
              <a:buAutoNum type="romanLcPeriod"/>
            </a:pPr>
            <a:r>
              <a:rPr kumimoji="1" lang="en-US" altLang="ja-JP" sz="1800" dirty="0" smtClean="0">
                <a:latin typeface="+mj-lt"/>
              </a:rPr>
              <a:t>European </a:t>
            </a:r>
            <a:r>
              <a:rPr kumimoji="1" lang="en-US" altLang="ja-JP" sz="1800" dirty="0">
                <a:latin typeface="+mj-lt"/>
              </a:rPr>
              <a:t>Conference of Postal and Telecommunications Administrations (</a:t>
            </a:r>
            <a:r>
              <a:rPr kumimoji="1" lang="en-US" altLang="ja-JP" sz="1800" dirty="0" smtClean="0">
                <a:latin typeface="+mj-lt"/>
              </a:rPr>
              <a:t>CEPT)</a:t>
            </a:r>
          </a:p>
          <a:p>
            <a:pPr marL="266700" indent="-266700" algn="l">
              <a:buClr>
                <a:schemeClr val="accent2"/>
              </a:buClr>
              <a:buFont typeface="+mj-lt"/>
              <a:buAutoNum type="romanLcPeriod"/>
            </a:pPr>
            <a:r>
              <a:rPr kumimoji="1" lang="en-US" altLang="ja-JP" sz="1800" dirty="0" smtClean="0">
                <a:latin typeface="+mj-lt"/>
              </a:rPr>
              <a:t>Inter-American </a:t>
            </a:r>
            <a:r>
              <a:rPr kumimoji="1" lang="en-US" altLang="ja-JP" sz="1800" dirty="0">
                <a:latin typeface="+mj-lt"/>
              </a:rPr>
              <a:t>Telecommunication Commission (</a:t>
            </a:r>
            <a:r>
              <a:rPr kumimoji="1" lang="en-US" altLang="ja-JP" sz="1800" dirty="0" smtClean="0">
                <a:latin typeface="+mj-lt"/>
              </a:rPr>
              <a:t>CITEL)</a:t>
            </a:r>
          </a:p>
          <a:p>
            <a:pPr marL="266700" indent="-266700" algn="l">
              <a:buClr>
                <a:schemeClr val="accent2"/>
              </a:buClr>
              <a:buFont typeface="+mj-lt"/>
              <a:buAutoNum type="romanLcPeriod"/>
            </a:pPr>
            <a:r>
              <a:rPr kumimoji="1" lang="en-US" altLang="ja-JP" sz="1800" dirty="0" smtClean="0">
                <a:latin typeface="+mj-lt"/>
              </a:rPr>
              <a:t>Regional </a:t>
            </a:r>
            <a:r>
              <a:rPr kumimoji="1" lang="en-US" altLang="ja-JP" sz="1800" dirty="0">
                <a:latin typeface="+mj-lt"/>
              </a:rPr>
              <a:t>Commonwealth in the Field of Communications (RCC) </a:t>
            </a:r>
            <a:endParaRPr kumimoji="1" lang="en-US" altLang="ja-JP" sz="1800" dirty="0" smtClean="0">
              <a:latin typeface="+mj-lt"/>
            </a:endParaRPr>
          </a:p>
        </p:txBody>
      </p:sp>
    </p:spTree>
    <p:extLst>
      <p:ext uri="{BB962C8B-B14F-4D97-AF65-F5344CB8AC3E}">
        <p14:creationId xmlns:p14="http://schemas.microsoft.com/office/powerpoint/2010/main" val="51622220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6804</TotalTime>
  <Words>546</Words>
  <Application>Microsoft Office PowerPoint</Application>
  <PresentationFormat>画面に合わせる (4:3)</PresentationFormat>
  <Paragraphs>60</Paragraphs>
  <Slides>5</Slides>
  <Notes>2</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IEEE-P802_15</vt:lpstr>
      <vt:lpstr>PowerPoint プレゼンテーション</vt:lpstr>
      <vt:lpstr>PowerPoint プレゼンテーション</vt:lpstr>
      <vt:lpstr>PACP above 275 GHz (1)</vt:lpstr>
      <vt:lpstr>PACP above 275 GHz (2)</vt:lpstr>
      <vt:lpstr>PowerPoint プレゼンテーション</vt:lpstr>
    </vt:vector>
  </TitlesOfParts>
  <Company>（株）東芝</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(on one or two lines)</dc:title>
  <dc:creator>デザインセンター</dc:creator>
  <cp:lastModifiedBy>arib</cp:lastModifiedBy>
  <cp:revision>575</cp:revision>
  <cp:lastPrinted>2014-10-01T05:45:06Z</cp:lastPrinted>
  <dcterms:created xsi:type="dcterms:W3CDTF">2002-05-15T02:14:01Z</dcterms:created>
  <dcterms:modified xsi:type="dcterms:W3CDTF">2015-09-12T14:58:16Z</dcterms:modified>
</cp:coreProperties>
</file>