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7"/>
  </p:notesMasterIdLst>
  <p:handoutMasterIdLst>
    <p:handoutMasterId r:id="rId8"/>
  </p:handoutMasterIdLst>
  <p:sldIdLst>
    <p:sldId id="340" r:id="rId2"/>
    <p:sldId id="344" r:id="rId3"/>
    <p:sldId id="327" r:id="rId4"/>
    <p:sldId id="347" r:id="rId5"/>
    <p:sldId id="343" r:id="rId6"/>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8" autoAdjust="0"/>
    <p:restoredTop sz="94823" autoAdjust="0"/>
  </p:normalViewPr>
  <p:slideViewPr>
    <p:cSldViewPr>
      <p:cViewPr>
        <p:scale>
          <a:sx n="80" d="100"/>
          <a:sy n="80" d="100"/>
        </p:scale>
        <p:origin x="53"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43" d="100"/>
          <a:sy n="43" d="100"/>
        </p:scale>
        <p:origin x="-2026" y="-77"/>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a:extLst/>
        </p:spPr>
        <p:txBody>
          <a:bodyPr vert="horz" wrap="square" lIns="95441" tIns="47721" rIns="95441" bIns="47721"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3540765-7C0F-4C65-9A43-A73571FCC128}" type="slidenum">
              <a:rPr lang="ja-JP" altLang="en-US" smtClean="0"/>
              <a:pPr>
                <a:defRPr/>
              </a:pPr>
              <a:t>3</a:t>
            </a:fld>
            <a:endParaRPr lang="en-US" altLang="ja-JP"/>
          </a:p>
        </p:txBody>
      </p:sp>
    </p:spTree>
    <p:extLst>
      <p:ext uri="{BB962C8B-B14F-4D97-AF65-F5344CB8AC3E}">
        <p14:creationId xmlns:p14="http://schemas.microsoft.com/office/powerpoint/2010/main" val="988085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3540765-7C0F-4C65-9A43-A73571FCC128}" type="slidenum">
              <a:rPr lang="ja-JP" altLang="en-US" smtClean="0"/>
              <a:pPr>
                <a:defRPr/>
              </a:pPr>
              <a:t>4</a:t>
            </a:fld>
            <a:endParaRPr lang="en-US" altLang="ja-JP"/>
          </a:p>
        </p:txBody>
      </p:sp>
    </p:spTree>
    <p:extLst>
      <p:ext uri="{BB962C8B-B14F-4D97-AF65-F5344CB8AC3E}">
        <p14:creationId xmlns:p14="http://schemas.microsoft.com/office/powerpoint/2010/main" val="988085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lvl1pPr>
              <a:defRPr>
                <a:latin typeface="+mj-lt"/>
              </a:defRPr>
            </a:lvl1pPr>
          </a:lstStyle>
          <a:p>
            <a:r>
              <a:rPr lang="en-US" altLang="ja-JP" dirty="0" smtClean="0">
                <a:solidFill>
                  <a:srgbClr val="000000"/>
                </a:solidFill>
              </a:rPr>
              <a:t>September 2015</a:t>
            </a:r>
            <a:endParaRPr lang="en-US" altLang="ja-JP" dirty="0">
              <a:solidFill>
                <a:srgbClr val="000000"/>
              </a:solidFill>
            </a:endParaRPr>
          </a:p>
        </p:txBody>
      </p:sp>
      <p:sp>
        <p:nvSpPr>
          <p:cNvPr id="6" name="フッター プレースホルダー 5"/>
          <p:cNvSpPr>
            <a:spLocks noGrp="1"/>
          </p:cNvSpPr>
          <p:nvPr>
            <p:ph type="ftr" sz="quarter" idx="11"/>
          </p:nvPr>
        </p:nvSpPr>
        <p:spPr>
          <a:xfrm>
            <a:off x="6948264" y="6475412"/>
            <a:ext cx="1662336" cy="193947"/>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Akifumi Kasamatsu, NICT</a:t>
            </a:r>
            <a:endParaRPr lang="en-US" altLang="ja-JP" dirty="0">
              <a:solidFill>
                <a:srgbClr val="000000"/>
              </a:solidFill>
            </a:endParaRP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smtClean="0">
                <a:solidFill>
                  <a:srgbClr val="000000"/>
                </a:solidFill>
                <a:latin typeface="Times New Roman" pitchFamily="18" charset="0"/>
              </a:rPr>
              <a:t>September 2015</a:t>
            </a:r>
            <a:endParaRPr lang="en-US" altLang="ja-JP"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err="1" smtClean="0">
                <a:solidFill>
                  <a:srgbClr val="000000"/>
                </a:solidFill>
              </a:rPr>
              <a:t>Akifumi</a:t>
            </a:r>
            <a:r>
              <a:rPr lang="en-US" altLang="ja-JP" dirty="0" smtClean="0">
                <a:solidFill>
                  <a:srgbClr val="000000"/>
                </a:solidFill>
              </a:rPr>
              <a:t> </a:t>
            </a:r>
            <a:r>
              <a:rPr lang="en-US" altLang="ja-JP" dirty="0" err="1" smtClean="0">
                <a:solidFill>
                  <a:srgbClr val="000000"/>
                </a:solidFill>
              </a:rPr>
              <a:t>Kasamatsu</a:t>
            </a:r>
            <a:r>
              <a:rPr lang="en-US" altLang="ja-JP" dirty="0" smtClean="0">
                <a:solidFill>
                  <a:srgbClr val="000000"/>
                </a:solidFill>
              </a:rPr>
              <a:t>,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smtClean="0">
                <a:solidFill>
                  <a:srgbClr val="000000"/>
                </a:solidFill>
                <a:latin typeface="Times New Roman" pitchFamily="18" charset="0"/>
                <a:ea typeface="ＭＳ Ｐゴシック" charset="-128"/>
              </a:rPr>
              <a:t>doc.: IEEE </a:t>
            </a:r>
            <a:r>
              <a:rPr lang="en-US" altLang="ja-JP" sz="1400" b="1" dirty="0" smtClean="0">
                <a:solidFill>
                  <a:srgbClr val="000000"/>
                </a:solidFill>
                <a:latin typeface="Times New Roman" pitchFamily="18" charset="0"/>
                <a:ea typeface="ＭＳ Ｐゴシック" charset="-128"/>
              </a:rPr>
              <a:t>802.15-15-0671-00-003d</a:t>
            </a:r>
            <a:endParaRPr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[Information on ITU-R studies above 275 GHz]</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[13 September 2015]</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Akifumi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Kasamatsu</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Iwao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Hosako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and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Hiroyo</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Ogawa]</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Company: NICT</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Address [</a:t>
            </a:r>
            <a:r>
              <a:rPr lang="fi-FI" altLang="ja-JP" sz="1600" dirty="0">
                <a:solidFill>
                  <a:srgbClr val="000000"/>
                </a:solidFill>
                <a:latin typeface="Times New Roman" pitchFamily="18" charset="0"/>
                <a:ea typeface="ＭＳ Ｐゴシック" charset="-128"/>
                <a:cs typeface="Times New Roman" panose="02020603050405020304" pitchFamily="18" charset="0"/>
              </a:rPr>
              <a:t>4-2-1, Nukuikita, Koganei, 184-8795, Tokyo, Japan</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Voice:[+ 81 42 327 6876], FAX: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E-Mail:[</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kasa@nict.go.jp</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Abstract:</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[The aim of this contribution is to provide </a:t>
            </a:r>
            <a:r>
              <a:rPr lang="en-US" altLang="ja-JP" sz="1600" dirty="0">
                <a:solidFill>
                  <a:srgbClr val="000000"/>
                </a:solidFill>
                <a:latin typeface="Times New Roman" pitchFamily="18" charset="0"/>
                <a:ea typeface="ＭＳ Ｐゴシック" charset="-128"/>
                <a:cs typeface="Times New Roman" panose="02020603050405020304" pitchFamily="18" charset="0"/>
              </a:rPr>
              <a:t>the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information on activities currently studied by ITU-R WP1A, WP5A.]</a:t>
            </a:r>
          </a:p>
          <a:p>
            <a:pPr lvl="0"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Purpose</a:t>
            </a:r>
            <a:r>
              <a:rPr lang="en-US" altLang="ja-JP" sz="1600" b="1" dirty="0">
                <a:solidFill>
                  <a:srgbClr val="000000"/>
                </a:solidFill>
                <a:latin typeface="Times New Roman" pitchFamily="18" charset="0"/>
                <a:ea typeface="ＭＳ Ｐゴシック" charset="-128"/>
                <a:cs typeface="Times New Roman" panose="02020603050405020304" pitchFamily="18" charset="0"/>
              </a:rPr>
              <a:t>:</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[To assist to develop the possible operational frequency bands for TG3d devices.]</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2"/>
          <p:cNvSpPr>
            <a:spLocks noGrp="1"/>
          </p:cNvSpPr>
          <p:nvPr>
            <p:ph type="sldNum" sz="quarter" idx="12"/>
          </p:nvPr>
        </p:nvSpPr>
        <p:spPr/>
        <p:txBody>
          <a:bodyPr/>
          <a:lstStyle/>
          <a:p>
            <a:r>
              <a:rPr lang="en-US" altLang="ja-JP" smtClean="0">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
        <p:nvSpPr>
          <p:cNvPr id="4" name="日付プレースホルダー 3"/>
          <p:cNvSpPr>
            <a:spLocks noGrp="1"/>
          </p:cNvSpPr>
          <p:nvPr>
            <p:ph type="dt" sz="half" idx="10"/>
          </p:nvPr>
        </p:nvSpPr>
        <p:spPr/>
        <p:txBody>
          <a:bodyPr/>
          <a:lstStyle/>
          <a:p>
            <a:r>
              <a:rPr lang="en-US" altLang="ja-JP" smtClean="0">
                <a:solidFill>
                  <a:srgbClr val="000000"/>
                </a:solidFill>
              </a:rPr>
              <a:t>September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dirty="0" err="1" smtClean="0">
                <a:solidFill>
                  <a:srgbClr val="000000"/>
                </a:solidFill>
              </a:rPr>
              <a:t>Akifumi</a:t>
            </a:r>
            <a:r>
              <a:rPr lang="en-US" altLang="ja-JP" dirty="0" smtClean="0">
                <a:solidFill>
                  <a:srgbClr val="000000"/>
                </a:solidFill>
              </a:rPr>
              <a:t> </a:t>
            </a:r>
            <a:r>
              <a:rPr lang="en-US" altLang="ja-JP" dirty="0" err="1" smtClean="0">
                <a:solidFill>
                  <a:srgbClr val="000000"/>
                </a:solidFill>
              </a:rPr>
              <a:t>Kasamatsu</a:t>
            </a:r>
            <a:r>
              <a:rPr lang="en-US" altLang="ja-JP" dirty="0" smtClean="0">
                <a:solidFill>
                  <a:srgbClr val="000000"/>
                </a:solidFill>
              </a:rPr>
              <a:t>, NICT</a:t>
            </a:r>
            <a:endParaRPr lang="en-US" altLang="ja-JP" dirty="0">
              <a:solidFill>
                <a:srgbClr val="000000"/>
              </a:solidFill>
            </a:endParaRPr>
          </a:p>
        </p:txBody>
      </p:sp>
    </p:spTree>
    <p:extLst>
      <p:ext uri="{BB962C8B-B14F-4D97-AF65-F5344CB8AC3E}">
        <p14:creationId xmlns:p14="http://schemas.microsoft.com/office/powerpoint/2010/main" val="1191330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2</a:t>
            </a:fld>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solidFill>
                  <a:srgbClr val="000000"/>
                </a:solidFill>
                <a:latin typeface="+mj-lt"/>
              </a:rPr>
              <a:t>September 2015</a:t>
            </a:r>
            <a:endParaRPr lang="en-US" altLang="ja-JP" dirty="0">
              <a:solidFill>
                <a:srgbClr val="000000"/>
              </a:solidFill>
              <a:latin typeface="+mj-lt"/>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6" name="タイトル 1"/>
          <p:cNvSpPr txBox="1">
            <a:spLocks/>
          </p:cNvSpPr>
          <p:nvPr/>
        </p:nvSpPr>
        <p:spPr bwMode="auto">
          <a:xfrm>
            <a:off x="467544" y="720055"/>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kern="0" dirty="0" smtClean="0">
                <a:ea typeface="メイリオ" panose="020B0604030504040204" pitchFamily="50" charset="-128"/>
                <a:cs typeface="メイリオ" panose="020B0604030504040204" pitchFamily="50" charset="-128"/>
              </a:rPr>
              <a:t>Background and Purpose</a:t>
            </a:r>
            <a:endParaRPr lang="ja-JP" altLang="en-US" sz="3200"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605009" y="1408995"/>
            <a:ext cx="8071447" cy="4708981"/>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dirty="0" smtClean="0">
                <a:latin typeface="+mj-lt"/>
              </a:rPr>
              <a:t>Several contiguous bands </a:t>
            </a:r>
            <a:r>
              <a:rPr kumimoji="1" lang="en-US" altLang="ja-JP" dirty="0">
                <a:latin typeface="+mj-lt"/>
              </a:rPr>
              <a:t>were discussed. </a:t>
            </a:r>
            <a:r>
              <a:rPr kumimoji="1" lang="en-US" altLang="ja-JP" dirty="0" smtClean="0">
                <a:latin typeface="+mj-lt"/>
              </a:rPr>
              <a:t>[15-14-0613-01-003d].</a:t>
            </a:r>
          </a:p>
          <a:p>
            <a:pPr marL="342900" indent="-342900" algn="l">
              <a:buClr>
                <a:schemeClr val="accent2"/>
              </a:buClr>
              <a:buFont typeface="Wingdings" panose="05000000000000000000" pitchFamily="2" charset="2"/>
              <a:buChar char="n"/>
            </a:pPr>
            <a:r>
              <a:rPr kumimoji="1" lang="en-US" altLang="ja-JP" dirty="0" smtClean="0">
                <a:latin typeface="+mj-lt"/>
              </a:rPr>
              <a:t>The frequency range of 252-275GHz which are already allocated to mobile services were also discussed. [15-15-0038-00-003d].</a:t>
            </a:r>
            <a:endParaRPr kumimoji="1" lang="en-US" altLang="ja-JP" dirty="0">
              <a:latin typeface="+mj-lt"/>
            </a:endParaRPr>
          </a:p>
          <a:p>
            <a:pPr marL="342900" indent="-342900" algn="l">
              <a:buClr>
                <a:schemeClr val="accent2"/>
              </a:buClr>
              <a:buFont typeface="Wingdings" panose="05000000000000000000" pitchFamily="2" charset="2"/>
              <a:buChar char="n"/>
            </a:pPr>
            <a:r>
              <a:rPr kumimoji="1" lang="en-US" altLang="ja-JP" dirty="0">
                <a:latin typeface="+mj-lt"/>
              </a:rPr>
              <a:t>Operational frequency bands for TG3d </a:t>
            </a:r>
            <a:r>
              <a:rPr kumimoji="1" lang="en-US" altLang="ja-JP" dirty="0" smtClean="0">
                <a:latin typeface="+mj-lt"/>
              </a:rPr>
              <a:t>devices were recommended for section 10 of TRD. [15-15-0052-00-003d].</a:t>
            </a:r>
          </a:p>
          <a:p>
            <a:pPr marL="342900" indent="-342900" algn="l">
              <a:buClr>
                <a:schemeClr val="accent2"/>
              </a:buClr>
              <a:buFont typeface="Wingdings" panose="05000000000000000000" pitchFamily="2" charset="2"/>
              <a:buChar char="n"/>
            </a:pPr>
            <a:r>
              <a:rPr kumimoji="1" lang="en-US" altLang="ja-JP" dirty="0" smtClean="0">
                <a:latin typeface="+mj-lt"/>
              </a:rPr>
              <a:t>This contribution is to provide the information </a:t>
            </a:r>
            <a:r>
              <a:rPr kumimoji="1" lang="en-US" altLang="ja-JP" dirty="0">
                <a:latin typeface="+mj-lt"/>
              </a:rPr>
              <a:t>on activities currently studied by ITU-R WP1A, WP5A </a:t>
            </a:r>
            <a:r>
              <a:rPr kumimoji="1" lang="en-US" altLang="ja-JP" dirty="0" smtClean="0">
                <a:latin typeface="+mj-lt"/>
              </a:rPr>
              <a:t>and WP5C, and to assist to develop the possible operational candidate frequency bands for TG3d devices.</a:t>
            </a:r>
            <a:endParaRPr kumimoji="1" lang="en-US" altLang="ja-JP" i="1" dirty="0" smtClean="0">
              <a:latin typeface="+mj-lt"/>
            </a:endParaRPr>
          </a:p>
        </p:txBody>
      </p:sp>
    </p:spTree>
    <p:extLst>
      <p:ext uri="{BB962C8B-B14F-4D97-AF65-F5344CB8AC3E}">
        <p14:creationId xmlns:p14="http://schemas.microsoft.com/office/powerpoint/2010/main" val="3863901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3</a:t>
            </a:fld>
            <a:endParaRPr kumimoji="1" lang="ja-JP" altLang="en-US" dirty="0"/>
          </a:p>
        </p:txBody>
      </p:sp>
      <p:sp>
        <p:nvSpPr>
          <p:cNvPr id="2" name="タイトル 1"/>
          <p:cNvSpPr>
            <a:spLocks noGrp="1"/>
          </p:cNvSpPr>
          <p:nvPr>
            <p:ph type="title" idx="4294967295"/>
          </p:nvPr>
        </p:nvSpPr>
        <p:spPr>
          <a:xfrm>
            <a:off x="127893" y="548680"/>
            <a:ext cx="8764587" cy="620713"/>
          </a:xfrm>
        </p:spPr>
        <p:txBody>
          <a:bodyPr/>
          <a:lstStyle/>
          <a:p>
            <a:r>
              <a:rPr kumimoji="1" lang="en-US" altLang="ja-JP" sz="3200" dirty="0" smtClean="0">
                <a:ea typeface="メイリオ" panose="020B0604030504040204" pitchFamily="50" charset="-128"/>
                <a:cs typeface="メイリオ" panose="020B0604030504040204" pitchFamily="50" charset="-128"/>
              </a:rPr>
              <a:t>ITU-R WP1A activity</a:t>
            </a:r>
            <a:endParaRPr kumimoji="1" lang="ja-JP" altLang="en-US" sz="3200" dirty="0">
              <a:ea typeface="メイリオ" panose="020B0604030504040204" pitchFamily="50" charset="-128"/>
              <a:cs typeface="メイリオ" panose="020B0604030504040204" pitchFamily="50" charset="-128"/>
            </a:endParaRPr>
          </a:p>
        </p:txBody>
      </p:sp>
      <p:sp>
        <p:nvSpPr>
          <p:cNvPr id="10" name="日付プレースホルダー 9"/>
          <p:cNvSpPr>
            <a:spLocks noGrp="1"/>
          </p:cNvSpPr>
          <p:nvPr>
            <p:ph type="dt" sz="half" idx="10"/>
          </p:nvPr>
        </p:nvSpPr>
        <p:spPr/>
        <p:txBody>
          <a:bodyPr/>
          <a:lstStyle/>
          <a:p>
            <a:r>
              <a:rPr lang="en-US" altLang="ja-JP" smtClean="0">
                <a:solidFill>
                  <a:srgbClr val="000000"/>
                </a:solidFill>
              </a:rPr>
              <a:t>September 2015</a:t>
            </a:r>
            <a:endParaRPr lang="en-US" altLang="ja-JP" dirty="0">
              <a:solidFill>
                <a:srgbClr val="000000"/>
              </a:solidFill>
            </a:endParaRPr>
          </a:p>
        </p:txBody>
      </p:sp>
      <p:sp>
        <p:nvSpPr>
          <p:cNvPr id="11" name="フッター プレースホルダー 10"/>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7" name="テキスト ボックス 6"/>
          <p:cNvSpPr txBox="1"/>
          <p:nvPr/>
        </p:nvSpPr>
        <p:spPr>
          <a:xfrm>
            <a:off x="179513" y="1052736"/>
            <a:ext cx="8496944" cy="5324535"/>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dirty="0" smtClean="0">
                <a:latin typeface="+mj-lt"/>
              </a:rPr>
              <a:t>Study Question </a:t>
            </a:r>
            <a:r>
              <a:rPr kumimoji="1" lang="en-US" altLang="ja-JP" dirty="0">
                <a:latin typeface="+mj-lt"/>
              </a:rPr>
              <a:t>ITU-R </a:t>
            </a:r>
            <a:r>
              <a:rPr kumimoji="1" lang="en-US" altLang="ja-JP" dirty="0" smtClean="0">
                <a:latin typeface="+mj-lt"/>
              </a:rPr>
              <a:t>237/1, “</a:t>
            </a:r>
            <a:r>
              <a:rPr kumimoji="1" lang="en-US" altLang="ja-JP" dirty="0">
                <a:latin typeface="+mj-lt"/>
              </a:rPr>
              <a:t>Technical and operational characteristics of the active services operating in the range 275-1 000 GHz</a:t>
            </a:r>
            <a:r>
              <a:rPr kumimoji="1" lang="en-US" altLang="ja-JP" dirty="0" smtClean="0">
                <a:latin typeface="+mj-lt"/>
              </a:rPr>
              <a:t>” were developed in 2013.</a:t>
            </a:r>
          </a:p>
          <a:p>
            <a:pPr marL="342900" indent="-342900" algn="l">
              <a:buClr>
                <a:schemeClr val="accent2"/>
              </a:buClr>
              <a:buFont typeface="Wingdings" panose="05000000000000000000" pitchFamily="2" charset="2"/>
              <a:buChar char="n"/>
            </a:pPr>
            <a:r>
              <a:rPr kumimoji="1" lang="en-US" altLang="ja-JP" dirty="0">
                <a:latin typeface="+mj-lt"/>
              </a:rPr>
              <a:t>Report ITU-R SM.2352-0, “Technology trends of active services in </a:t>
            </a:r>
            <a:r>
              <a:rPr kumimoji="1" lang="en-US" altLang="ja-JP" dirty="0" smtClean="0">
                <a:latin typeface="+mj-lt"/>
              </a:rPr>
              <a:t>the frequency </a:t>
            </a:r>
            <a:r>
              <a:rPr kumimoji="1" lang="en-US" altLang="ja-JP" dirty="0">
                <a:latin typeface="+mj-lt"/>
              </a:rPr>
              <a:t>range 275-3 000 GHz</a:t>
            </a:r>
            <a:r>
              <a:rPr kumimoji="1" lang="en-US" altLang="ja-JP" dirty="0" smtClean="0">
                <a:latin typeface="+mj-lt"/>
              </a:rPr>
              <a:t>” were published.</a:t>
            </a:r>
          </a:p>
          <a:p>
            <a:pPr marL="342900" indent="-342900" algn="l">
              <a:buClr>
                <a:schemeClr val="accent2"/>
              </a:buClr>
              <a:buFont typeface="Wingdings" panose="05000000000000000000" pitchFamily="2" charset="2"/>
              <a:buChar char="n"/>
            </a:pPr>
            <a:r>
              <a:rPr kumimoji="1" lang="en-US" altLang="ja-JP" dirty="0" smtClean="0">
                <a:latin typeface="+mj-lt"/>
              </a:rPr>
              <a:t>Liaison statement was sent to IEEE802 which informed that;</a:t>
            </a:r>
          </a:p>
          <a:p>
            <a:pPr marL="800100" lvl="1" indent="-342900" algn="l">
              <a:buClr>
                <a:schemeClr val="accent2"/>
              </a:buClr>
              <a:buFont typeface="Wingdings" panose="05000000000000000000" pitchFamily="2" charset="2"/>
              <a:buChar char="ü"/>
            </a:pPr>
            <a:r>
              <a:rPr kumimoji="1" lang="en-US" altLang="ja-JP" sz="2000" dirty="0" smtClean="0">
                <a:latin typeface="+mj-lt"/>
              </a:rPr>
              <a:t>some </a:t>
            </a:r>
            <a:r>
              <a:rPr kumimoji="1" lang="en-US" altLang="ja-JP" sz="2000" dirty="0">
                <a:latin typeface="+mj-lt"/>
              </a:rPr>
              <a:t>bands </a:t>
            </a:r>
            <a:r>
              <a:rPr kumimoji="1" lang="en-US" altLang="ja-JP" sz="2000" dirty="0" smtClean="0">
                <a:latin typeface="+mj-lt"/>
              </a:rPr>
              <a:t>in the frequency range 275-325 </a:t>
            </a:r>
            <a:r>
              <a:rPr kumimoji="1" lang="en-US" altLang="ja-JP" sz="2000" dirty="0">
                <a:latin typeface="+mj-lt"/>
              </a:rPr>
              <a:t>GHz are identified for the passive services by No. 5.565 of the Radio Regulations (</a:t>
            </a:r>
            <a:r>
              <a:rPr kumimoji="1" lang="en-US" altLang="ja-JP" sz="2000" dirty="0" smtClean="0">
                <a:latin typeface="+mj-lt"/>
              </a:rPr>
              <a:t>RR).</a:t>
            </a:r>
          </a:p>
          <a:p>
            <a:pPr marL="800100" lvl="1" indent="-342900" algn="l">
              <a:buClr>
                <a:schemeClr val="accent2"/>
              </a:buClr>
              <a:buFont typeface="Wingdings" panose="05000000000000000000" pitchFamily="2" charset="2"/>
              <a:buChar char="ü"/>
            </a:pPr>
            <a:r>
              <a:rPr kumimoji="1" lang="en-US" altLang="ja-JP" sz="2000" dirty="0">
                <a:latin typeface="+mj-lt"/>
              </a:rPr>
              <a:t>the studies are needed to review RR No. 5.565 for use of these bands by active </a:t>
            </a:r>
            <a:r>
              <a:rPr kumimoji="1" lang="en-US" altLang="ja-JP" sz="2000" dirty="0" smtClean="0">
                <a:latin typeface="+mj-lt"/>
              </a:rPr>
              <a:t>services.</a:t>
            </a:r>
          </a:p>
          <a:p>
            <a:pPr marL="800100" lvl="1" indent="-342900" algn="l">
              <a:buClr>
                <a:schemeClr val="accent2"/>
              </a:buClr>
              <a:buFont typeface="Wingdings" panose="05000000000000000000" pitchFamily="2" charset="2"/>
              <a:buChar char="ü"/>
            </a:pPr>
            <a:r>
              <a:rPr kumimoji="1" lang="en-US" altLang="ja-JP" sz="2000" dirty="0" smtClean="0">
                <a:latin typeface="+mj-lt"/>
              </a:rPr>
              <a:t>the </a:t>
            </a:r>
            <a:r>
              <a:rPr kumimoji="1" lang="en-US" altLang="ja-JP" sz="2000" dirty="0">
                <a:latin typeface="+mj-lt"/>
              </a:rPr>
              <a:t>band 252-275 GHz is also allocated to the mobile and fixed services</a:t>
            </a:r>
            <a:r>
              <a:rPr kumimoji="1" lang="en-US" altLang="ja-JP" sz="2000" dirty="0" smtClean="0">
                <a:latin typeface="+mj-lt"/>
              </a:rPr>
              <a:t>, and </a:t>
            </a:r>
            <a:r>
              <a:rPr kumimoji="1" lang="en-US" altLang="ja-JP" sz="2000" dirty="0">
                <a:latin typeface="+mj-lt"/>
              </a:rPr>
              <a:t>the additional contiguous bandwidth of 23 GHz could be utilized for terahertz </a:t>
            </a:r>
            <a:r>
              <a:rPr kumimoji="1" lang="en-US" altLang="ja-JP" sz="2000" dirty="0" smtClean="0">
                <a:latin typeface="+mj-lt"/>
              </a:rPr>
              <a:t>communications.</a:t>
            </a:r>
            <a:endParaRPr kumimoji="1" lang="en-US" altLang="ja-JP" sz="2000" dirty="0">
              <a:latin typeface="+mj-lt"/>
            </a:endParaRPr>
          </a:p>
          <a:p>
            <a:pPr marL="342900" indent="-342900" algn="l">
              <a:buClr>
                <a:schemeClr val="accent2"/>
              </a:buClr>
              <a:buFont typeface="Wingdings" panose="05000000000000000000" pitchFamily="2" charset="2"/>
              <a:buChar char="n"/>
            </a:pPr>
            <a:r>
              <a:rPr kumimoji="1" lang="en-US" altLang="ja-JP" dirty="0" smtClean="0">
                <a:latin typeface="+mj-lt"/>
                <a:ea typeface="AR P宋朝体M" panose="020B0600010101010101" pitchFamily="50" charset="-128"/>
              </a:rPr>
              <a:t>The next WP1A meeting will be held on June 2016.</a:t>
            </a:r>
          </a:p>
        </p:txBody>
      </p:sp>
    </p:spTree>
    <p:extLst>
      <p:ext uri="{BB962C8B-B14F-4D97-AF65-F5344CB8AC3E}">
        <p14:creationId xmlns:p14="http://schemas.microsoft.com/office/powerpoint/2010/main" val="1001644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4</a:t>
            </a:fld>
            <a:endParaRPr kumimoji="1" lang="ja-JP" altLang="en-US" dirty="0"/>
          </a:p>
        </p:txBody>
      </p:sp>
      <p:sp>
        <p:nvSpPr>
          <p:cNvPr id="2" name="タイトル 1"/>
          <p:cNvSpPr>
            <a:spLocks noGrp="1"/>
          </p:cNvSpPr>
          <p:nvPr>
            <p:ph type="title" idx="4294967295"/>
          </p:nvPr>
        </p:nvSpPr>
        <p:spPr>
          <a:xfrm>
            <a:off x="127893" y="886074"/>
            <a:ext cx="8764587" cy="620713"/>
          </a:xfrm>
        </p:spPr>
        <p:txBody>
          <a:bodyPr/>
          <a:lstStyle/>
          <a:p>
            <a:r>
              <a:rPr kumimoji="1" lang="en-US" altLang="ja-JP" dirty="0" smtClean="0">
                <a:ea typeface="メイリオ" panose="020B0604030504040204" pitchFamily="50" charset="-128"/>
                <a:cs typeface="メイリオ" panose="020B0604030504040204" pitchFamily="50" charset="-128"/>
              </a:rPr>
              <a:t>ITU-R </a:t>
            </a:r>
            <a:r>
              <a:rPr kumimoji="1" lang="en-US" altLang="ja-JP" smtClean="0">
                <a:ea typeface="メイリオ" panose="020B0604030504040204" pitchFamily="50" charset="-128"/>
                <a:cs typeface="メイリオ" panose="020B0604030504040204" pitchFamily="50" charset="-128"/>
              </a:rPr>
              <a:t>WP5A/5C activities</a:t>
            </a:r>
            <a:endParaRPr kumimoji="1" lang="ja-JP" altLang="en-US" dirty="0">
              <a:ea typeface="メイリオ" panose="020B0604030504040204" pitchFamily="50" charset="-128"/>
              <a:cs typeface="メイリオ" panose="020B0604030504040204" pitchFamily="50" charset="-128"/>
            </a:endParaRPr>
          </a:p>
        </p:txBody>
      </p:sp>
      <p:sp>
        <p:nvSpPr>
          <p:cNvPr id="10" name="日付プレースホルダー 9"/>
          <p:cNvSpPr>
            <a:spLocks noGrp="1"/>
          </p:cNvSpPr>
          <p:nvPr>
            <p:ph type="dt" sz="half" idx="10"/>
          </p:nvPr>
        </p:nvSpPr>
        <p:spPr/>
        <p:txBody>
          <a:bodyPr/>
          <a:lstStyle/>
          <a:p>
            <a:r>
              <a:rPr lang="en-US" altLang="ja-JP" smtClean="0">
                <a:solidFill>
                  <a:srgbClr val="000000"/>
                </a:solidFill>
              </a:rPr>
              <a:t>September 2015</a:t>
            </a:r>
            <a:endParaRPr lang="en-US" altLang="ja-JP" dirty="0">
              <a:solidFill>
                <a:srgbClr val="000000"/>
              </a:solidFill>
            </a:endParaRPr>
          </a:p>
        </p:txBody>
      </p:sp>
      <p:sp>
        <p:nvSpPr>
          <p:cNvPr id="11" name="フッター プレースホルダー 10"/>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7" name="テキスト ボックス 6"/>
          <p:cNvSpPr txBox="1"/>
          <p:nvPr/>
        </p:nvSpPr>
        <p:spPr>
          <a:xfrm>
            <a:off x="605009" y="1602373"/>
            <a:ext cx="8071447" cy="4324261"/>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dirty="0">
                <a:latin typeface="+mj-lt"/>
              </a:rPr>
              <a:t>Question ITU-R </a:t>
            </a:r>
            <a:r>
              <a:rPr kumimoji="1" lang="en-US" altLang="ja-JP" dirty="0" smtClean="0">
                <a:latin typeface="+mj-lt"/>
              </a:rPr>
              <a:t>256-0/5, </a:t>
            </a:r>
            <a:r>
              <a:rPr kumimoji="1" lang="en-US" altLang="ja-JP" dirty="0">
                <a:latin typeface="+mj-lt"/>
              </a:rPr>
              <a:t>“Technical and operational characteristics of the land mobile service in the frequency range 275-1 000 GHz</a:t>
            </a:r>
            <a:r>
              <a:rPr kumimoji="1" lang="en-US" altLang="ja-JP" dirty="0" smtClean="0">
                <a:latin typeface="+mj-lt"/>
              </a:rPr>
              <a:t>” was developed in 2015.</a:t>
            </a:r>
          </a:p>
          <a:p>
            <a:pPr marL="342900" indent="-342900" algn="l">
              <a:buClr>
                <a:schemeClr val="accent2"/>
              </a:buClr>
              <a:buFont typeface="Wingdings" panose="05000000000000000000" pitchFamily="2" charset="2"/>
              <a:buChar char="n"/>
            </a:pPr>
            <a:r>
              <a:rPr kumimoji="1" lang="en-US" altLang="ja-JP" dirty="0">
                <a:latin typeface="+mj-lt"/>
              </a:rPr>
              <a:t>Question ITU-R </a:t>
            </a:r>
            <a:r>
              <a:rPr kumimoji="1" lang="en-US" altLang="ja-JP" dirty="0" smtClean="0">
                <a:latin typeface="+mj-lt"/>
              </a:rPr>
              <a:t>257-0/5, </a:t>
            </a:r>
            <a:r>
              <a:rPr kumimoji="1" lang="en-US" altLang="ja-JP" dirty="0">
                <a:latin typeface="+mj-lt"/>
              </a:rPr>
              <a:t>“Technical and operational characteristics of the fixed service in the frequency range 275-1 000 GHz</a:t>
            </a:r>
            <a:r>
              <a:rPr kumimoji="1" lang="en-US" altLang="ja-JP" dirty="0" smtClean="0">
                <a:latin typeface="+mj-lt"/>
              </a:rPr>
              <a:t>” was developed in 2015.</a:t>
            </a:r>
            <a:endParaRPr kumimoji="1" lang="en-US" altLang="ja-JP" dirty="0">
              <a:latin typeface="+mj-lt"/>
            </a:endParaRPr>
          </a:p>
          <a:p>
            <a:pPr marL="342900" indent="-342900" algn="l">
              <a:buClr>
                <a:schemeClr val="accent2"/>
              </a:buClr>
              <a:buFont typeface="Wingdings" panose="05000000000000000000" pitchFamily="2" charset="2"/>
              <a:buChar char="n"/>
            </a:pPr>
            <a:r>
              <a:rPr kumimoji="1" lang="en-US" altLang="ja-JP" dirty="0" smtClean="0">
                <a:latin typeface="+mj-lt"/>
              </a:rPr>
              <a:t>A new section on THz wireless communication </a:t>
            </a:r>
            <a:r>
              <a:rPr kumimoji="1" lang="en-US" altLang="ja-JP" dirty="0">
                <a:latin typeface="+mj-lt"/>
              </a:rPr>
              <a:t>was created in the </a:t>
            </a:r>
            <a:r>
              <a:rPr kumimoji="1" lang="en-US" altLang="ja-JP" dirty="0" smtClean="0">
                <a:latin typeface="+mj-lt"/>
              </a:rPr>
              <a:t>working </a:t>
            </a:r>
            <a:r>
              <a:rPr kumimoji="1" lang="en-US" altLang="ja-JP" dirty="0">
                <a:latin typeface="+mj-lt"/>
              </a:rPr>
              <a:t>document towards a preliminary draft revision of Report ITU-R F.2323-0 </a:t>
            </a:r>
            <a:r>
              <a:rPr kumimoji="1" lang="en-US" altLang="ja-JP" dirty="0" smtClean="0">
                <a:latin typeface="+mj-lt"/>
              </a:rPr>
              <a:t>in 2015.</a:t>
            </a:r>
          </a:p>
          <a:p>
            <a:pPr marL="342900" indent="-342900" algn="l">
              <a:buClr>
                <a:schemeClr val="accent2"/>
              </a:buClr>
              <a:buFont typeface="Wingdings" panose="05000000000000000000" pitchFamily="2" charset="2"/>
              <a:buChar char="n"/>
            </a:pPr>
            <a:r>
              <a:rPr kumimoji="1" lang="en-US" altLang="ja-JP" dirty="0" smtClean="0">
                <a:latin typeface="+mj-lt"/>
              </a:rPr>
              <a:t>The next WP5A and WP5C meetings will be held on May 2016.</a:t>
            </a:r>
          </a:p>
        </p:txBody>
      </p:sp>
    </p:spTree>
    <p:extLst>
      <p:ext uri="{BB962C8B-B14F-4D97-AF65-F5344CB8AC3E}">
        <p14:creationId xmlns:p14="http://schemas.microsoft.com/office/powerpoint/2010/main" val="511764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5</a:t>
            </a:fld>
            <a:endParaRPr kumimoji="1" lang="ja-JP" altLang="en-US" dirty="0"/>
          </a:p>
        </p:txBody>
      </p:sp>
      <p:sp>
        <p:nvSpPr>
          <p:cNvPr id="2" name="日付プレースホルダー 1"/>
          <p:cNvSpPr>
            <a:spLocks noGrp="1"/>
          </p:cNvSpPr>
          <p:nvPr>
            <p:ph type="dt" sz="half" idx="10"/>
          </p:nvPr>
        </p:nvSpPr>
        <p:spPr/>
        <p:txBody>
          <a:bodyPr/>
          <a:lstStyle/>
          <a:p>
            <a:r>
              <a:rPr lang="en-US" altLang="ja-JP" smtClean="0">
                <a:solidFill>
                  <a:srgbClr val="000000"/>
                </a:solidFill>
              </a:rPr>
              <a:t>September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6" name="タイトル 1"/>
          <p:cNvSpPr txBox="1">
            <a:spLocks/>
          </p:cNvSpPr>
          <p:nvPr/>
        </p:nvSpPr>
        <p:spPr bwMode="auto">
          <a:xfrm>
            <a:off x="467544" y="764704"/>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kern="0" dirty="0" smtClean="0">
                <a:ea typeface="メイリオ" panose="020B0604030504040204" pitchFamily="50" charset="-128"/>
                <a:cs typeface="メイリオ" panose="020B0604030504040204" pitchFamily="50" charset="-128"/>
              </a:rPr>
              <a:t>Reply to ITU-R WP1A (WP5A and WP5C)</a:t>
            </a:r>
            <a:endParaRPr lang="ja-JP" altLang="en-US" sz="3200"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605009" y="1412776"/>
            <a:ext cx="7684497" cy="3554819"/>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dirty="0" smtClean="0">
                <a:latin typeface="+mj-lt"/>
              </a:rPr>
              <a:t>State agreement on its importance of the frequency range 252-275 GHz for TG3d devices.</a:t>
            </a:r>
          </a:p>
          <a:p>
            <a:pPr marL="342900" indent="-342900" algn="l">
              <a:buClr>
                <a:schemeClr val="accent2"/>
              </a:buClr>
              <a:buFont typeface="Wingdings" panose="05000000000000000000" pitchFamily="2" charset="2"/>
              <a:buChar char="n"/>
            </a:pPr>
            <a:r>
              <a:rPr kumimoji="1" lang="en-US" altLang="ja-JP" dirty="0" smtClean="0">
                <a:latin typeface="+mj-lt"/>
              </a:rPr>
              <a:t>Provide information on TG3d device characteristics in the frequency range 252-275 GHz, if available.</a:t>
            </a:r>
          </a:p>
          <a:p>
            <a:pPr marL="342900" indent="-342900" algn="l">
              <a:buClr>
                <a:schemeClr val="accent2"/>
              </a:buClr>
              <a:buFont typeface="Wingdings" panose="05000000000000000000" pitchFamily="2" charset="2"/>
              <a:buChar char="n"/>
            </a:pPr>
            <a:r>
              <a:rPr kumimoji="1" lang="en-US" altLang="ja-JP" dirty="0" smtClean="0">
                <a:latin typeface="+mj-lt"/>
              </a:rPr>
              <a:t>Provide possible frequency </a:t>
            </a:r>
            <a:r>
              <a:rPr kumimoji="1" lang="en-US" altLang="ja-JP" dirty="0" err="1" smtClean="0">
                <a:latin typeface="+mj-lt"/>
              </a:rPr>
              <a:t>usgae</a:t>
            </a:r>
            <a:r>
              <a:rPr kumimoji="1" lang="en-US" altLang="ja-JP" dirty="0" smtClean="0">
                <a:latin typeface="+mj-lt"/>
              </a:rPr>
              <a:t> plan in the </a:t>
            </a:r>
            <a:r>
              <a:rPr kumimoji="1" lang="en-US" altLang="ja-JP" dirty="0">
                <a:latin typeface="+mj-lt"/>
              </a:rPr>
              <a:t>frequency </a:t>
            </a:r>
            <a:r>
              <a:rPr kumimoji="1" lang="en-US" altLang="ja-JP" dirty="0" smtClean="0">
                <a:latin typeface="+mj-lt"/>
              </a:rPr>
              <a:t>range 275-325 GHz and other additional frequency ranges </a:t>
            </a:r>
            <a:r>
              <a:rPr kumimoji="1" lang="en-US" altLang="ja-JP" dirty="0">
                <a:latin typeface="+mj-lt"/>
              </a:rPr>
              <a:t>for TG3d </a:t>
            </a:r>
            <a:r>
              <a:rPr kumimoji="1" lang="en-US" altLang="ja-JP" dirty="0" smtClean="0">
                <a:latin typeface="+mj-lt"/>
              </a:rPr>
              <a:t>devices to make WP5A and WP5C identify these frequency bands for mobile and/or fixed services.</a:t>
            </a:r>
          </a:p>
        </p:txBody>
      </p:sp>
      <p:sp>
        <p:nvSpPr>
          <p:cNvPr id="3" name="正方形/長方形 2"/>
          <p:cNvSpPr/>
          <p:nvPr/>
        </p:nvSpPr>
        <p:spPr bwMode="auto">
          <a:xfrm>
            <a:off x="1043608" y="5065439"/>
            <a:ext cx="280831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681849" y="6001543"/>
            <a:ext cx="793807" cy="307777"/>
          </a:xfrm>
          <a:prstGeom prst="rect">
            <a:avLst/>
          </a:prstGeom>
          <a:noFill/>
        </p:spPr>
        <p:txBody>
          <a:bodyPr wrap="none" rtlCol="0">
            <a:spAutoFit/>
          </a:bodyPr>
          <a:lstStyle/>
          <a:p>
            <a:r>
              <a:rPr kumimoji="1" lang="en-US" altLang="ja-JP" sz="1400" dirty="0" smtClean="0">
                <a:latin typeface="+mj-lt"/>
              </a:rPr>
              <a:t>252GHz</a:t>
            </a:r>
            <a:endParaRPr kumimoji="1" lang="ja-JP" altLang="en-US" sz="1400" dirty="0">
              <a:latin typeface="+mj-lt"/>
            </a:endParaRPr>
          </a:p>
        </p:txBody>
      </p:sp>
      <p:sp>
        <p:nvSpPr>
          <p:cNvPr id="9" name="テキスト ボックス 8"/>
          <p:cNvSpPr txBox="1"/>
          <p:nvPr/>
        </p:nvSpPr>
        <p:spPr>
          <a:xfrm>
            <a:off x="3490161" y="6001543"/>
            <a:ext cx="793807" cy="307777"/>
          </a:xfrm>
          <a:prstGeom prst="rect">
            <a:avLst/>
          </a:prstGeom>
          <a:noFill/>
        </p:spPr>
        <p:txBody>
          <a:bodyPr wrap="none" rtlCol="0">
            <a:spAutoFit/>
          </a:bodyPr>
          <a:lstStyle/>
          <a:p>
            <a:r>
              <a:rPr kumimoji="1" lang="en-US" altLang="ja-JP" sz="1400" dirty="0" smtClean="0">
                <a:latin typeface="+mj-lt"/>
              </a:rPr>
              <a:t>275GHz</a:t>
            </a:r>
            <a:endParaRPr kumimoji="1" lang="ja-JP" altLang="en-US" sz="1400" dirty="0">
              <a:latin typeface="+mj-lt"/>
            </a:endParaRPr>
          </a:p>
        </p:txBody>
      </p:sp>
      <p:sp>
        <p:nvSpPr>
          <p:cNvPr id="10" name="正方形/長方形 9"/>
          <p:cNvSpPr/>
          <p:nvPr/>
        </p:nvSpPr>
        <p:spPr bwMode="auto">
          <a:xfrm>
            <a:off x="3851920" y="5065439"/>
            <a:ext cx="3960440" cy="864096"/>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テキスト ボックス 10"/>
          <p:cNvSpPr txBox="1"/>
          <p:nvPr/>
        </p:nvSpPr>
        <p:spPr>
          <a:xfrm>
            <a:off x="7378593" y="6001543"/>
            <a:ext cx="793807" cy="307777"/>
          </a:xfrm>
          <a:prstGeom prst="rect">
            <a:avLst/>
          </a:prstGeom>
          <a:noFill/>
        </p:spPr>
        <p:txBody>
          <a:bodyPr wrap="none" rtlCol="0">
            <a:spAutoFit/>
          </a:bodyPr>
          <a:lstStyle/>
          <a:p>
            <a:r>
              <a:rPr kumimoji="1" lang="en-US" altLang="ja-JP" sz="1400" dirty="0" smtClean="0">
                <a:latin typeface="+mj-lt"/>
              </a:rPr>
              <a:t>325GHz</a:t>
            </a:r>
            <a:endParaRPr kumimoji="1" lang="ja-JP" altLang="en-US" sz="1400" dirty="0">
              <a:latin typeface="+mj-lt"/>
            </a:endParaRPr>
          </a:p>
        </p:txBody>
      </p:sp>
      <p:sp>
        <p:nvSpPr>
          <p:cNvPr id="12" name="テキスト ボックス 11"/>
          <p:cNvSpPr txBox="1"/>
          <p:nvPr/>
        </p:nvSpPr>
        <p:spPr>
          <a:xfrm>
            <a:off x="971600" y="5229200"/>
            <a:ext cx="3007294" cy="646331"/>
          </a:xfrm>
          <a:prstGeom prst="rect">
            <a:avLst/>
          </a:prstGeom>
          <a:noFill/>
        </p:spPr>
        <p:txBody>
          <a:bodyPr wrap="square" rtlCol="0">
            <a:spAutoFit/>
          </a:bodyPr>
          <a:lstStyle/>
          <a:p>
            <a:r>
              <a:rPr kumimoji="1" lang="en-US" altLang="ja-JP" sz="1800" i="1" dirty="0" smtClean="0">
                <a:latin typeface="+mj-lt"/>
              </a:rPr>
              <a:t>Available frequency range for TG3d devices</a:t>
            </a:r>
            <a:endParaRPr kumimoji="1" lang="ja-JP" altLang="en-US" sz="1800" i="1" dirty="0">
              <a:latin typeface="+mj-lt"/>
            </a:endParaRPr>
          </a:p>
        </p:txBody>
      </p:sp>
      <p:sp>
        <p:nvSpPr>
          <p:cNvPr id="13" name="テキスト ボックス 12"/>
          <p:cNvSpPr txBox="1"/>
          <p:nvPr/>
        </p:nvSpPr>
        <p:spPr>
          <a:xfrm>
            <a:off x="4213698" y="5211196"/>
            <a:ext cx="3166614" cy="646331"/>
          </a:xfrm>
          <a:prstGeom prst="rect">
            <a:avLst/>
          </a:prstGeom>
          <a:noFill/>
        </p:spPr>
        <p:txBody>
          <a:bodyPr wrap="square" rtlCol="0">
            <a:spAutoFit/>
          </a:bodyPr>
          <a:lstStyle/>
          <a:p>
            <a:r>
              <a:rPr kumimoji="1" lang="en-US" altLang="ja-JP" sz="1800" i="1" dirty="0" smtClean="0">
                <a:latin typeface="+mj-lt"/>
              </a:rPr>
              <a:t>New frequency identification for TG3d devices</a:t>
            </a:r>
            <a:endParaRPr kumimoji="1" lang="ja-JP" altLang="en-US" sz="1800" i="1" dirty="0">
              <a:latin typeface="+mj-lt"/>
            </a:endParaRPr>
          </a:p>
        </p:txBody>
      </p:sp>
    </p:spTree>
    <p:extLst>
      <p:ext uri="{BB962C8B-B14F-4D97-AF65-F5344CB8AC3E}">
        <p14:creationId xmlns:p14="http://schemas.microsoft.com/office/powerpoint/2010/main" val="516222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6801</TotalTime>
  <Words>486</Words>
  <Application>Microsoft Office PowerPoint</Application>
  <PresentationFormat>画面に合わせる (4:3)</PresentationFormat>
  <Paragraphs>57</Paragraphs>
  <Slides>5</Slides>
  <Notes>2</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PowerPoint プレゼンテーション</vt:lpstr>
      <vt:lpstr>PowerPoint プレゼンテーション</vt:lpstr>
      <vt:lpstr>ITU-R WP1A activity</vt:lpstr>
      <vt:lpstr>ITU-R WP5A/5C activities</vt:lpstr>
      <vt:lpstr>PowerPoint プレゼンテーション</vt:lpstr>
    </vt:vector>
  </TitlesOfParts>
  <Company>（株）東芝</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arib</cp:lastModifiedBy>
  <cp:revision>570</cp:revision>
  <cp:lastPrinted>2014-10-01T05:45:06Z</cp:lastPrinted>
  <dcterms:created xsi:type="dcterms:W3CDTF">2002-05-15T02:14:01Z</dcterms:created>
  <dcterms:modified xsi:type="dcterms:W3CDTF">2015-09-12T14:55:26Z</dcterms:modified>
</cp:coreProperties>
</file>