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2"/>
  </p:notesMasterIdLst>
  <p:handoutMasterIdLst>
    <p:handoutMasterId r:id="rId23"/>
  </p:handoutMasterIdLst>
  <p:sldIdLst>
    <p:sldId id="259" r:id="rId2"/>
    <p:sldId id="278" r:id="rId3"/>
    <p:sldId id="261" r:id="rId4"/>
    <p:sldId id="299" r:id="rId5"/>
    <p:sldId id="300" r:id="rId6"/>
    <p:sldId id="301" r:id="rId7"/>
    <p:sldId id="298" r:id="rId8"/>
    <p:sldId id="303" r:id="rId9"/>
    <p:sldId id="325" r:id="rId10"/>
    <p:sldId id="322" r:id="rId11"/>
    <p:sldId id="307" r:id="rId12"/>
    <p:sldId id="334" r:id="rId13"/>
    <p:sldId id="344" r:id="rId14"/>
    <p:sldId id="335" r:id="rId15"/>
    <p:sldId id="336" r:id="rId16"/>
    <p:sldId id="343" r:id="rId17"/>
    <p:sldId id="338" r:id="rId18"/>
    <p:sldId id="341" r:id="rId19"/>
    <p:sldId id="339" r:id="rId20"/>
    <p:sldId id="34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6170" autoAdjust="0"/>
  </p:normalViewPr>
  <p:slideViewPr>
    <p:cSldViewPr>
      <p:cViewPr>
        <p:scale>
          <a:sx n="80" d="100"/>
          <a:sy n="80" d="100"/>
        </p:scale>
        <p:origin x="-1704"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7</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19</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20</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10</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11</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12</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13</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14</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15</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16</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18</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Sept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802.15-15-0669-01-004q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5/15-15-0645-01-004q-ulp-agenda-sept-2015.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IEEE 802.15.4q (ULP) Task Group, Sept. 2015 Meeting	</a:t>
            </a:r>
          </a:p>
          <a:p>
            <a:pPr>
              <a:defRPr/>
            </a:pPr>
            <a:r>
              <a:rPr lang="en-US" altLang="en-US" sz="1800" b="1" dirty="0" smtClean="0">
                <a:solidFill>
                  <a:schemeClr val="tx2"/>
                </a:solidFill>
              </a:rPr>
              <a:t>Date Submitted:	</a:t>
            </a:r>
            <a:r>
              <a:rPr lang="en-US" altLang="en-US" sz="1800" dirty="0" smtClean="0">
                <a:solidFill>
                  <a:schemeClr val="tx2"/>
                </a:solidFill>
              </a:rPr>
              <a:t>September 14,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a:t>
            </a:r>
            <a:r>
              <a:rPr lang="en-US" altLang="en-US" sz="1800" dirty="0">
                <a:solidFill>
                  <a:schemeClr val="tx2"/>
                </a:solidFill>
              </a:rPr>
              <a:t>IEEE 802.15.4q </a:t>
            </a:r>
            <a:r>
              <a:rPr lang="en-US" altLang="en-US" sz="1800" dirty="0" smtClean="0">
                <a:solidFill>
                  <a:schemeClr val="tx2"/>
                </a:solidFill>
              </a:rPr>
              <a:t>(ULP)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Sept. 2015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MON PM1</a:t>
            </a:r>
          </a:p>
        </p:txBody>
      </p:sp>
      <p:sp>
        <p:nvSpPr>
          <p:cNvPr id="26628" name="Rectangle 3"/>
          <p:cNvSpPr>
            <a:spLocks noGrp="1" noChangeArrowheads="1"/>
          </p:cNvSpPr>
          <p:nvPr>
            <p:ph type="body" idx="1"/>
          </p:nvPr>
        </p:nvSpPr>
        <p:spPr>
          <a:xfrm>
            <a:off x="684213" y="1600200"/>
            <a:ext cx="8101012" cy="4724400"/>
          </a:xfrm>
        </p:spPr>
        <p:txBody>
          <a:bodyPr/>
          <a:lstStyle/>
          <a:p>
            <a:pPr eaLnBrk="1" hangingPunct="1">
              <a:spcBef>
                <a:spcPts val="300"/>
              </a:spcBef>
            </a:pPr>
            <a:r>
              <a:rPr lang="en-US" altLang="en-US" sz="2400" dirty="0" smtClean="0"/>
              <a:t>Approved minutes for August 26 BRC call (DCN: 15-15-0653-00)</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000" dirty="0" smtClean="0">
              <a:latin typeface="Times New Roman" pitchFamily="18" charset="0"/>
              <a:cs typeface="Times New Roman" pitchFamily="18" charset="0"/>
            </a:endParaRPr>
          </a:p>
          <a:p>
            <a:pPr eaLnBrk="1" hangingPunct="1">
              <a:spcBef>
                <a:spcPts val="300"/>
              </a:spcBef>
            </a:pPr>
            <a:r>
              <a:rPr lang="en-US" altLang="en-US" sz="2400" dirty="0" smtClean="0"/>
              <a:t>Reviewed </a:t>
            </a:r>
            <a:r>
              <a:rPr lang="en-US" altLang="en-US" sz="2400" dirty="0"/>
              <a:t>status of the first TG4q </a:t>
            </a:r>
            <a:r>
              <a:rPr lang="en-US" altLang="en-US" sz="2400" dirty="0" err="1"/>
              <a:t>recirc</a:t>
            </a:r>
            <a:r>
              <a:rPr lang="en-US" altLang="en-US" sz="2400" dirty="0"/>
              <a:t>. sponsor </a:t>
            </a:r>
            <a:r>
              <a:rPr lang="en-US" altLang="en-US" sz="2400" dirty="0" smtClean="0"/>
              <a:t>ballot</a:t>
            </a:r>
          </a:p>
          <a:p>
            <a:pPr lvl="1" eaLnBrk="1" hangingPunct="1">
              <a:spcBef>
                <a:spcPts val="300"/>
              </a:spcBef>
            </a:pPr>
            <a:r>
              <a:rPr lang="en-US" altLang="en-US" sz="2000" dirty="0" smtClean="0"/>
              <a:t>No comment received yet.</a:t>
            </a:r>
          </a:p>
          <a:p>
            <a:pPr lvl="1" eaLnBrk="1" hangingPunct="1">
              <a:spcBef>
                <a:spcPts val="300"/>
              </a:spcBef>
            </a:pPr>
            <a:r>
              <a:rPr lang="en-US" altLang="en-US" sz="2000" dirty="0" smtClean="0"/>
              <a:t>Suggested to reach out to No voters regarding the SB </a:t>
            </a:r>
            <a:r>
              <a:rPr lang="en-US" altLang="en-US" sz="2000" dirty="0" err="1" smtClean="0"/>
              <a:t>recirc</a:t>
            </a:r>
            <a:r>
              <a:rPr lang="en-US" altLang="en-US" sz="2000" dirty="0" smtClean="0"/>
              <a:t>. #1</a:t>
            </a:r>
          </a:p>
          <a:p>
            <a:pPr marL="457200" lvl="1" indent="0" eaLnBrk="1" hangingPunct="1">
              <a:spcBef>
                <a:spcPts val="300"/>
              </a:spcBef>
              <a:buNone/>
            </a:pPr>
            <a:endParaRPr lang="en-US" altLang="en-US" sz="2000" dirty="0"/>
          </a:p>
          <a:p>
            <a:pPr eaLnBrk="1" hangingPunct="1">
              <a:spcBef>
                <a:spcPts val="300"/>
              </a:spcBef>
            </a:pPr>
            <a:r>
              <a:rPr lang="en-US" altLang="en-US" sz="2400" dirty="0"/>
              <a:t>Review draft spec. D6.0 and provide comments on  the first recirculation of sponsor </a:t>
            </a:r>
            <a:r>
              <a:rPr lang="en-US" altLang="en-US" sz="2400" dirty="0" smtClean="0"/>
              <a:t>ballot</a:t>
            </a:r>
          </a:p>
          <a:p>
            <a:pPr lvl="1" eaLnBrk="1" hangingPunct="1">
              <a:spcBef>
                <a:spcPts val="300"/>
              </a:spcBef>
            </a:pPr>
            <a:r>
              <a:rPr lang="en-US" altLang="en-US" sz="2000" dirty="0" smtClean="0"/>
              <a:t>went </a:t>
            </a:r>
            <a:r>
              <a:rPr lang="en-US" altLang="en-US" sz="2000" dirty="0"/>
              <a:t>through the comments from Chiu Ngo on Table/Figure referencing and some editorial </a:t>
            </a:r>
            <a:r>
              <a:rPr lang="en-US" altLang="en-US" sz="2000" dirty="0" smtClean="0"/>
              <a:t>changes</a:t>
            </a:r>
          </a:p>
          <a:p>
            <a:pPr lvl="1" eaLnBrk="1" hangingPunct="1">
              <a:spcBef>
                <a:spcPts val="300"/>
              </a:spcBef>
            </a:pPr>
            <a:r>
              <a:rPr lang="en-US" altLang="en-US" sz="2000" dirty="0" smtClean="0"/>
              <a:t>Encouraged members to review D6.0 and provided comments before TUE PM1 session.</a:t>
            </a:r>
            <a:endParaRPr lang="en-US" altLang="en-US" sz="2000" dirty="0"/>
          </a:p>
          <a:p>
            <a:pPr eaLnBrk="1" hangingPunct="1">
              <a:spcBef>
                <a:spcPts val="300"/>
              </a:spcBef>
            </a:pP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Tree>
    <p:extLst>
      <p:ext uri="{BB962C8B-B14F-4D97-AF65-F5344CB8AC3E}">
        <p14:creationId xmlns:p14="http://schemas.microsoft.com/office/powerpoint/2010/main" val="1358900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TUE PM1</a:t>
            </a:r>
          </a:p>
        </p:txBody>
      </p:sp>
      <p:sp>
        <p:nvSpPr>
          <p:cNvPr id="26628" name="Rectangle 3"/>
          <p:cNvSpPr>
            <a:spLocks noGrp="1" noChangeArrowheads="1"/>
          </p:cNvSpPr>
          <p:nvPr>
            <p:ph type="body" idx="1"/>
          </p:nvPr>
        </p:nvSpPr>
        <p:spPr>
          <a:xfrm>
            <a:off x="684213" y="1600200"/>
            <a:ext cx="8101012" cy="4495800"/>
          </a:xfrm>
        </p:spPr>
        <p:txBody>
          <a:bodyPr/>
          <a:lstStyle/>
          <a:p>
            <a:pPr eaLnBrk="1" hangingPunct="1">
              <a:spcBef>
                <a:spcPts val="300"/>
              </a:spcBef>
            </a:pPr>
            <a:r>
              <a:rPr lang="en-US" altLang="en-US" sz="2400" dirty="0" smtClean="0"/>
              <a:t>Review </a:t>
            </a:r>
            <a:r>
              <a:rPr lang="en-US" altLang="en-US" sz="2400" dirty="0"/>
              <a:t>draft spec. D6.0 and provide comments on </a:t>
            </a:r>
            <a:r>
              <a:rPr lang="en-US" altLang="en-US" sz="2400" dirty="0" smtClean="0"/>
              <a:t>the </a:t>
            </a:r>
            <a:r>
              <a:rPr lang="en-US" altLang="en-US" sz="2400" dirty="0"/>
              <a:t>first recirculation of sponsor </a:t>
            </a:r>
            <a:r>
              <a:rPr lang="en-US" altLang="en-US" sz="2400" dirty="0" smtClean="0"/>
              <a:t>ballot</a:t>
            </a:r>
          </a:p>
          <a:p>
            <a:pPr lvl="1" eaLnBrk="1" hangingPunct="1">
              <a:spcBef>
                <a:spcPts val="300"/>
              </a:spcBef>
            </a:pPr>
            <a:r>
              <a:rPr lang="en-US" altLang="en-US" sz="2000" dirty="0"/>
              <a:t>Updated from </a:t>
            </a:r>
            <a:r>
              <a:rPr lang="en-US" altLang="en-US" sz="2000" dirty="0" err="1"/>
              <a:t>Henk</a:t>
            </a:r>
            <a:r>
              <a:rPr lang="en-US" altLang="en-US" sz="2000" dirty="0"/>
              <a:t> on potential comments on D6.0</a:t>
            </a:r>
          </a:p>
          <a:p>
            <a:pPr lvl="1" eaLnBrk="1" hangingPunct="1">
              <a:spcBef>
                <a:spcPts val="300"/>
              </a:spcBef>
            </a:pPr>
            <a:r>
              <a:rPr lang="en-US" altLang="en-US" sz="2000" dirty="0" smtClean="0"/>
              <a:t>Encouraged </a:t>
            </a:r>
            <a:r>
              <a:rPr lang="en-US" altLang="en-US" sz="2000" dirty="0"/>
              <a:t>members to review D6.0 and provided comments before </a:t>
            </a:r>
            <a:r>
              <a:rPr lang="en-US" altLang="en-US" sz="2000" dirty="0" smtClean="0"/>
              <a:t>THUR AM1 session.</a:t>
            </a:r>
          </a:p>
          <a:p>
            <a:pPr eaLnBrk="1" hangingPunct="1">
              <a:spcBef>
                <a:spcPts val="300"/>
              </a:spcBef>
            </a:pPr>
            <a:r>
              <a:rPr lang="en-US" altLang="en-US" sz="2400" dirty="0" smtClean="0"/>
              <a:t>Reviewed and updated timeline</a:t>
            </a:r>
          </a:p>
          <a:p>
            <a:pPr eaLnBrk="1" hangingPunct="1">
              <a:spcBef>
                <a:spcPts val="300"/>
              </a:spcBef>
            </a:pPr>
            <a:r>
              <a:rPr lang="en-US" altLang="en-US" sz="2400" dirty="0" smtClean="0"/>
              <a:t>Reviewed </a:t>
            </a:r>
            <a:r>
              <a:rPr lang="en-US" altLang="en-US" sz="2400" dirty="0"/>
              <a:t>and updated </a:t>
            </a:r>
            <a:r>
              <a:rPr lang="en-US" altLang="en-US" sz="2400" dirty="0" smtClean="0"/>
              <a:t>conference schedule</a:t>
            </a:r>
            <a:endParaRPr lang="en-US" altLang="en-US" sz="2400" dirty="0"/>
          </a:p>
          <a:p>
            <a:pPr eaLnBrk="1" hangingPunct="1">
              <a:spcBef>
                <a:spcPts val="300"/>
              </a:spcBef>
            </a:pPr>
            <a:endParaRPr lang="en-US" altLang="en-US" sz="2400" dirty="0"/>
          </a:p>
          <a:p>
            <a:pPr eaLnBrk="1" hangingPunct="1">
              <a:spcBef>
                <a:spcPts val="300"/>
              </a:spcBef>
            </a:pPr>
            <a:endParaRPr lang="en-US" altLang="en-US" sz="20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7" name="Rectangle 2"/>
          <p:cNvSpPr txBox="1">
            <a:spLocks noChangeArrowheads="1"/>
          </p:cNvSpPr>
          <p:nvPr/>
        </p:nvSpPr>
        <p:spPr bwMode="auto">
          <a:xfrm>
            <a:off x="684213" y="4617934"/>
            <a:ext cx="77724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0" lvl="1" eaLnBrk="1" hangingPunct="1"/>
            <a:r>
              <a:rPr lang="en-US" altLang="en-US" kern="0" dirty="0" smtClean="0"/>
              <a:t>TUE PM2</a:t>
            </a:r>
          </a:p>
        </p:txBody>
      </p:sp>
      <p:sp>
        <p:nvSpPr>
          <p:cNvPr id="8" name="Rectangle 3"/>
          <p:cNvSpPr txBox="1">
            <a:spLocks noChangeArrowheads="1"/>
          </p:cNvSpPr>
          <p:nvPr/>
        </p:nvSpPr>
        <p:spPr bwMode="auto">
          <a:xfrm>
            <a:off x="684213" y="5562600"/>
            <a:ext cx="8101012"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eaLnBrk="1" hangingPunct="1">
              <a:spcBef>
                <a:spcPts val="300"/>
              </a:spcBef>
            </a:pPr>
            <a:r>
              <a:rPr lang="en-US" altLang="en-US" sz="2400" dirty="0" smtClean="0"/>
              <a:t>Cancelled</a:t>
            </a:r>
            <a:endParaRPr lang="en-US"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457200"/>
            <a:ext cx="7772400" cy="908050"/>
          </a:xfrm>
        </p:spPr>
        <p:txBody>
          <a:bodyPr/>
          <a:lstStyle/>
          <a:p>
            <a:pPr lvl="1" eaLnBrk="1" hangingPunct="1"/>
            <a:r>
              <a:rPr lang="en-US" altLang="en-US" dirty="0" smtClean="0"/>
              <a:t>THUR AM1</a:t>
            </a:r>
          </a:p>
        </p:txBody>
      </p:sp>
      <p:sp>
        <p:nvSpPr>
          <p:cNvPr id="26628" name="Rectangle 3"/>
          <p:cNvSpPr>
            <a:spLocks noGrp="1" noChangeArrowheads="1"/>
          </p:cNvSpPr>
          <p:nvPr>
            <p:ph type="body" idx="1"/>
          </p:nvPr>
        </p:nvSpPr>
        <p:spPr>
          <a:xfrm>
            <a:off x="684213" y="1295400"/>
            <a:ext cx="8101012" cy="4495800"/>
          </a:xfrm>
        </p:spPr>
        <p:txBody>
          <a:bodyPr/>
          <a:lstStyle/>
          <a:p>
            <a:pPr eaLnBrk="1" hangingPunct="1">
              <a:spcBef>
                <a:spcPts val="300"/>
              </a:spcBef>
            </a:pPr>
            <a:r>
              <a:rPr lang="en-US" altLang="en-US" sz="2400" dirty="0" smtClean="0"/>
              <a:t>Updated </a:t>
            </a:r>
            <a:r>
              <a:rPr lang="en-US" altLang="en-US" sz="2400" dirty="0"/>
              <a:t>on </a:t>
            </a:r>
            <a:r>
              <a:rPr lang="en-US" altLang="en-US" sz="2400" dirty="0" smtClean="0"/>
              <a:t>status </a:t>
            </a:r>
            <a:r>
              <a:rPr lang="en-US" altLang="en-US" sz="2400" dirty="0"/>
              <a:t>of the first TG4q </a:t>
            </a:r>
            <a:r>
              <a:rPr lang="en-US" altLang="en-US" sz="2400" dirty="0" err="1"/>
              <a:t>recirc</a:t>
            </a:r>
            <a:r>
              <a:rPr lang="en-US" altLang="en-US" sz="2400" dirty="0"/>
              <a:t>. sponsor </a:t>
            </a:r>
            <a:r>
              <a:rPr lang="en-US" altLang="en-US" sz="2400" dirty="0" smtClean="0"/>
              <a:t>ballot (no comment received yet)</a:t>
            </a:r>
            <a:endParaRPr lang="en-US" altLang="en-US" sz="2400" dirty="0"/>
          </a:p>
          <a:p>
            <a:pPr eaLnBrk="1" hangingPunct="1">
              <a:spcBef>
                <a:spcPts val="300"/>
              </a:spcBef>
            </a:pPr>
            <a:r>
              <a:rPr lang="en-US" altLang="en-US" sz="2400" dirty="0" smtClean="0"/>
              <a:t>Reviewed </a:t>
            </a:r>
            <a:r>
              <a:rPr lang="en-US" altLang="en-US" sz="2400" dirty="0"/>
              <a:t>draft spec. D6.0 and </a:t>
            </a:r>
            <a:r>
              <a:rPr lang="en-US" altLang="en-US" sz="2400" dirty="0" smtClean="0"/>
              <a:t>provided </a:t>
            </a:r>
            <a:r>
              <a:rPr lang="en-US" altLang="en-US" sz="2400" dirty="0"/>
              <a:t>comments on the first recirculation of sponsor </a:t>
            </a:r>
            <a:r>
              <a:rPr lang="en-US" altLang="en-US" sz="2400" dirty="0" smtClean="0"/>
              <a:t>ballot</a:t>
            </a:r>
          </a:p>
          <a:p>
            <a:pPr lvl="1" eaLnBrk="1" hangingPunct="1">
              <a:spcBef>
                <a:spcPts val="300"/>
              </a:spcBef>
            </a:pPr>
            <a:r>
              <a:rPr lang="en-US" altLang="en-US" sz="2000" dirty="0" err="1" smtClean="0"/>
              <a:t>Henk</a:t>
            </a:r>
            <a:r>
              <a:rPr lang="en-US" altLang="en-US" sz="2000" dirty="0" smtClean="0"/>
              <a:t> provided some comments for discussion</a:t>
            </a:r>
          </a:p>
          <a:p>
            <a:pPr lvl="1" eaLnBrk="1" hangingPunct="1">
              <a:spcBef>
                <a:spcPts val="300"/>
              </a:spcBef>
            </a:pPr>
            <a:r>
              <a:rPr lang="en-US" altLang="en-US" sz="2000" dirty="0" smtClean="0"/>
              <a:t>Chair encouraged everyone to submit comments to IEEE SA by this evening.</a:t>
            </a:r>
          </a:p>
          <a:p>
            <a:pPr eaLnBrk="1" hangingPunct="1">
              <a:spcBef>
                <a:spcPts val="300"/>
              </a:spcBef>
            </a:pPr>
            <a:r>
              <a:rPr lang="en-US" altLang="en-US" sz="2400" dirty="0" smtClean="0"/>
              <a:t>Editor discussion</a:t>
            </a:r>
          </a:p>
          <a:p>
            <a:pPr lvl="1" eaLnBrk="1" hangingPunct="1">
              <a:spcBef>
                <a:spcPts val="300"/>
              </a:spcBef>
            </a:pPr>
            <a:r>
              <a:rPr lang="en-US" altLang="en-US" sz="2000" dirty="0"/>
              <a:t>Editor – Allan Zhu (Huawei)</a:t>
            </a:r>
          </a:p>
          <a:p>
            <a:pPr lvl="1" eaLnBrk="1" hangingPunct="1">
              <a:spcBef>
                <a:spcPts val="300"/>
              </a:spcBef>
            </a:pPr>
            <a:r>
              <a:rPr lang="en-US" altLang="en-US" sz="2000" dirty="0"/>
              <a:t>Appointed two sub-editors: </a:t>
            </a:r>
          </a:p>
          <a:p>
            <a:pPr lvl="2" eaLnBrk="1" hangingPunct="1">
              <a:spcBef>
                <a:spcPts val="300"/>
              </a:spcBef>
            </a:pPr>
            <a:r>
              <a:rPr lang="en-US" altLang="en-US" sz="1600" dirty="0" err="1"/>
              <a:t>Chandrashekhar</a:t>
            </a:r>
            <a:r>
              <a:rPr lang="en-US" altLang="en-US" sz="1600" dirty="0"/>
              <a:t> </a:t>
            </a:r>
            <a:r>
              <a:rPr lang="en-US" altLang="en-US" sz="1600" dirty="0" err="1"/>
              <a:t>Thejaswi</a:t>
            </a:r>
            <a:r>
              <a:rPr lang="en-US" altLang="en-US" sz="1600" dirty="0"/>
              <a:t> PS  (Samsung)</a:t>
            </a:r>
          </a:p>
          <a:p>
            <a:pPr lvl="2" eaLnBrk="1" hangingPunct="1">
              <a:spcBef>
                <a:spcPts val="300"/>
              </a:spcBef>
            </a:pPr>
            <a:r>
              <a:rPr lang="en-US" altLang="en-US" sz="1600" dirty="0" err="1"/>
              <a:t>Henk</a:t>
            </a:r>
            <a:r>
              <a:rPr lang="en-US" altLang="en-US" sz="1600" dirty="0"/>
              <a:t> </a:t>
            </a:r>
            <a:r>
              <a:rPr lang="en-US" sz="1600" dirty="0"/>
              <a:t>De Ruijter (Silicon Labs)</a:t>
            </a:r>
            <a:endParaRPr lang="en-US" altLang="en-US" sz="1600" dirty="0"/>
          </a:p>
          <a:p>
            <a:pPr eaLnBrk="1" hangingPunct="1">
              <a:spcBef>
                <a:spcPts val="300"/>
              </a:spcBef>
            </a:pPr>
            <a:r>
              <a:rPr lang="en-US" altLang="en-US" sz="2400" dirty="0" smtClean="0"/>
              <a:t>TG Motion on BRC Reaffirmation </a:t>
            </a:r>
            <a:r>
              <a:rPr lang="en-US" altLang="en-US" sz="2400" dirty="0"/>
              <a:t>for Sponsor Balloting</a:t>
            </a:r>
          </a:p>
          <a:p>
            <a:pPr eaLnBrk="1" hangingPunct="1">
              <a:spcBef>
                <a:spcPts val="300"/>
              </a:spcBef>
            </a:pPr>
            <a:r>
              <a:rPr lang="en-US" altLang="en-US" sz="2400" dirty="0"/>
              <a:t>Plan for Nov’15 meeting</a:t>
            </a:r>
          </a:p>
          <a:p>
            <a:pPr eaLnBrk="1" hangingPunct="1">
              <a:spcBef>
                <a:spcPts val="300"/>
              </a:spcBef>
            </a:pPr>
            <a:endParaRPr lang="en-US" altLang="en-US" sz="20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Tree>
    <p:extLst>
      <p:ext uri="{BB962C8B-B14F-4D97-AF65-F5344CB8AC3E}">
        <p14:creationId xmlns:p14="http://schemas.microsoft.com/office/powerpoint/2010/main" val="734968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13</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762000"/>
            <a:ext cx="7772400" cy="908050"/>
          </a:xfrm>
        </p:spPr>
        <p:txBody>
          <a:bodyPr/>
          <a:lstStyle/>
          <a:p>
            <a:pPr lvl="1" eaLnBrk="1" hangingPunct="1"/>
            <a:r>
              <a:rPr lang="en-US" altLang="en-US" dirty="0" smtClean="0"/>
              <a:t>THUR PM2</a:t>
            </a:r>
          </a:p>
        </p:txBody>
      </p:sp>
      <p:sp>
        <p:nvSpPr>
          <p:cNvPr id="26628" name="Rectangle 3"/>
          <p:cNvSpPr>
            <a:spLocks noGrp="1" noChangeArrowheads="1"/>
          </p:cNvSpPr>
          <p:nvPr>
            <p:ph type="body" idx="1"/>
          </p:nvPr>
        </p:nvSpPr>
        <p:spPr>
          <a:xfrm>
            <a:off x="684213" y="1600200"/>
            <a:ext cx="8101012" cy="4495800"/>
          </a:xfrm>
        </p:spPr>
        <p:txBody>
          <a:bodyPr/>
          <a:lstStyle/>
          <a:p>
            <a:pPr eaLnBrk="1" hangingPunct="1">
              <a:spcBef>
                <a:spcPts val="300"/>
              </a:spcBef>
            </a:pPr>
            <a:r>
              <a:rPr lang="en-US" altLang="en-US" sz="2400" dirty="0" smtClean="0"/>
              <a:t>Reviewed </a:t>
            </a:r>
            <a:r>
              <a:rPr lang="en-US" altLang="en-US" sz="2400" dirty="0"/>
              <a:t>the process on handling comment resolution for </a:t>
            </a:r>
            <a:r>
              <a:rPr lang="en-US" altLang="en-US" sz="2400" dirty="0" smtClean="0"/>
              <a:t>recirculation of </a:t>
            </a:r>
            <a:r>
              <a:rPr lang="en-US" altLang="en-US" sz="2400" dirty="0" smtClean="0"/>
              <a:t>SB</a:t>
            </a:r>
          </a:p>
          <a:p>
            <a:pPr lvl="1" eaLnBrk="1" hangingPunct="1">
              <a:spcBef>
                <a:spcPts val="300"/>
              </a:spcBef>
            </a:pPr>
            <a:r>
              <a:rPr lang="en-US" altLang="en-US" sz="2000" dirty="0" smtClean="0"/>
              <a:t>Ben Rolfe provided some guidance on handling SB comment resolution and suggestion on referencing.</a:t>
            </a:r>
            <a:endParaRPr lang="en-US" altLang="en-US" sz="2000" dirty="0"/>
          </a:p>
          <a:p>
            <a:pPr eaLnBrk="1" hangingPunct="1">
              <a:spcBef>
                <a:spcPts val="300"/>
              </a:spcBef>
            </a:pPr>
            <a:endParaRPr lang="en-US" altLang="en-US" sz="20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Tree>
    <p:extLst>
      <p:ext uri="{BB962C8B-B14F-4D97-AF65-F5344CB8AC3E}">
        <p14:creationId xmlns:p14="http://schemas.microsoft.com/office/powerpoint/2010/main" val="16670697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14</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304800" y="1484313"/>
            <a:ext cx="8480425" cy="4840287"/>
          </a:xfrm>
        </p:spPr>
        <p:txBody>
          <a:bodyPr/>
          <a:lstStyle/>
          <a:p>
            <a:pPr marL="457200" indent="-457200">
              <a:buFont typeface="Arial" charset="0"/>
              <a:buChar char="•"/>
              <a:defRPr/>
            </a:pPr>
            <a:r>
              <a:rPr lang="de-DE" altLang="en-US" dirty="0" smtClean="0">
                <a:latin typeface="Times New Roman" pitchFamily="18" charset="0"/>
              </a:rPr>
              <a:t>From June 15, 2015 to Jan. 17, 2016</a:t>
            </a:r>
            <a:endParaRPr lang="de-DE" altLang="en-US" dirty="0">
              <a:latin typeface="Times New Roman" pitchFamily="18" charset="0"/>
            </a:endParaRPr>
          </a:p>
          <a:p>
            <a:pPr marL="857250" lvl="1" indent="-457200">
              <a:defRPr/>
            </a:pPr>
            <a:r>
              <a:rPr lang="de-DE" altLang="en-US" dirty="0">
                <a:latin typeface="Times New Roman" pitchFamily="18" charset="0"/>
              </a:rPr>
              <a:t>Every Wednesday </a:t>
            </a:r>
            <a:r>
              <a:rPr lang="de-DE" altLang="en-US" dirty="0" smtClean="0">
                <a:latin typeface="Times New Roman" pitchFamily="18" charset="0"/>
              </a:rPr>
              <a:t>8:00PM PT (after US Daylight Saving ends, 9:00PM PT)</a:t>
            </a:r>
          </a:p>
          <a:p>
            <a:pPr marL="400050" lvl="1" indent="0">
              <a:buNone/>
              <a:defRPr/>
            </a:pPr>
            <a:endParaRPr lang="de-DE" altLang="en-US" dirty="0" smtClean="0">
              <a:latin typeface="Times New Roman" pitchFamily="18" charset="0"/>
            </a:endParaRPr>
          </a:p>
          <a:p>
            <a:pPr marL="457200" indent="-457200">
              <a:defRPr/>
            </a:pPr>
            <a:r>
              <a:rPr lang="de-DE" altLang="en-US" dirty="0" smtClean="0">
                <a:latin typeface="Times New Roman" pitchFamily="18" charset="0"/>
              </a:rPr>
              <a:t>From Aug 17, 2015 to </a:t>
            </a:r>
            <a:r>
              <a:rPr lang="de-DE" altLang="en-US" strike="sngStrike" dirty="0" smtClean="0">
                <a:latin typeface="Times New Roman" pitchFamily="18" charset="0"/>
              </a:rPr>
              <a:t>Nov. 30, </a:t>
            </a:r>
            <a:r>
              <a:rPr lang="de-DE" altLang="en-US" strike="sngStrike" dirty="0">
                <a:latin typeface="Times New Roman" pitchFamily="18" charset="0"/>
              </a:rPr>
              <a:t>2015 </a:t>
            </a:r>
            <a:r>
              <a:rPr lang="de-DE" altLang="en-US" dirty="0">
                <a:latin typeface="Times New Roman" pitchFamily="18" charset="0"/>
              </a:rPr>
              <a:t>Jan. 17, </a:t>
            </a:r>
            <a:r>
              <a:rPr lang="de-DE" altLang="en-US" dirty="0" smtClean="0">
                <a:latin typeface="Times New Roman" pitchFamily="18" charset="0"/>
              </a:rPr>
              <a:t>2016</a:t>
            </a:r>
          </a:p>
          <a:p>
            <a:pPr marL="857250" lvl="1" indent="-457200">
              <a:defRPr/>
            </a:pPr>
            <a:r>
              <a:rPr lang="de-DE" altLang="en-US" dirty="0" smtClean="0">
                <a:latin typeface="Times New Roman" pitchFamily="18" charset="0"/>
              </a:rPr>
              <a:t>Every Monday 8:00PM PT </a:t>
            </a:r>
            <a:r>
              <a:rPr lang="de-DE" altLang="en-US" dirty="0">
                <a:latin typeface="Times New Roman" pitchFamily="18" charset="0"/>
              </a:rPr>
              <a:t>(after US Daylight Saving ends, 9:00PM PT</a:t>
            </a:r>
            <a:r>
              <a:rPr lang="de-DE" altLang="en-US" dirty="0" smtClean="0">
                <a:latin typeface="Times New Roman" pitchFamily="18" charset="0"/>
              </a:rPr>
              <a:t>)</a:t>
            </a:r>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a:t>
            </a:r>
            <a:r>
              <a:rPr lang="en-US" altLang="en-US" sz="1400" dirty="0">
                <a:latin typeface="Times New Roman" pitchFamily="18" charset="0"/>
              </a:rPr>
              <a:t>2015</a:t>
            </a:r>
          </a:p>
        </p:txBody>
      </p:sp>
    </p:spTree>
    <p:extLst>
      <p:ext uri="{BB962C8B-B14F-4D97-AF65-F5344CB8AC3E}">
        <p14:creationId xmlns:p14="http://schemas.microsoft.com/office/powerpoint/2010/main" val="1291107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15</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a:t>
            </a:r>
            <a:r>
              <a:rPr lang="en-US" altLang="en-US" sz="1400" dirty="0">
                <a:latin typeface="Times New Roman" pitchFamily="18" charset="0"/>
              </a:rPr>
              <a:t>2015</a:t>
            </a:r>
          </a:p>
        </p:txBody>
      </p:sp>
    </p:spTree>
    <p:extLst>
      <p:ext uri="{BB962C8B-B14F-4D97-AF65-F5344CB8AC3E}">
        <p14:creationId xmlns:p14="http://schemas.microsoft.com/office/powerpoint/2010/main" val="107007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16</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solidFill>
                  <a:schemeClr val="accent2"/>
                </a:solidFill>
                <a:latin typeface="Times New Roman" pitchFamily="18" charset="0"/>
                <a:cs typeface="Times New Roman" pitchFamily="18" charset="0"/>
              </a:rPr>
              <a:t>Second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101)</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Feb 2015</a:t>
            </a:r>
            <a:endParaRPr lang="en-US" altLang="en-US" sz="1800" dirty="0">
              <a:solidFill>
                <a:schemeClr val="accent2"/>
              </a:solidFill>
              <a:latin typeface="Times New Roman" pitchFamily="18" charset="0"/>
              <a:cs typeface="Times New Roman" pitchFamily="18" charset="0"/>
            </a:endParaRPr>
          </a:p>
          <a:p>
            <a:pPr lvl="1">
              <a:defRPr/>
            </a:pPr>
            <a:r>
              <a:rPr lang="en-US" altLang="en-US" sz="1800" dirty="0" smtClean="0">
                <a:solidFill>
                  <a:schemeClr val="accent2"/>
                </a:solidFill>
                <a:latin typeface="Times New Roman" pitchFamily="18" charset="0"/>
                <a:cs typeface="Times New Roman" pitchFamily="18" charset="0"/>
              </a:rPr>
              <a:t>Third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105)</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Apr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solidFill>
                  <a:schemeClr val="accent2"/>
                </a:solidFill>
                <a:latin typeface="Times New Roman" pitchFamily="18" charset="0"/>
                <a:cs typeface="Times New Roman" pitchFamily="18" charset="0"/>
              </a:rPr>
              <a:t>Fourth WG LB recirculation (#107)			May 2015</a:t>
            </a:r>
          </a:p>
          <a:p>
            <a:pPr lvl="1">
              <a:defRPr/>
            </a:pPr>
            <a:r>
              <a:rPr lang="en-US" altLang="en-US" sz="1800" dirty="0">
                <a:solidFill>
                  <a:schemeClr val="accent2"/>
                </a:solidFill>
                <a:latin typeface="Times New Roman" pitchFamily="18" charset="0"/>
                <a:cs typeface="Times New Roman" pitchFamily="18" charset="0"/>
              </a:rPr>
              <a:t>A</a:t>
            </a:r>
            <a:r>
              <a:rPr lang="en-US" altLang="en-US" sz="1800" dirty="0" smtClean="0">
                <a:solidFill>
                  <a:schemeClr val="accent2"/>
                </a:solidFill>
                <a:latin typeface="Times New Roman" pitchFamily="18" charset="0"/>
                <a:cs typeface="Times New Roman" pitchFamily="18" charset="0"/>
              </a:rPr>
              <a:t>pproval </a:t>
            </a:r>
            <a:r>
              <a:rPr lang="en-US" altLang="en-US" sz="1800" dirty="0">
                <a:solidFill>
                  <a:schemeClr val="accent2"/>
                </a:solidFill>
                <a:latin typeface="Times New Roman" pitchFamily="18" charset="0"/>
                <a:cs typeface="Times New Roman" pitchFamily="18" charset="0"/>
              </a:rPr>
              <a:t>of sponsor </a:t>
            </a:r>
            <a:r>
              <a:rPr lang="en-US" altLang="en-US" sz="1800" dirty="0" smtClean="0">
                <a:solidFill>
                  <a:schemeClr val="accent2"/>
                </a:solidFill>
                <a:latin typeface="Times New Roman" pitchFamily="18" charset="0"/>
                <a:cs typeface="Times New Roman" pitchFamily="18" charset="0"/>
              </a:rPr>
              <a:t>ballot	</a:t>
            </a:r>
            <a:r>
              <a:rPr lang="en-US" altLang="en-US" sz="1800" dirty="0">
                <a:solidFill>
                  <a:schemeClr val="accent2"/>
                </a:solidFill>
                <a:latin typeface="Times New Roman" pitchFamily="18" charset="0"/>
                <a:cs typeface="Times New Roman" pitchFamily="18" charset="0"/>
              </a:rPr>
              <a:t>			Jun 2015</a:t>
            </a:r>
          </a:p>
          <a:p>
            <a:pPr lvl="1">
              <a:defRPr/>
            </a:pPr>
            <a:r>
              <a:rPr lang="en-US" altLang="en-US" sz="1800" dirty="0">
                <a:solidFill>
                  <a:schemeClr val="accent2"/>
                </a:solidFill>
                <a:latin typeface="Times New Roman" pitchFamily="18" charset="0"/>
                <a:cs typeface="Times New Roman" pitchFamily="18" charset="0"/>
              </a:rPr>
              <a:t>Sponsor ballot					Jun 2015 </a:t>
            </a:r>
          </a:p>
          <a:p>
            <a:pPr lvl="1">
              <a:defRPr/>
            </a:pPr>
            <a:r>
              <a:rPr lang="en-US" altLang="en-US" sz="1800" dirty="0">
                <a:solidFill>
                  <a:schemeClr val="accent2"/>
                </a:solidFill>
                <a:latin typeface="Times New Roman" pitchFamily="18" charset="0"/>
                <a:cs typeface="Times New Roman" pitchFamily="18" charset="0"/>
              </a:rPr>
              <a:t>First SB recirculation					</a:t>
            </a:r>
            <a:r>
              <a:rPr lang="en-US" altLang="en-US" sz="1800" dirty="0" smtClean="0">
                <a:solidFill>
                  <a:schemeClr val="accent2"/>
                </a:solidFill>
                <a:latin typeface="Times New Roman" pitchFamily="18" charset="0"/>
                <a:cs typeface="Times New Roman" pitchFamily="18" charset="0"/>
              </a:rPr>
              <a:t>Sept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smtClean="0">
                <a:latin typeface="Times New Roman" pitchFamily="18" charset="0"/>
                <a:cs typeface="Times New Roman" pitchFamily="18" charset="0"/>
              </a:rPr>
              <a:t>Second </a:t>
            </a:r>
            <a:r>
              <a:rPr lang="en-US" altLang="en-US" sz="1800" dirty="0">
                <a:latin typeface="Times New Roman" pitchFamily="18" charset="0"/>
                <a:cs typeface="Times New Roman" pitchFamily="18" charset="0"/>
              </a:rPr>
              <a:t>SB recirculation				</a:t>
            </a:r>
            <a:r>
              <a:rPr lang="en-US" altLang="en-US" sz="1800" dirty="0" smtClean="0">
                <a:latin typeface="Times New Roman" pitchFamily="18" charset="0"/>
                <a:cs typeface="Times New Roman" pitchFamily="18" charset="0"/>
              </a:rPr>
              <a:t>Oct </a:t>
            </a:r>
            <a:r>
              <a:rPr lang="en-US" altLang="en-US" sz="1800" dirty="0">
                <a:latin typeface="Times New Roman" pitchFamily="18" charset="0"/>
                <a:cs typeface="Times New Roman" pitchFamily="18" charset="0"/>
              </a:rPr>
              <a:t>2015</a:t>
            </a:r>
          </a:p>
          <a:p>
            <a:pPr lvl="1">
              <a:defRPr/>
            </a:pPr>
            <a:r>
              <a:rPr lang="en-US" altLang="en-US" sz="1800" dirty="0" smtClean="0">
                <a:latin typeface="Times New Roman" pitchFamily="18" charset="0"/>
                <a:cs typeface="Times New Roman" pitchFamily="18" charset="0"/>
              </a:rPr>
              <a:t>Third </a:t>
            </a:r>
            <a:r>
              <a:rPr lang="en-US" altLang="en-US" sz="1800" dirty="0">
                <a:latin typeface="Times New Roman" pitchFamily="18" charset="0"/>
                <a:cs typeface="Times New Roman" pitchFamily="18" charset="0"/>
              </a:rPr>
              <a:t>SB recirculation				</a:t>
            </a:r>
            <a:r>
              <a:rPr lang="en-US" altLang="en-US" sz="1800" dirty="0" smtClean="0">
                <a:latin typeface="Times New Roman" pitchFamily="18" charset="0"/>
                <a:cs typeface="Times New Roman" pitchFamily="18" charset="0"/>
              </a:rPr>
              <a:t>Oct </a:t>
            </a:r>
            <a:r>
              <a:rPr lang="en-US" altLang="en-US" sz="1800" dirty="0">
                <a:latin typeface="Times New Roman" pitchFamily="18" charset="0"/>
                <a:cs typeface="Times New Roman" pitchFamily="18" charset="0"/>
              </a:rPr>
              <a:t>2015 </a:t>
            </a:r>
            <a:endParaRPr lang="en-US" altLang="en-US" sz="1800" dirty="0" smtClean="0">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EC Approval </a:t>
            </a:r>
            <a:r>
              <a:rPr lang="en-US" altLang="en-US" sz="1800" dirty="0">
                <a:latin typeface="Times New Roman" pitchFamily="18" charset="0"/>
                <a:cs typeface="Times New Roman" pitchFamily="18" charset="0"/>
              </a:rPr>
              <a:t>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Nov 2015</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2015</a:t>
            </a:r>
            <a:endParaRPr lang="en-US" altLang="en-US" sz="1400" dirty="0">
              <a:latin typeface="Times New Roman" pitchFamily="18" charset="0"/>
            </a:endParaRPr>
          </a:p>
        </p:txBody>
      </p:sp>
    </p:spTree>
    <p:extLst>
      <p:ext uri="{BB962C8B-B14F-4D97-AF65-F5344CB8AC3E}">
        <p14:creationId xmlns:p14="http://schemas.microsoft.com/office/powerpoint/2010/main" val="900305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Nov’15 Meeting</a:t>
            </a:r>
          </a:p>
        </p:txBody>
      </p:sp>
      <p:sp>
        <p:nvSpPr>
          <p:cNvPr id="31747" name="Content Placeholder 2"/>
          <p:cNvSpPr>
            <a:spLocks noGrp="1"/>
          </p:cNvSpPr>
          <p:nvPr>
            <p:ph idx="1"/>
          </p:nvPr>
        </p:nvSpPr>
        <p:spPr>
          <a:xfrm>
            <a:off x="381000" y="1981200"/>
            <a:ext cx="8382000" cy="4114800"/>
          </a:xfrm>
        </p:spPr>
        <p:txBody>
          <a:bodyPr/>
          <a:lstStyle/>
          <a:p>
            <a:r>
              <a:rPr lang="en-US" altLang="en-US" dirty="0" smtClean="0">
                <a:latin typeface="Times New Roman" pitchFamily="18" charset="0"/>
                <a:cs typeface="Times New Roman" pitchFamily="18" charset="0"/>
              </a:rPr>
              <a:t>Comment resolution for sponsor ballot</a:t>
            </a:r>
          </a:p>
          <a:p>
            <a:pPr marL="342900" lvl="1" indent="-342900">
              <a:buFontTx/>
              <a:buChar char="•"/>
            </a:pPr>
            <a:r>
              <a:rPr lang="en-US" altLang="en-US" sz="3200" dirty="0" smtClean="0">
                <a:latin typeface="Times New Roman" pitchFamily="18" charset="0"/>
                <a:ea typeface="+mn-ea"/>
                <a:cs typeface="Times New Roman" pitchFamily="18" charset="0"/>
              </a:rPr>
              <a:t>Prepare material </a:t>
            </a:r>
            <a:r>
              <a:rPr lang="en-US" altLang="en-US" sz="3200" smtClean="0">
                <a:latin typeface="Times New Roman" pitchFamily="18" charset="0"/>
                <a:ea typeface="+mn-ea"/>
                <a:cs typeface="Times New Roman" pitchFamily="18" charset="0"/>
              </a:rPr>
              <a:t>for seeking “WG </a:t>
            </a:r>
            <a:r>
              <a:rPr lang="en-US" altLang="en-US" sz="3200" dirty="0" smtClean="0">
                <a:latin typeface="Times New Roman" pitchFamily="18" charset="0"/>
                <a:ea typeface="+mn-ea"/>
                <a:cs typeface="Times New Roman" pitchFamily="18" charset="0"/>
              </a:rPr>
              <a:t>approval </a:t>
            </a:r>
            <a:r>
              <a:rPr lang="en-US" altLang="en-US" sz="3200" dirty="0">
                <a:latin typeface="Times New Roman" pitchFamily="18" charset="0"/>
                <a:ea typeface="+mn-ea"/>
                <a:cs typeface="Times New Roman" pitchFamily="18" charset="0"/>
              </a:rPr>
              <a:t>to submit </a:t>
            </a:r>
            <a:r>
              <a:rPr lang="en-US" altLang="en-US" sz="3200" dirty="0" smtClean="0">
                <a:latin typeface="Times New Roman" pitchFamily="18" charset="0"/>
                <a:ea typeface="+mn-ea"/>
                <a:cs typeface="Times New Roman" pitchFamily="18" charset="0"/>
              </a:rPr>
              <a:t>to EC/</a:t>
            </a:r>
            <a:r>
              <a:rPr lang="en-US" altLang="en-US" sz="3200" dirty="0" err="1" smtClean="0">
                <a:latin typeface="Times New Roman" pitchFamily="18" charset="0"/>
                <a:ea typeface="+mn-ea"/>
                <a:cs typeface="Times New Roman" pitchFamily="18" charset="0"/>
              </a:rPr>
              <a:t>RevCom</a:t>
            </a:r>
            <a:r>
              <a:rPr lang="en-US" altLang="en-US" sz="3200" dirty="0" smtClean="0">
                <a:latin typeface="Times New Roman" pitchFamily="18" charset="0"/>
                <a:ea typeface="+mn-ea"/>
                <a:cs typeface="Times New Roman" pitchFamily="18" charset="0"/>
              </a:rPr>
              <a:t>”</a:t>
            </a: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17</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a:t>
            </a:r>
            <a:r>
              <a:rPr lang="en-US" altLang="en-US" sz="1400" dirty="0">
                <a:latin typeface="Times New Roman" pitchFamily="18" charset="0"/>
              </a:rPr>
              <a:t>2015</a:t>
            </a:r>
          </a:p>
        </p:txBody>
      </p:sp>
    </p:spTree>
    <p:extLst>
      <p:ext uri="{BB962C8B-B14F-4D97-AF65-F5344CB8AC3E}">
        <p14:creationId xmlns:p14="http://schemas.microsoft.com/office/powerpoint/2010/main" val="2051980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18</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2" y="692150"/>
            <a:ext cx="7926387" cy="576263"/>
          </a:xfrm>
        </p:spPr>
        <p:txBody>
          <a:bodyPr/>
          <a:lstStyle/>
          <a:p>
            <a:pPr eaLnBrk="1" hangingPunct="1"/>
            <a:r>
              <a:rPr lang="en-US" altLang="en-US" sz="3200" b="1" dirty="0" smtClean="0"/>
              <a:t>TG Motion: Reaffirmation of Sponsor BRC</a:t>
            </a:r>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000" dirty="0">
                <a:latin typeface="Times New Roman" pitchFamily="18" charset="0"/>
                <a:cs typeface="Times New Roman" pitchFamily="18" charset="0"/>
              </a:rPr>
              <a:t>Move that the 802.15.4q TG requests 802.15 WG to reaffirm the Ballot Resolution Committee (BRC) for the sponsor balloting of the 802.15.4q draft standard with the following membership:  </a:t>
            </a: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a:t>
            </a:r>
            <a:r>
              <a:rPr lang="en-US" altLang="en-US" sz="1400" dirty="0">
                <a:latin typeface="Times New Roman" pitchFamily="18" charset="0"/>
              </a:rPr>
              <a:t>2015</a:t>
            </a:r>
          </a:p>
        </p:txBody>
      </p:sp>
      <p:sp>
        <p:nvSpPr>
          <p:cNvPr id="7" name="Rectangle 3"/>
          <p:cNvSpPr txBox="1">
            <a:spLocks noChangeArrowheads="1"/>
          </p:cNvSpPr>
          <p:nvPr/>
        </p:nvSpPr>
        <p:spPr bwMode="auto">
          <a:xfrm>
            <a:off x="888609" y="36941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smtClean="0">
                <a:latin typeface="Times New Roman" pitchFamily="18" charset="0"/>
                <a:cs typeface="Times New Roman" pitchFamily="18" charset="0"/>
              </a:rPr>
              <a:t>The 802.15.4q BRC is authorized to approve sponsor ballot comment resolutions and the start of recirculation ballots of the 802.15.4q draft on behalf of the 802.15 WG. Comment resolution between sessions will be conducted via reflector email and via teleconferences announced to the reflector at least 30 days in advance.</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Moved by: </a:t>
            </a:r>
            <a:r>
              <a:rPr lang="en-US" altLang="en-US" sz="2000" kern="0" dirty="0" err="1" smtClean="0">
                <a:latin typeface="Times New Roman" pitchFamily="18" charset="0"/>
                <a:cs typeface="Times New Roman" pitchFamily="18" charset="0"/>
              </a:rPr>
              <a:t>Henk</a:t>
            </a:r>
            <a:r>
              <a:rPr lang="en-US" altLang="en-US" sz="2000" kern="0" dirty="0" smtClean="0">
                <a:latin typeface="Times New Roman" pitchFamily="18" charset="0"/>
                <a:cs typeface="Times New Roman" pitchFamily="18" charset="0"/>
              </a:rPr>
              <a:t> </a:t>
            </a:r>
            <a:r>
              <a:rPr lang="en-US" sz="2000" kern="0" dirty="0">
                <a:latin typeface="Times New Roman" pitchFamily="18" charset="0"/>
                <a:cs typeface="Times New Roman" pitchFamily="18" charset="0"/>
              </a:rPr>
              <a:t>De Ruijter </a:t>
            </a:r>
            <a:endParaRPr lang="en-US" altLang="en-US" sz="2000" kern="0" dirty="0">
              <a:latin typeface="Times New Roman" pitchFamily="18" charset="0"/>
              <a:cs typeface="Times New Roman" pitchFamily="18" charset="0"/>
            </a:endParaRP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a:latin typeface="Times New Roman" pitchFamily="18" charset="0"/>
                <a:cs typeface="Times New Roman" pitchFamily="18" charset="0"/>
              </a:rPr>
              <a:t>Seconded by</a:t>
            </a:r>
            <a:r>
              <a:rPr lang="en-US" altLang="en-US" sz="2000" kern="0" dirty="0" smtClean="0">
                <a:latin typeface="Times New Roman" pitchFamily="18" charset="0"/>
                <a:cs typeface="Times New Roman" pitchFamily="18" charset="0"/>
              </a:rPr>
              <a:t>: Allan Zhu </a:t>
            </a:r>
          </a:p>
          <a:p>
            <a:pPr marL="423862" lvl="1"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Approved by unanimous consent</a:t>
            </a:r>
            <a:endParaRPr lang="en-US" altLang="en-US" sz="2000" kern="0" dirty="0">
              <a:latin typeface="Times New Roman" pitchFamily="18" charset="0"/>
              <a:cs typeface="Times New Roman" pitchFamily="18" charset="0"/>
            </a:endParaRPr>
          </a:p>
          <a:p>
            <a:pPr eaLnBrk="1" hangingPunct="1">
              <a:spcBef>
                <a:spcPts val="300"/>
              </a:spcBef>
            </a:pPr>
            <a:endParaRPr lang="en-US" altLang="en-US" sz="2400" kern="0" dirty="0" smtClean="0"/>
          </a:p>
        </p:txBody>
      </p:sp>
      <p:sp>
        <p:nvSpPr>
          <p:cNvPr id="8" name="Rectangle 3"/>
          <p:cNvSpPr txBox="1">
            <a:spLocks noChangeArrowheads="1"/>
          </p:cNvSpPr>
          <p:nvPr/>
        </p:nvSpPr>
        <p:spPr bwMode="auto">
          <a:xfrm>
            <a:off x="661988" y="2286000"/>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a:t>
            </a:r>
            <a:r>
              <a:rPr lang="en-US" sz="1800" kern="0" dirty="0" smtClean="0">
                <a:latin typeface="Times New Roman" pitchFamily="18" charset="0"/>
                <a:cs typeface="Times New Roman" pitchFamily="18" charset="0"/>
              </a:rPr>
              <a:t>Labs)</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350327" y="2362200"/>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385068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19</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2015</a:t>
            </a:r>
            <a:endParaRPr lang="en-US" altLang="en-US" sz="1400" dirty="0">
              <a:latin typeface="Times New Roman" pitchFamily="18" charset="0"/>
            </a:endParaRP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err="1" smtClean="0">
                <a:ln w="11430"/>
                <a:solidFill>
                  <a:schemeClr val="tx1"/>
                </a:solidFill>
                <a:effectLst>
                  <a:outerShdw blurRad="50800" dist="39000" dir="5460000" algn="tl">
                    <a:srgbClr val="000000">
                      <a:alpha val="38000"/>
                    </a:srgbClr>
                  </a:outerShdw>
                </a:effectLst>
              </a:rPr>
              <a:t>AoB</a:t>
            </a:r>
            <a:r>
              <a:rPr lang="en-US" sz="5400" b="0" dirty="0" smtClean="0">
                <a:ln w="11430"/>
                <a:solidFill>
                  <a:schemeClr val="tx1"/>
                </a:solidFill>
                <a:effectLst>
                  <a:outerShdw blurRad="50800" dist="39000" dir="5460000" algn="tl">
                    <a:srgbClr val="000000">
                      <a:alpha val="38000"/>
                    </a:srgbClr>
                  </a:outerShdw>
                </a:effectLst>
              </a:rPr>
              <a:t>?</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94866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18</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Bangkok</a:t>
            </a:r>
            <a:r>
              <a:rPr lang="en-US" altLang="en-US" sz="2400" dirty="0">
                <a:latin typeface="+mj-lt"/>
              </a:rPr>
              <a:t>, Thailand</a:t>
            </a:r>
            <a:endParaRPr lang="en-US" altLang="en-US" sz="2400" dirty="0" smtClean="0">
              <a:latin typeface="+mj-lt"/>
            </a:endParaRPr>
          </a:p>
          <a:p>
            <a:r>
              <a:rPr lang="en-US" altLang="en-US" sz="2400" dirty="0" smtClean="0">
                <a:latin typeface="+mj-lt"/>
              </a:rPr>
              <a:t>Sept. 14~17,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20</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Sept </a:t>
            </a:r>
            <a:r>
              <a:rPr lang="en-US" altLang="en-US" sz="1400" dirty="0">
                <a:latin typeface="Times New Roman" pitchFamily="18" charset="0"/>
              </a:rPr>
              <a:t>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-Adjourned-</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723504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Sept. 2015 Sessions</a:t>
            </a:r>
          </a:p>
        </p:txBody>
      </p:sp>
      <p:sp>
        <p:nvSpPr>
          <p:cNvPr id="15363" name="Content Placeholder 2"/>
          <p:cNvSpPr>
            <a:spLocks noGrp="1"/>
          </p:cNvSpPr>
          <p:nvPr>
            <p:ph idx="1"/>
          </p:nvPr>
        </p:nvSpPr>
        <p:spPr>
          <a:xfrm>
            <a:off x="685800" y="1219200"/>
            <a:ext cx="8153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a:t>
            </a:r>
            <a:r>
              <a:rPr lang="en-US" altLang="en-US" sz="2800" dirty="0" smtClean="0">
                <a:latin typeface="Times New Roman" pitchFamily="18" charset="0"/>
              </a:rPr>
              <a:t>PS</a:t>
            </a: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2592104768"/>
              </p:ext>
            </p:extLst>
          </p:nvPr>
        </p:nvGraphicFramePr>
        <p:xfrm>
          <a:off x="1905000" y="2286000"/>
          <a:ext cx="6248400" cy="2831465"/>
        </p:xfrm>
        <a:graphic>
          <a:graphicData uri="http://schemas.openxmlformats.org/drawingml/2006/table">
            <a:tbl>
              <a:tblPr/>
              <a:tblGrid>
                <a:gridCol w="850428"/>
                <a:gridCol w="1191850"/>
                <a:gridCol w="1191850"/>
                <a:gridCol w="1718872"/>
                <a:gridCol w="1295400"/>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1)</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8)</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8)</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sng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sngStrike" cap="none" normalizeH="0" baseline="0" dirty="0" smtClean="0">
                          <a:ln>
                            <a:noFill/>
                          </a:ln>
                          <a:solidFill>
                            <a:srgbClr val="000000"/>
                          </a:solidFill>
                          <a:effectLst/>
                          <a:latin typeface="Arial" pitchFamily="34" charset="0"/>
                          <a:ea typeface="MS PGothic" pitchFamily="34" charset="-128"/>
                        </a:rPr>
                        <a:t>(Lotus 8)</a:t>
                      </a:r>
                      <a:endParaRPr kumimoji="1" lang="ja-JP" altLang="en-US" sz="1800" b="0" i="0" u="none" strike="sng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600" b="0" i="0" u="none" strike="sngStrike" cap="none" normalizeH="0" baseline="0" dirty="0" smtClean="0">
                        <a:ln>
                          <a:noFill/>
                        </a:ln>
                        <a:solidFill>
                          <a:srgbClr val="FF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(Lotus 10)</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105400"/>
            <a:ext cx="8610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dirty="0">
                <a:latin typeface="Times New Roman" pitchFamily="18" charset="0"/>
              </a:rPr>
              <a:t>Meeting Objective(s):</a:t>
            </a:r>
          </a:p>
          <a:p>
            <a:pPr lvl="1">
              <a:buFont typeface="Wingdings" pitchFamily="2" charset="2"/>
              <a:buChar char="Ø"/>
            </a:pPr>
            <a:r>
              <a:rPr lang="en-US" altLang="en-US" sz="2000" dirty="0">
                <a:latin typeface="Times New Roman" pitchFamily="18" charset="0"/>
              </a:rPr>
              <a:t>Review </a:t>
            </a:r>
            <a:r>
              <a:rPr lang="en-US" altLang="en-US" sz="2000" dirty="0" smtClean="0">
                <a:latin typeface="Times New Roman" pitchFamily="18" charset="0"/>
              </a:rPr>
              <a:t>D6.0 </a:t>
            </a:r>
            <a:r>
              <a:rPr lang="en-US" altLang="en-US" sz="2000" dirty="0">
                <a:latin typeface="Times New Roman" pitchFamily="18" charset="0"/>
              </a:rPr>
              <a:t>and </a:t>
            </a:r>
            <a:r>
              <a:rPr lang="en-US" altLang="en-US" sz="2000" dirty="0" smtClean="0">
                <a:latin typeface="Times New Roman" pitchFamily="18" charset="0"/>
              </a:rPr>
              <a:t>provide comments on recirculation of sponsor ballot.</a:t>
            </a:r>
          </a:p>
          <a:p>
            <a:pPr lvl="1">
              <a:buFont typeface="Wingdings" pitchFamily="2" charset="2"/>
              <a:buChar char="Ø"/>
            </a:pPr>
            <a:r>
              <a:rPr lang="en-US" altLang="en-US" sz="2000" dirty="0">
                <a:latin typeface="Times New Roman" pitchFamily="18" charset="0"/>
              </a:rPr>
              <a:t>Prepare material for “approval to submit to </a:t>
            </a:r>
            <a:r>
              <a:rPr lang="en-US" altLang="en-US" sz="2000" dirty="0" err="1">
                <a:latin typeface="Times New Roman" pitchFamily="18" charset="0"/>
              </a:rPr>
              <a:t>RevCom</a:t>
            </a:r>
            <a:r>
              <a:rPr lang="en-US" altLang="en-US" sz="2000" dirty="0">
                <a:latin typeface="Times New Roman" pitchFamily="18" charset="0"/>
              </a:rPr>
              <a:t>”</a:t>
            </a:r>
          </a:p>
          <a:p>
            <a:pPr lvl="1">
              <a:buFont typeface="Wingdings" pitchFamily="2" charset="2"/>
              <a:buChar char="Ø"/>
            </a:pPr>
            <a:endParaRPr lang="en-US" altLang="en-US" sz="2000" dirty="0">
              <a:latin typeface="Times New Roman" pitchFamily="18" charset="0"/>
            </a:endParaRPr>
          </a:p>
          <a:p>
            <a:pPr lvl="1">
              <a:buFont typeface="Wingdings" pitchFamily="2" charset="2"/>
              <a:buChar char="Ø"/>
            </a:pPr>
            <a:endParaRPr lang="en-US" altLang="en-US" sz="20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b="1" dirty="0" smtClean="0"/>
              <a:t>Agenda</a:t>
            </a:r>
          </a:p>
        </p:txBody>
      </p:sp>
      <p:sp>
        <p:nvSpPr>
          <p:cNvPr id="15363" name="Content Placeholder 2"/>
          <p:cNvSpPr>
            <a:spLocks noGrp="1"/>
          </p:cNvSpPr>
          <p:nvPr>
            <p:ph idx="1"/>
          </p:nvPr>
        </p:nvSpPr>
        <p:spPr>
          <a:xfrm>
            <a:off x="304800" y="1219200"/>
            <a:ext cx="8686800" cy="5029200"/>
          </a:xfrm>
        </p:spPr>
        <p:txBody>
          <a:bodyPr/>
          <a:lstStyle/>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u="sng" dirty="0" smtClean="0">
                <a:hlinkClick r:id="rId2"/>
              </a:rPr>
              <a:t>Agenda (15-0645)</a:t>
            </a:r>
            <a:endParaRPr lang="en-US" sz="2800" u="sng" dirty="0" smtClean="0"/>
          </a:p>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t>Approval of </a:t>
            </a:r>
            <a:r>
              <a:rPr lang="en-US" altLang="en-US" sz="2800" dirty="0" smtClean="0"/>
              <a:t>Sept. </a:t>
            </a:r>
            <a:r>
              <a:rPr lang="en-US" altLang="en-US" sz="2800" dirty="0"/>
              <a:t>2015 Meeting </a:t>
            </a:r>
            <a:r>
              <a:rPr lang="en-US" altLang="en-US" sz="2800" dirty="0" smtClean="0"/>
              <a:t>Agenda (15-0645r1)</a:t>
            </a:r>
            <a:endParaRPr lang="en-US" altLang="en-US" sz="2800" u="sng"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
        <p:nvSpPr>
          <p:cNvPr id="7" name="Content Placeholder 2"/>
          <p:cNvSpPr txBox="1">
            <a:spLocks/>
          </p:cNvSpPr>
          <p:nvPr/>
        </p:nvSpPr>
        <p:spPr bwMode="auto">
          <a:xfrm>
            <a:off x="914400" y="2667000"/>
            <a:ext cx="7772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Moved by: </a:t>
            </a:r>
            <a:r>
              <a:rPr lang="en-US" sz="2800" kern="0" dirty="0" err="1" smtClean="0">
                <a:latin typeface="Times New Roman" pitchFamily="18" charset="0"/>
                <a:cs typeface="Times New Roman" pitchFamily="18" charset="0"/>
              </a:rPr>
              <a:t>Henk</a:t>
            </a:r>
            <a:r>
              <a:rPr lang="en-US" sz="2800" kern="0" dirty="0" smtClean="0">
                <a:latin typeface="Times New Roman" pitchFamily="18" charset="0"/>
                <a:cs typeface="Times New Roman" pitchFamily="18" charset="0"/>
              </a:rPr>
              <a:t> </a:t>
            </a:r>
            <a:r>
              <a:rPr lang="en-US" sz="2800" kern="0" dirty="0">
                <a:latin typeface="Times New Roman" pitchFamily="18" charset="0"/>
                <a:cs typeface="Times New Roman" pitchFamily="18" charset="0"/>
              </a:rPr>
              <a:t>D</a:t>
            </a:r>
            <a:r>
              <a:rPr lang="en-US" sz="2800" kern="0" dirty="0" smtClean="0">
                <a:latin typeface="Times New Roman" pitchFamily="18" charset="0"/>
                <a:cs typeface="Times New Roman" pitchFamily="18" charset="0"/>
              </a:rPr>
              <a:t>e </a:t>
            </a:r>
            <a:r>
              <a:rPr lang="en-US" sz="2800" kern="0" dirty="0">
                <a:latin typeface="Times New Roman" pitchFamily="18" charset="0"/>
                <a:cs typeface="Times New Roman" pitchFamily="18" charset="0"/>
              </a:rPr>
              <a:t>Ruijter </a:t>
            </a:r>
            <a:endParaRPr lang="en-US" sz="2800" kern="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Seconded by: Bob Heile</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685800"/>
            <a:ext cx="8153400" cy="1066800"/>
          </a:xfrm>
        </p:spPr>
        <p:txBody>
          <a:bodyPr/>
          <a:lstStyle/>
          <a:p>
            <a:r>
              <a:rPr lang="en-US" altLang="en-US" b="1" dirty="0" smtClean="0"/>
              <a:t>Approval of BRC Call Minutes</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15-15-0653-00-004q-brc-conf-call-meeting-minutes-26-august-2015.doc</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 Youngsoo Kim</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by: </a:t>
            </a:r>
            <a:r>
              <a:rPr lang="en-US" sz="2800" dirty="0">
                <a:latin typeface="Times New Roman" pitchFamily="18" charset="0"/>
                <a:cs typeface="Times New Roman" pitchFamily="18" charset="0"/>
              </a:rPr>
              <a:t>Hendricus De Ruijter </a:t>
            </a:r>
            <a:endParaRPr lang="en-US" sz="2800" dirty="0" smtClean="0">
              <a:latin typeface="Times New Roman" pitchFamily="18" charset="0"/>
              <a:cs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latin typeface="Times New Roman" pitchFamily="18" charset="0"/>
                <a:cs typeface="Times New Roman" pitchFamily="18" charset="0"/>
              </a:rPr>
              <a:t>Approved by unanimous consent</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Sept 2015</a:t>
            </a:r>
          </a:p>
        </p:txBody>
      </p:sp>
    </p:spTree>
    <p:extLst>
      <p:ext uri="{BB962C8B-B14F-4D97-AF65-F5344CB8AC3E}">
        <p14:creationId xmlns:p14="http://schemas.microsoft.com/office/powerpoint/2010/main" val="2070919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1553</Words>
  <Application>Microsoft Office PowerPoint</Application>
  <PresentationFormat>On-screen Show (4:3)</PresentationFormat>
  <Paragraphs>282</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Sept. 2015 Sessions</vt:lpstr>
      <vt:lpstr>Agenda</vt:lpstr>
      <vt:lpstr>Approval of BRC Call Minutes</vt:lpstr>
      <vt:lpstr>MON PM1</vt:lpstr>
      <vt:lpstr>TUE PM1</vt:lpstr>
      <vt:lpstr>THUR AM1</vt:lpstr>
      <vt:lpstr>THUR PM2</vt:lpstr>
      <vt:lpstr>Teleconferences</vt:lpstr>
      <vt:lpstr>TG4q Timeline</vt:lpstr>
      <vt:lpstr>TG4q Timeline (cont’)</vt:lpstr>
      <vt:lpstr>Plan for Nov’15 Meeting</vt:lpstr>
      <vt:lpstr>TG Motion: Reaffirmation of Sponsor BRC</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2015-09-17T10:30:13Z</dcterms:modified>
</cp:coreProperties>
</file>