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9" r:id="rId2"/>
    <p:sldId id="278" r:id="rId3"/>
    <p:sldId id="261" r:id="rId4"/>
    <p:sldId id="299" r:id="rId5"/>
    <p:sldId id="300" r:id="rId6"/>
    <p:sldId id="301" r:id="rId7"/>
    <p:sldId id="298" r:id="rId8"/>
    <p:sldId id="303" r:id="rId9"/>
    <p:sldId id="325" r:id="rId10"/>
    <p:sldId id="322" r:id="rId11"/>
    <p:sldId id="307" r:id="rId12"/>
    <p:sldId id="334" r:id="rId13"/>
    <p:sldId id="344" r:id="rId14"/>
    <p:sldId id="335" r:id="rId15"/>
    <p:sldId id="336" r:id="rId16"/>
    <p:sldId id="343" r:id="rId17"/>
    <p:sldId id="338" r:id="rId18"/>
    <p:sldId id="341" r:id="rId19"/>
    <p:sldId id="339" r:id="rId20"/>
    <p:sldId id="34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6170" autoAdjust="0"/>
  </p:normalViewPr>
  <p:slideViewPr>
    <p:cSldViewPr>
      <p:cViewPr>
        <p:scale>
          <a:sx n="80" d="100"/>
          <a:sy n="80" d="100"/>
        </p:scale>
        <p:origin x="-1704"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7</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10</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12</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13</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14</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15</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16</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18</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Sept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802.15-15-0669-01-004q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645-01-004q-ulp-agenda-sept-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IEEE 802.15.4q (ULP) Task Group, Sept. 2015 Meeting	</a:t>
            </a:r>
          </a:p>
          <a:p>
            <a:pPr>
              <a:defRPr/>
            </a:pPr>
            <a:r>
              <a:rPr lang="en-US" altLang="en-US" sz="1800" b="1" dirty="0" smtClean="0">
                <a:solidFill>
                  <a:schemeClr val="tx2"/>
                </a:solidFill>
              </a:rPr>
              <a:t>Date Submitted:	</a:t>
            </a:r>
            <a:r>
              <a:rPr lang="en-US" altLang="en-US" sz="1800" dirty="0" smtClean="0">
                <a:solidFill>
                  <a:schemeClr val="tx2"/>
                </a:solidFill>
              </a:rPr>
              <a:t>September 14,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a:t>
            </a:r>
            <a:r>
              <a:rPr lang="en-US" altLang="en-US" sz="1800" dirty="0">
                <a:solidFill>
                  <a:schemeClr val="tx2"/>
                </a:solidFill>
              </a:rPr>
              <a:t>IEEE 802.15.4q </a:t>
            </a:r>
            <a:r>
              <a:rPr lang="en-US" altLang="en-US" sz="1800" dirty="0" smtClean="0">
                <a:solidFill>
                  <a:schemeClr val="tx2"/>
                </a:solidFill>
              </a:rPr>
              <a:t>(ULP)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Sept.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MON PM1</a:t>
            </a:r>
          </a:p>
        </p:txBody>
      </p:sp>
      <p:sp>
        <p:nvSpPr>
          <p:cNvPr id="26628" name="Rectangle 3"/>
          <p:cNvSpPr>
            <a:spLocks noGrp="1" noChangeArrowheads="1"/>
          </p:cNvSpPr>
          <p:nvPr>
            <p:ph type="body" idx="1"/>
          </p:nvPr>
        </p:nvSpPr>
        <p:spPr>
          <a:xfrm>
            <a:off x="684213" y="1600200"/>
            <a:ext cx="8101012" cy="4724400"/>
          </a:xfrm>
        </p:spPr>
        <p:txBody>
          <a:bodyPr/>
          <a:lstStyle/>
          <a:p>
            <a:pPr eaLnBrk="1" hangingPunct="1">
              <a:spcBef>
                <a:spcPts val="300"/>
              </a:spcBef>
            </a:pPr>
            <a:r>
              <a:rPr lang="en-US" altLang="en-US" sz="2400" dirty="0" smtClean="0"/>
              <a:t>Approved minutes for August 26 BRC call (DCN: 15-15-0653-00)</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000" dirty="0" smtClean="0">
              <a:latin typeface="Times New Roman" pitchFamily="18" charset="0"/>
              <a:cs typeface="Times New Roman" pitchFamily="18" charset="0"/>
            </a:endParaRPr>
          </a:p>
          <a:p>
            <a:pPr eaLnBrk="1" hangingPunct="1">
              <a:spcBef>
                <a:spcPts val="300"/>
              </a:spcBef>
            </a:pPr>
            <a:r>
              <a:rPr lang="en-US" altLang="en-US" sz="2400" dirty="0" smtClean="0"/>
              <a:t>Reviewed </a:t>
            </a:r>
            <a:r>
              <a:rPr lang="en-US" altLang="en-US" sz="2400" dirty="0"/>
              <a:t>status of the first TG4q </a:t>
            </a:r>
            <a:r>
              <a:rPr lang="en-US" altLang="en-US" sz="2400" dirty="0" err="1"/>
              <a:t>recirc</a:t>
            </a:r>
            <a:r>
              <a:rPr lang="en-US" altLang="en-US" sz="2400" dirty="0"/>
              <a:t>. sponsor </a:t>
            </a:r>
            <a:r>
              <a:rPr lang="en-US" altLang="en-US" sz="2400" dirty="0" smtClean="0"/>
              <a:t>ballot</a:t>
            </a:r>
          </a:p>
          <a:p>
            <a:pPr lvl="1" eaLnBrk="1" hangingPunct="1">
              <a:spcBef>
                <a:spcPts val="300"/>
              </a:spcBef>
            </a:pPr>
            <a:r>
              <a:rPr lang="en-US" altLang="en-US" sz="2000" dirty="0" smtClean="0"/>
              <a:t>No comment received yet.</a:t>
            </a:r>
          </a:p>
          <a:p>
            <a:pPr lvl="1" eaLnBrk="1" hangingPunct="1">
              <a:spcBef>
                <a:spcPts val="300"/>
              </a:spcBef>
            </a:pPr>
            <a:r>
              <a:rPr lang="en-US" altLang="en-US" sz="2000" dirty="0" smtClean="0"/>
              <a:t>Suggested to reach out to No voters regarding the SB </a:t>
            </a:r>
            <a:r>
              <a:rPr lang="en-US" altLang="en-US" sz="2000" dirty="0" err="1" smtClean="0"/>
              <a:t>recirc</a:t>
            </a:r>
            <a:r>
              <a:rPr lang="en-US" altLang="en-US" sz="2000" dirty="0" smtClean="0"/>
              <a:t>. #1</a:t>
            </a:r>
          </a:p>
          <a:p>
            <a:pPr marL="457200" lvl="1" indent="0" eaLnBrk="1" hangingPunct="1">
              <a:spcBef>
                <a:spcPts val="300"/>
              </a:spcBef>
              <a:buNone/>
            </a:pPr>
            <a:endParaRPr lang="en-US" altLang="en-US" sz="2000" dirty="0"/>
          </a:p>
          <a:p>
            <a:pPr eaLnBrk="1" hangingPunct="1">
              <a:spcBef>
                <a:spcPts val="300"/>
              </a:spcBef>
            </a:pPr>
            <a:r>
              <a:rPr lang="en-US" altLang="en-US" sz="2400" dirty="0"/>
              <a:t>Review draft spec. D6.0 and provide comments on  the first recirculation of sponsor </a:t>
            </a:r>
            <a:r>
              <a:rPr lang="en-US" altLang="en-US" sz="2400" dirty="0" smtClean="0"/>
              <a:t>ballot</a:t>
            </a:r>
          </a:p>
          <a:p>
            <a:pPr lvl="1" eaLnBrk="1" hangingPunct="1">
              <a:spcBef>
                <a:spcPts val="300"/>
              </a:spcBef>
            </a:pPr>
            <a:r>
              <a:rPr lang="en-US" altLang="en-US" sz="2000" dirty="0" smtClean="0"/>
              <a:t>went </a:t>
            </a:r>
            <a:r>
              <a:rPr lang="en-US" altLang="en-US" sz="2000" dirty="0"/>
              <a:t>through the comments from Chiu Ngo on Table/Figure referencing and some editorial </a:t>
            </a:r>
            <a:r>
              <a:rPr lang="en-US" altLang="en-US" sz="2000" dirty="0" smtClean="0"/>
              <a:t>changes</a:t>
            </a:r>
          </a:p>
          <a:p>
            <a:pPr lvl="1" eaLnBrk="1" hangingPunct="1">
              <a:spcBef>
                <a:spcPts val="300"/>
              </a:spcBef>
            </a:pPr>
            <a:r>
              <a:rPr lang="en-US" altLang="en-US" sz="2000" dirty="0" smtClean="0"/>
              <a:t>Encouraged members to review D6.0 and provided comments before TUE PM1 session.</a:t>
            </a:r>
            <a:endParaRPr lang="en-US" altLang="en-US" sz="2000" dirty="0"/>
          </a:p>
          <a:p>
            <a:pPr eaLnBrk="1" hangingPunct="1">
              <a:spcBef>
                <a:spcPts val="300"/>
              </a:spcBef>
            </a:pP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1358900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908050"/>
          </a:xfrm>
        </p:spPr>
        <p:txBody>
          <a:bodyPr/>
          <a:lstStyle/>
          <a:p>
            <a:pPr lvl="1" eaLnBrk="1" hangingPunct="1"/>
            <a:r>
              <a:rPr lang="en-US" altLang="en-US" dirty="0" smtClean="0"/>
              <a:t>TUE PM1</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smtClean="0"/>
              <a:t>Review </a:t>
            </a:r>
            <a:r>
              <a:rPr lang="en-US" altLang="en-US" sz="2400" dirty="0"/>
              <a:t>draft spec. D6.0 and provide comments on </a:t>
            </a:r>
            <a:r>
              <a:rPr lang="en-US" altLang="en-US" sz="2400" dirty="0" smtClean="0"/>
              <a:t>the </a:t>
            </a:r>
            <a:r>
              <a:rPr lang="en-US" altLang="en-US" sz="2400" dirty="0"/>
              <a:t>first recirculation of sponsor </a:t>
            </a:r>
            <a:r>
              <a:rPr lang="en-US" altLang="en-US" sz="2400" dirty="0" smtClean="0"/>
              <a:t>ballot</a:t>
            </a:r>
          </a:p>
          <a:p>
            <a:pPr lvl="1" eaLnBrk="1" hangingPunct="1">
              <a:spcBef>
                <a:spcPts val="300"/>
              </a:spcBef>
            </a:pPr>
            <a:r>
              <a:rPr lang="en-US" altLang="en-US" sz="2000" dirty="0"/>
              <a:t>Updated from </a:t>
            </a:r>
            <a:r>
              <a:rPr lang="en-US" altLang="en-US" sz="2000" dirty="0" err="1"/>
              <a:t>Henk</a:t>
            </a:r>
            <a:r>
              <a:rPr lang="en-US" altLang="en-US" sz="2000" dirty="0"/>
              <a:t> on potential comments on D6.0</a:t>
            </a:r>
          </a:p>
          <a:p>
            <a:pPr lvl="1" eaLnBrk="1" hangingPunct="1">
              <a:spcBef>
                <a:spcPts val="300"/>
              </a:spcBef>
            </a:pPr>
            <a:r>
              <a:rPr lang="en-US" altLang="en-US" sz="2000" dirty="0" smtClean="0"/>
              <a:t>Encouraged </a:t>
            </a:r>
            <a:r>
              <a:rPr lang="en-US" altLang="en-US" sz="2000" dirty="0"/>
              <a:t>members to review D6.0 and provided comments before </a:t>
            </a:r>
            <a:r>
              <a:rPr lang="en-US" altLang="en-US" sz="2000" dirty="0" smtClean="0"/>
              <a:t>THUR AM1 session.</a:t>
            </a:r>
          </a:p>
          <a:p>
            <a:pPr eaLnBrk="1" hangingPunct="1">
              <a:spcBef>
                <a:spcPts val="300"/>
              </a:spcBef>
            </a:pPr>
            <a:r>
              <a:rPr lang="en-US" altLang="en-US" sz="2400" dirty="0" smtClean="0"/>
              <a:t>Reviewed and updated timeline</a:t>
            </a:r>
          </a:p>
          <a:p>
            <a:pPr eaLnBrk="1" hangingPunct="1">
              <a:spcBef>
                <a:spcPts val="300"/>
              </a:spcBef>
            </a:pPr>
            <a:r>
              <a:rPr lang="en-US" altLang="en-US" sz="2400" dirty="0" smtClean="0"/>
              <a:t>Reviewed </a:t>
            </a:r>
            <a:r>
              <a:rPr lang="en-US" altLang="en-US" sz="2400" dirty="0"/>
              <a:t>and updated </a:t>
            </a:r>
            <a:r>
              <a:rPr lang="en-US" altLang="en-US" sz="2400" dirty="0" smtClean="0"/>
              <a:t>conference schedule</a:t>
            </a:r>
            <a:endParaRPr lang="en-US" altLang="en-US" sz="2400" dirty="0"/>
          </a:p>
          <a:p>
            <a:pPr eaLnBrk="1" hangingPunct="1">
              <a:spcBef>
                <a:spcPts val="300"/>
              </a:spcBef>
            </a:pPr>
            <a:endParaRPr lang="en-US" altLang="en-US" sz="2400" dirty="0"/>
          </a:p>
          <a:p>
            <a:pPr eaLnBrk="1" hangingPunct="1">
              <a:spcBef>
                <a:spcPts val="300"/>
              </a:spcBef>
            </a:pPr>
            <a:endParaRPr lang="en-US" altLang="en-US" sz="20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Rectangle 2"/>
          <p:cNvSpPr txBox="1">
            <a:spLocks noChangeArrowheads="1"/>
          </p:cNvSpPr>
          <p:nvPr/>
        </p:nvSpPr>
        <p:spPr bwMode="auto">
          <a:xfrm>
            <a:off x="684213" y="4617934"/>
            <a:ext cx="77724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0" lvl="1" eaLnBrk="1" hangingPunct="1"/>
            <a:r>
              <a:rPr lang="en-US" altLang="en-US" kern="0" dirty="0" smtClean="0"/>
              <a:t>TUE PM2</a:t>
            </a:r>
          </a:p>
        </p:txBody>
      </p:sp>
      <p:sp>
        <p:nvSpPr>
          <p:cNvPr id="8" name="Rectangle 3"/>
          <p:cNvSpPr txBox="1">
            <a:spLocks noChangeArrowheads="1"/>
          </p:cNvSpPr>
          <p:nvPr/>
        </p:nvSpPr>
        <p:spPr bwMode="auto">
          <a:xfrm>
            <a:off x="684213" y="5562600"/>
            <a:ext cx="810101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eaLnBrk="1" hangingPunct="1">
              <a:spcBef>
                <a:spcPts val="300"/>
              </a:spcBef>
            </a:pPr>
            <a:r>
              <a:rPr lang="en-US" altLang="en-US" sz="2400" dirty="0" smtClean="0"/>
              <a:t>Cancelled</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457200"/>
            <a:ext cx="7772400" cy="908050"/>
          </a:xfrm>
        </p:spPr>
        <p:txBody>
          <a:bodyPr/>
          <a:lstStyle/>
          <a:p>
            <a:pPr lvl="1" eaLnBrk="1" hangingPunct="1"/>
            <a:r>
              <a:rPr lang="en-US" altLang="en-US" dirty="0" smtClean="0"/>
              <a:t>THUR AM1</a:t>
            </a:r>
          </a:p>
        </p:txBody>
      </p:sp>
      <p:sp>
        <p:nvSpPr>
          <p:cNvPr id="26628" name="Rectangle 3"/>
          <p:cNvSpPr>
            <a:spLocks noGrp="1" noChangeArrowheads="1"/>
          </p:cNvSpPr>
          <p:nvPr>
            <p:ph type="body" idx="1"/>
          </p:nvPr>
        </p:nvSpPr>
        <p:spPr>
          <a:xfrm>
            <a:off x="684213" y="1295400"/>
            <a:ext cx="8101012" cy="4495800"/>
          </a:xfrm>
        </p:spPr>
        <p:txBody>
          <a:bodyPr/>
          <a:lstStyle/>
          <a:p>
            <a:pPr eaLnBrk="1" hangingPunct="1">
              <a:spcBef>
                <a:spcPts val="300"/>
              </a:spcBef>
            </a:pPr>
            <a:r>
              <a:rPr lang="en-US" altLang="en-US" sz="2400" dirty="0" smtClean="0"/>
              <a:t>Updated </a:t>
            </a:r>
            <a:r>
              <a:rPr lang="en-US" altLang="en-US" sz="2400" dirty="0"/>
              <a:t>on </a:t>
            </a:r>
            <a:r>
              <a:rPr lang="en-US" altLang="en-US" sz="2400" dirty="0" smtClean="0"/>
              <a:t>status </a:t>
            </a:r>
            <a:r>
              <a:rPr lang="en-US" altLang="en-US" sz="2400" dirty="0"/>
              <a:t>of the first TG4q </a:t>
            </a:r>
            <a:r>
              <a:rPr lang="en-US" altLang="en-US" sz="2400" dirty="0" err="1"/>
              <a:t>recirc</a:t>
            </a:r>
            <a:r>
              <a:rPr lang="en-US" altLang="en-US" sz="2400" dirty="0"/>
              <a:t>. sponsor </a:t>
            </a:r>
            <a:r>
              <a:rPr lang="en-US" altLang="en-US" sz="2400" dirty="0" smtClean="0"/>
              <a:t>ballot (no comment received yet)</a:t>
            </a:r>
            <a:endParaRPr lang="en-US" altLang="en-US" sz="2400" dirty="0"/>
          </a:p>
          <a:p>
            <a:pPr eaLnBrk="1" hangingPunct="1">
              <a:spcBef>
                <a:spcPts val="300"/>
              </a:spcBef>
            </a:pPr>
            <a:r>
              <a:rPr lang="en-US" altLang="en-US" sz="2400" dirty="0" smtClean="0"/>
              <a:t>Reviewed </a:t>
            </a:r>
            <a:r>
              <a:rPr lang="en-US" altLang="en-US" sz="2400" dirty="0"/>
              <a:t>draft spec. D6.0 and </a:t>
            </a:r>
            <a:r>
              <a:rPr lang="en-US" altLang="en-US" sz="2400" dirty="0" smtClean="0"/>
              <a:t>provided </a:t>
            </a:r>
            <a:r>
              <a:rPr lang="en-US" altLang="en-US" sz="2400" dirty="0"/>
              <a:t>comments on the first recirculation of sponsor </a:t>
            </a:r>
            <a:r>
              <a:rPr lang="en-US" altLang="en-US" sz="2400" dirty="0" smtClean="0"/>
              <a:t>ballot</a:t>
            </a:r>
          </a:p>
          <a:p>
            <a:pPr lvl="1" eaLnBrk="1" hangingPunct="1">
              <a:spcBef>
                <a:spcPts val="300"/>
              </a:spcBef>
            </a:pPr>
            <a:r>
              <a:rPr lang="en-US" altLang="en-US" sz="2000" dirty="0" err="1" smtClean="0"/>
              <a:t>Henk</a:t>
            </a:r>
            <a:r>
              <a:rPr lang="en-US" altLang="en-US" sz="2000" dirty="0" smtClean="0"/>
              <a:t> provided some comments for discussion</a:t>
            </a:r>
          </a:p>
          <a:p>
            <a:pPr lvl="1" eaLnBrk="1" hangingPunct="1">
              <a:spcBef>
                <a:spcPts val="300"/>
              </a:spcBef>
            </a:pPr>
            <a:r>
              <a:rPr lang="en-US" altLang="en-US" sz="2000" dirty="0" smtClean="0"/>
              <a:t>Chair encouraged everyone to submit comments to IEEE SA by this evening.</a:t>
            </a:r>
          </a:p>
          <a:p>
            <a:pPr eaLnBrk="1" hangingPunct="1">
              <a:spcBef>
                <a:spcPts val="300"/>
              </a:spcBef>
            </a:pPr>
            <a:r>
              <a:rPr lang="en-US" altLang="en-US" sz="2400" dirty="0" smtClean="0"/>
              <a:t>Editor discussion</a:t>
            </a:r>
          </a:p>
          <a:p>
            <a:pPr lvl="1" eaLnBrk="1" hangingPunct="1">
              <a:spcBef>
                <a:spcPts val="300"/>
              </a:spcBef>
            </a:pPr>
            <a:r>
              <a:rPr lang="en-US" altLang="en-US" sz="2000" dirty="0"/>
              <a:t>Editor – Allan Zhu (Huawei)</a:t>
            </a:r>
          </a:p>
          <a:p>
            <a:pPr lvl="1" eaLnBrk="1" hangingPunct="1">
              <a:spcBef>
                <a:spcPts val="300"/>
              </a:spcBef>
            </a:pPr>
            <a:r>
              <a:rPr lang="en-US" altLang="en-US" sz="2000" dirty="0"/>
              <a:t>Appointed two sub-editors: </a:t>
            </a:r>
          </a:p>
          <a:p>
            <a:pPr lvl="2" eaLnBrk="1" hangingPunct="1">
              <a:spcBef>
                <a:spcPts val="300"/>
              </a:spcBef>
            </a:pPr>
            <a:r>
              <a:rPr lang="en-US" altLang="en-US" sz="1600" dirty="0" err="1"/>
              <a:t>Chandrashekhar</a:t>
            </a:r>
            <a:r>
              <a:rPr lang="en-US" altLang="en-US" sz="1600" dirty="0"/>
              <a:t> </a:t>
            </a:r>
            <a:r>
              <a:rPr lang="en-US" altLang="en-US" sz="1600" dirty="0" err="1"/>
              <a:t>Thejaswi</a:t>
            </a:r>
            <a:r>
              <a:rPr lang="en-US" altLang="en-US" sz="1600" dirty="0"/>
              <a:t> PS  (Samsung)</a:t>
            </a:r>
          </a:p>
          <a:p>
            <a:pPr lvl="2" eaLnBrk="1" hangingPunct="1">
              <a:spcBef>
                <a:spcPts val="300"/>
              </a:spcBef>
            </a:pPr>
            <a:r>
              <a:rPr lang="en-US" altLang="en-US" sz="1600" dirty="0" err="1"/>
              <a:t>Henk</a:t>
            </a:r>
            <a:r>
              <a:rPr lang="en-US" altLang="en-US" sz="1600" dirty="0"/>
              <a:t> </a:t>
            </a:r>
            <a:r>
              <a:rPr lang="en-US" sz="1600" dirty="0"/>
              <a:t>De Ruijter (Silicon Labs)</a:t>
            </a:r>
            <a:endParaRPr lang="en-US" altLang="en-US" sz="1600" dirty="0"/>
          </a:p>
          <a:p>
            <a:pPr eaLnBrk="1" hangingPunct="1">
              <a:spcBef>
                <a:spcPts val="300"/>
              </a:spcBef>
            </a:pPr>
            <a:r>
              <a:rPr lang="en-US" altLang="en-US" sz="2400" dirty="0" smtClean="0"/>
              <a:t>TG Motion on BRC Reaffirmation </a:t>
            </a:r>
            <a:r>
              <a:rPr lang="en-US" altLang="en-US" sz="2400" dirty="0"/>
              <a:t>for Sponsor Balloting</a:t>
            </a:r>
          </a:p>
          <a:p>
            <a:pPr eaLnBrk="1" hangingPunct="1">
              <a:spcBef>
                <a:spcPts val="300"/>
              </a:spcBef>
            </a:pPr>
            <a:r>
              <a:rPr lang="en-US" altLang="en-US" sz="2400" dirty="0"/>
              <a:t>Plan for Nov’15 meeting</a:t>
            </a:r>
          </a:p>
          <a:p>
            <a:pPr eaLnBrk="1" hangingPunct="1">
              <a:spcBef>
                <a:spcPts val="300"/>
              </a:spcBef>
            </a:pPr>
            <a:endParaRPr lang="en-US" altLang="en-US" sz="20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7349689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762000"/>
            <a:ext cx="7772400" cy="908050"/>
          </a:xfrm>
        </p:spPr>
        <p:txBody>
          <a:bodyPr/>
          <a:lstStyle/>
          <a:p>
            <a:pPr lvl="1" eaLnBrk="1" hangingPunct="1"/>
            <a:r>
              <a:rPr lang="en-US" altLang="en-US" dirty="0" smtClean="0"/>
              <a:t>THUR PM2</a:t>
            </a:r>
          </a:p>
        </p:txBody>
      </p:sp>
      <p:sp>
        <p:nvSpPr>
          <p:cNvPr id="26628" name="Rectangle 3"/>
          <p:cNvSpPr>
            <a:spLocks noGrp="1" noChangeArrowheads="1"/>
          </p:cNvSpPr>
          <p:nvPr>
            <p:ph type="body" idx="1"/>
          </p:nvPr>
        </p:nvSpPr>
        <p:spPr>
          <a:xfrm>
            <a:off x="684213" y="1600200"/>
            <a:ext cx="8101012" cy="4495800"/>
          </a:xfrm>
        </p:spPr>
        <p:txBody>
          <a:bodyPr/>
          <a:lstStyle/>
          <a:p>
            <a:pPr eaLnBrk="1" hangingPunct="1">
              <a:spcBef>
                <a:spcPts val="300"/>
              </a:spcBef>
            </a:pPr>
            <a:r>
              <a:rPr lang="en-US" altLang="en-US" sz="2400" dirty="0" smtClean="0"/>
              <a:t>Reviewed </a:t>
            </a:r>
            <a:r>
              <a:rPr lang="en-US" altLang="en-US" sz="2400" dirty="0"/>
              <a:t>the process on handling comment resolution for </a:t>
            </a:r>
            <a:r>
              <a:rPr lang="en-US" altLang="en-US" sz="2400" dirty="0" smtClean="0"/>
              <a:t>recirculation of </a:t>
            </a:r>
            <a:r>
              <a:rPr lang="en-US" altLang="en-US" sz="2400" dirty="0" smtClean="0"/>
              <a:t>SB</a:t>
            </a:r>
          </a:p>
          <a:p>
            <a:pPr lvl="1" eaLnBrk="1" hangingPunct="1">
              <a:spcBef>
                <a:spcPts val="300"/>
              </a:spcBef>
            </a:pPr>
            <a:r>
              <a:rPr lang="en-US" altLang="en-US" sz="2000" dirty="0" smtClean="0"/>
              <a:t>Ben Rolfe provided some guidance on handling SB comment resolution and suggestion on referencing.</a:t>
            </a:r>
            <a:endParaRPr lang="en-US" altLang="en-US" sz="2000" dirty="0"/>
          </a:p>
          <a:p>
            <a:pPr eaLnBrk="1" hangingPunct="1">
              <a:spcBef>
                <a:spcPts val="300"/>
              </a:spcBef>
            </a:pPr>
            <a:endParaRPr lang="en-US" altLang="en-US" sz="20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1667069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buFont typeface="Arial" charset="0"/>
              <a:buChar char="•"/>
              <a:defRPr/>
            </a:pPr>
            <a:r>
              <a:rPr lang="de-DE" altLang="en-US" dirty="0" smtClean="0">
                <a:latin typeface="Times New Roman" pitchFamily="18" charset="0"/>
              </a:rPr>
              <a:t>From June 15, 2015 to Jan. 17, 2016</a:t>
            </a:r>
            <a:endParaRPr lang="de-DE" altLang="en-US" dirty="0">
              <a:latin typeface="Times New Roman" pitchFamily="18" charset="0"/>
            </a:endParaRP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8:00PM PT (after US Daylight Saving ends, 9:00PM PT)</a:t>
            </a:r>
          </a:p>
          <a:p>
            <a:pPr marL="400050" lvl="1" indent="0">
              <a:buNone/>
              <a:defRPr/>
            </a:pPr>
            <a:endParaRPr lang="de-DE" altLang="en-US" dirty="0" smtClean="0">
              <a:latin typeface="Times New Roman" pitchFamily="18" charset="0"/>
            </a:endParaRPr>
          </a:p>
          <a:p>
            <a:pPr marL="457200" indent="-457200">
              <a:defRPr/>
            </a:pPr>
            <a:r>
              <a:rPr lang="de-DE" altLang="en-US" dirty="0" smtClean="0">
                <a:latin typeface="Times New Roman" pitchFamily="18" charset="0"/>
              </a:rPr>
              <a:t>From Aug 17, 2015 to </a:t>
            </a:r>
            <a:r>
              <a:rPr lang="de-DE" altLang="en-US" strike="sngStrike" dirty="0" smtClean="0">
                <a:latin typeface="Times New Roman" pitchFamily="18" charset="0"/>
              </a:rPr>
              <a:t>Nov. 30, </a:t>
            </a:r>
            <a:r>
              <a:rPr lang="de-DE" altLang="en-US" strike="sngStrike" dirty="0">
                <a:latin typeface="Times New Roman" pitchFamily="18" charset="0"/>
              </a:rPr>
              <a:t>2015 </a:t>
            </a:r>
            <a:r>
              <a:rPr lang="de-DE" altLang="en-US" dirty="0">
                <a:latin typeface="Times New Roman" pitchFamily="18" charset="0"/>
              </a:rPr>
              <a:t>Jan. 17, </a:t>
            </a:r>
            <a:r>
              <a:rPr lang="de-DE" altLang="en-US" dirty="0" smtClean="0">
                <a:latin typeface="Times New Roman" pitchFamily="18" charset="0"/>
              </a:rPr>
              <a:t>2016</a:t>
            </a:r>
          </a:p>
          <a:p>
            <a:pPr marL="857250" lvl="1" indent="-457200">
              <a:defRPr/>
            </a:pPr>
            <a:r>
              <a:rPr lang="de-DE" altLang="en-US" dirty="0" smtClean="0">
                <a:latin typeface="Times New Roman" pitchFamily="18" charset="0"/>
              </a:rPr>
              <a:t>Every Monday 8:00PM PT </a:t>
            </a:r>
            <a:r>
              <a:rPr lang="de-DE" altLang="en-US" dirty="0">
                <a:latin typeface="Times New Roman" pitchFamily="18" charset="0"/>
              </a:rPr>
              <a:t>(after US Daylight Saving ends, 9:00PM PT</a:t>
            </a:r>
            <a:r>
              <a:rPr lang="de-DE" altLang="en-US" dirty="0" smtClean="0">
                <a:latin typeface="Times New Roman" pitchFamily="18" charset="0"/>
              </a:rPr>
              <a:t>)</a:t>
            </a: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1291107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107007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16</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a:solidFill>
                  <a:schemeClr val="accent2"/>
                </a:solidFill>
                <a:latin typeface="Times New Roman" pitchFamily="18" charset="0"/>
                <a:cs typeface="Times New Roman" pitchFamily="18" charset="0"/>
              </a:rPr>
              <a:t>First SB recirculation					</a:t>
            </a:r>
            <a:r>
              <a:rPr lang="en-US" altLang="en-US" sz="1800" dirty="0" smtClean="0">
                <a:solidFill>
                  <a:schemeClr val="accent2"/>
                </a:solidFill>
                <a:latin typeface="Times New Roman" pitchFamily="18" charset="0"/>
                <a:cs typeface="Times New Roman" pitchFamily="18" charset="0"/>
              </a:rPr>
              <a:t>Sept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Second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Oct </a:t>
            </a:r>
            <a:r>
              <a:rPr lang="en-US" altLang="en-US" sz="1800" dirty="0">
                <a:latin typeface="Times New Roman" pitchFamily="18" charset="0"/>
                <a:cs typeface="Times New Roman" pitchFamily="18" charset="0"/>
              </a:rPr>
              <a:t>2015</a:t>
            </a:r>
          </a:p>
          <a:p>
            <a:pPr lvl="1">
              <a:defRPr/>
            </a:pPr>
            <a:r>
              <a:rPr lang="en-US" altLang="en-US" sz="1800" dirty="0" smtClean="0">
                <a:latin typeface="Times New Roman" pitchFamily="18" charset="0"/>
                <a:cs typeface="Times New Roman" pitchFamily="18" charset="0"/>
              </a:rPr>
              <a:t>Third </a:t>
            </a:r>
            <a:r>
              <a:rPr lang="en-US" altLang="en-US" sz="1800" dirty="0">
                <a:latin typeface="Times New Roman" pitchFamily="18" charset="0"/>
                <a:cs typeface="Times New Roman" pitchFamily="18" charset="0"/>
              </a:rPr>
              <a:t>SB recirculation				</a:t>
            </a:r>
            <a:r>
              <a:rPr lang="en-US" altLang="en-US" sz="1800" dirty="0" smtClean="0">
                <a:latin typeface="Times New Roman" pitchFamily="18" charset="0"/>
                <a:cs typeface="Times New Roman" pitchFamily="18" charset="0"/>
              </a:rPr>
              <a:t>Oct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EC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Nov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endParaRPr lang="en-US" altLang="en-US" sz="1400" dirty="0">
              <a:latin typeface="Times New Roman" pitchFamily="18" charset="0"/>
            </a:endParaRPr>
          </a:p>
        </p:txBody>
      </p:sp>
    </p:spTree>
    <p:extLst>
      <p:ext uri="{BB962C8B-B14F-4D97-AF65-F5344CB8AC3E}">
        <p14:creationId xmlns:p14="http://schemas.microsoft.com/office/powerpoint/2010/main" val="9003054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Nov’15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for sponsor ballot</a:t>
            </a:r>
          </a:p>
          <a:p>
            <a:pPr marL="342900" lvl="1" indent="-342900">
              <a:buFontTx/>
              <a:buChar char="•"/>
            </a:pPr>
            <a:r>
              <a:rPr lang="en-US" altLang="en-US" sz="3200" dirty="0" smtClean="0">
                <a:latin typeface="Times New Roman" pitchFamily="18" charset="0"/>
                <a:ea typeface="+mn-ea"/>
                <a:cs typeface="Times New Roman" pitchFamily="18" charset="0"/>
              </a:rPr>
              <a:t>Prepare material </a:t>
            </a:r>
            <a:r>
              <a:rPr lang="en-US" altLang="en-US" sz="3200" smtClean="0">
                <a:latin typeface="Times New Roman" pitchFamily="18" charset="0"/>
                <a:ea typeface="+mn-ea"/>
                <a:cs typeface="Times New Roman" pitchFamily="18" charset="0"/>
              </a:rPr>
              <a:t>for seeking “WG </a:t>
            </a:r>
            <a:r>
              <a:rPr lang="en-US" altLang="en-US" sz="3200" dirty="0" smtClean="0">
                <a:latin typeface="Times New Roman" pitchFamily="18" charset="0"/>
                <a:ea typeface="+mn-ea"/>
                <a:cs typeface="Times New Roman" pitchFamily="18" charset="0"/>
              </a:rPr>
              <a:t>approval </a:t>
            </a:r>
            <a:r>
              <a:rPr lang="en-US" altLang="en-US" sz="3200" dirty="0">
                <a:latin typeface="Times New Roman" pitchFamily="18" charset="0"/>
                <a:ea typeface="+mn-ea"/>
                <a:cs typeface="Times New Roman" pitchFamily="18" charset="0"/>
              </a:rPr>
              <a:t>to submit </a:t>
            </a:r>
            <a:r>
              <a:rPr lang="en-US" altLang="en-US" sz="3200" dirty="0" smtClean="0">
                <a:latin typeface="Times New Roman" pitchFamily="18" charset="0"/>
                <a:ea typeface="+mn-ea"/>
                <a:cs typeface="Times New Roman" pitchFamily="18" charset="0"/>
              </a:rPr>
              <a:t>to EC/</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17</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Tree>
    <p:extLst>
      <p:ext uri="{BB962C8B-B14F-4D97-AF65-F5344CB8AC3E}">
        <p14:creationId xmlns:p14="http://schemas.microsoft.com/office/powerpoint/2010/main" val="205198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18</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TG Motion: Reaffirmation of Sponsor BRC</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t>
            </a:r>
            <a:r>
              <a:rPr lang="en-US" altLang="en-US" sz="2000" kern="0" dirty="0" err="1" smtClean="0">
                <a:latin typeface="Times New Roman" pitchFamily="18" charset="0"/>
                <a:cs typeface="Times New Roman" pitchFamily="18" charset="0"/>
              </a:rPr>
              <a:t>Henk</a:t>
            </a:r>
            <a:r>
              <a:rPr lang="en-US" altLang="en-US" sz="2000" kern="0" dirty="0" smtClean="0">
                <a:latin typeface="Times New Roman" pitchFamily="18" charset="0"/>
                <a:cs typeface="Times New Roman" pitchFamily="18" charset="0"/>
              </a:rPr>
              <a:t> </a:t>
            </a:r>
            <a:r>
              <a:rPr lang="en-US" sz="2000" kern="0" dirty="0">
                <a:latin typeface="Times New Roman" pitchFamily="18" charset="0"/>
                <a:cs typeface="Times New Roman" pitchFamily="18" charset="0"/>
              </a:rPr>
              <a:t>De Ruijter </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 Allan Zhu </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Approved by unanimous consent</a:t>
            </a:r>
            <a:endParaRPr lang="en-US" altLang="en-US" sz="2000" kern="0" dirty="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2860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350327" y="23622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385068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19</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err="1" smtClean="0">
                <a:ln w="11430"/>
                <a:solidFill>
                  <a:schemeClr val="tx1"/>
                </a:solidFill>
                <a:effectLst>
                  <a:outerShdw blurRad="50800" dist="39000" dir="5460000" algn="tl">
                    <a:srgbClr val="000000">
                      <a:alpha val="38000"/>
                    </a:srgbClr>
                  </a:outerShdw>
                </a:effectLst>
              </a:rPr>
              <a:t>AoB</a:t>
            </a:r>
            <a:r>
              <a:rPr lang="en-US" sz="5400" b="0" dirty="0" smtClean="0">
                <a:ln w="11430"/>
                <a:solidFill>
                  <a:schemeClr val="tx1"/>
                </a:solidFill>
                <a:effectLst>
                  <a:outerShdw blurRad="50800" dist="39000" dir="5460000" algn="tl">
                    <a:srgbClr val="000000">
                      <a:alpha val="38000"/>
                    </a:srgbClr>
                  </a:outerShdw>
                </a:effectLst>
              </a:rPr>
              <a:t>?</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94866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18</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Bangkok</a:t>
            </a:r>
            <a:r>
              <a:rPr lang="en-US" altLang="en-US" sz="2400" dirty="0">
                <a:latin typeface="+mj-lt"/>
              </a:rPr>
              <a:t>, Thailand</a:t>
            </a:r>
            <a:endParaRPr lang="en-US" altLang="en-US" sz="2400" dirty="0" smtClean="0">
              <a:latin typeface="+mj-lt"/>
            </a:endParaRPr>
          </a:p>
          <a:p>
            <a:r>
              <a:rPr lang="en-US" altLang="en-US" sz="2400" dirty="0" smtClean="0">
                <a:latin typeface="+mj-lt"/>
              </a:rPr>
              <a:t>Sept. 14~17,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Sept </a:t>
            </a:r>
            <a:r>
              <a:rPr lang="en-US" altLang="en-US" sz="1400" dirty="0">
                <a:latin typeface="Times New Roman" pitchFamily="18" charset="0"/>
              </a:rPr>
              <a:t>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-Adjourned-</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23504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Sept. 2015 Sessions</a:t>
            </a:r>
          </a:p>
        </p:txBody>
      </p:sp>
      <p:sp>
        <p:nvSpPr>
          <p:cNvPr id="15363" name="Content Placeholder 2"/>
          <p:cNvSpPr>
            <a:spLocks noGrp="1"/>
          </p:cNvSpPr>
          <p:nvPr>
            <p:ph idx="1"/>
          </p:nvPr>
        </p:nvSpPr>
        <p:spPr>
          <a:xfrm>
            <a:off x="685800" y="1219200"/>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2592104768"/>
              </p:ext>
            </p:extLst>
          </p:nvPr>
        </p:nvGraphicFramePr>
        <p:xfrm>
          <a:off x="1905000" y="2286000"/>
          <a:ext cx="6248400" cy="283146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sng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sngStrike" cap="none" normalizeH="0" baseline="0" dirty="0" smtClean="0">
                          <a:ln>
                            <a:noFill/>
                          </a:ln>
                          <a:solidFill>
                            <a:srgbClr val="000000"/>
                          </a:solidFill>
                          <a:effectLst/>
                          <a:latin typeface="Arial" pitchFamily="34" charset="0"/>
                          <a:ea typeface="MS PGothic" pitchFamily="34" charset="-128"/>
                        </a:rPr>
                        <a:t>(Lotus 8)</a:t>
                      </a:r>
                      <a:endParaRPr kumimoji="1" lang="ja-JP" altLang="en-US" sz="1800" b="0" i="0" u="none" strike="sng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(Lotus 10)</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105400"/>
            <a:ext cx="8610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000" dirty="0">
                <a:latin typeface="Times New Roman" pitchFamily="18" charset="0"/>
              </a:rPr>
              <a:t>Review </a:t>
            </a:r>
            <a:r>
              <a:rPr lang="en-US" altLang="en-US" sz="2000" dirty="0" smtClean="0">
                <a:latin typeface="Times New Roman" pitchFamily="18" charset="0"/>
              </a:rPr>
              <a:t>D6.0 </a:t>
            </a:r>
            <a:r>
              <a:rPr lang="en-US" altLang="en-US" sz="2000" dirty="0">
                <a:latin typeface="Times New Roman" pitchFamily="18" charset="0"/>
              </a:rPr>
              <a:t>and </a:t>
            </a:r>
            <a:r>
              <a:rPr lang="en-US" altLang="en-US" sz="2000" dirty="0" smtClean="0">
                <a:latin typeface="Times New Roman" pitchFamily="18" charset="0"/>
              </a:rPr>
              <a:t>provide comments on recirculation of sponsor ballot.</a:t>
            </a:r>
          </a:p>
          <a:p>
            <a:pPr lvl="1">
              <a:buFont typeface="Wingdings" pitchFamily="2" charset="2"/>
              <a:buChar char="Ø"/>
            </a:pPr>
            <a:r>
              <a:rPr lang="en-US" altLang="en-US" sz="2000" dirty="0">
                <a:latin typeface="Times New Roman" pitchFamily="18" charset="0"/>
              </a:rPr>
              <a:t>Prepare material for “approval to submit to </a:t>
            </a:r>
            <a:r>
              <a:rPr lang="en-US" altLang="en-US" sz="2000" dirty="0" err="1">
                <a:latin typeface="Times New Roman" pitchFamily="18" charset="0"/>
              </a:rPr>
              <a:t>RevCom</a:t>
            </a:r>
            <a:r>
              <a:rPr lang="en-US" altLang="en-US" sz="2000" dirty="0">
                <a:latin typeface="Times New Roman" pitchFamily="18" charset="0"/>
              </a:rPr>
              <a:t>”</a:t>
            </a:r>
          </a:p>
          <a:p>
            <a:pPr lvl="1">
              <a:buFont typeface="Wingdings" pitchFamily="2" charset="2"/>
              <a:buChar char="Ø"/>
            </a:pPr>
            <a:endParaRPr lang="en-US" altLang="en-US" sz="2000" dirty="0">
              <a:latin typeface="Times New Roman" pitchFamily="18" charset="0"/>
            </a:endParaRPr>
          </a:p>
          <a:p>
            <a:pPr lvl="1">
              <a:buFont typeface="Wingdings" pitchFamily="2" charset="2"/>
              <a:buChar char="Ø"/>
            </a:pPr>
            <a:endParaRPr lang="en-US" altLang="en-US" sz="20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b="1"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(15-0645)</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a:t>
            </a:r>
            <a:r>
              <a:rPr lang="en-US" altLang="en-US" sz="2800" dirty="0" smtClean="0"/>
              <a:t>Sept. </a:t>
            </a:r>
            <a:r>
              <a:rPr lang="en-US" altLang="en-US" sz="2800" dirty="0"/>
              <a:t>2015 Meeting </a:t>
            </a:r>
            <a:r>
              <a:rPr lang="en-US" altLang="en-US" sz="2800" dirty="0" smtClean="0"/>
              <a:t>Agenda (15-0645r1)</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 </a:t>
            </a:r>
            <a:r>
              <a:rPr lang="en-US" sz="2800" kern="0" dirty="0" err="1" smtClean="0">
                <a:latin typeface="Times New Roman" pitchFamily="18" charset="0"/>
                <a:cs typeface="Times New Roman" pitchFamily="18" charset="0"/>
              </a:rPr>
              <a:t>Henk</a:t>
            </a:r>
            <a:r>
              <a:rPr lang="en-US" sz="2800" kern="0" dirty="0" smtClean="0">
                <a:latin typeface="Times New Roman" pitchFamily="18" charset="0"/>
                <a:cs typeface="Times New Roman" pitchFamily="18" charset="0"/>
              </a:rPr>
              <a:t> </a:t>
            </a:r>
            <a:r>
              <a:rPr lang="en-US" sz="2800" kern="0" dirty="0">
                <a:latin typeface="Times New Roman" pitchFamily="18" charset="0"/>
                <a:cs typeface="Times New Roman" pitchFamily="18" charset="0"/>
              </a:rPr>
              <a:t>D</a:t>
            </a:r>
            <a:r>
              <a:rPr lang="en-US" sz="2800" kern="0" dirty="0" smtClean="0">
                <a:latin typeface="Times New Roman" pitchFamily="18" charset="0"/>
                <a:cs typeface="Times New Roman" pitchFamily="18" charset="0"/>
              </a:rPr>
              <a:t>e </a:t>
            </a:r>
            <a:r>
              <a:rPr lang="en-US" sz="2800" kern="0" dirty="0">
                <a:latin typeface="Times New Roman" pitchFamily="18" charset="0"/>
                <a:cs typeface="Times New Roman" pitchFamily="18" charset="0"/>
              </a:rPr>
              <a:t>Ruijter </a:t>
            </a:r>
            <a:endParaRPr 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 Bob Heile</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685800"/>
            <a:ext cx="8153400" cy="1066800"/>
          </a:xfrm>
        </p:spPr>
        <p:txBody>
          <a:bodyPr/>
          <a:lstStyle/>
          <a:p>
            <a:r>
              <a:rPr lang="en-US" altLang="en-US" b="1" dirty="0" smtClean="0"/>
              <a:t>Approval of BRC Call Minutes</a:t>
            </a:r>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15-15-0653-00-004q-brc-conf-call-meeting-minutes-26-august-2015.doc</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 Youngsoo Kim</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 </a:t>
            </a:r>
            <a:r>
              <a:rPr lang="en-US" sz="2800" dirty="0">
                <a:latin typeface="Times New Roman" pitchFamily="18" charset="0"/>
                <a:cs typeface="Times New Roman" pitchFamily="18" charset="0"/>
              </a:rPr>
              <a:t>Hendricus De Ruijter </a:t>
            </a:r>
            <a:endParaRPr lang="en-US" sz="2800" dirty="0" smtClean="0">
              <a:latin typeface="Times New Roman" pitchFamily="18" charset="0"/>
              <a:cs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latin typeface="Times New Roman" pitchFamily="18" charset="0"/>
                <a:cs typeface="Times New Roman" pitchFamily="18" charset="0"/>
              </a:rPr>
              <a:t>Approved by unanimous consent</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Sept 2015</a:t>
            </a:r>
          </a:p>
        </p:txBody>
      </p:sp>
    </p:spTree>
    <p:extLst>
      <p:ext uri="{BB962C8B-B14F-4D97-AF65-F5344CB8AC3E}">
        <p14:creationId xmlns:p14="http://schemas.microsoft.com/office/powerpoint/2010/main" val="2070919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1553</Words>
  <Application>Microsoft Office PowerPoint</Application>
  <PresentationFormat>On-screen Show (4:3)</PresentationFormat>
  <Paragraphs>282</Paragraphs>
  <Slides>20</Slides>
  <Notes>11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Sept. 2015 Sessions</vt:lpstr>
      <vt:lpstr>Agenda</vt:lpstr>
      <vt:lpstr>Approval of BRC Call Minutes</vt:lpstr>
      <vt:lpstr>MON PM1</vt:lpstr>
      <vt:lpstr>TUE PM1</vt:lpstr>
      <vt:lpstr>THUR AM1</vt:lpstr>
      <vt:lpstr>THUR PM2</vt:lpstr>
      <vt:lpstr>Teleconferences</vt:lpstr>
      <vt:lpstr>TG4q Timeline</vt:lpstr>
      <vt:lpstr>TG4q Timeline (cont’)</vt:lpstr>
      <vt:lpstr>Plan for Nov’15 Meeting</vt:lpstr>
      <vt:lpstr>TG Motion: Reaffirmation of Sponsor BRC</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2015-09-17T10:30:13Z</dcterms:modified>
</cp:coreProperties>
</file>