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401" r:id="rId2"/>
    <p:sldId id="403" r:id="rId3"/>
    <p:sldId id="404" r:id="rId4"/>
    <p:sldId id="406" r:id="rId5"/>
    <p:sldId id="397" r:id="rId6"/>
    <p:sldId id="345" r:id="rId7"/>
    <p:sldId id="352" r:id="rId8"/>
    <p:sldId id="375" r:id="rId9"/>
    <p:sldId id="376" r:id="rId10"/>
    <p:sldId id="377" r:id="rId11"/>
    <p:sldId id="398" r:id="rId12"/>
    <p:sldId id="400" r:id="rId13"/>
    <p:sldId id="388" r:id="rId14"/>
    <p:sldId id="399" r:id="rId15"/>
    <p:sldId id="395" r:id="rId16"/>
    <p:sldId id="396" r:id="rId17"/>
  </p:sldIdLst>
  <p:sldSz cx="9144000" cy="6858000" type="screen4x3"/>
  <p:notesSz cx="6735763" cy="9866313"/>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705C"/>
    <a:srgbClr val="0000CC"/>
    <a:srgbClr val="CCFFFF"/>
    <a:srgbClr val="0070C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28" autoAdjust="0"/>
    <p:restoredTop sz="94737" autoAdjust="0"/>
  </p:normalViewPr>
  <p:slideViewPr>
    <p:cSldViewPr>
      <p:cViewPr>
        <p:scale>
          <a:sx n="90" d="100"/>
          <a:sy n="90" d="100"/>
        </p:scale>
        <p:origin x="-1422" y="-258"/>
      </p:cViewPr>
      <p:guideLst>
        <p:guide orient="horz" pos="2160"/>
        <p:guide pos="2880"/>
      </p:guideLst>
    </p:cSldViewPr>
  </p:slideViewPr>
  <p:outlineViewPr>
    <p:cViewPr>
      <p:scale>
        <a:sx n="33" d="100"/>
        <a:sy n="33" d="100"/>
      </p:scale>
      <p:origin x="0" y="1050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ekawa\Desktop\&#12495;&#12527;&#12452;\&#35336;&#3163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aekawa\Desktop\&#12495;&#12527;&#12452;\&#35336;&#3163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plotArea>
      <c:layout/>
      <c:scatterChart>
        <c:scatterStyle val="lineMarker"/>
        <c:ser>
          <c:idx val="0"/>
          <c:order val="0"/>
          <c:tx>
            <c:v>Stack ACK</c:v>
          </c:tx>
          <c:xVal>
            <c:numRef>
              <c:f>'x1'!$G$28:$G$31</c:f>
              <c:numCache>
                <c:formatCode>0.00E+00</c:formatCode>
                <c:ptCount val="4"/>
                <c:pt idx="0">
                  <c:v>1.0000000000000065E-10</c:v>
                </c:pt>
                <c:pt idx="1">
                  <c:v>1.0000000000000054E-9</c:v>
                </c:pt>
                <c:pt idx="2">
                  <c:v>1.0000000000000063E-8</c:v>
                </c:pt>
                <c:pt idx="3">
                  <c:v>1.000000000000005E-7</c:v>
                </c:pt>
              </c:numCache>
            </c:numRef>
          </c:xVal>
          <c:yVal>
            <c:numRef>
              <c:f>'x1'!$K$28:$K$31</c:f>
              <c:numCache>
                <c:formatCode>General</c:formatCode>
                <c:ptCount val="4"/>
                <c:pt idx="0">
                  <c:v>99.997440065302797</c:v>
                </c:pt>
                <c:pt idx="1">
                  <c:v>99.97440655314648</c:v>
                </c:pt>
                <c:pt idx="2">
                  <c:v>99.74465424074242</c:v>
                </c:pt>
                <c:pt idx="3">
                  <c:v>97.5044315694864</c:v>
                </c:pt>
              </c:numCache>
            </c:numRef>
          </c:yVal>
        </c:ser>
        <c:ser>
          <c:idx val="1"/>
          <c:order val="1"/>
          <c:tx>
            <c:v>Block ACK</c:v>
          </c:tx>
          <c:xVal>
            <c:numRef>
              <c:f>'x1'!$G$28:$G$31</c:f>
              <c:numCache>
                <c:formatCode>0.00E+00</c:formatCode>
                <c:ptCount val="4"/>
                <c:pt idx="0">
                  <c:v>1.0000000000000065E-10</c:v>
                </c:pt>
                <c:pt idx="1">
                  <c:v>1.0000000000000054E-9</c:v>
                </c:pt>
                <c:pt idx="2">
                  <c:v>1.0000000000000063E-8</c:v>
                </c:pt>
                <c:pt idx="3">
                  <c:v>1.000000000000005E-7</c:v>
                </c:pt>
              </c:numCache>
            </c:numRef>
          </c:xVal>
          <c:yVal>
            <c:numRef>
              <c:f>'x1'!$M$28:$M$31</c:f>
              <c:numCache>
                <c:formatCode>General</c:formatCode>
                <c:ptCount val="4"/>
                <c:pt idx="0">
                  <c:v>99.999219845299706</c:v>
                </c:pt>
                <c:pt idx="1">
                  <c:v>99.992200798563033</c:v>
                </c:pt>
                <c:pt idx="2">
                  <c:v>99.922241826698155</c:v>
                </c:pt>
                <c:pt idx="3">
                  <c:v>99.245195974689409</c:v>
                </c:pt>
              </c:numCache>
            </c:numRef>
          </c:yVal>
        </c:ser>
        <c:axId val="56987008"/>
        <c:axId val="61147776"/>
      </c:scatterChart>
      <c:valAx>
        <c:axId val="56987008"/>
        <c:scaling>
          <c:logBase val="10"/>
          <c:orientation val="minMax"/>
          <c:max val="1.0000000000000057E-5"/>
          <c:min val="1.0000000000000085E-11"/>
        </c:scaling>
        <c:axPos val="b"/>
        <c:majorGridlines/>
        <c:minorGridlines/>
        <c:title>
          <c:tx>
            <c:rich>
              <a:bodyPr/>
              <a:lstStyle/>
              <a:p>
                <a:pPr>
                  <a:defRPr/>
                </a:pPr>
                <a:r>
                  <a:rPr lang="en-US" altLang="ja-JP"/>
                  <a:t>BER</a:t>
                </a:r>
                <a:endParaRPr lang="ja-JP" altLang="en-US"/>
              </a:p>
            </c:rich>
          </c:tx>
          <c:layout/>
        </c:title>
        <c:numFmt formatCode="0.00E+00" sourceLinked="1"/>
        <c:tickLblPos val="nextTo"/>
        <c:crossAx val="61147776"/>
        <c:crosses val="autoZero"/>
        <c:crossBetween val="midCat"/>
      </c:valAx>
      <c:valAx>
        <c:axId val="61147776"/>
        <c:scaling>
          <c:orientation val="minMax"/>
          <c:max val="100"/>
          <c:min val="95"/>
        </c:scaling>
        <c:axPos val="l"/>
        <c:majorGridlines/>
        <c:minorGridlines/>
        <c:title>
          <c:tx>
            <c:rich>
              <a:bodyPr/>
              <a:lstStyle/>
              <a:p>
                <a:pPr>
                  <a:defRPr/>
                </a:pPr>
                <a:r>
                  <a:rPr lang="en-US" altLang="ja-JP"/>
                  <a:t>Performance Degradation(%) </a:t>
                </a:r>
                <a:endParaRPr lang="ja-JP" altLang="en-US"/>
              </a:p>
            </c:rich>
          </c:tx>
          <c:layout>
            <c:manualLayout>
              <c:xMode val="edge"/>
              <c:yMode val="edge"/>
              <c:x val="2.777777777777796E-2"/>
              <c:y val="0.12471237970253719"/>
            </c:manualLayout>
          </c:layout>
        </c:title>
        <c:numFmt formatCode="General" sourceLinked="1"/>
        <c:tickLblPos val="nextTo"/>
        <c:crossAx val="56987008"/>
        <c:crosses val="autoZero"/>
        <c:crossBetween val="midCat"/>
        <c:majorUnit val="1"/>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plotArea>
      <c:layout/>
      <c:scatterChart>
        <c:scatterStyle val="lineMarker"/>
        <c:ser>
          <c:idx val="0"/>
          <c:order val="0"/>
          <c:tx>
            <c:v>Stack ACK</c:v>
          </c:tx>
          <c:xVal>
            <c:numRef>
              <c:f>'x8'!$G$28:$G$30</c:f>
              <c:numCache>
                <c:formatCode>0.00E+00</c:formatCode>
                <c:ptCount val="3"/>
                <c:pt idx="0">
                  <c:v>1.0000000000000065E-10</c:v>
                </c:pt>
                <c:pt idx="1">
                  <c:v>1.0000000000000061E-9</c:v>
                </c:pt>
                <c:pt idx="2">
                  <c:v>1.0000000000000053E-8</c:v>
                </c:pt>
              </c:numCache>
            </c:numRef>
          </c:xVal>
          <c:yVal>
            <c:numRef>
              <c:f>'x8'!$K$28:$K$30</c:f>
              <c:numCache>
                <c:formatCode>General</c:formatCode>
                <c:ptCount val="3"/>
                <c:pt idx="0">
                  <c:v>99.979524191873324</c:v>
                </c:pt>
                <c:pt idx="1">
                  <c:v>99.795618863623318</c:v>
                </c:pt>
                <c:pt idx="2">
                  <c:v>97.993376177008457</c:v>
                </c:pt>
              </c:numCache>
            </c:numRef>
          </c:yVal>
        </c:ser>
        <c:ser>
          <c:idx val="1"/>
          <c:order val="1"/>
          <c:tx>
            <c:v>Block ACK</c:v>
          </c:tx>
          <c:xVal>
            <c:numRef>
              <c:f>'x8'!$G$28:$G$30</c:f>
              <c:numCache>
                <c:formatCode>0.00E+00</c:formatCode>
                <c:ptCount val="3"/>
                <c:pt idx="0">
                  <c:v>1.0000000000000065E-10</c:v>
                </c:pt>
                <c:pt idx="1">
                  <c:v>1.0000000000000061E-9</c:v>
                </c:pt>
                <c:pt idx="2">
                  <c:v>1.0000000000000053E-8</c:v>
                </c:pt>
              </c:numCache>
            </c:numRef>
          </c:xVal>
          <c:yVal>
            <c:numRef>
              <c:f>'x8'!$M$28:$M$30</c:f>
              <c:numCache>
                <c:formatCode>General</c:formatCode>
                <c:ptCount val="3"/>
                <c:pt idx="0">
                  <c:v>99.999219845299706</c:v>
                </c:pt>
                <c:pt idx="1">
                  <c:v>99.992200798563033</c:v>
                </c:pt>
                <c:pt idx="2">
                  <c:v>99.922241826698155</c:v>
                </c:pt>
              </c:numCache>
            </c:numRef>
          </c:yVal>
        </c:ser>
        <c:axId val="57041280"/>
        <c:axId val="57043200"/>
      </c:scatterChart>
      <c:valAx>
        <c:axId val="57041280"/>
        <c:scaling>
          <c:logBase val="10"/>
          <c:orientation val="minMax"/>
          <c:max val="1.0000000000000057E-5"/>
          <c:min val="1.0000000000000119E-11"/>
        </c:scaling>
        <c:axPos val="b"/>
        <c:majorGridlines/>
        <c:minorGridlines/>
        <c:title>
          <c:tx>
            <c:rich>
              <a:bodyPr/>
              <a:lstStyle/>
              <a:p>
                <a:pPr>
                  <a:defRPr/>
                </a:pPr>
                <a:r>
                  <a:rPr lang="en-US" altLang="ja-JP"/>
                  <a:t>BER</a:t>
                </a:r>
                <a:endParaRPr lang="ja-JP" altLang="en-US"/>
              </a:p>
            </c:rich>
          </c:tx>
          <c:layout/>
        </c:title>
        <c:numFmt formatCode="0.00E+00" sourceLinked="1"/>
        <c:tickLblPos val="nextTo"/>
        <c:crossAx val="57043200"/>
        <c:crosses val="autoZero"/>
        <c:crossBetween val="midCat"/>
      </c:valAx>
      <c:valAx>
        <c:axId val="57043200"/>
        <c:scaling>
          <c:orientation val="minMax"/>
          <c:max val="100"/>
          <c:min val="95"/>
        </c:scaling>
        <c:axPos val="l"/>
        <c:majorGridlines/>
        <c:minorGridlines/>
        <c:title>
          <c:tx>
            <c:rich>
              <a:bodyPr/>
              <a:lstStyle/>
              <a:p>
                <a:pPr>
                  <a:defRPr/>
                </a:pPr>
                <a:r>
                  <a:rPr lang="en-US" altLang="ja-JP"/>
                  <a:t>Performance Degradation(%) </a:t>
                </a:r>
                <a:endParaRPr lang="ja-JP" altLang="en-US"/>
              </a:p>
            </c:rich>
          </c:tx>
          <c:layout>
            <c:manualLayout>
              <c:xMode val="edge"/>
              <c:yMode val="edge"/>
              <c:x val="2.7777777777777981E-2"/>
              <c:y val="0.12471237970253719"/>
            </c:manualLayout>
          </c:layout>
        </c:title>
        <c:numFmt formatCode="General" sourceLinked="1"/>
        <c:tickLblPos val="nextTo"/>
        <c:crossAx val="57041280"/>
        <c:crosses val="autoZero"/>
        <c:crossBetween val="midCat"/>
        <c:majorUnit val="1"/>
      </c:valAx>
    </c:plotArea>
    <c:legend>
      <c:legendPos val="r"/>
      <c:layout/>
    </c:legend>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901700" y="739775"/>
            <a:ext cx="4932363" cy="3700463"/>
          </a:xfrm>
          <a:prstGeom prst="rect">
            <a:avLst/>
          </a:prstGeom>
        </p:spPr>
        <p:txBody>
          <a:bodyPr/>
          <a:lstStyle/>
          <a:p>
            <a:pPr lvl="0"/>
            <a:endParaRPr/>
          </a:p>
        </p:txBody>
      </p:sp>
      <p:sp>
        <p:nvSpPr>
          <p:cNvPr id="81" name="Shape 81"/>
          <p:cNvSpPr>
            <a:spLocks noGrp="1"/>
          </p:cNvSpPr>
          <p:nvPr>
            <p:ph type="body" sz="quarter" idx="1"/>
          </p:nvPr>
        </p:nvSpPr>
        <p:spPr>
          <a:xfrm>
            <a:off x="898102" y="4686499"/>
            <a:ext cx="4939560" cy="4439841"/>
          </a:xfrm>
          <a:prstGeom prst="rect">
            <a:avLst/>
          </a:prstGeom>
        </p:spPr>
        <p:txBody>
          <a:bodyPr/>
          <a:lstStyle/>
          <a:p>
            <a:pPr lvl="0"/>
            <a:endParaRPr/>
          </a:p>
        </p:txBody>
      </p:sp>
    </p:spTree>
    <p:extLst>
      <p:ext uri="{BB962C8B-B14F-4D97-AF65-F5344CB8AC3E}">
        <p14:creationId xmlns=""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1225" y="746125"/>
            <a:ext cx="4913313" cy="3686175"/>
          </a:xfrm>
        </p:spPr>
      </p:sp>
      <p:sp>
        <p:nvSpPr>
          <p:cNvPr id="3" name="ノート プレースホルダー 2"/>
          <p:cNvSpPr>
            <a:spLocks noGrp="1"/>
          </p:cNvSpPr>
          <p:nvPr>
            <p:ph type="body" idx="1"/>
          </p:nvPr>
        </p:nvSpPr>
        <p:spPr/>
        <p:txBody>
          <a:bodyPr lIns="90644" tIns="45322" rIns="90644" bIns="45322"/>
          <a:lstStyle/>
          <a:p>
            <a:endParaRPr kumimoji="1" lang="ja-JP" altLang="en-US"/>
          </a:p>
        </p:txBody>
      </p:sp>
      <p:sp>
        <p:nvSpPr>
          <p:cNvPr id="4" name="ヘッダー プレースホルダー 3"/>
          <p:cNvSpPr>
            <a:spLocks noGrp="1"/>
          </p:cNvSpPr>
          <p:nvPr>
            <p:ph type="hdr" sz="quarter" idx="10"/>
          </p:nvPr>
        </p:nvSpPr>
        <p:spPr>
          <a:xfrm>
            <a:off x="1" y="0"/>
            <a:ext cx="2918621" cy="493237"/>
          </a:xfrm>
          <a:prstGeom prst="rect">
            <a:avLst/>
          </a:prstGeom>
        </p:spPr>
        <p:txBody>
          <a:bodyPr lIns="90644" tIns="45322" rIns="90644" bIns="45322"/>
          <a:lstStyle/>
          <a:p>
            <a:r>
              <a:rPr lang="en-US" altLang="ja-JP" smtClean="0"/>
              <a:t>doc.: IEEE 802.15-&lt;doc#&gt;</a:t>
            </a:r>
            <a:endParaRPr lang="en-US" altLang="ja-JP"/>
          </a:p>
        </p:txBody>
      </p:sp>
      <p:sp>
        <p:nvSpPr>
          <p:cNvPr id="5" name="日付プレースホルダー 4"/>
          <p:cNvSpPr>
            <a:spLocks noGrp="1"/>
          </p:cNvSpPr>
          <p:nvPr>
            <p:ph type="dt" idx="11"/>
          </p:nvPr>
        </p:nvSpPr>
        <p:spPr>
          <a:xfrm>
            <a:off x="3815572" y="0"/>
            <a:ext cx="2918621" cy="493237"/>
          </a:xfrm>
          <a:prstGeom prst="rect">
            <a:avLst/>
          </a:prstGeom>
        </p:spPr>
        <p:txBody>
          <a:bodyPr lIns="90644" tIns="45322" rIns="90644" bIns="45322"/>
          <a:lstStyle/>
          <a:p>
            <a:r>
              <a:rPr lang="en-US" altLang="ja-JP" smtClean="0"/>
              <a:t>&lt;month year&gt;</a:t>
            </a:r>
            <a:endParaRPr lang="en-US" altLang="ja-JP"/>
          </a:p>
        </p:txBody>
      </p:sp>
      <p:sp>
        <p:nvSpPr>
          <p:cNvPr id="6" name="フッター プレースホルダー 5"/>
          <p:cNvSpPr>
            <a:spLocks noGrp="1"/>
          </p:cNvSpPr>
          <p:nvPr>
            <p:ph type="ftr" sz="quarter" idx="12"/>
          </p:nvPr>
        </p:nvSpPr>
        <p:spPr>
          <a:xfrm>
            <a:off x="1" y="9371501"/>
            <a:ext cx="2918621" cy="493236"/>
          </a:xfrm>
          <a:prstGeom prst="rect">
            <a:avLst/>
          </a:prstGeom>
        </p:spPr>
        <p:txBody>
          <a:bodyPr lIns="90644" tIns="45322" rIns="90644" bIns="45322"/>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a:xfrm>
            <a:off x="3815572" y="9371501"/>
            <a:ext cx="2918621" cy="493236"/>
          </a:xfrm>
          <a:prstGeom prst="rect">
            <a:avLst/>
          </a:prstGeom>
        </p:spPr>
        <p:txBody>
          <a:bodyPr lIns="90644" tIns="45322" rIns="90644" bIns="45322"/>
          <a:lstStyle/>
          <a:p>
            <a:r>
              <a:rPr lang="en-US" altLang="ja-JP" smtClean="0"/>
              <a:t>Page </a:t>
            </a:r>
            <a:fld id="{DAB5ABA4-9B83-4CCC-82FF-37FB57CFDAEF}" type="slidenum">
              <a:rPr lang="en-US" altLang="ja-JP" smtClean="0"/>
              <a:pPr/>
              <a:t>1</a:t>
            </a:fld>
            <a:endParaRPr lang="en-US" altLang="ja-JP"/>
          </a:p>
        </p:txBody>
      </p:sp>
    </p:spTree>
    <p:extLst>
      <p:ext uri="{BB962C8B-B14F-4D97-AF65-F5344CB8AC3E}">
        <p14:creationId xmlns:p14="http://schemas.microsoft.com/office/powerpoint/2010/main" xmlns="" val="2970059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xfrm>
            <a:off x="647704" y="609600"/>
            <a:ext cx="7848601" cy="685800"/>
          </a:xfrm>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19" name="Shape 19"/>
          <p:cNvSpPr>
            <a:spLocks noGrp="1"/>
          </p:cNvSpPr>
          <p:nvPr>
            <p:ph type="sldNum" sz="quarter" idx="2"/>
          </p:nvPr>
        </p:nvSpPr>
        <p:spPr>
          <a:xfrm>
            <a:off x="4333588" y="6475414"/>
            <a:ext cx="567463" cy="184666"/>
          </a:xfrm>
          <a:prstGeom prst="rect">
            <a:avLst/>
          </a:prstGeom>
        </p:spPr>
        <p:txBody>
          <a:bodyPr/>
          <a:lstStyle/>
          <a:p>
            <a:r>
              <a:rPr lang="en-US" dirty="0" smtClean="0"/>
              <a:t>Slide</a:t>
            </a:r>
            <a:fld id="{86CB4B4D-7CA3-9044-876B-883B54F8677D}" type="slidenum">
              <a:rPr lang="en-US" smtClean="0"/>
              <a:pPr/>
              <a:t>&lt;#&gt;</a:t>
            </a:fld>
            <a:endParaRPr 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7569728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xmlns="" val="36514882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 xmlns:p14="http://schemas.microsoft.com/office/powerpoint/2010/main" val="1915973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1600200" y="392668"/>
            <a:ext cx="6858001" cy="369332"/>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b">
            <a:spAutoFit/>
          </a:bodyPr>
          <a:lstStyle/>
          <a:p>
            <a:pPr marL="0" marR="0" lvl="4" indent="914400" algn="r" defTabSz="914400" eaLnBrk="1" fontAlgn="auto" latinLnBrk="0" hangingPunct="1">
              <a:lnSpc>
                <a:spcPct val="100000"/>
              </a:lnSpc>
              <a:spcBef>
                <a:spcPts val="0"/>
              </a:spcBef>
              <a:spcAft>
                <a:spcPts val="0"/>
              </a:spcAft>
              <a:buClrTx/>
              <a:buSzTx/>
              <a:buFontTx/>
              <a:buNone/>
              <a:tabLst/>
              <a:defRPr sz="1800"/>
            </a:pPr>
            <a:r>
              <a:rPr lang="en-US" sz="1200" b="0" dirty="0" smtClean="0">
                <a:latin typeface="Times New Roman" pitchFamily="18" charset="0"/>
                <a:ea typeface="Times New Roman"/>
                <a:cs typeface="Times New Roman" pitchFamily="18" charset="0"/>
                <a:sym typeface="Times New Roman"/>
              </a:rPr>
              <a:t>DCN: &lt;15-15-0663-00-003e-proposal-for-ieee802-15-3e–mac-aggregation-and-retransmission&gt;</a:t>
            </a:r>
          </a:p>
          <a:p>
            <a:pPr marL="0" lvl="4" indent="914400" algn="r">
              <a:defRPr sz="1800"/>
            </a:pPr>
            <a:endParaRPr sz="1200" b="0" dirty="0">
              <a:latin typeface="Times New Roman" pitchFamily="18" charset="0"/>
              <a:ea typeface="Times New Roman"/>
              <a:cs typeface="Times New Roman" pitchFamily="18" charset="0"/>
              <a:sym typeface="Times New Roman"/>
            </a:endParaRPr>
          </a:p>
        </p:txBody>
      </p:sp>
      <p:sp>
        <p:nvSpPr>
          <p:cNvPr id="3" name="Shape 3"/>
          <p:cNvSpPr/>
          <p:nvPr/>
        </p:nvSpPr>
        <p:spPr>
          <a:xfrm>
            <a:off x="712439" y="652093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dirty="0">
                <a:latin typeface="Times New Roman" pitchFamily="18" charset="0"/>
                <a:cs typeface="Times New Roman" pitchFamily="18" charset="0"/>
              </a:rPr>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609600"/>
            <a:ext cx="7848601" cy="685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7" name="Shape 7"/>
          <p:cNvSpPr>
            <a:spLocks noGrp="1"/>
          </p:cNvSpPr>
          <p:nvPr>
            <p:ph type="sldNum" sz="quarter" idx="2"/>
          </p:nvPr>
        </p:nvSpPr>
        <p:spPr>
          <a:xfrm>
            <a:off x="4333586" y="6475414"/>
            <a:ext cx="567464" cy="184666"/>
          </a:xfrm>
          <a:prstGeom prst="rect">
            <a:avLst/>
          </a:prstGeom>
          <a:ln w="12700">
            <a:miter lim="400000"/>
          </a:ln>
        </p:spPr>
        <p:txBody>
          <a:bodyPr wrap="none" lIns="0" tIns="0" rIns="0" bIns="0">
            <a:spAutoFit/>
          </a:bodyPr>
          <a:lstStyle>
            <a:lvl1pPr algn="ctr">
              <a:defRPr>
                <a:latin typeface="Times New Roman"/>
                <a:ea typeface="Times New Roman"/>
                <a:cs typeface="Times New Roman"/>
                <a:sym typeface="Times New Roman"/>
              </a:defRPr>
            </a:lvl1pPr>
          </a:lstStyle>
          <a:p>
            <a:r>
              <a:rPr lang="en-US" dirty="0" smtClean="0"/>
              <a:t>Slide</a:t>
            </a:r>
            <a:fld id="{86CB4B4D-7CA3-9044-876B-883B54F8677D}" type="slidenum">
              <a:rPr lang="en-US" smtClean="0"/>
              <a:pPr/>
              <a:t>&lt;#&gt;</a:t>
            </a:fld>
            <a:endParaRPr lang="en-US" dirty="0"/>
          </a:p>
        </p:txBody>
      </p:sp>
      <p:sp>
        <p:nvSpPr>
          <p:cNvPr id="8" name="Shape 8"/>
          <p:cNvSpPr/>
          <p:nvPr/>
        </p:nvSpPr>
        <p:spPr>
          <a:xfrm>
            <a:off x="646381" y="332601"/>
            <a:ext cx="1175961"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0" dirty="0" smtClean="0">
                <a:latin typeface="Times New Roman" pitchFamily="18" charset="0"/>
                <a:cs typeface="Times New Roman" pitchFamily="18" charset="0"/>
              </a:rPr>
              <a:t>September, 2015</a:t>
            </a:r>
            <a:endParaRPr sz="1200" b="0" dirty="0">
              <a:latin typeface="Times New Roman" pitchFamily="18" charset="0"/>
              <a:cs typeface="Times New Roman" pitchFamily="18" charset="0"/>
            </a:endParaRPr>
          </a:p>
        </p:txBody>
      </p:sp>
      <p:sp>
        <p:nvSpPr>
          <p:cNvPr id="11" name="바닥글 개체 틀 7"/>
          <p:cNvSpPr txBox="1">
            <a:spLocks/>
          </p:cNvSpPr>
          <p:nvPr userDrawn="1"/>
        </p:nvSpPr>
        <p:spPr>
          <a:xfrm>
            <a:off x="7045424" y="6475413"/>
            <a:ext cx="1717576" cy="230187"/>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err="1" smtClean="0">
                <a:ln>
                  <a:noFill/>
                </a:ln>
                <a:solidFill>
                  <a:sysClr val="windowText" lastClr="000000"/>
                </a:solidFill>
                <a:effectLst/>
                <a:uLnTx/>
                <a:uFillTx/>
                <a:latin typeface="Times New Roman" pitchFamily="18" charset="0"/>
                <a:ea typeface="Arial"/>
                <a:cs typeface="Times New Roman" pitchFamily="18" charset="0"/>
                <a:sym typeface="Arial"/>
              </a:rPr>
              <a:t>Itaru</a:t>
            </a:r>
            <a:r>
              <a:rPr kumimoji="0" lang="en-US" altLang="ko-KR" sz="1200" b="0" i="0" u="none" strike="noStrike" kern="0" cap="none" spc="0" normalizeH="0" baseline="0" noProof="0" dirty="0" smtClean="0">
                <a:ln>
                  <a:noFill/>
                </a:ln>
                <a:solidFill>
                  <a:sysClr val="windowText" lastClr="000000"/>
                </a:solidFill>
                <a:effectLst/>
                <a:uLnTx/>
                <a:uFillTx/>
                <a:latin typeface="Times New Roman" pitchFamily="18" charset="0"/>
                <a:ea typeface="Arial"/>
                <a:cs typeface="Times New Roman" pitchFamily="18" charset="0"/>
                <a:sym typeface="Arial"/>
              </a:rPr>
              <a:t> </a:t>
            </a:r>
            <a:r>
              <a:rPr kumimoji="0" lang="en-US" altLang="ko-KR" sz="1200" b="0" i="0" u="none" strike="noStrike" kern="0" cap="none" spc="0" normalizeH="0" baseline="0" noProof="0" dirty="0" err="1" smtClean="0">
                <a:ln>
                  <a:noFill/>
                </a:ln>
                <a:solidFill>
                  <a:sysClr val="windowText" lastClr="000000"/>
                </a:solidFill>
                <a:effectLst/>
                <a:uLnTx/>
                <a:uFillTx/>
                <a:latin typeface="Times New Roman" pitchFamily="18" charset="0"/>
                <a:ea typeface="Arial"/>
                <a:cs typeface="Times New Roman" pitchFamily="18" charset="0"/>
                <a:sym typeface="Arial"/>
              </a:rPr>
              <a:t>Maekawa</a:t>
            </a:r>
            <a:r>
              <a:rPr kumimoji="0" lang="en-US" altLang="ko-KR" sz="1200" b="0" i="0" u="none" strike="noStrike" kern="0" cap="none" spc="0" normalizeH="0" baseline="0" noProof="0" dirty="0" smtClean="0">
                <a:ln>
                  <a:noFill/>
                </a:ln>
                <a:solidFill>
                  <a:sysClr val="windowText" lastClr="000000"/>
                </a:solidFill>
                <a:effectLst/>
                <a:uLnTx/>
                <a:uFillTx/>
                <a:latin typeface="Times New Roman" pitchFamily="18" charset="0"/>
                <a:ea typeface="Arial"/>
                <a:cs typeface="Times New Roman" pitchFamily="18" charset="0"/>
                <a:sym typeface="Arial"/>
              </a:rPr>
              <a:t>, et al.</a:t>
            </a:r>
            <a:endParaRPr kumimoji="0" lang="en-US" altLang="ko-KR" sz="1200" b="0" i="0" u="none" strike="noStrike" kern="0" cap="none" spc="0" normalizeH="0" baseline="0" noProof="0" dirty="0">
              <a:ln>
                <a:noFill/>
              </a:ln>
              <a:solidFill>
                <a:sysClr val="windowText" lastClr="000000"/>
              </a:solidFill>
              <a:effectLst/>
              <a:uLnTx/>
              <a:uFillTx/>
              <a:latin typeface="Times New Roman" pitchFamily="18" charset="0"/>
              <a:ea typeface="Arial"/>
              <a:cs typeface="Times New Roman" pitchFamily="18" charset="0"/>
              <a:sym typeface="Aria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Lst>
  <p:transition spd="med"/>
  <p:timing>
    <p:tnLst>
      <p:par>
        <p:cTn id="1" dur="indefinite" restart="never" nodeType="tmRoot"/>
      </p:par>
    </p:tnLst>
  </p:timing>
  <p:hf hdr="0" ft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642845" y="1032556"/>
            <a:ext cx="7967756" cy="40934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1"/>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1"/>
              </a:solidFill>
              <a:latin typeface="Times New Roman" pitchFamily="18" charset="0"/>
              <a:ea typeface="ＭＳ Ｐゴシック" charset="-128"/>
              <a:cs typeface="Times New Roman" pitchFamily="18" charset="0"/>
            </a:endParaRPr>
          </a:p>
          <a:p>
            <a:endParaRPr lang="en-US" altLang="ja-JP" sz="1400" dirty="0">
              <a:solidFill>
                <a:schemeClr val="tx1"/>
              </a:solidFill>
              <a:latin typeface="Times New Roman" pitchFamily="18" charset="0"/>
              <a:ea typeface="ＭＳ Ｐゴシック" charset="-128"/>
              <a:cs typeface="Times New Roman" pitchFamily="18" charset="0"/>
            </a:endParaRPr>
          </a:p>
          <a:p>
            <a:r>
              <a:rPr lang="en-US" altLang="ja-JP" sz="1400" b="1" dirty="0">
                <a:solidFill>
                  <a:schemeClr val="tx1"/>
                </a:solidFill>
                <a:latin typeface="Times New Roman" pitchFamily="18" charset="0"/>
                <a:ea typeface="ＭＳ Ｐゴシック" charset="-128"/>
                <a:cs typeface="Times New Roman" pitchFamily="18" charset="0"/>
              </a:rPr>
              <a:t>Submission Title:</a:t>
            </a:r>
            <a:r>
              <a:rPr lang="en-US" altLang="ja-JP" sz="1400" dirty="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a:t>
            </a:r>
            <a:r>
              <a:rPr lang="pt-BR" altLang="ja-JP" sz="1400" dirty="0" smtClean="0">
                <a:solidFill>
                  <a:schemeClr val="tx1"/>
                </a:solidFill>
                <a:latin typeface="Times New Roman" pitchFamily="18" charset="0"/>
                <a:cs typeface="Times New Roman" pitchFamily="18" charset="0"/>
              </a:rPr>
              <a:t>Proposal </a:t>
            </a:r>
            <a:r>
              <a:rPr lang="pt-BR" altLang="ja-JP" sz="1400" dirty="0">
                <a:solidFill>
                  <a:schemeClr val="tx1"/>
                </a:solidFill>
                <a:latin typeface="Times New Roman" pitchFamily="18" charset="0"/>
                <a:cs typeface="Times New Roman" pitchFamily="18" charset="0"/>
              </a:rPr>
              <a:t>for </a:t>
            </a:r>
            <a:r>
              <a:rPr lang="pt-BR" altLang="ja-JP" sz="1400" dirty="0" smtClean="0">
                <a:solidFill>
                  <a:schemeClr val="tx1"/>
                </a:solidFill>
                <a:latin typeface="Times New Roman" pitchFamily="18" charset="0"/>
                <a:cs typeface="Times New Roman" pitchFamily="18" charset="0"/>
              </a:rPr>
              <a:t>IEEE802.15.3e – </a:t>
            </a:r>
            <a:r>
              <a:rPr lang="pt-BR" altLang="ja-JP" sz="1400" dirty="0" smtClean="0">
                <a:cs typeface="Times New Roman" pitchFamily="18" charset="0"/>
              </a:rPr>
              <a:t>MAC :Aggregation and Retransmission</a:t>
            </a:r>
            <a:r>
              <a:rPr lang="pt-BR" altLang="ja-JP" sz="1400" dirty="0" smtClean="0">
                <a:solidFill>
                  <a:schemeClr val="tx1"/>
                </a:solidFill>
                <a:latin typeface="Times New Roman" pitchFamily="18" charset="0"/>
                <a:cs typeface="Times New Roman" pitchFamily="18" charset="0"/>
              </a:rPr>
              <a:t>] </a:t>
            </a:r>
            <a:endParaRPr lang="pt-BR" altLang="ja-JP" sz="1400" dirty="0">
              <a:solidFill>
                <a:schemeClr val="tx1"/>
              </a:solidFill>
              <a:latin typeface="Times New Roman" pitchFamily="18" charset="0"/>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Date Submitted:</a:t>
            </a:r>
            <a:r>
              <a:rPr lang="en-US" altLang="ja-JP" sz="1400" dirty="0" smtClean="0">
                <a:solidFill>
                  <a:schemeClr val="tx1"/>
                </a:solidFill>
                <a:ea typeface="ＭＳ Ｐゴシック" charset="-128"/>
                <a:cs typeface="Times New Roman" pitchFamily="18" charset="0"/>
              </a:rPr>
              <a:t> [</a:t>
            </a:r>
            <a:r>
              <a:rPr lang="en-US" altLang="ja-JP" sz="1400" dirty="0">
                <a:solidFill>
                  <a:schemeClr val="tx1"/>
                </a:solidFill>
                <a:ea typeface="ＭＳ Ｐゴシック" charset="-128"/>
                <a:cs typeface="Times New Roman" pitchFamily="18" charset="0"/>
              </a:rPr>
              <a:t>10</a:t>
            </a:r>
            <a:r>
              <a:rPr lang="en-US" altLang="ja-JP" sz="1400" dirty="0" smtClean="0">
                <a:solidFill>
                  <a:schemeClr val="tx1"/>
                </a:solidFill>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September 2015]</a:t>
            </a:r>
          </a:p>
          <a:p>
            <a:r>
              <a:rPr lang="en-US" altLang="ja-JP" sz="1400" b="1" dirty="0" smtClean="0">
                <a:solidFill>
                  <a:schemeClr val="tx1"/>
                </a:solidFill>
                <a:latin typeface="Times New Roman" pitchFamily="18" charset="0"/>
                <a:ea typeface="ＭＳ Ｐゴシック" charset="-128"/>
                <a:cs typeface="Times New Roman" pitchFamily="18" charset="0"/>
              </a:rPr>
              <a:t>Source: </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err="1" smtClean="0">
                <a:solidFill>
                  <a:schemeClr val="tx1"/>
                </a:solidFill>
                <a:latin typeface="Times New Roman" pitchFamily="18" charset="0"/>
                <a:ea typeface="ＭＳ Ｐゴシック" charset="-128"/>
                <a:cs typeface="Times New Roman" pitchFamily="18" charset="0"/>
              </a:rPr>
              <a:t>Itaru</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err="1" smtClean="0">
                <a:solidFill>
                  <a:schemeClr val="tx1"/>
                </a:solidFill>
                <a:latin typeface="Times New Roman" pitchFamily="18" charset="0"/>
                <a:ea typeface="ＭＳ Ｐゴシック" charset="-128"/>
                <a:cs typeface="Times New Roman" pitchFamily="18" charset="0"/>
              </a:rPr>
              <a:t>Maekawa</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baseline="30000" dirty="0" smtClean="0">
                <a:solidFill>
                  <a:schemeClr val="tx1"/>
                </a:solidFill>
                <a:ea typeface="ＭＳ Ｐゴシック" charset="-128"/>
                <a:cs typeface="Times New Roman" pitchFamily="18" charset="0"/>
              </a:rPr>
              <a:t>(</a:t>
            </a:r>
            <a:r>
              <a:rPr lang="en-US" altLang="ja-JP" sz="1400" baseline="30000" dirty="0" smtClean="0">
                <a:solidFill>
                  <a:schemeClr val="tx1"/>
                </a:solidFill>
                <a:latin typeface="Times New Roman"/>
              </a:rPr>
              <a:t>1)</a:t>
            </a:r>
            <a:r>
              <a:rPr lang="en-US" altLang="ja-JP" sz="1400" dirty="0" smtClean="0">
                <a:solidFill>
                  <a:schemeClr val="tx1"/>
                </a:solidFill>
                <a:latin typeface="Times New Roman" pitchFamily="18" charset="0"/>
                <a:ea typeface="ＭＳ Ｐゴシック" charset="-128"/>
                <a:cs typeface="Times New Roman" pitchFamily="18" charset="0"/>
              </a:rPr>
              <a:t>, Jae </a:t>
            </a:r>
            <a:r>
              <a:rPr lang="en-US" altLang="ja-JP" sz="1400" dirty="0" err="1" smtClean="0">
                <a:solidFill>
                  <a:schemeClr val="tx1"/>
                </a:solidFill>
                <a:latin typeface="Times New Roman" pitchFamily="18" charset="0"/>
                <a:ea typeface="ＭＳ Ｐゴシック" charset="-128"/>
                <a:cs typeface="Times New Roman" pitchFamily="18" charset="0"/>
              </a:rPr>
              <a:t>Seung</a:t>
            </a:r>
            <a:r>
              <a:rPr lang="en-US" altLang="ja-JP" sz="1400" dirty="0" smtClean="0">
                <a:solidFill>
                  <a:schemeClr val="tx1"/>
                </a:solidFill>
                <a:latin typeface="Times New Roman" pitchFamily="18" charset="0"/>
                <a:ea typeface="ＭＳ Ｐゴシック" charset="-128"/>
                <a:cs typeface="Times New Roman" pitchFamily="18" charset="0"/>
              </a:rPr>
              <a:t> Lee, Ken </a:t>
            </a:r>
            <a:r>
              <a:rPr lang="en-US" altLang="ja-JP" sz="1400" dirty="0" err="1" smtClean="0">
                <a:solidFill>
                  <a:schemeClr val="tx1"/>
                </a:solidFill>
                <a:latin typeface="Times New Roman" pitchFamily="18" charset="0"/>
                <a:ea typeface="ＭＳ Ｐゴシック" charset="-128"/>
                <a:cs typeface="Times New Roman" pitchFamily="18" charset="0"/>
              </a:rPr>
              <a:t>Hiraga</a:t>
            </a:r>
            <a:r>
              <a:rPr lang="en-US" altLang="ja-JP" sz="1400" dirty="0" smtClean="0">
                <a:solidFill>
                  <a:schemeClr val="tx1"/>
                </a:solidFill>
                <a:latin typeface="Times New Roman" pitchFamily="18" charset="0"/>
                <a:ea typeface="ＭＳ Ｐゴシック" charset="-128"/>
                <a:cs typeface="Times New Roman" pitchFamily="18" charset="0"/>
              </a:rPr>
              <a:t>, Makoto Noda, </a:t>
            </a:r>
            <a:r>
              <a:rPr lang="en-US" altLang="ja-JP" sz="1400" dirty="0" err="1" smtClean="0">
                <a:solidFill>
                  <a:schemeClr val="tx1"/>
                </a:solidFill>
                <a:latin typeface="Times New Roman" pitchFamily="18" charset="0"/>
                <a:ea typeface="ＭＳ Ｐゴシック" charset="-128"/>
                <a:cs typeface="Times New Roman" pitchFamily="18" charset="0"/>
              </a:rPr>
              <a:t>Ko</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err="1" smtClean="0">
                <a:solidFill>
                  <a:schemeClr val="tx1"/>
                </a:solidFill>
                <a:latin typeface="Times New Roman" pitchFamily="18" charset="0"/>
                <a:ea typeface="ＭＳ Ｐゴシック" charset="-128"/>
                <a:cs typeface="Times New Roman" pitchFamily="18" charset="0"/>
              </a:rPr>
              <a:t>Togashi</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anose="02020603050405020304" pitchFamily="18" charset="0"/>
                <a:cs typeface="Times New Roman" panose="02020603050405020304" pitchFamily="18" charset="0"/>
              </a:rPr>
              <a:t>(representative </a:t>
            </a:r>
            <a:r>
              <a:rPr lang="en-US" altLang="ja-JP" sz="1400" dirty="0">
                <a:solidFill>
                  <a:schemeClr val="tx1"/>
                </a:solidFill>
                <a:latin typeface="Times New Roman" panose="02020603050405020304" pitchFamily="18" charset="0"/>
                <a:cs typeface="Times New Roman" panose="02020603050405020304" pitchFamily="18" charset="0"/>
              </a:rPr>
              <a:t>contributors), </a:t>
            </a:r>
            <a:r>
              <a:rPr lang="en-US" altLang="ja-JP" sz="1400" dirty="0" smtClean="0">
                <a:solidFill>
                  <a:schemeClr val="tx1"/>
                </a:solidFill>
                <a:latin typeface="Times New Roman" panose="02020603050405020304" pitchFamily="18" charset="0"/>
                <a:cs typeface="Times New Roman" panose="02020603050405020304" pitchFamily="18" charset="0"/>
              </a:rPr>
              <a:t>all </a:t>
            </a:r>
            <a:r>
              <a:rPr lang="en-US" altLang="ja-JP" sz="1400" dirty="0">
                <a:solidFill>
                  <a:schemeClr val="tx1"/>
                </a:solidFill>
                <a:latin typeface="Times New Roman" panose="02020603050405020304" pitchFamily="18" charset="0"/>
                <a:cs typeface="Times New Roman" panose="02020603050405020304" pitchFamily="18" charset="0"/>
              </a:rPr>
              <a:t>contributors are listed in “Contributors” </a:t>
            </a:r>
            <a:r>
              <a:rPr lang="en-US" altLang="ja-JP" sz="1400" dirty="0" smtClean="0">
                <a:solidFill>
                  <a:schemeClr val="tx1"/>
                </a:solidFill>
                <a:latin typeface="Times New Roman" panose="02020603050405020304" pitchFamily="18" charset="0"/>
                <a:cs typeface="Times New Roman" panose="02020603050405020304" pitchFamily="18" charset="0"/>
              </a:rPr>
              <a:t>slide] </a:t>
            </a:r>
            <a:endParaRPr lang="en-US" altLang="ja-JP" sz="1400" dirty="0" smtClean="0">
              <a:solidFill>
                <a:schemeClr val="tx1"/>
              </a:solidFill>
              <a:latin typeface="Times New Roman" pitchFamily="18" charset="0"/>
              <a:ea typeface="ＭＳ Ｐゴシック" charset="-128"/>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Company: </a:t>
            </a:r>
            <a:r>
              <a:rPr lang="en-US" altLang="ja-JP" sz="1400" dirty="0">
                <a:solidFill>
                  <a:schemeClr val="tx1"/>
                </a:solidFill>
                <a:latin typeface="Times New Roman" pitchFamily="18" charset="0"/>
                <a:ea typeface="ＭＳ Ｐゴシック" charset="-128"/>
                <a:cs typeface="Times New Roman" pitchFamily="18" charset="0"/>
              </a:rPr>
              <a:t> [ETRI</a:t>
            </a:r>
            <a:r>
              <a:rPr lang="en-US" altLang="ja-JP" sz="1400" dirty="0" smtClean="0">
                <a:solidFill>
                  <a:schemeClr val="tx1"/>
                </a:solidFill>
                <a:latin typeface="Times New Roman" pitchFamily="18" charset="0"/>
                <a:ea typeface="ＭＳ Ｐゴシック" charset="-128"/>
                <a:cs typeface="Times New Roman" pitchFamily="18" charset="0"/>
              </a:rPr>
              <a:t>, JRC</a:t>
            </a:r>
            <a:r>
              <a:rPr lang="en-US" altLang="ja-JP" sz="1400" baseline="30000" dirty="0" smtClean="0">
                <a:solidFill>
                  <a:schemeClr val="tx1"/>
                </a:solidFill>
                <a:latin typeface="Times New Roman"/>
              </a:rPr>
              <a:t>1</a:t>
            </a:r>
            <a:r>
              <a:rPr lang="en-US" altLang="ja-JP" sz="1400" dirty="0" smtClean="0">
                <a:solidFill>
                  <a:schemeClr val="tx1"/>
                </a:solidFill>
                <a:latin typeface="Times New Roman" pitchFamily="18" charset="0"/>
                <a:ea typeface="ＭＳ Ｐゴシック" charset="-128"/>
                <a:cs typeface="Times New Roman" pitchFamily="18" charset="0"/>
              </a:rPr>
              <a:t>, NTT, Sony, Toshiba</a:t>
            </a:r>
            <a:r>
              <a:rPr lang="en-US" altLang="ja-JP" sz="1400" dirty="0" smtClean="0">
                <a:solidFill>
                  <a:schemeClr val="tx1"/>
                </a:solidFill>
                <a:latin typeface="Times New Roman" panose="02020603050405020304" pitchFamily="18" charset="0"/>
                <a:cs typeface="Times New Roman" panose="02020603050405020304" pitchFamily="18" charset="0"/>
              </a:rPr>
              <a:t>] </a:t>
            </a:r>
            <a:endParaRPr lang="en-US" altLang="ja-JP" sz="1400" dirty="0" smtClean="0">
              <a:solidFill>
                <a:schemeClr val="tx1"/>
              </a:solidFill>
              <a:latin typeface="Times New Roman" pitchFamily="18" charset="0"/>
              <a:ea typeface="ＭＳ Ｐゴシック" charset="-128"/>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Address</a:t>
            </a:r>
            <a:r>
              <a:rPr lang="en-US" altLang="ja-JP" sz="1400" baseline="30000" dirty="0">
                <a:solidFill>
                  <a:schemeClr val="tx1"/>
                </a:solidFill>
                <a:latin typeface="Times New Roman"/>
              </a:rPr>
              <a:t>1</a:t>
            </a:r>
            <a:r>
              <a:rPr lang="en-US" altLang="ja-JP" sz="1400" b="1"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a:ea typeface="Times New Roman"/>
                <a:cs typeface="Times New Roman"/>
                <a:sym typeface="Times New Roman"/>
              </a:rPr>
              <a:t>[</a:t>
            </a:r>
            <a:r>
              <a:rPr lang="en-US" altLang="ja-JP" sz="1400" dirty="0" err="1" smtClean="0">
                <a:solidFill>
                  <a:schemeClr val="tx1"/>
                </a:solidFill>
                <a:latin typeface="Times New Roman"/>
                <a:ea typeface="Times New Roman"/>
                <a:cs typeface="Times New Roman"/>
                <a:sym typeface="Times New Roman"/>
              </a:rPr>
              <a:t>Mitaka</a:t>
            </a:r>
            <a:r>
              <a:rPr lang="en-US" altLang="ja-JP" sz="1400" dirty="0" smtClean="0">
                <a:solidFill>
                  <a:schemeClr val="tx1"/>
                </a:solidFill>
                <a:latin typeface="Times New Roman"/>
                <a:ea typeface="Times New Roman"/>
                <a:cs typeface="Times New Roman"/>
                <a:sym typeface="Times New Roman"/>
              </a:rPr>
              <a:t>, Tokyo, Japan]</a:t>
            </a:r>
            <a:endParaRPr lang="en-US" altLang="ja-JP" sz="1400" dirty="0" smtClean="0">
              <a:solidFill>
                <a:schemeClr val="tx1"/>
              </a:solidFill>
              <a:latin typeface="Times New Roman" pitchFamily="18" charset="0"/>
              <a:ea typeface="ＭＳ Ｐゴシック" charset="-128"/>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E-Mail</a:t>
            </a:r>
            <a:r>
              <a:rPr lang="en-US" altLang="ja-JP" sz="1400" baseline="30000" dirty="0">
                <a:solidFill>
                  <a:schemeClr val="tx1"/>
                </a:solidFill>
                <a:latin typeface="Times New Roman"/>
              </a:rPr>
              <a:t>1</a:t>
            </a:r>
            <a:r>
              <a:rPr lang="en-US" altLang="ja-JP" sz="1400" b="1"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a:t>
            </a:r>
            <a:r>
              <a:rPr lang="en-US" altLang="ja-JP" sz="1400" dirty="0" err="1" smtClean="0">
                <a:solidFill>
                  <a:schemeClr val="tx1"/>
                </a:solidFill>
                <a:latin typeface="Times New Roman"/>
                <a:ea typeface="Times New Roman"/>
                <a:cs typeface="Times New Roman"/>
                <a:sym typeface="Times New Roman"/>
              </a:rPr>
              <a:t>Maekawa.Itaru</a:t>
            </a:r>
            <a:r>
              <a:rPr lang="en-US" altLang="ja-JP" sz="1400" dirty="0" smtClean="0">
                <a:solidFill>
                  <a:schemeClr val="tx1"/>
                </a:solidFill>
                <a:latin typeface="Times New Roman"/>
                <a:ea typeface="Times New Roman"/>
                <a:cs typeface="Times New Roman"/>
                <a:sym typeface="Times New Roman"/>
              </a:rPr>
              <a:t> at jrc.co.jp</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a:rPr>
              <a:t>(all contributors </a:t>
            </a:r>
            <a:r>
              <a:rPr lang="en-US" altLang="ja-JP" sz="1400" dirty="0">
                <a:solidFill>
                  <a:schemeClr val="tx1"/>
                </a:solidFill>
                <a:latin typeface="Times New Roman"/>
              </a:rPr>
              <a:t>are listed in “Contributors” </a:t>
            </a:r>
            <a:r>
              <a:rPr lang="en-US" altLang="ja-JP" sz="1400" dirty="0" smtClean="0">
                <a:solidFill>
                  <a:schemeClr val="tx1"/>
                </a:solidFill>
                <a:latin typeface="Times New Roman"/>
              </a:rPr>
              <a:t>slide)</a:t>
            </a:r>
            <a:r>
              <a:rPr lang="en-US" altLang="ja-JP" sz="1400" dirty="0" smtClean="0">
                <a:solidFill>
                  <a:schemeClr val="tx1"/>
                </a:solidFill>
                <a:latin typeface="Times New Roman" panose="02020603050405020304" pitchFamily="18" charset="0"/>
                <a:cs typeface="Times New Roman" panose="02020603050405020304" pitchFamily="18" charset="0"/>
              </a:rPr>
              <a:t>]</a:t>
            </a:r>
            <a:endParaRPr lang="en-US" altLang="ja-JP" sz="1400" b="1" dirty="0" smtClean="0">
              <a:solidFill>
                <a:schemeClr val="tx1"/>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solidFill>
                  <a:schemeClr val="tx1"/>
                </a:solidFill>
                <a:latin typeface="Times New Roman" pitchFamily="18" charset="0"/>
                <a:ea typeface="ＭＳ Ｐゴシック" charset="-128"/>
                <a:cs typeface="Times New Roman" pitchFamily="18" charset="0"/>
              </a:rPr>
              <a:t>Abstract</a:t>
            </a:r>
            <a:r>
              <a:rPr lang="en-US" altLang="ja-JP" sz="1400" b="1" dirty="0">
                <a:solidFill>
                  <a:schemeClr val="tx1"/>
                </a:solidFill>
                <a:latin typeface="Times New Roman" pitchFamily="18" charset="0"/>
                <a:ea typeface="ＭＳ Ｐゴシック" charset="-128"/>
                <a:cs typeface="Times New Roman" pitchFamily="18" charset="0"/>
              </a:rPr>
              <a:t>:</a:t>
            </a:r>
            <a:r>
              <a:rPr lang="en-US" altLang="ja-JP" sz="1400" dirty="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This document presents an overview of the full MAC/</a:t>
            </a:r>
            <a:r>
              <a:rPr lang="en-US" altLang="ja-JP" sz="1400" dirty="0" err="1" smtClean="0">
                <a:solidFill>
                  <a:schemeClr val="tx1"/>
                </a:solidFill>
                <a:latin typeface="Times New Roman" pitchFamily="18" charset="0"/>
                <a:ea typeface="ＭＳ Ｐゴシック" charset="-128"/>
                <a:cs typeface="Times New Roman" pitchFamily="18" charset="0"/>
              </a:rPr>
              <a:t>PHY</a:t>
            </a:r>
            <a:r>
              <a:rPr lang="en-US" altLang="ja-JP" sz="1400" dirty="0" smtClean="0">
                <a:solidFill>
                  <a:schemeClr val="tx1"/>
                </a:solidFill>
                <a:latin typeface="Times New Roman" pitchFamily="18" charset="0"/>
                <a:ea typeface="ＭＳ Ｐゴシック" charset="-128"/>
                <a:cs typeface="Times New Roman" pitchFamily="18" charset="0"/>
              </a:rPr>
              <a:t> proposal for HRCP.</a:t>
            </a:r>
            <a:endParaRPr lang="en-US" altLang="ja-JP" sz="1400" dirty="0">
              <a:solidFill>
                <a:schemeClr val="tx1"/>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solidFill>
                  <a:schemeClr val="tx1"/>
                </a:solidFill>
                <a:latin typeface="Times New Roman" pitchFamily="18" charset="0"/>
                <a:ea typeface="ＭＳ Ｐゴシック" charset="-128"/>
                <a:cs typeface="Times New Roman" pitchFamily="18" charset="0"/>
              </a:rPr>
              <a:t>Purpose:</a:t>
            </a:r>
            <a:r>
              <a:rPr lang="en-US" altLang="ja-JP" sz="1400" dirty="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	To propose a full set of specifications for TG 3e.</a:t>
            </a:r>
            <a:endParaRPr lang="en-US" altLang="ja-JP" sz="1400" dirty="0">
              <a:solidFill>
                <a:schemeClr val="tx1"/>
              </a:solidFill>
              <a:latin typeface="Times New Roman" pitchFamily="18" charset="0"/>
              <a:ea typeface="ＭＳ Ｐゴシック" charset="-128"/>
              <a:cs typeface="Times New Roman" pitchFamily="18" charset="0"/>
            </a:endParaRPr>
          </a:p>
          <a:p>
            <a:r>
              <a:rPr lang="en-US" altLang="ja-JP" sz="1400" b="1" dirty="0">
                <a:solidFill>
                  <a:schemeClr val="tx1"/>
                </a:solidFill>
                <a:latin typeface="Times New Roman" pitchFamily="18" charset="0"/>
                <a:ea typeface="ＭＳ Ｐゴシック" charset="-128"/>
                <a:cs typeface="Times New Roman" pitchFamily="18" charset="0"/>
              </a:rPr>
              <a:t>Notice:</a:t>
            </a:r>
            <a:r>
              <a:rPr lang="en-US" altLang="ja-JP" sz="1400" dirty="0">
                <a:solidFill>
                  <a:schemeClr val="tx1"/>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1"/>
                </a:solidFill>
                <a:latin typeface="Times New Roman" pitchFamily="18" charset="0"/>
                <a:ea typeface="ＭＳ Ｐゴシック" charset="-128"/>
                <a:cs typeface="Times New Roman" pitchFamily="18" charset="0"/>
              </a:rPr>
              <a:t>Release:</a:t>
            </a:r>
            <a:r>
              <a:rPr lang="en-US" altLang="ja-JP" sz="1400" dirty="0">
                <a:solidFill>
                  <a:schemeClr val="tx1"/>
                </a:solidFill>
                <a:latin typeface="Times New Roman" pitchFamily="18" charset="0"/>
                <a:ea typeface="ＭＳ Ｐゴシック" charset="-128"/>
                <a:cs typeface="Times New Roman" pitchFamily="18" charset="0"/>
              </a:rPr>
              <a:t>	The </a:t>
            </a:r>
            <a:r>
              <a:rPr lang="en-US" altLang="ja-JP" sz="1400" dirty="0" smtClean="0">
                <a:solidFill>
                  <a:schemeClr val="tx1"/>
                </a:solidFill>
                <a:latin typeface="Times New Roman" pitchFamily="18" charset="0"/>
                <a:ea typeface="ＭＳ Ｐゴシック" charset="-128"/>
                <a:cs typeface="Times New Roman" pitchFamily="18" charset="0"/>
              </a:rPr>
              <a:t>contributors acknowledge </a:t>
            </a:r>
            <a:r>
              <a:rPr lang="en-US" altLang="ja-JP" sz="1400" dirty="0">
                <a:solidFill>
                  <a:schemeClr val="tx1"/>
                </a:solidFill>
                <a:latin typeface="Times New Roman" pitchFamily="18" charset="0"/>
                <a:ea typeface="ＭＳ Ｐゴシック" charset="-128"/>
                <a:cs typeface="Times New Roman" pitchFamily="18" charset="0"/>
              </a:rPr>
              <a:t>and </a:t>
            </a:r>
            <a:r>
              <a:rPr lang="en-US" altLang="ja-JP" sz="1400" dirty="0" smtClean="0">
                <a:solidFill>
                  <a:schemeClr val="tx1"/>
                </a:solidFill>
                <a:latin typeface="Times New Roman" pitchFamily="18" charset="0"/>
                <a:ea typeface="ＭＳ Ｐゴシック" charset="-128"/>
                <a:cs typeface="Times New Roman" pitchFamily="18" charset="0"/>
              </a:rPr>
              <a:t>accept </a:t>
            </a:r>
            <a:r>
              <a:rPr lang="en-US" altLang="ja-JP" sz="1400" dirty="0">
                <a:solidFill>
                  <a:schemeClr val="tx1"/>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1"/>
                </a:solidFill>
                <a:latin typeface="Times New Roman" pitchFamily="18" charset="0"/>
                <a:ea typeface="ＭＳ Ｐゴシック" charset="-128"/>
                <a:cs typeface="Times New Roman" pitchFamily="18" charset="0"/>
              </a:rPr>
              <a:t>.</a:t>
            </a:r>
            <a:endParaRPr lang="en-US" altLang="ja-JP" sz="1400" dirty="0">
              <a:solidFill>
                <a:schemeClr val="tx1"/>
              </a:solidFill>
              <a:latin typeface="Times New Roman" pitchFamily="18" charset="0"/>
              <a:ea typeface="ＭＳ Ｐゴシック" charset="-128"/>
              <a:cs typeface="Times New Roman" pitchFamily="18" charset="0"/>
            </a:endParaRPr>
          </a:p>
        </p:txBody>
      </p:sp>
    </p:spTree>
    <p:extLst>
      <p:ext uri="{BB962C8B-B14F-4D97-AF65-F5344CB8AC3E}">
        <p14:creationId xmlns:p14="http://schemas.microsoft.com/office/powerpoint/2010/main" xmlns="" val="2491425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457200"/>
            <a:ext cx="8496296"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Stack ACK </a:t>
            </a:r>
            <a:r>
              <a:rPr kumimoji="1" lang="en-US" altLang="ja-JP" dirty="0" err="1" smtClean="0">
                <a:latin typeface="Arial Unicode MS" pitchFamily="50" charset="-128"/>
                <a:ea typeface="Arial Unicode MS" pitchFamily="50" charset="-128"/>
                <a:cs typeface="Arial Unicode MS" pitchFamily="50" charset="-128"/>
              </a:rPr>
              <a:t>vs</a:t>
            </a:r>
            <a:r>
              <a:rPr kumimoji="1" lang="en-US" altLang="ja-JP" dirty="0" smtClean="0">
                <a:latin typeface="Arial Unicode MS" pitchFamily="50" charset="-128"/>
                <a:ea typeface="Arial Unicode MS" pitchFamily="50" charset="-128"/>
                <a:cs typeface="Arial Unicode MS" pitchFamily="50" charset="-128"/>
              </a:rPr>
              <a:t> Block-ACK :</a:t>
            </a:r>
            <a:r>
              <a:rPr kumimoji="1" lang="en-US" altLang="ja-JP" sz="2000" dirty="0" smtClean="0">
                <a:latin typeface="Arial Unicode MS" pitchFamily="50" charset="-128"/>
                <a:ea typeface="Arial Unicode MS" pitchFamily="50" charset="-128"/>
                <a:cs typeface="Arial Unicode MS" pitchFamily="50" charset="-128"/>
              </a:rPr>
              <a:t>Throughput Comparison</a:t>
            </a:r>
            <a:endParaRPr kumimoji="1" lang="ja-JP" altLang="en-US" sz="2000"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10</a:t>
            </a:fld>
            <a:endParaRPr lang="en-US" dirty="0"/>
          </a:p>
        </p:txBody>
      </p:sp>
      <p:graphicFrame>
        <p:nvGraphicFramePr>
          <p:cNvPr id="76" name="表 75"/>
          <p:cNvGraphicFramePr>
            <a:graphicFrameLocks noGrp="1"/>
          </p:cNvGraphicFramePr>
          <p:nvPr/>
        </p:nvGraphicFramePr>
        <p:xfrm>
          <a:off x="990600" y="1219200"/>
          <a:ext cx="4444999" cy="1240155"/>
        </p:xfrm>
        <a:graphic>
          <a:graphicData uri="http://schemas.openxmlformats.org/drawingml/2006/table">
            <a:tbl>
              <a:tblPr/>
              <a:tblGrid>
                <a:gridCol w="2389069"/>
                <a:gridCol w="685310"/>
                <a:gridCol w="685310"/>
                <a:gridCol w="685310"/>
              </a:tblGrid>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ＭＳ Ｐゴシック"/>
                        </a:rPr>
                        <a:t>unit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 Preamble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Tpr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PHY-header+MAC-header +HCS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1760M BPSK, 1/2 ECC.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Rhead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0.88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Gbps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Tsifs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dirty="0">
                          <a:solidFill>
                            <a:srgbClr val="000000"/>
                          </a:solidFill>
                          <a:latin typeface="ＭＳ Ｐゴシック"/>
                        </a:rPr>
                        <a:t>Sub-</a:t>
                      </a:r>
                      <a:r>
                        <a:rPr lang="en-US" sz="1100" b="0" i="0" u="none" strike="noStrike" dirty="0" err="1">
                          <a:solidFill>
                            <a:srgbClr val="000000"/>
                          </a:solidFill>
                          <a:latin typeface="ＭＳ Ｐゴシック"/>
                        </a:rPr>
                        <a:t>Header+HCS+FCS</a:t>
                      </a:r>
                      <a:endParaRPr lang="en-US" sz="11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ysClr val="windowText" lastClr="000000"/>
                          </a:solidFill>
                          <a:latin typeface="ＭＳ Ｐゴシック"/>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dirty="0" err="1">
                          <a:solidFill>
                            <a:schemeClr val="tx1"/>
                          </a:solidFill>
                          <a:latin typeface="ＭＳ Ｐゴシック"/>
                        </a:rPr>
                        <a:t>mpdu</a:t>
                      </a:r>
                      <a:r>
                        <a:rPr lang="en-US" sz="1100" b="0" i="0" u="none" strike="noStrike" dirty="0">
                          <a:solidFill>
                            <a:schemeClr val="tx1"/>
                          </a:solidFill>
                          <a:latin typeface="ＭＳ Ｐゴシック"/>
                        </a:rPr>
                        <a:t>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chemeClr val="tx1"/>
                          </a:solidFill>
                          <a:latin typeface="ＭＳ Ｐゴシック"/>
                        </a:rPr>
                        <a:t>Lmpd</a:t>
                      </a:r>
                      <a:endParaRPr lang="en-US" sz="1100" b="0" i="0" u="none" strike="noStrike" dirty="0">
                        <a:solidFill>
                          <a:schemeClr val="tx1"/>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chemeClr val="tx1"/>
                          </a:solidFill>
                          <a:latin typeface="ＭＳ Ｐゴシック"/>
                        </a:rPr>
                        <a:t>kB</a:t>
                      </a:r>
                      <a:endParaRPr lang="en-US" sz="1100" b="0" i="0" u="none" strike="noStrike" dirty="0">
                        <a:solidFill>
                          <a:schemeClr val="tx1"/>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3" name="正方形/長方形 82"/>
          <p:cNvSpPr/>
          <p:nvPr/>
        </p:nvSpPr>
        <p:spPr>
          <a:xfrm>
            <a:off x="457200" y="990600"/>
            <a:ext cx="1729961" cy="276999"/>
          </a:xfrm>
          <a:prstGeom prst="rect">
            <a:avLst/>
          </a:prstGeom>
        </p:spPr>
        <p:txBody>
          <a:bodyPr wrap="none">
            <a:spAutoFit/>
          </a:bodyPr>
          <a:lstStyle/>
          <a:p>
            <a:r>
              <a:rPr lang="en-US" altLang="ja-JP" dirty="0" smtClean="0"/>
              <a:t>Common Parameters :</a:t>
            </a:r>
            <a:endParaRPr lang="ja-JP" altLang="en-US" dirty="0"/>
          </a:p>
        </p:txBody>
      </p:sp>
      <p:graphicFrame>
        <p:nvGraphicFramePr>
          <p:cNvPr id="80" name="グラフ 79"/>
          <p:cNvGraphicFramePr/>
          <p:nvPr/>
        </p:nvGraphicFramePr>
        <p:xfrm>
          <a:off x="0" y="31242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1" name="グラフ 80"/>
          <p:cNvGraphicFramePr/>
          <p:nvPr/>
        </p:nvGraphicFramePr>
        <p:xfrm>
          <a:off x="4572000" y="304800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90" name="円/楕円 89"/>
          <p:cNvSpPr/>
          <p:nvPr/>
        </p:nvSpPr>
        <p:spPr>
          <a:xfrm rot="5400000">
            <a:off x="1604456" y="3729546"/>
            <a:ext cx="1142998" cy="389510"/>
          </a:xfrm>
          <a:prstGeom prst="ellipse">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200" b="0" i="0" u="none" strike="noStrike" cap="none" spc="0" normalizeH="0" baseline="0">
              <a:ln>
                <a:noFill/>
              </a:ln>
              <a:solidFill>
                <a:srgbClr val="000000"/>
              </a:solidFill>
              <a:effectLst/>
              <a:uFillTx/>
              <a:latin typeface="Arial"/>
              <a:ea typeface="Arial"/>
              <a:cs typeface="Arial"/>
              <a:sym typeface="Arial"/>
            </a:endParaRPr>
          </a:p>
        </p:txBody>
      </p:sp>
      <p:sp>
        <p:nvSpPr>
          <p:cNvPr id="91" name="正方形/長方形 90"/>
          <p:cNvSpPr/>
          <p:nvPr/>
        </p:nvSpPr>
        <p:spPr>
          <a:xfrm>
            <a:off x="2209800" y="3276600"/>
            <a:ext cx="699230" cy="215444"/>
          </a:xfrm>
          <a:prstGeom prst="rect">
            <a:avLst/>
          </a:prstGeom>
        </p:spPr>
        <p:txBody>
          <a:bodyPr wrap="none">
            <a:spAutoFit/>
          </a:bodyPr>
          <a:lstStyle/>
          <a:p>
            <a:r>
              <a:rPr lang="en-US" altLang="ja-JP" sz="800" dirty="0" smtClean="0">
                <a:solidFill>
                  <a:srgbClr val="FF0000"/>
                </a:solidFill>
              </a:rPr>
              <a:t>FER </a:t>
            </a:r>
            <a:r>
              <a:rPr lang="ja-JP" altLang="en-US" sz="800" dirty="0" smtClean="0">
                <a:solidFill>
                  <a:srgbClr val="FF0000"/>
                </a:solidFill>
              </a:rPr>
              <a:t>～ </a:t>
            </a:r>
            <a:r>
              <a:rPr lang="en-US" altLang="ja-JP" sz="800" dirty="0" smtClean="0">
                <a:solidFill>
                  <a:srgbClr val="FF0000"/>
                </a:solidFill>
              </a:rPr>
              <a:t>5%</a:t>
            </a:r>
            <a:endParaRPr lang="ja-JP" altLang="en-US" sz="800" dirty="0">
              <a:solidFill>
                <a:srgbClr val="FF0000"/>
              </a:solidFill>
            </a:endParaRPr>
          </a:p>
        </p:txBody>
      </p:sp>
      <p:sp>
        <p:nvSpPr>
          <p:cNvPr id="92" name="円/楕円 91"/>
          <p:cNvSpPr/>
          <p:nvPr/>
        </p:nvSpPr>
        <p:spPr>
          <a:xfrm rot="5400000">
            <a:off x="5795456" y="3424744"/>
            <a:ext cx="1142998" cy="389510"/>
          </a:xfrm>
          <a:prstGeom prst="ellipse">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200" b="0" i="0" u="none" strike="noStrike" cap="none" spc="0" normalizeH="0" baseline="0">
              <a:ln>
                <a:noFill/>
              </a:ln>
              <a:solidFill>
                <a:srgbClr val="000000"/>
              </a:solidFill>
              <a:effectLst/>
              <a:uFillTx/>
              <a:latin typeface="Arial"/>
              <a:ea typeface="Arial"/>
              <a:cs typeface="Arial"/>
              <a:sym typeface="Arial"/>
            </a:endParaRPr>
          </a:p>
        </p:txBody>
      </p:sp>
      <p:sp>
        <p:nvSpPr>
          <p:cNvPr id="93" name="正方形/長方形 92"/>
          <p:cNvSpPr/>
          <p:nvPr/>
        </p:nvSpPr>
        <p:spPr>
          <a:xfrm>
            <a:off x="6400800" y="2971798"/>
            <a:ext cx="699230" cy="215444"/>
          </a:xfrm>
          <a:prstGeom prst="rect">
            <a:avLst/>
          </a:prstGeom>
        </p:spPr>
        <p:txBody>
          <a:bodyPr wrap="none">
            <a:spAutoFit/>
          </a:bodyPr>
          <a:lstStyle/>
          <a:p>
            <a:r>
              <a:rPr lang="en-US" altLang="ja-JP" sz="800" dirty="0" smtClean="0">
                <a:solidFill>
                  <a:srgbClr val="FF0000"/>
                </a:solidFill>
              </a:rPr>
              <a:t>FER </a:t>
            </a:r>
            <a:r>
              <a:rPr lang="ja-JP" altLang="en-US" sz="800" dirty="0" smtClean="0">
                <a:solidFill>
                  <a:srgbClr val="FF0000"/>
                </a:solidFill>
              </a:rPr>
              <a:t>～ </a:t>
            </a:r>
            <a:r>
              <a:rPr lang="en-US" altLang="ja-JP" sz="800" dirty="0" smtClean="0">
                <a:solidFill>
                  <a:srgbClr val="FF0000"/>
                </a:solidFill>
              </a:rPr>
              <a:t>4%</a:t>
            </a:r>
            <a:endParaRPr lang="ja-JP" altLang="en-US" sz="800" dirty="0">
              <a:solidFill>
                <a:srgbClr val="FF0000"/>
              </a:solidFill>
            </a:endParaRPr>
          </a:p>
        </p:txBody>
      </p:sp>
      <p:sp>
        <p:nvSpPr>
          <p:cNvPr id="94" name="正方形/長方形 93"/>
          <p:cNvSpPr/>
          <p:nvPr/>
        </p:nvSpPr>
        <p:spPr>
          <a:xfrm>
            <a:off x="381000" y="2590800"/>
            <a:ext cx="3259226" cy="461665"/>
          </a:xfrm>
          <a:prstGeom prst="rect">
            <a:avLst/>
          </a:prstGeom>
        </p:spPr>
        <p:txBody>
          <a:bodyPr wrap="none">
            <a:spAutoFit/>
          </a:bodyPr>
          <a:lstStyle/>
          <a:p>
            <a:r>
              <a:rPr lang="en-US" altLang="ja-JP" dirty="0" smtClean="0"/>
              <a:t>PHY Rate :6.57Gbps (16QAM, LDPC 14/15 )</a:t>
            </a:r>
          </a:p>
          <a:p>
            <a:r>
              <a:rPr lang="en-US" altLang="ja-JP" dirty="0" smtClean="0"/>
              <a:t>Number of Aggregation:16</a:t>
            </a:r>
            <a:endParaRPr lang="ja-JP" altLang="en-US" dirty="0"/>
          </a:p>
        </p:txBody>
      </p:sp>
      <p:sp>
        <p:nvSpPr>
          <p:cNvPr id="95" name="正方形/長方形 94"/>
          <p:cNvSpPr/>
          <p:nvPr/>
        </p:nvSpPr>
        <p:spPr>
          <a:xfrm>
            <a:off x="4817974" y="2590800"/>
            <a:ext cx="3919663" cy="461665"/>
          </a:xfrm>
          <a:prstGeom prst="rect">
            <a:avLst/>
          </a:prstGeom>
        </p:spPr>
        <p:txBody>
          <a:bodyPr wrap="none">
            <a:spAutoFit/>
          </a:bodyPr>
          <a:lstStyle/>
          <a:p>
            <a:r>
              <a:rPr lang="en-US" altLang="ja-JP" dirty="0" smtClean="0"/>
              <a:t>PHY Rate :52.6Gbps (16QAM x8 MIMO, LDPC 14/15 )</a:t>
            </a:r>
          </a:p>
          <a:p>
            <a:r>
              <a:rPr lang="en-US" altLang="ja-JP" dirty="0" smtClean="0"/>
              <a:t>Number of Aggregation:128</a:t>
            </a:r>
            <a:endParaRPr lang="ja-JP" altLang="en-US" dirty="0"/>
          </a:p>
        </p:txBody>
      </p:sp>
      <p:sp>
        <p:nvSpPr>
          <p:cNvPr id="15" name="正方形/長方形 14"/>
          <p:cNvSpPr/>
          <p:nvPr/>
        </p:nvSpPr>
        <p:spPr>
          <a:xfrm>
            <a:off x="5638800" y="1219200"/>
            <a:ext cx="3124200" cy="1015661"/>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buFontTx/>
              <a:buChar char="-"/>
            </a:pPr>
            <a:r>
              <a:rPr kumimoji="1" lang="en-US" altLang="ja-JP" b="1" dirty="0" smtClean="0">
                <a:solidFill>
                  <a:srgbClr val="0000CC"/>
                </a:solidFill>
              </a:rPr>
              <a:t>As long as FER is less than 10% order, throughput advantage of Block ACK is negligible . </a:t>
            </a:r>
          </a:p>
          <a:p>
            <a:pPr>
              <a:buFontTx/>
              <a:buChar char="-"/>
            </a:pPr>
            <a:r>
              <a:rPr kumimoji="1" lang="en-US" altLang="ja-JP" b="1" dirty="0" smtClean="0">
                <a:solidFill>
                  <a:srgbClr val="0000CC"/>
                </a:solidFill>
              </a:rPr>
              <a:t>(If FER exceed 10% level, Rate adaptation System should  work.)</a:t>
            </a:r>
          </a:p>
        </p:txBody>
      </p:sp>
      <p:sp>
        <p:nvSpPr>
          <p:cNvPr id="16" name="正方形/長方形 15"/>
          <p:cNvSpPr/>
          <p:nvPr/>
        </p:nvSpPr>
        <p:spPr>
          <a:xfrm>
            <a:off x="228600" y="5842339"/>
            <a:ext cx="6324600" cy="646329"/>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buFontTx/>
              <a:buChar char="-"/>
            </a:pPr>
            <a:r>
              <a:rPr kumimoji="1" lang="en-US" altLang="ja-JP" b="1" dirty="0" smtClean="0">
                <a:solidFill>
                  <a:srgbClr val="0000CC"/>
                </a:solidFill>
              </a:rPr>
              <a:t>Conclusion</a:t>
            </a:r>
          </a:p>
          <a:p>
            <a:pPr>
              <a:buFontTx/>
              <a:buChar char="-"/>
            </a:pPr>
            <a:r>
              <a:rPr kumimoji="1" lang="en-US" altLang="ja-JP" b="1" dirty="0" smtClean="0">
                <a:solidFill>
                  <a:srgbClr val="0000CC"/>
                </a:solidFill>
              </a:rPr>
              <a:t>Low Complexity Advantage of Stack ACK retransmission is significant</a:t>
            </a:r>
          </a:p>
          <a:p>
            <a:pPr>
              <a:buFontTx/>
              <a:buChar char="-"/>
            </a:pPr>
            <a:r>
              <a:rPr kumimoji="1" lang="en-US" altLang="ja-JP" b="1" dirty="0" smtClean="0">
                <a:solidFill>
                  <a:srgbClr val="0000CC"/>
                </a:solidFill>
              </a:rPr>
              <a:t>Performance Disadvantage of Stack ACK is negligible  </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886200"/>
            <a:ext cx="7848601" cy="685800"/>
          </a:xfrm>
        </p:spPr>
        <p:txBody>
          <a:bodyPr/>
          <a:lstStyle/>
          <a:p>
            <a:pPr marL="263525" indent="-206375">
              <a:spcAft>
                <a:spcPts val="1200"/>
              </a:spcAft>
            </a:pPr>
            <a:r>
              <a:rPr lang="en-US" altLang="ko-KR" sz="2800" dirty="0" smtClean="0">
                <a:latin typeface="Arial" panose="020B0604020202020204" pitchFamily="34" charset="0"/>
                <a:cs typeface="Arial" panose="020B0604020202020204" pitchFamily="34" charset="0"/>
              </a:rPr>
              <a:t>HRCP Aggregation</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
            </a:r>
            <a:br>
              <a:rPr lang="en-US" altLang="ko-KR" sz="2800" dirty="0" smtClean="0">
                <a:latin typeface="Arial" panose="020B0604020202020204" pitchFamily="34" charset="0"/>
                <a:cs typeface="Arial" panose="020B0604020202020204" pitchFamily="34" charset="0"/>
              </a:rPr>
            </a:br>
            <a:r>
              <a:rPr lang="en-US" altLang="ko-KR" sz="2800" dirty="0" smtClean="0">
                <a:solidFill>
                  <a:schemeClr val="tx1"/>
                </a:solidFill>
                <a:latin typeface="Arial" panose="020B0604020202020204" pitchFamily="34" charset="0"/>
                <a:cs typeface="Arial" panose="020B0604020202020204" pitchFamily="34" charset="0"/>
              </a:rPr>
              <a:t/>
            </a:r>
            <a:br>
              <a:rPr lang="en-US" altLang="ko-KR" sz="2800" dirty="0" smtClean="0">
                <a:solidFill>
                  <a:schemeClr val="tx1"/>
                </a:solidFill>
                <a:latin typeface="Arial" panose="020B0604020202020204" pitchFamily="34" charset="0"/>
                <a:cs typeface="Arial" panose="020B0604020202020204" pitchFamily="34" charset="0"/>
              </a:rPr>
            </a:br>
            <a:r>
              <a:rPr lang="en-US" altLang="ko-KR" dirty="0" smtClean="0">
                <a:latin typeface="Arial" panose="020B0604020202020204" pitchFamily="34" charset="0"/>
                <a:cs typeface="Arial" panose="020B0604020202020204" pitchFamily="34" charset="0"/>
              </a:rPr>
              <a:t/>
            </a:r>
            <a:br>
              <a:rPr lang="en-US" altLang="ko-KR" dirty="0" smtClean="0">
                <a:latin typeface="Arial" panose="020B0604020202020204" pitchFamily="34" charset="0"/>
                <a:cs typeface="Arial" panose="020B0604020202020204" pitchFamily="34" charset="0"/>
              </a:rPr>
            </a:br>
            <a:endParaRPr kumimoji="1" lang="ja-JP" altLang="en-US" dirty="0"/>
          </a:p>
        </p:txBody>
      </p:sp>
      <p:sp>
        <p:nvSpPr>
          <p:cNvPr id="4" name="スライド番号プレースホルダ 3"/>
          <p:cNvSpPr>
            <a:spLocks noGrp="1"/>
          </p:cNvSpPr>
          <p:nvPr>
            <p:ph type="sldNum" sz="quarter" idx="2"/>
          </p:nvPr>
        </p:nvSpPr>
        <p:spPr/>
        <p:txBody>
          <a:bodyPr/>
          <a:lstStyle/>
          <a:p>
            <a:r>
              <a:rPr lang="en-US" dirty="0" smtClean="0"/>
              <a:t>Slide</a:t>
            </a:r>
            <a:fld id="{86CB4B4D-7CA3-9044-876B-883B54F8677D}" type="slidenum">
              <a:rPr lang="en-US" smtClean="0"/>
              <a:pPr/>
              <a:t>11</a:t>
            </a:fld>
            <a:endParaRPr lang="en-US"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533400"/>
            <a:ext cx="7848601"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HRCP Aggregation</a:t>
            </a:r>
            <a:endParaRPr kumimoji="1" lang="ja-JP" altLang="en-US"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12</a:t>
            </a:fld>
            <a:endParaRPr lang="en-US" dirty="0"/>
          </a:p>
        </p:txBody>
      </p:sp>
      <p:sp>
        <p:nvSpPr>
          <p:cNvPr id="5" name="正方形/長方形 4"/>
          <p:cNvSpPr/>
          <p:nvPr/>
        </p:nvSpPr>
        <p:spPr>
          <a:xfrm>
            <a:off x="7798166" y="6028147"/>
            <a:ext cx="648072"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800" dirty="0" smtClean="0">
                <a:solidFill>
                  <a:schemeClr val="tx1"/>
                </a:solidFill>
                <a:latin typeface="Arial" pitchFamily="34" charset="0"/>
                <a:cs typeface="Arial" pitchFamily="34" charset="0"/>
              </a:rPr>
              <a:t>PHY Header </a:t>
            </a:r>
            <a:endParaRPr kumimoji="1" lang="ja-JP" altLang="en-US" sz="800" dirty="0">
              <a:solidFill>
                <a:schemeClr val="tx1"/>
              </a:solidFill>
              <a:latin typeface="Arial" pitchFamily="34" charset="0"/>
              <a:cs typeface="Arial" pitchFamily="34" charset="0"/>
            </a:endParaRPr>
          </a:p>
        </p:txBody>
      </p:sp>
      <p:sp>
        <p:nvSpPr>
          <p:cNvPr id="9" name="正方形/長方形 8"/>
          <p:cNvSpPr/>
          <p:nvPr/>
        </p:nvSpPr>
        <p:spPr>
          <a:xfrm>
            <a:off x="6434336"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Subframe#1</a:t>
            </a:r>
            <a:endParaRPr kumimoji="1" lang="ja-JP" altLang="en-US" sz="800" dirty="0">
              <a:solidFill>
                <a:schemeClr val="tx1"/>
              </a:solidFill>
              <a:latin typeface="Arial" pitchFamily="34" charset="0"/>
              <a:cs typeface="Arial" pitchFamily="34" charset="0"/>
            </a:endParaRPr>
          </a:p>
        </p:txBody>
      </p:sp>
      <p:sp>
        <p:nvSpPr>
          <p:cNvPr id="10" name="正方形/長方形 9"/>
          <p:cNvSpPr/>
          <p:nvPr/>
        </p:nvSpPr>
        <p:spPr>
          <a:xfrm>
            <a:off x="4610686" y="1221514"/>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MSDU#1</a:t>
            </a:r>
            <a:endParaRPr kumimoji="1" lang="ja-JP" altLang="en-US" sz="900" dirty="0">
              <a:solidFill>
                <a:schemeClr val="tx1"/>
              </a:solidFill>
              <a:latin typeface="Arial" pitchFamily="34" charset="0"/>
              <a:cs typeface="Arial" pitchFamily="34" charset="0"/>
            </a:endParaRPr>
          </a:p>
        </p:txBody>
      </p:sp>
      <p:sp>
        <p:nvSpPr>
          <p:cNvPr id="11" name="正方形/長方形 10"/>
          <p:cNvSpPr/>
          <p:nvPr/>
        </p:nvSpPr>
        <p:spPr>
          <a:xfrm>
            <a:off x="3222926" y="121920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MSDU#2</a:t>
            </a:r>
            <a:endParaRPr kumimoji="1" lang="ja-JP" altLang="en-US" sz="900" dirty="0">
              <a:solidFill>
                <a:schemeClr val="tx1"/>
              </a:solidFill>
              <a:latin typeface="Arial" pitchFamily="34" charset="0"/>
              <a:cs typeface="Arial" pitchFamily="34" charset="0"/>
            </a:endParaRPr>
          </a:p>
        </p:txBody>
      </p:sp>
      <p:sp>
        <p:nvSpPr>
          <p:cNvPr id="12" name="正方形/長方形 11"/>
          <p:cNvSpPr/>
          <p:nvPr/>
        </p:nvSpPr>
        <p:spPr>
          <a:xfrm>
            <a:off x="1374074" y="1227604"/>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MSDU#3</a:t>
            </a:r>
            <a:endParaRPr kumimoji="1" lang="ja-JP" altLang="en-US" sz="900" dirty="0">
              <a:solidFill>
                <a:schemeClr val="tx1"/>
              </a:solidFill>
              <a:latin typeface="Arial" pitchFamily="34" charset="0"/>
              <a:cs typeface="Arial" pitchFamily="34" charset="0"/>
            </a:endParaRPr>
          </a:p>
        </p:txBody>
      </p:sp>
      <p:sp>
        <p:nvSpPr>
          <p:cNvPr id="13" name="正方形/長方形 12"/>
          <p:cNvSpPr/>
          <p:nvPr/>
        </p:nvSpPr>
        <p:spPr>
          <a:xfrm>
            <a:off x="3674582" y="222962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MPDU#2</a:t>
            </a:r>
          </a:p>
          <a:p>
            <a:pPr algn="ctr"/>
            <a:r>
              <a:rPr kumimoji="1" lang="en-US" altLang="ja-JP" sz="900" dirty="0" smtClean="0">
                <a:solidFill>
                  <a:schemeClr val="tx1"/>
                </a:solidFill>
                <a:latin typeface="Arial" pitchFamily="34" charset="0"/>
                <a:cs typeface="Arial" pitchFamily="34" charset="0"/>
              </a:rPr>
              <a:t>Fragment #1</a:t>
            </a:r>
            <a:endParaRPr kumimoji="1" lang="ja-JP" altLang="en-US" sz="900" dirty="0">
              <a:solidFill>
                <a:schemeClr val="tx1"/>
              </a:solidFill>
              <a:latin typeface="Arial" pitchFamily="34" charset="0"/>
              <a:cs typeface="Arial" pitchFamily="34" charset="0"/>
            </a:endParaRPr>
          </a:p>
        </p:txBody>
      </p:sp>
      <p:sp>
        <p:nvSpPr>
          <p:cNvPr id="14" name="正方形/長方形 13"/>
          <p:cNvSpPr/>
          <p:nvPr/>
        </p:nvSpPr>
        <p:spPr>
          <a:xfrm>
            <a:off x="4610686" y="222962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MPDU#1</a:t>
            </a:r>
            <a:endParaRPr kumimoji="1" lang="ja-JP" altLang="en-US" sz="900" dirty="0">
              <a:solidFill>
                <a:schemeClr val="tx1"/>
              </a:solidFill>
              <a:latin typeface="Arial" pitchFamily="34" charset="0"/>
              <a:cs typeface="Arial" pitchFamily="34" charset="0"/>
            </a:endParaRPr>
          </a:p>
        </p:txBody>
      </p:sp>
      <p:sp>
        <p:nvSpPr>
          <p:cNvPr id="15" name="正方形/長方形 14"/>
          <p:cNvSpPr/>
          <p:nvPr/>
        </p:nvSpPr>
        <p:spPr>
          <a:xfrm>
            <a:off x="2767822" y="222962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MPDU#3</a:t>
            </a:r>
          </a:p>
          <a:p>
            <a:pPr algn="ctr"/>
            <a:r>
              <a:rPr lang="en-US" altLang="ja-JP" sz="900" dirty="0">
                <a:solidFill>
                  <a:schemeClr val="tx1"/>
                </a:solidFill>
                <a:latin typeface="Arial" pitchFamily="34" charset="0"/>
                <a:cs typeface="Arial" pitchFamily="34" charset="0"/>
              </a:rPr>
              <a:t>Fragment </a:t>
            </a:r>
            <a:r>
              <a:rPr lang="en-US" altLang="ja-JP" sz="900" dirty="0" smtClean="0">
                <a:solidFill>
                  <a:schemeClr val="tx1"/>
                </a:solidFill>
                <a:latin typeface="Arial" pitchFamily="34" charset="0"/>
                <a:cs typeface="Arial" pitchFamily="34" charset="0"/>
              </a:rPr>
              <a:t>#2</a:t>
            </a:r>
            <a:endParaRPr kumimoji="1" lang="ja-JP" altLang="en-US" sz="900" dirty="0">
              <a:solidFill>
                <a:schemeClr val="tx1"/>
              </a:solidFill>
              <a:latin typeface="Arial" pitchFamily="34" charset="0"/>
              <a:cs typeface="Arial" pitchFamily="34" charset="0"/>
            </a:endParaRPr>
          </a:p>
        </p:txBody>
      </p:sp>
      <p:cxnSp>
        <p:nvCxnSpPr>
          <p:cNvPr id="16" name="直線矢印コネクタ 15"/>
          <p:cNvCxnSpPr>
            <a:stCxn id="10" idx="2"/>
            <a:endCxn id="14" idx="0"/>
          </p:cNvCxnSpPr>
          <p:nvPr/>
        </p:nvCxnSpPr>
        <p:spPr>
          <a:xfrm>
            <a:off x="4970726" y="1509546"/>
            <a:ext cx="0"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3582966" y="1509546"/>
            <a:ext cx="0" cy="34984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左中かっこ 17"/>
          <p:cNvSpPr/>
          <p:nvPr/>
        </p:nvSpPr>
        <p:spPr>
          <a:xfrm rot="5400000">
            <a:off x="3443674" y="1221863"/>
            <a:ext cx="278584" cy="163028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9" name="テキスト ボックス 18"/>
          <p:cNvSpPr txBox="1"/>
          <p:nvPr/>
        </p:nvSpPr>
        <p:spPr>
          <a:xfrm>
            <a:off x="2591177" y="1786551"/>
            <a:ext cx="1142623" cy="261610"/>
          </a:xfrm>
          <a:prstGeom prst="rect">
            <a:avLst/>
          </a:prstGeom>
          <a:noFill/>
        </p:spPr>
        <p:txBody>
          <a:bodyPr wrap="square" rtlCol="0">
            <a:spAutoFit/>
          </a:bodyPr>
          <a:lstStyle/>
          <a:p>
            <a:r>
              <a:rPr kumimoji="1" lang="en-US" altLang="ja-JP" sz="1100" dirty="0" smtClean="0">
                <a:latin typeface="Arial" pitchFamily="34" charset="0"/>
                <a:cs typeface="Arial" pitchFamily="34" charset="0"/>
              </a:rPr>
              <a:t>Fragmentation</a:t>
            </a:r>
            <a:endParaRPr kumimoji="1" lang="ja-JP" altLang="en-US" sz="1100" dirty="0">
              <a:latin typeface="Arial" pitchFamily="34" charset="0"/>
              <a:cs typeface="Arial" pitchFamily="34" charset="0"/>
            </a:endParaRPr>
          </a:p>
        </p:txBody>
      </p:sp>
      <p:cxnSp>
        <p:nvCxnSpPr>
          <p:cNvPr id="20" name="直線矢印コネクタ 19"/>
          <p:cNvCxnSpPr>
            <a:stCxn id="36" idx="2"/>
            <a:endCxn id="23" idx="0"/>
          </p:cNvCxnSpPr>
          <p:nvPr/>
        </p:nvCxnSpPr>
        <p:spPr>
          <a:xfrm flipH="1">
            <a:off x="7474130" y="2517658"/>
            <a:ext cx="52880" cy="3510489"/>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 name="グループ化 22"/>
          <p:cNvGrpSpPr/>
          <p:nvPr/>
        </p:nvGrpSpPr>
        <p:grpSpPr>
          <a:xfrm>
            <a:off x="7010400" y="6028147"/>
            <a:ext cx="787766" cy="288032"/>
            <a:chOff x="7384634" y="5887497"/>
            <a:chExt cx="787766" cy="288032"/>
          </a:xfrm>
          <a:solidFill>
            <a:schemeClr val="bg1">
              <a:lumMod val="85000"/>
            </a:schemeClr>
          </a:solidFill>
        </p:grpSpPr>
        <p:sp>
          <p:nvSpPr>
            <p:cNvPr id="22" name="正方形/長方形 21"/>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sp>
          <p:nvSpPr>
            <p:cNvPr id="23" name="正方形/長方形 22"/>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Header </a:t>
              </a:r>
              <a:endParaRPr kumimoji="1" lang="ja-JP" altLang="en-US" sz="800" dirty="0">
                <a:solidFill>
                  <a:schemeClr val="tx1"/>
                </a:solidFill>
                <a:latin typeface="Arial" pitchFamily="34" charset="0"/>
                <a:cs typeface="Arial" pitchFamily="34" charset="0"/>
              </a:endParaRPr>
            </a:p>
          </p:txBody>
        </p:sp>
      </p:grpSp>
      <p:sp>
        <p:nvSpPr>
          <p:cNvPr id="27" name="正方形/長方形 26"/>
          <p:cNvSpPr/>
          <p:nvPr/>
        </p:nvSpPr>
        <p:spPr>
          <a:xfrm>
            <a:off x="5867400"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Subframe#2</a:t>
            </a:r>
            <a:endParaRPr kumimoji="1" lang="ja-JP" altLang="en-US" sz="800" dirty="0">
              <a:solidFill>
                <a:schemeClr val="tx1"/>
              </a:solidFill>
              <a:latin typeface="Arial" pitchFamily="34" charset="0"/>
              <a:cs typeface="Arial" pitchFamily="34" charset="0"/>
            </a:endParaRPr>
          </a:p>
        </p:txBody>
      </p:sp>
      <p:sp>
        <p:nvSpPr>
          <p:cNvPr id="31" name="正方形/長方形 30"/>
          <p:cNvSpPr/>
          <p:nvPr/>
        </p:nvSpPr>
        <p:spPr>
          <a:xfrm>
            <a:off x="5302680"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Subframe#3</a:t>
            </a:r>
            <a:endParaRPr kumimoji="1" lang="ja-JP" altLang="en-US" sz="800" dirty="0">
              <a:solidFill>
                <a:schemeClr val="tx1"/>
              </a:solidFill>
              <a:latin typeface="Arial" pitchFamily="34" charset="0"/>
              <a:cs typeface="Arial" pitchFamily="34" charset="0"/>
            </a:endParaRPr>
          </a:p>
        </p:txBody>
      </p:sp>
      <p:sp>
        <p:nvSpPr>
          <p:cNvPr id="35" name="正方形/長方形 34"/>
          <p:cNvSpPr/>
          <p:nvPr/>
        </p:nvSpPr>
        <p:spPr>
          <a:xfrm>
            <a:off x="4724400"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Subframe#4</a:t>
            </a:r>
            <a:endParaRPr kumimoji="1" lang="ja-JP" altLang="en-US" sz="800" dirty="0">
              <a:solidFill>
                <a:schemeClr val="tx1"/>
              </a:solidFill>
              <a:latin typeface="Arial" pitchFamily="34" charset="0"/>
              <a:cs typeface="Arial" pitchFamily="34" charset="0"/>
            </a:endParaRPr>
          </a:p>
        </p:txBody>
      </p:sp>
      <p:sp>
        <p:nvSpPr>
          <p:cNvPr id="36" name="正方形/長方形 35"/>
          <p:cNvSpPr/>
          <p:nvPr/>
        </p:nvSpPr>
        <p:spPr>
          <a:xfrm>
            <a:off x="7202974" y="2229626"/>
            <a:ext cx="648072"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Header </a:t>
            </a:r>
            <a:endParaRPr kumimoji="1" lang="ja-JP" altLang="en-US" sz="800" dirty="0">
              <a:solidFill>
                <a:schemeClr val="tx1"/>
              </a:solidFill>
              <a:latin typeface="Arial" pitchFamily="34" charset="0"/>
              <a:cs typeface="Arial" pitchFamily="34" charset="0"/>
            </a:endParaRPr>
          </a:p>
        </p:txBody>
      </p:sp>
      <p:sp>
        <p:nvSpPr>
          <p:cNvPr id="37" name="正方形/長方形 36"/>
          <p:cNvSpPr/>
          <p:nvPr/>
        </p:nvSpPr>
        <p:spPr>
          <a:xfrm>
            <a:off x="1861110" y="2225171"/>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MPDU#4</a:t>
            </a:r>
          </a:p>
          <a:p>
            <a:pPr algn="ctr"/>
            <a:r>
              <a:rPr kumimoji="1" lang="en-US" altLang="ja-JP" sz="900" dirty="0" smtClean="0">
                <a:solidFill>
                  <a:schemeClr val="tx1"/>
                </a:solidFill>
                <a:latin typeface="Arial" pitchFamily="34" charset="0"/>
                <a:cs typeface="Arial" pitchFamily="34" charset="0"/>
              </a:rPr>
              <a:t>Fragment #1</a:t>
            </a:r>
            <a:endParaRPr kumimoji="1" lang="ja-JP" altLang="en-US" sz="900" dirty="0">
              <a:solidFill>
                <a:schemeClr val="tx1"/>
              </a:solidFill>
              <a:latin typeface="Arial" pitchFamily="34" charset="0"/>
              <a:cs typeface="Arial" pitchFamily="34" charset="0"/>
            </a:endParaRPr>
          </a:p>
        </p:txBody>
      </p:sp>
      <p:sp>
        <p:nvSpPr>
          <p:cNvPr id="38" name="正方形/長方形 37"/>
          <p:cNvSpPr/>
          <p:nvPr/>
        </p:nvSpPr>
        <p:spPr>
          <a:xfrm>
            <a:off x="889681" y="2233319"/>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MPDU#5</a:t>
            </a:r>
          </a:p>
          <a:p>
            <a:pPr algn="ctr"/>
            <a:r>
              <a:rPr kumimoji="1" lang="en-US" altLang="ja-JP" sz="900" dirty="0" smtClean="0">
                <a:solidFill>
                  <a:schemeClr val="tx1"/>
                </a:solidFill>
                <a:latin typeface="Arial" pitchFamily="34" charset="0"/>
                <a:cs typeface="Arial" pitchFamily="34" charset="0"/>
              </a:rPr>
              <a:t>Fragment #2</a:t>
            </a:r>
            <a:endParaRPr kumimoji="1" lang="ja-JP" altLang="en-US" sz="900" dirty="0">
              <a:solidFill>
                <a:schemeClr val="tx1"/>
              </a:solidFill>
              <a:latin typeface="Arial" pitchFamily="34" charset="0"/>
              <a:cs typeface="Arial" pitchFamily="34" charset="0"/>
            </a:endParaRPr>
          </a:p>
        </p:txBody>
      </p:sp>
      <p:sp>
        <p:nvSpPr>
          <p:cNvPr id="39" name="左中かっこ 38"/>
          <p:cNvSpPr/>
          <p:nvPr/>
        </p:nvSpPr>
        <p:spPr>
          <a:xfrm rot="5400000">
            <a:off x="1594822" y="1170207"/>
            <a:ext cx="278584" cy="169415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cxnSp>
        <p:nvCxnSpPr>
          <p:cNvPr id="40" name="直線矢印コネクタ 39"/>
          <p:cNvCxnSpPr>
            <a:stCxn id="12" idx="2"/>
          </p:cNvCxnSpPr>
          <p:nvPr/>
        </p:nvCxnSpPr>
        <p:spPr>
          <a:xfrm>
            <a:off x="1734114" y="1515636"/>
            <a:ext cx="0" cy="327321"/>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794262" y="1766910"/>
            <a:ext cx="1142623" cy="261610"/>
          </a:xfrm>
          <a:prstGeom prst="rect">
            <a:avLst/>
          </a:prstGeom>
          <a:noFill/>
        </p:spPr>
        <p:txBody>
          <a:bodyPr wrap="square" rtlCol="0">
            <a:spAutoFit/>
          </a:bodyPr>
          <a:lstStyle/>
          <a:p>
            <a:r>
              <a:rPr kumimoji="1" lang="en-US" altLang="ja-JP" sz="1100" dirty="0" smtClean="0">
                <a:latin typeface="Arial" pitchFamily="34" charset="0"/>
                <a:cs typeface="Arial" pitchFamily="34" charset="0"/>
              </a:rPr>
              <a:t>Fragmentation</a:t>
            </a:r>
            <a:endParaRPr kumimoji="1" lang="ja-JP" altLang="en-US" sz="1100" dirty="0">
              <a:latin typeface="Arial" pitchFamily="34" charset="0"/>
              <a:cs typeface="Arial" pitchFamily="34" charset="0"/>
            </a:endParaRPr>
          </a:p>
        </p:txBody>
      </p:sp>
      <p:cxnSp>
        <p:nvCxnSpPr>
          <p:cNvPr id="64" name="直線矢印コネクタ 63"/>
          <p:cNvCxnSpPr>
            <a:endCxn id="9" idx="0"/>
          </p:cNvCxnSpPr>
          <p:nvPr/>
        </p:nvCxnSpPr>
        <p:spPr>
          <a:xfrm>
            <a:off x="6205737" y="3396680"/>
            <a:ext cx="516631" cy="2631467"/>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a:stCxn id="113" idx="1"/>
            <a:endCxn id="27" idx="0"/>
          </p:cNvCxnSpPr>
          <p:nvPr/>
        </p:nvCxnSpPr>
        <p:spPr>
          <a:xfrm>
            <a:off x="4851320" y="3962400"/>
            <a:ext cx="1304112" cy="2065747"/>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a:stCxn id="101" idx="1"/>
            <a:endCxn id="31" idx="0"/>
          </p:cNvCxnSpPr>
          <p:nvPr/>
        </p:nvCxnSpPr>
        <p:spPr>
          <a:xfrm>
            <a:off x="3506656" y="4593405"/>
            <a:ext cx="2084056" cy="1434742"/>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a:off x="2209800" y="5257800"/>
            <a:ext cx="2819400" cy="685800"/>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a:stCxn id="14" idx="2"/>
          </p:cNvCxnSpPr>
          <p:nvPr/>
        </p:nvCxnSpPr>
        <p:spPr>
          <a:xfrm>
            <a:off x="4970726" y="2517658"/>
            <a:ext cx="974924" cy="288032"/>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a:stCxn id="13" idx="2"/>
          </p:cNvCxnSpPr>
          <p:nvPr/>
        </p:nvCxnSpPr>
        <p:spPr>
          <a:xfrm>
            <a:off x="4034622" y="2517658"/>
            <a:ext cx="538554" cy="920189"/>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a:stCxn id="15" idx="2"/>
          </p:cNvCxnSpPr>
          <p:nvPr/>
        </p:nvCxnSpPr>
        <p:spPr>
          <a:xfrm>
            <a:off x="3127862" y="2517658"/>
            <a:ext cx="72008" cy="1563271"/>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stCxn id="37" idx="2"/>
            <a:endCxn id="56" idx="0"/>
          </p:cNvCxnSpPr>
          <p:nvPr/>
        </p:nvCxnSpPr>
        <p:spPr>
          <a:xfrm flipH="1">
            <a:off x="1827623" y="2513203"/>
            <a:ext cx="393527" cy="2236703"/>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7189070" y="4876800"/>
            <a:ext cx="1814392" cy="830997"/>
          </a:xfrm>
          <a:prstGeom prst="rect">
            <a:avLst/>
          </a:prstGeom>
          <a:solidFill>
            <a:schemeClr val="bg1"/>
          </a:solidFill>
          <a:ln>
            <a:solidFill>
              <a:srgbClr val="FF0000"/>
            </a:solidFill>
          </a:ln>
        </p:spPr>
        <p:txBody>
          <a:bodyPr wrap="square">
            <a:spAutoFit/>
          </a:bodyPr>
          <a:lstStyle/>
          <a:p>
            <a:r>
              <a:rPr lang="en-US" altLang="ja-JP" dirty="0" smtClean="0">
                <a:latin typeface="Arial" pitchFamily="34" charset="0"/>
                <a:cs typeface="Arial" pitchFamily="34" charset="0"/>
              </a:rPr>
              <a:t>Number of </a:t>
            </a:r>
            <a:r>
              <a:rPr lang="en-US" altLang="ja-JP" dirty="0" err="1" smtClean="0">
                <a:latin typeface="Arial" pitchFamily="34" charset="0"/>
                <a:cs typeface="Arial" pitchFamily="34" charset="0"/>
              </a:rPr>
              <a:t>subframes</a:t>
            </a:r>
            <a:r>
              <a:rPr lang="en-US" altLang="ja-JP" dirty="0" smtClean="0">
                <a:latin typeface="Arial" pitchFamily="34" charset="0"/>
                <a:cs typeface="Arial" pitchFamily="34" charset="0"/>
              </a:rPr>
              <a:t> and </a:t>
            </a:r>
            <a:r>
              <a:rPr lang="en-US" altLang="ja-JP" dirty="0" err="1" smtClean="0">
                <a:latin typeface="Arial" pitchFamily="34" charset="0"/>
                <a:cs typeface="Arial" pitchFamily="34" charset="0"/>
              </a:rPr>
              <a:t>Ack</a:t>
            </a:r>
            <a:r>
              <a:rPr lang="en-US" altLang="ja-JP" dirty="0" smtClean="0">
                <a:latin typeface="Arial" pitchFamily="34" charset="0"/>
                <a:cs typeface="Arial" pitchFamily="34" charset="0"/>
              </a:rPr>
              <a:t> Information  are  shown in MAC Header</a:t>
            </a:r>
            <a:endParaRPr lang="ja-JP" altLang="en-US" dirty="0">
              <a:latin typeface="Arial" pitchFamily="34" charset="0"/>
              <a:cs typeface="Arial" pitchFamily="34" charset="0"/>
            </a:endParaRPr>
          </a:p>
        </p:txBody>
      </p:sp>
      <p:cxnSp>
        <p:nvCxnSpPr>
          <p:cNvPr id="80" name="直線コネクタ 79"/>
          <p:cNvCxnSpPr/>
          <p:nvPr/>
        </p:nvCxnSpPr>
        <p:spPr>
          <a:xfrm>
            <a:off x="323528" y="1679296"/>
            <a:ext cx="6015350" cy="0"/>
          </a:xfrm>
          <a:prstGeom prst="line">
            <a:avLst/>
          </a:prstGeom>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bwMode="auto">
          <a:xfrm>
            <a:off x="7111408" y="5943600"/>
            <a:ext cx="720080" cy="432048"/>
          </a:xfrm>
          <a:prstGeom prst="rect">
            <a:avLst/>
          </a:prstGeom>
          <a:no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Arial" pitchFamily="34" charset="0"/>
              <a:cs typeface="Arial" pitchFamily="34" charset="0"/>
            </a:endParaRPr>
          </a:p>
        </p:txBody>
      </p:sp>
      <p:sp>
        <p:nvSpPr>
          <p:cNvPr id="83" name="正方形/長方形 82"/>
          <p:cNvSpPr/>
          <p:nvPr/>
        </p:nvSpPr>
        <p:spPr bwMode="auto">
          <a:xfrm>
            <a:off x="3542712" y="3962400"/>
            <a:ext cx="1143000" cy="459062"/>
          </a:xfrm>
          <a:prstGeom prst="rect">
            <a:avLst/>
          </a:prstGeom>
          <a:no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Arial" pitchFamily="34" charset="0"/>
              <a:cs typeface="Arial" pitchFamily="34" charset="0"/>
            </a:endParaRPr>
          </a:p>
        </p:txBody>
      </p:sp>
      <p:sp>
        <p:nvSpPr>
          <p:cNvPr id="84" name="正方形/長方形 83"/>
          <p:cNvSpPr/>
          <p:nvPr/>
        </p:nvSpPr>
        <p:spPr>
          <a:xfrm>
            <a:off x="5486400" y="1219200"/>
            <a:ext cx="1752600" cy="553998"/>
          </a:xfrm>
          <a:prstGeom prst="rect">
            <a:avLst/>
          </a:prstGeom>
          <a:solidFill>
            <a:schemeClr val="bg1"/>
          </a:solidFill>
          <a:ln>
            <a:solidFill>
              <a:srgbClr val="FF0000"/>
            </a:solidFill>
          </a:ln>
        </p:spPr>
        <p:txBody>
          <a:bodyPr wrap="square">
            <a:spAutoFit/>
          </a:bodyPr>
          <a:lstStyle/>
          <a:p>
            <a:r>
              <a:rPr lang="en-US" altLang="ja-JP" sz="1000" dirty="0" smtClean="0">
                <a:latin typeface="Arial" pitchFamily="34" charset="0"/>
                <a:cs typeface="Arial" pitchFamily="34" charset="0"/>
              </a:rPr>
              <a:t>MSDU </a:t>
            </a:r>
            <a:r>
              <a:rPr lang="en-US" altLang="ja-JP" sz="1000" dirty="0" err="1" smtClean="0">
                <a:latin typeface="Arial" pitchFamily="34" charset="0"/>
                <a:cs typeface="Arial" pitchFamily="34" charset="0"/>
              </a:rPr>
              <a:t>Typ.length</a:t>
            </a:r>
            <a:endParaRPr lang="en-US" altLang="ja-JP" sz="1000" dirty="0" smtClean="0">
              <a:latin typeface="Arial" pitchFamily="34" charset="0"/>
              <a:cs typeface="Arial" pitchFamily="34" charset="0"/>
            </a:endParaRPr>
          </a:p>
          <a:p>
            <a:r>
              <a:rPr lang="en-US" altLang="ja-JP" sz="1000" dirty="0" smtClean="0">
                <a:latin typeface="Arial" pitchFamily="34" charset="0"/>
                <a:cs typeface="Arial" pitchFamily="34" charset="0"/>
              </a:rPr>
              <a:t>Ether Frame :46</a:t>
            </a:r>
            <a:r>
              <a:rPr lang="ja-JP" altLang="en-US" sz="1000" dirty="0" smtClean="0">
                <a:latin typeface="Arial" pitchFamily="34" charset="0"/>
                <a:cs typeface="Arial" pitchFamily="34" charset="0"/>
              </a:rPr>
              <a:t>～</a:t>
            </a:r>
            <a:r>
              <a:rPr lang="en-US" altLang="ja-JP" sz="1000" dirty="0" smtClean="0">
                <a:latin typeface="Arial" pitchFamily="34" charset="0"/>
                <a:cs typeface="Arial" pitchFamily="34" charset="0"/>
              </a:rPr>
              <a:t>1518B</a:t>
            </a:r>
          </a:p>
          <a:p>
            <a:r>
              <a:rPr lang="en-US" altLang="ja-JP" sz="1000" dirty="0" smtClean="0">
                <a:latin typeface="Arial" pitchFamily="34" charset="0"/>
                <a:cs typeface="Arial" pitchFamily="34" charset="0"/>
              </a:rPr>
              <a:t>MTP/OBEX:64kB</a:t>
            </a:r>
          </a:p>
        </p:txBody>
      </p:sp>
      <p:sp>
        <p:nvSpPr>
          <p:cNvPr id="87" name="正方形/長方形 86"/>
          <p:cNvSpPr/>
          <p:nvPr/>
        </p:nvSpPr>
        <p:spPr>
          <a:xfrm>
            <a:off x="5410200" y="1828800"/>
            <a:ext cx="1981200" cy="707886"/>
          </a:xfrm>
          <a:prstGeom prst="rect">
            <a:avLst/>
          </a:prstGeom>
          <a:ln>
            <a:solidFill>
              <a:srgbClr val="FF0000"/>
            </a:solidFill>
          </a:ln>
        </p:spPr>
        <p:txBody>
          <a:bodyPr wrap="square">
            <a:spAutoFit/>
          </a:bodyPr>
          <a:lstStyle/>
          <a:p>
            <a:r>
              <a:rPr lang="en-US" altLang="ja-JP" sz="1000" dirty="0" smtClean="0">
                <a:latin typeface="Arial" pitchFamily="34" charset="0"/>
                <a:cs typeface="Arial" pitchFamily="34" charset="0"/>
              </a:rPr>
              <a:t>MPDU:MAC Protocol Data Unit</a:t>
            </a:r>
          </a:p>
          <a:p>
            <a:r>
              <a:rPr lang="en-US" altLang="ja-JP" sz="1000" dirty="0" smtClean="0">
                <a:latin typeface="Arial" pitchFamily="34" charset="0"/>
                <a:cs typeface="Arial" pitchFamily="34" charset="0"/>
              </a:rPr>
              <a:t>MPDU Max length=  single </a:t>
            </a:r>
            <a:r>
              <a:rPr lang="en-US" altLang="ja-JP" sz="1000" dirty="0" smtClean="0">
                <a:solidFill>
                  <a:srgbClr val="FF0000"/>
                </a:solidFill>
                <a:latin typeface="Arial" pitchFamily="34" charset="0"/>
                <a:cs typeface="Arial" pitchFamily="34" charset="0"/>
              </a:rPr>
              <a:t>block</a:t>
            </a:r>
            <a:r>
              <a:rPr lang="en-US" altLang="ja-JP" sz="1000" dirty="0" smtClean="0">
                <a:latin typeface="Arial" pitchFamily="34" charset="0"/>
                <a:cs typeface="Arial" pitchFamily="34" charset="0"/>
              </a:rPr>
              <a:t> size of TX Buffer</a:t>
            </a:r>
          </a:p>
          <a:p>
            <a:r>
              <a:rPr lang="en-US" altLang="ja-JP" sz="1000" dirty="0" smtClean="0">
                <a:latin typeface="Arial" pitchFamily="34" charset="0"/>
                <a:cs typeface="Arial" pitchFamily="34" charset="0"/>
              </a:rPr>
              <a:t>4kB (fixed value)</a:t>
            </a:r>
          </a:p>
        </p:txBody>
      </p:sp>
      <p:grpSp>
        <p:nvGrpSpPr>
          <p:cNvPr id="3" name="グループ化 109"/>
          <p:cNvGrpSpPr/>
          <p:nvPr/>
        </p:nvGrpSpPr>
        <p:grpSpPr>
          <a:xfrm>
            <a:off x="1323567" y="4749906"/>
            <a:ext cx="864096" cy="288032"/>
            <a:chOff x="4822522" y="2708920"/>
            <a:chExt cx="864096" cy="288032"/>
          </a:xfrm>
        </p:grpSpPr>
        <p:sp>
          <p:nvSpPr>
            <p:cNvPr id="56" name="正方形/長方形 55"/>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MPDU#4</a:t>
              </a:r>
              <a:endParaRPr kumimoji="1" lang="ja-JP" altLang="en-US" sz="900" dirty="0">
                <a:solidFill>
                  <a:schemeClr val="tx1"/>
                </a:solidFill>
                <a:latin typeface="Arial" pitchFamily="34" charset="0"/>
                <a:cs typeface="Arial" pitchFamily="34" charset="0"/>
              </a:endParaRPr>
            </a:p>
          </p:txBody>
        </p:sp>
        <p:sp>
          <p:nvSpPr>
            <p:cNvPr id="57" name="正方形/長方形 56"/>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62" name="正方形/長方形 61"/>
          <p:cNvSpPr/>
          <p:nvPr/>
        </p:nvSpPr>
        <p:spPr>
          <a:xfrm>
            <a:off x="2221456" y="4626795"/>
            <a:ext cx="1063112" cy="123111"/>
          </a:xfrm>
          <a:prstGeom prst="rect">
            <a:avLst/>
          </a:prstGeom>
        </p:spPr>
        <p:txBody>
          <a:bodyPr wrap="none" tIns="0" bIns="0">
            <a:spAutoFit/>
          </a:bodyPr>
          <a:lstStyle/>
          <a:p>
            <a:r>
              <a:rPr lang="en-US" altLang="ja-JP" sz="800" dirty="0" smtClean="0">
                <a:latin typeface="Arial" pitchFamily="34" charset="0"/>
                <a:cs typeface="Arial" pitchFamily="34" charset="0"/>
              </a:rPr>
              <a:t>More Fragment = 1</a:t>
            </a:r>
            <a:endParaRPr lang="ja-JP" altLang="en-US" sz="800" dirty="0">
              <a:latin typeface="Arial" pitchFamily="34" charset="0"/>
              <a:cs typeface="Arial" pitchFamily="34" charset="0"/>
            </a:endParaRPr>
          </a:p>
        </p:txBody>
      </p:sp>
      <p:sp>
        <p:nvSpPr>
          <p:cNvPr id="69" name="左中かっこ 68"/>
          <p:cNvSpPr/>
          <p:nvPr/>
        </p:nvSpPr>
        <p:spPr>
          <a:xfrm rot="16200000" flipV="1">
            <a:off x="2200615" y="4181815"/>
            <a:ext cx="193594" cy="19583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74" name="正方形/長方形 73"/>
          <p:cNvSpPr/>
          <p:nvPr/>
        </p:nvSpPr>
        <p:spPr>
          <a:xfrm>
            <a:off x="1419020" y="5037938"/>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Subframe#4</a:t>
            </a:r>
            <a:endParaRPr lang="ja-JP" altLang="en-US" sz="800" dirty="0">
              <a:latin typeface="Arial" pitchFamily="34" charset="0"/>
              <a:cs typeface="Arial" pitchFamily="34" charset="0"/>
            </a:endParaRPr>
          </a:p>
        </p:txBody>
      </p:sp>
      <p:grpSp>
        <p:nvGrpSpPr>
          <p:cNvPr id="6" name="グループ化 77"/>
          <p:cNvGrpSpPr/>
          <p:nvPr/>
        </p:nvGrpSpPr>
        <p:grpSpPr>
          <a:xfrm>
            <a:off x="2286000" y="4741168"/>
            <a:ext cx="990600" cy="288032"/>
            <a:chOff x="6588224" y="5887497"/>
            <a:chExt cx="796410" cy="288032"/>
          </a:xfrm>
        </p:grpSpPr>
        <p:sp>
          <p:nvSpPr>
            <p:cNvPr id="89" name="正方形/長方形 88"/>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eader#4</a:t>
              </a:r>
              <a:endParaRPr kumimoji="1" lang="ja-JP" altLang="en-US" sz="800" dirty="0">
                <a:solidFill>
                  <a:schemeClr val="tx1"/>
                </a:solidFill>
                <a:latin typeface="Arial" pitchFamily="34" charset="0"/>
                <a:cs typeface="Arial" pitchFamily="34" charset="0"/>
              </a:endParaRPr>
            </a:p>
          </p:txBody>
        </p:sp>
        <p:sp>
          <p:nvSpPr>
            <p:cNvPr id="90" name="正方形/長方形 89"/>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grpSp>
        <p:nvGrpSpPr>
          <p:cNvPr id="7" name="グループ化 109"/>
          <p:cNvGrpSpPr/>
          <p:nvPr/>
        </p:nvGrpSpPr>
        <p:grpSpPr>
          <a:xfrm>
            <a:off x="2623079" y="4085511"/>
            <a:ext cx="864096" cy="288032"/>
            <a:chOff x="4822522" y="2708920"/>
            <a:chExt cx="864096" cy="288032"/>
          </a:xfrm>
        </p:grpSpPr>
        <p:sp>
          <p:nvSpPr>
            <p:cNvPr id="106" name="正方形/長方形 105"/>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MPDU#3</a:t>
              </a:r>
              <a:endParaRPr kumimoji="1" lang="ja-JP" altLang="en-US" sz="900" dirty="0">
                <a:solidFill>
                  <a:schemeClr val="tx1"/>
                </a:solidFill>
                <a:latin typeface="Arial" pitchFamily="34" charset="0"/>
                <a:cs typeface="Arial" pitchFamily="34" charset="0"/>
              </a:endParaRPr>
            </a:p>
          </p:txBody>
        </p:sp>
        <p:sp>
          <p:nvSpPr>
            <p:cNvPr id="107" name="正方形/長方形 106"/>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100" name="正方形/長方形 99"/>
          <p:cNvSpPr/>
          <p:nvPr/>
        </p:nvSpPr>
        <p:spPr>
          <a:xfrm>
            <a:off x="3520968" y="3962400"/>
            <a:ext cx="1063112" cy="123111"/>
          </a:xfrm>
          <a:prstGeom prst="rect">
            <a:avLst/>
          </a:prstGeom>
        </p:spPr>
        <p:txBody>
          <a:bodyPr wrap="none" tIns="0" bIns="0">
            <a:spAutoFit/>
          </a:bodyPr>
          <a:lstStyle/>
          <a:p>
            <a:r>
              <a:rPr lang="en-US" altLang="ja-JP" sz="800" dirty="0" smtClean="0">
                <a:latin typeface="Arial" pitchFamily="34" charset="0"/>
                <a:cs typeface="Arial" pitchFamily="34" charset="0"/>
              </a:rPr>
              <a:t>More Fragment = 0</a:t>
            </a:r>
            <a:endParaRPr lang="ja-JP" altLang="en-US" sz="800" dirty="0">
              <a:latin typeface="Arial" pitchFamily="34" charset="0"/>
              <a:cs typeface="Arial" pitchFamily="34" charset="0"/>
            </a:endParaRPr>
          </a:p>
        </p:txBody>
      </p:sp>
      <p:sp>
        <p:nvSpPr>
          <p:cNvPr id="101" name="左中かっこ 100"/>
          <p:cNvSpPr/>
          <p:nvPr/>
        </p:nvSpPr>
        <p:spPr>
          <a:xfrm rot="16200000" flipV="1">
            <a:off x="3423927" y="3593620"/>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02" name="正方形/長方形 101"/>
          <p:cNvSpPr/>
          <p:nvPr/>
        </p:nvSpPr>
        <p:spPr>
          <a:xfrm>
            <a:off x="2718532" y="4373543"/>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Subframe#3</a:t>
            </a:r>
            <a:endParaRPr lang="ja-JP" altLang="en-US" sz="800" dirty="0">
              <a:latin typeface="Arial" pitchFamily="34" charset="0"/>
              <a:cs typeface="Arial" pitchFamily="34" charset="0"/>
            </a:endParaRPr>
          </a:p>
        </p:txBody>
      </p:sp>
      <p:grpSp>
        <p:nvGrpSpPr>
          <p:cNvPr id="8" name="グループ化 77"/>
          <p:cNvGrpSpPr/>
          <p:nvPr/>
        </p:nvGrpSpPr>
        <p:grpSpPr>
          <a:xfrm>
            <a:off x="3585512" y="4076773"/>
            <a:ext cx="986488" cy="288032"/>
            <a:chOff x="6588224" y="5887497"/>
            <a:chExt cx="796410" cy="288032"/>
          </a:xfrm>
        </p:grpSpPr>
        <p:sp>
          <p:nvSpPr>
            <p:cNvPr id="104" name="正方形/長方形 103"/>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eader#3</a:t>
              </a:r>
              <a:endParaRPr kumimoji="1" lang="ja-JP" altLang="en-US" sz="800" dirty="0">
                <a:solidFill>
                  <a:schemeClr val="tx1"/>
                </a:solidFill>
                <a:latin typeface="Arial" pitchFamily="34" charset="0"/>
                <a:cs typeface="Arial" pitchFamily="34" charset="0"/>
              </a:endParaRPr>
            </a:p>
          </p:txBody>
        </p:sp>
        <p:sp>
          <p:nvSpPr>
            <p:cNvPr id="105" name="正方形/長方形 104"/>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grpSp>
        <p:nvGrpSpPr>
          <p:cNvPr id="21" name="グループ化 109"/>
          <p:cNvGrpSpPr/>
          <p:nvPr/>
        </p:nvGrpSpPr>
        <p:grpSpPr>
          <a:xfrm>
            <a:off x="3967743" y="3454506"/>
            <a:ext cx="864096" cy="288032"/>
            <a:chOff x="4822522" y="2708920"/>
            <a:chExt cx="864096" cy="288032"/>
          </a:xfrm>
        </p:grpSpPr>
        <p:sp>
          <p:nvSpPr>
            <p:cNvPr id="118" name="正方形/長方形 117"/>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MPDU#2</a:t>
              </a:r>
              <a:endParaRPr kumimoji="1" lang="ja-JP" altLang="en-US" sz="900" dirty="0">
                <a:solidFill>
                  <a:schemeClr val="tx1"/>
                </a:solidFill>
                <a:latin typeface="Arial" pitchFamily="34" charset="0"/>
                <a:cs typeface="Arial" pitchFamily="34" charset="0"/>
              </a:endParaRPr>
            </a:p>
          </p:txBody>
        </p:sp>
        <p:sp>
          <p:nvSpPr>
            <p:cNvPr id="119" name="正方形/長方形 118"/>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112" name="正方形/長方形 111"/>
          <p:cNvSpPr/>
          <p:nvPr/>
        </p:nvSpPr>
        <p:spPr>
          <a:xfrm>
            <a:off x="4865632" y="3331395"/>
            <a:ext cx="1063112" cy="123111"/>
          </a:xfrm>
          <a:prstGeom prst="rect">
            <a:avLst/>
          </a:prstGeom>
        </p:spPr>
        <p:txBody>
          <a:bodyPr wrap="none" tIns="0" bIns="0">
            <a:spAutoFit/>
          </a:bodyPr>
          <a:lstStyle/>
          <a:p>
            <a:r>
              <a:rPr lang="en-US" altLang="ja-JP" sz="800" dirty="0" smtClean="0">
                <a:latin typeface="Arial" pitchFamily="34" charset="0"/>
                <a:cs typeface="Arial" pitchFamily="34" charset="0"/>
              </a:rPr>
              <a:t>More Fragment = 1</a:t>
            </a:r>
            <a:endParaRPr lang="ja-JP" altLang="en-US" sz="800" dirty="0">
              <a:latin typeface="Arial" pitchFamily="34" charset="0"/>
              <a:cs typeface="Arial" pitchFamily="34" charset="0"/>
            </a:endParaRPr>
          </a:p>
        </p:txBody>
      </p:sp>
      <p:sp>
        <p:nvSpPr>
          <p:cNvPr id="113" name="左中かっこ 112"/>
          <p:cNvSpPr/>
          <p:nvPr/>
        </p:nvSpPr>
        <p:spPr>
          <a:xfrm rot="16200000" flipV="1">
            <a:off x="4768591" y="29626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14" name="正方形/長方形 113"/>
          <p:cNvSpPr/>
          <p:nvPr/>
        </p:nvSpPr>
        <p:spPr>
          <a:xfrm>
            <a:off x="4063196" y="3742538"/>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Subframe#2</a:t>
            </a:r>
            <a:endParaRPr lang="ja-JP" altLang="en-US" sz="800" dirty="0">
              <a:latin typeface="Arial" pitchFamily="34" charset="0"/>
              <a:cs typeface="Arial" pitchFamily="34" charset="0"/>
            </a:endParaRPr>
          </a:p>
        </p:txBody>
      </p:sp>
      <p:grpSp>
        <p:nvGrpSpPr>
          <p:cNvPr id="24" name="グループ化 77"/>
          <p:cNvGrpSpPr/>
          <p:nvPr/>
        </p:nvGrpSpPr>
        <p:grpSpPr>
          <a:xfrm>
            <a:off x="4930176" y="3445768"/>
            <a:ext cx="937224" cy="288032"/>
            <a:chOff x="6588224" y="5887497"/>
            <a:chExt cx="796410" cy="288032"/>
          </a:xfrm>
        </p:grpSpPr>
        <p:sp>
          <p:nvSpPr>
            <p:cNvPr id="116" name="正方形/長方形 115"/>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eader#2</a:t>
              </a:r>
              <a:endParaRPr kumimoji="1" lang="ja-JP" altLang="en-US" sz="800" dirty="0">
                <a:solidFill>
                  <a:schemeClr val="tx1"/>
                </a:solidFill>
                <a:latin typeface="Arial" pitchFamily="34" charset="0"/>
                <a:cs typeface="Arial" pitchFamily="34" charset="0"/>
              </a:endParaRPr>
            </a:p>
          </p:txBody>
        </p:sp>
        <p:sp>
          <p:nvSpPr>
            <p:cNvPr id="117" name="正方形/長方形 116"/>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grpSp>
        <p:nvGrpSpPr>
          <p:cNvPr id="25" name="グループ化 109"/>
          <p:cNvGrpSpPr/>
          <p:nvPr/>
        </p:nvGrpSpPr>
        <p:grpSpPr>
          <a:xfrm>
            <a:off x="5366279" y="2844906"/>
            <a:ext cx="864096" cy="288032"/>
            <a:chOff x="4822522" y="2708920"/>
            <a:chExt cx="864096" cy="288032"/>
          </a:xfrm>
        </p:grpSpPr>
        <p:sp>
          <p:nvSpPr>
            <p:cNvPr id="129" name="正方形/長方形 128"/>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MPDU#1</a:t>
              </a:r>
              <a:endParaRPr kumimoji="1" lang="ja-JP" altLang="en-US" sz="900" dirty="0">
                <a:solidFill>
                  <a:schemeClr val="tx1"/>
                </a:solidFill>
                <a:latin typeface="Arial" pitchFamily="34" charset="0"/>
                <a:cs typeface="Arial" pitchFamily="34" charset="0"/>
              </a:endParaRPr>
            </a:p>
          </p:txBody>
        </p:sp>
        <p:sp>
          <p:nvSpPr>
            <p:cNvPr id="130" name="正方形/長方形 129"/>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123" name="正方形/長方形 122"/>
          <p:cNvSpPr/>
          <p:nvPr/>
        </p:nvSpPr>
        <p:spPr>
          <a:xfrm>
            <a:off x="6264168" y="2721795"/>
            <a:ext cx="1034257" cy="123111"/>
          </a:xfrm>
          <a:prstGeom prst="rect">
            <a:avLst/>
          </a:prstGeom>
        </p:spPr>
        <p:txBody>
          <a:bodyPr wrap="none" tIns="0" bIns="0">
            <a:spAutoFit/>
          </a:bodyPr>
          <a:lstStyle/>
          <a:p>
            <a:r>
              <a:rPr lang="en-US" altLang="ja-JP" sz="800" dirty="0" smtClean="0">
                <a:latin typeface="Arial" pitchFamily="34" charset="0"/>
                <a:cs typeface="Arial" pitchFamily="34" charset="0"/>
              </a:rPr>
              <a:t>More Fragment= 0</a:t>
            </a:r>
            <a:endParaRPr lang="ja-JP" altLang="en-US" sz="800" dirty="0">
              <a:latin typeface="Arial" pitchFamily="34" charset="0"/>
              <a:cs typeface="Arial" pitchFamily="34" charset="0"/>
            </a:endParaRPr>
          </a:p>
        </p:txBody>
      </p:sp>
      <p:sp>
        <p:nvSpPr>
          <p:cNvPr id="124" name="左中かっこ 123"/>
          <p:cNvSpPr/>
          <p:nvPr/>
        </p:nvSpPr>
        <p:spPr>
          <a:xfrm rot="16200000" flipV="1">
            <a:off x="6167127" y="23530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25" name="正方形/長方形 124"/>
          <p:cNvSpPr/>
          <p:nvPr/>
        </p:nvSpPr>
        <p:spPr>
          <a:xfrm>
            <a:off x="5461732" y="3132938"/>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Subframe#1</a:t>
            </a:r>
            <a:endParaRPr lang="ja-JP" altLang="en-US" sz="800" dirty="0">
              <a:latin typeface="Arial" pitchFamily="34" charset="0"/>
              <a:cs typeface="Arial" pitchFamily="34" charset="0"/>
            </a:endParaRPr>
          </a:p>
        </p:txBody>
      </p:sp>
      <p:grpSp>
        <p:nvGrpSpPr>
          <p:cNvPr id="26" name="グループ化 77"/>
          <p:cNvGrpSpPr/>
          <p:nvPr/>
        </p:nvGrpSpPr>
        <p:grpSpPr>
          <a:xfrm>
            <a:off x="6328712" y="2836168"/>
            <a:ext cx="910288" cy="288032"/>
            <a:chOff x="6588224" y="5887497"/>
            <a:chExt cx="796410" cy="288032"/>
          </a:xfrm>
        </p:grpSpPr>
        <p:sp>
          <p:nvSpPr>
            <p:cNvPr id="127" name="正方形/長方形 126"/>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eader#1</a:t>
              </a:r>
              <a:endParaRPr kumimoji="1" lang="ja-JP" altLang="en-US" sz="800" dirty="0">
                <a:solidFill>
                  <a:schemeClr val="tx1"/>
                </a:solidFill>
                <a:latin typeface="Arial" pitchFamily="34" charset="0"/>
                <a:cs typeface="Arial" pitchFamily="34" charset="0"/>
              </a:endParaRPr>
            </a:p>
          </p:txBody>
        </p:sp>
        <p:sp>
          <p:nvSpPr>
            <p:cNvPr id="128" name="正方形/長方形 127"/>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sp>
        <p:nvSpPr>
          <p:cNvPr id="146" name="正方形/長方形 145"/>
          <p:cNvSpPr/>
          <p:nvPr/>
        </p:nvSpPr>
        <p:spPr>
          <a:xfrm>
            <a:off x="1828800" y="6019800"/>
            <a:ext cx="6522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err="1" smtClean="0">
                <a:solidFill>
                  <a:schemeClr val="tx1"/>
                </a:solidFill>
                <a:latin typeface="Arial" pitchFamily="34" charset="0"/>
                <a:cs typeface="Arial" pitchFamily="34" charset="0"/>
              </a:rPr>
              <a:t>Subframe#N</a:t>
            </a:r>
            <a:endParaRPr kumimoji="1" lang="ja-JP" altLang="en-US" sz="800" dirty="0">
              <a:solidFill>
                <a:schemeClr val="tx1"/>
              </a:solidFill>
              <a:latin typeface="Arial" pitchFamily="34" charset="0"/>
              <a:cs typeface="Arial" pitchFamily="34" charset="0"/>
            </a:endParaRPr>
          </a:p>
        </p:txBody>
      </p:sp>
      <p:cxnSp>
        <p:nvCxnSpPr>
          <p:cNvPr id="148" name="直線コネクタ 147"/>
          <p:cNvCxnSpPr/>
          <p:nvPr/>
        </p:nvCxnSpPr>
        <p:spPr>
          <a:xfrm>
            <a:off x="2590800" y="6172200"/>
            <a:ext cx="2057400" cy="0"/>
          </a:xfrm>
          <a:prstGeom prst="line">
            <a:avLst/>
          </a:prstGeom>
          <a:noFill/>
          <a:ln w="25400" cap="flat">
            <a:solidFill>
              <a:schemeClr val="tx1"/>
            </a:solidFill>
            <a:prstDash val="sysDot"/>
            <a:bevel/>
          </a:ln>
          <a:effectLst/>
        </p:spPr>
        <p:style>
          <a:lnRef idx="0">
            <a:scrgbClr r="0" g="0" b="0"/>
          </a:lnRef>
          <a:fillRef idx="0">
            <a:scrgbClr r="0" g="0" b="0"/>
          </a:fillRef>
          <a:effectRef idx="0">
            <a:scrgbClr r="0" g="0" b="0"/>
          </a:effectRef>
          <a:fontRef idx="none"/>
        </p:style>
      </p:cxnSp>
      <p:sp>
        <p:nvSpPr>
          <p:cNvPr id="149" name="正方形/長方形 148"/>
          <p:cNvSpPr/>
          <p:nvPr/>
        </p:nvSpPr>
        <p:spPr>
          <a:xfrm>
            <a:off x="1371600" y="5791200"/>
            <a:ext cx="1143000" cy="584775"/>
          </a:xfrm>
          <a:prstGeom prst="rect">
            <a:avLst/>
          </a:prstGeom>
          <a:ln>
            <a:solidFill>
              <a:srgbClr val="FF0000"/>
            </a:solidFill>
          </a:ln>
        </p:spPr>
        <p:txBody>
          <a:bodyPr wrap="square">
            <a:spAutoFit/>
          </a:bodyPr>
          <a:lstStyle/>
          <a:p>
            <a:r>
              <a:rPr lang="en-US" altLang="ja-JP" sz="800" dirty="0" smtClean="0">
                <a:latin typeface="Arial" pitchFamily="34" charset="0"/>
                <a:cs typeface="Arial" pitchFamily="34" charset="0"/>
              </a:rPr>
              <a:t>N:255 maximum</a:t>
            </a:r>
          </a:p>
          <a:p>
            <a:endParaRPr lang="en-US" altLang="ja-JP" sz="800" dirty="0" smtClean="0">
              <a:latin typeface="Arial" pitchFamily="34" charset="0"/>
              <a:cs typeface="Arial" pitchFamily="34" charset="0"/>
            </a:endParaRPr>
          </a:p>
          <a:p>
            <a:endParaRPr lang="en-US" altLang="ja-JP" sz="800" dirty="0" smtClean="0">
              <a:latin typeface="Arial" pitchFamily="34" charset="0"/>
              <a:cs typeface="Arial" pitchFamily="34" charset="0"/>
            </a:endParaRPr>
          </a:p>
          <a:p>
            <a:endParaRPr lang="ja-JP" altLang="en-US" sz="800" dirty="0">
              <a:latin typeface="Arial" pitchFamily="34" charset="0"/>
              <a:cs typeface="Arial" pitchFamily="34" charset="0"/>
            </a:endParaRPr>
          </a:p>
        </p:txBody>
      </p:sp>
      <p:pic>
        <p:nvPicPr>
          <p:cNvPr id="92" name="Picture 2" descr="http://i.istockimg.com/file_thumbview_approve/21053787/3/stock-photo-21053787-one-pound-coin-stack.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068971" y="1671745"/>
            <a:ext cx="875787" cy="1320632"/>
          </a:xfrm>
          <a:prstGeom prst="rect">
            <a:avLst/>
          </a:prstGeom>
          <a:noFill/>
          <a:extLst>
            <a:ext uri="{909E8E84-426E-40DD-AFC4-6F175D3DCCD1}">
              <a14:hiddenFill xmlns:a14="http://schemas.microsoft.com/office/drawing/2010/main" xmlns="">
                <a:solidFill>
                  <a:srgbClr val="FFFFFF"/>
                </a:solidFill>
              </a14:hiddenFill>
            </a:ext>
          </a:extLst>
        </p:spPr>
      </p:pic>
      <p:sp>
        <p:nvSpPr>
          <p:cNvPr id="93" name="正方形/長方形 92"/>
          <p:cNvSpPr/>
          <p:nvPr/>
        </p:nvSpPr>
        <p:spPr>
          <a:xfrm>
            <a:off x="7821946" y="2819400"/>
            <a:ext cx="1245854" cy="461665"/>
          </a:xfrm>
          <a:prstGeom prst="rect">
            <a:avLst/>
          </a:prstGeom>
          <a:solidFill>
            <a:schemeClr val="bg1"/>
          </a:solidFill>
        </p:spPr>
        <p:txBody>
          <a:bodyPr wrap="none">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altLang="ja-JP" dirty="0" smtClean="0">
                <a:solidFill>
                  <a:srgbClr val="000000"/>
                </a:solidFill>
                <a:latin typeface="Arial" pitchFamily="34" charset="0"/>
                <a:cs typeface="Arial" pitchFamily="34" charset="0"/>
              </a:rPr>
              <a:t>“Stacked Coin” </a:t>
            </a:r>
          </a:p>
          <a:p>
            <a:pPr marL="0" marR="0" indent="0" algn="ctr" defTabSz="914400" rtl="0" fontAlgn="auto" latinLnBrk="1" hangingPunct="0">
              <a:lnSpc>
                <a:spcPct val="100000"/>
              </a:lnSpc>
              <a:spcBef>
                <a:spcPts val="0"/>
              </a:spcBef>
              <a:spcAft>
                <a:spcPts val="0"/>
              </a:spcAft>
              <a:buClrTx/>
              <a:buSzTx/>
              <a:buFontTx/>
              <a:buNone/>
              <a:tabLst/>
            </a:pPr>
            <a:r>
              <a:rPr lang="en-US" altLang="ja-JP" dirty="0" smtClean="0">
                <a:solidFill>
                  <a:srgbClr val="000000"/>
                </a:solidFill>
                <a:latin typeface="Arial" pitchFamily="34" charset="0"/>
                <a:cs typeface="Arial" pitchFamily="34" charset="0"/>
              </a:rPr>
              <a:t>FIFO Buffer</a:t>
            </a:r>
            <a:endParaRPr lang="en-US" altLang="ja-JP" dirty="0">
              <a:solidFill>
                <a:srgbClr val="000000"/>
              </a:solidFill>
              <a:latin typeface="Arial" pitchFamily="34" charset="0"/>
              <a:cs typeface="Arial" pitchFamily="34" charset="0"/>
            </a:endParaRPr>
          </a:p>
        </p:txBody>
      </p:sp>
      <p:sp>
        <p:nvSpPr>
          <p:cNvPr id="94" name="正方形/長方形 93"/>
          <p:cNvSpPr/>
          <p:nvPr/>
        </p:nvSpPr>
        <p:spPr>
          <a:xfrm>
            <a:off x="4552750" y="4535269"/>
            <a:ext cx="1814392" cy="646331"/>
          </a:xfrm>
          <a:prstGeom prst="rect">
            <a:avLst/>
          </a:prstGeom>
          <a:solidFill>
            <a:schemeClr val="bg1"/>
          </a:solidFill>
          <a:ln>
            <a:solidFill>
              <a:srgbClr val="FF0000"/>
            </a:solidFill>
          </a:ln>
        </p:spPr>
        <p:txBody>
          <a:bodyPr wrap="square">
            <a:spAutoFit/>
          </a:bodyPr>
          <a:lstStyle/>
          <a:p>
            <a:r>
              <a:rPr lang="en-US" altLang="ja-JP" dirty="0" smtClean="0">
                <a:latin typeface="Arial" pitchFamily="34" charset="0"/>
                <a:cs typeface="Arial" pitchFamily="34" charset="0"/>
              </a:rPr>
              <a:t>Sequence# and MPDU length are  shown in Sub Header</a:t>
            </a:r>
            <a:endParaRPr lang="ja-JP" altLang="en-US" dirty="0">
              <a:latin typeface="Arial" pitchFamily="34" charset="0"/>
              <a:cs typeface="Arial" pitchFamily="34" charset="0"/>
            </a:endParaRPr>
          </a:p>
        </p:txBody>
      </p:sp>
      <p:sp>
        <p:nvSpPr>
          <p:cNvPr id="58" name="正方形/長方形 57"/>
          <p:cNvSpPr/>
          <p:nvPr/>
        </p:nvSpPr>
        <p:spPr>
          <a:xfrm>
            <a:off x="1828800" y="2971800"/>
            <a:ext cx="1753656" cy="861774"/>
          </a:xfrm>
          <a:prstGeom prst="rect">
            <a:avLst/>
          </a:prstGeom>
          <a:solidFill>
            <a:schemeClr val="bg1"/>
          </a:solidFill>
          <a:ln>
            <a:solidFill>
              <a:srgbClr val="FF0000"/>
            </a:solidFill>
          </a:ln>
        </p:spPr>
        <p:txBody>
          <a:bodyPr wrap="square">
            <a:spAutoFit/>
          </a:bodyPr>
          <a:lstStyle/>
          <a:p>
            <a:r>
              <a:rPr lang="en-US" altLang="ja-JP" sz="1000" dirty="0" smtClean="0">
                <a:latin typeface="Arial" pitchFamily="34" charset="0"/>
                <a:cs typeface="Arial" pitchFamily="34" charset="0"/>
              </a:rPr>
              <a:t>More Fragment is set to 1 to indicate the corresponding </a:t>
            </a:r>
            <a:r>
              <a:rPr lang="en-US" altLang="ja-JP" sz="1000" dirty="0" err="1" smtClean="0">
                <a:latin typeface="Arial" pitchFamily="34" charset="0"/>
                <a:cs typeface="Arial" pitchFamily="34" charset="0"/>
              </a:rPr>
              <a:t>subframe</a:t>
            </a:r>
            <a:r>
              <a:rPr lang="en-US" altLang="ja-JP" sz="1000" dirty="0" smtClean="0">
                <a:latin typeface="Arial" pitchFamily="34" charset="0"/>
                <a:cs typeface="Arial" pitchFamily="34" charset="0"/>
              </a:rPr>
              <a:t> is not a final frame of fragmentation</a:t>
            </a:r>
            <a:r>
              <a:rPr lang="en-US" altLang="ja-JP" sz="800" dirty="0" smtClean="0">
                <a:latin typeface="Arial" pitchFamily="34" charset="0"/>
                <a:cs typeface="Arial" pitchFamily="34" charset="0"/>
              </a:rPr>
              <a:t>.</a:t>
            </a:r>
            <a:endParaRPr lang="ja-JP" altLang="en-US" sz="800" dirty="0">
              <a:latin typeface="Arial" pitchFamily="34" charset="0"/>
              <a:cs typeface="Arial" pitchFamily="34" charset="0"/>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HRCP </a:t>
            </a:r>
            <a:r>
              <a:rPr kumimoji="1" lang="en-US" altLang="ja-JP" dirty="0" err="1" smtClean="0"/>
              <a:t>deaggregation</a:t>
            </a:r>
            <a:endParaRPr kumimoji="1" lang="ja-JP" altLang="en-US" dirty="0"/>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13</a:t>
            </a:fld>
            <a:endParaRPr lang="en-US" dirty="0"/>
          </a:p>
        </p:txBody>
      </p:sp>
      <p:sp>
        <p:nvSpPr>
          <p:cNvPr id="22597" name="Rectangle 6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44108" name="Rectangle 7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44033" name="キャンバス 206"/>
          <p:cNvGrpSpPr>
            <a:grpSpLocks/>
          </p:cNvGrpSpPr>
          <p:nvPr/>
        </p:nvGrpSpPr>
        <p:grpSpPr bwMode="auto">
          <a:xfrm>
            <a:off x="1752600" y="1447800"/>
            <a:ext cx="5435600" cy="4511675"/>
            <a:chOff x="0" y="0"/>
            <a:chExt cx="5436235" cy="4511040"/>
          </a:xfrm>
        </p:grpSpPr>
        <p:sp>
          <p:nvSpPr>
            <p:cNvPr id="44107" name="AutoShape 75"/>
            <p:cNvSpPr>
              <a:spLocks noChangeAspect="1" noChangeArrowheads="1"/>
            </p:cNvSpPr>
            <p:nvPr/>
          </p:nvSpPr>
          <p:spPr bwMode="auto">
            <a:xfrm>
              <a:off x="0" y="0"/>
              <a:ext cx="5436235" cy="451104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3" name="Text Box 208"/>
            <p:cNvSpPr txBox="1">
              <a:spLocks noChangeArrowheads="1"/>
            </p:cNvSpPr>
            <p:nvPr/>
          </p:nvSpPr>
          <p:spPr bwMode="auto">
            <a:xfrm>
              <a:off x="4824095" y="3965575"/>
              <a:ext cx="612140" cy="252095"/>
            </a:xfrm>
            <a:prstGeom prst="rect">
              <a:avLst/>
            </a:prstGeom>
            <a:solidFill>
              <a:srgbClr val="D8D8D8"/>
            </a:solidFill>
            <a:ln w="9525">
              <a:solidFill>
                <a:srgbClr val="000000"/>
              </a:solidFill>
              <a:miter lim="800000"/>
              <a:headEnd/>
              <a:tailEnd/>
            </a:ln>
          </p:spPr>
          <p:txBody>
            <a:bodyPr vert="horz" wrap="square" lIns="7200" tIns="61200" rIns="7200" bIns="684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PHY Header</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8" name="Text Box 209"/>
            <p:cNvSpPr txBox="1">
              <a:spLocks noChangeArrowheads="1"/>
            </p:cNvSpPr>
            <p:nvPr/>
          </p:nvSpPr>
          <p:spPr bwMode="auto">
            <a:xfrm>
              <a:off x="4211955" y="3965575"/>
              <a:ext cx="612140" cy="252095"/>
            </a:xfrm>
            <a:prstGeom prst="rect">
              <a:avLst/>
            </a:prstGeom>
            <a:solidFill>
              <a:srgbClr val="D8D8D8"/>
            </a:solid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Header</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9" name="Text Box 210"/>
            <p:cNvSpPr txBox="1">
              <a:spLocks noChangeArrowheads="1"/>
            </p:cNvSpPr>
            <p:nvPr/>
          </p:nvSpPr>
          <p:spPr bwMode="auto">
            <a:xfrm>
              <a:off x="4046220" y="396557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0" name="Text Box 211"/>
            <p:cNvSpPr txBox="1">
              <a:spLocks noChangeArrowheads="1"/>
            </p:cNvSpPr>
            <p:nvPr/>
          </p:nvSpPr>
          <p:spPr bwMode="auto">
            <a:xfrm>
              <a:off x="3541395"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1" name="Text Box 212"/>
            <p:cNvSpPr txBox="1">
              <a:spLocks noChangeArrowheads="1"/>
            </p:cNvSpPr>
            <p:nvPr/>
          </p:nvSpPr>
          <p:spPr bwMode="auto">
            <a:xfrm>
              <a:off x="3036570"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2" name="Text Box 213"/>
            <p:cNvSpPr txBox="1">
              <a:spLocks noChangeArrowheads="1"/>
            </p:cNvSpPr>
            <p:nvPr/>
          </p:nvSpPr>
          <p:spPr bwMode="auto">
            <a:xfrm>
              <a:off x="2531745"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3" name="Text Box 214"/>
            <p:cNvSpPr txBox="1">
              <a:spLocks noChangeArrowheads="1"/>
            </p:cNvSpPr>
            <p:nvPr/>
          </p:nvSpPr>
          <p:spPr bwMode="auto">
            <a:xfrm>
              <a:off x="2026920"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4</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4" name="Text Box 215"/>
            <p:cNvSpPr txBox="1">
              <a:spLocks noChangeArrowheads="1"/>
            </p:cNvSpPr>
            <p:nvPr/>
          </p:nvSpPr>
          <p:spPr bwMode="auto">
            <a:xfrm>
              <a:off x="0"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5" name="Text Box 216"/>
            <p:cNvSpPr txBox="1">
              <a:spLocks noChangeArrowheads="1"/>
            </p:cNvSpPr>
            <p:nvPr/>
          </p:nvSpPr>
          <p:spPr bwMode="auto">
            <a:xfrm>
              <a:off x="4210685" y="893445"/>
              <a:ext cx="612140" cy="252095"/>
            </a:xfrm>
            <a:prstGeom prst="rect">
              <a:avLst/>
            </a:prstGeom>
            <a:solidFill>
              <a:srgbClr val="D8D8D8"/>
            </a:solid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Header</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6" name="Text Box 217"/>
            <p:cNvSpPr txBox="1">
              <a:spLocks noChangeArrowheads="1"/>
            </p:cNvSpPr>
            <p:nvPr/>
          </p:nvSpPr>
          <p:spPr bwMode="auto">
            <a:xfrm>
              <a:off x="952500" y="3317875"/>
              <a:ext cx="612140" cy="252095"/>
            </a:xfrm>
            <a:prstGeom prst="rect">
              <a:avLst/>
            </a:prstGeom>
            <a:solidFill>
              <a:srgbClr val="D8D8D8"/>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Subheader#4</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7" name="Text Box 218"/>
            <p:cNvSpPr txBox="1">
              <a:spLocks noChangeArrowheads="1"/>
            </p:cNvSpPr>
            <p:nvPr/>
          </p:nvSpPr>
          <p:spPr bwMode="auto">
            <a:xfrm>
              <a:off x="788035" y="331787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8" name="Text Box 219"/>
            <p:cNvSpPr txBox="1">
              <a:spLocks noChangeArrowheads="1"/>
            </p:cNvSpPr>
            <p:nvPr/>
          </p:nvSpPr>
          <p:spPr bwMode="auto">
            <a:xfrm>
              <a:off x="175895" y="3317875"/>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MPDU#4</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9" name="AutoShape 220"/>
            <p:cNvSpPr>
              <a:spLocks/>
            </p:cNvSpPr>
            <p:nvPr/>
          </p:nvSpPr>
          <p:spPr bwMode="auto">
            <a:xfrm rot="5400000">
              <a:off x="735965" y="2894965"/>
              <a:ext cx="99060" cy="1558925"/>
            </a:xfrm>
            <a:prstGeom prst="rightBrace">
              <a:avLst>
                <a:gd name="adj1" fmla="val 131143"/>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80" name="Text Box 221"/>
            <p:cNvSpPr txBox="1">
              <a:spLocks noChangeArrowheads="1"/>
            </p:cNvSpPr>
            <p:nvPr/>
          </p:nvSpPr>
          <p:spPr bwMode="auto">
            <a:xfrm>
              <a:off x="1143000" y="3686175"/>
              <a:ext cx="724535" cy="10668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Subframe#4</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1" name="Text Box 222"/>
            <p:cNvSpPr txBox="1">
              <a:spLocks noChangeArrowheads="1"/>
            </p:cNvSpPr>
            <p:nvPr/>
          </p:nvSpPr>
          <p:spPr bwMode="auto">
            <a:xfrm>
              <a:off x="803275" y="3159760"/>
              <a:ext cx="80772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2" name="Text Box 223"/>
            <p:cNvSpPr txBox="1">
              <a:spLocks noChangeArrowheads="1"/>
            </p:cNvSpPr>
            <p:nvPr/>
          </p:nvSpPr>
          <p:spPr bwMode="auto">
            <a:xfrm>
              <a:off x="13335" y="331787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3" name="Text Box 224"/>
            <p:cNvSpPr txBox="1">
              <a:spLocks noChangeArrowheads="1"/>
            </p:cNvSpPr>
            <p:nvPr/>
          </p:nvSpPr>
          <p:spPr bwMode="auto">
            <a:xfrm>
              <a:off x="1919605" y="2693035"/>
              <a:ext cx="612140" cy="252095"/>
            </a:xfrm>
            <a:prstGeom prst="rect">
              <a:avLst/>
            </a:prstGeom>
            <a:solidFill>
              <a:srgbClr val="D8D8D8"/>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Subheader#3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4" name="Text Box 225"/>
            <p:cNvSpPr txBox="1">
              <a:spLocks noChangeArrowheads="1"/>
            </p:cNvSpPr>
            <p:nvPr/>
          </p:nvSpPr>
          <p:spPr bwMode="auto">
            <a:xfrm>
              <a:off x="1755140" y="269303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5" name="Text Box 226"/>
            <p:cNvSpPr txBox="1">
              <a:spLocks noChangeArrowheads="1"/>
            </p:cNvSpPr>
            <p:nvPr/>
          </p:nvSpPr>
          <p:spPr bwMode="auto">
            <a:xfrm>
              <a:off x="1143000" y="2693035"/>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6" name="AutoShape 227"/>
            <p:cNvSpPr>
              <a:spLocks/>
            </p:cNvSpPr>
            <p:nvPr/>
          </p:nvSpPr>
          <p:spPr bwMode="auto">
            <a:xfrm rot="5400000">
              <a:off x="1703070" y="2270125"/>
              <a:ext cx="99060" cy="1558925"/>
            </a:xfrm>
            <a:prstGeom prst="rightBrace">
              <a:avLst>
                <a:gd name="adj1" fmla="val 131143"/>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87" name="Text Box 228"/>
            <p:cNvSpPr txBox="1">
              <a:spLocks noChangeArrowheads="1"/>
            </p:cNvSpPr>
            <p:nvPr/>
          </p:nvSpPr>
          <p:spPr bwMode="auto">
            <a:xfrm>
              <a:off x="1770380" y="2534920"/>
              <a:ext cx="80772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fragment=0</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8" name="Text Box 229"/>
            <p:cNvSpPr txBox="1">
              <a:spLocks noChangeArrowheads="1"/>
            </p:cNvSpPr>
            <p:nvPr/>
          </p:nvSpPr>
          <p:spPr bwMode="auto">
            <a:xfrm>
              <a:off x="980440" y="269303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9" name="Text Box 230"/>
            <p:cNvSpPr txBox="1">
              <a:spLocks noChangeArrowheads="1"/>
            </p:cNvSpPr>
            <p:nvPr/>
          </p:nvSpPr>
          <p:spPr bwMode="auto">
            <a:xfrm>
              <a:off x="2854325" y="2058035"/>
              <a:ext cx="612140" cy="252095"/>
            </a:xfrm>
            <a:prstGeom prst="rect">
              <a:avLst/>
            </a:prstGeom>
            <a:solidFill>
              <a:srgbClr val="D8D8D8"/>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Subheader#2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0" name="Text Box 231"/>
            <p:cNvSpPr txBox="1">
              <a:spLocks noChangeArrowheads="1"/>
            </p:cNvSpPr>
            <p:nvPr/>
          </p:nvSpPr>
          <p:spPr bwMode="auto">
            <a:xfrm>
              <a:off x="2689860" y="205803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1" name="Text Box 232"/>
            <p:cNvSpPr txBox="1">
              <a:spLocks noChangeArrowheads="1"/>
            </p:cNvSpPr>
            <p:nvPr/>
          </p:nvSpPr>
          <p:spPr bwMode="auto">
            <a:xfrm>
              <a:off x="2077720" y="2058035"/>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2" name="AutoShape 233"/>
            <p:cNvSpPr>
              <a:spLocks/>
            </p:cNvSpPr>
            <p:nvPr/>
          </p:nvSpPr>
          <p:spPr bwMode="auto">
            <a:xfrm rot="5400000">
              <a:off x="2637790" y="1635125"/>
              <a:ext cx="99060" cy="1558925"/>
            </a:xfrm>
            <a:prstGeom prst="rightBrace">
              <a:avLst>
                <a:gd name="adj1" fmla="val 131143"/>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93" name="Text Box 234"/>
            <p:cNvSpPr txBox="1">
              <a:spLocks noChangeArrowheads="1"/>
            </p:cNvSpPr>
            <p:nvPr/>
          </p:nvSpPr>
          <p:spPr bwMode="auto">
            <a:xfrm>
              <a:off x="2705100" y="1899920"/>
              <a:ext cx="80772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4" name="Text Box 235"/>
            <p:cNvSpPr txBox="1">
              <a:spLocks noChangeArrowheads="1"/>
            </p:cNvSpPr>
            <p:nvPr/>
          </p:nvSpPr>
          <p:spPr bwMode="auto">
            <a:xfrm>
              <a:off x="1915160" y="205803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5" name="Text Box 236"/>
            <p:cNvSpPr txBox="1">
              <a:spLocks noChangeArrowheads="1"/>
            </p:cNvSpPr>
            <p:nvPr/>
          </p:nvSpPr>
          <p:spPr bwMode="auto">
            <a:xfrm>
              <a:off x="3804285" y="1423670"/>
              <a:ext cx="612140" cy="252095"/>
            </a:xfrm>
            <a:prstGeom prst="rect">
              <a:avLst/>
            </a:prstGeom>
            <a:solidFill>
              <a:srgbClr val="D8D8D8"/>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Subheader#1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29" name="Text Box 237"/>
            <p:cNvSpPr txBox="1">
              <a:spLocks noChangeArrowheads="1"/>
            </p:cNvSpPr>
            <p:nvPr/>
          </p:nvSpPr>
          <p:spPr bwMode="auto">
            <a:xfrm>
              <a:off x="3639820" y="1423670"/>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2" name="Text Box 238"/>
            <p:cNvSpPr txBox="1">
              <a:spLocks noChangeArrowheads="1"/>
            </p:cNvSpPr>
            <p:nvPr/>
          </p:nvSpPr>
          <p:spPr bwMode="auto">
            <a:xfrm>
              <a:off x="3027680" y="1423670"/>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3" name="AutoShape 239"/>
            <p:cNvSpPr>
              <a:spLocks/>
            </p:cNvSpPr>
            <p:nvPr/>
          </p:nvSpPr>
          <p:spPr bwMode="auto">
            <a:xfrm rot="5400000">
              <a:off x="3587750" y="1000760"/>
              <a:ext cx="99060" cy="1558925"/>
            </a:xfrm>
            <a:prstGeom prst="rightBrace">
              <a:avLst>
                <a:gd name="adj1" fmla="val 131143"/>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2534" name="Text Box 240"/>
            <p:cNvSpPr txBox="1">
              <a:spLocks noChangeArrowheads="1"/>
            </p:cNvSpPr>
            <p:nvPr/>
          </p:nvSpPr>
          <p:spPr bwMode="auto">
            <a:xfrm>
              <a:off x="3655060" y="1265555"/>
              <a:ext cx="80772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fragment=0</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5" name="Text Box 241"/>
            <p:cNvSpPr txBox="1">
              <a:spLocks noChangeArrowheads="1"/>
            </p:cNvSpPr>
            <p:nvPr/>
          </p:nvSpPr>
          <p:spPr bwMode="auto">
            <a:xfrm>
              <a:off x="2865120" y="1423670"/>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6" name="Text Box 242"/>
            <p:cNvSpPr txBox="1">
              <a:spLocks noChangeArrowheads="1"/>
            </p:cNvSpPr>
            <p:nvPr/>
          </p:nvSpPr>
          <p:spPr bwMode="auto">
            <a:xfrm>
              <a:off x="1907540" y="3099435"/>
              <a:ext cx="724535" cy="10668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7" name="Text Box 243"/>
            <p:cNvSpPr txBox="1">
              <a:spLocks noChangeArrowheads="1"/>
            </p:cNvSpPr>
            <p:nvPr/>
          </p:nvSpPr>
          <p:spPr bwMode="auto">
            <a:xfrm>
              <a:off x="2816860" y="2447290"/>
              <a:ext cx="724535" cy="10668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8" name="Text Box 244"/>
            <p:cNvSpPr txBox="1">
              <a:spLocks noChangeArrowheads="1"/>
            </p:cNvSpPr>
            <p:nvPr/>
          </p:nvSpPr>
          <p:spPr bwMode="auto">
            <a:xfrm>
              <a:off x="3770630" y="1818640"/>
              <a:ext cx="724535" cy="10668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9" name="Text Box 245"/>
            <p:cNvSpPr txBox="1">
              <a:spLocks noChangeArrowheads="1"/>
            </p:cNvSpPr>
            <p:nvPr/>
          </p:nvSpPr>
          <p:spPr bwMode="auto">
            <a:xfrm>
              <a:off x="3027680" y="893445"/>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0" name="Text Box 246"/>
            <p:cNvSpPr txBox="1">
              <a:spLocks noChangeArrowheads="1"/>
            </p:cNvSpPr>
            <p:nvPr/>
          </p:nvSpPr>
          <p:spPr bwMode="auto">
            <a:xfrm>
              <a:off x="2327275" y="893445"/>
              <a:ext cx="612140" cy="252095"/>
            </a:xfrm>
            <a:prstGeom prst="rect">
              <a:avLst/>
            </a:prstGeom>
            <a:no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MPDU#2</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(Fragment#1)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1" name="Text Box 247"/>
            <p:cNvSpPr txBox="1">
              <a:spLocks noChangeArrowheads="1"/>
            </p:cNvSpPr>
            <p:nvPr/>
          </p:nvSpPr>
          <p:spPr bwMode="auto">
            <a:xfrm>
              <a:off x="1623060" y="893445"/>
              <a:ext cx="612140" cy="252095"/>
            </a:xfrm>
            <a:prstGeom prst="rect">
              <a:avLst/>
            </a:prstGeom>
            <a:no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MPDU#3</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(Fragment#2)</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2" name="Text Box 248"/>
            <p:cNvSpPr txBox="1">
              <a:spLocks noChangeArrowheads="1"/>
            </p:cNvSpPr>
            <p:nvPr/>
          </p:nvSpPr>
          <p:spPr bwMode="auto">
            <a:xfrm>
              <a:off x="772160" y="893445"/>
              <a:ext cx="612140" cy="252095"/>
            </a:xfrm>
            <a:prstGeom prst="rect">
              <a:avLst/>
            </a:prstGeom>
            <a:no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MPDU#4</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(Fragment#1)</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3" name="Text Box 249"/>
            <p:cNvSpPr txBox="1">
              <a:spLocks noChangeArrowheads="1"/>
            </p:cNvSpPr>
            <p:nvPr/>
          </p:nvSpPr>
          <p:spPr bwMode="auto">
            <a:xfrm>
              <a:off x="59055" y="893445"/>
              <a:ext cx="612140" cy="252095"/>
            </a:xfrm>
            <a:prstGeom prst="rect">
              <a:avLst/>
            </a:prstGeom>
            <a:no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MPDU#5</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(Fragment#2)</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4" name="AutoShape 250"/>
            <p:cNvSpPr>
              <a:spLocks/>
            </p:cNvSpPr>
            <p:nvPr/>
          </p:nvSpPr>
          <p:spPr bwMode="auto">
            <a:xfrm rot="16200000" flipV="1">
              <a:off x="2232025" y="110490"/>
              <a:ext cx="99060" cy="1316355"/>
            </a:xfrm>
            <a:prstGeom prst="rightBrace">
              <a:avLst>
                <a:gd name="adj1" fmla="val 110737"/>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2545" name="AutoShape 251"/>
            <p:cNvSpPr>
              <a:spLocks noChangeShapeType="1"/>
            </p:cNvSpPr>
            <p:nvPr/>
          </p:nvSpPr>
          <p:spPr bwMode="auto">
            <a:xfrm flipH="1">
              <a:off x="481965" y="1145540"/>
              <a:ext cx="596265" cy="217233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46" name="AutoShape 252"/>
            <p:cNvSpPr>
              <a:spLocks/>
            </p:cNvSpPr>
            <p:nvPr/>
          </p:nvSpPr>
          <p:spPr bwMode="auto">
            <a:xfrm rot="-5400000">
              <a:off x="671195" y="137160"/>
              <a:ext cx="130810" cy="1295400"/>
            </a:xfrm>
            <a:prstGeom prst="rightBrace">
              <a:avLst>
                <a:gd name="adj1" fmla="val 82524"/>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2547" name="AutoShape 253"/>
            <p:cNvSpPr>
              <a:spLocks noChangeShapeType="1"/>
            </p:cNvSpPr>
            <p:nvPr/>
          </p:nvSpPr>
          <p:spPr bwMode="auto">
            <a:xfrm flipH="1">
              <a:off x="736600" y="252095"/>
              <a:ext cx="149860" cy="467360"/>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48" name="Text Box 254"/>
            <p:cNvSpPr txBox="1">
              <a:spLocks noChangeArrowheads="1"/>
            </p:cNvSpPr>
            <p:nvPr/>
          </p:nvSpPr>
          <p:spPr bwMode="auto">
            <a:xfrm>
              <a:off x="1770380" y="0"/>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MSDU#2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9" name="AutoShape 255"/>
            <p:cNvSpPr>
              <a:spLocks noChangeShapeType="1"/>
            </p:cNvSpPr>
            <p:nvPr/>
          </p:nvSpPr>
          <p:spPr bwMode="auto">
            <a:xfrm>
              <a:off x="2076450" y="252095"/>
              <a:ext cx="205105" cy="46799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0" name="AutoShape 256"/>
            <p:cNvSpPr>
              <a:spLocks noChangeShapeType="1"/>
            </p:cNvSpPr>
            <p:nvPr/>
          </p:nvSpPr>
          <p:spPr bwMode="auto">
            <a:xfrm>
              <a:off x="3322320" y="252095"/>
              <a:ext cx="3175" cy="641350"/>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1" name="Text Box 257"/>
            <p:cNvSpPr txBox="1">
              <a:spLocks noChangeArrowheads="1"/>
            </p:cNvSpPr>
            <p:nvPr/>
          </p:nvSpPr>
          <p:spPr bwMode="auto">
            <a:xfrm>
              <a:off x="3016250" y="0"/>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MSDU#1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52" name="AutoShape 258"/>
            <p:cNvSpPr>
              <a:spLocks noChangeShapeType="1"/>
            </p:cNvSpPr>
            <p:nvPr/>
          </p:nvSpPr>
          <p:spPr bwMode="auto">
            <a:xfrm>
              <a:off x="3333750" y="1145540"/>
              <a:ext cx="1" cy="278130"/>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3" name="AutoShape 259"/>
            <p:cNvSpPr>
              <a:spLocks noChangeShapeType="1"/>
            </p:cNvSpPr>
            <p:nvPr/>
          </p:nvSpPr>
          <p:spPr bwMode="auto">
            <a:xfrm flipH="1">
              <a:off x="2383790" y="1145540"/>
              <a:ext cx="249555" cy="91249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4" name="AutoShape 260"/>
            <p:cNvSpPr>
              <a:spLocks noChangeShapeType="1"/>
            </p:cNvSpPr>
            <p:nvPr/>
          </p:nvSpPr>
          <p:spPr bwMode="auto">
            <a:xfrm flipH="1">
              <a:off x="1449070" y="1145540"/>
              <a:ext cx="480060" cy="154749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5" name="Text Box 261"/>
            <p:cNvSpPr txBox="1">
              <a:spLocks noChangeArrowheads="1"/>
            </p:cNvSpPr>
            <p:nvPr/>
          </p:nvSpPr>
          <p:spPr bwMode="auto">
            <a:xfrm>
              <a:off x="1449070" y="604520"/>
              <a:ext cx="75819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Defragmentation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56" name="Text Box 262"/>
            <p:cNvSpPr txBox="1">
              <a:spLocks noChangeArrowheads="1"/>
            </p:cNvSpPr>
            <p:nvPr/>
          </p:nvSpPr>
          <p:spPr bwMode="auto">
            <a:xfrm>
              <a:off x="28575" y="598805"/>
              <a:ext cx="708025"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Defragmentation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57" name="Text Box 263"/>
            <p:cNvSpPr txBox="1">
              <a:spLocks noChangeArrowheads="1"/>
            </p:cNvSpPr>
            <p:nvPr/>
          </p:nvSpPr>
          <p:spPr bwMode="auto">
            <a:xfrm>
              <a:off x="211455" y="1617345"/>
              <a:ext cx="1237615" cy="611505"/>
            </a:xfrm>
            <a:prstGeom prst="rect">
              <a:avLst/>
            </a:prstGeom>
            <a:solidFill>
              <a:srgbClr val="FFFFFF"/>
            </a:solid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 flag is set to 1 to indicate the corresponding subframe is not a final frame of fragmentation.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58" name="AutoShape 264"/>
            <p:cNvSpPr>
              <a:spLocks noChangeShapeType="1"/>
            </p:cNvSpPr>
            <p:nvPr/>
          </p:nvSpPr>
          <p:spPr bwMode="auto">
            <a:xfrm>
              <a:off x="4516755" y="1145540"/>
              <a:ext cx="1270" cy="2820035"/>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9" name="AutoShape 265"/>
            <p:cNvSpPr>
              <a:spLocks noChangeShapeType="1"/>
            </p:cNvSpPr>
            <p:nvPr/>
          </p:nvSpPr>
          <p:spPr bwMode="auto">
            <a:xfrm>
              <a:off x="3637280" y="1830705"/>
              <a:ext cx="156845" cy="2134870"/>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44032" name="AutoShape 266"/>
            <p:cNvSpPr>
              <a:spLocks noChangeShapeType="1"/>
            </p:cNvSpPr>
            <p:nvPr/>
          </p:nvSpPr>
          <p:spPr bwMode="auto">
            <a:xfrm>
              <a:off x="2687320" y="2465070"/>
              <a:ext cx="601980" cy="1500505"/>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44034" name="AutoShape 267"/>
            <p:cNvSpPr>
              <a:spLocks noChangeShapeType="1"/>
            </p:cNvSpPr>
            <p:nvPr/>
          </p:nvSpPr>
          <p:spPr bwMode="auto">
            <a:xfrm>
              <a:off x="1752600" y="3100070"/>
              <a:ext cx="1031875" cy="865505"/>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44035" name="AutoShape 268"/>
            <p:cNvSpPr>
              <a:spLocks noChangeShapeType="1"/>
            </p:cNvSpPr>
            <p:nvPr/>
          </p:nvSpPr>
          <p:spPr bwMode="auto">
            <a:xfrm>
              <a:off x="785495" y="3724910"/>
              <a:ext cx="1494155" cy="240665"/>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44036" name="AutoShape 269"/>
            <p:cNvSpPr>
              <a:spLocks noChangeShapeType="1"/>
            </p:cNvSpPr>
            <p:nvPr/>
          </p:nvSpPr>
          <p:spPr bwMode="auto">
            <a:xfrm flipH="1">
              <a:off x="597535" y="4083685"/>
              <a:ext cx="1362710" cy="635"/>
            </a:xfrm>
            <a:prstGeom prst="straightConnector1">
              <a:avLst/>
            </a:prstGeom>
            <a:noFill/>
            <a:ln w="9525" cap="rnd">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4037" name="Text Box 270"/>
            <p:cNvSpPr txBox="1">
              <a:spLocks noChangeArrowheads="1"/>
            </p:cNvSpPr>
            <p:nvPr/>
          </p:nvSpPr>
          <p:spPr bwMode="auto">
            <a:xfrm>
              <a:off x="2752725" y="2798445"/>
              <a:ext cx="1384300" cy="261620"/>
            </a:xfrm>
            <a:prstGeom prst="rect">
              <a:avLst/>
            </a:prstGeom>
            <a:solidFill>
              <a:srgbClr val="FFFFFF"/>
            </a:solid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 and MPDU length are shown in Sub Header</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38" name="Text Box 271"/>
            <p:cNvSpPr txBox="1">
              <a:spLocks noChangeArrowheads="1"/>
            </p:cNvSpPr>
            <p:nvPr/>
          </p:nvSpPr>
          <p:spPr bwMode="auto">
            <a:xfrm>
              <a:off x="3863340" y="3317875"/>
              <a:ext cx="1384300" cy="407035"/>
            </a:xfrm>
            <a:prstGeom prst="rect">
              <a:avLst/>
            </a:prstGeom>
            <a:solidFill>
              <a:srgbClr val="FFFFFF"/>
            </a:solid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Number of subframes and Ack information are shown in MAC Header</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39" name="AutoShape 272"/>
            <p:cNvSpPr>
              <a:spLocks noChangeShapeType="1"/>
            </p:cNvSpPr>
            <p:nvPr/>
          </p:nvSpPr>
          <p:spPr bwMode="auto">
            <a:xfrm>
              <a:off x="88900" y="405130"/>
              <a:ext cx="4542155" cy="635"/>
            </a:xfrm>
            <a:prstGeom prst="straightConnector1">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4040" name="Text Box 273"/>
            <p:cNvSpPr txBox="1">
              <a:spLocks noChangeArrowheads="1"/>
            </p:cNvSpPr>
            <p:nvPr/>
          </p:nvSpPr>
          <p:spPr bwMode="auto">
            <a:xfrm>
              <a:off x="597535" y="0"/>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MSDU#3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1" name="Text Box 153"/>
            <p:cNvSpPr txBox="1">
              <a:spLocks noChangeArrowheads="1"/>
            </p:cNvSpPr>
            <p:nvPr/>
          </p:nvSpPr>
          <p:spPr bwMode="auto">
            <a:xfrm>
              <a:off x="105410" y="4258310"/>
              <a:ext cx="296545" cy="20129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2" name="Text Box 153"/>
            <p:cNvSpPr txBox="1">
              <a:spLocks noChangeArrowheads="1"/>
            </p:cNvSpPr>
            <p:nvPr/>
          </p:nvSpPr>
          <p:spPr bwMode="auto">
            <a:xfrm>
              <a:off x="3996055" y="4277995"/>
              <a:ext cx="980440"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 Sequence Number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3" name="Text Box 153"/>
            <p:cNvSpPr txBox="1">
              <a:spLocks noChangeArrowheads="1"/>
            </p:cNvSpPr>
            <p:nvPr/>
          </p:nvSpPr>
          <p:spPr bwMode="auto">
            <a:xfrm>
              <a:off x="2671445" y="4277995"/>
              <a:ext cx="233045"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m+3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4" name="Text Box 153"/>
            <p:cNvSpPr txBox="1">
              <a:spLocks noChangeArrowheads="1"/>
            </p:cNvSpPr>
            <p:nvPr/>
          </p:nvSpPr>
          <p:spPr bwMode="auto">
            <a:xfrm>
              <a:off x="3189605" y="4277995"/>
              <a:ext cx="233045"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m+2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5" name="Text Box 153"/>
            <p:cNvSpPr txBox="1">
              <a:spLocks noChangeArrowheads="1"/>
            </p:cNvSpPr>
            <p:nvPr/>
          </p:nvSpPr>
          <p:spPr bwMode="auto">
            <a:xfrm>
              <a:off x="3689350" y="4277995"/>
              <a:ext cx="233045"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m+1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6" name="Text Box 153"/>
            <p:cNvSpPr txBox="1">
              <a:spLocks noChangeArrowheads="1"/>
            </p:cNvSpPr>
            <p:nvPr/>
          </p:nvSpPr>
          <p:spPr bwMode="auto">
            <a:xfrm>
              <a:off x="2173605" y="4277995"/>
              <a:ext cx="233045"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m+4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7" name="Rectangle 2"/>
            <p:cNvSpPr>
              <a:spLocks noChangeArrowheads="1"/>
            </p:cNvSpPr>
            <p:nvPr/>
          </p:nvSpPr>
          <p:spPr bwMode="auto">
            <a:xfrm>
              <a:off x="65405" y="4267200"/>
              <a:ext cx="4911090" cy="152400"/>
            </a:xfrm>
            <a:prstGeom prst="rect">
              <a:avLst/>
            </a:prstGeom>
            <a:noFill/>
            <a:ln w="9525">
              <a:solidFill>
                <a:srgbClr val="000000"/>
              </a:solidFill>
              <a:prstDash val="dash"/>
              <a:miter lim="800000"/>
              <a:headEnd/>
              <a:tailEnd/>
            </a:ln>
          </p:spPr>
          <p:txBody>
            <a:bodyPr vert="horz" wrap="square" lIns="74295" tIns="8890" rIns="74295" bIns="8890" numCol="1" anchor="t" anchorCtr="0" compatLnSpc="1">
              <a:prstTxWarp prst="textNoShape">
                <a:avLst/>
              </a:prstTxWarp>
            </a:bodyPr>
            <a:lstStyle/>
            <a:p>
              <a:endParaRPr lang="ja-JP" altLang="en-US"/>
            </a:p>
          </p:txBody>
        </p:sp>
      </p:gr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886200"/>
            <a:ext cx="7848601" cy="685800"/>
          </a:xfrm>
        </p:spPr>
        <p:txBody>
          <a:bodyPr/>
          <a:lstStyle/>
          <a:p>
            <a:pPr marL="263525" indent="-206375">
              <a:spcAft>
                <a:spcPts val="1200"/>
              </a:spcAft>
            </a:pPr>
            <a:r>
              <a:rPr lang="en-US" altLang="ko-KR" sz="2800" dirty="0" smtClean="0">
                <a:latin typeface="Arial" panose="020B0604020202020204" pitchFamily="34" charset="0"/>
                <a:cs typeface="Arial" panose="020B0604020202020204" pitchFamily="34" charset="0"/>
              </a:rPr>
              <a:t>Interface space, retransmission with Stack ACK</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and Recovery Process</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
            </a:r>
            <a:br>
              <a:rPr lang="en-US" altLang="ko-KR" sz="2800" dirty="0" smtClean="0">
                <a:latin typeface="Arial" panose="020B0604020202020204" pitchFamily="34" charset="0"/>
                <a:cs typeface="Arial" panose="020B0604020202020204" pitchFamily="34" charset="0"/>
              </a:rPr>
            </a:br>
            <a:r>
              <a:rPr lang="en-US" altLang="ko-KR" sz="2800" dirty="0" smtClean="0">
                <a:solidFill>
                  <a:schemeClr val="tx1"/>
                </a:solidFill>
                <a:latin typeface="Arial" panose="020B0604020202020204" pitchFamily="34" charset="0"/>
                <a:cs typeface="Arial" panose="020B0604020202020204" pitchFamily="34" charset="0"/>
              </a:rPr>
              <a:t/>
            </a:r>
            <a:br>
              <a:rPr lang="en-US" altLang="ko-KR" sz="2800" dirty="0" smtClean="0">
                <a:solidFill>
                  <a:schemeClr val="tx1"/>
                </a:solidFill>
                <a:latin typeface="Arial" panose="020B0604020202020204" pitchFamily="34" charset="0"/>
                <a:cs typeface="Arial" panose="020B0604020202020204" pitchFamily="34" charset="0"/>
              </a:rPr>
            </a:br>
            <a:r>
              <a:rPr lang="en-US" altLang="ko-KR" dirty="0" smtClean="0">
                <a:latin typeface="Arial" panose="020B0604020202020204" pitchFamily="34" charset="0"/>
                <a:cs typeface="Arial" panose="020B0604020202020204" pitchFamily="34" charset="0"/>
              </a:rPr>
              <a:t/>
            </a:r>
            <a:br>
              <a:rPr lang="en-US" altLang="ko-KR" dirty="0" smtClean="0">
                <a:latin typeface="Arial" panose="020B0604020202020204" pitchFamily="34" charset="0"/>
                <a:cs typeface="Arial" panose="020B0604020202020204" pitchFamily="34" charset="0"/>
              </a:rPr>
            </a:br>
            <a:endParaRPr kumimoji="1" lang="ja-JP" altLang="en-US" dirty="0"/>
          </a:p>
        </p:txBody>
      </p:sp>
      <p:sp>
        <p:nvSpPr>
          <p:cNvPr id="4" name="スライド番号プレースホルダ 3"/>
          <p:cNvSpPr>
            <a:spLocks noGrp="1"/>
          </p:cNvSpPr>
          <p:nvPr>
            <p:ph type="sldNum" sz="quarter" idx="2"/>
          </p:nvPr>
        </p:nvSpPr>
        <p:spPr/>
        <p:txBody>
          <a:bodyPr/>
          <a:lstStyle/>
          <a:p>
            <a:r>
              <a:rPr lang="en-US" dirty="0" smtClean="0"/>
              <a:t>Slide</a:t>
            </a:r>
            <a:fld id="{86CB4B4D-7CA3-9044-876B-883B54F8677D}" type="slidenum">
              <a:rPr lang="en-US" smtClean="0"/>
              <a:pPr/>
              <a:t>14</a:t>
            </a:fld>
            <a:endParaRPr lang="en-US"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Ping-Pong Transmission in Synchronous Phase</a:t>
            </a:r>
            <a:endParaRPr kumimoji="1" lang="ja-JP" altLang="en-US" sz="3200" dirty="0"/>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15</a:t>
            </a:fld>
            <a:endParaRPr lang="en-US" dirty="0"/>
          </a:p>
        </p:txBody>
      </p:sp>
      <p:grpSp>
        <p:nvGrpSpPr>
          <p:cNvPr id="3" name="グループ化 4"/>
          <p:cNvGrpSpPr/>
          <p:nvPr/>
        </p:nvGrpSpPr>
        <p:grpSpPr>
          <a:xfrm>
            <a:off x="4449136" y="2286000"/>
            <a:ext cx="3626565" cy="152400"/>
            <a:chOff x="1066800" y="5715000"/>
            <a:chExt cx="3429000" cy="152400"/>
          </a:xfrm>
        </p:grpSpPr>
        <p:sp>
          <p:nvSpPr>
            <p:cNvPr id="122" name="正方形/長方形 121"/>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Sub-F#N+4</a:t>
              </a:r>
              <a:endParaRPr kumimoji="1" lang="ja-JP" altLang="en-US" sz="700" dirty="0"/>
            </a:p>
          </p:txBody>
        </p:sp>
        <p:sp>
          <p:nvSpPr>
            <p:cNvPr id="123" name="正方形/長方形 122"/>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Sub-F#N+3</a:t>
              </a:r>
              <a:endParaRPr kumimoji="1" lang="ja-JP" altLang="en-US" sz="700" dirty="0"/>
            </a:p>
          </p:txBody>
        </p:sp>
        <p:sp>
          <p:nvSpPr>
            <p:cNvPr id="124" name="正方形/長方形 123"/>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Sub-F#N+2</a:t>
              </a:r>
              <a:endParaRPr kumimoji="1" lang="ja-JP" altLang="en-US" sz="700" dirty="0"/>
            </a:p>
          </p:txBody>
        </p:sp>
        <p:sp>
          <p:nvSpPr>
            <p:cNvPr id="125" name="正方形/長方形 124"/>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a:t>
              </a:r>
              <a:endParaRPr kumimoji="1" lang="ja-JP" altLang="en-US" sz="700" dirty="0"/>
            </a:p>
          </p:txBody>
        </p:sp>
        <p:sp>
          <p:nvSpPr>
            <p:cNvPr id="126" name="正方形/長方形 125"/>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a:t>
              </a:r>
              <a:endParaRPr kumimoji="1" lang="ja-JP" altLang="en-US" sz="700" dirty="0"/>
            </a:p>
          </p:txBody>
        </p:sp>
      </p:grpSp>
      <p:grpSp>
        <p:nvGrpSpPr>
          <p:cNvPr id="5" name="グループ化 5"/>
          <p:cNvGrpSpPr/>
          <p:nvPr/>
        </p:nvGrpSpPr>
        <p:grpSpPr>
          <a:xfrm>
            <a:off x="517770" y="2514600"/>
            <a:ext cx="3626565" cy="152400"/>
            <a:chOff x="1066800" y="5715000"/>
            <a:chExt cx="3429000" cy="152400"/>
          </a:xfrm>
        </p:grpSpPr>
        <p:sp>
          <p:nvSpPr>
            <p:cNvPr id="117" name="正方形/長方形 116"/>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Sub-F#M+4</a:t>
              </a:r>
              <a:endParaRPr kumimoji="1" lang="ja-JP" altLang="en-US" sz="700" dirty="0"/>
            </a:p>
          </p:txBody>
        </p:sp>
        <p:sp>
          <p:nvSpPr>
            <p:cNvPr id="118" name="正方形/長方形 117"/>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Sub-F#M+3</a:t>
              </a:r>
              <a:endParaRPr kumimoji="1" lang="ja-JP" altLang="en-US" sz="700" dirty="0"/>
            </a:p>
          </p:txBody>
        </p:sp>
        <p:sp>
          <p:nvSpPr>
            <p:cNvPr id="119" name="正方形/長方形 118"/>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Sub-F#M+2</a:t>
              </a:r>
              <a:endParaRPr kumimoji="1" lang="ja-JP" altLang="en-US" sz="700" dirty="0"/>
            </a:p>
          </p:txBody>
        </p:sp>
        <p:sp>
          <p:nvSpPr>
            <p:cNvPr id="120" name="正方形/長方形 119"/>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a:t>
              </a:r>
              <a:endParaRPr kumimoji="1" lang="ja-JP" altLang="en-US" sz="700" dirty="0"/>
            </a:p>
          </p:txBody>
        </p:sp>
        <p:sp>
          <p:nvSpPr>
            <p:cNvPr id="121" name="正方形/長方形 120"/>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ACK#N+4</a:t>
              </a:r>
              <a:endParaRPr kumimoji="1" lang="ja-JP" altLang="en-US" sz="700" dirty="0"/>
            </a:p>
          </p:txBody>
        </p:sp>
      </p:grpSp>
      <p:sp>
        <p:nvSpPr>
          <p:cNvPr id="7" name="正方形/長方形 6"/>
          <p:cNvSpPr/>
          <p:nvPr/>
        </p:nvSpPr>
        <p:spPr>
          <a:xfrm>
            <a:off x="5930796" y="32766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Sub-F#N+6</a:t>
            </a:r>
            <a:endParaRPr kumimoji="1" lang="ja-JP" altLang="en-US" sz="700" dirty="0"/>
          </a:p>
        </p:txBody>
      </p:sp>
      <p:sp>
        <p:nvSpPr>
          <p:cNvPr id="8" name="正方形/長方形 7"/>
          <p:cNvSpPr/>
          <p:nvPr/>
        </p:nvSpPr>
        <p:spPr>
          <a:xfrm>
            <a:off x="6656110" y="32766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Sub-F#N+5</a:t>
            </a:r>
            <a:endParaRPr kumimoji="1" lang="ja-JP" altLang="en-US" sz="700" dirty="0"/>
          </a:p>
        </p:txBody>
      </p:sp>
      <p:sp>
        <p:nvSpPr>
          <p:cNvPr id="9" name="正方形/長方形 8"/>
          <p:cNvSpPr/>
          <p:nvPr/>
        </p:nvSpPr>
        <p:spPr>
          <a:xfrm>
            <a:off x="7381423" y="32766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ACK#M+4</a:t>
            </a:r>
            <a:endParaRPr kumimoji="1" lang="ja-JP" altLang="en-US" sz="700" dirty="0"/>
          </a:p>
        </p:txBody>
      </p:sp>
      <p:sp>
        <p:nvSpPr>
          <p:cNvPr id="10" name="テキスト ボックス 117"/>
          <p:cNvSpPr txBox="1"/>
          <p:nvPr/>
        </p:nvSpPr>
        <p:spPr>
          <a:xfrm>
            <a:off x="7536605" y="2667000"/>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#1</a:t>
            </a:r>
            <a:endParaRPr kumimoji="1" lang="ja-JP" altLang="en-US" sz="1000" dirty="0"/>
          </a:p>
        </p:txBody>
      </p:sp>
      <p:cxnSp>
        <p:nvCxnSpPr>
          <p:cNvPr id="11" name="直線矢印コネクタ 10"/>
          <p:cNvCxnSpPr/>
          <p:nvPr/>
        </p:nvCxnSpPr>
        <p:spPr>
          <a:xfrm flipH="1">
            <a:off x="248885" y="28956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2" name="テキスト ボックス 160"/>
          <p:cNvSpPr txBox="1"/>
          <p:nvPr/>
        </p:nvSpPr>
        <p:spPr>
          <a:xfrm>
            <a:off x="7536605" y="3657600"/>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#2</a:t>
            </a:r>
            <a:endParaRPr kumimoji="1" lang="ja-JP" altLang="en-US" sz="1000" dirty="0"/>
          </a:p>
        </p:txBody>
      </p:sp>
      <p:cxnSp>
        <p:nvCxnSpPr>
          <p:cNvPr id="13" name="直線矢印コネクタ 12"/>
          <p:cNvCxnSpPr/>
          <p:nvPr/>
        </p:nvCxnSpPr>
        <p:spPr>
          <a:xfrm flipH="1">
            <a:off x="248885" y="38862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6" name="グループ化 13"/>
          <p:cNvGrpSpPr/>
          <p:nvPr/>
        </p:nvGrpSpPr>
        <p:grpSpPr>
          <a:xfrm>
            <a:off x="4111440" y="2057400"/>
            <a:ext cx="413896" cy="685800"/>
            <a:chOff x="4234304" y="1219200"/>
            <a:chExt cx="413896" cy="685800"/>
          </a:xfrm>
        </p:grpSpPr>
        <p:cxnSp>
          <p:nvCxnSpPr>
            <p:cNvPr id="113" name="直線コネクタ 11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4" name="直線コネクタ 11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5" name="直線矢印コネクタ 11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16" name="テキスト ボックス 249"/>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14" name="グループ化 14"/>
          <p:cNvGrpSpPr/>
          <p:nvPr/>
        </p:nvGrpSpPr>
        <p:grpSpPr>
          <a:xfrm>
            <a:off x="181936" y="2057400"/>
            <a:ext cx="413896" cy="685800"/>
            <a:chOff x="4234304" y="1219200"/>
            <a:chExt cx="413896" cy="685800"/>
          </a:xfrm>
        </p:grpSpPr>
        <p:cxnSp>
          <p:nvCxnSpPr>
            <p:cNvPr id="109" name="直線コネクタ 10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0" name="直線コネクタ 10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1" name="直線矢印コネクタ 11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12" name="テキスト ボックス 255"/>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16" name="正方形/長方形 15"/>
          <p:cNvSpPr/>
          <p:nvPr/>
        </p:nvSpPr>
        <p:spPr>
          <a:xfrm>
            <a:off x="4904474" y="35052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grpSp>
        <p:nvGrpSpPr>
          <p:cNvPr id="15" name="グループ化 16"/>
          <p:cNvGrpSpPr/>
          <p:nvPr/>
        </p:nvGrpSpPr>
        <p:grpSpPr>
          <a:xfrm>
            <a:off x="5590274" y="3048000"/>
            <a:ext cx="413896" cy="685800"/>
            <a:chOff x="4234304" y="1219200"/>
            <a:chExt cx="413896" cy="685800"/>
          </a:xfrm>
        </p:grpSpPr>
        <p:cxnSp>
          <p:nvCxnSpPr>
            <p:cNvPr id="105" name="直線コネクタ 10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6" name="直線コネクタ 105"/>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7" name="直線矢印コネクタ 106"/>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8" name="テキスト ボックス 260"/>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17" name="グループ化 17"/>
          <p:cNvGrpSpPr/>
          <p:nvPr/>
        </p:nvGrpSpPr>
        <p:grpSpPr>
          <a:xfrm>
            <a:off x="8335336" y="2235678"/>
            <a:ext cx="617477" cy="472589"/>
            <a:chOff x="8305800" y="1295400"/>
            <a:chExt cx="617477" cy="472589"/>
          </a:xfrm>
        </p:grpSpPr>
        <p:sp>
          <p:nvSpPr>
            <p:cNvPr id="103" name="テキスト ボックス 238"/>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04" name="テキスト ボックス 318"/>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18" name="グループ化 18"/>
          <p:cNvGrpSpPr/>
          <p:nvPr/>
        </p:nvGrpSpPr>
        <p:grpSpPr>
          <a:xfrm>
            <a:off x="8335336" y="3226278"/>
            <a:ext cx="617477" cy="472589"/>
            <a:chOff x="8305800" y="1295400"/>
            <a:chExt cx="617477" cy="472589"/>
          </a:xfrm>
        </p:grpSpPr>
        <p:sp>
          <p:nvSpPr>
            <p:cNvPr id="101" name="テキスト ボックス 321"/>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02" name="テキスト ボックス 322"/>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sp>
        <p:nvSpPr>
          <p:cNvPr id="20" name="正方形/長方形 19"/>
          <p:cNvSpPr/>
          <p:nvPr/>
        </p:nvSpPr>
        <p:spPr>
          <a:xfrm>
            <a:off x="3874361" y="32766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ACK#M+4</a:t>
            </a:r>
            <a:endParaRPr kumimoji="1" lang="ja-JP" altLang="en-US" sz="700" dirty="0"/>
          </a:p>
        </p:txBody>
      </p:sp>
      <p:grpSp>
        <p:nvGrpSpPr>
          <p:cNvPr id="19" name="グループ化 20"/>
          <p:cNvGrpSpPr/>
          <p:nvPr/>
        </p:nvGrpSpPr>
        <p:grpSpPr>
          <a:xfrm>
            <a:off x="4566778" y="3048000"/>
            <a:ext cx="413896" cy="685800"/>
            <a:chOff x="4234304" y="1219200"/>
            <a:chExt cx="413896" cy="685800"/>
          </a:xfrm>
        </p:grpSpPr>
        <p:cxnSp>
          <p:nvCxnSpPr>
            <p:cNvPr id="97" name="直線コネクタ 96"/>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8" name="直線コネクタ 97"/>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9" name="直線矢印コネクタ 9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0" name="テキスト ボックス 203"/>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21" name="グループ化 21"/>
          <p:cNvGrpSpPr/>
          <p:nvPr/>
        </p:nvGrpSpPr>
        <p:grpSpPr>
          <a:xfrm>
            <a:off x="3532874" y="3048000"/>
            <a:ext cx="413896" cy="685800"/>
            <a:chOff x="4234304" y="1219200"/>
            <a:chExt cx="413896" cy="685800"/>
          </a:xfrm>
        </p:grpSpPr>
        <p:cxnSp>
          <p:nvCxnSpPr>
            <p:cNvPr id="93" name="直線コネクタ 9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4" name="直線コネクタ 9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5" name="直線矢印コネクタ 9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6" name="テキスト ボックス 215"/>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23" name="正方形/長方形 22"/>
          <p:cNvSpPr/>
          <p:nvPr/>
        </p:nvSpPr>
        <p:spPr>
          <a:xfrm>
            <a:off x="1358796"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Sub-F#M+6</a:t>
            </a:r>
            <a:endParaRPr kumimoji="1" lang="ja-JP" altLang="en-US" sz="700" dirty="0"/>
          </a:p>
        </p:txBody>
      </p:sp>
      <p:sp>
        <p:nvSpPr>
          <p:cNvPr id="24" name="正方形/長方形 23"/>
          <p:cNvSpPr/>
          <p:nvPr/>
        </p:nvSpPr>
        <p:spPr>
          <a:xfrm>
            <a:off x="2084110"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Sub-F#M+5</a:t>
            </a:r>
            <a:endParaRPr kumimoji="1" lang="ja-JP" altLang="en-US" sz="700" dirty="0"/>
          </a:p>
        </p:txBody>
      </p:sp>
      <p:sp>
        <p:nvSpPr>
          <p:cNvPr id="25" name="正方形/長方形 24"/>
          <p:cNvSpPr/>
          <p:nvPr/>
        </p:nvSpPr>
        <p:spPr>
          <a:xfrm>
            <a:off x="2809423"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grpSp>
        <p:nvGrpSpPr>
          <p:cNvPr id="22" name="グループ化 25"/>
          <p:cNvGrpSpPr/>
          <p:nvPr/>
        </p:nvGrpSpPr>
        <p:grpSpPr>
          <a:xfrm>
            <a:off x="1020136" y="3048000"/>
            <a:ext cx="413896" cy="685800"/>
            <a:chOff x="4234304" y="1219200"/>
            <a:chExt cx="413896" cy="685800"/>
          </a:xfrm>
        </p:grpSpPr>
        <p:cxnSp>
          <p:nvCxnSpPr>
            <p:cNvPr id="89" name="直線コネクタ 8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0" name="直線コネクタ 8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1" name="直線矢印コネクタ 9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2" name="テキスト ボックス 231"/>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26" name="グループ化 26"/>
          <p:cNvGrpSpPr/>
          <p:nvPr/>
        </p:nvGrpSpPr>
        <p:grpSpPr>
          <a:xfrm>
            <a:off x="4449136" y="4267200"/>
            <a:ext cx="3626565" cy="152400"/>
            <a:chOff x="1066800" y="5715000"/>
            <a:chExt cx="3429000" cy="152400"/>
          </a:xfrm>
        </p:grpSpPr>
        <p:sp>
          <p:nvSpPr>
            <p:cNvPr id="84" name="正方形/長方形 83"/>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Sub-F#N+10</a:t>
              </a:r>
              <a:endParaRPr kumimoji="1" lang="ja-JP" altLang="en-US" sz="700" dirty="0"/>
            </a:p>
          </p:txBody>
        </p:sp>
        <p:sp>
          <p:nvSpPr>
            <p:cNvPr id="85" name="正方形/長方形 84"/>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Sub-F#N+9</a:t>
              </a:r>
              <a:endParaRPr kumimoji="1" lang="ja-JP" altLang="en-US" sz="700" dirty="0"/>
            </a:p>
          </p:txBody>
        </p:sp>
        <p:sp>
          <p:nvSpPr>
            <p:cNvPr id="86" name="正方形/長方形 85"/>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Sub-F#N+8</a:t>
              </a:r>
              <a:endParaRPr kumimoji="1" lang="ja-JP" altLang="en-US" sz="700" dirty="0"/>
            </a:p>
          </p:txBody>
        </p:sp>
        <p:sp>
          <p:nvSpPr>
            <p:cNvPr id="87" name="正方形/長方形 8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Sub-F#N+7</a:t>
              </a:r>
              <a:endParaRPr kumimoji="1" lang="ja-JP" altLang="en-US" sz="700" dirty="0"/>
            </a:p>
          </p:txBody>
        </p:sp>
        <p:sp>
          <p:nvSpPr>
            <p:cNvPr id="88" name="正方形/長方形 8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ACK#M+6</a:t>
              </a:r>
              <a:endParaRPr kumimoji="1" lang="ja-JP" altLang="en-US" sz="700" dirty="0"/>
            </a:p>
          </p:txBody>
        </p:sp>
      </p:grpSp>
      <p:sp>
        <p:nvSpPr>
          <p:cNvPr id="28" name="テキスト ボックス 251"/>
          <p:cNvSpPr txBox="1"/>
          <p:nvPr/>
        </p:nvSpPr>
        <p:spPr>
          <a:xfrm>
            <a:off x="5134936" y="3962400"/>
            <a:ext cx="809837"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b="1" dirty="0" smtClean="0"/>
              <a:t>Data Error</a:t>
            </a:r>
          </a:p>
        </p:txBody>
      </p:sp>
      <p:cxnSp>
        <p:nvCxnSpPr>
          <p:cNvPr id="29" name="直線コネクタ 28"/>
          <p:cNvCxnSpPr/>
          <p:nvPr/>
        </p:nvCxnSpPr>
        <p:spPr>
          <a:xfrm flipH="1">
            <a:off x="5341147" y="4191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5278085" y="4191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1934536" y="44958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Sub-F#M+8</a:t>
            </a:r>
            <a:endParaRPr kumimoji="1" lang="ja-JP" altLang="en-US" sz="700" dirty="0"/>
          </a:p>
        </p:txBody>
      </p:sp>
      <p:sp>
        <p:nvSpPr>
          <p:cNvPr id="32" name="正方形/長方形 31"/>
          <p:cNvSpPr/>
          <p:nvPr/>
        </p:nvSpPr>
        <p:spPr>
          <a:xfrm>
            <a:off x="2659849" y="44958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Sub-F#M+7</a:t>
            </a:r>
            <a:endParaRPr kumimoji="1" lang="ja-JP" altLang="en-US" sz="700" dirty="0"/>
          </a:p>
        </p:txBody>
      </p:sp>
      <p:sp>
        <p:nvSpPr>
          <p:cNvPr id="33" name="正方形/長方形 32"/>
          <p:cNvSpPr/>
          <p:nvPr/>
        </p:nvSpPr>
        <p:spPr>
          <a:xfrm>
            <a:off x="1212050" y="44958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Sub-F#M+9</a:t>
            </a:r>
            <a:endParaRPr kumimoji="1" lang="ja-JP" altLang="en-US" sz="700" dirty="0"/>
          </a:p>
        </p:txBody>
      </p:sp>
      <p:sp>
        <p:nvSpPr>
          <p:cNvPr id="34" name="正方形/長方形 33"/>
          <p:cNvSpPr/>
          <p:nvPr/>
        </p:nvSpPr>
        <p:spPr>
          <a:xfrm>
            <a:off x="3382336" y="44958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ACK#N+8</a:t>
            </a:r>
            <a:endParaRPr kumimoji="1" lang="ja-JP" altLang="en-US" sz="700" dirty="0"/>
          </a:p>
        </p:txBody>
      </p:sp>
      <p:sp>
        <p:nvSpPr>
          <p:cNvPr id="35" name="テキスト ボックス 276"/>
          <p:cNvSpPr txBox="1"/>
          <p:nvPr/>
        </p:nvSpPr>
        <p:spPr>
          <a:xfrm>
            <a:off x="7536605" y="4648200"/>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#3</a:t>
            </a:r>
            <a:endParaRPr kumimoji="1" lang="ja-JP" altLang="en-US" sz="1000" dirty="0"/>
          </a:p>
        </p:txBody>
      </p:sp>
      <p:cxnSp>
        <p:nvCxnSpPr>
          <p:cNvPr id="36" name="直線矢印コネクタ 35"/>
          <p:cNvCxnSpPr/>
          <p:nvPr/>
        </p:nvCxnSpPr>
        <p:spPr>
          <a:xfrm flipH="1">
            <a:off x="248885" y="48768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7" name="直線コネクタ 36"/>
          <p:cNvCxnSpPr/>
          <p:nvPr/>
        </p:nvCxnSpPr>
        <p:spPr>
          <a:xfrm flipH="1">
            <a:off x="4592285" y="41910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7" name="グループ化 37"/>
          <p:cNvGrpSpPr/>
          <p:nvPr/>
        </p:nvGrpSpPr>
        <p:grpSpPr>
          <a:xfrm>
            <a:off x="4111440" y="4038600"/>
            <a:ext cx="413896" cy="685800"/>
            <a:chOff x="4234304" y="1219200"/>
            <a:chExt cx="413896" cy="685800"/>
          </a:xfrm>
        </p:grpSpPr>
        <p:cxnSp>
          <p:nvCxnSpPr>
            <p:cNvPr id="80" name="直線コネクタ 79"/>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1" name="直線コネクタ 80"/>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2" name="直線矢印コネクタ 81"/>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3" name="テキスト ボックス 295"/>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38" name="グループ化 38"/>
          <p:cNvGrpSpPr/>
          <p:nvPr/>
        </p:nvGrpSpPr>
        <p:grpSpPr>
          <a:xfrm>
            <a:off x="8335336" y="4216878"/>
            <a:ext cx="617477" cy="472589"/>
            <a:chOff x="8305800" y="1295400"/>
            <a:chExt cx="617477" cy="472589"/>
          </a:xfrm>
        </p:grpSpPr>
        <p:sp>
          <p:nvSpPr>
            <p:cNvPr id="78" name="テキスト ボックス 302"/>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79" name="テキスト ボックス 303"/>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cxnSp>
        <p:nvCxnSpPr>
          <p:cNvPr id="40" name="直線矢印コネクタ 39"/>
          <p:cNvCxnSpPr/>
          <p:nvPr/>
        </p:nvCxnSpPr>
        <p:spPr>
          <a:xfrm>
            <a:off x="8030536" y="50292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39" name="グループ化 40"/>
          <p:cNvGrpSpPr/>
          <p:nvPr/>
        </p:nvGrpSpPr>
        <p:grpSpPr>
          <a:xfrm>
            <a:off x="4458387" y="5257800"/>
            <a:ext cx="3626565" cy="152400"/>
            <a:chOff x="1066800" y="5715000"/>
            <a:chExt cx="3429000" cy="152400"/>
          </a:xfrm>
        </p:grpSpPr>
        <p:sp>
          <p:nvSpPr>
            <p:cNvPr id="73" name="正方形/長方形 72"/>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Sub-F#N+12</a:t>
              </a:r>
              <a:endParaRPr kumimoji="1" lang="ja-JP" altLang="en-US" sz="700" dirty="0"/>
            </a:p>
          </p:txBody>
        </p:sp>
        <p:sp>
          <p:nvSpPr>
            <p:cNvPr id="74" name="正方形/長方形 7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Sub-F#N+11</a:t>
              </a:r>
              <a:endParaRPr kumimoji="1" lang="ja-JP" altLang="en-US" sz="700" dirty="0"/>
            </a:p>
          </p:txBody>
        </p:sp>
        <p:sp>
          <p:nvSpPr>
            <p:cNvPr id="75" name="正方形/長方形 7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Sub-F#N+10</a:t>
              </a:r>
              <a:endParaRPr kumimoji="1" lang="ja-JP" altLang="en-US" sz="700" dirty="0"/>
            </a:p>
          </p:txBody>
        </p:sp>
        <p:sp>
          <p:nvSpPr>
            <p:cNvPr id="76" name="正方形/長方形 75"/>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Sub-F#N+9</a:t>
              </a:r>
              <a:endParaRPr kumimoji="1" lang="ja-JP" altLang="en-US" sz="700" dirty="0"/>
            </a:p>
          </p:txBody>
        </p:sp>
        <p:sp>
          <p:nvSpPr>
            <p:cNvPr id="77" name="正方形/長方形 76"/>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ACK#M+9</a:t>
              </a:r>
              <a:endParaRPr kumimoji="1" lang="ja-JP" altLang="en-US" sz="700" dirty="0"/>
            </a:p>
          </p:txBody>
        </p:sp>
      </p:grpSp>
      <p:sp>
        <p:nvSpPr>
          <p:cNvPr id="42" name="テキスト ボックス 319"/>
          <p:cNvSpPr txBox="1"/>
          <p:nvPr/>
        </p:nvSpPr>
        <p:spPr>
          <a:xfrm>
            <a:off x="5134936" y="4953000"/>
            <a:ext cx="825867"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b="1" dirty="0" smtClean="0"/>
              <a:t>Buffer Full</a:t>
            </a:r>
            <a:endParaRPr kumimoji="1" lang="ja-JP" altLang="en-US" sz="1000" b="1" dirty="0"/>
          </a:p>
        </p:txBody>
      </p:sp>
      <p:cxnSp>
        <p:nvCxnSpPr>
          <p:cNvPr id="43" name="直線コネクタ 42"/>
          <p:cNvCxnSpPr/>
          <p:nvPr/>
        </p:nvCxnSpPr>
        <p:spPr>
          <a:xfrm flipH="1">
            <a:off x="5350398" y="51816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87336" y="51816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1" name="グループ化 44"/>
          <p:cNvGrpSpPr/>
          <p:nvPr/>
        </p:nvGrpSpPr>
        <p:grpSpPr>
          <a:xfrm>
            <a:off x="527021" y="5486400"/>
            <a:ext cx="3626565" cy="152400"/>
            <a:chOff x="1066800" y="5715000"/>
            <a:chExt cx="3429000" cy="152400"/>
          </a:xfrm>
        </p:grpSpPr>
        <p:sp>
          <p:nvSpPr>
            <p:cNvPr id="68" name="正方形/長方形 67"/>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Sub-F#M+13</a:t>
              </a:r>
              <a:endParaRPr kumimoji="1" lang="ja-JP" altLang="en-US" sz="700" dirty="0"/>
            </a:p>
          </p:txBody>
        </p:sp>
        <p:sp>
          <p:nvSpPr>
            <p:cNvPr id="69" name="正方形/長方形 68"/>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Sub-F#M+12</a:t>
              </a:r>
              <a:endParaRPr kumimoji="1" lang="ja-JP" altLang="en-US" sz="700" dirty="0"/>
            </a:p>
          </p:txBody>
        </p:sp>
        <p:sp>
          <p:nvSpPr>
            <p:cNvPr id="70" name="正方形/長方形 69"/>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Sub-F#M+11</a:t>
              </a:r>
              <a:endParaRPr kumimoji="1" lang="ja-JP" altLang="en-US" sz="700" dirty="0"/>
            </a:p>
          </p:txBody>
        </p:sp>
        <p:sp>
          <p:nvSpPr>
            <p:cNvPr id="71" name="正方形/長方形 70"/>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Sub-F#M+10</a:t>
              </a:r>
              <a:endParaRPr kumimoji="1" lang="ja-JP" altLang="en-US" sz="700" dirty="0"/>
            </a:p>
          </p:txBody>
        </p:sp>
        <p:sp>
          <p:nvSpPr>
            <p:cNvPr id="72" name="正方形/長方形 71"/>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ACK#N+10</a:t>
              </a:r>
              <a:endParaRPr kumimoji="1" lang="ja-JP" altLang="en-US" sz="700" dirty="0"/>
            </a:p>
          </p:txBody>
        </p:sp>
      </p:grpSp>
      <p:sp>
        <p:nvSpPr>
          <p:cNvPr id="46" name="テキスト ボックス 336"/>
          <p:cNvSpPr txBox="1"/>
          <p:nvPr/>
        </p:nvSpPr>
        <p:spPr>
          <a:xfrm>
            <a:off x="7545856" y="5638800"/>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#4</a:t>
            </a:r>
            <a:endParaRPr kumimoji="1" lang="ja-JP" altLang="en-US" sz="1000" dirty="0"/>
          </a:p>
        </p:txBody>
      </p:sp>
      <p:cxnSp>
        <p:nvCxnSpPr>
          <p:cNvPr id="47" name="直線矢印コネクタ 46"/>
          <p:cNvCxnSpPr/>
          <p:nvPr/>
        </p:nvCxnSpPr>
        <p:spPr>
          <a:xfrm flipH="1">
            <a:off x="258136" y="58674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8" name="直線コネクタ 47"/>
          <p:cNvCxnSpPr/>
          <p:nvPr/>
        </p:nvCxnSpPr>
        <p:spPr>
          <a:xfrm flipH="1">
            <a:off x="4601536" y="5181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45" name="グループ化 48"/>
          <p:cNvGrpSpPr/>
          <p:nvPr/>
        </p:nvGrpSpPr>
        <p:grpSpPr>
          <a:xfrm>
            <a:off x="4120691" y="5029200"/>
            <a:ext cx="413896" cy="685800"/>
            <a:chOff x="4234304" y="1219200"/>
            <a:chExt cx="413896" cy="685800"/>
          </a:xfrm>
        </p:grpSpPr>
        <p:cxnSp>
          <p:nvCxnSpPr>
            <p:cNvPr id="64" name="直線コネクタ 6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5" name="直線コネクタ 6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6" name="直線矢印コネクタ 6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67" name="テキスト ボックス 343"/>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49" name="グループ化 49"/>
          <p:cNvGrpSpPr/>
          <p:nvPr/>
        </p:nvGrpSpPr>
        <p:grpSpPr>
          <a:xfrm>
            <a:off x="8344587" y="5207478"/>
            <a:ext cx="617477" cy="472589"/>
            <a:chOff x="8305800" y="1295400"/>
            <a:chExt cx="617477" cy="472589"/>
          </a:xfrm>
        </p:grpSpPr>
        <p:sp>
          <p:nvSpPr>
            <p:cNvPr id="62" name="テキスト ボックス 345"/>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63" name="テキスト ボックス 346"/>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50" name="グループ化 50"/>
          <p:cNvGrpSpPr/>
          <p:nvPr/>
        </p:nvGrpSpPr>
        <p:grpSpPr>
          <a:xfrm>
            <a:off x="867736" y="4038600"/>
            <a:ext cx="413896" cy="685800"/>
            <a:chOff x="4234304" y="1219200"/>
            <a:chExt cx="413896" cy="685800"/>
          </a:xfrm>
        </p:grpSpPr>
        <p:cxnSp>
          <p:nvCxnSpPr>
            <p:cNvPr id="58" name="直線コネクタ 57"/>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9" name="直線コネクタ 58"/>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0" name="直線矢印コネクタ 59"/>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61" name="テキスト ボックス 162"/>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51" name="グループ化 51"/>
          <p:cNvGrpSpPr/>
          <p:nvPr/>
        </p:nvGrpSpPr>
        <p:grpSpPr>
          <a:xfrm>
            <a:off x="181936" y="5029200"/>
            <a:ext cx="413896" cy="685800"/>
            <a:chOff x="4234304" y="1219200"/>
            <a:chExt cx="413896" cy="685800"/>
          </a:xfrm>
        </p:grpSpPr>
        <p:cxnSp>
          <p:nvCxnSpPr>
            <p:cNvPr id="54" name="直線コネクタ 5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5" name="直線コネクタ 5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6" name="直線矢印コネクタ 5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57" name="テキスト ボックス 169"/>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53" name="テキスト ボックス 170"/>
          <p:cNvSpPr txBox="1"/>
          <p:nvPr/>
        </p:nvSpPr>
        <p:spPr>
          <a:xfrm>
            <a:off x="3124200" y="5029200"/>
            <a:ext cx="1050288" cy="4001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Buffer Full Flag</a:t>
            </a:r>
          </a:p>
          <a:p>
            <a:r>
              <a:rPr kumimoji="1" lang="en-US" altLang="ja-JP" sz="1000" dirty="0" smtClean="0"/>
              <a:t>“ one”</a:t>
            </a:r>
            <a:endParaRPr kumimoji="1" lang="ja-JP" altLang="en-US" sz="1000" dirty="0"/>
          </a:p>
        </p:txBody>
      </p:sp>
      <p:cxnSp>
        <p:nvCxnSpPr>
          <p:cNvPr id="149" name="直線コネクタ 148"/>
          <p:cNvCxnSpPr/>
          <p:nvPr/>
        </p:nvCxnSpPr>
        <p:spPr>
          <a:xfrm flipH="1">
            <a:off x="8077200" y="1752600"/>
            <a:ext cx="304800" cy="533400"/>
          </a:xfrm>
          <a:prstGeom prst="line">
            <a:avLst/>
          </a:prstGeom>
          <a:noFill/>
          <a:ln w="635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52" name="直線コネクタ 151"/>
          <p:cNvCxnSpPr>
            <a:endCxn id="126" idx="1"/>
          </p:cNvCxnSpPr>
          <p:nvPr/>
        </p:nvCxnSpPr>
        <p:spPr>
          <a:xfrm>
            <a:off x="7315200" y="1752600"/>
            <a:ext cx="35188" cy="609600"/>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54" name="直線コネクタ 153"/>
          <p:cNvCxnSpPr/>
          <p:nvPr/>
        </p:nvCxnSpPr>
        <p:spPr>
          <a:xfrm>
            <a:off x="5562600" y="1752600"/>
            <a:ext cx="1066800" cy="533400"/>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5" name="正方形/長方形 154"/>
          <p:cNvSpPr/>
          <p:nvPr/>
        </p:nvSpPr>
        <p:spPr>
          <a:xfrm>
            <a:off x="7924800" y="1447800"/>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PHY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6" name="正方形/長方形 155"/>
          <p:cNvSpPr/>
          <p:nvPr/>
        </p:nvSpPr>
        <p:spPr>
          <a:xfrm>
            <a:off x="7467600" y="1447800"/>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MAC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7315200" y="1447800"/>
            <a:ext cx="1524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8" name="正方形/長方形 157"/>
          <p:cNvSpPr/>
          <p:nvPr/>
        </p:nvSpPr>
        <p:spPr>
          <a:xfrm>
            <a:off x="6858000" y="1447800"/>
            <a:ext cx="4572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9" name="正方形/長方形 158"/>
          <p:cNvSpPr/>
          <p:nvPr/>
        </p:nvSpPr>
        <p:spPr>
          <a:xfrm>
            <a:off x="5715000" y="1447800"/>
            <a:ext cx="9906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Frame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60" name="正方形/長方形 159"/>
          <p:cNvSpPr/>
          <p:nvPr/>
        </p:nvSpPr>
        <p:spPr>
          <a:xfrm>
            <a:off x="6705600" y="1447800"/>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61" name="正方形/長方形 160"/>
          <p:cNvSpPr/>
          <p:nvPr/>
        </p:nvSpPr>
        <p:spPr>
          <a:xfrm>
            <a:off x="5562600" y="1447800"/>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36" name="正方形/長方形 135"/>
          <p:cNvSpPr/>
          <p:nvPr/>
        </p:nvSpPr>
        <p:spPr>
          <a:xfrm>
            <a:off x="685800" y="1295400"/>
            <a:ext cx="3048000" cy="461663"/>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Ping-Pong Transmission</a:t>
            </a:r>
            <a:r>
              <a:rPr kumimoji="0" lang="en-US" altLang="ja-JP" sz="1200" b="0" i="0" u="none" strike="noStrike" cap="none" spc="0" normalizeH="0" dirty="0" smtClean="0">
                <a:ln>
                  <a:noFill/>
                </a:ln>
                <a:solidFill>
                  <a:srgbClr val="000000"/>
                </a:solidFill>
                <a:effectLst/>
                <a:uFillTx/>
                <a:latin typeface="Arial"/>
                <a:ea typeface="Arial"/>
                <a:cs typeface="Arial"/>
                <a:sym typeface="Arial"/>
              </a:rPr>
              <a:t> with SIFS</a:t>
            </a:r>
          </a:p>
          <a:p>
            <a:pPr marL="0" marR="0" indent="0" algn="l" defTabSz="914400" rtl="0" fontAlgn="auto" latinLnBrk="1" hangingPunct="0">
              <a:lnSpc>
                <a:spcPct val="100000"/>
              </a:lnSpc>
              <a:spcBef>
                <a:spcPts val="0"/>
              </a:spcBef>
              <a:spcAft>
                <a:spcPts val="0"/>
              </a:spcAft>
              <a:buClrTx/>
              <a:buSzTx/>
              <a:buFontTx/>
              <a:buNone/>
              <a:tabLst/>
            </a:pPr>
            <a:r>
              <a:rPr lang="en-US" altLang="ja-JP" baseline="0" dirty="0" smtClean="0">
                <a:solidFill>
                  <a:srgbClr val="000000"/>
                </a:solidFill>
              </a:rPr>
              <a:t>CSMA/CA</a:t>
            </a:r>
            <a:r>
              <a:rPr lang="en-US" altLang="ja-JP" dirty="0" smtClean="0">
                <a:solidFill>
                  <a:srgbClr val="000000"/>
                </a:solidFill>
              </a:rPr>
              <a:t> is not used</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37" name="正方形/長方形 136"/>
          <p:cNvSpPr/>
          <p:nvPr/>
        </p:nvSpPr>
        <p:spPr>
          <a:xfrm>
            <a:off x="990600" y="4953000"/>
            <a:ext cx="2057400" cy="461663"/>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To distinguish “Data Error”</a:t>
            </a:r>
            <a:r>
              <a:rPr kumimoji="0" lang="en-US" altLang="ja-JP" sz="1200" b="0" i="0" u="none" strike="noStrike" cap="none" spc="0" normalizeH="0" dirty="0" smtClean="0">
                <a:ln>
                  <a:noFill/>
                </a:ln>
                <a:solidFill>
                  <a:srgbClr val="000000"/>
                </a:solidFill>
                <a:effectLst/>
                <a:uFillTx/>
                <a:latin typeface="Arial"/>
                <a:ea typeface="Arial"/>
                <a:cs typeface="Arial"/>
                <a:sym typeface="Arial"/>
              </a:rPr>
              <a:t> </a:t>
            </a:r>
          </a:p>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dirty="0" smtClean="0">
                <a:ln>
                  <a:noFill/>
                </a:ln>
                <a:solidFill>
                  <a:srgbClr val="000000"/>
                </a:solidFill>
                <a:effectLst/>
                <a:uFillTx/>
                <a:latin typeface="Arial"/>
                <a:ea typeface="Arial"/>
                <a:cs typeface="Arial"/>
                <a:sym typeface="Arial"/>
              </a:rPr>
              <a:t>or “Buffer full” </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Synchronous Phase to/from Asynchronous Phase</a:t>
            </a:r>
            <a:endParaRPr kumimoji="1" lang="ja-JP" altLang="en-US" sz="2800" dirty="0"/>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16</a:t>
            </a:fld>
            <a:endParaRPr lang="en-US" dirty="0"/>
          </a:p>
        </p:txBody>
      </p:sp>
      <p:sp>
        <p:nvSpPr>
          <p:cNvPr id="5" name="正方形/長方形 4"/>
          <p:cNvSpPr/>
          <p:nvPr/>
        </p:nvSpPr>
        <p:spPr>
          <a:xfrm>
            <a:off x="5862349" y="24207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Sub-F#N+6</a:t>
            </a:r>
            <a:endParaRPr kumimoji="1" lang="ja-JP" altLang="en-US" sz="700" dirty="0"/>
          </a:p>
        </p:txBody>
      </p:sp>
      <p:sp>
        <p:nvSpPr>
          <p:cNvPr id="6" name="正方形/長方形 5"/>
          <p:cNvSpPr/>
          <p:nvPr/>
        </p:nvSpPr>
        <p:spPr>
          <a:xfrm>
            <a:off x="6587663" y="24207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Sub-F#N+5</a:t>
            </a:r>
            <a:endParaRPr kumimoji="1" lang="ja-JP" altLang="en-US" sz="700" dirty="0"/>
          </a:p>
        </p:txBody>
      </p:sp>
      <p:sp>
        <p:nvSpPr>
          <p:cNvPr id="7" name="正方形/長方形 6"/>
          <p:cNvSpPr/>
          <p:nvPr/>
        </p:nvSpPr>
        <p:spPr>
          <a:xfrm>
            <a:off x="7312976" y="24207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ACK#M+4</a:t>
            </a:r>
            <a:endParaRPr kumimoji="1" lang="ja-JP" altLang="en-US" sz="700" dirty="0"/>
          </a:p>
        </p:txBody>
      </p:sp>
      <p:grpSp>
        <p:nvGrpSpPr>
          <p:cNvPr id="3" name="グループ化 7"/>
          <p:cNvGrpSpPr/>
          <p:nvPr/>
        </p:nvGrpSpPr>
        <p:grpSpPr>
          <a:xfrm>
            <a:off x="1928157" y="2649379"/>
            <a:ext cx="3626565" cy="152400"/>
            <a:chOff x="1066800" y="5715000"/>
            <a:chExt cx="3429000" cy="152400"/>
          </a:xfrm>
        </p:grpSpPr>
        <p:sp>
          <p:nvSpPr>
            <p:cNvPr id="136" name="正方形/長方形 135"/>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Sub-F#M+8</a:t>
              </a:r>
              <a:endParaRPr kumimoji="1" lang="ja-JP" altLang="en-US" sz="700" dirty="0"/>
            </a:p>
          </p:txBody>
        </p:sp>
        <p:sp>
          <p:nvSpPr>
            <p:cNvPr id="137" name="正方形/長方形 136"/>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Sub-F#M+7</a:t>
              </a:r>
              <a:endParaRPr kumimoji="1" lang="ja-JP" altLang="en-US" sz="700" dirty="0"/>
            </a:p>
          </p:txBody>
        </p:sp>
        <p:sp>
          <p:nvSpPr>
            <p:cNvPr id="138" name="正方形/長方形 137"/>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Sub-F#M+6</a:t>
              </a:r>
              <a:endParaRPr kumimoji="1" lang="ja-JP" altLang="en-US" sz="700" dirty="0"/>
            </a:p>
          </p:txBody>
        </p:sp>
        <p:sp>
          <p:nvSpPr>
            <p:cNvPr id="139" name="正方形/長方形 138"/>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Sub-F#M+5</a:t>
              </a:r>
              <a:endParaRPr kumimoji="1" lang="ja-JP" altLang="en-US" sz="700" dirty="0"/>
            </a:p>
          </p:txBody>
        </p:sp>
        <p:sp>
          <p:nvSpPr>
            <p:cNvPr id="140" name="正方形/長方形 139"/>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grpSp>
      <p:grpSp>
        <p:nvGrpSpPr>
          <p:cNvPr id="8" name="グループ化 8"/>
          <p:cNvGrpSpPr/>
          <p:nvPr/>
        </p:nvGrpSpPr>
        <p:grpSpPr>
          <a:xfrm>
            <a:off x="4411723" y="3411379"/>
            <a:ext cx="3626565" cy="152400"/>
            <a:chOff x="1066800" y="5715000"/>
            <a:chExt cx="3429000" cy="152400"/>
          </a:xfrm>
        </p:grpSpPr>
        <p:sp>
          <p:nvSpPr>
            <p:cNvPr id="131" name="正方形/長方形 130"/>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Sub-F#N+10</a:t>
              </a:r>
              <a:endParaRPr kumimoji="1" lang="ja-JP" altLang="en-US" sz="700" dirty="0"/>
            </a:p>
          </p:txBody>
        </p:sp>
        <p:sp>
          <p:nvSpPr>
            <p:cNvPr id="132" name="正方形/長方形 131"/>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Sub-F#N+9</a:t>
              </a:r>
              <a:endParaRPr kumimoji="1" lang="ja-JP" altLang="en-US" sz="700" dirty="0"/>
            </a:p>
          </p:txBody>
        </p:sp>
        <p:sp>
          <p:nvSpPr>
            <p:cNvPr id="133" name="正方形/長方形 132"/>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Sub-F#N+8</a:t>
              </a:r>
              <a:endParaRPr kumimoji="1" lang="ja-JP" altLang="en-US" sz="700" dirty="0"/>
            </a:p>
          </p:txBody>
        </p:sp>
        <p:sp>
          <p:nvSpPr>
            <p:cNvPr id="134" name="正方形/長方形 133"/>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Sub-F#N+7</a:t>
              </a:r>
              <a:endParaRPr kumimoji="1" lang="ja-JP" altLang="en-US" sz="700" dirty="0"/>
            </a:p>
          </p:txBody>
        </p:sp>
        <p:sp>
          <p:nvSpPr>
            <p:cNvPr id="135" name="正方形/長方形 134"/>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ACK#M+8</a:t>
              </a:r>
              <a:endParaRPr kumimoji="1" lang="ja-JP" altLang="en-US" sz="700" dirty="0"/>
            </a:p>
          </p:txBody>
        </p:sp>
      </p:grpSp>
      <p:cxnSp>
        <p:nvCxnSpPr>
          <p:cNvPr id="10" name="直線コネクタ 9"/>
          <p:cNvCxnSpPr/>
          <p:nvPr/>
        </p:nvCxnSpPr>
        <p:spPr>
          <a:xfrm flipH="1">
            <a:off x="7526672" y="3335179"/>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7491471" y="3349806"/>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3344923" y="3411379"/>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ACK#M+8</a:t>
            </a:r>
            <a:endParaRPr kumimoji="1" lang="ja-JP" altLang="en-US" sz="700" dirty="0"/>
          </a:p>
        </p:txBody>
      </p:sp>
      <p:sp>
        <p:nvSpPr>
          <p:cNvPr id="13" name="正方形/長方形 12"/>
          <p:cNvSpPr/>
          <p:nvPr/>
        </p:nvSpPr>
        <p:spPr>
          <a:xfrm>
            <a:off x="6270785" y="36399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sp>
        <p:nvSpPr>
          <p:cNvPr id="14" name="テキスト ボックス 148"/>
          <p:cNvSpPr txBox="1"/>
          <p:nvPr/>
        </p:nvSpPr>
        <p:spPr>
          <a:xfrm>
            <a:off x="7154923" y="3106579"/>
            <a:ext cx="965329"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b="1" dirty="0" smtClean="0"/>
              <a:t>Header Error</a:t>
            </a:r>
            <a:endParaRPr kumimoji="1" lang="ja-JP" altLang="en-US" sz="1000" b="1" dirty="0"/>
          </a:p>
        </p:txBody>
      </p:sp>
      <p:sp>
        <p:nvSpPr>
          <p:cNvPr id="15" name="テキスト ボックス 160"/>
          <p:cNvSpPr txBox="1"/>
          <p:nvPr/>
        </p:nvSpPr>
        <p:spPr>
          <a:xfrm>
            <a:off x="7499192" y="28017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#1</a:t>
            </a:r>
            <a:endParaRPr kumimoji="1" lang="ja-JP" altLang="en-US" sz="1000" dirty="0"/>
          </a:p>
        </p:txBody>
      </p:sp>
      <p:cxnSp>
        <p:nvCxnSpPr>
          <p:cNvPr id="16" name="直線矢印コネクタ 15"/>
          <p:cNvCxnSpPr/>
          <p:nvPr/>
        </p:nvCxnSpPr>
        <p:spPr>
          <a:xfrm flipH="1">
            <a:off x="211472" y="30303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テキスト ボックス 174"/>
          <p:cNvSpPr txBox="1"/>
          <p:nvPr/>
        </p:nvSpPr>
        <p:spPr>
          <a:xfrm>
            <a:off x="7422992" y="37923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#2</a:t>
            </a:r>
            <a:endParaRPr kumimoji="1" lang="ja-JP" altLang="en-US" sz="1000" dirty="0"/>
          </a:p>
        </p:txBody>
      </p:sp>
      <p:cxnSp>
        <p:nvCxnSpPr>
          <p:cNvPr id="18" name="直線矢印コネクタ 17"/>
          <p:cNvCxnSpPr/>
          <p:nvPr/>
        </p:nvCxnSpPr>
        <p:spPr>
          <a:xfrm flipH="1">
            <a:off x="211472" y="40209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 name="テキスト ボックス 190"/>
          <p:cNvSpPr txBox="1"/>
          <p:nvPr/>
        </p:nvSpPr>
        <p:spPr>
          <a:xfrm>
            <a:off x="7499192" y="47829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#3</a:t>
            </a:r>
            <a:endParaRPr kumimoji="1" lang="ja-JP" altLang="en-US" sz="1000" dirty="0"/>
          </a:p>
        </p:txBody>
      </p:sp>
      <p:cxnSp>
        <p:nvCxnSpPr>
          <p:cNvPr id="20" name="直線矢印コネクタ 19"/>
          <p:cNvCxnSpPr/>
          <p:nvPr/>
        </p:nvCxnSpPr>
        <p:spPr>
          <a:xfrm flipH="1">
            <a:off x="211472" y="50115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1" name="正方形/長方形 20"/>
          <p:cNvSpPr/>
          <p:nvPr/>
        </p:nvSpPr>
        <p:spPr>
          <a:xfrm>
            <a:off x="4259323" y="36399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sp>
        <p:nvSpPr>
          <p:cNvPr id="22" name="正方形/長方形 21"/>
          <p:cNvSpPr/>
          <p:nvPr/>
        </p:nvSpPr>
        <p:spPr>
          <a:xfrm>
            <a:off x="1973323" y="46305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ACK#N+12</a:t>
            </a:r>
            <a:endParaRPr kumimoji="1" lang="ja-JP" altLang="en-US" sz="700" dirty="0"/>
          </a:p>
        </p:txBody>
      </p:sp>
      <p:cxnSp>
        <p:nvCxnSpPr>
          <p:cNvPr id="23" name="直線コネクタ 22"/>
          <p:cNvCxnSpPr/>
          <p:nvPr/>
        </p:nvCxnSpPr>
        <p:spPr>
          <a:xfrm flipH="1">
            <a:off x="4554872" y="33351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H="1">
            <a:off x="5320810" y="33351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H="1">
            <a:off x="6006610" y="33351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H="1">
            <a:off x="6768610" y="33351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943210" y="44019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ACK#M+10</a:t>
            </a:r>
            <a:endParaRPr kumimoji="1" lang="ja-JP" altLang="en-US" sz="700" dirty="0"/>
          </a:p>
        </p:txBody>
      </p:sp>
      <p:sp>
        <p:nvSpPr>
          <p:cNvPr id="28" name="テキスト ボックス 166"/>
          <p:cNvSpPr txBox="1"/>
          <p:nvPr/>
        </p:nvSpPr>
        <p:spPr>
          <a:xfrm>
            <a:off x="7535923" y="57735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#4</a:t>
            </a:r>
            <a:endParaRPr kumimoji="1" lang="ja-JP" altLang="en-US" sz="1000" dirty="0"/>
          </a:p>
        </p:txBody>
      </p:sp>
      <p:cxnSp>
        <p:nvCxnSpPr>
          <p:cNvPr id="29" name="直線矢印コネクタ 28"/>
          <p:cNvCxnSpPr/>
          <p:nvPr/>
        </p:nvCxnSpPr>
        <p:spPr>
          <a:xfrm flipH="1">
            <a:off x="211472" y="60021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0" name="正方形/長方形 29"/>
          <p:cNvSpPr/>
          <p:nvPr/>
        </p:nvSpPr>
        <p:spPr>
          <a:xfrm>
            <a:off x="3745973" y="5392579"/>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ACK#M+12</a:t>
            </a:r>
            <a:endParaRPr kumimoji="1" lang="ja-JP" altLang="en-US" sz="700" dirty="0"/>
          </a:p>
        </p:txBody>
      </p:sp>
      <p:grpSp>
        <p:nvGrpSpPr>
          <p:cNvPr id="9" name="グループ化 30"/>
          <p:cNvGrpSpPr/>
          <p:nvPr/>
        </p:nvGrpSpPr>
        <p:grpSpPr>
          <a:xfrm>
            <a:off x="5521827" y="2192179"/>
            <a:ext cx="413896" cy="685800"/>
            <a:chOff x="4234304" y="1219200"/>
            <a:chExt cx="413896" cy="685800"/>
          </a:xfrm>
        </p:grpSpPr>
        <p:cxnSp>
          <p:nvCxnSpPr>
            <p:cNvPr id="127" name="直線コネクタ 126"/>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8" name="直線コネクタ 127"/>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9" name="直線矢印コネクタ 12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30" name="テキスト ボックス 260"/>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31" name="グループ化 31"/>
          <p:cNvGrpSpPr/>
          <p:nvPr/>
        </p:nvGrpSpPr>
        <p:grpSpPr>
          <a:xfrm>
            <a:off x="4063619" y="3106579"/>
            <a:ext cx="348104" cy="685800"/>
            <a:chOff x="4223896" y="3048000"/>
            <a:chExt cx="348104" cy="685800"/>
          </a:xfrm>
        </p:grpSpPr>
        <p:cxnSp>
          <p:nvCxnSpPr>
            <p:cNvPr id="124" name="直線コネクタ 123"/>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5" name="直線コネクタ 124"/>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6" name="直線矢印コネクタ 125"/>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33" name="テキスト ボックス 280"/>
          <p:cNvSpPr txBox="1"/>
          <p:nvPr/>
        </p:nvSpPr>
        <p:spPr>
          <a:xfrm>
            <a:off x="3954523" y="31827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RIFS(A)</a:t>
            </a:r>
            <a:endParaRPr kumimoji="1" lang="ja-JP" altLang="en-US" sz="800" dirty="0"/>
          </a:p>
        </p:txBody>
      </p:sp>
      <p:cxnSp>
        <p:nvCxnSpPr>
          <p:cNvPr id="34" name="直線コネクタ 33"/>
          <p:cNvCxnSpPr/>
          <p:nvPr/>
        </p:nvCxnSpPr>
        <p:spPr>
          <a:xfrm>
            <a:off x="4984636" y="36399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5" name="直線矢印コネクタ 34"/>
          <p:cNvCxnSpPr/>
          <p:nvPr/>
        </p:nvCxnSpPr>
        <p:spPr>
          <a:xfrm>
            <a:off x="4984636" y="3792379"/>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6" name="直線コネクタ 35"/>
          <p:cNvCxnSpPr/>
          <p:nvPr/>
        </p:nvCxnSpPr>
        <p:spPr>
          <a:xfrm>
            <a:off x="6280036" y="36399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7" name="テキスト ボックス 296"/>
          <p:cNvSpPr txBox="1"/>
          <p:nvPr/>
        </p:nvSpPr>
        <p:spPr>
          <a:xfrm>
            <a:off x="5478523" y="3653135"/>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RIFS(B)</a:t>
            </a:r>
            <a:endParaRPr kumimoji="1" lang="ja-JP" altLang="en-US" sz="800" dirty="0"/>
          </a:p>
        </p:txBody>
      </p:sp>
      <p:grpSp>
        <p:nvGrpSpPr>
          <p:cNvPr id="32" name="グループ化 37"/>
          <p:cNvGrpSpPr/>
          <p:nvPr/>
        </p:nvGrpSpPr>
        <p:grpSpPr>
          <a:xfrm>
            <a:off x="4433506" y="5621179"/>
            <a:ext cx="3626565" cy="152400"/>
            <a:chOff x="1066800" y="5715000"/>
            <a:chExt cx="3429000" cy="152400"/>
          </a:xfrm>
        </p:grpSpPr>
        <p:sp>
          <p:nvSpPr>
            <p:cNvPr id="119" name="正方形/長方形 118"/>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Sub-F#M+14</a:t>
              </a:r>
              <a:endParaRPr kumimoji="1" lang="ja-JP" altLang="en-US" sz="700" dirty="0"/>
            </a:p>
          </p:txBody>
        </p:sp>
        <p:sp>
          <p:nvSpPr>
            <p:cNvPr id="120" name="正方形/長方形 119"/>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Sub-F#M+13</a:t>
              </a:r>
              <a:endParaRPr kumimoji="1" lang="ja-JP" altLang="en-US" sz="700" dirty="0"/>
            </a:p>
          </p:txBody>
        </p:sp>
        <p:sp>
          <p:nvSpPr>
            <p:cNvPr id="121" name="正方形/長方形 120"/>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Sub-F#M+12</a:t>
              </a:r>
              <a:endParaRPr kumimoji="1" lang="ja-JP" altLang="en-US" sz="700" dirty="0"/>
            </a:p>
          </p:txBody>
        </p:sp>
        <p:sp>
          <p:nvSpPr>
            <p:cNvPr id="122" name="正方形/長方形 121"/>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Sub-F#M+11</a:t>
              </a:r>
              <a:endParaRPr kumimoji="1" lang="ja-JP" altLang="en-US" sz="700" dirty="0"/>
            </a:p>
          </p:txBody>
        </p:sp>
        <p:sp>
          <p:nvSpPr>
            <p:cNvPr id="123" name="正方形/長方形 122"/>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ACK#N+12</a:t>
              </a:r>
              <a:endParaRPr kumimoji="1" lang="ja-JP" altLang="en-US" sz="700" dirty="0"/>
            </a:p>
          </p:txBody>
        </p:sp>
      </p:grpSp>
      <p:cxnSp>
        <p:nvCxnSpPr>
          <p:cNvPr id="39" name="直線コネクタ 38"/>
          <p:cNvCxnSpPr/>
          <p:nvPr/>
        </p:nvCxnSpPr>
        <p:spPr>
          <a:xfrm flipH="1">
            <a:off x="4554872" y="55449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H="1">
            <a:off x="5320810" y="55449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8" name="グループ化 40"/>
          <p:cNvGrpSpPr/>
          <p:nvPr/>
        </p:nvGrpSpPr>
        <p:grpSpPr>
          <a:xfrm>
            <a:off x="2659123" y="4173379"/>
            <a:ext cx="413896" cy="685800"/>
            <a:chOff x="4234304" y="1219200"/>
            <a:chExt cx="413896" cy="685800"/>
          </a:xfrm>
        </p:grpSpPr>
        <p:cxnSp>
          <p:nvCxnSpPr>
            <p:cNvPr id="115" name="直線コネクタ 11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6" name="直線コネクタ 115"/>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7" name="直線矢印コネクタ 116"/>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18" name="テキスト ボックス 316"/>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42" name="テキスト ボックス 317"/>
          <p:cNvSpPr txBox="1"/>
          <p:nvPr/>
        </p:nvSpPr>
        <p:spPr>
          <a:xfrm>
            <a:off x="4716523" y="5316379"/>
            <a:ext cx="79541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b="1" dirty="0" smtClean="0"/>
              <a:t>PHY Error</a:t>
            </a:r>
            <a:endParaRPr kumimoji="1" lang="ja-JP" altLang="en-US" sz="1000" b="1" dirty="0"/>
          </a:p>
        </p:txBody>
      </p:sp>
      <p:grpSp>
        <p:nvGrpSpPr>
          <p:cNvPr id="41" name="グループ化 42"/>
          <p:cNvGrpSpPr/>
          <p:nvPr/>
        </p:nvGrpSpPr>
        <p:grpSpPr>
          <a:xfrm>
            <a:off x="8297923" y="2370457"/>
            <a:ext cx="617477" cy="472589"/>
            <a:chOff x="8305800" y="1295400"/>
            <a:chExt cx="617477" cy="472589"/>
          </a:xfrm>
        </p:grpSpPr>
        <p:sp>
          <p:nvSpPr>
            <p:cNvPr id="113" name="テキスト ボックス 321"/>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14" name="テキスト ボックス 322"/>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43" name="グループ化 43"/>
          <p:cNvGrpSpPr/>
          <p:nvPr/>
        </p:nvGrpSpPr>
        <p:grpSpPr>
          <a:xfrm>
            <a:off x="8297923" y="3361057"/>
            <a:ext cx="617477" cy="472589"/>
            <a:chOff x="8305800" y="1295400"/>
            <a:chExt cx="617477" cy="472589"/>
          </a:xfrm>
        </p:grpSpPr>
        <p:sp>
          <p:nvSpPr>
            <p:cNvPr id="111" name="テキスト ボックス 324"/>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12" name="テキスト ボックス 325"/>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44" name="グループ化 44"/>
          <p:cNvGrpSpPr/>
          <p:nvPr/>
        </p:nvGrpSpPr>
        <p:grpSpPr>
          <a:xfrm>
            <a:off x="8297923" y="4351657"/>
            <a:ext cx="617477" cy="472589"/>
            <a:chOff x="8305800" y="1295400"/>
            <a:chExt cx="617477" cy="472589"/>
          </a:xfrm>
        </p:grpSpPr>
        <p:sp>
          <p:nvSpPr>
            <p:cNvPr id="109" name="テキスト ボックス 327"/>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10" name="テキスト ボックス 328"/>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45" name="グループ化 45"/>
          <p:cNvGrpSpPr/>
          <p:nvPr/>
        </p:nvGrpSpPr>
        <p:grpSpPr>
          <a:xfrm>
            <a:off x="8297923" y="5342257"/>
            <a:ext cx="617477" cy="472589"/>
            <a:chOff x="8305800" y="1295400"/>
            <a:chExt cx="617477" cy="472589"/>
          </a:xfrm>
        </p:grpSpPr>
        <p:sp>
          <p:nvSpPr>
            <p:cNvPr id="107" name="テキスト ボックス 330"/>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08" name="テキスト ボックス 331"/>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cxnSp>
        <p:nvCxnSpPr>
          <p:cNvPr id="47" name="直線コネクタ 46"/>
          <p:cNvCxnSpPr/>
          <p:nvPr/>
        </p:nvCxnSpPr>
        <p:spPr>
          <a:xfrm>
            <a:off x="7002523" y="36399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8" name="直線矢印コネクタ 47"/>
          <p:cNvCxnSpPr/>
          <p:nvPr/>
        </p:nvCxnSpPr>
        <p:spPr>
          <a:xfrm>
            <a:off x="7002523" y="3792379"/>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9" name="テキスト ボックス 169"/>
          <p:cNvSpPr txBox="1"/>
          <p:nvPr/>
        </p:nvSpPr>
        <p:spPr>
          <a:xfrm>
            <a:off x="7459723" y="36399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RIFS(B)</a:t>
            </a:r>
            <a:endParaRPr kumimoji="1" lang="ja-JP" altLang="en-US" sz="800" dirty="0"/>
          </a:p>
        </p:txBody>
      </p:sp>
      <p:cxnSp>
        <p:nvCxnSpPr>
          <p:cNvPr id="50" name="直線コネクタ 49"/>
          <p:cNvCxnSpPr/>
          <p:nvPr/>
        </p:nvCxnSpPr>
        <p:spPr>
          <a:xfrm>
            <a:off x="8026019" y="3106579"/>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1" name="直線コネクタ 50"/>
          <p:cNvCxnSpPr/>
          <p:nvPr/>
        </p:nvCxnSpPr>
        <p:spPr>
          <a:xfrm>
            <a:off x="8297923" y="3106579"/>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2" name="直線矢印コネクタ 51"/>
          <p:cNvCxnSpPr/>
          <p:nvPr/>
        </p:nvCxnSpPr>
        <p:spPr>
          <a:xfrm>
            <a:off x="7993123" y="3182779"/>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53" name="テキスト ボックス 176"/>
          <p:cNvSpPr txBox="1"/>
          <p:nvPr/>
        </p:nvSpPr>
        <p:spPr>
          <a:xfrm>
            <a:off x="7960227" y="3500735"/>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sp>
        <p:nvSpPr>
          <p:cNvPr id="54" name="正方形/長方形 53"/>
          <p:cNvSpPr/>
          <p:nvPr/>
        </p:nvSpPr>
        <p:spPr>
          <a:xfrm>
            <a:off x="864183" y="36399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Sub-F#M+10</a:t>
            </a:r>
            <a:endParaRPr kumimoji="1" lang="ja-JP" altLang="en-US" sz="700" dirty="0"/>
          </a:p>
        </p:txBody>
      </p:sp>
      <p:sp>
        <p:nvSpPr>
          <p:cNvPr id="55" name="正方形/長方形 54"/>
          <p:cNvSpPr/>
          <p:nvPr/>
        </p:nvSpPr>
        <p:spPr>
          <a:xfrm>
            <a:off x="1589497" y="36399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Sub-F#M+9</a:t>
            </a:r>
            <a:endParaRPr kumimoji="1" lang="ja-JP" altLang="en-US" sz="700" dirty="0"/>
          </a:p>
        </p:txBody>
      </p:sp>
      <p:sp>
        <p:nvSpPr>
          <p:cNvPr id="56" name="正方形/長方形 55"/>
          <p:cNvSpPr/>
          <p:nvPr/>
        </p:nvSpPr>
        <p:spPr>
          <a:xfrm>
            <a:off x="2314810" y="36399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grpSp>
        <p:nvGrpSpPr>
          <p:cNvPr id="46" name="グループ化 56"/>
          <p:cNvGrpSpPr/>
          <p:nvPr/>
        </p:nvGrpSpPr>
        <p:grpSpPr>
          <a:xfrm>
            <a:off x="3007227" y="3106579"/>
            <a:ext cx="413896" cy="685800"/>
            <a:chOff x="4234304" y="1219200"/>
            <a:chExt cx="413896" cy="685800"/>
          </a:xfrm>
        </p:grpSpPr>
        <p:cxnSp>
          <p:nvCxnSpPr>
            <p:cNvPr id="103" name="直線コネクタ 10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4" name="直線コネクタ 10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5" name="直線矢印コネクタ 10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6" name="テキスト ボックス 187"/>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57" name="グループ化 57"/>
          <p:cNvGrpSpPr/>
          <p:nvPr/>
        </p:nvGrpSpPr>
        <p:grpSpPr>
          <a:xfrm>
            <a:off x="525523" y="3106579"/>
            <a:ext cx="413896" cy="685800"/>
            <a:chOff x="4234304" y="1219200"/>
            <a:chExt cx="413896" cy="685800"/>
          </a:xfrm>
        </p:grpSpPr>
        <p:cxnSp>
          <p:nvCxnSpPr>
            <p:cNvPr id="99" name="直線コネクタ 9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0" name="直線コネクタ 9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1" name="直線矢印コネクタ 10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2" name="テキスト ボックス 196"/>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58" name="グループ化 58"/>
          <p:cNvGrpSpPr/>
          <p:nvPr/>
        </p:nvGrpSpPr>
        <p:grpSpPr>
          <a:xfrm>
            <a:off x="4442757" y="4401979"/>
            <a:ext cx="3626565" cy="152400"/>
            <a:chOff x="1066800" y="5715000"/>
            <a:chExt cx="3429000" cy="152400"/>
          </a:xfrm>
        </p:grpSpPr>
        <p:sp>
          <p:nvSpPr>
            <p:cNvPr id="94" name="正方形/長方形 93"/>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Sub-F#N+10</a:t>
              </a:r>
              <a:endParaRPr kumimoji="1" lang="ja-JP" altLang="en-US" sz="700" dirty="0"/>
            </a:p>
          </p:txBody>
        </p:sp>
        <p:sp>
          <p:nvSpPr>
            <p:cNvPr id="95" name="正方形/長方形 94"/>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Sub-F#N+9</a:t>
              </a:r>
              <a:endParaRPr kumimoji="1" lang="ja-JP" altLang="en-US" sz="700" dirty="0"/>
            </a:p>
          </p:txBody>
        </p:sp>
        <p:sp>
          <p:nvSpPr>
            <p:cNvPr id="96" name="正方形/長方形 95"/>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Sub-F#N+8</a:t>
              </a:r>
              <a:endParaRPr kumimoji="1" lang="ja-JP" altLang="en-US" sz="700" dirty="0"/>
            </a:p>
          </p:txBody>
        </p:sp>
        <p:sp>
          <p:nvSpPr>
            <p:cNvPr id="97" name="正方形/長方形 9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Sub-F#N+7</a:t>
              </a:r>
              <a:endParaRPr kumimoji="1" lang="ja-JP" altLang="en-US" sz="700" dirty="0"/>
            </a:p>
          </p:txBody>
        </p:sp>
        <p:sp>
          <p:nvSpPr>
            <p:cNvPr id="98" name="正方形/長方形 9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ACK#M+10</a:t>
              </a:r>
              <a:endParaRPr kumimoji="1" lang="ja-JP" altLang="en-US" sz="700" dirty="0"/>
            </a:p>
          </p:txBody>
        </p:sp>
      </p:grpSp>
      <p:sp>
        <p:nvSpPr>
          <p:cNvPr id="60" name="正方形/長方形 59"/>
          <p:cNvSpPr/>
          <p:nvPr/>
        </p:nvSpPr>
        <p:spPr>
          <a:xfrm>
            <a:off x="3000610" y="44019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Sub-F#N+12</a:t>
            </a:r>
            <a:endParaRPr kumimoji="1" lang="ja-JP" altLang="en-US" sz="700" dirty="0"/>
          </a:p>
        </p:txBody>
      </p:sp>
      <p:sp>
        <p:nvSpPr>
          <p:cNvPr id="61" name="正方形/長方形 60"/>
          <p:cNvSpPr/>
          <p:nvPr/>
        </p:nvSpPr>
        <p:spPr>
          <a:xfrm>
            <a:off x="3725923" y="44019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Sub-F#N+11</a:t>
            </a:r>
            <a:endParaRPr kumimoji="1" lang="ja-JP" altLang="en-US" sz="700" dirty="0"/>
          </a:p>
        </p:txBody>
      </p:sp>
      <p:grpSp>
        <p:nvGrpSpPr>
          <p:cNvPr id="59" name="グループ化 61"/>
          <p:cNvGrpSpPr/>
          <p:nvPr/>
        </p:nvGrpSpPr>
        <p:grpSpPr>
          <a:xfrm>
            <a:off x="1635627" y="4173379"/>
            <a:ext cx="413896" cy="685800"/>
            <a:chOff x="4234304" y="1219200"/>
            <a:chExt cx="413896" cy="685800"/>
          </a:xfrm>
        </p:grpSpPr>
        <p:cxnSp>
          <p:nvCxnSpPr>
            <p:cNvPr id="90" name="直線コネクタ 89"/>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1" name="直線コネクタ 90"/>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2" name="直線矢印コネクタ 91"/>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3" name="テキスト ボックス 229"/>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62" name="グループ化 62"/>
          <p:cNvGrpSpPr/>
          <p:nvPr/>
        </p:nvGrpSpPr>
        <p:grpSpPr>
          <a:xfrm>
            <a:off x="601723" y="4173379"/>
            <a:ext cx="413896" cy="685800"/>
            <a:chOff x="4234304" y="1219200"/>
            <a:chExt cx="413896" cy="685800"/>
          </a:xfrm>
        </p:grpSpPr>
        <p:cxnSp>
          <p:nvCxnSpPr>
            <p:cNvPr id="86" name="直線コネクタ 85"/>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7" name="直線コネクタ 86"/>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8" name="直線矢印コネクタ 87"/>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9" name="テキスト ボックス 241"/>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64" name="正方形/長方形 63"/>
          <p:cNvSpPr/>
          <p:nvPr/>
        </p:nvSpPr>
        <p:spPr>
          <a:xfrm>
            <a:off x="2430523" y="56211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ACK#N+12</a:t>
            </a:r>
            <a:endParaRPr kumimoji="1" lang="ja-JP" altLang="en-US" sz="700" dirty="0"/>
          </a:p>
        </p:txBody>
      </p:sp>
      <p:cxnSp>
        <p:nvCxnSpPr>
          <p:cNvPr id="65" name="直線コネクタ 64"/>
          <p:cNvCxnSpPr/>
          <p:nvPr/>
        </p:nvCxnSpPr>
        <p:spPr>
          <a:xfrm>
            <a:off x="3155836" y="56211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6" name="直線矢印コネクタ 65"/>
          <p:cNvCxnSpPr/>
          <p:nvPr/>
        </p:nvCxnSpPr>
        <p:spPr>
          <a:xfrm>
            <a:off x="3155836" y="5773579"/>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7" name="直線コネクタ 66"/>
          <p:cNvCxnSpPr/>
          <p:nvPr/>
        </p:nvCxnSpPr>
        <p:spPr>
          <a:xfrm>
            <a:off x="4451236" y="56211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68" name="テキスト ボックス 266"/>
          <p:cNvSpPr txBox="1"/>
          <p:nvPr/>
        </p:nvSpPr>
        <p:spPr>
          <a:xfrm>
            <a:off x="3649723" y="57735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RIFS(B)</a:t>
            </a:r>
            <a:endParaRPr kumimoji="1" lang="ja-JP" altLang="en-US" sz="800" dirty="0"/>
          </a:p>
        </p:txBody>
      </p:sp>
      <p:sp>
        <p:nvSpPr>
          <p:cNvPr id="69" name="正方形/長方形 68"/>
          <p:cNvSpPr/>
          <p:nvPr/>
        </p:nvSpPr>
        <p:spPr>
          <a:xfrm>
            <a:off x="2679173" y="5392579"/>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ACK#M+12</a:t>
            </a:r>
            <a:endParaRPr kumimoji="1" lang="ja-JP" altLang="en-US" sz="700" dirty="0"/>
          </a:p>
        </p:txBody>
      </p:sp>
      <p:grpSp>
        <p:nvGrpSpPr>
          <p:cNvPr id="63" name="グループ化 69"/>
          <p:cNvGrpSpPr/>
          <p:nvPr/>
        </p:nvGrpSpPr>
        <p:grpSpPr>
          <a:xfrm>
            <a:off x="3404487" y="5087779"/>
            <a:ext cx="348104" cy="685800"/>
            <a:chOff x="4223896" y="3048000"/>
            <a:chExt cx="348104" cy="685800"/>
          </a:xfrm>
        </p:grpSpPr>
        <p:cxnSp>
          <p:nvCxnSpPr>
            <p:cNvPr id="83" name="直線コネクタ 82"/>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4" name="直線コネクタ 83"/>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5" name="直線矢印コネクタ 84"/>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71" name="テキスト ボックス 274"/>
          <p:cNvSpPr txBox="1"/>
          <p:nvPr/>
        </p:nvSpPr>
        <p:spPr>
          <a:xfrm>
            <a:off x="3411667" y="51639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RIFS(A)</a:t>
            </a:r>
            <a:endParaRPr kumimoji="1" lang="ja-JP" altLang="en-US" sz="800" dirty="0"/>
          </a:p>
        </p:txBody>
      </p:sp>
      <p:sp>
        <p:nvSpPr>
          <p:cNvPr id="72" name="正方形/長方形 71"/>
          <p:cNvSpPr/>
          <p:nvPr/>
        </p:nvSpPr>
        <p:spPr>
          <a:xfrm>
            <a:off x="1612373" y="5392579"/>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ACK#M+12</a:t>
            </a:r>
            <a:endParaRPr kumimoji="1" lang="ja-JP" altLang="en-US" sz="700" dirty="0"/>
          </a:p>
        </p:txBody>
      </p:sp>
      <p:grpSp>
        <p:nvGrpSpPr>
          <p:cNvPr id="70" name="グループ化 72"/>
          <p:cNvGrpSpPr/>
          <p:nvPr/>
        </p:nvGrpSpPr>
        <p:grpSpPr>
          <a:xfrm>
            <a:off x="2337687" y="5087779"/>
            <a:ext cx="348104" cy="685800"/>
            <a:chOff x="4223896" y="3048000"/>
            <a:chExt cx="348104" cy="685800"/>
          </a:xfrm>
        </p:grpSpPr>
        <p:cxnSp>
          <p:nvCxnSpPr>
            <p:cNvPr id="80" name="直線コネクタ 79"/>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1" name="直線コネクタ 80"/>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2" name="直線矢印コネクタ 81"/>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74" name="テキスト ボックス 284"/>
          <p:cNvSpPr txBox="1"/>
          <p:nvPr/>
        </p:nvSpPr>
        <p:spPr>
          <a:xfrm>
            <a:off x="2344867" y="51639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RIFS(A)</a:t>
            </a:r>
            <a:endParaRPr kumimoji="1" lang="ja-JP" altLang="en-US" sz="800" dirty="0"/>
          </a:p>
        </p:txBody>
      </p:sp>
      <p:grpSp>
        <p:nvGrpSpPr>
          <p:cNvPr id="73" name="グループ化 74"/>
          <p:cNvGrpSpPr/>
          <p:nvPr/>
        </p:nvGrpSpPr>
        <p:grpSpPr>
          <a:xfrm>
            <a:off x="1592323" y="2192179"/>
            <a:ext cx="413896" cy="685800"/>
            <a:chOff x="4234304" y="1219200"/>
            <a:chExt cx="413896" cy="685800"/>
          </a:xfrm>
        </p:grpSpPr>
        <p:cxnSp>
          <p:nvCxnSpPr>
            <p:cNvPr id="76" name="直線コネクタ 75"/>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7" name="直線コネクタ 76"/>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8" name="直線矢印コネクタ 77"/>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9" name="テキスト ボックス 197"/>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cxnSp>
        <p:nvCxnSpPr>
          <p:cNvPr id="151" name="直線コネクタ 150"/>
          <p:cNvCxnSpPr/>
          <p:nvPr/>
        </p:nvCxnSpPr>
        <p:spPr>
          <a:xfrm flipH="1">
            <a:off x="8077200" y="1905000"/>
            <a:ext cx="304800" cy="533400"/>
          </a:xfrm>
          <a:prstGeom prst="line">
            <a:avLst/>
          </a:prstGeom>
          <a:noFill/>
          <a:ln w="635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52" name="直線コネクタ 151"/>
          <p:cNvCxnSpPr/>
          <p:nvPr/>
        </p:nvCxnSpPr>
        <p:spPr>
          <a:xfrm>
            <a:off x="5562600" y="1905000"/>
            <a:ext cx="1066800" cy="533400"/>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3" name="正方形/長方形 152"/>
          <p:cNvSpPr/>
          <p:nvPr/>
        </p:nvSpPr>
        <p:spPr>
          <a:xfrm>
            <a:off x="7924800" y="1600200"/>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PHY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4" name="正方形/長方形 153"/>
          <p:cNvSpPr/>
          <p:nvPr/>
        </p:nvSpPr>
        <p:spPr>
          <a:xfrm>
            <a:off x="7467600" y="1600200"/>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MAC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5" name="正方形/長方形 154"/>
          <p:cNvSpPr/>
          <p:nvPr/>
        </p:nvSpPr>
        <p:spPr>
          <a:xfrm>
            <a:off x="7315200" y="1600200"/>
            <a:ext cx="1524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6" name="正方形/長方形 155"/>
          <p:cNvSpPr/>
          <p:nvPr/>
        </p:nvSpPr>
        <p:spPr>
          <a:xfrm>
            <a:off x="6858000" y="1600200"/>
            <a:ext cx="4572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5715000" y="1600200"/>
            <a:ext cx="9906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Frame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8" name="正方形/長方形 157"/>
          <p:cNvSpPr/>
          <p:nvPr/>
        </p:nvSpPr>
        <p:spPr>
          <a:xfrm>
            <a:off x="6705600" y="1600200"/>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9" name="正方形/長方形 158"/>
          <p:cNvSpPr/>
          <p:nvPr/>
        </p:nvSpPr>
        <p:spPr>
          <a:xfrm>
            <a:off x="5562600" y="1600200"/>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49" name="左右矢印 148"/>
          <p:cNvSpPr/>
          <p:nvPr/>
        </p:nvSpPr>
        <p:spPr>
          <a:xfrm>
            <a:off x="3352800" y="3810000"/>
            <a:ext cx="3657600" cy="427966"/>
          </a:xfrm>
          <a:prstGeom prst="leftRightArrow">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800" b="0" i="0" u="none" strike="noStrike" cap="none" spc="0" normalizeH="0" baseline="0" dirty="0" smtClean="0">
                <a:ln>
                  <a:noFill/>
                </a:ln>
                <a:solidFill>
                  <a:srgbClr val="000000"/>
                </a:solidFill>
                <a:effectLst/>
                <a:uFillTx/>
                <a:latin typeface="Arial"/>
                <a:ea typeface="Arial"/>
                <a:cs typeface="Arial"/>
                <a:sym typeface="Arial"/>
              </a:rPr>
              <a:t>Recovery Process:   Asynchronous Phase</a:t>
            </a:r>
            <a:endParaRPr kumimoji="0" lang="ja-JP" altLang="en-US" sz="800" b="0" i="0" u="none" strike="noStrike" cap="none" spc="0" normalizeH="0" baseline="0" dirty="0">
              <a:ln>
                <a:noFill/>
              </a:ln>
              <a:solidFill>
                <a:srgbClr val="000000"/>
              </a:solidFill>
              <a:effectLst/>
              <a:uFillTx/>
              <a:latin typeface="Arial"/>
              <a:ea typeface="Arial"/>
              <a:cs typeface="Arial"/>
              <a:sym typeface="Arial"/>
            </a:endParaRPr>
          </a:p>
        </p:txBody>
      </p:sp>
      <p:sp>
        <p:nvSpPr>
          <p:cNvPr id="150" name="左右矢印 149"/>
          <p:cNvSpPr/>
          <p:nvPr/>
        </p:nvSpPr>
        <p:spPr>
          <a:xfrm>
            <a:off x="1600200" y="5867400"/>
            <a:ext cx="3429000" cy="427966"/>
          </a:xfrm>
          <a:prstGeom prst="leftRightArrow">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800" b="0" i="0" u="none" strike="noStrike" cap="none" spc="0" normalizeH="0" baseline="0" dirty="0" smtClean="0">
                <a:ln>
                  <a:noFill/>
                </a:ln>
                <a:solidFill>
                  <a:srgbClr val="000000"/>
                </a:solidFill>
                <a:effectLst/>
                <a:uFillTx/>
                <a:latin typeface="Arial"/>
                <a:ea typeface="Arial"/>
                <a:cs typeface="Arial"/>
                <a:sym typeface="Arial"/>
              </a:rPr>
              <a:t>Recovery Process:   Asynchronous Phase</a:t>
            </a:r>
            <a:endParaRPr kumimoji="0" lang="ja-JP" altLang="en-US" sz="800" b="0" i="0" u="none" strike="noStrike" cap="none" spc="0" normalizeH="0" baseline="0" dirty="0">
              <a:ln>
                <a:noFill/>
              </a:ln>
              <a:solidFill>
                <a:srgbClr val="000000"/>
              </a:solidFill>
              <a:effectLst/>
              <a:uFillTx/>
              <a:latin typeface="Arial"/>
              <a:ea typeface="Arial"/>
              <a:cs typeface="Arial"/>
              <a:sym typeface="Arial"/>
            </a:endParaRPr>
          </a:p>
        </p:txBody>
      </p:sp>
      <p:grpSp>
        <p:nvGrpSpPr>
          <p:cNvPr id="160" name="グループ化 62"/>
          <p:cNvGrpSpPr/>
          <p:nvPr/>
        </p:nvGrpSpPr>
        <p:grpSpPr>
          <a:xfrm>
            <a:off x="1262504" y="5105400"/>
            <a:ext cx="413896" cy="685800"/>
            <a:chOff x="4234304" y="1219200"/>
            <a:chExt cx="413896" cy="685800"/>
          </a:xfrm>
        </p:grpSpPr>
        <p:cxnSp>
          <p:nvCxnSpPr>
            <p:cNvPr id="161" name="直線コネクタ 160"/>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2" name="直線コネクタ 161"/>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3" name="直線矢印コネクタ 162"/>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64" name="テキスト ボックス 241"/>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170" name="正方形/長方形 169"/>
          <p:cNvSpPr/>
          <p:nvPr/>
        </p:nvSpPr>
        <p:spPr>
          <a:xfrm>
            <a:off x="570087" y="56388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ACK#N+12</a:t>
            </a:r>
            <a:endParaRPr kumimoji="1" lang="ja-JP" altLang="en-US" sz="700" dirty="0"/>
          </a:p>
        </p:txBody>
      </p:sp>
      <p:cxnSp>
        <p:nvCxnSpPr>
          <p:cNvPr id="172" name="直線コネクタ 171"/>
          <p:cNvCxnSpPr/>
          <p:nvPr/>
        </p:nvCxnSpPr>
        <p:spPr>
          <a:xfrm flipH="1">
            <a:off x="152400" y="5638800"/>
            <a:ext cx="417687" cy="0"/>
          </a:xfrm>
          <a:prstGeom prst="line">
            <a:avLst/>
          </a:prstGeom>
          <a:noFill/>
          <a:ln w="22225"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3" name="直線コネクタ 172"/>
          <p:cNvCxnSpPr/>
          <p:nvPr/>
        </p:nvCxnSpPr>
        <p:spPr>
          <a:xfrm flipH="1">
            <a:off x="152400" y="5791200"/>
            <a:ext cx="417687" cy="0"/>
          </a:xfrm>
          <a:prstGeom prst="line">
            <a:avLst/>
          </a:prstGeom>
          <a:noFill/>
          <a:ln w="22225"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4" name="直線コネクタ 173"/>
          <p:cNvCxnSpPr>
            <a:endCxn id="7" idx="1"/>
          </p:cNvCxnSpPr>
          <p:nvPr/>
        </p:nvCxnSpPr>
        <p:spPr>
          <a:xfrm flipH="1">
            <a:off x="7312976" y="1828800"/>
            <a:ext cx="2224" cy="668179"/>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6" name="正方形/長方形 175"/>
          <p:cNvSpPr/>
          <p:nvPr/>
        </p:nvSpPr>
        <p:spPr>
          <a:xfrm>
            <a:off x="685800" y="1295400"/>
            <a:ext cx="4038600" cy="461663"/>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dirty="0" smtClean="0">
                <a:ln>
                  <a:noFill/>
                </a:ln>
                <a:solidFill>
                  <a:srgbClr val="000000"/>
                </a:solidFill>
                <a:effectLst/>
                <a:uFillTx/>
                <a:latin typeface="Arial"/>
                <a:ea typeface="Arial"/>
                <a:cs typeface="Arial"/>
                <a:sym typeface="Arial"/>
              </a:rPr>
              <a:t>Dev takes recovery process when it lost synchronization </a:t>
            </a:r>
          </a:p>
          <a:p>
            <a:pPr marL="0" marR="0" indent="0" algn="l" defTabSz="914400" rtl="0" fontAlgn="auto" latinLnBrk="1" hangingPunct="0">
              <a:lnSpc>
                <a:spcPct val="100000"/>
              </a:lnSpc>
              <a:spcBef>
                <a:spcPts val="0"/>
              </a:spcBef>
              <a:spcAft>
                <a:spcPts val="0"/>
              </a:spcAft>
              <a:buClrTx/>
              <a:buSzTx/>
              <a:buFontTx/>
              <a:buNone/>
              <a:tabLst/>
            </a:pPr>
            <a:r>
              <a:rPr lang="en-US" altLang="ja-JP" baseline="0" dirty="0" smtClean="0">
                <a:solidFill>
                  <a:srgbClr val="000000"/>
                </a:solidFill>
              </a:rPr>
              <a:t>CSMA/CA</a:t>
            </a:r>
            <a:r>
              <a:rPr lang="en-US" altLang="ja-JP" dirty="0" smtClean="0">
                <a:solidFill>
                  <a:srgbClr val="000000"/>
                </a:solidFill>
              </a:rPr>
              <a:t> is not used</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65" name="正方形/長方形 164"/>
          <p:cNvSpPr/>
          <p:nvPr/>
        </p:nvSpPr>
        <p:spPr>
          <a:xfrm>
            <a:off x="2362200" y="1905000"/>
            <a:ext cx="2667000" cy="276997"/>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dirty="0" smtClean="0">
                <a:ln>
                  <a:noFill/>
                </a:ln>
                <a:solidFill>
                  <a:srgbClr val="000000"/>
                </a:solidFill>
                <a:effectLst/>
                <a:uFillTx/>
                <a:latin typeface="Arial"/>
                <a:ea typeface="Arial"/>
                <a:cs typeface="Arial"/>
                <a:sym typeface="Arial"/>
              </a:rPr>
              <a:t>RIFS(B) &gt;&gt; RIFS(A)&gt;&gt;SIFS,ACK</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650631" y="692696"/>
            <a:ext cx="7962900" cy="57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0" cap="none" spc="0" normalizeH="0" baseline="0" noProof="0" dirty="0" smtClean="0">
                <a:ln>
                  <a:noFill/>
                </a:ln>
                <a:solidFill>
                  <a:srgbClr val="000000"/>
                </a:solidFill>
                <a:effectLst/>
                <a:uLnTx/>
                <a:uFillTx/>
                <a:latin typeface="Arial"/>
                <a:ea typeface="ＭＳ Ｐゴシック"/>
                <a:cs typeface="+mj-cs"/>
              </a:rPr>
              <a:t>Contributors</a:t>
            </a:r>
            <a:endParaRPr kumimoji="1" lang="ja-JP" altLang="en-US" sz="2400" b="1" i="0" u="none" strike="noStrike" kern="0" cap="none" spc="0" normalizeH="0" baseline="0" noProof="0" dirty="0">
              <a:ln>
                <a:noFill/>
              </a:ln>
              <a:solidFill>
                <a:srgbClr val="000000"/>
              </a:solidFill>
              <a:effectLst/>
              <a:uLnTx/>
              <a:uFillTx/>
              <a:latin typeface="Arial"/>
              <a:ea typeface="ＭＳ Ｐゴシック"/>
              <a:cs typeface="+mj-cs"/>
            </a:endParaRPr>
          </a:p>
        </p:txBody>
      </p:sp>
      <p:graphicFrame>
        <p:nvGraphicFramePr>
          <p:cNvPr id="9" name="コンテンツ プレースホルダー 4"/>
          <p:cNvGraphicFramePr>
            <a:graphicFrameLocks/>
          </p:cNvGraphicFramePr>
          <p:nvPr>
            <p:extLst>
              <p:ext uri="{D42A27DB-BD31-4B8C-83A1-F6EECF244321}">
                <p14:modId xmlns:p14="http://schemas.microsoft.com/office/powerpoint/2010/main" xmlns="" val="1913129776"/>
              </p:ext>
            </p:extLst>
          </p:nvPr>
        </p:nvGraphicFramePr>
        <p:xfrm>
          <a:off x="784700" y="1700808"/>
          <a:ext cx="7694761" cy="4523116"/>
        </p:xfrm>
        <a:graphic>
          <a:graphicData uri="http://schemas.openxmlformats.org/drawingml/2006/table">
            <a:tbl>
              <a:tblPr firstRow="1" bandRow="1"/>
              <a:tblGrid>
                <a:gridCol w="1981173"/>
                <a:gridCol w="3008983"/>
                <a:gridCol w="2704605"/>
              </a:tblGrid>
              <a:tr h="34793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Name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Affiliation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Email</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jasonlee</a:t>
                      </a:r>
                      <a:r>
                        <a:rPr kumimoji="1" lang="en-US" altLang="ja-JP" sz="1200" dirty="0" smtClean="0">
                          <a:latin typeface="+mn-lt"/>
                        </a:rPr>
                        <a:t> at etri.re.kr</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ko-KR" sz="1200" dirty="0" err="1" smtClean="0">
                          <a:latin typeface="+mn-lt"/>
                        </a:rPr>
                        <a:t>moonsiklee</a:t>
                      </a:r>
                      <a:r>
                        <a:rPr kumimoji="1" lang="en-US" altLang="ko-KR" sz="1200" dirty="0" smtClean="0">
                          <a:latin typeface="+mn-lt"/>
                        </a:rPr>
                        <a:t> at etri.re.kr</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Japan Radio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maekawa.itaru</a:t>
                      </a:r>
                      <a:r>
                        <a:rPr kumimoji="1" lang="en-US" altLang="ja-JP" sz="1200" dirty="0" smtClean="0">
                          <a:latin typeface="+mn-lt"/>
                        </a:rPr>
                        <a:t> at jrc.co.jp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latin typeface="Arial"/>
                          <a:ea typeface="ＭＳ Ｐゴシック"/>
                          <a:cs typeface="+mn-cs"/>
                        </a:rPr>
                        <a:t>Doohwan</a:t>
                      </a:r>
                      <a:r>
                        <a:rPr kumimoji="1" lang="ja-JP" altLang="en-US" sz="1200" kern="1200" baseline="0" dirty="0" smtClean="0">
                          <a:solidFill>
                            <a:schemeClr val="dk1"/>
                          </a:solidFill>
                          <a:latin typeface="Arial"/>
                          <a:ea typeface="ＭＳ Ｐゴシック"/>
                          <a:cs typeface="+mn-cs"/>
                        </a:rPr>
                        <a:t> </a:t>
                      </a:r>
                      <a:r>
                        <a:rPr kumimoji="1" lang="en-US" altLang="ja-JP" sz="1200" dirty="0" smtClean="0">
                          <a:latin typeface="+mn-lt"/>
                        </a:rPr>
                        <a:t>Lee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lee.doohwan</a:t>
                      </a:r>
                      <a:r>
                        <a:rPr kumimoji="1" lang="en-US" altLang="ja-JP" sz="1200" dirty="0" smtClean="0">
                          <a:latin typeface="+mn-lt"/>
                        </a:rPr>
                        <a:t> at 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Ken Hiraga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hiraga.ken at 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Shimizu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masashi.shimizu</a:t>
                      </a:r>
                      <a:r>
                        <a:rPr kumimoji="1" lang="en-US" altLang="ja-JP" sz="1200" dirty="0" smtClean="0">
                          <a:latin typeface="+mn-lt"/>
                        </a:rPr>
                        <a:t> at upr-net.co.jp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Keitarou Kondou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Keitarou.Kondou</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Hiroyuki.Matsumura</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Makoto Noda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Shinagawa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Masashi.Shinagawa</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Ko Togashi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ko.togashi</a:t>
                      </a:r>
                      <a:r>
                        <a:rPr kumimoji="1" lang="en-US" altLang="ja-JP" sz="1200" dirty="0" smtClean="0">
                          <a:latin typeface="+mn-lt"/>
                        </a:rPr>
                        <a:t> at toshiba.co.jp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Kiyoshi Toshimitsu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a:t>
                      </a:r>
                      <a:r>
                        <a:rPr kumimoji="1" lang="en-US" altLang="ja-JP" sz="1200" dirty="0" smtClean="0">
                          <a:latin typeface="+mn-lt"/>
                        </a:rPr>
                        <a:t> at toshiba.co.jp</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xmlns="" val="1428443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14400" y="2527893"/>
            <a:ext cx="7254815" cy="2123658"/>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IEEE802.15.3e </a:t>
            </a:r>
            <a:endParaRPr lang="pt-BR" altLang="ja-JP" sz="3600" dirty="0" smtClean="0">
              <a:latin typeface="Times New Roman" pitchFamily="18" charset="0"/>
              <a:cs typeface="Times New Roman" pitchFamily="18" charset="0"/>
            </a:endParaRPr>
          </a:p>
          <a:p>
            <a:pPr algn="ctr"/>
            <a:r>
              <a:rPr lang="pt-BR" altLang="ja-JP" sz="3600" dirty="0" smtClean="0">
                <a:latin typeface="Times New Roman" pitchFamily="18" charset="0"/>
                <a:cs typeface="Times New Roman" pitchFamily="18" charset="0"/>
              </a:rPr>
              <a:t>High-Rate </a:t>
            </a:r>
            <a:r>
              <a:rPr lang="en-US" altLang="ja-JP" sz="3600" dirty="0" smtClean="0">
                <a:latin typeface="Times New Roman" panose="02020603050405020304" pitchFamily="18" charset="0"/>
                <a:cs typeface="Times New Roman" panose="02020603050405020304" pitchFamily="18" charset="0"/>
              </a:rPr>
              <a:t>Close Proximity System</a:t>
            </a:r>
          </a:p>
          <a:p>
            <a:pPr algn="ctr"/>
            <a:endParaRPr lang="en-US" altLang="ja-JP" sz="3600" dirty="0">
              <a:latin typeface="Times New Roman" panose="02020603050405020304" pitchFamily="18" charset="0"/>
              <a:cs typeface="Times New Roman" panose="02020603050405020304" pitchFamily="18" charset="0"/>
            </a:endParaRPr>
          </a:p>
          <a:p>
            <a:pPr algn="ctr"/>
            <a:r>
              <a:rPr lang="en-US" altLang="ja-JP" sz="2400" dirty="0" smtClean="0">
                <a:latin typeface="Times New Roman" panose="02020603050405020304" pitchFamily="18" charset="0"/>
                <a:cs typeface="Times New Roman" panose="02020603050405020304" pitchFamily="18" charset="0"/>
              </a:rPr>
              <a:t>September 15, 2015</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167408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633379" y="2348880"/>
            <a:ext cx="7936301" cy="4431983"/>
          </a:xfrm>
          <a:prstGeom prst="rect">
            <a:avLst/>
          </a:prstGeom>
        </p:spPr>
        <p:txBody>
          <a:bodyPr wrap="square">
            <a:spAutoFit/>
          </a:bodyPr>
          <a:lstStyle/>
          <a:p>
            <a:pPr marL="514350" lvl="1" indent="-514350">
              <a:buAutoNum type="arabicPeriod"/>
            </a:pPr>
            <a:r>
              <a:rPr lang="en-US" altLang="ko-KR" sz="2400" dirty="0" smtClean="0">
                <a:latin typeface="Arial" panose="020B0604020202020204" pitchFamily="34" charset="0"/>
                <a:cs typeface="Arial" panose="020B0604020202020204" pitchFamily="34" charset="0"/>
              </a:rPr>
              <a:t>Block ACK </a:t>
            </a:r>
            <a:r>
              <a:rPr lang="en-US" altLang="ko-KR" sz="2400" dirty="0" err="1" smtClean="0">
                <a:latin typeface="Arial" panose="020B0604020202020204" pitchFamily="34" charset="0"/>
                <a:cs typeface="Arial" panose="020B0604020202020204" pitchFamily="34" charset="0"/>
              </a:rPr>
              <a:t>vs</a:t>
            </a:r>
            <a:r>
              <a:rPr lang="en-US" altLang="ko-KR" sz="2400" dirty="0" smtClean="0">
                <a:latin typeface="Arial" panose="020B0604020202020204" pitchFamily="34" charset="0"/>
                <a:cs typeface="Arial" panose="020B0604020202020204" pitchFamily="34" charset="0"/>
              </a:rPr>
              <a:t> Stack ACK</a:t>
            </a:r>
          </a:p>
          <a:p>
            <a:pPr marL="514350" lvl="1" indent="-514350"/>
            <a:r>
              <a:rPr lang="en-US" altLang="ko-KR" sz="2400" dirty="0" smtClean="0">
                <a:latin typeface="Arial" panose="020B0604020202020204" pitchFamily="34" charset="0"/>
                <a:cs typeface="Arial" panose="020B0604020202020204" pitchFamily="34" charset="0"/>
              </a:rPr>
              <a:t>		 :Performance Comparison (</a:t>
            </a:r>
            <a:r>
              <a:rPr lang="en-US" altLang="ko-KR" sz="2400" dirty="0" err="1" smtClean="0">
                <a:latin typeface="Arial" panose="020B0604020202020204" pitchFamily="34" charset="0"/>
                <a:cs typeface="Arial" panose="020B0604020202020204" pitchFamily="34" charset="0"/>
              </a:rPr>
              <a:t>Homework@Wikoloa</a:t>
            </a:r>
            <a:r>
              <a:rPr lang="en-US" altLang="ko-KR" sz="2400" dirty="0" smtClean="0">
                <a:latin typeface="Arial" panose="020B0604020202020204" pitchFamily="34" charset="0"/>
                <a:cs typeface="Arial" panose="020B0604020202020204" pitchFamily="34" charset="0"/>
              </a:rPr>
              <a:t>)</a:t>
            </a:r>
          </a:p>
          <a:p>
            <a:pPr marL="514350" lvl="1" indent="-514350"/>
            <a:endParaRPr lang="en-US" altLang="ko-KR" sz="2400" dirty="0" smtClean="0">
              <a:latin typeface="Arial" panose="020B0604020202020204" pitchFamily="34" charset="0"/>
              <a:cs typeface="Arial" panose="020B0604020202020204" pitchFamily="34" charset="0"/>
            </a:endParaRPr>
          </a:p>
          <a:p>
            <a:pPr marL="514350" lvl="4" indent="-457200">
              <a:spcAft>
                <a:spcPts val="1200"/>
              </a:spcAft>
              <a:buAutoNum type="arabicPeriod" startAt="2"/>
            </a:pPr>
            <a:r>
              <a:rPr lang="en-US" altLang="ko-KR" sz="2400" dirty="0" smtClean="0">
                <a:solidFill>
                  <a:schemeClr val="tx1"/>
                </a:solidFill>
                <a:latin typeface="Arial" panose="020B0604020202020204" pitchFamily="34" charset="0"/>
                <a:cs typeface="Arial" panose="020B0604020202020204" pitchFamily="34" charset="0"/>
              </a:rPr>
              <a:t>HRCP Aggregation</a:t>
            </a:r>
          </a:p>
          <a:p>
            <a:pPr marL="514350" indent="-457200">
              <a:spcBef>
                <a:spcPts val="0"/>
              </a:spcBef>
              <a:spcAft>
                <a:spcPts val="1200"/>
              </a:spcAft>
              <a:buAutoNum type="arabicPeriod" startAt="2"/>
            </a:pPr>
            <a:endParaRPr lang="en-US" altLang="ko-KR" sz="2400" dirty="0" smtClean="0">
              <a:solidFill>
                <a:schemeClr val="tx1"/>
              </a:solidFill>
              <a:latin typeface="Arial" panose="020B0604020202020204" pitchFamily="34" charset="0"/>
              <a:cs typeface="Arial" panose="020B0604020202020204" pitchFamily="34" charset="0"/>
            </a:endParaRPr>
          </a:p>
          <a:p>
            <a:pPr marL="263525" indent="-206375">
              <a:spcBef>
                <a:spcPts val="0"/>
              </a:spcBef>
              <a:spcAft>
                <a:spcPts val="1200"/>
              </a:spcAft>
            </a:pPr>
            <a:r>
              <a:rPr lang="en-US" altLang="ko-KR" sz="2400" dirty="0" smtClean="0">
                <a:latin typeface="Arial" panose="020B0604020202020204" pitchFamily="34" charset="0"/>
                <a:cs typeface="Arial" panose="020B0604020202020204" pitchFamily="34" charset="0"/>
              </a:rPr>
              <a:t>3.   Interface space, retransmission with Stack ACK and Recovery Process </a:t>
            </a:r>
          </a:p>
          <a:p>
            <a:pPr lvl="1"/>
            <a:endParaRPr lang="en-US" altLang="ja-JP" sz="2800" dirty="0" smtClean="0">
              <a:cs typeface="Times New Roman" panose="02020603050405020304" pitchFamily="18" charset="0"/>
            </a:endParaRPr>
          </a:p>
          <a:p>
            <a:pPr lvl="1"/>
            <a:endParaRPr lang="en-US" altLang="ja-JP" sz="2800" dirty="0" smtClean="0">
              <a:cs typeface="Times New Roman" panose="02020603050405020304" pitchFamily="18" charset="0"/>
            </a:endParaRPr>
          </a:p>
          <a:p>
            <a:pPr lvl="1"/>
            <a:endParaRPr lang="en-US" altLang="ja-JP" sz="2800" dirty="0">
              <a:cs typeface="Times New Roman" panose="02020603050405020304" pitchFamily="18" charset="0"/>
            </a:endParaRPr>
          </a:p>
        </p:txBody>
      </p:sp>
      <p:sp>
        <p:nvSpPr>
          <p:cNvPr id="12" name="タイトル 1"/>
          <p:cNvSpPr txBox="1">
            <a:spLocks/>
          </p:cNvSpPr>
          <p:nvPr/>
        </p:nvSpPr>
        <p:spPr bwMode="auto">
          <a:xfrm>
            <a:off x="633379" y="1149794"/>
            <a:ext cx="7962900" cy="576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800" b="1" kern="0" dirty="0">
                <a:solidFill>
                  <a:srgbClr val="000000"/>
                </a:solidFill>
                <a:latin typeface="Arial"/>
                <a:ea typeface="ＭＳ Ｐゴシック"/>
              </a:rPr>
              <a:t>Contents</a:t>
            </a:r>
            <a:endParaRPr kumimoji="1" lang="ja-JP" altLang="en-US" sz="2800" b="1" i="0" u="none" strike="noStrike" kern="0" cap="none" spc="0" normalizeH="0" baseline="0" noProof="0" dirty="0">
              <a:ln>
                <a:noFill/>
              </a:ln>
              <a:solidFill>
                <a:srgbClr val="000000"/>
              </a:solidFill>
              <a:effectLst/>
              <a:uLnTx/>
              <a:uFillTx/>
              <a:latin typeface="Arial"/>
              <a:ea typeface="ＭＳ Ｐゴシック"/>
              <a:cs typeface="+mj-cs"/>
            </a:endParaRPr>
          </a:p>
        </p:txBody>
      </p:sp>
    </p:spTree>
    <p:extLst>
      <p:ext uri="{BB962C8B-B14F-4D97-AF65-F5344CB8AC3E}">
        <p14:creationId xmlns="" xmlns:p14="http://schemas.microsoft.com/office/powerpoint/2010/main" val="295438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2971800"/>
            <a:ext cx="7848601" cy="685800"/>
          </a:xfrm>
        </p:spPr>
        <p:txBody>
          <a:bodyPr/>
          <a:lstStyle/>
          <a:p>
            <a:pPr marL="263525" indent="-206375">
              <a:spcBef>
                <a:spcPts val="0"/>
              </a:spcBef>
              <a:spcAft>
                <a:spcPts val="1200"/>
              </a:spcAft>
            </a:pPr>
            <a:r>
              <a:rPr lang="en-US" altLang="ko-KR" sz="2800" dirty="0" smtClean="0">
                <a:latin typeface="Arial" panose="020B0604020202020204" pitchFamily="34" charset="0"/>
                <a:cs typeface="Arial" panose="020B0604020202020204" pitchFamily="34" charset="0"/>
              </a:rPr>
              <a:t>Block ACK </a:t>
            </a:r>
            <a:r>
              <a:rPr lang="en-US" altLang="ko-KR" sz="2800" dirty="0" err="1" smtClean="0">
                <a:latin typeface="Arial" panose="020B0604020202020204" pitchFamily="34" charset="0"/>
                <a:cs typeface="Arial" panose="020B0604020202020204" pitchFamily="34" charset="0"/>
              </a:rPr>
              <a:t>vs</a:t>
            </a:r>
            <a:r>
              <a:rPr lang="en-US" altLang="ko-KR" sz="2800" dirty="0" smtClean="0">
                <a:latin typeface="Arial" panose="020B0604020202020204" pitchFamily="34" charset="0"/>
                <a:cs typeface="Arial" panose="020B0604020202020204" pitchFamily="34" charset="0"/>
              </a:rPr>
              <a:t> Stack ACK</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:Performance Comparison </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a:t>
            </a:r>
            <a:r>
              <a:rPr lang="en-US" altLang="ko-KR" sz="2800" dirty="0" err="1" smtClean="0">
                <a:latin typeface="Arial" panose="020B0604020202020204" pitchFamily="34" charset="0"/>
                <a:cs typeface="Arial" panose="020B0604020202020204" pitchFamily="34" charset="0"/>
              </a:rPr>
              <a:t>Homework@Wikoloa</a:t>
            </a:r>
            <a:r>
              <a:rPr lang="en-US" altLang="ko-KR" sz="2800" dirty="0" smtClean="0">
                <a:latin typeface="Arial" panose="020B0604020202020204" pitchFamily="34" charset="0"/>
                <a:cs typeface="Arial" panose="020B0604020202020204" pitchFamily="34" charset="0"/>
              </a:rPr>
              <a:t>)</a:t>
            </a:r>
            <a:r>
              <a:rPr lang="en-US" altLang="ko-KR" dirty="0" smtClean="0">
                <a:latin typeface="Arial" panose="020B0604020202020204" pitchFamily="34" charset="0"/>
                <a:cs typeface="Arial" panose="020B0604020202020204" pitchFamily="34" charset="0"/>
              </a:rPr>
              <a:t/>
            </a:r>
            <a:br>
              <a:rPr lang="en-US" altLang="ko-KR" dirty="0" smtClean="0">
                <a:latin typeface="Arial" panose="020B0604020202020204" pitchFamily="34" charset="0"/>
                <a:cs typeface="Arial" panose="020B0604020202020204" pitchFamily="34" charset="0"/>
              </a:rPr>
            </a:br>
            <a:endParaRPr kumimoji="1" lang="ja-JP" altLang="en-US" dirty="0"/>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5</a:t>
            </a:fld>
            <a:endParaRPr lang="en-US"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i.istockimg.com/file_thumbview_approve/21053787/3/stock-photo-21053787-one-pound-coin-stack.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315200" y="3352800"/>
            <a:ext cx="1104387" cy="1665346"/>
          </a:xfrm>
          <a:prstGeom prst="rect">
            <a:avLst/>
          </a:prstGeom>
          <a:noFill/>
          <a:extLst>
            <a:ext uri="{909E8E84-426E-40DD-AFC4-6F175D3DCCD1}">
              <a14:hiddenFill xmlns="" xmlns:a14="http://schemas.microsoft.com/office/drawing/2010/main">
                <a:solidFill>
                  <a:srgbClr val="FFFFFF"/>
                </a:solidFill>
              </a14:hiddenFill>
            </a:ext>
          </a:extLst>
        </p:spPr>
      </p:pic>
      <p:sp>
        <p:nvSpPr>
          <p:cNvPr id="3" name="コンテンツ プレースホルダ 2"/>
          <p:cNvSpPr>
            <a:spLocks noGrp="1"/>
          </p:cNvSpPr>
          <p:nvPr>
            <p:ph type="body" idx="1"/>
          </p:nvPr>
        </p:nvSpPr>
        <p:spPr>
          <a:xfrm>
            <a:off x="685802" y="1676400"/>
            <a:ext cx="7772400" cy="4876800"/>
          </a:xfrm>
        </p:spPr>
        <p:txBody>
          <a:bodyPr/>
          <a:lstStyle/>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Block ACK </a:t>
            </a:r>
          </a:p>
          <a:p>
            <a:pPr marL="704396" lvl="1" indent="-206375">
              <a:spcBef>
                <a:spcPts val="0"/>
              </a:spcBef>
              <a:spcAft>
                <a:spcPts val="1200"/>
              </a:spcAft>
            </a:pPr>
            <a:r>
              <a:rPr lang="en-US" altLang="ko-KR" sz="1800" dirty="0" smtClean="0">
                <a:latin typeface="Arial" panose="020B0604020202020204" pitchFamily="34" charset="0"/>
                <a:cs typeface="Arial" panose="020B0604020202020204" pitchFamily="34" charset="0"/>
              </a:rPr>
              <a:t>Effective way </a:t>
            </a:r>
            <a:r>
              <a:rPr lang="en-US" altLang="ko-KR" sz="1800" dirty="0" smtClean="0">
                <a:solidFill>
                  <a:srgbClr val="FF0000"/>
                </a:solidFill>
                <a:latin typeface="Arial" panose="020B0604020202020204" pitchFamily="34" charset="0"/>
                <a:cs typeface="Arial" panose="020B0604020202020204" pitchFamily="34" charset="0"/>
              </a:rPr>
              <a:t>to save &amp; share bandwidth among multiple devices,  especially under high error or collision environments</a:t>
            </a:r>
            <a:r>
              <a:rPr lang="en-US" altLang="ko-KR" sz="1800" dirty="0" smtClean="0">
                <a:latin typeface="Arial" panose="020B0604020202020204" pitchFamily="34" charset="0"/>
                <a:cs typeface="Arial" panose="020B0604020202020204" pitchFamily="34" charset="0"/>
              </a:rPr>
              <a:t>, however….This method has the following disadvantages: </a:t>
            </a:r>
          </a:p>
          <a:p>
            <a:pPr marL="870404" lvl="2" indent="-206375">
              <a:spcBef>
                <a:spcPts val="0"/>
              </a:spcBef>
              <a:spcAft>
                <a:spcPts val="1200"/>
              </a:spcAft>
            </a:pPr>
            <a:r>
              <a:rPr lang="en-US" altLang="ko-KR" sz="1800" dirty="0" smtClean="0"/>
              <a:t>Higher complexity</a:t>
            </a:r>
          </a:p>
          <a:p>
            <a:pPr marL="870404" lvl="2" indent="-206375">
              <a:spcBef>
                <a:spcPts val="0"/>
              </a:spcBef>
              <a:spcAft>
                <a:spcPts val="1200"/>
              </a:spcAft>
            </a:pPr>
            <a:r>
              <a:rPr lang="en-US" altLang="ko-KR" sz="1800" dirty="0" smtClean="0">
                <a:latin typeface="Arial" panose="020B0604020202020204" pitchFamily="34" charset="0"/>
                <a:cs typeface="Arial" panose="020B0604020202020204" pitchFamily="34" charset="0"/>
              </a:rPr>
              <a:t>Larger buffer memory</a:t>
            </a:r>
          </a:p>
          <a:p>
            <a:pPr marL="870404" lvl="2" indent="-206375">
              <a:spcBef>
                <a:spcPts val="0"/>
              </a:spcBef>
              <a:spcAft>
                <a:spcPts val="1200"/>
              </a:spcAft>
            </a:pPr>
            <a:r>
              <a:rPr lang="en-US" altLang="ja-JP" sz="1800" dirty="0" smtClean="0">
                <a:latin typeface="Arial" panose="020B0604020202020204" pitchFamily="34" charset="0"/>
                <a:cs typeface="Arial" panose="020B0604020202020204" pitchFamily="34" charset="0"/>
              </a:rPr>
              <a:t>Larger potential latency</a:t>
            </a:r>
          </a:p>
          <a:p>
            <a:pPr marL="870404" lvl="2" indent="-206375">
              <a:spcBef>
                <a:spcPts val="0"/>
              </a:spcBef>
              <a:spcAft>
                <a:spcPts val="1200"/>
              </a:spcAft>
            </a:pPr>
            <a:endParaRPr lang="en-US" altLang="ja-JP" sz="1800" dirty="0" smtClean="0">
              <a:latin typeface="Arial" panose="020B0604020202020204" pitchFamily="34" charset="0"/>
              <a:cs typeface="Arial" panose="020B0604020202020204" pitchFamily="34" charset="0"/>
            </a:endParaRP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Stack ACK</a:t>
            </a:r>
          </a:p>
          <a:p>
            <a:pPr marL="492125" lvl="1" indent="-206375">
              <a:spcBef>
                <a:spcPts val="0"/>
              </a:spcBef>
              <a:spcAft>
                <a:spcPts val="1200"/>
              </a:spcAft>
            </a:pPr>
            <a:r>
              <a:rPr lang="en-US" altLang="ko-KR" sz="1800" dirty="0" smtClean="0">
                <a:solidFill>
                  <a:srgbClr val="FF0000"/>
                </a:solidFill>
                <a:latin typeface="Arial" panose="020B0604020202020204" pitchFamily="34" charset="0"/>
                <a:cs typeface="Arial" panose="020B0604020202020204" pitchFamily="34" charset="0"/>
              </a:rPr>
              <a:t>Practical way for HRCP, because …</a:t>
            </a:r>
            <a:endParaRPr lang="en-US" altLang="ko-KR" sz="1800" dirty="0" smtClean="0">
              <a:latin typeface="Arial" panose="020B0604020202020204" pitchFamily="34" charset="0"/>
              <a:cs typeface="Arial" panose="020B0604020202020204" pitchFamily="34" charset="0"/>
            </a:endParaRPr>
          </a:p>
          <a:p>
            <a:pPr marL="870404" lvl="2" indent="-206375">
              <a:spcBef>
                <a:spcPts val="0"/>
              </a:spcBef>
              <a:spcAft>
                <a:spcPts val="1200"/>
              </a:spcAft>
            </a:pPr>
            <a:r>
              <a:rPr lang="en-US" altLang="ko-KR" sz="1800" dirty="0" smtClean="0">
                <a:latin typeface="Arial" panose="020B0604020202020204" pitchFamily="34" charset="0"/>
                <a:cs typeface="Arial" panose="020B0604020202020204" pitchFamily="34" charset="0"/>
              </a:rPr>
              <a:t>Bandwidth saving is not required, thanks to good BER environment</a:t>
            </a:r>
          </a:p>
          <a:p>
            <a:pPr marL="870404" lvl="2" indent="-206375">
              <a:spcBef>
                <a:spcPts val="0"/>
              </a:spcBef>
              <a:spcAft>
                <a:spcPts val="1200"/>
              </a:spcAft>
            </a:pPr>
            <a:r>
              <a:rPr lang="en-US" altLang="ja-JP" sz="1800" dirty="0" smtClean="0">
                <a:latin typeface="Arial" panose="020B0604020202020204" pitchFamily="34" charset="0"/>
                <a:cs typeface="Arial" panose="020B0604020202020204" pitchFamily="34" charset="0"/>
              </a:rPr>
              <a:t>Lower Complexity , simple hardware requirements</a:t>
            </a:r>
          </a:p>
          <a:p>
            <a:pPr>
              <a:buNone/>
            </a:pPr>
            <a:endParaRPr kumimoji="1" lang="ja-JP" altLang="en-US" sz="1800" dirty="0"/>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6</a:t>
            </a:fld>
            <a:endParaRPr lang="en-US" dirty="0"/>
          </a:p>
        </p:txBody>
      </p:sp>
      <p:sp>
        <p:nvSpPr>
          <p:cNvPr id="6" name="タイトル 1"/>
          <p:cNvSpPr txBox="1">
            <a:spLocks/>
          </p:cNvSpPr>
          <p:nvPr/>
        </p:nvSpPr>
        <p:spPr>
          <a:xfrm>
            <a:off x="647704" y="609600"/>
            <a:ext cx="7848601" cy="9906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altLang="ko-KR" sz="3600" dirty="0" smtClean="0">
              <a:latin typeface="Arial" panose="020B0604020202020204" pitchFamily="34" charset="0"/>
              <a:ea typeface="Times New Roman"/>
              <a:cs typeface="Arial" panose="020B0604020202020204" pitchFamily="34" charset="0"/>
              <a:sym typeface="Times New Roman"/>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3600" dirty="0" smtClean="0">
                <a:latin typeface="Arial" panose="020B0604020202020204" pitchFamily="34" charset="0"/>
                <a:ea typeface="Times New Roman"/>
                <a:cs typeface="Arial" panose="020B0604020202020204" pitchFamily="34" charset="0"/>
                <a:sym typeface="Times New Roman"/>
              </a:rPr>
              <a:t>“Simple” Stack ACK</a:t>
            </a:r>
          </a:p>
          <a:p>
            <a:pPr algn="l">
              <a:defRPr/>
            </a:pPr>
            <a:r>
              <a:rPr lang="en-US" altLang="ko-KR" sz="3600" dirty="0" smtClean="0">
                <a:latin typeface="Arial" panose="020B0604020202020204" pitchFamily="34" charset="0"/>
                <a:ea typeface="Times New Roman"/>
                <a:cs typeface="Arial" panose="020B0604020202020204" pitchFamily="34" charset="0"/>
                <a:sym typeface="Times New Roman"/>
              </a:rPr>
              <a:t>	</a:t>
            </a:r>
            <a:r>
              <a:rPr lang="en-US" altLang="ko-KR" sz="2000" i="1" dirty="0" smtClean="0">
                <a:solidFill>
                  <a:schemeClr val="accent3">
                    <a:lumMod val="75000"/>
                  </a:schemeClr>
                </a:solidFill>
                <a:latin typeface="Arial" panose="020B0604020202020204" pitchFamily="34" charset="0"/>
                <a:cs typeface="Arial" panose="020B0604020202020204" pitchFamily="34" charset="0"/>
                <a:sym typeface="Times New Roman"/>
              </a:rPr>
              <a:t> - Key Concept of HRCP MAC - </a:t>
            </a: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r>
            <a:b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b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t>
            </a:r>
            <a:endParaRPr kumimoji="1" lang="ja-JP" altLang="en-US" sz="2400" b="0" i="0" u="none" strike="noStrike" kern="0" cap="none" spc="0" normalizeH="0" baseline="0" noProof="0" dirty="0">
              <a:ln>
                <a:noFill/>
              </a:ln>
              <a:solidFill>
                <a:sysClr val="windowText" lastClr="000000"/>
              </a:solidFill>
              <a:effectLst/>
              <a:uLnTx/>
              <a:uFillTx/>
              <a:latin typeface="Times New Roman"/>
              <a:ea typeface="Times New Roman"/>
              <a:cs typeface="Times New Roman"/>
              <a:sym typeface="Times New Roman"/>
            </a:endParaRPr>
          </a:p>
        </p:txBody>
      </p:sp>
      <p:sp>
        <p:nvSpPr>
          <p:cNvPr id="8" name="正方形/長方形 7"/>
          <p:cNvSpPr/>
          <p:nvPr/>
        </p:nvSpPr>
        <p:spPr>
          <a:xfrm>
            <a:off x="4430493" y="3124199"/>
            <a:ext cx="4378122" cy="646331"/>
          </a:xfrm>
          <a:prstGeom prst="rect">
            <a:avLst/>
          </a:prstGeom>
        </p:spPr>
        <p:txBody>
          <a:bodyPr wrap="none">
            <a:spAutoFit/>
          </a:bodyPr>
          <a:lstStyle/>
          <a:p>
            <a:r>
              <a:rPr lang="en-US" altLang="ja-JP" sz="1800" dirty="0" smtClean="0">
                <a:solidFill>
                  <a:srgbClr val="FF0000"/>
                </a:solidFill>
                <a:latin typeface="Arial" panose="020B0604020202020204" pitchFamily="34" charset="0"/>
                <a:cs typeface="Arial" panose="020B0604020202020204" pitchFamily="34" charset="0"/>
              </a:rPr>
              <a:t>“Small” benefit versus cost (complexity) </a:t>
            </a:r>
          </a:p>
          <a:p>
            <a:r>
              <a:rPr lang="en-US" altLang="ja-JP" sz="1800" dirty="0" smtClean="0">
                <a:solidFill>
                  <a:srgbClr val="FF0000"/>
                </a:solidFill>
                <a:latin typeface="Arial" panose="020B0604020202020204" pitchFamily="34" charset="0"/>
                <a:cs typeface="Arial" panose="020B0604020202020204" pitchFamily="34" charset="0"/>
              </a:rPr>
              <a:t> for use cases of HRCP</a:t>
            </a:r>
            <a:endParaRPr lang="ja-JP" altLang="en-US" sz="1800" dirty="0"/>
          </a:p>
        </p:txBody>
      </p:sp>
      <p:sp>
        <p:nvSpPr>
          <p:cNvPr id="9" name="右中かっこ 8"/>
          <p:cNvSpPr/>
          <p:nvPr/>
        </p:nvSpPr>
        <p:spPr>
          <a:xfrm>
            <a:off x="4191000" y="3106948"/>
            <a:ext cx="304800" cy="1236452"/>
          </a:xfrm>
          <a:prstGeom prst="rightBrace">
            <a:avLst>
              <a:gd name="adj1" fmla="val 34748"/>
              <a:gd name="adj2" fmla="val 50000"/>
            </a:avLst>
          </a:prstGeom>
          <a:noFill/>
          <a:ln w="1905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endParaRPr>
          </a:p>
        </p:txBody>
      </p:sp>
      <p:sp>
        <p:nvSpPr>
          <p:cNvPr id="10" name="正方形/長方形 9"/>
          <p:cNvSpPr/>
          <p:nvPr/>
        </p:nvSpPr>
        <p:spPr>
          <a:xfrm>
            <a:off x="7086600" y="4876800"/>
            <a:ext cx="1418978" cy="523220"/>
          </a:xfrm>
          <a:prstGeom prst="rect">
            <a:avLst/>
          </a:prstGeom>
          <a:solidFill>
            <a:schemeClr val="bg1"/>
          </a:solidFill>
        </p:spPr>
        <p:txBody>
          <a:bodyPr wrap="none">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altLang="ja-JP" sz="1400" i="1" dirty="0" smtClean="0">
                <a:solidFill>
                  <a:srgbClr val="000000"/>
                </a:solidFill>
              </a:rPr>
              <a:t>“Stacked Coin” </a:t>
            </a:r>
          </a:p>
          <a:p>
            <a:pPr marL="0" marR="0" indent="0" algn="ctr" defTabSz="914400" rtl="0" fontAlgn="auto" latinLnBrk="1" hangingPunct="0">
              <a:lnSpc>
                <a:spcPct val="100000"/>
              </a:lnSpc>
              <a:spcBef>
                <a:spcPts val="0"/>
              </a:spcBef>
              <a:spcAft>
                <a:spcPts val="0"/>
              </a:spcAft>
              <a:buClrTx/>
              <a:buSzTx/>
              <a:buFontTx/>
              <a:buNone/>
              <a:tabLst/>
            </a:pPr>
            <a:r>
              <a:rPr lang="en-US" altLang="ja-JP" sz="1400" i="1" dirty="0" smtClean="0">
                <a:solidFill>
                  <a:srgbClr val="000000"/>
                </a:solidFill>
              </a:rPr>
              <a:t>FIFO Buffer</a:t>
            </a:r>
            <a:endParaRPr lang="en-US" altLang="ja-JP" sz="1400" i="1" dirty="0">
              <a:solidFill>
                <a:srgbClr val="000000"/>
              </a:solidFill>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48"/>
          <p:cNvGrpSpPr/>
          <p:nvPr/>
        </p:nvGrpSpPr>
        <p:grpSpPr>
          <a:xfrm>
            <a:off x="4572000" y="1371600"/>
            <a:ext cx="3626566" cy="152400"/>
            <a:chOff x="1066800" y="5715000"/>
            <a:chExt cx="3429000" cy="152400"/>
          </a:xfrm>
        </p:grpSpPr>
        <p:sp>
          <p:nvSpPr>
            <p:cNvPr id="8" name="正方形/長方形 7"/>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Sub-F#N+4</a:t>
              </a:r>
              <a:endParaRPr kumimoji="1" lang="ja-JP" altLang="en-US" sz="700" dirty="0"/>
            </a:p>
          </p:txBody>
        </p:sp>
        <p:sp>
          <p:nvSpPr>
            <p:cNvPr id="44" name="正方形/長方形 4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Sub-F#N+3</a:t>
              </a:r>
              <a:endParaRPr kumimoji="1" lang="ja-JP" altLang="en-US" sz="700" dirty="0"/>
            </a:p>
          </p:txBody>
        </p:sp>
        <p:sp>
          <p:nvSpPr>
            <p:cNvPr id="45" name="正方形/長方形 4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Sub-F#N+2</a:t>
              </a:r>
              <a:endParaRPr kumimoji="1" lang="ja-JP" altLang="en-US" sz="700" dirty="0"/>
            </a:p>
          </p:txBody>
        </p:sp>
        <p:sp>
          <p:nvSpPr>
            <p:cNvPr id="47" name="正方形/長方形 4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a:t>
              </a:r>
              <a:endParaRPr kumimoji="1" lang="ja-JP" altLang="en-US" sz="700" dirty="0"/>
            </a:p>
          </p:txBody>
        </p:sp>
        <p:sp>
          <p:nvSpPr>
            <p:cNvPr id="48" name="正方形/長方形 4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a:t>
              </a:r>
              <a:endParaRPr kumimoji="1" lang="ja-JP" altLang="en-US" sz="700" dirty="0"/>
            </a:p>
          </p:txBody>
        </p:sp>
      </p:grpSp>
      <p:grpSp>
        <p:nvGrpSpPr>
          <p:cNvPr id="6" name="グループ化 62"/>
          <p:cNvGrpSpPr/>
          <p:nvPr/>
        </p:nvGrpSpPr>
        <p:grpSpPr>
          <a:xfrm>
            <a:off x="640634" y="1600200"/>
            <a:ext cx="3626566" cy="152400"/>
            <a:chOff x="1066800" y="5715000"/>
            <a:chExt cx="3429000" cy="152400"/>
          </a:xfrm>
        </p:grpSpPr>
        <p:sp>
          <p:nvSpPr>
            <p:cNvPr id="64" name="正方形/長方形 63"/>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Sub-F#M+4</a:t>
              </a:r>
              <a:endParaRPr kumimoji="1" lang="ja-JP" altLang="en-US" sz="700" dirty="0"/>
            </a:p>
          </p:txBody>
        </p:sp>
        <p:sp>
          <p:nvSpPr>
            <p:cNvPr id="65" name="正方形/長方形 64"/>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Sub-F#M+3</a:t>
              </a:r>
              <a:endParaRPr kumimoji="1" lang="ja-JP" altLang="en-US" sz="700" dirty="0"/>
            </a:p>
          </p:txBody>
        </p:sp>
        <p:sp>
          <p:nvSpPr>
            <p:cNvPr id="66" name="正方形/長方形 65"/>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Sub-F#M+2</a:t>
              </a:r>
              <a:endParaRPr kumimoji="1" lang="ja-JP" altLang="en-US" sz="700" dirty="0"/>
            </a:p>
          </p:txBody>
        </p:sp>
        <p:sp>
          <p:nvSpPr>
            <p:cNvPr id="67" name="正方形/長方形 6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a:t>
              </a:r>
              <a:endParaRPr kumimoji="1" lang="ja-JP" altLang="en-US" sz="700" dirty="0"/>
            </a:p>
          </p:txBody>
        </p:sp>
        <p:sp>
          <p:nvSpPr>
            <p:cNvPr id="68" name="正方形/長方形 6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ACK#N+4</a:t>
              </a:r>
              <a:endParaRPr kumimoji="1" lang="ja-JP" altLang="en-US" sz="700" dirty="0"/>
            </a:p>
          </p:txBody>
        </p:sp>
      </p:grpSp>
      <p:grpSp>
        <p:nvGrpSpPr>
          <p:cNvPr id="12" name="グループ化 81"/>
          <p:cNvGrpSpPr/>
          <p:nvPr/>
        </p:nvGrpSpPr>
        <p:grpSpPr>
          <a:xfrm>
            <a:off x="4572000" y="2362200"/>
            <a:ext cx="3626566" cy="152400"/>
            <a:chOff x="1066800" y="5715000"/>
            <a:chExt cx="3429000" cy="152400"/>
          </a:xfrm>
        </p:grpSpPr>
        <p:sp>
          <p:nvSpPr>
            <p:cNvPr id="83" name="正方形/長方形 82"/>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Sub-F#N+8</a:t>
              </a:r>
              <a:endParaRPr kumimoji="1" lang="ja-JP" altLang="en-US" sz="700" dirty="0"/>
            </a:p>
          </p:txBody>
        </p:sp>
        <p:sp>
          <p:nvSpPr>
            <p:cNvPr id="84" name="正方形/長方形 8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Sub-F#N+7</a:t>
              </a:r>
              <a:endParaRPr kumimoji="1" lang="ja-JP" altLang="en-US" sz="700" dirty="0"/>
            </a:p>
          </p:txBody>
        </p:sp>
        <p:sp>
          <p:nvSpPr>
            <p:cNvPr id="85" name="正方形/長方形 8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Sub-F#N+6</a:t>
              </a:r>
              <a:endParaRPr kumimoji="1" lang="ja-JP" altLang="en-US" sz="700" dirty="0"/>
            </a:p>
          </p:txBody>
        </p:sp>
        <p:sp>
          <p:nvSpPr>
            <p:cNvPr id="86" name="正方形/長方形 85"/>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Sub-F#N+5</a:t>
              </a:r>
              <a:endParaRPr kumimoji="1" lang="ja-JP" altLang="en-US" sz="700" dirty="0"/>
            </a:p>
          </p:txBody>
        </p:sp>
        <p:sp>
          <p:nvSpPr>
            <p:cNvPr id="87" name="正方形/長方形 86"/>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ACK#M+4</a:t>
              </a:r>
              <a:endParaRPr kumimoji="1" lang="ja-JP" altLang="en-US" sz="700" dirty="0"/>
            </a:p>
          </p:txBody>
        </p:sp>
      </p:grpSp>
      <p:sp>
        <p:nvSpPr>
          <p:cNvPr id="16" name="テキスト ボックス 15"/>
          <p:cNvSpPr txBox="1"/>
          <p:nvPr/>
        </p:nvSpPr>
        <p:spPr>
          <a:xfrm>
            <a:off x="5248549" y="1981200"/>
            <a:ext cx="901209" cy="400110"/>
          </a:xfrm>
          <a:prstGeom prst="rect">
            <a:avLst/>
          </a:prstGeom>
          <a:noFill/>
        </p:spPr>
        <p:txBody>
          <a:bodyPr wrap="none" rtlCol="0">
            <a:spAutoFit/>
          </a:bodyPr>
          <a:lstStyle/>
          <a:p>
            <a:r>
              <a:rPr kumimoji="1" lang="en-US" altLang="ja-JP" sz="1000" dirty="0" smtClean="0"/>
              <a:t>Data Error</a:t>
            </a:r>
          </a:p>
          <a:p>
            <a:r>
              <a:rPr kumimoji="1" lang="en-US" altLang="ja-JP" sz="1000" dirty="0" smtClean="0"/>
              <a:t>Or Buffer full</a:t>
            </a:r>
            <a:endParaRPr kumimoji="1" lang="ja-JP" altLang="en-US" sz="1000" dirty="0"/>
          </a:p>
        </p:txBody>
      </p:sp>
      <p:cxnSp>
        <p:nvCxnSpPr>
          <p:cNvPr id="23" name="直線コネクタ 22"/>
          <p:cNvCxnSpPr/>
          <p:nvPr/>
        </p:nvCxnSpPr>
        <p:spPr>
          <a:xfrm flipH="1">
            <a:off x="5464011" y="2286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5400949" y="2286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 name="グループ化 93"/>
          <p:cNvGrpSpPr/>
          <p:nvPr/>
        </p:nvGrpSpPr>
        <p:grpSpPr>
          <a:xfrm>
            <a:off x="640634" y="2590800"/>
            <a:ext cx="3626566" cy="152400"/>
            <a:chOff x="1066800" y="5715000"/>
            <a:chExt cx="3429000" cy="152400"/>
          </a:xfrm>
        </p:grpSpPr>
        <p:sp>
          <p:nvSpPr>
            <p:cNvPr id="95" name="正方形/長方形 94"/>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Sub-F#M+8</a:t>
              </a:r>
              <a:endParaRPr kumimoji="1" lang="ja-JP" altLang="en-US" sz="700" dirty="0"/>
            </a:p>
          </p:txBody>
        </p:sp>
        <p:sp>
          <p:nvSpPr>
            <p:cNvPr id="96" name="正方形/長方形 95"/>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Sub-F#M+7</a:t>
              </a:r>
              <a:endParaRPr kumimoji="1" lang="ja-JP" altLang="en-US" sz="700" dirty="0"/>
            </a:p>
          </p:txBody>
        </p:sp>
        <p:sp>
          <p:nvSpPr>
            <p:cNvPr id="97" name="正方形/長方形 96"/>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Sub-F#M+6</a:t>
              </a:r>
              <a:endParaRPr kumimoji="1" lang="ja-JP" altLang="en-US" sz="700" dirty="0"/>
            </a:p>
          </p:txBody>
        </p:sp>
        <p:sp>
          <p:nvSpPr>
            <p:cNvPr id="98" name="正方形/長方形 97"/>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Sub-F#M+5</a:t>
              </a:r>
              <a:endParaRPr kumimoji="1" lang="ja-JP" altLang="en-US" sz="700" dirty="0"/>
            </a:p>
          </p:txBody>
        </p:sp>
        <p:sp>
          <p:nvSpPr>
            <p:cNvPr id="99" name="正方形/長方形 98"/>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grpSp>
      <p:grpSp>
        <p:nvGrpSpPr>
          <p:cNvPr id="18" name="グループ化 105"/>
          <p:cNvGrpSpPr/>
          <p:nvPr/>
        </p:nvGrpSpPr>
        <p:grpSpPr>
          <a:xfrm>
            <a:off x="4572000" y="3352800"/>
            <a:ext cx="3626566" cy="152400"/>
            <a:chOff x="1066800" y="5715000"/>
            <a:chExt cx="3429000" cy="152400"/>
          </a:xfrm>
        </p:grpSpPr>
        <p:sp>
          <p:nvSpPr>
            <p:cNvPr id="107" name="正方形/長方形 106"/>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Sub-F#N+10</a:t>
              </a:r>
              <a:endParaRPr kumimoji="1" lang="ja-JP" altLang="en-US" sz="700" dirty="0"/>
            </a:p>
          </p:txBody>
        </p:sp>
        <p:sp>
          <p:nvSpPr>
            <p:cNvPr id="108" name="正方形/長方形 107"/>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Sub-F#N+9</a:t>
              </a:r>
              <a:endParaRPr kumimoji="1" lang="ja-JP" altLang="en-US" sz="700" dirty="0"/>
            </a:p>
          </p:txBody>
        </p:sp>
        <p:sp>
          <p:nvSpPr>
            <p:cNvPr id="109" name="正方形/長方形 108"/>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Sub-F#N+8</a:t>
              </a:r>
              <a:endParaRPr kumimoji="1" lang="ja-JP" altLang="en-US" sz="700" dirty="0"/>
            </a:p>
          </p:txBody>
        </p:sp>
        <p:sp>
          <p:nvSpPr>
            <p:cNvPr id="110" name="正方形/長方形 109"/>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Sub-F#N+7</a:t>
              </a:r>
              <a:endParaRPr kumimoji="1" lang="ja-JP" altLang="en-US" sz="700" dirty="0"/>
            </a:p>
          </p:txBody>
        </p:sp>
        <p:sp>
          <p:nvSpPr>
            <p:cNvPr id="111" name="正方形/長方形 110"/>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ACK#M+8</a:t>
              </a:r>
              <a:endParaRPr kumimoji="1" lang="ja-JP" altLang="en-US" sz="700" dirty="0"/>
            </a:p>
          </p:txBody>
        </p:sp>
      </p:grpSp>
      <p:sp>
        <p:nvSpPr>
          <p:cNvPr id="118" name="テキスト ボックス 117"/>
          <p:cNvSpPr txBox="1"/>
          <p:nvPr/>
        </p:nvSpPr>
        <p:spPr>
          <a:xfrm>
            <a:off x="7659469" y="1752600"/>
            <a:ext cx="646331" cy="246221"/>
          </a:xfrm>
          <a:prstGeom prst="rect">
            <a:avLst/>
          </a:prstGeom>
          <a:noFill/>
        </p:spPr>
        <p:txBody>
          <a:bodyPr wrap="none" rtlCol="0">
            <a:spAutoFit/>
          </a:bodyPr>
          <a:lstStyle/>
          <a:p>
            <a:r>
              <a:rPr kumimoji="1" lang="en-US" altLang="ja-JP" sz="1000" dirty="0" smtClean="0"/>
              <a:t>Time #1</a:t>
            </a:r>
            <a:endParaRPr kumimoji="1" lang="ja-JP" altLang="en-US" sz="1000" dirty="0"/>
          </a:p>
        </p:txBody>
      </p:sp>
      <p:cxnSp>
        <p:nvCxnSpPr>
          <p:cNvPr id="119" name="直線コネクタ 118"/>
          <p:cNvCxnSpPr/>
          <p:nvPr/>
        </p:nvCxnSpPr>
        <p:spPr>
          <a:xfrm flipH="1">
            <a:off x="7686949" y="32766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7651748" y="3291227"/>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正方形/長方形 134"/>
          <p:cNvSpPr/>
          <p:nvPr/>
        </p:nvSpPr>
        <p:spPr>
          <a:xfrm>
            <a:off x="3505200" y="33528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ACK#M+8</a:t>
            </a:r>
            <a:endParaRPr kumimoji="1" lang="ja-JP" altLang="en-US" sz="700" dirty="0"/>
          </a:p>
        </p:txBody>
      </p:sp>
      <p:sp>
        <p:nvSpPr>
          <p:cNvPr id="142" name="正方形/長方形 141"/>
          <p:cNvSpPr/>
          <p:nvPr/>
        </p:nvSpPr>
        <p:spPr>
          <a:xfrm>
            <a:off x="6431062"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sp>
        <p:nvSpPr>
          <p:cNvPr id="149" name="テキスト ボックス 148"/>
          <p:cNvSpPr txBox="1"/>
          <p:nvPr/>
        </p:nvSpPr>
        <p:spPr>
          <a:xfrm>
            <a:off x="7315200" y="3048000"/>
            <a:ext cx="923651" cy="246221"/>
          </a:xfrm>
          <a:prstGeom prst="rect">
            <a:avLst/>
          </a:prstGeom>
          <a:noFill/>
        </p:spPr>
        <p:txBody>
          <a:bodyPr wrap="none" rtlCol="0">
            <a:spAutoFit/>
          </a:bodyPr>
          <a:lstStyle/>
          <a:p>
            <a:r>
              <a:rPr kumimoji="1" lang="en-US" altLang="ja-JP" sz="1000" dirty="0" smtClean="0"/>
              <a:t>Header Error</a:t>
            </a:r>
            <a:endParaRPr kumimoji="1" lang="ja-JP" altLang="en-US" sz="1000" dirty="0"/>
          </a:p>
        </p:txBody>
      </p:sp>
      <p:cxnSp>
        <p:nvCxnSpPr>
          <p:cNvPr id="126" name="直線矢印コネクタ 125"/>
          <p:cNvCxnSpPr/>
          <p:nvPr/>
        </p:nvCxnSpPr>
        <p:spPr>
          <a:xfrm flipH="1">
            <a:off x="371749" y="19812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61" name="テキスト ボックス 160"/>
          <p:cNvSpPr txBox="1"/>
          <p:nvPr/>
        </p:nvSpPr>
        <p:spPr>
          <a:xfrm>
            <a:off x="7659469" y="2743200"/>
            <a:ext cx="646331" cy="246221"/>
          </a:xfrm>
          <a:prstGeom prst="rect">
            <a:avLst/>
          </a:prstGeom>
          <a:noFill/>
        </p:spPr>
        <p:txBody>
          <a:bodyPr wrap="none" rtlCol="0">
            <a:spAutoFit/>
          </a:bodyPr>
          <a:lstStyle/>
          <a:p>
            <a:r>
              <a:rPr kumimoji="1" lang="en-US" altLang="ja-JP" sz="1000" dirty="0" smtClean="0"/>
              <a:t>Time #2</a:t>
            </a:r>
            <a:endParaRPr kumimoji="1" lang="ja-JP" altLang="en-US" sz="1000" dirty="0"/>
          </a:p>
        </p:txBody>
      </p:sp>
      <p:cxnSp>
        <p:nvCxnSpPr>
          <p:cNvPr id="162" name="直線矢印コネクタ 161"/>
          <p:cNvCxnSpPr/>
          <p:nvPr/>
        </p:nvCxnSpPr>
        <p:spPr>
          <a:xfrm flipH="1">
            <a:off x="371749" y="29718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5" name="テキスト ボックス 174"/>
          <p:cNvSpPr txBox="1"/>
          <p:nvPr/>
        </p:nvSpPr>
        <p:spPr>
          <a:xfrm>
            <a:off x="7583269" y="3733800"/>
            <a:ext cx="646331" cy="246221"/>
          </a:xfrm>
          <a:prstGeom prst="rect">
            <a:avLst/>
          </a:prstGeom>
          <a:noFill/>
        </p:spPr>
        <p:txBody>
          <a:bodyPr wrap="none" rtlCol="0">
            <a:spAutoFit/>
          </a:bodyPr>
          <a:lstStyle/>
          <a:p>
            <a:r>
              <a:rPr kumimoji="1" lang="en-US" altLang="ja-JP" sz="1000" dirty="0" smtClean="0"/>
              <a:t>Time #3</a:t>
            </a:r>
            <a:endParaRPr kumimoji="1" lang="ja-JP" altLang="en-US" sz="1000" dirty="0"/>
          </a:p>
        </p:txBody>
      </p:sp>
      <p:cxnSp>
        <p:nvCxnSpPr>
          <p:cNvPr id="176" name="直線矢印コネクタ 175"/>
          <p:cNvCxnSpPr/>
          <p:nvPr/>
        </p:nvCxnSpPr>
        <p:spPr>
          <a:xfrm flipH="1">
            <a:off x="371749" y="39624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1" name="テキスト ボックス 190"/>
          <p:cNvSpPr txBox="1"/>
          <p:nvPr/>
        </p:nvSpPr>
        <p:spPr>
          <a:xfrm>
            <a:off x="7659469" y="4724400"/>
            <a:ext cx="646331" cy="246221"/>
          </a:xfrm>
          <a:prstGeom prst="rect">
            <a:avLst/>
          </a:prstGeom>
          <a:noFill/>
        </p:spPr>
        <p:txBody>
          <a:bodyPr wrap="none" rtlCol="0">
            <a:spAutoFit/>
          </a:bodyPr>
          <a:lstStyle/>
          <a:p>
            <a:r>
              <a:rPr kumimoji="1" lang="en-US" altLang="ja-JP" sz="1000" dirty="0" smtClean="0"/>
              <a:t>Time #4</a:t>
            </a:r>
            <a:endParaRPr kumimoji="1" lang="ja-JP" altLang="en-US" sz="1000" dirty="0"/>
          </a:p>
        </p:txBody>
      </p:sp>
      <p:cxnSp>
        <p:nvCxnSpPr>
          <p:cNvPr id="192" name="直線矢印コネクタ 191"/>
          <p:cNvCxnSpPr/>
          <p:nvPr/>
        </p:nvCxnSpPr>
        <p:spPr>
          <a:xfrm flipH="1">
            <a:off x="371749" y="49530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3" name="正方形/長方形 192"/>
          <p:cNvSpPr/>
          <p:nvPr/>
        </p:nvSpPr>
        <p:spPr>
          <a:xfrm>
            <a:off x="4419600"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sp>
        <p:nvSpPr>
          <p:cNvPr id="194" name="正方形/長方形 193"/>
          <p:cNvSpPr/>
          <p:nvPr/>
        </p:nvSpPr>
        <p:spPr>
          <a:xfrm>
            <a:off x="2133600" y="45720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ACK#N+12</a:t>
            </a:r>
            <a:endParaRPr kumimoji="1" lang="ja-JP" altLang="en-US" sz="700" dirty="0"/>
          </a:p>
        </p:txBody>
      </p:sp>
      <p:cxnSp>
        <p:nvCxnSpPr>
          <p:cNvPr id="206" name="直線コネクタ 205"/>
          <p:cNvCxnSpPr/>
          <p:nvPr/>
        </p:nvCxnSpPr>
        <p:spPr>
          <a:xfrm flipH="1">
            <a:off x="4715149"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7" name="直線コネクタ 206"/>
          <p:cNvCxnSpPr/>
          <p:nvPr/>
        </p:nvCxnSpPr>
        <p:spPr>
          <a:xfrm flipH="1">
            <a:off x="5481087"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8" name="直線コネクタ 207"/>
          <p:cNvCxnSpPr/>
          <p:nvPr/>
        </p:nvCxnSpPr>
        <p:spPr>
          <a:xfrm flipH="1">
            <a:off x="6166887"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a:xfrm flipH="1">
            <a:off x="6928887"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6" name="正方形/長方形 135"/>
          <p:cNvSpPr/>
          <p:nvPr/>
        </p:nvSpPr>
        <p:spPr>
          <a:xfrm>
            <a:off x="1103487" y="4343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ACK#M+10</a:t>
            </a:r>
            <a:endParaRPr kumimoji="1" lang="ja-JP" altLang="en-US" sz="700" dirty="0"/>
          </a:p>
        </p:txBody>
      </p:sp>
      <p:cxnSp>
        <p:nvCxnSpPr>
          <p:cNvPr id="138" name="直線コネクタ 137"/>
          <p:cNvCxnSpPr/>
          <p:nvPr/>
        </p:nvCxnSpPr>
        <p:spPr>
          <a:xfrm flipH="1">
            <a:off x="4715149" y="22860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7" name="テキスト ボックス 166"/>
          <p:cNvSpPr txBox="1"/>
          <p:nvPr/>
        </p:nvSpPr>
        <p:spPr>
          <a:xfrm>
            <a:off x="7696200" y="5715000"/>
            <a:ext cx="646331" cy="246221"/>
          </a:xfrm>
          <a:prstGeom prst="rect">
            <a:avLst/>
          </a:prstGeom>
          <a:noFill/>
        </p:spPr>
        <p:txBody>
          <a:bodyPr wrap="none" rtlCol="0">
            <a:spAutoFit/>
          </a:bodyPr>
          <a:lstStyle/>
          <a:p>
            <a:r>
              <a:rPr kumimoji="1" lang="en-US" altLang="ja-JP" sz="1000" dirty="0" smtClean="0"/>
              <a:t>Time #5</a:t>
            </a:r>
            <a:endParaRPr kumimoji="1" lang="ja-JP" altLang="en-US" sz="1000" dirty="0"/>
          </a:p>
        </p:txBody>
      </p:sp>
      <p:cxnSp>
        <p:nvCxnSpPr>
          <p:cNvPr id="168" name="直線矢印コネクタ 167"/>
          <p:cNvCxnSpPr/>
          <p:nvPr/>
        </p:nvCxnSpPr>
        <p:spPr>
          <a:xfrm flipH="1">
            <a:off x="371749" y="59436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22" name="正方形/長方形 221"/>
          <p:cNvSpPr/>
          <p:nvPr/>
        </p:nvSpPr>
        <p:spPr>
          <a:xfrm>
            <a:off x="49730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sp>
        <p:nvSpPr>
          <p:cNvPr id="224" name="正方形/長方形 223"/>
          <p:cNvSpPr/>
          <p:nvPr/>
        </p:nvSpPr>
        <p:spPr>
          <a:xfrm>
            <a:off x="39062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grpSp>
        <p:nvGrpSpPr>
          <p:cNvPr id="251" name="グループ化 250"/>
          <p:cNvGrpSpPr/>
          <p:nvPr/>
        </p:nvGrpSpPr>
        <p:grpSpPr>
          <a:xfrm>
            <a:off x="4234304" y="1143000"/>
            <a:ext cx="413896" cy="685800"/>
            <a:chOff x="4234304" y="1219200"/>
            <a:chExt cx="413896" cy="685800"/>
          </a:xfrm>
        </p:grpSpPr>
        <p:cxnSp>
          <p:nvCxnSpPr>
            <p:cNvPr id="245" name="直線コネクタ 24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7" name="直線コネクタ 246"/>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9" name="直線矢印コネクタ 24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50" name="テキスト ボックス 249"/>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52" name="グループ化 251"/>
          <p:cNvGrpSpPr/>
          <p:nvPr/>
        </p:nvGrpSpPr>
        <p:grpSpPr>
          <a:xfrm>
            <a:off x="304800" y="1143000"/>
            <a:ext cx="413896" cy="685800"/>
            <a:chOff x="4234304" y="1219200"/>
            <a:chExt cx="413896" cy="685800"/>
          </a:xfrm>
        </p:grpSpPr>
        <p:cxnSp>
          <p:nvCxnSpPr>
            <p:cNvPr id="253" name="直線コネクタ 25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4" name="直線コネクタ 25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5" name="直線矢印コネクタ 25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56" name="テキスト ボックス 255"/>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57" name="グループ化 256"/>
          <p:cNvGrpSpPr/>
          <p:nvPr/>
        </p:nvGrpSpPr>
        <p:grpSpPr>
          <a:xfrm>
            <a:off x="4234304" y="2133600"/>
            <a:ext cx="413896" cy="685800"/>
            <a:chOff x="4234304" y="1219200"/>
            <a:chExt cx="413896" cy="685800"/>
          </a:xfrm>
        </p:grpSpPr>
        <p:cxnSp>
          <p:nvCxnSpPr>
            <p:cNvPr id="258" name="直線コネクタ 257"/>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9" name="直線コネクタ 258"/>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60" name="直線矢印コネクタ 259"/>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61" name="テキスト ボックス 260"/>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88" name="グループ化 287"/>
          <p:cNvGrpSpPr/>
          <p:nvPr/>
        </p:nvGrpSpPr>
        <p:grpSpPr>
          <a:xfrm>
            <a:off x="4223896" y="3048000"/>
            <a:ext cx="348104" cy="685800"/>
            <a:chOff x="4223896" y="3048000"/>
            <a:chExt cx="348104" cy="685800"/>
          </a:xfrm>
        </p:grpSpPr>
        <p:cxnSp>
          <p:nvCxnSpPr>
            <p:cNvPr id="278" name="直線コネクタ 277"/>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9" name="直線コネクタ 278"/>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0" name="直線矢印コネクタ 279"/>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281" name="テキスト ボックス 280"/>
          <p:cNvSpPr txBox="1"/>
          <p:nvPr/>
        </p:nvSpPr>
        <p:spPr>
          <a:xfrm>
            <a:off x="4191000" y="3442156"/>
            <a:ext cx="373820" cy="215444"/>
          </a:xfrm>
          <a:prstGeom prst="rect">
            <a:avLst/>
          </a:prstGeom>
          <a:noFill/>
        </p:spPr>
        <p:txBody>
          <a:bodyPr wrap="none" rtlCol="0">
            <a:spAutoFit/>
          </a:bodyPr>
          <a:lstStyle/>
          <a:p>
            <a:r>
              <a:rPr kumimoji="1" lang="en-US" altLang="ja-JP" sz="800" dirty="0" smtClean="0"/>
              <a:t>IIFS</a:t>
            </a:r>
            <a:endParaRPr kumimoji="1" lang="ja-JP" altLang="en-US" sz="800" dirty="0"/>
          </a:p>
        </p:txBody>
      </p:sp>
      <p:cxnSp>
        <p:nvCxnSpPr>
          <p:cNvPr id="291" name="直線コネクタ 290"/>
          <p:cNvCxnSpPr/>
          <p:nvPr/>
        </p:nvCxnSpPr>
        <p:spPr>
          <a:xfrm>
            <a:off x="5144913" y="35814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92" name="直線矢印コネクタ 291"/>
          <p:cNvCxnSpPr/>
          <p:nvPr/>
        </p:nvCxnSpPr>
        <p:spPr>
          <a:xfrm>
            <a:off x="5144913" y="3733800"/>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95" name="直線コネクタ 294"/>
          <p:cNvCxnSpPr/>
          <p:nvPr/>
        </p:nvCxnSpPr>
        <p:spPr>
          <a:xfrm>
            <a:off x="6440313" y="35814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97" name="テキスト ボックス 296"/>
          <p:cNvSpPr txBox="1"/>
          <p:nvPr/>
        </p:nvSpPr>
        <p:spPr>
          <a:xfrm>
            <a:off x="5638800" y="3594556"/>
            <a:ext cx="418704" cy="215444"/>
          </a:xfrm>
          <a:prstGeom prst="rect">
            <a:avLst/>
          </a:prstGeom>
          <a:noFill/>
        </p:spPr>
        <p:txBody>
          <a:bodyPr wrap="none" rtlCol="0">
            <a:spAutoFit/>
          </a:bodyPr>
          <a:lstStyle/>
          <a:p>
            <a:r>
              <a:rPr kumimoji="1" lang="en-US" altLang="ja-JP" sz="800" dirty="0" smtClean="0"/>
              <a:t>RIFS</a:t>
            </a:r>
            <a:endParaRPr kumimoji="1" lang="ja-JP" altLang="en-US" sz="800" dirty="0"/>
          </a:p>
        </p:txBody>
      </p:sp>
      <p:grpSp>
        <p:nvGrpSpPr>
          <p:cNvPr id="298" name="グループ化 297"/>
          <p:cNvGrpSpPr/>
          <p:nvPr/>
        </p:nvGrpSpPr>
        <p:grpSpPr>
          <a:xfrm>
            <a:off x="4631564" y="5029200"/>
            <a:ext cx="348104" cy="685800"/>
            <a:chOff x="4223896" y="3048000"/>
            <a:chExt cx="348104" cy="685800"/>
          </a:xfrm>
        </p:grpSpPr>
        <p:cxnSp>
          <p:nvCxnSpPr>
            <p:cNvPr id="299" name="直線コネクタ 298"/>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00" name="直線コネクタ 299"/>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01" name="直線矢印コネクタ 300"/>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302" name="テキスト ボックス 301"/>
          <p:cNvSpPr txBox="1"/>
          <p:nvPr/>
        </p:nvSpPr>
        <p:spPr>
          <a:xfrm>
            <a:off x="4638744" y="5105400"/>
            <a:ext cx="373820" cy="215444"/>
          </a:xfrm>
          <a:prstGeom prst="rect">
            <a:avLst/>
          </a:prstGeom>
          <a:noFill/>
        </p:spPr>
        <p:txBody>
          <a:bodyPr wrap="none" rtlCol="0">
            <a:spAutoFit/>
          </a:bodyPr>
          <a:lstStyle/>
          <a:p>
            <a:r>
              <a:rPr kumimoji="1" lang="en-US" altLang="ja-JP" sz="800" dirty="0" smtClean="0"/>
              <a:t>IIFS</a:t>
            </a:r>
            <a:endParaRPr kumimoji="1" lang="ja-JP" altLang="en-US" sz="800" dirty="0"/>
          </a:p>
        </p:txBody>
      </p:sp>
      <p:grpSp>
        <p:nvGrpSpPr>
          <p:cNvPr id="141" name="グループ化 105"/>
          <p:cNvGrpSpPr/>
          <p:nvPr/>
        </p:nvGrpSpPr>
        <p:grpSpPr>
          <a:xfrm>
            <a:off x="4593783" y="5562600"/>
            <a:ext cx="3626566" cy="152400"/>
            <a:chOff x="1066800" y="5715000"/>
            <a:chExt cx="3429000" cy="152400"/>
          </a:xfrm>
        </p:grpSpPr>
        <p:sp>
          <p:nvSpPr>
            <p:cNvPr id="143" name="正方形/長方形 142"/>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Sub-F#M+14</a:t>
              </a:r>
              <a:endParaRPr kumimoji="1" lang="ja-JP" altLang="en-US" sz="700" dirty="0"/>
            </a:p>
          </p:txBody>
        </p:sp>
        <p:sp>
          <p:nvSpPr>
            <p:cNvPr id="144" name="正方形/長方形 14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Sub-F#M+13</a:t>
              </a:r>
              <a:endParaRPr kumimoji="1" lang="ja-JP" altLang="en-US" sz="700" dirty="0"/>
            </a:p>
          </p:txBody>
        </p:sp>
        <p:sp>
          <p:nvSpPr>
            <p:cNvPr id="145" name="正方形/長方形 14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Sub-F#M+12</a:t>
              </a:r>
              <a:endParaRPr kumimoji="1" lang="ja-JP" altLang="en-US" sz="700" dirty="0"/>
            </a:p>
          </p:txBody>
        </p:sp>
        <p:sp>
          <p:nvSpPr>
            <p:cNvPr id="146" name="正方形/長方形 145"/>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Sub-F#M+11</a:t>
              </a:r>
              <a:endParaRPr kumimoji="1" lang="ja-JP" altLang="en-US" sz="700" dirty="0"/>
            </a:p>
          </p:txBody>
        </p:sp>
        <p:sp>
          <p:nvSpPr>
            <p:cNvPr id="147" name="正方形/長方形 146"/>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ACK#N+12</a:t>
              </a:r>
              <a:endParaRPr kumimoji="1" lang="ja-JP" altLang="en-US" sz="700" dirty="0"/>
            </a:p>
          </p:txBody>
        </p:sp>
      </p:grpSp>
      <p:cxnSp>
        <p:nvCxnSpPr>
          <p:cNvPr id="214" name="直線コネクタ 213"/>
          <p:cNvCxnSpPr/>
          <p:nvPr/>
        </p:nvCxnSpPr>
        <p:spPr>
          <a:xfrm flipH="1">
            <a:off x="4715149" y="54864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flipH="1">
            <a:off x="5481087" y="54864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13" name="グループ化 312"/>
          <p:cNvGrpSpPr/>
          <p:nvPr/>
        </p:nvGrpSpPr>
        <p:grpSpPr>
          <a:xfrm>
            <a:off x="2819400" y="4114800"/>
            <a:ext cx="413896" cy="685800"/>
            <a:chOff x="4234304" y="1219200"/>
            <a:chExt cx="413896" cy="685800"/>
          </a:xfrm>
        </p:grpSpPr>
        <p:cxnSp>
          <p:nvCxnSpPr>
            <p:cNvPr id="314" name="直線コネクタ 31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15" name="直線コネクタ 31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16" name="直線矢印コネクタ 31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17" name="テキスト ボックス 316"/>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sp>
        <p:nvSpPr>
          <p:cNvPr id="318" name="テキスト ボックス 317"/>
          <p:cNvSpPr txBox="1"/>
          <p:nvPr/>
        </p:nvSpPr>
        <p:spPr>
          <a:xfrm>
            <a:off x="5241164" y="5105400"/>
            <a:ext cx="702436" cy="246221"/>
          </a:xfrm>
          <a:prstGeom prst="rect">
            <a:avLst/>
          </a:prstGeom>
          <a:noFill/>
        </p:spPr>
        <p:txBody>
          <a:bodyPr wrap="none" rtlCol="0">
            <a:spAutoFit/>
          </a:bodyPr>
          <a:lstStyle/>
          <a:p>
            <a:r>
              <a:rPr kumimoji="1" lang="en-US" altLang="ja-JP" sz="1000" dirty="0" err="1" smtClean="0"/>
              <a:t>Sync.lost</a:t>
            </a:r>
            <a:endParaRPr kumimoji="1" lang="ja-JP" altLang="en-US" sz="1000" dirty="0"/>
          </a:p>
        </p:txBody>
      </p:sp>
      <p:grpSp>
        <p:nvGrpSpPr>
          <p:cNvPr id="320" name="グループ化 319"/>
          <p:cNvGrpSpPr/>
          <p:nvPr/>
        </p:nvGrpSpPr>
        <p:grpSpPr>
          <a:xfrm>
            <a:off x="8458200" y="1321278"/>
            <a:ext cx="585417" cy="472589"/>
            <a:chOff x="8305800" y="1295400"/>
            <a:chExt cx="585417" cy="472589"/>
          </a:xfrm>
        </p:grpSpPr>
        <p:sp>
          <p:nvSpPr>
            <p:cNvPr id="239" name="テキスト ボックス 238"/>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19" name="テキスト ボックス 318"/>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21" name="グループ化 320"/>
          <p:cNvGrpSpPr/>
          <p:nvPr/>
        </p:nvGrpSpPr>
        <p:grpSpPr>
          <a:xfrm>
            <a:off x="8458200" y="2311878"/>
            <a:ext cx="585417" cy="472589"/>
            <a:chOff x="8305800" y="1295400"/>
            <a:chExt cx="585417" cy="472589"/>
          </a:xfrm>
        </p:grpSpPr>
        <p:sp>
          <p:nvSpPr>
            <p:cNvPr id="322" name="テキスト ボックス 321"/>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23" name="テキスト ボックス 322"/>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24" name="グループ化 323"/>
          <p:cNvGrpSpPr/>
          <p:nvPr/>
        </p:nvGrpSpPr>
        <p:grpSpPr>
          <a:xfrm>
            <a:off x="8458200" y="3302478"/>
            <a:ext cx="585417" cy="472589"/>
            <a:chOff x="8305800" y="1295400"/>
            <a:chExt cx="585417" cy="472589"/>
          </a:xfrm>
        </p:grpSpPr>
        <p:sp>
          <p:nvSpPr>
            <p:cNvPr id="325" name="テキスト ボックス 324"/>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26" name="テキスト ボックス 325"/>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27" name="グループ化 326"/>
          <p:cNvGrpSpPr/>
          <p:nvPr/>
        </p:nvGrpSpPr>
        <p:grpSpPr>
          <a:xfrm>
            <a:off x="8458200" y="4293078"/>
            <a:ext cx="585417" cy="472589"/>
            <a:chOff x="8305800" y="1295400"/>
            <a:chExt cx="585417" cy="472589"/>
          </a:xfrm>
        </p:grpSpPr>
        <p:sp>
          <p:nvSpPr>
            <p:cNvPr id="328" name="テキスト ボックス 327"/>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29" name="テキスト ボックス 328"/>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30" name="グループ化 329"/>
          <p:cNvGrpSpPr/>
          <p:nvPr/>
        </p:nvGrpSpPr>
        <p:grpSpPr>
          <a:xfrm>
            <a:off x="8458200" y="5283678"/>
            <a:ext cx="585417" cy="472589"/>
            <a:chOff x="8305800" y="1295400"/>
            <a:chExt cx="585417" cy="472589"/>
          </a:xfrm>
        </p:grpSpPr>
        <p:sp>
          <p:nvSpPr>
            <p:cNvPr id="331" name="テキスト ボックス 330"/>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32" name="テキスト ボックス 331"/>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cxnSp>
        <p:nvCxnSpPr>
          <p:cNvPr id="165" name="直線コネクタ 164"/>
          <p:cNvCxnSpPr/>
          <p:nvPr/>
        </p:nvCxnSpPr>
        <p:spPr>
          <a:xfrm>
            <a:off x="7162800" y="35814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6" name="直線矢印コネクタ 165"/>
          <p:cNvCxnSpPr/>
          <p:nvPr/>
        </p:nvCxnSpPr>
        <p:spPr>
          <a:xfrm>
            <a:off x="7162800" y="3733800"/>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0" name="テキスト ボックス 169"/>
          <p:cNvSpPr txBox="1"/>
          <p:nvPr/>
        </p:nvSpPr>
        <p:spPr>
          <a:xfrm>
            <a:off x="7620000" y="3581400"/>
            <a:ext cx="418704" cy="215444"/>
          </a:xfrm>
          <a:prstGeom prst="rect">
            <a:avLst/>
          </a:prstGeom>
          <a:noFill/>
        </p:spPr>
        <p:txBody>
          <a:bodyPr wrap="none" rtlCol="0">
            <a:spAutoFit/>
          </a:bodyPr>
          <a:lstStyle/>
          <a:p>
            <a:r>
              <a:rPr kumimoji="1" lang="en-US" altLang="ja-JP" sz="800" dirty="0" smtClean="0"/>
              <a:t>RIFS</a:t>
            </a:r>
            <a:endParaRPr kumimoji="1" lang="ja-JP" altLang="en-US" sz="800" dirty="0"/>
          </a:p>
        </p:txBody>
      </p:sp>
      <p:cxnSp>
        <p:nvCxnSpPr>
          <p:cNvPr id="172" name="直線コネクタ 171"/>
          <p:cNvCxnSpPr/>
          <p:nvPr/>
        </p:nvCxnSpPr>
        <p:spPr>
          <a:xfrm>
            <a:off x="81862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3" name="直線コネクタ 172"/>
          <p:cNvCxnSpPr/>
          <p:nvPr/>
        </p:nvCxnSpPr>
        <p:spPr>
          <a:xfrm>
            <a:off x="84582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4" name="直線矢印コネクタ 173"/>
          <p:cNvCxnSpPr/>
          <p:nvPr/>
        </p:nvCxnSpPr>
        <p:spPr>
          <a:xfrm>
            <a:off x="8153400" y="31242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7" name="テキスト ボックス 176"/>
          <p:cNvSpPr txBox="1"/>
          <p:nvPr/>
        </p:nvSpPr>
        <p:spPr>
          <a:xfrm>
            <a:off x="8120504" y="34421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sp>
        <p:nvSpPr>
          <p:cNvPr id="181" name="正方形/長方形 180"/>
          <p:cNvSpPr/>
          <p:nvPr/>
        </p:nvSpPr>
        <p:spPr>
          <a:xfrm>
            <a:off x="1024460"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Sub-F#M+10</a:t>
            </a:r>
            <a:endParaRPr kumimoji="1" lang="ja-JP" altLang="en-US" sz="700" dirty="0"/>
          </a:p>
        </p:txBody>
      </p:sp>
      <p:sp>
        <p:nvSpPr>
          <p:cNvPr id="182" name="正方形/長方形 181"/>
          <p:cNvSpPr/>
          <p:nvPr/>
        </p:nvSpPr>
        <p:spPr>
          <a:xfrm>
            <a:off x="1749774"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Sub-F#M+9</a:t>
            </a:r>
            <a:endParaRPr kumimoji="1" lang="ja-JP" altLang="en-US" sz="700" dirty="0"/>
          </a:p>
        </p:txBody>
      </p:sp>
      <p:sp>
        <p:nvSpPr>
          <p:cNvPr id="183" name="正方形/長方形 182"/>
          <p:cNvSpPr/>
          <p:nvPr/>
        </p:nvSpPr>
        <p:spPr>
          <a:xfrm>
            <a:off x="2475087"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grpSp>
        <p:nvGrpSpPr>
          <p:cNvPr id="184" name="グループ化 183"/>
          <p:cNvGrpSpPr/>
          <p:nvPr/>
        </p:nvGrpSpPr>
        <p:grpSpPr>
          <a:xfrm>
            <a:off x="3167504" y="3048000"/>
            <a:ext cx="413896" cy="685800"/>
            <a:chOff x="4234304" y="1219200"/>
            <a:chExt cx="413896" cy="685800"/>
          </a:xfrm>
        </p:grpSpPr>
        <p:cxnSp>
          <p:nvCxnSpPr>
            <p:cNvPr id="185" name="直線コネクタ 18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86" name="直線コネクタ 185"/>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87" name="直線矢印コネクタ 186"/>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88" name="テキスト ボックス 187"/>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189" name="グループ化 188"/>
          <p:cNvGrpSpPr/>
          <p:nvPr/>
        </p:nvGrpSpPr>
        <p:grpSpPr>
          <a:xfrm>
            <a:off x="685800" y="3048000"/>
            <a:ext cx="413896" cy="685800"/>
            <a:chOff x="4234304" y="1219200"/>
            <a:chExt cx="413896" cy="685800"/>
          </a:xfrm>
        </p:grpSpPr>
        <p:cxnSp>
          <p:nvCxnSpPr>
            <p:cNvPr id="190" name="直線コネクタ 189"/>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95" name="直線コネクタ 19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96" name="直線矢印コネクタ 19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7" name="テキスト ボックス 196"/>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198" name="グループ化 105"/>
          <p:cNvGrpSpPr/>
          <p:nvPr/>
        </p:nvGrpSpPr>
        <p:grpSpPr>
          <a:xfrm>
            <a:off x="4603034" y="4343400"/>
            <a:ext cx="3626566" cy="152400"/>
            <a:chOff x="1066800" y="5715000"/>
            <a:chExt cx="3429000" cy="152400"/>
          </a:xfrm>
        </p:grpSpPr>
        <p:sp>
          <p:nvSpPr>
            <p:cNvPr id="199" name="正方形/長方形 198"/>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Sub-F#N+10</a:t>
              </a:r>
              <a:endParaRPr kumimoji="1" lang="ja-JP" altLang="en-US" sz="700" dirty="0"/>
            </a:p>
          </p:txBody>
        </p:sp>
        <p:sp>
          <p:nvSpPr>
            <p:cNvPr id="200" name="正方形/長方形 199"/>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Sub-F#N+9</a:t>
              </a:r>
              <a:endParaRPr kumimoji="1" lang="ja-JP" altLang="en-US" sz="700" dirty="0"/>
            </a:p>
          </p:txBody>
        </p:sp>
        <p:sp>
          <p:nvSpPr>
            <p:cNvPr id="201" name="正方形/長方形 200"/>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Sub-F#N+8</a:t>
              </a:r>
              <a:endParaRPr kumimoji="1" lang="ja-JP" altLang="en-US" sz="700" dirty="0"/>
            </a:p>
          </p:txBody>
        </p:sp>
        <p:sp>
          <p:nvSpPr>
            <p:cNvPr id="203" name="正方形/長方形 202"/>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Sub-F#N+7</a:t>
              </a:r>
              <a:endParaRPr kumimoji="1" lang="ja-JP" altLang="en-US" sz="700" dirty="0"/>
            </a:p>
          </p:txBody>
        </p:sp>
        <p:sp>
          <p:nvSpPr>
            <p:cNvPr id="205" name="正方形/長方形 204"/>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ACK#M+10</a:t>
              </a:r>
              <a:endParaRPr kumimoji="1" lang="ja-JP" altLang="en-US" sz="700" dirty="0"/>
            </a:p>
          </p:txBody>
        </p:sp>
      </p:grpSp>
      <p:sp>
        <p:nvSpPr>
          <p:cNvPr id="218" name="正方形/長方形 217"/>
          <p:cNvSpPr/>
          <p:nvPr/>
        </p:nvSpPr>
        <p:spPr>
          <a:xfrm>
            <a:off x="3160887" y="4343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Sub-F#N+12</a:t>
            </a:r>
            <a:endParaRPr kumimoji="1" lang="ja-JP" altLang="en-US" sz="700" dirty="0"/>
          </a:p>
        </p:txBody>
      </p:sp>
      <p:sp>
        <p:nvSpPr>
          <p:cNvPr id="219" name="正方形/長方形 218"/>
          <p:cNvSpPr/>
          <p:nvPr/>
        </p:nvSpPr>
        <p:spPr>
          <a:xfrm>
            <a:off x="3886200" y="4343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Sub-F#N+11</a:t>
            </a:r>
            <a:endParaRPr kumimoji="1" lang="ja-JP" altLang="en-US" sz="700" dirty="0"/>
          </a:p>
        </p:txBody>
      </p:sp>
      <p:grpSp>
        <p:nvGrpSpPr>
          <p:cNvPr id="225" name="グループ化 224"/>
          <p:cNvGrpSpPr/>
          <p:nvPr/>
        </p:nvGrpSpPr>
        <p:grpSpPr>
          <a:xfrm>
            <a:off x="1795904" y="4114800"/>
            <a:ext cx="413896" cy="685800"/>
            <a:chOff x="4234304" y="1219200"/>
            <a:chExt cx="413896" cy="685800"/>
          </a:xfrm>
        </p:grpSpPr>
        <p:cxnSp>
          <p:nvCxnSpPr>
            <p:cNvPr id="227" name="直線コネクタ 226"/>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28" name="直線コネクタ 227"/>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29" name="直線矢印コネクタ 22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30" name="テキスト ボックス 229"/>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33" name="グループ化 232"/>
          <p:cNvGrpSpPr/>
          <p:nvPr/>
        </p:nvGrpSpPr>
        <p:grpSpPr>
          <a:xfrm>
            <a:off x="762000" y="4114800"/>
            <a:ext cx="413896" cy="685800"/>
            <a:chOff x="4234304" y="1219200"/>
            <a:chExt cx="413896" cy="685800"/>
          </a:xfrm>
        </p:grpSpPr>
        <p:cxnSp>
          <p:nvCxnSpPr>
            <p:cNvPr id="234" name="直線コネクタ 23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0" name="直線コネクタ 23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1" name="直線矢印コネクタ 24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42" name="テキスト ボックス 241"/>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sp>
        <p:nvSpPr>
          <p:cNvPr id="243" name="正方形/長方形 242"/>
          <p:cNvSpPr/>
          <p:nvPr/>
        </p:nvSpPr>
        <p:spPr>
          <a:xfrm>
            <a:off x="2590800" y="55626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ACK#N+12</a:t>
            </a:r>
            <a:endParaRPr kumimoji="1" lang="ja-JP" altLang="en-US" sz="700" dirty="0"/>
          </a:p>
        </p:txBody>
      </p:sp>
      <p:cxnSp>
        <p:nvCxnSpPr>
          <p:cNvPr id="244" name="直線コネクタ 243"/>
          <p:cNvCxnSpPr/>
          <p:nvPr/>
        </p:nvCxnSpPr>
        <p:spPr>
          <a:xfrm>
            <a:off x="3316113" y="55626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6" name="直線矢印コネクタ 245"/>
          <p:cNvCxnSpPr/>
          <p:nvPr/>
        </p:nvCxnSpPr>
        <p:spPr>
          <a:xfrm>
            <a:off x="3316113" y="5715000"/>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8" name="直線コネクタ 247"/>
          <p:cNvCxnSpPr/>
          <p:nvPr/>
        </p:nvCxnSpPr>
        <p:spPr>
          <a:xfrm>
            <a:off x="4611513" y="55626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67" name="テキスト ボックス 266"/>
          <p:cNvSpPr txBox="1"/>
          <p:nvPr/>
        </p:nvSpPr>
        <p:spPr>
          <a:xfrm>
            <a:off x="3810000" y="5715000"/>
            <a:ext cx="418704" cy="215444"/>
          </a:xfrm>
          <a:prstGeom prst="rect">
            <a:avLst/>
          </a:prstGeom>
          <a:noFill/>
        </p:spPr>
        <p:txBody>
          <a:bodyPr wrap="none" rtlCol="0">
            <a:spAutoFit/>
          </a:bodyPr>
          <a:lstStyle/>
          <a:p>
            <a:r>
              <a:rPr kumimoji="1" lang="en-US" altLang="ja-JP" sz="800" dirty="0" smtClean="0"/>
              <a:t>RIFS</a:t>
            </a:r>
            <a:endParaRPr kumimoji="1" lang="ja-JP" altLang="en-US" sz="800" dirty="0"/>
          </a:p>
        </p:txBody>
      </p:sp>
      <p:sp>
        <p:nvSpPr>
          <p:cNvPr id="270" name="正方形/長方形 269"/>
          <p:cNvSpPr/>
          <p:nvPr/>
        </p:nvSpPr>
        <p:spPr>
          <a:xfrm>
            <a:off x="28394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grpSp>
        <p:nvGrpSpPr>
          <p:cNvPr id="271" name="グループ化 270"/>
          <p:cNvGrpSpPr/>
          <p:nvPr/>
        </p:nvGrpSpPr>
        <p:grpSpPr>
          <a:xfrm>
            <a:off x="3564764" y="5029200"/>
            <a:ext cx="348104" cy="685800"/>
            <a:chOff x="4223896" y="3048000"/>
            <a:chExt cx="348104" cy="685800"/>
          </a:xfrm>
        </p:grpSpPr>
        <p:cxnSp>
          <p:nvCxnSpPr>
            <p:cNvPr id="272" name="直線コネクタ 271"/>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3" name="直線コネクタ 272"/>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4" name="直線矢印コネクタ 273"/>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275" name="テキスト ボックス 274"/>
          <p:cNvSpPr txBox="1"/>
          <p:nvPr/>
        </p:nvSpPr>
        <p:spPr>
          <a:xfrm>
            <a:off x="3571944" y="5105400"/>
            <a:ext cx="373820" cy="215444"/>
          </a:xfrm>
          <a:prstGeom prst="rect">
            <a:avLst/>
          </a:prstGeom>
          <a:noFill/>
        </p:spPr>
        <p:txBody>
          <a:bodyPr wrap="none" rtlCol="0">
            <a:spAutoFit/>
          </a:bodyPr>
          <a:lstStyle/>
          <a:p>
            <a:r>
              <a:rPr kumimoji="1" lang="en-US" altLang="ja-JP" sz="800" dirty="0" smtClean="0"/>
              <a:t>IIFS</a:t>
            </a:r>
            <a:endParaRPr kumimoji="1" lang="ja-JP" altLang="en-US" sz="800" dirty="0"/>
          </a:p>
        </p:txBody>
      </p:sp>
      <p:sp>
        <p:nvSpPr>
          <p:cNvPr id="276" name="正方形/長方形 275"/>
          <p:cNvSpPr/>
          <p:nvPr/>
        </p:nvSpPr>
        <p:spPr>
          <a:xfrm>
            <a:off x="17726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grpSp>
        <p:nvGrpSpPr>
          <p:cNvPr id="277" name="グループ化 276"/>
          <p:cNvGrpSpPr/>
          <p:nvPr/>
        </p:nvGrpSpPr>
        <p:grpSpPr>
          <a:xfrm>
            <a:off x="2497964" y="5029200"/>
            <a:ext cx="348104" cy="685800"/>
            <a:chOff x="4223896" y="3048000"/>
            <a:chExt cx="348104" cy="685800"/>
          </a:xfrm>
        </p:grpSpPr>
        <p:cxnSp>
          <p:nvCxnSpPr>
            <p:cNvPr id="282" name="直線コネクタ 281"/>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3" name="直線コネクタ 282"/>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4" name="直線矢印コネクタ 283"/>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285" name="テキスト ボックス 284"/>
          <p:cNvSpPr txBox="1"/>
          <p:nvPr/>
        </p:nvSpPr>
        <p:spPr>
          <a:xfrm>
            <a:off x="2505144" y="5105400"/>
            <a:ext cx="373820" cy="215444"/>
          </a:xfrm>
          <a:prstGeom prst="rect">
            <a:avLst/>
          </a:prstGeom>
          <a:noFill/>
        </p:spPr>
        <p:txBody>
          <a:bodyPr wrap="none" rtlCol="0">
            <a:spAutoFit/>
          </a:bodyPr>
          <a:lstStyle/>
          <a:p>
            <a:r>
              <a:rPr kumimoji="1" lang="en-US" altLang="ja-JP" sz="800" dirty="0" smtClean="0"/>
              <a:t>IIFS</a:t>
            </a:r>
            <a:endParaRPr kumimoji="1" lang="ja-JP" altLang="en-US" sz="800" dirty="0"/>
          </a:p>
        </p:txBody>
      </p:sp>
      <p:sp>
        <p:nvSpPr>
          <p:cNvPr id="287" name="タイトル 1"/>
          <p:cNvSpPr txBox="1">
            <a:spLocks/>
          </p:cNvSpPr>
          <p:nvPr/>
        </p:nvSpPr>
        <p:spPr>
          <a:xfrm>
            <a:off x="647704" y="609600"/>
            <a:ext cx="7848601" cy="9906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altLang="ko-KR" sz="3600" dirty="0" smtClean="0">
              <a:latin typeface="Arial" panose="020B0604020202020204" pitchFamily="34" charset="0"/>
              <a:ea typeface="Times New Roman"/>
              <a:cs typeface="Arial" panose="020B0604020202020204" pitchFamily="34" charset="0"/>
              <a:sym typeface="Times New Roman"/>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3600" dirty="0" smtClean="0">
                <a:latin typeface="Arial" panose="020B0604020202020204" pitchFamily="34" charset="0"/>
                <a:ea typeface="Times New Roman"/>
                <a:cs typeface="Arial" panose="020B0604020202020204" pitchFamily="34" charset="0"/>
                <a:sym typeface="Times New Roman"/>
              </a:rPr>
              <a:t>Time Domain MAC Behavior</a:t>
            </a: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3600" dirty="0" smtClean="0">
                <a:latin typeface="Arial" panose="020B0604020202020204" pitchFamily="34" charset="0"/>
                <a:ea typeface="Times New Roman"/>
                <a:cs typeface="Arial" panose="020B0604020202020204" pitchFamily="34" charset="0"/>
                <a:sym typeface="Times New Roman"/>
              </a:rPr>
              <a:t>	 </a:t>
            </a: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r>
            <a:b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b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t>
            </a:r>
            <a:endParaRPr kumimoji="1" lang="ja-JP" altLang="en-US" sz="2400" b="0" i="0" u="none" strike="noStrike" kern="0" cap="none" spc="0" normalizeH="0" baseline="0" noProof="0" dirty="0">
              <a:ln>
                <a:noFill/>
              </a:ln>
              <a:solidFill>
                <a:sysClr val="windowText" lastClr="000000"/>
              </a:solidFill>
              <a:effectLst/>
              <a:uLnTx/>
              <a:uFillTx/>
              <a:latin typeface="Times New Roman"/>
              <a:ea typeface="Times New Roman"/>
              <a:cs typeface="Times New Roman"/>
              <a:sym typeface="Times New Roman"/>
            </a:endParaRPr>
          </a:p>
        </p:txBody>
      </p:sp>
      <p:sp>
        <p:nvSpPr>
          <p:cNvPr id="180" name="スライド番号プレースホルダ 3"/>
          <p:cNvSpPr>
            <a:spLocks noGrp="1"/>
          </p:cNvSpPr>
          <p:nvPr>
            <p:ph type="sldNum" sz="quarter" idx="2"/>
          </p:nvPr>
        </p:nvSpPr>
        <p:spPr>
          <a:xfrm>
            <a:off x="4333588" y="6475414"/>
            <a:ext cx="567463" cy="184666"/>
          </a:xfrm>
        </p:spPr>
        <p:txBody>
          <a:bodyPr/>
          <a:lstStyle/>
          <a:p>
            <a:r>
              <a:rPr lang="en-US" dirty="0" smtClean="0"/>
              <a:t>Slide</a:t>
            </a:r>
            <a:fld id="{86CB4B4D-7CA3-9044-876B-883B54F8677D}" type="slidenum">
              <a:rPr lang="en-US" smtClean="0"/>
              <a:pPr/>
              <a:t>7</a:t>
            </a:fld>
            <a:endParaRPr lang="en-US" dirty="0"/>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457200"/>
            <a:ext cx="7848601"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Stack </a:t>
            </a:r>
            <a:r>
              <a:rPr kumimoji="1" lang="en-US" altLang="ja-JP" dirty="0" err="1" smtClean="0">
                <a:latin typeface="Arial Unicode MS" pitchFamily="50" charset="-128"/>
                <a:ea typeface="Arial Unicode MS" pitchFamily="50" charset="-128"/>
                <a:cs typeface="Arial Unicode MS" pitchFamily="50" charset="-128"/>
              </a:rPr>
              <a:t>Ack</a:t>
            </a:r>
            <a:r>
              <a:rPr kumimoji="1" lang="en-US" altLang="ja-JP" dirty="0" smtClean="0">
                <a:latin typeface="Arial Unicode MS" pitchFamily="50" charset="-128"/>
                <a:ea typeface="Arial Unicode MS" pitchFamily="50" charset="-128"/>
                <a:cs typeface="Arial Unicode MS" pitchFamily="50" charset="-128"/>
              </a:rPr>
              <a:t>: </a:t>
            </a:r>
            <a:r>
              <a:rPr kumimoji="1" lang="en-US" altLang="ja-JP" sz="2000" dirty="0" smtClean="0">
                <a:latin typeface="Arial Unicode MS" pitchFamily="50" charset="-128"/>
                <a:ea typeface="Arial Unicode MS" pitchFamily="50" charset="-128"/>
                <a:cs typeface="Arial Unicode MS" pitchFamily="50" charset="-128"/>
              </a:rPr>
              <a:t>Performance Estimation Model</a:t>
            </a:r>
            <a:endParaRPr kumimoji="1" lang="ja-JP" altLang="en-US" sz="2000"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8</a:t>
            </a:fld>
            <a:endParaRPr lang="en-US" dirty="0"/>
          </a:p>
        </p:txBody>
      </p:sp>
      <p:sp>
        <p:nvSpPr>
          <p:cNvPr id="213" name="テキスト ボックス 212"/>
          <p:cNvSpPr txBox="1"/>
          <p:nvPr/>
        </p:nvSpPr>
        <p:spPr>
          <a:xfrm>
            <a:off x="8305800" y="2514600"/>
            <a:ext cx="470000" cy="246221"/>
          </a:xfrm>
          <a:prstGeom prst="rect">
            <a:avLst/>
          </a:prstGeom>
          <a:noFill/>
        </p:spPr>
        <p:txBody>
          <a:bodyPr wrap="none" rtlCol="0">
            <a:spAutoFit/>
          </a:bodyPr>
          <a:lstStyle/>
          <a:p>
            <a:r>
              <a:rPr kumimoji="1" lang="en-US" altLang="ja-JP" sz="1000" dirty="0" smtClean="0"/>
              <a:t>Time</a:t>
            </a:r>
            <a:endParaRPr kumimoji="1" lang="ja-JP" altLang="en-US" sz="1000" dirty="0"/>
          </a:p>
        </p:txBody>
      </p:sp>
      <p:cxnSp>
        <p:nvCxnSpPr>
          <p:cNvPr id="217" name="直線矢印コネクタ 216"/>
          <p:cNvCxnSpPr/>
          <p:nvPr/>
        </p:nvCxnSpPr>
        <p:spPr>
          <a:xfrm flipH="1">
            <a:off x="838200" y="2819400"/>
            <a:ext cx="80010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2" name="グループ化 151"/>
          <p:cNvGrpSpPr/>
          <p:nvPr/>
        </p:nvGrpSpPr>
        <p:grpSpPr>
          <a:xfrm>
            <a:off x="6508831" y="1752600"/>
            <a:ext cx="2530814" cy="288032"/>
            <a:chOff x="2209800" y="4800600"/>
            <a:chExt cx="4610472" cy="288032"/>
          </a:xfrm>
        </p:grpSpPr>
        <p:sp>
          <p:nvSpPr>
            <p:cNvPr id="153" name="正方形/長方形 152"/>
            <p:cNvSpPr/>
            <p:nvPr/>
          </p:nvSpPr>
          <p:spPr>
            <a:xfrm>
              <a:off x="2209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Subframe#N+15</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4" name="正方形/長方形 153"/>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3" name="グループ化 22"/>
            <p:cNvGrpSpPr/>
            <p:nvPr/>
          </p:nvGrpSpPr>
          <p:grpSpPr>
            <a:xfrm>
              <a:off x="5410200" y="4800600"/>
              <a:ext cx="787766" cy="288032"/>
              <a:chOff x="7384634" y="5887497"/>
              <a:chExt cx="787766" cy="288032"/>
            </a:xfrm>
            <a:solidFill>
              <a:schemeClr val="bg1"/>
            </a:solidFill>
          </p:grpSpPr>
          <p:sp>
            <p:nvSpPr>
              <p:cNvPr id="159" name="正方形/長方形 158"/>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60" name="正方形/長方形 159"/>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56" name="正方形/長方形 155"/>
            <p:cNvSpPr/>
            <p:nvPr/>
          </p:nvSpPr>
          <p:spPr>
            <a:xfrm>
              <a:off x="3733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45720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Subframe#N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cxnSp>
          <p:nvCxnSpPr>
            <p:cNvPr id="158" name="直線コネクタ 157"/>
            <p:cNvCxnSpPr/>
            <p:nvPr/>
          </p:nvCxnSpPr>
          <p:spPr>
            <a:xfrm>
              <a:off x="3124200" y="4953000"/>
              <a:ext cx="5334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grpSp>
        <p:nvGrpSpPr>
          <p:cNvPr id="5" name="グループ化 169"/>
          <p:cNvGrpSpPr/>
          <p:nvPr/>
        </p:nvGrpSpPr>
        <p:grpSpPr>
          <a:xfrm>
            <a:off x="2677100" y="1752600"/>
            <a:ext cx="2530814" cy="288032"/>
            <a:chOff x="2209800" y="4800600"/>
            <a:chExt cx="4610472" cy="288032"/>
          </a:xfrm>
        </p:grpSpPr>
        <p:sp>
          <p:nvSpPr>
            <p:cNvPr id="171" name="正方形/長方形 170"/>
            <p:cNvSpPr/>
            <p:nvPr/>
          </p:nvSpPr>
          <p:spPr>
            <a:xfrm>
              <a:off x="2209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Subframe#N+31</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2" name="正方形/長方形 171"/>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6" name="グループ化 22"/>
            <p:cNvGrpSpPr/>
            <p:nvPr/>
          </p:nvGrpSpPr>
          <p:grpSpPr>
            <a:xfrm>
              <a:off x="5410200" y="4800600"/>
              <a:ext cx="787766" cy="288032"/>
              <a:chOff x="7384634" y="5887497"/>
              <a:chExt cx="787766" cy="288032"/>
            </a:xfrm>
            <a:solidFill>
              <a:schemeClr val="bg1"/>
            </a:solidFill>
          </p:grpSpPr>
          <p:sp>
            <p:nvSpPr>
              <p:cNvPr id="177" name="正方形/長方形 1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8" name="正方形/長方形 1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74" name="正方形/長方形 173"/>
            <p:cNvSpPr/>
            <p:nvPr/>
          </p:nvSpPr>
          <p:spPr>
            <a:xfrm>
              <a:off x="3733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Subframe#N+17</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5" name="正方形/長方形 174"/>
            <p:cNvSpPr/>
            <p:nvPr/>
          </p:nvSpPr>
          <p:spPr>
            <a:xfrm>
              <a:off x="45720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Subframe#N+16</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cxnSp>
          <p:nvCxnSpPr>
            <p:cNvPr id="176" name="直線コネクタ 175"/>
            <p:cNvCxnSpPr/>
            <p:nvPr/>
          </p:nvCxnSpPr>
          <p:spPr>
            <a:xfrm>
              <a:off x="3124200" y="4953000"/>
              <a:ext cx="5334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grpSp>
        <p:nvGrpSpPr>
          <p:cNvPr id="7" name="グループ化 197"/>
          <p:cNvGrpSpPr/>
          <p:nvPr/>
        </p:nvGrpSpPr>
        <p:grpSpPr>
          <a:xfrm>
            <a:off x="6213678" y="1524000"/>
            <a:ext cx="383438" cy="685800"/>
            <a:chOff x="4234304" y="1219200"/>
            <a:chExt cx="438706" cy="685800"/>
          </a:xfrm>
        </p:grpSpPr>
        <p:cxnSp>
          <p:nvCxnSpPr>
            <p:cNvPr id="199" name="直線コネクタ 19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0" name="直線コネクタ 19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1" name="直線矢印コネクタ 20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2" name="テキスト ボックス 20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8" name="グループ化 202"/>
          <p:cNvGrpSpPr/>
          <p:nvPr/>
        </p:nvGrpSpPr>
        <p:grpSpPr>
          <a:xfrm>
            <a:off x="5179162" y="1524000"/>
            <a:ext cx="383438" cy="685800"/>
            <a:chOff x="4234304" y="1219200"/>
            <a:chExt cx="438706" cy="685800"/>
          </a:xfrm>
        </p:grpSpPr>
        <p:cxnSp>
          <p:nvCxnSpPr>
            <p:cNvPr id="204" name="直線コネクタ 20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5" name="直線コネクタ 20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6" name="直線矢印コネクタ 20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7" name="テキスト ボックス 206"/>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9" name="グループ化 207"/>
          <p:cNvGrpSpPr/>
          <p:nvPr/>
        </p:nvGrpSpPr>
        <p:grpSpPr>
          <a:xfrm>
            <a:off x="2372300" y="1524000"/>
            <a:ext cx="383438" cy="685800"/>
            <a:chOff x="4234304" y="1219200"/>
            <a:chExt cx="438706" cy="685800"/>
          </a:xfrm>
        </p:grpSpPr>
        <p:cxnSp>
          <p:nvCxnSpPr>
            <p:cNvPr id="209" name="直線コネクタ 20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0" name="直線コネクタ 20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1" name="直線矢印コネクタ 21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12" name="テキスト ボックス 21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10" name="グループ化 218"/>
          <p:cNvGrpSpPr/>
          <p:nvPr/>
        </p:nvGrpSpPr>
        <p:grpSpPr>
          <a:xfrm>
            <a:off x="7374636" y="914400"/>
            <a:ext cx="1578459" cy="631005"/>
            <a:chOff x="1318224" y="4702995"/>
            <a:chExt cx="1805975" cy="631005"/>
          </a:xfrm>
        </p:grpSpPr>
        <p:grpSp>
          <p:nvGrpSpPr>
            <p:cNvPr id="11" name="グループ化 109"/>
            <p:cNvGrpSpPr/>
            <p:nvPr/>
          </p:nvGrpSpPr>
          <p:grpSpPr>
            <a:xfrm>
              <a:off x="1323567" y="4826106"/>
              <a:ext cx="864096" cy="288032"/>
              <a:chOff x="4822522" y="2708920"/>
              <a:chExt cx="864096" cy="288032"/>
            </a:xfrm>
          </p:grpSpPr>
          <p:sp>
            <p:nvSpPr>
              <p:cNvPr id="227" name="正方形/長方形 226"/>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MPDU#N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8" name="正方形/長方形 227"/>
              <p:cNvSpPr/>
              <p:nvPr/>
            </p:nvSpPr>
            <p:spPr>
              <a:xfrm>
                <a:off x="4822522" y="2708920"/>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Times New Roman" panose="02020603050405020304" pitchFamily="18" charset="0"/>
                    <a:cs typeface="Times New Roman" panose="02020603050405020304" pitchFamily="18" charset="0"/>
                  </a:rPr>
                  <a:t>F</a:t>
                </a:r>
                <a:r>
                  <a:rPr lang="en-US" altLang="ja-JP" sz="700" dirty="0" smtClean="0">
                    <a:solidFill>
                      <a:schemeClr val="tx1"/>
                    </a:solidFill>
                    <a:latin typeface="Times New Roman" panose="02020603050405020304" pitchFamily="18" charset="0"/>
                    <a:cs typeface="Times New Roman" panose="02020603050405020304" pitchFamily="18" charset="0"/>
                  </a:rPr>
                  <a:t>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221" name="正方形/長方形 220"/>
            <p:cNvSpPr/>
            <p:nvPr/>
          </p:nvSpPr>
          <p:spPr>
            <a:xfrm>
              <a:off x="2221456" y="4702995"/>
              <a:ext cx="211358" cy="107722"/>
            </a:xfrm>
            <a:prstGeom prst="rect">
              <a:avLst/>
            </a:prstGeom>
          </p:spPr>
          <p:txBody>
            <a:bodyPr wrap="none" tIns="0" bIns="0">
              <a:spAutoFit/>
            </a:bodyPr>
            <a:lstStyle/>
            <a:p>
              <a:endParaRPr lang="ja-JP" altLang="en-US" sz="700" dirty="0"/>
            </a:p>
          </p:txBody>
        </p:sp>
        <p:sp>
          <p:nvSpPr>
            <p:cNvPr id="222" name="左中かっこ 221"/>
            <p:cNvSpPr/>
            <p:nvPr/>
          </p:nvSpPr>
          <p:spPr>
            <a:xfrm rot="16200000" flipV="1">
              <a:off x="2124415" y="43342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700"/>
            </a:p>
          </p:txBody>
        </p:sp>
        <p:sp>
          <p:nvSpPr>
            <p:cNvPr id="223" name="正方形/長方形 222"/>
            <p:cNvSpPr/>
            <p:nvPr/>
          </p:nvSpPr>
          <p:spPr>
            <a:xfrm>
              <a:off x="1419020" y="5114138"/>
              <a:ext cx="737658" cy="107722"/>
            </a:xfrm>
            <a:prstGeom prst="rect">
              <a:avLst/>
            </a:prstGeom>
          </p:spPr>
          <p:txBody>
            <a:bodyPr wrap="none" tIns="0" bIns="0">
              <a:spAutoFit/>
            </a:bodyPr>
            <a:lstStyle/>
            <a:p>
              <a:r>
                <a:rPr lang="en-US" altLang="ja-JP" sz="700" dirty="0" err="1" smtClean="0">
                  <a:latin typeface="Times New Roman" panose="02020603050405020304" pitchFamily="18" charset="0"/>
                  <a:cs typeface="Times New Roman" panose="02020603050405020304" pitchFamily="18" charset="0"/>
                </a:rPr>
                <a:t>Subframe#N</a:t>
              </a:r>
              <a:endParaRPr lang="ja-JP" altLang="en-US" sz="700" dirty="0"/>
            </a:p>
          </p:txBody>
        </p:sp>
        <p:grpSp>
          <p:nvGrpSpPr>
            <p:cNvPr id="12" name="グループ化 77"/>
            <p:cNvGrpSpPr/>
            <p:nvPr/>
          </p:nvGrpSpPr>
          <p:grpSpPr>
            <a:xfrm>
              <a:off x="2286000" y="4817368"/>
              <a:ext cx="796410" cy="288032"/>
              <a:chOff x="6588224" y="5887497"/>
              <a:chExt cx="796410" cy="288032"/>
            </a:xfrm>
          </p:grpSpPr>
          <p:sp>
            <p:nvSpPr>
              <p:cNvPr id="225" name="正方形/長方形 224"/>
              <p:cNvSpPr/>
              <p:nvPr/>
            </p:nvSpPr>
            <p:spPr>
              <a:xfrm>
                <a:off x="6732240" y="5887497"/>
                <a:ext cx="65239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a:t>
                </a:r>
              </a:p>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Subh</a:t>
                </a:r>
                <a:r>
                  <a:rPr kumimoji="1" lang="en-US" altLang="ja-JP" sz="700" dirty="0" err="1" smtClean="0">
                    <a:solidFill>
                      <a:schemeClr val="tx1"/>
                    </a:solidFill>
                    <a:latin typeface="Times New Roman" panose="02020603050405020304" pitchFamily="18" charset="0"/>
                    <a:cs typeface="Times New Roman" panose="02020603050405020304" pitchFamily="18" charset="0"/>
                  </a:rPr>
                  <a:t>eader#N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6" name="正方形/長方形 225"/>
              <p:cNvSpPr/>
              <p:nvPr/>
            </p:nvSpPr>
            <p:spPr>
              <a:xfrm>
                <a:off x="6588224" y="5887497"/>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cxnSp>
        <p:nvCxnSpPr>
          <p:cNvPr id="230" name="直線コネクタ 229"/>
          <p:cNvCxnSpPr>
            <a:stCxn id="222" idx="1"/>
            <a:endCxn id="157" idx="0"/>
          </p:cNvCxnSpPr>
          <p:nvPr/>
        </p:nvCxnSpPr>
        <p:spPr>
          <a:xfrm flipH="1">
            <a:off x="8035562" y="1545405"/>
            <a:ext cx="116008" cy="207195"/>
          </a:xfrm>
          <a:prstGeom prst="line">
            <a:avLst/>
          </a:prstGeom>
          <a:noFill/>
          <a:ln w="9525" cap="flat">
            <a:solidFill>
              <a:schemeClr val="tx1"/>
            </a:solidFill>
            <a:prstDash val="sysDot"/>
            <a:bevel/>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13" name="グループ化 151"/>
          <p:cNvGrpSpPr/>
          <p:nvPr/>
        </p:nvGrpSpPr>
        <p:grpSpPr>
          <a:xfrm>
            <a:off x="5468402" y="2378968"/>
            <a:ext cx="774027" cy="288032"/>
            <a:chOff x="5410200" y="4800600"/>
            <a:chExt cx="1410072" cy="288032"/>
          </a:xfrm>
        </p:grpSpPr>
        <p:sp>
          <p:nvSpPr>
            <p:cNvPr id="62" name="正方形/長方形 61"/>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14" name="グループ化 22"/>
            <p:cNvGrpSpPr/>
            <p:nvPr/>
          </p:nvGrpSpPr>
          <p:grpSpPr>
            <a:xfrm>
              <a:off x="5410200" y="4800600"/>
              <a:ext cx="787766" cy="288032"/>
              <a:chOff x="7384634" y="5887497"/>
              <a:chExt cx="787766" cy="288032"/>
            </a:xfrm>
            <a:solidFill>
              <a:schemeClr val="bg1"/>
            </a:solidFill>
          </p:grpSpPr>
          <p:sp>
            <p:nvSpPr>
              <p:cNvPr id="67" name="正方形/長方形 6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68" name="正方形/長方形 6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grpSp>
        <p:nvGrpSpPr>
          <p:cNvPr id="15" name="グループ化 151"/>
          <p:cNvGrpSpPr/>
          <p:nvPr/>
        </p:nvGrpSpPr>
        <p:grpSpPr>
          <a:xfrm>
            <a:off x="1600200" y="2378968"/>
            <a:ext cx="774027" cy="288032"/>
            <a:chOff x="5410200" y="4800600"/>
            <a:chExt cx="1410072" cy="288032"/>
          </a:xfrm>
        </p:grpSpPr>
        <p:sp>
          <p:nvSpPr>
            <p:cNvPr id="70" name="正方形/長方形 69"/>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16" name="グループ化 22"/>
            <p:cNvGrpSpPr/>
            <p:nvPr/>
          </p:nvGrpSpPr>
          <p:grpSpPr>
            <a:xfrm>
              <a:off x="5410200" y="4800600"/>
              <a:ext cx="787766" cy="288032"/>
              <a:chOff x="7384634" y="5887497"/>
              <a:chExt cx="787766" cy="288032"/>
            </a:xfrm>
            <a:solidFill>
              <a:schemeClr val="bg1"/>
            </a:solidFill>
          </p:grpSpPr>
          <p:sp>
            <p:nvSpPr>
              <p:cNvPr id="77" name="正方形/長方形 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78" name="正方形/長方形 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cxnSp>
        <p:nvCxnSpPr>
          <p:cNvPr id="82" name="直線矢印コネクタ 81"/>
          <p:cNvCxnSpPr/>
          <p:nvPr/>
        </p:nvCxnSpPr>
        <p:spPr>
          <a:xfrm>
            <a:off x="5181600" y="2286000"/>
            <a:ext cx="3886200" cy="0"/>
          </a:xfrm>
          <a:prstGeom prst="straightConnector1">
            <a:avLst/>
          </a:prstGeom>
          <a:noFill/>
          <a:ln w="12700" cap="flat">
            <a:solidFill>
              <a:srgbClr val="FF0000"/>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4" name="テキスト ボックス 83"/>
          <p:cNvSpPr txBox="1"/>
          <p:nvPr/>
        </p:nvSpPr>
        <p:spPr>
          <a:xfrm>
            <a:off x="7086600" y="2286000"/>
            <a:ext cx="617477" cy="246221"/>
          </a:xfrm>
          <a:prstGeom prst="rect">
            <a:avLst/>
          </a:prstGeom>
          <a:noFill/>
          <a:ln>
            <a:solidFill>
              <a:srgbClr val="FF0000"/>
            </a:solidFill>
          </a:ln>
        </p:spPr>
        <p:txBody>
          <a:bodyPr wrap="none" rtlCol="0">
            <a:spAutoFit/>
          </a:bodyPr>
          <a:lstStyle/>
          <a:p>
            <a:r>
              <a:rPr kumimoji="1" lang="en-US" altLang="ja-JP" sz="1000" dirty="0" err="1" smtClean="0">
                <a:solidFill>
                  <a:srgbClr val="FF0000"/>
                </a:solidFill>
              </a:rPr>
              <a:t>Tperiod</a:t>
            </a:r>
            <a:endParaRPr kumimoji="1" lang="ja-JP" altLang="en-US" sz="1000" dirty="0">
              <a:solidFill>
                <a:srgbClr val="FF0000"/>
              </a:solidFill>
            </a:endParaRPr>
          </a:p>
        </p:txBody>
      </p:sp>
      <p:graphicFrame>
        <p:nvGraphicFramePr>
          <p:cNvPr id="85" name="オブジェクト 84"/>
          <p:cNvGraphicFramePr>
            <a:graphicFrameLocks noChangeAspect="1"/>
          </p:cNvGraphicFramePr>
          <p:nvPr/>
        </p:nvGraphicFramePr>
        <p:xfrm>
          <a:off x="5105400" y="5715000"/>
          <a:ext cx="3429000" cy="419100"/>
        </p:xfrm>
        <a:graphic>
          <a:graphicData uri="http://schemas.openxmlformats.org/presentationml/2006/ole">
            <p:oleObj spid="_x0000_s22530" name="数式" r:id="rId3" imgW="3429000" imgH="419040" progId="Equation.3">
              <p:embed/>
            </p:oleObj>
          </a:graphicData>
        </a:graphic>
      </p:graphicFrame>
      <p:graphicFrame>
        <p:nvGraphicFramePr>
          <p:cNvPr id="66" name="表 65"/>
          <p:cNvGraphicFramePr>
            <a:graphicFrameLocks noGrp="1"/>
          </p:cNvGraphicFramePr>
          <p:nvPr/>
        </p:nvGraphicFramePr>
        <p:xfrm>
          <a:off x="152400" y="3352800"/>
          <a:ext cx="4444999" cy="2657475"/>
        </p:xfrm>
        <a:graphic>
          <a:graphicData uri="http://schemas.openxmlformats.org/drawingml/2006/table">
            <a:tbl>
              <a:tblPr/>
              <a:tblGrid>
                <a:gridCol w="2389069"/>
                <a:gridCol w="685310"/>
                <a:gridCol w="685310"/>
                <a:gridCol w="685310"/>
              </a:tblGrid>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ＭＳ Ｐゴシック"/>
                        </a:rPr>
                        <a:t>unit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 Preamble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Tpr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PHY-header+MAC-header +HCS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1760M BPSK, 1/2 ECC.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Rhead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0.88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Gbps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16QAM wo pilot, 14/15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Rphy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6.57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ysClr val="windowText" lastClr="000000"/>
                          </a:solidFill>
                          <a:latin typeface="ＭＳ Ｐゴシック"/>
                        </a:rPr>
                        <a:t>Gbps</a:t>
                      </a:r>
                      <a:endParaRPr lang="en-US" sz="1100" b="0" i="0" u="none" strike="noStrike" dirty="0">
                        <a:solidFill>
                          <a:sysClr val="windowText" lastClr="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Tsifs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FF0000"/>
                          </a:solidFill>
                          <a:latin typeface="ＭＳ Ｐゴシック"/>
                        </a:rPr>
                        <a:t>mpdu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Lmpd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FF0000"/>
                          </a:solidFill>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rgbClr val="FF0000"/>
                          </a:solidFill>
                          <a:latin typeface="ＭＳ Ｐゴシック"/>
                        </a:rPr>
                        <a:t>kB</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Sub-Header+HCS+FCS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FF0000"/>
                          </a:solidFill>
                          <a:latin typeface="ＭＳ Ｐゴシック"/>
                        </a:rPr>
                        <a:t>Aggregation Number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FF0000"/>
                          </a:solidFill>
                          <a:latin typeface="ＭＳ Ｐゴシック"/>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FF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dirty="0" err="1" smtClean="0">
                          <a:solidFill>
                            <a:srgbClr val="FF0000"/>
                          </a:solidFill>
                          <a:latin typeface="ＭＳ Ｐゴシック"/>
                        </a:rPr>
                        <a:t>Tperiod</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Tperiod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FF0000"/>
                          </a:solidFill>
                          <a:latin typeface="ＭＳ Ｐゴシック"/>
                        </a:rPr>
                        <a:t>86.44429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rgbClr val="FF0000"/>
                          </a:solidFill>
                          <a:latin typeface="ＭＳ Ｐゴシック"/>
                        </a:rPr>
                        <a:t>usec</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9" name="正方形/長方形 68"/>
          <p:cNvSpPr/>
          <p:nvPr/>
        </p:nvSpPr>
        <p:spPr>
          <a:xfrm>
            <a:off x="152400" y="2971800"/>
            <a:ext cx="1704313" cy="276999"/>
          </a:xfrm>
          <a:prstGeom prst="rect">
            <a:avLst/>
          </a:prstGeom>
        </p:spPr>
        <p:txBody>
          <a:bodyPr wrap="none">
            <a:spAutoFit/>
          </a:bodyPr>
          <a:lstStyle/>
          <a:p>
            <a:r>
              <a:rPr lang="en-US" altLang="ja-JP" dirty="0" smtClean="0"/>
              <a:t>Parameters : Example</a:t>
            </a:r>
            <a:endParaRPr lang="ja-JP" altLang="en-US" dirty="0"/>
          </a:p>
        </p:txBody>
      </p:sp>
      <p:sp>
        <p:nvSpPr>
          <p:cNvPr id="71" name="テキスト ボックス 70"/>
          <p:cNvSpPr txBox="1"/>
          <p:nvPr/>
        </p:nvSpPr>
        <p:spPr>
          <a:xfrm>
            <a:off x="5029200" y="3810000"/>
            <a:ext cx="3886200" cy="1815882"/>
          </a:xfrm>
          <a:prstGeom prst="rect">
            <a:avLst/>
          </a:prstGeom>
          <a:noFill/>
        </p:spPr>
        <p:txBody>
          <a:bodyPr wrap="square" rtlCol="0">
            <a:spAutoFit/>
          </a:bodyPr>
          <a:lstStyle/>
          <a:p>
            <a:pPr>
              <a:buFontTx/>
              <a:buChar char="-"/>
            </a:pPr>
            <a:r>
              <a:rPr kumimoji="1" lang="en-US" altLang="ja-JP" sz="1400" dirty="0" smtClean="0">
                <a:solidFill>
                  <a:srgbClr val="FF0000"/>
                </a:solidFill>
              </a:rPr>
              <a:t> Simplified Estimation Model</a:t>
            </a:r>
          </a:p>
          <a:p>
            <a:pPr>
              <a:buFontTx/>
              <a:buChar char="-"/>
            </a:pPr>
            <a:r>
              <a:rPr kumimoji="1" lang="en-US" altLang="ja-JP" sz="1400" dirty="0" smtClean="0">
                <a:solidFill>
                  <a:srgbClr val="FF0000"/>
                </a:solidFill>
              </a:rPr>
              <a:t>When Frame Error is occurred with probability of FER, 50% of Sub-Frames (Average)  are retransmitted.</a:t>
            </a:r>
          </a:p>
          <a:p>
            <a:pPr>
              <a:buFontTx/>
              <a:buChar char="-"/>
            </a:pPr>
            <a:endParaRPr kumimoji="1" lang="en-US" altLang="ja-JP" sz="1400" dirty="0" smtClean="0"/>
          </a:p>
          <a:p>
            <a:pPr>
              <a:buFontTx/>
              <a:buChar char="-"/>
            </a:pPr>
            <a:r>
              <a:rPr kumimoji="1" lang="en-US" altLang="ja-JP" sz="1400" dirty="0" smtClean="0"/>
              <a:t>MAC Throughput  (</a:t>
            </a:r>
            <a:r>
              <a:rPr kumimoji="1" lang="en-US" altLang="ja-JP" sz="1400" dirty="0" err="1" smtClean="0"/>
              <a:t>MACtp</a:t>
            </a:r>
            <a:r>
              <a:rPr kumimoji="1" lang="en-US" altLang="ja-JP" sz="1400" dirty="0" smtClean="0"/>
              <a:t>) </a:t>
            </a:r>
            <a:r>
              <a:rPr kumimoji="1" lang="en-US" altLang="ja-JP" sz="1400" dirty="0" err="1" smtClean="0"/>
              <a:t>vs</a:t>
            </a:r>
            <a:r>
              <a:rPr kumimoji="1" lang="en-US" altLang="ja-JP" sz="1400" dirty="0" smtClean="0"/>
              <a:t> FER is calculated as below. </a:t>
            </a:r>
          </a:p>
          <a:p>
            <a:pPr>
              <a:buFontTx/>
              <a:buChar char="-"/>
            </a:pPr>
            <a:endParaRPr kumimoji="1" lang="en-US" altLang="ja-JP" sz="1400" dirty="0" smtClean="0"/>
          </a:p>
        </p:txBody>
      </p:sp>
      <p:sp>
        <p:nvSpPr>
          <p:cNvPr id="72" name="正方形/長方形 71"/>
          <p:cNvSpPr/>
          <p:nvPr/>
        </p:nvSpPr>
        <p:spPr>
          <a:xfrm>
            <a:off x="4572000" y="3505200"/>
            <a:ext cx="2424062" cy="307777"/>
          </a:xfrm>
          <a:prstGeom prst="rect">
            <a:avLst/>
          </a:prstGeom>
        </p:spPr>
        <p:txBody>
          <a:bodyPr wrap="none">
            <a:spAutoFit/>
          </a:bodyPr>
          <a:lstStyle/>
          <a:p>
            <a:pPr lvl="1"/>
            <a:r>
              <a:rPr kumimoji="1" lang="en-US" altLang="ja-JP" sz="1400" i="1" dirty="0" smtClean="0"/>
              <a:t>FER</a:t>
            </a:r>
            <a:r>
              <a:rPr kumimoji="1" lang="en-US" altLang="ja-JP" sz="1400" dirty="0" smtClean="0"/>
              <a:t>=1-(1-</a:t>
            </a:r>
            <a:r>
              <a:rPr kumimoji="1" lang="en-US" altLang="ja-JP" sz="1400" i="1" dirty="0" smtClean="0"/>
              <a:t>BER</a:t>
            </a:r>
            <a:r>
              <a:rPr kumimoji="1" lang="en-US" altLang="ja-JP" sz="1400" dirty="0" smtClean="0"/>
              <a:t>)</a:t>
            </a:r>
            <a:r>
              <a:rPr kumimoji="1" lang="en-US" altLang="ja-JP" sz="1400" baseline="30000" dirty="0" err="1" smtClean="0"/>
              <a:t>Lmpd</a:t>
            </a:r>
            <a:r>
              <a:rPr kumimoji="1" lang="ja-JP" altLang="en-US" sz="1400" baseline="30000" dirty="0" smtClean="0"/>
              <a:t>・</a:t>
            </a:r>
            <a:r>
              <a:rPr kumimoji="1" lang="en-US" altLang="ja-JP" sz="1400" baseline="30000" dirty="0" smtClean="0"/>
              <a:t>N</a:t>
            </a:r>
          </a:p>
        </p:txBody>
      </p:sp>
      <p:sp>
        <p:nvSpPr>
          <p:cNvPr id="75" name="正方形/長方形 74"/>
          <p:cNvSpPr/>
          <p:nvPr/>
        </p:nvSpPr>
        <p:spPr>
          <a:xfrm>
            <a:off x="6629400" y="3502223"/>
            <a:ext cx="2207656" cy="307777"/>
          </a:xfrm>
          <a:prstGeom prst="rect">
            <a:avLst/>
          </a:prstGeom>
        </p:spPr>
        <p:txBody>
          <a:bodyPr wrap="none">
            <a:spAutoFit/>
          </a:bodyPr>
          <a:lstStyle/>
          <a:p>
            <a:pPr lvl="1"/>
            <a:r>
              <a:rPr kumimoji="1" lang="en-US" altLang="ja-JP" sz="1400" i="1" dirty="0" smtClean="0"/>
              <a:t>:</a:t>
            </a:r>
            <a:r>
              <a:rPr kumimoji="1" lang="en-US" altLang="ja-JP" sz="1400" dirty="0" smtClean="0"/>
              <a:t>(</a:t>
            </a:r>
            <a:r>
              <a:rPr kumimoji="1" lang="en-US" altLang="ja-JP" sz="1400" i="1" dirty="0" err="1" smtClean="0"/>
              <a:t>BER:bit</a:t>
            </a:r>
            <a:r>
              <a:rPr kumimoji="1" lang="en-US" altLang="ja-JP" sz="1400" i="1" dirty="0" smtClean="0"/>
              <a:t> error rate</a:t>
            </a:r>
            <a:r>
              <a:rPr kumimoji="1" lang="en-US" altLang="ja-JP" sz="1400" dirty="0" smtClean="0"/>
              <a:t>)</a:t>
            </a:r>
            <a:endParaRPr kumimoji="1" lang="en-US" altLang="ja-JP" sz="1400" baseline="30000" dirty="0" smtClean="0"/>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457200"/>
            <a:ext cx="7848601"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Block-</a:t>
            </a:r>
            <a:r>
              <a:rPr kumimoji="1" lang="en-US" altLang="ja-JP" dirty="0" err="1" smtClean="0">
                <a:latin typeface="Arial Unicode MS" pitchFamily="50" charset="-128"/>
                <a:ea typeface="Arial Unicode MS" pitchFamily="50" charset="-128"/>
                <a:cs typeface="Arial Unicode MS" pitchFamily="50" charset="-128"/>
              </a:rPr>
              <a:t>Ack</a:t>
            </a:r>
            <a:r>
              <a:rPr kumimoji="1" lang="en-US" altLang="ja-JP" dirty="0" smtClean="0">
                <a:latin typeface="Arial Unicode MS" pitchFamily="50" charset="-128"/>
                <a:ea typeface="Arial Unicode MS" pitchFamily="50" charset="-128"/>
                <a:cs typeface="Arial Unicode MS" pitchFamily="50" charset="-128"/>
              </a:rPr>
              <a:t> :</a:t>
            </a:r>
            <a:r>
              <a:rPr kumimoji="1" lang="en-US" altLang="ja-JP" sz="2000" dirty="0" smtClean="0">
                <a:latin typeface="Arial Unicode MS" pitchFamily="50" charset="-128"/>
                <a:ea typeface="Arial Unicode MS" pitchFamily="50" charset="-128"/>
                <a:cs typeface="Arial Unicode MS" pitchFamily="50" charset="-128"/>
              </a:rPr>
              <a:t>Performance Estimation Model</a:t>
            </a:r>
            <a:endParaRPr kumimoji="1" lang="ja-JP" altLang="en-US" sz="2000"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9</a:t>
            </a:fld>
            <a:endParaRPr lang="en-US" dirty="0"/>
          </a:p>
        </p:txBody>
      </p:sp>
      <p:sp>
        <p:nvSpPr>
          <p:cNvPr id="213" name="テキスト ボックス 212"/>
          <p:cNvSpPr txBox="1"/>
          <p:nvPr/>
        </p:nvSpPr>
        <p:spPr>
          <a:xfrm>
            <a:off x="8305800" y="2514600"/>
            <a:ext cx="470000" cy="246221"/>
          </a:xfrm>
          <a:prstGeom prst="rect">
            <a:avLst/>
          </a:prstGeom>
          <a:noFill/>
        </p:spPr>
        <p:txBody>
          <a:bodyPr wrap="none" rtlCol="0">
            <a:spAutoFit/>
          </a:bodyPr>
          <a:lstStyle/>
          <a:p>
            <a:r>
              <a:rPr kumimoji="1" lang="en-US" altLang="ja-JP" sz="1000" dirty="0" smtClean="0"/>
              <a:t>Time</a:t>
            </a:r>
            <a:endParaRPr kumimoji="1" lang="ja-JP" altLang="en-US" sz="1000" dirty="0"/>
          </a:p>
        </p:txBody>
      </p:sp>
      <p:cxnSp>
        <p:nvCxnSpPr>
          <p:cNvPr id="217" name="直線矢印コネクタ 216"/>
          <p:cNvCxnSpPr/>
          <p:nvPr/>
        </p:nvCxnSpPr>
        <p:spPr>
          <a:xfrm flipH="1">
            <a:off x="838200" y="2819400"/>
            <a:ext cx="80010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2" name="グループ化 151"/>
          <p:cNvGrpSpPr/>
          <p:nvPr/>
        </p:nvGrpSpPr>
        <p:grpSpPr>
          <a:xfrm>
            <a:off x="6508831" y="1752600"/>
            <a:ext cx="2530814" cy="288032"/>
            <a:chOff x="2209800" y="4800600"/>
            <a:chExt cx="4610472" cy="288032"/>
          </a:xfrm>
        </p:grpSpPr>
        <p:sp>
          <p:nvSpPr>
            <p:cNvPr id="153" name="正方形/長方形 152"/>
            <p:cNvSpPr/>
            <p:nvPr/>
          </p:nvSpPr>
          <p:spPr>
            <a:xfrm>
              <a:off x="2209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Subframe#N+15</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4" name="正方形/長方形 153"/>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3" name="グループ化 22"/>
            <p:cNvGrpSpPr/>
            <p:nvPr/>
          </p:nvGrpSpPr>
          <p:grpSpPr>
            <a:xfrm>
              <a:off x="5410200" y="4800600"/>
              <a:ext cx="787766" cy="288032"/>
              <a:chOff x="7384634" y="5887497"/>
              <a:chExt cx="787766" cy="288032"/>
            </a:xfrm>
            <a:solidFill>
              <a:schemeClr val="bg1"/>
            </a:solidFill>
          </p:grpSpPr>
          <p:sp>
            <p:nvSpPr>
              <p:cNvPr id="159" name="正方形/長方形 158"/>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60" name="正方形/長方形 159"/>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56" name="正方形/長方形 155"/>
            <p:cNvSpPr/>
            <p:nvPr/>
          </p:nvSpPr>
          <p:spPr>
            <a:xfrm>
              <a:off x="3733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45720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Subframe#N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cxnSp>
          <p:nvCxnSpPr>
            <p:cNvPr id="158" name="直線コネクタ 157"/>
            <p:cNvCxnSpPr/>
            <p:nvPr/>
          </p:nvCxnSpPr>
          <p:spPr>
            <a:xfrm>
              <a:off x="3124200" y="4953000"/>
              <a:ext cx="5334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172" name="正方形/長方形 171"/>
          <p:cNvSpPr/>
          <p:nvPr/>
        </p:nvSpPr>
        <p:spPr>
          <a:xfrm>
            <a:off x="4852170" y="1752600"/>
            <a:ext cx="355744"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5" name="グループ化 22"/>
          <p:cNvGrpSpPr/>
          <p:nvPr/>
        </p:nvGrpSpPr>
        <p:grpSpPr>
          <a:xfrm>
            <a:off x="4433887" y="1752600"/>
            <a:ext cx="432426" cy="288032"/>
            <a:chOff x="7384634" y="5887497"/>
            <a:chExt cx="787766" cy="288032"/>
          </a:xfrm>
          <a:solidFill>
            <a:schemeClr val="bg1"/>
          </a:solidFill>
        </p:grpSpPr>
        <p:sp>
          <p:nvSpPr>
            <p:cNvPr id="177" name="正方形/長方形 1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8" name="正方形/長方形 1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75" name="正方形/長方形 174"/>
          <p:cNvSpPr/>
          <p:nvPr/>
        </p:nvSpPr>
        <p:spPr>
          <a:xfrm>
            <a:off x="3973776" y="1752600"/>
            <a:ext cx="460111"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Subframe#X</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6" name="グループ化 197"/>
          <p:cNvGrpSpPr/>
          <p:nvPr/>
        </p:nvGrpSpPr>
        <p:grpSpPr>
          <a:xfrm>
            <a:off x="6213678" y="1524000"/>
            <a:ext cx="383438" cy="685800"/>
            <a:chOff x="4234304" y="1219200"/>
            <a:chExt cx="438706" cy="685800"/>
          </a:xfrm>
        </p:grpSpPr>
        <p:cxnSp>
          <p:nvCxnSpPr>
            <p:cNvPr id="199" name="直線コネクタ 19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0" name="直線コネクタ 19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1" name="直線矢印コネクタ 20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2" name="テキスト ボックス 20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7" name="グループ化 202"/>
          <p:cNvGrpSpPr/>
          <p:nvPr/>
        </p:nvGrpSpPr>
        <p:grpSpPr>
          <a:xfrm>
            <a:off x="5179162" y="1524000"/>
            <a:ext cx="383438" cy="685800"/>
            <a:chOff x="4234304" y="1219200"/>
            <a:chExt cx="438706" cy="685800"/>
          </a:xfrm>
        </p:grpSpPr>
        <p:cxnSp>
          <p:nvCxnSpPr>
            <p:cNvPr id="204" name="直線コネクタ 20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5" name="直線コネクタ 20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6" name="直線矢印コネクタ 20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7" name="テキスト ボックス 206"/>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8" name="グループ化 207"/>
          <p:cNvGrpSpPr/>
          <p:nvPr/>
        </p:nvGrpSpPr>
        <p:grpSpPr>
          <a:xfrm>
            <a:off x="3667700" y="1524000"/>
            <a:ext cx="383438" cy="685800"/>
            <a:chOff x="4234304" y="1219200"/>
            <a:chExt cx="438706" cy="685800"/>
          </a:xfrm>
        </p:grpSpPr>
        <p:cxnSp>
          <p:nvCxnSpPr>
            <p:cNvPr id="209" name="直線コネクタ 20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0" name="直線コネクタ 20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1" name="直線矢印コネクタ 21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12" name="テキスト ボックス 21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9" name="グループ化 218"/>
          <p:cNvGrpSpPr/>
          <p:nvPr/>
        </p:nvGrpSpPr>
        <p:grpSpPr>
          <a:xfrm>
            <a:off x="7374636" y="914400"/>
            <a:ext cx="1578459" cy="631005"/>
            <a:chOff x="1318224" y="4702995"/>
            <a:chExt cx="1805975" cy="631005"/>
          </a:xfrm>
        </p:grpSpPr>
        <p:grpSp>
          <p:nvGrpSpPr>
            <p:cNvPr id="10" name="グループ化 109"/>
            <p:cNvGrpSpPr/>
            <p:nvPr/>
          </p:nvGrpSpPr>
          <p:grpSpPr>
            <a:xfrm>
              <a:off x="1323567" y="4826106"/>
              <a:ext cx="864096" cy="288032"/>
              <a:chOff x="4822522" y="2708920"/>
              <a:chExt cx="864096" cy="288032"/>
            </a:xfrm>
          </p:grpSpPr>
          <p:sp>
            <p:nvSpPr>
              <p:cNvPr id="227" name="正方形/長方形 226"/>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MPDU#N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8" name="正方形/長方形 227"/>
              <p:cNvSpPr/>
              <p:nvPr/>
            </p:nvSpPr>
            <p:spPr>
              <a:xfrm>
                <a:off x="4822522" y="2708920"/>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Times New Roman" panose="02020603050405020304" pitchFamily="18" charset="0"/>
                    <a:cs typeface="Times New Roman" panose="02020603050405020304" pitchFamily="18" charset="0"/>
                  </a:rPr>
                  <a:t>F</a:t>
                </a:r>
                <a:r>
                  <a:rPr lang="en-US" altLang="ja-JP" sz="700" dirty="0" smtClean="0">
                    <a:solidFill>
                      <a:schemeClr val="tx1"/>
                    </a:solidFill>
                    <a:latin typeface="Times New Roman" panose="02020603050405020304" pitchFamily="18" charset="0"/>
                    <a:cs typeface="Times New Roman" panose="02020603050405020304" pitchFamily="18" charset="0"/>
                  </a:rPr>
                  <a:t>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221" name="正方形/長方形 220"/>
            <p:cNvSpPr/>
            <p:nvPr/>
          </p:nvSpPr>
          <p:spPr>
            <a:xfrm>
              <a:off x="2221456" y="4702995"/>
              <a:ext cx="211358" cy="107722"/>
            </a:xfrm>
            <a:prstGeom prst="rect">
              <a:avLst/>
            </a:prstGeom>
          </p:spPr>
          <p:txBody>
            <a:bodyPr wrap="none" tIns="0" bIns="0">
              <a:spAutoFit/>
            </a:bodyPr>
            <a:lstStyle/>
            <a:p>
              <a:endParaRPr lang="ja-JP" altLang="en-US" sz="700" dirty="0"/>
            </a:p>
          </p:txBody>
        </p:sp>
        <p:sp>
          <p:nvSpPr>
            <p:cNvPr id="222" name="左中かっこ 221"/>
            <p:cNvSpPr/>
            <p:nvPr/>
          </p:nvSpPr>
          <p:spPr>
            <a:xfrm rot="16200000" flipV="1">
              <a:off x="2124415" y="43342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700"/>
            </a:p>
          </p:txBody>
        </p:sp>
        <p:sp>
          <p:nvSpPr>
            <p:cNvPr id="223" name="正方形/長方形 222"/>
            <p:cNvSpPr/>
            <p:nvPr/>
          </p:nvSpPr>
          <p:spPr>
            <a:xfrm>
              <a:off x="1419020" y="5114138"/>
              <a:ext cx="737658" cy="107722"/>
            </a:xfrm>
            <a:prstGeom prst="rect">
              <a:avLst/>
            </a:prstGeom>
          </p:spPr>
          <p:txBody>
            <a:bodyPr wrap="none" tIns="0" bIns="0">
              <a:spAutoFit/>
            </a:bodyPr>
            <a:lstStyle/>
            <a:p>
              <a:r>
                <a:rPr lang="en-US" altLang="ja-JP" sz="700" dirty="0" err="1" smtClean="0">
                  <a:latin typeface="Times New Roman" panose="02020603050405020304" pitchFamily="18" charset="0"/>
                  <a:cs typeface="Times New Roman" panose="02020603050405020304" pitchFamily="18" charset="0"/>
                </a:rPr>
                <a:t>Subframe#N</a:t>
              </a:r>
              <a:endParaRPr lang="ja-JP" altLang="en-US" sz="700" dirty="0"/>
            </a:p>
          </p:txBody>
        </p:sp>
        <p:grpSp>
          <p:nvGrpSpPr>
            <p:cNvPr id="11" name="グループ化 77"/>
            <p:cNvGrpSpPr/>
            <p:nvPr/>
          </p:nvGrpSpPr>
          <p:grpSpPr>
            <a:xfrm>
              <a:off x="2286000" y="4817368"/>
              <a:ext cx="796410" cy="288032"/>
              <a:chOff x="6588224" y="5887497"/>
              <a:chExt cx="796410" cy="288032"/>
            </a:xfrm>
          </p:grpSpPr>
          <p:sp>
            <p:nvSpPr>
              <p:cNvPr id="225" name="正方形/長方形 224"/>
              <p:cNvSpPr/>
              <p:nvPr/>
            </p:nvSpPr>
            <p:spPr>
              <a:xfrm>
                <a:off x="6732240" y="5887497"/>
                <a:ext cx="65239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a:t>
                </a:r>
              </a:p>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Subh</a:t>
                </a:r>
                <a:r>
                  <a:rPr kumimoji="1" lang="en-US" altLang="ja-JP" sz="700" dirty="0" err="1" smtClean="0">
                    <a:solidFill>
                      <a:schemeClr val="tx1"/>
                    </a:solidFill>
                    <a:latin typeface="Times New Roman" panose="02020603050405020304" pitchFamily="18" charset="0"/>
                    <a:cs typeface="Times New Roman" panose="02020603050405020304" pitchFamily="18" charset="0"/>
                  </a:rPr>
                  <a:t>eader#N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6" name="正方形/長方形 225"/>
              <p:cNvSpPr/>
              <p:nvPr/>
            </p:nvSpPr>
            <p:spPr>
              <a:xfrm>
                <a:off x="6588224" y="5887497"/>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cxnSp>
        <p:nvCxnSpPr>
          <p:cNvPr id="230" name="直線コネクタ 229"/>
          <p:cNvCxnSpPr>
            <a:stCxn id="222" idx="1"/>
            <a:endCxn id="157" idx="0"/>
          </p:cNvCxnSpPr>
          <p:nvPr/>
        </p:nvCxnSpPr>
        <p:spPr>
          <a:xfrm flipH="1">
            <a:off x="8035562" y="1545405"/>
            <a:ext cx="116008" cy="207195"/>
          </a:xfrm>
          <a:prstGeom prst="line">
            <a:avLst/>
          </a:prstGeom>
          <a:noFill/>
          <a:ln w="9525" cap="flat">
            <a:solidFill>
              <a:schemeClr val="tx1"/>
            </a:solidFill>
            <a:prstDash val="sysDot"/>
            <a:bevel/>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12" name="グループ化 151"/>
          <p:cNvGrpSpPr/>
          <p:nvPr/>
        </p:nvGrpSpPr>
        <p:grpSpPr>
          <a:xfrm>
            <a:off x="5468402" y="2378968"/>
            <a:ext cx="774027" cy="288032"/>
            <a:chOff x="5410200" y="4800600"/>
            <a:chExt cx="1410072" cy="288032"/>
          </a:xfrm>
        </p:grpSpPr>
        <p:sp>
          <p:nvSpPr>
            <p:cNvPr id="62" name="正方形/長方形 61"/>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13" name="グループ化 22"/>
            <p:cNvGrpSpPr/>
            <p:nvPr/>
          </p:nvGrpSpPr>
          <p:grpSpPr>
            <a:xfrm>
              <a:off x="5410200" y="4800600"/>
              <a:ext cx="787766" cy="288032"/>
              <a:chOff x="7384634" y="5887497"/>
              <a:chExt cx="787766" cy="288032"/>
            </a:xfrm>
            <a:solidFill>
              <a:schemeClr val="bg1"/>
            </a:solidFill>
          </p:grpSpPr>
          <p:sp>
            <p:nvSpPr>
              <p:cNvPr id="67" name="正方形/長方形 6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68" name="正方形/長方形 6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grpSp>
        <p:nvGrpSpPr>
          <p:cNvPr id="14" name="グループ化 151"/>
          <p:cNvGrpSpPr/>
          <p:nvPr/>
        </p:nvGrpSpPr>
        <p:grpSpPr>
          <a:xfrm>
            <a:off x="2895600" y="2378968"/>
            <a:ext cx="774027" cy="288032"/>
            <a:chOff x="5410200" y="4800600"/>
            <a:chExt cx="1410072" cy="288032"/>
          </a:xfrm>
        </p:grpSpPr>
        <p:sp>
          <p:nvSpPr>
            <p:cNvPr id="70" name="正方形/長方形 69"/>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15" name="グループ化 22"/>
            <p:cNvGrpSpPr/>
            <p:nvPr/>
          </p:nvGrpSpPr>
          <p:grpSpPr>
            <a:xfrm>
              <a:off x="5410200" y="4800600"/>
              <a:ext cx="787766" cy="288032"/>
              <a:chOff x="7384634" y="5887497"/>
              <a:chExt cx="787766" cy="288032"/>
            </a:xfrm>
            <a:solidFill>
              <a:schemeClr val="bg1"/>
            </a:solidFill>
          </p:grpSpPr>
          <p:sp>
            <p:nvSpPr>
              <p:cNvPr id="77" name="正方形/長方形 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78" name="正方形/長方形 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cxnSp>
        <p:nvCxnSpPr>
          <p:cNvPr id="82" name="直線矢印コネクタ 81"/>
          <p:cNvCxnSpPr/>
          <p:nvPr/>
        </p:nvCxnSpPr>
        <p:spPr>
          <a:xfrm>
            <a:off x="5181600" y="2286000"/>
            <a:ext cx="3886200" cy="0"/>
          </a:xfrm>
          <a:prstGeom prst="straightConnector1">
            <a:avLst/>
          </a:prstGeom>
          <a:noFill/>
          <a:ln w="12700" cap="flat">
            <a:solidFill>
              <a:srgbClr val="FF0000"/>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4" name="テキスト ボックス 83"/>
          <p:cNvSpPr txBox="1"/>
          <p:nvPr/>
        </p:nvSpPr>
        <p:spPr>
          <a:xfrm>
            <a:off x="7086600" y="2286000"/>
            <a:ext cx="617477" cy="246221"/>
          </a:xfrm>
          <a:prstGeom prst="rect">
            <a:avLst/>
          </a:prstGeom>
          <a:noFill/>
          <a:ln>
            <a:solidFill>
              <a:srgbClr val="FF0000"/>
            </a:solidFill>
          </a:ln>
        </p:spPr>
        <p:txBody>
          <a:bodyPr wrap="none" rtlCol="0">
            <a:spAutoFit/>
          </a:bodyPr>
          <a:lstStyle/>
          <a:p>
            <a:r>
              <a:rPr kumimoji="1" lang="en-US" altLang="ja-JP" sz="1000" dirty="0" err="1" smtClean="0">
                <a:solidFill>
                  <a:srgbClr val="FF0000"/>
                </a:solidFill>
              </a:rPr>
              <a:t>Tperiod</a:t>
            </a:r>
            <a:endParaRPr kumimoji="1" lang="ja-JP" altLang="en-US" sz="1000" dirty="0">
              <a:solidFill>
                <a:srgbClr val="FF0000"/>
              </a:solidFill>
            </a:endParaRPr>
          </a:p>
        </p:txBody>
      </p:sp>
      <p:graphicFrame>
        <p:nvGraphicFramePr>
          <p:cNvPr id="85" name="オブジェクト 84"/>
          <p:cNvGraphicFramePr>
            <a:graphicFrameLocks noChangeAspect="1"/>
          </p:cNvGraphicFramePr>
          <p:nvPr/>
        </p:nvGraphicFramePr>
        <p:xfrm>
          <a:off x="5060950" y="5562600"/>
          <a:ext cx="3492500" cy="419100"/>
        </p:xfrm>
        <a:graphic>
          <a:graphicData uri="http://schemas.openxmlformats.org/presentationml/2006/ole">
            <p:oleObj spid="_x0000_s23554" name="数式" r:id="rId3" imgW="3492360" imgH="419040" progId="Equation.3">
              <p:embed/>
            </p:oleObj>
          </a:graphicData>
        </a:graphic>
      </p:graphicFrame>
      <p:grpSp>
        <p:nvGrpSpPr>
          <p:cNvPr id="16" name="グループ化 207"/>
          <p:cNvGrpSpPr/>
          <p:nvPr/>
        </p:nvGrpSpPr>
        <p:grpSpPr>
          <a:xfrm>
            <a:off x="2590800" y="1524000"/>
            <a:ext cx="383438" cy="685800"/>
            <a:chOff x="4234304" y="1219200"/>
            <a:chExt cx="438706" cy="685800"/>
          </a:xfrm>
        </p:grpSpPr>
        <p:cxnSp>
          <p:nvCxnSpPr>
            <p:cNvPr id="69" name="直線コネクタ 6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1" name="直線コネクタ 70"/>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2" name="直線矢印コネクタ 71"/>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3" name="テキスト ボックス 72"/>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cxnSp>
        <p:nvCxnSpPr>
          <p:cNvPr id="74" name="直線矢印コネクタ 73"/>
          <p:cNvCxnSpPr/>
          <p:nvPr/>
        </p:nvCxnSpPr>
        <p:spPr>
          <a:xfrm>
            <a:off x="2590800" y="2286000"/>
            <a:ext cx="2667000" cy="0"/>
          </a:xfrm>
          <a:prstGeom prst="straightConnector1">
            <a:avLst/>
          </a:prstGeom>
          <a:noFill/>
          <a:ln w="12700" cap="flat">
            <a:solidFill>
              <a:srgbClr val="FF0000"/>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5" name="テキスト ボックス 74"/>
          <p:cNvSpPr txBox="1"/>
          <p:nvPr/>
        </p:nvSpPr>
        <p:spPr>
          <a:xfrm>
            <a:off x="3810000" y="2286000"/>
            <a:ext cx="519694" cy="246221"/>
          </a:xfrm>
          <a:prstGeom prst="rect">
            <a:avLst/>
          </a:prstGeom>
          <a:noFill/>
          <a:ln>
            <a:solidFill>
              <a:srgbClr val="FF0000"/>
            </a:solidFill>
          </a:ln>
        </p:spPr>
        <p:txBody>
          <a:bodyPr wrap="none" rtlCol="0">
            <a:spAutoFit/>
          </a:bodyPr>
          <a:lstStyle/>
          <a:p>
            <a:r>
              <a:rPr kumimoji="1" lang="en-US" altLang="ja-JP" sz="1000" dirty="0" err="1" smtClean="0">
                <a:solidFill>
                  <a:srgbClr val="FF0000"/>
                </a:solidFill>
              </a:rPr>
              <a:t>Tretry</a:t>
            </a:r>
            <a:endParaRPr kumimoji="1" lang="ja-JP" altLang="en-US" sz="1000" dirty="0">
              <a:solidFill>
                <a:srgbClr val="FF0000"/>
              </a:solidFill>
            </a:endParaRPr>
          </a:p>
        </p:txBody>
      </p:sp>
      <p:graphicFrame>
        <p:nvGraphicFramePr>
          <p:cNvPr id="76" name="表 75"/>
          <p:cNvGraphicFramePr>
            <a:graphicFrameLocks noGrp="1"/>
          </p:cNvGraphicFramePr>
          <p:nvPr/>
        </p:nvGraphicFramePr>
        <p:xfrm>
          <a:off x="152400" y="3352800"/>
          <a:ext cx="4444999" cy="2657475"/>
        </p:xfrm>
        <a:graphic>
          <a:graphicData uri="http://schemas.openxmlformats.org/drawingml/2006/table">
            <a:tbl>
              <a:tblPr/>
              <a:tblGrid>
                <a:gridCol w="2389069"/>
                <a:gridCol w="685310"/>
                <a:gridCol w="685310"/>
                <a:gridCol w="685310"/>
              </a:tblGrid>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ＭＳ Ｐゴシック"/>
                        </a:rPr>
                        <a:t>unit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 Preamble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Tpr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PHY-header+MAC-header +HCS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1760M BPSK, 1/2 ECC.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Rhead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0.88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Gbps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16QAM wo pilot, 14/15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Rphy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6.57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ysClr val="windowText" lastClr="000000"/>
                          </a:solidFill>
                          <a:latin typeface="ＭＳ Ｐゴシック"/>
                        </a:rPr>
                        <a:t>Gbps</a:t>
                      </a:r>
                      <a:endParaRPr lang="en-US" sz="1100" b="0" i="0" u="none" strike="noStrike" dirty="0">
                        <a:solidFill>
                          <a:sysClr val="windowText" lastClr="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Tsifs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FF0000"/>
                          </a:solidFill>
                          <a:latin typeface="ＭＳ Ｐゴシック"/>
                        </a:rPr>
                        <a:t>mpdu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Lmpd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FF0000"/>
                          </a:solidFill>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rgbClr val="FF0000"/>
                          </a:solidFill>
                          <a:latin typeface="ＭＳ Ｐゴシック"/>
                        </a:rPr>
                        <a:t>kB</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Sub-Header+HCS+FCS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FF0000"/>
                          </a:solidFill>
                          <a:latin typeface="ＭＳ Ｐゴシック"/>
                        </a:rPr>
                        <a:t>Aggregation Number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FF0000"/>
                          </a:solidFill>
                          <a:latin typeface="ＭＳ Ｐゴシック"/>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FF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dirty="0" err="1" smtClean="0">
                          <a:solidFill>
                            <a:srgbClr val="FF0000"/>
                          </a:solidFill>
                          <a:latin typeface="ＭＳ Ｐゴシック"/>
                        </a:rPr>
                        <a:t>Tperiod</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Tperiod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FF0000"/>
                          </a:solidFill>
                          <a:latin typeface="ＭＳ Ｐゴシック"/>
                        </a:rPr>
                        <a:t>86.44429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rgbClr val="FF0000"/>
                          </a:solidFill>
                          <a:latin typeface="ＭＳ Ｐゴシック"/>
                        </a:rPr>
                        <a:t>usec</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3" name="正方形/長方形 82"/>
          <p:cNvSpPr/>
          <p:nvPr/>
        </p:nvSpPr>
        <p:spPr>
          <a:xfrm>
            <a:off x="152400" y="2971800"/>
            <a:ext cx="1704313" cy="276999"/>
          </a:xfrm>
          <a:prstGeom prst="rect">
            <a:avLst/>
          </a:prstGeom>
        </p:spPr>
        <p:txBody>
          <a:bodyPr wrap="none">
            <a:spAutoFit/>
          </a:bodyPr>
          <a:lstStyle/>
          <a:p>
            <a:r>
              <a:rPr lang="en-US" altLang="ja-JP" dirty="0" smtClean="0"/>
              <a:t>Parameters : Example</a:t>
            </a:r>
            <a:endParaRPr lang="ja-JP" altLang="en-US" dirty="0"/>
          </a:p>
        </p:txBody>
      </p:sp>
      <p:sp>
        <p:nvSpPr>
          <p:cNvPr id="87" name="テキスト ボックス 86"/>
          <p:cNvSpPr txBox="1"/>
          <p:nvPr/>
        </p:nvSpPr>
        <p:spPr>
          <a:xfrm>
            <a:off x="5029200" y="3810000"/>
            <a:ext cx="3886200" cy="1600438"/>
          </a:xfrm>
          <a:prstGeom prst="rect">
            <a:avLst/>
          </a:prstGeom>
          <a:noFill/>
        </p:spPr>
        <p:txBody>
          <a:bodyPr wrap="square" rtlCol="0">
            <a:spAutoFit/>
          </a:bodyPr>
          <a:lstStyle/>
          <a:p>
            <a:pPr>
              <a:buFontTx/>
              <a:buChar char="-"/>
            </a:pPr>
            <a:r>
              <a:rPr kumimoji="1" lang="en-US" altLang="ja-JP" sz="1400" dirty="0" smtClean="0">
                <a:solidFill>
                  <a:srgbClr val="FF0000"/>
                </a:solidFill>
              </a:rPr>
              <a:t> Simplified Estimation Model</a:t>
            </a:r>
          </a:p>
          <a:p>
            <a:pPr>
              <a:buFontTx/>
              <a:buChar char="-"/>
            </a:pPr>
            <a:r>
              <a:rPr kumimoji="1" lang="en-US" altLang="ja-JP" sz="1400" dirty="0" smtClean="0">
                <a:solidFill>
                  <a:srgbClr val="FF0000"/>
                </a:solidFill>
              </a:rPr>
              <a:t>When Frame Error is occurred with probability of FER, “ONE” Sub-Frames are retransmitted.</a:t>
            </a:r>
          </a:p>
          <a:p>
            <a:pPr>
              <a:buFontTx/>
              <a:buChar char="-"/>
            </a:pPr>
            <a:endParaRPr kumimoji="1" lang="en-US" altLang="ja-JP" sz="1400" dirty="0" smtClean="0"/>
          </a:p>
          <a:p>
            <a:pPr>
              <a:buFontTx/>
              <a:buChar char="-"/>
            </a:pPr>
            <a:r>
              <a:rPr kumimoji="1" lang="en-US" altLang="ja-JP" sz="1400" dirty="0" smtClean="0"/>
              <a:t>MAC Throughput  (</a:t>
            </a:r>
            <a:r>
              <a:rPr kumimoji="1" lang="en-US" altLang="ja-JP" sz="1400" dirty="0" err="1" smtClean="0"/>
              <a:t>MACtp</a:t>
            </a:r>
            <a:r>
              <a:rPr kumimoji="1" lang="en-US" altLang="ja-JP" sz="1400" dirty="0" smtClean="0"/>
              <a:t>) </a:t>
            </a:r>
            <a:r>
              <a:rPr kumimoji="1" lang="en-US" altLang="ja-JP" sz="1400" dirty="0" err="1" smtClean="0"/>
              <a:t>vs</a:t>
            </a:r>
            <a:r>
              <a:rPr kumimoji="1" lang="en-US" altLang="ja-JP" sz="1400" dirty="0" smtClean="0"/>
              <a:t> FER is calculated as below. </a:t>
            </a:r>
          </a:p>
          <a:p>
            <a:pPr>
              <a:buFontTx/>
              <a:buChar char="-"/>
            </a:pPr>
            <a:endParaRPr kumimoji="1" lang="en-US" altLang="ja-JP" sz="1400" dirty="0" smtClean="0"/>
          </a:p>
        </p:txBody>
      </p:sp>
      <p:sp>
        <p:nvSpPr>
          <p:cNvPr id="88" name="正方形/長方形 87"/>
          <p:cNvSpPr/>
          <p:nvPr/>
        </p:nvSpPr>
        <p:spPr>
          <a:xfrm>
            <a:off x="4572000" y="3505200"/>
            <a:ext cx="2424062" cy="307777"/>
          </a:xfrm>
          <a:prstGeom prst="rect">
            <a:avLst/>
          </a:prstGeom>
        </p:spPr>
        <p:txBody>
          <a:bodyPr wrap="none">
            <a:spAutoFit/>
          </a:bodyPr>
          <a:lstStyle/>
          <a:p>
            <a:pPr lvl="1"/>
            <a:r>
              <a:rPr kumimoji="1" lang="en-US" altLang="ja-JP" sz="1400" i="1" dirty="0" smtClean="0"/>
              <a:t>FER</a:t>
            </a:r>
            <a:r>
              <a:rPr kumimoji="1" lang="en-US" altLang="ja-JP" sz="1400" dirty="0" smtClean="0"/>
              <a:t>=1-(1-</a:t>
            </a:r>
            <a:r>
              <a:rPr kumimoji="1" lang="en-US" altLang="ja-JP" sz="1400" i="1" dirty="0" smtClean="0"/>
              <a:t>BER</a:t>
            </a:r>
            <a:r>
              <a:rPr kumimoji="1" lang="en-US" altLang="ja-JP" sz="1400" dirty="0" smtClean="0"/>
              <a:t>)</a:t>
            </a:r>
            <a:r>
              <a:rPr kumimoji="1" lang="en-US" altLang="ja-JP" sz="1400" baseline="30000" dirty="0" err="1" smtClean="0"/>
              <a:t>Lmpd</a:t>
            </a:r>
            <a:r>
              <a:rPr kumimoji="1" lang="ja-JP" altLang="en-US" sz="1400" baseline="30000" dirty="0" smtClean="0"/>
              <a:t>・</a:t>
            </a:r>
            <a:r>
              <a:rPr kumimoji="1" lang="en-US" altLang="ja-JP" sz="1400" baseline="30000" dirty="0" smtClean="0"/>
              <a:t>N</a:t>
            </a:r>
          </a:p>
        </p:txBody>
      </p:sp>
      <p:sp>
        <p:nvSpPr>
          <p:cNvPr id="89" name="正方形/長方形 88"/>
          <p:cNvSpPr/>
          <p:nvPr/>
        </p:nvSpPr>
        <p:spPr>
          <a:xfrm>
            <a:off x="6629400" y="3502223"/>
            <a:ext cx="2207656" cy="307777"/>
          </a:xfrm>
          <a:prstGeom prst="rect">
            <a:avLst/>
          </a:prstGeom>
        </p:spPr>
        <p:txBody>
          <a:bodyPr wrap="none">
            <a:spAutoFit/>
          </a:bodyPr>
          <a:lstStyle/>
          <a:p>
            <a:pPr lvl="1"/>
            <a:r>
              <a:rPr kumimoji="1" lang="en-US" altLang="ja-JP" sz="1400" i="1" dirty="0" smtClean="0"/>
              <a:t>:</a:t>
            </a:r>
            <a:r>
              <a:rPr kumimoji="1" lang="en-US" altLang="ja-JP" sz="1400" dirty="0" smtClean="0"/>
              <a:t>(</a:t>
            </a:r>
            <a:r>
              <a:rPr kumimoji="1" lang="en-US" altLang="ja-JP" sz="1400" i="1" dirty="0" err="1" smtClean="0"/>
              <a:t>BER:bit</a:t>
            </a:r>
            <a:r>
              <a:rPr kumimoji="1" lang="en-US" altLang="ja-JP" sz="1400" i="1" dirty="0" smtClean="0"/>
              <a:t> error rate</a:t>
            </a:r>
            <a:r>
              <a:rPr kumimoji="1" lang="en-US" altLang="ja-JP" sz="1400" dirty="0" smtClean="0"/>
              <a:t>)</a:t>
            </a:r>
            <a:endParaRPr kumimoji="1" lang="en-US" altLang="ja-JP" sz="1400" baseline="30000" dirty="0" smtClean="0"/>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tx1"/>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stStyle>
      <a:style>
        <a:lnRef idx="0">
          <a:scrgbClr r="0" g="0" b="0"/>
        </a:lnRef>
        <a:fillRef idx="0">
          <a:scrgbClr r="0" g="0" b="0"/>
        </a:fillRef>
        <a:effectRef idx="0">
          <a:scrgbClr r="0" g="0" b="0"/>
        </a:effectRef>
        <a:fontRef idx="none"/>
      </a:style>
    </a:spDef>
    <a:lnDef>
      <a:spPr>
        <a:noFill/>
        <a:ln w="12700" cap="flat">
          <a:solidFill>
            <a:schemeClr val="tx1"/>
          </a:solidFill>
          <a:prstDash val="solid"/>
          <a:bevel/>
        </a:ln>
        <a:effectLst>
          <a:outerShdw blurRad="38100" dist="20000" dir="5400000" rotWithShape="0">
            <a:srgbClr val="000000">
              <a:alpha val="38000"/>
            </a:srgbClr>
          </a:outerShdw>
        </a:effectLst>
      </a:spPr>
      <a:body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11525</TotalTime>
  <Words>1400</Words>
  <Application>Microsoft Office PowerPoint</Application>
  <PresentationFormat>画面に合わせる (4:3)</PresentationFormat>
  <Paragraphs>721</Paragraphs>
  <Slides>16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16</vt:i4>
      </vt:variant>
    </vt:vector>
  </HeadingPairs>
  <TitlesOfParts>
    <vt:vector size="18" baseType="lpstr">
      <vt:lpstr>Default</vt:lpstr>
      <vt:lpstr>数式</vt:lpstr>
      <vt:lpstr>スライド 1</vt:lpstr>
      <vt:lpstr>スライド 2</vt:lpstr>
      <vt:lpstr>スライド 3</vt:lpstr>
      <vt:lpstr>スライド 4</vt:lpstr>
      <vt:lpstr>Block ACK vs Stack ACK :Performance Comparison   (Homework@Wikoloa) </vt:lpstr>
      <vt:lpstr>スライド 6</vt:lpstr>
      <vt:lpstr>スライド 7</vt:lpstr>
      <vt:lpstr>Stack Ack: Performance Estimation Model</vt:lpstr>
      <vt:lpstr>Block-Ack :Performance Estimation Model</vt:lpstr>
      <vt:lpstr>Stack ACK vs Block-ACK :Throughput Comparison</vt:lpstr>
      <vt:lpstr>HRCP Aggregation    </vt:lpstr>
      <vt:lpstr>HRCP Aggregation</vt:lpstr>
      <vt:lpstr>HRCP deaggregation</vt:lpstr>
      <vt:lpstr>Interface space, retransmission with Stack ACK and Recovery Process    </vt:lpstr>
      <vt:lpstr>Ping-Pong Transmission in Synchronous Phase</vt:lpstr>
      <vt:lpstr>Synchronous Phase to/from Asynchronous Phase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USER</cp:lastModifiedBy>
  <cp:revision>484</cp:revision>
  <dcterms:modified xsi:type="dcterms:W3CDTF">2015-09-11T02:53:04Z</dcterms:modified>
</cp:coreProperties>
</file>