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1.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9" r:id="rId2"/>
    <p:sldId id="298" r:id="rId3"/>
    <p:sldId id="299" r:id="rId4"/>
    <p:sldId id="300" r:id="rId5"/>
    <p:sldId id="309" r:id="rId6"/>
    <p:sldId id="307" r:id="rId7"/>
    <p:sldId id="260" r:id="rId8"/>
    <p:sldId id="261" r:id="rId9"/>
    <p:sldId id="308" r:id="rId10"/>
    <p:sldId id="262" r:id="rId11"/>
    <p:sldId id="264" r:id="rId12"/>
    <p:sldId id="268" r:id="rId13"/>
    <p:sldId id="275" r:id="rId14"/>
    <p:sldId id="319" r:id="rId15"/>
    <p:sldId id="306" r:id="rId16"/>
    <p:sldId id="301" r:id="rId17"/>
    <p:sldId id="263" r:id="rId18"/>
    <p:sldId id="271" r:id="rId19"/>
    <p:sldId id="296" r:id="rId20"/>
    <p:sldId id="270" r:id="rId21"/>
    <p:sldId id="310" r:id="rId22"/>
    <p:sldId id="303" r:id="rId23"/>
    <p:sldId id="311" r:id="rId24"/>
    <p:sldId id="304" r:id="rId25"/>
    <p:sldId id="305" r:id="rId26"/>
    <p:sldId id="312" r:id="rId27"/>
    <p:sldId id="313" r:id="rId28"/>
    <p:sldId id="314" r:id="rId29"/>
    <p:sldId id="316" r:id="rId30"/>
    <p:sldId id="320" r:id="rId31"/>
    <p:sldId id="321" r:id="rId32"/>
    <p:sldId id="315" r:id="rId33"/>
    <p:sldId id="269" r:id="rId34"/>
    <p:sldId id="317" r:id="rId35"/>
    <p:sldId id="266" r:id="rId36"/>
    <p:sldId id="318"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2" autoAdjust="0"/>
    <p:restoredTop sz="86371" autoAdjust="0"/>
  </p:normalViewPr>
  <p:slideViewPr>
    <p:cSldViewPr>
      <p:cViewPr varScale="1">
        <p:scale>
          <a:sx n="71" d="100"/>
          <a:sy n="71" d="100"/>
        </p:scale>
        <p:origin x="-1614" y="-96"/>
      </p:cViewPr>
      <p:guideLst>
        <p:guide orient="horz" pos="3362"/>
        <p:guide pos="2857"/>
      </p:guideLst>
    </p:cSldViewPr>
  </p:slideViewPr>
  <p:outlineViewPr>
    <p:cViewPr>
      <p:scale>
        <a:sx n="33" d="100"/>
        <a:sy n="33" d="100"/>
      </p:scale>
      <p:origin x="0" y="222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Documents\&#12304;&#65299;&#12305;60G&#38283;&#30330;\&#9670;&#27161;&#28310;&#21270;IEEE802\&#9675;&#27161;&#28310;&#21270;_802.15_SG100G\&#9675;3e_CMD\3e&#29992;CMD&#20316;&#25104;%20MSA_MSA&#23455;&#28204;&#12481;&#12515;&#12493;&#12523;_20150907_r0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0000100088\Documents\802.15.3e\20150416_AM-PMtriquint&#26041;&#24335;&#12391;&#12398;&#28204;&#23450;&#32080;&#2652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0000860398\Desktop\NODA\IEEE\TG3e\&#36039;&#26009;\LDPC_SONY_BER_150915.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itsnas12.semicon.sony.co.jp\hfs12263\&#35506;&#20849;&#36890;\TJ\&#36039;&#26009;\LDPC_SONY_BER_15070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03787027126109"/>
          <c:y val="4.1820212004825642E-2"/>
          <c:w val="0.78461978326357884"/>
          <c:h val="0.81026088504060545"/>
        </c:manualLayout>
      </c:layout>
      <c:scatterChart>
        <c:scatterStyle val="smoothMarker"/>
        <c:varyColors val="0"/>
        <c:ser>
          <c:idx val="1"/>
          <c:order val="0"/>
          <c:spPr>
            <a:ln w="19050">
              <a:solidFill>
                <a:schemeClr val="tx1"/>
              </a:solidFill>
              <a:prstDash val="sysDash"/>
            </a:ln>
          </c:spPr>
          <c:marker>
            <c:symbol val="circle"/>
            <c:size val="5"/>
            <c:spPr>
              <a:noFill/>
              <a:ln>
                <a:solidFill>
                  <a:schemeClr val="tx1"/>
                </a:solidFill>
              </a:ln>
            </c:spPr>
          </c:marker>
          <c:xVal>
            <c:numRef>
              <c:f>MSA吸収_MSA筐体!$BJ$7:$BJ$46</c:f>
              <c:numCache>
                <c:formatCode>General</c:formatCode>
                <c:ptCount val="40"/>
                <c:pt idx="0">
                  <c:v>0</c:v>
                </c:pt>
                <c:pt idx="1">
                  <c:v>0.14499999999999999</c:v>
                </c:pt>
                <c:pt idx="2">
                  <c:v>0.28999999999999998</c:v>
                </c:pt>
                <c:pt idx="3">
                  <c:v>0.435</c:v>
                </c:pt>
                <c:pt idx="4">
                  <c:v>0.57999999999999996</c:v>
                </c:pt>
                <c:pt idx="5">
                  <c:v>0.72499999999999998</c:v>
                </c:pt>
                <c:pt idx="6">
                  <c:v>0.87</c:v>
                </c:pt>
                <c:pt idx="7">
                  <c:v>1.0149999999999999</c:v>
                </c:pt>
                <c:pt idx="8">
                  <c:v>1.1599999999999999</c:v>
                </c:pt>
                <c:pt idx="9">
                  <c:v>1.3049999999999999</c:v>
                </c:pt>
                <c:pt idx="10">
                  <c:v>1.45</c:v>
                </c:pt>
                <c:pt idx="11">
                  <c:v>1.595</c:v>
                </c:pt>
                <c:pt idx="12">
                  <c:v>1.74</c:v>
                </c:pt>
                <c:pt idx="13">
                  <c:v>1.885</c:v>
                </c:pt>
                <c:pt idx="14">
                  <c:v>2.0299999999999998</c:v>
                </c:pt>
                <c:pt idx="15">
                  <c:v>2.1749999999999998</c:v>
                </c:pt>
                <c:pt idx="16">
                  <c:v>2.3199999999999998</c:v>
                </c:pt>
                <c:pt idx="17">
                  <c:v>2.4649999999999999</c:v>
                </c:pt>
                <c:pt idx="18">
                  <c:v>2.61</c:v>
                </c:pt>
                <c:pt idx="19">
                  <c:v>2.7549999999999999</c:v>
                </c:pt>
                <c:pt idx="20">
                  <c:v>2.9</c:v>
                </c:pt>
                <c:pt idx="21">
                  <c:v>3.0449999999999999</c:v>
                </c:pt>
                <c:pt idx="22">
                  <c:v>3.19</c:v>
                </c:pt>
                <c:pt idx="23">
                  <c:v>3.335</c:v>
                </c:pt>
                <c:pt idx="24">
                  <c:v>3.48</c:v>
                </c:pt>
                <c:pt idx="25">
                  <c:v>3.625</c:v>
                </c:pt>
                <c:pt idx="26">
                  <c:v>3.77</c:v>
                </c:pt>
                <c:pt idx="27">
                  <c:v>3.915</c:v>
                </c:pt>
                <c:pt idx="28">
                  <c:v>4.0599999999999996</c:v>
                </c:pt>
                <c:pt idx="29">
                  <c:v>4.2050000000000001</c:v>
                </c:pt>
                <c:pt idx="30">
                  <c:v>4.3499999999999996</c:v>
                </c:pt>
                <c:pt idx="31">
                  <c:v>4.4950000000000001</c:v>
                </c:pt>
                <c:pt idx="32">
                  <c:v>4.6399999999999997</c:v>
                </c:pt>
                <c:pt idx="33">
                  <c:v>4.7850000000000001</c:v>
                </c:pt>
                <c:pt idx="34">
                  <c:v>4.93</c:v>
                </c:pt>
                <c:pt idx="35">
                  <c:v>5.0750000000000002</c:v>
                </c:pt>
                <c:pt idx="36">
                  <c:v>5.22</c:v>
                </c:pt>
                <c:pt idx="37">
                  <c:v>5.3650000000000002</c:v>
                </c:pt>
                <c:pt idx="38">
                  <c:v>5.51</c:v>
                </c:pt>
                <c:pt idx="39">
                  <c:v>5.6550000000000002</c:v>
                </c:pt>
              </c:numCache>
            </c:numRef>
          </c:xVal>
          <c:yVal>
            <c:numRef>
              <c:f>MSA吸収_MSA筐体!$BL$7:$BL$46</c:f>
              <c:numCache>
                <c:formatCode>General</c:formatCode>
                <c:ptCount val="40"/>
                <c:pt idx="0">
                  <c:v>0</c:v>
                </c:pt>
                <c:pt idx="1">
                  <c:v>-5.4</c:v>
                </c:pt>
                <c:pt idx="2">
                  <c:v>-16</c:v>
                </c:pt>
                <c:pt idx="3">
                  <c:v>-27.3</c:v>
                </c:pt>
                <c:pt idx="4">
                  <c:v>-36.200000000000003</c:v>
                </c:pt>
                <c:pt idx="5">
                  <c:v>-39</c:v>
                </c:pt>
                <c:pt idx="6">
                  <c:v>-39.6</c:v>
                </c:pt>
                <c:pt idx="7">
                  <c:v>-46.5</c:v>
                </c:pt>
                <c:pt idx="8">
                  <c:v>-53.2</c:v>
                </c:pt>
                <c:pt idx="9">
                  <c:v>-47.4</c:v>
                </c:pt>
                <c:pt idx="10">
                  <c:v>-55.5</c:v>
                </c:pt>
                <c:pt idx="11">
                  <c:v>-48.7</c:v>
                </c:pt>
                <c:pt idx="12">
                  <c:v>-51.1</c:v>
                </c:pt>
                <c:pt idx="13">
                  <c:v>-51.6</c:v>
                </c:pt>
                <c:pt idx="14">
                  <c:v>-55.6</c:v>
                </c:pt>
                <c:pt idx="15">
                  <c:v>-53.7</c:v>
                </c:pt>
                <c:pt idx="16">
                  <c:v>-56.1</c:v>
                </c:pt>
                <c:pt idx="17">
                  <c:v>-56.6</c:v>
                </c:pt>
                <c:pt idx="18">
                  <c:v>-57.2</c:v>
                </c:pt>
                <c:pt idx="19">
                  <c:v>-58.1</c:v>
                </c:pt>
                <c:pt idx="20" formatCode="0.0_ ">
                  <c:v>-63.798421712135145</c:v>
                </c:pt>
                <c:pt idx="21" formatCode="0.0_ ">
                  <c:v>-61.380503761779529</c:v>
                </c:pt>
                <c:pt idx="22" formatCode="0.0_ ">
                  <c:v>-60.686295277087311</c:v>
                </c:pt>
                <c:pt idx="23" formatCode="0.0_ ">
                  <c:v>-59.281889922467187</c:v>
                </c:pt>
                <c:pt idx="24" formatCode="0.0_ ">
                  <c:v>-63.294335516810669</c:v>
                </c:pt>
                <c:pt idx="25" formatCode="0.0_ ">
                  <c:v>-60.432087125733467</c:v>
                </c:pt>
                <c:pt idx="26" formatCode="0.0_ ">
                  <c:v>-60.144851161687832</c:v>
                </c:pt>
                <c:pt idx="27" formatCode="0.0_ ">
                  <c:v>-62.671962773601187</c:v>
                </c:pt>
                <c:pt idx="28" formatCode="0.0_ ">
                  <c:v>-60.466605255893214</c:v>
                </c:pt>
                <c:pt idx="29" formatCode="0.0_ ">
                  <c:v>-58.013499190989073</c:v>
                </c:pt>
                <c:pt idx="30" formatCode="0.0_ ">
                  <c:v>-64.943602021553161</c:v>
                </c:pt>
                <c:pt idx="31" formatCode="0.0_ ">
                  <c:v>-64.841221542509743</c:v>
                </c:pt>
                <c:pt idx="32" formatCode="0.0_ ">
                  <c:v>-63.233477000260628</c:v>
                </c:pt>
                <c:pt idx="33" formatCode="0.0_ ">
                  <c:v>-66.233967503916233</c:v>
                </c:pt>
                <c:pt idx="34" formatCode="0.0_ ">
                  <c:v>-66.049149149541307</c:v>
                </c:pt>
                <c:pt idx="35" formatCode="0.0_ ">
                  <c:v>-66.135230323010816</c:v>
                </c:pt>
                <c:pt idx="36" formatCode="0.0_ ">
                  <c:v>-65.974315238382161</c:v>
                </c:pt>
                <c:pt idx="37" formatCode="0.0_ ">
                  <c:v>-66.260049064745829</c:v>
                </c:pt>
                <c:pt idx="38" formatCode="0.0_ ">
                  <c:v>-65.272411139531357</c:v>
                </c:pt>
                <c:pt idx="39" formatCode="0.0_ ">
                  <c:v>-71.951539738336649</c:v>
                </c:pt>
              </c:numCache>
            </c:numRef>
          </c:yVal>
          <c:smooth val="0"/>
        </c:ser>
        <c:dLbls>
          <c:showLegendKey val="0"/>
          <c:showVal val="0"/>
          <c:showCatName val="0"/>
          <c:showSerName val="0"/>
          <c:showPercent val="0"/>
          <c:showBubbleSize val="0"/>
        </c:dLbls>
        <c:axId val="94197632"/>
        <c:axId val="95775744"/>
      </c:scatterChart>
      <c:valAx>
        <c:axId val="94197632"/>
        <c:scaling>
          <c:orientation val="minMax"/>
          <c:max val="5"/>
          <c:min val="-0.5"/>
        </c:scaling>
        <c:delete val="0"/>
        <c:axPos val="b"/>
        <c:majorGridlines>
          <c:spPr>
            <a:ln>
              <a:solidFill>
                <a:schemeClr val="tx1"/>
              </a:solidFill>
            </a:ln>
          </c:spPr>
        </c:majorGridlines>
        <c:minorGridlines>
          <c:spPr>
            <a:ln w="3175">
              <a:prstDash val="sysDash"/>
            </a:ln>
          </c:spPr>
        </c:minorGridlines>
        <c:title>
          <c:tx>
            <c:rich>
              <a:bodyPr/>
              <a:lstStyle/>
              <a:p>
                <a:pPr>
                  <a:defRPr b="0"/>
                </a:pPr>
                <a:r>
                  <a:rPr lang="en-US" b="0"/>
                  <a:t>τ [nsec]</a:t>
                </a:r>
              </a:p>
            </c:rich>
          </c:tx>
          <c:layout>
            <c:manualLayout>
              <c:xMode val="edge"/>
              <c:yMode val="edge"/>
              <c:x val="0.48344903923860644"/>
              <c:y val="0.93557777519503726"/>
            </c:manualLayout>
          </c:layout>
          <c:overlay val="0"/>
        </c:title>
        <c:numFmt formatCode="General" sourceLinked="1"/>
        <c:majorTickMark val="in"/>
        <c:minorTickMark val="in"/>
        <c:tickLblPos val="nextTo"/>
        <c:spPr>
          <a:ln w="3175">
            <a:solidFill>
              <a:schemeClr val="tx1"/>
            </a:solidFill>
            <a:prstDash val="sysDash"/>
          </a:ln>
        </c:spPr>
        <c:crossAx val="95775744"/>
        <c:crossesAt val="-10000"/>
        <c:crossBetween val="midCat"/>
        <c:majorUnit val="0.5"/>
        <c:minorUnit val="0.1"/>
      </c:valAx>
      <c:valAx>
        <c:axId val="95775744"/>
        <c:scaling>
          <c:orientation val="minMax"/>
          <c:max val="0"/>
          <c:min val="-70"/>
        </c:scaling>
        <c:delete val="0"/>
        <c:axPos val="l"/>
        <c:majorGridlines>
          <c:spPr>
            <a:ln w="3175">
              <a:solidFill>
                <a:schemeClr val="tx1"/>
              </a:solidFill>
            </a:ln>
          </c:spPr>
        </c:majorGridlines>
        <c:minorGridlines>
          <c:spPr>
            <a:ln w="3175">
              <a:prstDash val="sysDash"/>
            </a:ln>
          </c:spPr>
        </c:minorGridlines>
        <c:title>
          <c:tx>
            <c:rich>
              <a:bodyPr rot="-5400000" vert="horz"/>
              <a:lstStyle/>
              <a:p>
                <a:pPr>
                  <a:defRPr b="0"/>
                </a:pPr>
                <a:r>
                  <a:rPr lang="en-US" b="0"/>
                  <a:t>Power delay profile [dB]</a:t>
                </a:r>
                <a:endParaRPr lang="ja-JP" b="0"/>
              </a:p>
            </c:rich>
          </c:tx>
          <c:overlay val="0"/>
        </c:title>
        <c:numFmt formatCode="General" sourceLinked="1"/>
        <c:majorTickMark val="in"/>
        <c:minorTickMark val="none"/>
        <c:tickLblPos val="nextTo"/>
        <c:spPr>
          <a:ln>
            <a:solidFill>
              <a:schemeClr val="tx1"/>
            </a:solidFill>
          </a:ln>
        </c:spPr>
        <c:crossAx val="94197632"/>
        <c:crossesAt val="-10000"/>
        <c:crossBetween val="midCat"/>
      </c:valAx>
      <c:spPr>
        <a:ln>
          <a:solidFill>
            <a:schemeClr val="tx1"/>
          </a:solidFill>
        </a:ln>
      </c:spPr>
    </c:plotArea>
    <c:plotVisOnly val="1"/>
    <c:dispBlanksAs val="gap"/>
    <c:showDLblsOverMax val="0"/>
  </c:chart>
  <c:spPr>
    <a:ln>
      <a:noFill/>
    </a:ln>
  </c:spPr>
  <c:txPr>
    <a:bodyPr/>
    <a:lstStyle/>
    <a:p>
      <a:pPr>
        <a:defRPr>
          <a:latin typeface="Times New Roman" pitchFamily="18" charset="0"/>
          <a:cs typeface="Times New Roman" pitchFamily="18" charset="0"/>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304365912196993"/>
          <c:y val="0.15136805148689647"/>
          <c:w val="0.70166023725629723"/>
          <c:h val="0.70803443280699874"/>
        </c:manualLayout>
      </c:layout>
      <c:scatterChart>
        <c:scatterStyle val="lineMarker"/>
        <c:varyColors val="0"/>
        <c:ser>
          <c:idx val="4"/>
          <c:order val="0"/>
          <c:tx>
            <c:v>AM-AM meas.</c:v>
          </c:tx>
          <c:spPr>
            <a:ln w="28575">
              <a:noFill/>
            </a:ln>
          </c:spPr>
          <c:marker>
            <c:symbol val="square"/>
            <c:size val="7"/>
            <c:spPr>
              <a:solidFill>
                <a:schemeClr val="accent2"/>
              </a:solidFill>
              <a:ln>
                <a:noFill/>
              </a:ln>
            </c:spPr>
          </c:marker>
          <c:xVal>
            <c:numRef>
              <c:f>'result (2)'!$P$2:$P$41</c:f>
              <c:numCache>
                <c:formatCode>General</c:formatCode>
                <c:ptCount val="40"/>
                <c:pt idx="0">
                  <c:v>5.1053143969999999</c:v>
                </c:pt>
                <c:pt idx="1">
                  <c:v>4.6187130390000002</c:v>
                </c:pt>
                <c:pt idx="2">
                  <c:v>4.1721868410000003</c:v>
                </c:pt>
                <c:pt idx="3">
                  <c:v>3.6518139490000001</c:v>
                </c:pt>
                <c:pt idx="4">
                  <c:v>3.1270750569999999</c:v>
                </c:pt>
                <c:pt idx="5">
                  <c:v>2.6006223579999999</c:v>
                </c:pt>
                <c:pt idx="6">
                  <c:v>2.1187180950000002</c:v>
                </c:pt>
                <c:pt idx="7">
                  <c:v>1.5876104520000001</c:v>
                </c:pt>
                <c:pt idx="8">
                  <c:v>1.0701305459999999</c:v>
                </c:pt>
                <c:pt idx="9">
                  <c:v>0.54068158799999999</c:v>
                </c:pt>
                <c:pt idx="10">
                  <c:v>5.4209610999999998E-2</c:v>
                </c:pt>
                <c:pt idx="11">
                  <c:v>-0.45162224000000001</c:v>
                </c:pt>
                <c:pt idx="12">
                  <c:v>-0.92033708299999994</c:v>
                </c:pt>
                <c:pt idx="13">
                  <c:v>-1.4382233680000001</c:v>
                </c:pt>
                <c:pt idx="14">
                  <c:v>-1.9350749730000001</c:v>
                </c:pt>
                <c:pt idx="15">
                  <c:v>-2.4327356880000002</c:v>
                </c:pt>
                <c:pt idx="16">
                  <c:v>-2.7931602280000001</c:v>
                </c:pt>
                <c:pt idx="17">
                  <c:v>-3.3066006360000002</c:v>
                </c:pt>
                <c:pt idx="18">
                  <c:v>-3.7977604650000001</c:v>
                </c:pt>
                <c:pt idx="19">
                  <c:v>-4.3322347130000001</c:v>
                </c:pt>
                <c:pt idx="20">
                  <c:v>-4.8671583040000002</c:v>
                </c:pt>
                <c:pt idx="21">
                  <c:v>-5.3863214079999997</c:v>
                </c:pt>
                <c:pt idx="22">
                  <c:v>-5.8583791449999998</c:v>
                </c:pt>
                <c:pt idx="23">
                  <c:v>-6.3588068010000001</c:v>
                </c:pt>
                <c:pt idx="24">
                  <c:v>-6.8092969759999997</c:v>
                </c:pt>
                <c:pt idx="25">
                  <c:v>-7.3379716119999996</c:v>
                </c:pt>
                <c:pt idx="26">
                  <c:v>-7.8354697590000004</c:v>
                </c:pt>
                <c:pt idx="27">
                  <c:v>-8.3611147839999997</c:v>
                </c:pt>
                <c:pt idx="28">
                  <c:v>-8.8683561359999992</c:v>
                </c:pt>
                <c:pt idx="29">
                  <c:v>-9.3623819469999994</c:v>
                </c:pt>
                <c:pt idx="30">
                  <c:v>-9.8002186400000006</c:v>
                </c:pt>
                <c:pt idx="31">
                  <c:v>-10.29706764</c:v>
                </c:pt>
                <c:pt idx="32">
                  <c:v>-10.755778019999999</c:v>
                </c:pt>
                <c:pt idx="33">
                  <c:v>-11.286671910000001</c:v>
                </c:pt>
                <c:pt idx="34">
                  <c:v>-11.76871832</c:v>
                </c:pt>
                <c:pt idx="35">
                  <c:v>-12.29847004</c:v>
                </c:pt>
                <c:pt idx="36">
                  <c:v>-12.85166939</c:v>
                </c:pt>
                <c:pt idx="37">
                  <c:v>-13.37077021</c:v>
                </c:pt>
                <c:pt idx="38">
                  <c:v>-13.84605638</c:v>
                </c:pt>
                <c:pt idx="39">
                  <c:v>-14.365256390000001</c:v>
                </c:pt>
              </c:numCache>
            </c:numRef>
          </c:xVal>
          <c:yVal>
            <c:numRef>
              <c:f>'result (2)'!$R$2:$R$41</c:f>
              <c:numCache>
                <c:formatCode>0.0000000000_ </c:formatCode>
                <c:ptCount val="40"/>
                <c:pt idx="0">
                  <c:v>13.021993064899998</c:v>
                </c:pt>
                <c:pt idx="1">
                  <c:v>12.877559089699998</c:v>
                </c:pt>
                <c:pt idx="2">
                  <c:v>12.792197608899999</c:v>
                </c:pt>
                <c:pt idx="3">
                  <c:v>12.661100768999999</c:v>
                </c:pt>
                <c:pt idx="4">
                  <c:v>12.475058937099998</c:v>
                </c:pt>
                <c:pt idx="5">
                  <c:v>12.263281249999999</c:v>
                </c:pt>
                <c:pt idx="6">
                  <c:v>12.023516082799999</c:v>
                </c:pt>
                <c:pt idx="7">
                  <c:v>11.693963432299999</c:v>
                </c:pt>
                <c:pt idx="8">
                  <c:v>11.357422256499998</c:v>
                </c:pt>
                <c:pt idx="9">
                  <c:v>10.948141479499998</c:v>
                </c:pt>
                <c:pt idx="10">
                  <c:v>10.558547401399998</c:v>
                </c:pt>
                <c:pt idx="11">
                  <c:v>10.081670188899999</c:v>
                </c:pt>
                <c:pt idx="12">
                  <c:v>9.5969242095999991</c:v>
                </c:pt>
                <c:pt idx="13">
                  <c:v>9.047590637199999</c:v>
                </c:pt>
                <c:pt idx="14">
                  <c:v>8.5591043471999981</c:v>
                </c:pt>
                <c:pt idx="15">
                  <c:v>8.0150016784999991</c:v>
                </c:pt>
                <c:pt idx="16">
                  <c:v>7.5860198974999982</c:v>
                </c:pt>
                <c:pt idx="17">
                  <c:v>7.0389675139999994</c:v>
                </c:pt>
                <c:pt idx="18">
                  <c:v>6.5263389586999985</c:v>
                </c:pt>
                <c:pt idx="19">
                  <c:v>5.963323974599998</c:v>
                </c:pt>
                <c:pt idx="20">
                  <c:v>5.4017261505</c:v>
                </c:pt>
                <c:pt idx="21">
                  <c:v>4.8377288817999968</c:v>
                </c:pt>
                <c:pt idx="22">
                  <c:v>4.3336395263999989</c:v>
                </c:pt>
                <c:pt idx="23">
                  <c:v>3.792070770299997</c:v>
                </c:pt>
                <c:pt idx="24">
                  <c:v>3.224169158899997</c:v>
                </c:pt>
                <c:pt idx="25">
                  <c:v>2.7041343689000001</c:v>
                </c:pt>
                <c:pt idx="26">
                  <c:v>2.1842178345000001</c:v>
                </c:pt>
                <c:pt idx="27">
                  <c:v>1.6279262543000002</c:v>
                </c:pt>
                <c:pt idx="28">
                  <c:v>1.1002449036000002</c:v>
                </c:pt>
                <c:pt idx="29">
                  <c:v>0.52292480469999703</c:v>
                </c:pt>
                <c:pt idx="30">
                  <c:v>6.3364410399998405E-2</c:v>
                </c:pt>
                <c:pt idx="31">
                  <c:v>-0.48488006590000055</c:v>
                </c:pt>
                <c:pt idx="32">
                  <c:v>-1.0258842468000005</c:v>
                </c:pt>
                <c:pt idx="33">
                  <c:v>-1.571549987800001</c:v>
                </c:pt>
                <c:pt idx="34">
                  <c:v>-2.0559535980000021</c:v>
                </c:pt>
                <c:pt idx="35">
                  <c:v>-2.6077915192000027</c:v>
                </c:pt>
                <c:pt idx="36">
                  <c:v>-3.1359039307000032</c:v>
                </c:pt>
                <c:pt idx="37">
                  <c:v>-3.674268341100003</c:v>
                </c:pt>
                <c:pt idx="38">
                  <c:v>-4.1364818573000015</c:v>
                </c:pt>
                <c:pt idx="39">
                  <c:v>-4.6434036255000031</c:v>
                </c:pt>
              </c:numCache>
            </c:numRef>
          </c:yVal>
          <c:smooth val="0"/>
        </c:ser>
        <c:ser>
          <c:idx val="2"/>
          <c:order val="2"/>
          <c:tx>
            <c:v>Rappmodel AM-AM</c:v>
          </c:tx>
          <c:spPr>
            <a:ln>
              <a:solidFill>
                <a:schemeClr val="accent2">
                  <a:lumMod val="60000"/>
                  <a:lumOff val="40000"/>
                </a:schemeClr>
              </a:solidFill>
            </a:ln>
          </c:spPr>
          <c:marker>
            <c:symbol val="none"/>
          </c:marker>
          <c:xVal>
            <c:numRef>
              <c:f>'result (2)'!$B$49:$B$90</c:f>
              <c:numCache>
                <c:formatCode>General</c:formatCode>
                <c:ptCount val="42"/>
                <c:pt idx="0">
                  <c:v>10</c:v>
                </c:pt>
                <c:pt idx="1">
                  <c:v>9.5</c:v>
                </c:pt>
                <c:pt idx="2">
                  <c:v>9</c:v>
                </c:pt>
                <c:pt idx="3">
                  <c:v>8.5</c:v>
                </c:pt>
                <c:pt idx="4">
                  <c:v>8</c:v>
                </c:pt>
                <c:pt idx="5">
                  <c:v>7.5</c:v>
                </c:pt>
                <c:pt idx="6">
                  <c:v>7</c:v>
                </c:pt>
                <c:pt idx="7">
                  <c:v>6.5</c:v>
                </c:pt>
                <c:pt idx="8">
                  <c:v>6</c:v>
                </c:pt>
                <c:pt idx="9">
                  <c:v>5.5</c:v>
                </c:pt>
                <c:pt idx="10">
                  <c:v>5</c:v>
                </c:pt>
                <c:pt idx="11">
                  <c:v>4.5</c:v>
                </c:pt>
                <c:pt idx="12">
                  <c:v>4</c:v>
                </c:pt>
                <c:pt idx="13">
                  <c:v>3.5</c:v>
                </c:pt>
                <c:pt idx="14">
                  <c:v>3</c:v>
                </c:pt>
                <c:pt idx="15">
                  <c:v>2.5</c:v>
                </c:pt>
                <c:pt idx="16">
                  <c:v>2</c:v>
                </c:pt>
                <c:pt idx="17">
                  <c:v>1.5</c:v>
                </c:pt>
                <c:pt idx="18">
                  <c:v>1</c:v>
                </c:pt>
                <c:pt idx="19">
                  <c:v>0.5</c:v>
                </c:pt>
                <c:pt idx="20">
                  <c:v>0</c:v>
                </c:pt>
                <c:pt idx="21">
                  <c:v>-0.5</c:v>
                </c:pt>
                <c:pt idx="22">
                  <c:v>-1</c:v>
                </c:pt>
                <c:pt idx="23">
                  <c:v>-1.5</c:v>
                </c:pt>
                <c:pt idx="24">
                  <c:v>-2</c:v>
                </c:pt>
                <c:pt idx="25">
                  <c:v>-2.5</c:v>
                </c:pt>
                <c:pt idx="26">
                  <c:v>-3</c:v>
                </c:pt>
                <c:pt idx="27">
                  <c:v>-3.5</c:v>
                </c:pt>
                <c:pt idx="28">
                  <c:v>-4</c:v>
                </c:pt>
                <c:pt idx="29">
                  <c:v>-4.5</c:v>
                </c:pt>
                <c:pt idx="30">
                  <c:v>-5</c:v>
                </c:pt>
                <c:pt idx="31">
                  <c:v>-5.5</c:v>
                </c:pt>
                <c:pt idx="32">
                  <c:v>-6</c:v>
                </c:pt>
                <c:pt idx="33">
                  <c:v>-6.5</c:v>
                </c:pt>
                <c:pt idx="34">
                  <c:v>-7</c:v>
                </c:pt>
                <c:pt idx="35">
                  <c:v>-7.5</c:v>
                </c:pt>
                <c:pt idx="36">
                  <c:v>-8</c:v>
                </c:pt>
                <c:pt idx="37">
                  <c:v>-8.5</c:v>
                </c:pt>
                <c:pt idx="38">
                  <c:v>-9</c:v>
                </c:pt>
                <c:pt idx="39">
                  <c:v>-9.5</c:v>
                </c:pt>
                <c:pt idx="40">
                  <c:v>-10</c:v>
                </c:pt>
                <c:pt idx="41">
                  <c:v>-10.5</c:v>
                </c:pt>
              </c:numCache>
            </c:numRef>
          </c:xVal>
          <c:yVal>
            <c:numRef>
              <c:f>'result (2)'!$D$49:$D$90</c:f>
              <c:numCache>
                <c:formatCode>General</c:formatCode>
                <c:ptCount val="42"/>
                <c:pt idx="0">
                  <c:v>13.002145336926016</c:v>
                </c:pt>
                <c:pt idx="1">
                  <c:v>13.001669762370533</c:v>
                </c:pt>
                <c:pt idx="2">
                  <c:v>13.000899820976795</c:v>
                </c:pt>
                <c:pt idx="3">
                  <c:v>12.999653771455668</c:v>
                </c:pt>
                <c:pt idx="4">
                  <c:v>12.997638414420681</c:v>
                </c:pt>
                <c:pt idx="5">
                  <c:v>12.994381941754792</c:v>
                </c:pt>
                <c:pt idx="6">
                  <c:v>12.989128253822622</c:v>
                </c:pt>
                <c:pt idx="7">
                  <c:v>12.980673681324012</c:v>
                </c:pt>
                <c:pt idx="8">
                  <c:v>12.967122425550343</c:v>
                </c:pt>
                <c:pt idx="9">
                  <c:v>12.945539309866284</c:v>
                </c:pt>
                <c:pt idx="10">
                  <c:v>12.911502403734534</c:v>
                </c:pt>
                <c:pt idx="11">
                  <c:v>12.858631667604243</c:v>
                </c:pt>
                <c:pt idx="12">
                  <c:v>12.778324724718523</c:v>
                </c:pt>
                <c:pt idx="13">
                  <c:v>12.660144854436354</c:v>
                </c:pt>
                <c:pt idx="14">
                  <c:v>12.493376469417626</c:v>
                </c:pt>
                <c:pt idx="15">
                  <c:v>12.269782816328526</c:v>
                </c:pt>
                <c:pt idx="16">
                  <c:v>11.986477436096807</c:v>
                </c:pt>
                <c:pt idx="17">
                  <c:v>11.647078271550621</c:v>
                </c:pt>
                <c:pt idx="18">
                  <c:v>11.260273089528905</c:v>
                </c:pt>
                <c:pt idx="19">
                  <c:v>10.836868835346511</c:v>
                </c:pt>
                <c:pt idx="20">
                  <c:v>10.387142439691694</c:v>
                </c:pt>
                <c:pt idx="21">
                  <c:v>9.9194395440685881</c:v>
                </c:pt>
                <c:pt idx="22">
                  <c:v>9.4398910334874255</c:v>
                </c:pt>
                <c:pt idx="23">
                  <c:v>8.9527202912535273</c:v>
                </c:pt>
                <c:pt idx="24">
                  <c:v>8.4607198653560989</c:v>
                </c:pt>
                <c:pt idx="25">
                  <c:v>7.965689042524339</c:v>
                </c:pt>
                <c:pt idx="26">
                  <c:v>7.4687684766722766</c:v>
                </c:pt>
                <c:pt idx="27">
                  <c:v>6.9706740048250548</c:v>
                </c:pt>
                <c:pt idx="28">
                  <c:v>6.4718520485645401</c:v>
                </c:pt>
                <c:pt idx="29">
                  <c:v>5.9725799301316504</c:v>
                </c:pt>
                <c:pt idx="30">
                  <c:v>5.4730295105687752</c:v>
                </c:pt>
                <c:pt idx="31">
                  <c:v>4.9733071363266097</c:v>
                </c:pt>
                <c:pt idx="32">
                  <c:v>4.4734785533037718</c:v>
                </c:pt>
                <c:pt idx="33">
                  <c:v>3.9735843840640346</c:v>
                </c:pt>
                <c:pt idx="34">
                  <c:v>3.4736497193468594</c:v>
                </c:pt>
                <c:pt idx="35">
                  <c:v>2.973690053218621</c:v>
                </c:pt>
                <c:pt idx="36">
                  <c:v>2.4737149523146105</c:v>
                </c:pt>
                <c:pt idx="37">
                  <c:v>1.9737303229569125</c:v>
                </c:pt>
                <c:pt idx="38">
                  <c:v>1.4737398114495281</c:v>
                </c:pt>
                <c:pt idx="39">
                  <c:v>0.97374566878959357</c:v>
                </c:pt>
                <c:pt idx="40">
                  <c:v>0.47374928457313636</c:v>
                </c:pt>
                <c:pt idx="41">
                  <c:v>-2.6248483378255472E-2</c:v>
                </c:pt>
              </c:numCache>
            </c:numRef>
          </c:yVal>
          <c:smooth val="0"/>
        </c:ser>
        <c:dLbls>
          <c:showLegendKey val="0"/>
          <c:showVal val="0"/>
          <c:showCatName val="0"/>
          <c:showSerName val="0"/>
          <c:showPercent val="0"/>
          <c:showBubbleSize val="0"/>
        </c:dLbls>
        <c:axId val="97621888"/>
        <c:axId val="97632256"/>
      </c:scatterChart>
      <c:scatterChart>
        <c:scatterStyle val="lineMarker"/>
        <c:varyColors val="0"/>
        <c:ser>
          <c:idx val="0"/>
          <c:order val="1"/>
          <c:tx>
            <c:v>AM-PM meas.</c:v>
          </c:tx>
          <c:spPr>
            <a:ln>
              <a:noFill/>
            </a:ln>
          </c:spPr>
          <c:xVal>
            <c:numRef>
              <c:f>'result (2)'!$E$2:$E$41</c:f>
              <c:numCache>
                <c:formatCode>General</c:formatCode>
                <c:ptCount val="40"/>
                <c:pt idx="0">
                  <c:v>4.2751532220000001</c:v>
                </c:pt>
                <c:pt idx="1">
                  <c:v>3.7933418630000002</c:v>
                </c:pt>
                <c:pt idx="2">
                  <c:v>3.3506794590000002</c:v>
                </c:pt>
                <c:pt idx="3">
                  <c:v>2.8245049899999999</c:v>
                </c:pt>
                <c:pt idx="4">
                  <c:v>2.2936495699999999</c:v>
                </c:pt>
                <c:pt idx="5">
                  <c:v>1.770928863</c:v>
                </c:pt>
                <c:pt idx="6">
                  <c:v>1.288342766</c:v>
                </c:pt>
                <c:pt idx="7">
                  <c:v>0.75386287200000002</c:v>
                </c:pt>
                <c:pt idx="8">
                  <c:v>0.239141088</c:v>
                </c:pt>
                <c:pt idx="9">
                  <c:v>-0.28993012299999998</c:v>
                </c:pt>
                <c:pt idx="10">
                  <c:v>-0.77959114399999996</c:v>
                </c:pt>
                <c:pt idx="11">
                  <c:v>-1.2611721069999999</c:v>
                </c:pt>
                <c:pt idx="12">
                  <c:v>-1.740253345</c:v>
                </c:pt>
                <c:pt idx="13">
                  <c:v>-2.2630245759999998</c:v>
                </c:pt>
                <c:pt idx="14">
                  <c:v>-2.7617378060000002</c:v>
                </c:pt>
                <c:pt idx="15">
                  <c:v>-3.2580452050000002</c:v>
                </c:pt>
                <c:pt idx="16">
                  <c:v>-3.6209784900000002</c:v>
                </c:pt>
                <c:pt idx="17">
                  <c:v>-4.1359890080000001</c:v>
                </c:pt>
                <c:pt idx="18">
                  <c:v>-4.6307504369999997</c:v>
                </c:pt>
                <c:pt idx="19">
                  <c:v>-5.1642688379999999</c:v>
                </c:pt>
                <c:pt idx="20">
                  <c:v>-5.6995700549999997</c:v>
                </c:pt>
                <c:pt idx="21">
                  <c:v>-6.2207630539999998</c:v>
                </c:pt>
                <c:pt idx="22">
                  <c:v>-6.6717999810000004</c:v>
                </c:pt>
                <c:pt idx="23">
                  <c:v>-7.1490305489999999</c:v>
                </c:pt>
                <c:pt idx="24">
                  <c:v>-7.6344380230000004</c:v>
                </c:pt>
                <c:pt idx="25">
                  <c:v>-8.1627150860000004</c:v>
                </c:pt>
                <c:pt idx="26">
                  <c:v>-8.6603819980000001</c:v>
                </c:pt>
                <c:pt idx="27">
                  <c:v>-9.1951787530000004</c:v>
                </c:pt>
                <c:pt idx="28">
                  <c:v>-9.6829516089999998</c:v>
                </c:pt>
                <c:pt idx="29">
                  <c:v>-10.197326</c:v>
                </c:pt>
                <c:pt idx="30">
                  <c:v>-10.623479270000001</c:v>
                </c:pt>
                <c:pt idx="31">
                  <c:v>-11.122353650000001</c:v>
                </c:pt>
                <c:pt idx="32">
                  <c:v>-11.578719939999999</c:v>
                </c:pt>
                <c:pt idx="33">
                  <c:v>-12.10769378</c:v>
                </c:pt>
                <c:pt idx="34">
                  <c:v>-12.59511736</c:v>
                </c:pt>
                <c:pt idx="35">
                  <c:v>-13.12269367</c:v>
                </c:pt>
                <c:pt idx="36">
                  <c:v>-13.67828115</c:v>
                </c:pt>
                <c:pt idx="37">
                  <c:v>-14.197014579999999</c:v>
                </c:pt>
                <c:pt idx="38">
                  <c:v>-14.675225230000001</c:v>
                </c:pt>
                <c:pt idx="39">
                  <c:v>-15.19456486</c:v>
                </c:pt>
              </c:numCache>
            </c:numRef>
          </c:xVal>
          <c:yVal>
            <c:numRef>
              <c:f>'result (2)'!$N$2:$N$41</c:f>
              <c:numCache>
                <c:formatCode>General</c:formatCode>
                <c:ptCount val="40"/>
                <c:pt idx="0">
                  <c:v>18.266548328460207</c:v>
                </c:pt>
                <c:pt idx="1">
                  <c:v>15.639678807140786</c:v>
                </c:pt>
                <c:pt idx="2">
                  <c:v>13.420705454880764</c:v>
                </c:pt>
                <c:pt idx="3">
                  <c:v>10.949934530413344</c:v>
                </c:pt>
                <c:pt idx="4">
                  <c:v>8.7383882894156759</c:v>
                </c:pt>
                <c:pt idx="5">
                  <c:v>6.816511638049441</c:v>
                </c:pt>
                <c:pt idx="6">
                  <c:v>5.3062000246632186</c:v>
                </c:pt>
                <c:pt idx="7">
                  <c:v>3.8409254787284133</c:v>
                </c:pt>
                <c:pt idx="8">
                  <c:v>2.7436963072061564</c:v>
                </c:pt>
                <c:pt idx="9">
                  <c:v>1.7920622672381525</c:v>
                </c:pt>
                <c:pt idx="10">
                  <c:v>1.1521713292453437</c:v>
                </c:pt>
                <c:pt idx="11">
                  <c:v>0.63109232915437141</c:v>
                </c:pt>
                <c:pt idx="12">
                  <c:v>0.28130047301100158</c:v>
                </c:pt>
                <c:pt idx="13">
                  <c:v>3.4509969347312569E-2</c:v>
                </c:pt>
                <c:pt idx="14">
                  <c:v>1.0514410648448819E-2</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numCache>
            </c:numRef>
          </c:yVal>
          <c:smooth val="0"/>
        </c:ser>
        <c:ser>
          <c:idx val="3"/>
          <c:order val="3"/>
          <c:tx>
            <c:v>Modified Rappmodel AM-PM</c:v>
          </c:tx>
          <c:spPr>
            <a:ln>
              <a:solidFill>
                <a:schemeClr val="accent1">
                  <a:lumMod val="60000"/>
                  <a:lumOff val="40000"/>
                </a:schemeClr>
              </a:solidFill>
            </a:ln>
          </c:spPr>
          <c:marker>
            <c:symbol val="none"/>
          </c:marker>
          <c:xVal>
            <c:numRef>
              <c:f>'result (2)'!$G$49:$G$88</c:f>
              <c:numCache>
                <c:formatCode>General</c:formatCode>
                <c:ptCount val="40"/>
                <c:pt idx="0">
                  <c:v>10</c:v>
                </c:pt>
                <c:pt idx="1">
                  <c:v>9.5</c:v>
                </c:pt>
                <c:pt idx="2">
                  <c:v>9</c:v>
                </c:pt>
                <c:pt idx="3">
                  <c:v>8.5</c:v>
                </c:pt>
                <c:pt idx="4">
                  <c:v>8</c:v>
                </c:pt>
                <c:pt idx="5">
                  <c:v>7.5</c:v>
                </c:pt>
                <c:pt idx="6">
                  <c:v>7</c:v>
                </c:pt>
                <c:pt idx="7">
                  <c:v>6.5</c:v>
                </c:pt>
                <c:pt idx="8">
                  <c:v>6</c:v>
                </c:pt>
                <c:pt idx="9">
                  <c:v>5.5</c:v>
                </c:pt>
                <c:pt idx="10">
                  <c:v>5</c:v>
                </c:pt>
                <c:pt idx="11">
                  <c:v>4.5</c:v>
                </c:pt>
                <c:pt idx="12">
                  <c:v>4</c:v>
                </c:pt>
                <c:pt idx="13">
                  <c:v>3.5</c:v>
                </c:pt>
                <c:pt idx="14">
                  <c:v>3</c:v>
                </c:pt>
                <c:pt idx="15">
                  <c:v>2.5</c:v>
                </c:pt>
                <c:pt idx="16">
                  <c:v>2</c:v>
                </c:pt>
                <c:pt idx="17">
                  <c:v>1.5</c:v>
                </c:pt>
                <c:pt idx="18">
                  <c:v>1</c:v>
                </c:pt>
                <c:pt idx="19">
                  <c:v>0.5</c:v>
                </c:pt>
                <c:pt idx="20">
                  <c:v>0</c:v>
                </c:pt>
                <c:pt idx="21">
                  <c:v>-0.5</c:v>
                </c:pt>
                <c:pt idx="22">
                  <c:v>-1</c:v>
                </c:pt>
                <c:pt idx="23">
                  <c:v>-1.5</c:v>
                </c:pt>
                <c:pt idx="24">
                  <c:v>-2</c:v>
                </c:pt>
                <c:pt idx="25">
                  <c:v>-2.5</c:v>
                </c:pt>
                <c:pt idx="26">
                  <c:v>-3</c:v>
                </c:pt>
                <c:pt idx="27">
                  <c:v>-3.5</c:v>
                </c:pt>
                <c:pt idx="28">
                  <c:v>-4</c:v>
                </c:pt>
                <c:pt idx="29">
                  <c:v>-4.5</c:v>
                </c:pt>
                <c:pt idx="30">
                  <c:v>-5</c:v>
                </c:pt>
                <c:pt idx="31">
                  <c:v>-5.5</c:v>
                </c:pt>
                <c:pt idx="32">
                  <c:v>-6</c:v>
                </c:pt>
                <c:pt idx="33">
                  <c:v>-6.5</c:v>
                </c:pt>
                <c:pt idx="34">
                  <c:v>-7</c:v>
                </c:pt>
                <c:pt idx="35">
                  <c:v>-7.5</c:v>
                </c:pt>
                <c:pt idx="36">
                  <c:v>-8</c:v>
                </c:pt>
                <c:pt idx="37">
                  <c:v>-8.5</c:v>
                </c:pt>
                <c:pt idx="38">
                  <c:v>-9</c:v>
                </c:pt>
                <c:pt idx="39">
                  <c:v>-9.5</c:v>
                </c:pt>
              </c:numCache>
            </c:numRef>
          </c:xVal>
          <c:yVal>
            <c:numRef>
              <c:f>'result (2)'!$I$49:$I$88</c:f>
              <c:numCache>
                <c:formatCode>General</c:formatCode>
                <c:ptCount val="40"/>
                <c:pt idx="0">
                  <c:v>104.59218950629884</c:v>
                </c:pt>
                <c:pt idx="1">
                  <c:v>90.046503865093925</c:v>
                </c:pt>
                <c:pt idx="2">
                  <c:v>77.520311967746835</c:v>
                </c:pt>
                <c:pt idx="3">
                  <c:v>66.732001325045246</c:v>
                </c:pt>
                <c:pt idx="4">
                  <c:v>57.438783160483474</c:v>
                </c:pt>
                <c:pt idx="5">
                  <c:v>49.431180972893664</c:v>
                </c:pt>
                <c:pt idx="6">
                  <c:v>42.528246598777102</c:v>
                </c:pt>
                <c:pt idx="7">
                  <c:v>36.57339222780265</c:v>
                </c:pt>
                <c:pt idx="8">
                  <c:v>31.430742670269442</c:v>
                </c:pt>
                <c:pt idx="9">
                  <c:v>26.981930468493253</c:v>
                </c:pt>
                <c:pt idx="10">
                  <c:v>23.123283135302088</c:v>
                </c:pt>
                <c:pt idx="11">
                  <c:v>19.763398133520347</c:v>
                </c:pt>
                <c:pt idx="12">
                  <c:v>16.821186404277253</c:v>
                </c:pt>
                <c:pt idx="13">
                  <c:v>14.224615306453936</c:v>
                </c:pt>
                <c:pt idx="14">
                  <c:v>11.910609470116297</c:v>
                </c:pt>
                <c:pt idx="15">
                  <c:v>9.826797750240253</c:v>
                </c:pt>
                <c:pt idx="16">
                  <c:v>7.9356903928335107</c:v>
                </c:pt>
                <c:pt idx="17">
                  <c:v>6.2206736550771655</c:v>
                </c:pt>
                <c:pt idx="18">
                  <c:v>4.6902361835938047</c:v>
                </c:pt>
                <c:pt idx="19">
                  <c:v>3.3736654266386257</c:v>
                </c:pt>
                <c:pt idx="20">
                  <c:v>2.3037958448718197</c:v>
                </c:pt>
                <c:pt idx="21">
                  <c:v>1.4937818933513896</c:v>
                </c:pt>
                <c:pt idx="22">
                  <c:v>0.92438978868045896</c:v>
                </c:pt>
                <c:pt idx="23">
                  <c:v>0.5504954924651928</c:v>
                </c:pt>
                <c:pt idx="24">
                  <c:v>0.31838680953996668</c:v>
                </c:pt>
                <c:pt idx="25">
                  <c:v>0.18031759525367</c:v>
                </c:pt>
                <c:pt idx="26">
                  <c:v>0.10065786682549985</c:v>
                </c:pt>
                <c:pt idx="27">
                  <c:v>5.5650334962980122E-2</c:v>
                </c:pt>
                <c:pt idx="28">
                  <c:v>3.0573519214898776E-2</c:v>
                </c:pt>
                <c:pt idx="29">
                  <c:v>1.6728286124351708E-2</c:v>
                </c:pt>
                <c:pt idx="30">
                  <c:v>9.1289894186212112E-3</c:v>
                </c:pt>
                <c:pt idx="31">
                  <c:v>4.9736028296086367E-3</c:v>
                </c:pt>
                <c:pt idx="32">
                  <c:v>2.7068278588323505E-3</c:v>
                </c:pt>
                <c:pt idx="33">
                  <c:v>1.4721753471508006E-3</c:v>
                </c:pt>
                <c:pt idx="34">
                  <c:v>8.0034018367563782E-4</c:v>
                </c:pt>
                <c:pt idx="35">
                  <c:v>4.3498426125723895E-4</c:v>
                </c:pt>
                <c:pt idx="36">
                  <c:v>2.3637367146894778E-4</c:v>
                </c:pt>
                <c:pt idx="37">
                  <c:v>1.284335068418919E-4</c:v>
                </c:pt>
                <c:pt idx="38">
                  <c:v>6.9779579106895573E-5</c:v>
                </c:pt>
                <c:pt idx="39">
                  <c:v>3.7910533774351746E-5</c:v>
                </c:pt>
              </c:numCache>
            </c:numRef>
          </c:yVal>
          <c:smooth val="0"/>
        </c:ser>
        <c:dLbls>
          <c:showLegendKey val="0"/>
          <c:showVal val="0"/>
          <c:showCatName val="0"/>
          <c:showSerName val="0"/>
          <c:showPercent val="0"/>
          <c:showBubbleSize val="0"/>
        </c:dLbls>
        <c:axId val="97517568"/>
        <c:axId val="97634176"/>
      </c:scatterChart>
      <c:valAx>
        <c:axId val="97621888"/>
        <c:scaling>
          <c:orientation val="minMax"/>
          <c:max val="5"/>
          <c:min val="-10"/>
        </c:scaling>
        <c:delete val="0"/>
        <c:axPos val="b"/>
        <c:majorGridlines/>
        <c:title>
          <c:tx>
            <c:rich>
              <a:bodyPr/>
              <a:lstStyle/>
              <a:p>
                <a:pPr>
                  <a:defRPr/>
                </a:pPr>
                <a:r>
                  <a:rPr lang="en-US"/>
                  <a:t>Input Power [dBm]</a:t>
                </a:r>
                <a:endParaRPr lang="ja-JP"/>
              </a:p>
            </c:rich>
          </c:tx>
          <c:layout>
            <c:manualLayout>
              <c:xMode val="edge"/>
              <c:yMode val="edge"/>
              <c:x val="0.42912271665979945"/>
              <c:y val="0.9393044444444445"/>
            </c:manualLayout>
          </c:layout>
          <c:overlay val="0"/>
        </c:title>
        <c:numFmt formatCode="General" sourceLinked="1"/>
        <c:majorTickMark val="out"/>
        <c:minorTickMark val="none"/>
        <c:tickLblPos val="nextTo"/>
        <c:crossAx val="97632256"/>
        <c:crossesAt val="-20"/>
        <c:crossBetween val="midCat"/>
        <c:majorUnit val="1"/>
      </c:valAx>
      <c:valAx>
        <c:axId val="97632256"/>
        <c:scaling>
          <c:orientation val="minMax"/>
          <c:min val="-10"/>
        </c:scaling>
        <c:delete val="0"/>
        <c:axPos val="l"/>
        <c:majorGridlines/>
        <c:title>
          <c:tx>
            <c:rich>
              <a:bodyPr rot="-5400000" vert="horz"/>
              <a:lstStyle/>
              <a:p>
                <a:pPr>
                  <a:defRPr/>
                </a:pPr>
                <a:r>
                  <a:rPr lang="en-US"/>
                  <a:t>Output Power [dBm]</a:t>
                </a:r>
                <a:endParaRPr lang="ja-JP"/>
              </a:p>
            </c:rich>
          </c:tx>
          <c:layout>
            <c:manualLayout>
              <c:xMode val="edge"/>
              <c:yMode val="edge"/>
              <c:x val="2.1803323719269331E-2"/>
              <c:y val="0.31365555555555558"/>
            </c:manualLayout>
          </c:layout>
          <c:overlay val="0"/>
        </c:title>
        <c:numFmt formatCode="0.0_ " sourceLinked="0"/>
        <c:majorTickMark val="out"/>
        <c:minorTickMark val="none"/>
        <c:tickLblPos val="low"/>
        <c:crossAx val="97621888"/>
        <c:crossesAt val="5"/>
        <c:crossBetween val="midCat"/>
      </c:valAx>
      <c:valAx>
        <c:axId val="97634176"/>
        <c:scaling>
          <c:orientation val="minMax"/>
          <c:max val="20"/>
          <c:min val="0"/>
        </c:scaling>
        <c:delete val="0"/>
        <c:axPos val="r"/>
        <c:title>
          <c:tx>
            <c:rich>
              <a:bodyPr rot="-5400000" vert="horz"/>
              <a:lstStyle/>
              <a:p>
                <a:pPr>
                  <a:defRPr/>
                </a:pPr>
                <a:r>
                  <a:rPr lang="en-US"/>
                  <a:t>Phase Shift [deg]</a:t>
                </a:r>
                <a:endParaRPr lang="ja-JP"/>
              </a:p>
            </c:rich>
          </c:tx>
          <c:layout>
            <c:manualLayout>
              <c:xMode val="edge"/>
              <c:yMode val="edge"/>
              <c:x val="0.93826767036982139"/>
              <c:y val="0.35005397497028873"/>
            </c:manualLayout>
          </c:layout>
          <c:overlay val="0"/>
        </c:title>
        <c:numFmt formatCode="General" sourceLinked="1"/>
        <c:majorTickMark val="out"/>
        <c:minorTickMark val="none"/>
        <c:tickLblPos val="high"/>
        <c:crossAx val="97517568"/>
        <c:crosses val="max"/>
        <c:crossBetween val="midCat"/>
      </c:valAx>
      <c:valAx>
        <c:axId val="97517568"/>
        <c:scaling>
          <c:orientation val="minMax"/>
        </c:scaling>
        <c:delete val="1"/>
        <c:axPos val="b"/>
        <c:numFmt formatCode="General" sourceLinked="1"/>
        <c:majorTickMark val="out"/>
        <c:minorTickMark val="none"/>
        <c:tickLblPos val="nextTo"/>
        <c:crossAx val="97634176"/>
        <c:crossesAt val="0"/>
        <c:crossBetween val="midCat"/>
      </c:valAx>
      <c:spPr>
        <a:noFill/>
        <a:ln>
          <a:solidFill>
            <a:schemeClr val="tx1"/>
          </a:solidFill>
        </a:ln>
      </c:spPr>
    </c:plotArea>
    <c:legend>
      <c:legendPos val="t"/>
      <c:overlay val="0"/>
    </c:legend>
    <c:plotVisOnly val="1"/>
    <c:dispBlanksAs val="gap"/>
    <c:showDLblsOverMax val="0"/>
  </c:chart>
  <c:spPr>
    <a:noFill/>
    <a:ln>
      <a:noFill/>
    </a:ln>
  </c:spPr>
  <c:txPr>
    <a:bodyPr/>
    <a:lstStyle/>
    <a:p>
      <a:pPr>
        <a:defRPr sz="12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3"/>
          <c:order val="0"/>
          <c:tx>
            <c:v>QPSK 11/15</c:v>
          </c:tx>
          <c:spPr>
            <a:ln>
              <a:solidFill>
                <a:srgbClr val="FF0000"/>
              </a:solidFill>
            </a:ln>
          </c:spPr>
          <c:marker>
            <c:symbol val="circle"/>
            <c:size val="6"/>
            <c:spPr>
              <a:solidFill>
                <a:sysClr val="window" lastClr="FFFFFF"/>
              </a:solidFill>
              <a:ln>
                <a:solidFill>
                  <a:srgbClr val="FF0000"/>
                </a:solidFill>
              </a:ln>
            </c:spPr>
          </c:marker>
          <c:xVal>
            <c:numRef>
              <c:f>MCS0_0915!$B$2:$B$30</c:f>
              <c:numCache>
                <c:formatCode>General</c:formatCode>
                <c:ptCount val="29"/>
                <c:pt idx="0">
                  <c:v>-1.074857</c:v>
                </c:pt>
                <c:pt idx="1">
                  <c:v>-0.874857</c:v>
                </c:pt>
                <c:pt idx="2">
                  <c:v>-0.67485700000000004</c:v>
                </c:pt>
                <c:pt idx="3">
                  <c:v>-0.47485699999999997</c:v>
                </c:pt>
                <c:pt idx="4">
                  <c:v>-0.27485700000000002</c:v>
                </c:pt>
                <c:pt idx="5">
                  <c:v>-7.4857000000000007E-2</c:v>
                </c:pt>
                <c:pt idx="6">
                  <c:v>0.125143</c:v>
                </c:pt>
                <c:pt idx="7">
                  <c:v>0.32514300000000002</c:v>
                </c:pt>
                <c:pt idx="8">
                  <c:v>0.52514300000000003</c:v>
                </c:pt>
                <c:pt idx="9">
                  <c:v>0.72514299999999998</c:v>
                </c:pt>
                <c:pt idx="10">
                  <c:v>0.92514300000000005</c:v>
                </c:pt>
                <c:pt idx="11">
                  <c:v>1.125143</c:v>
                </c:pt>
                <c:pt idx="12">
                  <c:v>1.325143</c:v>
                </c:pt>
                <c:pt idx="13">
                  <c:v>1.5251429999999999</c:v>
                </c:pt>
                <c:pt idx="14">
                  <c:v>1.7251430000000001</c:v>
                </c:pt>
                <c:pt idx="15">
                  <c:v>1.925143</c:v>
                </c:pt>
                <c:pt idx="16">
                  <c:v>2.125143</c:v>
                </c:pt>
                <c:pt idx="17">
                  <c:v>2.3251430000000002</c:v>
                </c:pt>
                <c:pt idx="18">
                  <c:v>2.5251429999999999</c:v>
                </c:pt>
                <c:pt idx="19">
                  <c:v>2.7251430000000001</c:v>
                </c:pt>
                <c:pt idx="20">
                  <c:v>2.9251429999999998</c:v>
                </c:pt>
                <c:pt idx="21">
                  <c:v>3.125143</c:v>
                </c:pt>
                <c:pt idx="22">
                  <c:v>3.3251430000000002</c:v>
                </c:pt>
                <c:pt idx="23">
                  <c:v>3.5251429999999999</c:v>
                </c:pt>
                <c:pt idx="24">
                  <c:v>3.7251430000000001</c:v>
                </c:pt>
                <c:pt idx="25">
                  <c:v>3.9251429999999998</c:v>
                </c:pt>
                <c:pt idx="26">
                  <c:v>4.1251429999999996</c:v>
                </c:pt>
                <c:pt idx="27">
                  <c:v>4.3251429999999997</c:v>
                </c:pt>
                <c:pt idx="28">
                  <c:v>4.5251429999999999</c:v>
                </c:pt>
              </c:numCache>
            </c:numRef>
          </c:xVal>
          <c:yVal>
            <c:numRef>
              <c:f>MCS0_0915!$D$2:$D$30</c:f>
              <c:numCache>
                <c:formatCode>0.00E+00</c:formatCode>
                <c:ptCount val="29"/>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0.93333330000000003</c:v>
                </c:pt>
                <c:pt idx="26">
                  <c:v>0.48181819999999997</c:v>
                </c:pt>
                <c:pt idx="27">
                  <c:v>0.17413790000000001</c:v>
                </c:pt>
                <c:pt idx="28">
                  <c:v>4.8095239999999997E-2</c:v>
                </c:pt>
              </c:numCache>
            </c:numRef>
          </c:yVal>
          <c:smooth val="0"/>
        </c:ser>
        <c:ser>
          <c:idx val="5"/>
          <c:order val="1"/>
          <c:tx>
            <c:v>QPSK 14/15</c:v>
          </c:tx>
          <c:spPr>
            <a:ln>
              <a:solidFill>
                <a:srgbClr val="FF0000"/>
              </a:solidFill>
            </a:ln>
          </c:spPr>
          <c:marker>
            <c:symbol val="square"/>
            <c:size val="5"/>
            <c:spPr>
              <a:solidFill>
                <a:sysClr val="window" lastClr="FFFFFF"/>
              </a:solidFill>
              <a:ln>
                <a:solidFill>
                  <a:srgbClr val="FF0000"/>
                </a:solidFill>
              </a:ln>
            </c:spPr>
          </c:marker>
          <c:xVal>
            <c:numRef>
              <c:f>MCS1_0915!$B$2:$B$46</c:f>
              <c:numCache>
                <c:formatCode>General</c:formatCode>
                <c:ptCount val="45"/>
                <c:pt idx="0">
                  <c:v>-2.1287880000000001</c:v>
                </c:pt>
                <c:pt idx="1">
                  <c:v>-1.9287879999999999</c:v>
                </c:pt>
                <c:pt idx="2">
                  <c:v>-1.728788</c:v>
                </c:pt>
                <c:pt idx="3">
                  <c:v>-1.528788</c:v>
                </c:pt>
                <c:pt idx="4">
                  <c:v>-1.3287880000000001</c:v>
                </c:pt>
                <c:pt idx="5">
                  <c:v>-1.1287879999999999</c:v>
                </c:pt>
                <c:pt idx="6">
                  <c:v>-0.92878799999999995</c:v>
                </c:pt>
                <c:pt idx="7">
                  <c:v>-0.72878799999999999</c:v>
                </c:pt>
                <c:pt idx="8">
                  <c:v>-0.52878800000000004</c:v>
                </c:pt>
                <c:pt idx="9">
                  <c:v>-0.32878800000000002</c:v>
                </c:pt>
                <c:pt idx="10">
                  <c:v>-0.12878800000000001</c:v>
                </c:pt>
                <c:pt idx="11">
                  <c:v>7.1211999999999998E-2</c:v>
                </c:pt>
                <c:pt idx="12">
                  <c:v>0.27121200000000001</c:v>
                </c:pt>
                <c:pt idx="13">
                  <c:v>0.47121200000000002</c:v>
                </c:pt>
                <c:pt idx="14">
                  <c:v>0.67121200000000003</c:v>
                </c:pt>
                <c:pt idx="15">
                  <c:v>0.87121199999999999</c:v>
                </c:pt>
                <c:pt idx="16">
                  <c:v>1.0712120000000001</c:v>
                </c:pt>
                <c:pt idx="17">
                  <c:v>1.271212</c:v>
                </c:pt>
                <c:pt idx="18">
                  <c:v>1.471212</c:v>
                </c:pt>
                <c:pt idx="19">
                  <c:v>1.6712119999999999</c:v>
                </c:pt>
                <c:pt idx="20">
                  <c:v>1.8712120000000001</c:v>
                </c:pt>
                <c:pt idx="21">
                  <c:v>2.0712120000000001</c:v>
                </c:pt>
                <c:pt idx="22">
                  <c:v>2.2712119999999998</c:v>
                </c:pt>
                <c:pt idx="23">
                  <c:v>2.471212</c:v>
                </c:pt>
                <c:pt idx="24">
                  <c:v>2.6712120000000001</c:v>
                </c:pt>
                <c:pt idx="25">
                  <c:v>2.8712119999999999</c:v>
                </c:pt>
                <c:pt idx="26">
                  <c:v>3.0712120000000001</c:v>
                </c:pt>
                <c:pt idx="27">
                  <c:v>3.2712119999999998</c:v>
                </c:pt>
                <c:pt idx="28">
                  <c:v>3.471212</c:v>
                </c:pt>
                <c:pt idx="29">
                  <c:v>3.6712120000000001</c:v>
                </c:pt>
                <c:pt idx="30">
                  <c:v>3.8712119999999999</c:v>
                </c:pt>
                <c:pt idx="31">
                  <c:v>4.0712120000000001</c:v>
                </c:pt>
                <c:pt idx="32">
                  <c:v>4.2712120000000002</c:v>
                </c:pt>
                <c:pt idx="33">
                  <c:v>4.4712120000000004</c:v>
                </c:pt>
                <c:pt idx="34">
                  <c:v>4.6712119999999997</c:v>
                </c:pt>
                <c:pt idx="35">
                  <c:v>4.8712119999999999</c:v>
                </c:pt>
                <c:pt idx="36">
                  <c:v>5.0712120000000001</c:v>
                </c:pt>
                <c:pt idx="37">
                  <c:v>5.2712120000000002</c:v>
                </c:pt>
                <c:pt idx="38">
                  <c:v>5.4712120000000004</c:v>
                </c:pt>
                <c:pt idx="39">
                  <c:v>5.6712119999999997</c:v>
                </c:pt>
                <c:pt idx="40">
                  <c:v>5.8712119999999999</c:v>
                </c:pt>
                <c:pt idx="41">
                  <c:v>6.0712120000000001</c:v>
                </c:pt>
                <c:pt idx="42">
                  <c:v>6.2712120000000002</c:v>
                </c:pt>
                <c:pt idx="43">
                  <c:v>6.4712120000000004</c:v>
                </c:pt>
                <c:pt idx="44">
                  <c:v>6.6712119999999997</c:v>
                </c:pt>
              </c:numCache>
            </c:numRef>
          </c:xVal>
          <c:yVal>
            <c:numRef>
              <c:f>MCS1_0915!$D$2:$D$46</c:f>
              <c:numCache>
                <c:formatCode>0.00E+00</c:formatCode>
                <c:ptCount val="45"/>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1</c:v>
                </c:pt>
                <c:pt idx="29">
                  <c:v>1</c:v>
                </c:pt>
                <c:pt idx="30">
                  <c:v>1</c:v>
                </c:pt>
                <c:pt idx="31">
                  <c:v>1</c:v>
                </c:pt>
                <c:pt idx="32">
                  <c:v>1</c:v>
                </c:pt>
                <c:pt idx="33">
                  <c:v>1</c:v>
                </c:pt>
                <c:pt idx="34">
                  <c:v>1</c:v>
                </c:pt>
                <c:pt idx="35">
                  <c:v>1</c:v>
                </c:pt>
                <c:pt idx="36">
                  <c:v>1</c:v>
                </c:pt>
                <c:pt idx="37">
                  <c:v>1</c:v>
                </c:pt>
                <c:pt idx="38">
                  <c:v>1</c:v>
                </c:pt>
                <c:pt idx="39">
                  <c:v>1</c:v>
                </c:pt>
                <c:pt idx="40">
                  <c:v>0.95833330000000005</c:v>
                </c:pt>
                <c:pt idx="41">
                  <c:v>0.7</c:v>
                </c:pt>
                <c:pt idx="42">
                  <c:v>0.34</c:v>
                </c:pt>
                <c:pt idx="43">
                  <c:v>0.1144444</c:v>
                </c:pt>
                <c:pt idx="44">
                  <c:v>3.3892619999999998E-2</c:v>
                </c:pt>
              </c:numCache>
            </c:numRef>
          </c:yVal>
          <c:smooth val="0"/>
        </c:ser>
        <c:ser>
          <c:idx val="9"/>
          <c:order val="2"/>
          <c:tx>
            <c:v>16QAM 11/15</c:v>
          </c:tx>
          <c:spPr>
            <a:ln>
              <a:solidFill>
                <a:schemeClr val="accent4"/>
              </a:solidFill>
            </a:ln>
          </c:spPr>
          <c:marker>
            <c:symbol val="circle"/>
            <c:size val="7"/>
            <c:spPr>
              <a:solidFill>
                <a:sysClr val="window" lastClr="FFFFFF"/>
              </a:solidFill>
              <a:ln>
                <a:solidFill>
                  <a:srgbClr val="8064A2"/>
                </a:solidFill>
              </a:ln>
            </c:spPr>
          </c:marker>
          <c:xVal>
            <c:numRef>
              <c:f>MCS2_0915!$B$2:$B$28</c:f>
              <c:numCache>
                <c:formatCode>General</c:formatCode>
                <c:ptCount val="27"/>
                <c:pt idx="0">
                  <c:v>2.9151829999999999</c:v>
                </c:pt>
                <c:pt idx="1">
                  <c:v>3.115183</c:v>
                </c:pt>
                <c:pt idx="2">
                  <c:v>3.3151830000000002</c:v>
                </c:pt>
                <c:pt idx="3">
                  <c:v>3.5151829999999999</c:v>
                </c:pt>
                <c:pt idx="4">
                  <c:v>3.7151830000000001</c:v>
                </c:pt>
                <c:pt idx="5">
                  <c:v>3.9151829999999999</c:v>
                </c:pt>
                <c:pt idx="6">
                  <c:v>4.115183</c:v>
                </c:pt>
                <c:pt idx="7">
                  <c:v>4.3151830000000002</c:v>
                </c:pt>
                <c:pt idx="8">
                  <c:v>4.5151830000000004</c:v>
                </c:pt>
                <c:pt idx="9">
                  <c:v>4.7151829999999997</c:v>
                </c:pt>
                <c:pt idx="10">
                  <c:v>4.9151829999999999</c:v>
                </c:pt>
                <c:pt idx="11">
                  <c:v>5.115183</c:v>
                </c:pt>
                <c:pt idx="12">
                  <c:v>5.3151830000000002</c:v>
                </c:pt>
                <c:pt idx="13">
                  <c:v>5.5151830000000004</c:v>
                </c:pt>
                <c:pt idx="14">
                  <c:v>5.7151829999999997</c:v>
                </c:pt>
                <c:pt idx="15">
                  <c:v>5.9151829999999999</c:v>
                </c:pt>
                <c:pt idx="16">
                  <c:v>6.115183</c:v>
                </c:pt>
                <c:pt idx="17">
                  <c:v>6.3151830000000002</c:v>
                </c:pt>
                <c:pt idx="18">
                  <c:v>6.5151830000000004</c:v>
                </c:pt>
                <c:pt idx="19">
                  <c:v>6.7151829999999997</c:v>
                </c:pt>
                <c:pt idx="20">
                  <c:v>6.9151829999999999</c:v>
                </c:pt>
                <c:pt idx="21">
                  <c:v>7.115183</c:v>
                </c:pt>
                <c:pt idx="22">
                  <c:v>7.3151830000000002</c:v>
                </c:pt>
                <c:pt idx="23">
                  <c:v>7.5151830000000004</c:v>
                </c:pt>
                <c:pt idx="24">
                  <c:v>7.7151829999999997</c:v>
                </c:pt>
                <c:pt idx="25">
                  <c:v>7.9151829999999999</c:v>
                </c:pt>
                <c:pt idx="26">
                  <c:v>8.115183</c:v>
                </c:pt>
              </c:numCache>
            </c:numRef>
          </c:xVal>
          <c:yVal>
            <c:numRef>
              <c:f>MCS2_0915!$D$2:$D$28</c:f>
              <c:numCache>
                <c:formatCode>0.00E+00</c:formatCode>
                <c:ptCount val="27"/>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0.8071429</c:v>
                </c:pt>
                <c:pt idx="24">
                  <c:v>0.35333330000000002</c:v>
                </c:pt>
                <c:pt idx="25">
                  <c:v>0.1202381</c:v>
                </c:pt>
                <c:pt idx="26">
                  <c:v>3.5714290000000003E-2</c:v>
                </c:pt>
              </c:numCache>
            </c:numRef>
          </c:yVal>
          <c:smooth val="0"/>
        </c:ser>
        <c:ser>
          <c:idx val="11"/>
          <c:order val="3"/>
          <c:tx>
            <c:v>16QAM 14/15</c:v>
          </c:tx>
          <c:spPr>
            <a:ln>
              <a:solidFill>
                <a:srgbClr val="8064A2"/>
              </a:solidFill>
            </a:ln>
          </c:spPr>
          <c:marker>
            <c:symbol val="square"/>
            <c:size val="5"/>
            <c:spPr>
              <a:solidFill>
                <a:sysClr val="window" lastClr="FFFFFF"/>
              </a:solidFill>
              <a:ln>
                <a:solidFill>
                  <a:srgbClr val="8064A2"/>
                </a:solidFill>
              </a:ln>
            </c:spPr>
          </c:marker>
          <c:xVal>
            <c:numRef>
              <c:f>MCS3_0915!$B$2:$B$45</c:f>
              <c:numCache>
                <c:formatCode>General</c:formatCode>
                <c:ptCount val="44"/>
                <c:pt idx="0">
                  <c:v>1.8617779999999999</c:v>
                </c:pt>
                <c:pt idx="1">
                  <c:v>2.0617779999999999</c:v>
                </c:pt>
                <c:pt idx="2">
                  <c:v>2.2617780000000001</c:v>
                </c:pt>
                <c:pt idx="3">
                  <c:v>2.4617779999999998</c:v>
                </c:pt>
                <c:pt idx="4">
                  <c:v>2.661778</c:v>
                </c:pt>
                <c:pt idx="5">
                  <c:v>2.8617780000000002</c:v>
                </c:pt>
                <c:pt idx="6">
                  <c:v>3.0617779999999999</c:v>
                </c:pt>
                <c:pt idx="7">
                  <c:v>3.2617780000000001</c:v>
                </c:pt>
                <c:pt idx="8">
                  <c:v>3.4617779999999998</c:v>
                </c:pt>
                <c:pt idx="9">
                  <c:v>3.661778</c:v>
                </c:pt>
                <c:pt idx="10">
                  <c:v>3.8617780000000002</c:v>
                </c:pt>
                <c:pt idx="11">
                  <c:v>4.0617780000000003</c:v>
                </c:pt>
                <c:pt idx="12">
                  <c:v>4.2617779999999996</c:v>
                </c:pt>
                <c:pt idx="13">
                  <c:v>4.4617779999999998</c:v>
                </c:pt>
                <c:pt idx="14">
                  <c:v>4.661778</c:v>
                </c:pt>
                <c:pt idx="15">
                  <c:v>4.8617780000000002</c:v>
                </c:pt>
                <c:pt idx="16">
                  <c:v>5.0617780000000003</c:v>
                </c:pt>
                <c:pt idx="17">
                  <c:v>5.2617779999999996</c:v>
                </c:pt>
                <c:pt idx="18">
                  <c:v>5.4617779999999998</c:v>
                </c:pt>
                <c:pt idx="19">
                  <c:v>5.661778</c:v>
                </c:pt>
                <c:pt idx="20">
                  <c:v>5.8617780000000002</c:v>
                </c:pt>
                <c:pt idx="21">
                  <c:v>6.0617780000000003</c:v>
                </c:pt>
                <c:pt idx="22">
                  <c:v>6.2617779999999996</c:v>
                </c:pt>
                <c:pt idx="23">
                  <c:v>6.4617779999999998</c:v>
                </c:pt>
                <c:pt idx="24">
                  <c:v>6.661778</c:v>
                </c:pt>
                <c:pt idx="25">
                  <c:v>6.8617780000000002</c:v>
                </c:pt>
                <c:pt idx="26">
                  <c:v>7.0617780000000003</c:v>
                </c:pt>
                <c:pt idx="27">
                  <c:v>7.2617779999999996</c:v>
                </c:pt>
                <c:pt idx="28">
                  <c:v>7.4617779999999998</c:v>
                </c:pt>
                <c:pt idx="29">
                  <c:v>7.661778</c:v>
                </c:pt>
                <c:pt idx="30">
                  <c:v>7.8617780000000002</c:v>
                </c:pt>
                <c:pt idx="31">
                  <c:v>8.0617780000000003</c:v>
                </c:pt>
                <c:pt idx="32">
                  <c:v>8.2617779999999996</c:v>
                </c:pt>
                <c:pt idx="33">
                  <c:v>8.4617780000000007</c:v>
                </c:pt>
                <c:pt idx="34">
                  <c:v>8.661778</c:v>
                </c:pt>
                <c:pt idx="35">
                  <c:v>8.8617779999999993</c:v>
                </c:pt>
                <c:pt idx="36">
                  <c:v>9.0617780000000003</c:v>
                </c:pt>
                <c:pt idx="37">
                  <c:v>9.2617779999999996</c:v>
                </c:pt>
                <c:pt idx="38">
                  <c:v>9.4617780000000007</c:v>
                </c:pt>
                <c:pt idx="39">
                  <c:v>9.661778</c:v>
                </c:pt>
                <c:pt idx="40">
                  <c:v>9.8617779999999993</c:v>
                </c:pt>
                <c:pt idx="41">
                  <c:v>10.061778</c:v>
                </c:pt>
                <c:pt idx="42">
                  <c:v>10.261778</c:v>
                </c:pt>
                <c:pt idx="43">
                  <c:v>10.461778000000001</c:v>
                </c:pt>
              </c:numCache>
            </c:numRef>
          </c:xVal>
          <c:yVal>
            <c:numRef>
              <c:f>MCS3_0915!$D$2:$D$45</c:f>
              <c:numCache>
                <c:formatCode>0.00E+00</c:formatCode>
                <c:ptCount val="44"/>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1</c:v>
                </c:pt>
                <c:pt idx="29">
                  <c:v>1</c:v>
                </c:pt>
                <c:pt idx="30">
                  <c:v>1</c:v>
                </c:pt>
                <c:pt idx="31">
                  <c:v>1</c:v>
                </c:pt>
                <c:pt idx="32">
                  <c:v>1</c:v>
                </c:pt>
                <c:pt idx="33">
                  <c:v>1</c:v>
                </c:pt>
                <c:pt idx="34">
                  <c:v>1</c:v>
                </c:pt>
                <c:pt idx="35">
                  <c:v>1</c:v>
                </c:pt>
                <c:pt idx="36">
                  <c:v>1</c:v>
                </c:pt>
                <c:pt idx="37">
                  <c:v>1</c:v>
                </c:pt>
                <c:pt idx="38">
                  <c:v>1</c:v>
                </c:pt>
                <c:pt idx="39">
                  <c:v>0.92500000000000004</c:v>
                </c:pt>
                <c:pt idx="40">
                  <c:v>0.63124999999999998</c:v>
                </c:pt>
                <c:pt idx="41">
                  <c:v>0.255</c:v>
                </c:pt>
                <c:pt idx="42">
                  <c:v>0.1</c:v>
                </c:pt>
                <c:pt idx="43">
                  <c:v>3.1645569999999998E-2</c:v>
                </c:pt>
              </c:numCache>
            </c:numRef>
          </c:yVal>
          <c:smooth val="0"/>
        </c:ser>
        <c:ser>
          <c:idx val="2"/>
          <c:order val="4"/>
          <c:tx>
            <c:v>64QAM 11/15</c:v>
          </c:tx>
          <c:spPr>
            <a:ln>
              <a:solidFill>
                <a:srgbClr val="00B050"/>
              </a:solidFill>
            </a:ln>
          </c:spPr>
          <c:marker>
            <c:symbol val="circle"/>
            <c:size val="7"/>
            <c:spPr>
              <a:solidFill>
                <a:schemeClr val="bg1"/>
              </a:solidFill>
              <a:ln>
                <a:solidFill>
                  <a:srgbClr val="00B050"/>
                </a:solidFill>
              </a:ln>
            </c:spPr>
          </c:marker>
          <c:xVal>
            <c:numRef>
              <c:f>MCS4_0915!$B$2:$B$31</c:f>
              <c:numCache>
                <c:formatCode>General</c:formatCode>
                <c:ptCount val="30"/>
                <c:pt idx="0">
                  <c:v>6.1553310000000003</c:v>
                </c:pt>
                <c:pt idx="1">
                  <c:v>6.3553309999999996</c:v>
                </c:pt>
                <c:pt idx="2">
                  <c:v>6.5553309999999998</c:v>
                </c:pt>
                <c:pt idx="3">
                  <c:v>6.755331</c:v>
                </c:pt>
                <c:pt idx="4">
                  <c:v>6.9553310000000002</c:v>
                </c:pt>
                <c:pt idx="5">
                  <c:v>7.1553310000000003</c:v>
                </c:pt>
                <c:pt idx="6">
                  <c:v>7.3553309999999996</c:v>
                </c:pt>
                <c:pt idx="7">
                  <c:v>7.5553309999999998</c:v>
                </c:pt>
                <c:pt idx="8">
                  <c:v>7.755331</c:v>
                </c:pt>
                <c:pt idx="9">
                  <c:v>7.9553310000000002</c:v>
                </c:pt>
                <c:pt idx="10">
                  <c:v>8.1553310000000003</c:v>
                </c:pt>
                <c:pt idx="11">
                  <c:v>8.3553309999999996</c:v>
                </c:pt>
                <c:pt idx="12">
                  <c:v>8.5553310000000007</c:v>
                </c:pt>
                <c:pt idx="13">
                  <c:v>8.755331</c:v>
                </c:pt>
                <c:pt idx="14">
                  <c:v>8.9553309999999993</c:v>
                </c:pt>
                <c:pt idx="15">
                  <c:v>9.1553310000000003</c:v>
                </c:pt>
                <c:pt idx="16">
                  <c:v>9.3553309999999996</c:v>
                </c:pt>
                <c:pt idx="17">
                  <c:v>9.5553310000000007</c:v>
                </c:pt>
                <c:pt idx="18">
                  <c:v>9.755331</c:v>
                </c:pt>
                <c:pt idx="19">
                  <c:v>9.9553309999999993</c:v>
                </c:pt>
                <c:pt idx="20">
                  <c:v>10.155331</c:v>
                </c:pt>
                <c:pt idx="21">
                  <c:v>10.355331</c:v>
                </c:pt>
                <c:pt idx="22">
                  <c:v>10.555331000000001</c:v>
                </c:pt>
                <c:pt idx="23">
                  <c:v>10.755331</c:v>
                </c:pt>
                <c:pt idx="24">
                  <c:v>10.955330999999999</c:v>
                </c:pt>
                <c:pt idx="25">
                  <c:v>11.155331</c:v>
                </c:pt>
                <c:pt idx="26">
                  <c:v>11.355331</c:v>
                </c:pt>
                <c:pt idx="27">
                  <c:v>11.555331000000001</c:v>
                </c:pt>
                <c:pt idx="28">
                  <c:v>11.755331</c:v>
                </c:pt>
                <c:pt idx="29">
                  <c:v>11.955330999999999</c:v>
                </c:pt>
              </c:numCache>
            </c:numRef>
          </c:xVal>
          <c:yVal>
            <c:numRef>
              <c:f>MCS4_0915!$D$2:$D$31</c:f>
              <c:numCache>
                <c:formatCode>0.00E+00</c:formatCode>
                <c:ptCount val="30"/>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0.94166669999999997</c:v>
                </c:pt>
                <c:pt idx="25">
                  <c:v>0.75714289999999995</c:v>
                </c:pt>
                <c:pt idx="26">
                  <c:v>0.5</c:v>
                </c:pt>
                <c:pt idx="27">
                  <c:v>0.26578950000000001</c:v>
                </c:pt>
                <c:pt idx="28">
                  <c:v>0.14285709999999999</c:v>
                </c:pt>
                <c:pt idx="29">
                  <c:v>5.2631579999999997E-2</c:v>
                </c:pt>
              </c:numCache>
            </c:numRef>
          </c:yVal>
          <c:smooth val="0"/>
        </c:ser>
        <c:ser>
          <c:idx val="1"/>
          <c:order val="5"/>
          <c:tx>
            <c:v>64QAM 14/15</c:v>
          </c:tx>
          <c:spPr>
            <a:ln>
              <a:solidFill>
                <a:srgbClr val="00B050"/>
              </a:solidFill>
            </a:ln>
          </c:spPr>
          <c:marker>
            <c:symbol val="square"/>
            <c:size val="5"/>
            <c:spPr>
              <a:solidFill>
                <a:schemeClr val="bg1"/>
              </a:solidFill>
              <a:ln>
                <a:solidFill>
                  <a:srgbClr val="00B050"/>
                </a:solidFill>
              </a:ln>
            </c:spPr>
          </c:marker>
          <c:xVal>
            <c:numRef>
              <c:f>MCS5_0915!$B$2:$B$25</c:f>
              <c:numCache>
                <c:formatCode>General</c:formatCode>
                <c:ptCount val="24"/>
                <c:pt idx="0">
                  <c:v>10.101784</c:v>
                </c:pt>
                <c:pt idx="1">
                  <c:v>10.301784</c:v>
                </c:pt>
                <c:pt idx="2">
                  <c:v>10.501784000000001</c:v>
                </c:pt>
                <c:pt idx="3">
                  <c:v>10.701784</c:v>
                </c:pt>
                <c:pt idx="4">
                  <c:v>10.901783999999999</c:v>
                </c:pt>
                <c:pt idx="5">
                  <c:v>11.101784</c:v>
                </c:pt>
                <c:pt idx="6">
                  <c:v>11.301784</c:v>
                </c:pt>
                <c:pt idx="7">
                  <c:v>11.501784000000001</c:v>
                </c:pt>
                <c:pt idx="8">
                  <c:v>11.701784</c:v>
                </c:pt>
                <c:pt idx="9">
                  <c:v>11.901783999999999</c:v>
                </c:pt>
                <c:pt idx="10">
                  <c:v>12.101784</c:v>
                </c:pt>
                <c:pt idx="11">
                  <c:v>12.301784</c:v>
                </c:pt>
                <c:pt idx="12">
                  <c:v>12.501784000000001</c:v>
                </c:pt>
                <c:pt idx="13">
                  <c:v>12.701784</c:v>
                </c:pt>
                <c:pt idx="14">
                  <c:v>12.901783999999999</c:v>
                </c:pt>
                <c:pt idx="15">
                  <c:v>13.101784</c:v>
                </c:pt>
                <c:pt idx="16">
                  <c:v>13.301784</c:v>
                </c:pt>
                <c:pt idx="17">
                  <c:v>13.501784000000001</c:v>
                </c:pt>
                <c:pt idx="18">
                  <c:v>13.701784</c:v>
                </c:pt>
                <c:pt idx="19">
                  <c:v>13.901783999999999</c:v>
                </c:pt>
                <c:pt idx="20">
                  <c:v>14.101784</c:v>
                </c:pt>
                <c:pt idx="21">
                  <c:v>14.301784</c:v>
                </c:pt>
                <c:pt idx="22">
                  <c:v>14.501784000000001</c:v>
                </c:pt>
                <c:pt idx="23">
                  <c:v>14.701784</c:v>
                </c:pt>
              </c:numCache>
            </c:numRef>
          </c:xVal>
          <c:yVal>
            <c:numRef>
              <c:f>MCS5_0915!$D$2:$D$25</c:f>
              <c:numCache>
                <c:formatCode>0.00E+00</c:formatCode>
                <c:ptCount val="24"/>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0.98333329999999997</c:v>
                </c:pt>
                <c:pt idx="19">
                  <c:v>0.82142859999999995</c:v>
                </c:pt>
                <c:pt idx="20">
                  <c:v>0.55555560000000004</c:v>
                </c:pt>
                <c:pt idx="21">
                  <c:v>0.23809520000000001</c:v>
                </c:pt>
                <c:pt idx="22">
                  <c:v>0.1174419</c:v>
                </c:pt>
                <c:pt idx="23">
                  <c:v>4.0650409999999998E-2</c:v>
                </c:pt>
              </c:numCache>
            </c:numRef>
          </c:yVal>
          <c:smooth val="0"/>
        </c:ser>
        <c:ser>
          <c:idx val="0"/>
          <c:order val="6"/>
          <c:tx>
            <c:v>256QAM 14/15</c:v>
          </c:tx>
          <c:spPr>
            <a:ln>
              <a:solidFill>
                <a:srgbClr val="FFC000"/>
              </a:solidFill>
            </a:ln>
          </c:spPr>
          <c:marker>
            <c:symbol val="square"/>
            <c:size val="5"/>
            <c:spPr>
              <a:solidFill>
                <a:schemeClr val="bg1"/>
              </a:solidFill>
              <a:ln>
                <a:solidFill>
                  <a:srgbClr val="FFC000"/>
                </a:solidFill>
              </a:ln>
            </c:spPr>
          </c:marker>
          <c:xVal>
            <c:numRef>
              <c:f>MCS6_0915!$B$2:$B$26</c:f>
              <c:numCache>
                <c:formatCode>General</c:formatCode>
                <c:ptCount val="25"/>
                <c:pt idx="0">
                  <c:v>14.852342999999999</c:v>
                </c:pt>
                <c:pt idx="1">
                  <c:v>15.052343</c:v>
                </c:pt>
                <c:pt idx="2">
                  <c:v>15.252343</c:v>
                </c:pt>
                <c:pt idx="3">
                  <c:v>15.452343000000001</c:v>
                </c:pt>
                <c:pt idx="4">
                  <c:v>15.652343</c:v>
                </c:pt>
                <c:pt idx="5">
                  <c:v>15.852342999999999</c:v>
                </c:pt>
                <c:pt idx="6">
                  <c:v>16.052343</c:v>
                </c:pt>
                <c:pt idx="7">
                  <c:v>16.252343</c:v>
                </c:pt>
                <c:pt idx="8">
                  <c:v>16.452342999999999</c:v>
                </c:pt>
                <c:pt idx="9">
                  <c:v>16.652342999999998</c:v>
                </c:pt>
                <c:pt idx="10">
                  <c:v>16.852343000000001</c:v>
                </c:pt>
                <c:pt idx="11">
                  <c:v>17.052343</c:v>
                </c:pt>
                <c:pt idx="12">
                  <c:v>17.252343</c:v>
                </c:pt>
                <c:pt idx="13">
                  <c:v>17.452342999999999</c:v>
                </c:pt>
                <c:pt idx="14">
                  <c:v>17.652342999999998</c:v>
                </c:pt>
                <c:pt idx="15">
                  <c:v>17.852343000000001</c:v>
                </c:pt>
                <c:pt idx="16">
                  <c:v>18.052343</c:v>
                </c:pt>
                <c:pt idx="17">
                  <c:v>18.252343</c:v>
                </c:pt>
                <c:pt idx="18">
                  <c:v>18.452342999999999</c:v>
                </c:pt>
                <c:pt idx="19">
                  <c:v>18.652342999999998</c:v>
                </c:pt>
                <c:pt idx="20">
                  <c:v>18.852343000000001</c:v>
                </c:pt>
                <c:pt idx="21">
                  <c:v>19.052343</c:v>
                </c:pt>
                <c:pt idx="22">
                  <c:v>19.252343</c:v>
                </c:pt>
                <c:pt idx="23">
                  <c:v>19.452342999999999</c:v>
                </c:pt>
                <c:pt idx="24">
                  <c:v>19.652342999999998</c:v>
                </c:pt>
              </c:numCache>
            </c:numRef>
          </c:xVal>
          <c:yVal>
            <c:numRef>
              <c:f>MCS6_0915!$D$2:$D$26</c:f>
              <c:numCache>
                <c:formatCode>0.00E+00</c:formatCode>
                <c:ptCount val="25"/>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0.96666669999999999</c:v>
                </c:pt>
                <c:pt idx="19">
                  <c:v>0.86666670000000001</c:v>
                </c:pt>
                <c:pt idx="20">
                  <c:v>0.58499999999999996</c:v>
                </c:pt>
                <c:pt idx="21">
                  <c:v>0.4</c:v>
                </c:pt>
                <c:pt idx="22">
                  <c:v>0.22083330000000001</c:v>
                </c:pt>
                <c:pt idx="23">
                  <c:v>9.8076919999999998E-2</c:v>
                </c:pt>
                <c:pt idx="24">
                  <c:v>5.2083329999999997E-2</c:v>
                </c:pt>
              </c:numCache>
            </c:numRef>
          </c:yVal>
          <c:smooth val="0"/>
        </c:ser>
        <c:ser>
          <c:idx val="4"/>
          <c:order val="7"/>
          <c:spPr>
            <a:ln>
              <a:solidFill>
                <a:schemeClr val="tx1"/>
              </a:solidFill>
              <a:prstDash val="sysDash"/>
            </a:ln>
          </c:spPr>
          <c:marker>
            <c:symbol val="none"/>
          </c:marker>
          <c:xVal>
            <c:numRef>
              <c:f>Graph_3e_0915_96dBc!$Y$48:$Y$49</c:f>
              <c:numCache>
                <c:formatCode>General</c:formatCode>
                <c:ptCount val="2"/>
                <c:pt idx="0">
                  <c:v>0</c:v>
                </c:pt>
                <c:pt idx="1">
                  <c:v>20</c:v>
                </c:pt>
              </c:numCache>
            </c:numRef>
          </c:xVal>
          <c:yVal>
            <c:numRef>
              <c:f>Graph_3e_0915_96dBc!$Z$48:$Z$49</c:f>
              <c:numCache>
                <c:formatCode>General</c:formatCode>
                <c:ptCount val="2"/>
                <c:pt idx="0">
                  <c:v>0.08</c:v>
                </c:pt>
                <c:pt idx="1">
                  <c:v>0.08</c:v>
                </c:pt>
              </c:numCache>
            </c:numRef>
          </c:yVal>
          <c:smooth val="0"/>
        </c:ser>
        <c:dLbls>
          <c:showLegendKey val="0"/>
          <c:showVal val="0"/>
          <c:showCatName val="0"/>
          <c:showSerName val="0"/>
          <c:showPercent val="0"/>
          <c:showBubbleSize val="0"/>
        </c:dLbls>
        <c:axId val="97667712"/>
        <c:axId val="97677696"/>
      </c:scatterChart>
      <c:valAx>
        <c:axId val="97667712"/>
        <c:scaling>
          <c:orientation val="minMax"/>
          <c:max val="20"/>
          <c:min val="0"/>
        </c:scaling>
        <c:delete val="0"/>
        <c:axPos val="b"/>
        <c:majorGridlines/>
        <c:minorGridlines>
          <c:spPr>
            <a:ln>
              <a:prstDash val="dash"/>
            </a:ln>
          </c:spPr>
        </c:minorGridlines>
        <c:numFmt formatCode="General" sourceLinked="1"/>
        <c:majorTickMark val="out"/>
        <c:minorTickMark val="none"/>
        <c:tickLblPos val="nextTo"/>
        <c:crossAx val="97677696"/>
        <c:crossesAt val="1.0000000000000046E-7"/>
        <c:crossBetween val="midCat"/>
        <c:majorUnit val="5"/>
      </c:valAx>
      <c:valAx>
        <c:axId val="97677696"/>
        <c:scaling>
          <c:logBase val="10"/>
          <c:orientation val="minMax"/>
          <c:min val="1.0000000000000002E-2"/>
        </c:scaling>
        <c:delete val="0"/>
        <c:axPos val="l"/>
        <c:majorGridlines/>
        <c:numFmt formatCode="0.00E+00" sourceLinked="1"/>
        <c:majorTickMark val="out"/>
        <c:minorTickMark val="none"/>
        <c:tickLblPos val="nextTo"/>
        <c:crossAx val="97667712"/>
        <c:crossesAt val="-5"/>
        <c:crossBetween val="midCat"/>
      </c:valAx>
    </c:plotArea>
    <c:legend>
      <c:legendPos val="r"/>
      <c:legendEntry>
        <c:idx val="7"/>
        <c:delete val="1"/>
      </c:legendEntry>
      <c:layout>
        <c:manualLayout>
          <c:xMode val="edge"/>
          <c:yMode val="edge"/>
          <c:x val="0.81784857249986787"/>
          <c:y val="4.5140616330322139E-2"/>
          <c:w val="0.15651263758833625"/>
          <c:h val="0.41265002021446584"/>
        </c:manualLayout>
      </c:layout>
      <c:overlay val="0"/>
      <c:spPr>
        <a:solidFill>
          <a:sysClr val="window" lastClr="FFFFFF"/>
        </a:solidFill>
        <a:ln>
          <a:solidFill>
            <a:prstClr val="black"/>
          </a:solidFill>
        </a:ln>
      </c:spPr>
    </c:legend>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3"/>
          <c:order val="0"/>
          <c:tx>
            <c:v>QPSK 11/15</c:v>
          </c:tx>
          <c:spPr>
            <a:ln>
              <a:solidFill>
                <a:srgbClr val="FF0000"/>
              </a:solidFill>
            </a:ln>
          </c:spPr>
          <c:marker>
            <c:symbol val="circle"/>
            <c:size val="6"/>
            <c:spPr>
              <a:solidFill>
                <a:sysClr val="window" lastClr="FFFFFF"/>
              </a:solidFill>
              <a:ln>
                <a:solidFill>
                  <a:srgbClr val="FF0000"/>
                </a:solidFill>
              </a:ln>
            </c:spPr>
          </c:marker>
          <c:xVal>
            <c:numRef>
              <c:f>[LDPC_SONY_BER_150708.xlsx]MCS0!$B$2:$B$30</c:f>
              <c:numCache>
                <c:formatCode>General</c:formatCode>
                <c:ptCount val="29"/>
                <c:pt idx="0">
                  <c:v>-1.6554070000000001</c:v>
                </c:pt>
                <c:pt idx="1">
                  <c:v>-1.4554069999999999</c:v>
                </c:pt>
                <c:pt idx="2">
                  <c:v>-1.2554069999999999</c:v>
                </c:pt>
                <c:pt idx="3">
                  <c:v>-1.055407</c:v>
                </c:pt>
                <c:pt idx="4">
                  <c:v>-0.85540700000000003</c:v>
                </c:pt>
                <c:pt idx="5">
                  <c:v>-0.65540699999999996</c:v>
                </c:pt>
                <c:pt idx="6">
                  <c:v>-0.45540700000000001</c:v>
                </c:pt>
                <c:pt idx="7">
                  <c:v>-0.255407</c:v>
                </c:pt>
                <c:pt idx="8">
                  <c:v>-5.5406999999999998E-2</c:v>
                </c:pt>
                <c:pt idx="9">
                  <c:v>0.144593</c:v>
                </c:pt>
                <c:pt idx="10">
                  <c:v>0.34459299999999998</c:v>
                </c:pt>
                <c:pt idx="11">
                  <c:v>0.54459299999999999</c:v>
                </c:pt>
                <c:pt idx="12">
                  <c:v>0.74459299999999995</c:v>
                </c:pt>
                <c:pt idx="13">
                  <c:v>0.94459300000000002</c:v>
                </c:pt>
                <c:pt idx="14">
                  <c:v>1.144593</c:v>
                </c:pt>
                <c:pt idx="15">
                  <c:v>1.3445929999999999</c:v>
                </c:pt>
                <c:pt idx="16">
                  <c:v>1.5445930000000001</c:v>
                </c:pt>
                <c:pt idx="17">
                  <c:v>1.7445930000000001</c:v>
                </c:pt>
                <c:pt idx="18">
                  <c:v>1.944593</c:v>
                </c:pt>
                <c:pt idx="19">
                  <c:v>2.144593</c:v>
                </c:pt>
                <c:pt idx="20">
                  <c:v>2.3445930000000001</c:v>
                </c:pt>
                <c:pt idx="21">
                  <c:v>2.5445929999999999</c:v>
                </c:pt>
                <c:pt idx="22">
                  <c:v>2.7445930000000001</c:v>
                </c:pt>
                <c:pt idx="23">
                  <c:v>2.9445929999999998</c:v>
                </c:pt>
                <c:pt idx="24">
                  <c:v>3.144593</c:v>
                </c:pt>
                <c:pt idx="25">
                  <c:v>3.3445930000000001</c:v>
                </c:pt>
                <c:pt idx="26">
                  <c:v>3.5445929999999999</c:v>
                </c:pt>
                <c:pt idx="27">
                  <c:v>3.7445930000000001</c:v>
                </c:pt>
                <c:pt idx="28">
                  <c:v>3.9445929999999998</c:v>
                </c:pt>
              </c:numCache>
            </c:numRef>
          </c:xVal>
          <c:yVal>
            <c:numRef>
              <c:f>[LDPC_SONY_BER_150708.xlsx]MCS0!$D$2:$D$30</c:f>
              <c:numCache>
                <c:formatCode>0.00E+00</c:formatCode>
                <c:ptCount val="29"/>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0.98684210000000006</c:v>
                </c:pt>
                <c:pt idx="24">
                  <c:v>0.64870689999999998</c:v>
                </c:pt>
                <c:pt idx="25">
                  <c:v>0.23813290000000001</c:v>
                </c:pt>
                <c:pt idx="26">
                  <c:v>6.3025209999999998E-2</c:v>
                </c:pt>
                <c:pt idx="27">
                  <c:v>1.6170759999999999E-2</c:v>
                </c:pt>
                <c:pt idx="28">
                  <c:v>4.3859650000000003E-3</c:v>
                </c:pt>
              </c:numCache>
            </c:numRef>
          </c:yVal>
          <c:smooth val="0"/>
        </c:ser>
        <c:ser>
          <c:idx val="5"/>
          <c:order val="1"/>
          <c:tx>
            <c:v>QPSK 14/15</c:v>
          </c:tx>
          <c:spPr>
            <a:ln>
              <a:solidFill>
                <a:srgbClr val="FF0000"/>
              </a:solidFill>
            </a:ln>
          </c:spPr>
          <c:marker>
            <c:symbol val="square"/>
            <c:size val="5"/>
            <c:spPr>
              <a:solidFill>
                <a:sysClr val="window" lastClr="FFFFFF"/>
              </a:solidFill>
              <a:ln>
                <a:solidFill>
                  <a:srgbClr val="FF0000"/>
                </a:solidFill>
              </a:ln>
            </c:spPr>
          </c:marker>
          <c:xVal>
            <c:numRef>
              <c:f>'[LDPC_SONY_BER_150708.xlsx]MCS1'!$B$2:$B$36</c:f>
              <c:numCache>
                <c:formatCode>General</c:formatCode>
                <c:ptCount val="35"/>
                <c:pt idx="0">
                  <c:v>-0.70932499999999998</c:v>
                </c:pt>
                <c:pt idx="1">
                  <c:v>-0.50932500000000003</c:v>
                </c:pt>
                <c:pt idx="2">
                  <c:v>-0.30932500000000002</c:v>
                </c:pt>
                <c:pt idx="3">
                  <c:v>-0.10932500000000001</c:v>
                </c:pt>
                <c:pt idx="4">
                  <c:v>9.0675000000000006E-2</c:v>
                </c:pt>
                <c:pt idx="5">
                  <c:v>0.29067500000000002</c:v>
                </c:pt>
                <c:pt idx="6">
                  <c:v>0.49067499999999997</c:v>
                </c:pt>
                <c:pt idx="7">
                  <c:v>0.69067500000000004</c:v>
                </c:pt>
                <c:pt idx="8">
                  <c:v>0.89067499999999999</c:v>
                </c:pt>
                <c:pt idx="9">
                  <c:v>1.0906750000000001</c:v>
                </c:pt>
                <c:pt idx="10">
                  <c:v>1.290675</c:v>
                </c:pt>
                <c:pt idx="11">
                  <c:v>1.490675</c:v>
                </c:pt>
                <c:pt idx="12">
                  <c:v>1.6906749999999999</c:v>
                </c:pt>
                <c:pt idx="13">
                  <c:v>1.8906750000000001</c:v>
                </c:pt>
                <c:pt idx="14">
                  <c:v>2.0906750000000001</c:v>
                </c:pt>
                <c:pt idx="15">
                  <c:v>2.2906749999999998</c:v>
                </c:pt>
                <c:pt idx="16">
                  <c:v>2.490675</c:v>
                </c:pt>
                <c:pt idx="17">
                  <c:v>2.6906750000000001</c:v>
                </c:pt>
                <c:pt idx="18">
                  <c:v>2.8906749999999999</c:v>
                </c:pt>
                <c:pt idx="19">
                  <c:v>3.0906750000000001</c:v>
                </c:pt>
                <c:pt idx="20">
                  <c:v>3.2906749999999998</c:v>
                </c:pt>
                <c:pt idx="21">
                  <c:v>3.490675</c:v>
                </c:pt>
                <c:pt idx="22">
                  <c:v>3.6906750000000001</c:v>
                </c:pt>
                <c:pt idx="23">
                  <c:v>3.8906749999999999</c:v>
                </c:pt>
                <c:pt idx="24">
                  <c:v>4.0906750000000001</c:v>
                </c:pt>
                <c:pt idx="25">
                  <c:v>4.2906750000000002</c:v>
                </c:pt>
                <c:pt idx="26">
                  <c:v>4.4906750000000004</c:v>
                </c:pt>
                <c:pt idx="27">
                  <c:v>4.6906749999999997</c:v>
                </c:pt>
                <c:pt idx="28">
                  <c:v>4.8906749999999999</c:v>
                </c:pt>
                <c:pt idx="29">
                  <c:v>5.0906750000000001</c:v>
                </c:pt>
                <c:pt idx="30">
                  <c:v>5.2906750000000002</c:v>
                </c:pt>
                <c:pt idx="31">
                  <c:v>5.4906750000000004</c:v>
                </c:pt>
                <c:pt idx="32">
                  <c:v>5.6906749999999997</c:v>
                </c:pt>
                <c:pt idx="33">
                  <c:v>5.8906749999999999</c:v>
                </c:pt>
                <c:pt idx="34">
                  <c:v>6.0906750000000001</c:v>
                </c:pt>
              </c:numCache>
            </c:numRef>
          </c:xVal>
          <c:yVal>
            <c:numRef>
              <c:f>'[LDPC_SONY_BER_150708.xlsx]MCS1'!$D$2:$D$36</c:f>
              <c:numCache>
                <c:formatCode>0.00E+00</c:formatCode>
                <c:ptCount val="35"/>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0.96474360000000003</c:v>
                </c:pt>
                <c:pt idx="29">
                  <c:v>0.72836540000000005</c:v>
                </c:pt>
                <c:pt idx="30">
                  <c:v>0.34953699999999999</c:v>
                </c:pt>
                <c:pt idx="31">
                  <c:v>0.1221498</c:v>
                </c:pt>
                <c:pt idx="32">
                  <c:v>4.1620419999999998E-2</c:v>
                </c:pt>
                <c:pt idx="33">
                  <c:v>1.18859E-2</c:v>
                </c:pt>
                <c:pt idx="34">
                  <c:v>3.0833739999999998E-3</c:v>
                </c:pt>
              </c:numCache>
            </c:numRef>
          </c:yVal>
          <c:smooth val="0"/>
        </c:ser>
        <c:ser>
          <c:idx val="9"/>
          <c:order val="2"/>
          <c:tx>
            <c:v>16QAM 11/15</c:v>
          </c:tx>
          <c:spPr>
            <a:ln>
              <a:solidFill>
                <a:schemeClr val="accent4"/>
              </a:solidFill>
            </a:ln>
          </c:spPr>
          <c:marker>
            <c:symbol val="circle"/>
            <c:size val="7"/>
            <c:spPr>
              <a:solidFill>
                <a:sysClr val="window" lastClr="FFFFFF"/>
              </a:solidFill>
              <a:ln>
                <a:solidFill>
                  <a:srgbClr val="8064A2"/>
                </a:solidFill>
              </a:ln>
            </c:spPr>
          </c:marker>
          <c:xVal>
            <c:numRef>
              <c:f>'[LDPC_SONY_BER_150708.xlsx]MCS2'!$B$2:$B$61</c:f>
              <c:numCache>
                <c:formatCode>General</c:formatCode>
                <c:ptCount val="60"/>
                <c:pt idx="0">
                  <c:v>-4.6657060000000001</c:v>
                </c:pt>
                <c:pt idx="1">
                  <c:v>-4.465706</c:v>
                </c:pt>
                <c:pt idx="2">
                  <c:v>-4.2657059999999998</c:v>
                </c:pt>
                <c:pt idx="3">
                  <c:v>-4.0657059999999996</c:v>
                </c:pt>
                <c:pt idx="4">
                  <c:v>-3.8657059999999999</c:v>
                </c:pt>
                <c:pt idx="5">
                  <c:v>-3.6657060000000001</c:v>
                </c:pt>
                <c:pt idx="6">
                  <c:v>-3.465706</c:v>
                </c:pt>
                <c:pt idx="7">
                  <c:v>-3.2657060000000002</c:v>
                </c:pt>
                <c:pt idx="8">
                  <c:v>-3.065706</c:v>
                </c:pt>
                <c:pt idx="9">
                  <c:v>-2.8657059999999999</c:v>
                </c:pt>
                <c:pt idx="10">
                  <c:v>-2.6657060000000001</c:v>
                </c:pt>
                <c:pt idx="11">
                  <c:v>-2.465706</c:v>
                </c:pt>
                <c:pt idx="12">
                  <c:v>-2.2657060000000002</c:v>
                </c:pt>
                <c:pt idx="13">
                  <c:v>-2.065706</c:v>
                </c:pt>
                <c:pt idx="14">
                  <c:v>-1.8657060000000001</c:v>
                </c:pt>
                <c:pt idx="15">
                  <c:v>-1.6657059999999999</c:v>
                </c:pt>
                <c:pt idx="16">
                  <c:v>-1.465706</c:v>
                </c:pt>
                <c:pt idx="17">
                  <c:v>-1.265706</c:v>
                </c:pt>
                <c:pt idx="18">
                  <c:v>-1.065706</c:v>
                </c:pt>
                <c:pt idx="19">
                  <c:v>-0.86570599999999998</c:v>
                </c:pt>
                <c:pt idx="20">
                  <c:v>-0.66570600000000002</c:v>
                </c:pt>
                <c:pt idx="21">
                  <c:v>-0.46570600000000001</c:v>
                </c:pt>
                <c:pt idx="22">
                  <c:v>-0.265706</c:v>
                </c:pt>
                <c:pt idx="23">
                  <c:v>-6.5706000000000001E-2</c:v>
                </c:pt>
                <c:pt idx="24">
                  <c:v>0.134294</c:v>
                </c:pt>
                <c:pt idx="25">
                  <c:v>0.33429399999999998</c:v>
                </c:pt>
                <c:pt idx="26">
                  <c:v>0.53429400000000005</c:v>
                </c:pt>
                <c:pt idx="27">
                  <c:v>0.734294</c:v>
                </c:pt>
                <c:pt idx="28">
                  <c:v>0.93429399999999996</c:v>
                </c:pt>
                <c:pt idx="29">
                  <c:v>1.1342939999999999</c:v>
                </c:pt>
                <c:pt idx="30">
                  <c:v>1.3342940000000001</c:v>
                </c:pt>
                <c:pt idx="31">
                  <c:v>1.534294</c:v>
                </c:pt>
                <c:pt idx="32">
                  <c:v>1.734294</c:v>
                </c:pt>
                <c:pt idx="33">
                  <c:v>1.934294</c:v>
                </c:pt>
                <c:pt idx="34">
                  <c:v>2.1342940000000001</c:v>
                </c:pt>
                <c:pt idx="35">
                  <c:v>2.3342939999999999</c:v>
                </c:pt>
                <c:pt idx="36">
                  <c:v>2.534294</c:v>
                </c:pt>
                <c:pt idx="37">
                  <c:v>2.7342939999999998</c:v>
                </c:pt>
                <c:pt idx="38">
                  <c:v>2.934294</c:v>
                </c:pt>
                <c:pt idx="39">
                  <c:v>3.1342940000000001</c:v>
                </c:pt>
                <c:pt idx="40">
                  <c:v>3.3342939999999999</c:v>
                </c:pt>
                <c:pt idx="41">
                  <c:v>3.534294</c:v>
                </c:pt>
                <c:pt idx="42">
                  <c:v>3.7342939999999998</c:v>
                </c:pt>
                <c:pt idx="43">
                  <c:v>3.934294</c:v>
                </c:pt>
                <c:pt idx="44">
                  <c:v>4.1342939999999997</c:v>
                </c:pt>
                <c:pt idx="45">
                  <c:v>4.3342939999999999</c:v>
                </c:pt>
                <c:pt idx="46">
                  <c:v>4.534294</c:v>
                </c:pt>
                <c:pt idx="47">
                  <c:v>4.7342940000000002</c:v>
                </c:pt>
                <c:pt idx="48">
                  <c:v>4.9342940000000004</c:v>
                </c:pt>
                <c:pt idx="49">
                  <c:v>5.1342939999999997</c:v>
                </c:pt>
                <c:pt idx="50">
                  <c:v>5.3342939999999999</c:v>
                </c:pt>
                <c:pt idx="51">
                  <c:v>5.534294</c:v>
                </c:pt>
                <c:pt idx="52">
                  <c:v>5.7342940000000002</c:v>
                </c:pt>
                <c:pt idx="53">
                  <c:v>5.9342940000000004</c:v>
                </c:pt>
                <c:pt idx="54">
                  <c:v>6.1342939999999997</c:v>
                </c:pt>
                <c:pt idx="55">
                  <c:v>6.3342939999999999</c:v>
                </c:pt>
                <c:pt idx="56">
                  <c:v>6.534294</c:v>
                </c:pt>
                <c:pt idx="57">
                  <c:v>6.7342940000000002</c:v>
                </c:pt>
                <c:pt idx="58">
                  <c:v>6.9342940000000004</c:v>
                </c:pt>
                <c:pt idx="59">
                  <c:v>7.1342939999999997</c:v>
                </c:pt>
              </c:numCache>
            </c:numRef>
          </c:xVal>
          <c:yVal>
            <c:numRef>
              <c:f>'[LDPC_SONY_BER_150708.xlsx]MCS2'!$D$2:$D$61</c:f>
              <c:numCache>
                <c:formatCode>0.00E+00</c:formatCode>
                <c:ptCount val="60"/>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1</c:v>
                </c:pt>
                <c:pt idx="29">
                  <c:v>1</c:v>
                </c:pt>
                <c:pt idx="30">
                  <c:v>1</c:v>
                </c:pt>
                <c:pt idx="31">
                  <c:v>1</c:v>
                </c:pt>
                <c:pt idx="32">
                  <c:v>1</c:v>
                </c:pt>
                <c:pt idx="33">
                  <c:v>1</c:v>
                </c:pt>
                <c:pt idx="34">
                  <c:v>1</c:v>
                </c:pt>
                <c:pt idx="35">
                  <c:v>1</c:v>
                </c:pt>
                <c:pt idx="36">
                  <c:v>1</c:v>
                </c:pt>
                <c:pt idx="37">
                  <c:v>1</c:v>
                </c:pt>
                <c:pt idx="38">
                  <c:v>1</c:v>
                </c:pt>
                <c:pt idx="39">
                  <c:v>1</c:v>
                </c:pt>
                <c:pt idx="40">
                  <c:v>1</c:v>
                </c:pt>
                <c:pt idx="41">
                  <c:v>1</c:v>
                </c:pt>
                <c:pt idx="42">
                  <c:v>1</c:v>
                </c:pt>
                <c:pt idx="43">
                  <c:v>1</c:v>
                </c:pt>
                <c:pt idx="44">
                  <c:v>1</c:v>
                </c:pt>
                <c:pt idx="45">
                  <c:v>1</c:v>
                </c:pt>
                <c:pt idx="46">
                  <c:v>1</c:v>
                </c:pt>
                <c:pt idx="47">
                  <c:v>1</c:v>
                </c:pt>
                <c:pt idx="48">
                  <c:v>1</c:v>
                </c:pt>
                <c:pt idx="49">
                  <c:v>1</c:v>
                </c:pt>
                <c:pt idx="50">
                  <c:v>1</c:v>
                </c:pt>
                <c:pt idx="51">
                  <c:v>1</c:v>
                </c:pt>
                <c:pt idx="52">
                  <c:v>1</c:v>
                </c:pt>
                <c:pt idx="53">
                  <c:v>0.99671050000000005</c:v>
                </c:pt>
                <c:pt idx="54">
                  <c:v>0.90178570000000002</c:v>
                </c:pt>
                <c:pt idx="55">
                  <c:v>0.56716420000000001</c:v>
                </c:pt>
                <c:pt idx="56">
                  <c:v>0.20270270000000001</c:v>
                </c:pt>
                <c:pt idx="57">
                  <c:v>6.2604339999999994E-2</c:v>
                </c:pt>
                <c:pt idx="58">
                  <c:v>1.674107E-2</c:v>
                </c:pt>
                <c:pt idx="59">
                  <c:v>4.889816E-3</c:v>
                </c:pt>
              </c:numCache>
            </c:numRef>
          </c:yVal>
          <c:smooth val="0"/>
        </c:ser>
        <c:ser>
          <c:idx val="11"/>
          <c:order val="3"/>
          <c:tx>
            <c:v>16QAM 14/15</c:v>
          </c:tx>
          <c:spPr>
            <a:ln>
              <a:solidFill>
                <a:srgbClr val="8064A2"/>
              </a:solidFill>
            </a:ln>
          </c:spPr>
          <c:marker>
            <c:symbol val="square"/>
            <c:size val="5"/>
            <c:spPr>
              <a:solidFill>
                <a:sysClr val="window" lastClr="FFFFFF"/>
              </a:solidFill>
              <a:ln>
                <a:solidFill>
                  <a:srgbClr val="8064A2"/>
                </a:solidFill>
              </a:ln>
            </c:spPr>
          </c:marker>
          <c:xVal>
            <c:numRef>
              <c:f>'[LDPC_SONY_BER_150708.xlsx]MCS3'!$B$2:$B$75</c:f>
              <c:numCache>
                <c:formatCode>General</c:formatCode>
                <c:ptCount val="74"/>
                <c:pt idx="0">
                  <c:v>-4.9196249999999999</c:v>
                </c:pt>
                <c:pt idx="1">
                  <c:v>-4.7196249999999997</c:v>
                </c:pt>
                <c:pt idx="2">
                  <c:v>-4.5196249999999996</c:v>
                </c:pt>
                <c:pt idx="3">
                  <c:v>-4.3196250000000003</c:v>
                </c:pt>
                <c:pt idx="4">
                  <c:v>-4.1196250000000001</c:v>
                </c:pt>
                <c:pt idx="5">
                  <c:v>-3.9196249999999999</c:v>
                </c:pt>
                <c:pt idx="6">
                  <c:v>-3.7196250000000002</c:v>
                </c:pt>
                <c:pt idx="7">
                  <c:v>-3.519625</c:v>
                </c:pt>
                <c:pt idx="8">
                  <c:v>-3.3196249999999998</c:v>
                </c:pt>
                <c:pt idx="9">
                  <c:v>-3.1196250000000001</c:v>
                </c:pt>
                <c:pt idx="10">
                  <c:v>-2.9196249999999999</c:v>
                </c:pt>
                <c:pt idx="11">
                  <c:v>-2.7196250000000002</c:v>
                </c:pt>
                <c:pt idx="12">
                  <c:v>-2.519625</c:v>
                </c:pt>
                <c:pt idx="13">
                  <c:v>-2.3196249999999998</c:v>
                </c:pt>
                <c:pt idx="14">
                  <c:v>-2.1196250000000001</c:v>
                </c:pt>
                <c:pt idx="15">
                  <c:v>-1.9196249999999999</c:v>
                </c:pt>
                <c:pt idx="16">
                  <c:v>-1.719625</c:v>
                </c:pt>
                <c:pt idx="17">
                  <c:v>-1.519625</c:v>
                </c:pt>
                <c:pt idx="18">
                  <c:v>-1.319625</c:v>
                </c:pt>
                <c:pt idx="19">
                  <c:v>-1.1196250000000001</c:v>
                </c:pt>
                <c:pt idx="20">
                  <c:v>-0.91962500000000003</c:v>
                </c:pt>
                <c:pt idx="21">
                  <c:v>-0.71962499999999996</c:v>
                </c:pt>
                <c:pt idx="22">
                  <c:v>-0.519625</c:v>
                </c:pt>
                <c:pt idx="23">
                  <c:v>-0.31962499999999999</c:v>
                </c:pt>
                <c:pt idx="24">
                  <c:v>-0.119625</c:v>
                </c:pt>
                <c:pt idx="25">
                  <c:v>8.0375000000000002E-2</c:v>
                </c:pt>
                <c:pt idx="26">
                  <c:v>0.28037499999999999</c:v>
                </c:pt>
                <c:pt idx="27">
                  <c:v>0.480375</c:v>
                </c:pt>
                <c:pt idx="28">
                  <c:v>0.68037499999999995</c:v>
                </c:pt>
                <c:pt idx="29">
                  <c:v>0.88037500000000002</c:v>
                </c:pt>
                <c:pt idx="30">
                  <c:v>1.0803750000000001</c:v>
                </c:pt>
                <c:pt idx="31">
                  <c:v>1.280375</c:v>
                </c:pt>
                <c:pt idx="32">
                  <c:v>1.480375</c:v>
                </c:pt>
                <c:pt idx="33">
                  <c:v>1.680375</c:v>
                </c:pt>
                <c:pt idx="34">
                  <c:v>1.8803749999999999</c:v>
                </c:pt>
                <c:pt idx="35">
                  <c:v>2.0803750000000001</c:v>
                </c:pt>
                <c:pt idx="36">
                  <c:v>2.2803749999999998</c:v>
                </c:pt>
                <c:pt idx="37">
                  <c:v>2.480375</c:v>
                </c:pt>
                <c:pt idx="38">
                  <c:v>2.6803750000000002</c:v>
                </c:pt>
                <c:pt idx="39">
                  <c:v>2.8803749999999999</c:v>
                </c:pt>
                <c:pt idx="40">
                  <c:v>3.0803750000000001</c:v>
                </c:pt>
                <c:pt idx="41">
                  <c:v>3.2803749999999998</c:v>
                </c:pt>
                <c:pt idx="42">
                  <c:v>3.480375</c:v>
                </c:pt>
                <c:pt idx="43">
                  <c:v>3.6803750000000002</c:v>
                </c:pt>
                <c:pt idx="44">
                  <c:v>3.8803749999999999</c:v>
                </c:pt>
                <c:pt idx="45">
                  <c:v>4.0803750000000001</c:v>
                </c:pt>
                <c:pt idx="46">
                  <c:v>4.2803750000000003</c:v>
                </c:pt>
                <c:pt idx="47">
                  <c:v>4.4803750000000004</c:v>
                </c:pt>
                <c:pt idx="48">
                  <c:v>4.6803749999999997</c:v>
                </c:pt>
                <c:pt idx="49">
                  <c:v>4.8803749999999999</c:v>
                </c:pt>
                <c:pt idx="50">
                  <c:v>5.0803750000000001</c:v>
                </c:pt>
                <c:pt idx="51">
                  <c:v>5.2803750000000003</c:v>
                </c:pt>
                <c:pt idx="52">
                  <c:v>5.4803750000000004</c:v>
                </c:pt>
                <c:pt idx="53">
                  <c:v>5.6803749999999997</c:v>
                </c:pt>
                <c:pt idx="54">
                  <c:v>5.8803749999999999</c:v>
                </c:pt>
                <c:pt idx="55">
                  <c:v>6.0803750000000001</c:v>
                </c:pt>
                <c:pt idx="56">
                  <c:v>6.2803750000000003</c:v>
                </c:pt>
                <c:pt idx="57">
                  <c:v>6.4803750000000004</c:v>
                </c:pt>
                <c:pt idx="58">
                  <c:v>6.6803749999999997</c:v>
                </c:pt>
                <c:pt idx="59">
                  <c:v>6.8803749999999999</c:v>
                </c:pt>
                <c:pt idx="60">
                  <c:v>7.0803750000000001</c:v>
                </c:pt>
                <c:pt idx="61">
                  <c:v>7.2803750000000003</c:v>
                </c:pt>
                <c:pt idx="62">
                  <c:v>7.4803750000000004</c:v>
                </c:pt>
                <c:pt idx="63">
                  <c:v>7.6803749999999997</c:v>
                </c:pt>
                <c:pt idx="64">
                  <c:v>7.8803749999999999</c:v>
                </c:pt>
                <c:pt idx="65">
                  <c:v>8.0803750000000001</c:v>
                </c:pt>
                <c:pt idx="66">
                  <c:v>8.2803749999999994</c:v>
                </c:pt>
                <c:pt idx="67">
                  <c:v>8.4803750000000004</c:v>
                </c:pt>
                <c:pt idx="68">
                  <c:v>8.6803749999999997</c:v>
                </c:pt>
                <c:pt idx="69">
                  <c:v>8.8803750000000008</c:v>
                </c:pt>
                <c:pt idx="70">
                  <c:v>9.0803750000000001</c:v>
                </c:pt>
                <c:pt idx="71">
                  <c:v>9.2803749999999994</c:v>
                </c:pt>
                <c:pt idx="72">
                  <c:v>9.4803750000000004</c:v>
                </c:pt>
                <c:pt idx="73">
                  <c:v>9.6803749999999997</c:v>
                </c:pt>
              </c:numCache>
            </c:numRef>
          </c:xVal>
          <c:yVal>
            <c:numRef>
              <c:f>'[LDPC_SONY_BER_150708.xlsx]MCS3'!$D$2:$D$75</c:f>
              <c:numCache>
                <c:formatCode>0.00E+00</c:formatCode>
                <c:ptCount val="74"/>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1</c:v>
                </c:pt>
                <c:pt idx="29">
                  <c:v>1</c:v>
                </c:pt>
                <c:pt idx="30">
                  <c:v>1</c:v>
                </c:pt>
                <c:pt idx="31">
                  <c:v>1</c:v>
                </c:pt>
                <c:pt idx="32">
                  <c:v>1</c:v>
                </c:pt>
                <c:pt idx="33">
                  <c:v>1</c:v>
                </c:pt>
                <c:pt idx="34">
                  <c:v>1</c:v>
                </c:pt>
                <c:pt idx="35">
                  <c:v>1</c:v>
                </c:pt>
                <c:pt idx="36">
                  <c:v>1</c:v>
                </c:pt>
                <c:pt idx="37">
                  <c:v>1</c:v>
                </c:pt>
                <c:pt idx="38">
                  <c:v>1</c:v>
                </c:pt>
                <c:pt idx="39">
                  <c:v>1</c:v>
                </c:pt>
                <c:pt idx="40">
                  <c:v>1</c:v>
                </c:pt>
                <c:pt idx="41">
                  <c:v>1</c:v>
                </c:pt>
                <c:pt idx="42">
                  <c:v>1</c:v>
                </c:pt>
                <c:pt idx="43">
                  <c:v>1</c:v>
                </c:pt>
                <c:pt idx="44">
                  <c:v>1</c:v>
                </c:pt>
                <c:pt idx="45">
                  <c:v>1</c:v>
                </c:pt>
                <c:pt idx="46">
                  <c:v>1</c:v>
                </c:pt>
                <c:pt idx="47">
                  <c:v>1</c:v>
                </c:pt>
                <c:pt idx="48">
                  <c:v>1</c:v>
                </c:pt>
                <c:pt idx="49">
                  <c:v>1</c:v>
                </c:pt>
                <c:pt idx="50">
                  <c:v>1</c:v>
                </c:pt>
                <c:pt idx="51">
                  <c:v>1</c:v>
                </c:pt>
                <c:pt idx="52">
                  <c:v>1</c:v>
                </c:pt>
                <c:pt idx="53">
                  <c:v>1</c:v>
                </c:pt>
                <c:pt idx="54">
                  <c:v>1</c:v>
                </c:pt>
                <c:pt idx="55">
                  <c:v>1</c:v>
                </c:pt>
                <c:pt idx="56">
                  <c:v>1</c:v>
                </c:pt>
                <c:pt idx="57">
                  <c:v>1</c:v>
                </c:pt>
                <c:pt idx="58">
                  <c:v>1</c:v>
                </c:pt>
                <c:pt idx="59">
                  <c:v>1</c:v>
                </c:pt>
                <c:pt idx="60">
                  <c:v>1</c:v>
                </c:pt>
                <c:pt idx="61">
                  <c:v>1</c:v>
                </c:pt>
                <c:pt idx="62">
                  <c:v>1</c:v>
                </c:pt>
                <c:pt idx="63">
                  <c:v>1</c:v>
                </c:pt>
                <c:pt idx="64">
                  <c:v>1</c:v>
                </c:pt>
                <c:pt idx="65">
                  <c:v>1</c:v>
                </c:pt>
                <c:pt idx="66">
                  <c:v>0.99671050000000005</c:v>
                </c:pt>
                <c:pt idx="67">
                  <c:v>0.94687500000000002</c:v>
                </c:pt>
                <c:pt idx="68">
                  <c:v>0.73076920000000001</c:v>
                </c:pt>
                <c:pt idx="69">
                  <c:v>0.36650490000000002</c:v>
                </c:pt>
                <c:pt idx="70">
                  <c:v>0.1221498</c:v>
                </c:pt>
                <c:pt idx="71">
                  <c:v>4.6875E-2</c:v>
                </c:pt>
                <c:pt idx="72">
                  <c:v>1.513928E-2</c:v>
                </c:pt>
                <c:pt idx="73">
                  <c:v>5.0484650000000002E-3</c:v>
                </c:pt>
              </c:numCache>
            </c:numRef>
          </c:yVal>
          <c:smooth val="0"/>
        </c:ser>
        <c:ser>
          <c:idx val="2"/>
          <c:order val="4"/>
          <c:tx>
            <c:v>64QAM 11/15</c:v>
          </c:tx>
          <c:spPr>
            <a:ln>
              <a:solidFill>
                <a:srgbClr val="00B050"/>
              </a:solidFill>
            </a:ln>
          </c:spPr>
          <c:marker>
            <c:symbol val="circle"/>
            <c:size val="7"/>
            <c:spPr>
              <a:solidFill>
                <a:schemeClr val="bg1"/>
              </a:solidFill>
              <a:ln>
                <a:solidFill>
                  <a:srgbClr val="00B050"/>
                </a:solidFill>
              </a:ln>
            </c:spPr>
          </c:marker>
          <c:xVal>
            <c:numRef>
              <c:f>'[LDPC_SONY_BER_150708.xlsx]MCS4'!$B$2:$B$28</c:f>
              <c:numCache>
                <c:formatCode>General</c:formatCode>
                <c:ptCount val="27"/>
                <c:pt idx="0">
                  <c:v>5.573429</c:v>
                </c:pt>
                <c:pt idx="1">
                  <c:v>5.7734290000000001</c:v>
                </c:pt>
                <c:pt idx="2">
                  <c:v>5.9734290000000003</c:v>
                </c:pt>
                <c:pt idx="3">
                  <c:v>6.1734289999999996</c:v>
                </c:pt>
                <c:pt idx="4">
                  <c:v>6.3734289999999998</c:v>
                </c:pt>
                <c:pt idx="5">
                  <c:v>6.573429</c:v>
                </c:pt>
                <c:pt idx="6">
                  <c:v>6.7734290000000001</c:v>
                </c:pt>
                <c:pt idx="7">
                  <c:v>6.9734290000000003</c:v>
                </c:pt>
                <c:pt idx="8">
                  <c:v>7.1734289999999996</c:v>
                </c:pt>
                <c:pt idx="9">
                  <c:v>7.3734289999999998</c:v>
                </c:pt>
                <c:pt idx="10">
                  <c:v>7.573429</c:v>
                </c:pt>
                <c:pt idx="11">
                  <c:v>7.7734290000000001</c:v>
                </c:pt>
                <c:pt idx="12">
                  <c:v>7.9734290000000003</c:v>
                </c:pt>
                <c:pt idx="13">
                  <c:v>8.1734290000000005</c:v>
                </c:pt>
                <c:pt idx="14">
                  <c:v>8.3734289999999998</c:v>
                </c:pt>
                <c:pt idx="15">
                  <c:v>8.5734290000000009</c:v>
                </c:pt>
                <c:pt idx="16">
                  <c:v>8.7734290000000001</c:v>
                </c:pt>
                <c:pt idx="17">
                  <c:v>8.9734289999999994</c:v>
                </c:pt>
                <c:pt idx="18">
                  <c:v>9.1734290000000005</c:v>
                </c:pt>
                <c:pt idx="19">
                  <c:v>9.3734289999999998</c:v>
                </c:pt>
                <c:pt idx="20">
                  <c:v>9.5734290000000009</c:v>
                </c:pt>
                <c:pt idx="21">
                  <c:v>9.7734290000000001</c:v>
                </c:pt>
                <c:pt idx="22">
                  <c:v>9.9734289999999994</c:v>
                </c:pt>
                <c:pt idx="23">
                  <c:v>10.173429</c:v>
                </c:pt>
                <c:pt idx="24">
                  <c:v>10.373429</c:v>
                </c:pt>
                <c:pt idx="25">
                  <c:v>10.573429000000001</c:v>
                </c:pt>
                <c:pt idx="26">
                  <c:v>10.773429</c:v>
                </c:pt>
              </c:numCache>
            </c:numRef>
          </c:xVal>
          <c:yVal>
            <c:numRef>
              <c:f>'[LDPC_SONY_BER_150708.xlsx]MCS4'!$D$2:$D$28</c:f>
              <c:numCache>
                <c:formatCode>0.00E+00</c:formatCode>
                <c:ptCount val="27"/>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0.98397440000000003</c:v>
                </c:pt>
                <c:pt idx="21">
                  <c:v>0.73076920000000001</c:v>
                </c:pt>
                <c:pt idx="22">
                  <c:v>0.35163549999999999</c:v>
                </c:pt>
                <c:pt idx="23">
                  <c:v>0.12885269999999999</c:v>
                </c:pt>
                <c:pt idx="24">
                  <c:v>4.3004590000000002E-2</c:v>
                </c:pt>
                <c:pt idx="25">
                  <c:v>1.2801969999999999E-2</c:v>
                </c:pt>
                <c:pt idx="26">
                  <c:v>3.2903400000000001E-3</c:v>
                </c:pt>
              </c:numCache>
            </c:numRef>
          </c:yVal>
          <c:smooth val="0"/>
        </c:ser>
        <c:ser>
          <c:idx val="1"/>
          <c:order val="5"/>
          <c:tx>
            <c:v>64QAM 14/15</c:v>
          </c:tx>
          <c:spPr>
            <a:ln>
              <a:solidFill>
                <a:srgbClr val="00B050"/>
              </a:solidFill>
            </a:ln>
          </c:spPr>
          <c:marker>
            <c:symbol val="square"/>
            <c:size val="5"/>
            <c:spPr>
              <a:solidFill>
                <a:schemeClr val="bg1"/>
              </a:solidFill>
              <a:ln>
                <a:solidFill>
                  <a:srgbClr val="00B050"/>
                </a:solidFill>
              </a:ln>
            </c:spPr>
          </c:marker>
          <c:xVal>
            <c:numRef>
              <c:f>'[LDPC_SONY_BER_150708.xlsx]MCS5'!$B$2:$B$23</c:f>
              <c:numCache>
                <c:formatCode>General</c:formatCode>
                <c:ptCount val="22"/>
                <c:pt idx="0">
                  <c:v>9.5195240000000005</c:v>
                </c:pt>
                <c:pt idx="1">
                  <c:v>9.7195239999999998</c:v>
                </c:pt>
                <c:pt idx="2">
                  <c:v>9.9195239999999991</c:v>
                </c:pt>
                <c:pt idx="3">
                  <c:v>10.119524</c:v>
                </c:pt>
                <c:pt idx="4">
                  <c:v>10.319523999999999</c:v>
                </c:pt>
                <c:pt idx="5">
                  <c:v>10.519524000000001</c:v>
                </c:pt>
                <c:pt idx="6">
                  <c:v>10.719524</c:v>
                </c:pt>
                <c:pt idx="7">
                  <c:v>10.919523999999999</c:v>
                </c:pt>
                <c:pt idx="8">
                  <c:v>11.119524</c:v>
                </c:pt>
                <c:pt idx="9">
                  <c:v>11.319523999999999</c:v>
                </c:pt>
                <c:pt idx="10">
                  <c:v>11.519524000000001</c:v>
                </c:pt>
                <c:pt idx="11">
                  <c:v>11.719524</c:v>
                </c:pt>
                <c:pt idx="12">
                  <c:v>11.919523999999999</c:v>
                </c:pt>
                <c:pt idx="13">
                  <c:v>12.119524</c:v>
                </c:pt>
                <c:pt idx="14">
                  <c:v>12.319523999999999</c:v>
                </c:pt>
                <c:pt idx="15">
                  <c:v>12.519524000000001</c:v>
                </c:pt>
                <c:pt idx="16">
                  <c:v>12.719524</c:v>
                </c:pt>
                <c:pt idx="17">
                  <c:v>12.919523999999999</c:v>
                </c:pt>
                <c:pt idx="18">
                  <c:v>13.119524</c:v>
                </c:pt>
                <c:pt idx="19">
                  <c:v>13.319523999999999</c:v>
                </c:pt>
                <c:pt idx="20">
                  <c:v>13.519524000000001</c:v>
                </c:pt>
                <c:pt idx="21">
                  <c:v>13.719524</c:v>
                </c:pt>
              </c:numCache>
            </c:numRef>
          </c:xVal>
          <c:yVal>
            <c:numRef>
              <c:f>'[LDPC_SONY_BER_150708.xlsx]MCS5'!$D$2:$D$23</c:f>
              <c:numCache>
                <c:formatCode>0.00E+00</c:formatCode>
                <c:ptCount val="22"/>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0.9679487</c:v>
                </c:pt>
                <c:pt idx="16">
                  <c:v>0.7890625</c:v>
                </c:pt>
                <c:pt idx="17">
                  <c:v>0.44264710000000002</c:v>
                </c:pt>
                <c:pt idx="18">
                  <c:v>0.17857139999999999</c:v>
                </c:pt>
                <c:pt idx="19">
                  <c:v>6.2708330000000007E-2</c:v>
                </c:pt>
                <c:pt idx="20">
                  <c:v>2.3048559999999999E-2</c:v>
                </c:pt>
                <c:pt idx="21">
                  <c:v>7.7017869999999999E-3</c:v>
                </c:pt>
              </c:numCache>
            </c:numRef>
          </c:yVal>
          <c:smooth val="0"/>
        </c:ser>
        <c:ser>
          <c:idx val="0"/>
          <c:order val="6"/>
          <c:tx>
            <c:v>256QAM 14/15</c:v>
          </c:tx>
          <c:spPr>
            <a:ln>
              <a:solidFill>
                <a:srgbClr val="FFC000"/>
              </a:solidFill>
            </a:ln>
          </c:spPr>
          <c:marker>
            <c:symbol val="square"/>
            <c:size val="5"/>
            <c:spPr>
              <a:solidFill>
                <a:schemeClr val="bg1"/>
              </a:solidFill>
              <a:ln>
                <a:solidFill>
                  <a:srgbClr val="FFC000"/>
                </a:solidFill>
              </a:ln>
            </c:spPr>
          </c:marker>
          <c:xVal>
            <c:numRef>
              <c:f>'[LDPC_SONY_BER_150708.xlsx]MCS6'!$B$2:$B$22</c:f>
              <c:numCache>
                <c:formatCode>General</c:formatCode>
                <c:ptCount val="21"/>
                <c:pt idx="0">
                  <c:v>14.270075</c:v>
                </c:pt>
                <c:pt idx="1">
                  <c:v>14.470075</c:v>
                </c:pt>
                <c:pt idx="2">
                  <c:v>14.670075000000001</c:v>
                </c:pt>
                <c:pt idx="3">
                  <c:v>14.870075</c:v>
                </c:pt>
                <c:pt idx="4">
                  <c:v>15.070074999999999</c:v>
                </c:pt>
                <c:pt idx="5">
                  <c:v>15.270075</c:v>
                </c:pt>
                <c:pt idx="6">
                  <c:v>15.470075</c:v>
                </c:pt>
                <c:pt idx="7">
                  <c:v>15.670075000000001</c:v>
                </c:pt>
                <c:pt idx="8">
                  <c:v>15.870075</c:v>
                </c:pt>
                <c:pt idx="9">
                  <c:v>16.070074999999999</c:v>
                </c:pt>
                <c:pt idx="10">
                  <c:v>16.270074999999999</c:v>
                </c:pt>
                <c:pt idx="11">
                  <c:v>16.470075000000001</c:v>
                </c:pt>
                <c:pt idx="12">
                  <c:v>16.670075000000001</c:v>
                </c:pt>
                <c:pt idx="13">
                  <c:v>16.870075</c:v>
                </c:pt>
                <c:pt idx="14">
                  <c:v>17.070074999999999</c:v>
                </c:pt>
                <c:pt idx="15">
                  <c:v>17.270074999999999</c:v>
                </c:pt>
                <c:pt idx="16">
                  <c:v>17.470075000000001</c:v>
                </c:pt>
                <c:pt idx="17">
                  <c:v>17.670075000000001</c:v>
                </c:pt>
                <c:pt idx="18">
                  <c:v>17.870075</c:v>
                </c:pt>
                <c:pt idx="19">
                  <c:v>18.070074999999999</c:v>
                </c:pt>
                <c:pt idx="20">
                  <c:v>18.270074999999999</c:v>
                </c:pt>
              </c:numCache>
            </c:numRef>
          </c:xVal>
          <c:yVal>
            <c:numRef>
              <c:f>'[LDPC_SONY_BER_150708.xlsx]MCS6'!$D$2:$D$22</c:f>
              <c:numCache>
                <c:formatCode>0.00E+00</c:formatCode>
                <c:ptCount val="21"/>
                <c:pt idx="0">
                  <c:v>1</c:v>
                </c:pt>
                <c:pt idx="1">
                  <c:v>1</c:v>
                </c:pt>
                <c:pt idx="2">
                  <c:v>1</c:v>
                </c:pt>
                <c:pt idx="3">
                  <c:v>1</c:v>
                </c:pt>
                <c:pt idx="4">
                  <c:v>1</c:v>
                </c:pt>
                <c:pt idx="5">
                  <c:v>1</c:v>
                </c:pt>
                <c:pt idx="6">
                  <c:v>1</c:v>
                </c:pt>
                <c:pt idx="7">
                  <c:v>1</c:v>
                </c:pt>
                <c:pt idx="8">
                  <c:v>1</c:v>
                </c:pt>
                <c:pt idx="9">
                  <c:v>1</c:v>
                </c:pt>
                <c:pt idx="10">
                  <c:v>1</c:v>
                </c:pt>
                <c:pt idx="11">
                  <c:v>1</c:v>
                </c:pt>
                <c:pt idx="12">
                  <c:v>1</c:v>
                </c:pt>
                <c:pt idx="13">
                  <c:v>0.98684210000000006</c:v>
                </c:pt>
                <c:pt idx="14">
                  <c:v>0.90178570000000002</c:v>
                </c:pt>
                <c:pt idx="15">
                  <c:v>0.61088710000000002</c:v>
                </c:pt>
                <c:pt idx="16">
                  <c:v>0.3079268</c:v>
                </c:pt>
                <c:pt idx="17">
                  <c:v>0.13297870000000001</c:v>
                </c:pt>
                <c:pt idx="18">
                  <c:v>5.1795580000000001E-2</c:v>
                </c:pt>
                <c:pt idx="19">
                  <c:v>1.8011530000000001E-2</c:v>
                </c:pt>
                <c:pt idx="20">
                  <c:v>6.1881189999999997E-3</c:v>
                </c:pt>
              </c:numCache>
            </c:numRef>
          </c:yVal>
          <c:smooth val="0"/>
        </c:ser>
        <c:ser>
          <c:idx val="4"/>
          <c:order val="7"/>
          <c:spPr>
            <a:ln>
              <a:solidFill>
                <a:schemeClr val="tx1"/>
              </a:solidFill>
              <a:prstDash val="sysDash"/>
            </a:ln>
          </c:spPr>
          <c:marker>
            <c:symbol val="none"/>
          </c:marker>
          <c:xVal>
            <c:numRef>
              <c:f>[LDPC_SONY_BER_150708.xlsx]GraphMCS06!$Y$48:$Y$49</c:f>
              <c:numCache>
                <c:formatCode>General</c:formatCode>
                <c:ptCount val="2"/>
                <c:pt idx="0">
                  <c:v>0</c:v>
                </c:pt>
                <c:pt idx="1">
                  <c:v>20</c:v>
                </c:pt>
              </c:numCache>
            </c:numRef>
          </c:xVal>
          <c:yVal>
            <c:numRef>
              <c:f>[LDPC_SONY_BER_150708.xlsx]GraphMCS06!$Z$48:$Z$49</c:f>
              <c:numCache>
                <c:formatCode>General</c:formatCode>
                <c:ptCount val="2"/>
                <c:pt idx="0">
                  <c:v>0.08</c:v>
                </c:pt>
                <c:pt idx="1">
                  <c:v>0.08</c:v>
                </c:pt>
              </c:numCache>
            </c:numRef>
          </c:yVal>
          <c:smooth val="0"/>
        </c:ser>
        <c:dLbls>
          <c:showLegendKey val="0"/>
          <c:showVal val="0"/>
          <c:showCatName val="0"/>
          <c:showSerName val="0"/>
          <c:showPercent val="0"/>
          <c:showBubbleSize val="0"/>
        </c:dLbls>
        <c:axId val="97747712"/>
        <c:axId val="97749248"/>
      </c:scatterChart>
      <c:valAx>
        <c:axId val="97747712"/>
        <c:scaling>
          <c:orientation val="minMax"/>
          <c:max val="20"/>
          <c:min val="0"/>
        </c:scaling>
        <c:delete val="0"/>
        <c:axPos val="b"/>
        <c:majorGridlines/>
        <c:minorGridlines>
          <c:spPr>
            <a:ln>
              <a:prstDash val="dash"/>
            </a:ln>
          </c:spPr>
        </c:minorGridlines>
        <c:numFmt formatCode="General" sourceLinked="1"/>
        <c:majorTickMark val="out"/>
        <c:minorTickMark val="none"/>
        <c:tickLblPos val="nextTo"/>
        <c:crossAx val="97749248"/>
        <c:crossesAt val="1.0000000000000046E-7"/>
        <c:crossBetween val="midCat"/>
        <c:majorUnit val="5"/>
      </c:valAx>
      <c:valAx>
        <c:axId val="97749248"/>
        <c:scaling>
          <c:logBase val="10"/>
          <c:orientation val="minMax"/>
          <c:min val="1.0000000000000002E-2"/>
        </c:scaling>
        <c:delete val="0"/>
        <c:axPos val="l"/>
        <c:majorGridlines/>
        <c:numFmt formatCode="0.00E+00" sourceLinked="1"/>
        <c:majorTickMark val="out"/>
        <c:minorTickMark val="none"/>
        <c:tickLblPos val="nextTo"/>
        <c:crossAx val="97747712"/>
        <c:crossesAt val="-5"/>
        <c:crossBetween val="midCat"/>
      </c:valAx>
    </c:plotArea>
    <c:legend>
      <c:legendPos val="r"/>
      <c:legendEntry>
        <c:idx val="7"/>
        <c:delete val="1"/>
      </c:legendEntry>
      <c:layout>
        <c:manualLayout>
          <c:xMode val="edge"/>
          <c:yMode val="edge"/>
          <c:x val="0.81784857249986787"/>
          <c:y val="4.5140616330322139E-2"/>
          <c:w val="0.17171213194916427"/>
          <c:h val="0.33767039511259139"/>
        </c:manualLayout>
      </c:layout>
      <c:overlay val="0"/>
      <c:spPr>
        <a:solidFill>
          <a:sysClr val="window" lastClr="FFFFFF"/>
        </a:solidFill>
        <a:ln>
          <a:solidFill>
            <a:prstClr val="black"/>
          </a:solidFill>
        </a:ln>
      </c:spPr>
    </c:legend>
    <c:plotVisOnly val="1"/>
    <c:dispBlanksAs val="gap"/>
    <c:showDLblsOverMax val="0"/>
  </c:chart>
  <c:spPr>
    <a:ln>
      <a:noFill/>
    </a:ln>
  </c:spPr>
  <c:externalData r:id="rId1">
    <c:autoUpdate val="0"/>
  </c:externalData>
</c:chartSpace>
</file>

<file path=ppt/drawings/_rels/vmlDrawing1.v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20</a:t>
            </a:fld>
            <a:endParaRPr lang="en-US" altLang="ja-JP"/>
          </a:p>
        </p:txBody>
      </p:sp>
    </p:spTree>
    <p:extLst>
      <p:ext uri="{BB962C8B-B14F-4D97-AF65-F5344CB8AC3E}">
        <p14:creationId xmlns:p14="http://schemas.microsoft.com/office/powerpoint/2010/main" val="2531535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33</a:t>
            </a:fld>
            <a:endParaRPr lang="en-US" altLang="ja-JP"/>
          </a:p>
        </p:txBody>
      </p:sp>
    </p:spTree>
    <p:extLst>
      <p:ext uri="{BB962C8B-B14F-4D97-AF65-F5344CB8AC3E}">
        <p14:creationId xmlns:p14="http://schemas.microsoft.com/office/powerpoint/2010/main" val="35330861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35</a:t>
            </a:fld>
            <a:endParaRPr lang="en-US" altLang="ja-JP"/>
          </a:p>
        </p:txBody>
      </p:sp>
    </p:spTree>
    <p:extLst>
      <p:ext uri="{BB962C8B-B14F-4D97-AF65-F5344CB8AC3E}">
        <p14:creationId xmlns:p14="http://schemas.microsoft.com/office/powerpoint/2010/main" val="4262942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7</a:t>
            </a:fld>
            <a:endParaRPr lang="en-US" altLang="ja-JP"/>
          </a:p>
        </p:txBody>
      </p:sp>
    </p:spTree>
    <p:extLst>
      <p:ext uri="{BB962C8B-B14F-4D97-AF65-F5344CB8AC3E}">
        <p14:creationId xmlns:p14="http://schemas.microsoft.com/office/powerpoint/2010/main" val="1832682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8</a:t>
            </a:fld>
            <a:endParaRPr lang="en-US" altLang="ja-JP"/>
          </a:p>
        </p:txBody>
      </p:sp>
    </p:spTree>
    <p:extLst>
      <p:ext uri="{BB962C8B-B14F-4D97-AF65-F5344CB8AC3E}">
        <p14:creationId xmlns:p14="http://schemas.microsoft.com/office/powerpoint/2010/main" val="2068836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10</a:t>
            </a:fld>
            <a:endParaRPr lang="en-US" altLang="ja-JP"/>
          </a:p>
        </p:txBody>
      </p:sp>
    </p:spTree>
    <p:extLst>
      <p:ext uri="{BB962C8B-B14F-4D97-AF65-F5344CB8AC3E}">
        <p14:creationId xmlns:p14="http://schemas.microsoft.com/office/powerpoint/2010/main" val="1387189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11</a:t>
            </a:fld>
            <a:endParaRPr lang="en-US" altLang="ja-JP"/>
          </a:p>
        </p:txBody>
      </p:sp>
    </p:spTree>
    <p:extLst>
      <p:ext uri="{BB962C8B-B14F-4D97-AF65-F5344CB8AC3E}">
        <p14:creationId xmlns:p14="http://schemas.microsoft.com/office/powerpoint/2010/main" val="13123523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12</a:t>
            </a:fld>
            <a:endParaRPr lang="en-US" altLang="ja-JP"/>
          </a:p>
        </p:txBody>
      </p:sp>
    </p:spTree>
    <p:extLst>
      <p:ext uri="{BB962C8B-B14F-4D97-AF65-F5344CB8AC3E}">
        <p14:creationId xmlns:p14="http://schemas.microsoft.com/office/powerpoint/2010/main" val="31264475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13</a:t>
            </a:fld>
            <a:endParaRPr lang="en-US" altLang="ja-JP"/>
          </a:p>
        </p:txBody>
      </p:sp>
    </p:spTree>
    <p:extLst>
      <p:ext uri="{BB962C8B-B14F-4D97-AF65-F5344CB8AC3E}">
        <p14:creationId xmlns:p14="http://schemas.microsoft.com/office/powerpoint/2010/main" val="2282299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17</a:t>
            </a:fld>
            <a:endParaRPr lang="en-US" altLang="ja-JP"/>
          </a:p>
        </p:txBody>
      </p:sp>
    </p:spTree>
    <p:extLst>
      <p:ext uri="{BB962C8B-B14F-4D97-AF65-F5344CB8AC3E}">
        <p14:creationId xmlns:p14="http://schemas.microsoft.com/office/powerpoint/2010/main" val="1369242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18</a:t>
            </a:fld>
            <a:endParaRPr lang="en-US" altLang="ja-JP"/>
          </a:p>
        </p:txBody>
      </p:sp>
    </p:spTree>
    <p:extLst>
      <p:ext uri="{BB962C8B-B14F-4D97-AF65-F5344CB8AC3E}">
        <p14:creationId xmlns:p14="http://schemas.microsoft.com/office/powerpoint/2010/main" val="3880900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&lt;Sep. 2015&gt;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Noda, et al.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&lt;Sep. 2015&gt;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Noda, et al.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&lt;Sep. 2015&gt;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dirty="0" smtClean="0"/>
              <a:t>Noda, et al. (Sony)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802.15-15-0662-01-003e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8.wmf"/><Relationship Id="rId5" Type="http://schemas.openxmlformats.org/officeDocument/2006/relationships/oleObject" Target="../embeddings/oleObject2.bin"/><Relationship Id="rId4" Type="http://schemas.openxmlformats.org/officeDocument/2006/relationships/image" Target="../media/image7.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 Id="rId14" Type="http://schemas.openxmlformats.org/officeDocument/2006/relationships/image" Target="../media/image22.png"/></Relationships>
</file>

<file path=ppt/slides/_rels/slide3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smtClean="0"/>
              <a:t>&lt;Sep. 2015&gt;</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365307" y="1016732"/>
            <a:ext cx="8340362"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Proposal </a:t>
            </a:r>
            <a:r>
              <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rPr>
              <a:t>for </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IEEE802.15.3e </a:t>
            </a:r>
            <a:r>
              <a:rPr kumimoji="1" lang="pt-BR" altLang="ja-JP" sz="1600" b="0" i="0" u="none" strike="noStrike" kern="1200" cap="none" spc="0" normalizeH="0" baseline="0" noProof="0" dirty="0" smtClean="0">
                <a:ln>
                  <a:noFill/>
                </a:ln>
                <a:effectLst/>
                <a:uLnTx/>
                <a:uFillTx/>
                <a:latin typeface="Times New Roman" pitchFamily="18" charset="0"/>
                <a:ea typeface="ＭＳ Ｐゴシック"/>
                <a:cs typeface="Times New Roman" pitchFamily="18" charset="0"/>
              </a:rPr>
              <a:t>– Single Carrier PHY</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10 September 2015]</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[Makoto </a:t>
            </a:r>
            <a:r>
              <a:rPr lang="en-US" altLang="ja-JP" sz="1600" dirty="0">
                <a:solidFill>
                  <a:srgbClr val="000000"/>
                </a:solidFill>
                <a:latin typeface="Times New Roman" pitchFamily="18" charset="0"/>
                <a:ea typeface="ＭＳ Ｐゴシック" charset="-128"/>
                <a:cs typeface="Times New Roman" pitchFamily="18" charset="0"/>
              </a:rPr>
              <a:t>Noda</a:t>
            </a:r>
            <a:r>
              <a:rPr lang="en-US" altLang="ja-JP" sz="1600" baseline="30000" dirty="0">
                <a:solidFill>
                  <a:srgbClr val="000000"/>
                </a:solidFill>
                <a:latin typeface="Times New Roman" pitchFamily="18" charset="0"/>
                <a:ea typeface="ＭＳ Ｐゴシック" charset="-128"/>
                <a:cs typeface="Times New Roman" pitchFamily="18" charset="0"/>
              </a:rPr>
              <a:t>(1)</a:t>
            </a:r>
            <a:r>
              <a:rPr lang="en-US" altLang="ja-JP" sz="1600" dirty="0">
                <a:solidFill>
                  <a:srgbClr val="000000"/>
                </a:solidFill>
                <a:latin typeface="Times New Roman" pitchFamily="18" charset="0"/>
                <a:ea typeface="ＭＳ Ｐゴシック" charset="-128"/>
                <a:cs typeface="Times New Roman" pitchFamily="18" charset="0"/>
              </a:rPr>
              <a:t>, Ken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Hiraga, Jae </a:t>
            </a:r>
            <a:r>
              <a:rPr kumimoji="1" lang="en-US" altLang="ja-JP" sz="16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Seung</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Lee, Itaru </a:t>
            </a:r>
            <a:r>
              <a:rPr kumimoji="1" lang="en-US" altLang="ja-JP" sz="16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Maekawa</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Ko</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Togashi, </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(representative </a:t>
            </a:r>
            <a:r>
              <a:rPr kumimoji="1" lang="en-US" altLang="ja-JP" sz="16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contributors), </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all </a:t>
            </a:r>
            <a:r>
              <a:rPr kumimoji="1" lang="en-US" altLang="ja-JP" sz="16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contributors are listed in “Contributors” </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slide]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a:solidFill>
                  <a:srgbClr val="000000"/>
                </a:solidFill>
                <a:latin typeface="Times New Roman" pitchFamily="18" charset="0"/>
                <a:ea typeface="ＭＳ Ｐゴシック" charset="-128"/>
                <a:cs typeface="Times New Roman" pitchFamily="18" charset="0"/>
              </a:rPr>
              <a:t>Sony</a:t>
            </a:r>
            <a:r>
              <a:rPr lang="en-US" altLang="ja-JP" sz="1600" baseline="30000" dirty="0">
                <a:latin typeface="Times New Roman"/>
                <a:ea typeface="ＭＳ Ｐゴシック"/>
              </a:rPr>
              <a:t>1</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ETRI, JRC</a:t>
            </a:r>
            <a:r>
              <a:rPr lang="en-US" altLang="ja-JP" sz="1600" dirty="0">
                <a:solidFill>
                  <a:srgbClr val="000000"/>
                </a:solidFill>
                <a:latin typeface="Times New Roman" pitchFamily="18" charset="0"/>
                <a:ea typeface="ＭＳ Ｐゴシック" charset="-128"/>
                <a:cs typeface="Times New Roman" pitchFamily="18" charset="0"/>
              </a:rPr>
              <a:t>, NTT, </a:t>
            </a:r>
            <a:r>
              <a:rPr lang="en-US" altLang="ja-JP" sz="1600" dirty="0" smtClean="0">
                <a:solidFill>
                  <a:srgbClr val="000000"/>
                </a:solidFill>
                <a:latin typeface="Times New Roman" pitchFamily="18" charset="0"/>
                <a:ea typeface="ＭＳ Ｐゴシック" charset="-128"/>
                <a:cs typeface="Times New Roman" pitchFamily="18" charset="0"/>
              </a:rPr>
              <a:t>Toshiba</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1-7-1 Konan, Minato-</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108-0075</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MakotoB.Noda</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jp.sony.com </a:t>
            </a:r>
            <a:r>
              <a:rPr kumimoji="1" lang="en-US" altLang="ja-JP" sz="1600" b="0" i="0" u="none" strike="noStrike" kern="1200" cap="none" spc="0" normalizeH="0" baseline="0" noProof="0" dirty="0" smtClean="0">
                <a:ln>
                  <a:noFill/>
                </a:ln>
                <a:solidFill>
                  <a:srgbClr val="000000"/>
                </a:solidFill>
                <a:effectLst/>
                <a:uLnTx/>
                <a:uFillTx/>
                <a:latin typeface="Times New Roman"/>
                <a:ea typeface="ＭＳ Ｐゴシック"/>
              </a:rPr>
              <a:t>(all contributors </a:t>
            </a:r>
            <a:r>
              <a:rPr kumimoji="1" lang="en-US" altLang="ja-JP" sz="1600" b="0" i="0" u="none" strike="noStrike" kern="1200" cap="none" spc="0" normalizeH="0" baseline="0" noProof="0" dirty="0">
                <a:ln>
                  <a:noFill/>
                </a:ln>
                <a:solidFill>
                  <a:srgbClr val="000000"/>
                </a:solidFill>
                <a:effectLst/>
                <a:uLnTx/>
                <a:uFillTx/>
                <a:latin typeface="Times New Roman"/>
                <a:ea typeface="ＭＳ Ｐゴシック"/>
              </a:rPr>
              <a:t>are listed in “Contributors” </a:t>
            </a:r>
            <a:r>
              <a:rPr kumimoji="1" lang="en-US" altLang="ja-JP" sz="1600" b="0" i="0" u="none" strike="noStrike" kern="1200" cap="none" spc="0" normalizeH="0" baseline="0" noProof="0" dirty="0" smtClean="0">
                <a:ln>
                  <a:noFill/>
                </a:ln>
                <a:solidFill>
                  <a:srgbClr val="000000"/>
                </a:solidFill>
                <a:effectLst/>
                <a:uLnTx/>
                <a:uFillTx/>
                <a:latin typeface="Times New Roman"/>
                <a:ea typeface="ＭＳ Ｐゴシック"/>
              </a:rPr>
              <a:t>slide)</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a</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Single-Carrier PHY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of the full MAC/PHY proposal for HRCP.</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To propose a full</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set of specifications for TG 3e.</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54968"/>
          </a:xfrm>
        </p:spPr>
        <p:txBody>
          <a:bodyPr/>
          <a:lstStyle/>
          <a:p>
            <a:r>
              <a:rPr lang="en-US" altLang="ja-JP" dirty="0" smtClean="0"/>
              <a:t>Modulation and coding scheme (MCS)</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&lt;Sep. 2015&gt;</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Noda, et al. (Sony)</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6652F43B-E88C-4292-9842-7923F42985AC}" type="slidenum">
              <a:rPr lang="en-US" altLang="ja-JP" smtClean="0"/>
              <a:pPr/>
              <a:t>10</a:t>
            </a:fld>
            <a:endParaRPr lang="en-US" altLang="ja-JP" dirty="0"/>
          </a:p>
        </p:txBody>
      </p:sp>
      <p:sp>
        <p:nvSpPr>
          <p:cNvPr id="11" name="テキスト ボックス 6"/>
          <p:cNvSpPr txBox="1">
            <a:spLocks noChangeArrowheads="1"/>
          </p:cNvSpPr>
          <p:nvPr/>
        </p:nvSpPr>
        <p:spPr bwMode="auto">
          <a:xfrm>
            <a:off x="5616116" y="5733256"/>
            <a:ext cx="301556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ja-JP"/>
            </a:defPPr>
            <a:lvl1pPr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5pPr>
            <a:lvl6pPr marL="2286000" algn="l" defTabSz="914400" rtl="0" eaLnBrk="1" latinLnBrk="0" hangingPunct="1">
              <a:defRPr kumimoji="1" b="1" kern="1200">
                <a:solidFill>
                  <a:schemeClr val="tx1"/>
                </a:solidFill>
                <a:latin typeface="Arial" charset="0"/>
                <a:ea typeface="MS PGothic" pitchFamily="34" charset="-128"/>
                <a:cs typeface="+mn-cs"/>
              </a:defRPr>
            </a:lvl6pPr>
            <a:lvl7pPr marL="2743200" algn="l" defTabSz="914400" rtl="0" eaLnBrk="1" latinLnBrk="0" hangingPunct="1">
              <a:defRPr kumimoji="1" b="1" kern="1200">
                <a:solidFill>
                  <a:schemeClr val="tx1"/>
                </a:solidFill>
                <a:latin typeface="Arial" charset="0"/>
                <a:ea typeface="MS PGothic" pitchFamily="34" charset="-128"/>
                <a:cs typeface="+mn-cs"/>
              </a:defRPr>
            </a:lvl7pPr>
            <a:lvl8pPr marL="3200400" algn="l" defTabSz="914400" rtl="0" eaLnBrk="1" latinLnBrk="0" hangingPunct="1">
              <a:defRPr kumimoji="1" b="1" kern="1200">
                <a:solidFill>
                  <a:schemeClr val="tx1"/>
                </a:solidFill>
                <a:latin typeface="Arial" charset="0"/>
                <a:ea typeface="MS PGothic" pitchFamily="34" charset="-128"/>
                <a:cs typeface="+mn-cs"/>
              </a:defRPr>
            </a:lvl8pPr>
            <a:lvl9pPr marL="3657600" algn="l" defTabSz="914400" rtl="0" eaLnBrk="1" latinLnBrk="0" hangingPunct="1">
              <a:defRPr kumimoji="1" b="1" kern="1200">
                <a:solidFill>
                  <a:schemeClr val="tx1"/>
                </a:solidFill>
                <a:latin typeface="Arial" charset="0"/>
                <a:ea typeface="MS PGothic" pitchFamily="34" charset="-128"/>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smtClean="0">
                <a:ln>
                  <a:noFill/>
                </a:ln>
                <a:solidFill>
                  <a:srgbClr val="000000"/>
                </a:solidFill>
                <a:effectLst/>
                <a:uLnTx/>
                <a:uFillTx/>
                <a:latin typeface="Arial" charset="0"/>
                <a:ea typeface="MS PGothic" pitchFamily="34" charset="-128"/>
                <a:cs typeface="+mn-cs"/>
              </a:rPr>
              <a:t>PW: pilot word</a:t>
            </a:r>
          </a:p>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b="0" dirty="0" smtClean="0">
                <a:solidFill>
                  <a:srgbClr val="000000"/>
                </a:solidFill>
              </a:rPr>
              <a:t>PW</a:t>
            </a:r>
            <a:r>
              <a:rPr kumimoji="1" lang="en-US" altLang="ja-JP" sz="1400" b="0" i="0" u="none" strike="noStrike" kern="1200" cap="none" spc="0" normalizeH="0" baseline="0" noProof="0" dirty="0" smtClean="0">
                <a:ln>
                  <a:noFill/>
                </a:ln>
                <a:solidFill>
                  <a:srgbClr val="000000"/>
                </a:solidFill>
                <a:effectLst/>
                <a:uLnTx/>
                <a:uFillTx/>
                <a:latin typeface="Arial" charset="0"/>
                <a:ea typeface="MS PGothic" pitchFamily="34" charset="-128"/>
                <a:cs typeface="+mn-cs"/>
              </a:rPr>
              <a:t> </a:t>
            </a:r>
            <a:r>
              <a:rPr kumimoji="1" lang="en-US" altLang="ja-JP" sz="1400" b="0" i="0" u="none" strike="noStrike" kern="1200" cap="none" spc="0" normalizeH="0" baseline="0" noProof="0" dirty="0">
                <a:ln>
                  <a:noFill/>
                </a:ln>
                <a:solidFill>
                  <a:srgbClr val="000000"/>
                </a:solidFill>
                <a:effectLst/>
                <a:uLnTx/>
                <a:uFillTx/>
                <a:latin typeface="Arial" charset="0"/>
                <a:ea typeface="MS PGothic" pitchFamily="34" charset="-128"/>
                <a:cs typeface="+mn-cs"/>
              </a:rPr>
              <a:t>length/sub-block length = 0.125</a:t>
            </a:r>
            <a:endParaRPr kumimoji="1" lang="ja-JP" altLang="en-US" sz="1400" b="0" i="0" u="none" strike="noStrike" kern="1200" cap="none" spc="0" normalizeH="0" baseline="0" noProof="0" dirty="0">
              <a:ln>
                <a:noFill/>
              </a:ln>
              <a:solidFill>
                <a:srgbClr val="000000"/>
              </a:solidFill>
              <a:effectLst/>
              <a:uLnTx/>
              <a:uFillTx/>
              <a:latin typeface="Arial" charset="0"/>
              <a:ea typeface="MS PGothic" pitchFamily="34" charset="-128"/>
              <a:cs typeface="+mn-cs"/>
            </a:endParaRPr>
          </a:p>
        </p:txBody>
      </p:sp>
      <p:graphicFrame>
        <p:nvGraphicFramePr>
          <p:cNvPr id="15" name="表 14"/>
          <p:cNvGraphicFramePr>
            <a:graphicFrameLocks noGrp="1"/>
          </p:cNvGraphicFramePr>
          <p:nvPr>
            <p:extLst>
              <p:ext uri="{D42A27DB-BD31-4B8C-83A1-F6EECF244321}">
                <p14:modId xmlns:p14="http://schemas.microsoft.com/office/powerpoint/2010/main" val="2613395128"/>
              </p:ext>
            </p:extLst>
          </p:nvPr>
        </p:nvGraphicFramePr>
        <p:xfrm>
          <a:off x="280955" y="1988842"/>
          <a:ext cx="8593311" cy="3737105"/>
        </p:xfrm>
        <a:graphic>
          <a:graphicData uri="http://schemas.openxmlformats.org/drawingml/2006/table">
            <a:tbl>
              <a:tblPr firstRow="1" bandRow="1"/>
              <a:tblGrid>
                <a:gridCol w="1068476"/>
                <a:gridCol w="1620180"/>
                <a:gridCol w="1908212"/>
                <a:gridCol w="2310177"/>
                <a:gridCol w="1686266"/>
              </a:tblGrid>
              <a:tr h="396559">
                <a:tc row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en-US" altLang="ja-JP" sz="1800" dirty="0" smtClean="0">
                          <a:solidFill>
                            <a:schemeClr val="tx1"/>
                          </a:solidFill>
                          <a:latin typeface="+mn-ea"/>
                          <a:ea typeface="+mn-ea"/>
                        </a:rPr>
                        <a:t>MCS identifier</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row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n-ea"/>
                          <a:ea typeface="+mn-ea"/>
                        </a:rPr>
                        <a:t>single-carrier</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n-ea"/>
                          <a:ea typeface="+mn-ea"/>
                        </a:rPr>
                        <a:t>modulation</a:t>
                      </a:r>
                      <a:endParaRPr kumimoji="1" lang="ja-JP" altLang="en-US" sz="1800" dirty="0" smtClean="0">
                        <a:solidFill>
                          <a:schemeClr val="tx1"/>
                        </a:solidFill>
                        <a:latin typeface="+mn-ea"/>
                        <a:ea typeface="+mn-ea"/>
                      </a:endParaRPr>
                    </a:p>
                    <a:p>
                      <a:pPr algn="ct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row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n-ea"/>
                          <a:ea typeface="+mn-ea"/>
                        </a:rPr>
                        <a:t>FEC Rate</a:t>
                      </a:r>
                      <a:endParaRPr kumimoji="1" lang="ja-JP" altLang="en-US" sz="1800" dirty="0" smtClean="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grid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en-US" altLang="ja-JP" sz="1800" dirty="0" smtClean="0">
                          <a:solidFill>
                            <a:schemeClr val="tx1"/>
                          </a:solidFill>
                          <a:latin typeface="+mn-ea"/>
                          <a:ea typeface="+mn-ea"/>
                        </a:rPr>
                        <a:t>PHY-SAP</a:t>
                      </a:r>
                      <a:r>
                        <a:rPr kumimoji="1" lang="en-US" altLang="ja-JP" sz="1800" baseline="0" dirty="0" smtClean="0">
                          <a:solidFill>
                            <a:schemeClr val="tx1"/>
                          </a:solidFill>
                          <a:latin typeface="+mn-ea"/>
                          <a:ea typeface="+mn-ea"/>
                        </a:rPr>
                        <a:t> payload-bit</a:t>
                      </a:r>
                      <a:r>
                        <a:rPr kumimoji="1" lang="en-US" altLang="ja-JP" sz="1800" dirty="0" smtClean="0">
                          <a:solidFill>
                            <a:schemeClr val="tx1"/>
                          </a:solidFill>
                          <a:latin typeface="+mn-ea"/>
                          <a:ea typeface="+mn-ea"/>
                        </a:rPr>
                        <a:t> rate (Gb/s)</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hMerge="1">
                  <a:txBody>
                    <a:bodyPr/>
                    <a:lstStyle/>
                    <a:p>
                      <a:endParaRPr kumimoji="1" lang="ja-JP" altLang="en-US"/>
                    </a:p>
                  </a:txBody>
                  <a:tcPr/>
                </a:tc>
              </a:tr>
              <a:tr h="564633">
                <a:tc vMerge="1">
                  <a:txBody>
                    <a:bodyPr/>
                    <a:lstStyle/>
                    <a:p>
                      <a:pPr algn="r"/>
                      <a:endParaRPr kumimoji="1" lang="ja-JP" altLang="en-US" sz="1000" dirty="0">
                        <a:solidFill>
                          <a:schemeClr val="tx1"/>
                        </a:solidFill>
                        <a:latin typeface="+mn-lt"/>
                      </a:endParaRPr>
                    </a:p>
                  </a:txBody>
                  <a:tcPr marL="36000" marR="36000" marT="35995" marB="35995"/>
                </a:tc>
                <a:tc vMerge="1">
                  <a:txBody>
                    <a:bodyPr/>
                    <a:lstStyle/>
                    <a:p>
                      <a:pPr algn="r"/>
                      <a:endParaRPr kumimoji="1" lang="ja-JP" altLang="en-US" sz="1000" dirty="0">
                        <a:solidFill>
                          <a:schemeClr val="tx1"/>
                        </a:solidFill>
                        <a:latin typeface="+mn-lt"/>
                      </a:endParaRPr>
                    </a:p>
                  </a:txBody>
                  <a:tcPr marL="36000" marR="36000" marT="35995" marB="35995"/>
                </a:tc>
                <a:tc v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chemeClr val="tx1"/>
                        </a:solidFill>
                        <a:latin typeface="+mn-lt"/>
                      </a:endParaRPr>
                    </a:p>
                  </a:txBody>
                  <a:tcPr marL="36000" marR="36000" marT="35995" marB="35995"/>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l"/>
                      <a:r>
                        <a:rPr kumimoji="1" lang="en-US" altLang="ja-JP" sz="1800" dirty="0" smtClean="0">
                          <a:solidFill>
                            <a:schemeClr val="tx1"/>
                          </a:solidFill>
                          <a:latin typeface="+mn-ea"/>
                          <a:ea typeface="+mn-ea"/>
                        </a:rPr>
                        <a:t>w/o PW</a:t>
                      </a:r>
                      <a:endParaRPr kumimoji="1" lang="ja-JP" altLang="en-US" sz="1800" dirty="0">
                        <a:solidFill>
                          <a:schemeClr val="tx1"/>
                        </a:solidFill>
                        <a:latin typeface="+mn-ea"/>
                        <a:ea typeface="+mn-ea"/>
                      </a:endParaRPr>
                    </a:p>
                  </a:txBody>
                  <a:tcPr marL="36003" marR="36003" marT="35994" marB="35994">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l"/>
                      <a:r>
                        <a:rPr kumimoji="1" lang="en-US" altLang="ja-JP" sz="1800" dirty="0" smtClean="0">
                          <a:solidFill>
                            <a:schemeClr val="tx1"/>
                          </a:solidFill>
                          <a:latin typeface="+mn-ea"/>
                          <a:ea typeface="+mn-ea"/>
                        </a:rPr>
                        <a:t>w/</a:t>
                      </a:r>
                      <a:r>
                        <a:rPr kumimoji="1" lang="en-US" altLang="ja-JP" sz="1800" baseline="0" dirty="0" smtClean="0">
                          <a:solidFill>
                            <a:schemeClr val="tx1"/>
                          </a:solidFill>
                          <a:latin typeface="+mn-ea"/>
                          <a:ea typeface="+mn-ea"/>
                        </a:rPr>
                        <a:t> PW</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96559">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0</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l-GR" altLang="ja-JP" sz="1800" b="0" i="0" u="none" strike="noStrike" kern="1200" baseline="0" dirty="0" smtClean="0">
                          <a:solidFill>
                            <a:schemeClr val="tx1"/>
                          </a:solidFill>
                          <a:latin typeface="+mn-ea"/>
                          <a:ea typeface="+mn-ea"/>
                          <a:cs typeface="+mn-cs"/>
                        </a:rPr>
                        <a:t>π/2 </a:t>
                      </a:r>
                      <a:r>
                        <a:rPr kumimoji="1" lang="en-US" altLang="ja-JP" sz="1800" b="0" i="0" u="none" strike="noStrike" kern="1200" baseline="0" dirty="0" smtClean="0">
                          <a:solidFill>
                            <a:schemeClr val="tx1"/>
                          </a:solidFill>
                          <a:latin typeface="+mn-ea"/>
                          <a:ea typeface="+mn-ea"/>
                          <a:cs typeface="+mn-cs"/>
                        </a:rPr>
                        <a:t>QPSK</a:t>
                      </a:r>
                      <a:endParaRPr kumimoji="1" lang="ja-JP" altLang="en-US" sz="1800" dirty="0" smtClean="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11/15</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2.5813 </a:t>
                      </a: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2.2587 </a:t>
                      </a: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96559">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l-GR" altLang="ja-JP" sz="1800" b="0" i="0" u="none" strike="noStrike" kern="1200" baseline="0" dirty="0" smtClean="0">
                          <a:solidFill>
                            <a:schemeClr val="tx1"/>
                          </a:solidFill>
                          <a:latin typeface="+mn-ea"/>
                          <a:ea typeface="+mn-ea"/>
                          <a:cs typeface="+mn-cs"/>
                        </a:rPr>
                        <a:t>π/2 </a:t>
                      </a:r>
                      <a:r>
                        <a:rPr kumimoji="1" lang="en-US" altLang="ja-JP" sz="1800" b="0" i="0" u="none" strike="noStrike" kern="1200" baseline="0" dirty="0" smtClean="0">
                          <a:solidFill>
                            <a:schemeClr val="tx1"/>
                          </a:solidFill>
                          <a:latin typeface="+mn-ea"/>
                          <a:ea typeface="+mn-ea"/>
                          <a:cs typeface="+mn-cs"/>
                        </a:rPr>
                        <a:t>QPSK</a:t>
                      </a:r>
                      <a:endParaRPr kumimoji="1" lang="ja-JP" altLang="en-US" sz="1800" dirty="0" smtClean="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3.2853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2.8747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96559">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2</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16QAM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11/15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5.1627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4.5173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96559">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3</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16QAM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6.5707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5.7493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96559">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4</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64QAM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11/15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7.7440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6.7760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96559">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64QAM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9.8560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8.6240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96559">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6</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256QAM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13.1413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11.4987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bl>
          </a:graphicData>
        </a:graphic>
      </p:graphicFrame>
      <p:sp>
        <p:nvSpPr>
          <p:cNvPr id="6" name="テキスト ボックス 5"/>
          <p:cNvSpPr txBox="1"/>
          <p:nvPr/>
        </p:nvSpPr>
        <p:spPr>
          <a:xfrm>
            <a:off x="640663" y="1480718"/>
            <a:ext cx="7819769" cy="400110"/>
          </a:xfrm>
          <a:prstGeom prst="rect">
            <a:avLst/>
          </a:prstGeom>
          <a:noFill/>
        </p:spPr>
        <p:txBody>
          <a:bodyPr wrap="none" rtlCol="0">
            <a:spAutoFit/>
          </a:bodyPr>
          <a:lstStyle/>
          <a:p>
            <a:r>
              <a:rPr kumimoji="1" lang="en-US" altLang="ja-JP" sz="2000" b="1" dirty="0" smtClean="0">
                <a:solidFill>
                  <a:srgbClr val="FF0000"/>
                </a:solidFill>
              </a:rPr>
              <a:t>Minimum 2 Gb/s and Maximum 13 Gb/s MCSs using a single channel</a:t>
            </a:r>
            <a:endParaRPr kumimoji="1" lang="ja-JP" altLang="en-US" sz="2000" b="1" dirty="0">
              <a:solidFill>
                <a:srgbClr val="FF0000"/>
              </a:solidFill>
            </a:endParaRPr>
          </a:p>
        </p:txBody>
      </p:sp>
    </p:spTree>
    <p:extLst>
      <p:ext uri="{BB962C8B-B14F-4D97-AF65-F5344CB8AC3E}">
        <p14:creationId xmlns:p14="http://schemas.microsoft.com/office/powerpoint/2010/main" val="29774872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lang="en-US" altLang="ja-JP" dirty="0" smtClean="0"/>
              <a:t>Forward Error Correction</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&lt;Sep. 2015&gt;</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Noda, et al. (Sony)</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6652F43B-E88C-4292-9842-7923F42985AC}" type="slidenum">
              <a:rPr lang="en-US" altLang="ja-JP" smtClean="0"/>
              <a:pPr/>
              <a:t>11</a:t>
            </a:fld>
            <a:endParaRPr lang="en-US" altLang="ja-JP" dirty="0"/>
          </a:p>
        </p:txBody>
      </p:sp>
      <p:sp>
        <p:nvSpPr>
          <p:cNvPr id="6" name="Text Box 67"/>
          <p:cNvSpPr txBox="1">
            <a:spLocks noChangeArrowheads="1"/>
          </p:cNvSpPr>
          <p:nvPr/>
        </p:nvSpPr>
        <p:spPr bwMode="auto">
          <a:xfrm>
            <a:off x="728663" y="1840260"/>
            <a:ext cx="840105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lgn="ctr">
              <a:spcBef>
                <a:spcPct val="0"/>
              </a:spcBef>
              <a:buClrTx/>
              <a:buFontTx/>
              <a:buNone/>
              <a:defRPr/>
            </a:pPr>
            <a:r>
              <a:rPr kumimoji="0" lang="en-US" altLang="ja-JP" sz="1600" b="0" dirty="0" smtClean="0">
                <a:latin typeface="+mn-lt"/>
              </a:rPr>
              <a:t>G</a:t>
            </a:r>
            <a:r>
              <a:rPr kumimoji="0" lang="en-US" altLang="en-US" sz="1600" b="0" dirty="0" smtClean="0">
                <a:latin typeface="+mn-lt"/>
              </a:rPr>
              <a:t>ap between </a:t>
            </a:r>
            <a:r>
              <a:rPr kumimoji="0" lang="en-US" altLang="ja-JP" sz="1600" b="0" i="1" dirty="0" smtClean="0">
                <a:latin typeface="+mn-lt"/>
              </a:rPr>
              <a:t>SNR</a:t>
            </a:r>
            <a:r>
              <a:rPr kumimoji="0" lang="en-US" altLang="ja-JP" sz="1600" b="0" i="1" baseline="-25000" dirty="0" smtClean="0">
                <a:latin typeface="+mn-lt"/>
              </a:rPr>
              <a:t>r</a:t>
            </a:r>
            <a:r>
              <a:rPr kumimoji="0" lang="en-US" altLang="ja-JP" sz="1600" b="0" dirty="0" smtClean="0">
                <a:latin typeface="+mn-lt"/>
              </a:rPr>
              <a:t>*</a:t>
            </a:r>
            <a:r>
              <a:rPr kumimoji="0" lang="en-US" altLang="en-US" sz="1600" b="0" dirty="0" smtClean="0">
                <a:latin typeface="+mn-lt"/>
              </a:rPr>
              <a:t> </a:t>
            </a:r>
            <a:r>
              <a:rPr kumimoji="0" lang="en-US" altLang="ja-JP" sz="1600" b="0" dirty="0" smtClean="0">
                <a:latin typeface="+mn-lt"/>
              </a:rPr>
              <a:t>obtained by floating point simulation </a:t>
            </a:r>
            <a:r>
              <a:rPr kumimoji="0" lang="en-US" altLang="en-US" sz="1600" b="0" dirty="0" smtClean="0">
                <a:latin typeface="+mn-lt"/>
              </a:rPr>
              <a:t>and the Shannon limit in </a:t>
            </a:r>
            <a:r>
              <a:rPr kumimoji="0" lang="en-US" altLang="ja-JP" sz="1600" b="0" dirty="0" smtClean="0">
                <a:latin typeface="+mn-lt"/>
              </a:rPr>
              <a:t>binary </a:t>
            </a:r>
            <a:r>
              <a:rPr kumimoji="0" lang="en-US" altLang="en-US" sz="1600" b="0" dirty="0" smtClean="0">
                <a:latin typeface="+mn-lt"/>
              </a:rPr>
              <a:t>AWGN channel</a:t>
            </a:r>
            <a:r>
              <a:rPr kumimoji="0" lang="en-US" altLang="ja-JP" sz="1600" b="0" dirty="0" smtClean="0">
                <a:latin typeface="+mn-lt"/>
              </a:rPr>
              <a:t> for codes employed in standards.</a:t>
            </a:r>
          </a:p>
        </p:txBody>
      </p:sp>
      <p:sp>
        <p:nvSpPr>
          <p:cNvPr id="7" name="Text Box 8"/>
          <p:cNvSpPr txBox="1">
            <a:spLocks noChangeArrowheads="1"/>
          </p:cNvSpPr>
          <p:nvPr/>
        </p:nvSpPr>
        <p:spPr bwMode="auto">
          <a:xfrm>
            <a:off x="1177925" y="3448397"/>
            <a:ext cx="7289800" cy="2554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b="1">
                <a:solidFill>
                  <a:schemeClr val="tx1"/>
                </a:solidFill>
                <a:latin typeface="Arial" pitchFamily="34" charset="0"/>
                <a:ea typeface="ＭＳ Ｐゴシック" pitchFamily="50" charset="-128"/>
              </a:defRPr>
            </a:lvl1pPr>
            <a:lvl2pPr marL="742950" indent="-285750">
              <a:defRPr kumimoji="1" b="1">
                <a:solidFill>
                  <a:schemeClr val="tx1"/>
                </a:solidFill>
                <a:latin typeface="Arial" pitchFamily="34" charset="0"/>
                <a:ea typeface="ＭＳ Ｐゴシック" pitchFamily="50" charset="-128"/>
              </a:defRPr>
            </a:lvl2pPr>
            <a:lvl3pPr marL="1143000" indent="-228600">
              <a:defRPr kumimoji="1" b="1">
                <a:solidFill>
                  <a:schemeClr val="tx1"/>
                </a:solidFill>
                <a:latin typeface="Arial" pitchFamily="34" charset="0"/>
                <a:ea typeface="ＭＳ Ｐゴシック" pitchFamily="50" charset="-128"/>
              </a:defRPr>
            </a:lvl3pPr>
            <a:lvl4pPr marL="1600200" indent="-228600">
              <a:defRPr kumimoji="1" b="1">
                <a:solidFill>
                  <a:schemeClr val="tx1"/>
                </a:solidFill>
                <a:latin typeface="Arial" pitchFamily="34" charset="0"/>
                <a:ea typeface="ＭＳ Ｐゴシック" pitchFamily="50" charset="-128"/>
              </a:defRPr>
            </a:lvl4pPr>
            <a:lvl5pPr marL="2057400" indent="-228600">
              <a:defRPr kumimoji="1" b="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9pPr>
          </a:lstStyle>
          <a:p>
            <a:pPr>
              <a:lnSpc>
                <a:spcPts val="3200"/>
              </a:lnSpc>
              <a:defRPr/>
            </a:pPr>
            <a:r>
              <a:rPr lang="en-US" altLang="ja-JP" sz="1800" b="0" dirty="0" smtClean="0">
                <a:latin typeface="+mn-lt"/>
              </a:rPr>
              <a:t>RS(240,224) on GF(2</a:t>
            </a:r>
            <a:r>
              <a:rPr lang="en-US" altLang="ja-JP" sz="1800" b="0" baseline="30000" dirty="0" smtClean="0">
                <a:latin typeface="+mn-lt"/>
              </a:rPr>
              <a:t>8</a:t>
            </a:r>
            <a:r>
              <a:rPr lang="en-US" altLang="ja-JP" sz="1800" b="0" dirty="0" smtClean="0">
                <a:latin typeface="+mn-lt"/>
              </a:rPr>
              <a:t>)	T J	0.933	9.77	6.51	–3.26</a:t>
            </a:r>
          </a:p>
          <a:p>
            <a:pPr>
              <a:lnSpc>
                <a:spcPts val="3200"/>
              </a:lnSpc>
              <a:defRPr/>
            </a:pPr>
            <a:r>
              <a:rPr lang="en-US" altLang="ja-JP" sz="1800" b="0" dirty="0" smtClean="0">
                <a:latin typeface="+mn-lt"/>
              </a:rPr>
              <a:t>LDPC(1440,1344)	15.3c	0.933	8.46	6.51	</a:t>
            </a:r>
            <a:r>
              <a:rPr lang="en-US" altLang="ja-JP" sz="1800" b="0" dirty="0" smtClean="0">
                <a:solidFill>
                  <a:srgbClr val="FF0000"/>
                </a:solidFill>
                <a:latin typeface="+mn-lt"/>
              </a:rPr>
              <a:t>–1.96</a:t>
            </a:r>
          </a:p>
          <a:p>
            <a:pPr>
              <a:lnSpc>
                <a:spcPts val="3200"/>
              </a:lnSpc>
              <a:defRPr/>
            </a:pPr>
            <a:r>
              <a:rPr lang="en-US" altLang="ja-JP" sz="1800" b="0" dirty="0" smtClean="0">
                <a:latin typeface="+mn-lt"/>
              </a:rPr>
              <a:t>LDPC(672,588)		15.3c	0.875	7.55	5.27	–2.28</a:t>
            </a:r>
          </a:p>
          <a:p>
            <a:pPr>
              <a:lnSpc>
                <a:spcPts val="3200"/>
              </a:lnSpc>
              <a:defRPr/>
            </a:pPr>
            <a:r>
              <a:rPr lang="en-US" altLang="ja-JP" sz="1800" b="0" dirty="0" smtClean="0">
                <a:latin typeface="+mn-lt"/>
              </a:rPr>
              <a:t>LDPC(672,546)		11ad	0.813	6.96	4.26	–2.70</a:t>
            </a:r>
          </a:p>
          <a:p>
            <a:pPr>
              <a:lnSpc>
                <a:spcPts val="3200"/>
              </a:lnSpc>
              <a:defRPr/>
            </a:pPr>
            <a:r>
              <a:rPr lang="en-US" altLang="ja-JP" sz="1800" b="0" dirty="0" smtClean="0">
                <a:latin typeface="+mn-lt"/>
              </a:rPr>
              <a:t>LDPC(672,504)		11ad	0.750 	5.91	3.39	–2.53</a:t>
            </a:r>
          </a:p>
          <a:p>
            <a:pPr>
              <a:lnSpc>
                <a:spcPts val="3200"/>
              </a:lnSpc>
              <a:defRPr/>
            </a:pPr>
            <a:r>
              <a:rPr lang="en-US" altLang="ja-JP" sz="1800" b="0" dirty="0" smtClean="0">
                <a:latin typeface="+mn-lt"/>
              </a:rPr>
              <a:t>LDPC(1440,1056)	New	0.733	5.36	3.17	</a:t>
            </a:r>
            <a:r>
              <a:rPr lang="en-US" altLang="ja-JP" sz="1800" b="0" dirty="0" smtClean="0">
                <a:solidFill>
                  <a:srgbClr val="FF0000"/>
                </a:solidFill>
                <a:latin typeface="+mn-lt"/>
              </a:rPr>
              <a:t>–2.20</a:t>
            </a:r>
          </a:p>
        </p:txBody>
      </p:sp>
      <p:sp>
        <p:nvSpPr>
          <p:cNvPr id="8" name="Text Box 9"/>
          <p:cNvSpPr txBox="1">
            <a:spLocks noChangeArrowheads="1"/>
          </p:cNvSpPr>
          <p:nvPr/>
        </p:nvSpPr>
        <p:spPr bwMode="auto">
          <a:xfrm>
            <a:off x="2921000" y="6153497"/>
            <a:ext cx="584835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400" b="0" i="1" dirty="0"/>
              <a:t>SNR</a:t>
            </a:r>
            <a:r>
              <a:rPr lang="en-US" altLang="ja-JP" sz="1400" b="0" i="1" baseline="-25000" dirty="0"/>
              <a:t>r</a:t>
            </a:r>
            <a:r>
              <a:rPr lang="en-US" altLang="ja-JP" sz="1400" b="0" dirty="0"/>
              <a:t>*: </a:t>
            </a:r>
            <a:r>
              <a:rPr lang="en-US" altLang="ja-JP" sz="1400" b="0" dirty="0">
                <a:latin typeface="Tahoma" pitchFamily="34" charset="0"/>
              </a:rPr>
              <a:t>signal-to-noise ratio required for a bit-error rate of 10</a:t>
            </a:r>
            <a:r>
              <a:rPr lang="en-US" altLang="ja-JP" sz="1400" b="0" baseline="30000" dirty="0">
                <a:latin typeface="Tahoma" pitchFamily="34" charset="0"/>
              </a:rPr>
              <a:t>–6</a:t>
            </a:r>
          </a:p>
        </p:txBody>
      </p:sp>
      <p:sp>
        <p:nvSpPr>
          <p:cNvPr id="9" name="Line 10"/>
          <p:cNvSpPr>
            <a:spLocks noChangeShapeType="1"/>
          </p:cNvSpPr>
          <p:nvPr/>
        </p:nvSpPr>
        <p:spPr bwMode="auto">
          <a:xfrm>
            <a:off x="957263" y="2624485"/>
            <a:ext cx="77755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dirty="0"/>
          </a:p>
        </p:txBody>
      </p:sp>
      <p:sp>
        <p:nvSpPr>
          <p:cNvPr id="10" name="Line 11"/>
          <p:cNvSpPr>
            <a:spLocks noChangeShapeType="1"/>
          </p:cNvSpPr>
          <p:nvPr/>
        </p:nvSpPr>
        <p:spPr bwMode="auto">
          <a:xfrm>
            <a:off x="957263" y="3416647"/>
            <a:ext cx="777557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dirty="0"/>
          </a:p>
        </p:txBody>
      </p:sp>
      <p:sp>
        <p:nvSpPr>
          <p:cNvPr id="11" name="Line 12"/>
          <p:cNvSpPr>
            <a:spLocks noChangeShapeType="1"/>
          </p:cNvSpPr>
          <p:nvPr/>
        </p:nvSpPr>
        <p:spPr bwMode="auto">
          <a:xfrm>
            <a:off x="957263" y="6155085"/>
            <a:ext cx="77755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dirty="0"/>
          </a:p>
        </p:txBody>
      </p:sp>
      <p:sp>
        <p:nvSpPr>
          <p:cNvPr id="12" name="Line 13"/>
          <p:cNvSpPr>
            <a:spLocks noChangeShapeType="1"/>
          </p:cNvSpPr>
          <p:nvPr/>
        </p:nvSpPr>
        <p:spPr bwMode="auto">
          <a:xfrm>
            <a:off x="957263" y="2553047"/>
            <a:ext cx="77755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dirty="0"/>
          </a:p>
        </p:txBody>
      </p:sp>
      <p:sp>
        <p:nvSpPr>
          <p:cNvPr id="13" name="Line 14"/>
          <p:cNvSpPr>
            <a:spLocks noChangeShapeType="1"/>
          </p:cNvSpPr>
          <p:nvPr/>
        </p:nvSpPr>
        <p:spPr bwMode="auto">
          <a:xfrm>
            <a:off x="957263" y="6082060"/>
            <a:ext cx="77755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dirty="0"/>
          </a:p>
        </p:txBody>
      </p:sp>
      <p:sp>
        <p:nvSpPr>
          <p:cNvPr id="14" name="Text Box 15"/>
          <p:cNvSpPr txBox="1">
            <a:spLocks noChangeArrowheads="1"/>
          </p:cNvSpPr>
          <p:nvPr/>
        </p:nvSpPr>
        <p:spPr bwMode="auto">
          <a:xfrm>
            <a:off x="241813" y="1362254"/>
            <a:ext cx="872694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b="1">
                <a:solidFill>
                  <a:schemeClr val="tx1"/>
                </a:solidFill>
                <a:latin typeface="Arial" pitchFamily="34" charset="0"/>
                <a:ea typeface="ＭＳ Ｐゴシック" pitchFamily="50" charset="-128"/>
              </a:defRPr>
            </a:lvl1pPr>
            <a:lvl2pPr marL="742950" indent="-285750">
              <a:defRPr kumimoji="1" b="1">
                <a:solidFill>
                  <a:schemeClr val="tx1"/>
                </a:solidFill>
                <a:latin typeface="Arial" pitchFamily="34" charset="0"/>
                <a:ea typeface="ＭＳ Ｐゴシック" pitchFamily="50" charset="-128"/>
              </a:defRPr>
            </a:lvl2pPr>
            <a:lvl3pPr marL="1143000" indent="-228600">
              <a:defRPr kumimoji="1" b="1">
                <a:solidFill>
                  <a:schemeClr val="tx1"/>
                </a:solidFill>
                <a:latin typeface="Arial" pitchFamily="34" charset="0"/>
                <a:ea typeface="ＭＳ Ｐゴシック" pitchFamily="50" charset="-128"/>
              </a:defRPr>
            </a:lvl3pPr>
            <a:lvl4pPr marL="1600200" indent="-228600">
              <a:defRPr kumimoji="1" b="1">
                <a:solidFill>
                  <a:schemeClr val="tx1"/>
                </a:solidFill>
                <a:latin typeface="Arial" pitchFamily="34" charset="0"/>
                <a:ea typeface="ＭＳ Ｐゴシック" pitchFamily="50" charset="-128"/>
              </a:defRPr>
            </a:lvl4pPr>
            <a:lvl5pPr marL="2057400" indent="-228600">
              <a:defRPr kumimoji="1" b="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9pPr>
          </a:lstStyle>
          <a:p>
            <a:pPr>
              <a:defRPr/>
            </a:pPr>
            <a:r>
              <a:rPr lang="en-US" altLang="ja-JP" sz="1600" dirty="0" smtClean="0">
                <a:solidFill>
                  <a:srgbClr val="FF0000"/>
                </a:solidFill>
                <a:latin typeface="+mn-lt"/>
                <a:ea typeface="HGPｺﾞｼｯｸE" pitchFamily="50" charset="-128"/>
              </a:rPr>
              <a:t>Reuse the 14/15 LDPC code and a new 11/15 LDPC code with the best code efficiencies.</a:t>
            </a:r>
            <a:endParaRPr lang="ja-JP" altLang="en-US" sz="1600" dirty="0" smtClean="0">
              <a:solidFill>
                <a:srgbClr val="FF0000"/>
              </a:solidFill>
              <a:latin typeface="+mn-lt"/>
              <a:ea typeface="HGPｺﾞｼｯｸE" pitchFamily="50" charset="-128"/>
            </a:endParaRPr>
          </a:p>
        </p:txBody>
      </p:sp>
      <p:sp>
        <p:nvSpPr>
          <p:cNvPr id="15" name="Text Box 8"/>
          <p:cNvSpPr txBox="1">
            <a:spLocks noChangeArrowheads="1"/>
          </p:cNvSpPr>
          <p:nvPr/>
        </p:nvSpPr>
        <p:spPr bwMode="auto">
          <a:xfrm>
            <a:off x="1185863" y="2637185"/>
            <a:ext cx="50193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b="1">
                <a:solidFill>
                  <a:schemeClr val="tx1"/>
                </a:solidFill>
                <a:latin typeface="Arial" pitchFamily="34" charset="0"/>
                <a:ea typeface="ＭＳ Ｐゴシック" pitchFamily="50" charset="-128"/>
              </a:defRPr>
            </a:lvl1pPr>
            <a:lvl2pPr marL="742950" indent="-285750">
              <a:defRPr kumimoji="1" b="1">
                <a:solidFill>
                  <a:schemeClr val="tx1"/>
                </a:solidFill>
                <a:latin typeface="Arial" pitchFamily="34" charset="0"/>
                <a:ea typeface="ＭＳ Ｐゴシック" pitchFamily="50" charset="-128"/>
              </a:defRPr>
            </a:lvl2pPr>
            <a:lvl3pPr marL="1143000" indent="-228600">
              <a:defRPr kumimoji="1" b="1">
                <a:solidFill>
                  <a:schemeClr val="tx1"/>
                </a:solidFill>
                <a:latin typeface="Arial" pitchFamily="34" charset="0"/>
                <a:ea typeface="ＭＳ Ｐゴシック" pitchFamily="50" charset="-128"/>
              </a:defRPr>
            </a:lvl3pPr>
            <a:lvl4pPr marL="1600200" indent="-228600">
              <a:defRPr kumimoji="1" b="1">
                <a:solidFill>
                  <a:schemeClr val="tx1"/>
                </a:solidFill>
                <a:latin typeface="Arial" pitchFamily="34" charset="0"/>
                <a:ea typeface="ＭＳ Ｐゴシック" pitchFamily="50" charset="-128"/>
              </a:defRPr>
            </a:lvl4pPr>
            <a:lvl5pPr marL="2057400" indent="-228600">
              <a:defRPr kumimoji="1" b="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9pPr>
          </a:lstStyle>
          <a:p>
            <a:pPr>
              <a:defRPr/>
            </a:pPr>
            <a:r>
              <a:rPr lang="en-US" altLang="ja-JP" sz="1800" b="0" dirty="0" smtClean="0">
                <a:latin typeface="+mn-lt"/>
              </a:rPr>
              <a:t>code		          standard   rate     </a:t>
            </a:r>
            <a:r>
              <a:rPr lang="en-US" altLang="ja-JP" sz="1800" b="0" i="1" dirty="0" smtClean="0">
                <a:latin typeface="+mn-lt"/>
              </a:rPr>
              <a:t>SNR</a:t>
            </a:r>
            <a:r>
              <a:rPr lang="en-US" altLang="ja-JP" sz="1800" b="0" i="1" baseline="-25000" dirty="0" smtClean="0">
                <a:latin typeface="+mn-lt"/>
              </a:rPr>
              <a:t>r</a:t>
            </a:r>
            <a:endParaRPr lang="en-US" altLang="ja-JP" sz="1800" b="0" dirty="0" smtClean="0">
              <a:latin typeface="+mn-lt"/>
            </a:endParaRPr>
          </a:p>
        </p:txBody>
      </p:sp>
      <p:sp>
        <p:nvSpPr>
          <p:cNvPr id="16" name="テキスト ボックス 1"/>
          <p:cNvSpPr txBox="1">
            <a:spLocks noChangeArrowheads="1"/>
          </p:cNvSpPr>
          <p:nvPr/>
        </p:nvSpPr>
        <p:spPr bwMode="auto">
          <a:xfrm>
            <a:off x="5786438" y="3045172"/>
            <a:ext cx="57259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600" b="0" dirty="0"/>
              <a:t>(dB)</a:t>
            </a:r>
            <a:endParaRPr lang="ja-JP" altLang="en-US" sz="1600" b="0" dirty="0"/>
          </a:p>
        </p:txBody>
      </p:sp>
      <p:sp>
        <p:nvSpPr>
          <p:cNvPr id="17" name="テキスト ボックス 14"/>
          <p:cNvSpPr txBox="1">
            <a:spLocks noChangeArrowheads="1"/>
          </p:cNvSpPr>
          <p:nvPr/>
        </p:nvSpPr>
        <p:spPr bwMode="auto">
          <a:xfrm>
            <a:off x="6678613" y="3045172"/>
            <a:ext cx="57259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600" b="0" dirty="0"/>
              <a:t>(dB)</a:t>
            </a:r>
            <a:endParaRPr lang="ja-JP" altLang="en-US" sz="1600" b="0" dirty="0"/>
          </a:p>
        </p:txBody>
      </p:sp>
      <p:sp>
        <p:nvSpPr>
          <p:cNvPr id="18" name="テキスト ボックス 15"/>
          <p:cNvSpPr txBox="1">
            <a:spLocks noChangeArrowheads="1"/>
          </p:cNvSpPr>
          <p:nvPr/>
        </p:nvSpPr>
        <p:spPr bwMode="auto">
          <a:xfrm>
            <a:off x="7731125" y="3045172"/>
            <a:ext cx="57259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600" b="0" dirty="0"/>
              <a:t>(dB)</a:t>
            </a:r>
            <a:endParaRPr lang="ja-JP" altLang="en-US" sz="1600" b="0" dirty="0"/>
          </a:p>
        </p:txBody>
      </p:sp>
      <p:sp>
        <p:nvSpPr>
          <p:cNvPr id="19" name="テキスト ボックス 16"/>
          <p:cNvSpPr txBox="1">
            <a:spLocks noChangeArrowheads="1"/>
          </p:cNvSpPr>
          <p:nvPr/>
        </p:nvSpPr>
        <p:spPr bwMode="auto">
          <a:xfrm>
            <a:off x="6562177" y="2600672"/>
            <a:ext cx="9012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lgn="ctr">
              <a:spcBef>
                <a:spcPct val="0"/>
              </a:spcBef>
              <a:buClrTx/>
              <a:buFontTx/>
              <a:buNone/>
            </a:pPr>
            <a:r>
              <a:rPr lang="en-US" altLang="ja-JP" sz="1400" b="0" dirty="0"/>
              <a:t>Shannon</a:t>
            </a:r>
          </a:p>
          <a:p>
            <a:pPr algn="ctr">
              <a:spcBef>
                <a:spcPct val="0"/>
              </a:spcBef>
              <a:buClrTx/>
              <a:buFontTx/>
              <a:buNone/>
            </a:pPr>
            <a:r>
              <a:rPr lang="en-US" altLang="ja-JP" sz="1400" b="0" dirty="0"/>
              <a:t>limit</a:t>
            </a:r>
            <a:endParaRPr lang="ja-JP" altLang="en-US" sz="1400" b="0" dirty="0"/>
          </a:p>
        </p:txBody>
      </p:sp>
      <p:sp>
        <p:nvSpPr>
          <p:cNvPr id="20" name="テキスト ボックス 17"/>
          <p:cNvSpPr txBox="1">
            <a:spLocks noChangeArrowheads="1"/>
          </p:cNvSpPr>
          <p:nvPr/>
        </p:nvSpPr>
        <p:spPr bwMode="auto">
          <a:xfrm>
            <a:off x="7778429" y="2707035"/>
            <a:ext cx="5261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lgn="ctr">
              <a:spcBef>
                <a:spcPct val="0"/>
              </a:spcBef>
              <a:buClrTx/>
              <a:buFontTx/>
              <a:buNone/>
            </a:pPr>
            <a:r>
              <a:rPr lang="en-US" altLang="ja-JP" sz="1600" b="0" dirty="0"/>
              <a:t>gap</a:t>
            </a:r>
            <a:endParaRPr lang="ja-JP" altLang="en-US" sz="1600" b="0" dirty="0"/>
          </a:p>
        </p:txBody>
      </p:sp>
      <p:sp>
        <p:nvSpPr>
          <p:cNvPr id="21" name="正方形/長方形 20"/>
          <p:cNvSpPr/>
          <p:nvPr/>
        </p:nvSpPr>
        <p:spPr bwMode="auto">
          <a:xfrm>
            <a:off x="1106488" y="3934172"/>
            <a:ext cx="7415212" cy="358775"/>
          </a:xfrm>
          <a:prstGeom prst="rect">
            <a:avLst/>
          </a:prstGeom>
          <a:noFill/>
          <a:ln w="19050">
            <a:solidFill>
              <a:srgbClr val="FF0000"/>
            </a:solid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sz="1100" dirty="0">
              <a:solidFill>
                <a:srgbClr val="000000"/>
              </a:solidFill>
            </a:endParaRPr>
          </a:p>
        </p:txBody>
      </p:sp>
      <p:sp>
        <p:nvSpPr>
          <p:cNvPr id="22" name="正方形/長方形 21"/>
          <p:cNvSpPr/>
          <p:nvPr/>
        </p:nvSpPr>
        <p:spPr bwMode="auto">
          <a:xfrm>
            <a:off x="1112838" y="5553422"/>
            <a:ext cx="7415212" cy="360363"/>
          </a:xfrm>
          <a:prstGeom prst="rect">
            <a:avLst/>
          </a:prstGeom>
          <a:noFill/>
          <a:ln w="19050">
            <a:solidFill>
              <a:srgbClr val="FF0000"/>
            </a:solid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sz="1100" dirty="0">
              <a:solidFill>
                <a:srgbClr val="000000"/>
              </a:solidFill>
            </a:endParaRPr>
          </a:p>
        </p:txBody>
      </p:sp>
      <p:sp>
        <p:nvSpPr>
          <p:cNvPr id="23" name="テキスト ボックス 3"/>
          <p:cNvSpPr txBox="1">
            <a:spLocks noChangeArrowheads="1"/>
          </p:cNvSpPr>
          <p:nvPr/>
        </p:nvSpPr>
        <p:spPr bwMode="auto">
          <a:xfrm>
            <a:off x="413504" y="3821460"/>
            <a:ext cx="63190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lgn="ctr">
              <a:spcBef>
                <a:spcPct val="0"/>
              </a:spcBef>
              <a:buClrTx/>
              <a:buFontTx/>
              <a:buNone/>
            </a:pPr>
            <a:r>
              <a:rPr lang="en-US" altLang="ja-JP" sz="1400" dirty="0">
                <a:solidFill>
                  <a:srgbClr val="FF0000"/>
                </a:solidFill>
              </a:rPr>
              <a:t>rate</a:t>
            </a:r>
          </a:p>
          <a:p>
            <a:pPr algn="ctr">
              <a:spcBef>
                <a:spcPct val="0"/>
              </a:spcBef>
              <a:buClrTx/>
              <a:buFontTx/>
              <a:buNone/>
            </a:pPr>
            <a:r>
              <a:rPr lang="en-US" altLang="ja-JP" sz="1400" dirty="0">
                <a:solidFill>
                  <a:srgbClr val="FF0000"/>
                </a:solidFill>
              </a:rPr>
              <a:t>14/15</a:t>
            </a:r>
            <a:endParaRPr lang="ja-JP" altLang="en-US" sz="1400" dirty="0">
              <a:solidFill>
                <a:srgbClr val="FF0000"/>
              </a:solidFill>
            </a:endParaRPr>
          </a:p>
        </p:txBody>
      </p:sp>
      <p:sp>
        <p:nvSpPr>
          <p:cNvPr id="24" name="テキスト ボックス 21"/>
          <p:cNvSpPr txBox="1">
            <a:spLocks noChangeArrowheads="1"/>
          </p:cNvSpPr>
          <p:nvPr/>
        </p:nvSpPr>
        <p:spPr bwMode="auto">
          <a:xfrm>
            <a:off x="420173" y="5418485"/>
            <a:ext cx="6185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lgn="ctr">
              <a:spcBef>
                <a:spcPct val="0"/>
              </a:spcBef>
              <a:buClrTx/>
              <a:buFontTx/>
              <a:buNone/>
            </a:pPr>
            <a:r>
              <a:rPr lang="en-US" altLang="ja-JP" sz="1400" dirty="0">
                <a:solidFill>
                  <a:srgbClr val="FF0000"/>
                </a:solidFill>
              </a:rPr>
              <a:t>rate</a:t>
            </a:r>
          </a:p>
          <a:p>
            <a:pPr algn="ctr">
              <a:spcBef>
                <a:spcPct val="0"/>
              </a:spcBef>
              <a:buClrTx/>
              <a:buFontTx/>
              <a:buNone/>
            </a:pPr>
            <a:r>
              <a:rPr lang="en-US" altLang="ja-JP" sz="1400" dirty="0">
                <a:solidFill>
                  <a:srgbClr val="FF0000"/>
                </a:solidFill>
              </a:rPr>
              <a:t>11/15</a:t>
            </a:r>
            <a:endParaRPr lang="ja-JP" altLang="en-US" sz="1400" dirty="0">
              <a:solidFill>
                <a:srgbClr val="FF0000"/>
              </a:solidFill>
            </a:endParaRPr>
          </a:p>
        </p:txBody>
      </p:sp>
    </p:spTree>
    <p:extLst>
      <p:ext uri="{BB962C8B-B14F-4D97-AF65-F5344CB8AC3E}">
        <p14:creationId xmlns:p14="http://schemas.microsoft.com/office/powerpoint/2010/main" val="743853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20688"/>
            <a:ext cx="7772400" cy="582960"/>
          </a:xfrm>
        </p:spPr>
        <p:txBody>
          <a:bodyPr/>
          <a:lstStyle/>
          <a:p>
            <a:r>
              <a:rPr lang="en-US" altLang="ja-JP" sz="2400" dirty="0" smtClean="0">
                <a:latin typeface="Tahoma" pitchFamily="34" charset="0"/>
                <a:ea typeface="HGPｺﾞｼｯｸE" pitchFamily="50" charset="-128"/>
                <a:cs typeface="Tahoma" pitchFamily="34" charset="0"/>
              </a:rPr>
              <a:t>Proposed Overlaid-rate-compatible (ORC) LDPC Codes</a:t>
            </a:r>
            <a:endParaRPr kumimoji="1" lang="ja-JP" altLang="en-US" sz="2400" dirty="0"/>
          </a:p>
        </p:txBody>
      </p:sp>
      <p:sp>
        <p:nvSpPr>
          <p:cNvPr id="3" name="日付プレースホルダー 2"/>
          <p:cNvSpPr>
            <a:spLocks noGrp="1"/>
          </p:cNvSpPr>
          <p:nvPr>
            <p:ph type="dt" sz="half" idx="10"/>
          </p:nvPr>
        </p:nvSpPr>
        <p:spPr/>
        <p:txBody>
          <a:bodyPr/>
          <a:lstStyle/>
          <a:p>
            <a:r>
              <a:rPr lang="en-US" altLang="ja-JP" smtClean="0"/>
              <a:t>&lt;Sep. 2015&gt;</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Noda, et al. (Sony)</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6652F43B-E88C-4292-9842-7923F42985AC}" type="slidenum">
              <a:rPr lang="en-US" altLang="ja-JP" smtClean="0"/>
              <a:pPr/>
              <a:t>12</a:t>
            </a:fld>
            <a:endParaRPr lang="en-US" altLang="ja-JP" dirty="0"/>
          </a:p>
        </p:txBody>
      </p:sp>
      <p:sp>
        <p:nvSpPr>
          <p:cNvPr id="39" name="左大かっこ 38"/>
          <p:cNvSpPr/>
          <p:nvPr/>
        </p:nvSpPr>
        <p:spPr>
          <a:xfrm>
            <a:off x="1655676" y="1844824"/>
            <a:ext cx="144462" cy="2447925"/>
          </a:xfrm>
          <a:prstGeom prst="leftBracket">
            <a:avLst/>
          </a:prstGeom>
          <a:noFill/>
          <a:ln w="254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endParaRPr>
          </a:p>
        </p:txBody>
      </p:sp>
      <p:sp>
        <p:nvSpPr>
          <p:cNvPr id="40" name="左大かっこ 39"/>
          <p:cNvSpPr/>
          <p:nvPr/>
        </p:nvSpPr>
        <p:spPr>
          <a:xfrm flipH="1">
            <a:off x="7019838" y="1879749"/>
            <a:ext cx="144463" cy="2447925"/>
          </a:xfrm>
          <a:prstGeom prst="leftBracket">
            <a:avLst/>
          </a:prstGeom>
          <a:noFill/>
          <a:ln w="254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endParaRPr>
          </a:p>
        </p:txBody>
      </p:sp>
      <p:sp>
        <p:nvSpPr>
          <p:cNvPr id="41" name="テキスト ボックス 19"/>
          <p:cNvSpPr txBox="1">
            <a:spLocks noChangeArrowheads="1"/>
          </p:cNvSpPr>
          <p:nvPr/>
        </p:nvSpPr>
        <p:spPr bwMode="auto">
          <a:xfrm>
            <a:off x="935596" y="4260999"/>
            <a:ext cx="729334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600" dirty="0" smtClean="0">
                <a:solidFill>
                  <a:srgbClr val="000000"/>
                </a:solidFill>
                <a:latin typeface="Tahoma" pitchFamily="34" charset="0"/>
                <a:cs typeface="Tahoma" pitchFamily="34" charset="0"/>
              </a:rPr>
              <a:t>A low-rate </a:t>
            </a:r>
            <a:r>
              <a:rPr lang="en-US" altLang="ja-JP" sz="1600" dirty="0">
                <a:solidFill>
                  <a:srgbClr val="000000"/>
                </a:solidFill>
                <a:latin typeface="Tahoma" pitchFamily="34" charset="0"/>
                <a:cs typeface="Tahoma" pitchFamily="34" charset="0"/>
              </a:rPr>
              <a:t>parity-check </a:t>
            </a:r>
            <a:r>
              <a:rPr lang="en-US" altLang="ja-JP" sz="1600" dirty="0" smtClean="0">
                <a:solidFill>
                  <a:srgbClr val="000000"/>
                </a:solidFill>
                <a:latin typeface="Tahoma" pitchFamily="34" charset="0"/>
                <a:cs typeface="Tahoma" pitchFamily="34" charset="0"/>
              </a:rPr>
              <a:t>matrix, as a simplified example of an 11/15 LDPC code</a:t>
            </a:r>
            <a:endParaRPr lang="ja-JP" altLang="en-US" sz="1600" dirty="0">
              <a:solidFill>
                <a:srgbClr val="000000"/>
              </a:solidFill>
              <a:latin typeface="HGPｺﾞｼｯｸE" pitchFamily="50" charset="-128"/>
              <a:ea typeface="HGPｺﾞｼｯｸE" pitchFamily="50" charset="-128"/>
              <a:cs typeface="Tahoma" pitchFamily="34" charset="0"/>
            </a:endParaRPr>
          </a:p>
        </p:txBody>
      </p:sp>
      <p:sp>
        <p:nvSpPr>
          <p:cNvPr id="42" name="左大かっこ 41"/>
          <p:cNvSpPr/>
          <p:nvPr/>
        </p:nvSpPr>
        <p:spPr>
          <a:xfrm>
            <a:off x="1655676" y="4832499"/>
            <a:ext cx="144462" cy="1223962"/>
          </a:xfrm>
          <a:prstGeom prst="leftBracket">
            <a:avLst/>
          </a:prstGeom>
          <a:noFill/>
          <a:ln w="254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endParaRPr>
          </a:p>
        </p:txBody>
      </p:sp>
      <p:sp>
        <p:nvSpPr>
          <p:cNvPr id="43" name="左大かっこ 42"/>
          <p:cNvSpPr/>
          <p:nvPr/>
        </p:nvSpPr>
        <p:spPr>
          <a:xfrm flipH="1">
            <a:off x="7019838" y="4869011"/>
            <a:ext cx="144463" cy="1223963"/>
          </a:xfrm>
          <a:prstGeom prst="leftBracket">
            <a:avLst/>
          </a:prstGeom>
          <a:noFill/>
          <a:ln w="254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endParaRPr>
          </a:p>
        </p:txBody>
      </p:sp>
      <p:sp>
        <p:nvSpPr>
          <p:cNvPr id="44" name="テキスト ボックス 43"/>
          <p:cNvSpPr txBox="1">
            <a:spLocks noChangeArrowheads="1"/>
          </p:cNvSpPr>
          <p:nvPr/>
        </p:nvSpPr>
        <p:spPr bwMode="auto">
          <a:xfrm>
            <a:off x="947651" y="6021288"/>
            <a:ext cx="725826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600" dirty="0" smtClean="0">
                <a:solidFill>
                  <a:srgbClr val="000000"/>
                </a:solidFill>
                <a:latin typeface="Tahoma" pitchFamily="34" charset="0"/>
                <a:cs typeface="Tahoma" pitchFamily="34" charset="0"/>
              </a:rPr>
              <a:t>A high-rate </a:t>
            </a:r>
            <a:r>
              <a:rPr lang="en-US" altLang="ja-JP" sz="1600" dirty="0">
                <a:solidFill>
                  <a:srgbClr val="000000"/>
                </a:solidFill>
                <a:latin typeface="Tahoma" pitchFamily="34" charset="0"/>
                <a:cs typeface="Tahoma" pitchFamily="34" charset="0"/>
              </a:rPr>
              <a:t>parity-check </a:t>
            </a:r>
            <a:r>
              <a:rPr lang="en-US" altLang="ja-JP" sz="1600" dirty="0" smtClean="0">
                <a:solidFill>
                  <a:srgbClr val="000000"/>
                </a:solidFill>
                <a:latin typeface="Tahoma" pitchFamily="34" charset="0"/>
                <a:cs typeface="Tahoma" pitchFamily="34" charset="0"/>
              </a:rPr>
              <a:t>matrix, </a:t>
            </a:r>
            <a:r>
              <a:rPr lang="en-US" altLang="ja-JP" sz="1600" dirty="0">
                <a:solidFill>
                  <a:srgbClr val="000000"/>
                </a:solidFill>
                <a:latin typeface="Tahoma" pitchFamily="34" charset="0"/>
                <a:cs typeface="Tahoma" pitchFamily="34" charset="0"/>
              </a:rPr>
              <a:t>as </a:t>
            </a:r>
            <a:r>
              <a:rPr lang="en-US" altLang="ja-JP" sz="1600" dirty="0" smtClean="0">
                <a:solidFill>
                  <a:srgbClr val="000000"/>
                </a:solidFill>
                <a:latin typeface="Tahoma" pitchFamily="34" charset="0"/>
                <a:cs typeface="Tahoma" pitchFamily="34" charset="0"/>
              </a:rPr>
              <a:t>a simplified </a:t>
            </a:r>
            <a:r>
              <a:rPr lang="en-US" altLang="ja-JP" sz="1600" dirty="0">
                <a:solidFill>
                  <a:srgbClr val="000000"/>
                </a:solidFill>
                <a:latin typeface="Tahoma" pitchFamily="34" charset="0"/>
                <a:cs typeface="Tahoma" pitchFamily="34" charset="0"/>
              </a:rPr>
              <a:t>example of </a:t>
            </a:r>
            <a:r>
              <a:rPr lang="en-US" altLang="ja-JP" sz="1600" dirty="0" smtClean="0">
                <a:solidFill>
                  <a:srgbClr val="000000"/>
                </a:solidFill>
                <a:latin typeface="Tahoma" pitchFamily="34" charset="0"/>
                <a:cs typeface="Tahoma" pitchFamily="34" charset="0"/>
              </a:rPr>
              <a:t>a 14/15 </a:t>
            </a:r>
            <a:r>
              <a:rPr lang="en-US" altLang="ja-JP" sz="1600" dirty="0">
                <a:solidFill>
                  <a:srgbClr val="000000"/>
                </a:solidFill>
                <a:latin typeface="Tahoma" pitchFamily="34" charset="0"/>
                <a:cs typeface="Tahoma" pitchFamily="34" charset="0"/>
              </a:rPr>
              <a:t>LDPC code</a:t>
            </a:r>
            <a:endParaRPr lang="ja-JP" altLang="en-US" sz="1600" dirty="0">
              <a:solidFill>
                <a:srgbClr val="000000"/>
              </a:solidFill>
              <a:latin typeface="Tahoma" pitchFamily="34" charset="0"/>
              <a:cs typeface="Tahoma" pitchFamily="34" charset="0"/>
            </a:endParaRPr>
          </a:p>
        </p:txBody>
      </p:sp>
      <p:sp>
        <p:nvSpPr>
          <p:cNvPr id="45" name="円弧 44"/>
          <p:cNvSpPr/>
          <p:nvPr/>
        </p:nvSpPr>
        <p:spPr>
          <a:xfrm>
            <a:off x="6803938" y="3721249"/>
            <a:ext cx="468313" cy="1728000"/>
          </a:xfrm>
          <a:prstGeom prst="arc">
            <a:avLst>
              <a:gd name="adj1" fmla="val 16200000"/>
              <a:gd name="adj2" fmla="val 5443108"/>
            </a:avLst>
          </a:prstGeom>
          <a:noFill/>
          <a:ln w="38100" cap="flat" cmpd="sng" algn="ctr">
            <a:solidFill>
              <a:srgbClr val="333399"/>
            </a:solidFill>
            <a:prstDash val="solid"/>
            <a:headEnd type="none"/>
            <a:tailEnd type="arrow"/>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endParaRPr>
          </a:p>
        </p:txBody>
      </p:sp>
      <p:sp>
        <p:nvSpPr>
          <p:cNvPr id="46" name="円弧 48"/>
          <p:cNvSpPr>
            <a:spLocks/>
          </p:cNvSpPr>
          <p:nvPr/>
        </p:nvSpPr>
        <p:spPr bwMode="auto">
          <a:xfrm>
            <a:off x="6480088" y="2495699"/>
            <a:ext cx="1079500" cy="3060700"/>
          </a:xfrm>
          <a:custGeom>
            <a:avLst/>
            <a:gdLst>
              <a:gd name="T0" fmla="*/ 539750 w 1079500"/>
              <a:gd name="T1" fmla="*/ 0 h 3060700"/>
              <a:gd name="T2" fmla="*/ 1079499 w 1079500"/>
              <a:gd name="T3" fmla="*/ 1527497 h 3060700"/>
              <a:gd name="T4" fmla="*/ 555922 w 1079500"/>
              <a:gd name="T5" fmla="*/ 3060013 h 3060700"/>
              <a:gd name="T6" fmla="*/ 0 60000 65536"/>
              <a:gd name="T7" fmla="*/ 0 60000 65536"/>
              <a:gd name="T8" fmla="*/ 0 60000 65536"/>
            </a:gdLst>
            <a:ahLst/>
            <a:cxnLst>
              <a:cxn ang="T6">
                <a:pos x="T0" y="T1"/>
              </a:cxn>
              <a:cxn ang="T7">
                <a:pos x="T2" y="T3"/>
              </a:cxn>
              <a:cxn ang="T8">
                <a:pos x="T4" y="T5"/>
              </a:cxn>
            </a:cxnLst>
            <a:rect l="0" t="0" r="r" b="b"/>
            <a:pathLst>
              <a:path w="1079500" h="3060700" stroke="0">
                <a:moveTo>
                  <a:pt x="539750" y="0"/>
                </a:moveTo>
                <a:cubicBezTo>
                  <a:pt x="837453" y="0"/>
                  <a:pt x="1078944" y="683423"/>
                  <a:pt x="1079499" y="1527497"/>
                </a:cubicBezTo>
                <a:cubicBezTo>
                  <a:pt x="1080044" y="2355938"/>
                  <a:pt x="847980" y="3035191"/>
                  <a:pt x="555922" y="3060013"/>
                </a:cubicBezTo>
                <a:lnTo>
                  <a:pt x="539750" y="1530350"/>
                </a:lnTo>
                <a:lnTo>
                  <a:pt x="539750" y="0"/>
                </a:lnTo>
                <a:close/>
              </a:path>
              <a:path w="1079500" h="3060700" fill="none">
                <a:moveTo>
                  <a:pt x="539750" y="0"/>
                </a:moveTo>
                <a:cubicBezTo>
                  <a:pt x="837453" y="0"/>
                  <a:pt x="1078944" y="683423"/>
                  <a:pt x="1079499" y="1527497"/>
                </a:cubicBezTo>
                <a:cubicBezTo>
                  <a:pt x="1080044" y="2355938"/>
                  <a:pt x="847980" y="3035191"/>
                  <a:pt x="555922" y="3060013"/>
                </a:cubicBezTo>
              </a:path>
            </a:pathLst>
          </a:custGeom>
          <a:noFill/>
          <a:ln w="38100" cap="flat" cmpd="sng" algn="ctr">
            <a:solidFill>
              <a:srgbClr val="FF0000"/>
            </a:solidFill>
            <a:prstDash val="solid"/>
            <a:round/>
            <a:headEnd type="none"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kumimoji="1" lang="ja-JP" altLang="en-US" sz="1800" b="1" dirty="0">
              <a:solidFill>
                <a:srgbClr val="000000"/>
              </a:solidFill>
              <a:latin typeface="Arial" pitchFamily="34" charset="0"/>
              <a:ea typeface="ＭＳ Ｐゴシック" pitchFamily="50" charset="-128"/>
            </a:endParaRPr>
          </a:p>
        </p:txBody>
      </p:sp>
      <p:sp>
        <p:nvSpPr>
          <p:cNvPr id="47" name="正方形/長方形 46"/>
          <p:cNvSpPr/>
          <p:nvPr/>
        </p:nvSpPr>
        <p:spPr>
          <a:xfrm>
            <a:off x="1908088" y="1911499"/>
            <a:ext cx="1150938" cy="1150937"/>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48" name="正方形/長方形 235"/>
          <p:cNvSpPr/>
          <p:nvPr/>
        </p:nvSpPr>
        <p:spPr>
          <a:xfrm>
            <a:off x="3205076" y="1911499"/>
            <a:ext cx="1150937" cy="1150937"/>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49" name="正方形/長方形 235"/>
          <p:cNvSpPr/>
          <p:nvPr/>
        </p:nvSpPr>
        <p:spPr>
          <a:xfrm>
            <a:off x="4500476" y="1911499"/>
            <a:ext cx="1150937" cy="1150937"/>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50" name="正方形/長方形 235"/>
          <p:cNvSpPr/>
          <p:nvPr/>
        </p:nvSpPr>
        <p:spPr>
          <a:xfrm>
            <a:off x="5795876" y="1911499"/>
            <a:ext cx="1150937" cy="1150937"/>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51" name="正方形/長方形 235"/>
          <p:cNvSpPr/>
          <p:nvPr/>
        </p:nvSpPr>
        <p:spPr>
          <a:xfrm>
            <a:off x="1908088" y="3137049"/>
            <a:ext cx="1150938" cy="1150937"/>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52" name="正方形/長方形 235"/>
          <p:cNvSpPr/>
          <p:nvPr/>
        </p:nvSpPr>
        <p:spPr>
          <a:xfrm>
            <a:off x="3206663" y="3137049"/>
            <a:ext cx="1150938" cy="1150937"/>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53" name="正方形/長方形 235"/>
          <p:cNvSpPr/>
          <p:nvPr/>
        </p:nvSpPr>
        <p:spPr>
          <a:xfrm>
            <a:off x="4502063" y="3137049"/>
            <a:ext cx="1150938" cy="1150937"/>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54" name="正方形/長方形 235"/>
          <p:cNvSpPr/>
          <p:nvPr/>
        </p:nvSpPr>
        <p:spPr>
          <a:xfrm>
            <a:off x="5797463" y="3137049"/>
            <a:ext cx="1150938" cy="1150937"/>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55" name="Text Box 29"/>
          <p:cNvSpPr txBox="1">
            <a:spLocks noChangeArrowheads="1"/>
          </p:cNvSpPr>
          <p:nvPr/>
        </p:nvSpPr>
        <p:spPr bwMode="auto">
          <a:xfrm>
            <a:off x="1908088" y="1911499"/>
            <a:ext cx="1223963"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a:t>
            </a:r>
          </a:p>
          <a:p>
            <a:pPr eaLnBrk="1" hangingPunct="1">
              <a:spcBef>
                <a:spcPct val="0"/>
              </a:spcBef>
              <a:buClrTx/>
              <a:buFontTx/>
              <a:buNone/>
            </a:pPr>
            <a:r>
              <a:rPr lang="en-US" altLang="ja-JP" sz="1000" b="1" dirty="0">
                <a:solidFill>
                  <a:srgbClr val="000000"/>
                </a:solidFill>
                <a:latin typeface="Courier New" pitchFamily="49" charset="0"/>
              </a:rPr>
              <a:t>0 0 0 0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0 0 0 0 0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0 0 0 0 0 0 </a:t>
            </a:r>
            <a:r>
              <a:rPr lang="en-US" altLang="ja-JP" sz="1000" b="1" dirty="0">
                <a:solidFill>
                  <a:srgbClr val="FF0000"/>
                </a:solidFill>
                <a:latin typeface="Courier New" pitchFamily="49" charset="0"/>
              </a:rPr>
              <a:t>1</a:t>
            </a:r>
            <a:endParaRPr lang="ja-JP" altLang="en-US" sz="1000" b="1" dirty="0">
              <a:solidFill>
                <a:srgbClr val="FF0000"/>
              </a:solidFill>
              <a:latin typeface="Courier New" pitchFamily="49" charset="0"/>
            </a:endParaRPr>
          </a:p>
        </p:txBody>
      </p:sp>
      <p:sp>
        <p:nvSpPr>
          <p:cNvPr id="56" name="Text Box 31"/>
          <p:cNvSpPr txBox="1">
            <a:spLocks noChangeArrowheads="1"/>
          </p:cNvSpPr>
          <p:nvPr/>
        </p:nvSpPr>
        <p:spPr bwMode="auto">
          <a:xfrm>
            <a:off x="3203488" y="1911499"/>
            <a:ext cx="1223963"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000000"/>
                </a:solidFill>
                <a:latin typeface="Courier New" pitchFamily="49" charset="0"/>
              </a:rPr>
              <a:t>0 0 0 0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0 0 0 0 0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0 0 0 0 0 0 </a:t>
            </a:r>
            <a:r>
              <a:rPr lang="en-US" altLang="ja-JP" sz="1000" b="1" dirty="0">
                <a:solidFill>
                  <a:srgbClr val="FF0000"/>
                </a:solidFill>
                <a:latin typeface="Courier New" pitchFamily="49" charset="0"/>
              </a:rPr>
              <a:t>1</a:t>
            </a:r>
          </a:p>
          <a:p>
            <a:pPr eaLnBrk="1" hangingPunct="1">
              <a:spcBef>
                <a:spcPct val="0"/>
              </a:spcBef>
              <a:buClrTx/>
              <a:buFontTx/>
              <a:buNone/>
            </a:pP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a:t>
            </a:r>
          </a:p>
        </p:txBody>
      </p:sp>
      <p:sp>
        <p:nvSpPr>
          <p:cNvPr id="57" name="Text Box 33"/>
          <p:cNvSpPr txBox="1">
            <a:spLocks noChangeArrowheads="1"/>
          </p:cNvSpPr>
          <p:nvPr/>
        </p:nvSpPr>
        <p:spPr bwMode="auto">
          <a:xfrm>
            <a:off x="4500476" y="1911499"/>
            <a:ext cx="1223962"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000000"/>
                </a:solidFill>
                <a:latin typeface="Courier New" pitchFamily="49" charset="0"/>
              </a:rPr>
              <a:t>0 0 0 0 0 0 </a:t>
            </a:r>
            <a:r>
              <a:rPr lang="en-US" altLang="ja-JP" sz="1000" b="1" dirty="0">
                <a:solidFill>
                  <a:srgbClr val="FF0000"/>
                </a:solidFill>
                <a:latin typeface="Courier New" pitchFamily="49" charset="0"/>
              </a:rPr>
              <a:t>1</a:t>
            </a:r>
          </a:p>
          <a:p>
            <a:pPr eaLnBrk="1" hangingPunct="1">
              <a:spcBef>
                <a:spcPct val="0"/>
              </a:spcBef>
              <a:buClrTx/>
              <a:buFontTx/>
              <a:buNone/>
            </a:pP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a:t>
            </a:r>
          </a:p>
          <a:p>
            <a:pPr eaLnBrk="1" hangingPunct="1">
              <a:spcBef>
                <a:spcPct val="0"/>
              </a:spcBef>
              <a:buClrTx/>
              <a:buFontTx/>
              <a:buNone/>
            </a:pPr>
            <a:r>
              <a:rPr lang="en-US" altLang="ja-JP" sz="1000" b="1" dirty="0">
                <a:solidFill>
                  <a:srgbClr val="000000"/>
                </a:solidFill>
                <a:latin typeface="Courier New" pitchFamily="49" charset="0"/>
              </a:rPr>
              <a:t>0 0 0 0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0 0 0 0 0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a:t>
            </a:r>
          </a:p>
        </p:txBody>
      </p:sp>
      <p:sp>
        <p:nvSpPr>
          <p:cNvPr id="58" name="Text Box 36"/>
          <p:cNvSpPr txBox="1">
            <a:spLocks noChangeArrowheads="1"/>
          </p:cNvSpPr>
          <p:nvPr/>
        </p:nvSpPr>
        <p:spPr bwMode="auto">
          <a:xfrm>
            <a:off x="5795876" y="1911499"/>
            <a:ext cx="1223962"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000000"/>
                </a:solidFill>
                <a:latin typeface="Courier New" pitchFamily="49" charset="0"/>
              </a:rPr>
              <a:t>0 0 0 0 0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0 0 0 0 0 0 </a:t>
            </a:r>
            <a:r>
              <a:rPr lang="en-US" altLang="ja-JP" sz="1000" b="1" dirty="0">
                <a:solidFill>
                  <a:srgbClr val="FF0000"/>
                </a:solidFill>
                <a:latin typeface="Courier New" pitchFamily="49" charset="0"/>
              </a:rPr>
              <a:t>1</a:t>
            </a:r>
          </a:p>
          <a:p>
            <a:pPr eaLnBrk="1" hangingPunct="1">
              <a:spcBef>
                <a:spcPct val="0"/>
              </a:spcBef>
              <a:buClrTx/>
              <a:buFontTx/>
              <a:buNone/>
            </a:pP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a:t>
            </a:r>
          </a:p>
          <a:p>
            <a:pPr eaLnBrk="1" hangingPunct="1">
              <a:spcBef>
                <a:spcPct val="0"/>
              </a:spcBef>
              <a:buClrTx/>
              <a:buFontTx/>
              <a:buNone/>
            </a:pPr>
            <a:r>
              <a:rPr lang="en-US" altLang="ja-JP" sz="1000" b="1" dirty="0">
                <a:solidFill>
                  <a:srgbClr val="000000"/>
                </a:solidFill>
                <a:latin typeface="Courier New" pitchFamily="49" charset="0"/>
              </a:rPr>
              <a:t>0 0 0 0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a:t>
            </a:r>
          </a:p>
        </p:txBody>
      </p:sp>
      <p:sp>
        <p:nvSpPr>
          <p:cNvPr id="59" name="Text Box 41"/>
          <p:cNvSpPr txBox="1">
            <a:spLocks noChangeArrowheads="1"/>
          </p:cNvSpPr>
          <p:nvPr/>
        </p:nvSpPr>
        <p:spPr bwMode="auto">
          <a:xfrm>
            <a:off x="1908088" y="3137049"/>
            <a:ext cx="1223963"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000000"/>
                </a:solidFill>
                <a:latin typeface="Courier New" pitchFamily="49" charset="0"/>
              </a:rPr>
              <a:t>0 0 0 0 0 0 </a:t>
            </a:r>
            <a:r>
              <a:rPr lang="en-US" altLang="ja-JP" sz="1000" b="1" dirty="0">
                <a:solidFill>
                  <a:srgbClr val="0033CC"/>
                </a:solidFill>
                <a:latin typeface="Courier New" pitchFamily="49" charset="0"/>
              </a:rPr>
              <a:t>1</a:t>
            </a:r>
          </a:p>
          <a:p>
            <a:pPr eaLnBrk="1" hangingPunct="1">
              <a:spcBef>
                <a:spcPct val="0"/>
              </a:spcBef>
              <a:buClrTx/>
              <a:buFontTx/>
              <a:buNone/>
            </a:pP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a:t>
            </a:r>
          </a:p>
          <a:p>
            <a:pPr eaLnBrk="1" hangingPunct="1">
              <a:spcBef>
                <a:spcPct val="0"/>
              </a:spcBef>
              <a:buClrTx/>
              <a:buFontTx/>
              <a:buNone/>
            </a:pPr>
            <a:r>
              <a:rPr lang="en-US" altLang="ja-JP" sz="1000" b="1" dirty="0">
                <a:solidFill>
                  <a:srgbClr val="000000"/>
                </a:solidFill>
                <a:latin typeface="Courier New" pitchFamily="49" charset="0"/>
              </a:rPr>
              <a:t>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a:t>
            </a:r>
          </a:p>
        </p:txBody>
      </p:sp>
      <p:sp>
        <p:nvSpPr>
          <p:cNvPr id="60" name="Text Box 42"/>
          <p:cNvSpPr txBox="1">
            <a:spLocks noChangeArrowheads="1"/>
          </p:cNvSpPr>
          <p:nvPr/>
        </p:nvSpPr>
        <p:spPr bwMode="auto">
          <a:xfrm>
            <a:off x="3203488" y="3137049"/>
            <a:ext cx="1223963"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a:t>
            </a:r>
          </a:p>
          <a:p>
            <a:pPr eaLnBrk="1" hangingPunct="1">
              <a:spcBef>
                <a:spcPct val="0"/>
              </a:spcBef>
              <a:buClrTx/>
              <a:buFontTx/>
              <a:buNone/>
            </a:pPr>
            <a:r>
              <a:rPr lang="en-US" altLang="ja-JP" sz="1000" b="1" dirty="0">
                <a:solidFill>
                  <a:srgbClr val="000000"/>
                </a:solidFill>
                <a:latin typeface="Courier New" pitchFamily="49" charset="0"/>
              </a:rPr>
              <a:t>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0 0 0 0 0 0 </a:t>
            </a:r>
            <a:r>
              <a:rPr lang="en-US" altLang="ja-JP" sz="1000" b="1" dirty="0">
                <a:solidFill>
                  <a:srgbClr val="0033CC"/>
                </a:solidFill>
                <a:latin typeface="Courier New" pitchFamily="49" charset="0"/>
              </a:rPr>
              <a:t>1</a:t>
            </a:r>
          </a:p>
        </p:txBody>
      </p:sp>
      <p:sp>
        <p:nvSpPr>
          <p:cNvPr id="61" name="Text Box 43"/>
          <p:cNvSpPr txBox="1">
            <a:spLocks noChangeArrowheads="1"/>
          </p:cNvSpPr>
          <p:nvPr/>
        </p:nvSpPr>
        <p:spPr bwMode="auto">
          <a:xfrm>
            <a:off x="4500476" y="3137049"/>
            <a:ext cx="1223962"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000000"/>
                </a:solidFill>
                <a:latin typeface="Courier New" pitchFamily="49" charset="0"/>
              </a:rPr>
              <a:t>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0 0 0 0 0 0 </a:t>
            </a:r>
            <a:r>
              <a:rPr lang="en-US" altLang="ja-JP" sz="1000" b="1" dirty="0">
                <a:solidFill>
                  <a:srgbClr val="0033CC"/>
                </a:solidFill>
                <a:latin typeface="Courier New" pitchFamily="49" charset="0"/>
              </a:rPr>
              <a:t>1</a:t>
            </a:r>
          </a:p>
          <a:p>
            <a:pPr eaLnBrk="1" hangingPunct="1">
              <a:spcBef>
                <a:spcPct val="0"/>
              </a:spcBef>
              <a:buClrTx/>
              <a:buFontTx/>
              <a:buNone/>
            </a:pP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a:t>
            </a:r>
          </a:p>
        </p:txBody>
      </p:sp>
      <p:sp>
        <p:nvSpPr>
          <p:cNvPr id="62" name="Text Box 44"/>
          <p:cNvSpPr txBox="1">
            <a:spLocks noChangeArrowheads="1"/>
          </p:cNvSpPr>
          <p:nvPr/>
        </p:nvSpPr>
        <p:spPr bwMode="auto">
          <a:xfrm>
            <a:off x="5795876" y="3137049"/>
            <a:ext cx="1223962"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a:t>
            </a:r>
          </a:p>
          <a:p>
            <a:pPr eaLnBrk="1" hangingPunct="1">
              <a:spcBef>
                <a:spcPct val="0"/>
              </a:spcBef>
              <a:buClrTx/>
              <a:buFontTx/>
              <a:buNone/>
            </a:pPr>
            <a:r>
              <a:rPr lang="en-US" altLang="ja-JP" sz="1000" b="1" dirty="0">
                <a:solidFill>
                  <a:srgbClr val="000000"/>
                </a:solidFill>
                <a:latin typeface="Courier New" pitchFamily="49" charset="0"/>
              </a:rPr>
              <a:t>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0 0 0 0 0 0 </a:t>
            </a:r>
            <a:r>
              <a:rPr lang="en-US" altLang="ja-JP" sz="1000" b="1" dirty="0">
                <a:solidFill>
                  <a:srgbClr val="0033CC"/>
                </a:solidFill>
                <a:latin typeface="Courier New" pitchFamily="49" charset="0"/>
              </a:rPr>
              <a:t>1</a:t>
            </a:r>
          </a:p>
          <a:p>
            <a:pPr eaLnBrk="1" hangingPunct="1">
              <a:spcBef>
                <a:spcPct val="0"/>
              </a:spcBef>
              <a:buClrTx/>
              <a:buFontTx/>
              <a:buNone/>
            </a:pP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0 0 0 0 0 0</a:t>
            </a:r>
          </a:p>
        </p:txBody>
      </p:sp>
      <p:sp>
        <p:nvSpPr>
          <p:cNvPr id="63" name="正方形/長方形 235"/>
          <p:cNvSpPr/>
          <p:nvPr/>
        </p:nvSpPr>
        <p:spPr>
          <a:xfrm>
            <a:off x="1908088" y="4865836"/>
            <a:ext cx="1150938" cy="1150938"/>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64" name="正方形/長方形 235"/>
          <p:cNvSpPr/>
          <p:nvPr/>
        </p:nvSpPr>
        <p:spPr>
          <a:xfrm>
            <a:off x="3206663" y="4865836"/>
            <a:ext cx="1150938" cy="1150938"/>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65" name="正方形/長方形 235"/>
          <p:cNvSpPr/>
          <p:nvPr/>
        </p:nvSpPr>
        <p:spPr>
          <a:xfrm>
            <a:off x="4502063" y="4865836"/>
            <a:ext cx="1150938" cy="1150938"/>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66" name="正方形/長方形 235"/>
          <p:cNvSpPr/>
          <p:nvPr/>
        </p:nvSpPr>
        <p:spPr>
          <a:xfrm>
            <a:off x="5797463" y="4865836"/>
            <a:ext cx="1150938" cy="1150938"/>
          </a:xfrm>
          <a:prstGeom prst="rect">
            <a:avLst/>
          </a:prstGeom>
          <a:solidFill>
            <a:srgbClr val="808080">
              <a:lumMod val="40000"/>
              <a:lumOff val="60000"/>
            </a:srgbClr>
          </a:solidFill>
          <a:ln w="25400" cap="flat" cmpd="sng" algn="ctr">
            <a:noFill/>
            <a:prstDash val="solid"/>
          </a:ln>
          <a:effectLst>
            <a:outerShdw blurRad="50800" dist="38100" dir="2700000" algn="tl" rotWithShape="0">
              <a:prstClr val="black">
                <a:alpha val="40000"/>
              </a:prstClr>
            </a:outerShdw>
          </a:effectLst>
        </p:spPr>
        <p:txBody>
          <a:bodyPr anchor="ctr"/>
          <a:lstStyle/>
          <a:p>
            <a:pPr algn="ctr" fontAlgn="auto">
              <a:spcBef>
                <a:spcPts val="0"/>
              </a:spcBef>
              <a:spcAft>
                <a:spcPts val="0"/>
              </a:spcAft>
              <a:defRPr/>
            </a:pPr>
            <a:endParaRPr lang="ja-JP" altLang="en-US" sz="1800" b="1" kern="0" dirty="0">
              <a:solidFill>
                <a:sysClr val="windowText" lastClr="000000"/>
              </a:solidFill>
              <a:latin typeface="Verdana"/>
              <a:ea typeface="ＭＳ Ｐゴシック"/>
            </a:endParaRPr>
          </a:p>
        </p:txBody>
      </p:sp>
      <p:sp>
        <p:nvSpPr>
          <p:cNvPr id="67" name="Text Box 49"/>
          <p:cNvSpPr txBox="1">
            <a:spLocks noChangeArrowheads="1"/>
          </p:cNvSpPr>
          <p:nvPr/>
        </p:nvSpPr>
        <p:spPr bwMode="auto">
          <a:xfrm>
            <a:off x="1908088" y="4865836"/>
            <a:ext cx="1223963"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0 0 0 0 0 </a:t>
            </a:r>
            <a:r>
              <a:rPr lang="en-US" altLang="ja-JP" sz="1000" b="1" dirty="0">
                <a:solidFill>
                  <a:srgbClr val="0033CC"/>
                </a:solidFill>
                <a:latin typeface="Courier New" pitchFamily="49" charset="0"/>
              </a:rPr>
              <a:t>1</a:t>
            </a:r>
          </a:p>
          <a:p>
            <a:pPr eaLnBrk="1" hangingPunct="1">
              <a:spcBef>
                <a:spcPct val="0"/>
              </a:spcBef>
              <a:buClrTx/>
              <a:buFontTx/>
              <a:buNone/>
            </a:pP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a:t>
            </a:r>
            <a:r>
              <a:rPr lang="en-US" altLang="ja-JP" sz="1000" b="1" dirty="0">
                <a:solidFill>
                  <a:srgbClr val="FF0000"/>
                </a:solidFill>
                <a:latin typeface="Courier New" pitchFamily="49" charset="0"/>
              </a:rPr>
              <a:t>1</a:t>
            </a:r>
          </a:p>
        </p:txBody>
      </p:sp>
      <p:sp>
        <p:nvSpPr>
          <p:cNvPr id="68" name="Text Box 50"/>
          <p:cNvSpPr txBox="1">
            <a:spLocks noChangeArrowheads="1"/>
          </p:cNvSpPr>
          <p:nvPr/>
        </p:nvSpPr>
        <p:spPr bwMode="auto">
          <a:xfrm>
            <a:off x="3203488" y="4865836"/>
            <a:ext cx="1223963"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a:t>
            </a:r>
            <a:r>
              <a:rPr lang="en-US" altLang="ja-JP" sz="1000" b="1" dirty="0">
                <a:solidFill>
                  <a:srgbClr val="FF0000"/>
                </a:solidFill>
                <a:latin typeface="Courier New" pitchFamily="49" charset="0"/>
              </a:rPr>
              <a:t>1</a:t>
            </a:r>
          </a:p>
          <a:p>
            <a:pPr eaLnBrk="1" hangingPunct="1">
              <a:spcBef>
                <a:spcPct val="0"/>
              </a:spcBef>
              <a:buClrTx/>
              <a:buFontTx/>
              <a:buNone/>
            </a:pP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a:t>
            </a:r>
            <a:r>
              <a:rPr lang="en-US" altLang="ja-JP" sz="1000" b="1" dirty="0">
                <a:solidFill>
                  <a:srgbClr val="0033CC"/>
                </a:solidFill>
                <a:latin typeface="Courier New" pitchFamily="49" charset="0"/>
              </a:rPr>
              <a:t>1</a:t>
            </a:r>
          </a:p>
        </p:txBody>
      </p:sp>
      <p:sp>
        <p:nvSpPr>
          <p:cNvPr id="69" name="Text Box 51"/>
          <p:cNvSpPr txBox="1">
            <a:spLocks noChangeArrowheads="1"/>
          </p:cNvSpPr>
          <p:nvPr/>
        </p:nvSpPr>
        <p:spPr bwMode="auto">
          <a:xfrm>
            <a:off x="4500476" y="4865836"/>
            <a:ext cx="1223962"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000000"/>
                </a:solidFill>
                <a:latin typeface="Courier New" pitchFamily="49" charset="0"/>
              </a:rPr>
              <a:t>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a:t>
            </a:r>
            <a:r>
              <a:rPr lang="en-US" altLang="ja-JP" sz="1000" b="1" dirty="0">
                <a:solidFill>
                  <a:srgbClr val="FF0000"/>
                </a:solidFill>
                <a:latin typeface="Courier New" pitchFamily="49" charset="0"/>
              </a:rPr>
              <a:t>1</a:t>
            </a:r>
          </a:p>
          <a:p>
            <a:pPr eaLnBrk="1" hangingPunct="1">
              <a:spcBef>
                <a:spcPct val="0"/>
              </a:spcBef>
              <a:buClrTx/>
              <a:buFontTx/>
              <a:buNone/>
            </a:pP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 </a:t>
            </a:r>
            <a:r>
              <a:rPr lang="en-US" altLang="ja-JP" sz="1000" b="1" dirty="0">
                <a:solidFill>
                  <a:srgbClr val="0033CC"/>
                </a:solidFill>
                <a:latin typeface="Courier New" pitchFamily="49" charset="0"/>
              </a:rPr>
              <a:t>1</a:t>
            </a:r>
          </a:p>
          <a:p>
            <a:pPr eaLnBrk="1" hangingPunct="1">
              <a:spcBef>
                <a:spcPct val="0"/>
              </a:spcBef>
              <a:buClrTx/>
              <a:buFontTx/>
              <a:buNone/>
            </a:pP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a:t>
            </a:r>
          </a:p>
        </p:txBody>
      </p:sp>
      <p:sp>
        <p:nvSpPr>
          <p:cNvPr id="70" name="Text Box 52"/>
          <p:cNvSpPr txBox="1">
            <a:spLocks noChangeArrowheads="1"/>
          </p:cNvSpPr>
          <p:nvPr/>
        </p:nvSpPr>
        <p:spPr bwMode="auto">
          <a:xfrm>
            <a:off x="5795876" y="4865836"/>
            <a:ext cx="1223962"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a:t>
            </a:r>
            <a:r>
              <a:rPr lang="en-US" altLang="ja-JP" sz="1000" b="1" dirty="0">
                <a:solidFill>
                  <a:srgbClr val="FF0000"/>
                </a:solidFill>
                <a:latin typeface="Courier New" pitchFamily="49" charset="0"/>
              </a:rPr>
              <a:t>1</a:t>
            </a:r>
          </a:p>
          <a:p>
            <a:pPr eaLnBrk="1" hangingPunct="1">
              <a:spcBef>
                <a:spcPct val="0"/>
              </a:spcBef>
              <a:buClrTx/>
              <a:buFontTx/>
              <a:buNone/>
            </a:pP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a:t>
            </a:r>
          </a:p>
          <a:p>
            <a:pPr eaLnBrk="1" hangingPunct="1">
              <a:spcBef>
                <a:spcPct val="0"/>
              </a:spcBef>
              <a:buClrTx/>
              <a:buFontTx/>
              <a:buNone/>
            </a:pPr>
            <a:r>
              <a:rPr lang="en-US" altLang="ja-JP" sz="1000" b="1" dirty="0">
                <a:solidFill>
                  <a:srgbClr val="000000"/>
                </a:solidFill>
                <a:latin typeface="Courier New" pitchFamily="49" charset="0"/>
              </a:rPr>
              <a:t>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a:t>
            </a:r>
          </a:p>
          <a:p>
            <a:pPr eaLnBrk="1" hangingPunct="1">
              <a:spcBef>
                <a:spcPct val="0"/>
              </a:spcBef>
              <a:buClrTx/>
              <a:buFontTx/>
              <a:buNone/>
            </a:pPr>
            <a:r>
              <a:rPr lang="en-US" altLang="ja-JP" sz="1000" b="1" dirty="0">
                <a:solidFill>
                  <a:srgbClr val="000000"/>
                </a:solidFill>
                <a:latin typeface="Courier New" pitchFamily="49" charset="0"/>
              </a:rPr>
              <a:t>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a:t>
            </a: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a:t>
            </a:r>
          </a:p>
          <a:p>
            <a:pPr eaLnBrk="1" hangingPunct="1">
              <a:spcBef>
                <a:spcPct val="0"/>
              </a:spcBef>
              <a:buClrTx/>
              <a:buFontTx/>
              <a:buNone/>
            </a:pPr>
            <a:r>
              <a:rPr lang="en-US" altLang="ja-JP" sz="1000" b="1" dirty="0">
                <a:solidFill>
                  <a:srgbClr val="000000"/>
                </a:solidFill>
                <a:latin typeface="Courier New" pitchFamily="49" charset="0"/>
              </a:rPr>
              <a:t>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 </a:t>
            </a:r>
            <a:r>
              <a:rPr lang="en-US" altLang="ja-JP" sz="1000" b="1" dirty="0">
                <a:solidFill>
                  <a:srgbClr val="0033CC"/>
                </a:solidFill>
                <a:latin typeface="Courier New" pitchFamily="49" charset="0"/>
              </a:rPr>
              <a:t>1</a:t>
            </a:r>
          </a:p>
          <a:p>
            <a:pPr eaLnBrk="1" hangingPunct="1">
              <a:spcBef>
                <a:spcPct val="0"/>
              </a:spcBef>
              <a:buClrTx/>
              <a:buFontTx/>
              <a:buNone/>
            </a:pPr>
            <a:r>
              <a:rPr lang="en-US" altLang="ja-JP" sz="1000" b="1" dirty="0">
                <a:solidFill>
                  <a:srgbClr val="0033CC"/>
                </a:solidFill>
                <a:latin typeface="Courier New" pitchFamily="49" charset="0"/>
              </a:rPr>
              <a:t>1</a:t>
            </a:r>
            <a:r>
              <a:rPr lang="en-US" altLang="ja-JP" sz="1000" b="1" dirty="0">
                <a:solidFill>
                  <a:srgbClr val="000000"/>
                </a:solidFill>
                <a:latin typeface="Courier New" pitchFamily="49" charset="0"/>
              </a:rPr>
              <a:t> 0 0 0 </a:t>
            </a:r>
            <a:r>
              <a:rPr lang="en-US" altLang="ja-JP" sz="1000" b="1" dirty="0">
                <a:solidFill>
                  <a:srgbClr val="FF0000"/>
                </a:solidFill>
                <a:latin typeface="Courier New" pitchFamily="49" charset="0"/>
              </a:rPr>
              <a:t>1</a:t>
            </a:r>
            <a:r>
              <a:rPr lang="en-US" altLang="ja-JP" sz="1000" b="1" dirty="0">
                <a:solidFill>
                  <a:srgbClr val="000000"/>
                </a:solidFill>
                <a:latin typeface="Courier New" pitchFamily="49" charset="0"/>
              </a:rPr>
              <a:t> 0 0</a:t>
            </a:r>
          </a:p>
        </p:txBody>
      </p:sp>
      <p:sp>
        <p:nvSpPr>
          <p:cNvPr id="71" name="Rectangle 8"/>
          <p:cNvSpPr>
            <a:spLocks noChangeArrowheads="1"/>
          </p:cNvSpPr>
          <p:nvPr/>
        </p:nvSpPr>
        <p:spPr bwMode="auto">
          <a:xfrm>
            <a:off x="179512" y="1052736"/>
            <a:ext cx="8784976"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7" tIns="45704" rIns="91407" bIns="45704" anchor="ctr"/>
          <a:lstStyle>
            <a:lvl1pPr>
              <a:spcBef>
                <a:spcPct val="20000"/>
              </a:spcBef>
              <a:buClr>
                <a:schemeClr val="tx1"/>
              </a:buClr>
              <a:buFont typeface="Wingdings" pitchFamily="2" charset="2"/>
              <a:buChar char="u"/>
              <a:tabLst>
                <a:tab pos="1165225" algn="l"/>
              </a:tabLst>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tabLst>
                <a:tab pos="1165225" algn="l"/>
              </a:tabLst>
              <a:defRPr kumimoji="1" sz="2000">
                <a:solidFill>
                  <a:schemeClr val="tx1"/>
                </a:solidFill>
                <a:latin typeface="Arial" pitchFamily="34" charset="0"/>
                <a:ea typeface="ＭＳ Ｐゴシック" pitchFamily="50" charset="-128"/>
              </a:defRPr>
            </a:lvl2pPr>
            <a:lvl3pPr marL="1143000" indent="-228600">
              <a:spcBef>
                <a:spcPct val="20000"/>
              </a:spcBef>
              <a:buChar char="•"/>
              <a:tabLst>
                <a:tab pos="1165225" algn="l"/>
              </a:tabLst>
              <a:defRPr kumimoji="1">
                <a:solidFill>
                  <a:schemeClr val="tx1"/>
                </a:solidFill>
                <a:latin typeface="Arial" pitchFamily="34" charset="0"/>
                <a:ea typeface="ＭＳ Ｐゴシック" pitchFamily="50" charset="-128"/>
              </a:defRPr>
            </a:lvl3pPr>
            <a:lvl4pPr marL="1600200" indent="-228600">
              <a:spcBef>
                <a:spcPct val="20000"/>
              </a:spcBef>
              <a:buChar char="–"/>
              <a:tabLst>
                <a:tab pos="1165225" algn="l"/>
              </a:tabLst>
              <a:defRPr kumimoji="1" sz="1600">
                <a:solidFill>
                  <a:schemeClr val="tx1"/>
                </a:solidFill>
                <a:latin typeface="Arial" pitchFamily="34" charset="0"/>
                <a:ea typeface="ＭＳ Ｐゴシック" pitchFamily="50" charset="-128"/>
              </a:defRPr>
            </a:lvl4pPr>
            <a:lvl5pPr marL="2057400" indent="-228600">
              <a:spcBef>
                <a:spcPct val="20000"/>
              </a:spcBef>
              <a:buChar char="»"/>
              <a:tabLst>
                <a:tab pos="1165225" algn="l"/>
              </a:tabLst>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tabLst>
                <a:tab pos="1165225" algn="l"/>
              </a:tabLst>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tabLst>
                <a:tab pos="1165225" algn="l"/>
              </a:tabLst>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tabLst>
                <a:tab pos="1165225" algn="l"/>
              </a:tabLst>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tabLst>
                <a:tab pos="1165225" algn="l"/>
              </a:tabLst>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kumimoji="0" lang="en-US" altLang="ja-JP" sz="1400" dirty="0">
                <a:solidFill>
                  <a:srgbClr val="0000FF"/>
                </a:solidFill>
                <a:latin typeface="Tahoma" pitchFamily="34" charset="0"/>
                <a:cs typeface="Tahoma" pitchFamily="34" charset="0"/>
              </a:rPr>
              <a:t>A </a:t>
            </a:r>
            <a:r>
              <a:rPr kumimoji="0" lang="en-US" altLang="ja-JP" sz="1400" dirty="0" smtClean="0">
                <a:solidFill>
                  <a:srgbClr val="0000FF"/>
                </a:solidFill>
                <a:latin typeface="Tahoma" pitchFamily="34" charset="0"/>
                <a:cs typeface="Tahoma" pitchFamily="34" charset="0"/>
              </a:rPr>
              <a:t>check </a:t>
            </a:r>
            <a:r>
              <a:rPr kumimoji="0" lang="en-US" altLang="ja-JP" sz="1400" dirty="0">
                <a:solidFill>
                  <a:srgbClr val="0000FF"/>
                </a:solidFill>
                <a:latin typeface="Tahoma" pitchFamily="34" charset="0"/>
                <a:cs typeface="Tahoma" pitchFamily="34" charset="0"/>
              </a:rPr>
              <a:t>matrix of a high-rate code composed of </a:t>
            </a:r>
            <a:r>
              <a:rPr kumimoji="0" lang="en-US" altLang="ja-JP" sz="1400" dirty="0">
                <a:solidFill>
                  <a:srgbClr val="FF0000"/>
                </a:solidFill>
                <a:latin typeface="Tahoma" pitchFamily="34" charset="0"/>
                <a:cs typeface="Tahoma" pitchFamily="34" charset="0"/>
              </a:rPr>
              <a:t>overlay</a:t>
            </a:r>
            <a:r>
              <a:rPr kumimoji="0" lang="en-US" altLang="ja-JP" sz="1400" dirty="0">
                <a:solidFill>
                  <a:srgbClr val="0000FF"/>
                </a:solidFill>
                <a:latin typeface="Tahoma" pitchFamily="34" charset="0"/>
                <a:cs typeface="Tahoma" pitchFamily="34" charset="0"/>
              </a:rPr>
              <a:t> of </a:t>
            </a:r>
            <a:r>
              <a:rPr kumimoji="0" lang="en-US" altLang="ja-JP" sz="1400" dirty="0" smtClean="0">
                <a:solidFill>
                  <a:srgbClr val="0000FF"/>
                </a:solidFill>
                <a:latin typeface="Tahoma" pitchFamily="34" charset="0"/>
                <a:cs typeface="Tahoma" pitchFamily="34" charset="0"/>
              </a:rPr>
              <a:t>sub-matrices </a:t>
            </a:r>
            <a:r>
              <a:rPr kumimoji="0" lang="en-US" altLang="ja-JP" sz="1400" dirty="0">
                <a:solidFill>
                  <a:srgbClr val="0000FF"/>
                </a:solidFill>
                <a:latin typeface="Tahoma" pitchFamily="34" charset="0"/>
                <a:cs typeface="Tahoma" pitchFamily="34" charset="0"/>
              </a:rPr>
              <a:t>in a check matrix of a low-rate </a:t>
            </a:r>
            <a:r>
              <a:rPr kumimoji="0" lang="en-US" altLang="ja-JP" sz="1400" dirty="0" smtClean="0">
                <a:solidFill>
                  <a:srgbClr val="0000FF"/>
                </a:solidFill>
                <a:latin typeface="Tahoma" pitchFamily="34" charset="0"/>
                <a:cs typeface="Tahoma" pitchFamily="34" charset="0"/>
              </a:rPr>
              <a:t>code. This structure enables to </a:t>
            </a:r>
            <a:r>
              <a:rPr kumimoji="0" lang="en-US" altLang="ja-JP" sz="1400" dirty="0" smtClean="0">
                <a:solidFill>
                  <a:srgbClr val="FF0000"/>
                </a:solidFill>
                <a:latin typeface="Tahoma" pitchFamily="34" charset="0"/>
                <a:cs typeface="Tahoma" pitchFamily="34" charset="0"/>
              </a:rPr>
              <a:t>share a belief-propagation decoder </a:t>
            </a:r>
            <a:r>
              <a:rPr kumimoji="0" lang="en-US" altLang="ja-JP" sz="1400" dirty="0" smtClean="0">
                <a:solidFill>
                  <a:srgbClr val="0000FF"/>
                </a:solidFill>
                <a:latin typeface="Tahoma" pitchFamily="34" charset="0"/>
                <a:cs typeface="Tahoma" pitchFamily="34" charset="0"/>
              </a:rPr>
              <a:t>for the high-rate and low-rate LDPC codes.  </a:t>
            </a:r>
            <a:endParaRPr kumimoji="0" lang="en-US" altLang="ja-JP" sz="1400" dirty="0">
              <a:solidFill>
                <a:srgbClr val="0000FF"/>
              </a:solidFill>
              <a:latin typeface="Tahoma" pitchFamily="34" charset="0"/>
              <a:cs typeface="Tahoma" pitchFamily="34" charset="0"/>
            </a:endParaRPr>
          </a:p>
        </p:txBody>
      </p:sp>
    </p:spTree>
    <p:extLst>
      <p:ext uri="{BB962C8B-B14F-4D97-AF65-F5344CB8AC3E}">
        <p14:creationId xmlns:p14="http://schemas.microsoft.com/office/powerpoint/2010/main" val="7450828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814388"/>
          </a:xfrm>
        </p:spPr>
        <p:txBody>
          <a:bodyPr/>
          <a:lstStyle/>
          <a:p>
            <a:r>
              <a:rPr kumimoji="1" lang="en-US" altLang="ja-JP" dirty="0" smtClean="0">
                <a:ea typeface="ＭＳ Ｐゴシック" pitchFamily="50" charset="-128"/>
              </a:rPr>
              <a:t>A Simple LDPC </a:t>
            </a:r>
            <a:r>
              <a:rPr kumimoji="1" lang="en-US" altLang="ja-JP" dirty="0">
                <a:ea typeface="ＭＳ Ｐゴシック" pitchFamily="50" charset="-128"/>
              </a:rPr>
              <a:t>encoder</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&lt;Sep. 2015&gt;</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Noda, et al. (Sony)</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6652F43B-E88C-4292-9842-7923F42985AC}" type="slidenum">
              <a:rPr lang="en-US" altLang="ja-JP" smtClean="0"/>
              <a:pPr/>
              <a:t>13</a:t>
            </a:fld>
            <a:endParaRPr lang="en-US" altLang="ja-JP" dirty="0"/>
          </a:p>
        </p:txBody>
      </p:sp>
      <p:sp>
        <p:nvSpPr>
          <p:cNvPr id="6" name="Text Box 9"/>
          <p:cNvSpPr txBox="1">
            <a:spLocks noChangeArrowheads="1"/>
          </p:cNvSpPr>
          <p:nvPr/>
        </p:nvSpPr>
        <p:spPr bwMode="auto">
          <a:xfrm>
            <a:off x="444966" y="1556792"/>
            <a:ext cx="8242779"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800" dirty="0" smtClean="0">
                <a:latin typeface="Tahoma" pitchFamily="34" charset="0"/>
              </a:rPr>
              <a:t>A systematic </a:t>
            </a:r>
            <a:r>
              <a:rPr lang="en-US" altLang="ja-JP" sz="1800" dirty="0" smtClean="0">
                <a:solidFill>
                  <a:srgbClr val="FF0000"/>
                </a:solidFill>
                <a:latin typeface="Tahoma" pitchFamily="34" charset="0"/>
              </a:rPr>
              <a:t>(</a:t>
            </a:r>
            <a:r>
              <a:rPr lang="en-US" altLang="ja-JP" sz="1800" i="1" dirty="0" smtClean="0">
                <a:solidFill>
                  <a:srgbClr val="FF0000"/>
                </a:solidFill>
                <a:latin typeface="Tahoma" pitchFamily="34" charset="0"/>
              </a:rPr>
              <a:t>n</a:t>
            </a:r>
            <a:r>
              <a:rPr lang="en-US" altLang="ja-JP" sz="1800" dirty="0" smtClean="0">
                <a:solidFill>
                  <a:srgbClr val="FF0000"/>
                </a:solidFill>
                <a:latin typeface="Tahoma" pitchFamily="34" charset="0"/>
              </a:rPr>
              <a:t>, </a:t>
            </a:r>
            <a:r>
              <a:rPr lang="en-US" altLang="ja-JP" sz="1800" i="1" dirty="0" smtClean="0">
                <a:solidFill>
                  <a:srgbClr val="FF0000"/>
                </a:solidFill>
                <a:latin typeface="Tahoma" pitchFamily="34" charset="0"/>
              </a:rPr>
              <a:t>k</a:t>
            </a:r>
            <a:r>
              <a:rPr lang="en-US" altLang="ja-JP" sz="1800" dirty="0" smtClean="0">
                <a:solidFill>
                  <a:srgbClr val="FF0000"/>
                </a:solidFill>
                <a:latin typeface="Tahoma" pitchFamily="34" charset="0"/>
              </a:rPr>
              <a:t>) quasi-cyclic code, such </a:t>
            </a:r>
            <a:r>
              <a:rPr lang="en-US" altLang="ja-JP" sz="1800" dirty="0">
                <a:solidFill>
                  <a:srgbClr val="FF0000"/>
                </a:solidFill>
                <a:latin typeface="Tahoma" pitchFamily="34" charset="0"/>
              </a:rPr>
              <a:t>that every cyclic shift of a </a:t>
            </a:r>
            <a:r>
              <a:rPr lang="en-US" altLang="ja-JP" sz="1800" dirty="0" err="1">
                <a:solidFill>
                  <a:srgbClr val="FF0000"/>
                </a:solidFill>
                <a:latin typeface="Tahoma" pitchFamily="34" charset="0"/>
              </a:rPr>
              <a:t>codeword</a:t>
            </a:r>
            <a:r>
              <a:rPr lang="en-US" altLang="ja-JP" sz="1800" dirty="0">
                <a:solidFill>
                  <a:srgbClr val="FF0000"/>
                </a:solidFill>
                <a:latin typeface="Tahoma" pitchFamily="34" charset="0"/>
              </a:rPr>
              <a:t> by </a:t>
            </a:r>
            <a:r>
              <a:rPr lang="en-US" altLang="ja-JP" sz="1800" i="1" dirty="0" smtClean="0">
                <a:solidFill>
                  <a:srgbClr val="FF0000"/>
                </a:solidFill>
                <a:latin typeface="Tahoma" pitchFamily="34" charset="0"/>
              </a:rPr>
              <a:t>p</a:t>
            </a:r>
            <a:r>
              <a:rPr lang="en-US" altLang="ja-JP" sz="1800" dirty="0" smtClean="0">
                <a:solidFill>
                  <a:srgbClr val="FF0000"/>
                </a:solidFill>
                <a:latin typeface="Tahoma" pitchFamily="34" charset="0"/>
              </a:rPr>
              <a:t> symbols yields </a:t>
            </a:r>
            <a:r>
              <a:rPr lang="en-US" altLang="ja-JP" sz="1800" dirty="0">
                <a:solidFill>
                  <a:srgbClr val="FF0000"/>
                </a:solidFill>
                <a:latin typeface="Tahoma" pitchFamily="34" charset="0"/>
              </a:rPr>
              <a:t>another </a:t>
            </a:r>
            <a:r>
              <a:rPr lang="en-US" altLang="ja-JP" sz="1800" dirty="0" err="1" smtClean="0">
                <a:solidFill>
                  <a:srgbClr val="FF0000"/>
                </a:solidFill>
                <a:latin typeface="Tahoma" pitchFamily="34" charset="0"/>
              </a:rPr>
              <a:t>codeword</a:t>
            </a:r>
            <a:r>
              <a:rPr lang="en-US" altLang="ja-JP" sz="1800" dirty="0" smtClean="0">
                <a:latin typeface="Tahoma" pitchFamily="34" charset="0"/>
              </a:rPr>
              <a:t>, can </a:t>
            </a:r>
            <a:r>
              <a:rPr lang="en-US" altLang="ja-JP" sz="1800" dirty="0">
                <a:latin typeface="Tahoma" pitchFamily="34" charset="0"/>
              </a:rPr>
              <a:t>be encoded by using </a:t>
            </a:r>
            <a:r>
              <a:rPr lang="en-US" altLang="ja-JP" sz="1800" i="1" dirty="0" smtClean="0">
                <a:latin typeface="Tahoma" pitchFamily="34" charset="0"/>
              </a:rPr>
              <a:t>p</a:t>
            </a:r>
            <a:r>
              <a:rPr lang="en-US" altLang="ja-JP" sz="1800" dirty="0" smtClean="0">
                <a:latin typeface="Tahoma" pitchFamily="34" charset="0"/>
              </a:rPr>
              <a:t> </a:t>
            </a:r>
            <a:r>
              <a:rPr lang="en-US" altLang="ja-JP" sz="1800" dirty="0">
                <a:latin typeface="Tahoma" pitchFamily="34" charset="0"/>
              </a:rPr>
              <a:t>generator polynomials </a:t>
            </a:r>
            <a:r>
              <a:rPr lang="en-US" altLang="ja-JP" sz="1800" dirty="0" smtClean="0">
                <a:latin typeface="Tahoma" pitchFamily="34" charset="0"/>
              </a:rPr>
              <a:t>and an </a:t>
            </a:r>
            <a:r>
              <a:rPr lang="en-US" altLang="ja-JP" sz="1800" dirty="0" smtClean="0">
                <a:solidFill>
                  <a:srgbClr val="FF0000"/>
                </a:solidFill>
                <a:latin typeface="Tahoma" pitchFamily="34" charset="0"/>
              </a:rPr>
              <a:t>(</a:t>
            </a:r>
            <a:r>
              <a:rPr lang="en-US" altLang="ja-JP" sz="1800" i="1" dirty="0" smtClean="0">
                <a:solidFill>
                  <a:srgbClr val="FF0000"/>
                </a:solidFill>
                <a:latin typeface="Tahoma" pitchFamily="34" charset="0"/>
              </a:rPr>
              <a:t>v</a:t>
            </a:r>
            <a:r>
              <a:rPr lang="en-US" altLang="ja-JP" sz="1800" dirty="0" smtClean="0">
                <a:solidFill>
                  <a:srgbClr val="FF0000"/>
                </a:solidFill>
                <a:latin typeface="Tahoma" pitchFamily="34" charset="0"/>
              </a:rPr>
              <a:t> = </a:t>
            </a:r>
            <a:r>
              <a:rPr lang="en-US" altLang="ja-JP" sz="1800" i="1" dirty="0" smtClean="0">
                <a:solidFill>
                  <a:srgbClr val="FF0000"/>
                </a:solidFill>
                <a:latin typeface="Tahoma" pitchFamily="34" charset="0"/>
              </a:rPr>
              <a:t>n</a:t>
            </a:r>
            <a:r>
              <a:rPr lang="en-US" altLang="ja-JP" sz="1800" dirty="0" smtClean="0">
                <a:solidFill>
                  <a:srgbClr val="FF0000"/>
                </a:solidFill>
                <a:latin typeface="Tahoma" pitchFamily="34" charset="0"/>
              </a:rPr>
              <a:t>–</a:t>
            </a:r>
            <a:r>
              <a:rPr lang="en-US" altLang="ja-JP" sz="1800" i="1" dirty="0" err="1" smtClean="0">
                <a:solidFill>
                  <a:srgbClr val="FF0000"/>
                </a:solidFill>
                <a:latin typeface="Tahoma" pitchFamily="34" charset="0"/>
              </a:rPr>
              <a:t>k</a:t>
            </a:r>
            <a:r>
              <a:rPr lang="en-US" altLang="ja-JP" sz="1800" dirty="0" err="1" smtClean="0">
                <a:solidFill>
                  <a:srgbClr val="FF0000"/>
                </a:solidFill>
                <a:latin typeface="Tahoma" pitchFamily="34" charset="0"/>
              </a:rPr>
              <a:t>+</a:t>
            </a:r>
            <a:r>
              <a:rPr lang="en-US" altLang="ja-JP" sz="1800" i="1" dirty="0" err="1" smtClean="0">
                <a:solidFill>
                  <a:srgbClr val="FF0000"/>
                </a:solidFill>
                <a:latin typeface="Tahoma" pitchFamily="34" charset="0"/>
              </a:rPr>
              <a:t>p</a:t>
            </a:r>
            <a:r>
              <a:rPr lang="en-US" altLang="ja-JP" sz="1800" dirty="0" smtClean="0">
                <a:solidFill>
                  <a:srgbClr val="FF0000"/>
                </a:solidFill>
                <a:latin typeface="Tahoma" pitchFamily="34" charset="0"/>
              </a:rPr>
              <a:t>–1)-stage shift register*</a:t>
            </a:r>
            <a:r>
              <a:rPr lang="en-US" altLang="ja-JP" sz="1800" dirty="0" smtClean="0">
                <a:latin typeface="Tahoma" pitchFamily="34" charset="0"/>
              </a:rPr>
              <a:t>.</a:t>
            </a:r>
            <a:endParaRPr lang="en-US" altLang="ja-JP" sz="1800" dirty="0">
              <a:latin typeface="Tahoma" pitchFamily="34" charset="0"/>
            </a:endParaRPr>
          </a:p>
        </p:txBody>
      </p:sp>
      <p:sp>
        <p:nvSpPr>
          <p:cNvPr id="7" name="Rectangle 10"/>
          <p:cNvSpPr>
            <a:spLocks noChangeArrowheads="1"/>
          </p:cNvSpPr>
          <p:nvPr/>
        </p:nvSpPr>
        <p:spPr bwMode="auto">
          <a:xfrm>
            <a:off x="2743200" y="3236020"/>
            <a:ext cx="304800" cy="3048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i="1">
                <a:latin typeface="Times New Roman" pitchFamily="18" charset="0"/>
              </a:rPr>
              <a:t>D</a:t>
            </a:r>
          </a:p>
        </p:txBody>
      </p:sp>
      <p:sp>
        <p:nvSpPr>
          <p:cNvPr id="8" name="Rectangle 11"/>
          <p:cNvSpPr>
            <a:spLocks noChangeArrowheads="1"/>
          </p:cNvSpPr>
          <p:nvPr/>
        </p:nvSpPr>
        <p:spPr bwMode="auto">
          <a:xfrm>
            <a:off x="849348" y="4683820"/>
            <a:ext cx="7441539" cy="1321769"/>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Autofit/>
          </a:bodyPr>
          <a:lstStyle/>
          <a:p>
            <a:r>
              <a:rPr lang="en-US" altLang="ja-JP" sz="2000" dirty="0"/>
              <a:t>Select </a:t>
            </a:r>
            <a:r>
              <a:rPr lang="en-US" altLang="ja-JP" sz="2000" dirty="0" smtClean="0"/>
              <a:t>a generator polynomial </a:t>
            </a:r>
            <a:r>
              <a:rPr lang="en-US" altLang="ja-JP" sz="2000" i="1" dirty="0" smtClean="0"/>
              <a:t>g</a:t>
            </a:r>
            <a:r>
              <a:rPr lang="en-US" altLang="ja-JP" sz="2000" baseline="-25000" dirty="0" smtClean="0"/>
              <a:t>(</a:t>
            </a:r>
            <a:r>
              <a:rPr lang="en-US" altLang="ja-JP" sz="2000" i="1" baseline="-25000" dirty="0" smtClean="0"/>
              <a:t>n</a:t>
            </a:r>
            <a:r>
              <a:rPr lang="en-US" altLang="ja-JP" sz="2000" baseline="-25000" dirty="0" smtClean="0"/>
              <a:t>– </a:t>
            </a:r>
            <a:r>
              <a:rPr lang="en-US" altLang="ja-JP" sz="2000" i="1" baseline="-25000" dirty="0" err="1" smtClean="0"/>
              <a:t>i</a:t>
            </a:r>
            <a:r>
              <a:rPr lang="en-US" altLang="ja-JP" sz="2000" baseline="-25000" dirty="0" smtClean="0"/>
              <a:t>–1)</a:t>
            </a:r>
            <a:r>
              <a:rPr lang="en-US" altLang="ja-JP" sz="2000" baseline="-25000" dirty="0" err="1" smtClean="0"/>
              <a:t>mod</a:t>
            </a:r>
            <a:r>
              <a:rPr lang="en-US" altLang="ja-JP" sz="2000" i="1" baseline="-25000" dirty="0" err="1" smtClean="0"/>
              <a:t>p</a:t>
            </a:r>
            <a:r>
              <a:rPr lang="en-US" altLang="ja-JP" sz="2000" dirty="0" smtClean="0"/>
              <a:t>*</a:t>
            </a:r>
            <a:r>
              <a:rPr lang="en-US" altLang="ja-JP" sz="2000" i="1" dirty="0" err="1" smtClean="0"/>
              <a:t>x</a:t>
            </a:r>
            <a:r>
              <a:rPr lang="en-US" altLang="ja-JP" sz="2000" i="1" baseline="30000" dirty="0" err="1" smtClean="0"/>
              <a:t>p</a:t>
            </a:r>
            <a:r>
              <a:rPr lang="en-US" altLang="ja-JP" sz="2000" baseline="30000" dirty="0" smtClean="0"/>
              <a:t>–1–{(</a:t>
            </a:r>
            <a:r>
              <a:rPr lang="en-US" altLang="ja-JP" sz="2000" i="1" baseline="30000" dirty="0" smtClean="0"/>
              <a:t>n</a:t>
            </a:r>
            <a:r>
              <a:rPr lang="en-US" altLang="ja-JP" sz="2000" baseline="30000" dirty="0" smtClean="0"/>
              <a:t>–</a:t>
            </a:r>
            <a:r>
              <a:rPr lang="en-US" altLang="ja-JP" sz="2000" i="1" baseline="30000" dirty="0" err="1" smtClean="0"/>
              <a:t>i</a:t>
            </a:r>
            <a:r>
              <a:rPr lang="en-US" altLang="ja-JP" sz="2000" baseline="30000" dirty="0" smtClean="0"/>
              <a:t>–1)</a:t>
            </a:r>
            <a:r>
              <a:rPr lang="en-US" altLang="ja-JP" sz="2000" baseline="30000" dirty="0" err="1" smtClean="0"/>
              <a:t>mod</a:t>
            </a:r>
            <a:r>
              <a:rPr lang="en-US" altLang="ja-JP" sz="2000" i="1" baseline="30000" dirty="0" err="1" smtClean="0"/>
              <a:t>p</a:t>
            </a:r>
            <a:r>
              <a:rPr lang="en-US" altLang="ja-JP" sz="2000" baseline="30000" dirty="0" smtClean="0"/>
              <a:t>}</a:t>
            </a:r>
            <a:r>
              <a:rPr lang="en-US" altLang="ja-JP" sz="2000" dirty="0" smtClean="0"/>
              <a:t> </a:t>
            </a:r>
            <a:r>
              <a:rPr lang="en-US" altLang="ja-JP" sz="2000" dirty="0"/>
              <a:t>at time </a:t>
            </a:r>
            <a:r>
              <a:rPr lang="en-US" altLang="ja-JP" sz="2000" i="1" dirty="0" err="1" smtClean="0"/>
              <a:t>i</a:t>
            </a:r>
            <a:r>
              <a:rPr lang="en-US" altLang="ja-JP" sz="2000" dirty="0" smtClean="0"/>
              <a:t>, </a:t>
            </a:r>
            <a:r>
              <a:rPr lang="en-US" altLang="ja-JP" sz="2000" dirty="0"/>
              <a:t>where </a:t>
            </a:r>
            <a:r>
              <a:rPr lang="en-US" altLang="ja-JP" sz="2000" i="1" dirty="0" err="1" smtClean="0"/>
              <a:t>i</a:t>
            </a:r>
            <a:r>
              <a:rPr lang="en-US" altLang="ja-JP" sz="2000" dirty="0" smtClean="0"/>
              <a:t> </a:t>
            </a:r>
            <a:r>
              <a:rPr lang="en-US" altLang="ja-JP" sz="2000" dirty="0"/>
              <a:t>= 0 is defined as the time </a:t>
            </a:r>
            <a:r>
              <a:rPr lang="en-US" altLang="ja-JP" sz="2000" dirty="0" smtClean="0"/>
              <a:t>that </a:t>
            </a:r>
            <a:r>
              <a:rPr lang="en-US" altLang="ja-JP" sz="2000" dirty="0"/>
              <a:t>the first </a:t>
            </a:r>
            <a:r>
              <a:rPr lang="en-US" altLang="ja-JP" sz="2000" i="1" dirty="0" smtClean="0"/>
              <a:t>v</a:t>
            </a:r>
            <a:r>
              <a:rPr lang="en-US" altLang="ja-JP" sz="2000" dirty="0" smtClean="0"/>
              <a:t> information </a:t>
            </a:r>
            <a:r>
              <a:rPr lang="en-US" altLang="ja-JP" sz="2000" dirty="0"/>
              <a:t>bits are stored in </a:t>
            </a:r>
            <a:r>
              <a:rPr lang="en-US" altLang="ja-JP" sz="2000" dirty="0" smtClean="0"/>
              <a:t>the </a:t>
            </a:r>
            <a:r>
              <a:rPr lang="en-US" altLang="ja-JP" sz="2000" i="1" dirty="0" smtClean="0"/>
              <a:t>v</a:t>
            </a:r>
            <a:r>
              <a:rPr lang="en-US" altLang="ja-JP" sz="2000" dirty="0" smtClean="0"/>
              <a:t>-stage </a:t>
            </a:r>
            <a:r>
              <a:rPr lang="en-US" altLang="ja-JP" sz="2000" dirty="0"/>
              <a:t>shift </a:t>
            </a:r>
            <a:r>
              <a:rPr lang="en-US" altLang="ja-JP" sz="2000" dirty="0" smtClean="0"/>
              <a:t>registers; </a:t>
            </a:r>
            <a:r>
              <a:rPr lang="en-US" altLang="ja-JP" sz="2000" i="1" dirty="0"/>
              <a:t>v</a:t>
            </a:r>
            <a:r>
              <a:rPr lang="en-US" altLang="ja-JP" sz="2000" dirty="0"/>
              <a:t> </a:t>
            </a:r>
            <a:r>
              <a:rPr lang="en-US" altLang="ja-JP" sz="2000" dirty="0" smtClean="0"/>
              <a:t>= 96+15–1 = 110 for a rate-14/15 LDPC code and </a:t>
            </a:r>
            <a:r>
              <a:rPr lang="en-US" altLang="ja-JP" sz="2000" i="1" dirty="0" smtClean="0"/>
              <a:t>v</a:t>
            </a:r>
            <a:r>
              <a:rPr lang="en-US" altLang="ja-JP" sz="2000" dirty="0" smtClean="0"/>
              <a:t> </a:t>
            </a:r>
            <a:r>
              <a:rPr lang="en-US" altLang="ja-JP" sz="2000" dirty="0"/>
              <a:t>= </a:t>
            </a:r>
            <a:r>
              <a:rPr lang="en-US" altLang="ja-JP" sz="2000" dirty="0" smtClean="0"/>
              <a:t>96*4+15–1 = 398 for a rate-11/15 LDPC code.</a:t>
            </a:r>
            <a:endParaRPr lang="en-US" altLang="ja-JP" sz="2000" dirty="0">
              <a:latin typeface="Tahoma" pitchFamily="34" charset="0"/>
            </a:endParaRPr>
          </a:p>
        </p:txBody>
      </p:sp>
      <p:grpSp>
        <p:nvGrpSpPr>
          <p:cNvPr id="9" name="Group 12"/>
          <p:cNvGrpSpPr>
            <a:grpSpLocks/>
          </p:cNvGrpSpPr>
          <p:nvPr/>
        </p:nvGrpSpPr>
        <p:grpSpPr bwMode="auto">
          <a:xfrm rot="-5400000">
            <a:off x="2135188" y="3875782"/>
            <a:ext cx="304800" cy="244475"/>
            <a:chOff x="1872" y="1584"/>
            <a:chExt cx="240" cy="192"/>
          </a:xfrm>
        </p:grpSpPr>
        <p:sp>
          <p:nvSpPr>
            <p:cNvPr id="10" name="Line 13"/>
            <p:cNvSpPr>
              <a:spLocks noChangeShapeType="1"/>
            </p:cNvSpPr>
            <p:nvPr/>
          </p:nvSpPr>
          <p:spPr bwMode="auto">
            <a:xfrm>
              <a:off x="1872" y="1776"/>
              <a:ext cx="14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 name="Line 14"/>
            <p:cNvSpPr>
              <a:spLocks noChangeShapeType="1"/>
            </p:cNvSpPr>
            <p:nvPr/>
          </p:nvSpPr>
          <p:spPr bwMode="auto">
            <a:xfrm>
              <a:off x="1872" y="1584"/>
              <a:ext cx="14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 name="Line 15"/>
            <p:cNvSpPr>
              <a:spLocks noChangeShapeType="1"/>
            </p:cNvSpPr>
            <p:nvPr/>
          </p:nvSpPr>
          <p:spPr bwMode="auto">
            <a:xfrm>
              <a:off x="1872" y="1584"/>
              <a:ext cx="0" cy="19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3" name="Group 16"/>
            <p:cNvGrpSpPr>
              <a:grpSpLocks/>
            </p:cNvGrpSpPr>
            <p:nvPr/>
          </p:nvGrpSpPr>
          <p:grpSpPr bwMode="auto">
            <a:xfrm>
              <a:off x="2016" y="1584"/>
              <a:ext cx="96" cy="192"/>
              <a:chOff x="2352" y="1584"/>
              <a:chExt cx="96" cy="192"/>
            </a:xfrm>
          </p:grpSpPr>
          <p:sp>
            <p:nvSpPr>
              <p:cNvPr id="14" name="Arc 17"/>
              <p:cNvSpPr>
                <a:spLocks/>
              </p:cNvSpPr>
              <p:nvPr/>
            </p:nvSpPr>
            <p:spPr bwMode="auto">
              <a:xfrm>
                <a:off x="2352" y="1584"/>
                <a:ext cx="96"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 name="Arc 18"/>
              <p:cNvSpPr>
                <a:spLocks/>
              </p:cNvSpPr>
              <p:nvPr/>
            </p:nvSpPr>
            <p:spPr bwMode="auto">
              <a:xfrm flipV="1">
                <a:off x="2352" y="1680"/>
                <a:ext cx="96"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16" name="Line 19"/>
          <p:cNvSpPr>
            <a:spLocks noChangeShapeType="1"/>
          </p:cNvSpPr>
          <p:nvPr/>
        </p:nvSpPr>
        <p:spPr bwMode="auto">
          <a:xfrm>
            <a:off x="1524000" y="2778820"/>
            <a:ext cx="57150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Oval 20"/>
          <p:cNvSpPr>
            <a:spLocks noChangeArrowheads="1"/>
          </p:cNvSpPr>
          <p:nvPr/>
        </p:nvSpPr>
        <p:spPr bwMode="auto">
          <a:xfrm>
            <a:off x="2133600" y="3236020"/>
            <a:ext cx="304800" cy="304800"/>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a:latin typeface="Times New Roman" pitchFamily="18" charset="0"/>
              </a:rPr>
              <a:t>+</a:t>
            </a:r>
          </a:p>
        </p:txBody>
      </p:sp>
      <p:sp>
        <p:nvSpPr>
          <p:cNvPr id="18" name="Line 21"/>
          <p:cNvSpPr>
            <a:spLocks noChangeShapeType="1"/>
          </p:cNvSpPr>
          <p:nvPr/>
        </p:nvSpPr>
        <p:spPr bwMode="auto">
          <a:xfrm>
            <a:off x="2438400" y="3388420"/>
            <a:ext cx="3048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 name="Line 22"/>
          <p:cNvSpPr>
            <a:spLocks noChangeShapeType="1"/>
          </p:cNvSpPr>
          <p:nvPr/>
        </p:nvSpPr>
        <p:spPr bwMode="auto">
          <a:xfrm>
            <a:off x="3048000" y="3388420"/>
            <a:ext cx="3048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 name="Rectangle 23"/>
          <p:cNvSpPr>
            <a:spLocks noChangeArrowheads="1"/>
          </p:cNvSpPr>
          <p:nvPr/>
        </p:nvSpPr>
        <p:spPr bwMode="auto">
          <a:xfrm>
            <a:off x="3962400" y="3236020"/>
            <a:ext cx="304800" cy="3048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i="1">
                <a:latin typeface="Times New Roman" pitchFamily="18" charset="0"/>
              </a:rPr>
              <a:t>D</a:t>
            </a:r>
          </a:p>
        </p:txBody>
      </p:sp>
      <p:sp>
        <p:nvSpPr>
          <p:cNvPr id="21" name="Oval 24"/>
          <p:cNvSpPr>
            <a:spLocks noChangeArrowheads="1"/>
          </p:cNvSpPr>
          <p:nvPr/>
        </p:nvSpPr>
        <p:spPr bwMode="auto">
          <a:xfrm>
            <a:off x="3352800" y="3236020"/>
            <a:ext cx="304800" cy="304800"/>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a:latin typeface="Times New Roman" pitchFamily="18" charset="0"/>
              </a:rPr>
              <a:t>+</a:t>
            </a:r>
          </a:p>
        </p:txBody>
      </p:sp>
      <p:sp>
        <p:nvSpPr>
          <p:cNvPr id="22" name="Line 25"/>
          <p:cNvSpPr>
            <a:spLocks noChangeShapeType="1"/>
          </p:cNvSpPr>
          <p:nvPr/>
        </p:nvSpPr>
        <p:spPr bwMode="auto">
          <a:xfrm>
            <a:off x="3657600" y="3388420"/>
            <a:ext cx="3048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 name="Line 26"/>
          <p:cNvSpPr>
            <a:spLocks noChangeShapeType="1"/>
          </p:cNvSpPr>
          <p:nvPr/>
        </p:nvSpPr>
        <p:spPr bwMode="auto">
          <a:xfrm flipV="1">
            <a:off x="2286000" y="3540820"/>
            <a:ext cx="0" cy="304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 name="Line 27"/>
          <p:cNvSpPr>
            <a:spLocks noChangeShapeType="1"/>
          </p:cNvSpPr>
          <p:nvPr/>
        </p:nvSpPr>
        <p:spPr bwMode="auto">
          <a:xfrm>
            <a:off x="1828800" y="3388420"/>
            <a:ext cx="3048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 name="Line 28"/>
          <p:cNvSpPr>
            <a:spLocks noChangeShapeType="1"/>
          </p:cNvSpPr>
          <p:nvPr/>
        </p:nvSpPr>
        <p:spPr bwMode="auto">
          <a:xfrm>
            <a:off x="1828800" y="2778820"/>
            <a:ext cx="0" cy="609600"/>
          </a:xfrm>
          <a:prstGeom prst="line">
            <a:avLst/>
          </a:prstGeom>
          <a:noFill/>
          <a:ln w="12700">
            <a:solidFill>
              <a:schemeClr val="tx1"/>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 name="Line 29"/>
          <p:cNvSpPr>
            <a:spLocks noChangeShapeType="1"/>
          </p:cNvSpPr>
          <p:nvPr/>
        </p:nvSpPr>
        <p:spPr bwMode="auto">
          <a:xfrm flipV="1">
            <a:off x="2209800" y="4150420"/>
            <a:ext cx="0" cy="5334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 name="Line 30"/>
          <p:cNvSpPr>
            <a:spLocks noChangeShapeType="1"/>
          </p:cNvSpPr>
          <p:nvPr/>
        </p:nvSpPr>
        <p:spPr bwMode="auto">
          <a:xfrm>
            <a:off x="4267200" y="3388420"/>
            <a:ext cx="3048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 name="Text Box 31"/>
          <p:cNvSpPr txBox="1">
            <a:spLocks noChangeArrowheads="1"/>
          </p:cNvSpPr>
          <p:nvPr/>
        </p:nvSpPr>
        <p:spPr bwMode="auto">
          <a:xfrm>
            <a:off x="4595813" y="3064570"/>
            <a:ext cx="43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ahoma" pitchFamily="34" charset="0"/>
              </a:rPr>
              <a:t>…</a:t>
            </a:r>
          </a:p>
        </p:txBody>
      </p:sp>
      <p:sp>
        <p:nvSpPr>
          <p:cNvPr id="29" name="Line 32"/>
          <p:cNvSpPr>
            <a:spLocks noChangeShapeType="1"/>
          </p:cNvSpPr>
          <p:nvPr/>
        </p:nvSpPr>
        <p:spPr bwMode="auto">
          <a:xfrm>
            <a:off x="5638800" y="3388420"/>
            <a:ext cx="3048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 name="Rectangle 33"/>
          <p:cNvSpPr>
            <a:spLocks noChangeArrowheads="1"/>
          </p:cNvSpPr>
          <p:nvPr/>
        </p:nvSpPr>
        <p:spPr bwMode="auto">
          <a:xfrm>
            <a:off x="5943600" y="3236020"/>
            <a:ext cx="304800" cy="3048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i="1">
                <a:latin typeface="Times New Roman" pitchFamily="18" charset="0"/>
              </a:rPr>
              <a:t>D</a:t>
            </a:r>
          </a:p>
        </p:txBody>
      </p:sp>
      <p:sp>
        <p:nvSpPr>
          <p:cNvPr id="31" name="Line 34"/>
          <p:cNvSpPr>
            <a:spLocks noChangeShapeType="1"/>
          </p:cNvSpPr>
          <p:nvPr/>
        </p:nvSpPr>
        <p:spPr bwMode="auto">
          <a:xfrm>
            <a:off x="6248400" y="3388420"/>
            <a:ext cx="9906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 name="Line 35"/>
          <p:cNvSpPr>
            <a:spLocks noChangeShapeType="1"/>
          </p:cNvSpPr>
          <p:nvPr/>
        </p:nvSpPr>
        <p:spPr bwMode="auto">
          <a:xfrm>
            <a:off x="5029200" y="3388420"/>
            <a:ext cx="3048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 name="Oval 36"/>
          <p:cNvSpPr>
            <a:spLocks noChangeArrowheads="1"/>
          </p:cNvSpPr>
          <p:nvPr/>
        </p:nvSpPr>
        <p:spPr bwMode="auto">
          <a:xfrm>
            <a:off x="5334000" y="3236020"/>
            <a:ext cx="304800" cy="304800"/>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a:latin typeface="Times New Roman" pitchFamily="18" charset="0"/>
              </a:rPr>
              <a:t>+</a:t>
            </a:r>
          </a:p>
        </p:txBody>
      </p:sp>
      <p:sp>
        <p:nvSpPr>
          <p:cNvPr id="34" name="Line 37"/>
          <p:cNvSpPr>
            <a:spLocks noChangeShapeType="1"/>
          </p:cNvSpPr>
          <p:nvPr/>
        </p:nvSpPr>
        <p:spPr bwMode="auto">
          <a:xfrm flipV="1">
            <a:off x="2362200" y="4150420"/>
            <a:ext cx="0" cy="228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 name="Line 38"/>
          <p:cNvSpPr>
            <a:spLocks noChangeShapeType="1"/>
          </p:cNvSpPr>
          <p:nvPr/>
        </p:nvSpPr>
        <p:spPr bwMode="auto">
          <a:xfrm>
            <a:off x="6781800" y="3388420"/>
            <a:ext cx="0" cy="533400"/>
          </a:xfrm>
          <a:prstGeom prst="line">
            <a:avLst/>
          </a:prstGeom>
          <a:noFill/>
          <a:ln w="12700">
            <a:solidFill>
              <a:schemeClr val="tx1"/>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36" name="Group 39"/>
          <p:cNvGrpSpPr>
            <a:grpSpLocks/>
          </p:cNvGrpSpPr>
          <p:nvPr/>
        </p:nvGrpSpPr>
        <p:grpSpPr bwMode="auto">
          <a:xfrm rot="-5400000">
            <a:off x="3354388" y="3875782"/>
            <a:ext cx="304800" cy="244475"/>
            <a:chOff x="1872" y="1584"/>
            <a:chExt cx="240" cy="192"/>
          </a:xfrm>
        </p:grpSpPr>
        <p:sp>
          <p:nvSpPr>
            <p:cNvPr id="37" name="Line 40"/>
            <p:cNvSpPr>
              <a:spLocks noChangeShapeType="1"/>
            </p:cNvSpPr>
            <p:nvPr/>
          </p:nvSpPr>
          <p:spPr bwMode="auto">
            <a:xfrm>
              <a:off x="1872" y="1776"/>
              <a:ext cx="14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 name="Line 41"/>
            <p:cNvSpPr>
              <a:spLocks noChangeShapeType="1"/>
            </p:cNvSpPr>
            <p:nvPr/>
          </p:nvSpPr>
          <p:spPr bwMode="auto">
            <a:xfrm>
              <a:off x="1872" y="1584"/>
              <a:ext cx="14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 name="Line 42"/>
            <p:cNvSpPr>
              <a:spLocks noChangeShapeType="1"/>
            </p:cNvSpPr>
            <p:nvPr/>
          </p:nvSpPr>
          <p:spPr bwMode="auto">
            <a:xfrm>
              <a:off x="1872" y="1584"/>
              <a:ext cx="0" cy="19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0" name="Group 43"/>
            <p:cNvGrpSpPr>
              <a:grpSpLocks/>
            </p:cNvGrpSpPr>
            <p:nvPr/>
          </p:nvGrpSpPr>
          <p:grpSpPr bwMode="auto">
            <a:xfrm>
              <a:off x="2016" y="1584"/>
              <a:ext cx="96" cy="192"/>
              <a:chOff x="2352" y="1584"/>
              <a:chExt cx="96" cy="192"/>
            </a:xfrm>
          </p:grpSpPr>
          <p:sp>
            <p:nvSpPr>
              <p:cNvPr id="41" name="Arc 44"/>
              <p:cNvSpPr>
                <a:spLocks/>
              </p:cNvSpPr>
              <p:nvPr/>
            </p:nvSpPr>
            <p:spPr bwMode="auto">
              <a:xfrm>
                <a:off x="2352" y="1584"/>
                <a:ext cx="96"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2" name="Arc 45"/>
              <p:cNvSpPr>
                <a:spLocks/>
              </p:cNvSpPr>
              <p:nvPr/>
            </p:nvSpPr>
            <p:spPr bwMode="auto">
              <a:xfrm flipV="1">
                <a:off x="2352" y="1680"/>
                <a:ext cx="96"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43" name="Line 46"/>
          <p:cNvSpPr>
            <a:spLocks noChangeShapeType="1"/>
          </p:cNvSpPr>
          <p:nvPr/>
        </p:nvSpPr>
        <p:spPr bwMode="auto">
          <a:xfrm flipV="1">
            <a:off x="3505200" y="3540820"/>
            <a:ext cx="0" cy="304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 name="Line 47"/>
          <p:cNvSpPr>
            <a:spLocks noChangeShapeType="1"/>
          </p:cNvSpPr>
          <p:nvPr/>
        </p:nvSpPr>
        <p:spPr bwMode="auto">
          <a:xfrm flipV="1">
            <a:off x="3429000" y="4150420"/>
            <a:ext cx="0" cy="5334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 name="Line 48"/>
          <p:cNvSpPr>
            <a:spLocks noChangeShapeType="1"/>
          </p:cNvSpPr>
          <p:nvPr/>
        </p:nvSpPr>
        <p:spPr bwMode="auto">
          <a:xfrm flipV="1">
            <a:off x="3581400" y="4150420"/>
            <a:ext cx="0" cy="228600"/>
          </a:xfrm>
          <a:prstGeom prst="line">
            <a:avLst/>
          </a:prstGeom>
          <a:noFill/>
          <a:ln w="12700">
            <a:solidFill>
              <a:schemeClr val="tx1"/>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6" name="Group 49"/>
          <p:cNvGrpSpPr>
            <a:grpSpLocks/>
          </p:cNvGrpSpPr>
          <p:nvPr/>
        </p:nvGrpSpPr>
        <p:grpSpPr bwMode="auto">
          <a:xfrm rot="-5400000">
            <a:off x="5335588" y="3875782"/>
            <a:ext cx="304800" cy="244475"/>
            <a:chOff x="1872" y="1584"/>
            <a:chExt cx="240" cy="192"/>
          </a:xfrm>
        </p:grpSpPr>
        <p:sp>
          <p:nvSpPr>
            <p:cNvPr id="47" name="Line 50"/>
            <p:cNvSpPr>
              <a:spLocks noChangeShapeType="1"/>
            </p:cNvSpPr>
            <p:nvPr/>
          </p:nvSpPr>
          <p:spPr bwMode="auto">
            <a:xfrm>
              <a:off x="1872" y="1776"/>
              <a:ext cx="14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 name="Line 51"/>
            <p:cNvSpPr>
              <a:spLocks noChangeShapeType="1"/>
            </p:cNvSpPr>
            <p:nvPr/>
          </p:nvSpPr>
          <p:spPr bwMode="auto">
            <a:xfrm>
              <a:off x="1872" y="1584"/>
              <a:ext cx="14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 name="Line 52"/>
            <p:cNvSpPr>
              <a:spLocks noChangeShapeType="1"/>
            </p:cNvSpPr>
            <p:nvPr/>
          </p:nvSpPr>
          <p:spPr bwMode="auto">
            <a:xfrm>
              <a:off x="1872" y="1584"/>
              <a:ext cx="0" cy="19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0" name="Group 53"/>
            <p:cNvGrpSpPr>
              <a:grpSpLocks/>
            </p:cNvGrpSpPr>
            <p:nvPr/>
          </p:nvGrpSpPr>
          <p:grpSpPr bwMode="auto">
            <a:xfrm>
              <a:off x="2016" y="1584"/>
              <a:ext cx="96" cy="192"/>
              <a:chOff x="2352" y="1584"/>
              <a:chExt cx="96" cy="192"/>
            </a:xfrm>
          </p:grpSpPr>
          <p:sp>
            <p:nvSpPr>
              <p:cNvPr id="51" name="Arc 54"/>
              <p:cNvSpPr>
                <a:spLocks/>
              </p:cNvSpPr>
              <p:nvPr/>
            </p:nvSpPr>
            <p:spPr bwMode="auto">
              <a:xfrm>
                <a:off x="2352" y="1584"/>
                <a:ext cx="96"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 name="Arc 55"/>
              <p:cNvSpPr>
                <a:spLocks/>
              </p:cNvSpPr>
              <p:nvPr/>
            </p:nvSpPr>
            <p:spPr bwMode="auto">
              <a:xfrm flipV="1">
                <a:off x="2352" y="1680"/>
                <a:ext cx="96"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53" name="Line 56"/>
          <p:cNvSpPr>
            <a:spLocks noChangeShapeType="1"/>
          </p:cNvSpPr>
          <p:nvPr/>
        </p:nvSpPr>
        <p:spPr bwMode="auto">
          <a:xfrm flipV="1">
            <a:off x="5486400" y="3540820"/>
            <a:ext cx="0" cy="304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 name="Line 57"/>
          <p:cNvSpPr>
            <a:spLocks noChangeShapeType="1"/>
          </p:cNvSpPr>
          <p:nvPr/>
        </p:nvSpPr>
        <p:spPr bwMode="auto">
          <a:xfrm flipV="1">
            <a:off x="5410200" y="4150420"/>
            <a:ext cx="0" cy="5334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 name="Line 58"/>
          <p:cNvSpPr>
            <a:spLocks noChangeShapeType="1"/>
          </p:cNvSpPr>
          <p:nvPr/>
        </p:nvSpPr>
        <p:spPr bwMode="auto">
          <a:xfrm flipV="1">
            <a:off x="5562600" y="4150420"/>
            <a:ext cx="0" cy="228600"/>
          </a:xfrm>
          <a:prstGeom prst="line">
            <a:avLst/>
          </a:prstGeom>
          <a:noFill/>
          <a:ln w="12700">
            <a:solidFill>
              <a:schemeClr val="tx1"/>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 name="Line 59"/>
          <p:cNvSpPr>
            <a:spLocks noChangeShapeType="1"/>
          </p:cNvSpPr>
          <p:nvPr/>
        </p:nvSpPr>
        <p:spPr bwMode="auto">
          <a:xfrm flipH="1">
            <a:off x="5105400" y="4379020"/>
            <a:ext cx="15240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 name="Text Box 60"/>
          <p:cNvSpPr txBox="1">
            <a:spLocks noChangeArrowheads="1"/>
          </p:cNvSpPr>
          <p:nvPr/>
        </p:nvSpPr>
        <p:spPr bwMode="auto">
          <a:xfrm>
            <a:off x="849313" y="2442270"/>
            <a:ext cx="15890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latin typeface="Tahoma" pitchFamily="34" charset="0"/>
              </a:rPr>
              <a:t>information bits</a:t>
            </a:r>
          </a:p>
        </p:txBody>
      </p:sp>
      <p:sp>
        <p:nvSpPr>
          <p:cNvPr id="58" name="Text Box 61"/>
          <p:cNvSpPr txBox="1">
            <a:spLocks noChangeArrowheads="1"/>
          </p:cNvSpPr>
          <p:nvPr/>
        </p:nvSpPr>
        <p:spPr bwMode="auto">
          <a:xfrm>
            <a:off x="7221538" y="3051870"/>
            <a:ext cx="1073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latin typeface="Tahoma" pitchFamily="34" charset="0"/>
              </a:rPr>
              <a:t>parity bits</a:t>
            </a:r>
          </a:p>
        </p:txBody>
      </p:sp>
      <p:sp>
        <p:nvSpPr>
          <p:cNvPr id="59" name="Text Box 62"/>
          <p:cNvSpPr txBox="1">
            <a:spLocks noChangeArrowheads="1"/>
          </p:cNvSpPr>
          <p:nvPr/>
        </p:nvSpPr>
        <p:spPr bwMode="auto">
          <a:xfrm>
            <a:off x="6705600" y="2442270"/>
            <a:ext cx="15890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latin typeface="Tahoma" pitchFamily="34" charset="0"/>
              </a:rPr>
              <a:t>information bits</a:t>
            </a:r>
          </a:p>
        </p:txBody>
      </p:sp>
      <p:sp>
        <p:nvSpPr>
          <p:cNvPr id="60" name="Text Box 63"/>
          <p:cNvSpPr txBox="1">
            <a:spLocks noChangeArrowheads="1"/>
          </p:cNvSpPr>
          <p:nvPr/>
        </p:nvSpPr>
        <p:spPr bwMode="auto">
          <a:xfrm>
            <a:off x="4591050" y="4055170"/>
            <a:ext cx="4333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ahoma" pitchFamily="34" charset="0"/>
              </a:rPr>
              <a:t>…</a:t>
            </a:r>
          </a:p>
        </p:txBody>
      </p:sp>
      <p:sp>
        <p:nvSpPr>
          <p:cNvPr id="61" name="Line 64"/>
          <p:cNvSpPr>
            <a:spLocks noChangeShapeType="1"/>
          </p:cNvSpPr>
          <p:nvPr/>
        </p:nvSpPr>
        <p:spPr bwMode="auto">
          <a:xfrm flipH="1">
            <a:off x="2362200" y="4379020"/>
            <a:ext cx="22098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 name="Text Box 65"/>
          <p:cNvSpPr txBox="1">
            <a:spLocks noChangeArrowheads="1"/>
          </p:cNvSpPr>
          <p:nvPr/>
        </p:nvSpPr>
        <p:spPr bwMode="auto">
          <a:xfrm>
            <a:off x="1970088" y="2931220"/>
            <a:ext cx="6207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latin typeface="Times New Roman" pitchFamily="18" charset="0"/>
              </a:rPr>
              <a:t>(for </a:t>
            </a:r>
            <a:r>
              <a:rPr lang="en-US" altLang="ja-JP" sz="1200" i="1">
                <a:latin typeface="Times New Roman" pitchFamily="18" charset="0"/>
              </a:rPr>
              <a:t>x</a:t>
            </a:r>
            <a:r>
              <a:rPr lang="en-US" altLang="ja-JP" sz="1200" baseline="30000">
                <a:latin typeface="Times New Roman" pitchFamily="18" charset="0"/>
              </a:rPr>
              <a:t>0</a:t>
            </a:r>
            <a:r>
              <a:rPr lang="en-US" altLang="ja-JP" sz="1200">
                <a:latin typeface="Times New Roman" pitchFamily="18" charset="0"/>
              </a:rPr>
              <a:t>)</a:t>
            </a:r>
          </a:p>
        </p:txBody>
      </p:sp>
      <p:sp>
        <p:nvSpPr>
          <p:cNvPr id="63" name="Text Box 66"/>
          <p:cNvSpPr txBox="1">
            <a:spLocks noChangeArrowheads="1"/>
          </p:cNvSpPr>
          <p:nvPr/>
        </p:nvSpPr>
        <p:spPr bwMode="auto">
          <a:xfrm>
            <a:off x="3189288" y="2931220"/>
            <a:ext cx="6207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latin typeface="Times New Roman" pitchFamily="18" charset="0"/>
              </a:rPr>
              <a:t>(for </a:t>
            </a:r>
            <a:r>
              <a:rPr lang="en-US" altLang="ja-JP" sz="1200" i="1">
                <a:latin typeface="Times New Roman" pitchFamily="18" charset="0"/>
              </a:rPr>
              <a:t>x</a:t>
            </a:r>
            <a:r>
              <a:rPr lang="en-US" altLang="ja-JP" sz="1200" baseline="30000">
                <a:latin typeface="Times New Roman" pitchFamily="18" charset="0"/>
              </a:rPr>
              <a:t>1</a:t>
            </a:r>
            <a:r>
              <a:rPr lang="en-US" altLang="ja-JP" sz="1200">
                <a:latin typeface="Times New Roman" pitchFamily="18" charset="0"/>
              </a:rPr>
              <a:t>)</a:t>
            </a:r>
          </a:p>
        </p:txBody>
      </p:sp>
      <p:sp>
        <p:nvSpPr>
          <p:cNvPr id="64" name="Text Box 67"/>
          <p:cNvSpPr txBox="1">
            <a:spLocks noChangeArrowheads="1"/>
          </p:cNvSpPr>
          <p:nvPr/>
        </p:nvSpPr>
        <p:spPr bwMode="auto">
          <a:xfrm>
            <a:off x="5145088" y="2931220"/>
            <a:ext cx="74732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dirty="0">
                <a:latin typeface="Times New Roman" pitchFamily="18" charset="0"/>
              </a:rPr>
              <a:t>(for </a:t>
            </a:r>
            <a:r>
              <a:rPr lang="en-US" altLang="ja-JP" sz="1200" i="1" dirty="0" smtClean="0">
                <a:latin typeface="Times New Roman" pitchFamily="18" charset="0"/>
              </a:rPr>
              <a:t>x</a:t>
            </a:r>
            <a:r>
              <a:rPr lang="en-US" altLang="ja-JP" i="1" baseline="30000" dirty="0" smtClean="0"/>
              <a:t>v</a:t>
            </a:r>
            <a:r>
              <a:rPr lang="en-US" altLang="ja-JP" baseline="30000" dirty="0" smtClean="0"/>
              <a:t>– 1</a:t>
            </a:r>
            <a:r>
              <a:rPr lang="en-US" altLang="ja-JP" sz="1200" dirty="0" smtClean="0">
                <a:latin typeface="Times New Roman" pitchFamily="18" charset="0"/>
              </a:rPr>
              <a:t>)</a:t>
            </a:r>
            <a:endParaRPr lang="en-US" altLang="ja-JP" sz="1200" dirty="0">
              <a:latin typeface="Times New Roman" pitchFamily="18" charset="0"/>
            </a:endParaRPr>
          </a:p>
        </p:txBody>
      </p:sp>
      <p:sp>
        <p:nvSpPr>
          <p:cNvPr id="65" name="Text Box 68"/>
          <p:cNvSpPr txBox="1">
            <a:spLocks noChangeArrowheads="1"/>
          </p:cNvSpPr>
          <p:nvPr/>
        </p:nvSpPr>
        <p:spPr bwMode="auto">
          <a:xfrm>
            <a:off x="6045200" y="3570982"/>
            <a:ext cx="2682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t>0</a:t>
            </a:r>
          </a:p>
        </p:txBody>
      </p:sp>
      <p:sp>
        <p:nvSpPr>
          <p:cNvPr id="66" name="Line 69"/>
          <p:cNvSpPr>
            <a:spLocks noChangeShapeType="1"/>
          </p:cNvSpPr>
          <p:nvPr/>
        </p:nvSpPr>
        <p:spPr bwMode="auto">
          <a:xfrm>
            <a:off x="6477000" y="3693220"/>
            <a:ext cx="0" cy="2286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 name="Line 70"/>
          <p:cNvSpPr>
            <a:spLocks noChangeShapeType="1"/>
          </p:cNvSpPr>
          <p:nvPr/>
        </p:nvSpPr>
        <p:spPr bwMode="auto">
          <a:xfrm>
            <a:off x="6629400" y="4150420"/>
            <a:ext cx="0" cy="228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8" name="Oval 71"/>
          <p:cNvSpPr>
            <a:spLocks noChangeArrowheads="1"/>
          </p:cNvSpPr>
          <p:nvPr/>
        </p:nvSpPr>
        <p:spPr bwMode="auto">
          <a:xfrm>
            <a:off x="6438900" y="3921820"/>
            <a:ext cx="76200" cy="76200"/>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 name="Oval 72"/>
          <p:cNvSpPr>
            <a:spLocks noChangeArrowheads="1"/>
          </p:cNvSpPr>
          <p:nvPr/>
        </p:nvSpPr>
        <p:spPr bwMode="auto">
          <a:xfrm>
            <a:off x="6743700" y="3921820"/>
            <a:ext cx="76200" cy="76200"/>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 name="Text Box 73"/>
          <p:cNvSpPr txBox="1">
            <a:spLocks noChangeArrowheads="1"/>
          </p:cNvSpPr>
          <p:nvPr/>
        </p:nvSpPr>
        <p:spPr bwMode="auto">
          <a:xfrm>
            <a:off x="6629400" y="4074220"/>
            <a:ext cx="233508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400" dirty="0"/>
              <a:t>(Zero is selected after </a:t>
            </a:r>
            <a:r>
              <a:rPr lang="en-US" altLang="ja-JP" sz="1400" i="1" dirty="0" smtClean="0"/>
              <a:t>k</a:t>
            </a:r>
            <a:r>
              <a:rPr lang="en-US" altLang="ja-JP" sz="1400" dirty="0" smtClean="0"/>
              <a:t> </a:t>
            </a:r>
            <a:r>
              <a:rPr lang="en-US" altLang="ja-JP" sz="1400" dirty="0"/>
              <a:t>information bits are received)</a:t>
            </a:r>
          </a:p>
        </p:txBody>
      </p:sp>
      <p:sp>
        <p:nvSpPr>
          <p:cNvPr id="71" name="Line 74"/>
          <p:cNvSpPr>
            <a:spLocks noChangeShapeType="1"/>
          </p:cNvSpPr>
          <p:nvPr/>
        </p:nvSpPr>
        <p:spPr bwMode="auto">
          <a:xfrm flipV="1">
            <a:off x="6624638" y="3928170"/>
            <a:ext cx="131762" cy="228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 name="Line 75"/>
          <p:cNvSpPr>
            <a:spLocks noChangeShapeType="1"/>
          </p:cNvSpPr>
          <p:nvPr/>
        </p:nvSpPr>
        <p:spPr bwMode="auto">
          <a:xfrm>
            <a:off x="6248400" y="3693220"/>
            <a:ext cx="2286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3" name="テキスト ボックス 72"/>
          <p:cNvSpPr txBox="1"/>
          <p:nvPr/>
        </p:nvSpPr>
        <p:spPr>
          <a:xfrm>
            <a:off x="960132" y="6093296"/>
            <a:ext cx="4717382" cy="307777"/>
          </a:xfrm>
          <a:prstGeom prst="rect">
            <a:avLst/>
          </a:prstGeom>
          <a:noFill/>
        </p:spPr>
        <p:txBody>
          <a:bodyPr wrap="none" rtlCol="0">
            <a:spAutoFit/>
          </a:bodyPr>
          <a:lstStyle/>
          <a:p>
            <a:r>
              <a:rPr kumimoji="1" lang="en-US" altLang="ja-JP" sz="1400" dirty="0" smtClean="0">
                <a:latin typeface="+mn-ea"/>
              </a:rPr>
              <a:t>* H. Yamagishi and M. Noda, Proc. IEEE, pp.78-83, Sep. 2008</a:t>
            </a:r>
            <a:endParaRPr kumimoji="1" lang="ja-JP" altLang="en-US" sz="1400" dirty="0">
              <a:latin typeface="+mn-ea"/>
            </a:endParaRPr>
          </a:p>
        </p:txBody>
      </p:sp>
    </p:spTree>
    <p:extLst>
      <p:ext uri="{BB962C8B-B14F-4D97-AF65-F5344CB8AC3E}">
        <p14:creationId xmlns:p14="http://schemas.microsoft.com/office/powerpoint/2010/main" val="39088846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14</a:t>
            </a:fld>
            <a:endParaRPr lang="en-US" altLang="ja-JP"/>
          </a:p>
        </p:txBody>
      </p:sp>
      <p:sp>
        <p:nvSpPr>
          <p:cNvPr id="5" name="Text Box 243"/>
          <p:cNvSpPr txBox="1">
            <a:spLocks noChangeArrowheads="1"/>
          </p:cNvSpPr>
          <p:nvPr/>
        </p:nvSpPr>
        <p:spPr bwMode="auto">
          <a:xfrm>
            <a:off x="1284106" y="5841268"/>
            <a:ext cx="6600262" cy="646331"/>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200" dirty="0">
                <a:solidFill>
                  <a:srgbClr val="000000"/>
                </a:solidFill>
              </a:rPr>
              <a:t>[1] K. Okada, </a:t>
            </a:r>
            <a:r>
              <a:rPr lang="en-US" altLang="ja-JP" sz="1200" i="1" dirty="0">
                <a:solidFill>
                  <a:srgbClr val="000000"/>
                </a:solidFill>
              </a:rPr>
              <a:t>et al</a:t>
            </a:r>
            <a:r>
              <a:rPr lang="en-US" altLang="ja-JP" sz="1200" dirty="0">
                <a:solidFill>
                  <a:srgbClr val="000000"/>
                </a:solidFill>
              </a:rPr>
              <a:t>., IEEE J. Solid State Circuits, vol. 48, no.1, pp. 46-65, Jan. 2013</a:t>
            </a:r>
          </a:p>
          <a:p>
            <a:pPr eaLnBrk="1" hangingPunct="1">
              <a:spcBef>
                <a:spcPct val="0"/>
              </a:spcBef>
              <a:buClrTx/>
              <a:buFontTx/>
              <a:buNone/>
            </a:pPr>
            <a:r>
              <a:rPr lang="en-US" altLang="ja-JP" sz="1200" dirty="0">
                <a:solidFill>
                  <a:srgbClr val="000000"/>
                </a:solidFill>
              </a:rPr>
              <a:t>[2] S-Y. Hung, </a:t>
            </a:r>
            <a:r>
              <a:rPr lang="en-US" altLang="ja-JP" sz="1200" i="1" dirty="0">
                <a:solidFill>
                  <a:srgbClr val="000000"/>
                </a:solidFill>
              </a:rPr>
              <a:t>et al</a:t>
            </a:r>
            <a:r>
              <a:rPr lang="en-US" altLang="ja-JP" sz="1200" dirty="0">
                <a:solidFill>
                  <a:srgbClr val="000000"/>
                </a:solidFill>
              </a:rPr>
              <a:t>.,  Proc. IEEE (ASSCC), Nov. 2010.</a:t>
            </a:r>
          </a:p>
          <a:p>
            <a:pPr eaLnBrk="1" hangingPunct="1">
              <a:spcBef>
                <a:spcPct val="0"/>
              </a:spcBef>
              <a:buClrTx/>
              <a:buFontTx/>
              <a:buNone/>
            </a:pPr>
            <a:r>
              <a:rPr lang="en-US" altLang="ja-JP" sz="1200" dirty="0">
                <a:solidFill>
                  <a:srgbClr val="000000"/>
                </a:solidFill>
              </a:rPr>
              <a:t>[3] J.L. Coz, </a:t>
            </a:r>
            <a:r>
              <a:rPr lang="en-US" altLang="ja-JP" sz="1200" i="1" dirty="0">
                <a:solidFill>
                  <a:srgbClr val="000000"/>
                </a:solidFill>
              </a:rPr>
              <a:t>et al</a:t>
            </a:r>
            <a:r>
              <a:rPr lang="en-US" altLang="ja-JP" sz="1200" dirty="0">
                <a:solidFill>
                  <a:srgbClr val="000000"/>
                </a:solidFill>
              </a:rPr>
              <a:t>., ISSCC Dig, pp.336-337, Feb. 2011</a:t>
            </a:r>
          </a:p>
        </p:txBody>
      </p:sp>
      <p:grpSp>
        <p:nvGrpSpPr>
          <p:cNvPr id="6" name="グループ化 5"/>
          <p:cNvGrpSpPr/>
          <p:nvPr/>
        </p:nvGrpSpPr>
        <p:grpSpPr>
          <a:xfrm>
            <a:off x="1371906" y="1728111"/>
            <a:ext cx="6368446" cy="4077153"/>
            <a:chOff x="971550" y="1268913"/>
            <a:chExt cx="7200900" cy="4610100"/>
          </a:xfrm>
        </p:grpSpPr>
        <p:sp>
          <p:nvSpPr>
            <p:cNvPr id="7" name="Line 199"/>
            <p:cNvSpPr>
              <a:spLocks noChangeShapeType="1"/>
            </p:cNvSpPr>
            <p:nvPr/>
          </p:nvSpPr>
          <p:spPr bwMode="auto">
            <a:xfrm>
              <a:off x="974725" y="1268913"/>
              <a:ext cx="7197725"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8" name="Line 200"/>
            <p:cNvSpPr>
              <a:spLocks noChangeShapeType="1"/>
            </p:cNvSpPr>
            <p:nvPr/>
          </p:nvSpPr>
          <p:spPr bwMode="auto">
            <a:xfrm>
              <a:off x="974725" y="1303838"/>
              <a:ext cx="7197725"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9" name="Line 201"/>
            <p:cNvSpPr>
              <a:spLocks noChangeShapeType="1"/>
            </p:cNvSpPr>
            <p:nvPr/>
          </p:nvSpPr>
          <p:spPr bwMode="auto">
            <a:xfrm>
              <a:off x="974725" y="1881688"/>
              <a:ext cx="7197725"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0" name="Line 202"/>
            <p:cNvSpPr>
              <a:spLocks noChangeShapeType="1"/>
            </p:cNvSpPr>
            <p:nvPr/>
          </p:nvSpPr>
          <p:spPr bwMode="auto">
            <a:xfrm>
              <a:off x="971550" y="3681913"/>
              <a:ext cx="7197725" cy="0"/>
            </a:xfrm>
            <a:prstGeom prst="line">
              <a:avLst/>
            </a:prstGeom>
            <a:noFill/>
            <a:ln w="19050">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1" name="Text Box 204"/>
            <p:cNvSpPr txBox="1">
              <a:spLocks noChangeArrowheads="1"/>
            </p:cNvSpPr>
            <p:nvPr/>
          </p:nvSpPr>
          <p:spPr bwMode="auto">
            <a:xfrm>
              <a:off x="4191000" y="5155113"/>
              <a:ext cx="582211"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none</a:t>
              </a:r>
            </a:p>
          </p:txBody>
        </p:sp>
        <p:sp>
          <p:nvSpPr>
            <p:cNvPr id="12" name="Line 205"/>
            <p:cNvSpPr>
              <a:spLocks noChangeShapeType="1"/>
            </p:cNvSpPr>
            <p:nvPr/>
          </p:nvSpPr>
          <p:spPr bwMode="auto">
            <a:xfrm>
              <a:off x="974725" y="2242051"/>
              <a:ext cx="7197725" cy="0"/>
            </a:xfrm>
            <a:prstGeom prst="line">
              <a:avLst/>
            </a:prstGeom>
            <a:noFill/>
            <a:ln w="19050">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3" name="Text Box 206"/>
            <p:cNvSpPr txBox="1">
              <a:spLocks noChangeArrowheads="1"/>
            </p:cNvSpPr>
            <p:nvPr/>
          </p:nvSpPr>
          <p:spPr bwMode="auto">
            <a:xfrm>
              <a:off x="1138238" y="2992938"/>
              <a:ext cx="1399742"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CMOS process</a:t>
              </a:r>
            </a:p>
          </p:txBody>
        </p:sp>
        <p:sp>
          <p:nvSpPr>
            <p:cNvPr id="14" name="Text Box 207"/>
            <p:cNvSpPr txBox="1">
              <a:spLocks noChangeArrowheads="1"/>
            </p:cNvSpPr>
            <p:nvPr/>
          </p:nvSpPr>
          <p:spPr bwMode="auto">
            <a:xfrm>
              <a:off x="1138238" y="3351713"/>
              <a:ext cx="1473480"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core area (mm</a:t>
              </a:r>
              <a:r>
                <a:rPr lang="en-US" altLang="ja-JP" sz="1400" baseline="30000">
                  <a:solidFill>
                    <a:srgbClr val="000000"/>
                  </a:solidFill>
                </a:rPr>
                <a:t>2</a:t>
              </a:r>
              <a:r>
                <a:rPr lang="en-US" altLang="ja-JP" sz="1400">
                  <a:solidFill>
                    <a:srgbClr val="000000"/>
                  </a:solidFill>
                </a:rPr>
                <a:t>)</a:t>
              </a:r>
            </a:p>
          </p:txBody>
        </p:sp>
        <p:sp>
          <p:nvSpPr>
            <p:cNvPr id="15" name="Text Box 208"/>
            <p:cNvSpPr txBox="1">
              <a:spLocks noChangeArrowheads="1"/>
            </p:cNvSpPr>
            <p:nvPr/>
          </p:nvSpPr>
          <p:spPr bwMode="auto">
            <a:xfrm>
              <a:off x="4248150" y="2627813"/>
              <a:ext cx="532518"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6.45</a:t>
              </a:r>
            </a:p>
          </p:txBody>
        </p:sp>
        <p:sp>
          <p:nvSpPr>
            <p:cNvPr id="16" name="Text Box 209"/>
            <p:cNvSpPr txBox="1">
              <a:spLocks noChangeArrowheads="1"/>
            </p:cNvSpPr>
            <p:nvPr/>
          </p:nvSpPr>
          <p:spPr bwMode="auto">
            <a:xfrm>
              <a:off x="6623050" y="2988176"/>
              <a:ext cx="1260281"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SOI 65nm LP</a:t>
              </a:r>
            </a:p>
          </p:txBody>
        </p:sp>
        <p:sp>
          <p:nvSpPr>
            <p:cNvPr id="17" name="Text Box 210"/>
            <p:cNvSpPr txBox="1">
              <a:spLocks noChangeArrowheads="1"/>
            </p:cNvSpPr>
            <p:nvPr/>
          </p:nvSpPr>
          <p:spPr bwMode="auto">
            <a:xfrm>
              <a:off x="1138238" y="2634163"/>
              <a:ext cx="1874231"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max. user rate (Gb/s)</a:t>
              </a:r>
            </a:p>
          </p:txBody>
        </p:sp>
        <p:sp>
          <p:nvSpPr>
            <p:cNvPr id="18" name="Line 211"/>
            <p:cNvSpPr>
              <a:spLocks noChangeShapeType="1"/>
            </p:cNvSpPr>
            <p:nvPr/>
          </p:nvSpPr>
          <p:spPr bwMode="auto">
            <a:xfrm>
              <a:off x="971550" y="4761413"/>
              <a:ext cx="7197725" cy="0"/>
            </a:xfrm>
            <a:prstGeom prst="line">
              <a:avLst/>
            </a:prstGeom>
            <a:noFill/>
            <a:ln w="19050">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9" name="Line 212"/>
            <p:cNvSpPr>
              <a:spLocks noChangeShapeType="1"/>
            </p:cNvSpPr>
            <p:nvPr/>
          </p:nvSpPr>
          <p:spPr bwMode="auto">
            <a:xfrm>
              <a:off x="974725" y="2961188"/>
              <a:ext cx="7197725" cy="0"/>
            </a:xfrm>
            <a:prstGeom prst="line">
              <a:avLst/>
            </a:prstGeom>
            <a:noFill/>
            <a:ln w="19050">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20" name="Text Box 213"/>
            <p:cNvSpPr txBox="1">
              <a:spLocks noChangeArrowheads="1"/>
            </p:cNvSpPr>
            <p:nvPr/>
          </p:nvSpPr>
          <p:spPr bwMode="auto">
            <a:xfrm>
              <a:off x="1138238" y="1916613"/>
              <a:ext cx="1944763"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codeword length (bits)</a:t>
              </a:r>
            </a:p>
          </p:txBody>
        </p:sp>
        <p:sp>
          <p:nvSpPr>
            <p:cNvPr id="21" name="Text Box 214"/>
            <p:cNvSpPr txBox="1">
              <a:spLocks noChangeArrowheads="1"/>
            </p:cNvSpPr>
            <p:nvPr/>
          </p:nvSpPr>
          <p:spPr bwMode="auto">
            <a:xfrm>
              <a:off x="4206875" y="1905501"/>
              <a:ext cx="582211"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1440</a:t>
              </a:r>
            </a:p>
          </p:txBody>
        </p:sp>
        <p:sp>
          <p:nvSpPr>
            <p:cNvPr id="22" name="Text Box 215"/>
            <p:cNvSpPr txBox="1">
              <a:spLocks noChangeArrowheads="1"/>
            </p:cNvSpPr>
            <p:nvPr/>
          </p:nvSpPr>
          <p:spPr bwMode="auto">
            <a:xfrm>
              <a:off x="1138238" y="4428038"/>
              <a:ext cx="2299027"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power at BER = 10</a:t>
              </a:r>
              <a:r>
                <a:rPr lang="en-US" altLang="ja-JP" sz="1400" baseline="30000">
                  <a:solidFill>
                    <a:srgbClr val="000000"/>
                  </a:solidFill>
                </a:rPr>
                <a:t>–6 </a:t>
              </a:r>
              <a:r>
                <a:rPr lang="en-US" altLang="ja-JP" sz="1400">
                  <a:solidFill>
                    <a:srgbClr val="000000"/>
                  </a:solidFill>
                </a:rPr>
                <a:t>(mW)</a:t>
              </a:r>
            </a:p>
          </p:txBody>
        </p:sp>
        <p:sp>
          <p:nvSpPr>
            <p:cNvPr id="23" name="Text Box 216"/>
            <p:cNvSpPr txBox="1">
              <a:spLocks noChangeArrowheads="1"/>
            </p:cNvSpPr>
            <p:nvPr/>
          </p:nvSpPr>
          <p:spPr bwMode="auto">
            <a:xfrm>
              <a:off x="1138238" y="5145588"/>
              <a:ext cx="2173095"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error floor at BER = 10</a:t>
              </a:r>
              <a:r>
                <a:rPr lang="en-US" altLang="ja-JP" sz="1400" baseline="30000">
                  <a:solidFill>
                    <a:srgbClr val="000000"/>
                  </a:solidFill>
                </a:rPr>
                <a:t>–11</a:t>
              </a:r>
            </a:p>
          </p:txBody>
        </p:sp>
        <p:sp>
          <p:nvSpPr>
            <p:cNvPr id="24" name="Text Box 217"/>
            <p:cNvSpPr txBox="1">
              <a:spLocks noChangeArrowheads="1"/>
            </p:cNvSpPr>
            <p:nvPr/>
          </p:nvSpPr>
          <p:spPr bwMode="auto">
            <a:xfrm>
              <a:off x="1138238" y="4786813"/>
              <a:ext cx="2121030"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energy efficiency (pJ/bit)</a:t>
              </a:r>
            </a:p>
          </p:txBody>
        </p:sp>
        <p:sp>
          <p:nvSpPr>
            <p:cNvPr id="25" name="Line 218"/>
            <p:cNvSpPr>
              <a:spLocks noChangeShapeType="1"/>
            </p:cNvSpPr>
            <p:nvPr/>
          </p:nvSpPr>
          <p:spPr bwMode="auto">
            <a:xfrm>
              <a:off x="974725" y="3321551"/>
              <a:ext cx="7197725" cy="0"/>
            </a:xfrm>
            <a:prstGeom prst="line">
              <a:avLst/>
            </a:prstGeom>
            <a:noFill/>
            <a:ln w="19050">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26" name="Text Box 219"/>
            <p:cNvSpPr txBox="1">
              <a:spLocks noChangeArrowheads="1"/>
            </p:cNvSpPr>
            <p:nvPr/>
          </p:nvSpPr>
          <p:spPr bwMode="auto">
            <a:xfrm>
              <a:off x="4089400" y="1299076"/>
              <a:ext cx="830677" cy="523220"/>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dirty="0">
                  <a:solidFill>
                    <a:srgbClr val="000000"/>
                  </a:solidFill>
                </a:rPr>
                <a:t>Okada,</a:t>
              </a:r>
            </a:p>
            <a:p>
              <a:pPr eaLnBrk="1" hangingPunct="1">
                <a:spcBef>
                  <a:spcPct val="0"/>
                </a:spcBef>
                <a:buClrTx/>
                <a:buFontTx/>
                <a:buNone/>
              </a:pPr>
              <a:r>
                <a:rPr lang="en-US" altLang="ja-JP" sz="1400" dirty="0">
                  <a:solidFill>
                    <a:srgbClr val="000000"/>
                  </a:solidFill>
                </a:rPr>
                <a:t>2013 [1]</a:t>
              </a:r>
            </a:p>
          </p:txBody>
        </p:sp>
        <p:sp>
          <p:nvSpPr>
            <p:cNvPr id="27" name="Text Box 220"/>
            <p:cNvSpPr txBox="1">
              <a:spLocks noChangeArrowheads="1"/>
            </p:cNvSpPr>
            <p:nvPr/>
          </p:nvSpPr>
          <p:spPr bwMode="auto">
            <a:xfrm>
              <a:off x="6840538" y="1292726"/>
              <a:ext cx="817340" cy="523220"/>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Coz, </a:t>
              </a:r>
            </a:p>
            <a:p>
              <a:pPr eaLnBrk="1" hangingPunct="1">
                <a:spcBef>
                  <a:spcPct val="0"/>
                </a:spcBef>
                <a:buClrTx/>
                <a:buFontTx/>
                <a:buNone/>
              </a:pPr>
              <a:r>
                <a:rPr lang="en-US" altLang="ja-JP" sz="1400">
                  <a:solidFill>
                    <a:srgbClr val="000000"/>
                  </a:solidFill>
                </a:rPr>
                <a:t>2011 [3]</a:t>
              </a:r>
            </a:p>
          </p:txBody>
        </p:sp>
        <p:sp>
          <p:nvSpPr>
            <p:cNvPr id="28" name="Text Box 221"/>
            <p:cNvSpPr txBox="1">
              <a:spLocks noChangeArrowheads="1"/>
            </p:cNvSpPr>
            <p:nvPr/>
          </p:nvSpPr>
          <p:spPr bwMode="auto">
            <a:xfrm>
              <a:off x="6959600" y="1905501"/>
              <a:ext cx="582211"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1944</a:t>
              </a:r>
            </a:p>
          </p:txBody>
        </p:sp>
        <p:sp>
          <p:nvSpPr>
            <p:cNvPr id="29" name="Text Box 222"/>
            <p:cNvSpPr txBox="1">
              <a:spLocks noChangeArrowheads="1"/>
            </p:cNvSpPr>
            <p:nvPr/>
          </p:nvSpPr>
          <p:spPr bwMode="auto">
            <a:xfrm>
              <a:off x="5565775" y="1905501"/>
              <a:ext cx="482824"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672</a:t>
              </a:r>
            </a:p>
          </p:txBody>
        </p:sp>
        <p:sp>
          <p:nvSpPr>
            <p:cNvPr id="30" name="Text Box 223"/>
            <p:cNvSpPr txBox="1">
              <a:spLocks noChangeArrowheads="1"/>
            </p:cNvSpPr>
            <p:nvPr/>
          </p:nvSpPr>
          <p:spPr bwMode="auto">
            <a:xfrm>
              <a:off x="5381625" y="1292726"/>
              <a:ext cx="830677" cy="523220"/>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Hung, </a:t>
              </a:r>
            </a:p>
            <a:p>
              <a:pPr eaLnBrk="1" hangingPunct="1">
                <a:spcBef>
                  <a:spcPct val="0"/>
                </a:spcBef>
                <a:buClrTx/>
                <a:buFontTx/>
                <a:buNone/>
              </a:pPr>
              <a:r>
                <a:rPr lang="en-US" altLang="ja-JP" sz="1400">
                  <a:solidFill>
                    <a:srgbClr val="000000"/>
                  </a:solidFill>
                </a:rPr>
                <a:t>2010 [2]</a:t>
              </a:r>
            </a:p>
          </p:txBody>
        </p:sp>
        <p:sp>
          <p:nvSpPr>
            <p:cNvPr id="31" name="Line 224"/>
            <p:cNvSpPr>
              <a:spLocks noChangeShapeType="1"/>
            </p:cNvSpPr>
            <p:nvPr/>
          </p:nvSpPr>
          <p:spPr bwMode="auto">
            <a:xfrm>
              <a:off x="974725" y="2600826"/>
              <a:ext cx="7197725" cy="0"/>
            </a:xfrm>
            <a:prstGeom prst="line">
              <a:avLst/>
            </a:prstGeom>
            <a:noFill/>
            <a:ln w="19050">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32" name="Text Box 225"/>
            <p:cNvSpPr txBox="1">
              <a:spLocks noChangeArrowheads="1"/>
            </p:cNvSpPr>
            <p:nvPr/>
          </p:nvSpPr>
          <p:spPr bwMode="auto">
            <a:xfrm>
              <a:off x="1138238" y="2275388"/>
              <a:ext cx="1638590"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IEEE802 standard</a:t>
              </a:r>
            </a:p>
          </p:txBody>
        </p:sp>
        <p:sp>
          <p:nvSpPr>
            <p:cNvPr id="33" name="Text Box 226"/>
            <p:cNvSpPr txBox="1">
              <a:spLocks noChangeArrowheads="1"/>
            </p:cNvSpPr>
            <p:nvPr/>
          </p:nvSpPr>
          <p:spPr bwMode="auto">
            <a:xfrm>
              <a:off x="4184650" y="2265863"/>
              <a:ext cx="622286"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15.3c</a:t>
              </a:r>
            </a:p>
          </p:txBody>
        </p:sp>
        <p:sp>
          <p:nvSpPr>
            <p:cNvPr id="34" name="Text Box 227"/>
            <p:cNvSpPr txBox="1">
              <a:spLocks noChangeArrowheads="1"/>
            </p:cNvSpPr>
            <p:nvPr/>
          </p:nvSpPr>
          <p:spPr bwMode="auto">
            <a:xfrm>
              <a:off x="5486400" y="2265863"/>
              <a:ext cx="622286"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15.3c</a:t>
              </a:r>
            </a:p>
          </p:txBody>
        </p:sp>
        <p:sp>
          <p:nvSpPr>
            <p:cNvPr id="35" name="Text Box 228"/>
            <p:cNvSpPr txBox="1">
              <a:spLocks noChangeArrowheads="1"/>
            </p:cNvSpPr>
            <p:nvPr/>
          </p:nvSpPr>
          <p:spPr bwMode="auto">
            <a:xfrm>
              <a:off x="7002463" y="2265863"/>
              <a:ext cx="469487"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11n</a:t>
              </a:r>
            </a:p>
          </p:txBody>
        </p:sp>
        <p:sp>
          <p:nvSpPr>
            <p:cNvPr id="36" name="Text Box 229"/>
            <p:cNvSpPr txBox="1">
              <a:spLocks noChangeArrowheads="1"/>
            </p:cNvSpPr>
            <p:nvPr/>
          </p:nvSpPr>
          <p:spPr bwMode="auto">
            <a:xfrm>
              <a:off x="5543550" y="2627813"/>
              <a:ext cx="532518"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5.79</a:t>
              </a:r>
            </a:p>
          </p:txBody>
        </p:sp>
        <p:sp>
          <p:nvSpPr>
            <p:cNvPr id="37" name="Text Box 230"/>
            <p:cNvSpPr txBox="1">
              <a:spLocks noChangeArrowheads="1"/>
            </p:cNvSpPr>
            <p:nvPr/>
          </p:nvSpPr>
          <p:spPr bwMode="auto">
            <a:xfrm>
              <a:off x="6948488" y="2627813"/>
              <a:ext cx="631904"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0.693</a:t>
              </a:r>
            </a:p>
          </p:txBody>
        </p:sp>
        <p:sp>
          <p:nvSpPr>
            <p:cNvPr id="38" name="Text Box 231"/>
            <p:cNvSpPr txBox="1">
              <a:spLocks noChangeArrowheads="1"/>
            </p:cNvSpPr>
            <p:nvPr/>
          </p:nvSpPr>
          <p:spPr bwMode="auto">
            <a:xfrm>
              <a:off x="5375275" y="2988176"/>
              <a:ext cx="901209"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65nm LP</a:t>
              </a:r>
            </a:p>
          </p:txBody>
        </p:sp>
        <p:sp>
          <p:nvSpPr>
            <p:cNvPr id="39" name="Text Box 232"/>
            <p:cNvSpPr txBox="1">
              <a:spLocks noChangeArrowheads="1"/>
            </p:cNvSpPr>
            <p:nvPr/>
          </p:nvSpPr>
          <p:spPr bwMode="auto">
            <a:xfrm>
              <a:off x="4032250" y="2988176"/>
              <a:ext cx="901209"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40nm LP</a:t>
              </a:r>
            </a:p>
          </p:txBody>
        </p:sp>
        <p:sp>
          <p:nvSpPr>
            <p:cNvPr id="40" name="Text Box 233"/>
            <p:cNvSpPr txBox="1">
              <a:spLocks noChangeArrowheads="1"/>
            </p:cNvSpPr>
            <p:nvPr/>
          </p:nvSpPr>
          <p:spPr bwMode="auto">
            <a:xfrm>
              <a:off x="7119938" y="3350126"/>
              <a:ext cx="284052"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2</a:t>
              </a:r>
            </a:p>
          </p:txBody>
        </p:sp>
        <p:sp>
          <p:nvSpPr>
            <p:cNvPr id="41" name="Text Box 234"/>
            <p:cNvSpPr txBox="1">
              <a:spLocks noChangeArrowheads="1"/>
            </p:cNvSpPr>
            <p:nvPr/>
          </p:nvSpPr>
          <p:spPr bwMode="auto">
            <a:xfrm>
              <a:off x="5537200" y="3350126"/>
              <a:ext cx="532518"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1.56</a:t>
              </a:r>
            </a:p>
          </p:txBody>
        </p:sp>
        <p:sp>
          <p:nvSpPr>
            <p:cNvPr id="42" name="Text Box 235"/>
            <p:cNvSpPr txBox="1">
              <a:spLocks noChangeArrowheads="1"/>
            </p:cNvSpPr>
            <p:nvPr/>
          </p:nvSpPr>
          <p:spPr bwMode="auto">
            <a:xfrm>
              <a:off x="4235450" y="3350126"/>
              <a:ext cx="602126" cy="348008"/>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dirty="0">
                  <a:solidFill>
                    <a:srgbClr val="FF0000"/>
                  </a:solidFill>
                </a:rPr>
                <a:t>0.46</a:t>
              </a:r>
            </a:p>
          </p:txBody>
        </p:sp>
        <p:sp>
          <p:nvSpPr>
            <p:cNvPr id="43" name="Text Box 236"/>
            <p:cNvSpPr txBox="1">
              <a:spLocks noChangeArrowheads="1"/>
            </p:cNvSpPr>
            <p:nvPr/>
          </p:nvSpPr>
          <p:spPr bwMode="auto">
            <a:xfrm>
              <a:off x="7015163" y="4432801"/>
              <a:ext cx="482824"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288</a:t>
              </a:r>
            </a:p>
          </p:txBody>
        </p:sp>
        <p:sp>
          <p:nvSpPr>
            <p:cNvPr id="44" name="Text Box 237"/>
            <p:cNvSpPr txBox="1">
              <a:spLocks noChangeArrowheads="1"/>
            </p:cNvSpPr>
            <p:nvPr/>
          </p:nvSpPr>
          <p:spPr bwMode="auto">
            <a:xfrm>
              <a:off x="5565775" y="4432801"/>
              <a:ext cx="482824"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361</a:t>
              </a:r>
            </a:p>
          </p:txBody>
        </p:sp>
        <p:sp>
          <p:nvSpPr>
            <p:cNvPr id="45" name="Text Box 238"/>
            <p:cNvSpPr txBox="1">
              <a:spLocks noChangeArrowheads="1"/>
            </p:cNvSpPr>
            <p:nvPr/>
          </p:nvSpPr>
          <p:spPr bwMode="auto">
            <a:xfrm>
              <a:off x="4319588" y="4432801"/>
              <a:ext cx="383438"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t>76</a:t>
              </a:r>
            </a:p>
          </p:txBody>
        </p:sp>
        <p:sp>
          <p:nvSpPr>
            <p:cNvPr id="46" name="Line 239"/>
            <p:cNvSpPr>
              <a:spLocks noChangeShapeType="1"/>
            </p:cNvSpPr>
            <p:nvPr/>
          </p:nvSpPr>
          <p:spPr bwMode="auto">
            <a:xfrm>
              <a:off x="971550" y="5121776"/>
              <a:ext cx="7197725" cy="0"/>
            </a:xfrm>
            <a:prstGeom prst="line">
              <a:avLst/>
            </a:prstGeom>
            <a:noFill/>
            <a:ln w="19050">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47" name="Line 240"/>
            <p:cNvSpPr>
              <a:spLocks noChangeShapeType="1"/>
            </p:cNvSpPr>
            <p:nvPr/>
          </p:nvSpPr>
          <p:spPr bwMode="auto">
            <a:xfrm>
              <a:off x="971550" y="5842501"/>
              <a:ext cx="7197725"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48" name="Text Box 241"/>
            <p:cNvSpPr txBox="1">
              <a:spLocks noChangeArrowheads="1"/>
            </p:cNvSpPr>
            <p:nvPr/>
          </p:nvSpPr>
          <p:spPr bwMode="auto">
            <a:xfrm>
              <a:off x="5102225" y="5155113"/>
              <a:ext cx="1268296"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not confirmed</a:t>
              </a:r>
            </a:p>
          </p:txBody>
        </p:sp>
        <p:sp>
          <p:nvSpPr>
            <p:cNvPr id="49" name="Line 242"/>
            <p:cNvSpPr>
              <a:spLocks noChangeShapeType="1"/>
            </p:cNvSpPr>
            <p:nvPr/>
          </p:nvSpPr>
          <p:spPr bwMode="auto">
            <a:xfrm>
              <a:off x="974725" y="4401051"/>
              <a:ext cx="7197725" cy="0"/>
            </a:xfrm>
            <a:prstGeom prst="line">
              <a:avLst/>
            </a:prstGeom>
            <a:noFill/>
            <a:ln w="19050">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50" name="Text Box 244"/>
            <p:cNvSpPr txBox="1">
              <a:spLocks noChangeArrowheads="1"/>
            </p:cNvSpPr>
            <p:nvPr/>
          </p:nvSpPr>
          <p:spPr bwMode="auto">
            <a:xfrm>
              <a:off x="1138238" y="3710488"/>
              <a:ext cx="1617751"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supply voltage (V)</a:t>
              </a:r>
            </a:p>
          </p:txBody>
        </p:sp>
        <p:sp>
          <p:nvSpPr>
            <p:cNvPr id="51" name="Text Box 245"/>
            <p:cNvSpPr txBox="1">
              <a:spLocks noChangeArrowheads="1"/>
            </p:cNvSpPr>
            <p:nvPr/>
          </p:nvSpPr>
          <p:spPr bwMode="auto">
            <a:xfrm>
              <a:off x="4291013" y="3710488"/>
              <a:ext cx="433132"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1.1</a:t>
              </a:r>
            </a:p>
          </p:txBody>
        </p:sp>
        <p:sp>
          <p:nvSpPr>
            <p:cNvPr id="52" name="Line 246"/>
            <p:cNvSpPr>
              <a:spLocks noChangeShapeType="1"/>
            </p:cNvSpPr>
            <p:nvPr/>
          </p:nvSpPr>
          <p:spPr bwMode="auto">
            <a:xfrm>
              <a:off x="971550" y="4042276"/>
              <a:ext cx="7197725" cy="0"/>
            </a:xfrm>
            <a:prstGeom prst="line">
              <a:avLst/>
            </a:prstGeom>
            <a:noFill/>
            <a:ln w="19050">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53" name="Text Box 247"/>
            <p:cNvSpPr txBox="1">
              <a:spLocks noChangeArrowheads="1"/>
            </p:cNvSpPr>
            <p:nvPr/>
          </p:nvSpPr>
          <p:spPr bwMode="auto">
            <a:xfrm>
              <a:off x="1138238" y="4069263"/>
              <a:ext cx="2302233"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operation frequency (MHz)</a:t>
              </a:r>
            </a:p>
          </p:txBody>
        </p:sp>
        <p:sp>
          <p:nvSpPr>
            <p:cNvPr id="54" name="Text Box 248"/>
            <p:cNvSpPr txBox="1">
              <a:spLocks noChangeArrowheads="1"/>
            </p:cNvSpPr>
            <p:nvPr/>
          </p:nvSpPr>
          <p:spPr bwMode="auto">
            <a:xfrm>
              <a:off x="4264025" y="4072438"/>
              <a:ext cx="482824"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288</a:t>
              </a:r>
            </a:p>
          </p:txBody>
        </p:sp>
        <p:sp>
          <p:nvSpPr>
            <p:cNvPr id="55" name="Text Box 249"/>
            <p:cNvSpPr txBox="1">
              <a:spLocks noChangeArrowheads="1"/>
            </p:cNvSpPr>
            <p:nvPr/>
          </p:nvSpPr>
          <p:spPr bwMode="auto">
            <a:xfrm>
              <a:off x="7019925" y="4072438"/>
              <a:ext cx="482824"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360</a:t>
              </a:r>
            </a:p>
          </p:txBody>
        </p:sp>
        <p:sp>
          <p:nvSpPr>
            <p:cNvPr id="56" name="Text Box 250"/>
            <p:cNvSpPr txBox="1">
              <a:spLocks noChangeArrowheads="1"/>
            </p:cNvSpPr>
            <p:nvPr/>
          </p:nvSpPr>
          <p:spPr bwMode="auto">
            <a:xfrm>
              <a:off x="4157663" y="5517063"/>
              <a:ext cx="654346"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all BB</a:t>
              </a:r>
            </a:p>
          </p:txBody>
        </p:sp>
        <p:sp>
          <p:nvSpPr>
            <p:cNvPr id="57" name="Text Box 251"/>
            <p:cNvSpPr txBox="1">
              <a:spLocks noChangeArrowheads="1"/>
            </p:cNvSpPr>
            <p:nvPr/>
          </p:nvSpPr>
          <p:spPr bwMode="auto">
            <a:xfrm>
              <a:off x="1138238" y="5505951"/>
              <a:ext cx="1587294"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chip configuration</a:t>
              </a:r>
            </a:p>
          </p:txBody>
        </p:sp>
        <p:sp>
          <p:nvSpPr>
            <p:cNvPr id="58" name="Line 252"/>
            <p:cNvSpPr>
              <a:spLocks noChangeShapeType="1"/>
            </p:cNvSpPr>
            <p:nvPr/>
          </p:nvSpPr>
          <p:spPr bwMode="auto">
            <a:xfrm>
              <a:off x="971550" y="5482138"/>
              <a:ext cx="7197725" cy="0"/>
            </a:xfrm>
            <a:prstGeom prst="line">
              <a:avLst/>
            </a:prstGeom>
            <a:noFill/>
            <a:ln w="19050">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59" name="Line 253"/>
            <p:cNvSpPr>
              <a:spLocks noChangeShapeType="1"/>
            </p:cNvSpPr>
            <p:nvPr/>
          </p:nvSpPr>
          <p:spPr bwMode="auto">
            <a:xfrm>
              <a:off x="971550" y="5879013"/>
              <a:ext cx="7197725"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60" name="Text Box 254"/>
            <p:cNvSpPr txBox="1">
              <a:spLocks noChangeArrowheads="1"/>
            </p:cNvSpPr>
            <p:nvPr/>
          </p:nvSpPr>
          <p:spPr bwMode="auto">
            <a:xfrm>
              <a:off x="5256213" y="5517063"/>
              <a:ext cx="1042273"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LDPC only</a:t>
              </a:r>
            </a:p>
          </p:txBody>
        </p:sp>
        <p:sp>
          <p:nvSpPr>
            <p:cNvPr id="61" name="Text Box 255"/>
            <p:cNvSpPr txBox="1">
              <a:spLocks noChangeArrowheads="1"/>
            </p:cNvSpPr>
            <p:nvPr/>
          </p:nvSpPr>
          <p:spPr bwMode="auto">
            <a:xfrm>
              <a:off x="6737350" y="5517063"/>
              <a:ext cx="1042273"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LDPC only</a:t>
              </a:r>
            </a:p>
          </p:txBody>
        </p:sp>
        <p:sp>
          <p:nvSpPr>
            <p:cNvPr id="62" name="Text Box 256"/>
            <p:cNvSpPr txBox="1">
              <a:spLocks noChangeArrowheads="1"/>
            </p:cNvSpPr>
            <p:nvPr/>
          </p:nvSpPr>
          <p:spPr bwMode="auto">
            <a:xfrm>
              <a:off x="6551613" y="5155113"/>
              <a:ext cx="1268296"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not confirmed</a:t>
              </a:r>
            </a:p>
          </p:txBody>
        </p:sp>
        <p:sp>
          <p:nvSpPr>
            <p:cNvPr id="63" name="Text Box 257"/>
            <p:cNvSpPr txBox="1">
              <a:spLocks noChangeArrowheads="1"/>
            </p:cNvSpPr>
            <p:nvPr/>
          </p:nvSpPr>
          <p:spPr bwMode="auto">
            <a:xfrm>
              <a:off x="5592763" y="3710488"/>
              <a:ext cx="433132"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1.0</a:t>
              </a:r>
            </a:p>
          </p:txBody>
        </p:sp>
        <p:sp>
          <p:nvSpPr>
            <p:cNvPr id="64" name="Text Box 258"/>
            <p:cNvSpPr txBox="1">
              <a:spLocks noChangeArrowheads="1"/>
            </p:cNvSpPr>
            <p:nvPr/>
          </p:nvSpPr>
          <p:spPr bwMode="auto">
            <a:xfrm>
              <a:off x="5565775" y="4072438"/>
              <a:ext cx="482824"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197</a:t>
              </a:r>
            </a:p>
          </p:txBody>
        </p:sp>
        <p:sp>
          <p:nvSpPr>
            <p:cNvPr id="65" name="Text Box 259"/>
            <p:cNvSpPr txBox="1">
              <a:spLocks noChangeArrowheads="1"/>
            </p:cNvSpPr>
            <p:nvPr/>
          </p:nvSpPr>
          <p:spPr bwMode="auto">
            <a:xfrm>
              <a:off x="7021513" y="3720013"/>
              <a:ext cx="433132"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1.2</a:t>
              </a:r>
            </a:p>
          </p:txBody>
        </p:sp>
        <p:sp>
          <p:nvSpPr>
            <p:cNvPr id="66" name="Text Box 260"/>
            <p:cNvSpPr txBox="1">
              <a:spLocks noChangeArrowheads="1"/>
            </p:cNvSpPr>
            <p:nvPr/>
          </p:nvSpPr>
          <p:spPr bwMode="auto">
            <a:xfrm>
              <a:off x="5537200" y="4794751"/>
              <a:ext cx="532518"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62.4</a:t>
              </a:r>
            </a:p>
          </p:txBody>
        </p:sp>
        <p:sp>
          <p:nvSpPr>
            <p:cNvPr id="67" name="Text Box 261"/>
            <p:cNvSpPr txBox="1">
              <a:spLocks noChangeArrowheads="1"/>
            </p:cNvSpPr>
            <p:nvPr/>
          </p:nvSpPr>
          <p:spPr bwMode="auto">
            <a:xfrm>
              <a:off x="7015163" y="4794751"/>
              <a:ext cx="482824"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000000"/>
                  </a:solidFill>
                </a:rPr>
                <a:t>416</a:t>
              </a:r>
            </a:p>
          </p:txBody>
        </p:sp>
        <p:sp>
          <p:nvSpPr>
            <p:cNvPr id="68" name="Text Box 262"/>
            <p:cNvSpPr txBox="1">
              <a:spLocks noChangeArrowheads="1"/>
            </p:cNvSpPr>
            <p:nvPr/>
          </p:nvSpPr>
          <p:spPr bwMode="auto">
            <a:xfrm>
              <a:off x="4235450" y="4794751"/>
              <a:ext cx="519181" cy="30777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eaLnBrk="1" hangingPunct="1">
                <a:spcBef>
                  <a:spcPct val="0"/>
                </a:spcBef>
                <a:buClrTx/>
                <a:buFontTx/>
                <a:buNone/>
              </a:pPr>
              <a:r>
                <a:rPr lang="en-US" altLang="ja-JP" sz="1400">
                  <a:solidFill>
                    <a:srgbClr val="FF0000"/>
                  </a:solidFill>
                </a:rPr>
                <a:t>11.8</a:t>
              </a:r>
            </a:p>
          </p:txBody>
        </p:sp>
        <p:cxnSp>
          <p:nvCxnSpPr>
            <p:cNvPr id="69" name="直線矢印コネクタ 2"/>
            <p:cNvCxnSpPr>
              <a:cxnSpLocks noChangeShapeType="1"/>
              <a:stCxn id="66" idx="1"/>
              <a:endCxn id="68" idx="3"/>
            </p:cNvCxnSpPr>
            <p:nvPr/>
          </p:nvCxnSpPr>
          <p:spPr bwMode="auto">
            <a:xfrm flipH="1">
              <a:off x="4754631" y="4948640"/>
              <a:ext cx="782569" cy="0"/>
            </a:xfrm>
            <a:prstGeom prst="straightConnector1">
              <a:avLst/>
            </a:prstGeom>
            <a:noFill/>
            <a:ln w="19050"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70" name="テキスト ボックス 3"/>
            <p:cNvSpPr txBox="1">
              <a:spLocks noChangeArrowheads="1"/>
            </p:cNvSpPr>
            <p:nvPr/>
          </p:nvSpPr>
          <p:spPr bwMode="auto">
            <a:xfrm>
              <a:off x="4922838" y="4647113"/>
              <a:ext cx="470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600">
                  <a:solidFill>
                    <a:srgbClr val="FF0000"/>
                  </a:solidFill>
                </a:rPr>
                <a:t>1/5</a:t>
              </a:r>
              <a:endParaRPr lang="ja-JP" altLang="en-US" sz="1600">
                <a:solidFill>
                  <a:srgbClr val="FF0000"/>
                </a:solidFill>
              </a:endParaRPr>
            </a:p>
          </p:txBody>
        </p:sp>
        <p:cxnSp>
          <p:nvCxnSpPr>
            <p:cNvPr id="71" name="直線矢印コネクタ 69"/>
            <p:cNvCxnSpPr>
              <a:cxnSpLocks noChangeShapeType="1"/>
            </p:cNvCxnSpPr>
            <p:nvPr/>
          </p:nvCxnSpPr>
          <p:spPr bwMode="auto">
            <a:xfrm flipH="1">
              <a:off x="4808538" y="5088438"/>
              <a:ext cx="2268537" cy="0"/>
            </a:xfrm>
            <a:prstGeom prst="straightConnector1">
              <a:avLst/>
            </a:prstGeom>
            <a:noFill/>
            <a:ln w="19050"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72" name="テキスト ボックス 70"/>
            <p:cNvSpPr txBox="1">
              <a:spLocks noChangeArrowheads="1"/>
            </p:cNvSpPr>
            <p:nvPr/>
          </p:nvSpPr>
          <p:spPr bwMode="auto">
            <a:xfrm>
              <a:off x="6372225" y="4751888"/>
              <a:ext cx="58381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600">
                  <a:solidFill>
                    <a:srgbClr val="FF0000"/>
                  </a:solidFill>
                </a:rPr>
                <a:t>1/35</a:t>
              </a:r>
              <a:endParaRPr lang="ja-JP" altLang="en-US" sz="1600">
                <a:solidFill>
                  <a:srgbClr val="FF0000"/>
                </a:solidFill>
              </a:endParaRPr>
            </a:p>
          </p:txBody>
        </p:sp>
      </p:grpSp>
      <p:sp>
        <p:nvSpPr>
          <p:cNvPr id="73" name="テキスト ボックス 72"/>
          <p:cNvSpPr txBox="1"/>
          <p:nvPr/>
        </p:nvSpPr>
        <p:spPr>
          <a:xfrm>
            <a:off x="694175" y="1268760"/>
            <a:ext cx="7757508" cy="400110"/>
          </a:xfrm>
          <a:prstGeom prst="rect">
            <a:avLst/>
          </a:prstGeom>
          <a:noFill/>
        </p:spPr>
        <p:txBody>
          <a:bodyPr wrap="none" rtlCol="0">
            <a:spAutoFit/>
          </a:bodyPr>
          <a:lstStyle/>
          <a:p>
            <a:r>
              <a:rPr kumimoji="1" lang="en-US" altLang="ja-JP" sz="2000" dirty="0" smtClean="0">
                <a:solidFill>
                  <a:srgbClr val="FF0000"/>
                </a:solidFill>
              </a:rPr>
              <a:t>A quasi-cyclic LDPC code with a regular structure simplifies the decoder </a:t>
            </a:r>
            <a:endParaRPr kumimoji="1" lang="ja-JP" altLang="en-US" sz="2000" dirty="0">
              <a:solidFill>
                <a:srgbClr val="FF0000"/>
              </a:solidFill>
            </a:endParaRPr>
          </a:p>
        </p:txBody>
      </p:sp>
      <p:sp>
        <p:nvSpPr>
          <p:cNvPr id="74" name="タイトル 73"/>
          <p:cNvSpPr>
            <a:spLocks noGrp="1"/>
          </p:cNvSpPr>
          <p:nvPr>
            <p:ph type="title" idx="4294967295"/>
          </p:nvPr>
        </p:nvSpPr>
        <p:spPr>
          <a:xfrm>
            <a:off x="647564" y="620688"/>
            <a:ext cx="7772400" cy="582960"/>
          </a:xfrm>
        </p:spPr>
        <p:txBody>
          <a:bodyPr/>
          <a:lstStyle/>
          <a:p>
            <a:r>
              <a:rPr lang="en-US" altLang="ja-JP" sz="2800" dirty="0" smtClean="0">
                <a:solidFill>
                  <a:srgbClr val="000000"/>
                </a:solidFill>
                <a:effectLst/>
                <a:latin typeface="Tahoma"/>
                <a:ea typeface="+mj-ea"/>
                <a:cs typeface="+mj-cs"/>
              </a:rPr>
              <a:t>Performance comparison of LDPC decoders</a:t>
            </a:r>
            <a:endParaRPr kumimoji="1" lang="ja-JP" altLang="en-US" dirty="0"/>
          </a:p>
        </p:txBody>
      </p:sp>
    </p:spTree>
    <p:extLst>
      <p:ext uri="{BB962C8B-B14F-4D97-AF65-F5344CB8AC3E}">
        <p14:creationId xmlns:p14="http://schemas.microsoft.com/office/powerpoint/2010/main" val="40913722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15</a:t>
            </a:fld>
            <a:endParaRPr lang="en-US" altLang="ja-JP"/>
          </a:p>
        </p:txBody>
      </p:sp>
      <p:sp>
        <p:nvSpPr>
          <p:cNvPr id="5" name="テキスト ボックス 4"/>
          <p:cNvSpPr txBox="1"/>
          <p:nvPr/>
        </p:nvSpPr>
        <p:spPr>
          <a:xfrm>
            <a:off x="1113460" y="1620083"/>
            <a:ext cx="6914923" cy="4401205"/>
          </a:xfrm>
          <a:prstGeom prst="rect">
            <a:avLst/>
          </a:prstGeom>
          <a:noFill/>
        </p:spPr>
        <p:txBody>
          <a:bodyPr wrap="square" rtlCol="0">
            <a:spAutoFit/>
          </a:bodyPr>
          <a:lstStyle/>
          <a:p>
            <a:pPr marL="514350" indent="-514350">
              <a:lnSpc>
                <a:spcPct val="200000"/>
              </a:lnSpc>
              <a:buFont typeface="+mj-lt"/>
              <a:buAutoNum type="arabicPeriod"/>
            </a:pPr>
            <a:r>
              <a:rPr kumimoji="1" lang="en-US" altLang="ja-JP" sz="2800" b="1" dirty="0" smtClean="0">
                <a:solidFill>
                  <a:schemeClr val="bg2">
                    <a:lumMod val="20000"/>
                    <a:lumOff val="80000"/>
                  </a:schemeClr>
                </a:solidFill>
                <a:latin typeface="+mn-ea"/>
              </a:rPr>
              <a:t>Channelization </a:t>
            </a:r>
            <a:r>
              <a:rPr kumimoji="1" lang="en-US" altLang="ja-JP" sz="2800" b="1" dirty="0">
                <a:solidFill>
                  <a:schemeClr val="bg2">
                    <a:lumMod val="20000"/>
                    <a:lumOff val="80000"/>
                  </a:schemeClr>
                </a:solidFill>
                <a:latin typeface="+mn-ea"/>
              </a:rPr>
              <a:t>of HRCP-SC </a:t>
            </a:r>
            <a:r>
              <a:rPr kumimoji="1" lang="en-US" altLang="ja-JP" sz="2800" b="1" dirty="0" smtClean="0">
                <a:solidFill>
                  <a:schemeClr val="bg2">
                    <a:lumMod val="20000"/>
                    <a:lumOff val="80000"/>
                  </a:schemeClr>
                </a:solidFill>
                <a:latin typeface="+mn-ea"/>
              </a:rPr>
              <a:t>PHY</a:t>
            </a:r>
            <a:endParaRPr kumimoji="1" lang="en-US" altLang="ja-JP" sz="2800" b="1" dirty="0">
              <a:solidFill>
                <a:schemeClr val="bg2">
                  <a:lumMod val="20000"/>
                  <a:lumOff val="80000"/>
                </a:schemeClr>
              </a:solidFill>
              <a:latin typeface="+mn-ea"/>
            </a:endParaRPr>
          </a:p>
          <a:p>
            <a:pPr marL="514350" indent="-514350">
              <a:lnSpc>
                <a:spcPct val="200000"/>
              </a:lnSpc>
              <a:buFont typeface="+mj-lt"/>
              <a:buAutoNum type="arabicPeriod"/>
            </a:pPr>
            <a:r>
              <a:rPr kumimoji="1" lang="en-US" altLang="ja-JP" sz="2800" b="1" dirty="0" smtClean="0">
                <a:solidFill>
                  <a:schemeClr val="bg2">
                    <a:lumMod val="20000"/>
                    <a:lumOff val="80000"/>
                  </a:schemeClr>
                </a:solidFill>
                <a:latin typeface="+mn-ea"/>
              </a:rPr>
              <a:t>Modulation </a:t>
            </a:r>
            <a:r>
              <a:rPr kumimoji="1" lang="en-US" altLang="ja-JP" sz="2800" b="1" dirty="0">
                <a:solidFill>
                  <a:schemeClr val="bg2">
                    <a:lumMod val="20000"/>
                    <a:lumOff val="80000"/>
                  </a:schemeClr>
                </a:solidFill>
                <a:latin typeface="+mn-ea"/>
              </a:rPr>
              <a:t>and </a:t>
            </a:r>
            <a:r>
              <a:rPr kumimoji="1" lang="en-US" altLang="ja-JP" sz="2800" b="1" dirty="0" smtClean="0">
                <a:solidFill>
                  <a:schemeClr val="bg2">
                    <a:lumMod val="20000"/>
                    <a:lumOff val="80000"/>
                  </a:schemeClr>
                </a:solidFill>
                <a:latin typeface="+mn-ea"/>
              </a:rPr>
              <a:t>coding</a:t>
            </a:r>
            <a:endParaRPr kumimoji="1" lang="en-US" altLang="ja-JP" sz="2800" b="1" dirty="0">
              <a:solidFill>
                <a:schemeClr val="bg2">
                  <a:lumMod val="20000"/>
                  <a:lumOff val="80000"/>
                </a:schemeClr>
              </a:solidFill>
              <a:latin typeface="+mn-ea"/>
            </a:endParaRPr>
          </a:p>
          <a:p>
            <a:pPr marL="514350" indent="-514350">
              <a:lnSpc>
                <a:spcPct val="200000"/>
              </a:lnSpc>
              <a:buFont typeface="+mj-lt"/>
              <a:buAutoNum type="arabicPeriod"/>
            </a:pPr>
            <a:r>
              <a:rPr kumimoji="1" lang="en-US" altLang="ja-JP" sz="2800" b="1" dirty="0">
                <a:latin typeface="+mn-ea"/>
              </a:rPr>
              <a:t>F</a:t>
            </a:r>
            <a:r>
              <a:rPr kumimoji="1" lang="en-US" altLang="ja-JP" sz="2800" b="1" dirty="0" smtClean="0">
                <a:latin typeface="+mn-ea"/>
              </a:rPr>
              <a:t>rame format</a:t>
            </a:r>
          </a:p>
          <a:p>
            <a:pPr marL="514350" indent="-514350">
              <a:lnSpc>
                <a:spcPct val="200000"/>
              </a:lnSpc>
              <a:buFont typeface="+mj-lt"/>
              <a:buAutoNum type="arabicPeriod"/>
            </a:pPr>
            <a:r>
              <a:rPr kumimoji="1" lang="en-US" altLang="ja-JP" sz="2800" b="1" dirty="0" smtClean="0">
                <a:solidFill>
                  <a:schemeClr val="bg2">
                    <a:lumMod val="20000"/>
                    <a:lumOff val="80000"/>
                  </a:schemeClr>
                </a:solidFill>
                <a:latin typeface="+mn-ea"/>
              </a:rPr>
              <a:t>Preamble</a:t>
            </a:r>
          </a:p>
          <a:p>
            <a:pPr marL="514350" indent="-514350">
              <a:lnSpc>
                <a:spcPct val="200000"/>
              </a:lnSpc>
              <a:buFont typeface="+mj-lt"/>
              <a:buAutoNum type="arabicPeriod"/>
            </a:pPr>
            <a:r>
              <a:rPr kumimoji="1" lang="en-US" altLang="ja-JP" sz="2800" b="1" dirty="0" smtClean="0">
                <a:solidFill>
                  <a:schemeClr val="bg2">
                    <a:lumMod val="20000"/>
                    <a:lumOff val="80000"/>
                  </a:schemeClr>
                </a:solidFill>
                <a:latin typeface="+mn-ea"/>
              </a:rPr>
              <a:t>MCS Evaluation</a:t>
            </a:r>
            <a:endParaRPr kumimoji="1" lang="en-US" altLang="ja-JP" sz="2800" b="1" dirty="0">
              <a:solidFill>
                <a:schemeClr val="bg2">
                  <a:lumMod val="20000"/>
                  <a:lumOff val="80000"/>
                </a:schemeClr>
              </a:solidFill>
              <a:latin typeface="+mn-ea"/>
            </a:endParaRPr>
          </a:p>
        </p:txBody>
      </p:sp>
      <p:sp>
        <p:nvSpPr>
          <p:cNvPr id="6" name="タイトル 5"/>
          <p:cNvSpPr>
            <a:spLocks noGrp="1"/>
          </p:cNvSpPr>
          <p:nvPr>
            <p:ph type="title" idx="4294967295"/>
          </p:nvPr>
        </p:nvSpPr>
        <p:spPr>
          <a:xfrm>
            <a:off x="685800" y="685800"/>
            <a:ext cx="7772400" cy="762980"/>
          </a:xfrm>
        </p:spPr>
        <p:txBody>
          <a:bodyPr/>
          <a:lstStyle/>
          <a:p>
            <a:r>
              <a:rPr kumimoji="1" lang="en-US" altLang="ja-JP" dirty="0" smtClean="0"/>
              <a:t>Index for HRCP-SC </a:t>
            </a:r>
            <a:r>
              <a:rPr kumimoji="1" lang="en-US" altLang="ja-JP" dirty="0"/>
              <a:t>PHY</a:t>
            </a:r>
            <a:endParaRPr kumimoji="1" lang="ja-JP" altLang="en-US" dirty="0"/>
          </a:p>
        </p:txBody>
      </p:sp>
    </p:spTree>
    <p:extLst>
      <p:ext uri="{BB962C8B-B14F-4D97-AF65-F5344CB8AC3E}">
        <p14:creationId xmlns:p14="http://schemas.microsoft.com/office/powerpoint/2010/main" val="10027284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16</a:t>
            </a:fld>
            <a:endParaRPr lang="en-US" altLang="ja-JP"/>
          </a:p>
        </p:txBody>
      </p:sp>
      <p:grpSp>
        <p:nvGrpSpPr>
          <p:cNvPr id="44" name="グループ化 43"/>
          <p:cNvGrpSpPr/>
          <p:nvPr/>
        </p:nvGrpSpPr>
        <p:grpSpPr>
          <a:xfrm>
            <a:off x="1223628" y="1232756"/>
            <a:ext cx="6372708" cy="4860540"/>
            <a:chOff x="1223628" y="1232756"/>
            <a:chExt cx="6372708" cy="4860540"/>
          </a:xfrm>
        </p:grpSpPr>
        <p:sp>
          <p:nvSpPr>
            <p:cNvPr id="5" name="正方形/長方形 4"/>
            <p:cNvSpPr/>
            <p:nvPr/>
          </p:nvSpPr>
          <p:spPr>
            <a:xfrm>
              <a:off x="6768851" y="2960928"/>
              <a:ext cx="720000" cy="54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PHY</a:t>
              </a:r>
            </a:p>
            <a:p>
              <a:pPr algn="ctr" eaLnBrk="1" fontAlgn="auto" hangingPunct="1">
                <a:spcBef>
                  <a:spcPts val="0"/>
                </a:spcBef>
                <a:spcAft>
                  <a:spcPts val="0"/>
                </a:spcAft>
                <a:defRPr/>
              </a:pPr>
              <a:r>
                <a:rPr lang="en-US" altLang="ja-JP" sz="1050" kern="0" dirty="0" smtClean="0">
                  <a:solidFill>
                    <a:prstClr val="black"/>
                  </a:solidFill>
                  <a:latin typeface="Calibri"/>
                  <a:ea typeface="ＭＳ Ｐゴシック"/>
                </a:rPr>
                <a:t>header</a:t>
              </a:r>
              <a:endParaRPr kumimoji="0" lang="ja-JP" altLang="en-US" sz="1050" b="0" kern="0" dirty="0">
                <a:solidFill>
                  <a:prstClr val="black"/>
                </a:solidFill>
                <a:latin typeface="Calibri"/>
                <a:ea typeface="ＭＳ Ｐゴシック"/>
              </a:endParaRPr>
            </a:p>
          </p:txBody>
        </p:sp>
        <p:sp>
          <p:nvSpPr>
            <p:cNvPr id="6" name="正方形/長方形 5"/>
            <p:cNvSpPr/>
            <p:nvPr/>
          </p:nvSpPr>
          <p:spPr>
            <a:xfrm>
              <a:off x="5802424" y="3141008"/>
              <a:ext cx="964788" cy="36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MAC</a:t>
              </a:r>
            </a:p>
            <a:p>
              <a:pPr algn="ctr" eaLnBrk="1" fontAlgn="auto" hangingPunct="1">
                <a:spcBef>
                  <a:spcPts val="0"/>
                </a:spcBef>
                <a:spcAft>
                  <a:spcPts val="0"/>
                </a:spcAft>
                <a:defRPr/>
              </a:pPr>
              <a:r>
                <a:rPr lang="en-US" altLang="ja-JP" sz="1050" kern="0" dirty="0" smtClean="0">
                  <a:solidFill>
                    <a:prstClr val="black"/>
                  </a:solidFill>
                  <a:latin typeface="Calibri"/>
                  <a:ea typeface="ＭＳ Ｐゴシック"/>
                </a:rPr>
                <a:t>header</a:t>
              </a:r>
              <a:endParaRPr kumimoji="0" lang="ja-JP" altLang="en-US" sz="1050" b="0" kern="0" dirty="0">
                <a:solidFill>
                  <a:prstClr val="black"/>
                </a:solidFill>
                <a:latin typeface="Calibri"/>
                <a:ea typeface="ＭＳ Ｐゴシック"/>
              </a:endParaRPr>
            </a:p>
          </p:txBody>
        </p:sp>
        <p:sp>
          <p:nvSpPr>
            <p:cNvPr id="7" name="正方形/長方形 6"/>
            <p:cNvSpPr/>
            <p:nvPr/>
          </p:nvSpPr>
          <p:spPr>
            <a:xfrm>
              <a:off x="5327052" y="3141008"/>
              <a:ext cx="475372" cy="36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HCS</a:t>
              </a:r>
              <a:endParaRPr kumimoji="0" lang="ja-JP" altLang="en-US" sz="1050" b="0" kern="0" dirty="0">
                <a:solidFill>
                  <a:prstClr val="black"/>
                </a:solidFill>
                <a:latin typeface="Calibri"/>
                <a:ea typeface="ＭＳ Ｐゴシック"/>
              </a:endParaRPr>
            </a:p>
          </p:txBody>
        </p:sp>
        <p:sp>
          <p:nvSpPr>
            <p:cNvPr id="8" name="テキスト ボックス 7"/>
            <p:cNvSpPr txBox="1"/>
            <p:nvPr/>
          </p:nvSpPr>
          <p:spPr>
            <a:xfrm>
              <a:off x="6660759" y="1232756"/>
              <a:ext cx="935577" cy="276999"/>
            </a:xfrm>
            <a:prstGeom prst="rect">
              <a:avLst/>
            </a:prstGeom>
            <a:noFill/>
          </p:spPr>
          <p:txBody>
            <a:bodyPr wrap="none" rtlCol="0">
              <a:spAutoFit/>
            </a:bodyPr>
            <a:lstStyle/>
            <a:p>
              <a:r>
                <a:rPr kumimoji="1" lang="en-US" altLang="ja-JP" dirty="0" smtClean="0"/>
                <a:t>PHY header</a:t>
              </a:r>
              <a:endParaRPr kumimoji="1" lang="ja-JP" altLang="en-US" dirty="0"/>
            </a:p>
          </p:txBody>
        </p:sp>
        <p:cxnSp>
          <p:nvCxnSpPr>
            <p:cNvPr id="9" name="直線矢印コネクタ 8"/>
            <p:cNvCxnSpPr/>
            <p:nvPr/>
          </p:nvCxnSpPr>
          <p:spPr bwMode="auto">
            <a:xfrm>
              <a:off x="7128811" y="1509755"/>
              <a:ext cx="0" cy="1440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テキスト ボックス 9"/>
            <p:cNvSpPr txBox="1"/>
            <p:nvPr/>
          </p:nvSpPr>
          <p:spPr>
            <a:xfrm>
              <a:off x="5975651" y="1495817"/>
              <a:ext cx="984565" cy="276999"/>
            </a:xfrm>
            <a:prstGeom prst="rect">
              <a:avLst/>
            </a:prstGeom>
            <a:noFill/>
          </p:spPr>
          <p:txBody>
            <a:bodyPr wrap="none" rtlCol="0">
              <a:spAutoFit/>
            </a:bodyPr>
            <a:lstStyle/>
            <a:p>
              <a:r>
                <a:rPr kumimoji="1" lang="en-US" altLang="ja-JP" dirty="0" smtClean="0"/>
                <a:t>MAC header</a:t>
              </a:r>
              <a:endParaRPr kumimoji="1" lang="ja-JP" altLang="en-US" dirty="0"/>
            </a:p>
          </p:txBody>
        </p:sp>
        <p:sp>
          <p:nvSpPr>
            <p:cNvPr id="11" name="正方形/長方形 10"/>
            <p:cNvSpPr/>
            <p:nvPr/>
          </p:nvSpPr>
          <p:spPr>
            <a:xfrm>
              <a:off x="5292607" y="2420888"/>
              <a:ext cx="1080000" cy="36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Append and scramble</a:t>
              </a:r>
              <a:endParaRPr kumimoji="0" lang="ja-JP" altLang="en-US" sz="1050" b="0" kern="0" dirty="0">
                <a:solidFill>
                  <a:prstClr val="black"/>
                </a:solidFill>
                <a:latin typeface="Calibri"/>
                <a:ea typeface="ＭＳ Ｐゴシック"/>
              </a:endParaRPr>
            </a:p>
          </p:txBody>
        </p:sp>
        <p:sp>
          <p:nvSpPr>
            <p:cNvPr id="12" name="正方形/長方形 11"/>
            <p:cNvSpPr/>
            <p:nvPr/>
          </p:nvSpPr>
          <p:spPr>
            <a:xfrm>
              <a:off x="4847933" y="1880888"/>
              <a:ext cx="1080000" cy="36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HCS</a:t>
              </a:r>
            </a:p>
            <a:p>
              <a:pPr algn="ctr" eaLnBrk="1" fontAlgn="auto" hangingPunct="1">
                <a:spcBef>
                  <a:spcPts val="0"/>
                </a:spcBef>
                <a:spcAft>
                  <a:spcPts val="0"/>
                </a:spcAft>
                <a:defRPr/>
              </a:pPr>
              <a:r>
                <a:rPr lang="en-US" altLang="ja-JP" sz="1050" kern="0" dirty="0" err="1" smtClean="0">
                  <a:solidFill>
                    <a:prstClr val="black"/>
                  </a:solidFill>
                  <a:latin typeface="Calibri"/>
                  <a:ea typeface="ＭＳ Ｐゴシック"/>
                </a:rPr>
                <a:t>caluculation</a:t>
              </a:r>
              <a:endParaRPr kumimoji="0" lang="ja-JP" altLang="en-US" sz="1050" b="0" kern="0" dirty="0">
                <a:solidFill>
                  <a:prstClr val="black"/>
                </a:solidFill>
                <a:latin typeface="Calibri"/>
                <a:ea typeface="ＭＳ Ｐゴシック"/>
              </a:endParaRPr>
            </a:p>
          </p:txBody>
        </p:sp>
        <p:cxnSp>
          <p:nvCxnSpPr>
            <p:cNvPr id="13" name="直線コネクタ 12"/>
            <p:cNvCxnSpPr/>
            <p:nvPr/>
          </p:nvCxnSpPr>
          <p:spPr bwMode="auto">
            <a:xfrm flipH="1">
              <a:off x="5075024" y="1340768"/>
              <a:ext cx="16200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矢印コネクタ 13"/>
            <p:cNvCxnSpPr/>
            <p:nvPr/>
          </p:nvCxnSpPr>
          <p:spPr bwMode="auto">
            <a:xfrm>
              <a:off x="5075024" y="1340828"/>
              <a:ext cx="0" cy="540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矢印コネクタ 14"/>
            <p:cNvCxnSpPr/>
            <p:nvPr/>
          </p:nvCxnSpPr>
          <p:spPr bwMode="auto">
            <a:xfrm>
              <a:off x="5585687" y="1628828"/>
              <a:ext cx="0" cy="252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コネクタ 15"/>
            <p:cNvCxnSpPr/>
            <p:nvPr/>
          </p:nvCxnSpPr>
          <p:spPr bwMode="auto">
            <a:xfrm flipH="1" flipV="1">
              <a:off x="5585687" y="1628799"/>
              <a:ext cx="433474" cy="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矢印コネクタ 16"/>
            <p:cNvCxnSpPr/>
            <p:nvPr/>
          </p:nvCxnSpPr>
          <p:spPr bwMode="auto">
            <a:xfrm>
              <a:off x="6263156" y="1700808"/>
              <a:ext cx="0" cy="720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矢印コネクタ 17"/>
            <p:cNvCxnSpPr/>
            <p:nvPr/>
          </p:nvCxnSpPr>
          <p:spPr bwMode="auto">
            <a:xfrm>
              <a:off x="5387933" y="2240768"/>
              <a:ext cx="0" cy="180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直線矢印コネクタ 18"/>
            <p:cNvCxnSpPr/>
            <p:nvPr/>
          </p:nvCxnSpPr>
          <p:spPr bwMode="auto">
            <a:xfrm>
              <a:off x="5832667" y="2780908"/>
              <a:ext cx="0" cy="180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正方形/長方形 19"/>
            <p:cNvSpPr/>
            <p:nvPr/>
          </p:nvSpPr>
          <p:spPr>
            <a:xfrm>
              <a:off x="5327212" y="2960928"/>
              <a:ext cx="1440000" cy="18008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scrambled</a:t>
              </a:r>
              <a:endParaRPr kumimoji="0" lang="ja-JP" altLang="en-US" sz="1050" b="0" kern="0" dirty="0">
                <a:solidFill>
                  <a:prstClr val="black"/>
                </a:solidFill>
                <a:latin typeface="Calibri"/>
                <a:ea typeface="ＭＳ Ｐゴシック"/>
              </a:endParaRPr>
            </a:p>
          </p:txBody>
        </p:sp>
        <p:sp>
          <p:nvSpPr>
            <p:cNvPr id="21" name="正方形/長方形 20"/>
            <p:cNvSpPr/>
            <p:nvPr/>
          </p:nvSpPr>
          <p:spPr>
            <a:xfrm>
              <a:off x="5544108" y="3681068"/>
              <a:ext cx="1440000" cy="36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lang="en-US" altLang="ja-JP" sz="1050" kern="0" dirty="0" smtClean="0">
                  <a:solidFill>
                    <a:prstClr val="black"/>
                  </a:solidFill>
                  <a:latin typeface="Calibri"/>
                  <a:ea typeface="ＭＳ Ｐゴシック"/>
                </a:rPr>
                <a:t>Extended Hamming </a:t>
              </a:r>
            </a:p>
            <a:p>
              <a:pPr algn="ctr" eaLnBrk="1" fontAlgn="auto" hangingPunct="1">
                <a:spcBef>
                  <a:spcPts val="0"/>
                </a:spcBef>
                <a:spcAft>
                  <a:spcPts val="0"/>
                </a:spcAft>
                <a:defRPr/>
              </a:pPr>
              <a:r>
                <a:rPr lang="en-US" altLang="ja-JP" sz="1050" kern="0" dirty="0" smtClean="0">
                  <a:solidFill>
                    <a:prstClr val="black"/>
                  </a:solidFill>
                  <a:latin typeface="Calibri"/>
                  <a:ea typeface="ＭＳ Ｐゴシック"/>
                </a:rPr>
                <a:t>encode</a:t>
              </a:r>
              <a:endParaRPr kumimoji="0" lang="ja-JP" altLang="en-US" sz="1050" b="0" kern="0" dirty="0">
                <a:solidFill>
                  <a:prstClr val="black"/>
                </a:solidFill>
                <a:latin typeface="Calibri"/>
                <a:ea typeface="ＭＳ Ｐゴシック"/>
              </a:endParaRPr>
            </a:p>
          </p:txBody>
        </p:sp>
        <p:sp>
          <p:nvSpPr>
            <p:cNvPr id="22" name="正方形/長方形 21"/>
            <p:cNvSpPr/>
            <p:nvPr/>
          </p:nvSpPr>
          <p:spPr>
            <a:xfrm>
              <a:off x="2663908" y="5553296"/>
              <a:ext cx="1080000" cy="54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lang="en-US" altLang="ja-JP" sz="1050" kern="0" dirty="0" smtClean="0">
                  <a:solidFill>
                    <a:prstClr val="black"/>
                  </a:solidFill>
                  <a:latin typeface="Calibri"/>
                  <a:ea typeface="ＭＳ Ｐゴシック"/>
                </a:rPr>
                <a:t>Spreader</a:t>
              </a:r>
              <a:endParaRPr kumimoji="0" lang="ja-JP" altLang="en-US" sz="1050" b="0" kern="0" dirty="0">
                <a:solidFill>
                  <a:prstClr val="black"/>
                </a:solidFill>
                <a:latin typeface="Calibri"/>
                <a:ea typeface="ＭＳ Ｐゴシック"/>
              </a:endParaRPr>
            </a:p>
          </p:txBody>
        </p:sp>
        <p:cxnSp>
          <p:nvCxnSpPr>
            <p:cNvPr id="23" name="直線矢印コネクタ 22"/>
            <p:cNvCxnSpPr/>
            <p:nvPr/>
          </p:nvCxnSpPr>
          <p:spPr bwMode="auto">
            <a:xfrm>
              <a:off x="1223628" y="5823296"/>
              <a:ext cx="144012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正方形/長方形 23"/>
            <p:cNvSpPr/>
            <p:nvPr/>
          </p:nvSpPr>
          <p:spPr>
            <a:xfrm>
              <a:off x="4104188" y="5541851"/>
              <a:ext cx="1080000" cy="54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lang="el-GR" altLang="ja-JP" sz="1050" kern="0" dirty="0">
                  <a:solidFill>
                    <a:prstClr val="black"/>
                  </a:solidFill>
                  <a:latin typeface="Times New Roman"/>
                  <a:ea typeface="ＭＳ Ｐゴシック"/>
                  <a:cs typeface="Times New Roman"/>
                </a:rPr>
                <a:t>π</a:t>
              </a:r>
              <a:r>
                <a:rPr lang="en-US" altLang="ja-JP" sz="1050" kern="0" dirty="0">
                  <a:solidFill>
                    <a:prstClr val="black"/>
                  </a:solidFill>
                  <a:latin typeface="Calibri"/>
                  <a:ea typeface="ＭＳ Ｐゴシック"/>
                </a:rPr>
                <a:t>/2-shift </a:t>
              </a:r>
              <a:r>
                <a:rPr lang="en-US" altLang="ja-JP" sz="1050" kern="0" dirty="0" smtClean="0">
                  <a:solidFill>
                    <a:prstClr val="black"/>
                  </a:solidFill>
                  <a:latin typeface="Calibri"/>
                  <a:ea typeface="ＭＳ Ｐゴシック"/>
                </a:rPr>
                <a:t>BPSK</a:t>
              </a:r>
            </a:p>
            <a:p>
              <a:pPr algn="ctr" eaLnBrk="1" fontAlgn="auto" hangingPunct="1">
                <a:spcBef>
                  <a:spcPts val="0"/>
                </a:spcBef>
                <a:spcAft>
                  <a:spcPts val="0"/>
                </a:spcAft>
                <a:defRPr/>
              </a:pPr>
              <a:r>
                <a:rPr lang="en-US" altLang="ja-JP" sz="1050" kern="0" dirty="0" smtClean="0">
                  <a:solidFill>
                    <a:prstClr val="black"/>
                  </a:solidFill>
                  <a:latin typeface="Calibri"/>
                  <a:ea typeface="ＭＳ Ｐゴシック"/>
                </a:rPr>
                <a:t>mapper</a:t>
              </a:r>
              <a:endParaRPr lang="en-US" altLang="ja-JP" sz="1050" kern="0" dirty="0">
                <a:solidFill>
                  <a:prstClr val="black"/>
                </a:solidFill>
                <a:latin typeface="Calibri"/>
                <a:ea typeface="ＭＳ Ｐゴシック"/>
              </a:endParaRPr>
            </a:p>
          </p:txBody>
        </p:sp>
        <p:cxnSp>
          <p:nvCxnSpPr>
            <p:cNvPr id="25" name="直線矢印コネクタ 24"/>
            <p:cNvCxnSpPr/>
            <p:nvPr/>
          </p:nvCxnSpPr>
          <p:spPr bwMode="auto">
            <a:xfrm>
              <a:off x="3744028" y="5811851"/>
              <a:ext cx="36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正方形/長方形 25"/>
            <p:cNvSpPr/>
            <p:nvPr/>
          </p:nvSpPr>
          <p:spPr>
            <a:xfrm>
              <a:off x="5544348" y="5541851"/>
              <a:ext cx="1080000" cy="54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lang="en-US" altLang="ja-JP" sz="1050" kern="0" dirty="0" err="1" smtClean="0">
                  <a:solidFill>
                    <a:prstClr val="black"/>
                  </a:solidFill>
                  <a:latin typeface="Times New Roman"/>
                  <a:ea typeface="ＭＳ Ｐゴシック"/>
                  <a:cs typeface="Times New Roman"/>
                </a:rPr>
                <a:t>Subblock</a:t>
              </a:r>
              <a:endParaRPr lang="en-US" altLang="ja-JP" sz="1050" kern="0" dirty="0" smtClean="0">
                <a:solidFill>
                  <a:prstClr val="black"/>
                </a:solidFill>
                <a:latin typeface="Calibri"/>
                <a:ea typeface="ＭＳ Ｐゴシック"/>
              </a:endParaRPr>
            </a:p>
            <a:p>
              <a:pPr algn="ctr" eaLnBrk="1" fontAlgn="auto" hangingPunct="1">
                <a:spcBef>
                  <a:spcPts val="0"/>
                </a:spcBef>
                <a:spcAft>
                  <a:spcPts val="0"/>
                </a:spcAft>
                <a:defRPr/>
              </a:pPr>
              <a:r>
                <a:rPr lang="en-US" altLang="ja-JP" sz="1050" kern="0" dirty="0" smtClean="0">
                  <a:solidFill>
                    <a:prstClr val="black"/>
                  </a:solidFill>
                  <a:latin typeface="Calibri"/>
                  <a:ea typeface="ＭＳ Ｐゴシック"/>
                </a:rPr>
                <a:t>builder</a:t>
              </a:r>
              <a:endParaRPr lang="en-US" altLang="ja-JP" sz="1050" kern="0" dirty="0">
                <a:solidFill>
                  <a:prstClr val="black"/>
                </a:solidFill>
                <a:latin typeface="Calibri"/>
                <a:ea typeface="ＭＳ Ｐゴシック"/>
              </a:endParaRPr>
            </a:p>
          </p:txBody>
        </p:sp>
        <p:cxnSp>
          <p:nvCxnSpPr>
            <p:cNvPr id="27" name="直線矢印コネクタ 26"/>
            <p:cNvCxnSpPr/>
            <p:nvPr/>
          </p:nvCxnSpPr>
          <p:spPr bwMode="auto">
            <a:xfrm>
              <a:off x="5184188" y="5811851"/>
              <a:ext cx="36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矢印コネクタ 27"/>
            <p:cNvCxnSpPr/>
            <p:nvPr/>
          </p:nvCxnSpPr>
          <p:spPr bwMode="auto">
            <a:xfrm>
              <a:off x="6624348" y="5793879"/>
              <a:ext cx="36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p:cNvCxnSpPr/>
            <p:nvPr/>
          </p:nvCxnSpPr>
          <p:spPr bwMode="auto">
            <a:xfrm>
              <a:off x="6264715" y="3501008"/>
              <a:ext cx="0" cy="180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矢印コネクタ 29"/>
            <p:cNvCxnSpPr/>
            <p:nvPr/>
          </p:nvCxnSpPr>
          <p:spPr bwMode="auto">
            <a:xfrm>
              <a:off x="6264715" y="4041068"/>
              <a:ext cx="0" cy="180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正方形/長方形 30"/>
            <p:cNvSpPr/>
            <p:nvPr/>
          </p:nvSpPr>
          <p:spPr>
            <a:xfrm>
              <a:off x="6048691" y="4401088"/>
              <a:ext cx="1440000" cy="54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PHY</a:t>
              </a:r>
            </a:p>
            <a:p>
              <a:pPr algn="ctr" eaLnBrk="1" fontAlgn="auto" hangingPunct="1">
                <a:spcBef>
                  <a:spcPts val="0"/>
                </a:spcBef>
                <a:spcAft>
                  <a:spcPts val="0"/>
                </a:spcAft>
                <a:defRPr/>
              </a:pPr>
              <a:r>
                <a:rPr lang="en-US" altLang="ja-JP" sz="1050" kern="0" dirty="0" smtClean="0">
                  <a:solidFill>
                    <a:prstClr val="black"/>
                  </a:solidFill>
                  <a:latin typeface="Calibri"/>
                  <a:ea typeface="ＭＳ Ｐゴシック"/>
                </a:rPr>
                <a:t>header</a:t>
              </a:r>
              <a:endParaRPr kumimoji="0" lang="ja-JP" altLang="en-US" sz="1050" b="0" kern="0" dirty="0">
                <a:solidFill>
                  <a:prstClr val="black"/>
                </a:solidFill>
                <a:latin typeface="Calibri"/>
                <a:ea typeface="ＭＳ Ｐゴシック"/>
              </a:endParaRPr>
            </a:p>
          </p:txBody>
        </p:sp>
        <p:sp>
          <p:nvSpPr>
            <p:cNvPr id="32" name="正方形/長方形 31"/>
            <p:cNvSpPr/>
            <p:nvPr/>
          </p:nvSpPr>
          <p:spPr>
            <a:xfrm>
              <a:off x="3888691" y="4581168"/>
              <a:ext cx="2160000" cy="36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MAC</a:t>
              </a:r>
            </a:p>
            <a:p>
              <a:pPr algn="ctr" eaLnBrk="1" fontAlgn="auto" hangingPunct="1">
                <a:spcBef>
                  <a:spcPts val="0"/>
                </a:spcBef>
                <a:spcAft>
                  <a:spcPts val="0"/>
                </a:spcAft>
                <a:defRPr/>
              </a:pPr>
              <a:r>
                <a:rPr lang="en-US" altLang="ja-JP" sz="1050" kern="0" dirty="0" smtClean="0">
                  <a:solidFill>
                    <a:prstClr val="black"/>
                  </a:solidFill>
                  <a:latin typeface="Calibri"/>
                  <a:ea typeface="ＭＳ Ｐゴシック"/>
                </a:rPr>
                <a:t>header</a:t>
              </a:r>
              <a:endParaRPr kumimoji="0" lang="ja-JP" altLang="en-US" sz="1050" b="0" kern="0" dirty="0">
                <a:solidFill>
                  <a:prstClr val="black"/>
                </a:solidFill>
                <a:latin typeface="Calibri"/>
                <a:ea typeface="ＭＳ Ｐゴシック"/>
              </a:endParaRPr>
            </a:p>
          </p:txBody>
        </p:sp>
        <p:sp>
          <p:nvSpPr>
            <p:cNvPr id="33" name="正方形/長方形 32"/>
            <p:cNvSpPr/>
            <p:nvPr/>
          </p:nvSpPr>
          <p:spPr>
            <a:xfrm>
              <a:off x="3168371" y="4581168"/>
              <a:ext cx="720000" cy="36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HCS</a:t>
              </a:r>
              <a:endParaRPr kumimoji="0" lang="ja-JP" altLang="en-US" sz="1050" b="0" kern="0" dirty="0">
                <a:solidFill>
                  <a:prstClr val="black"/>
                </a:solidFill>
                <a:latin typeface="Calibri"/>
                <a:ea typeface="ＭＳ Ｐゴシック"/>
              </a:endParaRPr>
            </a:p>
          </p:txBody>
        </p:sp>
        <p:sp>
          <p:nvSpPr>
            <p:cNvPr id="34" name="正方形/長方形 33"/>
            <p:cNvSpPr/>
            <p:nvPr/>
          </p:nvSpPr>
          <p:spPr>
            <a:xfrm>
              <a:off x="3168371" y="4401088"/>
              <a:ext cx="2880000" cy="18008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scrambled</a:t>
              </a:r>
              <a:endParaRPr kumimoji="0" lang="ja-JP" altLang="en-US" sz="1050" b="0" kern="0" dirty="0">
                <a:solidFill>
                  <a:prstClr val="black"/>
                </a:solidFill>
                <a:latin typeface="Calibri"/>
                <a:ea typeface="ＭＳ Ｐゴシック"/>
              </a:endParaRPr>
            </a:p>
          </p:txBody>
        </p:sp>
        <p:sp>
          <p:nvSpPr>
            <p:cNvPr id="35" name="正方形/長方形 34"/>
            <p:cNvSpPr/>
            <p:nvPr/>
          </p:nvSpPr>
          <p:spPr>
            <a:xfrm>
              <a:off x="3168371" y="4221028"/>
              <a:ext cx="4320000" cy="18008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coded</a:t>
              </a:r>
              <a:endParaRPr kumimoji="0" lang="ja-JP" altLang="en-US" sz="1050" b="0" kern="0" dirty="0">
                <a:solidFill>
                  <a:prstClr val="black"/>
                </a:solidFill>
                <a:latin typeface="Calibri"/>
                <a:ea typeface="ＭＳ Ｐゴシック"/>
              </a:endParaRPr>
            </a:p>
          </p:txBody>
        </p:sp>
        <p:sp>
          <p:nvSpPr>
            <p:cNvPr id="36" name="正方形/長方形 35"/>
            <p:cNvSpPr/>
            <p:nvPr/>
          </p:nvSpPr>
          <p:spPr>
            <a:xfrm>
              <a:off x="2159732" y="3684088"/>
              <a:ext cx="720000" cy="36000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lang="en-US" altLang="ja-JP" sz="1050" kern="0" dirty="0" smtClean="0">
                  <a:solidFill>
                    <a:prstClr val="black"/>
                  </a:solidFill>
                  <a:latin typeface="Calibri"/>
                  <a:ea typeface="ＭＳ Ｐゴシック"/>
                </a:rPr>
                <a:t>scramble</a:t>
              </a:r>
              <a:endParaRPr kumimoji="0" lang="ja-JP" altLang="en-US" sz="1050" b="0" kern="0" dirty="0">
                <a:solidFill>
                  <a:prstClr val="black"/>
                </a:solidFill>
                <a:latin typeface="Calibri"/>
                <a:ea typeface="ＭＳ Ｐゴシック"/>
              </a:endParaRPr>
            </a:p>
          </p:txBody>
        </p:sp>
        <p:cxnSp>
          <p:nvCxnSpPr>
            <p:cNvPr id="37" name="直線矢印コネクタ 36"/>
            <p:cNvCxnSpPr/>
            <p:nvPr/>
          </p:nvCxnSpPr>
          <p:spPr bwMode="auto">
            <a:xfrm>
              <a:off x="2519772" y="4041068"/>
              <a:ext cx="0" cy="180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正方形/長方形 37"/>
            <p:cNvSpPr/>
            <p:nvPr/>
          </p:nvSpPr>
          <p:spPr>
            <a:xfrm>
              <a:off x="1943707" y="4221028"/>
              <a:ext cx="1224663" cy="720140"/>
            </a:xfrm>
            <a:prstGeom prst="rect">
              <a:avLst/>
            </a:prstGeom>
            <a:noFill/>
            <a:ln w="19050"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r>
                <a:rPr lang="en-US" altLang="ja-JP" sz="1050" kern="0" dirty="0">
                  <a:solidFill>
                    <a:prstClr val="black"/>
                  </a:solidFill>
                  <a:latin typeface="Calibri"/>
                  <a:ea typeface="ＭＳ Ｐゴシック"/>
                </a:rPr>
                <a:t>S</a:t>
              </a:r>
              <a:r>
                <a:rPr kumimoji="0" lang="en-US" altLang="ja-JP" sz="1050" b="0" kern="0" dirty="0" smtClean="0">
                  <a:solidFill>
                    <a:prstClr val="black"/>
                  </a:solidFill>
                  <a:latin typeface="Calibri"/>
                  <a:ea typeface="ＭＳ Ｐゴシック"/>
                </a:rPr>
                <a:t>crambled</a:t>
              </a:r>
            </a:p>
            <a:p>
              <a:pPr algn="ctr" eaLnBrk="1" fontAlgn="auto" hangingPunct="1">
                <a:spcBef>
                  <a:spcPts val="0"/>
                </a:spcBef>
                <a:spcAft>
                  <a:spcPts val="0"/>
                </a:spcAft>
                <a:defRPr/>
              </a:pPr>
              <a:r>
                <a:rPr lang="en-US" altLang="ja-JP" sz="1050" kern="0" dirty="0" smtClean="0">
                  <a:solidFill>
                    <a:prstClr val="black"/>
                  </a:solidFill>
                  <a:latin typeface="Calibri"/>
                  <a:ea typeface="ＭＳ Ｐゴシック"/>
                </a:rPr>
                <a:t>stuff</a:t>
              </a:r>
            </a:p>
            <a:p>
              <a:pPr algn="ctr" eaLnBrk="1" fontAlgn="auto" hangingPunct="1">
                <a:spcBef>
                  <a:spcPts val="0"/>
                </a:spcBef>
                <a:spcAft>
                  <a:spcPts val="0"/>
                </a:spcAft>
                <a:defRPr/>
              </a:pPr>
              <a:r>
                <a:rPr kumimoji="0" lang="en-US" altLang="ja-JP" sz="1050" b="0" kern="0" dirty="0" smtClean="0">
                  <a:solidFill>
                    <a:prstClr val="black"/>
                  </a:solidFill>
                  <a:latin typeface="Calibri"/>
                  <a:ea typeface="ＭＳ Ｐゴシック"/>
                </a:rPr>
                <a:t>bits</a:t>
              </a:r>
              <a:endParaRPr kumimoji="0" lang="ja-JP" altLang="en-US" sz="1050" b="0" kern="0" dirty="0">
                <a:solidFill>
                  <a:prstClr val="black"/>
                </a:solidFill>
                <a:latin typeface="Calibri"/>
                <a:ea typeface="ＭＳ Ｐゴシック"/>
              </a:endParaRPr>
            </a:p>
          </p:txBody>
        </p:sp>
        <p:sp>
          <p:nvSpPr>
            <p:cNvPr id="39" name="テキスト ボックス 38"/>
            <p:cNvSpPr txBox="1"/>
            <p:nvPr/>
          </p:nvSpPr>
          <p:spPr>
            <a:xfrm>
              <a:off x="2164841" y="3188005"/>
              <a:ext cx="750975" cy="276999"/>
            </a:xfrm>
            <a:prstGeom prst="rect">
              <a:avLst/>
            </a:prstGeom>
            <a:noFill/>
          </p:spPr>
          <p:txBody>
            <a:bodyPr wrap="none" rtlCol="0">
              <a:spAutoFit/>
            </a:bodyPr>
            <a:lstStyle/>
            <a:p>
              <a:r>
                <a:rPr kumimoji="1" lang="en-US" altLang="ja-JP" dirty="0" smtClean="0"/>
                <a:t>Stuff bits</a:t>
              </a:r>
              <a:endParaRPr kumimoji="1" lang="ja-JP" altLang="en-US" dirty="0"/>
            </a:p>
          </p:txBody>
        </p:sp>
        <p:cxnSp>
          <p:nvCxnSpPr>
            <p:cNvPr id="40" name="直線矢印コネクタ 39"/>
            <p:cNvCxnSpPr/>
            <p:nvPr/>
          </p:nvCxnSpPr>
          <p:spPr bwMode="auto">
            <a:xfrm>
              <a:off x="2519772" y="3501008"/>
              <a:ext cx="0" cy="180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線コネクタ 40"/>
            <p:cNvCxnSpPr/>
            <p:nvPr/>
          </p:nvCxnSpPr>
          <p:spPr bwMode="auto">
            <a:xfrm flipH="1" flipV="1">
              <a:off x="1223708" y="4555006"/>
              <a:ext cx="720000" cy="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コネクタ 41"/>
            <p:cNvCxnSpPr/>
            <p:nvPr/>
          </p:nvCxnSpPr>
          <p:spPr bwMode="auto">
            <a:xfrm>
              <a:off x="1223628" y="4563156"/>
              <a:ext cx="0" cy="126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43" name="タイトル 42"/>
          <p:cNvSpPr>
            <a:spLocks noGrp="1"/>
          </p:cNvSpPr>
          <p:nvPr>
            <p:ph type="title" idx="4294967295"/>
          </p:nvPr>
        </p:nvSpPr>
        <p:spPr>
          <a:xfrm>
            <a:off x="685800" y="685800"/>
            <a:ext cx="7772400" cy="685455"/>
          </a:xfrm>
        </p:spPr>
        <p:txBody>
          <a:bodyPr/>
          <a:lstStyle/>
          <a:p>
            <a:r>
              <a:rPr lang="en-US" altLang="ja-JP" sz="3200" dirty="0" smtClean="0">
                <a:solidFill>
                  <a:srgbClr val="000000"/>
                </a:solidFill>
                <a:effectLst/>
                <a:latin typeface="Times New Roman"/>
                <a:ea typeface="+mj-ea"/>
                <a:cs typeface="+mj-cs"/>
              </a:rPr>
              <a:t>Frame header construction process</a:t>
            </a:r>
            <a:endParaRPr kumimoji="1" lang="ja-JP" altLang="en-US" dirty="0"/>
          </a:p>
        </p:txBody>
      </p:sp>
    </p:spTree>
    <p:extLst>
      <p:ext uri="{BB962C8B-B14F-4D97-AF65-F5344CB8AC3E}">
        <p14:creationId xmlns:p14="http://schemas.microsoft.com/office/powerpoint/2010/main" val="9833618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lang="en-US" altLang="ja-JP" dirty="0" smtClean="0"/>
              <a:t>PHY header format</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&lt;Sep. 2015&gt;</a:t>
            </a:r>
            <a:endParaRPr lang="en-US" altLang="ja-JP"/>
          </a:p>
        </p:txBody>
      </p:sp>
      <p:sp>
        <p:nvSpPr>
          <p:cNvPr id="4" name="フッター プレースホルダー 3"/>
          <p:cNvSpPr>
            <a:spLocks noGrp="1"/>
          </p:cNvSpPr>
          <p:nvPr>
            <p:ph type="ftr" sz="quarter" idx="11"/>
          </p:nvPr>
        </p:nvSpPr>
        <p:spPr/>
        <p:txBody>
          <a:bodyPr/>
          <a:lstStyle/>
          <a:p>
            <a:r>
              <a:rPr lang="en-US" altLang="ja-JP" smtClean="0"/>
              <a:t>Noda, et al. (Sony)</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6652F43B-E88C-4292-9842-7923F42985AC}" type="slidenum">
              <a:rPr lang="en-US" altLang="ja-JP" smtClean="0"/>
              <a:pPr/>
              <a:t>17</a:t>
            </a:fld>
            <a:endParaRPr lang="en-US" altLang="ja-JP"/>
          </a:p>
        </p:txBody>
      </p:sp>
      <p:graphicFrame>
        <p:nvGraphicFramePr>
          <p:cNvPr id="12" name="表 11"/>
          <p:cNvGraphicFramePr>
            <a:graphicFrameLocks noGrp="1"/>
          </p:cNvGraphicFramePr>
          <p:nvPr>
            <p:extLst>
              <p:ext uri="{D42A27DB-BD31-4B8C-83A1-F6EECF244321}">
                <p14:modId xmlns:p14="http://schemas.microsoft.com/office/powerpoint/2010/main" val="1506657610"/>
              </p:ext>
            </p:extLst>
          </p:nvPr>
        </p:nvGraphicFramePr>
        <p:xfrm>
          <a:off x="575556" y="1700808"/>
          <a:ext cx="8064500" cy="4104458"/>
        </p:xfrm>
        <a:graphic>
          <a:graphicData uri="http://schemas.openxmlformats.org/drawingml/2006/table">
            <a:tbl>
              <a:tblPr firstRow="1" bandRow="1"/>
              <a:tblGrid>
                <a:gridCol w="1440089"/>
                <a:gridCol w="1008063"/>
                <a:gridCol w="1008063"/>
                <a:gridCol w="4608285"/>
              </a:tblGrid>
              <a:tr h="899881">
                <a:tc>
                  <a:txBody>
                    <a:bodyPr/>
                    <a:lstStyle>
                      <a:lvl1pPr marL="0" algn="l" defTabSz="914400" rtl="0" eaLnBrk="1" latinLnBrk="0" hangingPunct="1">
                        <a:defRPr kumimoji="1" sz="1800" b="1" kern="1200">
                          <a:solidFill>
                            <a:schemeClr val="lt1"/>
                          </a:solidFill>
                          <a:latin typeface="Calibri"/>
                          <a:ea typeface=""/>
                          <a:cs typeface=""/>
                        </a:defRPr>
                      </a:lvl1pPr>
                      <a:lvl2pPr marL="457200" algn="l" defTabSz="914400" rtl="0" eaLnBrk="1" latinLnBrk="0" hangingPunct="1">
                        <a:defRPr kumimoji="1" sz="1800" b="1" kern="1200">
                          <a:solidFill>
                            <a:schemeClr val="lt1"/>
                          </a:solidFill>
                          <a:latin typeface="Calibri"/>
                          <a:ea typeface=""/>
                          <a:cs typeface=""/>
                        </a:defRPr>
                      </a:lvl2pPr>
                      <a:lvl3pPr marL="914400" algn="l" defTabSz="914400" rtl="0" eaLnBrk="1" latinLnBrk="0" hangingPunct="1">
                        <a:defRPr kumimoji="1" sz="1800" b="1" kern="1200">
                          <a:solidFill>
                            <a:schemeClr val="lt1"/>
                          </a:solidFill>
                          <a:latin typeface="Calibri"/>
                          <a:ea typeface=""/>
                          <a:cs typeface=""/>
                        </a:defRPr>
                      </a:lvl3pPr>
                      <a:lvl4pPr marL="1371600" algn="l" defTabSz="914400" rtl="0" eaLnBrk="1" latinLnBrk="0" hangingPunct="1">
                        <a:defRPr kumimoji="1" sz="1800" b="1" kern="1200">
                          <a:solidFill>
                            <a:schemeClr val="lt1"/>
                          </a:solidFill>
                          <a:latin typeface="Calibri"/>
                          <a:ea typeface=""/>
                          <a:cs typeface=""/>
                        </a:defRPr>
                      </a:lvl4pPr>
                      <a:lvl5pPr marL="1828800" algn="l" defTabSz="914400" rtl="0" eaLnBrk="1" latinLnBrk="0" hangingPunct="1">
                        <a:defRPr kumimoji="1" sz="1800" b="1" kern="1200">
                          <a:solidFill>
                            <a:schemeClr val="lt1"/>
                          </a:solidFill>
                          <a:latin typeface="Calibri"/>
                          <a:ea typeface=""/>
                          <a:cs typeface=""/>
                        </a:defRPr>
                      </a:lvl5pPr>
                      <a:lvl6pPr marL="2286000" algn="l" defTabSz="914400" rtl="0" eaLnBrk="1" latinLnBrk="0" hangingPunct="1">
                        <a:defRPr kumimoji="1" sz="1800" b="1" kern="1200">
                          <a:solidFill>
                            <a:schemeClr val="lt1"/>
                          </a:solidFill>
                          <a:latin typeface="Calibri"/>
                          <a:ea typeface=""/>
                          <a:cs typeface=""/>
                        </a:defRPr>
                      </a:lvl6pPr>
                      <a:lvl7pPr marL="2743200" algn="l" defTabSz="914400" rtl="0" eaLnBrk="1" latinLnBrk="0" hangingPunct="1">
                        <a:defRPr kumimoji="1" sz="1800" b="1" kern="1200">
                          <a:solidFill>
                            <a:schemeClr val="lt1"/>
                          </a:solidFill>
                          <a:latin typeface="Calibri"/>
                          <a:ea typeface=""/>
                          <a:cs typeface=""/>
                        </a:defRPr>
                      </a:lvl7pPr>
                      <a:lvl8pPr marL="3200400" algn="l" defTabSz="914400" rtl="0" eaLnBrk="1" latinLnBrk="0" hangingPunct="1">
                        <a:defRPr kumimoji="1" sz="1800" b="1" kern="1200">
                          <a:solidFill>
                            <a:schemeClr val="lt1"/>
                          </a:solidFill>
                          <a:latin typeface="Calibri"/>
                          <a:ea typeface=""/>
                          <a:cs typeface=""/>
                        </a:defRPr>
                      </a:lvl8pPr>
                      <a:lvl9pPr marL="3657600" algn="l" defTabSz="914400" rtl="0" eaLnBrk="1" latinLnBrk="0" hangingPunct="1">
                        <a:defRPr kumimoji="1" sz="1800" b="1" kern="1200">
                          <a:solidFill>
                            <a:schemeClr val="lt1"/>
                          </a:solidFill>
                          <a:latin typeface="Calibri"/>
                          <a:ea typeface=""/>
                          <a:cs typeface=""/>
                        </a:defRPr>
                      </a:lvl9pPr>
                    </a:lstStyle>
                    <a:p>
                      <a:pPr algn="ctr"/>
                      <a:r>
                        <a:rPr kumimoji="1" lang="en-US" altLang="ja-JP" sz="1600" dirty="0" smtClean="0"/>
                        <a:t>Field Name</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kumimoji="1" sz="1800" b="1" kern="1200">
                          <a:solidFill>
                            <a:schemeClr val="lt1"/>
                          </a:solidFill>
                          <a:latin typeface="Calibri"/>
                          <a:ea typeface=""/>
                          <a:cs typeface=""/>
                        </a:defRPr>
                      </a:lvl1pPr>
                      <a:lvl2pPr marL="457200" algn="l" defTabSz="914400" rtl="0" eaLnBrk="1" latinLnBrk="0" hangingPunct="1">
                        <a:defRPr kumimoji="1" sz="1800" b="1" kern="1200">
                          <a:solidFill>
                            <a:schemeClr val="lt1"/>
                          </a:solidFill>
                          <a:latin typeface="Calibri"/>
                          <a:ea typeface=""/>
                          <a:cs typeface=""/>
                        </a:defRPr>
                      </a:lvl2pPr>
                      <a:lvl3pPr marL="914400" algn="l" defTabSz="914400" rtl="0" eaLnBrk="1" latinLnBrk="0" hangingPunct="1">
                        <a:defRPr kumimoji="1" sz="1800" b="1" kern="1200">
                          <a:solidFill>
                            <a:schemeClr val="lt1"/>
                          </a:solidFill>
                          <a:latin typeface="Calibri"/>
                          <a:ea typeface=""/>
                          <a:cs typeface=""/>
                        </a:defRPr>
                      </a:lvl3pPr>
                      <a:lvl4pPr marL="1371600" algn="l" defTabSz="914400" rtl="0" eaLnBrk="1" latinLnBrk="0" hangingPunct="1">
                        <a:defRPr kumimoji="1" sz="1800" b="1" kern="1200">
                          <a:solidFill>
                            <a:schemeClr val="lt1"/>
                          </a:solidFill>
                          <a:latin typeface="Calibri"/>
                          <a:ea typeface=""/>
                          <a:cs typeface=""/>
                        </a:defRPr>
                      </a:lvl4pPr>
                      <a:lvl5pPr marL="1828800" algn="l" defTabSz="914400" rtl="0" eaLnBrk="1" latinLnBrk="0" hangingPunct="1">
                        <a:defRPr kumimoji="1" sz="1800" b="1" kern="1200">
                          <a:solidFill>
                            <a:schemeClr val="lt1"/>
                          </a:solidFill>
                          <a:latin typeface="Calibri"/>
                          <a:ea typeface=""/>
                          <a:cs typeface=""/>
                        </a:defRPr>
                      </a:lvl5pPr>
                      <a:lvl6pPr marL="2286000" algn="l" defTabSz="914400" rtl="0" eaLnBrk="1" latinLnBrk="0" hangingPunct="1">
                        <a:defRPr kumimoji="1" sz="1800" b="1" kern="1200">
                          <a:solidFill>
                            <a:schemeClr val="lt1"/>
                          </a:solidFill>
                          <a:latin typeface="Calibri"/>
                          <a:ea typeface=""/>
                          <a:cs typeface=""/>
                        </a:defRPr>
                      </a:lvl6pPr>
                      <a:lvl7pPr marL="2743200" algn="l" defTabSz="914400" rtl="0" eaLnBrk="1" latinLnBrk="0" hangingPunct="1">
                        <a:defRPr kumimoji="1" sz="1800" b="1" kern="1200">
                          <a:solidFill>
                            <a:schemeClr val="lt1"/>
                          </a:solidFill>
                          <a:latin typeface="Calibri"/>
                          <a:ea typeface=""/>
                          <a:cs typeface=""/>
                        </a:defRPr>
                      </a:lvl7pPr>
                      <a:lvl8pPr marL="3200400" algn="l" defTabSz="914400" rtl="0" eaLnBrk="1" latinLnBrk="0" hangingPunct="1">
                        <a:defRPr kumimoji="1" sz="1800" b="1" kern="1200">
                          <a:solidFill>
                            <a:schemeClr val="lt1"/>
                          </a:solidFill>
                          <a:latin typeface="Calibri"/>
                          <a:ea typeface=""/>
                          <a:cs typeface=""/>
                        </a:defRPr>
                      </a:lvl8pPr>
                      <a:lvl9pPr marL="3657600" algn="l" defTabSz="914400" rtl="0" eaLnBrk="1" latinLnBrk="0" hangingPunct="1">
                        <a:defRPr kumimoji="1" sz="1800" b="1" kern="1200">
                          <a:solidFill>
                            <a:schemeClr val="lt1"/>
                          </a:solidFill>
                          <a:latin typeface="Calibri"/>
                          <a:ea typeface=""/>
                          <a:cs typeface=""/>
                        </a:defRPr>
                      </a:lvl9pPr>
                    </a:lstStyle>
                    <a:p>
                      <a:pPr algn="ctr"/>
                      <a:r>
                        <a:rPr kumimoji="1" lang="en-US" altLang="ja-JP" sz="1600" dirty="0" smtClean="0"/>
                        <a:t>Number</a:t>
                      </a:r>
                      <a:r>
                        <a:rPr kumimoji="1" lang="en-US" altLang="ja-JP" sz="1600" baseline="0" dirty="0" smtClean="0"/>
                        <a:t> of bits</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kumimoji="1" sz="1800" b="1" kern="1200">
                          <a:solidFill>
                            <a:schemeClr val="lt1"/>
                          </a:solidFill>
                          <a:latin typeface="Calibri"/>
                          <a:ea typeface=""/>
                          <a:cs typeface=""/>
                        </a:defRPr>
                      </a:lvl1pPr>
                      <a:lvl2pPr marL="457200" algn="l" defTabSz="914400" rtl="0" eaLnBrk="1" latinLnBrk="0" hangingPunct="1">
                        <a:defRPr kumimoji="1" sz="1800" b="1" kern="1200">
                          <a:solidFill>
                            <a:schemeClr val="lt1"/>
                          </a:solidFill>
                          <a:latin typeface="Calibri"/>
                          <a:ea typeface=""/>
                          <a:cs typeface=""/>
                        </a:defRPr>
                      </a:lvl2pPr>
                      <a:lvl3pPr marL="914400" algn="l" defTabSz="914400" rtl="0" eaLnBrk="1" latinLnBrk="0" hangingPunct="1">
                        <a:defRPr kumimoji="1" sz="1800" b="1" kern="1200">
                          <a:solidFill>
                            <a:schemeClr val="lt1"/>
                          </a:solidFill>
                          <a:latin typeface="Calibri"/>
                          <a:ea typeface=""/>
                          <a:cs typeface=""/>
                        </a:defRPr>
                      </a:lvl3pPr>
                      <a:lvl4pPr marL="1371600" algn="l" defTabSz="914400" rtl="0" eaLnBrk="1" latinLnBrk="0" hangingPunct="1">
                        <a:defRPr kumimoji="1" sz="1800" b="1" kern="1200">
                          <a:solidFill>
                            <a:schemeClr val="lt1"/>
                          </a:solidFill>
                          <a:latin typeface="Calibri"/>
                          <a:ea typeface=""/>
                          <a:cs typeface=""/>
                        </a:defRPr>
                      </a:lvl4pPr>
                      <a:lvl5pPr marL="1828800" algn="l" defTabSz="914400" rtl="0" eaLnBrk="1" latinLnBrk="0" hangingPunct="1">
                        <a:defRPr kumimoji="1" sz="1800" b="1" kern="1200">
                          <a:solidFill>
                            <a:schemeClr val="lt1"/>
                          </a:solidFill>
                          <a:latin typeface="Calibri"/>
                          <a:ea typeface=""/>
                          <a:cs typeface=""/>
                        </a:defRPr>
                      </a:lvl5pPr>
                      <a:lvl6pPr marL="2286000" algn="l" defTabSz="914400" rtl="0" eaLnBrk="1" latinLnBrk="0" hangingPunct="1">
                        <a:defRPr kumimoji="1" sz="1800" b="1" kern="1200">
                          <a:solidFill>
                            <a:schemeClr val="lt1"/>
                          </a:solidFill>
                          <a:latin typeface="Calibri"/>
                          <a:ea typeface=""/>
                          <a:cs typeface=""/>
                        </a:defRPr>
                      </a:lvl6pPr>
                      <a:lvl7pPr marL="2743200" algn="l" defTabSz="914400" rtl="0" eaLnBrk="1" latinLnBrk="0" hangingPunct="1">
                        <a:defRPr kumimoji="1" sz="1800" b="1" kern="1200">
                          <a:solidFill>
                            <a:schemeClr val="lt1"/>
                          </a:solidFill>
                          <a:latin typeface="Calibri"/>
                          <a:ea typeface=""/>
                          <a:cs typeface=""/>
                        </a:defRPr>
                      </a:lvl7pPr>
                      <a:lvl8pPr marL="3200400" algn="l" defTabSz="914400" rtl="0" eaLnBrk="1" latinLnBrk="0" hangingPunct="1">
                        <a:defRPr kumimoji="1" sz="1800" b="1" kern="1200">
                          <a:solidFill>
                            <a:schemeClr val="lt1"/>
                          </a:solidFill>
                          <a:latin typeface="Calibri"/>
                          <a:ea typeface=""/>
                          <a:cs typeface=""/>
                        </a:defRPr>
                      </a:lvl8pPr>
                      <a:lvl9pPr marL="3657600" algn="l" defTabSz="914400" rtl="0" eaLnBrk="1" latinLnBrk="0" hangingPunct="1">
                        <a:defRPr kumimoji="1" sz="1800" b="1" kern="1200">
                          <a:solidFill>
                            <a:schemeClr val="lt1"/>
                          </a:solidFill>
                          <a:latin typeface="Calibri"/>
                          <a:ea typeface=""/>
                          <a:cs typeface=""/>
                        </a:defRPr>
                      </a:lvl9pPr>
                    </a:lstStyle>
                    <a:p>
                      <a:pPr algn="ctr"/>
                      <a:r>
                        <a:rPr kumimoji="1" lang="en-US" altLang="ja-JP" sz="1600" dirty="0" smtClean="0"/>
                        <a:t>Start</a:t>
                      </a:r>
                      <a:r>
                        <a:rPr kumimoji="1" lang="en-US" altLang="ja-JP" sz="1600" baseline="0" dirty="0" smtClean="0"/>
                        <a:t> bit</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kumimoji="1" sz="1800" b="1" kern="1200">
                          <a:solidFill>
                            <a:schemeClr val="lt1"/>
                          </a:solidFill>
                          <a:latin typeface="Calibri"/>
                          <a:ea typeface=""/>
                          <a:cs typeface=""/>
                        </a:defRPr>
                      </a:lvl1pPr>
                      <a:lvl2pPr marL="457200" algn="l" defTabSz="914400" rtl="0" eaLnBrk="1" latinLnBrk="0" hangingPunct="1">
                        <a:defRPr kumimoji="1" sz="1800" b="1" kern="1200">
                          <a:solidFill>
                            <a:schemeClr val="lt1"/>
                          </a:solidFill>
                          <a:latin typeface="Calibri"/>
                          <a:ea typeface=""/>
                          <a:cs typeface=""/>
                        </a:defRPr>
                      </a:lvl2pPr>
                      <a:lvl3pPr marL="914400" algn="l" defTabSz="914400" rtl="0" eaLnBrk="1" latinLnBrk="0" hangingPunct="1">
                        <a:defRPr kumimoji="1" sz="1800" b="1" kern="1200">
                          <a:solidFill>
                            <a:schemeClr val="lt1"/>
                          </a:solidFill>
                          <a:latin typeface="Calibri"/>
                          <a:ea typeface=""/>
                          <a:cs typeface=""/>
                        </a:defRPr>
                      </a:lvl3pPr>
                      <a:lvl4pPr marL="1371600" algn="l" defTabSz="914400" rtl="0" eaLnBrk="1" latinLnBrk="0" hangingPunct="1">
                        <a:defRPr kumimoji="1" sz="1800" b="1" kern="1200">
                          <a:solidFill>
                            <a:schemeClr val="lt1"/>
                          </a:solidFill>
                          <a:latin typeface="Calibri"/>
                          <a:ea typeface=""/>
                          <a:cs typeface=""/>
                        </a:defRPr>
                      </a:lvl4pPr>
                      <a:lvl5pPr marL="1828800" algn="l" defTabSz="914400" rtl="0" eaLnBrk="1" latinLnBrk="0" hangingPunct="1">
                        <a:defRPr kumimoji="1" sz="1800" b="1" kern="1200">
                          <a:solidFill>
                            <a:schemeClr val="lt1"/>
                          </a:solidFill>
                          <a:latin typeface="Calibri"/>
                          <a:ea typeface=""/>
                          <a:cs typeface=""/>
                        </a:defRPr>
                      </a:lvl5pPr>
                      <a:lvl6pPr marL="2286000" algn="l" defTabSz="914400" rtl="0" eaLnBrk="1" latinLnBrk="0" hangingPunct="1">
                        <a:defRPr kumimoji="1" sz="1800" b="1" kern="1200">
                          <a:solidFill>
                            <a:schemeClr val="lt1"/>
                          </a:solidFill>
                          <a:latin typeface="Calibri"/>
                          <a:ea typeface=""/>
                          <a:cs typeface=""/>
                        </a:defRPr>
                      </a:lvl6pPr>
                      <a:lvl7pPr marL="2743200" algn="l" defTabSz="914400" rtl="0" eaLnBrk="1" latinLnBrk="0" hangingPunct="1">
                        <a:defRPr kumimoji="1" sz="1800" b="1" kern="1200">
                          <a:solidFill>
                            <a:schemeClr val="lt1"/>
                          </a:solidFill>
                          <a:latin typeface="Calibri"/>
                          <a:ea typeface=""/>
                          <a:cs typeface=""/>
                        </a:defRPr>
                      </a:lvl7pPr>
                      <a:lvl8pPr marL="3200400" algn="l" defTabSz="914400" rtl="0" eaLnBrk="1" latinLnBrk="0" hangingPunct="1">
                        <a:defRPr kumimoji="1" sz="1800" b="1" kern="1200">
                          <a:solidFill>
                            <a:schemeClr val="lt1"/>
                          </a:solidFill>
                          <a:latin typeface="Calibri"/>
                          <a:ea typeface=""/>
                          <a:cs typeface=""/>
                        </a:defRPr>
                      </a:lvl8pPr>
                      <a:lvl9pPr marL="3657600" algn="l" defTabSz="914400" rtl="0" eaLnBrk="1" latinLnBrk="0" hangingPunct="1">
                        <a:defRPr kumimoji="1" sz="1800" b="1" kern="1200">
                          <a:solidFill>
                            <a:schemeClr val="lt1"/>
                          </a:solidFill>
                          <a:latin typeface="Calibri"/>
                          <a:ea typeface=""/>
                          <a:cs typeface=""/>
                        </a:defRPr>
                      </a:lvl9pPr>
                    </a:lstStyle>
                    <a:p>
                      <a:pPr algn="ctr"/>
                      <a:r>
                        <a:rPr kumimoji="1" lang="en-US" altLang="ja-JP" sz="1600" dirty="0" smtClean="0"/>
                        <a:t>Description</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BACC6"/>
                    </a:solidFill>
                  </a:tcPr>
                </a:tc>
              </a:tr>
              <a:tr h="576174">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r>
                        <a:rPr kumimoji="1" lang="en-US" altLang="ja-JP" sz="1600" dirty="0" smtClean="0"/>
                        <a:t>MCS</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BACC6">
                        <a:tint val="4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pPr algn="ctr"/>
                      <a:r>
                        <a:rPr kumimoji="1" lang="en-US" altLang="ja-JP" sz="1600" dirty="0" smtClean="0"/>
                        <a:t>3</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BACC6">
                        <a:tint val="4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pPr algn="ctr"/>
                      <a:r>
                        <a:rPr kumimoji="1" lang="en-US" altLang="ja-JP" sz="1600" dirty="0" smtClean="0"/>
                        <a:t>0</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BACC6">
                        <a:tint val="4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r>
                        <a:rPr kumimoji="1" lang="en-US" altLang="ja-JP" sz="1600" dirty="0" smtClean="0"/>
                        <a:t>Index into the Modulation</a:t>
                      </a:r>
                      <a:r>
                        <a:rPr kumimoji="1" lang="en-US" altLang="ja-JP" sz="1600" baseline="0" dirty="0" smtClean="0"/>
                        <a:t> and Coding Scheme table</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BACC6">
                        <a:tint val="40000"/>
                      </a:srgbClr>
                    </a:solidFill>
                  </a:tcPr>
                </a:tc>
              </a:tr>
              <a:tr h="576174">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r>
                        <a:rPr kumimoji="1" lang="en-US" altLang="ja-JP" sz="1600" dirty="0" smtClean="0"/>
                        <a:t>Pilot word</a:t>
                      </a:r>
                      <a:endParaRPr kumimoji="1" lang="ja-JP" altLang="en-US" sz="1600" dirty="0"/>
                    </a:p>
                  </a:txBody>
                  <a:tcPr marL="91436" marR="91436" marT="45715" marB="45715"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pPr algn="ctr"/>
                      <a:r>
                        <a:rPr kumimoji="1" lang="en-US" altLang="ja-JP" sz="1600" dirty="0" smtClean="0"/>
                        <a:t>1</a:t>
                      </a:r>
                      <a:endParaRPr kumimoji="1" lang="ja-JP" altLang="en-US" sz="1600" dirty="0"/>
                    </a:p>
                  </a:txBody>
                  <a:tcPr marL="91436" marR="91436" marT="45715" marB="45715"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pPr algn="ctr"/>
                      <a:r>
                        <a:rPr kumimoji="1" lang="en-US" altLang="ja-JP" sz="1600" dirty="0" smtClean="0"/>
                        <a:t>3</a:t>
                      </a:r>
                      <a:endParaRPr kumimoji="1" lang="ja-JP" altLang="en-US" sz="1600" dirty="0"/>
                    </a:p>
                  </a:txBody>
                  <a:tcPr marL="91436" marR="91436" marT="45715" marB="45715"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r>
                        <a:rPr kumimoji="1" lang="en-US" altLang="ja-JP" sz="1600" dirty="0" smtClean="0"/>
                        <a:t>Shall be set to 1 if the pilot word is used</a:t>
                      </a:r>
                      <a:endParaRPr kumimoji="1" lang="ja-JP" altLang="en-US" sz="1600" dirty="0"/>
                    </a:p>
                  </a:txBody>
                  <a:tcPr marL="91436" marR="91436" marT="45715" marB="45715"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r>
              <a:tr h="899881">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r>
                        <a:rPr kumimoji="1" lang="en-US" altLang="ja-JP" sz="1600" dirty="0" smtClean="0"/>
                        <a:t>Scrambler seed ID</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pPr algn="ctr"/>
                      <a:r>
                        <a:rPr kumimoji="1" lang="en-US" altLang="ja-JP" sz="1600" dirty="0" smtClean="0"/>
                        <a:t>4</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pPr algn="ctr"/>
                      <a:r>
                        <a:rPr kumimoji="1" lang="en-US" altLang="ja-JP" sz="1600" dirty="0" smtClean="0"/>
                        <a:t>4</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r>
                        <a:rPr kumimoji="1" lang="en-US" altLang="ja-JP" sz="1600" dirty="0" smtClean="0"/>
                        <a:t>The</a:t>
                      </a:r>
                      <a:r>
                        <a:rPr kumimoji="1" lang="en-US" altLang="ja-JP" sz="1600" baseline="0" dirty="0" smtClean="0"/>
                        <a:t> initial state for payload scrambling</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tr>
              <a:tr h="576174">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r>
                        <a:rPr kumimoji="1" lang="en-US" altLang="ja-JP" sz="1600" dirty="0" smtClean="0"/>
                        <a:t>Reserved</a:t>
                      </a:r>
                      <a:endParaRPr kumimoji="1" lang="ja-JP" altLang="en-US" sz="1600" dirty="0"/>
                    </a:p>
                  </a:txBody>
                  <a:tcPr marL="91436" marR="91436" marT="45715" marB="45715"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pPr algn="ctr"/>
                      <a:r>
                        <a:rPr kumimoji="1" lang="en-US" altLang="ja-JP" sz="1600" dirty="0" smtClean="0"/>
                        <a:t>4</a:t>
                      </a:r>
                      <a:endParaRPr kumimoji="1" lang="ja-JP" altLang="en-US" sz="1600" dirty="0"/>
                    </a:p>
                  </a:txBody>
                  <a:tcPr marL="91436" marR="91436" marT="45715" marB="45715"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pPr algn="ctr"/>
                      <a:r>
                        <a:rPr kumimoji="1" lang="en-US" altLang="ja-JP" sz="1600" dirty="0" smtClean="0"/>
                        <a:t>8</a:t>
                      </a:r>
                      <a:endParaRPr kumimoji="1" lang="ja-JP" altLang="en-US" sz="1600" dirty="0"/>
                    </a:p>
                  </a:txBody>
                  <a:tcPr marL="91436" marR="91436" marT="45715" marB="45715"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r>
                        <a:rPr kumimoji="1" lang="en-US" altLang="ja-JP" sz="1600" dirty="0" smtClean="0"/>
                        <a:t>Set to 0, ignored by the receiver</a:t>
                      </a:r>
                      <a:endParaRPr kumimoji="1" lang="ja-JP" altLang="en-US" sz="1600" dirty="0"/>
                    </a:p>
                  </a:txBody>
                  <a:tcPr marL="91436" marR="91436" marT="45715" marB="45715"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r>
              <a:tr h="576174">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r>
                        <a:rPr kumimoji="1" lang="en-US" altLang="ja-JP" sz="1600" dirty="0" smtClean="0"/>
                        <a:t>Frame length</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BACC6">
                        <a:tint val="2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pPr algn="ctr"/>
                      <a:r>
                        <a:rPr kumimoji="1" lang="en-US" altLang="ja-JP" sz="1600" dirty="0" smtClean="0"/>
                        <a:t>20</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BACC6">
                        <a:tint val="2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pPr algn="ctr"/>
                      <a:r>
                        <a:rPr kumimoji="1" lang="en-US" altLang="ja-JP" sz="1600" dirty="0" smtClean="0"/>
                        <a:t>13</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BACC6">
                        <a:tint val="20000"/>
                      </a:srgbClr>
                    </a:solidFill>
                  </a:tcPr>
                </a:tc>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r>
                        <a:rPr kumimoji="1" lang="en-US" altLang="ja-JP" sz="1600" dirty="0" smtClean="0"/>
                        <a:t>Number</a:t>
                      </a:r>
                      <a:r>
                        <a:rPr kumimoji="1" lang="en-US" altLang="ja-JP" sz="1600" baseline="0" dirty="0" smtClean="0"/>
                        <a:t> of data octets in the PSDU</a:t>
                      </a:r>
                      <a:endParaRPr kumimoji="1" lang="ja-JP" altLang="en-US" sz="1600" dirty="0"/>
                    </a:p>
                  </a:txBody>
                  <a:tcPr marL="91436" marR="91436" marT="45715" marB="45715"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BACC6">
                        <a:tint val="20000"/>
                      </a:srgbClr>
                    </a:solidFill>
                  </a:tcPr>
                </a:tc>
              </a:tr>
            </a:tbl>
          </a:graphicData>
        </a:graphic>
      </p:graphicFrame>
    </p:spTree>
    <p:extLst>
      <p:ext uri="{BB962C8B-B14F-4D97-AF65-F5344CB8AC3E}">
        <p14:creationId xmlns:p14="http://schemas.microsoft.com/office/powerpoint/2010/main" val="26256423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20688"/>
            <a:ext cx="7772400" cy="542925"/>
          </a:xfrm>
        </p:spPr>
        <p:txBody>
          <a:bodyPr/>
          <a:lstStyle/>
          <a:p>
            <a:r>
              <a:rPr lang="en-US" altLang="ja-JP" dirty="0" smtClean="0"/>
              <a:t>16-bit Header CRC for HCS</a:t>
            </a:r>
            <a:endParaRPr kumimoji="1" lang="ja-JP" altLang="en-US" dirty="0"/>
          </a:p>
        </p:txBody>
      </p:sp>
      <p:sp>
        <p:nvSpPr>
          <p:cNvPr id="3" name="日付プレースホルダー 2"/>
          <p:cNvSpPr>
            <a:spLocks noGrp="1"/>
          </p:cNvSpPr>
          <p:nvPr>
            <p:ph type="dt" sz="half" idx="10"/>
          </p:nvPr>
        </p:nvSpPr>
        <p:spPr/>
        <p:txBody>
          <a:bodyPr/>
          <a:lstStyle/>
          <a:p>
            <a:r>
              <a:rPr lang="en-US" altLang="ja-JP" dirty="0" smtClean="0"/>
              <a:t>&lt;Sep. 2015&gt;</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Noda, et al. (Sony)</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6652F43B-E88C-4292-9842-7923F42985AC}" type="slidenum">
              <a:rPr lang="en-US" altLang="ja-JP" smtClean="0"/>
              <a:pPr/>
              <a:t>18</a:t>
            </a:fld>
            <a:endParaRPr lang="en-US" altLang="ja-JP"/>
          </a:p>
        </p:txBody>
      </p:sp>
      <p:pic>
        <p:nvPicPr>
          <p:cNvPr id="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721" y="1553827"/>
            <a:ext cx="6480000" cy="4231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 name="テキスト ボックス 3"/>
          <p:cNvSpPr txBox="1">
            <a:spLocks noChangeArrowheads="1"/>
          </p:cNvSpPr>
          <p:nvPr/>
        </p:nvSpPr>
        <p:spPr bwMode="auto">
          <a:xfrm>
            <a:off x="3472981" y="5589240"/>
            <a:ext cx="21980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lgn="ctr">
              <a:spcBef>
                <a:spcPct val="0"/>
              </a:spcBef>
              <a:buClrTx/>
              <a:buFontTx/>
              <a:buNone/>
            </a:pPr>
            <a:r>
              <a:rPr lang="en-US" altLang="ja-JP" sz="2000" b="0" dirty="0">
                <a:latin typeface="Times New Roman" panose="02020603050405020304" pitchFamily="18" charset="0"/>
                <a:cs typeface="Times New Roman" panose="02020603050405020304" pitchFamily="18" charset="0"/>
              </a:rPr>
              <a:t>Bit-error Rate, </a:t>
            </a:r>
            <a:r>
              <a:rPr lang="en-US" altLang="ja-JP" sz="2000" b="0" dirty="0" err="1">
                <a:latin typeface="Times New Roman" panose="02020603050405020304" pitchFamily="18" charset="0"/>
                <a:cs typeface="Times New Roman" panose="02020603050405020304" pitchFamily="18" charset="0"/>
              </a:rPr>
              <a:t>bER</a:t>
            </a:r>
            <a:endParaRPr lang="ja-JP" altLang="en-US" sz="2000" b="0" dirty="0">
              <a:latin typeface="Times New Roman" panose="02020603050405020304" pitchFamily="18" charset="0"/>
              <a:cs typeface="Times New Roman" panose="02020603050405020304" pitchFamily="18" charset="0"/>
            </a:endParaRPr>
          </a:p>
        </p:txBody>
      </p:sp>
      <p:sp>
        <p:nvSpPr>
          <p:cNvPr id="41" name="テキスト ボックス 4"/>
          <p:cNvSpPr txBox="1">
            <a:spLocks noChangeArrowheads="1"/>
          </p:cNvSpPr>
          <p:nvPr/>
        </p:nvSpPr>
        <p:spPr bwMode="auto">
          <a:xfrm rot="16200000">
            <a:off x="-384423" y="3213175"/>
            <a:ext cx="31566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lgn="ctr">
              <a:spcBef>
                <a:spcPct val="0"/>
              </a:spcBef>
              <a:buClrTx/>
              <a:buFontTx/>
              <a:buNone/>
            </a:pPr>
            <a:r>
              <a:rPr lang="en-US" altLang="ja-JP" sz="2000" b="0" dirty="0" smtClean="0">
                <a:latin typeface="Times New Roman" panose="02020603050405020304" pitchFamily="18" charset="0"/>
                <a:cs typeface="Times New Roman" panose="02020603050405020304" pitchFamily="18" charset="0"/>
              </a:rPr>
              <a:t>Undetected Error Probability</a:t>
            </a:r>
            <a:endParaRPr lang="ja-JP" altLang="en-US" sz="2000" b="0" dirty="0">
              <a:latin typeface="Times New Roman" panose="02020603050405020304" pitchFamily="18" charset="0"/>
              <a:cs typeface="Times New Roman" panose="02020603050405020304" pitchFamily="18" charset="0"/>
            </a:endParaRPr>
          </a:p>
        </p:txBody>
      </p:sp>
      <p:sp>
        <p:nvSpPr>
          <p:cNvPr id="42" name="テキスト ボックス 6"/>
          <p:cNvSpPr txBox="1">
            <a:spLocks noChangeArrowheads="1"/>
          </p:cNvSpPr>
          <p:nvPr/>
        </p:nvSpPr>
        <p:spPr bwMode="auto">
          <a:xfrm>
            <a:off x="417513" y="1174614"/>
            <a:ext cx="83089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lgn="ctr">
              <a:spcBef>
                <a:spcPct val="0"/>
              </a:spcBef>
              <a:buClrTx/>
              <a:buFontTx/>
              <a:buNone/>
            </a:pPr>
            <a:r>
              <a:rPr lang="en-US" altLang="ja-JP" sz="2000" dirty="0">
                <a:latin typeface="Times New Roman" panose="02020603050405020304" pitchFamily="18" charset="0"/>
                <a:cs typeface="Times New Roman" panose="02020603050405020304" pitchFamily="18" charset="0"/>
              </a:rPr>
              <a:t>generator polynomial: </a:t>
            </a:r>
            <a:r>
              <a:rPr lang="en-US" altLang="ja-JP" sz="2000" dirty="0">
                <a:solidFill>
                  <a:srgbClr val="FF0000"/>
                </a:solidFill>
                <a:latin typeface="Times New Roman" panose="02020603050405020304" pitchFamily="18" charset="0"/>
                <a:cs typeface="Times New Roman" panose="02020603050405020304" pitchFamily="18" charset="0"/>
              </a:rPr>
              <a:t>1A12B</a:t>
            </a:r>
            <a:r>
              <a:rPr lang="en-US" altLang="ja-JP" sz="2000" dirty="0">
                <a:latin typeface="Times New Roman" panose="02020603050405020304" pitchFamily="18" charset="0"/>
                <a:cs typeface="Times New Roman" panose="02020603050405020304" pitchFamily="18" charset="0"/>
              </a:rPr>
              <a:t> </a:t>
            </a:r>
            <a:r>
              <a:rPr lang="en-US" altLang="ja-JP" sz="2000" dirty="0" smtClean="0">
                <a:latin typeface="Times New Roman" panose="02020603050405020304" pitchFamily="18" charset="0"/>
                <a:cs typeface="Times New Roman" panose="02020603050405020304" pitchFamily="18" charset="0"/>
              </a:rPr>
              <a:t>(TG3e, </a:t>
            </a:r>
            <a:r>
              <a:rPr lang="en-US" altLang="ja-JP" sz="2000" i="1" dirty="0" err="1" smtClean="0">
                <a:latin typeface="Times New Roman" panose="02020603050405020304" pitchFamily="18" charset="0"/>
                <a:cs typeface="Times New Roman" panose="02020603050405020304" pitchFamily="18" charset="0"/>
              </a:rPr>
              <a:t>d</a:t>
            </a:r>
            <a:r>
              <a:rPr lang="en-US" altLang="ja-JP" sz="2000" baseline="-25000" dirty="0" err="1" smtClean="0">
                <a:latin typeface="Times New Roman" panose="02020603050405020304" pitchFamily="18" charset="0"/>
                <a:cs typeface="Times New Roman" panose="02020603050405020304" pitchFamily="18" charset="0"/>
              </a:rPr>
              <a:t>min</a:t>
            </a:r>
            <a:r>
              <a:rPr lang="en-US" altLang="ja-JP" sz="2000" dirty="0" smtClean="0">
                <a:latin typeface="Times New Roman" panose="02020603050405020304" pitchFamily="18" charset="0"/>
                <a:cs typeface="Times New Roman" panose="02020603050405020304" pitchFamily="18" charset="0"/>
              </a:rPr>
              <a:t> </a:t>
            </a:r>
            <a:r>
              <a:rPr lang="en-US" altLang="ja-JP" sz="2000" dirty="0">
                <a:latin typeface="Times New Roman" panose="02020603050405020304" pitchFamily="18" charset="0"/>
                <a:cs typeface="Times New Roman" panose="02020603050405020304" pitchFamily="18" charset="0"/>
              </a:rPr>
              <a:t>= 6), 11021 (ITU-T, </a:t>
            </a:r>
            <a:r>
              <a:rPr lang="en-US" altLang="ja-JP" sz="2000" i="1" dirty="0" err="1" smtClean="0">
                <a:latin typeface="Times New Roman" panose="02020603050405020304" pitchFamily="18" charset="0"/>
                <a:cs typeface="Times New Roman" panose="02020603050405020304" pitchFamily="18" charset="0"/>
              </a:rPr>
              <a:t>d</a:t>
            </a:r>
            <a:r>
              <a:rPr lang="en-US" altLang="ja-JP" sz="2000" baseline="-25000" dirty="0" err="1" smtClean="0">
                <a:latin typeface="Times New Roman" panose="02020603050405020304" pitchFamily="18" charset="0"/>
                <a:cs typeface="Times New Roman" panose="02020603050405020304" pitchFamily="18" charset="0"/>
              </a:rPr>
              <a:t>min</a:t>
            </a:r>
            <a:r>
              <a:rPr lang="en-US" altLang="ja-JP" sz="2000" dirty="0" smtClean="0">
                <a:latin typeface="Times New Roman" panose="02020603050405020304" pitchFamily="18" charset="0"/>
                <a:cs typeface="Times New Roman" panose="02020603050405020304" pitchFamily="18" charset="0"/>
              </a:rPr>
              <a:t> </a:t>
            </a:r>
            <a:r>
              <a:rPr lang="en-US" altLang="ja-JP" sz="2000" dirty="0">
                <a:latin typeface="Times New Roman" panose="02020603050405020304" pitchFamily="18" charset="0"/>
                <a:cs typeface="Times New Roman" panose="02020603050405020304" pitchFamily="18" charset="0"/>
              </a:rPr>
              <a:t>= 4)</a:t>
            </a:r>
          </a:p>
        </p:txBody>
      </p:sp>
      <p:sp>
        <p:nvSpPr>
          <p:cNvPr id="43" name="テキスト ボックス 12"/>
          <p:cNvSpPr txBox="1">
            <a:spLocks noChangeArrowheads="1"/>
          </p:cNvSpPr>
          <p:nvPr/>
        </p:nvSpPr>
        <p:spPr bwMode="auto">
          <a:xfrm>
            <a:off x="6012159" y="4221088"/>
            <a:ext cx="177003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lgn="ctr">
              <a:spcBef>
                <a:spcPct val="0"/>
              </a:spcBef>
              <a:buClrTx/>
              <a:buFontTx/>
              <a:buNone/>
            </a:pPr>
            <a:r>
              <a:rPr lang="en-US" altLang="ja-JP" sz="1400" b="0" dirty="0">
                <a:solidFill>
                  <a:srgbClr val="FF0000"/>
                </a:solidFill>
                <a:latin typeface="Times New Roman" panose="02020603050405020304" pitchFamily="18" charset="0"/>
                <a:cs typeface="Times New Roman" panose="02020603050405020304" pitchFamily="18" charset="0"/>
              </a:rPr>
              <a:t>1-error event/10 years</a:t>
            </a:r>
          </a:p>
          <a:p>
            <a:pPr algn="ctr">
              <a:spcBef>
                <a:spcPct val="0"/>
              </a:spcBef>
              <a:buClrTx/>
              <a:buFontTx/>
              <a:buNone/>
            </a:pPr>
            <a:r>
              <a:rPr lang="en-US" altLang="ja-JP" sz="1400" b="0" dirty="0">
                <a:solidFill>
                  <a:srgbClr val="FF0000"/>
                </a:solidFill>
                <a:latin typeface="Times New Roman" panose="02020603050405020304" pitchFamily="18" charset="0"/>
                <a:cs typeface="Times New Roman" panose="02020603050405020304" pitchFamily="18" charset="0"/>
              </a:rPr>
              <a:t>for 1 G packets/day</a:t>
            </a:r>
            <a:endParaRPr lang="ja-JP" altLang="en-US" sz="1400" b="0" dirty="0">
              <a:solidFill>
                <a:srgbClr val="FF0000"/>
              </a:solidFill>
              <a:latin typeface="Times New Roman" panose="02020603050405020304" pitchFamily="18" charset="0"/>
              <a:cs typeface="Times New Roman" panose="02020603050405020304" pitchFamily="18" charset="0"/>
            </a:endParaRPr>
          </a:p>
        </p:txBody>
      </p:sp>
      <p:cxnSp>
        <p:nvCxnSpPr>
          <p:cNvPr id="44" name="直線矢印コネクタ 13"/>
          <p:cNvCxnSpPr>
            <a:cxnSpLocks noChangeShapeType="1"/>
          </p:cNvCxnSpPr>
          <p:nvPr/>
        </p:nvCxnSpPr>
        <p:spPr bwMode="auto">
          <a:xfrm flipH="1">
            <a:off x="2267744" y="4261566"/>
            <a:ext cx="5472000" cy="0"/>
          </a:xfrm>
          <a:prstGeom prst="straightConnector1">
            <a:avLst/>
          </a:prstGeom>
          <a:noFill/>
          <a:ln w="19050"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45" name="テキスト ボックス 44"/>
          <p:cNvSpPr txBox="1"/>
          <p:nvPr/>
        </p:nvSpPr>
        <p:spPr>
          <a:xfrm>
            <a:off x="5923598" y="5648030"/>
            <a:ext cx="2920992" cy="718145"/>
          </a:xfrm>
          <a:prstGeom prst="rect">
            <a:avLst/>
          </a:prstGeom>
          <a:noFill/>
        </p:spPr>
        <p:txBody>
          <a:bodyPr wrap="none" rtlCol="0">
            <a:spAutoFit/>
          </a:bodyPr>
          <a:lstStyle/>
          <a:p>
            <a:r>
              <a:rPr kumimoji="1" lang="en-US" altLang="ja-JP" sz="1400" dirty="0" smtClean="0">
                <a:latin typeface="Times New Roman" panose="02020603050405020304" pitchFamily="18" charset="0"/>
                <a:cs typeface="Times New Roman" panose="02020603050405020304" pitchFamily="18" charset="0"/>
              </a:rPr>
              <a:t>CRC: cyclic-redundancy-check code</a:t>
            </a:r>
          </a:p>
          <a:p>
            <a:pPr>
              <a:lnSpc>
                <a:spcPts val="1600"/>
              </a:lnSpc>
            </a:pPr>
            <a:r>
              <a:rPr lang="en-US" altLang="ja-JP" sz="1400" i="1" dirty="0" smtClean="0">
                <a:cs typeface="Times New Roman" panose="02020603050405020304" pitchFamily="18" charset="0"/>
              </a:rPr>
              <a:t> </a:t>
            </a:r>
            <a:r>
              <a:rPr lang="en-US" altLang="ja-JP" sz="1400" i="1" dirty="0" err="1" smtClean="0">
                <a:cs typeface="Times New Roman" panose="02020603050405020304" pitchFamily="18" charset="0"/>
              </a:rPr>
              <a:t>d</a:t>
            </a:r>
            <a:r>
              <a:rPr lang="en-US" altLang="ja-JP" sz="1400" baseline="-25000" dirty="0" err="1" smtClean="0">
                <a:cs typeface="Times New Roman" panose="02020603050405020304" pitchFamily="18" charset="0"/>
              </a:rPr>
              <a:t>min</a:t>
            </a:r>
            <a:r>
              <a:rPr lang="en-US" altLang="ja-JP" sz="1400" dirty="0" smtClean="0">
                <a:cs typeface="Times New Roman" panose="02020603050405020304" pitchFamily="18" charset="0"/>
              </a:rPr>
              <a:t>: minimum Hamming distance</a:t>
            </a:r>
          </a:p>
          <a:p>
            <a:pPr>
              <a:lnSpc>
                <a:spcPts val="1600"/>
              </a:lnSpc>
            </a:pPr>
            <a:r>
              <a:rPr lang="en-US" altLang="ja-JP" sz="1400" dirty="0" smtClean="0">
                <a:cs typeface="Times New Roman" panose="02020603050405020304" pitchFamily="18" charset="0"/>
              </a:rPr>
              <a:t>code-word </a:t>
            </a:r>
            <a:r>
              <a:rPr lang="en-US" altLang="ja-JP" sz="1400" dirty="0">
                <a:cs typeface="Times New Roman" panose="02020603050405020304" pitchFamily="18" charset="0"/>
              </a:rPr>
              <a:t>length</a:t>
            </a:r>
            <a:r>
              <a:rPr lang="ja-JP" altLang="en-US" sz="1400" dirty="0">
                <a:cs typeface="Times New Roman" panose="02020603050405020304" pitchFamily="18" charset="0"/>
              </a:rPr>
              <a:t> </a:t>
            </a:r>
            <a:r>
              <a:rPr lang="en-US" altLang="ja-JP" sz="1400" dirty="0">
                <a:cs typeface="Times New Roman" panose="02020603050405020304" pitchFamily="18" charset="0"/>
              </a:rPr>
              <a:t>= 128 </a:t>
            </a:r>
            <a:r>
              <a:rPr lang="en-US" altLang="ja-JP" sz="1400" dirty="0" smtClean="0">
                <a:cs typeface="Times New Roman" panose="02020603050405020304" pitchFamily="18" charset="0"/>
              </a:rPr>
              <a:t>bits</a:t>
            </a:r>
            <a:endParaRPr kumimoji="1" lang="ja-JP" alt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88296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19</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3413954447"/>
              </p:ext>
            </p:extLst>
          </p:nvPr>
        </p:nvGraphicFramePr>
        <p:xfrm>
          <a:off x="719572" y="1443568"/>
          <a:ext cx="3096344" cy="4937760"/>
        </p:xfrm>
        <a:graphic>
          <a:graphicData uri="http://schemas.openxmlformats.org/drawingml/2006/table">
            <a:tbl>
              <a:tblPr firstRow="1" bandRow="1">
                <a:tableStyleId>{5940675A-B579-460E-94D1-54222C63F5DA}</a:tableStyleId>
              </a:tblPr>
              <a:tblGrid>
                <a:gridCol w="387043"/>
                <a:gridCol w="387043"/>
                <a:gridCol w="387043"/>
                <a:gridCol w="387043"/>
                <a:gridCol w="387043"/>
                <a:gridCol w="387043"/>
                <a:gridCol w="387043"/>
                <a:gridCol w="387043"/>
              </a:tblGrid>
              <a:tr h="183388">
                <a:tc gridSpan="4">
                  <a:txBody>
                    <a:bodyPr/>
                    <a:lstStyle/>
                    <a:p>
                      <a:pPr algn="ctr"/>
                      <a:r>
                        <a:rPr kumimoji="1" lang="en-US" altLang="ja-JP" sz="1200" b="1" dirty="0" smtClean="0"/>
                        <a:t>source bits</a:t>
                      </a:r>
                      <a:endParaRPr kumimoji="1" lang="ja-JP" altLang="en-US" sz="1200"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pPr algn="ctr"/>
                      <a:endParaRPr kumimoji="1" lang="ja-JP" altLang="en-US" sz="1200" b="1"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pPr algn="ctr"/>
                      <a:endParaRPr kumimoji="1" lang="ja-JP" altLang="en-US" sz="1200" b="1"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pPr algn="ctr"/>
                      <a:endParaRPr kumimoji="1" lang="ja-JP" altLang="en-US" sz="1200" b="1"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gridSpan="4">
                  <a:txBody>
                    <a:bodyPr/>
                    <a:lstStyle/>
                    <a:p>
                      <a:pPr algn="ctr"/>
                      <a:r>
                        <a:rPr kumimoji="1" lang="en-US" altLang="ja-JP" sz="1200" b="1" dirty="0" smtClean="0"/>
                        <a:t>parity bits</a:t>
                      </a:r>
                      <a:endParaRPr kumimoji="1" lang="ja-JP" altLang="en-US" sz="1200"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pPr algn="ctr"/>
                      <a:endParaRPr kumimoji="1" lang="ja-JP" altLang="en-US" sz="1200" b="1"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pPr algn="ctr"/>
                      <a:endParaRPr kumimoji="1" lang="ja-JP" altLang="en-US" sz="1200" b="1"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pPr algn="ctr"/>
                      <a:endParaRPr kumimoji="1" lang="ja-JP" altLang="en-US" sz="1200" b="1"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0">
                <a:tc>
                  <a:txBody>
                    <a:bodyPr/>
                    <a:lstStyle/>
                    <a:p>
                      <a:pPr algn="ctr"/>
                      <a:r>
                        <a:rPr kumimoji="1" lang="en-US" altLang="ja-JP" sz="1200" b="1" i="1" dirty="0" smtClean="0"/>
                        <a:t>i</a:t>
                      </a:r>
                      <a:r>
                        <a:rPr kumimoji="1" lang="en-US" altLang="ja-JP" sz="1200" b="1" baseline="-25000" dirty="0" smtClean="0"/>
                        <a:t>0</a:t>
                      </a:r>
                      <a:endParaRPr kumimoji="1" lang="ja-JP" altLang="en-US" sz="1200" b="1" baseline="-250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b="1" i="1" dirty="0" smtClean="0"/>
                        <a:t>i</a:t>
                      </a:r>
                      <a:r>
                        <a:rPr kumimoji="1" lang="en-US" altLang="ja-JP" sz="1200" b="1" baseline="-25000" dirty="0" smtClean="0"/>
                        <a:t>1</a:t>
                      </a:r>
                      <a:endParaRPr kumimoji="1" lang="ja-JP" altLang="en-US" sz="1200" b="1" baseline="-250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b="1" i="1" dirty="0" smtClean="0"/>
                        <a:t>i</a:t>
                      </a:r>
                      <a:r>
                        <a:rPr kumimoji="1" lang="en-US" altLang="ja-JP" sz="1200" b="1" baseline="-25000" dirty="0" smtClean="0"/>
                        <a:t>2</a:t>
                      </a:r>
                      <a:endParaRPr kumimoji="1" lang="ja-JP" altLang="en-US" sz="1200" b="1" baseline="-250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b="1" i="1" dirty="0" smtClean="0"/>
                        <a:t>i</a:t>
                      </a:r>
                      <a:r>
                        <a:rPr kumimoji="1" lang="en-US" altLang="ja-JP" sz="1200" b="1" baseline="-25000" dirty="0" smtClean="0"/>
                        <a:t>3</a:t>
                      </a:r>
                      <a:endParaRPr kumimoji="1" lang="ja-JP" altLang="en-US" sz="1200" b="1" baseline="-250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b="1" i="1" dirty="0" smtClean="0"/>
                        <a:t>p</a:t>
                      </a:r>
                      <a:r>
                        <a:rPr kumimoji="1" lang="en-US" altLang="ja-JP" sz="1200" b="1" baseline="-25000" dirty="0" smtClean="0"/>
                        <a:t>0</a:t>
                      </a:r>
                      <a:endParaRPr kumimoji="1" lang="ja-JP" altLang="en-US" sz="1200" b="1" baseline="-250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b="1" i="1" dirty="0" smtClean="0"/>
                        <a:t>p</a:t>
                      </a:r>
                      <a:r>
                        <a:rPr kumimoji="1" lang="en-US" altLang="ja-JP" sz="1200" b="1" baseline="-25000" dirty="0" smtClean="0"/>
                        <a:t>1</a:t>
                      </a:r>
                      <a:endParaRPr kumimoji="1" lang="ja-JP" altLang="en-US" sz="1200" b="1" baseline="-250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b="1" i="1" dirty="0" smtClean="0"/>
                        <a:t>p</a:t>
                      </a:r>
                      <a:r>
                        <a:rPr kumimoji="1" lang="en-US" altLang="ja-JP" sz="1200" b="1" baseline="-25000" dirty="0" smtClean="0"/>
                        <a:t>2</a:t>
                      </a:r>
                      <a:endParaRPr kumimoji="1" lang="ja-JP" altLang="en-US" sz="1200" b="1" baseline="-250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b="1" i="1" dirty="0" smtClean="0"/>
                        <a:t>p</a:t>
                      </a:r>
                      <a:r>
                        <a:rPr kumimoji="1" lang="en-US" altLang="ja-JP" sz="1200" b="1" baseline="-25000" dirty="0" smtClean="0"/>
                        <a:t>3</a:t>
                      </a:r>
                      <a:endParaRPr kumimoji="1" lang="ja-JP" altLang="en-US" sz="1200" b="1" baseline="-250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0</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en-US" altLang="ja-JP" sz="1200" dirty="0" smtClean="0"/>
                        <a:t>1</a:t>
                      </a:r>
                      <a:endParaRPr kumimoji="1" lang="ja-JP" altLang="en-US" sz="1200" dirty="0"/>
                    </a:p>
                  </a:txBody>
                  <a:tcP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6" name="テキスト ボックス 5"/>
          <p:cNvSpPr txBox="1"/>
          <p:nvPr/>
        </p:nvSpPr>
        <p:spPr>
          <a:xfrm>
            <a:off x="1351449" y="1119532"/>
            <a:ext cx="1816395" cy="338554"/>
          </a:xfrm>
          <a:prstGeom prst="rect">
            <a:avLst/>
          </a:prstGeom>
          <a:noFill/>
        </p:spPr>
        <p:txBody>
          <a:bodyPr wrap="none" rtlCol="0">
            <a:spAutoFit/>
          </a:bodyPr>
          <a:lstStyle/>
          <a:p>
            <a:r>
              <a:rPr kumimoji="1" lang="en-US" altLang="ja-JP" sz="1600" b="1" dirty="0" smtClean="0">
                <a:latin typeface="+mn-ea"/>
              </a:rPr>
              <a:t>Table for </a:t>
            </a:r>
            <a:r>
              <a:rPr kumimoji="1" lang="en-US" altLang="ja-JP" sz="1600" b="1" dirty="0">
                <a:latin typeface="+mn-ea"/>
              </a:rPr>
              <a:t>e</a:t>
            </a:r>
            <a:r>
              <a:rPr kumimoji="1" lang="en-US" altLang="ja-JP" sz="1600" b="1" dirty="0" smtClean="0">
                <a:latin typeface="+mn-ea"/>
              </a:rPr>
              <a:t>ncoding</a:t>
            </a:r>
            <a:endParaRPr kumimoji="1" lang="ja-JP" altLang="en-US" sz="1600" b="1" dirty="0">
              <a:latin typeface="+mn-ea"/>
            </a:endParaRPr>
          </a:p>
        </p:txBody>
      </p:sp>
      <p:sp>
        <p:nvSpPr>
          <p:cNvPr id="8" name="正方形/長方形 7"/>
          <p:cNvSpPr/>
          <p:nvPr/>
        </p:nvSpPr>
        <p:spPr bwMode="auto">
          <a:xfrm>
            <a:off x="4824141" y="4895872"/>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9" name="正方形/長方形 8"/>
          <p:cNvSpPr/>
          <p:nvPr/>
        </p:nvSpPr>
        <p:spPr bwMode="auto">
          <a:xfrm>
            <a:off x="5004161" y="4895872"/>
            <a:ext cx="180020" cy="396000"/>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 name="正方形/長方形 9"/>
          <p:cNvSpPr/>
          <p:nvPr/>
        </p:nvSpPr>
        <p:spPr bwMode="auto">
          <a:xfrm>
            <a:off x="5184181" y="4895872"/>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5" name="正方形/長方形 14"/>
          <p:cNvSpPr/>
          <p:nvPr/>
        </p:nvSpPr>
        <p:spPr bwMode="auto">
          <a:xfrm>
            <a:off x="5940265" y="4895872"/>
            <a:ext cx="180020" cy="396000"/>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 name="正方形/長方形 15"/>
          <p:cNvSpPr/>
          <p:nvPr/>
        </p:nvSpPr>
        <p:spPr bwMode="auto">
          <a:xfrm>
            <a:off x="6120285" y="4895872"/>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7" name="正方形/長方形 16"/>
          <p:cNvSpPr/>
          <p:nvPr/>
        </p:nvSpPr>
        <p:spPr bwMode="auto">
          <a:xfrm>
            <a:off x="6300305" y="4895872"/>
            <a:ext cx="180020" cy="396000"/>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 name="正方形/長方形 17"/>
          <p:cNvSpPr/>
          <p:nvPr/>
        </p:nvSpPr>
        <p:spPr bwMode="auto">
          <a:xfrm>
            <a:off x="6480325" y="4895872"/>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正方形/長方形 18"/>
          <p:cNvSpPr/>
          <p:nvPr/>
        </p:nvSpPr>
        <p:spPr bwMode="auto">
          <a:xfrm>
            <a:off x="6660345" y="4895872"/>
            <a:ext cx="180020" cy="396000"/>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 name="正方形/長方形 19"/>
          <p:cNvSpPr/>
          <p:nvPr/>
        </p:nvSpPr>
        <p:spPr bwMode="auto">
          <a:xfrm>
            <a:off x="6840365" y="4895872"/>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 name="正方形/長方形 20"/>
          <p:cNvSpPr/>
          <p:nvPr/>
        </p:nvSpPr>
        <p:spPr bwMode="auto">
          <a:xfrm>
            <a:off x="4644121" y="4895916"/>
            <a:ext cx="180020" cy="396000"/>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nvGrpSpPr>
          <p:cNvPr id="22" name="グループ化 21"/>
          <p:cNvGrpSpPr/>
          <p:nvPr/>
        </p:nvGrpSpPr>
        <p:grpSpPr>
          <a:xfrm>
            <a:off x="5472213" y="5075892"/>
            <a:ext cx="350519" cy="45759"/>
            <a:chOff x="4770022" y="4617112"/>
            <a:chExt cx="350519" cy="45759"/>
          </a:xfrm>
        </p:grpSpPr>
        <p:sp>
          <p:nvSpPr>
            <p:cNvPr id="23" name="円/楕円 22"/>
            <p:cNvSpPr/>
            <p:nvPr/>
          </p:nvSpPr>
          <p:spPr bwMode="auto">
            <a:xfrm>
              <a:off x="4770022" y="4617112"/>
              <a:ext cx="45719" cy="45719"/>
            </a:xfrm>
            <a:prstGeom prst="ellipse">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4" name="円/楕円 23"/>
            <p:cNvSpPr/>
            <p:nvPr/>
          </p:nvSpPr>
          <p:spPr bwMode="auto">
            <a:xfrm>
              <a:off x="4922422" y="4617132"/>
              <a:ext cx="45719" cy="45719"/>
            </a:xfrm>
            <a:prstGeom prst="ellipse">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5" name="円/楕円 24"/>
            <p:cNvSpPr/>
            <p:nvPr/>
          </p:nvSpPr>
          <p:spPr bwMode="auto">
            <a:xfrm>
              <a:off x="5074822" y="4617152"/>
              <a:ext cx="45719" cy="45719"/>
            </a:xfrm>
            <a:prstGeom prst="ellipse">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sp>
        <p:nvSpPr>
          <p:cNvPr id="26" name="テキスト ボックス 25"/>
          <p:cNvSpPr txBox="1"/>
          <p:nvPr/>
        </p:nvSpPr>
        <p:spPr>
          <a:xfrm>
            <a:off x="7020385" y="3873242"/>
            <a:ext cx="1116011" cy="338554"/>
          </a:xfrm>
          <a:prstGeom prst="rect">
            <a:avLst/>
          </a:prstGeom>
          <a:noFill/>
        </p:spPr>
        <p:txBody>
          <a:bodyPr wrap="none" rtlCol="0">
            <a:spAutoFit/>
          </a:bodyPr>
          <a:lstStyle/>
          <a:p>
            <a:r>
              <a:rPr kumimoji="1" lang="en-US" altLang="ja-JP" sz="1600" dirty="0" smtClean="0"/>
              <a:t>source data</a:t>
            </a:r>
            <a:endParaRPr kumimoji="1" lang="ja-JP" altLang="en-US" sz="1600" dirty="0"/>
          </a:p>
        </p:txBody>
      </p:sp>
      <p:sp>
        <p:nvSpPr>
          <p:cNvPr id="27" name="テキスト ボックス 26"/>
          <p:cNvSpPr txBox="1"/>
          <p:nvPr/>
        </p:nvSpPr>
        <p:spPr>
          <a:xfrm>
            <a:off x="7020385" y="4895872"/>
            <a:ext cx="1069524" cy="338554"/>
          </a:xfrm>
          <a:prstGeom prst="rect">
            <a:avLst/>
          </a:prstGeom>
          <a:noFill/>
        </p:spPr>
        <p:txBody>
          <a:bodyPr wrap="none" rtlCol="0">
            <a:spAutoFit/>
          </a:bodyPr>
          <a:lstStyle/>
          <a:p>
            <a:r>
              <a:rPr kumimoji="1" lang="en-US" altLang="ja-JP" sz="1600" dirty="0" smtClean="0"/>
              <a:t>coded data</a:t>
            </a:r>
            <a:endParaRPr kumimoji="1" lang="ja-JP" altLang="en-US" sz="1600" dirty="0"/>
          </a:p>
        </p:txBody>
      </p:sp>
      <p:sp>
        <p:nvSpPr>
          <p:cNvPr id="28" name="正方形/長方形 27"/>
          <p:cNvSpPr/>
          <p:nvPr/>
        </p:nvSpPr>
        <p:spPr bwMode="auto">
          <a:xfrm>
            <a:off x="6840365" y="3851756"/>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9" name="正方形/長方形 28"/>
          <p:cNvSpPr/>
          <p:nvPr/>
        </p:nvSpPr>
        <p:spPr bwMode="auto">
          <a:xfrm>
            <a:off x="6660345" y="3851800"/>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0" name="正方形/長方形 29"/>
          <p:cNvSpPr/>
          <p:nvPr/>
        </p:nvSpPr>
        <p:spPr bwMode="auto">
          <a:xfrm>
            <a:off x="6480325" y="3851844"/>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2" name="正方形/長方形 31"/>
          <p:cNvSpPr/>
          <p:nvPr/>
        </p:nvSpPr>
        <p:spPr bwMode="auto">
          <a:xfrm>
            <a:off x="5760245" y="3852108"/>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3" name="正方形/長方形 32"/>
          <p:cNvSpPr/>
          <p:nvPr/>
        </p:nvSpPr>
        <p:spPr bwMode="auto">
          <a:xfrm>
            <a:off x="5580225" y="3852152"/>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nvGrpSpPr>
          <p:cNvPr id="35" name="グループ化 34"/>
          <p:cNvGrpSpPr/>
          <p:nvPr/>
        </p:nvGrpSpPr>
        <p:grpSpPr>
          <a:xfrm>
            <a:off x="6021794" y="4050152"/>
            <a:ext cx="350519" cy="45759"/>
            <a:chOff x="4770022" y="4617112"/>
            <a:chExt cx="350519" cy="45759"/>
          </a:xfrm>
        </p:grpSpPr>
        <p:sp>
          <p:nvSpPr>
            <p:cNvPr id="36" name="円/楕円 35"/>
            <p:cNvSpPr/>
            <p:nvPr/>
          </p:nvSpPr>
          <p:spPr bwMode="auto">
            <a:xfrm>
              <a:off x="4770022" y="4617112"/>
              <a:ext cx="45719" cy="45719"/>
            </a:xfrm>
            <a:prstGeom prst="ellipse">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7" name="円/楕円 36"/>
            <p:cNvSpPr/>
            <p:nvPr/>
          </p:nvSpPr>
          <p:spPr bwMode="auto">
            <a:xfrm>
              <a:off x="4922422" y="4617132"/>
              <a:ext cx="45719" cy="45719"/>
            </a:xfrm>
            <a:prstGeom prst="ellipse">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8" name="円/楕円 37"/>
            <p:cNvSpPr/>
            <p:nvPr/>
          </p:nvSpPr>
          <p:spPr bwMode="auto">
            <a:xfrm>
              <a:off x="5074822" y="4617152"/>
              <a:ext cx="45719" cy="45719"/>
            </a:xfrm>
            <a:prstGeom prst="ellipse">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cxnSp>
        <p:nvCxnSpPr>
          <p:cNvPr id="39" name="直線矢印コネクタ 38"/>
          <p:cNvCxnSpPr>
            <a:stCxn id="28" idx="2"/>
          </p:cNvCxnSpPr>
          <p:nvPr/>
        </p:nvCxnSpPr>
        <p:spPr bwMode="auto">
          <a:xfrm>
            <a:off x="6930375" y="4247756"/>
            <a:ext cx="0" cy="648116"/>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a:endCxn id="18" idx="0"/>
          </p:cNvCxnSpPr>
          <p:nvPr/>
        </p:nvCxnSpPr>
        <p:spPr bwMode="auto">
          <a:xfrm flipH="1">
            <a:off x="6570335" y="4247756"/>
            <a:ext cx="180020" cy="648116"/>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線矢印コネクタ 40"/>
          <p:cNvCxnSpPr>
            <a:stCxn id="30" idx="2"/>
            <a:endCxn id="16" idx="0"/>
          </p:cNvCxnSpPr>
          <p:nvPr/>
        </p:nvCxnSpPr>
        <p:spPr bwMode="auto">
          <a:xfrm flipH="1">
            <a:off x="6210295" y="4247844"/>
            <a:ext cx="360040" cy="648028"/>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矢印コネクタ 43"/>
          <p:cNvCxnSpPr>
            <a:stCxn id="33" idx="2"/>
            <a:endCxn id="8" idx="0"/>
          </p:cNvCxnSpPr>
          <p:nvPr/>
        </p:nvCxnSpPr>
        <p:spPr bwMode="auto">
          <a:xfrm flipH="1">
            <a:off x="4914151" y="4248152"/>
            <a:ext cx="756084" cy="64772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矢印コネクタ 44"/>
          <p:cNvCxnSpPr>
            <a:stCxn id="32" idx="2"/>
            <a:endCxn id="10" idx="0"/>
          </p:cNvCxnSpPr>
          <p:nvPr/>
        </p:nvCxnSpPr>
        <p:spPr bwMode="auto">
          <a:xfrm flipH="1">
            <a:off x="5274191" y="4248108"/>
            <a:ext cx="576064" cy="647764"/>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正方形/長方形 46"/>
          <p:cNvSpPr/>
          <p:nvPr/>
        </p:nvSpPr>
        <p:spPr bwMode="auto">
          <a:xfrm>
            <a:off x="4824141" y="5579948"/>
            <a:ext cx="180020" cy="396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8" name="正方形/長方形 47"/>
          <p:cNvSpPr/>
          <p:nvPr/>
        </p:nvSpPr>
        <p:spPr bwMode="auto">
          <a:xfrm>
            <a:off x="6670861" y="5579948"/>
            <a:ext cx="180020" cy="396000"/>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9" name="テキスト ボックス 48"/>
          <p:cNvSpPr txBox="1"/>
          <p:nvPr/>
        </p:nvSpPr>
        <p:spPr>
          <a:xfrm>
            <a:off x="4968157" y="5601390"/>
            <a:ext cx="1635384" cy="338554"/>
          </a:xfrm>
          <a:prstGeom prst="rect">
            <a:avLst/>
          </a:prstGeom>
          <a:noFill/>
        </p:spPr>
        <p:txBody>
          <a:bodyPr wrap="none" rtlCol="0">
            <a:spAutoFit/>
          </a:bodyPr>
          <a:lstStyle/>
          <a:p>
            <a:r>
              <a:rPr kumimoji="1" lang="en-US" altLang="ja-JP" sz="1600" dirty="0" smtClean="0"/>
              <a:t>4-bit source word</a:t>
            </a:r>
            <a:endParaRPr kumimoji="1" lang="ja-JP" altLang="en-US" sz="1600" dirty="0"/>
          </a:p>
        </p:txBody>
      </p:sp>
      <p:sp>
        <p:nvSpPr>
          <p:cNvPr id="50" name="テキスト ボックス 49"/>
          <p:cNvSpPr txBox="1"/>
          <p:nvPr/>
        </p:nvSpPr>
        <p:spPr>
          <a:xfrm>
            <a:off x="6831471" y="5601390"/>
            <a:ext cx="1233030" cy="338554"/>
          </a:xfrm>
          <a:prstGeom prst="rect">
            <a:avLst/>
          </a:prstGeom>
          <a:noFill/>
        </p:spPr>
        <p:txBody>
          <a:bodyPr wrap="none" rtlCol="0">
            <a:spAutoFit/>
          </a:bodyPr>
          <a:lstStyle/>
          <a:p>
            <a:r>
              <a:rPr kumimoji="1" lang="en-US" altLang="ja-JP" sz="1600" dirty="0" smtClean="0"/>
              <a:t>4-bit parities</a:t>
            </a:r>
            <a:endParaRPr kumimoji="1" lang="ja-JP" altLang="en-US" sz="1600" dirty="0"/>
          </a:p>
        </p:txBody>
      </p:sp>
      <p:sp>
        <p:nvSpPr>
          <p:cNvPr id="51" name="タイトル 50"/>
          <p:cNvSpPr>
            <a:spLocks noGrp="1"/>
          </p:cNvSpPr>
          <p:nvPr>
            <p:ph type="title" idx="4294967295"/>
          </p:nvPr>
        </p:nvSpPr>
        <p:spPr>
          <a:xfrm>
            <a:off x="647564" y="656692"/>
            <a:ext cx="7772400" cy="540060"/>
          </a:xfrm>
        </p:spPr>
        <p:txBody>
          <a:bodyPr/>
          <a:lstStyle/>
          <a:p>
            <a:r>
              <a:rPr lang="en-US" altLang="ja-JP" sz="2800" dirty="0" smtClean="0">
                <a:solidFill>
                  <a:srgbClr val="000000"/>
                </a:solidFill>
                <a:effectLst/>
                <a:latin typeface="Times New Roman"/>
              </a:rPr>
              <a:t>Header FEC: (8, 4) Extended Hamming (EH) </a:t>
            </a:r>
            <a:r>
              <a:rPr lang="en-US" altLang="ja-JP" sz="2800" dirty="0" smtClean="0">
                <a:solidFill>
                  <a:srgbClr val="000000"/>
                </a:solidFill>
                <a:latin typeface="Times New Roman"/>
              </a:rPr>
              <a:t>Code</a:t>
            </a:r>
            <a:endParaRPr kumimoji="1" lang="ja-JP" altLang="en-US" sz="3200" dirty="0"/>
          </a:p>
        </p:txBody>
      </p:sp>
      <p:sp>
        <p:nvSpPr>
          <p:cNvPr id="55" name="テキスト ボックス 54"/>
          <p:cNvSpPr txBox="1"/>
          <p:nvPr/>
        </p:nvSpPr>
        <p:spPr>
          <a:xfrm>
            <a:off x="4536109" y="6084004"/>
            <a:ext cx="3557384" cy="369332"/>
          </a:xfrm>
          <a:prstGeom prst="rect">
            <a:avLst/>
          </a:prstGeom>
          <a:noFill/>
        </p:spPr>
        <p:txBody>
          <a:bodyPr wrap="none" rtlCol="0">
            <a:spAutoFit/>
          </a:bodyPr>
          <a:lstStyle/>
          <a:p>
            <a:r>
              <a:rPr kumimoji="1" lang="en-US" altLang="ja-JP" sz="1800" dirty="0" smtClean="0"/>
              <a:t>Schematic view for header encoding</a:t>
            </a:r>
            <a:endParaRPr kumimoji="1" lang="ja-JP" altLang="en-US" sz="1800" dirty="0"/>
          </a:p>
        </p:txBody>
      </p:sp>
      <p:sp>
        <p:nvSpPr>
          <p:cNvPr id="57" name="テキスト ボックス 56"/>
          <p:cNvSpPr txBox="1"/>
          <p:nvPr/>
        </p:nvSpPr>
        <p:spPr>
          <a:xfrm>
            <a:off x="4211960" y="1268760"/>
            <a:ext cx="4747139" cy="2585323"/>
          </a:xfrm>
          <a:prstGeom prst="rect">
            <a:avLst/>
          </a:prstGeom>
          <a:noFill/>
        </p:spPr>
        <p:txBody>
          <a:bodyPr wrap="square" rtlCol="0">
            <a:spAutoFit/>
          </a:bodyPr>
          <a:lstStyle/>
          <a:p>
            <a:r>
              <a:rPr kumimoji="1" lang="en-US" altLang="ja-JP" sz="1800" b="1" dirty="0" smtClean="0"/>
              <a:t>Why EH Code ?</a:t>
            </a:r>
            <a:endParaRPr kumimoji="1" lang="en-US" altLang="ja-JP" sz="1600" b="1" dirty="0" smtClean="0"/>
          </a:p>
          <a:p>
            <a:pPr marL="171450" indent="-171450">
              <a:buFont typeface="Arial" panose="020B0604020202020204" pitchFamily="34" charset="0"/>
              <a:buChar char="•"/>
            </a:pPr>
            <a:r>
              <a:rPr kumimoji="1" lang="en-US" altLang="ja-JP" sz="1600" dirty="0"/>
              <a:t>a</a:t>
            </a:r>
            <a:r>
              <a:rPr kumimoji="1" lang="en-US" altLang="ja-JP" sz="1600" dirty="0" smtClean="0"/>
              <a:t> code with a </a:t>
            </a:r>
            <a:r>
              <a:rPr kumimoji="1" lang="en-US" altLang="ja-JP" sz="1600" dirty="0" smtClean="0">
                <a:solidFill>
                  <a:srgbClr val="FF0000"/>
                </a:solidFill>
              </a:rPr>
              <a:t>short </a:t>
            </a:r>
            <a:r>
              <a:rPr kumimoji="1" lang="en-US" altLang="ja-JP" sz="1600" dirty="0" err="1" smtClean="0">
                <a:solidFill>
                  <a:srgbClr val="FF0000"/>
                </a:solidFill>
              </a:rPr>
              <a:t>codeword</a:t>
            </a:r>
            <a:r>
              <a:rPr kumimoji="1" lang="en-US" altLang="ja-JP" sz="1600" dirty="0" smtClean="0">
                <a:solidFill>
                  <a:srgbClr val="FF0000"/>
                </a:solidFill>
              </a:rPr>
              <a:t> length</a:t>
            </a:r>
          </a:p>
          <a:p>
            <a:pPr marL="171450" indent="-171450">
              <a:buFont typeface="Arial" panose="020B0604020202020204" pitchFamily="34" charset="0"/>
              <a:buChar char="•"/>
            </a:pPr>
            <a:r>
              <a:rPr kumimoji="1" lang="en-US" altLang="ja-JP" sz="1600" dirty="0" smtClean="0"/>
              <a:t>reasonable minimum Hamming distance of four</a:t>
            </a:r>
          </a:p>
          <a:p>
            <a:pPr marL="171450" indent="-171450">
              <a:buFont typeface="Arial" panose="020B0604020202020204" pitchFamily="34" charset="0"/>
              <a:buChar char="•"/>
            </a:pPr>
            <a:r>
              <a:rPr kumimoji="1" lang="en-US" altLang="ja-JP" sz="1600" dirty="0" smtClean="0"/>
              <a:t>Easy to </a:t>
            </a:r>
            <a:r>
              <a:rPr kumimoji="1" lang="en-US" altLang="ja-JP" sz="1600" dirty="0" smtClean="0">
                <a:solidFill>
                  <a:srgbClr val="FF0000"/>
                </a:solidFill>
              </a:rPr>
              <a:t>soft decode</a:t>
            </a:r>
            <a:r>
              <a:rPr kumimoji="1" lang="en-US" altLang="ja-JP" sz="1600" dirty="0"/>
              <a:t> </a:t>
            </a:r>
            <a:r>
              <a:rPr kumimoji="1" lang="en-US" altLang="ja-JP" sz="1600" dirty="0" smtClean="0"/>
              <a:t>by using:</a:t>
            </a:r>
          </a:p>
          <a:p>
            <a:r>
              <a:rPr kumimoji="1" lang="en-US" altLang="ja-JP" sz="1600" dirty="0"/>
              <a:t> </a:t>
            </a:r>
            <a:r>
              <a:rPr kumimoji="1" lang="en-US" altLang="ja-JP" sz="1600" dirty="0" smtClean="0"/>
              <a:t>          complete maximum likelihood decoding or</a:t>
            </a:r>
          </a:p>
          <a:p>
            <a:r>
              <a:rPr kumimoji="1" lang="en-US" altLang="ja-JP" sz="1600" dirty="0"/>
              <a:t> </a:t>
            </a:r>
            <a:r>
              <a:rPr kumimoji="1" lang="en-US" altLang="ja-JP" sz="1600" dirty="0" smtClean="0"/>
              <a:t>          simplified version such as Chase algorithm*</a:t>
            </a:r>
          </a:p>
          <a:p>
            <a:r>
              <a:rPr kumimoji="1" lang="en-US" altLang="ja-JP" sz="1600" dirty="0" smtClean="0"/>
              <a:t>    -&gt; approx. 3 dB gain compared with spreading</a:t>
            </a:r>
          </a:p>
          <a:p>
            <a:endParaRPr kumimoji="1" lang="en-US" altLang="ja-JP" sz="1400" dirty="0"/>
          </a:p>
          <a:p>
            <a:r>
              <a:rPr kumimoji="1" lang="en-US" altLang="ja-JP" sz="1400" dirty="0" smtClean="0"/>
              <a:t>* D. Chase, IEEE Trans. Info. Theory, vol. 18, no. 1, pp. 170-182, Jan. 1972.</a:t>
            </a:r>
            <a:endParaRPr kumimoji="1" lang="en-US" altLang="ja-JP" sz="1400" dirty="0"/>
          </a:p>
        </p:txBody>
      </p:sp>
    </p:spTree>
    <p:extLst>
      <p:ext uri="{BB962C8B-B14F-4D97-AF65-F5344CB8AC3E}">
        <p14:creationId xmlns:p14="http://schemas.microsoft.com/office/powerpoint/2010/main" val="724073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sp>
        <p:nvSpPr>
          <p:cNvPr id="7" name="タイトル 6"/>
          <p:cNvSpPr>
            <a:spLocks noGrp="1"/>
          </p:cNvSpPr>
          <p:nvPr>
            <p:ph type="title" idx="4294967295"/>
          </p:nvPr>
        </p:nvSpPr>
        <p:spPr>
          <a:xfrm>
            <a:off x="685800" y="685800"/>
            <a:ext cx="7772400" cy="726976"/>
          </a:xfrm>
        </p:spPr>
        <p:txBody>
          <a:bodyPr/>
          <a:lstStyle/>
          <a:p>
            <a:r>
              <a:rPr kumimoji="1" lang="en-US" altLang="ja-JP" sz="2400" b="1" dirty="0" smtClean="0">
                <a:solidFill>
                  <a:srgbClr val="000000"/>
                </a:solidFill>
                <a:effectLst/>
                <a:latin typeface="Arial"/>
                <a:ea typeface="ＭＳ Ｐゴシック"/>
                <a:cs typeface="+mj-cs"/>
              </a:rPr>
              <a:t>Contributors</a:t>
            </a:r>
            <a:endParaRPr kumimoji="1" lang="ja-JP" altLang="en-US" dirty="0"/>
          </a:p>
        </p:txBody>
      </p:sp>
      <p:graphicFrame>
        <p:nvGraphicFramePr>
          <p:cNvPr id="9" name="コンテンツ プレースホルダー 4"/>
          <p:cNvGraphicFramePr>
            <a:graphicFrameLocks/>
          </p:cNvGraphicFramePr>
          <p:nvPr>
            <p:extLst>
              <p:ext uri="{D42A27DB-BD31-4B8C-83A1-F6EECF244321}">
                <p14:modId xmlns:p14="http://schemas.microsoft.com/office/powerpoint/2010/main" val="4001715887"/>
              </p:ext>
            </p:extLst>
          </p:nvPr>
        </p:nvGraphicFramePr>
        <p:xfrm>
          <a:off x="741873" y="1606184"/>
          <a:ext cx="7694761" cy="4523116"/>
        </p:xfrm>
        <a:graphic>
          <a:graphicData uri="http://schemas.openxmlformats.org/drawingml/2006/table">
            <a:tbl>
              <a:tblPr firstRow="1" bandRow="1"/>
              <a:tblGrid>
                <a:gridCol w="1981173"/>
                <a:gridCol w="3008983"/>
                <a:gridCol w="2704605"/>
              </a:tblGrid>
              <a:tr h="347932">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Name</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Affiliation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Email</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Jae </a:t>
                      </a:r>
                      <a:r>
                        <a:rPr kumimoji="1" lang="en-US" altLang="ja-JP" sz="1200" dirty="0" err="1" smtClean="0">
                          <a:latin typeface="+mn-lt"/>
                        </a:rPr>
                        <a:t>Seung</a:t>
                      </a:r>
                      <a:r>
                        <a:rPr kumimoji="1" lang="en-US" altLang="ja-JP" sz="1200" dirty="0" smtClean="0">
                          <a:latin typeface="+mn-lt"/>
                        </a:rPr>
                        <a:t> Lee</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jasonlee@etri.re.kr</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Moon-</a:t>
                      </a:r>
                      <a:r>
                        <a:rPr kumimoji="1" lang="en-US" altLang="ja-JP" sz="1200" dirty="0" err="1" smtClean="0">
                          <a:latin typeface="+mn-lt"/>
                        </a:rPr>
                        <a:t>Sik</a:t>
                      </a:r>
                      <a:r>
                        <a:rPr kumimoji="1" lang="en-US" altLang="ja-JP" sz="1200" dirty="0" smtClean="0">
                          <a:latin typeface="+mn-lt"/>
                        </a:rPr>
                        <a:t> Lee</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ko-KR" sz="1200" dirty="0" err="1" smtClean="0">
                          <a:latin typeface="+mn-lt"/>
                        </a:rPr>
                        <a:t>moonsiklee@etri.re.kr</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Itaru</a:t>
                      </a:r>
                      <a:r>
                        <a:rPr kumimoji="1" lang="en-US" altLang="ja-JP" sz="1200" dirty="0" smtClean="0">
                          <a:latin typeface="+mn-lt"/>
                        </a:rPr>
                        <a:t> </a:t>
                      </a:r>
                      <a:r>
                        <a:rPr kumimoji="1" lang="en-US" altLang="ja-JP" sz="1200" dirty="0" err="1" smtClean="0">
                          <a:latin typeface="+mn-lt"/>
                        </a:rPr>
                        <a:t>Maekawa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Japan Radio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maekawa.itaru@jrc.co.jp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Lee </a:t>
                      </a:r>
                      <a:r>
                        <a:rPr kumimoji="1" lang="en-US" altLang="ja-JP" sz="1200" dirty="0" err="1" smtClean="0">
                          <a:latin typeface="+mn-lt"/>
                        </a:rPr>
                        <a:t>Doohwan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NTT Corporation</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lee.doohwan@lab.ntt.co.jp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Ken Hiraga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NTT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hiraga.ken@lab.ntt.co.jp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Masashi Shimizu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NTT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masashi.shimizu@upr-net.co.jp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Keitarou Kondou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Keitarou.Kondou</a:t>
                      </a:r>
                      <a:r>
                        <a:rPr kumimoji="1" lang="en-US" altLang="ja-JP" sz="1200" dirty="0" smtClean="0">
                          <a:latin typeface="+mn-lt"/>
                        </a:rPr>
                        <a:t> at 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Hiroyuki</a:t>
                      </a:r>
                      <a:r>
                        <a:rPr kumimoji="1" lang="en-US" altLang="ja-JP" sz="1200" baseline="0" dirty="0" smtClean="0">
                          <a:latin typeface="+mn-lt"/>
                        </a:rPr>
                        <a:t> Matsumura</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Hiroyuki.Matsumura</a:t>
                      </a:r>
                      <a:r>
                        <a:rPr kumimoji="1" lang="en-US" altLang="ja-JP" sz="1200" baseline="0" dirty="0" smtClean="0">
                          <a:latin typeface="+mn-lt"/>
                        </a:rPr>
                        <a:t> at </a:t>
                      </a:r>
                      <a:r>
                        <a:rPr kumimoji="1" lang="en-US" altLang="ja-JP" sz="1200" dirty="0" smtClean="0">
                          <a:latin typeface="+mn-lt"/>
                        </a:rPr>
                        <a:t>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Makoto Noda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MakotoB.Noda</a:t>
                      </a:r>
                      <a:r>
                        <a:rPr kumimoji="1" lang="ja-JP" altLang="en-US" sz="1200" baseline="0" dirty="0" smtClean="0">
                          <a:latin typeface="+mn-lt"/>
                        </a:rPr>
                        <a:t> </a:t>
                      </a:r>
                      <a:r>
                        <a:rPr kumimoji="1" lang="en-US" altLang="ja-JP" sz="1200" baseline="0" dirty="0" smtClean="0">
                          <a:latin typeface="+mn-lt"/>
                        </a:rPr>
                        <a:t>at </a:t>
                      </a:r>
                      <a:r>
                        <a:rPr kumimoji="1" lang="en-US" altLang="ja-JP" sz="1200" dirty="0" err="1" smtClean="0">
                          <a:latin typeface="+mn-lt"/>
                        </a:rPr>
                        <a:t>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Masashi Shinagawa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Masashi.Shinagawa</a:t>
                      </a:r>
                      <a:r>
                        <a:rPr kumimoji="1" lang="en-US" altLang="ja-JP" sz="1200" dirty="0" smtClean="0">
                          <a:latin typeface="+mn-lt"/>
                        </a:rPr>
                        <a:t> at 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Ko Togashi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ko.togashi@toshiba.co.jp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Kiyoshi Toshimitsu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latin typeface="+mn-lt"/>
                        </a:rPr>
                        <a:t>kiyoshi.toshimitsu@toshiba.co.jp</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bl>
          </a:graphicData>
        </a:graphic>
      </p:graphicFrame>
    </p:spTree>
    <p:extLst>
      <p:ext uri="{BB962C8B-B14F-4D97-AF65-F5344CB8AC3E}">
        <p14:creationId xmlns:p14="http://schemas.microsoft.com/office/powerpoint/2010/main" val="30894432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4266" y="692696"/>
            <a:ext cx="8136186" cy="654968"/>
          </a:xfrm>
        </p:spPr>
        <p:txBody>
          <a:bodyPr/>
          <a:lstStyle/>
          <a:p>
            <a:r>
              <a:rPr lang="en-US" altLang="ja-JP" sz="2800" dirty="0" smtClean="0"/>
              <a:t>Simple receiver: advantage of short coded header</a:t>
            </a:r>
            <a:endParaRPr kumimoji="1" lang="ja-JP" altLang="en-US" sz="2800" dirty="0"/>
          </a:p>
        </p:txBody>
      </p:sp>
      <p:sp>
        <p:nvSpPr>
          <p:cNvPr id="3" name="日付プレースホルダー 2"/>
          <p:cNvSpPr>
            <a:spLocks noGrp="1"/>
          </p:cNvSpPr>
          <p:nvPr>
            <p:ph type="dt" sz="half" idx="10"/>
          </p:nvPr>
        </p:nvSpPr>
        <p:spPr/>
        <p:txBody>
          <a:bodyPr/>
          <a:lstStyle/>
          <a:p>
            <a:r>
              <a:rPr lang="en-US" altLang="ja-JP" smtClean="0"/>
              <a:t>&lt;Sep. 2015&gt;</a:t>
            </a:r>
            <a:endParaRPr lang="en-US" altLang="ja-JP"/>
          </a:p>
        </p:txBody>
      </p:sp>
      <p:sp>
        <p:nvSpPr>
          <p:cNvPr id="4" name="フッター プレースホルダー 3"/>
          <p:cNvSpPr>
            <a:spLocks noGrp="1"/>
          </p:cNvSpPr>
          <p:nvPr>
            <p:ph type="ftr" sz="quarter" idx="11"/>
          </p:nvPr>
        </p:nvSpPr>
        <p:spPr/>
        <p:txBody>
          <a:bodyPr/>
          <a:lstStyle/>
          <a:p>
            <a:r>
              <a:rPr lang="en-US" altLang="ja-JP" smtClean="0"/>
              <a:t>Noda, et al. (Sony)</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6652F43B-E88C-4292-9842-7923F42985AC}" type="slidenum">
              <a:rPr lang="en-US" altLang="ja-JP" smtClean="0"/>
              <a:pPr/>
              <a:t>20</a:t>
            </a:fld>
            <a:endParaRPr lang="en-US" altLang="ja-JP"/>
          </a:p>
        </p:txBody>
      </p:sp>
      <p:sp>
        <p:nvSpPr>
          <p:cNvPr id="6" name="正方形/長方形 5"/>
          <p:cNvSpPr/>
          <p:nvPr/>
        </p:nvSpPr>
        <p:spPr bwMode="auto">
          <a:xfrm>
            <a:off x="2333874" y="4645025"/>
            <a:ext cx="719137" cy="719138"/>
          </a:xfrm>
          <a:prstGeom prst="rect">
            <a:avLst/>
          </a:prstGeom>
          <a:gradFill>
            <a:gsLst>
              <a:gs pos="0">
                <a:schemeClr val="accent6">
                  <a:lumMod val="20000"/>
                  <a:lumOff val="80000"/>
                </a:schemeClr>
              </a:gs>
              <a:gs pos="35000">
                <a:schemeClr val="accent6">
                  <a:lumMod val="20000"/>
                  <a:lumOff val="80000"/>
                </a:schemeClr>
              </a:gs>
              <a:gs pos="100000">
                <a:schemeClr val="accent6">
                  <a:lumMod val="20000"/>
                  <a:lumOff val="80000"/>
                </a:schemeClr>
              </a:gs>
            </a:gsLst>
            <a:lin ang="16200000" scaled="1"/>
          </a:gradFill>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en-US" altLang="ja-JP" sz="1600" i="1" dirty="0">
                <a:solidFill>
                  <a:srgbClr val="000000"/>
                </a:solidFill>
              </a:rPr>
              <a:t>D</a:t>
            </a:r>
            <a:r>
              <a:rPr lang="en-US" altLang="ja-JP" sz="1600" i="1" baseline="30000" dirty="0">
                <a:solidFill>
                  <a:srgbClr val="0000FF"/>
                </a:solidFill>
              </a:rPr>
              <a:t>L</a:t>
            </a:r>
            <a:endParaRPr lang="ja-JP" altLang="en-US" sz="1600" i="1" baseline="30000" dirty="0">
              <a:solidFill>
                <a:srgbClr val="0000FF"/>
              </a:solidFill>
            </a:endParaRPr>
          </a:p>
        </p:txBody>
      </p:sp>
      <p:cxnSp>
        <p:nvCxnSpPr>
          <p:cNvPr id="7" name="直線矢印コネクタ 5"/>
          <p:cNvCxnSpPr>
            <a:cxnSpLocks noChangeShapeType="1"/>
          </p:cNvCxnSpPr>
          <p:nvPr/>
        </p:nvCxnSpPr>
        <p:spPr bwMode="auto">
          <a:xfrm>
            <a:off x="1422649" y="4256088"/>
            <a:ext cx="2206625" cy="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 name="直線矢印コネクタ 6"/>
          <p:cNvCxnSpPr>
            <a:cxnSpLocks noChangeShapeType="1"/>
          </p:cNvCxnSpPr>
          <p:nvPr/>
        </p:nvCxnSpPr>
        <p:spPr bwMode="auto">
          <a:xfrm flipV="1">
            <a:off x="1973511" y="5005388"/>
            <a:ext cx="360363" cy="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 name="直線コネクタ 9"/>
          <p:cNvCxnSpPr>
            <a:cxnSpLocks noChangeShapeType="1"/>
          </p:cNvCxnSpPr>
          <p:nvPr/>
        </p:nvCxnSpPr>
        <p:spPr bwMode="auto">
          <a:xfrm flipV="1">
            <a:off x="1973511" y="4256088"/>
            <a:ext cx="0" cy="749300"/>
          </a:xfrm>
          <a:prstGeom prst="line">
            <a:avLst/>
          </a:prstGeom>
          <a:noFill/>
          <a:ln w="19050" algn="ctr">
            <a:solidFill>
              <a:schemeClr val="tx1"/>
            </a:solidFill>
            <a:round/>
            <a:headEnd/>
            <a:tailEnd type="oval" w="med" len="med"/>
          </a:ln>
          <a:extLst>
            <a:ext uri="{909E8E84-426E-40DD-AFC4-6F175D3DCCD1}">
              <a14:hiddenFill xmlns:a14="http://schemas.microsoft.com/office/drawing/2010/main">
                <a:noFill/>
              </a14:hiddenFill>
            </a:ext>
          </a:extLst>
        </p:spPr>
      </p:cxnSp>
      <p:sp>
        <p:nvSpPr>
          <p:cNvPr id="10" name="正方形/長方形 9"/>
          <p:cNvSpPr/>
          <p:nvPr/>
        </p:nvSpPr>
        <p:spPr bwMode="auto">
          <a:xfrm>
            <a:off x="3629274" y="4073525"/>
            <a:ext cx="720725" cy="719138"/>
          </a:xfrm>
          <a:prstGeom prst="rect">
            <a:avLst/>
          </a:prstGeom>
          <a:gradFill>
            <a:gsLst>
              <a:gs pos="0">
                <a:schemeClr val="accent6">
                  <a:lumMod val="20000"/>
                  <a:lumOff val="80000"/>
                </a:schemeClr>
              </a:gs>
              <a:gs pos="35000">
                <a:schemeClr val="accent6">
                  <a:lumMod val="20000"/>
                  <a:lumOff val="80000"/>
                </a:schemeClr>
              </a:gs>
              <a:gs pos="100000">
                <a:schemeClr val="accent6">
                  <a:lumMod val="20000"/>
                  <a:lumOff val="80000"/>
                </a:schemeClr>
              </a:gs>
            </a:gsLst>
            <a:lin ang="16200000" scaled="1"/>
          </a:gradFill>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en-US" altLang="ja-JP" sz="1200" dirty="0">
                <a:solidFill>
                  <a:srgbClr val="000000"/>
                </a:solidFill>
              </a:rPr>
              <a:t>MUX</a:t>
            </a:r>
            <a:endParaRPr lang="ja-JP" altLang="en-US" sz="1200" baseline="30000" dirty="0">
              <a:solidFill>
                <a:srgbClr val="000000"/>
              </a:solidFill>
            </a:endParaRPr>
          </a:p>
        </p:txBody>
      </p:sp>
      <p:sp>
        <p:nvSpPr>
          <p:cNvPr id="11" name="正方形/長方形 10"/>
          <p:cNvSpPr/>
          <p:nvPr/>
        </p:nvSpPr>
        <p:spPr bwMode="auto">
          <a:xfrm>
            <a:off x="4710361" y="4064000"/>
            <a:ext cx="719138" cy="720725"/>
          </a:xfrm>
          <a:prstGeom prst="rect">
            <a:avLst/>
          </a:prstGeom>
          <a:gradFill>
            <a:gsLst>
              <a:gs pos="0">
                <a:schemeClr val="accent6">
                  <a:lumMod val="20000"/>
                  <a:lumOff val="80000"/>
                </a:schemeClr>
              </a:gs>
              <a:gs pos="35000">
                <a:schemeClr val="accent6">
                  <a:lumMod val="20000"/>
                  <a:lumOff val="80000"/>
                </a:schemeClr>
              </a:gs>
              <a:gs pos="100000">
                <a:schemeClr val="accent6">
                  <a:lumMod val="20000"/>
                  <a:lumOff val="80000"/>
                </a:schemeClr>
              </a:gs>
            </a:gsLst>
            <a:lin ang="16200000" scaled="1"/>
          </a:gradFill>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en-US" altLang="ja-JP" sz="1200" dirty="0" err="1">
                <a:solidFill>
                  <a:srgbClr val="000000"/>
                </a:solidFill>
              </a:rPr>
              <a:t>Demod</a:t>
            </a:r>
            <a:endParaRPr lang="ja-JP" altLang="en-US" sz="1200" baseline="30000" dirty="0">
              <a:solidFill>
                <a:srgbClr val="000000"/>
              </a:solidFill>
            </a:endParaRPr>
          </a:p>
        </p:txBody>
      </p:sp>
      <p:cxnSp>
        <p:nvCxnSpPr>
          <p:cNvPr id="12" name="直線矢印コネクタ 12"/>
          <p:cNvCxnSpPr>
            <a:cxnSpLocks noChangeShapeType="1"/>
          </p:cNvCxnSpPr>
          <p:nvPr/>
        </p:nvCxnSpPr>
        <p:spPr bwMode="auto">
          <a:xfrm>
            <a:off x="5429499" y="4440238"/>
            <a:ext cx="360362" cy="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 name="直線矢印コネクタ 13"/>
          <p:cNvCxnSpPr>
            <a:cxnSpLocks noChangeShapeType="1"/>
          </p:cNvCxnSpPr>
          <p:nvPr/>
        </p:nvCxnSpPr>
        <p:spPr bwMode="auto">
          <a:xfrm>
            <a:off x="4349999" y="4432300"/>
            <a:ext cx="360362" cy="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4" name="直線コネクタ 24"/>
          <p:cNvCxnSpPr>
            <a:cxnSpLocks noChangeShapeType="1"/>
          </p:cNvCxnSpPr>
          <p:nvPr/>
        </p:nvCxnSpPr>
        <p:spPr bwMode="auto">
          <a:xfrm flipH="1">
            <a:off x="3989636" y="5156200"/>
            <a:ext cx="2016125"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5" name="直線矢印コネクタ 26"/>
          <p:cNvCxnSpPr>
            <a:cxnSpLocks noChangeShapeType="1"/>
          </p:cNvCxnSpPr>
          <p:nvPr/>
        </p:nvCxnSpPr>
        <p:spPr bwMode="auto">
          <a:xfrm flipV="1">
            <a:off x="3989636" y="4795838"/>
            <a:ext cx="0" cy="36036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 name="直線矢印コネクタ 27"/>
          <p:cNvCxnSpPr>
            <a:cxnSpLocks noChangeShapeType="1"/>
          </p:cNvCxnSpPr>
          <p:nvPr/>
        </p:nvCxnSpPr>
        <p:spPr bwMode="auto">
          <a:xfrm>
            <a:off x="3341936" y="4645025"/>
            <a:ext cx="287338" cy="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7" name="直線コネクタ 29"/>
          <p:cNvCxnSpPr>
            <a:cxnSpLocks noChangeShapeType="1"/>
          </p:cNvCxnSpPr>
          <p:nvPr/>
        </p:nvCxnSpPr>
        <p:spPr bwMode="auto">
          <a:xfrm>
            <a:off x="3341936" y="4645025"/>
            <a:ext cx="0" cy="358775"/>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8" name="直線矢印コネクタ 31"/>
          <p:cNvCxnSpPr>
            <a:cxnSpLocks noChangeShapeType="1"/>
          </p:cNvCxnSpPr>
          <p:nvPr/>
        </p:nvCxnSpPr>
        <p:spPr bwMode="auto">
          <a:xfrm>
            <a:off x="3057774" y="5005388"/>
            <a:ext cx="287337" cy="0"/>
          </a:xfrm>
          <a:prstGeom prst="straightConnector1">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19" name="テキスト ボックス 34"/>
          <p:cNvSpPr txBox="1">
            <a:spLocks noChangeArrowheads="1"/>
          </p:cNvSpPr>
          <p:nvPr/>
        </p:nvSpPr>
        <p:spPr bwMode="auto">
          <a:xfrm>
            <a:off x="5135811" y="5397500"/>
            <a:ext cx="16240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200" b="0"/>
              <a:t>header/payload mod</a:t>
            </a:r>
            <a:endParaRPr lang="ja-JP" altLang="en-US" sz="1200" b="0"/>
          </a:p>
        </p:txBody>
      </p:sp>
      <p:cxnSp>
        <p:nvCxnSpPr>
          <p:cNvPr id="20" name="直線矢印コネクタ 36"/>
          <p:cNvCxnSpPr>
            <a:cxnSpLocks noChangeShapeType="1"/>
          </p:cNvCxnSpPr>
          <p:nvPr/>
        </p:nvCxnSpPr>
        <p:spPr bwMode="auto">
          <a:xfrm flipV="1">
            <a:off x="5200899" y="4784725"/>
            <a:ext cx="0" cy="649288"/>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1" name="正方形/長方形 20"/>
          <p:cNvSpPr/>
          <p:nvPr/>
        </p:nvSpPr>
        <p:spPr bwMode="auto">
          <a:xfrm>
            <a:off x="5777161" y="4076700"/>
            <a:ext cx="720725" cy="719138"/>
          </a:xfrm>
          <a:prstGeom prst="rect">
            <a:avLst/>
          </a:prstGeom>
          <a:gradFill>
            <a:gsLst>
              <a:gs pos="0">
                <a:schemeClr val="accent6">
                  <a:lumMod val="20000"/>
                  <a:lumOff val="80000"/>
                </a:schemeClr>
              </a:gs>
              <a:gs pos="35000">
                <a:schemeClr val="accent6">
                  <a:lumMod val="20000"/>
                  <a:lumOff val="80000"/>
                </a:schemeClr>
              </a:gs>
              <a:gs pos="100000">
                <a:schemeClr val="accent6">
                  <a:lumMod val="20000"/>
                  <a:lumOff val="80000"/>
                </a:schemeClr>
              </a:gs>
            </a:gsLst>
            <a:lin ang="16200000" scaled="1"/>
          </a:gradFill>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en-US" altLang="ja-JP" sz="1200" dirty="0">
                <a:solidFill>
                  <a:srgbClr val="000000"/>
                </a:solidFill>
              </a:rPr>
              <a:t>Sync &amp;</a:t>
            </a:r>
          </a:p>
          <a:p>
            <a:pPr algn="ctr">
              <a:defRPr/>
            </a:pPr>
            <a:r>
              <a:rPr lang="en-US" altLang="ja-JP" sz="1200" dirty="0">
                <a:solidFill>
                  <a:srgbClr val="000000"/>
                </a:solidFill>
              </a:rPr>
              <a:t>Header</a:t>
            </a:r>
          </a:p>
          <a:p>
            <a:pPr algn="ctr">
              <a:defRPr/>
            </a:pPr>
            <a:r>
              <a:rPr lang="en-US" altLang="ja-JP" sz="1200" dirty="0">
                <a:solidFill>
                  <a:srgbClr val="000000"/>
                </a:solidFill>
              </a:rPr>
              <a:t>Dec</a:t>
            </a:r>
            <a:endParaRPr lang="ja-JP" altLang="en-US" sz="1200" baseline="30000" dirty="0">
              <a:solidFill>
                <a:srgbClr val="000000"/>
              </a:solidFill>
            </a:endParaRPr>
          </a:p>
        </p:txBody>
      </p:sp>
      <p:cxnSp>
        <p:nvCxnSpPr>
          <p:cNvPr id="22" name="直線コネクタ 39"/>
          <p:cNvCxnSpPr>
            <a:cxnSpLocks noChangeShapeType="1"/>
          </p:cNvCxnSpPr>
          <p:nvPr/>
        </p:nvCxnSpPr>
        <p:spPr bwMode="auto">
          <a:xfrm flipH="1">
            <a:off x="5186611" y="5434013"/>
            <a:ext cx="1071563"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23" name="テキスト ボックス 45"/>
          <p:cNvSpPr txBox="1">
            <a:spLocks noChangeArrowheads="1"/>
          </p:cNvSpPr>
          <p:nvPr/>
        </p:nvSpPr>
        <p:spPr bwMode="auto">
          <a:xfrm>
            <a:off x="3478461" y="5119688"/>
            <a:ext cx="173513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200" b="0"/>
              <a:t>header/payload timing</a:t>
            </a:r>
            <a:endParaRPr lang="ja-JP" altLang="en-US" sz="1200" b="0"/>
          </a:p>
        </p:txBody>
      </p:sp>
      <p:cxnSp>
        <p:nvCxnSpPr>
          <p:cNvPr id="24" name="直線矢印コネクタ 46"/>
          <p:cNvCxnSpPr>
            <a:cxnSpLocks noChangeShapeType="1"/>
          </p:cNvCxnSpPr>
          <p:nvPr/>
        </p:nvCxnSpPr>
        <p:spPr bwMode="auto">
          <a:xfrm flipV="1">
            <a:off x="6005761" y="4810125"/>
            <a:ext cx="0" cy="360363"/>
          </a:xfrm>
          <a:prstGeom prst="straightConnector1">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25" name="テキスト ボックス 50"/>
          <p:cNvSpPr txBox="1">
            <a:spLocks noChangeArrowheads="1"/>
          </p:cNvSpPr>
          <p:nvPr/>
        </p:nvSpPr>
        <p:spPr bwMode="auto">
          <a:xfrm>
            <a:off x="2015716" y="5364163"/>
            <a:ext cx="13612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200" i="1" dirty="0"/>
              <a:t>D</a:t>
            </a:r>
            <a:r>
              <a:rPr lang="en-US" altLang="ja-JP" sz="1200" dirty="0"/>
              <a:t>: delay </a:t>
            </a:r>
            <a:r>
              <a:rPr lang="en-US" altLang="ja-JP" sz="1200" dirty="0" smtClean="0"/>
              <a:t>operator</a:t>
            </a:r>
            <a:endParaRPr lang="en-US" altLang="ja-JP" sz="1200" dirty="0"/>
          </a:p>
        </p:txBody>
      </p:sp>
      <p:sp>
        <p:nvSpPr>
          <p:cNvPr id="26" name="テキスト ボックス 51"/>
          <p:cNvSpPr txBox="1">
            <a:spLocks noChangeArrowheads="1"/>
          </p:cNvSpPr>
          <p:nvPr/>
        </p:nvSpPr>
        <p:spPr bwMode="auto">
          <a:xfrm>
            <a:off x="395536" y="3971925"/>
            <a:ext cx="1433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400" b="0"/>
              <a:t>received signal</a:t>
            </a:r>
            <a:endParaRPr lang="ja-JP" altLang="en-US" sz="1400" b="0"/>
          </a:p>
        </p:txBody>
      </p:sp>
      <p:sp>
        <p:nvSpPr>
          <p:cNvPr id="27" name="テキスト ボックス 52"/>
          <p:cNvSpPr txBox="1">
            <a:spLocks noChangeArrowheads="1"/>
          </p:cNvSpPr>
          <p:nvPr/>
        </p:nvSpPr>
        <p:spPr bwMode="auto">
          <a:xfrm>
            <a:off x="7564686" y="4103688"/>
            <a:ext cx="1257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400" b="0"/>
              <a:t>received data</a:t>
            </a:r>
            <a:endParaRPr lang="ja-JP" altLang="en-US" sz="1400" b="0"/>
          </a:p>
        </p:txBody>
      </p:sp>
      <p:sp>
        <p:nvSpPr>
          <p:cNvPr id="28" name="正方形/長方形 27"/>
          <p:cNvSpPr/>
          <p:nvPr/>
        </p:nvSpPr>
        <p:spPr bwMode="auto">
          <a:xfrm>
            <a:off x="6858249" y="4076700"/>
            <a:ext cx="719137" cy="719138"/>
          </a:xfrm>
          <a:prstGeom prst="rect">
            <a:avLst/>
          </a:prstGeom>
          <a:gradFill>
            <a:gsLst>
              <a:gs pos="0">
                <a:schemeClr val="accent6">
                  <a:lumMod val="20000"/>
                  <a:lumOff val="80000"/>
                </a:schemeClr>
              </a:gs>
              <a:gs pos="35000">
                <a:schemeClr val="accent6">
                  <a:lumMod val="20000"/>
                  <a:lumOff val="80000"/>
                </a:schemeClr>
              </a:gs>
              <a:gs pos="100000">
                <a:schemeClr val="accent6">
                  <a:lumMod val="20000"/>
                  <a:lumOff val="80000"/>
                </a:schemeClr>
              </a:gs>
            </a:gsLst>
            <a:lin ang="16200000" scaled="1"/>
          </a:gradFill>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en-US" altLang="ja-JP" sz="1200" dirty="0">
                <a:solidFill>
                  <a:srgbClr val="000000"/>
                </a:solidFill>
              </a:rPr>
              <a:t>Payload</a:t>
            </a:r>
          </a:p>
          <a:p>
            <a:pPr algn="ctr">
              <a:defRPr/>
            </a:pPr>
            <a:r>
              <a:rPr lang="en-US" altLang="ja-JP" sz="1200" dirty="0">
                <a:solidFill>
                  <a:srgbClr val="000000"/>
                </a:solidFill>
              </a:rPr>
              <a:t>Dec</a:t>
            </a:r>
            <a:endParaRPr lang="ja-JP" altLang="en-US" sz="1200" baseline="30000" dirty="0">
              <a:solidFill>
                <a:srgbClr val="000000"/>
              </a:solidFill>
            </a:endParaRPr>
          </a:p>
        </p:txBody>
      </p:sp>
      <p:cxnSp>
        <p:nvCxnSpPr>
          <p:cNvPr id="29" name="直線矢印コネクタ 57"/>
          <p:cNvCxnSpPr>
            <a:cxnSpLocks noChangeShapeType="1"/>
          </p:cNvCxnSpPr>
          <p:nvPr/>
        </p:nvCxnSpPr>
        <p:spPr bwMode="auto">
          <a:xfrm>
            <a:off x="6497886" y="4430713"/>
            <a:ext cx="360363" cy="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0" name="直線矢印コネクタ 58"/>
          <p:cNvCxnSpPr>
            <a:cxnSpLocks noChangeShapeType="1"/>
          </p:cNvCxnSpPr>
          <p:nvPr/>
        </p:nvCxnSpPr>
        <p:spPr bwMode="auto">
          <a:xfrm>
            <a:off x="7591674" y="4440238"/>
            <a:ext cx="360362" cy="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1" name="直線矢印コネクタ 63"/>
          <p:cNvCxnSpPr>
            <a:cxnSpLocks noChangeShapeType="1"/>
          </p:cNvCxnSpPr>
          <p:nvPr/>
        </p:nvCxnSpPr>
        <p:spPr bwMode="auto">
          <a:xfrm flipV="1">
            <a:off x="4923086" y="4784725"/>
            <a:ext cx="0" cy="360363"/>
          </a:xfrm>
          <a:prstGeom prst="straightConnector1">
            <a:avLst/>
          </a:prstGeom>
          <a:noFill/>
          <a:ln w="19050" algn="ctr">
            <a:solidFill>
              <a:schemeClr val="tx1"/>
            </a:solidFill>
            <a:round/>
            <a:headEnd type="oval" w="med" len="med"/>
            <a:tailEnd type="arrow" w="med" len="med"/>
          </a:ln>
          <a:extLst>
            <a:ext uri="{909E8E84-426E-40DD-AFC4-6F175D3DCCD1}">
              <a14:hiddenFill xmlns:a14="http://schemas.microsoft.com/office/drawing/2010/main">
                <a:noFill/>
              </a14:hiddenFill>
            </a:ext>
          </a:extLst>
        </p:spPr>
      </p:cxnSp>
      <p:cxnSp>
        <p:nvCxnSpPr>
          <p:cNvPr id="32" name="直線矢印コネクタ 69"/>
          <p:cNvCxnSpPr>
            <a:cxnSpLocks noChangeShapeType="1"/>
          </p:cNvCxnSpPr>
          <p:nvPr/>
        </p:nvCxnSpPr>
        <p:spPr bwMode="auto">
          <a:xfrm flipV="1">
            <a:off x="6275636" y="4802188"/>
            <a:ext cx="0" cy="631825"/>
          </a:xfrm>
          <a:prstGeom prst="straightConnector1">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33" name="テキスト ボックス 72"/>
          <p:cNvSpPr txBox="1">
            <a:spLocks noChangeArrowheads="1"/>
          </p:cNvSpPr>
          <p:nvPr/>
        </p:nvSpPr>
        <p:spPr bwMode="auto">
          <a:xfrm>
            <a:off x="2987924" y="5981700"/>
            <a:ext cx="34893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2000" b="0"/>
              <a:t>A block diagram of a receiver</a:t>
            </a:r>
            <a:endParaRPr lang="ja-JP" altLang="en-US" sz="2000" b="0"/>
          </a:p>
        </p:txBody>
      </p:sp>
      <p:sp>
        <p:nvSpPr>
          <p:cNvPr id="34" name="正方形/長方形 33"/>
          <p:cNvSpPr/>
          <p:nvPr/>
        </p:nvSpPr>
        <p:spPr bwMode="auto">
          <a:xfrm>
            <a:off x="1865561" y="3960813"/>
            <a:ext cx="2592388" cy="1935162"/>
          </a:xfrm>
          <a:prstGeom prst="rect">
            <a:avLst/>
          </a:prstGeom>
          <a:noFill/>
          <a:ln w="19050">
            <a:solidFill>
              <a:srgbClr val="FF0000"/>
            </a:solidFill>
            <a:prstDash val="dash"/>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sz="1200" dirty="0">
              <a:solidFill>
                <a:srgbClr val="000000"/>
              </a:solidFill>
            </a:endParaRPr>
          </a:p>
        </p:txBody>
      </p:sp>
      <p:sp>
        <p:nvSpPr>
          <p:cNvPr id="35" name="テキスト ボックス 75"/>
          <p:cNvSpPr txBox="1">
            <a:spLocks noChangeArrowheads="1"/>
          </p:cNvSpPr>
          <p:nvPr/>
        </p:nvSpPr>
        <p:spPr bwMode="auto">
          <a:xfrm>
            <a:off x="1789361" y="3652838"/>
            <a:ext cx="24955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400" b="0">
                <a:solidFill>
                  <a:srgbClr val="FF0000"/>
                </a:solidFill>
              </a:rPr>
              <a:t>This block can be removed.</a:t>
            </a:r>
            <a:endParaRPr lang="ja-JP" altLang="en-US" sz="1400" b="0">
              <a:solidFill>
                <a:srgbClr val="FF0000"/>
              </a:solidFill>
            </a:endParaRPr>
          </a:p>
        </p:txBody>
      </p:sp>
      <p:sp>
        <p:nvSpPr>
          <p:cNvPr id="36" name="テキスト ボックス 76"/>
          <p:cNvSpPr txBox="1">
            <a:spLocks noChangeArrowheads="1"/>
          </p:cNvSpPr>
          <p:nvPr/>
        </p:nvSpPr>
        <p:spPr bwMode="auto">
          <a:xfrm>
            <a:off x="971799" y="2349500"/>
            <a:ext cx="1457325"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400" b="0"/>
              <a:t>(a) conventional</a:t>
            </a:r>
            <a:endParaRPr lang="ja-JP" altLang="en-US" sz="1400" b="0"/>
          </a:p>
        </p:txBody>
      </p:sp>
      <p:sp>
        <p:nvSpPr>
          <p:cNvPr id="37" name="正方形/長方形 36"/>
          <p:cNvSpPr/>
          <p:nvPr/>
        </p:nvSpPr>
        <p:spPr>
          <a:xfrm>
            <a:off x="1729036" y="1773238"/>
            <a:ext cx="1150938" cy="287337"/>
          </a:xfrm>
          <a:prstGeom prst="rect">
            <a:avLst/>
          </a:prstGeom>
          <a:solidFill>
            <a:srgbClr val="4F81BD">
              <a:lumMod val="60000"/>
              <a:lumOff val="40000"/>
            </a:srgbClr>
          </a:solidFill>
          <a:ln w="25400" cap="flat" cmpd="sng" algn="ctr">
            <a:solidFill>
              <a:srgbClr val="4F81BD">
                <a:shade val="50000"/>
              </a:srgbClr>
            </a:solidFill>
            <a:prstDash val="solid"/>
          </a:ln>
          <a:effectLst/>
        </p:spPr>
        <p:txBody>
          <a:bodyPr anchor="ctr"/>
          <a:lstStyle/>
          <a:p>
            <a:pPr algn="ctr" eaLnBrk="1" fontAlgn="auto" hangingPunct="1">
              <a:spcBef>
                <a:spcPts val="0"/>
              </a:spcBef>
              <a:spcAft>
                <a:spcPts val="0"/>
              </a:spcAft>
              <a:defRPr/>
            </a:pPr>
            <a:r>
              <a:rPr kumimoji="0" lang="en-US" altLang="ja-JP" sz="1200" b="0" kern="0" dirty="0">
                <a:solidFill>
                  <a:prstClr val="white"/>
                </a:solidFill>
                <a:latin typeface="Calibri"/>
                <a:ea typeface="ＭＳ Ｐゴシック"/>
              </a:rPr>
              <a:t>Preamble</a:t>
            </a:r>
            <a:endParaRPr kumimoji="0" lang="ja-JP" altLang="en-US" sz="1200" b="0" kern="0" dirty="0">
              <a:solidFill>
                <a:prstClr val="white"/>
              </a:solidFill>
              <a:latin typeface="Calibri"/>
              <a:ea typeface="ＭＳ Ｐゴシック"/>
            </a:endParaRPr>
          </a:p>
        </p:txBody>
      </p:sp>
      <p:sp>
        <p:nvSpPr>
          <p:cNvPr id="38" name="正方形/長方形 37"/>
          <p:cNvSpPr/>
          <p:nvPr/>
        </p:nvSpPr>
        <p:spPr>
          <a:xfrm>
            <a:off x="2879974" y="1773238"/>
            <a:ext cx="541337" cy="287337"/>
          </a:xfrm>
          <a:prstGeom prst="rect">
            <a:avLst/>
          </a:prstGeom>
          <a:solidFill>
            <a:srgbClr val="4F81BD"/>
          </a:solidFill>
          <a:ln w="25400" cap="flat" cmpd="sng" algn="ctr">
            <a:solidFill>
              <a:srgbClr val="4F81BD">
                <a:shade val="50000"/>
              </a:srgbClr>
            </a:solidFill>
            <a:prstDash val="solid"/>
          </a:ln>
          <a:effectLst/>
        </p:spPr>
        <p:txBody>
          <a:bodyPr anchor="ctr"/>
          <a:lstStyle/>
          <a:p>
            <a:pPr algn="ctr" eaLnBrk="1" fontAlgn="auto" hangingPunct="1">
              <a:spcBef>
                <a:spcPts val="0"/>
              </a:spcBef>
              <a:spcAft>
                <a:spcPts val="0"/>
              </a:spcAft>
              <a:defRPr/>
            </a:pPr>
            <a:r>
              <a:rPr kumimoji="0" lang="en-US" altLang="ja-JP" sz="1200" b="0" kern="0" dirty="0">
                <a:solidFill>
                  <a:prstClr val="white"/>
                </a:solidFill>
                <a:latin typeface="Calibri"/>
                <a:ea typeface="ＭＳ Ｐゴシック"/>
              </a:rPr>
              <a:t>MCS</a:t>
            </a:r>
            <a:endParaRPr kumimoji="0" lang="ja-JP" altLang="en-US" sz="1200" b="0" kern="0" dirty="0">
              <a:solidFill>
                <a:prstClr val="white"/>
              </a:solidFill>
              <a:latin typeface="Calibri"/>
              <a:ea typeface="ＭＳ Ｐゴシック"/>
            </a:endParaRPr>
          </a:p>
        </p:txBody>
      </p:sp>
      <p:sp>
        <p:nvSpPr>
          <p:cNvPr id="39" name="正方形/長方形 38"/>
          <p:cNvSpPr/>
          <p:nvPr/>
        </p:nvSpPr>
        <p:spPr>
          <a:xfrm>
            <a:off x="3421311" y="1773238"/>
            <a:ext cx="1511300" cy="287337"/>
          </a:xfrm>
          <a:prstGeom prst="rect">
            <a:avLst/>
          </a:prstGeom>
          <a:solidFill>
            <a:srgbClr val="4F81BD"/>
          </a:solidFill>
          <a:ln w="25400" cap="flat" cmpd="sng" algn="ctr">
            <a:solidFill>
              <a:srgbClr val="4F81BD">
                <a:shade val="50000"/>
              </a:srgbClr>
            </a:solidFill>
            <a:prstDash val="solid"/>
          </a:ln>
          <a:effectLst/>
        </p:spPr>
        <p:txBody>
          <a:bodyPr anchor="ctr"/>
          <a:lstStyle/>
          <a:p>
            <a:pPr algn="ctr" eaLnBrk="1" fontAlgn="auto" hangingPunct="1">
              <a:spcBef>
                <a:spcPts val="0"/>
              </a:spcBef>
              <a:spcAft>
                <a:spcPts val="0"/>
              </a:spcAft>
              <a:defRPr/>
            </a:pPr>
            <a:r>
              <a:rPr kumimoji="0" lang="en-US" altLang="ja-JP" sz="1200" b="0" kern="0" dirty="0">
                <a:solidFill>
                  <a:prstClr val="white"/>
                </a:solidFill>
                <a:latin typeface="Calibri"/>
                <a:ea typeface="ＭＳ Ｐゴシック"/>
              </a:rPr>
              <a:t>Length etc.</a:t>
            </a:r>
            <a:endParaRPr kumimoji="0" lang="ja-JP" altLang="en-US" sz="1200" b="0" kern="0" dirty="0">
              <a:solidFill>
                <a:prstClr val="white"/>
              </a:solidFill>
              <a:latin typeface="Calibri"/>
              <a:ea typeface="ＭＳ Ｐゴシック"/>
            </a:endParaRPr>
          </a:p>
        </p:txBody>
      </p:sp>
      <p:sp>
        <p:nvSpPr>
          <p:cNvPr id="40" name="正方形/長方形 39"/>
          <p:cNvSpPr/>
          <p:nvPr/>
        </p:nvSpPr>
        <p:spPr>
          <a:xfrm>
            <a:off x="4932611" y="1773238"/>
            <a:ext cx="2916238" cy="287337"/>
          </a:xfrm>
          <a:prstGeom prst="rect">
            <a:avLst/>
          </a:prstGeom>
          <a:solidFill>
            <a:srgbClr val="4F81BD">
              <a:lumMod val="60000"/>
              <a:lumOff val="40000"/>
            </a:srgbClr>
          </a:solidFill>
          <a:ln w="25400" cap="flat" cmpd="sng" algn="ctr">
            <a:solidFill>
              <a:srgbClr val="4F81BD">
                <a:shade val="50000"/>
              </a:srgbClr>
            </a:solidFill>
            <a:prstDash val="solid"/>
          </a:ln>
          <a:effectLst/>
        </p:spPr>
        <p:txBody>
          <a:bodyPr anchor="ctr"/>
          <a:lstStyle/>
          <a:p>
            <a:pPr algn="ctr" eaLnBrk="1" fontAlgn="auto" hangingPunct="1">
              <a:spcBef>
                <a:spcPts val="0"/>
              </a:spcBef>
              <a:spcAft>
                <a:spcPts val="0"/>
              </a:spcAft>
              <a:defRPr/>
            </a:pPr>
            <a:r>
              <a:rPr kumimoji="0" lang="en-US" altLang="ja-JP" sz="1200" b="0" kern="0" dirty="0">
                <a:solidFill>
                  <a:prstClr val="white"/>
                </a:solidFill>
                <a:latin typeface="Calibri"/>
                <a:ea typeface="ＭＳ Ｐゴシック"/>
              </a:rPr>
              <a:t>Payload</a:t>
            </a:r>
            <a:endParaRPr kumimoji="0" lang="ja-JP" altLang="en-US" sz="1200" b="0" kern="0" dirty="0">
              <a:solidFill>
                <a:prstClr val="white"/>
              </a:solidFill>
              <a:latin typeface="Calibri"/>
              <a:ea typeface="ＭＳ Ｐゴシック"/>
            </a:endParaRPr>
          </a:p>
        </p:txBody>
      </p:sp>
      <p:cxnSp>
        <p:nvCxnSpPr>
          <p:cNvPr id="41" name="直線コネクタ 88"/>
          <p:cNvCxnSpPr>
            <a:cxnSpLocks noChangeShapeType="1"/>
          </p:cNvCxnSpPr>
          <p:nvPr/>
        </p:nvCxnSpPr>
        <p:spPr bwMode="auto">
          <a:xfrm>
            <a:off x="1729036" y="2641600"/>
            <a:ext cx="392430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42" name="直線矢印コネクタ 89"/>
          <p:cNvCxnSpPr>
            <a:cxnSpLocks noChangeShapeType="1"/>
          </p:cNvCxnSpPr>
          <p:nvPr/>
        </p:nvCxnSpPr>
        <p:spPr bwMode="auto">
          <a:xfrm flipV="1">
            <a:off x="5653336" y="2273300"/>
            <a:ext cx="0" cy="358775"/>
          </a:xfrm>
          <a:prstGeom prst="straightConnector1">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43" name="直線コネクタ 91"/>
          <p:cNvCxnSpPr>
            <a:cxnSpLocks noChangeShapeType="1"/>
          </p:cNvCxnSpPr>
          <p:nvPr/>
        </p:nvCxnSpPr>
        <p:spPr bwMode="auto">
          <a:xfrm flipH="1">
            <a:off x="5645399" y="2273300"/>
            <a:ext cx="21590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44" name="直線矢印コネクタ 93"/>
          <p:cNvCxnSpPr>
            <a:cxnSpLocks noChangeShapeType="1"/>
          </p:cNvCxnSpPr>
          <p:nvPr/>
        </p:nvCxnSpPr>
        <p:spPr bwMode="auto">
          <a:xfrm flipV="1">
            <a:off x="5869236" y="2281238"/>
            <a:ext cx="0" cy="360362"/>
          </a:xfrm>
          <a:prstGeom prst="straightConnector1">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45" name="直線コネクタ 94"/>
          <p:cNvCxnSpPr>
            <a:cxnSpLocks noChangeShapeType="1"/>
          </p:cNvCxnSpPr>
          <p:nvPr/>
        </p:nvCxnSpPr>
        <p:spPr bwMode="auto">
          <a:xfrm>
            <a:off x="5861299" y="2641600"/>
            <a:ext cx="1979612"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46" name="直線コネクタ 96"/>
          <p:cNvCxnSpPr>
            <a:cxnSpLocks noChangeShapeType="1"/>
          </p:cNvCxnSpPr>
          <p:nvPr/>
        </p:nvCxnSpPr>
        <p:spPr bwMode="auto">
          <a:xfrm>
            <a:off x="1729036" y="3113088"/>
            <a:ext cx="237490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47" name="直線矢印コネクタ 97"/>
          <p:cNvCxnSpPr>
            <a:cxnSpLocks noChangeShapeType="1"/>
          </p:cNvCxnSpPr>
          <p:nvPr/>
        </p:nvCxnSpPr>
        <p:spPr bwMode="auto">
          <a:xfrm flipV="1">
            <a:off x="4113461" y="2744788"/>
            <a:ext cx="0" cy="360362"/>
          </a:xfrm>
          <a:prstGeom prst="straightConnector1">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48" name="直線コネクタ 98"/>
          <p:cNvCxnSpPr>
            <a:cxnSpLocks noChangeShapeType="1"/>
          </p:cNvCxnSpPr>
          <p:nvPr/>
        </p:nvCxnSpPr>
        <p:spPr bwMode="auto">
          <a:xfrm flipH="1">
            <a:off x="4105524" y="2744788"/>
            <a:ext cx="21590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49" name="直線矢印コネクタ 99"/>
          <p:cNvCxnSpPr>
            <a:cxnSpLocks noChangeShapeType="1"/>
          </p:cNvCxnSpPr>
          <p:nvPr/>
        </p:nvCxnSpPr>
        <p:spPr bwMode="auto">
          <a:xfrm flipV="1">
            <a:off x="4321424" y="2752725"/>
            <a:ext cx="0" cy="360363"/>
          </a:xfrm>
          <a:prstGeom prst="straightConnector1">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50" name="直線コネクタ 100"/>
          <p:cNvCxnSpPr>
            <a:cxnSpLocks noChangeShapeType="1"/>
          </p:cNvCxnSpPr>
          <p:nvPr/>
        </p:nvCxnSpPr>
        <p:spPr bwMode="auto">
          <a:xfrm>
            <a:off x="4321424" y="3113088"/>
            <a:ext cx="3527425"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51" name="テキスト ボックス 103"/>
          <p:cNvSpPr txBox="1">
            <a:spLocks noChangeArrowheads="1"/>
          </p:cNvSpPr>
          <p:nvPr/>
        </p:nvSpPr>
        <p:spPr bwMode="auto">
          <a:xfrm>
            <a:off x="971799" y="2827338"/>
            <a:ext cx="11890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400" b="0">
                <a:solidFill>
                  <a:srgbClr val="FF0000"/>
                </a:solidFill>
              </a:rPr>
              <a:t>(b) improved</a:t>
            </a:r>
            <a:endParaRPr lang="ja-JP" altLang="en-US" sz="1400" b="0">
              <a:solidFill>
                <a:srgbClr val="FF0000"/>
              </a:solidFill>
            </a:endParaRPr>
          </a:p>
        </p:txBody>
      </p:sp>
      <p:sp>
        <p:nvSpPr>
          <p:cNvPr id="52" name="テキスト ボックス 104"/>
          <p:cNvSpPr txBox="1">
            <a:spLocks noChangeArrowheads="1"/>
          </p:cNvSpPr>
          <p:nvPr/>
        </p:nvSpPr>
        <p:spPr bwMode="auto">
          <a:xfrm>
            <a:off x="2737099" y="3141663"/>
            <a:ext cx="374491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600" b="0"/>
              <a:t>Timing diagram of header/payload mod</a:t>
            </a:r>
            <a:endParaRPr lang="ja-JP" altLang="en-US" sz="1600" b="0"/>
          </a:p>
        </p:txBody>
      </p:sp>
      <p:cxnSp>
        <p:nvCxnSpPr>
          <p:cNvPr id="53" name="直線矢印コネクタ 106"/>
          <p:cNvCxnSpPr>
            <a:cxnSpLocks noChangeShapeType="1"/>
          </p:cNvCxnSpPr>
          <p:nvPr/>
        </p:nvCxnSpPr>
        <p:spPr bwMode="auto">
          <a:xfrm flipV="1">
            <a:off x="5653336" y="2060575"/>
            <a:ext cx="0" cy="576263"/>
          </a:xfrm>
          <a:prstGeom prst="straightConnector1">
            <a:avLst/>
          </a:prstGeom>
          <a:noFill/>
          <a:ln w="12700" algn="ctr">
            <a:solidFill>
              <a:schemeClr val="tx1"/>
            </a:solidFill>
            <a:prstDash val="sysDash"/>
            <a:round/>
            <a:headEnd/>
            <a:tailEnd type="arrow" w="med" len="med"/>
          </a:ln>
          <a:extLst>
            <a:ext uri="{909E8E84-426E-40DD-AFC4-6F175D3DCCD1}">
              <a14:hiddenFill xmlns:a14="http://schemas.microsoft.com/office/drawing/2010/main">
                <a:noFill/>
              </a14:hiddenFill>
            </a:ext>
          </a:extLst>
        </p:spPr>
      </p:cxnSp>
      <p:cxnSp>
        <p:nvCxnSpPr>
          <p:cNvPr id="54" name="直線矢印コネクタ 107"/>
          <p:cNvCxnSpPr>
            <a:cxnSpLocks noChangeShapeType="1"/>
          </p:cNvCxnSpPr>
          <p:nvPr/>
        </p:nvCxnSpPr>
        <p:spPr bwMode="auto">
          <a:xfrm flipV="1">
            <a:off x="4103936" y="2060575"/>
            <a:ext cx="0" cy="1008063"/>
          </a:xfrm>
          <a:prstGeom prst="straightConnector1">
            <a:avLst/>
          </a:prstGeom>
          <a:noFill/>
          <a:ln w="12700" algn="ctr">
            <a:solidFill>
              <a:schemeClr val="tx1"/>
            </a:solidFill>
            <a:prstDash val="sysDash"/>
            <a:round/>
            <a:headEnd/>
            <a:tailEnd type="arrow" w="med" len="med"/>
          </a:ln>
          <a:extLst>
            <a:ext uri="{909E8E84-426E-40DD-AFC4-6F175D3DCCD1}">
              <a14:hiddenFill xmlns:a14="http://schemas.microsoft.com/office/drawing/2010/main">
                <a:noFill/>
              </a14:hiddenFill>
            </a:ext>
          </a:extLst>
        </p:spPr>
      </p:cxnSp>
      <p:sp>
        <p:nvSpPr>
          <p:cNvPr id="55" name="テキスト ボックス 108"/>
          <p:cNvSpPr txBox="1">
            <a:spLocks noChangeArrowheads="1"/>
          </p:cNvSpPr>
          <p:nvPr/>
        </p:nvSpPr>
        <p:spPr bwMode="auto">
          <a:xfrm>
            <a:off x="1656011" y="1466850"/>
            <a:ext cx="1433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400" b="0"/>
              <a:t>received signal</a:t>
            </a:r>
            <a:endParaRPr lang="ja-JP" altLang="en-US" sz="1400" b="0"/>
          </a:p>
        </p:txBody>
      </p:sp>
      <p:cxnSp>
        <p:nvCxnSpPr>
          <p:cNvPr id="56" name="直線コネクタ 112"/>
          <p:cNvCxnSpPr>
            <a:cxnSpLocks noChangeShapeType="1"/>
          </p:cNvCxnSpPr>
          <p:nvPr/>
        </p:nvCxnSpPr>
        <p:spPr bwMode="auto">
          <a:xfrm flipH="1">
            <a:off x="4923086" y="2452688"/>
            <a:ext cx="719138" cy="0"/>
          </a:xfrm>
          <a:prstGeom prst="line">
            <a:avLst/>
          </a:prstGeom>
          <a:noFill/>
          <a:ln w="19050" algn="ctr">
            <a:solidFill>
              <a:schemeClr val="accent2"/>
            </a:solidFill>
            <a:prstDash val="sysDash"/>
            <a:round/>
            <a:headEnd type="arrow" w="med" len="med"/>
            <a:tailEnd type="arrow" w="med" len="med"/>
          </a:ln>
          <a:extLst>
            <a:ext uri="{909E8E84-426E-40DD-AFC4-6F175D3DCCD1}">
              <a14:hiddenFill xmlns:a14="http://schemas.microsoft.com/office/drawing/2010/main">
                <a:noFill/>
              </a14:hiddenFill>
            </a:ext>
          </a:extLst>
        </p:spPr>
      </p:cxnSp>
      <p:cxnSp>
        <p:nvCxnSpPr>
          <p:cNvPr id="57" name="直線矢印コネクタ 115"/>
          <p:cNvCxnSpPr>
            <a:cxnSpLocks noChangeShapeType="1"/>
          </p:cNvCxnSpPr>
          <p:nvPr/>
        </p:nvCxnSpPr>
        <p:spPr bwMode="auto">
          <a:xfrm flipV="1">
            <a:off x="4932611" y="2060575"/>
            <a:ext cx="0" cy="576263"/>
          </a:xfrm>
          <a:prstGeom prst="straightConnector1">
            <a:avLst/>
          </a:prstGeom>
          <a:noFill/>
          <a:ln w="12700" algn="ctr">
            <a:solidFill>
              <a:schemeClr val="tx1"/>
            </a:solidFill>
            <a:prstDash val="sysDash"/>
            <a:round/>
            <a:headEnd/>
            <a:tailEnd/>
          </a:ln>
          <a:extLst>
            <a:ext uri="{909E8E84-426E-40DD-AFC4-6F175D3DCCD1}">
              <a14:hiddenFill xmlns:a14="http://schemas.microsoft.com/office/drawing/2010/main">
                <a:noFill/>
              </a14:hiddenFill>
            </a:ext>
          </a:extLst>
        </p:spPr>
      </p:cxnSp>
      <p:cxnSp>
        <p:nvCxnSpPr>
          <p:cNvPr id="58" name="直線コネクタ 116"/>
          <p:cNvCxnSpPr>
            <a:cxnSpLocks noChangeShapeType="1"/>
          </p:cNvCxnSpPr>
          <p:nvPr/>
        </p:nvCxnSpPr>
        <p:spPr bwMode="auto">
          <a:xfrm flipH="1">
            <a:off x="3411786" y="2960688"/>
            <a:ext cx="719138" cy="0"/>
          </a:xfrm>
          <a:prstGeom prst="line">
            <a:avLst/>
          </a:prstGeom>
          <a:noFill/>
          <a:ln w="19050" algn="ctr">
            <a:solidFill>
              <a:schemeClr val="accent2"/>
            </a:solidFill>
            <a:prstDash val="sysDash"/>
            <a:round/>
            <a:headEnd type="arrow" w="med" len="med"/>
            <a:tailEnd type="arrow" w="med" len="med"/>
          </a:ln>
          <a:extLst>
            <a:ext uri="{909E8E84-426E-40DD-AFC4-6F175D3DCCD1}">
              <a14:hiddenFill xmlns:a14="http://schemas.microsoft.com/office/drawing/2010/main">
                <a:noFill/>
              </a14:hiddenFill>
            </a:ext>
          </a:extLst>
        </p:spPr>
      </p:cxnSp>
      <p:cxnSp>
        <p:nvCxnSpPr>
          <p:cNvPr id="59" name="直線矢印コネクタ 117"/>
          <p:cNvCxnSpPr>
            <a:cxnSpLocks noChangeShapeType="1"/>
          </p:cNvCxnSpPr>
          <p:nvPr/>
        </p:nvCxnSpPr>
        <p:spPr bwMode="auto">
          <a:xfrm flipV="1">
            <a:off x="3430836" y="2060575"/>
            <a:ext cx="0" cy="1044575"/>
          </a:xfrm>
          <a:prstGeom prst="straightConnector1">
            <a:avLst/>
          </a:prstGeom>
          <a:noFill/>
          <a:ln w="12700" algn="ctr">
            <a:solidFill>
              <a:schemeClr val="tx1"/>
            </a:solidFill>
            <a:prstDash val="sysDash"/>
            <a:round/>
            <a:headEnd/>
            <a:tailEnd/>
          </a:ln>
          <a:extLst>
            <a:ext uri="{909E8E84-426E-40DD-AFC4-6F175D3DCCD1}">
              <a14:hiddenFill xmlns:a14="http://schemas.microsoft.com/office/drawing/2010/main">
                <a:noFill/>
              </a14:hiddenFill>
            </a:ext>
          </a:extLst>
        </p:spPr>
      </p:cxnSp>
      <p:sp>
        <p:nvSpPr>
          <p:cNvPr id="60" name="テキスト ボックス 119"/>
          <p:cNvSpPr txBox="1">
            <a:spLocks noChangeArrowheads="1"/>
          </p:cNvSpPr>
          <p:nvPr/>
        </p:nvSpPr>
        <p:spPr bwMode="auto">
          <a:xfrm>
            <a:off x="5138986" y="214947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600" b="0" i="1">
                <a:solidFill>
                  <a:schemeClr val="accent2"/>
                </a:solidFill>
              </a:rPr>
              <a:t>L</a:t>
            </a:r>
            <a:endParaRPr lang="ja-JP" altLang="en-US" sz="1600" b="0" i="1">
              <a:solidFill>
                <a:schemeClr val="accent2"/>
              </a:solidFill>
            </a:endParaRPr>
          </a:p>
        </p:txBody>
      </p:sp>
      <p:sp>
        <p:nvSpPr>
          <p:cNvPr id="61" name="テキスト ボックス 120"/>
          <p:cNvSpPr txBox="1">
            <a:spLocks noChangeArrowheads="1"/>
          </p:cNvSpPr>
          <p:nvPr/>
        </p:nvSpPr>
        <p:spPr bwMode="auto">
          <a:xfrm>
            <a:off x="3616574" y="267335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600" b="0" i="1">
                <a:solidFill>
                  <a:schemeClr val="accent2"/>
                </a:solidFill>
              </a:rPr>
              <a:t>L</a:t>
            </a:r>
            <a:endParaRPr lang="ja-JP" altLang="en-US" sz="1600" b="0" i="1">
              <a:solidFill>
                <a:schemeClr val="accent2"/>
              </a:solidFill>
            </a:endParaRPr>
          </a:p>
        </p:txBody>
      </p:sp>
      <p:sp>
        <p:nvSpPr>
          <p:cNvPr id="62" name="テキスト ボックス 50"/>
          <p:cNvSpPr txBox="1">
            <a:spLocks noChangeArrowheads="1"/>
          </p:cNvSpPr>
          <p:nvPr/>
        </p:nvSpPr>
        <p:spPr bwMode="auto">
          <a:xfrm>
            <a:off x="6110288" y="2168860"/>
            <a:ext cx="149592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400" b="1" i="1" dirty="0" smtClean="0">
                <a:solidFill>
                  <a:schemeClr val="accent2"/>
                </a:solidFill>
              </a:rPr>
              <a:t>L</a:t>
            </a:r>
            <a:r>
              <a:rPr lang="en-US" altLang="ja-JP" sz="1400" b="1" dirty="0">
                <a:solidFill>
                  <a:schemeClr val="accent2"/>
                </a:solidFill>
              </a:rPr>
              <a:t>: </a:t>
            </a:r>
            <a:r>
              <a:rPr lang="en-US" altLang="ja-JP" sz="1400" b="1" dirty="0" err="1">
                <a:solidFill>
                  <a:schemeClr val="accent2"/>
                </a:solidFill>
              </a:rPr>
              <a:t>demod</a:t>
            </a:r>
            <a:r>
              <a:rPr lang="en-US" altLang="ja-JP" sz="1400" b="1" dirty="0">
                <a:solidFill>
                  <a:schemeClr val="accent2"/>
                </a:solidFill>
              </a:rPr>
              <a:t> delay</a:t>
            </a:r>
            <a:endParaRPr lang="ja-JP" altLang="en-US" sz="1400" b="1" dirty="0">
              <a:solidFill>
                <a:schemeClr val="accent2"/>
              </a:solidFill>
            </a:endParaRPr>
          </a:p>
        </p:txBody>
      </p:sp>
    </p:spTree>
    <p:extLst>
      <p:ext uri="{BB962C8B-B14F-4D97-AF65-F5344CB8AC3E}">
        <p14:creationId xmlns:p14="http://schemas.microsoft.com/office/powerpoint/2010/main" val="28278190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21</a:t>
            </a:fld>
            <a:endParaRPr lang="en-US" altLang="ja-JP"/>
          </a:p>
        </p:txBody>
      </p:sp>
      <p:sp>
        <p:nvSpPr>
          <p:cNvPr id="5" name="テキスト ボックス 4"/>
          <p:cNvSpPr txBox="1"/>
          <p:nvPr/>
        </p:nvSpPr>
        <p:spPr>
          <a:xfrm>
            <a:off x="1113460" y="1620083"/>
            <a:ext cx="6914923" cy="4401205"/>
          </a:xfrm>
          <a:prstGeom prst="rect">
            <a:avLst/>
          </a:prstGeom>
          <a:noFill/>
        </p:spPr>
        <p:txBody>
          <a:bodyPr wrap="square" rtlCol="0">
            <a:spAutoFit/>
          </a:bodyPr>
          <a:lstStyle/>
          <a:p>
            <a:pPr marL="514350" indent="-514350">
              <a:lnSpc>
                <a:spcPct val="200000"/>
              </a:lnSpc>
              <a:buFont typeface="+mj-lt"/>
              <a:buAutoNum type="arabicPeriod"/>
            </a:pPr>
            <a:r>
              <a:rPr kumimoji="1" lang="en-US" altLang="ja-JP" sz="2800" b="1" dirty="0" smtClean="0">
                <a:solidFill>
                  <a:schemeClr val="bg2">
                    <a:lumMod val="20000"/>
                    <a:lumOff val="80000"/>
                  </a:schemeClr>
                </a:solidFill>
                <a:latin typeface="+mn-ea"/>
              </a:rPr>
              <a:t>Channelization </a:t>
            </a:r>
            <a:r>
              <a:rPr kumimoji="1" lang="en-US" altLang="ja-JP" sz="2800" b="1" dirty="0">
                <a:solidFill>
                  <a:schemeClr val="bg2">
                    <a:lumMod val="20000"/>
                    <a:lumOff val="80000"/>
                  </a:schemeClr>
                </a:solidFill>
                <a:latin typeface="+mn-ea"/>
              </a:rPr>
              <a:t>of HRCP-SC </a:t>
            </a:r>
            <a:r>
              <a:rPr kumimoji="1" lang="en-US" altLang="ja-JP" sz="2800" b="1" dirty="0" smtClean="0">
                <a:solidFill>
                  <a:schemeClr val="bg2">
                    <a:lumMod val="20000"/>
                    <a:lumOff val="80000"/>
                  </a:schemeClr>
                </a:solidFill>
                <a:latin typeface="+mn-ea"/>
              </a:rPr>
              <a:t>PHY</a:t>
            </a:r>
            <a:endParaRPr kumimoji="1" lang="en-US" altLang="ja-JP" sz="2800" b="1" dirty="0">
              <a:solidFill>
                <a:schemeClr val="bg2">
                  <a:lumMod val="20000"/>
                  <a:lumOff val="80000"/>
                </a:schemeClr>
              </a:solidFill>
              <a:latin typeface="+mn-ea"/>
            </a:endParaRPr>
          </a:p>
          <a:p>
            <a:pPr marL="514350" indent="-514350">
              <a:lnSpc>
                <a:spcPct val="200000"/>
              </a:lnSpc>
              <a:buFont typeface="+mj-lt"/>
              <a:buAutoNum type="arabicPeriod"/>
            </a:pPr>
            <a:r>
              <a:rPr kumimoji="1" lang="en-US" altLang="ja-JP" sz="2800" b="1" dirty="0" smtClean="0">
                <a:solidFill>
                  <a:schemeClr val="bg2">
                    <a:lumMod val="20000"/>
                    <a:lumOff val="80000"/>
                  </a:schemeClr>
                </a:solidFill>
                <a:latin typeface="+mn-ea"/>
              </a:rPr>
              <a:t>Modulation </a:t>
            </a:r>
            <a:r>
              <a:rPr kumimoji="1" lang="en-US" altLang="ja-JP" sz="2800" b="1" dirty="0">
                <a:solidFill>
                  <a:schemeClr val="bg2">
                    <a:lumMod val="20000"/>
                    <a:lumOff val="80000"/>
                  </a:schemeClr>
                </a:solidFill>
                <a:latin typeface="+mn-ea"/>
              </a:rPr>
              <a:t>and </a:t>
            </a:r>
            <a:r>
              <a:rPr kumimoji="1" lang="en-US" altLang="ja-JP" sz="2800" b="1" dirty="0" smtClean="0">
                <a:solidFill>
                  <a:schemeClr val="bg2">
                    <a:lumMod val="20000"/>
                    <a:lumOff val="80000"/>
                  </a:schemeClr>
                </a:solidFill>
                <a:latin typeface="+mn-ea"/>
              </a:rPr>
              <a:t>coding</a:t>
            </a:r>
            <a:endParaRPr kumimoji="1" lang="en-US" altLang="ja-JP" sz="2800" b="1" dirty="0">
              <a:solidFill>
                <a:schemeClr val="bg2">
                  <a:lumMod val="20000"/>
                  <a:lumOff val="80000"/>
                </a:schemeClr>
              </a:solidFill>
              <a:latin typeface="+mn-ea"/>
            </a:endParaRPr>
          </a:p>
          <a:p>
            <a:pPr marL="514350" indent="-514350">
              <a:lnSpc>
                <a:spcPct val="200000"/>
              </a:lnSpc>
              <a:buFont typeface="+mj-lt"/>
              <a:buAutoNum type="arabicPeriod"/>
            </a:pPr>
            <a:r>
              <a:rPr kumimoji="1" lang="en-US" altLang="ja-JP" sz="2800" b="1" dirty="0">
                <a:solidFill>
                  <a:schemeClr val="bg2">
                    <a:lumMod val="20000"/>
                    <a:lumOff val="80000"/>
                  </a:schemeClr>
                </a:solidFill>
                <a:latin typeface="+mn-ea"/>
              </a:rPr>
              <a:t>F</a:t>
            </a:r>
            <a:r>
              <a:rPr kumimoji="1" lang="en-US" altLang="ja-JP" sz="2800" b="1" dirty="0" smtClean="0">
                <a:solidFill>
                  <a:schemeClr val="bg2">
                    <a:lumMod val="20000"/>
                    <a:lumOff val="80000"/>
                  </a:schemeClr>
                </a:solidFill>
                <a:latin typeface="+mn-ea"/>
              </a:rPr>
              <a:t>rame format</a:t>
            </a:r>
          </a:p>
          <a:p>
            <a:pPr marL="514350" indent="-514350">
              <a:lnSpc>
                <a:spcPct val="200000"/>
              </a:lnSpc>
              <a:buFont typeface="+mj-lt"/>
              <a:buAutoNum type="arabicPeriod"/>
            </a:pPr>
            <a:r>
              <a:rPr kumimoji="1" lang="en-US" altLang="ja-JP" sz="2800" b="1" dirty="0" smtClean="0">
                <a:latin typeface="+mn-ea"/>
              </a:rPr>
              <a:t>Preamble</a:t>
            </a:r>
          </a:p>
          <a:p>
            <a:pPr marL="514350" indent="-514350">
              <a:lnSpc>
                <a:spcPct val="200000"/>
              </a:lnSpc>
              <a:buFont typeface="+mj-lt"/>
              <a:buAutoNum type="arabicPeriod"/>
            </a:pPr>
            <a:r>
              <a:rPr kumimoji="1" lang="en-US" altLang="ja-JP" sz="2800" b="1" dirty="0" smtClean="0">
                <a:solidFill>
                  <a:schemeClr val="bg2">
                    <a:lumMod val="20000"/>
                    <a:lumOff val="80000"/>
                  </a:schemeClr>
                </a:solidFill>
                <a:latin typeface="+mn-ea"/>
              </a:rPr>
              <a:t>MCS Evaluation</a:t>
            </a:r>
            <a:endParaRPr kumimoji="1" lang="en-US" altLang="ja-JP" sz="2800" b="1" dirty="0">
              <a:solidFill>
                <a:schemeClr val="bg2">
                  <a:lumMod val="20000"/>
                  <a:lumOff val="80000"/>
                </a:schemeClr>
              </a:solidFill>
              <a:latin typeface="+mn-ea"/>
            </a:endParaRPr>
          </a:p>
        </p:txBody>
      </p:sp>
      <p:sp>
        <p:nvSpPr>
          <p:cNvPr id="6" name="タイトル 5"/>
          <p:cNvSpPr>
            <a:spLocks noGrp="1"/>
          </p:cNvSpPr>
          <p:nvPr>
            <p:ph type="title" idx="4294967295"/>
          </p:nvPr>
        </p:nvSpPr>
        <p:spPr>
          <a:xfrm>
            <a:off x="685800" y="685800"/>
            <a:ext cx="7772400" cy="762980"/>
          </a:xfrm>
        </p:spPr>
        <p:txBody>
          <a:bodyPr/>
          <a:lstStyle/>
          <a:p>
            <a:r>
              <a:rPr kumimoji="1" lang="en-US" altLang="ja-JP" dirty="0" smtClean="0"/>
              <a:t>Index for HRCP-SC </a:t>
            </a:r>
            <a:r>
              <a:rPr kumimoji="1" lang="en-US" altLang="ja-JP" dirty="0"/>
              <a:t>PHY</a:t>
            </a:r>
            <a:endParaRPr kumimoji="1" lang="ja-JP" altLang="en-US" dirty="0"/>
          </a:p>
        </p:txBody>
      </p:sp>
    </p:spTree>
    <p:extLst>
      <p:ext uri="{BB962C8B-B14F-4D97-AF65-F5344CB8AC3E}">
        <p14:creationId xmlns:p14="http://schemas.microsoft.com/office/powerpoint/2010/main" val="32901712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22</a:t>
            </a:fld>
            <a:endParaRPr lang="en-US" altLang="ja-JP"/>
          </a:p>
        </p:txBody>
      </p:sp>
      <p:sp>
        <p:nvSpPr>
          <p:cNvPr id="5" name="テキスト ボックス 85"/>
          <p:cNvSpPr txBox="1">
            <a:spLocks noChangeArrowheads="1"/>
          </p:cNvSpPr>
          <p:nvPr/>
        </p:nvSpPr>
        <p:spPr bwMode="auto">
          <a:xfrm>
            <a:off x="1477182" y="1866310"/>
            <a:ext cx="131157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algn="r">
              <a:spcBef>
                <a:spcPct val="0"/>
              </a:spcBef>
              <a:buClrTx/>
              <a:buFontTx/>
              <a:buNone/>
            </a:pPr>
            <a:r>
              <a:rPr lang="en-US" altLang="ja-JP" sz="1600" dirty="0">
                <a:latin typeface="Times New Roman" panose="02020603050405020304" pitchFamily="18" charset="0"/>
                <a:ea typeface="HGPｺﾞｼｯｸE" pitchFamily="50" charset="-128"/>
                <a:cs typeface="Times New Roman" panose="02020603050405020304" pitchFamily="18" charset="0"/>
              </a:rPr>
              <a:t>Frame format</a:t>
            </a:r>
            <a:endParaRPr lang="ja-JP" altLang="en-US" sz="1600" dirty="0">
              <a:latin typeface="Times New Roman" panose="02020603050405020304" pitchFamily="18" charset="0"/>
              <a:ea typeface="HGPｺﾞｼｯｸE" pitchFamily="50" charset="-128"/>
              <a:cs typeface="Times New Roman" panose="02020603050405020304" pitchFamily="18" charset="0"/>
            </a:endParaRPr>
          </a:p>
        </p:txBody>
      </p:sp>
      <p:sp>
        <p:nvSpPr>
          <p:cNvPr id="6" name="テキスト ボックス 54"/>
          <p:cNvSpPr txBox="1">
            <a:spLocks noChangeArrowheads="1"/>
          </p:cNvSpPr>
          <p:nvPr/>
        </p:nvSpPr>
        <p:spPr bwMode="auto">
          <a:xfrm>
            <a:off x="2137619" y="3320988"/>
            <a:ext cx="65113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algn="r">
              <a:spcBef>
                <a:spcPct val="0"/>
              </a:spcBef>
              <a:buClrTx/>
              <a:buFontTx/>
              <a:buNone/>
            </a:pPr>
            <a:r>
              <a:rPr lang="en-US" altLang="ja-JP" sz="1600" dirty="0">
                <a:solidFill>
                  <a:srgbClr val="FF0000"/>
                </a:solidFill>
                <a:latin typeface="Times New Roman" panose="02020603050405020304" pitchFamily="18" charset="0"/>
                <a:ea typeface="HGPｺﾞｼｯｸE" pitchFamily="50" charset="-128"/>
                <a:cs typeface="Times New Roman" panose="02020603050405020304" pitchFamily="18" charset="0"/>
              </a:rPr>
              <a:t>TG3e</a:t>
            </a:r>
          </a:p>
        </p:txBody>
      </p:sp>
      <p:sp>
        <p:nvSpPr>
          <p:cNvPr id="7" name="Rectangle 72"/>
          <p:cNvSpPr>
            <a:spLocks noChangeArrowheads="1"/>
          </p:cNvSpPr>
          <p:nvPr/>
        </p:nvSpPr>
        <p:spPr bwMode="auto">
          <a:xfrm flipH="1">
            <a:off x="2836542" y="1880860"/>
            <a:ext cx="990600" cy="288000"/>
          </a:xfrm>
          <a:prstGeom prst="rect">
            <a:avLst/>
          </a:prstGeom>
          <a:solidFill>
            <a:srgbClr val="FFFF00"/>
          </a:solid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600" b="0" kern="0" dirty="0">
                <a:solidFill>
                  <a:sysClr val="windowText" lastClr="000000"/>
                </a:solidFill>
                <a:cs typeface="Times New Roman" panose="02020603050405020304" pitchFamily="18" charset="0"/>
              </a:rPr>
              <a:t>Preamble</a:t>
            </a:r>
            <a:endParaRPr kumimoji="0" lang="en-US" altLang="ja-JP" sz="1600" b="0" kern="0" baseline="-25000" dirty="0">
              <a:solidFill>
                <a:sysClr val="windowText" lastClr="000000"/>
              </a:solidFill>
              <a:cs typeface="Times New Roman" panose="02020603050405020304" pitchFamily="18" charset="0"/>
            </a:endParaRPr>
          </a:p>
        </p:txBody>
      </p:sp>
      <p:sp>
        <p:nvSpPr>
          <p:cNvPr id="8" name="Rectangle 73"/>
          <p:cNvSpPr>
            <a:spLocks noChangeArrowheads="1"/>
          </p:cNvSpPr>
          <p:nvPr/>
        </p:nvSpPr>
        <p:spPr bwMode="auto">
          <a:xfrm flipH="1">
            <a:off x="3827142" y="1880860"/>
            <a:ext cx="933450" cy="288000"/>
          </a:xfrm>
          <a:prstGeom prst="rect">
            <a:avLst/>
          </a:prstGeom>
          <a:solidFill>
            <a:schemeClr val="bg1"/>
          </a:solid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600" b="0" kern="0">
                <a:solidFill>
                  <a:sysClr val="windowText" lastClr="000000"/>
                </a:solidFill>
                <a:cs typeface="Times New Roman" panose="02020603050405020304" pitchFamily="18" charset="0"/>
              </a:rPr>
              <a:t>Header</a:t>
            </a:r>
            <a:endParaRPr kumimoji="0" lang="en-US" altLang="ja-JP" sz="1600" b="0" kern="0" baseline="-25000">
              <a:solidFill>
                <a:sysClr val="windowText" lastClr="000000"/>
              </a:solidFill>
              <a:cs typeface="Times New Roman" panose="02020603050405020304" pitchFamily="18" charset="0"/>
            </a:endParaRPr>
          </a:p>
        </p:txBody>
      </p:sp>
      <p:sp>
        <p:nvSpPr>
          <p:cNvPr id="9" name="Rectangle 74"/>
          <p:cNvSpPr>
            <a:spLocks noChangeArrowheads="1"/>
          </p:cNvSpPr>
          <p:nvPr/>
        </p:nvSpPr>
        <p:spPr bwMode="auto">
          <a:xfrm flipH="1">
            <a:off x="4761331" y="1880860"/>
            <a:ext cx="2790825" cy="288000"/>
          </a:xfrm>
          <a:prstGeom prst="rect">
            <a:avLst/>
          </a:prstGeom>
          <a:solidFill>
            <a:schemeClr val="bg1"/>
          </a:solid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600" b="0" kern="0" dirty="0">
                <a:solidFill>
                  <a:sysClr val="windowText" lastClr="000000"/>
                </a:solidFill>
                <a:cs typeface="Times New Roman" panose="02020603050405020304" pitchFamily="18" charset="0"/>
              </a:rPr>
              <a:t>Payload</a:t>
            </a:r>
            <a:endParaRPr kumimoji="0" lang="en-US" altLang="ja-JP" sz="1600" b="0" kern="0" baseline="-25000" dirty="0">
              <a:solidFill>
                <a:sysClr val="windowText" lastClr="000000"/>
              </a:solidFill>
              <a:cs typeface="Times New Roman" panose="02020603050405020304" pitchFamily="18" charset="0"/>
            </a:endParaRPr>
          </a:p>
        </p:txBody>
      </p:sp>
      <p:sp>
        <p:nvSpPr>
          <p:cNvPr id="10" name="Line 89"/>
          <p:cNvSpPr>
            <a:spLocks noChangeShapeType="1"/>
          </p:cNvSpPr>
          <p:nvPr/>
        </p:nvSpPr>
        <p:spPr bwMode="auto">
          <a:xfrm flipH="1">
            <a:off x="2836542" y="2180822"/>
            <a:ext cx="0" cy="1188000"/>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1" name="Line 89"/>
          <p:cNvSpPr>
            <a:spLocks noChangeShapeType="1"/>
          </p:cNvSpPr>
          <p:nvPr/>
        </p:nvSpPr>
        <p:spPr bwMode="auto">
          <a:xfrm flipH="1" flipV="1">
            <a:off x="3835269" y="2180820"/>
            <a:ext cx="3739127" cy="528100"/>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2" name="Rectangle 82"/>
          <p:cNvSpPr>
            <a:spLocks noChangeArrowheads="1"/>
          </p:cNvSpPr>
          <p:nvPr/>
        </p:nvSpPr>
        <p:spPr bwMode="auto">
          <a:xfrm flipH="1">
            <a:off x="4103980" y="3356992"/>
            <a:ext cx="288000" cy="288000"/>
          </a:xfrm>
          <a:prstGeom prst="rect">
            <a:avLst/>
          </a:prstGeom>
          <a:solidFill>
            <a:schemeClr val="bg1">
              <a:lumMod val="85000"/>
            </a:schemeClr>
          </a:solid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kern="0" dirty="0">
                <a:solidFill>
                  <a:sysClr val="windowText" lastClr="000000"/>
                </a:solidFill>
                <a:latin typeface="+mn-ea"/>
                <a:cs typeface="Times New Roman" panose="02020603050405020304" pitchFamily="18" charset="0"/>
              </a:rPr>
              <a:t>–</a:t>
            </a: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13" name="Rectangle 82"/>
          <p:cNvSpPr>
            <a:spLocks noChangeArrowheads="1"/>
          </p:cNvSpPr>
          <p:nvPr/>
        </p:nvSpPr>
        <p:spPr bwMode="auto">
          <a:xfrm flipH="1">
            <a:off x="4392012"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b</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14" name="Rectangle 82"/>
          <p:cNvSpPr>
            <a:spLocks noChangeArrowheads="1"/>
          </p:cNvSpPr>
          <p:nvPr/>
        </p:nvSpPr>
        <p:spPr bwMode="auto">
          <a:xfrm flipH="1">
            <a:off x="4680044"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15" name="Rectangle 82"/>
          <p:cNvSpPr>
            <a:spLocks noChangeArrowheads="1"/>
          </p:cNvSpPr>
          <p:nvPr/>
        </p:nvSpPr>
        <p:spPr bwMode="auto">
          <a:xfrm flipH="1">
            <a:off x="4968076"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rgbClr val="FF0000"/>
                </a:solidFill>
                <a:latin typeface="+mn-ea"/>
                <a:cs typeface="Times New Roman" panose="02020603050405020304" pitchFamily="18" charset="0"/>
              </a:rPr>
              <a:t>b</a:t>
            </a:r>
            <a:endParaRPr kumimoji="0" lang="en-US" altLang="ja-JP" sz="1400" kern="0" baseline="-25000" dirty="0">
              <a:solidFill>
                <a:srgbClr val="FF0000"/>
              </a:solidFill>
              <a:latin typeface="+mn-ea"/>
              <a:cs typeface="Times New Roman" panose="02020603050405020304" pitchFamily="18" charset="0"/>
            </a:endParaRPr>
          </a:p>
        </p:txBody>
      </p:sp>
      <p:sp>
        <p:nvSpPr>
          <p:cNvPr id="16" name="Rectangle 82"/>
          <p:cNvSpPr>
            <a:spLocks noChangeArrowheads="1"/>
          </p:cNvSpPr>
          <p:nvPr/>
        </p:nvSpPr>
        <p:spPr bwMode="auto">
          <a:xfrm flipH="1">
            <a:off x="5256108"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17" name="Rectangle 82"/>
          <p:cNvSpPr>
            <a:spLocks noChangeArrowheads="1"/>
          </p:cNvSpPr>
          <p:nvPr/>
        </p:nvSpPr>
        <p:spPr bwMode="auto">
          <a:xfrm flipH="1">
            <a:off x="5544140"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lang="en-US" altLang="ja-JP" sz="1400" kern="0" dirty="0" smtClean="0">
                <a:solidFill>
                  <a:srgbClr val="FF0000"/>
                </a:solidFill>
                <a:latin typeface="+mn-ea"/>
                <a:cs typeface="Times New Roman" panose="02020603050405020304" pitchFamily="18" charset="0"/>
              </a:rPr>
              <a:t>–</a:t>
            </a:r>
            <a:r>
              <a:rPr lang="en-US" altLang="ja-JP" sz="1400" b="1" kern="0" dirty="0" smtClean="0">
                <a:solidFill>
                  <a:srgbClr val="FF0000"/>
                </a:solidFill>
                <a:latin typeface="+mn-ea"/>
                <a:cs typeface="Times New Roman" panose="02020603050405020304" pitchFamily="18" charset="0"/>
              </a:rPr>
              <a:t>b</a:t>
            </a:r>
            <a:endParaRPr kumimoji="0" lang="en-US" altLang="ja-JP" sz="1400" kern="0" baseline="-25000" dirty="0">
              <a:solidFill>
                <a:srgbClr val="FF0000"/>
              </a:solidFill>
              <a:latin typeface="+mn-ea"/>
              <a:cs typeface="Times New Roman" panose="02020603050405020304" pitchFamily="18" charset="0"/>
            </a:endParaRPr>
          </a:p>
        </p:txBody>
      </p:sp>
      <p:sp>
        <p:nvSpPr>
          <p:cNvPr id="18" name="Rectangle 82"/>
          <p:cNvSpPr>
            <a:spLocks noChangeArrowheads="1"/>
          </p:cNvSpPr>
          <p:nvPr/>
        </p:nvSpPr>
        <p:spPr bwMode="auto">
          <a:xfrm flipH="1">
            <a:off x="5832172"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19" name="Rectangle 82"/>
          <p:cNvSpPr>
            <a:spLocks noChangeArrowheads="1"/>
          </p:cNvSpPr>
          <p:nvPr/>
        </p:nvSpPr>
        <p:spPr bwMode="auto">
          <a:xfrm flipH="1">
            <a:off x="6120204"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rgbClr val="FF0000"/>
                </a:solidFill>
                <a:latin typeface="+mn-ea"/>
                <a:cs typeface="Times New Roman" panose="02020603050405020304" pitchFamily="18" charset="0"/>
              </a:rPr>
              <a:t>b</a:t>
            </a:r>
            <a:endParaRPr kumimoji="0" lang="en-US" altLang="ja-JP" sz="1400" kern="0" baseline="-25000" dirty="0">
              <a:solidFill>
                <a:srgbClr val="FF0000"/>
              </a:solidFill>
              <a:latin typeface="+mn-ea"/>
              <a:cs typeface="Times New Roman" panose="02020603050405020304" pitchFamily="18" charset="0"/>
            </a:endParaRPr>
          </a:p>
        </p:txBody>
      </p:sp>
      <p:sp>
        <p:nvSpPr>
          <p:cNvPr id="20" name="Rectangle 82"/>
          <p:cNvSpPr>
            <a:spLocks noChangeArrowheads="1"/>
          </p:cNvSpPr>
          <p:nvPr/>
        </p:nvSpPr>
        <p:spPr bwMode="auto">
          <a:xfrm flipH="1">
            <a:off x="6408236"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kern="0" dirty="0" smtClean="0">
                <a:solidFill>
                  <a:srgbClr val="FF0000"/>
                </a:solidFill>
                <a:latin typeface="+mn-ea"/>
                <a:cs typeface="Times New Roman" panose="02020603050405020304" pitchFamily="18" charset="0"/>
              </a:rPr>
              <a:t>–</a:t>
            </a:r>
            <a:r>
              <a:rPr kumimoji="0" lang="en-US" altLang="ja-JP" sz="1400" b="1" kern="0" dirty="0" smtClean="0">
                <a:solidFill>
                  <a:srgbClr val="FF0000"/>
                </a:solidFill>
                <a:latin typeface="+mn-ea"/>
                <a:cs typeface="Times New Roman" panose="02020603050405020304" pitchFamily="18" charset="0"/>
              </a:rPr>
              <a:t>a</a:t>
            </a:r>
            <a:endParaRPr kumimoji="0" lang="en-US" altLang="ja-JP" sz="1400" kern="0" baseline="-25000" dirty="0">
              <a:solidFill>
                <a:srgbClr val="FF0000"/>
              </a:solidFill>
              <a:latin typeface="+mn-ea"/>
              <a:cs typeface="Times New Roman" panose="02020603050405020304" pitchFamily="18" charset="0"/>
            </a:endParaRPr>
          </a:p>
        </p:txBody>
      </p:sp>
      <p:sp>
        <p:nvSpPr>
          <p:cNvPr id="21" name="Rectangle 82"/>
          <p:cNvSpPr>
            <a:spLocks noChangeArrowheads="1"/>
          </p:cNvSpPr>
          <p:nvPr/>
        </p:nvSpPr>
        <p:spPr bwMode="auto">
          <a:xfrm flipH="1">
            <a:off x="6696268"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latin typeface="+mn-ea"/>
                <a:cs typeface="Times New Roman" panose="02020603050405020304" pitchFamily="18" charset="0"/>
              </a:rPr>
              <a:t>b</a:t>
            </a:r>
            <a:endParaRPr kumimoji="0" lang="en-US" altLang="ja-JP" sz="1400" kern="0" baseline="-25000" dirty="0">
              <a:latin typeface="+mn-ea"/>
              <a:cs typeface="Times New Roman" panose="02020603050405020304" pitchFamily="18" charset="0"/>
            </a:endParaRPr>
          </a:p>
        </p:txBody>
      </p:sp>
      <p:sp>
        <p:nvSpPr>
          <p:cNvPr id="22" name="Rectangle 82"/>
          <p:cNvSpPr>
            <a:spLocks noChangeArrowheads="1"/>
          </p:cNvSpPr>
          <p:nvPr/>
        </p:nvSpPr>
        <p:spPr bwMode="auto">
          <a:xfrm flipH="1">
            <a:off x="3815916"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23" name="Rectangle 82"/>
          <p:cNvSpPr>
            <a:spLocks noChangeArrowheads="1"/>
          </p:cNvSpPr>
          <p:nvPr/>
        </p:nvSpPr>
        <p:spPr bwMode="auto">
          <a:xfrm flipH="1">
            <a:off x="3131840"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24" name="Rectangle 82"/>
          <p:cNvSpPr>
            <a:spLocks noChangeArrowheads="1"/>
          </p:cNvSpPr>
          <p:nvPr/>
        </p:nvSpPr>
        <p:spPr bwMode="auto">
          <a:xfrm flipH="1">
            <a:off x="2843840"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25" name="Rectangle 82"/>
          <p:cNvSpPr>
            <a:spLocks noChangeArrowheads="1"/>
          </p:cNvSpPr>
          <p:nvPr/>
        </p:nvSpPr>
        <p:spPr bwMode="auto">
          <a:xfrm flipH="1">
            <a:off x="6984300"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rgbClr val="FF0000"/>
                </a:solidFill>
                <a:latin typeface="+mn-ea"/>
                <a:cs typeface="Times New Roman" panose="02020603050405020304" pitchFamily="18" charset="0"/>
              </a:rPr>
              <a:t>a</a:t>
            </a:r>
            <a:endParaRPr kumimoji="0" lang="en-US" altLang="ja-JP" sz="1400" kern="0" baseline="-25000" dirty="0">
              <a:solidFill>
                <a:srgbClr val="FF0000"/>
              </a:solidFill>
              <a:latin typeface="+mn-ea"/>
              <a:cs typeface="Times New Roman" panose="02020603050405020304" pitchFamily="18" charset="0"/>
            </a:endParaRPr>
          </a:p>
        </p:txBody>
      </p:sp>
      <p:sp>
        <p:nvSpPr>
          <p:cNvPr id="26" name="Rectangle 82"/>
          <p:cNvSpPr>
            <a:spLocks noChangeArrowheads="1"/>
          </p:cNvSpPr>
          <p:nvPr/>
        </p:nvSpPr>
        <p:spPr bwMode="auto">
          <a:xfrm flipH="1">
            <a:off x="7272300" y="3356992"/>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rgbClr val="FF0000"/>
                </a:solidFill>
                <a:latin typeface="+mn-ea"/>
                <a:cs typeface="Times New Roman" panose="02020603050405020304" pitchFamily="18" charset="0"/>
              </a:rPr>
              <a:t>b</a:t>
            </a:r>
            <a:endParaRPr kumimoji="0" lang="en-US" altLang="ja-JP" sz="1400" kern="0" baseline="-25000" dirty="0">
              <a:solidFill>
                <a:srgbClr val="FF0000"/>
              </a:solidFill>
              <a:latin typeface="+mn-ea"/>
              <a:cs typeface="Times New Roman" panose="02020603050405020304" pitchFamily="18" charset="0"/>
            </a:endParaRPr>
          </a:p>
        </p:txBody>
      </p:sp>
      <p:cxnSp>
        <p:nvCxnSpPr>
          <p:cNvPr id="27" name="直線矢印コネクタ 26"/>
          <p:cNvCxnSpPr/>
          <p:nvPr/>
        </p:nvCxnSpPr>
        <p:spPr bwMode="auto">
          <a:xfrm>
            <a:off x="4015337" y="1734240"/>
            <a:ext cx="234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テキスト ボックス 27"/>
          <p:cNvSpPr txBox="1"/>
          <p:nvPr/>
        </p:nvSpPr>
        <p:spPr>
          <a:xfrm>
            <a:off x="2735796" y="1573083"/>
            <a:ext cx="1326004" cy="307777"/>
          </a:xfrm>
          <a:prstGeom prst="rect">
            <a:avLst/>
          </a:prstGeom>
          <a:noFill/>
        </p:spPr>
        <p:txBody>
          <a:bodyPr wrap="none" rtlCol="0">
            <a:spAutoFit/>
          </a:bodyPr>
          <a:lstStyle/>
          <a:p>
            <a:r>
              <a:rPr kumimoji="1" lang="en-US" altLang="ja-JP" sz="1400" dirty="0" smtClean="0"/>
              <a:t>first transmitted</a:t>
            </a:r>
            <a:endParaRPr kumimoji="1" lang="ja-JP" altLang="en-US" sz="1400" dirty="0"/>
          </a:p>
        </p:txBody>
      </p:sp>
      <p:sp>
        <p:nvSpPr>
          <p:cNvPr id="29" name="テキスト ボックス 28"/>
          <p:cNvSpPr txBox="1"/>
          <p:nvPr/>
        </p:nvSpPr>
        <p:spPr>
          <a:xfrm>
            <a:off x="6336196" y="1573083"/>
            <a:ext cx="1287532" cy="307777"/>
          </a:xfrm>
          <a:prstGeom prst="rect">
            <a:avLst/>
          </a:prstGeom>
          <a:noFill/>
        </p:spPr>
        <p:txBody>
          <a:bodyPr wrap="none" rtlCol="0">
            <a:spAutoFit/>
          </a:bodyPr>
          <a:lstStyle/>
          <a:p>
            <a:r>
              <a:rPr kumimoji="1" lang="en-US" altLang="ja-JP" sz="1400" dirty="0" smtClean="0"/>
              <a:t>last transmitted</a:t>
            </a:r>
            <a:endParaRPr kumimoji="1" lang="ja-JP" altLang="en-US" sz="1400" dirty="0"/>
          </a:p>
        </p:txBody>
      </p:sp>
      <p:sp>
        <p:nvSpPr>
          <p:cNvPr id="30" name="テキスト ボックス 29"/>
          <p:cNvSpPr txBox="1"/>
          <p:nvPr/>
        </p:nvSpPr>
        <p:spPr>
          <a:xfrm>
            <a:off x="4427984" y="1446208"/>
            <a:ext cx="1569789" cy="307777"/>
          </a:xfrm>
          <a:prstGeom prst="rect">
            <a:avLst/>
          </a:prstGeom>
          <a:noFill/>
        </p:spPr>
        <p:txBody>
          <a:bodyPr wrap="none" rtlCol="0">
            <a:spAutoFit/>
          </a:bodyPr>
          <a:lstStyle/>
          <a:p>
            <a:r>
              <a:rPr kumimoji="1" lang="en-US" altLang="ja-JP" sz="1400" dirty="0" smtClean="0"/>
              <a:t>transmission order</a:t>
            </a:r>
            <a:endParaRPr kumimoji="1" lang="ja-JP" altLang="en-US" sz="1400" dirty="0"/>
          </a:p>
        </p:txBody>
      </p:sp>
      <p:sp>
        <p:nvSpPr>
          <p:cNvPr id="31" name="テキスト ボックス 54"/>
          <p:cNvSpPr txBox="1">
            <a:spLocks noChangeArrowheads="1"/>
          </p:cNvSpPr>
          <p:nvPr/>
        </p:nvSpPr>
        <p:spPr bwMode="auto">
          <a:xfrm>
            <a:off x="611560" y="4545124"/>
            <a:ext cx="217719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a:spcBef>
                <a:spcPct val="0"/>
              </a:spcBef>
              <a:buClrTx/>
              <a:buFontTx/>
              <a:buNone/>
            </a:pPr>
            <a:r>
              <a:rPr lang="en-US" altLang="ja-JP" sz="1600" dirty="0" smtClean="0">
                <a:latin typeface="Times New Roman" panose="02020603050405020304" pitchFamily="18" charset="0"/>
                <a:ea typeface="HGPｺﾞｼｯｸE" pitchFamily="50" charset="-128"/>
                <a:cs typeface="Times New Roman" panose="02020603050405020304" pitchFamily="18" charset="0"/>
              </a:rPr>
              <a:t>reference:</a:t>
            </a:r>
          </a:p>
          <a:p>
            <a:pPr>
              <a:spcBef>
                <a:spcPct val="0"/>
              </a:spcBef>
              <a:buClrTx/>
              <a:buFontTx/>
              <a:buNone/>
            </a:pPr>
            <a:r>
              <a:rPr lang="en-US" altLang="ja-JP" sz="1600" dirty="0" smtClean="0">
                <a:latin typeface="Times New Roman" panose="02020603050405020304" pitchFamily="18" charset="0"/>
                <a:ea typeface="HGPｺﾞｼｯｸE" pitchFamily="50" charset="-128"/>
                <a:cs typeface="Times New Roman" panose="02020603050405020304" pitchFamily="18" charset="0"/>
              </a:rPr>
              <a:t>IEEE </a:t>
            </a:r>
            <a:r>
              <a:rPr lang="en-US" altLang="ja-JP" sz="1600" dirty="0">
                <a:latin typeface="Times New Roman" panose="02020603050405020304" pitchFamily="18" charset="0"/>
                <a:ea typeface="HGPｺﾞｼｯｸE" pitchFamily="50" charset="-128"/>
                <a:cs typeface="Times New Roman" panose="02020603050405020304" pitchFamily="18" charset="0"/>
              </a:rPr>
              <a:t>802.15.3c SC, HR</a:t>
            </a:r>
          </a:p>
        </p:txBody>
      </p:sp>
      <p:sp>
        <p:nvSpPr>
          <p:cNvPr id="32" name="Rectangle 82"/>
          <p:cNvSpPr>
            <a:spLocks noChangeArrowheads="1"/>
          </p:cNvSpPr>
          <p:nvPr/>
        </p:nvSpPr>
        <p:spPr bwMode="auto">
          <a:xfrm flipH="1">
            <a:off x="3815948"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33" name="Rectangle 82"/>
          <p:cNvSpPr>
            <a:spLocks noChangeArrowheads="1"/>
          </p:cNvSpPr>
          <p:nvPr/>
        </p:nvSpPr>
        <p:spPr bwMode="auto">
          <a:xfrm flipH="1">
            <a:off x="3136061"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34" name="Rectangle 82"/>
          <p:cNvSpPr>
            <a:spLocks noChangeArrowheads="1"/>
          </p:cNvSpPr>
          <p:nvPr/>
        </p:nvSpPr>
        <p:spPr bwMode="auto">
          <a:xfrm flipH="1">
            <a:off x="2848061"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35" name="Rectangle 82"/>
          <p:cNvSpPr>
            <a:spLocks noChangeArrowheads="1"/>
          </p:cNvSpPr>
          <p:nvPr/>
        </p:nvSpPr>
        <p:spPr bwMode="auto">
          <a:xfrm flipH="1">
            <a:off x="4103980" y="4840279"/>
            <a:ext cx="288000" cy="288000"/>
          </a:xfrm>
          <a:prstGeom prst="rect">
            <a:avLst/>
          </a:prstGeom>
          <a:solidFill>
            <a:schemeClr val="bg1">
              <a:lumMod val="85000"/>
            </a:schemeClr>
          </a:solid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kern="0" dirty="0">
                <a:solidFill>
                  <a:sysClr val="windowText" lastClr="000000"/>
                </a:solidFill>
                <a:latin typeface="+mn-ea"/>
                <a:cs typeface="Times New Roman" panose="02020603050405020304" pitchFamily="18" charset="0"/>
              </a:rPr>
              <a:t>–</a:t>
            </a: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36" name="Rectangle 82"/>
          <p:cNvSpPr>
            <a:spLocks noChangeArrowheads="1"/>
          </p:cNvSpPr>
          <p:nvPr/>
        </p:nvSpPr>
        <p:spPr bwMode="auto">
          <a:xfrm flipH="1">
            <a:off x="4392012" y="4840279"/>
            <a:ext cx="288000" cy="288000"/>
          </a:xfrm>
          <a:prstGeom prst="rect">
            <a:avLst/>
          </a:prstGeom>
          <a:solidFill>
            <a:schemeClr val="bg1">
              <a:lumMod val="85000"/>
            </a:schemeClr>
          </a:solid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kern="0" dirty="0">
                <a:solidFill>
                  <a:sysClr val="windowText" lastClr="000000"/>
                </a:solidFill>
                <a:latin typeface="+mn-ea"/>
                <a:cs typeface="Times New Roman" panose="02020603050405020304" pitchFamily="18" charset="0"/>
              </a:rPr>
              <a:t>–</a:t>
            </a: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37" name="Rectangle 82"/>
          <p:cNvSpPr>
            <a:spLocks noChangeArrowheads="1"/>
          </p:cNvSpPr>
          <p:nvPr/>
        </p:nvSpPr>
        <p:spPr bwMode="auto">
          <a:xfrm flipH="1">
            <a:off x="4680044" y="4840279"/>
            <a:ext cx="288000" cy="288000"/>
          </a:xfrm>
          <a:prstGeom prst="rect">
            <a:avLst/>
          </a:prstGeom>
          <a:solidFill>
            <a:schemeClr val="bg1">
              <a:lumMod val="85000"/>
            </a:schemeClr>
          </a:solid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38" name="Rectangle 82"/>
          <p:cNvSpPr>
            <a:spLocks noChangeArrowheads="1"/>
          </p:cNvSpPr>
          <p:nvPr/>
        </p:nvSpPr>
        <p:spPr bwMode="auto">
          <a:xfrm flipH="1">
            <a:off x="5256108"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b</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39" name="Rectangle 82"/>
          <p:cNvSpPr>
            <a:spLocks noChangeArrowheads="1"/>
          </p:cNvSpPr>
          <p:nvPr/>
        </p:nvSpPr>
        <p:spPr bwMode="auto">
          <a:xfrm flipH="1">
            <a:off x="5544140"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40" name="Rectangle 82"/>
          <p:cNvSpPr>
            <a:spLocks noChangeArrowheads="1"/>
          </p:cNvSpPr>
          <p:nvPr/>
        </p:nvSpPr>
        <p:spPr bwMode="auto">
          <a:xfrm flipH="1">
            <a:off x="5832172"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kern="0" dirty="0">
                <a:solidFill>
                  <a:srgbClr val="FF0000"/>
                </a:solidFill>
                <a:latin typeface="+mn-ea"/>
                <a:cs typeface="Times New Roman" panose="02020603050405020304" pitchFamily="18" charset="0"/>
              </a:rPr>
              <a:t>–</a:t>
            </a:r>
            <a:r>
              <a:rPr kumimoji="0" lang="en-US" altLang="ja-JP" sz="1400" b="1" kern="0" dirty="0" smtClean="0">
                <a:solidFill>
                  <a:srgbClr val="FF0000"/>
                </a:solidFill>
                <a:latin typeface="+mn-ea"/>
                <a:cs typeface="Times New Roman" panose="02020603050405020304" pitchFamily="18" charset="0"/>
              </a:rPr>
              <a:t>b</a:t>
            </a:r>
            <a:endParaRPr kumimoji="0" lang="en-US" altLang="ja-JP" sz="1400" kern="0" baseline="-25000" dirty="0">
              <a:solidFill>
                <a:srgbClr val="FF0000"/>
              </a:solidFill>
              <a:latin typeface="+mn-ea"/>
              <a:cs typeface="Times New Roman" panose="02020603050405020304" pitchFamily="18" charset="0"/>
            </a:endParaRPr>
          </a:p>
        </p:txBody>
      </p:sp>
      <p:sp>
        <p:nvSpPr>
          <p:cNvPr id="41" name="Rectangle 82"/>
          <p:cNvSpPr>
            <a:spLocks noChangeArrowheads="1"/>
          </p:cNvSpPr>
          <p:nvPr/>
        </p:nvSpPr>
        <p:spPr bwMode="auto">
          <a:xfrm flipH="1">
            <a:off x="6120204"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42" name="Rectangle 82"/>
          <p:cNvSpPr>
            <a:spLocks noChangeArrowheads="1"/>
          </p:cNvSpPr>
          <p:nvPr/>
        </p:nvSpPr>
        <p:spPr bwMode="auto">
          <a:xfrm flipH="1">
            <a:off x="6408236"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rgbClr val="FF0000"/>
                </a:solidFill>
                <a:latin typeface="+mn-ea"/>
                <a:cs typeface="Times New Roman" panose="02020603050405020304" pitchFamily="18" charset="0"/>
              </a:rPr>
              <a:t>b</a:t>
            </a:r>
            <a:endParaRPr kumimoji="0" lang="en-US" altLang="ja-JP" sz="1400" kern="0" baseline="-25000" dirty="0">
              <a:solidFill>
                <a:srgbClr val="FF0000"/>
              </a:solidFill>
              <a:latin typeface="+mn-ea"/>
              <a:cs typeface="Times New Roman" panose="02020603050405020304" pitchFamily="18" charset="0"/>
            </a:endParaRPr>
          </a:p>
        </p:txBody>
      </p:sp>
      <p:sp>
        <p:nvSpPr>
          <p:cNvPr id="43" name="Rectangle 82"/>
          <p:cNvSpPr>
            <a:spLocks noChangeArrowheads="1"/>
          </p:cNvSpPr>
          <p:nvPr/>
        </p:nvSpPr>
        <p:spPr bwMode="auto">
          <a:xfrm flipH="1">
            <a:off x="6696268"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latin typeface="+mn-ea"/>
                <a:cs typeface="Times New Roman" panose="02020603050405020304" pitchFamily="18" charset="0"/>
              </a:rPr>
              <a:t>a</a:t>
            </a:r>
            <a:endParaRPr kumimoji="0" lang="en-US" altLang="ja-JP" sz="1400" kern="0" baseline="-25000" dirty="0">
              <a:latin typeface="+mn-ea"/>
              <a:cs typeface="Times New Roman" panose="02020603050405020304" pitchFamily="18" charset="0"/>
            </a:endParaRPr>
          </a:p>
        </p:txBody>
      </p:sp>
      <p:sp>
        <p:nvSpPr>
          <p:cNvPr id="44" name="Rectangle 82"/>
          <p:cNvSpPr>
            <a:spLocks noChangeArrowheads="1"/>
          </p:cNvSpPr>
          <p:nvPr/>
        </p:nvSpPr>
        <p:spPr bwMode="auto">
          <a:xfrm flipH="1">
            <a:off x="6984300"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kern="0" dirty="0">
                <a:solidFill>
                  <a:srgbClr val="FF0000"/>
                </a:solidFill>
                <a:latin typeface="+mn-ea"/>
                <a:cs typeface="Times New Roman" panose="02020603050405020304" pitchFamily="18" charset="0"/>
              </a:rPr>
              <a:t>–</a:t>
            </a:r>
            <a:r>
              <a:rPr kumimoji="0" lang="en-US" altLang="ja-JP" sz="1400" b="1" kern="0" dirty="0" smtClean="0">
                <a:solidFill>
                  <a:srgbClr val="FF0000"/>
                </a:solidFill>
                <a:latin typeface="+mn-ea"/>
                <a:cs typeface="Times New Roman" panose="02020603050405020304" pitchFamily="18" charset="0"/>
              </a:rPr>
              <a:t>b</a:t>
            </a:r>
            <a:endParaRPr kumimoji="0" lang="en-US" altLang="ja-JP" sz="1400" kern="0" baseline="-25000" dirty="0">
              <a:solidFill>
                <a:srgbClr val="FF0000"/>
              </a:solidFill>
              <a:latin typeface="+mn-ea"/>
              <a:cs typeface="Times New Roman" panose="02020603050405020304" pitchFamily="18" charset="0"/>
            </a:endParaRPr>
          </a:p>
        </p:txBody>
      </p:sp>
      <p:sp>
        <p:nvSpPr>
          <p:cNvPr id="45" name="Rectangle 82"/>
          <p:cNvSpPr>
            <a:spLocks noChangeArrowheads="1"/>
          </p:cNvSpPr>
          <p:nvPr/>
        </p:nvSpPr>
        <p:spPr bwMode="auto">
          <a:xfrm flipH="1">
            <a:off x="7272332"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rgbClr val="FF0000"/>
                </a:solidFill>
                <a:latin typeface="+mn-ea"/>
                <a:cs typeface="Times New Roman" panose="02020603050405020304" pitchFamily="18" charset="0"/>
              </a:rPr>
              <a:t>a</a:t>
            </a:r>
            <a:endParaRPr kumimoji="0" lang="en-US" altLang="ja-JP" sz="1400" kern="0" baseline="-25000" dirty="0">
              <a:solidFill>
                <a:srgbClr val="FF0000"/>
              </a:solidFill>
              <a:latin typeface="+mn-ea"/>
              <a:cs typeface="Times New Roman" panose="02020603050405020304" pitchFamily="18" charset="0"/>
            </a:endParaRPr>
          </a:p>
        </p:txBody>
      </p:sp>
      <p:sp>
        <p:nvSpPr>
          <p:cNvPr id="46" name="Line 90"/>
          <p:cNvSpPr>
            <a:spLocks noChangeShapeType="1"/>
          </p:cNvSpPr>
          <p:nvPr/>
        </p:nvSpPr>
        <p:spPr bwMode="auto">
          <a:xfrm flipH="1">
            <a:off x="5256364" y="4746795"/>
            <a:ext cx="2592000" cy="0"/>
          </a:xfrm>
          <a:prstGeom prst="line">
            <a:avLst/>
          </a:prstGeom>
          <a:noFill/>
          <a:ln w="9525">
            <a:solidFill>
              <a:srgbClr val="0000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47" name="Line 90"/>
          <p:cNvSpPr>
            <a:spLocks noChangeShapeType="1"/>
          </p:cNvSpPr>
          <p:nvPr/>
        </p:nvSpPr>
        <p:spPr bwMode="auto">
          <a:xfrm flipH="1">
            <a:off x="2836856" y="4744257"/>
            <a:ext cx="1296000" cy="0"/>
          </a:xfrm>
          <a:prstGeom prst="line">
            <a:avLst/>
          </a:prstGeom>
          <a:noFill/>
          <a:ln w="9525">
            <a:solidFill>
              <a:srgbClr val="0000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48" name="Rectangle 82"/>
          <p:cNvSpPr>
            <a:spLocks noChangeArrowheads="1"/>
          </p:cNvSpPr>
          <p:nvPr/>
        </p:nvSpPr>
        <p:spPr bwMode="auto">
          <a:xfrm flipH="1">
            <a:off x="7560364" y="4840279"/>
            <a:ext cx="288000" cy="288000"/>
          </a:xfrm>
          <a:prstGeom prst="rect">
            <a:avLst/>
          </a:prstGeom>
          <a:no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b</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49" name="Line 89"/>
          <p:cNvSpPr>
            <a:spLocks noChangeShapeType="1"/>
          </p:cNvSpPr>
          <p:nvPr/>
        </p:nvSpPr>
        <p:spPr bwMode="auto">
          <a:xfrm flipH="1">
            <a:off x="4103948" y="4655514"/>
            <a:ext cx="0" cy="180000"/>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50" name="Line 90"/>
          <p:cNvSpPr>
            <a:spLocks noChangeShapeType="1"/>
          </p:cNvSpPr>
          <p:nvPr/>
        </p:nvSpPr>
        <p:spPr bwMode="auto">
          <a:xfrm flipH="1">
            <a:off x="4104076" y="4744257"/>
            <a:ext cx="1152000" cy="0"/>
          </a:xfrm>
          <a:prstGeom prst="line">
            <a:avLst/>
          </a:prstGeom>
          <a:noFill/>
          <a:ln w="9525">
            <a:solidFill>
              <a:srgbClr val="0000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51" name="Rectangle 82"/>
          <p:cNvSpPr>
            <a:spLocks noChangeArrowheads="1"/>
          </p:cNvSpPr>
          <p:nvPr/>
        </p:nvSpPr>
        <p:spPr bwMode="auto">
          <a:xfrm flipH="1">
            <a:off x="4968076" y="4840279"/>
            <a:ext cx="288000" cy="288000"/>
          </a:xfrm>
          <a:prstGeom prst="rect">
            <a:avLst/>
          </a:prstGeom>
          <a:solidFill>
            <a:schemeClr val="bg1">
              <a:lumMod val="85000"/>
            </a:schemeClr>
          </a:solidFill>
          <a:ln w="15875">
            <a:solidFill>
              <a:srgbClr val="000000"/>
            </a:solidFill>
            <a:miter lim="800000"/>
            <a:headEnd/>
            <a:tailEnd/>
          </a:ln>
          <a:effectLst/>
          <a:extLst/>
        </p:spPr>
        <p:txBody>
          <a:bodyPr wrap="none" anchor="ctr"/>
          <a:lstStyle/>
          <a:p>
            <a:pPr algn="ctr" eaLnBrk="1" fontAlgn="auto" hangingPunct="1">
              <a:spcBef>
                <a:spcPts val="0"/>
              </a:spcBef>
              <a:spcAft>
                <a:spcPts val="0"/>
              </a:spcAft>
              <a:defRPr/>
            </a:pPr>
            <a:r>
              <a:rPr kumimoji="0" lang="en-US" altLang="ja-JP" sz="1400" b="1" kern="0" dirty="0" smtClean="0">
                <a:solidFill>
                  <a:sysClr val="windowText" lastClr="000000"/>
                </a:solidFill>
                <a:latin typeface="+mn-ea"/>
                <a:cs typeface="Times New Roman" panose="02020603050405020304" pitchFamily="18" charset="0"/>
              </a:rPr>
              <a:t>a</a:t>
            </a:r>
            <a:endParaRPr kumimoji="0" lang="en-US" altLang="ja-JP" sz="1400" kern="0" baseline="-25000" dirty="0">
              <a:solidFill>
                <a:sysClr val="windowText" lastClr="000000"/>
              </a:solidFill>
              <a:latin typeface="+mn-ea"/>
              <a:cs typeface="Times New Roman" panose="02020603050405020304" pitchFamily="18" charset="0"/>
            </a:endParaRPr>
          </a:p>
        </p:txBody>
      </p:sp>
      <p:sp>
        <p:nvSpPr>
          <p:cNvPr id="52" name="Line 89"/>
          <p:cNvSpPr>
            <a:spLocks noChangeShapeType="1"/>
          </p:cNvSpPr>
          <p:nvPr/>
        </p:nvSpPr>
        <p:spPr bwMode="auto">
          <a:xfrm flipH="1">
            <a:off x="5256076" y="4655514"/>
            <a:ext cx="0" cy="180000"/>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53" name="Line 89"/>
          <p:cNvSpPr>
            <a:spLocks noChangeShapeType="1"/>
          </p:cNvSpPr>
          <p:nvPr/>
        </p:nvSpPr>
        <p:spPr bwMode="auto">
          <a:xfrm flipH="1">
            <a:off x="7848364" y="4264183"/>
            <a:ext cx="0" cy="576000"/>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54" name="テキスト ボックス 53"/>
          <p:cNvSpPr txBox="1"/>
          <p:nvPr/>
        </p:nvSpPr>
        <p:spPr>
          <a:xfrm flipH="1">
            <a:off x="3064053" y="4315730"/>
            <a:ext cx="734496" cy="461665"/>
          </a:xfrm>
          <a:prstGeom prst="rect">
            <a:avLst/>
          </a:prstGeom>
          <a:noFill/>
        </p:spPr>
        <p:txBody>
          <a:bodyPr wrap="none">
            <a:spAutoFit/>
          </a:bodyPr>
          <a:lstStyle/>
          <a:p>
            <a:pPr algn="ctr">
              <a:defRPr/>
            </a:pPr>
            <a:r>
              <a:rPr kumimoji="0" lang="en-US" altLang="ja-JP" kern="0" dirty="0" smtClean="0">
                <a:ea typeface="HGPｺﾞｼｯｸE" panose="020B0900000000000000" pitchFamily="50" charset="-128"/>
                <a:cs typeface="Times New Roman" panose="02020603050405020304" pitchFamily="18" charset="0"/>
              </a:rPr>
              <a:t>SYNC</a:t>
            </a:r>
            <a:endParaRPr kumimoji="0" lang="en-US" altLang="ja-JP" kern="0" dirty="0">
              <a:ea typeface="HGPｺﾞｼｯｸE" panose="020B0900000000000000" pitchFamily="50" charset="-128"/>
              <a:cs typeface="Times New Roman" panose="02020603050405020304" pitchFamily="18" charset="0"/>
            </a:endParaRPr>
          </a:p>
          <a:p>
            <a:pPr algn="ctr">
              <a:defRPr/>
            </a:pPr>
            <a:r>
              <a:rPr kumimoji="0" lang="en-US" altLang="ja-JP" kern="0" dirty="0" smtClean="0">
                <a:ea typeface="HGPｺﾞｼｯｸE" panose="020B0900000000000000" pitchFamily="50" charset="-128"/>
                <a:cs typeface="Times New Roman" panose="02020603050405020304" pitchFamily="18" charset="0"/>
              </a:rPr>
              <a:t>14 GCSs</a:t>
            </a:r>
            <a:endParaRPr lang="ja-JP" altLang="en-US" dirty="0">
              <a:ea typeface="HGPｺﾞｼｯｸE" panose="020B0900000000000000" pitchFamily="50" charset="-128"/>
              <a:cs typeface="Times New Roman" panose="02020603050405020304" pitchFamily="18" charset="0"/>
            </a:endParaRPr>
          </a:p>
        </p:txBody>
      </p:sp>
      <p:cxnSp>
        <p:nvCxnSpPr>
          <p:cNvPr id="55" name="直線矢印コネクタ 54"/>
          <p:cNvCxnSpPr/>
          <p:nvPr/>
        </p:nvCxnSpPr>
        <p:spPr bwMode="auto">
          <a:xfrm>
            <a:off x="2840763" y="4332149"/>
            <a:ext cx="5004000" cy="0"/>
          </a:xfrm>
          <a:prstGeom prst="straightConnector1">
            <a:avLst/>
          </a:prstGeom>
          <a:solidFill>
            <a:schemeClr val="accent1"/>
          </a:solidFill>
          <a:ln w="12700" cap="flat" cmpd="sng" algn="ctr">
            <a:solidFill>
              <a:schemeClr val="tx1"/>
            </a:solidFill>
            <a:prstDash val="solid"/>
            <a:round/>
            <a:headEnd type="arrow"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 name="テキスト ボックス 55"/>
          <p:cNvSpPr txBox="1"/>
          <p:nvPr/>
        </p:nvSpPr>
        <p:spPr>
          <a:xfrm flipH="1">
            <a:off x="4350717" y="4331119"/>
            <a:ext cx="657552" cy="461665"/>
          </a:xfrm>
          <a:prstGeom prst="rect">
            <a:avLst/>
          </a:prstGeom>
          <a:noFill/>
        </p:spPr>
        <p:txBody>
          <a:bodyPr wrap="none">
            <a:spAutoFit/>
          </a:bodyPr>
          <a:lstStyle/>
          <a:p>
            <a:pPr algn="ctr">
              <a:defRPr/>
            </a:pPr>
            <a:r>
              <a:rPr kumimoji="0" lang="en-US" altLang="ja-JP" kern="0" dirty="0" smtClean="0">
                <a:solidFill>
                  <a:sysClr val="windowText" lastClr="000000"/>
                </a:solidFill>
                <a:ea typeface="HGPｺﾞｼｯｸE" panose="020B0900000000000000" pitchFamily="50" charset="-128"/>
                <a:cs typeface="Times New Roman" panose="02020603050405020304" pitchFamily="18" charset="0"/>
              </a:rPr>
              <a:t>SFD</a:t>
            </a:r>
            <a:endParaRPr lang="en-US" altLang="ja-JP" kern="0" dirty="0">
              <a:solidFill>
                <a:sysClr val="windowText" lastClr="000000"/>
              </a:solidFill>
              <a:ea typeface="HGPｺﾞｼｯｸE" panose="020B0900000000000000" pitchFamily="50" charset="-128"/>
              <a:cs typeface="Times New Roman" panose="02020603050405020304" pitchFamily="18" charset="0"/>
            </a:endParaRPr>
          </a:p>
          <a:p>
            <a:pPr algn="ctr">
              <a:defRPr/>
            </a:pPr>
            <a:r>
              <a:rPr kumimoji="0" lang="en-US" altLang="ja-JP" kern="0" dirty="0" smtClean="0">
                <a:solidFill>
                  <a:sysClr val="windowText" lastClr="000000"/>
                </a:solidFill>
                <a:ea typeface="HGPｺﾞｼｯｸE" panose="020B0900000000000000" pitchFamily="50" charset="-128"/>
                <a:cs typeface="Times New Roman" panose="02020603050405020304" pitchFamily="18" charset="0"/>
              </a:rPr>
              <a:t>4 GCSs</a:t>
            </a:r>
            <a:endParaRPr lang="ja-JP" altLang="en-US" dirty="0">
              <a:ea typeface="HGPｺﾞｼｯｸE" panose="020B0900000000000000" pitchFamily="50" charset="-128"/>
              <a:cs typeface="Times New Roman" panose="02020603050405020304" pitchFamily="18" charset="0"/>
            </a:endParaRPr>
          </a:p>
        </p:txBody>
      </p:sp>
      <p:sp>
        <p:nvSpPr>
          <p:cNvPr id="57" name="テキスト ボックス 56"/>
          <p:cNvSpPr txBox="1"/>
          <p:nvPr/>
        </p:nvSpPr>
        <p:spPr>
          <a:xfrm flipH="1">
            <a:off x="6196401" y="4331119"/>
            <a:ext cx="657552" cy="461665"/>
          </a:xfrm>
          <a:prstGeom prst="rect">
            <a:avLst/>
          </a:prstGeom>
          <a:noFill/>
        </p:spPr>
        <p:txBody>
          <a:bodyPr wrap="none">
            <a:spAutoFit/>
          </a:bodyPr>
          <a:lstStyle/>
          <a:p>
            <a:pPr algn="ctr">
              <a:defRPr/>
            </a:pPr>
            <a:r>
              <a:rPr kumimoji="0" lang="en-US" altLang="ja-JP" kern="0" dirty="0" smtClean="0">
                <a:solidFill>
                  <a:sysClr val="windowText" lastClr="000000"/>
                </a:solidFill>
                <a:ea typeface="HGPｺﾞｼｯｸE" panose="020B0900000000000000" pitchFamily="50" charset="-128"/>
                <a:cs typeface="Times New Roman" panose="02020603050405020304" pitchFamily="18" charset="0"/>
              </a:rPr>
              <a:t>CES</a:t>
            </a:r>
            <a:endParaRPr lang="en-US" altLang="ja-JP" kern="0" dirty="0">
              <a:solidFill>
                <a:sysClr val="windowText" lastClr="000000"/>
              </a:solidFill>
              <a:ea typeface="HGPｺﾞｼｯｸE" panose="020B0900000000000000" pitchFamily="50" charset="-128"/>
              <a:cs typeface="Times New Roman" panose="02020603050405020304" pitchFamily="18" charset="0"/>
            </a:endParaRPr>
          </a:p>
          <a:p>
            <a:pPr algn="ctr">
              <a:defRPr/>
            </a:pPr>
            <a:r>
              <a:rPr kumimoji="0" lang="en-US" altLang="ja-JP" kern="0" dirty="0" smtClean="0">
                <a:solidFill>
                  <a:sysClr val="windowText" lastClr="000000"/>
                </a:solidFill>
                <a:ea typeface="HGPｺﾞｼｯｸE" panose="020B0900000000000000" pitchFamily="50" charset="-128"/>
                <a:cs typeface="Times New Roman" panose="02020603050405020304" pitchFamily="18" charset="0"/>
              </a:rPr>
              <a:t>9 GCSs</a:t>
            </a:r>
            <a:endParaRPr lang="ja-JP" altLang="en-US" dirty="0">
              <a:ea typeface="HGPｺﾞｼｯｸE" panose="020B0900000000000000" pitchFamily="50" charset="-128"/>
              <a:cs typeface="Times New Roman" panose="02020603050405020304" pitchFamily="18" charset="0"/>
            </a:endParaRPr>
          </a:p>
        </p:txBody>
      </p:sp>
      <p:sp>
        <p:nvSpPr>
          <p:cNvPr id="58" name="テキスト ボックス 57"/>
          <p:cNvSpPr txBox="1"/>
          <p:nvPr/>
        </p:nvSpPr>
        <p:spPr>
          <a:xfrm flipH="1">
            <a:off x="3614868" y="4041068"/>
            <a:ext cx="2416046" cy="307777"/>
          </a:xfrm>
          <a:prstGeom prst="rect">
            <a:avLst/>
          </a:prstGeom>
          <a:noFill/>
        </p:spPr>
        <p:txBody>
          <a:bodyPr wrap="none">
            <a:spAutoFit/>
          </a:bodyPr>
          <a:lstStyle/>
          <a:p>
            <a:pPr algn="ctr">
              <a:defRPr/>
            </a:pPr>
            <a:r>
              <a:rPr kumimoji="0" lang="en-US" altLang="ja-JP" sz="1400" kern="0" dirty="0" smtClean="0">
                <a:solidFill>
                  <a:sysClr val="windowText" lastClr="000000"/>
                </a:solidFill>
                <a:ea typeface="HGPｺﾞｼｯｸE" panose="020B0900000000000000" pitchFamily="50" charset="-128"/>
                <a:cs typeface="Times New Roman" panose="02020603050405020304" pitchFamily="18" charset="0"/>
              </a:rPr>
              <a:t>128*27 = 3456 chips: </a:t>
            </a:r>
            <a:r>
              <a:rPr kumimoji="0" lang="en-US" altLang="ja-JP" sz="1400" kern="0" dirty="0" smtClean="0">
                <a:solidFill>
                  <a:srgbClr val="FF0000"/>
                </a:solidFill>
                <a:ea typeface="HGPｺﾞｼｯｸE" panose="020B0900000000000000" pitchFamily="50" charset="-128"/>
                <a:cs typeface="Times New Roman" panose="02020603050405020304" pitchFamily="18" charset="0"/>
              </a:rPr>
              <a:t>1.96 </a:t>
            </a:r>
            <a:r>
              <a:rPr kumimoji="0" lang="en-US" altLang="ja-JP" sz="1400" kern="0" dirty="0" smtClean="0">
                <a:solidFill>
                  <a:srgbClr val="FF0000"/>
                </a:solidFill>
                <a:latin typeface="Times New Roman"/>
                <a:ea typeface="HGPｺﾞｼｯｸE" panose="020B0900000000000000" pitchFamily="50" charset="-128"/>
                <a:cs typeface="Times New Roman"/>
              </a:rPr>
              <a:t>µs</a:t>
            </a:r>
            <a:endParaRPr lang="ja-JP" altLang="en-US" sz="1400" dirty="0">
              <a:solidFill>
                <a:srgbClr val="FF0000"/>
              </a:solidFill>
              <a:ea typeface="HGPｺﾞｼｯｸE" panose="020B0900000000000000" pitchFamily="50" charset="-128"/>
              <a:cs typeface="Times New Roman" panose="02020603050405020304" pitchFamily="18" charset="0"/>
            </a:endParaRPr>
          </a:p>
        </p:txBody>
      </p:sp>
      <p:sp>
        <p:nvSpPr>
          <p:cNvPr id="59" name="円/楕円 58"/>
          <p:cNvSpPr/>
          <p:nvPr/>
        </p:nvSpPr>
        <p:spPr bwMode="auto">
          <a:xfrm>
            <a:off x="3460097" y="4952581"/>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mn-ea"/>
            </a:endParaRPr>
          </a:p>
        </p:txBody>
      </p:sp>
      <p:sp>
        <p:nvSpPr>
          <p:cNvPr id="60" name="円/楕円 59"/>
          <p:cNvSpPr/>
          <p:nvPr/>
        </p:nvSpPr>
        <p:spPr bwMode="auto">
          <a:xfrm>
            <a:off x="3568109" y="4952581"/>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mn-ea"/>
            </a:endParaRPr>
          </a:p>
        </p:txBody>
      </p:sp>
      <p:sp>
        <p:nvSpPr>
          <p:cNvPr id="61" name="円/楕円 60"/>
          <p:cNvSpPr/>
          <p:nvPr/>
        </p:nvSpPr>
        <p:spPr bwMode="auto">
          <a:xfrm>
            <a:off x="3676129" y="4952581"/>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mn-ea"/>
            </a:endParaRPr>
          </a:p>
        </p:txBody>
      </p:sp>
      <p:sp>
        <p:nvSpPr>
          <p:cNvPr id="62" name="円/楕円 61"/>
          <p:cNvSpPr/>
          <p:nvPr/>
        </p:nvSpPr>
        <p:spPr bwMode="auto">
          <a:xfrm>
            <a:off x="3465401"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mn-ea"/>
            </a:endParaRPr>
          </a:p>
        </p:txBody>
      </p:sp>
      <p:sp>
        <p:nvSpPr>
          <p:cNvPr id="63" name="円/楕円 62"/>
          <p:cNvSpPr/>
          <p:nvPr/>
        </p:nvSpPr>
        <p:spPr bwMode="auto">
          <a:xfrm>
            <a:off x="3573413"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mn-ea"/>
            </a:endParaRPr>
          </a:p>
        </p:txBody>
      </p:sp>
      <p:sp>
        <p:nvSpPr>
          <p:cNvPr id="64" name="円/楕円 63"/>
          <p:cNvSpPr/>
          <p:nvPr/>
        </p:nvSpPr>
        <p:spPr bwMode="auto">
          <a:xfrm>
            <a:off x="3681433"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mn-ea"/>
            </a:endParaRPr>
          </a:p>
        </p:txBody>
      </p:sp>
      <p:sp>
        <p:nvSpPr>
          <p:cNvPr id="65" name="Line 89"/>
          <p:cNvSpPr>
            <a:spLocks noChangeShapeType="1"/>
          </p:cNvSpPr>
          <p:nvPr/>
        </p:nvSpPr>
        <p:spPr bwMode="auto">
          <a:xfrm flipH="1">
            <a:off x="2843808" y="3644992"/>
            <a:ext cx="0" cy="1188000"/>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66" name="Line 90"/>
          <p:cNvSpPr>
            <a:spLocks noChangeShapeType="1"/>
          </p:cNvSpPr>
          <p:nvPr/>
        </p:nvSpPr>
        <p:spPr bwMode="auto">
          <a:xfrm flipH="1">
            <a:off x="4391980" y="3234627"/>
            <a:ext cx="3168000" cy="0"/>
          </a:xfrm>
          <a:prstGeom prst="line">
            <a:avLst/>
          </a:prstGeom>
          <a:noFill/>
          <a:ln w="9525">
            <a:solidFill>
              <a:srgbClr val="0000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67" name="Line 90"/>
          <p:cNvSpPr>
            <a:spLocks noChangeShapeType="1"/>
          </p:cNvSpPr>
          <p:nvPr/>
        </p:nvSpPr>
        <p:spPr bwMode="auto">
          <a:xfrm flipH="1">
            <a:off x="2828728" y="3232089"/>
            <a:ext cx="1296000" cy="0"/>
          </a:xfrm>
          <a:prstGeom prst="line">
            <a:avLst/>
          </a:prstGeom>
          <a:noFill/>
          <a:ln w="9525">
            <a:solidFill>
              <a:srgbClr val="0000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68" name="Line 89"/>
          <p:cNvSpPr>
            <a:spLocks noChangeShapeType="1"/>
          </p:cNvSpPr>
          <p:nvPr/>
        </p:nvSpPr>
        <p:spPr bwMode="auto">
          <a:xfrm flipH="1">
            <a:off x="4103948" y="3143346"/>
            <a:ext cx="0" cy="180000"/>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69" name="Line 90"/>
          <p:cNvSpPr>
            <a:spLocks noChangeShapeType="1"/>
          </p:cNvSpPr>
          <p:nvPr/>
        </p:nvSpPr>
        <p:spPr bwMode="auto">
          <a:xfrm flipH="1">
            <a:off x="4103948" y="3232089"/>
            <a:ext cx="288000" cy="0"/>
          </a:xfrm>
          <a:prstGeom prst="line">
            <a:avLst/>
          </a:prstGeom>
          <a:noFill/>
          <a:ln w="9525">
            <a:solidFill>
              <a:srgbClr val="0000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70" name="Line 89"/>
          <p:cNvSpPr>
            <a:spLocks noChangeShapeType="1"/>
          </p:cNvSpPr>
          <p:nvPr/>
        </p:nvSpPr>
        <p:spPr bwMode="auto">
          <a:xfrm flipH="1">
            <a:off x="4391980" y="3143346"/>
            <a:ext cx="0" cy="180000"/>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71" name="Line 89"/>
          <p:cNvSpPr>
            <a:spLocks noChangeShapeType="1"/>
          </p:cNvSpPr>
          <p:nvPr/>
        </p:nvSpPr>
        <p:spPr bwMode="auto">
          <a:xfrm flipH="1">
            <a:off x="7560332" y="2708920"/>
            <a:ext cx="0" cy="648000"/>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72" name="テキスト ボックス 71"/>
          <p:cNvSpPr txBox="1"/>
          <p:nvPr/>
        </p:nvSpPr>
        <p:spPr>
          <a:xfrm flipH="1">
            <a:off x="3055925" y="2744924"/>
            <a:ext cx="734496" cy="461665"/>
          </a:xfrm>
          <a:prstGeom prst="rect">
            <a:avLst/>
          </a:prstGeom>
          <a:noFill/>
        </p:spPr>
        <p:txBody>
          <a:bodyPr wrap="none">
            <a:spAutoFit/>
          </a:bodyPr>
          <a:lstStyle/>
          <a:p>
            <a:pPr algn="ctr">
              <a:defRPr/>
            </a:pPr>
            <a:r>
              <a:rPr kumimoji="0" lang="en-US" altLang="ja-JP" kern="0" dirty="0" smtClean="0">
                <a:ea typeface="HGPｺﾞｼｯｸE" panose="020B0900000000000000" pitchFamily="50" charset="-128"/>
                <a:cs typeface="Times New Roman" panose="02020603050405020304" pitchFamily="18" charset="0"/>
              </a:rPr>
              <a:t>SYNC</a:t>
            </a:r>
            <a:endParaRPr kumimoji="0" lang="en-US" altLang="ja-JP" kern="0" dirty="0">
              <a:ea typeface="HGPｺﾞｼｯｸE" panose="020B0900000000000000" pitchFamily="50" charset="-128"/>
              <a:cs typeface="Times New Roman" panose="02020603050405020304" pitchFamily="18" charset="0"/>
            </a:endParaRPr>
          </a:p>
          <a:p>
            <a:pPr algn="ctr">
              <a:defRPr/>
            </a:pPr>
            <a:r>
              <a:rPr kumimoji="0" lang="en-US" altLang="ja-JP" kern="0" dirty="0" smtClean="0">
                <a:ea typeface="HGPｺﾞｼｯｸE" panose="020B0900000000000000" pitchFamily="50" charset="-128"/>
                <a:cs typeface="Times New Roman" panose="02020603050405020304" pitchFamily="18" charset="0"/>
              </a:rPr>
              <a:t>14 GCSs</a:t>
            </a:r>
            <a:endParaRPr lang="ja-JP" altLang="en-US" dirty="0">
              <a:ea typeface="HGPｺﾞｼｯｸE" panose="020B0900000000000000" pitchFamily="50" charset="-128"/>
              <a:cs typeface="Times New Roman" panose="02020603050405020304" pitchFamily="18" charset="0"/>
            </a:endParaRPr>
          </a:p>
        </p:txBody>
      </p:sp>
      <p:cxnSp>
        <p:nvCxnSpPr>
          <p:cNvPr id="73" name="直線矢印コネクタ 72"/>
          <p:cNvCxnSpPr/>
          <p:nvPr/>
        </p:nvCxnSpPr>
        <p:spPr bwMode="auto">
          <a:xfrm>
            <a:off x="2832635" y="2780928"/>
            <a:ext cx="4752000" cy="0"/>
          </a:xfrm>
          <a:prstGeom prst="straightConnector1">
            <a:avLst/>
          </a:prstGeom>
          <a:solidFill>
            <a:schemeClr val="accent1"/>
          </a:solidFill>
          <a:ln w="12700" cap="flat" cmpd="sng" algn="ctr">
            <a:solidFill>
              <a:schemeClr val="tx1"/>
            </a:solidFill>
            <a:prstDash val="solid"/>
            <a:round/>
            <a:headEnd type="arrow"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テキスト ボックス 73"/>
          <p:cNvSpPr txBox="1"/>
          <p:nvPr/>
        </p:nvSpPr>
        <p:spPr>
          <a:xfrm flipH="1">
            <a:off x="3959932" y="2744924"/>
            <a:ext cx="598241" cy="461665"/>
          </a:xfrm>
          <a:prstGeom prst="rect">
            <a:avLst/>
          </a:prstGeom>
          <a:noFill/>
        </p:spPr>
        <p:txBody>
          <a:bodyPr wrap="none">
            <a:spAutoFit/>
          </a:bodyPr>
          <a:lstStyle/>
          <a:p>
            <a:pPr algn="ctr">
              <a:defRPr/>
            </a:pPr>
            <a:r>
              <a:rPr kumimoji="0" lang="en-US" altLang="ja-JP" kern="0" dirty="0" smtClean="0">
                <a:solidFill>
                  <a:sysClr val="windowText" lastClr="000000"/>
                </a:solidFill>
                <a:ea typeface="HGPｺﾞｼｯｸE" panose="020B0900000000000000" pitchFamily="50" charset="-128"/>
                <a:cs typeface="Times New Roman" panose="02020603050405020304" pitchFamily="18" charset="0"/>
              </a:rPr>
              <a:t>SFD</a:t>
            </a:r>
            <a:endParaRPr lang="en-US" altLang="ja-JP" kern="0" dirty="0">
              <a:solidFill>
                <a:sysClr val="windowText" lastClr="000000"/>
              </a:solidFill>
              <a:ea typeface="HGPｺﾞｼｯｸE" panose="020B0900000000000000" pitchFamily="50" charset="-128"/>
              <a:cs typeface="Times New Roman" panose="02020603050405020304" pitchFamily="18" charset="0"/>
            </a:endParaRPr>
          </a:p>
          <a:p>
            <a:pPr algn="ctr">
              <a:defRPr/>
            </a:pPr>
            <a:r>
              <a:rPr kumimoji="0" lang="en-US" altLang="ja-JP" kern="0" dirty="0" smtClean="0">
                <a:solidFill>
                  <a:sysClr val="windowText" lastClr="000000"/>
                </a:solidFill>
                <a:ea typeface="HGPｺﾞｼｯｸE" panose="020B0900000000000000" pitchFamily="50" charset="-128"/>
                <a:cs typeface="Times New Roman" panose="02020603050405020304" pitchFamily="18" charset="0"/>
              </a:rPr>
              <a:t>1 GCS</a:t>
            </a:r>
            <a:endParaRPr lang="ja-JP" altLang="en-US" dirty="0">
              <a:ea typeface="HGPｺﾞｼｯｸE" panose="020B0900000000000000" pitchFamily="50" charset="-128"/>
              <a:cs typeface="Times New Roman" panose="02020603050405020304" pitchFamily="18" charset="0"/>
            </a:endParaRPr>
          </a:p>
        </p:txBody>
      </p:sp>
      <p:sp>
        <p:nvSpPr>
          <p:cNvPr id="75" name="テキスト ボックス 74"/>
          <p:cNvSpPr txBox="1"/>
          <p:nvPr/>
        </p:nvSpPr>
        <p:spPr>
          <a:xfrm flipH="1">
            <a:off x="5544108" y="2744924"/>
            <a:ext cx="734496" cy="461665"/>
          </a:xfrm>
          <a:prstGeom prst="rect">
            <a:avLst/>
          </a:prstGeom>
          <a:noFill/>
        </p:spPr>
        <p:txBody>
          <a:bodyPr wrap="none">
            <a:spAutoFit/>
          </a:bodyPr>
          <a:lstStyle/>
          <a:p>
            <a:pPr algn="ctr">
              <a:defRPr/>
            </a:pPr>
            <a:r>
              <a:rPr kumimoji="0" lang="en-US" altLang="ja-JP" kern="0" dirty="0" smtClean="0">
                <a:solidFill>
                  <a:sysClr val="windowText" lastClr="000000"/>
                </a:solidFill>
                <a:ea typeface="HGPｺﾞｼｯｸE" panose="020B0900000000000000" pitchFamily="50" charset="-128"/>
                <a:cs typeface="Times New Roman" panose="02020603050405020304" pitchFamily="18" charset="0"/>
              </a:rPr>
              <a:t>CES</a:t>
            </a:r>
            <a:endParaRPr lang="en-US" altLang="ja-JP" kern="0" dirty="0">
              <a:solidFill>
                <a:sysClr val="windowText" lastClr="000000"/>
              </a:solidFill>
              <a:ea typeface="HGPｺﾞｼｯｸE" panose="020B0900000000000000" pitchFamily="50" charset="-128"/>
              <a:cs typeface="Times New Roman" panose="02020603050405020304" pitchFamily="18" charset="0"/>
            </a:endParaRPr>
          </a:p>
          <a:p>
            <a:pPr algn="ctr">
              <a:defRPr/>
            </a:pPr>
            <a:r>
              <a:rPr kumimoji="0" lang="en-US" altLang="ja-JP" kern="0" dirty="0" smtClean="0">
                <a:solidFill>
                  <a:sysClr val="windowText" lastClr="000000"/>
                </a:solidFill>
                <a:ea typeface="HGPｺﾞｼｯｸE" panose="020B0900000000000000" pitchFamily="50" charset="-128"/>
                <a:cs typeface="Times New Roman" panose="02020603050405020304" pitchFamily="18" charset="0"/>
              </a:rPr>
              <a:t>11 GCSs</a:t>
            </a:r>
            <a:endParaRPr lang="ja-JP" altLang="en-US" dirty="0">
              <a:ea typeface="HGPｺﾞｼｯｸE" panose="020B0900000000000000" pitchFamily="50" charset="-128"/>
              <a:cs typeface="Times New Roman" panose="02020603050405020304" pitchFamily="18" charset="0"/>
            </a:endParaRPr>
          </a:p>
        </p:txBody>
      </p:sp>
      <p:sp>
        <p:nvSpPr>
          <p:cNvPr id="76" name="テキスト ボックス 75"/>
          <p:cNvSpPr txBox="1"/>
          <p:nvPr/>
        </p:nvSpPr>
        <p:spPr>
          <a:xfrm flipH="1">
            <a:off x="3659751" y="2492896"/>
            <a:ext cx="2326278" cy="307777"/>
          </a:xfrm>
          <a:prstGeom prst="rect">
            <a:avLst/>
          </a:prstGeom>
          <a:noFill/>
        </p:spPr>
        <p:txBody>
          <a:bodyPr wrap="none">
            <a:spAutoFit/>
          </a:bodyPr>
          <a:lstStyle/>
          <a:p>
            <a:pPr algn="ctr">
              <a:defRPr/>
            </a:pPr>
            <a:r>
              <a:rPr kumimoji="0" lang="en-US" altLang="ja-JP" sz="1400" kern="0" dirty="0" smtClean="0">
                <a:solidFill>
                  <a:sysClr val="windowText" lastClr="000000"/>
                </a:solidFill>
                <a:ea typeface="HGPｺﾞｼｯｸE" panose="020B0900000000000000" pitchFamily="50" charset="-128"/>
                <a:cs typeface="Times New Roman" panose="02020603050405020304" pitchFamily="18" charset="0"/>
              </a:rPr>
              <a:t>128*26 = 3328 chips: </a:t>
            </a:r>
            <a:r>
              <a:rPr kumimoji="0" lang="en-US" altLang="ja-JP" sz="1400" kern="0" dirty="0" smtClean="0">
                <a:solidFill>
                  <a:srgbClr val="FF0000"/>
                </a:solidFill>
                <a:ea typeface="HGPｺﾞｼｯｸE" panose="020B0900000000000000" pitchFamily="50" charset="-128"/>
                <a:cs typeface="Times New Roman" panose="02020603050405020304" pitchFamily="18" charset="0"/>
              </a:rPr>
              <a:t>1.89 </a:t>
            </a:r>
            <a:r>
              <a:rPr kumimoji="0" lang="en-US" altLang="ja-JP" sz="1400" kern="0" dirty="0" smtClean="0">
                <a:solidFill>
                  <a:srgbClr val="FF0000"/>
                </a:solidFill>
                <a:latin typeface="Times New Roman"/>
                <a:ea typeface="HGPｺﾞｼｯｸE" panose="020B0900000000000000" pitchFamily="50" charset="-128"/>
                <a:cs typeface="Times New Roman"/>
              </a:rPr>
              <a:t>µs</a:t>
            </a:r>
            <a:endParaRPr lang="ja-JP" altLang="en-US" sz="1400" dirty="0">
              <a:solidFill>
                <a:srgbClr val="FF0000"/>
              </a:solidFill>
              <a:ea typeface="HGPｺﾞｼｯｸE" panose="020B0900000000000000" pitchFamily="50" charset="-128"/>
              <a:cs typeface="Times New Roman" panose="02020603050405020304" pitchFamily="18" charset="0"/>
            </a:endParaRPr>
          </a:p>
        </p:txBody>
      </p:sp>
      <p:sp>
        <p:nvSpPr>
          <p:cNvPr id="77" name="Line 89"/>
          <p:cNvSpPr>
            <a:spLocks noChangeShapeType="1"/>
          </p:cNvSpPr>
          <p:nvPr/>
        </p:nvSpPr>
        <p:spPr bwMode="auto">
          <a:xfrm>
            <a:off x="7560332" y="3644992"/>
            <a:ext cx="284431" cy="619191"/>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78" name="テキスト ボックス 77"/>
          <p:cNvSpPr txBox="1"/>
          <p:nvPr/>
        </p:nvSpPr>
        <p:spPr>
          <a:xfrm>
            <a:off x="3126033" y="5337212"/>
            <a:ext cx="4938355" cy="954107"/>
          </a:xfrm>
          <a:prstGeom prst="rect">
            <a:avLst/>
          </a:prstGeom>
          <a:noFill/>
        </p:spPr>
        <p:txBody>
          <a:bodyPr wrap="square" rtlCol="0">
            <a:spAutoFit/>
          </a:bodyPr>
          <a:lstStyle/>
          <a:p>
            <a:r>
              <a:rPr kumimoji="1" lang="en-US" altLang="ja-JP" sz="1400" dirty="0" smtClean="0"/>
              <a:t>GCS: </a:t>
            </a:r>
            <a:r>
              <a:rPr kumimoji="1" lang="en-US" altLang="ja-JP" sz="1400" dirty="0" err="1" smtClean="0"/>
              <a:t>Golay</a:t>
            </a:r>
            <a:r>
              <a:rPr kumimoji="1" lang="en-US" altLang="ja-JP" sz="1400" dirty="0" smtClean="0"/>
              <a:t> complementary sequence, </a:t>
            </a:r>
            <a:r>
              <a:rPr kumimoji="1" lang="en-US" altLang="ja-JP" sz="1400" b="1" dirty="0" smtClean="0"/>
              <a:t>a</a:t>
            </a:r>
            <a:r>
              <a:rPr kumimoji="1" lang="en-US" altLang="ja-JP" sz="1400" dirty="0" smtClean="0"/>
              <a:t> or </a:t>
            </a:r>
            <a:r>
              <a:rPr kumimoji="1" lang="en-US" altLang="ja-JP" sz="1400" b="1" dirty="0" smtClean="0"/>
              <a:t>b</a:t>
            </a:r>
            <a:r>
              <a:rPr kumimoji="1" lang="en-US" altLang="ja-JP" sz="1400" dirty="0" smtClean="0"/>
              <a:t>, here 128-bit length</a:t>
            </a:r>
          </a:p>
          <a:p>
            <a:r>
              <a:rPr kumimoji="1" lang="en-US" altLang="ja-JP" sz="1400" dirty="0" smtClean="0"/>
              <a:t>SYNC: synchronization sequence</a:t>
            </a:r>
          </a:p>
          <a:p>
            <a:r>
              <a:rPr kumimoji="1" lang="en-US" altLang="ja-JP" sz="1400" dirty="0" smtClean="0"/>
              <a:t>SFD: </a:t>
            </a:r>
            <a:r>
              <a:rPr kumimoji="1" lang="en-US" altLang="ja-JP" sz="1400" dirty="0"/>
              <a:t>start frame delimiter</a:t>
            </a:r>
            <a:endParaRPr kumimoji="1" lang="en-US" altLang="ja-JP" sz="1400" dirty="0" smtClean="0"/>
          </a:p>
          <a:p>
            <a:r>
              <a:rPr kumimoji="1" lang="en-US" altLang="ja-JP" sz="1400" dirty="0" smtClean="0"/>
              <a:t>CES: channel-estimation sequence</a:t>
            </a:r>
            <a:endParaRPr kumimoji="1" lang="ja-JP" altLang="en-US" sz="1400" dirty="0"/>
          </a:p>
        </p:txBody>
      </p:sp>
      <p:sp>
        <p:nvSpPr>
          <p:cNvPr id="79" name="タイトル 78"/>
          <p:cNvSpPr>
            <a:spLocks noGrp="1"/>
          </p:cNvSpPr>
          <p:nvPr>
            <p:ph type="title" idx="4294967295"/>
          </p:nvPr>
        </p:nvSpPr>
        <p:spPr>
          <a:xfrm>
            <a:off x="647564" y="620688"/>
            <a:ext cx="7772400" cy="760408"/>
          </a:xfrm>
        </p:spPr>
        <p:txBody>
          <a:bodyPr/>
          <a:lstStyle/>
          <a:p>
            <a:r>
              <a:rPr lang="en-US" altLang="ja-JP" sz="3600" kern="1200" dirty="0" smtClean="0">
                <a:solidFill>
                  <a:srgbClr val="000000"/>
                </a:solidFill>
                <a:effectLst/>
                <a:latin typeface="Times New Roman"/>
                <a:ea typeface="+mj-ea"/>
                <a:cs typeface="+mj-cs"/>
              </a:rPr>
              <a:t>Proposed preamble structure</a:t>
            </a:r>
            <a:endParaRPr kumimoji="1" lang="ja-JP" altLang="en-US" dirty="0"/>
          </a:p>
        </p:txBody>
      </p:sp>
    </p:spTree>
    <p:extLst>
      <p:ext uri="{BB962C8B-B14F-4D97-AF65-F5344CB8AC3E}">
        <p14:creationId xmlns:p14="http://schemas.microsoft.com/office/powerpoint/2010/main" val="28697393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23</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3216862731"/>
              </p:ext>
            </p:extLst>
          </p:nvPr>
        </p:nvGraphicFramePr>
        <p:xfrm>
          <a:off x="1062580" y="2012816"/>
          <a:ext cx="7018840" cy="1920240"/>
        </p:xfrm>
        <a:graphic>
          <a:graphicData uri="http://schemas.openxmlformats.org/drawingml/2006/table">
            <a:tbl>
              <a:tblPr firstRow="1" bandRow="1">
                <a:tableStyleId>{5940675A-B579-460E-94D1-54222C63F5DA}</a:tableStyleId>
              </a:tblPr>
              <a:tblGrid>
                <a:gridCol w="3509420"/>
                <a:gridCol w="3509420"/>
              </a:tblGrid>
              <a:tr h="258438">
                <a:tc>
                  <a:txBody>
                    <a:bodyPr/>
                    <a:lstStyle/>
                    <a:p>
                      <a:pPr algn="ctr"/>
                      <a:r>
                        <a:rPr kumimoji="1" lang="en-US" altLang="ja-JP" b="1" i="0" dirty="0" smtClean="0">
                          <a:latin typeface="Times New Roman" panose="02020603050405020304" pitchFamily="18" charset="0"/>
                          <a:cs typeface="Times New Roman" panose="02020603050405020304" pitchFamily="18" charset="0"/>
                        </a:rPr>
                        <a:t>a</a:t>
                      </a:r>
                      <a:r>
                        <a:rPr kumimoji="1" lang="en-US" altLang="ja-JP" i="0" baseline="-25000" dirty="0" smtClean="0">
                          <a:latin typeface="Times New Roman" panose="02020603050405020304" pitchFamily="18" charset="0"/>
                          <a:cs typeface="Times New Roman" panose="02020603050405020304" pitchFamily="18" charset="0"/>
                        </a:rPr>
                        <a:t>128</a:t>
                      </a:r>
                      <a:endParaRPr kumimoji="1" lang="ja-JP" altLang="en-US" i="0" baseline="-25000" dirty="0">
                        <a:latin typeface="Times New Roman" panose="02020603050405020304" pitchFamily="18" charset="0"/>
                        <a:cs typeface="Times New Roman" panose="02020603050405020304" pitchFamily="18" charset="0"/>
                      </a:endParaRPr>
                    </a:p>
                  </a:txBody>
                  <a:tcPr/>
                </a:tc>
                <a:tc>
                  <a:txBody>
                    <a:bodyPr/>
                    <a:lstStyle/>
                    <a:p>
                      <a:pPr algn="ctr"/>
                      <a:r>
                        <a:rPr kumimoji="1" lang="en-US" altLang="ja-JP" b="1" i="0" dirty="0" smtClean="0">
                          <a:latin typeface="Times New Roman" panose="02020603050405020304" pitchFamily="18" charset="0"/>
                          <a:cs typeface="Times New Roman" panose="02020603050405020304" pitchFamily="18" charset="0"/>
                        </a:rPr>
                        <a:t>b</a:t>
                      </a:r>
                      <a:r>
                        <a:rPr kumimoji="1" lang="en-US" altLang="ja-JP" i="0" baseline="-25000" dirty="0" smtClean="0">
                          <a:latin typeface="Times New Roman" panose="02020603050405020304" pitchFamily="18" charset="0"/>
                          <a:cs typeface="Times New Roman" panose="02020603050405020304" pitchFamily="18" charset="0"/>
                        </a:rPr>
                        <a:t>128</a:t>
                      </a:r>
                      <a:endParaRPr kumimoji="1" lang="ja-JP" altLang="en-US" i="0" baseline="-25000" dirty="0">
                        <a:latin typeface="Times New Roman" panose="02020603050405020304" pitchFamily="18" charset="0"/>
                        <a:cs typeface="Times New Roman" panose="02020603050405020304" pitchFamily="18" charset="0"/>
                      </a:endParaRPr>
                    </a:p>
                  </a:txBody>
                  <a:tcPr/>
                </a:tc>
              </a:tr>
              <a:tr h="258438">
                <a:tc>
                  <a:txBody>
                    <a:bodyPr/>
                    <a:lstStyle/>
                    <a:p>
                      <a:pPr algn="r"/>
                      <a:r>
                        <a:rPr kumimoji="1" lang="en-US" altLang="ja-JP" sz="1200" dirty="0" smtClean="0">
                          <a:latin typeface="Times New Roman" panose="02020603050405020304" pitchFamily="18" charset="0"/>
                          <a:cs typeface="Times New Roman" panose="02020603050405020304" pitchFamily="18" charset="0"/>
                        </a:rPr>
                        <a:t>+1 –1 +1 –1 –1 +1 –1 +1 –1 +1 –1 +1 –1 +1 –1 +1</a:t>
                      </a:r>
                    </a:p>
                    <a:p>
                      <a:pPr algn="r"/>
                      <a:r>
                        <a:rPr kumimoji="1" lang="en-US" altLang="ja-JP" sz="1200" dirty="0" smtClean="0">
                          <a:latin typeface="Times New Roman" panose="02020603050405020304" pitchFamily="18" charset="0"/>
                          <a:cs typeface="Times New Roman" panose="02020603050405020304" pitchFamily="18" charset="0"/>
                        </a:rPr>
                        <a:t>–1 +1 +1 –1 –1 +1 +1 –1 +1 –1 –1 +1 –1 +1 +1 –1 </a:t>
                      </a:r>
                    </a:p>
                    <a:p>
                      <a:pPr algn="r"/>
                      <a:r>
                        <a:rPr kumimoji="1" lang="en-US" altLang="ja-JP" sz="1200" dirty="0" smtClean="0">
                          <a:latin typeface="Times New Roman" panose="02020603050405020304" pitchFamily="18" charset="0"/>
                          <a:cs typeface="Times New Roman" panose="02020603050405020304" pitchFamily="18" charset="0"/>
                        </a:rPr>
                        <a:t>+1 +1 –1 –1 –1 –1 +1 +1 –1 –1 +1 +1 –1 –1 +1 +1</a:t>
                      </a:r>
                    </a:p>
                    <a:p>
                      <a:pPr algn="r"/>
                      <a:r>
                        <a:rPr kumimoji="1" lang="en-US" altLang="ja-JP" sz="1200" dirty="0" smtClean="0">
                          <a:latin typeface="Times New Roman" panose="02020603050405020304" pitchFamily="18" charset="0"/>
                          <a:cs typeface="Times New Roman" panose="02020603050405020304" pitchFamily="18" charset="0"/>
                        </a:rPr>
                        <a:t>–1 –1 –1 –1 –1 –1 –1 –1 +1 +1 +1 +1 –1 –1 –1 –1 </a:t>
                      </a:r>
                    </a:p>
                    <a:p>
                      <a:pPr algn="r"/>
                      <a:r>
                        <a:rPr kumimoji="1" lang="en-US" altLang="ja-JP" sz="1200" dirty="0" smtClean="0">
                          <a:latin typeface="Times New Roman" panose="02020603050405020304" pitchFamily="18" charset="0"/>
                          <a:cs typeface="Times New Roman" panose="02020603050405020304" pitchFamily="18" charset="0"/>
                        </a:rPr>
                        <a:t>–1 –1 –1 –1 +1 +1 +1 +1 +1 +1 +1 +1 +1 +1 +1 +1</a:t>
                      </a:r>
                    </a:p>
                    <a:p>
                      <a:pPr algn="r"/>
                      <a:r>
                        <a:rPr kumimoji="1" lang="en-US" altLang="ja-JP" sz="1200" dirty="0" smtClean="0">
                          <a:latin typeface="Times New Roman" panose="02020603050405020304" pitchFamily="18" charset="0"/>
                          <a:cs typeface="Times New Roman" panose="02020603050405020304" pitchFamily="18" charset="0"/>
                        </a:rPr>
                        <a:t>+1 +1 –1 –1 +1 +1 –1 –1 –1 –1 +1 +1 +1 +1 –1 –1 </a:t>
                      </a:r>
                    </a:p>
                    <a:p>
                      <a:pPr algn="r"/>
                      <a:r>
                        <a:rPr kumimoji="1" lang="en-US" altLang="ja-JP" sz="1200" dirty="0" smtClean="0">
                          <a:latin typeface="Times New Roman" panose="02020603050405020304" pitchFamily="18" charset="0"/>
                          <a:cs typeface="Times New Roman" panose="02020603050405020304" pitchFamily="18" charset="0"/>
                        </a:rPr>
                        <a:t>–1 +1 +1 –1 +1 –1 –1 +1 +1 –1 –1 +1 +1 –1 –1 +1</a:t>
                      </a:r>
                    </a:p>
                    <a:p>
                      <a:pPr algn="r"/>
                      <a:r>
                        <a:rPr kumimoji="1" lang="en-US" altLang="ja-JP" sz="1200" dirty="0" smtClean="0">
                          <a:latin typeface="Times New Roman" panose="02020603050405020304" pitchFamily="18" charset="0"/>
                          <a:cs typeface="Times New Roman" panose="02020603050405020304" pitchFamily="18" charset="0"/>
                        </a:rPr>
                        <a:t>+1 –1 +1 –1 +1 –1 +1 –1 –1 +1 –1 +1 +1 –1 +1 –1</a:t>
                      </a:r>
                      <a:endParaRPr kumimoji="1" lang="ja-JP" altLang="en-US" sz="1200" dirty="0">
                        <a:latin typeface="Times New Roman" panose="02020603050405020304" pitchFamily="18" charset="0"/>
                        <a:cs typeface="Times New Roman" panose="02020603050405020304" pitchFamily="18" charset="0"/>
                      </a:endParaRPr>
                    </a:p>
                  </a:txBody>
                  <a:tcPr/>
                </a:tc>
                <a:tc>
                  <a:txBody>
                    <a:bodyPr/>
                    <a:lstStyle/>
                    <a:p>
                      <a:pPr algn="r"/>
                      <a:r>
                        <a:rPr kumimoji="1" lang="en-US" altLang="ja-JP" sz="1200" dirty="0" smtClean="0">
                          <a:latin typeface="Times New Roman" panose="02020603050405020304" pitchFamily="18" charset="0"/>
                          <a:cs typeface="Times New Roman" panose="02020603050405020304" pitchFamily="18" charset="0"/>
                        </a:rPr>
                        <a:t>+1 –1 +1 –1 –1 +1 –1 +1 –1 +1 –1 +1 –1 +1 –1 +1</a:t>
                      </a:r>
                    </a:p>
                    <a:p>
                      <a:pPr algn="r"/>
                      <a:r>
                        <a:rPr kumimoji="1" lang="en-US" altLang="ja-JP" sz="1200" dirty="0" smtClean="0">
                          <a:latin typeface="Times New Roman" panose="02020603050405020304" pitchFamily="18" charset="0"/>
                          <a:cs typeface="Times New Roman" panose="02020603050405020304" pitchFamily="18" charset="0"/>
                        </a:rPr>
                        <a:t>–1 +1 +1 –1 –1 +1 +1 –1 +1 –1 –1 +1 –1 +1 +1 –1 </a:t>
                      </a:r>
                    </a:p>
                    <a:p>
                      <a:pPr algn="r"/>
                      <a:r>
                        <a:rPr kumimoji="1" lang="en-US" altLang="ja-JP" sz="1200" dirty="0" smtClean="0">
                          <a:latin typeface="Times New Roman" panose="02020603050405020304" pitchFamily="18" charset="0"/>
                          <a:cs typeface="Times New Roman" panose="02020603050405020304" pitchFamily="18" charset="0"/>
                        </a:rPr>
                        <a:t>+1 +1 –1 –1 –1 –1 +1 +1 –1 –1 +1 +1 –1 –1 +1 +1</a:t>
                      </a:r>
                    </a:p>
                    <a:p>
                      <a:pPr algn="r"/>
                      <a:r>
                        <a:rPr kumimoji="1" lang="en-US" altLang="ja-JP" sz="1200" dirty="0" smtClean="0">
                          <a:latin typeface="Times New Roman" panose="02020603050405020304" pitchFamily="18" charset="0"/>
                          <a:cs typeface="Times New Roman" panose="02020603050405020304" pitchFamily="18" charset="0"/>
                        </a:rPr>
                        <a:t>–1 –1 –1 –1 –1 –1 –1 –1 +1 +1 +1 +1 –1 –1 –1 –1 </a:t>
                      </a:r>
                    </a:p>
                    <a:p>
                      <a:pPr algn="r"/>
                      <a:r>
                        <a:rPr kumimoji="1" lang="en-US" altLang="ja-JP" sz="1200" dirty="0" smtClean="0">
                          <a:latin typeface="Times New Roman" panose="02020603050405020304" pitchFamily="18" charset="0"/>
                          <a:cs typeface="Times New Roman" panose="02020603050405020304" pitchFamily="18" charset="0"/>
                        </a:rPr>
                        <a:t>+1 +1 +1 +1 –1 –1 –1 –1 –1 –1 –1 –1 –1 –1 –1 –1</a:t>
                      </a:r>
                    </a:p>
                    <a:p>
                      <a:pPr algn="r"/>
                      <a:r>
                        <a:rPr kumimoji="1" lang="en-US" altLang="ja-JP" sz="1200" dirty="0" smtClean="0">
                          <a:latin typeface="Times New Roman" panose="02020603050405020304" pitchFamily="18" charset="0"/>
                          <a:cs typeface="Times New Roman" panose="02020603050405020304" pitchFamily="18" charset="0"/>
                        </a:rPr>
                        <a:t>–1 –1 +1 +1 –1 –1 +1 +1 +1 +1 –1 –1 –1 –1 +1 +1 </a:t>
                      </a:r>
                    </a:p>
                    <a:p>
                      <a:pPr algn="r"/>
                      <a:r>
                        <a:rPr kumimoji="1" lang="en-US" altLang="ja-JP" sz="1200" dirty="0" smtClean="0">
                          <a:latin typeface="Times New Roman" panose="02020603050405020304" pitchFamily="18" charset="0"/>
                          <a:cs typeface="Times New Roman" panose="02020603050405020304" pitchFamily="18" charset="0"/>
                        </a:rPr>
                        <a:t>+1 –1 –1 +1 –1 +1 +1 –1 –1 +1 +1 –1 –1 +1 +1 –1</a:t>
                      </a:r>
                    </a:p>
                    <a:p>
                      <a:pPr algn="r"/>
                      <a:r>
                        <a:rPr kumimoji="1" lang="en-US" altLang="ja-JP" sz="1200" dirty="0" smtClean="0">
                          <a:latin typeface="Times New Roman" panose="02020603050405020304" pitchFamily="18" charset="0"/>
                          <a:cs typeface="Times New Roman" panose="02020603050405020304" pitchFamily="18" charset="0"/>
                        </a:rPr>
                        <a:t>–1 +1 –1 +1 –1 +1 –1 +1 +1 –1 +1 –1 –1 +1 –1 +1</a:t>
                      </a:r>
                      <a:endParaRPr kumimoji="1" lang="ja-JP" altLang="en-US" sz="1200" dirty="0">
                        <a:latin typeface="Times New Roman" panose="02020603050405020304" pitchFamily="18" charset="0"/>
                        <a:cs typeface="Times New Roman" panose="02020603050405020304" pitchFamily="18" charset="0"/>
                      </a:endParaRPr>
                    </a:p>
                  </a:txBody>
                  <a:tcPr/>
                </a:tc>
              </a:tr>
            </a:tbl>
          </a:graphicData>
        </a:graphic>
      </p:graphicFrame>
      <p:sp>
        <p:nvSpPr>
          <p:cNvPr id="6" name="テキスト ボックス 5"/>
          <p:cNvSpPr txBox="1"/>
          <p:nvPr/>
        </p:nvSpPr>
        <p:spPr>
          <a:xfrm>
            <a:off x="1079612" y="1405812"/>
            <a:ext cx="6907597" cy="369332"/>
          </a:xfrm>
          <a:prstGeom prst="rect">
            <a:avLst/>
          </a:prstGeom>
          <a:noFill/>
        </p:spPr>
        <p:txBody>
          <a:bodyPr wrap="none" rtlCol="0">
            <a:spAutoFit/>
          </a:bodyPr>
          <a:lstStyle/>
          <a:p>
            <a:r>
              <a:rPr kumimoji="1" lang="en-US" altLang="ja-JP" sz="1800" dirty="0" smtClean="0"/>
              <a:t>Two complementary form of the GCSs </a:t>
            </a:r>
            <a:r>
              <a:rPr kumimoji="1" lang="en-US" altLang="ja-JP" sz="1800" b="1" dirty="0" smtClean="0"/>
              <a:t>a</a:t>
            </a:r>
            <a:r>
              <a:rPr kumimoji="1" lang="en-US" altLang="ja-JP" sz="1800" baseline="-25000" dirty="0" smtClean="0"/>
              <a:t>128</a:t>
            </a:r>
            <a:r>
              <a:rPr kumimoji="1" lang="en-US" altLang="ja-JP" sz="1800" dirty="0" smtClean="0"/>
              <a:t> </a:t>
            </a:r>
            <a:r>
              <a:rPr kumimoji="1" lang="en-US" altLang="ja-JP" sz="1800" dirty="0"/>
              <a:t>and </a:t>
            </a:r>
            <a:r>
              <a:rPr kumimoji="1" lang="en-US" altLang="ja-JP" sz="1800" b="1" dirty="0" smtClean="0"/>
              <a:t>b</a:t>
            </a:r>
            <a:r>
              <a:rPr kumimoji="1" lang="en-US" altLang="ja-JP" sz="1800" baseline="-25000" dirty="0" smtClean="0"/>
              <a:t>128</a:t>
            </a:r>
            <a:r>
              <a:rPr kumimoji="1" lang="en-US" altLang="ja-JP" sz="1800" dirty="0" smtClean="0"/>
              <a:t> </a:t>
            </a:r>
            <a:r>
              <a:rPr kumimoji="1" lang="en-US" altLang="ja-JP" sz="1800" dirty="0"/>
              <a:t>with a length of </a:t>
            </a:r>
            <a:r>
              <a:rPr kumimoji="1" lang="en-US" altLang="ja-JP" sz="1800" dirty="0" smtClean="0"/>
              <a:t>128</a:t>
            </a:r>
            <a:endParaRPr kumimoji="1" lang="ja-JP" altLang="en-US" sz="1800" dirty="0"/>
          </a:p>
        </p:txBody>
      </p:sp>
      <p:sp>
        <p:nvSpPr>
          <p:cNvPr id="7" name="テキスト ボックス 6"/>
          <p:cNvSpPr txBox="1"/>
          <p:nvPr/>
        </p:nvSpPr>
        <p:spPr>
          <a:xfrm>
            <a:off x="2139800" y="1664804"/>
            <a:ext cx="4772460" cy="338554"/>
          </a:xfrm>
          <a:prstGeom prst="rect">
            <a:avLst/>
          </a:prstGeom>
          <a:noFill/>
        </p:spPr>
        <p:txBody>
          <a:bodyPr wrap="none" rtlCol="0">
            <a:spAutoFit/>
          </a:bodyPr>
          <a:lstStyle/>
          <a:p>
            <a:pPr algn="ctr"/>
            <a:r>
              <a:rPr lang="en-US" altLang="ja-JP" sz="1600" dirty="0"/>
              <a:t>The </a:t>
            </a:r>
            <a:r>
              <a:rPr lang="en-US" altLang="ja-JP" sz="1600" dirty="0" smtClean="0"/>
              <a:t>GCSs are </a:t>
            </a:r>
            <a:r>
              <a:rPr lang="en-US" altLang="ja-JP" sz="1600" dirty="0"/>
              <a:t>transmitted from left to right, up to down</a:t>
            </a:r>
            <a:endParaRPr kumimoji="1" lang="ja-JP" altLang="en-US" sz="1600" dirty="0"/>
          </a:p>
        </p:txBody>
      </p:sp>
      <p:sp>
        <p:nvSpPr>
          <p:cNvPr id="8" name="テキスト ボックス 7"/>
          <p:cNvSpPr txBox="1"/>
          <p:nvPr/>
        </p:nvSpPr>
        <p:spPr>
          <a:xfrm>
            <a:off x="1403648" y="4499828"/>
            <a:ext cx="6224781" cy="369332"/>
          </a:xfrm>
          <a:prstGeom prst="rect">
            <a:avLst/>
          </a:prstGeom>
          <a:noFill/>
        </p:spPr>
        <p:txBody>
          <a:bodyPr wrap="none" rtlCol="0">
            <a:spAutoFit/>
          </a:bodyPr>
          <a:lstStyle/>
          <a:p>
            <a:r>
              <a:rPr kumimoji="1" lang="en-US" altLang="ja-JP" sz="1800" dirty="0" smtClean="0"/>
              <a:t>Hexadecimal form of the GCSs </a:t>
            </a:r>
            <a:r>
              <a:rPr kumimoji="1" lang="en-US" altLang="ja-JP" sz="1800" b="1" dirty="0" smtClean="0"/>
              <a:t>a</a:t>
            </a:r>
            <a:r>
              <a:rPr kumimoji="1" lang="en-US" altLang="ja-JP" sz="1800" baseline="-25000" dirty="0" smtClean="0"/>
              <a:t>128</a:t>
            </a:r>
            <a:r>
              <a:rPr kumimoji="1" lang="en-US" altLang="ja-JP" sz="1800" dirty="0" smtClean="0"/>
              <a:t> </a:t>
            </a:r>
            <a:r>
              <a:rPr kumimoji="1" lang="en-US" altLang="ja-JP" sz="1800" dirty="0"/>
              <a:t>and </a:t>
            </a:r>
            <a:r>
              <a:rPr kumimoji="1" lang="en-US" altLang="ja-JP" sz="1800" b="1" dirty="0" smtClean="0"/>
              <a:t>b</a:t>
            </a:r>
            <a:r>
              <a:rPr kumimoji="1" lang="en-US" altLang="ja-JP" sz="1800" baseline="-25000" dirty="0" smtClean="0"/>
              <a:t>128</a:t>
            </a:r>
            <a:r>
              <a:rPr kumimoji="1" lang="en-US" altLang="ja-JP" sz="1800" dirty="0" smtClean="0"/>
              <a:t> </a:t>
            </a:r>
            <a:r>
              <a:rPr kumimoji="1" lang="en-US" altLang="ja-JP" sz="1800" dirty="0"/>
              <a:t>with a length of </a:t>
            </a:r>
            <a:r>
              <a:rPr kumimoji="1" lang="en-US" altLang="ja-JP" sz="1800" dirty="0" smtClean="0"/>
              <a:t>128</a:t>
            </a:r>
            <a:endParaRPr kumimoji="1" lang="ja-JP" altLang="en-US" sz="1800" dirty="0"/>
          </a:p>
        </p:txBody>
      </p:sp>
      <p:sp>
        <p:nvSpPr>
          <p:cNvPr id="9" name="テキスト ボックス 8"/>
          <p:cNvSpPr txBox="1"/>
          <p:nvPr/>
        </p:nvSpPr>
        <p:spPr>
          <a:xfrm>
            <a:off x="1117368" y="4836655"/>
            <a:ext cx="6909264" cy="307777"/>
          </a:xfrm>
          <a:prstGeom prst="rect">
            <a:avLst/>
          </a:prstGeom>
          <a:noFill/>
        </p:spPr>
        <p:txBody>
          <a:bodyPr wrap="none" rtlCol="0">
            <a:spAutoFit/>
          </a:bodyPr>
          <a:lstStyle/>
          <a:p>
            <a:pPr algn="ctr"/>
            <a:r>
              <a:rPr lang="en-US" altLang="ja-JP" sz="1400" dirty="0" smtClean="0"/>
              <a:t>The </a:t>
            </a:r>
            <a:r>
              <a:rPr lang="en-US" altLang="ja-JP" sz="1400" dirty="0"/>
              <a:t>GCSs are transmitted from </a:t>
            </a:r>
            <a:r>
              <a:rPr lang="en-US" altLang="ja-JP" sz="1400" dirty="0" smtClean="0"/>
              <a:t>left </a:t>
            </a:r>
            <a:r>
              <a:rPr lang="en-US" altLang="ja-JP" sz="1400" dirty="0"/>
              <a:t>to </a:t>
            </a:r>
            <a:r>
              <a:rPr lang="en-US" altLang="ja-JP" sz="1400" dirty="0" smtClean="0"/>
              <a:t>right </a:t>
            </a:r>
            <a:r>
              <a:rPr lang="en-US" altLang="ja-JP" sz="1400" dirty="0"/>
              <a:t>where the </a:t>
            </a:r>
            <a:r>
              <a:rPr lang="en-US" altLang="ja-JP" sz="1400" dirty="0" smtClean="0"/>
              <a:t>left-most </a:t>
            </a:r>
            <a:r>
              <a:rPr lang="en-US" altLang="ja-JP" sz="1400" dirty="0"/>
              <a:t>bit is transmitted first in time.</a:t>
            </a:r>
            <a:endParaRPr kumimoji="1" lang="ja-JP" altLang="en-US" sz="1400" dirty="0"/>
          </a:p>
        </p:txBody>
      </p:sp>
      <p:graphicFrame>
        <p:nvGraphicFramePr>
          <p:cNvPr id="10" name="表 9"/>
          <p:cNvGraphicFramePr>
            <a:graphicFrameLocks noGrp="1"/>
          </p:cNvGraphicFramePr>
          <p:nvPr>
            <p:extLst>
              <p:ext uri="{D42A27DB-BD31-4B8C-83A1-F6EECF244321}">
                <p14:modId xmlns:p14="http://schemas.microsoft.com/office/powerpoint/2010/main" val="1764559741"/>
              </p:ext>
            </p:extLst>
          </p:nvPr>
        </p:nvGraphicFramePr>
        <p:xfrm>
          <a:off x="1062580" y="5206712"/>
          <a:ext cx="7018840" cy="670560"/>
        </p:xfrm>
        <a:graphic>
          <a:graphicData uri="http://schemas.openxmlformats.org/drawingml/2006/table">
            <a:tbl>
              <a:tblPr firstRow="1" bandRow="1">
                <a:tableStyleId>{5940675A-B579-460E-94D1-54222C63F5DA}</a:tableStyleId>
              </a:tblPr>
              <a:tblGrid>
                <a:gridCol w="3509420"/>
                <a:gridCol w="3509420"/>
              </a:tblGrid>
              <a:tr h="258438">
                <a:tc>
                  <a:txBody>
                    <a:bodyPr/>
                    <a:lstStyle/>
                    <a:p>
                      <a:pPr algn="ctr"/>
                      <a:r>
                        <a:rPr kumimoji="1" lang="en-US" altLang="ja-JP" b="1" i="0" dirty="0" smtClean="0">
                          <a:latin typeface="Times New Roman" panose="02020603050405020304" pitchFamily="18" charset="0"/>
                          <a:cs typeface="Times New Roman" panose="02020603050405020304" pitchFamily="18" charset="0"/>
                        </a:rPr>
                        <a:t>a</a:t>
                      </a:r>
                      <a:r>
                        <a:rPr kumimoji="1" lang="en-US" altLang="ja-JP" i="0" baseline="-25000" dirty="0" smtClean="0">
                          <a:latin typeface="Times New Roman" panose="02020603050405020304" pitchFamily="18" charset="0"/>
                          <a:cs typeface="Times New Roman" panose="02020603050405020304" pitchFamily="18" charset="0"/>
                        </a:rPr>
                        <a:t>128</a:t>
                      </a:r>
                      <a:endParaRPr kumimoji="1" lang="ja-JP" altLang="en-US" i="0" baseline="-25000" dirty="0">
                        <a:latin typeface="Times New Roman" panose="02020603050405020304" pitchFamily="18" charset="0"/>
                        <a:cs typeface="Times New Roman" panose="02020603050405020304" pitchFamily="18" charset="0"/>
                      </a:endParaRPr>
                    </a:p>
                  </a:txBody>
                  <a:tcPr/>
                </a:tc>
                <a:tc>
                  <a:txBody>
                    <a:bodyPr/>
                    <a:lstStyle/>
                    <a:p>
                      <a:pPr algn="ctr"/>
                      <a:r>
                        <a:rPr kumimoji="1" lang="en-US" altLang="ja-JP" b="1" i="0" dirty="0" smtClean="0">
                          <a:latin typeface="Times New Roman" panose="02020603050405020304" pitchFamily="18" charset="0"/>
                          <a:cs typeface="Times New Roman" panose="02020603050405020304" pitchFamily="18" charset="0"/>
                        </a:rPr>
                        <a:t>b</a:t>
                      </a:r>
                      <a:r>
                        <a:rPr kumimoji="1" lang="en-US" altLang="ja-JP" i="0" baseline="-25000" dirty="0" smtClean="0">
                          <a:latin typeface="Times New Roman" panose="02020603050405020304" pitchFamily="18" charset="0"/>
                          <a:cs typeface="Times New Roman" panose="02020603050405020304" pitchFamily="18" charset="0"/>
                        </a:rPr>
                        <a:t>128</a:t>
                      </a:r>
                      <a:endParaRPr kumimoji="1" lang="ja-JP" altLang="en-US" i="0" baseline="-25000" dirty="0">
                        <a:latin typeface="Times New Roman" panose="02020603050405020304" pitchFamily="18" charset="0"/>
                        <a:cs typeface="Times New Roman" panose="02020603050405020304" pitchFamily="18" charset="0"/>
                      </a:endParaRPr>
                    </a:p>
                  </a:txBody>
                  <a:tcPr/>
                </a:tc>
              </a:tr>
              <a:tr h="258438">
                <a:tc>
                  <a:txBody>
                    <a:bodyPr/>
                    <a:lstStyle/>
                    <a:p>
                      <a:pPr algn="r"/>
                      <a:r>
                        <a:rPr kumimoji="1" lang="en-US" altLang="ja-JP" sz="1400" dirty="0" smtClean="0">
                          <a:latin typeface="Times New Roman" panose="02020603050405020304" pitchFamily="18" charset="0"/>
                          <a:cs typeface="Times New Roman" panose="02020603050405020304" pitchFamily="18" charset="0"/>
                        </a:rPr>
                        <a:t>A5556696C33300F00FFFCC3C6999AA5A</a:t>
                      </a:r>
                      <a:endParaRPr kumimoji="1" lang="ja-JP" altLang="en-US" sz="1400" dirty="0">
                        <a:latin typeface="Times New Roman" panose="02020603050405020304" pitchFamily="18" charset="0"/>
                        <a:cs typeface="Times New Roman" panose="02020603050405020304" pitchFamily="18" charset="0"/>
                      </a:endParaRPr>
                    </a:p>
                  </a:txBody>
                  <a:tcPr/>
                </a:tc>
                <a:tc>
                  <a:txBody>
                    <a:bodyPr/>
                    <a:lstStyle/>
                    <a:p>
                      <a:pPr algn="r"/>
                      <a:r>
                        <a:rPr kumimoji="1" lang="en-US" altLang="ja-JP" sz="1400" dirty="0" smtClean="0">
                          <a:latin typeface="Times New Roman" panose="02020603050405020304" pitchFamily="18" charset="0"/>
                          <a:cs typeface="Times New Roman" panose="02020603050405020304" pitchFamily="18" charset="0"/>
                        </a:rPr>
                        <a:t>A5556696C33300F0F00033C3966655A5</a:t>
                      </a:r>
                      <a:endParaRPr kumimoji="1" lang="ja-JP" altLang="en-US" sz="1400" dirty="0">
                        <a:latin typeface="Times New Roman" panose="02020603050405020304" pitchFamily="18" charset="0"/>
                        <a:cs typeface="Times New Roman" panose="02020603050405020304" pitchFamily="18" charset="0"/>
                      </a:endParaRPr>
                    </a:p>
                  </a:txBody>
                  <a:tcPr/>
                </a:tc>
              </a:tr>
            </a:tbl>
          </a:graphicData>
        </a:graphic>
      </p:graphicFrame>
      <p:sp>
        <p:nvSpPr>
          <p:cNvPr id="11" name="タイトル 10"/>
          <p:cNvSpPr>
            <a:spLocks noGrp="1"/>
          </p:cNvSpPr>
          <p:nvPr>
            <p:ph type="title" idx="4294967295"/>
          </p:nvPr>
        </p:nvSpPr>
        <p:spPr>
          <a:xfrm>
            <a:off x="652028" y="656692"/>
            <a:ext cx="7772400" cy="618964"/>
          </a:xfrm>
        </p:spPr>
        <p:txBody>
          <a:bodyPr/>
          <a:lstStyle/>
          <a:p>
            <a:r>
              <a:rPr kumimoji="1" lang="en-US" altLang="ja-JP" sz="2800" kern="1200" dirty="0" smtClean="0">
                <a:solidFill>
                  <a:srgbClr val="000000"/>
                </a:solidFill>
                <a:effectLst/>
                <a:latin typeface="Times New Roman"/>
                <a:ea typeface="+mj-ea"/>
                <a:cs typeface="+mj-cs"/>
              </a:rPr>
              <a:t>Proposed </a:t>
            </a:r>
            <a:r>
              <a:rPr kumimoji="1" lang="en-US" altLang="ja-JP" sz="2800" kern="1200" dirty="0" err="1" smtClean="0">
                <a:solidFill>
                  <a:srgbClr val="000000"/>
                </a:solidFill>
                <a:effectLst/>
                <a:latin typeface="Times New Roman"/>
                <a:ea typeface="+mj-ea"/>
                <a:cs typeface="+mj-cs"/>
              </a:rPr>
              <a:t>Golay</a:t>
            </a:r>
            <a:r>
              <a:rPr kumimoji="1" lang="en-US" altLang="ja-JP" sz="2800" kern="1200" dirty="0" smtClean="0">
                <a:solidFill>
                  <a:srgbClr val="000000"/>
                </a:solidFill>
                <a:effectLst/>
                <a:latin typeface="Times New Roman"/>
                <a:ea typeface="+mj-ea"/>
                <a:cs typeface="+mj-cs"/>
              </a:rPr>
              <a:t> Complementary Sequences (GCSs)</a:t>
            </a:r>
            <a:endParaRPr kumimoji="1" lang="ja-JP" altLang="en-US" dirty="0"/>
          </a:p>
        </p:txBody>
      </p:sp>
    </p:spTree>
    <p:extLst>
      <p:ext uri="{BB962C8B-B14F-4D97-AF65-F5344CB8AC3E}">
        <p14:creationId xmlns:p14="http://schemas.microsoft.com/office/powerpoint/2010/main" val="16187908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24</a:t>
            </a:fld>
            <a:endParaRPr lang="en-US" altLang="ja-JP"/>
          </a:p>
        </p:txBody>
      </p:sp>
      <p:pic>
        <p:nvPicPr>
          <p:cNvPr id="5" name="Picture 2"/>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0960" y="3534554"/>
            <a:ext cx="2988000" cy="172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29831" y="3552554"/>
            <a:ext cx="2876400" cy="169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Box 86"/>
          <p:cNvSpPr txBox="1">
            <a:spLocks noChangeArrowheads="1"/>
          </p:cNvSpPr>
          <p:nvPr/>
        </p:nvSpPr>
        <p:spPr bwMode="auto">
          <a:xfrm>
            <a:off x="2020249" y="5678088"/>
            <a:ext cx="129554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2400" b="1" kern="0" dirty="0" smtClean="0">
                <a:latin typeface="Times New Roman" panose="02020603050405020304" pitchFamily="18" charset="0"/>
                <a:cs typeface="Times New Roman" panose="02020603050405020304" pitchFamily="18" charset="0"/>
              </a:rPr>
              <a:t>(a) 15.3c</a:t>
            </a:r>
          </a:p>
        </p:txBody>
      </p:sp>
      <p:sp>
        <p:nvSpPr>
          <p:cNvPr id="8" name="Text Box 86"/>
          <p:cNvSpPr txBox="1">
            <a:spLocks noChangeArrowheads="1"/>
          </p:cNvSpPr>
          <p:nvPr/>
        </p:nvSpPr>
        <p:spPr bwMode="auto">
          <a:xfrm>
            <a:off x="2015716" y="5219908"/>
            <a:ext cx="110158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800" b="0" kern="0" dirty="0" smtClean="0">
                <a:latin typeface="Times New Roman" panose="02020603050405020304" pitchFamily="18" charset="0"/>
                <a:cs typeface="Times New Roman" panose="02020603050405020304" pitchFamily="18" charset="0"/>
              </a:rPr>
              <a:t>Time Slot</a:t>
            </a:r>
          </a:p>
        </p:txBody>
      </p:sp>
      <p:sp>
        <p:nvSpPr>
          <p:cNvPr id="9" name="Text Box 86"/>
          <p:cNvSpPr txBox="1">
            <a:spLocks noChangeArrowheads="1"/>
          </p:cNvSpPr>
          <p:nvPr/>
        </p:nvSpPr>
        <p:spPr bwMode="auto">
          <a:xfrm>
            <a:off x="6236173" y="5678088"/>
            <a:ext cx="137249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2400" b="1" kern="0" dirty="0" smtClean="0">
                <a:latin typeface="Times New Roman" panose="02020603050405020304" pitchFamily="18" charset="0"/>
                <a:cs typeface="Times New Roman" panose="02020603050405020304" pitchFamily="18" charset="0"/>
              </a:rPr>
              <a:t>(b) TG3e</a:t>
            </a:r>
          </a:p>
        </p:txBody>
      </p:sp>
      <p:sp>
        <p:nvSpPr>
          <p:cNvPr id="10" name="Text Box 86"/>
          <p:cNvSpPr txBox="1">
            <a:spLocks noChangeArrowheads="1"/>
          </p:cNvSpPr>
          <p:nvPr/>
        </p:nvSpPr>
        <p:spPr bwMode="auto">
          <a:xfrm>
            <a:off x="6270112" y="5218321"/>
            <a:ext cx="110158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800" b="0" kern="0" dirty="0" smtClean="0">
                <a:latin typeface="Times New Roman" panose="02020603050405020304" pitchFamily="18" charset="0"/>
                <a:cs typeface="Times New Roman" panose="02020603050405020304" pitchFamily="18" charset="0"/>
              </a:rPr>
              <a:t>Time Slot</a:t>
            </a:r>
          </a:p>
        </p:txBody>
      </p:sp>
      <p:sp>
        <p:nvSpPr>
          <p:cNvPr id="12" name="テキスト ボックス 9"/>
          <p:cNvSpPr txBox="1">
            <a:spLocks noChangeArrowheads="1"/>
          </p:cNvSpPr>
          <p:nvPr/>
        </p:nvSpPr>
        <p:spPr bwMode="auto">
          <a:xfrm>
            <a:off x="4808700" y="1844824"/>
            <a:ext cx="397576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eaLnBrk="1" hangingPunct="1">
              <a:spcBef>
                <a:spcPct val="0"/>
              </a:spcBef>
              <a:buClrTx/>
              <a:buFontTx/>
              <a:buNone/>
            </a:pPr>
            <a:r>
              <a:rPr lang="en-US" altLang="ja-JP" sz="2000" b="1" dirty="0">
                <a:latin typeface="Times New Roman" panose="02020603050405020304" pitchFamily="18" charset="0"/>
                <a:cs typeface="Times New Roman" panose="02020603050405020304" pitchFamily="18" charset="0"/>
              </a:rPr>
              <a:t>r</a:t>
            </a:r>
            <a:r>
              <a:rPr lang="en-US" altLang="ja-JP" sz="2000" b="0" dirty="0">
                <a:latin typeface="Times New Roman" panose="02020603050405020304" pitchFamily="18" charset="0"/>
                <a:cs typeface="Times New Roman" panose="02020603050405020304" pitchFamily="18" charset="0"/>
              </a:rPr>
              <a:t>: </a:t>
            </a:r>
            <a:r>
              <a:rPr lang="en-US" altLang="ja-JP" sz="2000" b="0" dirty="0" smtClean="0">
                <a:latin typeface="Times New Roman" panose="02020603050405020304" pitchFamily="18" charset="0"/>
                <a:cs typeface="Times New Roman" panose="02020603050405020304" pitchFamily="18" charset="0"/>
              </a:rPr>
              <a:t>a noiseless received </a:t>
            </a:r>
            <a:r>
              <a:rPr lang="en-US" altLang="ja-JP" sz="2000" b="0" dirty="0">
                <a:latin typeface="Times New Roman" panose="02020603050405020304" pitchFamily="18" charset="0"/>
                <a:cs typeface="Times New Roman" panose="02020603050405020304" pitchFamily="18" charset="0"/>
              </a:rPr>
              <a:t>sequences</a:t>
            </a:r>
          </a:p>
          <a:p>
            <a:pPr eaLnBrk="1" hangingPunct="1">
              <a:spcBef>
                <a:spcPct val="0"/>
              </a:spcBef>
              <a:buClrTx/>
              <a:buNone/>
            </a:pPr>
            <a:r>
              <a:rPr lang="en-US" altLang="zh-TW" sz="2000" b="1" dirty="0">
                <a:latin typeface="Times New Roman" panose="02020603050405020304" pitchFamily="18" charset="0"/>
                <a:cs typeface="Times New Roman" panose="02020603050405020304" pitchFamily="18" charset="0"/>
              </a:rPr>
              <a:t>R</a:t>
            </a:r>
            <a:r>
              <a:rPr lang="en-US" altLang="zh-TW" sz="2000" b="0" dirty="0">
                <a:latin typeface="Times New Roman" panose="02020603050405020304" pitchFamily="18" charset="0"/>
                <a:cs typeface="Times New Roman" panose="02020603050405020304" pitchFamily="18" charset="0"/>
              </a:rPr>
              <a:t>: </a:t>
            </a:r>
            <a:r>
              <a:rPr lang="en-US" altLang="zh-TW" sz="2000" b="0" dirty="0" smtClean="0">
                <a:latin typeface="Times New Roman" panose="02020603050405020304" pitchFamily="18" charset="0"/>
                <a:cs typeface="Times New Roman" panose="02020603050405020304" pitchFamily="18" charset="0"/>
              </a:rPr>
              <a:t>a reference sequence</a:t>
            </a:r>
            <a:r>
              <a:rPr lang="en-US" altLang="ja-JP" sz="2000" kern="0" dirty="0">
                <a:latin typeface="Times New Roman" panose="02020603050405020304" pitchFamily="18" charset="0"/>
                <a:cs typeface="Times New Roman" panose="02020603050405020304" pitchFamily="18" charset="0"/>
              </a:rPr>
              <a:t>= [</a:t>
            </a:r>
            <a:r>
              <a:rPr lang="en-US" altLang="ja-JP" sz="2000" b="1" kern="0" dirty="0">
                <a:latin typeface="Times New Roman" panose="02020603050405020304" pitchFamily="18" charset="0"/>
                <a:cs typeface="Times New Roman" panose="02020603050405020304" pitchFamily="18" charset="0"/>
              </a:rPr>
              <a:t>a</a:t>
            </a:r>
            <a:r>
              <a:rPr lang="en-US" altLang="ja-JP" sz="2000" kern="0" baseline="-25000" dirty="0">
                <a:latin typeface="Times New Roman" panose="02020603050405020304" pitchFamily="18" charset="0"/>
                <a:cs typeface="Times New Roman" panose="02020603050405020304" pitchFamily="18" charset="0"/>
              </a:rPr>
              <a:t>128</a:t>
            </a:r>
            <a:r>
              <a:rPr lang="en-US" altLang="ja-JP" sz="2000" kern="0" dirty="0">
                <a:latin typeface="Times New Roman" panose="02020603050405020304" pitchFamily="18" charset="0"/>
                <a:cs typeface="Times New Roman" panose="02020603050405020304" pitchFamily="18" charset="0"/>
              </a:rPr>
              <a:t> –</a:t>
            </a:r>
            <a:r>
              <a:rPr lang="en-US" altLang="ja-JP" sz="2000" b="1" kern="0" dirty="0">
                <a:latin typeface="Times New Roman" panose="02020603050405020304" pitchFamily="18" charset="0"/>
                <a:cs typeface="Times New Roman" panose="02020603050405020304" pitchFamily="18" charset="0"/>
              </a:rPr>
              <a:t>a</a:t>
            </a:r>
            <a:r>
              <a:rPr lang="en-US" altLang="ja-JP" sz="2000" kern="0" baseline="-25000" dirty="0">
                <a:latin typeface="Times New Roman" panose="02020603050405020304" pitchFamily="18" charset="0"/>
                <a:cs typeface="Times New Roman" panose="02020603050405020304" pitchFamily="18" charset="0"/>
              </a:rPr>
              <a:t>128</a:t>
            </a:r>
            <a:r>
              <a:rPr lang="en-US" altLang="ja-JP" sz="2000" kern="0" dirty="0" smtClean="0">
                <a:latin typeface="Times New Roman" panose="02020603050405020304" pitchFamily="18" charset="0"/>
                <a:cs typeface="Times New Roman" panose="02020603050405020304" pitchFamily="18" charset="0"/>
              </a:rPr>
              <a:t>]</a:t>
            </a:r>
            <a:endParaRPr lang="en-US" altLang="ja-JP" sz="2000" kern="0" dirty="0">
              <a:latin typeface="Times New Roman" panose="02020603050405020304" pitchFamily="18" charset="0"/>
              <a:cs typeface="Times New Roman" panose="02020603050405020304" pitchFamily="18" charset="0"/>
            </a:endParaRPr>
          </a:p>
        </p:txBody>
      </p:sp>
      <p:sp>
        <p:nvSpPr>
          <p:cNvPr id="13" name="Text Box 86"/>
          <p:cNvSpPr txBox="1">
            <a:spLocks noChangeArrowheads="1"/>
          </p:cNvSpPr>
          <p:nvPr/>
        </p:nvSpPr>
        <p:spPr bwMode="auto">
          <a:xfrm rot="16200000">
            <a:off x="4109405" y="3858122"/>
            <a:ext cx="206979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800" b="0" kern="0" dirty="0" smtClean="0">
                <a:latin typeface="Times New Roman" panose="02020603050405020304" pitchFamily="18" charset="0"/>
                <a:cs typeface="Times New Roman" panose="02020603050405020304" pitchFamily="18" charset="0"/>
              </a:rPr>
              <a:t>Cross Correlation of</a:t>
            </a:r>
          </a:p>
          <a:p>
            <a:pPr algn="ctr" eaLnBrk="1" fontAlgn="auto" hangingPunct="1">
              <a:spcBef>
                <a:spcPts val="0"/>
              </a:spcBef>
              <a:spcAft>
                <a:spcPts val="0"/>
              </a:spcAft>
              <a:defRPr/>
            </a:pPr>
            <a:r>
              <a:rPr lang="en-US" altLang="ja-JP" sz="1800" b="1" kern="0" dirty="0" smtClean="0">
                <a:latin typeface="Times New Roman" panose="02020603050405020304" pitchFamily="18" charset="0"/>
                <a:cs typeface="Times New Roman" panose="02020603050405020304" pitchFamily="18" charset="0"/>
              </a:rPr>
              <a:t>r</a:t>
            </a:r>
            <a:r>
              <a:rPr lang="en-US" altLang="ja-JP" sz="1800" b="0" kern="0" dirty="0" smtClean="0">
                <a:latin typeface="Times New Roman" panose="02020603050405020304" pitchFamily="18" charset="0"/>
                <a:cs typeface="Times New Roman" panose="02020603050405020304" pitchFamily="18" charset="0"/>
              </a:rPr>
              <a:t> and </a:t>
            </a:r>
            <a:r>
              <a:rPr lang="en-US" altLang="ja-JP" sz="1800" b="1" kern="0" dirty="0" smtClean="0">
                <a:latin typeface="Times New Roman" panose="02020603050405020304" pitchFamily="18" charset="0"/>
                <a:cs typeface="Times New Roman" panose="02020603050405020304" pitchFamily="18" charset="0"/>
              </a:rPr>
              <a:t>R</a:t>
            </a:r>
          </a:p>
        </p:txBody>
      </p:sp>
      <p:sp>
        <p:nvSpPr>
          <p:cNvPr id="14" name="テキスト ボックス 13"/>
          <p:cNvSpPr txBox="1"/>
          <p:nvPr/>
        </p:nvSpPr>
        <p:spPr>
          <a:xfrm flipH="1">
            <a:off x="5925065" y="2894495"/>
            <a:ext cx="663964" cy="307777"/>
          </a:xfrm>
          <a:prstGeom prst="rect">
            <a:avLst/>
          </a:prstGeom>
          <a:noFill/>
        </p:spPr>
        <p:txBody>
          <a:bodyPr wrap="none">
            <a:spAutoFit/>
          </a:bodyPr>
          <a:lstStyle/>
          <a:p>
            <a:pPr algn="ctr">
              <a:defRPr/>
            </a:pPr>
            <a:r>
              <a:rPr kumimoji="0" lang="en-US" altLang="ja-JP" sz="1400" kern="0" dirty="0">
                <a:solidFill>
                  <a:sysClr val="windowText" lastClr="000000"/>
                </a:solidFill>
                <a:ea typeface="HGPｺﾞｼｯｸE" panose="020B0900000000000000" pitchFamily="50" charset="-128"/>
                <a:cs typeface="Times New Roman" panose="02020603050405020304" pitchFamily="18" charset="0"/>
              </a:rPr>
              <a:t>SYNC</a:t>
            </a:r>
          </a:p>
        </p:txBody>
      </p:sp>
      <p:sp>
        <p:nvSpPr>
          <p:cNvPr id="15" name="テキスト ボックス 14"/>
          <p:cNvSpPr txBox="1"/>
          <p:nvPr/>
        </p:nvSpPr>
        <p:spPr>
          <a:xfrm flipH="1">
            <a:off x="7264940" y="2894495"/>
            <a:ext cx="513282" cy="307777"/>
          </a:xfrm>
          <a:prstGeom prst="rect">
            <a:avLst/>
          </a:prstGeom>
          <a:noFill/>
        </p:spPr>
        <p:txBody>
          <a:bodyPr wrap="none">
            <a:spAutoFit/>
          </a:bodyPr>
          <a:lstStyle/>
          <a:p>
            <a:pPr algn="ctr">
              <a:defRPr/>
            </a:pPr>
            <a:r>
              <a:rPr kumimoji="0" lang="en-US" altLang="ja-JP" sz="1400" kern="0" dirty="0">
                <a:solidFill>
                  <a:sysClr val="windowText" lastClr="000000"/>
                </a:solidFill>
                <a:ea typeface="HGPｺﾞｼｯｸE" panose="020B0900000000000000" pitchFamily="50" charset="-128"/>
                <a:cs typeface="Times New Roman" panose="02020603050405020304" pitchFamily="18" charset="0"/>
              </a:rPr>
              <a:t>CES</a:t>
            </a:r>
          </a:p>
        </p:txBody>
      </p:sp>
      <p:sp>
        <p:nvSpPr>
          <p:cNvPr id="16" name="Line 89"/>
          <p:cNvSpPr>
            <a:spLocks noChangeShapeType="1"/>
          </p:cNvSpPr>
          <p:nvPr/>
        </p:nvSpPr>
        <p:spPr bwMode="auto">
          <a:xfrm flipH="1">
            <a:off x="6912684" y="3048483"/>
            <a:ext cx="0" cy="22383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7" name="Line 90"/>
          <p:cNvSpPr>
            <a:spLocks noChangeShapeType="1"/>
          </p:cNvSpPr>
          <p:nvPr/>
        </p:nvSpPr>
        <p:spPr bwMode="auto">
          <a:xfrm flipH="1">
            <a:off x="5601410" y="3180245"/>
            <a:ext cx="1311274" cy="0"/>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8" name="Line 89"/>
          <p:cNvSpPr>
            <a:spLocks noChangeShapeType="1"/>
          </p:cNvSpPr>
          <p:nvPr/>
        </p:nvSpPr>
        <p:spPr bwMode="auto">
          <a:xfrm flipH="1">
            <a:off x="5602270" y="3123095"/>
            <a:ext cx="0" cy="14922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9" name="Line 90"/>
          <p:cNvSpPr>
            <a:spLocks noChangeShapeType="1"/>
          </p:cNvSpPr>
          <p:nvPr/>
        </p:nvSpPr>
        <p:spPr bwMode="auto">
          <a:xfrm flipH="1">
            <a:off x="7007996" y="3180245"/>
            <a:ext cx="1027169" cy="0"/>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20" name="Line 89"/>
          <p:cNvSpPr>
            <a:spLocks noChangeShapeType="1"/>
          </p:cNvSpPr>
          <p:nvPr/>
        </p:nvSpPr>
        <p:spPr bwMode="auto">
          <a:xfrm flipH="1">
            <a:off x="8035165" y="3123095"/>
            <a:ext cx="0" cy="14922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21" name="Line 89"/>
          <p:cNvSpPr>
            <a:spLocks noChangeShapeType="1"/>
          </p:cNvSpPr>
          <p:nvPr/>
        </p:nvSpPr>
        <p:spPr bwMode="auto">
          <a:xfrm flipH="1">
            <a:off x="7005615" y="3048483"/>
            <a:ext cx="0" cy="223838"/>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22" name="Line 90"/>
          <p:cNvSpPr>
            <a:spLocks noChangeShapeType="1"/>
          </p:cNvSpPr>
          <p:nvPr/>
        </p:nvSpPr>
        <p:spPr bwMode="auto">
          <a:xfrm flipH="1">
            <a:off x="7006578" y="3097844"/>
            <a:ext cx="144000" cy="0"/>
          </a:xfrm>
          <a:prstGeom prst="line">
            <a:avLst/>
          </a:prstGeom>
          <a:noFill/>
          <a:ln w="9525">
            <a:solidFill>
              <a:srgbClr val="000000"/>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23" name="テキスト ボックス 22"/>
          <p:cNvSpPr txBox="1"/>
          <p:nvPr/>
        </p:nvSpPr>
        <p:spPr>
          <a:xfrm flipH="1">
            <a:off x="6702875" y="2773994"/>
            <a:ext cx="513282" cy="307777"/>
          </a:xfrm>
          <a:prstGeom prst="rect">
            <a:avLst/>
          </a:prstGeom>
          <a:noFill/>
        </p:spPr>
        <p:txBody>
          <a:bodyPr wrap="none">
            <a:spAutoFit/>
          </a:bodyPr>
          <a:lstStyle/>
          <a:p>
            <a:pPr algn="ctr">
              <a:defRPr/>
            </a:pPr>
            <a:r>
              <a:rPr kumimoji="0" lang="en-US" altLang="ja-JP" sz="1400" kern="0" dirty="0">
                <a:solidFill>
                  <a:sysClr val="windowText" lastClr="000000"/>
                </a:solidFill>
                <a:ea typeface="HGPｺﾞｼｯｸE" panose="020B0900000000000000" pitchFamily="50" charset="-128"/>
                <a:cs typeface="Times New Roman" panose="02020603050405020304" pitchFamily="18" charset="0"/>
              </a:rPr>
              <a:t>SFD</a:t>
            </a:r>
          </a:p>
        </p:txBody>
      </p:sp>
      <p:sp>
        <p:nvSpPr>
          <p:cNvPr id="24" name="Line 89"/>
          <p:cNvSpPr>
            <a:spLocks noChangeShapeType="1"/>
          </p:cNvSpPr>
          <p:nvPr/>
        </p:nvSpPr>
        <p:spPr bwMode="auto">
          <a:xfrm flipH="1">
            <a:off x="8035165" y="3481870"/>
            <a:ext cx="0" cy="155575"/>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25" name="Line 89"/>
          <p:cNvSpPr>
            <a:spLocks noChangeShapeType="1"/>
          </p:cNvSpPr>
          <p:nvPr/>
        </p:nvSpPr>
        <p:spPr bwMode="auto">
          <a:xfrm flipH="1">
            <a:off x="7006347" y="3481870"/>
            <a:ext cx="0" cy="155575"/>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26" name="Line 89"/>
          <p:cNvSpPr>
            <a:spLocks noChangeShapeType="1"/>
          </p:cNvSpPr>
          <p:nvPr/>
        </p:nvSpPr>
        <p:spPr bwMode="auto">
          <a:xfrm flipH="1">
            <a:off x="6912621" y="3481870"/>
            <a:ext cx="0" cy="155575"/>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27" name="Line 89"/>
          <p:cNvSpPr>
            <a:spLocks noChangeShapeType="1"/>
          </p:cNvSpPr>
          <p:nvPr/>
        </p:nvSpPr>
        <p:spPr bwMode="auto">
          <a:xfrm flipH="1">
            <a:off x="5601410" y="3481870"/>
            <a:ext cx="0" cy="155575"/>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28" name="Rectangle 82"/>
          <p:cNvSpPr>
            <a:spLocks noChangeArrowheads="1"/>
          </p:cNvSpPr>
          <p:nvPr/>
        </p:nvSpPr>
        <p:spPr bwMode="auto">
          <a:xfrm flipH="1">
            <a:off x="5601410" y="327232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29" name="Rectangle 82"/>
          <p:cNvSpPr>
            <a:spLocks noChangeArrowheads="1"/>
          </p:cNvSpPr>
          <p:nvPr/>
        </p:nvSpPr>
        <p:spPr bwMode="auto">
          <a:xfrm flipH="1">
            <a:off x="5695072" y="327232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30" name="Rectangle 82"/>
          <p:cNvSpPr>
            <a:spLocks noChangeArrowheads="1"/>
          </p:cNvSpPr>
          <p:nvPr/>
        </p:nvSpPr>
        <p:spPr bwMode="auto">
          <a:xfrm flipH="1">
            <a:off x="5788735" y="327232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31" name="Rectangle 82"/>
          <p:cNvSpPr>
            <a:spLocks noChangeArrowheads="1"/>
          </p:cNvSpPr>
          <p:nvPr/>
        </p:nvSpPr>
        <p:spPr bwMode="auto">
          <a:xfrm flipH="1">
            <a:off x="5882397" y="327232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32" name="Rectangle 82"/>
          <p:cNvSpPr>
            <a:spLocks noChangeArrowheads="1"/>
          </p:cNvSpPr>
          <p:nvPr/>
        </p:nvSpPr>
        <p:spPr bwMode="auto">
          <a:xfrm flipH="1">
            <a:off x="5976060" y="327232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33" name="Rectangle 82"/>
          <p:cNvSpPr>
            <a:spLocks noChangeArrowheads="1"/>
          </p:cNvSpPr>
          <p:nvPr/>
        </p:nvSpPr>
        <p:spPr bwMode="auto">
          <a:xfrm flipH="1">
            <a:off x="6069722" y="327232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34" name="Rectangle 82"/>
          <p:cNvSpPr>
            <a:spLocks noChangeArrowheads="1"/>
          </p:cNvSpPr>
          <p:nvPr/>
        </p:nvSpPr>
        <p:spPr bwMode="auto">
          <a:xfrm flipH="1">
            <a:off x="6163385" y="327232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35" name="Rectangle 82"/>
          <p:cNvSpPr>
            <a:spLocks noChangeArrowheads="1"/>
          </p:cNvSpPr>
          <p:nvPr/>
        </p:nvSpPr>
        <p:spPr bwMode="auto">
          <a:xfrm flipH="1">
            <a:off x="6257047" y="327232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36" name="Rectangle 82"/>
          <p:cNvSpPr>
            <a:spLocks noChangeArrowheads="1"/>
          </p:cNvSpPr>
          <p:nvPr/>
        </p:nvSpPr>
        <p:spPr bwMode="auto">
          <a:xfrm flipH="1">
            <a:off x="6350710" y="327232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37" name="Rectangle 82"/>
          <p:cNvSpPr>
            <a:spLocks noChangeArrowheads="1"/>
          </p:cNvSpPr>
          <p:nvPr/>
        </p:nvSpPr>
        <p:spPr bwMode="auto">
          <a:xfrm flipH="1">
            <a:off x="6444372" y="327232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38" name="Rectangle 82"/>
          <p:cNvSpPr>
            <a:spLocks noChangeArrowheads="1"/>
          </p:cNvSpPr>
          <p:nvPr/>
        </p:nvSpPr>
        <p:spPr bwMode="auto">
          <a:xfrm flipH="1">
            <a:off x="6538034" y="327232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39" name="Rectangle 82"/>
          <p:cNvSpPr>
            <a:spLocks noChangeArrowheads="1"/>
          </p:cNvSpPr>
          <p:nvPr/>
        </p:nvSpPr>
        <p:spPr bwMode="auto">
          <a:xfrm flipH="1">
            <a:off x="6631697" y="327232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40" name="Rectangle 82"/>
          <p:cNvSpPr>
            <a:spLocks noChangeArrowheads="1"/>
          </p:cNvSpPr>
          <p:nvPr/>
        </p:nvSpPr>
        <p:spPr bwMode="auto">
          <a:xfrm flipH="1">
            <a:off x="6725359" y="327232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41" name="Rectangle 82"/>
          <p:cNvSpPr>
            <a:spLocks noChangeArrowheads="1"/>
          </p:cNvSpPr>
          <p:nvPr/>
        </p:nvSpPr>
        <p:spPr bwMode="auto">
          <a:xfrm flipH="1">
            <a:off x="6819022" y="327232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42" name="Rectangle 82"/>
          <p:cNvSpPr>
            <a:spLocks noChangeArrowheads="1"/>
          </p:cNvSpPr>
          <p:nvPr/>
        </p:nvSpPr>
        <p:spPr bwMode="auto">
          <a:xfrm flipH="1">
            <a:off x="6912684" y="3272320"/>
            <a:ext cx="93663" cy="206375"/>
          </a:xfrm>
          <a:prstGeom prst="rect">
            <a:avLst/>
          </a:prstGeom>
          <a:solidFill>
            <a:schemeClr val="bg1">
              <a:lumMod val="85000"/>
            </a:schemeClr>
          </a:solid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43" name="Rectangle 82"/>
          <p:cNvSpPr>
            <a:spLocks noChangeArrowheads="1"/>
          </p:cNvSpPr>
          <p:nvPr/>
        </p:nvSpPr>
        <p:spPr bwMode="auto">
          <a:xfrm flipH="1">
            <a:off x="7006347" y="327232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44" name="Rectangle 82"/>
          <p:cNvSpPr>
            <a:spLocks noChangeArrowheads="1"/>
          </p:cNvSpPr>
          <p:nvPr/>
        </p:nvSpPr>
        <p:spPr bwMode="auto">
          <a:xfrm flipH="1">
            <a:off x="7100009" y="327232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45" name="Rectangle 82"/>
          <p:cNvSpPr>
            <a:spLocks noChangeArrowheads="1"/>
          </p:cNvSpPr>
          <p:nvPr/>
        </p:nvSpPr>
        <p:spPr bwMode="auto">
          <a:xfrm flipH="1">
            <a:off x="7193672" y="3272320"/>
            <a:ext cx="92075"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46" name="Rectangle 82"/>
          <p:cNvSpPr>
            <a:spLocks noChangeArrowheads="1"/>
          </p:cNvSpPr>
          <p:nvPr/>
        </p:nvSpPr>
        <p:spPr bwMode="auto">
          <a:xfrm flipH="1">
            <a:off x="7285747" y="327232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47" name="Rectangle 82"/>
          <p:cNvSpPr>
            <a:spLocks noChangeArrowheads="1"/>
          </p:cNvSpPr>
          <p:nvPr/>
        </p:nvSpPr>
        <p:spPr bwMode="auto">
          <a:xfrm flipH="1">
            <a:off x="7379409" y="327232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48" name="Rectangle 82"/>
          <p:cNvSpPr>
            <a:spLocks noChangeArrowheads="1"/>
          </p:cNvSpPr>
          <p:nvPr/>
        </p:nvSpPr>
        <p:spPr bwMode="auto">
          <a:xfrm flipH="1">
            <a:off x="7473072" y="327232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49" name="Rectangle 82"/>
          <p:cNvSpPr>
            <a:spLocks noChangeArrowheads="1"/>
          </p:cNvSpPr>
          <p:nvPr/>
        </p:nvSpPr>
        <p:spPr bwMode="auto">
          <a:xfrm flipH="1">
            <a:off x="7566734" y="327232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50" name="Rectangle 82"/>
          <p:cNvSpPr>
            <a:spLocks noChangeArrowheads="1"/>
          </p:cNvSpPr>
          <p:nvPr/>
        </p:nvSpPr>
        <p:spPr bwMode="auto">
          <a:xfrm flipH="1">
            <a:off x="7660397" y="327232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51" name="Rectangle 82"/>
          <p:cNvSpPr>
            <a:spLocks noChangeArrowheads="1"/>
          </p:cNvSpPr>
          <p:nvPr/>
        </p:nvSpPr>
        <p:spPr bwMode="auto">
          <a:xfrm flipH="1">
            <a:off x="7754059" y="327232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52" name="Line 90"/>
          <p:cNvSpPr>
            <a:spLocks noChangeShapeType="1"/>
          </p:cNvSpPr>
          <p:nvPr/>
        </p:nvSpPr>
        <p:spPr bwMode="auto">
          <a:xfrm flipH="1">
            <a:off x="6769024" y="3097844"/>
            <a:ext cx="144000" cy="0"/>
          </a:xfrm>
          <a:prstGeom prst="line">
            <a:avLst/>
          </a:prstGeom>
          <a:noFill/>
          <a:ln w="9525">
            <a:solidFill>
              <a:srgbClr val="000000"/>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53" name="テキスト ボックス 12"/>
          <p:cNvSpPr txBox="1">
            <a:spLocks noChangeArrowheads="1"/>
          </p:cNvSpPr>
          <p:nvPr/>
        </p:nvSpPr>
        <p:spPr bwMode="auto">
          <a:xfrm flipH="1">
            <a:off x="6948264" y="3572997"/>
            <a:ext cx="5020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a:spcBef>
                <a:spcPct val="0"/>
              </a:spcBef>
              <a:buClrTx/>
              <a:buFontTx/>
              <a:buNone/>
            </a:pPr>
            <a:r>
              <a:rPr lang="en-US" altLang="ja-JP" sz="1200" dirty="0">
                <a:solidFill>
                  <a:srgbClr val="0000FF"/>
                </a:solidFill>
                <a:latin typeface="Times New Roman" panose="02020603050405020304" pitchFamily="18" charset="0"/>
                <a:ea typeface="HGPｺﾞｼｯｸE" pitchFamily="50" charset="-128"/>
                <a:cs typeface="Times New Roman" panose="02020603050405020304" pitchFamily="18" charset="0"/>
              </a:rPr>
              <a:t>+256</a:t>
            </a:r>
            <a:endParaRPr lang="ja-JP" altLang="en-US" sz="1200" dirty="0">
              <a:solidFill>
                <a:srgbClr val="0000FF"/>
              </a:solidFill>
              <a:latin typeface="Times New Roman" panose="02020603050405020304" pitchFamily="18" charset="0"/>
              <a:ea typeface="HGPｺﾞｼｯｸE" pitchFamily="50" charset="-128"/>
              <a:cs typeface="Times New Roman" panose="02020603050405020304" pitchFamily="18" charset="0"/>
            </a:endParaRPr>
          </a:p>
        </p:txBody>
      </p:sp>
      <p:sp>
        <p:nvSpPr>
          <p:cNvPr id="54" name="テキスト ボックス 11"/>
          <p:cNvSpPr txBox="1">
            <a:spLocks noChangeArrowheads="1"/>
          </p:cNvSpPr>
          <p:nvPr/>
        </p:nvSpPr>
        <p:spPr bwMode="auto">
          <a:xfrm flipH="1">
            <a:off x="6631924" y="4051088"/>
            <a:ext cx="42511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a:spcBef>
                <a:spcPct val="0"/>
              </a:spcBef>
              <a:buClrTx/>
              <a:buFontTx/>
              <a:buNone/>
            </a:pPr>
            <a:r>
              <a:rPr lang="en-US" altLang="ja-JP" sz="1200" dirty="0" smtClean="0">
                <a:solidFill>
                  <a:srgbClr val="FF0000"/>
                </a:solidFill>
                <a:latin typeface="Times New Roman" panose="02020603050405020304" pitchFamily="18" charset="0"/>
                <a:ea typeface="HGPｺﾞｼｯｸE" pitchFamily="50" charset="-128"/>
                <a:cs typeface="Times New Roman" panose="02020603050405020304" pitchFamily="18" charset="0"/>
              </a:rPr>
              <a:t>+14</a:t>
            </a:r>
            <a:endParaRPr lang="ja-JP" altLang="en-US" sz="1200" dirty="0">
              <a:solidFill>
                <a:srgbClr val="FF0000"/>
              </a:solidFill>
              <a:latin typeface="Times New Roman" panose="02020603050405020304" pitchFamily="18" charset="0"/>
              <a:ea typeface="HGPｺﾞｼｯｸE" pitchFamily="50" charset="-128"/>
              <a:cs typeface="Times New Roman" panose="02020603050405020304" pitchFamily="18" charset="0"/>
            </a:endParaRPr>
          </a:p>
        </p:txBody>
      </p:sp>
      <p:sp>
        <p:nvSpPr>
          <p:cNvPr id="55" name="テキスト ボックス 13"/>
          <p:cNvSpPr txBox="1">
            <a:spLocks noChangeArrowheads="1"/>
          </p:cNvSpPr>
          <p:nvPr/>
        </p:nvSpPr>
        <p:spPr bwMode="auto">
          <a:xfrm flipH="1">
            <a:off x="6690611" y="4387236"/>
            <a:ext cx="4187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a:spcBef>
                <a:spcPct val="0"/>
              </a:spcBef>
              <a:buClrTx/>
              <a:buFontTx/>
              <a:buNone/>
            </a:pPr>
            <a:r>
              <a:rPr lang="en-US" altLang="ja-JP" sz="1200" dirty="0" smtClean="0">
                <a:solidFill>
                  <a:srgbClr val="FF0000"/>
                </a:solidFill>
                <a:latin typeface="Times New Roman" panose="02020603050405020304" pitchFamily="18" charset="0"/>
                <a:ea typeface="HGPｺﾞｼｯｸE" pitchFamily="50" charset="-128"/>
                <a:cs typeface="Times New Roman" panose="02020603050405020304" pitchFamily="18" charset="0"/>
              </a:rPr>
              <a:t>–16</a:t>
            </a:r>
            <a:endParaRPr lang="ja-JP" altLang="en-US" sz="1200" dirty="0">
              <a:solidFill>
                <a:srgbClr val="FF0000"/>
              </a:solidFill>
              <a:latin typeface="Times New Roman" panose="02020603050405020304" pitchFamily="18" charset="0"/>
              <a:ea typeface="HGPｺﾞｼｯｸE" pitchFamily="50" charset="-128"/>
              <a:cs typeface="Times New Roman" panose="02020603050405020304" pitchFamily="18" charset="0"/>
            </a:endParaRPr>
          </a:p>
        </p:txBody>
      </p:sp>
      <p:sp>
        <p:nvSpPr>
          <p:cNvPr id="56" name="円/楕円 55"/>
          <p:cNvSpPr/>
          <p:nvPr/>
        </p:nvSpPr>
        <p:spPr>
          <a:xfrm flipH="1">
            <a:off x="6900894" y="4267683"/>
            <a:ext cx="90488" cy="90487"/>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latin typeface="Times New Roman" panose="02020603050405020304" pitchFamily="18" charset="0"/>
              <a:cs typeface="Times New Roman" panose="02020603050405020304" pitchFamily="18" charset="0"/>
            </a:endParaRPr>
          </a:p>
        </p:txBody>
      </p:sp>
      <p:sp>
        <p:nvSpPr>
          <p:cNvPr id="57" name="円/楕円 56"/>
          <p:cNvSpPr/>
          <p:nvPr/>
        </p:nvSpPr>
        <p:spPr>
          <a:xfrm flipH="1">
            <a:off x="6900895" y="4334355"/>
            <a:ext cx="90487" cy="90487"/>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latin typeface="Times New Roman" panose="02020603050405020304" pitchFamily="18" charset="0"/>
              <a:cs typeface="Times New Roman" panose="02020603050405020304" pitchFamily="18" charset="0"/>
            </a:endParaRPr>
          </a:p>
        </p:txBody>
      </p:sp>
      <p:sp>
        <p:nvSpPr>
          <p:cNvPr id="58" name="円/楕円 57"/>
          <p:cNvSpPr/>
          <p:nvPr/>
        </p:nvSpPr>
        <p:spPr>
          <a:xfrm flipH="1">
            <a:off x="6957478" y="3732699"/>
            <a:ext cx="90487" cy="92075"/>
          </a:xfrm>
          <a:prstGeom prst="ellipse">
            <a:avLst/>
          </a:prstGeom>
          <a:noFill/>
          <a:ln w="952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latin typeface="Times New Roman" panose="02020603050405020304" pitchFamily="18" charset="0"/>
              <a:cs typeface="Times New Roman" panose="02020603050405020304" pitchFamily="18" charset="0"/>
            </a:endParaRPr>
          </a:p>
        </p:txBody>
      </p:sp>
      <p:sp>
        <p:nvSpPr>
          <p:cNvPr id="59" name="Rectangle 82"/>
          <p:cNvSpPr>
            <a:spLocks noChangeArrowheads="1"/>
          </p:cNvSpPr>
          <p:nvPr/>
        </p:nvSpPr>
        <p:spPr bwMode="auto">
          <a:xfrm flipH="1">
            <a:off x="7847839" y="327232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60" name="Rectangle 82"/>
          <p:cNvSpPr>
            <a:spLocks noChangeArrowheads="1"/>
          </p:cNvSpPr>
          <p:nvPr/>
        </p:nvSpPr>
        <p:spPr bwMode="auto">
          <a:xfrm flipH="1">
            <a:off x="7941502" y="327232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62" name="Text Box 86"/>
          <p:cNvSpPr txBox="1">
            <a:spLocks noChangeArrowheads="1"/>
          </p:cNvSpPr>
          <p:nvPr/>
        </p:nvSpPr>
        <p:spPr bwMode="auto">
          <a:xfrm rot="16200000">
            <a:off x="-118365" y="3858123"/>
            <a:ext cx="206979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800" b="0" kern="0" dirty="0" smtClean="0">
                <a:latin typeface="Times New Roman" panose="02020603050405020304" pitchFamily="18" charset="0"/>
                <a:cs typeface="Times New Roman" panose="02020603050405020304" pitchFamily="18" charset="0"/>
              </a:rPr>
              <a:t>Cross Correlation of</a:t>
            </a:r>
          </a:p>
          <a:p>
            <a:pPr algn="ctr" eaLnBrk="1" fontAlgn="auto" hangingPunct="1">
              <a:spcBef>
                <a:spcPts val="0"/>
              </a:spcBef>
              <a:spcAft>
                <a:spcPts val="0"/>
              </a:spcAft>
              <a:defRPr/>
            </a:pPr>
            <a:r>
              <a:rPr lang="en-US" altLang="ja-JP" sz="1800" b="1" kern="0" dirty="0" smtClean="0">
                <a:latin typeface="Times New Roman" panose="02020603050405020304" pitchFamily="18" charset="0"/>
                <a:cs typeface="Times New Roman" panose="02020603050405020304" pitchFamily="18" charset="0"/>
              </a:rPr>
              <a:t>r</a:t>
            </a:r>
            <a:r>
              <a:rPr lang="en-US" altLang="ja-JP" sz="1800" b="0" kern="0" dirty="0" smtClean="0">
                <a:latin typeface="Times New Roman" panose="02020603050405020304" pitchFamily="18" charset="0"/>
                <a:cs typeface="Times New Roman" panose="02020603050405020304" pitchFamily="18" charset="0"/>
              </a:rPr>
              <a:t> and </a:t>
            </a:r>
            <a:r>
              <a:rPr lang="en-US" altLang="ja-JP" sz="1800" b="1" kern="0" dirty="0" smtClean="0">
                <a:latin typeface="Times New Roman" panose="02020603050405020304" pitchFamily="18" charset="0"/>
                <a:cs typeface="Times New Roman" panose="02020603050405020304" pitchFamily="18" charset="0"/>
              </a:rPr>
              <a:t>R</a:t>
            </a:r>
          </a:p>
        </p:txBody>
      </p:sp>
      <p:sp>
        <p:nvSpPr>
          <p:cNvPr id="63" name="テキスト ボックス 11"/>
          <p:cNvSpPr txBox="1">
            <a:spLocks noChangeArrowheads="1"/>
          </p:cNvSpPr>
          <p:nvPr/>
        </p:nvSpPr>
        <p:spPr bwMode="auto">
          <a:xfrm flipH="1">
            <a:off x="2447764" y="3992357"/>
            <a:ext cx="42511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a:spcBef>
                <a:spcPct val="0"/>
              </a:spcBef>
              <a:buClrTx/>
              <a:buFontTx/>
              <a:buNone/>
            </a:pPr>
            <a:r>
              <a:rPr lang="en-US" altLang="ja-JP" sz="1200" dirty="0" smtClean="0">
                <a:solidFill>
                  <a:srgbClr val="FF0000"/>
                </a:solidFill>
                <a:latin typeface="Times New Roman" panose="02020603050405020304" pitchFamily="18" charset="0"/>
                <a:ea typeface="HGPｺﾞｼｯｸE" pitchFamily="50" charset="-128"/>
                <a:cs typeface="Times New Roman" panose="02020603050405020304" pitchFamily="18" charset="0"/>
              </a:rPr>
              <a:t>+22</a:t>
            </a:r>
            <a:endParaRPr lang="ja-JP" altLang="en-US" sz="1200" dirty="0">
              <a:solidFill>
                <a:srgbClr val="FF0000"/>
              </a:solidFill>
              <a:latin typeface="Times New Roman" panose="02020603050405020304" pitchFamily="18" charset="0"/>
              <a:ea typeface="HGPｺﾞｼｯｸE" pitchFamily="50" charset="-128"/>
              <a:cs typeface="Times New Roman" panose="02020603050405020304" pitchFamily="18" charset="0"/>
            </a:endParaRPr>
          </a:p>
        </p:txBody>
      </p:sp>
      <p:sp>
        <p:nvSpPr>
          <p:cNvPr id="64" name="テキスト ボックス 12"/>
          <p:cNvSpPr txBox="1">
            <a:spLocks noChangeArrowheads="1"/>
          </p:cNvSpPr>
          <p:nvPr/>
        </p:nvSpPr>
        <p:spPr bwMode="auto">
          <a:xfrm flipH="1">
            <a:off x="2752750" y="3573945"/>
            <a:ext cx="5020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a:spcBef>
                <a:spcPct val="0"/>
              </a:spcBef>
              <a:buClrTx/>
              <a:buFontTx/>
              <a:buNone/>
            </a:pPr>
            <a:r>
              <a:rPr lang="en-US" altLang="ja-JP" sz="1200" dirty="0" smtClean="0">
                <a:solidFill>
                  <a:srgbClr val="0000FF"/>
                </a:solidFill>
                <a:latin typeface="Times New Roman" panose="02020603050405020304" pitchFamily="18" charset="0"/>
                <a:ea typeface="HGPｺﾞｼｯｸE" pitchFamily="50" charset="-128"/>
                <a:cs typeface="Times New Roman" panose="02020603050405020304" pitchFamily="18" charset="0"/>
              </a:rPr>
              <a:t>+256</a:t>
            </a:r>
            <a:endParaRPr lang="ja-JP" altLang="en-US" sz="1200" dirty="0">
              <a:solidFill>
                <a:srgbClr val="0000FF"/>
              </a:solidFill>
              <a:latin typeface="Times New Roman" panose="02020603050405020304" pitchFamily="18" charset="0"/>
              <a:ea typeface="HGPｺﾞｼｯｸE" pitchFamily="50" charset="-128"/>
              <a:cs typeface="Times New Roman" panose="02020603050405020304" pitchFamily="18" charset="0"/>
            </a:endParaRPr>
          </a:p>
        </p:txBody>
      </p:sp>
      <p:sp>
        <p:nvSpPr>
          <p:cNvPr id="65" name="テキスト ボックス 13"/>
          <p:cNvSpPr txBox="1">
            <a:spLocks noChangeArrowheads="1"/>
          </p:cNvSpPr>
          <p:nvPr/>
        </p:nvSpPr>
        <p:spPr bwMode="auto">
          <a:xfrm flipH="1">
            <a:off x="2466563" y="4403700"/>
            <a:ext cx="4154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a:spcBef>
                <a:spcPct val="0"/>
              </a:spcBef>
              <a:buClrTx/>
              <a:buFontTx/>
              <a:buNone/>
            </a:pPr>
            <a:r>
              <a:rPr lang="en-US" altLang="ja-JP" sz="1200" dirty="0" smtClean="0">
                <a:solidFill>
                  <a:srgbClr val="FF0000"/>
                </a:solidFill>
                <a:latin typeface="Times New Roman" panose="02020603050405020304" pitchFamily="18" charset="0"/>
                <a:ea typeface="HGPｺﾞｼｯｸE" pitchFamily="50" charset="-128"/>
                <a:cs typeface="Times New Roman" panose="02020603050405020304" pitchFamily="18" charset="0"/>
              </a:rPr>
              <a:t>–26</a:t>
            </a:r>
            <a:endParaRPr lang="ja-JP" altLang="en-US" sz="1200" dirty="0">
              <a:solidFill>
                <a:srgbClr val="FF0000"/>
              </a:solidFill>
              <a:latin typeface="Times New Roman" panose="02020603050405020304" pitchFamily="18" charset="0"/>
              <a:ea typeface="HGPｺﾞｼｯｸE" pitchFamily="50" charset="-128"/>
              <a:cs typeface="Times New Roman" panose="02020603050405020304" pitchFamily="18" charset="0"/>
            </a:endParaRPr>
          </a:p>
        </p:txBody>
      </p:sp>
      <p:sp>
        <p:nvSpPr>
          <p:cNvPr id="66" name="円/楕円 65"/>
          <p:cNvSpPr/>
          <p:nvPr/>
        </p:nvSpPr>
        <p:spPr>
          <a:xfrm flipH="1">
            <a:off x="2760348" y="3727615"/>
            <a:ext cx="90487" cy="92075"/>
          </a:xfrm>
          <a:prstGeom prst="ellipse">
            <a:avLst/>
          </a:prstGeom>
          <a:noFill/>
          <a:ln w="952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latin typeface="Times New Roman" panose="02020603050405020304" pitchFamily="18" charset="0"/>
              <a:cs typeface="Times New Roman" panose="02020603050405020304" pitchFamily="18" charset="0"/>
            </a:endParaRPr>
          </a:p>
        </p:txBody>
      </p:sp>
      <p:sp>
        <p:nvSpPr>
          <p:cNvPr id="67" name="円/楕円 66"/>
          <p:cNvSpPr/>
          <p:nvPr/>
        </p:nvSpPr>
        <p:spPr>
          <a:xfrm flipH="1">
            <a:off x="2709318" y="4243165"/>
            <a:ext cx="90488" cy="90487"/>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latin typeface="Times New Roman" panose="02020603050405020304" pitchFamily="18" charset="0"/>
              <a:cs typeface="Times New Roman" panose="02020603050405020304" pitchFamily="18" charset="0"/>
            </a:endParaRPr>
          </a:p>
        </p:txBody>
      </p:sp>
      <p:sp>
        <p:nvSpPr>
          <p:cNvPr id="68" name="円/楕円 67"/>
          <p:cNvSpPr/>
          <p:nvPr/>
        </p:nvSpPr>
        <p:spPr>
          <a:xfrm flipH="1">
            <a:off x="2710993" y="4354724"/>
            <a:ext cx="90487" cy="90487"/>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latin typeface="Times New Roman" panose="02020603050405020304" pitchFamily="18" charset="0"/>
              <a:cs typeface="Times New Roman" panose="02020603050405020304" pitchFamily="18" charset="0"/>
            </a:endParaRPr>
          </a:p>
        </p:txBody>
      </p:sp>
      <p:sp>
        <p:nvSpPr>
          <p:cNvPr id="69" name="Rectangle 82"/>
          <p:cNvSpPr>
            <a:spLocks noChangeArrowheads="1"/>
          </p:cNvSpPr>
          <p:nvPr/>
        </p:nvSpPr>
        <p:spPr bwMode="auto">
          <a:xfrm flipH="1">
            <a:off x="1377326" y="327232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70" name="Line 89"/>
          <p:cNvSpPr>
            <a:spLocks noChangeShapeType="1"/>
          </p:cNvSpPr>
          <p:nvPr/>
        </p:nvSpPr>
        <p:spPr bwMode="auto">
          <a:xfrm flipH="1">
            <a:off x="2687013" y="3123095"/>
            <a:ext cx="0" cy="14922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71" name="Line 90"/>
          <p:cNvSpPr>
            <a:spLocks noChangeShapeType="1"/>
          </p:cNvSpPr>
          <p:nvPr/>
        </p:nvSpPr>
        <p:spPr bwMode="auto">
          <a:xfrm flipH="1">
            <a:off x="1377326" y="3180245"/>
            <a:ext cx="1309687" cy="0"/>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72" name="Line 89"/>
          <p:cNvSpPr>
            <a:spLocks noChangeShapeType="1"/>
          </p:cNvSpPr>
          <p:nvPr/>
        </p:nvSpPr>
        <p:spPr bwMode="auto">
          <a:xfrm flipH="1">
            <a:off x="1377326" y="3123095"/>
            <a:ext cx="0" cy="14922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73" name="Line 90"/>
          <p:cNvSpPr>
            <a:spLocks noChangeShapeType="1"/>
          </p:cNvSpPr>
          <p:nvPr/>
        </p:nvSpPr>
        <p:spPr bwMode="auto">
          <a:xfrm flipH="1">
            <a:off x="3061663" y="3180245"/>
            <a:ext cx="839788" cy="0"/>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74" name="Rectangle 82"/>
          <p:cNvSpPr>
            <a:spLocks noChangeArrowheads="1"/>
          </p:cNvSpPr>
          <p:nvPr/>
        </p:nvSpPr>
        <p:spPr bwMode="auto">
          <a:xfrm flipH="1">
            <a:off x="1470988" y="327232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75" name="Rectangle 82"/>
          <p:cNvSpPr>
            <a:spLocks noChangeArrowheads="1"/>
          </p:cNvSpPr>
          <p:nvPr/>
        </p:nvSpPr>
        <p:spPr bwMode="auto">
          <a:xfrm flipH="1">
            <a:off x="1564651" y="327232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76" name="Rectangle 82"/>
          <p:cNvSpPr>
            <a:spLocks noChangeArrowheads="1"/>
          </p:cNvSpPr>
          <p:nvPr/>
        </p:nvSpPr>
        <p:spPr bwMode="auto">
          <a:xfrm flipH="1">
            <a:off x="1658313" y="327232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77" name="Rectangle 82"/>
          <p:cNvSpPr>
            <a:spLocks noChangeArrowheads="1"/>
          </p:cNvSpPr>
          <p:nvPr/>
        </p:nvSpPr>
        <p:spPr bwMode="auto">
          <a:xfrm flipH="1">
            <a:off x="1751976" y="327232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78" name="Rectangle 82"/>
          <p:cNvSpPr>
            <a:spLocks noChangeArrowheads="1"/>
          </p:cNvSpPr>
          <p:nvPr/>
        </p:nvSpPr>
        <p:spPr bwMode="auto">
          <a:xfrm flipH="1">
            <a:off x="1845638" y="327232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79" name="Rectangle 82"/>
          <p:cNvSpPr>
            <a:spLocks noChangeArrowheads="1"/>
          </p:cNvSpPr>
          <p:nvPr/>
        </p:nvSpPr>
        <p:spPr bwMode="auto">
          <a:xfrm flipH="1">
            <a:off x="1939301" y="327232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80" name="Rectangle 82"/>
          <p:cNvSpPr>
            <a:spLocks noChangeArrowheads="1"/>
          </p:cNvSpPr>
          <p:nvPr/>
        </p:nvSpPr>
        <p:spPr bwMode="auto">
          <a:xfrm flipH="1">
            <a:off x="2032963" y="327232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81" name="Rectangle 82"/>
          <p:cNvSpPr>
            <a:spLocks noChangeArrowheads="1"/>
          </p:cNvSpPr>
          <p:nvPr/>
        </p:nvSpPr>
        <p:spPr bwMode="auto">
          <a:xfrm flipH="1">
            <a:off x="2126626" y="327232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82" name="Rectangle 82"/>
          <p:cNvSpPr>
            <a:spLocks noChangeArrowheads="1"/>
          </p:cNvSpPr>
          <p:nvPr/>
        </p:nvSpPr>
        <p:spPr bwMode="auto">
          <a:xfrm flipH="1">
            <a:off x="2218701" y="327232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83" name="Rectangle 82"/>
          <p:cNvSpPr>
            <a:spLocks noChangeArrowheads="1"/>
          </p:cNvSpPr>
          <p:nvPr/>
        </p:nvSpPr>
        <p:spPr bwMode="auto">
          <a:xfrm flipH="1">
            <a:off x="2312363" y="327232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84" name="Rectangle 82"/>
          <p:cNvSpPr>
            <a:spLocks noChangeArrowheads="1"/>
          </p:cNvSpPr>
          <p:nvPr/>
        </p:nvSpPr>
        <p:spPr bwMode="auto">
          <a:xfrm flipH="1">
            <a:off x="2406026" y="327232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85" name="Rectangle 82"/>
          <p:cNvSpPr>
            <a:spLocks noChangeArrowheads="1"/>
          </p:cNvSpPr>
          <p:nvPr/>
        </p:nvSpPr>
        <p:spPr bwMode="auto">
          <a:xfrm flipH="1">
            <a:off x="2499688" y="327232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86" name="Rectangle 82"/>
          <p:cNvSpPr>
            <a:spLocks noChangeArrowheads="1"/>
          </p:cNvSpPr>
          <p:nvPr/>
        </p:nvSpPr>
        <p:spPr bwMode="auto">
          <a:xfrm flipH="1">
            <a:off x="2593351" y="327232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87" name="Rectangle 82"/>
          <p:cNvSpPr>
            <a:spLocks noChangeArrowheads="1"/>
          </p:cNvSpPr>
          <p:nvPr/>
        </p:nvSpPr>
        <p:spPr bwMode="auto">
          <a:xfrm flipH="1">
            <a:off x="2687013" y="3272320"/>
            <a:ext cx="93663" cy="206375"/>
          </a:xfrm>
          <a:prstGeom prst="rect">
            <a:avLst/>
          </a:prstGeom>
          <a:solidFill>
            <a:schemeClr val="bg1">
              <a:lumMod val="85000"/>
            </a:schemeClr>
          </a:solid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88" name="Rectangle 82"/>
          <p:cNvSpPr>
            <a:spLocks noChangeArrowheads="1"/>
          </p:cNvSpPr>
          <p:nvPr/>
        </p:nvSpPr>
        <p:spPr bwMode="auto">
          <a:xfrm flipH="1">
            <a:off x="2780676" y="3272320"/>
            <a:ext cx="93662" cy="206375"/>
          </a:xfrm>
          <a:prstGeom prst="rect">
            <a:avLst/>
          </a:prstGeom>
          <a:solidFill>
            <a:schemeClr val="bg1">
              <a:lumMod val="85000"/>
            </a:schemeClr>
          </a:solid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89" name="Rectangle 82"/>
          <p:cNvSpPr>
            <a:spLocks noChangeArrowheads="1"/>
          </p:cNvSpPr>
          <p:nvPr/>
        </p:nvSpPr>
        <p:spPr bwMode="auto">
          <a:xfrm flipH="1">
            <a:off x="2874338" y="3272320"/>
            <a:ext cx="93663" cy="206375"/>
          </a:xfrm>
          <a:prstGeom prst="rect">
            <a:avLst/>
          </a:prstGeom>
          <a:solidFill>
            <a:schemeClr val="bg1">
              <a:lumMod val="85000"/>
            </a:schemeClr>
          </a:solid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90" name="Rectangle 82"/>
          <p:cNvSpPr>
            <a:spLocks noChangeArrowheads="1"/>
          </p:cNvSpPr>
          <p:nvPr/>
        </p:nvSpPr>
        <p:spPr bwMode="auto">
          <a:xfrm flipH="1">
            <a:off x="2968001" y="3272320"/>
            <a:ext cx="93662" cy="206375"/>
          </a:xfrm>
          <a:prstGeom prst="rect">
            <a:avLst/>
          </a:prstGeom>
          <a:solidFill>
            <a:schemeClr val="bg1">
              <a:lumMod val="85000"/>
            </a:schemeClr>
          </a:solid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91" name="Rectangle 82"/>
          <p:cNvSpPr>
            <a:spLocks noChangeArrowheads="1"/>
          </p:cNvSpPr>
          <p:nvPr/>
        </p:nvSpPr>
        <p:spPr bwMode="auto">
          <a:xfrm flipH="1">
            <a:off x="3061663" y="327232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92" name="Rectangle 82"/>
          <p:cNvSpPr>
            <a:spLocks noChangeArrowheads="1"/>
          </p:cNvSpPr>
          <p:nvPr/>
        </p:nvSpPr>
        <p:spPr bwMode="auto">
          <a:xfrm flipH="1">
            <a:off x="3155326" y="3272320"/>
            <a:ext cx="92075"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93" name="Rectangle 82"/>
          <p:cNvSpPr>
            <a:spLocks noChangeArrowheads="1"/>
          </p:cNvSpPr>
          <p:nvPr/>
        </p:nvSpPr>
        <p:spPr bwMode="auto">
          <a:xfrm flipH="1">
            <a:off x="3247401" y="327232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94" name="Rectangle 82"/>
          <p:cNvSpPr>
            <a:spLocks noChangeArrowheads="1"/>
          </p:cNvSpPr>
          <p:nvPr/>
        </p:nvSpPr>
        <p:spPr bwMode="auto">
          <a:xfrm flipH="1">
            <a:off x="3341063" y="327232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95" name="Rectangle 82"/>
          <p:cNvSpPr>
            <a:spLocks noChangeArrowheads="1"/>
          </p:cNvSpPr>
          <p:nvPr/>
        </p:nvSpPr>
        <p:spPr bwMode="auto">
          <a:xfrm flipH="1">
            <a:off x="3434726" y="327232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96" name="Rectangle 82"/>
          <p:cNvSpPr>
            <a:spLocks noChangeArrowheads="1"/>
          </p:cNvSpPr>
          <p:nvPr/>
        </p:nvSpPr>
        <p:spPr bwMode="auto">
          <a:xfrm flipH="1">
            <a:off x="3528388" y="327232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97" name="Rectangle 82"/>
          <p:cNvSpPr>
            <a:spLocks noChangeArrowheads="1"/>
          </p:cNvSpPr>
          <p:nvPr/>
        </p:nvSpPr>
        <p:spPr bwMode="auto">
          <a:xfrm flipH="1">
            <a:off x="3622051" y="3272320"/>
            <a:ext cx="93662"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98" name="Rectangle 82"/>
          <p:cNvSpPr>
            <a:spLocks noChangeArrowheads="1"/>
          </p:cNvSpPr>
          <p:nvPr/>
        </p:nvSpPr>
        <p:spPr bwMode="auto">
          <a:xfrm flipH="1">
            <a:off x="3715713" y="327232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99" name="Line 89"/>
          <p:cNvSpPr>
            <a:spLocks noChangeShapeType="1"/>
          </p:cNvSpPr>
          <p:nvPr/>
        </p:nvSpPr>
        <p:spPr bwMode="auto">
          <a:xfrm flipH="1">
            <a:off x="3903039" y="3123095"/>
            <a:ext cx="0" cy="14922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00" name="Line 89"/>
          <p:cNvSpPr>
            <a:spLocks noChangeShapeType="1"/>
          </p:cNvSpPr>
          <p:nvPr/>
        </p:nvSpPr>
        <p:spPr bwMode="auto">
          <a:xfrm flipH="1">
            <a:off x="1377326" y="3481870"/>
            <a:ext cx="0" cy="155575"/>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01" name="Line 89"/>
          <p:cNvSpPr>
            <a:spLocks noChangeShapeType="1"/>
          </p:cNvSpPr>
          <p:nvPr/>
        </p:nvSpPr>
        <p:spPr bwMode="auto">
          <a:xfrm flipH="1">
            <a:off x="2686220" y="3481870"/>
            <a:ext cx="0" cy="155575"/>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02" name="Rectangle 82"/>
          <p:cNvSpPr>
            <a:spLocks noChangeArrowheads="1"/>
          </p:cNvSpPr>
          <p:nvPr/>
        </p:nvSpPr>
        <p:spPr bwMode="auto">
          <a:xfrm flipH="1">
            <a:off x="3809376" y="3272320"/>
            <a:ext cx="93663" cy="206375"/>
          </a:xfrm>
          <a:prstGeom prst="rect">
            <a:avLst/>
          </a:prstGeom>
          <a:noFill/>
          <a:ln w="9525">
            <a:solidFill>
              <a:srgbClr val="000000"/>
            </a:solidFill>
            <a:miter lim="800000"/>
            <a:headEnd/>
            <a:tailEnd/>
          </a:ln>
          <a:effectLst/>
          <a:extLst/>
        </p:spPr>
        <p:txBody>
          <a:bodyPr wrap="none" anchor="ctr"/>
          <a:lstStyle/>
          <a:p>
            <a:pPr algn="ctr" eaLnBrk="1" fontAlgn="auto" hangingPunct="1">
              <a:spcBef>
                <a:spcPts val="0"/>
              </a:spcBef>
              <a:spcAft>
                <a:spcPts val="0"/>
              </a:spcAft>
              <a:defRPr/>
            </a:pPr>
            <a:endParaRPr kumimoji="0" lang="en-US" altLang="ja-JP" sz="700" kern="0" baseline="-25000" dirty="0">
              <a:solidFill>
                <a:sysClr val="windowText" lastClr="000000"/>
              </a:solidFill>
              <a:cs typeface="Times New Roman" panose="02020603050405020304" pitchFamily="18" charset="0"/>
            </a:endParaRPr>
          </a:p>
        </p:txBody>
      </p:sp>
      <p:sp>
        <p:nvSpPr>
          <p:cNvPr id="103" name="Line 89"/>
          <p:cNvSpPr>
            <a:spLocks noChangeShapeType="1"/>
          </p:cNvSpPr>
          <p:nvPr/>
        </p:nvSpPr>
        <p:spPr bwMode="auto">
          <a:xfrm flipH="1">
            <a:off x="3061663" y="3123095"/>
            <a:ext cx="0" cy="14922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04" name="Line 90"/>
          <p:cNvSpPr>
            <a:spLocks noChangeShapeType="1"/>
          </p:cNvSpPr>
          <p:nvPr/>
        </p:nvSpPr>
        <p:spPr bwMode="auto">
          <a:xfrm flipH="1">
            <a:off x="2688601" y="3180245"/>
            <a:ext cx="373062" cy="0"/>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05" name="テキスト ボックス 104"/>
          <p:cNvSpPr txBox="1"/>
          <p:nvPr/>
        </p:nvSpPr>
        <p:spPr>
          <a:xfrm flipH="1">
            <a:off x="1700188" y="2894495"/>
            <a:ext cx="663964" cy="307777"/>
          </a:xfrm>
          <a:prstGeom prst="rect">
            <a:avLst/>
          </a:prstGeom>
          <a:noFill/>
        </p:spPr>
        <p:txBody>
          <a:bodyPr wrap="none">
            <a:spAutoFit/>
          </a:bodyPr>
          <a:lstStyle/>
          <a:p>
            <a:pPr algn="ctr">
              <a:defRPr/>
            </a:pPr>
            <a:r>
              <a:rPr kumimoji="0" lang="en-US" altLang="ja-JP" sz="1400" kern="0" dirty="0">
                <a:solidFill>
                  <a:sysClr val="windowText" lastClr="000000"/>
                </a:solidFill>
                <a:ea typeface="HGPｺﾞｼｯｸE" panose="020B0900000000000000" pitchFamily="50" charset="-128"/>
                <a:cs typeface="Times New Roman" panose="02020603050405020304" pitchFamily="18" charset="0"/>
              </a:rPr>
              <a:t>SYNC</a:t>
            </a:r>
          </a:p>
        </p:txBody>
      </p:sp>
      <p:sp>
        <p:nvSpPr>
          <p:cNvPr id="106" name="テキスト ボックス 105"/>
          <p:cNvSpPr txBox="1"/>
          <p:nvPr/>
        </p:nvSpPr>
        <p:spPr>
          <a:xfrm flipH="1">
            <a:off x="3224916" y="2894495"/>
            <a:ext cx="513282" cy="307777"/>
          </a:xfrm>
          <a:prstGeom prst="rect">
            <a:avLst/>
          </a:prstGeom>
          <a:noFill/>
        </p:spPr>
        <p:txBody>
          <a:bodyPr wrap="none">
            <a:spAutoFit/>
          </a:bodyPr>
          <a:lstStyle/>
          <a:p>
            <a:pPr algn="ctr">
              <a:defRPr/>
            </a:pPr>
            <a:r>
              <a:rPr kumimoji="0" lang="en-US" altLang="ja-JP" sz="1400" kern="0" dirty="0">
                <a:solidFill>
                  <a:sysClr val="windowText" lastClr="000000"/>
                </a:solidFill>
                <a:ea typeface="HGPｺﾞｼｯｸE" panose="020B0900000000000000" pitchFamily="50" charset="-128"/>
                <a:cs typeface="Times New Roman" panose="02020603050405020304" pitchFamily="18" charset="0"/>
              </a:rPr>
              <a:t>CES</a:t>
            </a:r>
          </a:p>
        </p:txBody>
      </p:sp>
      <p:sp>
        <p:nvSpPr>
          <p:cNvPr id="107" name="テキスト ボックス 106"/>
          <p:cNvSpPr txBox="1"/>
          <p:nvPr/>
        </p:nvSpPr>
        <p:spPr>
          <a:xfrm flipH="1">
            <a:off x="2613847" y="2894495"/>
            <a:ext cx="513282" cy="307777"/>
          </a:xfrm>
          <a:prstGeom prst="rect">
            <a:avLst/>
          </a:prstGeom>
          <a:noFill/>
        </p:spPr>
        <p:txBody>
          <a:bodyPr wrap="none">
            <a:spAutoFit/>
          </a:bodyPr>
          <a:lstStyle/>
          <a:p>
            <a:pPr algn="ctr">
              <a:defRPr/>
            </a:pPr>
            <a:r>
              <a:rPr kumimoji="0" lang="en-US" altLang="ja-JP" sz="1400" kern="0" dirty="0" smtClean="0">
                <a:solidFill>
                  <a:sysClr val="windowText" lastClr="000000"/>
                </a:solidFill>
                <a:ea typeface="HGPｺﾞｼｯｸE" panose="020B0900000000000000" pitchFamily="50" charset="-128"/>
                <a:cs typeface="Times New Roman" panose="02020603050405020304" pitchFamily="18" charset="0"/>
              </a:rPr>
              <a:t>SFD</a:t>
            </a:r>
            <a:endParaRPr kumimoji="0" lang="en-US" altLang="ja-JP" sz="1400" kern="0" dirty="0">
              <a:solidFill>
                <a:sysClr val="windowText" lastClr="000000"/>
              </a:solidFill>
              <a:ea typeface="HGPｺﾞｼｯｸE" panose="020B0900000000000000" pitchFamily="50" charset="-128"/>
              <a:cs typeface="Times New Roman" panose="02020603050405020304" pitchFamily="18" charset="0"/>
            </a:endParaRPr>
          </a:p>
        </p:txBody>
      </p:sp>
      <p:sp>
        <p:nvSpPr>
          <p:cNvPr id="108" name="Line 89"/>
          <p:cNvSpPr>
            <a:spLocks noChangeShapeType="1"/>
          </p:cNvSpPr>
          <p:nvPr/>
        </p:nvSpPr>
        <p:spPr bwMode="auto">
          <a:xfrm flipH="1">
            <a:off x="2780676" y="3481870"/>
            <a:ext cx="0" cy="155575"/>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09" name="Line 89"/>
          <p:cNvSpPr>
            <a:spLocks noChangeShapeType="1"/>
          </p:cNvSpPr>
          <p:nvPr/>
        </p:nvSpPr>
        <p:spPr bwMode="auto">
          <a:xfrm flipH="1">
            <a:off x="3903832" y="3481870"/>
            <a:ext cx="0" cy="155575"/>
          </a:xfrm>
          <a:prstGeom prst="line">
            <a:avLst/>
          </a:prstGeom>
          <a:noFill/>
          <a:ln w="9525">
            <a:solidFill>
              <a:srgbClr val="000000"/>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auto" hangingPunct="1">
              <a:spcBef>
                <a:spcPts val="0"/>
              </a:spcBef>
              <a:spcAft>
                <a:spcPts val="0"/>
              </a:spcAft>
              <a:defRPr/>
            </a:pPr>
            <a:endParaRPr kumimoji="0" lang="ja-JP" altLang="en-US" b="0" kern="0">
              <a:solidFill>
                <a:sysClr val="windowText" lastClr="000000"/>
              </a:solidFill>
              <a:cs typeface="Times New Roman" panose="02020603050405020304" pitchFamily="18" charset="0"/>
            </a:endParaRPr>
          </a:p>
        </p:txBody>
      </p:sp>
      <p:sp>
        <p:nvSpPr>
          <p:cNvPr id="110" name="Text Box 86"/>
          <p:cNvSpPr txBox="1">
            <a:spLocks noChangeArrowheads="1"/>
          </p:cNvSpPr>
          <p:nvPr/>
        </p:nvSpPr>
        <p:spPr bwMode="auto">
          <a:xfrm>
            <a:off x="675888" y="2132856"/>
            <a:ext cx="400412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auto" hangingPunct="1">
              <a:lnSpc>
                <a:spcPts val="1600"/>
              </a:lnSpc>
              <a:spcBef>
                <a:spcPts val="0"/>
              </a:spcBef>
              <a:spcAft>
                <a:spcPts val="0"/>
              </a:spcAft>
              <a:defRPr/>
            </a:pPr>
            <a:r>
              <a:rPr lang="en-US" altLang="ja-JP" sz="1600" kern="0" dirty="0" smtClean="0">
                <a:latin typeface="Times New Roman" panose="02020603050405020304" pitchFamily="18" charset="0"/>
                <a:cs typeface="Times New Roman" panose="02020603050405020304" pitchFamily="18" charset="0"/>
              </a:rPr>
              <a:t>The last 3 GCS of SFD in 15.3c are used for detection of the header rate, either medium rate (MR) or high rate (HR).</a:t>
            </a:r>
          </a:p>
        </p:txBody>
      </p:sp>
      <p:sp>
        <p:nvSpPr>
          <p:cNvPr id="111" name="テキスト ボックス 110"/>
          <p:cNvSpPr txBox="1"/>
          <p:nvPr/>
        </p:nvSpPr>
        <p:spPr>
          <a:xfrm>
            <a:off x="3989789" y="4384076"/>
            <a:ext cx="582211" cy="276999"/>
          </a:xfrm>
          <a:prstGeom prst="rect">
            <a:avLst/>
          </a:prstGeom>
          <a:noFill/>
        </p:spPr>
        <p:txBody>
          <a:bodyPr wrap="none" rtlCol="0">
            <a:spAutoFit/>
          </a:bodyPr>
          <a:lstStyle/>
          <a:p>
            <a:r>
              <a:rPr lang="en-US" altLang="ja-JP" dirty="0" smtClean="0"/>
              <a:t>–38 %</a:t>
            </a:r>
            <a:endParaRPr kumimoji="1" lang="ja-JP" altLang="en-US" dirty="0"/>
          </a:p>
        </p:txBody>
      </p:sp>
      <p:cxnSp>
        <p:nvCxnSpPr>
          <p:cNvPr id="112" name="直線矢印コネクタ 111"/>
          <p:cNvCxnSpPr/>
          <p:nvPr/>
        </p:nvCxnSpPr>
        <p:spPr bwMode="auto">
          <a:xfrm>
            <a:off x="2809118" y="4393120"/>
            <a:ext cx="4091776"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13" name="直線矢印コネクタ 112"/>
          <p:cNvCxnSpPr/>
          <p:nvPr/>
        </p:nvCxnSpPr>
        <p:spPr bwMode="auto">
          <a:xfrm>
            <a:off x="2809118" y="4288408"/>
            <a:ext cx="4091776"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14" name="テキスト ボックス 113"/>
          <p:cNvSpPr txBox="1"/>
          <p:nvPr/>
        </p:nvSpPr>
        <p:spPr>
          <a:xfrm>
            <a:off x="3989789" y="4050748"/>
            <a:ext cx="582211" cy="276999"/>
          </a:xfrm>
          <a:prstGeom prst="rect">
            <a:avLst/>
          </a:prstGeom>
          <a:noFill/>
        </p:spPr>
        <p:txBody>
          <a:bodyPr wrap="none" rtlCol="0">
            <a:spAutoFit/>
          </a:bodyPr>
          <a:lstStyle/>
          <a:p>
            <a:r>
              <a:rPr kumimoji="1" lang="en-US" altLang="ja-JP" dirty="0" smtClean="0"/>
              <a:t>–36 %</a:t>
            </a:r>
          </a:p>
        </p:txBody>
      </p:sp>
      <p:sp>
        <p:nvSpPr>
          <p:cNvPr id="115" name="タイトル 114"/>
          <p:cNvSpPr>
            <a:spLocks noGrp="1"/>
          </p:cNvSpPr>
          <p:nvPr>
            <p:ph type="title" idx="4294967295"/>
          </p:nvPr>
        </p:nvSpPr>
        <p:spPr>
          <a:xfrm>
            <a:off x="647564" y="685800"/>
            <a:ext cx="7772400" cy="671513"/>
          </a:xfrm>
        </p:spPr>
        <p:txBody>
          <a:bodyPr/>
          <a:lstStyle/>
          <a:p>
            <a:r>
              <a:rPr lang="en-US" altLang="ja-JP" kern="1200" dirty="0" smtClean="0">
                <a:solidFill>
                  <a:srgbClr val="000000"/>
                </a:solidFill>
                <a:latin typeface="Times New Roman"/>
              </a:rPr>
              <a:t>Side-lobe</a:t>
            </a:r>
            <a:r>
              <a:rPr lang="en-US" altLang="ja-JP" sz="3600" kern="1200" dirty="0" smtClean="0">
                <a:solidFill>
                  <a:srgbClr val="000000"/>
                </a:solidFill>
                <a:effectLst/>
                <a:latin typeface="Times New Roman"/>
                <a:ea typeface="+mj-ea"/>
                <a:cs typeface="+mj-cs"/>
              </a:rPr>
              <a:t> comparison of SFD</a:t>
            </a:r>
            <a:endParaRPr kumimoji="1" lang="ja-JP" altLang="en-US" dirty="0"/>
          </a:p>
        </p:txBody>
      </p:sp>
      <p:sp>
        <p:nvSpPr>
          <p:cNvPr id="116" name="テキスト ボックス 115"/>
          <p:cNvSpPr txBox="1"/>
          <p:nvPr/>
        </p:nvSpPr>
        <p:spPr>
          <a:xfrm>
            <a:off x="912944" y="1455167"/>
            <a:ext cx="7223452" cy="400110"/>
          </a:xfrm>
          <a:prstGeom prst="rect">
            <a:avLst/>
          </a:prstGeom>
          <a:noFill/>
        </p:spPr>
        <p:txBody>
          <a:bodyPr wrap="none" rtlCol="0">
            <a:spAutoFit/>
          </a:bodyPr>
          <a:lstStyle/>
          <a:p>
            <a:r>
              <a:rPr kumimoji="1" lang="en-US" altLang="ja-JP" sz="2000" dirty="0" smtClean="0">
                <a:solidFill>
                  <a:srgbClr val="FF0000"/>
                </a:solidFill>
              </a:rPr>
              <a:t>The new </a:t>
            </a:r>
            <a:r>
              <a:rPr kumimoji="1" lang="en-US" altLang="ja-JP" sz="2000" dirty="0" err="1" smtClean="0">
                <a:solidFill>
                  <a:srgbClr val="FF0000"/>
                </a:solidFill>
              </a:rPr>
              <a:t>Golay</a:t>
            </a:r>
            <a:r>
              <a:rPr kumimoji="1" lang="en-US" altLang="ja-JP" sz="2000" dirty="0" smtClean="0">
                <a:solidFill>
                  <a:srgbClr val="FF0000"/>
                </a:solidFill>
              </a:rPr>
              <a:t> sequence reduces the side-lobe level of SFD by 36%</a:t>
            </a:r>
            <a:endParaRPr kumimoji="1" lang="ja-JP" altLang="en-US" sz="2000" dirty="0">
              <a:solidFill>
                <a:srgbClr val="FF0000"/>
              </a:solidFill>
            </a:endParaRPr>
          </a:p>
        </p:txBody>
      </p:sp>
    </p:spTree>
    <p:extLst>
      <p:ext uri="{BB962C8B-B14F-4D97-AF65-F5344CB8AC3E}">
        <p14:creationId xmlns:p14="http://schemas.microsoft.com/office/powerpoint/2010/main" val="27914356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25</a:t>
            </a:fld>
            <a:endParaRPr lang="en-US" altLang="ja-JP"/>
          </a:p>
        </p:txBody>
      </p:sp>
      <p:sp>
        <p:nvSpPr>
          <p:cNvPr id="24" name="タイトル 23"/>
          <p:cNvSpPr>
            <a:spLocks noGrp="1"/>
          </p:cNvSpPr>
          <p:nvPr>
            <p:ph type="title" idx="4294967295"/>
          </p:nvPr>
        </p:nvSpPr>
        <p:spPr>
          <a:xfrm>
            <a:off x="647564" y="656692"/>
            <a:ext cx="7772400" cy="690972"/>
          </a:xfrm>
        </p:spPr>
        <p:txBody>
          <a:bodyPr/>
          <a:lstStyle/>
          <a:p>
            <a:r>
              <a:rPr kumimoji="1" lang="en-US" altLang="ja-JP" sz="3600" dirty="0" smtClean="0">
                <a:solidFill>
                  <a:srgbClr val="000000"/>
                </a:solidFill>
                <a:effectLst/>
                <a:latin typeface="Times New Roman"/>
                <a:ea typeface="ＭＳ Ｐゴシック"/>
                <a:cs typeface="Times New Roman"/>
              </a:rPr>
              <a:t>Performance of SFD and header FEC</a:t>
            </a:r>
            <a:endParaRPr kumimoji="1" lang="ja-JP" altLang="en-US" dirty="0"/>
          </a:p>
        </p:txBody>
      </p:sp>
      <p:pic>
        <p:nvPicPr>
          <p:cNvPr id="2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2000" y="1875453"/>
            <a:ext cx="5760000" cy="3761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Text Box 86"/>
          <p:cNvSpPr txBox="1">
            <a:spLocks noChangeArrowheads="1"/>
          </p:cNvSpPr>
          <p:nvPr/>
        </p:nvSpPr>
        <p:spPr bwMode="auto">
          <a:xfrm>
            <a:off x="1987931" y="5913276"/>
            <a:ext cx="516813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2400" kern="0" dirty="0" smtClean="0">
                <a:latin typeface="Times New Roman" panose="02020603050405020304" pitchFamily="18" charset="0"/>
                <a:cs typeface="Times New Roman" panose="02020603050405020304" pitchFamily="18" charset="0"/>
              </a:rPr>
              <a:t>CNR dependence of FER</a:t>
            </a:r>
          </a:p>
        </p:txBody>
      </p:sp>
      <p:sp>
        <p:nvSpPr>
          <p:cNvPr id="27" name="Text Box 86"/>
          <p:cNvSpPr txBox="1">
            <a:spLocks noChangeArrowheads="1"/>
          </p:cNvSpPr>
          <p:nvPr/>
        </p:nvSpPr>
        <p:spPr bwMode="auto">
          <a:xfrm rot="16200000">
            <a:off x="280204" y="3456021"/>
            <a:ext cx="263886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2000" b="0" kern="0" dirty="0" smtClean="0">
                <a:latin typeface="Times New Roman" panose="02020603050405020304" pitchFamily="18" charset="0"/>
                <a:cs typeface="Times New Roman" panose="02020603050405020304" pitchFamily="18" charset="0"/>
              </a:rPr>
              <a:t>Frame-error Rate, FER</a:t>
            </a:r>
          </a:p>
        </p:txBody>
      </p:sp>
      <p:sp>
        <p:nvSpPr>
          <p:cNvPr id="28" name="Text Box 86"/>
          <p:cNvSpPr txBox="1">
            <a:spLocks noChangeArrowheads="1"/>
          </p:cNvSpPr>
          <p:nvPr/>
        </p:nvSpPr>
        <p:spPr bwMode="auto">
          <a:xfrm>
            <a:off x="2872270" y="5513166"/>
            <a:ext cx="364394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2000" b="0" kern="0" dirty="0" smtClean="0">
                <a:latin typeface="Times New Roman" panose="02020603050405020304" pitchFamily="18" charset="0"/>
                <a:cs typeface="Times New Roman" panose="02020603050405020304" pitchFamily="18" charset="0"/>
              </a:rPr>
              <a:t>Carrier to Noise Ratio, CNR (dB)</a:t>
            </a:r>
          </a:p>
        </p:txBody>
      </p:sp>
      <p:cxnSp>
        <p:nvCxnSpPr>
          <p:cNvPr id="29" name="直線矢印コネクタ 28"/>
          <p:cNvCxnSpPr/>
          <p:nvPr/>
        </p:nvCxnSpPr>
        <p:spPr bwMode="auto">
          <a:xfrm flipH="1">
            <a:off x="5470295" y="5245587"/>
            <a:ext cx="288000" cy="0"/>
          </a:xfrm>
          <a:prstGeom prst="straightConnector1">
            <a:avLst/>
          </a:prstGeom>
          <a:solidFill>
            <a:schemeClr val="accent1"/>
          </a:solidFill>
          <a:ln w="28575"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テキスト ボックス 29"/>
          <p:cNvSpPr txBox="1"/>
          <p:nvPr/>
        </p:nvSpPr>
        <p:spPr>
          <a:xfrm>
            <a:off x="5688124" y="4833156"/>
            <a:ext cx="1255472" cy="369332"/>
          </a:xfrm>
          <a:prstGeom prst="rect">
            <a:avLst/>
          </a:prstGeom>
          <a:noFill/>
        </p:spPr>
        <p:txBody>
          <a:bodyPr wrap="none" rtlCol="0">
            <a:spAutoFit/>
          </a:bodyPr>
          <a:lstStyle/>
          <a:p>
            <a:r>
              <a:rPr kumimoji="1" lang="en-US" altLang="ja-JP" sz="1800" dirty="0" smtClean="0">
                <a:solidFill>
                  <a:srgbClr val="FF0000"/>
                </a:solidFill>
              </a:rPr>
              <a:t>0.9 dB gain</a:t>
            </a:r>
            <a:endParaRPr kumimoji="1" lang="ja-JP" altLang="en-US" sz="1800" dirty="0">
              <a:solidFill>
                <a:srgbClr val="FF0000"/>
              </a:solidFill>
            </a:endParaRPr>
          </a:p>
        </p:txBody>
      </p:sp>
      <p:sp>
        <p:nvSpPr>
          <p:cNvPr id="31" name="Text Box 86"/>
          <p:cNvSpPr txBox="1">
            <a:spLocks noChangeArrowheads="1"/>
          </p:cNvSpPr>
          <p:nvPr/>
        </p:nvSpPr>
        <p:spPr bwMode="auto">
          <a:xfrm>
            <a:off x="1803802" y="1262034"/>
            <a:ext cx="5536397" cy="738664"/>
          </a:xfrm>
          <a:prstGeom prst="rect">
            <a:avLst/>
          </a:prstGeom>
          <a:noFill/>
          <a:ln>
            <a:noFill/>
          </a:ln>
          <a:effectLs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auto" hangingPunct="1">
              <a:spcBef>
                <a:spcPts val="0"/>
              </a:spcBef>
              <a:spcAft>
                <a:spcPts val="0"/>
              </a:spcAft>
              <a:defRPr/>
            </a:pPr>
            <a:r>
              <a:rPr lang="en-US" altLang="ja-JP" sz="1400" b="0" i="1" kern="0" dirty="0" err="1" smtClean="0">
                <a:latin typeface="Times New Roman" panose="02020603050405020304" pitchFamily="18" charset="0"/>
                <a:cs typeface="Times New Roman" panose="02020603050405020304" pitchFamily="18" charset="0"/>
              </a:rPr>
              <a:t>P</a:t>
            </a:r>
            <a:r>
              <a:rPr lang="en-US" altLang="ja-JP" sz="1400" b="0" i="1" kern="0" baseline="-25000" dirty="0" err="1" smtClean="0">
                <a:latin typeface="Times New Roman" panose="02020603050405020304" pitchFamily="18" charset="0"/>
                <a:cs typeface="Times New Roman" panose="02020603050405020304" pitchFamily="18" charset="0"/>
              </a:rPr>
              <a:t>md</a:t>
            </a:r>
            <a:r>
              <a:rPr lang="en-US" altLang="ja-JP" sz="1400" b="0" kern="0" dirty="0" smtClean="0">
                <a:latin typeface="Times New Roman" panose="02020603050405020304" pitchFamily="18" charset="0"/>
                <a:cs typeface="Times New Roman" panose="02020603050405020304" pitchFamily="18" charset="0"/>
              </a:rPr>
              <a:t>: calculated missed detection probability (failure at </a:t>
            </a:r>
            <a:r>
              <a:rPr lang="en-US" altLang="ja-JP" sz="1400" kern="0" dirty="0" smtClean="0">
                <a:latin typeface="Times New Roman" panose="02020603050405020304" pitchFamily="18" charset="0"/>
                <a:cs typeface="Times New Roman" panose="02020603050405020304" pitchFamily="18" charset="0"/>
              </a:rPr>
              <a:t>the correct position</a:t>
            </a:r>
            <a:r>
              <a:rPr lang="en-US" altLang="ja-JP" sz="1400" b="0" kern="0" dirty="0" smtClean="0">
                <a:latin typeface="Times New Roman" panose="02020603050405020304" pitchFamily="18" charset="0"/>
                <a:cs typeface="Times New Roman" panose="02020603050405020304" pitchFamily="18" charset="0"/>
              </a:rPr>
              <a:t>)</a:t>
            </a:r>
          </a:p>
          <a:p>
            <a:pPr eaLnBrk="1" fontAlgn="auto" hangingPunct="1">
              <a:spcBef>
                <a:spcPts val="0"/>
              </a:spcBef>
              <a:spcAft>
                <a:spcPts val="0"/>
              </a:spcAft>
              <a:defRPr/>
            </a:pPr>
            <a:r>
              <a:rPr lang="en-US" altLang="ja-JP" sz="1400" i="1" kern="0" dirty="0" err="1" smtClean="0">
                <a:latin typeface="Times New Roman" panose="02020603050405020304" pitchFamily="18" charset="0"/>
                <a:cs typeface="Times New Roman" panose="02020603050405020304" pitchFamily="18" charset="0"/>
              </a:rPr>
              <a:t>P</a:t>
            </a:r>
            <a:r>
              <a:rPr lang="en-US" altLang="ja-JP" sz="1400" i="1" kern="0" baseline="-25000" dirty="0" err="1" smtClean="0">
                <a:latin typeface="Times New Roman" panose="02020603050405020304" pitchFamily="18" charset="0"/>
                <a:cs typeface="Times New Roman" panose="02020603050405020304" pitchFamily="18" charset="0"/>
              </a:rPr>
              <a:t>fa</a:t>
            </a:r>
            <a:r>
              <a:rPr lang="en-US" altLang="ja-JP" sz="1400" kern="0" dirty="0" smtClean="0">
                <a:latin typeface="Times New Roman" panose="02020603050405020304" pitchFamily="18" charset="0"/>
                <a:cs typeface="Times New Roman" panose="02020603050405020304" pitchFamily="18" charset="0"/>
              </a:rPr>
              <a:t>: </a:t>
            </a:r>
            <a:r>
              <a:rPr lang="en-US" altLang="ja-JP" sz="1400" kern="0" dirty="0">
                <a:latin typeface="Times New Roman" panose="02020603050405020304" pitchFamily="18" charset="0"/>
                <a:cs typeface="Times New Roman" panose="02020603050405020304" pitchFamily="18" charset="0"/>
              </a:rPr>
              <a:t>calculated </a:t>
            </a:r>
            <a:r>
              <a:rPr lang="en-US" altLang="ja-JP" sz="1400" kern="0" dirty="0" smtClean="0">
                <a:latin typeface="Times New Roman" panose="02020603050405020304" pitchFamily="18" charset="0"/>
                <a:cs typeface="Times New Roman" panose="02020603050405020304" pitchFamily="18" charset="0"/>
              </a:rPr>
              <a:t>false alarm probability (failure at the incorrect position)</a:t>
            </a:r>
          </a:p>
          <a:p>
            <a:pPr eaLnBrk="1" fontAlgn="auto" hangingPunct="1">
              <a:spcBef>
                <a:spcPts val="0"/>
              </a:spcBef>
              <a:spcAft>
                <a:spcPts val="0"/>
              </a:spcAft>
              <a:defRPr/>
            </a:pPr>
            <a:r>
              <a:rPr lang="en-US" altLang="ja-JP" sz="1400" kern="0" dirty="0" smtClean="0">
                <a:latin typeface="Times New Roman" panose="02020603050405020304" pitchFamily="18" charset="0"/>
                <a:cs typeface="Times New Roman" panose="02020603050405020304" pitchFamily="18" charset="0"/>
              </a:rPr>
              <a:t>a threshold for SFD detection: 80</a:t>
            </a:r>
            <a:endParaRPr lang="en-US" altLang="ja-JP" sz="1400" b="0" kern="0" dirty="0" smtClean="0">
              <a:latin typeface="Times New Roman" panose="02020603050405020304" pitchFamily="18" charset="0"/>
              <a:cs typeface="Times New Roman" panose="02020603050405020304" pitchFamily="18" charset="0"/>
            </a:endParaRPr>
          </a:p>
        </p:txBody>
      </p:sp>
      <p:sp>
        <p:nvSpPr>
          <p:cNvPr id="32" name="Text Box 86"/>
          <p:cNvSpPr txBox="1">
            <a:spLocks noChangeArrowheads="1"/>
          </p:cNvSpPr>
          <p:nvPr/>
        </p:nvSpPr>
        <p:spPr bwMode="auto">
          <a:xfrm>
            <a:off x="5625793" y="2016515"/>
            <a:ext cx="1764196" cy="276999"/>
          </a:xfrm>
          <a:prstGeom prst="rect">
            <a:avLst/>
          </a:prstGeom>
          <a:noFill/>
          <a:ln>
            <a:noFill/>
          </a:ln>
          <a:effectLs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auto" hangingPunct="1">
              <a:spcBef>
                <a:spcPts val="0"/>
              </a:spcBef>
              <a:spcAft>
                <a:spcPts val="0"/>
              </a:spcAft>
              <a:defRPr/>
            </a:pPr>
            <a:r>
              <a:rPr lang="en-US" altLang="ja-JP" b="0" kern="0" dirty="0" smtClean="0">
                <a:latin typeface="Times New Roman" panose="02020603050405020304" pitchFamily="18" charset="0"/>
                <a:cs typeface="Times New Roman" panose="02020603050405020304" pitchFamily="18" charset="0"/>
              </a:rPr>
              <a:t>payload: MCS0 10 octets</a:t>
            </a:r>
          </a:p>
        </p:txBody>
      </p:sp>
    </p:spTree>
    <p:extLst>
      <p:ext uri="{BB962C8B-B14F-4D97-AF65-F5344CB8AC3E}">
        <p14:creationId xmlns:p14="http://schemas.microsoft.com/office/powerpoint/2010/main" val="13263757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26</a:t>
            </a:fld>
            <a:endParaRPr lang="en-US" altLang="ja-JP"/>
          </a:p>
        </p:txBody>
      </p:sp>
      <p:pic>
        <p:nvPicPr>
          <p:cNvPr id="6" name="Picture 12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9964" y="4225521"/>
            <a:ext cx="3380400"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9408" y="3766248"/>
            <a:ext cx="3268800" cy="136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テキスト ボックス 9"/>
          <p:cNvSpPr txBox="1">
            <a:spLocks noChangeArrowheads="1"/>
          </p:cNvSpPr>
          <p:nvPr/>
        </p:nvSpPr>
        <p:spPr bwMode="auto">
          <a:xfrm>
            <a:off x="2303748" y="5068918"/>
            <a:ext cx="99495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algn="ctr" eaLnBrk="1" hangingPunct="1">
              <a:spcBef>
                <a:spcPct val="0"/>
              </a:spcBef>
              <a:buClrTx/>
              <a:buFontTx/>
              <a:buNone/>
            </a:pPr>
            <a:r>
              <a:rPr lang="en-US" altLang="ja-JP" sz="1600" dirty="0">
                <a:latin typeface="Times New Roman" panose="02020603050405020304" pitchFamily="18" charset="0"/>
                <a:cs typeface="Times New Roman" panose="02020603050405020304" pitchFamily="18" charset="0"/>
              </a:rPr>
              <a:t>T</a:t>
            </a:r>
            <a:r>
              <a:rPr lang="en-US" altLang="ja-JP" sz="1600" b="0" dirty="0" smtClean="0">
                <a:latin typeface="Times New Roman" panose="02020603050405020304" pitchFamily="18" charset="0"/>
                <a:cs typeface="Times New Roman" panose="02020603050405020304" pitchFamily="18" charset="0"/>
              </a:rPr>
              <a:t>ime </a:t>
            </a:r>
            <a:r>
              <a:rPr lang="en-US" altLang="ja-JP" sz="1600" dirty="0">
                <a:latin typeface="Times New Roman" panose="02020603050405020304" pitchFamily="18" charset="0"/>
                <a:cs typeface="Times New Roman" panose="02020603050405020304" pitchFamily="18" charset="0"/>
              </a:rPr>
              <a:t>S</a:t>
            </a:r>
            <a:r>
              <a:rPr lang="en-US" altLang="ja-JP" sz="1600" b="0" dirty="0" smtClean="0">
                <a:latin typeface="Times New Roman" panose="02020603050405020304" pitchFamily="18" charset="0"/>
                <a:cs typeface="Times New Roman" panose="02020603050405020304" pitchFamily="18" charset="0"/>
              </a:rPr>
              <a:t>lot</a:t>
            </a:r>
            <a:endParaRPr lang="en-US" altLang="zh-TW" sz="1600" b="0" dirty="0">
              <a:latin typeface="Times New Roman" panose="02020603050405020304" pitchFamily="18" charset="0"/>
              <a:cs typeface="Times New Roman" panose="02020603050405020304" pitchFamily="18" charset="0"/>
            </a:endParaRPr>
          </a:p>
        </p:txBody>
      </p:sp>
      <p:sp>
        <p:nvSpPr>
          <p:cNvPr id="17" name="Line 89"/>
          <p:cNvSpPr>
            <a:spLocks noChangeShapeType="1"/>
          </p:cNvSpPr>
          <p:nvPr/>
        </p:nvSpPr>
        <p:spPr bwMode="auto">
          <a:xfrm>
            <a:off x="4224591" y="3222009"/>
            <a:ext cx="0" cy="1677723"/>
          </a:xfrm>
          <a:prstGeom prst="line">
            <a:avLst/>
          </a:prstGeom>
          <a:noFill/>
          <a:ln w="9525">
            <a:solidFill>
              <a:sysClr val="windowText" lastClr="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21" name="正方形/長方形 20"/>
          <p:cNvSpPr/>
          <p:nvPr/>
        </p:nvSpPr>
        <p:spPr bwMode="auto">
          <a:xfrm>
            <a:off x="3795372" y="4266815"/>
            <a:ext cx="428619" cy="432000"/>
          </a:xfrm>
          <a:prstGeom prst="rect">
            <a:avLst/>
          </a:prstGeom>
          <a:noFill/>
          <a:ln w="15875">
            <a:solidFill>
              <a:srgbClr val="FF0000"/>
            </a:solidFill>
            <a:prstDash val="sysDash"/>
            <a:headEnd/>
            <a:tailEnd/>
          </a:ln>
          <a:effectLst/>
        </p:spPr>
        <p:style>
          <a:lnRef idx="1">
            <a:schemeClr val="accent1"/>
          </a:lnRef>
          <a:fillRef idx="2">
            <a:schemeClr val="accent1"/>
          </a:fillRef>
          <a:effectRef idx="1">
            <a:schemeClr val="accent1"/>
          </a:effectRef>
          <a:fontRef idx="minor">
            <a:schemeClr val="dk1"/>
          </a:fontRef>
        </p:style>
        <p:txBody>
          <a:bodyPr wrap="none" rtlCol="0" anchor="ctr"/>
          <a:lstStyle/>
          <a:p>
            <a:pPr algn="ctr"/>
            <a:endParaRPr kumimoji="1"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23" name="Rectangle 85"/>
          <p:cNvSpPr>
            <a:spLocks noChangeArrowheads="1"/>
          </p:cNvSpPr>
          <p:nvPr/>
        </p:nvSpPr>
        <p:spPr bwMode="auto">
          <a:xfrm>
            <a:off x="5436898"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a</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24" name="Rectangle 82"/>
          <p:cNvSpPr>
            <a:spLocks noChangeArrowheads="1"/>
          </p:cNvSpPr>
          <p:nvPr/>
        </p:nvSpPr>
        <p:spPr bwMode="auto">
          <a:xfrm>
            <a:off x="5652898" y="2710834"/>
            <a:ext cx="216000" cy="216000"/>
          </a:xfrm>
          <a:prstGeom prst="rect">
            <a:avLst/>
          </a:prstGeom>
          <a:solidFill>
            <a:schemeClr val="bg1">
              <a:lumMod val="85000"/>
            </a:schemeClr>
          </a:solid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kern="0" dirty="0" smtClean="0">
                <a:solidFill>
                  <a:prstClr val="black"/>
                </a:solidFill>
                <a:ea typeface="ＭＳ Ｐゴシック"/>
                <a:cs typeface="Times New Roman" pitchFamily="18" charset="0"/>
              </a:rPr>
              <a:t>–</a:t>
            </a:r>
            <a:r>
              <a:rPr kumimoji="0" lang="en-US" altLang="ja-JP" sz="800" b="1" kern="0" dirty="0" smtClean="0">
                <a:solidFill>
                  <a:prstClr val="black"/>
                </a:solidFill>
                <a:ea typeface="ＭＳ Ｐゴシック"/>
                <a:cs typeface="Times New Roman" pitchFamily="18" charset="0"/>
              </a:rPr>
              <a:t>a</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25" name="Rectangle 82"/>
          <p:cNvSpPr>
            <a:spLocks noChangeArrowheads="1"/>
          </p:cNvSpPr>
          <p:nvPr/>
        </p:nvSpPr>
        <p:spPr bwMode="auto">
          <a:xfrm>
            <a:off x="6083323"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a</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26" name="Rectangle 82"/>
          <p:cNvSpPr>
            <a:spLocks noChangeArrowheads="1"/>
          </p:cNvSpPr>
          <p:nvPr/>
        </p:nvSpPr>
        <p:spPr bwMode="auto">
          <a:xfrm>
            <a:off x="6299323"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b</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27" name="Rectangle 82"/>
          <p:cNvSpPr>
            <a:spLocks noChangeArrowheads="1"/>
          </p:cNvSpPr>
          <p:nvPr/>
        </p:nvSpPr>
        <p:spPr bwMode="auto">
          <a:xfrm>
            <a:off x="6515323"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a</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28" name="Rectangle 82"/>
          <p:cNvSpPr>
            <a:spLocks noChangeArrowheads="1"/>
          </p:cNvSpPr>
          <p:nvPr/>
        </p:nvSpPr>
        <p:spPr bwMode="auto">
          <a:xfrm>
            <a:off x="6731323"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kern="0" dirty="0" smtClean="0">
                <a:solidFill>
                  <a:prstClr val="black"/>
                </a:solidFill>
                <a:ea typeface="ＭＳ Ｐゴシック"/>
                <a:cs typeface="Times New Roman" pitchFamily="18" charset="0"/>
              </a:rPr>
              <a:t>–</a:t>
            </a:r>
            <a:r>
              <a:rPr kumimoji="0" lang="en-US" altLang="ja-JP" sz="800" b="1" kern="0" dirty="0" smtClean="0">
                <a:solidFill>
                  <a:prstClr val="black"/>
                </a:solidFill>
                <a:ea typeface="ＭＳ Ｐゴシック"/>
                <a:cs typeface="Times New Roman" pitchFamily="18" charset="0"/>
              </a:rPr>
              <a:t>b</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29" name="Rectangle 82"/>
          <p:cNvSpPr>
            <a:spLocks noChangeArrowheads="1"/>
          </p:cNvSpPr>
          <p:nvPr/>
        </p:nvSpPr>
        <p:spPr bwMode="auto">
          <a:xfrm>
            <a:off x="6947323"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a</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30" name="Rectangle 82"/>
          <p:cNvSpPr>
            <a:spLocks noChangeArrowheads="1"/>
          </p:cNvSpPr>
          <p:nvPr/>
        </p:nvSpPr>
        <p:spPr bwMode="auto">
          <a:xfrm>
            <a:off x="7163323"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b</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31" name="Rectangle 82"/>
          <p:cNvSpPr>
            <a:spLocks noChangeArrowheads="1"/>
          </p:cNvSpPr>
          <p:nvPr/>
        </p:nvSpPr>
        <p:spPr bwMode="auto">
          <a:xfrm>
            <a:off x="7379323"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kern="0" dirty="0" smtClean="0">
                <a:solidFill>
                  <a:prstClr val="black"/>
                </a:solidFill>
                <a:ea typeface="ＭＳ Ｐゴシック"/>
                <a:cs typeface="Times New Roman" pitchFamily="18" charset="0"/>
              </a:rPr>
              <a:t>–</a:t>
            </a:r>
            <a:r>
              <a:rPr kumimoji="0" lang="en-US" altLang="ja-JP" sz="800" b="1" kern="0" dirty="0" smtClean="0">
                <a:solidFill>
                  <a:prstClr val="black"/>
                </a:solidFill>
                <a:ea typeface="ＭＳ Ｐゴシック"/>
                <a:cs typeface="Times New Roman" pitchFamily="18" charset="0"/>
              </a:rPr>
              <a:t>a</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32" name="Rectangle 82"/>
          <p:cNvSpPr>
            <a:spLocks noChangeArrowheads="1"/>
          </p:cNvSpPr>
          <p:nvPr/>
        </p:nvSpPr>
        <p:spPr bwMode="auto">
          <a:xfrm>
            <a:off x="7595117"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b</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33" name="Rectangle 77"/>
          <p:cNvSpPr>
            <a:spLocks noChangeArrowheads="1"/>
          </p:cNvSpPr>
          <p:nvPr/>
        </p:nvSpPr>
        <p:spPr bwMode="auto">
          <a:xfrm>
            <a:off x="4788024"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a</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34" name="Rectangle 77"/>
          <p:cNvSpPr>
            <a:spLocks noChangeArrowheads="1"/>
          </p:cNvSpPr>
          <p:nvPr/>
        </p:nvSpPr>
        <p:spPr bwMode="auto">
          <a:xfrm>
            <a:off x="5220024"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a</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35" name="Line 90"/>
          <p:cNvSpPr>
            <a:spLocks noChangeShapeType="1"/>
          </p:cNvSpPr>
          <p:nvPr/>
        </p:nvSpPr>
        <p:spPr bwMode="auto">
          <a:xfrm>
            <a:off x="5868240" y="2590184"/>
            <a:ext cx="2371597"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36" name="Text Box 86"/>
          <p:cNvSpPr txBox="1">
            <a:spLocks noChangeArrowheads="1"/>
          </p:cNvSpPr>
          <p:nvPr/>
        </p:nvSpPr>
        <p:spPr bwMode="auto">
          <a:xfrm>
            <a:off x="6837474" y="2355234"/>
            <a:ext cx="46679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CES</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sp>
        <p:nvSpPr>
          <p:cNvPr id="37" name="Text Box 86"/>
          <p:cNvSpPr txBox="1">
            <a:spLocks noChangeArrowheads="1"/>
          </p:cNvSpPr>
          <p:nvPr/>
        </p:nvSpPr>
        <p:spPr bwMode="auto">
          <a:xfrm>
            <a:off x="4914928" y="2355234"/>
            <a:ext cx="6110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SYNC</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sp>
        <p:nvSpPr>
          <p:cNvPr id="38" name="Line 90"/>
          <p:cNvSpPr>
            <a:spLocks noChangeShapeType="1"/>
          </p:cNvSpPr>
          <p:nvPr/>
        </p:nvSpPr>
        <p:spPr bwMode="auto">
          <a:xfrm>
            <a:off x="4788024" y="2590184"/>
            <a:ext cx="864874"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39" name="Line 89"/>
          <p:cNvSpPr>
            <a:spLocks noChangeShapeType="1"/>
          </p:cNvSpPr>
          <p:nvPr/>
        </p:nvSpPr>
        <p:spPr bwMode="auto">
          <a:xfrm>
            <a:off x="8243117" y="2439371"/>
            <a:ext cx="0" cy="79375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40" name="Line 89"/>
          <p:cNvSpPr>
            <a:spLocks noChangeShapeType="1"/>
          </p:cNvSpPr>
          <p:nvPr/>
        </p:nvSpPr>
        <p:spPr bwMode="auto">
          <a:xfrm>
            <a:off x="5652898" y="2439371"/>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41" name="Line 89"/>
          <p:cNvSpPr>
            <a:spLocks noChangeShapeType="1"/>
          </p:cNvSpPr>
          <p:nvPr/>
        </p:nvSpPr>
        <p:spPr bwMode="auto">
          <a:xfrm>
            <a:off x="4788024" y="2439371"/>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42" name="Line 89"/>
          <p:cNvSpPr>
            <a:spLocks noChangeShapeType="1"/>
          </p:cNvSpPr>
          <p:nvPr/>
        </p:nvSpPr>
        <p:spPr bwMode="auto">
          <a:xfrm>
            <a:off x="7811117" y="2926834"/>
            <a:ext cx="0" cy="114199"/>
          </a:xfrm>
          <a:prstGeom prst="line">
            <a:avLst/>
          </a:prstGeom>
          <a:noFill/>
          <a:ln w="9525">
            <a:solidFill>
              <a:sysClr val="windowText" lastClr="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43" name="Line 89"/>
          <p:cNvSpPr>
            <a:spLocks noChangeShapeType="1"/>
          </p:cNvSpPr>
          <p:nvPr/>
        </p:nvSpPr>
        <p:spPr bwMode="auto">
          <a:xfrm>
            <a:off x="6947117" y="2926834"/>
            <a:ext cx="0" cy="114199"/>
          </a:xfrm>
          <a:prstGeom prst="line">
            <a:avLst/>
          </a:prstGeom>
          <a:noFill/>
          <a:ln w="9525">
            <a:solidFill>
              <a:sysClr val="windowText" lastClr="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44" name="Rectangle 78"/>
          <p:cNvSpPr>
            <a:spLocks noChangeArrowheads="1"/>
          </p:cNvSpPr>
          <p:nvPr/>
        </p:nvSpPr>
        <p:spPr bwMode="auto">
          <a:xfrm>
            <a:off x="6083323" y="3041033"/>
            <a:ext cx="864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100" b="1" kern="0" dirty="0" smtClean="0">
                <a:solidFill>
                  <a:prstClr val="black"/>
                </a:solidFill>
                <a:ea typeface="ＭＳ Ｐゴシック"/>
                <a:cs typeface="Times New Roman" pitchFamily="18" charset="0"/>
              </a:rPr>
              <a:t>a</a:t>
            </a:r>
            <a:r>
              <a:rPr kumimoji="0" lang="en-US" altLang="ja-JP" sz="1100" kern="0" baseline="-25000" dirty="0" smtClean="0">
                <a:solidFill>
                  <a:prstClr val="black"/>
                </a:solidFill>
                <a:ea typeface="ＭＳ Ｐゴシック"/>
                <a:cs typeface="Times New Roman" pitchFamily="18" charset="0"/>
              </a:rPr>
              <a:t>512</a:t>
            </a:r>
            <a:endParaRPr kumimoji="0" lang="en-US" altLang="ja-JP" sz="1100" kern="0" baseline="-25000" dirty="0">
              <a:solidFill>
                <a:prstClr val="black"/>
              </a:solidFill>
              <a:ea typeface="ＭＳ Ｐゴシック"/>
              <a:cs typeface="Times New Roman" pitchFamily="18" charset="0"/>
            </a:endParaRPr>
          </a:p>
        </p:txBody>
      </p:sp>
      <p:sp>
        <p:nvSpPr>
          <p:cNvPr id="45" name="Rectangle 82"/>
          <p:cNvSpPr>
            <a:spLocks noChangeArrowheads="1"/>
          </p:cNvSpPr>
          <p:nvPr/>
        </p:nvSpPr>
        <p:spPr bwMode="auto">
          <a:xfrm>
            <a:off x="6947117" y="3041033"/>
            <a:ext cx="864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100" b="1" kern="0" dirty="0" smtClean="0">
                <a:solidFill>
                  <a:prstClr val="black"/>
                </a:solidFill>
                <a:ea typeface="ＭＳ Ｐゴシック"/>
                <a:cs typeface="Times New Roman" pitchFamily="18" charset="0"/>
              </a:rPr>
              <a:t>b</a:t>
            </a:r>
            <a:r>
              <a:rPr kumimoji="0" lang="en-US" altLang="ja-JP" sz="1100" kern="0" baseline="-25000" dirty="0" smtClean="0">
                <a:solidFill>
                  <a:prstClr val="black"/>
                </a:solidFill>
                <a:ea typeface="ＭＳ Ｐゴシック"/>
                <a:cs typeface="Times New Roman" pitchFamily="18" charset="0"/>
              </a:rPr>
              <a:t>512</a:t>
            </a:r>
            <a:endParaRPr kumimoji="0" lang="en-US" altLang="ja-JP" sz="1100" kern="0" baseline="-25000" dirty="0">
              <a:solidFill>
                <a:prstClr val="black"/>
              </a:solidFill>
              <a:ea typeface="ＭＳ Ｐゴシック"/>
              <a:cs typeface="Times New Roman" pitchFamily="18" charset="0"/>
            </a:endParaRPr>
          </a:p>
        </p:txBody>
      </p:sp>
      <p:sp>
        <p:nvSpPr>
          <p:cNvPr id="46" name="Rectangle 85"/>
          <p:cNvSpPr>
            <a:spLocks noChangeArrowheads="1"/>
          </p:cNvSpPr>
          <p:nvPr/>
        </p:nvSpPr>
        <p:spPr bwMode="auto">
          <a:xfrm>
            <a:off x="7811117" y="3041033"/>
            <a:ext cx="432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100" b="1" kern="0" dirty="0" smtClean="0">
                <a:solidFill>
                  <a:prstClr val="black"/>
                </a:solidFill>
                <a:ea typeface="ＭＳ Ｐゴシック"/>
                <a:cs typeface="Times New Roman" pitchFamily="18" charset="0"/>
              </a:rPr>
              <a:t>a</a:t>
            </a:r>
            <a:r>
              <a:rPr kumimoji="0" lang="en-US" altLang="ja-JP" sz="1100" kern="0" baseline="-25000" dirty="0" smtClean="0">
                <a:solidFill>
                  <a:prstClr val="black"/>
                </a:solidFill>
                <a:ea typeface="ＭＳ Ｐゴシック"/>
                <a:cs typeface="Times New Roman" pitchFamily="18" charset="0"/>
              </a:rPr>
              <a:t>256</a:t>
            </a:r>
            <a:endParaRPr kumimoji="0" lang="en-US" altLang="ja-JP" sz="1100" kern="0" baseline="-25000" dirty="0">
              <a:solidFill>
                <a:prstClr val="black"/>
              </a:solidFill>
              <a:ea typeface="ＭＳ Ｐゴシック"/>
              <a:cs typeface="Times New Roman" pitchFamily="18" charset="0"/>
            </a:endParaRPr>
          </a:p>
        </p:txBody>
      </p:sp>
      <p:sp>
        <p:nvSpPr>
          <p:cNvPr id="52" name="Rectangle 82"/>
          <p:cNvSpPr>
            <a:spLocks noChangeArrowheads="1"/>
          </p:cNvSpPr>
          <p:nvPr/>
        </p:nvSpPr>
        <p:spPr bwMode="auto">
          <a:xfrm>
            <a:off x="5868898"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b</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53" name="Line 89"/>
          <p:cNvSpPr>
            <a:spLocks noChangeShapeType="1"/>
          </p:cNvSpPr>
          <p:nvPr/>
        </p:nvSpPr>
        <p:spPr bwMode="auto">
          <a:xfrm>
            <a:off x="8244173" y="3222010"/>
            <a:ext cx="0" cy="1668576"/>
          </a:xfrm>
          <a:prstGeom prst="line">
            <a:avLst/>
          </a:prstGeom>
          <a:noFill/>
          <a:ln w="9525">
            <a:solidFill>
              <a:sysClr val="windowText" lastClr="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54" name="正方形/長方形 53"/>
          <p:cNvSpPr/>
          <p:nvPr/>
        </p:nvSpPr>
        <p:spPr bwMode="auto">
          <a:xfrm>
            <a:off x="7375837" y="3910112"/>
            <a:ext cx="874800" cy="864000"/>
          </a:xfrm>
          <a:prstGeom prst="rect">
            <a:avLst/>
          </a:prstGeom>
          <a:noFill/>
          <a:ln w="15875">
            <a:solidFill>
              <a:srgbClr val="FF0000"/>
            </a:solidFill>
            <a:prstDash val="sysDash"/>
            <a:headEnd/>
            <a:tailEnd/>
          </a:ln>
          <a:effectLst/>
        </p:spPr>
        <p:style>
          <a:lnRef idx="1">
            <a:schemeClr val="accent1"/>
          </a:lnRef>
          <a:fillRef idx="2">
            <a:schemeClr val="accent1"/>
          </a:fillRef>
          <a:effectRef idx="1">
            <a:schemeClr val="accent1"/>
          </a:effectRef>
          <a:fontRef idx="minor">
            <a:schemeClr val="dk1"/>
          </a:fontRef>
        </p:style>
        <p:txBody>
          <a:bodyPr wrap="none" rtlCol="0" anchor="ctr"/>
          <a:lstStyle/>
          <a:p>
            <a:pPr algn="ctr"/>
            <a:endParaRPr kumimoji="1"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55" name="Line 89"/>
          <p:cNvSpPr>
            <a:spLocks noChangeShapeType="1"/>
          </p:cNvSpPr>
          <p:nvPr/>
        </p:nvSpPr>
        <p:spPr bwMode="auto">
          <a:xfrm>
            <a:off x="5868798" y="2439371"/>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56" name="Line 90"/>
          <p:cNvSpPr>
            <a:spLocks noChangeShapeType="1"/>
          </p:cNvSpPr>
          <p:nvPr/>
        </p:nvSpPr>
        <p:spPr bwMode="auto">
          <a:xfrm>
            <a:off x="5652898" y="2590184"/>
            <a:ext cx="208756"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57" name="Text Box 86"/>
          <p:cNvSpPr txBox="1">
            <a:spLocks noChangeArrowheads="1"/>
          </p:cNvSpPr>
          <p:nvPr/>
        </p:nvSpPr>
        <p:spPr bwMode="auto">
          <a:xfrm>
            <a:off x="5525461" y="2222861"/>
            <a:ext cx="46519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SFD</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sp>
        <p:nvSpPr>
          <p:cNvPr id="58" name="Rectangle 82"/>
          <p:cNvSpPr>
            <a:spLocks noChangeArrowheads="1"/>
          </p:cNvSpPr>
          <p:nvPr/>
        </p:nvSpPr>
        <p:spPr bwMode="auto">
          <a:xfrm>
            <a:off x="7811117"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a</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59" name="Rectangle 82"/>
          <p:cNvSpPr>
            <a:spLocks noChangeArrowheads="1"/>
          </p:cNvSpPr>
          <p:nvPr/>
        </p:nvSpPr>
        <p:spPr bwMode="auto">
          <a:xfrm>
            <a:off x="8027117"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b</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60" name="Rectangle 85"/>
          <p:cNvSpPr>
            <a:spLocks noChangeArrowheads="1"/>
          </p:cNvSpPr>
          <p:nvPr/>
        </p:nvSpPr>
        <p:spPr bwMode="auto">
          <a:xfrm>
            <a:off x="5652240" y="3041033"/>
            <a:ext cx="432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100" kern="0" dirty="0" smtClean="0">
                <a:solidFill>
                  <a:prstClr val="black"/>
                </a:solidFill>
                <a:ea typeface="ＭＳ Ｐゴシック"/>
                <a:cs typeface="Times New Roman" pitchFamily="18" charset="0"/>
              </a:rPr>
              <a:t>–</a:t>
            </a:r>
            <a:r>
              <a:rPr kumimoji="0" lang="en-US" altLang="ja-JP" sz="1100" b="1" kern="0" dirty="0" smtClean="0">
                <a:solidFill>
                  <a:prstClr val="black"/>
                </a:solidFill>
                <a:ea typeface="ＭＳ Ｐゴシック"/>
                <a:cs typeface="Times New Roman" pitchFamily="18" charset="0"/>
              </a:rPr>
              <a:t>b</a:t>
            </a:r>
            <a:r>
              <a:rPr kumimoji="0" lang="en-US" altLang="ja-JP" sz="1100" kern="0" baseline="-25000" dirty="0" smtClean="0">
                <a:solidFill>
                  <a:prstClr val="black"/>
                </a:solidFill>
                <a:ea typeface="ＭＳ Ｐゴシック"/>
                <a:cs typeface="Times New Roman" pitchFamily="18" charset="0"/>
              </a:rPr>
              <a:t>256</a:t>
            </a:r>
            <a:endParaRPr kumimoji="0" lang="en-US" altLang="ja-JP" sz="1100" kern="0" baseline="-25000" dirty="0">
              <a:solidFill>
                <a:prstClr val="black"/>
              </a:solidFill>
              <a:ea typeface="ＭＳ Ｐゴシック"/>
              <a:cs typeface="Times New Roman" pitchFamily="18" charset="0"/>
            </a:endParaRPr>
          </a:p>
        </p:txBody>
      </p:sp>
      <p:sp>
        <p:nvSpPr>
          <p:cNvPr id="61" name="Line 89"/>
          <p:cNvSpPr>
            <a:spLocks noChangeShapeType="1"/>
          </p:cNvSpPr>
          <p:nvPr/>
        </p:nvSpPr>
        <p:spPr bwMode="auto">
          <a:xfrm>
            <a:off x="5652240" y="2926834"/>
            <a:ext cx="0" cy="1972898"/>
          </a:xfrm>
          <a:prstGeom prst="line">
            <a:avLst/>
          </a:prstGeom>
          <a:noFill/>
          <a:ln w="9525">
            <a:solidFill>
              <a:sysClr val="windowText" lastClr="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65" name="Line 89"/>
          <p:cNvSpPr>
            <a:spLocks noChangeShapeType="1"/>
          </p:cNvSpPr>
          <p:nvPr/>
        </p:nvSpPr>
        <p:spPr bwMode="auto">
          <a:xfrm>
            <a:off x="6083323" y="2926834"/>
            <a:ext cx="0" cy="114199"/>
          </a:xfrm>
          <a:prstGeom prst="line">
            <a:avLst/>
          </a:prstGeom>
          <a:noFill/>
          <a:ln w="9525">
            <a:solidFill>
              <a:sysClr val="windowText" lastClr="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67" name="Rectangle 82"/>
          <p:cNvSpPr>
            <a:spLocks noChangeArrowheads="1"/>
          </p:cNvSpPr>
          <p:nvPr/>
        </p:nvSpPr>
        <p:spPr bwMode="auto">
          <a:xfrm>
            <a:off x="1417598" y="2710834"/>
            <a:ext cx="216000" cy="216000"/>
          </a:xfrm>
          <a:prstGeom prst="rect">
            <a:avLst/>
          </a:prstGeom>
          <a:solidFill>
            <a:schemeClr val="bg1">
              <a:lumMod val="85000"/>
            </a:schemeClr>
          </a:solid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kern="0" dirty="0" smtClean="0">
                <a:solidFill>
                  <a:prstClr val="black"/>
                </a:solidFill>
                <a:ea typeface="ＭＳ Ｐゴシック"/>
                <a:cs typeface="Times New Roman" pitchFamily="18" charset="0"/>
              </a:rPr>
              <a:t>–</a:t>
            </a:r>
            <a:r>
              <a:rPr kumimoji="0" lang="en-US" altLang="ja-JP" sz="800" b="1" kern="0" dirty="0" smtClean="0">
                <a:solidFill>
                  <a:prstClr val="black"/>
                </a:solidFill>
                <a:ea typeface="ＭＳ Ｐゴシック"/>
                <a:cs typeface="Times New Roman" pitchFamily="18" charset="0"/>
              </a:rPr>
              <a:t>a</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68" name="Rectangle 82"/>
          <p:cNvSpPr>
            <a:spLocks noChangeArrowheads="1"/>
          </p:cNvSpPr>
          <p:nvPr/>
        </p:nvSpPr>
        <p:spPr bwMode="auto">
          <a:xfrm>
            <a:off x="1849598" y="2710834"/>
            <a:ext cx="216000" cy="216000"/>
          </a:xfrm>
          <a:prstGeom prst="rect">
            <a:avLst/>
          </a:prstGeom>
          <a:solidFill>
            <a:schemeClr val="bg1">
              <a:lumMod val="85000"/>
            </a:schemeClr>
          </a:solid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a</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69" name="Rectangle 82"/>
          <p:cNvSpPr>
            <a:spLocks noChangeArrowheads="1"/>
          </p:cNvSpPr>
          <p:nvPr/>
        </p:nvSpPr>
        <p:spPr bwMode="auto">
          <a:xfrm>
            <a:off x="2280681"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b</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70" name="Rectangle 82"/>
          <p:cNvSpPr>
            <a:spLocks noChangeArrowheads="1"/>
          </p:cNvSpPr>
          <p:nvPr/>
        </p:nvSpPr>
        <p:spPr bwMode="auto">
          <a:xfrm>
            <a:off x="2496681"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a</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71" name="Rectangle 82"/>
          <p:cNvSpPr>
            <a:spLocks noChangeArrowheads="1"/>
          </p:cNvSpPr>
          <p:nvPr/>
        </p:nvSpPr>
        <p:spPr bwMode="auto">
          <a:xfrm>
            <a:off x="2712681"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kern="0" dirty="0" smtClean="0">
                <a:solidFill>
                  <a:prstClr val="black"/>
                </a:solidFill>
                <a:ea typeface="ＭＳ Ｐゴシック"/>
                <a:cs typeface="Times New Roman" pitchFamily="18" charset="0"/>
              </a:rPr>
              <a:t>–</a:t>
            </a:r>
            <a:r>
              <a:rPr kumimoji="0" lang="en-US" altLang="ja-JP" sz="800" b="1" kern="0" dirty="0" smtClean="0">
                <a:solidFill>
                  <a:prstClr val="black"/>
                </a:solidFill>
                <a:ea typeface="ＭＳ Ｐゴシック"/>
                <a:cs typeface="Times New Roman" pitchFamily="18" charset="0"/>
              </a:rPr>
              <a:t>b</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72" name="Rectangle 82"/>
          <p:cNvSpPr>
            <a:spLocks noChangeArrowheads="1"/>
          </p:cNvSpPr>
          <p:nvPr/>
        </p:nvSpPr>
        <p:spPr bwMode="auto">
          <a:xfrm>
            <a:off x="2928681"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a</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73" name="Rectangle 82"/>
          <p:cNvSpPr>
            <a:spLocks noChangeArrowheads="1"/>
          </p:cNvSpPr>
          <p:nvPr/>
        </p:nvSpPr>
        <p:spPr bwMode="auto">
          <a:xfrm>
            <a:off x="3144681"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b</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74" name="Rectangle 82"/>
          <p:cNvSpPr>
            <a:spLocks noChangeArrowheads="1"/>
          </p:cNvSpPr>
          <p:nvPr/>
        </p:nvSpPr>
        <p:spPr bwMode="auto">
          <a:xfrm>
            <a:off x="3360681"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a</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75" name="Rectangle 82"/>
          <p:cNvSpPr>
            <a:spLocks noChangeArrowheads="1"/>
          </p:cNvSpPr>
          <p:nvPr/>
        </p:nvSpPr>
        <p:spPr bwMode="auto">
          <a:xfrm>
            <a:off x="3576475"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lang="en-US" altLang="ja-JP" sz="800" kern="0" dirty="0" smtClean="0">
                <a:solidFill>
                  <a:prstClr val="black"/>
                </a:solidFill>
                <a:ea typeface="ＭＳ Ｐゴシック"/>
                <a:cs typeface="Times New Roman" pitchFamily="18" charset="0"/>
              </a:rPr>
              <a:t>–</a:t>
            </a:r>
            <a:r>
              <a:rPr lang="en-US" altLang="ja-JP" sz="800" b="1" kern="0" dirty="0" smtClean="0">
                <a:solidFill>
                  <a:prstClr val="black"/>
                </a:solidFill>
                <a:ea typeface="ＭＳ Ｐゴシック"/>
                <a:cs typeface="Times New Roman" pitchFamily="18" charset="0"/>
              </a:rPr>
              <a:t>b</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76" name="Rectangle 77"/>
          <p:cNvSpPr>
            <a:spLocks noChangeArrowheads="1"/>
          </p:cNvSpPr>
          <p:nvPr/>
        </p:nvSpPr>
        <p:spPr bwMode="auto">
          <a:xfrm>
            <a:off x="551743"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a</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77" name="Rectangle 77"/>
          <p:cNvSpPr>
            <a:spLocks noChangeArrowheads="1"/>
          </p:cNvSpPr>
          <p:nvPr/>
        </p:nvSpPr>
        <p:spPr bwMode="auto">
          <a:xfrm>
            <a:off x="983743"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a</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78" name="Line 90"/>
          <p:cNvSpPr>
            <a:spLocks noChangeShapeType="1"/>
          </p:cNvSpPr>
          <p:nvPr/>
        </p:nvSpPr>
        <p:spPr bwMode="auto">
          <a:xfrm>
            <a:off x="2280681" y="2590184"/>
            <a:ext cx="1940514"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79" name="Text Box 86"/>
          <p:cNvSpPr txBox="1">
            <a:spLocks noChangeArrowheads="1"/>
          </p:cNvSpPr>
          <p:nvPr/>
        </p:nvSpPr>
        <p:spPr bwMode="auto">
          <a:xfrm>
            <a:off x="3017541" y="2355234"/>
            <a:ext cx="46679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CES</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sp>
        <p:nvSpPr>
          <p:cNvPr id="80" name="Text Box 86"/>
          <p:cNvSpPr txBox="1">
            <a:spLocks noChangeArrowheads="1"/>
          </p:cNvSpPr>
          <p:nvPr/>
        </p:nvSpPr>
        <p:spPr bwMode="auto">
          <a:xfrm>
            <a:off x="678211" y="2355234"/>
            <a:ext cx="6110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SYNC</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sp>
        <p:nvSpPr>
          <p:cNvPr id="81" name="Line 90"/>
          <p:cNvSpPr>
            <a:spLocks noChangeShapeType="1"/>
          </p:cNvSpPr>
          <p:nvPr/>
        </p:nvSpPr>
        <p:spPr bwMode="auto">
          <a:xfrm>
            <a:off x="551743" y="2590184"/>
            <a:ext cx="864000"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82" name="Line 89"/>
          <p:cNvSpPr>
            <a:spLocks noChangeShapeType="1"/>
          </p:cNvSpPr>
          <p:nvPr/>
        </p:nvSpPr>
        <p:spPr bwMode="auto">
          <a:xfrm>
            <a:off x="4224475" y="2439371"/>
            <a:ext cx="0" cy="79375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83" name="Line 89"/>
          <p:cNvSpPr>
            <a:spLocks noChangeShapeType="1"/>
          </p:cNvSpPr>
          <p:nvPr/>
        </p:nvSpPr>
        <p:spPr bwMode="auto">
          <a:xfrm>
            <a:off x="1415743" y="2439371"/>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84" name="Line 89"/>
          <p:cNvSpPr>
            <a:spLocks noChangeShapeType="1"/>
          </p:cNvSpPr>
          <p:nvPr/>
        </p:nvSpPr>
        <p:spPr bwMode="auto">
          <a:xfrm>
            <a:off x="551743" y="2439371"/>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85" name="Line 89"/>
          <p:cNvSpPr>
            <a:spLocks noChangeShapeType="1"/>
          </p:cNvSpPr>
          <p:nvPr/>
        </p:nvSpPr>
        <p:spPr bwMode="auto">
          <a:xfrm>
            <a:off x="3576269" y="2926834"/>
            <a:ext cx="0" cy="114199"/>
          </a:xfrm>
          <a:prstGeom prst="line">
            <a:avLst/>
          </a:prstGeom>
          <a:noFill/>
          <a:ln w="9525">
            <a:solidFill>
              <a:sysClr val="windowText" lastClr="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86" name="Line 89"/>
          <p:cNvSpPr>
            <a:spLocks noChangeShapeType="1"/>
          </p:cNvSpPr>
          <p:nvPr/>
        </p:nvSpPr>
        <p:spPr bwMode="auto">
          <a:xfrm>
            <a:off x="3144475" y="2926834"/>
            <a:ext cx="0" cy="114199"/>
          </a:xfrm>
          <a:prstGeom prst="line">
            <a:avLst/>
          </a:prstGeom>
          <a:noFill/>
          <a:ln w="9525">
            <a:solidFill>
              <a:sysClr val="windowText" lastClr="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87" name="Rectangle 78"/>
          <p:cNvSpPr>
            <a:spLocks noChangeArrowheads="1"/>
          </p:cNvSpPr>
          <p:nvPr/>
        </p:nvSpPr>
        <p:spPr bwMode="auto">
          <a:xfrm>
            <a:off x="2280681" y="3041033"/>
            <a:ext cx="432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100" b="1" kern="0" dirty="0" smtClean="0">
                <a:solidFill>
                  <a:prstClr val="black"/>
                </a:solidFill>
                <a:ea typeface="ＭＳ Ｐゴシック"/>
                <a:cs typeface="Times New Roman" pitchFamily="18" charset="0"/>
              </a:rPr>
              <a:t>a</a:t>
            </a:r>
            <a:r>
              <a:rPr kumimoji="0" lang="en-US" altLang="ja-JP" sz="1100" kern="0" baseline="-25000" dirty="0" smtClean="0">
                <a:solidFill>
                  <a:prstClr val="black"/>
                </a:solidFill>
                <a:ea typeface="ＭＳ Ｐゴシック"/>
                <a:cs typeface="Times New Roman" pitchFamily="18" charset="0"/>
              </a:rPr>
              <a:t>256</a:t>
            </a:r>
            <a:endParaRPr kumimoji="0" lang="en-US" altLang="ja-JP" sz="1100" kern="0" baseline="-25000" dirty="0">
              <a:solidFill>
                <a:prstClr val="black"/>
              </a:solidFill>
              <a:ea typeface="ＭＳ Ｐゴシック"/>
              <a:cs typeface="Times New Roman" pitchFamily="18" charset="0"/>
            </a:endParaRPr>
          </a:p>
        </p:txBody>
      </p:sp>
      <p:sp>
        <p:nvSpPr>
          <p:cNvPr id="88" name="Rectangle 82"/>
          <p:cNvSpPr>
            <a:spLocks noChangeArrowheads="1"/>
          </p:cNvSpPr>
          <p:nvPr/>
        </p:nvSpPr>
        <p:spPr bwMode="auto">
          <a:xfrm>
            <a:off x="1633598" y="2710834"/>
            <a:ext cx="216000" cy="216000"/>
          </a:xfrm>
          <a:prstGeom prst="rect">
            <a:avLst/>
          </a:prstGeom>
          <a:solidFill>
            <a:schemeClr val="bg1">
              <a:lumMod val="85000"/>
            </a:schemeClr>
          </a:solid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lang="en-US" altLang="ja-JP" sz="800" kern="0" dirty="0" smtClean="0">
                <a:solidFill>
                  <a:prstClr val="black"/>
                </a:solidFill>
                <a:ea typeface="ＭＳ Ｐゴシック"/>
                <a:cs typeface="Times New Roman" pitchFamily="18" charset="0"/>
              </a:rPr>
              <a:t>–</a:t>
            </a:r>
            <a:r>
              <a:rPr lang="en-US" altLang="ja-JP" sz="800" b="1" kern="0" dirty="0" smtClean="0">
                <a:solidFill>
                  <a:prstClr val="black"/>
                </a:solidFill>
                <a:ea typeface="ＭＳ Ｐゴシック"/>
                <a:cs typeface="Times New Roman" pitchFamily="18" charset="0"/>
              </a:rPr>
              <a:t>a</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89" name="Line 89"/>
          <p:cNvSpPr>
            <a:spLocks noChangeShapeType="1"/>
          </p:cNvSpPr>
          <p:nvPr/>
        </p:nvSpPr>
        <p:spPr bwMode="auto">
          <a:xfrm>
            <a:off x="2280681" y="2439371"/>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90" name="Line 90"/>
          <p:cNvSpPr>
            <a:spLocks noChangeShapeType="1"/>
          </p:cNvSpPr>
          <p:nvPr/>
        </p:nvSpPr>
        <p:spPr bwMode="auto">
          <a:xfrm>
            <a:off x="1415743" y="2590184"/>
            <a:ext cx="864938"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91" name="Rectangle 82"/>
          <p:cNvSpPr>
            <a:spLocks noChangeArrowheads="1"/>
          </p:cNvSpPr>
          <p:nvPr/>
        </p:nvSpPr>
        <p:spPr bwMode="auto">
          <a:xfrm>
            <a:off x="3792475"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a</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92" name="Rectangle 82"/>
          <p:cNvSpPr>
            <a:spLocks noChangeArrowheads="1"/>
          </p:cNvSpPr>
          <p:nvPr/>
        </p:nvSpPr>
        <p:spPr bwMode="auto">
          <a:xfrm>
            <a:off x="4008475" y="2710834"/>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b</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93" name="Rectangle 82"/>
          <p:cNvSpPr>
            <a:spLocks noChangeArrowheads="1"/>
          </p:cNvSpPr>
          <p:nvPr/>
        </p:nvSpPr>
        <p:spPr bwMode="auto">
          <a:xfrm>
            <a:off x="2064681" y="2710834"/>
            <a:ext cx="216000" cy="216000"/>
          </a:xfrm>
          <a:prstGeom prst="rect">
            <a:avLst/>
          </a:prstGeom>
          <a:solidFill>
            <a:schemeClr val="bg1">
              <a:lumMod val="85000"/>
            </a:schemeClr>
          </a:solid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a</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94" name="Text Box 86"/>
          <p:cNvSpPr txBox="1">
            <a:spLocks noChangeArrowheads="1"/>
          </p:cNvSpPr>
          <p:nvPr/>
        </p:nvSpPr>
        <p:spPr bwMode="auto">
          <a:xfrm>
            <a:off x="1615616" y="2355234"/>
            <a:ext cx="46519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SFD</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sp>
        <p:nvSpPr>
          <p:cNvPr id="95" name="Rectangle 78"/>
          <p:cNvSpPr>
            <a:spLocks noChangeArrowheads="1"/>
          </p:cNvSpPr>
          <p:nvPr/>
        </p:nvSpPr>
        <p:spPr bwMode="auto">
          <a:xfrm>
            <a:off x="2712475" y="3041033"/>
            <a:ext cx="432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100" b="1" kern="0" dirty="0" smtClean="0">
                <a:solidFill>
                  <a:prstClr val="black"/>
                </a:solidFill>
                <a:ea typeface="ＭＳ Ｐゴシック"/>
                <a:cs typeface="Times New Roman" pitchFamily="18" charset="0"/>
              </a:rPr>
              <a:t>b</a:t>
            </a:r>
            <a:r>
              <a:rPr kumimoji="0" lang="en-US" altLang="ja-JP" sz="1100" kern="0" baseline="-25000" dirty="0" smtClean="0">
                <a:solidFill>
                  <a:prstClr val="black"/>
                </a:solidFill>
                <a:ea typeface="ＭＳ Ｐゴシック"/>
                <a:cs typeface="Times New Roman" pitchFamily="18" charset="0"/>
              </a:rPr>
              <a:t>256</a:t>
            </a:r>
            <a:endParaRPr kumimoji="0" lang="en-US" altLang="ja-JP" sz="1100" kern="0" baseline="-25000" dirty="0">
              <a:solidFill>
                <a:prstClr val="black"/>
              </a:solidFill>
              <a:ea typeface="ＭＳ Ｐゴシック"/>
              <a:cs typeface="Times New Roman" pitchFamily="18" charset="0"/>
            </a:endParaRPr>
          </a:p>
        </p:txBody>
      </p:sp>
      <p:sp>
        <p:nvSpPr>
          <p:cNvPr id="96" name="Rectangle 78"/>
          <p:cNvSpPr>
            <a:spLocks noChangeArrowheads="1"/>
          </p:cNvSpPr>
          <p:nvPr/>
        </p:nvSpPr>
        <p:spPr bwMode="auto">
          <a:xfrm>
            <a:off x="3144475" y="3041033"/>
            <a:ext cx="432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100" b="1" kern="0" dirty="0" smtClean="0">
                <a:solidFill>
                  <a:prstClr val="black"/>
                </a:solidFill>
                <a:ea typeface="ＭＳ Ｐゴシック"/>
                <a:cs typeface="Times New Roman" pitchFamily="18" charset="0"/>
              </a:rPr>
              <a:t>a</a:t>
            </a:r>
            <a:r>
              <a:rPr kumimoji="0" lang="en-US" altLang="ja-JP" sz="1100" kern="0" baseline="-25000" dirty="0" smtClean="0">
                <a:solidFill>
                  <a:prstClr val="black"/>
                </a:solidFill>
                <a:ea typeface="ＭＳ Ｐゴシック"/>
                <a:cs typeface="Times New Roman" pitchFamily="18" charset="0"/>
              </a:rPr>
              <a:t>256</a:t>
            </a:r>
            <a:endParaRPr kumimoji="0" lang="en-US" altLang="ja-JP" sz="1100" kern="0" baseline="-25000" dirty="0">
              <a:solidFill>
                <a:prstClr val="black"/>
              </a:solidFill>
              <a:ea typeface="ＭＳ Ｐゴシック"/>
              <a:cs typeface="Times New Roman" pitchFamily="18" charset="0"/>
            </a:endParaRPr>
          </a:p>
        </p:txBody>
      </p:sp>
      <p:sp>
        <p:nvSpPr>
          <p:cNvPr id="97" name="Rectangle 78"/>
          <p:cNvSpPr>
            <a:spLocks noChangeArrowheads="1"/>
          </p:cNvSpPr>
          <p:nvPr/>
        </p:nvSpPr>
        <p:spPr bwMode="auto">
          <a:xfrm>
            <a:off x="3576269" y="3041033"/>
            <a:ext cx="432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100" b="1" kern="0" dirty="0" smtClean="0">
                <a:solidFill>
                  <a:prstClr val="black"/>
                </a:solidFill>
                <a:ea typeface="ＭＳ Ｐゴシック"/>
                <a:cs typeface="Times New Roman" pitchFamily="18" charset="0"/>
              </a:rPr>
              <a:t>b</a:t>
            </a:r>
            <a:r>
              <a:rPr kumimoji="0" lang="en-US" altLang="ja-JP" sz="1100" kern="0" baseline="-25000" dirty="0" smtClean="0">
                <a:solidFill>
                  <a:prstClr val="black"/>
                </a:solidFill>
                <a:ea typeface="ＭＳ Ｐゴシック"/>
                <a:cs typeface="Times New Roman" pitchFamily="18" charset="0"/>
              </a:rPr>
              <a:t>256</a:t>
            </a:r>
            <a:endParaRPr kumimoji="0" lang="en-US" altLang="ja-JP" sz="1100" kern="0" baseline="-25000" dirty="0">
              <a:solidFill>
                <a:prstClr val="black"/>
              </a:solidFill>
              <a:ea typeface="ＭＳ Ｐゴシック"/>
              <a:cs typeface="Times New Roman" pitchFamily="18" charset="0"/>
            </a:endParaRPr>
          </a:p>
        </p:txBody>
      </p:sp>
      <p:sp>
        <p:nvSpPr>
          <p:cNvPr id="98" name="Rectangle 82"/>
          <p:cNvSpPr>
            <a:spLocks noChangeArrowheads="1"/>
          </p:cNvSpPr>
          <p:nvPr/>
        </p:nvSpPr>
        <p:spPr bwMode="auto">
          <a:xfrm>
            <a:off x="4008475" y="3041033"/>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ea typeface="ＭＳ Ｐゴシック"/>
                <a:cs typeface="Times New Roman" pitchFamily="18" charset="0"/>
              </a:rPr>
              <a:t>b</a:t>
            </a:r>
            <a:r>
              <a:rPr kumimoji="0" lang="en-US" altLang="ja-JP" sz="800" kern="0" baseline="-25000" dirty="0" smtClean="0">
                <a:solidFill>
                  <a:prstClr val="black"/>
                </a:solidFill>
                <a:ea typeface="ＭＳ Ｐゴシック"/>
                <a:cs typeface="Times New Roman" pitchFamily="18" charset="0"/>
              </a:rPr>
              <a:t>128</a:t>
            </a:r>
            <a:endParaRPr kumimoji="0" lang="en-US" altLang="ja-JP" sz="800" kern="0" baseline="-25000" dirty="0">
              <a:solidFill>
                <a:prstClr val="black"/>
              </a:solidFill>
              <a:ea typeface="ＭＳ Ｐゴシック"/>
              <a:cs typeface="Times New Roman" pitchFamily="18" charset="0"/>
            </a:endParaRPr>
          </a:p>
        </p:txBody>
      </p:sp>
      <p:sp>
        <p:nvSpPr>
          <p:cNvPr id="99" name="Line 89"/>
          <p:cNvSpPr>
            <a:spLocks noChangeShapeType="1"/>
          </p:cNvSpPr>
          <p:nvPr/>
        </p:nvSpPr>
        <p:spPr bwMode="auto">
          <a:xfrm>
            <a:off x="2712475" y="2926834"/>
            <a:ext cx="0" cy="114199"/>
          </a:xfrm>
          <a:prstGeom prst="line">
            <a:avLst/>
          </a:prstGeom>
          <a:noFill/>
          <a:ln w="9525">
            <a:solidFill>
              <a:sysClr val="windowText" lastClr="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100" name="Line 89"/>
          <p:cNvSpPr>
            <a:spLocks noChangeShapeType="1"/>
          </p:cNvSpPr>
          <p:nvPr/>
        </p:nvSpPr>
        <p:spPr bwMode="auto">
          <a:xfrm>
            <a:off x="4008785" y="2926834"/>
            <a:ext cx="0" cy="114199"/>
          </a:xfrm>
          <a:prstGeom prst="line">
            <a:avLst/>
          </a:prstGeom>
          <a:noFill/>
          <a:ln w="9525">
            <a:solidFill>
              <a:sysClr val="windowText" lastClr="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101" name="Line 89"/>
          <p:cNvSpPr>
            <a:spLocks noChangeShapeType="1"/>
          </p:cNvSpPr>
          <p:nvPr/>
        </p:nvSpPr>
        <p:spPr bwMode="auto">
          <a:xfrm>
            <a:off x="1417598" y="2926834"/>
            <a:ext cx="0" cy="1963751"/>
          </a:xfrm>
          <a:prstGeom prst="line">
            <a:avLst/>
          </a:prstGeom>
          <a:noFill/>
          <a:ln w="9525">
            <a:solidFill>
              <a:sysClr val="windowText" lastClr="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106" name="正方形/長方形 105"/>
          <p:cNvSpPr/>
          <p:nvPr/>
        </p:nvSpPr>
        <p:spPr bwMode="auto">
          <a:xfrm>
            <a:off x="2928681" y="4266815"/>
            <a:ext cx="428619" cy="432000"/>
          </a:xfrm>
          <a:prstGeom prst="rect">
            <a:avLst/>
          </a:prstGeom>
          <a:noFill/>
          <a:ln w="15875">
            <a:solidFill>
              <a:srgbClr val="FF0000"/>
            </a:solidFill>
            <a:prstDash val="sysDash"/>
            <a:headEnd/>
            <a:tailEnd/>
          </a:ln>
          <a:effectLst/>
        </p:spPr>
        <p:style>
          <a:lnRef idx="1">
            <a:schemeClr val="accent1"/>
          </a:lnRef>
          <a:fillRef idx="2">
            <a:schemeClr val="accent1"/>
          </a:fillRef>
          <a:effectRef idx="1">
            <a:schemeClr val="accent1"/>
          </a:effectRef>
          <a:fontRef idx="minor">
            <a:schemeClr val="dk1"/>
          </a:fontRef>
        </p:style>
        <p:txBody>
          <a:bodyPr wrap="none" rtlCol="0" anchor="ctr"/>
          <a:lstStyle/>
          <a:p>
            <a:pPr algn="ctr"/>
            <a:endParaRPr kumimoji="1"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111" name="Text Box 102"/>
          <p:cNvSpPr txBox="1">
            <a:spLocks noChangeArrowheads="1"/>
          </p:cNvSpPr>
          <p:nvPr/>
        </p:nvSpPr>
        <p:spPr bwMode="auto">
          <a:xfrm>
            <a:off x="2618958" y="3713323"/>
            <a:ext cx="177302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auto" hangingPunct="1">
              <a:spcBef>
                <a:spcPts val="0"/>
              </a:spcBef>
              <a:spcAft>
                <a:spcPts val="0"/>
              </a:spcAft>
              <a:defRPr/>
            </a:pPr>
            <a:r>
              <a:rPr lang="en-US" altLang="ja-JP" sz="1400" kern="0" dirty="0">
                <a:solidFill>
                  <a:srgbClr val="FF0000"/>
                </a:solidFill>
                <a:latin typeface="Times New Roman" panose="02020603050405020304" pitchFamily="18" charset="0"/>
                <a:cs typeface="Times New Roman" panose="02020603050405020304" pitchFamily="18" charset="0"/>
                <a:sym typeface="Symbol"/>
              </a:rPr>
              <a:t>d</a:t>
            </a:r>
            <a:r>
              <a:rPr lang="en-US" altLang="ja-JP" sz="1400" kern="0" dirty="0" smtClean="0">
                <a:solidFill>
                  <a:srgbClr val="FF0000"/>
                </a:solidFill>
                <a:latin typeface="Times New Roman" panose="02020603050405020304" pitchFamily="18" charset="0"/>
                <a:cs typeface="Times New Roman" panose="02020603050405020304" pitchFamily="18" charset="0"/>
                <a:sym typeface="Symbol"/>
              </a:rPr>
              <a:t>ual peak with 512 </a:t>
            </a:r>
          </a:p>
          <a:p>
            <a:pPr eaLnBrk="1" fontAlgn="auto" hangingPunct="1">
              <a:spcBef>
                <a:spcPts val="0"/>
              </a:spcBef>
              <a:spcAft>
                <a:spcPts val="0"/>
              </a:spcAft>
              <a:defRPr/>
            </a:pPr>
            <a:r>
              <a:rPr lang="en-US" altLang="ja-JP" sz="1400" kern="0" dirty="0" smtClean="0">
                <a:solidFill>
                  <a:srgbClr val="FF0000"/>
                </a:solidFill>
                <a:latin typeface="Times New Roman" panose="02020603050405020304" pitchFamily="18" charset="0"/>
                <a:cs typeface="Times New Roman" panose="02020603050405020304" pitchFamily="18" charset="0"/>
                <a:sym typeface="Symbol"/>
              </a:rPr>
              <a:t>128-symbol ZCC</a:t>
            </a:r>
            <a:endParaRPr lang="ja-JP" altLang="en-US" sz="1400" b="0" kern="0" dirty="0">
              <a:solidFill>
                <a:srgbClr val="FF0000"/>
              </a:solidFill>
              <a:latin typeface="Times New Roman" panose="02020603050405020304" pitchFamily="18" charset="0"/>
              <a:cs typeface="Times New Roman" panose="02020603050405020304" pitchFamily="18" charset="0"/>
            </a:endParaRPr>
          </a:p>
        </p:txBody>
      </p:sp>
      <p:grpSp>
        <p:nvGrpSpPr>
          <p:cNvPr id="113" name="グループ化 112"/>
          <p:cNvGrpSpPr/>
          <p:nvPr/>
        </p:nvGrpSpPr>
        <p:grpSpPr>
          <a:xfrm flipV="1">
            <a:off x="800462" y="2795974"/>
            <a:ext cx="144000" cy="36000"/>
            <a:chOff x="3465401" y="3465004"/>
            <a:chExt cx="288032" cy="72000"/>
          </a:xfrm>
        </p:grpSpPr>
        <p:sp>
          <p:nvSpPr>
            <p:cNvPr id="114" name="円/楕円 113"/>
            <p:cNvSpPr/>
            <p:nvPr/>
          </p:nvSpPr>
          <p:spPr bwMode="auto">
            <a:xfrm>
              <a:off x="3465401"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mn-ea"/>
              </a:endParaRPr>
            </a:p>
          </p:txBody>
        </p:sp>
        <p:sp>
          <p:nvSpPr>
            <p:cNvPr id="115" name="円/楕円 114"/>
            <p:cNvSpPr/>
            <p:nvPr/>
          </p:nvSpPr>
          <p:spPr bwMode="auto">
            <a:xfrm>
              <a:off x="3573413"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mn-ea"/>
              </a:endParaRPr>
            </a:p>
          </p:txBody>
        </p:sp>
        <p:sp>
          <p:nvSpPr>
            <p:cNvPr id="116" name="円/楕円 115"/>
            <p:cNvSpPr/>
            <p:nvPr/>
          </p:nvSpPr>
          <p:spPr bwMode="auto">
            <a:xfrm>
              <a:off x="3681433"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mn-ea"/>
              </a:endParaRPr>
            </a:p>
          </p:txBody>
        </p:sp>
      </p:grpSp>
      <p:grpSp>
        <p:nvGrpSpPr>
          <p:cNvPr id="117" name="グループ化 116"/>
          <p:cNvGrpSpPr/>
          <p:nvPr/>
        </p:nvGrpSpPr>
        <p:grpSpPr>
          <a:xfrm flipV="1">
            <a:off x="5038528" y="2795974"/>
            <a:ext cx="144000" cy="36000"/>
            <a:chOff x="3465401" y="3465004"/>
            <a:chExt cx="288032" cy="72000"/>
          </a:xfrm>
        </p:grpSpPr>
        <p:sp>
          <p:nvSpPr>
            <p:cNvPr id="118" name="円/楕円 117"/>
            <p:cNvSpPr/>
            <p:nvPr/>
          </p:nvSpPr>
          <p:spPr bwMode="auto">
            <a:xfrm>
              <a:off x="3465401"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mn-ea"/>
              </a:endParaRPr>
            </a:p>
          </p:txBody>
        </p:sp>
        <p:sp>
          <p:nvSpPr>
            <p:cNvPr id="119" name="円/楕円 118"/>
            <p:cNvSpPr/>
            <p:nvPr/>
          </p:nvSpPr>
          <p:spPr bwMode="auto">
            <a:xfrm>
              <a:off x="3573413"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mn-ea"/>
              </a:endParaRPr>
            </a:p>
          </p:txBody>
        </p:sp>
        <p:sp>
          <p:nvSpPr>
            <p:cNvPr id="120" name="円/楕円 119"/>
            <p:cNvSpPr/>
            <p:nvPr/>
          </p:nvSpPr>
          <p:spPr bwMode="auto">
            <a:xfrm>
              <a:off x="3681433"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mn-ea"/>
              </a:endParaRPr>
            </a:p>
          </p:txBody>
        </p:sp>
      </p:grpSp>
      <p:sp>
        <p:nvSpPr>
          <p:cNvPr id="121" name="タイトル 120"/>
          <p:cNvSpPr>
            <a:spLocks noGrp="1"/>
          </p:cNvSpPr>
          <p:nvPr>
            <p:ph type="title" idx="4294967295"/>
          </p:nvPr>
        </p:nvSpPr>
        <p:spPr>
          <a:xfrm>
            <a:off x="505780" y="620688"/>
            <a:ext cx="8098668" cy="720079"/>
          </a:xfrm>
        </p:spPr>
        <p:txBody>
          <a:bodyPr/>
          <a:lstStyle/>
          <a:p>
            <a:r>
              <a:rPr lang="en-US" altLang="ja-JP" sz="3200" kern="1200" dirty="0" smtClean="0">
                <a:solidFill>
                  <a:srgbClr val="000000"/>
                </a:solidFill>
                <a:effectLst/>
                <a:latin typeface="Times New Roman"/>
              </a:rPr>
              <a:t>Performance comparison of </a:t>
            </a:r>
            <a:r>
              <a:rPr lang="en-US" altLang="ja-JP" sz="3200" kern="1200" dirty="0">
                <a:solidFill>
                  <a:srgbClr val="000000"/>
                </a:solidFill>
                <a:latin typeface="Times New Roman"/>
              </a:rPr>
              <a:t>c</a:t>
            </a:r>
            <a:r>
              <a:rPr lang="en-US" altLang="ja-JP" sz="3200" kern="1200" dirty="0" smtClean="0">
                <a:solidFill>
                  <a:srgbClr val="000000"/>
                </a:solidFill>
                <a:effectLst/>
                <a:latin typeface="Times New Roman"/>
              </a:rPr>
              <a:t>hannel estimation</a:t>
            </a:r>
            <a:endParaRPr kumimoji="1" lang="ja-JP" altLang="en-US" sz="3200" dirty="0"/>
          </a:p>
        </p:txBody>
      </p:sp>
      <p:sp>
        <p:nvSpPr>
          <p:cNvPr id="122" name="Line 89"/>
          <p:cNvSpPr>
            <a:spLocks noChangeShapeType="1"/>
          </p:cNvSpPr>
          <p:nvPr/>
        </p:nvSpPr>
        <p:spPr bwMode="auto">
          <a:xfrm rot="5400000">
            <a:off x="5196338" y="3648317"/>
            <a:ext cx="0" cy="1963751"/>
          </a:xfrm>
          <a:prstGeom prst="line">
            <a:avLst/>
          </a:prstGeom>
          <a:noFill/>
          <a:ln w="9525">
            <a:solidFill>
              <a:sysClr val="windowText" lastClr="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ea typeface="ＭＳ Ｐゴシック"/>
              <a:cs typeface="Times New Roman" panose="02020603050405020304" pitchFamily="18" charset="0"/>
            </a:endParaRPr>
          </a:p>
        </p:txBody>
      </p:sp>
      <p:sp>
        <p:nvSpPr>
          <p:cNvPr id="130" name="テキスト ボックス 129"/>
          <p:cNvSpPr txBox="1"/>
          <p:nvPr/>
        </p:nvSpPr>
        <p:spPr>
          <a:xfrm rot="16200000">
            <a:off x="165352" y="4129846"/>
            <a:ext cx="1457450" cy="307777"/>
          </a:xfrm>
          <a:prstGeom prst="rect">
            <a:avLst/>
          </a:prstGeom>
          <a:noFill/>
        </p:spPr>
        <p:txBody>
          <a:bodyPr wrap="none" rtlCol="0">
            <a:spAutoFit/>
          </a:bodyPr>
          <a:lstStyle/>
          <a:p>
            <a:r>
              <a:rPr kumimoji="1" lang="en-US" altLang="ja-JP" sz="1400" dirty="0" smtClean="0"/>
              <a:t>Cross Correlation</a:t>
            </a:r>
            <a:endParaRPr kumimoji="1" lang="ja-JP" altLang="en-US" sz="1400" dirty="0"/>
          </a:p>
        </p:txBody>
      </p:sp>
      <p:sp>
        <p:nvSpPr>
          <p:cNvPr id="131" name="Text Box 102"/>
          <p:cNvSpPr txBox="1">
            <a:spLocks noChangeArrowheads="1"/>
          </p:cNvSpPr>
          <p:nvPr/>
        </p:nvSpPr>
        <p:spPr bwMode="auto">
          <a:xfrm>
            <a:off x="6466176" y="3358471"/>
            <a:ext cx="198989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auto" hangingPunct="1">
              <a:spcBef>
                <a:spcPts val="0"/>
              </a:spcBef>
              <a:spcAft>
                <a:spcPts val="0"/>
              </a:spcAft>
              <a:defRPr/>
            </a:pPr>
            <a:r>
              <a:rPr lang="en-US" altLang="ja-JP" sz="1400" kern="0" dirty="0">
                <a:solidFill>
                  <a:srgbClr val="FF0000"/>
                </a:solidFill>
                <a:latin typeface="Times New Roman" panose="02020603050405020304" pitchFamily="18" charset="0"/>
                <a:cs typeface="Times New Roman" panose="02020603050405020304" pitchFamily="18" charset="0"/>
                <a:sym typeface="Symbol"/>
              </a:rPr>
              <a:t>s</a:t>
            </a:r>
            <a:r>
              <a:rPr lang="en-US" altLang="ja-JP" sz="1400" kern="0" dirty="0" smtClean="0">
                <a:solidFill>
                  <a:srgbClr val="FF0000"/>
                </a:solidFill>
                <a:latin typeface="Times New Roman" panose="02020603050405020304" pitchFamily="18" charset="0"/>
                <a:cs typeface="Times New Roman" panose="02020603050405020304" pitchFamily="18" charset="0"/>
                <a:sym typeface="Symbol"/>
              </a:rPr>
              <a:t>ingle peak with 1024 </a:t>
            </a:r>
          </a:p>
          <a:p>
            <a:pPr eaLnBrk="1" fontAlgn="auto" hangingPunct="1">
              <a:spcBef>
                <a:spcPts val="0"/>
              </a:spcBef>
              <a:spcAft>
                <a:spcPts val="0"/>
              </a:spcAft>
              <a:defRPr/>
            </a:pPr>
            <a:r>
              <a:rPr lang="en-US" altLang="ja-JP" sz="1400" kern="0" dirty="0" smtClean="0">
                <a:solidFill>
                  <a:srgbClr val="FF0000"/>
                </a:solidFill>
                <a:latin typeface="Times New Roman" panose="02020603050405020304" pitchFamily="18" charset="0"/>
                <a:cs typeface="Times New Roman" panose="02020603050405020304" pitchFamily="18" charset="0"/>
                <a:sym typeface="Symbol"/>
              </a:rPr>
              <a:t>256-symbol ZCC</a:t>
            </a:r>
            <a:endParaRPr lang="ja-JP" altLang="en-US" sz="1400" b="0" kern="0" dirty="0">
              <a:solidFill>
                <a:srgbClr val="FF0000"/>
              </a:solidFill>
              <a:latin typeface="Times New Roman" panose="02020603050405020304" pitchFamily="18" charset="0"/>
              <a:cs typeface="Times New Roman" panose="02020603050405020304" pitchFamily="18" charset="0"/>
            </a:endParaRPr>
          </a:p>
        </p:txBody>
      </p:sp>
      <p:sp>
        <p:nvSpPr>
          <p:cNvPr id="132" name="テキスト ボックス 131"/>
          <p:cNvSpPr txBox="1"/>
          <p:nvPr/>
        </p:nvSpPr>
        <p:spPr>
          <a:xfrm rot="16200000">
            <a:off x="4323422" y="4112555"/>
            <a:ext cx="1457450" cy="307777"/>
          </a:xfrm>
          <a:prstGeom prst="rect">
            <a:avLst/>
          </a:prstGeom>
          <a:noFill/>
        </p:spPr>
        <p:txBody>
          <a:bodyPr wrap="none" rtlCol="0">
            <a:spAutoFit/>
          </a:bodyPr>
          <a:lstStyle/>
          <a:p>
            <a:r>
              <a:rPr kumimoji="1" lang="en-US" altLang="ja-JP" sz="1400" dirty="0" smtClean="0"/>
              <a:t>Cross Correlation</a:t>
            </a:r>
            <a:endParaRPr kumimoji="1" lang="ja-JP" altLang="en-US" sz="1400" dirty="0"/>
          </a:p>
        </p:txBody>
      </p:sp>
      <p:sp>
        <p:nvSpPr>
          <p:cNvPr id="133" name="テキスト ボックス 9"/>
          <p:cNvSpPr txBox="1">
            <a:spLocks noChangeArrowheads="1"/>
          </p:cNvSpPr>
          <p:nvPr/>
        </p:nvSpPr>
        <p:spPr bwMode="auto">
          <a:xfrm>
            <a:off x="6430172" y="5088663"/>
            <a:ext cx="99495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charset="0"/>
                <a:ea typeface="ＭＳ Ｐゴシック" charset="-128"/>
              </a:defRPr>
            </a:lvl1pPr>
            <a:lvl2pPr marL="742950" indent="-285750">
              <a:spcBef>
                <a:spcPct val="20000"/>
              </a:spcBef>
              <a:buClr>
                <a:schemeClr val="tx1"/>
              </a:buClr>
              <a:buFont typeface="Arial" charset="0"/>
              <a:buChar char="–"/>
              <a:defRPr kumimoji="1" sz="2000">
                <a:solidFill>
                  <a:schemeClr val="tx1"/>
                </a:solidFill>
                <a:latin typeface="Arial" charset="0"/>
                <a:ea typeface="ＭＳ Ｐゴシック" charset="-128"/>
              </a:defRPr>
            </a:lvl2pPr>
            <a:lvl3pPr marL="1143000" indent="-228600">
              <a:spcBef>
                <a:spcPct val="20000"/>
              </a:spcBef>
              <a:buChar char="•"/>
              <a:defRPr kumimoji="1">
                <a:solidFill>
                  <a:schemeClr val="tx1"/>
                </a:solidFill>
                <a:latin typeface="Arial" charset="0"/>
                <a:ea typeface="ＭＳ Ｐゴシック" charset="-128"/>
              </a:defRPr>
            </a:lvl3pPr>
            <a:lvl4pPr marL="1600200" indent="-228600">
              <a:spcBef>
                <a:spcPct val="20000"/>
              </a:spcBef>
              <a:buChar char="–"/>
              <a:defRPr kumimoji="1" sz="1600">
                <a:solidFill>
                  <a:schemeClr val="tx1"/>
                </a:solidFill>
                <a:latin typeface="Arial" charset="0"/>
                <a:ea typeface="ＭＳ Ｐゴシック" charset="-128"/>
              </a:defRPr>
            </a:lvl4pPr>
            <a:lvl5pPr marL="2057400" indent="-228600">
              <a:spcBef>
                <a:spcPct val="20000"/>
              </a:spcBef>
              <a:buChar char="»"/>
              <a:defRPr kumimoji="1" sz="16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600">
                <a:solidFill>
                  <a:schemeClr val="tx1"/>
                </a:solidFill>
                <a:latin typeface="Arial" charset="0"/>
                <a:ea typeface="ＭＳ Ｐゴシック" charset="-128"/>
              </a:defRPr>
            </a:lvl9pPr>
          </a:lstStyle>
          <a:p>
            <a:pPr algn="ctr" eaLnBrk="1" hangingPunct="1">
              <a:spcBef>
                <a:spcPct val="0"/>
              </a:spcBef>
              <a:buClrTx/>
              <a:buFontTx/>
              <a:buNone/>
            </a:pPr>
            <a:r>
              <a:rPr lang="en-US" altLang="ja-JP" sz="1600" dirty="0">
                <a:latin typeface="Times New Roman" panose="02020603050405020304" pitchFamily="18" charset="0"/>
                <a:cs typeface="Times New Roman" panose="02020603050405020304" pitchFamily="18" charset="0"/>
              </a:rPr>
              <a:t>T</a:t>
            </a:r>
            <a:r>
              <a:rPr lang="en-US" altLang="ja-JP" sz="1600" b="0" dirty="0" smtClean="0">
                <a:latin typeface="Times New Roman" panose="02020603050405020304" pitchFamily="18" charset="0"/>
                <a:cs typeface="Times New Roman" panose="02020603050405020304" pitchFamily="18" charset="0"/>
              </a:rPr>
              <a:t>ime </a:t>
            </a:r>
            <a:r>
              <a:rPr lang="en-US" altLang="ja-JP" sz="1600" dirty="0">
                <a:latin typeface="Times New Roman" panose="02020603050405020304" pitchFamily="18" charset="0"/>
                <a:cs typeface="Times New Roman" panose="02020603050405020304" pitchFamily="18" charset="0"/>
              </a:rPr>
              <a:t>S</a:t>
            </a:r>
            <a:r>
              <a:rPr lang="en-US" altLang="ja-JP" sz="1600" b="0" dirty="0" smtClean="0">
                <a:latin typeface="Times New Roman" panose="02020603050405020304" pitchFamily="18" charset="0"/>
                <a:cs typeface="Times New Roman" panose="02020603050405020304" pitchFamily="18" charset="0"/>
              </a:rPr>
              <a:t>lot</a:t>
            </a:r>
            <a:endParaRPr lang="en-US" altLang="zh-TW" sz="1600" b="0" dirty="0">
              <a:latin typeface="Times New Roman" panose="02020603050405020304" pitchFamily="18" charset="0"/>
              <a:cs typeface="Times New Roman" panose="02020603050405020304" pitchFamily="18" charset="0"/>
            </a:endParaRPr>
          </a:p>
        </p:txBody>
      </p:sp>
      <p:sp>
        <p:nvSpPr>
          <p:cNvPr id="134" name="テキスト ボックス 133"/>
          <p:cNvSpPr txBox="1"/>
          <p:nvPr/>
        </p:nvSpPr>
        <p:spPr>
          <a:xfrm>
            <a:off x="6216563" y="5679245"/>
            <a:ext cx="1169103" cy="400110"/>
          </a:xfrm>
          <a:prstGeom prst="rect">
            <a:avLst/>
          </a:prstGeom>
          <a:noFill/>
        </p:spPr>
        <p:txBody>
          <a:bodyPr wrap="none" rtlCol="0">
            <a:spAutoFit/>
          </a:bodyPr>
          <a:lstStyle/>
          <a:p>
            <a:r>
              <a:rPr kumimoji="1" lang="en-US" altLang="ja-JP" sz="2000" b="1" dirty="0" smtClean="0"/>
              <a:t>(b) TG3e</a:t>
            </a:r>
            <a:endParaRPr kumimoji="1" lang="ja-JP" altLang="en-US" sz="2000" b="1" dirty="0"/>
          </a:p>
        </p:txBody>
      </p:sp>
      <p:sp>
        <p:nvSpPr>
          <p:cNvPr id="135" name="テキスト ボックス 134"/>
          <p:cNvSpPr txBox="1"/>
          <p:nvPr/>
        </p:nvSpPr>
        <p:spPr>
          <a:xfrm>
            <a:off x="2216672" y="5693186"/>
            <a:ext cx="1109599" cy="400110"/>
          </a:xfrm>
          <a:prstGeom prst="rect">
            <a:avLst/>
          </a:prstGeom>
          <a:noFill/>
        </p:spPr>
        <p:txBody>
          <a:bodyPr wrap="none" rtlCol="0">
            <a:spAutoFit/>
          </a:bodyPr>
          <a:lstStyle/>
          <a:p>
            <a:r>
              <a:rPr kumimoji="1" lang="en-US" altLang="ja-JP" sz="2000" b="1" dirty="0" smtClean="0"/>
              <a:t>(a) 15.3c</a:t>
            </a:r>
            <a:endParaRPr kumimoji="1" lang="ja-JP" altLang="en-US" sz="2000" b="1" dirty="0"/>
          </a:p>
        </p:txBody>
      </p:sp>
      <p:sp>
        <p:nvSpPr>
          <p:cNvPr id="137" name="テキスト ボックス 136"/>
          <p:cNvSpPr txBox="1"/>
          <p:nvPr/>
        </p:nvSpPr>
        <p:spPr>
          <a:xfrm>
            <a:off x="647564" y="1455167"/>
            <a:ext cx="7742825" cy="461665"/>
          </a:xfrm>
          <a:prstGeom prst="rect">
            <a:avLst/>
          </a:prstGeom>
          <a:noFill/>
        </p:spPr>
        <p:txBody>
          <a:bodyPr wrap="none" rtlCol="0">
            <a:spAutoFit/>
          </a:bodyPr>
          <a:lstStyle/>
          <a:p>
            <a:r>
              <a:rPr kumimoji="1" lang="en-US" altLang="ja-JP" sz="2400" dirty="0" smtClean="0">
                <a:solidFill>
                  <a:srgbClr val="FF0000"/>
                </a:solidFill>
              </a:rPr>
              <a:t>The new CES doubles the zero-cross correlation (ZCC)  zone</a:t>
            </a:r>
            <a:endParaRPr kumimoji="1" lang="ja-JP" altLang="en-US" sz="2400" dirty="0">
              <a:solidFill>
                <a:srgbClr val="FF0000"/>
              </a:solidFill>
            </a:endParaRPr>
          </a:p>
        </p:txBody>
      </p:sp>
    </p:spTree>
    <p:extLst>
      <p:ext uri="{BB962C8B-B14F-4D97-AF65-F5344CB8AC3E}">
        <p14:creationId xmlns:p14="http://schemas.microsoft.com/office/powerpoint/2010/main" val="33640554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27</a:t>
            </a:fld>
            <a:endParaRPr lang="en-US" altLang="ja-JP"/>
          </a:p>
        </p:txBody>
      </p:sp>
      <p:sp>
        <p:nvSpPr>
          <p:cNvPr id="5" name="テキスト ボックス 4"/>
          <p:cNvSpPr txBox="1"/>
          <p:nvPr/>
        </p:nvSpPr>
        <p:spPr>
          <a:xfrm>
            <a:off x="1113460" y="1620083"/>
            <a:ext cx="6914923" cy="4401205"/>
          </a:xfrm>
          <a:prstGeom prst="rect">
            <a:avLst/>
          </a:prstGeom>
          <a:noFill/>
        </p:spPr>
        <p:txBody>
          <a:bodyPr wrap="square" rtlCol="0">
            <a:spAutoFit/>
          </a:bodyPr>
          <a:lstStyle/>
          <a:p>
            <a:pPr marL="514350" indent="-514350">
              <a:lnSpc>
                <a:spcPct val="200000"/>
              </a:lnSpc>
              <a:buFont typeface="+mj-lt"/>
              <a:buAutoNum type="arabicPeriod"/>
            </a:pPr>
            <a:r>
              <a:rPr kumimoji="1" lang="en-US" altLang="ja-JP" sz="2800" b="1" dirty="0" smtClean="0">
                <a:solidFill>
                  <a:schemeClr val="bg2">
                    <a:lumMod val="20000"/>
                    <a:lumOff val="80000"/>
                  </a:schemeClr>
                </a:solidFill>
                <a:latin typeface="+mn-ea"/>
              </a:rPr>
              <a:t>Channelization </a:t>
            </a:r>
            <a:r>
              <a:rPr kumimoji="1" lang="en-US" altLang="ja-JP" sz="2800" b="1" dirty="0">
                <a:solidFill>
                  <a:schemeClr val="bg2">
                    <a:lumMod val="20000"/>
                    <a:lumOff val="80000"/>
                  </a:schemeClr>
                </a:solidFill>
                <a:latin typeface="+mn-ea"/>
              </a:rPr>
              <a:t>of HRCP-SC </a:t>
            </a:r>
            <a:r>
              <a:rPr kumimoji="1" lang="en-US" altLang="ja-JP" sz="2800" b="1" dirty="0" smtClean="0">
                <a:solidFill>
                  <a:schemeClr val="bg2">
                    <a:lumMod val="20000"/>
                    <a:lumOff val="80000"/>
                  </a:schemeClr>
                </a:solidFill>
                <a:latin typeface="+mn-ea"/>
              </a:rPr>
              <a:t>PHY</a:t>
            </a:r>
            <a:endParaRPr kumimoji="1" lang="en-US" altLang="ja-JP" sz="2800" b="1" dirty="0">
              <a:solidFill>
                <a:schemeClr val="bg2">
                  <a:lumMod val="20000"/>
                  <a:lumOff val="80000"/>
                </a:schemeClr>
              </a:solidFill>
              <a:latin typeface="+mn-ea"/>
            </a:endParaRPr>
          </a:p>
          <a:p>
            <a:pPr marL="514350" indent="-514350">
              <a:lnSpc>
                <a:spcPct val="200000"/>
              </a:lnSpc>
              <a:buFont typeface="+mj-lt"/>
              <a:buAutoNum type="arabicPeriod"/>
            </a:pPr>
            <a:r>
              <a:rPr kumimoji="1" lang="en-US" altLang="ja-JP" sz="2800" b="1" dirty="0" smtClean="0">
                <a:solidFill>
                  <a:schemeClr val="bg2">
                    <a:lumMod val="20000"/>
                    <a:lumOff val="80000"/>
                  </a:schemeClr>
                </a:solidFill>
                <a:latin typeface="+mn-ea"/>
              </a:rPr>
              <a:t>Modulation </a:t>
            </a:r>
            <a:r>
              <a:rPr kumimoji="1" lang="en-US" altLang="ja-JP" sz="2800" b="1" dirty="0">
                <a:solidFill>
                  <a:schemeClr val="bg2">
                    <a:lumMod val="20000"/>
                    <a:lumOff val="80000"/>
                  </a:schemeClr>
                </a:solidFill>
                <a:latin typeface="+mn-ea"/>
              </a:rPr>
              <a:t>and </a:t>
            </a:r>
            <a:r>
              <a:rPr kumimoji="1" lang="en-US" altLang="ja-JP" sz="2800" b="1" dirty="0" smtClean="0">
                <a:solidFill>
                  <a:schemeClr val="bg2">
                    <a:lumMod val="20000"/>
                    <a:lumOff val="80000"/>
                  </a:schemeClr>
                </a:solidFill>
                <a:latin typeface="+mn-ea"/>
              </a:rPr>
              <a:t>coding</a:t>
            </a:r>
            <a:endParaRPr kumimoji="1" lang="en-US" altLang="ja-JP" sz="2800" b="1" dirty="0">
              <a:solidFill>
                <a:schemeClr val="bg2">
                  <a:lumMod val="20000"/>
                  <a:lumOff val="80000"/>
                </a:schemeClr>
              </a:solidFill>
              <a:latin typeface="+mn-ea"/>
            </a:endParaRPr>
          </a:p>
          <a:p>
            <a:pPr marL="514350" indent="-514350">
              <a:lnSpc>
                <a:spcPct val="200000"/>
              </a:lnSpc>
              <a:buFont typeface="+mj-lt"/>
              <a:buAutoNum type="arabicPeriod"/>
            </a:pPr>
            <a:r>
              <a:rPr kumimoji="1" lang="en-US" altLang="ja-JP" sz="2800" b="1" dirty="0">
                <a:solidFill>
                  <a:schemeClr val="bg2">
                    <a:lumMod val="20000"/>
                    <a:lumOff val="80000"/>
                  </a:schemeClr>
                </a:solidFill>
                <a:latin typeface="+mn-ea"/>
              </a:rPr>
              <a:t>F</a:t>
            </a:r>
            <a:r>
              <a:rPr kumimoji="1" lang="en-US" altLang="ja-JP" sz="2800" b="1" dirty="0" smtClean="0">
                <a:solidFill>
                  <a:schemeClr val="bg2">
                    <a:lumMod val="20000"/>
                    <a:lumOff val="80000"/>
                  </a:schemeClr>
                </a:solidFill>
                <a:latin typeface="+mn-ea"/>
              </a:rPr>
              <a:t>rame format</a:t>
            </a:r>
          </a:p>
          <a:p>
            <a:pPr marL="514350" indent="-514350">
              <a:lnSpc>
                <a:spcPct val="200000"/>
              </a:lnSpc>
              <a:buFont typeface="+mj-lt"/>
              <a:buAutoNum type="arabicPeriod"/>
            </a:pPr>
            <a:r>
              <a:rPr kumimoji="1" lang="en-US" altLang="ja-JP" sz="2800" b="1" dirty="0" smtClean="0">
                <a:solidFill>
                  <a:schemeClr val="bg2">
                    <a:lumMod val="20000"/>
                    <a:lumOff val="80000"/>
                  </a:schemeClr>
                </a:solidFill>
                <a:latin typeface="+mn-ea"/>
              </a:rPr>
              <a:t>Preamble</a:t>
            </a:r>
          </a:p>
          <a:p>
            <a:pPr marL="514350" indent="-514350">
              <a:lnSpc>
                <a:spcPct val="200000"/>
              </a:lnSpc>
              <a:buFont typeface="+mj-lt"/>
              <a:buAutoNum type="arabicPeriod"/>
            </a:pPr>
            <a:r>
              <a:rPr kumimoji="1" lang="en-US" altLang="ja-JP" sz="2800" b="1" dirty="0" smtClean="0">
                <a:latin typeface="+mn-ea"/>
              </a:rPr>
              <a:t>MCS Evaluation</a:t>
            </a:r>
            <a:endParaRPr kumimoji="1" lang="en-US" altLang="ja-JP" sz="2800" b="1" dirty="0">
              <a:latin typeface="+mn-ea"/>
            </a:endParaRPr>
          </a:p>
        </p:txBody>
      </p:sp>
      <p:sp>
        <p:nvSpPr>
          <p:cNvPr id="6" name="タイトル 5"/>
          <p:cNvSpPr>
            <a:spLocks noGrp="1"/>
          </p:cNvSpPr>
          <p:nvPr>
            <p:ph type="title" idx="4294967295"/>
          </p:nvPr>
        </p:nvSpPr>
        <p:spPr>
          <a:xfrm>
            <a:off x="685800" y="685800"/>
            <a:ext cx="7772400" cy="762980"/>
          </a:xfrm>
        </p:spPr>
        <p:txBody>
          <a:bodyPr/>
          <a:lstStyle/>
          <a:p>
            <a:r>
              <a:rPr kumimoji="1" lang="en-US" altLang="ja-JP" dirty="0" smtClean="0"/>
              <a:t>Index for HRCP-SC </a:t>
            </a:r>
            <a:r>
              <a:rPr kumimoji="1" lang="en-US" altLang="ja-JP" dirty="0"/>
              <a:t>PHY</a:t>
            </a:r>
            <a:endParaRPr kumimoji="1" lang="ja-JP" altLang="en-US" dirty="0"/>
          </a:p>
        </p:txBody>
      </p:sp>
    </p:spTree>
    <p:extLst>
      <p:ext uri="{BB962C8B-B14F-4D97-AF65-F5344CB8AC3E}">
        <p14:creationId xmlns:p14="http://schemas.microsoft.com/office/powerpoint/2010/main" val="2255025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28</a:t>
            </a:fld>
            <a:endParaRPr lang="en-US" altLang="ja-JP"/>
          </a:p>
        </p:txBody>
      </p:sp>
      <p:sp>
        <p:nvSpPr>
          <p:cNvPr id="11" name="正方形/長方形 10"/>
          <p:cNvSpPr/>
          <p:nvPr/>
        </p:nvSpPr>
        <p:spPr>
          <a:xfrm>
            <a:off x="5688124" y="1825370"/>
            <a:ext cx="1826141" cy="415498"/>
          </a:xfrm>
          <a:prstGeom prst="rect">
            <a:avLst/>
          </a:prstGeom>
        </p:spPr>
        <p:txBody>
          <a:bodyPr wrap="none">
            <a:spAutoFit/>
          </a:bodyPr>
          <a:lstStyle/>
          <a:p>
            <a:r>
              <a:rPr kumimoji="1" lang="en-US" altLang="ja-JP" sz="2100" dirty="0" smtClean="0"/>
              <a:t>Channel model</a:t>
            </a:r>
            <a:endParaRPr lang="ja-JP" altLang="en-US" sz="2100" dirty="0"/>
          </a:p>
        </p:txBody>
      </p:sp>
      <p:sp>
        <p:nvSpPr>
          <p:cNvPr id="12" name="正方形/長方形 11"/>
          <p:cNvSpPr/>
          <p:nvPr/>
        </p:nvSpPr>
        <p:spPr>
          <a:xfrm>
            <a:off x="286344" y="5862754"/>
            <a:ext cx="4573688" cy="338554"/>
          </a:xfrm>
          <a:prstGeom prst="rect">
            <a:avLst/>
          </a:prstGeom>
        </p:spPr>
        <p:txBody>
          <a:bodyPr wrap="none">
            <a:spAutoFit/>
          </a:bodyPr>
          <a:lstStyle/>
          <a:p>
            <a:r>
              <a:rPr lang="en-US" altLang="ja-JP" sz="1600" dirty="0" smtClean="0"/>
              <a:t>Power </a:t>
            </a:r>
            <a:r>
              <a:rPr lang="en-US" altLang="ja-JP" sz="1600" dirty="0"/>
              <a:t>d</a:t>
            </a:r>
            <a:r>
              <a:rPr lang="en-US" altLang="ja-JP" sz="1600" dirty="0" smtClean="0"/>
              <a:t>elay profile obtained from the measurement1</a:t>
            </a:r>
            <a:endParaRPr lang="ja-JP" altLang="en-US" sz="1600" dirty="0"/>
          </a:p>
        </p:txBody>
      </p:sp>
      <p:graphicFrame>
        <p:nvGraphicFramePr>
          <p:cNvPr id="13" name="表 12"/>
          <p:cNvGraphicFramePr>
            <a:graphicFrameLocks noGrp="1"/>
          </p:cNvGraphicFramePr>
          <p:nvPr>
            <p:extLst>
              <p:ext uri="{D42A27DB-BD31-4B8C-83A1-F6EECF244321}">
                <p14:modId xmlns:p14="http://schemas.microsoft.com/office/powerpoint/2010/main" val="829564155"/>
              </p:ext>
            </p:extLst>
          </p:nvPr>
        </p:nvGraphicFramePr>
        <p:xfrm>
          <a:off x="5004048" y="2222905"/>
          <a:ext cx="3168352" cy="3762379"/>
        </p:xfrm>
        <a:graphic>
          <a:graphicData uri="http://schemas.openxmlformats.org/drawingml/2006/table">
            <a:tbl>
              <a:tblPr>
                <a:tableStyleId>{8EC20E35-A176-4012-BC5E-935CFFF8708E}</a:tableStyleId>
              </a:tblPr>
              <a:tblGrid>
                <a:gridCol w="890725"/>
                <a:gridCol w="477427"/>
                <a:gridCol w="545004"/>
                <a:gridCol w="692410"/>
                <a:gridCol w="562786"/>
              </a:tblGrid>
              <a:tr h="324444">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Sample#</a:t>
                      </a:r>
                    </a:p>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(oversample=4)</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Time [</a:t>
                      </a:r>
                      <a:r>
                        <a:rPr lang="en-US" altLang="ja-JP" sz="1000" u="none" strike="noStrike" dirty="0" err="1" smtClean="0">
                          <a:effectLst/>
                          <a:latin typeface="Times New Roman" panose="02020603050405020304" pitchFamily="18" charset="0"/>
                          <a:ea typeface="ＭＳ ゴシック" panose="020B0609070205080204" pitchFamily="49" charset="-128"/>
                          <a:cs typeface="Times New Roman" panose="02020603050405020304" pitchFamily="18" charset="0"/>
                        </a:rPr>
                        <a:t>nsec</a:t>
                      </a:r>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Average</a:t>
                      </a:r>
                    </a:p>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Level</a:t>
                      </a:r>
                    </a:p>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[dB]</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K-factor</a:t>
                      </a:r>
                    </a:p>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[dB]</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Phase</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1</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US" altLang="ja-JP" sz="1000" b="0" i="0" u="none" strike="noStrike" dirty="0">
                          <a:solidFill>
                            <a:srgbClr val="000000"/>
                          </a:solidFill>
                          <a:effectLst/>
                          <a:latin typeface="Times New Roman"/>
                        </a:rPr>
                        <a:t>0.000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US" altLang="ja-JP" sz="1000" b="0" i="0" u="none" strike="noStrike" dirty="0">
                          <a:solidFill>
                            <a:srgbClr val="000000"/>
                          </a:solidFill>
                          <a:effectLst/>
                          <a:latin typeface="Times New Roman"/>
                        </a:rPr>
                        <a:t>0.0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24.0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2</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0.145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-5.4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20.0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3</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0.290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-16.0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15.5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4</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0.435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-27.3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0.0</a:t>
                      </a: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0.580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-36.2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8.5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6</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0.725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-39.0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9.0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7</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0.870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-39.6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14.5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8</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1.015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-46.5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12.0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9</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1.160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-53.2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0.0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10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1.305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-47.4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17.5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11</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1.450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-55.5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0.0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12</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1.595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-48.7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17.0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b="0" i="0" u="none" strike="noStrike" dirty="0" smtClean="0">
                          <a:solidFill>
                            <a:schemeClr val="dk1"/>
                          </a:solidFill>
                          <a:effectLst/>
                          <a:latin typeface="Times New Roman" panose="02020603050405020304" pitchFamily="18" charset="0"/>
                          <a:ea typeface="ＭＳ ゴシック" panose="020B0609070205080204" pitchFamily="49" charset="-128"/>
                          <a:cs typeface="Times New Roman" panose="02020603050405020304" pitchFamily="18" charset="0"/>
                        </a:rPr>
                        <a:t>13</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1.740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-51.1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11.0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b="0" i="0" u="none" strike="noStrike" dirty="0" smtClean="0">
                          <a:solidFill>
                            <a:schemeClr val="dk1"/>
                          </a:solidFill>
                          <a:effectLst/>
                          <a:latin typeface="Times New Roman" panose="02020603050405020304" pitchFamily="18" charset="0"/>
                          <a:ea typeface="ＭＳ ゴシック" panose="020B0609070205080204" pitchFamily="49" charset="-128"/>
                          <a:cs typeface="Times New Roman" panose="02020603050405020304" pitchFamily="18" charset="0"/>
                        </a:rPr>
                        <a:t>14</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1.885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-51.6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12.5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b="0" i="0" u="none" strike="noStrike" dirty="0" smtClean="0">
                          <a:solidFill>
                            <a:schemeClr val="dk1"/>
                          </a:solidFill>
                          <a:effectLst/>
                          <a:latin typeface="Times New Roman" panose="02020603050405020304" pitchFamily="18" charset="0"/>
                          <a:ea typeface="ＭＳ ゴシック" panose="020B0609070205080204" pitchFamily="49" charset="-128"/>
                          <a:cs typeface="Times New Roman" panose="02020603050405020304" pitchFamily="18" charset="0"/>
                        </a:rPr>
                        <a:t>15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2.030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-55.6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10.3</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93737">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16</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2.175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-53.7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20.0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17</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2.320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-56.1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18.0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18</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2.465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-56.6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16.5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0">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19</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2.610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-57.2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20.0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55572">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20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2.755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-58.1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17.5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bl>
          </a:graphicData>
        </a:graphic>
      </p:graphicFrame>
      <p:graphicFrame>
        <p:nvGraphicFramePr>
          <p:cNvPr id="14" name="グラフ 13"/>
          <p:cNvGraphicFramePr>
            <a:graphicFrameLocks/>
          </p:cNvGraphicFramePr>
          <p:nvPr>
            <p:extLst>
              <p:ext uri="{D42A27DB-BD31-4B8C-83A1-F6EECF244321}">
                <p14:modId xmlns:p14="http://schemas.microsoft.com/office/powerpoint/2010/main" val="864497104"/>
              </p:ext>
            </p:extLst>
          </p:nvPr>
        </p:nvGraphicFramePr>
        <p:xfrm>
          <a:off x="359532" y="1844824"/>
          <a:ext cx="4227055" cy="3976990"/>
        </p:xfrm>
        <a:graphic>
          <a:graphicData uri="http://schemas.openxmlformats.org/drawingml/2006/chart">
            <c:chart xmlns:c="http://schemas.openxmlformats.org/drawingml/2006/chart" xmlns:r="http://schemas.openxmlformats.org/officeDocument/2006/relationships" r:id="rId2"/>
          </a:graphicData>
        </a:graphic>
      </p:graphicFrame>
      <p:sp>
        <p:nvSpPr>
          <p:cNvPr id="15" name="テキスト ボックス 14"/>
          <p:cNvSpPr txBox="1"/>
          <p:nvPr/>
        </p:nvSpPr>
        <p:spPr>
          <a:xfrm>
            <a:off x="5669054" y="1462324"/>
            <a:ext cx="2467342" cy="369332"/>
          </a:xfrm>
          <a:prstGeom prst="rect">
            <a:avLst/>
          </a:prstGeom>
          <a:noFill/>
        </p:spPr>
        <p:txBody>
          <a:bodyPr wrap="none" rtlCol="0">
            <a:spAutoFit/>
          </a:bodyPr>
          <a:lstStyle/>
          <a:p>
            <a:r>
              <a:rPr kumimoji="1" lang="en-US" altLang="ja-JP" sz="1800" dirty="0"/>
              <a:t>*</a:t>
            </a:r>
            <a:r>
              <a:rPr kumimoji="1" lang="en-US" altLang="ja-JP" sz="1800" dirty="0" smtClean="0"/>
              <a:t>K. Hiraga, 15-0656/r00</a:t>
            </a:r>
            <a:endParaRPr kumimoji="1" lang="ja-JP" altLang="en-US" sz="1800" dirty="0"/>
          </a:p>
        </p:txBody>
      </p:sp>
      <p:sp>
        <p:nvSpPr>
          <p:cNvPr id="16" name="タイトル 15"/>
          <p:cNvSpPr>
            <a:spLocks noGrp="1"/>
          </p:cNvSpPr>
          <p:nvPr>
            <p:ph type="title" idx="4294967295"/>
          </p:nvPr>
        </p:nvSpPr>
        <p:spPr>
          <a:xfrm>
            <a:off x="647564" y="656692"/>
            <a:ext cx="7772400" cy="814772"/>
          </a:xfrm>
        </p:spPr>
        <p:txBody>
          <a:bodyPr/>
          <a:lstStyle/>
          <a:p>
            <a:pPr rtl="0" eaLnBrk="0" fontAlgn="base" hangingPunct="0"/>
            <a:r>
              <a:rPr lang="en-US" altLang="ja-JP" sz="3200" dirty="0" smtClean="0">
                <a:solidFill>
                  <a:srgbClr val="000000"/>
                </a:solidFill>
                <a:effectLst/>
                <a:latin typeface="Times New Roman"/>
                <a:ea typeface="+mn-ea"/>
                <a:cs typeface="+mn-cs"/>
              </a:rPr>
              <a:t>Channel model used in PHY evaluation*</a:t>
            </a:r>
            <a:endParaRPr lang="ja-JP" altLang="ja-JP" dirty="0" smtClean="0">
              <a:effectLst/>
            </a:endParaRPr>
          </a:p>
        </p:txBody>
      </p:sp>
    </p:spTree>
    <p:extLst>
      <p:ext uri="{BB962C8B-B14F-4D97-AF65-F5344CB8AC3E}">
        <p14:creationId xmlns:p14="http://schemas.microsoft.com/office/powerpoint/2010/main" val="15010131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29</a:t>
            </a:fld>
            <a:endParaRPr lang="en-US" altLang="ja-JP"/>
          </a:p>
        </p:txBody>
      </p:sp>
      <p:sp>
        <p:nvSpPr>
          <p:cNvPr id="5" name="コンテンツ プレースホルダー 2"/>
          <p:cNvSpPr txBox="1">
            <a:spLocks/>
          </p:cNvSpPr>
          <p:nvPr/>
        </p:nvSpPr>
        <p:spPr>
          <a:xfrm>
            <a:off x="611560" y="1772816"/>
            <a:ext cx="7992888" cy="4536504"/>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r>
              <a:rPr lang="en-US" altLang="ja-JP" sz="2400" kern="0" smtClean="0"/>
              <a:t>Power Amplifier</a:t>
            </a:r>
          </a:p>
          <a:p>
            <a:endParaRPr lang="en-US" altLang="ja-JP" sz="2400" kern="0" smtClean="0"/>
          </a:p>
          <a:p>
            <a:endParaRPr lang="en-US" altLang="ja-JP" sz="2400" kern="0" smtClean="0"/>
          </a:p>
          <a:p>
            <a:pPr marL="0" indent="0">
              <a:buFontTx/>
              <a:buNone/>
            </a:pPr>
            <a:endParaRPr lang="en-US" altLang="ja-JP" sz="2400" kern="0" smtClean="0"/>
          </a:p>
          <a:p>
            <a:endParaRPr lang="en-US" altLang="ja-JP" sz="2400" kern="0" smtClean="0"/>
          </a:p>
          <a:p>
            <a:endParaRPr lang="en-US" altLang="ja-JP" sz="2400" kern="0" smtClean="0"/>
          </a:p>
          <a:p>
            <a:r>
              <a:rPr lang="en-US" altLang="ja-JP" sz="2400" kern="0" smtClean="0"/>
              <a:t>Phase Noise</a:t>
            </a:r>
            <a:endParaRPr lang="en-US" altLang="ja-JP" sz="2400" kern="0" dirty="0" smtClean="0"/>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2971193872"/>
              </p:ext>
            </p:extLst>
          </p:nvPr>
        </p:nvGraphicFramePr>
        <p:xfrm>
          <a:off x="2483768" y="2338388"/>
          <a:ext cx="2320138" cy="1054608"/>
        </p:xfrm>
        <a:graphic>
          <a:graphicData uri="http://schemas.openxmlformats.org/presentationml/2006/ole">
            <mc:AlternateContent xmlns:mc="http://schemas.openxmlformats.org/markup-compatibility/2006">
              <mc:Choice xmlns:v="urn:schemas-microsoft-com:vml" Requires="v">
                <p:oleObj spid="_x0000_s1143" name="数式" r:id="rId3" imgW="1815840" imgH="825480" progId="Equation.3">
                  <p:embed/>
                </p:oleObj>
              </mc:Choice>
              <mc:Fallback>
                <p:oleObj name="数式" r:id="rId3" imgW="1815840" imgH="825480" progId="Equation.3">
                  <p:embed/>
                  <p:pic>
                    <p:nvPicPr>
                      <p:cNvPr id="0" name=""/>
                      <p:cNvPicPr/>
                      <p:nvPr/>
                    </p:nvPicPr>
                    <p:blipFill>
                      <a:blip r:embed="rId4"/>
                      <a:stretch>
                        <a:fillRect/>
                      </a:stretch>
                    </p:blipFill>
                    <p:spPr>
                      <a:xfrm>
                        <a:off x="2483768" y="2338388"/>
                        <a:ext cx="2320138" cy="1054608"/>
                      </a:xfrm>
                      <a:prstGeom prst="rect">
                        <a:avLst/>
                      </a:prstGeom>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646306425"/>
              </p:ext>
            </p:extLst>
          </p:nvPr>
        </p:nvGraphicFramePr>
        <p:xfrm>
          <a:off x="2483768" y="3408313"/>
          <a:ext cx="1969866" cy="1100807"/>
        </p:xfrm>
        <a:graphic>
          <a:graphicData uri="http://schemas.openxmlformats.org/presentationml/2006/ole">
            <mc:AlternateContent xmlns:mc="http://schemas.openxmlformats.org/markup-compatibility/2006">
              <mc:Choice xmlns:v="urn:schemas-microsoft-com:vml" Requires="v">
                <p:oleObj spid="_x0000_s1144" name="数式" r:id="rId5" imgW="1295280" imgH="723600" progId="Equation.3">
                  <p:embed/>
                </p:oleObj>
              </mc:Choice>
              <mc:Fallback>
                <p:oleObj name="数式" r:id="rId5" imgW="1295280" imgH="723600" progId="Equation.3">
                  <p:embed/>
                  <p:pic>
                    <p:nvPicPr>
                      <p:cNvPr id="0" name=""/>
                      <p:cNvPicPr/>
                      <p:nvPr/>
                    </p:nvPicPr>
                    <p:blipFill>
                      <a:blip r:embed="rId6"/>
                      <a:stretch>
                        <a:fillRect/>
                      </a:stretch>
                    </p:blipFill>
                    <p:spPr>
                      <a:xfrm>
                        <a:off x="2483768" y="3408313"/>
                        <a:ext cx="1969866" cy="1100807"/>
                      </a:xfrm>
                      <a:prstGeom prst="rect">
                        <a:avLst/>
                      </a:prstGeom>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4118110832"/>
              </p:ext>
            </p:extLst>
          </p:nvPr>
        </p:nvGraphicFramePr>
        <p:xfrm>
          <a:off x="1115616" y="5121188"/>
          <a:ext cx="3384376" cy="776260"/>
        </p:xfrm>
        <a:graphic>
          <a:graphicData uri="http://schemas.openxmlformats.org/presentationml/2006/ole">
            <mc:AlternateContent xmlns:mc="http://schemas.openxmlformats.org/markup-compatibility/2006">
              <mc:Choice xmlns:v="urn:schemas-microsoft-com:vml" Requires="v">
                <p:oleObj spid="_x0000_s1145" name="数式" r:id="rId7" imgW="1827093" imgH="418698" progId="Equation.3">
                  <p:embed/>
                </p:oleObj>
              </mc:Choice>
              <mc:Fallback>
                <p:oleObj name="数式" r:id="rId7" imgW="1827093" imgH="418698" progId="Equation.3">
                  <p:embed/>
                  <p:pic>
                    <p:nvPicPr>
                      <p:cNvPr id="0" name=""/>
                      <p:cNvPicPr/>
                      <p:nvPr/>
                    </p:nvPicPr>
                    <p:blipFill>
                      <a:blip r:embed="rId8"/>
                      <a:stretch>
                        <a:fillRect/>
                      </a:stretch>
                    </p:blipFill>
                    <p:spPr>
                      <a:xfrm>
                        <a:off x="1115616" y="5121188"/>
                        <a:ext cx="3384376" cy="776260"/>
                      </a:xfrm>
                      <a:prstGeom prst="rect">
                        <a:avLst/>
                      </a:prstGeom>
                    </p:spPr>
                  </p:pic>
                </p:oleObj>
              </mc:Fallback>
            </mc:AlternateContent>
          </a:graphicData>
        </a:graphic>
      </p:graphicFrame>
      <p:sp>
        <p:nvSpPr>
          <p:cNvPr id="9" name="テキスト ボックス 8"/>
          <p:cNvSpPr txBox="1"/>
          <p:nvPr/>
        </p:nvSpPr>
        <p:spPr>
          <a:xfrm>
            <a:off x="1007604" y="2473441"/>
            <a:ext cx="1069524" cy="369332"/>
          </a:xfrm>
          <a:prstGeom prst="rect">
            <a:avLst/>
          </a:prstGeom>
          <a:noFill/>
        </p:spPr>
        <p:txBody>
          <a:bodyPr wrap="none" rtlCol="0">
            <a:spAutoFit/>
          </a:bodyPr>
          <a:lstStyle/>
          <a:p>
            <a:r>
              <a:rPr kumimoji="1" lang="en-US" altLang="ja-JP" sz="1800" dirty="0" smtClean="0"/>
              <a:t>AM-AM:</a:t>
            </a:r>
            <a:endParaRPr kumimoji="1" lang="ja-JP" altLang="en-US" sz="1800" dirty="0"/>
          </a:p>
        </p:txBody>
      </p:sp>
      <p:sp>
        <p:nvSpPr>
          <p:cNvPr id="10" name="テキスト ボックス 9"/>
          <p:cNvSpPr txBox="1"/>
          <p:nvPr/>
        </p:nvSpPr>
        <p:spPr>
          <a:xfrm>
            <a:off x="1007604" y="3609020"/>
            <a:ext cx="1031051" cy="369332"/>
          </a:xfrm>
          <a:prstGeom prst="rect">
            <a:avLst/>
          </a:prstGeom>
          <a:noFill/>
        </p:spPr>
        <p:txBody>
          <a:bodyPr wrap="none" rtlCol="0">
            <a:spAutoFit/>
          </a:bodyPr>
          <a:lstStyle/>
          <a:p>
            <a:r>
              <a:rPr kumimoji="1" lang="en-US" altLang="ja-JP" sz="1800" dirty="0" smtClean="0"/>
              <a:t>AM-PM:</a:t>
            </a:r>
            <a:endParaRPr kumimoji="1" lang="ja-JP" altLang="en-US" sz="1800" dirty="0"/>
          </a:p>
        </p:txBody>
      </p:sp>
      <p:sp>
        <p:nvSpPr>
          <p:cNvPr id="14" name="タイトル 13"/>
          <p:cNvSpPr>
            <a:spLocks noGrp="1"/>
          </p:cNvSpPr>
          <p:nvPr>
            <p:ph type="title" idx="4294967295"/>
          </p:nvPr>
        </p:nvSpPr>
        <p:spPr>
          <a:xfrm>
            <a:off x="647564" y="685800"/>
            <a:ext cx="7772400" cy="943000"/>
          </a:xfrm>
        </p:spPr>
        <p:txBody>
          <a:bodyPr/>
          <a:lstStyle/>
          <a:p>
            <a:r>
              <a:rPr kumimoji="1" lang="en-US" altLang="ja-JP" sz="3200" dirty="0">
                <a:solidFill>
                  <a:srgbClr val="000000"/>
                </a:solidFill>
              </a:rPr>
              <a:t>Parameters used </a:t>
            </a:r>
            <a:r>
              <a:rPr kumimoji="1" lang="en-US" altLang="ja-JP" sz="3200" dirty="0" smtClean="0">
                <a:solidFill>
                  <a:srgbClr val="000000"/>
                </a:solidFill>
              </a:rPr>
              <a:t> for power-a</a:t>
            </a:r>
            <a:r>
              <a:rPr kumimoji="1" lang="en-US" altLang="ja-JP" sz="3200" dirty="0" smtClean="0">
                <a:solidFill>
                  <a:srgbClr val="000000"/>
                </a:solidFill>
                <a:effectLst/>
              </a:rPr>
              <a:t>mplifier and phase-noise models</a:t>
            </a:r>
            <a:endParaRPr kumimoji="1" lang="ja-JP" altLang="en-US" sz="3200" dirty="0"/>
          </a:p>
        </p:txBody>
      </p:sp>
      <p:graphicFrame>
        <p:nvGraphicFramePr>
          <p:cNvPr id="15" name="表 14"/>
          <p:cNvGraphicFramePr>
            <a:graphicFrameLocks noGrp="1"/>
          </p:cNvGraphicFramePr>
          <p:nvPr>
            <p:extLst>
              <p:ext uri="{D42A27DB-BD31-4B8C-83A1-F6EECF244321}">
                <p14:modId xmlns:p14="http://schemas.microsoft.com/office/powerpoint/2010/main" val="2837805672"/>
              </p:ext>
            </p:extLst>
          </p:nvPr>
        </p:nvGraphicFramePr>
        <p:xfrm>
          <a:off x="5976156" y="1865744"/>
          <a:ext cx="2664296" cy="2499360"/>
        </p:xfrm>
        <a:graphic>
          <a:graphicData uri="http://schemas.openxmlformats.org/drawingml/2006/table">
            <a:tbl>
              <a:tblPr firstRow="1" bandRow="1">
                <a:tableStyleId>{5940675A-B579-460E-94D1-54222C63F5DA}</a:tableStyleId>
              </a:tblPr>
              <a:tblGrid>
                <a:gridCol w="1296144"/>
                <a:gridCol w="1368152"/>
              </a:tblGrid>
              <a:tr h="180422">
                <a:tc>
                  <a:txBody>
                    <a:bodyPr/>
                    <a:lstStyle/>
                    <a:p>
                      <a:r>
                        <a:rPr kumimoji="1" lang="en-US" altLang="ja-JP" sz="1100" b="1" dirty="0" smtClean="0"/>
                        <a:t>parameter</a:t>
                      </a:r>
                      <a:endParaRPr kumimoji="1" lang="ja-JP" altLang="en-US" sz="1100" b="1" dirty="0"/>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100" b="1" dirty="0" smtClean="0"/>
                        <a:t>value</a:t>
                      </a:r>
                      <a:endParaRPr kumimoji="1" lang="ja-JP" altLang="en-US" sz="1100" b="1" dirty="0"/>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180422">
                <a:tc>
                  <a:txBody>
                    <a:bodyPr/>
                    <a:lstStyle/>
                    <a:p>
                      <a:r>
                        <a:rPr kumimoji="1" lang="en-US" altLang="ja-JP" sz="1100" dirty="0" smtClean="0"/>
                        <a:t>G</a:t>
                      </a:r>
                      <a:endParaRPr kumimoji="1" lang="ja-JP" altLang="en-US" sz="1100" dirty="0"/>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a:txBody>
                    <a:bodyPr/>
                    <a:lstStyle/>
                    <a:p>
                      <a:r>
                        <a:rPr kumimoji="1" lang="en-US" altLang="ja-JP" sz="1100" dirty="0" smtClean="0"/>
                        <a:t>3.3</a:t>
                      </a:r>
                      <a:endParaRPr kumimoji="1" lang="ja-JP" altLang="en-US" sz="1100" dirty="0"/>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r>
              <a:tr h="180422">
                <a:tc>
                  <a:txBody>
                    <a:bodyPr/>
                    <a:lstStyle/>
                    <a:p>
                      <a:r>
                        <a:rPr kumimoji="1" lang="en-US" altLang="ja-JP" sz="1100" dirty="0" smtClean="0"/>
                        <a:t>p</a:t>
                      </a:r>
                      <a:endParaRPr kumimoji="1" lang="ja-JP" altLang="en-US" sz="1100" dirty="0"/>
                    </a:p>
                  </a:txBody>
                  <a:tcPr>
                    <a:lnL w="19050" cap="flat" cmpd="sng" algn="ctr">
                      <a:solidFill>
                        <a:schemeClr val="tx1"/>
                      </a:solidFill>
                      <a:prstDash val="solid"/>
                      <a:round/>
                      <a:headEnd type="none" w="med" len="med"/>
                      <a:tailEnd type="none" w="med" len="med"/>
                    </a:lnL>
                  </a:tcPr>
                </a:tc>
                <a:tc>
                  <a:txBody>
                    <a:bodyPr/>
                    <a:lstStyle/>
                    <a:p>
                      <a:r>
                        <a:rPr kumimoji="1" lang="en-US" altLang="ja-JP" sz="1100" dirty="0" smtClean="0"/>
                        <a:t>4.2</a:t>
                      </a:r>
                      <a:endParaRPr kumimoji="1" lang="ja-JP" altLang="en-US" sz="1100" dirty="0"/>
                    </a:p>
                  </a:txBody>
                  <a:tcPr>
                    <a:lnR w="19050" cap="flat" cmpd="sng" algn="ctr">
                      <a:solidFill>
                        <a:schemeClr val="tx1"/>
                      </a:solidFill>
                      <a:prstDash val="solid"/>
                      <a:round/>
                      <a:headEnd type="none" w="med" len="med"/>
                      <a:tailEnd type="none" w="med" len="med"/>
                    </a:lnR>
                  </a:tcPr>
                </a:tc>
              </a:tr>
              <a:tr h="180422">
                <a:tc>
                  <a:txBody>
                    <a:bodyPr/>
                    <a:lstStyle/>
                    <a:p>
                      <a:r>
                        <a:rPr kumimoji="1" lang="en-US" altLang="ja-JP" sz="1100" dirty="0" err="1" smtClean="0"/>
                        <a:t>Vsat</a:t>
                      </a:r>
                      <a:endParaRPr kumimoji="1" lang="ja-JP" altLang="en-US" sz="1100" dirty="0"/>
                    </a:p>
                  </a:txBody>
                  <a:tcPr>
                    <a:lnL w="19050" cap="flat" cmpd="sng" algn="ctr">
                      <a:solidFill>
                        <a:schemeClr val="tx1"/>
                      </a:solidFill>
                      <a:prstDash val="solid"/>
                      <a:round/>
                      <a:headEnd type="none" w="med" len="med"/>
                      <a:tailEnd type="none" w="med" len="med"/>
                    </a:lnL>
                  </a:tcPr>
                </a:tc>
                <a:tc>
                  <a:txBody>
                    <a:bodyPr/>
                    <a:lstStyle/>
                    <a:p>
                      <a:r>
                        <a:rPr kumimoji="1" lang="en-US" altLang="ja-JP" sz="1100" dirty="0" smtClean="0"/>
                        <a:t>1.413 V</a:t>
                      </a:r>
                      <a:r>
                        <a:rPr kumimoji="1" lang="en-US" altLang="ja-JP" sz="1100" baseline="0" dirty="0" smtClean="0"/>
                        <a:t> </a:t>
                      </a:r>
                      <a:r>
                        <a:rPr kumimoji="1" lang="en-US" altLang="ja-JP" sz="1100" dirty="0" smtClean="0"/>
                        <a:t>(13 </a:t>
                      </a:r>
                      <a:r>
                        <a:rPr kumimoji="1" lang="en-US" altLang="ja-JP" sz="1100" dirty="0" err="1" smtClean="0"/>
                        <a:t>dBm</a:t>
                      </a:r>
                      <a:r>
                        <a:rPr kumimoji="1" lang="en-US" altLang="ja-JP" sz="1100" dirty="0" smtClean="0"/>
                        <a:t>)</a:t>
                      </a:r>
                      <a:endParaRPr kumimoji="1" lang="ja-JP" altLang="en-US" sz="1100" dirty="0"/>
                    </a:p>
                  </a:txBody>
                  <a:tcPr>
                    <a:lnR w="19050" cap="flat" cmpd="sng" algn="ctr">
                      <a:solidFill>
                        <a:schemeClr val="tx1"/>
                      </a:solidFill>
                      <a:prstDash val="solid"/>
                      <a:round/>
                      <a:headEnd type="none" w="med" len="med"/>
                      <a:tailEnd type="none" w="med" len="med"/>
                    </a:lnR>
                  </a:tcPr>
                </a:tc>
              </a:tr>
              <a:tr h="180422">
                <a:tc>
                  <a:txBody>
                    <a:bodyPr/>
                    <a:lstStyle/>
                    <a:p>
                      <a:r>
                        <a:rPr kumimoji="1" lang="en-US" altLang="ja-JP" sz="1100" dirty="0" smtClean="0"/>
                        <a:t>α</a:t>
                      </a:r>
                      <a:endParaRPr kumimoji="1" lang="ja-JP" altLang="en-US" sz="1100" dirty="0"/>
                    </a:p>
                  </a:txBody>
                  <a:tcPr>
                    <a:lnL w="19050" cap="flat" cmpd="sng" algn="ctr">
                      <a:solidFill>
                        <a:schemeClr val="tx1"/>
                      </a:solidFill>
                      <a:prstDash val="solid"/>
                      <a:round/>
                      <a:headEnd type="none" w="med" len="med"/>
                      <a:tailEnd type="none" w="med" len="med"/>
                    </a:lnL>
                  </a:tcPr>
                </a:tc>
                <a:tc>
                  <a:txBody>
                    <a:bodyPr/>
                    <a:lstStyle/>
                    <a:p>
                      <a:r>
                        <a:rPr kumimoji="1" lang="en-US" altLang="ja-JP" sz="1100" dirty="0" smtClean="0"/>
                        <a:t>8.2 x 10</a:t>
                      </a:r>
                      <a:r>
                        <a:rPr kumimoji="1" lang="en-US" altLang="ja-JP" sz="1100" baseline="30000" dirty="0" smtClean="0"/>
                        <a:t>5</a:t>
                      </a:r>
                      <a:endParaRPr kumimoji="1" lang="ja-JP" altLang="en-US" sz="1100" baseline="30000" dirty="0"/>
                    </a:p>
                  </a:txBody>
                  <a:tcPr>
                    <a:lnR w="19050" cap="flat" cmpd="sng" algn="ctr">
                      <a:solidFill>
                        <a:schemeClr val="tx1"/>
                      </a:solidFill>
                      <a:prstDash val="solid"/>
                      <a:round/>
                      <a:headEnd type="none" w="med" len="med"/>
                      <a:tailEnd type="none" w="med" len="med"/>
                    </a:lnR>
                  </a:tcPr>
                </a:tc>
              </a:tr>
              <a:tr h="180422">
                <a:tc>
                  <a:txBody>
                    <a:bodyPr/>
                    <a:lstStyle/>
                    <a:p>
                      <a:r>
                        <a:rPr kumimoji="1" lang="en-US" altLang="ja-JP" sz="1100" dirty="0" smtClean="0"/>
                        <a:t>β</a:t>
                      </a:r>
                      <a:endParaRPr kumimoji="1" lang="ja-JP" altLang="en-US" sz="1100" dirty="0"/>
                    </a:p>
                  </a:txBody>
                  <a:tcPr>
                    <a:lnL w="19050" cap="flat" cmpd="sng" algn="ctr">
                      <a:solidFill>
                        <a:schemeClr val="tx1"/>
                      </a:solidFill>
                      <a:prstDash val="solid"/>
                      <a:round/>
                      <a:headEnd type="none" w="med" len="med"/>
                      <a:tailEnd type="none" w="med" len="med"/>
                    </a:lnL>
                  </a:tcPr>
                </a:tc>
                <a:tc>
                  <a:txBody>
                    <a:bodyPr/>
                    <a:lstStyle/>
                    <a:p>
                      <a:r>
                        <a:rPr kumimoji="1" lang="en-US" altLang="ja-JP" sz="1100" dirty="0" smtClean="0"/>
                        <a:t>0.326</a:t>
                      </a:r>
                      <a:endParaRPr kumimoji="1" lang="ja-JP" altLang="en-US" sz="1100" dirty="0"/>
                    </a:p>
                  </a:txBody>
                  <a:tcPr>
                    <a:lnR w="19050" cap="flat" cmpd="sng" algn="ctr">
                      <a:solidFill>
                        <a:schemeClr val="tx1"/>
                      </a:solidFill>
                      <a:prstDash val="solid"/>
                      <a:round/>
                      <a:headEnd type="none" w="med" len="med"/>
                      <a:tailEnd type="none" w="med" len="med"/>
                    </a:lnR>
                  </a:tcPr>
                </a:tc>
              </a:tr>
              <a:tr h="180422">
                <a:tc>
                  <a:txBody>
                    <a:bodyPr/>
                    <a:lstStyle/>
                    <a:p>
                      <a:r>
                        <a:rPr kumimoji="1" lang="en-US" altLang="ja-JP" sz="1100" dirty="0" smtClean="0"/>
                        <a:t>q</a:t>
                      </a:r>
                      <a:r>
                        <a:rPr kumimoji="1" lang="en-US" altLang="ja-JP" sz="1100" baseline="-25000" dirty="0" smtClean="0"/>
                        <a:t>1</a:t>
                      </a:r>
                      <a:endParaRPr kumimoji="1" lang="ja-JP" altLang="en-US" sz="1100" baseline="-25000" dirty="0"/>
                    </a:p>
                  </a:txBody>
                  <a:tcPr>
                    <a:lnL w="19050" cap="flat" cmpd="sng" algn="ctr">
                      <a:solidFill>
                        <a:schemeClr val="tx1"/>
                      </a:solidFill>
                      <a:prstDash val="solid"/>
                      <a:round/>
                      <a:headEnd type="none" w="med" len="med"/>
                      <a:tailEnd type="none" w="med" len="med"/>
                    </a:lnL>
                  </a:tcPr>
                </a:tc>
                <a:tc>
                  <a:txBody>
                    <a:bodyPr/>
                    <a:lstStyle/>
                    <a:p>
                      <a:r>
                        <a:rPr kumimoji="1" lang="en-US" altLang="ja-JP" sz="1100" dirty="0" smtClean="0"/>
                        <a:t>10.6</a:t>
                      </a:r>
                      <a:endParaRPr kumimoji="1" lang="ja-JP" altLang="en-US" sz="1100" dirty="0"/>
                    </a:p>
                  </a:txBody>
                  <a:tcPr>
                    <a:lnR w="19050" cap="flat" cmpd="sng" algn="ctr">
                      <a:solidFill>
                        <a:schemeClr val="tx1"/>
                      </a:solidFill>
                      <a:prstDash val="solid"/>
                      <a:round/>
                      <a:headEnd type="none" w="med" len="med"/>
                      <a:tailEnd type="none" w="med" len="med"/>
                    </a:lnR>
                  </a:tcPr>
                </a:tc>
              </a:tr>
              <a:tr h="180422">
                <a:tc>
                  <a:txBody>
                    <a:bodyPr/>
                    <a:lstStyle/>
                    <a:p>
                      <a:r>
                        <a:rPr kumimoji="1" lang="en-US" altLang="ja-JP" sz="1100" dirty="0" smtClean="0"/>
                        <a:t>q</a:t>
                      </a:r>
                      <a:r>
                        <a:rPr kumimoji="1" lang="en-US" altLang="ja-JP" sz="1100" baseline="-25000" dirty="0" smtClean="0"/>
                        <a:t>2</a:t>
                      </a:r>
                      <a:endParaRPr kumimoji="1" lang="ja-JP" altLang="en-US" sz="1100" baseline="-25000" dirty="0"/>
                    </a:p>
                  </a:txBody>
                  <a:tcPr>
                    <a:lnL w="19050" cap="flat" cmpd="sng" algn="ctr">
                      <a:solidFill>
                        <a:schemeClr val="tx1"/>
                      </a:solidFill>
                      <a:prstDash val="solid"/>
                      <a:round/>
                      <a:headEnd type="none" w="med" len="med"/>
                      <a:tailEnd type="none" w="med" len="med"/>
                    </a:lnL>
                  </a:tcPr>
                </a:tc>
                <a:tc>
                  <a:txBody>
                    <a:bodyPr/>
                    <a:lstStyle/>
                    <a:p>
                      <a:r>
                        <a:rPr kumimoji="1" lang="en-US" altLang="ja-JP" sz="1100" dirty="0" smtClean="0"/>
                        <a:t>8.0</a:t>
                      </a:r>
                      <a:endParaRPr kumimoji="1" lang="ja-JP" altLang="en-US" sz="1100" dirty="0"/>
                    </a:p>
                  </a:txBody>
                  <a:tcPr>
                    <a:lnR w="19050" cap="flat" cmpd="sng" algn="ctr">
                      <a:solidFill>
                        <a:schemeClr val="tx1"/>
                      </a:solidFill>
                      <a:prstDash val="solid"/>
                      <a:round/>
                      <a:headEnd type="none" w="med" len="med"/>
                      <a:tailEnd type="none" w="med" len="med"/>
                    </a:lnR>
                  </a:tcPr>
                </a:tc>
              </a:tr>
              <a:tr h="297166">
                <a:tc>
                  <a:txBody>
                    <a:bodyPr/>
                    <a:lstStyle/>
                    <a:p>
                      <a:r>
                        <a:rPr kumimoji="1" lang="en-US" altLang="ja-JP" sz="1100" baseline="0" dirty="0" smtClean="0"/>
                        <a:t>Output Back off from </a:t>
                      </a:r>
                      <a:r>
                        <a:rPr kumimoji="1" lang="en-US" altLang="ja-JP" sz="1100" baseline="0" dirty="0" err="1" smtClean="0"/>
                        <a:t>Vsat</a:t>
                      </a:r>
                      <a:endParaRPr kumimoji="1" lang="ja-JP" altLang="en-US" sz="1100" baseline="0" dirty="0"/>
                    </a:p>
                  </a:txBody>
                  <a:tcPr>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r>
                        <a:rPr kumimoji="1" lang="en-US" altLang="ja-JP" sz="1100" baseline="0" dirty="0" smtClean="0"/>
                        <a:t>15 dB</a:t>
                      </a:r>
                      <a:endParaRPr kumimoji="1" lang="ja-JP" altLang="en-US" sz="1100" baseline="0" dirty="0"/>
                    </a:p>
                  </a:txBody>
                  <a:tcPr>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2921834442"/>
              </p:ext>
            </p:extLst>
          </p:nvPr>
        </p:nvGraphicFramePr>
        <p:xfrm>
          <a:off x="4932040" y="4437112"/>
          <a:ext cx="3708414" cy="1981200"/>
        </p:xfrm>
        <a:graphic>
          <a:graphicData uri="http://schemas.openxmlformats.org/drawingml/2006/table">
            <a:tbl>
              <a:tblPr firstRow="1" bandRow="1">
                <a:tableStyleId>{5940675A-B579-460E-94D1-54222C63F5DA}</a:tableStyleId>
              </a:tblPr>
              <a:tblGrid>
                <a:gridCol w="1302956"/>
                <a:gridCol w="1175919"/>
                <a:gridCol w="1229539"/>
              </a:tblGrid>
              <a:tr h="136538">
                <a:tc>
                  <a:txBody>
                    <a:bodyPr/>
                    <a:lstStyle/>
                    <a:p>
                      <a:r>
                        <a:rPr kumimoji="1" lang="en-US" altLang="ja-JP" sz="1100" b="1" dirty="0" smtClean="0"/>
                        <a:t>parameter</a:t>
                      </a:r>
                      <a:endParaRPr kumimoji="1" lang="ja-JP" altLang="en-US" sz="1100" b="1" dirty="0"/>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gridSpan="2">
                  <a:txBody>
                    <a:bodyPr/>
                    <a:lstStyle/>
                    <a:p>
                      <a:r>
                        <a:rPr kumimoji="1" lang="en-US" altLang="ja-JP" sz="1100" b="1" dirty="0" smtClean="0"/>
                        <a:t>value</a:t>
                      </a:r>
                      <a:endParaRPr kumimoji="1" lang="ja-JP" altLang="en-US" sz="1100" b="1" dirty="0"/>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endParaRPr kumimoji="1" lang="ja-JP" altLang="en-US" sz="1200" b="1" dirty="0"/>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224887">
                <a:tc>
                  <a:txBody>
                    <a:bodyPr/>
                    <a:lstStyle/>
                    <a:p>
                      <a:r>
                        <a:rPr kumimoji="1" lang="en-US" altLang="ja-JP" sz="1100" smtClean="0"/>
                        <a:t>Modulation</a:t>
                      </a:r>
                      <a:endParaRPr kumimoji="1" lang="ja-JP" altLang="en-US" sz="1100" dirty="0"/>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a:txBody>
                    <a:bodyPr/>
                    <a:lstStyle/>
                    <a:p>
                      <a:pPr algn="ctr"/>
                      <a:r>
                        <a:rPr kumimoji="1" lang="en-US" altLang="ja-JP" sz="1100" dirty="0" smtClean="0"/>
                        <a:t>QPSK, 16QAM, 64QAM </a:t>
                      </a:r>
                      <a:endParaRPr kumimoji="1" lang="ja-JP" altLang="en-US" sz="1100" dirty="0"/>
                    </a:p>
                  </a:txBody>
                  <a:tcPr>
                    <a:lnT w="19050" cap="flat" cmpd="sng" algn="ctr">
                      <a:solidFill>
                        <a:schemeClr val="tx1"/>
                      </a:solidFill>
                      <a:prstDash val="solid"/>
                      <a:round/>
                      <a:headEnd type="none" w="med" len="med"/>
                      <a:tailEnd type="none" w="med" len="med"/>
                    </a:lnT>
                  </a:tcPr>
                </a:tc>
                <a:tc>
                  <a:txBody>
                    <a:bodyPr/>
                    <a:lstStyle/>
                    <a:p>
                      <a:pPr algn="ctr"/>
                      <a:r>
                        <a:rPr kumimoji="1" lang="en-US" altLang="ja-JP" sz="1100" dirty="0" smtClean="0"/>
                        <a:t>256QAM</a:t>
                      </a:r>
                      <a:endParaRPr kumimoji="1" lang="ja-JP" altLang="en-US" sz="1100" dirty="0"/>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r>
              <a:tr h="1365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PSD(0)</a:t>
                      </a:r>
                      <a:endParaRPr kumimoji="1" lang="ja-JP" altLang="en-US" sz="1100" dirty="0" smtClean="0"/>
                    </a:p>
                  </a:txBody>
                  <a:tcPr>
                    <a:lnL w="19050" cap="flat" cmpd="sng" algn="ctr">
                      <a:solidFill>
                        <a:schemeClr val="tx1"/>
                      </a:solidFill>
                      <a:prstDash val="solid"/>
                      <a:round/>
                      <a:headEnd type="none" w="med" len="med"/>
                      <a:tailEnd type="none" w="med" len="med"/>
                    </a:ln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−90</a:t>
                      </a:r>
                      <a:r>
                        <a:rPr kumimoji="1" lang="en-US" altLang="ja-JP" sz="1100" baseline="0" dirty="0" smtClean="0"/>
                        <a:t> </a:t>
                      </a:r>
                      <a:r>
                        <a:rPr kumimoji="1" lang="en-US" altLang="ja-JP" sz="1100" baseline="0" dirty="0" err="1" smtClean="0"/>
                        <a:t>dBc</a:t>
                      </a:r>
                      <a:r>
                        <a:rPr kumimoji="1" lang="en-US" altLang="ja-JP" sz="1100" baseline="0" dirty="0" smtClean="0"/>
                        <a:t>/Hz</a:t>
                      </a:r>
                      <a:endParaRPr kumimoji="1" lang="ja-JP" altLang="en-US" sz="1100" dirty="0" smtClean="0"/>
                    </a:p>
                  </a:txBody>
                  <a:tcPr>
                    <a:lnR w="19050" cap="flat" cmpd="sng" algn="ctr">
                      <a:solidFill>
                        <a:schemeClr val="tx1"/>
                      </a:solidFill>
                      <a:prstDash val="solid"/>
                      <a:round/>
                      <a:headEnd type="none" w="med" len="med"/>
                      <a:tailEnd type="none" w="med" len="med"/>
                    </a:lnR>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lnR w="19050" cap="flat" cmpd="sng" algn="ctr">
                      <a:solidFill>
                        <a:schemeClr val="tx1"/>
                      </a:solidFill>
                      <a:prstDash val="solid"/>
                      <a:round/>
                      <a:headEnd type="none" w="med" len="med"/>
                      <a:tailEnd type="none" w="med" len="med"/>
                    </a:lnR>
                  </a:tcPr>
                </a:tc>
              </a:tr>
              <a:tr h="136538">
                <a:tc>
                  <a:txBody>
                    <a:bodyPr/>
                    <a:lstStyle/>
                    <a:p>
                      <a:r>
                        <a:rPr kumimoji="1" lang="en-US" altLang="ja-JP" sz="1100" i="1" dirty="0" err="1" smtClean="0"/>
                        <a:t>f</a:t>
                      </a:r>
                      <a:r>
                        <a:rPr kumimoji="1" lang="en-US" altLang="ja-JP" sz="1100" i="1" baseline="-25000" dirty="0" err="1" smtClean="0"/>
                        <a:t>z</a:t>
                      </a:r>
                      <a:endParaRPr kumimoji="1" lang="ja-JP" altLang="en-US" sz="1100" i="1" baseline="-25000" dirty="0"/>
                    </a:p>
                  </a:txBody>
                  <a:tcPr>
                    <a:lnL w="19050" cap="flat" cmpd="sng" algn="ctr">
                      <a:solidFill>
                        <a:schemeClr val="tx1"/>
                      </a:solidFill>
                      <a:prstDash val="solid"/>
                      <a:round/>
                      <a:headEnd type="none" w="med" len="med"/>
                      <a:tailEnd type="none" w="med" len="med"/>
                    </a:ln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8.1 × 10</a:t>
                      </a:r>
                      <a:r>
                        <a:rPr kumimoji="1" lang="en-US" altLang="ja-JP" sz="1100" baseline="30000" dirty="0" smtClean="0"/>
                        <a:t>7</a:t>
                      </a:r>
                      <a:r>
                        <a:rPr kumimoji="1" lang="en-US" altLang="ja-JP" sz="1100" baseline="0" dirty="0" smtClean="0"/>
                        <a:t> Hz</a:t>
                      </a:r>
                      <a:endParaRPr kumimoji="1" lang="ja-JP" altLang="en-US" sz="1100" baseline="0" dirty="0" smtClean="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5.18 × 10</a:t>
                      </a:r>
                      <a:r>
                        <a:rPr kumimoji="1" lang="en-US" altLang="ja-JP" sz="1100" baseline="30000" dirty="0" smtClean="0"/>
                        <a:t>7</a:t>
                      </a:r>
                      <a:r>
                        <a:rPr kumimoji="1" lang="en-US" altLang="ja-JP" sz="1100" baseline="0" dirty="0" smtClean="0"/>
                        <a:t> Hz</a:t>
                      </a:r>
                      <a:endParaRPr kumimoji="1" lang="ja-JP" altLang="en-US" sz="1100" baseline="0" dirty="0" smtClean="0"/>
                    </a:p>
                  </a:txBody>
                  <a:tcPr>
                    <a:lnR w="19050" cap="flat" cmpd="sng" algn="ctr">
                      <a:solidFill>
                        <a:schemeClr val="tx1"/>
                      </a:solidFill>
                      <a:prstDash val="solid"/>
                      <a:round/>
                      <a:headEnd type="none" w="med" len="med"/>
                      <a:tailEnd type="none" w="med" len="med"/>
                    </a:lnR>
                  </a:tcPr>
                </a:tc>
              </a:tr>
              <a:tr h="136538">
                <a:tc>
                  <a:txBody>
                    <a:bodyPr/>
                    <a:lstStyle/>
                    <a:p>
                      <a:r>
                        <a:rPr kumimoji="1" lang="en-US" altLang="ja-JP" sz="1100" i="1" dirty="0" err="1" smtClean="0"/>
                        <a:t>f</a:t>
                      </a:r>
                      <a:r>
                        <a:rPr kumimoji="1" lang="en-US" altLang="ja-JP" sz="1100" i="1" baseline="-25000" dirty="0" err="1" smtClean="0"/>
                        <a:t>p</a:t>
                      </a:r>
                      <a:endParaRPr kumimoji="1" lang="ja-JP" altLang="en-US" sz="1100" i="1" baseline="-25000" dirty="0"/>
                    </a:p>
                  </a:txBody>
                  <a:tcPr>
                    <a:lnL w="19050" cap="flat" cmpd="sng" algn="ctr">
                      <a:solidFill>
                        <a:schemeClr val="tx1"/>
                      </a:solidFill>
                      <a:prstDash val="solid"/>
                      <a:round/>
                      <a:headEnd type="none" w="med" len="med"/>
                      <a:tailEnd type="none" w="med" len="med"/>
                    </a:ln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5.79 × 10</a:t>
                      </a:r>
                      <a:r>
                        <a:rPr kumimoji="1" lang="en-US" altLang="ja-JP" sz="1100" baseline="30000" dirty="0" smtClean="0"/>
                        <a:t>5</a:t>
                      </a:r>
                      <a:r>
                        <a:rPr kumimoji="1" lang="en-US" altLang="ja-JP" sz="1100" baseline="0" dirty="0" smtClean="0"/>
                        <a:t> Hz</a:t>
                      </a:r>
                      <a:endParaRPr kumimoji="1" lang="ja-JP" altLang="en-US" sz="1100" baseline="0" dirty="0" smtClean="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2.60 × 10</a:t>
                      </a:r>
                      <a:r>
                        <a:rPr kumimoji="1" lang="en-US" altLang="ja-JP" sz="1100" baseline="30000" dirty="0" smtClean="0"/>
                        <a:t>5</a:t>
                      </a:r>
                      <a:r>
                        <a:rPr kumimoji="1" lang="en-US" altLang="ja-JP" sz="1100" baseline="0" dirty="0" smtClean="0"/>
                        <a:t> Hz</a:t>
                      </a:r>
                      <a:endParaRPr kumimoji="1" lang="ja-JP" altLang="en-US" sz="1100" baseline="0" dirty="0" smtClean="0"/>
                    </a:p>
                  </a:txBody>
                  <a:tcPr>
                    <a:lnR w="19050" cap="flat" cmpd="sng" algn="ctr">
                      <a:solidFill>
                        <a:schemeClr val="tx1"/>
                      </a:solidFill>
                      <a:prstDash val="solid"/>
                      <a:round/>
                      <a:headEnd type="none" w="med" len="med"/>
                      <a:tailEnd type="none" w="med" len="med"/>
                    </a:lnR>
                  </a:tcPr>
                </a:tc>
              </a:tr>
              <a:tr h="136538">
                <a:tc>
                  <a:txBody>
                    <a:bodyPr/>
                    <a:lstStyle/>
                    <a:p>
                      <a:r>
                        <a:rPr kumimoji="1" lang="en-US" altLang="ja-JP" sz="1100" dirty="0" smtClean="0"/>
                        <a:t>PSD(1MHz</a:t>
                      </a:r>
                      <a:r>
                        <a:rPr kumimoji="1" lang="en-US" altLang="ja-JP" sz="1100" baseline="0" dirty="0" smtClean="0"/>
                        <a:t>)</a:t>
                      </a:r>
                      <a:endParaRPr kumimoji="1" lang="ja-JP" altLang="en-US" sz="1100" dirty="0"/>
                    </a:p>
                  </a:txBody>
                  <a:tcPr>
                    <a:lnL w="19050" cap="flat" cmpd="sng" algn="ctr">
                      <a:solidFill>
                        <a:schemeClr val="tx1"/>
                      </a:solidFill>
                      <a:prstDash val="solid"/>
                      <a:round/>
                      <a:headEnd type="none" w="med" len="med"/>
                      <a:tailEnd type="none" w="med" len="med"/>
                    </a:ln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n-lt"/>
                        </a:rPr>
                        <a:t>−96 </a:t>
                      </a:r>
                      <a:r>
                        <a:rPr kumimoji="1" lang="en-US" altLang="ja-JP" sz="1100" dirty="0" err="1" smtClean="0">
                          <a:latin typeface="+mn-lt"/>
                        </a:rPr>
                        <a:t>dBc</a:t>
                      </a:r>
                      <a:r>
                        <a:rPr kumimoji="1" lang="en-US" altLang="ja-JP" sz="1100" dirty="0" smtClean="0">
                          <a:latin typeface="+mn-lt"/>
                        </a:rPr>
                        <a:t>/Hz*</a:t>
                      </a:r>
                      <a:endParaRPr kumimoji="1" lang="ja-JP" altLang="en-US" sz="1100" baseline="0" dirty="0" smtClean="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n-lt"/>
                        </a:rPr>
                        <a:t>−102 </a:t>
                      </a:r>
                      <a:r>
                        <a:rPr kumimoji="1" lang="en-US" altLang="ja-JP" sz="1100" dirty="0" err="1" smtClean="0">
                          <a:latin typeface="+mn-lt"/>
                        </a:rPr>
                        <a:t>dBc</a:t>
                      </a:r>
                      <a:r>
                        <a:rPr kumimoji="1" lang="en-US" altLang="ja-JP" sz="1100" dirty="0" smtClean="0">
                          <a:latin typeface="+mn-lt"/>
                        </a:rPr>
                        <a:t>/Hz </a:t>
                      </a:r>
                      <a:endParaRPr kumimoji="1" lang="ja-JP" altLang="en-US" sz="1100" baseline="0" dirty="0" smtClean="0"/>
                    </a:p>
                  </a:txBody>
                  <a:tcPr>
                    <a:lnR w="19050" cap="flat" cmpd="sng" algn="ctr">
                      <a:solidFill>
                        <a:schemeClr val="tx1"/>
                      </a:solidFill>
                      <a:prstDash val="solid"/>
                      <a:round/>
                      <a:headEnd type="none" w="med" len="med"/>
                      <a:tailEnd type="none" w="med" len="med"/>
                    </a:lnR>
                  </a:tcPr>
                </a:tc>
              </a:tr>
              <a:tr h="136538">
                <a:tc>
                  <a:txBody>
                    <a:bodyPr/>
                    <a:lstStyle/>
                    <a:p>
                      <a:r>
                        <a:rPr kumimoji="1" lang="en-US" altLang="ja-JP" sz="1100" dirty="0" smtClean="0"/>
                        <a:t>PSD(</a:t>
                      </a:r>
                      <a:r>
                        <a:rPr kumimoji="1" lang="en-US" altLang="ja-JP" sz="1100" baseline="0" dirty="0" smtClean="0"/>
                        <a:t> Infinity).</a:t>
                      </a:r>
                      <a:endParaRPr kumimoji="1" lang="ja-JP" altLang="en-US" sz="1100" dirty="0"/>
                    </a:p>
                  </a:txBody>
                  <a:tcPr>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n-lt"/>
                        </a:rPr>
                        <a:t>−133 </a:t>
                      </a:r>
                      <a:r>
                        <a:rPr kumimoji="1" lang="en-US" altLang="ja-JP" sz="1100" dirty="0" err="1" smtClean="0">
                          <a:latin typeface="+mn-lt"/>
                        </a:rPr>
                        <a:t>dBc</a:t>
                      </a:r>
                      <a:r>
                        <a:rPr kumimoji="1" lang="en-US" altLang="ja-JP" sz="1100" dirty="0" smtClean="0">
                          <a:latin typeface="+mn-lt"/>
                        </a:rPr>
                        <a:t>/Hz </a:t>
                      </a:r>
                      <a:endParaRPr kumimoji="1" lang="ja-JP" altLang="en-US" sz="1100" baseline="0" dirty="0" smtClean="0"/>
                    </a:p>
                  </a:txBody>
                  <a:tcPr>
                    <a:lnB w="1905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n-lt"/>
                        </a:rPr>
                        <a:t>−136 </a:t>
                      </a:r>
                      <a:r>
                        <a:rPr kumimoji="1" lang="en-US" altLang="ja-JP" sz="1100" dirty="0" err="1" smtClean="0">
                          <a:latin typeface="+mn-lt"/>
                        </a:rPr>
                        <a:t>dBc</a:t>
                      </a:r>
                      <a:r>
                        <a:rPr kumimoji="1" lang="en-US" altLang="ja-JP" sz="1100" dirty="0" smtClean="0">
                          <a:latin typeface="+mn-lt"/>
                        </a:rPr>
                        <a:t>/Hz </a:t>
                      </a:r>
                      <a:endParaRPr kumimoji="1" lang="ja-JP" altLang="en-US" sz="1100" baseline="0" dirty="0" smtClean="0"/>
                    </a:p>
                  </a:txBody>
                  <a:tcPr>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r>
            </a:tbl>
          </a:graphicData>
        </a:graphic>
      </p:graphicFrame>
      <p:sp>
        <p:nvSpPr>
          <p:cNvPr id="17" name="テキスト ボックス 16"/>
          <p:cNvSpPr txBox="1"/>
          <p:nvPr/>
        </p:nvSpPr>
        <p:spPr>
          <a:xfrm>
            <a:off x="2399231" y="6093296"/>
            <a:ext cx="2532809" cy="307777"/>
          </a:xfrm>
          <a:prstGeom prst="rect">
            <a:avLst/>
          </a:prstGeom>
          <a:noFill/>
        </p:spPr>
        <p:txBody>
          <a:bodyPr wrap="none" rtlCol="0">
            <a:spAutoFit/>
          </a:bodyPr>
          <a:lstStyle/>
          <a:p>
            <a:r>
              <a:rPr kumimoji="1" lang="en-US" altLang="ja-JP" sz="1400" dirty="0"/>
              <a:t>*</a:t>
            </a:r>
            <a:r>
              <a:rPr kumimoji="1" lang="en-US" altLang="ja-JP" sz="1400" dirty="0" smtClean="0"/>
              <a:t>Musa, </a:t>
            </a:r>
            <a:r>
              <a:rPr kumimoji="1" lang="en-US" altLang="ja-JP" sz="1400" i="1" dirty="0" smtClean="0"/>
              <a:t>et al</a:t>
            </a:r>
            <a:r>
              <a:rPr kumimoji="1" lang="en-US" altLang="ja-JP" sz="1400" dirty="0" smtClean="0"/>
              <a:t>., IEEE ASSC, 2010</a:t>
            </a:r>
            <a:endParaRPr kumimoji="1" lang="ja-JP" altLang="en-US" sz="1400" dirty="0"/>
          </a:p>
        </p:txBody>
      </p:sp>
    </p:spTree>
    <p:extLst>
      <p:ext uri="{BB962C8B-B14F-4D97-AF65-F5344CB8AC3E}">
        <p14:creationId xmlns:p14="http://schemas.microsoft.com/office/powerpoint/2010/main" val="33068844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6" name="正方形/長方形 5"/>
          <p:cNvSpPr/>
          <p:nvPr/>
        </p:nvSpPr>
        <p:spPr>
          <a:xfrm>
            <a:off x="935596" y="3825044"/>
            <a:ext cx="7254815" cy="461665"/>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en-US" altLang="ja-JP" sz="2400" dirty="0" smtClean="0">
                <a:latin typeface="Times New Roman" panose="02020603050405020304" pitchFamily="18" charset="0"/>
                <a:cs typeface="Times New Roman" panose="02020603050405020304" pitchFamily="18" charset="0"/>
              </a:rPr>
              <a:t>September 10, 2015</a:t>
            </a:r>
            <a:endParaRPr lang="ja-JP" altLang="en-US" sz="2400" dirty="0">
              <a:latin typeface="Times New Roman" panose="02020603050405020304" pitchFamily="18" charset="0"/>
              <a:cs typeface="Times New Roman" panose="02020603050405020304" pitchFamily="18" charset="0"/>
            </a:endParaRPr>
          </a:p>
        </p:txBody>
      </p:sp>
      <p:sp>
        <p:nvSpPr>
          <p:cNvPr id="7" name="タイトル 6"/>
          <p:cNvSpPr>
            <a:spLocks noGrp="1"/>
          </p:cNvSpPr>
          <p:nvPr>
            <p:ph type="title" idx="4294967295"/>
          </p:nvPr>
        </p:nvSpPr>
        <p:spPr>
          <a:xfrm>
            <a:off x="688032" y="1988840"/>
            <a:ext cx="7772400" cy="1534852"/>
          </a:xfrm>
        </p:spPr>
        <p:txBody>
          <a:bodyPr/>
          <a:lstStyle/>
          <a:p>
            <a:pPr rtl="0" eaLnBrk="0" fontAlgn="base" hangingPunct="0"/>
            <a:r>
              <a:rPr lang="pt-BR" altLang="ja-JP" sz="3600" kern="1200" dirty="0" smtClean="0">
                <a:solidFill>
                  <a:srgbClr val="000000"/>
                </a:solidFill>
                <a:effectLst/>
                <a:latin typeface="Times New Roman"/>
                <a:ea typeface="+mn-ea"/>
                <a:cs typeface="Times New Roman"/>
              </a:rPr>
              <a:t>Proposal for IEEE802.15.3e </a:t>
            </a:r>
            <a:endParaRPr lang="ja-JP" altLang="ja-JP" dirty="0" smtClean="0">
              <a:effectLst/>
            </a:endParaRPr>
          </a:p>
          <a:p>
            <a:pPr rtl="0" eaLnBrk="0" fontAlgn="base" hangingPunct="0"/>
            <a:r>
              <a:rPr lang="pt-BR" altLang="ja-JP" sz="3600" kern="1200" dirty="0" smtClean="0">
                <a:solidFill>
                  <a:srgbClr val="000000"/>
                </a:solidFill>
                <a:effectLst/>
                <a:latin typeface="Times New Roman"/>
                <a:ea typeface="+mn-ea"/>
                <a:cs typeface="Times New Roman"/>
              </a:rPr>
              <a:t>High-Rate </a:t>
            </a:r>
            <a:r>
              <a:rPr lang="en-US" altLang="ja-JP" sz="3600" kern="1200" dirty="0" smtClean="0">
                <a:solidFill>
                  <a:srgbClr val="000000"/>
                </a:solidFill>
                <a:effectLst/>
                <a:latin typeface="Times New Roman"/>
                <a:ea typeface="+mn-ea"/>
                <a:cs typeface="Times New Roman"/>
              </a:rPr>
              <a:t>Close Proximity System</a:t>
            </a:r>
            <a:endParaRPr lang="ja-JP" altLang="ja-JP" dirty="0" smtClean="0">
              <a:effectLst/>
            </a:endParaRPr>
          </a:p>
        </p:txBody>
      </p:sp>
    </p:spTree>
    <p:extLst>
      <p:ext uri="{BB962C8B-B14F-4D97-AF65-F5344CB8AC3E}">
        <p14:creationId xmlns:p14="http://schemas.microsoft.com/office/powerpoint/2010/main" val="33894791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30</a:t>
            </a:fld>
            <a:endParaRPr lang="en-US" altLang="ja-JP"/>
          </a:p>
        </p:txBody>
      </p:sp>
      <p:sp>
        <p:nvSpPr>
          <p:cNvPr id="60" name="正方形/長方形 59"/>
          <p:cNvSpPr/>
          <p:nvPr/>
        </p:nvSpPr>
        <p:spPr>
          <a:xfrm>
            <a:off x="1131915" y="1781785"/>
            <a:ext cx="856781" cy="776288"/>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latin typeface="Times New Roman" panose="02020603050405020304" pitchFamily="18" charset="0"/>
                <a:ea typeface="Arial Unicode MS" panose="020B0604020202020204" pitchFamily="50" charset="-128"/>
                <a:cs typeface="Times New Roman" panose="02020603050405020304" pitchFamily="18" charset="0"/>
              </a:rPr>
              <a:t>AWG</a:t>
            </a:r>
          </a:p>
          <a:p>
            <a:pPr algn="ctr">
              <a:defRPr/>
            </a:pPr>
            <a:r>
              <a:rPr lang="en-US" altLang="ja-JP" dirty="0">
                <a:solidFill>
                  <a:schemeClr val="tx1"/>
                </a:solidFill>
                <a:latin typeface="Times New Roman" panose="02020603050405020304" pitchFamily="18" charset="0"/>
                <a:ea typeface="Arial Unicode MS" panose="020B0604020202020204" pitchFamily="50" charset="-128"/>
                <a:cs typeface="Times New Roman" panose="02020603050405020304" pitchFamily="18" charset="0"/>
              </a:rPr>
              <a:t>12 GS/s</a:t>
            </a:r>
            <a:endParaRPr lang="ja-JP" altLang="en-US" dirty="0">
              <a:solidFill>
                <a:schemeClr val="tx1"/>
              </a:solidFill>
              <a:latin typeface="Times New Roman" panose="02020603050405020304" pitchFamily="18" charset="0"/>
              <a:ea typeface="Arial Unicode MS" panose="020B0604020202020204" pitchFamily="50" charset="-128"/>
              <a:cs typeface="Times New Roman" panose="02020603050405020304" pitchFamily="18" charset="0"/>
            </a:endParaRPr>
          </a:p>
        </p:txBody>
      </p:sp>
      <p:sp>
        <p:nvSpPr>
          <p:cNvPr id="61" name="正方形/長方形 60"/>
          <p:cNvSpPr/>
          <p:nvPr/>
        </p:nvSpPr>
        <p:spPr>
          <a:xfrm>
            <a:off x="3137370" y="1781785"/>
            <a:ext cx="863600" cy="776288"/>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latin typeface="Times New Roman" panose="02020603050405020304" pitchFamily="18" charset="0"/>
                <a:ea typeface="Arial Unicode MS" panose="020B0604020202020204" pitchFamily="50" charset="-128"/>
                <a:cs typeface="Times New Roman" panose="02020603050405020304" pitchFamily="18" charset="0"/>
              </a:rPr>
              <a:t>60GHz RF Tx</a:t>
            </a:r>
          </a:p>
        </p:txBody>
      </p:sp>
      <p:sp>
        <p:nvSpPr>
          <p:cNvPr id="62" name="正方形/長方形 61"/>
          <p:cNvSpPr/>
          <p:nvPr/>
        </p:nvSpPr>
        <p:spPr>
          <a:xfrm>
            <a:off x="5528145" y="1781785"/>
            <a:ext cx="1544638" cy="758825"/>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latin typeface="Times New Roman" panose="02020603050405020304" pitchFamily="18" charset="0"/>
                <a:ea typeface="Arial Unicode MS" panose="020B0604020202020204" pitchFamily="50" charset="-128"/>
                <a:cs typeface="Times New Roman" panose="02020603050405020304" pitchFamily="18" charset="0"/>
              </a:rPr>
              <a:t>Spectrum  Analyzer</a:t>
            </a:r>
          </a:p>
          <a:p>
            <a:pPr algn="ctr">
              <a:defRPr/>
            </a:pPr>
            <a:r>
              <a:rPr lang="en-US" altLang="ja-JP" dirty="0">
                <a:solidFill>
                  <a:schemeClr val="tx1"/>
                </a:solidFill>
                <a:latin typeface="Times New Roman" panose="02020603050405020304" pitchFamily="18" charset="0"/>
                <a:ea typeface="Arial Unicode MS" panose="020B0604020202020204" pitchFamily="50" charset="-128"/>
                <a:cs typeface="Times New Roman" panose="02020603050405020304" pitchFamily="18" charset="0"/>
              </a:rPr>
              <a:t>20Hz – 67GHz</a:t>
            </a:r>
          </a:p>
        </p:txBody>
      </p:sp>
      <p:cxnSp>
        <p:nvCxnSpPr>
          <p:cNvPr id="63" name="直線コネクタ 62"/>
          <p:cNvCxnSpPr/>
          <p:nvPr/>
        </p:nvCxnSpPr>
        <p:spPr>
          <a:xfrm flipH="1">
            <a:off x="2435695" y="2323123"/>
            <a:ext cx="701675" cy="0"/>
          </a:xfrm>
          <a:prstGeom prst="line">
            <a:avLst/>
          </a:prstGeom>
          <a:ln w="190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flipH="1">
            <a:off x="4958233" y="2161198"/>
            <a:ext cx="582612" cy="0"/>
          </a:xfrm>
          <a:prstGeom prst="line">
            <a:avLst/>
          </a:prstGeom>
          <a:ln w="19050"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テキスト ボックス 64"/>
          <p:cNvSpPr txBox="1">
            <a:spLocks noChangeArrowheads="1"/>
          </p:cNvSpPr>
          <p:nvPr/>
        </p:nvSpPr>
        <p:spPr bwMode="auto">
          <a:xfrm>
            <a:off x="3859683" y="2559660"/>
            <a:ext cx="5016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2"/>
              </a:buClr>
              <a:buFont typeface="Wingdings" pitchFamily="2" charset="2"/>
              <a:buChar char="u"/>
              <a:defRPr kumimoji="1" sz="2800" b="1">
                <a:solidFill>
                  <a:schemeClr val="tx1"/>
                </a:solidFill>
                <a:latin typeface="Verdana" pitchFamily="34" charset="0"/>
                <a:ea typeface="ＭＳ Ｐゴシック" charset="-128"/>
              </a:defRPr>
            </a:lvl1pPr>
            <a:lvl2pPr marL="742950" indent="-285750" eaLnBrk="0" hangingPunct="0">
              <a:spcBef>
                <a:spcPct val="20000"/>
              </a:spcBef>
              <a:buClr>
                <a:srgbClr val="FF0000"/>
              </a:buClr>
              <a:buFont typeface="Wingdings" pitchFamily="2" charset="2"/>
              <a:buChar char="ü"/>
              <a:defRPr kumimoji="1" sz="2400">
                <a:solidFill>
                  <a:schemeClr val="tx1"/>
                </a:solidFill>
                <a:latin typeface="Verdana" pitchFamily="34" charset="0"/>
                <a:ea typeface="ＭＳ Ｐゴシック" charset="-128"/>
              </a:defRPr>
            </a:lvl2pPr>
            <a:lvl3pPr marL="1143000" indent="-228600" eaLnBrk="0" hangingPunct="0">
              <a:spcBef>
                <a:spcPct val="20000"/>
              </a:spcBef>
              <a:buFont typeface="Wingdings" pitchFamily="2" charset="2"/>
              <a:buChar char="Ø"/>
              <a:defRPr kumimoji="1" sz="2000">
                <a:solidFill>
                  <a:schemeClr val="tx1"/>
                </a:solidFill>
                <a:latin typeface="Verdana" pitchFamily="34" charset="0"/>
                <a:ea typeface="ＭＳ Ｐゴシック" charset="-128"/>
              </a:defRPr>
            </a:lvl3pPr>
            <a:lvl4pPr marL="1600200" indent="-228600" eaLnBrk="0" hangingPunct="0">
              <a:spcBef>
                <a:spcPct val="20000"/>
              </a:spcBef>
              <a:buFont typeface="Wingdings" pitchFamily="2" charset="2"/>
              <a:buChar char="n"/>
              <a:defRPr kumimoji="1">
                <a:solidFill>
                  <a:schemeClr val="tx1"/>
                </a:solidFill>
                <a:latin typeface="Verdana" pitchFamily="34" charset="0"/>
                <a:ea typeface="ＭＳ Ｐゴシック" charset="-128"/>
              </a:defRPr>
            </a:lvl4pPr>
            <a:lvl5pPr marL="2057400" indent="-228600" eaLnBrk="0" hangingPunct="0">
              <a:spcBef>
                <a:spcPct val="20000"/>
              </a:spcBef>
              <a:buFont typeface="Wingdings" pitchFamily="2" charset="2"/>
              <a:buChar char="n"/>
              <a:defRPr kumimoji="1" sz="16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Font typeface="Wingdings" pitchFamily="2" charset="2"/>
              <a:buChar char="n"/>
              <a:defRPr kumimoji="1" sz="16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Font typeface="Wingdings" pitchFamily="2" charset="2"/>
              <a:buChar char="n"/>
              <a:defRPr kumimoji="1" sz="16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Font typeface="Wingdings" pitchFamily="2" charset="2"/>
              <a:buChar char="n"/>
              <a:defRPr kumimoji="1" sz="16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Font typeface="Wingdings" pitchFamily="2" charset="2"/>
              <a:buChar char="n"/>
              <a:defRPr kumimoji="1" sz="1600">
                <a:solidFill>
                  <a:schemeClr val="tx1"/>
                </a:solidFill>
                <a:latin typeface="Verdana" pitchFamily="34" charset="0"/>
                <a:ea typeface="ＭＳ Ｐゴシック" charset="-128"/>
              </a:defRPr>
            </a:lvl9pPr>
          </a:lstStyle>
          <a:p>
            <a:pPr algn="ctr" eaLnBrk="1" hangingPunct="1">
              <a:spcBef>
                <a:spcPct val="0"/>
              </a:spcBef>
              <a:buClrTx/>
              <a:buFontTx/>
              <a:buNone/>
            </a:pPr>
            <a:r>
              <a:rPr lang="en-US" altLang="ja-JP" sz="1200" b="0">
                <a:latin typeface="Times New Roman" pitchFamily="18" charset="0"/>
                <a:cs typeface="Times New Roman" pitchFamily="18" charset="0"/>
              </a:rPr>
              <a:t>5mm</a:t>
            </a:r>
            <a:endParaRPr lang="ja-JP" altLang="en-US" sz="1200" b="0">
              <a:latin typeface="Times New Roman" pitchFamily="18" charset="0"/>
              <a:cs typeface="Times New Roman" pitchFamily="18" charset="0"/>
            </a:endParaRPr>
          </a:p>
        </p:txBody>
      </p:sp>
      <p:cxnSp>
        <p:nvCxnSpPr>
          <p:cNvPr id="66" name="直線コネクタ 65"/>
          <p:cNvCxnSpPr/>
          <p:nvPr/>
        </p:nvCxnSpPr>
        <p:spPr>
          <a:xfrm flipH="1">
            <a:off x="2435695" y="2070710"/>
            <a:ext cx="701675" cy="0"/>
          </a:xfrm>
          <a:prstGeom prst="line">
            <a:avLst/>
          </a:prstGeom>
          <a:ln w="19050"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テキスト ボックス 1"/>
          <p:cNvSpPr txBox="1">
            <a:spLocks noChangeArrowheads="1"/>
          </p:cNvSpPr>
          <p:nvPr/>
        </p:nvSpPr>
        <p:spPr bwMode="auto">
          <a:xfrm>
            <a:off x="2648738" y="1762735"/>
            <a:ext cx="4238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2"/>
              </a:buClr>
              <a:buFont typeface="Wingdings" pitchFamily="2" charset="2"/>
              <a:buChar char="u"/>
              <a:defRPr kumimoji="1" sz="2800" b="1">
                <a:solidFill>
                  <a:schemeClr val="tx1"/>
                </a:solidFill>
                <a:latin typeface="Verdana" pitchFamily="34" charset="0"/>
                <a:ea typeface="ＭＳ Ｐゴシック" charset="-128"/>
              </a:defRPr>
            </a:lvl1pPr>
            <a:lvl2pPr marL="742950" indent="-285750" eaLnBrk="0" hangingPunct="0">
              <a:spcBef>
                <a:spcPct val="20000"/>
              </a:spcBef>
              <a:buClr>
                <a:srgbClr val="FF0000"/>
              </a:buClr>
              <a:buFont typeface="Wingdings" pitchFamily="2" charset="2"/>
              <a:buChar char="ü"/>
              <a:defRPr kumimoji="1" sz="2400">
                <a:solidFill>
                  <a:schemeClr val="tx1"/>
                </a:solidFill>
                <a:latin typeface="Verdana" pitchFamily="34" charset="0"/>
                <a:ea typeface="ＭＳ Ｐゴシック" charset="-128"/>
              </a:defRPr>
            </a:lvl2pPr>
            <a:lvl3pPr marL="1143000" indent="-228600" eaLnBrk="0" hangingPunct="0">
              <a:spcBef>
                <a:spcPct val="20000"/>
              </a:spcBef>
              <a:buFont typeface="Wingdings" pitchFamily="2" charset="2"/>
              <a:buChar char="Ø"/>
              <a:defRPr kumimoji="1" sz="2000">
                <a:solidFill>
                  <a:schemeClr val="tx1"/>
                </a:solidFill>
                <a:latin typeface="Verdana" pitchFamily="34" charset="0"/>
                <a:ea typeface="ＭＳ Ｐゴシック" charset="-128"/>
              </a:defRPr>
            </a:lvl3pPr>
            <a:lvl4pPr marL="1600200" indent="-228600" eaLnBrk="0" hangingPunct="0">
              <a:spcBef>
                <a:spcPct val="20000"/>
              </a:spcBef>
              <a:buFont typeface="Wingdings" pitchFamily="2" charset="2"/>
              <a:buChar char="n"/>
              <a:defRPr kumimoji="1">
                <a:solidFill>
                  <a:schemeClr val="tx1"/>
                </a:solidFill>
                <a:latin typeface="Verdana" pitchFamily="34" charset="0"/>
                <a:ea typeface="ＭＳ Ｐゴシック" charset="-128"/>
              </a:defRPr>
            </a:lvl4pPr>
            <a:lvl5pPr marL="2057400" indent="-228600" eaLnBrk="0" hangingPunct="0">
              <a:spcBef>
                <a:spcPct val="20000"/>
              </a:spcBef>
              <a:buFont typeface="Wingdings" pitchFamily="2" charset="2"/>
              <a:buChar char="n"/>
              <a:defRPr kumimoji="1" sz="16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Font typeface="Wingdings" pitchFamily="2" charset="2"/>
              <a:buChar char="n"/>
              <a:defRPr kumimoji="1" sz="16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Font typeface="Wingdings" pitchFamily="2" charset="2"/>
              <a:buChar char="n"/>
              <a:defRPr kumimoji="1" sz="16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Font typeface="Wingdings" pitchFamily="2" charset="2"/>
              <a:buChar char="n"/>
              <a:defRPr kumimoji="1" sz="16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Font typeface="Wingdings" pitchFamily="2" charset="2"/>
              <a:buChar char="n"/>
              <a:defRPr kumimoji="1" sz="1600">
                <a:solidFill>
                  <a:schemeClr val="tx1"/>
                </a:solidFill>
                <a:latin typeface="Verdana" pitchFamily="34" charset="0"/>
                <a:ea typeface="ＭＳ Ｐゴシック" charset="-128"/>
              </a:defRPr>
            </a:lvl9pPr>
          </a:lstStyle>
          <a:p>
            <a:pPr eaLnBrk="1" hangingPunct="1">
              <a:spcBef>
                <a:spcPct val="0"/>
              </a:spcBef>
              <a:buClrTx/>
              <a:buFontTx/>
              <a:buNone/>
            </a:pPr>
            <a:r>
              <a:rPr lang="en-US" altLang="ja-JP" sz="1400" b="0" dirty="0" err="1">
                <a:latin typeface="Times New Roman" pitchFamily="18" charset="0"/>
                <a:cs typeface="Times New Roman" pitchFamily="18" charset="0"/>
              </a:rPr>
              <a:t>Ich</a:t>
            </a:r>
            <a:endParaRPr lang="ja-JP" altLang="en-US" sz="1400" b="0" dirty="0">
              <a:latin typeface="Times New Roman" pitchFamily="18" charset="0"/>
              <a:cs typeface="Times New Roman" pitchFamily="18" charset="0"/>
            </a:endParaRPr>
          </a:p>
        </p:txBody>
      </p:sp>
      <p:sp>
        <p:nvSpPr>
          <p:cNvPr id="68" name="テキスト ボックス 29"/>
          <p:cNvSpPr txBox="1">
            <a:spLocks noChangeArrowheads="1"/>
          </p:cNvSpPr>
          <p:nvPr/>
        </p:nvSpPr>
        <p:spPr bwMode="auto">
          <a:xfrm>
            <a:off x="2629688" y="2324710"/>
            <a:ext cx="4841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2"/>
              </a:buClr>
              <a:buFont typeface="Wingdings" pitchFamily="2" charset="2"/>
              <a:buChar char="u"/>
              <a:defRPr kumimoji="1" sz="2800" b="1">
                <a:solidFill>
                  <a:schemeClr val="tx1"/>
                </a:solidFill>
                <a:latin typeface="Verdana" pitchFamily="34" charset="0"/>
                <a:ea typeface="ＭＳ Ｐゴシック" charset="-128"/>
              </a:defRPr>
            </a:lvl1pPr>
            <a:lvl2pPr marL="742950" indent="-285750" eaLnBrk="0" hangingPunct="0">
              <a:spcBef>
                <a:spcPct val="20000"/>
              </a:spcBef>
              <a:buClr>
                <a:srgbClr val="FF0000"/>
              </a:buClr>
              <a:buFont typeface="Wingdings" pitchFamily="2" charset="2"/>
              <a:buChar char="ü"/>
              <a:defRPr kumimoji="1" sz="2400">
                <a:solidFill>
                  <a:schemeClr val="tx1"/>
                </a:solidFill>
                <a:latin typeface="Verdana" pitchFamily="34" charset="0"/>
                <a:ea typeface="ＭＳ Ｐゴシック" charset="-128"/>
              </a:defRPr>
            </a:lvl2pPr>
            <a:lvl3pPr marL="1143000" indent="-228600" eaLnBrk="0" hangingPunct="0">
              <a:spcBef>
                <a:spcPct val="20000"/>
              </a:spcBef>
              <a:buFont typeface="Wingdings" pitchFamily="2" charset="2"/>
              <a:buChar char="Ø"/>
              <a:defRPr kumimoji="1" sz="2000">
                <a:solidFill>
                  <a:schemeClr val="tx1"/>
                </a:solidFill>
                <a:latin typeface="Verdana" pitchFamily="34" charset="0"/>
                <a:ea typeface="ＭＳ Ｐゴシック" charset="-128"/>
              </a:defRPr>
            </a:lvl3pPr>
            <a:lvl4pPr marL="1600200" indent="-228600" eaLnBrk="0" hangingPunct="0">
              <a:spcBef>
                <a:spcPct val="20000"/>
              </a:spcBef>
              <a:buFont typeface="Wingdings" pitchFamily="2" charset="2"/>
              <a:buChar char="n"/>
              <a:defRPr kumimoji="1">
                <a:solidFill>
                  <a:schemeClr val="tx1"/>
                </a:solidFill>
                <a:latin typeface="Verdana" pitchFamily="34" charset="0"/>
                <a:ea typeface="ＭＳ Ｐゴシック" charset="-128"/>
              </a:defRPr>
            </a:lvl4pPr>
            <a:lvl5pPr marL="2057400" indent="-228600" eaLnBrk="0" hangingPunct="0">
              <a:spcBef>
                <a:spcPct val="20000"/>
              </a:spcBef>
              <a:buFont typeface="Wingdings" pitchFamily="2" charset="2"/>
              <a:buChar char="n"/>
              <a:defRPr kumimoji="1" sz="16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Font typeface="Wingdings" pitchFamily="2" charset="2"/>
              <a:buChar char="n"/>
              <a:defRPr kumimoji="1" sz="16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Font typeface="Wingdings" pitchFamily="2" charset="2"/>
              <a:buChar char="n"/>
              <a:defRPr kumimoji="1" sz="16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Font typeface="Wingdings" pitchFamily="2" charset="2"/>
              <a:buChar char="n"/>
              <a:defRPr kumimoji="1" sz="16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Font typeface="Wingdings" pitchFamily="2" charset="2"/>
              <a:buChar char="n"/>
              <a:defRPr kumimoji="1" sz="1600">
                <a:solidFill>
                  <a:schemeClr val="tx1"/>
                </a:solidFill>
                <a:latin typeface="Verdana" pitchFamily="34" charset="0"/>
                <a:ea typeface="ＭＳ Ｐゴシック" charset="-128"/>
              </a:defRPr>
            </a:lvl9pPr>
          </a:lstStyle>
          <a:p>
            <a:pPr eaLnBrk="1" hangingPunct="1">
              <a:spcBef>
                <a:spcPct val="0"/>
              </a:spcBef>
              <a:buClrTx/>
              <a:buFontTx/>
              <a:buNone/>
            </a:pPr>
            <a:r>
              <a:rPr lang="en-US" altLang="ja-JP" sz="1400" b="0" dirty="0" err="1">
                <a:latin typeface="Times New Roman" pitchFamily="18" charset="0"/>
                <a:cs typeface="Times New Roman" pitchFamily="18" charset="0"/>
              </a:rPr>
              <a:t>Qch</a:t>
            </a:r>
            <a:endParaRPr lang="ja-JP" altLang="en-US" sz="1400" b="0" dirty="0">
              <a:latin typeface="Times New Roman" pitchFamily="18" charset="0"/>
              <a:cs typeface="Times New Roman" pitchFamily="18" charset="0"/>
            </a:endParaRPr>
          </a:p>
        </p:txBody>
      </p:sp>
      <p:grpSp>
        <p:nvGrpSpPr>
          <p:cNvPr id="69" name="グループ化 9"/>
          <p:cNvGrpSpPr>
            <a:grpSpLocks/>
          </p:cNvGrpSpPr>
          <p:nvPr/>
        </p:nvGrpSpPr>
        <p:grpSpPr bwMode="auto">
          <a:xfrm rot="2700000">
            <a:off x="3823935" y="2024573"/>
            <a:ext cx="388441" cy="386992"/>
            <a:chOff x="2918789" y="2348881"/>
            <a:chExt cx="776210" cy="772959"/>
          </a:xfrm>
        </p:grpSpPr>
        <p:sp>
          <p:nvSpPr>
            <p:cNvPr id="70" name="円弧 69"/>
            <p:cNvSpPr/>
            <p:nvPr/>
          </p:nvSpPr>
          <p:spPr>
            <a:xfrm>
              <a:off x="2918789" y="2424384"/>
              <a:ext cx="697776" cy="697456"/>
            </a:xfrm>
            <a:prstGeom prst="arc">
              <a:avLst/>
            </a:prstGeom>
            <a:ln w="19050" cap="rnd">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latin typeface="Times New Roman" panose="02020603050405020304" pitchFamily="18" charset="0"/>
                <a:cs typeface="Times New Roman" panose="02020603050405020304" pitchFamily="18" charset="0"/>
              </a:endParaRPr>
            </a:p>
          </p:txBody>
        </p:sp>
        <p:sp>
          <p:nvSpPr>
            <p:cNvPr id="71" name="円弧 70"/>
            <p:cNvSpPr/>
            <p:nvPr/>
          </p:nvSpPr>
          <p:spPr>
            <a:xfrm>
              <a:off x="2948617" y="2527347"/>
              <a:ext cx="567834" cy="570744"/>
            </a:xfrm>
            <a:prstGeom prst="arc">
              <a:avLst/>
            </a:prstGeom>
            <a:ln w="19050" cap="rnd">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latin typeface="Times New Roman" panose="02020603050405020304" pitchFamily="18" charset="0"/>
                <a:cs typeface="Times New Roman" panose="02020603050405020304" pitchFamily="18" charset="0"/>
              </a:endParaRPr>
            </a:p>
          </p:txBody>
        </p:sp>
        <p:sp>
          <p:nvSpPr>
            <p:cNvPr id="72" name="円弧 71"/>
            <p:cNvSpPr/>
            <p:nvPr/>
          </p:nvSpPr>
          <p:spPr>
            <a:xfrm>
              <a:off x="2949519" y="2348881"/>
              <a:ext cx="745480" cy="748309"/>
            </a:xfrm>
            <a:prstGeom prst="arc">
              <a:avLst/>
            </a:prstGeom>
            <a:ln w="19050" cap="rnd">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latin typeface="Times New Roman" panose="02020603050405020304" pitchFamily="18" charset="0"/>
                <a:cs typeface="Times New Roman" panose="02020603050405020304" pitchFamily="18" charset="0"/>
              </a:endParaRPr>
            </a:p>
          </p:txBody>
        </p:sp>
      </p:grpSp>
      <p:sp>
        <p:nvSpPr>
          <p:cNvPr id="73" name="台形 72"/>
          <p:cNvSpPr/>
          <p:nvPr/>
        </p:nvSpPr>
        <p:spPr>
          <a:xfrm rot="5400000">
            <a:off x="4354189" y="1709554"/>
            <a:ext cx="800100" cy="903288"/>
          </a:xfrm>
          <a:prstGeom prst="trapezoid">
            <a:avLst>
              <a:gd name="adj" fmla="val 3480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Times New Roman" panose="02020603050405020304" pitchFamily="18" charset="0"/>
              <a:cs typeface="Times New Roman" panose="02020603050405020304" pitchFamily="18" charset="0"/>
            </a:endParaRPr>
          </a:p>
        </p:txBody>
      </p:sp>
      <p:sp>
        <p:nvSpPr>
          <p:cNvPr id="74" name="正方形/長方形 16"/>
          <p:cNvSpPr>
            <a:spLocks noChangeArrowheads="1"/>
          </p:cNvSpPr>
          <p:nvPr/>
        </p:nvSpPr>
        <p:spPr bwMode="auto">
          <a:xfrm>
            <a:off x="4045420" y="1938948"/>
            <a:ext cx="13541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Font typeface="Wingdings" pitchFamily="2" charset="2"/>
              <a:buChar char="u"/>
              <a:defRPr kumimoji="1" sz="2800" b="1">
                <a:solidFill>
                  <a:schemeClr val="tx1"/>
                </a:solidFill>
                <a:latin typeface="Verdana" pitchFamily="34" charset="0"/>
                <a:ea typeface="ＭＳ Ｐゴシック" charset="-128"/>
              </a:defRPr>
            </a:lvl1pPr>
            <a:lvl2pPr marL="742950" indent="-285750" eaLnBrk="0" hangingPunct="0">
              <a:spcBef>
                <a:spcPct val="20000"/>
              </a:spcBef>
              <a:buClr>
                <a:srgbClr val="FF0000"/>
              </a:buClr>
              <a:buFont typeface="Wingdings" pitchFamily="2" charset="2"/>
              <a:buChar char="ü"/>
              <a:defRPr kumimoji="1" sz="2400">
                <a:solidFill>
                  <a:schemeClr val="tx1"/>
                </a:solidFill>
                <a:latin typeface="Verdana" pitchFamily="34" charset="0"/>
                <a:ea typeface="ＭＳ Ｐゴシック" charset="-128"/>
              </a:defRPr>
            </a:lvl2pPr>
            <a:lvl3pPr marL="1143000" indent="-228600" eaLnBrk="0" hangingPunct="0">
              <a:spcBef>
                <a:spcPct val="20000"/>
              </a:spcBef>
              <a:buFont typeface="Wingdings" pitchFamily="2" charset="2"/>
              <a:buChar char="Ø"/>
              <a:defRPr kumimoji="1" sz="2000">
                <a:solidFill>
                  <a:schemeClr val="tx1"/>
                </a:solidFill>
                <a:latin typeface="Verdana" pitchFamily="34" charset="0"/>
                <a:ea typeface="ＭＳ Ｐゴシック" charset="-128"/>
              </a:defRPr>
            </a:lvl3pPr>
            <a:lvl4pPr marL="1600200" indent="-228600" eaLnBrk="0" hangingPunct="0">
              <a:spcBef>
                <a:spcPct val="20000"/>
              </a:spcBef>
              <a:buFont typeface="Wingdings" pitchFamily="2" charset="2"/>
              <a:buChar char="n"/>
              <a:defRPr kumimoji="1">
                <a:solidFill>
                  <a:schemeClr val="tx1"/>
                </a:solidFill>
                <a:latin typeface="Verdana" pitchFamily="34" charset="0"/>
                <a:ea typeface="ＭＳ Ｐゴシック" charset="-128"/>
              </a:defRPr>
            </a:lvl4pPr>
            <a:lvl5pPr marL="2057400" indent="-228600" eaLnBrk="0" hangingPunct="0">
              <a:spcBef>
                <a:spcPct val="20000"/>
              </a:spcBef>
              <a:buFont typeface="Wingdings" pitchFamily="2" charset="2"/>
              <a:buChar char="n"/>
              <a:defRPr kumimoji="1" sz="16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Font typeface="Wingdings" pitchFamily="2" charset="2"/>
              <a:buChar char="n"/>
              <a:defRPr kumimoji="1" sz="16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Font typeface="Wingdings" pitchFamily="2" charset="2"/>
              <a:buChar char="n"/>
              <a:defRPr kumimoji="1" sz="16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Font typeface="Wingdings" pitchFamily="2" charset="2"/>
              <a:buChar char="n"/>
              <a:defRPr kumimoji="1" sz="16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Font typeface="Wingdings" pitchFamily="2" charset="2"/>
              <a:buChar char="n"/>
              <a:defRPr kumimoji="1" sz="1600">
                <a:solidFill>
                  <a:schemeClr val="tx1"/>
                </a:solidFill>
                <a:latin typeface="Verdana" pitchFamily="34" charset="0"/>
                <a:ea typeface="ＭＳ Ｐゴシック" charset="-128"/>
              </a:defRPr>
            </a:lvl9pPr>
          </a:lstStyle>
          <a:p>
            <a:pPr algn="ctr" eaLnBrk="1" hangingPunct="1">
              <a:spcBef>
                <a:spcPct val="0"/>
              </a:spcBef>
              <a:buClrTx/>
              <a:buFontTx/>
              <a:buNone/>
            </a:pPr>
            <a:r>
              <a:rPr lang="en-US" altLang="ja-JP" sz="1200" b="0" dirty="0">
                <a:latin typeface="Times New Roman" pitchFamily="18" charset="0"/>
                <a:cs typeface="Times New Roman" pitchFamily="18" charset="0"/>
              </a:rPr>
              <a:t>Horn Ant.</a:t>
            </a:r>
          </a:p>
          <a:p>
            <a:pPr algn="ctr" eaLnBrk="1" hangingPunct="1">
              <a:spcBef>
                <a:spcPct val="0"/>
              </a:spcBef>
              <a:buClrTx/>
              <a:buFontTx/>
              <a:buNone/>
            </a:pPr>
            <a:r>
              <a:rPr lang="en-US" altLang="ja-JP" sz="1200" b="0" dirty="0" smtClean="0">
                <a:latin typeface="Times New Roman" pitchFamily="18" charset="0"/>
                <a:cs typeface="Times New Roman" pitchFamily="18" charset="0"/>
              </a:rPr>
              <a:t>24dBi</a:t>
            </a:r>
            <a:endParaRPr lang="ja-JP" altLang="en-US" sz="1200" b="0" dirty="0">
              <a:latin typeface="Times New Roman" pitchFamily="18" charset="0"/>
              <a:cs typeface="Times New Roman" pitchFamily="18" charset="0"/>
            </a:endParaRPr>
          </a:p>
        </p:txBody>
      </p:sp>
      <p:sp>
        <p:nvSpPr>
          <p:cNvPr id="75" name="正方形/長方形 3"/>
          <p:cNvSpPr>
            <a:spLocks noChangeArrowheads="1"/>
          </p:cNvSpPr>
          <p:nvPr/>
        </p:nvSpPr>
        <p:spPr bwMode="auto">
          <a:xfrm>
            <a:off x="329501" y="1854810"/>
            <a:ext cx="8286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a:latin typeface="Times New Roman" pitchFamily="18" charset="0"/>
                <a:ea typeface="Arial Unicode MS" pitchFamily="50" charset="-128"/>
                <a:cs typeface="Times New Roman" pitchFamily="18" charset="0"/>
              </a:rPr>
              <a:t>Agilent</a:t>
            </a:r>
          </a:p>
          <a:p>
            <a:pPr algn="ctr" eaLnBrk="1" hangingPunct="1"/>
            <a:r>
              <a:rPr lang="en-US" altLang="ja-JP">
                <a:latin typeface="Times New Roman" pitchFamily="18" charset="0"/>
                <a:ea typeface="Arial Unicode MS" pitchFamily="50" charset="-128"/>
                <a:cs typeface="Times New Roman" pitchFamily="18" charset="0"/>
              </a:rPr>
              <a:t>M8190A</a:t>
            </a:r>
            <a:endParaRPr lang="ja-JP" altLang="en-US">
              <a:latin typeface="Times New Roman" pitchFamily="18" charset="0"/>
              <a:ea typeface="Arial Unicode MS" pitchFamily="50" charset="-128"/>
              <a:cs typeface="Times New Roman" pitchFamily="18" charset="0"/>
            </a:endParaRPr>
          </a:p>
        </p:txBody>
      </p:sp>
      <p:sp>
        <p:nvSpPr>
          <p:cNvPr id="76" name="正方形/長方形 5"/>
          <p:cNvSpPr>
            <a:spLocks noChangeArrowheads="1"/>
          </p:cNvSpPr>
          <p:nvPr/>
        </p:nvSpPr>
        <p:spPr bwMode="auto">
          <a:xfrm>
            <a:off x="6984268" y="2096852"/>
            <a:ext cx="14241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dirty="0">
                <a:latin typeface="Times New Roman" pitchFamily="18" charset="0"/>
                <a:ea typeface="Arial Unicode MS" pitchFamily="50" charset="-128"/>
                <a:cs typeface="Times New Roman" pitchFamily="18" charset="0"/>
              </a:rPr>
              <a:t>Rohde &amp; Schwarz</a:t>
            </a:r>
          </a:p>
          <a:p>
            <a:pPr algn="ctr" eaLnBrk="1" hangingPunct="1"/>
            <a:r>
              <a:rPr lang="en-US" altLang="ja-JP" dirty="0">
                <a:latin typeface="Times New Roman" pitchFamily="18" charset="0"/>
                <a:ea typeface="Arial Unicode MS" pitchFamily="50" charset="-128"/>
                <a:cs typeface="Times New Roman" pitchFamily="18" charset="0"/>
              </a:rPr>
              <a:t>FSU67</a:t>
            </a:r>
            <a:endParaRPr lang="ja-JP" altLang="en-US" dirty="0">
              <a:latin typeface="Times New Roman" pitchFamily="18" charset="0"/>
              <a:ea typeface="Arial Unicode MS" pitchFamily="50" charset="-128"/>
              <a:cs typeface="Times New Roman" pitchFamily="18" charset="0"/>
            </a:endParaRPr>
          </a:p>
        </p:txBody>
      </p:sp>
      <p:cxnSp>
        <p:nvCxnSpPr>
          <p:cNvPr id="77" name="直線コネクタ 76"/>
          <p:cNvCxnSpPr/>
          <p:nvPr/>
        </p:nvCxnSpPr>
        <p:spPr>
          <a:xfrm>
            <a:off x="980633" y="4893493"/>
            <a:ext cx="1608138" cy="0"/>
          </a:xfrm>
          <a:prstGeom prst="line">
            <a:avLst/>
          </a:prstGeom>
          <a:ln w="190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p:nvPr/>
        </p:nvCxnSpPr>
        <p:spPr>
          <a:xfrm flipV="1">
            <a:off x="1488633" y="3933056"/>
            <a:ext cx="0" cy="960437"/>
          </a:xfrm>
          <a:prstGeom prst="straightConnector1">
            <a:avLst/>
          </a:prstGeom>
          <a:ln w="19050" cap="rnd">
            <a:solidFill>
              <a:schemeClr val="tx1"/>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p:nvPr/>
        </p:nvCxnSpPr>
        <p:spPr>
          <a:xfrm flipV="1">
            <a:off x="2104583" y="4414068"/>
            <a:ext cx="0" cy="479425"/>
          </a:xfrm>
          <a:prstGeom prst="straightConnector1">
            <a:avLst/>
          </a:prstGeom>
          <a:ln w="19050" cap="rnd">
            <a:solidFill>
              <a:schemeClr val="tx1"/>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p:nvPr/>
        </p:nvCxnSpPr>
        <p:spPr>
          <a:xfrm>
            <a:off x="5143058" y="4893493"/>
            <a:ext cx="2411413" cy="0"/>
          </a:xfrm>
          <a:prstGeom prst="line">
            <a:avLst/>
          </a:prstGeom>
          <a:ln w="190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p:nvPr/>
        </p:nvCxnSpPr>
        <p:spPr>
          <a:xfrm flipV="1">
            <a:off x="6309871" y="3933056"/>
            <a:ext cx="0" cy="960437"/>
          </a:xfrm>
          <a:prstGeom prst="straightConnector1">
            <a:avLst/>
          </a:prstGeom>
          <a:ln w="19050" cap="rnd">
            <a:solidFill>
              <a:schemeClr val="tx1"/>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p:nvPr/>
        </p:nvCxnSpPr>
        <p:spPr>
          <a:xfrm flipV="1">
            <a:off x="6925821" y="4266431"/>
            <a:ext cx="0" cy="627062"/>
          </a:xfrm>
          <a:prstGeom prst="straightConnector1">
            <a:avLst/>
          </a:prstGeom>
          <a:ln w="19050" cap="rnd">
            <a:solidFill>
              <a:schemeClr val="tx1"/>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cxnSp>
        <p:nvCxnSpPr>
          <p:cNvPr id="83" name="直線矢印コネクタ 82"/>
          <p:cNvCxnSpPr/>
          <p:nvPr/>
        </p:nvCxnSpPr>
        <p:spPr>
          <a:xfrm flipV="1">
            <a:off x="5693921" y="4553768"/>
            <a:ext cx="0" cy="339725"/>
          </a:xfrm>
          <a:prstGeom prst="straightConnector1">
            <a:avLst/>
          </a:prstGeom>
          <a:ln w="19050" cap="rnd">
            <a:solidFill>
              <a:schemeClr val="tx1"/>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cxnSp>
        <p:nvCxnSpPr>
          <p:cNvPr id="84" name="直線コネクタ 9227"/>
          <p:cNvCxnSpPr/>
          <p:nvPr/>
        </p:nvCxnSpPr>
        <p:spPr>
          <a:xfrm>
            <a:off x="1444183" y="3861048"/>
            <a:ext cx="760413" cy="0"/>
          </a:xfrm>
          <a:prstGeom prst="line">
            <a:avLst/>
          </a:prstGeom>
          <a:ln w="12700" cap="rnd">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5" name="直線コネクタ 84"/>
          <p:cNvCxnSpPr/>
          <p:nvPr/>
        </p:nvCxnSpPr>
        <p:spPr>
          <a:xfrm>
            <a:off x="1772796" y="4414068"/>
            <a:ext cx="431800" cy="0"/>
          </a:xfrm>
          <a:prstGeom prst="line">
            <a:avLst/>
          </a:prstGeom>
          <a:ln w="12700" cap="rnd">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a:off x="5143058" y="3861048"/>
            <a:ext cx="2168525" cy="0"/>
          </a:xfrm>
          <a:prstGeom prst="line">
            <a:avLst/>
          </a:prstGeom>
          <a:ln w="12700" cap="rnd">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a:off x="6849621" y="4266431"/>
            <a:ext cx="431800" cy="0"/>
          </a:xfrm>
          <a:prstGeom prst="line">
            <a:avLst/>
          </a:prstGeom>
          <a:ln w="12700" cap="rnd">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8" name="直線コネクタ 87"/>
          <p:cNvCxnSpPr/>
          <p:nvPr/>
        </p:nvCxnSpPr>
        <p:spPr>
          <a:xfrm>
            <a:off x="5209733" y="4564881"/>
            <a:ext cx="703263" cy="0"/>
          </a:xfrm>
          <a:prstGeom prst="line">
            <a:avLst/>
          </a:prstGeom>
          <a:ln w="12700" cap="rnd">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9" name="直線矢印コネクタ 88"/>
          <p:cNvCxnSpPr/>
          <p:nvPr/>
        </p:nvCxnSpPr>
        <p:spPr>
          <a:xfrm flipV="1">
            <a:off x="2096646" y="3990206"/>
            <a:ext cx="0" cy="376237"/>
          </a:xfrm>
          <a:prstGeom prst="straightConnector1">
            <a:avLst/>
          </a:prstGeom>
          <a:ln w="9525" cap="rnd">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0" name="直線矢印コネクタ 89"/>
          <p:cNvCxnSpPr/>
          <p:nvPr/>
        </p:nvCxnSpPr>
        <p:spPr>
          <a:xfrm flipV="1">
            <a:off x="5209733" y="3961631"/>
            <a:ext cx="0" cy="592137"/>
          </a:xfrm>
          <a:prstGeom prst="straightConnector1">
            <a:avLst/>
          </a:prstGeom>
          <a:ln w="9525" cap="rnd">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1" name="直線矢印コネクタ 90"/>
          <p:cNvCxnSpPr/>
          <p:nvPr/>
        </p:nvCxnSpPr>
        <p:spPr>
          <a:xfrm flipV="1">
            <a:off x="7173471" y="3961631"/>
            <a:ext cx="0" cy="295275"/>
          </a:xfrm>
          <a:prstGeom prst="straightConnector1">
            <a:avLst/>
          </a:prstGeom>
          <a:ln w="9525" cap="rnd">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92" name="テキスト ボックス 91"/>
          <p:cNvSpPr txBox="1"/>
          <p:nvPr/>
        </p:nvSpPr>
        <p:spPr>
          <a:xfrm>
            <a:off x="1185144" y="5243875"/>
            <a:ext cx="1173719" cy="253916"/>
          </a:xfrm>
          <a:prstGeom prst="rect">
            <a:avLst/>
          </a:prstGeom>
          <a:noFill/>
        </p:spPr>
        <p:txBody>
          <a:bodyPr wrap="none">
            <a:spAutoFit/>
          </a:bodyPr>
          <a:lstStyle/>
          <a:p>
            <a:pPr algn="ctr">
              <a:defRPr/>
            </a:pPr>
            <a:r>
              <a:rPr lang="en-US" altLang="ja-JP" sz="1050" b="1" u="sng" dirty="0" smtClean="0">
                <a:latin typeface="Times New Roman" panose="02020603050405020304" pitchFamily="18" charset="0"/>
                <a:ea typeface="ＭＳ Ｐゴシック" pitchFamily="50" charset="-128"/>
                <a:cs typeface="Times New Roman" panose="02020603050405020304" pitchFamily="18" charset="0"/>
              </a:rPr>
              <a:t>Baseband </a:t>
            </a:r>
            <a:r>
              <a:rPr lang="en-US" altLang="ja-JP" sz="1050" b="1" u="sng" dirty="0">
                <a:latin typeface="Times New Roman" panose="02020603050405020304" pitchFamily="18" charset="0"/>
                <a:ea typeface="ＭＳ Ｐゴシック" pitchFamily="50" charset="-128"/>
                <a:cs typeface="Times New Roman" panose="02020603050405020304" pitchFamily="18" charset="0"/>
              </a:rPr>
              <a:t>Signal </a:t>
            </a:r>
          </a:p>
        </p:txBody>
      </p:sp>
      <p:sp>
        <p:nvSpPr>
          <p:cNvPr id="93" name="テキスト ボックス 92"/>
          <p:cNvSpPr txBox="1"/>
          <p:nvPr/>
        </p:nvSpPr>
        <p:spPr>
          <a:xfrm>
            <a:off x="5914571" y="5243875"/>
            <a:ext cx="790601" cy="253916"/>
          </a:xfrm>
          <a:prstGeom prst="rect">
            <a:avLst/>
          </a:prstGeom>
          <a:noFill/>
        </p:spPr>
        <p:txBody>
          <a:bodyPr wrap="none">
            <a:spAutoFit/>
          </a:bodyPr>
          <a:lstStyle/>
          <a:p>
            <a:pPr algn="ctr">
              <a:defRPr/>
            </a:pPr>
            <a:r>
              <a:rPr lang="en-US" altLang="ja-JP" sz="1050" b="1" u="sng" dirty="0" smtClean="0">
                <a:latin typeface="Times New Roman" panose="02020603050405020304" pitchFamily="18" charset="0"/>
                <a:ea typeface="ＭＳ Ｐゴシック" pitchFamily="50" charset="-128"/>
                <a:cs typeface="Times New Roman" panose="02020603050405020304" pitchFamily="18" charset="0"/>
              </a:rPr>
              <a:t>RF Signal </a:t>
            </a:r>
            <a:endParaRPr lang="en-US" altLang="ja-JP" sz="1050" b="1" u="sng" dirty="0">
              <a:latin typeface="Times New Roman" panose="02020603050405020304" pitchFamily="18" charset="0"/>
              <a:ea typeface="ＭＳ Ｐゴシック" pitchFamily="50" charset="-128"/>
              <a:cs typeface="Times New Roman" panose="02020603050405020304" pitchFamily="18" charset="0"/>
            </a:endParaRPr>
          </a:p>
        </p:txBody>
      </p:sp>
      <p:cxnSp>
        <p:nvCxnSpPr>
          <p:cNvPr id="94" name="直線コネクタ 93"/>
          <p:cNvCxnSpPr/>
          <p:nvPr/>
        </p:nvCxnSpPr>
        <p:spPr>
          <a:xfrm>
            <a:off x="3392046" y="4893493"/>
            <a:ext cx="2884487" cy="0"/>
          </a:xfrm>
          <a:prstGeom prst="line">
            <a:avLst/>
          </a:prstGeom>
          <a:ln w="19050" cap="rnd">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95" name="直線矢印コネクタ 94"/>
          <p:cNvCxnSpPr/>
          <p:nvPr/>
        </p:nvCxnSpPr>
        <p:spPr>
          <a:xfrm flipV="1">
            <a:off x="4211196" y="4758556"/>
            <a:ext cx="0" cy="239712"/>
          </a:xfrm>
          <a:prstGeom prst="straightConnector1">
            <a:avLst/>
          </a:prstGeom>
          <a:ln w="19050" cap="rnd">
            <a:solidFill>
              <a:schemeClr val="tx1"/>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6" name="テキスト ボックス 95"/>
              <p:cNvSpPr txBox="1"/>
              <p:nvPr/>
            </p:nvSpPr>
            <p:spPr>
              <a:xfrm>
                <a:off x="6660232" y="5121188"/>
                <a:ext cx="2421497" cy="55399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1000" b="0" i="1" smtClean="0">
                              <a:latin typeface="Cambria Math"/>
                            </a:rPr>
                          </m:ctrlPr>
                        </m:sSubPr>
                        <m:e>
                          <m:r>
                            <a:rPr kumimoji="1" lang="en-US" altLang="ja-JP" sz="1000" b="0" i="1" smtClean="0">
                              <a:latin typeface="Cambria Math"/>
                            </a:rPr>
                            <m:t>𝑓</m:t>
                          </m:r>
                        </m:e>
                        <m:sub>
                          <m:r>
                            <a:rPr kumimoji="1" lang="en-US" altLang="ja-JP" sz="1000" b="0" i="1" smtClean="0">
                              <a:latin typeface="Cambria Math"/>
                            </a:rPr>
                            <m:t>𝑖𝑛</m:t>
                          </m:r>
                        </m:sub>
                      </m:sSub>
                      <m:r>
                        <a:rPr kumimoji="1" lang="en-US" altLang="ja-JP" sz="1000" b="0" i="1" smtClean="0">
                          <a:latin typeface="Cambria Math"/>
                        </a:rPr>
                        <m:t>:</m:t>
                      </m:r>
                      <m:r>
                        <a:rPr kumimoji="1" lang="en-US" altLang="ja-JP" sz="1000" b="0" i="1" smtClean="0">
                          <a:latin typeface="Cambria Math"/>
                        </a:rPr>
                        <m:t>𝑓𝑢𝑛𝑑𝑎𝑚𝑒𝑛𝑡𝑎𝑙</m:t>
                      </m:r>
                      <m:r>
                        <a:rPr kumimoji="1" lang="en-US" altLang="ja-JP" sz="1000" b="0" i="1" smtClean="0">
                          <a:latin typeface="Cambria Math"/>
                        </a:rPr>
                        <m:t> </m:t>
                      </m:r>
                      <m:r>
                        <a:rPr kumimoji="1" lang="en-US" altLang="ja-JP" sz="1000" b="0" i="1" smtClean="0">
                          <a:latin typeface="Cambria Math"/>
                        </a:rPr>
                        <m:t>𝑓𝑟𝑒𝑞𝑢𝑒𝑛𝑐𝑦</m:t>
                      </m:r>
                      <m:r>
                        <a:rPr kumimoji="1" lang="en-US" altLang="ja-JP" sz="1000" b="0" i="1" smtClean="0">
                          <a:latin typeface="Cambria Math"/>
                        </a:rPr>
                        <m:t>(100</m:t>
                      </m:r>
                      <m:r>
                        <a:rPr kumimoji="1" lang="en-US" altLang="ja-JP" sz="1000" b="0" i="1" smtClean="0">
                          <a:latin typeface="Cambria Math"/>
                        </a:rPr>
                        <m:t>𝑀𝐻𝑧</m:t>
                      </m:r>
                      <m:r>
                        <a:rPr kumimoji="1" lang="en-US" altLang="ja-JP" sz="1000" b="0" i="1" smtClean="0">
                          <a:latin typeface="Cambria Math"/>
                        </a:rPr>
                        <m:t>)</m:t>
                      </m:r>
                    </m:oMath>
                  </m:oMathPara>
                </a14:m>
                <a:endParaRPr kumimoji="1" lang="en-US" altLang="ja-JP" sz="1000" dirty="0" smtClean="0"/>
              </a:p>
              <a:p>
                <a:pPr/>
                <a14:m>
                  <m:oMathPara xmlns:m="http://schemas.openxmlformats.org/officeDocument/2006/math">
                    <m:oMathParaPr>
                      <m:jc m:val="centerGroup"/>
                    </m:oMathParaPr>
                    <m:oMath xmlns:m="http://schemas.openxmlformats.org/officeDocument/2006/math">
                      <m:sSub>
                        <m:sSubPr>
                          <m:ctrlPr>
                            <a:rPr lang="en-US" altLang="ja-JP" sz="1000" i="1">
                              <a:latin typeface="Cambria Math"/>
                            </a:rPr>
                          </m:ctrlPr>
                        </m:sSubPr>
                        <m:e>
                          <m:r>
                            <a:rPr lang="en-US" altLang="ja-JP" sz="1000" b="0" i="1" smtClean="0">
                              <a:latin typeface="Cambria Math"/>
                            </a:rPr>
                            <m:t>𝑓</m:t>
                          </m:r>
                        </m:e>
                        <m:sub>
                          <m:r>
                            <a:rPr lang="en-US" altLang="ja-JP" sz="1000" b="0" i="1" smtClean="0">
                              <a:latin typeface="Cambria Math"/>
                            </a:rPr>
                            <m:t>𝑚</m:t>
                          </m:r>
                        </m:sub>
                      </m:sSub>
                      <m:r>
                        <a:rPr lang="en-US" altLang="ja-JP" sz="1000" i="1">
                          <a:latin typeface="Cambria Math"/>
                        </a:rPr>
                        <m:t>:</m:t>
                      </m:r>
                      <m:r>
                        <a:rPr lang="en-US" altLang="ja-JP" sz="1000" b="0" i="1" smtClean="0">
                          <a:latin typeface="Cambria Math"/>
                        </a:rPr>
                        <m:t>𝑜𝑓𝑓𝑠𝑒𝑡</m:t>
                      </m:r>
                      <m:r>
                        <a:rPr lang="en-US" altLang="ja-JP" sz="1000" i="1">
                          <a:latin typeface="Cambria Math"/>
                        </a:rPr>
                        <m:t> </m:t>
                      </m:r>
                      <m:r>
                        <a:rPr lang="en-US" altLang="ja-JP" sz="1000" i="1">
                          <a:latin typeface="Cambria Math"/>
                        </a:rPr>
                        <m:t>𝑓𝑟𝑒𝑞𝑢𝑒𝑛𝑐𝑦</m:t>
                      </m:r>
                      <m:r>
                        <a:rPr lang="en-US" altLang="ja-JP" sz="1000" b="0" i="1" smtClean="0">
                          <a:latin typeface="Cambria Math"/>
                        </a:rPr>
                        <m:t>(10</m:t>
                      </m:r>
                      <m:r>
                        <a:rPr lang="en-US" altLang="ja-JP" sz="1000" b="0" i="1" smtClean="0">
                          <a:latin typeface="Cambria Math"/>
                        </a:rPr>
                        <m:t>𝑀𝐻𝑧</m:t>
                      </m:r>
                      <m:r>
                        <a:rPr lang="en-US" altLang="ja-JP" sz="1000" b="0" i="1" smtClean="0">
                          <a:latin typeface="Cambria Math"/>
                        </a:rPr>
                        <m:t>)</m:t>
                      </m:r>
                    </m:oMath>
                  </m:oMathPara>
                </a14:m>
                <a:endParaRPr lang="ja-JP" altLang="en-US" sz="1000" dirty="0"/>
              </a:p>
              <a:p>
                <a:pPr/>
                <a14:m>
                  <m:oMathPara xmlns:m="http://schemas.openxmlformats.org/officeDocument/2006/math">
                    <m:oMathParaPr>
                      <m:jc m:val="centerGroup"/>
                    </m:oMathParaPr>
                    <m:oMath xmlns:m="http://schemas.openxmlformats.org/officeDocument/2006/math">
                      <m:sSub>
                        <m:sSubPr>
                          <m:ctrlPr>
                            <a:rPr lang="en-US" altLang="ja-JP" sz="1000" i="1">
                              <a:latin typeface="Cambria Math"/>
                            </a:rPr>
                          </m:ctrlPr>
                        </m:sSubPr>
                        <m:e>
                          <m:r>
                            <a:rPr lang="en-US" altLang="ja-JP" sz="1000" b="0" i="1" smtClean="0">
                              <a:latin typeface="Cambria Math"/>
                            </a:rPr>
                            <m:t>𝑓</m:t>
                          </m:r>
                        </m:e>
                        <m:sub>
                          <m:r>
                            <a:rPr lang="en-US" altLang="ja-JP" sz="1000" b="0" i="1" smtClean="0">
                              <a:latin typeface="Cambria Math"/>
                            </a:rPr>
                            <m:t>𝐿𝑂</m:t>
                          </m:r>
                        </m:sub>
                      </m:sSub>
                      <m:r>
                        <a:rPr lang="en-US" altLang="ja-JP" sz="1000" i="1">
                          <a:latin typeface="Cambria Math"/>
                        </a:rPr>
                        <m:t>:</m:t>
                      </m:r>
                      <m:r>
                        <a:rPr lang="en-US" altLang="ja-JP" sz="1000" b="0" i="1" smtClean="0">
                          <a:latin typeface="Cambria Math"/>
                        </a:rPr>
                        <m:t>𝐿𝑂</m:t>
                      </m:r>
                      <m:r>
                        <a:rPr lang="en-US" altLang="ja-JP" sz="1000" i="1">
                          <a:latin typeface="Cambria Math"/>
                        </a:rPr>
                        <m:t> </m:t>
                      </m:r>
                      <m:r>
                        <a:rPr lang="en-US" altLang="ja-JP" sz="1000" i="1">
                          <a:latin typeface="Cambria Math"/>
                        </a:rPr>
                        <m:t>𝑓𝑟𝑒𝑞𝑢𝑒𝑛𝑐𝑦</m:t>
                      </m:r>
                      <m:r>
                        <a:rPr lang="en-US" altLang="ja-JP" sz="1000" b="0" i="1" smtClean="0">
                          <a:latin typeface="Cambria Math"/>
                        </a:rPr>
                        <m:t>(60.48</m:t>
                      </m:r>
                      <m:r>
                        <a:rPr lang="en-US" altLang="ja-JP" sz="1000" b="0" i="1" smtClean="0">
                          <a:latin typeface="Cambria Math"/>
                        </a:rPr>
                        <m:t>𝐺𝐻𝑧</m:t>
                      </m:r>
                      <m:r>
                        <a:rPr lang="en-US" altLang="ja-JP" sz="1000" b="0" i="1" smtClean="0">
                          <a:latin typeface="Cambria Math"/>
                        </a:rPr>
                        <m:t>)</m:t>
                      </m:r>
                    </m:oMath>
                  </m:oMathPara>
                </a14:m>
                <a:endParaRPr kumimoji="1" lang="ja-JP" altLang="en-US" sz="1000" dirty="0"/>
              </a:p>
            </p:txBody>
          </p:sp>
        </mc:Choice>
        <mc:Fallback xmlns="">
          <p:sp>
            <p:nvSpPr>
              <p:cNvPr id="96" name="テキスト ボックス 95"/>
              <p:cNvSpPr txBox="1">
                <a:spLocks noRot="1" noChangeAspect="1" noMove="1" noResize="1" noEditPoints="1" noAdjustHandles="1" noChangeArrowheads="1" noChangeShapeType="1" noTextEdit="1"/>
              </p:cNvSpPr>
              <p:nvPr/>
            </p:nvSpPr>
            <p:spPr>
              <a:xfrm>
                <a:off x="6660232" y="5121188"/>
                <a:ext cx="2421497" cy="553998"/>
              </a:xfrm>
              <a:prstGeom prst="rect">
                <a:avLst/>
              </a:prstGeom>
              <a:blipFill rotWithShape="1">
                <a:blip r:embed="rId2"/>
                <a:stretch>
                  <a:fillRect b="-219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7" name="テキスト ボックス 96"/>
              <p:cNvSpPr txBox="1"/>
              <p:nvPr/>
            </p:nvSpPr>
            <p:spPr>
              <a:xfrm>
                <a:off x="2357075" y="5243368"/>
                <a:ext cx="2579873"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1000" b="0" i="1" smtClean="0">
                          <a:latin typeface="Cambria Math"/>
                        </a:rPr>
                        <m:t>𝐼𝑐h</m:t>
                      </m:r>
                      <m:r>
                        <a:rPr kumimoji="1" lang="en-US" altLang="ja-JP" sz="1000" b="0" i="1" smtClean="0">
                          <a:latin typeface="Cambria Math"/>
                        </a:rPr>
                        <m:t>:</m:t>
                      </m:r>
                      <m:sSub>
                        <m:sSubPr>
                          <m:ctrlPr>
                            <a:rPr kumimoji="1" lang="en-US" altLang="ja-JP" sz="1000" b="0" i="1" smtClean="0">
                              <a:latin typeface="Cambria Math"/>
                            </a:rPr>
                          </m:ctrlPr>
                        </m:sSubPr>
                        <m:e>
                          <m:r>
                            <a:rPr kumimoji="1" lang="en-US" altLang="ja-JP" sz="1000" b="0" i="1" smtClean="0">
                              <a:latin typeface="Cambria Math"/>
                            </a:rPr>
                            <m:t>𝐴</m:t>
                          </m:r>
                        </m:e>
                        <m:sub>
                          <m:r>
                            <a:rPr kumimoji="1" lang="en-US" altLang="ja-JP" sz="1000" b="0" i="1" smtClean="0">
                              <a:latin typeface="Cambria Math"/>
                            </a:rPr>
                            <m:t>0</m:t>
                          </m:r>
                        </m:sub>
                      </m:sSub>
                      <m:d>
                        <m:dPr>
                          <m:begChr m:val="{"/>
                          <m:endChr m:val="}"/>
                          <m:ctrlPr>
                            <a:rPr kumimoji="1" lang="en-US" altLang="ja-JP" sz="1000" b="0" i="1" smtClean="0">
                              <a:latin typeface="Cambria Math"/>
                            </a:rPr>
                          </m:ctrlPr>
                        </m:dPr>
                        <m:e>
                          <m:r>
                            <a:rPr kumimoji="1" lang="en-US" altLang="ja-JP" sz="1000" b="0" i="1" smtClean="0">
                              <a:latin typeface="Cambria Math"/>
                            </a:rPr>
                            <m:t>𝑐𝑜𝑠</m:t>
                          </m:r>
                          <m:r>
                            <a:rPr kumimoji="1" lang="en-US" altLang="ja-JP" sz="1000" b="0" i="1" smtClean="0">
                              <a:latin typeface="Cambria Math"/>
                            </a:rPr>
                            <m:t>2</m:t>
                          </m:r>
                          <m:r>
                            <a:rPr kumimoji="1" lang="en-US" altLang="ja-JP" sz="1000" b="0" i="1" smtClean="0">
                              <a:latin typeface="Cambria Math"/>
                            </a:rPr>
                            <m:t>𝜋</m:t>
                          </m:r>
                          <m:sSub>
                            <m:sSubPr>
                              <m:ctrlPr>
                                <a:rPr kumimoji="1" lang="en-US" altLang="ja-JP" sz="1000" b="0" i="1" smtClean="0">
                                  <a:latin typeface="Cambria Math"/>
                                </a:rPr>
                              </m:ctrlPr>
                            </m:sSubPr>
                            <m:e>
                              <m:r>
                                <a:rPr kumimoji="1" lang="en-US" altLang="ja-JP" sz="1000" b="0" i="1" smtClean="0">
                                  <a:latin typeface="Cambria Math"/>
                                </a:rPr>
                                <m:t>𝑓</m:t>
                              </m:r>
                            </m:e>
                            <m:sub>
                              <m:r>
                                <a:rPr kumimoji="1" lang="en-US" altLang="ja-JP" sz="1000" b="0" i="1" smtClean="0">
                                  <a:latin typeface="Cambria Math"/>
                                </a:rPr>
                                <m:t>𝑖𝑛</m:t>
                              </m:r>
                            </m:sub>
                          </m:sSub>
                          <m:r>
                            <a:rPr kumimoji="1" lang="en-US" altLang="ja-JP" sz="1000" b="0" i="1" smtClean="0">
                              <a:latin typeface="Cambria Math"/>
                            </a:rPr>
                            <m:t>+0.1</m:t>
                          </m:r>
                          <m:func>
                            <m:funcPr>
                              <m:ctrlPr>
                                <a:rPr kumimoji="1" lang="en-US" altLang="ja-JP" sz="1000" b="0" i="1" smtClean="0">
                                  <a:latin typeface="Cambria Math"/>
                                </a:rPr>
                              </m:ctrlPr>
                            </m:funcPr>
                            <m:fName>
                              <m:r>
                                <m:rPr>
                                  <m:sty m:val="p"/>
                                </m:rPr>
                                <a:rPr kumimoji="1" lang="en-US" altLang="ja-JP" sz="1000" b="0" i="0" smtClean="0">
                                  <a:latin typeface="Cambria Math"/>
                                </a:rPr>
                                <m:t>cos</m:t>
                              </m:r>
                            </m:fName>
                            <m:e>
                              <m:d>
                                <m:dPr>
                                  <m:ctrlPr>
                                    <a:rPr kumimoji="1" lang="en-US" altLang="ja-JP" sz="1000" b="0" i="1" smtClean="0">
                                      <a:latin typeface="Cambria Math"/>
                                    </a:rPr>
                                  </m:ctrlPr>
                                </m:dPr>
                                <m:e>
                                  <m:r>
                                    <a:rPr kumimoji="1" lang="en-US" altLang="ja-JP" sz="1000" b="0" i="1" smtClean="0">
                                      <a:latin typeface="Cambria Math"/>
                                    </a:rPr>
                                    <m:t>2</m:t>
                                  </m:r>
                                  <m:r>
                                    <a:rPr kumimoji="1" lang="en-US" altLang="ja-JP" sz="1000" b="0" i="1" smtClean="0">
                                      <a:latin typeface="Cambria Math"/>
                                    </a:rPr>
                                    <m:t>𝜋</m:t>
                                  </m:r>
                                  <m:d>
                                    <m:dPr>
                                      <m:ctrlPr>
                                        <a:rPr kumimoji="1" lang="en-US" altLang="ja-JP" sz="1000" b="0" i="1" smtClean="0">
                                          <a:latin typeface="Cambria Math"/>
                                        </a:rPr>
                                      </m:ctrlPr>
                                    </m:dPr>
                                    <m:e>
                                      <m:sSub>
                                        <m:sSubPr>
                                          <m:ctrlPr>
                                            <a:rPr kumimoji="1" lang="en-US" altLang="ja-JP" sz="1000" b="0" i="1" smtClean="0">
                                              <a:latin typeface="Cambria Math"/>
                                            </a:rPr>
                                          </m:ctrlPr>
                                        </m:sSubPr>
                                        <m:e>
                                          <m:r>
                                            <a:rPr kumimoji="1" lang="en-US" altLang="ja-JP" sz="1000" b="0" i="1" smtClean="0">
                                              <a:latin typeface="Cambria Math"/>
                                            </a:rPr>
                                            <m:t>𝑓</m:t>
                                          </m:r>
                                        </m:e>
                                        <m:sub>
                                          <m:r>
                                            <a:rPr kumimoji="1" lang="en-US" altLang="ja-JP" sz="1000" b="0" i="1" smtClean="0">
                                              <a:latin typeface="Cambria Math"/>
                                            </a:rPr>
                                            <m:t>𝑖𝑛</m:t>
                                          </m:r>
                                        </m:sub>
                                      </m:sSub>
                                      <m:r>
                                        <a:rPr kumimoji="1" lang="en-US" altLang="ja-JP" sz="1000" b="0" i="1" smtClean="0">
                                          <a:latin typeface="Cambria Math"/>
                                        </a:rPr>
                                        <m:t>+</m:t>
                                      </m:r>
                                      <m:sSub>
                                        <m:sSubPr>
                                          <m:ctrlPr>
                                            <a:rPr kumimoji="1" lang="en-US" altLang="ja-JP" sz="1000" b="0" i="1" smtClean="0">
                                              <a:latin typeface="Cambria Math"/>
                                            </a:rPr>
                                          </m:ctrlPr>
                                        </m:sSubPr>
                                        <m:e>
                                          <m:r>
                                            <a:rPr kumimoji="1" lang="en-US" altLang="ja-JP" sz="1000" b="0" i="1" smtClean="0">
                                              <a:latin typeface="Cambria Math"/>
                                            </a:rPr>
                                            <m:t>𝑓</m:t>
                                          </m:r>
                                        </m:e>
                                        <m:sub>
                                          <m:r>
                                            <a:rPr kumimoji="1" lang="en-US" altLang="ja-JP" sz="1000" b="0" i="1" smtClean="0">
                                              <a:latin typeface="Cambria Math"/>
                                            </a:rPr>
                                            <m:t>𝑚</m:t>
                                          </m:r>
                                        </m:sub>
                                      </m:sSub>
                                    </m:e>
                                  </m:d>
                                  <m:r>
                                    <a:rPr kumimoji="1" lang="en-US" altLang="ja-JP" sz="1000" b="0" i="1" smtClean="0">
                                      <a:latin typeface="Cambria Math"/>
                                    </a:rPr>
                                    <m:t>𝑡</m:t>
                                  </m:r>
                                </m:e>
                              </m:d>
                            </m:e>
                          </m:func>
                        </m:e>
                      </m:d>
                    </m:oMath>
                  </m:oMathPara>
                </a14:m>
                <a:endParaRPr kumimoji="1" lang="en-US" altLang="ja-JP" sz="1000" dirty="0" smtClean="0"/>
              </a:p>
              <a:p>
                <a:pPr/>
                <a14:m>
                  <m:oMathPara xmlns:m="http://schemas.openxmlformats.org/officeDocument/2006/math">
                    <m:oMathParaPr>
                      <m:jc m:val="centerGroup"/>
                    </m:oMathParaPr>
                    <m:oMath xmlns:m="http://schemas.openxmlformats.org/officeDocument/2006/math">
                      <m:r>
                        <a:rPr lang="en-US" altLang="ja-JP" sz="1000" b="0" i="1" smtClean="0">
                          <a:latin typeface="Cambria Math"/>
                        </a:rPr>
                        <m:t>𝑄</m:t>
                      </m:r>
                      <m:r>
                        <a:rPr lang="en-US" altLang="ja-JP" sz="1000" i="1">
                          <a:latin typeface="Cambria Math"/>
                        </a:rPr>
                        <m:t>𝑐h</m:t>
                      </m:r>
                      <m:r>
                        <a:rPr lang="en-US" altLang="ja-JP" sz="1000" i="1">
                          <a:latin typeface="Cambria Math"/>
                        </a:rPr>
                        <m:t>:</m:t>
                      </m:r>
                      <m:sSub>
                        <m:sSubPr>
                          <m:ctrlPr>
                            <a:rPr lang="en-US" altLang="ja-JP" sz="1000" i="1">
                              <a:latin typeface="Cambria Math"/>
                            </a:rPr>
                          </m:ctrlPr>
                        </m:sSubPr>
                        <m:e>
                          <m:r>
                            <a:rPr lang="en-US" altLang="ja-JP" sz="1000" i="1">
                              <a:latin typeface="Cambria Math"/>
                            </a:rPr>
                            <m:t>𝐴</m:t>
                          </m:r>
                        </m:e>
                        <m:sub>
                          <m:r>
                            <a:rPr lang="en-US" altLang="ja-JP" sz="1000" i="1">
                              <a:latin typeface="Cambria Math"/>
                            </a:rPr>
                            <m:t>0</m:t>
                          </m:r>
                        </m:sub>
                      </m:sSub>
                      <m:d>
                        <m:dPr>
                          <m:begChr m:val="{"/>
                          <m:endChr m:val="}"/>
                          <m:ctrlPr>
                            <a:rPr lang="en-US" altLang="ja-JP" sz="1000" i="1">
                              <a:latin typeface="Cambria Math"/>
                            </a:rPr>
                          </m:ctrlPr>
                        </m:dPr>
                        <m:e>
                          <m:r>
                            <a:rPr lang="en-US" altLang="ja-JP" sz="1000" b="0" i="1" smtClean="0">
                              <a:latin typeface="Cambria Math"/>
                            </a:rPr>
                            <m:t>𝑠𝑖𝑛</m:t>
                          </m:r>
                          <m:r>
                            <a:rPr lang="en-US" altLang="ja-JP" sz="1000" i="1">
                              <a:latin typeface="Cambria Math"/>
                            </a:rPr>
                            <m:t>2</m:t>
                          </m:r>
                          <m:r>
                            <a:rPr lang="en-US" altLang="ja-JP" sz="1000" i="1">
                              <a:latin typeface="Cambria Math"/>
                            </a:rPr>
                            <m:t>𝜋</m:t>
                          </m:r>
                          <m:sSub>
                            <m:sSubPr>
                              <m:ctrlPr>
                                <a:rPr lang="en-US" altLang="ja-JP" sz="1000" i="1">
                                  <a:latin typeface="Cambria Math"/>
                                </a:rPr>
                              </m:ctrlPr>
                            </m:sSubPr>
                            <m:e>
                              <m:r>
                                <a:rPr lang="en-US" altLang="ja-JP" sz="1000" i="1">
                                  <a:latin typeface="Cambria Math"/>
                                </a:rPr>
                                <m:t>𝑓</m:t>
                              </m:r>
                            </m:e>
                            <m:sub>
                              <m:r>
                                <a:rPr lang="en-US" altLang="ja-JP" sz="1000" i="1">
                                  <a:latin typeface="Cambria Math"/>
                                </a:rPr>
                                <m:t>𝑖𝑛</m:t>
                              </m:r>
                            </m:sub>
                          </m:sSub>
                          <m:r>
                            <a:rPr lang="en-US" altLang="ja-JP" sz="1000" i="1">
                              <a:latin typeface="Cambria Math"/>
                            </a:rPr>
                            <m:t>+</m:t>
                          </m:r>
                          <m:r>
                            <a:rPr lang="en-US" altLang="ja-JP" sz="1000" b="0" i="1" smtClean="0">
                              <a:latin typeface="Cambria Math"/>
                            </a:rPr>
                            <m:t>0.1</m:t>
                          </m:r>
                          <m:func>
                            <m:funcPr>
                              <m:ctrlPr>
                                <a:rPr lang="en-US" altLang="ja-JP" sz="1000" i="1">
                                  <a:latin typeface="Cambria Math"/>
                                </a:rPr>
                              </m:ctrlPr>
                            </m:funcPr>
                            <m:fName>
                              <m:r>
                                <a:rPr lang="en-US" altLang="ja-JP" sz="1000" b="0" i="1" smtClean="0">
                                  <a:latin typeface="Cambria Math"/>
                                </a:rPr>
                                <m:t>𝑠𝑖𝑛</m:t>
                              </m:r>
                            </m:fName>
                            <m:e>
                              <m:d>
                                <m:dPr>
                                  <m:ctrlPr>
                                    <a:rPr lang="en-US" altLang="ja-JP" sz="1000" i="1">
                                      <a:latin typeface="Cambria Math"/>
                                    </a:rPr>
                                  </m:ctrlPr>
                                </m:dPr>
                                <m:e>
                                  <m:r>
                                    <a:rPr lang="en-US" altLang="ja-JP" sz="1000" i="1">
                                      <a:latin typeface="Cambria Math"/>
                                    </a:rPr>
                                    <m:t>2</m:t>
                                  </m:r>
                                  <m:r>
                                    <a:rPr lang="en-US" altLang="ja-JP" sz="1000" i="1">
                                      <a:latin typeface="Cambria Math"/>
                                    </a:rPr>
                                    <m:t>𝜋</m:t>
                                  </m:r>
                                  <m:d>
                                    <m:dPr>
                                      <m:ctrlPr>
                                        <a:rPr lang="en-US" altLang="ja-JP" sz="1000" i="1">
                                          <a:latin typeface="Cambria Math"/>
                                        </a:rPr>
                                      </m:ctrlPr>
                                    </m:dPr>
                                    <m:e>
                                      <m:sSub>
                                        <m:sSubPr>
                                          <m:ctrlPr>
                                            <a:rPr lang="en-US" altLang="ja-JP" sz="1000" i="1">
                                              <a:latin typeface="Cambria Math"/>
                                            </a:rPr>
                                          </m:ctrlPr>
                                        </m:sSubPr>
                                        <m:e>
                                          <m:r>
                                            <a:rPr lang="en-US" altLang="ja-JP" sz="1000" i="1">
                                              <a:latin typeface="Cambria Math"/>
                                            </a:rPr>
                                            <m:t>𝑓</m:t>
                                          </m:r>
                                        </m:e>
                                        <m:sub>
                                          <m:r>
                                            <a:rPr lang="en-US" altLang="ja-JP" sz="1000" i="1">
                                              <a:latin typeface="Cambria Math"/>
                                            </a:rPr>
                                            <m:t>𝑖𝑛</m:t>
                                          </m:r>
                                        </m:sub>
                                      </m:sSub>
                                      <m:r>
                                        <a:rPr lang="en-US" altLang="ja-JP" sz="1000" i="1">
                                          <a:latin typeface="Cambria Math"/>
                                        </a:rPr>
                                        <m:t>+</m:t>
                                      </m:r>
                                      <m:sSub>
                                        <m:sSubPr>
                                          <m:ctrlPr>
                                            <a:rPr lang="en-US" altLang="ja-JP" sz="1000" i="1">
                                              <a:latin typeface="Cambria Math"/>
                                            </a:rPr>
                                          </m:ctrlPr>
                                        </m:sSubPr>
                                        <m:e>
                                          <m:r>
                                            <a:rPr lang="en-US" altLang="ja-JP" sz="1000" i="1">
                                              <a:latin typeface="Cambria Math"/>
                                            </a:rPr>
                                            <m:t>𝑓</m:t>
                                          </m:r>
                                        </m:e>
                                        <m:sub>
                                          <m:r>
                                            <a:rPr lang="en-US" altLang="ja-JP" sz="1000" i="1">
                                              <a:latin typeface="Cambria Math"/>
                                            </a:rPr>
                                            <m:t>𝑚</m:t>
                                          </m:r>
                                        </m:sub>
                                      </m:sSub>
                                    </m:e>
                                  </m:d>
                                  <m:r>
                                    <a:rPr lang="en-US" altLang="ja-JP" sz="1000" i="1">
                                      <a:latin typeface="Cambria Math"/>
                                    </a:rPr>
                                    <m:t>𝑡</m:t>
                                  </m:r>
                                </m:e>
                              </m:d>
                            </m:e>
                          </m:func>
                        </m:e>
                      </m:d>
                    </m:oMath>
                  </m:oMathPara>
                </a14:m>
                <a:endParaRPr lang="ja-JP" altLang="en-US" sz="1000" dirty="0"/>
              </a:p>
            </p:txBody>
          </p:sp>
        </mc:Choice>
        <mc:Fallback xmlns="">
          <p:sp>
            <p:nvSpPr>
              <p:cNvPr id="97" name="テキスト ボックス 96"/>
              <p:cNvSpPr txBox="1">
                <a:spLocks noRot="1" noChangeAspect="1" noMove="1" noResize="1" noEditPoints="1" noAdjustHandles="1" noChangeArrowheads="1" noChangeShapeType="1" noTextEdit="1"/>
              </p:cNvSpPr>
              <p:nvPr/>
            </p:nvSpPr>
            <p:spPr>
              <a:xfrm>
                <a:off x="2357075" y="5243368"/>
                <a:ext cx="2579873" cy="400110"/>
              </a:xfrm>
              <a:prstGeom prst="rect">
                <a:avLst/>
              </a:prstGeom>
              <a:blipFill rotWithShape="1">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8" name="テキスト ボックス 97"/>
              <p:cNvSpPr txBox="1"/>
              <p:nvPr/>
            </p:nvSpPr>
            <p:spPr>
              <a:xfrm>
                <a:off x="1327007" y="4913733"/>
                <a:ext cx="352404" cy="2308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ja-JP" sz="900" b="0" i="1" smtClean="0">
                              <a:latin typeface="Cambria Math"/>
                            </a:rPr>
                          </m:ctrlPr>
                        </m:sSubPr>
                        <m:e>
                          <m:r>
                            <a:rPr lang="en-US" altLang="ja-JP" sz="900" b="0" i="1" smtClean="0">
                              <a:latin typeface="Cambria Math"/>
                            </a:rPr>
                            <m:t>𝑓</m:t>
                          </m:r>
                        </m:e>
                        <m:sub>
                          <m:r>
                            <a:rPr lang="en-US" altLang="ja-JP" sz="900" b="0" i="1" smtClean="0">
                              <a:latin typeface="Cambria Math"/>
                            </a:rPr>
                            <m:t>𝑖𝑛</m:t>
                          </m:r>
                        </m:sub>
                      </m:sSub>
                    </m:oMath>
                  </m:oMathPara>
                </a14:m>
                <a:endParaRPr lang="ja-JP" altLang="en-US" sz="900" dirty="0"/>
              </a:p>
            </p:txBody>
          </p:sp>
        </mc:Choice>
        <mc:Fallback xmlns="">
          <p:sp>
            <p:nvSpPr>
              <p:cNvPr id="98" name="テキスト ボックス 97"/>
              <p:cNvSpPr txBox="1">
                <a:spLocks noRot="1" noChangeAspect="1" noMove="1" noResize="1" noEditPoints="1" noAdjustHandles="1" noChangeArrowheads="1" noChangeShapeType="1" noTextEdit="1"/>
              </p:cNvSpPr>
              <p:nvPr/>
            </p:nvSpPr>
            <p:spPr>
              <a:xfrm>
                <a:off x="1327007" y="4913733"/>
                <a:ext cx="352404" cy="230832"/>
              </a:xfrm>
              <a:prstGeom prst="rect">
                <a:avLst/>
              </a:prstGeom>
              <a:blipFill rotWithShape="1">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9" name="テキスト ボックス 98"/>
              <p:cNvSpPr txBox="1"/>
              <p:nvPr/>
            </p:nvSpPr>
            <p:spPr>
              <a:xfrm>
                <a:off x="1878774" y="4913733"/>
                <a:ext cx="616579" cy="2308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ja-JP" sz="900" b="0" i="1" smtClean="0">
                              <a:latin typeface="Cambria Math"/>
                            </a:rPr>
                          </m:ctrlPr>
                        </m:sSubPr>
                        <m:e>
                          <m:r>
                            <a:rPr lang="en-US" altLang="ja-JP" sz="900" b="0" i="1" smtClean="0">
                              <a:latin typeface="Cambria Math"/>
                            </a:rPr>
                            <m:t>𝑓</m:t>
                          </m:r>
                        </m:e>
                        <m:sub>
                          <m:r>
                            <a:rPr lang="en-US" altLang="ja-JP" sz="900" b="0" i="1" smtClean="0">
                              <a:latin typeface="Cambria Math"/>
                            </a:rPr>
                            <m:t>𝑖𝑛</m:t>
                          </m:r>
                        </m:sub>
                      </m:sSub>
                      <m:r>
                        <a:rPr lang="en-US" altLang="ja-JP" sz="900" b="0" i="1" smtClean="0">
                          <a:latin typeface="Cambria Math"/>
                        </a:rPr>
                        <m:t>+</m:t>
                      </m:r>
                      <m:sSub>
                        <m:sSubPr>
                          <m:ctrlPr>
                            <a:rPr lang="en-US" altLang="ja-JP" sz="900" b="0" i="1" smtClean="0">
                              <a:latin typeface="Cambria Math"/>
                            </a:rPr>
                          </m:ctrlPr>
                        </m:sSubPr>
                        <m:e>
                          <m:r>
                            <a:rPr lang="en-US" altLang="ja-JP" sz="900" b="0" i="1" smtClean="0">
                              <a:latin typeface="Cambria Math"/>
                            </a:rPr>
                            <m:t>𝑓</m:t>
                          </m:r>
                        </m:e>
                        <m:sub>
                          <m:r>
                            <a:rPr lang="en-US" altLang="ja-JP" sz="900" b="0" i="1" smtClean="0">
                              <a:latin typeface="Cambria Math"/>
                            </a:rPr>
                            <m:t>𝑚</m:t>
                          </m:r>
                        </m:sub>
                      </m:sSub>
                    </m:oMath>
                  </m:oMathPara>
                </a14:m>
                <a:endParaRPr lang="ja-JP" altLang="en-US" sz="900" dirty="0"/>
              </a:p>
            </p:txBody>
          </p:sp>
        </mc:Choice>
        <mc:Fallback xmlns="">
          <p:sp>
            <p:nvSpPr>
              <p:cNvPr id="99" name="テキスト ボックス 98"/>
              <p:cNvSpPr txBox="1">
                <a:spLocks noRot="1" noChangeAspect="1" noMove="1" noResize="1" noEditPoints="1" noAdjustHandles="1" noChangeArrowheads="1" noChangeShapeType="1" noTextEdit="1"/>
              </p:cNvSpPr>
              <p:nvPr/>
            </p:nvSpPr>
            <p:spPr>
              <a:xfrm>
                <a:off x="1878774" y="4913733"/>
                <a:ext cx="616579" cy="230832"/>
              </a:xfrm>
              <a:prstGeom prst="rect">
                <a:avLst/>
              </a:prstGeom>
              <a:blipFill rotWithShape="1">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0" name="テキスト ボックス 99"/>
              <p:cNvSpPr txBox="1"/>
              <p:nvPr/>
            </p:nvSpPr>
            <p:spPr>
              <a:xfrm>
                <a:off x="4028122" y="4913733"/>
                <a:ext cx="375487" cy="2308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ja-JP" sz="900" b="0" i="1" smtClean="0">
                              <a:latin typeface="Cambria Math"/>
                            </a:rPr>
                          </m:ctrlPr>
                        </m:sSubPr>
                        <m:e>
                          <m:r>
                            <a:rPr lang="en-US" altLang="ja-JP" sz="900" b="0" i="1" smtClean="0">
                              <a:latin typeface="Cambria Math"/>
                            </a:rPr>
                            <m:t>𝑓</m:t>
                          </m:r>
                        </m:e>
                        <m:sub>
                          <m:r>
                            <a:rPr lang="en-US" altLang="ja-JP" sz="900" b="0" i="1" smtClean="0">
                              <a:latin typeface="Cambria Math"/>
                            </a:rPr>
                            <m:t>𝐿𝑂</m:t>
                          </m:r>
                        </m:sub>
                      </m:sSub>
                    </m:oMath>
                  </m:oMathPara>
                </a14:m>
                <a:endParaRPr lang="ja-JP" altLang="en-US" sz="900" dirty="0"/>
              </a:p>
            </p:txBody>
          </p:sp>
        </mc:Choice>
        <mc:Fallback xmlns="">
          <p:sp>
            <p:nvSpPr>
              <p:cNvPr id="100" name="テキスト ボックス 99"/>
              <p:cNvSpPr txBox="1">
                <a:spLocks noRot="1" noChangeAspect="1" noMove="1" noResize="1" noEditPoints="1" noAdjustHandles="1" noChangeArrowheads="1" noChangeShapeType="1" noTextEdit="1"/>
              </p:cNvSpPr>
              <p:nvPr/>
            </p:nvSpPr>
            <p:spPr>
              <a:xfrm>
                <a:off x="4028122" y="4913733"/>
                <a:ext cx="375487" cy="230832"/>
              </a:xfrm>
              <a:prstGeom prst="rect">
                <a:avLst/>
              </a:prstGeom>
              <a:blipFill rotWithShape="1">
                <a:blip r:embed="rId6"/>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1" name="テキスト ボックス 100"/>
              <p:cNvSpPr txBox="1"/>
              <p:nvPr/>
            </p:nvSpPr>
            <p:spPr>
              <a:xfrm>
                <a:off x="5288131" y="4913733"/>
                <a:ext cx="887551" cy="2308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ja-JP" sz="900" b="0" i="1" smtClean="0">
                              <a:latin typeface="Cambria Math"/>
                            </a:rPr>
                          </m:ctrlPr>
                        </m:sSubPr>
                        <m:e>
                          <m:r>
                            <a:rPr lang="en-US" altLang="ja-JP" sz="900" b="0" i="1" smtClean="0">
                              <a:latin typeface="Cambria Math"/>
                            </a:rPr>
                            <m:t>𝑓</m:t>
                          </m:r>
                        </m:e>
                        <m:sub>
                          <m:r>
                            <a:rPr lang="en-US" altLang="ja-JP" sz="900" b="0" i="1" smtClean="0">
                              <a:latin typeface="Cambria Math"/>
                            </a:rPr>
                            <m:t>𝑖𝑛</m:t>
                          </m:r>
                        </m:sub>
                      </m:sSub>
                      <m:r>
                        <a:rPr lang="en-US" altLang="ja-JP" sz="900" b="0" i="1" smtClean="0">
                          <a:latin typeface="Cambria Math"/>
                        </a:rPr>
                        <m:t>+</m:t>
                      </m:r>
                      <m:sSub>
                        <m:sSubPr>
                          <m:ctrlPr>
                            <a:rPr lang="en-US" altLang="ja-JP" sz="900" b="0" i="1" smtClean="0">
                              <a:latin typeface="Cambria Math"/>
                            </a:rPr>
                          </m:ctrlPr>
                        </m:sSubPr>
                        <m:e>
                          <m:r>
                            <a:rPr lang="en-US" altLang="ja-JP" sz="900" b="0" i="1" smtClean="0">
                              <a:latin typeface="Cambria Math"/>
                            </a:rPr>
                            <m:t>𝑓</m:t>
                          </m:r>
                        </m:e>
                        <m:sub>
                          <m:r>
                            <a:rPr lang="en-US" altLang="ja-JP" sz="900" b="0" i="1" smtClean="0">
                              <a:latin typeface="Cambria Math"/>
                            </a:rPr>
                            <m:t>𝐿𝑂</m:t>
                          </m:r>
                        </m:sub>
                      </m:sSub>
                      <m:sSub>
                        <m:sSubPr>
                          <m:ctrlPr>
                            <a:rPr lang="en-US" altLang="ja-JP" sz="900" b="0" i="1" smtClean="0">
                              <a:latin typeface="Cambria Math"/>
                            </a:rPr>
                          </m:ctrlPr>
                        </m:sSubPr>
                        <m:e>
                          <m:r>
                            <a:rPr lang="en-US" altLang="ja-JP" sz="900" b="0" i="1" smtClean="0">
                              <a:latin typeface="Cambria Math"/>
                            </a:rPr>
                            <m:t>−</m:t>
                          </m:r>
                          <m:r>
                            <a:rPr lang="en-US" altLang="ja-JP" sz="900" b="0" i="1" smtClean="0">
                              <a:latin typeface="Cambria Math"/>
                            </a:rPr>
                            <m:t>𝑓</m:t>
                          </m:r>
                        </m:e>
                        <m:sub>
                          <m:r>
                            <a:rPr lang="en-US" altLang="ja-JP" sz="900" b="0" i="1" smtClean="0">
                              <a:latin typeface="Cambria Math"/>
                            </a:rPr>
                            <m:t>𝑚</m:t>
                          </m:r>
                        </m:sub>
                      </m:sSub>
                    </m:oMath>
                  </m:oMathPara>
                </a14:m>
                <a:endParaRPr lang="ja-JP" altLang="en-US" sz="900" dirty="0"/>
              </a:p>
            </p:txBody>
          </p:sp>
        </mc:Choice>
        <mc:Fallback xmlns="">
          <p:sp>
            <p:nvSpPr>
              <p:cNvPr id="101" name="テキスト ボックス 100"/>
              <p:cNvSpPr txBox="1">
                <a:spLocks noRot="1" noChangeAspect="1" noMove="1" noResize="1" noEditPoints="1" noAdjustHandles="1" noChangeArrowheads="1" noChangeShapeType="1" noTextEdit="1"/>
              </p:cNvSpPr>
              <p:nvPr/>
            </p:nvSpPr>
            <p:spPr>
              <a:xfrm>
                <a:off x="5288131" y="4913733"/>
                <a:ext cx="887551" cy="230832"/>
              </a:xfrm>
              <a:prstGeom prst="rect">
                <a:avLst/>
              </a:prstGeom>
              <a:blipFill rotWithShape="1">
                <a:blip r:embed="rId7"/>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2" name="テキスト ボックス 101"/>
              <p:cNvSpPr txBox="1"/>
              <p:nvPr/>
            </p:nvSpPr>
            <p:spPr>
              <a:xfrm>
                <a:off x="6521800" y="4913733"/>
                <a:ext cx="887551" cy="2308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ja-JP" sz="900" b="0" i="1" smtClean="0">
                              <a:latin typeface="Cambria Math"/>
                            </a:rPr>
                          </m:ctrlPr>
                        </m:sSubPr>
                        <m:e>
                          <m:r>
                            <a:rPr lang="en-US" altLang="ja-JP" sz="900" b="0" i="1" smtClean="0">
                              <a:latin typeface="Cambria Math"/>
                            </a:rPr>
                            <m:t>𝑓</m:t>
                          </m:r>
                        </m:e>
                        <m:sub>
                          <m:r>
                            <a:rPr lang="en-US" altLang="ja-JP" sz="900" b="0" i="1" smtClean="0">
                              <a:latin typeface="Cambria Math"/>
                            </a:rPr>
                            <m:t>𝑖𝑛</m:t>
                          </m:r>
                        </m:sub>
                      </m:sSub>
                      <m:r>
                        <a:rPr lang="en-US" altLang="ja-JP" sz="900" b="0" i="1" smtClean="0">
                          <a:latin typeface="Cambria Math"/>
                        </a:rPr>
                        <m:t>+</m:t>
                      </m:r>
                      <m:sSub>
                        <m:sSubPr>
                          <m:ctrlPr>
                            <a:rPr lang="en-US" altLang="ja-JP" sz="900" b="0" i="1" smtClean="0">
                              <a:latin typeface="Cambria Math"/>
                            </a:rPr>
                          </m:ctrlPr>
                        </m:sSubPr>
                        <m:e>
                          <m:r>
                            <a:rPr lang="en-US" altLang="ja-JP" sz="900" b="0" i="1" smtClean="0">
                              <a:latin typeface="Cambria Math"/>
                            </a:rPr>
                            <m:t>𝑓</m:t>
                          </m:r>
                        </m:e>
                        <m:sub>
                          <m:r>
                            <a:rPr lang="en-US" altLang="ja-JP" sz="900" b="0" i="1" smtClean="0">
                              <a:latin typeface="Cambria Math"/>
                            </a:rPr>
                            <m:t>𝐿𝑂</m:t>
                          </m:r>
                        </m:sub>
                      </m:sSub>
                      <m:sSub>
                        <m:sSubPr>
                          <m:ctrlPr>
                            <a:rPr lang="en-US" altLang="ja-JP" sz="900" b="0" i="1" smtClean="0">
                              <a:latin typeface="Cambria Math"/>
                            </a:rPr>
                          </m:ctrlPr>
                        </m:sSubPr>
                        <m:e>
                          <m:r>
                            <a:rPr lang="en-US" altLang="ja-JP" sz="900" b="0" i="1" smtClean="0">
                              <a:latin typeface="Cambria Math"/>
                            </a:rPr>
                            <m:t>+</m:t>
                          </m:r>
                          <m:r>
                            <a:rPr lang="en-US" altLang="ja-JP" sz="900" b="0" i="1" smtClean="0">
                              <a:latin typeface="Cambria Math"/>
                            </a:rPr>
                            <m:t>𝑓</m:t>
                          </m:r>
                        </m:e>
                        <m:sub>
                          <m:r>
                            <a:rPr lang="en-US" altLang="ja-JP" sz="900" b="0" i="1" smtClean="0">
                              <a:latin typeface="Cambria Math"/>
                            </a:rPr>
                            <m:t>𝑚</m:t>
                          </m:r>
                        </m:sub>
                      </m:sSub>
                    </m:oMath>
                  </m:oMathPara>
                </a14:m>
                <a:endParaRPr lang="ja-JP" altLang="en-US" sz="900" dirty="0"/>
              </a:p>
            </p:txBody>
          </p:sp>
        </mc:Choice>
        <mc:Fallback xmlns="">
          <p:sp>
            <p:nvSpPr>
              <p:cNvPr id="102" name="テキスト ボックス 101"/>
              <p:cNvSpPr txBox="1">
                <a:spLocks noRot="1" noChangeAspect="1" noMove="1" noResize="1" noEditPoints="1" noAdjustHandles="1" noChangeArrowheads="1" noChangeShapeType="1" noTextEdit="1"/>
              </p:cNvSpPr>
              <p:nvPr/>
            </p:nvSpPr>
            <p:spPr>
              <a:xfrm>
                <a:off x="6521800" y="4913733"/>
                <a:ext cx="887551" cy="230832"/>
              </a:xfrm>
              <a:prstGeom prst="rect">
                <a:avLst/>
              </a:prstGeom>
              <a:blipFill rotWithShape="1">
                <a:blip r:embed="rId8"/>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3" name="テキスト ボックス 102"/>
              <p:cNvSpPr txBox="1"/>
              <p:nvPr/>
            </p:nvSpPr>
            <p:spPr>
              <a:xfrm>
                <a:off x="6010582" y="5086771"/>
                <a:ext cx="649024" cy="2308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ja-JP" sz="900" b="0" i="1" smtClean="0">
                              <a:latin typeface="Cambria Math"/>
                            </a:rPr>
                          </m:ctrlPr>
                        </m:sSubPr>
                        <m:e>
                          <m:r>
                            <a:rPr lang="en-US" altLang="ja-JP" sz="900" b="0" i="1" smtClean="0">
                              <a:latin typeface="Cambria Math"/>
                            </a:rPr>
                            <m:t>𝑓</m:t>
                          </m:r>
                        </m:e>
                        <m:sub>
                          <m:r>
                            <a:rPr lang="en-US" altLang="ja-JP" sz="900" b="0" i="1" smtClean="0">
                              <a:latin typeface="Cambria Math"/>
                            </a:rPr>
                            <m:t>𝑖𝑛</m:t>
                          </m:r>
                        </m:sub>
                      </m:sSub>
                      <m:r>
                        <a:rPr lang="en-US" altLang="ja-JP" sz="900" b="0" i="1" smtClean="0">
                          <a:latin typeface="Cambria Math"/>
                        </a:rPr>
                        <m:t>+</m:t>
                      </m:r>
                      <m:sSub>
                        <m:sSubPr>
                          <m:ctrlPr>
                            <a:rPr lang="en-US" altLang="ja-JP" sz="900" b="0" i="1" smtClean="0">
                              <a:latin typeface="Cambria Math"/>
                            </a:rPr>
                          </m:ctrlPr>
                        </m:sSubPr>
                        <m:e>
                          <m:r>
                            <a:rPr lang="en-US" altLang="ja-JP" sz="900" b="0" i="1" smtClean="0">
                              <a:latin typeface="Cambria Math"/>
                            </a:rPr>
                            <m:t>𝑓</m:t>
                          </m:r>
                        </m:e>
                        <m:sub>
                          <m:r>
                            <a:rPr lang="en-US" altLang="ja-JP" sz="900" b="0" i="1" smtClean="0">
                              <a:latin typeface="Cambria Math"/>
                            </a:rPr>
                            <m:t>𝐿𝑂</m:t>
                          </m:r>
                        </m:sub>
                      </m:sSub>
                    </m:oMath>
                  </m:oMathPara>
                </a14:m>
                <a:endParaRPr lang="ja-JP" altLang="en-US" sz="900" dirty="0"/>
              </a:p>
            </p:txBody>
          </p:sp>
        </mc:Choice>
        <mc:Fallback xmlns="">
          <p:sp>
            <p:nvSpPr>
              <p:cNvPr id="103" name="テキスト ボックス 102"/>
              <p:cNvSpPr txBox="1">
                <a:spLocks noRot="1" noChangeAspect="1" noMove="1" noResize="1" noEditPoints="1" noAdjustHandles="1" noChangeArrowheads="1" noChangeShapeType="1" noTextEdit="1"/>
              </p:cNvSpPr>
              <p:nvPr/>
            </p:nvSpPr>
            <p:spPr>
              <a:xfrm>
                <a:off x="6010582" y="5086771"/>
                <a:ext cx="649024" cy="230832"/>
              </a:xfrm>
              <a:prstGeom prst="rect">
                <a:avLst/>
              </a:prstGeom>
              <a:blipFill rotWithShape="1">
                <a:blip r:embed="rId9"/>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4" name="テキスト ボックス 103"/>
              <p:cNvSpPr txBox="1"/>
              <p:nvPr/>
            </p:nvSpPr>
            <p:spPr>
              <a:xfrm>
                <a:off x="2095528" y="4050051"/>
                <a:ext cx="953787" cy="25654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kumimoji="1" lang="en-US" altLang="ja-JP" sz="1000" b="0" i="1" smtClean="0">
                              <a:latin typeface="Cambria Math"/>
                            </a:rPr>
                          </m:ctrlPr>
                        </m:sSubSupPr>
                        <m:e>
                          <m:r>
                            <m:rPr>
                              <m:sty m:val="p"/>
                            </m:rPr>
                            <a:rPr kumimoji="1" lang="en-US" altLang="ja-JP" sz="1000" b="0" i="0" smtClean="0">
                              <a:latin typeface="Cambria Math"/>
                            </a:rPr>
                            <m:t>Δ</m:t>
                          </m:r>
                        </m:e>
                        <m:sub>
                          <m:r>
                            <a:rPr kumimoji="1" lang="en-US" altLang="ja-JP" sz="1000" b="0" i="1" smtClean="0">
                              <a:latin typeface="Cambria Math"/>
                            </a:rPr>
                            <m:t>𝑖𝑛</m:t>
                          </m:r>
                        </m:sub>
                        <m:sup>
                          <m:r>
                            <a:rPr kumimoji="1" lang="en-US" altLang="ja-JP" sz="1000" b="0" i="1" smtClean="0">
                              <a:latin typeface="Cambria Math"/>
                            </a:rPr>
                            <m:t>𝑈𝑆𝐵</m:t>
                          </m:r>
                        </m:sup>
                      </m:sSubSup>
                      <m:r>
                        <a:rPr kumimoji="1" lang="en-US" altLang="ja-JP" sz="1000" b="0" i="1" smtClean="0">
                          <a:latin typeface="Cambria Math"/>
                        </a:rPr>
                        <m:t>=20</m:t>
                      </m:r>
                      <m:r>
                        <a:rPr kumimoji="1" lang="en-US" altLang="ja-JP" sz="1000" b="0" i="1" smtClean="0">
                          <a:latin typeface="Cambria Math"/>
                        </a:rPr>
                        <m:t>𝑑𝐵</m:t>
                      </m:r>
                    </m:oMath>
                  </m:oMathPara>
                </a14:m>
                <a:endParaRPr kumimoji="1" lang="ja-JP" altLang="en-US" sz="1000" dirty="0"/>
              </a:p>
            </p:txBody>
          </p:sp>
        </mc:Choice>
        <mc:Fallback xmlns="">
          <p:sp>
            <p:nvSpPr>
              <p:cNvPr id="104" name="テキスト ボックス 103"/>
              <p:cNvSpPr txBox="1">
                <a:spLocks noRot="1" noChangeAspect="1" noMove="1" noResize="1" noEditPoints="1" noAdjustHandles="1" noChangeArrowheads="1" noChangeShapeType="1" noTextEdit="1"/>
              </p:cNvSpPr>
              <p:nvPr/>
            </p:nvSpPr>
            <p:spPr>
              <a:xfrm>
                <a:off x="2095528" y="4050051"/>
                <a:ext cx="953787" cy="256545"/>
              </a:xfrm>
              <a:prstGeom prst="rect">
                <a:avLst/>
              </a:prstGeom>
              <a:blipFill rotWithShape="1">
                <a:blip r:embed="rId10"/>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5" name="テキスト ボックス 104"/>
              <p:cNvSpPr txBox="1"/>
              <p:nvPr/>
            </p:nvSpPr>
            <p:spPr>
              <a:xfrm>
                <a:off x="6734340" y="3980995"/>
                <a:ext cx="493853" cy="25654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kumimoji="1" lang="en-US" altLang="ja-JP" sz="1000" b="0" i="1" smtClean="0">
                              <a:latin typeface="Cambria Math"/>
                            </a:rPr>
                          </m:ctrlPr>
                        </m:sSubSupPr>
                        <m:e>
                          <m:r>
                            <m:rPr>
                              <m:sty m:val="p"/>
                            </m:rPr>
                            <a:rPr kumimoji="1" lang="en-US" altLang="ja-JP" sz="1000" b="0" i="0" smtClean="0">
                              <a:latin typeface="Cambria Math"/>
                            </a:rPr>
                            <m:t>Δ</m:t>
                          </m:r>
                        </m:e>
                        <m:sub>
                          <m:r>
                            <a:rPr kumimoji="1" lang="en-US" altLang="ja-JP" sz="1000" b="0" i="1" smtClean="0">
                              <a:latin typeface="Cambria Math"/>
                            </a:rPr>
                            <m:t>𝑜𝑢𝑡</m:t>
                          </m:r>
                        </m:sub>
                        <m:sup>
                          <m:r>
                            <a:rPr kumimoji="1" lang="en-US" altLang="ja-JP" sz="1000" b="0" i="1" smtClean="0">
                              <a:latin typeface="Cambria Math"/>
                            </a:rPr>
                            <m:t>𝑈𝑆𝐵</m:t>
                          </m:r>
                        </m:sup>
                      </m:sSubSup>
                    </m:oMath>
                  </m:oMathPara>
                </a14:m>
                <a:endParaRPr kumimoji="1" lang="ja-JP" altLang="en-US" sz="1000" dirty="0"/>
              </a:p>
            </p:txBody>
          </p:sp>
        </mc:Choice>
        <mc:Fallback xmlns="">
          <p:sp>
            <p:nvSpPr>
              <p:cNvPr id="105" name="テキスト ボックス 104"/>
              <p:cNvSpPr txBox="1">
                <a:spLocks noRot="1" noChangeAspect="1" noMove="1" noResize="1" noEditPoints="1" noAdjustHandles="1" noChangeArrowheads="1" noChangeShapeType="1" noTextEdit="1"/>
              </p:cNvSpPr>
              <p:nvPr/>
            </p:nvSpPr>
            <p:spPr>
              <a:xfrm>
                <a:off x="6734340" y="3980995"/>
                <a:ext cx="493853" cy="256545"/>
              </a:xfrm>
              <a:prstGeom prst="rect">
                <a:avLst/>
              </a:prstGeom>
              <a:blipFill rotWithShape="1">
                <a:blip r:embed="rId11"/>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6" name="テキスト ボックス 105"/>
              <p:cNvSpPr txBox="1"/>
              <p:nvPr/>
            </p:nvSpPr>
            <p:spPr>
              <a:xfrm>
                <a:off x="5143058" y="4120695"/>
                <a:ext cx="467051" cy="24923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kumimoji="1" lang="en-US" altLang="ja-JP" sz="1000" b="0" i="1" smtClean="0">
                              <a:latin typeface="Cambria Math"/>
                            </a:rPr>
                          </m:ctrlPr>
                        </m:sSubSupPr>
                        <m:e>
                          <m:r>
                            <m:rPr>
                              <m:sty m:val="p"/>
                            </m:rPr>
                            <a:rPr kumimoji="1" lang="en-US" altLang="ja-JP" sz="1000" b="0" i="0" smtClean="0">
                              <a:latin typeface="Cambria Math"/>
                            </a:rPr>
                            <m:t>Δ</m:t>
                          </m:r>
                        </m:e>
                        <m:sub>
                          <m:r>
                            <a:rPr kumimoji="1" lang="en-US" altLang="ja-JP" sz="1000" b="0" i="1" smtClean="0">
                              <a:latin typeface="Cambria Math"/>
                            </a:rPr>
                            <m:t>𝑜𝑢𝑡</m:t>
                          </m:r>
                        </m:sub>
                        <m:sup>
                          <m:r>
                            <a:rPr kumimoji="1" lang="en-US" altLang="ja-JP" sz="1000" b="0" i="1" smtClean="0">
                              <a:latin typeface="Cambria Math"/>
                            </a:rPr>
                            <m:t>𝐿𝑆𝐵</m:t>
                          </m:r>
                        </m:sup>
                      </m:sSubSup>
                    </m:oMath>
                  </m:oMathPara>
                </a14:m>
                <a:endParaRPr kumimoji="1" lang="ja-JP" altLang="en-US" sz="1000" dirty="0"/>
              </a:p>
            </p:txBody>
          </p:sp>
        </mc:Choice>
        <mc:Fallback xmlns="">
          <p:sp>
            <p:nvSpPr>
              <p:cNvPr id="106" name="テキスト ボックス 105"/>
              <p:cNvSpPr txBox="1">
                <a:spLocks noRot="1" noChangeAspect="1" noMove="1" noResize="1" noEditPoints="1" noAdjustHandles="1" noChangeArrowheads="1" noChangeShapeType="1" noTextEdit="1"/>
              </p:cNvSpPr>
              <p:nvPr/>
            </p:nvSpPr>
            <p:spPr>
              <a:xfrm>
                <a:off x="5143058" y="4120695"/>
                <a:ext cx="467051" cy="249235"/>
              </a:xfrm>
              <a:prstGeom prst="rect">
                <a:avLst/>
              </a:prstGeom>
              <a:blipFill rotWithShape="1">
                <a:blip r:embed="rId12"/>
                <a:stretch>
                  <a:fillRect/>
                </a:stretch>
              </a:blipFill>
            </p:spPr>
            <p:txBody>
              <a:bodyPr/>
              <a:lstStyle/>
              <a:p>
                <a:r>
                  <a:rPr lang="ja-JP" altLang="en-US">
                    <a:noFill/>
                  </a:rPr>
                  <a:t> </a:t>
                </a:r>
              </a:p>
            </p:txBody>
          </p:sp>
        </mc:Fallback>
      </mc:AlternateContent>
      <p:sp>
        <p:nvSpPr>
          <p:cNvPr id="107" name="テキスト ボックス 106"/>
          <p:cNvSpPr txBox="1"/>
          <p:nvPr/>
        </p:nvSpPr>
        <p:spPr>
          <a:xfrm>
            <a:off x="179512" y="2852936"/>
            <a:ext cx="7808548" cy="707886"/>
          </a:xfrm>
          <a:prstGeom prst="rect">
            <a:avLst/>
          </a:prstGeom>
          <a:noFill/>
        </p:spPr>
        <p:txBody>
          <a:bodyPr wrap="none" rtlCol="0">
            <a:spAutoFit/>
          </a:bodyPr>
          <a:lstStyle/>
          <a:p>
            <a:pPr marL="342900" indent="-342900">
              <a:buFont typeface="Arial" panose="020B0604020202020204" pitchFamily="34" charset="0"/>
              <a:buChar char="•"/>
            </a:pPr>
            <a:r>
              <a:rPr lang="en-US" altLang="ja-JP" sz="2000" dirty="0" smtClean="0">
                <a:cs typeface="Times New Roman" pitchFamily="18" charset="0"/>
              </a:rPr>
              <a:t>AM-AM distortion is derived by sets of baseband and RF signal power</a:t>
            </a:r>
          </a:p>
          <a:p>
            <a:pPr marL="342900" indent="-342900">
              <a:buFont typeface="Arial" panose="020B0604020202020204" pitchFamily="34" charset="0"/>
              <a:buChar char="•"/>
            </a:pPr>
            <a:r>
              <a:rPr lang="en-US" altLang="ja-JP" sz="2000" dirty="0" smtClean="0">
                <a:cs typeface="Times New Roman" pitchFamily="18" charset="0"/>
              </a:rPr>
              <a:t>AM-PM </a:t>
            </a:r>
            <a:r>
              <a:rPr lang="en-US" altLang="ja-JP" sz="2000" dirty="0">
                <a:cs typeface="Times New Roman" pitchFamily="18" charset="0"/>
              </a:rPr>
              <a:t>distortion </a:t>
            </a:r>
            <a:r>
              <a:rPr lang="en-US" altLang="ja-JP" sz="2000" dirty="0">
                <a:cs typeface="Times New Roman" pitchFamily="18" charset="0"/>
                <a:sym typeface="Symbol" pitchFamily="18" charset="2"/>
              </a:rPr>
              <a:t> in degree </a:t>
            </a:r>
            <a:r>
              <a:rPr lang="en-US" altLang="ja-JP" sz="2000" dirty="0">
                <a:cs typeface="Times New Roman" pitchFamily="18" charset="0"/>
              </a:rPr>
              <a:t>can be calculated </a:t>
            </a:r>
            <a:r>
              <a:rPr lang="en-US" altLang="ja-JP" sz="2000" dirty="0" smtClean="0">
                <a:cs typeface="Times New Roman" pitchFamily="18" charset="0"/>
              </a:rPr>
              <a:t>as*:</a:t>
            </a:r>
            <a:endParaRPr lang="en-US" altLang="ja-JP" sz="2000" dirty="0">
              <a:cs typeface="Times New Roman" pitchFamily="18" charset="0"/>
            </a:endParaRPr>
          </a:p>
        </p:txBody>
      </p:sp>
      <p:sp>
        <p:nvSpPr>
          <p:cNvPr id="108" name="テキスト ボックス 107"/>
          <p:cNvSpPr txBox="1"/>
          <p:nvPr/>
        </p:nvSpPr>
        <p:spPr>
          <a:xfrm>
            <a:off x="2128357" y="1376772"/>
            <a:ext cx="1217000" cy="276999"/>
          </a:xfrm>
          <a:prstGeom prst="rect">
            <a:avLst/>
          </a:prstGeom>
          <a:noFill/>
        </p:spPr>
        <p:txBody>
          <a:bodyPr wrap="none" rtlCol="0">
            <a:spAutoFit/>
          </a:bodyPr>
          <a:lstStyle/>
          <a:p>
            <a:r>
              <a:rPr kumimoji="1" lang="en-US" altLang="ja-JP" dirty="0" smtClean="0"/>
              <a:t>Baseband Signal</a:t>
            </a:r>
            <a:endParaRPr kumimoji="1" lang="ja-JP" altLang="en-US" dirty="0"/>
          </a:p>
        </p:txBody>
      </p:sp>
      <p:sp>
        <p:nvSpPr>
          <p:cNvPr id="109" name="テキスト ボックス 108"/>
          <p:cNvSpPr txBox="1"/>
          <p:nvPr/>
        </p:nvSpPr>
        <p:spPr>
          <a:xfrm>
            <a:off x="3743908" y="1385403"/>
            <a:ext cx="805029" cy="276999"/>
          </a:xfrm>
          <a:prstGeom prst="rect">
            <a:avLst/>
          </a:prstGeom>
          <a:noFill/>
        </p:spPr>
        <p:txBody>
          <a:bodyPr wrap="none" rtlCol="0">
            <a:spAutoFit/>
          </a:bodyPr>
          <a:lstStyle/>
          <a:p>
            <a:r>
              <a:rPr kumimoji="1" lang="en-US" altLang="ja-JP" dirty="0" smtClean="0"/>
              <a:t>RF Signal</a:t>
            </a:r>
            <a:endParaRPr kumimoji="1" lang="ja-JP" altLang="en-US" dirty="0"/>
          </a:p>
        </p:txBody>
      </p:sp>
      <p:sp>
        <p:nvSpPr>
          <p:cNvPr id="110" name="正方形/長方形 109"/>
          <p:cNvSpPr/>
          <p:nvPr/>
        </p:nvSpPr>
        <p:spPr>
          <a:xfrm>
            <a:off x="2726705" y="3486490"/>
            <a:ext cx="6230294" cy="338554"/>
          </a:xfrm>
          <a:prstGeom prst="rect">
            <a:avLst/>
          </a:prstGeom>
        </p:spPr>
        <p:txBody>
          <a:bodyPr wrap="square">
            <a:spAutoFit/>
          </a:bodyPr>
          <a:lstStyle/>
          <a:p>
            <a:r>
              <a:rPr lang="en-US" altLang="ja-JP" sz="1600" dirty="0">
                <a:cs typeface="Times New Roman" pitchFamily="18" charset="0"/>
              </a:rPr>
              <a:t>*</a:t>
            </a:r>
            <a:r>
              <a:rPr lang="en-US" altLang="ja-JP" sz="1600" dirty="0" smtClean="0">
                <a:cs typeface="Times New Roman" pitchFamily="18" charset="0"/>
              </a:rPr>
              <a:t>C</a:t>
            </a:r>
            <a:r>
              <a:rPr lang="en-US" altLang="ja-JP" sz="1600" dirty="0">
                <a:cs typeface="Times New Roman" pitchFamily="18" charset="0"/>
              </a:rPr>
              <a:t>. F. </a:t>
            </a:r>
            <a:r>
              <a:rPr lang="en-US" altLang="ja-JP" sz="1600" dirty="0" smtClean="0">
                <a:cs typeface="Times New Roman" pitchFamily="18" charset="0"/>
              </a:rPr>
              <a:t>Campbell and </a:t>
            </a:r>
            <a:r>
              <a:rPr lang="en-US" altLang="ja-JP" sz="1600" dirty="0">
                <a:cs typeface="Times New Roman" pitchFamily="18" charset="0"/>
              </a:rPr>
              <a:t>S. A. Brown, </a:t>
            </a:r>
            <a:r>
              <a:rPr lang="en-US" altLang="ja-JP" sz="1600" dirty="0" smtClean="0">
                <a:cs typeface="Times New Roman" pitchFamily="18" charset="0"/>
              </a:rPr>
              <a:t>IEEE </a:t>
            </a:r>
            <a:r>
              <a:rPr lang="en-US" altLang="ja-JP" sz="1600" dirty="0" err="1">
                <a:cs typeface="Times New Roman" pitchFamily="18" charset="0"/>
              </a:rPr>
              <a:t>Symp</a:t>
            </a:r>
            <a:r>
              <a:rPr lang="en-US" altLang="ja-JP" sz="1600" dirty="0">
                <a:cs typeface="Times New Roman" pitchFamily="18" charset="0"/>
              </a:rPr>
              <a:t>. on </a:t>
            </a:r>
            <a:r>
              <a:rPr lang="en-US" altLang="ja-JP" sz="1600" dirty="0" smtClean="0">
                <a:cs typeface="Times New Roman" pitchFamily="18" charset="0"/>
              </a:rPr>
              <a:t>Emerging Tech., 2001</a:t>
            </a:r>
            <a:r>
              <a:rPr lang="en-US" altLang="ja-JP" sz="1600" dirty="0">
                <a:cs typeface="Times New Roman" pitchFamily="18" charset="0"/>
              </a:rPr>
              <a:t>.</a:t>
            </a:r>
            <a:endParaRPr lang="ja-JP" altLang="en-US" sz="1600" dirty="0"/>
          </a:p>
        </p:txBody>
      </p:sp>
      <p:sp>
        <p:nvSpPr>
          <p:cNvPr id="111" name="テキスト ボックス 110"/>
          <p:cNvSpPr txBox="1"/>
          <p:nvPr/>
        </p:nvSpPr>
        <p:spPr>
          <a:xfrm>
            <a:off x="539552" y="6129300"/>
            <a:ext cx="7959102" cy="338554"/>
          </a:xfrm>
          <a:prstGeom prst="rect">
            <a:avLst/>
          </a:prstGeom>
          <a:noFill/>
        </p:spPr>
        <p:txBody>
          <a:bodyPr wrap="none" rtlCol="0">
            <a:spAutoFit/>
          </a:bodyPr>
          <a:lstStyle/>
          <a:p>
            <a:r>
              <a:rPr kumimoji="1" lang="en-US" altLang="ja-JP" sz="1600" dirty="0" smtClean="0"/>
              <a:t>An example combination of base band signal and resulting RF signal in AM-PM measurement</a:t>
            </a:r>
            <a:endParaRPr kumimoji="1" lang="ja-JP" altLang="en-US" sz="1600" dirty="0"/>
          </a:p>
        </p:txBody>
      </p:sp>
      <mc:AlternateContent xmlns:mc="http://schemas.openxmlformats.org/markup-compatibility/2006" xmlns:a14="http://schemas.microsoft.com/office/drawing/2010/main">
        <mc:Choice Requires="a14">
          <p:sp>
            <p:nvSpPr>
              <p:cNvPr id="112" name="テキスト ボックス 111"/>
              <p:cNvSpPr txBox="1"/>
              <p:nvPr/>
            </p:nvSpPr>
            <p:spPr>
              <a:xfrm>
                <a:off x="539552" y="5625244"/>
                <a:ext cx="2442142" cy="57547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kumimoji="1" lang="en-US" altLang="ja-JP" sz="1400" b="0" i="0" smtClean="0">
                          <a:latin typeface="Cambria Math"/>
                        </a:rPr>
                        <m:t>Φ</m:t>
                      </m:r>
                      <m:d>
                        <m:dPr>
                          <m:ctrlPr>
                            <a:rPr kumimoji="1" lang="en-US" altLang="ja-JP" sz="1400" b="0" i="1" smtClean="0">
                              <a:latin typeface="Cambria Math"/>
                            </a:rPr>
                          </m:ctrlPr>
                        </m:dPr>
                        <m:e>
                          <m:sSub>
                            <m:sSubPr>
                              <m:ctrlPr>
                                <a:rPr kumimoji="1" lang="en-US" altLang="ja-JP" sz="1400" b="0" i="1" smtClean="0">
                                  <a:latin typeface="Cambria Math"/>
                                </a:rPr>
                              </m:ctrlPr>
                            </m:sSubPr>
                            <m:e>
                              <m:r>
                                <a:rPr kumimoji="1" lang="en-US" altLang="ja-JP" sz="1400" b="0" i="1" smtClean="0">
                                  <a:latin typeface="Cambria Math"/>
                                </a:rPr>
                                <m:t>𝑃</m:t>
                              </m:r>
                            </m:e>
                            <m:sub>
                              <m:r>
                                <a:rPr kumimoji="1" lang="en-US" altLang="ja-JP" sz="1400" b="0" i="1" smtClean="0">
                                  <a:latin typeface="Cambria Math"/>
                                </a:rPr>
                                <m:t>𝑑𝑟𝑖𝑣𝑒</m:t>
                              </m:r>
                            </m:sub>
                          </m:sSub>
                        </m:e>
                      </m:d>
                      <m:r>
                        <a:rPr kumimoji="1" lang="en-US" altLang="ja-JP" sz="1400" b="0" i="1" smtClean="0">
                          <a:latin typeface="Cambria Math"/>
                        </a:rPr>
                        <m:t>=6.6</m:t>
                      </m:r>
                      <m:nary>
                        <m:naryPr>
                          <m:ctrlPr>
                            <a:rPr kumimoji="1" lang="en-US" altLang="ja-JP" sz="1400" b="0" i="1" smtClean="0">
                              <a:latin typeface="Cambria Math"/>
                            </a:rPr>
                          </m:ctrlPr>
                        </m:naryPr>
                        <m:sub>
                          <m:r>
                            <m:rPr>
                              <m:brk m:alnAt="23"/>
                            </m:rPr>
                            <a:rPr kumimoji="1" lang="en-US" altLang="ja-JP" sz="1400" b="0" i="1" smtClean="0">
                              <a:latin typeface="Cambria Math"/>
                            </a:rPr>
                            <m:t>−</m:t>
                          </m:r>
                          <m:r>
                            <a:rPr lang="en-US" altLang="ja-JP" sz="1400" i="1">
                              <a:latin typeface="Cambria Math"/>
                              <a:ea typeface="Cambria Math"/>
                            </a:rPr>
                            <m:t>∞</m:t>
                          </m:r>
                        </m:sub>
                        <m:sup>
                          <m:sSub>
                            <m:sSubPr>
                              <m:ctrlPr>
                                <a:rPr kumimoji="1" lang="en-US" altLang="ja-JP" sz="1400" b="0" i="1" smtClean="0">
                                  <a:latin typeface="Cambria Math"/>
                                </a:rPr>
                              </m:ctrlPr>
                            </m:sSubPr>
                            <m:e>
                              <m:r>
                                <a:rPr kumimoji="1" lang="en-US" altLang="ja-JP" sz="1400" b="0" i="1" smtClean="0">
                                  <a:latin typeface="Cambria Math"/>
                                </a:rPr>
                                <m:t>𝑃</m:t>
                              </m:r>
                            </m:e>
                            <m:sub>
                              <m:r>
                                <a:rPr kumimoji="1" lang="en-US" altLang="ja-JP" sz="1400" b="0" i="1" smtClean="0">
                                  <a:latin typeface="Cambria Math"/>
                                </a:rPr>
                                <m:t>𝑑𝑟𝑖𝑣𝑒</m:t>
                              </m:r>
                            </m:sub>
                          </m:sSub>
                        </m:sup>
                        <m:e>
                          <m:r>
                            <a:rPr kumimoji="1" lang="en-US" altLang="ja-JP" sz="1400" b="0" i="1" smtClean="0">
                              <a:latin typeface="Cambria Math"/>
                            </a:rPr>
                            <m:t>𝑘𝑑</m:t>
                          </m:r>
                          <m:sSub>
                            <m:sSubPr>
                              <m:ctrlPr>
                                <a:rPr kumimoji="1" lang="en-US" altLang="ja-JP" sz="1400" b="0" i="1" smtClean="0">
                                  <a:latin typeface="Cambria Math"/>
                                </a:rPr>
                              </m:ctrlPr>
                            </m:sSubPr>
                            <m:e>
                              <m:r>
                                <a:rPr kumimoji="1" lang="en-US" altLang="ja-JP" sz="1400" b="0" i="1" smtClean="0">
                                  <a:latin typeface="Cambria Math"/>
                                </a:rPr>
                                <m:t>𝑃</m:t>
                              </m:r>
                            </m:e>
                            <m:sub>
                              <m:r>
                                <a:rPr kumimoji="1" lang="en-US" altLang="ja-JP" sz="1400" b="0" i="1" smtClean="0">
                                  <a:latin typeface="Cambria Math"/>
                                </a:rPr>
                                <m:t>𝑖𝑛</m:t>
                              </m:r>
                            </m:sub>
                          </m:sSub>
                        </m:e>
                      </m:nary>
                    </m:oMath>
                  </m:oMathPara>
                </a14:m>
                <a:endParaRPr kumimoji="1" lang="ja-JP" altLang="en-US" sz="1400" dirty="0"/>
              </a:p>
            </p:txBody>
          </p:sp>
        </mc:Choice>
        <mc:Fallback xmlns="">
          <p:sp>
            <p:nvSpPr>
              <p:cNvPr id="112" name="テキスト ボックス 111"/>
              <p:cNvSpPr txBox="1">
                <a:spLocks noRot="1" noChangeAspect="1" noMove="1" noResize="1" noEditPoints="1" noAdjustHandles="1" noChangeArrowheads="1" noChangeShapeType="1" noTextEdit="1"/>
              </p:cNvSpPr>
              <p:nvPr/>
            </p:nvSpPr>
            <p:spPr>
              <a:xfrm>
                <a:off x="539552" y="5625244"/>
                <a:ext cx="2442142" cy="575479"/>
              </a:xfrm>
              <a:prstGeom prst="rect">
                <a:avLst/>
              </a:prstGeom>
              <a:blipFill rotWithShape="1">
                <a:blip r:embed="rId1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13" name="テキスト ボックス 112"/>
              <p:cNvSpPr txBox="1"/>
              <p:nvPr/>
            </p:nvSpPr>
            <p:spPr>
              <a:xfrm>
                <a:off x="2843808" y="5589240"/>
                <a:ext cx="6041183" cy="53072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sz="1400" b="0" i="1" smtClean="0">
                          <a:latin typeface="Cambria Math"/>
                        </a:rPr>
                        <m:t>𝑘</m:t>
                      </m:r>
                      <m:r>
                        <a:rPr kumimoji="1" lang="en-US" altLang="ja-JP" sz="1400" b="0" i="1" smtClean="0">
                          <a:latin typeface="Cambria Math"/>
                        </a:rPr>
                        <m:t>=±2</m:t>
                      </m:r>
                      <m:rad>
                        <m:radPr>
                          <m:degHide m:val="on"/>
                          <m:ctrlPr>
                            <a:rPr kumimoji="1" lang="en-US" altLang="ja-JP" sz="1400" b="0" i="1" smtClean="0">
                              <a:latin typeface="Cambria Math"/>
                              <a:ea typeface="Cambria Math"/>
                            </a:rPr>
                          </m:ctrlPr>
                        </m:radPr>
                        <m:deg/>
                        <m:e>
                          <m:sSup>
                            <m:sSupPr>
                              <m:ctrlPr>
                                <a:rPr kumimoji="1" lang="en-US" altLang="ja-JP" sz="1400" b="0" i="1" smtClean="0">
                                  <a:latin typeface="Cambria Math"/>
                                  <a:ea typeface="Cambria Math"/>
                                </a:rPr>
                              </m:ctrlPr>
                            </m:sSupPr>
                            <m:e>
                              <m:r>
                                <a:rPr kumimoji="1" lang="en-US" altLang="ja-JP" sz="1400" b="0" i="1" smtClean="0">
                                  <a:latin typeface="Cambria Math"/>
                                  <a:ea typeface="Cambria Math"/>
                                </a:rPr>
                                <m:t>10</m:t>
                              </m:r>
                            </m:e>
                            <m:sup>
                              <m:sSubSup>
                                <m:sSubSupPr>
                                  <m:ctrlPr>
                                    <a:rPr kumimoji="1" lang="en-US" altLang="ja-JP" sz="1400" b="0" i="1" smtClean="0">
                                      <a:latin typeface="Cambria Math"/>
                                      <a:ea typeface="Cambria Math"/>
                                    </a:rPr>
                                  </m:ctrlPr>
                                </m:sSubSupPr>
                                <m:e>
                                  <m:r>
                                    <a:rPr kumimoji="1" lang="en-US" altLang="ja-JP" sz="1400" b="0" i="0" smtClean="0">
                                      <a:latin typeface="Cambria Math"/>
                                      <a:ea typeface="Cambria Math"/>
                                    </a:rPr>
                                    <m:t>(</m:t>
                                  </m:r>
                                  <m:r>
                                    <m:rPr>
                                      <m:sty m:val="p"/>
                                    </m:rPr>
                                    <a:rPr kumimoji="1" lang="en-US" altLang="ja-JP" sz="1400" b="0" i="0" smtClean="0">
                                      <a:latin typeface="Cambria Math"/>
                                      <a:ea typeface="Cambria Math"/>
                                    </a:rPr>
                                    <m:t>Δ</m:t>
                                  </m:r>
                                </m:e>
                                <m:sub>
                                  <m:r>
                                    <a:rPr kumimoji="1" lang="en-US" altLang="ja-JP" sz="1400" b="0" i="1" smtClean="0">
                                      <a:latin typeface="Cambria Math"/>
                                      <a:ea typeface="Cambria Math"/>
                                    </a:rPr>
                                    <m:t>𝑖𝑛</m:t>
                                  </m:r>
                                </m:sub>
                                <m:sup>
                                  <m:r>
                                    <a:rPr kumimoji="1" lang="en-US" altLang="ja-JP" sz="1400" b="0" i="1" smtClean="0">
                                      <a:latin typeface="Cambria Math"/>
                                      <a:ea typeface="Cambria Math"/>
                                    </a:rPr>
                                    <m:t>𝑈𝑆𝐵</m:t>
                                  </m:r>
                                </m:sup>
                              </m:sSubSup>
                              <m:r>
                                <a:rPr kumimoji="1" lang="en-US" altLang="ja-JP" sz="1400" b="0" i="1" smtClean="0">
                                  <a:latin typeface="Cambria Math"/>
                                  <a:ea typeface="Cambria Math"/>
                                </a:rPr>
                                <m:t>−</m:t>
                              </m:r>
                              <m:sSubSup>
                                <m:sSubSupPr>
                                  <m:ctrlPr>
                                    <a:rPr kumimoji="1" lang="en-US" altLang="ja-JP" sz="1400" b="0" i="1" smtClean="0">
                                      <a:latin typeface="Cambria Math"/>
                                      <a:ea typeface="Cambria Math"/>
                                    </a:rPr>
                                  </m:ctrlPr>
                                </m:sSubSupPr>
                                <m:e>
                                  <m:r>
                                    <m:rPr>
                                      <m:sty m:val="p"/>
                                    </m:rPr>
                                    <a:rPr kumimoji="1" lang="en-US" altLang="ja-JP" sz="1400" b="0" i="0" smtClean="0">
                                      <a:latin typeface="Cambria Math"/>
                                      <a:ea typeface="Cambria Math"/>
                                    </a:rPr>
                                    <m:t>Δ</m:t>
                                  </m:r>
                                </m:e>
                                <m:sub>
                                  <m:r>
                                    <a:rPr kumimoji="1" lang="en-US" altLang="ja-JP" sz="1400" b="0" i="1" smtClean="0">
                                      <a:latin typeface="Cambria Math"/>
                                      <a:ea typeface="Cambria Math"/>
                                    </a:rPr>
                                    <m:t>𝑜𝑢𝑡</m:t>
                                  </m:r>
                                </m:sub>
                                <m:sup>
                                  <m:r>
                                    <a:rPr kumimoji="1" lang="en-US" altLang="ja-JP" sz="1400" b="0" i="1" smtClean="0">
                                      <a:latin typeface="Cambria Math"/>
                                      <a:ea typeface="Cambria Math"/>
                                    </a:rPr>
                                    <m:t>𝐿𝑆𝐵</m:t>
                                  </m:r>
                                </m:sup>
                              </m:sSubSup>
                              <m:r>
                                <a:rPr kumimoji="1" lang="en-US" altLang="ja-JP" sz="1400" b="0" i="1" smtClean="0">
                                  <a:latin typeface="Cambria Math"/>
                                  <a:ea typeface="Cambria Math"/>
                                </a:rPr>
                                <m:t>)/10</m:t>
                              </m:r>
                            </m:sup>
                          </m:sSup>
                          <m:r>
                            <a:rPr lang="en-US" altLang="ja-JP" sz="1400" i="1">
                              <a:latin typeface="Cambria Math"/>
                              <a:ea typeface="Cambria Math"/>
                            </a:rPr>
                            <m:t>−</m:t>
                          </m:r>
                          <m:sSup>
                            <m:sSupPr>
                              <m:ctrlPr>
                                <a:rPr lang="en-US" altLang="ja-JP" sz="1400" i="1">
                                  <a:latin typeface="Cambria Math"/>
                                  <a:ea typeface="Cambria Math"/>
                                </a:rPr>
                              </m:ctrlPr>
                            </m:sSupPr>
                            <m:e>
                              <m:d>
                                <m:dPr>
                                  <m:begChr m:val="{"/>
                                  <m:endChr m:val="}"/>
                                  <m:ctrlPr>
                                    <a:rPr lang="en-US" altLang="ja-JP" sz="1400" i="1">
                                      <a:latin typeface="Cambria Math"/>
                                      <a:ea typeface="Cambria Math"/>
                                    </a:rPr>
                                  </m:ctrlPr>
                                </m:dPr>
                                <m:e>
                                  <m:r>
                                    <a:rPr lang="en-US" altLang="ja-JP" sz="1400" i="1">
                                      <a:latin typeface="Cambria Math"/>
                                      <a:ea typeface="Cambria Math"/>
                                    </a:rPr>
                                    <m:t>1+</m:t>
                                  </m:r>
                                  <m:sSup>
                                    <m:sSupPr>
                                      <m:ctrlPr>
                                        <a:rPr lang="en-US" altLang="ja-JP" sz="1400" i="1">
                                          <a:latin typeface="Cambria Math"/>
                                          <a:ea typeface="Cambria Math"/>
                                        </a:rPr>
                                      </m:ctrlPr>
                                    </m:sSupPr>
                                    <m:e>
                                      <m:r>
                                        <a:rPr lang="en-US" altLang="ja-JP" sz="1400" i="1">
                                          <a:latin typeface="Cambria Math"/>
                                          <a:ea typeface="Cambria Math"/>
                                        </a:rPr>
                                        <m:t>10</m:t>
                                      </m:r>
                                    </m:e>
                                    <m:sup>
                                      <m:sSubSup>
                                        <m:sSubSupPr>
                                          <m:ctrlPr>
                                            <a:rPr lang="en-US" altLang="ja-JP" sz="1400" i="1" smtClean="0">
                                              <a:latin typeface="Cambria Math"/>
                                              <a:ea typeface="Cambria Math"/>
                                            </a:rPr>
                                          </m:ctrlPr>
                                        </m:sSubSupPr>
                                        <m:e>
                                          <m:r>
                                            <m:rPr>
                                              <m:sty m:val="p"/>
                                            </m:rPr>
                                            <a:rPr lang="en-US" altLang="ja-JP" sz="1400">
                                              <a:latin typeface="Cambria Math"/>
                                              <a:ea typeface="Cambria Math"/>
                                            </a:rPr>
                                            <m:t>Δ</m:t>
                                          </m:r>
                                        </m:e>
                                        <m:sub>
                                          <m:r>
                                            <a:rPr lang="en-US" altLang="ja-JP" sz="1400" i="1">
                                              <a:latin typeface="Cambria Math"/>
                                              <a:ea typeface="Cambria Math"/>
                                            </a:rPr>
                                            <m:t>𝑖𝑛</m:t>
                                          </m:r>
                                        </m:sub>
                                        <m:sup>
                                          <m:r>
                                            <a:rPr lang="en-US" altLang="ja-JP" sz="1400" i="1">
                                              <a:latin typeface="Cambria Math"/>
                                              <a:ea typeface="Cambria Math"/>
                                            </a:rPr>
                                            <m:t>𝑈𝑆𝐵</m:t>
                                          </m:r>
                                        </m:sup>
                                      </m:sSubSup>
                                      <m:r>
                                        <a:rPr lang="en-US" altLang="ja-JP" sz="1400" b="0" i="1" smtClean="0">
                                          <a:latin typeface="Cambria Math"/>
                                          <a:ea typeface="Cambria Math"/>
                                        </a:rPr>
                                        <m:t>/10</m:t>
                                      </m:r>
                                    </m:sup>
                                  </m:sSup>
                                  <m:d>
                                    <m:dPr>
                                      <m:ctrlPr>
                                        <a:rPr lang="en-US" altLang="ja-JP" sz="1400" i="1">
                                          <a:latin typeface="Cambria Math"/>
                                          <a:ea typeface="Cambria Math"/>
                                        </a:rPr>
                                      </m:ctrlPr>
                                    </m:dPr>
                                    <m:e>
                                      <m:sSup>
                                        <m:sSupPr>
                                          <m:ctrlPr>
                                            <a:rPr lang="en-US" altLang="ja-JP" sz="1400" i="1">
                                              <a:latin typeface="Cambria Math"/>
                                              <a:ea typeface="Cambria Math"/>
                                            </a:rPr>
                                          </m:ctrlPr>
                                        </m:sSupPr>
                                        <m:e>
                                          <m:r>
                                            <a:rPr lang="en-US" altLang="ja-JP" sz="1400" i="1">
                                              <a:latin typeface="Cambria Math"/>
                                              <a:ea typeface="Cambria Math"/>
                                            </a:rPr>
                                            <m:t>10</m:t>
                                          </m:r>
                                        </m:e>
                                        <m:sup>
                                          <m:r>
                                            <a:rPr lang="en-US" altLang="ja-JP" sz="1400" i="1">
                                              <a:latin typeface="Cambria Math"/>
                                              <a:ea typeface="Cambria Math"/>
                                            </a:rPr>
                                            <m:t>−</m:t>
                                          </m:r>
                                          <m:sSubSup>
                                            <m:sSubSupPr>
                                              <m:ctrlPr>
                                                <a:rPr lang="en-US" altLang="ja-JP" sz="1400" i="1" smtClean="0">
                                                  <a:latin typeface="Cambria Math"/>
                                                  <a:ea typeface="Cambria Math"/>
                                                </a:rPr>
                                              </m:ctrlPr>
                                            </m:sSubSupPr>
                                            <m:e>
                                              <m:r>
                                                <m:rPr>
                                                  <m:sty m:val="p"/>
                                                </m:rPr>
                                                <a:rPr lang="en-US" altLang="ja-JP" sz="1400">
                                                  <a:latin typeface="Cambria Math"/>
                                                  <a:ea typeface="Cambria Math"/>
                                                </a:rPr>
                                                <m:t>Δ</m:t>
                                              </m:r>
                                            </m:e>
                                            <m:sub>
                                              <m:r>
                                                <a:rPr lang="en-US" altLang="ja-JP" sz="1400" i="1">
                                                  <a:latin typeface="Cambria Math"/>
                                                  <a:ea typeface="Cambria Math"/>
                                                </a:rPr>
                                                <m:t>𝑜𝑢𝑡</m:t>
                                              </m:r>
                                            </m:sub>
                                            <m:sup>
                                              <m:r>
                                                <a:rPr lang="en-US" altLang="ja-JP" sz="1400" i="1">
                                                  <a:latin typeface="Cambria Math"/>
                                                  <a:ea typeface="Cambria Math"/>
                                                </a:rPr>
                                                <m:t>𝐿𝑆𝐵</m:t>
                                              </m:r>
                                            </m:sup>
                                          </m:sSubSup>
                                          <m:r>
                                            <a:rPr lang="en-US" altLang="ja-JP" sz="1400" b="0" i="1" smtClean="0">
                                              <a:latin typeface="Cambria Math"/>
                                              <a:ea typeface="Cambria Math"/>
                                            </a:rPr>
                                            <m:t>/10</m:t>
                                          </m:r>
                                        </m:sup>
                                      </m:sSup>
                                      <m:r>
                                        <a:rPr lang="en-US" altLang="ja-JP" sz="1400" i="1">
                                          <a:latin typeface="Cambria Math"/>
                                          <a:ea typeface="Cambria Math"/>
                                        </a:rPr>
                                        <m:t>−</m:t>
                                      </m:r>
                                      <m:sSup>
                                        <m:sSupPr>
                                          <m:ctrlPr>
                                            <a:rPr lang="en-US" altLang="ja-JP" sz="1400" i="1">
                                              <a:latin typeface="Cambria Math"/>
                                              <a:ea typeface="Cambria Math"/>
                                            </a:rPr>
                                          </m:ctrlPr>
                                        </m:sSupPr>
                                        <m:e>
                                          <m:r>
                                            <a:rPr lang="en-US" altLang="ja-JP" sz="1400" i="1">
                                              <a:latin typeface="Cambria Math"/>
                                              <a:ea typeface="Cambria Math"/>
                                            </a:rPr>
                                            <m:t>10</m:t>
                                          </m:r>
                                        </m:e>
                                        <m:sup>
                                          <m:r>
                                            <a:rPr lang="en-US" altLang="ja-JP" sz="1400" i="1">
                                              <a:latin typeface="Cambria Math"/>
                                              <a:ea typeface="Cambria Math"/>
                                            </a:rPr>
                                            <m:t>−</m:t>
                                          </m:r>
                                          <m:sSubSup>
                                            <m:sSubSupPr>
                                              <m:ctrlPr>
                                                <a:rPr lang="en-US" altLang="ja-JP" sz="1400" i="1" smtClean="0">
                                                  <a:latin typeface="Cambria Math"/>
                                                  <a:ea typeface="Cambria Math"/>
                                                </a:rPr>
                                              </m:ctrlPr>
                                            </m:sSubSupPr>
                                            <m:e>
                                              <m:r>
                                                <m:rPr>
                                                  <m:sty m:val="p"/>
                                                </m:rPr>
                                                <a:rPr lang="en-US" altLang="ja-JP" sz="1400">
                                                  <a:latin typeface="Cambria Math"/>
                                                  <a:ea typeface="Cambria Math"/>
                                                </a:rPr>
                                                <m:t>Δ</m:t>
                                              </m:r>
                                            </m:e>
                                            <m:sub>
                                              <m:r>
                                                <a:rPr lang="en-US" altLang="ja-JP" sz="1400" i="1">
                                                  <a:latin typeface="Cambria Math"/>
                                                  <a:ea typeface="Cambria Math"/>
                                                </a:rPr>
                                                <m:t>𝑜𝑢𝑡</m:t>
                                              </m:r>
                                            </m:sub>
                                            <m:sup>
                                              <m:r>
                                                <a:rPr lang="en-US" altLang="ja-JP" sz="1400" i="1">
                                                  <a:latin typeface="Cambria Math"/>
                                                  <a:ea typeface="Cambria Math"/>
                                                </a:rPr>
                                                <m:t>𝑈𝑆𝐵</m:t>
                                              </m:r>
                                            </m:sup>
                                          </m:sSubSup>
                                          <m:r>
                                            <a:rPr lang="en-US" altLang="ja-JP" sz="1400" b="0" i="1" smtClean="0">
                                              <a:latin typeface="Cambria Math"/>
                                              <a:ea typeface="Cambria Math"/>
                                            </a:rPr>
                                            <m:t>/10</m:t>
                                          </m:r>
                                        </m:sup>
                                      </m:sSup>
                                    </m:e>
                                  </m:d>
                                </m:e>
                              </m:d>
                            </m:e>
                            <m:sup>
                              <m:r>
                                <a:rPr lang="en-US" altLang="ja-JP" sz="1400" i="1">
                                  <a:latin typeface="Cambria Math"/>
                                  <a:ea typeface="Cambria Math"/>
                                </a:rPr>
                                <m:t>2</m:t>
                              </m:r>
                            </m:sup>
                          </m:sSup>
                          <m:r>
                            <a:rPr lang="en-US" altLang="ja-JP" sz="1400" i="1">
                              <a:latin typeface="Cambria Math"/>
                              <a:ea typeface="Cambria Math"/>
                            </a:rPr>
                            <m:t>/4</m:t>
                          </m:r>
                        </m:e>
                      </m:rad>
                    </m:oMath>
                  </m:oMathPara>
                </a14:m>
                <a:endParaRPr kumimoji="1" lang="ja-JP" altLang="en-US" sz="1400" dirty="0"/>
              </a:p>
            </p:txBody>
          </p:sp>
        </mc:Choice>
        <mc:Fallback xmlns="">
          <p:sp>
            <p:nvSpPr>
              <p:cNvPr id="113" name="テキスト ボックス 112"/>
              <p:cNvSpPr txBox="1">
                <a:spLocks noRot="1" noChangeAspect="1" noMove="1" noResize="1" noEditPoints="1" noAdjustHandles="1" noChangeArrowheads="1" noChangeShapeType="1" noTextEdit="1"/>
              </p:cNvSpPr>
              <p:nvPr/>
            </p:nvSpPr>
            <p:spPr>
              <a:xfrm>
                <a:off x="2843808" y="5589240"/>
                <a:ext cx="6041183" cy="530723"/>
              </a:xfrm>
              <a:prstGeom prst="rect">
                <a:avLst/>
              </a:prstGeom>
              <a:blipFill rotWithShape="1">
                <a:blip r:embed="rId14"/>
                <a:stretch>
                  <a:fillRect/>
                </a:stretch>
              </a:blipFill>
            </p:spPr>
            <p:txBody>
              <a:bodyPr/>
              <a:lstStyle/>
              <a:p>
                <a:r>
                  <a:rPr lang="ja-JP" altLang="en-US">
                    <a:noFill/>
                  </a:rPr>
                  <a:t> </a:t>
                </a:r>
              </a:p>
            </p:txBody>
          </p:sp>
        </mc:Fallback>
      </mc:AlternateContent>
      <p:sp>
        <p:nvSpPr>
          <p:cNvPr id="114" name="正方形/長方形 113"/>
          <p:cNvSpPr/>
          <p:nvPr/>
        </p:nvSpPr>
        <p:spPr>
          <a:xfrm>
            <a:off x="1988697" y="1781785"/>
            <a:ext cx="600074" cy="776288"/>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ja-JP" dirty="0" smtClean="0">
                <a:solidFill>
                  <a:schemeClr val="tx1"/>
                </a:solidFill>
                <a:latin typeface="Times New Roman" panose="02020603050405020304" pitchFamily="18" charset="0"/>
                <a:ea typeface="Arial Unicode MS" panose="020B0604020202020204" pitchFamily="50" charset="-128"/>
                <a:cs typeface="Times New Roman" panose="02020603050405020304" pitchFamily="18" charset="0"/>
              </a:rPr>
              <a:t>ATT</a:t>
            </a:r>
            <a:endParaRPr lang="ja-JP" altLang="en-US" dirty="0">
              <a:solidFill>
                <a:schemeClr val="tx1"/>
              </a:solidFill>
              <a:latin typeface="Times New Roman" panose="02020603050405020304" pitchFamily="18" charset="0"/>
              <a:ea typeface="Arial Unicode MS" panose="020B0604020202020204" pitchFamily="50" charset="-128"/>
              <a:cs typeface="Times New Roman" panose="02020603050405020304" pitchFamily="18" charset="0"/>
            </a:endParaRPr>
          </a:p>
        </p:txBody>
      </p:sp>
      <p:sp>
        <p:nvSpPr>
          <p:cNvPr id="115" name="タイトル 114"/>
          <p:cNvSpPr>
            <a:spLocks noGrp="1"/>
          </p:cNvSpPr>
          <p:nvPr>
            <p:ph type="title" idx="4294967295"/>
          </p:nvPr>
        </p:nvSpPr>
        <p:spPr>
          <a:xfrm>
            <a:off x="647564" y="620688"/>
            <a:ext cx="7772400" cy="648072"/>
          </a:xfrm>
        </p:spPr>
        <p:txBody>
          <a:bodyPr/>
          <a:lstStyle/>
          <a:p>
            <a:r>
              <a:rPr lang="en-US" altLang="ja-JP" sz="3200" dirty="0" smtClean="0">
                <a:solidFill>
                  <a:srgbClr val="000000"/>
                </a:solidFill>
                <a:effectLst/>
                <a:latin typeface="Times New Roman"/>
                <a:ea typeface="+mj-ea"/>
                <a:cs typeface="+mj-cs"/>
              </a:rPr>
              <a:t>AM-PM/AM-AM 2-tone measurement setup</a:t>
            </a:r>
            <a:endParaRPr kumimoji="1" lang="ja-JP" altLang="en-US" sz="3200" dirty="0"/>
          </a:p>
        </p:txBody>
      </p:sp>
    </p:spTree>
    <p:extLst>
      <p:ext uri="{BB962C8B-B14F-4D97-AF65-F5344CB8AC3E}">
        <p14:creationId xmlns:p14="http://schemas.microsoft.com/office/powerpoint/2010/main" val="41737465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31</a:t>
            </a:fld>
            <a:endParaRPr lang="en-US" altLang="ja-JP"/>
          </a:p>
        </p:txBody>
      </p:sp>
      <p:graphicFrame>
        <p:nvGraphicFramePr>
          <p:cNvPr id="5" name="グラフ 4"/>
          <p:cNvGraphicFramePr>
            <a:graphicFrameLocks/>
          </p:cNvGraphicFramePr>
          <p:nvPr>
            <p:extLst>
              <p:ext uri="{D42A27DB-BD31-4B8C-83A1-F6EECF244321}">
                <p14:modId xmlns:p14="http://schemas.microsoft.com/office/powerpoint/2010/main" val="1492222933"/>
              </p:ext>
            </p:extLst>
          </p:nvPr>
        </p:nvGraphicFramePr>
        <p:xfrm>
          <a:off x="1482460" y="1916832"/>
          <a:ext cx="6106055" cy="4497455"/>
        </p:xfrm>
        <a:graphic>
          <a:graphicData uri="http://schemas.openxmlformats.org/drawingml/2006/chart">
            <c:chart xmlns:c="http://schemas.openxmlformats.org/drawingml/2006/chart" xmlns:r="http://schemas.openxmlformats.org/officeDocument/2006/relationships" r:id="rId2"/>
          </a:graphicData>
        </a:graphic>
      </p:graphicFrame>
      <p:sp>
        <p:nvSpPr>
          <p:cNvPr id="6" name="タイトル 5"/>
          <p:cNvSpPr>
            <a:spLocks noGrp="1"/>
          </p:cNvSpPr>
          <p:nvPr>
            <p:ph type="title" idx="4294967295"/>
          </p:nvPr>
        </p:nvSpPr>
        <p:spPr>
          <a:xfrm>
            <a:off x="467544" y="584684"/>
            <a:ext cx="8134672" cy="1066800"/>
          </a:xfrm>
        </p:spPr>
        <p:txBody>
          <a:bodyPr/>
          <a:lstStyle/>
          <a:p>
            <a:r>
              <a:rPr lang="en-US" altLang="ja-JP" sz="2800" dirty="0" smtClean="0">
                <a:solidFill>
                  <a:srgbClr val="000000"/>
                </a:solidFill>
                <a:effectLst/>
                <a:latin typeface="Times New Roman"/>
              </a:rPr>
              <a:t>AM-AM/AM-PM measurement results for</a:t>
            </a:r>
            <a:br>
              <a:rPr lang="en-US" altLang="ja-JP" sz="2800" dirty="0" smtClean="0">
                <a:solidFill>
                  <a:srgbClr val="000000"/>
                </a:solidFill>
                <a:effectLst/>
                <a:latin typeface="Times New Roman"/>
              </a:rPr>
            </a:br>
            <a:r>
              <a:rPr lang="en-US" altLang="ja-JP" sz="2800" dirty="0" smtClean="0">
                <a:solidFill>
                  <a:srgbClr val="000000"/>
                </a:solidFill>
                <a:effectLst/>
                <a:latin typeface="Times New Roman"/>
              </a:rPr>
              <a:t> a direct-conversion 60 GHz CMOS RF transceiver*</a:t>
            </a:r>
            <a:endParaRPr kumimoji="1" lang="ja-JP" altLang="en-US" sz="2800" dirty="0"/>
          </a:p>
        </p:txBody>
      </p:sp>
      <p:sp>
        <p:nvSpPr>
          <p:cNvPr id="7" name="テキスト ボックス 6"/>
          <p:cNvSpPr txBox="1"/>
          <p:nvPr/>
        </p:nvSpPr>
        <p:spPr>
          <a:xfrm>
            <a:off x="3859976" y="1592796"/>
            <a:ext cx="4780476" cy="338554"/>
          </a:xfrm>
          <a:prstGeom prst="rect">
            <a:avLst/>
          </a:prstGeom>
          <a:noFill/>
        </p:spPr>
        <p:txBody>
          <a:bodyPr wrap="none" rtlCol="0">
            <a:spAutoFit/>
          </a:bodyPr>
          <a:lstStyle/>
          <a:p>
            <a:r>
              <a:rPr lang="en-US" altLang="ja-JP" sz="1600" dirty="0" smtClean="0"/>
              <a:t>*S</a:t>
            </a:r>
            <a:r>
              <a:rPr lang="en-US" altLang="ja-JP" sz="1600" dirty="0"/>
              <a:t>. Kawai, et </a:t>
            </a:r>
            <a:r>
              <a:rPr lang="en-US" altLang="ja-JP" sz="1600" i="1" dirty="0"/>
              <a:t>al</a:t>
            </a:r>
            <a:r>
              <a:rPr lang="en-US" altLang="ja-JP" sz="1600" dirty="0"/>
              <a:t>., </a:t>
            </a:r>
            <a:r>
              <a:rPr lang="en-US" altLang="ja-JP" sz="1600" dirty="0" smtClean="0"/>
              <a:t>RFIC </a:t>
            </a:r>
            <a:r>
              <a:rPr lang="en-US" altLang="ja-JP" sz="1600" dirty="0" err="1"/>
              <a:t>Symp</a:t>
            </a:r>
            <a:r>
              <a:rPr lang="en-US" altLang="ja-JP" sz="1600" dirty="0"/>
              <a:t>., pp. 137-140, June 2013</a:t>
            </a:r>
            <a:r>
              <a:rPr lang="en-US" altLang="ja-JP" sz="1600" dirty="0" smtClean="0"/>
              <a:t>.</a:t>
            </a:r>
            <a:endParaRPr lang="ja-JP" altLang="ja-JP" sz="1600" dirty="0"/>
          </a:p>
        </p:txBody>
      </p:sp>
      <p:cxnSp>
        <p:nvCxnSpPr>
          <p:cNvPr id="9" name="直線矢印コネクタ 8"/>
          <p:cNvCxnSpPr/>
          <p:nvPr/>
        </p:nvCxnSpPr>
        <p:spPr bwMode="auto">
          <a:xfrm flipH="1">
            <a:off x="3203928" y="3717032"/>
            <a:ext cx="720000" cy="0"/>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線矢印コネクタ 9"/>
          <p:cNvCxnSpPr/>
          <p:nvPr/>
        </p:nvCxnSpPr>
        <p:spPr bwMode="auto">
          <a:xfrm>
            <a:off x="5472100" y="5373216"/>
            <a:ext cx="720000" cy="0"/>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7942689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32</a:t>
            </a:fld>
            <a:endParaRPr lang="en-US" altLang="ja-JP"/>
          </a:p>
        </p:txBody>
      </p:sp>
      <p:sp>
        <p:nvSpPr>
          <p:cNvPr id="5" name="正方形/長方形 4"/>
          <p:cNvSpPr/>
          <p:nvPr/>
        </p:nvSpPr>
        <p:spPr bwMode="auto">
          <a:xfrm>
            <a:off x="2142790" y="2555103"/>
            <a:ext cx="720000" cy="36000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rPr>
              <a:t>MOD</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6" name="正方形/長方形 5"/>
          <p:cNvSpPr/>
          <p:nvPr/>
        </p:nvSpPr>
        <p:spPr bwMode="auto">
          <a:xfrm>
            <a:off x="4319972" y="2555103"/>
            <a:ext cx="720000" cy="36000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tx1"/>
                </a:solidFill>
                <a:effectLst/>
                <a:latin typeface="Times New Roman" pitchFamily="18" charset="0"/>
              </a:rPr>
              <a:t>Tx</a:t>
            </a:r>
            <a:endParaRPr kumimoji="0" lang="en-US" altLang="ja-JP"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rPr>
              <a:t>Filter</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7" name="正方形/長方形 6"/>
          <p:cNvSpPr/>
          <p:nvPr/>
        </p:nvSpPr>
        <p:spPr bwMode="auto">
          <a:xfrm>
            <a:off x="5340944" y="4533542"/>
            <a:ext cx="720000" cy="36000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rPr>
              <a:t>FDE</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8" name="正方形/長方形 7"/>
          <p:cNvSpPr/>
          <p:nvPr/>
        </p:nvSpPr>
        <p:spPr bwMode="auto">
          <a:xfrm>
            <a:off x="6430593" y="4533542"/>
            <a:ext cx="720000" cy="36000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rPr>
              <a:t>DEM</a:t>
            </a:r>
            <a:endParaRPr kumimoji="0" lang="ja-JP" altLang="en-US" sz="1200" b="0" i="0" u="none" strike="noStrike" cap="none" normalizeH="0" baseline="0" dirty="0" smtClean="0">
              <a:ln>
                <a:noFill/>
              </a:ln>
              <a:solidFill>
                <a:schemeClr val="tx1"/>
              </a:solidFill>
              <a:effectLst/>
              <a:latin typeface="Times New Roman" pitchFamily="18" charset="0"/>
            </a:endParaRPr>
          </a:p>
        </p:txBody>
      </p:sp>
      <p:cxnSp>
        <p:nvCxnSpPr>
          <p:cNvPr id="9" name="直線矢印コネクタ 8"/>
          <p:cNvCxnSpPr>
            <a:stCxn id="5" idx="3"/>
          </p:cNvCxnSpPr>
          <p:nvPr/>
        </p:nvCxnSpPr>
        <p:spPr bwMode="auto">
          <a:xfrm>
            <a:off x="2862790" y="2735103"/>
            <a:ext cx="36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線矢印コネクタ 9"/>
          <p:cNvCxnSpPr/>
          <p:nvPr/>
        </p:nvCxnSpPr>
        <p:spPr bwMode="auto">
          <a:xfrm>
            <a:off x="5039972" y="2735103"/>
            <a:ext cx="36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フローチャート : 和接合 10"/>
          <p:cNvSpPr/>
          <p:nvPr/>
        </p:nvSpPr>
        <p:spPr bwMode="auto">
          <a:xfrm>
            <a:off x="5399972" y="2627103"/>
            <a:ext cx="216000" cy="216000"/>
          </a:xfrm>
          <a:prstGeom prst="flowChartSummingJunction">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2" name="直線矢印コネクタ 11"/>
          <p:cNvCxnSpPr/>
          <p:nvPr/>
        </p:nvCxnSpPr>
        <p:spPr bwMode="auto">
          <a:xfrm>
            <a:off x="5615972" y="2725513"/>
            <a:ext cx="36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フローチャート : 和接合 12"/>
          <p:cNvSpPr/>
          <p:nvPr/>
        </p:nvSpPr>
        <p:spPr bwMode="auto">
          <a:xfrm>
            <a:off x="5976076" y="2617521"/>
            <a:ext cx="216000" cy="216000"/>
          </a:xfrm>
          <a:prstGeom prst="flowChartSummingJunction">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 name="正方形/長方形 13"/>
          <p:cNvSpPr/>
          <p:nvPr/>
        </p:nvSpPr>
        <p:spPr bwMode="auto">
          <a:xfrm>
            <a:off x="972108" y="4523952"/>
            <a:ext cx="720000" cy="36000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rPr>
              <a:t>Ch. Model</a:t>
            </a:r>
            <a:endParaRPr kumimoji="0" lang="ja-JP" altLang="en-US" sz="1200" b="0" i="0" u="none" strike="noStrike" cap="none" normalizeH="0" baseline="0" dirty="0" smtClean="0">
              <a:ln>
                <a:noFill/>
              </a:ln>
              <a:solidFill>
                <a:schemeClr val="tx1"/>
              </a:solidFill>
              <a:effectLst/>
              <a:latin typeface="Times New Roman" pitchFamily="18" charset="0"/>
            </a:endParaRPr>
          </a:p>
        </p:txBody>
      </p:sp>
      <p:cxnSp>
        <p:nvCxnSpPr>
          <p:cNvPr id="15" name="直線矢印コネクタ 14"/>
          <p:cNvCxnSpPr/>
          <p:nvPr/>
        </p:nvCxnSpPr>
        <p:spPr bwMode="auto">
          <a:xfrm>
            <a:off x="6192076" y="2735103"/>
            <a:ext cx="360000" cy="0"/>
          </a:xfrm>
          <a:prstGeom prst="straightConnector1">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矢印コネクタ 15"/>
          <p:cNvCxnSpPr/>
          <p:nvPr/>
        </p:nvCxnSpPr>
        <p:spPr bwMode="auto">
          <a:xfrm>
            <a:off x="1692108" y="4713542"/>
            <a:ext cx="36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フローチャート : 論理和 16"/>
          <p:cNvSpPr/>
          <p:nvPr/>
        </p:nvSpPr>
        <p:spPr bwMode="auto">
          <a:xfrm>
            <a:off x="2035122" y="4595936"/>
            <a:ext cx="216208" cy="216024"/>
          </a:xfrm>
          <a:prstGeom prst="flowChartOr">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8" name="直線矢印コネクタ 17"/>
          <p:cNvCxnSpPr/>
          <p:nvPr/>
        </p:nvCxnSpPr>
        <p:spPr bwMode="auto">
          <a:xfrm>
            <a:off x="2268276" y="4703952"/>
            <a:ext cx="36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フローチャート : 和接合 18"/>
          <p:cNvSpPr/>
          <p:nvPr/>
        </p:nvSpPr>
        <p:spPr bwMode="auto">
          <a:xfrm>
            <a:off x="2628380" y="4595960"/>
            <a:ext cx="216000" cy="216000"/>
          </a:xfrm>
          <a:prstGeom prst="flowChartSummingJunction">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0" name="直線矢印コネクタ 19"/>
          <p:cNvCxnSpPr/>
          <p:nvPr/>
        </p:nvCxnSpPr>
        <p:spPr bwMode="auto">
          <a:xfrm>
            <a:off x="2844380" y="4713542"/>
            <a:ext cx="36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矢印コネクタ 20"/>
          <p:cNvCxnSpPr/>
          <p:nvPr/>
        </p:nvCxnSpPr>
        <p:spPr bwMode="auto">
          <a:xfrm>
            <a:off x="6060944" y="4713542"/>
            <a:ext cx="36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正方形/長方形 21"/>
          <p:cNvSpPr/>
          <p:nvPr/>
        </p:nvSpPr>
        <p:spPr bwMode="auto">
          <a:xfrm>
            <a:off x="7524916" y="4533542"/>
            <a:ext cx="720000" cy="36000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rPr>
              <a:t>ECC DEC</a:t>
            </a:r>
            <a:endParaRPr kumimoji="0" lang="ja-JP" altLang="en-US" sz="1200" b="0" i="0" u="none" strike="noStrike" cap="none" normalizeH="0" baseline="0" dirty="0" smtClean="0">
              <a:ln>
                <a:noFill/>
              </a:ln>
              <a:solidFill>
                <a:schemeClr val="tx1"/>
              </a:solidFill>
              <a:effectLst/>
              <a:latin typeface="Times New Roman" pitchFamily="18" charset="0"/>
            </a:endParaRPr>
          </a:p>
        </p:txBody>
      </p:sp>
      <p:cxnSp>
        <p:nvCxnSpPr>
          <p:cNvPr id="23" name="直線矢印コネクタ 22"/>
          <p:cNvCxnSpPr/>
          <p:nvPr/>
        </p:nvCxnSpPr>
        <p:spPr bwMode="auto">
          <a:xfrm>
            <a:off x="7164876" y="4713542"/>
            <a:ext cx="36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正方形/長方形 23"/>
          <p:cNvSpPr/>
          <p:nvPr/>
        </p:nvSpPr>
        <p:spPr bwMode="auto">
          <a:xfrm>
            <a:off x="1079692" y="2545521"/>
            <a:ext cx="720000" cy="36000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rPr>
              <a:t>ECC</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rPr>
              <a:t>ENC</a:t>
            </a:r>
            <a:endParaRPr kumimoji="0" lang="ja-JP" altLang="en-US" sz="1200" b="0" i="0" u="none" strike="noStrike" cap="none" normalizeH="0" baseline="0" dirty="0" smtClean="0">
              <a:ln>
                <a:noFill/>
              </a:ln>
              <a:solidFill>
                <a:schemeClr val="tx1"/>
              </a:solidFill>
              <a:effectLst/>
              <a:latin typeface="Times New Roman" pitchFamily="18" charset="0"/>
            </a:endParaRPr>
          </a:p>
        </p:txBody>
      </p:sp>
      <p:cxnSp>
        <p:nvCxnSpPr>
          <p:cNvPr id="25" name="直線矢印コネクタ 24"/>
          <p:cNvCxnSpPr/>
          <p:nvPr/>
        </p:nvCxnSpPr>
        <p:spPr bwMode="auto">
          <a:xfrm>
            <a:off x="1782790" y="2725513"/>
            <a:ext cx="36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正方形/長方形 25"/>
          <p:cNvSpPr/>
          <p:nvPr/>
        </p:nvSpPr>
        <p:spPr bwMode="auto">
          <a:xfrm>
            <a:off x="3230160" y="2555103"/>
            <a:ext cx="720000" cy="36000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rPr>
              <a:t>CES/Pw</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solidFill>
                  <a:schemeClr val="tx1"/>
                </a:solidFill>
                <a:latin typeface="Times New Roman" pitchFamily="18" charset="0"/>
              </a:rPr>
              <a:t>Ins.</a:t>
            </a:r>
            <a:endParaRPr kumimoji="0" lang="ja-JP" altLang="en-US" sz="1200" b="0" i="0" u="none" strike="noStrike" cap="none" normalizeH="0" baseline="0" dirty="0" smtClean="0">
              <a:ln>
                <a:noFill/>
              </a:ln>
              <a:solidFill>
                <a:schemeClr val="tx1"/>
              </a:solidFill>
              <a:effectLst/>
              <a:latin typeface="Times New Roman" pitchFamily="18" charset="0"/>
            </a:endParaRPr>
          </a:p>
        </p:txBody>
      </p:sp>
      <p:cxnSp>
        <p:nvCxnSpPr>
          <p:cNvPr id="27" name="直線矢印コネクタ 26"/>
          <p:cNvCxnSpPr/>
          <p:nvPr/>
        </p:nvCxnSpPr>
        <p:spPr bwMode="auto">
          <a:xfrm>
            <a:off x="3950160" y="2735103"/>
            <a:ext cx="36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正方形/長方形 27"/>
          <p:cNvSpPr/>
          <p:nvPr/>
        </p:nvSpPr>
        <p:spPr bwMode="auto">
          <a:xfrm>
            <a:off x="4259724" y="4533542"/>
            <a:ext cx="720000" cy="36000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rPr>
              <a:t>PLL</a:t>
            </a:r>
            <a:endParaRPr kumimoji="0" lang="ja-JP" altLang="en-US" sz="1200" b="0" i="0" u="none" strike="noStrike" cap="none" normalizeH="0" baseline="0" dirty="0" smtClean="0">
              <a:ln>
                <a:noFill/>
              </a:ln>
              <a:solidFill>
                <a:schemeClr val="tx1"/>
              </a:solidFill>
              <a:effectLst/>
              <a:latin typeface="Times New Roman" pitchFamily="18" charset="0"/>
            </a:endParaRPr>
          </a:p>
        </p:txBody>
      </p:sp>
      <p:cxnSp>
        <p:nvCxnSpPr>
          <p:cNvPr id="29" name="直線矢印コネクタ 28"/>
          <p:cNvCxnSpPr/>
          <p:nvPr/>
        </p:nvCxnSpPr>
        <p:spPr bwMode="auto">
          <a:xfrm>
            <a:off x="4979724" y="4713542"/>
            <a:ext cx="36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正方形/長方形 29"/>
          <p:cNvSpPr/>
          <p:nvPr/>
        </p:nvSpPr>
        <p:spPr bwMode="auto">
          <a:xfrm>
            <a:off x="5340944" y="5253622"/>
            <a:ext cx="720000" cy="36000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rPr>
              <a:t>Ch.</a:t>
            </a:r>
            <a:r>
              <a:rPr kumimoji="0" lang="en-US" altLang="ja-JP" sz="1200" b="0" i="0" u="none" strike="noStrike" cap="none" normalizeH="0" dirty="0" smtClean="0">
                <a:ln>
                  <a:noFill/>
                </a:ln>
                <a:solidFill>
                  <a:schemeClr val="tx1"/>
                </a:solidFill>
                <a:effectLst/>
                <a:latin typeface="Times New Roman" pitchFamily="18" charset="0"/>
              </a:rPr>
              <a:t> Estimate</a:t>
            </a:r>
            <a:endParaRPr kumimoji="0" lang="ja-JP" altLang="en-US" sz="1200" b="0" i="0" u="none" strike="noStrike" cap="none" normalizeH="0" baseline="0" dirty="0" smtClean="0">
              <a:ln>
                <a:noFill/>
              </a:ln>
              <a:solidFill>
                <a:schemeClr val="tx1"/>
              </a:solidFill>
              <a:effectLst/>
              <a:latin typeface="Times New Roman" pitchFamily="18" charset="0"/>
            </a:endParaRPr>
          </a:p>
        </p:txBody>
      </p:sp>
      <p:cxnSp>
        <p:nvCxnSpPr>
          <p:cNvPr id="31" name="直線コネクタ 30"/>
          <p:cNvCxnSpPr/>
          <p:nvPr/>
        </p:nvCxnSpPr>
        <p:spPr bwMode="auto">
          <a:xfrm>
            <a:off x="5148592" y="4713542"/>
            <a:ext cx="0" cy="720080"/>
          </a:xfrm>
          <a:prstGeom prst="line">
            <a:avLst/>
          </a:prstGeom>
          <a:solidFill>
            <a:schemeClr val="accent1"/>
          </a:solidFill>
          <a:ln w="12700" cap="flat" cmpd="sng" algn="ctr">
            <a:solidFill>
              <a:schemeClr val="tx1"/>
            </a:solidFill>
            <a:prstDash val="solid"/>
            <a:round/>
            <a:headEnd type="oval"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矢印コネクタ 31"/>
          <p:cNvCxnSpPr/>
          <p:nvPr/>
        </p:nvCxnSpPr>
        <p:spPr bwMode="auto">
          <a:xfrm>
            <a:off x="5148592" y="5433622"/>
            <a:ext cx="18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矢印コネクタ 32"/>
          <p:cNvCxnSpPr/>
          <p:nvPr/>
        </p:nvCxnSpPr>
        <p:spPr bwMode="auto">
          <a:xfrm flipH="1" flipV="1">
            <a:off x="5688468" y="4893622"/>
            <a:ext cx="0" cy="360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矢印コネクタ 33"/>
          <p:cNvCxnSpPr/>
          <p:nvPr/>
        </p:nvCxnSpPr>
        <p:spPr bwMode="auto">
          <a:xfrm>
            <a:off x="8244916" y="4713542"/>
            <a:ext cx="36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矢印コネクタ 34"/>
          <p:cNvCxnSpPr/>
          <p:nvPr/>
        </p:nvCxnSpPr>
        <p:spPr bwMode="auto">
          <a:xfrm>
            <a:off x="719692" y="2725513"/>
            <a:ext cx="36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テキスト ボックス 35"/>
          <p:cNvSpPr txBox="1"/>
          <p:nvPr/>
        </p:nvSpPr>
        <p:spPr>
          <a:xfrm>
            <a:off x="359532" y="2281518"/>
            <a:ext cx="737702" cy="276999"/>
          </a:xfrm>
          <a:prstGeom prst="rect">
            <a:avLst/>
          </a:prstGeom>
          <a:noFill/>
        </p:spPr>
        <p:txBody>
          <a:bodyPr wrap="none" rtlCol="0">
            <a:spAutoFit/>
          </a:bodyPr>
          <a:lstStyle/>
          <a:p>
            <a:r>
              <a:rPr kumimoji="1" lang="en-US" altLang="ja-JP" dirty="0" smtClean="0"/>
              <a:t>user data</a:t>
            </a:r>
            <a:endParaRPr kumimoji="1" lang="ja-JP" altLang="en-US" dirty="0"/>
          </a:p>
        </p:txBody>
      </p:sp>
      <p:sp>
        <p:nvSpPr>
          <p:cNvPr id="37" name="テキスト ボックス 36"/>
          <p:cNvSpPr txBox="1"/>
          <p:nvPr/>
        </p:nvSpPr>
        <p:spPr>
          <a:xfrm>
            <a:off x="8183967" y="4071877"/>
            <a:ext cx="852529" cy="461665"/>
          </a:xfrm>
          <a:prstGeom prst="rect">
            <a:avLst/>
          </a:prstGeom>
          <a:noFill/>
        </p:spPr>
        <p:txBody>
          <a:bodyPr wrap="square" rtlCol="0">
            <a:spAutoFit/>
          </a:bodyPr>
          <a:lstStyle/>
          <a:p>
            <a:r>
              <a:rPr kumimoji="1" lang="en-US" altLang="ja-JP" dirty="0" smtClean="0"/>
              <a:t>received user data</a:t>
            </a:r>
            <a:endParaRPr kumimoji="1" lang="ja-JP" altLang="en-US" dirty="0"/>
          </a:p>
        </p:txBody>
      </p:sp>
      <p:sp>
        <p:nvSpPr>
          <p:cNvPr id="38" name="テキスト ボックス 37"/>
          <p:cNvSpPr txBox="1"/>
          <p:nvPr/>
        </p:nvSpPr>
        <p:spPr>
          <a:xfrm>
            <a:off x="1541841" y="2281518"/>
            <a:ext cx="849913" cy="276999"/>
          </a:xfrm>
          <a:prstGeom prst="rect">
            <a:avLst/>
          </a:prstGeom>
          <a:noFill/>
        </p:spPr>
        <p:txBody>
          <a:bodyPr wrap="none" rtlCol="0">
            <a:spAutoFit/>
          </a:bodyPr>
          <a:lstStyle/>
          <a:p>
            <a:r>
              <a:rPr kumimoji="1" lang="en-US" altLang="ja-JP" dirty="0" smtClean="0"/>
              <a:t>coded data</a:t>
            </a:r>
            <a:endParaRPr kumimoji="1" lang="ja-JP" altLang="en-US" dirty="0"/>
          </a:p>
        </p:txBody>
      </p:sp>
      <p:sp>
        <p:nvSpPr>
          <p:cNvPr id="39" name="テキスト ボックス 38"/>
          <p:cNvSpPr txBox="1"/>
          <p:nvPr/>
        </p:nvSpPr>
        <p:spPr>
          <a:xfrm>
            <a:off x="2680710" y="2096852"/>
            <a:ext cx="847174" cy="461665"/>
          </a:xfrm>
          <a:prstGeom prst="rect">
            <a:avLst/>
          </a:prstGeom>
          <a:noFill/>
        </p:spPr>
        <p:txBody>
          <a:bodyPr wrap="square" rtlCol="0">
            <a:spAutoFit/>
          </a:bodyPr>
          <a:lstStyle/>
          <a:p>
            <a:r>
              <a:rPr kumimoji="1" lang="en-US" altLang="ja-JP" dirty="0" smtClean="0"/>
              <a:t>payload symbols</a:t>
            </a:r>
            <a:endParaRPr kumimoji="1" lang="ja-JP" altLang="en-US" dirty="0"/>
          </a:p>
        </p:txBody>
      </p:sp>
      <p:sp>
        <p:nvSpPr>
          <p:cNvPr id="40" name="テキスト ボックス 39"/>
          <p:cNvSpPr txBox="1"/>
          <p:nvPr/>
        </p:nvSpPr>
        <p:spPr>
          <a:xfrm>
            <a:off x="3815916" y="2096852"/>
            <a:ext cx="750414" cy="461665"/>
          </a:xfrm>
          <a:prstGeom prst="rect">
            <a:avLst/>
          </a:prstGeom>
          <a:noFill/>
        </p:spPr>
        <p:txBody>
          <a:bodyPr wrap="square" rtlCol="0">
            <a:spAutoFit/>
          </a:bodyPr>
          <a:lstStyle/>
          <a:p>
            <a:r>
              <a:rPr kumimoji="1" lang="en-US" altLang="ja-JP" dirty="0" smtClean="0"/>
              <a:t>frame</a:t>
            </a:r>
          </a:p>
          <a:p>
            <a:r>
              <a:rPr kumimoji="1" lang="en-US" altLang="ja-JP" dirty="0" smtClean="0"/>
              <a:t>symbols</a:t>
            </a:r>
            <a:endParaRPr kumimoji="1" lang="ja-JP" altLang="en-US" dirty="0"/>
          </a:p>
        </p:txBody>
      </p:sp>
      <p:sp>
        <p:nvSpPr>
          <p:cNvPr id="41" name="テキスト ボックス 40"/>
          <p:cNvSpPr txBox="1"/>
          <p:nvPr/>
        </p:nvSpPr>
        <p:spPr>
          <a:xfrm>
            <a:off x="4680012" y="2096852"/>
            <a:ext cx="786458" cy="461665"/>
          </a:xfrm>
          <a:prstGeom prst="rect">
            <a:avLst/>
          </a:prstGeom>
          <a:noFill/>
        </p:spPr>
        <p:txBody>
          <a:bodyPr wrap="square" rtlCol="0">
            <a:spAutoFit/>
          </a:bodyPr>
          <a:lstStyle/>
          <a:p>
            <a:r>
              <a:rPr kumimoji="1" lang="en-US" altLang="ja-JP" dirty="0" smtClean="0"/>
              <a:t>baseband signal</a:t>
            </a:r>
            <a:endParaRPr kumimoji="1" lang="ja-JP" altLang="en-US" dirty="0"/>
          </a:p>
        </p:txBody>
      </p:sp>
      <p:sp>
        <p:nvSpPr>
          <p:cNvPr id="42" name="テキスト ボックス 41"/>
          <p:cNvSpPr txBox="1"/>
          <p:nvPr/>
        </p:nvSpPr>
        <p:spPr>
          <a:xfrm>
            <a:off x="6696945" y="2504270"/>
            <a:ext cx="786458" cy="461665"/>
          </a:xfrm>
          <a:prstGeom prst="rect">
            <a:avLst/>
          </a:prstGeom>
          <a:noFill/>
        </p:spPr>
        <p:txBody>
          <a:bodyPr wrap="square" rtlCol="0">
            <a:spAutoFit/>
          </a:bodyPr>
          <a:lstStyle/>
          <a:p>
            <a:r>
              <a:rPr kumimoji="1" lang="en-US" altLang="ja-JP" dirty="0" err="1" smtClean="0"/>
              <a:t>Tx</a:t>
            </a:r>
            <a:r>
              <a:rPr kumimoji="1" lang="en-US" altLang="ja-JP" dirty="0" smtClean="0"/>
              <a:t>  signal</a:t>
            </a:r>
            <a:endParaRPr kumimoji="1" lang="ja-JP" altLang="en-US" dirty="0"/>
          </a:p>
        </p:txBody>
      </p:sp>
      <p:sp>
        <p:nvSpPr>
          <p:cNvPr id="43" name="テキスト ボックス 42"/>
          <p:cNvSpPr txBox="1"/>
          <p:nvPr/>
        </p:nvSpPr>
        <p:spPr>
          <a:xfrm>
            <a:off x="2165870" y="4071877"/>
            <a:ext cx="786458" cy="461665"/>
          </a:xfrm>
          <a:prstGeom prst="rect">
            <a:avLst/>
          </a:prstGeom>
          <a:noFill/>
        </p:spPr>
        <p:txBody>
          <a:bodyPr wrap="square" rtlCol="0">
            <a:spAutoFit/>
          </a:bodyPr>
          <a:lstStyle/>
          <a:p>
            <a:r>
              <a:rPr kumimoji="1" lang="en-US" altLang="ja-JP" dirty="0"/>
              <a:t>R</a:t>
            </a:r>
            <a:r>
              <a:rPr kumimoji="1" lang="en-US" altLang="ja-JP" dirty="0" smtClean="0"/>
              <a:t>x  signal</a:t>
            </a:r>
            <a:endParaRPr kumimoji="1" lang="ja-JP" altLang="en-US" dirty="0"/>
          </a:p>
        </p:txBody>
      </p:sp>
      <p:sp>
        <p:nvSpPr>
          <p:cNvPr id="44" name="テキスト ボックス 43"/>
          <p:cNvSpPr txBox="1"/>
          <p:nvPr/>
        </p:nvSpPr>
        <p:spPr>
          <a:xfrm>
            <a:off x="2813942" y="3887211"/>
            <a:ext cx="786458" cy="646331"/>
          </a:xfrm>
          <a:prstGeom prst="rect">
            <a:avLst/>
          </a:prstGeom>
          <a:noFill/>
        </p:spPr>
        <p:txBody>
          <a:bodyPr wrap="square" rtlCol="0">
            <a:spAutoFit/>
          </a:bodyPr>
          <a:lstStyle/>
          <a:p>
            <a:r>
              <a:rPr kumimoji="1" lang="en-US" altLang="ja-JP" dirty="0" smtClean="0"/>
              <a:t>received</a:t>
            </a:r>
          </a:p>
          <a:p>
            <a:r>
              <a:rPr kumimoji="1" lang="en-US" altLang="ja-JP" dirty="0" smtClean="0"/>
              <a:t>baseband signal</a:t>
            </a:r>
            <a:endParaRPr kumimoji="1" lang="ja-JP" altLang="en-US" dirty="0"/>
          </a:p>
        </p:txBody>
      </p:sp>
      <p:sp>
        <p:nvSpPr>
          <p:cNvPr id="45" name="テキスト ボックス 44"/>
          <p:cNvSpPr txBox="1"/>
          <p:nvPr/>
        </p:nvSpPr>
        <p:spPr>
          <a:xfrm>
            <a:off x="5910286" y="3887211"/>
            <a:ext cx="786458" cy="646331"/>
          </a:xfrm>
          <a:prstGeom prst="rect">
            <a:avLst/>
          </a:prstGeom>
          <a:noFill/>
        </p:spPr>
        <p:txBody>
          <a:bodyPr wrap="square" rtlCol="0">
            <a:spAutoFit/>
          </a:bodyPr>
          <a:lstStyle/>
          <a:p>
            <a:r>
              <a:rPr kumimoji="1" lang="en-US" altLang="ja-JP" dirty="0" smtClean="0"/>
              <a:t>received</a:t>
            </a:r>
          </a:p>
          <a:p>
            <a:r>
              <a:rPr kumimoji="1" lang="en-US" altLang="ja-JP" dirty="0" smtClean="0"/>
              <a:t>payload</a:t>
            </a:r>
          </a:p>
          <a:p>
            <a:r>
              <a:rPr kumimoji="1" lang="en-US" altLang="ja-JP" dirty="0" smtClean="0"/>
              <a:t>symbols</a:t>
            </a:r>
            <a:endParaRPr kumimoji="1" lang="ja-JP" altLang="en-US" dirty="0"/>
          </a:p>
        </p:txBody>
      </p:sp>
      <p:sp>
        <p:nvSpPr>
          <p:cNvPr id="46" name="正方形/長方形 45"/>
          <p:cNvSpPr/>
          <p:nvPr/>
        </p:nvSpPr>
        <p:spPr bwMode="auto">
          <a:xfrm>
            <a:off x="3168352" y="4533502"/>
            <a:ext cx="720000" cy="36000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rPr>
              <a:t>Rx filter</a:t>
            </a:r>
            <a:endParaRPr kumimoji="0" lang="ja-JP" altLang="en-US" sz="1200" b="0" i="0" u="none" strike="noStrike" cap="none" normalizeH="0" baseline="0" dirty="0" smtClean="0">
              <a:ln>
                <a:noFill/>
              </a:ln>
              <a:solidFill>
                <a:schemeClr val="tx1"/>
              </a:solidFill>
              <a:effectLst/>
              <a:latin typeface="Times New Roman" pitchFamily="18" charset="0"/>
            </a:endParaRPr>
          </a:p>
        </p:txBody>
      </p:sp>
      <p:cxnSp>
        <p:nvCxnSpPr>
          <p:cNvPr id="47" name="直線矢印コネクタ 46"/>
          <p:cNvCxnSpPr/>
          <p:nvPr/>
        </p:nvCxnSpPr>
        <p:spPr bwMode="auto">
          <a:xfrm>
            <a:off x="3888432" y="4713502"/>
            <a:ext cx="36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テキスト ボックス 47"/>
          <p:cNvSpPr txBox="1"/>
          <p:nvPr/>
        </p:nvSpPr>
        <p:spPr>
          <a:xfrm>
            <a:off x="3797342" y="4071877"/>
            <a:ext cx="847174" cy="461665"/>
          </a:xfrm>
          <a:prstGeom prst="rect">
            <a:avLst/>
          </a:prstGeom>
          <a:noFill/>
        </p:spPr>
        <p:txBody>
          <a:bodyPr wrap="square" rtlCol="0">
            <a:spAutoFit/>
          </a:bodyPr>
          <a:lstStyle/>
          <a:p>
            <a:r>
              <a:rPr kumimoji="1" lang="en-US" altLang="ja-JP" dirty="0" smtClean="0"/>
              <a:t>received</a:t>
            </a:r>
          </a:p>
          <a:p>
            <a:r>
              <a:rPr kumimoji="1" lang="en-US" altLang="ja-JP" dirty="0" smtClean="0"/>
              <a:t>frame</a:t>
            </a:r>
          </a:p>
        </p:txBody>
      </p:sp>
      <p:sp>
        <p:nvSpPr>
          <p:cNvPr id="49" name="テキスト ボックス 48"/>
          <p:cNvSpPr txBox="1"/>
          <p:nvPr/>
        </p:nvSpPr>
        <p:spPr>
          <a:xfrm>
            <a:off x="4805454" y="4071877"/>
            <a:ext cx="847174" cy="461665"/>
          </a:xfrm>
          <a:prstGeom prst="rect">
            <a:avLst/>
          </a:prstGeom>
          <a:noFill/>
        </p:spPr>
        <p:txBody>
          <a:bodyPr wrap="square" rtlCol="0">
            <a:spAutoFit/>
          </a:bodyPr>
          <a:lstStyle/>
          <a:p>
            <a:r>
              <a:rPr kumimoji="1" lang="en-US" altLang="ja-JP" dirty="0" smtClean="0"/>
              <a:t>recovered</a:t>
            </a:r>
          </a:p>
          <a:p>
            <a:r>
              <a:rPr kumimoji="1" lang="en-US" altLang="ja-JP" dirty="0" smtClean="0"/>
              <a:t>frame</a:t>
            </a:r>
          </a:p>
        </p:txBody>
      </p:sp>
      <p:sp>
        <p:nvSpPr>
          <p:cNvPr id="50" name="テキスト ボックス 49"/>
          <p:cNvSpPr txBox="1"/>
          <p:nvPr/>
        </p:nvSpPr>
        <p:spPr>
          <a:xfrm>
            <a:off x="6954402" y="4071877"/>
            <a:ext cx="930514" cy="461665"/>
          </a:xfrm>
          <a:prstGeom prst="rect">
            <a:avLst/>
          </a:prstGeom>
          <a:noFill/>
        </p:spPr>
        <p:txBody>
          <a:bodyPr wrap="square" rtlCol="0">
            <a:spAutoFit/>
          </a:bodyPr>
          <a:lstStyle/>
          <a:p>
            <a:r>
              <a:rPr kumimoji="1" lang="en-US" altLang="ja-JP" dirty="0" smtClean="0"/>
              <a:t>received</a:t>
            </a:r>
          </a:p>
          <a:p>
            <a:r>
              <a:rPr kumimoji="1" lang="en-US" altLang="ja-JP" dirty="0" smtClean="0"/>
              <a:t>coded data</a:t>
            </a:r>
            <a:endParaRPr kumimoji="1" lang="ja-JP" altLang="en-US" dirty="0"/>
          </a:p>
        </p:txBody>
      </p:sp>
      <p:cxnSp>
        <p:nvCxnSpPr>
          <p:cNvPr id="51" name="直線矢印コネクタ 50"/>
          <p:cNvCxnSpPr/>
          <p:nvPr/>
        </p:nvCxnSpPr>
        <p:spPr bwMode="auto">
          <a:xfrm>
            <a:off x="611600" y="4703948"/>
            <a:ext cx="3600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線コネクタ 51"/>
          <p:cNvCxnSpPr/>
          <p:nvPr/>
        </p:nvCxnSpPr>
        <p:spPr bwMode="auto">
          <a:xfrm>
            <a:off x="6552220" y="2735103"/>
            <a:ext cx="0" cy="10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コネクタ 52"/>
          <p:cNvCxnSpPr/>
          <p:nvPr/>
        </p:nvCxnSpPr>
        <p:spPr bwMode="auto">
          <a:xfrm flipH="1">
            <a:off x="585205" y="3815103"/>
            <a:ext cx="5952892"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コネクタ 53"/>
          <p:cNvCxnSpPr/>
          <p:nvPr/>
        </p:nvCxnSpPr>
        <p:spPr bwMode="auto">
          <a:xfrm>
            <a:off x="585205" y="3815203"/>
            <a:ext cx="0" cy="90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矢印コネクタ 54"/>
          <p:cNvCxnSpPr/>
          <p:nvPr/>
        </p:nvCxnSpPr>
        <p:spPr bwMode="auto">
          <a:xfrm>
            <a:off x="5507972" y="2276912"/>
            <a:ext cx="0" cy="360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矢印コネクタ 55"/>
          <p:cNvCxnSpPr/>
          <p:nvPr/>
        </p:nvCxnSpPr>
        <p:spPr bwMode="auto">
          <a:xfrm>
            <a:off x="6084168" y="2276872"/>
            <a:ext cx="0" cy="360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テキスト ボックス 56"/>
          <p:cNvSpPr txBox="1"/>
          <p:nvPr/>
        </p:nvSpPr>
        <p:spPr>
          <a:xfrm>
            <a:off x="5147441" y="1736812"/>
            <a:ext cx="786458" cy="461665"/>
          </a:xfrm>
          <a:prstGeom prst="rect">
            <a:avLst/>
          </a:prstGeom>
          <a:noFill/>
        </p:spPr>
        <p:txBody>
          <a:bodyPr wrap="square" rtlCol="0">
            <a:spAutoFit/>
          </a:bodyPr>
          <a:lstStyle/>
          <a:p>
            <a:r>
              <a:rPr kumimoji="1" lang="en-US" altLang="ja-JP" dirty="0" err="1" smtClean="0"/>
              <a:t>Tx</a:t>
            </a:r>
            <a:r>
              <a:rPr kumimoji="1" lang="en-US" altLang="ja-JP" dirty="0" smtClean="0"/>
              <a:t> phase noise</a:t>
            </a:r>
            <a:endParaRPr kumimoji="1" lang="ja-JP" altLang="en-US" dirty="0"/>
          </a:p>
        </p:txBody>
      </p:sp>
      <p:sp>
        <p:nvSpPr>
          <p:cNvPr id="58" name="テキスト ボックス 57"/>
          <p:cNvSpPr txBox="1"/>
          <p:nvPr/>
        </p:nvSpPr>
        <p:spPr>
          <a:xfrm>
            <a:off x="5978846" y="1736812"/>
            <a:ext cx="975555" cy="461665"/>
          </a:xfrm>
          <a:prstGeom prst="rect">
            <a:avLst/>
          </a:prstGeom>
          <a:noFill/>
        </p:spPr>
        <p:txBody>
          <a:bodyPr wrap="square" rtlCol="0">
            <a:spAutoFit/>
          </a:bodyPr>
          <a:lstStyle/>
          <a:p>
            <a:r>
              <a:rPr kumimoji="1" lang="en-US" altLang="ja-JP" dirty="0" smtClean="0"/>
              <a:t>PA non-linearity</a:t>
            </a:r>
            <a:endParaRPr kumimoji="1" lang="ja-JP" altLang="en-US" dirty="0"/>
          </a:p>
        </p:txBody>
      </p:sp>
      <p:cxnSp>
        <p:nvCxnSpPr>
          <p:cNvPr id="59" name="直線矢印コネクタ 58"/>
          <p:cNvCxnSpPr/>
          <p:nvPr/>
        </p:nvCxnSpPr>
        <p:spPr bwMode="auto">
          <a:xfrm flipV="1">
            <a:off x="2736380" y="4811960"/>
            <a:ext cx="0" cy="360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 name="テキスト ボックス 59"/>
          <p:cNvSpPr txBox="1"/>
          <p:nvPr/>
        </p:nvSpPr>
        <p:spPr>
          <a:xfrm>
            <a:off x="2525402" y="5171960"/>
            <a:ext cx="786458" cy="461665"/>
          </a:xfrm>
          <a:prstGeom prst="rect">
            <a:avLst/>
          </a:prstGeom>
          <a:noFill/>
        </p:spPr>
        <p:txBody>
          <a:bodyPr wrap="square" rtlCol="0">
            <a:spAutoFit/>
          </a:bodyPr>
          <a:lstStyle/>
          <a:p>
            <a:r>
              <a:rPr kumimoji="1" lang="en-US" altLang="ja-JP" dirty="0" smtClean="0"/>
              <a:t>Rx phase noise</a:t>
            </a:r>
            <a:endParaRPr kumimoji="1" lang="ja-JP" altLang="en-US" dirty="0"/>
          </a:p>
        </p:txBody>
      </p:sp>
      <p:sp>
        <p:nvSpPr>
          <p:cNvPr id="61" name="テキスト ボックス 60"/>
          <p:cNvSpPr txBox="1"/>
          <p:nvPr/>
        </p:nvSpPr>
        <p:spPr>
          <a:xfrm>
            <a:off x="1783322" y="5171960"/>
            <a:ext cx="736450" cy="276999"/>
          </a:xfrm>
          <a:prstGeom prst="rect">
            <a:avLst/>
          </a:prstGeom>
          <a:noFill/>
        </p:spPr>
        <p:txBody>
          <a:bodyPr wrap="square" rtlCol="0">
            <a:spAutoFit/>
          </a:bodyPr>
          <a:lstStyle/>
          <a:p>
            <a:pPr algn="ctr"/>
            <a:r>
              <a:rPr kumimoji="1" lang="en-US" altLang="ja-JP" dirty="0" smtClean="0"/>
              <a:t>AWGN</a:t>
            </a:r>
            <a:endParaRPr kumimoji="1" lang="ja-JP" altLang="en-US" dirty="0"/>
          </a:p>
        </p:txBody>
      </p:sp>
      <p:cxnSp>
        <p:nvCxnSpPr>
          <p:cNvPr id="62" name="直線矢印コネクタ 61"/>
          <p:cNvCxnSpPr/>
          <p:nvPr/>
        </p:nvCxnSpPr>
        <p:spPr bwMode="auto">
          <a:xfrm flipV="1">
            <a:off x="2142790" y="4811960"/>
            <a:ext cx="0" cy="360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タイトル 62"/>
          <p:cNvSpPr>
            <a:spLocks noGrp="1"/>
          </p:cNvSpPr>
          <p:nvPr>
            <p:ph type="title" idx="4294967295"/>
          </p:nvPr>
        </p:nvSpPr>
        <p:spPr>
          <a:xfrm>
            <a:off x="647564" y="685800"/>
            <a:ext cx="7772400" cy="798984"/>
          </a:xfrm>
        </p:spPr>
        <p:txBody>
          <a:bodyPr/>
          <a:lstStyle/>
          <a:p>
            <a:r>
              <a:rPr lang="en-US" altLang="ja-JP" sz="3600" dirty="0" smtClean="0">
                <a:solidFill>
                  <a:srgbClr val="000000"/>
                </a:solidFill>
                <a:effectLst/>
                <a:latin typeface="Times New Roman"/>
                <a:ea typeface="+mj-ea"/>
                <a:cs typeface="+mj-cs"/>
              </a:rPr>
              <a:t>Block diagram of simulator</a:t>
            </a:r>
            <a:endParaRPr kumimoji="1" lang="ja-JP" altLang="en-US" dirty="0"/>
          </a:p>
        </p:txBody>
      </p:sp>
    </p:spTree>
    <p:extLst>
      <p:ext uri="{BB962C8B-B14F-4D97-AF65-F5344CB8AC3E}">
        <p14:creationId xmlns:p14="http://schemas.microsoft.com/office/powerpoint/2010/main" val="14303565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7524" y="728700"/>
            <a:ext cx="8524104" cy="720080"/>
          </a:xfrm>
        </p:spPr>
        <p:txBody>
          <a:bodyPr/>
          <a:lstStyle/>
          <a:p>
            <a:r>
              <a:rPr lang="en-US" altLang="ja-JP" sz="2800" dirty="0" smtClean="0"/>
              <a:t>MCS performance, </a:t>
            </a:r>
            <a:r>
              <a:rPr lang="en-US" altLang="ja-JP" sz="2800" dirty="0"/>
              <a:t>F</a:t>
            </a:r>
            <a:r>
              <a:rPr lang="en-US" altLang="ja-JP" sz="2800" dirty="0" smtClean="0"/>
              <a:t>ER </a:t>
            </a:r>
            <a:r>
              <a:rPr lang="en-US" altLang="ja-JP" sz="2800" dirty="0" err="1" smtClean="0"/>
              <a:t>v.s</a:t>
            </a:r>
            <a:r>
              <a:rPr lang="en-US" altLang="ja-JP" sz="2800" dirty="0" smtClean="0"/>
              <a:t>. </a:t>
            </a:r>
            <a:r>
              <a:rPr lang="en-US" altLang="ja-JP" sz="2800" i="1" dirty="0" err="1" smtClean="0"/>
              <a:t>E</a:t>
            </a:r>
            <a:r>
              <a:rPr lang="en-US" altLang="ja-JP" sz="2800" i="1" baseline="-25000" dirty="0" err="1" smtClean="0"/>
              <a:t>b</a:t>
            </a:r>
            <a:r>
              <a:rPr lang="en-US" altLang="ja-JP" sz="2800" dirty="0" smtClean="0"/>
              <a:t>/</a:t>
            </a:r>
            <a:r>
              <a:rPr lang="en-US" altLang="ja-JP" sz="2800" i="1" dirty="0" smtClean="0"/>
              <a:t>N</a:t>
            </a:r>
            <a:r>
              <a:rPr lang="en-US" altLang="ja-JP" sz="2800" baseline="-25000" dirty="0" smtClean="0"/>
              <a:t>0</a:t>
            </a:r>
            <a:r>
              <a:rPr lang="en-US" altLang="ja-JP" sz="2800" dirty="0" smtClean="0">
                <a:solidFill>
                  <a:srgbClr val="000000"/>
                </a:solidFill>
              </a:rPr>
              <a:t> with RF impairments and </a:t>
            </a:r>
            <a:r>
              <a:rPr lang="en-US" altLang="ja-JP" sz="2800" dirty="0">
                <a:solidFill>
                  <a:srgbClr val="000000"/>
                </a:solidFill>
              </a:rPr>
              <a:t>c</a:t>
            </a:r>
            <a:r>
              <a:rPr lang="en-US" altLang="ja-JP" sz="2800" dirty="0" smtClean="0">
                <a:solidFill>
                  <a:srgbClr val="000000"/>
                </a:solidFill>
              </a:rPr>
              <a:t>hannel model</a:t>
            </a:r>
            <a:endParaRPr kumimoji="1" lang="ja-JP" altLang="en-US" sz="2800" dirty="0"/>
          </a:p>
        </p:txBody>
      </p:sp>
      <p:sp>
        <p:nvSpPr>
          <p:cNvPr id="3" name="日付プレースホルダー 2"/>
          <p:cNvSpPr>
            <a:spLocks noGrp="1"/>
          </p:cNvSpPr>
          <p:nvPr>
            <p:ph type="dt" sz="half" idx="10"/>
          </p:nvPr>
        </p:nvSpPr>
        <p:spPr/>
        <p:txBody>
          <a:bodyPr/>
          <a:lstStyle/>
          <a:p>
            <a:r>
              <a:rPr lang="en-US" altLang="ja-JP" smtClean="0"/>
              <a:t>&lt;Sep. 2015&gt;</a:t>
            </a:r>
            <a:endParaRPr lang="en-US" altLang="ja-JP"/>
          </a:p>
        </p:txBody>
      </p:sp>
      <p:sp>
        <p:nvSpPr>
          <p:cNvPr id="4" name="フッター プレースホルダー 3"/>
          <p:cNvSpPr>
            <a:spLocks noGrp="1"/>
          </p:cNvSpPr>
          <p:nvPr>
            <p:ph type="ftr" sz="quarter" idx="11"/>
          </p:nvPr>
        </p:nvSpPr>
        <p:spPr/>
        <p:txBody>
          <a:bodyPr/>
          <a:lstStyle/>
          <a:p>
            <a:r>
              <a:rPr lang="en-US" altLang="ja-JP" smtClean="0"/>
              <a:t>Noda, et al. (Sony)</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6652F43B-E88C-4292-9842-7923F42985AC}" type="slidenum">
              <a:rPr lang="en-US" altLang="ja-JP" smtClean="0"/>
              <a:pPr/>
              <a:t>33</a:t>
            </a:fld>
            <a:endParaRPr lang="en-US" altLang="ja-JP"/>
          </a:p>
        </p:txBody>
      </p:sp>
      <p:sp>
        <p:nvSpPr>
          <p:cNvPr id="6" name="テキスト ボックス 5"/>
          <p:cNvSpPr txBox="1"/>
          <p:nvPr/>
        </p:nvSpPr>
        <p:spPr>
          <a:xfrm>
            <a:off x="5091376" y="1593672"/>
            <a:ext cx="1928733" cy="338554"/>
          </a:xfrm>
          <a:prstGeom prst="rect">
            <a:avLst/>
          </a:prstGeom>
          <a:noFill/>
        </p:spPr>
        <p:txBody>
          <a:bodyPr wrap="none" rtlCol="0">
            <a:spAutoFit/>
          </a:bodyPr>
          <a:lstStyle/>
          <a:p>
            <a:r>
              <a:rPr kumimoji="1" lang="en-US" altLang="ja-JP" sz="1600" dirty="0">
                <a:latin typeface="+mn-ea"/>
              </a:rPr>
              <a:t>f</a:t>
            </a:r>
            <a:r>
              <a:rPr kumimoji="1" lang="en-US" altLang="ja-JP" sz="1600" dirty="0" smtClean="0">
                <a:latin typeface="+mn-ea"/>
              </a:rPr>
              <a:t>rame length = 2</a:t>
            </a:r>
            <a:r>
              <a:rPr kumimoji="1" lang="en-US" altLang="ja-JP" sz="1600" baseline="30000" dirty="0" smtClean="0">
                <a:latin typeface="+mn-ea"/>
              </a:rPr>
              <a:t>14</a:t>
            </a:r>
            <a:r>
              <a:rPr kumimoji="1" lang="en-US" altLang="ja-JP" sz="1600" dirty="0" smtClean="0">
                <a:latin typeface="+mn-ea"/>
              </a:rPr>
              <a:t> B </a:t>
            </a:r>
            <a:endParaRPr kumimoji="1" lang="ja-JP" altLang="en-US" sz="1600" dirty="0">
              <a:latin typeface="+mn-ea"/>
            </a:endParaRPr>
          </a:p>
        </p:txBody>
      </p:sp>
      <p:sp>
        <p:nvSpPr>
          <p:cNvPr id="8" name="テキスト ボックス 7"/>
          <p:cNvSpPr txBox="1"/>
          <p:nvPr/>
        </p:nvSpPr>
        <p:spPr>
          <a:xfrm>
            <a:off x="3995936" y="5759968"/>
            <a:ext cx="1178528" cy="369332"/>
          </a:xfrm>
          <a:prstGeom prst="rect">
            <a:avLst/>
          </a:prstGeom>
          <a:noFill/>
        </p:spPr>
        <p:txBody>
          <a:bodyPr wrap="none" rtlCol="0">
            <a:spAutoFit/>
          </a:bodyPr>
          <a:lstStyle/>
          <a:p>
            <a:r>
              <a:rPr kumimoji="1" lang="en-US" altLang="ja-JP" sz="1800" i="1" dirty="0" err="1" smtClean="0"/>
              <a:t>E</a:t>
            </a:r>
            <a:r>
              <a:rPr kumimoji="1" lang="en-US" altLang="ja-JP" sz="1800" i="1" baseline="-25000" dirty="0" err="1" smtClean="0"/>
              <a:t>b</a:t>
            </a:r>
            <a:r>
              <a:rPr kumimoji="1" lang="en-US" altLang="ja-JP" sz="1800" dirty="0" smtClean="0"/>
              <a:t>/</a:t>
            </a:r>
            <a:r>
              <a:rPr kumimoji="1" lang="en-US" altLang="ja-JP" sz="1800" i="1" dirty="0" smtClean="0"/>
              <a:t>N</a:t>
            </a:r>
            <a:r>
              <a:rPr kumimoji="1" lang="en-US" altLang="ja-JP" sz="1800" baseline="-25000" dirty="0" smtClean="0"/>
              <a:t>0</a:t>
            </a:r>
            <a:r>
              <a:rPr kumimoji="1" lang="en-US" altLang="ja-JP" sz="1800" dirty="0" smtClean="0"/>
              <a:t> (dB)</a:t>
            </a:r>
            <a:endParaRPr kumimoji="1" lang="ja-JP" altLang="en-US" sz="1800" dirty="0"/>
          </a:p>
        </p:txBody>
      </p:sp>
      <p:sp>
        <p:nvSpPr>
          <p:cNvPr id="9" name="テキスト ボックス 8"/>
          <p:cNvSpPr txBox="1"/>
          <p:nvPr/>
        </p:nvSpPr>
        <p:spPr>
          <a:xfrm rot="16200000">
            <a:off x="-352129" y="3577368"/>
            <a:ext cx="2800767" cy="369332"/>
          </a:xfrm>
          <a:prstGeom prst="rect">
            <a:avLst/>
          </a:prstGeom>
          <a:noFill/>
        </p:spPr>
        <p:txBody>
          <a:bodyPr wrap="none" rtlCol="0">
            <a:spAutoFit/>
          </a:bodyPr>
          <a:lstStyle/>
          <a:p>
            <a:r>
              <a:rPr kumimoji="1" lang="en-US" altLang="ja-JP" sz="1800" dirty="0" smtClean="0"/>
              <a:t>Frame-error Rate, FER (dB)</a:t>
            </a:r>
            <a:endParaRPr kumimoji="1" lang="ja-JP" altLang="en-US" sz="1800" dirty="0"/>
          </a:p>
        </p:txBody>
      </p:sp>
      <p:sp>
        <p:nvSpPr>
          <p:cNvPr id="10" name="テキスト ボックス 9"/>
          <p:cNvSpPr txBox="1"/>
          <p:nvPr/>
        </p:nvSpPr>
        <p:spPr>
          <a:xfrm>
            <a:off x="7020272" y="3846530"/>
            <a:ext cx="1136850" cy="338554"/>
          </a:xfrm>
          <a:prstGeom prst="rect">
            <a:avLst/>
          </a:prstGeom>
          <a:noFill/>
        </p:spPr>
        <p:txBody>
          <a:bodyPr wrap="none" rtlCol="0">
            <a:spAutoFit/>
          </a:bodyPr>
          <a:lstStyle/>
          <a:p>
            <a:r>
              <a:rPr kumimoji="1" lang="en-US" altLang="ja-JP" sz="1600" dirty="0" smtClean="0">
                <a:latin typeface="+mn-ea"/>
              </a:rPr>
              <a:t>FER = 0.08</a:t>
            </a:r>
            <a:endParaRPr kumimoji="1" lang="ja-JP" altLang="en-US" sz="1600" dirty="0">
              <a:latin typeface="+mn-ea"/>
            </a:endParaRPr>
          </a:p>
        </p:txBody>
      </p:sp>
      <p:graphicFrame>
        <p:nvGraphicFramePr>
          <p:cNvPr id="11" name="グラフ 10"/>
          <p:cNvGraphicFramePr>
            <a:graphicFrameLocks/>
          </p:cNvGraphicFramePr>
          <p:nvPr>
            <p:extLst>
              <p:ext uri="{D42A27DB-BD31-4B8C-83A1-F6EECF244321}">
                <p14:modId xmlns:p14="http://schemas.microsoft.com/office/powerpoint/2010/main" val="3134127639"/>
              </p:ext>
            </p:extLst>
          </p:nvPr>
        </p:nvGraphicFramePr>
        <p:xfrm>
          <a:off x="1048254" y="1912692"/>
          <a:ext cx="7519987" cy="38957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680781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34</a:t>
            </a:fld>
            <a:endParaRPr lang="en-US" altLang="ja-JP"/>
          </a:p>
        </p:txBody>
      </p:sp>
      <p:sp>
        <p:nvSpPr>
          <p:cNvPr id="5" name="テキスト ボックス 4"/>
          <p:cNvSpPr txBox="1"/>
          <p:nvPr/>
        </p:nvSpPr>
        <p:spPr>
          <a:xfrm>
            <a:off x="5091376" y="1624450"/>
            <a:ext cx="1928733" cy="338554"/>
          </a:xfrm>
          <a:prstGeom prst="rect">
            <a:avLst/>
          </a:prstGeom>
          <a:noFill/>
        </p:spPr>
        <p:txBody>
          <a:bodyPr wrap="none" rtlCol="0">
            <a:spAutoFit/>
          </a:bodyPr>
          <a:lstStyle/>
          <a:p>
            <a:r>
              <a:rPr kumimoji="1" lang="en-US" altLang="ja-JP" sz="1600" dirty="0">
                <a:latin typeface="+mn-ea"/>
              </a:rPr>
              <a:t>f</a:t>
            </a:r>
            <a:r>
              <a:rPr kumimoji="1" lang="en-US" altLang="ja-JP" sz="1600" dirty="0" smtClean="0">
                <a:latin typeface="+mn-ea"/>
              </a:rPr>
              <a:t>rame length = 2</a:t>
            </a:r>
            <a:r>
              <a:rPr kumimoji="1" lang="en-US" altLang="ja-JP" sz="1600" baseline="30000" dirty="0" smtClean="0">
                <a:latin typeface="+mn-ea"/>
              </a:rPr>
              <a:t>14</a:t>
            </a:r>
            <a:r>
              <a:rPr kumimoji="1" lang="en-US" altLang="ja-JP" sz="1600" dirty="0" smtClean="0">
                <a:latin typeface="+mn-ea"/>
              </a:rPr>
              <a:t> B </a:t>
            </a:r>
            <a:endParaRPr kumimoji="1" lang="ja-JP" altLang="en-US" sz="1600" dirty="0">
              <a:latin typeface="+mn-ea"/>
            </a:endParaRPr>
          </a:p>
        </p:txBody>
      </p:sp>
      <p:graphicFrame>
        <p:nvGraphicFramePr>
          <p:cNvPr id="6" name="グラフ 5"/>
          <p:cNvGraphicFramePr>
            <a:graphicFrameLocks/>
          </p:cNvGraphicFramePr>
          <p:nvPr>
            <p:extLst>
              <p:ext uri="{D42A27DB-BD31-4B8C-83A1-F6EECF244321}">
                <p14:modId xmlns:p14="http://schemas.microsoft.com/office/powerpoint/2010/main" val="2471788378"/>
              </p:ext>
            </p:extLst>
          </p:nvPr>
        </p:nvGraphicFramePr>
        <p:xfrm>
          <a:off x="1192473" y="1938318"/>
          <a:ext cx="7519987" cy="3895725"/>
        </p:xfrm>
        <a:graphic>
          <a:graphicData uri="http://schemas.openxmlformats.org/drawingml/2006/chart">
            <c:chart xmlns:c="http://schemas.openxmlformats.org/drawingml/2006/chart" xmlns:r="http://schemas.openxmlformats.org/officeDocument/2006/relationships" r:id="rId2"/>
          </a:graphicData>
        </a:graphic>
      </p:graphicFrame>
      <p:sp>
        <p:nvSpPr>
          <p:cNvPr id="7" name="テキスト ボックス 6"/>
          <p:cNvSpPr txBox="1"/>
          <p:nvPr/>
        </p:nvSpPr>
        <p:spPr>
          <a:xfrm>
            <a:off x="3995936" y="5790746"/>
            <a:ext cx="1178528" cy="369332"/>
          </a:xfrm>
          <a:prstGeom prst="rect">
            <a:avLst/>
          </a:prstGeom>
          <a:noFill/>
        </p:spPr>
        <p:txBody>
          <a:bodyPr wrap="none" rtlCol="0">
            <a:spAutoFit/>
          </a:bodyPr>
          <a:lstStyle/>
          <a:p>
            <a:r>
              <a:rPr kumimoji="1" lang="en-US" altLang="ja-JP" sz="1800" i="1" dirty="0" err="1" smtClean="0"/>
              <a:t>E</a:t>
            </a:r>
            <a:r>
              <a:rPr kumimoji="1" lang="en-US" altLang="ja-JP" sz="1800" i="1" baseline="-25000" dirty="0" err="1" smtClean="0"/>
              <a:t>b</a:t>
            </a:r>
            <a:r>
              <a:rPr kumimoji="1" lang="en-US" altLang="ja-JP" sz="1800" dirty="0" smtClean="0"/>
              <a:t>/</a:t>
            </a:r>
            <a:r>
              <a:rPr kumimoji="1" lang="en-US" altLang="ja-JP" sz="1800" i="1" dirty="0" smtClean="0"/>
              <a:t>N</a:t>
            </a:r>
            <a:r>
              <a:rPr kumimoji="1" lang="en-US" altLang="ja-JP" sz="1800" baseline="-25000" dirty="0" smtClean="0"/>
              <a:t>0</a:t>
            </a:r>
            <a:r>
              <a:rPr kumimoji="1" lang="en-US" altLang="ja-JP" sz="1800" dirty="0" smtClean="0"/>
              <a:t> (dB)</a:t>
            </a:r>
            <a:endParaRPr kumimoji="1" lang="ja-JP" altLang="en-US" sz="1800" dirty="0"/>
          </a:p>
        </p:txBody>
      </p:sp>
      <p:sp>
        <p:nvSpPr>
          <p:cNvPr id="8" name="テキスト ボックス 7"/>
          <p:cNvSpPr txBox="1"/>
          <p:nvPr/>
        </p:nvSpPr>
        <p:spPr>
          <a:xfrm rot="16200000">
            <a:off x="-352129" y="3608146"/>
            <a:ext cx="2800767" cy="369332"/>
          </a:xfrm>
          <a:prstGeom prst="rect">
            <a:avLst/>
          </a:prstGeom>
          <a:noFill/>
        </p:spPr>
        <p:txBody>
          <a:bodyPr wrap="none" rtlCol="0">
            <a:spAutoFit/>
          </a:bodyPr>
          <a:lstStyle/>
          <a:p>
            <a:r>
              <a:rPr kumimoji="1" lang="en-US" altLang="ja-JP" sz="1800" dirty="0" smtClean="0"/>
              <a:t>Frame-error Rate, FER (dB)</a:t>
            </a:r>
            <a:endParaRPr kumimoji="1" lang="ja-JP" altLang="en-US" sz="1800" dirty="0"/>
          </a:p>
        </p:txBody>
      </p:sp>
      <p:sp>
        <p:nvSpPr>
          <p:cNvPr id="9" name="テキスト ボックス 8"/>
          <p:cNvSpPr txBox="1"/>
          <p:nvPr/>
        </p:nvSpPr>
        <p:spPr>
          <a:xfrm>
            <a:off x="6696236" y="3954542"/>
            <a:ext cx="1136850" cy="338554"/>
          </a:xfrm>
          <a:prstGeom prst="rect">
            <a:avLst/>
          </a:prstGeom>
          <a:noFill/>
        </p:spPr>
        <p:txBody>
          <a:bodyPr wrap="none" rtlCol="0">
            <a:spAutoFit/>
          </a:bodyPr>
          <a:lstStyle/>
          <a:p>
            <a:r>
              <a:rPr kumimoji="1" lang="en-US" altLang="ja-JP" sz="1600" dirty="0" smtClean="0">
                <a:latin typeface="+mn-ea"/>
              </a:rPr>
              <a:t>FER = 0.08</a:t>
            </a:r>
            <a:endParaRPr kumimoji="1" lang="ja-JP" altLang="en-US" sz="1600" dirty="0">
              <a:latin typeface="+mn-ea"/>
            </a:endParaRPr>
          </a:p>
        </p:txBody>
      </p:sp>
      <p:sp>
        <p:nvSpPr>
          <p:cNvPr id="10" name="タイトル 9"/>
          <p:cNvSpPr>
            <a:spLocks noGrp="1"/>
          </p:cNvSpPr>
          <p:nvPr>
            <p:ph type="title" idx="4294967295"/>
          </p:nvPr>
        </p:nvSpPr>
        <p:spPr/>
        <p:txBody>
          <a:bodyPr/>
          <a:lstStyle/>
          <a:p>
            <a:r>
              <a:rPr lang="en-US" altLang="ja-JP" sz="3200" dirty="0" smtClean="0">
                <a:solidFill>
                  <a:srgbClr val="000000"/>
                </a:solidFill>
                <a:effectLst/>
                <a:latin typeface="Times New Roman"/>
                <a:ea typeface="+mj-ea"/>
                <a:cs typeface="+mj-cs"/>
              </a:rPr>
              <a:t>MCS performance, FER </a:t>
            </a:r>
            <a:r>
              <a:rPr lang="en-US" altLang="ja-JP" sz="3200" dirty="0" err="1" smtClean="0">
                <a:solidFill>
                  <a:srgbClr val="000000"/>
                </a:solidFill>
                <a:effectLst/>
                <a:latin typeface="Times New Roman"/>
                <a:ea typeface="+mj-ea"/>
                <a:cs typeface="+mj-cs"/>
              </a:rPr>
              <a:t>v.s</a:t>
            </a:r>
            <a:r>
              <a:rPr lang="en-US" altLang="ja-JP" sz="3200" dirty="0" smtClean="0">
                <a:solidFill>
                  <a:srgbClr val="000000"/>
                </a:solidFill>
                <a:effectLst/>
                <a:latin typeface="Times New Roman"/>
                <a:ea typeface="+mj-ea"/>
                <a:cs typeface="+mj-cs"/>
              </a:rPr>
              <a:t>. </a:t>
            </a:r>
            <a:r>
              <a:rPr lang="en-US" altLang="ja-JP" sz="3200" i="1" dirty="0" err="1" smtClean="0">
                <a:solidFill>
                  <a:srgbClr val="000000"/>
                </a:solidFill>
                <a:effectLst/>
                <a:latin typeface="Times New Roman"/>
                <a:ea typeface="+mj-ea"/>
                <a:cs typeface="+mj-cs"/>
              </a:rPr>
              <a:t>E</a:t>
            </a:r>
            <a:r>
              <a:rPr lang="en-US" altLang="ja-JP" sz="3200" i="1" baseline="-25000" dirty="0" err="1" smtClean="0">
                <a:solidFill>
                  <a:srgbClr val="000000"/>
                </a:solidFill>
                <a:effectLst/>
                <a:latin typeface="Times New Roman"/>
                <a:ea typeface="+mj-ea"/>
                <a:cs typeface="+mj-cs"/>
              </a:rPr>
              <a:t>b</a:t>
            </a:r>
            <a:r>
              <a:rPr lang="en-US" altLang="ja-JP" sz="3200" dirty="0" smtClean="0">
                <a:solidFill>
                  <a:srgbClr val="000000"/>
                </a:solidFill>
                <a:effectLst/>
                <a:latin typeface="Times New Roman"/>
                <a:ea typeface="+mj-ea"/>
                <a:cs typeface="+mj-cs"/>
              </a:rPr>
              <a:t>/</a:t>
            </a:r>
            <a:r>
              <a:rPr lang="en-US" altLang="ja-JP" sz="3200" i="1" dirty="0" smtClean="0">
                <a:solidFill>
                  <a:srgbClr val="000000"/>
                </a:solidFill>
                <a:effectLst/>
                <a:latin typeface="Times New Roman"/>
                <a:ea typeface="+mj-ea"/>
                <a:cs typeface="+mj-cs"/>
              </a:rPr>
              <a:t>N</a:t>
            </a:r>
            <a:r>
              <a:rPr lang="en-US" altLang="ja-JP" sz="3200" baseline="-25000" dirty="0" smtClean="0">
                <a:solidFill>
                  <a:srgbClr val="000000"/>
                </a:solidFill>
                <a:effectLst/>
                <a:latin typeface="Times New Roman"/>
                <a:ea typeface="+mj-ea"/>
                <a:cs typeface="+mj-cs"/>
              </a:rPr>
              <a:t>0</a:t>
            </a:r>
            <a:r>
              <a:rPr lang="en-US" altLang="ja-JP" sz="3200" dirty="0" smtClean="0">
                <a:solidFill>
                  <a:srgbClr val="000000"/>
                </a:solidFill>
                <a:effectLst/>
                <a:latin typeface="Times New Roman"/>
                <a:ea typeface="+mj-ea"/>
                <a:cs typeface="+mj-cs"/>
              </a:rPr>
              <a:t> in AWGN</a:t>
            </a:r>
            <a:endParaRPr kumimoji="1" lang="ja-JP" altLang="en-US" dirty="0"/>
          </a:p>
        </p:txBody>
      </p:sp>
    </p:spTree>
    <p:extLst>
      <p:ext uri="{BB962C8B-B14F-4D97-AF65-F5344CB8AC3E}">
        <p14:creationId xmlns:p14="http://schemas.microsoft.com/office/powerpoint/2010/main" val="30265027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7788" y="685800"/>
            <a:ext cx="7990656" cy="582960"/>
          </a:xfrm>
        </p:spPr>
        <p:txBody>
          <a:bodyPr/>
          <a:lstStyle/>
          <a:p>
            <a:r>
              <a:rPr lang="en-US" altLang="ja-JP" sz="3200" dirty="0" smtClean="0"/>
              <a:t>Link budget</a:t>
            </a:r>
            <a:r>
              <a:rPr lang="ja-JP" altLang="en-US" sz="3200" dirty="0" smtClean="0"/>
              <a:t> </a:t>
            </a:r>
            <a:r>
              <a:rPr lang="en-US" altLang="ja-JP" sz="3200" dirty="0" smtClean="0"/>
              <a:t>of SC PHY using a single channel</a:t>
            </a:r>
            <a:endParaRPr kumimoji="1" lang="ja-JP" altLang="en-US" sz="3200" dirty="0"/>
          </a:p>
        </p:txBody>
      </p:sp>
      <p:sp>
        <p:nvSpPr>
          <p:cNvPr id="3" name="日付プレースホルダー 2"/>
          <p:cNvSpPr>
            <a:spLocks noGrp="1"/>
          </p:cNvSpPr>
          <p:nvPr>
            <p:ph type="dt" sz="half" idx="10"/>
          </p:nvPr>
        </p:nvSpPr>
        <p:spPr/>
        <p:txBody>
          <a:bodyPr/>
          <a:lstStyle/>
          <a:p>
            <a:r>
              <a:rPr lang="en-US" altLang="ja-JP" smtClean="0"/>
              <a:t>&lt;Sep. 2015&gt;</a:t>
            </a:r>
            <a:endParaRPr lang="en-US" altLang="ja-JP"/>
          </a:p>
        </p:txBody>
      </p:sp>
      <p:sp>
        <p:nvSpPr>
          <p:cNvPr id="4" name="フッター プレースホルダー 3"/>
          <p:cNvSpPr>
            <a:spLocks noGrp="1"/>
          </p:cNvSpPr>
          <p:nvPr>
            <p:ph type="ftr" sz="quarter" idx="11"/>
          </p:nvPr>
        </p:nvSpPr>
        <p:spPr/>
        <p:txBody>
          <a:bodyPr/>
          <a:lstStyle/>
          <a:p>
            <a:r>
              <a:rPr lang="en-US" altLang="ja-JP" smtClean="0"/>
              <a:t>Noda, et al. (Sony)</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6652F43B-E88C-4292-9842-7923F42985AC}" type="slidenum">
              <a:rPr lang="en-US" altLang="ja-JP" smtClean="0"/>
              <a:pPr/>
              <a:t>35</a:t>
            </a:fld>
            <a:endParaRPr lang="en-US" altLang="ja-JP"/>
          </a:p>
        </p:txBody>
      </p:sp>
      <p:sp>
        <p:nvSpPr>
          <p:cNvPr id="6" name="テキスト ボックス 5"/>
          <p:cNvSpPr txBox="1"/>
          <p:nvPr/>
        </p:nvSpPr>
        <p:spPr>
          <a:xfrm>
            <a:off x="4175956" y="6042774"/>
            <a:ext cx="4384534" cy="338554"/>
          </a:xfrm>
          <a:prstGeom prst="rect">
            <a:avLst/>
          </a:prstGeom>
          <a:noFill/>
        </p:spPr>
        <p:txBody>
          <a:bodyPr wrap="none" rtlCol="0">
            <a:spAutoFit/>
          </a:bodyPr>
          <a:lstStyle/>
          <a:p>
            <a:r>
              <a:rPr kumimoji="1" lang="en-US" altLang="ja-JP" sz="1600" dirty="0">
                <a:latin typeface="+mn-ea"/>
              </a:rPr>
              <a:t>*</a:t>
            </a:r>
            <a:r>
              <a:rPr kumimoji="1" lang="en-US" altLang="ja-JP" sz="1600" dirty="0" smtClean="0">
                <a:latin typeface="+mn-ea"/>
              </a:rPr>
              <a:t>incorporating </a:t>
            </a:r>
            <a:r>
              <a:rPr kumimoji="1" lang="en-US" altLang="ja-JP" sz="1600" dirty="0">
                <a:latin typeface="+mn-ea"/>
              </a:rPr>
              <a:t>RF impairments and channel </a:t>
            </a:r>
            <a:r>
              <a:rPr kumimoji="1" lang="en-US" altLang="ja-JP" sz="1600" dirty="0" smtClean="0">
                <a:latin typeface="+mn-ea"/>
              </a:rPr>
              <a:t>model</a:t>
            </a:r>
            <a:endParaRPr kumimoji="1" lang="ja-JP" altLang="en-US" sz="1600" dirty="0">
              <a:latin typeface="+mn-ea"/>
            </a:endParaRPr>
          </a:p>
        </p:txBody>
      </p:sp>
      <p:graphicFrame>
        <p:nvGraphicFramePr>
          <p:cNvPr id="8" name="表 7"/>
          <p:cNvGraphicFramePr>
            <a:graphicFrameLocks noGrp="1"/>
          </p:cNvGraphicFramePr>
          <p:nvPr>
            <p:extLst>
              <p:ext uri="{D42A27DB-BD31-4B8C-83A1-F6EECF244321}">
                <p14:modId xmlns:p14="http://schemas.microsoft.com/office/powerpoint/2010/main" val="3186638817"/>
              </p:ext>
            </p:extLst>
          </p:nvPr>
        </p:nvGraphicFramePr>
        <p:xfrm>
          <a:off x="611560" y="1412776"/>
          <a:ext cx="7793805" cy="4580488"/>
        </p:xfrm>
        <a:graphic>
          <a:graphicData uri="http://schemas.openxmlformats.org/drawingml/2006/table">
            <a:tbl>
              <a:tblPr/>
              <a:tblGrid>
                <a:gridCol w="624848"/>
                <a:gridCol w="2277672"/>
                <a:gridCol w="698755"/>
                <a:gridCol w="698755"/>
                <a:gridCol w="698755"/>
                <a:gridCol w="698755"/>
                <a:gridCol w="698755"/>
                <a:gridCol w="698755"/>
                <a:gridCol w="698755"/>
              </a:tblGrid>
              <a:tr h="243779">
                <a:tc gridSpan="2">
                  <a:txBody>
                    <a:bodyPr/>
                    <a:lstStyle/>
                    <a:p>
                      <a:pPr algn="ctr" fontAlgn="ctr"/>
                      <a:r>
                        <a:rPr lang="en-US" sz="1400" b="1" i="0" u="none" strike="noStrike">
                          <a:effectLst/>
                          <a:latin typeface="Times New Roman" panose="02020603050405020304" pitchFamily="18" charset="0"/>
                          <a:cs typeface="Times New Roman" panose="02020603050405020304" pitchFamily="18" charset="0"/>
                        </a:rPr>
                        <a:t>MCS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a:txBody>
                    <a:bodyPr/>
                    <a:lstStyle/>
                    <a:p>
                      <a:pPr algn="r" fontAlgn="ctr"/>
                      <a:r>
                        <a:rPr lang="en-US" sz="1400" b="1" i="0" u="none" strike="noStrike">
                          <a:effectLst/>
                          <a:latin typeface="Times New Roman" panose="02020603050405020304" pitchFamily="18" charset="0"/>
                          <a:cs typeface="Times New Roman" panose="02020603050405020304" pitchFamily="18" charset="0"/>
                        </a:rPr>
                        <a:t>MCS0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sz="1400" b="1" i="0" u="none" strike="noStrike">
                          <a:effectLst/>
                          <a:latin typeface="Times New Roman" panose="02020603050405020304" pitchFamily="18" charset="0"/>
                          <a:cs typeface="Times New Roman" panose="02020603050405020304" pitchFamily="18" charset="0"/>
                        </a:rPr>
                        <a:t>MCS1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sz="1400" b="1" i="0" u="none" strike="noStrike">
                          <a:effectLst/>
                          <a:latin typeface="Times New Roman" panose="02020603050405020304" pitchFamily="18" charset="0"/>
                          <a:cs typeface="Times New Roman" panose="02020603050405020304" pitchFamily="18" charset="0"/>
                        </a:rPr>
                        <a:t>MCS2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sz="1400" b="1" i="0" u="none" strike="noStrike">
                          <a:effectLst/>
                          <a:latin typeface="Times New Roman" panose="02020603050405020304" pitchFamily="18" charset="0"/>
                          <a:cs typeface="Times New Roman" panose="02020603050405020304" pitchFamily="18" charset="0"/>
                        </a:rPr>
                        <a:t>MCS3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sz="1400" b="1" i="0" u="none" strike="noStrike">
                          <a:effectLst/>
                          <a:latin typeface="Times New Roman" panose="02020603050405020304" pitchFamily="18" charset="0"/>
                          <a:cs typeface="Times New Roman" panose="02020603050405020304" pitchFamily="18" charset="0"/>
                        </a:rPr>
                        <a:t>MCS4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sz="1400" b="1" i="0" u="none" strike="noStrike">
                          <a:effectLst/>
                          <a:latin typeface="Times New Roman" panose="02020603050405020304" pitchFamily="18" charset="0"/>
                          <a:cs typeface="Times New Roman" panose="02020603050405020304" pitchFamily="18" charset="0"/>
                        </a:rPr>
                        <a:t>MCS5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sz="1400" b="1" i="0" u="none" strike="noStrike">
                          <a:effectLst/>
                          <a:latin typeface="Times New Roman" panose="02020603050405020304" pitchFamily="18" charset="0"/>
                          <a:cs typeface="Times New Roman" panose="02020603050405020304" pitchFamily="18" charset="0"/>
                        </a:rPr>
                        <a:t>MCS6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r>
              <a:tr h="243779">
                <a:tc rowSpan="4">
                  <a:txBody>
                    <a:bodyPr/>
                    <a:lstStyle/>
                    <a:p>
                      <a:pPr algn="ctr" fontAlgn="ctr"/>
                      <a:r>
                        <a:rPr lang="en-US" sz="1400" b="0" i="0" u="none" strike="noStrike">
                          <a:effectLst/>
                          <a:latin typeface="Times New Roman" panose="02020603050405020304" pitchFamily="18" charset="0"/>
                          <a:cs typeface="Times New Roman" panose="02020603050405020304" pitchFamily="18" charset="0"/>
                        </a:rPr>
                        <a:t>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effectLst/>
                          <a:latin typeface="Times New Roman" panose="02020603050405020304" pitchFamily="18" charset="0"/>
                          <a:cs typeface="Times New Roman" panose="02020603050405020304" pitchFamily="18" charset="0"/>
                        </a:rPr>
                        <a:t>frequency for CH4 (GHz)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779">
                <a:tc vMerge="1">
                  <a:txBody>
                    <a:bodyPr/>
                    <a:lstStyle/>
                    <a:p>
                      <a:endParaRPr kumimoji="1" lang="ja-JP" altLang="en-US"/>
                    </a:p>
                  </a:txBody>
                  <a:tcPr/>
                </a:tc>
                <a:tc>
                  <a:txBody>
                    <a:bodyPr/>
                    <a:lstStyle/>
                    <a:p>
                      <a:pPr algn="l" fontAlgn="ctr"/>
                      <a:r>
                        <a:rPr lang="en-US" sz="1400" b="0" i="0" u="none" strike="noStrike">
                          <a:effectLst/>
                          <a:latin typeface="Times New Roman" panose="02020603050405020304" pitchFamily="18" charset="0"/>
                          <a:cs typeface="Times New Roman" panose="02020603050405020304" pitchFamily="18" charset="0"/>
                        </a:rPr>
                        <a:t>PHY-SAP bit rate (Gb/s)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2.5813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3.2853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5.1627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6.5707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7.7440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9.8560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13.1413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779">
                <a:tc vMerge="1">
                  <a:txBody>
                    <a:bodyPr/>
                    <a:lstStyle/>
                    <a:p>
                      <a:endParaRPr kumimoji="1" lang="ja-JP" altLang="en-US"/>
                    </a:p>
                  </a:txBody>
                  <a:tcPr/>
                </a:tc>
                <a:tc>
                  <a:txBody>
                    <a:bodyPr/>
                    <a:lstStyle/>
                    <a:p>
                      <a:pPr algn="l" fontAlgn="ctr"/>
                      <a:r>
                        <a:rPr lang="en-US" sz="1400" b="0" i="0" u="none" strike="noStrike">
                          <a:effectLst/>
                          <a:latin typeface="Times New Roman" panose="02020603050405020304" pitchFamily="18" charset="0"/>
                          <a:cs typeface="Times New Roman" panose="02020603050405020304" pitchFamily="18" charset="0"/>
                        </a:rPr>
                        <a:t>Tx power (dBm)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-23.72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-20.57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-16.98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-13.69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-10.92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-1.62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779">
                <a:tc vMerge="1">
                  <a:txBody>
                    <a:bodyPr/>
                    <a:lstStyle/>
                    <a:p>
                      <a:endParaRPr kumimoji="1" lang="ja-JP" altLang="en-US"/>
                    </a:p>
                  </a:txBody>
                  <a:tcPr/>
                </a:tc>
                <a:tc>
                  <a:txBody>
                    <a:bodyPr/>
                    <a:lstStyle/>
                    <a:p>
                      <a:pPr algn="l" fontAlgn="ctr"/>
                      <a:r>
                        <a:rPr lang="en-US" sz="1400" b="0" i="0" u="none" strike="noStrike">
                          <a:effectLst/>
                          <a:latin typeface="Times New Roman" panose="02020603050405020304" pitchFamily="18" charset="0"/>
                          <a:cs typeface="Times New Roman" panose="02020603050405020304" pitchFamily="18" charset="0"/>
                        </a:rPr>
                        <a:t>Tx antenna gain (dBi)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779">
                <a:tc rowSpan="6">
                  <a:txBody>
                    <a:bodyPr/>
                    <a:lstStyle/>
                    <a:p>
                      <a:pPr algn="ctr" fontAlgn="ctr"/>
                      <a:r>
                        <a:rPr lang="en-US" sz="1400" b="0" i="0" u="none" strike="noStrike">
                          <a:effectLst/>
                          <a:latin typeface="Times New Roman" panose="02020603050405020304" pitchFamily="18" charset="0"/>
                          <a:cs typeface="Times New Roman" panose="02020603050405020304" pitchFamily="18" charset="0"/>
                        </a:rPr>
                        <a:t>channel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effectLst/>
                          <a:latin typeface="Times New Roman" panose="02020603050405020304" pitchFamily="18" charset="0"/>
                          <a:cs typeface="Times New Roman" panose="02020603050405020304" pitchFamily="18" charset="0"/>
                        </a:rPr>
                        <a:t>distance(m)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779">
                <a:tc vMerge="1">
                  <a:txBody>
                    <a:bodyPr/>
                    <a:lstStyle/>
                    <a:p>
                      <a:endParaRPr kumimoji="1" lang="ja-JP" altLang="en-US"/>
                    </a:p>
                  </a:txBody>
                  <a:tcPr/>
                </a:tc>
                <a:tc>
                  <a:txBody>
                    <a:bodyPr/>
                    <a:lstStyle/>
                    <a:p>
                      <a:pPr algn="l" fontAlgn="ctr"/>
                      <a:r>
                        <a:rPr lang="en-US" sz="1400" b="0" i="0" u="none" strike="noStrike">
                          <a:effectLst/>
                          <a:latin typeface="Times New Roman" panose="02020603050405020304" pitchFamily="18" charset="0"/>
                          <a:cs typeface="Times New Roman" panose="02020603050405020304" pitchFamily="18" charset="0"/>
                        </a:rPr>
                        <a:t>1m loss (dB)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68.67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68.67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68.67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68.67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68.67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68.67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68.67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779">
                <a:tc vMerge="1">
                  <a:txBody>
                    <a:bodyPr/>
                    <a:lstStyle/>
                    <a:p>
                      <a:endParaRPr kumimoji="1" lang="ja-JP" altLang="en-US"/>
                    </a:p>
                  </a:txBody>
                  <a:tcPr/>
                </a:tc>
                <a:tc>
                  <a:txBody>
                    <a:bodyPr/>
                    <a:lstStyle/>
                    <a:p>
                      <a:pPr algn="l" fontAlgn="ctr"/>
                      <a:r>
                        <a:rPr lang="en-US" sz="1400" b="0" i="0" u="none" strike="noStrike">
                          <a:effectLst/>
                          <a:latin typeface="Times New Roman" panose="02020603050405020304" pitchFamily="18" charset="0"/>
                          <a:cs typeface="Times New Roman" panose="02020603050405020304" pitchFamily="18" charset="0"/>
                        </a:rPr>
                        <a:t>path Loss (dB)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-20.00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-20.00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-20.00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-20.00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-20.00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-20.00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-20.00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779">
                <a:tc vMerge="1">
                  <a:txBody>
                    <a:bodyPr/>
                    <a:lstStyle/>
                    <a:p>
                      <a:endParaRPr kumimoji="1" lang="ja-JP" altLang="en-US"/>
                    </a:p>
                  </a:txBody>
                  <a:tcPr/>
                </a:tc>
                <a:tc>
                  <a:txBody>
                    <a:bodyPr/>
                    <a:lstStyle/>
                    <a:p>
                      <a:pPr algn="l" fontAlgn="ctr"/>
                      <a:r>
                        <a:rPr lang="en-US" sz="1400" b="0" i="0" u="none" strike="noStrike">
                          <a:effectLst/>
                          <a:latin typeface="Times New Roman" panose="02020603050405020304" pitchFamily="18" charset="0"/>
                          <a:cs typeface="Times New Roman" panose="02020603050405020304" pitchFamily="18" charset="0"/>
                        </a:rPr>
                        <a:t>propagation loss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779">
                <a:tc vMerge="1">
                  <a:txBody>
                    <a:bodyPr/>
                    <a:lstStyle/>
                    <a:p>
                      <a:endParaRPr kumimoji="1" lang="ja-JP" altLang="en-US"/>
                    </a:p>
                  </a:txBody>
                  <a:tcPr/>
                </a:tc>
                <a:tc>
                  <a:txBody>
                    <a:bodyPr/>
                    <a:lstStyle/>
                    <a:p>
                      <a:pPr algn="l" fontAlgn="ctr"/>
                      <a:r>
                        <a:rPr lang="en-US" sz="1400" b="0" i="0" u="none" strike="noStrike">
                          <a:effectLst/>
                          <a:latin typeface="Times New Roman" panose="02020603050405020304" pitchFamily="18" charset="0"/>
                          <a:cs typeface="Times New Roman" panose="02020603050405020304" pitchFamily="18" charset="0"/>
                        </a:rPr>
                        <a:t>Rx input level (dBm)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-66.39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-63.24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-59.65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-56.36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-53.59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-50.07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-44.29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8397">
                <a:tc vMerge="1">
                  <a:txBody>
                    <a:bodyPr/>
                    <a:lstStyle/>
                    <a:p>
                      <a:endParaRPr kumimoji="1" lang="ja-JP" altLang="en-US"/>
                    </a:p>
                  </a:txBody>
                  <a:tcPr/>
                </a:tc>
                <a:tc>
                  <a:txBody>
                    <a:bodyPr/>
                    <a:lstStyle/>
                    <a:p>
                      <a:pPr algn="l" fontAlgn="ctr"/>
                      <a:r>
                        <a:rPr lang="en-US" sz="1400" b="0" i="0" u="none" strike="noStrike">
                          <a:effectLst/>
                          <a:latin typeface="Times New Roman" panose="02020603050405020304" pitchFamily="18" charset="0"/>
                          <a:cs typeface="Times New Roman" panose="02020603050405020304" pitchFamily="18" charset="0"/>
                        </a:rPr>
                        <a:t>average noise power per bit (dBm)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-79.88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-78.83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-76.87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-75.82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-75.11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-74.06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-72.81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779">
                <a:tc rowSpan="5">
                  <a:txBody>
                    <a:bodyPr/>
                    <a:lstStyle/>
                    <a:p>
                      <a:pPr algn="ctr" fontAlgn="ctr"/>
                      <a:r>
                        <a:rPr lang="en-US" sz="1400" b="0" i="0" u="none" strike="noStrike">
                          <a:effectLst/>
                          <a:latin typeface="Times New Roman" panose="02020603050405020304" pitchFamily="18" charset="0"/>
                          <a:cs typeface="Times New Roman" panose="02020603050405020304" pitchFamily="18" charset="0"/>
                        </a:rPr>
                        <a:t>Rx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effectLst/>
                          <a:latin typeface="Times New Roman" panose="02020603050405020304" pitchFamily="18" charset="0"/>
                          <a:cs typeface="Times New Roman" panose="02020603050405020304" pitchFamily="18" charset="0"/>
                        </a:rPr>
                        <a:t>Rx antenna gain (dBi)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779">
                <a:tc vMerge="1">
                  <a:txBody>
                    <a:bodyPr/>
                    <a:lstStyle/>
                    <a:p>
                      <a:endParaRPr kumimoji="1" lang="ja-JP" altLang="en-US"/>
                    </a:p>
                  </a:txBody>
                  <a:tcPr/>
                </a:tc>
                <a:tc>
                  <a:txBody>
                    <a:bodyPr/>
                    <a:lstStyle/>
                    <a:p>
                      <a:pPr algn="l" fontAlgn="ctr"/>
                      <a:r>
                        <a:rPr lang="en-US" sz="1400" b="0" i="0" u="none" strike="noStrike">
                          <a:effectLst/>
                          <a:latin typeface="Times New Roman" panose="02020603050405020304" pitchFamily="18" charset="0"/>
                          <a:cs typeface="Times New Roman" panose="02020603050405020304" pitchFamily="18" charset="0"/>
                        </a:rPr>
                        <a:t>noise figure (dB)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779">
                <a:tc vMerge="1">
                  <a:txBody>
                    <a:bodyPr/>
                    <a:lstStyle/>
                    <a:p>
                      <a:endParaRPr kumimoji="1" lang="ja-JP" altLang="en-US"/>
                    </a:p>
                  </a:txBody>
                  <a:tcPr/>
                </a:tc>
                <a:tc>
                  <a:txBody>
                    <a:bodyPr/>
                    <a:lstStyle/>
                    <a:p>
                      <a:pPr algn="l" fontAlgn="ctr"/>
                      <a:r>
                        <a:rPr lang="en-US" sz="1400" b="0" i="0" u="none" strike="noStrike">
                          <a:effectLst/>
                          <a:latin typeface="Times New Roman" panose="02020603050405020304" pitchFamily="18" charset="0"/>
                          <a:cs typeface="Times New Roman" panose="02020603050405020304" pitchFamily="18" charset="0"/>
                        </a:rPr>
                        <a:t>implementation loss (dB)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779">
                <a:tc vMerge="1">
                  <a:txBody>
                    <a:bodyPr/>
                    <a:lstStyle/>
                    <a:p>
                      <a:endParaRPr kumimoji="1" lang="ja-JP" altLang="en-US"/>
                    </a:p>
                  </a:txBody>
                  <a:tcPr/>
                </a:tc>
                <a:tc>
                  <a:txBody>
                    <a:bodyPr/>
                    <a:lstStyle/>
                    <a:p>
                      <a:pPr algn="l" fontAlgn="ctr"/>
                      <a:r>
                        <a:rPr lang="en-US" sz="1400" b="0" i="0" u="none" strike="noStrike">
                          <a:effectLst/>
                          <a:latin typeface="Times New Roman" panose="02020603050405020304" pitchFamily="18" charset="0"/>
                          <a:cs typeface="Times New Roman" panose="02020603050405020304" pitchFamily="18" charset="0"/>
                        </a:rPr>
                        <a:t>shadowing margin (dB)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779">
                <a:tc vMerge="1">
                  <a:txBody>
                    <a:bodyPr/>
                    <a:lstStyle/>
                    <a:p>
                      <a:endParaRPr kumimoji="1" lang="ja-JP" altLang="en-US"/>
                    </a:p>
                  </a:txBody>
                  <a:tcPr/>
                </a:tc>
                <a:tc>
                  <a:txBody>
                    <a:bodyPr/>
                    <a:lstStyle/>
                    <a:p>
                      <a:pPr algn="l" fontAlgn="ctr"/>
                      <a:r>
                        <a:rPr lang="en-US" sz="1400" b="0" i="0" u="none" strike="noStrike">
                          <a:effectLst/>
                          <a:latin typeface="Times New Roman" panose="02020603050405020304" pitchFamily="18" charset="0"/>
                          <a:cs typeface="Times New Roman" panose="02020603050405020304" pitchFamily="18" charset="0"/>
                        </a:rPr>
                        <a:t>receiving Eb/N0 (dB)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4.49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6.59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8.22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10.46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12.52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14.99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effectLst/>
                          <a:latin typeface="Times New Roman" panose="02020603050405020304" pitchFamily="18" charset="0"/>
                          <a:cs typeface="Times New Roman" panose="02020603050405020304" pitchFamily="18" charset="0"/>
                        </a:rPr>
                        <a:t>19.52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779">
                <a:tc gridSpan="2">
                  <a:txBody>
                    <a:bodyPr/>
                    <a:lstStyle/>
                    <a:p>
                      <a:pPr algn="ctr" fontAlgn="ctr"/>
                      <a:r>
                        <a:rPr lang="en-US" sz="1400" b="1" i="0" u="none" strike="noStrike">
                          <a:effectLst/>
                          <a:latin typeface="Times New Roman" panose="02020603050405020304" pitchFamily="18" charset="0"/>
                          <a:cs typeface="Times New Roman" panose="02020603050405020304" pitchFamily="18" charset="0"/>
                        </a:rPr>
                        <a:t>required Eb/N0*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a:txBody>
                    <a:bodyPr/>
                    <a:lstStyle/>
                    <a:p>
                      <a:pPr algn="r" fontAlgn="ctr"/>
                      <a:r>
                        <a:rPr lang="en-US" altLang="ja-JP" sz="1400" b="1" i="0" u="none" strike="noStrike">
                          <a:effectLst/>
                          <a:latin typeface="Times New Roman" panose="02020603050405020304" pitchFamily="18" charset="0"/>
                          <a:cs typeface="Times New Roman" panose="02020603050405020304" pitchFamily="18" charset="0"/>
                        </a:rPr>
                        <a:t>4.49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400" b="1" i="0" u="none" strike="noStrike">
                          <a:effectLst/>
                          <a:latin typeface="Times New Roman" panose="02020603050405020304" pitchFamily="18" charset="0"/>
                          <a:cs typeface="Times New Roman" panose="02020603050405020304" pitchFamily="18" charset="0"/>
                        </a:rPr>
                        <a:t>6.59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400" b="1" i="0" u="none" strike="noStrike">
                          <a:effectLst/>
                          <a:latin typeface="Times New Roman" panose="02020603050405020304" pitchFamily="18" charset="0"/>
                          <a:cs typeface="Times New Roman" panose="02020603050405020304" pitchFamily="18" charset="0"/>
                        </a:rPr>
                        <a:t>8.22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400" b="1" i="0" u="none" strike="noStrike">
                          <a:effectLst/>
                          <a:latin typeface="Times New Roman" panose="02020603050405020304" pitchFamily="18" charset="0"/>
                          <a:cs typeface="Times New Roman" panose="02020603050405020304" pitchFamily="18" charset="0"/>
                        </a:rPr>
                        <a:t>10.46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400" b="1" i="0" u="none" strike="noStrike">
                          <a:effectLst/>
                          <a:latin typeface="Times New Roman" panose="02020603050405020304" pitchFamily="18" charset="0"/>
                          <a:cs typeface="Times New Roman" panose="02020603050405020304" pitchFamily="18" charset="0"/>
                        </a:rPr>
                        <a:t>12.52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400" b="1" i="0" u="none" strike="noStrike">
                          <a:effectLst/>
                          <a:latin typeface="Times New Roman" panose="02020603050405020304" pitchFamily="18" charset="0"/>
                          <a:cs typeface="Times New Roman" panose="02020603050405020304" pitchFamily="18" charset="0"/>
                        </a:rPr>
                        <a:t>14.99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400" b="1" i="0" u="none" strike="noStrike">
                          <a:effectLst/>
                          <a:latin typeface="Times New Roman" panose="02020603050405020304" pitchFamily="18" charset="0"/>
                          <a:cs typeface="Times New Roman" panose="02020603050405020304" pitchFamily="18" charset="0"/>
                        </a:rPr>
                        <a:t>19.52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r>
              <a:tr h="243779">
                <a:tc gridSpan="2">
                  <a:txBody>
                    <a:bodyPr/>
                    <a:lstStyle/>
                    <a:p>
                      <a:pPr algn="ctr" fontAlgn="ctr"/>
                      <a:r>
                        <a:rPr lang="en-US" sz="1400" b="1" i="0" u="none" strike="noStrike">
                          <a:effectLst/>
                          <a:latin typeface="Times New Roman" panose="02020603050405020304" pitchFamily="18" charset="0"/>
                          <a:cs typeface="Times New Roman" panose="02020603050405020304" pitchFamily="18" charset="0"/>
                        </a:rPr>
                        <a:t>margin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a:txBody>
                    <a:bodyPr/>
                    <a:lstStyle/>
                    <a:p>
                      <a:pPr algn="r" fontAlgn="ctr"/>
                      <a:r>
                        <a:rPr lang="en-US" altLang="ja-JP" sz="1400" b="1" i="0" u="none" strike="noStrike">
                          <a:effectLst/>
                          <a:latin typeface="Times New Roman" panose="02020603050405020304" pitchFamily="18" charset="0"/>
                          <a:cs typeface="Times New Roman" panose="02020603050405020304" pitchFamily="18" charset="0"/>
                        </a:rPr>
                        <a:t>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400" b="1" i="0" u="none" strike="noStrike">
                          <a:effectLst/>
                          <a:latin typeface="Times New Roman" panose="02020603050405020304" pitchFamily="18" charset="0"/>
                          <a:cs typeface="Times New Roman" panose="02020603050405020304" pitchFamily="18" charset="0"/>
                        </a:rPr>
                        <a:t>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400" b="1" i="0" u="none" strike="noStrike">
                          <a:effectLst/>
                          <a:latin typeface="Times New Roman" panose="02020603050405020304" pitchFamily="18" charset="0"/>
                          <a:cs typeface="Times New Roman" panose="02020603050405020304" pitchFamily="18" charset="0"/>
                        </a:rPr>
                        <a:t>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400" b="1" i="0" u="none" strike="noStrike">
                          <a:effectLst/>
                          <a:latin typeface="Times New Roman" panose="02020603050405020304" pitchFamily="18" charset="0"/>
                          <a:cs typeface="Times New Roman" panose="02020603050405020304" pitchFamily="18" charset="0"/>
                        </a:rPr>
                        <a:t>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400" b="1" i="0" u="none" strike="noStrike">
                          <a:effectLst/>
                          <a:latin typeface="Times New Roman" panose="02020603050405020304" pitchFamily="18" charset="0"/>
                          <a:cs typeface="Times New Roman" panose="02020603050405020304" pitchFamily="18" charset="0"/>
                        </a:rPr>
                        <a:t>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400" b="1" i="0" u="none" strike="noStrike">
                          <a:effectLst/>
                          <a:latin typeface="Times New Roman" panose="02020603050405020304" pitchFamily="18" charset="0"/>
                          <a:cs typeface="Times New Roman" panose="02020603050405020304" pitchFamily="18" charset="0"/>
                        </a:rPr>
                        <a:t>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ja-JP" sz="1400" b="1" i="0" u="none" strike="noStrike" dirty="0">
                          <a:effectLst/>
                          <a:latin typeface="Times New Roman" panose="02020603050405020304" pitchFamily="18" charset="0"/>
                          <a:cs typeface="Times New Roman" panose="02020603050405020304" pitchFamily="18" charset="0"/>
                        </a:rPr>
                        <a:t>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r>
            </a:tbl>
          </a:graphicData>
        </a:graphic>
      </p:graphicFrame>
    </p:spTree>
    <p:extLst>
      <p:ext uri="{BB962C8B-B14F-4D97-AF65-F5344CB8AC3E}">
        <p14:creationId xmlns:p14="http://schemas.microsoft.com/office/powerpoint/2010/main" val="6678605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36</a:t>
            </a:fld>
            <a:endParaRPr lang="en-US" altLang="ja-JP"/>
          </a:p>
        </p:txBody>
      </p:sp>
      <p:sp>
        <p:nvSpPr>
          <p:cNvPr id="5" name="タイトル 4"/>
          <p:cNvSpPr>
            <a:spLocks noGrp="1"/>
          </p:cNvSpPr>
          <p:nvPr>
            <p:ph type="title" idx="4294967295"/>
          </p:nvPr>
        </p:nvSpPr>
        <p:spPr>
          <a:xfrm>
            <a:off x="616024" y="2816932"/>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4</a:t>
            </a:fld>
            <a:endParaRPr lang="en-US" altLang="ja-JP"/>
          </a:p>
        </p:txBody>
      </p:sp>
      <p:sp>
        <p:nvSpPr>
          <p:cNvPr id="5" name="タイトル 4"/>
          <p:cNvSpPr>
            <a:spLocks noGrp="1"/>
          </p:cNvSpPr>
          <p:nvPr>
            <p:ph type="title" idx="4294967295"/>
          </p:nvPr>
        </p:nvSpPr>
        <p:spPr>
          <a:xfrm>
            <a:off x="647564" y="685800"/>
            <a:ext cx="7772400" cy="798984"/>
          </a:xfrm>
        </p:spPr>
        <p:txBody>
          <a:bodyPr/>
          <a:lstStyle/>
          <a:p>
            <a:r>
              <a:rPr kumimoji="1" lang="ja-JP" altLang="en-US" dirty="0" smtClean="0"/>
              <a:t>S</a:t>
            </a:r>
            <a:r>
              <a:rPr kumimoji="1" lang="en-US" altLang="ja-JP" dirty="0" smtClean="0"/>
              <a:t>ingle Carrier (SC) PHY</a:t>
            </a:r>
            <a:endParaRPr kumimoji="1" lang="ja-JP" altLang="en-US" dirty="0"/>
          </a:p>
        </p:txBody>
      </p:sp>
      <p:sp>
        <p:nvSpPr>
          <p:cNvPr id="6" name="テキスト ボックス 5"/>
          <p:cNvSpPr txBox="1"/>
          <p:nvPr/>
        </p:nvSpPr>
        <p:spPr>
          <a:xfrm>
            <a:off x="215516" y="1592796"/>
            <a:ext cx="8640960" cy="4708981"/>
          </a:xfrm>
          <a:prstGeom prst="rect">
            <a:avLst/>
          </a:prstGeom>
          <a:noFill/>
        </p:spPr>
        <p:txBody>
          <a:bodyPr wrap="square" rtlCol="0">
            <a:spAutoFit/>
          </a:bodyPr>
          <a:lstStyle/>
          <a:p>
            <a:pPr marL="342900" indent="-342900">
              <a:buFont typeface="Wingdings" panose="05000000000000000000" pitchFamily="2" charset="2"/>
              <a:buChar char="ü"/>
            </a:pPr>
            <a:r>
              <a:rPr kumimoji="1" lang="en-US" altLang="ja-JP" sz="2000" b="1" dirty="0" smtClean="0">
                <a:solidFill>
                  <a:srgbClr val="0000FF"/>
                </a:solidFill>
                <a:latin typeface="+mn-ea"/>
              </a:rPr>
              <a:t>Extremely high PHY-SAP payload-bit rates outperforming those of 15.3c</a:t>
            </a:r>
          </a:p>
          <a:p>
            <a:pPr marL="541338" indent="-179388">
              <a:buFont typeface="Arial" panose="020B0604020202020204" pitchFamily="34" charset="0"/>
              <a:buChar char="•"/>
              <a:tabLst>
                <a:tab pos="450850" algn="l"/>
              </a:tabLst>
            </a:pPr>
            <a:r>
              <a:rPr kumimoji="1" lang="en-US" altLang="ja-JP" sz="2000" dirty="0" smtClean="0">
                <a:latin typeface="+mn-ea"/>
              </a:rPr>
              <a:t>Min. 2 </a:t>
            </a:r>
            <a:r>
              <a:rPr kumimoji="1" lang="en-US" altLang="ja-JP" sz="2000" dirty="0">
                <a:latin typeface="+mn-ea"/>
              </a:rPr>
              <a:t>Gb/s </a:t>
            </a:r>
            <a:r>
              <a:rPr kumimoji="1" lang="en-US" altLang="ja-JP" sz="2000" dirty="0" smtClean="0">
                <a:latin typeface="+mn-ea"/>
              </a:rPr>
              <a:t>and Max. 13 Gb/s, using </a:t>
            </a:r>
            <a:r>
              <a:rPr kumimoji="1" lang="en-US" altLang="ja-JP" sz="2000" dirty="0">
                <a:latin typeface="+mn-ea"/>
              </a:rPr>
              <a:t>a single channel with 2.16 GHz </a:t>
            </a:r>
            <a:r>
              <a:rPr kumimoji="1" lang="en-US" altLang="ja-JP" sz="2000" dirty="0" smtClean="0">
                <a:latin typeface="+mn-ea"/>
              </a:rPr>
              <a:t>bandwidth</a:t>
            </a:r>
          </a:p>
          <a:p>
            <a:pPr marL="342900" indent="-342900">
              <a:buFont typeface="Wingdings" panose="05000000000000000000" pitchFamily="2" charset="2"/>
              <a:buChar char="ü"/>
            </a:pPr>
            <a:endParaRPr kumimoji="1" lang="en-US" altLang="ja-JP" sz="2000" dirty="0" smtClean="0">
              <a:latin typeface="+mn-ea"/>
            </a:endParaRPr>
          </a:p>
          <a:p>
            <a:pPr marL="285750" indent="-285750">
              <a:buFont typeface="Wingdings" panose="05000000000000000000" pitchFamily="2" charset="2"/>
              <a:buChar char="ü"/>
            </a:pPr>
            <a:r>
              <a:rPr kumimoji="1" lang="en-US" altLang="ja-JP" sz="2000" b="1" dirty="0" smtClean="0">
                <a:solidFill>
                  <a:srgbClr val="0000FF"/>
                </a:solidFill>
                <a:latin typeface="+mn-ea"/>
              </a:rPr>
              <a:t>Reusing the best error-correction code respecting 15.3c</a:t>
            </a:r>
          </a:p>
          <a:p>
            <a:pPr marL="541338" indent="-179388">
              <a:buFont typeface="Arial" panose="020B0604020202020204" pitchFamily="34" charset="0"/>
              <a:buChar char="•"/>
            </a:pPr>
            <a:r>
              <a:rPr kumimoji="1" lang="en-US" altLang="ja-JP" sz="2000" dirty="0" smtClean="0">
                <a:latin typeface="+mn-ea"/>
              </a:rPr>
              <a:t>Reusing the rate-14/15 low-density parity-check (LDPC) code</a:t>
            </a:r>
          </a:p>
          <a:p>
            <a:pPr marL="541338" indent="-179388">
              <a:buFont typeface="Arial" panose="020B0604020202020204" pitchFamily="34" charset="0"/>
              <a:buChar char="•"/>
            </a:pPr>
            <a:r>
              <a:rPr kumimoji="1" lang="en-US" altLang="ja-JP" sz="2000" dirty="0" smtClean="0">
                <a:latin typeface="+mn-ea"/>
              </a:rPr>
              <a:t>Introducing a new rate-11/15 LDPC code whose decoder compatible with that for the rate-14/15 LDPC code to obtain moderate bit rates</a:t>
            </a:r>
          </a:p>
          <a:p>
            <a:pPr marL="285750" indent="-285750">
              <a:buFont typeface="Wingdings" panose="05000000000000000000" pitchFamily="2" charset="2"/>
              <a:buChar char="ü"/>
            </a:pPr>
            <a:endParaRPr kumimoji="1" lang="en-US" altLang="ja-JP" sz="2000" dirty="0" smtClean="0">
              <a:latin typeface="+mn-ea"/>
            </a:endParaRPr>
          </a:p>
          <a:p>
            <a:pPr marL="342900" indent="-342900">
              <a:buFont typeface="Wingdings" panose="05000000000000000000" pitchFamily="2" charset="2"/>
              <a:buChar char="ü"/>
            </a:pPr>
            <a:r>
              <a:rPr kumimoji="1" lang="en-US" altLang="ja-JP" sz="2000" b="1" dirty="0" smtClean="0">
                <a:solidFill>
                  <a:srgbClr val="0000FF"/>
                </a:solidFill>
                <a:latin typeface="+mn-ea"/>
              </a:rPr>
              <a:t>New preamble, comparing 15.3c:</a:t>
            </a:r>
          </a:p>
          <a:p>
            <a:pPr marL="541338" indent="-179388">
              <a:buFont typeface="Arial" panose="020B0604020202020204" pitchFamily="34" charset="0"/>
              <a:buChar char="•"/>
            </a:pPr>
            <a:r>
              <a:rPr kumimoji="1" lang="en-US" altLang="ja-JP" sz="2000" dirty="0" smtClean="0">
                <a:latin typeface="+mn-ea"/>
              </a:rPr>
              <a:t>Decrease the length</a:t>
            </a:r>
          </a:p>
          <a:p>
            <a:pPr marL="541338" indent="-179388">
              <a:buFont typeface="Arial" panose="020B0604020202020204" pitchFamily="34" charset="0"/>
              <a:buChar char="•"/>
            </a:pPr>
            <a:r>
              <a:rPr kumimoji="1" lang="en-US" altLang="ja-JP" sz="2000" dirty="0" smtClean="0">
                <a:latin typeface="+mn-ea"/>
              </a:rPr>
              <a:t>Double the zero-auto correlation zone of the channel-estimation sequence </a:t>
            </a:r>
          </a:p>
          <a:p>
            <a:pPr marL="541338" indent="-179388">
              <a:buFont typeface="Arial" panose="020B0604020202020204" pitchFamily="34" charset="0"/>
              <a:buChar char="•"/>
            </a:pPr>
            <a:endParaRPr kumimoji="1" lang="en-US" altLang="ja-JP" sz="2000" dirty="0">
              <a:latin typeface="+mn-ea"/>
            </a:endParaRPr>
          </a:p>
          <a:p>
            <a:r>
              <a:rPr kumimoji="1" lang="en-US" altLang="ja-JP" sz="2000" dirty="0" smtClean="0">
                <a:latin typeface="+mn-ea"/>
              </a:rPr>
              <a:t>MIMO in SC PHY for 100 Gb/s is described in other material (15-0661/r1).</a:t>
            </a:r>
          </a:p>
          <a:p>
            <a:r>
              <a:rPr kumimoji="1" lang="en-US" altLang="ja-JP" sz="2000" dirty="0">
                <a:latin typeface="+mn-ea"/>
              </a:rPr>
              <a:t>SC PHY proposal is also described in a draft </a:t>
            </a:r>
            <a:r>
              <a:rPr kumimoji="1" lang="en-US" altLang="ja-JP" sz="2000" dirty="0" smtClean="0">
                <a:latin typeface="+mn-ea"/>
              </a:rPr>
              <a:t>version (15-0665/r1).</a:t>
            </a:r>
            <a:endParaRPr kumimoji="1" lang="en-US" altLang="ja-JP" sz="2000" dirty="0">
              <a:latin typeface="+mn-ea"/>
            </a:endParaRPr>
          </a:p>
        </p:txBody>
      </p:sp>
    </p:spTree>
    <p:extLst>
      <p:ext uri="{BB962C8B-B14F-4D97-AF65-F5344CB8AC3E}">
        <p14:creationId xmlns:p14="http://schemas.microsoft.com/office/powerpoint/2010/main" val="10044399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5</a:t>
            </a:fld>
            <a:endParaRPr lang="en-US" altLang="ja-JP"/>
          </a:p>
        </p:txBody>
      </p:sp>
      <p:sp>
        <p:nvSpPr>
          <p:cNvPr id="5" name="テキスト ボックス 4"/>
          <p:cNvSpPr txBox="1"/>
          <p:nvPr/>
        </p:nvSpPr>
        <p:spPr>
          <a:xfrm>
            <a:off x="1113460" y="1620083"/>
            <a:ext cx="6914923" cy="4401205"/>
          </a:xfrm>
          <a:prstGeom prst="rect">
            <a:avLst/>
          </a:prstGeom>
          <a:noFill/>
        </p:spPr>
        <p:txBody>
          <a:bodyPr wrap="square" rtlCol="0">
            <a:spAutoFit/>
          </a:bodyPr>
          <a:lstStyle/>
          <a:p>
            <a:pPr marL="514350" indent="-514350">
              <a:lnSpc>
                <a:spcPct val="200000"/>
              </a:lnSpc>
              <a:buFont typeface="+mj-lt"/>
              <a:buAutoNum type="arabicPeriod"/>
            </a:pPr>
            <a:r>
              <a:rPr kumimoji="1" lang="en-US" altLang="ja-JP" sz="2800" b="1" dirty="0" smtClean="0">
                <a:latin typeface="+mn-ea"/>
              </a:rPr>
              <a:t>Channelization </a:t>
            </a:r>
            <a:r>
              <a:rPr kumimoji="1" lang="en-US" altLang="ja-JP" sz="2800" b="1" dirty="0">
                <a:latin typeface="+mn-ea"/>
              </a:rPr>
              <a:t>of HRCP-SC </a:t>
            </a:r>
            <a:r>
              <a:rPr kumimoji="1" lang="en-US" altLang="ja-JP" sz="2800" b="1" dirty="0" smtClean="0">
                <a:latin typeface="+mn-ea"/>
              </a:rPr>
              <a:t>PHY</a:t>
            </a:r>
            <a:endParaRPr kumimoji="1" lang="en-US" altLang="ja-JP" sz="2800" b="1" dirty="0">
              <a:latin typeface="+mn-ea"/>
            </a:endParaRPr>
          </a:p>
          <a:p>
            <a:pPr marL="514350" indent="-514350">
              <a:lnSpc>
                <a:spcPct val="200000"/>
              </a:lnSpc>
              <a:buFont typeface="+mj-lt"/>
              <a:buAutoNum type="arabicPeriod"/>
            </a:pPr>
            <a:r>
              <a:rPr kumimoji="1" lang="en-US" altLang="ja-JP" sz="2800" b="1" dirty="0" smtClean="0">
                <a:latin typeface="+mn-ea"/>
              </a:rPr>
              <a:t>Modulation </a:t>
            </a:r>
            <a:r>
              <a:rPr kumimoji="1" lang="en-US" altLang="ja-JP" sz="2800" b="1" dirty="0">
                <a:latin typeface="+mn-ea"/>
              </a:rPr>
              <a:t>and </a:t>
            </a:r>
            <a:r>
              <a:rPr kumimoji="1" lang="en-US" altLang="ja-JP" sz="2800" b="1" dirty="0" smtClean="0">
                <a:latin typeface="+mn-ea"/>
              </a:rPr>
              <a:t>coding</a:t>
            </a:r>
            <a:endParaRPr kumimoji="1" lang="en-US" altLang="ja-JP" sz="2800" b="1" dirty="0">
              <a:latin typeface="+mn-ea"/>
            </a:endParaRPr>
          </a:p>
          <a:p>
            <a:pPr marL="514350" indent="-514350">
              <a:lnSpc>
                <a:spcPct val="200000"/>
              </a:lnSpc>
              <a:buFont typeface="+mj-lt"/>
              <a:buAutoNum type="arabicPeriod"/>
            </a:pPr>
            <a:r>
              <a:rPr kumimoji="1" lang="en-US" altLang="ja-JP" sz="2800" b="1" dirty="0">
                <a:latin typeface="+mn-ea"/>
              </a:rPr>
              <a:t>F</a:t>
            </a:r>
            <a:r>
              <a:rPr kumimoji="1" lang="en-US" altLang="ja-JP" sz="2800" b="1" dirty="0" smtClean="0">
                <a:latin typeface="+mn-ea"/>
              </a:rPr>
              <a:t>rame format</a:t>
            </a:r>
          </a:p>
          <a:p>
            <a:pPr marL="514350" indent="-514350">
              <a:lnSpc>
                <a:spcPct val="200000"/>
              </a:lnSpc>
              <a:buFont typeface="+mj-lt"/>
              <a:buAutoNum type="arabicPeriod"/>
            </a:pPr>
            <a:r>
              <a:rPr kumimoji="1" lang="en-US" altLang="ja-JP" sz="2800" b="1" dirty="0" smtClean="0">
                <a:latin typeface="+mn-ea"/>
              </a:rPr>
              <a:t>Preamble</a:t>
            </a:r>
          </a:p>
          <a:p>
            <a:pPr marL="514350" indent="-514350">
              <a:lnSpc>
                <a:spcPct val="200000"/>
              </a:lnSpc>
              <a:buFont typeface="+mj-lt"/>
              <a:buAutoNum type="arabicPeriod"/>
            </a:pPr>
            <a:r>
              <a:rPr kumimoji="1" lang="en-US" altLang="ja-JP" sz="2800" b="1" dirty="0" smtClean="0">
                <a:latin typeface="+mn-ea"/>
              </a:rPr>
              <a:t>MCS Evaluation</a:t>
            </a:r>
            <a:endParaRPr kumimoji="1" lang="en-US" altLang="ja-JP" sz="2800" b="1" dirty="0">
              <a:latin typeface="+mn-ea"/>
            </a:endParaRPr>
          </a:p>
        </p:txBody>
      </p:sp>
      <p:sp>
        <p:nvSpPr>
          <p:cNvPr id="6" name="タイトル 5"/>
          <p:cNvSpPr>
            <a:spLocks noGrp="1"/>
          </p:cNvSpPr>
          <p:nvPr>
            <p:ph type="title" idx="4294967295"/>
          </p:nvPr>
        </p:nvSpPr>
        <p:spPr>
          <a:xfrm>
            <a:off x="685800" y="685800"/>
            <a:ext cx="7772400" cy="762980"/>
          </a:xfrm>
        </p:spPr>
        <p:txBody>
          <a:bodyPr/>
          <a:lstStyle/>
          <a:p>
            <a:r>
              <a:rPr kumimoji="1" lang="en-US" altLang="ja-JP" dirty="0" smtClean="0"/>
              <a:t>Index for HRCP-SC </a:t>
            </a:r>
            <a:r>
              <a:rPr kumimoji="1" lang="en-US" altLang="ja-JP" dirty="0"/>
              <a:t>PHY</a:t>
            </a:r>
            <a:endParaRPr kumimoji="1" lang="ja-JP" altLang="en-US" dirty="0"/>
          </a:p>
        </p:txBody>
      </p:sp>
    </p:spTree>
    <p:extLst>
      <p:ext uri="{BB962C8B-B14F-4D97-AF65-F5344CB8AC3E}">
        <p14:creationId xmlns:p14="http://schemas.microsoft.com/office/powerpoint/2010/main" val="1295506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6</a:t>
            </a:fld>
            <a:endParaRPr lang="en-US" altLang="ja-JP"/>
          </a:p>
        </p:txBody>
      </p:sp>
      <p:sp>
        <p:nvSpPr>
          <p:cNvPr id="5" name="テキスト ボックス 4"/>
          <p:cNvSpPr txBox="1"/>
          <p:nvPr/>
        </p:nvSpPr>
        <p:spPr>
          <a:xfrm>
            <a:off x="1113460" y="1620083"/>
            <a:ext cx="6914923" cy="4401205"/>
          </a:xfrm>
          <a:prstGeom prst="rect">
            <a:avLst/>
          </a:prstGeom>
          <a:noFill/>
        </p:spPr>
        <p:txBody>
          <a:bodyPr wrap="square" rtlCol="0">
            <a:spAutoFit/>
          </a:bodyPr>
          <a:lstStyle/>
          <a:p>
            <a:pPr marL="514350" indent="-514350">
              <a:lnSpc>
                <a:spcPct val="200000"/>
              </a:lnSpc>
              <a:buFont typeface="+mj-lt"/>
              <a:buAutoNum type="arabicPeriod"/>
            </a:pPr>
            <a:r>
              <a:rPr kumimoji="1" lang="en-US" altLang="ja-JP" sz="2800" b="1" dirty="0" smtClean="0">
                <a:latin typeface="+mn-ea"/>
              </a:rPr>
              <a:t>Channelization </a:t>
            </a:r>
            <a:r>
              <a:rPr kumimoji="1" lang="en-US" altLang="ja-JP" sz="2800" b="1" dirty="0">
                <a:latin typeface="+mn-ea"/>
              </a:rPr>
              <a:t>of HRCP-SC </a:t>
            </a:r>
            <a:r>
              <a:rPr kumimoji="1" lang="en-US" altLang="ja-JP" sz="2800" b="1" dirty="0" smtClean="0">
                <a:latin typeface="+mn-ea"/>
              </a:rPr>
              <a:t>PHY</a:t>
            </a:r>
            <a:endParaRPr kumimoji="1" lang="en-US" altLang="ja-JP" sz="2800" b="1" dirty="0">
              <a:latin typeface="+mn-ea"/>
            </a:endParaRPr>
          </a:p>
          <a:p>
            <a:pPr marL="514350" indent="-514350">
              <a:lnSpc>
                <a:spcPct val="200000"/>
              </a:lnSpc>
              <a:buFont typeface="+mj-lt"/>
              <a:buAutoNum type="arabicPeriod"/>
            </a:pPr>
            <a:r>
              <a:rPr kumimoji="1" lang="en-US" altLang="ja-JP" sz="2800" b="1" dirty="0" smtClean="0">
                <a:solidFill>
                  <a:schemeClr val="bg2">
                    <a:lumMod val="20000"/>
                    <a:lumOff val="80000"/>
                  </a:schemeClr>
                </a:solidFill>
                <a:latin typeface="+mn-ea"/>
              </a:rPr>
              <a:t>Modulation </a:t>
            </a:r>
            <a:r>
              <a:rPr kumimoji="1" lang="en-US" altLang="ja-JP" sz="2800" b="1" dirty="0">
                <a:solidFill>
                  <a:schemeClr val="bg2">
                    <a:lumMod val="20000"/>
                    <a:lumOff val="80000"/>
                  </a:schemeClr>
                </a:solidFill>
                <a:latin typeface="+mn-ea"/>
              </a:rPr>
              <a:t>and </a:t>
            </a:r>
            <a:r>
              <a:rPr kumimoji="1" lang="en-US" altLang="ja-JP" sz="2800" b="1" dirty="0" smtClean="0">
                <a:solidFill>
                  <a:schemeClr val="bg2">
                    <a:lumMod val="20000"/>
                    <a:lumOff val="80000"/>
                  </a:schemeClr>
                </a:solidFill>
                <a:latin typeface="+mn-ea"/>
              </a:rPr>
              <a:t>coding</a:t>
            </a:r>
            <a:endParaRPr kumimoji="1" lang="en-US" altLang="ja-JP" sz="2800" b="1" dirty="0">
              <a:solidFill>
                <a:schemeClr val="bg2">
                  <a:lumMod val="20000"/>
                  <a:lumOff val="80000"/>
                </a:schemeClr>
              </a:solidFill>
              <a:latin typeface="+mn-ea"/>
            </a:endParaRPr>
          </a:p>
          <a:p>
            <a:pPr marL="514350" indent="-514350">
              <a:lnSpc>
                <a:spcPct val="200000"/>
              </a:lnSpc>
              <a:buFont typeface="+mj-lt"/>
              <a:buAutoNum type="arabicPeriod"/>
            </a:pPr>
            <a:r>
              <a:rPr kumimoji="1" lang="en-US" altLang="ja-JP" sz="2800" b="1" dirty="0">
                <a:solidFill>
                  <a:schemeClr val="bg2">
                    <a:lumMod val="20000"/>
                    <a:lumOff val="80000"/>
                  </a:schemeClr>
                </a:solidFill>
                <a:latin typeface="+mn-ea"/>
              </a:rPr>
              <a:t>F</a:t>
            </a:r>
            <a:r>
              <a:rPr kumimoji="1" lang="en-US" altLang="ja-JP" sz="2800" b="1" dirty="0" smtClean="0">
                <a:solidFill>
                  <a:schemeClr val="bg2">
                    <a:lumMod val="20000"/>
                    <a:lumOff val="80000"/>
                  </a:schemeClr>
                </a:solidFill>
                <a:latin typeface="+mn-ea"/>
              </a:rPr>
              <a:t>rame format</a:t>
            </a:r>
          </a:p>
          <a:p>
            <a:pPr marL="514350" indent="-514350">
              <a:lnSpc>
                <a:spcPct val="200000"/>
              </a:lnSpc>
              <a:buFont typeface="+mj-lt"/>
              <a:buAutoNum type="arabicPeriod"/>
            </a:pPr>
            <a:r>
              <a:rPr kumimoji="1" lang="en-US" altLang="ja-JP" sz="2800" b="1" dirty="0" smtClean="0">
                <a:solidFill>
                  <a:schemeClr val="bg2">
                    <a:lumMod val="20000"/>
                    <a:lumOff val="80000"/>
                  </a:schemeClr>
                </a:solidFill>
                <a:latin typeface="+mn-ea"/>
              </a:rPr>
              <a:t>Preamble</a:t>
            </a:r>
          </a:p>
          <a:p>
            <a:pPr marL="514350" indent="-514350">
              <a:lnSpc>
                <a:spcPct val="200000"/>
              </a:lnSpc>
              <a:buFont typeface="+mj-lt"/>
              <a:buAutoNum type="arabicPeriod"/>
            </a:pPr>
            <a:r>
              <a:rPr kumimoji="1" lang="en-US" altLang="ja-JP" sz="2800" b="1" dirty="0" smtClean="0">
                <a:solidFill>
                  <a:schemeClr val="bg2">
                    <a:lumMod val="20000"/>
                    <a:lumOff val="80000"/>
                  </a:schemeClr>
                </a:solidFill>
                <a:latin typeface="+mn-ea"/>
              </a:rPr>
              <a:t>MCS Evaluation</a:t>
            </a:r>
            <a:endParaRPr kumimoji="1" lang="en-US" altLang="ja-JP" sz="2800" b="1" dirty="0">
              <a:solidFill>
                <a:schemeClr val="bg2">
                  <a:lumMod val="20000"/>
                  <a:lumOff val="80000"/>
                </a:schemeClr>
              </a:solidFill>
              <a:latin typeface="+mn-ea"/>
            </a:endParaRPr>
          </a:p>
        </p:txBody>
      </p:sp>
      <p:sp>
        <p:nvSpPr>
          <p:cNvPr id="6" name="タイトル 5"/>
          <p:cNvSpPr>
            <a:spLocks noGrp="1"/>
          </p:cNvSpPr>
          <p:nvPr>
            <p:ph type="title" idx="4294967295"/>
          </p:nvPr>
        </p:nvSpPr>
        <p:spPr>
          <a:xfrm>
            <a:off x="685800" y="685800"/>
            <a:ext cx="7772400" cy="762980"/>
          </a:xfrm>
        </p:spPr>
        <p:txBody>
          <a:bodyPr/>
          <a:lstStyle/>
          <a:p>
            <a:r>
              <a:rPr kumimoji="1" lang="en-US" altLang="ja-JP" dirty="0" smtClean="0"/>
              <a:t>Index for HRCP-SC </a:t>
            </a:r>
            <a:r>
              <a:rPr kumimoji="1" lang="en-US" altLang="ja-JP" dirty="0"/>
              <a:t>PHY</a:t>
            </a:r>
            <a:endParaRPr kumimoji="1" lang="ja-JP" altLang="en-US" dirty="0"/>
          </a:p>
        </p:txBody>
      </p:sp>
    </p:spTree>
    <p:extLst>
      <p:ext uri="{BB962C8B-B14F-4D97-AF65-F5344CB8AC3E}">
        <p14:creationId xmlns:p14="http://schemas.microsoft.com/office/powerpoint/2010/main" val="2241141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38944"/>
          </a:xfrm>
        </p:spPr>
        <p:txBody>
          <a:bodyPr/>
          <a:lstStyle/>
          <a:p>
            <a:r>
              <a:rPr lang="en-US" altLang="ja-JP" dirty="0" smtClean="0"/>
              <a:t>Channel assignments for a single channel</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&lt;Sep. 2015&gt;</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Noda, et al. (Sony)</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6652F43B-E88C-4292-9842-7923F42985AC}" type="slidenum">
              <a:rPr lang="en-US" altLang="ja-JP" smtClean="0"/>
              <a:pPr/>
              <a:t>7</a:t>
            </a:fld>
            <a:endParaRPr lang="en-US" altLang="ja-JP" dirty="0"/>
          </a:p>
        </p:txBody>
      </p:sp>
      <p:sp>
        <p:nvSpPr>
          <p:cNvPr id="16" name="テキスト ボックス 5"/>
          <p:cNvSpPr txBox="1">
            <a:spLocks noChangeArrowheads="1"/>
          </p:cNvSpPr>
          <p:nvPr/>
        </p:nvSpPr>
        <p:spPr bwMode="auto">
          <a:xfrm>
            <a:off x="1346994" y="5125182"/>
            <a:ext cx="62992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ja-JP"/>
            </a:defPPr>
            <a:lvl1pPr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kumimoji="1" b="1" kern="1200">
                <a:solidFill>
                  <a:schemeClr val="tx1"/>
                </a:solidFill>
                <a:latin typeface="Arial" charset="0"/>
                <a:ea typeface="MS PGothic" pitchFamily="34" charset="-128"/>
                <a:cs typeface="+mn-cs"/>
              </a:defRPr>
            </a:lvl5pPr>
            <a:lvl6pPr marL="2286000" algn="l" defTabSz="914400" rtl="0" eaLnBrk="1" latinLnBrk="0" hangingPunct="1">
              <a:defRPr kumimoji="1" b="1" kern="1200">
                <a:solidFill>
                  <a:schemeClr val="tx1"/>
                </a:solidFill>
                <a:latin typeface="Arial" charset="0"/>
                <a:ea typeface="MS PGothic" pitchFamily="34" charset="-128"/>
                <a:cs typeface="+mn-cs"/>
              </a:defRPr>
            </a:lvl6pPr>
            <a:lvl7pPr marL="2743200" algn="l" defTabSz="914400" rtl="0" eaLnBrk="1" latinLnBrk="0" hangingPunct="1">
              <a:defRPr kumimoji="1" b="1" kern="1200">
                <a:solidFill>
                  <a:schemeClr val="tx1"/>
                </a:solidFill>
                <a:latin typeface="Arial" charset="0"/>
                <a:ea typeface="MS PGothic" pitchFamily="34" charset="-128"/>
                <a:cs typeface="+mn-cs"/>
              </a:defRPr>
            </a:lvl7pPr>
            <a:lvl8pPr marL="3200400" algn="l" defTabSz="914400" rtl="0" eaLnBrk="1" latinLnBrk="0" hangingPunct="1">
              <a:defRPr kumimoji="1" b="1" kern="1200">
                <a:solidFill>
                  <a:schemeClr val="tx1"/>
                </a:solidFill>
                <a:latin typeface="Arial" charset="0"/>
                <a:ea typeface="MS PGothic" pitchFamily="34" charset="-128"/>
                <a:cs typeface="+mn-cs"/>
              </a:defRPr>
            </a:lvl8pPr>
            <a:lvl9pPr marL="3657600" algn="l" defTabSz="914400" rtl="0" eaLnBrk="1" latinLnBrk="0" hangingPunct="1">
              <a:defRPr kumimoji="1" b="1" kern="1200">
                <a:solidFill>
                  <a:schemeClr val="tx1"/>
                </a:solidFill>
                <a:latin typeface="Arial" charset="0"/>
                <a:ea typeface="MS PGothic" pitchFamily="34" charset="-128"/>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600" b="0" i="0" u="none" strike="noStrike" kern="1200" cap="none" spc="0" normalizeH="0" baseline="30000" noProof="0" dirty="0">
                <a:ln>
                  <a:noFill/>
                </a:ln>
                <a:solidFill>
                  <a:srgbClr val="000000"/>
                </a:solidFill>
                <a:effectLst/>
                <a:uLnTx/>
                <a:uFillTx/>
                <a:latin typeface="Arial" charset="0"/>
                <a:ea typeface="MS PGothic" pitchFamily="34" charset="-128"/>
                <a:cs typeface="+mn-cs"/>
              </a:rPr>
              <a:t>a</a:t>
            </a:r>
            <a:r>
              <a:rPr kumimoji="1" lang="en-US" altLang="ja-JP" sz="1600" b="0" i="0" u="none" strike="noStrike" kern="1200" cap="none" spc="0" normalizeH="0" baseline="0" noProof="0" dirty="0">
                <a:ln>
                  <a:noFill/>
                </a:ln>
                <a:solidFill>
                  <a:srgbClr val="000000"/>
                </a:solidFill>
                <a:effectLst/>
                <a:uLnTx/>
                <a:uFillTx/>
                <a:latin typeface="Arial" charset="0"/>
                <a:ea typeface="MS PGothic" pitchFamily="34" charset="-128"/>
                <a:cs typeface="+mn-cs"/>
              </a:rPr>
              <a:t> The start and stop frequencies are nominal values. The frequency spectrum of the transmitted signal needs to conform to the transmit spectral mask as well as any regulatory requirement.</a:t>
            </a:r>
            <a:endParaRPr kumimoji="1" lang="ja-JP" altLang="en-US" sz="1600" b="1" i="0" u="none" strike="noStrike" kern="1200" cap="none" spc="0" normalizeH="0" baseline="0" noProof="0" dirty="0">
              <a:ln>
                <a:noFill/>
              </a:ln>
              <a:solidFill>
                <a:srgbClr val="000000"/>
              </a:solidFill>
              <a:effectLst/>
              <a:uLnTx/>
              <a:uFillTx/>
              <a:latin typeface="Arial" charset="0"/>
              <a:ea typeface="MS PGothic" pitchFamily="34" charset="-128"/>
              <a:cs typeface="+mn-cs"/>
            </a:endParaRPr>
          </a:p>
        </p:txBody>
      </p:sp>
      <p:graphicFrame>
        <p:nvGraphicFramePr>
          <p:cNvPr id="19" name="表 18"/>
          <p:cNvGraphicFramePr>
            <a:graphicFrameLocks noGrp="1"/>
          </p:cNvGraphicFramePr>
          <p:nvPr>
            <p:extLst>
              <p:ext uri="{D42A27DB-BD31-4B8C-83A1-F6EECF244321}">
                <p14:modId xmlns:p14="http://schemas.microsoft.com/office/powerpoint/2010/main" val="2036387816"/>
              </p:ext>
            </p:extLst>
          </p:nvPr>
        </p:nvGraphicFramePr>
        <p:xfrm>
          <a:off x="1114252" y="1736812"/>
          <a:ext cx="6842124" cy="3190874"/>
        </p:xfrm>
        <a:graphic>
          <a:graphicData uri="http://schemas.openxmlformats.org/drawingml/2006/table">
            <a:tbl>
              <a:tblPr firstRow="1" bandRow="1"/>
              <a:tblGrid>
                <a:gridCol w="1710531"/>
                <a:gridCol w="1710531"/>
                <a:gridCol w="1710531"/>
                <a:gridCol w="1710531"/>
              </a:tblGrid>
              <a:tr h="978534">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en-US" altLang="ja-JP" sz="2000" dirty="0" smtClean="0">
                          <a:solidFill>
                            <a:schemeClr val="tx1"/>
                          </a:solidFill>
                        </a:rPr>
                        <a:t>CHNL_ID</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en-US" altLang="ja-JP" sz="2000" b="1" i="0" u="none" strike="noStrike" kern="1200" baseline="0" dirty="0" smtClean="0">
                          <a:solidFill>
                            <a:schemeClr val="tx1"/>
                          </a:solidFill>
                          <a:latin typeface="+mn-lt"/>
                          <a:ea typeface="+mn-ea"/>
                          <a:cs typeface="+mn-cs"/>
                        </a:rPr>
                        <a:t>Start frequency</a:t>
                      </a:r>
                      <a:r>
                        <a:rPr kumimoji="1" lang="en-US" altLang="ja-JP" sz="2000" b="1" i="0" u="none" strike="noStrike" kern="1200" baseline="30000" dirty="0" smtClean="0">
                          <a:solidFill>
                            <a:schemeClr val="tx1"/>
                          </a:solidFill>
                          <a:latin typeface="+mn-lt"/>
                          <a:ea typeface="+mn-ea"/>
                          <a:cs typeface="+mn-cs"/>
                        </a:rPr>
                        <a:t>a</a:t>
                      </a:r>
                      <a:endParaRPr kumimoji="1" lang="ja-JP" altLang="en-US" sz="2000" baseline="30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en-US" altLang="ja-JP" sz="2000" b="1" i="0" u="none" strike="noStrike" kern="1200" baseline="0" dirty="0" smtClean="0">
                          <a:solidFill>
                            <a:schemeClr val="tx1"/>
                          </a:solidFill>
                          <a:latin typeface="+mn-lt"/>
                          <a:ea typeface="+mn-ea"/>
                          <a:cs typeface="+mn-cs"/>
                        </a:rPr>
                        <a:t>Center frequency</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en-US" altLang="ja-JP" sz="2000" b="1" i="0" u="none" strike="noStrike" kern="1200" baseline="0" dirty="0" smtClean="0">
                          <a:solidFill>
                            <a:schemeClr val="tx1"/>
                          </a:solidFill>
                          <a:latin typeface="+mn-lt"/>
                          <a:ea typeface="+mn-ea"/>
                          <a:cs typeface="+mn-cs"/>
                        </a:rPr>
                        <a:t>Stop frequency</a:t>
                      </a:r>
                      <a:r>
                        <a:rPr kumimoji="1" lang="en-US" altLang="ja-JP" sz="2000" b="1" i="0" u="none" strike="noStrike" kern="1200" baseline="30000" dirty="0" smtClean="0">
                          <a:solidFill>
                            <a:schemeClr val="tx1"/>
                          </a:solidFill>
                          <a:latin typeface="+mn-lt"/>
                          <a:ea typeface="+mn-ea"/>
                          <a:cs typeface="+mn-cs"/>
                        </a:rPr>
                        <a:t>a</a:t>
                      </a:r>
                      <a:endParaRPr kumimoji="1" lang="ja-JP" altLang="en-US" sz="2000" baseline="30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r>
              <a:tr h="553085">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dirty="0" smtClean="0">
                          <a:solidFill>
                            <a:schemeClr val="tx1"/>
                          </a:solidFill>
                        </a:rPr>
                        <a:t>1</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57.240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58.320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59.400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553085">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dirty="0" smtClean="0">
                          <a:solidFill>
                            <a:schemeClr val="tx1"/>
                          </a:solidFill>
                        </a:rPr>
                        <a:t>2</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59.400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60.480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61.560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553085">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dirty="0" smtClean="0">
                          <a:solidFill>
                            <a:schemeClr val="tx1"/>
                          </a:solidFill>
                        </a:rPr>
                        <a:t>3</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61.560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62.640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63.720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553085">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dirty="0" smtClean="0">
                          <a:solidFill>
                            <a:schemeClr val="tx1"/>
                          </a:solidFill>
                        </a:rPr>
                        <a:t>4</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63.720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64.800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sz="2000" b="0" i="0" u="none" strike="noStrike" kern="1200" baseline="0" dirty="0" smtClean="0">
                          <a:solidFill>
                            <a:schemeClr val="tx1"/>
                          </a:solidFill>
                          <a:latin typeface="+mn-lt"/>
                          <a:ea typeface="+mn-ea"/>
                          <a:cs typeface="+mn-cs"/>
                        </a:rPr>
                        <a:t>65.880</a:t>
                      </a:r>
                      <a:endParaRPr kumimoji="1" lang="ja-JP" altLang="en-US" sz="2000" dirty="0">
                        <a:solidFill>
                          <a:schemeClr val="tx1"/>
                        </a:solidFill>
                      </a:endParaRPr>
                    </a:p>
                  </a:txBody>
                  <a:tcPr marL="91458" marR="91458" marT="45729" marB="45729">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bl>
          </a:graphicData>
        </a:graphic>
      </p:graphicFrame>
    </p:spTree>
    <p:extLst>
      <p:ext uri="{BB962C8B-B14F-4D97-AF65-F5344CB8AC3E}">
        <p14:creationId xmlns:p14="http://schemas.microsoft.com/office/powerpoint/2010/main" val="962097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54968"/>
          </a:xfrm>
        </p:spPr>
        <p:txBody>
          <a:bodyPr/>
          <a:lstStyle/>
          <a:p>
            <a:r>
              <a:rPr lang="en-US" altLang="ja-JP" sz="3200" dirty="0" smtClean="0"/>
              <a:t>Transmit spectral mask for a single channel</a:t>
            </a:r>
            <a:endParaRPr kumimoji="1" lang="ja-JP" altLang="en-US" sz="3200" dirty="0"/>
          </a:p>
        </p:txBody>
      </p:sp>
      <p:sp>
        <p:nvSpPr>
          <p:cNvPr id="3" name="日付プレースホルダー 2"/>
          <p:cNvSpPr>
            <a:spLocks noGrp="1"/>
          </p:cNvSpPr>
          <p:nvPr>
            <p:ph type="dt" sz="half" idx="10"/>
          </p:nvPr>
        </p:nvSpPr>
        <p:spPr/>
        <p:txBody>
          <a:bodyPr/>
          <a:lstStyle/>
          <a:p>
            <a:r>
              <a:rPr lang="en-US" altLang="ja-JP" smtClean="0"/>
              <a:t>&lt;Sep. 2015&gt;</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Noda, et al. (Sony)</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6652F43B-E88C-4292-9842-7923F42985AC}" type="slidenum">
              <a:rPr lang="en-US" altLang="ja-JP" smtClean="0"/>
              <a:pPr/>
              <a:t>8</a:t>
            </a:fld>
            <a:endParaRPr lang="en-US" altLang="ja-JP" dirty="0"/>
          </a:p>
        </p:txBody>
      </p:sp>
      <p:cxnSp>
        <p:nvCxnSpPr>
          <p:cNvPr id="6" name="直線矢印コネクタ 5"/>
          <p:cNvCxnSpPr>
            <a:cxnSpLocks noChangeShapeType="1"/>
          </p:cNvCxnSpPr>
          <p:nvPr/>
        </p:nvCxnSpPr>
        <p:spPr bwMode="auto">
          <a:xfrm>
            <a:off x="810071" y="5589588"/>
            <a:ext cx="7199312" cy="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 name="直線コネクタ 7"/>
          <p:cNvCxnSpPr>
            <a:cxnSpLocks noChangeShapeType="1"/>
          </p:cNvCxnSpPr>
          <p:nvPr/>
        </p:nvCxnSpPr>
        <p:spPr bwMode="auto">
          <a:xfrm flipV="1">
            <a:off x="4374008" y="1989138"/>
            <a:ext cx="0" cy="3708400"/>
          </a:xfrm>
          <a:prstGeom prst="line">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8" name="テキスト ボックス 8"/>
          <p:cNvSpPr txBox="1">
            <a:spLocks noChangeArrowheads="1"/>
          </p:cNvSpPr>
          <p:nvPr/>
        </p:nvSpPr>
        <p:spPr bwMode="auto">
          <a:xfrm>
            <a:off x="4220021" y="5643563"/>
            <a:ext cx="312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0</a:t>
            </a:r>
            <a:endParaRPr lang="ja-JP" altLang="en-US" sz="1800" b="0" dirty="0"/>
          </a:p>
        </p:txBody>
      </p:sp>
      <p:cxnSp>
        <p:nvCxnSpPr>
          <p:cNvPr id="9" name="直線コネクタ 16"/>
          <p:cNvCxnSpPr>
            <a:cxnSpLocks noChangeShapeType="1"/>
          </p:cNvCxnSpPr>
          <p:nvPr/>
        </p:nvCxnSpPr>
        <p:spPr bwMode="auto">
          <a:xfrm>
            <a:off x="5237608" y="5481638"/>
            <a:ext cx="0" cy="21590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10" name="直線コネクタ 18"/>
          <p:cNvCxnSpPr>
            <a:cxnSpLocks noChangeShapeType="1"/>
          </p:cNvCxnSpPr>
          <p:nvPr/>
        </p:nvCxnSpPr>
        <p:spPr bwMode="auto">
          <a:xfrm>
            <a:off x="6102796" y="5481638"/>
            <a:ext cx="0" cy="21590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11" name="直線コネクタ 20"/>
          <p:cNvCxnSpPr>
            <a:cxnSpLocks noChangeShapeType="1"/>
          </p:cNvCxnSpPr>
          <p:nvPr/>
        </p:nvCxnSpPr>
        <p:spPr bwMode="auto">
          <a:xfrm>
            <a:off x="6966396" y="5481638"/>
            <a:ext cx="0" cy="21590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12" name="直線コネクタ 21"/>
          <p:cNvCxnSpPr>
            <a:cxnSpLocks noChangeShapeType="1"/>
          </p:cNvCxnSpPr>
          <p:nvPr/>
        </p:nvCxnSpPr>
        <p:spPr bwMode="auto">
          <a:xfrm>
            <a:off x="2645221" y="5481638"/>
            <a:ext cx="0" cy="21590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13" name="直線コネクタ 23"/>
          <p:cNvCxnSpPr>
            <a:cxnSpLocks noChangeShapeType="1"/>
          </p:cNvCxnSpPr>
          <p:nvPr/>
        </p:nvCxnSpPr>
        <p:spPr bwMode="auto">
          <a:xfrm>
            <a:off x="3510408" y="5481638"/>
            <a:ext cx="0" cy="21590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14" name="直線コネクタ 26"/>
          <p:cNvCxnSpPr>
            <a:cxnSpLocks noChangeShapeType="1"/>
          </p:cNvCxnSpPr>
          <p:nvPr/>
        </p:nvCxnSpPr>
        <p:spPr bwMode="auto">
          <a:xfrm>
            <a:off x="1781621" y="5481638"/>
            <a:ext cx="0" cy="21590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sp>
        <p:nvSpPr>
          <p:cNvPr id="15" name="テキスト ボックス 28"/>
          <p:cNvSpPr txBox="1">
            <a:spLocks noChangeArrowheads="1"/>
          </p:cNvSpPr>
          <p:nvPr/>
        </p:nvSpPr>
        <p:spPr bwMode="auto">
          <a:xfrm>
            <a:off x="5082033" y="5624513"/>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1</a:t>
            </a:r>
            <a:endParaRPr lang="ja-JP" altLang="en-US" sz="1800" b="0" dirty="0"/>
          </a:p>
        </p:txBody>
      </p:sp>
      <p:sp>
        <p:nvSpPr>
          <p:cNvPr id="16" name="テキスト ボックス 29"/>
          <p:cNvSpPr txBox="1">
            <a:spLocks noChangeArrowheads="1"/>
          </p:cNvSpPr>
          <p:nvPr/>
        </p:nvSpPr>
        <p:spPr bwMode="auto">
          <a:xfrm>
            <a:off x="5932933" y="5624513"/>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2</a:t>
            </a:r>
            <a:endParaRPr lang="ja-JP" altLang="en-US" sz="1800" b="0" dirty="0"/>
          </a:p>
        </p:txBody>
      </p:sp>
      <p:sp>
        <p:nvSpPr>
          <p:cNvPr id="17" name="テキスト ボックス 30"/>
          <p:cNvSpPr txBox="1">
            <a:spLocks noChangeArrowheads="1"/>
          </p:cNvSpPr>
          <p:nvPr/>
        </p:nvSpPr>
        <p:spPr bwMode="auto">
          <a:xfrm>
            <a:off x="6821933" y="5624513"/>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3</a:t>
            </a:r>
            <a:endParaRPr lang="ja-JP" altLang="en-US" sz="1800" b="0" dirty="0"/>
          </a:p>
        </p:txBody>
      </p:sp>
      <p:sp>
        <p:nvSpPr>
          <p:cNvPr id="18" name="テキスト ボックス 31"/>
          <p:cNvSpPr txBox="1">
            <a:spLocks noChangeArrowheads="1"/>
          </p:cNvSpPr>
          <p:nvPr/>
        </p:nvSpPr>
        <p:spPr bwMode="auto">
          <a:xfrm>
            <a:off x="3221483" y="5643563"/>
            <a:ext cx="4413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–1</a:t>
            </a:r>
            <a:endParaRPr lang="ja-JP" altLang="en-US" sz="1800" b="0" dirty="0"/>
          </a:p>
        </p:txBody>
      </p:sp>
      <p:sp>
        <p:nvSpPr>
          <p:cNvPr id="19" name="テキスト ボックス 32"/>
          <p:cNvSpPr txBox="1">
            <a:spLocks noChangeArrowheads="1"/>
          </p:cNvSpPr>
          <p:nvPr/>
        </p:nvSpPr>
        <p:spPr bwMode="auto">
          <a:xfrm>
            <a:off x="2353121" y="5651500"/>
            <a:ext cx="441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–2</a:t>
            </a:r>
            <a:endParaRPr lang="ja-JP" altLang="en-US" sz="1800" b="0" dirty="0"/>
          </a:p>
        </p:txBody>
      </p:sp>
      <p:sp>
        <p:nvSpPr>
          <p:cNvPr id="20" name="テキスト ボックス 33"/>
          <p:cNvSpPr txBox="1">
            <a:spLocks noChangeArrowheads="1"/>
          </p:cNvSpPr>
          <p:nvPr/>
        </p:nvSpPr>
        <p:spPr bwMode="auto">
          <a:xfrm>
            <a:off x="1494283" y="5640388"/>
            <a:ext cx="4413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–3</a:t>
            </a:r>
            <a:endParaRPr lang="ja-JP" altLang="en-US" sz="1800" b="0" dirty="0"/>
          </a:p>
        </p:txBody>
      </p:sp>
      <p:sp>
        <p:nvSpPr>
          <p:cNvPr id="21" name="テキスト ボックス 34"/>
          <p:cNvSpPr txBox="1">
            <a:spLocks noChangeArrowheads="1"/>
          </p:cNvSpPr>
          <p:nvPr/>
        </p:nvSpPr>
        <p:spPr bwMode="auto">
          <a:xfrm>
            <a:off x="7212458" y="5661025"/>
            <a:ext cx="15176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a:t>
            </a:r>
            <a:r>
              <a:rPr lang="en-US" altLang="ja-JP" sz="1800" b="0" i="1" dirty="0"/>
              <a:t>f</a:t>
            </a:r>
            <a:r>
              <a:rPr lang="en-US" altLang="ja-JP" sz="1800" b="0" dirty="0"/>
              <a:t> – </a:t>
            </a:r>
            <a:r>
              <a:rPr lang="en-US" altLang="ja-JP" sz="1800" b="0" i="1" dirty="0"/>
              <a:t>f</a:t>
            </a:r>
            <a:r>
              <a:rPr lang="en-US" altLang="ja-JP" sz="1800" b="0" i="1" baseline="-25000" dirty="0"/>
              <a:t>c</a:t>
            </a:r>
            <a:r>
              <a:rPr lang="en-US" altLang="ja-JP" sz="1800" b="0" dirty="0"/>
              <a:t>) (GHz)</a:t>
            </a:r>
            <a:endParaRPr lang="ja-JP" altLang="en-US" sz="1800" b="0" dirty="0"/>
          </a:p>
        </p:txBody>
      </p:sp>
      <p:cxnSp>
        <p:nvCxnSpPr>
          <p:cNvPr id="22" name="直線コネクタ 37"/>
          <p:cNvCxnSpPr>
            <a:cxnSpLocks noChangeShapeType="1"/>
          </p:cNvCxnSpPr>
          <p:nvPr/>
        </p:nvCxnSpPr>
        <p:spPr bwMode="auto">
          <a:xfrm rot="16200000">
            <a:off x="4374008" y="4760913"/>
            <a:ext cx="0" cy="21590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23" name="直線コネクタ 38"/>
          <p:cNvCxnSpPr>
            <a:cxnSpLocks noChangeShapeType="1"/>
          </p:cNvCxnSpPr>
          <p:nvPr/>
        </p:nvCxnSpPr>
        <p:spPr bwMode="auto">
          <a:xfrm rot="16200000">
            <a:off x="4374008" y="4041775"/>
            <a:ext cx="0" cy="21590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24" name="直線コネクタ 39"/>
          <p:cNvCxnSpPr>
            <a:cxnSpLocks noChangeShapeType="1"/>
          </p:cNvCxnSpPr>
          <p:nvPr/>
        </p:nvCxnSpPr>
        <p:spPr bwMode="auto">
          <a:xfrm rot="16200000">
            <a:off x="4374008" y="3321050"/>
            <a:ext cx="0" cy="21590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25" name="直線コネクタ 40"/>
          <p:cNvCxnSpPr>
            <a:cxnSpLocks noChangeShapeType="1"/>
          </p:cNvCxnSpPr>
          <p:nvPr/>
        </p:nvCxnSpPr>
        <p:spPr bwMode="auto">
          <a:xfrm rot="16200000">
            <a:off x="4374008" y="2600325"/>
            <a:ext cx="0" cy="21590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sp>
        <p:nvSpPr>
          <p:cNvPr id="26" name="テキスト ボックス 42"/>
          <p:cNvSpPr txBox="1">
            <a:spLocks noChangeArrowheads="1"/>
          </p:cNvSpPr>
          <p:nvPr/>
        </p:nvSpPr>
        <p:spPr bwMode="auto">
          <a:xfrm>
            <a:off x="4024758" y="2420938"/>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0</a:t>
            </a:r>
            <a:endParaRPr lang="ja-JP" altLang="en-US" sz="1800" b="0" dirty="0"/>
          </a:p>
        </p:txBody>
      </p:sp>
      <p:sp>
        <p:nvSpPr>
          <p:cNvPr id="27" name="テキスト ボックス 43"/>
          <p:cNvSpPr txBox="1">
            <a:spLocks noChangeArrowheads="1"/>
          </p:cNvSpPr>
          <p:nvPr/>
        </p:nvSpPr>
        <p:spPr bwMode="auto">
          <a:xfrm>
            <a:off x="3769171" y="3244850"/>
            <a:ext cx="5683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–10</a:t>
            </a:r>
            <a:endParaRPr lang="ja-JP" altLang="en-US" sz="1800" b="0" dirty="0"/>
          </a:p>
        </p:txBody>
      </p:sp>
      <p:sp>
        <p:nvSpPr>
          <p:cNvPr id="28" name="テキスト ボックス 44"/>
          <p:cNvSpPr txBox="1">
            <a:spLocks noChangeArrowheads="1"/>
          </p:cNvSpPr>
          <p:nvPr/>
        </p:nvSpPr>
        <p:spPr bwMode="auto">
          <a:xfrm>
            <a:off x="3769171" y="3963988"/>
            <a:ext cx="5683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–20</a:t>
            </a:r>
            <a:endParaRPr lang="ja-JP" altLang="en-US" sz="1800" b="0" dirty="0"/>
          </a:p>
        </p:txBody>
      </p:sp>
      <p:sp>
        <p:nvSpPr>
          <p:cNvPr id="29" name="テキスト ボックス 45"/>
          <p:cNvSpPr txBox="1">
            <a:spLocks noChangeArrowheads="1"/>
          </p:cNvSpPr>
          <p:nvPr/>
        </p:nvSpPr>
        <p:spPr bwMode="auto">
          <a:xfrm>
            <a:off x="3769171" y="4679950"/>
            <a:ext cx="568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–30</a:t>
            </a:r>
            <a:endParaRPr lang="ja-JP" altLang="en-US" sz="1800" b="0" dirty="0"/>
          </a:p>
        </p:txBody>
      </p:sp>
      <p:cxnSp>
        <p:nvCxnSpPr>
          <p:cNvPr id="30" name="直線コネクタ 14"/>
          <p:cNvCxnSpPr>
            <a:cxnSpLocks noChangeShapeType="1"/>
          </p:cNvCxnSpPr>
          <p:nvPr/>
        </p:nvCxnSpPr>
        <p:spPr bwMode="auto">
          <a:xfrm>
            <a:off x="3561208" y="2708275"/>
            <a:ext cx="1624013" cy="0"/>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31" name="直線コネクタ 35"/>
          <p:cNvCxnSpPr>
            <a:cxnSpLocks noChangeShapeType="1"/>
          </p:cNvCxnSpPr>
          <p:nvPr/>
        </p:nvCxnSpPr>
        <p:spPr bwMode="auto">
          <a:xfrm>
            <a:off x="3510408" y="2708275"/>
            <a:ext cx="0" cy="2881313"/>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2" name="直線コネクタ 50"/>
          <p:cNvCxnSpPr>
            <a:cxnSpLocks noChangeShapeType="1"/>
          </p:cNvCxnSpPr>
          <p:nvPr/>
        </p:nvCxnSpPr>
        <p:spPr bwMode="auto">
          <a:xfrm>
            <a:off x="5237608" y="2708275"/>
            <a:ext cx="0" cy="2881313"/>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3" name="直線コネクタ 97"/>
          <p:cNvCxnSpPr>
            <a:cxnSpLocks noChangeShapeType="1"/>
          </p:cNvCxnSpPr>
          <p:nvPr/>
        </p:nvCxnSpPr>
        <p:spPr bwMode="auto">
          <a:xfrm>
            <a:off x="6102796" y="2708275"/>
            <a:ext cx="0" cy="2881313"/>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4" name="直線コネクタ 98"/>
          <p:cNvCxnSpPr>
            <a:cxnSpLocks noChangeShapeType="1"/>
          </p:cNvCxnSpPr>
          <p:nvPr/>
        </p:nvCxnSpPr>
        <p:spPr bwMode="auto">
          <a:xfrm>
            <a:off x="6966396" y="2708275"/>
            <a:ext cx="0" cy="2881313"/>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5" name="直線コネクタ 99"/>
          <p:cNvCxnSpPr>
            <a:cxnSpLocks noChangeShapeType="1"/>
          </p:cNvCxnSpPr>
          <p:nvPr/>
        </p:nvCxnSpPr>
        <p:spPr bwMode="auto">
          <a:xfrm rot="16200000">
            <a:off x="4374009" y="115887"/>
            <a:ext cx="0" cy="5184775"/>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6" name="直線コネクタ 100"/>
          <p:cNvCxnSpPr>
            <a:cxnSpLocks noChangeShapeType="1"/>
          </p:cNvCxnSpPr>
          <p:nvPr/>
        </p:nvCxnSpPr>
        <p:spPr bwMode="auto">
          <a:xfrm>
            <a:off x="2645221" y="2708275"/>
            <a:ext cx="0" cy="2881313"/>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7" name="直線コネクタ 101"/>
          <p:cNvCxnSpPr>
            <a:cxnSpLocks noChangeShapeType="1"/>
          </p:cNvCxnSpPr>
          <p:nvPr/>
        </p:nvCxnSpPr>
        <p:spPr bwMode="auto">
          <a:xfrm>
            <a:off x="1781621" y="2708275"/>
            <a:ext cx="0" cy="2881313"/>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38" name="テキスト ボックス 85"/>
          <p:cNvSpPr txBox="1">
            <a:spLocks noChangeArrowheads="1"/>
          </p:cNvSpPr>
          <p:nvPr/>
        </p:nvSpPr>
        <p:spPr bwMode="auto">
          <a:xfrm>
            <a:off x="5720301" y="1448780"/>
            <a:ext cx="261238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600" b="0" dirty="0" smtClean="0"/>
              <a:t>(same as that in 802.11ad)</a:t>
            </a:r>
            <a:endParaRPr lang="ja-JP" altLang="en-US" sz="1600" b="0" dirty="0"/>
          </a:p>
        </p:txBody>
      </p:sp>
      <p:cxnSp>
        <p:nvCxnSpPr>
          <p:cNvPr id="41" name="直線コネクタ 52"/>
          <p:cNvCxnSpPr>
            <a:cxnSpLocks noChangeShapeType="1"/>
          </p:cNvCxnSpPr>
          <p:nvPr/>
        </p:nvCxnSpPr>
        <p:spPr bwMode="auto">
          <a:xfrm>
            <a:off x="5189983" y="2708275"/>
            <a:ext cx="228600" cy="1225550"/>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42" name="直線コネクタ 55"/>
          <p:cNvCxnSpPr>
            <a:cxnSpLocks noChangeShapeType="1"/>
          </p:cNvCxnSpPr>
          <p:nvPr/>
        </p:nvCxnSpPr>
        <p:spPr bwMode="auto">
          <a:xfrm>
            <a:off x="5418583" y="3932238"/>
            <a:ext cx="1295400" cy="360362"/>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43" name="直線コネクタ 57"/>
          <p:cNvCxnSpPr>
            <a:cxnSpLocks noChangeShapeType="1"/>
          </p:cNvCxnSpPr>
          <p:nvPr/>
        </p:nvCxnSpPr>
        <p:spPr bwMode="auto">
          <a:xfrm>
            <a:off x="6713983" y="4292600"/>
            <a:ext cx="311150" cy="576263"/>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44" name="直線コネクタ 66"/>
          <p:cNvCxnSpPr>
            <a:cxnSpLocks noChangeShapeType="1"/>
          </p:cNvCxnSpPr>
          <p:nvPr/>
        </p:nvCxnSpPr>
        <p:spPr bwMode="auto">
          <a:xfrm>
            <a:off x="7028308" y="4864100"/>
            <a:ext cx="942975" cy="0"/>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sp>
        <p:nvSpPr>
          <p:cNvPr id="48" name="テキスト ボックス 82"/>
          <p:cNvSpPr txBox="1">
            <a:spLocks noChangeArrowheads="1"/>
          </p:cNvSpPr>
          <p:nvPr/>
        </p:nvSpPr>
        <p:spPr bwMode="auto">
          <a:xfrm>
            <a:off x="4950271" y="2444750"/>
            <a:ext cx="75693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200" b="0" dirty="0"/>
              <a:t>(0.94, </a:t>
            </a:r>
            <a:r>
              <a:rPr lang="en-US" altLang="ja-JP" sz="1200" b="0" dirty="0" smtClean="0"/>
              <a:t>0</a:t>
            </a:r>
            <a:r>
              <a:rPr lang="en-US" altLang="ja-JP" sz="1200" b="0" dirty="0"/>
              <a:t>)</a:t>
            </a:r>
            <a:endParaRPr lang="ja-JP" altLang="en-US" sz="1200" b="0" dirty="0"/>
          </a:p>
        </p:txBody>
      </p:sp>
      <p:sp>
        <p:nvSpPr>
          <p:cNvPr id="52" name="円/楕円 51"/>
          <p:cNvSpPr/>
          <p:nvPr/>
        </p:nvSpPr>
        <p:spPr bwMode="auto">
          <a:xfrm>
            <a:off x="5158233" y="2673350"/>
            <a:ext cx="73025" cy="71438"/>
          </a:xfrm>
          <a:prstGeom prst="ellipse">
            <a:avLst/>
          </a:prstGeom>
          <a:solidFill>
            <a:schemeClr val="tx1"/>
          </a:solidFill>
          <a:ln w="12700">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sz="1200" dirty="0">
              <a:solidFill>
                <a:srgbClr val="000000"/>
              </a:solidFill>
            </a:endParaRPr>
          </a:p>
        </p:txBody>
      </p:sp>
      <p:sp>
        <p:nvSpPr>
          <p:cNvPr id="53" name="円/楕円 52"/>
          <p:cNvSpPr/>
          <p:nvPr/>
        </p:nvSpPr>
        <p:spPr bwMode="auto">
          <a:xfrm>
            <a:off x="5390008" y="3897313"/>
            <a:ext cx="71438" cy="71437"/>
          </a:xfrm>
          <a:prstGeom prst="ellipse">
            <a:avLst/>
          </a:prstGeom>
          <a:solidFill>
            <a:schemeClr val="tx1"/>
          </a:solidFill>
          <a:ln w="12700">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sz="1200" dirty="0">
              <a:solidFill>
                <a:srgbClr val="000000"/>
              </a:solidFill>
            </a:endParaRPr>
          </a:p>
        </p:txBody>
      </p:sp>
      <p:sp>
        <p:nvSpPr>
          <p:cNvPr id="54" name="円/楕円 53"/>
          <p:cNvSpPr/>
          <p:nvPr/>
        </p:nvSpPr>
        <p:spPr bwMode="auto">
          <a:xfrm>
            <a:off x="6679058" y="4257675"/>
            <a:ext cx="71438" cy="71438"/>
          </a:xfrm>
          <a:prstGeom prst="ellipse">
            <a:avLst/>
          </a:prstGeom>
          <a:solidFill>
            <a:schemeClr val="tx1"/>
          </a:solidFill>
          <a:ln w="12700">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sz="1200" dirty="0">
              <a:solidFill>
                <a:srgbClr val="000000"/>
              </a:solidFill>
            </a:endParaRPr>
          </a:p>
        </p:txBody>
      </p:sp>
      <p:sp>
        <p:nvSpPr>
          <p:cNvPr id="55" name="円/楕円 54"/>
          <p:cNvSpPr/>
          <p:nvPr/>
        </p:nvSpPr>
        <p:spPr bwMode="auto">
          <a:xfrm>
            <a:off x="6987033" y="4833938"/>
            <a:ext cx="71438" cy="71437"/>
          </a:xfrm>
          <a:prstGeom prst="ellipse">
            <a:avLst/>
          </a:prstGeom>
          <a:solidFill>
            <a:schemeClr val="tx1"/>
          </a:solidFill>
          <a:ln w="12700">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sz="1200" dirty="0">
              <a:solidFill>
                <a:srgbClr val="000000"/>
              </a:solidFill>
            </a:endParaRPr>
          </a:p>
        </p:txBody>
      </p:sp>
      <p:sp>
        <p:nvSpPr>
          <p:cNvPr id="56" name="テキスト ボックス 93"/>
          <p:cNvSpPr txBox="1">
            <a:spLocks noChangeArrowheads="1"/>
          </p:cNvSpPr>
          <p:nvPr/>
        </p:nvSpPr>
        <p:spPr bwMode="auto">
          <a:xfrm>
            <a:off x="5345558" y="3681413"/>
            <a:ext cx="8429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200" b="0" dirty="0"/>
              <a:t>(1.2, –17)</a:t>
            </a:r>
            <a:endParaRPr lang="ja-JP" altLang="en-US" sz="1200" b="0" dirty="0"/>
          </a:p>
        </p:txBody>
      </p:sp>
      <p:sp>
        <p:nvSpPr>
          <p:cNvPr id="57" name="テキスト ボックス 94"/>
          <p:cNvSpPr txBox="1">
            <a:spLocks noChangeArrowheads="1"/>
          </p:cNvSpPr>
          <p:nvPr/>
        </p:nvSpPr>
        <p:spPr bwMode="auto">
          <a:xfrm>
            <a:off x="6483796" y="4016375"/>
            <a:ext cx="8429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200" b="0" dirty="0"/>
              <a:t>(2.7, –22)</a:t>
            </a:r>
            <a:endParaRPr lang="ja-JP" altLang="en-US" sz="1200" b="0" dirty="0"/>
          </a:p>
        </p:txBody>
      </p:sp>
      <p:sp>
        <p:nvSpPr>
          <p:cNvPr id="58" name="テキスト ボックス 95"/>
          <p:cNvSpPr txBox="1">
            <a:spLocks noChangeArrowheads="1"/>
          </p:cNvSpPr>
          <p:nvPr/>
        </p:nvSpPr>
        <p:spPr bwMode="auto">
          <a:xfrm>
            <a:off x="6929883" y="4616450"/>
            <a:ext cx="9271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200" b="0" dirty="0"/>
              <a:t>(3.06, –30)</a:t>
            </a:r>
            <a:endParaRPr lang="ja-JP" altLang="en-US" sz="1200" b="0" dirty="0"/>
          </a:p>
        </p:txBody>
      </p:sp>
      <p:cxnSp>
        <p:nvCxnSpPr>
          <p:cNvPr id="65" name="直線コネクタ 114"/>
          <p:cNvCxnSpPr>
            <a:cxnSpLocks noChangeShapeType="1"/>
          </p:cNvCxnSpPr>
          <p:nvPr/>
        </p:nvCxnSpPr>
        <p:spPr bwMode="auto">
          <a:xfrm flipH="1">
            <a:off x="3329433" y="2720975"/>
            <a:ext cx="227013" cy="1223963"/>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66" name="直線コネクタ 115"/>
          <p:cNvCxnSpPr>
            <a:cxnSpLocks noChangeShapeType="1"/>
          </p:cNvCxnSpPr>
          <p:nvPr/>
        </p:nvCxnSpPr>
        <p:spPr bwMode="auto">
          <a:xfrm flipH="1">
            <a:off x="2032446" y="3944938"/>
            <a:ext cx="1296987" cy="360362"/>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67" name="直線コネクタ 116"/>
          <p:cNvCxnSpPr>
            <a:cxnSpLocks noChangeShapeType="1"/>
          </p:cNvCxnSpPr>
          <p:nvPr/>
        </p:nvCxnSpPr>
        <p:spPr bwMode="auto">
          <a:xfrm flipH="1">
            <a:off x="1722883" y="4305300"/>
            <a:ext cx="309563" cy="576263"/>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68" name="直線コネクタ 117"/>
          <p:cNvCxnSpPr>
            <a:cxnSpLocks noChangeShapeType="1"/>
          </p:cNvCxnSpPr>
          <p:nvPr/>
        </p:nvCxnSpPr>
        <p:spPr bwMode="auto">
          <a:xfrm flipH="1">
            <a:off x="776733" y="4876800"/>
            <a:ext cx="941388" cy="0"/>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sp>
        <p:nvSpPr>
          <p:cNvPr id="72" name="テキスト ボックス 121"/>
          <p:cNvSpPr txBox="1">
            <a:spLocks noChangeArrowheads="1"/>
          </p:cNvSpPr>
          <p:nvPr/>
        </p:nvSpPr>
        <p:spPr bwMode="auto">
          <a:xfrm flipH="1">
            <a:off x="2870646" y="2457450"/>
            <a:ext cx="84189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200" b="0" dirty="0"/>
              <a:t>(–0.94, </a:t>
            </a:r>
            <a:r>
              <a:rPr lang="en-US" altLang="ja-JP" sz="1200" b="0" dirty="0" smtClean="0"/>
              <a:t>0</a:t>
            </a:r>
            <a:r>
              <a:rPr lang="en-US" altLang="ja-JP" sz="1200" b="0" dirty="0"/>
              <a:t>)</a:t>
            </a:r>
            <a:endParaRPr lang="ja-JP" altLang="en-US" sz="1200" b="0" dirty="0"/>
          </a:p>
        </p:txBody>
      </p:sp>
      <p:sp>
        <p:nvSpPr>
          <p:cNvPr id="76" name="円/楕円 75"/>
          <p:cNvSpPr/>
          <p:nvPr/>
        </p:nvSpPr>
        <p:spPr bwMode="auto">
          <a:xfrm flipH="1">
            <a:off x="3516758" y="2684463"/>
            <a:ext cx="71438" cy="73025"/>
          </a:xfrm>
          <a:prstGeom prst="ellipse">
            <a:avLst/>
          </a:prstGeom>
          <a:solidFill>
            <a:schemeClr val="tx1"/>
          </a:solidFill>
          <a:ln w="12700">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sz="1200" dirty="0">
              <a:solidFill>
                <a:srgbClr val="000000"/>
              </a:solidFill>
            </a:endParaRPr>
          </a:p>
        </p:txBody>
      </p:sp>
      <p:sp>
        <p:nvSpPr>
          <p:cNvPr id="77" name="円/楕円 76"/>
          <p:cNvSpPr/>
          <p:nvPr/>
        </p:nvSpPr>
        <p:spPr bwMode="auto">
          <a:xfrm flipH="1">
            <a:off x="3284983" y="3908425"/>
            <a:ext cx="73025" cy="73025"/>
          </a:xfrm>
          <a:prstGeom prst="ellipse">
            <a:avLst/>
          </a:prstGeom>
          <a:solidFill>
            <a:schemeClr val="tx1"/>
          </a:solidFill>
          <a:ln w="12700">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sz="1200" dirty="0">
              <a:solidFill>
                <a:srgbClr val="000000"/>
              </a:solidFill>
            </a:endParaRPr>
          </a:p>
        </p:txBody>
      </p:sp>
      <p:sp>
        <p:nvSpPr>
          <p:cNvPr id="78" name="円/楕円 77"/>
          <p:cNvSpPr/>
          <p:nvPr/>
        </p:nvSpPr>
        <p:spPr bwMode="auto">
          <a:xfrm flipH="1">
            <a:off x="1997521" y="4268788"/>
            <a:ext cx="71437" cy="71437"/>
          </a:xfrm>
          <a:prstGeom prst="ellipse">
            <a:avLst/>
          </a:prstGeom>
          <a:solidFill>
            <a:schemeClr val="tx1"/>
          </a:solidFill>
          <a:ln w="12700">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sz="1200" dirty="0">
              <a:solidFill>
                <a:srgbClr val="000000"/>
              </a:solidFill>
            </a:endParaRPr>
          </a:p>
        </p:txBody>
      </p:sp>
      <p:sp>
        <p:nvSpPr>
          <p:cNvPr id="79" name="円/楕円 78"/>
          <p:cNvSpPr/>
          <p:nvPr/>
        </p:nvSpPr>
        <p:spPr bwMode="auto">
          <a:xfrm flipH="1">
            <a:off x="1687958" y="4845050"/>
            <a:ext cx="73025" cy="71438"/>
          </a:xfrm>
          <a:prstGeom prst="ellipse">
            <a:avLst/>
          </a:prstGeom>
          <a:solidFill>
            <a:schemeClr val="tx1"/>
          </a:solidFill>
          <a:ln w="12700">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sz="1200" dirty="0">
              <a:solidFill>
                <a:srgbClr val="000000"/>
              </a:solidFill>
            </a:endParaRPr>
          </a:p>
        </p:txBody>
      </p:sp>
      <p:sp>
        <p:nvSpPr>
          <p:cNvPr id="80" name="テキスト ボックス 129"/>
          <p:cNvSpPr txBox="1">
            <a:spLocks noChangeArrowheads="1"/>
          </p:cNvSpPr>
          <p:nvPr/>
        </p:nvSpPr>
        <p:spPr bwMode="auto">
          <a:xfrm flipH="1">
            <a:off x="2422088" y="3681236"/>
            <a:ext cx="9271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200" b="0" dirty="0"/>
              <a:t>(–1.2, –17)</a:t>
            </a:r>
            <a:endParaRPr lang="ja-JP" altLang="en-US" sz="1200" b="0" dirty="0"/>
          </a:p>
        </p:txBody>
      </p:sp>
      <p:sp>
        <p:nvSpPr>
          <p:cNvPr id="81" name="テキスト ボックス 130"/>
          <p:cNvSpPr txBox="1">
            <a:spLocks noChangeArrowheads="1"/>
          </p:cNvSpPr>
          <p:nvPr/>
        </p:nvSpPr>
        <p:spPr bwMode="auto">
          <a:xfrm flipH="1">
            <a:off x="1340296" y="4027488"/>
            <a:ext cx="9271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200" b="0" dirty="0"/>
              <a:t>(–2.7, –22)</a:t>
            </a:r>
            <a:endParaRPr lang="ja-JP" altLang="en-US" sz="1200" b="0" dirty="0"/>
          </a:p>
        </p:txBody>
      </p:sp>
      <p:sp>
        <p:nvSpPr>
          <p:cNvPr id="82" name="テキスト ボックス 131"/>
          <p:cNvSpPr txBox="1">
            <a:spLocks noChangeArrowheads="1"/>
          </p:cNvSpPr>
          <p:nvPr/>
        </p:nvSpPr>
        <p:spPr bwMode="auto">
          <a:xfrm flipH="1">
            <a:off x="810071" y="4629150"/>
            <a:ext cx="1011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200" b="0" dirty="0"/>
              <a:t>(–3.06, –30)</a:t>
            </a:r>
            <a:endParaRPr lang="ja-JP" altLang="en-US" sz="1200" b="0" dirty="0"/>
          </a:p>
        </p:txBody>
      </p:sp>
      <p:sp>
        <p:nvSpPr>
          <p:cNvPr id="86" name="テキスト ボックス 138"/>
          <p:cNvSpPr txBox="1">
            <a:spLocks noChangeArrowheads="1"/>
          </p:cNvSpPr>
          <p:nvPr/>
        </p:nvSpPr>
        <p:spPr bwMode="auto">
          <a:xfrm>
            <a:off x="2975421" y="1987550"/>
            <a:ext cx="13382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Font typeface="Wingdings" pitchFamily="2" charset="2"/>
              <a:buChar char="u"/>
              <a:defRPr kumimoji="1" sz="2400">
                <a:solidFill>
                  <a:schemeClr val="tx1"/>
                </a:solidFill>
                <a:latin typeface="Arial" pitchFamily="34" charset="0"/>
                <a:ea typeface="ＭＳ Ｐゴシック" pitchFamily="50" charset="-128"/>
              </a:defRPr>
            </a:lvl1pPr>
            <a:lvl2pPr marL="742950" indent="-285750">
              <a:spcBef>
                <a:spcPct val="20000"/>
              </a:spcBef>
              <a:buClr>
                <a:schemeClr val="tx1"/>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har char="•"/>
              <a:defRPr kumimoji="1">
                <a:solidFill>
                  <a:schemeClr val="tx1"/>
                </a:solidFill>
                <a:latin typeface="Arial" pitchFamily="34" charset="0"/>
                <a:ea typeface="ＭＳ Ｐゴシック" pitchFamily="50" charset="-128"/>
              </a:defRPr>
            </a:lvl3pPr>
            <a:lvl4pPr marL="1600200" indent="-228600">
              <a:spcBef>
                <a:spcPct val="20000"/>
              </a:spcBef>
              <a:buChar char="–"/>
              <a:defRPr kumimoji="1" sz="1600">
                <a:solidFill>
                  <a:schemeClr val="tx1"/>
                </a:solidFill>
                <a:latin typeface="Arial" pitchFamily="34" charset="0"/>
                <a:ea typeface="ＭＳ Ｐゴシック" pitchFamily="50" charset="-128"/>
              </a:defRPr>
            </a:lvl4pPr>
            <a:lvl5pPr marL="2057400" indent="-228600">
              <a:spcBef>
                <a:spcPct val="20000"/>
              </a:spcBef>
              <a:buChar char="»"/>
              <a:defRPr kumimoji="1" sz="16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1600">
                <a:solidFill>
                  <a:schemeClr val="tx1"/>
                </a:solidFill>
                <a:latin typeface="Arial" pitchFamily="34" charset="0"/>
                <a:ea typeface="ＭＳ Ｐゴシック" pitchFamily="50" charset="-128"/>
              </a:defRPr>
            </a:lvl9pPr>
          </a:lstStyle>
          <a:p>
            <a:pPr>
              <a:spcBef>
                <a:spcPct val="0"/>
              </a:spcBef>
              <a:buClrTx/>
              <a:buFontTx/>
              <a:buNone/>
            </a:pPr>
            <a:r>
              <a:rPr lang="en-US" altLang="ja-JP" sz="1800" b="0" dirty="0"/>
              <a:t>Power (dB)</a:t>
            </a:r>
            <a:endParaRPr lang="ja-JP" altLang="en-US" sz="1800" b="0" dirty="0"/>
          </a:p>
        </p:txBody>
      </p:sp>
    </p:spTree>
    <p:extLst>
      <p:ext uri="{BB962C8B-B14F-4D97-AF65-F5344CB8AC3E}">
        <p14:creationId xmlns:p14="http://schemas.microsoft.com/office/powerpoint/2010/main" val="25008090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&lt;Sep.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9</a:t>
            </a:fld>
            <a:endParaRPr lang="en-US" altLang="ja-JP"/>
          </a:p>
        </p:txBody>
      </p:sp>
      <p:sp>
        <p:nvSpPr>
          <p:cNvPr id="5" name="テキスト ボックス 4"/>
          <p:cNvSpPr txBox="1"/>
          <p:nvPr/>
        </p:nvSpPr>
        <p:spPr>
          <a:xfrm>
            <a:off x="1113460" y="1620083"/>
            <a:ext cx="6914923" cy="4401205"/>
          </a:xfrm>
          <a:prstGeom prst="rect">
            <a:avLst/>
          </a:prstGeom>
          <a:noFill/>
        </p:spPr>
        <p:txBody>
          <a:bodyPr wrap="square" rtlCol="0">
            <a:spAutoFit/>
          </a:bodyPr>
          <a:lstStyle/>
          <a:p>
            <a:pPr marL="514350" indent="-514350">
              <a:lnSpc>
                <a:spcPct val="200000"/>
              </a:lnSpc>
              <a:buFont typeface="+mj-lt"/>
              <a:buAutoNum type="arabicPeriod"/>
            </a:pPr>
            <a:r>
              <a:rPr kumimoji="1" lang="en-US" altLang="ja-JP" sz="2800" b="1" dirty="0" smtClean="0">
                <a:solidFill>
                  <a:schemeClr val="bg2">
                    <a:lumMod val="20000"/>
                    <a:lumOff val="80000"/>
                  </a:schemeClr>
                </a:solidFill>
                <a:latin typeface="+mn-ea"/>
              </a:rPr>
              <a:t>Channelization </a:t>
            </a:r>
            <a:r>
              <a:rPr kumimoji="1" lang="en-US" altLang="ja-JP" sz="2800" b="1" dirty="0">
                <a:solidFill>
                  <a:schemeClr val="bg2">
                    <a:lumMod val="20000"/>
                    <a:lumOff val="80000"/>
                  </a:schemeClr>
                </a:solidFill>
                <a:latin typeface="+mn-ea"/>
              </a:rPr>
              <a:t>of HRCP-SC </a:t>
            </a:r>
            <a:r>
              <a:rPr kumimoji="1" lang="en-US" altLang="ja-JP" sz="2800" b="1" dirty="0" smtClean="0">
                <a:solidFill>
                  <a:schemeClr val="bg2">
                    <a:lumMod val="20000"/>
                    <a:lumOff val="80000"/>
                  </a:schemeClr>
                </a:solidFill>
                <a:latin typeface="+mn-ea"/>
              </a:rPr>
              <a:t>PHY</a:t>
            </a:r>
            <a:endParaRPr kumimoji="1" lang="en-US" altLang="ja-JP" sz="2800" b="1" dirty="0">
              <a:solidFill>
                <a:schemeClr val="bg2">
                  <a:lumMod val="20000"/>
                  <a:lumOff val="80000"/>
                </a:schemeClr>
              </a:solidFill>
              <a:latin typeface="+mn-ea"/>
            </a:endParaRPr>
          </a:p>
          <a:p>
            <a:pPr marL="514350" indent="-514350">
              <a:lnSpc>
                <a:spcPct val="200000"/>
              </a:lnSpc>
              <a:buFont typeface="+mj-lt"/>
              <a:buAutoNum type="arabicPeriod"/>
            </a:pPr>
            <a:r>
              <a:rPr kumimoji="1" lang="en-US" altLang="ja-JP" sz="2800" b="1" dirty="0" smtClean="0">
                <a:latin typeface="+mn-ea"/>
              </a:rPr>
              <a:t>Modulation </a:t>
            </a:r>
            <a:r>
              <a:rPr kumimoji="1" lang="en-US" altLang="ja-JP" sz="2800" b="1" dirty="0">
                <a:latin typeface="+mn-ea"/>
              </a:rPr>
              <a:t>and </a:t>
            </a:r>
            <a:r>
              <a:rPr kumimoji="1" lang="en-US" altLang="ja-JP" sz="2800" b="1" dirty="0" smtClean="0">
                <a:latin typeface="+mn-ea"/>
              </a:rPr>
              <a:t>coding</a:t>
            </a:r>
            <a:endParaRPr kumimoji="1" lang="en-US" altLang="ja-JP" sz="2800" b="1" dirty="0">
              <a:latin typeface="+mn-ea"/>
            </a:endParaRPr>
          </a:p>
          <a:p>
            <a:pPr marL="514350" indent="-514350">
              <a:lnSpc>
                <a:spcPct val="200000"/>
              </a:lnSpc>
              <a:buFont typeface="+mj-lt"/>
              <a:buAutoNum type="arabicPeriod"/>
            </a:pPr>
            <a:r>
              <a:rPr kumimoji="1" lang="en-US" altLang="ja-JP" sz="2800" b="1" dirty="0">
                <a:solidFill>
                  <a:schemeClr val="bg2">
                    <a:lumMod val="20000"/>
                    <a:lumOff val="80000"/>
                  </a:schemeClr>
                </a:solidFill>
                <a:latin typeface="+mn-ea"/>
              </a:rPr>
              <a:t>F</a:t>
            </a:r>
            <a:r>
              <a:rPr kumimoji="1" lang="en-US" altLang="ja-JP" sz="2800" b="1" dirty="0" smtClean="0">
                <a:solidFill>
                  <a:schemeClr val="bg2">
                    <a:lumMod val="20000"/>
                    <a:lumOff val="80000"/>
                  </a:schemeClr>
                </a:solidFill>
                <a:latin typeface="+mn-ea"/>
              </a:rPr>
              <a:t>rame format</a:t>
            </a:r>
          </a:p>
          <a:p>
            <a:pPr marL="514350" indent="-514350">
              <a:lnSpc>
                <a:spcPct val="200000"/>
              </a:lnSpc>
              <a:buFont typeface="+mj-lt"/>
              <a:buAutoNum type="arabicPeriod"/>
            </a:pPr>
            <a:r>
              <a:rPr kumimoji="1" lang="en-US" altLang="ja-JP" sz="2800" b="1" dirty="0" smtClean="0">
                <a:solidFill>
                  <a:schemeClr val="bg2">
                    <a:lumMod val="20000"/>
                    <a:lumOff val="80000"/>
                  </a:schemeClr>
                </a:solidFill>
                <a:latin typeface="+mn-ea"/>
              </a:rPr>
              <a:t>Preamble</a:t>
            </a:r>
          </a:p>
          <a:p>
            <a:pPr marL="514350" indent="-514350">
              <a:lnSpc>
                <a:spcPct val="200000"/>
              </a:lnSpc>
              <a:buFont typeface="+mj-lt"/>
              <a:buAutoNum type="arabicPeriod"/>
            </a:pPr>
            <a:r>
              <a:rPr kumimoji="1" lang="en-US" altLang="ja-JP" sz="2800" b="1" dirty="0" smtClean="0">
                <a:solidFill>
                  <a:schemeClr val="bg2">
                    <a:lumMod val="20000"/>
                    <a:lumOff val="80000"/>
                  </a:schemeClr>
                </a:solidFill>
                <a:latin typeface="+mn-ea"/>
              </a:rPr>
              <a:t>MCS Evaluation</a:t>
            </a:r>
            <a:endParaRPr kumimoji="1" lang="en-US" altLang="ja-JP" sz="2800" b="1" dirty="0">
              <a:solidFill>
                <a:schemeClr val="bg2">
                  <a:lumMod val="20000"/>
                  <a:lumOff val="80000"/>
                </a:schemeClr>
              </a:solidFill>
              <a:latin typeface="+mn-ea"/>
            </a:endParaRPr>
          </a:p>
        </p:txBody>
      </p:sp>
      <p:sp>
        <p:nvSpPr>
          <p:cNvPr id="6" name="タイトル 5"/>
          <p:cNvSpPr>
            <a:spLocks noGrp="1"/>
          </p:cNvSpPr>
          <p:nvPr>
            <p:ph type="title" idx="4294967295"/>
          </p:nvPr>
        </p:nvSpPr>
        <p:spPr>
          <a:xfrm>
            <a:off x="685800" y="685800"/>
            <a:ext cx="7772400" cy="762980"/>
          </a:xfrm>
        </p:spPr>
        <p:txBody>
          <a:bodyPr/>
          <a:lstStyle/>
          <a:p>
            <a:r>
              <a:rPr kumimoji="1" lang="en-US" altLang="ja-JP" dirty="0" smtClean="0"/>
              <a:t>Index for HRCP-SC </a:t>
            </a:r>
            <a:r>
              <a:rPr kumimoji="1" lang="en-US" altLang="ja-JP" dirty="0"/>
              <a:t>PHY</a:t>
            </a:r>
            <a:endParaRPr kumimoji="1" lang="ja-JP" altLang="en-US" dirty="0"/>
          </a:p>
        </p:txBody>
      </p:sp>
    </p:spTree>
    <p:extLst>
      <p:ext uri="{BB962C8B-B14F-4D97-AF65-F5344CB8AC3E}">
        <p14:creationId xmlns:p14="http://schemas.microsoft.com/office/powerpoint/2010/main" val="22525219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2048</TotalTime>
  <Words>5009</Words>
  <Application>Microsoft Office PowerPoint</Application>
  <PresentationFormat>画面に合わせる (4:3)</PresentationFormat>
  <Paragraphs>1371</Paragraphs>
  <Slides>36</Slides>
  <Notes>12</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36</vt:i4>
      </vt:variant>
    </vt:vector>
  </HeadingPairs>
  <TitlesOfParts>
    <vt:vector size="38" baseType="lpstr">
      <vt:lpstr>Office ​​テーマ</vt:lpstr>
      <vt:lpstr>数式</vt:lpstr>
      <vt:lpstr>PowerPoint プレゼンテーション</vt:lpstr>
      <vt:lpstr>Contributors</vt:lpstr>
      <vt:lpstr>Proposal for IEEE802.15.3e  High-Rate Close Proximity System</vt:lpstr>
      <vt:lpstr>Single Carrier (SC) PHY</vt:lpstr>
      <vt:lpstr>Index for HRCP-SC PHY</vt:lpstr>
      <vt:lpstr>Index for HRCP-SC PHY</vt:lpstr>
      <vt:lpstr>Channel assignments for a single channel</vt:lpstr>
      <vt:lpstr>Transmit spectral mask for a single channel</vt:lpstr>
      <vt:lpstr>Index for HRCP-SC PHY</vt:lpstr>
      <vt:lpstr>Modulation and coding scheme (MCS)</vt:lpstr>
      <vt:lpstr>Forward Error Correction</vt:lpstr>
      <vt:lpstr>Proposed Overlaid-rate-compatible (ORC) LDPC Codes</vt:lpstr>
      <vt:lpstr>A Simple LDPC encoder</vt:lpstr>
      <vt:lpstr>Performance comparison of LDPC decoders</vt:lpstr>
      <vt:lpstr>Index for HRCP-SC PHY</vt:lpstr>
      <vt:lpstr>Frame header construction process</vt:lpstr>
      <vt:lpstr>PHY header format</vt:lpstr>
      <vt:lpstr>16-bit Header CRC for HCS</vt:lpstr>
      <vt:lpstr>Header FEC: (8, 4) Extended Hamming (EH) Code</vt:lpstr>
      <vt:lpstr>Simple receiver: advantage of short coded header</vt:lpstr>
      <vt:lpstr>Index for HRCP-SC PHY</vt:lpstr>
      <vt:lpstr>Proposed preamble structure</vt:lpstr>
      <vt:lpstr>Proposed Golay Complementary Sequences (GCSs)</vt:lpstr>
      <vt:lpstr>Side-lobe comparison of SFD</vt:lpstr>
      <vt:lpstr>Performance of SFD and header FEC</vt:lpstr>
      <vt:lpstr>Performance comparison of channel estimation</vt:lpstr>
      <vt:lpstr>Index for HRCP-SC PHY</vt:lpstr>
      <vt:lpstr>Channel model used in PHY evaluation*</vt:lpstr>
      <vt:lpstr>Parameters used  for power-amplifier and phase-noise models</vt:lpstr>
      <vt:lpstr>AM-PM/AM-AM 2-tone measurement setup</vt:lpstr>
      <vt:lpstr>AM-AM/AM-PM measurement results for  a direct-conversion 60 GHz CMOS RF transceiver*</vt:lpstr>
      <vt:lpstr>Block diagram of simulator</vt:lpstr>
      <vt:lpstr>MCS performance, FER v.s. Eb/N0 with RF impairments and channel model</vt:lpstr>
      <vt:lpstr>MCS performance, FER v.s. Eb/N0 in AWGN</vt:lpstr>
      <vt:lpstr>Link budget of SC PHY using a single channel</vt:lpstr>
      <vt:lpstr>END</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Noda, Makoto (GOTENYAMA)</cp:lastModifiedBy>
  <cp:revision>227</cp:revision>
  <cp:lastPrinted>1998-02-10T13:28:06Z</cp:lastPrinted>
  <dcterms:created xsi:type="dcterms:W3CDTF">1999-11-08T18:59:45Z</dcterms:created>
  <dcterms:modified xsi:type="dcterms:W3CDTF">2015-09-16T04:55:33Z</dcterms:modified>
</cp:coreProperties>
</file>