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9" r:id="rId2"/>
    <p:sldId id="298" r:id="rId3"/>
    <p:sldId id="299" r:id="rId4"/>
    <p:sldId id="300" r:id="rId5"/>
    <p:sldId id="278" r:id="rId6"/>
    <p:sldId id="260" r:id="rId7"/>
    <p:sldId id="261" r:id="rId8"/>
    <p:sldId id="262" r:id="rId9"/>
    <p:sldId id="264" r:id="rId10"/>
    <p:sldId id="269" r:id="rId11"/>
    <p:sldId id="266" r:id="rId12"/>
    <p:sldId id="263" r:id="rId13"/>
    <p:sldId id="301" r:id="rId14"/>
    <p:sldId id="271" r:id="rId15"/>
    <p:sldId id="303" r:id="rId16"/>
    <p:sldId id="304" r:id="rId17"/>
    <p:sldId id="305" r:id="rId18"/>
    <p:sldId id="296" r:id="rId19"/>
    <p:sldId id="302" r:id="rId20"/>
    <p:sldId id="275" r:id="rId21"/>
    <p:sldId id="268" r:id="rId22"/>
    <p:sldId id="27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371" autoAdjust="0"/>
  </p:normalViewPr>
  <p:slideViewPr>
    <p:cSldViewPr>
      <p:cViewPr>
        <p:scale>
          <a:sx n="84" d="100"/>
          <a:sy n="84" d="100"/>
        </p:scale>
        <p:origin x="-378" y="5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itsnas12.semicon.sony.co.jp\hfs12263\&#35506;&#20849;&#36890;\TJ\&#36039;&#26009;\LDPC_SONY_BER_15091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0000100088\Documents\802.15.3e\&#31526;&#21495;&#26908;&#35342;sim&#32080;&#265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3"/>
          <c:order val="0"/>
          <c:tx>
            <c:v>QPSK 11/15</c:v>
          </c:tx>
          <c:spPr>
            <a:ln>
              <a:solidFill>
                <a:srgbClr val="FF0000"/>
              </a:solidFill>
            </a:ln>
          </c:spPr>
          <c:marker>
            <c:symbol val="circle"/>
            <c:size val="6"/>
            <c:spPr>
              <a:solidFill>
                <a:sysClr val="window" lastClr="FFFFFF"/>
              </a:solidFill>
              <a:ln>
                <a:solidFill>
                  <a:srgbClr val="FF0000"/>
                </a:solidFill>
              </a:ln>
            </c:spPr>
          </c:marker>
          <c:xVal>
            <c:numRef>
              <c:f>[LDPC_SONY_BER_150911.xlsx]MCS0PN!$B$2:$B$31</c:f>
              <c:numCache>
                <c:formatCode>General</c:formatCode>
                <c:ptCount val="30"/>
                <c:pt idx="0">
                  <c:v>-1.074857</c:v>
                </c:pt>
                <c:pt idx="1">
                  <c:v>-0.874857</c:v>
                </c:pt>
                <c:pt idx="2">
                  <c:v>-0.67485700000000004</c:v>
                </c:pt>
                <c:pt idx="3">
                  <c:v>-0.47485699999999997</c:v>
                </c:pt>
                <c:pt idx="4">
                  <c:v>-0.27485700000000002</c:v>
                </c:pt>
                <c:pt idx="5">
                  <c:v>-7.4857000000000007E-2</c:v>
                </c:pt>
                <c:pt idx="6">
                  <c:v>0.125143</c:v>
                </c:pt>
                <c:pt idx="7">
                  <c:v>0.32514300000000002</c:v>
                </c:pt>
                <c:pt idx="8">
                  <c:v>0.52514300000000003</c:v>
                </c:pt>
                <c:pt idx="9">
                  <c:v>0.72514299999999998</c:v>
                </c:pt>
                <c:pt idx="10">
                  <c:v>0.92514300000000005</c:v>
                </c:pt>
                <c:pt idx="11">
                  <c:v>1.125143</c:v>
                </c:pt>
                <c:pt idx="12">
                  <c:v>1.325143</c:v>
                </c:pt>
                <c:pt idx="13">
                  <c:v>1.5251429999999999</c:v>
                </c:pt>
                <c:pt idx="14">
                  <c:v>1.7251430000000001</c:v>
                </c:pt>
                <c:pt idx="15">
                  <c:v>1.925143</c:v>
                </c:pt>
                <c:pt idx="16">
                  <c:v>2.125143</c:v>
                </c:pt>
                <c:pt idx="17">
                  <c:v>2.3251430000000002</c:v>
                </c:pt>
                <c:pt idx="18">
                  <c:v>2.5251429999999999</c:v>
                </c:pt>
                <c:pt idx="19">
                  <c:v>2.7251430000000001</c:v>
                </c:pt>
                <c:pt idx="20">
                  <c:v>2.9251429999999998</c:v>
                </c:pt>
                <c:pt idx="21">
                  <c:v>3.125143</c:v>
                </c:pt>
                <c:pt idx="22">
                  <c:v>3.3251430000000002</c:v>
                </c:pt>
                <c:pt idx="23">
                  <c:v>3.5251429999999999</c:v>
                </c:pt>
                <c:pt idx="24">
                  <c:v>3.7251430000000001</c:v>
                </c:pt>
                <c:pt idx="25">
                  <c:v>3.9251429999999998</c:v>
                </c:pt>
                <c:pt idx="26">
                  <c:v>4.1251429999999996</c:v>
                </c:pt>
                <c:pt idx="27">
                  <c:v>4.3251429999999997</c:v>
                </c:pt>
                <c:pt idx="28">
                  <c:v>4.5251429999999999</c:v>
                </c:pt>
                <c:pt idx="29">
                  <c:v>4.7251430000000001</c:v>
                </c:pt>
              </c:numCache>
            </c:numRef>
          </c:xVal>
          <c:yVal>
            <c:numRef>
              <c:f>[LDPC_SONY_BER_150911.xlsx]MCS0PN!$D$2:$D$31</c:f>
              <c:numCache>
                <c:formatCode>0.00E+00</c:formatCode>
                <c:ptCount val="30"/>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0.93636359999999996</c:v>
                </c:pt>
                <c:pt idx="27">
                  <c:v>0.57222220000000001</c:v>
                </c:pt>
                <c:pt idx="28">
                  <c:v>0.17241380000000001</c:v>
                </c:pt>
                <c:pt idx="29">
                  <c:v>6.1349689999999998E-2</c:v>
                </c:pt>
              </c:numCache>
            </c:numRef>
          </c:yVal>
          <c:smooth val="0"/>
        </c:ser>
        <c:ser>
          <c:idx val="5"/>
          <c:order val="1"/>
          <c:tx>
            <c:v>QPSK 14/15</c:v>
          </c:tx>
          <c:spPr>
            <a:ln>
              <a:solidFill>
                <a:srgbClr val="FF0000"/>
              </a:solidFill>
            </a:ln>
          </c:spPr>
          <c:marker>
            <c:symbol val="square"/>
            <c:size val="5"/>
            <c:spPr>
              <a:solidFill>
                <a:sysClr val="window" lastClr="FFFFFF"/>
              </a:solidFill>
              <a:ln>
                <a:solidFill>
                  <a:srgbClr val="FF0000"/>
                </a:solidFill>
              </a:ln>
            </c:spPr>
          </c:marker>
          <c:xVal>
            <c:numRef>
              <c:f>[LDPC_SONY_BER_150911.xlsx]MCS1PN!$B$2:$B$46</c:f>
              <c:numCache>
                <c:formatCode>General</c:formatCode>
                <c:ptCount val="45"/>
                <c:pt idx="0">
                  <c:v>-2.1287880000000001</c:v>
                </c:pt>
                <c:pt idx="1">
                  <c:v>-1.9287879999999999</c:v>
                </c:pt>
                <c:pt idx="2">
                  <c:v>-1.728788</c:v>
                </c:pt>
                <c:pt idx="3">
                  <c:v>-1.528788</c:v>
                </c:pt>
                <c:pt idx="4">
                  <c:v>-1.3287880000000001</c:v>
                </c:pt>
                <c:pt idx="5">
                  <c:v>-1.1287879999999999</c:v>
                </c:pt>
                <c:pt idx="6">
                  <c:v>-0.92878799999999995</c:v>
                </c:pt>
                <c:pt idx="7">
                  <c:v>-0.72878799999999999</c:v>
                </c:pt>
                <c:pt idx="8">
                  <c:v>-0.52878800000000004</c:v>
                </c:pt>
                <c:pt idx="9">
                  <c:v>-0.32878800000000002</c:v>
                </c:pt>
                <c:pt idx="10">
                  <c:v>-0.12878800000000001</c:v>
                </c:pt>
                <c:pt idx="11">
                  <c:v>7.1211999999999998E-2</c:v>
                </c:pt>
                <c:pt idx="12">
                  <c:v>0.27121200000000001</c:v>
                </c:pt>
                <c:pt idx="13">
                  <c:v>0.47121200000000002</c:v>
                </c:pt>
                <c:pt idx="14">
                  <c:v>0.67121200000000003</c:v>
                </c:pt>
                <c:pt idx="15">
                  <c:v>0.87121199999999999</c:v>
                </c:pt>
                <c:pt idx="16">
                  <c:v>1.0712120000000001</c:v>
                </c:pt>
                <c:pt idx="17">
                  <c:v>1.271212</c:v>
                </c:pt>
                <c:pt idx="18">
                  <c:v>1.471212</c:v>
                </c:pt>
                <c:pt idx="19">
                  <c:v>1.6712119999999999</c:v>
                </c:pt>
                <c:pt idx="20">
                  <c:v>1.8712120000000001</c:v>
                </c:pt>
                <c:pt idx="21">
                  <c:v>2.0712120000000001</c:v>
                </c:pt>
                <c:pt idx="22">
                  <c:v>2.2712119999999998</c:v>
                </c:pt>
                <c:pt idx="23">
                  <c:v>2.471212</c:v>
                </c:pt>
                <c:pt idx="24">
                  <c:v>2.6712120000000001</c:v>
                </c:pt>
                <c:pt idx="25">
                  <c:v>2.8712119999999999</c:v>
                </c:pt>
                <c:pt idx="26">
                  <c:v>3.0712120000000001</c:v>
                </c:pt>
                <c:pt idx="27">
                  <c:v>3.2712119999999998</c:v>
                </c:pt>
                <c:pt idx="28">
                  <c:v>3.471212</c:v>
                </c:pt>
                <c:pt idx="29">
                  <c:v>3.6712120000000001</c:v>
                </c:pt>
                <c:pt idx="30">
                  <c:v>3.8712119999999999</c:v>
                </c:pt>
                <c:pt idx="31">
                  <c:v>4.0712120000000001</c:v>
                </c:pt>
                <c:pt idx="32">
                  <c:v>4.2712120000000002</c:v>
                </c:pt>
                <c:pt idx="33">
                  <c:v>4.4712120000000004</c:v>
                </c:pt>
                <c:pt idx="34">
                  <c:v>4.6712119999999997</c:v>
                </c:pt>
                <c:pt idx="35">
                  <c:v>4.8712119999999999</c:v>
                </c:pt>
                <c:pt idx="36">
                  <c:v>5.0712120000000001</c:v>
                </c:pt>
                <c:pt idx="37">
                  <c:v>5.2712120000000002</c:v>
                </c:pt>
                <c:pt idx="38">
                  <c:v>5.4712120000000004</c:v>
                </c:pt>
                <c:pt idx="39">
                  <c:v>5.6712119999999997</c:v>
                </c:pt>
                <c:pt idx="40">
                  <c:v>5.8712119999999999</c:v>
                </c:pt>
                <c:pt idx="41">
                  <c:v>6.0712120000000001</c:v>
                </c:pt>
                <c:pt idx="42">
                  <c:v>6.2712120000000002</c:v>
                </c:pt>
                <c:pt idx="43">
                  <c:v>6.4712120000000004</c:v>
                </c:pt>
                <c:pt idx="44">
                  <c:v>6.6712119999999997</c:v>
                </c:pt>
              </c:numCache>
            </c:numRef>
          </c:xVal>
          <c:yVal>
            <c:numRef>
              <c:f>[LDPC_SONY_BER_150911.xlsx]MCS1PN!$D$2:$D$46</c:f>
              <c:numCache>
                <c:formatCode>0.00E+00</c:formatCode>
                <c:ptCount val="4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0.875</c:v>
                </c:pt>
                <c:pt idx="42">
                  <c:v>0.4636364</c:v>
                </c:pt>
                <c:pt idx="43">
                  <c:v>0.19056600000000001</c:v>
                </c:pt>
                <c:pt idx="44">
                  <c:v>5.3763440000000003E-2</c:v>
                </c:pt>
              </c:numCache>
            </c:numRef>
          </c:yVal>
          <c:smooth val="0"/>
        </c:ser>
        <c:ser>
          <c:idx val="9"/>
          <c:order val="2"/>
          <c:tx>
            <c:v>16QAM 11/15</c:v>
          </c:tx>
          <c:spPr>
            <a:ln>
              <a:solidFill>
                <a:schemeClr val="accent4"/>
              </a:solidFill>
            </a:ln>
          </c:spPr>
          <c:marker>
            <c:symbol val="circle"/>
            <c:size val="7"/>
            <c:spPr>
              <a:solidFill>
                <a:sysClr val="window" lastClr="FFFFFF"/>
              </a:solidFill>
              <a:ln>
                <a:solidFill>
                  <a:srgbClr val="8064A2"/>
                </a:solidFill>
              </a:ln>
            </c:spPr>
          </c:marker>
          <c:xVal>
            <c:numRef>
              <c:f>[LDPC_SONY_BER_150911.xlsx]MCS2PN!$B$2:$B$32</c:f>
              <c:numCache>
                <c:formatCode>General</c:formatCode>
                <c:ptCount val="31"/>
                <c:pt idx="0">
                  <c:v>2.9151829999999999</c:v>
                </c:pt>
                <c:pt idx="1">
                  <c:v>3.115183</c:v>
                </c:pt>
                <c:pt idx="2">
                  <c:v>3.3151830000000002</c:v>
                </c:pt>
                <c:pt idx="3">
                  <c:v>3.5151829999999999</c:v>
                </c:pt>
                <c:pt idx="4">
                  <c:v>3.7151830000000001</c:v>
                </c:pt>
                <c:pt idx="5">
                  <c:v>3.9151829999999999</c:v>
                </c:pt>
                <c:pt idx="6">
                  <c:v>4.115183</c:v>
                </c:pt>
                <c:pt idx="7">
                  <c:v>4.3151830000000002</c:v>
                </c:pt>
                <c:pt idx="8">
                  <c:v>4.5151830000000004</c:v>
                </c:pt>
                <c:pt idx="9">
                  <c:v>4.7151829999999997</c:v>
                </c:pt>
                <c:pt idx="10">
                  <c:v>4.9151829999999999</c:v>
                </c:pt>
                <c:pt idx="11">
                  <c:v>5.115183</c:v>
                </c:pt>
                <c:pt idx="12">
                  <c:v>5.3151830000000002</c:v>
                </c:pt>
                <c:pt idx="13">
                  <c:v>5.5151830000000004</c:v>
                </c:pt>
                <c:pt idx="14">
                  <c:v>5.7151829999999997</c:v>
                </c:pt>
                <c:pt idx="15">
                  <c:v>5.9151829999999999</c:v>
                </c:pt>
                <c:pt idx="16">
                  <c:v>6.115183</c:v>
                </c:pt>
                <c:pt idx="17">
                  <c:v>6.3151830000000002</c:v>
                </c:pt>
                <c:pt idx="18">
                  <c:v>6.5151830000000004</c:v>
                </c:pt>
                <c:pt idx="19">
                  <c:v>6.7151829999999997</c:v>
                </c:pt>
                <c:pt idx="20">
                  <c:v>6.9151829999999999</c:v>
                </c:pt>
                <c:pt idx="21">
                  <c:v>7.115183</c:v>
                </c:pt>
                <c:pt idx="22">
                  <c:v>7.3151830000000002</c:v>
                </c:pt>
                <c:pt idx="23">
                  <c:v>7.5151830000000004</c:v>
                </c:pt>
                <c:pt idx="24">
                  <c:v>7.7151829999999997</c:v>
                </c:pt>
                <c:pt idx="25">
                  <c:v>7.9151829999999999</c:v>
                </c:pt>
                <c:pt idx="26">
                  <c:v>8.115183</c:v>
                </c:pt>
                <c:pt idx="27">
                  <c:v>8.3151829999999993</c:v>
                </c:pt>
                <c:pt idx="28">
                  <c:v>8.5151830000000004</c:v>
                </c:pt>
                <c:pt idx="29">
                  <c:v>8.7151829999999997</c:v>
                </c:pt>
                <c:pt idx="30">
                  <c:v>8.9151830000000007</c:v>
                </c:pt>
              </c:numCache>
            </c:numRef>
          </c:xVal>
          <c:yVal>
            <c:numRef>
              <c:f>[LDPC_SONY_BER_150911.xlsx]MCS2PN!$D$2:$D$32</c:f>
              <c:numCache>
                <c:formatCode>0.00E+00</c:formatCode>
                <c:ptCount val="31"/>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0.98181819999999997</c:v>
                </c:pt>
                <c:pt idx="26">
                  <c:v>0.78461539999999996</c:v>
                </c:pt>
                <c:pt idx="27">
                  <c:v>0.51500000000000001</c:v>
                </c:pt>
                <c:pt idx="28">
                  <c:v>0.28857139999999998</c:v>
                </c:pt>
                <c:pt idx="29">
                  <c:v>0.1219512</c:v>
                </c:pt>
                <c:pt idx="30">
                  <c:v>4.5454550000000003E-2</c:v>
                </c:pt>
              </c:numCache>
            </c:numRef>
          </c:yVal>
          <c:smooth val="0"/>
        </c:ser>
        <c:ser>
          <c:idx val="11"/>
          <c:order val="3"/>
          <c:tx>
            <c:v>16QAM 14/15</c:v>
          </c:tx>
          <c:spPr>
            <a:ln>
              <a:solidFill>
                <a:srgbClr val="8064A2"/>
              </a:solidFill>
            </a:ln>
          </c:spPr>
          <c:marker>
            <c:symbol val="square"/>
            <c:size val="5"/>
            <c:spPr>
              <a:solidFill>
                <a:sysClr val="window" lastClr="FFFFFF"/>
              </a:solidFill>
              <a:ln>
                <a:solidFill>
                  <a:srgbClr val="8064A2"/>
                </a:solidFill>
              </a:ln>
            </c:spPr>
          </c:marker>
          <c:xVal>
            <c:numRef>
              <c:f>[LDPC_SONY_BER_150911.xlsx]MCS3PN!$B$2:$B$45</c:f>
              <c:numCache>
                <c:formatCode>General</c:formatCode>
                <c:ptCount val="44"/>
                <c:pt idx="0">
                  <c:v>1.8617779999999999</c:v>
                </c:pt>
                <c:pt idx="1">
                  <c:v>2.0617779999999999</c:v>
                </c:pt>
                <c:pt idx="2">
                  <c:v>2.2617780000000001</c:v>
                </c:pt>
                <c:pt idx="3">
                  <c:v>2.4617779999999998</c:v>
                </c:pt>
                <c:pt idx="4">
                  <c:v>2.661778</c:v>
                </c:pt>
                <c:pt idx="5">
                  <c:v>2.8617780000000002</c:v>
                </c:pt>
                <c:pt idx="6">
                  <c:v>3.0617779999999999</c:v>
                </c:pt>
                <c:pt idx="7">
                  <c:v>3.2617780000000001</c:v>
                </c:pt>
                <c:pt idx="8">
                  <c:v>3.4617779999999998</c:v>
                </c:pt>
                <c:pt idx="9">
                  <c:v>3.661778</c:v>
                </c:pt>
                <c:pt idx="10">
                  <c:v>3.8617780000000002</c:v>
                </c:pt>
                <c:pt idx="11">
                  <c:v>4.0617780000000003</c:v>
                </c:pt>
                <c:pt idx="12">
                  <c:v>4.2617779999999996</c:v>
                </c:pt>
                <c:pt idx="13">
                  <c:v>4.4617779999999998</c:v>
                </c:pt>
                <c:pt idx="14">
                  <c:v>4.661778</c:v>
                </c:pt>
                <c:pt idx="15">
                  <c:v>4.8617780000000002</c:v>
                </c:pt>
                <c:pt idx="16">
                  <c:v>5.0617780000000003</c:v>
                </c:pt>
                <c:pt idx="17">
                  <c:v>5.2617779999999996</c:v>
                </c:pt>
                <c:pt idx="18">
                  <c:v>5.4617779999999998</c:v>
                </c:pt>
                <c:pt idx="19">
                  <c:v>5.661778</c:v>
                </c:pt>
                <c:pt idx="20">
                  <c:v>5.8617780000000002</c:v>
                </c:pt>
                <c:pt idx="21">
                  <c:v>6.0617780000000003</c:v>
                </c:pt>
                <c:pt idx="22">
                  <c:v>6.2617779999999996</c:v>
                </c:pt>
                <c:pt idx="23">
                  <c:v>6.4617779999999998</c:v>
                </c:pt>
                <c:pt idx="24">
                  <c:v>6.661778</c:v>
                </c:pt>
                <c:pt idx="25">
                  <c:v>6.8617780000000002</c:v>
                </c:pt>
                <c:pt idx="26">
                  <c:v>7.0617780000000003</c:v>
                </c:pt>
                <c:pt idx="27">
                  <c:v>7.2617779999999996</c:v>
                </c:pt>
                <c:pt idx="28">
                  <c:v>7.4617779999999998</c:v>
                </c:pt>
                <c:pt idx="29">
                  <c:v>7.661778</c:v>
                </c:pt>
                <c:pt idx="30">
                  <c:v>7.8617780000000002</c:v>
                </c:pt>
                <c:pt idx="31">
                  <c:v>8.0617780000000003</c:v>
                </c:pt>
                <c:pt idx="32">
                  <c:v>8.2617779999999996</c:v>
                </c:pt>
                <c:pt idx="33">
                  <c:v>8.4617780000000007</c:v>
                </c:pt>
                <c:pt idx="34">
                  <c:v>8.661778</c:v>
                </c:pt>
                <c:pt idx="35">
                  <c:v>8.8617779999999993</c:v>
                </c:pt>
                <c:pt idx="36">
                  <c:v>9.0617780000000003</c:v>
                </c:pt>
                <c:pt idx="37">
                  <c:v>9.2617779999999996</c:v>
                </c:pt>
                <c:pt idx="38">
                  <c:v>9.4617780000000007</c:v>
                </c:pt>
                <c:pt idx="39">
                  <c:v>9.661778</c:v>
                </c:pt>
                <c:pt idx="40">
                  <c:v>9.8617779999999993</c:v>
                </c:pt>
                <c:pt idx="41">
                  <c:v>10.061778</c:v>
                </c:pt>
                <c:pt idx="42">
                  <c:v>10.261778</c:v>
                </c:pt>
                <c:pt idx="43">
                  <c:v>10.461778000000001</c:v>
                </c:pt>
              </c:numCache>
            </c:numRef>
          </c:xVal>
          <c:yVal>
            <c:numRef>
              <c:f>[LDPC_SONY_BER_150911.xlsx]MCS3PN!$D$2:$D$45</c:f>
              <c:numCache>
                <c:formatCode>0.00E+00</c:formatCode>
                <c:ptCount val="4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0.80769230000000003</c:v>
                </c:pt>
                <c:pt idx="41">
                  <c:v>0.42916670000000001</c:v>
                </c:pt>
                <c:pt idx="42">
                  <c:v>0.2083333</c:v>
                </c:pt>
                <c:pt idx="43">
                  <c:v>6.9930069999999997E-2</c:v>
                </c:pt>
              </c:numCache>
            </c:numRef>
          </c:yVal>
          <c:smooth val="0"/>
        </c:ser>
        <c:ser>
          <c:idx val="2"/>
          <c:order val="4"/>
          <c:tx>
            <c:v>64QAM 11/15</c:v>
          </c:tx>
          <c:spPr>
            <a:ln>
              <a:solidFill>
                <a:srgbClr val="00B050"/>
              </a:solidFill>
            </a:ln>
          </c:spPr>
          <c:marker>
            <c:symbol val="circle"/>
            <c:size val="7"/>
            <c:spPr>
              <a:solidFill>
                <a:schemeClr val="bg1"/>
              </a:solidFill>
              <a:ln>
                <a:solidFill>
                  <a:srgbClr val="00B050"/>
                </a:solidFill>
              </a:ln>
            </c:spPr>
          </c:marker>
          <c:xVal>
            <c:numRef>
              <c:f>[LDPC_SONY_BER_150911.xlsx]MCS4PN!$B$2:$B$40</c:f>
              <c:numCache>
                <c:formatCode>General</c:formatCode>
                <c:ptCount val="39"/>
                <c:pt idx="0">
                  <c:v>6.1553310000000003</c:v>
                </c:pt>
                <c:pt idx="1">
                  <c:v>6.3553309999999996</c:v>
                </c:pt>
                <c:pt idx="2">
                  <c:v>6.5553309999999998</c:v>
                </c:pt>
                <c:pt idx="3">
                  <c:v>6.755331</c:v>
                </c:pt>
                <c:pt idx="4">
                  <c:v>6.9553310000000002</c:v>
                </c:pt>
                <c:pt idx="5">
                  <c:v>7.1553310000000003</c:v>
                </c:pt>
                <c:pt idx="6">
                  <c:v>7.3553309999999996</c:v>
                </c:pt>
                <c:pt idx="7">
                  <c:v>7.5553309999999998</c:v>
                </c:pt>
                <c:pt idx="8">
                  <c:v>7.755331</c:v>
                </c:pt>
                <c:pt idx="9">
                  <c:v>7.9553310000000002</c:v>
                </c:pt>
                <c:pt idx="10">
                  <c:v>8.1553310000000003</c:v>
                </c:pt>
                <c:pt idx="11">
                  <c:v>8.3553309999999996</c:v>
                </c:pt>
                <c:pt idx="12">
                  <c:v>8.5553310000000007</c:v>
                </c:pt>
                <c:pt idx="13">
                  <c:v>8.755331</c:v>
                </c:pt>
                <c:pt idx="14">
                  <c:v>8.9553309999999993</c:v>
                </c:pt>
                <c:pt idx="15">
                  <c:v>9.1553310000000003</c:v>
                </c:pt>
                <c:pt idx="16">
                  <c:v>9.3553309999999996</c:v>
                </c:pt>
                <c:pt idx="17">
                  <c:v>9.5553310000000007</c:v>
                </c:pt>
                <c:pt idx="18">
                  <c:v>9.755331</c:v>
                </c:pt>
                <c:pt idx="19">
                  <c:v>9.9553309999999993</c:v>
                </c:pt>
                <c:pt idx="20">
                  <c:v>10.155331</c:v>
                </c:pt>
                <c:pt idx="21">
                  <c:v>10.355331</c:v>
                </c:pt>
                <c:pt idx="22">
                  <c:v>10.555331000000001</c:v>
                </c:pt>
                <c:pt idx="23">
                  <c:v>10.755331</c:v>
                </c:pt>
                <c:pt idx="24">
                  <c:v>10.955330999999999</c:v>
                </c:pt>
                <c:pt idx="25">
                  <c:v>11.155331</c:v>
                </c:pt>
                <c:pt idx="26">
                  <c:v>11.355331</c:v>
                </c:pt>
                <c:pt idx="27">
                  <c:v>11.555331000000001</c:v>
                </c:pt>
                <c:pt idx="28">
                  <c:v>11.755331</c:v>
                </c:pt>
                <c:pt idx="29">
                  <c:v>11.955330999999999</c:v>
                </c:pt>
                <c:pt idx="30">
                  <c:v>12.155331</c:v>
                </c:pt>
                <c:pt idx="31">
                  <c:v>12.355331</c:v>
                </c:pt>
                <c:pt idx="32">
                  <c:v>12.555331000000001</c:v>
                </c:pt>
                <c:pt idx="33">
                  <c:v>12.755331</c:v>
                </c:pt>
                <c:pt idx="34">
                  <c:v>12.955330999999999</c:v>
                </c:pt>
                <c:pt idx="35">
                  <c:v>13.155331</c:v>
                </c:pt>
                <c:pt idx="36">
                  <c:v>13.355331</c:v>
                </c:pt>
                <c:pt idx="37">
                  <c:v>13.555331000000001</c:v>
                </c:pt>
                <c:pt idx="38">
                  <c:v>13.755331</c:v>
                </c:pt>
              </c:numCache>
            </c:numRef>
          </c:xVal>
          <c:yVal>
            <c:numRef>
              <c:f>[LDPC_SONY_BER_150911.xlsx]MCS4PN!$D$2:$D$40</c:f>
              <c:numCache>
                <c:formatCode>0.00E+00</c:formatCode>
                <c:ptCount val="3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0.99090909999999999</c:v>
                </c:pt>
                <c:pt idx="31">
                  <c:v>0.95454550000000005</c:v>
                </c:pt>
                <c:pt idx="32">
                  <c:v>0.80769230000000003</c:v>
                </c:pt>
                <c:pt idx="33">
                  <c:v>0.57222220000000001</c:v>
                </c:pt>
                <c:pt idx="34">
                  <c:v>0.4</c:v>
                </c:pt>
                <c:pt idx="35">
                  <c:v>0.25641029999999998</c:v>
                </c:pt>
                <c:pt idx="36">
                  <c:v>0.15692310000000001</c:v>
                </c:pt>
                <c:pt idx="37">
                  <c:v>9.8039219999999996E-2</c:v>
                </c:pt>
                <c:pt idx="38">
                  <c:v>5.179487E-2</c:v>
                </c:pt>
              </c:numCache>
            </c:numRef>
          </c:yVal>
          <c:smooth val="0"/>
        </c:ser>
        <c:ser>
          <c:idx val="1"/>
          <c:order val="5"/>
          <c:tx>
            <c:v>64QAM 14/15</c:v>
          </c:tx>
          <c:spPr>
            <a:ln>
              <a:solidFill>
                <a:srgbClr val="00B050"/>
              </a:solidFill>
            </a:ln>
          </c:spPr>
          <c:marker>
            <c:symbol val="square"/>
            <c:size val="5"/>
            <c:spPr>
              <a:solidFill>
                <a:schemeClr val="bg1"/>
              </a:solidFill>
              <a:ln>
                <a:solidFill>
                  <a:srgbClr val="00B050"/>
                </a:solidFill>
              </a:ln>
            </c:spPr>
          </c:marker>
          <c:xVal>
            <c:numRef>
              <c:f>[LDPC_SONY_BER_150911.xlsx]MCS5PN!$B$2:$B$26</c:f>
              <c:numCache>
                <c:formatCode>General</c:formatCode>
                <c:ptCount val="25"/>
                <c:pt idx="0">
                  <c:v>10.101784</c:v>
                </c:pt>
                <c:pt idx="1">
                  <c:v>10.301784</c:v>
                </c:pt>
                <c:pt idx="2">
                  <c:v>10.501784000000001</c:v>
                </c:pt>
                <c:pt idx="3">
                  <c:v>10.701784</c:v>
                </c:pt>
                <c:pt idx="4">
                  <c:v>10.901783999999999</c:v>
                </c:pt>
                <c:pt idx="5">
                  <c:v>11.101784</c:v>
                </c:pt>
                <c:pt idx="6">
                  <c:v>11.301784</c:v>
                </c:pt>
                <c:pt idx="7">
                  <c:v>11.501784000000001</c:v>
                </c:pt>
                <c:pt idx="8">
                  <c:v>11.701784</c:v>
                </c:pt>
                <c:pt idx="9">
                  <c:v>11.901783999999999</c:v>
                </c:pt>
                <c:pt idx="10">
                  <c:v>12.101784</c:v>
                </c:pt>
                <c:pt idx="11">
                  <c:v>12.301784</c:v>
                </c:pt>
                <c:pt idx="12">
                  <c:v>12.501784000000001</c:v>
                </c:pt>
                <c:pt idx="13">
                  <c:v>12.701784</c:v>
                </c:pt>
                <c:pt idx="14">
                  <c:v>12.901783999999999</c:v>
                </c:pt>
                <c:pt idx="15">
                  <c:v>13.101784</c:v>
                </c:pt>
                <c:pt idx="16">
                  <c:v>13.301784</c:v>
                </c:pt>
                <c:pt idx="17">
                  <c:v>13.501784000000001</c:v>
                </c:pt>
                <c:pt idx="18">
                  <c:v>13.701784</c:v>
                </c:pt>
                <c:pt idx="19">
                  <c:v>13.901783999999999</c:v>
                </c:pt>
                <c:pt idx="20">
                  <c:v>14.101784</c:v>
                </c:pt>
                <c:pt idx="21">
                  <c:v>14.301784</c:v>
                </c:pt>
                <c:pt idx="22">
                  <c:v>14.501784000000001</c:v>
                </c:pt>
                <c:pt idx="23">
                  <c:v>14.701784</c:v>
                </c:pt>
                <c:pt idx="24">
                  <c:v>14.901783999999999</c:v>
                </c:pt>
              </c:numCache>
            </c:numRef>
          </c:xVal>
          <c:yVal>
            <c:numRef>
              <c:f>[LDPC_SONY_BER_150911.xlsx]MCS5PN!$D$2:$D$26</c:f>
              <c:numCache>
                <c:formatCode>0.00E+00</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0.99090909999999999</c:v>
                </c:pt>
                <c:pt idx="20">
                  <c:v>0.90909090000000004</c:v>
                </c:pt>
                <c:pt idx="21">
                  <c:v>0.57222220000000001</c:v>
                </c:pt>
                <c:pt idx="22">
                  <c:v>0.24390239999999999</c:v>
                </c:pt>
                <c:pt idx="23">
                  <c:v>0.1188235</c:v>
                </c:pt>
                <c:pt idx="24">
                  <c:v>4.3290040000000002E-2</c:v>
                </c:pt>
              </c:numCache>
            </c:numRef>
          </c:yVal>
          <c:smooth val="0"/>
        </c:ser>
        <c:ser>
          <c:idx val="0"/>
          <c:order val="6"/>
          <c:tx>
            <c:v>256QAM 14/15</c:v>
          </c:tx>
          <c:spPr>
            <a:ln>
              <a:solidFill>
                <a:srgbClr val="FFC000"/>
              </a:solidFill>
            </a:ln>
          </c:spPr>
          <c:marker>
            <c:symbol val="square"/>
            <c:size val="5"/>
            <c:spPr>
              <a:solidFill>
                <a:schemeClr val="bg1"/>
              </a:solidFill>
              <a:ln>
                <a:solidFill>
                  <a:srgbClr val="FFC000"/>
                </a:solidFill>
              </a:ln>
            </c:spPr>
          </c:marker>
          <c:xVal>
            <c:numRef>
              <c:f>[LDPC_SONY_BER_150911.xlsx]MCS6PN!$B$2:$B$25</c:f>
              <c:numCache>
                <c:formatCode>General</c:formatCode>
                <c:ptCount val="24"/>
                <c:pt idx="0">
                  <c:v>14.852342999999999</c:v>
                </c:pt>
                <c:pt idx="1">
                  <c:v>15.052343</c:v>
                </c:pt>
                <c:pt idx="2">
                  <c:v>15.252343</c:v>
                </c:pt>
                <c:pt idx="3">
                  <c:v>15.452343000000001</c:v>
                </c:pt>
                <c:pt idx="4">
                  <c:v>15.652343</c:v>
                </c:pt>
                <c:pt idx="5">
                  <c:v>15.852342999999999</c:v>
                </c:pt>
                <c:pt idx="6">
                  <c:v>16.052343</c:v>
                </c:pt>
                <c:pt idx="7">
                  <c:v>16.252343</c:v>
                </c:pt>
                <c:pt idx="8">
                  <c:v>16.452342999999999</c:v>
                </c:pt>
                <c:pt idx="9">
                  <c:v>16.652342999999998</c:v>
                </c:pt>
                <c:pt idx="10">
                  <c:v>16.852343000000001</c:v>
                </c:pt>
                <c:pt idx="11">
                  <c:v>17.052343</c:v>
                </c:pt>
                <c:pt idx="12">
                  <c:v>17.252343</c:v>
                </c:pt>
                <c:pt idx="13">
                  <c:v>17.452342999999999</c:v>
                </c:pt>
                <c:pt idx="14">
                  <c:v>17.652342999999998</c:v>
                </c:pt>
                <c:pt idx="15">
                  <c:v>17.852343000000001</c:v>
                </c:pt>
                <c:pt idx="16">
                  <c:v>18.052343</c:v>
                </c:pt>
                <c:pt idx="17">
                  <c:v>18.252343</c:v>
                </c:pt>
                <c:pt idx="18">
                  <c:v>18.452342999999999</c:v>
                </c:pt>
                <c:pt idx="19">
                  <c:v>18.652342999999998</c:v>
                </c:pt>
                <c:pt idx="20">
                  <c:v>18.852343000000001</c:v>
                </c:pt>
                <c:pt idx="21">
                  <c:v>19.052343</c:v>
                </c:pt>
                <c:pt idx="22">
                  <c:v>19.252343</c:v>
                </c:pt>
                <c:pt idx="23">
                  <c:v>19.452342999999999</c:v>
                </c:pt>
              </c:numCache>
            </c:numRef>
          </c:xVal>
          <c:yVal>
            <c:numRef>
              <c:f>[LDPC_SONY_BER_150911.xlsx]MCS6PN!$D$2:$D$25</c:f>
              <c:numCache>
                <c:formatCode>0.00E+00</c:formatCode>
                <c:ptCount val="2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0.98181819999999997</c:v>
                </c:pt>
                <c:pt idx="19">
                  <c:v>0.8</c:v>
                </c:pt>
                <c:pt idx="20">
                  <c:v>0.57222220000000001</c:v>
                </c:pt>
                <c:pt idx="21">
                  <c:v>0.34</c:v>
                </c:pt>
                <c:pt idx="22">
                  <c:v>0.16833329999999999</c:v>
                </c:pt>
                <c:pt idx="23">
                  <c:v>7.7519379999999999E-2</c:v>
                </c:pt>
              </c:numCache>
            </c:numRef>
          </c:yVal>
          <c:smooth val="0"/>
        </c:ser>
        <c:ser>
          <c:idx val="4"/>
          <c:order val="7"/>
          <c:spPr>
            <a:ln>
              <a:solidFill>
                <a:schemeClr val="tx1"/>
              </a:solidFill>
              <a:prstDash val="sysDash"/>
            </a:ln>
          </c:spPr>
          <c:marker>
            <c:symbol val="none"/>
          </c:marker>
          <c:xVal>
            <c:numRef>
              <c:f>[LDPC_SONY_BER_150911.xlsx]Graph_3e_submit!$Y$48:$Y$49</c:f>
              <c:numCache>
                <c:formatCode>General</c:formatCode>
                <c:ptCount val="2"/>
                <c:pt idx="0">
                  <c:v>0</c:v>
                </c:pt>
                <c:pt idx="1">
                  <c:v>20</c:v>
                </c:pt>
              </c:numCache>
            </c:numRef>
          </c:xVal>
          <c:yVal>
            <c:numRef>
              <c:f>[LDPC_SONY_BER_150911.xlsx]Graph_3e_submit!$Z$48:$Z$49</c:f>
              <c:numCache>
                <c:formatCode>General</c:formatCode>
                <c:ptCount val="2"/>
                <c:pt idx="0">
                  <c:v>0.08</c:v>
                </c:pt>
                <c:pt idx="1">
                  <c:v>0.08</c:v>
                </c:pt>
              </c:numCache>
            </c:numRef>
          </c:yVal>
          <c:smooth val="0"/>
        </c:ser>
        <c:dLbls>
          <c:showLegendKey val="0"/>
          <c:showVal val="0"/>
          <c:showCatName val="0"/>
          <c:showSerName val="0"/>
          <c:showPercent val="0"/>
          <c:showBubbleSize val="0"/>
        </c:dLbls>
        <c:axId val="44369024"/>
        <c:axId val="87659264"/>
      </c:scatterChart>
      <c:valAx>
        <c:axId val="44369024"/>
        <c:scaling>
          <c:orientation val="minMax"/>
          <c:max val="20"/>
          <c:min val="0"/>
        </c:scaling>
        <c:delete val="0"/>
        <c:axPos val="b"/>
        <c:majorGridlines/>
        <c:minorGridlines>
          <c:spPr>
            <a:ln>
              <a:prstDash val="dash"/>
            </a:ln>
          </c:spPr>
        </c:minorGridlines>
        <c:numFmt formatCode="General" sourceLinked="1"/>
        <c:majorTickMark val="out"/>
        <c:minorTickMark val="none"/>
        <c:tickLblPos val="nextTo"/>
        <c:crossAx val="87659264"/>
        <c:crossesAt val="1.0000000000000046E-7"/>
        <c:crossBetween val="midCat"/>
        <c:majorUnit val="5"/>
      </c:valAx>
      <c:valAx>
        <c:axId val="87659264"/>
        <c:scaling>
          <c:logBase val="10"/>
          <c:orientation val="minMax"/>
          <c:min val="1.0000000000000002E-2"/>
        </c:scaling>
        <c:delete val="0"/>
        <c:axPos val="l"/>
        <c:majorGridlines/>
        <c:numFmt formatCode="0.00E+00" sourceLinked="1"/>
        <c:majorTickMark val="out"/>
        <c:minorTickMark val="none"/>
        <c:tickLblPos val="nextTo"/>
        <c:crossAx val="44369024"/>
        <c:crossesAt val="-5"/>
        <c:crossBetween val="midCat"/>
      </c:valAx>
    </c:plotArea>
    <c:legend>
      <c:legendPos val="r"/>
      <c:legendEntry>
        <c:idx val="7"/>
        <c:delete val="1"/>
      </c:legendEntry>
      <c:layout>
        <c:manualLayout>
          <c:xMode val="edge"/>
          <c:yMode val="edge"/>
          <c:x val="0.81784857249986787"/>
          <c:y val="4.5140616330322139E-2"/>
          <c:w val="0.15651263758833625"/>
          <c:h val="0.41265002021446584"/>
        </c:manualLayout>
      </c:layout>
      <c:overlay val="0"/>
      <c:spPr>
        <a:solidFill>
          <a:sysClr val="window" lastClr="FFFFFF"/>
        </a:solidFill>
        <a:ln>
          <a:solidFill>
            <a:prstClr val="black"/>
          </a:solidFill>
        </a:ln>
      </c:sp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9796406956604"/>
          <c:y val="2.873238282187654E-2"/>
          <c:w val="0.84657579030380969"/>
          <c:h val="0.85947448933079185"/>
        </c:manualLayout>
      </c:layout>
      <c:scatterChart>
        <c:scatterStyle val="smoothMarker"/>
        <c:varyColors val="0"/>
        <c:ser>
          <c:idx val="10"/>
          <c:order val="0"/>
          <c:tx>
            <c:v>MCS0 10 octets</c:v>
          </c:tx>
          <c:spPr>
            <a:ln>
              <a:solidFill>
                <a:schemeClr val="tx1"/>
              </a:solidFill>
              <a:prstDash val="solid"/>
            </a:ln>
          </c:spPr>
          <c:marker>
            <c:symbol val="triangle"/>
            <c:size val="7"/>
            <c:spPr>
              <a:solidFill>
                <a:schemeClr val="bg1"/>
              </a:solidFill>
              <a:ln>
                <a:solidFill>
                  <a:schemeClr val="tx1"/>
                </a:solidFill>
              </a:ln>
            </c:spPr>
          </c:marker>
          <c:xVal>
            <c:numRef>
              <c:f>QPSK1115l464max20!$A$17:$A$67</c:f>
              <c:numCache>
                <c:formatCode>General</c:formatCode>
                <c:ptCount val="51"/>
                <c:pt idx="0">
                  <c:v>-10</c:v>
                </c:pt>
                <c:pt idx="1">
                  <c:v>-9.75</c:v>
                </c:pt>
                <c:pt idx="2">
                  <c:v>-9.5</c:v>
                </c:pt>
                <c:pt idx="3">
                  <c:v>-9.25</c:v>
                </c:pt>
                <c:pt idx="4">
                  <c:v>-9</c:v>
                </c:pt>
                <c:pt idx="5">
                  <c:v>-8.75</c:v>
                </c:pt>
                <c:pt idx="6">
                  <c:v>-8.5</c:v>
                </c:pt>
                <c:pt idx="7">
                  <c:v>-8.25</c:v>
                </c:pt>
                <c:pt idx="8">
                  <c:v>-8</c:v>
                </c:pt>
                <c:pt idx="9">
                  <c:v>-7.75</c:v>
                </c:pt>
                <c:pt idx="10">
                  <c:v>-7.5</c:v>
                </c:pt>
                <c:pt idx="11">
                  <c:v>-7.25</c:v>
                </c:pt>
                <c:pt idx="12">
                  <c:v>-7</c:v>
                </c:pt>
                <c:pt idx="13">
                  <c:v>-6.75</c:v>
                </c:pt>
                <c:pt idx="14">
                  <c:v>-6.5</c:v>
                </c:pt>
                <c:pt idx="15">
                  <c:v>-6.25</c:v>
                </c:pt>
                <c:pt idx="16">
                  <c:v>-6</c:v>
                </c:pt>
                <c:pt idx="17">
                  <c:v>-5.75</c:v>
                </c:pt>
                <c:pt idx="18">
                  <c:v>-5.5</c:v>
                </c:pt>
                <c:pt idx="19">
                  <c:v>-5.25</c:v>
                </c:pt>
                <c:pt idx="20">
                  <c:v>-5</c:v>
                </c:pt>
                <c:pt idx="21">
                  <c:v>-4.75</c:v>
                </c:pt>
                <c:pt idx="22">
                  <c:v>-4.5</c:v>
                </c:pt>
                <c:pt idx="23">
                  <c:v>-4.25</c:v>
                </c:pt>
                <c:pt idx="24">
                  <c:v>-4</c:v>
                </c:pt>
                <c:pt idx="25">
                  <c:v>-3.75</c:v>
                </c:pt>
                <c:pt idx="26">
                  <c:v>-3.5</c:v>
                </c:pt>
                <c:pt idx="27">
                  <c:v>-3.25</c:v>
                </c:pt>
                <c:pt idx="28">
                  <c:v>-3</c:v>
                </c:pt>
                <c:pt idx="29">
                  <c:v>-2.75</c:v>
                </c:pt>
                <c:pt idx="30">
                  <c:v>-2.5</c:v>
                </c:pt>
                <c:pt idx="31">
                  <c:v>-2.25</c:v>
                </c:pt>
                <c:pt idx="32">
                  <c:v>-2</c:v>
                </c:pt>
                <c:pt idx="33">
                  <c:v>-1.75</c:v>
                </c:pt>
                <c:pt idx="34">
                  <c:v>-1.5</c:v>
                </c:pt>
                <c:pt idx="35">
                  <c:v>-1.25</c:v>
                </c:pt>
                <c:pt idx="36">
                  <c:v>-1</c:v>
                </c:pt>
                <c:pt idx="37">
                  <c:v>-0.75</c:v>
                </c:pt>
                <c:pt idx="38">
                  <c:v>-0.5</c:v>
                </c:pt>
                <c:pt idx="39">
                  <c:v>-0.25</c:v>
                </c:pt>
                <c:pt idx="40">
                  <c:v>0</c:v>
                </c:pt>
                <c:pt idx="41">
                  <c:v>0.25</c:v>
                </c:pt>
                <c:pt idx="42">
                  <c:v>0.5</c:v>
                </c:pt>
                <c:pt idx="43">
                  <c:v>0.75</c:v>
                </c:pt>
                <c:pt idx="44">
                  <c:v>1</c:v>
                </c:pt>
                <c:pt idx="45">
                  <c:v>1.25</c:v>
                </c:pt>
                <c:pt idx="46">
                  <c:v>1.5</c:v>
                </c:pt>
                <c:pt idx="47">
                  <c:v>1.75</c:v>
                </c:pt>
                <c:pt idx="48">
                  <c:v>2</c:v>
                </c:pt>
                <c:pt idx="49">
                  <c:v>2.25</c:v>
                </c:pt>
                <c:pt idx="50">
                  <c:v>2.5</c:v>
                </c:pt>
              </c:numCache>
            </c:numRef>
          </c:xVal>
          <c:yVal>
            <c:numRef>
              <c:f>QPSK1115l464max20!$D$17:$D$67</c:f>
              <c:numCache>
                <c:formatCode>0.00E+00</c:formatCode>
                <c:ptCount val="51"/>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0.999</c:v>
                </c:pt>
                <c:pt idx="26">
                  <c:v>0.996</c:v>
                </c:pt>
                <c:pt idx="27">
                  <c:v>0.99299999999999999</c:v>
                </c:pt>
                <c:pt idx="28">
                  <c:v>0.97299999999999998</c:v>
                </c:pt>
                <c:pt idx="29">
                  <c:v>0.96</c:v>
                </c:pt>
                <c:pt idx="30">
                  <c:v>0.92300000000000004</c:v>
                </c:pt>
                <c:pt idx="31">
                  <c:v>0.86399999999999999</c:v>
                </c:pt>
                <c:pt idx="32">
                  <c:v>0.79</c:v>
                </c:pt>
                <c:pt idx="33">
                  <c:v>0.69299999999999995</c:v>
                </c:pt>
                <c:pt idx="34">
                  <c:v>0.59099999999999997</c:v>
                </c:pt>
                <c:pt idx="35">
                  <c:v>0.47499999999999998</c:v>
                </c:pt>
                <c:pt idx="36">
                  <c:v>0.33500000000000002</c:v>
                </c:pt>
                <c:pt idx="37">
                  <c:v>0.221</c:v>
                </c:pt>
                <c:pt idx="38">
                  <c:v>0.13800000000000001</c:v>
                </c:pt>
                <c:pt idx="39">
                  <c:v>0.09</c:v>
                </c:pt>
                <c:pt idx="40">
                  <c:v>5.1999999999999998E-2</c:v>
                </c:pt>
                <c:pt idx="41">
                  <c:v>2.7E-2</c:v>
                </c:pt>
                <c:pt idx="42">
                  <c:v>1.2749999999999999E-2</c:v>
                </c:pt>
                <c:pt idx="43">
                  <c:v>6.7999999999999996E-3</c:v>
                </c:pt>
                <c:pt idx="44">
                  <c:v>2.575E-3</c:v>
                </c:pt>
                <c:pt idx="45">
                  <c:v>7.2992700000000001E-4</c:v>
                </c:pt>
                <c:pt idx="46">
                  <c:v>2.8818440000000001E-4</c:v>
                </c:pt>
                <c:pt idx="47">
                  <c:v>1.256281E-4</c:v>
                </c:pt>
                <c:pt idx="48">
                  <c:v>4.2105260000000002E-5</c:v>
                </c:pt>
                <c:pt idx="49">
                  <c:v>1.6767269999999999E-5</c:v>
                </c:pt>
                <c:pt idx="50">
                  <c:v>3.9999999999999998E-6</c:v>
                </c:pt>
              </c:numCache>
            </c:numRef>
          </c:yVal>
          <c:smooth val="1"/>
        </c:ser>
        <c:ser>
          <c:idx val="9"/>
          <c:order val="1"/>
          <c:tx>
            <c:v>MCS0 132 octets</c:v>
          </c:tx>
          <c:spPr>
            <a:ln>
              <a:solidFill>
                <a:schemeClr val="tx1"/>
              </a:solidFill>
              <a:prstDash val="sysDot"/>
            </a:ln>
          </c:spPr>
          <c:marker>
            <c:symbol val="triangle"/>
            <c:size val="7"/>
            <c:spPr>
              <a:solidFill>
                <a:schemeClr val="bg1"/>
              </a:solidFill>
              <a:ln>
                <a:solidFill>
                  <a:schemeClr val="tx1"/>
                </a:solidFill>
              </a:ln>
            </c:spPr>
          </c:marker>
          <c:xVal>
            <c:numRef>
              <c:f>QPSK1115l1440max20!$A$17:$A$61</c:f>
              <c:numCache>
                <c:formatCode>General</c:formatCode>
                <c:ptCount val="45"/>
                <c:pt idx="0">
                  <c:v>-5</c:v>
                </c:pt>
                <c:pt idx="1">
                  <c:v>-4.75</c:v>
                </c:pt>
                <c:pt idx="2">
                  <c:v>-4.5</c:v>
                </c:pt>
                <c:pt idx="3">
                  <c:v>-4.25</c:v>
                </c:pt>
                <c:pt idx="4">
                  <c:v>-4</c:v>
                </c:pt>
                <c:pt idx="5">
                  <c:v>-3.75</c:v>
                </c:pt>
                <c:pt idx="6">
                  <c:v>-3.5</c:v>
                </c:pt>
                <c:pt idx="7">
                  <c:v>-3.25</c:v>
                </c:pt>
                <c:pt idx="8">
                  <c:v>-3</c:v>
                </c:pt>
                <c:pt idx="9">
                  <c:v>-2.75</c:v>
                </c:pt>
                <c:pt idx="10">
                  <c:v>-2.5</c:v>
                </c:pt>
                <c:pt idx="11">
                  <c:v>-2.25</c:v>
                </c:pt>
                <c:pt idx="12">
                  <c:v>-2</c:v>
                </c:pt>
                <c:pt idx="13">
                  <c:v>-1.75</c:v>
                </c:pt>
                <c:pt idx="14">
                  <c:v>-1.5</c:v>
                </c:pt>
                <c:pt idx="15">
                  <c:v>-1.25</c:v>
                </c:pt>
                <c:pt idx="16">
                  <c:v>-1</c:v>
                </c:pt>
                <c:pt idx="17">
                  <c:v>-0.75</c:v>
                </c:pt>
                <c:pt idx="18">
                  <c:v>-0.5</c:v>
                </c:pt>
                <c:pt idx="19">
                  <c:v>-0.25</c:v>
                </c:pt>
                <c:pt idx="20">
                  <c:v>0</c:v>
                </c:pt>
                <c:pt idx="21">
                  <c:v>0.25</c:v>
                </c:pt>
                <c:pt idx="22">
                  <c:v>0.5</c:v>
                </c:pt>
                <c:pt idx="23">
                  <c:v>0.75</c:v>
                </c:pt>
                <c:pt idx="24">
                  <c:v>1</c:v>
                </c:pt>
                <c:pt idx="25">
                  <c:v>1.25</c:v>
                </c:pt>
                <c:pt idx="26">
                  <c:v>1.5</c:v>
                </c:pt>
                <c:pt idx="27">
                  <c:v>1.75</c:v>
                </c:pt>
                <c:pt idx="28">
                  <c:v>2</c:v>
                </c:pt>
                <c:pt idx="29">
                  <c:v>2.25</c:v>
                </c:pt>
                <c:pt idx="30">
                  <c:v>2.5</c:v>
                </c:pt>
                <c:pt idx="31">
                  <c:v>2.75</c:v>
                </c:pt>
                <c:pt idx="32">
                  <c:v>3</c:v>
                </c:pt>
                <c:pt idx="33">
                  <c:v>3.25</c:v>
                </c:pt>
                <c:pt idx="34">
                  <c:v>3.5</c:v>
                </c:pt>
                <c:pt idx="35">
                  <c:v>3.75</c:v>
                </c:pt>
                <c:pt idx="36">
                  <c:v>4</c:v>
                </c:pt>
                <c:pt idx="37">
                  <c:v>4.25</c:v>
                </c:pt>
                <c:pt idx="38">
                  <c:v>4.5</c:v>
                </c:pt>
                <c:pt idx="39">
                  <c:v>4.75</c:v>
                </c:pt>
                <c:pt idx="40">
                  <c:v>5</c:v>
                </c:pt>
                <c:pt idx="41">
                  <c:v>5.25</c:v>
                </c:pt>
                <c:pt idx="42">
                  <c:v>5.5</c:v>
                </c:pt>
                <c:pt idx="43">
                  <c:v>5.75</c:v>
                </c:pt>
                <c:pt idx="44">
                  <c:v>6</c:v>
                </c:pt>
              </c:numCache>
            </c:numRef>
          </c:xVal>
          <c:yVal>
            <c:numRef>
              <c:f>QPSK1115l1440max20!$D$17:$D$61</c:f>
              <c:numCache>
                <c:formatCode>0.00E+00</c:formatCode>
                <c:ptCount val="4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0.996</c:v>
                </c:pt>
                <c:pt idx="35">
                  <c:v>0.96499999999999997</c:v>
                </c:pt>
                <c:pt idx="36">
                  <c:v>0.84599999999999997</c:v>
                </c:pt>
                <c:pt idx="37">
                  <c:v>0.56200000000000006</c:v>
                </c:pt>
                <c:pt idx="38">
                  <c:v>0.27300000000000002</c:v>
                </c:pt>
                <c:pt idx="39">
                  <c:v>9.7000000000000003E-2</c:v>
                </c:pt>
                <c:pt idx="40">
                  <c:v>2.5000000000000001E-2</c:v>
                </c:pt>
                <c:pt idx="41">
                  <c:v>4.5909089999999998E-3</c:v>
                </c:pt>
                <c:pt idx="42">
                  <c:v>6.8965520000000002E-4</c:v>
                </c:pt>
                <c:pt idx="43">
                  <c:v>1.22399E-4</c:v>
                </c:pt>
                <c:pt idx="44">
                  <c:v>2.3052099999999999E-5</c:v>
                </c:pt>
              </c:numCache>
            </c:numRef>
          </c:yVal>
          <c:smooth val="1"/>
        </c:ser>
        <c:ser>
          <c:idx val="5"/>
          <c:order val="2"/>
          <c:tx>
            <c:v>Extended Hamming (8,4), concatenated 32 times</c:v>
          </c:tx>
          <c:spPr>
            <a:ln>
              <a:solidFill>
                <a:schemeClr val="tx1"/>
              </a:solidFill>
              <a:prstDash val="sysDot"/>
            </a:ln>
          </c:spPr>
          <c:marker>
            <c:symbol val="circle"/>
            <c:size val="7"/>
            <c:spPr>
              <a:solidFill>
                <a:schemeClr val="bg1"/>
              </a:solidFill>
              <a:ln>
                <a:solidFill>
                  <a:schemeClr val="tx1"/>
                </a:solidFill>
              </a:ln>
            </c:spPr>
          </c:marker>
          <c:xVal>
            <c:numRef>
              <c:f>'EH n8k4x1'!$Q$16:$Q$138</c:f>
              <c:numCache>
                <c:formatCode>General</c:formatCode>
                <c:ptCount val="123"/>
                <c:pt idx="0">
                  <c:v>-25.010299956639813</c:v>
                </c:pt>
                <c:pt idx="1">
                  <c:v>-24.760299956639813</c:v>
                </c:pt>
                <c:pt idx="2">
                  <c:v>-24.510299956639813</c:v>
                </c:pt>
                <c:pt idx="3">
                  <c:v>-24.260299956639813</c:v>
                </c:pt>
                <c:pt idx="4">
                  <c:v>-24.010299956639813</c:v>
                </c:pt>
                <c:pt idx="5">
                  <c:v>-23.760299956639813</c:v>
                </c:pt>
                <c:pt idx="6">
                  <c:v>-23.510299956639813</c:v>
                </c:pt>
                <c:pt idx="7">
                  <c:v>-23.260299956639813</c:v>
                </c:pt>
                <c:pt idx="8">
                  <c:v>-23.010299956639813</c:v>
                </c:pt>
                <c:pt idx="9">
                  <c:v>-22.760299956639813</c:v>
                </c:pt>
                <c:pt idx="10">
                  <c:v>-22.510299956639813</c:v>
                </c:pt>
                <c:pt idx="11">
                  <c:v>-22.260299956639813</c:v>
                </c:pt>
                <c:pt idx="12">
                  <c:v>-22.010299956639813</c:v>
                </c:pt>
                <c:pt idx="13">
                  <c:v>-21.760299956639813</c:v>
                </c:pt>
                <c:pt idx="14">
                  <c:v>-21.510299956639813</c:v>
                </c:pt>
                <c:pt idx="15">
                  <c:v>-21.260299956639813</c:v>
                </c:pt>
                <c:pt idx="16">
                  <c:v>-21.010299956639813</c:v>
                </c:pt>
                <c:pt idx="17">
                  <c:v>-20.760299956639813</c:v>
                </c:pt>
                <c:pt idx="18">
                  <c:v>-20.510299956639813</c:v>
                </c:pt>
                <c:pt idx="19">
                  <c:v>-20.260299956639813</c:v>
                </c:pt>
                <c:pt idx="20">
                  <c:v>-20.010299956639813</c:v>
                </c:pt>
                <c:pt idx="21">
                  <c:v>-19.760299956639813</c:v>
                </c:pt>
                <c:pt idx="22">
                  <c:v>-19.510299956639813</c:v>
                </c:pt>
                <c:pt idx="23">
                  <c:v>-19.260299956639813</c:v>
                </c:pt>
                <c:pt idx="24">
                  <c:v>-19.010299956639813</c:v>
                </c:pt>
                <c:pt idx="25">
                  <c:v>-18.760299956639813</c:v>
                </c:pt>
                <c:pt idx="26">
                  <c:v>-18.510299956639813</c:v>
                </c:pt>
                <c:pt idx="27">
                  <c:v>-18.260299956639813</c:v>
                </c:pt>
                <c:pt idx="28">
                  <c:v>-18.010299956639813</c:v>
                </c:pt>
                <c:pt idx="29">
                  <c:v>-17.760299956639813</c:v>
                </c:pt>
                <c:pt idx="30">
                  <c:v>-17.510299956639813</c:v>
                </c:pt>
                <c:pt idx="31">
                  <c:v>-17.260299956639813</c:v>
                </c:pt>
                <c:pt idx="32">
                  <c:v>-17.010299956639813</c:v>
                </c:pt>
                <c:pt idx="33">
                  <c:v>-16.760299956639813</c:v>
                </c:pt>
                <c:pt idx="34">
                  <c:v>-16.510299956639813</c:v>
                </c:pt>
                <c:pt idx="35">
                  <c:v>-16.260299956639813</c:v>
                </c:pt>
                <c:pt idx="36">
                  <c:v>-16.010299956639813</c:v>
                </c:pt>
                <c:pt idx="37">
                  <c:v>-15.760299956639813</c:v>
                </c:pt>
                <c:pt idx="38">
                  <c:v>-15.510299956639813</c:v>
                </c:pt>
                <c:pt idx="39">
                  <c:v>-15.260299956639813</c:v>
                </c:pt>
                <c:pt idx="40">
                  <c:v>-15.010299956639813</c:v>
                </c:pt>
                <c:pt idx="41">
                  <c:v>-14.760299956639813</c:v>
                </c:pt>
                <c:pt idx="42">
                  <c:v>-14.510299956639813</c:v>
                </c:pt>
                <c:pt idx="43">
                  <c:v>-14.260299956639813</c:v>
                </c:pt>
                <c:pt idx="44">
                  <c:v>-14.010299956639813</c:v>
                </c:pt>
                <c:pt idx="45">
                  <c:v>-13.760299956639813</c:v>
                </c:pt>
                <c:pt idx="46">
                  <c:v>-13.510299956639813</c:v>
                </c:pt>
                <c:pt idx="47">
                  <c:v>-13.260299956639813</c:v>
                </c:pt>
                <c:pt idx="48">
                  <c:v>-13.010299956639813</c:v>
                </c:pt>
                <c:pt idx="49">
                  <c:v>-12.760299956639813</c:v>
                </c:pt>
                <c:pt idx="50">
                  <c:v>-12.510299956639813</c:v>
                </c:pt>
                <c:pt idx="51">
                  <c:v>-12.260299956639813</c:v>
                </c:pt>
                <c:pt idx="52">
                  <c:v>-12.010299956639813</c:v>
                </c:pt>
                <c:pt idx="53">
                  <c:v>-11.760299956639813</c:v>
                </c:pt>
                <c:pt idx="54">
                  <c:v>-11.510299956639813</c:v>
                </c:pt>
                <c:pt idx="55">
                  <c:v>-11.260299956639813</c:v>
                </c:pt>
                <c:pt idx="56">
                  <c:v>-11.010299956639813</c:v>
                </c:pt>
                <c:pt idx="57">
                  <c:v>-10.760299956639813</c:v>
                </c:pt>
                <c:pt idx="58">
                  <c:v>-10.510299956639813</c:v>
                </c:pt>
                <c:pt idx="59">
                  <c:v>-10.260299956639813</c:v>
                </c:pt>
                <c:pt idx="60">
                  <c:v>-10.010299956639813</c:v>
                </c:pt>
                <c:pt idx="61">
                  <c:v>-9.7602999566398125</c:v>
                </c:pt>
                <c:pt idx="62">
                  <c:v>-9.5102999566398125</c:v>
                </c:pt>
                <c:pt idx="63">
                  <c:v>-9.2602999566398125</c:v>
                </c:pt>
                <c:pt idx="64">
                  <c:v>-9.0102999566398125</c:v>
                </c:pt>
                <c:pt idx="65">
                  <c:v>-8.7602999566398125</c:v>
                </c:pt>
                <c:pt idx="66">
                  <c:v>-8.5102999566398125</c:v>
                </c:pt>
                <c:pt idx="67">
                  <c:v>-8.2602999566398125</c:v>
                </c:pt>
                <c:pt idx="68">
                  <c:v>-8.0102999566398125</c:v>
                </c:pt>
                <c:pt idx="69">
                  <c:v>-7.7602999566398125</c:v>
                </c:pt>
                <c:pt idx="70">
                  <c:v>-7.5102999566398125</c:v>
                </c:pt>
                <c:pt idx="71">
                  <c:v>-7.2602999566398125</c:v>
                </c:pt>
                <c:pt idx="72">
                  <c:v>-7.0102999566398125</c:v>
                </c:pt>
                <c:pt idx="73">
                  <c:v>-6.7602999566398125</c:v>
                </c:pt>
                <c:pt idx="74">
                  <c:v>-6.5102999566398125</c:v>
                </c:pt>
                <c:pt idx="75">
                  <c:v>-6.2602999566398125</c:v>
                </c:pt>
                <c:pt idx="76">
                  <c:v>-6.0102999566398125</c:v>
                </c:pt>
                <c:pt idx="77">
                  <c:v>-5.7602999566398125</c:v>
                </c:pt>
                <c:pt idx="78">
                  <c:v>-5.5102999566398125</c:v>
                </c:pt>
                <c:pt idx="79">
                  <c:v>-5.2602999566398125</c:v>
                </c:pt>
                <c:pt idx="80">
                  <c:v>-5.0102999566398125</c:v>
                </c:pt>
                <c:pt idx="81">
                  <c:v>-4.7602999566398125</c:v>
                </c:pt>
                <c:pt idx="82">
                  <c:v>-4.5102999566398125</c:v>
                </c:pt>
                <c:pt idx="83">
                  <c:v>-4.2602999566398125</c:v>
                </c:pt>
                <c:pt idx="84">
                  <c:v>-4.0102999566398125</c:v>
                </c:pt>
                <c:pt idx="85">
                  <c:v>-3.7602999566398125</c:v>
                </c:pt>
                <c:pt idx="86">
                  <c:v>-3.5102999566398125</c:v>
                </c:pt>
                <c:pt idx="87">
                  <c:v>-3.2602999566398125</c:v>
                </c:pt>
                <c:pt idx="88">
                  <c:v>-3.0102999566398125</c:v>
                </c:pt>
                <c:pt idx="89">
                  <c:v>-2.7602999566398125</c:v>
                </c:pt>
                <c:pt idx="90">
                  <c:v>-2.5102999566398125</c:v>
                </c:pt>
                <c:pt idx="91">
                  <c:v>-2.2602999566398125</c:v>
                </c:pt>
                <c:pt idx="92">
                  <c:v>-2.0102999566398125</c:v>
                </c:pt>
                <c:pt idx="93">
                  <c:v>-1.7602999566398125</c:v>
                </c:pt>
                <c:pt idx="94">
                  <c:v>-1.5102999566398125</c:v>
                </c:pt>
                <c:pt idx="95">
                  <c:v>-1.2602999566398125</c:v>
                </c:pt>
                <c:pt idx="96">
                  <c:v>-1.0102999566398125</c:v>
                </c:pt>
                <c:pt idx="97">
                  <c:v>-0.76029995663981254</c:v>
                </c:pt>
                <c:pt idx="98">
                  <c:v>-0.51029995663981254</c:v>
                </c:pt>
                <c:pt idx="99">
                  <c:v>-0.26029995663981254</c:v>
                </c:pt>
                <c:pt idx="100">
                  <c:v>-1.0299956639812535E-2</c:v>
                </c:pt>
                <c:pt idx="101">
                  <c:v>0.23970004336018746</c:v>
                </c:pt>
                <c:pt idx="102">
                  <c:v>0.48970004336018746</c:v>
                </c:pt>
                <c:pt idx="103">
                  <c:v>0.73970004336018746</c:v>
                </c:pt>
                <c:pt idx="104">
                  <c:v>0.98970004336018746</c:v>
                </c:pt>
                <c:pt idx="105">
                  <c:v>1.2397000433601875</c:v>
                </c:pt>
                <c:pt idx="106">
                  <c:v>1.4897000433601875</c:v>
                </c:pt>
                <c:pt idx="107">
                  <c:v>1.7397000433601875</c:v>
                </c:pt>
                <c:pt idx="108">
                  <c:v>1.9897000433601875</c:v>
                </c:pt>
                <c:pt idx="109">
                  <c:v>2.2397000433601875</c:v>
                </c:pt>
                <c:pt idx="110">
                  <c:v>2.4897000433601875</c:v>
                </c:pt>
                <c:pt idx="111">
                  <c:v>2.7397000433601875</c:v>
                </c:pt>
                <c:pt idx="112">
                  <c:v>2.9897000433601875</c:v>
                </c:pt>
                <c:pt idx="113">
                  <c:v>3.2397000433601875</c:v>
                </c:pt>
                <c:pt idx="114">
                  <c:v>3.4897000433601875</c:v>
                </c:pt>
                <c:pt idx="115">
                  <c:v>3.7397000433601875</c:v>
                </c:pt>
                <c:pt idx="116">
                  <c:v>3.9897000433601875</c:v>
                </c:pt>
                <c:pt idx="117">
                  <c:v>4.2397000433601875</c:v>
                </c:pt>
                <c:pt idx="118">
                  <c:v>4.4897000433601875</c:v>
                </c:pt>
                <c:pt idx="119">
                  <c:v>4.7397000433601875</c:v>
                </c:pt>
                <c:pt idx="120">
                  <c:v>4.9897000433601875</c:v>
                </c:pt>
                <c:pt idx="121">
                  <c:v>5.2397000433601875</c:v>
                </c:pt>
                <c:pt idx="122">
                  <c:v>5.4897000433601875</c:v>
                </c:pt>
              </c:numCache>
            </c:numRef>
          </c:xVal>
          <c:yVal>
            <c:numRef>
              <c:f>'EH n8k4x1'!$U$16:$U$138</c:f>
              <c:numCache>
                <c:formatCode>0.00E+00</c:formatCode>
                <c:ptCount val="123"/>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1</c:v>
                </c:pt>
                <c:pt idx="54">
                  <c:v>1</c:v>
                </c:pt>
                <c:pt idx="55">
                  <c:v>1</c:v>
                </c:pt>
                <c:pt idx="56">
                  <c:v>1</c:v>
                </c:pt>
                <c:pt idx="57">
                  <c:v>1</c:v>
                </c:pt>
                <c:pt idx="58">
                  <c:v>1</c:v>
                </c:pt>
                <c:pt idx="59">
                  <c:v>0.99999999999999989</c:v>
                </c:pt>
                <c:pt idx="60">
                  <c:v>0.99999999999999944</c:v>
                </c:pt>
                <c:pt idx="61">
                  <c:v>0.999999999999998</c:v>
                </c:pt>
                <c:pt idx="62">
                  <c:v>0.99999999999999467</c:v>
                </c:pt>
                <c:pt idx="63">
                  <c:v>0.9999999999999819</c:v>
                </c:pt>
                <c:pt idx="64">
                  <c:v>0.99999999999994105</c:v>
                </c:pt>
                <c:pt idx="65">
                  <c:v>0.999999999999855</c:v>
                </c:pt>
                <c:pt idx="66">
                  <c:v>0.99999999999952494</c:v>
                </c:pt>
                <c:pt idx="67">
                  <c:v>0.9999999999985083</c:v>
                </c:pt>
                <c:pt idx="68">
                  <c:v>0.99999999999479694</c:v>
                </c:pt>
                <c:pt idx="69">
                  <c:v>0.99999999998861422</c:v>
                </c:pt>
                <c:pt idx="70">
                  <c:v>0.99999999995489808</c:v>
                </c:pt>
                <c:pt idx="71">
                  <c:v>0.9999999998780239</c:v>
                </c:pt>
                <c:pt idx="72">
                  <c:v>0.99999999932126948</c:v>
                </c:pt>
                <c:pt idx="73">
                  <c:v>0.99999999757320646</c:v>
                </c:pt>
                <c:pt idx="74">
                  <c:v>0.99999999304345932</c:v>
                </c:pt>
                <c:pt idx="75">
                  <c:v>0.9999999796121688</c:v>
                </c:pt>
                <c:pt idx="76">
                  <c:v>0.99999993220797667</c:v>
                </c:pt>
                <c:pt idx="77">
                  <c:v>0.99999980540788025</c:v>
                </c:pt>
                <c:pt idx="78">
                  <c:v>0.99999940292696077</c:v>
                </c:pt>
                <c:pt idx="79">
                  <c:v>0.9999984751448332</c:v>
                </c:pt>
                <c:pt idx="80">
                  <c:v>0.99999620827005919</c:v>
                </c:pt>
                <c:pt idx="81">
                  <c:v>0.99998895572325752</c:v>
                </c:pt>
                <c:pt idx="82">
                  <c:v>0.99997279555402629</c:v>
                </c:pt>
                <c:pt idx="83">
                  <c:v>0.99992872701155933</c:v>
                </c:pt>
                <c:pt idx="84">
                  <c:v>0.99987574826775305</c:v>
                </c:pt>
                <c:pt idx="85">
                  <c:v>0.99976681360654629</c:v>
                </c:pt>
                <c:pt idx="86">
                  <c:v>0.99949129722972663</c:v>
                </c:pt>
                <c:pt idx="87">
                  <c:v>0.99872416963062072</c:v>
                </c:pt>
                <c:pt idx="88">
                  <c:v>0.99722062951495316</c:v>
                </c:pt>
                <c:pt idx="89">
                  <c:v>0.994887100312002</c:v>
                </c:pt>
                <c:pt idx="90">
                  <c:v>0.98961010594192655</c:v>
                </c:pt>
                <c:pt idx="91">
                  <c:v>0.97994675488441441</c:v>
                </c:pt>
                <c:pt idx="92">
                  <c:v>0.96554086476728651</c:v>
                </c:pt>
                <c:pt idx="93">
                  <c:v>0.94679789066683662</c:v>
                </c:pt>
                <c:pt idx="94">
                  <c:v>0.91279257407361647</c:v>
                </c:pt>
                <c:pt idx="95">
                  <c:v>0.8799554873469726</c:v>
                </c:pt>
                <c:pt idx="96">
                  <c:v>0.83075479826739895</c:v>
                </c:pt>
                <c:pt idx="97">
                  <c:v>0.76542012405321824</c:v>
                </c:pt>
                <c:pt idx="98">
                  <c:v>0.71340559118197566</c:v>
                </c:pt>
                <c:pt idx="99">
                  <c:v>0.6276396598910382</c:v>
                </c:pt>
                <c:pt idx="100">
                  <c:v>0.54338934572031716</c:v>
                </c:pt>
                <c:pt idx="101">
                  <c:v>0.46049993034827941</c:v>
                </c:pt>
                <c:pt idx="102">
                  <c:v>0.38145655299707126</c:v>
                </c:pt>
                <c:pt idx="103">
                  <c:v>0.3026181378675783</c:v>
                </c:pt>
                <c:pt idx="104">
                  <c:v>0.23533833358025424</c:v>
                </c:pt>
                <c:pt idx="105">
                  <c:v>0.18729784956619833</c:v>
                </c:pt>
                <c:pt idx="106">
                  <c:v>0.13855755766282141</c:v>
                </c:pt>
                <c:pt idx="107">
                  <c:v>0.10210400802475517</c:v>
                </c:pt>
                <c:pt idx="108">
                  <c:v>7.3713354148376986E-2</c:v>
                </c:pt>
                <c:pt idx="109">
                  <c:v>5.0254778421861657E-2</c:v>
                </c:pt>
                <c:pt idx="110">
                  <c:v>3.2749063901189812E-2</c:v>
                </c:pt>
                <c:pt idx="111">
                  <c:v>2.1218830165242175E-2</c:v>
                </c:pt>
                <c:pt idx="112">
                  <c:v>1.3794979613967029E-2</c:v>
                </c:pt>
                <c:pt idx="113">
                  <c:v>8.6356717867966948E-3</c:v>
                </c:pt>
                <c:pt idx="114">
                  <c:v>5.3620243858736316E-3</c:v>
                </c:pt>
                <c:pt idx="115">
                  <c:v>2.9653324886206311E-3</c:v>
                </c:pt>
                <c:pt idx="116">
                  <c:v>1.7009969474914843E-3</c:v>
                </c:pt>
                <c:pt idx="117">
                  <c:v>9.0840005983272576E-4</c:v>
                </c:pt>
                <c:pt idx="118">
                  <c:v>4.6709428807334419E-4</c:v>
                </c:pt>
                <c:pt idx="119">
                  <c:v>2.3677284104994811E-4</c:v>
                </c:pt>
                <c:pt idx="120">
                  <c:v>1.183932100125018E-4</c:v>
                </c:pt>
                <c:pt idx="121">
                  <c:v>4.7998884016298149E-5</c:v>
                </c:pt>
                <c:pt idx="122">
                  <c:v>1.5999875998984336E-5</c:v>
                </c:pt>
              </c:numCache>
            </c:numRef>
          </c:yVal>
          <c:smooth val="1"/>
        </c:ser>
        <c:ser>
          <c:idx val="3"/>
          <c:order val="3"/>
          <c:tx>
            <c:v>Extended Hamming (8,4), concatenated 32 times with spreading factor of 4</c:v>
          </c:tx>
          <c:spPr>
            <a:ln>
              <a:solidFill>
                <a:schemeClr val="tx1"/>
              </a:solidFill>
            </a:ln>
          </c:spPr>
          <c:marker>
            <c:symbol val="circle"/>
            <c:size val="7"/>
            <c:spPr>
              <a:solidFill>
                <a:schemeClr val="bg1"/>
              </a:solidFill>
              <a:ln>
                <a:solidFill>
                  <a:schemeClr val="tx1"/>
                </a:solidFill>
              </a:ln>
            </c:spPr>
          </c:marker>
          <c:xVal>
            <c:numRef>
              <c:f>'EH n8k4x1'!$V$16:$V$138</c:f>
              <c:numCache>
                <c:formatCode>General</c:formatCode>
                <c:ptCount val="123"/>
                <c:pt idx="0">
                  <c:v>-31.030899869919438</c:v>
                </c:pt>
                <c:pt idx="1">
                  <c:v>-30.780899869919438</c:v>
                </c:pt>
                <c:pt idx="2">
                  <c:v>-30.530899869919438</c:v>
                </c:pt>
                <c:pt idx="3">
                  <c:v>-30.280899869919438</c:v>
                </c:pt>
                <c:pt idx="4">
                  <c:v>-30.030899869919438</c:v>
                </c:pt>
                <c:pt idx="5">
                  <c:v>-29.780899869919438</c:v>
                </c:pt>
                <c:pt idx="6">
                  <c:v>-29.530899869919438</c:v>
                </c:pt>
                <c:pt idx="7">
                  <c:v>-29.280899869919438</c:v>
                </c:pt>
                <c:pt idx="8">
                  <c:v>-29.030899869919438</c:v>
                </c:pt>
                <c:pt idx="9">
                  <c:v>-28.780899869919438</c:v>
                </c:pt>
                <c:pt idx="10">
                  <c:v>-28.530899869919438</c:v>
                </c:pt>
                <c:pt idx="11">
                  <c:v>-28.280899869919438</c:v>
                </c:pt>
                <c:pt idx="12">
                  <c:v>-28.030899869919438</c:v>
                </c:pt>
                <c:pt idx="13">
                  <c:v>-27.780899869919438</c:v>
                </c:pt>
                <c:pt idx="14">
                  <c:v>-27.530899869919438</c:v>
                </c:pt>
                <c:pt idx="15">
                  <c:v>-27.280899869919438</c:v>
                </c:pt>
                <c:pt idx="16">
                  <c:v>-27.030899869919438</c:v>
                </c:pt>
                <c:pt idx="17">
                  <c:v>-26.780899869919438</c:v>
                </c:pt>
                <c:pt idx="18">
                  <c:v>-26.530899869919438</c:v>
                </c:pt>
                <c:pt idx="19">
                  <c:v>-26.280899869919438</c:v>
                </c:pt>
                <c:pt idx="20">
                  <c:v>-26.030899869919438</c:v>
                </c:pt>
                <c:pt idx="21">
                  <c:v>-25.780899869919438</c:v>
                </c:pt>
                <c:pt idx="22">
                  <c:v>-25.530899869919438</c:v>
                </c:pt>
                <c:pt idx="23">
                  <c:v>-25.280899869919438</c:v>
                </c:pt>
                <c:pt idx="24">
                  <c:v>-25.030899869919438</c:v>
                </c:pt>
                <c:pt idx="25">
                  <c:v>-24.780899869919438</c:v>
                </c:pt>
                <c:pt idx="26">
                  <c:v>-24.530899869919438</c:v>
                </c:pt>
                <c:pt idx="27">
                  <c:v>-24.280899869919438</c:v>
                </c:pt>
                <c:pt idx="28">
                  <c:v>-24.030899869919438</c:v>
                </c:pt>
                <c:pt idx="29">
                  <c:v>-23.780899869919438</c:v>
                </c:pt>
                <c:pt idx="30">
                  <c:v>-23.530899869919438</c:v>
                </c:pt>
                <c:pt idx="31">
                  <c:v>-23.280899869919438</c:v>
                </c:pt>
                <c:pt idx="32">
                  <c:v>-23.030899869919438</c:v>
                </c:pt>
                <c:pt idx="33">
                  <c:v>-22.780899869919438</c:v>
                </c:pt>
                <c:pt idx="34">
                  <c:v>-22.530899869919438</c:v>
                </c:pt>
                <c:pt idx="35">
                  <c:v>-22.280899869919438</c:v>
                </c:pt>
                <c:pt idx="36">
                  <c:v>-22.030899869919438</c:v>
                </c:pt>
                <c:pt idx="37">
                  <c:v>-21.780899869919438</c:v>
                </c:pt>
                <c:pt idx="38">
                  <c:v>-21.530899869919438</c:v>
                </c:pt>
                <c:pt idx="39">
                  <c:v>-21.280899869919438</c:v>
                </c:pt>
                <c:pt idx="40">
                  <c:v>-21.030899869919438</c:v>
                </c:pt>
                <c:pt idx="41">
                  <c:v>-20.780899869919438</c:v>
                </c:pt>
                <c:pt idx="42">
                  <c:v>-20.530899869919438</c:v>
                </c:pt>
                <c:pt idx="43">
                  <c:v>-20.280899869919438</c:v>
                </c:pt>
                <c:pt idx="44">
                  <c:v>-20.030899869919438</c:v>
                </c:pt>
                <c:pt idx="45">
                  <c:v>-19.780899869919438</c:v>
                </c:pt>
                <c:pt idx="46">
                  <c:v>-19.530899869919438</c:v>
                </c:pt>
                <c:pt idx="47">
                  <c:v>-19.280899869919438</c:v>
                </c:pt>
                <c:pt idx="48">
                  <c:v>-19.030899869919438</c:v>
                </c:pt>
                <c:pt idx="49">
                  <c:v>-18.780899869919438</c:v>
                </c:pt>
                <c:pt idx="50">
                  <c:v>-18.530899869919438</c:v>
                </c:pt>
                <c:pt idx="51">
                  <c:v>-18.280899869919438</c:v>
                </c:pt>
                <c:pt idx="52">
                  <c:v>-18.030899869919438</c:v>
                </c:pt>
                <c:pt idx="53">
                  <c:v>-17.780899869919438</c:v>
                </c:pt>
                <c:pt idx="54">
                  <c:v>-17.530899869919438</c:v>
                </c:pt>
                <c:pt idx="55">
                  <c:v>-17.280899869919438</c:v>
                </c:pt>
                <c:pt idx="56">
                  <c:v>-17.030899869919438</c:v>
                </c:pt>
                <c:pt idx="57">
                  <c:v>-16.780899869919438</c:v>
                </c:pt>
                <c:pt idx="58">
                  <c:v>-16.530899869919438</c:v>
                </c:pt>
                <c:pt idx="59">
                  <c:v>-16.280899869919438</c:v>
                </c:pt>
                <c:pt idx="60">
                  <c:v>-16.030899869919438</c:v>
                </c:pt>
                <c:pt idx="61">
                  <c:v>-15.780899869919438</c:v>
                </c:pt>
                <c:pt idx="62">
                  <c:v>-15.530899869919438</c:v>
                </c:pt>
                <c:pt idx="63">
                  <c:v>-15.280899869919438</c:v>
                </c:pt>
                <c:pt idx="64">
                  <c:v>-15.030899869919438</c:v>
                </c:pt>
                <c:pt idx="65">
                  <c:v>-14.780899869919438</c:v>
                </c:pt>
                <c:pt idx="66">
                  <c:v>-14.530899869919438</c:v>
                </c:pt>
                <c:pt idx="67">
                  <c:v>-14.280899869919438</c:v>
                </c:pt>
                <c:pt idx="68">
                  <c:v>-14.030899869919438</c:v>
                </c:pt>
                <c:pt idx="69">
                  <c:v>-13.780899869919438</c:v>
                </c:pt>
                <c:pt idx="70">
                  <c:v>-13.530899869919438</c:v>
                </c:pt>
                <c:pt idx="71">
                  <c:v>-13.280899869919438</c:v>
                </c:pt>
                <c:pt idx="72">
                  <c:v>-13.030899869919438</c:v>
                </c:pt>
                <c:pt idx="73">
                  <c:v>-12.780899869919438</c:v>
                </c:pt>
                <c:pt idx="74">
                  <c:v>-12.530899869919438</c:v>
                </c:pt>
                <c:pt idx="75">
                  <c:v>-12.280899869919438</c:v>
                </c:pt>
                <c:pt idx="76">
                  <c:v>-12.030899869919438</c:v>
                </c:pt>
                <c:pt idx="77">
                  <c:v>-11.780899869919438</c:v>
                </c:pt>
                <c:pt idx="78">
                  <c:v>-11.530899869919438</c:v>
                </c:pt>
                <c:pt idx="79">
                  <c:v>-11.280899869919438</c:v>
                </c:pt>
                <c:pt idx="80">
                  <c:v>-11.030899869919438</c:v>
                </c:pt>
                <c:pt idx="81">
                  <c:v>-10.780899869919438</c:v>
                </c:pt>
                <c:pt idx="82">
                  <c:v>-10.530899869919438</c:v>
                </c:pt>
                <c:pt idx="83">
                  <c:v>-10.280899869919438</c:v>
                </c:pt>
                <c:pt idx="84">
                  <c:v>-10.030899869919438</c:v>
                </c:pt>
                <c:pt idx="85">
                  <c:v>-9.7808998699194376</c:v>
                </c:pt>
                <c:pt idx="86">
                  <c:v>-9.5308998699194376</c:v>
                </c:pt>
                <c:pt idx="87">
                  <c:v>-9.2808998699194376</c:v>
                </c:pt>
                <c:pt idx="88">
                  <c:v>-9.0308998699194376</c:v>
                </c:pt>
                <c:pt idx="89">
                  <c:v>-8.7808998699194376</c:v>
                </c:pt>
                <c:pt idx="90">
                  <c:v>-8.5308998699194376</c:v>
                </c:pt>
                <c:pt idx="91">
                  <c:v>-8.2808998699194376</c:v>
                </c:pt>
                <c:pt idx="92">
                  <c:v>-8.0308998699194376</c:v>
                </c:pt>
                <c:pt idx="93">
                  <c:v>-7.7808998699194367</c:v>
                </c:pt>
                <c:pt idx="94">
                  <c:v>-7.5308998699194367</c:v>
                </c:pt>
                <c:pt idx="95">
                  <c:v>-7.2808998699194367</c:v>
                </c:pt>
                <c:pt idx="96">
                  <c:v>-7.0308998699194367</c:v>
                </c:pt>
                <c:pt idx="97">
                  <c:v>-6.7808998699194367</c:v>
                </c:pt>
                <c:pt idx="98">
                  <c:v>-6.5308998699194367</c:v>
                </c:pt>
                <c:pt idx="99">
                  <c:v>-6.2808998699194367</c:v>
                </c:pt>
                <c:pt idx="100">
                  <c:v>-6.0308998699194367</c:v>
                </c:pt>
                <c:pt idx="101">
                  <c:v>-5.7808998699194367</c:v>
                </c:pt>
                <c:pt idx="102">
                  <c:v>-5.5308998699194367</c:v>
                </c:pt>
                <c:pt idx="103">
                  <c:v>-5.2808998699194367</c:v>
                </c:pt>
                <c:pt idx="104">
                  <c:v>-5.0308998699194367</c:v>
                </c:pt>
                <c:pt idx="105">
                  <c:v>-4.7808998699194367</c:v>
                </c:pt>
                <c:pt idx="106">
                  <c:v>-4.5308998699194367</c:v>
                </c:pt>
                <c:pt idx="107">
                  <c:v>-4.2808998699194367</c:v>
                </c:pt>
                <c:pt idx="108">
                  <c:v>-4.0308998699194367</c:v>
                </c:pt>
                <c:pt idx="109">
                  <c:v>-3.7808998699194367</c:v>
                </c:pt>
                <c:pt idx="110">
                  <c:v>-3.5308998699194367</c:v>
                </c:pt>
                <c:pt idx="111">
                  <c:v>-3.2808998699194367</c:v>
                </c:pt>
                <c:pt idx="112">
                  <c:v>-3.0308998699194367</c:v>
                </c:pt>
                <c:pt idx="113">
                  <c:v>-2.7808998699194367</c:v>
                </c:pt>
                <c:pt idx="114">
                  <c:v>-2.5308998699194367</c:v>
                </c:pt>
                <c:pt idx="115">
                  <c:v>-2.2808998699194367</c:v>
                </c:pt>
                <c:pt idx="116">
                  <c:v>-2.0308998699194367</c:v>
                </c:pt>
                <c:pt idx="117">
                  <c:v>-1.7808998699194367</c:v>
                </c:pt>
                <c:pt idx="118">
                  <c:v>-1.5308998699194367</c:v>
                </c:pt>
                <c:pt idx="119">
                  <c:v>-1.2808998699194367</c:v>
                </c:pt>
                <c:pt idx="120">
                  <c:v>-1.0308998699194367</c:v>
                </c:pt>
                <c:pt idx="121">
                  <c:v>-0.78089986991943672</c:v>
                </c:pt>
                <c:pt idx="122">
                  <c:v>-0.53089986991943672</c:v>
                </c:pt>
              </c:numCache>
            </c:numRef>
          </c:xVal>
          <c:yVal>
            <c:numRef>
              <c:f>'EH n8k4x1'!$U$16:$U$138</c:f>
              <c:numCache>
                <c:formatCode>0.00E+00</c:formatCode>
                <c:ptCount val="123"/>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1</c:v>
                </c:pt>
                <c:pt idx="54">
                  <c:v>1</c:v>
                </c:pt>
                <c:pt idx="55">
                  <c:v>1</c:v>
                </c:pt>
                <c:pt idx="56">
                  <c:v>1</c:v>
                </c:pt>
                <c:pt idx="57">
                  <c:v>1</c:v>
                </c:pt>
                <c:pt idx="58">
                  <c:v>1</c:v>
                </c:pt>
                <c:pt idx="59">
                  <c:v>0.99999999999999989</c:v>
                </c:pt>
                <c:pt idx="60">
                  <c:v>0.99999999999999944</c:v>
                </c:pt>
                <c:pt idx="61">
                  <c:v>0.999999999999998</c:v>
                </c:pt>
                <c:pt idx="62">
                  <c:v>0.99999999999999467</c:v>
                </c:pt>
                <c:pt idx="63">
                  <c:v>0.9999999999999819</c:v>
                </c:pt>
                <c:pt idx="64">
                  <c:v>0.99999999999994105</c:v>
                </c:pt>
                <c:pt idx="65">
                  <c:v>0.999999999999855</c:v>
                </c:pt>
                <c:pt idx="66">
                  <c:v>0.99999999999952494</c:v>
                </c:pt>
                <c:pt idx="67">
                  <c:v>0.9999999999985083</c:v>
                </c:pt>
                <c:pt idx="68">
                  <c:v>0.99999999999479694</c:v>
                </c:pt>
                <c:pt idx="69">
                  <c:v>0.99999999998861422</c:v>
                </c:pt>
                <c:pt idx="70">
                  <c:v>0.99999999995489808</c:v>
                </c:pt>
                <c:pt idx="71">
                  <c:v>0.9999999998780239</c:v>
                </c:pt>
                <c:pt idx="72">
                  <c:v>0.99999999932126948</c:v>
                </c:pt>
                <c:pt idx="73">
                  <c:v>0.99999999757320646</c:v>
                </c:pt>
                <c:pt idx="74">
                  <c:v>0.99999999304345932</c:v>
                </c:pt>
                <c:pt idx="75">
                  <c:v>0.9999999796121688</c:v>
                </c:pt>
                <c:pt idx="76">
                  <c:v>0.99999993220797667</c:v>
                </c:pt>
                <c:pt idx="77">
                  <c:v>0.99999980540788025</c:v>
                </c:pt>
                <c:pt idx="78">
                  <c:v>0.99999940292696077</c:v>
                </c:pt>
                <c:pt idx="79">
                  <c:v>0.9999984751448332</c:v>
                </c:pt>
                <c:pt idx="80">
                  <c:v>0.99999620827005919</c:v>
                </c:pt>
                <c:pt idx="81">
                  <c:v>0.99998895572325752</c:v>
                </c:pt>
                <c:pt idx="82">
                  <c:v>0.99997279555402629</c:v>
                </c:pt>
                <c:pt idx="83">
                  <c:v>0.99992872701155933</c:v>
                </c:pt>
                <c:pt idx="84">
                  <c:v>0.99987574826775305</c:v>
                </c:pt>
                <c:pt idx="85">
                  <c:v>0.99976681360654629</c:v>
                </c:pt>
                <c:pt idx="86">
                  <c:v>0.99949129722972663</c:v>
                </c:pt>
                <c:pt idx="87">
                  <c:v>0.99872416963062072</c:v>
                </c:pt>
                <c:pt idx="88">
                  <c:v>0.99722062951495316</c:v>
                </c:pt>
                <c:pt idx="89">
                  <c:v>0.994887100312002</c:v>
                </c:pt>
                <c:pt idx="90">
                  <c:v>0.98961010594192655</c:v>
                </c:pt>
                <c:pt idx="91">
                  <c:v>0.97994675488441441</c:v>
                </c:pt>
                <c:pt idx="92">
                  <c:v>0.96554086476728651</c:v>
                </c:pt>
                <c:pt idx="93">
                  <c:v>0.94679789066683662</c:v>
                </c:pt>
                <c:pt idx="94">
                  <c:v>0.91279257407361647</c:v>
                </c:pt>
                <c:pt idx="95">
                  <c:v>0.8799554873469726</c:v>
                </c:pt>
                <c:pt idx="96">
                  <c:v>0.83075479826739895</c:v>
                </c:pt>
                <c:pt idx="97">
                  <c:v>0.76542012405321824</c:v>
                </c:pt>
                <c:pt idx="98">
                  <c:v>0.71340559118197566</c:v>
                </c:pt>
                <c:pt idx="99">
                  <c:v>0.6276396598910382</c:v>
                </c:pt>
                <c:pt idx="100">
                  <c:v>0.54338934572031716</c:v>
                </c:pt>
                <c:pt idx="101">
                  <c:v>0.46049993034827941</c:v>
                </c:pt>
                <c:pt idx="102">
                  <c:v>0.38145655299707126</c:v>
                </c:pt>
                <c:pt idx="103">
                  <c:v>0.3026181378675783</c:v>
                </c:pt>
                <c:pt idx="104">
                  <c:v>0.23533833358025424</c:v>
                </c:pt>
                <c:pt idx="105">
                  <c:v>0.18729784956619833</c:v>
                </c:pt>
                <c:pt idx="106">
                  <c:v>0.13855755766282141</c:v>
                </c:pt>
                <c:pt idx="107">
                  <c:v>0.10210400802475517</c:v>
                </c:pt>
                <c:pt idx="108">
                  <c:v>7.3713354148376986E-2</c:v>
                </c:pt>
                <c:pt idx="109">
                  <c:v>5.0254778421861657E-2</c:v>
                </c:pt>
                <c:pt idx="110">
                  <c:v>3.2749063901189812E-2</c:v>
                </c:pt>
                <c:pt idx="111">
                  <c:v>2.1218830165242175E-2</c:v>
                </c:pt>
                <c:pt idx="112">
                  <c:v>1.3794979613967029E-2</c:v>
                </c:pt>
                <c:pt idx="113">
                  <c:v>8.6356717867966948E-3</c:v>
                </c:pt>
                <c:pt idx="114">
                  <c:v>5.3620243858736316E-3</c:v>
                </c:pt>
                <c:pt idx="115">
                  <c:v>2.9653324886206311E-3</c:v>
                </c:pt>
                <c:pt idx="116">
                  <c:v>1.7009969474914843E-3</c:v>
                </c:pt>
                <c:pt idx="117">
                  <c:v>9.0840005983272576E-4</c:v>
                </c:pt>
                <c:pt idx="118">
                  <c:v>4.6709428807334419E-4</c:v>
                </c:pt>
                <c:pt idx="119">
                  <c:v>2.3677284104994811E-4</c:v>
                </c:pt>
                <c:pt idx="120">
                  <c:v>1.183932100125018E-4</c:v>
                </c:pt>
                <c:pt idx="121">
                  <c:v>4.7998884016298149E-5</c:v>
                </c:pt>
                <c:pt idx="122">
                  <c:v>1.5999875998984336E-5</c:v>
                </c:pt>
              </c:numCache>
            </c:numRef>
          </c:yVal>
          <c:smooth val="1"/>
        </c:ser>
        <c:dLbls>
          <c:showLegendKey val="0"/>
          <c:showVal val="0"/>
          <c:showCatName val="0"/>
          <c:showSerName val="0"/>
          <c:showPercent val="0"/>
          <c:showBubbleSize val="0"/>
        </c:dLbls>
        <c:axId val="158299648"/>
        <c:axId val="160352896"/>
      </c:scatterChart>
      <c:valAx>
        <c:axId val="158299648"/>
        <c:scaling>
          <c:orientation val="minMax"/>
          <c:max val="10"/>
          <c:min val="-5"/>
        </c:scaling>
        <c:delete val="0"/>
        <c:axPos val="b"/>
        <c:majorGridlines/>
        <c:title>
          <c:tx>
            <c:rich>
              <a:bodyPr/>
              <a:lstStyle/>
              <a:p>
                <a:pPr>
                  <a:defRPr sz="1600"/>
                </a:pPr>
                <a:r>
                  <a:rPr lang="en-US" altLang="ja-JP" sz="1600"/>
                  <a:t>Carrier</a:t>
                </a:r>
                <a:r>
                  <a:rPr lang="en-US" altLang="ja-JP" sz="1600" baseline="0"/>
                  <a:t> to Noise Ratio, CNR (dB)</a:t>
                </a:r>
                <a:endParaRPr lang="ja-JP" altLang="en-US" sz="1600"/>
              </a:p>
            </c:rich>
          </c:tx>
          <c:layout/>
          <c:overlay val="0"/>
        </c:title>
        <c:numFmt formatCode="General" sourceLinked="1"/>
        <c:majorTickMark val="out"/>
        <c:minorTickMark val="none"/>
        <c:tickLblPos val="nextTo"/>
        <c:txPr>
          <a:bodyPr/>
          <a:lstStyle/>
          <a:p>
            <a:pPr>
              <a:defRPr sz="1400"/>
            </a:pPr>
            <a:endParaRPr lang="ja-JP"/>
          </a:p>
        </c:txPr>
        <c:crossAx val="160352896"/>
        <c:crossesAt val="1.0000000000000006E-10"/>
        <c:crossBetween val="midCat"/>
        <c:majorUnit val="5"/>
        <c:minorUnit val="1"/>
      </c:valAx>
      <c:valAx>
        <c:axId val="160352896"/>
        <c:scaling>
          <c:logBase val="10"/>
          <c:orientation val="minMax"/>
          <c:max val="10"/>
          <c:min val="1.0000000000000006E-10"/>
        </c:scaling>
        <c:delete val="0"/>
        <c:axPos val="l"/>
        <c:majorGridlines/>
        <c:title>
          <c:tx>
            <c:rich>
              <a:bodyPr/>
              <a:lstStyle/>
              <a:p>
                <a:pPr>
                  <a:defRPr sz="1600"/>
                </a:pPr>
                <a:r>
                  <a:rPr lang="en-US" altLang="ja-JP" sz="1600" dirty="0" smtClean="0"/>
                  <a:t>Header-error</a:t>
                </a:r>
                <a:r>
                  <a:rPr lang="en-US" altLang="ja-JP" sz="1600" baseline="0" dirty="0" smtClean="0"/>
                  <a:t> or </a:t>
                </a:r>
                <a:r>
                  <a:rPr lang="en-US" altLang="ja-JP" sz="1600" dirty="0" smtClean="0"/>
                  <a:t>Frame-error</a:t>
                </a:r>
                <a:r>
                  <a:rPr lang="en-US" altLang="ja-JP" sz="1600" baseline="0" dirty="0" smtClean="0"/>
                  <a:t> Rate</a:t>
                </a:r>
                <a:endParaRPr lang="ja-JP" altLang="en-US" sz="1600" dirty="0"/>
              </a:p>
            </c:rich>
          </c:tx>
          <c:layout/>
          <c:overlay val="0"/>
        </c:title>
        <c:numFmt formatCode="0.E+00" sourceLinked="0"/>
        <c:majorTickMark val="out"/>
        <c:minorTickMark val="none"/>
        <c:tickLblPos val="nextTo"/>
        <c:txPr>
          <a:bodyPr/>
          <a:lstStyle/>
          <a:p>
            <a:pPr>
              <a:defRPr sz="1400"/>
            </a:pPr>
            <a:endParaRPr lang="ja-JP"/>
          </a:p>
        </c:txPr>
        <c:crossAx val="158299648"/>
        <c:crossesAt val="-5"/>
        <c:crossBetween val="midCat"/>
      </c:valAx>
      <c:spPr>
        <a:noFill/>
        <a:ln w="25400">
          <a:noFill/>
        </a:ln>
      </c:spPr>
    </c:plotArea>
    <c:legend>
      <c:legendPos val="r"/>
      <c:legendEntry>
        <c:idx val="3"/>
        <c:txPr>
          <a:bodyPr/>
          <a:lstStyle/>
          <a:p>
            <a:pPr>
              <a:defRPr sz="1050">
                <a:solidFill>
                  <a:srgbClr val="FF0000"/>
                </a:solidFill>
              </a:defRPr>
            </a:pPr>
            <a:endParaRPr lang="ja-JP"/>
          </a:p>
        </c:txPr>
      </c:legendEntry>
      <c:layout>
        <c:manualLayout>
          <c:xMode val="edge"/>
          <c:yMode val="edge"/>
          <c:x val="0.13287866146464644"/>
          <c:y val="0.47159264618625713"/>
          <c:w val="0.2379886979770918"/>
          <c:h val="0.40867012781034251"/>
        </c:manualLayout>
      </c:layout>
      <c:overlay val="0"/>
      <c:spPr>
        <a:solidFill>
          <a:schemeClr val="bg1"/>
        </a:solidFill>
        <a:ln>
          <a:solidFill>
            <a:schemeClr val="tx1"/>
          </a:solidFill>
        </a:ln>
      </c:spPr>
      <c:txPr>
        <a:bodyPr/>
        <a:lstStyle/>
        <a:p>
          <a:pPr>
            <a:defRPr sz="1050"/>
          </a:pPr>
          <a:endParaRPr lang="ja-JP"/>
        </a:p>
      </c:txPr>
    </c:legend>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0.38525</cdr:x>
      <cdr:y>0.48181</cdr:y>
    </cdr:from>
    <cdr:to>
      <cdr:x>0.51639</cdr:x>
      <cdr:y>0.88833</cdr:y>
    </cdr:to>
    <cdr:cxnSp macro="">
      <cdr:nvCxnSpPr>
        <cdr:cNvPr id="13" name="直線コネクタ 12"/>
        <cdr:cNvCxnSpPr/>
      </cdr:nvCxnSpPr>
      <cdr:spPr bwMode="auto">
        <a:xfrm xmlns:a="http://schemas.openxmlformats.org/drawingml/2006/main">
          <a:off x="3384376" y="2304256"/>
          <a:ext cx="1152128" cy="1944216"/>
        </a:xfrm>
        <a:prstGeom xmlns:a="http://schemas.openxmlformats.org/drawingml/2006/main" prst="line">
          <a:avLst/>
        </a:prstGeom>
        <a:solidFill xmlns:a="http://schemas.openxmlformats.org/drawingml/2006/main">
          <a:schemeClr val="accent1"/>
        </a:solidFill>
        <a:ln xmlns:a="http://schemas.openxmlformats.org/drawingml/2006/main" w="12700" cap="flat" cmpd="sng" algn="ctr">
          <a:solidFill>
            <a:schemeClr val="tx1"/>
          </a:solidFill>
          <a:prstDash val="solid"/>
          <a:round/>
          <a:headEnd type="none" w="sm" len="sm"/>
          <a:tailEnd type="none" w="sm" len="sm"/>
        </a:ln>
        <a:effectLst xmlns:a="http://schemas.openxmlformats.org/drawingml/2006/main"/>
        <a:extLst xmlns:a="http://schemas.openxmlformats.org/drawingml/2006/main">
          <a:ext uri="{AF507438-7753-43E0-B8FC-AC1667EBCBE1}">
            <a14:hiddenEffects xmlns:a14="http://schemas.microsoft.com/office/drawing/2010/main">
              <a:effectLst>
                <a:outerShdw dist="35921" dir="2700000" algn="ctr" rotWithShape="0">
                  <a:schemeClr val="bg2"/>
                </a:outerShdw>
              </a:effectLst>
            </a14:hiddenEffects>
          </a:ext>
        </a:extLst>
      </cdr:spPr>
    </cdr:cxnSp>
  </cdr:relSizeAnchor>
  <cdr:relSizeAnchor xmlns:cdr="http://schemas.openxmlformats.org/drawingml/2006/chartDrawing">
    <cdr:from>
      <cdr:x>0.55738</cdr:x>
      <cdr:y>0.5345</cdr:y>
    </cdr:from>
    <cdr:to>
      <cdr:x>0.63934</cdr:x>
      <cdr:y>0.88833</cdr:y>
    </cdr:to>
    <cdr:cxnSp macro="">
      <cdr:nvCxnSpPr>
        <cdr:cNvPr id="14" name="直線コネクタ 13"/>
        <cdr:cNvCxnSpPr/>
      </cdr:nvCxnSpPr>
      <cdr:spPr bwMode="auto">
        <a:xfrm xmlns:a="http://schemas.openxmlformats.org/drawingml/2006/main">
          <a:off x="4896544" y="2556284"/>
          <a:ext cx="720080" cy="1692188"/>
        </a:xfrm>
        <a:prstGeom xmlns:a="http://schemas.openxmlformats.org/drawingml/2006/main" prst="line">
          <a:avLst/>
        </a:prstGeom>
        <a:solidFill xmlns:a="http://schemas.openxmlformats.org/drawingml/2006/main">
          <a:schemeClr val="accent1"/>
        </a:solidFill>
        <a:ln xmlns:a="http://schemas.openxmlformats.org/drawingml/2006/main" w="12700" cap="flat" cmpd="sng" algn="ctr">
          <a:solidFill>
            <a:schemeClr val="tx1"/>
          </a:solidFill>
          <a:prstDash val="solid"/>
          <a:round/>
          <a:headEnd type="none" w="sm" len="sm"/>
          <a:tailEnd type="none" w="sm" len="sm"/>
        </a:ln>
        <a:effectLst xmlns:a="http://schemas.openxmlformats.org/drawingml/2006/main"/>
        <a:extLst xmlns:a="http://schemas.openxmlformats.org/drawingml/2006/main">
          <a:ext uri="{AF507438-7753-43E0-B8FC-AC1667EBCBE1}">
            <a14:hiddenEffects xmlns:a14="http://schemas.microsoft.com/office/drawing/2010/main">
              <a:effectLst>
                <a:outerShdw dist="35921" dir="2700000" algn="ctr" rotWithShape="0">
                  <a:schemeClr val="bg2"/>
                </a:outerShdw>
              </a:effectLst>
            </a14:hiddenEffects>
          </a:ext>
        </a:extLst>
      </cdr:spPr>
    </cdr:cxnSp>
  </cdr:relSizeAnchor>
  <cdr:relSizeAnchor xmlns:cdr="http://schemas.openxmlformats.org/drawingml/2006/chartDrawing">
    <cdr:from>
      <cdr:x>0.43852</cdr:x>
      <cdr:y>0.76035</cdr:y>
    </cdr:from>
    <cdr:to>
      <cdr:x>0.96721</cdr:x>
      <cdr:y>0.88833</cdr:y>
    </cdr:to>
    <cdr:grpSp>
      <cdr:nvGrpSpPr>
        <cdr:cNvPr id="21" name="グループ化 20"/>
        <cdr:cNvGrpSpPr/>
      </cdr:nvGrpSpPr>
      <cdr:grpSpPr>
        <a:xfrm xmlns:a="http://schemas.openxmlformats.org/drawingml/2006/main">
          <a:off x="3691242" y="3484299"/>
          <a:ext cx="4450247" cy="586467"/>
          <a:chOff x="3852428" y="3636404"/>
          <a:chExt cx="4644516" cy="612068"/>
        </a:xfrm>
      </cdr:grpSpPr>
      <cdr:cxnSp macro="">
        <cdr:nvCxnSpPr>
          <cdr:cNvPr id="17" name="直線矢印コネクタ 16"/>
          <cdr:cNvCxnSpPr/>
        </cdr:nvCxnSpPr>
        <cdr:spPr bwMode="auto">
          <a:xfrm xmlns:a="http://schemas.openxmlformats.org/drawingml/2006/main" flipH="1">
            <a:off x="4536504" y="4248472"/>
            <a:ext cx="1080120" cy="0"/>
          </a:xfrm>
          <a:prstGeom xmlns:a="http://schemas.openxmlformats.org/drawingml/2006/main" prst="straightConnector1">
            <a:avLst/>
          </a:prstGeom>
          <a:solidFill xmlns:a="http://schemas.openxmlformats.org/drawingml/2006/main">
            <a:schemeClr val="accent1"/>
          </a:solidFill>
          <a:ln xmlns:a="http://schemas.openxmlformats.org/drawingml/2006/main" w="19050" cap="flat" cmpd="sng" algn="ctr">
            <a:solidFill>
              <a:srgbClr val="FF0000"/>
            </a:solidFill>
            <a:prstDash val="solid"/>
            <a:round/>
            <a:headEnd type="none" w="sm" len="sm"/>
            <a:tailEnd type="arrow"/>
          </a:ln>
          <a:effectLst xmlns:a="http://schemas.openxmlformats.org/drawingml/2006/main"/>
          <a:extLst xmlns:a="http://schemas.openxmlformats.org/drawingml/2006/main">
            <a:ext uri="{AF507438-7753-43E0-B8FC-AC1667EBCBE1}">
              <a14:hiddenEffects xmlns:a14="http://schemas.microsoft.com/office/drawing/2010/main">
                <a:effectLst>
                  <a:outerShdw dist="35921" dir="2700000" algn="ctr" rotWithShape="0">
                    <a:schemeClr val="bg2"/>
                  </a:outerShdw>
                </a:effectLst>
              </a14:hiddenEffects>
            </a:ext>
          </a:extLst>
        </cdr:spPr>
      </cdr:cxnSp>
      <cdr:sp macro="" textlink="">
        <cdr:nvSpPr>
          <cdr:cNvPr id="18" name="テキスト ボックス 17"/>
          <cdr:cNvSpPr txBox="1"/>
        </cdr:nvSpPr>
        <cdr:spPr>
          <a:xfrm xmlns:a="http://schemas.openxmlformats.org/drawingml/2006/main">
            <a:off x="3852428" y="3636404"/>
            <a:ext cx="4644516" cy="3240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dirty="0" smtClean="0">
                <a:solidFill>
                  <a:srgbClr val="FF0000"/>
                </a:solidFill>
              </a:rPr>
              <a:t>&gt;2 dB margin estimated @ Header-error rate of 1e-10  </a:t>
            </a:r>
            <a:endParaRPr lang="ja-JP" altLang="en-US" sz="1400" dirty="0">
              <a:solidFill>
                <a:srgbClr val="FF0000"/>
              </a:solidFill>
            </a:endParaRP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14</a:t>
            </a:fld>
            <a:endParaRPr lang="en-US" altLang="ja-JP"/>
          </a:p>
        </p:txBody>
      </p:sp>
    </p:spTree>
    <p:extLst>
      <p:ext uri="{BB962C8B-B14F-4D97-AF65-F5344CB8AC3E}">
        <p14:creationId xmlns:p14="http://schemas.microsoft.com/office/powerpoint/2010/main" val="3880900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20</a:t>
            </a:fld>
            <a:endParaRPr lang="en-US" altLang="ja-JP"/>
          </a:p>
        </p:txBody>
      </p:sp>
    </p:spTree>
    <p:extLst>
      <p:ext uri="{BB962C8B-B14F-4D97-AF65-F5344CB8AC3E}">
        <p14:creationId xmlns:p14="http://schemas.microsoft.com/office/powerpoint/2010/main" val="2282299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21</a:t>
            </a:fld>
            <a:endParaRPr lang="en-US" altLang="ja-JP"/>
          </a:p>
        </p:txBody>
      </p:sp>
    </p:spTree>
    <p:extLst>
      <p:ext uri="{BB962C8B-B14F-4D97-AF65-F5344CB8AC3E}">
        <p14:creationId xmlns:p14="http://schemas.microsoft.com/office/powerpoint/2010/main" val="3126447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22</a:t>
            </a:fld>
            <a:endParaRPr lang="en-US" altLang="ja-JP"/>
          </a:p>
        </p:txBody>
      </p:sp>
    </p:spTree>
    <p:extLst>
      <p:ext uri="{BB962C8B-B14F-4D97-AF65-F5344CB8AC3E}">
        <p14:creationId xmlns:p14="http://schemas.microsoft.com/office/powerpoint/2010/main" val="2531535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5</a:t>
            </a:fld>
            <a:endParaRPr lang="en-US" altLang="ja-JP"/>
          </a:p>
        </p:txBody>
      </p:sp>
    </p:spTree>
    <p:extLst>
      <p:ext uri="{BB962C8B-B14F-4D97-AF65-F5344CB8AC3E}">
        <p14:creationId xmlns:p14="http://schemas.microsoft.com/office/powerpoint/2010/main" val="3620610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6</a:t>
            </a:fld>
            <a:endParaRPr lang="en-US" altLang="ja-JP"/>
          </a:p>
        </p:txBody>
      </p:sp>
    </p:spTree>
    <p:extLst>
      <p:ext uri="{BB962C8B-B14F-4D97-AF65-F5344CB8AC3E}">
        <p14:creationId xmlns:p14="http://schemas.microsoft.com/office/powerpoint/2010/main" val="183268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7</a:t>
            </a:fld>
            <a:endParaRPr lang="en-US" altLang="ja-JP"/>
          </a:p>
        </p:txBody>
      </p:sp>
    </p:spTree>
    <p:extLst>
      <p:ext uri="{BB962C8B-B14F-4D97-AF65-F5344CB8AC3E}">
        <p14:creationId xmlns:p14="http://schemas.microsoft.com/office/powerpoint/2010/main" val="206883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1387189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9</a:t>
            </a:fld>
            <a:endParaRPr lang="en-US" altLang="ja-JP"/>
          </a:p>
        </p:txBody>
      </p:sp>
    </p:spTree>
    <p:extLst>
      <p:ext uri="{BB962C8B-B14F-4D97-AF65-F5344CB8AC3E}">
        <p14:creationId xmlns:p14="http://schemas.microsoft.com/office/powerpoint/2010/main" val="1312352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10</a:t>
            </a:fld>
            <a:endParaRPr lang="en-US" altLang="ja-JP"/>
          </a:p>
        </p:txBody>
      </p:sp>
    </p:spTree>
    <p:extLst>
      <p:ext uri="{BB962C8B-B14F-4D97-AF65-F5344CB8AC3E}">
        <p14:creationId xmlns:p14="http://schemas.microsoft.com/office/powerpoint/2010/main" val="3533086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11</a:t>
            </a:fld>
            <a:endParaRPr lang="en-US" altLang="ja-JP"/>
          </a:p>
        </p:txBody>
      </p:sp>
    </p:spTree>
    <p:extLst>
      <p:ext uri="{BB962C8B-B14F-4D97-AF65-F5344CB8AC3E}">
        <p14:creationId xmlns:p14="http://schemas.microsoft.com/office/powerpoint/2010/main" val="4262942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12</a:t>
            </a:fld>
            <a:endParaRPr lang="en-US" altLang="ja-JP"/>
          </a:p>
        </p:txBody>
      </p:sp>
    </p:spTree>
    <p:extLst>
      <p:ext uri="{BB962C8B-B14F-4D97-AF65-F5344CB8AC3E}">
        <p14:creationId xmlns:p14="http://schemas.microsoft.com/office/powerpoint/2010/main" val="136924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&lt;Sep.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&lt;Sep.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&lt;month year&gt;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Noda, et al.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802.15-15-0662-00-003e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&lt;month year&gt;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Noda, et al. (Sony/ETRI/JRC/NTT/Toshiba)</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588122" y="138228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pt-BR"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Proposal </a:t>
            </a:r>
            <a:r>
              <a:rPr kumimoji="1" lang="pt-BR"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rPr>
              <a:t>for </a:t>
            </a:r>
            <a:r>
              <a:rPr kumimoji="1" lang="pt-BR"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IEEE802.15.3e </a:t>
            </a:r>
            <a:r>
              <a:rPr kumimoji="1" lang="pt-BR" altLang="ja-JP" sz="1400" b="0" i="0" u="none" strike="noStrike" kern="1200" cap="none" spc="0" normalizeH="0" baseline="0" noProof="0" dirty="0" smtClean="0">
                <a:ln>
                  <a:noFill/>
                </a:ln>
                <a:effectLst/>
                <a:uLnTx/>
                <a:uFillTx/>
                <a:latin typeface="Times New Roman" pitchFamily="18" charset="0"/>
                <a:ea typeface="ＭＳ Ｐゴシック"/>
                <a:cs typeface="Times New Roman" pitchFamily="18" charset="0"/>
              </a:rPr>
              <a:t>– Single Carrier PHY</a:t>
            </a:r>
            <a:r>
              <a:rPr kumimoji="1" lang="pt-BR"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10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September 2015]</a:t>
            </a:r>
          </a:p>
          <a:p>
            <a:pPr lvl="0" fontAlgn="auto">
              <a:spcBef>
                <a:spcPts val="0"/>
              </a:spcBef>
              <a:spcAft>
                <a:spcPts val="0"/>
              </a:spcAft>
              <a:defRPr/>
            </a:pP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[Makoto </a:t>
            </a:r>
            <a:r>
              <a:rPr lang="en-US" altLang="ja-JP" sz="1400" dirty="0">
                <a:solidFill>
                  <a:srgbClr val="000000"/>
                </a:solidFill>
                <a:latin typeface="Times New Roman" pitchFamily="18" charset="0"/>
                <a:ea typeface="ＭＳ Ｐゴシック" charset="-128"/>
                <a:cs typeface="Times New Roman" pitchFamily="18" charset="0"/>
              </a:rPr>
              <a:t>Noda</a:t>
            </a:r>
            <a:r>
              <a:rPr lang="en-US" altLang="ja-JP" sz="1400" baseline="30000" dirty="0">
                <a:solidFill>
                  <a:srgbClr val="000000"/>
                </a:solidFill>
                <a:latin typeface="Times New Roman" pitchFamily="18" charset="0"/>
                <a:ea typeface="ＭＳ Ｐゴシック" charset="-128"/>
                <a:cs typeface="Times New Roman" pitchFamily="18" charset="0"/>
              </a:rPr>
              <a:t>(1)</a:t>
            </a:r>
            <a:r>
              <a:rPr lang="en-US" altLang="ja-JP" sz="1400" dirty="0">
                <a:solidFill>
                  <a:srgbClr val="000000"/>
                </a:solidFill>
                <a:latin typeface="Times New Roman" pitchFamily="18" charset="0"/>
                <a:ea typeface="ＭＳ Ｐゴシック" charset="-128"/>
                <a:cs typeface="Times New Roman" pitchFamily="18" charset="0"/>
              </a:rPr>
              <a:t>, Ken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Hiraga, Jae </a:t>
            </a:r>
            <a:r>
              <a:rPr kumimoji="1" lang="en-US" altLang="ja-JP" sz="14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Seung</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Lee, Itaru </a:t>
            </a:r>
            <a:r>
              <a:rPr kumimoji="1" lang="en-US" altLang="ja-JP" sz="14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Maekawa</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Ko</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Togashi, </a:t>
            </a:r>
            <a:r>
              <a:rPr kumimoji="1" lang="en-US" altLang="ja-JP"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(representative </a:t>
            </a:r>
            <a:r>
              <a:rPr kumimoji="1" lang="en-US" altLang="ja-JP" sz="14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contributors), </a:t>
            </a:r>
            <a:r>
              <a:rPr kumimoji="1" lang="en-US" altLang="ja-JP"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all </a:t>
            </a:r>
            <a:r>
              <a:rPr kumimoji="1" lang="en-US" altLang="ja-JP" sz="14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contributors are listed in “Contributors” </a:t>
            </a:r>
            <a:r>
              <a:rPr kumimoji="1" lang="en-US" altLang="ja-JP"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slide] </a:t>
            </a:r>
            <a:endPar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[ETRI</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JRC</a:t>
            </a:r>
            <a:r>
              <a:rPr lang="en-US" altLang="ja-JP" sz="1400" dirty="0">
                <a:solidFill>
                  <a:srgbClr val="000000"/>
                </a:solidFill>
                <a:latin typeface="Times New Roman" pitchFamily="18" charset="0"/>
                <a:ea typeface="ＭＳ Ｐゴシック" charset="-128"/>
                <a:cs typeface="Times New Roman" pitchFamily="18" charset="0"/>
              </a:rPr>
              <a:t>, NTT, </a:t>
            </a:r>
            <a:r>
              <a:rPr lang="en-US" altLang="ja-JP" sz="1400" dirty="0" smtClean="0">
                <a:solidFill>
                  <a:srgbClr val="000000"/>
                </a:solidFill>
                <a:latin typeface="Times New Roman" pitchFamily="18" charset="0"/>
                <a:ea typeface="ＭＳ Ｐゴシック" charset="-128"/>
                <a:cs typeface="Times New Roman" pitchFamily="18" charset="0"/>
              </a:rPr>
              <a:t>Toshiba</a:t>
            </a:r>
            <a:r>
              <a:rPr lang="en-US" altLang="ja-JP" sz="1400" dirty="0" smtClean="0">
                <a:solidFill>
                  <a:srgbClr val="000000"/>
                </a:solidFill>
                <a:latin typeface="Times New Roman" pitchFamily="18" charset="0"/>
                <a:ea typeface="ＭＳ Ｐゴシック" charset="-128"/>
                <a:cs typeface="Times New Roman" pitchFamily="18" charset="0"/>
              </a:rPr>
              <a:t>, Sony</a:t>
            </a:r>
            <a:r>
              <a:rPr kumimoji="1" lang="en-US" altLang="ja-JP" sz="1400" b="0" i="0" u="none" strike="noStrike" kern="1200" cap="none" spc="0" normalizeH="0" baseline="30000" noProof="0" dirty="0" smtClean="0">
                <a:ln>
                  <a:noFill/>
                </a:ln>
                <a:effectLst/>
                <a:uLnTx/>
                <a:uFillTx/>
                <a:latin typeface="Times New Roman"/>
                <a:ea typeface="ＭＳ Ｐゴシック"/>
                <a:cs typeface="+mn-cs"/>
              </a:rPr>
              <a:t>1</a:t>
            </a:r>
            <a:r>
              <a:rPr kumimoji="1" lang="en-US" altLang="ja-JP"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400" b="0" i="0" u="none" strike="noStrike" kern="1200" cap="none" spc="0" normalizeH="0" baseline="30000" noProof="0" dirty="0">
                <a:ln>
                  <a:noFill/>
                </a:ln>
                <a:solidFill>
                  <a:srgbClr val="000000"/>
                </a:solidFill>
                <a:effectLst/>
                <a:uLnTx/>
                <a:uFillTx/>
                <a:latin typeface="Times New Roman"/>
                <a:ea typeface="ＭＳ Ｐゴシック"/>
                <a:cs typeface="+mn-cs"/>
              </a:rPr>
              <a:t>1</a:t>
            </a: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4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4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4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400" b="0" i="0" u="none" strike="noStrike" kern="1200" cap="none" spc="0" normalizeH="0" baseline="30000" noProof="0" dirty="0">
                <a:ln>
                  <a:noFill/>
                </a:ln>
                <a:solidFill>
                  <a:srgbClr val="000000"/>
                </a:solidFill>
                <a:effectLst/>
                <a:uLnTx/>
                <a:uFillTx/>
                <a:latin typeface="Times New Roman"/>
                <a:ea typeface="ＭＳ Ｐゴシック"/>
                <a:cs typeface="+mn-cs"/>
              </a:rPr>
              <a:t>1</a:t>
            </a: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4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MakotoB.Noda</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 </a:t>
            </a:r>
            <a:r>
              <a:rPr kumimoji="1" lang="en-US" altLang="ja-JP" sz="1400" b="0" i="0" u="none" strike="noStrike" kern="1200" cap="none" spc="0" normalizeH="0" baseline="0" noProof="0" dirty="0" smtClean="0">
                <a:ln>
                  <a:noFill/>
                </a:ln>
                <a:solidFill>
                  <a:srgbClr val="000000"/>
                </a:solidFill>
                <a:effectLst/>
                <a:uLnTx/>
                <a:uFillTx/>
                <a:latin typeface="Times New Roman"/>
                <a:ea typeface="ＭＳ Ｐゴシック"/>
                <a:cs typeface="+mn-cs"/>
              </a:rPr>
              <a:t>(all contributors </a:t>
            </a:r>
            <a:r>
              <a:rPr kumimoji="1" lang="en-US" altLang="ja-JP" sz="1400" b="0" i="0" u="none" strike="noStrike" kern="1200" cap="none" spc="0" normalizeH="0" baseline="0" noProof="0" dirty="0">
                <a:ln>
                  <a:noFill/>
                </a:ln>
                <a:solidFill>
                  <a:srgbClr val="000000"/>
                </a:solidFill>
                <a:effectLst/>
                <a:uLnTx/>
                <a:uFillTx/>
                <a:latin typeface="Times New Roman"/>
                <a:ea typeface="ＭＳ Ｐゴシック"/>
                <a:cs typeface="+mn-cs"/>
              </a:rPr>
              <a:t>are listed in “Contributors” </a:t>
            </a:r>
            <a:r>
              <a:rPr kumimoji="1" lang="en-US" altLang="ja-JP" sz="1400" b="0" i="0" u="none" strike="noStrike" kern="1200" cap="none" spc="0" normalizeH="0" baseline="0" noProof="0" dirty="0" smtClean="0">
                <a:ln>
                  <a:noFill/>
                </a:ln>
                <a:solidFill>
                  <a:srgbClr val="000000"/>
                </a:solidFill>
                <a:effectLst/>
                <a:uLnTx/>
                <a:uFillTx/>
                <a:latin typeface="Times New Roman"/>
                <a:ea typeface="ＭＳ Ｐゴシック"/>
                <a:cs typeface="+mn-cs"/>
              </a:rPr>
              <a:t>slide)</a:t>
            </a:r>
            <a:r>
              <a:rPr kumimoji="1" lang="en-US" altLang="ja-JP"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a:t>
            </a:r>
            <a:r>
              <a:rPr kumimoji="1" lang="en-US" altLang="ja-JP" sz="14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Single-Carrier PHY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of the full MAC/PHY proposal for HRCP.</a:t>
            </a:r>
            <a:endPar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4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To propose a full</a:t>
            </a:r>
            <a:r>
              <a:rPr kumimoji="1" lang="en-US" altLang="ja-JP" sz="14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set of specifications for TG 3e.</a:t>
            </a:r>
            <a:endPar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4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654968"/>
          </a:xfrm>
        </p:spPr>
        <p:txBody>
          <a:bodyPr/>
          <a:lstStyle/>
          <a:p>
            <a:r>
              <a:rPr lang="en-US" altLang="ja-JP" sz="3200" dirty="0" smtClean="0"/>
              <a:t>MCS performance, </a:t>
            </a:r>
            <a:r>
              <a:rPr lang="en-US" altLang="ja-JP" sz="3200" dirty="0"/>
              <a:t>F</a:t>
            </a:r>
            <a:r>
              <a:rPr lang="en-US" altLang="ja-JP" sz="3200" dirty="0" smtClean="0"/>
              <a:t>ER </a:t>
            </a:r>
            <a:r>
              <a:rPr lang="en-US" altLang="ja-JP" sz="3200" dirty="0" err="1" smtClean="0"/>
              <a:t>v.s</a:t>
            </a:r>
            <a:r>
              <a:rPr lang="en-US" altLang="ja-JP" sz="3200" dirty="0" smtClean="0"/>
              <a:t>. </a:t>
            </a:r>
            <a:r>
              <a:rPr lang="en-US" altLang="ja-JP" sz="3200" i="1" dirty="0" err="1" smtClean="0"/>
              <a:t>E</a:t>
            </a:r>
            <a:r>
              <a:rPr lang="en-US" altLang="ja-JP" sz="3200" i="1" baseline="-25000" dirty="0" err="1" smtClean="0"/>
              <a:t>b</a:t>
            </a:r>
            <a:r>
              <a:rPr lang="en-US" altLang="ja-JP" sz="3200" dirty="0" smtClean="0"/>
              <a:t>/</a:t>
            </a:r>
            <a:r>
              <a:rPr lang="en-US" altLang="ja-JP" sz="3200" i="1" dirty="0" smtClean="0"/>
              <a:t>N</a:t>
            </a:r>
            <a:r>
              <a:rPr lang="en-US" altLang="ja-JP" sz="3200" baseline="-25000" dirty="0" smtClean="0"/>
              <a:t>0</a:t>
            </a:r>
            <a:endParaRPr kumimoji="1" lang="ja-JP" altLang="en-US" sz="3200"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10</a:t>
            </a:fld>
            <a:endParaRPr lang="en-US" altLang="ja-JP"/>
          </a:p>
        </p:txBody>
      </p:sp>
      <p:sp>
        <p:nvSpPr>
          <p:cNvPr id="6" name="テキスト ボックス 5"/>
          <p:cNvSpPr txBox="1"/>
          <p:nvPr/>
        </p:nvSpPr>
        <p:spPr>
          <a:xfrm>
            <a:off x="5091376" y="1448780"/>
            <a:ext cx="1973617" cy="338554"/>
          </a:xfrm>
          <a:prstGeom prst="rect">
            <a:avLst/>
          </a:prstGeom>
          <a:noFill/>
        </p:spPr>
        <p:txBody>
          <a:bodyPr wrap="none" rtlCol="0">
            <a:spAutoFit/>
          </a:bodyPr>
          <a:lstStyle/>
          <a:p>
            <a:r>
              <a:rPr kumimoji="1" lang="en-US" altLang="ja-JP" sz="1600" dirty="0" smtClean="0">
                <a:latin typeface="+mn-ea"/>
              </a:rPr>
              <a:t>Frame length = 2</a:t>
            </a:r>
            <a:r>
              <a:rPr kumimoji="1" lang="en-US" altLang="ja-JP" sz="1600" baseline="30000" dirty="0" smtClean="0">
                <a:latin typeface="+mn-ea"/>
              </a:rPr>
              <a:t>14</a:t>
            </a:r>
            <a:r>
              <a:rPr kumimoji="1" lang="en-US" altLang="ja-JP" sz="1600" dirty="0" smtClean="0">
                <a:latin typeface="+mn-ea"/>
              </a:rPr>
              <a:t> B </a:t>
            </a:r>
            <a:endParaRPr kumimoji="1" lang="ja-JP" altLang="en-US" sz="1600" dirty="0">
              <a:latin typeface="+mn-ea"/>
            </a:endParaRPr>
          </a:p>
        </p:txBody>
      </p:sp>
      <p:sp>
        <p:nvSpPr>
          <p:cNvPr id="8" name="テキスト ボックス 7"/>
          <p:cNvSpPr txBox="1"/>
          <p:nvPr/>
        </p:nvSpPr>
        <p:spPr>
          <a:xfrm>
            <a:off x="3995936" y="5615076"/>
            <a:ext cx="1178528" cy="369332"/>
          </a:xfrm>
          <a:prstGeom prst="rect">
            <a:avLst/>
          </a:prstGeom>
          <a:noFill/>
        </p:spPr>
        <p:txBody>
          <a:bodyPr wrap="none" rtlCol="0">
            <a:spAutoFit/>
          </a:bodyPr>
          <a:lstStyle/>
          <a:p>
            <a:r>
              <a:rPr kumimoji="1" lang="en-US" altLang="ja-JP" sz="1800" i="1" dirty="0" err="1" smtClean="0"/>
              <a:t>E</a:t>
            </a:r>
            <a:r>
              <a:rPr kumimoji="1" lang="en-US" altLang="ja-JP" sz="1800" i="1" baseline="-25000" dirty="0" err="1" smtClean="0"/>
              <a:t>b</a:t>
            </a:r>
            <a:r>
              <a:rPr kumimoji="1" lang="en-US" altLang="ja-JP" sz="1800" dirty="0" smtClean="0"/>
              <a:t>/</a:t>
            </a:r>
            <a:r>
              <a:rPr kumimoji="1" lang="en-US" altLang="ja-JP" sz="1800" i="1" dirty="0" smtClean="0"/>
              <a:t>N</a:t>
            </a:r>
            <a:r>
              <a:rPr kumimoji="1" lang="en-US" altLang="ja-JP" sz="1800" baseline="-25000" dirty="0" smtClean="0"/>
              <a:t>0</a:t>
            </a:r>
            <a:r>
              <a:rPr kumimoji="1" lang="en-US" altLang="ja-JP" sz="1800" dirty="0" smtClean="0"/>
              <a:t> (dB)</a:t>
            </a:r>
            <a:endParaRPr kumimoji="1" lang="ja-JP" altLang="en-US" sz="1800" dirty="0"/>
          </a:p>
        </p:txBody>
      </p:sp>
      <p:sp>
        <p:nvSpPr>
          <p:cNvPr id="9" name="テキスト ボックス 8"/>
          <p:cNvSpPr txBox="1"/>
          <p:nvPr/>
        </p:nvSpPr>
        <p:spPr>
          <a:xfrm rot="16200000">
            <a:off x="-352129" y="3432476"/>
            <a:ext cx="2800767" cy="369332"/>
          </a:xfrm>
          <a:prstGeom prst="rect">
            <a:avLst/>
          </a:prstGeom>
          <a:noFill/>
        </p:spPr>
        <p:txBody>
          <a:bodyPr wrap="none" rtlCol="0">
            <a:spAutoFit/>
          </a:bodyPr>
          <a:lstStyle/>
          <a:p>
            <a:r>
              <a:rPr kumimoji="1" lang="en-US" altLang="ja-JP" sz="1800" dirty="0" smtClean="0"/>
              <a:t>Frame-error Rate, FER (dB)</a:t>
            </a:r>
            <a:endParaRPr kumimoji="1" lang="ja-JP" altLang="en-US" sz="1800" dirty="0"/>
          </a:p>
        </p:txBody>
      </p:sp>
      <p:sp>
        <p:nvSpPr>
          <p:cNvPr id="10" name="テキスト ボックス 9"/>
          <p:cNvSpPr txBox="1"/>
          <p:nvPr/>
        </p:nvSpPr>
        <p:spPr>
          <a:xfrm>
            <a:off x="6696236" y="3850880"/>
            <a:ext cx="1136850" cy="338554"/>
          </a:xfrm>
          <a:prstGeom prst="rect">
            <a:avLst/>
          </a:prstGeom>
          <a:noFill/>
        </p:spPr>
        <p:txBody>
          <a:bodyPr wrap="none" rtlCol="0">
            <a:spAutoFit/>
          </a:bodyPr>
          <a:lstStyle/>
          <a:p>
            <a:r>
              <a:rPr kumimoji="1" lang="en-US" altLang="ja-JP" sz="1600" dirty="0" smtClean="0">
                <a:latin typeface="+mn-ea"/>
              </a:rPr>
              <a:t>FER = 0.08</a:t>
            </a:r>
            <a:endParaRPr kumimoji="1" lang="ja-JP" altLang="en-US" sz="1600" dirty="0">
              <a:latin typeface="+mn-ea"/>
            </a:endParaRPr>
          </a:p>
        </p:txBody>
      </p:sp>
      <p:graphicFrame>
        <p:nvGraphicFramePr>
          <p:cNvPr id="11" name="グラフ 10"/>
          <p:cNvGraphicFramePr>
            <a:graphicFrameLocks/>
          </p:cNvGraphicFramePr>
          <p:nvPr>
            <p:extLst>
              <p:ext uri="{D42A27DB-BD31-4B8C-83A1-F6EECF244321}">
                <p14:modId xmlns:p14="http://schemas.microsoft.com/office/powerpoint/2010/main" val="4026594346"/>
              </p:ext>
            </p:extLst>
          </p:nvPr>
        </p:nvGraphicFramePr>
        <p:xfrm>
          <a:off x="1253149" y="1787334"/>
          <a:ext cx="7676453" cy="3976782"/>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1"/>
          <p:cNvSpPr txBox="1"/>
          <p:nvPr/>
        </p:nvSpPr>
        <p:spPr>
          <a:xfrm>
            <a:off x="4788024" y="6057845"/>
            <a:ext cx="3879588" cy="307777"/>
          </a:xfrm>
          <a:prstGeom prst="rect">
            <a:avLst/>
          </a:prstGeom>
          <a:noFill/>
        </p:spPr>
        <p:txBody>
          <a:bodyPr wrap="none" rtlCol="0">
            <a:spAutoFit/>
          </a:bodyPr>
          <a:lstStyle/>
          <a:p>
            <a:r>
              <a:rPr kumimoji="1" lang="en-US" altLang="ja-JP" sz="1400" dirty="0" smtClean="0">
                <a:latin typeface="+mn-ea"/>
              </a:rPr>
              <a:t>(incorporating </a:t>
            </a:r>
            <a:r>
              <a:rPr kumimoji="1" lang="en-US" altLang="ja-JP" sz="1400" dirty="0">
                <a:latin typeface="+mn-ea"/>
              </a:rPr>
              <a:t>RF </a:t>
            </a:r>
            <a:r>
              <a:rPr kumimoji="1" lang="en-US" altLang="ja-JP" sz="1400" dirty="0" smtClean="0">
                <a:latin typeface="+mn-ea"/>
              </a:rPr>
              <a:t>impairments and </a:t>
            </a:r>
            <a:r>
              <a:rPr kumimoji="1" lang="en-US" altLang="ja-JP" sz="1400" dirty="0">
                <a:latin typeface="+mn-ea"/>
              </a:rPr>
              <a:t>channel </a:t>
            </a:r>
            <a:r>
              <a:rPr kumimoji="1" lang="en-US" altLang="ja-JP" sz="1400" dirty="0" smtClean="0">
                <a:latin typeface="+mn-ea"/>
              </a:rPr>
              <a:t>model)</a:t>
            </a:r>
            <a:endParaRPr kumimoji="1" lang="ja-JP" altLang="en-US" sz="1400" dirty="0">
              <a:latin typeface="+mn-ea"/>
            </a:endParaRPr>
          </a:p>
        </p:txBody>
      </p:sp>
    </p:spTree>
    <p:extLst>
      <p:ext uri="{BB962C8B-B14F-4D97-AF65-F5344CB8AC3E}">
        <p14:creationId xmlns:p14="http://schemas.microsoft.com/office/powerpoint/2010/main" val="968078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7788" y="685800"/>
            <a:ext cx="7990656" cy="582960"/>
          </a:xfrm>
        </p:spPr>
        <p:txBody>
          <a:bodyPr/>
          <a:lstStyle/>
          <a:p>
            <a:r>
              <a:rPr lang="en-US" altLang="ja-JP" sz="3200" dirty="0" smtClean="0"/>
              <a:t>Link budget</a:t>
            </a:r>
            <a:r>
              <a:rPr lang="ja-JP" altLang="en-US" sz="3200" dirty="0" smtClean="0"/>
              <a:t> </a:t>
            </a:r>
            <a:r>
              <a:rPr lang="en-US" altLang="ja-JP" sz="3200" dirty="0" smtClean="0"/>
              <a:t>of </a:t>
            </a:r>
            <a:r>
              <a:rPr lang="en-US" altLang="ja-JP" sz="3200" dirty="0" smtClean="0"/>
              <a:t>SC PHY using a single channel</a:t>
            </a:r>
            <a:endParaRPr kumimoji="1" lang="ja-JP" altLang="en-US" sz="3200"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11</a:t>
            </a:fld>
            <a:endParaRPr lang="en-US" altLang="ja-JP"/>
          </a:p>
        </p:txBody>
      </p:sp>
      <p:sp>
        <p:nvSpPr>
          <p:cNvPr id="6" name="テキスト ボックス 5"/>
          <p:cNvSpPr txBox="1"/>
          <p:nvPr/>
        </p:nvSpPr>
        <p:spPr>
          <a:xfrm>
            <a:off x="5120904" y="6129300"/>
            <a:ext cx="3879588" cy="307777"/>
          </a:xfrm>
          <a:prstGeom prst="rect">
            <a:avLst/>
          </a:prstGeom>
          <a:noFill/>
        </p:spPr>
        <p:txBody>
          <a:bodyPr wrap="none" rtlCol="0">
            <a:spAutoFit/>
          </a:bodyPr>
          <a:lstStyle/>
          <a:p>
            <a:r>
              <a:rPr kumimoji="1" lang="en-US" altLang="ja-JP" sz="1400" dirty="0">
                <a:latin typeface="+mn-ea"/>
              </a:rPr>
              <a:t>*</a:t>
            </a:r>
            <a:r>
              <a:rPr kumimoji="1" lang="en-US" altLang="ja-JP" sz="1400" dirty="0" smtClean="0">
                <a:latin typeface="+mn-ea"/>
              </a:rPr>
              <a:t>incorporating </a:t>
            </a:r>
            <a:r>
              <a:rPr kumimoji="1" lang="en-US" altLang="ja-JP" sz="1400" dirty="0">
                <a:latin typeface="+mn-ea"/>
              </a:rPr>
              <a:t>RF impairments and channel </a:t>
            </a:r>
            <a:r>
              <a:rPr kumimoji="1" lang="en-US" altLang="ja-JP" sz="1400" dirty="0" smtClean="0">
                <a:latin typeface="+mn-ea"/>
              </a:rPr>
              <a:t>model</a:t>
            </a:r>
            <a:endParaRPr kumimoji="1" lang="ja-JP" altLang="en-US" sz="1400" dirty="0">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2150918776"/>
              </p:ext>
            </p:extLst>
          </p:nvPr>
        </p:nvGraphicFramePr>
        <p:xfrm>
          <a:off x="371572" y="1410066"/>
          <a:ext cx="8268880" cy="4611222"/>
        </p:xfrm>
        <a:graphic>
          <a:graphicData uri="http://schemas.openxmlformats.org/drawingml/2006/table">
            <a:tbl>
              <a:tblPr/>
              <a:tblGrid>
                <a:gridCol w="662936"/>
                <a:gridCol w="2416508"/>
                <a:gridCol w="741348"/>
                <a:gridCol w="741348"/>
                <a:gridCol w="741348"/>
                <a:gridCol w="741348"/>
                <a:gridCol w="741348"/>
                <a:gridCol w="741348"/>
                <a:gridCol w="741348"/>
              </a:tblGrid>
              <a:tr h="256179">
                <a:tc gridSpan="2">
                  <a:txBody>
                    <a:bodyPr/>
                    <a:lstStyle/>
                    <a:p>
                      <a:pPr algn="ctr" fontAlgn="ctr"/>
                      <a:r>
                        <a:rPr lang="en-US" sz="1200" b="1" i="0" u="none" strike="noStrike">
                          <a:effectLst/>
                          <a:latin typeface="ＭＳ Ｐゴシック"/>
                        </a:rPr>
                        <a:t>MCS</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a:txBody>
                    <a:bodyPr/>
                    <a:lstStyle/>
                    <a:p>
                      <a:pPr algn="r" fontAlgn="ctr"/>
                      <a:r>
                        <a:rPr lang="en-US" sz="1200" b="1" i="0" u="none" strike="noStrike">
                          <a:effectLst/>
                          <a:latin typeface="ＭＳ Ｐゴシック"/>
                        </a:rPr>
                        <a:t>MCS0</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200" b="1" i="0" u="none" strike="noStrike">
                          <a:effectLst/>
                          <a:latin typeface="ＭＳ Ｐゴシック"/>
                        </a:rPr>
                        <a:t>MCS1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200" b="1" i="0" u="none" strike="noStrike">
                          <a:effectLst/>
                          <a:latin typeface="ＭＳ Ｐゴシック"/>
                        </a:rPr>
                        <a:t>MCS2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200" b="1" i="0" u="none" strike="noStrike">
                          <a:effectLst/>
                          <a:latin typeface="ＭＳ Ｐゴシック"/>
                        </a:rPr>
                        <a:t>MCS3</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200" b="1" i="0" u="none" strike="noStrike">
                          <a:effectLst/>
                          <a:latin typeface="ＭＳ Ｐゴシック"/>
                        </a:rPr>
                        <a:t>MCS4</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200" b="1" i="0" u="none" strike="noStrike">
                          <a:effectLst/>
                          <a:latin typeface="ＭＳ Ｐゴシック"/>
                        </a:rPr>
                        <a:t>MCS5</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200" b="1" i="0" u="none" strike="noStrike">
                          <a:effectLst/>
                          <a:latin typeface="ＭＳ Ｐゴシック"/>
                        </a:rPr>
                        <a:t>MCS6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r h="256179">
                <a:tc rowSpan="4">
                  <a:txBody>
                    <a:bodyPr/>
                    <a:lstStyle/>
                    <a:p>
                      <a:pPr algn="ctr" fontAlgn="ctr"/>
                      <a:r>
                        <a:rPr lang="en-US" sz="1200" b="0" i="0" u="none" strike="noStrike">
                          <a:effectLst/>
                          <a:latin typeface="ＭＳ Ｐゴシック"/>
                        </a:rPr>
                        <a:t>Tx</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ＭＳ Ｐゴシック"/>
                        </a:rPr>
                        <a:t>frequency for CH4 (GHz)</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64.8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64.8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64.8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64.8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64.8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64.8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64.8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PHY-SAP bit rate (Gb/s)</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2.5813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3.2853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5.1627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6.5707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7.7440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9.8560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13.1413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Tx power (dBm)</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-23.54</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-20.55</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-16.4</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-13.71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-9.82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-7.61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-1.7</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Tx antenna gain (dBi)</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rowSpan="6">
                  <a:txBody>
                    <a:bodyPr/>
                    <a:lstStyle/>
                    <a:p>
                      <a:pPr algn="ctr" fontAlgn="ctr"/>
                      <a:r>
                        <a:rPr lang="en-US" sz="1200" b="0" i="0" u="none" strike="noStrike">
                          <a:effectLst/>
                          <a:latin typeface="ＭＳ Ｐゴシック"/>
                        </a:rPr>
                        <a:t>channel</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ＭＳ Ｐゴシック"/>
                        </a:rPr>
                        <a:t>distance(m)</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0.1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0.1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0.1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0.1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0.1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0.1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0.1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1m loss (dB)</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68.67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68.67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68.67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68.67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68.67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68.67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68.67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path Loss (dB)</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propagation loss index</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Rx input level (dBm)</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-66.21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-63.22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-59.07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-56.38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-52.49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-50.28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-44.37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average noise power per bit (dBm)</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-79.88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-78.83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-76.87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-75.82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-75.11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-74.06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-72.81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rowSpan="5">
                  <a:txBody>
                    <a:bodyPr/>
                    <a:lstStyle/>
                    <a:p>
                      <a:pPr algn="ctr" fontAlgn="ctr"/>
                      <a:r>
                        <a:rPr lang="en-US" sz="1200" b="0" i="0" u="none" strike="noStrike">
                          <a:effectLst/>
                          <a:latin typeface="ＭＳ Ｐゴシック"/>
                        </a:rPr>
                        <a:t>Rx</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ＭＳ Ｐゴシック"/>
                        </a:rPr>
                        <a:t>Rx antenna gain (dBi)</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noise figure (dB)</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implementation loss (dB)</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shadowing margin (dB)</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vMerge="1">
                  <a:txBody>
                    <a:bodyPr/>
                    <a:lstStyle/>
                    <a:p>
                      <a:endParaRPr kumimoji="1" lang="ja-JP" altLang="en-US"/>
                    </a:p>
                  </a:txBody>
                  <a:tcPr/>
                </a:tc>
                <a:tc>
                  <a:txBody>
                    <a:bodyPr/>
                    <a:lstStyle/>
                    <a:p>
                      <a:pPr algn="l" fontAlgn="ctr"/>
                      <a:r>
                        <a:rPr lang="en-US" sz="1200" b="0" i="0" u="none" strike="noStrike">
                          <a:effectLst/>
                          <a:latin typeface="ＭＳ Ｐゴシック"/>
                        </a:rPr>
                        <a:t>receiving Eb/N0 (dB)</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4.67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6.61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8.80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10.44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13.62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14.78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a:rPr>
                        <a:t>19.44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179">
                <a:tc gridSpan="2">
                  <a:txBody>
                    <a:bodyPr/>
                    <a:lstStyle/>
                    <a:p>
                      <a:pPr algn="ctr" fontAlgn="ctr"/>
                      <a:r>
                        <a:rPr lang="en-US" sz="1200" b="1" i="0" u="none" strike="noStrike">
                          <a:effectLst/>
                          <a:latin typeface="ＭＳ Ｐゴシック"/>
                        </a:rPr>
                        <a:t>required Eb/N0</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a:txBody>
                    <a:bodyPr/>
                    <a:lstStyle/>
                    <a:p>
                      <a:pPr algn="r" fontAlgn="ctr"/>
                      <a:r>
                        <a:rPr lang="en-US" altLang="ja-JP" sz="1200" b="1" i="0" u="none" strike="noStrike">
                          <a:effectLst/>
                          <a:latin typeface="ＭＳ Ｐゴシック"/>
                        </a:rPr>
                        <a:t>4.67</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6.61</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8.8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10.44</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13.62</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14.78</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19.44</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r h="256179">
                <a:tc gridSpan="2">
                  <a:txBody>
                    <a:bodyPr/>
                    <a:lstStyle/>
                    <a:p>
                      <a:pPr algn="ctr" fontAlgn="ctr"/>
                      <a:r>
                        <a:rPr lang="en-US" sz="1200" b="1" i="0" u="none" strike="noStrike">
                          <a:effectLst/>
                          <a:latin typeface="ＭＳ Ｐゴシック"/>
                        </a:rPr>
                        <a:t>margin</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a:txBody>
                    <a:bodyPr/>
                    <a:lstStyle/>
                    <a:p>
                      <a:pPr algn="r" fontAlgn="ctr"/>
                      <a:r>
                        <a:rPr lang="en-US" altLang="ja-JP" sz="1200" b="1" i="0" u="none" strike="noStrike">
                          <a:effectLst/>
                          <a:latin typeface="ＭＳ Ｐゴシック"/>
                        </a:rPr>
                        <a:t>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a:effectLst/>
                          <a:latin typeface="ＭＳ Ｐゴシック"/>
                        </a:rPr>
                        <a:t>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200" b="1" i="0" u="none" strike="noStrike" dirty="0">
                          <a:effectLst/>
                          <a:latin typeface="ＭＳ Ｐゴシック"/>
                        </a:rPr>
                        <a:t>0.00 </a:t>
                      </a:r>
                    </a:p>
                  </a:txBody>
                  <a:tcPr marL="10674" marR="10674" marT="10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bl>
          </a:graphicData>
        </a:graphic>
      </p:graphicFrame>
    </p:spTree>
    <p:extLst>
      <p:ext uri="{BB962C8B-B14F-4D97-AF65-F5344CB8AC3E}">
        <p14:creationId xmlns:p14="http://schemas.microsoft.com/office/powerpoint/2010/main" val="667860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lang="en-US" altLang="ja-JP" dirty="0" smtClean="0"/>
              <a:t>PHY header format</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12</a:t>
            </a:fld>
            <a:endParaRPr lang="en-US" altLang="ja-JP"/>
          </a:p>
        </p:txBody>
      </p:sp>
      <p:graphicFrame>
        <p:nvGraphicFramePr>
          <p:cNvPr id="12" name="表 11"/>
          <p:cNvGraphicFramePr>
            <a:graphicFrameLocks noGrp="1"/>
          </p:cNvGraphicFramePr>
          <p:nvPr>
            <p:extLst>
              <p:ext uri="{D42A27DB-BD31-4B8C-83A1-F6EECF244321}">
                <p14:modId xmlns:p14="http://schemas.microsoft.com/office/powerpoint/2010/main" val="1506657610"/>
              </p:ext>
            </p:extLst>
          </p:nvPr>
        </p:nvGraphicFramePr>
        <p:xfrm>
          <a:off x="575556" y="1700808"/>
          <a:ext cx="8064500" cy="4104458"/>
        </p:xfrm>
        <a:graphic>
          <a:graphicData uri="http://schemas.openxmlformats.org/drawingml/2006/table">
            <a:tbl>
              <a:tblPr firstRow="1" bandRow="1"/>
              <a:tblGrid>
                <a:gridCol w="1440089"/>
                <a:gridCol w="1008063"/>
                <a:gridCol w="1008063"/>
                <a:gridCol w="4608285"/>
              </a:tblGrid>
              <a:tr h="899881">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Field Name</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Number</a:t>
                      </a:r>
                      <a:r>
                        <a:rPr kumimoji="1" lang="en-US" altLang="ja-JP" sz="1600" baseline="0" dirty="0" smtClean="0"/>
                        <a:t> of bits</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Start</a:t>
                      </a:r>
                      <a:r>
                        <a:rPr kumimoji="1" lang="en-US" altLang="ja-JP" sz="1600" baseline="0" dirty="0" smtClean="0"/>
                        <a:t> bit</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Description</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MCS</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3</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0</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Index into the Modulation</a:t>
                      </a:r>
                      <a:r>
                        <a:rPr kumimoji="1" lang="en-US" altLang="ja-JP" sz="1600" baseline="0" dirty="0" smtClean="0"/>
                        <a:t> and Coding Scheme table</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Pilot word</a:t>
                      </a:r>
                      <a:endParaRPr kumimoji="1" lang="ja-JP" altLang="en-US" sz="1600" dirty="0"/>
                    </a:p>
                  </a:txBody>
                  <a:tcPr marL="91436" marR="91436" marT="45715" marB="4571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1</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3</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Shall be set to 1 if the pilot word is used</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899881">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Scrambler seed ID</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4</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4</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The</a:t>
                      </a:r>
                      <a:r>
                        <a:rPr kumimoji="1" lang="en-US" altLang="ja-JP" sz="1600" baseline="0" dirty="0" smtClean="0"/>
                        <a:t> initial state for payload scrambling</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Reserved</a:t>
                      </a:r>
                      <a:endParaRPr kumimoji="1" lang="ja-JP" altLang="en-US" sz="1600" dirty="0"/>
                    </a:p>
                  </a:txBody>
                  <a:tcPr marL="91436" marR="91436" marT="45715" marB="4571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4</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8</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Set to 0, ignored by the receiver</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Frame length</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20</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13</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Number</a:t>
                      </a:r>
                      <a:r>
                        <a:rPr kumimoji="1" lang="en-US" altLang="ja-JP" sz="1600" baseline="0" dirty="0" smtClean="0"/>
                        <a:t> of data octets in the PSDU</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r>
            </a:tbl>
          </a:graphicData>
        </a:graphic>
      </p:graphicFrame>
    </p:spTree>
    <p:extLst>
      <p:ext uri="{BB962C8B-B14F-4D97-AF65-F5344CB8AC3E}">
        <p14:creationId xmlns:p14="http://schemas.microsoft.com/office/powerpoint/2010/main" val="2625642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&lt;month year&gt;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(Sony/ETRI/JRC/NTT/Toshiba)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13</a:t>
            </a:fld>
            <a:endParaRPr lang="en-US" altLang="ja-JP"/>
          </a:p>
        </p:txBody>
      </p:sp>
      <p:grpSp>
        <p:nvGrpSpPr>
          <p:cNvPr id="44" name="グループ化 43"/>
          <p:cNvGrpSpPr/>
          <p:nvPr/>
        </p:nvGrpSpPr>
        <p:grpSpPr>
          <a:xfrm>
            <a:off x="1223628" y="1232756"/>
            <a:ext cx="6372708" cy="4860540"/>
            <a:chOff x="1223628" y="1232756"/>
            <a:chExt cx="6372708" cy="4860540"/>
          </a:xfrm>
        </p:grpSpPr>
        <p:sp>
          <p:nvSpPr>
            <p:cNvPr id="5" name="正方形/長方形 4"/>
            <p:cNvSpPr/>
            <p:nvPr/>
          </p:nvSpPr>
          <p:spPr>
            <a:xfrm>
              <a:off x="6768851" y="2960928"/>
              <a:ext cx="72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PHY</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6" name="正方形/長方形 5"/>
            <p:cNvSpPr/>
            <p:nvPr/>
          </p:nvSpPr>
          <p:spPr>
            <a:xfrm>
              <a:off x="5802424" y="3141008"/>
              <a:ext cx="964788"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MAC</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7" name="正方形/長方形 6"/>
            <p:cNvSpPr/>
            <p:nvPr/>
          </p:nvSpPr>
          <p:spPr>
            <a:xfrm>
              <a:off x="5327052" y="3141008"/>
              <a:ext cx="475372"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HCS</a:t>
              </a:r>
              <a:endParaRPr kumimoji="0" lang="ja-JP" altLang="en-US" sz="1050" b="0" kern="0" dirty="0">
                <a:solidFill>
                  <a:prstClr val="black"/>
                </a:solidFill>
                <a:latin typeface="Calibri"/>
                <a:ea typeface="ＭＳ Ｐゴシック"/>
              </a:endParaRPr>
            </a:p>
          </p:txBody>
        </p:sp>
        <p:sp>
          <p:nvSpPr>
            <p:cNvPr id="8" name="テキスト ボックス 7"/>
            <p:cNvSpPr txBox="1"/>
            <p:nvPr/>
          </p:nvSpPr>
          <p:spPr>
            <a:xfrm>
              <a:off x="6660759" y="1232756"/>
              <a:ext cx="935577" cy="276999"/>
            </a:xfrm>
            <a:prstGeom prst="rect">
              <a:avLst/>
            </a:prstGeom>
            <a:noFill/>
          </p:spPr>
          <p:txBody>
            <a:bodyPr wrap="none" rtlCol="0">
              <a:spAutoFit/>
            </a:bodyPr>
            <a:lstStyle/>
            <a:p>
              <a:r>
                <a:rPr kumimoji="1" lang="en-US" altLang="ja-JP" dirty="0" smtClean="0"/>
                <a:t>PHY header</a:t>
              </a:r>
              <a:endParaRPr kumimoji="1" lang="ja-JP" altLang="en-US" dirty="0"/>
            </a:p>
          </p:txBody>
        </p:sp>
        <p:cxnSp>
          <p:nvCxnSpPr>
            <p:cNvPr id="9" name="直線矢印コネクタ 8"/>
            <p:cNvCxnSpPr/>
            <p:nvPr/>
          </p:nvCxnSpPr>
          <p:spPr bwMode="auto">
            <a:xfrm>
              <a:off x="7128811" y="1509755"/>
              <a:ext cx="0" cy="144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5975651" y="1495817"/>
              <a:ext cx="984565" cy="276999"/>
            </a:xfrm>
            <a:prstGeom prst="rect">
              <a:avLst/>
            </a:prstGeom>
            <a:noFill/>
          </p:spPr>
          <p:txBody>
            <a:bodyPr wrap="none" rtlCol="0">
              <a:spAutoFit/>
            </a:bodyPr>
            <a:lstStyle/>
            <a:p>
              <a:r>
                <a:rPr kumimoji="1" lang="en-US" altLang="ja-JP" dirty="0" smtClean="0"/>
                <a:t>MAC header</a:t>
              </a:r>
              <a:endParaRPr kumimoji="1" lang="ja-JP" altLang="en-US" dirty="0"/>
            </a:p>
          </p:txBody>
        </p:sp>
        <p:sp>
          <p:nvSpPr>
            <p:cNvPr id="11" name="正方形/長方形 10"/>
            <p:cNvSpPr/>
            <p:nvPr/>
          </p:nvSpPr>
          <p:spPr>
            <a:xfrm>
              <a:off x="5292607" y="2420888"/>
              <a:ext cx="108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Append and scramble</a:t>
              </a:r>
              <a:endParaRPr kumimoji="0" lang="ja-JP" altLang="en-US" sz="1050" b="0" kern="0" dirty="0">
                <a:solidFill>
                  <a:prstClr val="black"/>
                </a:solidFill>
                <a:latin typeface="Calibri"/>
                <a:ea typeface="ＭＳ Ｐゴシック"/>
              </a:endParaRPr>
            </a:p>
          </p:txBody>
        </p:sp>
        <p:sp>
          <p:nvSpPr>
            <p:cNvPr id="12" name="正方形/長方形 11"/>
            <p:cNvSpPr/>
            <p:nvPr/>
          </p:nvSpPr>
          <p:spPr>
            <a:xfrm>
              <a:off x="4847933" y="1880888"/>
              <a:ext cx="108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HCS</a:t>
              </a:r>
            </a:p>
            <a:p>
              <a:pPr algn="ctr" eaLnBrk="1" fontAlgn="auto" hangingPunct="1">
                <a:spcBef>
                  <a:spcPts val="0"/>
                </a:spcBef>
                <a:spcAft>
                  <a:spcPts val="0"/>
                </a:spcAft>
                <a:defRPr/>
              </a:pPr>
              <a:r>
                <a:rPr lang="en-US" altLang="ja-JP" sz="1050" kern="0" dirty="0" err="1" smtClean="0">
                  <a:solidFill>
                    <a:prstClr val="black"/>
                  </a:solidFill>
                  <a:latin typeface="Calibri"/>
                  <a:ea typeface="ＭＳ Ｐゴシック"/>
                </a:rPr>
                <a:t>caluculation</a:t>
              </a:r>
              <a:endParaRPr kumimoji="0" lang="ja-JP" altLang="en-US" sz="1050" b="0" kern="0" dirty="0">
                <a:solidFill>
                  <a:prstClr val="black"/>
                </a:solidFill>
                <a:latin typeface="Calibri"/>
                <a:ea typeface="ＭＳ Ｐゴシック"/>
              </a:endParaRPr>
            </a:p>
          </p:txBody>
        </p:sp>
        <p:cxnSp>
          <p:nvCxnSpPr>
            <p:cNvPr id="13" name="直線コネクタ 12"/>
            <p:cNvCxnSpPr/>
            <p:nvPr/>
          </p:nvCxnSpPr>
          <p:spPr bwMode="auto">
            <a:xfrm flipH="1">
              <a:off x="5075024" y="1340768"/>
              <a:ext cx="1620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p:cNvCxnSpPr/>
            <p:nvPr/>
          </p:nvCxnSpPr>
          <p:spPr bwMode="auto">
            <a:xfrm>
              <a:off x="5075024" y="1340828"/>
              <a:ext cx="0" cy="54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a:off x="5585687" y="1628828"/>
              <a:ext cx="0" cy="252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p:nvPr/>
          </p:nvCxnSpPr>
          <p:spPr bwMode="auto">
            <a:xfrm flipH="1" flipV="1">
              <a:off x="5585687" y="1628799"/>
              <a:ext cx="433474"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p:nvPr/>
          </p:nvCxnSpPr>
          <p:spPr bwMode="auto">
            <a:xfrm>
              <a:off x="6263156" y="1700808"/>
              <a:ext cx="0" cy="72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p:nvPr/>
          </p:nvCxnSpPr>
          <p:spPr bwMode="auto">
            <a:xfrm>
              <a:off x="5387933" y="224076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p:cNvCxnSpPr/>
            <p:nvPr/>
          </p:nvCxnSpPr>
          <p:spPr bwMode="auto">
            <a:xfrm>
              <a:off x="5832667" y="278090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正方形/長方形 19"/>
            <p:cNvSpPr/>
            <p:nvPr/>
          </p:nvSpPr>
          <p:spPr>
            <a:xfrm>
              <a:off x="5327212" y="2960928"/>
              <a:ext cx="1440000" cy="18008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scrambled</a:t>
              </a:r>
              <a:endParaRPr kumimoji="0" lang="ja-JP" altLang="en-US" sz="1050" b="0" kern="0" dirty="0">
                <a:solidFill>
                  <a:prstClr val="black"/>
                </a:solidFill>
                <a:latin typeface="Calibri"/>
                <a:ea typeface="ＭＳ Ｐゴシック"/>
              </a:endParaRPr>
            </a:p>
          </p:txBody>
        </p:sp>
        <p:sp>
          <p:nvSpPr>
            <p:cNvPr id="21" name="正方形/長方形 20"/>
            <p:cNvSpPr/>
            <p:nvPr/>
          </p:nvSpPr>
          <p:spPr>
            <a:xfrm>
              <a:off x="5544108" y="3681068"/>
              <a:ext cx="144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Extended Hamming </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encode</a:t>
              </a:r>
              <a:endParaRPr kumimoji="0" lang="ja-JP" altLang="en-US" sz="1050" b="0" kern="0" dirty="0">
                <a:solidFill>
                  <a:prstClr val="black"/>
                </a:solidFill>
                <a:latin typeface="Calibri"/>
                <a:ea typeface="ＭＳ Ｐゴシック"/>
              </a:endParaRPr>
            </a:p>
          </p:txBody>
        </p:sp>
        <p:sp>
          <p:nvSpPr>
            <p:cNvPr id="22" name="正方形/長方形 21"/>
            <p:cNvSpPr/>
            <p:nvPr/>
          </p:nvSpPr>
          <p:spPr>
            <a:xfrm>
              <a:off x="2663908" y="5553296"/>
              <a:ext cx="108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Spreader</a:t>
              </a:r>
              <a:endParaRPr kumimoji="0" lang="ja-JP" altLang="en-US" sz="1050" b="0" kern="0" dirty="0">
                <a:solidFill>
                  <a:prstClr val="black"/>
                </a:solidFill>
                <a:latin typeface="Calibri"/>
                <a:ea typeface="ＭＳ Ｐゴシック"/>
              </a:endParaRPr>
            </a:p>
          </p:txBody>
        </p:sp>
        <p:cxnSp>
          <p:nvCxnSpPr>
            <p:cNvPr id="23" name="直線矢印コネクタ 22"/>
            <p:cNvCxnSpPr/>
            <p:nvPr/>
          </p:nvCxnSpPr>
          <p:spPr bwMode="auto">
            <a:xfrm>
              <a:off x="1223628" y="5823296"/>
              <a:ext cx="144012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正方形/長方形 23"/>
            <p:cNvSpPr/>
            <p:nvPr/>
          </p:nvSpPr>
          <p:spPr>
            <a:xfrm>
              <a:off x="4104188" y="5541851"/>
              <a:ext cx="108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l-GR" altLang="ja-JP" sz="1050" kern="0" dirty="0">
                  <a:solidFill>
                    <a:prstClr val="black"/>
                  </a:solidFill>
                  <a:latin typeface="Times New Roman"/>
                  <a:ea typeface="ＭＳ Ｐゴシック"/>
                  <a:cs typeface="Times New Roman"/>
                </a:rPr>
                <a:t>π</a:t>
              </a:r>
              <a:r>
                <a:rPr lang="en-US" altLang="ja-JP" sz="1050" kern="0" dirty="0">
                  <a:solidFill>
                    <a:prstClr val="black"/>
                  </a:solidFill>
                  <a:latin typeface="Calibri"/>
                  <a:ea typeface="ＭＳ Ｐゴシック"/>
                </a:rPr>
                <a:t>/2-shift </a:t>
              </a:r>
              <a:r>
                <a:rPr lang="en-US" altLang="ja-JP" sz="1050" kern="0" dirty="0" smtClean="0">
                  <a:solidFill>
                    <a:prstClr val="black"/>
                  </a:solidFill>
                  <a:latin typeface="Calibri"/>
                  <a:ea typeface="ＭＳ Ｐゴシック"/>
                </a:rPr>
                <a:t>BPSK</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mapper</a:t>
              </a:r>
              <a:endParaRPr lang="en-US" altLang="ja-JP" sz="1050" kern="0" dirty="0">
                <a:solidFill>
                  <a:prstClr val="black"/>
                </a:solidFill>
                <a:latin typeface="Calibri"/>
                <a:ea typeface="ＭＳ Ｐゴシック"/>
              </a:endParaRPr>
            </a:p>
          </p:txBody>
        </p:sp>
        <p:cxnSp>
          <p:nvCxnSpPr>
            <p:cNvPr id="25" name="直線矢印コネクタ 24"/>
            <p:cNvCxnSpPr/>
            <p:nvPr/>
          </p:nvCxnSpPr>
          <p:spPr bwMode="auto">
            <a:xfrm>
              <a:off x="3744028" y="5811851"/>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正方形/長方形 25"/>
            <p:cNvSpPr/>
            <p:nvPr/>
          </p:nvSpPr>
          <p:spPr>
            <a:xfrm>
              <a:off x="5544348" y="5541851"/>
              <a:ext cx="108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err="1" smtClean="0">
                  <a:solidFill>
                    <a:prstClr val="black"/>
                  </a:solidFill>
                  <a:latin typeface="Times New Roman"/>
                  <a:ea typeface="ＭＳ Ｐゴシック"/>
                  <a:cs typeface="Times New Roman"/>
                </a:rPr>
                <a:t>Subblock</a:t>
              </a:r>
              <a:endParaRPr lang="en-US" altLang="ja-JP" sz="1050" kern="0" dirty="0" smtClean="0">
                <a:solidFill>
                  <a:prstClr val="black"/>
                </a:solidFill>
                <a:latin typeface="Calibri"/>
                <a:ea typeface="ＭＳ Ｐゴシック"/>
              </a:endParaRP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builder</a:t>
              </a:r>
              <a:endParaRPr lang="en-US" altLang="ja-JP" sz="1050" kern="0" dirty="0">
                <a:solidFill>
                  <a:prstClr val="black"/>
                </a:solidFill>
                <a:latin typeface="Calibri"/>
                <a:ea typeface="ＭＳ Ｐゴシック"/>
              </a:endParaRPr>
            </a:p>
          </p:txBody>
        </p:sp>
        <p:cxnSp>
          <p:nvCxnSpPr>
            <p:cNvPr id="27" name="直線矢印コネクタ 26"/>
            <p:cNvCxnSpPr/>
            <p:nvPr/>
          </p:nvCxnSpPr>
          <p:spPr bwMode="auto">
            <a:xfrm>
              <a:off x="5184188" y="5811851"/>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6624348" y="5793879"/>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a:off x="6264715" y="350100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p:cNvCxnSpPr/>
            <p:nvPr/>
          </p:nvCxnSpPr>
          <p:spPr bwMode="auto">
            <a:xfrm>
              <a:off x="6264715" y="404106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正方形/長方形 30"/>
            <p:cNvSpPr/>
            <p:nvPr/>
          </p:nvSpPr>
          <p:spPr>
            <a:xfrm>
              <a:off x="6048691" y="4401088"/>
              <a:ext cx="144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PHY</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32" name="正方形/長方形 31"/>
            <p:cNvSpPr/>
            <p:nvPr/>
          </p:nvSpPr>
          <p:spPr>
            <a:xfrm>
              <a:off x="3888691" y="4581168"/>
              <a:ext cx="216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MAC</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33" name="正方形/長方形 32"/>
            <p:cNvSpPr/>
            <p:nvPr/>
          </p:nvSpPr>
          <p:spPr>
            <a:xfrm>
              <a:off x="3168371" y="4581168"/>
              <a:ext cx="72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HCS</a:t>
              </a:r>
              <a:endParaRPr kumimoji="0" lang="ja-JP" altLang="en-US" sz="1050" b="0" kern="0" dirty="0">
                <a:solidFill>
                  <a:prstClr val="black"/>
                </a:solidFill>
                <a:latin typeface="Calibri"/>
                <a:ea typeface="ＭＳ Ｐゴシック"/>
              </a:endParaRPr>
            </a:p>
          </p:txBody>
        </p:sp>
        <p:sp>
          <p:nvSpPr>
            <p:cNvPr id="34" name="正方形/長方形 33"/>
            <p:cNvSpPr/>
            <p:nvPr/>
          </p:nvSpPr>
          <p:spPr>
            <a:xfrm>
              <a:off x="3168371" y="4401088"/>
              <a:ext cx="2880000" cy="18008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scrambled</a:t>
              </a:r>
              <a:endParaRPr kumimoji="0" lang="ja-JP" altLang="en-US" sz="1050" b="0" kern="0" dirty="0">
                <a:solidFill>
                  <a:prstClr val="black"/>
                </a:solidFill>
                <a:latin typeface="Calibri"/>
                <a:ea typeface="ＭＳ Ｐゴシック"/>
              </a:endParaRPr>
            </a:p>
          </p:txBody>
        </p:sp>
        <p:sp>
          <p:nvSpPr>
            <p:cNvPr id="35" name="正方形/長方形 34"/>
            <p:cNvSpPr/>
            <p:nvPr/>
          </p:nvSpPr>
          <p:spPr>
            <a:xfrm>
              <a:off x="3168371" y="4221028"/>
              <a:ext cx="4320000" cy="18008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coded</a:t>
              </a:r>
              <a:endParaRPr kumimoji="0" lang="ja-JP" altLang="en-US" sz="1050" b="0" kern="0" dirty="0">
                <a:solidFill>
                  <a:prstClr val="black"/>
                </a:solidFill>
                <a:latin typeface="Calibri"/>
                <a:ea typeface="ＭＳ Ｐゴシック"/>
              </a:endParaRPr>
            </a:p>
          </p:txBody>
        </p:sp>
        <p:sp>
          <p:nvSpPr>
            <p:cNvPr id="36" name="正方形/長方形 35"/>
            <p:cNvSpPr/>
            <p:nvPr/>
          </p:nvSpPr>
          <p:spPr>
            <a:xfrm>
              <a:off x="2159732" y="3684088"/>
              <a:ext cx="72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scramble</a:t>
              </a:r>
              <a:endParaRPr kumimoji="0" lang="ja-JP" altLang="en-US" sz="1050" b="0" kern="0" dirty="0">
                <a:solidFill>
                  <a:prstClr val="black"/>
                </a:solidFill>
                <a:latin typeface="Calibri"/>
                <a:ea typeface="ＭＳ Ｐゴシック"/>
              </a:endParaRPr>
            </a:p>
          </p:txBody>
        </p:sp>
        <p:cxnSp>
          <p:nvCxnSpPr>
            <p:cNvPr id="37" name="直線矢印コネクタ 36"/>
            <p:cNvCxnSpPr/>
            <p:nvPr/>
          </p:nvCxnSpPr>
          <p:spPr bwMode="auto">
            <a:xfrm>
              <a:off x="2519772" y="404106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正方形/長方形 37"/>
            <p:cNvSpPr/>
            <p:nvPr/>
          </p:nvSpPr>
          <p:spPr>
            <a:xfrm>
              <a:off x="1943707" y="4221028"/>
              <a:ext cx="1224663" cy="72014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a:solidFill>
                    <a:prstClr val="black"/>
                  </a:solidFill>
                  <a:latin typeface="Calibri"/>
                  <a:ea typeface="ＭＳ Ｐゴシック"/>
                </a:rPr>
                <a:t>S</a:t>
              </a:r>
              <a:r>
                <a:rPr kumimoji="0" lang="en-US" altLang="ja-JP" sz="1050" b="0" kern="0" dirty="0" smtClean="0">
                  <a:solidFill>
                    <a:prstClr val="black"/>
                  </a:solidFill>
                  <a:latin typeface="Calibri"/>
                  <a:ea typeface="ＭＳ Ｐゴシック"/>
                </a:rPr>
                <a:t>crambled</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stuff</a:t>
              </a:r>
            </a:p>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bits</a:t>
              </a:r>
              <a:endParaRPr kumimoji="0" lang="ja-JP" altLang="en-US" sz="1050" b="0" kern="0" dirty="0">
                <a:solidFill>
                  <a:prstClr val="black"/>
                </a:solidFill>
                <a:latin typeface="Calibri"/>
                <a:ea typeface="ＭＳ Ｐゴシック"/>
              </a:endParaRPr>
            </a:p>
          </p:txBody>
        </p:sp>
        <p:sp>
          <p:nvSpPr>
            <p:cNvPr id="39" name="テキスト ボックス 38"/>
            <p:cNvSpPr txBox="1"/>
            <p:nvPr/>
          </p:nvSpPr>
          <p:spPr>
            <a:xfrm>
              <a:off x="2164841" y="3188005"/>
              <a:ext cx="750975" cy="276999"/>
            </a:xfrm>
            <a:prstGeom prst="rect">
              <a:avLst/>
            </a:prstGeom>
            <a:noFill/>
          </p:spPr>
          <p:txBody>
            <a:bodyPr wrap="none" rtlCol="0">
              <a:spAutoFit/>
            </a:bodyPr>
            <a:lstStyle/>
            <a:p>
              <a:r>
                <a:rPr kumimoji="1" lang="en-US" altLang="ja-JP" dirty="0" smtClean="0"/>
                <a:t>Stuff bits</a:t>
              </a:r>
              <a:endParaRPr kumimoji="1" lang="ja-JP" altLang="en-US" dirty="0"/>
            </a:p>
          </p:txBody>
        </p:sp>
        <p:cxnSp>
          <p:nvCxnSpPr>
            <p:cNvPr id="40" name="直線矢印コネクタ 39"/>
            <p:cNvCxnSpPr/>
            <p:nvPr/>
          </p:nvCxnSpPr>
          <p:spPr bwMode="auto">
            <a:xfrm>
              <a:off x="2519772" y="350100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コネクタ 40"/>
            <p:cNvCxnSpPr/>
            <p:nvPr/>
          </p:nvCxnSpPr>
          <p:spPr bwMode="auto">
            <a:xfrm flipH="1" flipV="1">
              <a:off x="1223708" y="4555006"/>
              <a:ext cx="720000"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p:nvPr/>
          </p:nvCxnSpPr>
          <p:spPr bwMode="auto">
            <a:xfrm>
              <a:off x="1223628" y="4563156"/>
              <a:ext cx="0" cy="126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3" name="タイトル 42"/>
          <p:cNvSpPr>
            <a:spLocks noGrp="1"/>
          </p:cNvSpPr>
          <p:nvPr>
            <p:ph type="title" idx="4294967295"/>
          </p:nvPr>
        </p:nvSpPr>
        <p:spPr>
          <a:xfrm>
            <a:off x="685800" y="685800"/>
            <a:ext cx="7772400" cy="685455"/>
          </a:xfrm>
        </p:spPr>
        <p:txBody>
          <a:bodyPr/>
          <a:lstStyle/>
          <a:p>
            <a:r>
              <a:rPr lang="en-US" altLang="ja-JP" sz="3200" dirty="0" smtClean="0">
                <a:solidFill>
                  <a:srgbClr val="000000"/>
                </a:solidFill>
                <a:effectLst/>
                <a:latin typeface="Times New Roman"/>
                <a:ea typeface="+mj-ea"/>
                <a:cs typeface="+mj-cs"/>
              </a:rPr>
              <a:t>Frame header construction process</a:t>
            </a:r>
            <a:endParaRPr kumimoji="1" lang="ja-JP" altLang="en-US" dirty="0"/>
          </a:p>
        </p:txBody>
      </p:sp>
    </p:spTree>
    <p:extLst>
      <p:ext uri="{BB962C8B-B14F-4D97-AF65-F5344CB8AC3E}">
        <p14:creationId xmlns:p14="http://schemas.microsoft.com/office/powerpoint/2010/main" val="983361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542925"/>
          </a:xfrm>
        </p:spPr>
        <p:txBody>
          <a:bodyPr/>
          <a:lstStyle/>
          <a:p>
            <a:r>
              <a:rPr lang="en-US" altLang="ja-JP" dirty="0" smtClean="0"/>
              <a:t>16-bit Header CRC* for HCS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14</a:t>
            </a:fld>
            <a:endParaRPr lang="en-US" altLang="ja-JP"/>
          </a:p>
        </p:txBody>
      </p:sp>
      <p:pic>
        <p:nvPicPr>
          <p:cNvPr id="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000" y="1498725"/>
            <a:ext cx="6480000" cy="4231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テキスト ボックス 3"/>
          <p:cNvSpPr txBox="1">
            <a:spLocks noChangeArrowheads="1"/>
          </p:cNvSpPr>
          <p:nvPr/>
        </p:nvSpPr>
        <p:spPr bwMode="auto">
          <a:xfrm>
            <a:off x="3472981" y="5589240"/>
            <a:ext cx="21980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2000" b="0" dirty="0">
                <a:latin typeface="Times New Roman" panose="02020603050405020304" pitchFamily="18" charset="0"/>
                <a:cs typeface="Times New Roman" panose="02020603050405020304" pitchFamily="18" charset="0"/>
              </a:rPr>
              <a:t>Bit-error Rate, </a:t>
            </a:r>
            <a:r>
              <a:rPr lang="en-US" altLang="ja-JP" sz="2000" b="0" dirty="0" err="1">
                <a:latin typeface="Times New Roman" panose="02020603050405020304" pitchFamily="18" charset="0"/>
                <a:cs typeface="Times New Roman" panose="02020603050405020304" pitchFamily="18" charset="0"/>
              </a:rPr>
              <a:t>bER</a:t>
            </a:r>
            <a:endParaRPr lang="ja-JP" altLang="en-US" sz="2000" b="0" dirty="0">
              <a:latin typeface="Times New Roman" panose="02020603050405020304" pitchFamily="18" charset="0"/>
              <a:cs typeface="Times New Roman" panose="02020603050405020304" pitchFamily="18" charset="0"/>
            </a:endParaRPr>
          </a:p>
        </p:txBody>
      </p:sp>
      <p:sp>
        <p:nvSpPr>
          <p:cNvPr id="41" name="テキスト ボックス 4"/>
          <p:cNvSpPr txBox="1">
            <a:spLocks noChangeArrowheads="1"/>
          </p:cNvSpPr>
          <p:nvPr/>
        </p:nvSpPr>
        <p:spPr bwMode="auto">
          <a:xfrm rot="16200000">
            <a:off x="-384423" y="3213175"/>
            <a:ext cx="31566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2000" b="0" dirty="0" smtClean="0">
                <a:latin typeface="Times New Roman" panose="02020603050405020304" pitchFamily="18" charset="0"/>
                <a:cs typeface="Times New Roman" panose="02020603050405020304" pitchFamily="18" charset="0"/>
              </a:rPr>
              <a:t>Undetected Error Probability</a:t>
            </a:r>
            <a:endParaRPr lang="ja-JP" altLang="en-US" sz="2000" b="0" dirty="0">
              <a:latin typeface="Times New Roman" panose="02020603050405020304" pitchFamily="18" charset="0"/>
              <a:cs typeface="Times New Roman" panose="02020603050405020304" pitchFamily="18" charset="0"/>
            </a:endParaRPr>
          </a:p>
        </p:txBody>
      </p:sp>
      <p:sp>
        <p:nvSpPr>
          <p:cNvPr id="42" name="テキスト ボックス 6"/>
          <p:cNvSpPr txBox="1">
            <a:spLocks noChangeArrowheads="1"/>
          </p:cNvSpPr>
          <p:nvPr/>
        </p:nvSpPr>
        <p:spPr bwMode="auto">
          <a:xfrm>
            <a:off x="417513" y="1174614"/>
            <a:ext cx="8308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2000" dirty="0">
                <a:latin typeface="Times New Roman" panose="02020603050405020304" pitchFamily="18" charset="0"/>
                <a:cs typeface="Times New Roman" panose="02020603050405020304" pitchFamily="18" charset="0"/>
              </a:rPr>
              <a:t>generator polynomial: </a:t>
            </a:r>
            <a:r>
              <a:rPr lang="en-US" altLang="ja-JP" sz="2000" dirty="0">
                <a:solidFill>
                  <a:srgbClr val="FF0000"/>
                </a:solidFill>
                <a:latin typeface="Times New Roman" panose="02020603050405020304" pitchFamily="18" charset="0"/>
                <a:cs typeface="Times New Roman" panose="02020603050405020304" pitchFamily="18" charset="0"/>
              </a:rPr>
              <a:t>1A12B</a:t>
            </a:r>
            <a:r>
              <a:rPr lang="en-US" altLang="ja-JP" sz="2000" dirty="0">
                <a:latin typeface="Times New Roman" panose="02020603050405020304" pitchFamily="18" charset="0"/>
                <a:cs typeface="Times New Roman" panose="02020603050405020304" pitchFamily="18" charset="0"/>
              </a:rPr>
              <a:t> </a:t>
            </a:r>
            <a:r>
              <a:rPr lang="en-US" altLang="ja-JP" sz="2000" dirty="0" smtClean="0">
                <a:latin typeface="Times New Roman" panose="02020603050405020304" pitchFamily="18" charset="0"/>
                <a:cs typeface="Times New Roman" panose="02020603050405020304" pitchFamily="18" charset="0"/>
              </a:rPr>
              <a:t>(TG3e, </a:t>
            </a:r>
            <a:r>
              <a:rPr lang="en-US" altLang="ja-JP" sz="2000" i="1" dirty="0" err="1" smtClean="0">
                <a:latin typeface="Times New Roman" panose="02020603050405020304" pitchFamily="18" charset="0"/>
                <a:cs typeface="Times New Roman" panose="02020603050405020304" pitchFamily="18" charset="0"/>
              </a:rPr>
              <a:t>d</a:t>
            </a:r>
            <a:r>
              <a:rPr lang="en-US" altLang="ja-JP" sz="2000" baseline="-25000" dirty="0" err="1" smtClean="0">
                <a:latin typeface="Times New Roman" panose="02020603050405020304" pitchFamily="18" charset="0"/>
                <a:cs typeface="Times New Roman" panose="02020603050405020304" pitchFamily="18" charset="0"/>
              </a:rPr>
              <a:t>min</a:t>
            </a:r>
            <a:r>
              <a:rPr lang="en-US" altLang="ja-JP" sz="2000" baseline="30000" dirty="0" smtClean="0">
                <a:latin typeface="Times New Roman" panose="02020603050405020304" pitchFamily="18" charset="0"/>
                <a:cs typeface="Times New Roman" panose="02020603050405020304" pitchFamily="18" charset="0"/>
              </a:rPr>
              <a:t>*2</a:t>
            </a:r>
            <a:r>
              <a:rPr lang="en-US" altLang="ja-JP" sz="2000" dirty="0" smtClean="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6), 11021 (ITU-T, </a:t>
            </a:r>
            <a:r>
              <a:rPr lang="en-US" altLang="ja-JP" sz="2000" i="1" dirty="0" err="1" smtClean="0">
                <a:latin typeface="Times New Roman" panose="02020603050405020304" pitchFamily="18" charset="0"/>
                <a:cs typeface="Times New Roman" panose="02020603050405020304" pitchFamily="18" charset="0"/>
              </a:rPr>
              <a:t>d</a:t>
            </a:r>
            <a:r>
              <a:rPr lang="en-US" altLang="ja-JP" sz="2000" baseline="-25000" dirty="0" err="1" smtClean="0">
                <a:latin typeface="Times New Roman" panose="02020603050405020304" pitchFamily="18" charset="0"/>
                <a:cs typeface="Times New Roman" panose="02020603050405020304" pitchFamily="18" charset="0"/>
              </a:rPr>
              <a:t>min</a:t>
            </a:r>
            <a:r>
              <a:rPr lang="en-US" altLang="ja-JP" sz="2000" baseline="30000" dirty="0">
                <a:latin typeface="Times New Roman" panose="02020603050405020304" pitchFamily="18" charset="0"/>
                <a:cs typeface="Times New Roman" panose="02020603050405020304" pitchFamily="18" charset="0"/>
              </a:rPr>
              <a:t>*2</a:t>
            </a:r>
            <a:r>
              <a:rPr lang="en-US" altLang="ja-JP" sz="2000" dirty="0" smtClean="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4)</a:t>
            </a:r>
          </a:p>
        </p:txBody>
      </p:sp>
      <p:sp>
        <p:nvSpPr>
          <p:cNvPr id="43" name="テキスト ボックス 12"/>
          <p:cNvSpPr txBox="1">
            <a:spLocks noChangeArrowheads="1"/>
          </p:cNvSpPr>
          <p:nvPr/>
        </p:nvSpPr>
        <p:spPr bwMode="auto">
          <a:xfrm>
            <a:off x="5796136" y="4221088"/>
            <a:ext cx="17700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b="0" dirty="0">
                <a:solidFill>
                  <a:srgbClr val="FF0000"/>
                </a:solidFill>
                <a:latin typeface="Times New Roman" panose="02020603050405020304" pitchFamily="18" charset="0"/>
                <a:cs typeface="Times New Roman" panose="02020603050405020304" pitchFamily="18" charset="0"/>
              </a:rPr>
              <a:t>1-error event/10 years</a:t>
            </a:r>
          </a:p>
          <a:p>
            <a:pPr algn="ctr">
              <a:spcBef>
                <a:spcPct val="0"/>
              </a:spcBef>
              <a:buClrTx/>
              <a:buFontTx/>
              <a:buNone/>
            </a:pPr>
            <a:r>
              <a:rPr lang="en-US" altLang="ja-JP" sz="1400" b="0" dirty="0">
                <a:solidFill>
                  <a:srgbClr val="FF0000"/>
                </a:solidFill>
                <a:latin typeface="Times New Roman" panose="02020603050405020304" pitchFamily="18" charset="0"/>
                <a:cs typeface="Times New Roman" panose="02020603050405020304" pitchFamily="18" charset="0"/>
              </a:rPr>
              <a:t>for 1 G packets/day</a:t>
            </a:r>
            <a:endParaRPr lang="ja-JP" altLang="en-US" sz="1400" b="0" dirty="0">
              <a:solidFill>
                <a:srgbClr val="FF0000"/>
              </a:solidFill>
              <a:latin typeface="Times New Roman" panose="02020603050405020304" pitchFamily="18" charset="0"/>
              <a:cs typeface="Times New Roman" panose="02020603050405020304" pitchFamily="18" charset="0"/>
            </a:endParaRPr>
          </a:p>
        </p:txBody>
      </p:sp>
      <p:cxnSp>
        <p:nvCxnSpPr>
          <p:cNvPr id="44" name="直線矢印コネクタ 13"/>
          <p:cNvCxnSpPr>
            <a:cxnSpLocks noChangeShapeType="1"/>
          </p:cNvCxnSpPr>
          <p:nvPr/>
        </p:nvCxnSpPr>
        <p:spPr bwMode="auto">
          <a:xfrm flipH="1">
            <a:off x="2051721" y="4261566"/>
            <a:ext cx="5472000" cy="0"/>
          </a:xfrm>
          <a:prstGeom prst="straightConnector1">
            <a:avLst/>
          </a:prstGeom>
          <a:noFill/>
          <a:ln w="19050"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45" name="テキスト ボックス 44"/>
          <p:cNvSpPr txBox="1"/>
          <p:nvPr/>
        </p:nvSpPr>
        <p:spPr>
          <a:xfrm>
            <a:off x="5923598" y="5648030"/>
            <a:ext cx="3055645" cy="718145"/>
          </a:xfrm>
          <a:prstGeom prst="rect">
            <a:avLst/>
          </a:prstGeom>
          <a:noFill/>
        </p:spPr>
        <p:txBody>
          <a:bodyPr wrap="none" rtlCol="0">
            <a:spAutoFit/>
          </a:bodyPr>
          <a:lstStyle/>
          <a:p>
            <a:r>
              <a:rPr kumimoji="1" lang="en-US" altLang="ja-JP" sz="1400" dirty="0" smtClean="0">
                <a:latin typeface="Times New Roman" panose="02020603050405020304" pitchFamily="18" charset="0"/>
                <a:cs typeface="Times New Roman" panose="02020603050405020304" pitchFamily="18" charset="0"/>
              </a:rPr>
              <a:t>*1 CRC: cyclic-redundancy-check code</a:t>
            </a:r>
          </a:p>
          <a:p>
            <a:pPr>
              <a:lnSpc>
                <a:spcPts val="1600"/>
              </a:lnSpc>
            </a:pPr>
            <a:r>
              <a:rPr lang="en-US" altLang="ja-JP" sz="1400" i="1" dirty="0" smtClean="0">
                <a:cs typeface="Times New Roman" panose="02020603050405020304" pitchFamily="18" charset="0"/>
              </a:rPr>
              <a:t>*2 </a:t>
            </a:r>
            <a:r>
              <a:rPr lang="en-US" altLang="ja-JP" sz="1400" i="1" dirty="0" err="1" smtClean="0">
                <a:cs typeface="Times New Roman" panose="02020603050405020304" pitchFamily="18" charset="0"/>
              </a:rPr>
              <a:t>d</a:t>
            </a:r>
            <a:r>
              <a:rPr lang="en-US" altLang="ja-JP" sz="1400" baseline="-25000" dirty="0" err="1" smtClean="0">
                <a:cs typeface="Times New Roman" panose="02020603050405020304" pitchFamily="18" charset="0"/>
              </a:rPr>
              <a:t>min</a:t>
            </a:r>
            <a:r>
              <a:rPr lang="en-US" altLang="ja-JP" sz="1400" dirty="0">
                <a:cs typeface="Times New Roman" panose="02020603050405020304" pitchFamily="18" charset="0"/>
              </a:rPr>
              <a:t>: minimum Hamming distance</a:t>
            </a:r>
          </a:p>
          <a:p>
            <a:pPr>
              <a:lnSpc>
                <a:spcPts val="1600"/>
              </a:lnSpc>
            </a:pPr>
            <a:r>
              <a:rPr lang="en-US" altLang="ja-JP" sz="1400" dirty="0">
                <a:cs typeface="Times New Roman" panose="02020603050405020304" pitchFamily="18" charset="0"/>
              </a:rPr>
              <a:t>code-word length</a:t>
            </a:r>
            <a:r>
              <a:rPr lang="ja-JP" altLang="en-US" sz="1400" dirty="0">
                <a:cs typeface="Times New Roman" panose="02020603050405020304" pitchFamily="18" charset="0"/>
              </a:rPr>
              <a:t> </a:t>
            </a:r>
            <a:r>
              <a:rPr lang="en-US" altLang="ja-JP" sz="1400" dirty="0">
                <a:cs typeface="Times New Roman" panose="02020603050405020304" pitchFamily="18" charset="0"/>
              </a:rPr>
              <a:t>= 128 </a:t>
            </a:r>
            <a:r>
              <a:rPr lang="en-US" altLang="ja-JP" sz="1400" dirty="0" smtClean="0">
                <a:cs typeface="Times New Roman" panose="02020603050405020304" pitchFamily="18" charset="0"/>
              </a:rPr>
              <a:t>bits</a:t>
            </a:r>
            <a:endParaRPr kumimoji="1" lang="ja-JP" alt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82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15</a:t>
            </a:fld>
            <a:endParaRPr lang="en-US" altLang="ja-JP"/>
          </a:p>
        </p:txBody>
      </p:sp>
      <p:sp>
        <p:nvSpPr>
          <p:cNvPr id="5" name="テキスト ボックス 85"/>
          <p:cNvSpPr txBox="1">
            <a:spLocks noChangeArrowheads="1"/>
          </p:cNvSpPr>
          <p:nvPr/>
        </p:nvSpPr>
        <p:spPr bwMode="auto">
          <a:xfrm>
            <a:off x="1477182" y="1866310"/>
            <a:ext cx="13115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lgn="r">
              <a:spcBef>
                <a:spcPct val="0"/>
              </a:spcBef>
              <a:buClrTx/>
              <a:buFontTx/>
              <a:buNone/>
            </a:pPr>
            <a:r>
              <a:rPr lang="en-US" altLang="ja-JP" sz="1600" dirty="0">
                <a:latin typeface="Times New Roman" panose="02020603050405020304" pitchFamily="18" charset="0"/>
                <a:ea typeface="HGPｺﾞｼｯｸE" pitchFamily="50" charset="-128"/>
                <a:cs typeface="Times New Roman" panose="02020603050405020304" pitchFamily="18" charset="0"/>
              </a:rPr>
              <a:t>Frame format</a:t>
            </a:r>
            <a:endParaRPr lang="ja-JP" altLang="en-US" sz="1600" dirty="0">
              <a:latin typeface="Times New Roman" panose="02020603050405020304" pitchFamily="18" charset="0"/>
              <a:ea typeface="HGPｺﾞｼｯｸE" pitchFamily="50" charset="-128"/>
              <a:cs typeface="Times New Roman" panose="02020603050405020304" pitchFamily="18" charset="0"/>
            </a:endParaRPr>
          </a:p>
        </p:txBody>
      </p:sp>
      <p:sp>
        <p:nvSpPr>
          <p:cNvPr id="6" name="テキスト ボックス 54"/>
          <p:cNvSpPr txBox="1">
            <a:spLocks noChangeArrowheads="1"/>
          </p:cNvSpPr>
          <p:nvPr/>
        </p:nvSpPr>
        <p:spPr bwMode="auto">
          <a:xfrm>
            <a:off x="2137619" y="3320988"/>
            <a:ext cx="6511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lgn="r">
              <a:spcBef>
                <a:spcPct val="0"/>
              </a:spcBef>
              <a:buClrTx/>
              <a:buFontTx/>
              <a:buNone/>
            </a:pPr>
            <a:r>
              <a:rPr lang="en-US" altLang="ja-JP" sz="1600" dirty="0">
                <a:solidFill>
                  <a:srgbClr val="FF0000"/>
                </a:solidFill>
                <a:latin typeface="Times New Roman" panose="02020603050405020304" pitchFamily="18" charset="0"/>
                <a:ea typeface="HGPｺﾞｼｯｸE" pitchFamily="50" charset="-128"/>
                <a:cs typeface="Times New Roman" panose="02020603050405020304" pitchFamily="18" charset="0"/>
              </a:rPr>
              <a:t>TG3e</a:t>
            </a:r>
          </a:p>
        </p:txBody>
      </p:sp>
      <p:sp>
        <p:nvSpPr>
          <p:cNvPr id="7" name="Rectangle 72"/>
          <p:cNvSpPr>
            <a:spLocks noChangeArrowheads="1"/>
          </p:cNvSpPr>
          <p:nvPr/>
        </p:nvSpPr>
        <p:spPr bwMode="auto">
          <a:xfrm flipH="1">
            <a:off x="2836542" y="1880860"/>
            <a:ext cx="990600" cy="288000"/>
          </a:xfrm>
          <a:prstGeom prst="rect">
            <a:avLst/>
          </a:prstGeom>
          <a:solidFill>
            <a:srgbClr val="FFFF00"/>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600" b="0" kern="0" dirty="0">
                <a:solidFill>
                  <a:sysClr val="windowText" lastClr="000000"/>
                </a:solidFill>
                <a:cs typeface="Times New Roman" panose="02020603050405020304" pitchFamily="18" charset="0"/>
              </a:rPr>
              <a:t>Preamble</a:t>
            </a:r>
            <a:endParaRPr kumimoji="0" lang="en-US" altLang="ja-JP" sz="1600" b="0" kern="0" baseline="-25000" dirty="0">
              <a:solidFill>
                <a:sysClr val="windowText" lastClr="000000"/>
              </a:solidFill>
              <a:cs typeface="Times New Roman" panose="02020603050405020304" pitchFamily="18" charset="0"/>
            </a:endParaRPr>
          </a:p>
        </p:txBody>
      </p:sp>
      <p:sp>
        <p:nvSpPr>
          <p:cNvPr id="8" name="Rectangle 73"/>
          <p:cNvSpPr>
            <a:spLocks noChangeArrowheads="1"/>
          </p:cNvSpPr>
          <p:nvPr/>
        </p:nvSpPr>
        <p:spPr bwMode="auto">
          <a:xfrm flipH="1">
            <a:off x="3827142" y="1880860"/>
            <a:ext cx="933450" cy="288000"/>
          </a:xfrm>
          <a:prstGeom prst="rect">
            <a:avLst/>
          </a:prstGeom>
          <a:solidFill>
            <a:schemeClr val="bg1"/>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600" b="0" kern="0">
                <a:solidFill>
                  <a:sysClr val="windowText" lastClr="000000"/>
                </a:solidFill>
                <a:cs typeface="Times New Roman" panose="02020603050405020304" pitchFamily="18" charset="0"/>
              </a:rPr>
              <a:t>Header</a:t>
            </a:r>
            <a:endParaRPr kumimoji="0" lang="en-US" altLang="ja-JP" sz="1600" b="0" kern="0" baseline="-25000">
              <a:solidFill>
                <a:sysClr val="windowText" lastClr="000000"/>
              </a:solidFill>
              <a:cs typeface="Times New Roman" panose="02020603050405020304" pitchFamily="18" charset="0"/>
            </a:endParaRPr>
          </a:p>
        </p:txBody>
      </p:sp>
      <p:sp>
        <p:nvSpPr>
          <p:cNvPr id="9" name="Rectangle 74"/>
          <p:cNvSpPr>
            <a:spLocks noChangeArrowheads="1"/>
          </p:cNvSpPr>
          <p:nvPr/>
        </p:nvSpPr>
        <p:spPr bwMode="auto">
          <a:xfrm flipH="1">
            <a:off x="4761331" y="1880860"/>
            <a:ext cx="2790825" cy="288000"/>
          </a:xfrm>
          <a:prstGeom prst="rect">
            <a:avLst/>
          </a:prstGeom>
          <a:solidFill>
            <a:schemeClr val="bg1"/>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600" b="0" kern="0" dirty="0">
                <a:solidFill>
                  <a:sysClr val="windowText" lastClr="000000"/>
                </a:solidFill>
                <a:cs typeface="Times New Roman" panose="02020603050405020304" pitchFamily="18" charset="0"/>
              </a:rPr>
              <a:t>Payload</a:t>
            </a:r>
            <a:endParaRPr kumimoji="0" lang="en-US" altLang="ja-JP" sz="1600" b="0" kern="0" baseline="-25000" dirty="0">
              <a:solidFill>
                <a:sysClr val="windowText" lastClr="000000"/>
              </a:solidFill>
              <a:cs typeface="Times New Roman" panose="02020603050405020304" pitchFamily="18" charset="0"/>
            </a:endParaRPr>
          </a:p>
        </p:txBody>
      </p:sp>
      <p:sp>
        <p:nvSpPr>
          <p:cNvPr id="10" name="Line 89"/>
          <p:cNvSpPr>
            <a:spLocks noChangeShapeType="1"/>
          </p:cNvSpPr>
          <p:nvPr/>
        </p:nvSpPr>
        <p:spPr bwMode="auto">
          <a:xfrm flipH="1">
            <a:off x="2836542" y="2180822"/>
            <a:ext cx="0" cy="11880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1" name="Line 89"/>
          <p:cNvSpPr>
            <a:spLocks noChangeShapeType="1"/>
          </p:cNvSpPr>
          <p:nvPr/>
        </p:nvSpPr>
        <p:spPr bwMode="auto">
          <a:xfrm flipH="1" flipV="1">
            <a:off x="3835269" y="2180820"/>
            <a:ext cx="3739127" cy="5281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2" name="Rectangle 82"/>
          <p:cNvSpPr>
            <a:spLocks noChangeArrowheads="1"/>
          </p:cNvSpPr>
          <p:nvPr/>
        </p:nvSpPr>
        <p:spPr bwMode="auto">
          <a:xfrm flipH="1">
            <a:off x="4103980" y="3356992"/>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ysClr val="windowText" lastClr="000000"/>
                </a:solidFill>
                <a:latin typeface="+mn-ea"/>
                <a:cs typeface="Times New Roman" panose="02020603050405020304" pitchFamily="18" charset="0"/>
              </a:rPr>
              <a:t>–</a:t>
            </a: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3" name="Rectangle 82"/>
          <p:cNvSpPr>
            <a:spLocks noChangeArrowheads="1"/>
          </p:cNvSpPr>
          <p:nvPr/>
        </p:nvSpPr>
        <p:spPr bwMode="auto">
          <a:xfrm flipH="1">
            <a:off x="4392012"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b</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4" name="Rectangle 82"/>
          <p:cNvSpPr>
            <a:spLocks noChangeArrowheads="1"/>
          </p:cNvSpPr>
          <p:nvPr/>
        </p:nvSpPr>
        <p:spPr bwMode="auto">
          <a:xfrm flipH="1">
            <a:off x="4680044"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5" name="Rectangle 82"/>
          <p:cNvSpPr>
            <a:spLocks noChangeArrowheads="1"/>
          </p:cNvSpPr>
          <p:nvPr/>
        </p:nvSpPr>
        <p:spPr bwMode="auto">
          <a:xfrm flipH="1">
            <a:off x="4968076"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16" name="Rectangle 82"/>
          <p:cNvSpPr>
            <a:spLocks noChangeArrowheads="1"/>
          </p:cNvSpPr>
          <p:nvPr/>
        </p:nvSpPr>
        <p:spPr bwMode="auto">
          <a:xfrm flipH="1">
            <a:off x="5256108"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7" name="Rectangle 82"/>
          <p:cNvSpPr>
            <a:spLocks noChangeArrowheads="1"/>
          </p:cNvSpPr>
          <p:nvPr/>
        </p:nvSpPr>
        <p:spPr bwMode="auto">
          <a:xfrm flipH="1">
            <a:off x="554414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lang="en-US" altLang="ja-JP" sz="1400" kern="0" dirty="0" smtClean="0">
                <a:solidFill>
                  <a:srgbClr val="FF0000"/>
                </a:solidFill>
                <a:latin typeface="+mn-ea"/>
                <a:cs typeface="Times New Roman" panose="02020603050405020304" pitchFamily="18" charset="0"/>
              </a:rPr>
              <a:t>–</a:t>
            </a:r>
            <a:r>
              <a:rPr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18" name="Rectangle 82"/>
          <p:cNvSpPr>
            <a:spLocks noChangeArrowheads="1"/>
          </p:cNvSpPr>
          <p:nvPr/>
        </p:nvSpPr>
        <p:spPr bwMode="auto">
          <a:xfrm flipH="1">
            <a:off x="5832172"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9" name="Rectangle 82"/>
          <p:cNvSpPr>
            <a:spLocks noChangeArrowheads="1"/>
          </p:cNvSpPr>
          <p:nvPr/>
        </p:nvSpPr>
        <p:spPr bwMode="auto">
          <a:xfrm flipH="1">
            <a:off x="6120204"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20" name="Rectangle 82"/>
          <p:cNvSpPr>
            <a:spLocks noChangeArrowheads="1"/>
          </p:cNvSpPr>
          <p:nvPr/>
        </p:nvSpPr>
        <p:spPr bwMode="auto">
          <a:xfrm flipH="1">
            <a:off x="6408236"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smtClean="0">
                <a:solidFill>
                  <a:srgbClr val="FF0000"/>
                </a:solidFill>
                <a:latin typeface="+mn-ea"/>
                <a:cs typeface="Times New Roman" panose="02020603050405020304" pitchFamily="18" charset="0"/>
              </a:rPr>
              <a:t>–</a:t>
            </a:r>
            <a:r>
              <a:rPr kumimoji="0" lang="en-US" altLang="ja-JP" sz="1400" b="1" kern="0" dirty="0" smtClean="0">
                <a:solidFill>
                  <a:srgbClr val="FF0000"/>
                </a:solidFill>
                <a:latin typeface="+mn-ea"/>
                <a:cs typeface="Times New Roman" panose="02020603050405020304" pitchFamily="18" charset="0"/>
              </a:rPr>
              <a:t>a</a:t>
            </a:r>
            <a:endParaRPr kumimoji="0" lang="en-US" altLang="ja-JP" sz="1400" kern="0" baseline="-25000" dirty="0">
              <a:solidFill>
                <a:srgbClr val="FF0000"/>
              </a:solidFill>
              <a:latin typeface="+mn-ea"/>
              <a:cs typeface="Times New Roman" panose="02020603050405020304" pitchFamily="18" charset="0"/>
            </a:endParaRPr>
          </a:p>
        </p:txBody>
      </p:sp>
      <p:sp>
        <p:nvSpPr>
          <p:cNvPr id="21" name="Rectangle 82"/>
          <p:cNvSpPr>
            <a:spLocks noChangeArrowheads="1"/>
          </p:cNvSpPr>
          <p:nvPr/>
        </p:nvSpPr>
        <p:spPr bwMode="auto">
          <a:xfrm flipH="1">
            <a:off x="6696268"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latin typeface="+mn-ea"/>
                <a:cs typeface="Times New Roman" panose="02020603050405020304" pitchFamily="18" charset="0"/>
              </a:rPr>
              <a:t>b</a:t>
            </a:r>
            <a:endParaRPr kumimoji="0" lang="en-US" altLang="ja-JP" sz="1400" kern="0" baseline="-25000" dirty="0">
              <a:latin typeface="+mn-ea"/>
              <a:cs typeface="Times New Roman" panose="02020603050405020304" pitchFamily="18" charset="0"/>
            </a:endParaRPr>
          </a:p>
        </p:txBody>
      </p:sp>
      <p:sp>
        <p:nvSpPr>
          <p:cNvPr id="22" name="Rectangle 82"/>
          <p:cNvSpPr>
            <a:spLocks noChangeArrowheads="1"/>
          </p:cNvSpPr>
          <p:nvPr/>
        </p:nvSpPr>
        <p:spPr bwMode="auto">
          <a:xfrm flipH="1">
            <a:off x="3815916"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23" name="Rectangle 82"/>
          <p:cNvSpPr>
            <a:spLocks noChangeArrowheads="1"/>
          </p:cNvSpPr>
          <p:nvPr/>
        </p:nvSpPr>
        <p:spPr bwMode="auto">
          <a:xfrm flipH="1">
            <a:off x="313184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24" name="Rectangle 82"/>
          <p:cNvSpPr>
            <a:spLocks noChangeArrowheads="1"/>
          </p:cNvSpPr>
          <p:nvPr/>
        </p:nvSpPr>
        <p:spPr bwMode="auto">
          <a:xfrm flipH="1">
            <a:off x="284384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25" name="Rectangle 82"/>
          <p:cNvSpPr>
            <a:spLocks noChangeArrowheads="1"/>
          </p:cNvSpPr>
          <p:nvPr/>
        </p:nvSpPr>
        <p:spPr bwMode="auto">
          <a:xfrm flipH="1">
            <a:off x="698430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a</a:t>
            </a:r>
            <a:endParaRPr kumimoji="0" lang="en-US" altLang="ja-JP" sz="1400" kern="0" baseline="-25000" dirty="0">
              <a:solidFill>
                <a:srgbClr val="FF0000"/>
              </a:solidFill>
              <a:latin typeface="+mn-ea"/>
              <a:cs typeface="Times New Roman" panose="02020603050405020304" pitchFamily="18" charset="0"/>
            </a:endParaRPr>
          </a:p>
        </p:txBody>
      </p:sp>
      <p:sp>
        <p:nvSpPr>
          <p:cNvPr id="26" name="Rectangle 82"/>
          <p:cNvSpPr>
            <a:spLocks noChangeArrowheads="1"/>
          </p:cNvSpPr>
          <p:nvPr/>
        </p:nvSpPr>
        <p:spPr bwMode="auto">
          <a:xfrm flipH="1">
            <a:off x="727230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cxnSp>
        <p:nvCxnSpPr>
          <p:cNvPr id="27" name="直線矢印コネクタ 26"/>
          <p:cNvCxnSpPr/>
          <p:nvPr/>
        </p:nvCxnSpPr>
        <p:spPr bwMode="auto">
          <a:xfrm>
            <a:off x="4015337" y="1734240"/>
            <a:ext cx="234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2735796" y="1573083"/>
            <a:ext cx="1326004" cy="307777"/>
          </a:xfrm>
          <a:prstGeom prst="rect">
            <a:avLst/>
          </a:prstGeom>
          <a:noFill/>
        </p:spPr>
        <p:txBody>
          <a:bodyPr wrap="none" rtlCol="0">
            <a:spAutoFit/>
          </a:bodyPr>
          <a:lstStyle/>
          <a:p>
            <a:r>
              <a:rPr kumimoji="1" lang="en-US" altLang="ja-JP" sz="1400" dirty="0" smtClean="0"/>
              <a:t>first transmitted</a:t>
            </a:r>
            <a:endParaRPr kumimoji="1" lang="ja-JP" altLang="en-US" sz="1400" dirty="0"/>
          </a:p>
        </p:txBody>
      </p:sp>
      <p:sp>
        <p:nvSpPr>
          <p:cNvPr id="29" name="テキスト ボックス 28"/>
          <p:cNvSpPr txBox="1"/>
          <p:nvPr/>
        </p:nvSpPr>
        <p:spPr>
          <a:xfrm>
            <a:off x="6336196" y="1573083"/>
            <a:ext cx="1287532" cy="307777"/>
          </a:xfrm>
          <a:prstGeom prst="rect">
            <a:avLst/>
          </a:prstGeom>
          <a:noFill/>
        </p:spPr>
        <p:txBody>
          <a:bodyPr wrap="none" rtlCol="0">
            <a:spAutoFit/>
          </a:bodyPr>
          <a:lstStyle/>
          <a:p>
            <a:r>
              <a:rPr kumimoji="1" lang="en-US" altLang="ja-JP" sz="1400" dirty="0" smtClean="0"/>
              <a:t>last transmitted</a:t>
            </a:r>
            <a:endParaRPr kumimoji="1" lang="ja-JP" altLang="en-US" sz="1400" dirty="0"/>
          </a:p>
        </p:txBody>
      </p:sp>
      <p:sp>
        <p:nvSpPr>
          <p:cNvPr id="30" name="テキスト ボックス 29"/>
          <p:cNvSpPr txBox="1"/>
          <p:nvPr/>
        </p:nvSpPr>
        <p:spPr>
          <a:xfrm>
            <a:off x="4427984" y="1446208"/>
            <a:ext cx="1569789" cy="307777"/>
          </a:xfrm>
          <a:prstGeom prst="rect">
            <a:avLst/>
          </a:prstGeom>
          <a:noFill/>
        </p:spPr>
        <p:txBody>
          <a:bodyPr wrap="none" rtlCol="0">
            <a:spAutoFit/>
          </a:bodyPr>
          <a:lstStyle/>
          <a:p>
            <a:r>
              <a:rPr kumimoji="1" lang="en-US" altLang="ja-JP" sz="1400" dirty="0" smtClean="0"/>
              <a:t>transmission order</a:t>
            </a:r>
            <a:endParaRPr kumimoji="1" lang="ja-JP" altLang="en-US" sz="1400" dirty="0"/>
          </a:p>
        </p:txBody>
      </p:sp>
      <p:sp>
        <p:nvSpPr>
          <p:cNvPr id="31" name="テキスト ボックス 54"/>
          <p:cNvSpPr txBox="1">
            <a:spLocks noChangeArrowheads="1"/>
          </p:cNvSpPr>
          <p:nvPr/>
        </p:nvSpPr>
        <p:spPr bwMode="auto">
          <a:xfrm>
            <a:off x="611560" y="4545124"/>
            <a:ext cx="217719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600" dirty="0" smtClean="0">
                <a:latin typeface="Times New Roman" panose="02020603050405020304" pitchFamily="18" charset="0"/>
                <a:ea typeface="HGPｺﾞｼｯｸE" pitchFamily="50" charset="-128"/>
                <a:cs typeface="Times New Roman" panose="02020603050405020304" pitchFamily="18" charset="0"/>
              </a:rPr>
              <a:t>reference:</a:t>
            </a:r>
          </a:p>
          <a:p>
            <a:pPr>
              <a:spcBef>
                <a:spcPct val="0"/>
              </a:spcBef>
              <a:buClrTx/>
              <a:buFontTx/>
              <a:buNone/>
            </a:pPr>
            <a:r>
              <a:rPr lang="en-US" altLang="ja-JP" sz="1600" dirty="0" smtClean="0">
                <a:latin typeface="Times New Roman" panose="02020603050405020304" pitchFamily="18" charset="0"/>
                <a:ea typeface="HGPｺﾞｼｯｸE" pitchFamily="50" charset="-128"/>
                <a:cs typeface="Times New Roman" panose="02020603050405020304" pitchFamily="18" charset="0"/>
              </a:rPr>
              <a:t>IEEE </a:t>
            </a:r>
            <a:r>
              <a:rPr lang="en-US" altLang="ja-JP" sz="1600" dirty="0">
                <a:latin typeface="Times New Roman" panose="02020603050405020304" pitchFamily="18" charset="0"/>
                <a:ea typeface="HGPｺﾞｼｯｸE" pitchFamily="50" charset="-128"/>
                <a:cs typeface="Times New Roman" panose="02020603050405020304" pitchFamily="18" charset="0"/>
              </a:rPr>
              <a:t>802.15.3c SC, HR</a:t>
            </a:r>
          </a:p>
        </p:txBody>
      </p:sp>
      <p:sp>
        <p:nvSpPr>
          <p:cNvPr id="32" name="Rectangle 82"/>
          <p:cNvSpPr>
            <a:spLocks noChangeArrowheads="1"/>
          </p:cNvSpPr>
          <p:nvPr/>
        </p:nvSpPr>
        <p:spPr bwMode="auto">
          <a:xfrm flipH="1">
            <a:off x="3815948"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3" name="Rectangle 82"/>
          <p:cNvSpPr>
            <a:spLocks noChangeArrowheads="1"/>
          </p:cNvSpPr>
          <p:nvPr/>
        </p:nvSpPr>
        <p:spPr bwMode="auto">
          <a:xfrm flipH="1">
            <a:off x="3136061"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4" name="Rectangle 82"/>
          <p:cNvSpPr>
            <a:spLocks noChangeArrowheads="1"/>
          </p:cNvSpPr>
          <p:nvPr/>
        </p:nvSpPr>
        <p:spPr bwMode="auto">
          <a:xfrm flipH="1">
            <a:off x="2848061"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5" name="Rectangle 82"/>
          <p:cNvSpPr>
            <a:spLocks noChangeArrowheads="1"/>
          </p:cNvSpPr>
          <p:nvPr/>
        </p:nvSpPr>
        <p:spPr bwMode="auto">
          <a:xfrm flipH="1">
            <a:off x="4103980"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ysClr val="windowText" lastClr="000000"/>
                </a:solidFill>
                <a:latin typeface="+mn-ea"/>
                <a:cs typeface="Times New Roman" panose="02020603050405020304" pitchFamily="18" charset="0"/>
              </a:rPr>
              <a:t>–</a:t>
            </a: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6" name="Rectangle 82"/>
          <p:cNvSpPr>
            <a:spLocks noChangeArrowheads="1"/>
          </p:cNvSpPr>
          <p:nvPr/>
        </p:nvSpPr>
        <p:spPr bwMode="auto">
          <a:xfrm flipH="1">
            <a:off x="4392012"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ysClr val="windowText" lastClr="000000"/>
                </a:solidFill>
                <a:latin typeface="+mn-ea"/>
                <a:cs typeface="Times New Roman" panose="02020603050405020304" pitchFamily="18" charset="0"/>
              </a:rPr>
              <a:t>–</a:t>
            </a: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7" name="Rectangle 82"/>
          <p:cNvSpPr>
            <a:spLocks noChangeArrowheads="1"/>
          </p:cNvSpPr>
          <p:nvPr/>
        </p:nvSpPr>
        <p:spPr bwMode="auto">
          <a:xfrm flipH="1">
            <a:off x="4680044"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8" name="Rectangle 82"/>
          <p:cNvSpPr>
            <a:spLocks noChangeArrowheads="1"/>
          </p:cNvSpPr>
          <p:nvPr/>
        </p:nvSpPr>
        <p:spPr bwMode="auto">
          <a:xfrm flipH="1">
            <a:off x="5256108"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b</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9" name="Rectangle 82"/>
          <p:cNvSpPr>
            <a:spLocks noChangeArrowheads="1"/>
          </p:cNvSpPr>
          <p:nvPr/>
        </p:nvSpPr>
        <p:spPr bwMode="auto">
          <a:xfrm flipH="1">
            <a:off x="5544140"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40" name="Rectangle 82"/>
          <p:cNvSpPr>
            <a:spLocks noChangeArrowheads="1"/>
          </p:cNvSpPr>
          <p:nvPr/>
        </p:nvSpPr>
        <p:spPr bwMode="auto">
          <a:xfrm flipH="1">
            <a:off x="5832172"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rgbClr val="FF0000"/>
                </a:solidFill>
                <a:latin typeface="+mn-ea"/>
                <a:cs typeface="Times New Roman" panose="02020603050405020304" pitchFamily="18" charset="0"/>
              </a:rPr>
              <a:t>–</a:t>
            </a: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41" name="Rectangle 82"/>
          <p:cNvSpPr>
            <a:spLocks noChangeArrowheads="1"/>
          </p:cNvSpPr>
          <p:nvPr/>
        </p:nvSpPr>
        <p:spPr bwMode="auto">
          <a:xfrm flipH="1">
            <a:off x="6120204"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42" name="Rectangle 82"/>
          <p:cNvSpPr>
            <a:spLocks noChangeArrowheads="1"/>
          </p:cNvSpPr>
          <p:nvPr/>
        </p:nvSpPr>
        <p:spPr bwMode="auto">
          <a:xfrm flipH="1">
            <a:off x="6408236"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43" name="Rectangle 82"/>
          <p:cNvSpPr>
            <a:spLocks noChangeArrowheads="1"/>
          </p:cNvSpPr>
          <p:nvPr/>
        </p:nvSpPr>
        <p:spPr bwMode="auto">
          <a:xfrm flipH="1">
            <a:off x="6696268"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latin typeface="+mn-ea"/>
                <a:cs typeface="Times New Roman" panose="02020603050405020304" pitchFamily="18" charset="0"/>
              </a:rPr>
              <a:t>a</a:t>
            </a:r>
            <a:endParaRPr kumimoji="0" lang="en-US" altLang="ja-JP" sz="1400" kern="0" baseline="-25000" dirty="0">
              <a:latin typeface="+mn-ea"/>
              <a:cs typeface="Times New Roman" panose="02020603050405020304" pitchFamily="18" charset="0"/>
            </a:endParaRPr>
          </a:p>
        </p:txBody>
      </p:sp>
      <p:sp>
        <p:nvSpPr>
          <p:cNvPr id="44" name="Rectangle 82"/>
          <p:cNvSpPr>
            <a:spLocks noChangeArrowheads="1"/>
          </p:cNvSpPr>
          <p:nvPr/>
        </p:nvSpPr>
        <p:spPr bwMode="auto">
          <a:xfrm flipH="1">
            <a:off x="6984300"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rgbClr val="FF0000"/>
                </a:solidFill>
                <a:latin typeface="+mn-ea"/>
                <a:cs typeface="Times New Roman" panose="02020603050405020304" pitchFamily="18" charset="0"/>
              </a:rPr>
              <a:t>–</a:t>
            </a: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45" name="Rectangle 82"/>
          <p:cNvSpPr>
            <a:spLocks noChangeArrowheads="1"/>
          </p:cNvSpPr>
          <p:nvPr/>
        </p:nvSpPr>
        <p:spPr bwMode="auto">
          <a:xfrm flipH="1">
            <a:off x="7272332"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a</a:t>
            </a:r>
            <a:endParaRPr kumimoji="0" lang="en-US" altLang="ja-JP" sz="1400" kern="0" baseline="-25000" dirty="0">
              <a:solidFill>
                <a:srgbClr val="FF0000"/>
              </a:solidFill>
              <a:latin typeface="+mn-ea"/>
              <a:cs typeface="Times New Roman" panose="02020603050405020304" pitchFamily="18" charset="0"/>
            </a:endParaRPr>
          </a:p>
        </p:txBody>
      </p:sp>
      <p:sp>
        <p:nvSpPr>
          <p:cNvPr id="46" name="Line 90"/>
          <p:cNvSpPr>
            <a:spLocks noChangeShapeType="1"/>
          </p:cNvSpPr>
          <p:nvPr/>
        </p:nvSpPr>
        <p:spPr bwMode="auto">
          <a:xfrm flipH="1">
            <a:off x="5256364" y="4746795"/>
            <a:ext cx="2592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47" name="Line 90"/>
          <p:cNvSpPr>
            <a:spLocks noChangeShapeType="1"/>
          </p:cNvSpPr>
          <p:nvPr/>
        </p:nvSpPr>
        <p:spPr bwMode="auto">
          <a:xfrm flipH="1">
            <a:off x="2836856" y="4744257"/>
            <a:ext cx="1296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48" name="Rectangle 82"/>
          <p:cNvSpPr>
            <a:spLocks noChangeArrowheads="1"/>
          </p:cNvSpPr>
          <p:nvPr/>
        </p:nvSpPr>
        <p:spPr bwMode="auto">
          <a:xfrm flipH="1">
            <a:off x="7560364"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b</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49" name="Line 89"/>
          <p:cNvSpPr>
            <a:spLocks noChangeShapeType="1"/>
          </p:cNvSpPr>
          <p:nvPr/>
        </p:nvSpPr>
        <p:spPr bwMode="auto">
          <a:xfrm flipH="1">
            <a:off x="4103948" y="4655514"/>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0" name="Line 90"/>
          <p:cNvSpPr>
            <a:spLocks noChangeShapeType="1"/>
          </p:cNvSpPr>
          <p:nvPr/>
        </p:nvSpPr>
        <p:spPr bwMode="auto">
          <a:xfrm flipH="1">
            <a:off x="4104076" y="4744257"/>
            <a:ext cx="1152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1" name="Rectangle 82"/>
          <p:cNvSpPr>
            <a:spLocks noChangeArrowheads="1"/>
          </p:cNvSpPr>
          <p:nvPr/>
        </p:nvSpPr>
        <p:spPr bwMode="auto">
          <a:xfrm flipH="1">
            <a:off x="4968076"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52" name="Line 89"/>
          <p:cNvSpPr>
            <a:spLocks noChangeShapeType="1"/>
          </p:cNvSpPr>
          <p:nvPr/>
        </p:nvSpPr>
        <p:spPr bwMode="auto">
          <a:xfrm flipH="1">
            <a:off x="5256076" y="4655514"/>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3" name="Line 89"/>
          <p:cNvSpPr>
            <a:spLocks noChangeShapeType="1"/>
          </p:cNvSpPr>
          <p:nvPr/>
        </p:nvSpPr>
        <p:spPr bwMode="auto">
          <a:xfrm flipH="1">
            <a:off x="7848364" y="4264183"/>
            <a:ext cx="0" cy="576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4" name="テキスト ボックス 53"/>
          <p:cNvSpPr txBox="1"/>
          <p:nvPr/>
        </p:nvSpPr>
        <p:spPr>
          <a:xfrm flipH="1">
            <a:off x="3064053" y="4315730"/>
            <a:ext cx="734496" cy="461665"/>
          </a:xfrm>
          <a:prstGeom prst="rect">
            <a:avLst/>
          </a:prstGeom>
          <a:noFill/>
        </p:spPr>
        <p:txBody>
          <a:bodyPr wrap="none">
            <a:spAutoFit/>
          </a:bodyPr>
          <a:lstStyle/>
          <a:p>
            <a:pPr algn="ctr">
              <a:defRPr/>
            </a:pPr>
            <a:r>
              <a:rPr kumimoji="0" lang="en-US" altLang="ja-JP" kern="0" dirty="0" smtClean="0">
                <a:ea typeface="HGPｺﾞｼｯｸE" panose="020B0900000000000000" pitchFamily="50" charset="-128"/>
                <a:cs typeface="Times New Roman" panose="02020603050405020304" pitchFamily="18" charset="0"/>
              </a:rPr>
              <a:t>SYNC</a:t>
            </a:r>
            <a:endParaRPr kumimoji="0" lang="en-US" altLang="ja-JP" kern="0" dirty="0">
              <a:ea typeface="HGPｺﾞｼｯｸE" panose="020B0900000000000000" pitchFamily="50" charset="-128"/>
              <a:cs typeface="Times New Roman" panose="02020603050405020304" pitchFamily="18" charset="0"/>
            </a:endParaRPr>
          </a:p>
          <a:p>
            <a:pPr algn="ctr">
              <a:defRPr/>
            </a:pPr>
            <a:r>
              <a:rPr kumimoji="0" lang="en-US" altLang="ja-JP" kern="0" dirty="0" smtClean="0">
                <a:ea typeface="HGPｺﾞｼｯｸE" panose="020B0900000000000000" pitchFamily="50" charset="-128"/>
                <a:cs typeface="Times New Roman" panose="02020603050405020304" pitchFamily="18" charset="0"/>
              </a:rPr>
              <a:t>14 GCSs</a:t>
            </a:r>
            <a:endParaRPr lang="ja-JP" altLang="en-US" dirty="0">
              <a:ea typeface="HGPｺﾞｼｯｸE" panose="020B0900000000000000" pitchFamily="50" charset="-128"/>
              <a:cs typeface="Times New Roman" panose="02020603050405020304" pitchFamily="18" charset="0"/>
            </a:endParaRPr>
          </a:p>
        </p:txBody>
      </p:sp>
      <p:cxnSp>
        <p:nvCxnSpPr>
          <p:cNvPr id="55" name="直線矢印コネクタ 54"/>
          <p:cNvCxnSpPr/>
          <p:nvPr/>
        </p:nvCxnSpPr>
        <p:spPr bwMode="auto">
          <a:xfrm>
            <a:off x="2840763" y="4332149"/>
            <a:ext cx="5004000"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テキスト ボックス 55"/>
          <p:cNvSpPr txBox="1"/>
          <p:nvPr/>
        </p:nvSpPr>
        <p:spPr>
          <a:xfrm flipH="1">
            <a:off x="4350717" y="4331119"/>
            <a:ext cx="657552"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SFD</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4 GCSs</a:t>
            </a:r>
            <a:endParaRPr lang="ja-JP" altLang="en-US" dirty="0">
              <a:ea typeface="HGPｺﾞｼｯｸE" panose="020B0900000000000000" pitchFamily="50" charset="-128"/>
              <a:cs typeface="Times New Roman" panose="02020603050405020304" pitchFamily="18" charset="0"/>
            </a:endParaRPr>
          </a:p>
        </p:txBody>
      </p:sp>
      <p:sp>
        <p:nvSpPr>
          <p:cNvPr id="57" name="テキスト ボックス 56"/>
          <p:cNvSpPr txBox="1"/>
          <p:nvPr/>
        </p:nvSpPr>
        <p:spPr>
          <a:xfrm flipH="1">
            <a:off x="6196401" y="4331119"/>
            <a:ext cx="657552"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CES</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9 GCSs</a:t>
            </a:r>
            <a:endParaRPr lang="ja-JP" altLang="en-US" dirty="0">
              <a:ea typeface="HGPｺﾞｼｯｸE" panose="020B0900000000000000" pitchFamily="50" charset="-128"/>
              <a:cs typeface="Times New Roman" panose="02020603050405020304" pitchFamily="18" charset="0"/>
            </a:endParaRPr>
          </a:p>
        </p:txBody>
      </p:sp>
      <p:sp>
        <p:nvSpPr>
          <p:cNvPr id="58" name="テキスト ボックス 57"/>
          <p:cNvSpPr txBox="1"/>
          <p:nvPr/>
        </p:nvSpPr>
        <p:spPr>
          <a:xfrm flipH="1">
            <a:off x="3614868" y="4041068"/>
            <a:ext cx="2416046" cy="307777"/>
          </a:xfrm>
          <a:prstGeom prst="rect">
            <a:avLst/>
          </a:prstGeom>
          <a:noFill/>
        </p:spPr>
        <p:txBody>
          <a:bodyPr wrap="none">
            <a:spAutoFit/>
          </a:bodyPr>
          <a:lstStyle/>
          <a:p>
            <a:pPr algn="ctr">
              <a:defRPr/>
            </a:pPr>
            <a:r>
              <a:rPr kumimoji="0" lang="en-US" altLang="ja-JP" sz="1400" kern="0" dirty="0" smtClean="0">
                <a:solidFill>
                  <a:sysClr val="windowText" lastClr="000000"/>
                </a:solidFill>
                <a:ea typeface="HGPｺﾞｼｯｸE" panose="020B0900000000000000" pitchFamily="50" charset="-128"/>
                <a:cs typeface="Times New Roman" panose="02020603050405020304" pitchFamily="18" charset="0"/>
              </a:rPr>
              <a:t>128*27 = 3456 chips: </a:t>
            </a:r>
            <a:r>
              <a:rPr kumimoji="0" lang="en-US" altLang="ja-JP" sz="1400" kern="0" dirty="0" smtClean="0">
                <a:solidFill>
                  <a:srgbClr val="FF0000"/>
                </a:solidFill>
                <a:ea typeface="HGPｺﾞｼｯｸE" panose="020B0900000000000000" pitchFamily="50" charset="-128"/>
                <a:cs typeface="Times New Roman" panose="02020603050405020304" pitchFamily="18" charset="0"/>
              </a:rPr>
              <a:t>1.96 </a:t>
            </a:r>
            <a:r>
              <a:rPr kumimoji="0" lang="en-US" altLang="ja-JP" sz="1400" kern="0" dirty="0" smtClean="0">
                <a:solidFill>
                  <a:srgbClr val="FF0000"/>
                </a:solidFill>
                <a:latin typeface="Times New Roman"/>
                <a:ea typeface="HGPｺﾞｼｯｸE" panose="020B0900000000000000" pitchFamily="50" charset="-128"/>
                <a:cs typeface="Times New Roman"/>
              </a:rPr>
              <a:t>µs</a:t>
            </a:r>
            <a:endParaRPr lang="ja-JP" altLang="en-US" sz="1400" dirty="0">
              <a:solidFill>
                <a:srgbClr val="FF0000"/>
              </a:solidFill>
              <a:ea typeface="HGPｺﾞｼｯｸE" panose="020B0900000000000000" pitchFamily="50" charset="-128"/>
              <a:cs typeface="Times New Roman" panose="02020603050405020304" pitchFamily="18" charset="0"/>
            </a:endParaRPr>
          </a:p>
        </p:txBody>
      </p:sp>
      <p:sp>
        <p:nvSpPr>
          <p:cNvPr id="59" name="円/楕円 58"/>
          <p:cNvSpPr/>
          <p:nvPr/>
        </p:nvSpPr>
        <p:spPr bwMode="auto">
          <a:xfrm>
            <a:off x="3460097" y="4952581"/>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0" name="円/楕円 59"/>
          <p:cNvSpPr/>
          <p:nvPr/>
        </p:nvSpPr>
        <p:spPr bwMode="auto">
          <a:xfrm>
            <a:off x="3568109" y="4952581"/>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1" name="円/楕円 60"/>
          <p:cNvSpPr/>
          <p:nvPr/>
        </p:nvSpPr>
        <p:spPr bwMode="auto">
          <a:xfrm>
            <a:off x="3676129" y="4952581"/>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2" name="円/楕円 61"/>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3" name="円/楕円 62"/>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4" name="円/楕円 63"/>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5" name="Line 89"/>
          <p:cNvSpPr>
            <a:spLocks noChangeShapeType="1"/>
          </p:cNvSpPr>
          <p:nvPr/>
        </p:nvSpPr>
        <p:spPr bwMode="auto">
          <a:xfrm flipH="1">
            <a:off x="2843808" y="3644992"/>
            <a:ext cx="0" cy="11880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6" name="Line 90"/>
          <p:cNvSpPr>
            <a:spLocks noChangeShapeType="1"/>
          </p:cNvSpPr>
          <p:nvPr/>
        </p:nvSpPr>
        <p:spPr bwMode="auto">
          <a:xfrm flipH="1">
            <a:off x="4391980" y="3234627"/>
            <a:ext cx="3168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7" name="Line 90"/>
          <p:cNvSpPr>
            <a:spLocks noChangeShapeType="1"/>
          </p:cNvSpPr>
          <p:nvPr/>
        </p:nvSpPr>
        <p:spPr bwMode="auto">
          <a:xfrm flipH="1">
            <a:off x="2828728" y="3232089"/>
            <a:ext cx="1296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8" name="Line 89"/>
          <p:cNvSpPr>
            <a:spLocks noChangeShapeType="1"/>
          </p:cNvSpPr>
          <p:nvPr/>
        </p:nvSpPr>
        <p:spPr bwMode="auto">
          <a:xfrm flipH="1">
            <a:off x="4103948" y="3143346"/>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9" name="Line 90"/>
          <p:cNvSpPr>
            <a:spLocks noChangeShapeType="1"/>
          </p:cNvSpPr>
          <p:nvPr/>
        </p:nvSpPr>
        <p:spPr bwMode="auto">
          <a:xfrm flipH="1">
            <a:off x="4103948" y="3232089"/>
            <a:ext cx="288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0" name="Line 89"/>
          <p:cNvSpPr>
            <a:spLocks noChangeShapeType="1"/>
          </p:cNvSpPr>
          <p:nvPr/>
        </p:nvSpPr>
        <p:spPr bwMode="auto">
          <a:xfrm flipH="1">
            <a:off x="4391980" y="3143346"/>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1" name="Line 89"/>
          <p:cNvSpPr>
            <a:spLocks noChangeShapeType="1"/>
          </p:cNvSpPr>
          <p:nvPr/>
        </p:nvSpPr>
        <p:spPr bwMode="auto">
          <a:xfrm flipH="1">
            <a:off x="7560332" y="2708920"/>
            <a:ext cx="0" cy="648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2" name="テキスト ボックス 71"/>
          <p:cNvSpPr txBox="1"/>
          <p:nvPr/>
        </p:nvSpPr>
        <p:spPr>
          <a:xfrm flipH="1">
            <a:off x="3055925" y="2744924"/>
            <a:ext cx="734496" cy="461665"/>
          </a:xfrm>
          <a:prstGeom prst="rect">
            <a:avLst/>
          </a:prstGeom>
          <a:noFill/>
        </p:spPr>
        <p:txBody>
          <a:bodyPr wrap="none">
            <a:spAutoFit/>
          </a:bodyPr>
          <a:lstStyle/>
          <a:p>
            <a:pPr algn="ctr">
              <a:defRPr/>
            </a:pPr>
            <a:r>
              <a:rPr kumimoji="0" lang="en-US" altLang="ja-JP" kern="0" dirty="0" smtClean="0">
                <a:ea typeface="HGPｺﾞｼｯｸE" panose="020B0900000000000000" pitchFamily="50" charset="-128"/>
                <a:cs typeface="Times New Roman" panose="02020603050405020304" pitchFamily="18" charset="0"/>
              </a:rPr>
              <a:t>SYNC</a:t>
            </a:r>
            <a:endParaRPr kumimoji="0" lang="en-US" altLang="ja-JP" kern="0" dirty="0">
              <a:ea typeface="HGPｺﾞｼｯｸE" panose="020B0900000000000000" pitchFamily="50" charset="-128"/>
              <a:cs typeface="Times New Roman" panose="02020603050405020304" pitchFamily="18" charset="0"/>
            </a:endParaRPr>
          </a:p>
          <a:p>
            <a:pPr algn="ctr">
              <a:defRPr/>
            </a:pPr>
            <a:r>
              <a:rPr kumimoji="0" lang="en-US" altLang="ja-JP" kern="0" dirty="0" smtClean="0">
                <a:ea typeface="HGPｺﾞｼｯｸE" panose="020B0900000000000000" pitchFamily="50" charset="-128"/>
                <a:cs typeface="Times New Roman" panose="02020603050405020304" pitchFamily="18" charset="0"/>
              </a:rPr>
              <a:t>14 GCSs</a:t>
            </a:r>
            <a:endParaRPr lang="ja-JP" altLang="en-US" dirty="0">
              <a:ea typeface="HGPｺﾞｼｯｸE" panose="020B0900000000000000" pitchFamily="50" charset="-128"/>
              <a:cs typeface="Times New Roman" panose="02020603050405020304" pitchFamily="18" charset="0"/>
            </a:endParaRPr>
          </a:p>
        </p:txBody>
      </p:sp>
      <p:cxnSp>
        <p:nvCxnSpPr>
          <p:cNvPr id="73" name="直線矢印コネクタ 72"/>
          <p:cNvCxnSpPr/>
          <p:nvPr/>
        </p:nvCxnSpPr>
        <p:spPr bwMode="auto">
          <a:xfrm>
            <a:off x="2832635" y="2780928"/>
            <a:ext cx="4752000"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テキスト ボックス 73"/>
          <p:cNvSpPr txBox="1"/>
          <p:nvPr/>
        </p:nvSpPr>
        <p:spPr>
          <a:xfrm flipH="1">
            <a:off x="3959932" y="2744924"/>
            <a:ext cx="598241"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SFD</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1 GCS</a:t>
            </a:r>
            <a:endParaRPr lang="ja-JP" altLang="en-US" dirty="0">
              <a:ea typeface="HGPｺﾞｼｯｸE" panose="020B0900000000000000" pitchFamily="50" charset="-128"/>
              <a:cs typeface="Times New Roman" panose="02020603050405020304" pitchFamily="18" charset="0"/>
            </a:endParaRPr>
          </a:p>
        </p:txBody>
      </p:sp>
      <p:sp>
        <p:nvSpPr>
          <p:cNvPr id="75" name="テキスト ボックス 74"/>
          <p:cNvSpPr txBox="1"/>
          <p:nvPr/>
        </p:nvSpPr>
        <p:spPr>
          <a:xfrm flipH="1">
            <a:off x="5544108" y="2744924"/>
            <a:ext cx="734496"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CES</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11 GCSs</a:t>
            </a:r>
            <a:endParaRPr lang="ja-JP" altLang="en-US" dirty="0">
              <a:ea typeface="HGPｺﾞｼｯｸE" panose="020B0900000000000000" pitchFamily="50" charset="-128"/>
              <a:cs typeface="Times New Roman" panose="02020603050405020304" pitchFamily="18" charset="0"/>
            </a:endParaRPr>
          </a:p>
        </p:txBody>
      </p:sp>
      <p:sp>
        <p:nvSpPr>
          <p:cNvPr id="76" name="テキスト ボックス 75"/>
          <p:cNvSpPr txBox="1"/>
          <p:nvPr/>
        </p:nvSpPr>
        <p:spPr>
          <a:xfrm flipH="1">
            <a:off x="3659751" y="2492896"/>
            <a:ext cx="2326278" cy="307777"/>
          </a:xfrm>
          <a:prstGeom prst="rect">
            <a:avLst/>
          </a:prstGeom>
          <a:noFill/>
        </p:spPr>
        <p:txBody>
          <a:bodyPr wrap="none">
            <a:spAutoFit/>
          </a:bodyPr>
          <a:lstStyle/>
          <a:p>
            <a:pPr algn="ctr">
              <a:defRPr/>
            </a:pPr>
            <a:r>
              <a:rPr kumimoji="0" lang="en-US" altLang="ja-JP" sz="1400" kern="0" dirty="0" smtClean="0">
                <a:solidFill>
                  <a:sysClr val="windowText" lastClr="000000"/>
                </a:solidFill>
                <a:ea typeface="HGPｺﾞｼｯｸE" panose="020B0900000000000000" pitchFamily="50" charset="-128"/>
                <a:cs typeface="Times New Roman" panose="02020603050405020304" pitchFamily="18" charset="0"/>
              </a:rPr>
              <a:t>128*26 = 3328 chips: </a:t>
            </a:r>
            <a:r>
              <a:rPr kumimoji="0" lang="en-US" altLang="ja-JP" sz="1400" kern="0" dirty="0" smtClean="0">
                <a:solidFill>
                  <a:srgbClr val="FF0000"/>
                </a:solidFill>
                <a:ea typeface="HGPｺﾞｼｯｸE" panose="020B0900000000000000" pitchFamily="50" charset="-128"/>
                <a:cs typeface="Times New Roman" panose="02020603050405020304" pitchFamily="18" charset="0"/>
              </a:rPr>
              <a:t>1.89 </a:t>
            </a:r>
            <a:r>
              <a:rPr kumimoji="0" lang="en-US" altLang="ja-JP" sz="1400" kern="0" dirty="0" smtClean="0">
                <a:solidFill>
                  <a:srgbClr val="FF0000"/>
                </a:solidFill>
                <a:latin typeface="Times New Roman"/>
                <a:ea typeface="HGPｺﾞｼｯｸE" panose="020B0900000000000000" pitchFamily="50" charset="-128"/>
                <a:cs typeface="Times New Roman"/>
              </a:rPr>
              <a:t>µs</a:t>
            </a:r>
            <a:endParaRPr lang="ja-JP" altLang="en-US" sz="1400" dirty="0">
              <a:solidFill>
                <a:srgbClr val="FF0000"/>
              </a:solidFill>
              <a:ea typeface="HGPｺﾞｼｯｸE" panose="020B0900000000000000" pitchFamily="50" charset="-128"/>
              <a:cs typeface="Times New Roman" panose="02020603050405020304" pitchFamily="18" charset="0"/>
            </a:endParaRPr>
          </a:p>
        </p:txBody>
      </p:sp>
      <p:sp>
        <p:nvSpPr>
          <p:cNvPr id="77" name="Line 89"/>
          <p:cNvSpPr>
            <a:spLocks noChangeShapeType="1"/>
          </p:cNvSpPr>
          <p:nvPr/>
        </p:nvSpPr>
        <p:spPr bwMode="auto">
          <a:xfrm>
            <a:off x="7560332" y="3644992"/>
            <a:ext cx="284431" cy="619191"/>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8" name="テキスト ボックス 77"/>
          <p:cNvSpPr txBox="1"/>
          <p:nvPr/>
        </p:nvSpPr>
        <p:spPr>
          <a:xfrm>
            <a:off x="3126033" y="5337212"/>
            <a:ext cx="4938355" cy="954107"/>
          </a:xfrm>
          <a:prstGeom prst="rect">
            <a:avLst/>
          </a:prstGeom>
          <a:noFill/>
        </p:spPr>
        <p:txBody>
          <a:bodyPr wrap="square" rtlCol="0">
            <a:spAutoFit/>
          </a:bodyPr>
          <a:lstStyle/>
          <a:p>
            <a:r>
              <a:rPr kumimoji="1" lang="en-US" altLang="ja-JP" sz="1400" dirty="0" smtClean="0"/>
              <a:t>GCS: </a:t>
            </a:r>
            <a:r>
              <a:rPr kumimoji="1" lang="en-US" altLang="ja-JP" sz="1400" dirty="0" err="1" smtClean="0"/>
              <a:t>Golay</a:t>
            </a:r>
            <a:r>
              <a:rPr kumimoji="1" lang="en-US" altLang="ja-JP" sz="1400" dirty="0" smtClean="0"/>
              <a:t> complementary sequence, </a:t>
            </a:r>
            <a:r>
              <a:rPr kumimoji="1" lang="en-US" altLang="ja-JP" sz="1400" b="1" dirty="0" smtClean="0"/>
              <a:t>a</a:t>
            </a:r>
            <a:r>
              <a:rPr kumimoji="1" lang="en-US" altLang="ja-JP" sz="1400" dirty="0" smtClean="0"/>
              <a:t> or </a:t>
            </a:r>
            <a:r>
              <a:rPr kumimoji="1" lang="en-US" altLang="ja-JP" sz="1400" b="1" dirty="0" smtClean="0"/>
              <a:t>b</a:t>
            </a:r>
            <a:r>
              <a:rPr kumimoji="1" lang="en-US" altLang="ja-JP" sz="1400" dirty="0" smtClean="0"/>
              <a:t>, here 128-bit length</a:t>
            </a:r>
          </a:p>
          <a:p>
            <a:r>
              <a:rPr kumimoji="1" lang="en-US" altLang="ja-JP" sz="1400" dirty="0" smtClean="0"/>
              <a:t>SYNC: synchronization sequence</a:t>
            </a:r>
          </a:p>
          <a:p>
            <a:r>
              <a:rPr kumimoji="1" lang="en-US" altLang="ja-JP" sz="1400" dirty="0" smtClean="0"/>
              <a:t>SFD: </a:t>
            </a:r>
            <a:r>
              <a:rPr kumimoji="1" lang="en-US" altLang="ja-JP" sz="1400" dirty="0"/>
              <a:t>start frame delimiter</a:t>
            </a:r>
            <a:endParaRPr kumimoji="1" lang="en-US" altLang="ja-JP" sz="1400" dirty="0" smtClean="0"/>
          </a:p>
          <a:p>
            <a:r>
              <a:rPr kumimoji="1" lang="en-US" altLang="ja-JP" sz="1400" dirty="0" smtClean="0"/>
              <a:t>CES: channel-estimation sequence</a:t>
            </a:r>
            <a:endParaRPr kumimoji="1" lang="ja-JP" altLang="en-US" sz="1400" dirty="0"/>
          </a:p>
        </p:txBody>
      </p:sp>
      <p:sp>
        <p:nvSpPr>
          <p:cNvPr id="79" name="タイトル 78"/>
          <p:cNvSpPr>
            <a:spLocks noGrp="1"/>
          </p:cNvSpPr>
          <p:nvPr>
            <p:ph type="title" idx="4294967295"/>
          </p:nvPr>
        </p:nvSpPr>
        <p:spPr/>
        <p:txBody>
          <a:bodyPr/>
          <a:lstStyle/>
          <a:p>
            <a:r>
              <a:rPr lang="en-US" altLang="ja-JP" sz="3600" kern="1200" dirty="0" smtClean="0">
                <a:solidFill>
                  <a:srgbClr val="000000"/>
                </a:solidFill>
                <a:effectLst/>
                <a:latin typeface="Times New Roman"/>
                <a:ea typeface="+mj-ea"/>
                <a:cs typeface="+mj-cs"/>
              </a:rPr>
              <a:t>Proposed preamble structure</a:t>
            </a:r>
            <a:endParaRPr kumimoji="1" lang="ja-JP" altLang="en-US" dirty="0"/>
          </a:p>
        </p:txBody>
      </p:sp>
    </p:spTree>
    <p:extLst>
      <p:ext uri="{BB962C8B-B14F-4D97-AF65-F5344CB8AC3E}">
        <p14:creationId xmlns:p14="http://schemas.microsoft.com/office/powerpoint/2010/main" val="2869739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16</a:t>
            </a:fld>
            <a:endParaRPr lang="en-US" altLang="ja-JP"/>
          </a:p>
        </p:txBody>
      </p:sp>
      <p:pic>
        <p:nvPicPr>
          <p:cNvPr id="5" name="Picture 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0960" y="2605384"/>
            <a:ext cx="2988000" cy="172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29831" y="2623384"/>
            <a:ext cx="2876400" cy="16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86"/>
          <p:cNvSpPr txBox="1">
            <a:spLocks noChangeArrowheads="1"/>
          </p:cNvSpPr>
          <p:nvPr/>
        </p:nvSpPr>
        <p:spPr bwMode="auto">
          <a:xfrm>
            <a:off x="1937694" y="5064125"/>
            <a:ext cx="14606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800" kern="0" dirty="0" smtClean="0">
                <a:latin typeface="Times New Roman" panose="02020603050405020304" pitchFamily="18" charset="0"/>
                <a:cs typeface="Times New Roman" panose="02020603050405020304" pitchFamily="18" charset="0"/>
              </a:rPr>
              <a:t>(a) 15.3c</a:t>
            </a:r>
          </a:p>
        </p:txBody>
      </p:sp>
      <p:sp>
        <p:nvSpPr>
          <p:cNvPr id="8" name="Text Box 86"/>
          <p:cNvSpPr txBox="1">
            <a:spLocks noChangeArrowheads="1"/>
          </p:cNvSpPr>
          <p:nvPr/>
        </p:nvSpPr>
        <p:spPr bwMode="auto">
          <a:xfrm>
            <a:off x="2268714" y="4254500"/>
            <a:ext cx="79861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latin typeface="Times New Roman" panose="02020603050405020304" pitchFamily="18" charset="0"/>
                <a:cs typeface="Times New Roman" panose="02020603050405020304" pitchFamily="18" charset="0"/>
              </a:rPr>
              <a:t>Time Slot</a:t>
            </a:r>
          </a:p>
        </p:txBody>
      </p:sp>
      <p:sp>
        <p:nvSpPr>
          <p:cNvPr id="9" name="Text Box 86"/>
          <p:cNvSpPr txBox="1">
            <a:spLocks noChangeArrowheads="1"/>
          </p:cNvSpPr>
          <p:nvPr/>
        </p:nvSpPr>
        <p:spPr bwMode="auto">
          <a:xfrm>
            <a:off x="6166443" y="5064125"/>
            <a:ext cx="151195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800" kern="0" dirty="0" smtClean="0">
                <a:solidFill>
                  <a:srgbClr val="FF0000"/>
                </a:solidFill>
                <a:latin typeface="Times New Roman" panose="02020603050405020304" pitchFamily="18" charset="0"/>
                <a:cs typeface="Times New Roman" panose="02020603050405020304" pitchFamily="18" charset="0"/>
              </a:rPr>
              <a:t>(b) TG3e</a:t>
            </a:r>
          </a:p>
        </p:txBody>
      </p:sp>
      <p:sp>
        <p:nvSpPr>
          <p:cNvPr id="10" name="Text Box 86"/>
          <p:cNvSpPr txBox="1">
            <a:spLocks noChangeArrowheads="1"/>
          </p:cNvSpPr>
          <p:nvPr/>
        </p:nvSpPr>
        <p:spPr bwMode="auto">
          <a:xfrm>
            <a:off x="6523110" y="4252913"/>
            <a:ext cx="79861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latin typeface="Times New Roman" panose="02020603050405020304" pitchFamily="18" charset="0"/>
                <a:cs typeface="Times New Roman" panose="02020603050405020304" pitchFamily="18" charset="0"/>
              </a:rPr>
              <a:t>Time Slot</a:t>
            </a:r>
          </a:p>
        </p:txBody>
      </p:sp>
      <p:sp>
        <p:nvSpPr>
          <p:cNvPr id="11" name="Text Box 86"/>
          <p:cNvSpPr txBox="1">
            <a:spLocks noChangeArrowheads="1"/>
          </p:cNvSpPr>
          <p:nvPr/>
        </p:nvSpPr>
        <p:spPr bwMode="auto">
          <a:xfrm>
            <a:off x="6275446" y="4532313"/>
            <a:ext cx="129394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400" b="1" kern="0" dirty="0" smtClean="0">
                <a:latin typeface="Times New Roman" panose="02020603050405020304" pitchFamily="18" charset="0"/>
                <a:cs typeface="Times New Roman" panose="02020603050405020304" pitchFamily="18" charset="0"/>
              </a:rPr>
              <a:t>R</a:t>
            </a:r>
            <a:r>
              <a:rPr lang="en-US" altLang="ja-JP" sz="1400" kern="0" dirty="0" smtClean="0">
                <a:latin typeface="Times New Roman" panose="02020603050405020304" pitchFamily="18" charset="0"/>
                <a:cs typeface="Times New Roman" panose="02020603050405020304" pitchFamily="18" charset="0"/>
              </a:rPr>
              <a:t> </a:t>
            </a:r>
            <a:r>
              <a:rPr lang="en-US" altLang="ja-JP" sz="1400" b="0" kern="0" dirty="0" smtClean="0">
                <a:latin typeface="Times New Roman" panose="02020603050405020304" pitchFamily="18" charset="0"/>
                <a:cs typeface="Times New Roman" panose="02020603050405020304" pitchFamily="18" charset="0"/>
              </a:rPr>
              <a:t>=</a:t>
            </a:r>
            <a:r>
              <a:rPr lang="en-US" altLang="ja-JP" sz="1400" kern="0" dirty="0" smtClean="0">
                <a:latin typeface="Times New Roman" panose="02020603050405020304" pitchFamily="18" charset="0"/>
                <a:cs typeface="Times New Roman" panose="02020603050405020304" pitchFamily="18" charset="0"/>
              </a:rPr>
              <a:t> </a:t>
            </a:r>
            <a:r>
              <a:rPr lang="en-US" altLang="ja-JP" sz="1400" b="0" kern="0" dirty="0" smtClean="0">
                <a:latin typeface="Times New Roman" panose="02020603050405020304" pitchFamily="18" charset="0"/>
                <a:cs typeface="Times New Roman" panose="02020603050405020304" pitchFamily="18" charset="0"/>
              </a:rPr>
              <a:t>[</a:t>
            </a:r>
            <a:r>
              <a:rPr lang="en-US" altLang="ja-JP" sz="1400" b="1" kern="0" dirty="0" smtClean="0">
                <a:latin typeface="Times New Roman" panose="02020603050405020304" pitchFamily="18" charset="0"/>
                <a:cs typeface="Times New Roman" panose="02020603050405020304" pitchFamily="18" charset="0"/>
              </a:rPr>
              <a:t>a</a:t>
            </a:r>
            <a:r>
              <a:rPr lang="en-US" altLang="ja-JP" sz="1400" kern="0" baseline="-25000" dirty="0" smtClean="0">
                <a:latin typeface="Times New Roman" panose="02020603050405020304" pitchFamily="18" charset="0"/>
                <a:cs typeface="Times New Roman" panose="02020603050405020304" pitchFamily="18" charset="0"/>
              </a:rPr>
              <a:t>128</a:t>
            </a:r>
            <a:r>
              <a:rPr lang="en-US" altLang="ja-JP" sz="1400" kern="0" dirty="0">
                <a:latin typeface="Times New Roman" panose="02020603050405020304" pitchFamily="18" charset="0"/>
                <a:cs typeface="Times New Roman" panose="02020603050405020304" pitchFamily="18" charset="0"/>
              </a:rPr>
              <a:t> –</a:t>
            </a:r>
            <a:r>
              <a:rPr lang="en-US" altLang="ja-JP" sz="1400" b="1" kern="0" dirty="0" smtClean="0">
                <a:latin typeface="Times New Roman" panose="02020603050405020304" pitchFamily="18" charset="0"/>
                <a:cs typeface="Times New Roman" panose="02020603050405020304" pitchFamily="18" charset="0"/>
              </a:rPr>
              <a:t>a</a:t>
            </a:r>
            <a:r>
              <a:rPr lang="en-US" altLang="ja-JP" sz="1400" kern="0" baseline="-25000" dirty="0" smtClean="0">
                <a:latin typeface="Times New Roman" panose="02020603050405020304" pitchFamily="18" charset="0"/>
                <a:cs typeface="Times New Roman" panose="02020603050405020304" pitchFamily="18" charset="0"/>
              </a:rPr>
              <a:t>128</a:t>
            </a:r>
            <a:r>
              <a:rPr lang="en-US" altLang="ja-JP" sz="1400" b="0" kern="0" dirty="0" smtClean="0">
                <a:latin typeface="Times New Roman" panose="02020603050405020304" pitchFamily="18" charset="0"/>
                <a:cs typeface="Times New Roman" panose="02020603050405020304" pitchFamily="18" charset="0"/>
              </a:rPr>
              <a:t>]</a:t>
            </a:r>
          </a:p>
        </p:txBody>
      </p:sp>
      <p:sp>
        <p:nvSpPr>
          <p:cNvPr id="12" name="テキスト ボックス 9"/>
          <p:cNvSpPr txBox="1">
            <a:spLocks noChangeArrowheads="1"/>
          </p:cNvSpPr>
          <p:nvPr/>
        </p:nvSpPr>
        <p:spPr bwMode="auto">
          <a:xfrm>
            <a:off x="668402" y="1357313"/>
            <a:ext cx="2565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eaLnBrk="1" hangingPunct="1">
              <a:spcBef>
                <a:spcPct val="0"/>
              </a:spcBef>
              <a:buClrTx/>
              <a:buFontTx/>
              <a:buNone/>
            </a:pPr>
            <a:r>
              <a:rPr lang="en-US" altLang="ja-JP" sz="1400" b="1" dirty="0">
                <a:latin typeface="Times New Roman" panose="02020603050405020304" pitchFamily="18" charset="0"/>
                <a:cs typeface="Times New Roman" panose="02020603050405020304" pitchFamily="18" charset="0"/>
              </a:rPr>
              <a:t>r</a:t>
            </a:r>
            <a:r>
              <a:rPr lang="en-US" altLang="ja-JP" sz="1400" b="0" dirty="0">
                <a:latin typeface="Times New Roman" panose="02020603050405020304" pitchFamily="18" charset="0"/>
                <a:cs typeface="Times New Roman" panose="02020603050405020304" pitchFamily="18" charset="0"/>
              </a:rPr>
              <a:t>: </a:t>
            </a:r>
            <a:r>
              <a:rPr lang="en-US" altLang="ja-JP" sz="1400" b="0" dirty="0" smtClean="0">
                <a:latin typeface="Times New Roman" panose="02020603050405020304" pitchFamily="18" charset="0"/>
                <a:cs typeface="Times New Roman" panose="02020603050405020304" pitchFamily="18" charset="0"/>
              </a:rPr>
              <a:t>a noiseless received </a:t>
            </a:r>
            <a:r>
              <a:rPr lang="en-US" altLang="ja-JP" sz="1400" b="0" dirty="0">
                <a:latin typeface="Times New Roman" panose="02020603050405020304" pitchFamily="18" charset="0"/>
                <a:cs typeface="Times New Roman" panose="02020603050405020304" pitchFamily="18" charset="0"/>
              </a:rPr>
              <a:t>sequences</a:t>
            </a:r>
          </a:p>
          <a:p>
            <a:pPr eaLnBrk="1" hangingPunct="1">
              <a:spcBef>
                <a:spcPct val="0"/>
              </a:spcBef>
              <a:buClrTx/>
              <a:buFontTx/>
              <a:buNone/>
            </a:pPr>
            <a:r>
              <a:rPr lang="en-US" altLang="zh-TW" sz="1400" b="1" dirty="0">
                <a:latin typeface="Times New Roman" panose="02020603050405020304" pitchFamily="18" charset="0"/>
                <a:cs typeface="Times New Roman" panose="02020603050405020304" pitchFamily="18" charset="0"/>
              </a:rPr>
              <a:t>R</a:t>
            </a:r>
            <a:r>
              <a:rPr lang="en-US" altLang="zh-TW" sz="1400" b="0" dirty="0">
                <a:latin typeface="Times New Roman" panose="02020603050405020304" pitchFamily="18" charset="0"/>
                <a:cs typeface="Times New Roman" panose="02020603050405020304" pitchFamily="18" charset="0"/>
              </a:rPr>
              <a:t>: </a:t>
            </a:r>
            <a:r>
              <a:rPr lang="en-US" altLang="zh-TW" sz="1400" b="0" dirty="0" smtClean="0">
                <a:latin typeface="Times New Roman" panose="02020603050405020304" pitchFamily="18" charset="0"/>
                <a:cs typeface="Times New Roman" panose="02020603050405020304" pitchFamily="18" charset="0"/>
              </a:rPr>
              <a:t>a reference </a:t>
            </a:r>
            <a:r>
              <a:rPr lang="en-US" altLang="zh-TW" sz="1400" b="0" dirty="0">
                <a:latin typeface="Times New Roman" panose="02020603050405020304" pitchFamily="18" charset="0"/>
                <a:cs typeface="Times New Roman" panose="02020603050405020304" pitchFamily="18" charset="0"/>
              </a:rPr>
              <a:t>sequence</a:t>
            </a:r>
          </a:p>
        </p:txBody>
      </p:sp>
      <p:sp>
        <p:nvSpPr>
          <p:cNvPr id="13" name="Text Box 86"/>
          <p:cNvSpPr txBox="1">
            <a:spLocks noChangeArrowheads="1"/>
          </p:cNvSpPr>
          <p:nvPr/>
        </p:nvSpPr>
        <p:spPr bwMode="auto">
          <a:xfrm rot="16200000">
            <a:off x="4422791" y="3191024"/>
            <a:ext cx="14430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latin typeface="Times New Roman" panose="02020603050405020304" pitchFamily="18" charset="0"/>
                <a:cs typeface="Times New Roman" panose="02020603050405020304" pitchFamily="18" charset="0"/>
              </a:rPr>
              <a:t>Cross Correlation of</a:t>
            </a:r>
          </a:p>
          <a:p>
            <a:pPr algn="ctr" eaLnBrk="1" fontAlgn="auto" hangingPunct="1">
              <a:spcBef>
                <a:spcPts val="0"/>
              </a:spcBef>
              <a:spcAft>
                <a:spcPts val="0"/>
              </a:spcAft>
              <a:defRPr/>
            </a:pPr>
            <a:r>
              <a:rPr lang="en-US" altLang="ja-JP" sz="1200" b="1" kern="0" dirty="0" smtClean="0">
                <a:latin typeface="Times New Roman" panose="02020603050405020304" pitchFamily="18" charset="0"/>
                <a:cs typeface="Times New Roman" panose="02020603050405020304" pitchFamily="18" charset="0"/>
              </a:rPr>
              <a:t>r</a:t>
            </a:r>
            <a:r>
              <a:rPr lang="en-US" altLang="ja-JP" sz="1200" b="0" kern="0" dirty="0" smtClean="0">
                <a:latin typeface="Times New Roman" panose="02020603050405020304" pitchFamily="18" charset="0"/>
                <a:cs typeface="Times New Roman" panose="02020603050405020304" pitchFamily="18" charset="0"/>
              </a:rPr>
              <a:t> and </a:t>
            </a:r>
            <a:r>
              <a:rPr lang="en-US" altLang="ja-JP" sz="1200" b="1" kern="0" dirty="0" smtClean="0">
                <a:latin typeface="Times New Roman" panose="02020603050405020304" pitchFamily="18" charset="0"/>
                <a:cs typeface="Times New Roman" panose="02020603050405020304" pitchFamily="18" charset="0"/>
              </a:rPr>
              <a:t>R</a:t>
            </a:r>
          </a:p>
        </p:txBody>
      </p:sp>
      <p:sp>
        <p:nvSpPr>
          <p:cNvPr id="14" name="テキスト ボックス 13"/>
          <p:cNvSpPr txBox="1"/>
          <p:nvPr/>
        </p:nvSpPr>
        <p:spPr>
          <a:xfrm flipH="1">
            <a:off x="5925065" y="1965325"/>
            <a:ext cx="663964"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SYNC</a:t>
            </a:r>
          </a:p>
        </p:txBody>
      </p:sp>
      <p:sp>
        <p:nvSpPr>
          <p:cNvPr id="15" name="テキスト ボックス 14"/>
          <p:cNvSpPr txBox="1"/>
          <p:nvPr/>
        </p:nvSpPr>
        <p:spPr>
          <a:xfrm flipH="1">
            <a:off x="7264940" y="1965325"/>
            <a:ext cx="513282"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CES</a:t>
            </a:r>
          </a:p>
        </p:txBody>
      </p:sp>
      <p:sp>
        <p:nvSpPr>
          <p:cNvPr id="16" name="Line 89"/>
          <p:cNvSpPr>
            <a:spLocks noChangeShapeType="1"/>
          </p:cNvSpPr>
          <p:nvPr/>
        </p:nvSpPr>
        <p:spPr bwMode="auto">
          <a:xfrm flipH="1">
            <a:off x="6912684" y="2119313"/>
            <a:ext cx="0" cy="22383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7" name="Line 90"/>
          <p:cNvSpPr>
            <a:spLocks noChangeShapeType="1"/>
          </p:cNvSpPr>
          <p:nvPr/>
        </p:nvSpPr>
        <p:spPr bwMode="auto">
          <a:xfrm flipH="1">
            <a:off x="5601410" y="2251075"/>
            <a:ext cx="1311274"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8" name="Line 89"/>
          <p:cNvSpPr>
            <a:spLocks noChangeShapeType="1"/>
          </p:cNvSpPr>
          <p:nvPr/>
        </p:nvSpPr>
        <p:spPr bwMode="auto">
          <a:xfrm flipH="1">
            <a:off x="5602270" y="219392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9" name="Line 90"/>
          <p:cNvSpPr>
            <a:spLocks noChangeShapeType="1"/>
          </p:cNvSpPr>
          <p:nvPr/>
        </p:nvSpPr>
        <p:spPr bwMode="auto">
          <a:xfrm flipH="1">
            <a:off x="7007996" y="2251075"/>
            <a:ext cx="1027169"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0" name="Line 89"/>
          <p:cNvSpPr>
            <a:spLocks noChangeShapeType="1"/>
          </p:cNvSpPr>
          <p:nvPr/>
        </p:nvSpPr>
        <p:spPr bwMode="auto">
          <a:xfrm flipH="1">
            <a:off x="8035165" y="219392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1" name="Line 89"/>
          <p:cNvSpPr>
            <a:spLocks noChangeShapeType="1"/>
          </p:cNvSpPr>
          <p:nvPr/>
        </p:nvSpPr>
        <p:spPr bwMode="auto">
          <a:xfrm flipH="1">
            <a:off x="7005615" y="2119313"/>
            <a:ext cx="0" cy="22383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2" name="Line 90"/>
          <p:cNvSpPr>
            <a:spLocks noChangeShapeType="1"/>
          </p:cNvSpPr>
          <p:nvPr/>
        </p:nvSpPr>
        <p:spPr bwMode="auto">
          <a:xfrm flipH="1">
            <a:off x="7006578" y="2168674"/>
            <a:ext cx="144000" cy="0"/>
          </a:xfrm>
          <a:prstGeom prst="line">
            <a:avLst/>
          </a:prstGeom>
          <a:noFill/>
          <a:ln w="9525">
            <a:solidFill>
              <a:srgbClr val="00000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3" name="テキスト ボックス 22"/>
          <p:cNvSpPr txBox="1"/>
          <p:nvPr/>
        </p:nvSpPr>
        <p:spPr>
          <a:xfrm flipH="1">
            <a:off x="6702875" y="1844824"/>
            <a:ext cx="513282"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SFD</a:t>
            </a:r>
          </a:p>
        </p:txBody>
      </p:sp>
      <p:sp>
        <p:nvSpPr>
          <p:cNvPr id="24" name="Line 89"/>
          <p:cNvSpPr>
            <a:spLocks noChangeShapeType="1"/>
          </p:cNvSpPr>
          <p:nvPr/>
        </p:nvSpPr>
        <p:spPr bwMode="auto">
          <a:xfrm flipH="1">
            <a:off x="8035165"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5" name="Line 89"/>
          <p:cNvSpPr>
            <a:spLocks noChangeShapeType="1"/>
          </p:cNvSpPr>
          <p:nvPr/>
        </p:nvSpPr>
        <p:spPr bwMode="auto">
          <a:xfrm flipH="1">
            <a:off x="7006347"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6" name="Line 89"/>
          <p:cNvSpPr>
            <a:spLocks noChangeShapeType="1"/>
          </p:cNvSpPr>
          <p:nvPr/>
        </p:nvSpPr>
        <p:spPr bwMode="auto">
          <a:xfrm flipH="1">
            <a:off x="6912621"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7" name="Line 89"/>
          <p:cNvSpPr>
            <a:spLocks noChangeShapeType="1"/>
          </p:cNvSpPr>
          <p:nvPr/>
        </p:nvSpPr>
        <p:spPr bwMode="auto">
          <a:xfrm flipH="1">
            <a:off x="5601410"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8" name="Rectangle 82"/>
          <p:cNvSpPr>
            <a:spLocks noChangeArrowheads="1"/>
          </p:cNvSpPr>
          <p:nvPr/>
        </p:nvSpPr>
        <p:spPr bwMode="auto">
          <a:xfrm flipH="1">
            <a:off x="5601410"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29" name="Rectangle 82"/>
          <p:cNvSpPr>
            <a:spLocks noChangeArrowheads="1"/>
          </p:cNvSpPr>
          <p:nvPr/>
        </p:nvSpPr>
        <p:spPr bwMode="auto">
          <a:xfrm flipH="1">
            <a:off x="5695072"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0" name="Rectangle 82"/>
          <p:cNvSpPr>
            <a:spLocks noChangeArrowheads="1"/>
          </p:cNvSpPr>
          <p:nvPr/>
        </p:nvSpPr>
        <p:spPr bwMode="auto">
          <a:xfrm flipH="1">
            <a:off x="5788735"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1" name="Rectangle 82"/>
          <p:cNvSpPr>
            <a:spLocks noChangeArrowheads="1"/>
          </p:cNvSpPr>
          <p:nvPr/>
        </p:nvSpPr>
        <p:spPr bwMode="auto">
          <a:xfrm flipH="1">
            <a:off x="5882397"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2" name="Rectangle 82"/>
          <p:cNvSpPr>
            <a:spLocks noChangeArrowheads="1"/>
          </p:cNvSpPr>
          <p:nvPr/>
        </p:nvSpPr>
        <p:spPr bwMode="auto">
          <a:xfrm flipH="1">
            <a:off x="5976060"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3" name="Rectangle 82"/>
          <p:cNvSpPr>
            <a:spLocks noChangeArrowheads="1"/>
          </p:cNvSpPr>
          <p:nvPr/>
        </p:nvSpPr>
        <p:spPr bwMode="auto">
          <a:xfrm flipH="1">
            <a:off x="6069722"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4" name="Rectangle 82"/>
          <p:cNvSpPr>
            <a:spLocks noChangeArrowheads="1"/>
          </p:cNvSpPr>
          <p:nvPr/>
        </p:nvSpPr>
        <p:spPr bwMode="auto">
          <a:xfrm flipH="1">
            <a:off x="6163385"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5" name="Rectangle 82"/>
          <p:cNvSpPr>
            <a:spLocks noChangeArrowheads="1"/>
          </p:cNvSpPr>
          <p:nvPr/>
        </p:nvSpPr>
        <p:spPr bwMode="auto">
          <a:xfrm flipH="1">
            <a:off x="6257047"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6" name="Rectangle 82"/>
          <p:cNvSpPr>
            <a:spLocks noChangeArrowheads="1"/>
          </p:cNvSpPr>
          <p:nvPr/>
        </p:nvSpPr>
        <p:spPr bwMode="auto">
          <a:xfrm flipH="1">
            <a:off x="6350710"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7" name="Rectangle 82"/>
          <p:cNvSpPr>
            <a:spLocks noChangeArrowheads="1"/>
          </p:cNvSpPr>
          <p:nvPr/>
        </p:nvSpPr>
        <p:spPr bwMode="auto">
          <a:xfrm flipH="1">
            <a:off x="6444372"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8" name="Rectangle 82"/>
          <p:cNvSpPr>
            <a:spLocks noChangeArrowheads="1"/>
          </p:cNvSpPr>
          <p:nvPr/>
        </p:nvSpPr>
        <p:spPr bwMode="auto">
          <a:xfrm flipH="1">
            <a:off x="6538034"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9" name="Rectangle 82"/>
          <p:cNvSpPr>
            <a:spLocks noChangeArrowheads="1"/>
          </p:cNvSpPr>
          <p:nvPr/>
        </p:nvSpPr>
        <p:spPr bwMode="auto">
          <a:xfrm flipH="1">
            <a:off x="6631697"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0" name="Rectangle 82"/>
          <p:cNvSpPr>
            <a:spLocks noChangeArrowheads="1"/>
          </p:cNvSpPr>
          <p:nvPr/>
        </p:nvSpPr>
        <p:spPr bwMode="auto">
          <a:xfrm flipH="1">
            <a:off x="6725359"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1" name="Rectangle 82"/>
          <p:cNvSpPr>
            <a:spLocks noChangeArrowheads="1"/>
          </p:cNvSpPr>
          <p:nvPr/>
        </p:nvSpPr>
        <p:spPr bwMode="auto">
          <a:xfrm flipH="1">
            <a:off x="6819022"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2" name="Rectangle 82"/>
          <p:cNvSpPr>
            <a:spLocks noChangeArrowheads="1"/>
          </p:cNvSpPr>
          <p:nvPr/>
        </p:nvSpPr>
        <p:spPr bwMode="auto">
          <a:xfrm flipH="1">
            <a:off x="6912684" y="2343150"/>
            <a:ext cx="93663"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3" name="Rectangle 82"/>
          <p:cNvSpPr>
            <a:spLocks noChangeArrowheads="1"/>
          </p:cNvSpPr>
          <p:nvPr/>
        </p:nvSpPr>
        <p:spPr bwMode="auto">
          <a:xfrm flipH="1">
            <a:off x="7006347"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4" name="Rectangle 82"/>
          <p:cNvSpPr>
            <a:spLocks noChangeArrowheads="1"/>
          </p:cNvSpPr>
          <p:nvPr/>
        </p:nvSpPr>
        <p:spPr bwMode="auto">
          <a:xfrm flipH="1">
            <a:off x="7100009"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5" name="Rectangle 82"/>
          <p:cNvSpPr>
            <a:spLocks noChangeArrowheads="1"/>
          </p:cNvSpPr>
          <p:nvPr/>
        </p:nvSpPr>
        <p:spPr bwMode="auto">
          <a:xfrm flipH="1">
            <a:off x="7193672" y="2343150"/>
            <a:ext cx="92075"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6" name="Rectangle 82"/>
          <p:cNvSpPr>
            <a:spLocks noChangeArrowheads="1"/>
          </p:cNvSpPr>
          <p:nvPr/>
        </p:nvSpPr>
        <p:spPr bwMode="auto">
          <a:xfrm flipH="1">
            <a:off x="7285747"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7" name="Rectangle 82"/>
          <p:cNvSpPr>
            <a:spLocks noChangeArrowheads="1"/>
          </p:cNvSpPr>
          <p:nvPr/>
        </p:nvSpPr>
        <p:spPr bwMode="auto">
          <a:xfrm flipH="1">
            <a:off x="7379409"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8" name="Rectangle 82"/>
          <p:cNvSpPr>
            <a:spLocks noChangeArrowheads="1"/>
          </p:cNvSpPr>
          <p:nvPr/>
        </p:nvSpPr>
        <p:spPr bwMode="auto">
          <a:xfrm flipH="1">
            <a:off x="7473072"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9" name="Rectangle 82"/>
          <p:cNvSpPr>
            <a:spLocks noChangeArrowheads="1"/>
          </p:cNvSpPr>
          <p:nvPr/>
        </p:nvSpPr>
        <p:spPr bwMode="auto">
          <a:xfrm flipH="1">
            <a:off x="7566734"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50" name="Rectangle 82"/>
          <p:cNvSpPr>
            <a:spLocks noChangeArrowheads="1"/>
          </p:cNvSpPr>
          <p:nvPr/>
        </p:nvSpPr>
        <p:spPr bwMode="auto">
          <a:xfrm flipH="1">
            <a:off x="7660397"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51" name="Rectangle 82"/>
          <p:cNvSpPr>
            <a:spLocks noChangeArrowheads="1"/>
          </p:cNvSpPr>
          <p:nvPr/>
        </p:nvSpPr>
        <p:spPr bwMode="auto">
          <a:xfrm flipH="1">
            <a:off x="7754059"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52" name="Line 90"/>
          <p:cNvSpPr>
            <a:spLocks noChangeShapeType="1"/>
          </p:cNvSpPr>
          <p:nvPr/>
        </p:nvSpPr>
        <p:spPr bwMode="auto">
          <a:xfrm flipH="1">
            <a:off x="6769024" y="2168674"/>
            <a:ext cx="144000" cy="0"/>
          </a:xfrm>
          <a:prstGeom prst="line">
            <a:avLst/>
          </a:prstGeom>
          <a:noFill/>
          <a:ln w="9525">
            <a:solidFill>
              <a:srgbClr val="00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3" name="テキスト ボックス 12"/>
          <p:cNvSpPr txBox="1">
            <a:spLocks noChangeArrowheads="1"/>
          </p:cNvSpPr>
          <p:nvPr/>
        </p:nvSpPr>
        <p:spPr bwMode="auto">
          <a:xfrm flipH="1">
            <a:off x="6948264" y="2643827"/>
            <a:ext cx="5020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a:solidFill>
                  <a:srgbClr val="0000FF"/>
                </a:solidFill>
                <a:latin typeface="Times New Roman" panose="02020603050405020304" pitchFamily="18" charset="0"/>
                <a:ea typeface="HGPｺﾞｼｯｸE" pitchFamily="50" charset="-128"/>
                <a:cs typeface="Times New Roman" panose="02020603050405020304" pitchFamily="18" charset="0"/>
              </a:rPr>
              <a:t>+256</a:t>
            </a:r>
            <a:endParaRPr lang="ja-JP" altLang="en-US" sz="1200" dirty="0">
              <a:solidFill>
                <a:srgbClr val="0000FF"/>
              </a:solidFill>
              <a:latin typeface="Times New Roman" panose="02020603050405020304" pitchFamily="18" charset="0"/>
              <a:ea typeface="HGPｺﾞｼｯｸE" pitchFamily="50" charset="-128"/>
              <a:cs typeface="Times New Roman" panose="02020603050405020304" pitchFamily="18" charset="0"/>
            </a:endParaRPr>
          </a:p>
        </p:txBody>
      </p:sp>
      <p:sp>
        <p:nvSpPr>
          <p:cNvPr id="54" name="テキスト ボックス 11"/>
          <p:cNvSpPr txBox="1">
            <a:spLocks noChangeArrowheads="1"/>
          </p:cNvSpPr>
          <p:nvPr/>
        </p:nvSpPr>
        <p:spPr bwMode="auto">
          <a:xfrm flipH="1">
            <a:off x="6631924" y="3121918"/>
            <a:ext cx="4251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+14</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55" name="テキスト ボックス 13"/>
          <p:cNvSpPr txBox="1">
            <a:spLocks noChangeArrowheads="1"/>
          </p:cNvSpPr>
          <p:nvPr/>
        </p:nvSpPr>
        <p:spPr bwMode="auto">
          <a:xfrm flipH="1">
            <a:off x="6690611" y="3458066"/>
            <a:ext cx="418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–16</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56" name="円/楕円 55"/>
          <p:cNvSpPr/>
          <p:nvPr/>
        </p:nvSpPr>
        <p:spPr>
          <a:xfrm flipH="1">
            <a:off x="6900894" y="3338513"/>
            <a:ext cx="90488"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57" name="円/楕円 56"/>
          <p:cNvSpPr/>
          <p:nvPr/>
        </p:nvSpPr>
        <p:spPr>
          <a:xfrm flipH="1">
            <a:off x="6900895" y="3405185"/>
            <a:ext cx="90487"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58" name="円/楕円 57"/>
          <p:cNvSpPr/>
          <p:nvPr/>
        </p:nvSpPr>
        <p:spPr>
          <a:xfrm flipH="1">
            <a:off x="6957478" y="2803529"/>
            <a:ext cx="90487" cy="92075"/>
          </a:xfrm>
          <a:prstGeom prst="ellipse">
            <a:avLst/>
          </a:prstGeom>
          <a:noFill/>
          <a:ln w="952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59" name="Rectangle 82"/>
          <p:cNvSpPr>
            <a:spLocks noChangeArrowheads="1"/>
          </p:cNvSpPr>
          <p:nvPr/>
        </p:nvSpPr>
        <p:spPr bwMode="auto">
          <a:xfrm flipH="1">
            <a:off x="7847839"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60" name="Rectangle 82"/>
          <p:cNvSpPr>
            <a:spLocks noChangeArrowheads="1"/>
          </p:cNvSpPr>
          <p:nvPr/>
        </p:nvSpPr>
        <p:spPr bwMode="auto">
          <a:xfrm flipH="1">
            <a:off x="7941502"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61" name="Text Box 86"/>
          <p:cNvSpPr txBox="1">
            <a:spLocks noChangeArrowheads="1"/>
          </p:cNvSpPr>
          <p:nvPr/>
        </p:nvSpPr>
        <p:spPr bwMode="auto">
          <a:xfrm>
            <a:off x="2021050" y="4532313"/>
            <a:ext cx="129394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400" b="1" kern="0" dirty="0" smtClean="0">
                <a:latin typeface="Times New Roman" panose="02020603050405020304" pitchFamily="18" charset="0"/>
                <a:cs typeface="Times New Roman" panose="02020603050405020304" pitchFamily="18" charset="0"/>
              </a:rPr>
              <a:t>R</a:t>
            </a:r>
            <a:r>
              <a:rPr lang="en-US" altLang="ja-JP" sz="1400" kern="0" dirty="0" smtClean="0">
                <a:latin typeface="Times New Roman" panose="02020603050405020304" pitchFamily="18" charset="0"/>
                <a:cs typeface="Times New Roman" panose="02020603050405020304" pitchFamily="18" charset="0"/>
              </a:rPr>
              <a:t> </a:t>
            </a:r>
            <a:r>
              <a:rPr lang="en-US" altLang="ja-JP" sz="1400" b="0" kern="0" dirty="0" smtClean="0">
                <a:latin typeface="Times New Roman" panose="02020603050405020304" pitchFamily="18" charset="0"/>
                <a:cs typeface="Times New Roman" panose="02020603050405020304" pitchFamily="18" charset="0"/>
              </a:rPr>
              <a:t>=</a:t>
            </a:r>
            <a:r>
              <a:rPr lang="en-US" altLang="ja-JP" sz="1400" kern="0" dirty="0" smtClean="0">
                <a:latin typeface="Times New Roman" panose="02020603050405020304" pitchFamily="18" charset="0"/>
                <a:cs typeface="Times New Roman" panose="02020603050405020304" pitchFamily="18" charset="0"/>
              </a:rPr>
              <a:t> </a:t>
            </a:r>
            <a:r>
              <a:rPr lang="en-US" altLang="ja-JP" sz="1400" b="0" kern="0" dirty="0" smtClean="0">
                <a:latin typeface="Times New Roman" panose="02020603050405020304" pitchFamily="18" charset="0"/>
                <a:cs typeface="Times New Roman" panose="02020603050405020304" pitchFamily="18" charset="0"/>
              </a:rPr>
              <a:t>[</a:t>
            </a:r>
            <a:r>
              <a:rPr lang="en-US" altLang="ja-JP" sz="1400" b="1" kern="0" dirty="0" smtClean="0">
                <a:latin typeface="Times New Roman" panose="02020603050405020304" pitchFamily="18" charset="0"/>
                <a:cs typeface="Times New Roman" panose="02020603050405020304" pitchFamily="18" charset="0"/>
              </a:rPr>
              <a:t>a</a:t>
            </a:r>
            <a:r>
              <a:rPr lang="en-US" altLang="ja-JP" sz="1400" kern="0" baseline="-25000" dirty="0" smtClean="0">
                <a:latin typeface="Times New Roman" panose="02020603050405020304" pitchFamily="18" charset="0"/>
                <a:cs typeface="Times New Roman" panose="02020603050405020304" pitchFamily="18" charset="0"/>
              </a:rPr>
              <a:t>128</a:t>
            </a:r>
            <a:r>
              <a:rPr lang="en-US" altLang="ja-JP" sz="1400" kern="0" dirty="0" smtClean="0">
                <a:latin typeface="Times New Roman" panose="02020603050405020304" pitchFamily="18" charset="0"/>
                <a:cs typeface="Times New Roman" panose="02020603050405020304" pitchFamily="18" charset="0"/>
              </a:rPr>
              <a:t> –</a:t>
            </a:r>
            <a:r>
              <a:rPr lang="en-US" altLang="ja-JP" sz="1400" b="1" kern="0" dirty="0" smtClean="0">
                <a:latin typeface="Times New Roman" panose="02020603050405020304" pitchFamily="18" charset="0"/>
                <a:cs typeface="Times New Roman" panose="02020603050405020304" pitchFamily="18" charset="0"/>
              </a:rPr>
              <a:t>a</a:t>
            </a:r>
            <a:r>
              <a:rPr lang="en-US" altLang="ja-JP" sz="1400" kern="0" baseline="-25000" dirty="0" smtClean="0">
                <a:latin typeface="Times New Roman" panose="02020603050405020304" pitchFamily="18" charset="0"/>
                <a:cs typeface="Times New Roman" panose="02020603050405020304" pitchFamily="18" charset="0"/>
              </a:rPr>
              <a:t>128</a:t>
            </a:r>
            <a:r>
              <a:rPr lang="en-US" altLang="ja-JP" sz="1400" b="0" kern="0" dirty="0" smtClean="0">
                <a:latin typeface="Times New Roman" panose="02020603050405020304" pitchFamily="18" charset="0"/>
                <a:cs typeface="Times New Roman" panose="02020603050405020304" pitchFamily="18" charset="0"/>
              </a:rPr>
              <a:t>]</a:t>
            </a:r>
          </a:p>
        </p:txBody>
      </p:sp>
      <p:sp>
        <p:nvSpPr>
          <p:cNvPr id="62" name="Text Box 86"/>
          <p:cNvSpPr txBox="1">
            <a:spLocks noChangeArrowheads="1"/>
          </p:cNvSpPr>
          <p:nvPr/>
        </p:nvSpPr>
        <p:spPr bwMode="auto">
          <a:xfrm rot="16200000">
            <a:off x="195021" y="3191025"/>
            <a:ext cx="14430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latin typeface="Times New Roman" panose="02020603050405020304" pitchFamily="18" charset="0"/>
                <a:cs typeface="Times New Roman" panose="02020603050405020304" pitchFamily="18" charset="0"/>
              </a:rPr>
              <a:t>Cross Correlation of</a:t>
            </a:r>
          </a:p>
          <a:p>
            <a:pPr algn="ctr" eaLnBrk="1" fontAlgn="auto" hangingPunct="1">
              <a:spcBef>
                <a:spcPts val="0"/>
              </a:spcBef>
              <a:spcAft>
                <a:spcPts val="0"/>
              </a:spcAft>
              <a:defRPr/>
            </a:pPr>
            <a:r>
              <a:rPr lang="en-US" altLang="ja-JP" sz="1200" b="1" kern="0" dirty="0" smtClean="0">
                <a:latin typeface="Times New Roman" panose="02020603050405020304" pitchFamily="18" charset="0"/>
                <a:cs typeface="Times New Roman" panose="02020603050405020304" pitchFamily="18" charset="0"/>
              </a:rPr>
              <a:t>r</a:t>
            </a:r>
            <a:r>
              <a:rPr lang="en-US" altLang="ja-JP" sz="1200" b="0" kern="0" dirty="0" smtClean="0">
                <a:latin typeface="Times New Roman" panose="02020603050405020304" pitchFamily="18" charset="0"/>
                <a:cs typeface="Times New Roman" panose="02020603050405020304" pitchFamily="18" charset="0"/>
              </a:rPr>
              <a:t> and </a:t>
            </a:r>
            <a:r>
              <a:rPr lang="en-US" altLang="ja-JP" sz="1200" b="1" kern="0" dirty="0" smtClean="0">
                <a:latin typeface="Times New Roman" panose="02020603050405020304" pitchFamily="18" charset="0"/>
                <a:cs typeface="Times New Roman" panose="02020603050405020304" pitchFamily="18" charset="0"/>
              </a:rPr>
              <a:t>R</a:t>
            </a:r>
          </a:p>
        </p:txBody>
      </p:sp>
      <p:sp>
        <p:nvSpPr>
          <p:cNvPr id="63" name="テキスト ボックス 11"/>
          <p:cNvSpPr txBox="1">
            <a:spLocks noChangeArrowheads="1"/>
          </p:cNvSpPr>
          <p:nvPr/>
        </p:nvSpPr>
        <p:spPr bwMode="auto">
          <a:xfrm flipH="1">
            <a:off x="2447764" y="3063187"/>
            <a:ext cx="4251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+22</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64" name="テキスト ボックス 12"/>
          <p:cNvSpPr txBox="1">
            <a:spLocks noChangeArrowheads="1"/>
          </p:cNvSpPr>
          <p:nvPr/>
        </p:nvSpPr>
        <p:spPr bwMode="auto">
          <a:xfrm flipH="1">
            <a:off x="2752750" y="2644775"/>
            <a:ext cx="5020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0000FF"/>
                </a:solidFill>
                <a:latin typeface="Times New Roman" panose="02020603050405020304" pitchFamily="18" charset="0"/>
                <a:ea typeface="HGPｺﾞｼｯｸE" pitchFamily="50" charset="-128"/>
                <a:cs typeface="Times New Roman" panose="02020603050405020304" pitchFamily="18" charset="0"/>
              </a:rPr>
              <a:t>+256</a:t>
            </a:r>
            <a:endParaRPr lang="ja-JP" altLang="en-US" sz="1200" dirty="0">
              <a:solidFill>
                <a:srgbClr val="0000FF"/>
              </a:solidFill>
              <a:latin typeface="Times New Roman" panose="02020603050405020304" pitchFamily="18" charset="0"/>
              <a:ea typeface="HGPｺﾞｼｯｸE" pitchFamily="50" charset="-128"/>
              <a:cs typeface="Times New Roman" panose="02020603050405020304" pitchFamily="18" charset="0"/>
            </a:endParaRPr>
          </a:p>
        </p:txBody>
      </p:sp>
      <p:sp>
        <p:nvSpPr>
          <p:cNvPr id="65" name="テキスト ボックス 13"/>
          <p:cNvSpPr txBox="1">
            <a:spLocks noChangeArrowheads="1"/>
          </p:cNvSpPr>
          <p:nvPr/>
        </p:nvSpPr>
        <p:spPr bwMode="auto">
          <a:xfrm flipH="1">
            <a:off x="2466563" y="3474530"/>
            <a:ext cx="4154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–26</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66" name="円/楕円 65"/>
          <p:cNvSpPr/>
          <p:nvPr/>
        </p:nvSpPr>
        <p:spPr>
          <a:xfrm flipH="1">
            <a:off x="2760348" y="2798445"/>
            <a:ext cx="90487" cy="92075"/>
          </a:xfrm>
          <a:prstGeom prst="ellipse">
            <a:avLst/>
          </a:prstGeom>
          <a:noFill/>
          <a:ln w="952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67" name="円/楕円 66"/>
          <p:cNvSpPr/>
          <p:nvPr/>
        </p:nvSpPr>
        <p:spPr>
          <a:xfrm flipH="1">
            <a:off x="2709318" y="3313995"/>
            <a:ext cx="90488"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68" name="円/楕円 67"/>
          <p:cNvSpPr/>
          <p:nvPr/>
        </p:nvSpPr>
        <p:spPr>
          <a:xfrm flipH="1">
            <a:off x="2710993" y="3425554"/>
            <a:ext cx="90487"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69" name="Rectangle 82"/>
          <p:cNvSpPr>
            <a:spLocks noChangeArrowheads="1"/>
          </p:cNvSpPr>
          <p:nvPr/>
        </p:nvSpPr>
        <p:spPr bwMode="auto">
          <a:xfrm flipH="1">
            <a:off x="1377326"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0" name="Line 89"/>
          <p:cNvSpPr>
            <a:spLocks noChangeShapeType="1"/>
          </p:cNvSpPr>
          <p:nvPr/>
        </p:nvSpPr>
        <p:spPr bwMode="auto">
          <a:xfrm flipH="1">
            <a:off x="2687013" y="219392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1" name="Line 90"/>
          <p:cNvSpPr>
            <a:spLocks noChangeShapeType="1"/>
          </p:cNvSpPr>
          <p:nvPr/>
        </p:nvSpPr>
        <p:spPr bwMode="auto">
          <a:xfrm flipH="1">
            <a:off x="1377326" y="2251075"/>
            <a:ext cx="1309687"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2" name="Line 89"/>
          <p:cNvSpPr>
            <a:spLocks noChangeShapeType="1"/>
          </p:cNvSpPr>
          <p:nvPr/>
        </p:nvSpPr>
        <p:spPr bwMode="auto">
          <a:xfrm flipH="1">
            <a:off x="1377326" y="219392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3" name="Line 90"/>
          <p:cNvSpPr>
            <a:spLocks noChangeShapeType="1"/>
          </p:cNvSpPr>
          <p:nvPr/>
        </p:nvSpPr>
        <p:spPr bwMode="auto">
          <a:xfrm flipH="1">
            <a:off x="3061663" y="2251075"/>
            <a:ext cx="839788"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4" name="Rectangle 82"/>
          <p:cNvSpPr>
            <a:spLocks noChangeArrowheads="1"/>
          </p:cNvSpPr>
          <p:nvPr/>
        </p:nvSpPr>
        <p:spPr bwMode="auto">
          <a:xfrm flipH="1">
            <a:off x="1470988"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5" name="Rectangle 82"/>
          <p:cNvSpPr>
            <a:spLocks noChangeArrowheads="1"/>
          </p:cNvSpPr>
          <p:nvPr/>
        </p:nvSpPr>
        <p:spPr bwMode="auto">
          <a:xfrm flipH="1">
            <a:off x="1564651"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6" name="Rectangle 82"/>
          <p:cNvSpPr>
            <a:spLocks noChangeArrowheads="1"/>
          </p:cNvSpPr>
          <p:nvPr/>
        </p:nvSpPr>
        <p:spPr bwMode="auto">
          <a:xfrm flipH="1">
            <a:off x="1658313"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7" name="Rectangle 82"/>
          <p:cNvSpPr>
            <a:spLocks noChangeArrowheads="1"/>
          </p:cNvSpPr>
          <p:nvPr/>
        </p:nvSpPr>
        <p:spPr bwMode="auto">
          <a:xfrm flipH="1">
            <a:off x="1751976"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8" name="Rectangle 82"/>
          <p:cNvSpPr>
            <a:spLocks noChangeArrowheads="1"/>
          </p:cNvSpPr>
          <p:nvPr/>
        </p:nvSpPr>
        <p:spPr bwMode="auto">
          <a:xfrm flipH="1">
            <a:off x="1845638"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9" name="Rectangle 82"/>
          <p:cNvSpPr>
            <a:spLocks noChangeArrowheads="1"/>
          </p:cNvSpPr>
          <p:nvPr/>
        </p:nvSpPr>
        <p:spPr bwMode="auto">
          <a:xfrm flipH="1">
            <a:off x="1939301"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0" name="Rectangle 82"/>
          <p:cNvSpPr>
            <a:spLocks noChangeArrowheads="1"/>
          </p:cNvSpPr>
          <p:nvPr/>
        </p:nvSpPr>
        <p:spPr bwMode="auto">
          <a:xfrm flipH="1">
            <a:off x="2032963"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1" name="Rectangle 82"/>
          <p:cNvSpPr>
            <a:spLocks noChangeArrowheads="1"/>
          </p:cNvSpPr>
          <p:nvPr/>
        </p:nvSpPr>
        <p:spPr bwMode="auto">
          <a:xfrm flipH="1">
            <a:off x="2126626"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2" name="Rectangle 82"/>
          <p:cNvSpPr>
            <a:spLocks noChangeArrowheads="1"/>
          </p:cNvSpPr>
          <p:nvPr/>
        </p:nvSpPr>
        <p:spPr bwMode="auto">
          <a:xfrm flipH="1">
            <a:off x="2218701"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3" name="Rectangle 82"/>
          <p:cNvSpPr>
            <a:spLocks noChangeArrowheads="1"/>
          </p:cNvSpPr>
          <p:nvPr/>
        </p:nvSpPr>
        <p:spPr bwMode="auto">
          <a:xfrm flipH="1">
            <a:off x="2312363"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4" name="Rectangle 82"/>
          <p:cNvSpPr>
            <a:spLocks noChangeArrowheads="1"/>
          </p:cNvSpPr>
          <p:nvPr/>
        </p:nvSpPr>
        <p:spPr bwMode="auto">
          <a:xfrm flipH="1">
            <a:off x="2406026"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5" name="Rectangle 82"/>
          <p:cNvSpPr>
            <a:spLocks noChangeArrowheads="1"/>
          </p:cNvSpPr>
          <p:nvPr/>
        </p:nvSpPr>
        <p:spPr bwMode="auto">
          <a:xfrm flipH="1">
            <a:off x="2499688"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6" name="Rectangle 82"/>
          <p:cNvSpPr>
            <a:spLocks noChangeArrowheads="1"/>
          </p:cNvSpPr>
          <p:nvPr/>
        </p:nvSpPr>
        <p:spPr bwMode="auto">
          <a:xfrm flipH="1">
            <a:off x="2593351"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7" name="Rectangle 82"/>
          <p:cNvSpPr>
            <a:spLocks noChangeArrowheads="1"/>
          </p:cNvSpPr>
          <p:nvPr/>
        </p:nvSpPr>
        <p:spPr bwMode="auto">
          <a:xfrm flipH="1">
            <a:off x="2687013" y="2343150"/>
            <a:ext cx="93663"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8" name="Rectangle 82"/>
          <p:cNvSpPr>
            <a:spLocks noChangeArrowheads="1"/>
          </p:cNvSpPr>
          <p:nvPr/>
        </p:nvSpPr>
        <p:spPr bwMode="auto">
          <a:xfrm flipH="1">
            <a:off x="2780676" y="2343150"/>
            <a:ext cx="93662"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9" name="Rectangle 82"/>
          <p:cNvSpPr>
            <a:spLocks noChangeArrowheads="1"/>
          </p:cNvSpPr>
          <p:nvPr/>
        </p:nvSpPr>
        <p:spPr bwMode="auto">
          <a:xfrm flipH="1">
            <a:off x="2874338" y="2343150"/>
            <a:ext cx="93663"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0" name="Rectangle 82"/>
          <p:cNvSpPr>
            <a:spLocks noChangeArrowheads="1"/>
          </p:cNvSpPr>
          <p:nvPr/>
        </p:nvSpPr>
        <p:spPr bwMode="auto">
          <a:xfrm flipH="1">
            <a:off x="2968001" y="2343150"/>
            <a:ext cx="93662"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1" name="Rectangle 82"/>
          <p:cNvSpPr>
            <a:spLocks noChangeArrowheads="1"/>
          </p:cNvSpPr>
          <p:nvPr/>
        </p:nvSpPr>
        <p:spPr bwMode="auto">
          <a:xfrm flipH="1">
            <a:off x="3061663"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2" name="Rectangle 82"/>
          <p:cNvSpPr>
            <a:spLocks noChangeArrowheads="1"/>
          </p:cNvSpPr>
          <p:nvPr/>
        </p:nvSpPr>
        <p:spPr bwMode="auto">
          <a:xfrm flipH="1">
            <a:off x="3155326" y="2343150"/>
            <a:ext cx="92075"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3" name="Rectangle 82"/>
          <p:cNvSpPr>
            <a:spLocks noChangeArrowheads="1"/>
          </p:cNvSpPr>
          <p:nvPr/>
        </p:nvSpPr>
        <p:spPr bwMode="auto">
          <a:xfrm flipH="1">
            <a:off x="3247401"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4" name="Rectangle 82"/>
          <p:cNvSpPr>
            <a:spLocks noChangeArrowheads="1"/>
          </p:cNvSpPr>
          <p:nvPr/>
        </p:nvSpPr>
        <p:spPr bwMode="auto">
          <a:xfrm flipH="1">
            <a:off x="3341063"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5" name="Rectangle 82"/>
          <p:cNvSpPr>
            <a:spLocks noChangeArrowheads="1"/>
          </p:cNvSpPr>
          <p:nvPr/>
        </p:nvSpPr>
        <p:spPr bwMode="auto">
          <a:xfrm flipH="1">
            <a:off x="3434726"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6" name="Rectangle 82"/>
          <p:cNvSpPr>
            <a:spLocks noChangeArrowheads="1"/>
          </p:cNvSpPr>
          <p:nvPr/>
        </p:nvSpPr>
        <p:spPr bwMode="auto">
          <a:xfrm flipH="1">
            <a:off x="3528388"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7" name="Rectangle 82"/>
          <p:cNvSpPr>
            <a:spLocks noChangeArrowheads="1"/>
          </p:cNvSpPr>
          <p:nvPr/>
        </p:nvSpPr>
        <p:spPr bwMode="auto">
          <a:xfrm flipH="1">
            <a:off x="3622051" y="234315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8" name="Rectangle 82"/>
          <p:cNvSpPr>
            <a:spLocks noChangeArrowheads="1"/>
          </p:cNvSpPr>
          <p:nvPr/>
        </p:nvSpPr>
        <p:spPr bwMode="auto">
          <a:xfrm flipH="1">
            <a:off x="3715713"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9" name="Line 89"/>
          <p:cNvSpPr>
            <a:spLocks noChangeShapeType="1"/>
          </p:cNvSpPr>
          <p:nvPr/>
        </p:nvSpPr>
        <p:spPr bwMode="auto">
          <a:xfrm flipH="1">
            <a:off x="3903039" y="219392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0" name="Line 89"/>
          <p:cNvSpPr>
            <a:spLocks noChangeShapeType="1"/>
          </p:cNvSpPr>
          <p:nvPr/>
        </p:nvSpPr>
        <p:spPr bwMode="auto">
          <a:xfrm flipH="1">
            <a:off x="1377326"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1" name="Line 89"/>
          <p:cNvSpPr>
            <a:spLocks noChangeShapeType="1"/>
          </p:cNvSpPr>
          <p:nvPr/>
        </p:nvSpPr>
        <p:spPr bwMode="auto">
          <a:xfrm flipH="1">
            <a:off x="2686220"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2" name="Rectangle 82"/>
          <p:cNvSpPr>
            <a:spLocks noChangeArrowheads="1"/>
          </p:cNvSpPr>
          <p:nvPr/>
        </p:nvSpPr>
        <p:spPr bwMode="auto">
          <a:xfrm flipH="1">
            <a:off x="3809376" y="234315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103" name="Line 89"/>
          <p:cNvSpPr>
            <a:spLocks noChangeShapeType="1"/>
          </p:cNvSpPr>
          <p:nvPr/>
        </p:nvSpPr>
        <p:spPr bwMode="auto">
          <a:xfrm flipH="1">
            <a:off x="3061663" y="219392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4" name="Line 90"/>
          <p:cNvSpPr>
            <a:spLocks noChangeShapeType="1"/>
          </p:cNvSpPr>
          <p:nvPr/>
        </p:nvSpPr>
        <p:spPr bwMode="auto">
          <a:xfrm flipH="1">
            <a:off x="2688601" y="2251075"/>
            <a:ext cx="373062"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5" name="テキスト ボックス 104"/>
          <p:cNvSpPr txBox="1"/>
          <p:nvPr/>
        </p:nvSpPr>
        <p:spPr>
          <a:xfrm flipH="1">
            <a:off x="1700188" y="1965325"/>
            <a:ext cx="663964"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SYNC</a:t>
            </a:r>
          </a:p>
        </p:txBody>
      </p:sp>
      <p:sp>
        <p:nvSpPr>
          <p:cNvPr id="106" name="テキスト ボックス 105"/>
          <p:cNvSpPr txBox="1"/>
          <p:nvPr/>
        </p:nvSpPr>
        <p:spPr>
          <a:xfrm flipH="1">
            <a:off x="3224916" y="1965325"/>
            <a:ext cx="513282"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CES</a:t>
            </a:r>
          </a:p>
        </p:txBody>
      </p:sp>
      <p:sp>
        <p:nvSpPr>
          <p:cNvPr id="107" name="テキスト ボックス 106"/>
          <p:cNvSpPr txBox="1"/>
          <p:nvPr/>
        </p:nvSpPr>
        <p:spPr>
          <a:xfrm flipH="1">
            <a:off x="2613847" y="1965325"/>
            <a:ext cx="513282" cy="307777"/>
          </a:xfrm>
          <a:prstGeom prst="rect">
            <a:avLst/>
          </a:prstGeom>
          <a:noFill/>
        </p:spPr>
        <p:txBody>
          <a:bodyPr wrap="none">
            <a:spAutoFit/>
          </a:bodyPr>
          <a:lstStyle/>
          <a:p>
            <a:pPr algn="ctr">
              <a:defRPr/>
            </a:pPr>
            <a:r>
              <a:rPr kumimoji="0" lang="en-US" altLang="ja-JP" sz="1400" kern="0" dirty="0" smtClean="0">
                <a:solidFill>
                  <a:sysClr val="windowText" lastClr="000000"/>
                </a:solidFill>
                <a:ea typeface="HGPｺﾞｼｯｸE" panose="020B0900000000000000" pitchFamily="50" charset="-128"/>
                <a:cs typeface="Times New Roman" panose="02020603050405020304" pitchFamily="18" charset="0"/>
              </a:rPr>
              <a:t>SFD</a:t>
            </a:r>
            <a:endParaRPr kumimoji="0" lang="en-US" altLang="ja-JP" sz="1400" kern="0" dirty="0">
              <a:solidFill>
                <a:sysClr val="windowText" lastClr="000000"/>
              </a:solidFill>
              <a:ea typeface="HGPｺﾞｼｯｸE" panose="020B0900000000000000" pitchFamily="50" charset="-128"/>
              <a:cs typeface="Times New Roman" panose="02020603050405020304" pitchFamily="18" charset="0"/>
            </a:endParaRPr>
          </a:p>
        </p:txBody>
      </p:sp>
      <p:sp>
        <p:nvSpPr>
          <p:cNvPr id="108" name="Line 89"/>
          <p:cNvSpPr>
            <a:spLocks noChangeShapeType="1"/>
          </p:cNvSpPr>
          <p:nvPr/>
        </p:nvSpPr>
        <p:spPr bwMode="auto">
          <a:xfrm flipH="1">
            <a:off x="2780676"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9" name="Line 89"/>
          <p:cNvSpPr>
            <a:spLocks noChangeShapeType="1"/>
          </p:cNvSpPr>
          <p:nvPr/>
        </p:nvSpPr>
        <p:spPr bwMode="auto">
          <a:xfrm flipH="1">
            <a:off x="3903832" y="255270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10" name="Text Box 86"/>
          <p:cNvSpPr txBox="1">
            <a:spLocks noChangeArrowheads="1"/>
          </p:cNvSpPr>
          <p:nvPr/>
        </p:nvSpPr>
        <p:spPr bwMode="auto">
          <a:xfrm>
            <a:off x="471132" y="5769260"/>
            <a:ext cx="859241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400" kern="0" dirty="0" smtClean="0">
                <a:latin typeface="Times New Roman" panose="02020603050405020304" pitchFamily="18" charset="0"/>
                <a:cs typeface="Times New Roman" panose="02020603050405020304" pitchFamily="18" charset="0"/>
              </a:rPr>
              <a:t>The last 3 GCS of SFD in 15.3c are used for detection of the header rate, either medium rate (MR) or high rate (HR).</a:t>
            </a:r>
          </a:p>
        </p:txBody>
      </p:sp>
      <p:sp>
        <p:nvSpPr>
          <p:cNvPr id="111" name="テキスト ボックス 110"/>
          <p:cNvSpPr txBox="1"/>
          <p:nvPr/>
        </p:nvSpPr>
        <p:spPr>
          <a:xfrm>
            <a:off x="3989789" y="3454906"/>
            <a:ext cx="582211" cy="276999"/>
          </a:xfrm>
          <a:prstGeom prst="rect">
            <a:avLst/>
          </a:prstGeom>
          <a:noFill/>
        </p:spPr>
        <p:txBody>
          <a:bodyPr wrap="none" rtlCol="0">
            <a:spAutoFit/>
          </a:bodyPr>
          <a:lstStyle/>
          <a:p>
            <a:r>
              <a:rPr lang="en-US" altLang="ja-JP" dirty="0" smtClean="0"/>
              <a:t>–38 %</a:t>
            </a:r>
            <a:endParaRPr kumimoji="1" lang="ja-JP" altLang="en-US" dirty="0"/>
          </a:p>
        </p:txBody>
      </p:sp>
      <p:cxnSp>
        <p:nvCxnSpPr>
          <p:cNvPr id="112" name="直線矢印コネクタ 111"/>
          <p:cNvCxnSpPr/>
          <p:nvPr/>
        </p:nvCxnSpPr>
        <p:spPr bwMode="auto">
          <a:xfrm>
            <a:off x="2809118" y="3463950"/>
            <a:ext cx="4091776"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3" name="直線矢印コネクタ 112"/>
          <p:cNvCxnSpPr/>
          <p:nvPr/>
        </p:nvCxnSpPr>
        <p:spPr bwMode="auto">
          <a:xfrm>
            <a:off x="2809118" y="3359238"/>
            <a:ext cx="4091776"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14" name="テキスト ボックス 113"/>
          <p:cNvSpPr txBox="1"/>
          <p:nvPr/>
        </p:nvSpPr>
        <p:spPr>
          <a:xfrm>
            <a:off x="3989789" y="3121578"/>
            <a:ext cx="582211" cy="276999"/>
          </a:xfrm>
          <a:prstGeom prst="rect">
            <a:avLst/>
          </a:prstGeom>
          <a:noFill/>
        </p:spPr>
        <p:txBody>
          <a:bodyPr wrap="none" rtlCol="0">
            <a:spAutoFit/>
          </a:bodyPr>
          <a:lstStyle/>
          <a:p>
            <a:r>
              <a:rPr kumimoji="1" lang="en-US" altLang="ja-JP" dirty="0" smtClean="0"/>
              <a:t>–36 %</a:t>
            </a:r>
          </a:p>
        </p:txBody>
      </p:sp>
      <p:sp>
        <p:nvSpPr>
          <p:cNvPr id="115" name="タイトル 114"/>
          <p:cNvSpPr>
            <a:spLocks noGrp="1"/>
          </p:cNvSpPr>
          <p:nvPr>
            <p:ph type="title" idx="4294967295"/>
          </p:nvPr>
        </p:nvSpPr>
        <p:spPr>
          <a:xfrm>
            <a:off x="685800" y="685800"/>
            <a:ext cx="7772400" cy="671513"/>
          </a:xfrm>
        </p:spPr>
        <p:txBody>
          <a:bodyPr/>
          <a:lstStyle/>
          <a:p>
            <a:r>
              <a:rPr lang="en-US" altLang="ja-JP" sz="3600" kern="1200" dirty="0" smtClean="0">
                <a:solidFill>
                  <a:srgbClr val="000000"/>
                </a:solidFill>
                <a:effectLst/>
                <a:latin typeface="Times New Roman"/>
                <a:ea typeface="+mj-ea"/>
                <a:cs typeface="+mj-cs"/>
              </a:rPr>
              <a:t>Cross-correlation Properties</a:t>
            </a:r>
            <a:endParaRPr kumimoji="1" lang="ja-JP" altLang="en-US" dirty="0"/>
          </a:p>
        </p:txBody>
      </p:sp>
    </p:spTree>
    <p:extLst>
      <p:ext uri="{BB962C8B-B14F-4D97-AF65-F5344CB8AC3E}">
        <p14:creationId xmlns:p14="http://schemas.microsoft.com/office/powerpoint/2010/main" val="2791435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17</a:t>
            </a:fld>
            <a:endParaRPr lang="en-US" altLang="ja-JP"/>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2000" y="1376772"/>
            <a:ext cx="5760000" cy="376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86"/>
          <p:cNvSpPr txBox="1">
            <a:spLocks noChangeArrowheads="1"/>
          </p:cNvSpPr>
          <p:nvPr/>
        </p:nvSpPr>
        <p:spPr bwMode="auto">
          <a:xfrm>
            <a:off x="179512" y="5913276"/>
            <a:ext cx="87849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400" kern="0" dirty="0" smtClean="0">
                <a:latin typeface="Times New Roman" panose="02020603050405020304" pitchFamily="18" charset="0"/>
                <a:cs typeface="Times New Roman" panose="02020603050405020304" pitchFamily="18" charset="0"/>
              </a:rPr>
              <a:t>CNR dependence of FER due to synchronization or header or payload</a:t>
            </a:r>
          </a:p>
        </p:txBody>
      </p:sp>
      <p:sp>
        <p:nvSpPr>
          <p:cNvPr id="7" name="Text Box 86"/>
          <p:cNvSpPr txBox="1">
            <a:spLocks noChangeArrowheads="1"/>
          </p:cNvSpPr>
          <p:nvPr/>
        </p:nvSpPr>
        <p:spPr bwMode="auto">
          <a:xfrm rot="16200000">
            <a:off x="322684" y="2950376"/>
            <a:ext cx="255390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000" b="0" kern="0" dirty="0" smtClean="0">
                <a:latin typeface="Times New Roman" panose="02020603050405020304" pitchFamily="18" charset="0"/>
                <a:cs typeface="Times New Roman" panose="02020603050405020304" pitchFamily="18" charset="0"/>
              </a:rPr>
              <a:t>Frame-error Rate, FER</a:t>
            </a:r>
          </a:p>
        </p:txBody>
      </p:sp>
      <p:sp>
        <p:nvSpPr>
          <p:cNvPr id="8" name="Text Box 86"/>
          <p:cNvSpPr txBox="1">
            <a:spLocks noChangeArrowheads="1"/>
          </p:cNvSpPr>
          <p:nvPr/>
        </p:nvSpPr>
        <p:spPr bwMode="auto">
          <a:xfrm>
            <a:off x="2872270" y="5007521"/>
            <a:ext cx="36439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000" b="0" kern="0" dirty="0" smtClean="0">
                <a:latin typeface="Times New Roman" panose="02020603050405020304" pitchFamily="18" charset="0"/>
                <a:cs typeface="Times New Roman" panose="02020603050405020304" pitchFamily="18" charset="0"/>
              </a:rPr>
              <a:t>Carrier to Noise Ratio, CNR (dB)</a:t>
            </a:r>
          </a:p>
        </p:txBody>
      </p:sp>
      <p:cxnSp>
        <p:nvCxnSpPr>
          <p:cNvPr id="9" name="直線コネクタ 8"/>
          <p:cNvCxnSpPr/>
          <p:nvPr/>
        </p:nvCxnSpPr>
        <p:spPr bwMode="auto">
          <a:xfrm>
            <a:off x="5508104" y="3099309"/>
            <a:ext cx="756000" cy="165216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コネクタ 9"/>
          <p:cNvCxnSpPr/>
          <p:nvPr/>
        </p:nvCxnSpPr>
        <p:spPr bwMode="auto">
          <a:xfrm>
            <a:off x="6480212" y="3315333"/>
            <a:ext cx="468052" cy="143613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弧 10"/>
          <p:cNvSpPr/>
          <p:nvPr/>
        </p:nvSpPr>
        <p:spPr bwMode="auto">
          <a:xfrm>
            <a:off x="4355976" y="3575319"/>
            <a:ext cx="432048" cy="432048"/>
          </a:xfrm>
          <a:prstGeom prst="arc">
            <a:avLst>
              <a:gd name="adj1" fmla="val 16200000"/>
              <a:gd name="adj2" fmla="val 10786850"/>
            </a:avLst>
          </a:prstGeom>
          <a:noFill/>
          <a:ln w="952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円弧 11"/>
          <p:cNvSpPr/>
          <p:nvPr/>
        </p:nvSpPr>
        <p:spPr bwMode="auto">
          <a:xfrm>
            <a:off x="3491880" y="2559249"/>
            <a:ext cx="432048" cy="432048"/>
          </a:xfrm>
          <a:prstGeom prst="arc">
            <a:avLst>
              <a:gd name="adj1" fmla="val 16200000"/>
              <a:gd name="adj2" fmla="val 10786850"/>
            </a:avLst>
          </a:prstGeom>
          <a:noFill/>
          <a:ln w="952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テキスト ボックス 12"/>
          <p:cNvSpPr txBox="1"/>
          <p:nvPr/>
        </p:nvSpPr>
        <p:spPr>
          <a:xfrm>
            <a:off x="3455876" y="2282250"/>
            <a:ext cx="1527982" cy="307777"/>
          </a:xfrm>
          <a:prstGeom prst="rect">
            <a:avLst/>
          </a:prstGeom>
          <a:noFill/>
        </p:spPr>
        <p:txBody>
          <a:bodyPr wrap="none" rtlCol="0">
            <a:spAutoFit/>
          </a:bodyPr>
          <a:lstStyle/>
          <a:p>
            <a:r>
              <a:rPr kumimoji="1" lang="en-US" altLang="ja-JP" sz="1400" dirty="0" smtClean="0"/>
              <a:t>Missed detection</a:t>
            </a:r>
            <a:r>
              <a:rPr kumimoji="1" lang="en-US" altLang="ja-JP" sz="1400" baseline="30000" dirty="0" smtClean="0"/>
              <a:t>*1</a:t>
            </a:r>
            <a:endParaRPr kumimoji="1" lang="ja-JP" altLang="en-US" sz="1400" baseline="30000" dirty="0"/>
          </a:p>
        </p:txBody>
      </p:sp>
      <p:sp>
        <p:nvSpPr>
          <p:cNvPr id="14" name="テキスト ボックス 13"/>
          <p:cNvSpPr txBox="1"/>
          <p:nvPr/>
        </p:nvSpPr>
        <p:spPr>
          <a:xfrm>
            <a:off x="4390871" y="3243325"/>
            <a:ext cx="1136850" cy="307777"/>
          </a:xfrm>
          <a:prstGeom prst="rect">
            <a:avLst/>
          </a:prstGeom>
          <a:noFill/>
        </p:spPr>
        <p:txBody>
          <a:bodyPr wrap="none" rtlCol="0">
            <a:spAutoFit/>
          </a:bodyPr>
          <a:lstStyle/>
          <a:p>
            <a:r>
              <a:rPr kumimoji="1" lang="en-US" altLang="ja-JP" sz="1400" dirty="0" smtClean="0"/>
              <a:t>False alarm</a:t>
            </a:r>
            <a:r>
              <a:rPr kumimoji="1" lang="en-US" altLang="ja-JP" sz="1400" baseline="30000" dirty="0" smtClean="0"/>
              <a:t>*2</a:t>
            </a:r>
            <a:endParaRPr kumimoji="1" lang="ja-JP" altLang="en-US" sz="1400" baseline="30000" dirty="0"/>
          </a:p>
        </p:txBody>
      </p:sp>
      <p:cxnSp>
        <p:nvCxnSpPr>
          <p:cNvPr id="15" name="直線矢印コネクタ 14"/>
          <p:cNvCxnSpPr/>
          <p:nvPr/>
        </p:nvCxnSpPr>
        <p:spPr bwMode="auto">
          <a:xfrm flipH="1">
            <a:off x="5273032" y="4771130"/>
            <a:ext cx="972024" cy="0"/>
          </a:xfrm>
          <a:prstGeom prst="straightConnector1">
            <a:avLst/>
          </a:prstGeom>
          <a:solidFill>
            <a:schemeClr val="accent1"/>
          </a:solidFill>
          <a:ln w="28575"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flipH="1">
            <a:off x="5273032" y="4689140"/>
            <a:ext cx="288032" cy="0"/>
          </a:xfrm>
          <a:prstGeom prst="straightConnector1">
            <a:avLst/>
          </a:prstGeom>
          <a:solidFill>
            <a:schemeClr val="accent1"/>
          </a:solidFill>
          <a:ln w="28575" cap="flat" cmpd="sng" algn="ctr">
            <a:solidFill>
              <a:srgbClr val="0000FF"/>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コネクタ 16"/>
          <p:cNvCxnSpPr/>
          <p:nvPr/>
        </p:nvCxnSpPr>
        <p:spPr bwMode="auto">
          <a:xfrm flipV="1">
            <a:off x="5418826" y="4007367"/>
            <a:ext cx="188481" cy="681775"/>
          </a:xfrm>
          <a:prstGeom prst="line">
            <a:avLst/>
          </a:prstGeom>
          <a:solidFill>
            <a:schemeClr val="accent1"/>
          </a:solidFill>
          <a:ln w="12700" cap="flat" cmpd="sng" algn="ctr">
            <a:solidFill>
              <a:srgbClr val="00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コネクタ 17"/>
          <p:cNvCxnSpPr/>
          <p:nvPr/>
        </p:nvCxnSpPr>
        <p:spPr bwMode="auto">
          <a:xfrm flipV="1">
            <a:off x="5886104" y="4290810"/>
            <a:ext cx="486096" cy="460663"/>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 Box 86"/>
          <p:cNvSpPr txBox="1">
            <a:spLocks noChangeArrowheads="1"/>
          </p:cNvSpPr>
          <p:nvPr/>
        </p:nvSpPr>
        <p:spPr bwMode="auto">
          <a:xfrm>
            <a:off x="371171" y="5369731"/>
            <a:ext cx="8401659" cy="615553"/>
          </a:xfrm>
          <a:prstGeom prst="rect">
            <a:avLst/>
          </a:prstGeom>
          <a:noFill/>
          <a:ln>
            <a:noFill/>
          </a:ln>
          <a:effectLs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en-US" altLang="ja-JP" sz="1100" b="0" kern="0" dirty="0" smtClean="0">
                <a:latin typeface="Times New Roman" panose="02020603050405020304" pitchFamily="18" charset="0"/>
                <a:cs typeface="Times New Roman" panose="02020603050405020304" pitchFamily="18" charset="0"/>
              </a:rPr>
              <a:t>*1: the probability </a:t>
            </a:r>
            <a:r>
              <a:rPr lang="en-US" altLang="ja-JP" sz="1100" kern="0" dirty="0" smtClean="0">
                <a:latin typeface="Times New Roman" panose="02020603050405020304" pitchFamily="18" charset="0"/>
                <a:cs typeface="Times New Roman" panose="02020603050405020304" pitchFamily="18" charset="0"/>
              </a:rPr>
              <a:t>of a </a:t>
            </a:r>
            <a:r>
              <a:rPr lang="en-US" altLang="ja-JP" sz="1100" kern="0" dirty="0">
                <a:latin typeface="Times New Roman" panose="02020603050405020304" pitchFamily="18" charset="0"/>
                <a:cs typeface="Times New Roman" panose="02020603050405020304" pitchFamily="18" charset="0"/>
              </a:rPr>
              <a:t>correlation between a </a:t>
            </a:r>
            <a:r>
              <a:rPr lang="en-US" altLang="ja-JP" sz="1100" kern="0" dirty="0" smtClean="0">
                <a:latin typeface="Times New Roman" panose="02020603050405020304" pitchFamily="18" charset="0"/>
                <a:cs typeface="Times New Roman" panose="02020603050405020304" pitchFamily="18" charset="0"/>
              </a:rPr>
              <a:t>received </a:t>
            </a:r>
            <a:r>
              <a:rPr lang="en-US" altLang="ja-JP" sz="1100" kern="0" dirty="0">
                <a:latin typeface="Times New Roman" panose="02020603050405020304" pitchFamily="18" charset="0"/>
                <a:cs typeface="Times New Roman" panose="02020603050405020304" pitchFamily="18" charset="0"/>
              </a:rPr>
              <a:t>sequence and a reference </a:t>
            </a:r>
            <a:r>
              <a:rPr lang="en-US" altLang="ja-JP" sz="1100" kern="0" dirty="0" smtClean="0">
                <a:latin typeface="Times New Roman" panose="02020603050405020304" pitchFamily="18" charset="0"/>
                <a:cs typeface="Times New Roman" panose="02020603050405020304" pitchFamily="18" charset="0"/>
              </a:rPr>
              <a:t>sequence being below a threshold at the correct timing position.</a:t>
            </a:r>
          </a:p>
          <a:p>
            <a:pPr eaLnBrk="1" fontAlgn="auto" hangingPunct="1">
              <a:spcBef>
                <a:spcPts val="0"/>
              </a:spcBef>
              <a:spcAft>
                <a:spcPts val="0"/>
              </a:spcAft>
              <a:defRPr/>
            </a:pPr>
            <a:r>
              <a:rPr lang="en-US" altLang="ja-JP" sz="1100" kern="0" dirty="0" smtClean="0">
                <a:latin typeface="Times New Roman" panose="02020603050405020304" pitchFamily="18" charset="0"/>
                <a:cs typeface="Times New Roman" panose="02020603050405020304" pitchFamily="18" charset="0"/>
              </a:rPr>
              <a:t>*2: the probability of a correlation between a received sequence and </a:t>
            </a:r>
            <a:r>
              <a:rPr lang="en-US" altLang="ja-JP" sz="1100" kern="0" dirty="0">
                <a:latin typeface="Times New Roman" panose="02020603050405020304" pitchFamily="18" charset="0"/>
                <a:cs typeface="Times New Roman" panose="02020603050405020304" pitchFamily="18" charset="0"/>
              </a:rPr>
              <a:t>a reference sequence </a:t>
            </a:r>
            <a:r>
              <a:rPr lang="en-US" altLang="ja-JP" sz="1100" kern="0" dirty="0" smtClean="0">
                <a:latin typeface="Times New Roman" panose="02020603050405020304" pitchFamily="18" charset="0"/>
                <a:cs typeface="Times New Roman" panose="02020603050405020304" pitchFamily="18" charset="0"/>
              </a:rPr>
              <a:t>being above a threshold at the incorrect timing position.</a:t>
            </a:r>
          </a:p>
          <a:p>
            <a:pPr eaLnBrk="1" fontAlgn="auto" hangingPunct="1">
              <a:spcBef>
                <a:spcPts val="0"/>
              </a:spcBef>
              <a:spcAft>
                <a:spcPts val="0"/>
              </a:spcAft>
              <a:defRPr/>
            </a:pPr>
            <a:r>
              <a:rPr lang="en-US" altLang="ja-JP" sz="1100" kern="0" dirty="0" smtClean="0">
                <a:latin typeface="Times New Roman" panose="02020603050405020304" pitchFamily="18" charset="0"/>
                <a:cs typeface="Times New Roman" panose="02020603050405020304" pitchFamily="18" charset="0"/>
              </a:rPr>
              <a:t>The threshold of sync. detection: 80</a:t>
            </a:r>
            <a:endParaRPr lang="en-US" altLang="ja-JP" sz="1100" b="0" kern="0" dirty="0" smtClean="0">
              <a:latin typeface="Times New Roman" panose="02020603050405020304" pitchFamily="18" charset="0"/>
              <a:cs typeface="Times New Roman" panose="02020603050405020304" pitchFamily="18" charset="0"/>
            </a:endParaRPr>
          </a:p>
        </p:txBody>
      </p:sp>
      <p:sp>
        <p:nvSpPr>
          <p:cNvPr id="20" name="テキスト ボックス 9"/>
          <p:cNvSpPr txBox="1">
            <a:spLocks noChangeArrowheads="1"/>
          </p:cNvSpPr>
          <p:nvPr/>
        </p:nvSpPr>
        <p:spPr bwMode="auto">
          <a:xfrm>
            <a:off x="6516583" y="3429000"/>
            <a:ext cx="97174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100" b="0" dirty="0">
                <a:latin typeface="Times New Roman" panose="02020603050405020304" pitchFamily="18" charset="0"/>
                <a:cs typeface="Times New Roman" panose="02020603050405020304" pitchFamily="18" charset="0"/>
              </a:rPr>
              <a:t>(extrapolated)</a:t>
            </a:r>
            <a:endParaRPr lang="ja-JP" altLang="en-US" sz="1100" b="0" dirty="0">
              <a:latin typeface="Times New Roman" panose="02020603050405020304" pitchFamily="18" charset="0"/>
              <a:cs typeface="Times New Roman" panose="02020603050405020304" pitchFamily="18" charset="0"/>
            </a:endParaRPr>
          </a:p>
        </p:txBody>
      </p:sp>
      <p:sp>
        <p:nvSpPr>
          <p:cNvPr id="21" name="テキスト ボックス 9"/>
          <p:cNvSpPr txBox="1">
            <a:spLocks noChangeArrowheads="1"/>
          </p:cNvSpPr>
          <p:nvPr/>
        </p:nvSpPr>
        <p:spPr bwMode="auto">
          <a:xfrm>
            <a:off x="5643281" y="3429000"/>
            <a:ext cx="97174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100" b="0" dirty="0">
                <a:latin typeface="Times New Roman" panose="02020603050405020304" pitchFamily="18" charset="0"/>
                <a:cs typeface="Times New Roman" panose="02020603050405020304" pitchFamily="18" charset="0"/>
              </a:rPr>
              <a:t>(extrapolated)</a:t>
            </a:r>
            <a:endParaRPr lang="ja-JP" altLang="en-US" sz="1100" b="0" dirty="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5539211" y="3853478"/>
            <a:ext cx="1710725" cy="307777"/>
          </a:xfrm>
          <a:prstGeom prst="rect">
            <a:avLst/>
          </a:prstGeom>
          <a:noFill/>
        </p:spPr>
        <p:txBody>
          <a:bodyPr wrap="none" rtlCol="0">
            <a:spAutoFit/>
          </a:bodyPr>
          <a:lstStyle/>
          <a:p>
            <a:r>
              <a:rPr kumimoji="1" lang="en-US" altLang="ja-JP" sz="1400" dirty="0" smtClean="0">
                <a:solidFill>
                  <a:srgbClr val="0000FF"/>
                </a:solidFill>
              </a:rPr>
              <a:t>0.9 dB gain for 15.3c</a:t>
            </a:r>
            <a:endParaRPr kumimoji="1" lang="ja-JP" altLang="en-US" sz="1400" dirty="0">
              <a:solidFill>
                <a:srgbClr val="0000FF"/>
              </a:solidFill>
            </a:endParaRPr>
          </a:p>
        </p:txBody>
      </p:sp>
      <p:sp>
        <p:nvSpPr>
          <p:cNvPr id="23" name="テキスト ボックス 22"/>
          <p:cNvSpPr txBox="1"/>
          <p:nvPr/>
        </p:nvSpPr>
        <p:spPr>
          <a:xfrm>
            <a:off x="6304104" y="4136921"/>
            <a:ext cx="2765437" cy="307777"/>
          </a:xfrm>
          <a:prstGeom prst="rect">
            <a:avLst/>
          </a:prstGeom>
          <a:noFill/>
        </p:spPr>
        <p:txBody>
          <a:bodyPr wrap="none" rtlCol="0">
            <a:spAutoFit/>
          </a:bodyPr>
          <a:lstStyle/>
          <a:p>
            <a:r>
              <a:rPr kumimoji="1" lang="en-US" altLang="ja-JP" sz="1400" dirty="0" smtClean="0">
                <a:solidFill>
                  <a:srgbClr val="FF0000"/>
                </a:solidFill>
              </a:rPr>
              <a:t>Estimated &gt; 3 dB margin for header</a:t>
            </a:r>
            <a:endParaRPr kumimoji="1" lang="ja-JP" altLang="en-US" sz="1400" dirty="0">
              <a:solidFill>
                <a:srgbClr val="FF0000"/>
              </a:solidFill>
            </a:endParaRPr>
          </a:p>
        </p:txBody>
      </p:sp>
      <p:sp>
        <p:nvSpPr>
          <p:cNvPr id="24" name="タイトル 23"/>
          <p:cNvSpPr>
            <a:spLocks noGrp="1"/>
          </p:cNvSpPr>
          <p:nvPr>
            <p:ph type="title" idx="4294967295"/>
          </p:nvPr>
        </p:nvSpPr>
        <p:spPr/>
        <p:txBody>
          <a:bodyPr/>
          <a:lstStyle/>
          <a:p>
            <a:r>
              <a:rPr kumimoji="1" lang="en-US" altLang="ja-JP" sz="3600" dirty="0" smtClean="0">
                <a:solidFill>
                  <a:srgbClr val="000000"/>
                </a:solidFill>
                <a:effectLst/>
                <a:latin typeface="Times New Roman"/>
                <a:ea typeface="ＭＳ Ｐゴシック"/>
                <a:cs typeface="Times New Roman"/>
              </a:rPr>
              <a:t>Performance of Frame synchronization</a:t>
            </a:r>
            <a:endParaRPr kumimoji="1" lang="ja-JP" altLang="en-US" dirty="0"/>
          </a:p>
        </p:txBody>
      </p:sp>
    </p:spTree>
    <p:extLst>
      <p:ext uri="{BB962C8B-B14F-4D97-AF65-F5344CB8AC3E}">
        <p14:creationId xmlns:p14="http://schemas.microsoft.com/office/powerpoint/2010/main" val="1326375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&lt;month year&gt;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(Sony/ETRI/JRC/NTT/Toshiba)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18</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530402529"/>
              </p:ext>
            </p:extLst>
          </p:nvPr>
        </p:nvGraphicFramePr>
        <p:xfrm>
          <a:off x="539552" y="1717888"/>
          <a:ext cx="3096344" cy="4663440"/>
        </p:xfrm>
        <a:graphic>
          <a:graphicData uri="http://schemas.openxmlformats.org/drawingml/2006/table">
            <a:tbl>
              <a:tblPr firstRow="1" bandRow="1">
                <a:tableStyleId>{5940675A-B579-460E-94D1-54222C63F5DA}</a:tableStyleId>
              </a:tblPr>
              <a:tblGrid>
                <a:gridCol w="387043"/>
                <a:gridCol w="387043"/>
                <a:gridCol w="387043"/>
                <a:gridCol w="387043"/>
                <a:gridCol w="387043"/>
                <a:gridCol w="387043"/>
                <a:gridCol w="387043"/>
                <a:gridCol w="387043"/>
              </a:tblGrid>
              <a:tr h="0">
                <a:tc>
                  <a:txBody>
                    <a:bodyPr/>
                    <a:lstStyle/>
                    <a:p>
                      <a:pPr algn="ctr"/>
                      <a:r>
                        <a:rPr kumimoji="1" lang="en-US" altLang="ja-JP" sz="1200" b="1" dirty="0" smtClean="0"/>
                        <a:t>i0</a:t>
                      </a:r>
                      <a:endParaRPr kumimoji="1" lang="ja-JP" altLang="en-US" sz="1200" b="1"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t>i1</a:t>
                      </a: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t>i2</a:t>
                      </a: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t>i3</a:t>
                      </a:r>
                      <a:endParaRPr kumimoji="1" lang="ja-JP" altLang="en-US" sz="1200" b="1"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t>p0</a:t>
                      </a:r>
                      <a:endParaRPr kumimoji="1" lang="ja-JP" altLang="en-US" sz="1200" b="1"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t>p1</a:t>
                      </a: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t>p2</a:t>
                      </a: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t>p3</a:t>
                      </a:r>
                      <a:endParaRPr kumimoji="1" lang="ja-JP" altLang="en-US" sz="1200" b="1"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6" name="テキスト ボックス 5"/>
          <p:cNvSpPr txBox="1"/>
          <p:nvPr/>
        </p:nvSpPr>
        <p:spPr>
          <a:xfrm>
            <a:off x="1341955" y="1393852"/>
            <a:ext cx="1537857" cy="307777"/>
          </a:xfrm>
          <a:prstGeom prst="rect">
            <a:avLst/>
          </a:prstGeom>
          <a:noFill/>
        </p:spPr>
        <p:txBody>
          <a:bodyPr wrap="none" rtlCol="0">
            <a:spAutoFit/>
          </a:bodyPr>
          <a:lstStyle/>
          <a:p>
            <a:r>
              <a:rPr kumimoji="1" lang="en-US" altLang="ja-JP" sz="1400" u="sng" dirty="0" smtClean="0"/>
              <a:t>Table for encoding</a:t>
            </a:r>
            <a:endParaRPr kumimoji="1" lang="ja-JP" altLang="en-US" sz="1400" u="sng" dirty="0"/>
          </a:p>
        </p:txBody>
      </p:sp>
      <p:sp>
        <p:nvSpPr>
          <p:cNvPr id="7" name="テキスト ボックス 6"/>
          <p:cNvSpPr txBox="1"/>
          <p:nvPr/>
        </p:nvSpPr>
        <p:spPr>
          <a:xfrm>
            <a:off x="3995936" y="1701629"/>
            <a:ext cx="4655159" cy="2031325"/>
          </a:xfrm>
          <a:prstGeom prst="rect">
            <a:avLst/>
          </a:prstGeom>
          <a:noFill/>
        </p:spPr>
        <p:txBody>
          <a:bodyPr wrap="square" rtlCol="0">
            <a:spAutoFit/>
          </a:bodyPr>
          <a:lstStyle/>
          <a:p>
            <a:r>
              <a:rPr kumimoji="1" lang="en-US" altLang="ja-JP" sz="1800" dirty="0" smtClean="0"/>
              <a:t>The frame header shall be encoded with the (8,4) extended hamming code.</a:t>
            </a:r>
          </a:p>
          <a:p>
            <a:endParaRPr kumimoji="1" lang="en-US" altLang="ja-JP" sz="1800" dirty="0"/>
          </a:p>
          <a:p>
            <a:r>
              <a:rPr kumimoji="1" lang="en-US" altLang="ja-JP" sz="1800" dirty="0" smtClean="0"/>
              <a:t>For every input 4-bit sequence, denoted as {i0, i1, i2, i3}, the encoder shall outputs the sequence followed by a 4-bit-parity sequence {p0, p1, p2, p3}  determined by  the  table. </a:t>
            </a:r>
            <a:endParaRPr kumimoji="1" lang="ja-JP" altLang="en-US" sz="1800" dirty="0"/>
          </a:p>
        </p:txBody>
      </p:sp>
      <p:sp>
        <p:nvSpPr>
          <p:cNvPr id="8" name="正方形/長方形 7"/>
          <p:cNvSpPr/>
          <p:nvPr/>
        </p:nvSpPr>
        <p:spPr bwMode="auto">
          <a:xfrm>
            <a:off x="4139952" y="519319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 name="正方形/長方形 8"/>
          <p:cNvSpPr/>
          <p:nvPr/>
        </p:nvSpPr>
        <p:spPr bwMode="auto">
          <a:xfrm>
            <a:off x="4319972" y="5193196"/>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正方形/長方形 9"/>
          <p:cNvSpPr/>
          <p:nvPr/>
        </p:nvSpPr>
        <p:spPr bwMode="auto">
          <a:xfrm>
            <a:off x="4499992" y="519319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正方形/長方形 10"/>
          <p:cNvSpPr/>
          <p:nvPr/>
        </p:nvSpPr>
        <p:spPr bwMode="auto">
          <a:xfrm>
            <a:off x="4680012" y="5193196"/>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正方形/長方形 11"/>
          <p:cNvSpPr/>
          <p:nvPr/>
        </p:nvSpPr>
        <p:spPr bwMode="auto">
          <a:xfrm>
            <a:off x="4860032" y="519319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正方形/長方形 12"/>
          <p:cNvSpPr/>
          <p:nvPr/>
        </p:nvSpPr>
        <p:spPr bwMode="auto">
          <a:xfrm>
            <a:off x="5040052" y="5193196"/>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正方形/長方形 13"/>
          <p:cNvSpPr/>
          <p:nvPr/>
        </p:nvSpPr>
        <p:spPr bwMode="auto">
          <a:xfrm>
            <a:off x="6300192" y="519319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 name="正方形/長方形 14"/>
          <p:cNvSpPr/>
          <p:nvPr/>
        </p:nvSpPr>
        <p:spPr bwMode="auto">
          <a:xfrm>
            <a:off x="6480212" y="5193196"/>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正方形/長方形 15"/>
          <p:cNvSpPr/>
          <p:nvPr/>
        </p:nvSpPr>
        <p:spPr bwMode="auto">
          <a:xfrm>
            <a:off x="6660232" y="519319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7" name="正方形/長方形 16"/>
          <p:cNvSpPr/>
          <p:nvPr/>
        </p:nvSpPr>
        <p:spPr bwMode="auto">
          <a:xfrm>
            <a:off x="6840252" y="5193196"/>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正方形/長方形 17"/>
          <p:cNvSpPr/>
          <p:nvPr/>
        </p:nvSpPr>
        <p:spPr bwMode="auto">
          <a:xfrm>
            <a:off x="7020272" y="519319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正方形/長方形 18"/>
          <p:cNvSpPr/>
          <p:nvPr/>
        </p:nvSpPr>
        <p:spPr bwMode="auto">
          <a:xfrm>
            <a:off x="7200292" y="5193196"/>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正方形/長方形 19"/>
          <p:cNvSpPr/>
          <p:nvPr/>
        </p:nvSpPr>
        <p:spPr bwMode="auto">
          <a:xfrm>
            <a:off x="7380312" y="519319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正方形/長方形 20"/>
          <p:cNvSpPr/>
          <p:nvPr/>
        </p:nvSpPr>
        <p:spPr bwMode="auto">
          <a:xfrm>
            <a:off x="3959932" y="5193240"/>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22" name="グループ化 21"/>
          <p:cNvGrpSpPr/>
          <p:nvPr/>
        </p:nvGrpSpPr>
        <p:grpSpPr>
          <a:xfrm>
            <a:off x="5612956" y="5391240"/>
            <a:ext cx="350519" cy="45759"/>
            <a:chOff x="4770022" y="4617112"/>
            <a:chExt cx="350519" cy="45759"/>
          </a:xfrm>
        </p:grpSpPr>
        <p:sp>
          <p:nvSpPr>
            <p:cNvPr id="23" name="円/楕円 22"/>
            <p:cNvSpPr/>
            <p:nvPr/>
          </p:nvSpPr>
          <p:spPr bwMode="auto">
            <a:xfrm>
              <a:off x="4770022" y="461711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4922422" y="461713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5074822" y="461715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
        <p:nvSpPr>
          <p:cNvPr id="26" name="テキスト ボックス 25"/>
          <p:cNvSpPr txBox="1"/>
          <p:nvPr/>
        </p:nvSpPr>
        <p:spPr>
          <a:xfrm>
            <a:off x="7706815" y="4208580"/>
            <a:ext cx="798617" cy="276999"/>
          </a:xfrm>
          <a:prstGeom prst="rect">
            <a:avLst/>
          </a:prstGeom>
          <a:noFill/>
        </p:spPr>
        <p:txBody>
          <a:bodyPr wrap="none" rtlCol="0">
            <a:spAutoFit/>
          </a:bodyPr>
          <a:lstStyle/>
          <a:p>
            <a:r>
              <a:rPr kumimoji="1" lang="en-US" altLang="ja-JP" dirty="0" smtClean="0"/>
              <a:t>input data</a:t>
            </a:r>
            <a:endParaRPr kumimoji="1" lang="ja-JP" altLang="en-US" dirty="0"/>
          </a:p>
        </p:txBody>
      </p:sp>
      <p:sp>
        <p:nvSpPr>
          <p:cNvPr id="27" name="テキスト ボックス 26"/>
          <p:cNvSpPr txBox="1"/>
          <p:nvPr/>
        </p:nvSpPr>
        <p:spPr>
          <a:xfrm>
            <a:off x="7668344" y="5252696"/>
            <a:ext cx="875561" cy="276999"/>
          </a:xfrm>
          <a:prstGeom prst="rect">
            <a:avLst/>
          </a:prstGeom>
          <a:noFill/>
        </p:spPr>
        <p:txBody>
          <a:bodyPr wrap="none" rtlCol="0">
            <a:spAutoFit/>
          </a:bodyPr>
          <a:lstStyle/>
          <a:p>
            <a:r>
              <a:rPr kumimoji="1" lang="en-US" altLang="ja-JP" dirty="0" smtClean="0"/>
              <a:t>output data</a:t>
            </a:r>
            <a:endParaRPr kumimoji="1" lang="ja-JP" altLang="en-US" dirty="0"/>
          </a:p>
        </p:txBody>
      </p:sp>
      <p:sp>
        <p:nvSpPr>
          <p:cNvPr id="28" name="正方形/長方形 27"/>
          <p:cNvSpPr/>
          <p:nvPr/>
        </p:nvSpPr>
        <p:spPr bwMode="auto">
          <a:xfrm>
            <a:off x="7380312" y="4149080"/>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 name="正方形/長方形 28"/>
          <p:cNvSpPr/>
          <p:nvPr/>
        </p:nvSpPr>
        <p:spPr bwMode="auto">
          <a:xfrm>
            <a:off x="7200292" y="4149124"/>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0" name="正方形/長方形 29"/>
          <p:cNvSpPr/>
          <p:nvPr/>
        </p:nvSpPr>
        <p:spPr bwMode="auto">
          <a:xfrm>
            <a:off x="7020272" y="4149168"/>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1" name="正方形/長方形 30"/>
          <p:cNvSpPr/>
          <p:nvPr/>
        </p:nvSpPr>
        <p:spPr bwMode="auto">
          <a:xfrm>
            <a:off x="6120172" y="4149388"/>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正方形/長方形 31"/>
          <p:cNvSpPr/>
          <p:nvPr/>
        </p:nvSpPr>
        <p:spPr bwMode="auto">
          <a:xfrm>
            <a:off x="5940152" y="4149432"/>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3" name="正方形/長方形 32"/>
          <p:cNvSpPr/>
          <p:nvPr/>
        </p:nvSpPr>
        <p:spPr bwMode="auto">
          <a:xfrm>
            <a:off x="5760132" y="414947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4" name="正方形/長方形 33"/>
          <p:cNvSpPr/>
          <p:nvPr/>
        </p:nvSpPr>
        <p:spPr bwMode="auto">
          <a:xfrm>
            <a:off x="6840252" y="4149080"/>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35" name="グループ化 34"/>
          <p:cNvGrpSpPr/>
          <p:nvPr/>
        </p:nvGrpSpPr>
        <p:grpSpPr>
          <a:xfrm>
            <a:off x="6390202" y="4347476"/>
            <a:ext cx="350519" cy="45759"/>
            <a:chOff x="4770022" y="4617112"/>
            <a:chExt cx="350519" cy="45759"/>
          </a:xfrm>
        </p:grpSpPr>
        <p:sp>
          <p:nvSpPr>
            <p:cNvPr id="36" name="円/楕円 35"/>
            <p:cNvSpPr/>
            <p:nvPr/>
          </p:nvSpPr>
          <p:spPr bwMode="auto">
            <a:xfrm>
              <a:off x="4770022" y="461711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円/楕円 36"/>
            <p:cNvSpPr/>
            <p:nvPr/>
          </p:nvSpPr>
          <p:spPr bwMode="auto">
            <a:xfrm>
              <a:off x="4922422" y="461713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5074822" y="461715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39" name="直線矢印コネクタ 38"/>
          <p:cNvCxnSpPr>
            <a:stCxn id="28" idx="2"/>
          </p:cNvCxnSpPr>
          <p:nvPr/>
        </p:nvCxnSpPr>
        <p:spPr bwMode="auto">
          <a:xfrm>
            <a:off x="7470322" y="4545080"/>
            <a:ext cx="0" cy="64811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8" idx="0"/>
          </p:cNvCxnSpPr>
          <p:nvPr/>
        </p:nvCxnSpPr>
        <p:spPr bwMode="auto">
          <a:xfrm flipH="1">
            <a:off x="7110282" y="4545080"/>
            <a:ext cx="180020" cy="64811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a:stCxn id="30" idx="2"/>
            <a:endCxn id="16" idx="0"/>
          </p:cNvCxnSpPr>
          <p:nvPr/>
        </p:nvCxnSpPr>
        <p:spPr bwMode="auto">
          <a:xfrm flipH="1">
            <a:off x="6750242" y="4545168"/>
            <a:ext cx="360040" cy="648028"/>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34" idx="2"/>
          </p:cNvCxnSpPr>
          <p:nvPr/>
        </p:nvCxnSpPr>
        <p:spPr bwMode="auto">
          <a:xfrm flipH="1">
            <a:off x="6390202" y="4545080"/>
            <a:ext cx="540060" cy="648204"/>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正方形/長方形 42"/>
          <p:cNvSpPr/>
          <p:nvPr/>
        </p:nvSpPr>
        <p:spPr bwMode="auto">
          <a:xfrm>
            <a:off x="6120172" y="5193195"/>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4" name="直線矢印コネクタ 43"/>
          <p:cNvCxnSpPr>
            <a:stCxn id="33" idx="2"/>
          </p:cNvCxnSpPr>
          <p:nvPr/>
        </p:nvCxnSpPr>
        <p:spPr bwMode="auto">
          <a:xfrm flipH="1">
            <a:off x="4229962" y="4545476"/>
            <a:ext cx="1620180" cy="648204"/>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a:stCxn id="32" idx="2"/>
            <a:endCxn id="10" idx="0"/>
          </p:cNvCxnSpPr>
          <p:nvPr/>
        </p:nvCxnSpPr>
        <p:spPr bwMode="auto">
          <a:xfrm flipH="1">
            <a:off x="4590002" y="4545432"/>
            <a:ext cx="1440160" cy="647764"/>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stCxn id="31" idx="2"/>
          </p:cNvCxnSpPr>
          <p:nvPr/>
        </p:nvCxnSpPr>
        <p:spPr bwMode="auto">
          <a:xfrm flipH="1">
            <a:off x="4950042" y="4545388"/>
            <a:ext cx="1260140" cy="647764"/>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5613023" y="5985328"/>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bwMode="auto">
          <a:xfrm>
            <a:off x="7138800" y="5985328"/>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5793043" y="6044828"/>
            <a:ext cx="1114408" cy="276999"/>
          </a:xfrm>
          <a:prstGeom prst="rect">
            <a:avLst/>
          </a:prstGeom>
          <a:noFill/>
        </p:spPr>
        <p:txBody>
          <a:bodyPr wrap="none" rtlCol="0">
            <a:spAutoFit/>
          </a:bodyPr>
          <a:lstStyle/>
          <a:p>
            <a:r>
              <a:rPr kumimoji="1" lang="en-US" altLang="ja-JP" dirty="0" smtClean="0"/>
              <a:t>input 4-bit seq.</a:t>
            </a:r>
            <a:endParaRPr kumimoji="1" lang="ja-JP" altLang="en-US" dirty="0"/>
          </a:p>
        </p:txBody>
      </p:sp>
      <p:sp>
        <p:nvSpPr>
          <p:cNvPr id="50" name="テキスト ボックス 49"/>
          <p:cNvSpPr txBox="1"/>
          <p:nvPr/>
        </p:nvSpPr>
        <p:spPr>
          <a:xfrm>
            <a:off x="7341215" y="6044828"/>
            <a:ext cx="1157689" cy="276999"/>
          </a:xfrm>
          <a:prstGeom prst="rect">
            <a:avLst/>
          </a:prstGeom>
          <a:noFill/>
        </p:spPr>
        <p:txBody>
          <a:bodyPr wrap="none" rtlCol="0">
            <a:spAutoFit/>
          </a:bodyPr>
          <a:lstStyle/>
          <a:p>
            <a:r>
              <a:rPr kumimoji="1" lang="en-US" altLang="ja-JP" dirty="0" smtClean="0"/>
              <a:t>4-bit parity seq.</a:t>
            </a:r>
            <a:endParaRPr kumimoji="1" lang="ja-JP" altLang="en-US" dirty="0"/>
          </a:p>
        </p:txBody>
      </p:sp>
      <p:sp>
        <p:nvSpPr>
          <p:cNvPr id="51" name="タイトル 50"/>
          <p:cNvSpPr>
            <a:spLocks noGrp="1"/>
          </p:cNvSpPr>
          <p:nvPr>
            <p:ph type="title" idx="4294967295"/>
          </p:nvPr>
        </p:nvSpPr>
        <p:spPr/>
        <p:txBody>
          <a:bodyPr/>
          <a:lstStyle/>
          <a:p>
            <a:r>
              <a:rPr lang="en-US" altLang="ja-JP" sz="3200" dirty="0" smtClean="0">
                <a:solidFill>
                  <a:srgbClr val="000000"/>
                </a:solidFill>
                <a:effectLst/>
                <a:latin typeface="Times New Roman"/>
                <a:ea typeface="+mj-ea"/>
                <a:cs typeface="+mj-cs"/>
              </a:rPr>
              <a:t>Extended Hamming encoder</a:t>
            </a:r>
            <a:endParaRPr kumimoji="1" lang="ja-JP" altLang="en-US" dirty="0"/>
          </a:p>
        </p:txBody>
      </p:sp>
    </p:spTree>
    <p:extLst>
      <p:ext uri="{BB962C8B-B14F-4D97-AF65-F5344CB8AC3E}">
        <p14:creationId xmlns:p14="http://schemas.microsoft.com/office/powerpoint/2010/main" val="724073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&lt;month year&gt;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(Sony/ETRI/JRC/NTT/Toshiba)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19</a:t>
            </a:fld>
            <a:endParaRPr lang="en-US" altLang="ja-JP"/>
          </a:p>
        </p:txBody>
      </p:sp>
      <p:graphicFrame>
        <p:nvGraphicFramePr>
          <p:cNvPr id="5" name="グラフ 4"/>
          <p:cNvGraphicFramePr>
            <a:graphicFrameLocks noGrp="1"/>
          </p:cNvGraphicFramePr>
          <p:nvPr>
            <p:extLst>
              <p:ext uri="{D42A27DB-BD31-4B8C-83A1-F6EECF244321}">
                <p14:modId xmlns:p14="http://schemas.microsoft.com/office/powerpoint/2010/main" val="1684898789"/>
              </p:ext>
            </p:extLst>
          </p:nvPr>
        </p:nvGraphicFramePr>
        <p:xfrm>
          <a:off x="431540" y="1596862"/>
          <a:ext cx="8417499" cy="458249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836843" y="1228690"/>
            <a:ext cx="7470315" cy="400110"/>
          </a:xfrm>
          <a:prstGeom prst="rect">
            <a:avLst/>
          </a:prstGeom>
          <a:noFill/>
        </p:spPr>
        <p:txBody>
          <a:bodyPr wrap="none" rtlCol="0">
            <a:spAutoFit/>
          </a:bodyPr>
          <a:lstStyle/>
          <a:p>
            <a:pPr algn="ctr"/>
            <a:r>
              <a:rPr kumimoji="1" lang="en-US" altLang="ja-JP" sz="2000" dirty="0" smtClean="0"/>
              <a:t>Proposed Header MCS is more robust than the lowest MCS for payload</a:t>
            </a:r>
            <a:endParaRPr kumimoji="1" lang="ja-JP" altLang="en-US" sz="2000" dirty="0"/>
          </a:p>
        </p:txBody>
      </p:sp>
      <p:sp>
        <p:nvSpPr>
          <p:cNvPr id="7" name="タイトル 6"/>
          <p:cNvSpPr>
            <a:spLocks noGrp="1"/>
          </p:cNvSpPr>
          <p:nvPr>
            <p:ph type="title" idx="4294967295"/>
          </p:nvPr>
        </p:nvSpPr>
        <p:spPr>
          <a:xfrm>
            <a:off x="685800" y="685800"/>
            <a:ext cx="7772400" cy="542890"/>
          </a:xfrm>
        </p:spPr>
        <p:txBody>
          <a:bodyPr/>
          <a:lstStyle/>
          <a:p>
            <a:r>
              <a:rPr kumimoji="1" lang="en-US" altLang="ja-JP" dirty="0" smtClean="0"/>
              <a:t>Performance of </a:t>
            </a:r>
            <a:r>
              <a:rPr kumimoji="1" lang="ja-JP" altLang="en-US" dirty="0"/>
              <a:t>H</a:t>
            </a:r>
            <a:r>
              <a:rPr kumimoji="1" lang="en-US" altLang="ja-JP" dirty="0" err="1"/>
              <a:t>eader</a:t>
            </a:r>
            <a:r>
              <a:rPr kumimoji="1" lang="en-US" altLang="ja-JP" dirty="0"/>
              <a:t> </a:t>
            </a:r>
            <a:r>
              <a:rPr kumimoji="1" lang="en-US" altLang="ja-JP" dirty="0" smtClean="0"/>
              <a:t>Coding</a:t>
            </a:r>
            <a:endParaRPr kumimoji="1" lang="ja-JP" altLang="en-US" dirty="0"/>
          </a:p>
        </p:txBody>
      </p:sp>
    </p:spTree>
    <p:extLst>
      <p:ext uri="{BB962C8B-B14F-4D97-AF65-F5344CB8AC3E}">
        <p14:creationId xmlns:p14="http://schemas.microsoft.com/office/powerpoint/2010/main" val="2343901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&lt;month year&gt;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(Sony/ETRI/JRC/NTT/Toshiba)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7" name="タイトル 6"/>
          <p:cNvSpPr>
            <a:spLocks noGrp="1"/>
          </p:cNvSpPr>
          <p:nvPr>
            <p:ph type="title" idx="4294967295"/>
          </p:nvPr>
        </p:nvSpPr>
        <p:spPr>
          <a:xfrm>
            <a:off x="685800" y="685800"/>
            <a:ext cx="7772400" cy="726976"/>
          </a:xfrm>
        </p:spPr>
        <p:txBody>
          <a:bodyPr/>
          <a:lstStyle/>
          <a:p>
            <a:r>
              <a:rPr kumimoji="1" lang="en-US" altLang="ja-JP" sz="2400" b="1" dirty="0" smtClean="0">
                <a:solidFill>
                  <a:srgbClr val="000000"/>
                </a:solidFill>
                <a:effectLst/>
                <a:latin typeface="Arial"/>
                <a:ea typeface="ＭＳ Ｐゴシック"/>
                <a:cs typeface="+mj-cs"/>
              </a:rPr>
              <a:t>Contributors</a:t>
            </a:r>
            <a:endParaRPr kumimoji="1" lang="ja-JP" altLang="en-US" dirty="0"/>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4001715887"/>
              </p:ext>
            </p:extLst>
          </p:nvPr>
        </p:nvGraphicFramePr>
        <p:xfrm>
          <a:off x="741873" y="1606184"/>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a:t>
                      </a:r>
                      <a:r>
                        <a:rPr kumimoji="1" lang="en-US" altLang="ja-JP" sz="1200" baseline="0" dirty="0" smtClean="0">
                          <a:latin typeface="+mn-lt"/>
                        </a:rPr>
                        <a:t> at </a:t>
                      </a:r>
                      <a:r>
                        <a:rPr kumimoji="1" lang="en-US" altLang="ja-JP" sz="1200" dirty="0"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3089443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14388"/>
          </a:xfrm>
        </p:spPr>
        <p:txBody>
          <a:bodyPr/>
          <a:lstStyle/>
          <a:p>
            <a:r>
              <a:rPr kumimoji="1" lang="en-US" altLang="ja-JP" dirty="0" smtClean="0">
                <a:ea typeface="ＭＳ Ｐゴシック" pitchFamily="50" charset="-128"/>
              </a:rPr>
              <a:t>A Simple LDPC </a:t>
            </a:r>
            <a:r>
              <a:rPr kumimoji="1" lang="en-US" altLang="ja-JP" dirty="0">
                <a:ea typeface="ＭＳ Ｐゴシック" pitchFamily="50" charset="-128"/>
              </a:rPr>
              <a:t>encoder</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20</a:t>
            </a:fld>
            <a:endParaRPr lang="en-US" altLang="ja-JP" dirty="0"/>
          </a:p>
        </p:txBody>
      </p:sp>
      <p:sp>
        <p:nvSpPr>
          <p:cNvPr id="6" name="Text Box 9"/>
          <p:cNvSpPr txBox="1">
            <a:spLocks noChangeArrowheads="1"/>
          </p:cNvSpPr>
          <p:nvPr/>
        </p:nvSpPr>
        <p:spPr bwMode="auto">
          <a:xfrm>
            <a:off x="444966" y="1556792"/>
            <a:ext cx="824277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dirty="0" smtClean="0">
                <a:latin typeface="Tahoma" pitchFamily="34" charset="0"/>
              </a:rPr>
              <a:t>A systematic </a:t>
            </a:r>
            <a:r>
              <a:rPr lang="en-US" altLang="ja-JP" sz="1800" dirty="0" smtClean="0">
                <a:solidFill>
                  <a:srgbClr val="FF0000"/>
                </a:solidFill>
                <a:latin typeface="Tahoma" pitchFamily="34" charset="0"/>
              </a:rPr>
              <a:t>(</a:t>
            </a:r>
            <a:r>
              <a:rPr lang="en-US" altLang="ja-JP" sz="1800" i="1" dirty="0" smtClean="0">
                <a:solidFill>
                  <a:srgbClr val="FF0000"/>
                </a:solidFill>
                <a:latin typeface="Tahoma" pitchFamily="34" charset="0"/>
              </a:rPr>
              <a:t>n</a:t>
            </a:r>
            <a:r>
              <a:rPr lang="en-US" altLang="ja-JP" sz="1800" dirty="0" smtClean="0">
                <a:solidFill>
                  <a:srgbClr val="FF0000"/>
                </a:solidFill>
                <a:latin typeface="Tahoma" pitchFamily="34" charset="0"/>
              </a:rPr>
              <a:t>, </a:t>
            </a:r>
            <a:r>
              <a:rPr lang="en-US" altLang="ja-JP" sz="1800" i="1" dirty="0" smtClean="0">
                <a:solidFill>
                  <a:srgbClr val="FF0000"/>
                </a:solidFill>
                <a:latin typeface="Tahoma" pitchFamily="34" charset="0"/>
              </a:rPr>
              <a:t>k</a:t>
            </a:r>
            <a:r>
              <a:rPr lang="en-US" altLang="ja-JP" sz="1800" dirty="0" smtClean="0">
                <a:solidFill>
                  <a:srgbClr val="FF0000"/>
                </a:solidFill>
                <a:latin typeface="Tahoma" pitchFamily="34" charset="0"/>
              </a:rPr>
              <a:t>) quasi-cyclic code, such </a:t>
            </a:r>
            <a:r>
              <a:rPr lang="en-US" altLang="ja-JP" sz="1800" dirty="0">
                <a:solidFill>
                  <a:srgbClr val="FF0000"/>
                </a:solidFill>
                <a:latin typeface="Tahoma" pitchFamily="34" charset="0"/>
              </a:rPr>
              <a:t>that every cyclic shift of a </a:t>
            </a:r>
            <a:r>
              <a:rPr lang="en-US" altLang="ja-JP" sz="1800" dirty="0" err="1">
                <a:solidFill>
                  <a:srgbClr val="FF0000"/>
                </a:solidFill>
                <a:latin typeface="Tahoma" pitchFamily="34" charset="0"/>
              </a:rPr>
              <a:t>codeword</a:t>
            </a:r>
            <a:r>
              <a:rPr lang="en-US" altLang="ja-JP" sz="1800" dirty="0">
                <a:solidFill>
                  <a:srgbClr val="FF0000"/>
                </a:solidFill>
                <a:latin typeface="Tahoma" pitchFamily="34" charset="0"/>
              </a:rPr>
              <a:t> by </a:t>
            </a:r>
            <a:r>
              <a:rPr lang="en-US" altLang="ja-JP" sz="1800" i="1" dirty="0" smtClean="0">
                <a:solidFill>
                  <a:srgbClr val="FF0000"/>
                </a:solidFill>
                <a:latin typeface="Tahoma" pitchFamily="34" charset="0"/>
              </a:rPr>
              <a:t>p</a:t>
            </a:r>
            <a:r>
              <a:rPr lang="en-US" altLang="ja-JP" sz="1800" dirty="0" smtClean="0">
                <a:solidFill>
                  <a:srgbClr val="FF0000"/>
                </a:solidFill>
                <a:latin typeface="Tahoma" pitchFamily="34" charset="0"/>
              </a:rPr>
              <a:t> symbols yields </a:t>
            </a:r>
            <a:r>
              <a:rPr lang="en-US" altLang="ja-JP" sz="1800" dirty="0">
                <a:solidFill>
                  <a:srgbClr val="FF0000"/>
                </a:solidFill>
                <a:latin typeface="Tahoma" pitchFamily="34" charset="0"/>
              </a:rPr>
              <a:t>another </a:t>
            </a:r>
            <a:r>
              <a:rPr lang="en-US" altLang="ja-JP" sz="1800" dirty="0" err="1" smtClean="0">
                <a:solidFill>
                  <a:srgbClr val="FF0000"/>
                </a:solidFill>
                <a:latin typeface="Tahoma" pitchFamily="34" charset="0"/>
              </a:rPr>
              <a:t>codeword</a:t>
            </a:r>
            <a:r>
              <a:rPr lang="en-US" altLang="ja-JP" sz="1800" dirty="0" smtClean="0">
                <a:latin typeface="Tahoma" pitchFamily="34" charset="0"/>
              </a:rPr>
              <a:t>, can </a:t>
            </a:r>
            <a:r>
              <a:rPr lang="en-US" altLang="ja-JP" sz="1800" dirty="0">
                <a:latin typeface="Tahoma" pitchFamily="34" charset="0"/>
              </a:rPr>
              <a:t>be encoded by using </a:t>
            </a:r>
            <a:r>
              <a:rPr lang="en-US" altLang="ja-JP" sz="1800" i="1" dirty="0" smtClean="0">
                <a:latin typeface="Tahoma" pitchFamily="34" charset="0"/>
              </a:rPr>
              <a:t>p</a:t>
            </a:r>
            <a:r>
              <a:rPr lang="en-US" altLang="ja-JP" sz="1800" dirty="0" smtClean="0">
                <a:latin typeface="Tahoma" pitchFamily="34" charset="0"/>
              </a:rPr>
              <a:t> </a:t>
            </a:r>
            <a:r>
              <a:rPr lang="en-US" altLang="ja-JP" sz="1800" dirty="0">
                <a:latin typeface="Tahoma" pitchFamily="34" charset="0"/>
              </a:rPr>
              <a:t>generator polynomials </a:t>
            </a:r>
            <a:r>
              <a:rPr lang="en-US" altLang="ja-JP" sz="1800" dirty="0" smtClean="0">
                <a:latin typeface="Tahoma" pitchFamily="34" charset="0"/>
              </a:rPr>
              <a:t>and an </a:t>
            </a:r>
            <a:r>
              <a:rPr lang="en-US" altLang="ja-JP" sz="1800" dirty="0" smtClean="0">
                <a:solidFill>
                  <a:srgbClr val="FF0000"/>
                </a:solidFill>
                <a:latin typeface="Tahoma" pitchFamily="34" charset="0"/>
              </a:rPr>
              <a:t>(</a:t>
            </a:r>
            <a:r>
              <a:rPr lang="en-US" altLang="ja-JP" sz="1800" i="1" dirty="0" smtClean="0">
                <a:solidFill>
                  <a:srgbClr val="FF0000"/>
                </a:solidFill>
                <a:latin typeface="Tahoma" pitchFamily="34" charset="0"/>
              </a:rPr>
              <a:t>v</a:t>
            </a:r>
            <a:r>
              <a:rPr lang="en-US" altLang="ja-JP" sz="1800" dirty="0" smtClean="0">
                <a:solidFill>
                  <a:srgbClr val="FF0000"/>
                </a:solidFill>
                <a:latin typeface="Tahoma" pitchFamily="34" charset="0"/>
              </a:rPr>
              <a:t> = </a:t>
            </a:r>
            <a:r>
              <a:rPr lang="en-US" altLang="ja-JP" sz="1800" i="1" dirty="0" smtClean="0">
                <a:solidFill>
                  <a:srgbClr val="FF0000"/>
                </a:solidFill>
                <a:latin typeface="Tahoma" pitchFamily="34" charset="0"/>
              </a:rPr>
              <a:t>n</a:t>
            </a:r>
            <a:r>
              <a:rPr lang="en-US" altLang="ja-JP" sz="1800" dirty="0" smtClean="0">
                <a:solidFill>
                  <a:srgbClr val="FF0000"/>
                </a:solidFill>
                <a:latin typeface="Tahoma" pitchFamily="34" charset="0"/>
              </a:rPr>
              <a:t>–</a:t>
            </a:r>
            <a:r>
              <a:rPr lang="en-US" altLang="ja-JP" sz="1800" i="1" dirty="0" err="1" smtClean="0">
                <a:solidFill>
                  <a:srgbClr val="FF0000"/>
                </a:solidFill>
                <a:latin typeface="Tahoma" pitchFamily="34" charset="0"/>
              </a:rPr>
              <a:t>k</a:t>
            </a:r>
            <a:r>
              <a:rPr lang="en-US" altLang="ja-JP" sz="1800" dirty="0" err="1" smtClean="0">
                <a:solidFill>
                  <a:srgbClr val="FF0000"/>
                </a:solidFill>
                <a:latin typeface="Tahoma" pitchFamily="34" charset="0"/>
              </a:rPr>
              <a:t>+</a:t>
            </a:r>
            <a:r>
              <a:rPr lang="en-US" altLang="ja-JP" sz="1800" i="1" dirty="0" err="1" smtClean="0">
                <a:solidFill>
                  <a:srgbClr val="FF0000"/>
                </a:solidFill>
                <a:latin typeface="Tahoma" pitchFamily="34" charset="0"/>
              </a:rPr>
              <a:t>p</a:t>
            </a:r>
            <a:r>
              <a:rPr lang="en-US" altLang="ja-JP" sz="1800" dirty="0" smtClean="0">
                <a:solidFill>
                  <a:srgbClr val="FF0000"/>
                </a:solidFill>
                <a:latin typeface="Tahoma" pitchFamily="34" charset="0"/>
              </a:rPr>
              <a:t>–1)-stage shift register*</a:t>
            </a:r>
            <a:r>
              <a:rPr lang="en-US" altLang="ja-JP" sz="1800" dirty="0" smtClean="0">
                <a:latin typeface="Tahoma" pitchFamily="34" charset="0"/>
              </a:rPr>
              <a:t>.</a:t>
            </a:r>
            <a:endParaRPr lang="en-US" altLang="ja-JP" sz="1800" dirty="0">
              <a:latin typeface="Tahoma" pitchFamily="34" charset="0"/>
            </a:endParaRPr>
          </a:p>
        </p:txBody>
      </p:sp>
      <p:sp>
        <p:nvSpPr>
          <p:cNvPr id="7" name="Rectangle 10"/>
          <p:cNvSpPr>
            <a:spLocks noChangeArrowheads="1"/>
          </p:cNvSpPr>
          <p:nvPr/>
        </p:nvSpPr>
        <p:spPr bwMode="auto">
          <a:xfrm>
            <a:off x="2743200" y="3236020"/>
            <a:ext cx="304800" cy="304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i="1">
                <a:latin typeface="Times New Roman" pitchFamily="18" charset="0"/>
              </a:rPr>
              <a:t>D</a:t>
            </a:r>
          </a:p>
        </p:txBody>
      </p:sp>
      <p:sp>
        <p:nvSpPr>
          <p:cNvPr id="8" name="Rectangle 11"/>
          <p:cNvSpPr>
            <a:spLocks noChangeArrowheads="1"/>
          </p:cNvSpPr>
          <p:nvPr/>
        </p:nvSpPr>
        <p:spPr bwMode="auto">
          <a:xfrm>
            <a:off x="849348" y="4683820"/>
            <a:ext cx="7441539" cy="1321769"/>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r>
              <a:rPr lang="en-US" altLang="ja-JP" sz="2000" dirty="0"/>
              <a:t>Select </a:t>
            </a:r>
            <a:r>
              <a:rPr lang="en-US" altLang="ja-JP" sz="2000" dirty="0" smtClean="0"/>
              <a:t>a generator polynomial </a:t>
            </a:r>
            <a:r>
              <a:rPr lang="en-US" altLang="ja-JP" sz="2000" i="1" dirty="0" smtClean="0"/>
              <a:t>g</a:t>
            </a:r>
            <a:r>
              <a:rPr lang="en-US" altLang="ja-JP" sz="2000" baseline="-25000" dirty="0" smtClean="0"/>
              <a:t>(</a:t>
            </a:r>
            <a:r>
              <a:rPr lang="en-US" altLang="ja-JP" sz="2000" i="1" baseline="-25000" dirty="0" smtClean="0"/>
              <a:t>n</a:t>
            </a:r>
            <a:r>
              <a:rPr lang="en-US" altLang="ja-JP" sz="2000" baseline="-25000" dirty="0" smtClean="0"/>
              <a:t>– </a:t>
            </a:r>
            <a:r>
              <a:rPr lang="en-US" altLang="ja-JP" sz="2000" i="1" baseline="-25000" dirty="0" err="1" smtClean="0"/>
              <a:t>i</a:t>
            </a:r>
            <a:r>
              <a:rPr lang="en-US" altLang="ja-JP" sz="2000" baseline="-25000" dirty="0" smtClean="0"/>
              <a:t>–1)</a:t>
            </a:r>
            <a:r>
              <a:rPr lang="en-US" altLang="ja-JP" sz="2000" baseline="-25000" dirty="0" err="1" smtClean="0"/>
              <a:t>mod</a:t>
            </a:r>
            <a:r>
              <a:rPr lang="en-US" altLang="ja-JP" sz="2000" i="1" baseline="-25000" dirty="0" err="1" smtClean="0"/>
              <a:t>p</a:t>
            </a:r>
            <a:r>
              <a:rPr lang="en-US" altLang="ja-JP" sz="2000" dirty="0" smtClean="0"/>
              <a:t>*</a:t>
            </a:r>
            <a:r>
              <a:rPr lang="en-US" altLang="ja-JP" sz="2000" i="1" dirty="0" err="1" smtClean="0"/>
              <a:t>x</a:t>
            </a:r>
            <a:r>
              <a:rPr lang="en-US" altLang="ja-JP" sz="2000" i="1" baseline="30000" dirty="0" err="1" smtClean="0"/>
              <a:t>p</a:t>
            </a:r>
            <a:r>
              <a:rPr lang="en-US" altLang="ja-JP" sz="2000" baseline="30000" dirty="0" smtClean="0"/>
              <a:t>–1–{(</a:t>
            </a:r>
            <a:r>
              <a:rPr lang="en-US" altLang="ja-JP" sz="2000" i="1" baseline="30000" dirty="0" smtClean="0"/>
              <a:t>n</a:t>
            </a:r>
            <a:r>
              <a:rPr lang="en-US" altLang="ja-JP" sz="2000" baseline="30000" dirty="0" smtClean="0"/>
              <a:t>–</a:t>
            </a:r>
            <a:r>
              <a:rPr lang="en-US" altLang="ja-JP" sz="2000" i="1" baseline="30000" dirty="0" err="1" smtClean="0"/>
              <a:t>i</a:t>
            </a:r>
            <a:r>
              <a:rPr lang="en-US" altLang="ja-JP" sz="2000" baseline="30000" dirty="0" smtClean="0"/>
              <a:t>–1)</a:t>
            </a:r>
            <a:r>
              <a:rPr lang="en-US" altLang="ja-JP" sz="2000" baseline="30000" dirty="0" err="1" smtClean="0"/>
              <a:t>mod</a:t>
            </a:r>
            <a:r>
              <a:rPr lang="en-US" altLang="ja-JP" sz="2000" i="1" baseline="30000" dirty="0" err="1" smtClean="0"/>
              <a:t>p</a:t>
            </a:r>
            <a:r>
              <a:rPr lang="en-US" altLang="ja-JP" sz="2000" baseline="30000" dirty="0" smtClean="0"/>
              <a:t>}</a:t>
            </a:r>
            <a:r>
              <a:rPr lang="en-US" altLang="ja-JP" sz="2000" dirty="0" smtClean="0"/>
              <a:t> </a:t>
            </a:r>
            <a:r>
              <a:rPr lang="en-US" altLang="ja-JP" sz="2000" dirty="0"/>
              <a:t>at time </a:t>
            </a:r>
            <a:r>
              <a:rPr lang="en-US" altLang="ja-JP" sz="2000" i="1" dirty="0" err="1" smtClean="0"/>
              <a:t>i</a:t>
            </a:r>
            <a:r>
              <a:rPr lang="en-US" altLang="ja-JP" sz="2000" dirty="0" smtClean="0"/>
              <a:t>, </a:t>
            </a:r>
            <a:r>
              <a:rPr lang="en-US" altLang="ja-JP" sz="2000" dirty="0"/>
              <a:t>where </a:t>
            </a:r>
            <a:r>
              <a:rPr lang="en-US" altLang="ja-JP" sz="2000" i="1" dirty="0" err="1" smtClean="0"/>
              <a:t>i</a:t>
            </a:r>
            <a:r>
              <a:rPr lang="en-US" altLang="ja-JP" sz="2000" dirty="0" smtClean="0"/>
              <a:t> </a:t>
            </a:r>
            <a:r>
              <a:rPr lang="en-US" altLang="ja-JP" sz="2000" dirty="0"/>
              <a:t>= 0 is defined as the time </a:t>
            </a:r>
            <a:r>
              <a:rPr lang="en-US" altLang="ja-JP" sz="2000" dirty="0" smtClean="0"/>
              <a:t>that </a:t>
            </a:r>
            <a:r>
              <a:rPr lang="en-US" altLang="ja-JP" sz="2000" dirty="0"/>
              <a:t>the first </a:t>
            </a:r>
            <a:r>
              <a:rPr lang="en-US" altLang="ja-JP" sz="2000" i="1" dirty="0" smtClean="0"/>
              <a:t>v</a:t>
            </a:r>
            <a:r>
              <a:rPr lang="en-US" altLang="ja-JP" sz="2000" dirty="0" smtClean="0"/>
              <a:t> information </a:t>
            </a:r>
            <a:r>
              <a:rPr lang="en-US" altLang="ja-JP" sz="2000" dirty="0"/>
              <a:t>bits are stored in </a:t>
            </a:r>
            <a:r>
              <a:rPr lang="en-US" altLang="ja-JP" sz="2000" dirty="0" smtClean="0"/>
              <a:t>the </a:t>
            </a:r>
            <a:r>
              <a:rPr lang="en-US" altLang="ja-JP" sz="2000" i="1" dirty="0" smtClean="0"/>
              <a:t>v</a:t>
            </a:r>
            <a:r>
              <a:rPr lang="en-US" altLang="ja-JP" sz="2000" dirty="0" smtClean="0"/>
              <a:t>-stage </a:t>
            </a:r>
            <a:r>
              <a:rPr lang="en-US" altLang="ja-JP" sz="2000" dirty="0"/>
              <a:t>shift </a:t>
            </a:r>
            <a:r>
              <a:rPr lang="en-US" altLang="ja-JP" sz="2000" dirty="0" smtClean="0"/>
              <a:t>registers; </a:t>
            </a:r>
            <a:r>
              <a:rPr lang="en-US" altLang="ja-JP" sz="2000" i="1" dirty="0"/>
              <a:t>v</a:t>
            </a:r>
            <a:r>
              <a:rPr lang="en-US" altLang="ja-JP" sz="2000" dirty="0"/>
              <a:t> </a:t>
            </a:r>
            <a:r>
              <a:rPr lang="en-US" altLang="ja-JP" sz="2000" dirty="0" smtClean="0"/>
              <a:t>= 96+15–1 = 110 for a rate-14/15 LDPC code and </a:t>
            </a:r>
            <a:r>
              <a:rPr lang="en-US" altLang="ja-JP" sz="2000" i="1" dirty="0" smtClean="0"/>
              <a:t>v</a:t>
            </a:r>
            <a:r>
              <a:rPr lang="en-US" altLang="ja-JP" sz="2000" dirty="0" smtClean="0"/>
              <a:t> </a:t>
            </a:r>
            <a:r>
              <a:rPr lang="en-US" altLang="ja-JP" sz="2000" dirty="0"/>
              <a:t>= </a:t>
            </a:r>
            <a:r>
              <a:rPr lang="en-US" altLang="ja-JP" sz="2000" dirty="0" smtClean="0"/>
              <a:t>96*4+15–1 = 398 for a rate-11/15 LDPC code.</a:t>
            </a:r>
            <a:endParaRPr lang="en-US" altLang="ja-JP" sz="2000" dirty="0">
              <a:latin typeface="Tahoma" pitchFamily="34" charset="0"/>
            </a:endParaRPr>
          </a:p>
        </p:txBody>
      </p:sp>
      <p:grpSp>
        <p:nvGrpSpPr>
          <p:cNvPr id="9" name="Group 12"/>
          <p:cNvGrpSpPr>
            <a:grpSpLocks/>
          </p:cNvGrpSpPr>
          <p:nvPr/>
        </p:nvGrpSpPr>
        <p:grpSpPr bwMode="auto">
          <a:xfrm rot="-5400000">
            <a:off x="2135188" y="3875782"/>
            <a:ext cx="304800" cy="244475"/>
            <a:chOff x="1872" y="1584"/>
            <a:chExt cx="240" cy="192"/>
          </a:xfrm>
        </p:grpSpPr>
        <p:sp>
          <p:nvSpPr>
            <p:cNvPr id="10" name="Line 13"/>
            <p:cNvSpPr>
              <a:spLocks noChangeShapeType="1"/>
            </p:cNvSpPr>
            <p:nvPr/>
          </p:nvSpPr>
          <p:spPr bwMode="auto">
            <a:xfrm>
              <a:off x="1872" y="1776"/>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14"/>
            <p:cNvSpPr>
              <a:spLocks noChangeShapeType="1"/>
            </p:cNvSpPr>
            <p:nvPr/>
          </p:nvSpPr>
          <p:spPr bwMode="auto">
            <a:xfrm>
              <a:off x="1872" y="1584"/>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15"/>
            <p:cNvSpPr>
              <a:spLocks noChangeShapeType="1"/>
            </p:cNvSpPr>
            <p:nvPr/>
          </p:nvSpPr>
          <p:spPr bwMode="auto">
            <a:xfrm>
              <a:off x="1872" y="158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16"/>
            <p:cNvGrpSpPr>
              <a:grpSpLocks/>
            </p:cNvGrpSpPr>
            <p:nvPr/>
          </p:nvGrpSpPr>
          <p:grpSpPr bwMode="auto">
            <a:xfrm>
              <a:off x="2016" y="1584"/>
              <a:ext cx="96" cy="192"/>
              <a:chOff x="2352" y="1584"/>
              <a:chExt cx="96" cy="192"/>
            </a:xfrm>
          </p:grpSpPr>
          <p:sp>
            <p:nvSpPr>
              <p:cNvPr id="14" name="Arc 17"/>
              <p:cNvSpPr>
                <a:spLocks/>
              </p:cNvSpPr>
              <p:nvPr/>
            </p:nvSpPr>
            <p:spPr bwMode="auto">
              <a:xfrm>
                <a:off x="2352" y="1584"/>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Arc 18"/>
              <p:cNvSpPr>
                <a:spLocks/>
              </p:cNvSpPr>
              <p:nvPr/>
            </p:nvSpPr>
            <p:spPr bwMode="auto">
              <a:xfrm flipV="1">
                <a:off x="2352" y="1680"/>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16" name="Line 19"/>
          <p:cNvSpPr>
            <a:spLocks noChangeShapeType="1"/>
          </p:cNvSpPr>
          <p:nvPr/>
        </p:nvSpPr>
        <p:spPr bwMode="auto">
          <a:xfrm>
            <a:off x="1524000" y="2778820"/>
            <a:ext cx="57150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Oval 20"/>
          <p:cNvSpPr>
            <a:spLocks noChangeArrowheads="1"/>
          </p:cNvSpPr>
          <p:nvPr/>
        </p:nvSpPr>
        <p:spPr bwMode="auto">
          <a:xfrm>
            <a:off x="2133600" y="323602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Times New Roman" pitchFamily="18" charset="0"/>
              </a:rPr>
              <a:t>+</a:t>
            </a:r>
          </a:p>
        </p:txBody>
      </p:sp>
      <p:sp>
        <p:nvSpPr>
          <p:cNvPr id="18" name="Line 21"/>
          <p:cNvSpPr>
            <a:spLocks noChangeShapeType="1"/>
          </p:cNvSpPr>
          <p:nvPr/>
        </p:nvSpPr>
        <p:spPr bwMode="auto">
          <a:xfrm>
            <a:off x="24384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22"/>
          <p:cNvSpPr>
            <a:spLocks noChangeShapeType="1"/>
          </p:cNvSpPr>
          <p:nvPr/>
        </p:nvSpPr>
        <p:spPr bwMode="auto">
          <a:xfrm>
            <a:off x="30480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3"/>
          <p:cNvSpPr>
            <a:spLocks noChangeArrowheads="1"/>
          </p:cNvSpPr>
          <p:nvPr/>
        </p:nvSpPr>
        <p:spPr bwMode="auto">
          <a:xfrm>
            <a:off x="3962400" y="3236020"/>
            <a:ext cx="304800" cy="304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i="1">
                <a:latin typeface="Times New Roman" pitchFamily="18" charset="0"/>
              </a:rPr>
              <a:t>D</a:t>
            </a:r>
          </a:p>
        </p:txBody>
      </p:sp>
      <p:sp>
        <p:nvSpPr>
          <p:cNvPr id="21" name="Oval 24"/>
          <p:cNvSpPr>
            <a:spLocks noChangeArrowheads="1"/>
          </p:cNvSpPr>
          <p:nvPr/>
        </p:nvSpPr>
        <p:spPr bwMode="auto">
          <a:xfrm>
            <a:off x="3352800" y="323602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Times New Roman" pitchFamily="18" charset="0"/>
              </a:rPr>
              <a:t>+</a:t>
            </a:r>
          </a:p>
        </p:txBody>
      </p:sp>
      <p:sp>
        <p:nvSpPr>
          <p:cNvPr id="22" name="Line 25"/>
          <p:cNvSpPr>
            <a:spLocks noChangeShapeType="1"/>
          </p:cNvSpPr>
          <p:nvPr/>
        </p:nvSpPr>
        <p:spPr bwMode="auto">
          <a:xfrm>
            <a:off x="36576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26"/>
          <p:cNvSpPr>
            <a:spLocks noChangeShapeType="1"/>
          </p:cNvSpPr>
          <p:nvPr/>
        </p:nvSpPr>
        <p:spPr bwMode="auto">
          <a:xfrm flipV="1">
            <a:off x="2286000" y="3540820"/>
            <a:ext cx="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27"/>
          <p:cNvSpPr>
            <a:spLocks noChangeShapeType="1"/>
          </p:cNvSpPr>
          <p:nvPr/>
        </p:nvSpPr>
        <p:spPr bwMode="auto">
          <a:xfrm>
            <a:off x="18288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28"/>
          <p:cNvSpPr>
            <a:spLocks noChangeShapeType="1"/>
          </p:cNvSpPr>
          <p:nvPr/>
        </p:nvSpPr>
        <p:spPr bwMode="auto">
          <a:xfrm>
            <a:off x="1828800" y="2778820"/>
            <a:ext cx="0" cy="609600"/>
          </a:xfrm>
          <a:prstGeom prst="line">
            <a:avLst/>
          </a:prstGeom>
          <a:noFill/>
          <a:ln w="127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29"/>
          <p:cNvSpPr>
            <a:spLocks noChangeShapeType="1"/>
          </p:cNvSpPr>
          <p:nvPr/>
        </p:nvSpPr>
        <p:spPr bwMode="auto">
          <a:xfrm flipV="1">
            <a:off x="2209800" y="4150420"/>
            <a:ext cx="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30"/>
          <p:cNvSpPr>
            <a:spLocks noChangeShapeType="1"/>
          </p:cNvSpPr>
          <p:nvPr/>
        </p:nvSpPr>
        <p:spPr bwMode="auto">
          <a:xfrm>
            <a:off x="42672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Text Box 31"/>
          <p:cNvSpPr txBox="1">
            <a:spLocks noChangeArrowheads="1"/>
          </p:cNvSpPr>
          <p:nvPr/>
        </p:nvSpPr>
        <p:spPr bwMode="auto">
          <a:xfrm>
            <a:off x="4595813" y="3064570"/>
            <a:ext cx="43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ahoma" pitchFamily="34" charset="0"/>
              </a:rPr>
              <a:t>…</a:t>
            </a:r>
          </a:p>
        </p:txBody>
      </p:sp>
      <p:sp>
        <p:nvSpPr>
          <p:cNvPr id="29" name="Line 32"/>
          <p:cNvSpPr>
            <a:spLocks noChangeShapeType="1"/>
          </p:cNvSpPr>
          <p:nvPr/>
        </p:nvSpPr>
        <p:spPr bwMode="auto">
          <a:xfrm>
            <a:off x="56388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Rectangle 33"/>
          <p:cNvSpPr>
            <a:spLocks noChangeArrowheads="1"/>
          </p:cNvSpPr>
          <p:nvPr/>
        </p:nvSpPr>
        <p:spPr bwMode="auto">
          <a:xfrm>
            <a:off x="5943600" y="3236020"/>
            <a:ext cx="304800" cy="304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i="1">
                <a:latin typeface="Times New Roman" pitchFamily="18" charset="0"/>
              </a:rPr>
              <a:t>D</a:t>
            </a:r>
          </a:p>
        </p:txBody>
      </p:sp>
      <p:sp>
        <p:nvSpPr>
          <p:cNvPr id="31" name="Line 34"/>
          <p:cNvSpPr>
            <a:spLocks noChangeShapeType="1"/>
          </p:cNvSpPr>
          <p:nvPr/>
        </p:nvSpPr>
        <p:spPr bwMode="auto">
          <a:xfrm>
            <a:off x="6248400" y="3388420"/>
            <a:ext cx="9906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35"/>
          <p:cNvSpPr>
            <a:spLocks noChangeShapeType="1"/>
          </p:cNvSpPr>
          <p:nvPr/>
        </p:nvSpPr>
        <p:spPr bwMode="auto">
          <a:xfrm>
            <a:off x="50292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Oval 36"/>
          <p:cNvSpPr>
            <a:spLocks noChangeArrowheads="1"/>
          </p:cNvSpPr>
          <p:nvPr/>
        </p:nvSpPr>
        <p:spPr bwMode="auto">
          <a:xfrm>
            <a:off x="5334000" y="323602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Times New Roman" pitchFamily="18" charset="0"/>
              </a:rPr>
              <a:t>+</a:t>
            </a:r>
          </a:p>
        </p:txBody>
      </p:sp>
      <p:sp>
        <p:nvSpPr>
          <p:cNvPr id="34" name="Line 37"/>
          <p:cNvSpPr>
            <a:spLocks noChangeShapeType="1"/>
          </p:cNvSpPr>
          <p:nvPr/>
        </p:nvSpPr>
        <p:spPr bwMode="auto">
          <a:xfrm flipV="1">
            <a:off x="2362200" y="4150420"/>
            <a:ext cx="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38"/>
          <p:cNvSpPr>
            <a:spLocks noChangeShapeType="1"/>
          </p:cNvSpPr>
          <p:nvPr/>
        </p:nvSpPr>
        <p:spPr bwMode="auto">
          <a:xfrm>
            <a:off x="6781800" y="3388420"/>
            <a:ext cx="0" cy="533400"/>
          </a:xfrm>
          <a:prstGeom prst="line">
            <a:avLst/>
          </a:prstGeom>
          <a:noFill/>
          <a:ln w="12700">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6" name="Group 39"/>
          <p:cNvGrpSpPr>
            <a:grpSpLocks/>
          </p:cNvGrpSpPr>
          <p:nvPr/>
        </p:nvGrpSpPr>
        <p:grpSpPr bwMode="auto">
          <a:xfrm rot="-5400000">
            <a:off x="3354388" y="3875782"/>
            <a:ext cx="304800" cy="244475"/>
            <a:chOff x="1872" y="1584"/>
            <a:chExt cx="240" cy="192"/>
          </a:xfrm>
        </p:grpSpPr>
        <p:sp>
          <p:nvSpPr>
            <p:cNvPr id="37" name="Line 40"/>
            <p:cNvSpPr>
              <a:spLocks noChangeShapeType="1"/>
            </p:cNvSpPr>
            <p:nvPr/>
          </p:nvSpPr>
          <p:spPr bwMode="auto">
            <a:xfrm>
              <a:off x="1872" y="1776"/>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41"/>
            <p:cNvSpPr>
              <a:spLocks noChangeShapeType="1"/>
            </p:cNvSpPr>
            <p:nvPr/>
          </p:nvSpPr>
          <p:spPr bwMode="auto">
            <a:xfrm>
              <a:off x="1872" y="1584"/>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42"/>
            <p:cNvSpPr>
              <a:spLocks noChangeShapeType="1"/>
            </p:cNvSpPr>
            <p:nvPr/>
          </p:nvSpPr>
          <p:spPr bwMode="auto">
            <a:xfrm>
              <a:off x="1872" y="158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0" name="Group 43"/>
            <p:cNvGrpSpPr>
              <a:grpSpLocks/>
            </p:cNvGrpSpPr>
            <p:nvPr/>
          </p:nvGrpSpPr>
          <p:grpSpPr bwMode="auto">
            <a:xfrm>
              <a:off x="2016" y="1584"/>
              <a:ext cx="96" cy="192"/>
              <a:chOff x="2352" y="1584"/>
              <a:chExt cx="96" cy="192"/>
            </a:xfrm>
          </p:grpSpPr>
          <p:sp>
            <p:nvSpPr>
              <p:cNvPr id="41" name="Arc 44"/>
              <p:cNvSpPr>
                <a:spLocks/>
              </p:cNvSpPr>
              <p:nvPr/>
            </p:nvSpPr>
            <p:spPr bwMode="auto">
              <a:xfrm>
                <a:off x="2352" y="1584"/>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 name="Arc 45"/>
              <p:cNvSpPr>
                <a:spLocks/>
              </p:cNvSpPr>
              <p:nvPr/>
            </p:nvSpPr>
            <p:spPr bwMode="auto">
              <a:xfrm flipV="1">
                <a:off x="2352" y="1680"/>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43" name="Line 46"/>
          <p:cNvSpPr>
            <a:spLocks noChangeShapeType="1"/>
          </p:cNvSpPr>
          <p:nvPr/>
        </p:nvSpPr>
        <p:spPr bwMode="auto">
          <a:xfrm flipV="1">
            <a:off x="3505200" y="3540820"/>
            <a:ext cx="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47"/>
          <p:cNvSpPr>
            <a:spLocks noChangeShapeType="1"/>
          </p:cNvSpPr>
          <p:nvPr/>
        </p:nvSpPr>
        <p:spPr bwMode="auto">
          <a:xfrm flipV="1">
            <a:off x="3429000" y="4150420"/>
            <a:ext cx="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48"/>
          <p:cNvSpPr>
            <a:spLocks noChangeShapeType="1"/>
          </p:cNvSpPr>
          <p:nvPr/>
        </p:nvSpPr>
        <p:spPr bwMode="auto">
          <a:xfrm flipV="1">
            <a:off x="3581400" y="4150420"/>
            <a:ext cx="0" cy="228600"/>
          </a:xfrm>
          <a:prstGeom prst="line">
            <a:avLst/>
          </a:prstGeom>
          <a:noFill/>
          <a:ln w="127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6" name="Group 49"/>
          <p:cNvGrpSpPr>
            <a:grpSpLocks/>
          </p:cNvGrpSpPr>
          <p:nvPr/>
        </p:nvGrpSpPr>
        <p:grpSpPr bwMode="auto">
          <a:xfrm rot="-5400000">
            <a:off x="5335588" y="3875782"/>
            <a:ext cx="304800" cy="244475"/>
            <a:chOff x="1872" y="1584"/>
            <a:chExt cx="240" cy="192"/>
          </a:xfrm>
        </p:grpSpPr>
        <p:sp>
          <p:nvSpPr>
            <p:cNvPr id="47" name="Line 50"/>
            <p:cNvSpPr>
              <a:spLocks noChangeShapeType="1"/>
            </p:cNvSpPr>
            <p:nvPr/>
          </p:nvSpPr>
          <p:spPr bwMode="auto">
            <a:xfrm>
              <a:off x="1872" y="1776"/>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51"/>
            <p:cNvSpPr>
              <a:spLocks noChangeShapeType="1"/>
            </p:cNvSpPr>
            <p:nvPr/>
          </p:nvSpPr>
          <p:spPr bwMode="auto">
            <a:xfrm>
              <a:off x="1872" y="1584"/>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52"/>
            <p:cNvSpPr>
              <a:spLocks noChangeShapeType="1"/>
            </p:cNvSpPr>
            <p:nvPr/>
          </p:nvSpPr>
          <p:spPr bwMode="auto">
            <a:xfrm>
              <a:off x="1872" y="158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0" name="Group 53"/>
            <p:cNvGrpSpPr>
              <a:grpSpLocks/>
            </p:cNvGrpSpPr>
            <p:nvPr/>
          </p:nvGrpSpPr>
          <p:grpSpPr bwMode="auto">
            <a:xfrm>
              <a:off x="2016" y="1584"/>
              <a:ext cx="96" cy="192"/>
              <a:chOff x="2352" y="1584"/>
              <a:chExt cx="96" cy="192"/>
            </a:xfrm>
          </p:grpSpPr>
          <p:sp>
            <p:nvSpPr>
              <p:cNvPr id="51" name="Arc 54"/>
              <p:cNvSpPr>
                <a:spLocks/>
              </p:cNvSpPr>
              <p:nvPr/>
            </p:nvSpPr>
            <p:spPr bwMode="auto">
              <a:xfrm>
                <a:off x="2352" y="1584"/>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 name="Arc 55"/>
              <p:cNvSpPr>
                <a:spLocks/>
              </p:cNvSpPr>
              <p:nvPr/>
            </p:nvSpPr>
            <p:spPr bwMode="auto">
              <a:xfrm flipV="1">
                <a:off x="2352" y="1680"/>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53" name="Line 56"/>
          <p:cNvSpPr>
            <a:spLocks noChangeShapeType="1"/>
          </p:cNvSpPr>
          <p:nvPr/>
        </p:nvSpPr>
        <p:spPr bwMode="auto">
          <a:xfrm flipV="1">
            <a:off x="5486400" y="3540820"/>
            <a:ext cx="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57"/>
          <p:cNvSpPr>
            <a:spLocks noChangeShapeType="1"/>
          </p:cNvSpPr>
          <p:nvPr/>
        </p:nvSpPr>
        <p:spPr bwMode="auto">
          <a:xfrm flipV="1">
            <a:off x="5410200" y="4150420"/>
            <a:ext cx="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58"/>
          <p:cNvSpPr>
            <a:spLocks noChangeShapeType="1"/>
          </p:cNvSpPr>
          <p:nvPr/>
        </p:nvSpPr>
        <p:spPr bwMode="auto">
          <a:xfrm flipV="1">
            <a:off x="5562600" y="4150420"/>
            <a:ext cx="0" cy="228600"/>
          </a:xfrm>
          <a:prstGeom prst="line">
            <a:avLst/>
          </a:prstGeom>
          <a:noFill/>
          <a:ln w="127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59"/>
          <p:cNvSpPr>
            <a:spLocks noChangeShapeType="1"/>
          </p:cNvSpPr>
          <p:nvPr/>
        </p:nvSpPr>
        <p:spPr bwMode="auto">
          <a:xfrm flipH="1">
            <a:off x="5105400" y="4379020"/>
            <a:ext cx="1524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Text Box 60"/>
          <p:cNvSpPr txBox="1">
            <a:spLocks noChangeArrowheads="1"/>
          </p:cNvSpPr>
          <p:nvPr/>
        </p:nvSpPr>
        <p:spPr bwMode="auto">
          <a:xfrm>
            <a:off x="849313" y="2442270"/>
            <a:ext cx="15890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ahoma" pitchFamily="34" charset="0"/>
              </a:rPr>
              <a:t>information bits</a:t>
            </a:r>
          </a:p>
        </p:txBody>
      </p:sp>
      <p:sp>
        <p:nvSpPr>
          <p:cNvPr id="58" name="Text Box 61"/>
          <p:cNvSpPr txBox="1">
            <a:spLocks noChangeArrowheads="1"/>
          </p:cNvSpPr>
          <p:nvPr/>
        </p:nvSpPr>
        <p:spPr bwMode="auto">
          <a:xfrm>
            <a:off x="7221538" y="3051870"/>
            <a:ext cx="1073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ahoma" pitchFamily="34" charset="0"/>
              </a:rPr>
              <a:t>parity bits</a:t>
            </a:r>
          </a:p>
        </p:txBody>
      </p:sp>
      <p:sp>
        <p:nvSpPr>
          <p:cNvPr id="59" name="Text Box 62"/>
          <p:cNvSpPr txBox="1">
            <a:spLocks noChangeArrowheads="1"/>
          </p:cNvSpPr>
          <p:nvPr/>
        </p:nvSpPr>
        <p:spPr bwMode="auto">
          <a:xfrm>
            <a:off x="6705600" y="2442270"/>
            <a:ext cx="158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ahoma" pitchFamily="34" charset="0"/>
              </a:rPr>
              <a:t>information bits</a:t>
            </a:r>
          </a:p>
        </p:txBody>
      </p:sp>
      <p:sp>
        <p:nvSpPr>
          <p:cNvPr id="60" name="Text Box 63"/>
          <p:cNvSpPr txBox="1">
            <a:spLocks noChangeArrowheads="1"/>
          </p:cNvSpPr>
          <p:nvPr/>
        </p:nvSpPr>
        <p:spPr bwMode="auto">
          <a:xfrm>
            <a:off x="4591050" y="4055170"/>
            <a:ext cx="433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ahoma" pitchFamily="34" charset="0"/>
              </a:rPr>
              <a:t>…</a:t>
            </a:r>
          </a:p>
        </p:txBody>
      </p:sp>
      <p:sp>
        <p:nvSpPr>
          <p:cNvPr id="61" name="Line 64"/>
          <p:cNvSpPr>
            <a:spLocks noChangeShapeType="1"/>
          </p:cNvSpPr>
          <p:nvPr/>
        </p:nvSpPr>
        <p:spPr bwMode="auto">
          <a:xfrm flipH="1">
            <a:off x="2362200" y="4379020"/>
            <a:ext cx="2209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 name="Text Box 65"/>
          <p:cNvSpPr txBox="1">
            <a:spLocks noChangeArrowheads="1"/>
          </p:cNvSpPr>
          <p:nvPr/>
        </p:nvSpPr>
        <p:spPr bwMode="auto">
          <a:xfrm>
            <a:off x="1970088" y="2931220"/>
            <a:ext cx="6207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itchFamily="18" charset="0"/>
              </a:rPr>
              <a:t>(for </a:t>
            </a:r>
            <a:r>
              <a:rPr lang="en-US" altLang="ja-JP" sz="1200" i="1">
                <a:latin typeface="Times New Roman" pitchFamily="18" charset="0"/>
              </a:rPr>
              <a:t>x</a:t>
            </a:r>
            <a:r>
              <a:rPr lang="en-US" altLang="ja-JP" sz="1200" baseline="30000">
                <a:latin typeface="Times New Roman" pitchFamily="18" charset="0"/>
              </a:rPr>
              <a:t>0</a:t>
            </a:r>
            <a:r>
              <a:rPr lang="en-US" altLang="ja-JP" sz="1200">
                <a:latin typeface="Times New Roman" pitchFamily="18" charset="0"/>
              </a:rPr>
              <a:t>)</a:t>
            </a:r>
          </a:p>
        </p:txBody>
      </p:sp>
      <p:sp>
        <p:nvSpPr>
          <p:cNvPr id="63" name="Text Box 66"/>
          <p:cNvSpPr txBox="1">
            <a:spLocks noChangeArrowheads="1"/>
          </p:cNvSpPr>
          <p:nvPr/>
        </p:nvSpPr>
        <p:spPr bwMode="auto">
          <a:xfrm>
            <a:off x="3189288" y="2931220"/>
            <a:ext cx="6207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itchFamily="18" charset="0"/>
              </a:rPr>
              <a:t>(for </a:t>
            </a:r>
            <a:r>
              <a:rPr lang="en-US" altLang="ja-JP" sz="1200" i="1">
                <a:latin typeface="Times New Roman" pitchFamily="18" charset="0"/>
              </a:rPr>
              <a:t>x</a:t>
            </a:r>
            <a:r>
              <a:rPr lang="en-US" altLang="ja-JP" sz="1200" baseline="30000">
                <a:latin typeface="Times New Roman" pitchFamily="18" charset="0"/>
              </a:rPr>
              <a:t>1</a:t>
            </a:r>
            <a:r>
              <a:rPr lang="en-US" altLang="ja-JP" sz="1200">
                <a:latin typeface="Times New Roman" pitchFamily="18" charset="0"/>
              </a:rPr>
              <a:t>)</a:t>
            </a:r>
          </a:p>
        </p:txBody>
      </p:sp>
      <p:sp>
        <p:nvSpPr>
          <p:cNvPr id="64" name="Text Box 67"/>
          <p:cNvSpPr txBox="1">
            <a:spLocks noChangeArrowheads="1"/>
          </p:cNvSpPr>
          <p:nvPr/>
        </p:nvSpPr>
        <p:spPr bwMode="auto">
          <a:xfrm>
            <a:off x="5145088" y="2931220"/>
            <a:ext cx="74732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Times New Roman" pitchFamily="18" charset="0"/>
              </a:rPr>
              <a:t>(for </a:t>
            </a:r>
            <a:r>
              <a:rPr lang="en-US" altLang="ja-JP" sz="1200" i="1" dirty="0" smtClean="0">
                <a:latin typeface="Times New Roman" pitchFamily="18" charset="0"/>
              </a:rPr>
              <a:t>x</a:t>
            </a:r>
            <a:r>
              <a:rPr lang="en-US" altLang="ja-JP" i="1" baseline="30000" dirty="0" smtClean="0"/>
              <a:t>v</a:t>
            </a:r>
            <a:r>
              <a:rPr lang="en-US" altLang="ja-JP" baseline="30000" dirty="0" smtClean="0"/>
              <a:t>– 1</a:t>
            </a:r>
            <a:r>
              <a:rPr lang="en-US" altLang="ja-JP" sz="1200" dirty="0" smtClean="0">
                <a:latin typeface="Times New Roman" pitchFamily="18" charset="0"/>
              </a:rPr>
              <a:t>)</a:t>
            </a:r>
            <a:endParaRPr lang="en-US" altLang="ja-JP" sz="1200" dirty="0">
              <a:latin typeface="Times New Roman" pitchFamily="18" charset="0"/>
            </a:endParaRPr>
          </a:p>
        </p:txBody>
      </p:sp>
      <p:sp>
        <p:nvSpPr>
          <p:cNvPr id="65" name="Text Box 68"/>
          <p:cNvSpPr txBox="1">
            <a:spLocks noChangeArrowheads="1"/>
          </p:cNvSpPr>
          <p:nvPr/>
        </p:nvSpPr>
        <p:spPr bwMode="auto">
          <a:xfrm>
            <a:off x="6045200" y="3570982"/>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t>0</a:t>
            </a:r>
          </a:p>
        </p:txBody>
      </p:sp>
      <p:sp>
        <p:nvSpPr>
          <p:cNvPr id="66" name="Line 69"/>
          <p:cNvSpPr>
            <a:spLocks noChangeShapeType="1"/>
          </p:cNvSpPr>
          <p:nvPr/>
        </p:nvSpPr>
        <p:spPr bwMode="auto">
          <a:xfrm>
            <a:off x="6477000" y="3693220"/>
            <a:ext cx="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70"/>
          <p:cNvSpPr>
            <a:spLocks noChangeShapeType="1"/>
          </p:cNvSpPr>
          <p:nvPr/>
        </p:nvSpPr>
        <p:spPr bwMode="auto">
          <a:xfrm>
            <a:off x="6629400" y="4150420"/>
            <a:ext cx="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Oval 71"/>
          <p:cNvSpPr>
            <a:spLocks noChangeArrowheads="1"/>
          </p:cNvSpPr>
          <p:nvPr/>
        </p:nvSpPr>
        <p:spPr bwMode="auto">
          <a:xfrm>
            <a:off x="6438900" y="3921820"/>
            <a:ext cx="76200" cy="762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 name="Oval 72"/>
          <p:cNvSpPr>
            <a:spLocks noChangeArrowheads="1"/>
          </p:cNvSpPr>
          <p:nvPr/>
        </p:nvSpPr>
        <p:spPr bwMode="auto">
          <a:xfrm>
            <a:off x="6743700" y="3921820"/>
            <a:ext cx="76200" cy="762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 name="Text Box 73"/>
          <p:cNvSpPr txBox="1">
            <a:spLocks noChangeArrowheads="1"/>
          </p:cNvSpPr>
          <p:nvPr/>
        </p:nvSpPr>
        <p:spPr bwMode="auto">
          <a:xfrm>
            <a:off x="6629400" y="4074220"/>
            <a:ext cx="23350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400" dirty="0"/>
              <a:t>(Zero is selected after </a:t>
            </a:r>
            <a:r>
              <a:rPr lang="en-US" altLang="ja-JP" sz="1400" i="1" dirty="0" smtClean="0"/>
              <a:t>k</a:t>
            </a:r>
            <a:r>
              <a:rPr lang="en-US" altLang="ja-JP" sz="1400" dirty="0" smtClean="0"/>
              <a:t> </a:t>
            </a:r>
            <a:r>
              <a:rPr lang="en-US" altLang="ja-JP" sz="1400" dirty="0"/>
              <a:t>information bits are received)</a:t>
            </a:r>
          </a:p>
        </p:txBody>
      </p:sp>
      <p:sp>
        <p:nvSpPr>
          <p:cNvPr id="71" name="Line 74"/>
          <p:cNvSpPr>
            <a:spLocks noChangeShapeType="1"/>
          </p:cNvSpPr>
          <p:nvPr/>
        </p:nvSpPr>
        <p:spPr bwMode="auto">
          <a:xfrm flipV="1">
            <a:off x="6624638" y="3928170"/>
            <a:ext cx="131762"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75"/>
          <p:cNvSpPr>
            <a:spLocks noChangeShapeType="1"/>
          </p:cNvSpPr>
          <p:nvPr/>
        </p:nvSpPr>
        <p:spPr bwMode="auto">
          <a:xfrm>
            <a:off x="6248400" y="3693220"/>
            <a:ext cx="228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テキスト ボックス 72"/>
          <p:cNvSpPr txBox="1"/>
          <p:nvPr/>
        </p:nvSpPr>
        <p:spPr>
          <a:xfrm>
            <a:off x="960132" y="6093296"/>
            <a:ext cx="4717382" cy="307777"/>
          </a:xfrm>
          <a:prstGeom prst="rect">
            <a:avLst/>
          </a:prstGeom>
          <a:noFill/>
        </p:spPr>
        <p:txBody>
          <a:bodyPr wrap="none" rtlCol="0">
            <a:spAutoFit/>
          </a:bodyPr>
          <a:lstStyle/>
          <a:p>
            <a:r>
              <a:rPr kumimoji="1" lang="en-US" altLang="ja-JP" sz="1400" dirty="0" smtClean="0">
                <a:latin typeface="+mn-ea"/>
              </a:rPr>
              <a:t>* H. Yamagishi and M. Noda, Proc. IEEE, pp.78-83, Sep. 2008</a:t>
            </a:r>
            <a:endParaRPr kumimoji="1" lang="ja-JP" altLang="en-US" sz="1400" dirty="0">
              <a:latin typeface="+mn-ea"/>
            </a:endParaRPr>
          </a:p>
        </p:txBody>
      </p:sp>
    </p:spTree>
    <p:extLst>
      <p:ext uri="{BB962C8B-B14F-4D97-AF65-F5344CB8AC3E}">
        <p14:creationId xmlns:p14="http://schemas.microsoft.com/office/powerpoint/2010/main" val="3908884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582960"/>
          </a:xfrm>
        </p:spPr>
        <p:txBody>
          <a:bodyPr/>
          <a:lstStyle/>
          <a:p>
            <a:r>
              <a:rPr lang="en-US" altLang="ja-JP" sz="2400" dirty="0" smtClean="0">
                <a:latin typeface="Tahoma" pitchFamily="34" charset="0"/>
                <a:ea typeface="HGPｺﾞｼｯｸE" pitchFamily="50" charset="-128"/>
                <a:cs typeface="Tahoma" pitchFamily="34" charset="0"/>
              </a:rPr>
              <a:t>Proposed Overlaid-rate-compatible (ORC) LDPC Codes</a:t>
            </a:r>
            <a:endParaRPr kumimoji="1" lang="ja-JP" altLang="en-US" sz="2400"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21</a:t>
            </a:fld>
            <a:endParaRPr lang="en-US" altLang="ja-JP" dirty="0"/>
          </a:p>
        </p:txBody>
      </p:sp>
      <p:sp>
        <p:nvSpPr>
          <p:cNvPr id="39" name="左大かっこ 38"/>
          <p:cNvSpPr/>
          <p:nvPr/>
        </p:nvSpPr>
        <p:spPr>
          <a:xfrm>
            <a:off x="1655676" y="1844824"/>
            <a:ext cx="144462" cy="2447925"/>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0" name="左大かっこ 39"/>
          <p:cNvSpPr/>
          <p:nvPr/>
        </p:nvSpPr>
        <p:spPr>
          <a:xfrm flipH="1">
            <a:off x="7019838" y="1879749"/>
            <a:ext cx="144463" cy="2447925"/>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1" name="テキスト ボックス 19"/>
          <p:cNvSpPr txBox="1">
            <a:spLocks noChangeArrowheads="1"/>
          </p:cNvSpPr>
          <p:nvPr/>
        </p:nvSpPr>
        <p:spPr bwMode="auto">
          <a:xfrm>
            <a:off x="935596" y="4260999"/>
            <a:ext cx="72933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600" dirty="0" smtClean="0">
                <a:solidFill>
                  <a:srgbClr val="000000"/>
                </a:solidFill>
                <a:latin typeface="Tahoma" pitchFamily="34" charset="0"/>
                <a:cs typeface="Tahoma" pitchFamily="34" charset="0"/>
              </a:rPr>
              <a:t>A low-rate </a:t>
            </a:r>
            <a:r>
              <a:rPr lang="en-US" altLang="ja-JP" sz="1600" dirty="0">
                <a:solidFill>
                  <a:srgbClr val="000000"/>
                </a:solidFill>
                <a:latin typeface="Tahoma" pitchFamily="34" charset="0"/>
                <a:cs typeface="Tahoma" pitchFamily="34" charset="0"/>
              </a:rPr>
              <a:t>parity-check </a:t>
            </a:r>
            <a:r>
              <a:rPr lang="en-US" altLang="ja-JP" sz="1600" dirty="0" smtClean="0">
                <a:solidFill>
                  <a:srgbClr val="000000"/>
                </a:solidFill>
                <a:latin typeface="Tahoma" pitchFamily="34" charset="0"/>
                <a:cs typeface="Tahoma" pitchFamily="34" charset="0"/>
              </a:rPr>
              <a:t>matrix, as a simplified example of an 11/15 LDPC code</a:t>
            </a:r>
            <a:endParaRPr lang="ja-JP" altLang="en-US" sz="1600" dirty="0">
              <a:solidFill>
                <a:srgbClr val="000000"/>
              </a:solidFill>
              <a:latin typeface="HGPｺﾞｼｯｸE" pitchFamily="50" charset="-128"/>
              <a:ea typeface="HGPｺﾞｼｯｸE" pitchFamily="50" charset="-128"/>
              <a:cs typeface="Tahoma" pitchFamily="34" charset="0"/>
            </a:endParaRPr>
          </a:p>
        </p:txBody>
      </p:sp>
      <p:sp>
        <p:nvSpPr>
          <p:cNvPr id="42" name="左大かっこ 41"/>
          <p:cNvSpPr/>
          <p:nvPr/>
        </p:nvSpPr>
        <p:spPr>
          <a:xfrm>
            <a:off x="1655676" y="4832499"/>
            <a:ext cx="144462" cy="1223962"/>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3" name="左大かっこ 42"/>
          <p:cNvSpPr/>
          <p:nvPr/>
        </p:nvSpPr>
        <p:spPr>
          <a:xfrm flipH="1">
            <a:off x="7019838" y="4869011"/>
            <a:ext cx="144463" cy="1223963"/>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4" name="テキスト ボックス 43"/>
          <p:cNvSpPr txBox="1">
            <a:spLocks noChangeArrowheads="1"/>
          </p:cNvSpPr>
          <p:nvPr/>
        </p:nvSpPr>
        <p:spPr bwMode="auto">
          <a:xfrm>
            <a:off x="947651" y="6021288"/>
            <a:ext cx="72582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600" dirty="0" smtClean="0">
                <a:solidFill>
                  <a:srgbClr val="000000"/>
                </a:solidFill>
                <a:latin typeface="Tahoma" pitchFamily="34" charset="0"/>
                <a:cs typeface="Tahoma" pitchFamily="34" charset="0"/>
              </a:rPr>
              <a:t>A high-rate </a:t>
            </a:r>
            <a:r>
              <a:rPr lang="en-US" altLang="ja-JP" sz="1600" dirty="0">
                <a:solidFill>
                  <a:srgbClr val="000000"/>
                </a:solidFill>
                <a:latin typeface="Tahoma" pitchFamily="34" charset="0"/>
                <a:cs typeface="Tahoma" pitchFamily="34" charset="0"/>
              </a:rPr>
              <a:t>parity-check </a:t>
            </a:r>
            <a:r>
              <a:rPr lang="en-US" altLang="ja-JP" sz="1600" dirty="0" smtClean="0">
                <a:solidFill>
                  <a:srgbClr val="000000"/>
                </a:solidFill>
                <a:latin typeface="Tahoma" pitchFamily="34" charset="0"/>
                <a:cs typeface="Tahoma" pitchFamily="34" charset="0"/>
              </a:rPr>
              <a:t>matrix, </a:t>
            </a:r>
            <a:r>
              <a:rPr lang="en-US" altLang="ja-JP" sz="1600" dirty="0">
                <a:solidFill>
                  <a:srgbClr val="000000"/>
                </a:solidFill>
                <a:latin typeface="Tahoma" pitchFamily="34" charset="0"/>
                <a:cs typeface="Tahoma" pitchFamily="34" charset="0"/>
              </a:rPr>
              <a:t>as </a:t>
            </a:r>
            <a:r>
              <a:rPr lang="en-US" altLang="ja-JP" sz="1600" dirty="0" smtClean="0">
                <a:solidFill>
                  <a:srgbClr val="000000"/>
                </a:solidFill>
                <a:latin typeface="Tahoma" pitchFamily="34" charset="0"/>
                <a:cs typeface="Tahoma" pitchFamily="34" charset="0"/>
              </a:rPr>
              <a:t>a simplified </a:t>
            </a:r>
            <a:r>
              <a:rPr lang="en-US" altLang="ja-JP" sz="1600" dirty="0">
                <a:solidFill>
                  <a:srgbClr val="000000"/>
                </a:solidFill>
                <a:latin typeface="Tahoma" pitchFamily="34" charset="0"/>
                <a:cs typeface="Tahoma" pitchFamily="34" charset="0"/>
              </a:rPr>
              <a:t>example of </a:t>
            </a:r>
            <a:r>
              <a:rPr lang="en-US" altLang="ja-JP" sz="1600" dirty="0" smtClean="0">
                <a:solidFill>
                  <a:srgbClr val="000000"/>
                </a:solidFill>
                <a:latin typeface="Tahoma" pitchFamily="34" charset="0"/>
                <a:cs typeface="Tahoma" pitchFamily="34" charset="0"/>
              </a:rPr>
              <a:t>a 14/15 </a:t>
            </a:r>
            <a:r>
              <a:rPr lang="en-US" altLang="ja-JP" sz="1600" dirty="0">
                <a:solidFill>
                  <a:srgbClr val="000000"/>
                </a:solidFill>
                <a:latin typeface="Tahoma" pitchFamily="34" charset="0"/>
                <a:cs typeface="Tahoma" pitchFamily="34" charset="0"/>
              </a:rPr>
              <a:t>LDPC code</a:t>
            </a:r>
            <a:endParaRPr lang="ja-JP" altLang="en-US" sz="1600" dirty="0">
              <a:solidFill>
                <a:srgbClr val="000000"/>
              </a:solidFill>
              <a:latin typeface="Tahoma" pitchFamily="34" charset="0"/>
              <a:cs typeface="Tahoma" pitchFamily="34" charset="0"/>
            </a:endParaRPr>
          </a:p>
        </p:txBody>
      </p:sp>
      <p:sp>
        <p:nvSpPr>
          <p:cNvPr id="45" name="円弧 44"/>
          <p:cNvSpPr/>
          <p:nvPr/>
        </p:nvSpPr>
        <p:spPr>
          <a:xfrm>
            <a:off x="6803938" y="3721249"/>
            <a:ext cx="468313" cy="1728000"/>
          </a:xfrm>
          <a:prstGeom prst="arc">
            <a:avLst>
              <a:gd name="adj1" fmla="val 16200000"/>
              <a:gd name="adj2" fmla="val 5443108"/>
            </a:avLst>
          </a:prstGeom>
          <a:noFill/>
          <a:ln w="38100" cap="flat" cmpd="sng" algn="ctr">
            <a:solidFill>
              <a:srgbClr val="333399"/>
            </a:solidFill>
            <a:prstDash val="solid"/>
            <a:headEnd type="none"/>
            <a:tailEnd type="arrow"/>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6" name="円弧 48"/>
          <p:cNvSpPr>
            <a:spLocks/>
          </p:cNvSpPr>
          <p:nvPr/>
        </p:nvSpPr>
        <p:spPr bwMode="auto">
          <a:xfrm>
            <a:off x="6480088" y="2495699"/>
            <a:ext cx="1079500" cy="3060700"/>
          </a:xfrm>
          <a:custGeom>
            <a:avLst/>
            <a:gdLst>
              <a:gd name="T0" fmla="*/ 539750 w 1079500"/>
              <a:gd name="T1" fmla="*/ 0 h 3060700"/>
              <a:gd name="T2" fmla="*/ 1079499 w 1079500"/>
              <a:gd name="T3" fmla="*/ 1527497 h 3060700"/>
              <a:gd name="T4" fmla="*/ 555922 w 1079500"/>
              <a:gd name="T5" fmla="*/ 3060013 h 3060700"/>
              <a:gd name="T6" fmla="*/ 0 60000 65536"/>
              <a:gd name="T7" fmla="*/ 0 60000 65536"/>
              <a:gd name="T8" fmla="*/ 0 60000 65536"/>
            </a:gdLst>
            <a:ahLst/>
            <a:cxnLst>
              <a:cxn ang="T6">
                <a:pos x="T0" y="T1"/>
              </a:cxn>
              <a:cxn ang="T7">
                <a:pos x="T2" y="T3"/>
              </a:cxn>
              <a:cxn ang="T8">
                <a:pos x="T4" y="T5"/>
              </a:cxn>
            </a:cxnLst>
            <a:rect l="0" t="0" r="r" b="b"/>
            <a:pathLst>
              <a:path w="1079500" h="3060700" stroke="0">
                <a:moveTo>
                  <a:pt x="539750" y="0"/>
                </a:moveTo>
                <a:cubicBezTo>
                  <a:pt x="837453" y="0"/>
                  <a:pt x="1078944" y="683423"/>
                  <a:pt x="1079499" y="1527497"/>
                </a:cubicBezTo>
                <a:cubicBezTo>
                  <a:pt x="1080044" y="2355938"/>
                  <a:pt x="847980" y="3035191"/>
                  <a:pt x="555922" y="3060013"/>
                </a:cubicBezTo>
                <a:lnTo>
                  <a:pt x="539750" y="1530350"/>
                </a:lnTo>
                <a:lnTo>
                  <a:pt x="539750" y="0"/>
                </a:lnTo>
                <a:close/>
              </a:path>
              <a:path w="1079500" h="3060700" fill="none">
                <a:moveTo>
                  <a:pt x="539750" y="0"/>
                </a:moveTo>
                <a:cubicBezTo>
                  <a:pt x="837453" y="0"/>
                  <a:pt x="1078944" y="683423"/>
                  <a:pt x="1079499" y="1527497"/>
                </a:cubicBezTo>
                <a:cubicBezTo>
                  <a:pt x="1080044" y="2355938"/>
                  <a:pt x="847980" y="3035191"/>
                  <a:pt x="555922" y="3060013"/>
                </a:cubicBezTo>
              </a:path>
            </a:pathLst>
          </a:custGeom>
          <a:noFill/>
          <a:ln w="38100" cap="flat" cmpd="sng" algn="ctr">
            <a:solidFill>
              <a:srgbClr val="FF0000"/>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kumimoji="1" lang="ja-JP" altLang="en-US" sz="1800" b="1" dirty="0">
              <a:solidFill>
                <a:srgbClr val="000000"/>
              </a:solidFill>
              <a:latin typeface="Arial" pitchFamily="34" charset="0"/>
              <a:ea typeface="ＭＳ Ｐゴシック" pitchFamily="50" charset="-128"/>
            </a:endParaRPr>
          </a:p>
        </p:txBody>
      </p:sp>
      <p:sp>
        <p:nvSpPr>
          <p:cNvPr id="47" name="正方形/長方形 46"/>
          <p:cNvSpPr/>
          <p:nvPr/>
        </p:nvSpPr>
        <p:spPr>
          <a:xfrm>
            <a:off x="1908088" y="191149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48" name="正方形/長方形 235"/>
          <p:cNvSpPr/>
          <p:nvPr/>
        </p:nvSpPr>
        <p:spPr>
          <a:xfrm>
            <a:off x="3205076" y="1911499"/>
            <a:ext cx="1150937"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49" name="正方形/長方形 235"/>
          <p:cNvSpPr/>
          <p:nvPr/>
        </p:nvSpPr>
        <p:spPr>
          <a:xfrm>
            <a:off x="4500476" y="1911499"/>
            <a:ext cx="1150937"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0" name="正方形/長方形 235"/>
          <p:cNvSpPr/>
          <p:nvPr/>
        </p:nvSpPr>
        <p:spPr>
          <a:xfrm>
            <a:off x="5795876" y="1911499"/>
            <a:ext cx="1150937"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1" name="正方形/長方形 235"/>
          <p:cNvSpPr/>
          <p:nvPr/>
        </p:nvSpPr>
        <p:spPr>
          <a:xfrm>
            <a:off x="1908088"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2" name="正方形/長方形 235"/>
          <p:cNvSpPr/>
          <p:nvPr/>
        </p:nvSpPr>
        <p:spPr>
          <a:xfrm>
            <a:off x="3206663"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3" name="正方形/長方形 235"/>
          <p:cNvSpPr/>
          <p:nvPr/>
        </p:nvSpPr>
        <p:spPr>
          <a:xfrm>
            <a:off x="4502063"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4" name="正方形/長方形 235"/>
          <p:cNvSpPr/>
          <p:nvPr/>
        </p:nvSpPr>
        <p:spPr>
          <a:xfrm>
            <a:off x="5797463"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5" name="Text Box 29"/>
          <p:cNvSpPr txBox="1">
            <a:spLocks noChangeArrowheads="1"/>
          </p:cNvSpPr>
          <p:nvPr/>
        </p:nvSpPr>
        <p:spPr bwMode="auto">
          <a:xfrm>
            <a:off x="1908088" y="191149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endParaRPr lang="ja-JP" altLang="en-US" sz="1000" b="1" dirty="0">
              <a:solidFill>
                <a:srgbClr val="FF0000"/>
              </a:solidFill>
              <a:latin typeface="Courier New" pitchFamily="49" charset="0"/>
            </a:endParaRPr>
          </a:p>
        </p:txBody>
      </p:sp>
      <p:sp>
        <p:nvSpPr>
          <p:cNvPr id="56" name="Text Box 31"/>
          <p:cNvSpPr txBox="1">
            <a:spLocks noChangeArrowheads="1"/>
          </p:cNvSpPr>
          <p:nvPr/>
        </p:nvSpPr>
        <p:spPr bwMode="auto">
          <a:xfrm>
            <a:off x="3203488" y="191149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p:txBody>
      </p:sp>
      <p:sp>
        <p:nvSpPr>
          <p:cNvPr id="57" name="Text Box 33"/>
          <p:cNvSpPr txBox="1">
            <a:spLocks noChangeArrowheads="1"/>
          </p:cNvSpPr>
          <p:nvPr/>
        </p:nvSpPr>
        <p:spPr bwMode="auto">
          <a:xfrm>
            <a:off x="4500476" y="191149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p:txBody>
      </p:sp>
      <p:sp>
        <p:nvSpPr>
          <p:cNvPr id="58" name="Text Box 36"/>
          <p:cNvSpPr txBox="1">
            <a:spLocks noChangeArrowheads="1"/>
          </p:cNvSpPr>
          <p:nvPr/>
        </p:nvSpPr>
        <p:spPr bwMode="auto">
          <a:xfrm>
            <a:off x="5795876" y="191149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p:txBody>
      </p:sp>
      <p:sp>
        <p:nvSpPr>
          <p:cNvPr id="59" name="Text Box 41"/>
          <p:cNvSpPr txBox="1">
            <a:spLocks noChangeArrowheads="1"/>
          </p:cNvSpPr>
          <p:nvPr/>
        </p:nvSpPr>
        <p:spPr bwMode="auto">
          <a:xfrm>
            <a:off x="1908088" y="313704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p:txBody>
      </p:sp>
      <p:sp>
        <p:nvSpPr>
          <p:cNvPr id="60" name="Text Box 42"/>
          <p:cNvSpPr txBox="1">
            <a:spLocks noChangeArrowheads="1"/>
          </p:cNvSpPr>
          <p:nvPr/>
        </p:nvSpPr>
        <p:spPr bwMode="auto">
          <a:xfrm>
            <a:off x="3203488" y="313704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p:txBody>
      </p:sp>
      <p:sp>
        <p:nvSpPr>
          <p:cNvPr id="61" name="Text Box 43"/>
          <p:cNvSpPr txBox="1">
            <a:spLocks noChangeArrowheads="1"/>
          </p:cNvSpPr>
          <p:nvPr/>
        </p:nvSpPr>
        <p:spPr bwMode="auto">
          <a:xfrm>
            <a:off x="4500476" y="313704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p:txBody>
      </p:sp>
      <p:sp>
        <p:nvSpPr>
          <p:cNvPr id="62" name="Text Box 44"/>
          <p:cNvSpPr txBox="1">
            <a:spLocks noChangeArrowheads="1"/>
          </p:cNvSpPr>
          <p:nvPr/>
        </p:nvSpPr>
        <p:spPr bwMode="auto">
          <a:xfrm>
            <a:off x="5795876" y="313704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p:txBody>
      </p:sp>
      <p:sp>
        <p:nvSpPr>
          <p:cNvPr id="63" name="正方形/長方形 235"/>
          <p:cNvSpPr/>
          <p:nvPr/>
        </p:nvSpPr>
        <p:spPr>
          <a:xfrm>
            <a:off x="1908088"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4" name="正方形/長方形 235"/>
          <p:cNvSpPr/>
          <p:nvPr/>
        </p:nvSpPr>
        <p:spPr>
          <a:xfrm>
            <a:off x="3206663"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5" name="正方形/長方形 235"/>
          <p:cNvSpPr/>
          <p:nvPr/>
        </p:nvSpPr>
        <p:spPr>
          <a:xfrm>
            <a:off x="4502063"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6" name="正方形/長方形 235"/>
          <p:cNvSpPr/>
          <p:nvPr/>
        </p:nvSpPr>
        <p:spPr>
          <a:xfrm>
            <a:off x="5797463"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7" name="Text Box 49"/>
          <p:cNvSpPr txBox="1">
            <a:spLocks noChangeArrowheads="1"/>
          </p:cNvSpPr>
          <p:nvPr/>
        </p:nvSpPr>
        <p:spPr bwMode="auto">
          <a:xfrm>
            <a:off x="1908088" y="4865836"/>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p>
        </p:txBody>
      </p:sp>
      <p:sp>
        <p:nvSpPr>
          <p:cNvPr id="68" name="Text Box 50"/>
          <p:cNvSpPr txBox="1">
            <a:spLocks noChangeArrowheads="1"/>
          </p:cNvSpPr>
          <p:nvPr/>
        </p:nvSpPr>
        <p:spPr bwMode="auto">
          <a:xfrm>
            <a:off x="3203488" y="4865836"/>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p>
        </p:txBody>
      </p:sp>
      <p:sp>
        <p:nvSpPr>
          <p:cNvPr id="69" name="Text Box 51"/>
          <p:cNvSpPr txBox="1">
            <a:spLocks noChangeArrowheads="1"/>
          </p:cNvSpPr>
          <p:nvPr/>
        </p:nvSpPr>
        <p:spPr bwMode="auto">
          <a:xfrm>
            <a:off x="4500476" y="4865836"/>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p:txBody>
      </p:sp>
      <p:sp>
        <p:nvSpPr>
          <p:cNvPr id="70" name="Text Box 52"/>
          <p:cNvSpPr txBox="1">
            <a:spLocks noChangeArrowheads="1"/>
          </p:cNvSpPr>
          <p:nvPr/>
        </p:nvSpPr>
        <p:spPr bwMode="auto">
          <a:xfrm>
            <a:off x="5795876" y="4865836"/>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p:txBody>
      </p:sp>
      <p:sp>
        <p:nvSpPr>
          <p:cNvPr id="71" name="Rectangle 8"/>
          <p:cNvSpPr>
            <a:spLocks noChangeArrowheads="1"/>
          </p:cNvSpPr>
          <p:nvPr/>
        </p:nvSpPr>
        <p:spPr bwMode="auto">
          <a:xfrm>
            <a:off x="179512" y="1052736"/>
            <a:ext cx="8784976"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7" tIns="45704" rIns="91407" bIns="45704" anchor="ctr"/>
          <a:lstStyle>
            <a:lvl1pPr>
              <a:spcBef>
                <a:spcPct val="20000"/>
              </a:spcBef>
              <a:buClr>
                <a:schemeClr val="tx1"/>
              </a:buClr>
              <a:buFont typeface="Wingdings" pitchFamily="2" charset="2"/>
              <a:buChar char="u"/>
              <a:tabLst>
                <a:tab pos="1165225" algn="l"/>
              </a:tabLst>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tabLst>
                <a:tab pos="1165225" algn="l"/>
              </a:tabLst>
              <a:defRPr kumimoji="1" sz="2000">
                <a:solidFill>
                  <a:schemeClr val="tx1"/>
                </a:solidFill>
                <a:latin typeface="Arial" pitchFamily="34" charset="0"/>
                <a:ea typeface="ＭＳ Ｐゴシック" pitchFamily="50" charset="-128"/>
              </a:defRPr>
            </a:lvl2pPr>
            <a:lvl3pPr marL="1143000" indent="-228600">
              <a:spcBef>
                <a:spcPct val="20000"/>
              </a:spcBef>
              <a:buChar char="•"/>
              <a:tabLst>
                <a:tab pos="1165225" algn="l"/>
              </a:tabLst>
              <a:defRPr kumimoji="1">
                <a:solidFill>
                  <a:schemeClr val="tx1"/>
                </a:solidFill>
                <a:latin typeface="Arial" pitchFamily="34" charset="0"/>
                <a:ea typeface="ＭＳ Ｐゴシック" pitchFamily="50" charset="-128"/>
              </a:defRPr>
            </a:lvl3pPr>
            <a:lvl4pPr marL="1600200" indent="-228600">
              <a:spcBef>
                <a:spcPct val="20000"/>
              </a:spcBef>
              <a:buChar char="–"/>
              <a:tabLst>
                <a:tab pos="1165225" algn="l"/>
              </a:tabLst>
              <a:defRPr kumimoji="1" sz="1600">
                <a:solidFill>
                  <a:schemeClr val="tx1"/>
                </a:solidFill>
                <a:latin typeface="Arial" pitchFamily="34" charset="0"/>
                <a:ea typeface="ＭＳ Ｐゴシック" pitchFamily="50" charset="-128"/>
              </a:defRPr>
            </a:lvl4pPr>
            <a:lvl5pPr marL="2057400" indent="-228600">
              <a:spcBef>
                <a:spcPct val="20000"/>
              </a:spcBef>
              <a:buChar char="»"/>
              <a:tabLst>
                <a:tab pos="1165225" algn="l"/>
              </a:tabLst>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kumimoji="0" lang="en-US" altLang="ja-JP" sz="1400" dirty="0">
                <a:solidFill>
                  <a:srgbClr val="0000FF"/>
                </a:solidFill>
                <a:latin typeface="Tahoma" pitchFamily="34" charset="0"/>
                <a:cs typeface="Tahoma" pitchFamily="34" charset="0"/>
              </a:rPr>
              <a:t>A </a:t>
            </a:r>
            <a:r>
              <a:rPr kumimoji="0" lang="en-US" altLang="ja-JP" sz="1400" dirty="0" smtClean="0">
                <a:solidFill>
                  <a:srgbClr val="0000FF"/>
                </a:solidFill>
                <a:latin typeface="Tahoma" pitchFamily="34" charset="0"/>
                <a:cs typeface="Tahoma" pitchFamily="34" charset="0"/>
              </a:rPr>
              <a:t>check </a:t>
            </a:r>
            <a:r>
              <a:rPr kumimoji="0" lang="en-US" altLang="ja-JP" sz="1400" dirty="0">
                <a:solidFill>
                  <a:srgbClr val="0000FF"/>
                </a:solidFill>
                <a:latin typeface="Tahoma" pitchFamily="34" charset="0"/>
                <a:cs typeface="Tahoma" pitchFamily="34" charset="0"/>
              </a:rPr>
              <a:t>matrix of a high-rate code composed of </a:t>
            </a:r>
            <a:r>
              <a:rPr kumimoji="0" lang="en-US" altLang="ja-JP" sz="1400" dirty="0">
                <a:solidFill>
                  <a:srgbClr val="FF0000"/>
                </a:solidFill>
                <a:latin typeface="Tahoma" pitchFamily="34" charset="0"/>
                <a:cs typeface="Tahoma" pitchFamily="34" charset="0"/>
              </a:rPr>
              <a:t>overlay</a:t>
            </a:r>
            <a:r>
              <a:rPr kumimoji="0" lang="en-US" altLang="ja-JP" sz="1400" dirty="0">
                <a:solidFill>
                  <a:srgbClr val="0000FF"/>
                </a:solidFill>
                <a:latin typeface="Tahoma" pitchFamily="34" charset="0"/>
                <a:cs typeface="Tahoma" pitchFamily="34" charset="0"/>
              </a:rPr>
              <a:t> of </a:t>
            </a:r>
            <a:r>
              <a:rPr kumimoji="0" lang="en-US" altLang="ja-JP" sz="1400" dirty="0" smtClean="0">
                <a:solidFill>
                  <a:srgbClr val="0000FF"/>
                </a:solidFill>
                <a:latin typeface="Tahoma" pitchFamily="34" charset="0"/>
                <a:cs typeface="Tahoma" pitchFamily="34" charset="0"/>
              </a:rPr>
              <a:t>sub-matrices </a:t>
            </a:r>
            <a:r>
              <a:rPr kumimoji="0" lang="en-US" altLang="ja-JP" sz="1400" dirty="0">
                <a:solidFill>
                  <a:srgbClr val="0000FF"/>
                </a:solidFill>
                <a:latin typeface="Tahoma" pitchFamily="34" charset="0"/>
                <a:cs typeface="Tahoma" pitchFamily="34" charset="0"/>
              </a:rPr>
              <a:t>in a check matrix of a low-rate </a:t>
            </a:r>
            <a:r>
              <a:rPr kumimoji="0" lang="en-US" altLang="ja-JP" sz="1400" dirty="0" smtClean="0">
                <a:solidFill>
                  <a:srgbClr val="0000FF"/>
                </a:solidFill>
                <a:latin typeface="Tahoma" pitchFamily="34" charset="0"/>
                <a:cs typeface="Tahoma" pitchFamily="34" charset="0"/>
              </a:rPr>
              <a:t>code. This structure enables to </a:t>
            </a:r>
            <a:r>
              <a:rPr kumimoji="0" lang="en-US" altLang="ja-JP" sz="1400" dirty="0" smtClean="0">
                <a:solidFill>
                  <a:srgbClr val="FF0000"/>
                </a:solidFill>
                <a:latin typeface="Tahoma" pitchFamily="34" charset="0"/>
                <a:cs typeface="Tahoma" pitchFamily="34" charset="0"/>
              </a:rPr>
              <a:t>share a belief-propagation decoder </a:t>
            </a:r>
            <a:r>
              <a:rPr kumimoji="0" lang="en-US" altLang="ja-JP" sz="1400" dirty="0" smtClean="0">
                <a:solidFill>
                  <a:srgbClr val="0000FF"/>
                </a:solidFill>
                <a:latin typeface="Tahoma" pitchFamily="34" charset="0"/>
                <a:cs typeface="Tahoma" pitchFamily="34" charset="0"/>
              </a:rPr>
              <a:t>for the high-rate and low-rate LDPC codes.  </a:t>
            </a:r>
            <a:endParaRPr kumimoji="0" lang="en-US" altLang="ja-JP" sz="1400" dirty="0">
              <a:solidFill>
                <a:srgbClr val="0000FF"/>
              </a:solidFill>
              <a:latin typeface="Tahoma" pitchFamily="34" charset="0"/>
              <a:cs typeface="Tahoma" pitchFamily="34" charset="0"/>
            </a:endParaRPr>
          </a:p>
        </p:txBody>
      </p:sp>
    </p:spTree>
    <p:extLst>
      <p:ext uri="{BB962C8B-B14F-4D97-AF65-F5344CB8AC3E}">
        <p14:creationId xmlns:p14="http://schemas.microsoft.com/office/powerpoint/2010/main" val="7450828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4266" y="692696"/>
            <a:ext cx="8136186" cy="654968"/>
          </a:xfrm>
        </p:spPr>
        <p:txBody>
          <a:bodyPr/>
          <a:lstStyle/>
          <a:p>
            <a:r>
              <a:rPr lang="en-US" altLang="ja-JP" sz="2800" dirty="0" smtClean="0"/>
              <a:t>Simple receiver: advantage of </a:t>
            </a:r>
            <a:r>
              <a:rPr lang="en-US" altLang="ja-JP" sz="2800" dirty="0" smtClean="0"/>
              <a:t>short coded header</a:t>
            </a:r>
            <a:endParaRPr kumimoji="1" lang="ja-JP" altLang="en-US" sz="2800"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22</a:t>
            </a:fld>
            <a:endParaRPr lang="en-US" altLang="ja-JP"/>
          </a:p>
        </p:txBody>
      </p:sp>
      <p:sp>
        <p:nvSpPr>
          <p:cNvPr id="6" name="正方形/長方形 5"/>
          <p:cNvSpPr/>
          <p:nvPr/>
        </p:nvSpPr>
        <p:spPr bwMode="auto">
          <a:xfrm>
            <a:off x="2333874" y="4645025"/>
            <a:ext cx="719137"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600" i="1" dirty="0">
                <a:solidFill>
                  <a:srgbClr val="000000"/>
                </a:solidFill>
              </a:rPr>
              <a:t>D</a:t>
            </a:r>
            <a:r>
              <a:rPr lang="en-US" altLang="ja-JP" sz="1600" i="1" baseline="30000" dirty="0">
                <a:solidFill>
                  <a:srgbClr val="0000FF"/>
                </a:solidFill>
              </a:rPr>
              <a:t>L</a:t>
            </a:r>
            <a:endParaRPr lang="ja-JP" altLang="en-US" sz="1600" i="1" baseline="30000" dirty="0">
              <a:solidFill>
                <a:srgbClr val="0000FF"/>
              </a:solidFill>
            </a:endParaRPr>
          </a:p>
        </p:txBody>
      </p:sp>
      <p:cxnSp>
        <p:nvCxnSpPr>
          <p:cNvPr id="7" name="直線矢印コネクタ 5"/>
          <p:cNvCxnSpPr>
            <a:cxnSpLocks noChangeShapeType="1"/>
          </p:cNvCxnSpPr>
          <p:nvPr/>
        </p:nvCxnSpPr>
        <p:spPr bwMode="auto">
          <a:xfrm>
            <a:off x="1422649" y="4256088"/>
            <a:ext cx="2206625"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 name="直線矢印コネクタ 6"/>
          <p:cNvCxnSpPr>
            <a:cxnSpLocks noChangeShapeType="1"/>
          </p:cNvCxnSpPr>
          <p:nvPr/>
        </p:nvCxnSpPr>
        <p:spPr bwMode="auto">
          <a:xfrm flipV="1">
            <a:off x="1973511" y="5005388"/>
            <a:ext cx="360363"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 name="直線コネクタ 9"/>
          <p:cNvCxnSpPr>
            <a:cxnSpLocks noChangeShapeType="1"/>
          </p:cNvCxnSpPr>
          <p:nvPr/>
        </p:nvCxnSpPr>
        <p:spPr bwMode="auto">
          <a:xfrm flipV="1">
            <a:off x="1973511" y="4256088"/>
            <a:ext cx="0" cy="749300"/>
          </a:xfrm>
          <a:prstGeom prst="line">
            <a:avLst/>
          </a:prstGeom>
          <a:noFill/>
          <a:ln w="19050" algn="ctr">
            <a:solidFill>
              <a:schemeClr val="tx1"/>
            </a:solidFill>
            <a:round/>
            <a:headEnd/>
            <a:tailEnd type="oval" w="med" len="med"/>
          </a:ln>
          <a:extLst>
            <a:ext uri="{909E8E84-426E-40DD-AFC4-6F175D3DCCD1}">
              <a14:hiddenFill xmlns:a14="http://schemas.microsoft.com/office/drawing/2010/main">
                <a:noFill/>
              </a14:hiddenFill>
            </a:ext>
          </a:extLst>
        </p:spPr>
      </p:cxnSp>
      <p:sp>
        <p:nvSpPr>
          <p:cNvPr id="10" name="正方形/長方形 9"/>
          <p:cNvSpPr/>
          <p:nvPr/>
        </p:nvSpPr>
        <p:spPr bwMode="auto">
          <a:xfrm>
            <a:off x="3629274" y="4073525"/>
            <a:ext cx="720725"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a:solidFill>
                  <a:srgbClr val="000000"/>
                </a:solidFill>
              </a:rPr>
              <a:t>MUX</a:t>
            </a:r>
            <a:endParaRPr lang="ja-JP" altLang="en-US" sz="1200" baseline="30000" dirty="0">
              <a:solidFill>
                <a:srgbClr val="000000"/>
              </a:solidFill>
            </a:endParaRPr>
          </a:p>
        </p:txBody>
      </p:sp>
      <p:sp>
        <p:nvSpPr>
          <p:cNvPr id="11" name="正方形/長方形 10"/>
          <p:cNvSpPr/>
          <p:nvPr/>
        </p:nvSpPr>
        <p:spPr bwMode="auto">
          <a:xfrm>
            <a:off x="4710361" y="4064000"/>
            <a:ext cx="719138" cy="720725"/>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err="1">
                <a:solidFill>
                  <a:srgbClr val="000000"/>
                </a:solidFill>
              </a:rPr>
              <a:t>Demod</a:t>
            </a:r>
            <a:endParaRPr lang="ja-JP" altLang="en-US" sz="1200" baseline="30000" dirty="0">
              <a:solidFill>
                <a:srgbClr val="000000"/>
              </a:solidFill>
            </a:endParaRPr>
          </a:p>
        </p:txBody>
      </p:sp>
      <p:cxnSp>
        <p:nvCxnSpPr>
          <p:cNvPr id="12" name="直線矢印コネクタ 12"/>
          <p:cNvCxnSpPr>
            <a:cxnSpLocks noChangeShapeType="1"/>
          </p:cNvCxnSpPr>
          <p:nvPr/>
        </p:nvCxnSpPr>
        <p:spPr bwMode="auto">
          <a:xfrm>
            <a:off x="5429499" y="4440238"/>
            <a:ext cx="36036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直線矢印コネクタ 13"/>
          <p:cNvCxnSpPr>
            <a:cxnSpLocks noChangeShapeType="1"/>
          </p:cNvCxnSpPr>
          <p:nvPr/>
        </p:nvCxnSpPr>
        <p:spPr bwMode="auto">
          <a:xfrm>
            <a:off x="4349999" y="4432300"/>
            <a:ext cx="36036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直線コネクタ 24"/>
          <p:cNvCxnSpPr>
            <a:cxnSpLocks noChangeShapeType="1"/>
          </p:cNvCxnSpPr>
          <p:nvPr/>
        </p:nvCxnSpPr>
        <p:spPr bwMode="auto">
          <a:xfrm flipH="1">
            <a:off x="3989636" y="5156200"/>
            <a:ext cx="201612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 name="直線矢印コネクタ 26"/>
          <p:cNvCxnSpPr>
            <a:cxnSpLocks noChangeShapeType="1"/>
          </p:cNvCxnSpPr>
          <p:nvPr/>
        </p:nvCxnSpPr>
        <p:spPr bwMode="auto">
          <a:xfrm flipV="1">
            <a:off x="3989636" y="4795838"/>
            <a:ext cx="0" cy="36036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 name="直線矢印コネクタ 27"/>
          <p:cNvCxnSpPr>
            <a:cxnSpLocks noChangeShapeType="1"/>
          </p:cNvCxnSpPr>
          <p:nvPr/>
        </p:nvCxnSpPr>
        <p:spPr bwMode="auto">
          <a:xfrm>
            <a:off x="3341936" y="4645025"/>
            <a:ext cx="287338"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 name="直線コネクタ 29"/>
          <p:cNvCxnSpPr>
            <a:cxnSpLocks noChangeShapeType="1"/>
          </p:cNvCxnSpPr>
          <p:nvPr/>
        </p:nvCxnSpPr>
        <p:spPr bwMode="auto">
          <a:xfrm>
            <a:off x="3341936" y="4645025"/>
            <a:ext cx="0" cy="358775"/>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8" name="直線矢印コネクタ 31"/>
          <p:cNvCxnSpPr>
            <a:cxnSpLocks noChangeShapeType="1"/>
          </p:cNvCxnSpPr>
          <p:nvPr/>
        </p:nvCxnSpPr>
        <p:spPr bwMode="auto">
          <a:xfrm>
            <a:off x="3057774" y="5005388"/>
            <a:ext cx="287337" cy="0"/>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9" name="テキスト ボックス 34"/>
          <p:cNvSpPr txBox="1">
            <a:spLocks noChangeArrowheads="1"/>
          </p:cNvSpPr>
          <p:nvPr/>
        </p:nvSpPr>
        <p:spPr bwMode="auto">
          <a:xfrm>
            <a:off x="5135811" y="5397500"/>
            <a:ext cx="162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a:t>header/payload mod</a:t>
            </a:r>
            <a:endParaRPr lang="ja-JP" altLang="en-US" sz="1200" b="0"/>
          </a:p>
        </p:txBody>
      </p:sp>
      <p:cxnSp>
        <p:nvCxnSpPr>
          <p:cNvPr id="20" name="直線矢印コネクタ 36"/>
          <p:cNvCxnSpPr>
            <a:cxnSpLocks noChangeShapeType="1"/>
          </p:cNvCxnSpPr>
          <p:nvPr/>
        </p:nvCxnSpPr>
        <p:spPr bwMode="auto">
          <a:xfrm flipV="1">
            <a:off x="5200899" y="4784725"/>
            <a:ext cx="0" cy="6492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1" name="正方形/長方形 20"/>
          <p:cNvSpPr/>
          <p:nvPr/>
        </p:nvSpPr>
        <p:spPr bwMode="auto">
          <a:xfrm>
            <a:off x="5777161" y="4076700"/>
            <a:ext cx="720725"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a:solidFill>
                  <a:srgbClr val="000000"/>
                </a:solidFill>
              </a:rPr>
              <a:t>Sync &amp;</a:t>
            </a:r>
          </a:p>
          <a:p>
            <a:pPr algn="ctr">
              <a:defRPr/>
            </a:pPr>
            <a:r>
              <a:rPr lang="en-US" altLang="ja-JP" sz="1200" dirty="0">
                <a:solidFill>
                  <a:srgbClr val="000000"/>
                </a:solidFill>
              </a:rPr>
              <a:t>Header</a:t>
            </a:r>
          </a:p>
          <a:p>
            <a:pPr algn="ctr">
              <a:defRPr/>
            </a:pPr>
            <a:r>
              <a:rPr lang="en-US" altLang="ja-JP" sz="1200" dirty="0">
                <a:solidFill>
                  <a:srgbClr val="000000"/>
                </a:solidFill>
              </a:rPr>
              <a:t>Dec</a:t>
            </a:r>
            <a:endParaRPr lang="ja-JP" altLang="en-US" sz="1200" baseline="30000" dirty="0">
              <a:solidFill>
                <a:srgbClr val="000000"/>
              </a:solidFill>
            </a:endParaRPr>
          </a:p>
        </p:txBody>
      </p:sp>
      <p:cxnSp>
        <p:nvCxnSpPr>
          <p:cNvPr id="22" name="直線コネクタ 39"/>
          <p:cNvCxnSpPr>
            <a:cxnSpLocks noChangeShapeType="1"/>
          </p:cNvCxnSpPr>
          <p:nvPr/>
        </p:nvCxnSpPr>
        <p:spPr bwMode="auto">
          <a:xfrm flipH="1">
            <a:off x="5186611" y="5434013"/>
            <a:ext cx="107156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3" name="テキスト ボックス 45"/>
          <p:cNvSpPr txBox="1">
            <a:spLocks noChangeArrowheads="1"/>
          </p:cNvSpPr>
          <p:nvPr/>
        </p:nvSpPr>
        <p:spPr bwMode="auto">
          <a:xfrm>
            <a:off x="3478461" y="5119688"/>
            <a:ext cx="1735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a:t>header/payload timing</a:t>
            </a:r>
            <a:endParaRPr lang="ja-JP" altLang="en-US" sz="1200" b="0"/>
          </a:p>
        </p:txBody>
      </p:sp>
      <p:cxnSp>
        <p:nvCxnSpPr>
          <p:cNvPr id="24" name="直線矢印コネクタ 46"/>
          <p:cNvCxnSpPr>
            <a:cxnSpLocks noChangeShapeType="1"/>
          </p:cNvCxnSpPr>
          <p:nvPr/>
        </p:nvCxnSpPr>
        <p:spPr bwMode="auto">
          <a:xfrm flipV="1">
            <a:off x="6005761" y="4810125"/>
            <a:ext cx="0" cy="360363"/>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5" name="テキスト ボックス 50"/>
          <p:cNvSpPr txBox="1">
            <a:spLocks noChangeArrowheads="1"/>
          </p:cNvSpPr>
          <p:nvPr/>
        </p:nvSpPr>
        <p:spPr bwMode="auto">
          <a:xfrm>
            <a:off x="2015716" y="5364163"/>
            <a:ext cx="136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i="1" dirty="0"/>
              <a:t>D</a:t>
            </a:r>
            <a:r>
              <a:rPr lang="en-US" altLang="ja-JP" sz="1200" dirty="0"/>
              <a:t>: delay </a:t>
            </a:r>
            <a:r>
              <a:rPr lang="en-US" altLang="ja-JP" sz="1200" dirty="0" smtClean="0"/>
              <a:t>operator</a:t>
            </a:r>
            <a:endParaRPr lang="en-US" altLang="ja-JP" sz="1200" dirty="0"/>
          </a:p>
        </p:txBody>
      </p:sp>
      <p:sp>
        <p:nvSpPr>
          <p:cNvPr id="26" name="テキスト ボックス 51"/>
          <p:cNvSpPr txBox="1">
            <a:spLocks noChangeArrowheads="1"/>
          </p:cNvSpPr>
          <p:nvPr/>
        </p:nvSpPr>
        <p:spPr bwMode="auto">
          <a:xfrm>
            <a:off x="395536" y="3971925"/>
            <a:ext cx="1433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received signal</a:t>
            </a:r>
            <a:endParaRPr lang="ja-JP" altLang="en-US" sz="1400" b="0"/>
          </a:p>
        </p:txBody>
      </p:sp>
      <p:sp>
        <p:nvSpPr>
          <p:cNvPr id="27" name="テキスト ボックス 52"/>
          <p:cNvSpPr txBox="1">
            <a:spLocks noChangeArrowheads="1"/>
          </p:cNvSpPr>
          <p:nvPr/>
        </p:nvSpPr>
        <p:spPr bwMode="auto">
          <a:xfrm>
            <a:off x="7564686" y="4103688"/>
            <a:ext cx="125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received data</a:t>
            </a:r>
            <a:endParaRPr lang="ja-JP" altLang="en-US" sz="1400" b="0"/>
          </a:p>
        </p:txBody>
      </p:sp>
      <p:sp>
        <p:nvSpPr>
          <p:cNvPr id="28" name="正方形/長方形 27"/>
          <p:cNvSpPr/>
          <p:nvPr/>
        </p:nvSpPr>
        <p:spPr bwMode="auto">
          <a:xfrm>
            <a:off x="6858249" y="4076700"/>
            <a:ext cx="719137"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a:solidFill>
                  <a:srgbClr val="000000"/>
                </a:solidFill>
              </a:rPr>
              <a:t>Payload</a:t>
            </a:r>
          </a:p>
          <a:p>
            <a:pPr algn="ctr">
              <a:defRPr/>
            </a:pPr>
            <a:r>
              <a:rPr lang="en-US" altLang="ja-JP" sz="1200" dirty="0">
                <a:solidFill>
                  <a:srgbClr val="000000"/>
                </a:solidFill>
              </a:rPr>
              <a:t>Dec</a:t>
            </a:r>
            <a:endParaRPr lang="ja-JP" altLang="en-US" sz="1200" baseline="30000" dirty="0">
              <a:solidFill>
                <a:srgbClr val="000000"/>
              </a:solidFill>
            </a:endParaRPr>
          </a:p>
        </p:txBody>
      </p:sp>
      <p:cxnSp>
        <p:nvCxnSpPr>
          <p:cNvPr id="29" name="直線矢印コネクタ 57"/>
          <p:cNvCxnSpPr>
            <a:cxnSpLocks noChangeShapeType="1"/>
          </p:cNvCxnSpPr>
          <p:nvPr/>
        </p:nvCxnSpPr>
        <p:spPr bwMode="auto">
          <a:xfrm>
            <a:off x="6497886" y="4430713"/>
            <a:ext cx="360363"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 name="直線矢印コネクタ 58"/>
          <p:cNvCxnSpPr>
            <a:cxnSpLocks noChangeShapeType="1"/>
          </p:cNvCxnSpPr>
          <p:nvPr/>
        </p:nvCxnSpPr>
        <p:spPr bwMode="auto">
          <a:xfrm>
            <a:off x="7591674" y="4440238"/>
            <a:ext cx="36036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1" name="直線矢印コネクタ 63"/>
          <p:cNvCxnSpPr>
            <a:cxnSpLocks noChangeShapeType="1"/>
          </p:cNvCxnSpPr>
          <p:nvPr/>
        </p:nvCxnSpPr>
        <p:spPr bwMode="auto">
          <a:xfrm flipV="1">
            <a:off x="4923086" y="4784725"/>
            <a:ext cx="0" cy="360363"/>
          </a:xfrm>
          <a:prstGeom prst="straightConnector1">
            <a:avLst/>
          </a:prstGeom>
          <a:noFill/>
          <a:ln w="19050" algn="ctr">
            <a:solidFill>
              <a:schemeClr val="tx1"/>
            </a:solidFill>
            <a:round/>
            <a:headEnd type="oval" w="med" len="med"/>
            <a:tailEnd type="arrow" w="med" len="med"/>
          </a:ln>
          <a:extLst>
            <a:ext uri="{909E8E84-426E-40DD-AFC4-6F175D3DCCD1}">
              <a14:hiddenFill xmlns:a14="http://schemas.microsoft.com/office/drawing/2010/main">
                <a:noFill/>
              </a14:hiddenFill>
            </a:ext>
          </a:extLst>
        </p:spPr>
      </p:cxnSp>
      <p:cxnSp>
        <p:nvCxnSpPr>
          <p:cNvPr id="32" name="直線矢印コネクタ 69"/>
          <p:cNvCxnSpPr>
            <a:cxnSpLocks noChangeShapeType="1"/>
          </p:cNvCxnSpPr>
          <p:nvPr/>
        </p:nvCxnSpPr>
        <p:spPr bwMode="auto">
          <a:xfrm flipV="1">
            <a:off x="6275636" y="4802188"/>
            <a:ext cx="0" cy="631825"/>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3" name="テキスト ボックス 72"/>
          <p:cNvSpPr txBox="1">
            <a:spLocks noChangeArrowheads="1"/>
          </p:cNvSpPr>
          <p:nvPr/>
        </p:nvSpPr>
        <p:spPr bwMode="auto">
          <a:xfrm>
            <a:off x="2987924" y="5981700"/>
            <a:ext cx="3489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2000" b="0"/>
              <a:t>A block diagram of a receiver</a:t>
            </a:r>
            <a:endParaRPr lang="ja-JP" altLang="en-US" sz="2000" b="0"/>
          </a:p>
        </p:txBody>
      </p:sp>
      <p:sp>
        <p:nvSpPr>
          <p:cNvPr id="34" name="正方形/長方形 33"/>
          <p:cNvSpPr/>
          <p:nvPr/>
        </p:nvSpPr>
        <p:spPr bwMode="auto">
          <a:xfrm>
            <a:off x="1865561" y="3960813"/>
            <a:ext cx="2592388" cy="1935162"/>
          </a:xfrm>
          <a:prstGeom prst="rect">
            <a:avLst/>
          </a:prstGeom>
          <a:noFill/>
          <a:ln w="19050">
            <a:solidFill>
              <a:srgbClr val="FF0000"/>
            </a:solidFill>
            <a:prstDash val="dash"/>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35" name="テキスト ボックス 75"/>
          <p:cNvSpPr txBox="1">
            <a:spLocks noChangeArrowheads="1"/>
          </p:cNvSpPr>
          <p:nvPr/>
        </p:nvSpPr>
        <p:spPr bwMode="auto">
          <a:xfrm>
            <a:off x="1789361" y="3652838"/>
            <a:ext cx="2495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solidFill>
                  <a:srgbClr val="FF0000"/>
                </a:solidFill>
              </a:rPr>
              <a:t>This block can be removed.</a:t>
            </a:r>
            <a:endParaRPr lang="ja-JP" altLang="en-US" sz="1400" b="0">
              <a:solidFill>
                <a:srgbClr val="FF0000"/>
              </a:solidFill>
            </a:endParaRPr>
          </a:p>
        </p:txBody>
      </p:sp>
      <p:sp>
        <p:nvSpPr>
          <p:cNvPr id="36" name="テキスト ボックス 76"/>
          <p:cNvSpPr txBox="1">
            <a:spLocks noChangeArrowheads="1"/>
          </p:cNvSpPr>
          <p:nvPr/>
        </p:nvSpPr>
        <p:spPr bwMode="auto">
          <a:xfrm>
            <a:off x="971799" y="2349500"/>
            <a:ext cx="14573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(a) conventional</a:t>
            </a:r>
            <a:endParaRPr lang="ja-JP" altLang="en-US" sz="1400" b="0"/>
          </a:p>
        </p:txBody>
      </p:sp>
      <p:sp>
        <p:nvSpPr>
          <p:cNvPr id="37" name="正方形/長方形 36"/>
          <p:cNvSpPr/>
          <p:nvPr/>
        </p:nvSpPr>
        <p:spPr>
          <a:xfrm>
            <a:off x="1729036" y="1773238"/>
            <a:ext cx="1150938" cy="287337"/>
          </a:xfrm>
          <a:prstGeom prst="rect">
            <a:avLst/>
          </a:prstGeom>
          <a:solidFill>
            <a:srgbClr val="4F81BD">
              <a:lumMod val="60000"/>
              <a:lumOff val="4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Preamble</a:t>
            </a:r>
            <a:endParaRPr kumimoji="0" lang="ja-JP" altLang="en-US" sz="1200" b="0" kern="0" dirty="0">
              <a:solidFill>
                <a:prstClr val="white"/>
              </a:solidFill>
              <a:latin typeface="Calibri"/>
              <a:ea typeface="ＭＳ Ｐゴシック"/>
            </a:endParaRPr>
          </a:p>
        </p:txBody>
      </p:sp>
      <p:sp>
        <p:nvSpPr>
          <p:cNvPr id="38" name="正方形/長方形 37"/>
          <p:cNvSpPr/>
          <p:nvPr/>
        </p:nvSpPr>
        <p:spPr>
          <a:xfrm>
            <a:off x="2879974" y="1773238"/>
            <a:ext cx="541337" cy="287337"/>
          </a:xfrm>
          <a:prstGeom prst="rect">
            <a:avLst/>
          </a:prstGeom>
          <a:solidFill>
            <a:srgbClr val="4F81BD"/>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MCS</a:t>
            </a:r>
            <a:endParaRPr kumimoji="0" lang="ja-JP" altLang="en-US" sz="1200" b="0" kern="0" dirty="0">
              <a:solidFill>
                <a:prstClr val="white"/>
              </a:solidFill>
              <a:latin typeface="Calibri"/>
              <a:ea typeface="ＭＳ Ｐゴシック"/>
            </a:endParaRPr>
          </a:p>
        </p:txBody>
      </p:sp>
      <p:sp>
        <p:nvSpPr>
          <p:cNvPr id="39" name="正方形/長方形 38"/>
          <p:cNvSpPr/>
          <p:nvPr/>
        </p:nvSpPr>
        <p:spPr>
          <a:xfrm>
            <a:off x="3421311" y="1773238"/>
            <a:ext cx="1511300" cy="287337"/>
          </a:xfrm>
          <a:prstGeom prst="rect">
            <a:avLst/>
          </a:prstGeom>
          <a:solidFill>
            <a:srgbClr val="4F81BD"/>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Length etc.</a:t>
            </a:r>
            <a:endParaRPr kumimoji="0" lang="ja-JP" altLang="en-US" sz="1200" b="0" kern="0" dirty="0">
              <a:solidFill>
                <a:prstClr val="white"/>
              </a:solidFill>
              <a:latin typeface="Calibri"/>
              <a:ea typeface="ＭＳ Ｐゴシック"/>
            </a:endParaRPr>
          </a:p>
        </p:txBody>
      </p:sp>
      <p:sp>
        <p:nvSpPr>
          <p:cNvPr id="40" name="正方形/長方形 39"/>
          <p:cNvSpPr/>
          <p:nvPr/>
        </p:nvSpPr>
        <p:spPr>
          <a:xfrm>
            <a:off x="4932611" y="1773238"/>
            <a:ext cx="2916238" cy="287337"/>
          </a:xfrm>
          <a:prstGeom prst="rect">
            <a:avLst/>
          </a:prstGeom>
          <a:solidFill>
            <a:srgbClr val="4F81BD">
              <a:lumMod val="60000"/>
              <a:lumOff val="4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Payload</a:t>
            </a:r>
            <a:endParaRPr kumimoji="0" lang="ja-JP" altLang="en-US" sz="1200" b="0" kern="0" dirty="0">
              <a:solidFill>
                <a:prstClr val="white"/>
              </a:solidFill>
              <a:latin typeface="Calibri"/>
              <a:ea typeface="ＭＳ Ｐゴシック"/>
            </a:endParaRPr>
          </a:p>
        </p:txBody>
      </p:sp>
      <p:cxnSp>
        <p:nvCxnSpPr>
          <p:cNvPr id="41" name="直線コネクタ 88"/>
          <p:cNvCxnSpPr>
            <a:cxnSpLocks noChangeShapeType="1"/>
          </p:cNvCxnSpPr>
          <p:nvPr/>
        </p:nvCxnSpPr>
        <p:spPr bwMode="auto">
          <a:xfrm>
            <a:off x="1729036" y="2641600"/>
            <a:ext cx="39243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2" name="直線矢印コネクタ 89"/>
          <p:cNvCxnSpPr>
            <a:cxnSpLocks noChangeShapeType="1"/>
          </p:cNvCxnSpPr>
          <p:nvPr/>
        </p:nvCxnSpPr>
        <p:spPr bwMode="auto">
          <a:xfrm flipV="1">
            <a:off x="5653336" y="2273300"/>
            <a:ext cx="0" cy="358775"/>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3" name="直線コネクタ 91"/>
          <p:cNvCxnSpPr>
            <a:cxnSpLocks noChangeShapeType="1"/>
          </p:cNvCxnSpPr>
          <p:nvPr/>
        </p:nvCxnSpPr>
        <p:spPr bwMode="auto">
          <a:xfrm flipH="1">
            <a:off x="5645399" y="2273300"/>
            <a:ext cx="2159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4" name="直線矢印コネクタ 93"/>
          <p:cNvCxnSpPr>
            <a:cxnSpLocks noChangeShapeType="1"/>
          </p:cNvCxnSpPr>
          <p:nvPr/>
        </p:nvCxnSpPr>
        <p:spPr bwMode="auto">
          <a:xfrm flipV="1">
            <a:off x="5869236" y="2281238"/>
            <a:ext cx="0" cy="360362"/>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5" name="直線コネクタ 94"/>
          <p:cNvCxnSpPr>
            <a:cxnSpLocks noChangeShapeType="1"/>
          </p:cNvCxnSpPr>
          <p:nvPr/>
        </p:nvCxnSpPr>
        <p:spPr bwMode="auto">
          <a:xfrm>
            <a:off x="5861299" y="2641600"/>
            <a:ext cx="1979612"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6" name="直線コネクタ 96"/>
          <p:cNvCxnSpPr>
            <a:cxnSpLocks noChangeShapeType="1"/>
          </p:cNvCxnSpPr>
          <p:nvPr/>
        </p:nvCxnSpPr>
        <p:spPr bwMode="auto">
          <a:xfrm>
            <a:off x="1729036" y="3113088"/>
            <a:ext cx="23749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7" name="直線矢印コネクタ 97"/>
          <p:cNvCxnSpPr>
            <a:cxnSpLocks noChangeShapeType="1"/>
          </p:cNvCxnSpPr>
          <p:nvPr/>
        </p:nvCxnSpPr>
        <p:spPr bwMode="auto">
          <a:xfrm flipV="1">
            <a:off x="4113461" y="2744788"/>
            <a:ext cx="0" cy="360362"/>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8" name="直線コネクタ 98"/>
          <p:cNvCxnSpPr>
            <a:cxnSpLocks noChangeShapeType="1"/>
          </p:cNvCxnSpPr>
          <p:nvPr/>
        </p:nvCxnSpPr>
        <p:spPr bwMode="auto">
          <a:xfrm flipH="1">
            <a:off x="4105524" y="2744788"/>
            <a:ext cx="2159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9" name="直線矢印コネクタ 99"/>
          <p:cNvCxnSpPr>
            <a:cxnSpLocks noChangeShapeType="1"/>
          </p:cNvCxnSpPr>
          <p:nvPr/>
        </p:nvCxnSpPr>
        <p:spPr bwMode="auto">
          <a:xfrm flipV="1">
            <a:off x="4321424" y="2752725"/>
            <a:ext cx="0" cy="360363"/>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50" name="直線コネクタ 100"/>
          <p:cNvCxnSpPr>
            <a:cxnSpLocks noChangeShapeType="1"/>
          </p:cNvCxnSpPr>
          <p:nvPr/>
        </p:nvCxnSpPr>
        <p:spPr bwMode="auto">
          <a:xfrm>
            <a:off x="4321424" y="3113088"/>
            <a:ext cx="352742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51" name="テキスト ボックス 103"/>
          <p:cNvSpPr txBox="1">
            <a:spLocks noChangeArrowheads="1"/>
          </p:cNvSpPr>
          <p:nvPr/>
        </p:nvSpPr>
        <p:spPr bwMode="auto">
          <a:xfrm>
            <a:off x="971799" y="2827338"/>
            <a:ext cx="11890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solidFill>
                  <a:srgbClr val="FF0000"/>
                </a:solidFill>
              </a:rPr>
              <a:t>(b) improved</a:t>
            </a:r>
            <a:endParaRPr lang="ja-JP" altLang="en-US" sz="1400" b="0">
              <a:solidFill>
                <a:srgbClr val="FF0000"/>
              </a:solidFill>
            </a:endParaRPr>
          </a:p>
        </p:txBody>
      </p:sp>
      <p:sp>
        <p:nvSpPr>
          <p:cNvPr id="52" name="テキスト ボックス 104"/>
          <p:cNvSpPr txBox="1">
            <a:spLocks noChangeArrowheads="1"/>
          </p:cNvSpPr>
          <p:nvPr/>
        </p:nvSpPr>
        <p:spPr bwMode="auto">
          <a:xfrm>
            <a:off x="2737099" y="3141663"/>
            <a:ext cx="37449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a:t>Timing diagram of header/payload mod</a:t>
            </a:r>
            <a:endParaRPr lang="ja-JP" altLang="en-US" sz="1600" b="0"/>
          </a:p>
        </p:txBody>
      </p:sp>
      <p:cxnSp>
        <p:nvCxnSpPr>
          <p:cNvPr id="53" name="直線矢印コネクタ 106"/>
          <p:cNvCxnSpPr>
            <a:cxnSpLocks noChangeShapeType="1"/>
          </p:cNvCxnSpPr>
          <p:nvPr/>
        </p:nvCxnSpPr>
        <p:spPr bwMode="auto">
          <a:xfrm flipV="1">
            <a:off x="5653336" y="2060575"/>
            <a:ext cx="0" cy="576263"/>
          </a:xfrm>
          <a:prstGeom prst="straightConnector1">
            <a:avLst/>
          </a:prstGeom>
          <a:noFill/>
          <a:ln w="12700" algn="ctr">
            <a:solidFill>
              <a:schemeClr val="tx1"/>
            </a:solidFill>
            <a:prstDash val="sysDash"/>
            <a:round/>
            <a:headEnd/>
            <a:tailEnd type="arrow" w="med" len="med"/>
          </a:ln>
          <a:extLst>
            <a:ext uri="{909E8E84-426E-40DD-AFC4-6F175D3DCCD1}">
              <a14:hiddenFill xmlns:a14="http://schemas.microsoft.com/office/drawing/2010/main">
                <a:noFill/>
              </a14:hiddenFill>
            </a:ext>
          </a:extLst>
        </p:spPr>
      </p:cxnSp>
      <p:cxnSp>
        <p:nvCxnSpPr>
          <p:cNvPr id="54" name="直線矢印コネクタ 107"/>
          <p:cNvCxnSpPr>
            <a:cxnSpLocks noChangeShapeType="1"/>
          </p:cNvCxnSpPr>
          <p:nvPr/>
        </p:nvCxnSpPr>
        <p:spPr bwMode="auto">
          <a:xfrm flipV="1">
            <a:off x="4103936" y="2060575"/>
            <a:ext cx="0" cy="1008063"/>
          </a:xfrm>
          <a:prstGeom prst="straightConnector1">
            <a:avLst/>
          </a:prstGeom>
          <a:noFill/>
          <a:ln w="12700" algn="ctr">
            <a:solidFill>
              <a:schemeClr val="tx1"/>
            </a:solidFill>
            <a:prstDash val="sysDash"/>
            <a:round/>
            <a:headEnd/>
            <a:tailEnd type="arrow" w="med" len="med"/>
          </a:ln>
          <a:extLst>
            <a:ext uri="{909E8E84-426E-40DD-AFC4-6F175D3DCCD1}">
              <a14:hiddenFill xmlns:a14="http://schemas.microsoft.com/office/drawing/2010/main">
                <a:noFill/>
              </a14:hiddenFill>
            </a:ext>
          </a:extLst>
        </p:spPr>
      </p:cxnSp>
      <p:sp>
        <p:nvSpPr>
          <p:cNvPr id="55" name="テキスト ボックス 108"/>
          <p:cNvSpPr txBox="1">
            <a:spLocks noChangeArrowheads="1"/>
          </p:cNvSpPr>
          <p:nvPr/>
        </p:nvSpPr>
        <p:spPr bwMode="auto">
          <a:xfrm>
            <a:off x="1656011" y="1466850"/>
            <a:ext cx="1433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received signal</a:t>
            </a:r>
            <a:endParaRPr lang="ja-JP" altLang="en-US" sz="1400" b="0"/>
          </a:p>
        </p:txBody>
      </p:sp>
      <p:cxnSp>
        <p:nvCxnSpPr>
          <p:cNvPr id="56" name="直線コネクタ 112"/>
          <p:cNvCxnSpPr>
            <a:cxnSpLocks noChangeShapeType="1"/>
          </p:cNvCxnSpPr>
          <p:nvPr/>
        </p:nvCxnSpPr>
        <p:spPr bwMode="auto">
          <a:xfrm flipH="1">
            <a:off x="4923086" y="2452688"/>
            <a:ext cx="719138" cy="0"/>
          </a:xfrm>
          <a:prstGeom prst="line">
            <a:avLst/>
          </a:prstGeom>
          <a:noFill/>
          <a:ln w="19050" algn="ctr">
            <a:solidFill>
              <a:schemeClr val="accent2"/>
            </a:solidFill>
            <a:prstDash val="sysDash"/>
            <a:round/>
            <a:headEnd type="arrow" w="med" len="med"/>
            <a:tailEnd type="arrow" w="med" len="med"/>
          </a:ln>
          <a:extLst>
            <a:ext uri="{909E8E84-426E-40DD-AFC4-6F175D3DCCD1}">
              <a14:hiddenFill xmlns:a14="http://schemas.microsoft.com/office/drawing/2010/main">
                <a:noFill/>
              </a14:hiddenFill>
            </a:ext>
          </a:extLst>
        </p:spPr>
      </p:cxnSp>
      <p:cxnSp>
        <p:nvCxnSpPr>
          <p:cNvPr id="57" name="直線矢印コネクタ 115"/>
          <p:cNvCxnSpPr>
            <a:cxnSpLocks noChangeShapeType="1"/>
          </p:cNvCxnSpPr>
          <p:nvPr/>
        </p:nvCxnSpPr>
        <p:spPr bwMode="auto">
          <a:xfrm flipV="1">
            <a:off x="4932611" y="2060575"/>
            <a:ext cx="0" cy="576263"/>
          </a:xfrm>
          <a:prstGeom prst="straightConnector1">
            <a:avLst/>
          </a:prstGeom>
          <a:noFill/>
          <a:ln w="12700" algn="ctr">
            <a:solidFill>
              <a:schemeClr val="tx1"/>
            </a:solidFill>
            <a:prstDash val="sysDash"/>
            <a:round/>
            <a:headEnd/>
            <a:tailEnd/>
          </a:ln>
          <a:extLst>
            <a:ext uri="{909E8E84-426E-40DD-AFC4-6F175D3DCCD1}">
              <a14:hiddenFill xmlns:a14="http://schemas.microsoft.com/office/drawing/2010/main">
                <a:noFill/>
              </a14:hiddenFill>
            </a:ext>
          </a:extLst>
        </p:spPr>
      </p:cxnSp>
      <p:cxnSp>
        <p:nvCxnSpPr>
          <p:cNvPr id="58" name="直線コネクタ 116"/>
          <p:cNvCxnSpPr>
            <a:cxnSpLocks noChangeShapeType="1"/>
          </p:cNvCxnSpPr>
          <p:nvPr/>
        </p:nvCxnSpPr>
        <p:spPr bwMode="auto">
          <a:xfrm flipH="1">
            <a:off x="3411786" y="2960688"/>
            <a:ext cx="719138" cy="0"/>
          </a:xfrm>
          <a:prstGeom prst="line">
            <a:avLst/>
          </a:prstGeom>
          <a:noFill/>
          <a:ln w="19050" algn="ctr">
            <a:solidFill>
              <a:schemeClr val="accent2"/>
            </a:solidFill>
            <a:prstDash val="sysDash"/>
            <a:round/>
            <a:headEnd type="arrow" w="med" len="med"/>
            <a:tailEnd type="arrow" w="med" len="med"/>
          </a:ln>
          <a:extLst>
            <a:ext uri="{909E8E84-426E-40DD-AFC4-6F175D3DCCD1}">
              <a14:hiddenFill xmlns:a14="http://schemas.microsoft.com/office/drawing/2010/main">
                <a:noFill/>
              </a14:hiddenFill>
            </a:ext>
          </a:extLst>
        </p:spPr>
      </p:cxnSp>
      <p:cxnSp>
        <p:nvCxnSpPr>
          <p:cNvPr id="59" name="直線矢印コネクタ 117"/>
          <p:cNvCxnSpPr>
            <a:cxnSpLocks noChangeShapeType="1"/>
          </p:cNvCxnSpPr>
          <p:nvPr/>
        </p:nvCxnSpPr>
        <p:spPr bwMode="auto">
          <a:xfrm flipV="1">
            <a:off x="3430836" y="2060575"/>
            <a:ext cx="0" cy="1044575"/>
          </a:xfrm>
          <a:prstGeom prst="straightConnector1">
            <a:avLst/>
          </a:prstGeom>
          <a:noFill/>
          <a:ln w="12700" algn="ctr">
            <a:solidFill>
              <a:schemeClr val="tx1"/>
            </a:solidFill>
            <a:prstDash val="sysDash"/>
            <a:round/>
            <a:headEnd/>
            <a:tailEnd/>
          </a:ln>
          <a:extLst>
            <a:ext uri="{909E8E84-426E-40DD-AFC4-6F175D3DCCD1}">
              <a14:hiddenFill xmlns:a14="http://schemas.microsoft.com/office/drawing/2010/main">
                <a:noFill/>
              </a14:hiddenFill>
            </a:ext>
          </a:extLst>
        </p:spPr>
      </p:cxnSp>
      <p:sp>
        <p:nvSpPr>
          <p:cNvPr id="60" name="テキスト ボックス 119"/>
          <p:cNvSpPr txBox="1">
            <a:spLocks noChangeArrowheads="1"/>
          </p:cNvSpPr>
          <p:nvPr/>
        </p:nvSpPr>
        <p:spPr bwMode="auto">
          <a:xfrm>
            <a:off x="5138986" y="21494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i="1">
                <a:solidFill>
                  <a:schemeClr val="accent2"/>
                </a:solidFill>
              </a:rPr>
              <a:t>L</a:t>
            </a:r>
            <a:endParaRPr lang="ja-JP" altLang="en-US" sz="1600" b="0" i="1">
              <a:solidFill>
                <a:schemeClr val="accent2"/>
              </a:solidFill>
            </a:endParaRPr>
          </a:p>
        </p:txBody>
      </p:sp>
      <p:sp>
        <p:nvSpPr>
          <p:cNvPr id="61" name="テキスト ボックス 120"/>
          <p:cNvSpPr txBox="1">
            <a:spLocks noChangeArrowheads="1"/>
          </p:cNvSpPr>
          <p:nvPr/>
        </p:nvSpPr>
        <p:spPr bwMode="auto">
          <a:xfrm>
            <a:off x="3616574" y="26733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i="1">
                <a:solidFill>
                  <a:schemeClr val="accent2"/>
                </a:solidFill>
              </a:rPr>
              <a:t>L</a:t>
            </a:r>
            <a:endParaRPr lang="ja-JP" altLang="en-US" sz="1600" b="0" i="1">
              <a:solidFill>
                <a:schemeClr val="accent2"/>
              </a:solidFill>
            </a:endParaRPr>
          </a:p>
        </p:txBody>
      </p:sp>
      <p:sp>
        <p:nvSpPr>
          <p:cNvPr id="62" name="テキスト ボックス 50"/>
          <p:cNvSpPr txBox="1">
            <a:spLocks noChangeArrowheads="1"/>
          </p:cNvSpPr>
          <p:nvPr/>
        </p:nvSpPr>
        <p:spPr bwMode="auto">
          <a:xfrm>
            <a:off x="6110288" y="2168860"/>
            <a:ext cx="14959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1" i="1" dirty="0" smtClean="0">
                <a:solidFill>
                  <a:schemeClr val="accent2"/>
                </a:solidFill>
              </a:rPr>
              <a:t>L</a:t>
            </a:r>
            <a:r>
              <a:rPr lang="en-US" altLang="ja-JP" sz="1400" b="1" dirty="0">
                <a:solidFill>
                  <a:schemeClr val="accent2"/>
                </a:solidFill>
              </a:rPr>
              <a:t>: </a:t>
            </a:r>
            <a:r>
              <a:rPr lang="en-US" altLang="ja-JP" sz="1400" b="1" dirty="0" err="1">
                <a:solidFill>
                  <a:schemeClr val="accent2"/>
                </a:solidFill>
              </a:rPr>
              <a:t>demod</a:t>
            </a:r>
            <a:r>
              <a:rPr lang="en-US" altLang="ja-JP" sz="1400" b="1" dirty="0">
                <a:solidFill>
                  <a:schemeClr val="accent2"/>
                </a:solidFill>
              </a:rPr>
              <a:t> delay</a:t>
            </a:r>
            <a:endParaRPr lang="ja-JP" altLang="en-US" sz="1400" b="1" dirty="0">
              <a:solidFill>
                <a:schemeClr val="accent2"/>
              </a:solidFill>
            </a:endParaRPr>
          </a:p>
        </p:txBody>
      </p:sp>
    </p:spTree>
    <p:extLst>
      <p:ext uri="{BB962C8B-B14F-4D97-AF65-F5344CB8AC3E}">
        <p14:creationId xmlns:p14="http://schemas.microsoft.com/office/powerpoint/2010/main" val="2827819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&lt;month year&gt;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(Sony/ETRI/JRC/NTT/Toshiba)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6" name="正方形/長方形 5"/>
          <p:cNvSpPr/>
          <p:nvPr/>
        </p:nvSpPr>
        <p:spPr>
          <a:xfrm>
            <a:off x="935596" y="3825044"/>
            <a:ext cx="7254815" cy="46166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2400" dirty="0" smtClean="0">
                <a:latin typeface="Times New Roman" panose="02020603050405020304" pitchFamily="18" charset="0"/>
                <a:cs typeface="Times New Roman" panose="02020603050405020304" pitchFamily="18" charset="0"/>
              </a:rPr>
              <a:t>September 10, 2015</a:t>
            </a:r>
            <a:endParaRPr lang="ja-JP" altLang="en-US" sz="2400" dirty="0">
              <a:latin typeface="Times New Roman" panose="02020603050405020304" pitchFamily="18" charset="0"/>
              <a:cs typeface="Times New Roman" panose="02020603050405020304" pitchFamily="18" charset="0"/>
            </a:endParaRPr>
          </a:p>
        </p:txBody>
      </p:sp>
      <p:sp>
        <p:nvSpPr>
          <p:cNvPr id="7" name="タイトル 6"/>
          <p:cNvSpPr>
            <a:spLocks noGrp="1"/>
          </p:cNvSpPr>
          <p:nvPr>
            <p:ph type="title" idx="4294967295"/>
          </p:nvPr>
        </p:nvSpPr>
        <p:spPr>
          <a:xfrm>
            <a:off x="688032" y="1988840"/>
            <a:ext cx="7772400" cy="1534852"/>
          </a:xfrm>
        </p:spPr>
        <p:txBody>
          <a:bodyPr/>
          <a:lstStyle/>
          <a:p>
            <a:pPr rtl="0" eaLnBrk="0" fontAlgn="base" hangingPunct="0"/>
            <a:r>
              <a:rPr lang="pt-BR" altLang="ja-JP" sz="3600" kern="1200" dirty="0" smtClean="0">
                <a:solidFill>
                  <a:srgbClr val="000000"/>
                </a:solidFill>
                <a:effectLst/>
                <a:latin typeface="Times New Roman"/>
                <a:ea typeface="+mn-ea"/>
                <a:cs typeface="Times New Roman"/>
              </a:rPr>
              <a:t>Proposal for IEEE802.15.3e </a:t>
            </a:r>
            <a:endParaRPr lang="ja-JP" altLang="ja-JP" dirty="0" smtClean="0">
              <a:effectLst/>
            </a:endParaRPr>
          </a:p>
          <a:p>
            <a:pPr rtl="0" eaLnBrk="0" fontAlgn="base" hangingPunct="0"/>
            <a:r>
              <a:rPr lang="pt-BR" altLang="ja-JP" sz="3600" kern="1200" dirty="0" smtClean="0">
                <a:solidFill>
                  <a:srgbClr val="000000"/>
                </a:solidFill>
                <a:effectLst/>
                <a:latin typeface="Times New Roman"/>
                <a:ea typeface="+mn-ea"/>
                <a:cs typeface="Times New Roman"/>
              </a:rPr>
              <a:t>High-Rate </a:t>
            </a:r>
            <a:r>
              <a:rPr lang="en-US" altLang="ja-JP" sz="3600" kern="1200" dirty="0" smtClean="0">
                <a:solidFill>
                  <a:srgbClr val="000000"/>
                </a:solidFill>
                <a:effectLst/>
                <a:latin typeface="Times New Roman"/>
                <a:ea typeface="+mn-ea"/>
                <a:cs typeface="Times New Roman"/>
              </a:rPr>
              <a:t>Close Proximity System</a:t>
            </a:r>
            <a:endParaRPr lang="ja-JP" altLang="ja-JP" dirty="0" smtClean="0">
              <a:effectLst/>
            </a:endParaRPr>
          </a:p>
        </p:txBody>
      </p:sp>
    </p:spTree>
    <p:extLst>
      <p:ext uri="{BB962C8B-B14F-4D97-AF65-F5344CB8AC3E}">
        <p14:creationId xmlns:p14="http://schemas.microsoft.com/office/powerpoint/2010/main" val="338947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&lt;month year&gt;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(Sony/ETRI/JRC/NTT/Toshiba)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5" name="タイトル 4"/>
          <p:cNvSpPr>
            <a:spLocks noGrp="1"/>
          </p:cNvSpPr>
          <p:nvPr>
            <p:ph type="title" idx="4294967295"/>
          </p:nvPr>
        </p:nvSpPr>
        <p:spPr/>
        <p:txBody>
          <a:bodyPr/>
          <a:lstStyle/>
          <a:p>
            <a:r>
              <a:rPr kumimoji="1" lang="ja-JP" altLang="en-US" dirty="0" smtClean="0"/>
              <a:t>S</a:t>
            </a:r>
            <a:r>
              <a:rPr kumimoji="1" lang="en-US" altLang="ja-JP" dirty="0" smtClean="0"/>
              <a:t>ingle Carrier (SC) PHY</a:t>
            </a:r>
            <a:endParaRPr kumimoji="1" lang="ja-JP" altLang="en-US" dirty="0"/>
          </a:p>
        </p:txBody>
      </p:sp>
      <p:sp>
        <p:nvSpPr>
          <p:cNvPr id="6" name="テキスト ボックス 5"/>
          <p:cNvSpPr txBox="1"/>
          <p:nvPr/>
        </p:nvSpPr>
        <p:spPr>
          <a:xfrm>
            <a:off x="247576" y="1664804"/>
            <a:ext cx="8640960" cy="4708981"/>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000" b="1" dirty="0" smtClean="0">
                <a:solidFill>
                  <a:srgbClr val="0000FF"/>
                </a:solidFill>
                <a:latin typeface="+mn-ea"/>
              </a:rPr>
              <a:t>Extremely high PHY-SAP payload-bit rates outperforming those of 15.3c</a:t>
            </a:r>
          </a:p>
          <a:p>
            <a:pPr marL="541338" indent="-179388">
              <a:buFont typeface="Arial" panose="020B0604020202020204" pitchFamily="34" charset="0"/>
              <a:buChar char="•"/>
              <a:tabLst>
                <a:tab pos="450850" algn="l"/>
              </a:tabLst>
            </a:pPr>
            <a:r>
              <a:rPr kumimoji="1" lang="en-US" altLang="ja-JP" sz="2000" dirty="0" smtClean="0">
                <a:latin typeface="+mn-ea"/>
              </a:rPr>
              <a:t>Min. 2 </a:t>
            </a:r>
            <a:r>
              <a:rPr kumimoji="1" lang="en-US" altLang="ja-JP" sz="2000" dirty="0">
                <a:latin typeface="+mn-ea"/>
              </a:rPr>
              <a:t>Gb/s </a:t>
            </a:r>
            <a:r>
              <a:rPr kumimoji="1" lang="en-US" altLang="ja-JP" sz="2000" dirty="0" smtClean="0">
                <a:latin typeface="+mn-ea"/>
              </a:rPr>
              <a:t>and Max. 13 Gb/s, using </a:t>
            </a:r>
            <a:r>
              <a:rPr kumimoji="1" lang="en-US" altLang="ja-JP" sz="2000" dirty="0">
                <a:latin typeface="+mn-ea"/>
              </a:rPr>
              <a:t>a single channel with 2.16 GHz </a:t>
            </a:r>
            <a:r>
              <a:rPr kumimoji="1" lang="en-US" altLang="ja-JP" sz="2000" dirty="0" smtClean="0">
                <a:latin typeface="+mn-ea"/>
              </a:rPr>
              <a:t>bandwidth</a:t>
            </a:r>
          </a:p>
          <a:p>
            <a:pPr marL="342900" indent="-342900">
              <a:buFont typeface="Wingdings" panose="05000000000000000000" pitchFamily="2" charset="2"/>
              <a:buChar char="ü"/>
            </a:pPr>
            <a:endParaRPr kumimoji="1" lang="en-US" altLang="ja-JP" sz="2000" dirty="0" smtClean="0">
              <a:latin typeface="+mn-ea"/>
            </a:endParaRPr>
          </a:p>
          <a:p>
            <a:pPr marL="285750" indent="-285750">
              <a:buFont typeface="Wingdings" panose="05000000000000000000" pitchFamily="2" charset="2"/>
              <a:buChar char="ü"/>
            </a:pPr>
            <a:r>
              <a:rPr kumimoji="1" lang="en-US" altLang="ja-JP" sz="2000" b="1" dirty="0" smtClean="0">
                <a:solidFill>
                  <a:srgbClr val="0000FF"/>
                </a:solidFill>
                <a:latin typeface="+mn-ea"/>
              </a:rPr>
              <a:t>Reusing the best error-correction code respecting 15.3c</a:t>
            </a:r>
          </a:p>
          <a:p>
            <a:pPr marL="541338" indent="-179388">
              <a:buFont typeface="Arial" panose="020B0604020202020204" pitchFamily="34" charset="0"/>
              <a:buChar char="•"/>
            </a:pPr>
            <a:r>
              <a:rPr kumimoji="1" lang="en-US" altLang="ja-JP" sz="2000" dirty="0" smtClean="0">
                <a:latin typeface="+mn-ea"/>
              </a:rPr>
              <a:t>Reusing the rate-14/15 low-density parity-check (LDPC) code</a:t>
            </a:r>
          </a:p>
          <a:p>
            <a:pPr marL="541338" indent="-179388">
              <a:buFont typeface="Arial" panose="020B0604020202020204" pitchFamily="34" charset="0"/>
              <a:buChar char="•"/>
            </a:pPr>
            <a:r>
              <a:rPr kumimoji="1" lang="en-US" altLang="ja-JP" sz="2000" dirty="0" smtClean="0">
                <a:latin typeface="+mn-ea"/>
              </a:rPr>
              <a:t>Introducing a new rate-11/15 LDPC code whose decoder compatible with that for the rate-14/15 LDPC code to obtain moderate bit rates</a:t>
            </a:r>
          </a:p>
          <a:p>
            <a:pPr marL="285750" indent="-285750">
              <a:buFont typeface="Wingdings" panose="05000000000000000000" pitchFamily="2" charset="2"/>
              <a:buChar char="ü"/>
            </a:pPr>
            <a:endParaRPr kumimoji="1" lang="en-US" altLang="ja-JP" sz="2000" dirty="0" smtClean="0">
              <a:latin typeface="+mn-ea"/>
            </a:endParaRPr>
          </a:p>
          <a:p>
            <a:pPr marL="342900" indent="-342900">
              <a:buFont typeface="Wingdings" panose="05000000000000000000" pitchFamily="2" charset="2"/>
              <a:buChar char="ü"/>
            </a:pPr>
            <a:r>
              <a:rPr kumimoji="1" lang="en-US" altLang="ja-JP" sz="2000" b="1" dirty="0" smtClean="0">
                <a:solidFill>
                  <a:srgbClr val="0000FF"/>
                </a:solidFill>
                <a:latin typeface="+mn-ea"/>
              </a:rPr>
              <a:t>New preamble, comparing 15.3c:</a:t>
            </a:r>
          </a:p>
          <a:p>
            <a:pPr marL="541338" indent="-179388">
              <a:buFont typeface="Arial" panose="020B0604020202020204" pitchFamily="34" charset="0"/>
              <a:buChar char="•"/>
            </a:pPr>
            <a:r>
              <a:rPr kumimoji="1" lang="en-US" altLang="ja-JP" sz="2000" dirty="0" smtClean="0">
                <a:latin typeface="+mn-ea"/>
              </a:rPr>
              <a:t>Decrease the length</a:t>
            </a:r>
          </a:p>
          <a:p>
            <a:pPr marL="541338" indent="-179388">
              <a:buFont typeface="Arial" panose="020B0604020202020204" pitchFamily="34" charset="0"/>
              <a:buChar char="•"/>
            </a:pPr>
            <a:r>
              <a:rPr kumimoji="1" lang="en-US" altLang="ja-JP" sz="2000" dirty="0" smtClean="0">
                <a:latin typeface="+mn-ea"/>
              </a:rPr>
              <a:t>Double the zero-auto correlation zone of the channel-estimation sequence </a:t>
            </a:r>
          </a:p>
          <a:p>
            <a:pPr marL="541338" indent="-179388">
              <a:buFont typeface="Arial" panose="020B0604020202020204" pitchFamily="34" charset="0"/>
              <a:buChar char="•"/>
            </a:pPr>
            <a:endParaRPr kumimoji="1" lang="en-US" altLang="ja-JP" sz="2000" dirty="0">
              <a:latin typeface="+mn-ea"/>
            </a:endParaRPr>
          </a:p>
          <a:p>
            <a:r>
              <a:rPr kumimoji="1" lang="en-US" altLang="ja-JP" sz="2000" dirty="0" smtClean="0">
                <a:latin typeface="+mn-ea"/>
              </a:rPr>
              <a:t>MIMO in SC PHY for 100 Gb/s is described in </a:t>
            </a:r>
            <a:r>
              <a:rPr kumimoji="1" lang="en-US" altLang="ja-JP" sz="2000" dirty="0" smtClean="0">
                <a:latin typeface="+mn-ea"/>
              </a:rPr>
              <a:t>15-0661/r0.</a:t>
            </a:r>
            <a:endParaRPr kumimoji="1" lang="en-US" altLang="ja-JP" sz="2000" dirty="0" smtClean="0">
              <a:latin typeface="+mn-ea"/>
            </a:endParaRPr>
          </a:p>
          <a:p>
            <a:r>
              <a:rPr kumimoji="1" lang="en-US" altLang="ja-JP" sz="2000" dirty="0">
                <a:latin typeface="+mn-ea"/>
              </a:rPr>
              <a:t>SC PHY proposal is also described in a draft </a:t>
            </a:r>
            <a:r>
              <a:rPr kumimoji="1" lang="en-US" altLang="ja-JP" sz="2000" dirty="0" smtClean="0">
                <a:latin typeface="+mn-ea"/>
              </a:rPr>
              <a:t>version.</a:t>
            </a:r>
            <a:endParaRPr kumimoji="1" lang="en-US" altLang="ja-JP" sz="2000" dirty="0">
              <a:latin typeface="+mn-ea"/>
            </a:endParaRPr>
          </a:p>
        </p:txBody>
      </p:sp>
    </p:spTree>
    <p:extLst>
      <p:ext uri="{BB962C8B-B14F-4D97-AF65-F5344CB8AC3E}">
        <p14:creationId xmlns:p14="http://schemas.microsoft.com/office/powerpoint/2010/main" val="1004439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kumimoji="1" lang="en-US" altLang="ja-JP" dirty="0" smtClean="0"/>
              <a:t>Introduction</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5</a:t>
            </a:fld>
            <a:endParaRPr lang="en-US" altLang="ja-JP" dirty="0"/>
          </a:p>
        </p:txBody>
      </p:sp>
      <p:sp>
        <p:nvSpPr>
          <p:cNvPr id="6" name="テキスト ボックス 5"/>
          <p:cNvSpPr txBox="1"/>
          <p:nvPr/>
        </p:nvSpPr>
        <p:spPr>
          <a:xfrm>
            <a:off x="251520" y="1701963"/>
            <a:ext cx="8640960" cy="4247317"/>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000" b="1" dirty="0" smtClean="0">
                <a:solidFill>
                  <a:srgbClr val="0000FF"/>
                </a:solidFill>
                <a:latin typeface="+mn-ea"/>
              </a:rPr>
              <a:t>A full PHY/MAC proposal, as a final version</a:t>
            </a:r>
          </a:p>
          <a:p>
            <a:pPr marL="342900" indent="-342900">
              <a:buFont typeface="Wingdings" panose="05000000000000000000" pitchFamily="2" charset="2"/>
              <a:buChar char="ü"/>
            </a:pPr>
            <a:endParaRPr kumimoji="1" lang="en-US" altLang="ja-JP" sz="2000" dirty="0" smtClean="0">
              <a:latin typeface="+mn-ea"/>
            </a:endParaRPr>
          </a:p>
          <a:p>
            <a:pPr marL="342900" indent="-342900">
              <a:buFont typeface="Wingdings" panose="05000000000000000000" pitchFamily="2" charset="2"/>
              <a:buChar char="ü"/>
            </a:pPr>
            <a:r>
              <a:rPr kumimoji="1" lang="en-US" altLang="ja-JP" sz="2000" b="1" dirty="0" smtClean="0">
                <a:solidFill>
                  <a:srgbClr val="0000FF"/>
                </a:solidFill>
                <a:latin typeface="+mn-ea"/>
              </a:rPr>
              <a:t>Extremely high PHY-SAP payload-bit rates outperforming those of 15.3c</a:t>
            </a:r>
          </a:p>
          <a:p>
            <a:pPr marL="541338" indent="-179388">
              <a:buFont typeface="Arial" panose="020B0604020202020204" pitchFamily="34" charset="0"/>
              <a:buChar char="•"/>
              <a:tabLst>
                <a:tab pos="450850" algn="l"/>
              </a:tabLst>
            </a:pPr>
            <a:r>
              <a:rPr kumimoji="1" lang="en-US" altLang="ja-JP" sz="1800" dirty="0" smtClean="0">
                <a:latin typeface="+mn-ea"/>
              </a:rPr>
              <a:t>Min. 2 </a:t>
            </a:r>
            <a:r>
              <a:rPr kumimoji="1" lang="en-US" altLang="ja-JP" sz="1800" dirty="0">
                <a:latin typeface="+mn-ea"/>
              </a:rPr>
              <a:t>Gb/s </a:t>
            </a:r>
            <a:r>
              <a:rPr kumimoji="1" lang="en-US" altLang="ja-JP" sz="1800" dirty="0" smtClean="0">
                <a:latin typeface="+mn-ea"/>
              </a:rPr>
              <a:t>and Max. 13 Gb/s, using </a:t>
            </a:r>
            <a:r>
              <a:rPr kumimoji="1" lang="en-US" altLang="ja-JP" sz="1800" dirty="0">
                <a:latin typeface="+mn-ea"/>
              </a:rPr>
              <a:t>a single channel with 2.16 GHz </a:t>
            </a:r>
            <a:r>
              <a:rPr kumimoji="1" lang="en-US" altLang="ja-JP" sz="1800" dirty="0" smtClean="0">
                <a:latin typeface="+mn-ea"/>
              </a:rPr>
              <a:t>bandwidth</a:t>
            </a:r>
          </a:p>
          <a:p>
            <a:pPr marL="541338" indent="-179388">
              <a:buFont typeface="Arial" panose="020B0604020202020204" pitchFamily="34" charset="0"/>
              <a:buChar char="•"/>
            </a:pPr>
            <a:r>
              <a:rPr kumimoji="1" lang="en-US" altLang="ja-JP" sz="1800" dirty="0" smtClean="0">
                <a:latin typeface="+mn-ea"/>
              </a:rPr>
              <a:t>Max. </a:t>
            </a:r>
            <a:r>
              <a:rPr kumimoji="1" lang="en-US" altLang="ja-JP" sz="1800" dirty="0" smtClean="0">
                <a:solidFill>
                  <a:srgbClr val="FF0000"/>
                </a:solidFill>
                <a:latin typeface="+mn-ea"/>
              </a:rPr>
              <a:t>100 Gb/s</a:t>
            </a:r>
            <a:r>
              <a:rPr kumimoji="1" lang="en-US" altLang="ja-JP" sz="1800" dirty="0" smtClean="0">
                <a:latin typeface="+mn-ea"/>
              </a:rPr>
              <a:t>, using MIMO and a channel aggregation</a:t>
            </a:r>
          </a:p>
          <a:p>
            <a:pPr marL="342900" indent="-342900">
              <a:buFont typeface="Wingdings" panose="05000000000000000000" pitchFamily="2" charset="2"/>
              <a:buChar char="ü"/>
            </a:pPr>
            <a:endParaRPr kumimoji="1" lang="en-US" altLang="ja-JP" sz="2000" dirty="0" smtClean="0">
              <a:latin typeface="+mn-ea"/>
            </a:endParaRPr>
          </a:p>
          <a:p>
            <a:pPr marL="285750" indent="-285750">
              <a:buFont typeface="Wingdings" panose="05000000000000000000" pitchFamily="2" charset="2"/>
              <a:buChar char="ü"/>
            </a:pPr>
            <a:r>
              <a:rPr kumimoji="1" lang="en-US" altLang="ja-JP" sz="2000" b="1" dirty="0" smtClean="0">
                <a:solidFill>
                  <a:srgbClr val="0000FF"/>
                </a:solidFill>
                <a:latin typeface="+mn-ea"/>
              </a:rPr>
              <a:t>Reusing the best error-correction code respecting 15.3c</a:t>
            </a:r>
          </a:p>
          <a:p>
            <a:pPr marL="541338" indent="-179388">
              <a:buFont typeface="Arial" panose="020B0604020202020204" pitchFamily="34" charset="0"/>
              <a:buChar char="•"/>
            </a:pPr>
            <a:r>
              <a:rPr kumimoji="1" lang="en-US" altLang="ja-JP" sz="1800" dirty="0" smtClean="0">
                <a:latin typeface="+mn-ea"/>
              </a:rPr>
              <a:t>Reusing the rate-14/15 low-density parity-check (LDPC) code</a:t>
            </a:r>
          </a:p>
          <a:p>
            <a:pPr marL="541338" indent="-179388">
              <a:buFont typeface="Arial" panose="020B0604020202020204" pitchFamily="34" charset="0"/>
              <a:buChar char="•"/>
            </a:pPr>
            <a:r>
              <a:rPr kumimoji="1" lang="en-US" altLang="ja-JP" sz="1800" dirty="0" smtClean="0">
                <a:latin typeface="+mn-ea"/>
              </a:rPr>
              <a:t>Introducing a new rate-11/15 LDPC code whose decoder compatible with that for the rate-14/15 LDPC code to obtain moderate bit rates</a:t>
            </a:r>
          </a:p>
          <a:p>
            <a:pPr marL="285750" indent="-285750">
              <a:buFont typeface="Wingdings" panose="05000000000000000000" pitchFamily="2" charset="2"/>
              <a:buChar char="ü"/>
            </a:pPr>
            <a:endParaRPr kumimoji="1" lang="en-US" altLang="ja-JP" sz="2000" dirty="0" smtClean="0">
              <a:latin typeface="+mn-ea"/>
            </a:endParaRPr>
          </a:p>
          <a:p>
            <a:pPr marL="342900" indent="-342900">
              <a:buFont typeface="Wingdings" panose="05000000000000000000" pitchFamily="2" charset="2"/>
              <a:buChar char="ü"/>
            </a:pPr>
            <a:r>
              <a:rPr kumimoji="1" lang="en-US" altLang="ja-JP" sz="2000" b="1" dirty="0" smtClean="0">
                <a:solidFill>
                  <a:srgbClr val="0000FF"/>
                </a:solidFill>
                <a:latin typeface="+mn-ea"/>
              </a:rPr>
              <a:t>Simple PHY/MAC format enabling low-power system</a:t>
            </a:r>
          </a:p>
          <a:p>
            <a:pPr marL="342900" indent="-342900">
              <a:buFont typeface="Wingdings" panose="05000000000000000000" pitchFamily="2" charset="2"/>
              <a:buChar char="ü"/>
            </a:pPr>
            <a:endParaRPr kumimoji="1" lang="en-US" altLang="ja-JP" sz="2000" dirty="0" smtClean="0">
              <a:latin typeface="+mn-ea"/>
            </a:endParaRPr>
          </a:p>
          <a:p>
            <a:pPr marL="342900" indent="-342900">
              <a:buFont typeface="Wingdings" panose="05000000000000000000" pitchFamily="2" charset="2"/>
              <a:buChar char="ü"/>
            </a:pPr>
            <a:r>
              <a:rPr kumimoji="1" lang="en-US" altLang="ja-JP" sz="2000" b="1" dirty="0" smtClean="0">
                <a:solidFill>
                  <a:srgbClr val="0000FF"/>
                </a:solidFill>
                <a:latin typeface="+mn-ea"/>
              </a:rPr>
              <a:t>Fulfills TG3e’s requirements in the technical guidance document (TGD)</a:t>
            </a:r>
          </a:p>
        </p:txBody>
      </p:sp>
    </p:spTree>
    <p:extLst>
      <p:ext uri="{BB962C8B-B14F-4D97-AF65-F5344CB8AC3E}">
        <p14:creationId xmlns:p14="http://schemas.microsoft.com/office/powerpoint/2010/main" val="2896104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lang="en-US" altLang="ja-JP" dirty="0" smtClean="0"/>
              <a:t>Channel assignments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6</a:t>
            </a:fld>
            <a:endParaRPr lang="en-US" altLang="ja-JP" dirty="0"/>
          </a:p>
        </p:txBody>
      </p:sp>
      <p:sp>
        <p:nvSpPr>
          <p:cNvPr id="16" name="テキスト ボックス 5"/>
          <p:cNvSpPr txBox="1">
            <a:spLocks noChangeArrowheads="1"/>
          </p:cNvSpPr>
          <p:nvPr/>
        </p:nvSpPr>
        <p:spPr bwMode="auto">
          <a:xfrm>
            <a:off x="1346994" y="5331831"/>
            <a:ext cx="62992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ja-JP"/>
            </a:defPPr>
            <a:lvl1pPr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5pPr>
            <a:lvl6pPr marL="2286000" algn="l" defTabSz="914400" rtl="0" eaLnBrk="1" latinLnBrk="0" hangingPunct="1">
              <a:defRPr kumimoji="1" b="1" kern="1200">
                <a:solidFill>
                  <a:schemeClr val="tx1"/>
                </a:solidFill>
                <a:latin typeface="Arial" charset="0"/>
                <a:ea typeface="MS PGothic" pitchFamily="34" charset="-128"/>
                <a:cs typeface="+mn-cs"/>
              </a:defRPr>
            </a:lvl6pPr>
            <a:lvl7pPr marL="2743200" algn="l" defTabSz="914400" rtl="0" eaLnBrk="1" latinLnBrk="0" hangingPunct="1">
              <a:defRPr kumimoji="1" b="1" kern="1200">
                <a:solidFill>
                  <a:schemeClr val="tx1"/>
                </a:solidFill>
                <a:latin typeface="Arial" charset="0"/>
                <a:ea typeface="MS PGothic" pitchFamily="34" charset="-128"/>
                <a:cs typeface="+mn-cs"/>
              </a:defRPr>
            </a:lvl7pPr>
            <a:lvl8pPr marL="3200400" algn="l" defTabSz="914400" rtl="0" eaLnBrk="1" latinLnBrk="0" hangingPunct="1">
              <a:defRPr kumimoji="1" b="1" kern="1200">
                <a:solidFill>
                  <a:schemeClr val="tx1"/>
                </a:solidFill>
                <a:latin typeface="Arial" charset="0"/>
                <a:ea typeface="MS PGothic" pitchFamily="34" charset="-128"/>
                <a:cs typeface="+mn-cs"/>
              </a:defRPr>
            </a:lvl8pPr>
            <a:lvl9pPr marL="3657600" algn="l" defTabSz="914400" rtl="0" eaLnBrk="1" latinLnBrk="0" hangingPunct="1">
              <a:defRPr kumimoji="1" b="1" kern="1200">
                <a:solidFill>
                  <a:schemeClr val="tx1"/>
                </a:solidFill>
                <a:latin typeface="Arial" charset="0"/>
                <a:ea typeface="MS PGothic" pitchFamily="34"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30000" noProof="0" dirty="0">
                <a:ln>
                  <a:noFill/>
                </a:ln>
                <a:solidFill>
                  <a:srgbClr val="000000"/>
                </a:solidFill>
                <a:effectLst/>
                <a:uLnTx/>
                <a:uFillTx/>
                <a:latin typeface="Arial" charset="0"/>
                <a:ea typeface="MS PGothic" pitchFamily="34" charset="-128"/>
                <a:cs typeface="+mn-cs"/>
              </a:rPr>
              <a:t>a</a:t>
            </a:r>
            <a:r>
              <a:rPr kumimoji="1" lang="en-US" altLang="ja-JP" sz="1600" b="0" i="0" u="none" strike="noStrike" kern="1200" cap="none" spc="0" normalizeH="0" baseline="0" noProof="0" dirty="0">
                <a:ln>
                  <a:noFill/>
                </a:ln>
                <a:solidFill>
                  <a:srgbClr val="000000"/>
                </a:solidFill>
                <a:effectLst/>
                <a:uLnTx/>
                <a:uFillTx/>
                <a:latin typeface="Arial" charset="0"/>
                <a:ea typeface="MS PGothic" pitchFamily="34" charset="-128"/>
                <a:cs typeface="+mn-cs"/>
              </a:rPr>
              <a:t> The start and stop frequencies are nominal values. The frequency spectrum of the transmitted signal needs to conform to the transmit spectral mask as well as any regulatory requirement.</a:t>
            </a:r>
            <a:endParaRPr kumimoji="1" lang="ja-JP" altLang="en-US" sz="1600" b="1" i="0" u="none" strike="noStrike" kern="1200" cap="none" spc="0" normalizeH="0" baseline="0" noProof="0" dirty="0">
              <a:ln>
                <a:noFill/>
              </a:ln>
              <a:solidFill>
                <a:srgbClr val="000000"/>
              </a:solidFill>
              <a:effectLst/>
              <a:uLnTx/>
              <a:uFillTx/>
              <a:latin typeface="Arial" charset="0"/>
              <a:ea typeface="MS PGothic" pitchFamily="34" charset="-128"/>
              <a:cs typeface="+mn-cs"/>
            </a:endParaRPr>
          </a:p>
        </p:txBody>
      </p:sp>
      <p:sp>
        <p:nvSpPr>
          <p:cNvPr id="17" name="テキスト ボックス 6"/>
          <p:cNvSpPr txBox="1">
            <a:spLocks noChangeArrowheads="1"/>
          </p:cNvSpPr>
          <p:nvPr/>
        </p:nvSpPr>
        <p:spPr bwMode="auto">
          <a:xfrm>
            <a:off x="2843808" y="1556792"/>
            <a:ext cx="3390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ja-JP"/>
            </a:defPPr>
            <a:lvl1pPr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5pPr>
            <a:lvl6pPr marL="2286000" algn="l" defTabSz="914400" rtl="0" eaLnBrk="1" latinLnBrk="0" hangingPunct="1">
              <a:defRPr kumimoji="1" b="1" kern="1200">
                <a:solidFill>
                  <a:schemeClr val="tx1"/>
                </a:solidFill>
                <a:latin typeface="Arial" charset="0"/>
                <a:ea typeface="MS PGothic" pitchFamily="34" charset="-128"/>
                <a:cs typeface="+mn-cs"/>
              </a:defRPr>
            </a:lvl6pPr>
            <a:lvl7pPr marL="2743200" algn="l" defTabSz="914400" rtl="0" eaLnBrk="1" latinLnBrk="0" hangingPunct="1">
              <a:defRPr kumimoji="1" b="1" kern="1200">
                <a:solidFill>
                  <a:schemeClr val="tx1"/>
                </a:solidFill>
                <a:latin typeface="Arial" charset="0"/>
                <a:ea typeface="MS PGothic" pitchFamily="34" charset="-128"/>
                <a:cs typeface="+mn-cs"/>
              </a:defRPr>
            </a:lvl7pPr>
            <a:lvl8pPr marL="3200400" algn="l" defTabSz="914400" rtl="0" eaLnBrk="1" latinLnBrk="0" hangingPunct="1">
              <a:defRPr kumimoji="1" b="1" kern="1200">
                <a:solidFill>
                  <a:schemeClr val="tx1"/>
                </a:solidFill>
                <a:latin typeface="Arial" charset="0"/>
                <a:ea typeface="MS PGothic" pitchFamily="34" charset="-128"/>
                <a:cs typeface="+mn-cs"/>
              </a:defRPr>
            </a:lvl8pPr>
            <a:lvl9pPr marL="3657600" algn="l" defTabSz="914400" rtl="0" eaLnBrk="1" latinLnBrk="0" hangingPunct="1">
              <a:defRPr kumimoji="1" b="1" kern="1200">
                <a:solidFill>
                  <a:schemeClr val="tx1"/>
                </a:solidFill>
                <a:latin typeface="Arial" charset="0"/>
                <a:ea typeface="MS PGothic" pitchFamily="34"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Arial" charset="0"/>
                <a:ea typeface="MS PGothic" pitchFamily="34" charset="-128"/>
                <a:cs typeface="+mn-cs"/>
              </a:rPr>
              <a:t>MmWave-PHY channelization</a:t>
            </a:r>
            <a:endParaRPr kumimoji="1" lang="ja-JP" altLang="en-US" sz="1800" b="1" i="0" u="none" strike="noStrike" kern="1200" cap="none" spc="0" normalizeH="0" baseline="0" noProof="0" dirty="0">
              <a:ln>
                <a:noFill/>
              </a:ln>
              <a:solidFill>
                <a:srgbClr val="000000"/>
              </a:solidFill>
              <a:effectLst/>
              <a:uLnTx/>
              <a:uFillTx/>
              <a:latin typeface="Arial" charset="0"/>
              <a:ea typeface="MS PGothic" pitchFamily="34"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2535402987"/>
              </p:ext>
            </p:extLst>
          </p:nvPr>
        </p:nvGraphicFramePr>
        <p:xfrm>
          <a:off x="1114252" y="1943461"/>
          <a:ext cx="6842124" cy="3190874"/>
        </p:xfrm>
        <a:graphic>
          <a:graphicData uri="http://schemas.openxmlformats.org/drawingml/2006/table">
            <a:tbl>
              <a:tblPr firstRow="1" bandRow="1"/>
              <a:tblGrid>
                <a:gridCol w="1710531"/>
                <a:gridCol w="1710531"/>
                <a:gridCol w="1710531"/>
                <a:gridCol w="1710531"/>
              </a:tblGrid>
              <a:tr h="978534">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dirty="0" smtClean="0">
                          <a:solidFill>
                            <a:schemeClr val="tx1"/>
                          </a:solidFill>
                        </a:rPr>
                        <a:t>CHNL_ID</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b="1" i="0" u="none" strike="noStrike" kern="1200" baseline="0" dirty="0" smtClean="0">
                          <a:solidFill>
                            <a:schemeClr val="tx1"/>
                          </a:solidFill>
                          <a:latin typeface="+mn-lt"/>
                          <a:ea typeface="+mn-ea"/>
                          <a:cs typeface="+mn-cs"/>
                        </a:rPr>
                        <a:t>Start frequency</a:t>
                      </a:r>
                      <a:r>
                        <a:rPr kumimoji="1" lang="en-US" altLang="ja-JP" sz="2000" b="1" i="0" u="none" strike="noStrike" kern="1200" baseline="30000" dirty="0" smtClean="0">
                          <a:solidFill>
                            <a:schemeClr val="tx1"/>
                          </a:solidFill>
                          <a:latin typeface="+mn-lt"/>
                          <a:ea typeface="+mn-ea"/>
                          <a:cs typeface="+mn-cs"/>
                        </a:rPr>
                        <a:t>a</a:t>
                      </a:r>
                      <a:endParaRPr kumimoji="1" lang="ja-JP" altLang="en-US" sz="2000" baseline="30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b="1" i="0" u="none" strike="noStrike" kern="1200" baseline="0" dirty="0" smtClean="0">
                          <a:solidFill>
                            <a:schemeClr val="tx1"/>
                          </a:solidFill>
                          <a:latin typeface="+mn-lt"/>
                          <a:ea typeface="+mn-ea"/>
                          <a:cs typeface="+mn-cs"/>
                        </a:rPr>
                        <a:t>Center frequency</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b="1" i="0" u="none" strike="noStrike" kern="1200" baseline="0" dirty="0" smtClean="0">
                          <a:solidFill>
                            <a:schemeClr val="tx1"/>
                          </a:solidFill>
                          <a:latin typeface="+mn-lt"/>
                          <a:ea typeface="+mn-ea"/>
                          <a:cs typeface="+mn-cs"/>
                        </a:rPr>
                        <a:t>Stop frequency</a:t>
                      </a:r>
                      <a:r>
                        <a:rPr kumimoji="1" lang="en-US" altLang="ja-JP" sz="2000" b="1" i="0" u="none" strike="noStrike" kern="1200" baseline="30000" dirty="0" smtClean="0">
                          <a:solidFill>
                            <a:schemeClr val="tx1"/>
                          </a:solidFill>
                          <a:latin typeface="+mn-lt"/>
                          <a:ea typeface="+mn-ea"/>
                          <a:cs typeface="+mn-cs"/>
                        </a:rPr>
                        <a:t>a</a:t>
                      </a:r>
                      <a:endParaRPr kumimoji="1" lang="ja-JP" altLang="en-US" sz="2000" baseline="30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1</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57.240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58.320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59.400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2</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59.400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60.480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61.560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3</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61.560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62.640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63.720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4</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63.720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64.800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65.880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96209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US" altLang="ja-JP" dirty="0" smtClean="0"/>
              <a:t>Transmit spectral mask</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7</a:t>
            </a:fld>
            <a:endParaRPr lang="en-US" altLang="ja-JP" dirty="0"/>
          </a:p>
        </p:txBody>
      </p:sp>
      <p:cxnSp>
        <p:nvCxnSpPr>
          <p:cNvPr id="6" name="直線矢印コネクタ 5"/>
          <p:cNvCxnSpPr>
            <a:cxnSpLocks noChangeShapeType="1"/>
          </p:cNvCxnSpPr>
          <p:nvPr/>
        </p:nvCxnSpPr>
        <p:spPr bwMode="auto">
          <a:xfrm>
            <a:off x="810071" y="5589588"/>
            <a:ext cx="719931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 name="直線コネクタ 7"/>
          <p:cNvCxnSpPr>
            <a:cxnSpLocks noChangeShapeType="1"/>
          </p:cNvCxnSpPr>
          <p:nvPr/>
        </p:nvCxnSpPr>
        <p:spPr bwMode="auto">
          <a:xfrm flipV="1">
            <a:off x="4374008" y="1989138"/>
            <a:ext cx="0" cy="3708400"/>
          </a:xfrm>
          <a:prstGeom prst="line">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8" name="テキスト ボックス 8"/>
          <p:cNvSpPr txBox="1">
            <a:spLocks noChangeArrowheads="1"/>
          </p:cNvSpPr>
          <p:nvPr/>
        </p:nvSpPr>
        <p:spPr bwMode="auto">
          <a:xfrm>
            <a:off x="4220021" y="5643563"/>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0</a:t>
            </a:r>
            <a:endParaRPr lang="ja-JP" altLang="en-US" sz="1800" b="0" dirty="0"/>
          </a:p>
        </p:txBody>
      </p:sp>
      <p:cxnSp>
        <p:nvCxnSpPr>
          <p:cNvPr id="9" name="直線コネクタ 16"/>
          <p:cNvCxnSpPr>
            <a:cxnSpLocks noChangeShapeType="1"/>
          </p:cNvCxnSpPr>
          <p:nvPr/>
        </p:nvCxnSpPr>
        <p:spPr bwMode="auto">
          <a:xfrm>
            <a:off x="5237608"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0" name="直線コネクタ 18"/>
          <p:cNvCxnSpPr>
            <a:cxnSpLocks noChangeShapeType="1"/>
          </p:cNvCxnSpPr>
          <p:nvPr/>
        </p:nvCxnSpPr>
        <p:spPr bwMode="auto">
          <a:xfrm>
            <a:off x="6102796"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1" name="直線コネクタ 20"/>
          <p:cNvCxnSpPr>
            <a:cxnSpLocks noChangeShapeType="1"/>
          </p:cNvCxnSpPr>
          <p:nvPr/>
        </p:nvCxnSpPr>
        <p:spPr bwMode="auto">
          <a:xfrm>
            <a:off x="6966396"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2" name="直線コネクタ 21"/>
          <p:cNvCxnSpPr>
            <a:cxnSpLocks noChangeShapeType="1"/>
          </p:cNvCxnSpPr>
          <p:nvPr/>
        </p:nvCxnSpPr>
        <p:spPr bwMode="auto">
          <a:xfrm>
            <a:off x="2645221"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3" name="直線コネクタ 23"/>
          <p:cNvCxnSpPr>
            <a:cxnSpLocks noChangeShapeType="1"/>
          </p:cNvCxnSpPr>
          <p:nvPr/>
        </p:nvCxnSpPr>
        <p:spPr bwMode="auto">
          <a:xfrm>
            <a:off x="3510408"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4" name="直線コネクタ 26"/>
          <p:cNvCxnSpPr>
            <a:cxnSpLocks noChangeShapeType="1"/>
          </p:cNvCxnSpPr>
          <p:nvPr/>
        </p:nvCxnSpPr>
        <p:spPr bwMode="auto">
          <a:xfrm>
            <a:off x="1781621"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15" name="テキスト ボックス 28"/>
          <p:cNvSpPr txBox="1">
            <a:spLocks noChangeArrowheads="1"/>
          </p:cNvSpPr>
          <p:nvPr/>
        </p:nvSpPr>
        <p:spPr bwMode="auto">
          <a:xfrm>
            <a:off x="5082033" y="56245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1</a:t>
            </a:r>
            <a:endParaRPr lang="ja-JP" altLang="en-US" sz="1800" b="0" dirty="0"/>
          </a:p>
        </p:txBody>
      </p:sp>
      <p:sp>
        <p:nvSpPr>
          <p:cNvPr id="16" name="テキスト ボックス 29"/>
          <p:cNvSpPr txBox="1">
            <a:spLocks noChangeArrowheads="1"/>
          </p:cNvSpPr>
          <p:nvPr/>
        </p:nvSpPr>
        <p:spPr bwMode="auto">
          <a:xfrm>
            <a:off x="5932933" y="56245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2</a:t>
            </a:r>
            <a:endParaRPr lang="ja-JP" altLang="en-US" sz="1800" b="0" dirty="0"/>
          </a:p>
        </p:txBody>
      </p:sp>
      <p:sp>
        <p:nvSpPr>
          <p:cNvPr id="17" name="テキスト ボックス 30"/>
          <p:cNvSpPr txBox="1">
            <a:spLocks noChangeArrowheads="1"/>
          </p:cNvSpPr>
          <p:nvPr/>
        </p:nvSpPr>
        <p:spPr bwMode="auto">
          <a:xfrm>
            <a:off x="6821933" y="56245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3</a:t>
            </a:r>
            <a:endParaRPr lang="ja-JP" altLang="en-US" sz="1800" b="0" dirty="0"/>
          </a:p>
        </p:txBody>
      </p:sp>
      <p:sp>
        <p:nvSpPr>
          <p:cNvPr id="18" name="テキスト ボックス 31"/>
          <p:cNvSpPr txBox="1">
            <a:spLocks noChangeArrowheads="1"/>
          </p:cNvSpPr>
          <p:nvPr/>
        </p:nvSpPr>
        <p:spPr bwMode="auto">
          <a:xfrm>
            <a:off x="3221483" y="5643563"/>
            <a:ext cx="441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–1</a:t>
            </a:r>
            <a:endParaRPr lang="ja-JP" altLang="en-US" sz="1800" b="0" dirty="0"/>
          </a:p>
        </p:txBody>
      </p:sp>
      <p:sp>
        <p:nvSpPr>
          <p:cNvPr id="19" name="テキスト ボックス 32"/>
          <p:cNvSpPr txBox="1">
            <a:spLocks noChangeArrowheads="1"/>
          </p:cNvSpPr>
          <p:nvPr/>
        </p:nvSpPr>
        <p:spPr bwMode="auto">
          <a:xfrm>
            <a:off x="2353121" y="56515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–2</a:t>
            </a:r>
            <a:endParaRPr lang="ja-JP" altLang="en-US" sz="1800" b="0" dirty="0"/>
          </a:p>
        </p:txBody>
      </p:sp>
      <p:sp>
        <p:nvSpPr>
          <p:cNvPr id="20" name="テキスト ボックス 33"/>
          <p:cNvSpPr txBox="1">
            <a:spLocks noChangeArrowheads="1"/>
          </p:cNvSpPr>
          <p:nvPr/>
        </p:nvSpPr>
        <p:spPr bwMode="auto">
          <a:xfrm>
            <a:off x="1494283" y="5640388"/>
            <a:ext cx="441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–3</a:t>
            </a:r>
            <a:endParaRPr lang="ja-JP" altLang="en-US" sz="1800" b="0" dirty="0"/>
          </a:p>
        </p:txBody>
      </p:sp>
      <p:sp>
        <p:nvSpPr>
          <p:cNvPr id="21" name="テキスト ボックス 34"/>
          <p:cNvSpPr txBox="1">
            <a:spLocks noChangeArrowheads="1"/>
          </p:cNvSpPr>
          <p:nvPr/>
        </p:nvSpPr>
        <p:spPr bwMode="auto">
          <a:xfrm>
            <a:off x="7212458" y="5661025"/>
            <a:ext cx="1517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a:t>
            </a:r>
            <a:r>
              <a:rPr lang="en-US" altLang="ja-JP" sz="1800" b="0" i="1" dirty="0"/>
              <a:t>f</a:t>
            </a:r>
            <a:r>
              <a:rPr lang="en-US" altLang="ja-JP" sz="1800" b="0" dirty="0"/>
              <a:t> – </a:t>
            </a:r>
            <a:r>
              <a:rPr lang="en-US" altLang="ja-JP" sz="1800" b="0" i="1" dirty="0"/>
              <a:t>f</a:t>
            </a:r>
            <a:r>
              <a:rPr lang="en-US" altLang="ja-JP" sz="1800" b="0" i="1" baseline="-25000" dirty="0"/>
              <a:t>c</a:t>
            </a:r>
            <a:r>
              <a:rPr lang="en-US" altLang="ja-JP" sz="1800" b="0" dirty="0"/>
              <a:t>) (GHz)</a:t>
            </a:r>
            <a:endParaRPr lang="ja-JP" altLang="en-US" sz="1800" b="0" dirty="0"/>
          </a:p>
        </p:txBody>
      </p:sp>
      <p:cxnSp>
        <p:nvCxnSpPr>
          <p:cNvPr id="22" name="直線コネクタ 37"/>
          <p:cNvCxnSpPr>
            <a:cxnSpLocks noChangeShapeType="1"/>
          </p:cNvCxnSpPr>
          <p:nvPr/>
        </p:nvCxnSpPr>
        <p:spPr bwMode="auto">
          <a:xfrm rot="16200000">
            <a:off x="4374008" y="4760913"/>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3" name="直線コネクタ 38"/>
          <p:cNvCxnSpPr>
            <a:cxnSpLocks noChangeShapeType="1"/>
          </p:cNvCxnSpPr>
          <p:nvPr/>
        </p:nvCxnSpPr>
        <p:spPr bwMode="auto">
          <a:xfrm rot="16200000">
            <a:off x="4374008" y="4041775"/>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4" name="直線コネクタ 39"/>
          <p:cNvCxnSpPr>
            <a:cxnSpLocks noChangeShapeType="1"/>
          </p:cNvCxnSpPr>
          <p:nvPr/>
        </p:nvCxnSpPr>
        <p:spPr bwMode="auto">
          <a:xfrm rot="16200000">
            <a:off x="4374008" y="3321050"/>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5" name="直線コネクタ 40"/>
          <p:cNvCxnSpPr>
            <a:cxnSpLocks noChangeShapeType="1"/>
          </p:cNvCxnSpPr>
          <p:nvPr/>
        </p:nvCxnSpPr>
        <p:spPr bwMode="auto">
          <a:xfrm rot="16200000">
            <a:off x="4374008" y="2600325"/>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26" name="テキスト ボックス 42"/>
          <p:cNvSpPr txBox="1">
            <a:spLocks noChangeArrowheads="1"/>
          </p:cNvSpPr>
          <p:nvPr/>
        </p:nvSpPr>
        <p:spPr bwMode="auto">
          <a:xfrm>
            <a:off x="4024758" y="242093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0</a:t>
            </a:r>
            <a:endParaRPr lang="ja-JP" altLang="en-US" sz="1800" b="0" dirty="0"/>
          </a:p>
        </p:txBody>
      </p:sp>
      <p:sp>
        <p:nvSpPr>
          <p:cNvPr id="27" name="テキスト ボックス 43"/>
          <p:cNvSpPr txBox="1">
            <a:spLocks noChangeArrowheads="1"/>
          </p:cNvSpPr>
          <p:nvPr/>
        </p:nvSpPr>
        <p:spPr bwMode="auto">
          <a:xfrm>
            <a:off x="3769171" y="3244850"/>
            <a:ext cx="568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–10</a:t>
            </a:r>
            <a:endParaRPr lang="ja-JP" altLang="en-US" sz="1800" b="0" dirty="0"/>
          </a:p>
        </p:txBody>
      </p:sp>
      <p:sp>
        <p:nvSpPr>
          <p:cNvPr id="28" name="テキスト ボックス 44"/>
          <p:cNvSpPr txBox="1">
            <a:spLocks noChangeArrowheads="1"/>
          </p:cNvSpPr>
          <p:nvPr/>
        </p:nvSpPr>
        <p:spPr bwMode="auto">
          <a:xfrm>
            <a:off x="3769171" y="3963988"/>
            <a:ext cx="568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–20</a:t>
            </a:r>
            <a:endParaRPr lang="ja-JP" altLang="en-US" sz="1800" b="0" dirty="0"/>
          </a:p>
        </p:txBody>
      </p:sp>
      <p:sp>
        <p:nvSpPr>
          <p:cNvPr id="29" name="テキスト ボックス 45"/>
          <p:cNvSpPr txBox="1">
            <a:spLocks noChangeArrowheads="1"/>
          </p:cNvSpPr>
          <p:nvPr/>
        </p:nvSpPr>
        <p:spPr bwMode="auto">
          <a:xfrm>
            <a:off x="3769171" y="4679950"/>
            <a:ext cx="568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–30</a:t>
            </a:r>
            <a:endParaRPr lang="ja-JP" altLang="en-US" sz="1800" b="0" dirty="0"/>
          </a:p>
        </p:txBody>
      </p:sp>
      <p:cxnSp>
        <p:nvCxnSpPr>
          <p:cNvPr id="30" name="直線コネクタ 14"/>
          <p:cNvCxnSpPr>
            <a:cxnSpLocks noChangeShapeType="1"/>
          </p:cNvCxnSpPr>
          <p:nvPr/>
        </p:nvCxnSpPr>
        <p:spPr bwMode="auto">
          <a:xfrm>
            <a:off x="3561208" y="2708275"/>
            <a:ext cx="1624013"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1" name="直線コネクタ 35"/>
          <p:cNvCxnSpPr>
            <a:cxnSpLocks noChangeShapeType="1"/>
          </p:cNvCxnSpPr>
          <p:nvPr/>
        </p:nvCxnSpPr>
        <p:spPr bwMode="auto">
          <a:xfrm>
            <a:off x="3510408"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直線コネクタ 50"/>
          <p:cNvCxnSpPr>
            <a:cxnSpLocks noChangeShapeType="1"/>
          </p:cNvCxnSpPr>
          <p:nvPr/>
        </p:nvCxnSpPr>
        <p:spPr bwMode="auto">
          <a:xfrm>
            <a:off x="5237608"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直線コネクタ 97"/>
          <p:cNvCxnSpPr>
            <a:cxnSpLocks noChangeShapeType="1"/>
          </p:cNvCxnSpPr>
          <p:nvPr/>
        </p:nvCxnSpPr>
        <p:spPr bwMode="auto">
          <a:xfrm>
            <a:off x="6102796"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直線コネクタ 98"/>
          <p:cNvCxnSpPr>
            <a:cxnSpLocks noChangeShapeType="1"/>
          </p:cNvCxnSpPr>
          <p:nvPr/>
        </p:nvCxnSpPr>
        <p:spPr bwMode="auto">
          <a:xfrm>
            <a:off x="6966396"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5" name="直線コネクタ 99"/>
          <p:cNvCxnSpPr>
            <a:cxnSpLocks noChangeShapeType="1"/>
          </p:cNvCxnSpPr>
          <p:nvPr/>
        </p:nvCxnSpPr>
        <p:spPr bwMode="auto">
          <a:xfrm rot="16200000">
            <a:off x="4374009" y="115887"/>
            <a:ext cx="0" cy="518477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6" name="直線コネクタ 100"/>
          <p:cNvCxnSpPr>
            <a:cxnSpLocks noChangeShapeType="1"/>
          </p:cNvCxnSpPr>
          <p:nvPr/>
        </p:nvCxnSpPr>
        <p:spPr bwMode="auto">
          <a:xfrm>
            <a:off x="2645221"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7" name="直線コネクタ 101"/>
          <p:cNvCxnSpPr>
            <a:cxnSpLocks noChangeShapeType="1"/>
          </p:cNvCxnSpPr>
          <p:nvPr/>
        </p:nvCxnSpPr>
        <p:spPr bwMode="auto">
          <a:xfrm>
            <a:off x="1781621"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8" name="テキスト ボックス 85"/>
          <p:cNvSpPr txBox="1">
            <a:spLocks noChangeArrowheads="1"/>
          </p:cNvSpPr>
          <p:nvPr/>
        </p:nvSpPr>
        <p:spPr bwMode="auto">
          <a:xfrm>
            <a:off x="5961508" y="1989138"/>
            <a:ext cx="2298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dirty="0" smtClean="0"/>
              <a:t>(same as that in 802.11ad)</a:t>
            </a:r>
            <a:endParaRPr lang="ja-JP" altLang="en-US" sz="1400" b="0" dirty="0"/>
          </a:p>
        </p:txBody>
      </p:sp>
      <p:cxnSp>
        <p:nvCxnSpPr>
          <p:cNvPr id="41" name="直線コネクタ 52"/>
          <p:cNvCxnSpPr>
            <a:cxnSpLocks noChangeShapeType="1"/>
          </p:cNvCxnSpPr>
          <p:nvPr/>
        </p:nvCxnSpPr>
        <p:spPr bwMode="auto">
          <a:xfrm>
            <a:off x="5189983" y="2708275"/>
            <a:ext cx="228600" cy="122555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42" name="直線コネクタ 55"/>
          <p:cNvCxnSpPr>
            <a:cxnSpLocks noChangeShapeType="1"/>
          </p:cNvCxnSpPr>
          <p:nvPr/>
        </p:nvCxnSpPr>
        <p:spPr bwMode="auto">
          <a:xfrm>
            <a:off x="5418583" y="3932238"/>
            <a:ext cx="1295400" cy="360362"/>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43" name="直線コネクタ 57"/>
          <p:cNvCxnSpPr>
            <a:cxnSpLocks noChangeShapeType="1"/>
          </p:cNvCxnSpPr>
          <p:nvPr/>
        </p:nvCxnSpPr>
        <p:spPr bwMode="auto">
          <a:xfrm>
            <a:off x="6713983" y="4292600"/>
            <a:ext cx="311150" cy="576263"/>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44" name="直線コネクタ 66"/>
          <p:cNvCxnSpPr>
            <a:cxnSpLocks noChangeShapeType="1"/>
          </p:cNvCxnSpPr>
          <p:nvPr/>
        </p:nvCxnSpPr>
        <p:spPr bwMode="auto">
          <a:xfrm>
            <a:off x="7028308" y="4864100"/>
            <a:ext cx="942975"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48" name="テキスト ボックス 82"/>
          <p:cNvSpPr txBox="1">
            <a:spLocks noChangeArrowheads="1"/>
          </p:cNvSpPr>
          <p:nvPr/>
        </p:nvSpPr>
        <p:spPr bwMode="auto">
          <a:xfrm>
            <a:off x="4950271" y="2444750"/>
            <a:ext cx="7569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(0.94, </a:t>
            </a:r>
            <a:r>
              <a:rPr lang="en-US" altLang="ja-JP" sz="1200" b="0" dirty="0" smtClean="0"/>
              <a:t>0</a:t>
            </a:r>
            <a:r>
              <a:rPr lang="en-US" altLang="ja-JP" sz="1200" b="0" dirty="0"/>
              <a:t>)</a:t>
            </a:r>
            <a:endParaRPr lang="ja-JP" altLang="en-US" sz="1200" b="0" dirty="0"/>
          </a:p>
        </p:txBody>
      </p:sp>
      <p:sp>
        <p:nvSpPr>
          <p:cNvPr id="52" name="円/楕円 51"/>
          <p:cNvSpPr/>
          <p:nvPr/>
        </p:nvSpPr>
        <p:spPr bwMode="auto">
          <a:xfrm>
            <a:off x="5158233" y="2673350"/>
            <a:ext cx="73025" cy="71438"/>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3" name="円/楕円 52"/>
          <p:cNvSpPr/>
          <p:nvPr/>
        </p:nvSpPr>
        <p:spPr bwMode="auto">
          <a:xfrm>
            <a:off x="5390008" y="3897313"/>
            <a:ext cx="71438" cy="71437"/>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4" name="円/楕円 53"/>
          <p:cNvSpPr/>
          <p:nvPr/>
        </p:nvSpPr>
        <p:spPr bwMode="auto">
          <a:xfrm>
            <a:off x="6679058" y="4257675"/>
            <a:ext cx="71438" cy="71438"/>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5" name="円/楕円 54"/>
          <p:cNvSpPr/>
          <p:nvPr/>
        </p:nvSpPr>
        <p:spPr bwMode="auto">
          <a:xfrm>
            <a:off x="6987033" y="4833938"/>
            <a:ext cx="71438" cy="71437"/>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6" name="テキスト ボックス 93"/>
          <p:cNvSpPr txBox="1">
            <a:spLocks noChangeArrowheads="1"/>
          </p:cNvSpPr>
          <p:nvPr/>
        </p:nvSpPr>
        <p:spPr bwMode="auto">
          <a:xfrm>
            <a:off x="5345558" y="368141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(1.2, –17)</a:t>
            </a:r>
            <a:endParaRPr lang="ja-JP" altLang="en-US" sz="1200" b="0" dirty="0"/>
          </a:p>
        </p:txBody>
      </p:sp>
      <p:sp>
        <p:nvSpPr>
          <p:cNvPr id="57" name="テキスト ボックス 94"/>
          <p:cNvSpPr txBox="1">
            <a:spLocks noChangeArrowheads="1"/>
          </p:cNvSpPr>
          <p:nvPr/>
        </p:nvSpPr>
        <p:spPr bwMode="auto">
          <a:xfrm>
            <a:off x="6483796" y="4016375"/>
            <a:ext cx="842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(2.7, –22)</a:t>
            </a:r>
            <a:endParaRPr lang="ja-JP" altLang="en-US" sz="1200" b="0" dirty="0"/>
          </a:p>
        </p:txBody>
      </p:sp>
      <p:sp>
        <p:nvSpPr>
          <p:cNvPr id="58" name="テキスト ボックス 95"/>
          <p:cNvSpPr txBox="1">
            <a:spLocks noChangeArrowheads="1"/>
          </p:cNvSpPr>
          <p:nvPr/>
        </p:nvSpPr>
        <p:spPr bwMode="auto">
          <a:xfrm>
            <a:off x="6929883" y="4616450"/>
            <a:ext cx="9271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(3.06, –30)</a:t>
            </a:r>
            <a:endParaRPr lang="ja-JP" altLang="en-US" sz="1200" b="0" dirty="0"/>
          </a:p>
        </p:txBody>
      </p:sp>
      <p:cxnSp>
        <p:nvCxnSpPr>
          <p:cNvPr id="65" name="直線コネクタ 114"/>
          <p:cNvCxnSpPr>
            <a:cxnSpLocks noChangeShapeType="1"/>
          </p:cNvCxnSpPr>
          <p:nvPr/>
        </p:nvCxnSpPr>
        <p:spPr bwMode="auto">
          <a:xfrm flipH="1">
            <a:off x="3329433" y="2720975"/>
            <a:ext cx="227013" cy="1223963"/>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66" name="直線コネクタ 115"/>
          <p:cNvCxnSpPr>
            <a:cxnSpLocks noChangeShapeType="1"/>
          </p:cNvCxnSpPr>
          <p:nvPr/>
        </p:nvCxnSpPr>
        <p:spPr bwMode="auto">
          <a:xfrm flipH="1">
            <a:off x="2032446" y="3944938"/>
            <a:ext cx="1296987" cy="360362"/>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67" name="直線コネクタ 116"/>
          <p:cNvCxnSpPr>
            <a:cxnSpLocks noChangeShapeType="1"/>
          </p:cNvCxnSpPr>
          <p:nvPr/>
        </p:nvCxnSpPr>
        <p:spPr bwMode="auto">
          <a:xfrm flipH="1">
            <a:off x="1722883" y="4305300"/>
            <a:ext cx="309563" cy="576263"/>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68" name="直線コネクタ 117"/>
          <p:cNvCxnSpPr>
            <a:cxnSpLocks noChangeShapeType="1"/>
          </p:cNvCxnSpPr>
          <p:nvPr/>
        </p:nvCxnSpPr>
        <p:spPr bwMode="auto">
          <a:xfrm flipH="1">
            <a:off x="776733" y="4876800"/>
            <a:ext cx="941388"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72" name="テキスト ボックス 121"/>
          <p:cNvSpPr txBox="1">
            <a:spLocks noChangeArrowheads="1"/>
          </p:cNvSpPr>
          <p:nvPr/>
        </p:nvSpPr>
        <p:spPr bwMode="auto">
          <a:xfrm flipH="1">
            <a:off x="2870646" y="2457450"/>
            <a:ext cx="8418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(–0.94, </a:t>
            </a:r>
            <a:r>
              <a:rPr lang="en-US" altLang="ja-JP" sz="1200" b="0" dirty="0" smtClean="0"/>
              <a:t>0</a:t>
            </a:r>
            <a:r>
              <a:rPr lang="en-US" altLang="ja-JP" sz="1200" b="0" dirty="0"/>
              <a:t>)</a:t>
            </a:r>
            <a:endParaRPr lang="ja-JP" altLang="en-US" sz="1200" b="0" dirty="0"/>
          </a:p>
        </p:txBody>
      </p:sp>
      <p:sp>
        <p:nvSpPr>
          <p:cNvPr id="76" name="円/楕円 75"/>
          <p:cNvSpPr/>
          <p:nvPr/>
        </p:nvSpPr>
        <p:spPr bwMode="auto">
          <a:xfrm flipH="1">
            <a:off x="3516758" y="2684463"/>
            <a:ext cx="71438" cy="73025"/>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77" name="円/楕円 76"/>
          <p:cNvSpPr/>
          <p:nvPr/>
        </p:nvSpPr>
        <p:spPr bwMode="auto">
          <a:xfrm flipH="1">
            <a:off x="3284983" y="3908425"/>
            <a:ext cx="73025" cy="73025"/>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78" name="円/楕円 77"/>
          <p:cNvSpPr/>
          <p:nvPr/>
        </p:nvSpPr>
        <p:spPr bwMode="auto">
          <a:xfrm flipH="1">
            <a:off x="1997521" y="4268788"/>
            <a:ext cx="71437" cy="71437"/>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79" name="円/楕円 78"/>
          <p:cNvSpPr/>
          <p:nvPr/>
        </p:nvSpPr>
        <p:spPr bwMode="auto">
          <a:xfrm flipH="1">
            <a:off x="1687958" y="4845050"/>
            <a:ext cx="73025" cy="71438"/>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80" name="テキスト ボックス 129"/>
          <p:cNvSpPr txBox="1">
            <a:spLocks noChangeArrowheads="1"/>
          </p:cNvSpPr>
          <p:nvPr/>
        </p:nvSpPr>
        <p:spPr bwMode="auto">
          <a:xfrm flipH="1">
            <a:off x="2422088" y="3681236"/>
            <a:ext cx="9271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(–1.2, –17)</a:t>
            </a:r>
            <a:endParaRPr lang="ja-JP" altLang="en-US" sz="1200" b="0" dirty="0"/>
          </a:p>
        </p:txBody>
      </p:sp>
      <p:sp>
        <p:nvSpPr>
          <p:cNvPr id="81" name="テキスト ボックス 130"/>
          <p:cNvSpPr txBox="1">
            <a:spLocks noChangeArrowheads="1"/>
          </p:cNvSpPr>
          <p:nvPr/>
        </p:nvSpPr>
        <p:spPr bwMode="auto">
          <a:xfrm flipH="1">
            <a:off x="1340296" y="4027488"/>
            <a:ext cx="9271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(–2.7, –22)</a:t>
            </a:r>
            <a:endParaRPr lang="ja-JP" altLang="en-US" sz="1200" b="0" dirty="0"/>
          </a:p>
        </p:txBody>
      </p:sp>
      <p:sp>
        <p:nvSpPr>
          <p:cNvPr id="82" name="テキスト ボックス 131"/>
          <p:cNvSpPr txBox="1">
            <a:spLocks noChangeArrowheads="1"/>
          </p:cNvSpPr>
          <p:nvPr/>
        </p:nvSpPr>
        <p:spPr bwMode="auto">
          <a:xfrm flipH="1">
            <a:off x="810071" y="4629150"/>
            <a:ext cx="1011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(–3.06, –30)</a:t>
            </a:r>
            <a:endParaRPr lang="ja-JP" altLang="en-US" sz="1200" b="0" dirty="0"/>
          </a:p>
        </p:txBody>
      </p:sp>
      <p:sp>
        <p:nvSpPr>
          <p:cNvPr id="86" name="テキスト ボックス 138"/>
          <p:cNvSpPr txBox="1">
            <a:spLocks noChangeArrowheads="1"/>
          </p:cNvSpPr>
          <p:nvPr/>
        </p:nvSpPr>
        <p:spPr bwMode="auto">
          <a:xfrm>
            <a:off x="2975421" y="1987550"/>
            <a:ext cx="1338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Power (dB)</a:t>
            </a:r>
            <a:endParaRPr lang="ja-JP" altLang="en-US" sz="1800" b="0" dirty="0"/>
          </a:p>
        </p:txBody>
      </p:sp>
    </p:spTree>
    <p:extLst>
      <p:ext uri="{BB962C8B-B14F-4D97-AF65-F5344CB8AC3E}">
        <p14:creationId xmlns:p14="http://schemas.microsoft.com/office/powerpoint/2010/main" val="2500809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US" altLang="ja-JP" dirty="0" smtClean="0"/>
              <a:t>Modulation and coding scheme (MCS)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8</a:t>
            </a:fld>
            <a:endParaRPr lang="en-US" altLang="ja-JP" dirty="0"/>
          </a:p>
        </p:txBody>
      </p:sp>
      <p:sp>
        <p:nvSpPr>
          <p:cNvPr id="11" name="テキスト ボックス 6"/>
          <p:cNvSpPr txBox="1">
            <a:spLocks noChangeArrowheads="1"/>
          </p:cNvSpPr>
          <p:nvPr/>
        </p:nvSpPr>
        <p:spPr bwMode="auto">
          <a:xfrm>
            <a:off x="5616116" y="5733256"/>
            <a:ext cx="30155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ja-JP"/>
            </a:defPPr>
            <a:lvl1pPr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5pPr>
            <a:lvl6pPr marL="2286000" algn="l" defTabSz="914400" rtl="0" eaLnBrk="1" latinLnBrk="0" hangingPunct="1">
              <a:defRPr kumimoji="1" b="1" kern="1200">
                <a:solidFill>
                  <a:schemeClr val="tx1"/>
                </a:solidFill>
                <a:latin typeface="Arial" charset="0"/>
                <a:ea typeface="MS PGothic" pitchFamily="34" charset="-128"/>
                <a:cs typeface="+mn-cs"/>
              </a:defRPr>
            </a:lvl6pPr>
            <a:lvl7pPr marL="2743200" algn="l" defTabSz="914400" rtl="0" eaLnBrk="1" latinLnBrk="0" hangingPunct="1">
              <a:defRPr kumimoji="1" b="1" kern="1200">
                <a:solidFill>
                  <a:schemeClr val="tx1"/>
                </a:solidFill>
                <a:latin typeface="Arial" charset="0"/>
                <a:ea typeface="MS PGothic" pitchFamily="34" charset="-128"/>
                <a:cs typeface="+mn-cs"/>
              </a:defRPr>
            </a:lvl7pPr>
            <a:lvl8pPr marL="3200400" algn="l" defTabSz="914400" rtl="0" eaLnBrk="1" latinLnBrk="0" hangingPunct="1">
              <a:defRPr kumimoji="1" b="1" kern="1200">
                <a:solidFill>
                  <a:schemeClr val="tx1"/>
                </a:solidFill>
                <a:latin typeface="Arial" charset="0"/>
                <a:ea typeface="MS PGothic" pitchFamily="34" charset="-128"/>
                <a:cs typeface="+mn-cs"/>
              </a:defRPr>
            </a:lvl8pPr>
            <a:lvl9pPr marL="3657600" algn="l" defTabSz="914400" rtl="0" eaLnBrk="1" latinLnBrk="0" hangingPunct="1">
              <a:defRPr kumimoji="1" b="1" kern="1200">
                <a:solidFill>
                  <a:schemeClr val="tx1"/>
                </a:solidFill>
                <a:latin typeface="Arial" charset="0"/>
                <a:ea typeface="MS PGothic" pitchFamily="34"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smtClean="0">
                <a:ln>
                  <a:noFill/>
                </a:ln>
                <a:solidFill>
                  <a:srgbClr val="000000"/>
                </a:solidFill>
                <a:effectLst/>
                <a:uLnTx/>
                <a:uFillTx/>
                <a:latin typeface="Arial" charset="0"/>
                <a:ea typeface="MS PGothic" pitchFamily="34" charset="-128"/>
                <a:cs typeface="+mn-cs"/>
              </a:rPr>
              <a:t>PW: pilot word</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0" dirty="0" smtClean="0">
                <a:solidFill>
                  <a:srgbClr val="000000"/>
                </a:solidFill>
              </a:rPr>
              <a:t>PW</a:t>
            </a:r>
            <a:r>
              <a:rPr kumimoji="1" lang="en-US" altLang="ja-JP" sz="1400" b="0" i="0" u="none" strike="noStrike" kern="1200" cap="none" spc="0" normalizeH="0" baseline="0" noProof="0" dirty="0" smtClean="0">
                <a:ln>
                  <a:noFill/>
                </a:ln>
                <a:solidFill>
                  <a:srgbClr val="000000"/>
                </a:solidFill>
                <a:effectLst/>
                <a:uLnTx/>
                <a:uFillTx/>
                <a:latin typeface="Arial" charset="0"/>
                <a:ea typeface="MS PGothic" pitchFamily="34" charset="-128"/>
                <a:cs typeface="+mn-cs"/>
              </a:rPr>
              <a:t> </a:t>
            </a:r>
            <a:r>
              <a:rPr kumimoji="1" lang="en-US" altLang="ja-JP" sz="1400" b="0" i="0" u="none" strike="noStrike" kern="1200" cap="none" spc="0" normalizeH="0" baseline="0" noProof="0" dirty="0">
                <a:ln>
                  <a:noFill/>
                </a:ln>
                <a:solidFill>
                  <a:srgbClr val="000000"/>
                </a:solidFill>
                <a:effectLst/>
                <a:uLnTx/>
                <a:uFillTx/>
                <a:latin typeface="Arial" charset="0"/>
                <a:ea typeface="MS PGothic" pitchFamily="34" charset="-128"/>
                <a:cs typeface="+mn-cs"/>
              </a:rPr>
              <a:t>length/sub-block length = 0.125</a:t>
            </a:r>
            <a:endParaRPr kumimoji="1" lang="ja-JP" altLang="en-US" sz="1400" b="0" i="0" u="none" strike="noStrike" kern="1200" cap="none" spc="0" normalizeH="0" baseline="0" noProof="0" dirty="0">
              <a:ln>
                <a:noFill/>
              </a:ln>
              <a:solidFill>
                <a:srgbClr val="000000"/>
              </a:solidFill>
              <a:effectLst/>
              <a:uLnTx/>
              <a:uFillTx/>
              <a:latin typeface="Arial" charset="0"/>
              <a:ea typeface="MS PGothic" pitchFamily="34"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2613395128"/>
              </p:ext>
            </p:extLst>
          </p:nvPr>
        </p:nvGraphicFramePr>
        <p:xfrm>
          <a:off x="280955" y="1988842"/>
          <a:ext cx="8593311" cy="3737105"/>
        </p:xfrm>
        <a:graphic>
          <a:graphicData uri="http://schemas.openxmlformats.org/drawingml/2006/table">
            <a:tbl>
              <a:tblPr firstRow="1" bandRow="1"/>
              <a:tblGrid>
                <a:gridCol w="1068476"/>
                <a:gridCol w="1620180"/>
                <a:gridCol w="1908212"/>
                <a:gridCol w="2310177"/>
                <a:gridCol w="1686266"/>
              </a:tblGrid>
              <a:tr h="396559">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MCS identifier</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single-carrier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modulation</a:t>
                      </a:r>
                      <a:endParaRPr kumimoji="1" lang="ja-JP" altLang="en-US" sz="1800" dirty="0" smtClean="0">
                        <a:solidFill>
                          <a:schemeClr val="tx1"/>
                        </a:solidFill>
                        <a:latin typeface="+mn-ea"/>
                        <a:ea typeface="+mn-ea"/>
                      </a:endParaRPr>
                    </a:p>
                    <a:p>
                      <a:pPr algn="ct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FEC Rate</a:t>
                      </a:r>
                      <a:endParaRPr kumimoji="1" lang="ja-JP" altLang="en-US" sz="1800" dirty="0" smtClean="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grid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PHY-SAP</a:t>
                      </a:r>
                      <a:r>
                        <a:rPr kumimoji="1" lang="en-US" altLang="ja-JP" sz="1800" baseline="0" dirty="0" smtClean="0">
                          <a:solidFill>
                            <a:schemeClr val="tx1"/>
                          </a:solidFill>
                          <a:latin typeface="+mn-ea"/>
                          <a:ea typeface="+mn-ea"/>
                        </a:rPr>
                        <a:t> payload-bit</a:t>
                      </a:r>
                      <a:r>
                        <a:rPr kumimoji="1" lang="en-US" altLang="ja-JP" sz="1800" dirty="0" smtClean="0">
                          <a:solidFill>
                            <a:schemeClr val="tx1"/>
                          </a:solidFill>
                          <a:latin typeface="+mn-ea"/>
                          <a:ea typeface="+mn-ea"/>
                        </a:rPr>
                        <a:t> rate (Gb/s)</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hMerge="1">
                  <a:txBody>
                    <a:bodyPr/>
                    <a:lstStyle/>
                    <a:p>
                      <a:endParaRPr kumimoji="1" lang="ja-JP" altLang="en-US"/>
                    </a:p>
                  </a:txBody>
                  <a:tcPr/>
                </a:tc>
              </a:tr>
              <a:tr h="564633">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l"/>
                      <a:r>
                        <a:rPr kumimoji="1" lang="en-US" altLang="ja-JP" sz="1800" dirty="0" smtClean="0">
                          <a:solidFill>
                            <a:schemeClr val="tx1"/>
                          </a:solidFill>
                          <a:latin typeface="+mn-ea"/>
                          <a:ea typeface="+mn-ea"/>
                        </a:rPr>
                        <a:t>w/o PW</a:t>
                      </a:r>
                      <a:endParaRPr kumimoji="1" lang="ja-JP" altLang="en-US" sz="1800" dirty="0">
                        <a:solidFill>
                          <a:schemeClr val="tx1"/>
                        </a:solidFill>
                        <a:latin typeface="+mn-ea"/>
                        <a:ea typeface="+mn-ea"/>
                      </a:endParaRPr>
                    </a:p>
                  </a:txBody>
                  <a:tcPr marL="36003" marR="36003" marT="35994" marB="35994">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l"/>
                      <a:r>
                        <a:rPr kumimoji="1" lang="en-US" altLang="ja-JP" sz="1800" dirty="0" smtClean="0">
                          <a:solidFill>
                            <a:schemeClr val="tx1"/>
                          </a:solidFill>
                          <a:latin typeface="+mn-ea"/>
                          <a:ea typeface="+mn-ea"/>
                        </a:rPr>
                        <a:t>w/</a:t>
                      </a:r>
                      <a:r>
                        <a:rPr kumimoji="1" lang="en-US" altLang="ja-JP" sz="1800" baseline="0" dirty="0" smtClean="0">
                          <a:solidFill>
                            <a:schemeClr val="tx1"/>
                          </a:solidFill>
                          <a:latin typeface="+mn-ea"/>
                          <a:ea typeface="+mn-ea"/>
                        </a:rPr>
                        <a:t> PW</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0</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2.5813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2.2587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3.2853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2.8747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5.1627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4.5173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3</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6.5707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5.7493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4</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7.7440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6.7760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9.8560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8.6240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256QAM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13.1413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11.4987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bl>
          </a:graphicData>
        </a:graphic>
      </p:graphicFrame>
      <p:sp>
        <p:nvSpPr>
          <p:cNvPr id="6" name="テキスト ボックス 5"/>
          <p:cNvSpPr txBox="1"/>
          <p:nvPr/>
        </p:nvSpPr>
        <p:spPr>
          <a:xfrm>
            <a:off x="640663" y="1480718"/>
            <a:ext cx="7819769" cy="400110"/>
          </a:xfrm>
          <a:prstGeom prst="rect">
            <a:avLst/>
          </a:prstGeom>
          <a:noFill/>
        </p:spPr>
        <p:txBody>
          <a:bodyPr wrap="none" rtlCol="0">
            <a:spAutoFit/>
          </a:bodyPr>
          <a:lstStyle/>
          <a:p>
            <a:r>
              <a:rPr kumimoji="1" lang="en-US" altLang="ja-JP" sz="2000" b="1" dirty="0" smtClean="0">
                <a:solidFill>
                  <a:srgbClr val="FF0000"/>
                </a:solidFill>
              </a:rPr>
              <a:t>Minimum 2 Gb/s and Maximum 13 Gb/s MCSs using a single channel</a:t>
            </a:r>
            <a:endParaRPr kumimoji="1" lang="ja-JP" altLang="en-US" sz="2000" b="1" dirty="0">
              <a:solidFill>
                <a:srgbClr val="FF0000"/>
              </a:solidFill>
            </a:endParaRPr>
          </a:p>
        </p:txBody>
      </p:sp>
    </p:spTree>
    <p:extLst>
      <p:ext uri="{BB962C8B-B14F-4D97-AF65-F5344CB8AC3E}">
        <p14:creationId xmlns:p14="http://schemas.microsoft.com/office/powerpoint/2010/main" val="2977487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lang="en-US" altLang="ja-JP" dirty="0" smtClean="0"/>
              <a:t>Forward Error Correction</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&lt;month year&gt;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(Sony/ETRI/JRC/NTT/Toshiba)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9</a:t>
            </a:fld>
            <a:endParaRPr lang="en-US" altLang="ja-JP" dirty="0"/>
          </a:p>
        </p:txBody>
      </p:sp>
      <p:sp>
        <p:nvSpPr>
          <p:cNvPr id="6" name="Text Box 67"/>
          <p:cNvSpPr txBox="1">
            <a:spLocks noChangeArrowheads="1"/>
          </p:cNvSpPr>
          <p:nvPr/>
        </p:nvSpPr>
        <p:spPr bwMode="auto">
          <a:xfrm>
            <a:off x="728663" y="1840260"/>
            <a:ext cx="84010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defRPr/>
            </a:pPr>
            <a:r>
              <a:rPr kumimoji="0" lang="en-US" altLang="ja-JP" sz="1600" b="0" dirty="0" smtClean="0">
                <a:latin typeface="+mn-lt"/>
              </a:rPr>
              <a:t>G</a:t>
            </a:r>
            <a:r>
              <a:rPr kumimoji="0" lang="en-US" altLang="en-US" sz="1600" b="0" dirty="0" smtClean="0">
                <a:latin typeface="+mn-lt"/>
              </a:rPr>
              <a:t>ap between </a:t>
            </a:r>
            <a:r>
              <a:rPr kumimoji="0" lang="en-US" altLang="ja-JP" sz="1600" b="0" i="1" dirty="0" smtClean="0">
                <a:latin typeface="+mn-lt"/>
              </a:rPr>
              <a:t>SNR</a:t>
            </a:r>
            <a:r>
              <a:rPr kumimoji="0" lang="en-US" altLang="ja-JP" sz="1600" b="0" i="1" baseline="-25000" dirty="0" smtClean="0">
                <a:latin typeface="+mn-lt"/>
              </a:rPr>
              <a:t>r</a:t>
            </a:r>
            <a:r>
              <a:rPr kumimoji="0" lang="en-US" altLang="ja-JP" sz="1600" b="0" dirty="0" smtClean="0">
                <a:latin typeface="+mn-lt"/>
              </a:rPr>
              <a:t>*</a:t>
            </a:r>
            <a:r>
              <a:rPr kumimoji="0" lang="en-US" altLang="en-US" sz="1600" b="0" dirty="0" smtClean="0">
                <a:latin typeface="+mn-lt"/>
              </a:rPr>
              <a:t> </a:t>
            </a:r>
            <a:r>
              <a:rPr kumimoji="0" lang="en-US" altLang="ja-JP" sz="1600" b="0" dirty="0" smtClean="0">
                <a:latin typeface="+mn-lt"/>
              </a:rPr>
              <a:t>obtained by floating point simulation </a:t>
            </a:r>
            <a:r>
              <a:rPr kumimoji="0" lang="en-US" altLang="en-US" sz="1600" b="0" dirty="0" smtClean="0">
                <a:latin typeface="+mn-lt"/>
              </a:rPr>
              <a:t>and the Shannon limit in </a:t>
            </a:r>
            <a:r>
              <a:rPr kumimoji="0" lang="en-US" altLang="ja-JP" sz="1600" b="0" dirty="0" smtClean="0">
                <a:latin typeface="+mn-lt"/>
              </a:rPr>
              <a:t>binary </a:t>
            </a:r>
            <a:r>
              <a:rPr kumimoji="0" lang="en-US" altLang="en-US" sz="1600" b="0" dirty="0" smtClean="0">
                <a:latin typeface="+mn-lt"/>
              </a:rPr>
              <a:t>AWGN channel</a:t>
            </a:r>
            <a:r>
              <a:rPr kumimoji="0" lang="en-US" altLang="ja-JP" sz="1600" b="0" dirty="0" smtClean="0">
                <a:latin typeface="+mn-lt"/>
              </a:rPr>
              <a:t> for codes employed in standards.</a:t>
            </a:r>
          </a:p>
        </p:txBody>
      </p:sp>
      <p:sp>
        <p:nvSpPr>
          <p:cNvPr id="7" name="Text Box 8"/>
          <p:cNvSpPr txBox="1">
            <a:spLocks noChangeArrowheads="1"/>
          </p:cNvSpPr>
          <p:nvPr/>
        </p:nvSpPr>
        <p:spPr bwMode="auto">
          <a:xfrm>
            <a:off x="1177925" y="3448397"/>
            <a:ext cx="7289800" cy="255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b="1">
                <a:solidFill>
                  <a:schemeClr val="tx1"/>
                </a:solidFill>
                <a:latin typeface="Arial" pitchFamily="34" charset="0"/>
                <a:ea typeface="ＭＳ Ｐゴシック" pitchFamily="50" charset="-128"/>
              </a:defRPr>
            </a:lvl1pPr>
            <a:lvl2pPr marL="742950" indent="-285750">
              <a:defRPr kumimoji="1" b="1">
                <a:solidFill>
                  <a:schemeClr val="tx1"/>
                </a:solidFill>
                <a:latin typeface="Arial" pitchFamily="34" charset="0"/>
                <a:ea typeface="ＭＳ Ｐゴシック" pitchFamily="50" charset="-128"/>
              </a:defRPr>
            </a:lvl2pPr>
            <a:lvl3pPr marL="1143000" indent="-228600">
              <a:defRPr kumimoji="1" b="1">
                <a:solidFill>
                  <a:schemeClr val="tx1"/>
                </a:solidFill>
                <a:latin typeface="Arial" pitchFamily="34" charset="0"/>
                <a:ea typeface="ＭＳ Ｐゴシック" pitchFamily="50" charset="-128"/>
              </a:defRPr>
            </a:lvl3pPr>
            <a:lvl4pPr marL="1600200" indent="-228600">
              <a:defRPr kumimoji="1" b="1">
                <a:solidFill>
                  <a:schemeClr val="tx1"/>
                </a:solidFill>
                <a:latin typeface="Arial" pitchFamily="34" charset="0"/>
                <a:ea typeface="ＭＳ Ｐゴシック" pitchFamily="50" charset="-128"/>
              </a:defRPr>
            </a:lvl4pPr>
            <a:lvl5pPr marL="2057400" indent="-22860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a:lnSpc>
                <a:spcPts val="3200"/>
              </a:lnSpc>
              <a:defRPr/>
            </a:pPr>
            <a:r>
              <a:rPr lang="en-US" altLang="ja-JP" sz="1800" b="0" dirty="0" smtClean="0">
                <a:latin typeface="+mn-lt"/>
              </a:rPr>
              <a:t>RS(240,224) on GF(2</a:t>
            </a:r>
            <a:r>
              <a:rPr lang="en-US" altLang="ja-JP" sz="1800" b="0" baseline="30000" dirty="0" smtClean="0">
                <a:latin typeface="+mn-lt"/>
              </a:rPr>
              <a:t>8</a:t>
            </a:r>
            <a:r>
              <a:rPr lang="en-US" altLang="ja-JP" sz="1800" b="0" dirty="0" smtClean="0">
                <a:latin typeface="+mn-lt"/>
              </a:rPr>
              <a:t>)	T J	0.933	9.77	6.51	–3.26</a:t>
            </a:r>
          </a:p>
          <a:p>
            <a:pPr>
              <a:lnSpc>
                <a:spcPts val="3200"/>
              </a:lnSpc>
              <a:defRPr/>
            </a:pPr>
            <a:r>
              <a:rPr lang="en-US" altLang="ja-JP" sz="1800" b="0" dirty="0" smtClean="0">
                <a:latin typeface="+mn-lt"/>
              </a:rPr>
              <a:t>LDPC(1440,1344)	15.3c	0.933	8.46	6.51	</a:t>
            </a:r>
            <a:r>
              <a:rPr lang="en-US" altLang="ja-JP" sz="1800" b="0" dirty="0" smtClean="0">
                <a:solidFill>
                  <a:srgbClr val="FF0000"/>
                </a:solidFill>
                <a:latin typeface="+mn-lt"/>
              </a:rPr>
              <a:t>–1.96</a:t>
            </a:r>
          </a:p>
          <a:p>
            <a:pPr>
              <a:lnSpc>
                <a:spcPts val="3200"/>
              </a:lnSpc>
              <a:defRPr/>
            </a:pPr>
            <a:r>
              <a:rPr lang="en-US" altLang="ja-JP" sz="1800" b="0" dirty="0" smtClean="0">
                <a:latin typeface="+mn-lt"/>
              </a:rPr>
              <a:t>LDPC(672,588)		15.3c	0.875	7.55	5.27	–2.28</a:t>
            </a:r>
          </a:p>
          <a:p>
            <a:pPr>
              <a:lnSpc>
                <a:spcPts val="3200"/>
              </a:lnSpc>
              <a:defRPr/>
            </a:pPr>
            <a:r>
              <a:rPr lang="en-US" altLang="ja-JP" sz="1800" b="0" dirty="0" smtClean="0">
                <a:latin typeface="+mn-lt"/>
              </a:rPr>
              <a:t>LDPC(672,546)		11ad	0.813	6.96	4.26	–2.70</a:t>
            </a:r>
          </a:p>
          <a:p>
            <a:pPr>
              <a:lnSpc>
                <a:spcPts val="3200"/>
              </a:lnSpc>
              <a:defRPr/>
            </a:pPr>
            <a:r>
              <a:rPr lang="en-US" altLang="ja-JP" sz="1800" b="0" dirty="0" smtClean="0">
                <a:latin typeface="+mn-lt"/>
              </a:rPr>
              <a:t>LDPC(672,504)		11ad	0.750 	5.91	3.39	–2.53</a:t>
            </a:r>
          </a:p>
          <a:p>
            <a:pPr>
              <a:lnSpc>
                <a:spcPts val="3200"/>
              </a:lnSpc>
              <a:defRPr/>
            </a:pPr>
            <a:r>
              <a:rPr lang="en-US" altLang="ja-JP" sz="1800" b="0" dirty="0" smtClean="0">
                <a:latin typeface="+mn-lt"/>
              </a:rPr>
              <a:t>LDPC(1440,1056)	New	0.733	5.36	3.17	</a:t>
            </a:r>
            <a:r>
              <a:rPr lang="en-US" altLang="ja-JP" sz="1800" b="0" dirty="0" smtClean="0">
                <a:solidFill>
                  <a:srgbClr val="FF0000"/>
                </a:solidFill>
                <a:latin typeface="+mn-lt"/>
              </a:rPr>
              <a:t>–2.20</a:t>
            </a:r>
          </a:p>
        </p:txBody>
      </p:sp>
      <p:sp>
        <p:nvSpPr>
          <p:cNvPr id="8" name="Text Box 9"/>
          <p:cNvSpPr txBox="1">
            <a:spLocks noChangeArrowheads="1"/>
          </p:cNvSpPr>
          <p:nvPr/>
        </p:nvSpPr>
        <p:spPr bwMode="auto">
          <a:xfrm>
            <a:off x="2921000" y="6153497"/>
            <a:ext cx="58483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i="1" dirty="0"/>
              <a:t>SNR</a:t>
            </a:r>
            <a:r>
              <a:rPr lang="en-US" altLang="ja-JP" sz="1400" b="0" i="1" baseline="-25000" dirty="0"/>
              <a:t>r</a:t>
            </a:r>
            <a:r>
              <a:rPr lang="en-US" altLang="ja-JP" sz="1400" b="0" dirty="0"/>
              <a:t>*: </a:t>
            </a:r>
            <a:r>
              <a:rPr lang="en-US" altLang="ja-JP" sz="1400" b="0" dirty="0">
                <a:latin typeface="Tahoma" pitchFamily="34" charset="0"/>
              </a:rPr>
              <a:t>signal-to-noise ratio required for a bit-error rate of 10</a:t>
            </a:r>
            <a:r>
              <a:rPr lang="en-US" altLang="ja-JP" sz="1400" b="0" baseline="30000" dirty="0">
                <a:latin typeface="Tahoma" pitchFamily="34" charset="0"/>
              </a:rPr>
              <a:t>–6</a:t>
            </a:r>
          </a:p>
        </p:txBody>
      </p:sp>
      <p:sp>
        <p:nvSpPr>
          <p:cNvPr id="9" name="Line 10"/>
          <p:cNvSpPr>
            <a:spLocks noChangeShapeType="1"/>
          </p:cNvSpPr>
          <p:nvPr/>
        </p:nvSpPr>
        <p:spPr bwMode="auto">
          <a:xfrm>
            <a:off x="957263" y="2624485"/>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0" name="Line 11"/>
          <p:cNvSpPr>
            <a:spLocks noChangeShapeType="1"/>
          </p:cNvSpPr>
          <p:nvPr/>
        </p:nvSpPr>
        <p:spPr bwMode="auto">
          <a:xfrm>
            <a:off x="957263" y="3416647"/>
            <a:ext cx="777557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1" name="Line 12"/>
          <p:cNvSpPr>
            <a:spLocks noChangeShapeType="1"/>
          </p:cNvSpPr>
          <p:nvPr/>
        </p:nvSpPr>
        <p:spPr bwMode="auto">
          <a:xfrm>
            <a:off x="957263" y="6155085"/>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2" name="Line 13"/>
          <p:cNvSpPr>
            <a:spLocks noChangeShapeType="1"/>
          </p:cNvSpPr>
          <p:nvPr/>
        </p:nvSpPr>
        <p:spPr bwMode="auto">
          <a:xfrm>
            <a:off x="957263" y="2553047"/>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3" name="Line 14"/>
          <p:cNvSpPr>
            <a:spLocks noChangeShapeType="1"/>
          </p:cNvSpPr>
          <p:nvPr/>
        </p:nvSpPr>
        <p:spPr bwMode="auto">
          <a:xfrm>
            <a:off x="957263" y="6082060"/>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4" name="Text Box 15"/>
          <p:cNvSpPr txBox="1">
            <a:spLocks noChangeArrowheads="1"/>
          </p:cNvSpPr>
          <p:nvPr/>
        </p:nvSpPr>
        <p:spPr bwMode="auto">
          <a:xfrm>
            <a:off x="241813" y="1362254"/>
            <a:ext cx="872694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b="1">
                <a:solidFill>
                  <a:schemeClr val="tx1"/>
                </a:solidFill>
                <a:latin typeface="Arial" pitchFamily="34" charset="0"/>
                <a:ea typeface="ＭＳ Ｐゴシック" pitchFamily="50" charset="-128"/>
              </a:defRPr>
            </a:lvl1pPr>
            <a:lvl2pPr marL="742950" indent="-285750">
              <a:defRPr kumimoji="1" b="1">
                <a:solidFill>
                  <a:schemeClr val="tx1"/>
                </a:solidFill>
                <a:latin typeface="Arial" pitchFamily="34" charset="0"/>
                <a:ea typeface="ＭＳ Ｐゴシック" pitchFamily="50" charset="-128"/>
              </a:defRPr>
            </a:lvl2pPr>
            <a:lvl3pPr marL="1143000" indent="-228600">
              <a:defRPr kumimoji="1" b="1">
                <a:solidFill>
                  <a:schemeClr val="tx1"/>
                </a:solidFill>
                <a:latin typeface="Arial" pitchFamily="34" charset="0"/>
                <a:ea typeface="ＭＳ Ｐゴシック" pitchFamily="50" charset="-128"/>
              </a:defRPr>
            </a:lvl3pPr>
            <a:lvl4pPr marL="1600200" indent="-228600">
              <a:defRPr kumimoji="1" b="1">
                <a:solidFill>
                  <a:schemeClr val="tx1"/>
                </a:solidFill>
                <a:latin typeface="Arial" pitchFamily="34" charset="0"/>
                <a:ea typeface="ＭＳ Ｐゴシック" pitchFamily="50" charset="-128"/>
              </a:defRPr>
            </a:lvl4pPr>
            <a:lvl5pPr marL="2057400" indent="-22860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a:defRPr/>
            </a:pPr>
            <a:r>
              <a:rPr lang="en-US" altLang="ja-JP" sz="1600" dirty="0" smtClean="0">
                <a:solidFill>
                  <a:srgbClr val="FF0000"/>
                </a:solidFill>
                <a:latin typeface="+mn-lt"/>
                <a:ea typeface="HGPｺﾞｼｯｸE" pitchFamily="50" charset="-128"/>
              </a:rPr>
              <a:t>Reuse the 14/15 LDPC code and a new 11/15 LDPC code with the best code efficiencies.</a:t>
            </a:r>
            <a:endParaRPr lang="ja-JP" altLang="en-US" sz="1600" dirty="0" smtClean="0">
              <a:solidFill>
                <a:srgbClr val="FF0000"/>
              </a:solidFill>
              <a:latin typeface="+mn-lt"/>
              <a:ea typeface="HGPｺﾞｼｯｸE" pitchFamily="50" charset="-128"/>
            </a:endParaRPr>
          </a:p>
        </p:txBody>
      </p:sp>
      <p:sp>
        <p:nvSpPr>
          <p:cNvPr id="15" name="Text Box 8"/>
          <p:cNvSpPr txBox="1">
            <a:spLocks noChangeArrowheads="1"/>
          </p:cNvSpPr>
          <p:nvPr/>
        </p:nvSpPr>
        <p:spPr bwMode="auto">
          <a:xfrm>
            <a:off x="1185863" y="2637185"/>
            <a:ext cx="50193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b="1">
                <a:solidFill>
                  <a:schemeClr val="tx1"/>
                </a:solidFill>
                <a:latin typeface="Arial" pitchFamily="34" charset="0"/>
                <a:ea typeface="ＭＳ Ｐゴシック" pitchFamily="50" charset="-128"/>
              </a:defRPr>
            </a:lvl1pPr>
            <a:lvl2pPr marL="742950" indent="-285750">
              <a:defRPr kumimoji="1" b="1">
                <a:solidFill>
                  <a:schemeClr val="tx1"/>
                </a:solidFill>
                <a:latin typeface="Arial" pitchFamily="34" charset="0"/>
                <a:ea typeface="ＭＳ Ｐゴシック" pitchFamily="50" charset="-128"/>
              </a:defRPr>
            </a:lvl2pPr>
            <a:lvl3pPr marL="1143000" indent="-228600">
              <a:defRPr kumimoji="1" b="1">
                <a:solidFill>
                  <a:schemeClr val="tx1"/>
                </a:solidFill>
                <a:latin typeface="Arial" pitchFamily="34" charset="0"/>
                <a:ea typeface="ＭＳ Ｐゴシック" pitchFamily="50" charset="-128"/>
              </a:defRPr>
            </a:lvl3pPr>
            <a:lvl4pPr marL="1600200" indent="-228600">
              <a:defRPr kumimoji="1" b="1">
                <a:solidFill>
                  <a:schemeClr val="tx1"/>
                </a:solidFill>
                <a:latin typeface="Arial" pitchFamily="34" charset="0"/>
                <a:ea typeface="ＭＳ Ｐゴシック" pitchFamily="50" charset="-128"/>
              </a:defRPr>
            </a:lvl4pPr>
            <a:lvl5pPr marL="2057400" indent="-22860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a:defRPr/>
            </a:pPr>
            <a:r>
              <a:rPr lang="en-US" altLang="ja-JP" sz="1800" b="0" dirty="0" smtClean="0">
                <a:latin typeface="+mn-lt"/>
              </a:rPr>
              <a:t>code		          standard   rate     </a:t>
            </a:r>
            <a:r>
              <a:rPr lang="en-US" altLang="ja-JP" sz="1800" b="0" i="1" dirty="0" smtClean="0">
                <a:latin typeface="+mn-lt"/>
              </a:rPr>
              <a:t>SNR</a:t>
            </a:r>
            <a:r>
              <a:rPr lang="en-US" altLang="ja-JP" sz="1800" b="0" i="1" baseline="-25000" dirty="0" smtClean="0">
                <a:latin typeface="+mn-lt"/>
              </a:rPr>
              <a:t>r</a:t>
            </a:r>
            <a:endParaRPr lang="en-US" altLang="ja-JP" sz="1800" b="0" dirty="0" smtClean="0">
              <a:latin typeface="+mn-lt"/>
            </a:endParaRPr>
          </a:p>
        </p:txBody>
      </p:sp>
      <p:sp>
        <p:nvSpPr>
          <p:cNvPr id="16" name="テキスト ボックス 1"/>
          <p:cNvSpPr txBox="1">
            <a:spLocks noChangeArrowheads="1"/>
          </p:cNvSpPr>
          <p:nvPr/>
        </p:nvSpPr>
        <p:spPr bwMode="auto">
          <a:xfrm>
            <a:off x="5786438" y="3045172"/>
            <a:ext cx="5725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dirty="0"/>
              <a:t>(dB)</a:t>
            </a:r>
            <a:endParaRPr lang="ja-JP" altLang="en-US" sz="1600" b="0" dirty="0"/>
          </a:p>
        </p:txBody>
      </p:sp>
      <p:sp>
        <p:nvSpPr>
          <p:cNvPr id="17" name="テキスト ボックス 14"/>
          <p:cNvSpPr txBox="1">
            <a:spLocks noChangeArrowheads="1"/>
          </p:cNvSpPr>
          <p:nvPr/>
        </p:nvSpPr>
        <p:spPr bwMode="auto">
          <a:xfrm>
            <a:off x="6678613" y="3045172"/>
            <a:ext cx="5725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dirty="0"/>
              <a:t>(dB)</a:t>
            </a:r>
            <a:endParaRPr lang="ja-JP" altLang="en-US" sz="1600" b="0" dirty="0"/>
          </a:p>
        </p:txBody>
      </p:sp>
      <p:sp>
        <p:nvSpPr>
          <p:cNvPr id="18" name="テキスト ボックス 15"/>
          <p:cNvSpPr txBox="1">
            <a:spLocks noChangeArrowheads="1"/>
          </p:cNvSpPr>
          <p:nvPr/>
        </p:nvSpPr>
        <p:spPr bwMode="auto">
          <a:xfrm>
            <a:off x="7731125" y="3045172"/>
            <a:ext cx="5725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dirty="0"/>
              <a:t>(dB)</a:t>
            </a:r>
            <a:endParaRPr lang="ja-JP" altLang="en-US" sz="1600" b="0" dirty="0"/>
          </a:p>
        </p:txBody>
      </p:sp>
      <p:sp>
        <p:nvSpPr>
          <p:cNvPr id="19" name="テキスト ボックス 16"/>
          <p:cNvSpPr txBox="1">
            <a:spLocks noChangeArrowheads="1"/>
          </p:cNvSpPr>
          <p:nvPr/>
        </p:nvSpPr>
        <p:spPr bwMode="auto">
          <a:xfrm>
            <a:off x="6562177" y="2600672"/>
            <a:ext cx="9012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b="0" dirty="0"/>
              <a:t>Shannon</a:t>
            </a:r>
          </a:p>
          <a:p>
            <a:pPr algn="ctr">
              <a:spcBef>
                <a:spcPct val="0"/>
              </a:spcBef>
              <a:buClrTx/>
              <a:buFontTx/>
              <a:buNone/>
            </a:pPr>
            <a:r>
              <a:rPr lang="en-US" altLang="ja-JP" sz="1400" b="0" dirty="0"/>
              <a:t>limit</a:t>
            </a:r>
            <a:endParaRPr lang="ja-JP" altLang="en-US" sz="1400" b="0" dirty="0"/>
          </a:p>
        </p:txBody>
      </p:sp>
      <p:sp>
        <p:nvSpPr>
          <p:cNvPr id="20" name="テキスト ボックス 17"/>
          <p:cNvSpPr txBox="1">
            <a:spLocks noChangeArrowheads="1"/>
          </p:cNvSpPr>
          <p:nvPr/>
        </p:nvSpPr>
        <p:spPr bwMode="auto">
          <a:xfrm>
            <a:off x="7778429" y="2707035"/>
            <a:ext cx="5261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600" b="0" dirty="0"/>
              <a:t>gap</a:t>
            </a:r>
            <a:endParaRPr lang="ja-JP" altLang="en-US" sz="1600" b="0" dirty="0"/>
          </a:p>
        </p:txBody>
      </p:sp>
      <p:sp>
        <p:nvSpPr>
          <p:cNvPr id="21" name="正方形/長方形 20"/>
          <p:cNvSpPr/>
          <p:nvPr/>
        </p:nvSpPr>
        <p:spPr bwMode="auto">
          <a:xfrm>
            <a:off x="1106488" y="3934172"/>
            <a:ext cx="7415212" cy="358775"/>
          </a:xfrm>
          <a:prstGeom prst="rect">
            <a:avLst/>
          </a:prstGeom>
          <a:noFill/>
          <a:ln w="19050">
            <a:solidFill>
              <a:srgbClr val="FF0000"/>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100" dirty="0">
              <a:solidFill>
                <a:srgbClr val="000000"/>
              </a:solidFill>
            </a:endParaRPr>
          </a:p>
        </p:txBody>
      </p:sp>
      <p:sp>
        <p:nvSpPr>
          <p:cNvPr id="22" name="正方形/長方形 21"/>
          <p:cNvSpPr/>
          <p:nvPr/>
        </p:nvSpPr>
        <p:spPr bwMode="auto">
          <a:xfrm>
            <a:off x="1112838" y="5553422"/>
            <a:ext cx="7415212" cy="360363"/>
          </a:xfrm>
          <a:prstGeom prst="rect">
            <a:avLst/>
          </a:prstGeom>
          <a:noFill/>
          <a:ln w="19050">
            <a:solidFill>
              <a:srgbClr val="FF0000"/>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100" dirty="0">
              <a:solidFill>
                <a:srgbClr val="000000"/>
              </a:solidFill>
            </a:endParaRPr>
          </a:p>
        </p:txBody>
      </p:sp>
      <p:sp>
        <p:nvSpPr>
          <p:cNvPr id="23" name="テキスト ボックス 3"/>
          <p:cNvSpPr txBox="1">
            <a:spLocks noChangeArrowheads="1"/>
          </p:cNvSpPr>
          <p:nvPr/>
        </p:nvSpPr>
        <p:spPr bwMode="auto">
          <a:xfrm>
            <a:off x="413504" y="3821460"/>
            <a:ext cx="6319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dirty="0">
                <a:solidFill>
                  <a:srgbClr val="FF0000"/>
                </a:solidFill>
              </a:rPr>
              <a:t>rate</a:t>
            </a:r>
          </a:p>
          <a:p>
            <a:pPr algn="ctr">
              <a:spcBef>
                <a:spcPct val="0"/>
              </a:spcBef>
              <a:buClrTx/>
              <a:buFontTx/>
              <a:buNone/>
            </a:pPr>
            <a:r>
              <a:rPr lang="en-US" altLang="ja-JP" sz="1400" dirty="0">
                <a:solidFill>
                  <a:srgbClr val="FF0000"/>
                </a:solidFill>
              </a:rPr>
              <a:t>14/15</a:t>
            </a:r>
            <a:endParaRPr lang="ja-JP" altLang="en-US" sz="1400" dirty="0">
              <a:solidFill>
                <a:srgbClr val="FF0000"/>
              </a:solidFill>
            </a:endParaRPr>
          </a:p>
        </p:txBody>
      </p:sp>
      <p:sp>
        <p:nvSpPr>
          <p:cNvPr id="24" name="テキスト ボックス 21"/>
          <p:cNvSpPr txBox="1">
            <a:spLocks noChangeArrowheads="1"/>
          </p:cNvSpPr>
          <p:nvPr/>
        </p:nvSpPr>
        <p:spPr bwMode="auto">
          <a:xfrm>
            <a:off x="420173" y="5418485"/>
            <a:ext cx="6185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dirty="0">
                <a:solidFill>
                  <a:srgbClr val="FF0000"/>
                </a:solidFill>
              </a:rPr>
              <a:t>rate</a:t>
            </a:r>
          </a:p>
          <a:p>
            <a:pPr algn="ctr">
              <a:spcBef>
                <a:spcPct val="0"/>
              </a:spcBef>
              <a:buClrTx/>
              <a:buFontTx/>
              <a:buNone/>
            </a:pPr>
            <a:r>
              <a:rPr lang="en-US" altLang="ja-JP" sz="1400" dirty="0">
                <a:solidFill>
                  <a:srgbClr val="FF0000"/>
                </a:solidFill>
              </a:rPr>
              <a:t>11/15</a:t>
            </a:r>
            <a:endParaRPr lang="ja-JP" altLang="en-US" sz="1400" dirty="0">
              <a:solidFill>
                <a:srgbClr val="FF0000"/>
              </a:solidFill>
            </a:endParaRPr>
          </a:p>
        </p:txBody>
      </p:sp>
    </p:spTree>
    <p:extLst>
      <p:ext uri="{BB962C8B-B14F-4D97-AF65-F5344CB8AC3E}">
        <p14:creationId xmlns:p14="http://schemas.microsoft.com/office/powerpoint/2010/main" val="743853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1769</TotalTime>
  <Words>3199</Words>
  <Application>Microsoft Office PowerPoint</Application>
  <PresentationFormat>画面に合わせる (4:3)</PresentationFormat>
  <Paragraphs>920</Paragraphs>
  <Slides>22</Slides>
  <Notes>13</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PowerPoint プレゼンテーション</vt:lpstr>
      <vt:lpstr>Contributors</vt:lpstr>
      <vt:lpstr>Proposal for IEEE802.15.3e  High-Rate Close Proximity System</vt:lpstr>
      <vt:lpstr>Single Carrier (SC) PHY</vt:lpstr>
      <vt:lpstr>Introduction</vt:lpstr>
      <vt:lpstr>Channel assignments</vt:lpstr>
      <vt:lpstr>Transmit spectral mask</vt:lpstr>
      <vt:lpstr>Modulation and coding scheme (MCS)</vt:lpstr>
      <vt:lpstr>Forward Error Correction</vt:lpstr>
      <vt:lpstr>MCS performance, FER v.s. Eb/N0</vt:lpstr>
      <vt:lpstr>Link budget of SC PHY using a single channel</vt:lpstr>
      <vt:lpstr>PHY header format</vt:lpstr>
      <vt:lpstr>Frame header construction process</vt:lpstr>
      <vt:lpstr>16-bit Header CRC* for HCS</vt:lpstr>
      <vt:lpstr>Proposed preamble structure</vt:lpstr>
      <vt:lpstr>Cross-correlation Properties</vt:lpstr>
      <vt:lpstr>Performance of Frame synchronization</vt:lpstr>
      <vt:lpstr>Extended Hamming encoder</vt:lpstr>
      <vt:lpstr>Performance of Header Coding</vt:lpstr>
      <vt:lpstr>A Simple LDPC encoder</vt:lpstr>
      <vt:lpstr>Proposed Overlaid-rate-compatible (ORC) LDPC Codes</vt:lpstr>
      <vt:lpstr>Simple receiver: advantage of short coded header</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Noda, Makoto (GOTENYAMA)</cp:lastModifiedBy>
  <cp:revision>175</cp:revision>
  <cp:lastPrinted>1998-02-10T13:28:06Z</cp:lastPrinted>
  <dcterms:created xsi:type="dcterms:W3CDTF">1999-11-08T18:59:45Z</dcterms:created>
  <dcterms:modified xsi:type="dcterms:W3CDTF">2015-09-11T03:57:01Z</dcterms:modified>
</cp:coreProperties>
</file>