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2" r:id="rId2"/>
    <p:sldId id="271" r:id="rId3"/>
    <p:sldId id="263" r:id="rId4"/>
    <p:sldId id="264" r:id="rId5"/>
    <p:sldId id="265" r:id="rId6"/>
    <p:sldId id="266" r:id="rId7"/>
    <p:sldId id="267" r:id="rId8"/>
    <p:sldId id="268" r:id="rId9"/>
    <p:sldId id="269" r:id="rId10"/>
    <p:sldId id="2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14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6C0E9253-256B-4F77-BC1B-07B5F8166F4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107832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33B762F7-80BF-4D82-9421-9D6BA9A2BF6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4383022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&lt;September 2015&gt;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Kiyoshi Toshimitsu, Toshiba</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882A745-62E9-4D85-9C51-9FBB7A0FFE66}" type="slidenum">
              <a:rPr lang="en-US" altLang="ja-JP"/>
              <a:pPr/>
              <a:t>‹#›</a:t>
            </a:fld>
            <a:endParaRPr lang="en-US" altLang="ja-JP"/>
          </a:p>
        </p:txBody>
      </p:sp>
    </p:spTree>
    <p:extLst>
      <p:ext uri="{BB962C8B-B14F-4D97-AF65-F5344CB8AC3E}">
        <p14:creationId xmlns:p14="http://schemas.microsoft.com/office/powerpoint/2010/main" val="353634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&lt;September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Kiyoshi Toshimitsu, Toshiba</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A72D88AF-3262-482F-943F-BBF72EA94FF6}" type="slidenum">
              <a:rPr lang="en-US" altLang="ja-JP"/>
              <a:pPr/>
              <a:t>‹#›</a:t>
            </a:fld>
            <a:endParaRPr lang="en-US" altLang="ja-JP"/>
          </a:p>
        </p:txBody>
      </p:sp>
    </p:spTree>
    <p:extLst>
      <p:ext uri="{BB962C8B-B14F-4D97-AF65-F5344CB8AC3E}">
        <p14:creationId xmlns:p14="http://schemas.microsoft.com/office/powerpoint/2010/main" val="35285175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&lt;September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Kiyoshi Toshimitsu, Toshiba</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4A236B10-B031-4D06-A9BE-FE89D7FC1D78}"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802.15-15-0660-01-003e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September 2015</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a:t>Slide </a:t>
            </a:r>
            <a:fld id="{AA0248CC-A18B-41D4-9B5E-DD89B50F9DCA}" type="slidenum">
              <a:rPr lang="en-US" altLang="ja-JP"/>
              <a:pPr/>
              <a:t>1</a:t>
            </a:fld>
            <a:endParaRPr lang="en-US" altLang="ja-JP"/>
          </a:p>
        </p:txBody>
      </p:sp>
      <p:sp>
        <p:nvSpPr>
          <p:cNvPr id="27651" name="Rectangle 3"/>
          <p:cNvSpPr>
            <a:spLocks noChangeArrowheads="1"/>
          </p:cNvSpPr>
          <p:nvPr/>
        </p:nvSpPr>
        <p:spPr bwMode="auto">
          <a:xfrm>
            <a:off x="152400" y="609600"/>
            <a:ext cx="89916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pt-BR" altLang="ja-JP" sz="1600" dirty="0">
                <a:cs typeface="Times New Roman" pitchFamily="18" charset="0"/>
              </a:rPr>
              <a:t>Proposal for IEEE802.15.3e </a:t>
            </a:r>
            <a:r>
              <a:rPr lang="pt-BR" altLang="ja-JP" sz="1600" dirty="0" smtClean="0">
                <a:cs typeface="Times New Roman" pitchFamily="18" charset="0"/>
              </a:rPr>
              <a:t>– MAC:Superframe</a:t>
            </a:r>
            <a:r>
              <a:rPr lang="ja-JP" altLang="en-US" sz="1600" dirty="0" smtClean="0">
                <a:cs typeface="Times New Roman" pitchFamily="18" charset="0"/>
              </a:rPr>
              <a:t> </a:t>
            </a:r>
            <a:r>
              <a:rPr lang="pt-BR" altLang="ja-JP" sz="1600" dirty="0" smtClean="0">
                <a:cs typeface="Times New Roman" pitchFamily="18" charset="0"/>
              </a:rPr>
              <a:t>and Association</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Date Submitted: </a:t>
            </a:r>
            <a:r>
              <a:rPr lang="en-US" altLang="ja-JP" sz="1600" dirty="0" smtClean="0">
                <a:ea typeface="ＭＳ Ｐゴシック" charset="-128"/>
              </a:rPr>
              <a:t>[10 September,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dirty="0">
                <a:ea typeface="ＭＳ Ｐゴシック" charset="-128"/>
                <a:cs typeface="Times New Roman" pitchFamily="18" charset="0"/>
              </a:rPr>
              <a:t>Kiyoshi Toshimitsu</a:t>
            </a:r>
            <a:r>
              <a:rPr lang="en-US" altLang="ja-JP" sz="1600" baseline="30000" dirty="0">
                <a:ea typeface="ＭＳ Ｐゴシック" charset="-128"/>
                <a:cs typeface="Times New Roman" pitchFamily="18" charset="0"/>
              </a:rPr>
              <a:t>(</a:t>
            </a:r>
            <a:r>
              <a:rPr lang="en-US" altLang="ja-JP" sz="1600" baseline="30000" dirty="0">
                <a:solidFill>
                  <a:srgbClr val="000000"/>
                </a:solidFill>
                <a:latin typeface="Times New Roman"/>
              </a:rPr>
              <a:t>1</a:t>
            </a:r>
            <a:r>
              <a:rPr lang="en-US" altLang="ja-JP" sz="1600" baseline="30000" dirty="0" smtClean="0">
                <a:solidFill>
                  <a:srgbClr val="000000"/>
                </a:solidFill>
                <a:latin typeface="Times New Roman"/>
              </a:rPr>
              <a:t>)</a:t>
            </a:r>
            <a:r>
              <a:rPr lang="en-US" altLang="ja-JP" sz="1600" dirty="0" smtClean="0">
                <a:cs typeface="Times New Roman" panose="02020603050405020304" pitchFamily="18" charset="0"/>
              </a:rPr>
              <a:t>(</a:t>
            </a:r>
            <a:r>
              <a:rPr lang="en-US" altLang="ja-JP" sz="1600" dirty="0">
                <a:cs typeface="Times New Roman" panose="02020603050405020304" pitchFamily="18" charset="0"/>
              </a:rPr>
              <a:t>representative </a:t>
            </a:r>
            <a:r>
              <a:rPr lang="en-US" altLang="ja-JP" sz="1600" dirty="0" smtClean="0">
                <a:cs typeface="Times New Roman" panose="02020603050405020304" pitchFamily="18" charset="0"/>
              </a:rPr>
              <a:t>contributors), </a:t>
            </a:r>
            <a:r>
              <a:rPr lang="en-US" altLang="ja-JP" sz="1600" dirty="0" smtClean="0">
                <a:ea typeface="ＭＳ Ｐゴシック" charset="-128"/>
                <a:cs typeface="Times New Roman" pitchFamily="18" charset="0"/>
              </a:rPr>
              <a:t>Ken </a:t>
            </a:r>
            <a:r>
              <a:rPr lang="en-US" altLang="ja-JP" sz="1600" dirty="0">
                <a:ea typeface="ＭＳ Ｐゴシック" charset="-128"/>
                <a:cs typeface="Times New Roman" pitchFamily="18" charset="0"/>
              </a:rPr>
              <a:t>Hiraga, Jae </a:t>
            </a:r>
            <a:r>
              <a:rPr lang="en-US" altLang="ja-JP" sz="1600" dirty="0" err="1">
                <a:ea typeface="ＭＳ Ｐゴシック" charset="-128"/>
                <a:cs typeface="Times New Roman" pitchFamily="18" charset="0"/>
              </a:rPr>
              <a:t>Seung</a:t>
            </a:r>
            <a:r>
              <a:rPr lang="en-US" altLang="ja-JP" sz="1600" dirty="0">
                <a:ea typeface="ＭＳ Ｐゴシック" charset="-128"/>
                <a:cs typeface="Times New Roman" pitchFamily="18" charset="0"/>
              </a:rPr>
              <a:t> Lee, Itaru </a:t>
            </a:r>
            <a:r>
              <a:rPr lang="en-US" altLang="ja-JP" sz="1600" dirty="0" err="1">
                <a:ea typeface="ＭＳ Ｐゴシック" charset="-128"/>
                <a:cs typeface="Times New Roman" pitchFamily="18" charset="0"/>
              </a:rPr>
              <a:t>Maekawa</a:t>
            </a:r>
            <a:r>
              <a:rPr lang="en-US" altLang="ja-JP" sz="1600" dirty="0">
                <a:ea typeface="ＭＳ Ｐゴシック" charset="-128"/>
                <a:cs typeface="Times New Roman" pitchFamily="18" charset="0"/>
              </a:rPr>
              <a:t>, Makoto </a:t>
            </a:r>
            <a:r>
              <a:rPr lang="en-US" altLang="ja-JP" sz="1600" dirty="0" smtClean="0">
                <a:ea typeface="ＭＳ Ｐゴシック" charset="-128"/>
                <a:cs typeface="Times New Roman" pitchFamily="18" charset="0"/>
              </a:rPr>
              <a:t>Noda</a:t>
            </a:r>
            <a:r>
              <a:rPr lang="en-US" altLang="ja-JP" sz="1600" dirty="0" smtClean="0">
                <a:cs typeface="Times New Roman" panose="02020603050405020304" pitchFamily="18" charset="0"/>
              </a:rPr>
              <a:t>, </a:t>
            </a:r>
            <a:r>
              <a:rPr lang="en-US" altLang="ja-JP" sz="1600" dirty="0">
                <a:cs typeface="Times New Roman" panose="02020603050405020304" pitchFamily="18" charset="0"/>
              </a:rPr>
              <a:t>all contributors are listed in “Contributors” slide</a:t>
            </a:r>
            <a:r>
              <a:rPr lang="en-US" altLang="ja-JP" sz="1600" dirty="0" smtClean="0">
                <a:ea typeface="ＭＳ Ｐゴシック" charset="-128"/>
              </a:rPr>
              <a:t>] </a:t>
            </a:r>
          </a:p>
          <a:p>
            <a:r>
              <a:rPr lang="en-US" altLang="ja-JP" sz="1600" dirty="0" smtClean="0">
                <a:ea typeface="ＭＳ Ｐゴシック" charset="-128"/>
              </a:rPr>
              <a:t>Company [</a:t>
            </a:r>
            <a:r>
              <a:rPr lang="en-US" altLang="ja-JP" sz="1600" dirty="0" smtClean="0">
                <a:ea typeface="ＭＳ Ｐゴシック" charset="-128"/>
                <a:cs typeface="Times New Roman" pitchFamily="18" charset="0"/>
              </a:rPr>
              <a:t>Toshiba</a:t>
            </a:r>
            <a:r>
              <a:rPr lang="en-US" altLang="ja-JP" sz="1600" baseline="30000" dirty="0" smtClean="0">
                <a:latin typeface="Times New Roman"/>
              </a:rPr>
              <a:t>1</a:t>
            </a:r>
            <a:r>
              <a:rPr lang="en-US" altLang="ja-JP" sz="1600" dirty="0" smtClean="0">
                <a:latin typeface="Times New Roman"/>
              </a:rPr>
              <a:t>, </a:t>
            </a:r>
            <a:r>
              <a:rPr lang="en-US" altLang="ja-JP" sz="1600" dirty="0" smtClean="0">
                <a:ea typeface="ＭＳ Ｐゴシック" charset="-128"/>
                <a:cs typeface="Times New Roman" pitchFamily="18" charset="0"/>
              </a:rPr>
              <a:t>ETRI</a:t>
            </a:r>
            <a:r>
              <a:rPr lang="en-US" altLang="ja-JP" sz="1600" dirty="0">
                <a:ea typeface="ＭＳ Ｐゴシック" charset="-128"/>
                <a:cs typeface="Times New Roman" pitchFamily="18" charset="0"/>
              </a:rPr>
              <a:t>, JRC, NTT, </a:t>
            </a:r>
            <a:r>
              <a:rPr lang="en-US" altLang="ja-JP" sz="1600" dirty="0" smtClean="0">
                <a:ea typeface="ＭＳ Ｐゴシック" charset="-128"/>
                <a:cs typeface="Times New Roman" pitchFamily="18" charset="0"/>
              </a:rPr>
              <a:t>Sony</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Address</a:t>
            </a:r>
            <a:r>
              <a:rPr lang="en-US" altLang="ja-JP" sz="1600" dirty="0">
                <a:ea typeface="ＭＳ Ｐゴシック" charset="-128"/>
              </a:rPr>
              <a:t> </a:t>
            </a:r>
            <a:r>
              <a:rPr lang="en-US" altLang="ja-JP" sz="1600" dirty="0" smtClean="0">
                <a:ea typeface="ＭＳ Ｐゴシック" charset="-128"/>
              </a:rPr>
              <a:t>[1-1 Shibaura 1-chome, Minato-</a:t>
            </a:r>
            <a:r>
              <a:rPr lang="en-US" altLang="ja-JP" sz="1600" dirty="0" err="1" smtClean="0">
                <a:ea typeface="ＭＳ Ｐゴシック" charset="-128"/>
              </a:rPr>
              <a:t>ku</a:t>
            </a:r>
            <a:r>
              <a:rPr lang="en-US" altLang="ja-JP" sz="1600" dirty="0" smtClean="0">
                <a:ea typeface="ＭＳ Ｐゴシック" charset="-128"/>
              </a:rPr>
              <a:t>, Tokyo, Japan]</a:t>
            </a:r>
            <a:endParaRPr lang="en-US" altLang="ja-JP" sz="1600" dirty="0">
              <a:ea typeface="ＭＳ Ｐゴシック" charset="-128"/>
            </a:endParaRPr>
          </a:p>
          <a:p>
            <a:r>
              <a:rPr lang="en-US" altLang="ja-JP" sz="1600" b="1" dirty="0" smtClean="0">
                <a:ea typeface="ＭＳ Ｐゴシック" charset="-128"/>
              </a:rPr>
              <a:t>E-Mai</a:t>
            </a:r>
            <a:r>
              <a:rPr lang="en-US" altLang="ja-JP" sz="1600" dirty="0" smtClean="0">
                <a:ea typeface="ＭＳ Ｐゴシック" charset="-128"/>
              </a:rPr>
              <a:t>l:[kiyoshi.toshimitsu@toshiba.co.jp]</a:t>
            </a:r>
            <a:r>
              <a:rPr lang="en-US" altLang="ja-JP" sz="1600" dirty="0">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a:ea typeface="ＭＳ Ｐゴシック" charset="-128"/>
              </a:rPr>
              <a:t>This document </a:t>
            </a:r>
            <a:r>
              <a:rPr lang="en-US" altLang="ja-JP" sz="1600" dirty="0" smtClean="0">
                <a:ea typeface="ＭＳ Ｐゴシック" charset="-128"/>
              </a:rPr>
              <a:t>presents HRCP </a:t>
            </a:r>
            <a:r>
              <a:rPr lang="en-US" altLang="ja-JP" sz="1600" dirty="0" err="1" smtClean="0">
                <a:ea typeface="ＭＳ Ｐゴシック" charset="-128"/>
              </a:rPr>
              <a:t>superframe</a:t>
            </a:r>
            <a:r>
              <a:rPr lang="en-US" altLang="ja-JP" sz="1600" dirty="0" smtClean="0">
                <a:ea typeface="ＭＳ Ｐゴシック" charset="-128"/>
              </a:rPr>
              <a:t> and Association/</a:t>
            </a:r>
            <a:r>
              <a:rPr lang="en-US" altLang="ja-JP" sz="1600" dirty="0" err="1" smtClean="0">
                <a:ea typeface="ＭＳ Ｐゴシック" charset="-128"/>
              </a:rPr>
              <a:t>Disassociatoin</a:t>
            </a:r>
            <a:r>
              <a:rPr lang="en-US" altLang="ja-JP" sz="1600" dirty="0" smtClean="0">
                <a:ea typeface="ＭＳ Ｐゴシック" charset="-128"/>
              </a:rPr>
              <a:t>.</a:t>
            </a:r>
            <a:r>
              <a:rPr lang="en-US" altLang="ja-JP" sz="1600" dirty="0" smtClean="0">
                <a:solidFill>
                  <a:schemeClr val="tx2"/>
                </a:solidFill>
                <a:ea typeface="ＭＳ Ｐゴシック" charset="-128"/>
              </a:rPr>
              <a:t>]</a:t>
            </a:r>
          </a:p>
          <a:p>
            <a:pPr>
              <a:spcBef>
                <a:spcPts val="600"/>
              </a:spcBef>
              <a:spcAft>
                <a:spcPts val="600"/>
              </a:spcAft>
            </a:pPr>
            <a:r>
              <a:rPr lang="en-US" altLang="ja-JP" sz="1600" b="1" dirty="0" smtClean="0">
                <a:ea typeface="ＭＳ Ｐゴシック" charset="-128"/>
              </a:rPr>
              <a:t>Purpose</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dirty="0">
                <a:ea typeface="ＭＳ Ｐゴシック" charset="-128"/>
                <a:cs typeface="Times New Roman" pitchFamily="18" charset="0"/>
              </a:rPr>
              <a:t>To propose a full set of specifications for TG 3e</a:t>
            </a:r>
            <a:r>
              <a:rPr lang="en-US" altLang="ja-JP" sz="1600" dirty="0" smtClean="0">
                <a:ea typeface="ＭＳ Ｐゴシック" charset="-128"/>
              </a:rPr>
              <a:t>]</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a:t>
            </a:r>
            <a:r>
              <a:rPr lang="en-US" altLang="ja-JP" sz="1600" dirty="0">
                <a:solidFill>
                  <a:schemeClr val="tx2"/>
                </a:solidFill>
                <a:ea typeface="ＭＳ Ｐゴシック" charset="-128"/>
              </a:rPr>
              <a:t>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Tree>
    <p:extLst>
      <p:ext uri="{BB962C8B-B14F-4D97-AF65-F5344CB8AC3E}">
        <p14:creationId xmlns:p14="http://schemas.microsoft.com/office/powerpoint/2010/main" val="2670583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10</a:t>
            </a:fld>
            <a:endParaRPr lang="en-US" altLang="ja-JP"/>
          </a:p>
        </p:txBody>
      </p:sp>
      <p:sp>
        <p:nvSpPr>
          <p:cNvPr id="6" name="正方形/長方形 5"/>
          <p:cNvSpPr/>
          <p:nvPr/>
        </p:nvSpPr>
        <p:spPr>
          <a:xfrm>
            <a:off x="1259632" y="682674"/>
            <a:ext cx="6286080"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Proposed Disassociation procedures</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flipV="1">
            <a:off x="1892266" y="2395627"/>
            <a:ext cx="5800217" cy="0"/>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1547664" y="1830912"/>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10" name="正方形/長方形 9"/>
          <p:cNvSpPr/>
          <p:nvPr/>
        </p:nvSpPr>
        <p:spPr>
          <a:xfrm>
            <a:off x="1547664" y="2382927"/>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11" name="正方形/長方形 10"/>
          <p:cNvSpPr/>
          <p:nvPr/>
        </p:nvSpPr>
        <p:spPr>
          <a:xfrm>
            <a:off x="1588796" y="2002817"/>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44" name="正方形/長方形 43"/>
          <p:cNvSpPr/>
          <p:nvPr/>
        </p:nvSpPr>
        <p:spPr>
          <a:xfrm rot="5400000">
            <a:off x="5793891" y="2569992"/>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45" name="テキスト ボックス 44"/>
          <p:cNvSpPr txBox="1"/>
          <p:nvPr/>
        </p:nvSpPr>
        <p:spPr>
          <a:xfrm>
            <a:off x="5481587" y="2924944"/>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46" name="直線矢印コネクタ 45"/>
          <p:cNvCxnSpPr/>
          <p:nvPr/>
        </p:nvCxnSpPr>
        <p:spPr>
          <a:xfrm flipV="1">
            <a:off x="5460235" y="2553141"/>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5580112" y="2599888"/>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sp>
        <p:nvSpPr>
          <p:cNvPr id="50" name="正方形/長方形 49"/>
          <p:cNvSpPr/>
          <p:nvPr/>
        </p:nvSpPr>
        <p:spPr>
          <a:xfrm>
            <a:off x="482645" y="1412776"/>
            <a:ext cx="1968488" cy="246221"/>
          </a:xfrm>
          <a:prstGeom prst="rect">
            <a:avLst/>
          </a:prstGeom>
          <a:solidFill>
            <a:schemeClr val="bg1"/>
          </a:solidFill>
        </p:spPr>
        <p:txBody>
          <a:bodyPr wrap="none" lIns="0" tIns="0" rIns="0" bIns="0">
            <a:spAutoFit/>
          </a:bodyPr>
          <a:lstStyle/>
          <a:p>
            <a:pPr algn="ctr"/>
            <a:r>
              <a:rPr lang="en-US" altLang="ja-JP" sz="1600" b="1" dirty="0">
                <a:latin typeface="Arial" panose="020B0604020202020204" pitchFamily="34" charset="0"/>
                <a:cs typeface="Arial" panose="020B0604020202020204" pitchFamily="34" charset="0"/>
              </a:rPr>
              <a:t>Synchronous </a:t>
            </a:r>
            <a:r>
              <a:rPr lang="en-US" altLang="ja-JP" sz="1600" b="1" dirty="0" smtClean="0">
                <a:latin typeface="Arial" panose="020B0604020202020204" pitchFamily="34" charset="0"/>
                <a:cs typeface="Arial" panose="020B0604020202020204" pitchFamily="34" charset="0"/>
              </a:rPr>
              <a:t>Phase</a:t>
            </a:r>
          </a:p>
        </p:txBody>
      </p:sp>
      <p:sp>
        <p:nvSpPr>
          <p:cNvPr id="51" name="正方形/長方形 50"/>
          <p:cNvSpPr/>
          <p:nvPr/>
        </p:nvSpPr>
        <p:spPr>
          <a:xfrm>
            <a:off x="3995936" y="2011325"/>
            <a:ext cx="1456463"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1400" dirty="0" smtClean="0">
                <a:solidFill>
                  <a:schemeClr val="tx1"/>
                </a:solidFill>
                <a:latin typeface="Arial" panose="020B0604020202020204" pitchFamily="34" charset="0"/>
                <a:cs typeface="Arial" panose="020B0604020202020204" pitchFamily="34" charset="0"/>
              </a:rPr>
              <a:t>Frame #m+1</a:t>
            </a:r>
            <a:endParaRPr lang="ja-JP" altLang="en-US" sz="1400" dirty="0">
              <a:solidFill>
                <a:schemeClr val="tx1"/>
              </a:solidFill>
              <a:latin typeface="Arial" panose="020B0604020202020204" pitchFamily="34" charset="0"/>
              <a:cs typeface="Arial" panose="020B0604020202020204" pitchFamily="34" charset="0"/>
            </a:endParaRPr>
          </a:p>
        </p:txBody>
      </p:sp>
      <p:cxnSp>
        <p:nvCxnSpPr>
          <p:cNvPr id="53" name="直線コネクタ 52"/>
          <p:cNvCxnSpPr/>
          <p:nvPr/>
        </p:nvCxnSpPr>
        <p:spPr bwMode="auto">
          <a:xfrm>
            <a:off x="5452400" y="2399592"/>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a:xfrm flipV="1">
            <a:off x="3491880" y="2506058"/>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597039" y="2611651"/>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56" name="直線コネクタ 55"/>
          <p:cNvCxnSpPr/>
          <p:nvPr/>
        </p:nvCxnSpPr>
        <p:spPr bwMode="auto">
          <a:xfrm>
            <a:off x="3975488" y="2402912"/>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正方形/長方形 58"/>
          <p:cNvSpPr/>
          <p:nvPr/>
        </p:nvSpPr>
        <p:spPr>
          <a:xfrm>
            <a:off x="2516134" y="2400894"/>
            <a:ext cx="1001518"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1400" dirty="0" smtClean="0">
                <a:solidFill>
                  <a:schemeClr val="tx1"/>
                </a:solidFill>
                <a:latin typeface="Arial" panose="020B0604020202020204" pitchFamily="34" charset="0"/>
                <a:cs typeface="Arial" panose="020B0604020202020204" pitchFamily="34" charset="0"/>
              </a:rPr>
              <a:t>Frame #m</a:t>
            </a:r>
            <a:endParaRPr lang="ja-JP" altLang="en-US" sz="1400" dirty="0">
              <a:solidFill>
                <a:schemeClr val="tx1"/>
              </a:solidFill>
              <a:latin typeface="Arial" panose="020B0604020202020204" pitchFamily="34" charset="0"/>
              <a:cs typeface="Arial" panose="020B0604020202020204" pitchFamily="34" charset="0"/>
            </a:endParaRPr>
          </a:p>
        </p:txBody>
      </p:sp>
      <p:sp>
        <p:nvSpPr>
          <p:cNvPr id="60" name="正方形/長方形 59"/>
          <p:cNvSpPr/>
          <p:nvPr/>
        </p:nvSpPr>
        <p:spPr>
          <a:xfrm>
            <a:off x="542034" y="3933056"/>
            <a:ext cx="2093523" cy="246221"/>
          </a:xfrm>
          <a:prstGeom prst="rect">
            <a:avLst/>
          </a:prstGeom>
          <a:solidFill>
            <a:schemeClr val="bg1"/>
          </a:solidFill>
        </p:spPr>
        <p:txBody>
          <a:bodyPr wrap="none" lIns="0" tIns="0" rIns="0" bIns="0">
            <a:spAutoFit/>
          </a:bodyPr>
          <a:lstStyle/>
          <a:p>
            <a:pPr algn="ctr"/>
            <a:r>
              <a:rPr lang="en-US" altLang="ja-JP" sz="1600" b="1" dirty="0" smtClean="0">
                <a:latin typeface="Arial" panose="020B0604020202020204" pitchFamily="34" charset="0"/>
                <a:cs typeface="Arial" panose="020B0604020202020204" pitchFamily="34" charset="0"/>
              </a:rPr>
              <a:t>Asynchronous Phase</a:t>
            </a:r>
          </a:p>
        </p:txBody>
      </p:sp>
      <p:cxnSp>
        <p:nvCxnSpPr>
          <p:cNvPr id="61" name="直線コネクタ 60"/>
          <p:cNvCxnSpPr/>
          <p:nvPr/>
        </p:nvCxnSpPr>
        <p:spPr>
          <a:xfrm>
            <a:off x="1868127" y="4863893"/>
            <a:ext cx="5824356" cy="5267"/>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1523525" y="429917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63" name="正方形/長方形 62"/>
          <p:cNvSpPr/>
          <p:nvPr/>
        </p:nvSpPr>
        <p:spPr>
          <a:xfrm>
            <a:off x="1523525" y="485119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64" name="正方形/長方形 63"/>
          <p:cNvSpPr/>
          <p:nvPr/>
        </p:nvSpPr>
        <p:spPr>
          <a:xfrm>
            <a:off x="1564657" y="447108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65" name="正方形/長方形 64"/>
          <p:cNvSpPr/>
          <p:nvPr/>
        </p:nvSpPr>
        <p:spPr>
          <a:xfrm rot="5400000">
            <a:off x="5841760" y="5038258"/>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6" name="テキスト ボックス 65"/>
          <p:cNvSpPr txBox="1"/>
          <p:nvPr/>
        </p:nvSpPr>
        <p:spPr>
          <a:xfrm>
            <a:off x="5499250" y="5451072"/>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67" name="直線矢印コネクタ 66"/>
          <p:cNvCxnSpPr/>
          <p:nvPr/>
        </p:nvCxnSpPr>
        <p:spPr>
          <a:xfrm>
            <a:off x="5007797" y="5013862"/>
            <a:ext cx="975768" cy="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8" name="正方形/長方形 67"/>
          <p:cNvSpPr/>
          <p:nvPr/>
        </p:nvSpPr>
        <p:spPr>
          <a:xfrm>
            <a:off x="5344060" y="5131723"/>
            <a:ext cx="322204" cy="169277"/>
          </a:xfrm>
          <a:prstGeom prst="rect">
            <a:avLst/>
          </a:prstGeom>
          <a:solidFill>
            <a:schemeClr val="bg1"/>
          </a:solidFill>
        </p:spPr>
        <p:txBody>
          <a:bodyPr wrap="none" lIns="0" tIns="0" rIns="0" bIns="0">
            <a:spAutoFit/>
          </a:bodyPr>
          <a:lstStyle/>
          <a:p>
            <a:pPr algn="ctr"/>
            <a:r>
              <a:rPr lang="en-US" altLang="ja-JP" sz="1100" b="1" dirty="0">
                <a:latin typeface="Arial" panose="020B0604020202020204" pitchFamily="34" charset="0"/>
                <a:cs typeface="Arial" panose="020B0604020202020204" pitchFamily="34" charset="0"/>
              </a:rPr>
              <a:t>R</a:t>
            </a:r>
            <a:r>
              <a:rPr lang="en-US" altLang="ja-JP" sz="1100" b="1" dirty="0" smtClean="0">
                <a:latin typeface="Arial" panose="020B0604020202020204" pitchFamily="34" charset="0"/>
                <a:cs typeface="Arial" panose="020B0604020202020204" pitchFamily="34" charset="0"/>
              </a:rPr>
              <a:t>IFS</a:t>
            </a:r>
          </a:p>
        </p:txBody>
      </p:sp>
      <p:sp>
        <p:nvSpPr>
          <p:cNvPr id="74" name="正方形/長方形 73"/>
          <p:cNvSpPr/>
          <p:nvPr/>
        </p:nvSpPr>
        <p:spPr>
          <a:xfrm>
            <a:off x="2491995" y="4869160"/>
            <a:ext cx="1001518"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altLang="ja-JP" sz="1400" dirty="0" smtClean="0">
                <a:solidFill>
                  <a:schemeClr val="tx1"/>
                </a:solidFill>
                <a:latin typeface="Arial" panose="020B0604020202020204" pitchFamily="34" charset="0"/>
                <a:cs typeface="Arial" panose="020B0604020202020204" pitchFamily="34" charset="0"/>
              </a:rPr>
              <a:t>Frame #m</a:t>
            </a:r>
            <a:endParaRPr lang="ja-JP" altLang="en-US" sz="1400" dirty="0">
              <a:solidFill>
                <a:schemeClr val="tx1"/>
              </a:solidFill>
              <a:latin typeface="Arial" panose="020B0604020202020204" pitchFamily="34" charset="0"/>
              <a:cs typeface="Arial" panose="020B0604020202020204" pitchFamily="34" charset="0"/>
            </a:endParaRPr>
          </a:p>
        </p:txBody>
      </p:sp>
      <p:cxnSp>
        <p:nvCxnSpPr>
          <p:cNvPr id="78" name="直線矢印コネクタ 77"/>
          <p:cNvCxnSpPr/>
          <p:nvPr/>
        </p:nvCxnSpPr>
        <p:spPr>
          <a:xfrm flipV="1">
            <a:off x="6198846" y="2217100"/>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6293779" y="2010326"/>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80" name="直線コネクタ 79"/>
          <p:cNvCxnSpPr/>
          <p:nvPr/>
        </p:nvCxnSpPr>
        <p:spPr bwMode="auto">
          <a:xfrm>
            <a:off x="6203710" y="1879750"/>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正方形/長方形 80"/>
          <p:cNvSpPr/>
          <p:nvPr/>
        </p:nvSpPr>
        <p:spPr>
          <a:xfrm>
            <a:off x="6690965" y="2021544"/>
            <a:ext cx="329307"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2" name="テキスト ボックス 81"/>
          <p:cNvSpPr txBox="1"/>
          <p:nvPr/>
        </p:nvSpPr>
        <p:spPr>
          <a:xfrm>
            <a:off x="6516216" y="1747555"/>
            <a:ext cx="710452" cy="261610"/>
          </a:xfrm>
          <a:prstGeom prst="rect">
            <a:avLst/>
          </a:prstGeom>
          <a:noFill/>
        </p:spPr>
        <p:txBody>
          <a:bodyPr wrap="none" rtlCol="0">
            <a:spAutoFit/>
          </a:bodyPr>
          <a:lstStyle/>
          <a:p>
            <a:pPr algn="ctr"/>
            <a:r>
              <a:rPr kumimoji="1" lang="en-US" altLang="ja-JP" sz="1100" b="1" dirty="0" err="1" smtClean="0">
                <a:latin typeface="Arial" panose="020B0604020202020204" pitchFamily="34" charset="0"/>
                <a:cs typeface="Arial" panose="020B0604020202020204" pitchFamily="34" charset="0"/>
              </a:rPr>
              <a:t>Stk-Ack</a:t>
            </a:r>
            <a:endParaRPr kumimoji="1" lang="en-US" altLang="ja-JP" sz="1100" b="1" dirty="0" smtClean="0">
              <a:latin typeface="Arial" panose="020B0604020202020204" pitchFamily="34" charset="0"/>
              <a:cs typeface="Arial" panose="020B0604020202020204" pitchFamily="34" charset="0"/>
            </a:endParaRPr>
          </a:p>
        </p:txBody>
      </p:sp>
      <p:cxnSp>
        <p:nvCxnSpPr>
          <p:cNvPr id="83" name="直線矢印コネクタ 82"/>
          <p:cNvCxnSpPr/>
          <p:nvPr/>
        </p:nvCxnSpPr>
        <p:spPr>
          <a:xfrm flipV="1">
            <a:off x="6252596" y="4692028"/>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6347529" y="4485254"/>
            <a:ext cx="31418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85" name="直線コネクタ 84"/>
          <p:cNvCxnSpPr/>
          <p:nvPr/>
        </p:nvCxnSpPr>
        <p:spPr bwMode="auto">
          <a:xfrm>
            <a:off x="6257460" y="4354678"/>
            <a:ext cx="7835" cy="5124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正方形/長方形 85"/>
          <p:cNvSpPr/>
          <p:nvPr/>
        </p:nvSpPr>
        <p:spPr>
          <a:xfrm>
            <a:off x="6744715" y="4496472"/>
            <a:ext cx="329307" cy="38011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7" name="テキスト ボックス 86"/>
          <p:cNvSpPr txBox="1"/>
          <p:nvPr/>
        </p:nvSpPr>
        <p:spPr>
          <a:xfrm>
            <a:off x="6569966" y="4221088"/>
            <a:ext cx="710452" cy="261610"/>
          </a:xfrm>
          <a:prstGeom prst="rect">
            <a:avLst/>
          </a:prstGeom>
          <a:noFill/>
        </p:spPr>
        <p:txBody>
          <a:bodyPr wrap="none" rtlCol="0">
            <a:spAutoFit/>
          </a:bodyPr>
          <a:lstStyle/>
          <a:p>
            <a:pPr algn="ctr"/>
            <a:r>
              <a:rPr kumimoji="1" lang="en-US" altLang="ja-JP" sz="1100" b="1" dirty="0" err="1" smtClean="0">
                <a:latin typeface="Arial" panose="020B0604020202020204" pitchFamily="34" charset="0"/>
                <a:cs typeface="Arial" panose="020B0604020202020204" pitchFamily="34" charset="0"/>
              </a:rPr>
              <a:t>Stk-Ack</a:t>
            </a:r>
            <a:endParaRPr kumimoji="1" lang="en-US" altLang="ja-JP" sz="1100" b="1" dirty="0" smtClean="0">
              <a:latin typeface="Arial" panose="020B0604020202020204" pitchFamily="34" charset="0"/>
              <a:cs typeface="Arial" panose="020B0604020202020204" pitchFamily="34" charset="0"/>
            </a:endParaRPr>
          </a:p>
        </p:txBody>
      </p:sp>
      <p:grpSp>
        <p:nvGrpSpPr>
          <p:cNvPr id="90" name="グループ化 89"/>
          <p:cNvGrpSpPr/>
          <p:nvPr/>
        </p:nvGrpSpPr>
        <p:grpSpPr>
          <a:xfrm>
            <a:off x="6115639" y="3509423"/>
            <a:ext cx="191811" cy="209074"/>
            <a:chOff x="4600563" y="3347147"/>
            <a:chExt cx="247208" cy="278324"/>
          </a:xfrm>
        </p:grpSpPr>
        <p:sp>
          <p:nvSpPr>
            <p:cNvPr id="88" name="二等辺三角形 87"/>
            <p:cNvSpPr/>
            <p:nvPr/>
          </p:nvSpPr>
          <p:spPr bwMode="auto">
            <a:xfrm>
              <a:off x="4600563" y="3486971"/>
              <a:ext cx="247208" cy="138500"/>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89" name="二等辺三角形 88"/>
            <p:cNvSpPr/>
            <p:nvPr/>
          </p:nvSpPr>
          <p:spPr bwMode="auto">
            <a:xfrm flipV="1">
              <a:off x="4600563" y="3347147"/>
              <a:ext cx="247208" cy="145341"/>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grpSp>
      <p:cxnSp>
        <p:nvCxnSpPr>
          <p:cNvPr id="92" name="直線矢印コネクタ 91"/>
          <p:cNvCxnSpPr>
            <a:stCxn id="89" idx="0"/>
          </p:cNvCxnSpPr>
          <p:nvPr/>
        </p:nvCxnSpPr>
        <p:spPr bwMode="auto">
          <a:xfrm>
            <a:off x="6211545" y="3618602"/>
            <a:ext cx="1334167" cy="0"/>
          </a:xfrm>
          <a:prstGeom prst="straightConnector1">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3" name="テキスト ボックス 92"/>
          <p:cNvSpPr txBox="1"/>
          <p:nvPr/>
        </p:nvSpPr>
        <p:spPr>
          <a:xfrm>
            <a:off x="5081412" y="3717032"/>
            <a:ext cx="2226892" cy="261610"/>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 Timeout  Timer</a:t>
            </a:r>
            <a:endParaRPr kumimoji="1" lang="ja-JP" altLang="en-US" sz="1100" b="1" dirty="0">
              <a:latin typeface="Arial" panose="020B0604020202020204" pitchFamily="34" charset="0"/>
              <a:cs typeface="Arial" panose="020B0604020202020204" pitchFamily="34" charset="0"/>
            </a:endParaRPr>
          </a:p>
        </p:txBody>
      </p:sp>
      <p:grpSp>
        <p:nvGrpSpPr>
          <p:cNvPr id="94" name="グループ化 93"/>
          <p:cNvGrpSpPr>
            <a:grpSpLocks noChangeAspect="1"/>
          </p:cNvGrpSpPr>
          <p:nvPr/>
        </p:nvGrpSpPr>
        <p:grpSpPr>
          <a:xfrm>
            <a:off x="7405712" y="3501008"/>
            <a:ext cx="250031" cy="225028"/>
            <a:chOff x="7236296" y="2924944"/>
            <a:chExt cx="720080" cy="648072"/>
          </a:xfrm>
        </p:grpSpPr>
        <p:cxnSp>
          <p:nvCxnSpPr>
            <p:cNvPr id="95" name="直線コネクタ 94"/>
            <p:cNvCxnSpPr/>
            <p:nvPr/>
          </p:nvCxnSpPr>
          <p:spPr bwMode="auto">
            <a:xfrm flipH="1">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コネクタ 95"/>
            <p:cNvCxnSpPr/>
            <p:nvPr/>
          </p:nvCxnSpPr>
          <p:spPr bwMode="auto">
            <a:xfrm>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7" name="テキスト ボックス 96"/>
          <p:cNvSpPr txBox="1"/>
          <p:nvPr/>
        </p:nvSpPr>
        <p:spPr>
          <a:xfrm>
            <a:off x="7259548" y="3815462"/>
            <a:ext cx="1750800" cy="261610"/>
          </a:xfrm>
          <a:prstGeom prst="rect">
            <a:avLst/>
          </a:prstGeom>
          <a:noFill/>
        </p:spPr>
        <p:txBody>
          <a:bodyPr wrap="none" rtlCol="0">
            <a:spAutoFit/>
          </a:bodyPr>
          <a:lstStyle/>
          <a:p>
            <a:pPr algn="ctr"/>
            <a:r>
              <a:rPr kumimoji="1" lang="en-US" altLang="ja-JP" sz="1100" dirty="0" smtClean="0">
                <a:latin typeface="Arial" panose="020B0604020202020204" pitchFamily="34" charset="0"/>
                <a:cs typeface="Arial" panose="020B0604020202020204" pitchFamily="34" charset="0"/>
              </a:rPr>
              <a:t>(did not receive </a:t>
            </a:r>
            <a:r>
              <a:rPr kumimoji="1" lang="en-US" altLang="ja-JP" sz="1100" dirty="0" err="1" smtClean="0">
                <a:latin typeface="Arial" panose="020B0604020202020204" pitchFamily="34" charset="0"/>
                <a:cs typeface="Arial" panose="020B0604020202020204" pitchFamily="34" charset="0"/>
              </a:rPr>
              <a:t>Stk-Ack</a:t>
            </a:r>
            <a:r>
              <a:rPr kumimoji="1" lang="en-US" altLang="ja-JP" sz="1100" dirty="0" smtClean="0">
                <a:latin typeface="Arial" panose="020B0604020202020204" pitchFamily="34" charset="0"/>
                <a:cs typeface="Arial" panose="020B0604020202020204" pitchFamily="34" charset="0"/>
              </a:rPr>
              <a:t>)</a:t>
            </a:r>
          </a:p>
        </p:txBody>
      </p:sp>
      <p:grpSp>
        <p:nvGrpSpPr>
          <p:cNvPr id="98" name="グループ化 97"/>
          <p:cNvGrpSpPr/>
          <p:nvPr/>
        </p:nvGrpSpPr>
        <p:grpSpPr>
          <a:xfrm>
            <a:off x="6128240" y="5921876"/>
            <a:ext cx="191811" cy="209074"/>
            <a:chOff x="4600563" y="3347147"/>
            <a:chExt cx="247208" cy="278324"/>
          </a:xfrm>
        </p:grpSpPr>
        <p:sp>
          <p:nvSpPr>
            <p:cNvPr id="99" name="二等辺三角形 98"/>
            <p:cNvSpPr/>
            <p:nvPr/>
          </p:nvSpPr>
          <p:spPr bwMode="auto">
            <a:xfrm>
              <a:off x="4600563" y="3486971"/>
              <a:ext cx="247208" cy="138500"/>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sp>
          <p:nvSpPr>
            <p:cNvPr id="100" name="二等辺三角形 99"/>
            <p:cNvSpPr/>
            <p:nvPr/>
          </p:nvSpPr>
          <p:spPr bwMode="auto">
            <a:xfrm flipV="1">
              <a:off x="4600563" y="3347147"/>
              <a:ext cx="247208" cy="145341"/>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Times New Roman" pitchFamily="18" charset="0"/>
              </a:endParaRPr>
            </a:p>
          </p:txBody>
        </p:sp>
      </p:grpSp>
      <p:cxnSp>
        <p:nvCxnSpPr>
          <p:cNvPr id="101" name="直線矢印コネクタ 100"/>
          <p:cNvCxnSpPr>
            <a:stCxn id="100" idx="0"/>
          </p:cNvCxnSpPr>
          <p:nvPr/>
        </p:nvCxnSpPr>
        <p:spPr bwMode="auto">
          <a:xfrm>
            <a:off x="6224146" y="6031055"/>
            <a:ext cx="1334167" cy="0"/>
          </a:xfrm>
          <a:prstGeom prst="straightConnector1">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テキスト ボックス 101"/>
          <p:cNvSpPr txBox="1"/>
          <p:nvPr/>
        </p:nvSpPr>
        <p:spPr>
          <a:xfrm>
            <a:off x="4971381" y="6129485"/>
            <a:ext cx="2226892" cy="261610"/>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 Timeout  Timer</a:t>
            </a:r>
            <a:endParaRPr kumimoji="1" lang="ja-JP" altLang="en-US" sz="1100" b="1" dirty="0">
              <a:latin typeface="Arial" panose="020B0604020202020204" pitchFamily="34" charset="0"/>
              <a:cs typeface="Arial" panose="020B0604020202020204" pitchFamily="34" charset="0"/>
            </a:endParaRPr>
          </a:p>
        </p:txBody>
      </p:sp>
      <p:grpSp>
        <p:nvGrpSpPr>
          <p:cNvPr id="103" name="グループ化 102"/>
          <p:cNvGrpSpPr>
            <a:grpSpLocks noChangeAspect="1"/>
          </p:cNvGrpSpPr>
          <p:nvPr/>
        </p:nvGrpSpPr>
        <p:grpSpPr>
          <a:xfrm>
            <a:off x="7418313" y="5913461"/>
            <a:ext cx="250031" cy="225028"/>
            <a:chOff x="7236296" y="2924944"/>
            <a:chExt cx="720080" cy="648072"/>
          </a:xfrm>
        </p:grpSpPr>
        <p:cxnSp>
          <p:nvCxnSpPr>
            <p:cNvPr id="104" name="直線コネクタ 103"/>
            <p:cNvCxnSpPr/>
            <p:nvPr/>
          </p:nvCxnSpPr>
          <p:spPr bwMode="auto">
            <a:xfrm flipH="1">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直線コネクタ 104"/>
            <p:cNvCxnSpPr/>
            <p:nvPr/>
          </p:nvCxnSpPr>
          <p:spPr bwMode="auto">
            <a:xfrm>
              <a:off x="7236296" y="2924944"/>
              <a:ext cx="72008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6" name="テキスト ボックス 105"/>
          <p:cNvSpPr txBox="1"/>
          <p:nvPr/>
        </p:nvSpPr>
        <p:spPr>
          <a:xfrm>
            <a:off x="7231115" y="6165304"/>
            <a:ext cx="1718740" cy="261610"/>
          </a:xfrm>
          <a:prstGeom prst="rect">
            <a:avLst/>
          </a:prstGeom>
          <a:noFill/>
        </p:spPr>
        <p:txBody>
          <a:bodyPr wrap="none" rtlCol="0">
            <a:spAutoFit/>
          </a:bodyPr>
          <a:lstStyle/>
          <a:p>
            <a:pPr algn="ctr"/>
            <a:r>
              <a:rPr kumimoji="1" lang="en-US" altLang="ja-JP" sz="1100" dirty="0" smtClean="0">
                <a:latin typeface="Arial" panose="020B0604020202020204" pitchFamily="34" charset="0"/>
                <a:cs typeface="Arial" panose="020B0604020202020204" pitchFamily="34" charset="0"/>
              </a:rPr>
              <a:t>(did not receive</a:t>
            </a:r>
            <a:r>
              <a:rPr kumimoji="1" lang="ja-JP" altLang="en-US" sz="1100" dirty="0" smtClean="0">
                <a:latin typeface="Arial" panose="020B0604020202020204" pitchFamily="34" charset="0"/>
                <a:cs typeface="Arial" panose="020B0604020202020204" pitchFamily="34" charset="0"/>
              </a:rPr>
              <a:t> </a:t>
            </a:r>
            <a:r>
              <a:rPr kumimoji="1" lang="en-US" altLang="ja-JP" sz="1100" dirty="0" err="1" smtClean="0">
                <a:latin typeface="Arial" panose="020B0604020202020204" pitchFamily="34" charset="0"/>
                <a:cs typeface="Arial" panose="020B0604020202020204" pitchFamily="34" charset="0"/>
              </a:rPr>
              <a:t>Stk-Ack</a:t>
            </a:r>
            <a:r>
              <a:rPr kumimoji="1" lang="en-US" altLang="ja-JP" sz="1100" dirty="0" smtClean="0">
                <a:latin typeface="Arial" panose="020B0604020202020204" pitchFamily="34" charset="0"/>
                <a:cs typeface="Arial" panose="020B0604020202020204" pitchFamily="34" charset="0"/>
              </a:rPr>
              <a:t>)</a:t>
            </a:r>
          </a:p>
        </p:txBody>
      </p:sp>
      <p:sp>
        <p:nvSpPr>
          <p:cNvPr id="10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69"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4088256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0631" y="550031"/>
            <a:ext cx="7962900" cy="576263"/>
          </a:xfrm>
        </p:spPr>
        <p:txBody>
          <a:bodyPr/>
          <a:lstStyle/>
          <a:p>
            <a:r>
              <a:rPr kumimoji="1" lang="en-US" altLang="ja-JP" sz="2400" b="1" dirty="0" smtClean="0">
                <a:solidFill>
                  <a:schemeClr val="tx1"/>
                </a:solidFill>
              </a:rPr>
              <a:t>Contributors</a:t>
            </a:r>
            <a:endParaRPr kumimoji="1" lang="ja-JP" altLang="en-US" sz="2400" b="1" dirty="0">
              <a:solidFill>
                <a:schemeClr val="tx1"/>
              </a:solidFill>
            </a:endParaRPr>
          </a:p>
        </p:txBody>
      </p:sp>
      <p:sp>
        <p:nvSpPr>
          <p:cNvPr id="4"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6"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1269777"/>
            <a:ext cx="7699375" cy="453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4594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3</a:t>
            </a:fld>
            <a:endParaRPr lang="en-US" altLang="ja-JP"/>
          </a:p>
        </p:txBody>
      </p:sp>
      <p:sp>
        <p:nvSpPr>
          <p:cNvPr id="6" name="正方形/長方形 5"/>
          <p:cNvSpPr/>
          <p:nvPr/>
        </p:nvSpPr>
        <p:spPr>
          <a:xfrm>
            <a:off x="683568" y="1484784"/>
            <a:ext cx="7953796" cy="3785652"/>
          </a:xfrm>
          <a:prstGeom prst="rect">
            <a:avLst/>
          </a:prstGeom>
        </p:spPr>
        <p:txBody>
          <a:bodyPr wrap="square">
            <a:spAutoFit/>
          </a:bodyPr>
          <a:lstStyle/>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New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HRCP </a:t>
            </a:r>
            <a:r>
              <a:rPr lang="en-US" altLang="ja-JP" sz="2000" dirty="0" err="1">
                <a:latin typeface="Meiryo UI" panose="020B0604030504040204" pitchFamily="50" charset="-128"/>
                <a:ea typeface="Meiryo UI" panose="020B0604030504040204" pitchFamily="50" charset="-128"/>
                <a:cs typeface="Meiryo UI" panose="020B0604030504040204" pitchFamily="50" charset="-128"/>
              </a:rPr>
              <a:t>Superframe</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 structure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Defined PPAP(P2P access period) for Association Phase</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Shortened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beacon interval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No change from Waikoloa</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Proposed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setup procedure without exchange of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DEVID</a:t>
            </a:r>
          </a:p>
          <a:p>
            <a:pPr marL="800100" lvl="1" indent="-342900">
              <a:buFont typeface="Wingdings" panose="05000000000000000000" pitchFamily="2" charset="2"/>
              <a:buChar char="ü"/>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No change from Waikoloa</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Proposed DEVID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exchange sequence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No change from Waikoloa</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Next DEVID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field in beacon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indent="-342900">
              <a:buFont typeface="Wingdings" panose="05000000000000000000" pitchFamily="2" charset="2"/>
              <a:buChar char="ü"/>
            </a:pP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Changed the DEVID assignment method</a:t>
            </a:r>
          </a:p>
          <a:p>
            <a:pPr marL="457200" indent="-457200">
              <a:buFont typeface="+mj-lt"/>
              <a:buAutoNum type="arabicPeriod"/>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Proposed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Association/Disassociation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procedures</a:t>
            </a:r>
          </a:p>
          <a:p>
            <a:pPr marL="800100" lvl="1" indent="-342900">
              <a:buFont typeface="Wingdings" panose="05000000000000000000" pitchFamily="2" charset="2"/>
              <a:buChar char="ü"/>
            </a:pPr>
            <a:r>
              <a:rPr lang="en-US" altLang="ja-JP"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Changed the association/disassociation frame exchange </a:t>
            </a:r>
            <a:endPar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7" name="正方形/長方形 6"/>
          <p:cNvSpPr/>
          <p:nvPr/>
        </p:nvSpPr>
        <p:spPr>
          <a:xfrm>
            <a:off x="827584" y="692695"/>
            <a:ext cx="5451813"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Agenda</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(Updated items in red) </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776914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4</a:t>
            </a:fld>
            <a:endParaRPr lang="en-US" altLang="ja-JP"/>
          </a:p>
        </p:txBody>
      </p:sp>
      <p:sp>
        <p:nvSpPr>
          <p:cNvPr id="5" name="正方形/長方形 4"/>
          <p:cNvSpPr/>
          <p:nvPr/>
        </p:nvSpPr>
        <p:spPr>
          <a:xfrm>
            <a:off x="2221456" y="692695"/>
            <a:ext cx="5235729"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 HRCP </a:t>
            </a:r>
            <a:r>
              <a:rPr lang="en-US" altLang="ja-JP" sz="2400" b="1" dirty="0" err="1">
                <a:latin typeface="Meiryo UI" panose="020B0604030504040204" pitchFamily="50" charset="-128"/>
                <a:ea typeface="Meiryo UI" panose="020B0604030504040204" pitchFamily="50" charset="-128"/>
                <a:cs typeface="Meiryo UI" panose="020B0604030504040204" pitchFamily="50" charset="-128"/>
              </a:rPr>
              <a:t>Superframe</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 structure </a:t>
            </a:r>
          </a:p>
        </p:txBody>
      </p:sp>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698" t="7829"/>
          <a:stretch/>
        </p:blipFill>
        <p:spPr bwMode="auto">
          <a:xfrm>
            <a:off x="2343686" y="1326730"/>
            <a:ext cx="6188754" cy="14661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p:cNvSpPr txBox="1"/>
          <p:nvPr/>
        </p:nvSpPr>
        <p:spPr>
          <a:xfrm>
            <a:off x="445654" y="1787281"/>
            <a:ext cx="1257075" cy="830997"/>
          </a:xfrm>
          <a:prstGeom prst="rect">
            <a:avLst/>
          </a:prstGeom>
          <a:noFill/>
        </p:spPr>
        <p:txBody>
          <a:bodyPr wrap="none" rtlCol="0">
            <a:spAutoFit/>
          </a:bodyPr>
          <a:lstStyle/>
          <a:p>
            <a:r>
              <a:rPr kumimoji="1" lang="en-US" altLang="ja-JP" sz="1600" dirty="0" smtClean="0">
                <a:latin typeface="Arial" panose="020B0604020202020204" pitchFamily="34" charset="0"/>
                <a:cs typeface="Arial" panose="020B0604020202020204" pitchFamily="34" charset="0"/>
              </a:rPr>
              <a:t>Current</a:t>
            </a:r>
          </a:p>
          <a:p>
            <a:r>
              <a:rPr kumimoji="1" lang="en-US" altLang="ja-JP" sz="1600" dirty="0" smtClean="0">
                <a:latin typeface="Arial" panose="020B0604020202020204" pitchFamily="34" charset="0"/>
                <a:cs typeface="Arial" panose="020B0604020202020204" pitchFamily="34" charset="0"/>
              </a:rPr>
              <a:t>802.15.3</a:t>
            </a:r>
          </a:p>
          <a:p>
            <a:r>
              <a:rPr lang="en-US" altLang="ja-JP" sz="1600" dirty="0" err="1" smtClean="0">
                <a:latin typeface="Arial" panose="020B0604020202020204" pitchFamily="34" charset="0"/>
                <a:cs typeface="Arial" panose="020B0604020202020204" pitchFamily="34" charset="0"/>
              </a:rPr>
              <a:t>Superframe</a:t>
            </a:r>
            <a:endParaRPr kumimoji="1" lang="ja-JP" altLang="en-US" sz="1600" dirty="0">
              <a:latin typeface="Arial" panose="020B0604020202020204" pitchFamily="34" charset="0"/>
              <a:cs typeface="Arial" panose="020B0604020202020204" pitchFamily="34" charset="0"/>
            </a:endParaRPr>
          </a:p>
        </p:txBody>
      </p:sp>
      <p:sp>
        <p:nvSpPr>
          <p:cNvPr id="8" name="テキスト ボックス 7"/>
          <p:cNvSpPr txBox="1"/>
          <p:nvPr/>
        </p:nvSpPr>
        <p:spPr>
          <a:xfrm>
            <a:off x="157871" y="3933056"/>
            <a:ext cx="2109873" cy="830997"/>
          </a:xfrm>
          <a:prstGeom prst="rect">
            <a:avLst/>
          </a:prstGeom>
          <a:noFill/>
        </p:spPr>
        <p:txBody>
          <a:bodyPr wrap="none" rtlCol="0">
            <a:spAutoFit/>
          </a:bodyPr>
          <a:lstStyle/>
          <a:p>
            <a:r>
              <a:rPr kumimoji="1" lang="en-US" altLang="ja-JP" sz="1600" dirty="0" smtClean="0">
                <a:latin typeface="Arial" panose="020B0604020202020204" pitchFamily="34" charset="0"/>
                <a:cs typeface="Arial" panose="020B0604020202020204" pitchFamily="34" charset="0"/>
              </a:rPr>
              <a:t>HRCP </a:t>
            </a:r>
            <a:r>
              <a:rPr lang="en-US" altLang="ja-JP" sz="1600" dirty="0" err="1" smtClean="0">
                <a:latin typeface="Arial" panose="020B0604020202020204" pitchFamily="34" charset="0"/>
                <a:cs typeface="Arial" panose="020B0604020202020204" pitchFamily="34" charset="0"/>
              </a:rPr>
              <a:t>Superframe</a:t>
            </a:r>
            <a:endParaRPr lang="en-US" altLang="ja-JP" sz="1600" dirty="0" smtClean="0">
              <a:latin typeface="Arial" panose="020B0604020202020204" pitchFamily="34" charset="0"/>
              <a:cs typeface="Arial" panose="020B0604020202020204" pitchFamily="34" charset="0"/>
            </a:endParaRPr>
          </a:p>
          <a:p>
            <a:r>
              <a:rPr kumimoji="1" lang="en-US" altLang="ja-JP" sz="1600" dirty="0" smtClean="0">
                <a:latin typeface="Arial" panose="020B0604020202020204" pitchFamily="34" charset="0"/>
                <a:cs typeface="Arial" panose="020B0604020202020204" pitchFamily="34" charset="0"/>
              </a:rPr>
              <a:t>during </a:t>
            </a:r>
            <a:r>
              <a:rPr kumimoji="1" lang="en-US" altLang="ja-JP" sz="1600" dirty="0" smtClean="0">
                <a:solidFill>
                  <a:srgbClr val="FF0000"/>
                </a:solidFill>
                <a:latin typeface="Arial" panose="020B0604020202020204" pitchFamily="34" charset="0"/>
                <a:cs typeface="Arial" panose="020B0604020202020204" pitchFamily="34" charset="0"/>
              </a:rPr>
              <a:t>Unassociated</a:t>
            </a:r>
            <a:r>
              <a:rPr kumimoji="1" lang="en-US" altLang="ja-JP" sz="1600" dirty="0" smtClean="0">
                <a:latin typeface="Arial" panose="020B0604020202020204" pitchFamily="34" charset="0"/>
                <a:cs typeface="Arial" panose="020B0604020202020204" pitchFamily="34" charset="0"/>
              </a:rPr>
              <a:t> </a:t>
            </a:r>
          </a:p>
          <a:p>
            <a:r>
              <a:rPr kumimoji="1" lang="en-US" altLang="ja-JP" sz="1600" dirty="0" smtClean="0">
                <a:latin typeface="Arial" panose="020B0604020202020204" pitchFamily="34" charset="0"/>
                <a:cs typeface="Arial" panose="020B0604020202020204" pitchFamily="34" charset="0"/>
              </a:rPr>
              <a:t>phase</a:t>
            </a:r>
            <a:endParaRPr kumimoji="1" lang="ja-JP" altLang="en-US" sz="1600" dirty="0">
              <a:latin typeface="Arial" panose="020B0604020202020204" pitchFamily="34" charset="0"/>
              <a:cs typeface="Arial" panose="020B0604020202020204" pitchFamily="34" charset="0"/>
            </a:endParaRPr>
          </a:p>
        </p:txBody>
      </p:sp>
      <p:cxnSp>
        <p:nvCxnSpPr>
          <p:cNvPr id="9" name="直線コネクタ 8"/>
          <p:cNvCxnSpPr/>
          <p:nvPr/>
        </p:nvCxnSpPr>
        <p:spPr>
          <a:xfrm flipH="1">
            <a:off x="2382606" y="2694882"/>
            <a:ext cx="10929" cy="3614438"/>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8414919" y="2694882"/>
            <a:ext cx="0" cy="3614438"/>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2606" y="3930715"/>
            <a:ext cx="790573"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 name="直線矢印コネクタ 12"/>
          <p:cNvCxnSpPr/>
          <p:nvPr/>
        </p:nvCxnSpPr>
        <p:spPr>
          <a:xfrm>
            <a:off x="2382606" y="4869160"/>
            <a:ext cx="5997492"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211960" y="4581128"/>
            <a:ext cx="2678938" cy="338554"/>
          </a:xfrm>
          <a:prstGeom prst="rect">
            <a:avLst/>
          </a:prstGeom>
          <a:noFill/>
        </p:spPr>
        <p:txBody>
          <a:bodyPr wrap="none" rtlCol="0">
            <a:spAutoFit/>
          </a:bodyPr>
          <a:lstStyle/>
          <a:p>
            <a:r>
              <a:rPr kumimoji="1" lang="en-US" altLang="ja-JP" sz="1600" dirty="0" err="1" smtClean="0">
                <a:latin typeface="Arial" panose="020B0604020202020204" pitchFamily="34" charset="0"/>
                <a:cs typeface="Arial" panose="020B0604020202020204" pitchFamily="34" charset="0"/>
              </a:rPr>
              <a:t>Superframe</a:t>
            </a:r>
            <a:r>
              <a:rPr kumimoji="1" lang="en-US" altLang="ja-JP" sz="1600" dirty="0" smtClean="0">
                <a:latin typeface="Arial" panose="020B0604020202020204" pitchFamily="34" charset="0"/>
                <a:cs typeface="Arial" panose="020B0604020202020204" pitchFamily="34" charset="0"/>
              </a:rPr>
              <a:t> duration &lt; 1ms</a:t>
            </a:r>
            <a:endParaRPr kumimoji="1" lang="ja-JP" altLang="en-US" sz="1600" dirty="0">
              <a:latin typeface="Arial" panose="020B0604020202020204" pitchFamily="34" charset="0"/>
              <a:cs typeface="Arial" panose="020B0604020202020204" pitchFamily="34" charset="0"/>
            </a:endParaRPr>
          </a:p>
        </p:txBody>
      </p:sp>
      <p:cxnSp>
        <p:nvCxnSpPr>
          <p:cNvPr id="15" name="直線コネクタ 14"/>
          <p:cNvCxnSpPr/>
          <p:nvPr/>
        </p:nvCxnSpPr>
        <p:spPr>
          <a:xfrm>
            <a:off x="3139079" y="2694882"/>
            <a:ext cx="0" cy="1243892"/>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3950423" y="2694882"/>
            <a:ext cx="4464495" cy="1224136"/>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auto">
          <a:xfrm>
            <a:off x="3570596" y="4437112"/>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3968013" y="4437112"/>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4365430" y="4428036"/>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p:cNvCxnSpPr/>
          <p:nvPr/>
        </p:nvCxnSpPr>
        <p:spPr bwMode="auto">
          <a:xfrm>
            <a:off x="5169272" y="442410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4762847" y="442410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5555793" y="4435608"/>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a:off x="5978252" y="4435608"/>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p:cNvCxnSpPr/>
          <p:nvPr/>
        </p:nvCxnSpPr>
        <p:spPr bwMode="auto">
          <a:xfrm>
            <a:off x="6396427" y="443592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コネクタ 41"/>
          <p:cNvCxnSpPr/>
          <p:nvPr/>
        </p:nvCxnSpPr>
        <p:spPr bwMode="auto">
          <a:xfrm>
            <a:off x="6793844" y="4435920"/>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コネクタ 42"/>
          <p:cNvCxnSpPr/>
          <p:nvPr/>
        </p:nvCxnSpPr>
        <p:spPr bwMode="auto">
          <a:xfrm>
            <a:off x="7202388" y="4435135"/>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7596336" y="4433943"/>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p:nvPr/>
        </p:nvCxnSpPr>
        <p:spPr bwMode="auto">
          <a:xfrm>
            <a:off x="8002984" y="4415336"/>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コネクタ 46"/>
          <p:cNvCxnSpPr/>
          <p:nvPr/>
        </p:nvCxnSpPr>
        <p:spPr bwMode="auto">
          <a:xfrm flipV="1">
            <a:off x="3139079" y="4581128"/>
            <a:ext cx="5275840"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コネクタ 47"/>
          <p:cNvCxnSpPr/>
          <p:nvPr/>
        </p:nvCxnSpPr>
        <p:spPr bwMode="auto">
          <a:xfrm>
            <a:off x="8414918" y="4401944"/>
            <a:ext cx="0" cy="165792"/>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a:off x="3968013" y="4484840"/>
            <a:ext cx="397417"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テキスト ボックス 51"/>
          <p:cNvSpPr txBox="1"/>
          <p:nvPr/>
        </p:nvSpPr>
        <p:spPr>
          <a:xfrm>
            <a:off x="3712910" y="4077072"/>
            <a:ext cx="907621" cy="276999"/>
          </a:xfrm>
          <a:prstGeom prst="rect">
            <a:avLst/>
          </a:prstGeom>
          <a:noFill/>
        </p:spPr>
        <p:txBody>
          <a:bodyPr wrap="none" rtlCol="0">
            <a:spAutoFit/>
          </a:bodyPr>
          <a:lstStyle/>
          <a:p>
            <a:r>
              <a:rPr kumimoji="1" lang="en-US" altLang="ja-JP" dirty="0" smtClean="0"/>
              <a:t>Access Slot</a:t>
            </a:r>
            <a:endParaRPr kumimoji="1" lang="ja-JP" altLang="en-US" dirty="0"/>
          </a:p>
        </p:txBody>
      </p:sp>
      <p:sp>
        <p:nvSpPr>
          <p:cNvPr id="53" name="テキスト ボックス 52"/>
          <p:cNvSpPr txBox="1"/>
          <p:nvPr/>
        </p:nvSpPr>
        <p:spPr>
          <a:xfrm>
            <a:off x="161972" y="5190291"/>
            <a:ext cx="1889748" cy="830997"/>
          </a:xfrm>
          <a:prstGeom prst="rect">
            <a:avLst/>
          </a:prstGeom>
          <a:noFill/>
        </p:spPr>
        <p:txBody>
          <a:bodyPr wrap="none" rtlCol="0">
            <a:spAutoFit/>
          </a:bodyPr>
          <a:lstStyle/>
          <a:p>
            <a:r>
              <a:rPr kumimoji="1" lang="en-US" altLang="ja-JP" sz="1600" dirty="0" smtClean="0">
                <a:latin typeface="Arial" panose="020B0604020202020204" pitchFamily="34" charset="0"/>
                <a:cs typeface="Arial" panose="020B0604020202020204" pitchFamily="34" charset="0"/>
              </a:rPr>
              <a:t>HRCP </a:t>
            </a:r>
            <a:r>
              <a:rPr lang="en-US" altLang="ja-JP" sz="1600" dirty="0" err="1" smtClean="0">
                <a:latin typeface="Arial" panose="020B0604020202020204" pitchFamily="34" charset="0"/>
                <a:cs typeface="Arial" panose="020B0604020202020204" pitchFamily="34" charset="0"/>
              </a:rPr>
              <a:t>Superframe</a:t>
            </a:r>
            <a:endParaRPr lang="en-US" altLang="ja-JP" sz="1600" dirty="0" smtClean="0">
              <a:latin typeface="Arial" panose="020B0604020202020204" pitchFamily="34" charset="0"/>
              <a:cs typeface="Arial" panose="020B0604020202020204" pitchFamily="34" charset="0"/>
            </a:endParaRPr>
          </a:p>
          <a:p>
            <a:r>
              <a:rPr kumimoji="1" lang="en-US" altLang="ja-JP" sz="1600" dirty="0" smtClean="0">
                <a:latin typeface="Arial" panose="020B0604020202020204" pitchFamily="34" charset="0"/>
                <a:cs typeface="Arial" panose="020B0604020202020204" pitchFamily="34" charset="0"/>
              </a:rPr>
              <a:t>during </a:t>
            </a:r>
            <a:r>
              <a:rPr kumimoji="1" lang="en-US" altLang="ja-JP" sz="1600" dirty="0" smtClean="0">
                <a:solidFill>
                  <a:srgbClr val="FF0000"/>
                </a:solidFill>
                <a:latin typeface="Arial" panose="020B0604020202020204" pitchFamily="34" charset="0"/>
                <a:cs typeface="Arial" panose="020B0604020202020204" pitchFamily="34" charset="0"/>
              </a:rPr>
              <a:t>Associated</a:t>
            </a:r>
          </a:p>
          <a:p>
            <a:r>
              <a:rPr kumimoji="1" lang="en-US" altLang="ja-JP" sz="1600" dirty="0" smtClean="0">
                <a:latin typeface="Arial" panose="020B0604020202020204" pitchFamily="34" charset="0"/>
                <a:cs typeface="Arial" panose="020B0604020202020204" pitchFamily="34" charset="0"/>
              </a:rPr>
              <a:t>phase</a:t>
            </a:r>
            <a:endParaRPr kumimoji="1" lang="ja-JP" altLang="en-US" sz="1600" dirty="0">
              <a:latin typeface="Arial" panose="020B0604020202020204" pitchFamily="34" charset="0"/>
              <a:cs typeface="Arial" panose="020B0604020202020204" pitchFamily="34" charset="0"/>
            </a:endParaRPr>
          </a:p>
        </p:txBody>
      </p:sp>
      <p:cxnSp>
        <p:nvCxnSpPr>
          <p:cNvPr id="56" name="直線コネクタ 55"/>
          <p:cNvCxnSpPr/>
          <p:nvPr/>
        </p:nvCxnSpPr>
        <p:spPr bwMode="auto">
          <a:xfrm>
            <a:off x="2402479" y="5610612"/>
            <a:ext cx="6012439"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正方形/長方形 58"/>
          <p:cNvSpPr/>
          <p:nvPr/>
        </p:nvSpPr>
        <p:spPr bwMode="auto">
          <a:xfrm>
            <a:off x="3419872" y="5348848"/>
            <a:ext cx="890591" cy="24906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dirty="0" smtClean="0"/>
              <a:t>Frame #1</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60" name="直線矢印コネクタ 59"/>
          <p:cNvCxnSpPr/>
          <p:nvPr/>
        </p:nvCxnSpPr>
        <p:spPr bwMode="auto">
          <a:xfrm>
            <a:off x="4306421" y="5486080"/>
            <a:ext cx="397417"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0"/>
          <p:cNvSpPr txBox="1"/>
          <p:nvPr/>
        </p:nvSpPr>
        <p:spPr>
          <a:xfrm>
            <a:off x="4297184" y="5062389"/>
            <a:ext cx="490840" cy="276999"/>
          </a:xfrm>
          <a:prstGeom prst="rect">
            <a:avLst/>
          </a:prstGeom>
          <a:noFill/>
        </p:spPr>
        <p:txBody>
          <a:bodyPr wrap="none" rtlCol="0">
            <a:spAutoFit/>
          </a:bodyPr>
          <a:lstStyle/>
          <a:p>
            <a:r>
              <a:rPr kumimoji="1" lang="en-US" altLang="ja-JP" dirty="0" smtClean="0"/>
              <a:t>SIFS</a:t>
            </a:r>
            <a:endParaRPr kumimoji="1" lang="ja-JP" altLang="en-US" dirty="0"/>
          </a:p>
        </p:txBody>
      </p:sp>
      <p:sp>
        <p:nvSpPr>
          <p:cNvPr id="62" name="正方形/長方形 61"/>
          <p:cNvSpPr/>
          <p:nvPr/>
        </p:nvSpPr>
        <p:spPr bwMode="auto">
          <a:xfrm>
            <a:off x="4703302" y="5613080"/>
            <a:ext cx="852491" cy="2641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rPr>
              <a:t>Frame#2</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65" name="直線コネクタ 64"/>
          <p:cNvCxnSpPr>
            <a:stCxn id="62" idx="1"/>
          </p:cNvCxnSpPr>
          <p:nvPr/>
        </p:nvCxnSpPr>
        <p:spPr bwMode="auto">
          <a:xfrm flipV="1">
            <a:off x="4703302" y="5361548"/>
            <a:ext cx="0" cy="3836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p:nvPr/>
        </p:nvCxnSpPr>
        <p:spPr bwMode="auto">
          <a:xfrm>
            <a:off x="5537386" y="5497557"/>
            <a:ext cx="397417"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テキスト ボックス 66"/>
          <p:cNvSpPr txBox="1"/>
          <p:nvPr/>
        </p:nvSpPr>
        <p:spPr>
          <a:xfrm>
            <a:off x="5504015" y="5062390"/>
            <a:ext cx="490840" cy="276999"/>
          </a:xfrm>
          <a:prstGeom prst="rect">
            <a:avLst/>
          </a:prstGeom>
          <a:noFill/>
        </p:spPr>
        <p:txBody>
          <a:bodyPr wrap="none" rtlCol="0">
            <a:spAutoFit/>
          </a:bodyPr>
          <a:lstStyle/>
          <a:p>
            <a:r>
              <a:rPr kumimoji="1" lang="en-US" altLang="ja-JP" dirty="0" smtClean="0"/>
              <a:t>SIFS</a:t>
            </a:r>
            <a:endParaRPr kumimoji="1" lang="ja-JP" altLang="en-US" dirty="0"/>
          </a:p>
        </p:txBody>
      </p:sp>
      <p:cxnSp>
        <p:nvCxnSpPr>
          <p:cNvPr id="68" name="直線コネクタ 67"/>
          <p:cNvCxnSpPr/>
          <p:nvPr/>
        </p:nvCxnSpPr>
        <p:spPr bwMode="auto">
          <a:xfrm flipV="1">
            <a:off x="5947116" y="5488508"/>
            <a:ext cx="0" cy="376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コネクタ 71"/>
          <p:cNvCxnSpPr/>
          <p:nvPr/>
        </p:nvCxnSpPr>
        <p:spPr bwMode="auto">
          <a:xfrm flipV="1">
            <a:off x="5550191" y="5334388"/>
            <a:ext cx="0" cy="3836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正方形/長方形 72"/>
          <p:cNvSpPr/>
          <p:nvPr/>
        </p:nvSpPr>
        <p:spPr bwMode="auto">
          <a:xfrm>
            <a:off x="5947116" y="5348644"/>
            <a:ext cx="890591" cy="249064"/>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dirty="0" smtClean="0"/>
              <a:t>Frame #3</a:t>
            </a:r>
            <a:endParaRPr kumimoji="0" lang="ja-JP" altLang="en-US" sz="1200" b="0" i="0" u="none" strike="noStrike" cap="none" normalizeH="0" baseline="0" dirty="0" smtClean="0">
              <a:ln>
                <a:noFill/>
              </a:ln>
              <a:solidFill>
                <a:schemeClr val="tx1"/>
              </a:solidFill>
              <a:effectLst/>
              <a:latin typeface="Times New Roman" pitchFamily="18" charset="0"/>
            </a:endParaRPr>
          </a:p>
        </p:txBody>
      </p:sp>
      <p:cxnSp>
        <p:nvCxnSpPr>
          <p:cNvPr id="74" name="直線矢印コネクタ 73"/>
          <p:cNvCxnSpPr/>
          <p:nvPr/>
        </p:nvCxnSpPr>
        <p:spPr bwMode="auto">
          <a:xfrm flipV="1">
            <a:off x="2627784" y="5497557"/>
            <a:ext cx="8042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テキスト ボックス 75"/>
          <p:cNvSpPr txBox="1"/>
          <p:nvPr/>
        </p:nvSpPr>
        <p:spPr>
          <a:xfrm>
            <a:off x="2777892" y="5210144"/>
            <a:ext cx="508473" cy="276999"/>
          </a:xfrm>
          <a:prstGeom prst="rect">
            <a:avLst/>
          </a:prstGeom>
          <a:noFill/>
        </p:spPr>
        <p:txBody>
          <a:bodyPr wrap="none" rtlCol="0">
            <a:spAutoFit/>
          </a:bodyPr>
          <a:lstStyle/>
          <a:p>
            <a:r>
              <a:rPr kumimoji="1" lang="en-US" altLang="ja-JP" dirty="0"/>
              <a:t>R</a:t>
            </a:r>
            <a:r>
              <a:rPr kumimoji="1" lang="en-US" altLang="ja-JP" dirty="0" smtClean="0"/>
              <a:t>IFS</a:t>
            </a:r>
            <a:endParaRPr kumimoji="1" lang="ja-JP" altLang="en-US" dirty="0"/>
          </a:p>
        </p:txBody>
      </p:sp>
      <p:sp>
        <p:nvSpPr>
          <p:cNvPr id="77" name="テキスト ボックス 76"/>
          <p:cNvSpPr txBox="1"/>
          <p:nvPr/>
        </p:nvSpPr>
        <p:spPr>
          <a:xfrm>
            <a:off x="2467325" y="4941168"/>
            <a:ext cx="1534394" cy="276999"/>
          </a:xfrm>
          <a:prstGeom prst="rect">
            <a:avLst/>
          </a:prstGeom>
          <a:noFill/>
        </p:spPr>
        <p:txBody>
          <a:bodyPr wrap="none" rtlCol="0">
            <a:spAutoFit/>
          </a:bodyPr>
          <a:lstStyle/>
          <a:p>
            <a:r>
              <a:rPr kumimoji="1" lang="en-US" altLang="ja-JP" dirty="0" smtClean="0"/>
              <a:t>If Recovery is needed</a:t>
            </a:r>
            <a:endParaRPr kumimoji="1" lang="ja-JP" altLang="en-US" dirty="0"/>
          </a:p>
        </p:txBody>
      </p:sp>
      <p:sp>
        <p:nvSpPr>
          <p:cNvPr id="78" name="テキスト ボックス 77"/>
          <p:cNvSpPr txBox="1"/>
          <p:nvPr/>
        </p:nvSpPr>
        <p:spPr>
          <a:xfrm>
            <a:off x="6876256" y="5177462"/>
            <a:ext cx="441146" cy="400110"/>
          </a:xfrm>
          <a:prstGeom prst="rect">
            <a:avLst/>
          </a:prstGeom>
          <a:noFill/>
        </p:spPr>
        <p:txBody>
          <a:bodyPr wrap="none" rtlCol="0">
            <a:spAutoFit/>
          </a:bodyPr>
          <a:lstStyle/>
          <a:p>
            <a:r>
              <a:rPr kumimoji="1" lang="en-US" altLang="ja-JP" sz="2000" b="1" dirty="0"/>
              <a:t>…</a:t>
            </a:r>
            <a:endParaRPr kumimoji="1" lang="ja-JP" altLang="en-US" sz="2000" b="1" dirty="0"/>
          </a:p>
        </p:txBody>
      </p:sp>
      <p:sp>
        <p:nvSpPr>
          <p:cNvPr id="79" name="正方形/長方形 78"/>
          <p:cNvSpPr/>
          <p:nvPr/>
        </p:nvSpPr>
        <p:spPr bwMode="auto">
          <a:xfrm>
            <a:off x="5555793" y="3940390"/>
            <a:ext cx="409454" cy="640737"/>
          </a:xfrm>
          <a:prstGeom prst="rect">
            <a:avLst/>
          </a:prstGeom>
          <a:no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80" name="テキスト ボックス 79"/>
          <p:cNvSpPr txBox="1"/>
          <p:nvPr/>
        </p:nvSpPr>
        <p:spPr>
          <a:xfrm>
            <a:off x="4967720" y="3626438"/>
            <a:ext cx="2129109" cy="276999"/>
          </a:xfrm>
          <a:prstGeom prst="rect">
            <a:avLst/>
          </a:prstGeom>
          <a:noFill/>
        </p:spPr>
        <p:txBody>
          <a:bodyPr wrap="none" rtlCol="0">
            <a:spAutoFit/>
          </a:bodyPr>
          <a:lstStyle/>
          <a:p>
            <a:r>
              <a:rPr kumimoji="1" lang="en-US" altLang="ja-JP" dirty="0" smtClean="0"/>
              <a:t>Association Request Command</a:t>
            </a:r>
            <a:endParaRPr kumimoji="1" lang="ja-JP" altLang="en-US" dirty="0"/>
          </a:p>
        </p:txBody>
      </p:sp>
      <p:sp>
        <p:nvSpPr>
          <p:cNvPr id="159"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50"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cxnSp>
        <p:nvCxnSpPr>
          <p:cNvPr id="58" name="直線矢印コネクタ 57"/>
          <p:cNvCxnSpPr/>
          <p:nvPr/>
        </p:nvCxnSpPr>
        <p:spPr>
          <a:xfrm>
            <a:off x="2390932" y="6237312"/>
            <a:ext cx="5997492"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4139952" y="5949280"/>
            <a:ext cx="3583032" cy="338554"/>
          </a:xfrm>
          <a:prstGeom prst="rect">
            <a:avLst/>
          </a:prstGeom>
          <a:noFill/>
        </p:spPr>
        <p:txBody>
          <a:bodyPr wrap="none" rtlCol="0">
            <a:spAutoFit/>
          </a:bodyPr>
          <a:lstStyle/>
          <a:p>
            <a:r>
              <a:rPr kumimoji="1" lang="en-US" altLang="ja-JP" sz="1600" dirty="0" err="1" smtClean="0">
                <a:latin typeface="Arial" panose="020B0604020202020204" pitchFamily="34" charset="0"/>
                <a:cs typeface="Arial" panose="020B0604020202020204" pitchFamily="34" charset="0"/>
              </a:rPr>
              <a:t>Superframe</a:t>
            </a:r>
            <a:r>
              <a:rPr kumimoji="1" lang="en-US" altLang="ja-JP" sz="1600" dirty="0" smtClean="0">
                <a:latin typeface="Arial" panose="020B0604020202020204" pitchFamily="34" charset="0"/>
                <a:cs typeface="Arial" panose="020B0604020202020204" pitchFamily="34" charset="0"/>
              </a:rPr>
              <a:t> duration equals to infinity</a:t>
            </a:r>
            <a:endParaRPr kumimoji="1" lang="ja-JP" alt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640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5</a:t>
            </a:fld>
            <a:endParaRPr lang="en-US" altLang="ja-JP"/>
          </a:p>
        </p:txBody>
      </p:sp>
      <p:sp>
        <p:nvSpPr>
          <p:cNvPr id="171" name="正方形/長方形 170"/>
          <p:cNvSpPr/>
          <p:nvPr/>
        </p:nvSpPr>
        <p:spPr>
          <a:xfrm>
            <a:off x="2483768" y="692696"/>
            <a:ext cx="3117520"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One cycle of PPAP</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2"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cxnSp>
        <p:nvCxnSpPr>
          <p:cNvPr id="7" name="直線コネクタ 6"/>
          <p:cNvCxnSpPr/>
          <p:nvPr/>
        </p:nvCxnSpPr>
        <p:spPr>
          <a:xfrm flipV="1">
            <a:off x="136126" y="3745250"/>
            <a:ext cx="8255241" cy="56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82076" y="2455000"/>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9" name="直線矢印コネクタ 8"/>
          <p:cNvCxnSpPr>
            <a:stCxn id="8" idx="2"/>
            <a:endCxn id="15" idx="0"/>
          </p:cNvCxnSpPr>
          <p:nvPr/>
        </p:nvCxnSpPr>
        <p:spPr>
          <a:xfrm>
            <a:off x="730088" y="2716610"/>
            <a:ext cx="39413"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8" idx="2"/>
          </p:cNvCxnSpPr>
          <p:nvPr/>
        </p:nvCxnSpPr>
        <p:spPr>
          <a:xfrm>
            <a:off x="730088" y="2716610"/>
            <a:ext cx="869888" cy="3813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94044" y="5568533"/>
            <a:ext cx="8856984" cy="1289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432590" y="3752778"/>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861181" y="3468415"/>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4" name="正方形/長方形 13"/>
          <p:cNvSpPr/>
          <p:nvPr/>
        </p:nvSpPr>
        <p:spPr>
          <a:xfrm>
            <a:off x="823507" y="3456388"/>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5" name="正方形/長方形 14"/>
          <p:cNvSpPr/>
          <p:nvPr/>
        </p:nvSpPr>
        <p:spPr>
          <a:xfrm>
            <a:off x="715495"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正方形/長方形 15"/>
          <p:cNvSpPr/>
          <p:nvPr/>
        </p:nvSpPr>
        <p:spPr>
          <a:xfrm>
            <a:off x="1665954" y="3456388"/>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7" name="正方形/長方形 16"/>
          <p:cNvSpPr/>
          <p:nvPr/>
        </p:nvSpPr>
        <p:spPr>
          <a:xfrm>
            <a:off x="1557941"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8" name="正方形/長方形 17"/>
          <p:cNvSpPr/>
          <p:nvPr/>
        </p:nvSpPr>
        <p:spPr>
          <a:xfrm>
            <a:off x="2401652"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9" name="直線コネクタ 18"/>
          <p:cNvCxnSpPr/>
          <p:nvPr/>
        </p:nvCxnSpPr>
        <p:spPr>
          <a:xfrm>
            <a:off x="1462196"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477608" y="1628800"/>
            <a:ext cx="1061509" cy="307777"/>
          </a:xfrm>
          <a:prstGeom prst="rect">
            <a:avLst/>
          </a:prstGeom>
          <a:noFill/>
          <a:ln w="19050">
            <a:solidFill>
              <a:schemeClr val="tx1"/>
            </a:solidFill>
          </a:ln>
        </p:spPr>
        <p:txBody>
          <a:bodyPr wrap="none" rtlCol="0">
            <a:spAutoFit/>
          </a:bodyPr>
          <a:lstStyle/>
          <a:p>
            <a:r>
              <a:rPr kumimoji="1" lang="en-US" altLang="ja-JP" sz="1400" dirty="0" smtClean="0">
                <a:latin typeface="Arial" panose="020B0604020202020204" pitchFamily="34" charset="0"/>
                <a:cs typeface="Arial" panose="020B0604020202020204" pitchFamily="34" charset="0"/>
              </a:rPr>
              <a:t>Associated</a:t>
            </a:r>
            <a:endParaRPr kumimoji="1" lang="ja-JP" altLang="en-US" sz="1400" dirty="0">
              <a:latin typeface="Arial" panose="020B0604020202020204" pitchFamily="34" charset="0"/>
              <a:cs typeface="Arial" panose="020B0604020202020204" pitchFamily="34" charset="0"/>
            </a:endParaRPr>
          </a:p>
        </p:txBody>
      </p:sp>
      <p:sp>
        <p:nvSpPr>
          <p:cNvPr id="21" name="テキスト ボックス 20"/>
          <p:cNvSpPr txBox="1"/>
          <p:nvPr/>
        </p:nvSpPr>
        <p:spPr>
          <a:xfrm>
            <a:off x="1167928" y="16224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sp>
        <p:nvSpPr>
          <p:cNvPr id="22" name="正方形/長方形 21"/>
          <p:cNvSpPr/>
          <p:nvPr/>
        </p:nvSpPr>
        <p:spPr>
          <a:xfrm>
            <a:off x="412952" y="501651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3" name="正方形/長方形 22"/>
          <p:cNvSpPr/>
          <p:nvPr/>
        </p:nvSpPr>
        <p:spPr>
          <a:xfrm>
            <a:off x="412952" y="556853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24" name="正方形/長方形 23"/>
          <p:cNvSpPr/>
          <p:nvPr/>
        </p:nvSpPr>
        <p:spPr>
          <a:xfrm>
            <a:off x="454084" y="518842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25" name="正方形/長方形 24"/>
          <p:cNvSpPr/>
          <p:nvPr/>
        </p:nvSpPr>
        <p:spPr>
          <a:xfrm>
            <a:off x="1432590" y="4925992"/>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6" name="正方形/長方形 25"/>
          <p:cNvSpPr/>
          <p:nvPr/>
        </p:nvSpPr>
        <p:spPr>
          <a:xfrm rot="5400000">
            <a:off x="1315001" y="517269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cxnSp>
        <p:nvCxnSpPr>
          <p:cNvPr id="27" name="直線コネクタ 26"/>
          <p:cNvCxnSpPr/>
          <p:nvPr/>
        </p:nvCxnSpPr>
        <p:spPr>
          <a:xfrm>
            <a:off x="1665955" y="3752778"/>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547000" y="2486607"/>
            <a:ext cx="1" cy="64297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4332844" y="3456386"/>
            <a:ext cx="171989" cy="288034"/>
          </a:xfrm>
          <a:prstGeom prst="rect">
            <a:avLst/>
          </a:pr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0" name="直線コネクタ 29"/>
          <p:cNvCxnSpPr/>
          <p:nvPr/>
        </p:nvCxnSpPr>
        <p:spPr>
          <a:xfrm>
            <a:off x="4737433" y="234888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1557277" y="2564904"/>
            <a:ext cx="3180156"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2351765" y="2276872"/>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3" name="直線コネクタ 32"/>
          <p:cNvCxnSpPr/>
          <p:nvPr/>
        </p:nvCxnSpPr>
        <p:spPr>
          <a:xfrm>
            <a:off x="2401652" y="3752778"/>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rot="5400000">
            <a:off x="2414790" y="57619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5" name="正方形/長方形 34"/>
          <p:cNvSpPr/>
          <p:nvPr/>
        </p:nvSpPr>
        <p:spPr>
          <a:xfrm>
            <a:off x="3261493"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6" name="正方形/長方形 35"/>
          <p:cNvSpPr/>
          <p:nvPr/>
        </p:nvSpPr>
        <p:spPr>
          <a:xfrm>
            <a:off x="5016549" y="3168356"/>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7" name="正方形/長方形 36"/>
          <p:cNvSpPr/>
          <p:nvPr/>
        </p:nvSpPr>
        <p:spPr>
          <a:xfrm rot="5400000">
            <a:off x="5828462" y="5172730"/>
            <a:ext cx="554577"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8" name="正方形/長方形 37"/>
          <p:cNvSpPr/>
          <p:nvPr/>
        </p:nvSpPr>
        <p:spPr>
          <a:xfrm>
            <a:off x="6318491" y="4509120"/>
            <a:ext cx="727181"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a:t>
            </a:r>
            <a:endParaRPr lang="ja-JP" altLang="en-US" sz="1100" b="1" dirty="0">
              <a:latin typeface="Arial" panose="020B0604020202020204" pitchFamily="34" charset="0"/>
              <a:cs typeface="Arial" panose="020B0604020202020204" pitchFamily="34" charset="0"/>
            </a:endParaRPr>
          </a:p>
        </p:txBody>
      </p:sp>
      <p:cxnSp>
        <p:nvCxnSpPr>
          <p:cNvPr id="41" name="直線コネクタ 40"/>
          <p:cNvCxnSpPr/>
          <p:nvPr/>
        </p:nvCxnSpPr>
        <p:spPr>
          <a:xfrm>
            <a:off x="4122817" y="3752778"/>
            <a:ext cx="920585"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5364088" y="2782089"/>
            <a:ext cx="2040943" cy="261610"/>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after association</a:t>
            </a:r>
          </a:p>
        </p:txBody>
      </p:sp>
      <p:cxnSp>
        <p:nvCxnSpPr>
          <p:cNvPr id="43" name="直線コネクタ 42"/>
          <p:cNvCxnSpPr/>
          <p:nvPr/>
        </p:nvCxnSpPr>
        <p:spPr>
          <a:xfrm>
            <a:off x="4744731" y="3757985"/>
            <a:ext cx="1987509" cy="1800532"/>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519155"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4628294"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270508" y="3752778"/>
            <a:ext cx="1049605"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2509665" y="3456388"/>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8" name="直線コネクタ 47"/>
          <p:cNvCxnSpPr/>
          <p:nvPr/>
        </p:nvCxnSpPr>
        <p:spPr>
          <a:xfrm>
            <a:off x="2694810" y="324199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856735" y="323996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平行四辺形 49"/>
          <p:cNvSpPr/>
          <p:nvPr/>
        </p:nvSpPr>
        <p:spPr>
          <a:xfrm flipH="1">
            <a:off x="2723385" y="3268985"/>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1" name="正方形/長方形 50"/>
          <p:cNvSpPr/>
          <p:nvPr/>
        </p:nvSpPr>
        <p:spPr>
          <a:xfrm>
            <a:off x="4198801" y="3429000"/>
            <a:ext cx="789174" cy="3154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53" name="正方形/長方形 52"/>
          <p:cNvSpPr/>
          <p:nvPr/>
        </p:nvSpPr>
        <p:spPr>
          <a:xfrm>
            <a:off x="3369112" y="3456296"/>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4" name="直線コネクタ 53"/>
          <p:cNvCxnSpPr/>
          <p:nvPr/>
        </p:nvCxnSpPr>
        <p:spPr>
          <a:xfrm>
            <a:off x="4023892" y="49726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927501" y="4900592"/>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6" name="正方形/長方形 55"/>
          <p:cNvSpPr/>
          <p:nvPr/>
        </p:nvSpPr>
        <p:spPr>
          <a:xfrm rot="5400000">
            <a:off x="3804490" y="5133644"/>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57" name="テキスト ボックス 56"/>
          <p:cNvSpPr txBox="1"/>
          <p:nvPr/>
        </p:nvSpPr>
        <p:spPr>
          <a:xfrm>
            <a:off x="2798449" y="5722623"/>
            <a:ext cx="984565"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58" name="直線コネクタ 57"/>
          <p:cNvCxnSpPr/>
          <p:nvPr/>
        </p:nvCxnSpPr>
        <p:spPr>
          <a:xfrm>
            <a:off x="2509665" y="3752778"/>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rot="5400000">
            <a:off x="6339986" y="57412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0" name="正方形/長方形 59"/>
          <p:cNvSpPr/>
          <p:nvPr/>
        </p:nvSpPr>
        <p:spPr>
          <a:xfrm>
            <a:off x="6350471" y="6224612"/>
            <a:ext cx="525785"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61" name="正方形/長方形 60"/>
          <p:cNvSpPr/>
          <p:nvPr/>
        </p:nvSpPr>
        <p:spPr>
          <a:xfrm>
            <a:off x="4572742" y="3458443"/>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2" name="テキスト ボックス 61"/>
          <p:cNvSpPr txBox="1"/>
          <p:nvPr/>
        </p:nvSpPr>
        <p:spPr>
          <a:xfrm>
            <a:off x="5278620" y="3429000"/>
            <a:ext cx="1962332" cy="307777"/>
          </a:xfrm>
          <a:prstGeom prst="rect">
            <a:avLst/>
          </a:prstGeom>
          <a:noFill/>
        </p:spPr>
        <p:txBody>
          <a:bodyPr wrap="none" rtlCol="0">
            <a:spAutoFit/>
          </a:bodyPr>
          <a:lstStyle/>
          <a:p>
            <a:r>
              <a:rPr kumimoji="1" lang="en-US" altLang="ja-JP" sz="1400" b="1" i="1" dirty="0" smtClean="0">
                <a:latin typeface="+mn-lt"/>
                <a:ea typeface="HGPｺﾞｼｯｸE" panose="020B0900000000000000" pitchFamily="50" charset="-128"/>
              </a:rPr>
              <a:t>Data Transfer  Phase</a:t>
            </a:r>
          </a:p>
        </p:txBody>
      </p:sp>
      <p:cxnSp>
        <p:nvCxnSpPr>
          <p:cNvPr id="63" name="直線コネクタ 62"/>
          <p:cNvCxnSpPr/>
          <p:nvPr/>
        </p:nvCxnSpPr>
        <p:spPr bwMode="auto">
          <a:xfrm>
            <a:off x="1981239" y="542202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コネクタ 63"/>
          <p:cNvCxnSpPr/>
          <p:nvPr/>
        </p:nvCxnSpPr>
        <p:spPr bwMode="auto">
          <a:xfrm>
            <a:off x="2262175" y="5429859"/>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コネクタ 64"/>
          <p:cNvCxnSpPr/>
          <p:nvPr/>
        </p:nvCxnSpPr>
        <p:spPr bwMode="auto">
          <a:xfrm>
            <a:off x="2552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コネクタ 65"/>
          <p:cNvCxnSpPr/>
          <p:nvPr/>
        </p:nvCxnSpPr>
        <p:spPr bwMode="auto">
          <a:xfrm>
            <a:off x="2848014" y="542429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a:off x="3133764" y="54433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419514"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3695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p:nvPr/>
        </p:nvCxnSpPr>
        <p:spPr>
          <a:xfrm>
            <a:off x="1981239" y="5399915"/>
            <a:ext cx="280936"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1829926" y="5103784"/>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cxnSp>
        <p:nvCxnSpPr>
          <p:cNvPr id="72" name="直線コネクタ 71"/>
          <p:cNvCxnSpPr/>
          <p:nvPr/>
        </p:nvCxnSpPr>
        <p:spPr bwMode="auto">
          <a:xfrm>
            <a:off x="5310614" y="545071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正方形/長方形 72"/>
          <p:cNvSpPr/>
          <p:nvPr/>
        </p:nvSpPr>
        <p:spPr>
          <a:xfrm>
            <a:off x="5514873" y="5786123"/>
            <a:ext cx="322204" cy="169277"/>
          </a:xfrm>
          <a:prstGeom prst="rect">
            <a:avLst/>
          </a:prstGeom>
          <a:solidFill>
            <a:schemeClr val="bg1"/>
          </a:solidFill>
        </p:spPr>
        <p:txBody>
          <a:bodyPr wrap="none" lIns="0" tIns="0" rIns="0" bIns="0">
            <a:spAutoFit/>
          </a:bodyPr>
          <a:lstStyle/>
          <a:p>
            <a:pPr algn="ctr"/>
            <a:r>
              <a:rPr lang="en-US" altLang="ja-JP" sz="1100" b="1" dirty="0">
                <a:latin typeface="Arial" panose="020B0604020202020204" pitchFamily="34" charset="0"/>
                <a:cs typeface="Arial" panose="020B0604020202020204" pitchFamily="34" charset="0"/>
              </a:rPr>
              <a:t>RIFS</a:t>
            </a:r>
            <a:endParaRPr lang="en-US" altLang="ja-JP" sz="1100" b="1" dirty="0" smtClean="0">
              <a:latin typeface="Arial" panose="020B0604020202020204" pitchFamily="34" charset="0"/>
              <a:cs typeface="Arial" panose="020B0604020202020204" pitchFamily="34" charset="0"/>
            </a:endParaRPr>
          </a:p>
        </p:txBody>
      </p:sp>
      <p:cxnSp>
        <p:nvCxnSpPr>
          <p:cNvPr id="74" name="直線矢印コネクタ 73"/>
          <p:cNvCxnSpPr/>
          <p:nvPr/>
        </p:nvCxnSpPr>
        <p:spPr>
          <a:xfrm>
            <a:off x="5296918" y="5721081"/>
            <a:ext cx="715242"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6148529" y="5798055"/>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6" name="直線矢印コネクタ 75"/>
          <p:cNvCxnSpPr/>
          <p:nvPr/>
        </p:nvCxnSpPr>
        <p:spPr>
          <a:xfrm>
            <a:off x="6226827" y="5721081"/>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bwMode="auto">
          <a:xfrm flipH="1">
            <a:off x="5300945" y="5568533"/>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コネクタ 77"/>
          <p:cNvCxnSpPr/>
          <p:nvPr/>
        </p:nvCxnSpPr>
        <p:spPr bwMode="auto">
          <a:xfrm flipH="1">
            <a:off x="5979497" y="5584147"/>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コネクタ 78"/>
          <p:cNvCxnSpPr/>
          <p:nvPr/>
        </p:nvCxnSpPr>
        <p:spPr bwMode="auto">
          <a:xfrm flipH="1">
            <a:off x="6227147" y="5589480"/>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正方形/長方形 79"/>
          <p:cNvSpPr/>
          <p:nvPr/>
        </p:nvSpPr>
        <p:spPr>
          <a:xfrm rot="5400000">
            <a:off x="7484484" y="5742898"/>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1" name="テキスト ボックス 80"/>
          <p:cNvSpPr txBox="1"/>
          <p:nvPr/>
        </p:nvSpPr>
        <p:spPr>
          <a:xfrm>
            <a:off x="7842905" y="5654039"/>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sp>
        <p:nvSpPr>
          <p:cNvPr id="82" name="正方形/長方形 81"/>
          <p:cNvSpPr/>
          <p:nvPr/>
        </p:nvSpPr>
        <p:spPr>
          <a:xfrm>
            <a:off x="7236296" y="3460077"/>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83" name="直線コネクタ 82"/>
          <p:cNvCxnSpPr/>
          <p:nvPr/>
        </p:nvCxnSpPr>
        <p:spPr>
          <a:xfrm>
            <a:off x="7405093" y="238887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7451940" y="3766443"/>
            <a:ext cx="45019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flipV="1">
            <a:off x="7150828" y="5726047"/>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7290838" y="5772794"/>
            <a:ext cx="322204"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a:latin typeface="Arial" panose="020B0604020202020204" pitchFamily="34" charset="0"/>
                <a:cs typeface="Arial" panose="020B0604020202020204" pitchFamily="34" charset="0"/>
              </a:rPr>
              <a:t>o</a:t>
            </a:r>
            <a:r>
              <a:rPr lang="en-US" altLang="ja-JP" sz="1100" b="1" dirty="0" smtClean="0">
                <a:latin typeface="Arial" panose="020B0604020202020204" pitchFamily="34" charset="0"/>
                <a:cs typeface="Arial" panose="020B0604020202020204" pitchFamily="34" charset="0"/>
              </a:rPr>
              <a:t>r</a:t>
            </a:r>
          </a:p>
          <a:p>
            <a:pPr algn="ctr"/>
            <a:r>
              <a:rPr lang="en-US" altLang="ja-JP" sz="1100" b="1" dirty="0" smtClean="0">
                <a:latin typeface="Arial" panose="020B0604020202020204" pitchFamily="34" charset="0"/>
                <a:cs typeface="Arial" panose="020B0604020202020204" pitchFamily="34" charset="0"/>
              </a:rPr>
              <a:t>RIFS</a:t>
            </a:r>
          </a:p>
        </p:txBody>
      </p:sp>
      <p:sp>
        <p:nvSpPr>
          <p:cNvPr id="87" name="テキスト ボックス 86"/>
          <p:cNvSpPr txBox="1"/>
          <p:nvPr/>
        </p:nvSpPr>
        <p:spPr>
          <a:xfrm>
            <a:off x="7681129" y="16288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cxnSp>
        <p:nvCxnSpPr>
          <p:cNvPr id="88" name="直線矢印コネクタ 87"/>
          <p:cNvCxnSpPr>
            <a:stCxn id="38" idx="1"/>
          </p:cNvCxnSpPr>
          <p:nvPr/>
        </p:nvCxnSpPr>
        <p:spPr>
          <a:xfrm flipH="1">
            <a:off x="6090142" y="4678397"/>
            <a:ext cx="228349" cy="3381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42" idx="1"/>
            <a:endCxn id="36" idx="0"/>
          </p:cNvCxnSpPr>
          <p:nvPr/>
        </p:nvCxnSpPr>
        <p:spPr>
          <a:xfrm flipH="1">
            <a:off x="5070555" y="2912894"/>
            <a:ext cx="293533" cy="2554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7537113" y="2708920"/>
            <a:ext cx="1643399" cy="430887"/>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PPC may send Beacon</a:t>
            </a:r>
          </a:p>
          <a:p>
            <a:r>
              <a:rPr kumimoji="1" lang="en-US" altLang="ja-JP" sz="1100" dirty="0" smtClean="0">
                <a:latin typeface="Arial" panose="020B0604020202020204" pitchFamily="34" charset="0"/>
                <a:cs typeface="Arial" panose="020B0604020202020204" pitchFamily="34" charset="0"/>
              </a:rPr>
              <a:t>with new Next DEVID</a:t>
            </a:r>
          </a:p>
        </p:txBody>
      </p:sp>
      <p:sp>
        <p:nvSpPr>
          <p:cNvPr id="91" name="正方形/長方形 90"/>
          <p:cNvSpPr/>
          <p:nvPr/>
        </p:nvSpPr>
        <p:spPr>
          <a:xfrm>
            <a:off x="1468485" y="1988840"/>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92" name="正方形/長方形 91"/>
          <p:cNvSpPr/>
          <p:nvPr/>
        </p:nvSpPr>
        <p:spPr>
          <a:xfrm>
            <a:off x="4644008" y="1988840"/>
            <a:ext cx="2869375" cy="307777"/>
          </a:xfrm>
          <a:prstGeom prst="rect">
            <a:avLst/>
          </a:prstGeom>
          <a:solidFill>
            <a:schemeClr val="bg1"/>
          </a:solidFill>
        </p:spPr>
        <p:txBody>
          <a:bodyPr wrap="none" lIns="0" tIns="0" rIns="0" bIns="0">
            <a:spAutoFit/>
          </a:bodyPr>
          <a:lstStyle/>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Synchronous Phase</a:t>
            </a:r>
          </a:p>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Asynchronous Phase (If recovery is needed)</a:t>
            </a:r>
          </a:p>
        </p:txBody>
      </p:sp>
      <p:sp>
        <p:nvSpPr>
          <p:cNvPr id="93" name="正方形/長方形 92"/>
          <p:cNvSpPr/>
          <p:nvPr/>
        </p:nvSpPr>
        <p:spPr>
          <a:xfrm>
            <a:off x="7779746" y="2050976"/>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94"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cxnSp>
        <p:nvCxnSpPr>
          <p:cNvPr id="99" name="直線コネクタ 98"/>
          <p:cNvCxnSpPr/>
          <p:nvPr/>
        </p:nvCxnSpPr>
        <p:spPr>
          <a:xfrm>
            <a:off x="5142571" y="4979299"/>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5033480" y="4907260"/>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101" name="正方形/長方形 100"/>
          <p:cNvSpPr/>
          <p:nvPr/>
        </p:nvSpPr>
        <p:spPr>
          <a:xfrm rot="5400000">
            <a:off x="4923169" y="514031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102" name="正方形/長方形 101"/>
          <p:cNvSpPr/>
          <p:nvPr/>
        </p:nvSpPr>
        <p:spPr>
          <a:xfrm>
            <a:off x="4120964" y="3166368"/>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cxnSp>
        <p:nvCxnSpPr>
          <p:cNvPr id="104" name="直線矢印コネクタ 103"/>
          <p:cNvCxnSpPr>
            <a:stCxn id="110" idx="1"/>
          </p:cNvCxnSpPr>
          <p:nvPr/>
        </p:nvCxnSpPr>
        <p:spPr>
          <a:xfrm flipH="1">
            <a:off x="4221019" y="2541240"/>
            <a:ext cx="650088" cy="56757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0" name="テキスト ボックス 109"/>
          <p:cNvSpPr txBox="1"/>
          <p:nvPr/>
        </p:nvSpPr>
        <p:spPr>
          <a:xfrm>
            <a:off x="4871107" y="2410435"/>
            <a:ext cx="2658100" cy="261610"/>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Change the Beacon Interval to “infinity”.</a:t>
            </a:r>
          </a:p>
        </p:txBody>
      </p:sp>
    </p:spTree>
    <p:extLst>
      <p:ext uri="{BB962C8B-B14F-4D97-AF65-F5344CB8AC3E}">
        <p14:creationId xmlns:p14="http://schemas.microsoft.com/office/powerpoint/2010/main" val="2338232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6</a:t>
            </a:fld>
            <a:endParaRPr lang="en-US" altLang="ja-JP"/>
          </a:p>
        </p:txBody>
      </p:sp>
      <p:sp>
        <p:nvSpPr>
          <p:cNvPr id="5" name="正方形/長方形 4"/>
          <p:cNvSpPr/>
          <p:nvPr/>
        </p:nvSpPr>
        <p:spPr>
          <a:xfrm>
            <a:off x="565820" y="1268760"/>
            <a:ext cx="8280920" cy="5016758"/>
          </a:xfrm>
          <a:prstGeom prst="rect">
            <a:avLst/>
          </a:prstGeom>
        </p:spPr>
        <p:txBody>
          <a:bodyPr wrap="square">
            <a:spAutoFit/>
          </a:bodyPr>
          <a:lstStyle/>
          <a:p>
            <a:pPr marL="342900" indent="-342900">
              <a:buFont typeface="Wingdings" panose="05000000000000000000" pitchFamily="2" charset="2"/>
              <a:buChar char="p"/>
            </a:pPr>
            <a:r>
              <a:rPr lang="en-US" altLang="ja-JP" sz="2000" dirty="0" smtClean="0"/>
              <a:t>PPC creates </a:t>
            </a:r>
            <a:r>
              <a:rPr lang="en-US" altLang="ja-JP" sz="2000" dirty="0"/>
              <a:t>a “Next DEVID” (1 Octet) field </a:t>
            </a:r>
            <a:r>
              <a:rPr lang="en-US" altLang="ja-JP" sz="2000" dirty="0" smtClean="0"/>
              <a:t>within the beacon </a:t>
            </a:r>
            <a:r>
              <a:rPr lang="en-US" altLang="ja-JP" sz="2000" dirty="0"/>
              <a:t>frame. This Next DEVID value </a:t>
            </a:r>
            <a:r>
              <a:rPr lang="en-US" altLang="ja-JP" sz="2000" dirty="0" smtClean="0"/>
              <a:t>indicates </a:t>
            </a:r>
            <a:r>
              <a:rPr lang="en-US" altLang="ja-JP" sz="2000" dirty="0"/>
              <a:t>the DEVID which will be assigned to the next associating device. </a:t>
            </a:r>
            <a:endParaRPr lang="en-US" altLang="ja-JP" sz="2000" dirty="0" smtClean="0"/>
          </a:p>
          <a:p>
            <a:pPr marL="342900" indent="-342900">
              <a:buFont typeface="Wingdings" panose="05000000000000000000" pitchFamily="2" charset="2"/>
              <a:buChar char="p"/>
            </a:pPr>
            <a:r>
              <a:rPr lang="en-US" altLang="ja-JP" sz="2000" dirty="0" smtClean="0">
                <a:solidFill>
                  <a:srgbClr val="FF0000"/>
                </a:solidFill>
              </a:rPr>
              <a:t>The value of Next DEVID is generated randomly</a:t>
            </a:r>
            <a:r>
              <a:rPr lang="en-US" altLang="ja-JP" sz="2000" dirty="0" smtClean="0"/>
              <a:t>, but after sending a new beacon, the PPC shall not change the value during this session.</a:t>
            </a:r>
            <a:r>
              <a:rPr lang="ja-JP" altLang="en-US" sz="2000" dirty="0"/>
              <a:t> </a:t>
            </a:r>
            <a:endParaRPr lang="en-US" altLang="ja-JP" sz="2000" dirty="0" smtClean="0"/>
          </a:p>
          <a:p>
            <a:pPr marL="342900" indent="-342900">
              <a:buFont typeface="Wingdings" panose="05000000000000000000" pitchFamily="2" charset="2"/>
              <a:buChar char="p"/>
            </a:pPr>
            <a:r>
              <a:rPr lang="en-US" altLang="ja-JP" sz="2000" dirty="0" smtClean="0"/>
              <a:t>A </a:t>
            </a:r>
            <a:r>
              <a:rPr lang="en-US" altLang="ja-JP" sz="2000" dirty="0"/>
              <a:t>device </a:t>
            </a:r>
            <a:r>
              <a:rPr lang="en-US" altLang="ja-JP" sz="2000" dirty="0" smtClean="0"/>
              <a:t>that wishes </a:t>
            </a:r>
            <a:r>
              <a:rPr lang="en-US" altLang="ja-JP" sz="2000" dirty="0"/>
              <a:t>to </a:t>
            </a:r>
            <a:r>
              <a:rPr lang="en-US" altLang="ja-JP" sz="2000" dirty="0" smtClean="0"/>
              <a:t>associate with the PPC </a:t>
            </a:r>
            <a:r>
              <a:rPr lang="en-US" altLang="ja-JP" sz="2000" dirty="0"/>
              <a:t>shall </a:t>
            </a:r>
            <a:r>
              <a:rPr lang="en-US" altLang="ja-JP" sz="2000" dirty="0" smtClean="0"/>
              <a:t>assign </a:t>
            </a:r>
            <a:r>
              <a:rPr lang="en-US" altLang="ja-JP" sz="2000" dirty="0"/>
              <a:t>its </a:t>
            </a:r>
            <a:r>
              <a:rPr lang="en-US" altLang="ja-JP" sz="2000" dirty="0" smtClean="0"/>
              <a:t>own DEVID value as the received “Next </a:t>
            </a:r>
            <a:r>
              <a:rPr lang="en-US" altLang="ja-JP" sz="2000" dirty="0"/>
              <a:t>DEVID</a:t>
            </a:r>
            <a:r>
              <a:rPr lang="en-US" altLang="ja-JP" sz="2000" dirty="0" smtClean="0"/>
              <a:t>”. </a:t>
            </a:r>
          </a:p>
          <a:p>
            <a:pPr marL="342900" indent="-342900">
              <a:buFont typeface="Wingdings" panose="05000000000000000000" pitchFamily="2" charset="2"/>
              <a:buChar char="p"/>
            </a:pPr>
            <a:r>
              <a:rPr lang="en-US" altLang="ja-JP" sz="2000" dirty="0" smtClean="0">
                <a:solidFill>
                  <a:srgbClr val="FF0000"/>
                </a:solidFill>
              </a:rPr>
              <a:t>The PPC shall change the beacon interval value to infinity inside the </a:t>
            </a:r>
            <a:r>
              <a:rPr lang="en-US" altLang="ja-JP" sz="2000" dirty="0">
                <a:solidFill>
                  <a:srgbClr val="FF0000"/>
                </a:solidFill>
              </a:rPr>
              <a:t>last </a:t>
            </a:r>
            <a:r>
              <a:rPr lang="en-US" altLang="ja-JP" sz="2000" dirty="0" smtClean="0">
                <a:solidFill>
                  <a:srgbClr val="FF0000"/>
                </a:solidFill>
              </a:rPr>
              <a:t>beacon sent just prior to </a:t>
            </a:r>
            <a:r>
              <a:rPr lang="en-US" altLang="ja-JP" sz="2000" dirty="0">
                <a:solidFill>
                  <a:srgbClr val="FF0000"/>
                </a:solidFill>
              </a:rPr>
              <a:t>sending Association </a:t>
            </a:r>
            <a:r>
              <a:rPr lang="en-US" altLang="ja-JP" sz="2000" dirty="0" smtClean="0">
                <a:solidFill>
                  <a:srgbClr val="FF0000"/>
                </a:solidFill>
              </a:rPr>
              <a:t>Response command. </a:t>
            </a:r>
          </a:p>
          <a:p>
            <a:pPr marL="342900" indent="-342900">
              <a:buFont typeface="Wingdings" panose="05000000000000000000" pitchFamily="2" charset="2"/>
              <a:buChar char="p"/>
            </a:pPr>
            <a:r>
              <a:rPr lang="en-US" altLang="ja-JP" sz="2000" dirty="0" smtClean="0"/>
              <a:t>After association</a:t>
            </a:r>
            <a:r>
              <a:rPr lang="en-US" altLang="ja-JP" sz="2000" dirty="0"/>
              <a:t>, the beacon (carrying the “Next DEVID” field) is turned off. </a:t>
            </a:r>
            <a:endParaRPr lang="en-US" altLang="ja-JP" sz="2000" dirty="0" smtClean="0"/>
          </a:p>
          <a:p>
            <a:pPr marL="171450" lvl="0" indent="-171450">
              <a:buFont typeface="Wingdings" panose="05000000000000000000" pitchFamily="2" charset="2"/>
              <a:buChar char="p"/>
            </a:pPr>
            <a:r>
              <a:rPr lang="en-US" altLang="ja-JP" sz="2000" dirty="0"/>
              <a:t>If the PPC does not receive frames from the associated device for the Association Timeout Period(ATP), the session is terminated by the PPC.</a:t>
            </a:r>
            <a:endParaRPr lang="ja-JP" altLang="ja-JP" sz="2000" dirty="0"/>
          </a:p>
          <a:p>
            <a:pPr marL="800100" lvl="1" indent="-342900">
              <a:buFont typeface="Wingdings" panose="05000000000000000000" pitchFamily="2" charset="2"/>
              <a:buChar char="ü"/>
            </a:pPr>
            <a:r>
              <a:rPr lang="en-US" altLang="ja-JP" sz="2000" dirty="0"/>
              <a:t>ATP is a variable value and negotiated between the PPC and the associated DEV.</a:t>
            </a:r>
          </a:p>
          <a:p>
            <a:pPr marL="342900" indent="-342900">
              <a:buFont typeface="Wingdings" panose="05000000000000000000" pitchFamily="2" charset="2"/>
              <a:buChar char="p"/>
            </a:pPr>
            <a:endParaRPr lang="en-US" altLang="ja-JP" sz="2000" dirty="0" smtClean="0"/>
          </a:p>
        </p:txBody>
      </p:sp>
      <p:sp>
        <p:nvSpPr>
          <p:cNvPr id="6" name="正方形/長方形 5"/>
          <p:cNvSpPr/>
          <p:nvPr/>
        </p:nvSpPr>
        <p:spPr>
          <a:xfrm>
            <a:off x="1691680" y="677887"/>
            <a:ext cx="6746912"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5. Next DEVID field in the Beacon</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1/2)</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8"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977464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7</a:t>
            </a:fld>
            <a:endParaRPr lang="en-US" altLang="ja-JP"/>
          </a:p>
        </p:txBody>
      </p:sp>
      <p:sp>
        <p:nvSpPr>
          <p:cNvPr id="5" name="正方形/長方形 4"/>
          <p:cNvSpPr/>
          <p:nvPr/>
        </p:nvSpPr>
        <p:spPr>
          <a:xfrm>
            <a:off x="539552" y="1340768"/>
            <a:ext cx="8208912" cy="2862322"/>
          </a:xfrm>
          <a:prstGeom prst="rect">
            <a:avLst/>
          </a:prstGeom>
        </p:spPr>
        <p:txBody>
          <a:bodyPr wrap="square">
            <a:spAutoFit/>
          </a:bodyPr>
          <a:lstStyle/>
          <a:p>
            <a:pPr marL="342900" indent="-342900">
              <a:buFont typeface="Wingdings" panose="05000000000000000000" pitchFamily="2" charset="2"/>
              <a:buChar char="p"/>
            </a:pPr>
            <a:r>
              <a:rPr lang="en-US" altLang="ja-JP" sz="2000" dirty="0" smtClean="0"/>
              <a:t>When the PPC </a:t>
            </a:r>
            <a:r>
              <a:rPr lang="en-US" altLang="ja-JP" sz="2000" dirty="0"/>
              <a:t>creates a new session, </a:t>
            </a:r>
            <a:r>
              <a:rPr lang="en-US" altLang="ja-JP" sz="2000" dirty="0">
                <a:solidFill>
                  <a:srgbClr val="FF0000"/>
                </a:solidFill>
              </a:rPr>
              <a:t>the “Next DEVID” </a:t>
            </a:r>
            <a:r>
              <a:rPr lang="en-US" altLang="ja-JP" sz="2000" dirty="0" smtClean="0">
                <a:solidFill>
                  <a:srgbClr val="FF0000"/>
                </a:solidFill>
              </a:rPr>
              <a:t>within </a:t>
            </a:r>
            <a:r>
              <a:rPr lang="en-US" altLang="ja-JP" sz="2000" dirty="0">
                <a:solidFill>
                  <a:srgbClr val="FF0000"/>
                </a:solidFill>
              </a:rPr>
              <a:t>the new beacon shall be generated </a:t>
            </a:r>
            <a:r>
              <a:rPr lang="en-US" altLang="ja-JP" sz="2000" dirty="0" smtClean="0">
                <a:solidFill>
                  <a:srgbClr val="FF0000"/>
                </a:solidFill>
              </a:rPr>
              <a:t>randomly for </a:t>
            </a:r>
            <a:r>
              <a:rPr lang="en-US" altLang="ja-JP" sz="2000" dirty="0">
                <a:solidFill>
                  <a:srgbClr val="FF0000"/>
                </a:solidFill>
              </a:rPr>
              <a:t>this next session. </a:t>
            </a:r>
            <a:r>
              <a:rPr lang="en-US" altLang="ja-JP" sz="2000" dirty="0" smtClean="0">
                <a:solidFill>
                  <a:srgbClr val="FF0000"/>
                </a:solidFill>
              </a:rPr>
              <a:t>This value  is different from the previous DEVID.</a:t>
            </a:r>
          </a:p>
          <a:p>
            <a:pPr marL="342900" indent="-342900">
              <a:buFont typeface="Wingdings" panose="05000000000000000000" pitchFamily="2" charset="2"/>
              <a:buChar char="p"/>
            </a:pPr>
            <a:r>
              <a:rPr lang="en-US" altLang="ja-JP" sz="2000" dirty="0" smtClean="0"/>
              <a:t>In </a:t>
            </a:r>
            <a:r>
              <a:rPr lang="en-US" altLang="ja-JP" sz="2000" dirty="0"/>
              <a:t>case the </a:t>
            </a:r>
            <a:r>
              <a:rPr lang="en-US" altLang="ja-JP" sz="2000" dirty="0" smtClean="0"/>
              <a:t>previous </a:t>
            </a:r>
            <a:r>
              <a:rPr lang="en-US" altLang="ja-JP" sz="2000" dirty="0"/>
              <a:t>device tries to </a:t>
            </a:r>
            <a:r>
              <a:rPr lang="en-US" altLang="ja-JP" sz="2000" dirty="0" smtClean="0"/>
              <a:t>come back and reconnect to the PPC, the PPC </a:t>
            </a:r>
            <a:r>
              <a:rPr lang="en-US" altLang="ja-JP" sz="2000" dirty="0"/>
              <a:t>will refuse </a:t>
            </a:r>
            <a:r>
              <a:rPr lang="en-US" altLang="ja-JP" sz="2000" dirty="0" smtClean="0"/>
              <a:t>and </a:t>
            </a:r>
            <a:r>
              <a:rPr lang="en-US" altLang="ja-JP" sz="2000" dirty="0"/>
              <a:t>reconnection will be </a:t>
            </a:r>
            <a:r>
              <a:rPr lang="en-US" altLang="ja-JP" sz="2000" dirty="0" smtClean="0"/>
              <a:t>blocked since the </a:t>
            </a:r>
            <a:r>
              <a:rPr lang="en-US" altLang="ja-JP" sz="2000" dirty="0"/>
              <a:t>DEVID of the </a:t>
            </a:r>
            <a:r>
              <a:rPr lang="en-US" altLang="ja-JP" sz="2000" dirty="0" smtClean="0"/>
              <a:t>old </a:t>
            </a:r>
            <a:r>
              <a:rPr lang="en-US" altLang="ja-JP" sz="2000" dirty="0"/>
              <a:t>device is </a:t>
            </a:r>
            <a:r>
              <a:rPr lang="en-US" altLang="ja-JP" sz="2000" dirty="0" smtClean="0"/>
              <a:t>no longer the </a:t>
            </a:r>
            <a:r>
              <a:rPr lang="en-US" altLang="ja-JP" sz="2000" dirty="0"/>
              <a:t>current Next DEVID.   </a:t>
            </a:r>
            <a:endParaRPr lang="en-US" altLang="ja-JP" sz="2000" dirty="0" smtClean="0"/>
          </a:p>
          <a:p>
            <a:pPr marL="800100" lvl="1" indent="-342900">
              <a:buFont typeface="Wingdings" panose="05000000000000000000" pitchFamily="2" charset="2"/>
              <a:buChar char="ü"/>
            </a:pPr>
            <a:r>
              <a:rPr lang="en-US" altLang="ja-JP" sz="2000" dirty="0" smtClean="0"/>
              <a:t>The old device shall reassign the current Next DEVID to reconnect the PPC </a:t>
            </a:r>
            <a:endParaRPr lang="en-US" altLang="ja-JP" sz="2000" dirty="0"/>
          </a:p>
          <a:p>
            <a:pPr marL="800100" lvl="1" indent="-342900">
              <a:buFont typeface="Wingdings" panose="05000000000000000000" pitchFamily="2" charset="2"/>
              <a:buChar char="ü"/>
            </a:pPr>
            <a:endParaRPr lang="en-US" altLang="ja-JP" sz="2000" dirty="0"/>
          </a:p>
        </p:txBody>
      </p:sp>
      <p:sp>
        <p:nvSpPr>
          <p:cNvPr id="6" name="正方形/長方形 5"/>
          <p:cNvSpPr/>
          <p:nvPr/>
        </p:nvSpPr>
        <p:spPr>
          <a:xfrm>
            <a:off x="1691680" y="677887"/>
            <a:ext cx="6328527"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Next DEVID field in the Beacon</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2</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/2)</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8"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3857877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8</a:t>
            </a:fld>
            <a:endParaRPr lang="en-US" altLang="ja-JP"/>
          </a:p>
        </p:txBody>
      </p:sp>
      <p:sp>
        <p:nvSpPr>
          <p:cNvPr id="5" name="正方形/長方形 4"/>
          <p:cNvSpPr/>
          <p:nvPr/>
        </p:nvSpPr>
        <p:spPr>
          <a:xfrm>
            <a:off x="1691680" y="677887"/>
            <a:ext cx="4092787"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Blocking a reconnection</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5018080" y="1195011"/>
            <a:ext cx="3881401" cy="4826277"/>
          </a:xfrm>
          <a:prstGeom prst="roundRect">
            <a:avLst>
              <a:gd name="adj" fmla="val 1052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kumimoji="1" lang="ja-JP" altLang="en-US" sz="1600">
              <a:solidFill>
                <a:schemeClr val="tx1"/>
              </a:solidFill>
            </a:endParaRPr>
          </a:p>
        </p:txBody>
      </p:sp>
      <p:sp>
        <p:nvSpPr>
          <p:cNvPr id="7" name="正方形/長方形 6"/>
          <p:cNvSpPr/>
          <p:nvPr/>
        </p:nvSpPr>
        <p:spPr>
          <a:xfrm>
            <a:off x="179512" y="3861048"/>
            <a:ext cx="995785" cy="338554"/>
          </a:xfrm>
          <a:prstGeom prst="rect">
            <a:avLst/>
          </a:prstGeom>
          <a:noFill/>
          <a:ln>
            <a:solidFill>
              <a:schemeClr val="bg1"/>
            </a:solid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err="1" smtClean="0"/>
              <a:t>DevID</a:t>
            </a:r>
            <a:r>
              <a:rPr lang="en-US" altLang="ja-JP" sz="1600" dirty="0" smtClean="0"/>
              <a:t>=[]</a:t>
            </a:r>
            <a:endParaRPr lang="ja-JP" altLang="en-US" sz="1600" dirty="0"/>
          </a:p>
        </p:txBody>
      </p:sp>
      <p:sp>
        <p:nvSpPr>
          <p:cNvPr id="8" name="円/楕円 7"/>
          <p:cNvSpPr/>
          <p:nvPr/>
        </p:nvSpPr>
        <p:spPr>
          <a:xfrm>
            <a:off x="2274745" y="1952836"/>
            <a:ext cx="648072" cy="648072"/>
          </a:xfrm>
          <a:prstGeom prst="ellipse">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kumimoji="1" lang="ja-JP" altLang="en-US" sz="1100" b="1" dirty="0">
              <a:solidFill>
                <a:schemeClr val="tx1"/>
              </a:solidFill>
            </a:endParaRPr>
          </a:p>
        </p:txBody>
      </p:sp>
      <p:sp>
        <p:nvSpPr>
          <p:cNvPr id="9" name="円/楕円 8"/>
          <p:cNvSpPr/>
          <p:nvPr/>
        </p:nvSpPr>
        <p:spPr>
          <a:xfrm>
            <a:off x="701711" y="4230380"/>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altLang="ja-JP" sz="1600" dirty="0" smtClean="0">
                <a:solidFill>
                  <a:schemeClr val="tx1"/>
                </a:solidFill>
              </a:rPr>
              <a:t>[ ]</a:t>
            </a:r>
            <a:endParaRPr kumimoji="1" lang="ja-JP" altLang="en-US" sz="1600" dirty="0">
              <a:solidFill>
                <a:schemeClr val="tx1"/>
              </a:solidFill>
            </a:endParaRPr>
          </a:p>
        </p:txBody>
      </p:sp>
      <p:cxnSp>
        <p:nvCxnSpPr>
          <p:cNvPr id="10" name="直線矢印コネクタ 9"/>
          <p:cNvCxnSpPr/>
          <p:nvPr/>
        </p:nvCxnSpPr>
        <p:spPr>
          <a:xfrm flipH="1">
            <a:off x="2201382" y="2780928"/>
            <a:ext cx="282386" cy="1047038"/>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1148101" y="3212709"/>
            <a:ext cx="108715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a:t>A</a:t>
            </a:r>
            <a:r>
              <a:rPr kumimoji="1" lang="en-US" altLang="ja-JP" sz="1600" dirty="0" smtClean="0"/>
              <a:t>ssociated</a:t>
            </a:r>
            <a:endParaRPr kumimoji="1" lang="ja-JP" altLang="en-US" sz="1600" dirty="0"/>
          </a:p>
        </p:txBody>
      </p:sp>
      <p:sp>
        <p:nvSpPr>
          <p:cNvPr id="12" name="正方形/長方形 11"/>
          <p:cNvSpPr/>
          <p:nvPr/>
        </p:nvSpPr>
        <p:spPr>
          <a:xfrm>
            <a:off x="646604" y="1420560"/>
            <a:ext cx="1593706" cy="584775"/>
          </a:xfrm>
          <a:prstGeom prst="rect">
            <a:avLst/>
          </a:prstGeom>
          <a:noFill/>
          <a:ln>
            <a:no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smtClean="0"/>
              <a:t>Beacon</a:t>
            </a:r>
          </a:p>
          <a:p>
            <a:r>
              <a:rPr lang="en-US" altLang="ja-JP" sz="1600" dirty="0" smtClean="0"/>
              <a:t>[Next </a:t>
            </a:r>
            <a:r>
              <a:rPr lang="en-US" altLang="ja-JP" sz="1600" dirty="0" err="1" smtClean="0"/>
              <a:t>DevID</a:t>
            </a:r>
            <a:r>
              <a:rPr lang="en-US" altLang="ja-JP" sz="1600" dirty="0" smtClean="0"/>
              <a:t>=</a:t>
            </a:r>
            <a:r>
              <a:rPr lang="en-US" altLang="ja-JP" sz="1600" i="1" dirty="0" smtClean="0"/>
              <a:t>N</a:t>
            </a:r>
            <a:r>
              <a:rPr lang="en-US" altLang="ja-JP" sz="1600" dirty="0" smtClean="0"/>
              <a:t>]</a:t>
            </a:r>
            <a:endParaRPr lang="ja-JP" altLang="en-US" sz="1600" dirty="0"/>
          </a:p>
        </p:txBody>
      </p:sp>
      <p:sp>
        <p:nvSpPr>
          <p:cNvPr id="13" name="円/楕円 12"/>
          <p:cNvSpPr/>
          <p:nvPr/>
        </p:nvSpPr>
        <p:spPr>
          <a:xfrm>
            <a:off x="1902307" y="4268928"/>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smtClean="0">
                <a:solidFill>
                  <a:schemeClr val="tx1"/>
                </a:solidFill>
              </a:rPr>
              <a:t>N</a:t>
            </a:r>
            <a:endParaRPr kumimoji="1" lang="ja-JP" altLang="en-US" sz="1600" i="1" dirty="0">
              <a:solidFill>
                <a:schemeClr val="tx1"/>
              </a:solidFill>
            </a:endParaRPr>
          </a:p>
        </p:txBody>
      </p:sp>
      <p:cxnSp>
        <p:nvCxnSpPr>
          <p:cNvPr id="14" name="直線矢印コネクタ 13"/>
          <p:cNvCxnSpPr/>
          <p:nvPr/>
        </p:nvCxnSpPr>
        <p:spPr>
          <a:xfrm>
            <a:off x="1502183" y="4554416"/>
            <a:ext cx="31409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1633674" y="3863964"/>
            <a:ext cx="994183" cy="338554"/>
          </a:xfrm>
          <a:prstGeom prst="rect">
            <a:avLst/>
          </a:prstGeom>
          <a:noFill/>
          <a:ln>
            <a:solidFill>
              <a:schemeClr val="bg1"/>
            </a:solid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err="1" smtClean="0"/>
              <a:t>DevID</a:t>
            </a:r>
            <a:r>
              <a:rPr lang="en-US" altLang="ja-JP" sz="1600" dirty="0" smtClean="0"/>
              <a:t>=</a:t>
            </a:r>
            <a:r>
              <a:rPr lang="en-US" altLang="ja-JP" sz="1600" i="1" dirty="0" smtClean="0"/>
              <a:t>N</a:t>
            </a:r>
            <a:endParaRPr lang="ja-JP" altLang="en-US" sz="1600" i="1" dirty="0"/>
          </a:p>
        </p:txBody>
      </p:sp>
      <p:sp>
        <p:nvSpPr>
          <p:cNvPr id="16" name="円/楕円 15"/>
          <p:cNvSpPr/>
          <p:nvPr/>
        </p:nvSpPr>
        <p:spPr>
          <a:xfrm>
            <a:off x="3534885" y="5238951"/>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smtClean="0">
                <a:solidFill>
                  <a:schemeClr val="tx1"/>
                </a:solidFill>
              </a:rPr>
              <a:t>N</a:t>
            </a:r>
            <a:endParaRPr kumimoji="1" lang="ja-JP" altLang="en-US" sz="1600" i="1" dirty="0">
              <a:solidFill>
                <a:schemeClr val="tx1"/>
              </a:solidFill>
            </a:endParaRPr>
          </a:p>
        </p:txBody>
      </p:sp>
      <p:cxnSp>
        <p:nvCxnSpPr>
          <p:cNvPr id="17" name="直線矢印コネクタ 16"/>
          <p:cNvCxnSpPr/>
          <p:nvPr/>
        </p:nvCxnSpPr>
        <p:spPr>
          <a:xfrm>
            <a:off x="2784247" y="2780928"/>
            <a:ext cx="563617" cy="1496615"/>
          </a:xfrm>
          <a:prstGeom prst="straightConnector1">
            <a:avLst/>
          </a:prstGeom>
          <a:ln w="28575">
            <a:solidFill>
              <a:schemeClr val="tx1"/>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フリーフォーム 17"/>
          <p:cNvSpPr/>
          <p:nvPr/>
        </p:nvSpPr>
        <p:spPr>
          <a:xfrm>
            <a:off x="2141997" y="5191337"/>
            <a:ext cx="1130962" cy="490330"/>
          </a:xfrm>
          <a:custGeom>
            <a:avLst/>
            <a:gdLst>
              <a:gd name="connsiteX0" fmla="*/ 159388 w 901510"/>
              <a:gd name="connsiteY0" fmla="*/ 0 h 980661"/>
              <a:gd name="connsiteX1" fmla="*/ 53371 w 901510"/>
              <a:gd name="connsiteY1" fmla="*/ 649357 h 980661"/>
              <a:gd name="connsiteX2" fmla="*/ 901510 w 901510"/>
              <a:gd name="connsiteY2" fmla="*/ 980661 h 980661"/>
            </a:gdLst>
            <a:ahLst/>
            <a:cxnLst>
              <a:cxn ang="0">
                <a:pos x="connsiteX0" y="connsiteY0"/>
              </a:cxn>
              <a:cxn ang="0">
                <a:pos x="connsiteX1" y="connsiteY1"/>
              </a:cxn>
              <a:cxn ang="0">
                <a:pos x="connsiteX2" y="connsiteY2"/>
              </a:cxn>
            </a:cxnLst>
            <a:rect l="l" t="t" r="r" b="b"/>
            <a:pathLst>
              <a:path w="901510" h="980661">
                <a:moveTo>
                  <a:pt x="159388" y="0"/>
                </a:moveTo>
                <a:cubicBezTo>
                  <a:pt x="44536" y="242957"/>
                  <a:pt x="-70316" y="485914"/>
                  <a:pt x="53371" y="649357"/>
                </a:cubicBezTo>
                <a:cubicBezTo>
                  <a:pt x="177058" y="812800"/>
                  <a:pt x="539284" y="896730"/>
                  <a:pt x="901510" y="980661"/>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kumimoji="1" lang="ja-JP" altLang="en-US" sz="1600">
              <a:solidFill>
                <a:schemeClr val="tx1"/>
              </a:solidFill>
            </a:endParaRPr>
          </a:p>
        </p:txBody>
      </p:sp>
      <p:sp>
        <p:nvSpPr>
          <p:cNvPr id="19" name="テキスト ボックス 21"/>
          <p:cNvSpPr txBox="1"/>
          <p:nvPr/>
        </p:nvSpPr>
        <p:spPr>
          <a:xfrm>
            <a:off x="3116214" y="4842183"/>
            <a:ext cx="116730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disappeared</a:t>
            </a:r>
            <a:endParaRPr kumimoji="1" lang="ja-JP" altLang="en-US" sz="1600" dirty="0"/>
          </a:p>
        </p:txBody>
      </p:sp>
      <p:sp>
        <p:nvSpPr>
          <p:cNvPr id="20" name="円/楕円 19"/>
          <p:cNvSpPr/>
          <p:nvPr/>
        </p:nvSpPr>
        <p:spPr>
          <a:xfrm>
            <a:off x="6883257" y="1952836"/>
            <a:ext cx="648072" cy="648072"/>
          </a:xfrm>
          <a:prstGeom prst="ellipse">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lang="ja-JP" altLang="en-US" sz="1600" dirty="0">
              <a:solidFill>
                <a:schemeClr val="tx1"/>
              </a:solidFill>
            </a:endParaRPr>
          </a:p>
        </p:txBody>
      </p:sp>
      <p:sp>
        <p:nvSpPr>
          <p:cNvPr id="21" name="正方形/長方形 20"/>
          <p:cNvSpPr/>
          <p:nvPr/>
        </p:nvSpPr>
        <p:spPr>
          <a:xfrm>
            <a:off x="5204750" y="1328228"/>
            <a:ext cx="3351367" cy="584775"/>
          </a:xfrm>
          <a:prstGeom prst="rect">
            <a:avLst/>
          </a:prstGeom>
          <a:noFill/>
          <a:ln>
            <a:no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smtClean="0"/>
              <a:t>New Beacon</a:t>
            </a:r>
          </a:p>
          <a:p>
            <a:r>
              <a:rPr lang="en-US" altLang="ja-JP" sz="1600" dirty="0" smtClean="0"/>
              <a:t>[Next </a:t>
            </a:r>
            <a:r>
              <a:rPr lang="en-US" altLang="ja-JP" sz="1600" dirty="0" err="1" smtClean="0"/>
              <a:t>DevID</a:t>
            </a:r>
            <a:r>
              <a:rPr lang="en-US" altLang="ja-JP" sz="1600" dirty="0" smtClean="0"/>
              <a:t>= </a:t>
            </a:r>
            <a:r>
              <a:rPr lang="en-US" altLang="ja-JP" sz="1600" i="1" dirty="0" smtClean="0"/>
              <a:t>M ( </a:t>
            </a:r>
            <a:r>
              <a:rPr lang="en-US" altLang="ja-JP" sz="1600" dirty="0" smtClean="0"/>
              <a:t>different from</a:t>
            </a:r>
            <a:r>
              <a:rPr lang="en-US" altLang="ja-JP" sz="1600" i="1" dirty="0" smtClean="0"/>
              <a:t> N) </a:t>
            </a:r>
            <a:r>
              <a:rPr lang="en-US" altLang="ja-JP" sz="1600" dirty="0" smtClean="0"/>
              <a:t>]</a:t>
            </a:r>
            <a:endParaRPr lang="ja-JP" altLang="en-US" sz="1600" dirty="0"/>
          </a:p>
        </p:txBody>
      </p:sp>
      <p:sp>
        <p:nvSpPr>
          <p:cNvPr id="22" name="右矢印 21"/>
          <p:cNvSpPr/>
          <p:nvPr/>
        </p:nvSpPr>
        <p:spPr>
          <a:xfrm>
            <a:off x="3011033" y="2094964"/>
            <a:ext cx="523852" cy="323166"/>
          </a:xfrm>
          <a:prstGeom prst="rightArrow">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kumimoji="1" lang="ja-JP" altLang="en-US" sz="1600">
              <a:solidFill>
                <a:schemeClr val="tx1"/>
              </a:solidFill>
            </a:endParaRPr>
          </a:p>
        </p:txBody>
      </p:sp>
      <p:sp>
        <p:nvSpPr>
          <p:cNvPr id="23" name="円/楕円 22"/>
          <p:cNvSpPr/>
          <p:nvPr/>
        </p:nvSpPr>
        <p:spPr>
          <a:xfrm>
            <a:off x="7502295" y="4376306"/>
            <a:ext cx="648072" cy="648072"/>
          </a:xfrm>
          <a:prstGeom prst="ellipse">
            <a:avLst/>
          </a:prstGeom>
          <a:no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lIns="36000" rIns="36000"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a:solidFill>
                  <a:schemeClr val="tx1"/>
                </a:solidFill>
              </a:rPr>
              <a:t>M</a:t>
            </a:r>
            <a:endParaRPr kumimoji="1" lang="ja-JP" altLang="en-US" sz="1600" i="1" dirty="0">
              <a:solidFill>
                <a:schemeClr val="tx1"/>
              </a:solidFill>
            </a:endParaRPr>
          </a:p>
        </p:txBody>
      </p:sp>
      <p:sp>
        <p:nvSpPr>
          <p:cNvPr id="24" name="正方形/長方形 23"/>
          <p:cNvSpPr/>
          <p:nvPr/>
        </p:nvSpPr>
        <p:spPr>
          <a:xfrm>
            <a:off x="7675345" y="3967632"/>
            <a:ext cx="1040670" cy="338554"/>
          </a:xfrm>
          <a:prstGeom prst="rect">
            <a:avLst/>
          </a:prstGeom>
          <a:noFill/>
          <a:ln>
            <a:solidFill>
              <a:schemeClr val="bg1"/>
            </a:solidFill>
          </a:ln>
        </p:spPr>
        <p:txBody>
          <a:bodyPr wrap="non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err="1" smtClean="0"/>
              <a:t>DevID</a:t>
            </a:r>
            <a:r>
              <a:rPr lang="en-US" altLang="ja-JP" sz="1600" dirty="0" smtClean="0"/>
              <a:t>=</a:t>
            </a:r>
            <a:r>
              <a:rPr lang="en-US" altLang="ja-JP" sz="1600" i="1" dirty="0" smtClean="0"/>
              <a:t>M</a:t>
            </a:r>
            <a:endParaRPr lang="ja-JP" altLang="en-US" sz="1600" i="1" dirty="0"/>
          </a:p>
        </p:txBody>
      </p:sp>
      <p:cxnSp>
        <p:nvCxnSpPr>
          <p:cNvPr id="25" name="直線矢印コネクタ 24"/>
          <p:cNvCxnSpPr/>
          <p:nvPr/>
        </p:nvCxnSpPr>
        <p:spPr>
          <a:xfrm>
            <a:off x="7315305" y="2780928"/>
            <a:ext cx="360040" cy="1483985"/>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5873684" y="4376306"/>
            <a:ext cx="648072" cy="648072"/>
          </a:xfrm>
          <a:prstGeom prst="ellipse">
            <a:avLst/>
          </a:prstGeom>
          <a:no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kumimoji="1" lang="en-US" altLang="ja-JP" sz="1600" i="1" dirty="0" smtClean="0">
                <a:solidFill>
                  <a:schemeClr val="tx1"/>
                </a:solidFill>
              </a:rPr>
              <a:t>N</a:t>
            </a:r>
            <a:endParaRPr kumimoji="1" lang="ja-JP" altLang="en-US" sz="1600" i="1" dirty="0">
              <a:solidFill>
                <a:schemeClr val="tx1"/>
              </a:solidFill>
            </a:endParaRPr>
          </a:p>
        </p:txBody>
      </p:sp>
      <p:sp>
        <p:nvSpPr>
          <p:cNvPr id="27" name="フリーフォーム 26"/>
          <p:cNvSpPr/>
          <p:nvPr/>
        </p:nvSpPr>
        <p:spPr>
          <a:xfrm>
            <a:off x="4283521" y="5069673"/>
            <a:ext cx="1590164" cy="611993"/>
          </a:xfrm>
          <a:custGeom>
            <a:avLst/>
            <a:gdLst>
              <a:gd name="connsiteX0" fmla="*/ 0 w 1934817"/>
              <a:gd name="connsiteY0" fmla="*/ 1033670 h 1033670"/>
              <a:gd name="connsiteX1" fmla="*/ 1219200 w 1934817"/>
              <a:gd name="connsiteY1" fmla="*/ 742122 h 1033670"/>
              <a:gd name="connsiteX2" fmla="*/ 1934817 w 1934817"/>
              <a:gd name="connsiteY2" fmla="*/ 0 h 1033670"/>
            </a:gdLst>
            <a:ahLst/>
            <a:cxnLst>
              <a:cxn ang="0">
                <a:pos x="connsiteX0" y="connsiteY0"/>
              </a:cxn>
              <a:cxn ang="0">
                <a:pos x="connsiteX1" y="connsiteY1"/>
              </a:cxn>
              <a:cxn ang="0">
                <a:pos x="connsiteX2" y="connsiteY2"/>
              </a:cxn>
            </a:cxnLst>
            <a:rect l="l" t="t" r="r" b="b"/>
            <a:pathLst>
              <a:path w="1934817" h="1033670">
                <a:moveTo>
                  <a:pt x="0" y="1033670"/>
                </a:moveTo>
                <a:cubicBezTo>
                  <a:pt x="448365" y="974035"/>
                  <a:pt x="896731" y="914400"/>
                  <a:pt x="1219200" y="742122"/>
                </a:cubicBezTo>
                <a:cubicBezTo>
                  <a:pt x="1541669" y="569844"/>
                  <a:pt x="1738243" y="284922"/>
                  <a:pt x="1934817" y="0"/>
                </a:cubicBezTo>
              </a:path>
            </a:pathLst>
          </a:cu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kumimoji="1" lang="ja-JP" altLang="en-US" sz="1600">
              <a:solidFill>
                <a:schemeClr val="tx1"/>
              </a:solidFill>
            </a:endParaRPr>
          </a:p>
        </p:txBody>
      </p:sp>
      <p:cxnSp>
        <p:nvCxnSpPr>
          <p:cNvPr id="28" name="直線矢印コネクタ 27"/>
          <p:cNvCxnSpPr/>
          <p:nvPr/>
        </p:nvCxnSpPr>
        <p:spPr>
          <a:xfrm flipH="1">
            <a:off x="6307193" y="2780928"/>
            <a:ext cx="720081" cy="1483985"/>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6558490" y="3459822"/>
            <a:ext cx="145477" cy="368144"/>
          </a:xfrm>
          <a:prstGeom prst="line">
            <a:avLst/>
          </a:prstGeom>
          <a:ln w="28575">
            <a:solidFill>
              <a:schemeClr val="tx1"/>
            </a:solidFill>
          </a:ln>
        </p:spPr>
        <p:style>
          <a:lnRef idx="1">
            <a:schemeClr val="accent2"/>
          </a:lnRef>
          <a:fillRef idx="0">
            <a:schemeClr val="accent2"/>
          </a:fillRef>
          <a:effectRef idx="0">
            <a:schemeClr val="accent2"/>
          </a:effectRef>
          <a:fontRef idx="minor">
            <a:schemeClr val="tx1"/>
          </a:fontRef>
        </p:style>
      </p:cxnSp>
      <p:cxnSp>
        <p:nvCxnSpPr>
          <p:cNvPr id="30" name="直線コネクタ 29"/>
          <p:cNvCxnSpPr/>
          <p:nvPr/>
        </p:nvCxnSpPr>
        <p:spPr>
          <a:xfrm flipV="1">
            <a:off x="6451209" y="3551858"/>
            <a:ext cx="360040" cy="184072"/>
          </a:xfrm>
          <a:prstGeom prst="line">
            <a:avLst/>
          </a:prstGeom>
          <a:ln w="28575">
            <a:solidFill>
              <a:schemeClr val="tx1"/>
            </a:solidFill>
          </a:ln>
        </p:spPr>
        <p:style>
          <a:lnRef idx="1">
            <a:schemeClr val="accent2"/>
          </a:lnRef>
          <a:fillRef idx="0">
            <a:schemeClr val="accent2"/>
          </a:fillRef>
          <a:effectRef idx="0">
            <a:schemeClr val="accent2"/>
          </a:effectRef>
          <a:fontRef idx="minor">
            <a:schemeClr val="tx1"/>
          </a:fontRef>
        </p:style>
      </p:cxnSp>
      <p:sp>
        <p:nvSpPr>
          <p:cNvPr id="31" name="テキスト ボックス 46"/>
          <p:cNvSpPr txBox="1"/>
          <p:nvPr/>
        </p:nvSpPr>
        <p:spPr>
          <a:xfrm>
            <a:off x="6200399" y="797605"/>
            <a:ext cx="1516762" cy="400110"/>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2000" dirty="0" smtClean="0"/>
              <a:t>New Session</a:t>
            </a:r>
            <a:endParaRPr lang="en-US" altLang="ja-JP" sz="2000" dirty="0" smtClean="0"/>
          </a:p>
        </p:txBody>
      </p:sp>
      <p:sp>
        <p:nvSpPr>
          <p:cNvPr id="33" name="テキスト ボックス 48"/>
          <p:cNvSpPr txBox="1"/>
          <p:nvPr/>
        </p:nvSpPr>
        <p:spPr>
          <a:xfrm>
            <a:off x="5250929" y="3089599"/>
            <a:ext cx="1366080" cy="584775"/>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z="1600" dirty="0" smtClean="0"/>
              <a:t>Reconnection </a:t>
            </a:r>
            <a:br>
              <a:rPr lang="en-US" altLang="ja-JP" sz="1600" dirty="0" smtClean="0"/>
            </a:br>
            <a:r>
              <a:rPr lang="en-US" altLang="ja-JP" sz="1600" dirty="0" smtClean="0"/>
              <a:t>refused</a:t>
            </a:r>
          </a:p>
        </p:txBody>
      </p:sp>
      <p:sp>
        <p:nvSpPr>
          <p:cNvPr id="34" name="テキスト ボックス 29"/>
          <p:cNvSpPr txBox="1"/>
          <p:nvPr/>
        </p:nvSpPr>
        <p:spPr>
          <a:xfrm>
            <a:off x="7495325" y="3153588"/>
            <a:ext cx="108715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a:t>A</a:t>
            </a:r>
            <a:r>
              <a:rPr kumimoji="1" lang="en-US" altLang="ja-JP" sz="1600" dirty="0" smtClean="0"/>
              <a:t>ssociated</a:t>
            </a:r>
            <a:endParaRPr kumimoji="1" lang="ja-JP" altLang="en-US" sz="1600" dirty="0"/>
          </a:p>
        </p:txBody>
      </p:sp>
      <p:sp>
        <p:nvSpPr>
          <p:cNvPr id="35" name="テキスト ボックス 2"/>
          <p:cNvSpPr txBox="1"/>
          <p:nvPr/>
        </p:nvSpPr>
        <p:spPr>
          <a:xfrm>
            <a:off x="3635896" y="1939532"/>
            <a:ext cx="813043" cy="584775"/>
          </a:xfrm>
          <a:prstGeom prst="rect">
            <a:avLst/>
          </a:prstGeom>
          <a:noFill/>
          <a:ln>
            <a:solidFill>
              <a:schemeClr val="tx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Session</a:t>
            </a:r>
          </a:p>
          <a:p>
            <a:r>
              <a:rPr lang="en-US" altLang="ja-JP" sz="1600" dirty="0" smtClean="0"/>
              <a:t>Closed</a:t>
            </a:r>
            <a:endParaRPr kumimoji="1" lang="ja-JP" altLang="en-US" sz="1600" dirty="0"/>
          </a:p>
        </p:txBody>
      </p:sp>
      <p:sp>
        <p:nvSpPr>
          <p:cNvPr id="36" name="右矢印 35"/>
          <p:cNvSpPr/>
          <p:nvPr/>
        </p:nvSpPr>
        <p:spPr>
          <a:xfrm>
            <a:off x="4491657" y="2094964"/>
            <a:ext cx="2212309" cy="323166"/>
          </a:xfrm>
          <a:prstGeom prst="rightArrow">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sz="1200" kern="1200">
                <a:solidFill>
                  <a:schemeClr val="dk1"/>
                </a:solidFill>
                <a:latin typeface="+mn-lt"/>
                <a:ea typeface="+mn-ea"/>
                <a:cs typeface="+mn-cs"/>
              </a:defRPr>
            </a:lvl1pPr>
            <a:lvl2pPr marL="457200" algn="l" rtl="0" eaLnBrk="0" fontAlgn="base" hangingPunct="0">
              <a:spcBef>
                <a:spcPct val="0"/>
              </a:spcBef>
              <a:spcAft>
                <a:spcPct val="0"/>
              </a:spcAft>
              <a:defRPr sz="1200" kern="1200">
                <a:solidFill>
                  <a:schemeClr val="dk1"/>
                </a:solidFill>
                <a:latin typeface="+mn-lt"/>
                <a:ea typeface="+mn-ea"/>
                <a:cs typeface="+mn-cs"/>
              </a:defRPr>
            </a:lvl2pPr>
            <a:lvl3pPr marL="914400" algn="l" rtl="0" eaLnBrk="0" fontAlgn="base" hangingPunct="0">
              <a:spcBef>
                <a:spcPct val="0"/>
              </a:spcBef>
              <a:spcAft>
                <a:spcPct val="0"/>
              </a:spcAft>
              <a:defRPr sz="1200" kern="1200">
                <a:solidFill>
                  <a:schemeClr val="dk1"/>
                </a:solidFill>
                <a:latin typeface="+mn-lt"/>
                <a:ea typeface="+mn-ea"/>
                <a:cs typeface="+mn-cs"/>
              </a:defRPr>
            </a:lvl3pPr>
            <a:lvl4pPr marL="1371600" algn="l" rtl="0" eaLnBrk="0" fontAlgn="base" hangingPunct="0">
              <a:spcBef>
                <a:spcPct val="0"/>
              </a:spcBef>
              <a:spcAft>
                <a:spcPct val="0"/>
              </a:spcAft>
              <a:defRPr sz="1200" kern="1200">
                <a:solidFill>
                  <a:schemeClr val="dk1"/>
                </a:solidFill>
                <a:latin typeface="+mn-lt"/>
                <a:ea typeface="+mn-ea"/>
                <a:cs typeface="+mn-cs"/>
              </a:defRPr>
            </a:lvl4pPr>
            <a:lvl5pPr marL="1828800" algn="l" rtl="0" eaLnBrk="0" fontAlgn="base" hangingPunct="0">
              <a:spcBef>
                <a:spcPct val="0"/>
              </a:spcBef>
              <a:spcAft>
                <a:spcPct val="0"/>
              </a:spcAft>
              <a:defRPr sz="1200" kern="1200">
                <a:solidFill>
                  <a:schemeClr val="dk1"/>
                </a:solidFill>
                <a:latin typeface="+mn-lt"/>
                <a:ea typeface="+mn-ea"/>
                <a:cs typeface="+mn-cs"/>
              </a:defRPr>
            </a:lvl5pPr>
            <a:lvl6pPr marL="2286000" algn="l" defTabSz="914400" rtl="0" eaLnBrk="1" latinLnBrk="0" hangingPunct="1">
              <a:defRPr sz="1200" kern="1200">
                <a:solidFill>
                  <a:schemeClr val="dk1"/>
                </a:solidFill>
                <a:latin typeface="+mn-lt"/>
                <a:ea typeface="+mn-ea"/>
                <a:cs typeface="+mn-cs"/>
              </a:defRPr>
            </a:lvl6pPr>
            <a:lvl7pPr marL="2743200" algn="l" defTabSz="914400" rtl="0" eaLnBrk="1" latinLnBrk="0" hangingPunct="1">
              <a:defRPr sz="1200" kern="1200">
                <a:solidFill>
                  <a:schemeClr val="dk1"/>
                </a:solidFill>
                <a:latin typeface="+mn-lt"/>
                <a:ea typeface="+mn-ea"/>
                <a:cs typeface="+mn-cs"/>
              </a:defRPr>
            </a:lvl7pPr>
            <a:lvl8pPr marL="3200400" algn="l" defTabSz="914400" rtl="0" eaLnBrk="1" latinLnBrk="0" hangingPunct="1">
              <a:defRPr sz="1200" kern="1200">
                <a:solidFill>
                  <a:schemeClr val="dk1"/>
                </a:solidFill>
                <a:latin typeface="+mn-lt"/>
                <a:ea typeface="+mn-ea"/>
                <a:cs typeface="+mn-cs"/>
              </a:defRPr>
            </a:lvl8pPr>
            <a:lvl9pPr marL="3657600" algn="l" defTabSz="914400" rtl="0" eaLnBrk="1" latinLnBrk="0" hangingPunct="1">
              <a:defRPr sz="1200" kern="1200">
                <a:solidFill>
                  <a:schemeClr val="dk1"/>
                </a:solidFill>
                <a:latin typeface="+mn-lt"/>
                <a:ea typeface="+mn-ea"/>
                <a:cs typeface="+mn-cs"/>
              </a:defRPr>
            </a:lvl9pPr>
          </a:lstStyle>
          <a:p>
            <a:pPr algn="ctr"/>
            <a:endParaRPr kumimoji="1" lang="ja-JP" altLang="en-US" sz="1600">
              <a:solidFill>
                <a:schemeClr val="tx1"/>
              </a:solidFill>
            </a:endParaRPr>
          </a:p>
        </p:txBody>
      </p:sp>
      <p:sp>
        <p:nvSpPr>
          <p:cNvPr id="37" name="テキスト ボックス 6"/>
          <p:cNvSpPr txBox="1"/>
          <p:nvPr/>
        </p:nvSpPr>
        <p:spPr>
          <a:xfrm>
            <a:off x="2342715" y="2114332"/>
            <a:ext cx="548548" cy="338554"/>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PPC</a:t>
            </a:r>
            <a:endParaRPr kumimoji="1" lang="ja-JP" altLang="en-US" sz="1600" dirty="0"/>
          </a:p>
        </p:txBody>
      </p:sp>
      <p:sp>
        <p:nvSpPr>
          <p:cNvPr id="38" name="テキスト ボックス 33"/>
          <p:cNvSpPr txBox="1"/>
          <p:nvPr/>
        </p:nvSpPr>
        <p:spPr>
          <a:xfrm>
            <a:off x="6933019" y="2114332"/>
            <a:ext cx="548548" cy="338554"/>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PPC</a:t>
            </a:r>
            <a:endParaRPr kumimoji="1" lang="ja-JP" altLang="en-US" sz="1600" dirty="0"/>
          </a:p>
        </p:txBody>
      </p:sp>
      <p:sp>
        <p:nvSpPr>
          <p:cNvPr id="39" name="テキスト ボックス 34"/>
          <p:cNvSpPr txBox="1"/>
          <p:nvPr/>
        </p:nvSpPr>
        <p:spPr>
          <a:xfrm>
            <a:off x="637151" y="4878452"/>
            <a:ext cx="766557" cy="338554"/>
          </a:xfrm>
          <a:prstGeom prst="rect">
            <a:avLst/>
          </a:prstGeom>
          <a:noFill/>
          <a:ln>
            <a:no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Device</a:t>
            </a:r>
            <a:endParaRPr kumimoji="1" lang="ja-JP" altLang="en-US" sz="1600" dirty="0"/>
          </a:p>
        </p:txBody>
      </p:sp>
      <p:sp>
        <p:nvSpPr>
          <p:cNvPr id="40" name="テキスト ボックス 35"/>
          <p:cNvSpPr txBox="1"/>
          <p:nvPr/>
        </p:nvSpPr>
        <p:spPr>
          <a:xfrm>
            <a:off x="7565010" y="5069674"/>
            <a:ext cx="766557" cy="338554"/>
          </a:xfrm>
          <a:prstGeom prst="rect">
            <a:avLst/>
          </a:prstGeom>
          <a:noFill/>
          <a:ln>
            <a:solidFill>
              <a:schemeClr val="bg1"/>
            </a:solidFill>
          </a:ln>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sz="1600" dirty="0" smtClean="0"/>
              <a:t>Device</a:t>
            </a:r>
            <a:endParaRPr kumimoji="1" lang="ja-JP" altLang="en-US" sz="1600" dirty="0"/>
          </a:p>
        </p:txBody>
      </p:sp>
      <p:sp>
        <p:nvSpPr>
          <p:cNvPr id="46"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sp>
        <p:nvSpPr>
          <p:cNvPr id="41"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Tree>
    <p:extLst>
      <p:ext uri="{BB962C8B-B14F-4D97-AF65-F5344CB8AC3E}">
        <p14:creationId xmlns:p14="http://schemas.microsoft.com/office/powerpoint/2010/main" val="2502179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A72D88AF-3262-482F-943F-BBF72EA94FF6}" type="slidenum">
              <a:rPr lang="en-US" altLang="ja-JP" smtClean="0"/>
              <a:pPr/>
              <a:t>9</a:t>
            </a:fld>
            <a:endParaRPr lang="en-US" altLang="ja-JP"/>
          </a:p>
        </p:txBody>
      </p:sp>
      <p:sp>
        <p:nvSpPr>
          <p:cNvPr id="5" name="正方形/長方形 4"/>
          <p:cNvSpPr/>
          <p:nvPr/>
        </p:nvSpPr>
        <p:spPr>
          <a:xfrm>
            <a:off x="467544" y="677887"/>
            <a:ext cx="6024791"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6. </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Proposed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Association procedures</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フッター プレースホルダー 4"/>
          <p:cNvSpPr txBox="1">
            <a:spLocks/>
          </p:cNvSpPr>
          <p:nvPr/>
        </p:nvSpPr>
        <p:spPr bwMode="auto">
          <a:xfrm>
            <a:off x="5364088"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Kiyoshi  Toshimitsu(Toshiba)</a:t>
            </a:r>
            <a:endParaRPr lang="en-US" altLang="ja-JP" dirty="0"/>
          </a:p>
        </p:txBody>
      </p:sp>
      <p:cxnSp>
        <p:nvCxnSpPr>
          <p:cNvPr id="8" name="直線コネクタ 7"/>
          <p:cNvCxnSpPr/>
          <p:nvPr/>
        </p:nvCxnSpPr>
        <p:spPr>
          <a:xfrm flipV="1">
            <a:off x="352150" y="3745250"/>
            <a:ext cx="8255241" cy="569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598100" y="2455000"/>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10" name="直線矢印コネクタ 9"/>
          <p:cNvCxnSpPr>
            <a:stCxn id="9" idx="2"/>
            <a:endCxn id="16" idx="0"/>
          </p:cNvCxnSpPr>
          <p:nvPr/>
        </p:nvCxnSpPr>
        <p:spPr>
          <a:xfrm>
            <a:off x="946112" y="2716610"/>
            <a:ext cx="39413"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a:stCxn id="9" idx="2"/>
          </p:cNvCxnSpPr>
          <p:nvPr/>
        </p:nvCxnSpPr>
        <p:spPr>
          <a:xfrm>
            <a:off x="946112" y="2716610"/>
            <a:ext cx="869888" cy="3813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10068" y="5581431"/>
            <a:ext cx="8582412" cy="60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H="1">
            <a:off x="1648614" y="3752778"/>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2077205" y="3468415"/>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p:cNvSpPr/>
          <p:nvPr/>
        </p:nvSpPr>
        <p:spPr>
          <a:xfrm>
            <a:off x="1039531" y="3456388"/>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6" name="正方形/長方形 15"/>
          <p:cNvSpPr/>
          <p:nvPr/>
        </p:nvSpPr>
        <p:spPr>
          <a:xfrm>
            <a:off x="931519"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7" name="正方形/長方形 16"/>
          <p:cNvSpPr/>
          <p:nvPr/>
        </p:nvSpPr>
        <p:spPr>
          <a:xfrm>
            <a:off x="1881978" y="3456388"/>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8" name="正方形/長方形 17"/>
          <p:cNvSpPr/>
          <p:nvPr/>
        </p:nvSpPr>
        <p:spPr>
          <a:xfrm>
            <a:off x="1773965"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9" name="正方形/長方形 18"/>
          <p:cNvSpPr/>
          <p:nvPr/>
        </p:nvSpPr>
        <p:spPr>
          <a:xfrm>
            <a:off x="2617676"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20" name="直線コネクタ 19"/>
          <p:cNvCxnSpPr/>
          <p:nvPr/>
        </p:nvCxnSpPr>
        <p:spPr>
          <a:xfrm>
            <a:off x="1678220"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5693632" y="1628800"/>
            <a:ext cx="1061509" cy="307777"/>
          </a:xfrm>
          <a:prstGeom prst="rect">
            <a:avLst/>
          </a:prstGeom>
          <a:noFill/>
          <a:ln w="19050">
            <a:solidFill>
              <a:schemeClr val="tx1"/>
            </a:solidFill>
          </a:ln>
        </p:spPr>
        <p:txBody>
          <a:bodyPr wrap="none" rtlCol="0">
            <a:spAutoFit/>
          </a:bodyPr>
          <a:lstStyle/>
          <a:p>
            <a:r>
              <a:rPr kumimoji="1" lang="en-US" altLang="ja-JP" sz="1400" dirty="0" smtClean="0">
                <a:latin typeface="Arial" panose="020B0604020202020204" pitchFamily="34" charset="0"/>
                <a:cs typeface="Arial" panose="020B0604020202020204" pitchFamily="34" charset="0"/>
              </a:rPr>
              <a:t>Associated</a:t>
            </a:r>
            <a:endParaRPr kumimoji="1" lang="ja-JP" altLang="en-US" sz="1400" dirty="0">
              <a:latin typeface="Arial" panose="020B0604020202020204" pitchFamily="34" charset="0"/>
              <a:cs typeface="Arial" panose="020B0604020202020204" pitchFamily="34" charset="0"/>
            </a:endParaRPr>
          </a:p>
        </p:txBody>
      </p:sp>
      <p:sp>
        <p:nvSpPr>
          <p:cNvPr id="22" name="テキスト ボックス 21"/>
          <p:cNvSpPr txBox="1"/>
          <p:nvPr/>
        </p:nvSpPr>
        <p:spPr>
          <a:xfrm>
            <a:off x="1383952" y="16224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sp>
        <p:nvSpPr>
          <p:cNvPr id="23" name="正方形/長方形 22"/>
          <p:cNvSpPr/>
          <p:nvPr/>
        </p:nvSpPr>
        <p:spPr>
          <a:xfrm>
            <a:off x="628976" y="501651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4" name="正方形/長方形 23"/>
          <p:cNvSpPr/>
          <p:nvPr/>
        </p:nvSpPr>
        <p:spPr>
          <a:xfrm>
            <a:off x="628976" y="556853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25" name="正方形/長方形 24"/>
          <p:cNvSpPr/>
          <p:nvPr/>
        </p:nvSpPr>
        <p:spPr>
          <a:xfrm>
            <a:off x="670108" y="518842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26" name="正方形/長方形 25"/>
          <p:cNvSpPr/>
          <p:nvPr/>
        </p:nvSpPr>
        <p:spPr>
          <a:xfrm>
            <a:off x="1648614" y="4925992"/>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7" name="正方形/長方形 26"/>
          <p:cNvSpPr/>
          <p:nvPr/>
        </p:nvSpPr>
        <p:spPr>
          <a:xfrm rot="5400000">
            <a:off x="1531025" y="517269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cxnSp>
        <p:nvCxnSpPr>
          <p:cNvPr id="28" name="直線コネクタ 27"/>
          <p:cNvCxnSpPr/>
          <p:nvPr/>
        </p:nvCxnSpPr>
        <p:spPr>
          <a:xfrm>
            <a:off x="1881979" y="3752778"/>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763024" y="2486607"/>
            <a:ext cx="1" cy="64297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4548868" y="3456386"/>
            <a:ext cx="171989" cy="288034"/>
          </a:xfrm>
          <a:prstGeom prst="rect">
            <a:avLst/>
          </a:pr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1" name="直線コネクタ 30"/>
          <p:cNvCxnSpPr/>
          <p:nvPr/>
        </p:nvCxnSpPr>
        <p:spPr>
          <a:xfrm>
            <a:off x="4962880" y="2337574"/>
            <a:ext cx="7260" cy="1380421"/>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1773301" y="2564904"/>
            <a:ext cx="3158743"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2567789" y="2276872"/>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4" name="直線コネクタ 33"/>
          <p:cNvCxnSpPr/>
          <p:nvPr/>
        </p:nvCxnSpPr>
        <p:spPr>
          <a:xfrm>
            <a:off x="2653851" y="3770764"/>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rot="5400000">
            <a:off x="2630814" y="57619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6" name="正方形/長方形 35"/>
          <p:cNvSpPr/>
          <p:nvPr/>
        </p:nvSpPr>
        <p:spPr>
          <a:xfrm>
            <a:off x="3477517"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7" name="正方形/長方形 36"/>
          <p:cNvSpPr/>
          <p:nvPr/>
        </p:nvSpPr>
        <p:spPr>
          <a:xfrm>
            <a:off x="5232573" y="3168356"/>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8" name="正方形/長方形 37"/>
          <p:cNvSpPr/>
          <p:nvPr/>
        </p:nvSpPr>
        <p:spPr>
          <a:xfrm rot="5400000">
            <a:off x="5987265" y="5172730"/>
            <a:ext cx="554577"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9" name="正方形/長方形 38"/>
          <p:cNvSpPr/>
          <p:nvPr/>
        </p:nvSpPr>
        <p:spPr>
          <a:xfrm>
            <a:off x="6509115" y="4505778"/>
            <a:ext cx="727181"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a:t>
            </a:r>
            <a:endParaRPr lang="ja-JP" altLang="en-US" sz="1100" b="1" dirty="0">
              <a:latin typeface="Arial" panose="020B0604020202020204" pitchFamily="34" charset="0"/>
              <a:cs typeface="Arial" panose="020B0604020202020204" pitchFamily="34" charset="0"/>
            </a:endParaRPr>
          </a:p>
        </p:txBody>
      </p:sp>
      <p:cxnSp>
        <p:nvCxnSpPr>
          <p:cNvPr id="42" name="直線コネクタ 41"/>
          <p:cNvCxnSpPr/>
          <p:nvPr/>
        </p:nvCxnSpPr>
        <p:spPr>
          <a:xfrm>
            <a:off x="4338841" y="3752778"/>
            <a:ext cx="830431"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5761920" y="2768461"/>
            <a:ext cx="2040943" cy="261610"/>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after association</a:t>
            </a:r>
          </a:p>
        </p:txBody>
      </p:sp>
      <p:cxnSp>
        <p:nvCxnSpPr>
          <p:cNvPr id="44" name="直線コネクタ 43"/>
          <p:cNvCxnSpPr/>
          <p:nvPr/>
        </p:nvCxnSpPr>
        <p:spPr>
          <a:xfrm>
            <a:off x="4970140" y="3770764"/>
            <a:ext cx="1956048" cy="179390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735179"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4844318"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4423517" y="3752778"/>
            <a:ext cx="1017055"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2725689" y="3456388"/>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0" name="直線コネクタ 49"/>
          <p:cNvCxnSpPr/>
          <p:nvPr/>
        </p:nvCxnSpPr>
        <p:spPr>
          <a:xfrm>
            <a:off x="2910834" y="324199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3072759" y="323996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平行四辺形 51"/>
          <p:cNvSpPr/>
          <p:nvPr/>
        </p:nvSpPr>
        <p:spPr>
          <a:xfrm flipH="1">
            <a:off x="2939409" y="3268985"/>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3" name="正方形/長方形 52"/>
          <p:cNvSpPr/>
          <p:nvPr/>
        </p:nvSpPr>
        <p:spPr>
          <a:xfrm>
            <a:off x="4436492" y="3468415"/>
            <a:ext cx="767507" cy="2760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55" name="正方形/長方形 54"/>
          <p:cNvSpPr/>
          <p:nvPr/>
        </p:nvSpPr>
        <p:spPr>
          <a:xfrm>
            <a:off x="3585136" y="3456296"/>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6" name="直線コネクタ 55"/>
          <p:cNvCxnSpPr/>
          <p:nvPr/>
        </p:nvCxnSpPr>
        <p:spPr>
          <a:xfrm>
            <a:off x="4239916"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4143525" y="4925992"/>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8" name="正方形/長方形 57"/>
          <p:cNvSpPr/>
          <p:nvPr/>
        </p:nvSpPr>
        <p:spPr>
          <a:xfrm rot="5400000">
            <a:off x="4020514" y="5159044"/>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59" name="テキスト ボックス 58"/>
          <p:cNvSpPr txBox="1"/>
          <p:nvPr/>
        </p:nvSpPr>
        <p:spPr>
          <a:xfrm>
            <a:off x="3014473" y="5722623"/>
            <a:ext cx="984565"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60" name="直線コネクタ 59"/>
          <p:cNvCxnSpPr/>
          <p:nvPr/>
        </p:nvCxnSpPr>
        <p:spPr>
          <a:xfrm>
            <a:off x="2725689" y="3752778"/>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rot="5400000">
            <a:off x="6498789" y="57412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2" name="正方形/長方形 61"/>
          <p:cNvSpPr/>
          <p:nvPr/>
        </p:nvSpPr>
        <p:spPr>
          <a:xfrm>
            <a:off x="6998543" y="5942071"/>
            <a:ext cx="525785"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63" name="正方形/長方形 62"/>
          <p:cNvSpPr/>
          <p:nvPr/>
        </p:nvSpPr>
        <p:spPr>
          <a:xfrm>
            <a:off x="4788766" y="3458443"/>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4" name="テキスト ボックス 63"/>
          <p:cNvSpPr txBox="1"/>
          <p:nvPr/>
        </p:nvSpPr>
        <p:spPr>
          <a:xfrm>
            <a:off x="5494644" y="3429000"/>
            <a:ext cx="1962332" cy="307777"/>
          </a:xfrm>
          <a:prstGeom prst="rect">
            <a:avLst/>
          </a:prstGeom>
          <a:noFill/>
        </p:spPr>
        <p:txBody>
          <a:bodyPr wrap="none" rtlCol="0">
            <a:spAutoFit/>
          </a:bodyPr>
          <a:lstStyle/>
          <a:p>
            <a:r>
              <a:rPr kumimoji="1" lang="en-US" altLang="ja-JP" sz="1400" b="1" i="1" dirty="0" smtClean="0">
                <a:latin typeface="+mn-lt"/>
                <a:ea typeface="HGPｺﾞｼｯｸE" panose="020B0900000000000000" pitchFamily="50" charset="-128"/>
              </a:rPr>
              <a:t>Data Transfer  Phase</a:t>
            </a:r>
          </a:p>
        </p:txBody>
      </p:sp>
      <p:cxnSp>
        <p:nvCxnSpPr>
          <p:cNvPr id="65" name="直線コネクタ 64"/>
          <p:cNvCxnSpPr/>
          <p:nvPr/>
        </p:nvCxnSpPr>
        <p:spPr bwMode="auto">
          <a:xfrm>
            <a:off x="2197263" y="542202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コネクタ 65"/>
          <p:cNvCxnSpPr/>
          <p:nvPr/>
        </p:nvCxnSpPr>
        <p:spPr bwMode="auto">
          <a:xfrm>
            <a:off x="2478199" y="5429859"/>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a:off x="2768763"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コネクタ 67"/>
          <p:cNvCxnSpPr/>
          <p:nvPr/>
        </p:nvCxnSpPr>
        <p:spPr bwMode="auto">
          <a:xfrm>
            <a:off x="3064038" y="542429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コネクタ 68"/>
          <p:cNvCxnSpPr/>
          <p:nvPr/>
        </p:nvCxnSpPr>
        <p:spPr bwMode="auto">
          <a:xfrm>
            <a:off x="3349788" y="54433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p:cNvCxnSpPr/>
          <p:nvPr/>
        </p:nvCxnSpPr>
        <p:spPr bwMode="auto">
          <a:xfrm>
            <a:off x="3635538"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直線コネクタ 70"/>
          <p:cNvCxnSpPr/>
          <p:nvPr/>
        </p:nvCxnSpPr>
        <p:spPr bwMode="auto">
          <a:xfrm>
            <a:off x="3911763"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直線矢印コネクタ 71"/>
          <p:cNvCxnSpPr/>
          <p:nvPr/>
        </p:nvCxnSpPr>
        <p:spPr>
          <a:xfrm>
            <a:off x="2197263" y="5399915"/>
            <a:ext cx="280936"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2045950" y="5103784"/>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cxnSp>
        <p:nvCxnSpPr>
          <p:cNvPr id="74" name="直線コネクタ 73"/>
          <p:cNvCxnSpPr/>
          <p:nvPr/>
        </p:nvCxnSpPr>
        <p:spPr bwMode="auto">
          <a:xfrm>
            <a:off x="5208770" y="543801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正方形/長方形 74"/>
          <p:cNvSpPr/>
          <p:nvPr/>
        </p:nvSpPr>
        <p:spPr>
          <a:xfrm>
            <a:off x="5612936" y="5786123"/>
            <a:ext cx="322204" cy="169277"/>
          </a:xfrm>
          <a:prstGeom prst="rect">
            <a:avLst/>
          </a:prstGeom>
          <a:solidFill>
            <a:schemeClr val="bg1"/>
          </a:solidFill>
        </p:spPr>
        <p:txBody>
          <a:bodyPr wrap="none" lIns="0" tIns="0" rIns="0" bIns="0">
            <a:spAutoFit/>
          </a:bodyPr>
          <a:lstStyle/>
          <a:p>
            <a:pPr algn="ctr"/>
            <a:r>
              <a:rPr lang="en-US" altLang="ja-JP" sz="1100" b="1" dirty="0">
                <a:latin typeface="Arial" panose="020B0604020202020204" pitchFamily="34" charset="0"/>
                <a:cs typeface="Arial" panose="020B0604020202020204" pitchFamily="34" charset="0"/>
              </a:rPr>
              <a:t>RIFS</a:t>
            </a:r>
            <a:endParaRPr lang="en-US" altLang="ja-JP" sz="1100" b="1" dirty="0" smtClean="0">
              <a:latin typeface="Arial" panose="020B0604020202020204" pitchFamily="34" charset="0"/>
              <a:cs typeface="Arial" panose="020B0604020202020204" pitchFamily="34" charset="0"/>
            </a:endParaRPr>
          </a:p>
        </p:txBody>
      </p:sp>
      <p:cxnSp>
        <p:nvCxnSpPr>
          <p:cNvPr id="76" name="直線矢印コネクタ 75"/>
          <p:cNvCxnSpPr/>
          <p:nvPr/>
        </p:nvCxnSpPr>
        <p:spPr>
          <a:xfrm>
            <a:off x="5436096" y="5721081"/>
            <a:ext cx="715242"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6307332" y="5798055"/>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8" name="直線矢印コネクタ 77"/>
          <p:cNvCxnSpPr/>
          <p:nvPr/>
        </p:nvCxnSpPr>
        <p:spPr>
          <a:xfrm>
            <a:off x="6385630" y="5721081"/>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bwMode="auto">
          <a:xfrm flipH="1">
            <a:off x="5440123" y="5568533"/>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直線コネクタ 79"/>
          <p:cNvCxnSpPr/>
          <p:nvPr/>
        </p:nvCxnSpPr>
        <p:spPr bwMode="auto">
          <a:xfrm flipH="1">
            <a:off x="6138300" y="5584147"/>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線コネクタ 80"/>
          <p:cNvCxnSpPr/>
          <p:nvPr/>
        </p:nvCxnSpPr>
        <p:spPr bwMode="auto">
          <a:xfrm flipH="1">
            <a:off x="6385950" y="5589480"/>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a:stCxn id="39" idx="1"/>
          </p:cNvCxnSpPr>
          <p:nvPr/>
        </p:nvCxnSpPr>
        <p:spPr>
          <a:xfrm flipH="1">
            <a:off x="6280766" y="4675055"/>
            <a:ext cx="228349" cy="3381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a:stCxn id="43" idx="1"/>
            <a:endCxn id="37" idx="0"/>
          </p:cNvCxnSpPr>
          <p:nvPr/>
        </p:nvCxnSpPr>
        <p:spPr>
          <a:xfrm flipH="1">
            <a:off x="5286579" y="2899266"/>
            <a:ext cx="475341" cy="2690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1684509" y="1988840"/>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85" name="正方形/長方形 84"/>
          <p:cNvSpPr/>
          <p:nvPr/>
        </p:nvSpPr>
        <p:spPr>
          <a:xfrm>
            <a:off x="4863215" y="1988840"/>
            <a:ext cx="2869375" cy="307777"/>
          </a:xfrm>
          <a:prstGeom prst="rect">
            <a:avLst/>
          </a:prstGeom>
          <a:solidFill>
            <a:schemeClr val="bg1"/>
          </a:solidFill>
        </p:spPr>
        <p:txBody>
          <a:bodyPr wrap="none" lIns="0" tIns="0" rIns="0" bIns="0">
            <a:spAutoFit/>
          </a:bodyPr>
          <a:lstStyle/>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Synchronous Phase</a:t>
            </a:r>
          </a:p>
          <a:p>
            <a:pPr marL="171450" indent="-171450">
              <a:buFont typeface="Arial" panose="020B0604020202020204" pitchFamily="34" charset="0"/>
              <a:buChar char="•"/>
            </a:pPr>
            <a:r>
              <a:rPr lang="en-US" altLang="ja-JP" sz="1000" b="1" dirty="0" smtClean="0">
                <a:latin typeface="Arial" panose="020B0604020202020204" pitchFamily="34" charset="0"/>
                <a:cs typeface="Arial" panose="020B0604020202020204" pitchFamily="34" charset="0"/>
              </a:rPr>
              <a:t>Asynchronous Phase (If recovery is needed)</a:t>
            </a:r>
          </a:p>
        </p:txBody>
      </p:sp>
      <p:sp>
        <p:nvSpPr>
          <p:cNvPr id="86" name="日付プレースホルダー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
        <p:nvSpPr>
          <p:cNvPr id="87" name="正方形/長方形 86"/>
          <p:cNvSpPr/>
          <p:nvPr/>
        </p:nvSpPr>
        <p:spPr>
          <a:xfrm>
            <a:off x="4328480" y="3166368"/>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cxnSp>
        <p:nvCxnSpPr>
          <p:cNvPr id="88" name="直線矢印コネクタ 87"/>
          <p:cNvCxnSpPr>
            <a:stCxn id="89" idx="1"/>
            <a:endCxn id="87" idx="0"/>
          </p:cNvCxnSpPr>
          <p:nvPr/>
        </p:nvCxnSpPr>
        <p:spPr>
          <a:xfrm flipH="1">
            <a:off x="4382486" y="2526710"/>
            <a:ext cx="922436" cy="63965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9" name="テキスト ボックス 88"/>
          <p:cNvSpPr txBox="1"/>
          <p:nvPr/>
        </p:nvSpPr>
        <p:spPr>
          <a:xfrm>
            <a:off x="5304922" y="2395905"/>
            <a:ext cx="2658100" cy="261610"/>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Change the Beacon Interval to “infinity”.</a:t>
            </a:r>
          </a:p>
        </p:txBody>
      </p:sp>
      <p:cxnSp>
        <p:nvCxnSpPr>
          <p:cNvPr id="90" name="直線コネクタ 89"/>
          <p:cNvCxnSpPr/>
          <p:nvPr/>
        </p:nvCxnSpPr>
        <p:spPr>
          <a:xfrm>
            <a:off x="5313288" y="5005240"/>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1" name="正方形/長方形 90"/>
          <p:cNvSpPr/>
          <p:nvPr/>
        </p:nvSpPr>
        <p:spPr>
          <a:xfrm>
            <a:off x="5169272" y="4933201"/>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92" name="正方形/長方形 91"/>
          <p:cNvSpPr/>
          <p:nvPr/>
        </p:nvSpPr>
        <p:spPr>
          <a:xfrm rot="5400000">
            <a:off x="5033276" y="5166253"/>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8640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551</TotalTime>
  <Words>692</Words>
  <Application>Microsoft Office PowerPoint</Application>
  <PresentationFormat>画面に合わせる (4:3)</PresentationFormat>
  <Paragraphs>195</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Contributors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semiconadmin</dc:creator>
  <dc:description>&lt;doc#&gt;</dc:description>
  <cp:lastModifiedBy>semiconadmin</cp:lastModifiedBy>
  <cp:revision>64</cp:revision>
  <cp:lastPrinted>1998-02-10T13:28:06Z</cp:lastPrinted>
  <dcterms:created xsi:type="dcterms:W3CDTF">2015-08-20T05:00:08Z</dcterms:created>
  <dcterms:modified xsi:type="dcterms:W3CDTF">2015-09-14T10:46:59Z</dcterms:modified>
</cp:coreProperties>
</file>