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2" r:id="rId2"/>
    <p:sldId id="271" r:id="rId3"/>
    <p:sldId id="263" r:id="rId4"/>
    <p:sldId id="264" r:id="rId5"/>
    <p:sldId id="265" r:id="rId6"/>
    <p:sldId id="266" r:id="rId7"/>
    <p:sldId id="267" r:id="rId8"/>
    <p:sldId id="268" r:id="rId9"/>
    <p:sldId id="269"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52" y="3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C0E9253-256B-4F77-BC1B-07B5F8166F4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107832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33B762F7-80BF-4D82-9421-9D6BA9A2BF6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38302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&lt;September 2015&gt;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Kiyoshi Toshimitsu, Toshiba</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882A745-62E9-4D85-9C51-9FBB7A0FFE66}" type="slidenum">
              <a:rPr lang="en-US" altLang="ja-JP"/>
              <a:pPr/>
              <a:t>‹#›</a:t>
            </a:fld>
            <a:endParaRPr lang="en-US" altLang="ja-JP"/>
          </a:p>
        </p:txBody>
      </p:sp>
    </p:spTree>
    <p:extLst>
      <p:ext uri="{BB962C8B-B14F-4D97-AF65-F5344CB8AC3E}">
        <p14:creationId xmlns:p14="http://schemas.microsoft.com/office/powerpoint/2010/main" val="353634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&lt;September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Kiyoshi Toshimitsu, Toshiba</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A72D88AF-3262-482F-943F-BBF72EA94FF6}" type="slidenum">
              <a:rPr lang="en-US" altLang="ja-JP"/>
              <a:pPr/>
              <a:t>‹#›</a:t>
            </a:fld>
            <a:endParaRPr lang="en-US" altLang="ja-JP"/>
          </a:p>
        </p:txBody>
      </p:sp>
    </p:spTree>
    <p:extLst>
      <p:ext uri="{BB962C8B-B14F-4D97-AF65-F5344CB8AC3E}">
        <p14:creationId xmlns:p14="http://schemas.microsoft.com/office/powerpoint/2010/main" val="35285175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&lt;September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Kiyoshi Toshimitsu, Toshiba</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4A236B10-B031-4D06-A9BE-FE89D7FC1D78}"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802.15-15-0660-00-003e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2015</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AA0248CC-A18B-41D4-9B5E-DD89B50F9DCA}" type="slidenum">
              <a:rPr lang="en-US" altLang="ja-JP"/>
              <a:pPr/>
              <a:t>1</a:t>
            </a:fld>
            <a:endParaRPr lang="en-US" altLang="ja-JP"/>
          </a:p>
        </p:txBody>
      </p:sp>
      <p:sp>
        <p:nvSpPr>
          <p:cNvPr id="27651" name="Rectangle 3"/>
          <p:cNvSpPr>
            <a:spLocks noChangeArrowheads="1"/>
          </p:cNvSpPr>
          <p:nvPr/>
        </p:nvSpPr>
        <p:spPr bwMode="auto">
          <a:xfrm>
            <a:off x="152400" y="609600"/>
            <a:ext cx="89916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pt-BR" altLang="ja-JP" sz="1600" dirty="0">
                <a:cs typeface="Times New Roman" pitchFamily="18" charset="0"/>
              </a:rPr>
              <a:t>Proposal for IEEE802.15.3e </a:t>
            </a:r>
            <a:r>
              <a:rPr lang="pt-BR" altLang="ja-JP" sz="1600" dirty="0" smtClean="0">
                <a:cs typeface="Times New Roman" pitchFamily="18" charset="0"/>
              </a:rPr>
              <a:t>– MAC:Superframe</a:t>
            </a:r>
            <a:r>
              <a:rPr lang="ja-JP" altLang="en-US" sz="1600" dirty="0" smtClean="0">
                <a:cs typeface="Times New Roman" pitchFamily="18" charset="0"/>
              </a:rPr>
              <a:t> </a:t>
            </a:r>
            <a:r>
              <a:rPr lang="pt-BR" altLang="ja-JP" sz="1600" dirty="0" smtClean="0">
                <a:cs typeface="Times New Roman" pitchFamily="18" charset="0"/>
              </a:rPr>
              <a:t>and Association</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Date Submitted: </a:t>
            </a:r>
            <a:r>
              <a:rPr lang="en-US" altLang="ja-JP" sz="1600" dirty="0" smtClean="0">
                <a:ea typeface="ＭＳ Ｐゴシック" charset="-128"/>
              </a:rPr>
              <a:t>[10 September,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dirty="0">
                <a:ea typeface="ＭＳ Ｐゴシック" charset="-128"/>
                <a:cs typeface="Times New Roman" pitchFamily="18" charset="0"/>
              </a:rPr>
              <a:t>Kiyoshi Toshimitsu</a:t>
            </a:r>
            <a:r>
              <a:rPr lang="en-US" altLang="ja-JP" sz="1600" baseline="30000" dirty="0">
                <a:ea typeface="ＭＳ Ｐゴシック" charset="-128"/>
                <a:cs typeface="Times New Roman" pitchFamily="18" charset="0"/>
              </a:rPr>
              <a:t>(</a:t>
            </a:r>
            <a:r>
              <a:rPr lang="en-US" altLang="ja-JP" sz="1600" baseline="30000" dirty="0">
                <a:solidFill>
                  <a:srgbClr val="000000"/>
                </a:solidFill>
                <a:latin typeface="Times New Roman"/>
              </a:rPr>
              <a:t>1</a:t>
            </a:r>
            <a:r>
              <a:rPr lang="en-US" altLang="ja-JP" sz="1600" baseline="30000" dirty="0" smtClean="0">
                <a:solidFill>
                  <a:srgbClr val="000000"/>
                </a:solidFill>
                <a:latin typeface="Times New Roman"/>
              </a:rPr>
              <a:t>)</a:t>
            </a:r>
            <a:r>
              <a:rPr lang="en-US" altLang="ja-JP" sz="1600" dirty="0" smtClean="0">
                <a:cs typeface="Times New Roman" panose="02020603050405020304" pitchFamily="18" charset="0"/>
              </a:rPr>
              <a:t>(</a:t>
            </a:r>
            <a:r>
              <a:rPr lang="en-US" altLang="ja-JP" sz="1600" dirty="0">
                <a:cs typeface="Times New Roman" panose="02020603050405020304" pitchFamily="18" charset="0"/>
              </a:rPr>
              <a:t>representative </a:t>
            </a:r>
            <a:r>
              <a:rPr lang="en-US" altLang="ja-JP" sz="1600" dirty="0" smtClean="0">
                <a:cs typeface="Times New Roman" panose="02020603050405020304" pitchFamily="18" charset="0"/>
              </a:rPr>
              <a:t>contributors), </a:t>
            </a:r>
            <a:r>
              <a:rPr lang="en-US" altLang="ja-JP" sz="1600" dirty="0" smtClean="0">
                <a:ea typeface="ＭＳ Ｐゴシック" charset="-128"/>
                <a:cs typeface="Times New Roman" pitchFamily="18" charset="0"/>
              </a:rPr>
              <a:t>Ken </a:t>
            </a:r>
            <a:r>
              <a:rPr lang="en-US" altLang="ja-JP" sz="1600" dirty="0">
                <a:ea typeface="ＭＳ Ｐゴシック" charset="-128"/>
                <a:cs typeface="Times New Roman" pitchFamily="18" charset="0"/>
              </a:rPr>
              <a:t>Hiraga, Jae </a:t>
            </a:r>
            <a:r>
              <a:rPr lang="en-US" altLang="ja-JP" sz="1600" dirty="0" err="1">
                <a:ea typeface="ＭＳ Ｐゴシック" charset="-128"/>
                <a:cs typeface="Times New Roman" pitchFamily="18" charset="0"/>
              </a:rPr>
              <a:t>Seung</a:t>
            </a:r>
            <a:r>
              <a:rPr lang="en-US" altLang="ja-JP" sz="1600" dirty="0">
                <a:ea typeface="ＭＳ Ｐゴシック" charset="-128"/>
                <a:cs typeface="Times New Roman" pitchFamily="18" charset="0"/>
              </a:rPr>
              <a:t> Lee, Itaru </a:t>
            </a:r>
            <a:r>
              <a:rPr lang="en-US" altLang="ja-JP" sz="1600" dirty="0" err="1">
                <a:ea typeface="ＭＳ Ｐゴシック" charset="-128"/>
                <a:cs typeface="Times New Roman" pitchFamily="18" charset="0"/>
              </a:rPr>
              <a:t>Maekawa</a:t>
            </a:r>
            <a:r>
              <a:rPr lang="en-US" altLang="ja-JP" sz="1600" dirty="0">
                <a:ea typeface="ＭＳ Ｐゴシック" charset="-128"/>
                <a:cs typeface="Times New Roman" pitchFamily="18" charset="0"/>
              </a:rPr>
              <a:t>, Makoto </a:t>
            </a:r>
            <a:r>
              <a:rPr lang="en-US" altLang="ja-JP" sz="1600" dirty="0" smtClean="0">
                <a:ea typeface="ＭＳ Ｐゴシック" charset="-128"/>
                <a:cs typeface="Times New Roman" pitchFamily="18" charset="0"/>
              </a:rPr>
              <a:t>Noda</a:t>
            </a:r>
            <a:r>
              <a:rPr lang="en-US" altLang="ja-JP" sz="1600" dirty="0" smtClean="0">
                <a:cs typeface="Times New Roman" panose="02020603050405020304" pitchFamily="18" charset="0"/>
              </a:rPr>
              <a:t>, </a:t>
            </a:r>
            <a:r>
              <a:rPr lang="en-US" altLang="ja-JP" sz="1600" dirty="0">
                <a:cs typeface="Times New Roman" panose="02020603050405020304" pitchFamily="18" charset="0"/>
              </a:rPr>
              <a:t>all contributors are listed in “Contributors” slide</a:t>
            </a:r>
            <a:r>
              <a:rPr lang="en-US" altLang="ja-JP" sz="1600" dirty="0" smtClean="0">
                <a:ea typeface="ＭＳ Ｐゴシック" charset="-128"/>
              </a:rPr>
              <a:t>] </a:t>
            </a:r>
          </a:p>
          <a:p>
            <a:r>
              <a:rPr lang="en-US" altLang="ja-JP" sz="1600" dirty="0" smtClean="0">
                <a:ea typeface="ＭＳ Ｐゴシック" charset="-128"/>
              </a:rPr>
              <a:t>Company [</a:t>
            </a:r>
            <a:r>
              <a:rPr lang="en-US" altLang="ja-JP" sz="1600" dirty="0" smtClean="0">
                <a:ea typeface="ＭＳ Ｐゴシック" charset="-128"/>
                <a:cs typeface="Times New Roman" pitchFamily="18" charset="0"/>
              </a:rPr>
              <a:t>Toshiba</a:t>
            </a:r>
            <a:r>
              <a:rPr lang="en-US" altLang="ja-JP" sz="1600" baseline="30000" dirty="0" smtClean="0">
                <a:latin typeface="Times New Roman"/>
              </a:rPr>
              <a:t>1</a:t>
            </a:r>
            <a:r>
              <a:rPr lang="en-US" altLang="ja-JP" sz="1600" dirty="0" smtClean="0">
                <a:latin typeface="Times New Roman"/>
              </a:rPr>
              <a:t>, </a:t>
            </a:r>
            <a:r>
              <a:rPr lang="en-US" altLang="ja-JP" sz="1600" dirty="0" smtClean="0">
                <a:ea typeface="ＭＳ Ｐゴシック" charset="-128"/>
                <a:cs typeface="Times New Roman" pitchFamily="18" charset="0"/>
              </a:rPr>
              <a:t>ETRI</a:t>
            </a:r>
            <a:r>
              <a:rPr lang="en-US" altLang="ja-JP" sz="1600" dirty="0">
                <a:ea typeface="ＭＳ Ｐゴシック" charset="-128"/>
                <a:cs typeface="Times New Roman" pitchFamily="18" charset="0"/>
              </a:rPr>
              <a:t>, JRC, NTT, </a:t>
            </a:r>
            <a:r>
              <a:rPr lang="en-US" altLang="ja-JP" sz="1600" dirty="0" smtClean="0">
                <a:ea typeface="ＭＳ Ｐゴシック" charset="-128"/>
                <a:cs typeface="Times New Roman" pitchFamily="18" charset="0"/>
              </a:rPr>
              <a:t>Sony</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Address</a:t>
            </a:r>
            <a:r>
              <a:rPr lang="en-US" altLang="ja-JP" sz="1600" dirty="0">
                <a:ea typeface="ＭＳ Ｐゴシック" charset="-128"/>
              </a:rPr>
              <a:t> </a:t>
            </a:r>
            <a:r>
              <a:rPr lang="en-US" altLang="ja-JP" sz="1600" dirty="0" smtClean="0">
                <a:ea typeface="ＭＳ Ｐゴシック" charset="-128"/>
              </a:rPr>
              <a:t>[1-1 Shibaura 1-chome, Minato-</a:t>
            </a:r>
            <a:r>
              <a:rPr lang="en-US" altLang="ja-JP" sz="1600" dirty="0" err="1" smtClean="0">
                <a:ea typeface="ＭＳ Ｐゴシック" charset="-128"/>
              </a:rPr>
              <a:t>ku</a:t>
            </a:r>
            <a:r>
              <a:rPr lang="en-US" altLang="ja-JP" sz="1600" dirty="0" smtClean="0">
                <a:ea typeface="ＭＳ Ｐゴシック" charset="-128"/>
              </a:rPr>
              <a:t>, Tokyo, Japan]</a:t>
            </a:r>
            <a:endParaRPr lang="en-US" altLang="ja-JP" sz="1600" dirty="0">
              <a:ea typeface="ＭＳ Ｐゴシック" charset="-128"/>
            </a:endParaRPr>
          </a:p>
          <a:p>
            <a:r>
              <a:rPr lang="en-US" altLang="ja-JP" sz="1600" b="1" dirty="0" smtClean="0">
                <a:ea typeface="ＭＳ Ｐゴシック" charset="-128"/>
              </a:rPr>
              <a:t>E-Mai</a:t>
            </a:r>
            <a:r>
              <a:rPr lang="en-US" altLang="ja-JP" sz="1600" dirty="0" smtClean="0">
                <a:ea typeface="ＭＳ Ｐゴシック" charset="-128"/>
              </a:rPr>
              <a:t>l:[kiyoshi.toshimitsu@toshiba.co.jp]</a:t>
            </a:r>
            <a:r>
              <a:rPr lang="en-US" altLang="ja-JP" sz="1600" dirty="0">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This document </a:t>
            </a:r>
            <a:r>
              <a:rPr lang="en-US" altLang="ja-JP" sz="1600" dirty="0" smtClean="0">
                <a:ea typeface="ＭＳ Ｐゴシック" charset="-128"/>
              </a:rPr>
              <a:t>presents HRCP </a:t>
            </a:r>
            <a:r>
              <a:rPr lang="en-US" altLang="ja-JP" sz="1600" dirty="0" err="1" smtClean="0">
                <a:ea typeface="ＭＳ Ｐゴシック" charset="-128"/>
              </a:rPr>
              <a:t>superframe</a:t>
            </a:r>
            <a:r>
              <a:rPr lang="en-US" altLang="ja-JP" sz="1600" dirty="0" smtClean="0">
                <a:ea typeface="ＭＳ Ｐゴシック" charset="-128"/>
              </a:rPr>
              <a:t> and Association/</a:t>
            </a:r>
            <a:r>
              <a:rPr lang="en-US" altLang="ja-JP" sz="1600" dirty="0" err="1" smtClean="0">
                <a:ea typeface="ＭＳ Ｐゴシック" charset="-128"/>
              </a:rPr>
              <a:t>Disassociatoin</a:t>
            </a:r>
            <a:r>
              <a:rPr lang="en-US" altLang="ja-JP" sz="1600" dirty="0" smtClean="0">
                <a:ea typeface="ＭＳ Ｐゴシック" charset="-128"/>
              </a:rPr>
              <a:t>.</a:t>
            </a:r>
            <a:r>
              <a:rPr lang="en-US" altLang="ja-JP" sz="1600" dirty="0" smtClean="0">
                <a:solidFill>
                  <a:schemeClr val="tx2"/>
                </a:solidFill>
                <a:ea typeface="ＭＳ Ｐゴシック" charset="-128"/>
              </a:rPr>
              <a:t>]</a:t>
            </a:r>
          </a:p>
          <a:p>
            <a:pPr>
              <a:spcBef>
                <a:spcPts val="600"/>
              </a:spcBef>
              <a:spcAft>
                <a:spcPts val="600"/>
              </a:spcAft>
            </a:pPr>
            <a:r>
              <a:rPr lang="en-US" altLang="ja-JP" sz="1600" b="1" dirty="0" smtClean="0">
                <a:ea typeface="ＭＳ Ｐゴシック" charset="-128"/>
              </a:rPr>
              <a:t>Purpose</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dirty="0">
                <a:ea typeface="ＭＳ Ｐゴシック" charset="-128"/>
                <a:cs typeface="Times New Roman" pitchFamily="18" charset="0"/>
              </a:rPr>
              <a:t>To propose a full set of specifications for TG 3e</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a:t>
            </a:r>
            <a:r>
              <a:rPr lang="en-US" altLang="ja-JP" sz="1600" dirty="0">
                <a:solidFill>
                  <a:schemeClr val="tx2"/>
                </a:solidFill>
                <a:ea typeface="ＭＳ Ｐゴシック" charset="-128"/>
              </a:rPr>
              <a:t>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Tree>
    <p:extLst>
      <p:ext uri="{BB962C8B-B14F-4D97-AF65-F5344CB8AC3E}">
        <p14:creationId xmlns:p14="http://schemas.microsoft.com/office/powerpoint/2010/main" val="2670583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10</a:t>
            </a:fld>
            <a:endParaRPr lang="en-US" altLang="ja-JP"/>
          </a:p>
        </p:txBody>
      </p:sp>
      <p:sp>
        <p:nvSpPr>
          <p:cNvPr id="6" name="正方形/長方形 5"/>
          <p:cNvSpPr/>
          <p:nvPr/>
        </p:nvSpPr>
        <p:spPr>
          <a:xfrm>
            <a:off x="1259632" y="682674"/>
            <a:ext cx="6286080"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Proposed Disassociation procedures</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flipV="1">
            <a:off x="1892266" y="2395627"/>
            <a:ext cx="5800217" cy="0"/>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1547664" y="1830912"/>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 name="正方形/長方形 9"/>
          <p:cNvSpPr/>
          <p:nvPr/>
        </p:nvSpPr>
        <p:spPr>
          <a:xfrm>
            <a:off x="1547664" y="2382927"/>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11" name="正方形/長方形 10"/>
          <p:cNvSpPr/>
          <p:nvPr/>
        </p:nvSpPr>
        <p:spPr>
          <a:xfrm>
            <a:off x="1588796" y="2002817"/>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44" name="正方形/長方形 43"/>
          <p:cNvSpPr/>
          <p:nvPr/>
        </p:nvSpPr>
        <p:spPr>
          <a:xfrm rot="5400000">
            <a:off x="5793891" y="2569992"/>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5" name="テキスト ボックス 44"/>
          <p:cNvSpPr txBox="1"/>
          <p:nvPr/>
        </p:nvSpPr>
        <p:spPr>
          <a:xfrm>
            <a:off x="5481587" y="2924944"/>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46" name="直線矢印コネクタ 45"/>
          <p:cNvCxnSpPr/>
          <p:nvPr/>
        </p:nvCxnSpPr>
        <p:spPr>
          <a:xfrm flipV="1">
            <a:off x="5460235" y="2553141"/>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5580112" y="2599888"/>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sp>
        <p:nvSpPr>
          <p:cNvPr id="50" name="正方形/長方形 49"/>
          <p:cNvSpPr/>
          <p:nvPr/>
        </p:nvSpPr>
        <p:spPr>
          <a:xfrm>
            <a:off x="482645" y="1412776"/>
            <a:ext cx="1968488" cy="246221"/>
          </a:xfrm>
          <a:prstGeom prst="rect">
            <a:avLst/>
          </a:prstGeom>
          <a:solidFill>
            <a:schemeClr val="bg1"/>
          </a:solidFill>
        </p:spPr>
        <p:txBody>
          <a:bodyPr wrap="none" lIns="0" tIns="0" rIns="0" bIns="0">
            <a:spAutoFit/>
          </a:bodyPr>
          <a:lstStyle/>
          <a:p>
            <a:pPr algn="ctr"/>
            <a:r>
              <a:rPr lang="en-US" altLang="ja-JP" sz="1600" b="1" dirty="0">
                <a:latin typeface="Arial" panose="020B0604020202020204" pitchFamily="34" charset="0"/>
                <a:cs typeface="Arial" panose="020B0604020202020204" pitchFamily="34" charset="0"/>
              </a:rPr>
              <a:t>Synchronous </a:t>
            </a:r>
            <a:r>
              <a:rPr lang="en-US" altLang="ja-JP" sz="1600" b="1" dirty="0" smtClean="0">
                <a:latin typeface="Arial" panose="020B0604020202020204" pitchFamily="34" charset="0"/>
                <a:cs typeface="Arial" panose="020B0604020202020204" pitchFamily="34" charset="0"/>
              </a:rPr>
              <a:t>Phase</a:t>
            </a:r>
          </a:p>
        </p:txBody>
      </p:sp>
      <p:sp>
        <p:nvSpPr>
          <p:cNvPr id="51" name="正方形/長方形 50"/>
          <p:cNvSpPr/>
          <p:nvPr/>
        </p:nvSpPr>
        <p:spPr>
          <a:xfrm>
            <a:off x="3995936" y="2011325"/>
            <a:ext cx="1456463"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#m+1</a:t>
            </a: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53" name="直線コネクタ 52"/>
          <p:cNvCxnSpPr/>
          <p:nvPr/>
        </p:nvCxnSpPr>
        <p:spPr bwMode="auto">
          <a:xfrm>
            <a:off x="5452400" y="2399592"/>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a:xfrm flipV="1">
            <a:off x="3491880" y="2506058"/>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597039" y="2611651"/>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56" name="直線コネクタ 55"/>
          <p:cNvCxnSpPr/>
          <p:nvPr/>
        </p:nvCxnSpPr>
        <p:spPr bwMode="auto">
          <a:xfrm>
            <a:off x="3975488" y="2402912"/>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a:xfrm>
            <a:off x="2516134" y="2400894"/>
            <a:ext cx="1001518"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a:t>
            </a: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542034" y="3933056"/>
            <a:ext cx="2093523" cy="246221"/>
          </a:xfrm>
          <a:prstGeom prst="rect">
            <a:avLst/>
          </a:prstGeom>
          <a:solidFill>
            <a:schemeClr val="bg1"/>
          </a:solidFill>
        </p:spPr>
        <p:txBody>
          <a:bodyPr wrap="none" lIns="0" tIns="0" rIns="0" bIns="0">
            <a:spAutoFit/>
          </a:bodyPr>
          <a:lstStyle/>
          <a:p>
            <a:pPr algn="ctr"/>
            <a:r>
              <a:rPr lang="en-US" altLang="ja-JP" sz="1600" b="1" dirty="0" smtClean="0">
                <a:latin typeface="Arial" panose="020B0604020202020204" pitchFamily="34" charset="0"/>
                <a:cs typeface="Arial" panose="020B0604020202020204" pitchFamily="34" charset="0"/>
              </a:rPr>
              <a:t>Asynchronous Phase</a:t>
            </a:r>
          </a:p>
        </p:txBody>
      </p:sp>
      <p:cxnSp>
        <p:nvCxnSpPr>
          <p:cNvPr id="61" name="直線コネクタ 60"/>
          <p:cNvCxnSpPr/>
          <p:nvPr/>
        </p:nvCxnSpPr>
        <p:spPr>
          <a:xfrm>
            <a:off x="1868127" y="4863893"/>
            <a:ext cx="5824356" cy="5267"/>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1523525" y="429917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63" name="正方形/長方形 62"/>
          <p:cNvSpPr/>
          <p:nvPr/>
        </p:nvSpPr>
        <p:spPr>
          <a:xfrm>
            <a:off x="1523525" y="485119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64" name="正方形/長方形 63"/>
          <p:cNvSpPr/>
          <p:nvPr/>
        </p:nvSpPr>
        <p:spPr>
          <a:xfrm>
            <a:off x="1564657" y="447108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65" name="正方形/長方形 64"/>
          <p:cNvSpPr/>
          <p:nvPr/>
        </p:nvSpPr>
        <p:spPr>
          <a:xfrm rot="5400000">
            <a:off x="5841760" y="503825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6" name="テキスト ボックス 65"/>
          <p:cNvSpPr txBox="1"/>
          <p:nvPr/>
        </p:nvSpPr>
        <p:spPr>
          <a:xfrm>
            <a:off x="5499250" y="5451072"/>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67" name="直線矢印コネクタ 66"/>
          <p:cNvCxnSpPr/>
          <p:nvPr/>
        </p:nvCxnSpPr>
        <p:spPr>
          <a:xfrm>
            <a:off x="5007797" y="5013862"/>
            <a:ext cx="975768"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5344060" y="51317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a:t>
            </a:r>
            <a:r>
              <a:rPr lang="en-US" altLang="ja-JP" sz="1100" b="1" dirty="0" smtClean="0">
                <a:latin typeface="Arial" panose="020B0604020202020204" pitchFamily="34" charset="0"/>
                <a:cs typeface="Arial" panose="020B0604020202020204" pitchFamily="34" charset="0"/>
              </a:rPr>
              <a:t>IFS</a:t>
            </a:r>
          </a:p>
        </p:txBody>
      </p:sp>
      <p:sp>
        <p:nvSpPr>
          <p:cNvPr id="74" name="正方形/長方形 73"/>
          <p:cNvSpPr/>
          <p:nvPr/>
        </p:nvSpPr>
        <p:spPr>
          <a:xfrm>
            <a:off x="2491995" y="4869160"/>
            <a:ext cx="1001518"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a:t>
            </a: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78" name="直線矢印コネクタ 77"/>
          <p:cNvCxnSpPr/>
          <p:nvPr/>
        </p:nvCxnSpPr>
        <p:spPr>
          <a:xfrm flipV="1">
            <a:off x="6198846" y="2217100"/>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293779" y="2010326"/>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80" name="直線コネクタ 79"/>
          <p:cNvCxnSpPr/>
          <p:nvPr/>
        </p:nvCxnSpPr>
        <p:spPr bwMode="auto">
          <a:xfrm>
            <a:off x="6203710" y="1879750"/>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正方形/長方形 80"/>
          <p:cNvSpPr/>
          <p:nvPr/>
        </p:nvSpPr>
        <p:spPr>
          <a:xfrm>
            <a:off x="6690965" y="2021544"/>
            <a:ext cx="329307"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2" name="テキスト ボックス 81"/>
          <p:cNvSpPr txBox="1"/>
          <p:nvPr/>
        </p:nvSpPr>
        <p:spPr>
          <a:xfrm>
            <a:off x="6516216" y="1747555"/>
            <a:ext cx="710452" cy="261610"/>
          </a:xfrm>
          <a:prstGeom prst="rect">
            <a:avLst/>
          </a:prstGeom>
          <a:noFill/>
        </p:spPr>
        <p:txBody>
          <a:bodyPr wrap="none" rtlCol="0">
            <a:spAutoFit/>
          </a:bodyPr>
          <a:lstStyle/>
          <a:p>
            <a:pPr algn="ctr"/>
            <a:r>
              <a:rPr kumimoji="1" lang="en-US" altLang="ja-JP" sz="1100" b="1" dirty="0" err="1" smtClean="0">
                <a:latin typeface="Arial" panose="020B0604020202020204" pitchFamily="34" charset="0"/>
                <a:cs typeface="Arial" panose="020B0604020202020204" pitchFamily="34" charset="0"/>
              </a:rPr>
              <a:t>Stk-Ack</a:t>
            </a:r>
            <a:endParaRPr kumimoji="1" lang="en-US" altLang="ja-JP" sz="1100" b="1" dirty="0" smtClean="0">
              <a:latin typeface="Arial" panose="020B0604020202020204" pitchFamily="34" charset="0"/>
              <a:cs typeface="Arial" panose="020B0604020202020204" pitchFamily="34" charset="0"/>
            </a:endParaRPr>
          </a:p>
        </p:txBody>
      </p:sp>
      <p:cxnSp>
        <p:nvCxnSpPr>
          <p:cNvPr id="83" name="直線矢印コネクタ 82"/>
          <p:cNvCxnSpPr/>
          <p:nvPr/>
        </p:nvCxnSpPr>
        <p:spPr>
          <a:xfrm flipV="1">
            <a:off x="6252596" y="4692028"/>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6347529" y="4485254"/>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85" name="直線コネクタ 84"/>
          <p:cNvCxnSpPr/>
          <p:nvPr/>
        </p:nvCxnSpPr>
        <p:spPr bwMode="auto">
          <a:xfrm>
            <a:off x="6257460" y="4354678"/>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正方形/長方形 85"/>
          <p:cNvSpPr/>
          <p:nvPr/>
        </p:nvSpPr>
        <p:spPr>
          <a:xfrm>
            <a:off x="6744715" y="4496472"/>
            <a:ext cx="329307"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7" name="テキスト ボックス 86"/>
          <p:cNvSpPr txBox="1"/>
          <p:nvPr/>
        </p:nvSpPr>
        <p:spPr>
          <a:xfrm>
            <a:off x="6569966" y="4221088"/>
            <a:ext cx="710452" cy="261610"/>
          </a:xfrm>
          <a:prstGeom prst="rect">
            <a:avLst/>
          </a:prstGeom>
          <a:noFill/>
        </p:spPr>
        <p:txBody>
          <a:bodyPr wrap="none" rtlCol="0">
            <a:spAutoFit/>
          </a:bodyPr>
          <a:lstStyle/>
          <a:p>
            <a:pPr algn="ctr"/>
            <a:r>
              <a:rPr kumimoji="1" lang="en-US" altLang="ja-JP" sz="1100" b="1" dirty="0" err="1" smtClean="0">
                <a:latin typeface="Arial" panose="020B0604020202020204" pitchFamily="34" charset="0"/>
                <a:cs typeface="Arial" panose="020B0604020202020204" pitchFamily="34" charset="0"/>
              </a:rPr>
              <a:t>Stk-Ack</a:t>
            </a:r>
            <a:endParaRPr kumimoji="1" lang="en-US" altLang="ja-JP" sz="1100" b="1" dirty="0" smtClean="0">
              <a:latin typeface="Arial" panose="020B0604020202020204" pitchFamily="34" charset="0"/>
              <a:cs typeface="Arial" panose="020B0604020202020204" pitchFamily="34" charset="0"/>
            </a:endParaRPr>
          </a:p>
        </p:txBody>
      </p:sp>
      <p:grpSp>
        <p:nvGrpSpPr>
          <p:cNvPr id="90" name="グループ化 89"/>
          <p:cNvGrpSpPr/>
          <p:nvPr/>
        </p:nvGrpSpPr>
        <p:grpSpPr>
          <a:xfrm>
            <a:off x="6115639" y="3509423"/>
            <a:ext cx="191811" cy="209074"/>
            <a:chOff x="4600563" y="3347147"/>
            <a:chExt cx="247208" cy="278324"/>
          </a:xfrm>
        </p:grpSpPr>
        <p:sp>
          <p:nvSpPr>
            <p:cNvPr id="88" name="二等辺三角形 87"/>
            <p:cNvSpPr/>
            <p:nvPr/>
          </p:nvSpPr>
          <p:spPr bwMode="auto">
            <a:xfrm>
              <a:off x="4600563" y="3486971"/>
              <a:ext cx="247208" cy="138500"/>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9" name="二等辺三角形 88"/>
            <p:cNvSpPr/>
            <p:nvPr/>
          </p:nvSpPr>
          <p:spPr bwMode="auto">
            <a:xfrm flipV="1">
              <a:off x="4600563" y="3347147"/>
              <a:ext cx="247208" cy="145341"/>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grpSp>
      <p:cxnSp>
        <p:nvCxnSpPr>
          <p:cNvPr id="92" name="直線矢印コネクタ 91"/>
          <p:cNvCxnSpPr>
            <a:stCxn id="89" idx="0"/>
          </p:cNvCxnSpPr>
          <p:nvPr/>
        </p:nvCxnSpPr>
        <p:spPr bwMode="auto">
          <a:xfrm>
            <a:off x="6211545" y="3618602"/>
            <a:ext cx="1334167"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テキスト ボックス 92"/>
          <p:cNvSpPr txBox="1"/>
          <p:nvPr/>
        </p:nvSpPr>
        <p:spPr>
          <a:xfrm>
            <a:off x="5081412" y="3717032"/>
            <a:ext cx="2226892" cy="261610"/>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 Timeout  Timer</a:t>
            </a:r>
            <a:endParaRPr kumimoji="1" lang="ja-JP" altLang="en-US" sz="1100" b="1" dirty="0">
              <a:latin typeface="Arial" panose="020B0604020202020204" pitchFamily="34" charset="0"/>
              <a:cs typeface="Arial" panose="020B0604020202020204" pitchFamily="34" charset="0"/>
            </a:endParaRPr>
          </a:p>
        </p:txBody>
      </p:sp>
      <p:grpSp>
        <p:nvGrpSpPr>
          <p:cNvPr id="94" name="グループ化 93"/>
          <p:cNvGrpSpPr>
            <a:grpSpLocks noChangeAspect="1"/>
          </p:cNvGrpSpPr>
          <p:nvPr/>
        </p:nvGrpSpPr>
        <p:grpSpPr>
          <a:xfrm>
            <a:off x="7405712" y="3501008"/>
            <a:ext cx="250031" cy="225028"/>
            <a:chOff x="7236296" y="2924944"/>
            <a:chExt cx="720080" cy="648072"/>
          </a:xfrm>
        </p:grpSpPr>
        <p:cxnSp>
          <p:nvCxnSpPr>
            <p:cNvPr id="95" name="直線コネクタ 94"/>
            <p:cNvCxnSpPr/>
            <p:nvPr/>
          </p:nvCxnSpPr>
          <p:spPr bwMode="auto">
            <a:xfrm flipH="1">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コネクタ 95"/>
            <p:cNvCxnSpPr/>
            <p:nvPr/>
          </p:nvCxnSpPr>
          <p:spPr bwMode="auto">
            <a:xfrm>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7" name="テキスト ボックス 96"/>
          <p:cNvSpPr txBox="1"/>
          <p:nvPr/>
        </p:nvSpPr>
        <p:spPr>
          <a:xfrm>
            <a:off x="7370155" y="3815462"/>
            <a:ext cx="1529585" cy="261610"/>
          </a:xfrm>
          <a:prstGeom prst="rect">
            <a:avLst/>
          </a:prstGeom>
          <a:noFill/>
        </p:spPr>
        <p:txBody>
          <a:bodyPr wrap="none" rtlCol="0">
            <a:spAutoFit/>
          </a:bodyPr>
          <a:lstStyle/>
          <a:p>
            <a:pPr algn="ctr"/>
            <a:r>
              <a:rPr kumimoji="1" lang="en-US" altLang="ja-JP" sz="1100" dirty="0" smtClean="0">
                <a:latin typeface="Arial" panose="020B0604020202020204" pitchFamily="34" charset="0"/>
                <a:cs typeface="Arial" panose="020B0604020202020204" pitchFamily="34" charset="0"/>
              </a:rPr>
              <a:t>(not receive </a:t>
            </a:r>
            <a:r>
              <a:rPr kumimoji="1" lang="en-US" altLang="ja-JP" sz="1100" dirty="0" err="1" smtClean="0">
                <a:latin typeface="Arial" panose="020B0604020202020204" pitchFamily="34" charset="0"/>
                <a:cs typeface="Arial" panose="020B0604020202020204" pitchFamily="34" charset="0"/>
              </a:rPr>
              <a:t>Stk-Ack</a:t>
            </a:r>
            <a:r>
              <a:rPr kumimoji="1" lang="en-US" altLang="ja-JP" sz="1100" dirty="0" smtClean="0">
                <a:latin typeface="Arial" panose="020B0604020202020204" pitchFamily="34" charset="0"/>
                <a:cs typeface="Arial" panose="020B0604020202020204" pitchFamily="34" charset="0"/>
              </a:rPr>
              <a:t>)</a:t>
            </a:r>
          </a:p>
        </p:txBody>
      </p:sp>
      <p:grpSp>
        <p:nvGrpSpPr>
          <p:cNvPr id="98" name="グループ化 97"/>
          <p:cNvGrpSpPr/>
          <p:nvPr/>
        </p:nvGrpSpPr>
        <p:grpSpPr>
          <a:xfrm>
            <a:off x="6128240" y="5921876"/>
            <a:ext cx="191811" cy="209074"/>
            <a:chOff x="4600563" y="3347147"/>
            <a:chExt cx="247208" cy="278324"/>
          </a:xfrm>
        </p:grpSpPr>
        <p:sp>
          <p:nvSpPr>
            <p:cNvPr id="99" name="二等辺三角形 98"/>
            <p:cNvSpPr/>
            <p:nvPr/>
          </p:nvSpPr>
          <p:spPr bwMode="auto">
            <a:xfrm>
              <a:off x="4600563" y="3486971"/>
              <a:ext cx="247208" cy="138500"/>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00" name="二等辺三角形 99"/>
            <p:cNvSpPr/>
            <p:nvPr/>
          </p:nvSpPr>
          <p:spPr bwMode="auto">
            <a:xfrm flipV="1">
              <a:off x="4600563" y="3347147"/>
              <a:ext cx="247208" cy="145341"/>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grpSp>
      <p:cxnSp>
        <p:nvCxnSpPr>
          <p:cNvPr id="101" name="直線矢印コネクタ 100"/>
          <p:cNvCxnSpPr>
            <a:stCxn id="100" idx="0"/>
          </p:cNvCxnSpPr>
          <p:nvPr/>
        </p:nvCxnSpPr>
        <p:spPr bwMode="auto">
          <a:xfrm>
            <a:off x="6224146" y="6031055"/>
            <a:ext cx="1334167"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テキスト ボックス 101"/>
          <p:cNvSpPr txBox="1"/>
          <p:nvPr/>
        </p:nvSpPr>
        <p:spPr>
          <a:xfrm>
            <a:off x="4971381" y="6129485"/>
            <a:ext cx="2226892" cy="261610"/>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 Timeout  Timer</a:t>
            </a:r>
            <a:endParaRPr kumimoji="1" lang="ja-JP" altLang="en-US" sz="1100" b="1" dirty="0">
              <a:latin typeface="Arial" panose="020B0604020202020204" pitchFamily="34" charset="0"/>
              <a:cs typeface="Arial" panose="020B0604020202020204" pitchFamily="34" charset="0"/>
            </a:endParaRPr>
          </a:p>
        </p:txBody>
      </p:sp>
      <p:grpSp>
        <p:nvGrpSpPr>
          <p:cNvPr id="103" name="グループ化 102"/>
          <p:cNvGrpSpPr>
            <a:grpSpLocks noChangeAspect="1"/>
          </p:cNvGrpSpPr>
          <p:nvPr/>
        </p:nvGrpSpPr>
        <p:grpSpPr>
          <a:xfrm>
            <a:off x="7418313" y="5913461"/>
            <a:ext cx="250031" cy="225028"/>
            <a:chOff x="7236296" y="2924944"/>
            <a:chExt cx="720080" cy="648072"/>
          </a:xfrm>
        </p:grpSpPr>
        <p:cxnSp>
          <p:nvCxnSpPr>
            <p:cNvPr id="104" name="直線コネクタ 103"/>
            <p:cNvCxnSpPr/>
            <p:nvPr/>
          </p:nvCxnSpPr>
          <p:spPr bwMode="auto">
            <a:xfrm flipH="1">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コネクタ 104"/>
            <p:cNvCxnSpPr/>
            <p:nvPr/>
          </p:nvCxnSpPr>
          <p:spPr bwMode="auto">
            <a:xfrm>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6" name="テキスト ボックス 105"/>
          <p:cNvSpPr txBox="1"/>
          <p:nvPr/>
        </p:nvSpPr>
        <p:spPr>
          <a:xfrm>
            <a:off x="7325692" y="6165304"/>
            <a:ext cx="1529585" cy="261610"/>
          </a:xfrm>
          <a:prstGeom prst="rect">
            <a:avLst/>
          </a:prstGeom>
          <a:noFill/>
        </p:spPr>
        <p:txBody>
          <a:bodyPr wrap="none" rtlCol="0">
            <a:spAutoFit/>
          </a:bodyPr>
          <a:lstStyle/>
          <a:p>
            <a:pPr algn="ctr"/>
            <a:r>
              <a:rPr kumimoji="1" lang="en-US" altLang="ja-JP" sz="1100" dirty="0" smtClean="0">
                <a:latin typeface="Arial" panose="020B0604020202020204" pitchFamily="34" charset="0"/>
                <a:cs typeface="Arial" panose="020B0604020202020204" pitchFamily="34" charset="0"/>
              </a:rPr>
              <a:t>(not receive</a:t>
            </a:r>
            <a:r>
              <a:rPr kumimoji="1" lang="ja-JP" altLang="en-US" sz="1100" dirty="0" smtClean="0">
                <a:latin typeface="Arial" panose="020B0604020202020204" pitchFamily="34" charset="0"/>
                <a:cs typeface="Arial" panose="020B0604020202020204" pitchFamily="34" charset="0"/>
              </a:rPr>
              <a:t> </a:t>
            </a:r>
            <a:r>
              <a:rPr kumimoji="1" lang="en-US" altLang="ja-JP" sz="1100" dirty="0" err="1" smtClean="0">
                <a:latin typeface="Arial" panose="020B0604020202020204" pitchFamily="34" charset="0"/>
                <a:cs typeface="Arial" panose="020B0604020202020204" pitchFamily="34" charset="0"/>
              </a:rPr>
              <a:t>Stk-Ack</a:t>
            </a:r>
            <a:r>
              <a:rPr kumimoji="1" lang="en-US" altLang="ja-JP" sz="1100" dirty="0" smtClean="0">
                <a:latin typeface="Arial" panose="020B0604020202020204" pitchFamily="34" charset="0"/>
                <a:cs typeface="Arial" panose="020B0604020202020204" pitchFamily="34" charset="0"/>
              </a:rPr>
              <a:t>)</a:t>
            </a:r>
          </a:p>
        </p:txBody>
      </p:sp>
      <p:sp>
        <p:nvSpPr>
          <p:cNvPr id="10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69"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4088256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0631" y="550031"/>
            <a:ext cx="7962900" cy="576263"/>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4"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6"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594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3</a:t>
            </a:fld>
            <a:endParaRPr lang="en-US" altLang="ja-JP"/>
          </a:p>
        </p:txBody>
      </p:sp>
      <p:sp>
        <p:nvSpPr>
          <p:cNvPr id="6" name="正方形/長方形 5"/>
          <p:cNvSpPr/>
          <p:nvPr/>
        </p:nvSpPr>
        <p:spPr>
          <a:xfrm>
            <a:off x="683568" y="1484784"/>
            <a:ext cx="7953796" cy="3785652"/>
          </a:xfrm>
          <a:prstGeom prst="rect">
            <a:avLst/>
          </a:prstGeom>
        </p:spPr>
        <p:txBody>
          <a:bodyPr wrap="square">
            <a:spAutoFit/>
          </a:bodyPr>
          <a:lstStyle/>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New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HRCP </a:t>
            </a:r>
            <a:r>
              <a:rPr lang="en-US" altLang="ja-JP" sz="2000" dirty="0" err="1">
                <a:latin typeface="Meiryo UI" panose="020B0604030504040204" pitchFamily="50" charset="-128"/>
                <a:ea typeface="Meiryo UI" panose="020B0604030504040204" pitchFamily="50" charset="-128"/>
                <a:cs typeface="Meiryo UI" panose="020B0604030504040204" pitchFamily="50" charset="-128"/>
              </a:rPr>
              <a:t>Superframe</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 structure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Define PPAP(P2P access period) for Association Phase</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Shortened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beacon interval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Hawaii meeting</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setup procedure without exchange of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DEVID</a:t>
            </a: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Hawaii meeting</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DEVID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exchange sequence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Hawaii meeting</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Next DEVID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field in beacon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Change the new DEVID assignment method</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Association/Disassociation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procedures</a:t>
            </a: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Change the association/disassociation frame exchange </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7" name="正方形/長方形 6"/>
          <p:cNvSpPr/>
          <p:nvPr/>
        </p:nvSpPr>
        <p:spPr>
          <a:xfrm>
            <a:off x="827584" y="692695"/>
            <a:ext cx="1517275"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Agenda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776914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4</a:t>
            </a:fld>
            <a:endParaRPr lang="en-US" altLang="ja-JP"/>
          </a:p>
        </p:txBody>
      </p:sp>
      <p:sp>
        <p:nvSpPr>
          <p:cNvPr id="5" name="正方形/長方形 4"/>
          <p:cNvSpPr/>
          <p:nvPr/>
        </p:nvSpPr>
        <p:spPr>
          <a:xfrm>
            <a:off x="2221456" y="692695"/>
            <a:ext cx="5235729"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 HRCP </a:t>
            </a:r>
            <a:r>
              <a:rPr lang="en-US" altLang="ja-JP" sz="2400" b="1" dirty="0" err="1">
                <a:latin typeface="Meiryo UI" panose="020B0604030504040204" pitchFamily="50" charset="-128"/>
                <a:ea typeface="Meiryo UI" panose="020B0604030504040204" pitchFamily="50" charset="-128"/>
                <a:cs typeface="Meiryo UI" panose="020B0604030504040204" pitchFamily="50" charset="-128"/>
              </a:rPr>
              <a:t>Superframe</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 structure </a:t>
            </a: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698" t="7829"/>
          <a:stretch/>
        </p:blipFill>
        <p:spPr bwMode="auto">
          <a:xfrm>
            <a:off x="2343686" y="1326730"/>
            <a:ext cx="6188754" cy="14661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445654" y="1787281"/>
            <a:ext cx="1257075"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Current</a:t>
            </a:r>
          </a:p>
          <a:p>
            <a:r>
              <a:rPr kumimoji="1" lang="en-US" altLang="ja-JP" sz="1600" dirty="0" smtClean="0">
                <a:latin typeface="Arial" panose="020B0604020202020204" pitchFamily="34" charset="0"/>
                <a:cs typeface="Arial" panose="020B0604020202020204" pitchFamily="34" charset="0"/>
              </a:rPr>
              <a:t>802.15.3</a:t>
            </a:r>
          </a:p>
          <a:p>
            <a:r>
              <a:rPr lang="en-US" altLang="ja-JP" sz="1600" dirty="0" err="1" smtClean="0">
                <a:latin typeface="Arial" panose="020B0604020202020204" pitchFamily="34" charset="0"/>
                <a:cs typeface="Arial" panose="020B0604020202020204" pitchFamily="34" charset="0"/>
              </a:rPr>
              <a:t>Superframe</a:t>
            </a:r>
            <a:endParaRPr kumimoji="1" lang="ja-JP" altLang="en-US" sz="1600" dirty="0">
              <a:latin typeface="Arial" panose="020B0604020202020204" pitchFamily="34" charset="0"/>
              <a:cs typeface="Arial" panose="020B0604020202020204" pitchFamily="34" charset="0"/>
            </a:endParaRPr>
          </a:p>
        </p:txBody>
      </p:sp>
      <p:sp>
        <p:nvSpPr>
          <p:cNvPr id="8" name="テキスト ボックス 7"/>
          <p:cNvSpPr txBox="1"/>
          <p:nvPr/>
        </p:nvSpPr>
        <p:spPr>
          <a:xfrm>
            <a:off x="54433" y="3990752"/>
            <a:ext cx="2339102" cy="584775"/>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HRCP </a:t>
            </a:r>
            <a:r>
              <a:rPr lang="en-US" altLang="ja-JP" sz="1600" dirty="0" err="1" smtClean="0">
                <a:latin typeface="Arial" panose="020B0604020202020204" pitchFamily="34" charset="0"/>
                <a:cs typeface="Arial" panose="020B0604020202020204" pitchFamily="34" charset="0"/>
              </a:rPr>
              <a:t>Superframe</a:t>
            </a:r>
            <a:endParaRPr lang="en-US" altLang="ja-JP" sz="1600" dirty="0" smtClean="0">
              <a:latin typeface="Arial" panose="020B0604020202020204" pitchFamily="34" charset="0"/>
              <a:cs typeface="Arial" panose="020B0604020202020204" pitchFamily="34" charset="0"/>
            </a:endParaRPr>
          </a:p>
          <a:p>
            <a:r>
              <a:rPr kumimoji="1" lang="en-US" altLang="ja-JP" sz="1600" dirty="0" smtClean="0">
                <a:latin typeface="Arial" panose="020B0604020202020204" pitchFamily="34" charset="0"/>
                <a:cs typeface="Arial" panose="020B0604020202020204" pitchFamily="34" charset="0"/>
              </a:rPr>
              <a:t>for Unassociated phase</a:t>
            </a:r>
            <a:endParaRPr kumimoji="1" lang="ja-JP" altLang="en-US" sz="1600" dirty="0">
              <a:latin typeface="Arial" panose="020B0604020202020204" pitchFamily="34" charset="0"/>
              <a:cs typeface="Arial" panose="020B0604020202020204" pitchFamily="34" charset="0"/>
            </a:endParaRPr>
          </a:p>
        </p:txBody>
      </p:sp>
      <p:cxnSp>
        <p:nvCxnSpPr>
          <p:cNvPr id="9" name="直線コネクタ 8"/>
          <p:cNvCxnSpPr/>
          <p:nvPr/>
        </p:nvCxnSpPr>
        <p:spPr>
          <a:xfrm flipH="1">
            <a:off x="2393535" y="2694882"/>
            <a:ext cx="0" cy="354243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8414919" y="2694882"/>
            <a:ext cx="0" cy="36144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2606" y="3930715"/>
            <a:ext cx="790573"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直線矢印コネクタ 12"/>
          <p:cNvCxnSpPr/>
          <p:nvPr/>
        </p:nvCxnSpPr>
        <p:spPr>
          <a:xfrm>
            <a:off x="2382606" y="6237312"/>
            <a:ext cx="5997492"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211960" y="5949280"/>
            <a:ext cx="2678938" cy="338554"/>
          </a:xfrm>
          <a:prstGeom prst="rect">
            <a:avLst/>
          </a:prstGeom>
          <a:noFill/>
        </p:spPr>
        <p:txBody>
          <a:bodyPr wrap="none" rtlCol="0">
            <a:spAutoFit/>
          </a:bodyPr>
          <a:lstStyle/>
          <a:p>
            <a:r>
              <a:rPr kumimoji="1" lang="en-US" altLang="ja-JP" sz="1600" dirty="0" err="1" smtClean="0">
                <a:latin typeface="Arial" panose="020B0604020202020204" pitchFamily="34" charset="0"/>
                <a:cs typeface="Arial" panose="020B0604020202020204" pitchFamily="34" charset="0"/>
              </a:rPr>
              <a:t>Superframe</a:t>
            </a:r>
            <a:r>
              <a:rPr kumimoji="1" lang="en-US" altLang="ja-JP" sz="1600" dirty="0" smtClean="0">
                <a:latin typeface="Arial" panose="020B0604020202020204" pitchFamily="34" charset="0"/>
                <a:cs typeface="Arial" panose="020B0604020202020204" pitchFamily="34" charset="0"/>
              </a:rPr>
              <a:t> duration &lt; 1ms</a:t>
            </a:r>
            <a:endParaRPr kumimoji="1" lang="ja-JP" altLang="en-US" sz="1600" dirty="0">
              <a:latin typeface="Arial" panose="020B0604020202020204" pitchFamily="34" charset="0"/>
              <a:cs typeface="Arial" panose="020B0604020202020204" pitchFamily="34" charset="0"/>
            </a:endParaRPr>
          </a:p>
        </p:txBody>
      </p:sp>
      <p:cxnSp>
        <p:nvCxnSpPr>
          <p:cNvPr id="15" name="直線コネクタ 14"/>
          <p:cNvCxnSpPr/>
          <p:nvPr/>
        </p:nvCxnSpPr>
        <p:spPr>
          <a:xfrm>
            <a:off x="3139079" y="2694882"/>
            <a:ext cx="0" cy="12438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950423" y="2694882"/>
            <a:ext cx="4464495" cy="122413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auto">
          <a:xfrm>
            <a:off x="3570596" y="4437112"/>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3968013" y="4437112"/>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365430" y="4428036"/>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p:nvPr/>
        </p:nvCxnSpPr>
        <p:spPr bwMode="auto">
          <a:xfrm>
            <a:off x="5169272" y="442410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4762847" y="442410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5555793" y="4435608"/>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a:off x="5978252" y="4435608"/>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6396427" y="443592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p:nvPr/>
        </p:nvCxnSpPr>
        <p:spPr bwMode="auto">
          <a:xfrm>
            <a:off x="6793844" y="443592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コネクタ 42"/>
          <p:cNvCxnSpPr/>
          <p:nvPr/>
        </p:nvCxnSpPr>
        <p:spPr bwMode="auto">
          <a:xfrm>
            <a:off x="7202388" y="4435135"/>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7596336" y="4433943"/>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a:off x="8002984" y="4415336"/>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コネクタ 46"/>
          <p:cNvCxnSpPr/>
          <p:nvPr/>
        </p:nvCxnSpPr>
        <p:spPr bwMode="auto">
          <a:xfrm flipV="1">
            <a:off x="3139079" y="4581128"/>
            <a:ext cx="5275840"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p:nvPr/>
        </p:nvCxnSpPr>
        <p:spPr bwMode="auto">
          <a:xfrm>
            <a:off x="8414918" y="4401944"/>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3968013" y="4484840"/>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p:cNvSpPr txBox="1"/>
          <p:nvPr/>
        </p:nvSpPr>
        <p:spPr>
          <a:xfrm>
            <a:off x="3712910" y="4077072"/>
            <a:ext cx="907621" cy="276999"/>
          </a:xfrm>
          <a:prstGeom prst="rect">
            <a:avLst/>
          </a:prstGeom>
          <a:noFill/>
        </p:spPr>
        <p:txBody>
          <a:bodyPr wrap="none" rtlCol="0">
            <a:spAutoFit/>
          </a:bodyPr>
          <a:lstStyle/>
          <a:p>
            <a:r>
              <a:rPr kumimoji="1" lang="en-US" altLang="ja-JP" dirty="0" smtClean="0"/>
              <a:t>Access Slot</a:t>
            </a:r>
            <a:endParaRPr kumimoji="1" lang="ja-JP" altLang="en-US" dirty="0"/>
          </a:p>
        </p:txBody>
      </p:sp>
      <p:sp>
        <p:nvSpPr>
          <p:cNvPr id="53" name="テキスト ボックス 52"/>
          <p:cNvSpPr txBox="1"/>
          <p:nvPr/>
        </p:nvSpPr>
        <p:spPr>
          <a:xfrm>
            <a:off x="106831" y="5148481"/>
            <a:ext cx="2088905" cy="584775"/>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HRCP </a:t>
            </a:r>
            <a:r>
              <a:rPr lang="en-US" altLang="ja-JP" sz="1600" dirty="0" err="1" smtClean="0">
                <a:latin typeface="Arial" panose="020B0604020202020204" pitchFamily="34" charset="0"/>
                <a:cs typeface="Arial" panose="020B0604020202020204" pitchFamily="34" charset="0"/>
              </a:rPr>
              <a:t>Superframe</a:t>
            </a:r>
            <a:endParaRPr lang="en-US" altLang="ja-JP" sz="1600" dirty="0" smtClean="0">
              <a:latin typeface="Arial" panose="020B0604020202020204" pitchFamily="34" charset="0"/>
              <a:cs typeface="Arial" panose="020B0604020202020204" pitchFamily="34" charset="0"/>
            </a:endParaRPr>
          </a:p>
          <a:p>
            <a:r>
              <a:rPr kumimoji="1" lang="en-US" altLang="ja-JP" sz="1600" dirty="0" smtClean="0">
                <a:latin typeface="Arial" panose="020B0604020202020204" pitchFamily="34" charset="0"/>
                <a:cs typeface="Arial" panose="020B0604020202020204" pitchFamily="34" charset="0"/>
              </a:rPr>
              <a:t>for Associated phase</a:t>
            </a:r>
            <a:endParaRPr kumimoji="1" lang="ja-JP" altLang="en-US" sz="1600" dirty="0">
              <a:latin typeface="Arial" panose="020B0604020202020204" pitchFamily="34" charset="0"/>
              <a:cs typeface="Arial" panose="020B0604020202020204" pitchFamily="34" charset="0"/>
            </a:endParaRPr>
          </a:p>
        </p:txBody>
      </p:sp>
      <p:cxnSp>
        <p:nvCxnSpPr>
          <p:cNvPr id="56" name="直線コネクタ 55"/>
          <p:cNvCxnSpPr/>
          <p:nvPr/>
        </p:nvCxnSpPr>
        <p:spPr bwMode="auto">
          <a:xfrm>
            <a:off x="2402479" y="5550272"/>
            <a:ext cx="6012439"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bwMode="auto">
          <a:xfrm>
            <a:off x="3419872" y="5288508"/>
            <a:ext cx="890591" cy="2490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t>Frame #1</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60" name="直線矢印コネクタ 59"/>
          <p:cNvCxnSpPr/>
          <p:nvPr/>
        </p:nvCxnSpPr>
        <p:spPr bwMode="auto">
          <a:xfrm>
            <a:off x="4306421" y="5425740"/>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p:cNvSpPr txBox="1"/>
          <p:nvPr/>
        </p:nvSpPr>
        <p:spPr>
          <a:xfrm>
            <a:off x="4297184" y="5062389"/>
            <a:ext cx="490840" cy="276999"/>
          </a:xfrm>
          <a:prstGeom prst="rect">
            <a:avLst/>
          </a:prstGeom>
          <a:noFill/>
        </p:spPr>
        <p:txBody>
          <a:bodyPr wrap="none" rtlCol="0">
            <a:spAutoFit/>
          </a:bodyPr>
          <a:lstStyle/>
          <a:p>
            <a:r>
              <a:rPr kumimoji="1" lang="en-US" altLang="ja-JP" dirty="0" smtClean="0"/>
              <a:t>SIFS</a:t>
            </a:r>
            <a:endParaRPr kumimoji="1" lang="ja-JP" altLang="en-US" dirty="0"/>
          </a:p>
        </p:txBody>
      </p:sp>
      <p:sp>
        <p:nvSpPr>
          <p:cNvPr id="62" name="正方形/長方形 61"/>
          <p:cNvSpPr/>
          <p:nvPr/>
        </p:nvSpPr>
        <p:spPr bwMode="auto">
          <a:xfrm>
            <a:off x="4703302" y="5552740"/>
            <a:ext cx="852491" cy="2641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Frame#2</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65" name="直線コネクタ 64"/>
          <p:cNvCxnSpPr>
            <a:stCxn id="62" idx="1"/>
          </p:cNvCxnSpPr>
          <p:nvPr/>
        </p:nvCxnSpPr>
        <p:spPr bwMode="auto">
          <a:xfrm flipV="1">
            <a:off x="4703302" y="5301208"/>
            <a:ext cx="0" cy="3836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537386" y="5437217"/>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テキスト ボックス 66"/>
          <p:cNvSpPr txBox="1"/>
          <p:nvPr/>
        </p:nvSpPr>
        <p:spPr>
          <a:xfrm>
            <a:off x="5504015" y="5062390"/>
            <a:ext cx="490840" cy="276999"/>
          </a:xfrm>
          <a:prstGeom prst="rect">
            <a:avLst/>
          </a:prstGeom>
          <a:noFill/>
        </p:spPr>
        <p:txBody>
          <a:bodyPr wrap="none" rtlCol="0">
            <a:spAutoFit/>
          </a:bodyPr>
          <a:lstStyle/>
          <a:p>
            <a:r>
              <a:rPr kumimoji="1" lang="en-US" altLang="ja-JP" dirty="0" smtClean="0"/>
              <a:t>SIFS</a:t>
            </a:r>
            <a:endParaRPr kumimoji="1" lang="ja-JP" altLang="en-US" dirty="0"/>
          </a:p>
        </p:txBody>
      </p:sp>
      <p:cxnSp>
        <p:nvCxnSpPr>
          <p:cNvPr id="68" name="直線コネクタ 67"/>
          <p:cNvCxnSpPr/>
          <p:nvPr/>
        </p:nvCxnSpPr>
        <p:spPr bwMode="auto">
          <a:xfrm flipV="1">
            <a:off x="5947116" y="5428168"/>
            <a:ext cx="0" cy="3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p:nvPr/>
        </p:nvCxnSpPr>
        <p:spPr bwMode="auto">
          <a:xfrm flipV="1">
            <a:off x="5550191" y="5274048"/>
            <a:ext cx="0" cy="3836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bwMode="auto">
          <a:xfrm>
            <a:off x="5947116" y="5288304"/>
            <a:ext cx="890591" cy="2490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t>Frame #3</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74" name="直線矢印コネクタ 73"/>
          <p:cNvCxnSpPr/>
          <p:nvPr/>
        </p:nvCxnSpPr>
        <p:spPr bwMode="auto">
          <a:xfrm flipV="1">
            <a:off x="2627784" y="5437217"/>
            <a:ext cx="8042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テキスト ボックス 75"/>
          <p:cNvSpPr txBox="1"/>
          <p:nvPr/>
        </p:nvSpPr>
        <p:spPr>
          <a:xfrm>
            <a:off x="2777892" y="5149804"/>
            <a:ext cx="508473" cy="276999"/>
          </a:xfrm>
          <a:prstGeom prst="rect">
            <a:avLst/>
          </a:prstGeom>
          <a:noFill/>
        </p:spPr>
        <p:txBody>
          <a:bodyPr wrap="none" rtlCol="0">
            <a:spAutoFit/>
          </a:bodyPr>
          <a:lstStyle/>
          <a:p>
            <a:r>
              <a:rPr kumimoji="1" lang="en-US" altLang="ja-JP" dirty="0"/>
              <a:t>R</a:t>
            </a:r>
            <a:r>
              <a:rPr kumimoji="1" lang="en-US" altLang="ja-JP" dirty="0" smtClean="0"/>
              <a:t>IFS</a:t>
            </a:r>
            <a:endParaRPr kumimoji="1" lang="ja-JP" altLang="en-US" dirty="0"/>
          </a:p>
        </p:txBody>
      </p:sp>
      <p:sp>
        <p:nvSpPr>
          <p:cNvPr id="77" name="テキスト ボックス 76"/>
          <p:cNvSpPr txBox="1"/>
          <p:nvPr/>
        </p:nvSpPr>
        <p:spPr>
          <a:xfrm>
            <a:off x="2467325" y="4869160"/>
            <a:ext cx="1534394" cy="276999"/>
          </a:xfrm>
          <a:prstGeom prst="rect">
            <a:avLst/>
          </a:prstGeom>
          <a:noFill/>
        </p:spPr>
        <p:txBody>
          <a:bodyPr wrap="none" rtlCol="0">
            <a:spAutoFit/>
          </a:bodyPr>
          <a:lstStyle/>
          <a:p>
            <a:r>
              <a:rPr kumimoji="1" lang="en-US" altLang="ja-JP" dirty="0" smtClean="0"/>
              <a:t>If Recovery is needed</a:t>
            </a:r>
            <a:endParaRPr kumimoji="1" lang="ja-JP" altLang="en-US" dirty="0"/>
          </a:p>
        </p:txBody>
      </p:sp>
      <p:sp>
        <p:nvSpPr>
          <p:cNvPr id="78" name="テキスト ボックス 77"/>
          <p:cNvSpPr txBox="1"/>
          <p:nvPr/>
        </p:nvSpPr>
        <p:spPr>
          <a:xfrm>
            <a:off x="6876256" y="5117122"/>
            <a:ext cx="441146" cy="400110"/>
          </a:xfrm>
          <a:prstGeom prst="rect">
            <a:avLst/>
          </a:prstGeom>
          <a:noFill/>
        </p:spPr>
        <p:txBody>
          <a:bodyPr wrap="none" rtlCol="0">
            <a:spAutoFit/>
          </a:bodyPr>
          <a:lstStyle/>
          <a:p>
            <a:r>
              <a:rPr kumimoji="1" lang="en-US" altLang="ja-JP" sz="2000" b="1" dirty="0"/>
              <a:t>…</a:t>
            </a:r>
            <a:endParaRPr kumimoji="1" lang="ja-JP" altLang="en-US" sz="2000" b="1" dirty="0"/>
          </a:p>
        </p:txBody>
      </p:sp>
      <p:sp>
        <p:nvSpPr>
          <p:cNvPr id="79" name="正方形/長方形 78"/>
          <p:cNvSpPr/>
          <p:nvPr/>
        </p:nvSpPr>
        <p:spPr bwMode="auto">
          <a:xfrm>
            <a:off x="5555793" y="3940390"/>
            <a:ext cx="409454" cy="640737"/>
          </a:xfrm>
          <a:prstGeom prst="rect">
            <a:avLst/>
          </a:prstGeom>
          <a:no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80" name="テキスト ボックス 79"/>
          <p:cNvSpPr txBox="1"/>
          <p:nvPr/>
        </p:nvSpPr>
        <p:spPr>
          <a:xfrm>
            <a:off x="4572000" y="3645024"/>
            <a:ext cx="2129109" cy="276999"/>
          </a:xfrm>
          <a:prstGeom prst="rect">
            <a:avLst/>
          </a:prstGeom>
          <a:noFill/>
        </p:spPr>
        <p:txBody>
          <a:bodyPr wrap="none" rtlCol="0">
            <a:spAutoFit/>
          </a:bodyPr>
          <a:lstStyle/>
          <a:p>
            <a:r>
              <a:rPr kumimoji="1" lang="en-US" altLang="ja-JP" dirty="0" smtClean="0"/>
              <a:t>Association Request Command</a:t>
            </a:r>
            <a:endParaRPr kumimoji="1" lang="ja-JP" altLang="en-US" dirty="0"/>
          </a:p>
        </p:txBody>
      </p:sp>
      <p:sp>
        <p:nvSpPr>
          <p:cNvPr id="159"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50"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283264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5</a:t>
            </a:fld>
            <a:endParaRPr lang="en-US" altLang="ja-JP"/>
          </a:p>
        </p:txBody>
      </p:sp>
      <p:sp>
        <p:nvSpPr>
          <p:cNvPr id="171" name="正方形/長方形 170"/>
          <p:cNvSpPr/>
          <p:nvPr/>
        </p:nvSpPr>
        <p:spPr>
          <a:xfrm>
            <a:off x="3297312" y="712848"/>
            <a:ext cx="2739468"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PPAP entire-life</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7" name="直線コネクタ 6"/>
          <p:cNvCxnSpPr/>
          <p:nvPr/>
        </p:nvCxnSpPr>
        <p:spPr>
          <a:xfrm flipV="1">
            <a:off x="136126" y="3745250"/>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82076"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9" name="直線矢印コネクタ 8"/>
          <p:cNvCxnSpPr>
            <a:stCxn id="8" idx="2"/>
            <a:endCxn id="15" idx="0"/>
          </p:cNvCxnSpPr>
          <p:nvPr/>
        </p:nvCxnSpPr>
        <p:spPr>
          <a:xfrm>
            <a:off x="730088"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8" idx="2"/>
          </p:cNvCxnSpPr>
          <p:nvPr/>
        </p:nvCxnSpPr>
        <p:spPr>
          <a:xfrm>
            <a:off x="730088"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94044" y="5568533"/>
            <a:ext cx="8856984" cy="128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432590"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61181"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正方形/長方形 13"/>
          <p:cNvSpPr/>
          <p:nvPr/>
        </p:nvSpPr>
        <p:spPr>
          <a:xfrm>
            <a:off x="823507"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5" name="正方形/長方形 14"/>
          <p:cNvSpPr/>
          <p:nvPr/>
        </p:nvSpPr>
        <p:spPr>
          <a:xfrm>
            <a:off x="71549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p:cNvSpPr/>
          <p:nvPr/>
        </p:nvSpPr>
        <p:spPr>
          <a:xfrm>
            <a:off x="1665954"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7" name="正方形/長方形 16"/>
          <p:cNvSpPr/>
          <p:nvPr/>
        </p:nvSpPr>
        <p:spPr>
          <a:xfrm>
            <a:off x="1557941"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8" name="正方形/長方形 17"/>
          <p:cNvSpPr/>
          <p:nvPr/>
        </p:nvSpPr>
        <p:spPr>
          <a:xfrm>
            <a:off x="2401652"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9" name="直線コネクタ 18"/>
          <p:cNvCxnSpPr/>
          <p:nvPr/>
        </p:nvCxnSpPr>
        <p:spPr>
          <a:xfrm>
            <a:off x="146219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477608" y="1628800"/>
            <a:ext cx="1061509" cy="307777"/>
          </a:xfrm>
          <a:prstGeom prst="rect">
            <a:avLst/>
          </a:prstGeom>
          <a:no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1" name="テキスト ボックス 20"/>
          <p:cNvSpPr txBox="1"/>
          <p:nvPr/>
        </p:nvSpPr>
        <p:spPr>
          <a:xfrm>
            <a:off x="1167928"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2" name="正方形/長方形 21"/>
          <p:cNvSpPr/>
          <p:nvPr/>
        </p:nvSpPr>
        <p:spPr>
          <a:xfrm>
            <a:off x="412952"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3" name="正方形/長方形 22"/>
          <p:cNvSpPr/>
          <p:nvPr/>
        </p:nvSpPr>
        <p:spPr>
          <a:xfrm>
            <a:off x="412952"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4" name="正方形/長方形 23"/>
          <p:cNvSpPr/>
          <p:nvPr/>
        </p:nvSpPr>
        <p:spPr>
          <a:xfrm>
            <a:off x="454084"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5" name="正方形/長方形 24"/>
          <p:cNvSpPr/>
          <p:nvPr/>
        </p:nvSpPr>
        <p:spPr>
          <a:xfrm>
            <a:off x="1432590"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6" name="正方形/長方形 25"/>
          <p:cNvSpPr/>
          <p:nvPr/>
        </p:nvSpPr>
        <p:spPr>
          <a:xfrm rot="5400000">
            <a:off x="1315001"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7" name="直線コネクタ 26"/>
          <p:cNvCxnSpPr/>
          <p:nvPr/>
        </p:nvCxnSpPr>
        <p:spPr>
          <a:xfrm>
            <a:off x="1665955"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547000" y="2486607"/>
            <a:ext cx="1" cy="6429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332844"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0" name="直線コネクタ 29"/>
          <p:cNvCxnSpPr/>
          <p:nvPr/>
        </p:nvCxnSpPr>
        <p:spPr>
          <a:xfrm>
            <a:off x="4494723" y="234888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1557277" y="2686226"/>
            <a:ext cx="293744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168567" y="2348880"/>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3" name="直線コネクタ 32"/>
          <p:cNvCxnSpPr/>
          <p:nvPr/>
        </p:nvCxnSpPr>
        <p:spPr>
          <a:xfrm>
            <a:off x="2401652" y="3752778"/>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rot="5400000">
            <a:off x="2414790"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3261493"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6" name="正方形/長方形 35"/>
          <p:cNvSpPr/>
          <p:nvPr/>
        </p:nvSpPr>
        <p:spPr>
          <a:xfrm>
            <a:off x="5016549"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rot="5400000">
            <a:off x="5574491"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8" name="正方形/長方形 37"/>
          <p:cNvSpPr/>
          <p:nvPr/>
        </p:nvSpPr>
        <p:spPr>
          <a:xfrm>
            <a:off x="6074331" y="4509120"/>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sp>
        <p:nvSpPr>
          <p:cNvPr id="39" name="正方形/長方形 38"/>
          <p:cNvSpPr/>
          <p:nvPr/>
        </p:nvSpPr>
        <p:spPr>
          <a:xfrm>
            <a:off x="5043402" y="4904776"/>
            <a:ext cx="276711" cy="666080"/>
          </a:xfrm>
          <a:prstGeom prst="rect">
            <a:avLst/>
          </a:prstGeom>
          <a:pattFill prst="pct25">
            <a:fgClr>
              <a:schemeClr val="bg1">
                <a:lumMod val="75000"/>
              </a:schemeClr>
            </a:fgClr>
            <a:bgClr>
              <a:schemeClr val="bg1"/>
            </a:bgClr>
          </a:patt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0" name="正方形/長方形 39"/>
          <p:cNvSpPr/>
          <p:nvPr/>
        </p:nvSpPr>
        <p:spPr>
          <a:xfrm rot="5400000">
            <a:off x="4910632" y="5162812"/>
            <a:ext cx="519373" cy="184666"/>
          </a:xfrm>
          <a:prstGeom prst="rect">
            <a:avLst/>
          </a:prstGeom>
          <a:solidFill>
            <a:schemeClr val="bg1"/>
          </a:solidFill>
        </p:spPr>
        <p:txBody>
          <a:bodyPr wrap="none" lIns="0" tIns="0" rIns="0" bIns="0">
            <a:spAutoFit/>
          </a:bodyPr>
          <a:lstStyle/>
          <a:p>
            <a:pPr algn="ctr"/>
            <a:r>
              <a:rPr lang="en-US" altLang="ja-JP" dirty="0">
                <a:solidFill>
                  <a:schemeClr val="bg1">
                    <a:lumMod val="65000"/>
                  </a:schemeClr>
                </a:solidFill>
                <a:latin typeface="Arial" panose="020B0604020202020204" pitchFamily="34" charset="0"/>
                <a:cs typeface="Arial" panose="020B0604020202020204" pitchFamily="34" charset="0"/>
              </a:rPr>
              <a:t>Beacon</a:t>
            </a:r>
            <a:endParaRPr lang="ja-JP" altLang="en-US" dirty="0">
              <a:solidFill>
                <a:schemeClr val="bg1">
                  <a:lumMod val="65000"/>
                </a:schemeClr>
              </a:solidFill>
              <a:latin typeface="Arial" panose="020B0604020202020204" pitchFamily="34" charset="0"/>
              <a:cs typeface="Arial" panose="020B0604020202020204" pitchFamily="34" charset="0"/>
            </a:endParaRPr>
          </a:p>
        </p:txBody>
      </p:sp>
      <p:cxnSp>
        <p:nvCxnSpPr>
          <p:cNvPr id="41" name="直線コネクタ 40"/>
          <p:cNvCxnSpPr/>
          <p:nvPr/>
        </p:nvCxnSpPr>
        <p:spPr>
          <a:xfrm>
            <a:off x="4122817" y="3752778"/>
            <a:ext cx="9205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660331" y="2492896"/>
            <a:ext cx="1986441" cy="446276"/>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before sending </a:t>
            </a:r>
          </a:p>
          <a:p>
            <a:r>
              <a:rPr kumimoji="1" lang="en-US" altLang="ja-JP" sz="1100" dirty="0" smtClean="0">
                <a:latin typeface="Arial" panose="020B0604020202020204" pitchFamily="34" charset="0"/>
                <a:cs typeface="Arial" panose="020B0604020202020204" pitchFamily="34" charset="0"/>
              </a:rPr>
              <a:t>association response</a:t>
            </a:r>
            <a:endParaRPr kumimoji="1" lang="ja-JP" altLang="en-US" sz="1100" dirty="0">
              <a:latin typeface="Arial" panose="020B0604020202020204" pitchFamily="34" charset="0"/>
              <a:cs typeface="Arial" panose="020B0604020202020204" pitchFamily="34" charset="0"/>
            </a:endParaRPr>
          </a:p>
        </p:txBody>
      </p:sp>
      <p:cxnSp>
        <p:nvCxnSpPr>
          <p:cNvPr id="43" name="直線コネクタ 42"/>
          <p:cNvCxnSpPr/>
          <p:nvPr/>
        </p:nvCxnSpPr>
        <p:spPr>
          <a:xfrm>
            <a:off x="4522536" y="3752778"/>
            <a:ext cx="1467763" cy="1263740"/>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19155"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628294"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270508" y="3752778"/>
            <a:ext cx="104960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509665"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8" name="直線コネクタ 47"/>
          <p:cNvCxnSpPr/>
          <p:nvPr/>
        </p:nvCxnSpPr>
        <p:spPr>
          <a:xfrm>
            <a:off x="2694810"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856735"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平行四辺形 49"/>
          <p:cNvSpPr/>
          <p:nvPr/>
        </p:nvSpPr>
        <p:spPr>
          <a:xfrm flipH="1">
            <a:off x="2723385"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正方形/長方形 50"/>
          <p:cNvSpPr/>
          <p:nvPr/>
        </p:nvSpPr>
        <p:spPr>
          <a:xfrm>
            <a:off x="4263747" y="3456296"/>
            <a:ext cx="724228" cy="2881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2" name="正方形/長方形 51"/>
          <p:cNvSpPr/>
          <p:nvPr/>
        </p:nvSpPr>
        <p:spPr>
          <a:xfrm>
            <a:off x="4144795" y="3146301"/>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53" name="正方形/長方形 52"/>
          <p:cNvSpPr/>
          <p:nvPr/>
        </p:nvSpPr>
        <p:spPr>
          <a:xfrm>
            <a:off x="3369112"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4" name="直線コネクタ 53"/>
          <p:cNvCxnSpPr/>
          <p:nvPr/>
        </p:nvCxnSpPr>
        <p:spPr>
          <a:xfrm>
            <a:off x="4023892"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927501" y="49259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6" name="正方形/長方形 55"/>
          <p:cNvSpPr/>
          <p:nvPr/>
        </p:nvSpPr>
        <p:spPr>
          <a:xfrm rot="5400000">
            <a:off x="3804490" y="51590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7" name="テキスト ボックス 56"/>
          <p:cNvSpPr txBox="1"/>
          <p:nvPr/>
        </p:nvSpPr>
        <p:spPr>
          <a:xfrm>
            <a:off x="2798449"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58" name="直線コネクタ 57"/>
          <p:cNvCxnSpPr/>
          <p:nvPr/>
        </p:nvCxnSpPr>
        <p:spPr>
          <a:xfrm>
            <a:off x="2509665"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rot="5400000">
            <a:off x="6086015"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6585769" y="5942071"/>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1" name="正方形/長方形 60"/>
          <p:cNvSpPr/>
          <p:nvPr/>
        </p:nvSpPr>
        <p:spPr>
          <a:xfrm>
            <a:off x="4572742"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2" name="テキスト ボックス 61"/>
          <p:cNvSpPr txBox="1"/>
          <p:nvPr/>
        </p:nvSpPr>
        <p:spPr>
          <a:xfrm>
            <a:off x="5278620"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3" name="直線コネクタ 62"/>
          <p:cNvCxnSpPr/>
          <p:nvPr/>
        </p:nvCxnSpPr>
        <p:spPr bwMode="auto">
          <a:xfrm>
            <a:off x="1981239"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2262175"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p:cNvCxnSpPr/>
          <p:nvPr/>
        </p:nvCxnSpPr>
        <p:spPr bwMode="auto">
          <a:xfrm>
            <a:off x="2552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848014"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3133764"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419514"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695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a:xfrm>
            <a:off x="1981239"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1829926"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2" name="直線コネクタ 71"/>
          <p:cNvCxnSpPr/>
          <p:nvPr/>
        </p:nvCxnSpPr>
        <p:spPr bwMode="auto">
          <a:xfrm>
            <a:off x="5043546" y="54380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a:xfrm>
            <a:off x="5247805" y="57861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RIFS</a:t>
            </a:r>
            <a:endParaRPr lang="en-US" altLang="ja-JP" sz="1100" b="1" dirty="0" smtClean="0">
              <a:latin typeface="Arial" panose="020B0604020202020204" pitchFamily="34" charset="0"/>
              <a:cs typeface="Arial" panose="020B0604020202020204" pitchFamily="34" charset="0"/>
            </a:endParaRPr>
          </a:p>
        </p:txBody>
      </p:sp>
      <p:cxnSp>
        <p:nvCxnSpPr>
          <p:cNvPr id="74" name="直線矢印コネクタ 73"/>
          <p:cNvCxnSpPr/>
          <p:nvPr/>
        </p:nvCxnSpPr>
        <p:spPr>
          <a:xfrm>
            <a:off x="5029850"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5894558"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6" name="直線矢印コネクタ 75"/>
          <p:cNvCxnSpPr/>
          <p:nvPr/>
        </p:nvCxnSpPr>
        <p:spPr>
          <a:xfrm>
            <a:off x="5972856"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flipH="1">
            <a:off x="5033877"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コネクタ 77"/>
          <p:cNvCxnSpPr/>
          <p:nvPr/>
        </p:nvCxnSpPr>
        <p:spPr bwMode="auto">
          <a:xfrm flipH="1">
            <a:off x="5725526"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a:off x="5973176"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正方形/長方形 79"/>
          <p:cNvSpPr/>
          <p:nvPr/>
        </p:nvSpPr>
        <p:spPr>
          <a:xfrm rot="5400000">
            <a:off x="7484484" y="574289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1" name="テキスト ボックス 80"/>
          <p:cNvSpPr txBox="1"/>
          <p:nvPr/>
        </p:nvSpPr>
        <p:spPr>
          <a:xfrm>
            <a:off x="7842905" y="5654039"/>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sp>
        <p:nvSpPr>
          <p:cNvPr id="82" name="正方形/長方形 81"/>
          <p:cNvSpPr/>
          <p:nvPr/>
        </p:nvSpPr>
        <p:spPr>
          <a:xfrm>
            <a:off x="7236296" y="3460077"/>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83" name="直線コネクタ 82"/>
          <p:cNvCxnSpPr/>
          <p:nvPr/>
        </p:nvCxnSpPr>
        <p:spPr>
          <a:xfrm>
            <a:off x="7405093" y="238887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7451940" y="3766443"/>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7150828" y="5726047"/>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7290838" y="5772794"/>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sp>
        <p:nvSpPr>
          <p:cNvPr id="87" name="テキスト ボックス 86"/>
          <p:cNvSpPr txBox="1"/>
          <p:nvPr/>
        </p:nvSpPr>
        <p:spPr>
          <a:xfrm>
            <a:off x="7681129" y="16288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cxnSp>
        <p:nvCxnSpPr>
          <p:cNvPr id="88" name="直線矢印コネクタ 87"/>
          <p:cNvCxnSpPr>
            <a:stCxn id="38" idx="1"/>
          </p:cNvCxnSpPr>
          <p:nvPr/>
        </p:nvCxnSpPr>
        <p:spPr>
          <a:xfrm flipH="1">
            <a:off x="5845982" y="4678397"/>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42" idx="1"/>
          </p:cNvCxnSpPr>
          <p:nvPr/>
        </p:nvCxnSpPr>
        <p:spPr>
          <a:xfrm flipH="1">
            <a:off x="4270809" y="2716034"/>
            <a:ext cx="389522" cy="3573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7537113" y="2708920"/>
            <a:ext cx="1643399" cy="430887"/>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PPC may send Beacon</a:t>
            </a:r>
          </a:p>
          <a:p>
            <a:r>
              <a:rPr kumimoji="1" lang="en-US" altLang="ja-JP" sz="1100" dirty="0" smtClean="0">
                <a:latin typeface="Arial" panose="020B0604020202020204" pitchFamily="34" charset="0"/>
                <a:cs typeface="Arial" panose="020B0604020202020204" pitchFamily="34" charset="0"/>
              </a:rPr>
              <a:t>with new Next DEVID</a:t>
            </a:r>
          </a:p>
        </p:txBody>
      </p:sp>
      <p:sp>
        <p:nvSpPr>
          <p:cNvPr id="91" name="正方形/長方形 90"/>
          <p:cNvSpPr/>
          <p:nvPr/>
        </p:nvSpPr>
        <p:spPr>
          <a:xfrm>
            <a:off x="1468485"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2" name="正方形/長方形 91"/>
          <p:cNvSpPr/>
          <p:nvPr/>
        </p:nvSpPr>
        <p:spPr>
          <a:xfrm>
            <a:off x="4647191"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93" name="正方形/長方形 92"/>
          <p:cNvSpPr/>
          <p:nvPr/>
        </p:nvSpPr>
        <p:spPr>
          <a:xfrm>
            <a:off x="7779746" y="2050976"/>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4"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233823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6</a:t>
            </a:fld>
            <a:endParaRPr lang="en-US" altLang="ja-JP"/>
          </a:p>
        </p:txBody>
      </p:sp>
      <p:sp>
        <p:nvSpPr>
          <p:cNvPr id="5" name="正方形/長方形 4"/>
          <p:cNvSpPr/>
          <p:nvPr/>
        </p:nvSpPr>
        <p:spPr>
          <a:xfrm>
            <a:off x="565820" y="1268760"/>
            <a:ext cx="8280920" cy="4893647"/>
          </a:xfrm>
          <a:prstGeom prst="rect">
            <a:avLst/>
          </a:prstGeom>
        </p:spPr>
        <p:txBody>
          <a:bodyPr wrap="square">
            <a:spAutoFit/>
          </a:bodyPr>
          <a:lstStyle/>
          <a:p>
            <a:pPr marL="342900" indent="-342900">
              <a:buFont typeface="Wingdings" panose="05000000000000000000" pitchFamily="2" charset="2"/>
              <a:buChar char="p"/>
            </a:pPr>
            <a:r>
              <a:rPr lang="en-US" altLang="ja-JP" sz="2400" dirty="0" smtClean="0"/>
              <a:t>Add </a:t>
            </a:r>
            <a:r>
              <a:rPr lang="en-US" altLang="ja-JP" sz="2400" dirty="0"/>
              <a:t>a “Next DEVID” (1 Octet) field </a:t>
            </a:r>
            <a:r>
              <a:rPr lang="en-US" altLang="ja-JP" sz="2400" dirty="0" smtClean="0"/>
              <a:t>within the beacon </a:t>
            </a:r>
            <a:r>
              <a:rPr lang="en-US" altLang="ja-JP" sz="2400" dirty="0"/>
              <a:t>frame. This Next DEVID value </a:t>
            </a:r>
            <a:r>
              <a:rPr lang="en-US" altLang="ja-JP" sz="2400" dirty="0" smtClean="0"/>
              <a:t>indicates </a:t>
            </a:r>
            <a:r>
              <a:rPr lang="en-US" altLang="ja-JP" sz="2400" dirty="0"/>
              <a:t>the DEVID which will be assigned to the next associating device. </a:t>
            </a:r>
            <a:endParaRPr lang="en-US" altLang="ja-JP" sz="2400" dirty="0" smtClean="0"/>
          </a:p>
          <a:p>
            <a:pPr marL="342900" indent="-342900">
              <a:buFont typeface="Wingdings" panose="05000000000000000000" pitchFamily="2" charset="2"/>
              <a:buChar char="p"/>
            </a:pPr>
            <a:r>
              <a:rPr lang="en-US" altLang="ja-JP" sz="2400" dirty="0" smtClean="0">
                <a:solidFill>
                  <a:srgbClr val="FF0000"/>
                </a:solidFill>
              </a:rPr>
              <a:t>The value of Next DEVID is generated randomly</a:t>
            </a:r>
            <a:r>
              <a:rPr lang="en-US" altLang="ja-JP" sz="2400" dirty="0" smtClean="0"/>
              <a:t>, but after sending a new beacon, the PPC shall not change the value during this session.</a:t>
            </a:r>
          </a:p>
          <a:p>
            <a:pPr marL="342900" indent="-342900">
              <a:buFont typeface="Wingdings" panose="05000000000000000000" pitchFamily="2" charset="2"/>
              <a:buChar char="p"/>
            </a:pPr>
            <a:r>
              <a:rPr lang="en-US" altLang="ja-JP" sz="2400" dirty="0" smtClean="0"/>
              <a:t>A </a:t>
            </a:r>
            <a:r>
              <a:rPr lang="en-US" altLang="ja-JP" sz="2400" dirty="0"/>
              <a:t>device </a:t>
            </a:r>
            <a:r>
              <a:rPr lang="en-US" altLang="ja-JP" sz="2400" dirty="0" smtClean="0"/>
              <a:t>that wishes </a:t>
            </a:r>
            <a:r>
              <a:rPr lang="en-US" altLang="ja-JP" sz="2400" dirty="0"/>
              <a:t>to </a:t>
            </a:r>
            <a:r>
              <a:rPr lang="en-US" altLang="ja-JP" sz="2400" dirty="0" smtClean="0"/>
              <a:t>associate with the PPC </a:t>
            </a:r>
            <a:r>
              <a:rPr lang="en-US" altLang="ja-JP" sz="2400" dirty="0"/>
              <a:t>shall </a:t>
            </a:r>
            <a:r>
              <a:rPr lang="en-US" altLang="ja-JP" sz="2400" dirty="0" smtClean="0"/>
              <a:t>assign </a:t>
            </a:r>
            <a:r>
              <a:rPr lang="en-US" altLang="ja-JP" sz="2400" dirty="0"/>
              <a:t>its DEVID </a:t>
            </a:r>
            <a:r>
              <a:rPr lang="en-US" altLang="ja-JP" sz="2400" dirty="0" smtClean="0"/>
              <a:t>value as </a:t>
            </a:r>
            <a:r>
              <a:rPr lang="en-US" altLang="ja-JP" sz="2400" dirty="0"/>
              <a:t>“Next DEVID</a:t>
            </a:r>
            <a:r>
              <a:rPr lang="en-US" altLang="ja-JP" sz="2400" dirty="0" smtClean="0"/>
              <a:t>”. </a:t>
            </a:r>
          </a:p>
          <a:p>
            <a:pPr marL="342900" indent="-342900">
              <a:buFont typeface="Wingdings" panose="05000000000000000000" pitchFamily="2" charset="2"/>
              <a:buChar char="p"/>
            </a:pPr>
            <a:r>
              <a:rPr lang="en-US" altLang="ja-JP" sz="2400" dirty="0" smtClean="0"/>
              <a:t>After association</a:t>
            </a:r>
            <a:r>
              <a:rPr lang="en-US" altLang="ja-JP" sz="2400" dirty="0"/>
              <a:t>, the beacon (carrying the “Next DEVID” field) is turned off. </a:t>
            </a:r>
            <a:endParaRPr lang="en-US" altLang="ja-JP" sz="2400" dirty="0" smtClean="0"/>
          </a:p>
          <a:p>
            <a:pPr marL="342900" indent="-342900">
              <a:buFont typeface="Wingdings" panose="05000000000000000000" pitchFamily="2" charset="2"/>
              <a:buChar char="p"/>
            </a:pPr>
            <a:r>
              <a:rPr lang="en-US" altLang="ja-JP" sz="2400" dirty="0" smtClean="0"/>
              <a:t>If </a:t>
            </a:r>
            <a:r>
              <a:rPr lang="en-US" altLang="ja-JP" sz="2400" dirty="0"/>
              <a:t>the associated device disappears within </a:t>
            </a:r>
            <a:r>
              <a:rPr lang="en-US" altLang="ja-JP" sz="2400" dirty="0" smtClean="0"/>
              <a:t>an Association </a:t>
            </a:r>
            <a:r>
              <a:rPr lang="en-US" altLang="ja-JP" sz="2400" dirty="0"/>
              <a:t>T</a:t>
            </a:r>
            <a:r>
              <a:rPr lang="en-US" altLang="ja-JP" sz="2400" dirty="0" smtClean="0"/>
              <a:t>imeout Period(ATP), </a:t>
            </a:r>
            <a:r>
              <a:rPr lang="en-US" altLang="ja-JP" sz="2400" dirty="0"/>
              <a:t>the session is terminated by </a:t>
            </a:r>
            <a:r>
              <a:rPr lang="en-US" altLang="ja-JP" sz="2400" dirty="0" smtClean="0"/>
              <a:t>the PPC.</a:t>
            </a:r>
          </a:p>
          <a:p>
            <a:pPr marL="800100" lvl="1" indent="-342900">
              <a:buFont typeface="Wingdings" panose="05000000000000000000" pitchFamily="2" charset="2"/>
              <a:buChar char="ü"/>
            </a:pPr>
            <a:r>
              <a:rPr lang="en-US" altLang="ja-JP" sz="2400" dirty="0" smtClean="0"/>
              <a:t>ATP </a:t>
            </a:r>
            <a:r>
              <a:rPr lang="en-US" altLang="ja-JP" sz="2400" smtClean="0"/>
              <a:t>is </a:t>
            </a:r>
            <a:r>
              <a:rPr lang="en-US" altLang="ja-JP" sz="2400" smtClean="0"/>
              <a:t>a </a:t>
            </a:r>
            <a:r>
              <a:rPr lang="en-US" altLang="ja-JP" sz="2400" smtClean="0"/>
              <a:t>variable </a:t>
            </a:r>
            <a:r>
              <a:rPr lang="en-US" altLang="ja-JP" sz="2400" dirty="0" smtClean="0"/>
              <a:t>value and </a:t>
            </a:r>
            <a:r>
              <a:rPr lang="en-US" altLang="ja-JP" sz="2400" dirty="0" smtClean="0"/>
              <a:t>set </a:t>
            </a:r>
            <a:r>
              <a:rPr lang="en-US" altLang="ja-JP" sz="2400" dirty="0" smtClean="0"/>
              <a:t>by the PPC.</a:t>
            </a:r>
          </a:p>
        </p:txBody>
      </p:sp>
      <p:sp>
        <p:nvSpPr>
          <p:cNvPr id="6" name="正方形/長方形 5"/>
          <p:cNvSpPr/>
          <p:nvPr/>
        </p:nvSpPr>
        <p:spPr>
          <a:xfrm>
            <a:off x="1691680" y="677887"/>
            <a:ext cx="6746912"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5. Next DEVID field in the Beacon</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1/2)</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977464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7</a:t>
            </a:fld>
            <a:endParaRPr lang="en-US" altLang="ja-JP"/>
          </a:p>
        </p:txBody>
      </p:sp>
      <p:sp>
        <p:nvSpPr>
          <p:cNvPr id="5" name="正方形/長方形 4"/>
          <p:cNvSpPr/>
          <p:nvPr/>
        </p:nvSpPr>
        <p:spPr>
          <a:xfrm>
            <a:off x="539552" y="1340768"/>
            <a:ext cx="8208912" cy="4154984"/>
          </a:xfrm>
          <a:prstGeom prst="rect">
            <a:avLst/>
          </a:prstGeom>
        </p:spPr>
        <p:txBody>
          <a:bodyPr wrap="square">
            <a:spAutoFit/>
          </a:bodyPr>
          <a:lstStyle/>
          <a:p>
            <a:pPr marL="342900" indent="-342900">
              <a:buFont typeface="Wingdings" panose="05000000000000000000" pitchFamily="2" charset="2"/>
              <a:buChar char="p"/>
            </a:pPr>
            <a:r>
              <a:rPr lang="en-US" altLang="ja-JP" sz="2400" dirty="0"/>
              <a:t>When </a:t>
            </a:r>
            <a:r>
              <a:rPr lang="en-US" altLang="ja-JP" sz="2400" dirty="0" smtClean="0"/>
              <a:t>the PPC </a:t>
            </a:r>
            <a:r>
              <a:rPr lang="en-US" altLang="ja-JP" sz="2400" dirty="0"/>
              <a:t>creates a new session, </a:t>
            </a:r>
            <a:r>
              <a:rPr lang="en-US" altLang="ja-JP" sz="2400" dirty="0">
                <a:solidFill>
                  <a:srgbClr val="FF0000"/>
                </a:solidFill>
              </a:rPr>
              <a:t>the “Next DEVID” </a:t>
            </a:r>
            <a:r>
              <a:rPr lang="en-US" altLang="ja-JP" sz="2400" dirty="0" smtClean="0">
                <a:solidFill>
                  <a:srgbClr val="FF0000"/>
                </a:solidFill>
              </a:rPr>
              <a:t>within </a:t>
            </a:r>
            <a:r>
              <a:rPr lang="en-US" altLang="ja-JP" sz="2400" dirty="0">
                <a:solidFill>
                  <a:srgbClr val="FF0000"/>
                </a:solidFill>
              </a:rPr>
              <a:t>the new beacon shall be generated </a:t>
            </a:r>
            <a:r>
              <a:rPr lang="en-US" altLang="ja-JP" sz="2400" dirty="0" smtClean="0">
                <a:solidFill>
                  <a:srgbClr val="FF0000"/>
                </a:solidFill>
              </a:rPr>
              <a:t>randomly for </a:t>
            </a:r>
            <a:r>
              <a:rPr lang="en-US" altLang="ja-JP" sz="2400" dirty="0">
                <a:solidFill>
                  <a:srgbClr val="FF0000"/>
                </a:solidFill>
              </a:rPr>
              <a:t>this next session. </a:t>
            </a:r>
            <a:r>
              <a:rPr lang="en-US" altLang="ja-JP" sz="2400" dirty="0" smtClean="0">
                <a:solidFill>
                  <a:srgbClr val="FF0000"/>
                </a:solidFill>
              </a:rPr>
              <a:t>This value  is different from the previous DEVID.</a:t>
            </a:r>
          </a:p>
          <a:p>
            <a:pPr marL="342900" indent="-342900">
              <a:buFont typeface="Wingdings" panose="05000000000000000000" pitchFamily="2" charset="2"/>
              <a:buChar char="p"/>
            </a:pPr>
            <a:r>
              <a:rPr lang="en-US" altLang="ja-JP" sz="2400" dirty="0" smtClean="0"/>
              <a:t>In </a:t>
            </a:r>
            <a:r>
              <a:rPr lang="en-US" altLang="ja-JP" sz="2400" dirty="0"/>
              <a:t>case the </a:t>
            </a:r>
            <a:r>
              <a:rPr lang="en-US" altLang="ja-JP" sz="2400" dirty="0" smtClean="0"/>
              <a:t>previous </a:t>
            </a:r>
            <a:r>
              <a:rPr lang="en-US" altLang="ja-JP" sz="2400" dirty="0"/>
              <a:t>device tries to </a:t>
            </a:r>
            <a:r>
              <a:rPr lang="en-US" altLang="ja-JP" sz="2400" dirty="0" smtClean="0"/>
              <a:t>come back and reconnect to the PPC, the PPC </a:t>
            </a:r>
            <a:r>
              <a:rPr lang="en-US" altLang="ja-JP" sz="2400" dirty="0"/>
              <a:t>will refuse </a:t>
            </a:r>
            <a:r>
              <a:rPr lang="en-US" altLang="ja-JP" sz="2400" dirty="0" smtClean="0"/>
              <a:t>and </a:t>
            </a:r>
            <a:r>
              <a:rPr lang="en-US" altLang="ja-JP" sz="2400" dirty="0"/>
              <a:t>reconnection will be </a:t>
            </a:r>
            <a:r>
              <a:rPr lang="en-US" altLang="ja-JP" sz="2400" dirty="0" smtClean="0"/>
              <a:t>blocked since the </a:t>
            </a:r>
            <a:r>
              <a:rPr lang="en-US" altLang="ja-JP" sz="2400" dirty="0"/>
              <a:t>DEVID of the </a:t>
            </a:r>
            <a:r>
              <a:rPr lang="en-US" altLang="ja-JP" sz="2400" dirty="0" smtClean="0"/>
              <a:t>old </a:t>
            </a:r>
            <a:r>
              <a:rPr lang="en-US" altLang="ja-JP" sz="2400" dirty="0"/>
              <a:t>device is </a:t>
            </a:r>
            <a:r>
              <a:rPr lang="en-US" altLang="ja-JP" sz="2400" dirty="0" smtClean="0"/>
              <a:t>no longer the </a:t>
            </a:r>
            <a:r>
              <a:rPr lang="en-US" altLang="ja-JP" sz="2400" dirty="0"/>
              <a:t>current Next DEVID.   </a:t>
            </a:r>
            <a:endParaRPr lang="en-US" altLang="ja-JP" sz="2400" dirty="0" smtClean="0"/>
          </a:p>
          <a:p>
            <a:pPr marL="800100" lvl="1" indent="-342900">
              <a:buFont typeface="Wingdings" panose="05000000000000000000" pitchFamily="2" charset="2"/>
              <a:buChar char="ü"/>
            </a:pPr>
            <a:r>
              <a:rPr lang="en-US" altLang="ja-JP" sz="2400" dirty="0" smtClean="0"/>
              <a:t>The old device </a:t>
            </a:r>
            <a:r>
              <a:rPr lang="en-US" altLang="ja-JP" sz="2400" smtClean="0"/>
              <a:t>should reassign the current </a:t>
            </a:r>
            <a:r>
              <a:rPr lang="en-US" altLang="ja-JP" sz="2400" dirty="0" smtClean="0"/>
              <a:t>Next DEVID to reconnect the PPC </a:t>
            </a:r>
            <a:endParaRPr lang="en-US" altLang="ja-JP" sz="2400" dirty="0"/>
          </a:p>
          <a:p>
            <a:pPr marL="800100" lvl="1" indent="-342900">
              <a:buFont typeface="Wingdings" panose="05000000000000000000" pitchFamily="2" charset="2"/>
              <a:buChar char="ü"/>
            </a:pPr>
            <a:endParaRPr lang="en-US" altLang="ja-JP" sz="2400" dirty="0"/>
          </a:p>
        </p:txBody>
      </p:sp>
      <p:sp>
        <p:nvSpPr>
          <p:cNvPr id="6" name="正方形/長方形 5"/>
          <p:cNvSpPr/>
          <p:nvPr/>
        </p:nvSpPr>
        <p:spPr>
          <a:xfrm>
            <a:off x="1691680" y="677887"/>
            <a:ext cx="6328527"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Next DEVID field in the Beacon</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2</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/2)</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3857877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8</a:t>
            </a:fld>
            <a:endParaRPr lang="en-US" altLang="ja-JP"/>
          </a:p>
        </p:txBody>
      </p:sp>
      <p:sp>
        <p:nvSpPr>
          <p:cNvPr id="5" name="正方形/長方形 4"/>
          <p:cNvSpPr/>
          <p:nvPr/>
        </p:nvSpPr>
        <p:spPr>
          <a:xfrm>
            <a:off x="1691680" y="677887"/>
            <a:ext cx="3882794"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Blocking a </a:t>
            </a:r>
            <a:r>
              <a:rPr lang="en-US" altLang="ja-JP" sz="2400" b="1" dirty="0" err="1" smtClean="0">
                <a:latin typeface="Meiryo UI" panose="020B0604030504040204" pitchFamily="50" charset="-128"/>
                <a:ea typeface="Meiryo UI" panose="020B0604030504040204" pitchFamily="50" charset="-128"/>
                <a:cs typeface="Meiryo UI" panose="020B0604030504040204" pitchFamily="50" charset="-128"/>
              </a:rPr>
              <a:t>reconection</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5018080" y="1195011"/>
            <a:ext cx="3881401" cy="4826277"/>
          </a:xfrm>
          <a:prstGeom prst="roundRect">
            <a:avLst>
              <a:gd name="adj" fmla="val 1052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sp>
        <p:nvSpPr>
          <p:cNvPr id="7" name="正方形/長方形 6"/>
          <p:cNvSpPr/>
          <p:nvPr/>
        </p:nvSpPr>
        <p:spPr>
          <a:xfrm>
            <a:off x="179512" y="3861048"/>
            <a:ext cx="995785"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endParaRPr lang="ja-JP" altLang="en-US" sz="1600" dirty="0"/>
          </a:p>
        </p:txBody>
      </p:sp>
      <p:sp>
        <p:nvSpPr>
          <p:cNvPr id="8" name="円/楕円 7"/>
          <p:cNvSpPr/>
          <p:nvPr/>
        </p:nvSpPr>
        <p:spPr>
          <a:xfrm>
            <a:off x="2274745" y="1952836"/>
            <a:ext cx="648072" cy="648072"/>
          </a:xfrm>
          <a:prstGeom prst="ellipse">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100" b="1" dirty="0">
              <a:solidFill>
                <a:schemeClr val="tx1"/>
              </a:solidFill>
            </a:endParaRPr>
          </a:p>
        </p:txBody>
      </p:sp>
      <p:sp>
        <p:nvSpPr>
          <p:cNvPr id="9" name="円/楕円 8"/>
          <p:cNvSpPr/>
          <p:nvPr/>
        </p:nvSpPr>
        <p:spPr>
          <a:xfrm>
            <a:off x="701711" y="4230380"/>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altLang="ja-JP" sz="1600" dirty="0" smtClean="0">
                <a:solidFill>
                  <a:schemeClr val="tx1"/>
                </a:solidFill>
              </a:rPr>
              <a:t>[ ]</a:t>
            </a:r>
            <a:endParaRPr kumimoji="1" lang="ja-JP" altLang="en-US" sz="1600" dirty="0">
              <a:solidFill>
                <a:schemeClr val="tx1"/>
              </a:solidFill>
            </a:endParaRPr>
          </a:p>
        </p:txBody>
      </p:sp>
      <p:cxnSp>
        <p:nvCxnSpPr>
          <p:cNvPr id="10" name="直線矢印コネクタ 9"/>
          <p:cNvCxnSpPr/>
          <p:nvPr/>
        </p:nvCxnSpPr>
        <p:spPr>
          <a:xfrm flipH="1">
            <a:off x="2201382" y="2780928"/>
            <a:ext cx="282386" cy="1047038"/>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1148101" y="3212709"/>
            <a:ext cx="10871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a:t>A</a:t>
            </a:r>
            <a:r>
              <a:rPr kumimoji="1" lang="en-US" altLang="ja-JP" sz="1600" dirty="0" smtClean="0"/>
              <a:t>ssociated</a:t>
            </a:r>
            <a:endParaRPr kumimoji="1" lang="ja-JP" altLang="en-US" sz="1600" dirty="0"/>
          </a:p>
        </p:txBody>
      </p:sp>
      <p:sp>
        <p:nvSpPr>
          <p:cNvPr id="12" name="正方形/長方形 11"/>
          <p:cNvSpPr/>
          <p:nvPr/>
        </p:nvSpPr>
        <p:spPr>
          <a:xfrm>
            <a:off x="646604" y="1420560"/>
            <a:ext cx="1593706" cy="584775"/>
          </a:xfrm>
          <a:prstGeom prst="rect">
            <a:avLst/>
          </a:prstGeom>
          <a:noFill/>
          <a:ln>
            <a:no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Beacon</a:t>
            </a:r>
          </a:p>
          <a:p>
            <a:r>
              <a:rPr lang="en-US" altLang="ja-JP" sz="1600" dirty="0" smtClean="0"/>
              <a:t>[Next </a:t>
            </a:r>
            <a:r>
              <a:rPr lang="en-US" altLang="ja-JP" sz="1600" dirty="0" err="1" smtClean="0"/>
              <a:t>DevID</a:t>
            </a:r>
            <a:r>
              <a:rPr lang="en-US" altLang="ja-JP" sz="1600" dirty="0" smtClean="0"/>
              <a:t>=</a:t>
            </a:r>
            <a:r>
              <a:rPr lang="en-US" altLang="ja-JP" sz="1600" i="1" dirty="0" smtClean="0"/>
              <a:t>N</a:t>
            </a:r>
            <a:r>
              <a:rPr lang="en-US" altLang="ja-JP" sz="1600" dirty="0" smtClean="0"/>
              <a:t>]</a:t>
            </a:r>
            <a:endParaRPr lang="ja-JP" altLang="en-US" sz="1600" dirty="0"/>
          </a:p>
        </p:txBody>
      </p:sp>
      <p:sp>
        <p:nvSpPr>
          <p:cNvPr id="13" name="円/楕円 12"/>
          <p:cNvSpPr/>
          <p:nvPr/>
        </p:nvSpPr>
        <p:spPr>
          <a:xfrm>
            <a:off x="1902307" y="4268928"/>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cxnSp>
        <p:nvCxnSpPr>
          <p:cNvPr id="14" name="直線矢印コネクタ 13"/>
          <p:cNvCxnSpPr/>
          <p:nvPr/>
        </p:nvCxnSpPr>
        <p:spPr>
          <a:xfrm>
            <a:off x="1502183" y="4554416"/>
            <a:ext cx="31409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633674" y="3863964"/>
            <a:ext cx="994183"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r>
              <a:rPr lang="en-US" altLang="ja-JP" sz="1600" i="1" dirty="0" smtClean="0"/>
              <a:t>N</a:t>
            </a:r>
            <a:endParaRPr lang="ja-JP" altLang="en-US" sz="1600" i="1" dirty="0"/>
          </a:p>
        </p:txBody>
      </p:sp>
      <p:sp>
        <p:nvSpPr>
          <p:cNvPr id="16" name="円/楕円 15"/>
          <p:cNvSpPr/>
          <p:nvPr/>
        </p:nvSpPr>
        <p:spPr>
          <a:xfrm>
            <a:off x="3534885" y="5238951"/>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cxnSp>
        <p:nvCxnSpPr>
          <p:cNvPr id="17" name="直線矢印コネクタ 16"/>
          <p:cNvCxnSpPr/>
          <p:nvPr/>
        </p:nvCxnSpPr>
        <p:spPr>
          <a:xfrm>
            <a:off x="2784247" y="2780928"/>
            <a:ext cx="563617" cy="1496615"/>
          </a:xfrm>
          <a:prstGeom prst="straightConnector1">
            <a:avLst/>
          </a:prstGeom>
          <a:ln w="28575">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フリーフォーム 17"/>
          <p:cNvSpPr/>
          <p:nvPr/>
        </p:nvSpPr>
        <p:spPr>
          <a:xfrm>
            <a:off x="2141997" y="5191337"/>
            <a:ext cx="1130962" cy="490330"/>
          </a:xfrm>
          <a:custGeom>
            <a:avLst/>
            <a:gdLst>
              <a:gd name="connsiteX0" fmla="*/ 159388 w 901510"/>
              <a:gd name="connsiteY0" fmla="*/ 0 h 980661"/>
              <a:gd name="connsiteX1" fmla="*/ 53371 w 901510"/>
              <a:gd name="connsiteY1" fmla="*/ 649357 h 980661"/>
              <a:gd name="connsiteX2" fmla="*/ 901510 w 901510"/>
              <a:gd name="connsiteY2" fmla="*/ 980661 h 980661"/>
            </a:gdLst>
            <a:ahLst/>
            <a:cxnLst>
              <a:cxn ang="0">
                <a:pos x="connsiteX0" y="connsiteY0"/>
              </a:cxn>
              <a:cxn ang="0">
                <a:pos x="connsiteX1" y="connsiteY1"/>
              </a:cxn>
              <a:cxn ang="0">
                <a:pos x="connsiteX2" y="connsiteY2"/>
              </a:cxn>
            </a:cxnLst>
            <a:rect l="l" t="t" r="r" b="b"/>
            <a:pathLst>
              <a:path w="901510" h="980661">
                <a:moveTo>
                  <a:pt x="159388" y="0"/>
                </a:moveTo>
                <a:cubicBezTo>
                  <a:pt x="44536" y="242957"/>
                  <a:pt x="-70316" y="485914"/>
                  <a:pt x="53371" y="649357"/>
                </a:cubicBezTo>
                <a:cubicBezTo>
                  <a:pt x="177058" y="812800"/>
                  <a:pt x="539284" y="896730"/>
                  <a:pt x="901510" y="980661"/>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sp>
        <p:nvSpPr>
          <p:cNvPr id="19" name="テキスト ボックス 21"/>
          <p:cNvSpPr txBox="1"/>
          <p:nvPr/>
        </p:nvSpPr>
        <p:spPr>
          <a:xfrm>
            <a:off x="3116214" y="4842183"/>
            <a:ext cx="116730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disappeared</a:t>
            </a:r>
            <a:endParaRPr kumimoji="1" lang="ja-JP" altLang="en-US" sz="1600" dirty="0"/>
          </a:p>
        </p:txBody>
      </p:sp>
      <p:sp>
        <p:nvSpPr>
          <p:cNvPr id="20" name="円/楕円 19"/>
          <p:cNvSpPr/>
          <p:nvPr/>
        </p:nvSpPr>
        <p:spPr>
          <a:xfrm>
            <a:off x="6883257" y="1952836"/>
            <a:ext cx="648072" cy="648072"/>
          </a:xfrm>
          <a:prstGeom prst="ellipse">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lang="ja-JP" altLang="en-US" sz="1600" dirty="0">
              <a:solidFill>
                <a:schemeClr val="tx1"/>
              </a:solidFill>
            </a:endParaRPr>
          </a:p>
        </p:txBody>
      </p:sp>
      <p:sp>
        <p:nvSpPr>
          <p:cNvPr id="21" name="正方形/長方形 20"/>
          <p:cNvSpPr/>
          <p:nvPr/>
        </p:nvSpPr>
        <p:spPr>
          <a:xfrm>
            <a:off x="5204750" y="1328228"/>
            <a:ext cx="2390398" cy="584775"/>
          </a:xfrm>
          <a:prstGeom prst="rect">
            <a:avLst/>
          </a:prstGeom>
          <a:noFill/>
          <a:ln>
            <a:no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New Beacon</a:t>
            </a:r>
          </a:p>
          <a:p>
            <a:r>
              <a:rPr lang="en-US" altLang="ja-JP" sz="1600" dirty="0" smtClean="0"/>
              <a:t>[Next </a:t>
            </a:r>
            <a:r>
              <a:rPr lang="en-US" altLang="ja-JP" sz="1600" dirty="0" err="1" smtClean="0"/>
              <a:t>DevID</a:t>
            </a:r>
            <a:r>
              <a:rPr lang="en-US" altLang="ja-JP" sz="1600" dirty="0" smtClean="0"/>
              <a:t>= </a:t>
            </a:r>
            <a:r>
              <a:rPr lang="en-US" altLang="ja-JP" sz="1600" i="1" dirty="0" smtClean="0"/>
              <a:t>M ( </a:t>
            </a:r>
            <a:r>
              <a:rPr lang="en-US" altLang="ja-JP" sz="1600" dirty="0" smtClean="0"/>
              <a:t>!= </a:t>
            </a:r>
            <a:r>
              <a:rPr lang="en-US" altLang="ja-JP" sz="1600" i="1" dirty="0" smtClean="0"/>
              <a:t>N) </a:t>
            </a:r>
            <a:r>
              <a:rPr lang="en-US" altLang="ja-JP" sz="1600" dirty="0" smtClean="0"/>
              <a:t>]</a:t>
            </a:r>
            <a:endParaRPr lang="ja-JP" altLang="en-US" sz="1600" dirty="0"/>
          </a:p>
        </p:txBody>
      </p:sp>
      <p:sp>
        <p:nvSpPr>
          <p:cNvPr id="22" name="右矢印 21"/>
          <p:cNvSpPr/>
          <p:nvPr/>
        </p:nvSpPr>
        <p:spPr>
          <a:xfrm>
            <a:off x="3011033" y="2094964"/>
            <a:ext cx="523852" cy="323166"/>
          </a:xfrm>
          <a:prstGeom prst="rightArrow">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600">
              <a:solidFill>
                <a:schemeClr val="tx1"/>
              </a:solidFill>
            </a:endParaRPr>
          </a:p>
        </p:txBody>
      </p:sp>
      <p:sp>
        <p:nvSpPr>
          <p:cNvPr id="23" name="円/楕円 22"/>
          <p:cNvSpPr/>
          <p:nvPr/>
        </p:nvSpPr>
        <p:spPr>
          <a:xfrm>
            <a:off x="7502295" y="4376306"/>
            <a:ext cx="648072" cy="648072"/>
          </a:xfrm>
          <a:prstGeom prst="ellipse">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a:solidFill>
                  <a:schemeClr val="tx1"/>
                </a:solidFill>
              </a:rPr>
              <a:t>M</a:t>
            </a:r>
            <a:endParaRPr kumimoji="1" lang="ja-JP" altLang="en-US" sz="1600" i="1" dirty="0">
              <a:solidFill>
                <a:schemeClr val="tx1"/>
              </a:solidFill>
            </a:endParaRPr>
          </a:p>
        </p:txBody>
      </p:sp>
      <p:sp>
        <p:nvSpPr>
          <p:cNvPr id="24" name="正方形/長方形 23"/>
          <p:cNvSpPr/>
          <p:nvPr/>
        </p:nvSpPr>
        <p:spPr>
          <a:xfrm>
            <a:off x="7675345" y="3967632"/>
            <a:ext cx="1040670"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r>
              <a:rPr lang="en-US" altLang="ja-JP" sz="1600" i="1" dirty="0" smtClean="0"/>
              <a:t>M</a:t>
            </a:r>
            <a:endParaRPr lang="ja-JP" altLang="en-US" sz="1600" i="1" dirty="0"/>
          </a:p>
        </p:txBody>
      </p:sp>
      <p:cxnSp>
        <p:nvCxnSpPr>
          <p:cNvPr id="25" name="直線矢印コネクタ 24"/>
          <p:cNvCxnSpPr/>
          <p:nvPr/>
        </p:nvCxnSpPr>
        <p:spPr>
          <a:xfrm>
            <a:off x="7315305" y="2780928"/>
            <a:ext cx="360040" cy="148398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5873684" y="4376306"/>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sp>
        <p:nvSpPr>
          <p:cNvPr id="27" name="フリーフォーム 26"/>
          <p:cNvSpPr/>
          <p:nvPr/>
        </p:nvSpPr>
        <p:spPr>
          <a:xfrm>
            <a:off x="4283521" y="5069673"/>
            <a:ext cx="1590164" cy="611993"/>
          </a:xfrm>
          <a:custGeom>
            <a:avLst/>
            <a:gdLst>
              <a:gd name="connsiteX0" fmla="*/ 0 w 1934817"/>
              <a:gd name="connsiteY0" fmla="*/ 1033670 h 1033670"/>
              <a:gd name="connsiteX1" fmla="*/ 1219200 w 1934817"/>
              <a:gd name="connsiteY1" fmla="*/ 742122 h 1033670"/>
              <a:gd name="connsiteX2" fmla="*/ 1934817 w 1934817"/>
              <a:gd name="connsiteY2" fmla="*/ 0 h 1033670"/>
            </a:gdLst>
            <a:ahLst/>
            <a:cxnLst>
              <a:cxn ang="0">
                <a:pos x="connsiteX0" y="connsiteY0"/>
              </a:cxn>
              <a:cxn ang="0">
                <a:pos x="connsiteX1" y="connsiteY1"/>
              </a:cxn>
              <a:cxn ang="0">
                <a:pos x="connsiteX2" y="connsiteY2"/>
              </a:cxn>
            </a:cxnLst>
            <a:rect l="l" t="t" r="r" b="b"/>
            <a:pathLst>
              <a:path w="1934817" h="1033670">
                <a:moveTo>
                  <a:pt x="0" y="1033670"/>
                </a:moveTo>
                <a:cubicBezTo>
                  <a:pt x="448365" y="974035"/>
                  <a:pt x="896731" y="914400"/>
                  <a:pt x="1219200" y="742122"/>
                </a:cubicBezTo>
                <a:cubicBezTo>
                  <a:pt x="1541669" y="569844"/>
                  <a:pt x="1738243" y="284922"/>
                  <a:pt x="1934817" y="0"/>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cxnSp>
        <p:nvCxnSpPr>
          <p:cNvPr id="28" name="直線矢印コネクタ 27"/>
          <p:cNvCxnSpPr/>
          <p:nvPr/>
        </p:nvCxnSpPr>
        <p:spPr>
          <a:xfrm flipH="1">
            <a:off x="6307193" y="2780928"/>
            <a:ext cx="720081" cy="148398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6558490" y="3459822"/>
            <a:ext cx="145477" cy="368144"/>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0" name="直線コネクタ 29"/>
          <p:cNvCxnSpPr/>
          <p:nvPr/>
        </p:nvCxnSpPr>
        <p:spPr>
          <a:xfrm flipV="1">
            <a:off x="6451209" y="3551858"/>
            <a:ext cx="360040" cy="184072"/>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sp>
        <p:nvSpPr>
          <p:cNvPr id="31" name="テキスト ボックス 46"/>
          <p:cNvSpPr txBox="1"/>
          <p:nvPr/>
        </p:nvSpPr>
        <p:spPr>
          <a:xfrm>
            <a:off x="6200399" y="797605"/>
            <a:ext cx="1516762" cy="4001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2000" dirty="0" smtClean="0"/>
              <a:t>New Session</a:t>
            </a:r>
            <a:endParaRPr lang="en-US" altLang="ja-JP" sz="2000" dirty="0" smtClean="0"/>
          </a:p>
        </p:txBody>
      </p:sp>
      <p:sp>
        <p:nvSpPr>
          <p:cNvPr id="33" name="テキスト ボックス 48"/>
          <p:cNvSpPr txBox="1"/>
          <p:nvPr/>
        </p:nvSpPr>
        <p:spPr>
          <a:xfrm>
            <a:off x="5250929" y="3089599"/>
            <a:ext cx="1366080" cy="584775"/>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Reconnection </a:t>
            </a:r>
            <a:br>
              <a:rPr lang="en-US" altLang="ja-JP" sz="1600" dirty="0" smtClean="0"/>
            </a:br>
            <a:r>
              <a:rPr lang="en-US" altLang="ja-JP" sz="1600" dirty="0" smtClean="0"/>
              <a:t>refused</a:t>
            </a:r>
          </a:p>
        </p:txBody>
      </p:sp>
      <p:sp>
        <p:nvSpPr>
          <p:cNvPr id="34" name="テキスト ボックス 29"/>
          <p:cNvSpPr txBox="1"/>
          <p:nvPr/>
        </p:nvSpPr>
        <p:spPr>
          <a:xfrm>
            <a:off x="7495325" y="3153588"/>
            <a:ext cx="10871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a:t>A</a:t>
            </a:r>
            <a:r>
              <a:rPr kumimoji="1" lang="en-US" altLang="ja-JP" sz="1600" dirty="0" smtClean="0"/>
              <a:t>ssociated</a:t>
            </a:r>
            <a:endParaRPr kumimoji="1" lang="ja-JP" altLang="en-US" sz="1600" dirty="0"/>
          </a:p>
        </p:txBody>
      </p:sp>
      <p:sp>
        <p:nvSpPr>
          <p:cNvPr id="35" name="テキスト ボックス 2"/>
          <p:cNvSpPr txBox="1"/>
          <p:nvPr/>
        </p:nvSpPr>
        <p:spPr>
          <a:xfrm>
            <a:off x="3635896" y="1939532"/>
            <a:ext cx="813043" cy="584775"/>
          </a:xfrm>
          <a:prstGeom prst="rect">
            <a:avLst/>
          </a:prstGeom>
          <a:noFill/>
          <a:ln>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Session</a:t>
            </a:r>
          </a:p>
          <a:p>
            <a:r>
              <a:rPr lang="en-US" altLang="ja-JP" sz="1600" dirty="0" smtClean="0"/>
              <a:t>Closed</a:t>
            </a:r>
            <a:endParaRPr kumimoji="1" lang="ja-JP" altLang="en-US" sz="1600" dirty="0"/>
          </a:p>
        </p:txBody>
      </p:sp>
      <p:sp>
        <p:nvSpPr>
          <p:cNvPr id="36" name="右矢印 35"/>
          <p:cNvSpPr/>
          <p:nvPr/>
        </p:nvSpPr>
        <p:spPr>
          <a:xfrm>
            <a:off x="4491657" y="2094964"/>
            <a:ext cx="2212309" cy="323166"/>
          </a:xfrm>
          <a:prstGeom prst="rightArrow">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600">
              <a:solidFill>
                <a:schemeClr val="tx1"/>
              </a:solidFill>
            </a:endParaRPr>
          </a:p>
        </p:txBody>
      </p:sp>
      <p:sp>
        <p:nvSpPr>
          <p:cNvPr id="37" name="テキスト ボックス 6"/>
          <p:cNvSpPr txBox="1"/>
          <p:nvPr/>
        </p:nvSpPr>
        <p:spPr>
          <a:xfrm>
            <a:off x="2342715" y="2114332"/>
            <a:ext cx="548548"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PPC</a:t>
            </a:r>
            <a:endParaRPr kumimoji="1" lang="ja-JP" altLang="en-US" sz="1600" dirty="0"/>
          </a:p>
        </p:txBody>
      </p:sp>
      <p:sp>
        <p:nvSpPr>
          <p:cNvPr id="38" name="テキスト ボックス 33"/>
          <p:cNvSpPr txBox="1"/>
          <p:nvPr/>
        </p:nvSpPr>
        <p:spPr>
          <a:xfrm>
            <a:off x="6933019" y="2114332"/>
            <a:ext cx="548548"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PPC</a:t>
            </a:r>
            <a:endParaRPr kumimoji="1" lang="ja-JP" altLang="en-US" sz="1600" dirty="0"/>
          </a:p>
        </p:txBody>
      </p:sp>
      <p:sp>
        <p:nvSpPr>
          <p:cNvPr id="39" name="テキスト ボックス 34"/>
          <p:cNvSpPr txBox="1"/>
          <p:nvPr/>
        </p:nvSpPr>
        <p:spPr>
          <a:xfrm>
            <a:off x="637151" y="4878452"/>
            <a:ext cx="766557"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Device</a:t>
            </a:r>
            <a:endParaRPr kumimoji="1" lang="ja-JP" altLang="en-US" sz="1600" dirty="0"/>
          </a:p>
        </p:txBody>
      </p:sp>
      <p:sp>
        <p:nvSpPr>
          <p:cNvPr id="40" name="テキスト ボックス 35"/>
          <p:cNvSpPr txBox="1"/>
          <p:nvPr/>
        </p:nvSpPr>
        <p:spPr>
          <a:xfrm>
            <a:off x="7565010" y="5069674"/>
            <a:ext cx="7665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Device</a:t>
            </a:r>
            <a:endParaRPr kumimoji="1" lang="ja-JP" altLang="en-US" sz="1600" dirty="0"/>
          </a:p>
        </p:txBody>
      </p:sp>
      <p:sp>
        <p:nvSpPr>
          <p:cNvPr id="46"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41"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2502179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9</a:t>
            </a:fld>
            <a:endParaRPr lang="en-US" altLang="ja-JP"/>
          </a:p>
        </p:txBody>
      </p:sp>
      <p:sp>
        <p:nvSpPr>
          <p:cNvPr id="5" name="正方形/長方形 4"/>
          <p:cNvSpPr/>
          <p:nvPr/>
        </p:nvSpPr>
        <p:spPr>
          <a:xfrm>
            <a:off x="467544" y="677887"/>
            <a:ext cx="6024791"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6. </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Association procedures</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8" name="直線コネクタ 7"/>
          <p:cNvCxnSpPr/>
          <p:nvPr/>
        </p:nvCxnSpPr>
        <p:spPr>
          <a:xfrm flipV="1">
            <a:off x="352150" y="3745250"/>
            <a:ext cx="8255241" cy="569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98100"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10" name="直線矢印コネクタ 9"/>
          <p:cNvCxnSpPr>
            <a:stCxn id="9" idx="2"/>
            <a:endCxn id="16" idx="0"/>
          </p:cNvCxnSpPr>
          <p:nvPr/>
        </p:nvCxnSpPr>
        <p:spPr>
          <a:xfrm>
            <a:off x="946112"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9" idx="2"/>
          </p:cNvCxnSpPr>
          <p:nvPr/>
        </p:nvCxnSpPr>
        <p:spPr>
          <a:xfrm>
            <a:off x="946112"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10068" y="5581431"/>
            <a:ext cx="8582412" cy="60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1648614"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2077205"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1039531"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6" name="正方形/長方形 15"/>
          <p:cNvSpPr/>
          <p:nvPr/>
        </p:nvSpPr>
        <p:spPr>
          <a:xfrm>
            <a:off x="931519"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7" name="正方形/長方形 16"/>
          <p:cNvSpPr/>
          <p:nvPr/>
        </p:nvSpPr>
        <p:spPr>
          <a:xfrm>
            <a:off x="1881978"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8" name="正方形/長方形 17"/>
          <p:cNvSpPr/>
          <p:nvPr/>
        </p:nvSpPr>
        <p:spPr>
          <a:xfrm>
            <a:off x="177396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9" name="正方形/長方形 18"/>
          <p:cNvSpPr/>
          <p:nvPr/>
        </p:nvSpPr>
        <p:spPr>
          <a:xfrm>
            <a:off x="2617676"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20" name="直線コネクタ 19"/>
          <p:cNvCxnSpPr/>
          <p:nvPr/>
        </p:nvCxnSpPr>
        <p:spPr>
          <a:xfrm>
            <a:off x="1678220"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693632" y="1628800"/>
            <a:ext cx="1061509" cy="307777"/>
          </a:xfrm>
          <a:prstGeom prst="rect">
            <a:avLst/>
          </a:prstGeom>
          <a:no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2" name="テキスト ボックス 21"/>
          <p:cNvSpPr txBox="1"/>
          <p:nvPr/>
        </p:nvSpPr>
        <p:spPr>
          <a:xfrm>
            <a:off x="1383952"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3" name="正方形/長方形 22"/>
          <p:cNvSpPr/>
          <p:nvPr/>
        </p:nvSpPr>
        <p:spPr>
          <a:xfrm>
            <a:off x="628976"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4" name="正方形/長方形 23"/>
          <p:cNvSpPr/>
          <p:nvPr/>
        </p:nvSpPr>
        <p:spPr>
          <a:xfrm>
            <a:off x="628976"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5" name="正方形/長方形 24"/>
          <p:cNvSpPr/>
          <p:nvPr/>
        </p:nvSpPr>
        <p:spPr>
          <a:xfrm>
            <a:off x="670108"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6" name="正方形/長方形 25"/>
          <p:cNvSpPr/>
          <p:nvPr/>
        </p:nvSpPr>
        <p:spPr>
          <a:xfrm>
            <a:off x="1648614"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7" name="正方形/長方形 26"/>
          <p:cNvSpPr/>
          <p:nvPr/>
        </p:nvSpPr>
        <p:spPr>
          <a:xfrm rot="5400000">
            <a:off x="1531025"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8" name="直線コネクタ 27"/>
          <p:cNvCxnSpPr/>
          <p:nvPr/>
        </p:nvCxnSpPr>
        <p:spPr>
          <a:xfrm>
            <a:off x="1881979"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63024" y="2486607"/>
            <a:ext cx="1" cy="6429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4548868"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1" name="直線コネクタ 30"/>
          <p:cNvCxnSpPr/>
          <p:nvPr/>
        </p:nvCxnSpPr>
        <p:spPr>
          <a:xfrm>
            <a:off x="4710747" y="234888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1773301" y="2686226"/>
            <a:ext cx="293744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2384591" y="2348880"/>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4" name="直線コネクタ 33"/>
          <p:cNvCxnSpPr/>
          <p:nvPr/>
        </p:nvCxnSpPr>
        <p:spPr>
          <a:xfrm>
            <a:off x="2617676" y="3752778"/>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rot="5400000">
            <a:off x="2630814"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6" name="正方形/長方形 35"/>
          <p:cNvSpPr/>
          <p:nvPr/>
        </p:nvSpPr>
        <p:spPr>
          <a:xfrm>
            <a:off x="3477517"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a:off x="5232573"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8" name="正方形/長方形 37"/>
          <p:cNvSpPr/>
          <p:nvPr/>
        </p:nvSpPr>
        <p:spPr>
          <a:xfrm rot="5400000">
            <a:off x="5790515"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9" name="正方形/長方形 38"/>
          <p:cNvSpPr/>
          <p:nvPr/>
        </p:nvSpPr>
        <p:spPr>
          <a:xfrm>
            <a:off x="6290355" y="4509120"/>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sp>
        <p:nvSpPr>
          <p:cNvPr id="40" name="正方形/長方形 39"/>
          <p:cNvSpPr/>
          <p:nvPr/>
        </p:nvSpPr>
        <p:spPr>
          <a:xfrm>
            <a:off x="5259426" y="4904776"/>
            <a:ext cx="276711" cy="666080"/>
          </a:xfrm>
          <a:prstGeom prst="rect">
            <a:avLst/>
          </a:prstGeom>
          <a:pattFill prst="pct25">
            <a:fgClr>
              <a:schemeClr val="bg1">
                <a:lumMod val="75000"/>
              </a:schemeClr>
            </a:fgClr>
            <a:bgClr>
              <a:schemeClr val="bg1"/>
            </a:bgClr>
          </a:patt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1" name="正方形/長方形 40"/>
          <p:cNvSpPr/>
          <p:nvPr/>
        </p:nvSpPr>
        <p:spPr>
          <a:xfrm rot="5400000">
            <a:off x="5126656" y="5162812"/>
            <a:ext cx="519373" cy="184666"/>
          </a:xfrm>
          <a:prstGeom prst="rect">
            <a:avLst/>
          </a:prstGeom>
          <a:solidFill>
            <a:schemeClr val="bg1"/>
          </a:solidFill>
        </p:spPr>
        <p:txBody>
          <a:bodyPr wrap="none" lIns="0" tIns="0" rIns="0" bIns="0">
            <a:spAutoFit/>
          </a:bodyPr>
          <a:lstStyle/>
          <a:p>
            <a:pPr algn="ctr"/>
            <a:r>
              <a:rPr lang="en-US" altLang="ja-JP" dirty="0">
                <a:solidFill>
                  <a:schemeClr val="bg1">
                    <a:lumMod val="65000"/>
                  </a:schemeClr>
                </a:solidFill>
                <a:latin typeface="Arial" panose="020B0604020202020204" pitchFamily="34" charset="0"/>
                <a:cs typeface="Arial" panose="020B0604020202020204" pitchFamily="34" charset="0"/>
              </a:rPr>
              <a:t>Beacon</a:t>
            </a:r>
            <a:endParaRPr lang="ja-JP" altLang="en-US" dirty="0">
              <a:solidFill>
                <a:schemeClr val="bg1">
                  <a:lumMod val="65000"/>
                </a:schemeClr>
              </a:solidFill>
              <a:latin typeface="Arial" panose="020B0604020202020204" pitchFamily="34" charset="0"/>
              <a:cs typeface="Arial" panose="020B0604020202020204" pitchFamily="34" charset="0"/>
            </a:endParaRPr>
          </a:p>
        </p:txBody>
      </p:sp>
      <p:cxnSp>
        <p:nvCxnSpPr>
          <p:cNvPr id="42" name="直線コネクタ 41"/>
          <p:cNvCxnSpPr/>
          <p:nvPr/>
        </p:nvCxnSpPr>
        <p:spPr>
          <a:xfrm>
            <a:off x="4338841" y="3752778"/>
            <a:ext cx="9205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4876355" y="2492896"/>
            <a:ext cx="1986441" cy="446276"/>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before sending </a:t>
            </a:r>
          </a:p>
          <a:p>
            <a:r>
              <a:rPr kumimoji="1" lang="en-US" altLang="ja-JP" sz="1100" dirty="0" smtClean="0">
                <a:latin typeface="Arial" panose="020B0604020202020204" pitchFamily="34" charset="0"/>
                <a:cs typeface="Arial" panose="020B0604020202020204" pitchFamily="34" charset="0"/>
              </a:rPr>
              <a:t>association response</a:t>
            </a:r>
            <a:endParaRPr kumimoji="1" lang="ja-JP" altLang="en-US" sz="1100" dirty="0">
              <a:latin typeface="Arial" panose="020B0604020202020204" pitchFamily="34" charset="0"/>
              <a:cs typeface="Arial" panose="020B0604020202020204" pitchFamily="34" charset="0"/>
            </a:endParaRPr>
          </a:p>
        </p:txBody>
      </p:sp>
      <p:cxnSp>
        <p:nvCxnSpPr>
          <p:cNvPr id="44" name="直線コネクタ 43"/>
          <p:cNvCxnSpPr/>
          <p:nvPr/>
        </p:nvCxnSpPr>
        <p:spPr>
          <a:xfrm>
            <a:off x="4738560" y="3752778"/>
            <a:ext cx="1467763" cy="1263740"/>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6206323" y="5016518"/>
            <a:ext cx="513370" cy="538629"/>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735179"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4844318"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4486532" y="3752778"/>
            <a:ext cx="104960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2725689"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0" name="直線コネクタ 49"/>
          <p:cNvCxnSpPr/>
          <p:nvPr/>
        </p:nvCxnSpPr>
        <p:spPr>
          <a:xfrm>
            <a:off x="2910834"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3072759"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平行四辺形 51"/>
          <p:cNvSpPr/>
          <p:nvPr/>
        </p:nvSpPr>
        <p:spPr>
          <a:xfrm flipH="1">
            <a:off x="2939409"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正方形/長方形 52"/>
          <p:cNvSpPr/>
          <p:nvPr/>
        </p:nvSpPr>
        <p:spPr>
          <a:xfrm>
            <a:off x="4479771" y="3456296"/>
            <a:ext cx="724228" cy="2881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4" name="正方形/長方形 53"/>
          <p:cNvSpPr/>
          <p:nvPr/>
        </p:nvSpPr>
        <p:spPr>
          <a:xfrm>
            <a:off x="4360819" y="3146301"/>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55" name="正方形/長方形 54"/>
          <p:cNvSpPr/>
          <p:nvPr/>
        </p:nvSpPr>
        <p:spPr>
          <a:xfrm>
            <a:off x="3585136"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6" name="直線コネクタ 55"/>
          <p:cNvCxnSpPr/>
          <p:nvPr/>
        </p:nvCxnSpPr>
        <p:spPr>
          <a:xfrm>
            <a:off x="423991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143525" y="49259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8" name="正方形/長方形 57"/>
          <p:cNvSpPr/>
          <p:nvPr/>
        </p:nvSpPr>
        <p:spPr>
          <a:xfrm rot="5400000">
            <a:off x="4020514" y="51590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9" name="テキスト ボックス 58"/>
          <p:cNvSpPr txBox="1"/>
          <p:nvPr/>
        </p:nvSpPr>
        <p:spPr>
          <a:xfrm>
            <a:off x="3014473"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60" name="直線コネクタ 59"/>
          <p:cNvCxnSpPr/>
          <p:nvPr/>
        </p:nvCxnSpPr>
        <p:spPr>
          <a:xfrm>
            <a:off x="2725689"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rot="5400000">
            <a:off x="6302039"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2" name="正方形/長方形 61"/>
          <p:cNvSpPr/>
          <p:nvPr/>
        </p:nvSpPr>
        <p:spPr>
          <a:xfrm>
            <a:off x="6801793" y="5942071"/>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3" name="正方形/長方形 62"/>
          <p:cNvSpPr/>
          <p:nvPr/>
        </p:nvSpPr>
        <p:spPr>
          <a:xfrm>
            <a:off x="4788766"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4" name="テキスト ボックス 63"/>
          <p:cNvSpPr txBox="1"/>
          <p:nvPr/>
        </p:nvSpPr>
        <p:spPr>
          <a:xfrm>
            <a:off x="5494644"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5" name="直線コネクタ 64"/>
          <p:cNvCxnSpPr/>
          <p:nvPr/>
        </p:nvCxnSpPr>
        <p:spPr bwMode="auto">
          <a:xfrm>
            <a:off x="2197263"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478199"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2768763"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064038"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349788"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p:nvPr/>
        </p:nvCxnSpPr>
        <p:spPr bwMode="auto">
          <a:xfrm>
            <a:off x="3635538"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コネクタ 70"/>
          <p:cNvCxnSpPr/>
          <p:nvPr/>
        </p:nvCxnSpPr>
        <p:spPr bwMode="auto">
          <a:xfrm>
            <a:off x="3911763"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a:xfrm>
            <a:off x="2197263"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2045950"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4" name="直線コネクタ 73"/>
          <p:cNvCxnSpPr/>
          <p:nvPr/>
        </p:nvCxnSpPr>
        <p:spPr bwMode="auto">
          <a:xfrm>
            <a:off x="5259570" y="54380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a:off x="5463829" y="57861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RIFS</a:t>
            </a:r>
            <a:endParaRPr lang="en-US" altLang="ja-JP" sz="1100" b="1" dirty="0" smtClean="0">
              <a:latin typeface="Arial" panose="020B0604020202020204" pitchFamily="34" charset="0"/>
              <a:cs typeface="Arial" panose="020B0604020202020204" pitchFamily="34" charset="0"/>
            </a:endParaRPr>
          </a:p>
        </p:txBody>
      </p:sp>
      <p:cxnSp>
        <p:nvCxnSpPr>
          <p:cNvPr id="76" name="直線矢印コネクタ 75"/>
          <p:cNvCxnSpPr/>
          <p:nvPr/>
        </p:nvCxnSpPr>
        <p:spPr>
          <a:xfrm>
            <a:off x="5245874"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6110582"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8" name="直線矢印コネクタ 77"/>
          <p:cNvCxnSpPr/>
          <p:nvPr/>
        </p:nvCxnSpPr>
        <p:spPr>
          <a:xfrm>
            <a:off x="6188880"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bwMode="auto">
          <a:xfrm flipH="1">
            <a:off x="5249901"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flipH="1">
            <a:off x="5941550"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flipH="1">
            <a:off x="6189200"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a:stCxn id="39" idx="1"/>
          </p:cNvCxnSpPr>
          <p:nvPr/>
        </p:nvCxnSpPr>
        <p:spPr>
          <a:xfrm flipH="1">
            <a:off x="6062006" y="4678397"/>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a:stCxn id="43" idx="1"/>
          </p:cNvCxnSpPr>
          <p:nvPr/>
        </p:nvCxnSpPr>
        <p:spPr>
          <a:xfrm flipH="1">
            <a:off x="4486833" y="2716034"/>
            <a:ext cx="389522" cy="3573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684509"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85" name="正方形/長方形 84"/>
          <p:cNvSpPr/>
          <p:nvPr/>
        </p:nvSpPr>
        <p:spPr>
          <a:xfrm>
            <a:off x="4863215"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86"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3868640956"/>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448</TotalTime>
  <Words>641</Words>
  <Application>Microsoft Office PowerPoint</Application>
  <PresentationFormat>画面に合わせる (4:3)</PresentationFormat>
  <Paragraphs>195</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Contributors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semiconadmin</dc:creator>
  <dc:description>&lt;doc#&gt;</dc:description>
  <cp:lastModifiedBy>semiconadmin</cp:lastModifiedBy>
  <cp:revision>50</cp:revision>
  <cp:lastPrinted>1998-02-10T13:28:06Z</cp:lastPrinted>
  <dcterms:created xsi:type="dcterms:W3CDTF">2015-08-20T05:00:08Z</dcterms:created>
  <dcterms:modified xsi:type="dcterms:W3CDTF">2015-09-11T02:17:12Z</dcterms:modified>
</cp:coreProperties>
</file>