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9" r:id="rId2"/>
    <p:sldId id="262" r:id="rId3"/>
    <p:sldId id="415" r:id="rId4"/>
    <p:sldId id="298" r:id="rId5"/>
    <p:sldId id="417" r:id="rId6"/>
    <p:sldId id="305" r:id="rId7"/>
    <p:sldId id="307" r:id="rId8"/>
    <p:sldId id="309" r:id="rId9"/>
    <p:sldId id="332" r:id="rId10"/>
    <p:sldId id="333" r:id="rId11"/>
    <p:sldId id="334" r:id="rId12"/>
    <p:sldId id="335" r:id="rId13"/>
    <p:sldId id="354" r:id="rId14"/>
    <p:sldId id="337" r:id="rId15"/>
    <p:sldId id="418" r:id="rId16"/>
    <p:sldId id="339" r:id="rId17"/>
    <p:sldId id="340" r:id="rId18"/>
    <p:sldId id="419" r:id="rId19"/>
    <p:sldId id="341" r:id="rId20"/>
    <p:sldId id="381" r:id="rId21"/>
    <p:sldId id="342" r:id="rId22"/>
    <p:sldId id="420" r:id="rId23"/>
    <p:sldId id="318" r:id="rId24"/>
    <p:sldId id="421" r:id="rId25"/>
    <p:sldId id="422" r:id="rId26"/>
    <p:sldId id="423" r:id="rId27"/>
    <p:sldId id="377" r:id="rId28"/>
    <p:sldId id="398" r:id="rId29"/>
    <p:sldId id="425" r:id="rId30"/>
    <p:sldId id="426" r:id="rId31"/>
    <p:sldId id="403" r:id="rId32"/>
    <p:sldId id="406" r:id="rId33"/>
    <p:sldId id="407" r:id="rId34"/>
    <p:sldId id="408" r:id="rId35"/>
    <p:sldId id="409" r:id="rId36"/>
    <p:sldId id="413" r:id="rId37"/>
    <p:sldId id="414" r:id="rId38"/>
    <p:sldId id="393" r:id="rId39"/>
    <p:sldId id="286" r:id="rId40"/>
    <p:sldId id="284" r:id="rId4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3" autoAdjust="0"/>
    <p:restoredTop sz="86490" autoAdjust="0"/>
  </p:normalViewPr>
  <p:slideViewPr>
    <p:cSldViewPr>
      <p:cViewPr>
        <p:scale>
          <a:sx n="110" d="100"/>
          <a:sy n="110" d="100"/>
        </p:scale>
        <p:origin x="-822" y="-252"/>
      </p:cViewPr>
      <p:guideLst>
        <p:guide orient="horz" pos="2160"/>
        <p:guide pos="2880"/>
      </p:guideLst>
    </p:cSldViewPr>
  </p:slideViewPr>
  <p:notesTextViewPr>
    <p:cViewPr>
      <p:scale>
        <a:sx n="1" d="1"/>
        <a:sy n="1" d="1"/>
      </p:scale>
      <p:origin x="0" y="0"/>
    </p:cViewPr>
  </p:notesTextViewPr>
  <p:notesViewPr>
    <p:cSldViewPr>
      <p:cViewPr varScale="1">
        <p:scale>
          <a:sx n="102" d="100"/>
          <a:sy n="102" d="100"/>
        </p:scale>
        <p:origin x="-2334" y="-84"/>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dirty="0"/>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dirty="0"/>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5</a:t>
            </a:fld>
            <a:endParaRPr lang="en-US" altLang="ko-KR"/>
          </a:p>
        </p:txBody>
      </p:sp>
    </p:spTree>
    <p:extLst>
      <p:ext uri="{BB962C8B-B14F-4D97-AF65-F5344CB8AC3E}">
        <p14:creationId xmlns:p14="http://schemas.microsoft.com/office/powerpoint/2010/main" val="1398428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29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33</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34</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35</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36</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a:xfrm>
            <a:off x="923925" y="4408488"/>
            <a:ext cx="5086350" cy="4176712"/>
          </a:xfrm>
          <a:prstGeom prst="rect">
            <a:avLst/>
          </a:prstGeom>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39</a:t>
            </a:fld>
            <a:endParaRPr lang="en-US" altLang="ko-KR"/>
          </a:p>
        </p:txBody>
      </p:sp>
    </p:spTree>
    <p:extLst>
      <p:ext uri="{BB962C8B-B14F-4D97-AF65-F5344CB8AC3E}">
        <p14:creationId xmlns:p14="http://schemas.microsoft.com/office/powerpoint/2010/main" val="1175606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40</a:t>
            </a:fld>
            <a:endParaRPr lang="en-US" altLang="ko-KR"/>
          </a:p>
        </p:txBody>
      </p:sp>
    </p:spTree>
    <p:extLst>
      <p:ext uri="{BB962C8B-B14F-4D97-AF65-F5344CB8AC3E}">
        <p14:creationId xmlns:p14="http://schemas.microsoft.com/office/powerpoint/2010/main" val="423586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7</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sym typeface="Wingdings" panose="05000000000000000000" pitchFamily="2" charset="2"/>
            </a:endParaRPr>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8</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9</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10</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11</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dirty="0"/>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722584E4-5C99-48A1-B50B-09A179DEB0F0}" type="slidenum">
              <a:rPr lang="en-US" altLang="ko-KR" smtClean="0"/>
              <a:pPr/>
              <a:t>12</a:t>
            </a:fld>
            <a:endParaRPr lang="en-US" altLang="ko-KR"/>
          </a:p>
        </p:txBody>
      </p:sp>
    </p:spTree>
    <p:extLst>
      <p:ext uri="{BB962C8B-B14F-4D97-AF65-F5344CB8AC3E}">
        <p14:creationId xmlns:p14="http://schemas.microsoft.com/office/powerpoint/2010/main" val="240182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September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September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dirty="0" err="1" smtClean="0"/>
              <a:t>Septermber</a:t>
            </a:r>
            <a:r>
              <a:rPr lang="en-US" altLang="ko-KR" dirty="0" smtClean="0"/>
              <a:t>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dirty="0" smtClean="0"/>
              <a:t>September 2015</a:t>
            </a:r>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dirty="0" smtClean="0"/>
              <a:t>September 2015</a:t>
            </a:r>
          </a:p>
        </p:txBody>
      </p:sp>
      <p:sp>
        <p:nvSpPr>
          <p:cNvPr id="3" name="바닥글 개체 틀 2"/>
          <p:cNvSpPr>
            <a:spLocks noGrp="1"/>
          </p:cNvSpPr>
          <p:nvPr>
            <p:ph type="ftr" sz="quarter" idx="11"/>
          </p:nvPr>
        </p:nvSpPr>
        <p:spPr/>
        <p:txBody>
          <a:bodyPr/>
          <a:lstStyle>
            <a:lvl1pPr>
              <a:defRPr/>
            </a:lvl1pPr>
          </a:lstStyle>
          <a:p>
            <a:r>
              <a:rPr lang="en-US" altLang="ko-KR" dirty="0" smtClean="0"/>
              <a:t>Various Authors (TG3e Proposal)</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September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802.15-15-0659-00-003e</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8.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0.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3" Type="http://schemas.openxmlformats.org/officeDocument/2006/relationships/image" Target="../media/image13.emf"/><Relationship Id="rId18" Type="http://schemas.openxmlformats.org/officeDocument/2006/relationships/image" Target="../media/image18.emf"/><Relationship Id="rId26" Type="http://schemas.openxmlformats.org/officeDocument/2006/relationships/image" Target="../media/image26.emf"/><Relationship Id="rId39" Type="http://schemas.openxmlformats.org/officeDocument/2006/relationships/image" Target="../media/image39.emf"/><Relationship Id="rId21" Type="http://schemas.openxmlformats.org/officeDocument/2006/relationships/image" Target="../media/image21.emf"/><Relationship Id="rId34" Type="http://schemas.openxmlformats.org/officeDocument/2006/relationships/image" Target="../media/image34.emf"/><Relationship Id="rId42" Type="http://schemas.openxmlformats.org/officeDocument/2006/relationships/image" Target="../media/image42.emf"/><Relationship Id="rId7" Type="http://schemas.openxmlformats.org/officeDocument/2006/relationships/image" Target="../media/image7.emf"/><Relationship Id="rId2" Type="http://schemas.openxmlformats.org/officeDocument/2006/relationships/notesSlide" Target="../notesSlides/notesSlide4.xml"/><Relationship Id="rId16" Type="http://schemas.openxmlformats.org/officeDocument/2006/relationships/image" Target="../media/image16.emf"/><Relationship Id="rId20" Type="http://schemas.openxmlformats.org/officeDocument/2006/relationships/image" Target="../media/image20.emf"/><Relationship Id="rId29" Type="http://schemas.openxmlformats.org/officeDocument/2006/relationships/image" Target="../media/image29.emf"/><Relationship Id="rId41"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24" Type="http://schemas.openxmlformats.org/officeDocument/2006/relationships/image" Target="../media/image24.emf"/><Relationship Id="rId32" Type="http://schemas.openxmlformats.org/officeDocument/2006/relationships/image" Target="../media/image32.emf"/><Relationship Id="rId37" Type="http://schemas.openxmlformats.org/officeDocument/2006/relationships/image" Target="../media/image37.emf"/><Relationship Id="rId40" Type="http://schemas.openxmlformats.org/officeDocument/2006/relationships/image" Target="../media/image40.emf"/><Relationship Id="rId5" Type="http://schemas.openxmlformats.org/officeDocument/2006/relationships/image" Target="../media/image5.emf"/><Relationship Id="rId15" Type="http://schemas.openxmlformats.org/officeDocument/2006/relationships/image" Target="../media/image15.emf"/><Relationship Id="rId23" Type="http://schemas.openxmlformats.org/officeDocument/2006/relationships/image" Target="../media/image23.emf"/><Relationship Id="rId28" Type="http://schemas.openxmlformats.org/officeDocument/2006/relationships/image" Target="../media/image28.emf"/><Relationship Id="rId36" Type="http://schemas.openxmlformats.org/officeDocument/2006/relationships/image" Target="../media/image36.emf"/><Relationship Id="rId10" Type="http://schemas.openxmlformats.org/officeDocument/2006/relationships/image" Target="../media/image10.emf"/><Relationship Id="rId19" Type="http://schemas.openxmlformats.org/officeDocument/2006/relationships/image" Target="../media/image19.emf"/><Relationship Id="rId31" Type="http://schemas.openxmlformats.org/officeDocument/2006/relationships/image" Target="../media/image31.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 Id="rId22" Type="http://schemas.openxmlformats.org/officeDocument/2006/relationships/image" Target="../media/image22.emf"/><Relationship Id="rId27" Type="http://schemas.openxmlformats.org/officeDocument/2006/relationships/image" Target="../media/image27.emf"/><Relationship Id="rId30" Type="http://schemas.openxmlformats.org/officeDocument/2006/relationships/image" Target="../media/image30.emf"/><Relationship Id="rId35" Type="http://schemas.openxmlformats.org/officeDocument/2006/relationships/image" Target="../media/image35.emf"/><Relationship Id="rId8" Type="http://schemas.openxmlformats.org/officeDocument/2006/relationships/image" Target="../media/image8.emf"/><Relationship Id="rId3" Type="http://schemas.openxmlformats.org/officeDocument/2006/relationships/image" Target="../media/image3.emf"/><Relationship Id="rId12" Type="http://schemas.openxmlformats.org/officeDocument/2006/relationships/image" Target="../media/image12.emf"/><Relationship Id="rId17" Type="http://schemas.openxmlformats.org/officeDocument/2006/relationships/image" Target="../media/image17.emf"/><Relationship Id="rId25" Type="http://schemas.openxmlformats.org/officeDocument/2006/relationships/image" Target="../media/image25.emf"/><Relationship Id="rId33" Type="http://schemas.openxmlformats.org/officeDocument/2006/relationships/image" Target="../media/image33.emf"/><Relationship Id="rId38" Type="http://schemas.openxmlformats.org/officeDocument/2006/relationships/image" Target="../media/image38.emf"/></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42845" y="1032556"/>
            <a:ext cx="796775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600" b="1" u="sng" dirty="0">
                <a:solidFill>
                  <a:schemeClr val="tx2"/>
                </a:solidFill>
                <a:effectLst>
                  <a:outerShdw blurRad="38100" dist="38100" dir="2700000" algn="tl">
                    <a:srgbClr val="C0C0C0"/>
                  </a:outerShdw>
                </a:effectLst>
                <a:latin typeface="Times New Roman" pitchFamily="18" charset="0"/>
                <a:ea typeface="ＭＳ Ｐゴシック" charset="-128"/>
                <a:cs typeface="Times New Roman" pitchFamily="18" charset="0"/>
              </a:rPr>
              <a:t>Project: IEEE P802.15 Working Group for Wireless Personal Area Networks (WPANs)</a:t>
            </a:r>
            <a:endParaRPr lang="en-US" altLang="ja-JP" sz="1400" b="1" dirty="0">
              <a:solidFill>
                <a:schemeClr val="tx2"/>
              </a:solidFill>
              <a:latin typeface="Times New Roman" pitchFamily="18" charset="0"/>
              <a:ea typeface="ＭＳ Ｐゴシック" charset="-128"/>
              <a:cs typeface="Times New Roman" pitchFamily="18" charset="0"/>
            </a:endParaRPr>
          </a:p>
          <a:p>
            <a:endParaRPr lang="en-US" altLang="ja-JP" sz="1400" dirty="0">
              <a:solidFill>
                <a:schemeClr val="tx2"/>
              </a:solidFill>
              <a:latin typeface="Times New Roman" pitchFamily="18" charset="0"/>
              <a:ea typeface="ＭＳ Ｐゴシック" charset="-128"/>
              <a:cs typeface="Times New Roman" pitchFamily="18" charset="0"/>
            </a:endParaRPr>
          </a:p>
          <a:p>
            <a:r>
              <a:rPr lang="en-US" altLang="ja-JP" sz="1400" b="1" dirty="0">
                <a:latin typeface="Times New Roman" pitchFamily="18" charset="0"/>
                <a:ea typeface="ＭＳ Ｐゴシック" charset="-128"/>
                <a:cs typeface="Times New Roman" pitchFamily="18" charset="0"/>
              </a:rPr>
              <a:t>Submission Title:</a:t>
            </a:r>
            <a:r>
              <a:rPr lang="en-US" altLang="ja-JP" sz="1400" dirty="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a:t>
            </a:r>
            <a:r>
              <a:rPr lang="pt-BR" altLang="ja-JP" sz="1400" dirty="0" smtClean="0">
                <a:latin typeface="Times New Roman" pitchFamily="18" charset="0"/>
                <a:cs typeface="Times New Roman" pitchFamily="18" charset="0"/>
              </a:rPr>
              <a:t>Proposal </a:t>
            </a:r>
            <a:r>
              <a:rPr lang="pt-BR" altLang="ja-JP" sz="1400" dirty="0">
                <a:latin typeface="Times New Roman" pitchFamily="18" charset="0"/>
                <a:cs typeface="Times New Roman" pitchFamily="18" charset="0"/>
              </a:rPr>
              <a:t>for </a:t>
            </a:r>
            <a:r>
              <a:rPr lang="pt-BR" altLang="ja-JP" sz="1400" dirty="0" smtClean="0">
                <a:latin typeface="Times New Roman" pitchFamily="18" charset="0"/>
                <a:cs typeface="Times New Roman" pitchFamily="18" charset="0"/>
              </a:rPr>
              <a:t>IEEE802.15.3e – OOK PHY] </a:t>
            </a:r>
            <a:endParaRPr lang="pt-BR" altLang="ja-JP" sz="1400" dirty="0">
              <a:latin typeface="Times New Roman" pitchFamily="18" charset="0"/>
              <a:cs typeface="Times New Roman" pitchFamily="18" charset="0"/>
            </a:endParaRPr>
          </a:p>
          <a:p>
            <a:r>
              <a:rPr lang="en-US" altLang="ja-JP" sz="1400" b="1" dirty="0" smtClean="0">
                <a:latin typeface="Times New Roman" pitchFamily="18" charset="0"/>
                <a:ea typeface="ＭＳ Ｐゴシック" charset="-128"/>
                <a:cs typeface="Times New Roman" pitchFamily="18" charset="0"/>
              </a:rPr>
              <a:t>Date Submitted: [</a:t>
            </a:r>
            <a:r>
              <a:rPr lang="en-US" altLang="ja-JP" sz="1400" dirty="0" smtClean="0">
                <a:latin typeface="Times New Roman" pitchFamily="18" charset="0"/>
                <a:ea typeface="ＭＳ Ｐゴシック" charset="-128"/>
                <a:cs typeface="Times New Roman" pitchFamily="18" charset="0"/>
              </a:rPr>
              <a:t>10 September 2015]</a:t>
            </a:r>
          </a:p>
          <a:p>
            <a:r>
              <a:rPr lang="en-US" altLang="ja-JP" sz="1400" b="1" dirty="0" smtClean="0">
                <a:latin typeface="Times New Roman" pitchFamily="18" charset="0"/>
                <a:ea typeface="ＭＳ Ｐゴシック" charset="-128"/>
                <a:cs typeface="Times New Roman" pitchFamily="18" charset="0"/>
              </a:rPr>
              <a:t>Source: </a:t>
            </a:r>
            <a:r>
              <a:rPr lang="en-US" altLang="ja-JP" sz="1400" dirty="0" smtClean="0">
                <a:latin typeface="Times New Roman" pitchFamily="18" charset="0"/>
                <a:ea typeface="ＭＳ Ｐゴシック" charset="-128"/>
                <a:cs typeface="Times New Roman" pitchFamily="18" charset="0"/>
              </a:rPr>
              <a:t> </a:t>
            </a:r>
            <a:r>
              <a:rPr lang="en-US" altLang="ja-JP" sz="1400" dirty="0">
                <a:ea typeface="ＭＳ Ｐゴシック" charset="-128"/>
                <a:cs typeface="Times New Roman" pitchFamily="18" charset="0"/>
              </a:rPr>
              <a:t>[Jae </a:t>
            </a:r>
            <a:r>
              <a:rPr lang="en-US" altLang="ja-JP" sz="1400" dirty="0" err="1">
                <a:ea typeface="ＭＳ Ｐゴシック" charset="-128"/>
                <a:cs typeface="Times New Roman" pitchFamily="18" charset="0"/>
              </a:rPr>
              <a:t>Seung</a:t>
            </a:r>
            <a:r>
              <a:rPr lang="en-US" altLang="ja-JP" sz="1400" dirty="0">
                <a:ea typeface="ＭＳ Ｐゴシック" charset="-128"/>
                <a:cs typeface="Times New Roman" pitchFamily="18" charset="0"/>
              </a:rPr>
              <a:t> Lee, Ken </a:t>
            </a:r>
            <a:r>
              <a:rPr lang="en-US" altLang="ja-JP" sz="1400" dirty="0" smtClean="0">
                <a:latin typeface="Times New Roman" pitchFamily="18" charset="0"/>
                <a:ea typeface="ＭＳ Ｐゴシック" charset="-128"/>
                <a:cs typeface="Times New Roman" pitchFamily="18" charset="0"/>
              </a:rPr>
              <a:t>Hiraga, </a:t>
            </a:r>
            <a:r>
              <a:rPr lang="en-US" altLang="ja-JP" sz="1400" dirty="0" err="1" smtClean="0">
                <a:latin typeface="Times New Roman" pitchFamily="18" charset="0"/>
                <a:ea typeface="ＭＳ Ｐゴシック" charset="-128"/>
                <a:cs typeface="Times New Roman" pitchFamily="18" charset="0"/>
              </a:rPr>
              <a:t>Itaru</a:t>
            </a:r>
            <a:r>
              <a:rPr lang="en-US" altLang="ja-JP" sz="1400" dirty="0" smtClean="0">
                <a:latin typeface="Times New Roman" pitchFamily="18" charset="0"/>
                <a:ea typeface="ＭＳ Ｐゴシック" charset="-128"/>
                <a:cs typeface="Times New Roman" pitchFamily="18" charset="0"/>
              </a:rPr>
              <a:t> </a:t>
            </a:r>
            <a:r>
              <a:rPr lang="en-US" altLang="ja-JP" sz="1400" dirty="0" err="1" smtClean="0">
                <a:latin typeface="Times New Roman" pitchFamily="18" charset="0"/>
                <a:ea typeface="ＭＳ Ｐゴシック" charset="-128"/>
                <a:cs typeface="Times New Roman" pitchFamily="18" charset="0"/>
              </a:rPr>
              <a:t>Maekawa</a:t>
            </a:r>
            <a:r>
              <a:rPr lang="en-US" altLang="ja-JP" sz="1400" dirty="0" smtClean="0">
                <a:latin typeface="Times New Roman" pitchFamily="18" charset="0"/>
                <a:ea typeface="ＭＳ Ｐゴシック" charset="-128"/>
                <a:cs typeface="Times New Roman" pitchFamily="18" charset="0"/>
              </a:rPr>
              <a:t>, Makoto Noda, </a:t>
            </a:r>
            <a:r>
              <a:rPr lang="en-US" altLang="ja-JP" sz="1400" dirty="0" err="1" smtClean="0">
                <a:latin typeface="Times New Roman" pitchFamily="18" charset="0"/>
                <a:ea typeface="ＭＳ Ｐゴシック" charset="-128"/>
                <a:cs typeface="Times New Roman" pitchFamily="18" charset="0"/>
              </a:rPr>
              <a:t>Ko</a:t>
            </a:r>
            <a:r>
              <a:rPr lang="en-US" altLang="ja-JP" sz="1400" dirty="0" smtClean="0">
                <a:latin typeface="Times New Roman" pitchFamily="18" charset="0"/>
                <a:ea typeface="ＭＳ Ｐゴシック" charset="-128"/>
                <a:cs typeface="Times New Roman" pitchFamily="18" charset="0"/>
              </a:rPr>
              <a:t> </a:t>
            </a:r>
            <a:r>
              <a:rPr lang="en-US" altLang="ja-JP" sz="1400" dirty="0" err="1" smtClean="0">
                <a:latin typeface="Times New Roman" pitchFamily="18" charset="0"/>
                <a:ea typeface="ＭＳ Ｐゴシック" charset="-128"/>
                <a:cs typeface="Times New Roman" pitchFamily="18" charset="0"/>
              </a:rPr>
              <a:t>Togashi</a:t>
            </a:r>
            <a:r>
              <a:rPr lang="en-US" altLang="ja-JP" sz="1400" baseline="30000" dirty="0" smtClean="0">
                <a:latin typeface="Times New Roman" pitchFamily="18" charset="0"/>
                <a:ea typeface="ＭＳ Ｐゴシック" charset="-128"/>
                <a:cs typeface="Times New Roman" pitchFamily="18" charset="0"/>
              </a:rPr>
              <a:t>(</a:t>
            </a:r>
            <a:r>
              <a:rPr lang="en-US" altLang="ja-JP" sz="1400" baseline="30000" dirty="0" smtClean="0">
                <a:solidFill>
                  <a:srgbClr val="000000"/>
                </a:solidFill>
                <a:latin typeface="Times New Roman"/>
              </a:rPr>
              <a:t>1)</a:t>
            </a:r>
            <a:r>
              <a:rPr lang="en-US" altLang="ja-JP" sz="1400" dirty="0" smtClean="0">
                <a:latin typeface="Times New Roman" pitchFamily="18" charset="0"/>
                <a:ea typeface="ＭＳ Ｐゴシック" charset="-128"/>
                <a:cs typeface="Times New Roman" pitchFamily="18" charset="0"/>
              </a:rPr>
              <a:t>, </a:t>
            </a:r>
            <a:r>
              <a:rPr lang="en-US" altLang="ja-JP" sz="1400" dirty="0" smtClean="0">
                <a:latin typeface="Times New Roman" panose="02020603050405020304" pitchFamily="18" charset="0"/>
                <a:cs typeface="Times New Roman" panose="02020603050405020304" pitchFamily="18" charset="0"/>
              </a:rPr>
              <a:t>(representative </a:t>
            </a:r>
            <a:r>
              <a:rPr lang="en-US" altLang="ja-JP" sz="1400" dirty="0">
                <a:latin typeface="Times New Roman" panose="02020603050405020304" pitchFamily="18" charset="0"/>
                <a:cs typeface="Times New Roman" panose="02020603050405020304" pitchFamily="18" charset="0"/>
              </a:rPr>
              <a:t>contributors), </a:t>
            </a:r>
            <a:r>
              <a:rPr lang="en-US" altLang="ja-JP" sz="1400" dirty="0" smtClean="0">
                <a:latin typeface="Times New Roman" panose="02020603050405020304" pitchFamily="18" charset="0"/>
                <a:cs typeface="Times New Roman" panose="02020603050405020304" pitchFamily="18" charset="0"/>
              </a:rPr>
              <a:t>all </a:t>
            </a:r>
            <a:r>
              <a:rPr lang="en-US" altLang="ja-JP" sz="1400" dirty="0">
                <a:latin typeface="Times New Roman" panose="02020603050405020304" pitchFamily="18" charset="0"/>
                <a:cs typeface="Times New Roman" panose="02020603050405020304" pitchFamily="18" charset="0"/>
              </a:rPr>
              <a:t>contributors are listed in “Contributors” </a:t>
            </a:r>
            <a:r>
              <a:rPr lang="en-US" altLang="ja-JP" sz="1400" dirty="0" smtClean="0">
                <a:latin typeface="Times New Roman" panose="02020603050405020304" pitchFamily="18" charset="0"/>
                <a:cs typeface="Times New Roman" panose="02020603050405020304" pitchFamily="18" charset="0"/>
              </a:rPr>
              <a:t>slide] </a:t>
            </a:r>
            <a:endParaRPr lang="en-US" altLang="ja-JP" sz="1400" dirty="0" smtClean="0">
              <a:latin typeface="Times New Roman" pitchFamily="18" charset="0"/>
              <a:ea typeface="ＭＳ Ｐゴシック" charset="-128"/>
              <a:cs typeface="Times New Roman" pitchFamily="18" charset="0"/>
            </a:endParaRPr>
          </a:p>
          <a:p>
            <a:r>
              <a:rPr lang="en-US" altLang="ja-JP" sz="1400" b="1" dirty="0" smtClean="0">
                <a:latin typeface="Times New Roman" pitchFamily="18" charset="0"/>
                <a:ea typeface="ＭＳ Ｐゴシック" charset="-128"/>
                <a:cs typeface="Times New Roman" pitchFamily="18" charset="0"/>
              </a:rPr>
              <a:t>Company: </a:t>
            </a:r>
            <a:r>
              <a:rPr lang="en-US" altLang="ja-JP" sz="1400" dirty="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ETRI</a:t>
            </a:r>
            <a:r>
              <a:rPr lang="en-US" altLang="ja-JP" sz="1400" baseline="30000" dirty="0">
                <a:latin typeface="Times New Roman"/>
              </a:rPr>
              <a:t>1</a:t>
            </a:r>
            <a:r>
              <a:rPr lang="en-US" altLang="ja-JP" sz="1400" dirty="0" smtClean="0">
                <a:latin typeface="Times New Roman" pitchFamily="18" charset="0"/>
                <a:ea typeface="ＭＳ Ｐゴシック" charset="-128"/>
                <a:cs typeface="Times New Roman" pitchFamily="18" charset="0"/>
              </a:rPr>
              <a:t>, JRC, NTT, Sony, Toshiba</a:t>
            </a:r>
            <a:r>
              <a:rPr lang="en-US" altLang="ja-JP" sz="1400" dirty="0" smtClean="0">
                <a:latin typeface="Times New Roman" panose="02020603050405020304" pitchFamily="18" charset="0"/>
                <a:cs typeface="Times New Roman" panose="02020603050405020304" pitchFamily="18" charset="0"/>
              </a:rPr>
              <a:t>] </a:t>
            </a:r>
            <a:endParaRPr lang="en-US" altLang="ja-JP" sz="1400" dirty="0" smtClean="0">
              <a:latin typeface="Times New Roman" pitchFamily="18" charset="0"/>
              <a:ea typeface="ＭＳ Ｐゴシック" charset="-128"/>
              <a:cs typeface="Times New Roman" pitchFamily="18" charset="0"/>
            </a:endParaRPr>
          </a:p>
          <a:p>
            <a:r>
              <a:rPr lang="en-US" altLang="ja-JP" sz="1400" b="1" dirty="0" smtClean="0">
                <a:latin typeface="Times New Roman" pitchFamily="18" charset="0"/>
                <a:ea typeface="ＭＳ Ｐゴシック" charset="-128"/>
                <a:cs typeface="Times New Roman" pitchFamily="18" charset="0"/>
              </a:rPr>
              <a:t>Address</a:t>
            </a:r>
            <a:r>
              <a:rPr lang="en-US" altLang="ja-JP" sz="1400" baseline="30000" dirty="0">
                <a:solidFill>
                  <a:srgbClr val="000000"/>
                </a:solidFill>
                <a:latin typeface="Times New Roman"/>
              </a:rPr>
              <a:t>1</a:t>
            </a:r>
            <a:r>
              <a:rPr lang="en-US" altLang="ja-JP" sz="1400" b="1" dirty="0" smtClean="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a:t>
            </a:r>
            <a:r>
              <a:rPr lang="en-US" altLang="ko-KR" sz="1400" dirty="0">
                <a:solidFill>
                  <a:schemeClr val="tx2"/>
                </a:solidFill>
                <a:ea typeface="굴림" charset="-127"/>
              </a:rPr>
              <a:t>218 </a:t>
            </a:r>
            <a:r>
              <a:rPr lang="en-US" altLang="ko-KR" sz="1400" dirty="0" err="1">
                <a:solidFill>
                  <a:schemeClr val="tx2"/>
                </a:solidFill>
                <a:ea typeface="굴림" charset="-127"/>
              </a:rPr>
              <a:t>Gajeong-ro</a:t>
            </a:r>
            <a:r>
              <a:rPr lang="en-US" altLang="ko-KR" sz="1400" dirty="0">
                <a:solidFill>
                  <a:schemeClr val="tx2"/>
                </a:solidFill>
                <a:ea typeface="굴림" charset="-127"/>
              </a:rPr>
              <a:t>, </a:t>
            </a:r>
            <a:r>
              <a:rPr lang="en-US" altLang="ko-KR" sz="1400" dirty="0" err="1">
                <a:solidFill>
                  <a:schemeClr val="tx2"/>
                </a:solidFill>
                <a:ea typeface="굴림" charset="-127"/>
              </a:rPr>
              <a:t>Yuseong-gu</a:t>
            </a:r>
            <a:r>
              <a:rPr lang="en-US" altLang="ko-KR" sz="1400" dirty="0">
                <a:solidFill>
                  <a:schemeClr val="tx2"/>
                </a:solidFill>
                <a:ea typeface="굴림" charset="-127"/>
              </a:rPr>
              <a:t>, Daejeon, 305-700, Korea</a:t>
            </a:r>
            <a:r>
              <a:rPr lang="en-US" altLang="ja-JP" sz="1400" dirty="0" smtClean="0">
                <a:latin typeface="Times New Roman" panose="02020603050405020304" pitchFamily="18" charset="0"/>
                <a:cs typeface="Times New Roman" panose="02020603050405020304" pitchFamily="18" charset="0"/>
              </a:rPr>
              <a:t>]</a:t>
            </a:r>
            <a:endParaRPr lang="en-US" altLang="ja-JP" sz="1400" dirty="0" smtClean="0">
              <a:latin typeface="Times New Roman" pitchFamily="18" charset="0"/>
              <a:ea typeface="ＭＳ Ｐゴシック" charset="-128"/>
              <a:cs typeface="Times New Roman" pitchFamily="18" charset="0"/>
            </a:endParaRPr>
          </a:p>
          <a:p>
            <a:r>
              <a:rPr lang="en-US" altLang="ja-JP" sz="1400" b="1" dirty="0" smtClean="0">
                <a:latin typeface="Times New Roman" pitchFamily="18" charset="0"/>
                <a:ea typeface="ＭＳ Ｐゴシック" charset="-128"/>
                <a:cs typeface="Times New Roman" pitchFamily="18" charset="0"/>
              </a:rPr>
              <a:t>E-Mail</a:t>
            </a:r>
            <a:r>
              <a:rPr lang="en-US" altLang="ja-JP" sz="1400" baseline="30000" dirty="0">
                <a:latin typeface="Times New Roman"/>
              </a:rPr>
              <a:t>1</a:t>
            </a:r>
            <a:r>
              <a:rPr lang="en-US" altLang="ja-JP" sz="1400" b="1" dirty="0" smtClean="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a:t>
            </a:r>
            <a:r>
              <a:rPr lang="en-US" altLang="ko-KR" sz="1400" dirty="0">
                <a:solidFill>
                  <a:schemeClr val="tx2"/>
                </a:solidFill>
                <a:ea typeface="굴림" charset="-127"/>
              </a:rPr>
              <a:t>jasonlee@etri.re.kr</a:t>
            </a:r>
            <a:r>
              <a:rPr lang="en-US" altLang="ja-JP" sz="1400" dirty="0" smtClean="0">
                <a:latin typeface="Times New Roman" pitchFamily="18" charset="0"/>
                <a:ea typeface="ＭＳ Ｐゴシック" charset="-128"/>
                <a:cs typeface="Times New Roman" pitchFamily="18" charset="0"/>
              </a:rPr>
              <a:t> </a:t>
            </a:r>
            <a:r>
              <a:rPr lang="en-US" altLang="ja-JP" sz="1400" dirty="0" smtClean="0">
                <a:solidFill>
                  <a:srgbClr val="000000"/>
                </a:solidFill>
                <a:latin typeface="Times New Roman"/>
              </a:rPr>
              <a:t>(all contributors </a:t>
            </a:r>
            <a:r>
              <a:rPr lang="en-US" altLang="ja-JP" sz="1400" dirty="0">
                <a:solidFill>
                  <a:srgbClr val="000000"/>
                </a:solidFill>
                <a:latin typeface="Times New Roman"/>
              </a:rPr>
              <a:t>are listed in “Contributors” </a:t>
            </a:r>
            <a:r>
              <a:rPr lang="en-US" altLang="ja-JP" sz="1400" dirty="0" smtClean="0">
                <a:solidFill>
                  <a:srgbClr val="000000"/>
                </a:solidFill>
                <a:latin typeface="Times New Roman"/>
              </a:rPr>
              <a:t>slide)</a:t>
            </a:r>
            <a:r>
              <a:rPr lang="en-US" altLang="ja-JP" sz="1400" dirty="0" smtClean="0">
                <a:latin typeface="Times New Roman" panose="02020603050405020304" pitchFamily="18" charset="0"/>
                <a:cs typeface="Times New Roman" panose="02020603050405020304" pitchFamily="18" charset="0"/>
              </a:rPr>
              <a:t>]</a:t>
            </a:r>
            <a:endParaRPr lang="en-US" altLang="ja-JP" sz="1400" b="1" dirty="0" smtClean="0">
              <a:latin typeface="Times New Roman" pitchFamily="18" charset="0"/>
              <a:ea typeface="ＭＳ Ｐゴシック" charset="-128"/>
              <a:cs typeface="Times New Roman" pitchFamily="18" charset="0"/>
            </a:endParaRPr>
          </a:p>
          <a:p>
            <a:pPr>
              <a:spcBef>
                <a:spcPts val="600"/>
              </a:spcBef>
              <a:spcAft>
                <a:spcPts val="600"/>
              </a:spcAft>
            </a:pPr>
            <a:r>
              <a:rPr lang="en-US" altLang="ja-JP" sz="1400" b="1" dirty="0" smtClean="0">
                <a:latin typeface="Times New Roman" pitchFamily="18" charset="0"/>
                <a:ea typeface="ＭＳ Ｐゴシック" charset="-128"/>
                <a:cs typeface="Times New Roman" pitchFamily="18" charset="0"/>
              </a:rPr>
              <a:t>Abstract</a:t>
            </a:r>
            <a:r>
              <a:rPr lang="en-US" altLang="ja-JP" sz="1400" b="1" dirty="0">
                <a:latin typeface="Times New Roman" pitchFamily="18" charset="0"/>
                <a:ea typeface="ＭＳ Ｐゴシック" charset="-128"/>
                <a:cs typeface="Times New Roman" pitchFamily="18" charset="0"/>
              </a:rPr>
              <a:t>:</a:t>
            </a:r>
            <a:r>
              <a:rPr lang="en-US" altLang="ja-JP" sz="1400" dirty="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This document presents OOK PHY part of the full MAC/PHY proposal for HRCP.</a:t>
            </a:r>
            <a:endParaRPr lang="en-US" altLang="ja-JP" sz="1400" dirty="0">
              <a:latin typeface="Times New Roman" pitchFamily="18" charset="0"/>
              <a:ea typeface="ＭＳ Ｐゴシック" charset="-128"/>
              <a:cs typeface="Times New Roman" pitchFamily="18" charset="0"/>
            </a:endParaRPr>
          </a:p>
          <a:p>
            <a:pPr>
              <a:spcBef>
                <a:spcPts val="600"/>
              </a:spcBef>
              <a:spcAft>
                <a:spcPts val="600"/>
              </a:spcAft>
            </a:pPr>
            <a:r>
              <a:rPr lang="en-US" altLang="ja-JP" sz="1400" b="1" dirty="0" smtClean="0">
                <a:latin typeface="Times New Roman" pitchFamily="18" charset="0"/>
                <a:ea typeface="ＭＳ Ｐゴシック" charset="-128"/>
                <a:cs typeface="Times New Roman" pitchFamily="18" charset="0"/>
              </a:rPr>
              <a:t>Purpose:</a:t>
            </a:r>
            <a:r>
              <a:rPr lang="en-US" altLang="ja-JP" sz="1400" dirty="0">
                <a:latin typeface="Times New Roman" pitchFamily="18" charset="0"/>
                <a:ea typeface="ＭＳ Ｐゴシック" charset="-128"/>
                <a:cs typeface="Times New Roman" pitchFamily="18" charset="0"/>
              </a:rPr>
              <a:t> </a:t>
            </a:r>
            <a:r>
              <a:rPr lang="en-US" altLang="ja-JP" sz="1400" dirty="0" smtClean="0">
                <a:latin typeface="Times New Roman" pitchFamily="18" charset="0"/>
                <a:ea typeface="ＭＳ Ｐゴシック" charset="-128"/>
                <a:cs typeface="Times New Roman" pitchFamily="18" charset="0"/>
              </a:rPr>
              <a:t>	To propose a full set of specifications for TG3e.</a:t>
            </a:r>
            <a:endParaRPr lang="en-US" altLang="ja-JP" sz="1400" dirty="0">
              <a:latin typeface="Times New Roman" pitchFamily="18" charset="0"/>
              <a:ea typeface="ＭＳ Ｐゴシック" charset="-128"/>
              <a:cs typeface="Times New Roman" pitchFamily="18" charset="0"/>
            </a:endParaRPr>
          </a:p>
          <a:p>
            <a:r>
              <a:rPr lang="en-US" altLang="ja-JP" sz="1400" b="1" dirty="0">
                <a:solidFill>
                  <a:schemeClr val="tx2"/>
                </a:solidFill>
                <a:latin typeface="Times New Roman" pitchFamily="18" charset="0"/>
                <a:ea typeface="ＭＳ Ｐゴシック" charset="-128"/>
                <a:cs typeface="Times New Roman" pitchFamily="18" charset="0"/>
              </a:rPr>
              <a:t>Notice:</a:t>
            </a:r>
            <a:r>
              <a:rPr lang="en-US" altLang="ja-JP" sz="1400" dirty="0">
                <a:solidFill>
                  <a:schemeClr val="tx2"/>
                </a:solidFill>
                <a:latin typeface="Times New Roman" pitchFamily="18" charset="0"/>
                <a:ea typeface="ＭＳ Ｐゴシック" charset="-128"/>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400" b="1" dirty="0">
                <a:solidFill>
                  <a:schemeClr val="tx2"/>
                </a:solidFill>
                <a:latin typeface="Times New Roman" pitchFamily="18" charset="0"/>
                <a:ea typeface="ＭＳ Ｐゴシック" charset="-128"/>
                <a:cs typeface="Times New Roman" pitchFamily="18" charset="0"/>
              </a:rPr>
              <a:t>Release:</a:t>
            </a:r>
            <a:r>
              <a:rPr lang="en-US" altLang="ja-JP" sz="1400" dirty="0">
                <a:solidFill>
                  <a:schemeClr val="tx2"/>
                </a:solidFill>
                <a:latin typeface="Times New Roman" pitchFamily="18" charset="0"/>
                <a:ea typeface="ＭＳ Ｐゴシック" charset="-128"/>
                <a:cs typeface="Times New Roman" pitchFamily="18" charset="0"/>
              </a:rPr>
              <a:t>	The </a:t>
            </a:r>
            <a:r>
              <a:rPr lang="en-US" altLang="ja-JP" sz="1400" dirty="0" smtClean="0">
                <a:solidFill>
                  <a:schemeClr val="tx2"/>
                </a:solidFill>
                <a:latin typeface="Times New Roman" pitchFamily="18" charset="0"/>
                <a:ea typeface="ＭＳ Ｐゴシック" charset="-128"/>
                <a:cs typeface="Times New Roman" pitchFamily="18" charset="0"/>
              </a:rPr>
              <a:t>contributors acknowledge </a:t>
            </a:r>
            <a:r>
              <a:rPr lang="en-US" altLang="ja-JP" sz="1400" dirty="0">
                <a:solidFill>
                  <a:schemeClr val="tx2"/>
                </a:solidFill>
                <a:latin typeface="Times New Roman" pitchFamily="18" charset="0"/>
                <a:ea typeface="ＭＳ Ｐゴシック" charset="-128"/>
                <a:cs typeface="Times New Roman" pitchFamily="18" charset="0"/>
              </a:rPr>
              <a:t>and </a:t>
            </a:r>
            <a:r>
              <a:rPr lang="en-US" altLang="ja-JP" sz="1400" dirty="0" smtClean="0">
                <a:solidFill>
                  <a:schemeClr val="tx2"/>
                </a:solidFill>
                <a:latin typeface="Times New Roman" pitchFamily="18" charset="0"/>
                <a:ea typeface="ＭＳ Ｐゴシック" charset="-128"/>
                <a:cs typeface="Times New Roman" pitchFamily="18" charset="0"/>
              </a:rPr>
              <a:t>accept </a:t>
            </a:r>
            <a:r>
              <a:rPr lang="en-US" altLang="ja-JP" sz="1400" dirty="0">
                <a:solidFill>
                  <a:schemeClr val="tx2"/>
                </a:solidFill>
                <a:latin typeface="Times New Roman" pitchFamily="18" charset="0"/>
                <a:ea typeface="ＭＳ Ｐゴシック" charset="-128"/>
                <a:cs typeface="Times New Roman" pitchFamily="18" charset="0"/>
              </a:rPr>
              <a:t>that this contribution becomes the property of IEEE and may be made publicly available by P802.15</a:t>
            </a:r>
            <a:r>
              <a:rPr lang="en-US" altLang="ja-JP" sz="1400" dirty="0" smtClean="0">
                <a:solidFill>
                  <a:schemeClr val="tx2"/>
                </a:solidFill>
                <a:latin typeface="Times New Roman" pitchFamily="18" charset="0"/>
                <a:ea typeface="ＭＳ Ｐゴシック" charset="-128"/>
                <a:cs typeface="Times New Roman" pitchFamily="18" charset="0"/>
              </a:rPr>
              <a:t>.</a:t>
            </a:r>
            <a:endParaRPr lang="en-US" altLang="ja-JP" sz="1400" dirty="0">
              <a:solidFill>
                <a:schemeClr val="tx2"/>
              </a:solidFill>
              <a:latin typeface="Times New Roman" pitchFamily="18" charset="0"/>
              <a:ea typeface="ＭＳ Ｐゴシック" charset="-128"/>
              <a:cs typeface="Times New Roman" pitchFamily="18" charset="0"/>
            </a:endParaRPr>
          </a:p>
        </p:txBody>
      </p:sp>
      <p:sp>
        <p:nvSpPr>
          <p:cNvPr id="14"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5"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HRCP-OOK PHY frame format </a:t>
            </a:r>
            <a:r>
              <a:rPr lang="en-US" altLang="ko-KR" dirty="0" smtClean="0"/>
              <a:t>(2/3</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rPr>
              <a:t>Preambles </a:t>
            </a:r>
            <a:r>
              <a:rPr lang="en-US" altLang="ko-KR" sz="1800" dirty="0">
                <a:latin typeface="Arial" panose="020B0604020202020204" pitchFamily="34" charset="0"/>
                <a:cs typeface="Arial" panose="020B0604020202020204" pitchFamily="34" charset="0"/>
              </a:rPr>
              <a:t>shall be modulated in OOK </a:t>
            </a:r>
            <a:r>
              <a:rPr lang="en-US" altLang="ko-KR" sz="1800" dirty="0" smtClean="0">
                <a:latin typeface="Arial" panose="020B0604020202020204" pitchFamily="34" charset="0"/>
                <a:cs typeface="Arial" panose="020B0604020202020204" pitchFamily="34" charset="0"/>
              </a:rPr>
              <a:t>waveform</a:t>
            </a:r>
          </a:p>
          <a:p>
            <a:pPr marL="571500" lvl="1">
              <a:spcBef>
                <a:spcPts val="0"/>
              </a:spcBef>
              <a:spcAft>
                <a:spcPts val="1200"/>
              </a:spcAft>
              <a:buFontTx/>
              <a:buChar char="-"/>
            </a:pPr>
            <a:r>
              <a:rPr lang="en-US" altLang="ko-KR" sz="1800" dirty="0" smtClean="0"/>
              <a:t>Each field consists of 128 bit </a:t>
            </a:r>
            <a:r>
              <a:rPr lang="en-US" altLang="ko-KR" sz="1800" dirty="0" err="1" smtClean="0"/>
              <a:t>Golay</a:t>
            </a:r>
            <a:r>
              <a:rPr lang="en-US" altLang="ko-KR" sz="1800" dirty="0" smtClean="0"/>
              <a:t> sequence </a:t>
            </a:r>
            <a:r>
              <a:rPr lang="en-US" altLang="ko-KR" sz="1800" dirty="0" smtClean="0">
                <a:latin typeface="Arial" panose="020B0604020202020204" pitchFamily="34" charset="0"/>
                <a:cs typeface="Arial" panose="020B0604020202020204" pitchFamily="34" charset="0"/>
              </a:rPr>
              <a:t>a</a:t>
            </a:r>
            <a:r>
              <a:rPr lang="en-US" altLang="ko-KR" sz="1800" baseline="-25000" dirty="0" smtClean="0">
                <a:latin typeface="Arial" panose="020B0604020202020204" pitchFamily="34" charset="0"/>
                <a:cs typeface="Arial" panose="020B0604020202020204" pitchFamily="34" charset="0"/>
              </a:rPr>
              <a:t>128  </a:t>
            </a:r>
            <a:r>
              <a:rPr lang="en-US" altLang="ko-KR" sz="1800" dirty="0" smtClean="0"/>
              <a:t>&amp;</a:t>
            </a:r>
            <a:r>
              <a:rPr lang="en-US" altLang="ko-KR" sz="1800" baseline="-25000" dirty="0" smtClean="0">
                <a:latin typeface="Arial" panose="020B0604020202020204" pitchFamily="34" charset="0"/>
                <a:cs typeface="Arial" panose="020B0604020202020204" pitchFamily="34" charset="0"/>
              </a:rPr>
              <a:t>  </a:t>
            </a:r>
            <a:r>
              <a:rPr lang="en-US" altLang="ko-KR" sz="1800" dirty="0" smtClean="0">
                <a:latin typeface="Arial" panose="020B0604020202020204" pitchFamily="34" charset="0"/>
                <a:cs typeface="Arial" panose="020B0604020202020204" pitchFamily="34" charset="0"/>
              </a:rPr>
              <a:t>b</a:t>
            </a:r>
            <a:r>
              <a:rPr lang="en-US" altLang="ko-KR" sz="1800" baseline="-25000" dirty="0" smtClean="0">
                <a:latin typeface="Arial" panose="020B0604020202020204" pitchFamily="34" charset="0"/>
                <a:cs typeface="Arial" panose="020B0604020202020204" pitchFamily="34" charset="0"/>
              </a:rPr>
              <a:t>128</a:t>
            </a:r>
          </a:p>
          <a:p>
            <a:pPr marL="571500" lvl="1">
              <a:spcBef>
                <a:spcPts val="0"/>
              </a:spcBef>
              <a:spcAft>
                <a:spcPts val="1200"/>
              </a:spcAft>
              <a:buFontTx/>
              <a:buChar char="-"/>
            </a:pPr>
            <a:endParaRPr lang="en-US" altLang="ko-KR" sz="1800" baseline="-250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baseline="-2500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baseline="-250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p>
          <a:p>
            <a:pPr marL="571500" lvl="1">
              <a:spcBef>
                <a:spcPts val="0"/>
              </a:spcBef>
              <a:spcAft>
                <a:spcPts val="1200"/>
              </a:spcAft>
              <a:buFontTx/>
              <a:buChar char="-"/>
            </a:pPr>
            <a:r>
              <a:rPr lang="en-US" altLang="ko-KR" sz="1800" dirty="0" smtClean="0"/>
              <a:t>SNYC </a:t>
            </a:r>
            <a:r>
              <a:rPr lang="en-US" altLang="ko-KR" sz="1800" dirty="0"/>
              <a:t>field consists of 16 code repetitions of </a:t>
            </a:r>
            <a:r>
              <a:rPr lang="en-US" altLang="ko-KR" sz="1800" dirty="0" err="1"/>
              <a:t>Golay</a:t>
            </a:r>
            <a:r>
              <a:rPr lang="en-US" altLang="ko-KR" sz="1800" dirty="0"/>
              <a:t> sequence </a:t>
            </a:r>
            <a:r>
              <a:rPr lang="en-US" altLang="ko-KR" sz="1800" dirty="0">
                <a:latin typeface="Arial" panose="020B0604020202020204" pitchFamily="34" charset="0"/>
                <a:cs typeface="Arial" panose="020B0604020202020204" pitchFamily="34" charset="0"/>
              </a:rPr>
              <a:t>a</a:t>
            </a:r>
            <a:r>
              <a:rPr lang="en-US" altLang="ko-KR" sz="1800" baseline="-25000" dirty="0">
                <a:latin typeface="Arial" panose="020B0604020202020204" pitchFamily="34" charset="0"/>
                <a:cs typeface="Arial" panose="020B0604020202020204" pitchFamily="34" charset="0"/>
              </a:rPr>
              <a:t>128</a:t>
            </a:r>
            <a:endParaRPr lang="en-US" altLang="ko-KR" sz="1800" baseline="-25000" dirty="0" smtClean="0">
              <a:latin typeface="Arial" panose="020B0604020202020204" pitchFamily="34" charset="0"/>
              <a:cs typeface="Arial" panose="020B0604020202020204" pitchFamily="34" charset="0"/>
            </a:endParaRPr>
          </a:p>
          <a:p>
            <a:pPr marL="914400" lvl="2">
              <a:spcBef>
                <a:spcPts val="0"/>
              </a:spcBef>
              <a:spcAft>
                <a:spcPts val="1200"/>
              </a:spcAft>
              <a:buFontTx/>
              <a:buChar char="-"/>
            </a:pPr>
            <a:r>
              <a:rPr lang="en-US" altLang="ko-KR" sz="1600" dirty="0"/>
              <a:t>The SYNC field is used primarily for frame detection</a:t>
            </a:r>
            <a:endParaRPr lang="en-US" altLang="ko-KR" sz="1600" dirty="0" smtClean="0"/>
          </a:p>
          <a:p>
            <a:pPr marL="571500" lvl="1">
              <a:spcBef>
                <a:spcPts val="0"/>
              </a:spcBef>
              <a:spcAft>
                <a:spcPts val="1200"/>
              </a:spcAft>
              <a:buFontTx/>
              <a:buChar char="-"/>
            </a:pPr>
            <a:r>
              <a:rPr lang="en-US" altLang="ko-KR" sz="1800" dirty="0" smtClean="0"/>
              <a:t>SFD </a:t>
            </a:r>
            <a:r>
              <a:rPr lang="en-US" altLang="ko-KR" sz="1800" dirty="0"/>
              <a:t>consists of 4 code repetitions of </a:t>
            </a:r>
            <a:r>
              <a:rPr lang="en-US" altLang="ko-KR" sz="1800" dirty="0" err="1"/>
              <a:t>Golay</a:t>
            </a:r>
            <a:r>
              <a:rPr lang="en-US" altLang="ko-KR" sz="1800" dirty="0"/>
              <a:t> </a:t>
            </a:r>
            <a:r>
              <a:rPr lang="en-US" altLang="ko-KR" sz="1800" dirty="0" smtClean="0"/>
              <a:t>sequence </a:t>
            </a:r>
            <a:r>
              <a:rPr lang="en-US" altLang="ko-KR" sz="1800" dirty="0">
                <a:latin typeface="Arial" panose="020B0604020202020204" pitchFamily="34" charset="0"/>
                <a:cs typeface="Arial" panose="020B0604020202020204" pitchFamily="34" charset="0"/>
              </a:rPr>
              <a:t>a</a:t>
            </a:r>
            <a:r>
              <a:rPr lang="en-US" altLang="ko-KR" sz="1800" baseline="-25000" dirty="0">
                <a:latin typeface="Arial" panose="020B0604020202020204" pitchFamily="34" charset="0"/>
                <a:cs typeface="Arial" panose="020B0604020202020204" pitchFamily="34" charset="0"/>
              </a:rPr>
              <a:t>128</a:t>
            </a:r>
          </a:p>
          <a:p>
            <a:pPr marL="914400" lvl="2">
              <a:spcBef>
                <a:spcPts val="0"/>
              </a:spcBef>
              <a:spcAft>
                <a:spcPts val="1200"/>
              </a:spcAft>
              <a:buFontTx/>
              <a:buChar char="-"/>
            </a:pPr>
            <a:r>
              <a:rPr lang="en-US" altLang="ko-KR" sz="1600" dirty="0" smtClean="0"/>
              <a:t>1 </a:t>
            </a:r>
            <a:r>
              <a:rPr lang="en-US" altLang="ko-KR" sz="1600" dirty="0"/>
              <a:t>for delimiter and CES </a:t>
            </a:r>
            <a:r>
              <a:rPr lang="en-US" altLang="ko-KR" sz="1600" dirty="0" smtClean="0"/>
              <a:t>selection</a:t>
            </a:r>
          </a:p>
          <a:p>
            <a:pPr marL="914400" lvl="2">
              <a:spcBef>
                <a:spcPts val="0"/>
              </a:spcBef>
              <a:spcAft>
                <a:spcPts val="1200"/>
              </a:spcAft>
              <a:buFontTx/>
              <a:buChar char="-"/>
            </a:pPr>
            <a:r>
              <a:rPr lang="en-US" altLang="ko-KR" sz="1600" dirty="0" smtClean="0"/>
              <a:t>3 </a:t>
            </a:r>
            <a:r>
              <a:rPr lang="en-US" altLang="ko-KR" sz="1600" dirty="0"/>
              <a:t>for indicating OOK MCS related parameters including number of bonded channels and the spreading factor</a:t>
            </a:r>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2"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graphicFrame>
        <p:nvGraphicFramePr>
          <p:cNvPr id="7" name="표 6"/>
          <p:cNvGraphicFramePr>
            <a:graphicFrameLocks noGrp="1"/>
          </p:cNvGraphicFramePr>
          <p:nvPr>
            <p:extLst>
              <p:ext uri="{D42A27DB-BD31-4B8C-83A1-F6EECF244321}">
                <p14:modId xmlns:p14="http://schemas.microsoft.com/office/powerpoint/2010/main" val="2726895159"/>
              </p:ext>
            </p:extLst>
          </p:nvPr>
        </p:nvGraphicFramePr>
        <p:xfrm>
          <a:off x="1259632" y="2780928"/>
          <a:ext cx="5328592" cy="1123325"/>
        </p:xfrm>
        <a:graphic>
          <a:graphicData uri="http://schemas.openxmlformats.org/drawingml/2006/table">
            <a:tbl>
              <a:tblPr firstRow="1" firstCol="1" bandRow="1">
                <a:tableStyleId>{5C22544A-7EE6-4342-B048-85BDC9FD1C3A}</a:tableStyleId>
              </a:tblPr>
              <a:tblGrid>
                <a:gridCol w="1311653"/>
                <a:gridCol w="4016939"/>
              </a:tblGrid>
              <a:tr h="403245">
                <a:tc>
                  <a:txBody>
                    <a:bodyPr/>
                    <a:lstStyle/>
                    <a:p>
                      <a:pPr algn="ctr">
                        <a:lnSpc>
                          <a:spcPts val="1200"/>
                        </a:lnSpc>
                        <a:spcBef>
                          <a:spcPts val="1200"/>
                        </a:spcBef>
                        <a:spcAft>
                          <a:spcPts val="0"/>
                        </a:spcAft>
                      </a:pPr>
                      <a:r>
                        <a:rPr lang="en-US" sz="1200" kern="100" dirty="0">
                          <a:effectLst/>
                        </a:rPr>
                        <a:t>Sequence name</a:t>
                      </a:r>
                      <a:endParaRPr lang="ko-KR" sz="1200"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200" kern="100" dirty="0">
                          <a:effectLst/>
                        </a:rPr>
                        <a:t>Sequence value</a:t>
                      </a:r>
                      <a:endParaRPr lang="ko-KR" sz="1200" kern="100" dirty="0">
                        <a:solidFill>
                          <a:srgbClr val="000000"/>
                        </a:solidFill>
                        <a:effectLst/>
                        <a:latin typeface="Times New Roman"/>
                        <a:ea typeface="맑은 고딕"/>
                      </a:endParaRPr>
                    </a:p>
                  </a:txBody>
                  <a:tcPr marL="68580" marR="68580" marT="0" marB="0"/>
                </a:tc>
              </a:tr>
              <a:tr h="316835">
                <a:tc>
                  <a:txBody>
                    <a:bodyPr/>
                    <a:lstStyle/>
                    <a:p>
                      <a:pPr algn="ctr">
                        <a:lnSpc>
                          <a:spcPts val="1200"/>
                        </a:lnSpc>
                        <a:spcBef>
                          <a:spcPts val="1200"/>
                        </a:spcBef>
                        <a:spcAft>
                          <a:spcPts val="0"/>
                        </a:spcAft>
                      </a:pPr>
                      <a:r>
                        <a:rPr lang="en-US" sz="1200" kern="100">
                          <a:effectLst/>
                        </a:rPr>
                        <a:t>a</a:t>
                      </a:r>
                      <a:r>
                        <a:rPr lang="en-US" sz="1200" kern="100" baseline="-25000">
                          <a:effectLst/>
                        </a:rPr>
                        <a:t>128</a:t>
                      </a:r>
                      <a:endParaRPr lang="ko-KR" sz="1200" kern="10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200" kern="100" dirty="0">
                          <a:effectLst/>
                        </a:rPr>
                        <a:t>0x0536635005C963AFFAC99CAF05C963AF</a:t>
                      </a:r>
                      <a:endParaRPr lang="ko-KR" sz="1200" kern="100" dirty="0">
                        <a:solidFill>
                          <a:srgbClr val="000000"/>
                        </a:solidFill>
                        <a:effectLst/>
                        <a:latin typeface="Times New Roman"/>
                        <a:ea typeface="맑은 고딕"/>
                      </a:endParaRPr>
                    </a:p>
                  </a:txBody>
                  <a:tcPr marL="68580" marR="68580" marT="0" marB="0"/>
                </a:tc>
              </a:tr>
              <a:tr h="403245">
                <a:tc>
                  <a:txBody>
                    <a:bodyPr/>
                    <a:lstStyle/>
                    <a:p>
                      <a:pPr algn="ctr">
                        <a:lnSpc>
                          <a:spcPts val="1200"/>
                        </a:lnSpc>
                        <a:spcBef>
                          <a:spcPts val="1200"/>
                        </a:spcBef>
                        <a:spcAft>
                          <a:spcPts val="0"/>
                        </a:spcAft>
                      </a:pPr>
                      <a:r>
                        <a:rPr lang="en-US" sz="1200" kern="100" dirty="0">
                          <a:effectLst/>
                        </a:rPr>
                        <a:t>b</a:t>
                      </a:r>
                      <a:r>
                        <a:rPr lang="en-US" sz="1200" kern="100" baseline="-25000" dirty="0">
                          <a:effectLst/>
                        </a:rPr>
                        <a:t>128</a:t>
                      </a:r>
                      <a:endParaRPr lang="ko-KR" sz="1200"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200" kern="100" dirty="0">
                          <a:effectLst/>
                        </a:rPr>
                        <a:t>0x0A396C5F0AC66CA0F5C693A00AC66CA0</a:t>
                      </a:r>
                      <a:endParaRPr lang="ko-KR" sz="1200" kern="100" dirty="0">
                        <a:solidFill>
                          <a:srgbClr val="000000"/>
                        </a:solidFill>
                        <a:effectLst/>
                        <a:latin typeface="Times New Roman"/>
                        <a:ea typeface="맑은 고딕"/>
                      </a:endParaRPr>
                    </a:p>
                  </a:txBody>
                  <a:tcPr marL="68580" marR="68580" marT="0" marB="0"/>
                </a:tc>
              </a:tr>
            </a:tbl>
          </a:graphicData>
        </a:graphic>
      </p:graphicFrame>
    </p:spTree>
    <p:extLst>
      <p:ext uri="{BB962C8B-B14F-4D97-AF65-F5344CB8AC3E}">
        <p14:creationId xmlns:p14="http://schemas.microsoft.com/office/powerpoint/2010/main" val="96025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HRCP-OOK PHY frame format </a:t>
            </a:r>
            <a:r>
              <a:rPr lang="en-US" altLang="ko-KR" dirty="0" smtClean="0"/>
              <a:t>(3/3</a:t>
            </a:r>
            <a:r>
              <a:rPr lang="en-US" altLang="ko-KR" dirty="0"/>
              <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a:latin typeface="Arial" panose="020B0604020202020204" pitchFamily="34" charset="0"/>
                <a:cs typeface="Arial" panose="020B0604020202020204" pitchFamily="34" charset="0"/>
              </a:rPr>
              <a:t>The usage of the four SFD codes: </a:t>
            </a:r>
          </a:p>
          <a:p>
            <a:pPr marL="914400" lvl="2">
              <a:spcBef>
                <a:spcPts val="0"/>
              </a:spcBef>
              <a:spcAft>
                <a:spcPts val="1200"/>
              </a:spcAft>
              <a:buFontTx/>
              <a:buChar char="-"/>
            </a:pPr>
            <a:r>
              <a:rPr lang="en-US" altLang="ko-KR" sz="1600" dirty="0" smtClean="0">
                <a:latin typeface="Arial" panose="020B0604020202020204" pitchFamily="34" charset="0"/>
                <a:cs typeface="Arial" panose="020B0604020202020204" pitchFamily="34" charset="0"/>
              </a:rPr>
              <a:t>SFD </a:t>
            </a:r>
            <a:r>
              <a:rPr lang="en-US" altLang="ko-KR" sz="1600" dirty="0">
                <a:latin typeface="Arial" panose="020B0604020202020204" pitchFamily="34" charset="0"/>
                <a:cs typeface="Arial" panose="020B0604020202020204" pitchFamily="34" charset="0"/>
              </a:rPr>
              <a:t>1 is the delimiter. The values are:</a:t>
            </a:r>
          </a:p>
          <a:p>
            <a:pPr marL="685800" lvl="2" indent="0">
              <a:spcBef>
                <a:spcPts val="0"/>
              </a:spcBef>
              <a:spcAft>
                <a:spcPts val="1200"/>
              </a:spcAft>
              <a:buNone/>
            </a:pPr>
            <a:r>
              <a:rPr lang="en-US" altLang="ko-KR" sz="1600" dirty="0">
                <a:latin typeface="Arial" panose="020B0604020202020204" pitchFamily="34" charset="0"/>
                <a:cs typeface="Arial" panose="020B0604020202020204" pitchFamily="34" charset="0"/>
              </a:rPr>
              <a:t>    . - a</a:t>
            </a:r>
            <a:r>
              <a:rPr lang="en-US" altLang="ko-KR" sz="1600" baseline="-25000" dirty="0">
                <a:latin typeface="Arial" panose="020B0604020202020204" pitchFamily="34" charset="0"/>
                <a:cs typeface="Arial" panose="020B0604020202020204" pitchFamily="34" charset="0"/>
              </a:rPr>
              <a:t>128 </a:t>
            </a:r>
            <a:r>
              <a:rPr lang="en-US" altLang="ko-KR" sz="1600" dirty="0"/>
              <a:t>: delimiter indication &amp; </a:t>
            </a:r>
            <a:r>
              <a:rPr lang="en-US" altLang="ko-KR" sz="1600" dirty="0" smtClean="0"/>
              <a:t>indicates </a:t>
            </a:r>
            <a:r>
              <a:rPr lang="en-US" altLang="ko-KR" sz="1600" dirty="0"/>
              <a:t>that CES </a:t>
            </a:r>
            <a:r>
              <a:rPr lang="en-US" altLang="ko-KR" sz="1600" dirty="0" smtClean="0"/>
              <a:t>shall not be adopted</a:t>
            </a:r>
            <a:endParaRPr lang="en-US" altLang="ko-KR" sz="1600" dirty="0"/>
          </a:p>
          <a:p>
            <a:pPr marL="685800" lvl="2" indent="0">
              <a:spcBef>
                <a:spcPts val="0"/>
              </a:spcBef>
              <a:spcAft>
                <a:spcPts val="1200"/>
              </a:spcAft>
              <a:buNone/>
            </a:pPr>
            <a:r>
              <a:rPr lang="en-US" altLang="ko-KR" sz="1600" baseline="-25000" dirty="0">
                <a:latin typeface="Arial" panose="020B0604020202020204" pitchFamily="34" charset="0"/>
                <a:cs typeface="Arial" panose="020B0604020202020204" pitchFamily="34" charset="0"/>
              </a:rPr>
              <a:t>      . </a:t>
            </a:r>
            <a:r>
              <a:rPr lang="en-US" altLang="ko-KR" sz="1600" dirty="0">
                <a:latin typeface="Arial" panose="020B0604020202020204" pitchFamily="34" charset="0"/>
                <a:cs typeface="Arial" panose="020B0604020202020204" pitchFamily="34" charset="0"/>
              </a:rPr>
              <a:t>- </a:t>
            </a:r>
            <a:r>
              <a:rPr lang="en-US" altLang="ko-KR" sz="1600" baseline="-250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b</a:t>
            </a:r>
            <a:r>
              <a:rPr lang="en-US" altLang="ko-KR" sz="1600" baseline="-25000" dirty="0">
                <a:latin typeface="Arial" panose="020B0604020202020204" pitchFamily="34" charset="0"/>
                <a:cs typeface="Arial" panose="020B0604020202020204" pitchFamily="34" charset="0"/>
              </a:rPr>
              <a:t>128</a:t>
            </a:r>
            <a:r>
              <a:rPr lang="en-US" altLang="ko-KR" sz="1600" dirty="0"/>
              <a:t>: delimiter indication &amp; indicate that CES </a:t>
            </a:r>
            <a:r>
              <a:rPr lang="en-US" altLang="ko-KR" sz="1600" dirty="0" smtClean="0"/>
              <a:t>shall be adopted</a:t>
            </a:r>
            <a:endParaRPr lang="en-US" altLang="ko-KR" sz="1600" dirty="0">
              <a:latin typeface="Arial" panose="020B0604020202020204" pitchFamily="34" charset="0"/>
              <a:cs typeface="Arial" panose="020B0604020202020204" pitchFamily="34" charset="0"/>
            </a:endParaRPr>
          </a:p>
          <a:p>
            <a:pPr marL="914400" lvl="2">
              <a:spcBef>
                <a:spcPts val="0"/>
              </a:spcBef>
              <a:spcAft>
                <a:spcPts val="1200"/>
              </a:spcAft>
              <a:buFontTx/>
              <a:buChar char="-"/>
            </a:pPr>
            <a:r>
              <a:rPr lang="en-US" altLang="ko-KR" sz="1600" dirty="0">
                <a:latin typeface="Arial" panose="020B0604020202020204" pitchFamily="34" charset="0"/>
                <a:cs typeface="Arial" panose="020B0604020202020204" pitchFamily="34" charset="0"/>
              </a:rPr>
              <a:t>SFD 2, 3, 4 indicate OOK MCS </a:t>
            </a:r>
            <a:r>
              <a:rPr lang="en-US" altLang="ko-KR" sz="1600" dirty="0" smtClean="0">
                <a:latin typeface="Arial" panose="020B0604020202020204" pitchFamily="34" charset="0"/>
                <a:cs typeface="Arial" panose="020B0604020202020204" pitchFamily="34" charset="0"/>
              </a:rPr>
              <a:t>related parameters (number of bonded channel &amp; Spreading Factor indication) </a:t>
            </a:r>
            <a:endParaRPr lang="en-US" altLang="ko-KR" sz="1600" dirty="0">
              <a:latin typeface="Arial" panose="020B0604020202020204" pitchFamily="34" charset="0"/>
              <a:cs typeface="Arial" panose="020B0604020202020204" pitchFamily="34" charset="0"/>
            </a:endParaRPr>
          </a:p>
          <a:p>
            <a:pPr marL="914400" lvl="2">
              <a:spcBef>
                <a:spcPts val="0"/>
              </a:spcBef>
              <a:spcAft>
                <a:spcPts val="1200"/>
              </a:spcAft>
              <a:buFontTx/>
              <a:buChar char="-"/>
            </a:pPr>
            <a:endParaRPr lang="en-US" altLang="ko-KR" sz="1600" dirty="0" smtClean="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1"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graphicFrame>
        <p:nvGraphicFramePr>
          <p:cNvPr id="13" name="표 12"/>
          <p:cNvGraphicFramePr>
            <a:graphicFrameLocks noGrp="1"/>
          </p:cNvGraphicFramePr>
          <p:nvPr>
            <p:extLst>
              <p:ext uri="{D42A27DB-BD31-4B8C-83A1-F6EECF244321}">
                <p14:modId xmlns:p14="http://schemas.microsoft.com/office/powerpoint/2010/main" val="2697662121"/>
              </p:ext>
            </p:extLst>
          </p:nvPr>
        </p:nvGraphicFramePr>
        <p:xfrm>
          <a:off x="1763688" y="3871903"/>
          <a:ext cx="5544616" cy="2797457"/>
        </p:xfrm>
        <a:graphic>
          <a:graphicData uri="http://schemas.openxmlformats.org/drawingml/2006/table">
            <a:tbl>
              <a:tblPr firstRow="1" firstCol="1" bandRow="1">
                <a:tableStyleId>{5C22544A-7EE6-4342-B048-85BDC9FD1C3A}</a:tableStyleId>
              </a:tblPr>
              <a:tblGrid>
                <a:gridCol w="2880320"/>
                <a:gridCol w="2664296"/>
              </a:tblGrid>
              <a:tr h="408045">
                <a:tc>
                  <a:txBody>
                    <a:bodyPr/>
                    <a:lstStyle/>
                    <a:p>
                      <a:pPr algn="ctr">
                        <a:lnSpc>
                          <a:spcPts val="1200"/>
                        </a:lnSpc>
                        <a:spcBef>
                          <a:spcPts val="1200"/>
                        </a:spcBef>
                        <a:spcAft>
                          <a:spcPts val="0"/>
                        </a:spcAft>
                      </a:pPr>
                      <a:r>
                        <a:rPr lang="en-US" sz="1100" kern="100" dirty="0">
                          <a:effectLst/>
                        </a:rPr>
                        <a:t>SFD pattern (SFD2, SFD3, SFD4)</a:t>
                      </a:r>
                      <a:endParaRPr lang="ko-KR" sz="1100"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100" kern="100" dirty="0">
                          <a:effectLst/>
                        </a:rPr>
                        <a:t>Meaning</a:t>
                      </a:r>
                      <a:endParaRPr lang="ko-KR" sz="1100" kern="100" dirty="0">
                        <a:solidFill>
                          <a:srgbClr val="000000"/>
                        </a:solidFill>
                        <a:effectLst/>
                        <a:latin typeface="Times New Roman"/>
                        <a:ea typeface="맑은 고딕"/>
                      </a:endParaRPr>
                    </a:p>
                  </a:txBody>
                  <a:tcPr marL="68580" marR="68580" marT="0" marB="0"/>
                </a:tc>
              </a:tr>
              <a:tr h="204023">
                <a:tc>
                  <a:txBody>
                    <a:bodyPr/>
                    <a:lstStyle/>
                    <a:p>
                      <a:pPr algn="ctr">
                        <a:lnSpc>
                          <a:spcPts val="1200"/>
                        </a:lnSpc>
                        <a:spcBef>
                          <a:spcPts val="1200"/>
                        </a:spcBef>
                        <a:spcAft>
                          <a:spcPts val="0"/>
                        </a:spcAft>
                      </a:pPr>
                      <a:r>
                        <a:rPr lang="en-US" sz="1100" kern="100" dirty="0">
                          <a:effectLst/>
                        </a:rPr>
                        <a:t>+a</a:t>
                      </a:r>
                      <a:r>
                        <a:rPr lang="en-US" sz="1100" kern="100" baseline="-25000" dirty="0">
                          <a:effectLst/>
                        </a:rPr>
                        <a:t>128</a:t>
                      </a:r>
                      <a:r>
                        <a:rPr lang="en-US" sz="1100" kern="100" dirty="0">
                          <a:effectLst/>
                        </a:rPr>
                        <a:t>+a</a:t>
                      </a:r>
                      <a:r>
                        <a:rPr lang="en-US" sz="1100" kern="100" baseline="-25000" dirty="0">
                          <a:effectLst/>
                        </a:rPr>
                        <a:t>128</a:t>
                      </a:r>
                      <a:r>
                        <a:rPr lang="en-US" sz="1100" kern="100" dirty="0">
                          <a:effectLst/>
                        </a:rPr>
                        <a:t>+a</a:t>
                      </a:r>
                      <a:r>
                        <a:rPr lang="en-US" sz="1100" kern="100" baseline="-25000" dirty="0">
                          <a:effectLst/>
                        </a:rPr>
                        <a:t>128</a:t>
                      </a:r>
                      <a:endParaRPr lang="ko-KR" sz="1100"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100" kern="100" dirty="0">
                          <a:effectLst/>
                        </a:rPr>
                        <a:t>No channel bonding, SF=1</a:t>
                      </a:r>
                      <a:endParaRPr lang="ko-KR" sz="1100" kern="100" dirty="0">
                        <a:solidFill>
                          <a:srgbClr val="000000"/>
                        </a:solidFill>
                        <a:effectLst/>
                        <a:latin typeface="Times New Roman"/>
                        <a:ea typeface="맑은 고딕"/>
                      </a:endParaRPr>
                    </a:p>
                  </a:txBody>
                  <a:tcPr marL="68580" marR="68580" marT="0" marB="0"/>
                </a:tc>
              </a:tr>
              <a:tr h="204023">
                <a:tc>
                  <a:txBody>
                    <a:bodyPr/>
                    <a:lstStyle/>
                    <a:p>
                      <a:pPr algn="ctr">
                        <a:lnSpc>
                          <a:spcPts val="1200"/>
                        </a:lnSpc>
                        <a:spcBef>
                          <a:spcPts val="1200"/>
                        </a:spcBef>
                        <a:spcAft>
                          <a:spcPts val="0"/>
                        </a:spcAft>
                      </a:pPr>
                      <a:r>
                        <a:rPr lang="en-US" sz="1100" kern="100" dirty="0">
                          <a:effectLst/>
                        </a:rPr>
                        <a:t>+a</a:t>
                      </a:r>
                      <a:r>
                        <a:rPr lang="en-US" sz="1100" kern="100" baseline="-25000" dirty="0">
                          <a:effectLst/>
                        </a:rPr>
                        <a:t>128</a:t>
                      </a:r>
                      <a:r>
                        <a:rPr lang="en-US" sz="1100" kern="100" dirty="0">
                          <a:effectLst/>
                        </a:rPr>
                        <a:t>+a</a:t>
                      </a:r>
                      <a:r>
                        <a:rPr lang="en-US" sz="1100" kern="100" baseline="-25000" dirty="0">
                          <a:effectLst/>
                        </a:rPr>
                        <a:t>128</a:t>
                      </a:r>
                      <a:r>
                        <a:rPr lang="en-US" sz="1100" kern="100" dirty="0">
                          <a:effectLst/>
                        </a:rPr>
                        <a:t>-a</a:t>
                      </a:r>
                      <a:r>
                        <a:rPr lang="en-US" sz="1100" kern="100" baseline="-25000" dirty="0">
                          <a:effectLst/>
                        </a:rPr>
                        <a:t>128</a:t>
                      </a:r>
                      <a:endParaRPr lang="ko-KR" sz="1100"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100" kern="100" dirty="0">
                          <a:effectLst/>
                        </a:rPr>
                        <a:t>Two channel bonding, SF=2</a:t>
                      </a:r>
                      <a:endParaRPr lang="ko-KR" sz="1100" kern="100" dirty="0">
                        <a:solidFill>
                          <a:srgbClr val="000000"/>
                        </a:solidFill>
                        <a:effectLst/>
                        <a:latin typeface="Times New Roman"/>
                        <a:ea typeface="맑은 고딕"/>
                      </a:endParaRPr>
                    </a:p>
                  </a:txBody>
                  <a:tcPr marL="68580" marR="68580" marT="0" marB="0"/>
                </a:tc>
              </a:tr>
              <a:tr h="204023">
                <a:tc>
                  <a:txBody>
                    <a:bodyPr/>
                    <a:lstStyle/>
                    <a:p>
                      <a:pPr algn="ctr">
                        <a:lnSpc>
                          <a:spcPts val="1200"/>
                        </a:lnSpc>
                        <a:spcBef>
                          <a:spcPts val="1200"/>
                        </a:spcBef>
                        <a:spcAft>
                          <a:spcPts val="0"/>
                        </a:spcAft>
                      </a:pPr>
                      <a:r>
                        <a:rPr lang="en-US" sz="1100" kern="100" dirty="0">
                          <a:effectLst/>
                        </a:rPr>
                        <a:t>+a</a:t>
                      </a:r>
                      <a:r>
                        <a:rPr lang="en-US" sz="1100" kern="100" baseline="-25000" dirty="0">
                          <a:effectLst/>
                        </a:rPr>
                        <a:t>128</a:t>
                      </a:r>
                      <a:r>
                        <a:rPr lang="en-US" sz="1100" kern="100" dirty="0">
                          <a:effectLst/>
                        </a:rPr>
                        <a:t>-a</a:t>
                      </a:r>
                      <a:r>
                        <a:rPr lang="en-US" sz="1100" kern="100" baseline="-25000" dirty="0">
                          <a:effectLst/>
                        </a:rPr>
                        <a:t>128</a:t>
                      </a:r>
                      <a:r>
                        <a:rPr lang="en-US" sz="1100" kern="100" dirty="0">
                          <a:effectLst/>
                        </a:rPr>
                        <a:t>+a</a:t>
                      </a:r>
                      <a:r>
                        <a:rPr lang="en-US" sz="1100" kern="100" baseline="-25000" dirty="0">
                          <a:effectLst/>
                        </a:rPr>
                        <a:t>128</a:t>
                      </a:r>
                      <a:endParaRPr lang="ko-KR" sz="1100"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100" kern="100" dirty="0">
                          <a:effectLst/>
                        </a:rPr>
                        <a:t>Two channel bonding, SF=1</a:t>
                      </a:r>
                      <a:endParaRPr lang="ko-KR" sz="1100" kern="100" dirty="0">
                        <a:solidFill>
                          <a:srgbClr val="000000"/>
                        </a:solidFill>
                        <a:effectLst/>
                        <a:latin typeface="Times New Roman"/>
                        <a:ea typeface="맑은 고딕"/>
                      </a:endParaRPr>
                    </a:p>
                  </a:txBody>
                  <a:tcPr marL="68580" marR="68580" marT="0" marB="0"/>
                </a:tc>
              </a:tr>
              <a:tr h="204023">
                <a:tc>
                  <a:txBody>
                    <a:bodyPr/>
                    <a:lstStyle/>
                    <a:p>
                      <a:pPr algn="ctr">
                        <a:lnSpc>
                          <a:spcPts val="1200"/>
                        </a:lnSpc>
                        <a:spcBef>
                          <a:spcPts val="1200"/>
                        </a:spcBef>
                        <a:spcAft>
                          <a:spcPts val="0"/>
                        </a:spcAft>
                      </a:pPr>
                      <a:r>
                        <a:rPr lang="en-US" sz="1100" kern="100">
                          <a:effectLst/>
                        </a:rPr>
                        <a:t>+a</a:t>
                      </a:r>
                      <a:r>
                        <a:rPr lang="en-US" sz="1100" kern="100" baseline="-25000">
                          <a:effectLst/>
                        </a:rPr>
                        <a:t>128</a:t>
                      </a:r>
                      <a:r>
                        <a:rPr lang="en-US" sz="1100" kern="100">
                          <a:effectLst/>
                        </a:rPr>
                        <a:t>-a</a:t>
                      </a:r>
                      <a:r>
                        <a:rPr lang="en-US" sz="1100" kern="100" baseline="-25000">
                          <a:effectLst/>
                        </a:rPr>
                        <a:t>128</a:t>
                      </a:r>
                      <a:r>
                        <a:rPr lang="en-US" sz="1100" kern="100">
                          <a:effectLst/>
                        </a:rPr>
                        <a:t>-a</a:t>
                      </a:r>
                      <a:r>
                        <a:rPr lang="en-US" sz="1100" kern="100" baseline="-25000">
                          <a:effectLst/>
                        </a:rPr>
                        <a:t>128</a:t>
                      </a:r>
                      <a:endParaRPr lang="ko-KR" sz="1100" kern="10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100" kern="100" dirty="0">
                          <a:effectLst/>
                        </a:rPr>
                        <a:t>Three channel bonding, SF=2</a:t>
                      </a:r>
                      <a:endParaRPr lang="ko-KR" sz="1100" kern="100" dirty="0">
                        <a:solidFill>
                          <a:srgbClr val="000000"/>
                        </a:solidFill>
                        <a:effectLst/>
                        <a:latin typeface="Times New Roman"/>
                        <a:ea typeface="맑은 고딕"/>
                      </a:endParaRPr>
                    </a:p>
                  </a:txBody>
                  <a:tcPr marL="68580" marR="68580" marT="0" marB="0"/>
                </a:tc>
              </a:tr>
              <a:tr h="360039">
                <a:tc>
                  <a:txBody>
                    <a:bodyPr/>
                    <a:lstStyle/>
                    <a:p>
                      <a:pPr algn="ctr">
                        <a:lnSpc>
                          <a:spcPts val="1200"/>
                        </a:lnSpc>
                        <a:spcBef>
                          <a:spcPts val="1200"/>
                        </a:spcBef>
                        <a:spcAft>
                          <a:spcPts val="0"/>
                        </a:spcAft>
                      </a:pPr>
                      <a:r>
                        <a:rPr lang="en-US" sz="1100" kern="100">
                          <a:effectLst/>
                        </a:rPr>
                        <a:t>-a</a:t>
                      </a:r>
                      <a:r>
                        <a:rPr lang="en-US" sz="1100" kern="100" baseline="-25000">
                          <a:effectLst/>
                        </a:rPr>
                        <a:t>128</a:t>
                      </a:r>
                      <a:r>
                        <a:rPr lang="en-US" sz="1100" kern="100">
                          <a:effectLst/>
                        </a:rPr>
                        <a:t>+a</a:t>
                      </a:r>
                      <a:r>
                        <a:rPr lang="en-US" sz="1100" kern="100" baseline="-25000">
                          <a:effectLst/>
                        </a:rPr>
                        <a:t>128</a:t>
                      </a:r>
                      <a:r>
                        <a:rPr lang="en-US" sz="1100" kern="100">
                          <a:effectLst/>
                        </a:rPr>
                        <a:t>+a</a:t>
                      </a:r>
                      <a:r>
                        <a:rPr lang="en-US" sz="1100" kern="100" baseline="-25000">
                          <a:effectLst/>
                        </a:rPr>
                        <a:t>128</a:t>
                      </a:r>
                      <a:endParaRPr lang="ko-KR" sz="1100" kern="10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100" kern="100" dirty="0">
                          <a:effectLst/>
                        </a:rPr>
                        <a:t>Three channel bonding, SF=1</a:t>
                      </a:r>
                      <a:endParaRPr lang="ko-KR" sz="1100" kern="100" dirty="0">
                        <a:solidFill>
                          <a:srgbClr val="000000"/>
                        </a:solidFill>
                        <a:effectLst/>
                        <a:latin typeface="Times New Roman"/>
                        <a:ea typeface="맑은 고딕"/>
                      </a:endParaRPr>
                    </a:p>
                  </a:txBody>
                  <a:tcPr marL="68580" marR="68580" marT="0" marB="0"/>
                </a:tc>
              </a:tr>
              <a:tr h="372040">
                <a:tc>
                  <a:txBody>
                    <a:bodyPr/>
                    <a:lstStyle/>
                    <a:p>
                      <a:pPr algn="ctr">
                        <a:lnSpc>
                          <a:spcPts val="1200"/>
                        </a:lnSpc>
                        <a:spcBef>
                          <a:spcPts val="1200"/>
                        </a:spcBef>
                        <a:spcAft>
                          <a:spcPts val="0"/>
                        </a:spcAft>
                      </a:pPr>
                      <a:r>
                        <a:rPr lang="en-US" sz="1100" kern="100">
                          <a:effectLst/>
                        </a:rPr>
                        <a:t>-a</a:t>
                      </a:r>
                      <a:r>
                        <a:rPr lang="en-US" sz="1100" kern="100" baseline="-25000">
                          <a:effectLst/>
                        </a:rPr>
                        <a:t>128</a:t>
                      </a:r>
                      <a:r>
                        <a:rPr lang="en-US" sz="1100" kern="100">
                          <a:effectLst/>
                        </a:rPr>
                        <a:t>+a</a:t>
                      </a:r>
                      <a:r>
                        <a:rPr lang="en-US" sz="1100" kern="100" baseline="-25000">
                          <a:effectLst/>
                        </a:rPr>
                        <a:t>128</a:t>
                      </a:r>
                      <a:r>
                        <a:rPr lang="en-US" sz="1100" kern="100">
                          <a:effectLst/>
                        </a:rPr>
                        <a:t>-a</a:t>
                      </a:r>
                      <a:r>
                        <a:rPr lang="en-US" sz="1100" kern="100" baseline="-25000">
                          <a:effectLst/>
                        </a:rPr>
                        <a:t>128</a:t>
                      </a:r>
                      <a:endParaRPr lang="ko-KR" sz="1100" kern="10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100" kern="100" dirty="0">
                          <a:effectLst/>
                        </a:rPr>
                        <a:t>Four channel bonding, SF=2</a:t>
                      </a:r>
                      <a:endParaRPr lang="ko-KR" sz="1100" kern="100" dirty="0">
                        <a:solidFill>
                          <a:srgbClr val="000000"/>
                        </a:solidFill>
                        <a:effectLst/>
                        <a:latin typeface="Times New Roman"/>
                        <a:ea typeface="맑은 고딕"/>
                      </a:endParaRPr>
                    </a:p>
                  </a:txBody>
                  <a:tcPr marL="68580" marR="68580" marT="0" marB="0"/>
                </a:tc>
              </a:tr>
              <a:tr h="384041">
                <a:tc>
                  <a:txBody>
                    <a:bodyPr/>
                    <a:lstStyle/>
                    <a:p>
                      <a:pPr algn="ctr">
                        <a:lnSpc>
                          <a:spcPts val="1200"/>
                        </a:lnSpc>
                        <a:spcBef>
                          <a:spcPts val="1200"/>
                        </a:spcBef>
                        <a:spcAft>
                          <a:spcPts val="0"/>
                        </a:spcAft>
                      </a:pPr>
                      <a:r>
                        <a:rPr lang="en-US" sz="1100" kern="100">
                          <a:effectLst/>
                        </a:rPr>
                        <a:t>-a</a:t>
                      </a:r>
                      <a:r>
                        <a:rPr lang="en-US" sz="1100" kern="100" baseline="-25000">
                          <a:effectLst/>
                        </a:rPr>
                        <a:t>128</a:t>
                      </a:r>
                      <a:r>
                        <a:rPr lang="en-US" sz="1100" kern="100">
                          <a:effectLst/>
                        </a:rPr>
                        <a:t>-a</a:t>
                      </a:r>
                      <a:r>
                        <a:rPr lang="en-US" sz="1100" kern="100" baseline="-25000">
                          <a:effectLst/>
                        </a:rPr>
                        <a:t>128</a:t>
                      </a:r>
                      <a:r>
                        <a:rPr lang="en-US" sz="1100" kern="100">
                          <a:effectLst/>
                        </a:rPr>
                        <a:t>+a</a:t>
                      </a:r>
                      <a:r>
                        <a:rPr lang="en-US" sz="1100" kern="100" baseline="-25000">
                          <a:effectLst/>
                        </a:rPr>
                        <a:t>128</a:t>
                      </a:r>
                      <a:endParaRPr lang="ko-KR" sz="1100" kern="10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100" kern="100" dirty="0">
                          <a:effectLst/>
                        </a:rPr>
                        <a:t>Four channel bonding, SF=1</a:t>
                      </a:r>
                      <a:endParaRPr lang="ko-KR" sz="1100" kern="100" dirty="0">
                        <a:solidFill>
                          <a:srgbClr val="000000"/>
                        </a:solidFill>
                        <a:effectLst/>
                        <a:latin typeface="Times New Roman"/>
                        <a:ea typeface="맑은 고딕"/>
                      </a:endParaRPr>
                    </a:p>
                  </a:txBody>
                  <a:tcPr marL="68580" marR="68580" marT="0" marB="0"/>
                </a:tc>
              </a:tr>
              <a:tr h="108015">
                <a:tc>
                  <a:txBody>
                    <a:bodyPr/>
                    <a:lstStyle/>
                    <a:p>
                      <a:pPr algn="ctr">
                        <a:lnSpc>
                          <a:spcPts val="1200"/>
                        </a:lnSpc>
                        <a:spcBef>
                          <a:spcPts val="1200"/>
                        </a:spcBef>
                        <a:spcAft>
                          <a:spcPts val="0"/>
                        </a:spcAft>
                      </a:pPr>
                      <a:r>
                        <a:rPr lang="en-US" sz="1100" kern="100">
                          <a:effectLst/>
                        </a:rPr>
                        <a:t>-a</a:t>
                      </a:r>
                      <a:r>
                        <a:rPr lang="en-US" sz="1100" kern="100" baseline="-25000">
                          <a:effectLst/>
                        </a:rPr>
                        <a:t>128</a:t>
                      </a:r>
                      <a:r>
                        <a:rPr lang="en-US" sz="1100" kern="100">
                          <a:effectLst/>
                        </a:rPr>
                        <a:t>-a</a:t>
                      </a:r>
                      <a:r>
                        <a:rPr lang="en-US" sz="1100" kern="100" baseline="-25000">
                          <a:effectLst/>
                        </a:rPr>
                        <a:t>128</a:t>
                      </a:r>
                      <a:r>
                        <a:rPr lang="en-US" sz="1100" kern="100">
                          <a:effectLst/>
                        </a:rPr>
                        <a:t>-a</a:t>
                      </a:r>
                      <a:r>
                        <a:rPr lang="en-US" sz="1100" kern="100" baseline="-25000">
                          <a:effectLst/>
                        </a:rPr>
                        <a:t>128</a:t>
                      </a:r>
                      <a:endParaRPr lang="ko-KR" sz="1100" kern="100">
                        <a:effectLst/>
                      </a:endParaRPr>
                    </a:p>
                    <a:p>
                      <a:pPr algn="ctr">
                        <a:lnSpc>
                          <a:spcPts val="1200"/>
                        </a:lnSpc>
                        <a:spcBef>
                          <a:spcPts val="1200"/>
                        </a:spcBef>
                        <a:spcAft>
                          <a:spcPts val="0"/>
                        </a:spcAft>
                      </a:pPr>
                      <a:r>
                        <a:rPr lang="en-US" sz="1100" kern="100">
                          <a:effectLst/>
                        </a:rPr>
                        <a:t>~ -b</a:t>
                      </a:r>
                      <a:r>
                        <a:rPr lang="en-US" sz="1100" kern="100" baseline="-25000">
                          <a:effectLst/>
                        </a:rPr>
                        <a:t>128</a:t>
                      </a:r>
                      <a:r>
                        <a:rPr lang="en-US" sz="1100" kern="100">
                          <a:effectLst/>
                        </a:rPr>
                        <a:t>-b</a:t>
                      </a:r>
                      <a:r>
                        <a:rPr lang="en-US" sz="1100" kern="100" baseline="-25000">
                          <a:effectLst/>
                        </a:rPr>
                        <a:t>128</a:t>
                      </a:r>
                      <a:r>
                        <a:rPr lang="en-US" sz="1100" kern="100">
                          <a:effectLst/>
                        </a:rPr>
                        <a:t>-b</a:t>
                      </a:r>
                      <a:r>
                        <a:rPr lang="en-US" sz="1100" kern="100" baseline="-25000">
                          <a:effectLst/>
                        </a:rPr>
                        <a:t>128</a:t>
                      </a:r>
                      <a:endParaRPr lang="ko-KR" sz="1100" kern="10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100" kern="100" dirty="0">
                          <a:effectLst/>
                        </a:rPr>
                        <a:t>Reserved</a:t>
                      </a:r>
                      <a:endParaRPr lang="ko-KR" sz="1100" kern="100" dirty="0">
                        <a:solidFill>
                          <a:srgbClr val="000000"/>
                        </a:solidFill>
                        <a:effectLst/>
                        <a:latin typeface="Times New Roman"/>
                        <a:ea typeface="맑은 고딕"/>
                      </a:endParaRPr>
                    </a:p>
                  </a:txBody>
                  <a:tcPr marL="68580" marR="68580" marT="0" marB="0"/>
                </a:tc>
              </a:tr>
            </a:tbl>
          </a:graphicData>
        </a:graphic>
      </p:graphicFrame>
    </p:spTree>
    <p:extLst>
      <p:ext uri="{BB962C8B-B14F-4D97-AF65-F5344CB8AC3E}">
        <p14:creationId xmlns:p14="http://schemas.microsoft.com/office/powerpoint/2010/main" val="2057526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Preamble Repetition</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rPr>
              <a:t>If channel bonding is used, </a:t>
            </a:r>
            <a:r>
              <a:rPr lang="en-GB" altLang="ko-KR" sz="1800" dirty="0"/>
              <a:t>each subfield of the preamble is repeated n times for higher robustness </a:t>
            </a:r>
            <a:endParaRPr lang="en-US" altLang="ko-KR" sz="1800" dirty="0" smtClean="0">
              <a:latin typeface="Arial" panose="020B0604020202020204" pitchFamily="34" charset="0"/>
              <a:cs typeface="Arial" panose="020B0604020202020204" pitchFamily="34" charset="0"/>
            </a:endParaRPr>
          </a:p>
          <a:p>
            <a:pPr marL="914400" lvl="2">
              <a:spcBef>
                <a:spcPts val="0"/>
              </a:spcBef>
              <a:spcAft>
                <a:spcPts val="1200"/>
              </a:spcAft>
              <a:buFontTx/>
              <a:buChar char="-"/>
            </a:pPr>
            <a:r>
              <a:rPr lang="en-US" altLang="ko-KR" sz="1600" dirty="0" smtClean="0">
                <a:latin typeface="Arial" panose="020B0604020202020204" pitchFamily="34" charset="0"/>
                <a:cs typeface="Arial" panose="020B0604020202020204" pitchFamily="34" charset="0"/>
              </a:rPr>
              <a:t>CES sequence (8 code repetition) is repeated n times (n: number of bonded channel): 128 bit </a:t>
            </a:r>
            <a:r>
              <a:rPr lang="en-US" altLang="ko-KR" sz="1600" dirty="0" err="1">
                <a:latin typeface="Arial" panose="020B0604020202020204" pitchFamily="34" charset="0"/>
                <a:cs typeface="Arial" panose="020B0604020202020204" pitchFamily="34" charset="0"/>
              </a:rPr>
              <a:t>G</a:t>
            </a:r>
            <a:r>
              <a:rPr lang="en-US" altLang="ko-KR" sz="1600" dirty="0" err="1" smtClean="0">
                <a:latin typeface="Arial" panose="020B0604020202020204" pitchFamily="34" charset="0"/>
                <a:cs typeface="Arial" panose="020B0604020202020204" pitchFamily="34" charset="0"/>
              </a:rPr>
              <a:t>olay</a:t>
            </a:r>
            <a:r>
              <a:rPr lang="en-US" altLang="ko-KR" sz="1600" dirty="0" smtClean="0">
                <a:latin typeface="Arial" panose="020B0604020202020204" pitchFamily="34" charset="0"/>
                <a:cs typeface="Arial" panose="020B0604020202020204" pitchFamily="34" charset="0"/>
              </a:rPr>
              <a:t> sequence * n times</a:t>
            </a:r>
          </a:p>
          <a:p>
            <a:pPr lvl="2"/>
            <a:r>
              <a:rPr lang="en-US" altLang="ko-KR" sz="1600" dirty="0" smtClean="0">
                <a:latin typeface="Arial" panose="020B0604020202020204" pitchFamily="34" charset="0"/>
                <a:cs typeface="Arial" panose="020B0604020202020204" pitchFamily="34" charset="0"/>
              </a:rPr>
              <a:t>SFD (4 code repetition), SYNC (16 code repetition) are also </a:t>
            </a:r>
            <a:r>
              <a:rPr lang="en-US" altLang="ko-KR" sz="1600" dirty="0">
                <a:latin typeface="Arial" panose="020B0604020202020204" pitchFamily="34" charset="0"/>
                <a:cs typeface="Arial" panose="020B0604020202020204" pitchFamily="34" charset="0"/>
              </a:rPr>
              <a:t>repeated n times </a:t>
            </a:r>
            <a:endParaRPr lang="en-US" altLang="ko-KR" sz="1600" dirty="0" smtClean="0">
              <a:latin typeface="Arial" panose="020B0604020202020204" pitchFamily="34" charset="0"/>
              <a:cs typeface="Arial" panose="020B0604020202020204" pitchFamily="34" charset="0"/>
            </a:endParaRPr>
          </a:p>
          <a:p>
            <a:pPr lvl="2"/>
            <a:r>
              <a:rPr lang="en-GB" altLang="ko-KR" sz="1600" dirty="0" smtClean="0"/>
              <a:t>Duration </a:t>
            </a:r>
            <a:r>
              <a:rPr lang="en-GB" altLang="ko-KR" sz="1600" dirty="0"/>
              <a:t>of preamble, SYNC, SFD, and CES (</a:t>
            </a:r>
            <a:r>
              <a:rPr lang="en-GB" altLang="ko-KR" sz="1600" i="1" dirty="0" err="1"/>
              <a:t>T</a:t>
            </a:r>
            <a:r>
              <a:rPr lang="en-GB" altLang="ko-KR" sz="1600" i="1" baseline="-25000" dirty="0" err="1"/>
              <a:t>pre</a:t>
            </a:r>
            <a:r>
              <a:rPr lang="en-GB" altLang="ko-KR" sz="1600" i="1" dirty="0"/>
              <a:t>, T</a:t>
            </a:r>
            <a:r>
              <a:rPr lang="en-GB" altLang="ko-KR" sz="1600" i="1" baseline="-25000" dirty="0"/>
              <a:t>SYNC</a:t>
            </a:r>
            <a:r>
              <a:rPr lang="en-GB" altLang="ko-KR" sz="1600" i="1" dirty="0"/>
              <a:t> , T</a:t>
            </a:r>
            <a:r>
              <a:rPr lang="en-GB" altLang="ko-KR" sz="1600" i="1" baseline="-25000" dirty="0"/>
              <a:t>SFD, </a:t>
            </a:r>
            <a:r>
              <a:rPr lang="en-GB" altLang="ko-KR" sz="1600" i="1" dirty="0"/>
              <a:t>T</a:t>
            </a:r>
            <a:r>
              <a:rPr lang="en-GB" altLang="ko-KR" sz="1600" i="1" baseline="-25000" dirty="0"/>
              <a:t>CES</a:t>
            </a:r>
            <a:r>
              <a:rPr lang="en-GB" altLang="ko-KR" sz="1600" dirty="0"/>
              <a:t>) remains unchanged when the channel bonding is used</a:t>
            </a:r>
            <a:endParaRPr lang="en-US" altLang="ko-KR" sz="16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4"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
        <p:nvSpPr>
          <p:cNvPr id="7" name="Rectangle 15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5" name="개체 14"/>
          <p:cNvGraphicFramePr>
            <a:graphicFrameLocks noChangeAspect="1"/>
          </p:cNvGraphicFramePr>
          <p:nvPr>
            <p:extLst>
              <p:ext uri="{D42A27DB-BD31-4B8C-83A1-F6EECF244321}">
                <p14:modId xmlns:p14="http://schemas.microsoft.com/office/powerpoint/2010/main" val="3683618716"/>
              </p:ext>
            </p:extLst>
          </p:nvPr>
        </p:nvGraphicFramePr>
        <p:xfrm>
          <a:off x="1835696" y="4365104"/>
          <a:ext cx="6239049" cy="1584176"/>
        </p:xfrm>
        <a:graphic>
          <a:graphicData uri="http://schemas.openxmlformats.org/presentationml/2006/ole">
            <mc:AlternateContent xmlns:mc="http://schemas.openxmlformats.org/markup-compatibility/2006">
              <mc:Choice xmlns:v="urn:schemas-microsoft-com:vml" Requires="v">
                <p:oleObj spid="_x0000_s26803" name="Visio" r:id="rId4" imgW="5530820" imgH="1406160" progId="Visio.Drawing.11">
                  <p:embed/>
                </p:oleObj>
              </mc:Choice>
              <mc:Fallback>
                <p:oleObj name="Visio" r:id="rId4" imgW="5530820" imgH="1406160" progId="Visio.Drawing.11">
                  <p:embed/>
                  <p:pic>
                    <p:nvPicPr>
                      <p:cNvPr id="0" name="Object 1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4365104"/>
                        <a:ext cx="6239049" cy="1584176"/>
                      </a:xfrm>
                      <a:prstGeom prst="rect">
                        <a:avLst/>
                      </a:prstGeom>
                      <a:noFill/>
                    </p:spPr>
                  </p:pic>
                </p:oleObj>
              </mc:Fallback>
            </mc:AlternateContent>
          </a:graphicData>
        </a:graphic>
      </p:graphicFrame>
    </p:spTree>
    <p:extLst>
      <p:ext uri="{BB962C8B-B14F-4D97-AF65-F5344CB8AC3E}">
        <p14:creationId xmlns:p14="http://schemas.microsoft.com/office/powerpoint/2010/main" val="4267619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HR-OOK </a:t>
            </a:r>
            <a:r>
              <a:rPr lang="en-US" altLang="ko-KR" dirty="0"/>
              <a:t>PHY Header format</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sp>
        <p:nvSpPr>
          <p:cNvPr id="10" name="내용 개체 틀 2"/>
          <p:cNvSpPr txBox="1">
            <a:spLocks/>
          </p:cNvSpPr>
          <p:nvPr/>
        </p:nvSpPr>
        <p:spPr bwMode="auto">
          <a:xfrm>
            <a:off x="838200" y="1628800"/>
            <a:ext cx="777240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571500" lvl="1">
              <a:spcBef>
                <a:spcPts val="0"/>
              </a:spcBef>
              <a:spcAft>
                <a:spcPts val="1200"/>
              </a:spcAft>
              <a:buFontTx/>
              <a:buChar char="-"/>
            </a:pPr>
            <a:r>
              <a:rPr lang="en-US" altLang="ko-KR" sz="1800" kern="0" dirty="0" smtClean="0">
                <a:latin typeface="Arial" panose="020B0604020202020204" pitchFamily="34" charset="0"/>
                <a:cs typeface="Arial" panose="020B0604020202020204" pitchFamily="34" charset="0"/>
              </a:rPr>
              <a:t>MCS is omitted since it is signaled using</a:t>
            </a:r>
            <a:r>
              <a:rPr lang="ko-KR" altLang="en-US" sz="1800" kern="0" dirty="0" smtClean="0">
                <a:latin typeface="Arial" panose="020B0604020202020204" pitchFamily="34" charset="0"/>
                <a:cs typeface="Arial" panose="020B0604020202020204" pitchFamily="34" charset="0"/>
              </a:rPr>
              <a:t> </a:t>
            </a:r>
            <a:r>
              <a:rPr lang="en-US" altLang="ko-KR" sz="1800" kern="0" dirty="0" smtClean="0">
                <a:latin typeface="Arial" panose="020B0604020202020204" pitchFamily="34" charset="0"/>
                <a:cs typeface="Arial" panose="020B0604020202020204" pitchFamily="34" charset="0"/>
              </a:rPr>
              <a:t>SFD</a:t>
            </a:r>
          </a:p>
          <a:p>
            <a:pPr marL="571500" lvl="1">
              <a:spcBef>
                <a:spcPts val="0"/>
              </a:spcBef>
              <a:spcAft>
                <a:spcPts val="1200"/>
              </a:spcAft>
              <a:buFontTx/>
              <a:buChar char="-"/>
            </a:pPr>
            <a:r>
              <a:rPr lang="en-US" altLang="ko-KR" sz="1800" kern="0" dirty="0" smtClean="0">
                <a:latin typeface="Arial" panose="020B0604020202020204" pitchFamily="34" charset="0"/>
                <a:cs typeface="Arial" panose="020B0604020202020204" pitchFamily="34" charset="0"/>
              </a:rPr>
              <a:t>32 bit length</a:t>
            </a:r>
          </a:p>
          <a:p>
            <a:pPr marL="571500" lvl="1">
              <a:spcBef>
                <a:spcPts val="0"/>
              </a:spcBef>
              <a:spcAft>
                <a:spcPts val="1200"/>
              </a:spcAft>
              <a:buFontTx/>
              <a:buChar char="-"/>
            </a:pPr>
            <a:endParaRPr lang="en-US" altLang="ko-KR" sz="1800" kern="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kern="0" dirty="0" smtClean="0">
              <a:latin typeface="Arial" panose="020B0604020202020204" pitchFamily="34" charset="0"/>
              <a:cs typeface="Arial" panose="020B0604020202020204" pitchFamily="34" charset="0"/>
            </a:endParaRPr>
          </a:p>
          <a:p>
            <a:endParaRPr lang="en-US" altLang="ko-KR" sz="1600" dirty="0" smtClean="0"/>
          </a:p>
          <a:p>
            <a:endParaRPr lang="en-US" altLang="ko-KR" sz="1600" dirty="0"/>
          </a:p>
          <a:p>
            <a:r>
              <a:rPr lang="en-US" altLang="ko-KR" sz="1600" dirty="0" smtClean="0"/>
              <a:t>Scrambler </a:t>
            </a:r>
            <a:r>
              <a:rPr lang="en-US" altLang="ko-KR" sz="1600" dirty="0"/>
              <a:t>Seed </a:t>
            </a:r>
            <a:r>
              <a:rPr lang="en-US" altLang="ko-KR" sz="1600" dirty="0" smtClean="0"/>
              <a:t>ID: contains </a:t>
            </a:r>
            <a:r>
              <a:rPr lang="en-US" altLang="ko-KR" sz="1600" dirty="0"/>
              <a:t>the scrambler seed identifier </a:t>
            </a:r>
            <a:r>
              <a:rPr lang="en-US" altLang="ko-KR" sz="1600" dirty="0" smtClean="0"/>
              <a:t>value</a:t>
            </a:r>
            <a:endParaRPr lang="en-US" altLang="ko-KR" sz="1600" dirty="0"/>
          </a:p>
          <a:p>
            <a:r>
              <a:rPr lang="en-US" altLang="ko-KR" sz="1600" dirty="0" smtClean="0"/>
              <a:t>Aggregation: set to 1 </a:t>
            </a:r>
            <a:r>
              <a:rPr lang="en-US" altLang="ko-KR" sz="1600" dirty="0"/>
              <a:t>if aggregation is </a:t>
            </a:r>
            <a:r>
              <a:rPr lang="en-US" altLang="ko-KR" sz="1600" dirty="0" smtClean="0"/>
              <a:t>used</a:t>
            </a:r>
            <a:endParaRPr lang="en-US" altLang="ko-KR" sz="1600" dirty="0"/>
          </a:p>
          <a:p>
            <a:r>
              <a:rPr lang="en-US" altLang="ko-KR" sz="1600" dirty="0" smtClean="0"/>
              <a:t>The </a:t>
            </a:r>
            <a:r>
              <a:rPr lang="en-US" altLang="ko-KR" sz="1600" dirty="0"/>
              <a:t>Frame </a:t>
            </a:r>
            <a:r>
              <a:rPr lang="en-US" altLang="ko-KR" sz="1600" dirty="0" smtClean="0"/>
              <a:t>Length: </a:t>
            </a:r>
            <a:r>
              <a:rPr lang="en-US" altLang="ko-KR" sz="1600" dirty="0"/>
              <a:t>an unsigned integer equal to the number of octets in the MAC frame body including frame payload(s), MAC </a:t>
            </a:r>
            <a:r>
              <a:rPr lang="en-US" altLang="ko-KR" sz="1600" dirty="0" err="1"/>
              <a:t>subheader</a:t>
            </a:r>
            <a:r>
              <a:rPr lang="en-US" altLang="ko-KR" sz="1600" dirty="0"/>
              <a:t>(s) in the aggregated frames, and FCS(s), but not including the frame header and the preamble</a:t>
            </a:r>
            <a:endParaRPr lang="en-US" altLang="ko-KR" sz="1600" kern="0" dirty="0" smtClean="0"/>
          </a:p>
          <a:p>
            <a:pPr lvl="2"/>
            <a:endParaRPr lang="en-US" altLang="ko-KR" sz="1600" kern="0" dirty="0" smtClean="0"/>
          </a:p>
          <a:p>
            <a:pPr lvl="2"/>
            <a:endParaRPr lang="en-US" altLang="ko-KR" sz="2000" kern="0" dirty="0" smtClean="0"/>
          </a:p>
          <a:p>
            <a:pPr marL="835025" lvl="2" indent="-206375">
              <a:spcBef>
                <a:spcPts val="0"/>
              </a:spcBef>
              <a:spcAft>
                <a:spcPts val="1200"/>
              </a:spcAft>
            </a:pPr>
            <a:endParaRPr lang="en-US" altLang="ko-KR" sz="1600" kern="0" dirty="0"/>
          </a:p>
        </p:txBody>
      </p:sp>
      <p:sp>
        <p:nvSpPr>
          <p:cNvPr id="9"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2"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731386635"/>
              </p:ext>
            </p:extLst>
          </p:nvPr>
        </p:nvGraphicFramePr>
        <p:xfrm>
          <a:off x="1763688" y="2924944"/>
          <a:ext cx="5256584" cy="648072"/>
        </p:xfrm>
        <a:graphic>
          <a:graphicData uri="http://schemas.openxmlformats.org/drawingml/2006/table">
            <a:tbl>
              <a:tblPr firstRow="1" firstCol="1" bandRow="1">
                <a:tableStyleId>{5C22544A-7EE6-4342-B048-85BDC9FD1C3A}</a:tableStyleId>
              </a:tblPr>
              <a:tblGrid>
                <a:gridCol w="936104"/>
                <a:gridCol w="2049710"/>
                <a:gridCol w="902618"/>
                <a:gridCol w="1368152"/>
              </a:tblGrid>
              <a:tr h="324036">
                <a:tc>
                  <a:txBody>
                    <a:bodyPr/>
                    <a:lstStyle/>
                    <a:p>
                      <a:pPr algn="ctr" latinLnBrk="0">
                        <a:lnSpc>
                          <a:spcPct val="115000"/>
                        </a:lnSpc>
                        <a:spcAft>
                          <a:spcPts val="0"/>
                        </a:spcAft>
                      </a:pPr>
                      <a:r>
                        <a:rPr lang="en-US" sz="1100" kern="0" dirty="0">
                          <a:effectLst/>
                        </a:rPr>
                        <a:t>bits:4</a:t>
                      </a:r>
                      <a:endParaRPr lang="ko-KR" sz="1100" kern="100" dirty="0">
                        <a:effectLst/>
                        <a:latin typeface="맑은 고딕"/>
                        <a:ea typeface="맑은 고딕"/>
                        <a:cs typeface="Times New Roman"/>
                      </a:endParaRPr>
                    </a:p>
                  </a:txBody>
                  <a:tcPr marL="68580" marR="68580" marT="0" marB="0"/>
                </a:tc>
                <a:tc>
                  <a:txBody>
                    <a:bodyPr/>
                    <a:lstStyle/>
                    <a:p>
                      <a:pPr algn="ctr" latinLnBrk="0">
                        <a:lnSpc>
                          <a:spcPct val="115000"/>
                        </a:lnSpc>
                        <a:spcAft>
                          <a:spcPts val="0"/>
                        </a:spcAft>
                      </a:pPr>
                      <a:r>
                        <a:rPr lang="en-US" sz="1100" kern="0" dirty="0">
                          <a:effectLst/>
                        </a:rPr>
                        <a:t>23</a:t>
                      </a:r>
                      <a:endParaRPr lang="ko-KR" sz="1100" kern="100" dirty="0">
                        <a:effectLst/>
                        <a:latin typeface="맑은 고딕"/>
                        <a:ea typeface="맑은 고딕"/>
                        <a:cs typeface="Times New Roman"/>
                      </a:endParaRPr>
                    </a:p>
                  </a:txBody>
                  <a:tcPr marL="68580" marR="68580" marT="0" marB="0"/>
                </a:tc>
                <a:tc>
                  <a:txBody>
                    <a:bodyPr/>
                    <a:lstStyle/>
                    <a:p>
                      <a:pPr algn="ctr" latinLnBrk="0">
                        <a:lnSpc>
                          <a:spcPct val="115000"/>
                        </a:lnSpc>
                        <a:spcAft>
                          <a:spcPts val="0"/>
                        </a:spcAft>
                      </a:pPr>
                      <a:r>
                        <a:rPr lang="en-US" sz="1100" kern="0">
                          <a:effectLst/>
                        </a:rPr>
                        <a:t>1</a:t>
                      </a:r>
                      <a:endParaRPr lang="ko-KR" sz="1100" kern="100">
                        <a:effectLst/>
                        <a:latin typeface="맑은 고딕"/>
                        <a:ea typeface="맑은 고딕"/>
                        <a:cs typeface="Times New Roman"/>
                      </a:endParaRPr>
                    </a:p>
                  </a:txBody>
                  <a:tcPr marL="68580" marR="68580" marT="0" marB="0"/>
                </a:tc>
                <a:tc>
                  <a:txBody>
                    <a:bodyPr/>
                    <a:lstStyle/>
                    <a:p>
                      <a:pPr algn="ctr" latinLnBrk="0">
                        <a:lnSpc>
                          <a:spcPct val="115000"/>
                        </a:lnSpc>
                        <a:spcAft>
                          <a:spcPts val="0"/>
                        </a:spcAft>
                      </a:pPr>
                      <a:r>
                        <a:rPr lang="en-US" sz="1100" kern="0">
                          <a:effectLst/>
                        </a:rPr>
                        <a:t>4</a:t>
                      </a:r>
                      <a:endParaRPr lang="ko-KR" sz="1100" kern="100">
                        <a:effectLst/>
                        <a:latin typeface="맑은 고딕"/>
                        <a:ea typeface="맑은 고딕"/>
                        <a:cs typeface="Times New Roman"/>
                      </a:endParaRPr>
                    </a:p>
                  </a:txBody>
                  <a:tcPr marL="68580" marR="68580" marT="0" marB="0"/>
                </a:tc>
              </a:tr>
              <a:tr h="324036">
                <a:tc>
                  <a:txBody>
                    <a:bodyPr/>
                    <a:lstStyle/>
                    <a:p>
                      <a:pPr algn="ctr" latinLnBrk="0">
                        <a:lnSpc>
                          <a:spcPct val="115000"/>
                        </a:lnSpc>
                        <a:spcAft>
                          <a:spcPts val="0"/>
                        </a:spcAft>
                      </a:pPr>
                      <a:r>
                        <a:rPr lang="en-US" sz="1100" kern="0">
                          <a:effectLst/>
                        </a:rPr>
                        <a:t>Reserved</a:t>
                      </a:r>
                      <a:endParaRPr lang="ko-KR" sz="1100" kern="100">
                        <a:effectLst/>
                        <a:latin typeface="맑은 고딕"/>
                        <a:ea typeface="맑은 고딕"/>
                        <a:cs typeface="Times New Roman"/>
                      </a:endParaRPr>
                    </a:p>
                  </a:txBody>
                  <a:tcPr marL="68580" marR="68580" marT="0" marB="0"/>
                </a:tc>
                <a:tc>
                  <a:txBody>
                    <a:bodyPr/>
                    <a:lstStyle/>
                    <a:p>
                      <a:pPr algn="ctr" latinLnBrk="0">
                        <a:lnSpc>
                          <a:spcPct val="115000"/>
                        </a:lnSpc>
                        <a:spcAft>
                          <a:spcPts val="0"/>
                        </a:spcAft>
                      </a:pPr>
                      <a:r>
                        <a:rPr lang="en-US" sz="1100" kern="0" dirty="0">
                          <a:effectLst/>
                        </a:rPr>
                        <a:t>Frame Length</a:t>
                      </a:r>
                      <a:endParaRPr lang="ko-KR" sz="1100" kern="100" dirty="0">
                        <a:effectLst/>
                        <a:latin typeface="맑은 고딕"/>
                        <a:ea typeface="맑은 고딕"/>
                        <a:cs typeface="Times New Roman"/>
                      </a:endParaRPr>
                    </a:p>
                  </a:txBody>
                  <a:tcPr marL="68580" marR="68580" marT="0" marB="0"/>
                </a:tc>
                <a:tc>
                  <a:txBody>
                    <a:bodyPr/>
                    <a:lstStyle/>
                    <a:p>
                      <a:pPr algn="ctr" latinLnBrk="0">
                        <a:lnSpc>
                          <a:spcPct val="115000"/>
                        </a:lnSpc>
                        <a:spcAft>
                          <a:spcPts val="0"/>
                        </a:spcAft>
                      </a:pPr>
                      <a:r>
                        <a:rPr lang="en-US" sz="1100" kern="0" dirty="0">
                          <a:effectLst/>
                        </a:rPr>
                        <a:t>Aggregation</a:t>
                      </a:r>
                      <a:endParaRPr lang="ko-KR" sz="1100" kern="100" dirty="0">
                        <a:effectLst/>
                        <a:latin typeface="맑은 고딕"/>
                        <a:ea typeface="맑은 고딕"/>
                        <a:cs typeface="Times New Roman"/>
                      </a:endParaRPr>
                    </a:p>
                  </a:txBody>
                  <a:tcPr marL="68580" marR="68580" marT="0" marB="0"/>
                </a:tc>
                <a:tc>
                  <a:txBody>
                    <a:bodyPr/>
                    <a:lstStyle/>
                    <a:p>
                      <a:pPr algn="ctr" latinLnBrk="0">
                        <a:lnSpc>
                          <a:spcPct val="115000"/>
                        </a:lnSpc>
                        <a:spcAft>
                          <a:spcPts val="0"/>
                        </a:spcAft>
                      </a:pPr>
                      <a:r>
                        <a:rPr lang="en-US" sz="1100" kern="0" dirty="0">
                          <a:effectLst/>
                        </a:rPr>
                        <a:t>Scrambler Seed ID</a:t>
                      </a:r>
                      <a:endParaRPr lang="ko-KR" sz="1100" kern="100" dirty="0">
                        <a:effectLst/>
                        <a:latin typeface="맑은 고딕"/>
                        <a:ea typeface="맑은 고딕"/>
                        <a:cs typeface="Times New Roman"/>
                      </a:endParaRPr>
                    </a:p>
                  </a:txBody>
                  <a:tcPr marL="68580" marR="68580" marT="0" marB="0"/>
                </a:tc>
              </a:tr>
            </a:tbl>
          </a:graphicData>
        </a:graphic>
      </p:graphicFrame>
      <p:sp>
        <p:nvSpPr>
          <p:cNvPr id="7" name="Rectangle 1"/>
          <p:cNvSpPr>
            <a:spLocks noChangeArrowheads="1"/>
          </p:cNvSpPr>
          <p:nvPr/>
        </p:nvSpPr>
        <p:spPr bwMode="auto">
          <a:xfrm>
            <a:off x="2592388" y="3687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Tree>
    <p:extLst>
      <p:ext uri="{BB962C8B-B14F-4D97-AF65-F5344CB8AC3E}">
        <p14:creationId xmlns:p14="http://schemas.microsoft.com/office/powerpoint/2010/main" val="1511520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Frame Header construction (1/2) </a:t>
            </a:r>
            <a:endParaRPr lang="ko-KR" altLang="en-US" dirty="0"/>
          </a:p>
        </p:txBody>
      </p:sp>
      <p:sp>
        <p:nvSpPr>
          <p:cNvPr id="3" name="내용 개체 틀 2"/>
          <p:cNvSpPr>
            <a:spLocks noGrp="1"/>
          </p:cNvSpPr>
          <p:nvPr>
            <p:ph idx="1"/>
          </p:nvPr>
        </p:nvSpPr>
        <p:spPr>
          <a:xfrm>
            <a:off x="685800" y="1690464"/>
            <a:ext cx="7772400" cy="4114800"/>
          </a:xfrm>
        </p:spPr>
        <p:txBody>
          <a:bodyPr/>
          <a:lstStyle/>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3"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pic>
        <p:nvPicPr>
          <p:cNvPr id="14"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88840"/>
            <a:ext cx="3816424" cy="3759349"/>
          </a:xfrm>
          <a:prstGeom prst="rect">
            <a:avLst/>
          </a:prstGeom>
          <a:noFill/>
          <a:ln>
            <a:noFill/>
          </a:ln>
          <a:extLst/>
        </p:spPr>
      </p:pic>
    </p:spTree>
    <p:extLst>
      <p:ext uri="{BB962C8B-B14F-4D97-AF65-F5344CB8AC3E}">
        <p14:creationId xmlns:p14="http://schemas.microsoft.com/office/powerpoint/2010/main" val="99956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Frame Header </a:t>
            </a:r>
            <a:r>
              <a:rPr lang="en-US" altLang="ko-KR" dirty="0" smtClean="0"/>
              <a:t>construction (2/2) </a:t>
            </a:r>
            <a:endParaRPr lang="ko-KR" altLang="en-US" dirty="0"/>
          </a:p>
        </p:txBody>
      </p:sp>
      <p:sp>
        <p:nvSpPr>
          <p:cNvPr id="3" name="내용 개체 틀 2"/>
          <p:cNvSpPr>
            <a:spLocks noGrp="1"/>
          </p:cNvSpPr>
          <p:nvPr>
            <p:ph idx="1"/>
          </p:nvPr>
        </p:nvSpPr>
        <p:spPr>
          <a:xfrm>
            <a:off x="685800" y="1618456"/>
            <a:ext cx="7772400" cy="4114800"/>
          </a:xfrm>
        </p:spPr>
        <p:txBody>
          <a:bodyPr/>
          <a:lstStyle/>
          <a:p>
            <a:pPr lvl="0" latinLnBrk="0"/>
            <a:r>
              <a:rPr lang="en-US" altLang="ko-KR" sz="1800" dirty="0" smtClean="0"/>
              <a:t>Construct </a:t>
            </a:r>
            <a:r>
              <a:rPr lang="en-US" altLang="ko-KR" sz="1800" dirty="0"/>
              <a:t>the PHY header based on information provided by the </a:t>
            </a:r>
            <a:r>
              <a:rPr lang="en-US" altLang="ko-KR" sz="1800" dirty="0" smtClean="0"/>
              <a:t>MAC</a:t>
            </a:r>
            <a:endParaRPr lang="ko-KR" altLang="ko-KR" sz="1800" dirty="0"/>
          </a:p>
          <a:p>
            <a:pPr lvl="0" latinLnBrk="0"/>
            <a:r>
              <a:rPr lang="en-US" altLang="ko-KR" sz="1800" dirty="0"/>
              <a:t>Compute the 16 bit HCS </a:t>
            </a:r>
            <a:r>
              <a:rPr lang="en-US" altLang="ko-KR" sz="1800" dirty="0" smtClean="0"/>
              <a:t>over </a:t>
            </a:r>
            <a:r>
              <a:rPr lang="en-US" altLang="ko-KR" sz="1800" dirty="0"/>
              <a:t>the combined PHY and MAC </a:t>
            </a:r>
            <a:r>
              <a:rPr lang="en-US" altLang="ko-KR" sz="1800" dirty="0" smtClean="0"/>
              <a:t>headers</a:t>
            </a:r>
          </a:p>
          <a:p>
            <a:pPr lvl="1" latinLnBrk="0"/>
            <a:r>
              <a:rPr lang="en-US" altLang="ko-KR" sz="1600" dirty="0"/>
              <a:t>using ITU-T CRC-16</a:t>
            </a:r>
            <a:endParaRPr lang="ko-KR" altLang="ko-KR" sz="1600" dirty="0"/>
          </a:p>
          <a:p>
            <a:pPr lvl="0" latinLnBrk="0"/>
            <a:r>
              <a:rPr lang="en-US" altLang="ko-KR" sz="1800" dirty="0" smtClean="0"/>
              <a:t>Scramble </a:t>
            </a:r>
            <a:r>
              <a:rPr lang="en-US" altLang="ko-KR" sz="1800" dirty="0"/>
              <a:t>the combined MAC header and </a:t>
            </a:r>
            <a:r>
              <a:rPr lang="en-US" altLang="ko-KR" sz="1800" dirty="0" smtClean="0"/>
              <a:t>HCS</a:t>
            </a:r>
            <a:endParaRPr lang="ko-KR" altLang="ko-KR" sz="1800" dirty="0"/>
          </a:p>
          <a:p>
            <a:pPr lvl="0" latinLnBrk="0"/>
            <a:r>
              <a:rPr lang="en-US" altLang="ko-KR" sz="1800" dirty="0"/>
              <a:t>Compute the 128 bit RS parity bits </a:t>
            </a:r>
            <a:endParaRPr lang="en-US" altLang="ko-KR" sz="1800" dirty="0" smtClean="0"/>
          </a:p>
          <a:p>
            <a:pPr lvl="1" latinLnBrk="0"/>
            <a:r>
              <a:rPr lang="en-US" altLang="ko-KR" sz="1400" dirty="0" smtClean="0"/>
              <a:t>RS(n+16</a:t>
            </a:r>
            <a:r>
              <a:rPr lang="en-US" altLang="ko-KR" sz="1400" dirty="0"/>
              <a:t>, n) </a:t>
            </a:r>
            <a:r>
              <a:rPr lang="en-US" altLang="ko-KR" sz="1400" dirty="0" smtClean="0"/>
              <a:t>(n </a:t>
            </a:r>
            <a:r>
              <a:rPr lang="en-US" altLang="ko-KR" sz="1400" dirty="0"/>
              <a:t>is the number of octets in the frame </a:t>
            </a:r>
            <a:r>
              <a:rPr lang="en-US" altLang="ko-KR" sz="1400" dirty="0" smtClean="0"/>
              <a:t>header) </a:t>
            </a:r>
            <a:r>
              <a:rPr lang="en-US" altLang="ko-KR" sz="1400" dirty="0"/>
              <a:t>is </a:t>
            </a:r>
            <a:r>
              <a:rPr lang="en-US" altLang="ko-KR" sz="1400" dirty="0" smtClean="0"/>
              <a:t>used</a:t>
            </a:r>
            <a:endParaRPr lang="ko-KR" altLang="ko-KR" sz="1400" dirty="0"/>
          </a:p>
          <a:p>
            <a:pPr lvl="0" latinLnBrk="0"/>
            <a:r>
              <a:rPr lang="en-US" altLang="ko-KR" sz="1800" dirty="0" smtClean="0"/>
              <a:t>Form </a:t>
            </a:r>
            <a:r>
              <a:rPr lang="en-US" altLang="ko-KR" sz="1800" dirty="0"/>
              <a:t>the frame header by concatenating the PHY header, scrambled MAC header, scrambled HCS, and RS parity bits.</a:t>
            </a:r>
            <a:endParaRPr lang="ko-KR" altLang="ko-KR" sz="1800" dirty="0"/>
          </a:p>
          <a:p>
            <a:pPr lvl="0" latinLnBrk="0"/>
            <a:r>
              <a:rPr lang="en-US" altLang="ko-KR" sz="1800" dirty="0"/>
              <a:t>Spread the frame header with a PRBS generated using an </a:t>
            </a:r>
            <a:r>
              <a:rPr lang="en-US" altLang="ko-KR" sz="1800" dirty="0" smtClean="0"/>
              <a:t>LFSR</a:t>
            </a:r>
          </a:p>
          <a:p>
            <a:pPr lvl="1" latinLnBrk="0"/>
            <a:r>
              <a:rPr lang="en-US" altLang="ko-KR" sz="1400" dirty="0" smtClean="0"/>
              <a:t>Spreading Factor: 16 (For high robustness)</a:t>
            </a:r>
          </a:p>
          <a:p>
            <a:r>
              <a:rPr lang="en-US" altLang="ko-KR" sz="1800" dirty="0" smtClean="0"/>
              <a:t>Map </a:t>
            </a:r>
            <a:r>
              <a:rPr lang="en-US" altLang="ko-KR" sz="1800" dirty="0"/>
              <a:t>the frame header onto OOK </a:t>
            </a:r>
            <a:r>
              <a:rPr lang="en-US" altLang="ko-KR" sz="1800" dirty="0" smtClean="0"/>
              <a:t>waveform</a:t>
            </a:r>
          </a:p>
          <a:p>
            <a:r>
              <a:rPr lang="en-US" altLang="ko-KR" sz="1800" dirty="0" smtClean="0"/>
              <a:t>The block length of the frame header: 512 chips</a:t>
            </a:r>
          </a:p>
          <a:p>
            <a:r>
              <a:rPr lang="en-US" altLang="ko-KR" sz="1800" dirty="0" smtClean="0"/>
              <a:t>Pilot symbols are not used in the frame header</a:t>
            </a:r>
          </a:p>
          <a:p>
            <a:r>
              <a:rPr lang="en-US" altLang="ko-KR" sz="1800" dirty="0" smtClean="0"/>
              <a:t>Total Frame Header length: 32 octet</a:t>
            </a:r>
          </a:p>
          <a:p>
            <a:pPr lvl="1"/>
            <a:r>
              <a:rPr lang="en-US" altLang="ko-KR" sz="1400" dirty="0" smtClean="0"/>
              <a:t>32 bit</a:t>
            </a:r>
            <a:r>
              <a:rPr lang="ko-KR" altLang="en-US" sz="1400" dirty="0" smtClean="0"/>
              <a:t> </a:t>
            </a:r>
            <a:r>
              <a:rPr lang="en-US" altLang="ko-KR" sz="1400" dirty="0" smtClean="0"/>
              <a:t>PHY header + 80 bit MAC header + 16bit HCS + 128 bit parity</a:t>
            </a:r>
          </a:p>
          <a:p>
            <a:pPr lvl="1"/>
            <a:r>
              <a:rPr lang="en-US" altLang="ko-KR" sz="1400" dirty="0"/>
              <a:t>always aligned with block boundary (No stuff bit is necessary) </a:t>
            </a:r>
          </a:p>
          <a:p>
            <a:pPr lvl="1"/>
            <a:endParaRPr lang="en-US" altLang="ko-KR" sz="1400" dirty="0" smtClean="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15</a:t>
            </a:fld>
            <a:endParaRPr lang="en-US" altLang="ko-KR"/>
          </a:p>
        </p:txBody>
      </p:sp>
      <p:sp>
        <p:nvSpPr>
          <p:cNvPr id="4"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4"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3051390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HRCP-OOK PHY Payload field</a:t>
            </a:r>
            <a:endParaRPr lang="ko-KR" altLang="en-US" dirty="0"/>
          </a:p>
        </p:txBody>
      </p:sp>
      <p:sp>
        <p:nvSpPr>
          <p:cNvPr id="3" name="내용 개체 틀 2"/>
          <p:cNvSpPr>
            <a:spLocks noGrp="1"/>
          </p:cNvSpPr>
          <p:nvPr>
            <p:ph idx="1"/>
          </p:nvPr>
        </p:nvSpPr>
        <p:spPr>
          <a:xfrm>
            <a:off x="685800" y="1690464"/>
            <a:ext cx="7772400" cy="4114800"/>
          </a:xfrm>
        </p:spPr>
        <p:txBody>
          <a:bodyPr/>
          <a:lstStyle/>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16</a:t>
            </a:fld>
            <a:endParaRPr lang="en-US" altLang="ko-K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4"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5"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
        <p:nvSpPr>
          <p:cNvPr id="12" name="Rectangle 1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6" name="개체 15"/>
          <p:cNvGraphicFramePr>
            <a:graphicFrameLocks noChangeAspect="1"/>
          </p:cNvGraphicFramePr>
          <p:nvPr>
            <p:extLst>
              <p:ext uri="{D42A27DB-BD31-4B8C-83A1-F6EECF244321}">
                <p14:modId xmlns:p14="http://schemas.microsoft.com/office/powerpoint/2010/main" val="2410900714"/>
              </p:ext>
            </p:extLst>
          </p:nvPr>
        </p:nvGraphicFramePr>
        <p:xfrm>
          <a:off x="1466655" y="1700808"/>
          <a:ext cx="6210690" cy="1512168"/>
        </p:xfrm>
        <a:graphic>
          <a:graphicData uri="http://schemas.openxmlformats.org/presentationml/2006/ole">
            <mc:AlternateContent xmlns:mc="http://schemas.openxmlformats.org/markup-compatibility/2006">
              <mc:Choice xmlns:v="urn:schemas-microsoft-com:vml" Requires="v">
                <p:oleObj spid="_x0000_s30895" name="Visio" r:id="rId4" imgW="5571866" imgH="1355400" progId="Visio.Drawing.11">
                  <p:embed/>
                </p:oleObj>
              </mc:Choice>
              <mc:Fallback>
                <p:oleObj name="Visio" r:id="rId4" imgW="5571866" imgH="1355400" progId="Visio.Drawing.11">
                  <p:embed/>
                  <p:pic>
                    <p:nvPicPr>
                      <p:cNvPr id="0" name="Object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655" y="1700808"/>
                        <a:ext cx="6210690" cy="1512168"/>
                      </a:xfrm>
                      <a:prstGeom prst="rect">
                        <a:avLst/>
                      </a:prstGeom>
                      <a:noFill/>
                    </p:spPr>
                  </p:pic>
                </p:oleObj>
              </mc:Fallback>
            </mc:AlternateContent>
          </a:graphicData>
        </a:graphic>
      </p:graphicFrame>
      <p:sp>
        <p:nvSpPr>
          <p:cNvPr id="17" name="내용 개체 틀 2"/>
          <p:cNvSpPr txBox="1">
            <a:spLocks/>
          </p:cNvSpPr>
          <p:nvPr/>
        </p:nvSpPr>
        <p:spPr bwMode="auto">
          <a:xfrm>
            <a:off x="827584" y="3429000"/>
            <a:ext cx="7772400" cy="22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lvl="0" latinLnBrk="0"/>
            <a:r>
              <a:rPr lang="en-US" altLang="ko-KR" sz="1800" dirty="0"/>
              <a:t>Scramble the MAC frame </a:t>
            </a:r>
            <a:r>
              <a:rPr lang="en-US" altLang="ko-KR" sz="1800" dirty="0" smtClean="0"/>
              <a:t>body</a:t>
            </a:r>
            <a:endParaRPr lang="ko-KR" altLang="ko-KR" sz="1800" dirty="0"/>
          </a:p>
          <a:p>
            <a:pPr lvl="0" latinLnBrk="0"/>
            <a:r>
              <a:rPr lang="en-US" altLang="ko-KR" sz="1800" dirty="0"/>
              <a:t>Encode the scrambled MAC frame body </a:t>
            </a:r>
            <a:r>
              <a:rPr lang="en-US" altLang="ko-KR" sz="1800" dirty="0" smtClean="0"/>
              <a:t>using </a:t>
            </a:r>
            <a:r>
              <a:rPr lang="en-US" altLang="ko-KR" sz="1800" dirty="0"/>
              <a:t>RS(240,224</a:t>
            </a:r>
            <a:r>
              <a:rPr lang="en-US" altLang="ko-KR" sz="1800" dirty="0" smtClean="0"/>
              <a:t>)</a:t>
            </a:r>
            <a:endParaRPr lang="ko-KR" altLang="ko-KR" sz="1800" dirty="0"/>
          </a:p>
          <a:p>
            <a:pPr lvl="0" latinLnBrk="0"/>
            <a:r>
              <a:rPr lang="en-US" altLang="ko-KR" sz="1800" dirty="0"/>
              <a:t>Stuff bits are added to the end of the encoded MAC frame body </a:t>
            </a:r>
            <a:endParaRPr lang="en-US" altLang="ko-KR" sz="1800" dirty="0" smtClean="0"/>
          </a:p>
          <a:p>
            <a:pPr lvl="1" latinLnBrk="0"/>
            <a:r>
              <a:rPr lang="en-US" altLang="ko-KR" sz="1600" dirty="0"/>
              <a:t>A</a:t>
            </a:r>
            <a:r>
              <a:rPr lang="en-US" altLang="ko-KR" sz="1600" dirty="0" smtClean="0"/>
              <a:t>dd </a:t>
            </a:r>
            <a:r>
              <a:rPr lang="en-US" altLang="ko-KR" sz="1600" dirty="0"/>
              <a:t>stuff bits to the end of the encoded MAC frame body until the number of the encoded data bits including the added stuff bits reaches an integer multiple of </a:t>
            </a:r>
            <a:r>
              <a:rPr lang="en-US" altLang="ko-KR" sz="1600" dirty="0" smtClean="0"/>
              <a:t>508</a:t>
            </a:r>
            <a:endParaRPr lang="ko-KR" altLang="ko-KR" sz="1600" dirty="0"/>
          </a:p>
          <a:p>
            <a:pPr lvl="0" latinLnBrk="0"/>
            <a:r>
              <a:rPr lang="en-US" altLang="ko-KR" sz="1800" dirty="0"/>
              <a:t>If SF= 2, spread the encoded and scrambled MAC frame body using bit </a:t>
            </a:r>
            <a:r>
              <a:rPr lang="en-US" altLang="ko-KR" sz="1800" dirty="0" smtClean="0"/>
              <a:t>repetition: each </a:t>
            </a:r>
            <a:r>
              <a:rPr lang="en-US" altLang="ko-KR" sz="1800" dirty="0"/>
              <a:t>bit is repeated </a:t>
            </a:r>
            <a:r>
              <a:rPr lang="en-US" altLang="ko-KR" sz="1800" dirty="0" smtClean="0"/>
              <a:t>twice</a:t>
            </a:r>
            <a:endParaRPr lang="ko-KR" altLang="ko-KR" sz="1800" dirty="0"/>
          </a:p>
          <a:p>
            <a:pPr lvl="0" latinLnBrk="0"/>
            <a:r>
              <a:rPr lang="en-US" altLang="ko-KR" sz="1800" dirty="0"/>
              <a:t>Map the resulting MAC frame body onto OOK </a:t>
            </a:r>
            <a:r>
              <a:rPr lang="en-US" altLang="ko-KR" sz="1800" dirty="0" smtClean="0"/>
              <a:t>waveform</a:t>
            </a:r>
            <a:endParaRPr lang="ko-KR" altLang="ko-KR" sz="1800" dirty="0"/>
          </a:p>
          <a:p>
            <a:pPr lvl="0" latinLnBrk="0"/>
            <a:r>
              <a:rPr lang="en-US" altLang="ko-KR" sz="1800" dirty="0"/>
              <a:t>Build blocks from the resulting MAC frame </a:t>
            </a:r>
            <a:r>
              <a:rPr lang="en-US" altLang="ko-KR" sz="1800" dirty="0" smtClean="0"/>
              <a:t>body</a:t>
            </a:r>
            <a:endParaRPr lang="ko-KR" altLang="ko-KR" sz="1800" dirty="0"/>
          </a:p>
        </p:txBody>
      </p:sp>
    </p:spTree>
    <p:extLst>
      <p:ext uri="{BB962C8B-B14F-4D97-AF65-F5344CB8AC3E}">
        <p14:creationId xmlns:p14="http://schemas.microsoft.com/office/powerpoint/2010/main" val="3876844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Blocks and Pilot Symbol</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smtClean="0"/>
              <a:t>Similar with 15.3c OOK PHY</a:t>
            </a:r>
          </a:p>
          <a:p>
            <a:pPr marL="571500" lvl="1">
              <a:spcBef>
                <a:spcPts val="0"/>
              </a:spcBef>
              <a:spcAft>
                <a:spcPts val="1200"/>
              </a:spcAft>
              <a:buFontTx/>
              <a:buChar char="-"/>
            </a:pPr>
            <a:r>
              <a:rPr lang="en-US" altLang="ko-KR" sz="1800" dirty="0" smtClean="0"/>
              <a:t>Transmit symbols is divided into block of length </a:t>
            </a:r>
            <a:r>
              <a:rPr lang="en-US" altLang="ko-KR" sz="1800" i="1" dirty="0" smtClean="0"/>
              <a:t>N </a:t>
            </a:r>
            <a:r>
              <a:rPr lang="en-US" altLang="ko-KR" sz="1800" dirty="0" smtClean="0"/>
              <a:t>= 508 × SF (Spreading Factor)</a:t>
            </a:r>
          </a:p>
          <a:p>
            <a:pPr marL="914400" lvl="2">
              <a:spcBef>
                <a:spcPts val="0"/>
              </a:spcBef>
              <a:spcAft>
                <a:spcPts val="1200"/>
              </a:spcAft>
              <a:buFontTx/>
              <a:buChar char="-"/>
            </a:pPr>
            <a:r>
              <a:rPr lang="en-US" altLang="ko-KR" sz="1600" dirty="0" smtClean="0"/>
              <a:t>appended with pilot symbol</a:t>
            </a:r>
          </a:p>
          <a:p>
            <a:pPr marL="914400" lvl="2">
              <a:spcBef>
                <a:spcPts val="0"/>
              </a:spcBef>
              <a:spcAft>
                <a:spcPts val="1200"/>
              </a:spcAft>
              <a:buFontTx/>
              <a:buChar char="-"/>
            </a:pPr>
            <a:endParaRPr lang="en-US" altLang="ko-KR" sz="1600" dirty="0"/>
          </a:p>
          <a:p>
            <a:pPr marL="914400" lvl="2">
              <a:spcBef>
                <a:spcPts val="0"/>
              </a:spcBef>
              <a:spcAft>
                <a:spcPts val="1200"/>
              </a:spcAft>
              <a:buFontTx/>
              <a:buChar char="-"/>
            </a:pPr>
            <a:endParaRPr lang="ko-KR" altLang="ko-KR" sz="1600" dirty="0" smtClean="0"/>
          </a:p>
          <a:p>
            <a:pPr marL="571500" lvl="1">
              <a:spcBef>
                <a:spcPts val="0"/>
              </a:spcBef>
              <a:spcAft>
                <a:spcPts val="1200"/>
              </a:spcAft>
              <a:buFontTx/>
              <a:buChar char="-"/>
            </a:pPr>
            <a:r>
              <a:rPr lang="en-US" altLang="ko-KR" sz="1800" dirty="0" smtClean="0"/>
              <a:t>Pilot symbols: </a:t>
            </a:r>
            <a:r>
              <a:rPr lang="en-US" altLang="ko-KR" sz="1800" dirty="0"/>
              <a:t>for timing tracking, compensation for clock </a:t>
            </a:r>
            <a:r>
              <a:rPr lang="en-US" altLang="ko-KR" sz="1800" dirty="0" smtClean="0"/>
              <a:t>drift, compensation </a:t>
            </a:r>
            <a:r>
              <a:rPr lang="en-US" altLang="ko-KR" sz="1800" dirty="0"/>
              <a:t>for frequency offset </a:t>
            </a:r>
            <a:r>
              <a:rPr lang="en-US" altLang="ko-KR" sz="1800" dirty="0" smtClean="0"/>
              <a:t>error, and frequency </a:t>
            </a:r>
            <a:r>
              <a:rPr lang="en-US" altLang="ko-KR" sz="1800" dirty="0"/>
              <a:t>domain equalization </a:t>
            </a:r>
            <a:endParaRPr lang="en-US" altLang="ko-KR" sz="1800" dirty="0" smtClean="0"/>
          </a:p>
          <a:p>
            <a:pPr marL="571500" lvl="1">
              <a:spcBef>
                <a:spcPts val="0"/>
              </a:spcBef>
              <a:spcAft>
                <a:spcPts val="1200"/>
              </a:spcAft>
              <a:buFontTx/>
              <a:buChar char="-"/>
            </a:pPr>
            <a:r>
              <a:rPr lang="en-US" altLang="ko-KR" sz="1800" dirty="0" smtClean="0"/>
              <a:t>Pilot </a:t>
            </a:r>
            <a:r>
              <a:rPr lang="en-US" altLang="ko-KR" sz="1800" dirty="0"/>
              <a:t>symbols consist of a sequence of length </a:t>
            </a:r>
            <a:r>
              <a:rPr lang="en-US" altLang="ko-KR" sz="1800" i="1" dirty="0"/>
              <a:t>Np </a:t>
            </a:r>
            <a:r>
              <a:rPr lang="en-US" altLang="ko-KR" sz="1800" dirty="0"/>
              <a:t>= 4 × </a:t>
            </a:r>
            <a:r>
              <a:rPr lang="en-US" altLang="ko-KR" sz="1800" dirty="0" smtClean="0"/>
              <a:t>SF</a:t>
            </a:r>
          </a:p>
          <a:p>
            <a:pPr lvl="3"/>
            <a:endParaRPr lang="en-US" altLang="ko-KR" sz="1200" dirty="0" smtClean="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17</a:t>
            </a:fld>
            <a:endParaRPr lang="en-US" altLang="ko-KR"/>
          </a:p>
        </p:txBody>
      </p:sp>
      <p:sp>
        <p:nvSpPr>
          <p:cNvPr id="4"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4"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pic>
        <p:nvPicPr>
          <p:cNvPr id="15" name="그림 14"/>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212976"/>
            <a:ext cx="5411046" cy="720080"/>
          </a:xfrm>
          <a:prstGeom prst="rect">
            <a:avLst/>
          </a:prstGeom>
          <a:noFill/>
          <a:ln>
            <a:noFill/>
          </a:ln>
        </p:spPr>
      </p:pic>
      <p:graphicFrame>
        <p:nvGraphicFramePr>
          <p:cNvPr id="12" name="표 11"/>
          <p:cNvGraphicFramePr>
            <a:graphicFrameLocks noGrp="1"/>
          </p:cNvGraphicFramePr>
          <p:nvPr>
            <p:extLst>
              <p:ext uri="{D42A27DB-BD31-4B8C-83A1-F6EECF244321}">
                <p14:modId xmlns:p14="http://schemas.microsoft.com/office/powerpoint/2010/main" val="1161381850"/>
              </p:ext>
            </p:extLst>
          </p:nvPr>
        </p:nvGraphicFramePr>
        <p:xfrm>
          <a:off x="1979712" y="5445224"/>
          <a:ext cx="3744416" cy="728382"/>
        </p:xfrm>
        <a:graphic>
          <a:graphicData uri="http://schemas.openxmlformats.org/drawingml/2006/table">
            <a:tbl>
              <a:tblPr firstRow="1" firstCol="1" bandRow="1">
                <a:tableStyleId>{5C22544A-7EE6-4342-B048-85BDC9FD1C3A}</a:tableStyleId>
              </a:tblPr>
              <a:tblGrid>
                <a:gridCol w="1656184"/>
                <a:gridCol w="2088232"/>
              </a:tblGrid>
              <a:tr h="288032">
                <a:tc>
                  <a:txBody>
                    <a:bodyPr/>
                    <a:lstStyle/>
                    <a:p>
                      <a:pPr algn="ctr">
                        <a:lnSpc>
                          <a:spcPts val="1200"/>
                        </a:lnSpc>
                        <a:spcBef>
                          <a:spcPts val="1200"/>
                        </a:spcBef>
                        <a:spcAft>
                          <a:spcPts val="0"/>
                        </a:spcAft>
                      </a:pPr>
                      <a:r>
                        <a:rPr lang="en-US" sz="1200" kern="100" dirty="0">
                          <a:effectLst/>
                        </a:rPr>
                        <a:t>Spreading Factor</a:t>
                      </a:r>
                      <a:endParaRPr lang="ko-KR" sz="1200"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200" kern="100">
                          <a:effectLst/>
                        </a:rPr>
                        <a:t>Pilot symbols</a:t>
                      </a:r>
                      <a:endParaRPr lang="ko-KR" sz="1200" kern="100">
                        <a:solidFill>
                          <a:srgbClr val="000000"/>
                        </a:solidFill>
                        <a:effectLst/>
                        <a:latin typeface="Times New Roman"/>
                        <a:ea typeface="맑은 고딕"/>
                      </a:endParaRPr>
                    </a:p>
                  </a:txBody>
                  <a:tcPr marL="68580" marR="68580" marT="0" marB="0"/>
                </a:tc>
              </a:tr>
              <a:tr h="220175">
                <a:tc>
                  <a:txBody>
                    <a:bodyPr/>
                    <a:lstStyle/>
                    <a:p>
                      <a:pPr algn="ctr">
                        <a:lnSpc>
                          <a:spcPts val="1200"/>
                        </a:lnSpc>
                        <a:spcBef>
                          <a:spcPts val="1200"/>
                        </a:spcBef>
                        <a:spcAft>
                          <a:spcPts val="0"/>
                        </a:spcAft>
                      </a:pPr>
                      <a:r>
                        <a:rPr lang="en-US" sz="1200" kern="100" dirty="0">
                          <a:effectLst/>
                        </a:rPr>
                        <a:t>1</a:t>
                      </a:r>
                      <a:endParaRPr lang="ko-KR" sz="1200"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200" kern="100" dirty="0">
                          <a:effectLst/>
                        </a:rPr>
                        <a:t>1010</a:t>
                      </a:r>
                      <a:endParaRPr lang="ko-KR" sz="1200" kern="100" dirty="0">
                        <a:solidFill>
                          <a:srgbClr val="000000"/>
                        </a:solidFill>
                        <a:effectLst/>
                        <a:latin typeface="Times New Roman"/>
                        <a:ea typeface="맑은 고딕"/>
                      </a:endParaRPr>
                    </a:p>
                  </a:txBody>
                  <a:tcPr marL="68580" marR="68580" marT="0" marB="0"/>
                </a:tc>
              </a:tr>
              <a:tr h="220175">
                <a:tc>
                  <a:txBody>
                    <a:bodyPr/>
                    <a:lstStyle/>
                    <a:p>
                      <a:pPr algn="ctr">
                        <a:lnSpc>
                          <a:spcPts val="1200"/>
                        </a:lnSpc>
                        <a:spcBef>
                          <a:spcPts val="1200"/>
                        </a:spcBef>
                        <a:spcAft>
                          <a:spcPts val="0"/>
                        </a:spcAft>
                      </a:pPr>
                      <a:r>
                        <a:rPr lang="en-US" sz="1200" kern="100">
                          <a:effectLst/>
                        </a:rPr>
                        <a:t>2</a:t>
                      </a:r>
                      <a:endParaRPr lang="ko-KR" sz="1200" kern="100">
                        <a:solidFill>
                          <a:srgbClr val="000000"/>
                        </a:solidFill>
                        <a:effectLst/>
                        <a:latin typeface="Times New Roman"/>
                        <a:ea typeface="맑은 고딕"/>
                      </a:endParaRPr>
                    </a:p>
                  </a:txBody>
                  <a:tcPr marL="68580" marR="68580" marT="0" marB="0"/>
                </a:tc>
                <a:tc>
                  <a:txBody>
                    <a:bodyPr/>
                    <a:lstStyle/>
                    <a:p>
                      <a:pPr algn="ctr">
                        <a:lnSpc>
                          <a:spcPts val="1200"/>
                        </a:lnSpc>
                        <a:spcBef>
                          <a:spcPts val="1200"/>
                        </a:spcBef>
                        <a:spcAft>
                          <a:spcPts val="0"/>
                        </a:spcAft>
                      </a:pPr>
                      <a:r>
                        <a:rPr lang="en-US" sz="1200" kern="100" dirty="0">
                          <a:effectLst/>
                        </a:rPr>
                        <a:t>11001100</a:t>
                      </a:r>
                      <a:endParaRPr lang="ko-KR" sz="1200" kern="100" dirty="0">
                        <a:solidFill>
                          <a:srgbClr val="000000"/>
                        </a:solidFill>
                        <a:effectLst/>
                        <a:latin typeface="Times New Roman"/>
                        <a:ea typeface="맑은 고딕"/>
                      </a:endParaRPr>
                    </a:p>
                  </a:txBody>
                  <a:tcPr marL="68580" marR="68580" marT="0" marB="0"/>
                </a:tc>
              </a:tr>
            </a:tbl>
          </a:graphicData>
        </a:graphic>
      </p:graphicFrame>
    </p:spTree>
    <p:extLst>
      <p:ext uri="{BB962C8B-B14F-4D97-AF65-F5344CB8AC3E}">
        <p14:creationId xmlns:p14="http://schemas.microsoft.com/office/powerpoint/2010/main" val="3998216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Modulation</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smtClean="0"/>
              <a:t>HRCP-OOK </a:t>
            </a:r>
            <a:r>
              <a:rPr lang="en-US" altLang="ko-KR" sz="1800" dirty="0"/>
              <a:t>frames </a:t>
            </a:r>
            <a:r>
              <a:rPr lang="en-US" altLang="ko-KR" sz="1800" dirty="0" smtClean="0"/>
              <a:t>are </a:t>
            </a:r>
            <a:r>
              <a:rPr lang="en-US" altLang="ko-KR" sz="1800" dirty="0"/>
              <a:t>modulated using </a:t>
            </a:r>
            <a:r>
              <a:rPr lang="en-US" altLang="ko-KR" sz="1800" dirty="0" smtClean="0"/>
              <a:t>OOK</a:t>
            </a:r>
          </a:p>
          <a:p>
            <a:pPr marL="571500" lvl="1">
              <a:spcBef>
                <a:spcPts val="0"/>
              </a:spcBef>
              <a:spcAft>
                <a:spcPts val="1200"/>
              </a:spcAft>
              <a:buFontTx/>
              <a:buChar char="-"/>
            </a:pPr>
            <a:r>
              <a:rPr lang="en-US" altLang="ko-KR" sz="1800" dirty="0" smtClean="0"/>
              <a:t>binary </a:t>
            </a:r>
            <a:r>
              <a:rPr lang="en-US" altLang="ko-KR" sz="1800" dirty="0"/>
              <a:t>'1' with the presence of the signal, and a binary '0' with the absence of </a:t>
            </a:r>
            <a:r>
              <a:rPr lang="en-US" altLang="ko-KR" sz="1800" dirty="0" smtClean="0"/>
              <a:t>it</a:t>
            </a:r>
          </a:p>
          <a:p>
            <a:pPr marL="571500" lvl="1">
              <a:spcBef>
                <a:spcPts val="0"/>
              </a:spcBef>
              <a:spcAft>
                <a:spcPts val="1200"/>
              </a:spcAft>
              <a:buFontTx/>
              <a:buChar char="-"/>
            </a:pPr>
            <a:r>
              <a:rPr lang="en-US" altLang="ko-KR" sz="1800" dirty="0"/>
              <a:t>K</a:t>
            </a:r>
            <a:r>
              <a:rPr lang="en-US" altLang="ko-KR" sz="1800" baseline="-25000" dirty="0"/>
              <a:t>MOD</a:t>
            </a:r>
            <a:r>
              <a:rPr lang="en-US" altLang="ko-KR" sz="1800" dirty="0"/>
              <a:t>: SQRT (2)</a:t>
            </a:r>
          </a:p>
          <a:p>
            <a:pPr marL="285750" lvl="1" indent="0">
              <a:spcBef>
                <a:spcPts val="0"/>
              </a:spcBef>
              <a:spcAft>
                <a:spcPts val="1200"/>
              </a:spcAft>
              <a:buNone/>
            </a:pPr>
            <a:endParaRPr lang="en-US" altLang="ko-KR" sz="1800" dirty="0" smtClean="0"/>
          </a:p>
          <a:p>
            <a:pPr marL="571500" lvl="1">
              <a:spcBef>
                <a:spcPts val="0"/>
              </a:spcBef>
              <a:spcAft>
                <a:spcPts val="1200"/>
              </a:spcAft>
              <a:buFontTx/>
              <a:buChar char="-"/>
            </a:pPr>
            <a:endParaRPr lang="en-US" altLang="ko-KR" sz="1800" dirty="0" smtClean="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18</a:t>
            </a:fld>
            <a:endParaRPr lang="en-US" altLang="ko-KR"/>
          </a:p>
        </p:txBody>
      </p:sp>
      <p:sp>
        <p:nvSpPr>
          <p:cNvPr id="4"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4"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pic>
        <p:nvPicPr>
          <p:cNvPr id="15" name="그림 14"/>
          <p:cNvPicPr/>
          <p:nvPr/>
        </p:nvPicPr>
        <p:blipFill>
          <a:blip r:embed="rId3"/>
          <a:stretch>
            <a:fillRect/>
          </a:stretch>
        </p:blipFill>
        <p:spPr>
          <a:xfrm>
            <a:off x="3059832" y="3140968"/>
            <a:ext cx="2304256" cy="2088232"/>
          </a:xfrm>
          <a:prstGeom prst="rect">
            <a:avLst/>
          </a:prstGeom>
        </p:spPr>
      </p:pic>
    </p:spTree>
    <p:extLst>
      <p:ext uri="{BB962C8B-B14F-4D97-AF65-F5344CB8AC3E}">
        <p14:creationId xmlns:p14="http://schemas.microsoft.com/office/powerpoint/2010/main" val="1098620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Forward Error Correction (1/2)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600" dirty="0" smtClean="0"/>
                  <a:t>Use </a:t>
                </a:r>
                <a:r>
                  <a:rPr lang="en-US" altLang="ko-KR" sz="1600" dirty="0"/>
                  <a:t>Reed-Solomon block codes in </a:t>
                </a:r>
                <a:r>
                  <a:rPr lang="en-US" altLang="ko-KR" sz="1600" dirty="0" smtClean="0"/>
                  <a:t>GF(2</a:t>
                </a:r>
                <a:r>
                  <a:rPr lang="en-US" altLang="ko-KR" sz="1600" baseline="30000" dirty="0" smtClean="0"/>
                  <a:t>8</a:t>
                </a:r>
                <a:r>
                  <a:rPr lang="en-US" altLang="ko-KR" sz="1600" dirty="0" smtClean="0"/>
                  <a:t>)</a:t>
                </a:r>
              </a:p>
              <a:p>
                <a:pPr marL="914400" lvl="2">
                  <a:spcBef>
                    <a:spcPts val="0"/>
                  </a:spcBef>
                  <a:spcAft>
                    <a:spcPts val="1200"/>
                  </a:spcAft>
                  <a:buFontTx/>
                  <a:buChar char="-"/>
                </a:pPr>
                <a:r>
                  <a:rPr lang="en-US" altLang="ko-KR" sz="1200" dirty="0" smtClean="0"/>
                  <a:t>RS (240, 224): for encoding the payload</a:t>
                </a:r>
              </a:p>
              <a:p>
                <a:pPr marL="914400" lvl="2">
                  <a:spcBef>
                    <a:spcPts val="0"/>
                  </a:spcBef>
                  <a:spcAft>
                    <a:spcPts val="1200"/>
                  </a:spcAft>
                  <a:buFontTx/>
                  <a:buChar char="-"/>
                </a:pPr>
                <a:r>
                  <a:rPr lang="en-US" altLang="ko-KR" sz="1200" dirty="0" smtClean="0"/>
                  <a:t>Shortened version, RS(n+16</a:t>
                </a:r>
                <a:r>
                  <a:rPr lang="en-US" altLang="ko-KR" sz="1200" dirty="0"/>
                  <a:t>, </a:t>
                </a:r>
                <a:r>
                  <a:rPr lang="en-US" altLang="ko-KR" sz="1200" dirty="0" smtClean="0"/>
                  <a:t>n) (n: number </a:t>
                </a:r>
                <a:r>
                  <a:rPr lang="en-US" altLang="ko-KR" sz="1200" dirty="0"/>
                  <a:t>of octets in the frame </a:t>
                </a:r>
                <a:r>
                  <a:rPr lang="en-US" altLang="ko-KR" sz="1200" dirty="0" smtClean="0"/>
                  <a:t>header): </a:t>
                </a:r>
                <a:r>
                  <a:rPr lang="en-US" altLang="ko-KR" sz="1200" dirty="0"/>
                  <a:t>for </a:t>
                </a:r>
                <a:r>
                  <a:rPr lang="en-US" altLang="ko-KR" sz="1200" dirty="0" smtClean="0"/>
                  <a:t>frame </a:t>
                </a:r>
                <a:r>
                  <a:rPr lang="en-US" altLang="ko-KR" sz="1200" dirty="0"/>
                  <a:t>header</a:t>
                </a:r>
                <a:endParaRPr lang="en-US" altLang="ko-KR" sz="1600" dirty="0" smtClean="0"/>
              </a:p>
              <a:p>
                <a:pPr marL="571500" lvl="1">
                  <a:spcBef>
                    <a:spcPts val="0"/>
                  </a:spcBef>
                  <a:spcAft>
                    <a:spcPts val="1200"/>
                  </a:spcAft>
                  <a:buFontTx/>
                  <a:buChar char="-"/>
                </a:pPr>
                <a:r>
                  <a:rPr lang="en-US" altLang="ko-KR" sz="1600" dirty="0"/>
                  <a:t>generator </a:t>
                </a:r>
                <a:r>
                  <a:rPr lang="en-US" altLang="ko-KR" sz="1600" dirty="0" smtClean="0"/>
                  <a:t>polynomial: </a:t>
                </a:r>
              </a:p>
              <a:p>
                <a:pPr lvl="2"/>
                <a:endParaRPr lang="en-US" altLang="ko-KR" sz="1600" dirty="0" smtClean="0"/>
              </a:p>
              <a:p>
                <a:pPr lvl="2"/>
                <a:r>
                  <a:rPr lang="en-US" altLang="ko-KR" sz="1200" dirty="0"/>
                  <a:t>α = </a:t>
                </a:r>
                <a:r>
                  <a:rPr lang="en-US" altLang="ko-KR" sz="1200" dirty="0" smtClean="0"/>
                  <a:t>0x02 is a root of the binary </a:t>
                </a:r>
                <a:r>
                  <a:rPr lang="en-US" altLang="ko-KR" sz="1200" dirty="0"/>
                  <a:t>primitive polynomial p(x)=</a:t>
                </a:r>
                <a:r>
                  <a:rPr lang="en-US" altLang="ko-KR" sz="1200" dirty="0" smtClean="0"/>
                  <a:t>1+x</a:t>
                </a:r>
                <a:r>
                  <a:rPr lang="en-US" altLang="ko-KR" sz="1200" baseline="30000" dirty="0" smtClean="0"/>
                  <a:t>2</a:t>
                </a:r>
                <a:r>
                  <a:rPr lang="en-US" altLang="ko-KR" sz="1200" dirty="0" smtClean="0"/>
                  <a:t>+x</a:t>
                </a:r>
                <a:r>
                  <a:rPr lang="en-US" altLang="ko-KR" sz="1200" baseline="30000" dirty="0" smtClean="0"/>
                  <a:t>3</a:t>
                </a:r>
                <a:r>
                  <a:rPr lang="en-US" altLang="ko-KR" sz="1200" dirty="0" smtClean="0"/>
                  <a:t>+x</a:t>
                </a:r>
                <a:r>
                  <a:rPr lang="en-US" altLang="ko-KR" sz="1200" baseline="30000" dirty="0" smtClean="0"/>
                  <a:t>4</a:t>
                </a:r>
                <a:r>
                  <a:rPr lang="en-US" altLang="ko-KR" sz="1200" dirty="0" smtClean="0"/>
                  <a:t>+x</a:t>
                </a:r>
                <a:r>
                  <a:rPr lang="en-US" altLang="ko-KR" sz="1200" baseline="30000" dirty="0" smtClean="0"/>
                  <a:t>8</a:t>
                </a:r>
              </a:p>
              <a:p>
                <a:pPr lvl="2"/>
                <a:r>
                  <a:rPr lang="en-US" altLang="ko-KR" sz="1200" dirty="0" smtClean="0"/>
                  <a:t>Element M </a:t>
                </a:r>
                <a:r>
                  <a:rPr lang="en-US" altLang="ko-KR" sz="1200" dirty="0"/>
                  <a:t>= b</a:t>
                </a:r>
                <a:r>
                  <a:rPr lang="en-US" altLang="ko-KR" sz="1200" baseline="-25000" dirty="0"/>
                  <a:t>7</a:t>
                </a:r>
                <a:r>
                  <a:rPr lang="en-US" altLang="ko-KR" sz="1200" dirty="0"/>
                  <a:t>x</a:t>
                </a:r>
                <a:r>
                  <a:rPr lang="en-US" altLang="ko-KR" sz="1200" baseline="30000" dirty="0"/>
                  <a:t>7</a:t>
                </a:r>
                <a:r>
                  <a:rPr lang="en-US" altLang="ko-KR" sz="1200" dirty="0"/>
                  <a:t> + b</a:t>
                </a:r>
                <a:r>
                  <a:rPr lang="en-US" altLang="ko-KR" sz="1200" baseline="-25000" dirty="0"/>
                  <a:t>6</a:t>
                </a:r>
                <a:r>
                  <a:rPr lang="en-US" altLang="ko-KR" sz="1200" dirty="0"/>
                  <a:t>x</a:t>
                </a:r>
                <a:r>
                  <a:rPr lang="en-US" altLang="ko-KR" sz="1200" baseline="30000" dirty="0"/>
                  <a:t>6</a:t>
                </a:r>
                <a:r>
                  <a:rPr lang="en-US" altLang="ko-KR" sz="1200" dirty="0"/>
                  <a:t> + b</a:t>
                </a:r>
                <a:r>
                  <a:rPr lang="en-US" altLang="ko-KR" sz="1200" baseline="-25000" dirty="0"/>
                  <a:t>5</a:t>
                </a:r>
                <a:r>
                  <a:rPr lang="en-US" altLang="ko-KR" sz="1200" dirty="0"/>
                  <a:t>x</a:t>
                </a:r>
                <a:r>
                  <a:rPr lang="en-US" altLang="ko-KR" sz="1200" baseline="30000" dirty="0"/>
                  <a:t>5</a:t>
                </a:r>
                <a:r>
                  <a:rPr lang="en-US" altLang="ko-KR" sz="1200" dirty="0"/>
                  <a:t> + b</a:t>
                </a:r>
                <a:r>
                  <a:rPr lang="en-US" altLang="ko-KR" sz="1200" baseline="-25000" dirty="0"/>
                  <a:t>4</a:t>
                </a:r>
                <a:r>
                  <a:rPr lang="en-US" altLang="ko-KR" sz="1200" dirty="0"/>
                  <a:t>x</a:t>
                </a:r>
                <a:r>
                  <a:rPr lang="en-US" altLang="ko-KR" sz="1200" baseline="30000" dirty="0"/>
                  <a:t>4</a:t>
                </a:r>
                <a:r>
                  <a:rPr lang="en-US" altLang="ko-KR" sz="1200" dirty="0"/>
                  <a:t> + b</a:t>
                </a:r>
                <a:r>
                  <a:rPr lang="en-US" altLang="ko-KR" sz="1200" baseline="-25000" dirty="0"/>
                  <a:t>3</a:t>
                </a:r>
                <a:r>
                  <a:rPr lang="en-US" altLang="ko-KR" sz="1200" dirty="0"/>
                  <a:t>x</a:t>
                </a:r>
                <a:r>
                  <a:rPr lang="en-US" altLang="ko-KR" sz="1200" baseline="30000" dirty="0"/>
                  <a:t>3</a:t>
                </a:r>
                <a:r>
                  <a:rPr lang="en-US" altLang="ko-KR" sz="1200" dirty="0"/>
                  <a:t> + b</a:t>
                </a:r>
                <a:r>
                  <a:rPr lang="en-US" altLang="ko-KR" sz="1200" baseline="-25000" dirty="0"/>
                  <a:t>2</a:t>
                </a:r>
                <a:r>
                  <a:rPr lang="en-US" altLang="ko-KR" sz="1200" dirty="0"/>
                  <a:t>x</a:t>
                </a:r>
                <a:r>
                  <a:rPr lang="en-US" altLang="ko-KR" sz="1200" baseline="30000" dirty="0"/>
                  <a:t>2</a:t>
                </a:r>
                <a:r>
                  <a:rPr lang="en-US" altLang="ko-KR" sz="1200" dirty="0"/>
                  <a:t> + b</a:t>
                </a:r>
                <a:r>
                  <a:rPr lang="en-US" altLang="ko-KR" sz="1200" baseline="-25000" dirty="0"/>
                  <a:t>1</a:t>
                </a:r>
                <a:r>
                  <a:rPr lang="en-US" altLang="ko-KR" sz="1200" dirty="0"/>
                  <a:t>x</a:t>
                </a:r>
                <a:r>
                  <a:rPr lang="en-US" altLang="ko-KR" sz="1200" baseline="30000" dirty="0"/>
                  <a:t>1</a:t>
                </a:r>
                <a:r>
                  <a:rPr lang="en-US" altLang="ko-KR" sz="1200" dirty="0"/>
                  <a:t> + b</a:t>
                </a:r>
                <a:r>
                  <a:rPr lang="en-US" altLang="ko-KR" sz="1200" baseline="-25000" dirty="0"/>
                  <a:t>0</a:t>
                </a:r>
                <a:r>
                  <a:rPr lang="en-US" altLang="ko-KR" sz="1200" dirty="0" smtClean="0"/>
                  <a:t>, </a:t>
                </a:r>
                <a:r>
                  <a:rPr lang="en-US" altLang="ko-KR" sz="1200" dirty="0"/>
                  <a:t>has the binary representation b</a:t>
                </a:r>
                <a:r>
                  <a:rPr lang="en-US" altLang="ko-KR" sz="1200" baseline="-25000" dirty="0"/>
                  <a:t>7</a:t>
                </a:r>
                <a:r>
                  <a:rPr lang="en-US" altLang="ko-KR" sz="1200" dirty="0"/>
                  <a:t>b</a:t>
                </a:r>
                <a:r>
                  <a:rPr lang="en-US" altLang="ko-KR" sz="1200" baseline="-25000" dirty="0"/>
                  <a:t>6</a:t>
                </a:r>
                <a:r>
                  <a:rPr lang="en-US" altLang="ko-KR" sz="1200" dirty="0"/>
                  <a:t>b</a:t>
                </a:r>
                <a:r>
                  <a:rPr lang="en-US" altLang="ko-KR" sz="1200" baseline="-25000" dirty="0"/>
                  <a:t>5</a:t>
                </a:r>
                <a:r>
                  <a:rPr lang="en-US" altLang="ko-KR" sz="1200" dirty="0"/>
                  <a:t>b</a:t>
                </a:r>
                <a:r>
                  <a:rPr lang="en-US" altLang="ko-KR" sz="1200" baseline="-25000" dirty="0"/>
                  <a:t>4</a:t>
                </a:r>
                <a:r>
                  <a:rPr lang="en-US" altLang="ko-KR" sz="1200" dirty="0"/>
                  <a:t>b</a:t>
                </a:r>
                <a:r>
                  <a:rPr lang="en-US" altLang="ko-KR" sz="1200" baseline="-25000" dirty="0"/>
                  <a:t>3</a:t>
                </a:r>
                <a:r>
                  <a:rPr lang="en-US" altLang="ko-KR" sz="1200" dirty="0"/>
                  <a:t>b</a:t>
                </a:r>
                <a:r>
                  <a:rPr lang="en-US" altLang="ko-KR" sz="1200" baseline="-25000" dirty="0"/>
                  <a:t>2</a:t>
                </a:r>
                <a:r>
                  <a:rPr lang="en-US" altLang="ko-KR" sz="1200" dirty="0"/>
                  <a:t>b</a:t>
                </a:r>
                <a:r>
                  <a:rPr lang="en-US" altLang="ko-KR" sz="1200" baseline="-25000" dirty="0"/>
                  <a:t>1</a:t>
                </a:r>
                <a:r>
                  <a:rPr lang="en-US" altLang="ko-KR" sz="1200" dirty="0"/>
                  <a:t>b</a:t>
                </a:r>
                <a:r>
                  <a:rPr lang="en-US" altLang="ko-KR" sz="1200" baseline="-25000" dirty="0"/>
                  <a:t>0</a:t>
                </a:r>
                <a:r>
                  <a:rPr lang="en-US" altLang="ko-KR" sz="1200" dirty="0" smtClean="0"/>
                  <a:t>, where </a:t>
                </a:r>
                <a:r>
                  <a:rPr lang="en-US" altLang="ko-KR" sz="1200" dirty="0"/>
                  <a:t>b</a:t>
                </a:r>
                <a:r>
                  <a:rPr lang="en-US" altLang="ko-KR" sz="1200" baseline="-25000" dirty="0"/>
                  <a:t>7</a:t>
                </a:r>
                <a:r>
                  <a:rPr lang="en-US" altLang="ko-KR" sz="1200" dirty="0" smtClean="0"/>
                  <a:t> </a:t>
                </a:r>
                <a:r>
                  <a:rPr lang="en-US" altLang="ko-KR" sz="1200" dirty="0"/>
                  <a:t>is the </a:t>
                </a:r>
                <a:r>
                  <a:rPr lang="en-US" altLang="ko-KR" sz="1200" dirty="0" err="1"/>
                  <a:t>msb</a:t>
                </a:r>
                <a:r>
                  <a:rPr lang="en-US" altLang="ko-KR" sz="1200" dirty="0"/>
                  <a:t> and b</a:t>
                </a:r>
                <a:r>
                  <a:rPr lang="en-US" altLang="ko-KR" sz="1200" baseline="-25000" dirty="0"/>
                  <a:t>0</a:t>
                </a:r>
                <a:r>
                  <a:rPr lang="en-US" altLang="ko-KR" sz="1200" dirty="0" smtClean="0"/>
                  <a:t> </a:t>
                </a:r>
                <a:r>
                  <a:rPr lang="en-US" altLang="ko-KR" sz="1200" dirty="0"/>
                  <a:t>is the </a:t>
                </a:r>
                <a:r>
                  <a:rPr lang="en-US" altLang="ko-KR" sz="1200" dirty="0" err="1" smtClean="0"/>
                  <a:t>lsb</a:t>
                </a:r>
                <a:endParaRPr lang="en-US" altLang="ko-KR" sz="1200" dirty="0"/>
              </a:p>
              <a:p>
                <a:pPr lvl="2"/>
                <a:endParaRPr lang="en-US" altLang="ko-KR" sz="1200" baseline="30000" dirty="0" smtClean="0"/>
              </a:p>
              <a:p>
                <a:pPr lvl="1"/>
                <a:r>
                  <a:rPr lang="en-US" altLang="ko-KR" sz="1400" dirty="0"/>
                  <a:t>The mapping of the information octets </a:t>
                </a:r>
                <a:r>
                  <a:rPr lang="en-US" altLang="ko-KR" sz="1400" b="1" i="1" dirty="0"/>
                  <a:t>m </a:t>
                </a:r>
                <a:r>
                  <a:rPr lang="en-US" altLang="ko-KR" sz="1400" dirty="0" smtClean="0"/>
                  <a:t>(</a:t>
                </a:r>
                <a:r>
                  <a:rPr lang="en-US" altLang="ko-KR" sz="1400" i="1" dirty="0"/>
                  <a:t>m</a:t>
                </a:r>
                <a:r>
                  <a:rPr lang="en-US" altLang="ko-KR" sz="1400" i="1" baseline="-25000" dirty="0"/>
                  <a:t>223</a:t>
                </a:r>
                <a:r>
                  <a:rPr lang="en-US" altLang="ko-KR" sz="1400" i="1" dirty="0"/>
                  <a:t>, m</a:t>
                </a:r>
                <a:r>
                  <a:rPr lang="en-US" altLang="ko-KR" sz="1400" i="1" baseline="-25000" dirty="0"/>
                  <a:t>222</a:t>
                </a:r>
                <a:r>
                  <a:rPr lang="en-US" altLang="ko-KR" sz="1400" i="1" dirty="0"/>
                  <a:t>, …, m</a:t>
                </a:r>
                <a:r>
                  <a:rPr lang="en-US" altLang="ko-KR" sz="1400" i="1" baseline="-25000" dirty="0"/>
                  <a:t>0</a:t>
                </a:r>
                <a:r>
                  <a:rPr lang="en-US" altLang="ko-KR" sz="1400" dirty="0"/>
                  <a:t>)</a:t>
                </a:r>
                <a:r>
                  <a:rPr lang="en-US" altLang="ko-KR" sz="1400" dirty="0" smtClean="0"/>
                  <a:t> </a:t>
                </a:r>
                <a:r>
                  <a:rPr lang="en-US" altLang="ko-KR" sz="1400" dirty="0"/>
                  <a:t>to </a:t>
                </a:r>
                <a:r>
                  <a:rPr lang="en-US" altLang="ko-KR" sz="1400" dirty="0" err="1"/>
                  <a:t>codeword</a:t>
                </a:r>
                <a:r>
                  <a:rPr lang="en-US" altLang="ko-KR" sz="1400" dirty="0"/>
                  <a:t> </a:t>
                </a:r>
                <a:r>
                  <a:rPr lang="en-US" altLang="ko-KR" sz="1400" dirty="0" smtClean="0"/>
                  <a:t> octets </a:t>
                </a:r>
                <a:r>
                  <a:rPr lang="en-US" altLang="ko-KR" sz="1400" b="1" i="1" dirty="0"/>
                  <a:t>c </a:t>
                </a:r>
                <a:r>
                  <a:rPr lang="en-US" altLang="ko-KR" sz="1400" dirty="0"/>
                  <a:t>= (</a:t>
                </a:r>
                <a:r>
                  <a:rPr lang="en-US" altLang="ko-KR" sz="1400" i="1" dirty="0"/>
                  <a:t>m</a:t>
                </a:r>
                <a:r>
                  <a:rPr lang="en-US" altLang="ko-KR" sz="1400" i="1" baseline="-25000" dirty="0"/>
                  <a:t>223</a:t>
                </a:r>
                <a:r>
                  <a:rPr lang="en-US" altLang="ko-KR" sz="1400" i="1" dirty="0"/>
                  <a:t>, m</a:t>
                </a:r>
                <a:r>
                  <a:rPr lang="en-US" altLang="ko-KR" sz="1400" i="1" baseline="-25000" dirty="0"/>
                  <a:t>222</a:t>
                </a:r>
                <a:r>
                  <a:rPr lang="en-US" altLang="ko-KR" sz="1400" i="1" dirty="0"/>
                  <a:t>, …, m</a:t>
                </a:r>
                <a:r>
                  <a:rPr lang="en-US" altLang="ko-KR" sz="1400" i="1" baseline="-25000" dirty="0"/>
                  <a:t>0</a:t>
                </a:r>
                <a:r>
                  <a:rPr lang="en-US" altLang="ko-KR" sz="1400" i="1" dirty="0"/>
                  <a:t>, r</a:t>
                </a:r>
                <a:r>
                  <a:rPr lang="en-US" altLang="ko-KR" sz="1400" i="1" baseline="-25000" dirty="0"/>
                  <a:t>15</a:t>
                </a:r>
                <a:r>
                  <a:rPr lang="en-US" altLang="ko-KR" sz="1400" i="1" dirty="0"/>
                  <a:t>, r</a:t>
                </a:r>
                <a:r>
                  <a:rPr lang="en-US" altLang="ko-KR" sz="1400" i="1" baseline="-25000" dirty="0"/>
                  <a:t>14</a:t>
                </a:r>
                <a:r>
                  <a:rPr lang="en-US" altLang="ko-KR" sz="1400" i="1" dirty="0"/>
                  <a:t>, …, r</a:t>
                </a:r>
                <a:r>
                  <a:rPr lang="en-US" altLang="ko-KR" sz="1400" i="1" baseline="-25000" dirty="0"/>
                  <a:t>0</a:t>
                </a:r>
                <a:r>
                  <a:rPr lang="en-US" altLang="ko-KR" sz="1400" dirty="0"/>
                  <a:t>)</a:t>
                </a:r>
                <a:r>
                  <a:rPr lang="en-US" altLang="ko-KR" sz="1400" dirty="0" smtClean="0"/>
                  <a:t> is </a:t>
                </a:r>
                <a:r>
                  <a:rPr lang="en-US" altLang="ko-KR" sz="1400" dirty="0"/>
                  <a:t>achieved by computing the remainder polynomial </a:t>
                </a:r>
                <a:r>
                  <a:rPr lang="en-US" altLang="ko-KR" sz="1400" i="1" dirty="0"/>
                  <a:t>r(x</a:t>
                </a:r>
                <a:r>
                  <a:rPr lang="en-US" altLang="ko-KR" sz="1400" i="1" dirty="0" smtClean="0"/>
                  <a:t>):</a:t>
                </a:r>
              </a:p>
              <a:p>
                <a:pPr lvl="1"/>
                <a:endParaRPr lang="en-US" altLang="ko-KR" sz="1400" i="1" dirty="0"/>
              </a:p>
              <a:p>
                <a:pPr lvl="1"/>
                <a:endParaRPr lang="en-US" altLang="ko-KR" sz="1400" i="1" dirty="0" smtClean="0"/>
              </a:p>
              <a:p>
                <a:pPr marL="457200" lvl="1" indent="0">
                  <a:buNone/>
                </a:pPr>
                <a:r>
                  <a:rPr lang="en-US" altLang="ko-KR" sz="1400" i="1" dirty="0" smtClean="0"/>
                  <a:t>      </a:t>
                </a:r>
                <a:r>
                  <a:rPr lang="en-US" altLang="ko-KR" sz="1400" dirty="0" smtClean="0"/>
                  <a:t>where </a:t>
                </a:r>
                <a:r>
                  <a:rPr lang="en-US" altLang="ko-KR" sz="1400" i="1" dirty="0" smtClean="0"/>
                  <a:t>m</a:t>
                </a:r>
                <a:r>
                  <a:rPr lang="en-US" altLang="ko-KR" sz="1400" dirty="0" smtClean="0"/>
                  <a:t>(</a:t>
                </a:r>
                <a:r>
                  <a:rPr lang="en-US" altLang="ko-KR" sz="1400" i="1" dirty="0" smtClean="0"/>
                  <a:t>x</a:t>
                </a:r>
                <a:r>
                  <a:rPr lang="en-US" altLang="ko-KR" sz="1400" dirty="0" smtClean="0"/>
                  <a:t>) is the information polynomial  </a:t>
                </a:r>
                <a14:m>
                  <m:oMath xmlns:m="http://schemas.openxmlformats.org/officeDocument/2006/math">
                    <m:r>
                      <a:rPr lang="en-US" altLang="ko-KR" sz="1400" i="1">
                        <a:latin typeface="Cambria Math"/>
                      </a:rPr>
                      <m:t>𝑚</m:t>
                    </m:r>
                    <m:d>
                      <m:dPr>
                        <m:ctrlPr>
                          <a:rPr lang="ko-KR" altLang="ko-KR" sz="1400" i="1">
                            <a:latin typeface="Cambria Math"/>
                          </a:rPr>
                        </m:ctrlPr>
                      </m:dPr>
                      <m:e>
                        <m:r>
                          <a:rPr lang="en-US" altLang="ko-KR" sz="1400" i="1">
                            <a:latin typeface="Cambria Math"/>
                          </a:rPr>
                          <m:t>𝑥</m:t>
                        </m:r>
                      </m:e>
                    </m:d>
                    <m:r>
                      <a:rPr lang="en-US" altLang="ko-KR" sz="1400">
                        <a:latin typeface="Cambria Math"/>
                      </a:rPr>
                      <m:t>=</m:t>
                    </m:r>
                    <m:nary>
                      <m:naryPr>
                        <m:chr m:val="∑"/>
                        <m:limLoc m:val="undOvr"/>
                        <m:ctrlPr>
                          <a:rPr lang="ko-KR" altLang="ko-KR" sz="1400" i="1">
                            <a:latin typeface="Cambria Math"/>
                          </a:rPr>
                        </m:ctrlPr>
                      </m:naryPr>
                      <m:sub>
                        <m:r>
                          <a:rPr lang="en-US" altLang="ko-KR" sz="1400" i="1">
                            <a:latin typeface="Cambria Math"/>
                          </a:rPr>
                          <m:t>𝑘</m:t>
                        </m:r>
                        <m:r>
                          <a:rPr lang="en-US" altLang="ko-KR" sz="1400" i="1">
                            <a:latin typeface="Cambria Math"/>
                          </a:rPr>
                          <m:t>=0</m:t>
                        </m:r>
                      </m:sub>
                      <m:sup>
                        <m:r>
                          <a:rPr lang="en-US" altLang="ko-KR" sz="1400" i="1">
                            <a:latin typeface="Cambria Math"/>
                          </a:rPr>
                          <m:t>223</m:t>
                        </m:r>
                      </m:sup>
                      <m:e>
                        <m:sSub>
                          <m:sSubPr>
                            <m:ctrlPr>
                              <a:rPr lang="ko-KR" altLang="ko-KR" sz="1400" i="1">
                                <a:latin typeface="Cambria Math"/>
                              </a:rPr>
                            </m:ctrlPr>
                          </m:sSubPr>
                          <m:e>
                            <m:r>
                              <a:rPr lang="en-US" altLang="ko-KR" sz="1400" i="1">
                                <a:latin typeface="Cambria Math"/>
                              </a:rPr>
                              <m:t>𝑚</m:t>
                            </m:r>
                          </m:e>
                          <m:sub>
                            <m:r>
                              <a:rPr lang="en-US" altLang="ko-KR" sz="1400" i="1">
                                <a:latin typeface="Cambria Math"/>
                              </a:rPr>
                              <m:t>𝑘</m:t>
                            </m:r>
                          </m:sub>
                        </m:sSub>
                        <m:sSup>
                          <m:sSupPr>
                            <m:ctrlPr>
                              <a:rPr lang="ko-KR" altLang="ko-KR" sz="1400" i="1">
                                <a:latin typeface="Cambria Math"/>
                              </a:rPr>
                            </m:ctrlPr>
                          </m:sSupPr>
                          <m:e>
                            <m:r>
                              <a:rPr lang="en-US" altLang="ko-KR" sz="1400" i="1">
                                <a:latin typeface="Cambria Math"/>
                              </a:rPr>
                              <m:t>𝑥</m:t>
                            </m:r>
                          </m:e>
                          <m:sup>
                            <m:r>
                              <a:rPr lang="en-US" altLang="ko-KR" sz="1400" i="1">
                                <a:latin typeface="Cambria Math"/>
                              </a:rPr>
                              <m:t>𝑘</m:t>
                            </m:r>
                          </m:sup>
                        </m:sSup>
                      </m:e>
                    </m:nary>
                  </m:oMath>
                </a14:m>
                <a:r>
                  <a:rPr lang="en-US" altLang="ko-KR" sz="1400" dirty="0" smtClean="0"/>
                  <a:t> and </a:t>
                </a:r>
                <a:r>
                  <a:rPr lang="en-US" altLang="ko-KR" sz="1400" dirty="0" err="1"/>
                  <a:t>r</a:t>
                </a:r>
                <a:r>
                  <a:rPr lang="en-US" altLang="ko-KR" sz="1400" baseline="-25000" dirty="0" err="1"/>
                  <a:t>k</a:t>
                </a:r>
                <a:r>
                  <a:rPr lang="en-US" altLang="ko-KR" sz="1400" dirty="0"/>
                  <a:t> (k = 0, …, 15), </a:t>
                </a:r>
                <a:r>
                  <a:rPr lang="en-US" altLang="ko-KR" sz="1400" dirty="0" err="1"/>
                  <a:t>m</a:t>
                </a:r>
                <a:r>
                  <a:rPr lang="en-US" altLang="ko-KR" sz="1400" baseline="-25000" dirty="0" err="1"/>
                  <a:t>k</a:t>
                </a:r>
                <a:r>
                  <a:rPr lang="en-US" altLang="ko-KR" sz="1400" dirty="0"/>
                  <a:t> (k = 0, …, </a:t>
                </a:r>
                <a:r>
                  <a:rPr lang="en-US" altLang="ko-KR" sz="1400" dirty="0" smtClean="0"/>
                  <a:t>223), </a:t>
                </a:r>
                <a:r>
                  <a:rPr lang="en-US" altLang="ko-KR" sz="1400" dirty="0"/>
                  <a:t>are elements of </a:t>
                </a:r>
                <a:r>
                  <a:rPr lang="en-US" altLang="ko-KR" sz="1400" dirty="0" smtClean="0"/>
                  <a:t>GF</a:t>
                </a:r>
                <a:r>
                  <a:rPr lang="en-US" altLang="ko-KR" sz="1400" dirty="0"/>
                  <a:t> (2</a:t>
                </a:r>
                <a:r>
                  <a:rPr lang="en-US" altLang="ko-KR" sz="1400" baseline="30000" dirty="0"/>
                  <a:t>8</a:t>
                </a:r>
                <a:r>
                  <a:rPr lang="en-US" altLang="ko-KR" sz="1400" dirty="0"/>
                  <a:t>)</a:t>
                </a:r>
                <a:endParaRPr lang="ko-KR" altLang="ko-KR" sz="1400" dirty="0"/>
              </a:p>
              <a:p>
                <a:pPr marL="457200" lvl="1" indent="0">
                  <a:buNone/>
                </a:pPr>
                <a:endParaRPr lang="en-US" altLang="ko-KR" sz="1400" i="1" dirty="0" smtClean="0"/>
              </a:p>
              <a:p>
                <a:pPr marL="457200" lvl="1" indent="0">
                  <a:buNone/>
                </a:pPr>
                <a:r>
                  <a:rPr lang="en-US" altLang="ko-KR" sz="1400" i="1" dirty="0"/>
                  <a:t> </a:t>
                </a:r>
                <a:r>
                  <a:rPr lang="en-US" altLang="ko-KR" sz="1400" i="1" dirty="0" smtClean="0"/>
                  <a:t> </a:t>
                </a:r>
                <a:endParaRPr lang="en-US" altLang="ko-KR" sz="14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690464"/>
                <a:ext cx="7772400" cy="4114800"/>
              </a:xfrm>
              <a:blipFill rotWithShape="1">
                <a:blip r:embed="rId3"/>
                <a:stretch>
                  <a:fillRect t="-444" b="-11407"/>
                </a:stretch>
              </a:blipFill>
            </p:spPr>
            <p:txBody>
              <a:bodyPr/>
              <a:lstStyle/>
              <a:p>
                <a:r>
                  <a:rPr lang="ko-KR" altLang="en-US">
                    <a:noFill/>
                  </a:rPr>
                  <a:t> </a:t>
                </a:r>
              </a:p>
            </p:txBody>
          </p:sp>
        </mc:Fallback>
      </mc:AlternateContent>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19</a:t>
            </a:fld>
            <a:endParaRPr lang="en-US" altLang="ko-K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2" name="그림 11"/>
          <p:cNvPicPr/>
          <p:nvPr/>
        </p:nvPicPr>
        <p:blipFill>
          <a:blip r:embed="rId4"/>
          <a:stretch>
            <a:fillRect/>
          </a:stretch>
        </p:blipFill>
        <p:spPr>
          <a:xfrm>
            <a:off x="3505773" y="2924944"/>
            <a:ext cx="1695450" cy="666750"/>
          </a:xfrm>
          <a:prstGeom prst="rect">
            <a:avLst/>
          </a:prstGeom>
        </p:spPr>
      </p:pic>
      <p:pic>
        <p:nvPicPr>
          <p:cNvPr id="13" name="그림 12"/>
          <p:cNvPicPr/>
          <p:nvPr/>
        </p:nvPicPr>
        <p:blipFill>
          <a:blip r:embed="rId5"/>
          <a:stretch>
            <a:fillRect/>
          </a:stretch>
        </p:blipFill>
        <p:spPr>
          <a:xfrm>
            <a:off x="2938921" y="4797152"/>
            <a:ext cx="2286000" cy="695325"/>
          </a:xfrm>
          <a:prstGeom prst="rect">
            <a:avLst/>
          </a:prstGeom>
        </p:spPr>
      </p:pic>
      <p:sp>
        <p:nvSpPr>
          <p:cNvPr id="14"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5"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153408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
        <p:nvSpPr>
          <p:cNvPr id="10" name="タイトル 1"/>
          <p:cNvSpPr txBox="1">
            <a:spLocks/>
          </p:cNvSpPr>
          <p:nvPr/>
        </p:nvSpPr>
        <p:spPr bwMode="auto">
          <a:xfrm>
            <a:off x="650631" y="550031"/>
            <a:ext cx="79629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a:lstStyle>
          <a:p>
            <a:r>
              <a:rPr kumimoji="1" lang="en-US" altLang="ja-JP" sz="2400" b="1" kern="0" smtClean="0">
                <a:solidFill>
                  <a:schemeClr val="tx1"/>
                </a:solidFill>
              </a:rPr>
              <a:t>Contributors</a:t>
            </a:r>
            <a:endParaRPr kumimoji="1" lang="ja-JP" altLang="en-US" sz="2400" b="1" kern="0" dirty="0">
              <a:solidFill>
                <a:schemeClr val="tx1"/>
              </a:solidFill>
            </a:endParaRPr>
          </a:p>
        </p:txBody>
      </p:sp>
      <p:graphicFrame>
        <p:nvGraphicFramePr>
          <p:cNvPr id="11" name="コンテンツ プレースホルダー 4"/>
          <p:cNvGraphicFramePr>
            <a:graphicFrameLocks/>
          </p:cNvGraphicFramePr>
          <p:nvPr>
            <p:extLst>
              <p:ext uri="{D42A27DB-BD31-4B8C-83A1-F6EECF244321}">
                <p14:modId xmlns:p14="http://schemas.microsoft.com/office/powerpoint/2010/main" val="3726343243"/>
              </p:ext>
            </p:extLst>
          </p:nvPr>
        </p:nvGraphicFramePr>
        <p:xfrm>
          <a:off x="741873" y="1380226"/>
          <a:ext cx="7694761" cy="4523116"/>
        </p:xfrm>
        <a:graphic>
          <a:graphicData uri="http://schemas.openxmlformats.org/drawingml/2006/table">
            <a:tbl>
              <a:tblPr firstRow="1" bandRow="1">
                <a:tableStyleId>{5C22544A-7EE6-4342-B048-85BDC9FD1C3A}</a:tableStyleId>
              </a:tblPr>
              <a:tblGrid>
                <a:gridCol w="1981173"/>
                <a:gridCol w="3008983"/>
                <a:gridCol w="2704605"/>
              </a:tblGrid>
              <a:tr h="347932">
                <a:tc>
                  <a:txBody>
                    <a:bodyPr/>
                    <a:lstStyle/>
                    <a:p>
                      <a:r>
                        <a:rPr kumimoji="1" lang="en-US" altLang="ja-JP" sz="1200" dirty="0" smtClean="0">
                          <a:latin typeface="+mn-lt"/>
                        </a:rPr>
                        <a:t>Name</a:t>
                      </a:r>
                      <a:endParaRPr kumimoji="1" lang="ja-JP" altLang="en-US" sz="1200" dirty="0">
                        <a:latin typeface="+mn-lt"/>
                      </a:endParaRPr>
                    </a:p>
                  </a:txBody>
                  <a:tcPr>
                    <a:solidFill>
                      <a:srgbClr val="00B0F0"/>
                    </a:solidFill>
                  </a:tcPr>
                </a:tc>
                <a:tc>
                  <a:txBody>
                    <a:bodyPr/>
                    <a:lstStyle/>
                    <a:p>
                      <a:r>
                        <a:rPr kumimoji="1" lang="en-US" altLang="ja-JP" sz="1200" dirty="0" smtClean="0">
                          <a:latin typeface="+mn-lt"/>
                        </a:rPr>
                        <a:t>Affiliation</a:t>
                      </a:r>
                      <a:endParaRPr kumimoji="1" lang="ja-JP" altLang="en-US" sz="1200" dirty="0">
                        <a:latin typeface="+mn-lt"/>
                      </a:endParaRPr>
                    </a:p>
                  </a:txBody>
                  <a:tcPr>
                    <a:solidFill>
                      <a:srgbClr val="00B0F0"/>
                    </a:solidFill>
                  </a:tcPr>
                </a:tc>
                <a:tc>
                  <a:txBody>
                    <a:bodyPr/>
                    <a:lstStyle/>
                    <a:p>
                      <a:r>
                        <a:rPr kumimoji="1" lang="en-US" altLang="ja-JP" sz="1200" dirty="0" smtClean="0">
                          <a:latin typeface="+mn-lt"/>
                        </a:rPr>
                        <a:t>Email</a:t>
                      </a:r>
                      <a:endParaRPr kumimoji="1" lang="ja-JP" altLang="en-US" sz="1200" dirty="0">
                        <a:latin typeface="+mn-lt"/>
                      </a:endParaRPr>
                    </a:p>
                  </a:txBody>
                  <a:tcPr>
                    <a:solidFill>
                      <a:srgbClr val="00B0F0"/>
                    </a:solidFill>
                  </a:tcPr>
                </a:tc>
              </a:tr>
              <a:tr h="347932">
                <a:tc>
                  <a:txBody>
                    <a:bodyPr/>
                    <a:lstStyle/>
                    <a:p>
                      <a:r>
                        <a:rPr kumimoji="1" lang="en-US" altLang="ja-JP" sz="1200" dirty="0" smtClean="0">
                          <a:latin typeface="+mn-lt"/>
                        </a:rPr>
                        <a:t>Jae </a:t>
                      </a:r>
                      <a:r>
                        <a:rPr kumimoji="1" lang="en-US" altLang="ja-JP" sz="1200" dirty="0" err="1" smtClean="0">
                          <a:latin typeface="+mn-lt"/>
                        </a:rPr>
                        <a:t>Seung</a:t>
                      </a:r>
                      <a:r>
                        <a:rPr kumimoji="1" lang="en-US" altLang="ja-JP" sz="1200" dirty="0" smtClean="0">
                          <a:latin typeface="+mn-lt"/>
                        </a:rPr>
                        <a:t> Lee</a:t>
                      </a:r>
                      <a:endParaRPr kumimoji="1" lang="ja-JP" altLang="en-US" sz="1200" dirty="0">
                        <a:latin typeface="+mn-lt"/>
                      </a:endParaRPr>
                    </a:p>
                  </a:txBody>
                  <a:tcPr/>
                </a:tc>
                <a:tc>
                  <a:txBody>
                    <a:bodyPr/>
                    <a:lstStyle/>
                    <a:p>
                      <a:r>
                        <a:rPr kumimoji="1" lang="en-US" altLang="ja-JP" sz="1200" dirty="0" err="1" smtClean="0">
                          <a:latin typeface="+mn-lt"/>
                        </a:rPr>
                        <a:t>ETRI</a:t>
                      </a:r>
                      <a:endParaRPr kumimoji="1" lang="ja-JP" altLang="en-US" sz="1200" dirty="0">
                        <a:latin typeface="+mn-lt"/>
                      </a:endParaRPr>
                    </a:p>
                  </a:txBody>
                  <a:tcPr/>
                </a:tc>
                <a:tc>
                  <a:txBody>
                    <a:bodyPr/>
                    <a:lstStyle/>
                    <a:p>
                      <a:r>
                        <a:rPr kumimoji="1" lang="en-US" altLang="ja-JP" sz="1200" dirty="0" err="1" smtClean="0">
                          <a:latin typeface="+mn-lt"/>
                        </a:rPr>
                        <a:t>jasonlee@etri.re.kr</a:t>
                      </a:r>
                      <a:endParaRPr kumimoji="1" lang="ja-JP" altLang="en-US" sz="1200" dirty="0">
                        <a:latin typeface="+mn-lt"/>
                      </a:endParaRPr>
                    </a:p>
                  </a:txBody>
                  <a:tcPr/>
                </a:tc>
              </a:tr>
              <a:tr h="347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lt"/>
                        </a:rPr>
                        <a:t>Moon-</a:t>
                      </a:r>
                      <a:r>
                        <a:rPr kumimoji="1" lang="en-US" altLang="ja-JP" sz="1200" dirty="0" err="1" smtClean="0">
                          <a:latin typeface="+mn-lt"/>
                        </a:rPr>
                        <a:t>Sik</a:t>
                      </a:r>
                      <a:r>
                        <a:rPr kumimoji="1" lang="en-US" altLang="ja-JP" sz="1200" dirty="0" smtClean="0">
                          <a:latin typeface="+mn-lt"/>
                        </a:rPr>
                        <a:t> Lee</a:t>
                      </a:r>
                      <a:endParaRPr kumimoji="1" lang="ja-JP" altLang="en-US" sz="1200" dirty="0" smtClean="0">
                        <a:latin typeface="+mn-lt"/>
                      </a:endParaRPr>
                    </a:p>
                  </a:txBody>
                  <a:tcPr/>
                </a:tc>
                <a:tc>
                  <a:txBody>
                    <a:bodyPr/>
                    <a:lstStyle/>
                    <a:p>
                      <a:r>
                        <a:rPr kumimoji="1" lang="en-US" altLang="ja-JP" sz="1200" dirty="0" err="1" smtClean="0">
                          <a:latin typeface="+mn-lt"/>
                        </a:rPr>
                        <a:t>ETRI</a:t>
                      </a:r>
                      <a:endParaRPr kumimoji="1" lang="ja-JP" altLang="en-US" sz="1200" dirty="0">
                        <a:latin typeface="+mn-lt"/>
                      </a:endParaRPr>
                    </a:p>
                  </a:txBody>
                  <a:tcPr/>
                </a:tc>
                <a:tc>
                  <a:txBody>
                    <a:bodyPr/>
                    <a:lstStyle/>
                    <a:p>
                      <a:r>
                        <a:rPr kumimoji="1" lang="en-US" altLang="ko-KR" sz="1200" dirty="0" err="1" smtClean="0">
                          <a:latin typeface="+mn-lt"/>
                        </a:rPr>
                        <a:t>moonsiklee@etri.re.kr</a:t>
                      </a:r>
                      <a:endParaRPr kumimoji="1" lang="ja-JP" altLang="en-US" sz="1200" dirty="0">
                        <a:latin typeface="+mn-lt"/>
                      </a:endParaRPr>
                    </a:p>
                  </a:txBody>
                  <a:tcPr/>
                </a:tc>
              </a:tr>
              <a:tr h="347932">
                <a:tc>
                  <a:txBody>
                    <a:bodyPr/>
                    <a:lstStyle/>
                    <a:p>
                      <a:r>
                        <a:rPr kumimoji="1" lang="en-US" altLang="ja-JP" sz="1200" dirty="0" err="1" smtClean="0">
                          <a:latin typeface="+mn-lt"/>
                        </a:rPr>
                        <a:t>Itaru</a:t>
                      </a:r>
                      <a:r>
                        <a:rPr kumimoji="1" lang="en-US" altLang="ja-JP" sz="1200" dirty="0" smtClean="0">
                          <a:latin typeface="+mn-lt"/>
                        </a:rPr>
                        <a:t> </a:t>
                      </a:r>
                      <a:r>
                        <a:rPr kumimoji="1" lang="en-US" altLang="ja-JP" sz="1200" dirty="0" err="1" smtClean="0">
                          <a:latin typeface="+mn-lt"/>
                        </a:rPr>
                        <a:t>Maekawa</a:t>
                      </a:r>
                      <a:endParaRPr kumimoji="1" lang="ja-JP" altLang="en-US" sz="1200" dirty="0">
                        <a:latin typeface="+mn-lt"/>
                      </a:endParaRPr>
                    </a:p>
                  </a:txBody>
                  <a:tcPr/>
                </a:tc>
                <a:tc>
                  <a:txBody>
                    <a:bodyPr/>
                    <a:lstStyle/>
                    <a:p>
                      <a:r>
                        <a:rPr kumimoji="1" lang="en-US" altLang="ja-JP" sz="1200" dirty="0" smtClean="0">
                          <a:latin typeface="+mn-lt"/>
                        </a:rPr>
                        <a:t>Japan Radio Corporation</a:t>
                      </a:r>
                      <a:endParaRPr kumimoji="1" lang="ja-JP" altLang="en-US" sz="1200" dirty="0">
                        <a:latin typeface="+mn-lt"/>
                      </a:endParaRPr>
                    </a:p>
                  </a:txBody>
                  <a:tcPr/>
                </a:tc>
                <a:tc>
                  <a:txBody>
                    <a:bodyPr/>
                    <a:lstStyle/>
                    <a:p>
                      <a:r>
                        <a:rPr kumimoji="1" lang="en-US" altLang="ja-JP" sz="1200" dirty="0" err="1" smtClean="0">
                          <a:latin typeface="+mn-lt"/>
                        </a:rPr>
                        <a:t>maekawa.itaru@jrc.co.jp</a:t>
                      </a:r>
                      <a:endParaRPr kumimoji="1" lang="ja-JP" altLang="en-US" sz="1200" dirty="0">
                        <a:latin typeface="+mn-lt"/>
                      </a:endParaRPr>
                    </a:p>
                  </a:txBody>
                  <a:tcPr/>
                </a:tc>
              </a:tr>
              <a:tr h="347932">
                <a:tc>
                  <a:txBody>
                    <a:bodyPr/>
                    <a:lstStyle/>
                    <a:p>
                      <a:r>
                        <a:rPr kumimoji="1" lang="en-US" altLang="ja-JP" sz="1200" dirty="0" smtClean="0">
                          <a:latin typeface="+mn-lt"/>
                        </a:rPr>
                        <a:t>Lee </a:t>
                      </a:r>
                      <a:r>
                        <a:rPr kumimoji="1" lang="en-US" altLang="ja-JP" sz="1200" dirty="0" err="1" smtClean="0">
                          <a:latin typeface="+mn-lt"/>
                        </a:rPr>
                        <a:t>Doohwan</a:t>
                      </a:r>
                      <a:endParaRPr kumimoji="1" lang="ja-JP" alt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lt"/>
                        </a:rPr>
                        <a:t>NTT Corporation</a:t>
                      </a:r>
                      <a:endParaRPr kumimoji="1" lang="ja-JP" altLang="en-US" sz="1200" dirty="0" smtClean="0">
                        <a:latin typeface="+mn-lt"/>
                      </a:endParaRPr>
                    </a:p>
                  </a:txBody>
                  <a:tcPr/>
                </a:tc>
                <a:tc>
                  <a:txBody>
                    <a:bodyPr/>
                    <a:lstStyle/>
                    <a:p>
                      <a:r>
                        <a:rPr kumimoji="1" lang="en-US" altLang="ja-JP" sz="1200" dirty="0" smtClean="0">
                          <a:latin typeface="+mn-lt"/>
                        </a:rPr>
                        <a:t>lee.doohwan@lab.ntt.co.jp</a:t>
                      </a:r>
                      <a:endParaRPr kumimoji="1" lang="ja-JP" altLang="en-US" sz="1200" dirty="0">
                        <a:latin typeface="+mn-lt"/>
                      </a:endParaRPr>
                    </a:p>
                  </a:txBody>
                  <a:tcPr/>
                </a:tc>
              </a:tr>
              <a:tr h="347932">
                <a:tc>
                  <a:txBody>
                    <a:bodyPr/>
                    <a:lstStyle/>
                    <a:p>
                      <a:r>
                        <a:rPr kumimoji="1" lang="en-US" altLang="ja-JP" sz="1200" dirty="0" smtClean="0">
                          <a:latin typeface="+mn-lt"/>
                        </a:rPr>
                        <a:t>Ken Hiraga</a:t>
                      </a:r>
                      <a:endParaRPr kumimoji="1" lang="ja-JP" altLang="en-US" sz="1200" dirty="0">
                        <a:latin typeface="+mn-lt"/>
                      </a:endParaRPr>
                    </a:p>
                  </a:txBody>
                  <a:tcPr/>
                </a:tc>
                <a:tc>
                  <a:txBody>
                    <a:bodyPr/>
                    <a:lstStyle/>
                    <a:p>
                      <a:r>
                        <a:rPr kumimoji="1" lang="en-US" altLang="ja-JP" sz="1200" dirty="0" smtClean="0">
                          <a:latin typeface="+mn-lt"/>
                        </a:rPr>
                        <a:t>NTT Corporation</a:t>
                      </a:r>
                      <a:endParaRPr kumimoji="1" lang="ja-JP" altLang="en-US" sz="1200" dirty="0">
                        <a:latin typeface="+mn-lt"/>
                      </a:endParaRPr>
                    </a:p>
                  </a:txBody>
                  <a:tcPr/>
                </a:tc>
                <a:tc>
                  <a:txBody>
                    <a:bodyPr/>
                    <a:lstStyle/>
                    <a:p>
                      <a:r>
                        <a:rPr kumimoji="1" lang="en-US" altLang="ja-JP" sz="1200" dirty="0" err="1" smtClean="0">
                          <a:latin typeface="+mn-lt"/>
                        </a:rPr>
                        <a:t>hiraga.ken@lab.ntt.co.jp</a:t>
                      </a:r>
                      <a:endParaRPr kumimoji="1" lang="ja-JP" altLang="en-US" sz="1200" dirty="0">
                        <a:latin typeface="+mn-lt"/>
                      </a:endParaRPr>
                    </a:p>
                  </a:txBody>
                  <a:tcPr/>
                </a:tc>
              </a:tr>
              <a:tr h="347932">
                <a:tc>
                  <a:txBody>
                    <a:bodyPr/>
                    <a:lstStyle/>
                    <a:p>
                      <a:r>
                        <a:rPr kumimoji="1" lang="en-US" altLang="ja-JP" sz="1200" dirty="0" smtClean="0">
                          <a:latin typeface="+mn-lt"/>
                        </a:rPr>
                        <a:t>Masashi Shimizu</a:t>
                      </a:r>
                      <a:endParaRPr kumimoji="1" lang="ja-JP" altLang="en-US" sz="1200" dirty="0">
                        <a:latin typeface="+mn-lt"/>
                      </a:endParaRPr>
                    </a:p>
                  </a:txBody>
                  <a:tcPr/>
                </a:tc>
                <a:tc>
                  <a:txBody>
                    <a:bodyPr/>
                    <a:lstStyle/>
                    <a:p>
                      <a:r>
                        <a:rPr kumimoji="1" lang="en-US" altLang="ja-JP" sz="1200" dirty="0" smtClean="0">
                          <a:latin typeface="+mn-lt"/>
                        </a:rPr>
                        <a:t>NTT Corporation</a:t>
                      </a:r>
                      <a:endParaRPr kumimoji="1" lang="ja-JP" altLang="en-US" sz="1200" dirty="0">
                        <a:latin typeface="+mn-lt"/>
                      </a:endParaRPr>
                    </a:p>
                  </a:txBody>
                  <a:tcPr/>
                </a:tc>
                <a:tc>
                  <a:txBody>
                    <a:bodyPr/>
                    <a:lstStyle/>
                    <a:p>
                      <a:r>
                        <a:rPr kumimoji="1" lang="en-US" altLang="ja-JP" sz="1200" dirty="0" err="1" smtClean="0">
                          <a:latin typeface="+mn-lt"/>
                        </a:rPr>
                        <a:t>masashi.shimizu@upr-net.co.jp</a:t>
                      </a:r>
                      <a:endParaRPr kumimoji="1" lang="ja-JP" altLang="en-US" sz="1200" dirty="0">
                        <a:latin typeface="+mn-lt"/>
                      </a:endParaRPr>
                    </a:p>
                  </a:txBody>
                  <a:tcPr/>
                </a:tc>
              </a:tr>
              <a:tr h="347932">
                <a:tc>
                  <a:txBody>
                    <a:bodyPr/>
                    <a:lstStyle/>
                    <a:p>
                      <a:r>
                        <a:rPr kumimoji="1" lang="en-US" altLang="ja-JP" sz="1200" dirty="0" smtClean="0">
                          <a:latin typeface="+mn-lt"/>
                        </a:rPr>
                        <a:t>Keitarou Kondou</a:t>
                      </a:r>
                      <a:endParaRPr kumimoji="1" lang="ja-JP" altLang="en-US" sz="1200" dirty="0">
                        <a:latin typeface="+mn-lt"/>
                      </a:endParaRPr>
                    </a:p>
                  </a:txBody>
                  <a:tcPr/>
                </a:tc>
                <a:tc>
                  <a:txBody>
                    <a:bodyPr/>
                    <a:lstStyle/>
                    <a:p>
                      <a:r>
                        <a:rPr kumimoji="1" lang="en-US" altLang="ja-JP" sz="1200" dirty="0" smtClean="0">
                          <a:latin typeface="+mn-lt"/>
                        </a:rPr>
                        <a:t>Sony Corporation</a:t>
                      </a:r>
                      <a:endParaRPr kumimoji="1" lang="ja-JP" altLang="en-US" sz="1200" dirty="0">
                        <a:latin typeface="+mn-lt"/>
                      </a:endParaRPr>
                    </a:p>
                  </a:txBody>
                  <a:tcPr/>
                </a:tc>
                <a:tc>
                  <a:txBody>
                    <a:bodyPr/>
                    <a:lstStyle/>
                    <a:p>
                      <a:r>
                        <a:rPr kumimoji="1" lang="en-US" altLang="ja-JP" sz="1200" dirty="0" err="1" smtClean="0">
                          <a:latin typeface="+mn-lt"/>
                        </a:rPr>
                        <a:t>Keitarou.Kondou@jp.sony.com</a:t>
                      </a:r>
                      <a:endParaRPr kumimoji="1" lang="ja-JP" altLang="en-US" sz="1200" dirty="0">
                        <a:latin typeface="+mn-lt"/>
                      </a:endParaRPr>
                    </a:p>
                  </a:txBody>
                  <a:tcPr/>
                </a:tc>
              </a:tr>
              <a:tr h="347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lt"/>
                        </a:rPr>
                        <a:t>Hiroyuki</a:t>
                      </a:r>
                      <a:r>
                        <a:rPr kumimoji="1" lang="en-US" altLang="ja-JP" sz="1200" baseline="0" dirty="0" smtClean="0">
                          <a:latin typeface="+mn-lt"/>
                        </a:rPr>
                        <a:t> Matsumura</a:t>
                      </a:r>
                      <a:endParaRPr kumimoji="1" lang="ja-JP" altLang="en-US" sz="1200" dirty="0" smtClean="0">
                        <a:latin typeface="+mn-lt"/>
                      </a:endParaRPr>
                    </a:p>
                  </a:txBody>
                  <a:tcPr/>
                </a:tc>
                <a:tc>
                  <a:txBody>
                    <a:bodyPr/>
                    <a:lstStyle/>
                    <a:p>
                      <a:r>
                        <a:rPr kumimoji="1" lang="en-US" altLang="ja-JP" sz="1200" dirty="0" smtClean="0">
                          <a:latin typeface="+mn-lt"/>
                        </a:rPr>
                        <a:t>Sony Corporation</a:t>
                      </a:r>
                      <a:endParaRPr kumimoji="1" lang="ja-JP" altLang="en-US" sz="1200" dirty="0">
                        <a:latin typeface="+mn-lt"/>
                      </a:endParaRPr>
                    </a:p>
                  </a:txBody>
                  <a:tcPr/>
                </a:tc>
                <a:tc>
                  <a:txBody>
                    <a:bodyPr/>
                    <a:lstStyle/>
                    <a:p>
                      <a:r>
                        <a:rPr kumimoji="1" lang="en-US" altLang="ja-JP" sz="1200" dirty="0" err="1" smtClean="0">
                          <a:latin typeface="+mn-lt"/>
                        </a:rPr>
                        <a:t>Hiroyuki.Matsumura@jp.sony.com</a:t>
                      </a:r>
                      <a:endParaRPr kumimoji="1" lang="ja-JP" altLang="en-US" sz="1200" dirty="0">
                        <a:latin typeface="+mn-lt"/>
                      </a:endParaRPr>
                    </a:p>
                  </a:txBody>
                  <a:tcPr/>
                </a:tc>
              </a:tr>
              <a:tr h="347932">
                <a:tc>
                  <a:txBody>
                    <a:bodyPr/>
                    <a:lstStyle/>
                    <a:p>
                      <a:r>
                        <a:rPr kumimoji="1" lang="en-US" altLang="ja-JP" sz="1200" dirty="0" smtClean="0">
                          <a:latin typeface="+mn-lt"/>
                        </a:rPr>
                        <a:t>Makoto Noda</a:t>
                      </a:r>
                      <a:endParaRPr kumimoji="1" lang="ja-JP" altLang="en-US" sz="1200" dirty="0">
                        <a:latin typeface="+mn-lt"/>
                      </a:endParaRPr>
                    </a:p>
                  </a:txBody>
                  <a:tcPr/>
                </a:tc>
                <a:tc>
                  <a:txBody>
                    <a:bodyPr/>
                    <a:lstStyle/>
                    <a:p>
                      <a:r>
                        <a:rPr kumimoji="1" lang="en-US" altLang="ja-JP" sz="1200" dirty="0" smtClean="0">
                          <a:latin typeface="+mn-lt"/>
                        </a:rPr>
                        <a:t>Sony Corporation</a:t>
                      </a:r>
                      <a:endParaRPr kumimoji="1" lang="ja-JP" altLang="en-US" sz="1200" dirty="0">
                        <a:latin typeface="+mn-lt"/>
                      </a:endParaRPr>
                    </a:p>
                  </a:txBody>
                  <a:tcPr/>
                </a:tc>
                <a:tc>
                  <a:txBody>
                    <a:bodyPr/>
                    <a:lstStyle/>
                    <a:p>
                      <a:r>
                        <a:rPr kumimoji="1" lang="en-US" altLang="ja-JP" sz="1200" dirty="0" err="1" smtClean="0">
                          <a:latin typeface="+mn-lt"/>
                        </a:rPr>
                        <a:t>MakotoB.Noda</a:t>
                      </a:r>
                      <a:r>
                        <a:rPr kumimoji="1" lang="ja-JP" altLang="en-US" sz="1200" baseline="0" dirty="0" smtClean="0">
                          <a:latin typeface="+mn-lt"/>
                        </a:rPr>
                        <a:t> </a:t>
                      </a:r>
                      <a:r>
                        <a:rPr kumimoji="1" lang="en-US" altLang="ja-JP" sz="1200" baseline="0" dirty="0" smtClean="0">
                          <a:latin typeface="+mn-lt"/>
                        </a:rPr>
                        <a:t>at </a:t>
                      </a:r>
                      <a:r>
                        <a:rPr kumimoji="1" lang="en-US" altLang="ja-JP" sz="1200" dirty="0" err="1" smtClean="0">
                          <a:latin typeface="+mn-lt"/>
                        </a:rPr>
                        <a:t>jp.sony.com</a:t>
                      </a:r>
                      <a:endParaRPr kumimoji="1" lang="ja-JP" altLang="en-US" sz="1200" dirty="0">
                        <a:latin typeface="+mn-lt"/>
                      </a:endParaRPr>
                    </a:p>
                  </a:txBody>
                  <a:tcPr/>
                </a:tc>
              </a:tr>
              <a:tr h="347932">
                <a:tc>
                  <a:txBody>
                    <a:bodyPr/>
                    <a:lstStyle/>
                    <a:p>
                      <a:r>
                        <a:rPr kumimoji="1" lang="en-US" altLang="ja-JP" sz="1200" dirty="0" smtClean="0">
                          <a:latin typeface="+mn-lt"/>
                        </a:rPr>
                        <a:t>Masashi Shinagawa</a:t>
                      </a:r>
                      <a:endParaRPr kumimoji="1" lang="ja-JP" altLang="en-US" sz="1200" dirty="0">
                        <a:latin typeface="+mn-lt"/>
                      </a:endParaRPr>
                    </a:p>
                  </a:txBody>
                  <a:tcPr/>
                </a:tc>
                <a:tc>
                  <a:txBody>
                    <a:bodyPr/>
                    <a:lstStyle/>
                    <a:p>
                      <a:r>
                        <a:rPr kumimoji="1" lang="en-US" altLang="ja-JP" sz="1200" dirty="0" smtClean="0">
                          <a:latin typeface="+mn-lt"/>
                        </a:rPr>
                        <a:t>Sony Corporation</a:t>
                      </a:r>
                      <a:endParaRPr kumimoji="1" lang="ja-JP" altLang="en-US" sz="1200" dirty="0">
                        <a:latin typeface="+mn-lt"/>
                      </a:endParaRPr>
                    </a:p>
                  </a:txBody>
                  <a:tcPr/>
                </a:tc>
                <a:tc>
                  <a:txBody>
                    <a:bodyPr/>
                    <a:lstStyle/>
                    <a:p>
                      <a:r>
                        <a:rPr kumimoji="1" lang="en-US" altLang="ja-JP" sz="1200" dirty="0" err="1" smtClean="0">
                          <a:latin typeface="+mn-lt"/>
                        </a:rPr>
                        <a:t>Masashi.Shinagawa@jp.sony.com</a:t>
                      </a:r>
                      <a:endParaRPr kumimoji="1" lang="ja-JP" altLang="en-US" sz="1200" dirty="0">
                        <a:latin typeface="+mn-lt"/>
                      </a:endParaRPr>
                    </a:p>
                  </a:txBody>
                  <a:tcPr/>
                </a:tc>
              </a:tr>
              <a:tr h="347932">
                <a:tc>
                  <a:txBody>
                    <a:bodyPr/>
                    <a:lstStyle/>
                    <a:p>
                      <a:r>
                        <a:rPr kumimoji="1" lang="en-US" altLang="ja-JP" sz="1200" dirty="0" smtClean="0">
                          <a:latin typeface="+mn-lt"/>
                        </a:rPr>
                        <a:t>Ko Togashi</a:t>
                      </a:r>
                      <a:endParaRPr kumimoji="1" lang="ja-JP" altLang="en-US" sz="1200" dirty="0">
                        <a:latin typeface="+mn-lt"/>
                      </a:endParaRPr>
                    </a:p>
                  </a:txBody>
                  <a:tcPr/>
                </a:tc>
                <a:tc>
                  <a:txBody>
                    <a:bodyPr/>
                    <a:lstStyle/>
                    <a:p>
                      <a:r>
                        <a:rPr kumimoji="1" lang="en-US" altLang="ja-JP" sz="1200" dirty="0" smtClean="0">
                          <a:latin typeface="+mn-lt"/>
                        </a:rPr>
                        <a:t>Toshiba Corporation</a:t>
                      </a:r>
                      <a:endParaRPr kumimoji="1" lang="ja-JP" altLang="en-US" sz="1200" dirty="0">
                        <a:latin typeface="+mn-lt"/>
                      </a:endParaRPr>
                    </a:p>
                  </a:txBody>
                  <a:tcPr/>
                </a:tc>
                <a:tc>
                  <a:txBody>
                    <a:bodyPr/>
                    <a:lstStyle/>
                    <a:p>
                      <a:r>
                        <a:rPr kumimoji="1" lang="en-US" altLang="ja-JP" sz="1200" dirty="0" err="1" smtClean="0">
                          <a:latin typeface="+mn-lt"/>
                        </a:rPr>
                        <a:t>ko.togashi@toshiba.co.jp</a:t>
                      </a:r>
                      <a:endParaRPr kumimoji="1" lang="ja-JP" altLang="en-US" sz="1200" dirty="0">
                        <a:latin typeface="+mn-lt"/>
                      </a:endParaRPr>
                    </a:p>
                  </a:txBody>
                  <a:tcPr/>
                </a:tc>
              </a:tr>
              <a:tr h="347932">
                <a:tc>
                  <a:txBody>
                    <a:bodyPr/>
                    <a:lstStyle/>
                    <a:p>
                      <a:r>
                        <a:rPr kumimoji="1" lang="en-US" altLang="ja-JP" sz="1200" dirty="0" smtClean="0">
                          <a:latin typeface="+mn-lt"/>
                        </a:rPr>
                        <a:t>Kiyoshi Toshimitsu</a:t>
                      </a:r>
                      <a:endParaRPr kumimoji="1" lang="ja-JP" altLang="en-US" sz="1200" dirty="0">
                        <a:latin typeface="+mn-lt"/>
                      </a:endParaRPr>
                    </a:p>
                  </a:txBody>
                  <a:tcPr/>
                </a:tc>
                <a:tc>
                  <a:txBody>
                    <a:bodyPr/>
                    <a:lstStyle/>
                    <a:p>
                      <a:r>
                        <a:rPr kumimoji="1" lang="en-US" altLang="ja-JP" sz="1200" dirty="0" smtClean="0">
                          <a:latin typeface="+mn-lt"/>
                        </a:rPr>
                        <a:t>Toshiba Corporation</a:t>
                      </a:r>
                      <a:endParaRPr kumimoji="1" lang="ja-JP" alt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smtClean="0">
                          <a:latin typeface="+mn-lt"/>
                        </a:rPr>
                        <a:t>kiyoshi.toshimitsu@toshiba.co.jp</a:t>
                      </a:r>
                      <a:endParaRPr kumimoji="1" lang="ja-JP" altLang="en-US" sz="1200" dirty="0" smtClean="0">
                        <a:latin typeface="+mn-lt"/>
                      </a:endParaRPr>
                    </a:p>
                  </a:txBody>
                  <a:tcPr/>
                </a:tc>
              </a:tr>
            </a:tbl>
          </a:graphicData>
        </a:graphic>
      </p:graphicFrame>
    </p:spTree>
    <p:extLst>
      <p:ext uri="{BB962C8B-B14F-4D97-AF65-F5344CB8AC3E}">
        <p14:creationId xmlns:p14="http://schemas.microsoft.com/office/powerpoint/2010/main" val="88760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Forward Error </a:t>
            </a:r>
            <a:r>
              <a:rPr lang="en-US" altLang="ko-KR" dirty="0" smtClean="0"/>
              <a:t>Correction (2/2)</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457200" lvl="1" indent="0">
              <a:buNone/>
            </a:pPr>
            <a:endParaRPr lang="en-US" altLang="ko-KR" sz="1400" i="1" dirty="0" smtClean="0"/>
          </a:p>
          <a:p>
            <a:pPr marL="457200" lvl="1" indent="0">
              <a:buNone/>
            </a:pPr>
            <a:r>
              <a:rPr lang="en-US" altLang="ko-KR" sz="1400" i="1" dirty="0"/>
              <a:t> </a:t>
            </a:r>
            <a:r>
              <a:rPr lang="en-US" altLang="ko-KR" sz="1400" i="1" dirty="0" smtClean="0"/>
              <a:t> </a:t>
            </a:r>
            <a:endParaRPr lang="en-US" altLang="ko-KR" sz="1400" dirty="0"/>
          </a:p>
        </p:txBody>
      </p:sp>
      <p:sp>
        <p:nvSpPr>
          <p:cNvPr id="6" name="슬라이드 번호 개체 틀 5"/>
          <p:cNvSpPr>
            <a:spLocks noGrp="1"/>
          </p:cNvSpPr>
          <p:nvPr>
            <p:ph type="sldNum" sz="quarter" idx="12"/>
          </p:nvPr>
        </p:nvSpPr>
        <p:spPr/>
        <p:txBody>
          <a:bodyPr/>
          <a:lstStyle/>
          <a:p>
            <a:r>
              <a:rPr lang="en-US" altLang="ko-KR" dirty="0" smtClean="0"/>
              <a:t>Slide </a:t>
            </a:r>
            <a:fld id="{CDE46E7E-3960-4637-AA10-33D76C39FA32}" type="slidenum">
              <a:rPr lang="en-US" altLang="ko-KR" smtClean="0"/>
              <a:pPr/>
              <a:t>20</a:t>
            </a:fld>
            <a:endParaRPr lang="en-US" altLang="ko-K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4" name="그림 13"/>
          <p:cNvPicPr/>
          <p:nvPr/>
        </p:nvPicPr>
        <p:blipFill>
          <a:blip r:embed="rId3"/>
          <a:stretch>
            <a:fillRect/>
          </a:stretch>
        </p:blipFill>
        <p:spPr>
          <a:xfrm>
            <a:off x="2241659" y="2781910"/>
            <a:ext cx="4699000" cy="2447290"/>
          </a:xfrm>
          <a:prstGeom prst="rect">
            <a:avLst/>
          </a:prstGeom>
        </p:spPr>
      </p:pic>
      <p:sp>
        <p:nvSpPr>
          <p:cNvPr id="15" name="TextBox 14"/>
          <p:cNvSpPr txBox="1"/>
          <p:nvPr/>
        </p:nvSpPr>
        <p:spPr>
          <a:xfrm>
            <a:off x="3563888" y="5528265"/>
            <a:ext cx="1717137" cy="276999"/>
          </a:xfrm>
          <a:prstGeom prst="rect">
            <a:avLst/>
          </a:prstGeom>
          <a:noFill/>
        </p:spPr>
        <p:txBody>
          <a:bodyPr wrap="none" rtlCol="0">
            <a:spAutoFit/>
          </a:bodyPr>
          <a:lstStyle/>
          <a:p>
            <a:r>
              <a:rPr lang="en-US" altLang="ko-KR" dirty="0" smtClean="0"/>
              <a:t>(Source: 802.15.3c spec)</a:t>
            </a:r>
            <a:endParaRPr lang="ko-KR" altLang="en-US" dirty="0"/>
          </a:p>
        </p:txBody>
      </p:sp>
      <p:sp>
        <p:nvSpPr>
          <p:cNvPr id="16"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7"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
        <p:nvSpPr>
          <p:cNvPr id="18" name="내용 개체 틀 2"/>
          <p:cNvSpPr txBox="1">
            <a:spLocks/>
          </p:cNvSpPr>
          <p:nvPr/>
        </p:nvSpPr>
        <p:spPr bwMode="auto">
          <a:xfrm>
            <a:off x="683568" y="1628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latinLnBrk="0"/>
            <a:r>
              <a:rPr lang="en-US" altLang="ko-KR" sz="1600" dirty="0" smtClean="0"/>
              <a:t>For </a:t>
            </a:r>
            <a:r>
              <a:rPr lang="en-US" altLang="ko-KR" sz="1600" dirty="0"/>
              <a:t>a shortened RS(</a:t>
            </a:r>
            <a:r>
              <a:rPr lang="en-US" altLang="ko-KR" sz="1600" i="1" dirty="0" err="1"/>
              <a:t>L</a:t>
            </a:r>
            <a:r>
              <a:rPr lang="en-US" altLang="ko-KR" sz="1600" i="1" baseline="-25000" dirty="0" err="1"/>
              <a:t>inf</a:t>
            </a:r>
            <a:r>
              <a:rPr lang="en-US" altLang="ko-KR" sz="1600" i="1" baseline="-25000" dirty="0"/>
              <a:t> </a:t>
            </a:r>
            <a:r>
              <a:rPr lang="en-US" altLang="ko-KR" sz="1600" dirty="0"/>
              <a:t>+ 16, </a:t>
            </a:r>
            <a:r>
              <a:rPr lang="en-US" altLang="ko-KR" sz="1600" i="1" dirty="0" err="1"/>
              <a:t>L</a:t>
            </a:r>
            <a:r>
              <a:rPr lang="en-US" altLang="ko-KR" sz="1600" i="1" baseline="-25000" dirty="0" err="1"/>
              <a:t>inf</a:t>
            </a:r>
            <a:r>
              <a:rPr lang="en-US" altLang="ko-KR" sz="1600" dirty="0"/>
              <a:t>), 224-</a:t>
            </a:r>
            <a:r>
              <a:rPr lang="en-US" altLang="ko-KR" sz="1600" i="1" dirty="0"/>
              <a:t> </a:t>
            </a:r>
            <a:r>
              <a:rPr lang="en-US" altLang="ko-KR" sz="1600" i="1" dirty="0" err="1"/>
              <a:t>L</a:t>
            </a:r>
            <a:r>
              <a:rPr lang="en-US" altLang="ko-KR" sz="1600" i="1" baseline="-25000" dirty="0" err="1"/>
              <a:t>inf</a:t>
            </a:r>
            <a:r>
              <a:rPr lang="en-US" altLang="ko-KR" sz="1600" i="1" baseline="-25000" dirty="0"/>
              <a:t> </a:t>
            </a:r>
            <a:r>
              <a:rPr lang="en-US" altLang="ko-KR" sz="1600" i="1" dirty="0"/>
              <a:t> </a:t>
            </a:r>
            <a:r>
              <a:rPr lang="en-US" altLang="ko-KR" sz="1600" dirty="0"/>
              <a:t>zero elements are appended to the incoming </a:t>
            </a:r>
            <a:r>
              <a:rPr lang="en-US" altLang="ko-KR" sz="1600" i="1" dirty="0" err="1"/>
              <a:t>L</a:t>
            </a:r>
            <a:r>
              <a:rPr lang="en-US" altLang="ko-KR" sz="1600" i="1" baseline="-25000" dirty="0" err="1"/>
              <a:t>inf</a:t>
            </a:r>
            <a:r>
              <a:rPr lang="en-US" altLang="ko-KR" sz="1600" i="1" dirty="0"/>
              <a:t> </a:t>
            </a:r>
            <a:r>
              <a:rPr lang="en-US" altLang="ko-KR" sz="1600" dirty="0"/>
              <a:t>octet message as </a:t>
            </a:r>
            <a:r>
              <a:rPr lang="en-US" altLang="ko-KR" sz="1600" dirty="0" smtClean="0"/>
              <a:t>follows:</a:t>
            </a:r>
            <a:r>
              <a:rPr lang="en-US" altLang="ko-KR" sz="1600" dirty="0"/>
              <a:t> </a:t>
            </a:r>
            <a:r>
              <a:rPr lang="en-US" altLang="ko-KR" sz="1600" i="1" dirty="0" err="1" smtClean="0"/>
              <a:t>m</a:t>
            </a:r>
            <a:r>
              <a:rPr lang="en-US" altLang="ko-KR" sz="1600" i="1" baseline="-25000" dirty="0" err="1" smtClean="0"/>
              <a:t>k</a:t>
            </a:r>
            <a:r>
              <a:rPr lang="en-US" altLang="ko-KR" sz="1600" i="1" dirty="0" smtClean="0"/>
              <a:t> </a:t>
            </a:r>
            <a:r>
              <a:rPr lang="en-US" altLang="ko-KR" sz="1600" dirty="0"/>
              <a:t>= 0, </a:t>
            </a:r>
            <a:r>
              <a:rPr lang="en-US" altLang="ko-KR" sz="1600" i="1" dirty="0"/>
              <a:t>k </a:t>
            </a:r>
            <a:r>
              <a:rPr lang="en-US" altLang="ko-KR" sz="1600" dirty="0"/>
              <a:t>= </a:t>
            </a:r>
            <a:r>
              <a:rPr lang="en-US" altLang="ko-KR" sz="1600" i="1" dirty="0" err="1"/>
              <a:t>L</a:t>
            </a:r>
            <a:r>
              <a:rPr lang="en-US" altLang="ko-KR" sz="1600" i="1" baseline="-25000" dirty="0" err="1"/>
              <a:t>inf</a:t>
            </a:r>
            <a:r>
              <a:rPr lang="en-US" altLang="ko-KR" sz="1600" dirty="0"/>
              <a:t>, …, </a:t>
            </a:r>
            <a:r>
              <a:rPr lang="en-US" altLang="ko-KR" sz="1600" dirty="0" smtClean="0"/>
              <a:t>223</a:t>
            </a:r>
            <a:endParaRPr lang="ko-KR" altLang="ko-KR" sz="1600" dirty="0"/>
          </a:p>
          <a:p>
            <a:pPr latinLnBrk="0"/>
            <a:r>
              <a:rPr lang="en-US" altLang="ko-KR" sz="1600" dirty="0"/>
              <a:t>These inserted zero elements are not </a:t>
            </a:r>
            <a:r>
              <a:rPr lang="en-US" altLang="ko-KR" sz="1600" dirty="0" smtClean="0"/>
              <a:t>transmitted</a:t>
            </a:r>
            <a:endParaRPr lang="en-US" altLang="ko-KR" sz="1400" i="1" kern="0" dirty="0" smtClean="0"/>
          </a:p>
          <a:p>
            <a:pPr marL="457200" lvl="1" indent="0">
              <a:buFontTx/>
              <a:buNone/>
            </a:pPr>
            <a:r>
              <a:rPr lang="en-US" altLang="ko-KR" sz="1400" i="1" kern="0" dirty="0"/>
              <a:t> </a:t>
            </a:r>
            <a:r>
              <a:rPr lang="en-US" altLang="ko-KR" sz="1400" i="1" kern="0" dirty="0" smtClean="0"/>
              <a:t> </a:t>
            </a:r>
            <a:endParaRPr lang="en-US" altLang="ko-KR" sz="1400" kern="0" dirty="0"/>
          </a:p>
        </p:txBody>
      </p:sp>
    </p:spTree>
    <p:extLst>
      <p:ext uri="{BB962C8B-B14F-4D97-AF65-F5344CB8AC3E}">
        <p14:creationId xmlns:p14="http://schemas.microsoft.com/office/powerpoint/2010/main" val="1918443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Code Spreading</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1800" dirty="0"/>
              <a:t>To increase robustness in </a:t>
            </a:r>
            <a:r>
              <a:rPr lang="en-US" altLang="ko-KR" sz="1800" dirty="0" smtClean="0"/>
              <a:t>frame header </a:t>
            </a:r>
            <a:r>
              <a:rPr lang="en-US" altLang="ko-KR" sz="1800" dirty="0"/>
              <a:t>and MAC frame body, </a:t>
            </a:r>
            <a:r>
              <a:rPr lang="en-US" altLang="ko-KR" sz="1800" dirty="0" smtClean="0"/>
              <a:t>code spreading is used</a:t>
            </a:r>
          </a:p>
          <a:p>
            <a:pPr lvl="0" latinLnBrk="0">
              <a:buAutoNum type="arabicParenR"/>
            </a:pPr>
            <a:r>
              <a:rPr lang="en-US" altLang="ko-KR" sz="1800" dirty="0" smtClean="0"/>
              <a:t>PRBS </a:t>
            </a:r>
            <a:r>
              <a:rPr lang="en-US" altLang="ko-KR" sz="1800" dirty="0"/>
              <a:t>codes by </a:t>
            </a:r>
            <a:r>
              <a:rPr lang="en-US" altLang="ko-KR" sz="1800" dirty="0" smtClean="0"/>
              <a:t>LFSR is </a:t>
            </a:r>
            <a:r>
              <a:rPr lang="en-US" altLang="ko-KR" sz="1800" dirty="0"/>
              <a:t>applied for code spreading for HRCP-OOK frame </a:t>
            </a:r>
            <a:r>
              <a:rPr lang="en-US" altLang="ko-KR" sz="1800" dirty="0" smtClean="0"/>
              <a:t>header</a:t>
            </a:r>
          </a:p>
          <a:p>
            <a:pPr lvl="1" latinLnBrk="0">
              <a:buFontTx/>
              <a:buChar char="-"/>
            </a:pPr>
            <a:r>
              <a:rPr lang="en-US" altLang="ko-KR" sz="1600" dirty="0" smtClean="0"/>
              <a:t>Spreading Factor: </a:t>
            </a:r>
            <a:r>
              <a:rPr lang="en-US" altLang="ko-KR" sz="1600" dirty="0"/>
              <a:t>16 </a:t>
            </a:r>
            <a:endParaRPr lang="en-US" altLang="ko-KR" sz="1600" dirty="0" smtClean="0"/>
          </a:p>
          <a:p>
            <a:pPr lvl="1"/>
            <a:r>
              <a:rPr lang="en-US" altLang="ko-KR" sz="1600" dirty="0" smtClean="0"/>
              <a:t>The </a:t>
            </a:r>
            <a:r>
              <a:rPr lang="en-US" altLang="ko-KR" sz="1600" dirty="0"/>
              <a:t>15 bit seed value of the LFSR shall be</a:t>
            </a:r>
            <a:r>
              <a:rPr lang="en-US" altLang="ko-KR" sz="1600" dirty="0" smtClean="0"/>
              <a:t>:</a:t>
            </a:r>
          </a:p>
          <a:p>
            <a:pPr marL="457200" lvl="1" indent="0">
              <a:buNone/>
            </a:pPr>
            <a:r>
              <a:rPr lang="en-US" altLang="ko-KR" sz="1600" dirty="0"/>
              <a:t> </a:t>
            </a:r>
            <a:r>
              <a:rPr lang="en-US" altLang="ko-KR" sz="1600" dirty="0" smtClean="0"/>
              <a:t>    [</a:t>
            </a:r>
            <a:r>
              <a:rPr lang="en-US" altLang="ko-KR" sz="1600" dirty="0"/>
              <a:t>x</a:t>
            </a:r>
            <a:r>
              <a:rPr lang="en-US" altLang="ko-KR" sz="1600" baseline="-25000" dirty="0"/>
              <a:t>–1</a:t>
            </a:r>
            <a:r>
              <a:rPr lang="en-US" altLang="ko-KR" sz="1600" dirty="0"/>
              <a:t>, x</a:t>
            </a:r>
            <a:r>
              <a:rPr lang="en-US" altLang="ko-KR" sz="1600" baseline="-25000" dirty="0"/>
              <a:t>–2</a:t>
            </a:r>
            <a:r>
              <a:rPr lang="en-US" altLang="ko-KR" sz="1600" dirty="0"/>
              <a:t>, …, x</a:t>
            </a:r>
            <a:r>
              <a:rPr lang="en-US" altLang="ko-KR" sz="1600" baseline="-25000" dirty="0"/>
              <a:t>–15</a:t>
            </a:r>
            <a:r>
              <a:rPr lang="en-US" altLang="ko-KR" sz="1600" dirty="0"/>
              <a:t>] = [0101 0000 0011 111] </a:t>
            </a:r>
          </a:p>
          <a:p>
            <a:pPr marL="835025" lvl="2" indent="-206375">
              <a:spcBef>
                <a:spcPts val="0"/>
              </a:spcBef>
              <a:spcAft>
                <a:spcPts val="1200"/>
              </a:spcAft>
            </a:pPr>
            <a:endParaRPr lang="en-US" altLang="ko-KR" sz="1600" dirty="0"/>
          </a:p>
          <a:p>
            <a:pPr lvl="1" latinLnBrk="0">
              <a:buFontTx/>
              <a:buChar char="-"/>
            </a:pPr>
            <a:endParaRPr lang="en-US" altLang="ko-KR" sz="1400" dirty="0"/>
          </a:p>
          <a:p>
            <a:pPr lvl="1" latinLnBrk="0">
              <a:buFontTx/>
              <a:buChar char="-"/>
            </a:pPr>
            <a:endParaRPr lang="en-US" altLang="ko-KR" sz="1400" dirty="0" smtClean="0"/>
          </a:p>
          <a:p>
            <a:pPr lvl="1" latinLnBrk="0">
              <a:buFontTx/>
              <a:buChar char="-"/>
            </a:pPr>
            <a:endParaRPr lang="en-US" altLang="ko-KR" sz="1400" dirty="0"/>
          </a:p>
          <a:p>
            <a:pPr lvl="1" latinLnBrk="0">
              <a:buFontTx/>
              <a:buChar char="-"/>
            </a:pPr>
            <a:endParaRPr lang="en-US" altLang="ko-KR" sz="1400" dirty="0" smtClean="0"/>
          </a:p>
          <a:p>
            <a:pPr lvl="1" latinLnBrk="0">
              <a:buFontTx/>
              <a:buChar char="-"/>
            </a:pPr>
            <a:endParaRPr lang="en-US" altLang="ko-KR" sz="1400" dirty="0" smtClean="0"/>
          </a:p>
          <a:p>
            <a:pPr lvl="0" latinLnBrk="0">
              <a:buAutoNum type="arabicParenR"/>
            </a:pPr>
            <a:r>
              <a:rPr lang="en-US" altLang="ko-KR" sz="1800" dirty="0" smtClean="0"/>
              <a:t>Simple </a:t>
            </a:r>
            <a:r>
              <a:rPr lang="en-US" altLang="ko-KR" sz="1800" dirty="0"/>
              <a:t>bit repetition in which each bit is repeated </a:t>
            </a:r>
            <a:r>
              <a:rPr lang="en-US" altLang="ko-KR" sz="1800" dirty="0" smtClean="0"/>
              <a:t>twice, is </a:t>
            </a:r>
            <a:r>
              <a:rPr lang="en-US" altLang="ko-KR" sz="1800" dirty="0"/>
              <a:t>applied for code spreading for HRCP-OOK </a:t>
            </a:r>
            <a:r>
              <a:rPr lang="en-US" altLang="ko-KR" sz="1800" dirty="0" smtClean="0"/>
              <a:t>payloads</a:t>
            </a:r>
            <a:endParaRPr lang="ko-KR" altLang="ko-KR" sz="1800" dirty="0"/>
          </a:p>
          <a:p>
            <a:pPr>
              <a:buFontTx/>
              <a:buAutoNum type="arabicParenR"/>
            </a:pPr>
            <a:endParaRPr lang="en-US" altLang="ko-KR" sz="1800" dirty="0" smtClean="0"/>
          </a:p>
          <a:p>
            <a:pPr>
              <a:buFontTx/>
              <a:buAutoNum type="arabicParenR"/>
            </a:pPr>
            <a:endParaRPr lang="en-US" altLang="ko-KR" sz="1800" dirty="0"/>
          </a:p>
          <a:p>
            <a:pPr marL="0" indent="0">
              <a:buNone/>
            </a:pPr>
            <a:r>
              <a:rPr lang="en-US" altLang="ko-KR" sz="1800" dirty="0" smtClean="0"/>
              <a:t>  </a:t>
            </a:r>
          </a:p>
          <a:p>
            <a:pPr marL="0" indent="0">
              <a:buNone/>
            </a:pPr>
            <a:r>
              <a:rPr lang="en-US" altLang="ko-KR" sz="1800" dirty="0"/>
              <a:t> </a:t>
            </a:r>
            <a:r>
              <a:rPr lang="en-US" altLang="ko-KR" sz="1800" dirty="0" smtClean="0"/>
              <a:t>      . </a:t>
            </a: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21</a:t>
            </a:fld>
            <a:endParaRPr lang="en-US" altLang="ko-K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2" name="그림 11"/>
          <p:cNvPicPr/>
          <p:nvPr/>
        </p:nvPicPr>
        <p:blipFill>
          <a:blip r:embed="rId3"/>
          <a:stretch>
            <a:fillRect/>
          </a:stretch>
        </p:blipFill>
        <p:spPr>
          <a:xfrm>
            <a:off x="1590520" y="3933056"/>
            <a:ext cx="4603750" cy="1560830"/>
          </a:xfrm>
          <a:prstGeom prst="rect">
            <a:avLst/>
          </a:prstGeom>
        </p:spPr>
      </p:pic>
      <p:sp>
        <p:nvSpPr>
          <p:cNvPr id="14"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5"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1817715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Scrambling</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171450">
              <a:spcBef>
                <a:spcPts val="0"/>
              </a:spcBef>
              <a:spcAft>
                <a:spcPts val="1200"/>
              </a:spcAft>
              <a:buFont typeface="Arial" panose="020B0604020202020204" pitchFamily="34" charset="0"/>
              <a:buChar char="•"/>
            </a:pPr>
            <a:r>
              <a:rPr lang="en-US" altLang="ko-KR" sz="2000" dirty="0" smtClean="0"/>
              <a:t>Use the same scrambling scheme in 15.3c spec </a:t>
            </a:r>
          </a:p>
          <a:p>
            <a:pPr marL="571500" lvl="1">
              <a:spcBef>
                <a:spcPts val="0"/>
              </a:spcBef>
              <a:spcAft>
                <a:spcPts val="1200"/>
              </a:spcAft>
              <a:buFontTx/>
              <a:buChar char="-"/>
            </a:pPr>
            <a:r>
              <a:rPr lang="en-US" altLang="ko-KR" sz="1600" dirty="0"/>
              <a:t>The frames </a:t>
            </a:r>
            <a:r>
              <a:rPr lang="en-US" altLang="ko-KR" sz="1600" dirty="0" smtClean="0"/>
              <a:t>are </a:t>
            </a:r>
            <a:r>
              <a:rPr lang="en-US" altLang="ko-KR" sz="1600" dirty="0"/>
              <a:t>scrambled by modulo-2 addition of the data with the output of a PRBS </a:t>
            </a:r>
            <a:r>
              <a:rPr lang="en-US" altLang="ko-KR" sz="1600" dirty="0" smtClean="0"/>
              <a:t>generator</a:t>
            </a:r>
          </a:p>
          <a:p>
            <a:pPr marL="571500" lvl="1">
              <a:spcBef>
                <a:spcPts val="0"/>
              </a:spcBef>
              <a:spcAft>
                <a:spcPts val="1200"/>
              </a:spcAft>
              <a:buFontTx/>
              <a:buChar char="-"/>
            </a:pPr>
            <a:r>
              <a:rPr lang="en-US" altLang="ko-KR" sz="1600" dirty="0" smtClean="0"/>
              <a:t>Used </a:t>
            </a:r>
            <a:r>
              <a:rPr lang="en-US" altLang="ko-KR" sz="1600" dirty="0"/>
              <a:t>for the MAC header, HCS, and MAC frame </a:t>
            </a:r>
            <a:r>
              <a:rPr lang="en-US" altLang="ko-KR" sz="1600" dirty="0" smtClean="0"/>
              <a:t>body</a:t>
            </a:r>
          </a:p>
          <a:p>
            <a:pPr marL="914400" lvl="2">
              <a:spcBef>
                <a:spcPts val="0"/>
              </a:spcBef>
              <a:spcAft>
                <a:spcPts val="1200"/>
              </a:spcAft>
              <a:buFontTx/>
              <a:buChar char="-"/>
            </a:pPr>
            <a:r>
              <a:rPr lang="en-US" altLang="ko-KR" sz="1400" dirty="0" smtClean="0"/>
              <a:t>PHY </a:t>
            </a:r>
            <a:r>
              <a:rPr lang="en-US" altLang="ko-KR" sz="1400" dirty="0"/>
              <a:t>preamble, PHY header, and RS bits </a:t>
            </a:r>
            <a:r>
              <a:rPr lang="en-US" altLang="ko-KR" sz="1400" dirty="0" smtClean="0"/>
              <a:t>are </a:t>
            </a:r>
            <a:r>
              <a:rPr lang="en-US" altLang="ko-KR" sz="1400" dirty="0"/>
              <a:t>not </a:t>
            </a:r>
            <a:r>
              <a:rPr lang="en-US" altLang="ko-KR" sz="1400" dirty="0" smtClean="0"/>
              <a:t>scrambled </a:t>
            </a:r>
          </a:p>
          <a:p>
            <a:r>
              <a:rPr lang="en-US" altLang="ko-KR" sz="1600" dirty="0" smtClean="0"/>
              <a:t>The polynomial for the PRBS generator used by the scrambler</a:t>
            </a:r>
          </a:p>
          <a:p>
            <a:pPr lvl="1"/>
            <a:r>
              <a:rPr lang="en-US" altLang="ko-KR" sz="1400" i="1" dirty="0" smtClean="0"/>
              <a:t>g</a:t>
            </a:r>
            <a:r>
              <a:rPr lang="en-US" altLang="ko-KR" sz="1400" dirty="0" smtClean="0"/>
              <a:t>(</a:t>
            </a:r>
            <a:r>
              <a:rPr lang="en-US" altLang="ko-KR" sz="1400" i="1" dirty="0" smtClean="0"/>
              <a:t>D</a:t>
            </a:r>
            <a:r>
              <a:rPr lang="en-US" altLang="ko-KR" sz="1400" dirty="0" smtClean="0"/>
              <a:t>) = 1 + </a:t>
            </a:r>
            <a:r>
              <a:rPr lang="en-US" altLang="ko-KR" sz="1400" i="1" dirty="0" smtClean="0"/>
              <a:t>D</a:t>
            </a:r>
            <a:r>
              <a:rPr lang="en-US" altLang="ko-KR" sz="1400" baseline="30000" dirty="0" smtClean="0"/>
              <a:t>14</a:t>
            </a:r>
            <a:r>
              <a:rPr lang="en-US" altLang="ko-KR" sz="1400" dirty="0" smtClean="0"/>
              <a:t> + </a:t>
            </a:r>
            <a:r>
              <a:rPr lang="en-US" altLang="ko-KR" sz="1400" i="1" dirty="0" smtClean="0"/>
              <a:t>D</a:t>
            </a:r>
            <a:r>
              <a:rPr lang="en-US" altLang="ko-KR" sz="1400" baseline="30000" dirty="0" smtClean="0"/>
              <a:t>15  </a:t>
            </a:r>
            <a:r>
              <a:rPr lang="en-US" altLang="ko-KR" sz="1400" dirty="0" smtClean="0"/>
              <a:t>where </a:t>
            </a:r>
            <a:r>
              <a:rPr lang="en-US" altLang="ko-KR" sz="1400" i="1" dirty="0" smtClean="0"/>
              <a:t>D </a:t>
            </a:r>
            <a:r>
              <a:rPr lang="en-US" altLang="ko-KR" sz="1400" dirty="0" smtClean="0"/>
              <a:t>is a single bit delay element</a:t>
            </a:r>
          </a:p>
          <a:p>
            <a:r>
              <a:rPr lang="en-US" altLang="ko-KR" sz="1600" dirty="0" smtClean="0"/>
              <a:t>Corresponding PRBS, is generated: </a:t>
            </a:r>
            <a:r>
              <a:rPr lang="en-US" altLang="ko-KR" sz="1600" i="1" dirty="0" err="1" smtClean="0"/>
              <a:t>x</a:t>
            </a:r>
            <a:r>
              <a:rPr lang="en-US" altLang="ko-KR" sz="1600" i="1" baseline="-25000" dirty="0" err="1" smtClean="0"/>
              <a:t>n</a:t>
            </a:r>
            <a:r>
              <a:rPr lang="en-US" altLang="ko-KR" sz="1600" i="1" dirty="0" smtClean="0"/>
              <a:t> </a:t>
            </a:r>
            <a:r>
              <a:rPr lang="en-US" altLang="ko-KR" sz="1600" dirty="0" smtClean="0"/>
              <a:t>= </a:t>
            </a:r>
            <a:r>
              <a:rPr lang="en-US" altLang="ko-KR" sz="1600" i="1" dirty="0" err="1" smtClean="0"/>
              <a:t>x</a:t>
            </a:r>
            <a:r>
              <a:rPr lang="en-US" altLang="ko-KR" sz="1600" i="1" baseline="-25000" dirty="0" err="1" smtClean="0"/>
              <a:t>n</a:t>
            </a:r>
            <a:r>
              <a:rPr lang="en-US" altLang="ko-KR" sz="1600" i="1" baseline="-25000" dirty="0" smtClean="0"/>
              <a:t> </a:t>
            </a:r>
            <a:r>
              <a:rPr lang="en-US" altLang="ko-KR" sz="1600" baseline="-25000" dirty="0" smtClean="0"/>
              <a:t>– 14</a:t>
            </a:r>
            <a:r>
              <a:rPr lang="en-US" altLang="ko-KR" sz="1600" dirty="0" smtClean="0"/>
              <a:t> ⊕ </a:t>
            </a:r>
            <a:r>
              <a:rPr lang="en-US" altLang="ko-KR" sz="1600" i="1" dirty="0" err="1" smtClean="0"/>
              <a:t>x</a:t>
            </a:r>
            <a:r>
              <a:rPr lang="en-US" altLang="ko-KR" sz="1600" i="1" baseline="-25000" dirty="0" err="1" smtClean="0"/>
              <a:t>n</a:t>
            </a:r>
            <a:r>
              <a:rPr lang="en-US" altLang="ko-KR" sz="1600" i="1" baseline="-25000" dirty="0" smtClean="0"/>
              <a:t> </a:t>
            </a:r>
            <a:r>
              <a:rPr lang="en-US" altLang="ko-KR" sz="1600" baseline="-25000" dirty="0" smtClean="0"/>
              <a:t>– 15</a:t>
            </a:r>
            <a:r>
              <a:rPr lang="en-US" altLang="ko-KR" sz="1600" dirty="0" smtClean="0"/>
              <a:t>, </a:t>
            </a:r>
            <a:r>
              <a:rPr lang="en-US" altLang="ko-KR" sz="1600" i="1" dirty="0" smtClean="0"/>
              <a:t>n </a:t>
            </a:r>
            <a:r>
              <a:rPr lang="en-US" altLang="ko-KR" sz="1600" dirty="0" smtClean="0"/>
              <a:t>= 0, 1, 2, ...</a:t>
            </a:r>
            <a:endParaRPr lang="ko-KR" altLang="ko-KR" sz="1600" dirty="0" smtClean="0"/>
          </a:p>
          <a:p>
            <a:r>
              <a:rPr lang="en-US" altLang="ko-KR" sz="1600" dirty="0" err="1" smtClean="0"/>
              <a:t>Init</a:t>
            </a:r>
            <a:r>
              <a:rPr lang="en-US" altLang="ko-KR" sz="1600" dirty="0" smtClean="0"/>
              <a:t> sequence:  </a:t>
            </a:r>
            <a:r>
              <a:rPr lang="en-US" altLang="ko-KR" sz="1600" i="1" dirty="0" err="1" smtClean="0"/>
              <a:t>x</a:t>
            </a:r>
            <a:r>
              <a:rPr lang="en-US" altLang="ko-KR" sz="1600" i="1" baseline="-25000" dirty="0" err="1" smtClean="0"/>
              <a:t>init</a:t>
            </a:r>
            <a:r>
              <a:rPr lang="en-US" altLang="ko-KR" sz="1600" dirty="0" smtClean="0"/>
              <a:t> = [</a:t>
            </a:r>
            <a:r>
              <a:rPr lang="en-US" altLang="ko-KR" sz="1600" i="1" dirty="0" smtClean="0"/>
              <a:t> x</a:t>
            </a:r>
            <a:r>
              <a:rPr lang="en-US" altLang="ko-KR" sz="1600" baseline="-25000" dirty="0" smtClean="0"/>
              <a:t>–1</a:t>
            </a:r>
            <a:r>
              <a:rPr lang="en-US" altLang="ko-KR" sz="1600" i="1" dirty="0" smtClean="0"/>
              <a:t>x</a:t>
            </a:r>
            <a:r>
              <a:rPr lang="en-US" altLang="ko-KR" sz="1600" baseline="-25000" dirty="0" smtClean="0"/>
              <a:t>–2</a:t>
            </a:r>
            <a:r>
              <a:rPr lang="en-US" altLang="ko-KR" sz="1600" i="1" dirty="0" smtClean="0"/>
              <a:t>x</a:t>
            </a:r>
            <a:r>
              <a:rPr lang="en-US" altLang="ko-KR" sz="1600" baseline="-25000" dirty="0" smtClean="0"/>
              <a:t>–3</a:t>
            </a:r>
            <a:r>
              <a:rPr lang="en-US" altLang="ko-KR" sz="1600" i="1" dirty="0" smtClean="0"/>
              <a:t>x</a:t>
            </a:r>
            <a:r>
              <a:rPr lang="en-US" altLang="ko-KR" sz="1600" baseline="-25000" dirty="0" smtClean="0"/>
              <a:t>–4</a:t>
            </a:r>
            <a:r>
              <a:rPr lang="en-US" altLang="ko-KR" sz="1600" i="1" dirty="0" smtClean="0"/>
              <a:t>x</a:t>
            </a:r>
            <a:r>
              <a:rPr lang="en-US" altLang="ko-KR" sz="1600" baseline="-25000" dirty="0" smtClean="0"/>
              <a:t>–5</a:t>
            </a:r>
            <a:r>
              <a:rPr lang="en-US" altLang="ko-KR" sz="1600" i="1" dirty="0" smtClean="0"/>
              <a:t>x</a:t>
            </a:r>
            <a:r>
              <a:rPr lang="en-US" altLang="ko-KR" sz="1600" baseline="-25000" dirty="0" smtClean="0"/>
              <a:t>–6</a:t>
            </a:r>
            <a:r>
              <a:rPr lang="en-US" altLang="ko-KR" sz="1600" i="1" dirty="0" smtClean="0"/>
              <a:t>x</a:t>
            </a:r>
            <a:r>
              <a:rPr lang="en-US" altLang="ko-KR" sz="1600" baseline="-25000" dirty="0" smtClean="0"/>
              <a:t>–7</a:t>
            </a:r>
            <a:r>
              <a:rPr lang="en-US" altLang="ko-KR" sz="1600" i="1" dirty="0" smtClean="0"/>
              <a:t>x</a:t>
            </a:r>
            <a:r>
              <a:rPr lang="en-US" altLang="ko-KR" sz="1600" baseline="-25000" dirty="0" smtClean="0"/>
              <a:t>–8</a:t>
            </a:r>
            <a:r>
              <a:rPr lang="en-US" altLang="ko-KR" sz="1600" i="1" dirty="0" smtClean="0"/>
              <a:t>x</a:t>
            </a:r>
            <a:r>
              <a:rPr lang="en-US" altLang="ko-KR" sz="1600" baseline="-25000" dirty="0" smtClean="0"/>
              <a:t>–9</a:t>
            </a:r>
            <a:r>
              <a:rPr lang="en-US" altLang="ko-KR" sz="1600" i="1" dirty="0" smtClean="0"/>
              <a:t>x</a:t>
            </a:r>
            <a:r>
              <a:rPr lang="en-US" altLang="ko-KR" sz="1600" baseline="-25000" dirty="0" smtClean="0"/>
              <a:t>–10</a:t>
            </a:r>
            <a:r>
              <a:rPr lang="en-US" altLang="ko-KR" sz="1600" i="1" dirty="0" smtClean="0"/>
              <a:t>x</a:t>
            </a:r>
            <a:r>
              <a:rPr lang="en-US" altLang="ko-KR" sz="1600" baseline="-25000" dirty="0" smtClean="0"/>
              <a:t>–11</a:t>
            </a:r>
            <a:r>
              <a:rPr lang="en-US" altLang="ko-KR" sz="1600" i="1" dirty="0" smtClean="0"/>
              <a:t>x</a:t>
            </a:r>
            <a:r>
              <a:rPr lang="en-US" altLang="ko-KR" sz="1600" baseline="-25000" dirty="0" smtClean="0"/>
              <a:t>–12</a:t>
            </a:r>
            <a:r>
              <a:rPr lang="en-US" altLang="ko-KR" sz="1600" i="1" dirty="0" smtClean="0"/>
              <a:t>x</a:t>
            </a:r>
            <a:r>
              <a:rPr lang="en-US" altLang="ko-KR" sz="1600" baseline="-25000" dirty="0" smtClean="0"/>
              <a:t>–13</a:t>
            </a:r>
            <a:r>
              <a:rPr lang="en-US" altLang="ko-KR" sz="1600" i="1" dirty="0" smtClean="0"/>
              <a:t>x</a:t>
            </a:r>
            <a:r>
              <a:rPr lang="en-US" altLang="ko-KR" sz="1600" baseline="-25000" dirty="0" smtClean="0"/>
              <a:t>–14</a:t>
            </a:r>
            <a:r>
              <a:rPr lang="en-US" altLang="ko-KR" sz="1600" i="1" dirty="0" smtClean="0"/>
              <a:t>x </a:t>
            </a:r>
            <a:r>
              <a:rPr lang="en-US" altLang="ko-KR" sz="1600" baseline="-25000" dirty="0" smtClean="0"/>
              <a:t>–15</a:t>
            </a:r>
            <a:r>
              <a:rPr lang="en-US" altLang="ko-KR" sz="1600" dirty="0" smtClean="0"/>
              <a:t> ]</a:t>
            </a:r>
            <a:endParaRPr lang="ko-KR" altLang="ko-KR" sz="1600" dirty="0" smtClean="0"/>
          </a:p>
          <a:p>
            <a:r>
              <a:rPr lang="en-US" altLang="ko-KR" sz="1600" dirty="0" smtClean="0"/>
              <a:t>Scrambled data bits: </a:t>
            </a:r>
            <a:r>
              <a:rPr lang="en-US" altLang="ko-KR" sz="1600" i="1" dirty="0" err="1" smtClean="0"/>
              <a:t>s</a:t>
            </a:r>
            <a:r>
              <a:rPr lang="en-US" altLang="ko-KR" sz="1600" i="1" baseline="-25000" dirty="0" err="1" smtClean="0"/>
              <a:t>n</a:t>
            </a:r>
            <a:r>
              <a:rPr lang="en-US" altLang="ko-KR" sz="1600" i="1" dirty="0" smtClean="0"/>
              <a:t> </a:t>
            </a:r>
            <a:r>
              <a:rPr lang="en-US" altLang="ko-KR" sz="1600" dirty="0" smtClean="0"/>
              <a:t>= </a:t>
            </a:r>
            <a:r>
              <a:rPr lang="en-US" altLang="ko-KR" sz="1600" i="1" dirty="0" err="1" smtClean="0"/>
              <a:t>b</a:t>
            </a:r>
            <a:r>
              <a:rPr lang="en-US" altLang="ko-KR" sz="1600" i="1" baseline="-25000" dirty="0" err="1" smtClean="0"/>
              <a:t>n</a:t>
            </a:r>
            <a:r>
              <a:rPr lang="en-US" altLang="ko-KR" sz="1600" i="1" dirty="0" smtClean="0"/>
              <a:t> </a:t>
            </a:r>
            <a:r>
              <a:rPr lang="en-US" altLang="ko-KR" sz="1600" dirty="0" smtClean="0"/>
              <a:t>⊕ </a:t>
            </a:r>
            <a:r>
              <a:rPr lang="en-US" altLang="ko-KR" sz="1600" i="1" dirty="0" smtClean="0"/>
              <a:t> </a:t>
            </a:r>
            <a:r>
              <a:rPr lang="en-US" altLang="ko-KR" sz="1600" i="1" dirty="0" err="1" smtClean="0"/>
              <a:t>x</a:t>
            </a:r>
            <a:r>
              <a:rPr lang="en-US" altLang="ko-KR" sz="1600" i="1" baseline="-25000" dirty="0" err="1" smtClean="0"/>
              <a:t>n</a:t>
            </a:r>
            <a:r>
              <a:rPr lang="en-US" altLang="ko-KR" sz="1600" i="1" baseline="-25000" dirty="0" smtClean="0"/>
              <a:t> </a:t>
            </a:r>
            <a:r>
              <a:rPr lang="en-US" altLang="ko-KR" sz="1600" dirty="0" smtClean="0"/>
              <a:t> </a:t>
            </a:r>
            <a:r>
              <a:rPr lang="en-US" altLang="ko-KR" sz="1600" i="1" dirty="0" smtClean="0"/>
              <a:t>(</a:t>
            </a:r>
            <a:r>
              <a:rPr lang="en-US" altLang="ko-KR" sz="1600" i="1" dirty="0" err="1" smtClean="0"/>
              <a:t>b</a:t>
            </a:r>
            <a:r>
              <a:rPr lang="en-US" altLang="ko-KR" sz="1600" i="1" baseline="-25000" dirty="0" err="1" smtClean="0"/>
              <a:t>n</a:t>
            </a:r>
            <a:r>
              <a:rPr lang="en-US" altLang="ko-KR" sz="1600" i="1" dirty="0" smtClean="0"/>
              <a:t>: unscrambled data bits)</a:t>
            </a:r>
            <a:endParaRPr lang="ko-KR" altLang="ko-KR" sz="1600" dirty="0" smtClean="0"/>
          </a:p>
          <a:p>
            <a:pPr latinLnBrk="0"/>
            <a:r>
              <a:rPr lang="en-US" altLang="ko-KR" sz="1600" dirty="0"/>
              <a:t>The 15 bit seed </a:t>
            </a:r>
            <a:r>
              <a:rPr lang="en-US" altLang="ko-KR" sz="1600" dirty="0" smtClean="0"/>
              <a:t>value: </a:t>
            </a:r>
            <a:r>
              <a:rPr lang="en-US" altLang="ko-KR" sz="1600" dirty="0"/>
              <a:t>computed from the Scrambler Seed ID field by the following equation:</a:t>
            </a:r>
            <a:endParaRPr lang="ko-KR" altLang="ko-KR" sz="1600" dirty="0"/>
          </a:p>
          <a:p>
            <a:pPr lvl="1" latinLnBrk="0"/>
            <a:r>
              <a:rPr lang="en-US" altLang="ko-KR" sz="1400" dirty="0"/>
              <a:t> </a:t>
            </a:r>
            <a:r>
              <a:rPr lang="en-US" altLang="ko-KR" sz="1400" dirty="0" smtClean="0"/>
              <a:t>[</a:t>
            </a:r>
            <a:r>
              <a:rPr lang="en-US" altLang="ko-KR" sz="1400" i="1" dirty="0"/>
              <a:t>x</a:t>
            </a:r>
            <a:r>
              <a:rPr lang="en-US" altLang="ko-KR" sz="1400" baseline="-25000" dirty="0"/>
              <a:t>–1</a:t>
            </a:r>
            <a:r>
              <a:rPr lang="en-US" altLang="ko-KR" sz="1400" i="1" dirty="0"/>
              <a:t>x</a:t>
            </a:r>
            <a:r>
              <a:rPr lang="en-US" altLang="ko-KR" sz="1400" baseline="-25000" dirty="0"/>
              <a:t>–2</a:t>
            </a:r>
            <a:r>
              <a:rPr lang="en-US" altLang="ko-KR" sz="1400" dirty="0"/>
              <a:t>…</a:t>
            </a:r>
            <a:r>
              <a:rPr lang="en-US" altLang="ko-KR" sz="1400" i="1" dirty="0"/>
              <a:t>x</a:t>
            </a:r>
            <a:r>
              <a:rPr lang="en-US" altLang="ko-KR" sz="1400" baseline="-25000" dirty="0"/>
              <a:t>–15</a:t>
            </a:r>
            <a:r>
              <a:rPr lang="en-US" altLang="ko-KR" sz="1400" dirty="0"/>
              <a:t>] = [11010000101 </a:t>
            </a:r>
            <a:r>
              <a:rPr lang="en-US" altLang="ko-KR" sz="1400" i="1" dirty="0"/>
              <a:t>S</a:t>
            </a:r>
            <a:r>
              <a:rPr lang="en-US" altLang="ko-KR" sz="1400" dirty="0"/>
              <a:t>1 </a:t>
            </a:r>
            <a:r>
              <a:rPr lang="en-US" altLang="ko-KR" sz="1400" i="1" dirty="0"/>
              <a:t>S</a:t>
            </a:r>
            <a:r>
              <a:rPr lang="en-US" altLang="ko-KR" sz="1400" dirty="0"/>
              <a:t>2 </a:t>
            </a:r>
            <a:r>
              <a:rPr lang="en-US" altLang="ko-KR" sz="1400" i="1" dirty="0"/>
              <a:t>S</a:t>
            </a:r>
            <a:r>
              <a:rPr lang="en-US" altLang="ko-KR" sz="1400" dirty="0"/>
              <a:t>3 </a:t>
            </a:r>
            <a:r>
              <a:rPr lang="en-US" altLang="ko-KR" sz="1400" i="1" dirty="0"/>
              <a:t>S</a:t>
            </a:r>
            <a:r>
              <a:rPr lang="en-US" altLang="ko-KR" sz="1400" dirty="0"/>
              <a:t>4</a:t>
            </a:r>
            <a:r>
              <a:rPr lang="en-US" altLang="ko-KR" sz="1400" dirty="0" smtClean="0"/>
              <a:t>]</a:t>
            </a:r>
          </a:p>
          <a:p>
            <a:pPr latinLnBrk="0"/>
            <a:r>
              <a:rPr lang="en-US" altLang="ko-KR" sz="1400" dirty="0"/>
              <a:t>For a Scrambler Seed ID field set to all zero, the first 16 bits should </a:t>
            </a:r>
            <a:r>
              <a:rPr lang="en-US" altLang="ko-KR" sz="1400" dirty="0" smtClean="0"/>
              <a:t>be:</a:t>
            </a:r>
          </a:p>
          <a:p>
            <a:pPr lvl="1" latinLnBrk="0"/>
            <a:r>
              <a:rPr lang="en-US" altLang="ko-KR" sz="1400" dirty="0" smtClean="0"/>
              <a:t> [</a:t>
            </a:r>
            <a:r>
              <a:rPr lang="en-US" altLang="ko-KR" sz="1400" i="1" dirty="0"/>
              <a:t>x</a:t>
            </a:r>
            <a:r>
              <a:rPr lang="en-US" altLang="ko-KR" sz="1400" baseline="-25000" dirty="0"/>
              <a:t>0</a:t>
            </a:r>
            <a:r>
              <a:rPr lang="en-US" altLang="ko-KR" sz="1400" i="1" dirty="0"/>
              <a:t>x</a:t>
            </a:r>
            <a:r>
              <a:rPr lang="en-US" altLang="ko-KR" sz="1400" baseline="-25000" dirty="0"/>
              <a:t>1</a:t>
            </a:r>
            <a:r>
              <a:rPr lang="en-US" altLang="ko-KR" sz="1400" dirty="0"/>
              <a:t>…</a:t>
            </a:r>
            <a:r>
              <a:rPr lang="en-US" altLang="ko-KR" sz="1400" i="1" dirty="0"/>
              <a:t>x</a:t>
            </a:r>
            <a:r>
              <a:rPr lang="en-US" altLang="ko-KR" sz="1400" baseline="-25000" dirty="0"/>
              <a:t>15</a:t>
            </a:r>
            <a:r>
              <a:rPr lang="en-US" altLang="ko-KR" sz="1400" dirty="0"/>
              <a:t>] = [0001111000111010]</a:t>
            </a:r>
            <a:endParaRPr lang="ko-KR" altLang="ko-KR" sz="1400" dirty="0"/>
          </a:p>
          <a:p>
            <a:pPr lvl="1" latinLnBrk="0"/>
            <a:endParaRPr lang="ko-KR" altLang="ko-KR" sz="1200" dirty="0"/>
          </a:p>
          <a:p>
            <a:endParaRPr lang="en-US" altLang="ko-KR" sz="1400" dirty="0"/>
          </a:p>
          <a:p>
            <a:pPr lvl="3"/>
            <a:endParaRPr lang="en-US" altLang="ko-KR" sz="1200" dirty="0" smtClean="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22</a:t>
            </a:fld>
            <a:endParaRPr lang="en-US" altLang="ko-KR"/>
          </a:p>
        </p:txBody>
      </p:sp>
      <p:sp>
        <p:nvSpPr>
          <p:cNvPr id="4"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4"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4179327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HR-OOK PHY MCS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23</a:t>
            </a:fld>
            <a:endParaRPr lang="en-US" altLang="ko-KR"/>
          </a:p>
        </p:txBody>
      </p:sp>
      <p:sp>
        <p:nvSpPr>
          <p:cNvPr id="9"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graphicFrame>
        <p:nvGraphicFramePr>
          <p:cNvPr id="7" name="표 6"/>
          <p:cNvGraphicFramePr>
            <a:graphicFrameLocks noGrp="1"/>
          </p:cNvGraphicFramePr>
          <p:nvPr>
            <p:extLst>
              <p:ext uri="{D42A27DB-BD31-4B8C-83A1-F6EECF244321}">
                <p14:modId xmlns:p14="http://schemas.microsoft.com/office/powerpoint/2010/main" val="3066624629"/>
              </p:ext>
            </p:extLst>
          </p:nvPr>
        </p:nvGraphicFramePr>
        <p:xfrm>
          <a:off x="539552" y="1772816"/>
          <a:ext cx="8280920" cy="3011084"/>
        </p:xfrm>
        <a:graphic>
          <a:graphicData uri="http://schemas.openxmlformats.org/drawingml/2006/table">
            <a:tbl>
              <a:tblPr firstRow="1" firstCol="1" bandRow="1">
                <a:tableStyleId>{5C22544A-7EE6-4342-B048-85BDC9FD1C3A}</a:tableStyleId>
              </a:tblPr>
              <a:tblGrid>
                <a:gridCol w="1999224"/>
                <a:gridCol w="1385152"/>
                <a:gridCol w="1440160"/>
                <a:gridCol w="1080120"/>
                <a:gridCol w="1446773"/>
                <a:gridCol w="929491"/>
              </a:tblGrid>
              <a:tr h="432048">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Mode</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MCS identifier</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Data rate (Mb/s)</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Modulation</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Spreading factor, L</a:t>
                      </a:r>
                      <a:r>
                        <a:rPr lang="en-US" sz="1200" kern="100" baseline="-25000">
                          <a:effectLst/>
                        </a:rPr>
                        <a:t>SF</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FEC type</a:t>
                      </a:r>
                      <a:endParaRPr lang="ko-KR" sz="1200" b="1" i="1" kern="100">
                        <a:solidFill>
                          <a:srgbClr val="000000"/>
                        </a:solidFill>
                        <a:effectLst/>
                        <a:latin typeface="Times New Roman"/>
                        <a:ea typeface="맑은 고딕"/>
                      </a:endParaRPr>
                    </a:p>
                  </a:txBody>
                  <a:tcPr marL="68580" marR="68580" marT="0" marB="0"/>
                </a:tc>
              </a:tr>
              <a:tr h="561933">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Mode 1 </a:t>
                      </a:r>
                      <a:endParaRPr lang="en-US" sz="1200" kern="100" dirty="0" smtClean="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smtClean="0">
                          <a:effectLst/>
                        </a:rPr>
                        <a:t>(</a:t>
                      </a:r>
                      <a:r>
                        <a:rPr lang="en-US" sz="1200" kern="100" dirty="0">
                          <a:effectLst/>
                        </a:rPr>
                        <a:t>No channel bonding)</a:t>
                      </a:r>
                      <a:endParaRPr lang="ko-KR" sz="1200" b="1" i="1" kern="100" dirty="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100" dirty="0">
                          <a:effectLst/>
                        </a:rPr>
                        <a:t>1</a:t>
                      </a:r>
                      <a:endParaRPr lang="ko-KR" sz="1200" kern="100" dirty="0">
                        <a:effectLst/>
                        <a:latin typeface="맑은 고딕"/>
                        <a:ea typeface="맑은 고딕"/>
                        <a:cs typeface="Times New Roman"/>
                      </a:endParaRPr>
                    </a:p>
                  </a:txBody>
                  <a:tcPr marL="68580" marR="68580" marT="0" marB="0" anchor="ctr"/>
                </a:tc>
                <a:tc>
                  <a:txBody>
                    <a:bodyPr/>
                    <a:lstStyle/>
                    <a:p>
                      <a:pPr algn="ctr" latinLnBrk="1">
                        <a:lnSpc>
                          <a:spcPct val="115000"/>
                        </a:lnSpc>
                        <a:spcAft>
                          <a:spcPts val="0"/>
                        </a:spcAft>
                      </a:pPr>
                      <a:r>
                        <a:rPr lang="en-US" sz="1200" kern="100" dirty="0">
                          <a:effectLst/>
                        </a:rPr>
                        <a:t>1630</a:t>
                      </a:r>
                      <a:endParaRPr lang="ko-KR" sz="1200" kern="100" dirty="0">
                        <a:effectLst/>
                        <a:latin typeface="맑은 고딕"/>
                        <a:ea typeface="맑은 고딕"/>
                        <a:cs typeface="Times New Roman"/>
                      </a:endParaRPr>
                    </a:p>
                  </a:txBody>
                  <a:tcPr marL="68580" marR="68580" marT="0" marB="0" anchor="ctr"/>
                </a:tc>
                <a:tc rowSpan="7">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OOK</a:t>
                      </a:r>
                      <a:endParaRPr lang="ko-KR" sz="1200" b="1" i="1" kern="100">
                        <a:solidFill>
                          <a:srgbClr val="000000"/>
                        </a:solidFill>
                        <a:effectLst/>
                        <a:latin typeface="Times New Roman"/>
                        <a:ea typeface="맑은 고딕"/>
                      </a:endParaRPr>
                    </a:p>
                  </a:txBody>
                  <a:tcPr marL="68580" marR="68580" marT="0" marB="0" anchor="ctr"/>
                </a:tc>
                <a:tc>
                  <a:txBody>
                    <a:bodyPr/>
                    <a:lstStyle/>
                    <a:p>
                      <a:pPr algn="ctr" latinLnBrk="1">
                        <a:lnSpc>
                          <a:spcPct val="115000"/>
                        </a:lnSpc>
                        <a:spcAft>
                          <a:spcPts val="0"/>
                        </a:spcAft>
                      </a:pPr>
                      <a:r>
                        <a:rPr lang="en-US" sz="1200" kern="100">
                          <a:effectLst/>
                        </a:rPr>
                        <a:t>1</a:t>
                      </a:r>
                      <a:endParaRPr lang="ko-KR" sz="1200" kern="100">
                        <a:effectLst/>
                        <a:latin typeface="맑은 고딕"/>
                        <a:ea typeface="맑은 고딕"/>
                        <a:cs typeface="Times New Roman"/>
                      </a:endParaRPr>
                    </a:p>
                  </a:txBody>
                  <a:tcPr marL="68580" marR="68580" marT="0" marB="0" anchor="ctr"/>
                </a:tc>
                <a:tc rowSpan="7">
                  <a:txBody>
                    <a:bodyPr/>
                    <a:lstStyle/>
                    <a:p>
                      <a:pPr algn="ctr" latinLnBrk="1">
                        <a:lnSpc>
                          <a:spcPct val="115000"/>
                        </a:lnSpc>
                        <a:spcAft>
                          <a:spcPts val="0"/>
                        </a:spcAft>
                      </a:pPr>
                      <a:r>
                        <a:rPr lang="en-US" sz="1200" kern="100">
                          <a:effectLst/>
                        </a:rPr>
                        <a:t>RS (240,224)</a:t>
                      </a:r>
                      <a:endParaRPr lang="ko-KR" sz="1200" kern="100">
                        <a:effectLst/>
                        <a:latin typeface="맑은 고딕"/>
                        <a:ea typeface="맑은 고딕"/>
                        <a:cs typeface="Times New Roman"/>
                      </a:endParaRPr>
                    </a:p>
                  </a:txBody>
                  <a:tcPr marL="68580" marR="68580" marT="0" marB="0" anchor="ctr"/>
                </a:tc>
              </a:tr>
              <a:tr h="612273">
                <a:tc rowSpan="2">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Mode 2 </a:t>
                      </a:r>
                      <a:endParaRPr lang="en-US" sz="1200" kern="100" dirty="0" smtClean="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smtClean="0">
                          <a:effectLst/>
                        </a:rPr>
                        <a:t>(</a:t>
                      </a:r>
                      <a:r>
                        <a:rPr lang="en-US" sz="1200" kern="100" dirty="0">
                          <a:effectLst/>
                        </a:rPr>
                        <a:t>2 channel bonding)</a:t>
                      </a:r>
                      <a:endParaRPr lang="ko-KR" sz="1200" b="1" i="1" kern="100" dirty="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100" dirty="0">
                          <a:effectLst/>
                        </a:rPr>
                        <a:t>0</a:t>
                      </a:r>
                      <a:endParaRPr lang="ko-KR" sz="1200" kern="100" dirty="0">
                        <a:effectLst/>
                        <a:latin typeface="맑은 고딕"/>
                        <a:ea typeface="맑은 고딕"/>
                        <a:cs typeface="Times New Roman"/>
                      </a:endParaRPr>
                    </a:p>
                  </a:txBody>
                  <a:tcPr marL="68580" marR="68580" marT="0" marB="0" anchor="ctr"/>
                </a:tc>
                <a:tc>
                  <a:txBody>
                    <a:bodyPr/>
                    <a:lstStyle/>
                    <a:p>
                      <a:pPr algn="ctr" latinLnBrk="1">
                        <a:lnSpc>
                          <a:spcPct val="115000"/>
                        </a:lnSpc>
                        <a:spcAft>
                          <a:spcPts val="0"/>
                        </a:spcAft>
                      </a:pPr>
                      <a:r>
                        <a:rPr lang="en-US" sz="1200" kern="100">
                          <a:effectLst/>
                        </a:rPr>
                        <a:t>1630</a:t>
                      </a:r>
                      <a:endParaRPr lang="ko-KR" sz="1200" kern="100">
                        <a:effectLst/>
                        <a:latin typeface="맑은 고딕"/>
                        <a:ea typeface="맑은 고딕"/>
                        <a:cs typeface="Times New Roman"/>
                      </a:endParaRPr>
                    </a:p>
                  </a:txBody>
                  <a:tcPr marL="68580" marR="68580" marT="0" marB="0" anchor="ctr"/>
                </a:tc>
                <a:tc vMerge="1">
                  <a:txBody>
                    <a:bodyPr/>
                    <a:lstStyle/>
                    <a:p>
                      <a:pPr latinLnBrk="1"/>
                      <a:endParaRPr lang="ko-KR" altLang="en-US"/>
                    </a:p>
                  </a:txBody>
                  <a:tcPr/>
                </a:tc>
                <a:tc>
                  <a:txBody>
                    <a:bodyPr/>
                    <a:lstStyle/>
                    <a:p>
                      <a:pPr algn="ctr" latinLnBrk="1">
                        <a:lnSpc>
                          <a:spcPct val="115000"/>
                        </a:lnSpc>
                        <a:spcAft>
                          <a:spcPts val="0"/>
                        </a:spcAft>
                      </a:pPr>
                      <a:r>
                        <a:rPr lang="en-US" sz="1200" kern="100">
                          <a:effectLst/>
                        </a:rPr>
                        <a:t>2</a:t>
                      </a:r>
                      <a:endParaRPr lang="ko-KR" sz="1200" kern="100">
                        <a:effectLst/>
                        <a:latin typeface="맑은 고딕"/>
                        <a:ea typeface="맑은 고딕"/>
                        <a:cs typeface="Times New Roman"/>
                      </a:endParaRPr>
                    </a:p>
                  </a:txBody>
                  <a:tcPr marL="68580" marR="68580" marT="0" marB="0" anchor="ctr"/>
                </a:tc>
                <a:tc vMerge="1">
                  <a:txBody>
                    <a:bodyPr/>
                    <a:lstStyle/>
                    <a:p>
                      <a:pPr latinLnBrk="1"/>
                      <a:endParaRPr lang="ko-KR" altLang="en-US"/>
                    </a:p>
                  </a:txBody>
                  <a:tcPr/>
                </a:tc>
              </a:tr>
              <a:tr h="280966">
                <a:tc v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1</a:t>
                      </a:r>
                      <a:endParaRPr lang="ko-KR" sz="1200" b="1" i="1" kern="100" dirty="0">
                        <a:solidFill>
                          <a:srgbClr val="000000"/>
                        </a:solidFill>
                        <a:effectLst/>
                        <a:latin typeface="Times New Roman"/>
                        <a:ea typeface="맑은 고딕"/>
                      </a:endParaRPr>
                    </a:p>
                  </a:txBody>
                  <a:tcPr marL="68580" marR="6858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3260</a:t>
                      </a:r>
                      <a:endParaRPr lang="ko-KR" sz="1200" b="1" i="1" kern="100" dirty="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a:t>
                      </a:r>
                      <a:endParaRPr lang="ko-KR" sz="1200" b="1" i="1" kern="10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r>
              <a:tr h="280966">
                <a:tc rowSpan="2">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Mode </a:t>
                      </a:r>
                      <a:r>
                        <a:rPr lang="en-US" sz="1200" kern="100" dirty="0" smtClean="0">
                          <a:effectLst/>
                        </a:rPr>
                        <a:t>3</a:t>
                      </a: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smtClean="0">
                          <a:effectLst/>
                        </a:rPr>
                        <a:t> </a:t>
                      </a:r>
                      <a:r>
                        <a:rPr lang="en-US" sz="1200" kern="100" dirty="0">
                          <a:effectLst/>
                        </a:rPr>
                        <a:t>(3 channel bonding)</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a:t>
                      </a:r>
                      <a:endParaRPr lang="ko-KR" sz="1200" b="1" i="1" kern="100">
                        <a:solidFill>
                          <a:srgbClr val="000000"/>
                        </a:solidFill>
                        <a:effectLst/>
                        <a:latin typeface="Times New Roman"/>
                        <a:ea typeface="맑은 고딕"/>
                      </a:endParaRPr>
                    </a:p>
                  </a:txBody>
                  <a:tcPr marL="68580" marR="6858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2445</a:t>
                      </a:r>
                      <a:endParaRPr lang="ko-KR" sz="1200" b="1" i="1" kern="100" dirty="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2</a:t>
                      </a:r>
                      <a:endParaRPr lang="ko-KR" sz="1200" b="1" i="1" kern="10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r>
              <a:tr h="280966">
                <a:tc v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a:t>
                      </a:r>
                      <a:endParaRPr lang="ko-KR" sz="1200" b="1" i="1" kern="100">
                        <a:solidFill>
                          <a:srgbClr val="000000"/>
                        </a:solidFill>
                        <a:effectLst/>
                        <a:latin typeface="Times New Roman"/>
                        <a:ea typeface="맑은 고딕"/>
                      </a:endParaRPr>
                    </a:p>
                  </a:txBody>
                  <a:tcPr marL="68580" marR="6858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4890</a:t>
                      </a:r>
                      <a:endParaRPr lang="ko-KR" sz="1200" b="1" i="1" kern="100" dirty="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1</a:t>
                      </a:r>
                      <a:endParaRPr lang="ko-KR" sz="1200" b="1" i="1" kern="100" dirty="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r>
              <a:tr h="280966">
                <a:tc rowSpan="2">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Mode 4 </a:t>
                      </a:r>
                      <a:endParaRPr lang="en-US" sz="1200" kern="100" dirty="0" smtClean="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smtClean="0">
                          <a:effectLst/>
                        </a:rPr>
                        <a:t>(</a:t>
                      </a:r>
                      <a:r>
                        <a:rPr lang="en-US" sz="1200" kern="100" dirty="0">
                          <a:effectLst/>
                        </a:rPr>
                        <a:t>4 channel bonding)</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a:t>
                      </a:r>
                      <a:endParaRPr lang="ko-KR" sz="1200" b="1" i="1" kern="100">
                        <a:solidFill>
                          <a:srgbClr val="000000"/>
                        </a:solidFill>
                        <a:effectLst/>
                        <a:latin typeface="Times New Roman"/>
                        <a:ea typeface="맑은 고딕"/>
                      </a:endParaRPr>
                    </a:p>
                  </a:txBody>
                  <a:tcPr marL="68580" marR="6858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3260</a:t>
                      </a:r>
                      <a:endParaRPr lang="ko-KR" sz="1200" b="1" i="1" kern="10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2</a:t>
                      </a:r>
                      <a:endParaRPr lang="ko-KR" sz="1200" b="1" i="1" kern="100" dirty="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r>
              <a:tr h="280966">
                <a:tc v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a:t>
                      </a:r>
                      <a:endParaRPr lang="ko-KR" sz="1200" b="1" i="1" kern="100">
                        <a:solidFill>
                          <a:srgbClr val="000000"/>
                        </a:solidFill>
                        <a:effectLst/>
                        <a:latin typeface="Times New Roman"/>
                        <a:ea typeface="맑은 고딕"/>
                      </a:endParaRPr>
                    </a:p>
                  </a:txBody>
                  <a:tcPr marL="68580" marR="6858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6519</a:t>
                      </a:r>
                      <a:endParaRPr lang="ko-KR" sz="1200" b="1" i="1" kern="10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1</a:t>
                      </a:r>
                      <a:endParaRPr lang="ko-KR" sz="1200" b="1" i="1" kern="100" dirty="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r>
            </a:tbl>
          </a:graphicData>
        </a:graphic>
      </p:graphicFrame>
      <p:sp>
        <p:nvSpPr>
          <p:cNvPr id="11" name="내용 개체 틀 2"/>
          <p:cNvSpPr txBox="1">
            <a:spLocks/>
          </p:cNvSpPr>
          <p:nvPr/>
        </p:nvSpPr>
        <p:spPr bwMode="auto">
          <a:xfrm>
            <a:off x="838200" y="5083224"/>
            <a:ext cx="7772400" cy="129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171450">
              <a:spcBef>
                <a:spcPts val="0"/>
              </a:spcBef>
              <a:spcAft>
                <a:spcPts val="1200"/>
              </a:spcAft>
              <a:buFont typeface="Arial" panose="020B0604020202020204" pitchFamily="34" charset="0"/>
              <a:buChar char="•"/>
            </a:pPr>
            <a:r>
              <a:rPr lang="en-US" altLang="ko-KR" sz="1400" i="1" dirty="0" smtClean="0"/>
              <a:t>L</a:t>
            </a:r>
            <a:r>
              <a:rPr lang="en-US" altLang="ko-KR" sz="1400" baseline="-25000" dirty="0" smtClean="0"/>
              <a:t>SF</a:t>
            </a:r>
            <a:r>
              <a:rPr lang="en-US" altLang="ko-KR" sz="1400" dirty="0" smtClean="0"/>
              <a:t>=1 : </a:t>
            </a:r>
            <a:r>
              <a:rPr lang="en-US" altLang="ko-KR" sz="1400" dirty="0"/>
              <a:t>Block length </a:t>
            </a:r>
            <a:r>
              <a:rPr lang="en-US" altLang="ko-KR" sz="1400" i="1" dirty="0" err="1"/>
              <a:t>L</a:t>
            </a:r>
            <a:r>
              <a:rPr lang="en-US" altLang="ko-KR" sz="1400" baseline="-25000" dirty="0" err="1"/>
              <a:t>block</a:t>
            </a:r>
            <a:r>
              <a:rPr lang="en-US" altLang="ko-KR" sz="1400" dirty="0"/>
              <a:t> </a:t>
            </a:r>
            <a:r>
              <a:rPr lang="en-US" altLang="ko-KR" sz="1400" dirty="0" smtClean="0"/>
              <a:t>=512 chips, </a:t>
            </a:r>
            <a:r>
              <a:rPr lang="en-US" altLang="ko-KR" sz="1400" dirty="0"/>
              <a:t>Pilot symbol length </a:t>
            </a:r>
            <a:r>
              <a:rPr lang="en-US" altLang="ko-KR" sz="1400" i="1" dirty="0"/>
              <a:t>L</a:t>
            </a:r>
            <a:r>
              <a:rPr lang="en-US" altLang="ko-KR" sz="1400" baseline="-25000" dirty="0"/>
              <a:t>P</a:t>
            </a:r>
            <a:r>
              <a:rPr lang="en-US" altLang="ko-KR" sz="1400" dirty="0"/>
              <a:t> </a:t>
            </a:r>
            <a:r>
              <a:rPr lang="en-US" altLang="ko-KR" sz="1400" dirty="0" smtClean="0"/>
              <a:t>= </a:t>
            </a:r>
            <a:r>
              <a:rPr lang="en-US" altLang="ko-KR" sz="1400" dirty="0"/>
              <a:t>4 bits </a:t>
            </a:r>
            <a:endParaRPr lang="en-US" altLang="ko-KR" sz="1400" dirty="0" smtClean="0"/>
          </a:p>
          <a:p>
            <a:pPr marL="171450">
              <a:spcBef>
                <a:spcPts val="0"/>
              </a:spcBef>
              <a:spcAft>
                <a:spcPts val="1200"/>
              </a:spcAft>
              <a:buFont typeface="Arial" panose="020B0604020202020204" pitchFamily="34" charset="0"/>
              <a:buChar char="•"/>
            </a:pPr>
            <a:r>
              <a:rPr lang="en-US" altLang="ko-KR" sz="1400" i="1" dirty="0" smtClean="0"/>
              <a:t>L</a:t>
            </a:r>
            <a:r>
              <a:rPr lang="en-US" altLang="ko-KR" sz="1400" baseline="-25000" dirty="0" smtClean="0"/>
              <a:t>SF</a:t>
            </a:r>
            <a:r>
              <a:rPr lang="en-US" altLang="ko-KR" sz="1400" dirty="0" smtClean="0"/>
              <a:t>=2: </a:t>
            </a:r>
            <a:r>
              <a:rPr lang="en-US" altLang="ko-KR" sz="1400" i="1" dirty="0" err="1"/>
              <a:t>L</a:t>
            </a:r>
            <a:r>
              <a:rPr lang="en-US" altLang="ko-KR" sz="1400" baseline="-25000" dirty="0" err="1"/>
              <a:t>block</a:t>
            </a:r>
            <a:r>
              <a:rPr lang="en-US" altLang="ko-KR" sz="1400" dirty="0"/>
              <a:t> </a:t>
            </a:r>
            <a:r>
              <a:rPr lang="en-US" altLang="ko-KR" sz="1400" dirty="0" smtClean="0"/>
              <a:t>=1024 chips, </a:t>
            </a:r>
            <a:r>
              <a:rPr lang="en-US" altLang="ko-KR" sz="1400" dirty="0"/>
              <a:t>Pilot symbol length </a:t>
            </a:r>
            <a:r>
              <a:rPr lang="en-US" altLang="ko-KR" sz="1400" i="1" dirty="0"/>
              <a:t>L</a:t>
            </a:r>
            <a:r>
              <a:rPr lang="en-US" altLang="ko-KR" sz="1400" baseline="-25000" dirty="0"/>
              <a:t>P</a:t>
            </a:r>
            <a:r>
              <a:rPr lang="en-US" altLang="ko-KR" sz="1400" dirty="0"/>
              <a:t> = </a:t>
            </a:r>
            <a:r>
              <a:rPr lang="en-US" altLang="ko-KR" sz="1400" dirty="0" smtClean="0"/>
              <a:t>8 </a:t>
            </a:r>
            <a:r>
              <a:rPr lang="en-US" altLang="ko-KR" sz="1400" dirty="0"/>
              <a:t>bits </a:t>
            </a:r>
            <a:endParaRPr lang="en-US" altLang="ko-KR" sz="1400" dirty="0" smtClean="0"/>
          </a:p>
          <a:p>
            <a:pPr lvl="1" latinLnBrk="0"/>
            <a:endParaRPr lang="ko-KR" altLang="ko-KR" sz="1200" kern="0" dirty="0" smtClean="0"/>
          </a:p>
          <a:p>
            <a:endParaRPr lang="en-US" altLang="ko-KR" sz="1400" kern="0" dirty="0" smtClean="0"/>
          </a:p>
          <a:p>
            <a:pPr lvl="3"/>
            <a:endParaRPr lang="en-US" altLang="ko-KR" sz="1200" kern="0" dirty="0" smtClean="0"/>
          </a:p>
        </p:txBody>
      </p:sp>
    </p:spTree>
    <p:extLst>
      <p:ext uri="{BB962C8B-B14F-4D97-AF65-F5344CB8AC3E}">
        <p14:creationId xmlns:p14="http://schemas.microsoft.com/office/powerpoint/2010/main" val="2695656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Header Rates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24</a:t>
            </a:fld>
            <a:endParaRPr lang="en-US" altLang="ko-KR"/>
          </a:p>
        </p:txBody>
      </p:sp>
      <p:sp>
        <p:nvSpPr>
          <p:cNvPr id="9"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
        <p:nvSpPr>
          <p:cNvPr id="11" name="내용 개체 틀 2"/>
          <p:cNvSpPr txBox="1">
            <a:spLocks/>
          </p:cNvSpPr>
          <p:nvPr/>
        </p:nvSpPr>
        <p:spPr bwMode="auto">
          <a:xfrm>
            <a:off x="838200" y="4795192"/>
            <a:ext cx="7772400" cy="129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171450">
              <a:spcBef>
                <a:spcPts val="0"/>
              </a:spcBef>
              <a:spcAft>
                <a:spcPts val="1200"/>
              </a:spcAft>
              <a:buFont typeface="Arial" panose="020B0604020202020204" pitchFamily="34" charset="0"/>
              <a:buChar char="•"/>
            </a:pPr>
            <a:r>
              <a:rPr lang="en-US" altLang="ko-KR" sz="1400" dirty="0" smtClean="0"/>
              <a:t>RS </a:t>
            </a:r>
            <a:r>
              <a:rPr lang="en-US" altLang="ko-KR" sz="1400" dirty="0"/>
              <a:t>(32, 16) is used in the </a:t>
            </a:r>
            <a:r>
              <a:rPr lang="en-US" altLang="ko-KR" sz="1400" dirty="0" smtClean="0"/>
              <a:t>calculation</a:t>
            </a:r>
          </a:p>
          <a:p>
            <a:pPr>
              <a:spcBef>
                <a:spcPts val="0"/>
              </a:spcBef>
              <a:spcAft>
                <a:spcPts val="1200"/>
              </a:spcAft>
              <a:buFontTx/>
              <a:buChar char="-"/>
            </a:pPr>
            <a:r>
              <a:rPr lang="en-US" altLang="ko-KR" sz="1400" dirty="0" smtClean="0"/>
              <a:t>The </a:t>
            </a:r>
            <a:r>
              <a:rPr lang="en-US" altLang="ko-KR" sz="1400" dirty="0"/>
              <a:t>MAC </a:t>
            </a:r>
            <a:r>
              <a:rPr lang="en-US" altLang="ko-KR" sz="1400" dirty="0" err="1"/>
              <a:t>Subheaders</a:t>
            </a:r>
            <a:r>
              <a:rPr lang="en-US" altLang="ko-KR" sz="1400" dirty="0"/>
              <a:t> in each aggregated </a:t>
            </a:r>
            <a:r>
              <a:rPr lang="en-US" altLang="ko-KR" sz="1400" dirty="0" err="1"/>
              <a:t>subframes</a:t>
            </a:r>
            <a:r>
              <a:rPr lang="en-US" altLang="ko-KR" sz="1400" dirty="0"/>
              <a:t> </a:t>
            </a:r>
            <a:r>
              <a:rPr lang="en-US" altLang="ko-KR" sz="1400" dirty="0" smtClean="0"/>
              <a:t>uses </a:t>
            </a:r>
            <a:r>
              <a:rPr lang="en-US" altLang="ko-KR" sz="1400" dirty="0"/>
              <a:t>the same MCS for the MAC frame </a:t>
            </a:r>
            <a:r>
              <a:rPr lang="en-US" altLang="ko-KR" sz="1400" dirty="0" smtClean="0"/>
              <a:t>body</a:t>
            </a:r>
          </a:p>
          <a:p>
            <a:pPr>
              <a:spcBef>
                <a:spcPts val="0"/>
              </a:spcBef>
              <a:spcAft>
                <a:spcPts val="1200"/>
              </a:spcAft>
              <a:buFontTx/>
              <a:buChar char="-"/>
            </a:pPr>
            <a:endParaRPr lang="en-US" altLang="ko-KR" sz="1400" dirty="0" smtClean="0"/>
          </a:p>
          <a:p>
            <a:pPr marL="171450">
              <a:spcBef>
                <a:spcPts val="0"/>
              </a:spcBef>
              <a:spcAft>
                <a:spcPts val="1200"/>
              </a:spcAft>
              <a:buFont typeface="Arial" panose="020B0604020202020204" pitchFamily="34" charset="0"/>
              <a:buChar char="•"/>
            </a:pPr>
            <a:endParaRPr lang="ko-KR" altLang="ko-KR" sz="1400" dirty="0"/>
          </a:p>
          <a:p>
            <a:pPr marL="171450">
              <a:spcBef>
                <a:spcPts val="0"/>
              </a:spcBef>
              <a:spcAft>
                <a:spcPts val="1200"/>
              </a:spcAft>
              <a:buFont typeface="Arial" panose="020B0604020202020204" pitchFamily="34" charset="0"/>
              <a:buChar char="•"/>
            </a:pPr>
            <a:endParaRPr lang="ko-KR" altLang="ko-KR" sz="1200" kern="0" dirty="0" smtClean="0"/>
          </a:p>
          <a:p>
            <a:endParaRPr lang="en-US" altLang="ko-KR" sz="1400" kern="0" dirty="0" smtClean="0"/>
          </a:p>
          <a:p>
            <a:pPr lvl="3"/>
            <a:endParaRPr lang="en-US" altLang="ko-KR" sz="1200" kern="0" dirty="0" smtClean="0"/>
          </a:p>
        </p:txBody>
      </p:sp>
      <p:graphicFrame>
        <p:nvGraphicFramePr>
          <p:cNvPr id="4" name="표 3"/>
          <p:cNvGraphicFramePr>
            <a:graphicFrameLocks noGrp="1"/>
          </p:cNvGraphicFramePr>
          <p:nvPr>
            <p:extLst>
              <p:ext uri="{D42A27DB-BD31-4B8C-83A1-F6EECF244321}">
                <p14:modId xmlns:p14="http://schemas.microsoft.com/office/powerpoint/2010/main" val="4085222000"/>
              </p:ext>
            </p:extLst>
          </p:nvPr>
        </p:nvGraphicFramePr>
        <p:xfrm>
          <a:off x="467542" y="1988840"/>
          <a:ext cx="8424937" cy="2411730"/>
        </p:xfrm>
        <a:graphic>
          <a:graphicData uri="http://schemas.openxmlformats.org/drawingml/2006/table">
            <a:tbl>
              <a:tblPr firstRow="1" firstCol="1" bandRow="1">
                <a:tableStyleId>{5C22544A-7EE6-4342-B048-85BDC9FD1C3A}</a:tableStyleId>
              </a:tblPr>
              <a:tblGrid>
                <a:gridCol w="894008"/>
                <a:gridCol w="968508"/>
                <a:gridCol w="1043009"/>
                <a:gridCol w="1342949"/>
                <a:gridCol w="1296144"/>
                <a:gridCol w="936104"/>
                <a:gridCol w="1080120"/>
                <a:gridCol w="864095"/>
              </a:tblGrid>
              <a:tr h="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Channel Bonding</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Header rate (Mb/s)</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Modulation</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Spreading factor, L</a:t>
                      </a:r>
                      <a:r>
                        <a:rPr lang="en-US" sz="1200" kern="100" baseline="-25000">
                          <a:effectLst/>
                        </a:rPr>
                        <a:t>SF</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Pilot symbol length, L</a:t>
                      </a:r>
                      <a:r>
                        <a:rPr lang="en-US" sz="1200" kern="100" baseline="-25000">
                          <a:effectLst/>
                        </a:rPr>
                        <a:t>P</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Coded bits per block, L</a:t>
                      </a:r>
                      <a:r>
                        <a:rPr lang="en-US" sz="1200" kern="100" baseline="-25000">
                          <a:effectLst/>
                        </a:rPr>
                        <a:t>CBPB</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Number of occupied blocks, L</a:t>
                      </a:r>
                      <a:r>
                        <a:rPr lang="en-US" sz="1200" kern="100" baseline="-25000">
                          <a:effectLst/>
                        </a:rPr>
                        <a:t>block_hdr</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Number of stuff bits, L</a:t>
                      </a:r>
                      <a:r>
                        <a:rPr lang="en-US" sz="1200" kern="100" baseline="-25000">
                          <a:effectLst/>
                        </a:rPr>
                        <a:t>STUFF </a:t>
                      </a:r>
                      <a:endParaRPr lang="ko-KR" sz="1200" b="1" i="1" kern="100">
                        <a:solidFill>
                          <a:srgbClr val="000000"/>
                        </a:solidFill>
                        <a:effectLst/>
                        <a:latin typeface="Times New Roman"/>
                        <a:ea typeface="맑은 고딕"/>
                      </a:endParaRPr>
                    </a:p>
                  </a:txBody>
                  <a:tcPr marL="68580" marR="68580" marT="0" marB="0"/>
                </a:tc>
              </a:tr>
              <a:tr h="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No channel bonding</a:t>
                      </a:r>
                      <a:endParaRPr lang="ko-KR" sz="1200" b="1" i="1" kern="100" dirty="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100" dirty="0">
                          <a:effectLst/>
                        </a:rPr>
                        <a:t>55</a:t>
                      </a:r>
                      <a:endParaRPr lang="ko-KR" sz="1200" kern="100" dirty="0">
                        <a:effectLst/>
                        <a:latin typeface="맑은 고딕"/>
                        <a:ea typeface="맑은 고딕"/>
                        <a:cs typeface="Times New Roman"/>
                      </a:endParaRPr>
                    </a:p>
                  </a:txBody>
                  <a:tcPr marL="68580" marR="68580" marT="0" marB="0" anchor="ctr"/>
                </a:tc>
                <a:tc rowSpan="4">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OOK</a:t>
                      </a:r>
                      <a:endParaRPr lang="ko-KR" sz="1200" b="1" i="1" kern="100" dirty="0">
                        <a:solidFill>
                          <a:srgbClr val="000000"/>
                        </a:solidFill>
                        <a:effectLst/>
                        <a:latin typeface="Times New Roman"/>
                        <a:ea typeface="맑은 고딕"/>
                      </a:endParaRPr>
                    </a:p>
                  </a:txBody>
                  <a:tcPr marL="68580" marR="68580" marT="0" marB="0" anchor="ctr"/>
                </a:tc>
                <a:tc rowSpan="4">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16</a:t>
                      </a:r>
                      <a:endParaRPr lang="ko-KR" sz="1200" b="1" i="1" kern="100" dirty="0">
                        <a:solidFill>
                          <a:srgbClr val="000000"/>
                        </a:solidFill>
                        <a:effectLst/>
                        <a:latin typeface="Times New Roman"/>
                        <a:ea typeface="맑은 고딕"/>
                      </a:endParaRPr>
                    </a:p>
                  </a:txBody>
                  <a:tcPr marL="68580" marR="68580" marT="0" marB="0" anchor="ctr"/>
                </a:tc>
                <a:tc rowSpan="4">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a:t>
                      </a:r>
                      <a:endParaRPr lang="ko-KR" sz="1200" b="1" i="1" kern="100">
                        <a:solidFill>
                          <a:srgbClr val="000000"/>
                        </a:solidFill>
                        <a:effectLst/>
                        <a:latin typeface="Times New Roman"/>
                        <a:ea typeface="맑은 고딕"/>
                      </a:endParaRPr>
                    </a:p>
                  </a:txBody>
                  <a:tcPr marL="68580" marR="68580" marT="0" marB="0" anchor="ctr"/>
                </a:tc>
                <a:tc rowSpan="4">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32</a:t>
                      </a:r>
                      <a:endParaRPr lang="ko-KR" sz="1200" b="1" i="1" kern="100">
                        <a:solidFill>
                          <a:srgbClr val="000000"/>
                        </a:solidFill>
                        <a:effectLst/>
                        <a:latin typeface="Times New Roman"/>
                        <a:ea typeface="맑은 고딕"/>
                      </a:endParaRPr>
                    </a:p>
                  </a:txBody>
                  <a:tcPr marL="68580" marR="68580" marT="0" marB="0" anchor="ctr"/>
                </a:tc>
                <a:tc rowSpan="4">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8</a:t>
                      </a:r>
                      <a:endParaRPr lang="ko-KR" sz="1200" b="1" i="1" kern="100">
                        <a:solidFill>
                          <a:srgbClr val="000000"/>
                        </a:solidFill>
                        <a:effectLst/>
                        <a:latin typeface="Times New Roman"/>
                        <a:ea typeface="맑은 고딕"/>
                      </a:endParaRPr>
                    </a:p>
                  </a:txBody>
                  <a:tcPr marL="68580" marR="68580" marT="0" marB="0" anchor="ctr"/>
                </a:tc>
                <a:tc rowSpan="4">
                  <a:txBody>
                    <a:bodyPr/>
                    <a:lstStyle/>
                    <a:p>
                      <a:pPr algn="ctr" latinLnBrk="1">
                        <a:lnSpc>
                          <a:spcPct val="115000"/>
                        </a:lnSpc>
                        <a:spcAft>
                          <a:spcPts val="0"/>
                        </a:spcAft>
                      </a:pPr>
                      <a:r>
                        <a:rPr lang="en-US" sz="1200" kern="100" dirty="0">
                          <a:effectLst/>
                        </a:rPr>
                        <a:t>0</a:t>
                      </a:r>
                      <a:endParaRPr lang="ko-KR" sz="1200" kern="100" dirty="0">
                        <a:effectLst/>
                        <a:latin typeface="맑은 고딕"/>
                        <a:ea typeface="맑은 고딕"/>
                        <a:cs typeface="Times New Roman"/>
                      </a:endParaRPr>
                    </a:p>
                  </a:txBody>
                  <a:tcPr marL="68580" marR="68580" marT="0" marB="0" anchor="ctr"/>
                </a:tc>
              </a:tr>
              <a:tr h="47498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2 channel bonding</a:t>
                      </a:r>
                      <a:endParaRPr lang="ko-KR" sz="1200" b="1" i="1" kern="100" dirty="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100" dirty="0">
                          <a:effectLst/>
                        </a:rPr>
                        <a:t>110</a:t>
                      </a:r>
                      <a:endParaRPr lang="ko-KR" sz="1200" kern="100" dirty="0">
                        <a:effectLst/>
                        <a:latin typeface="맑은 고딕"/>
                        <a:ea typeface="맑은 고딕"/>
                        <a:cs typeface="Times New Roman"/>
                      </a:endParaRPr>
                    </a:p>
                  </a:txBody>
                  <a:tcPr marL="68580" marR="68580" marT="0" marB="0" anchor="ct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71755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3 channel bonding</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165</a:t>
                      </a:r>
                      <a:endParaRPr lang="ko-KR" sz="1200" b="1" i="1" kern="100" dirty="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8382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4 channel bonding</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220</a:t>
                      </a:r>
                      <a:endParaRPr lang="ko-KR" sz="1200" b="1" i="1" kern="100" dirty="0">
                        <a:solidFill>
                          <a:srgbClr val="000000"/>
                        </a:solidFill>
                        <a:effectLst/>
                        <a:latin typeface="Times New Roman"/>
                        <a:ea typeface="맑은 고딕"/>
                      </a:endParaRPr>
                    </a:p>
                  </a:txBody>
                  <a:tcPr marL="68580" marR="68580" marT="0" marB="0" anchor="ct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bl>
          </a:graphicData>
        </a:graphic>
      </p:graphicFrame>
    </p:spTree>
    <p:extLst>
      <p:ext uri="{BB962C8B-B14F-4D97-AF65-F5344CB8AC3E}">
        <p14:creationId xmlns:p14="http://schemas.microsoft.com/office/powerpoint/2010/main" val="3954660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Timing related Parameters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25</a:t>
            </a:fld>
            <a:endParaRPr lang="en-US" altLang="ko-KR"/>
          </a:p>
        </p:txBody>
      </p:sp>
      <p:sp>
        <p:nvSpPr>
          <p:cNvPr id="9"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graphicFrame>
        <p:nvGraphicFramePr>
          <p:cNvPr id="5" name="표 4"/>
          <p:cNvGraphicFramePr>
            <a:graphicFrameLocks noGrp="1"/>
          </p:cNvGraphicFramePr>
          <p:nvPr>
            <p:extLst>
              <p:ext uri="{D42A27DB-BD31-4B8C-83A1-F6EECF244321}">
                <p14:modId xmlns:p14="http://schemas.microsoft.com/office/powerpoint/2010/main" val="4058345122"/>
              </p:ext>
            </p:extLst>
          </p:nvPr>
        </p:nvGraphicFramePr>
        <p:xfrm>
          <a:off x="395536" y="1955955"/>
          <a:ext cx="8280919" cy="4132578"/>
        </p:xfrm>
        <a:graphic>
          <a:graphicData uri="http://schemas.openxmlformats.org/drawingml/2006/table">
            <a:tbl>
              <a:tblPr firstRow="1" firstCol="1" bandRow="1">
                <a:tableStyleId>{5C22544A-7EE6-4342-B048-85BDC9FD1C3A}</a:tableStyleId>
              </a:tblPr>
              <a:tblGrid>
                <a:gridCol w="961177"/>
                <a:gridCol w="983039"/>
                <a:gridCol w="939317"/>
                <a:gridCol w="1292931"/>
                <a:gridCol w="1152128"/>
                <a:gridCol w="1152128"/>
                <a:gridCol w="936104"/>
                <a:gridCol w="864095"/>
              </a:tblGrid>
              <a:tr h="300533">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Parameter</a:t>
                      </a:r>
                      <a:endParaRPr lang="ko-KR" sz="1200" b="1" i="1" kern="100" dirty="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Description</a:t>
                      </a:r>
                      <a:endParaRPr lang="ko-KR" sz="1200" b="1" i="1" kern="100">
                        <a:solidFill>
                          <a:srgbClr val="000000"/>
                        </a:solidFill>
                        <a:effectLst/>
                        <a:latin typeface="Times New Roman"/>
                        <a:ea typeface="맑은 고딕"/>
                      </a:endParaRPr>
                    </a:p>
                  </a:txBody>
                  <a:tcPr marL="67620" marR="67620" marT="0" marB="0"/>
                </a:tc>
                <a:tc gridSpan="4">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Value</a:t>
                      </a:r>
                      <a:endParaRPr lang="ko-KR" sz="1200" b="1" i="1" kern="100">
                        <a:solidFill>
                          <a:srgbClr val="000000"/>
                        </a:solidFill>
                        <a:effectLst/>
                        <a:latin typeface="Times New Roman"/>
                        <a:ea typeface="맑은 고딕"/>
                      </a:endParaRPr>
                    </a:p>
                  </a:txBody>
                  <a:tcPr marL="67620" marR="67620" marT="0" marB="0"/>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Unit</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Formula</a:t>
                      </a:r>
                      <a:endParaRPr lang="ko-KR" sz="1200" b="1" i="1" kern="100">
                        <a:solidFill>
                          <a:srgbClr val="000000"/>
                        </a:solidFill>
                        <a:effectLst/>
                        <a:latin typeface="Times New Roman"/>
                        <a:ea typeface="맑은 고딕"/>
                      </a:endParaRPr>
                    </a:p>
                  </a:txBody>
                  <a:tcPr marL="67620" marR="67620" marT="0" marB="0"/>
                </a:tc>
              </a:tr>
              <a:tr h="951688">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err="1">
                          <a:effectLst/>
                        </a:rPr>
                        <a:t>R</a:t>
                      </a:r>
                      <a:r>
                        <a:rPr lang="en-US" sz="1200" kern="100" baseline="-25000" dirty="0" err="1">
                          <a:effectLst/>
                        </a:rPr>
                        <a:t>c</a:t>
                      </a:r>
                      <a:endParaRPr lang="ko-KR" sz="1200" b="1" i="1" kern="100" dirty="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Chip rate</a:t>
                      </a:r>
                      <a:endParaRPr lang="ko-KR" sz="1200" b="1" i="1" kern="10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1760</a:t>
                      </a:r>
                      <a:endParaRPr lang="ko-KR" sz="1200" kern="10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 channel)</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3520</a:t>
                      </a:r>
                      <a:endParaRPr lang="ko-KR" sz="1200" kern="10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(2 channel)</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5280</a:t>
                      </a:r>
                      <a:endParaRPr lang="ko-KR" sz="1200" kern="10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(3 channel)</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7040</a:t>
                      </a:r>
                      <a:endParaRPr lang="ko-KR" sz="1200" kern="10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(4 channel)</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Mchip/s</a:t>
                      </a:r>
                      <a:endParaRPr lang="ko-KR" sz="1200" b="1" i="1" kern="10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 </a:t>
                      </a:r>
                      <a:endParaRPr lang="ko-KR" sz="1200" b="1" i="1" kern="100">
                        <a:solidFill>
                          <a:srgbClr val="000000"/>
                        </a:solidFill>
                        <a:effectLst/>
                        <a:latin typeface="Times New Roman"/>
                        <a:ea typeface="맑은 고딕"/>
                      </a:endParaRPr>
                    </a:p>
                  </a:txBody>
                  <a:tcPr marL="67620" marR="67620" marT="0" marB="0"/>
                </a:tc>
              </a:tr>
              <a:tr h="300533">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T</a:t>
                      </a:r>
                      <a:r>
                        <a:rPr lang="en-US" sz="1200" kern="100" baseline="-25000">
                          <a:effectLst/>
                        </a:rPr>
                        <a:t>c</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Chip duration</a:t>
                      </a:r>
                      <a:endParaRPr lang="ko-KR" sz="1200" b="1" i="1" kern="100" dirty="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0.568</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0.284</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0.189</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0.142</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ns</a:t>
                      </a:r>
                      <a:endParaRPr lang="ko-KR" sz="1200" b="1" i="1" kern="10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 R</a:t>
                      </a:r>
                      <a:r>
                        <a:rPr lang="en-US" sz="1200" kern="100" baseline="-25000">
                          <a:effectLst/>
                        </a:rPr>
                        <a:t>c</a:t>
                      </a:r>
                      <a:endParaRPr lang="ko-KR" sz="1200" b="1" i="1" kern="100">
                        <a:solidFill>
                          <a:srgbClr val="000000"/>
                        </a:solidFill>
                        <a:effectLst/>
                        <a:latin typeface="Times New Roman"/>
                        <a:ea typeface="맑은 고딕"/>
                      </a:endParaRPr>
                    </a:p>
                  </a:txBody>
                  <a:tcPr marL="67620" marR="67620" marT="0" marB="0"/>
                </a:tc>
              </a:tr>
              <a:tr h="651155">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L</a:t>
                      </a:r>
                      <a:r>
                        <a:rPr lang="en-US" sz="1200" kern="100" baseline="-25000">
                          <a:effectLst/>
                        </a:rPr>
                        <a:t>block</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Block length</a:t>
                      </a:r>
                      <a:endParaRPr lang="ko-KR" sz="1200" b="1" i="1" kern="100" dirty="0">
                        <a:solidFill>
                          <a:srgbClr val="000000"/>
                        </a:solidFill>
                        <a:effectLst/>
                        <a:latin typeface="Times New Roman"/>
                        <a:ea typeface="맑은 고딕"/>
                      </a:endParaRPr>
                    </a:p>
                  </a:txBody>
                  <a:tcPr marL="67620" marR="67620" marT="0" marB="0" anchor="ctr"/>
                </a:tc>
                <a:tc gridSpan="2">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512</a:t>
                      </a:r>
                      <a:endParaRPr lang="ko-KR" sz="1200" kern="10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(Frame header or Payload with SF=1)</a:t>
                      </a:r>
                      <a:endParaRPr lang="ko-KR" sz="1200" b="1" i="1" kern="100">
                        <a:solidFill>
                          <a:srgbClr val="000000"/>
                        </a:solidFill>
                        <a:effectLst/>
                        <a:latin typeface="Times New Roman"/>
                        <a:ea typeface="맑은 고딕"/>
                      </a:endParaRPr>
                    </a:p>
                  </a:txBody>
                  <a:tcPr marL="67620" marR="67620" marT="0" marB="0"/>
                </a:tc>
                <a:tc hMerge="1">
                  <a:txBody>
                    <a:bodyPr/>
                    <a:lstStyle/>
                    <a:p>
                      <a:pPr latinLnBrk="1"/>
                      <a:endParaRPr lang="ko-KR" altLang="en-US"/>
                    </a:p>
                  </a:txBody>
                  <a:tcPr/>
                </a:tc>
                <a:tc gridSpan="2">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1024</a:t>
                      </a:r>
                      <a:endParaRPr lang="ko-KR" sz="1200" kern="10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(Payload with SF=2)</a:t>
                      </a:r>
                      <a:endParaRPr lang="ko-KR" sz="1200" b="1" i="1" kern="100">
                        <a:solidFill>
                          <a:srgbClr val="000000"/>
                        </a:solidFill>
                        <a:effectLst/>
                        <a:latin typeface="Times New Roman"/>
                        <a:ea typeface="맑은 고딕"/>
                      </a:endParaRPr>
                    </a:p>
                  </a:txBody>
                  <a:tcPr marL="67620" marR="67620" marT="0" marB="0"/>
                </a:tc>
                <a:tc h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chips</a:t>
                      </a:r>
                      <a:endParaRPr lang="ko-KR" sz="1200" b="1" i="1" kern="10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 </a:t>
                      </a:r>
                      <a:endParaRPr lang="ko-KR" sz="1200" b="1" i="1" kern="100">
                        <a:solidFill>
                          <a:srgbClr val="000000"/>
                        </a:solidFill>
                        <a:effectLst/>
                        <a:latin typeface="Times New Roman"/>
                        <a:ea typeface="맑은 고딕"/>
                      </a:endParaRPr>
                    </a:p>
                  </a:txBody>
                  <a:tcPr marL="67620" marR="67620" marT="0" marB="0"/>
                </a:tc>
              </a:tr>
              <a:tr h="300533">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L</a:t>
                      </a:r>
                      <a:r>
                        <a:rPr lang="en-US" sz="1200" kern="100" baseline="-25000">
                          <a:effectLst/>
                        </a:rPr>
                        <a:t>P</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Pilot symbol length</a:t>
                      </a:r>
                      <a:endParaRPr lang="ko-KR" sz="1200" b="1" i="1" kern="100" dirty="0">
                        <a:solidFill>
                          <a:srgbClr val="000000"/>
                        </a:solidFill>
                        <a:effectLst/>
                        <a:latin typeface="Times New Roman"/>
                        <a:ea typeface="맑은 고딕"/>
                      </a:endParaRPr>
                    </a:p>
                  </a:txBody>
                  <a:tcPr marL="67620" marR="67620" marT="0" marB="0" anchor="ctr"/>
                </a:tc>
                <a:tc gridSpan="2">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4</a:t>
                      </a:r>
                      <a:endParaRPr lang="ko-KR" sz="1200" b="1" i="1" kern="100" dirty="0">
                        <a:solidFill>
                          <a:srgbClr val="000000"/>
                        </a:solidFill>
                        <a:effectLst/>
                        <a:latin typeface="Times New Roman"/>
                        <a:ea typeface="맑은 고딕"/>
                      </a:endParaRPr>
                    </a:p>
                  </a:txBody>
                  <a:tcPr marL="67620" marR="67620" marT="0" marB="0"/>
                </a:tc>
                <a:tc hMerge="1">
                  <a:txBody>
                    <a:bodyPr/>
                    <a:lstStyle/>
                    <a:p>
                      <a:pPr latinLnBrk="1"/>
                      <a:endParaRPr lang="ko-KR" altLang="en-US"/>
                    </a:p>
                  </a:txBody>
                  <a:tcPr/>
                </a:tc>
                <a:tc gridSpan="2">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8</a:t>
                      </a:r>
                      <a:endParaRPr lang="ko-KR" sz="1200" b="1" i="1" kern="100">
                        <a:solidFill>
                          <a:srgbClr val="000000"/>
                        </a:solidFill>
                        <a:effectLst/>
                        <a:latin typeface="Times New Roman"/>
                        <a:ea typeface="맑은 고딕"/>
                      </a:endParaRPr>
                    </a:p>
                  </a:txBody>
                  <a:tcPr marL="67620" marR="67620" marT="0" marB="0"/>
                </a:tc>
                <a:tc h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chips</a:t>
                      </a:r>
                      <a:endParaRPr lang="ko-KR" sz="1200" b="1" i="1" kern="10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 </a:t>
                      </a:r>
                      <a:endParaRPr lang="ko-KR" sz="1200" b="1" i="1" kern="100">
                        <a:solidFill>
                          <a:srgbClr val="000000"/>
                        </a:solidFill>
                        <a:effectLst/>
                        <a:latin typeface="Times New Roman"/>
                        <a:ea typeface="맑은 고딕"/>
                      </a:endParaRPr>
                    </a:p>
                  </a:txBody>
                  <a:tcPr marL="67620" marR="67620" marT="0" marB="0"/>
                </a:tc>
              </a:tr>
              <a:tr h="45080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T</a:t>
                      </a:r>
                      <a:r>
                        <a:rPr lang="en-US" sz="1200" kern="100" baseline="-25000">
                          <a:effectLst/>
                        </a:rPr>
                        <a:t>P</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Pilot symbol duration</a:t>
                      </a:r>
                      <a:endParaRPr lang="ko-KR" sz="1200" b="1" i="1" kern="100">
                        <a:solidFill>
                          <a:srgbClr val="000000"/>
                        </a:solidFill>
                        <a:effectLst/>
                        <a:latin typeface="Times New Roman"/>
                        <a:ea typeface="맑은 고딕"/>
                      </a:endParaRPr>
                    </a:p>
                  </a:txBody>
                  <a:tcPr marL="67620" marR="67620" marT="0" marB="0" anchor="ctr"/>
                </a:tc>
                <a:tc gridSpan="2">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2.273, 1.136, 0.758, 0.568</a:t>
                      </a:r>
                      <a:endParaRPr lang="ko-KR" sz="1200" b="1" i="1" kern="100" dirty="0">
                        <a:solidFill>
                          <a:srgbClr val="000000"/>
                        </a:solidFill>
                        <a:effectLst/>
                        <a:latin typeface="Times New Roman"/>
                        <a:ea typeface="맑은 고딕"/>
                      </a:endParaRPr>
                    </a:p>
                  </a:txBody>
                  <a:tcPr marL="67620" marR="67620" marT="0" marB="0"/>
                </a:tc>
                <a:tc hMerge="1">
                  <a:txBody>
                    <a:bodyPr/>
                    <a:lstStyle/>
                    <a:p>
                      <a:pPr latinLnBrk="1"/>
                      <a:endParaRPr lang="ko-KR" altLang="en-US"/>
                    </a:p>
                  </a:txBody>
                  <a:tcPr/>
                </a:tc>
                <a:tc gridSpan="2">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2.273, 1.515, 1.136</a:t>
                      </a:r>
                      <a:endParaRPr lang="ko-KR" sz="1200" b="1" i="1" kern="100">
                        <a:solidFill>
                          <a:srgbClr val="000000"/>
                        </a:solidFill>
                        <a:effectLst/>
                        <a:latin typeface="Times New Roman"/>
                        <a:ea typeface="맑은 고딕"/>
                      </a:endParaRPr>
                    </a:p>
                  </a:txBody>
                  <a:tcPr marL="67620" marR="67620" marT="0" marB="0"/>
                </a:tc>
                <a:tc h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ns</a:t>
                      </a:r>
                      <a:endParaRPr lang="ko-KR" sz="1200" b="1" i="1" kern="10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 </a:t>
                      </a:r>
                      <a:endParaRPr lang="ko-KR" sz="1200" b="1" i="1" kern="100">
                        <a:solidFill>
                          <a:srgbClr val="000000"/>
                        </a:solidFill>
                        <a:effectLst/>
                        <a:latin typeface="Times New Roman"/>
                        <a:ea typeface="맑은 고딕"/>
                      </a:endParaRPr>
                    </a:p>
                  </a:txBody>
                  <a:tcPr marL="67620" marR="67620" marT="0" marB="0"/>
                </a:tc>
              </a:tr>
              <a:tr h="601066">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L</a:t>
                      </a:r>
                      <a:r>
                        <a:rPr lang="en-US" sz="1200" kern="100" baseline="-25000">
                          <a:effectLst/>
                        </a:rPr>
                        <a:t>DC</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Length of data chips per subblock</a:t>
                      </a:r>
                      <a:endParaRPr lang="ko-KR" sz="1200" b="1" i="1" kern="100">
                        <a:solidFill>
                          <a:srgbClr val="000000"/>
                        </a:solidFill>
                        <a:effectLst/>
                        <a:latin typeface="Times New Roman"/>
                        <a:ea typeface="맑은 고딕"/>
                      </a:endParaRPr>
                    </a:p>
                  </a:txBody>
                  <a:tcPr marL="67620" marR="67620" marT="0" marB="0" anchor="ctr"/>
                </a:tc>
                <a:tc gridSpan="4">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508</a:t>
                      </a:r>
                      <a:endParaRPr lang="ko-KR" sz="1200" b="1" i="1" kern="100" dirty="0">
                        <a:solidFill>
                          <a:srgbClr val="000000"/>
                        </a:solidFill>
                        <a:effectLst/>
                        <a:latin typeface="Times New Roman"/>
                        <a:ea typeface="맑은 고딕"/>
                      </a:endParaRPr>
                    </a:p>
                  </a:txBody>
                  <a:tcPr marL="67620" marR="67620" marT="0" marB="0"/>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chips</a:t>
                      </a:r>
                      <a:endParaRPr lang="ko-KR" sz="1200" b="1" i="1" kern="100" dirty="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 </a:t>
                      </a:r>
                      <a:endParaRPr lang="ko-KR" sz="1200" b="1" i="1" kern="100">
                        <a:solidFill>
                          <a:srgbClr val="000000"/>
                        </a:solidFill>
                        <a:effectLst/>
                        <a:latin typeface="Times New Roman"/>
                        <a:ea typeface="맑은 고딕"/>
                      </a:endParaRPr>
                    </a:p>
                  </a:txBody>
                  <a:tcPr marL="67620" marR="67620" marT="0" marB="0"/>
                </a:tc>
              </a:tr>
              <a:tr h="558491">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T</a:t>
                      </a:r>
                      <a:r>
                        <a:rPr lang="en-US" sz="1200" kern="100" baseline="-25000">
                          <a:effectLst/>
                        </a:rPr>
                        <a:t>block</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Block duration</a:t>
                      </a:r>
                      <a:endParaRPr lang="ko-KR" sz="1200" b="1" i="1" kern="10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290.9</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145.5</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97.0</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72.7</a:t>
                      </a:r>
                      <a:endParaRPr lang="ko-KR" sz="1200" b="1" i="1" kern="100">
                        <a:solidFill>
                          <a:srgbClr val="000000"/>
                        </a:solidFill>
                        <a:effectLst/>
                        <a:latin typeface="Times New Roman"/>
                        <a:ea typeface="맑은 고딕"/>
                      </a:endParaRPr>
                    </a:p>
                  </a:txBody>
                  <a:tcPr marL="67620" marR="6762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ns</a:t>
                      </a:r>
                      <a:endParaRPr lang="ko-KR" sz="1200" b="1" i="1" kern="100" dirty="0">
                        <a:solidFill>
                          <a:srgbClr val="000000"/>
                        </a:solidFill>
                        <a:effectLst/>
                        <a:latin typeface="Times New Roman"/>
                        <a:ea typeface="맑은 고딕"/>
                      </a:endParaRPr>
                    </a:p>
                  </a:txBody>
                  <a:tcPr marL="67620" marR="67620"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err="1">
                          <a:effectLst/>
                        </a:rPr>
                        <a:t>L</a:t>
                      </a:r>
                      <a:r>
                        <a:rPr lang="en-US" sz="1200" kern="100" baseline="-25000" dirty="0" err="1">
                          <a:effectLst/>
                        </a:rPr>
                        <a:t>block</a:t>
                      </a:r>
                      <a:r>
                        <a:rPr lang="en-US" sz="1200" kern="100" baseline="-25000" dirty="0">
                          <a:effectLst/>
                        </a:rPr>
                        <a:t> X </a:t>
                      </a:r>
                      <a:r>
                        <a:rPr lang="en-US" sz="1200" kern="100" dirty="0">
                          <a:effectLst/>
                        </a:rPr>
                        <a:t>T</a:t>
                      </a:r>
                      <a:r>
                        <a:rPr lang="en-US" sz="1200" kern="100" baseline="-25000" dirty="0">
                          <a:effectLst/>
                        </a:rPr>
                        <a:t>c</a:t>
                      </a:r>
                      <a:endParaRPr lang="ko-KR" sz="1200" b="1" i="1" kern="100" dirty="0">
                        <a:solidFill>
                          <a:srgbClr val="000000"/>
                        </a:solidFill>
                        <a:effectLst/>
                        <a:latin typeface="Times New Roman"/>
                        <a:ea typeface="맑은 고딕"/>
                      </a:endParaRPr>
                    </a:p>
                  </a:txBody>
                  <a:tcPr marL="67620" marR="67620" marT="0" marB="0"/>
                </a:tc>
              </a:tr>
            </a:tbl>
          </a:graphicData>
        </a:graphic>
      </p:graphicFrame>
    </p:spTree>
    <p:extLst>
      <p:ext uri="{BB962C8B-B14F-4D97-AF65-F5344CB8AC3E}">
        <p14:creationId xmlns:p14="http://schemas.microsoft.com/office/powerpoint/2010/main" val="1501347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Frame related Parameters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26</a:t>
            </a:fld>
            <a:endParaRPr lang="en-US" altLang="ko-KR"/>
          </a:p>
        </p:txBody>
      </p:sp>
      <p:sp>
        <p:nvSpPr>
          <p:cNvPr id="9"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graphicFrame>
        <p:nvGraphicFramePr>
          <p:cNvPr id="4" name="표 3"/>
          <p:cNvGraphicFramePr>
            <a:graphicFrameLocks noGrp="1"/>
          </p:cNvGraphicFramePr>
          <p:nvPr>
            <p:extLst>
              <p:ext uri="{D42A27DB-BD31-4B8C-83A1-F6EECF244321}">
                <p14:modId xmlns:p14="http://schemas.microsoft.com/office/powerpoint/2010/main" val="3742703171"/>
              </p:ext>
            </p:extLst>
          </p:nvPr>
        </p:nvGraphicFramePr>
        <p:xfrm>
          <a:off x="467544" y="1484784"/>
          <a:ext cx="7992888" cy="4923089"/>
        </p:xfrm>
        <a:graphic>
          <a:graphicData uri="http://schemas.openxmlformats.org/drawingml/2006/table">
            <a:tbl>
              <a:tblPr firstRow="1" firstCol="1" bandRow="1">
                <a:tableStyleId>{5C22544A-7EE6-4342-B048-85BDC9FD1C3A}</a:tableStyleId>
              </a:tblPr>
              <a:tblGrid>
                <a:gridCol w="924314"/>
                <a:gridCol w="4620302"/>
                <a:gridCol w="2448272"/>
              </a:tblGrid>
              <a:tr h="44032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Parameter</a:t>
                      </a:r>
                      <a:endParaRPr lang="ko-KR" sz="1200" b="1" i="1" kern="100" dirty="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Description</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Value</a:t>
                      </a:r>
                      <a:endParaRPr lang="ko-KR" sz="1200" b="1" i="1" kern="100">
                        <a:solidFill>
                          <a:srgbClr val="000000"/>
                        </a:solidFill>
                        <a:effectLst/>
                        <a:latin typeface="Times New Roman"/>
                        <a:ea typeface="맑은 고딕"/>
                      </a:endParaRPr>
                    </a:p>
                  </a:txBody>
                  <a:tcPr marL="43736" marR="43736" marT="0" marB="0"/>
                </a:tc>
              </a:tr>
              <a:tr h="328255">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N</a:t>
                      </a:r>
                      <a:r>
                        <a:rPr lang="en-US" sz="1200" kern="100" baseline="-25000" dirty="0">
                          <a:effectLst/>
                        </a:rPr>
                        <a:t>SYNC </a:t>
                      </a:r>
                      <a:endParaRPr lang="ko-KR" sz="1200" b="1" i="1" kern="100" dirty="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Number of code repetitions in the SYNC sequence</a:t>
                      </a:r>
                      <a:endParaRPr lang="ko-KR" sz="1200" b="1" i="1" kern="10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16</a:t>
                      </a:r>
                      <a:endParaRPr lang="ko-KR" sz="1200" b="1" i="1" kern="100">
                        <a:solidFill>
                          <a:srgbClr val="000000"/>
                        </a:solidFill>
                        <a:effectLst/>
                        <a:latin typeface="Times New Roman"/>
                        <a:ea typeface="맑은 고딕"/>
                      </a:endParaRPr>
                    </a:p>
                  </a:txBody>
                  <a:tcPr marL="43736" marR="43736" marT="0" marB="0"/>
                </a:tc>
              </a:tr>
              <a:tr h="269992">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T</a:t>
                      </a:r>
                      <a:r>
                        <a:rPr lang="en-US" sz="1200" kern="100" baseline="-25000" dirty="0">
                          <a:effectLst/>
                        </a:rPr>
                        <a:t>SYNC</a:t>
                      </a:r>
                      <a:endParaRPr lang="ko-KR" sz="1200" b="1" i="1" kern="100" dirty="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Duration of the SYNC sequence</a:t>
                      </a:r>
                      <a:endParaRPr lang="ko-KR" sz="1200" b="1" i="1" kern="10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1.16 us</a:t>
                      </a:r>
                      <a:endParaRPr lang="ko-KR" sz="1200" b="1" i="1" kern="100">
                        <a:solidFill>
                          <a:srgbClr val="000000"/>
                        </a:solidFill>
                        <a:effectLst/>
                        <a:latin typeface="Times New Roman"/>
                        <a:ea typeface="맑은 고딕"/>
                      </a:endParaRPr>
                    </a:p>
                  </a:txBody>
                  <a:tcPr marL="43736" marR="43736" marT="0" marB="0"/>
                </a:tc>
              </a:tr>
              <a:tr h="313696">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N</a:t>
                      </a:r>
                      <a:r>
                        <a:rPr lang="en-US" sz="1200" kern="100" baseline="-25000" dirty="0">
                          <a:effectLst/>
                        </a:rPr>
                        <a:t>SFD</a:t>
                      </a:r>
                      <a:endParaRPr lang="ko-KR" sz="1200" b="1" i="1" kern="100" dirty="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Number of code repetitions in the SFD</a:t>
                      </a:r>
                      <a:endParaRPr lang="ko-KR" sz="1200" b="1" i="1" kern="10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4</a:t>
                      </a:r>
                      <a:endParaRPr lang="ko-KR" sz="1200" b="1" i="1" kern="100" dirty="0">
                        <a:solidFill>
                          <a:srgbClr val="000000"/>
                        </a:solidFill>
                        <a:effectLst/>
                        <a:latin typeface="Times New Roman"/>
                        <a:ea typeface="맑은 고딕"/>
                      </a:endParaRPr>
                    </a:p>
                  </a:txBody>
                  <a:tcPr marL="43736" marR="43736" marT="0" marB="0"/>
                </a:tc>
              </a:tr>
              <a:tr h="199865">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T</a:t>
                      </a:r>
                      <a:r>
                        <a:rPr lang="en-US" sz="1200" kern="100" baseline="-25000" dirty="0">
                          <a:effectLst/>
                        </a:rPr>
                        <a:t>SFD</a:t>
                      </a:r>
                      <a:endParaRPr lang="ko-KR" sz="1200" b="1" i="1" kern="100" dirty="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Duration of the SFD</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0.29 us</a:t>
                      </a:r>
                      <a:endParaRPr lang="ko-KR" sz="1200" b="1" i="1" kern="100">
                        <a:solidFill>
                          <a:srgbClr val="000000"/>
                        </a:solidFill>
                        <a:effectLst/>
                        <a:latin typeface="Times New Roman"/>
                        <a:ea typeface="맑은 고딕"/>
                      </a:endParaRPr>
                    </a:p>
                  </a:txBody>
                  <a:tcPr marL="43736" marR="43736" marT="0" marB="0"/>
                </a:tc>
              </a:tr>
              <a:tr h="259427">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a:t>
                      </a:r>
                      <a:r>
                        <a:rPr lang="en-US" sz="1200" kern="100" baseline="-25000">
                          <a:effectLst/>
                        </a:rPr>
                        <a:t>CES</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Number of code repetitions in the CES</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457200" algn="l"/>
                          <a:tab pos="1644650" algn="l"/>
                        </a:tabLst>
                      </a:pPr>
                      <a:r>
                        <a:rPr lang="en-US" sz="1200" kern="100">
                          <a:effectLst/>
                        </a:rPr>
                        <a:t>8</a:t>
                      </a:r>
                      <a:endParaRPr lang="ko-KR" sz="1200" b="1" i="1" kern="100">
                        <a:solidFill>
                          <a:srgbClr val="000000"/>
                        </a:solidFill>
                        <a:effectLst/>
                        <a:latin typeface="Times New Roman"/>
                        <a:ea typeface="맑은 고딕"/>
                      </a:endParaRPr>
                    </a:p>
                  </a:txBody>
                  <a:tcPr marL="43736" marR="43736" marT="0" marB="0"/>
                </a:tc>
              </a:tr>
              <a:tr h="283693">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T</a:t>
                      </a:r>
                      <a:r>
                        <a:rPr lang="en-US" sz="1200" kern="100" baseline="-25000">
                          <a:effectLst/>
                        </a:rPr>
                        <a:t>CES</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Duration of the CES</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0.58 us</a:t>
                      </a:r>
                      <a:endParaRPr lang="ko-KR" sz="1200" b="1" i="1" kern="100">
                        <a:solidFill>
                          <a:srgbClr val="000000"/>
                        </a:solidFill>
                        <a:effectLst/>
                        <a:latin typeface="Times New Roman"/>
                        <a:ea typeface="맑은 고딕"/>
                      </a:endParaRPr>
                    </a:p>
                  </a:txBody>
                  <a:tcPr marL="43736" marR="43736" marT="0" marB="0"/>
                </a:tc>
              </a:tr>
              <a:tr h="243985">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a:t>
                      </a:r>
                      <a:r>
                        <a:rPr lang="en-US" sz="1200" kern="100" baseline="-25000">
                          <a:effectLst/>
                        </a:rPr>
                        <a:t>pre</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Number of code repetitions in the PHY preamble</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28</a:t>
                      </a:r>
                      <a:endParaRPr lang="ko-KR" sz="1200" b="1" i="1" kern="100">
                        <a:solidFill>
                          <a:srgbClr val="000000"/>
                        </a:solidFill>
                        <a:effectLst/>
                        <a:latin typeface="Times New Roman"/>
                        <a:ea typeface="맑은 고딕"/>
                      </a:endParaRPr>
                    </a:p>
                  </a:txBody>
                  <a:tcPr marL="43736" marR="43736" marT="0" marB="0"/>
                </a:tc>
              </a:tr>
              <a:tr h="198541">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T</a:t>
                      </a:r>
                      <a:r>
                        <a:rPr lang="en-US" sz="1200" kern="100" baseline="-25000">
                          <a:effectLst/>
                        </a:rPr>
                        <a:t>pre</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Duration of the PHY preamble</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2.036 us</a:t>
                      </a:r>
                      <a:endParaRPr lang="ko-KR" sz="1200" b="1" i="1" kern="100">
                        <a:solidFill>
                          <a:srgbClr val="000000"/>
                        </a:solidFill>
                        <a:effectLst/>
                        <a:latin typeface="Times New Roman"/>
                        <a:ea typeface="맑은 고딕"/>
                      </a:endParaRPr>
                    </a:p>
                  </a:txBody>
                  <a:tcPr marL="43736" marR="43736" marT="0" marB="0"/>
                </a:tc>
              </a:tr>
              <a:tr h="211777">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L</a:t>
                      </a:r>
                      <a:r>
                        <a:rPr lang="en-US" sz="1200" kern="100" baseline="-25000">
                          <a:effectLst/>
                        </a:rPr>
                        <a:t>hdr</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Length of the base headers in octets</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32</a:t>
                      </a:r>
                      <a:endParaRPr lang="ko-KR" sz="1200" b="1" i="1" kern="100">
                        <a:solidFill>
                          <a:srgbClr val="000000"/>
                        </a:solidFill>
                        <a:effectLst/>
                        <a:latin typeface="Times New Roman"/>
                        <a:ea typeface="맑은 고딕"/>
                      </a:endParaRPr>
                    </a:p>
                  </a:txBody>
                  <a:tcPr marL="43736" marR="43736" marT="0" marB="0"/>
                </a:tc>
              </a:tr>
              <a:tr h="24575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a:t>
                      </a:r>
                      <a:r>
                        <a:rPr lang="en-US" sz="1200" kern="100" baseline="-25000">
                          <a:effectLst/>
                        </a:rPr>
                        <a:t>block_hdr</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Number of blocks in the base frame header</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8</a:t>
                      </a:r>
                      <a:endParaRPr lang="ko-KR" sz="1200" b="1" i="1" kern="100">
                        <a:solidFill>
                          <a:srgbClr val="000000"/>
                        </a:solidFill>
                        <a:effectLst/>
                        <a:latin typeface="Times New Roman"/>
                        <a:ea typeface="맑은 고딕"/>
                      </a:endParaRPr>
                    </a:p>
                  </a:txBody>
                  <a:tcPr marL="43736" marR="43736" marT="0" marB="0"/>
                </a:tc>
              </a:tr>
              <a:tr h="166039">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T</a:t>
                      </a:r>
                      <a:r>
                        <a:rPr lang="en-US" sz="1200" kern="100" baseline="-25000">
                          <a:effectLst/>
                        </a:rPr>
                        <a:t>hdr</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Duration of the base frame header</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a:t>
                      </a:r>
                      <a:r>
                        <a:rPr lang="en-US" sz="1200" kern="100" baseline="-25000">
                          <a:effectLst/>
                        </a:rPr>
                        <a:t>block_hdr </a:t>
                      </a:r>
                      <a:r>
                        <a:rPr lang="en-US" sz="1200" kern="100">
                          <a:effectLst/>
                        </a:rPr>
                        <a:t>X T</a:t>
                      </a:r>
                      <a:r>
                        <a:rPr lang="en-US" sz="1200" kern="100" baseline="-25000">
                          <a:effectLst/>
                        </a:rPr>
                        <a:t>block</a:t>
                      </a:r>
                      <a:endParaRPr lang="ko-KR" sz="1200" b="1" i="1" kern="100">
                        <a:solidFill>
                          <a:srgbClr val="000000"/>
                        </a:solidFill>
                        <a:effectLst/>
                        <a:latin typeface="Times New Roman"/>
                        <a:ea typeface="맑은 고딕"/>
                      </a:endParaRPr>
                    </a:p>
                  </a:txBody>
                  <a:tcPr marL="43736" marR="43736" marT="0" marB="0"/>
                </a:tc>
              </a:tr>
              <a:tr h="166039">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L</a:t>
                      </a:r>
                      <a:r>
                        <a:rPr lang="en-US" sz="1200" kern="100" baseline="-25000">
                          <a:effectLst/>
                        </a:rPr>
                        <a:t>payload</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Length of frame payloads in octets</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variable</a:t>
                      </a:r>
                      <a:endParaRPr lang="ko-KR" sz="1200" b="1" i="1" kern="100">
                        <a:solidFill>
                          <a:srgbClr val="000000"/>
                        </a:solidFill>
                        <a:effectLst/>
                        <a:latin typeface="Times New Roman"/>
                        <a:ea typeface="맑은 고딕"/>
                      </a:endParaRPr>
                    </a:p>
                  </a:txBody>
                  <a:tcPr marL="43736" marR="43736" marT="0" marB="0"/>
                </a:tc>
              </a:tr>
              <a:tr h="166039">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L</a:t>
                      </a:r>
                      <a:r>
                        <a:rPr lang="en-US" sz="1200" kern="100" baseline="-25000">
                          <a:effectLst/>
                        </a:rPr>
                        <a:t>FCS </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Length of FCS in octets</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4</a:t>
                      </a:r>
                      <a:endParaRPr lang="ko-KR" sz="1200" b="1" i="1" kern="100">
                        <a:solidFill>
                          <a:srgbClr val="000000"/>
                        </a:solidFill>
                        <a:effectLst/>
                        <a:latin typeface="Times New Roman"/>
                        <a:ea typeface="맑은 고딕"/>
                      </a:endParaRPr>
                    </a:p>
                  </a:txBody>
                  <a:tcPr marL="43736" marR="43736" marT="0" marB="0"/>
                </a:tc>
              </a:tr>
              <a:tr h="166039">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L</a:t>
                      </a:r>
                      <a:r>
                        <a:rPr lang="en-US" sz="1200" kern="100" baseline="-25000">
                          <a:effectLst/>
                        </a:rPr>
                        <a:t>MFB</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Length of the MAC frame body in octets</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err="1">
                          <a:effectLst/>
                        </a:rPr>
                        <a:t>L</a:t>
                      </a:r>
                      <a:r>
                        <a:rPr lang="en-US" sz="1200" kern="100" baseline="-25000" dirty="0" err="1">
                          <a:effectLst/>
                        </a:rPr>
                        <a:t>payload</a:t>
                      </a:r>
                      <a:r>
                        <a:rPr lang="en-US" sz="1200" kern="100" baseline="-25000" dirty="0">
                          <a:effectLst/>
                        </a:rPr>
                        <a:t> </a:t>
                      </a:r>
                      <a:r>
                        <a:rPr lang="en-US" sz="1200" kern="100" dirty="0">
                          <a:effectLst/>
                        </a:rPr>
                        <a:t>+</a:t>
                      </a:r>
                      <a:r>
                        <a:rPr lang="en-US" sz="1200" kern="100" baseline="-25000" dirty="0">
                          <a:effectLst/>
                        </a:rPr>
                        <a:t> </a:t>
                      </a:r>
                      <a:r>
                        <a:rPr lang="en-US" sz="1200" kern="100" dirty="0">
                          <a:effectLst/>
                        </a:rPr>
                        <a:t>L</a:t>
                      </a:r>
                      <a:r>
                        <a:rPr lang="en-US" sz="1200" kern="100" baseline="-25000" dirty="0">
                          <a:effectLst/>
                        </a:rPr>
                        <a:t>FCS</a:t>
                      </a:r>
                      <a:endParaRPr lang="ko-KR" sz="1200" b="1" i="1" kern="100" dirty="0">
                        <a:solidFill>
                          <a:srgbClr val="000000"/>
                        </a:solidFill>
                        <a:effectLst/>
                        <a:latin typeface="Times New Roman"/>
                        <a:ea typeface="맑은 고딕"/>
                      </a:endParaRPr>
                    </a:p>
                  </a:txBody>
                  <a:tcPr marL="43736" marR="43736" marT="0" marB="0"/>
                </a:tc>
              </a:tr>
              <a:tr h="211777">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L</a:t>
                      </a:r>
                      <a:r>
                        <a:rPr lang="en-US" sz="1200" kern="100" baseline="-25000">
                          <a:effectLst/>
                        </a:rPr>
                        <a:t>CBPS</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Number of coded bits per block in the MAC frame body</a:t>
                      </a:r>
                      <a:endParaRPr lang="ko-KR" sz="1200" b="1" i="1" kern="10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508</a:t>
                      </a:r>
                      <a:endParaRPr lang="ko-KR" sz="1200" b="1" i="1" kern="100" dirty="0">
                        <a:solidFill>
                          <a:srgbClr val="000000"/>
                        </a:solidFill>
                        <a:effectLst/>
                        <a:latin typeface="Times New Roman"/>
                        <a:ea typeface="맑은 고딕"/>
                      </a:endParaRPr>
                    </a:p>
                  </a:txBody>
                  <a:tcPr marL="43736" marR="43736" marT="0" marB="0"/>
                </a:tc>
              </a:tr>
              <a:tr h="377238">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N</a:t>
                      </a:r>
                      <a:r>
                        <a:rPr lang="en-US" sz="1200" kern="100" baseline="-25000">
                          <a:effectLst/>
                        </a:rPr>
                        <a:t>block_MFB</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Number of blocks for the MAC frame body</a:t>
                      </a:r>
                      <a:endParaRPr lang="ko-KR" sz="1200" b="1" i="1" kern="100" dirty="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CEIL[(L</a:t>
                      </a:r>
                      <a:r>
                        <a:rPr lang="en-US" sz="1200" kern="100" baseline="-25000" dirty="0">
                          <a:effectLst/>
                        </a:rPr>
                        <a:t>MFB </a:t>
                      </a:r>
                      <a:r>
                        <a:rPr lang="en-US" sz="1200" kern="100" dirty="0">
                          <a:effectLst/>
                        </a:rPr>
                        <a:t>X 8)/(R</a:t>
                      </a:r>
                      <a:r>
                        <a:rPr lang="en-US" sz="1200" kern="100" baseline="-25000" dirty="0">
                          <a:effectLst/>
                        </a:rPr>
                        <a:t>FEC </a:t>
                      </a:r>
                      <a:r>
                        <a:rPr lang="en-US" sz="1200" kern="100" dirty="0">
                          <a:effectLst/>
                        </a:rPr>
                        <a:t>X L</a:t>
                      </a:r>
                      <a:r>
                        <a:rPr lang="en-US" sz="1200" kern="100" baseline="-25000" dirty="0">
                          <a:effectLst/>
                        </a:rPr>
                        <a:t>CBPS</a:t>
                      </a:r>
                      <a:r>
                        <a:rPr lang="en-US" sz="1200" kern="100" dirty="0">
                          <a:effectLst/>
                        </a:rPr>
                        <a:t>)]</a:t>
                      </a:r>
                      <a:endParaRPr lang="ko-KR" sz="1200" kern="100" dirty="0">
                        <a:effectLst/>
                      </a:endParaRPr>
                    </a:p>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(R</a:t>
                      </a:r>
                      <a:r>
                        <a:rPr lang="en-US" sz="1200" kern="100" baseline="-25000" dirty="0">
                          <a:effectLst/>
                        </a:rPr>
                        <a:t>FEC </a:t>
                      </a:r>
                      <a:r>
                        <a:rPr lang="en-US" sz="1200" kern="100" dirty="0">
                          <a:effectLst/>
                        </a:rPr>
                        <a:t>: FEC rate)</a:t>
                      </a:r>
                      <a:endParaRPr lang="ko-KR" sz="1200" b="1" i="1" kern="100" dirty="0">
                        <a:solidFill>
                          <a:srgbClr val="000000"/>
                        </a:solidFill>
                        <a:effectLst/>
                        <a:latin typeface="Times New Roman"/>
                        <a:ea typeface="맑은 고딕"/>
                      </a:endParaRPr>
                    </a:p>
                  </a:txBody>
                  <a:tcPr marL="43736" marR="43736" marT="0" marB="0"/>
                </a:tc>
              </a:tr>
              <a:tr h="211777">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T</a:t>
                      </a:r>
                      <a:r>
                        <a:rPr lang="en-US" sz="1200" kern="100" baseline="-25000">
                          <a:effectLst/>
                        </a:rPr>
                        <a:t>MFB</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Duration of the MAC frame body including Pilot symbols</a:t>
                      </a:r>
                      <a:endParaRPr lang="ko-KR" sz="1200" b="1" i="1" kern="10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err="1">
                          <a:effectLst/>
                        </a:rPr>
                        <a:t>N</a:t>
                      </a:r>
                      <a:r>
                        <a:rPr lang="en-US" sz="1200" kern="100" baseline="-25000" dirty="0" err="1">
                          <a:effectLst/>
                        </a:rPr>
                        <a:t>block_MFB</a:t>
                      </a:r>
                      <a:r>
                        <a:rPr lang="en-US" sz="1200" kern="100" baseline="-25000" dirty="0">
                          <a:effectLst/>
                        </a:rPr>
                        <a:t> </a:t>
                      </a:r>
                      <a:r>
                        <a:rPr lang="en-US" sz="1200" kern="100" dirty="0">
                          <a:effectLst/>
                        </a:rPr>
                        <a:t>X </a:t>
                      </a:r>
                      <a:r>
                        <a:rPr lang="en-US" sz="1200" kern="100" dirty="0" err="1">
                          <a:effectLst/>
                        </a:rPr>
                        <a:t>T</a:t>
                      </a:r>
                      <a:r>
                        <a:rPr lang="en-US" sz="1200" kern="100" baseline="-25000" dirty="0" err="1">
                          <a:effectLst/>
                        </a:rPr>
                        <a:t>block</a:t>
                      </a:r>
                      <a:endParaRPr lang="ko-KR" sz="1200" b="1" i="1" kern="100" dirty="0">
                        <a:solidFill>
                          <a:srgbClr val="000000"/>
                        </a:solidFill>
                        <a:effectLst/>
                        <a:latin typeface="Times New Roman"/>
                        <a:ea typeface="맑은 고딕"/>
                      </a:endParaRPr>
                    </a:p>
                  </a:txBody>
                  <a:tcPr marL="43736" marR="43736" marT="0" marB="0"/>
                </a:tc>
              </a:tr>
              <a:tr h="166039">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T</a:t>
                      </a:r>
                      <a:r>
                        <a:rPr lang="en-US" sz="1200" kern="100" baseline="-25000">
                          <a:effectLst/>
                        </a:rPr>
                        <a:t>datafield</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Duration of the PHY Payload field</a:t>
                      </a:r>
                      <a:endParaRPr lang="ko-KR" sz="1200" b="1" i="1" kern="10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err="1">
                          <a:effectLst/>
                        </a:rPr>
                        <a:t>N</a:t>
                      </a:r>
                      <a:r>
                        <a:rPr lang="en-US" sz="1200" kern="100" baseline="-25000" dirty="0" err="1">
                          <a:effectLst/>
                        </a:rPr>
                        <a:t>block_MFB</a:t>
                      </a:r>
                      <a:r>
                        <a:rPr lang="en-US" sz="1200" kern="100" baseline="-25000" dirty="0">
                          <a:effectLst/>
                        </a:rPr>
                        <a:t> </a:t>
                      </a:r>
                      <a:r>
                        <a:rPr lang="en-US" sz="1200" kern="100" dirty="0">
                          <a:effectLst/>
                        </a:rPr>
                        <a:t>X </a:t>
                      </a:r>
                      <a:r>
                        <a:rPr lang="en-US" sz="1200" kern="100" dirty="0" err="1">
                          <a:effectLst/>
                        </a:rPr>
                        <a:t>T</a:t>
                      </a:r>
                      <a:r>
                        <a:rPr lang="en-US" sz="1200" kern="100" baseline="-25000" dirty="0" err="1">
                          <a:effectLst/>
                        </a:rPr>
                        <a:t>block</a:t>
                      </a:r>
                      <a:endParaRPr lang="ko-KR" sz="1200" b="1" i="1" kern="100" dirty="0">
                        <a:solidFill>
                          <a:srgbClr val="000000"/>
                        </a:solidFill>
                        <a:effectLst/>
                        <a:latin typeface="Times New Roman"/>
                        <a:ea typeface="맑은 고딕"/>
                      </a:endParaRPr>
                    </a:p>
                  </a:txBody>
                  <a:tcPr marL="43736" marR="43736" marT="0" marB="0"/>
                </a:tc>
              </a:tr>
              <a:tr h="166039">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T</a:t>
                      </a:r>
                      <a:r>
                        <a:rPr lang="en-US" sz="1200" kern="100" baseline="-25000">
                          <a:effectLst/>
                        </a:rPr>
                        <a:t>frame</a:t>
                      </a:r>
                      <a:endParaRPr lang="ko-KR" sz="1200" b="1" i="1" kern="100">
                        <a:solidFill>
                          <a:srgbClr val="000000"/>
                        </a:solidFill>
                        <a:effectLst/>
                        <a:latin typeface="Times New Roman"/>
                        <a:ea typeface="맑은 고딕"/>
                      </a:endParaRPr>
                    </a:p>
                  </a:txBody>
                  <a:tcPr marL="43736" marR="43736"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Duration of the frame</a:t>
                      </a:r>
                      <a:endParaRPr lang="ko-KR" sz="1200" b="1" i="1" kern="100">
                        <a:solidFill>
                          <a:srgbClr val="000000"/>
                        </a:solidFill>
                        <a:effectLst/>
                        <a:latin typeface="Times New Roman"/>
                        <a:ea typeface="맑은 고딕"/>
                      </a:endParaRPr>
                    </a:p>
                  </a:txBody>
                  <a:tcPr marL="43736" marR="43736" marT="0" marB="0" anchor="ctr"/>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err="1">
                          <a:effectLst/>
                        </a:rPr>
                        <a:t>T</a:t>
                      </a:r>
                      <a:r>
                        <a:rPr lang="en-US" sz="1200" kern="100" baseline="-25000" dirty="0" err="1">
                          <a:effectLst/>
                        </a:rPr>
                        <a:t>pre</a:t>
                      </a:r>
                      <a:r>
                        <a:rPr lang="en-US" sz="1200" kern="100" baseline="-25000" dirty="0">
                          <a:effectLst/>
                        </a:rPr>
                        <a:t> </a:t>
                      </a:r>
                      <a:r>
                        <a:rPr lang="en-US" sz="1200" kern="100" dirty="0">
                          <a:effectLst/>
                        </a:rPr>
                        <a:t>+</a:t>
                      </a:r>
                      <a:r>
                        <a:rPr lang="en-US" sz="1200" kern="100" baseline="-25000" dirty="0">
                          <a:effectLst/>
                        </a:rPr>
                        <a:t> </a:t>
                      </a:r>
                      <a:r>
                        <a:rPr lang="en-US" sz="1200" kern="100" dirty="0" err="1">
                          <a:effectLst/>
                        </a:rPr>
                        <a:t>T</a:t>
                      </a:r>
                      <a:r>
                        <a:rPr lang="en-US" sz="1200" kern="100" baseline="-25000" dirty="0" err="1">
                          <a:effectLst/>
                        </a:rPr>
                        <a:t>hdr</a:t>
                      </a:r>
                      <a:r>
                        <a:rPr lang="en-US" sz="1200" kern="100" baseline="-25000" dirty="0">
                          <a:effectLst/>
                        </a:rPr>
                        <a:t> </a:t>
                      </a:r>
                      <a:r>
                        <a:rPr lang="en-US" sz="1200" kern="100" dirty="0">
                          <a:effectLst/>
                        </a:rPr>
                        <a:t>+</a:t>
                      </a:r>
                      <a:r>
                        <a:rPr lang="en-US" sz="1200" kern="100" baseline="-25000" dirty="0">
                          <a:effectLst/>
                        </a:rPr>
                        <a:t> </a:t>
                      </a:r>
                      <a:r>
                        <a:rPr lang="en-US" sz="1200" kern="100" dirty="0" err="1">
                          <a:effectLst/>
                        </a:rPr>
                        <a:t>T</a:t>
                      </a:r>
                      <a:r>
                        <a:rPr lang="en-US" sz="1200" kern="100" baseline="-25000" dirty="0" err="1">
                          <a:effectLst/>
                        </a:rPr>
                        <a:t>datafield</a:t>
                      </a:r>
                      <a:endParaRPr lang="ko-KR" sz="1200" b="1" i="1" kern="100" dirty="0">
                        <a:solidFill>
                          <a:srgbClr val="000000"/>
                        </a:solidFill>
                        <a:effectLst/>
                        <a:latin typeface="Times New Roman"/>
                        <a:ea typeface="맑은 고딕"/>
                      </a:endParaRPr>
                    </a:p>
                  </a:txBody>
                  <a:tcPr marL="43736" marR="43736" marT="0" marB="0"/>
                </a:tc>
              </a:tr>
            </a:tbl>
          </a:graphicData>
        </a:graphic>
      </p:graphicFrame>
    </p:spTree>
    <p:extLst>
      <p:ext uri="{BB962C8B-B14F-4D97-AF65-F5344CB8AC3E}">
        <p14:creationId xmlns:p14="http://schemas.microsoft.com/office/powerpoint/2010/main" val="714039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27</a:t>
            </a:fld>
            <a:endParaRPr lang="en-US" altLang="ko-KR"/>
          </a:p>
        </p:txBody>
      </p:sp>
      <p:sp>
        <p:nvSpPr>
          <p:cNvPr id="10" name="제목 1"/>
          <p:cNvSpPr>
            <a:spLocks noGrp="1"/>
          </p:cNvSpPr>
          <p:nvPr>
            <p:ph type="title"/>
          </p:nvPr>
        </p:nvSpPr>
        <p:spPr>
          <a:xfrm>
            <a:off x="685800" y="685800"/>
            <a:ext cx="7772400" cy="1066800"/>
          </a:xfrm>
        </p:spPr>
        <p:txBody>
          <a:bodyPr/>
          <a:lstStyle/>
          <a:p>
            <a:r>
              <a:rPr lang="en-US" altLang="ko-KR" dirty="0" smtClean="0"/>
              <a:t>PHY Layer Timing, IFS Parameters </a:t>
            </a:r>
            <a:endParaRPr lang="ko-KR" altLang="en-US" dirty="0"/>
          </a:p>
        </p:txBody>
      </p:sp>
      <p:sp>
        <p:nvSpPr>
          <p:cNvPr id="14"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graphicFrame>
        <p:nvGraphicFramePr>
          <p:cNvPr id="2" name="표 1"/>
          <p:cNvGraphicFramePr>
            <a:graphicFrameLocks noGrp="1"/>
          </p:cNvGraphicFramePr>
          <p:nvPr>
            <p:extLst>
              <p:ext uri="{D42A27DB-BD31-4B8C-83A1-F6EECF244321}">
                <p14:modId xmlns:p14="http://schemas.microsoft.com/office/powerpoint/2010/main" val="2495101005"/>
              </p:ext>
            </p:extLst>
          </p:nvPr>
        </p:nvGraphicFramePr>
        <p:xfrm>
          <a:off x="2123728" y="1844824"/>
          <a:ext cx="4933155" cy="1368152"/>
        </p:xfrm>
        <a:graphic>
          <a:graphicData uri="http://schemas.openxmlformats.org/drawingml/2006/table">
            <a:tbl>
              <a:tblPr firstRow="1" firstCol="1" bandRow="1">
                <a:tableStyleId>{5C22544A-7EE6-4342-B048-85BDC9FD1C3A}</a:tableStyleId>
              </a:tblPr>
              <a:tblGrid>
                <a:gridCol w="1540307"/>
                <a:gridCol w="1584273"/>
                <a:gridCol w="1808575"/>
              </a:tblGrid>
              <a:tr h="26521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PHY parameter</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Value</a:t>
                      </a:r>
                      <a:endParaRPr lang="ko-KR" sz="12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Subcluase</a:t>
                      </a:r>
                      <a:endParaRPr lang="ko-KR" sz="1200" b="1" i="1" kern="100">
                        <a:solidFill>
                          <a:srgbClr val="000000"/>
                        </a:solidFill>
                        <a:effectLst/>
                        <a:latin typeface="Times New Roman"/>
                        <a:ea typeface="맑은 고딕"/>
                      </a:endParaRPr>
                    </a:p>
                  </a:txBody>
                  <a:tcPr marL="68580" marR="68580" marT="0" marB="0"/>
                </a:tc>
              </a:tr>
              <a:tr h="583573">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err="1">
                          <a:effectLst/>
                        </a:rPr>
                        <a:t>pPHYSIFSTime</a:t>
                      </a:r>
                      <a:endParaRPr lang="ko-KR" sz="1200" b="1" i="1" kern="100" dirty="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0" dirty="0">
                          <a:effectLst/>
                        </a:rPr>
                        <a:t>0.2 us, 2.0 us, 2.5 us (default)</a:t>
                      </a:r>
                      <a:endParaRPr lang="ko-KR" sz="1200" kern="100" dirty="0">
                        <a:effectLst/>
                        <a:latin typeface="맑은 고딕"/>
                        <a:ea typeface="맑은 고딕"/>
                        <a:cs typeface="Times New Roman"/>
                      </a:endParaRPr>
                    </a:p>
                  </a:txBody>
                  <a:tcPr marL="68580" marR="68580" marT="0" marB="0" anchor="ctr"/>
                </a:tc>
                <a:tc>
                  <a:txBody>
                    <a:bodyPr/>
                    <a:lstStyle/>
                    <a:p>
                      <a:pPr algn="ctr" latinLnBrk="1">
                        <a:lnSpc>
                          <a:spcPct val="115000"/>
                        </a:lnSpc>
                        <a:spcAft>
                          <a:spcPts val="0"/>
                        </a:spcAft>
                      </a:pPr>
                      <a:r>
                        <a:rPr lang="en-US" sz="1200" kern="100">
                          <a:effectLst/>
                        </a:rPr>
                        <a:t>12a.3.6.3</a:t>
                      </a:r>
                      <a:endParaRPr lang="ko-KR" sz="1200" kern="100">
                        <a:effectLst/>
                        <a:latin typeface="맑은 고딕"/>
                        <a:ea typeface="맑은 고딕"/>
                        <a:cs typeface="Times New Roman"/>
                      </a:endParaRPr>
                    </a:p>
                  </a:txBody>
                  <a:tcPr marL="68580" marR="68580" marT="0" marB="0" anchor="ctr"/>
                </a:tc>
              </a:tr>
              <a:tr h="519369">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err="1">
                          <a:effectLst/>
                        </a:rPr>
                        <a:t>pCCADetectTime</a:t>
                      </a:r>
                      <a:endParaRPr lang="ko-KR" sz="1200" b="1" i="1" kern="100" dirty="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0" dirty="0">
                          <a:effectLst/>
                        </a:rPr>
                        <a:t>4 us</a:t>
                      </a:r>
                      <a:endParaRPr lang="ko-KR" sz="1200" kern="100" dirty="0">
                        <a:effectLst/>
                        <a:latin typeface="맑은 고딕"/>
                        <a:ea typeface="맑은 고딕"/>
                        <a:cs typeface="Times New Roman"/>
                      </a:endParaRPr>
                    </a:p>
                  </a:txBody>
                  <a:tcPr marL="68580" marR="68580" marT="0" marB="0" anchor="ctr"/>
                </a:tc>
                <a:tc>
                  <a:txBody>
                    <a:bodyPr/>
                    <a:lstStyle/>
                    <a:p>
                      <a:pPr algn="ctr" latinLnBrk="1">
                        <a:lnSpc>
                          <a:spcPct val="115000"/>
                        </a:lnSpc>
                        <a:spcAft>
                          <a:spcPts val="0"/>
                        </a:spcAft>
                      </a:pPr>
                      <a:r>
                        <a:rPr lang="en-US" sz="1200" kern="100" dirty="0">
                          <a:effectLst/>
                        </a:rPr>
                        <a:t>12a.3.4.4</a:t>
                      </a:r>
                      <a:endParaRPr lang="ko-KR" sz="1200" kern="100" dirty="0">
                        <a:effectLst/>
                        <a:latin typeface="맑은 고딕"/>
                        <a:ea typeface="맑은 고딕"/>
                        <a:cs typeface="Times New Roman"/>
                      </a:endParaRPr>
                    </a:p>
                  </a:txBody>
                  <a:tcPr marL="68580" marR="68580" marT="0" marB="0" anchor="ctr"/>
                </a:tc>
              </a:tr>
            </a:tbl>
          </a:graphicData>
        </a:graphic>
      </p:graphicFrame>
      <p:graphicFrame>
        <p:nvGraphicFramePr>
          <p:cNvPr id="3" name="표 2"/>
          <p:cNvGraphicFramePr>
            <a:graphicFrameLocks noGrp="1"/>
          </p:cNvGraphicFramePr>
          <p:nvPr>
            <p:extLst>
              <p:ext uri="{D42A27DB-BD31-4B8C-83A1-F6EECF244321}">
                <p14:modId xmlns:p14="http://schemas.microsoft.com/office/powerpoint/2010/main" val="2284650707"/>
              </p:ext>
            </p:extLst>
          </p:nvPr>
        </p:nvGraphicFramePr>
        <p:xfrm>
          <a:off x="1115617" y="3861048"/>
          <a:ext cx="7056783" cy="2044116"/>
        </p:xfrm>
        <a:graphic>
          <a:graphicData uri="http://schemas.openxmlformats.org/drawingml/2006/table">
            <a:tbl>
              <a:tblPr firstRow="1" firstCol="1" bandRow="1">
                <a:tableStyleId>{5C22544A-7EE6-4342-B048-85BDC9FD1C3A}</a:tableStyleId>
              </a:tblPr>
              <a:tblGrid>
                <a:gridCol w="1584175"/>
                <a:gridCol w="2906505"/>
                <a:gridCol w="2566103"/>
              </a:tblGrid>
              <a:tr h="347325">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MAC parameter</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Corresponding PHY parameter</a:t>
                      </a:r>
                      <a:endParaRPr lang="ko-KR" sz="12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Definition</a:t>
                      </a:r>
                      <a:endParaRPr lang="ko-KR" sz="1200" b="1" i="1" kern="100">
                        <a:solidFill>
                          <a:srgbClr val="000000"/>
                        </a:solidFill>
                        <a:effectLst/>
                        <a:latin typeface="Times New Roman"/>
                        <a:ea typeface="맑은 고딕"/>
                      </a:endParaRPr>
                    </a:p>
                  </a:txBody>
                  <a:tcPr marL="68580" marR="68580" marT="0" marB="0"/>
                </a:tc>
              </a:tr>
              <a:tr h="340089">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SIFS</a:t>
                      </a:r>
                      <a:endParaRPr lang="ko-KR" sz="1200" b="1" i="1" kern="100" dirty="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100">
                          <a:effectLst/>
                        </a:rPr>
                        <a:t>pPHYSIFSTime</a:t>
                      </a:r>
                      <a:endParaRPr lang="ko-KR" sz="1200" kern="100">
                        <a:effectLst/>
                        <a:latin typeface="맑은 고딕"/>
                        <a:ea typeface="맑은 고딕"/>
                        <a:cs typeface="Times New Roman"/>
                      </a:endParaRPr>
                    </a:p>
                  </a:txBody>
                  <a:tcPr marL="68580" marR="68580" marT="0" marB="0" anchor="ctr"/>
                </a:tc>
                <a:tc>
                  <a:txBody>
                    <a:bodyPr/>
                    <a:lstStyle/>
                    <a:p>
                      <a:pPr algn="ctr" latinLnBrk="1">
                        <a:lnSpc>
                          <a:spcPct val="115000"/>
                        </a:lnSpc>
                        <a:spcAft>
                          <a:spcPts val="0"/>
                        </a:spcAft>
                      </a:pPr>
                      <a:r>
                        <a:rPr lang="en-US" sz="1200" kern="100">
                          <a:effectLst/>
                        </a:rPr>
                        <a:t>12a.3.6.3</a:t>
                      </a:r>
                      <a:endParaRPr lang="ko-KR" sz="1200" kern="100">
                        <a:effectLst/>
                        <a:latin typeface="맑은 고딕"/>
                        <a:ea typeface="맑은 고딕"/>
                        <a:cs typeface="Times New Roman"/>
                      </a:endParaRPr>
                    </a:p>
                  </a:txBody>
                  <a:tcPr marL="68580" marR="68580" marT="0" marB="0" anchor="ctr"/>
                </a:tc>
              </a:tr>
              <a:tr h="38213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err="1">
                          <a:effectLst/>
                        </a:rPr>
                        <a:t>pBackoffslot</a:t>
                      </a:r>
                      <a:endParaRPr lang="ko-KR" sz="1200" b="1" i="1" kern="100" dirty="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100">
                          <a:effectLst/>
                        </a:rPr>
                        <a:t>pPHYSIFSTime + pCCADetectTime</a:t>
                      </a:r>
                      <a:endParaRPr lang="ko-KR" sz="1200" kern="100">
                        <a:effectLst/>
                        <a:latin typeface="맑은 고딕"/>
                        <a:ea typeface="맑은 고딕"/>
                        <a:cs typeface="Times New Roman"/>
                      </a:endParaRPr>
                    </a:p>
                  </a:txBody>
                  <a:tcPr marL="68580" marR="68580" marT="0" marB="0" anchor="ctr"/>
                </a:tc>
                <a:tc>
                  <a:txBody>
                    <a:bodyPr/>
                    <a:lstStyle/>
                    <a:p>
                      <a:pPr algn="ctr" latinLnBrk="1">
                        <a:lnSpc>
                          <a:spcPct val="115000"/>
                        </a:lnSpc>
                        <a:spcAft>
                          <a:spcPts val="0"/>
                        </a:spcAft>
                      </a:pPr>
                      <a:r>
                        <a:rPr lang="en-US" sz="1200" kern="100">
                          <a:effectLst/>
                        </a:rPr>
                        <a:t>12a.3.6.3, 12a.3.6.4</a:t>
                      </a:r>
                      <a:endParaRPr lang="ko-KR" sz="1200" kern="100">
                        <a:effectLst/>
                        <a:latin typeface="맑은 고딕"/>
                        <a:ea typeface="맑은 고딕"/>
                        <a:cs typeface="Times New Roman"/>
                      </a:endParaRPr>
                    </a:p>
                  </a:txBody>
                  <a:tcPr marL="68580" marR="68580" marT="0" marB="0" anchor="ctr"/>
                </a:tc>
              </a:tr>
              <a:tr h="38213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dirty="0">
                          <a:effectLst/>
                        </a:rPr>
                        <a:t>BIFS</a:t>
                      </a:r>
                      <a:endParaRPr lang="ko-KR" sz="1200" b="1" i="1" kern="100" dirty="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100" dirty="0" err="1">
                          <a:effectLst/>
                        </a:rPr>
                        <a:t>pPHYSIFSTime</a:t>
                      </a:r>
                      <a:r>
                        <a:rPr lang="en-US" sz="1200" kern="100" dirty="0">
                          <a:effectLst/>
                        </a:rPr>
                        <a:t> + </a:t>
                      </a:r>
                      <a:r>
                        <a:rPr lang="en-US" sz="1200" kern="100" dirty="0" err="1">
                          <a:effectLst/>
                        </a:rPr>
                        <a:t>pCCADetectTime</a:t>
                      </a:r>
                      <a:endParaRPr lang="ko-KR" sz="1200" kern="100" dirty="0">
                        <a:effectLst/>
                        <a:latin typeface="맑은 고딕"/>
                        <a:ea typeface="맑은 고딕"/>
                        <a:cs typeface="Times New Roman"/>
                      </a:endParaRPr>
                    </a:p>
                  </a:txBody>
                  <a:tcPr marL="68580" marR="68580" marT="0" marB="0" anchor="ctr"/>
                </a:tc>
                <a:tc>
                  <a:txBody>
                    <a:bodyPr/>
                    <a:lstStyle/>
                    <a:p>
                      <a:pPr algn="ctr" latinLnBrk="1">
                        <a:lnSpc>
                          <a:spcPct val="115000"/>
                        </a:lnSpc>
                        <a:spcAft>
                          <a:spcPts val="0"/>
                        </a:spcAft>
                      </a:pPr>
                      <a:r>
                        <a:rPr lang="en-US" sz="1200" kern="100">
                          <a:effectLst/>
                        </a:rPr>
                        <a:t>12a.3.6.3, 12a.3.6.4</a:t>
                      </a:r>
                      <a:endParaRPr lang="ko-KR" sz="1200" kern="100">
                        <a:effectLst/>
                        <a:latin typeface="맑은 고딕"/>
                        <a:ea typeface="맑은 고딕"/>
                        <a:cs typeface="Times New Roman"/>
                      </a:endParaRPr>
                    </a:p>
                  </a:txBody>
                  <a:tcPr marL="68580" marR="68580" marT="0" marB="0" anchor="ctr"/>
                </a:tc>
              </a:tr>
              <a:tr h="182419">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IIFS</a:t>
                      </a:r>
                      <a:endParaRPr lang="ko-KR" sz="1200" b="1" i="1" kern="10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100" dirty="0" err="1">
                          <a:effectLst/>
                        </a:rPr>
                        <a:t>pPHYSIFSTime</a:t>
                      </a:r>
                      <a:endParaRPr lang="ko-KR" sz="1200" kern="100" dirty="0">
                        <a:effectLst/>
                        <a:latin typeface="맑은 고딕"/>
                        <a:ea typeface="맑은 고딕"/>
                        <a:cs typeface="Times New Roman"/>
                      </a:endParaRPr>
                    </a:p>
                  </a:txBody>
                  <a:tcPr marL="68580" marR="68580" marT="0" marB="0" anchor="ctr"/>
                </a:tc>
                <a:tc>
                  <a:txBody>
                    <a:bodyPr/>
                    <a:lstStyle/>
                    <a:p>
                      <a:pPr algn="ctr" latinLnBrk="1">
                        <a:lnSpc>
                          <a:spcPct val="115000"/>
                        </a:lnSpc>
                        <a:spcAft>
                          <a:spcPts val="0"/>
                        </a:spcAft>
                      </a:pPr>
                      <a:r>
                        <a:rPr lang="en-US" sz="1200" kern="100">
                          <a:effectLst/>
                        </a:rPr>
                        <a:t>12a.3.6.3, 12a.3.6.4</a:t>
                      </a:r>
                      <a:endParaRPr lang="ko-KR" sz="1200" kern="100">
                        <a:effectLst/>
                        <a:latin typeface="맑은 고딕"/>
                        <a:ea typeface="맑은 고딕"/>
                        <a:cs typeface="Times New Roman"/>
                      </a:endParaRPr>
                    </a:p>
                  </a:txBody>
                  <a:tcPr marL="68580" marR="68580" marT="0" marB="0" anchor="ctr"/>
                </a:tc>
              </a:tr>
              <a:tr h="382130">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200" kern="100">
                          <a:effectLst/>
                        </a:rPr>
                        <a:t>RIFS</a:t>
                      </a:r>
                      <a:endParaRPr lang="ko-KR" sz="1200" b="1" i="1" kern="10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200" kern="100" dirty="0">
                          <a:effectLst/>
                        </a:rPr>
                        <a:t>2 X </a:t>
                      </a:r>
                      <a:r>
                        <a:rPr lang="en-US" sz="1200" kern="100" dirty="0" err="1">
                          <a:effectLst/>
                        </a:rPr>
                        <a:t>pPHYSIFSTime</a:t>
                      </a:r>
                      <a:r>
                        <a:rPr lang="en-US" sz="1200" kern="100" dirty="0">
                          <a:effectLst/>
                        </a:rPr>
                        <a:t> + </a:t>
                      </a:r>
                      <a:r>
                        <a:rPr lang="en-US" sz="1200" kern="100" dirty="0" err="1">
                          <a:effectLst/>
                        </a:rPr>
                        <a:t>pCCADetectTime</a:t>
                      </a:r>
                      <a:endParaRPr lang="ko-KR" sz="1200" kern="100" dirty="0">
                        <a:effectLst/>
                        <a:latin typeface="맑은 고딕"/>
                        <a:ea typeface="맑은 고딕"/>
                        <a:cs typeface="Times New Roman"/>
                      </a:endParaRPr>
                    </a:p>
                  </a:txBody>
                  <a:tcPr marL="68580" marR="68580" marT="0" marB="0" anchor="ctr"/>
                </a:tc>
                <a:tc>
                  <a:txBody>
                    <a:bodyPr/>
                    <a:lstStyle/>
                    <a:p>
                      <a:pPr algn="ctr" latinLnBrk="1">
                        <a:lnSpc>
                          <a:spcPct val="115000"/>
                        </a:lnSpc>
                        <a:spcAft>
                          <a:spcPts val="0"/>
                        </a:spcAft>
                      </a:pPr>
                      <a:r>
                        <a:rPr lang="en-US" sz="1200" kern="100" dirty="0">
                          <a:effectLst/>
                        </a:rPr>
                        <a:t>12a.3.6.3, 12a.3.6.4</a:t>
                      </a:r>
                      <a:endParaRPr lang="ko-KR" sz="1200" kern="100" dirty="0">
                        <a:effectLst/>
                        <a:latin typeface="맑은 고딕"/>
                        <a:ea typeface="맑은 고딕"/>
                        <a:cs typeface="Times New Roman"/>
                      </a:endParaRPr>
                    </a:p>
                  </a:txBody>
                  <a:tcPr marL="68580" marR="68580" marT="0" marB="0" anchor="ctr"/>
                </a:tc>
              </a:tr>
            </a:tbl>
          </a:graphicData>
        </a:graphic>
      </p:graphicFrame>
      <p:sp>
        <p:nvSpPr>
          <p:cNvPr id="15"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Tree>
    <p:extLst>
      <p:ext uri="{BB962C8B-B14F-4D97-AF65-F5344CB8AC3E}">
        <p14:creationId xmlns:p14="http://schemas.microsoft.com/office/powerpoint/2010/main" val="1350238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28</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
        <p:nvSpPr>
          <p:cNvPr id="12" name="내용 개체 틀 2"/>
          <p:cNvSpPr txBox="1">
            <a:spLocks/>
          </p:cNvSpPr>
          <p:nvPr/>
        </p:nvSpPr>
        <p:spPr bwMode="auto">
          <a:xfrm>
            <a:off x="681418" y="1632248"/>
            <a:ext cx="777240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r>
              <a:rPr lang="en-US" altLang="ko-KR" sz="2000" kern="0" dirty="0" smtClean="0"/>
              <a:t>Modulation scheme: OOK with RS(240,224)</a:t>
            </a:r>
          </a:p>
          <a:p>
            <a:r>
              <a:rPr lang="en-US" altLang="ko-KR" sz="2000" kern="0" dirty="0" err="1" smtClean="0"/>
              <a:t>AWGN</a:t>
            </a:r>
            <a:r>
              <a:rPr lang="en-US" altLang="ko-KR" sz="2000" kern="0" dirty="0" smtClean="0"/>
              <a:t> and </a:t>
            </a:r>
            <a:r>
              <a:rPr lang="en-US" altLang="ko-KR" sz="2000" kern="0" dirty="0" err="1" smtClean="0"/>
              <a:t>SISO</a:t>
            </a:r>
            <a:r>
              <a:rPr lang="en-US" altLang="ko-KR" sz="2000" kern="0" dirty="0" smtClean="0"/>
              <a:t> channels are tested.</a:t>
            </a:r>
          </a:p>
          <a:p>
            <a:pPr lvl="1"/>
            <a:r>
              <a:rPr lang="en-US" altLang="ko-KR" sz="1800" kern="0" dirty="0" smtClean="0"/>
              <a:t>Channel Parameters: Initial decay (2.85 dB), Decay factor(0.167ns), </a:t>
            </a:r>
          </a:p>
          <a:p>
            <a:pPr lvl="1"/>
            <a:r>
              <a:rPr lang="en-US" altLang="ko-KR" sz="1800" kern="0" dirty="0" smtClean="0"/>
              <a:t>Rice factor(8.09 dB), One cluster(Max delay 1ns)</a:t>
            </a:r>
          </a:p>
          <a:p>
            <a:r>
              <a:rPr lang="en-US" altLang="ko-KR" sz="2200" kern="0" dirty="0" smtClean="0"/>
              <a:t>Signal Bandwidth: 1.76 </a:t>
            </a:r>
            <a:r>
              <a:rPr lang="en-US" altLang="ko-KR" sz="2200" kern="0" dirty="0" err="1" smtClean="0"/>
              <a:t>GHz~4</a:t>
            </a:r>
            <a:r>
              <a:rPr lang="en-US" altLang="ko-KR" sz="2200" kern="0" dirty="0" smtClean="0"/>
              <a:t>*1.76 GHz</a:t>
            </a:r>
            <a:endParaRPr lang="en-US" altLang="ko-KR" sz="2200" kern="0" dirty="0"/>
          </a:p>
          <a:p>
            <a:r>
              <a:rPr lang="en-US" altLang="ko-KR" sz="2000" kern="0" dirty="0" smtClean="0"/>
              <a:t>Assumptions</a:t>
            </a:r>
          </a:p>
          <a:p>
            <a:pPr lvl="1"/>
            <a:r>
              <a:rPr lang="en-US" altLang="ko-KR" sz="1800" kern="0" dirty="0" smtClean="0"/>
              <a:t>Perfect synchronization</a:t>
            </a:r>
          </a:p>
          <a:p>
            <a:pPr lvl="1"/>
            <a:r>
              <a:rPr lang="en-US" altLang="ko-KR" sz="1800" kern="0" dirty="0" smtClean="0"/>
              <a:t>No </a:t>
            </a:r>
            <a:r>
              <a:rPr lang="en-US" altLang="ko-KR" sz="1800" kern="0" dirty="0" err="1" smtClean="0"/>
              <a:t>FDE</a:t>
            </a:r>
            <a:r>
              <a:rPr lang="en-US" altLang="ko-KR" sz="1800" kern="0" dirty="0" smtClean="0"/>
              <a:t>, Carrier frequency offset (0 ppm)</a:t>
            </a:r>
          </a:p>
          <a:p>
            <a:pPr lvl="1"/>
            <a:r>
              <a:rPr lang="en-US" altLang="ko-KR" sz="1800" kern="0" dirty="0" smtClean="0"/>
              <a:t>TX &amp; RX Phase Noise for </a:t>
            </a:r>
            <a:r>
              <a:rPr lang="en-US" altLang="ko-KR" sz="1800" kern="0" dirty="0" err="1" smtClean="0"/>
              <a:t>60GHz</a:t>
            </a:r>
            <a:endParaRPr lang="en-US" altLang="ko-KR" sz="1800" kern="0" dirty="0" smtClean="0"/>
          </a:p>
          <a:p>
            <a:pPr lvl="1"/>
            <a:r>
              <a:rPr lang="en-US" altLang="ko-KR" sz="1800" kern="0" dirty="0" smtClean="0"/>
              <a:t>PA nonlinearity: (AM-AM with p = 2)</a:t>
            </a:r>
          </a:p>
          <a:p>
            <a:pPr lvl="2"/>
            <a:r>
              <a:rPr lang="en-US" altLang="ko-KR" sz="1400" kern="0" dirty="0" smtClean="0"/>
              <a:t>Output </a:t>
            </a:r>
            <a:r>
              <a:rPr lang="en-US" altLang="ko-KR" sz="1400" kern="0" dirty="0" err="1" smtClean="0"/>
              <a:t>backoff</a:t>
            </a:r>
            <a:r>
              <a:rPr lang="en-US" altLang="ko-KR" sz="1400" kern="0" dirty="0" smtClean="0"/>
              <a:t> from full saturation</a:t>
            </a:r>
          </a:p>
          <a:p>
            <a:pPr lvl="1"/>
            <a:r>
              <a:rPr lang="en-US" altLang="ko-KR" sz="1800" kern="0" dirty="0" smtClean="0"/>
              <a:t>TX/RX ANT gain are introduced</a:t>
            </a:r>
          </a:p>
          <a:p>
            <a:r>
              <a:rPr lang="en-US" altLang="ko-KR" sz="2000" kern="0" dirty="0" smtClean="0"/>
              <a:t>Payload length = 16 Kbytes(=2</a:t>
            </a:r>
            <a:r>
              <a:rPr lang="en-US" altLang="ko-KR" sz="2000" kern="0" baseline="30000" dirty="0" smtClean="0"/>
              <a:t>14</a:t>
            </a:r>
            <a:r>
              <a:rPr lang="en-US" altLang="ko-KR" sz="2000" kern="0" dirty="0" smtClean="0"/>
              <a:t> bytes)</a:t>
            </a:r>
          </a:p>
          <a:p>
            <a:r>
              <a:rPr lang="en-US" altLang="ko-KR" sz="2000" kern="0" dirty="0" err="1" smtClean="0"/>
              <a:t>FER</a:t>
            </a:r>
            <a:r>
              <a:rPr lang="en-US" altLang="ko-KR" sz="2000" kern="0" dirty="0" smtClean="0"/>
              <a:t> @ 8% are adopted as target for required </a:t>
            </a:r>
            <a:r>
              <a:rPr lang="en-US" altLang="ko-KR" sz="2000" kern="0" dirty="0" err="1" smtClean="0"/>
              <a:t>Eb</a:t>
            </a:r>
            <a:r>
              <a:rPr lang="en-US" altLang="ko-KR" sz="2000" kern="0" dirty="0" smtClean="0"/>
              <a:t>/No</a:t>
            </a:r>
            <a:endParaRPr lang="en-US" altLang="ko-KR" sz="2000" kern="0" dirty="0"/>
          </a:p>
          <a:p>
            <a:pPr lvl="1"/>
            <a:endParaRPr lang="en-US" altLang="ko-KR" sz="1800" kern="0" dirty="0"/>
          </a:p>
          <a:p>
            <a:pPr marL="857250" lvl="2" indent="0">
              <a:buNone/>
            </a:pPr>
            <a:endParaRPr lang="en-US" altLang="ko-KR" sz="1800" kern="0" dirty="0" smtClean="0"/>
          </a:p>
          <a:p>
            <a:pPr lvl="2"/>
            <a:endParaRPr lang="en-US" altLang="ko-KR" sz="2000" kern="0" dirty="0" smtClean="0"/>
          </a:p>
        </p:txBody>
      </p:sp>
      <p:sp>
        <p:nvSpPr>
          <p:cNvPr id="13" name="제목 1"/>
          <p:cNvSpPr>
            <a:spLocks noGrp="1"/>
          </p:cNvSpPr>
          <p:nvPr>
            <p:ph type="title"/>
          </p:nvPr>
        </p:nvSpPr>
        <p:spPr>
          <a:xfrm>
            <a:off x="685800" y="685800"/>
            <a:ext cx="7772400" cy="1066800"/>
          </a:xfrm>
        </p:spPr>
        <p:txBody>
          <a:bodyPr/>
          <a:lstStyle/>
          <a:p>
            <a:r>
              <a:rPr lang="en-US" altLang="ko-KR" dirty="0" smtClean="0"/>
              <a:t>Simulation and Performance Evaluation</a:t>
            </a:r>
            <a:endParaRPr lang="ko-KR" altLang="en-US" dirty="0"/>
          </a:p>
        </p:txBody>
      </p:sp>
      <p:sp>
        <p:nvSpPr>
          <p:cNvPr id="14"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Tree>
    <p:extLst>
      <p:ext uri="{BB962C8B-B14F-4D97-AF65-F5344CB8AC3E}">
        <p14:creationId xmlns:p14="http://schemas.microsoft.com/office/powerpoint/2010/main" val="4281798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29</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
        <p:nvSpPr>
          <p:cNvPr id="13" name="제목 1"/>
          <p:cNvSpPr>
            <a:spLocks noGrp="1"/>
          </p:cNvSpPr>
          <p:nvPr>
            <p:ph type="title"/>
          </p:nvPr>
        </p:nvSpPr>
        <p:spPr>
          <a:xfrm>
            <a:off x="685800" y="685800"/>
            <a:ext cx="7772400" cy="1066800"/>
          </a:xfrm>
        </p:spPr>
        <p:txBody>
          <a:bodyPr/>
          <a:lstStyle/>
          <a:p>
            <a:r>
              <a:rPr lang="en-US" altLang="ko-KR" dirty="0"/>
              <a:t>Link Budget Margin (OOK)</a:t>
            </a:r>
            <a:endParaRPr lang="ko-KR" altLang="en-US" dirty="0"/>
          </a:p>
        </p:txBody>
      </p:sp>
      <p:pic>
        <p:nvPicPr>
          <p:cNvPr id="7" name="table"/>
          <p:cNvPicPr>
            <a:picLocks noChangeAspect="1"/>
          </p:cNvPicPr>
          <p:nvPr/>
        </p:nvPicPr>
        <p:blipFill>
          <a:blip r:embed="rId3"/>
          <a:stretch>
            <a:fillRect/>
          </a:stretch>
        </p:blipFill>
        <p:spPr>
          <a:xfrm>
            <a:off x="395535" y="1700808"/>
            <a:ext cx="8496945" cy="4298592"/>
          </a:xfrm>
          <a:prstGeom prst="rect">
            <a:avLst/>
          </a:prstGeom>
        </p:spPr>
      </p:pic>
      <p:sp>
        <p:nvSpPr>
          <p:cNvPr id="8" name="TextBox 1"/>
          <p:cNvSpPr txBox="1"/>
          <p:nvPr/>
        </p:nvSpPr>
        <p:spPr>
          <a:xfrm>
            <a:off x="251520" y="5949280"/>
            <a:ext cx="3471271"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a:lstStyle>
          <a:p>
            <a:pPr marL="171450" indent="-171450">
              <a:buFont typeface="Arial" panose="020B0604020202020204" pitchFamily="34" charset="0"/>
              <a:buChar char="•"/>
            </a:pPr>
            <a:r>
              <a:rPr lang="en-US" altLang="ko-KR" dirty="0" smtClean="0"/>
              <a:t>OBO(Output Back Off) from full saturation: 0 dB</a:t>
            </a:r>
          </a:p>
        </p:txBody>
      </p:sp>
      <p:sp>
        <p:nvSpPr>
          <p:cNvPr id="9"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Tree>
    <p:extLst>
      <p:ext uri="{BB962C8B-B14F-4D97-AF65-F5344CB8AC3E}">
        <p14:creationId xmlns:p14="http://schemas.microsoft.com/office/powerpoint/2010/main" val="1782143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3</a:t>
            </a:fld>
            <a:endParaRPr lang="en-US" altLang="ko-KR"/>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
        <p:nvSpPr>
          <p:cNvPr id="9" name="正方形/長方形 2"/>
          <p:cNvSpPr/>
          <p:nvPr/>
        </p:nvSpPr>
        <p:spPr>
          <a:xfrm>
            <a:off x="914400" y="2527893"/>
            <a:ext cx="7254815" cy="2431435"/>
          </a:xfrm>
          <a:prstGeom prst="rect">
            <a:avLst/>
          </a:prstGeom>
        </p:spPr>
        <p:txBody>
          <a:bodyPr wrap="square">
            <a:spAutoFit/>
          </a:bodyPr>
          <a:lstStyle/>
          <a:p>
            <a:pPr algn="ctr"/>
            <a:r>
              <a:rPr lang="pt-BR" altLang="ja-JP" sz="3600" dirty="0">
                <a:latin typeface="Times New Roman" pitchFamily="18" charset="0"/>
                <a:cs typeface="Times New Roman" pitchFamily="18" charset="0"/>
              </a:rPr>
              <a:t>Proposal for IEEE802.15.3e </a:t>
            </a:r>
            <a:endParaRPr lang="pt-BR" altLang="ja-JP" sz="3600" dirty="0" smtClean="0">
              <a:latin typeface="Times New Roman" pitchFamily="18" charset="0"/>
              <a:cs typeface="Times New Roman" pitchFamily="18" charset="0"/>
            </a:endParaRPr>
          </a:p>
          <a:p>
            <a:pPr algn="ctr"/>
            <a:r>
              <a:rPr lang="pt-BR" altLang="ja-JP" sz="3600" dirty="0" smtClean="0">
                <a:latin typeface="Times New Roman" pitchFamily="18" charset="0"/>
                <a:cs typeface="Times New Roman" pitchFamily="18" charset="0"/>
              </a:rPr>
              <a:t>High-Rate </a:t>
            </a:r>
            <a:r>
              <a:rPr lang="en-US" altLang="ja-JP" sz="3600" dirty="0" smtClean="0">
                <a:latin typeface="Times New Roman" panose="02020603050405020304" pitchFamily="18" charset="0"/>
                <a:cs typeface="Times New Roman" panose="02020603050405020304" pitchFamily="18" charset="0"/>
              </a:rPr>
              <a:t>Close Proximity System</a:t>
            </a:r>
          </a:p>
          <a:p>
            <a:pPr algn="ctr"/>
            <a:r>
              <a:rPr lang="en-US" altLang="ja-JP" sz="2800" dirty="0">
                <a:latin typeface="Times New Roman" panose="02020603050405020304" pitchFamily="18" charset="0"/>
                <a:cs typeface="Times New Roman" panose="02020603050405020304" pitchFamily="18" charset="0"/>
              </a:rPr>
              <a:t>(Presentation on OOK PHY Part)</a:t>
            </a:r>
            <a:br>
              <a:rPr lang="en-US" altLang="ja-JP" sz="2800" dirty="0">
                <a:latin typeface="Times New Roman" panose="02020603050405020304" pitchFamily="18" charset="0"/>
                <a:cs typeface="Times New Roman" panose="02020603050405020304" pitchFamily="18" charset="0"/>
              </a:rPr>
            </a:br>
            <a:endParaRPr lang="en-US" altLang="ja-JP" sz="2800" dirty="0">
              <a:latin typeface="Times New Roman" panose="02020603050405020304" pitchFamily="18" charset="0"/>
              <a:cs typeface="Times New Roman" panose="02020603050405020304" pitchFamily="18" charset="0"/>
            </a:endParaRPr>
          </a:p>
          <a:p>
            <a:pPr algn="ctr"/>
            <a:r>
              <a:rPr lang="en-US" altLang="ja-JP" sz="2400" dirty="0" smtClean="0">
                <a:latin typeface="Times New Roman" panose="02020603050405020304" pitchFamily="18" charset="0"/>
                <a:cs typeface="Times New Roman" panose="02020603050405020304" pitchFamily="18" charset="0"/>
              </a:rPr>
              <a:t>September 10, 2015</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860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30</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
        <p:nvSpPr>
          <p:cNvPr id="13" name="제목 1"/>
          <p:cNvSpPr>
            <a:spLocks noGrp="1"/>
          </p:cNvSpPr>
          <p:nvPr>
            <p:ph type="title"/>
          </p:nvPr>
        </p:nvSpPr>
        <p:spPr>
          <a:xfrm>
            <a:off x="685800" y="685800"/>
            <a:ext cx="8206680" cy="1066800"/>
          </a:xfrm>
        </p:spPr>
        <p:txBody>
          <a:bodyPr/>
          <a:lstStyle/>
          <a:p>
            <a:r>
              <a:rPr lang="en-US" altLang="ko-KR" dirty="0"/>
              <a:t>Performance (FER vs. </a:t>
            </a:r>
            <a:r>
              <a:rPr lang="en-US" altLang="ko-KR" dirty="0" err="1"/>
              <a:t>Eb</a:t>
            </a:r>
            <a:r>
              <a:rPr lang="en-US" altLang="ko-KR" dirty="0"/>
              <a:t>/No) in Channel</a:t>
            </a:r>
            <a:endParaRPr lang="ko-KR" altLang="en-US" dirty="0"/>
          </a:p>
        </p:txBody>
      </p:sp>
      <p:pic>
        <p:nvPicPr>
          <p:cNvPr id="9" name="그림 8"/>
          <p:cNvPicPr>
            <a:picLocks noChangeAspect="1"/>
          </p:cNvPicPr>
          <p:nvPr/>
        </p:nvPicPr>
        <p:blipFill rotWithShape="1">
          <a:blip r:embed="rId3">
            <a:extLst>
              <a:ext uri="{28A0092B-C50C-407E-A947-70E740481C1C}">
                <a14:useLocalDpi xmlns:a14="http://schemas.microsoft.com/office/drawing/2010/main" val="0"/>
              </a:ext>
            </a:extLst>
          </a:blip>
          <a:srcRect l="6488" t="5870" r="7654" b="4628"/>
          <a:stretch/>
        </p:blipFill>
        <p:spPr>
          <a:xfrm>
            <a:off x="1511660" y="1666649"/>
            <a:ext cx="6120680" cy="4786687"/>
          </a:xfrm>
          <a:prstGeom prst="rect">
            <a:avLst/>
          </a:prstGeom>
        </p:spPr>
      </p:pic>
      <p:sp>
        <p:nvSpPr>
          <p:cNvPr id="11"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Tree>
    <p:extLst>
      <p:ext uri="{BB962C8B-B14F-4D97-AF65-F5344CB8AC3E}">
        <p14:creationId xmlns:p14="http://schemas.microsoft.com/office/powerpoint/2010/main" val="34705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31</a:t>
            </a:fld>
            <a:endParaRPr lang="en-US" altLang="ko-KR"/>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2.2.1 Operation frequency band</a:t>
            </a:r>
          </a:p>
          <a:p>
            <a:r>
              <a:rPr lang="en-US" altLang="ko-KR" sz="2000" dirty="0"/>
              <a:t>The system shall use the 60  GHz unlicensed band. The channel plan is based on that of IEEE802.15.3c. Ch2 is the default channel. Ch2 and Ch3 in this band are designated as unlicensed bands in many countries. Hence the system should support the use of these two channels. Channel bonding or aggregation may be </a:t>
            </a:r>
            <a:r>
              <a:rPr lang="en-US" altLang="ko-KR" sz="2000" dirty="0" smtClean="0"/>
              <a:t>used.</a:t>
            </a:r>
            <a:endParaRPr lang="ko-KR" altLang="ko-KR" sz="2000" dirty="0"/>
          </a:p>
          <a:p>
            <a:pPr marL="0" indent="0">
              <a:buNone/>
            </a:pP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PHY proposal uses 60 GHz band, and includes channel bonding schemes. See slide 7~8</a:t>
            </a:r>
            <a:endParaRPr lang="ko-KR"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2444976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32</a:t>
            </a:fld>
            <a:endParaRPr lang="en-US" altLang="ko-KR"/>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2.2 Performance Requirements </a:t>
            </a:r>
          </a:p>
          <a:p>
            <a:pPr marL="0" indent="0">
              <a:buNone/>
            </a:pPr>
            <a:r>
              <a:rPr lang="en-US" altLang="ko-KR" sz="2000" dirty="0" smtClean="0"/>
              <a:t>2.2.5 Link budget</a:t>
            </a:r>
            <a:endParaRPr lang="en-US" altLang="ko-KR" sz="2000" dirty="0"/>
          </a:p>
          <a:p>
            <a:pPr marL="0" indent="0">
              <a:buNone/>
            </a:pPr>
            <a:r>
              <a:rPr lang="en-US" altLang="ko-KR" sz="2000" dirty="0"/>
              <a:t>The proposal should include evidence that the system meets the requirement in Section 2.2.2 (Transmission range</a:t>
            </a:r>
            <a:r>
              <a:rPr lang="en-US" altLang="ko-KR" sz="2000" dirty="0" smtClean="0"/>
              <a:t>)  </a:t>
            </a:r>
            <a:endParaRPr lang="ko-KR" altLang="ko-KR" sz="2000" dirty="0"/>
          </a:p>
          <a:p>
            <a:pPr>
              <a:buFont typeface="Wingdings"/>
              <a:buChar char="à"/>
            </a:pPr>
            <a:r>
              <a:rPr lang="en-US" altLang="ko-KR" sz="2000" dirty="0" smtClean="0">
                <a:solidFill>
                  <a:srgbClr val="00B050"/>
                </a:solidFill>
                <a:sym typeface="Wingdings" panose="05000000000000000000" pitchFamily="2" charset="2"/>
              </a:rPr>
              <a:t>See Link Budget Margin table in Slide 29</a:t>
            </a:r>
          </a:p>
          <a:p>
            <a:pPr>
              <a:buFont typeface="Wingdings"/>
              <a:buChar char="à"/>
            </a:pPr>
            <a:endParaRPr lang="en-US" altLang="ko-KR" sz="2000" dirty="0">
              <a:solidFill>
                <a:srgbClr val="00B050"/>
              </a:solidFill>
              <a:sym typeface="Wingdings" panose="05000000000000000000" pitchFamily="2" charset="2"/>
            </a:endParaRPr>
          </a:p>
          <a:p>
            <a:pPr marL="0" indent="0">
              <a:buNone/>
            </a:pP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378294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Regulatory Requirements</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33</a:t>
            </a:fld>
            <a:endParaRPr lang="en-US" altLang="ko-KR"/>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3. Regulatory requirements</a:t>
            </a:r>
          </a:p>
          <a:p>
            <a:pPr marL="0" indent="0">
              <a:buNone/>
            </a:pPr>
            <a:r>
              <a:rPr lang="en-US" altLang="ko-KR" sz="2000" dirty="0"/>
              <a:t>The output RF power levels and other regulations for each country which allow the use of the unlicensed 60 GHz band shall be </a:t>
            </a:r>
            <a:r>
              <a:rPr lang="en-US" altLang="ko-KR" sz="2000" dirty="0" smtClean="0"/>
              <a:t>followed</a:t>
            </a:r>
            <a:endParaRPr lang="ko-KR" altLang="ko-KR" sz="2000" dirty="0"/>
          </a:p>
          <a:p>
            <a:pPr marL="0" indent="0">
              <a:buNone/>
            </a:pPr>
            <a:r>
              <a:rPr lang="en-US" altLang="ko-KR" sz="2000" kern="0" dirty="0" smtClean="0"/>
              <a:t> </a:t>
            </a:r>
            <a:r>
              <a:rPr lang="en-US" altLang="ko-KR" sz="2000" dirty="0" smtClean="0">
                <a:solidFill>
                  <a:srgbClr val="00B050"/>
                </a:solidFill>
                <a:sym typeface="Wingdings" panose="05000000000000000000" pitchFamily="2" charset="2"/>
              </a:rPr>
              <a:t> RF power levels used in slide 29 are much lower than regulations for each country. RF power levels and regulation related parameters can be adjusted to meet the requirement by the application or manufacturers.</a:t>
            </a:r>
            <a:endParaRPr lang="en-US" altLang="ko-KR" sz="2000" kern="0" dirty="0"/>
          </a:p>
          <a:p>
            <a:pPr>
              <a:buFont typeface="Wingdings"/>
              <a:buChar char="à"/>
            </a:pPr>
            <a:endParaRPr lang="en-US" altLang="ko-KR" sz="2000" dirty="0">
              <a:solidFill>
                <a:srgbClr val="00B050"/>
              </a:solidFill>
              <a:sym typeface="Wingdings" panose="05000000000000000000" pitchFamily="2" charset="2"/>
            </a:endParaRPr>
          </a:p>
          <a:p>
            <a:pPr marL="0" indent="0">
              <a:buNone/>
            </a:pPr>
            <a:endParaRPr lang="en-US" altLang="ko-KR" sz="2000" dirty="0"/>
          </a:p>
          <a:p>
            <a:endParaRPr lang="ko-KR" altLang="ko-KR" sz="2000" dirty="0"/>
          </a:p>
          <a:p>
            <a:endParaRPr lang="en-US"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1180161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PHY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34</a:t>
            </a:fld>
            <a:endParaRPr lang="en-US" altLang="ko-KR"/>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kern="0" dirty="0" smtClean="0"/>
              <a:t>1. </a:t>
            </a:r>
            <a:r>
              <a:rPr lang="en-US" altLang="ko-KR" sz="2000" dirty="0" smtClean="0"/>
              <a:t>Communication </a:t>
            </a:r>
            <a:r>
              <a:rPr lang="en-US" altLang="ko-KR" sz="2000" dirty="0"/>
              <a:t>distance:  Must demonstrate link budget values at a distance of 10 cm based on simulation. </a:t>
            </a:r>
            <a:endParaRPr lang="ko-KR" altLang="ko-KR" sz="2000" dirty="0"/>
          </a:p>
          <a:p>
            <a:pPr>
              <a:buFont typeface="Wingdings"/>
              <a:buChar char="à"/>
            </a:pPr>
            <a:r>
              <a:rPr lang="en-US" altLang="ko-KR" sz="2000" dirty="0" smtClean="0">
                <a:solidFill>
                  <a:srgbClr val="00B050"/>
                </a:solidFill>
                <a:sym typeface="Wingdings" panose="05000000000000000000" pitchFamily="2" charset="2"/>
              </a:rPr>
              <a:t>See </a:t>
            </a:r>
            <a:r>
              <a:rPr lang="en-US" altLang="ko-KR" sz="2000" dirty="0">
                <a:solidFill>
                  <a:srgbClr val="00B050"/>
                </a:solidFill>
                <a:sym typeface="Wingdings" panose="05000000000000000000" pitchFamily="2" charset="2"/>
              </a:rPr>
              <a:t>Link Budget Margin table in the </a:t>
            </a:r>
            <a:r>
              <a:rPr lang="en-US" altLang="ko-KR" sz="2000" dirty="0" smtClean="0">
                <a:solidFill>
                  <a:srgbClr val="00B050"/>
                </a:solidFill>
                <a:sym typeface="Wingdings" panose="05000000000000000000" pitchFamily="2" charset="2"/>
              </a:rPr>
              <a:t>Proposal</a:t>
            </a:r>
            <a:endParaRPr lang="en-US" altLang="ko-KR" sz="2000" dirty="0">
              <a:solidFill>
                <a:srgbClr val="00B050"/>
              </a:solidFill>
              <a:sym typeface="Wingdings" panose="05000000000000000000" pitchFamily="2" charset="2"/>
            </a:endParaRPr>
          </a:p>
          <a:p>
            <a:pPr marL="0" indent="0">
              <a:buNone/>
            </a:pPr>
            <a:r>
              <a:rPr lang="en-US" altLang="ko-KR" sz="2000" kern="0" dirty="0" smtClean="0"/>
              <a:t>2. </a:t>
            </a:r>
            <a:r>
              <a:rPr lang="en-US" altLang="ko-KR" sz="2000" dirty="0"/>
              <a:t>Frequency: Shall operate within the 60GHz unlicensed band</a:t>
            </a:r>
            <a:endParaRPr lang="ko-KR" altLang="ko-KR" sz="2000" dirty="0"/>
          </a:p>
          <a:p>
            <a:pPr>
              <a:buFont typeface="Wingdings"/>
              <a:buChar char="à"/>
            </a:pPr>
            <a:r>
              <a:rPr lang="en-US" altLang="ko-KR" sz="2000" dirty="0">
                <a:solidFill>
                  <a:srgbClr val="00B050"/>
                </a:solidFill>
                <a:sym typeface="Wingdings" panose="05000000000000000000" pitchFamily="2" charset="2"/>
              </a:rPr>
              <a:t>Satisfied by </a:t>
            </a:r>
            <a:r>
              <a:rPr lang="en-US" altLang="ko-KR" sz="2000" dirty="0" smtClean="0">
                <a:solidFill>
                  <a:srgbClr val="00B050"/>
                </a:solidFill>
                <a:sym typeface="Wingdings" panose="05000000000000000000" pitchFamily="2" charset="2"/>
              </a:rPr>
              <a:t>the </a:t>
            </a:r>
            <a:r>
              <a:rPr lang="en-US" altLang="ko-KR" sz="2000" dirty="0">
                <a:solidFill>
                  <a:srgbClr val="00B050"/>
                </a:solidFill>
                <a:sym typeface="Wingdings" panose="05000000000000000000" pitchFamily="2" charset="2"/>
              </a:rPr>
              <a:t>Proposal.</a:t>
            </a:r>
          </a:p>
          <a:p>
            <a:pPr marL="0" indent="0">
              <a:buNone/>
            </a:pPr>
            <a:r>
              <a:rPr lang="en-US" altLang="ko-KR" sz="2000" dirty="0" smtClean="0"/>
              <a:t>3. </a:t>
            </a:r>
            <a:r>
              <a:rPr lang="en-US" altLang="ko-KR" sz="2000" dirty="0"/>
              <a:t>Interference: Shall be able to operate in dense environments without mutual interference among 3e devices </a:t>
            </a:r>
          </a:p>
          <a:p>
            <a:pPr marL="0" indent="0">
              <a:buNone/>
            </a:pPr>
            <a:r>
              <a:rPr lang="en-US" altLang="ko-KR" sz="2000" dirty="0" smtClean="0">
                <a:solidFill>
                  <a:srgbClr val="00B050"/>
                </a:solidFill>
                <a:sym typeface="Wingdings" panose="05000000000000000000" pitchFamily="2" charset="2"/>
              </a:rPr>
              <a:t> Due to the limited range of 3e devices, 3e devices can operate without mutual interference among 3e devices</a:t>
            </a:r>
            <a:endParaRPr lang="ko-KR" altLang="ko-KR" sz="2000" dirty="0"/>
          </a:p>
          <a:p>
            <a:pPr marL="0" indent="0">
              <a:buNone/>
            </a:pPr>
            <a:r>
              <a:rPr lang="en-US" altLang="ko-KR" sz="2000" dirty="0" smtClean="0"/>
              <a:t>4. Coexistence</a:t>
            </a:r>
            <a:r>
              <a:rPr lang="en-US" altLang="ko-KR" sz="2000" dirty="0"/>
              <a:t>: Shall be able to coexist with other systems in the same band when operating without any beamforming technology</a:t>
            </a:r>
          </a:p>
          <a:p>
            <a:pPr marL="0" indent="0">
              <a:buNone/>
            </a:pPr>
            <a:r>
              <a:rPr lang="en-US" altLang="ko-KR" sz="2000" dirty="0">
                <a:solidFill>
                  <a:srgbClr val="00B050"/>
                </a:solidFill>
                <a:sym typeface="Wingdings" panose="05000000000000000000" pitchFamily="2" charset="2"/>
              </a:rPr>
              <a:t> Due to the limited range of 3e devices, 3e devices can </a:t>
            </a:r>
            <a:r>
              <a:rPr lang="en-US" altLang="ko-KR" sz="2000" dirty="0" smtClean="0">
                <a:solidFill>
                  <a:srgbClr val="00B050"/>
                </a:solidFill>
                <a:sym typeface="Wingdings" panose="05000000000000000000" pitchFamily="2" charset="2"/>
              </a:rPr>
              <a:t>coexist with other systems </a:t>
            </a:r>
            <a:r>
              <a:rPr lang="en-US" altLang="ko-KR" sz="2000" dirty="0">
                <a:solidFill>
                  <a:srgbClr val="00B050"/>
                </a:solidFill>
                <a:sym typeface="Wingdings" panose="05000000000000000000" pitchFamily="2" charset="2"/>
              </a:rPr>
              <a:t>without </a:t>
            </a:r>
            <a:r>
              <a:rPr lang="en-US" altLang="ko-KR" sz="2000" dirty="0" smtClean="0">
                <a:solidFill>
                  <a:srgbClr val="00B050"/>
                </a:solidFill>
                <a:sym typeface="Wingdings" panose="05000000000000000000" pitchFamily="2" charset="2"/>
              </a:rPr>
              <a:t>beamforming</a:t>
            </a:r>
            <a:endParaRPr lang="ko-KR" altLang="ko-KR" sz="2000" dirty="0"/>
          </a:p>
          <a:p>
            <a:pPr marL="0" indent="0">
              <a:buNone/>
            </a:pPr>
            <a:endParaRPr lang="en-US" altLang="ko-KR" sz="2000" dirty="0" smtClean="0"/>
          </a:p>
          <a:p>
            <a:pPr marL="0" indent="0">
              <a:buNone/>
            </a:pP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1059161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PHY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35</a:t>
            </a:fld>
            <a:endParaRPr lang="en-US" altLang="ko-KR"/>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t>5. </a:t>
            </a:r>
            <a:r>
              <a:rPr lang="en-US" altLang="ko-KR" sz="2000" dirty="0"/>
              <a:t>Calculated data rate at the PHY SAP: At least one mode shall be capable of achieving 100 </a:t>
            </a:r>
            <a:r>
              <a:rPr lang="en-US" altLang="ko-KR" sz="2000" dirty="0" err="1"/>
              <a:t>Gbps</a:t>
            </a:r>
            <a:r>
              <a:rPr lang="en-US" altLang="ko-KR" sz="2000" dirty="0"/>
              <a:t> satisfying the common frequency regulations of US, EU, Korea, and Japan</a:t>
            </a:r>
          </a:p>
          <a:p>
            <a:pPr marL="0" indent="0">
              <a:buNone/>
            </a:pP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Satisfied by other HRCP-PHY Proposal. Not in the Scope of OOK PHY since the purpose of the OOK PHY is for low complexity</a:t>
            </a:r>
            <a:endParaRPr lang="en-US" altLang="ko-KR" sz="2000" dirty="0" smtClean="0"/>
          </a:p>
          <a:p>
            <a:pPr marL="0" indent="0">
              <a:buNone/>
            </a:pPr>
            <a:r>
              <a:rPr lang="en-US" altLang="ko-KR" sz="2000" dirty="0" smtClean="0"/>
              <a:t>6. </a:t>
            </a:r>
            <a:r>
              <a:rPr lang="en-US" altLang="ko-KR" sz="2000" dirty="0"/>
              <a:t>Antenna form factor:  The antenna used for satisfying the other PHY criteria shall be small enough for placement and operation inside a mobile device, including smartphones</a:t>
            </a:r>
            <a:r>
              <a:rPr lang="en-US" altLang="ko-KR" sz="2000" dirty="0" smtClean="0"/>
              <a:t>. </a:t>
            </a:r>
            <a:r>
              <a:rPr lang="en-US" altLang="ko-KR" sz="2000" dirty="0" smtClean="0">
                <a:solidFill>
                  <a:srgbClr val="00B050"/>
                </a:solidFill>
                <a:sym typeface="Wingdings" panose="05000000000000000000" pitchFamily="2" charset="2"/>
              </a:rPr>
              <a:t>OOK PHY uses only one antenna so the antenna form factor is small enough</a:t>
            </a:r>
            <a:endParaRPr lang="en-US" altLang="ko-KR" sz="2000" kern="0" dirty="0" smtClean="0"/>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1919210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System Criteria</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5" name="바닥글 개체 틀 4"/>
          <p:cNvSpPr>
            <a:spLocks noGrp="1"/>
          </p:cNvSpPr>
          <p:nvPr>
            <p:ph type="ftr" sz="quarter" idx="11"/>
          </p:nvPr>
        </p:nvSpPr>
        <p:spPr/>
        <p:txBody>
          <a:bodyPr/>
          <a:lstStyle/>
          <a:p>
            <a:r>
              <a:rPr lang="en-US" altLang="ko-KR" dirty="0" smtClean="0"/>
              <a:t>Jae </a:t>
            </a:r>
            <a:r>
              <a:rPr lang="en-US" altLang="ko-KR" dirty="0" err="1" smtClean="0"/>
              <a:t>Seung</a:t>
            </a:r>
            <a:r>
              <a:rPr lang="en-US" altLang="ko-KR" dirty="0" smtClean="0"/>
              <a:t> Lee,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36</a:t>
            </a:fld>
            <a:endParaRPr lang="en-US" altLang="ko-KR"/>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457200" indent="-457200">
              <a:buAutoNum type="arabicPeriod"/>
            </a:pPr>
            <a:r>
              <a:rPr lang="en-US" altLang="ko-KR" sz="2000" dirty="0" smtClean="0"/>
              <a:t>Touch </a:t>
            </a:r>
            <a:r>
              <a:rPr lang="en-US" altLang="ko-KR" sz="2000" dirty="0"/>
              <a:t>action: Bringing the antennas to within about 1 cm shall trigger the two devices to establish connection. Accurate spatial alignment shall not be required.</a:t>
            </a:r>
            <a:r>
              <a:rPr lang="en-US" altLang="ko-KR" sz="2000" dirty="0" smtClean="0">
                <a:solidFill>
                  <a:srgbClr val="00B050"/>
                </a:solidFill>
                <a:sym typeface="Wingdings" panose="05000000000000000000" pitchFamily="2" charset="2"/>
              </a:rPr>
              <a:t> satisfied by other Proposal</a:t>
            </a:r>
          </a:p>
          <a:p>
            <a:pPr marL="0" indent="0">
              <a:buNone/>
            </a:pPr>
            <a:endParaRPr lang="en-US" altLang="ko-KR" sz="2000" dirty="0">
              <a:solidFill>
                <a:srgbClr val="00B050"/>
              </a:solidFill>
              <a:sym typeface="Wingdings" panose="05000000000000000000" pitchFamily="2" charset="2"/>
            </a:endParaRPr>
          </a:p>
          <a:p>
            <a:pPr marL="0" indent="0">
              <a:buNone/>
            </a:pPr>
            <a:r>
              <a:rPr lang="en-US" altLang="ko-KR" sz="2000" dirty="0"/>
              <a:t>2. Disconnection: Shall be able to disconnect promptly when devices draw apart beyond 10 </a:t>
            </a:r>
            <a:r>
              <a:rPr lang="en-US" altLang="ko-KR" sz="2000" dirty="0" smtClean="0"/>
              <a:t>cm </a:t>
            </a:r>
            <a:r>
              <a:rPr lang="en-US" altLang="ko-KR" sz="2000" dirty="0" smtClean="0">
                <a:sym typeface="Wingdings" panose="05000000000000000000" pitchFamily="2" charset="2"/>
              </a:rPr>
              <a:t> </a:t>
            </a:r>
            <a:r>
              <a:rPr lang="en-US" altLang="ko-KR" sz="2000" dirty="0" smtClean="0">
                <a:solidFill>
                  <a:srgbClr val="00B050"/>
                </a:solidFill>
                <a:sym typeface="Wingdings" panose="05000000000000000000" pitchFamily="2" charset="2"/>
              </a:rPr>
              <a:t>Due to the  range limitation of 10 cm, if a DEV moves beyond 10cm, then it will be disassociated due to association time out since the DEV cannot communicate beyond 10 cm</a:t>
            </a:r>
            <a:endParaRPr lang="en-US" altLang="ko-KR" sz="2000" dirty="0">
              <a:solidFill>
                <a:srgbClr val="00B050"/>
              </a:solidFill>
              <a:sym typeface="Wingdings" panose="05000000000000000000" pitchFamily="2" charset="2"/>
            </a:endParaRPr>
          </a:p>
          <a:p>
            <a:pPr marL="0" indent="0">
              <a:buNone/>
            </a:pP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962130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 Criteria – System Criteria</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37</a:t>
            </a:fld>
            <a:endParaRPr lang="en-US" altLang="ko-KR"/>
          </a:p>
        </p:txBody>
      </p:sp>
      <p:sp>
        <p:nvSpPr>
          <p:cNvPr id="9" name="내용 개체 틀 2"/>
          <p:cNvSpPr txBox="1">
            <a:spLocks/>
          </p:cNvSpPr>
          <p:nvPr/>
        </p:nvSpPr>
        <p:spPr bwMode="auto">
          <a:xfrm>
            <a:off x="838200" y="1842864"/>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marL="0" indent="0">
              <a:buNone/>
            </a:pPr>
            <a:r>
              <a:rPr lang="en-US" altLang="ko-KR" sz="2000" dirty="0" smtClean="0">
                <a:sym typeface="Wingdings" panose="05000000000000000000" pitchFamily="2" charset="2"/>
              </a:rPr>
              <a:t>3. Efficient Design: </a:t>
            </a:r>
            <a:r>
              <a:rPr lang="en-US" altLang="ko-KR" sz="2000" dirty="0"/>
              <a:t>System shall achieve high throughput and low latency using simple </a:t>
            </a:r>
            <a:r>
              <a:rPr lang="en-US" altLang="ko-KR" sz="2000" dirty="0" smtClean="0"/>
              <a:t>design </a:t>
            </a:r>
            <a:r>
              <a:rPr lang="en-US" altLang="ko-KR" sz="2000" dirty="0" smtClean="0">
                <a:solidFill>
                  <a:srgbClr val="00B050"/>
                </a:solidFill>
                <a:sym typeface="Wingdings" panose="05000000000000000000" pitchFamily="2" charset="2"/>
              </a:rPr>
              <a:t> Satisfied by the proposal. The system provides OOK based PHY which is based on the simplest modulation method. Channel bonding is used for high throughput which is very simple to implement</a:t>
            </a:r>
          </a:p>
          <a:p>
            <a:pPr marL="0" indent="0">
              <a:buNone/>
            </a:pPr>
            <a:endParaRPr lang="en-US" altLang="ko-KR" sz="2000" dirty="0">
              <a:solidFill>
                <a:srgbClr val="00B050"/>
              </a:solidFill>
              <a:sym typeface="Wingdings" panose="05000000000000000000" pitchFamily="2" charset="2"/>
            </a:endParaRPr>
          </a:p>
          <a:p>
            <a:pPr marL="0" indent="0">
              <a:buNone/>
            </a:pPr>
            <a:r>
              <a:rPr lang="en-US" altLang="ko-KR" sz="2000" dirty="0"/>
              <a:t>4. Mobile devices should be </a:t>
            </a:r>
            <a:r>
              <a:rPr lang="en-US" altLang="ko-KR" sz="2000" dirty="0" smtClean="0"/>
              <a:t>energy-efficient </a:t>
            </a:r>
            <a:r>
              <a:rPr lang="en-US" altLang="ko-KR" sz="2000" dirty="0">
                <a:solidFill>
                  <a:srgbClr val="00B050"/>
                </a:solidFill>
                <a:sym typeface="Wingdings" panose="05000000000000000000" pitchFamily="2" charset="2"/>
              </a:rPr>
              <a:t> </a:t>
            </a:r>
            <a:r>
              <a:rPr lang="en-US" altLang="ko-KR" sz="2000" dirty="0" smtClean="0">
                <a:solidFill>
                  <a:srgbClr val="00B050"/>
                </a:solidFill>
                <a:sym typeface="Wingdings" panose="05000000000000000000" pitchFamily="2" charset="2"/>
              </a:rPr>
              <a:t>Satisfied by PHY Proposal since the proposal includes OOK PHY which is very energy efficient </a:t>
            </a:r>
            <a:endParaRPr lang="en-US" altLang="ko-KR" sz="2000" kern="0" dirty="0" smtClean="0">
              <a:solidFill>
                <a:srgbClr val="FF0000"/>
              </a:solidFill>
            </a:endParaRPr>
          </a:p>
          <a:p>
            <a:pPr lvl="2"/>
            <a:endParaRPr lang="en-US" altLang="ko-KR" sz="1800" kern="0" dirty="0" smtClean="0"/>
          </a:p>
          <a:p>
            <a:pPr lvl="2"/>
            <a:endParaRPr lang="en-US" altLang="ko-KR" sz="2000" kern="0" dirty="0" smtClean="0"/>
          </a:p>
        </p:txBody>
      </p:sp>
      <p:sp>
        <p:nvSpPr>
          <p:cNvPr id="10" name="바닥글 개체 틀 4"/>
          <p:cNvSpPr>
            <a:spLocks noGrp="1"/>
          </p:cNvSpPr>
          <p:nvPr>
            <p:ph type="ftr" sz="quarter" idx="11"/>
          </p:nvPr>
        </p:nvSpPr>
        <p:spPr>
          <a:xfrm>
            <a:off x="5486400" y="6484694"/>
            <a:ext cx="3124200" cy="184666"/>
          </a:xfrm>
        </p:spPr>
        <p:txBody>
          <a:bodyPr/>
          <a:lstStyle/>
          <a:p>
            <a:r>
              <a:rPr lang="en-US" altLang="ko-KR" dirty="0" smtClean="0"/>
              <a:t>Various Authors (TG3e Proposal)</a:t>
            </a:r>
            <a:endParaRPr lang="en-US" altLang="ko-KR" dirty="0"/>
          </a:p>
        </p:txBody>
      </p:sp>
      <p:sp>
        <p:nvSpPr>
          <p:cNvPr id="11"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3566036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sym typeface="Wingdings" panose="05000000000000000000" pitchFamily="2" charset="2"/>
            </a:endParaRPr>
          </a:p>
          <a:p>
            <a:pPr marL="971550" lvl="2" indent="-285750">
              <a:spcBef>
                <a:spcPts val="0"/>
              </a:spcBef>
              <a:spcAft>
                <a:spcPts val="1200"/>
              </a:spcAft>
              <a:buFont typeface="Arial" panose="020B0604020202020204" pitchFamily="34" charset="0"/>
              <a:buChar char="•"/>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marL="685800" lvl="2" indent="0">
              <a:spcBef>
                <a:spcPts val="0"/>
              </a:spcBef>
              <a:spcAft>
                <a:spcPts val="1200"/>
              </a:spcAft>
              <a:buNone/>
            </a:pP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38</a:t>
            </a:fld>
            <a:endParaRPr lang="en-US" altLang="ko-KR"/>
          </a:p>
        </p:txBody>
      </p:sp>
      <p:sp>
        <p:nvSpPr>
          <p:cNvPr id="9" name="내용 개체 틀 2"/>
          <p:cNvSpPr txBox="1">
            <a:spLocks/>
          </p:cNvSpPr>
          <p:nvPr/>
        </p:nvSpPr>
        <p:spPr bwMode="auto">
          <a:xfrm>
            <a:off x="838200" y="161845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r>
              <a:rPr lang="en-US" altLang="ko-KR" sz="2000" dirty="0"/>
              <a:t>OOK PHY part of the Full MAC/PHY Proposal for HRCP</a:t>
            </a:r>
          </a:p>
          <a:p>
            <a:pPr lvl="1"/>
            <a:r>
              <a:rPr lang="en-US" altLang="ko-KR" sz="1800" dirty="0"/>
              <a:t>HRCP PHY for cost effective devices (low power, low complexity)</a:t>
            </a:r>
            <a:endParaRPr lang="en-US" altLang="ko-KR" sz="1600" dirty="0"/>
          </a:p>
          <a:p>
            <a:pPr marL="857250" lvl="2" indent="0">
              <a:buNone/>
            </a:pPr>
            <a:endParaRPr lang="en-US" altLang="ko-KR" sz="1800" dirty="0"/>
          </a:p>
          <a:p>
            <a:pPr marL="263525" indent="-206375">
              <a:spcBef>
                <a:spcPts val="0"/>
              </a:spcBef>
              <a:spcAft>
                <a:spcPts val="1200"/>
              </a:spcAft>
            </a:pPr>
            <a:r>
              <a:rPr lang="en-US" altLang="ko-KR" sz="2000" dirty="0">
                <a:latin typeface="Arial" panose="020B0604020202020204" pitchFamily="34" charset="0"/>
                <a:cs typeface="Arial" panose="020B0604020202020204" pitchFamily="34" charset="0"/>
              </a:rPr>
              <a:t>HRCP-OOK PHY</a:t>
            </a:r>
          </a:p>
          <a:p>
            <a:pPr lvl="1"/>
            <a:r>
              <a:rPr lang="en-US" altLang="ko-KR" sz="1800" dirty="0" smtClean="0"/>
              <a:t>The </a:t>
            </a:r>
            <a:r>
              <a:rPr lang="en-US" altLang="ko-KR" sz="1800" dirty="0"/>
              <a:t>basic design of 15.3c OOK PHY is inherited and simplified</a:t>
            </a:r>
          </a:p>
          <a:p>
            <a:pPr lvl="1"/>
            <a:r>
              <a:rPr lang="en-US" altLang="ko-KR" sz="1800" dirty="0"/>
              <a:t>Additional support of channel bonding for higher throughput </a:t>
            </a:r>
          </a:p>
          <a:p>
            <a:endParaRPr lang="en-US" altLang="ko-KR" sz="1600" dirty="0"/>
          </a:p>
          <a:p>
            <a:pPr marL="263525" indent="-206375">
              <a:spcBef>
                <a:spcPts val="0"/>
              </a:spcBef>
              <a:spcAft>
                <a:spcPts val="1200"/>
              </a:spcAft>
            </a:pPr>
            <a:r>
              <a:rPr lang="en-US" altLang="ko-KR" sz="2000" dirty="0" smtClean="0">
                <a:latin typeface="Arial" panose="020B0604020202020204" pitchFamily="34" charset="0"/>
                <a:cs typeface="Arial" panose="020B0604020202020204" pitchFamily="34" charset="0"/>
              </a:rPr>
              <a:t>Low </a:t>
            </a:r>
            <a:r>
              <a:rPr lang="en-US" altLang="ko-KR" sz="2000" dirty="0">
                <a:latin typeface="Arial" panose="020B0604020202020204" pitchFamily="34" charset="0"/>
                <a:cs typeface="Arial" panose="020B0604020202020204" pitchFamily="34" charset="0"/>
              </a:rPr>
              <a:t>complexity, simple design</a:t>
            </a:r>
          </a:p>
          <a:p>
            <a:pPr marL="663575" lvl="1" indent="-206375">
              <a:spcBef>
                <a:spcPts val="0"/>
              </a:spcBef>
              <a:spcAft>
                <a:spcPts val="1200"/>
              </a:spcAft>
            </a:pPr>
            <a:r>
              <a:rPr lang="en-US" altLang="ko-KR" sz="1800" dirty="0">
                <a:latin typeface="Arial" panose="020B0604020202020204" pitchFamily="34" charset="0"/>
                <a:cs typeface="Arial" panose="020B0604020202020204" pitchFamily="34" charset="0"/>
              </a:rPr>
              <a:t>Single modulation scheme: OOK </a:t>
            </a:r>
          </a:p>
          <a:p>
            <a:pPr marL="663575" lvl="1" indent="-206375">
              <a:spcBef>
                <a:spcPts val="0"/>
              </a:spcBef>
              <a:spcAft>
                <a:spcPts val="1200"/>
              </a:spcAft>
            </a:pPr>
            <a:r>
              <a:rPr lang="en-US" altLang="ko-KR" sz="1800" dirty="0">
                <a:latin typeface="Arial" panose="020B0604020202020204" pitchFamily="34" charset="0"/>
                <a:cs typeface="Arial" panose="020B0604020202020204" pitchFamily="34" charset="0"/>
              </a:rPr>
              <a:t>Single FEC is used: RS (240, 224)</a:t>
            </a:r>
          </a:p>
          <a:p>
            <a:r>
              <a:rPr lang="en-US" altLang="ko-KR" sz="2000" dirty="0" smtClean="0"/>
              <a:t>Channel Bonding (up to 4 channels)</a:t>
            </a:r>
          </a:p>
          <a:p>
            <a:pPr lvl="2"/>
            <a:endParaRPr lang="en-US" altLang="ko-KR" sz="1800" kern="0" dirty="0" smtClean="0"/>
          </a:p>
          <a:p>
            <a:pPr lvl="2"/>
            <a:endParaRPr lang="en-US" altLang="ko-KR" sz="2000" kern="0" dirty="0" smtClean="0"/>
          </a:p>
        </p:txBody>
      </p:sp>
      <p:sp>
        <p:nvSpPr>
          <p:cNvPr id="10" name="바닥글 개체 틀 4"/>
          <p:cNvSpPr>
            <a:spLocks noGrp="1"/>
          </p:cNvSpPr>
          <p:nvPr>
            <p:ph type="ftr" sz="quarter" idx="11"/>
          </p:nvPr>
        </p:nvSpPr>
        <p:spPr>
          <a:xfrm>
            <a:off x="5486400" y="6484694"/>
            <a:ext cx="3124200" cy="184666"/>
          </a:xfrm>
        </p:spPr>
        <p:txBody>
          <a:bodyPr/>
          <a:lstStyle/>
          <a:p>
            <a:r>
              <a:rPr lang="en-US" altLang="ko-KR" dirty="0" smtClean="0"/>
              <a:t>Various Authors (TG3e Proposal)</a:t>
            </a:r>
            <a:endParaRPr lang="en-US" altLang="ko-KR" dirty="0"/>
          </a:p>
        </p:txBody>
      </p:sp>
      <p:sp>
        <p:nvSpPr>
          <p:cNvPr id="11"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4167939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400" dirty="0" smtClean="0"/>
              <a:t>References</a:t>
            </a:r>
            <a:endParaRPr lang="ko-KR" altLang="en-US" sz="34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39</a:t>
            </a:fld>
            <a:endParaRPr lang="en-US" altLang="ko-KR"/>
          </a:p>
        </p:txBody>
      </p:sp>
      <p:sp>
        <p:nvSpPr>
          <p:cNvPr id="11" name="내용 개체 틀 2"/>
          <p:cNvSpPr txBox="1">
            <a:spLocks/>
          </p:cNvSpPr>
          <p:nvPr/>
        </p:nvSpPr>
        <p:spPr>
          <a:xfrm>
            <a:off x="381000" y="1754088"/>
            <a:ext cx="8610600" cy="426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2pPr>
            <a:lvl3pPr marL="1085850" indent="-228600" algn="l" rtl="0" eaLnBrk="1" fontAlgn="base" hangingPunct="1">
              <a:spcBef>
                <a:spcPct val="20000"/>
              </a:spcBef>
              <a:spcAft>
                <a:spcPct val="0"/>
              </a:spcAft>
              <a:buChar char="•"/>
              <a:defRPr>
                <a:solidFill>
                  <a:schemeClr val="tx1"/>
                </a:solidFill>
                <a:latin typeface="Calibri" pitchFamily="34" charset="0"/>
                <a:cs typeface="Calibri" pitchFamily="34" charset="0"/>
              </a:defRPr>
            </a:lvl3pPr>
            <a:lvl4pPr marL="14287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4pPr>
            <a:lvl5pPr marL="1771650" indent="-228600" algn="l" rtl="0" eaLnBrk="1" fontAlgn="base" hangingPunct="1">
              <a:spcBef>
                <a:spcPct val="20000"/>
              </a:spcBef>
              <a:spcAft>
                <a:spcPct val="0"/>
              </a:spcAft>
              <a:buChar char="•"/>
              <a:defRPr sz="16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r>
              <a:rPr lang="en-US" altLang="ko-KR" sz="1800" b="0" dirty="0" smtClean="0"/>
              <a:t>[</a:t>
            </a:r>
            <a:r>
              <a:rPr lang="en-US" altLang="ko-KR" sz="1800" b="0" dirty="0"/>
              <a:t>1] TG3e Technical Guidance document, May, 2015</a:t>
            </a:r>
          </a:p>
          <a:p>
            <a:pPr marL="0" indent="0">
              <a:buNone/>
            </a:pPr>
            <a:r>
              <a:rPr lang="en-US" altLang="ko-KR" sz="1800" b="0" dirty="0"/>
              <a:t>[2] TG3e Channel Modeling document, May, 2015</a:t>
            </a:r>
          </a:p>
          <a:p>
            <a:pPr marL="0" indent="0">
              <a:buNone/>
            </a:pPr>
            <a:r>
              <a:rPr lang="en-US" altLang="ko-KR" sz="1800" b="0" dirty="0"/>
              <a:t>[3] IEEE 802.15.3 – 2003 Specification, September 2003</a:t>
            </a:r>
          </a:p>
          <a:p>
            <a:pPr marL="0" indent="0">
              <a:buNone/>
            </a:pPr>
            <a:r>
              <a:rPr lang="en-US" altLang="ko-KR" sz="1800" b="0" dirty="0"/>
              <a:t>[4] IEEE 802.15.3b – 2005 Specification, May 2006</a:t>
            </a:r>
          </a:p>
          <a:p>
            <a:pPr marL="0" indent="0">
              <a:buNone/>
            </a:pPr>
            <a:r>
              <a:rPr lang="en-US" altLang="ko-KR" sz="1800" b="0" dirty="0"/>
              <a:t>[5] IEEE 802.15.3c – 2009 Specification, October 2009</a:t>
            </a:r>
          </a:p>
          <a:p>
            <a:pPr marL="0" indent="0">
              <a:buNone/>
            </a:pPr>
            <a:r>
              <a:rPr lang="en-US" altLang="ko-KR" sz="1800" b="0" dirty="0"/>
              <a:t>[6] IEEE 802.11 </a:t>
            </a:r>
            <a:r>
              <a:rPr lang="en-US" altLang="ko-KR" sz="1800" b="0" dirty="0" err="1"/>
              <a:t>REVmc</a:t>
            </a:r>
            <a:r>
              <a:rPr lang="en-US" altLang="ko-KR" sz="1800" b="0" dirty="0"/>
              <a:t> D4.0, January 2015</a:t>
            </a:r>
          </a:p>
          <a:p>
            <a:pPr marL="0" indent="0">
              <a:buNone/>
            </a:pPr>
            <a:r>
              <a:rPr lang="en-US" altLang="ko-KR" sz="1800" b="0" dirty="0"/>
              <a:t>[7] 15-14-0639-03-003d, </a:t>
            </a:r>
            <a:r>
              <a:rPr lang="en-US" altLang="ko-KR" sz="1800" b="0" dirty="0">
                <a:solidFill>
                  <a:schemeClr val="tx2"/>
                </a:solidFill>
              </a:rPr>
              <a:t>FCC NOI on Frequencies Above 24 GHz, </a:t>
            </a:r>
            <a:r>
              <a:rPr lang="is-IS" altLang="ko-KR" sz="1800" b="0" dirty="0">
                <a:solidFill>
                  <a:schemeClr val="tx2"/>
                </a:solidFill>
              </a:rPr>
              <a:t>FCC-14-154A1, </a:t>
            </a:r>
            <a:r>
              <a:rPr lang="en-US" altLang="ko-KR" sz="1800" b="0" dirty="0"/>
              <a:t>GN Docket No. 14-177, November </a:t>
            </a:r>
            <a:r>
              <a:rPr lang="en-US" altLang="ko-KR" sz="1800" b="0" dirty="0" smtClean="0"/>
              <a:t>2014</a:t>
            </a:r>
          </a:p>
          <a:p>
            <a:pPr marL="0" lvl="3" indent="0" defTabSz="933450" eaLnBrk="0" hangingPunct="0">
              <a:spcBef>
                <a:spcPct val="30000"/>
              </a:spcBef>
              <a:buNone/>
              <a:defRPr/>
            </a:pPr>
            <a:r>
              <a:rPr lang="en-US" altLang="ko-KR" sz="1800" b="0" dirty="0" smtClean="0"/>
              <a:t>[</a:t>
            </a:r>
            <a:r>
              <a:rPr lang="en-US" altLang="ko-KR" sz="1800" dirty="0"/>
              <a:t>8] Ken </a:t>
            </a:r>
            <a:r>
              <a:rPr lang="en-US" altLang="ko-KR" sz="1800" dirty="0" err="1"/>
              <a:t>Hiraga</a:t>
            </a:r>
            <a:r>
              <a:rPr lang="en-US" altLang="ko-KR" sz="1800" dirty="0"/>
              <a:t> et. al, </a:t>
            </a:r>
            <a:r>
              <a:rPr lang="en-US" altLang="ko-KR" sz="1800" b="0" dirty="0" smtClean="0"/>
              <a:t>On </a:t>
            </a:r>
            <a:r>
              <a:rPr lang="en-US" altLang="ko-KR" sz="1800" b="0" dirty="0"/>
              <a:t>the Transmission Method for Short-Range MIMO Communication, </a:t>
            </a:r>
            <a:r>
              <a:rPr lang="en-US" altLang="ko-KR" sz="1800" b="0" dirty="0" smtClean="0"/>
              <a:t>IEEE </a:t>
            </a:r>
            <a:r>
              <a:rPr lang="en-US" altLang="ko-KR" sz="1800" b="0" dirty="0"/>
              <a:t>TRANSACTIONS ON VEHICULAR TECHNOLOGY, VOL. 60, NO. 3, MARCH </a:t>
            </a:r>
            <a:r>
              <a:rPr lang="en-US" altLang="ko-KR" sz="1800" b="0" dirty="0" smtClean="0"/>
              <a:t>2011</a:t>
            </a:r>
          </a:p>
          <a:p>
            <a:pPr marL="0" lvl="3" indent="0" defTabSz="933450" eaLnBrk="0" hangingPunct="0">
              <a:spcBef>
                <a:spcPct val="30000"/>
              </a:spcBef>
              <a:buNone/>
              <a:defRPr/>
            </a:pPr>
            <a:r>
              <a:rPr lang="en-US" altLang="ko-KR" sz="1800" dirty="0" smtClean="0">
                <a:sym typeface="Wingdings" panose="05000000000000000000" pitchFamily="2" charset="2"/>
              </a:rPr>
              <a:t>[9] </a:t>
            </a:r>
            <a:r>
              <a:rPr lang="en-US" altLang="ko-KR" sz="1800" dirty="0" err="1" smtClean="0">
                <a:sym typeface="Wingdings" panose="05000000000000000000" pitchFamily="2" charset="2"/>
              </a:rPr>
              <a:t>Manabe</a:t>
            </a:r>
            <a:r>
              <a:rPr lang="en-US" altLang="ko-KR" sz="1800" dirty="0" smtClean="0">
                <a:sym typeface="Wingdings" panose="05000000000000000000" pitchFamily="2" charset="2"/>
              </a:rPr>
              <a:t>, T. et. </a:t>
            </a:r>
            <a:r>
              <a:rPr lang="en-US" altLang="ko-KR" sz="1800" dirty="0">
                <a:sym typeface="Wingdings" panose="05000000000000000000" pitchFamily="2" charset="2"/>
              </a:rPr>
              <a:t>a</a:t>
            </a:r>
            <a:r>
              <a:rPr lang="en-US" altLang="ko-KR" sz="1800" dirty="0" smtClean="0">
                <a:sym typeface="Wingdings" panose="05000000000000000000" pitchFamily="2" charset="2"/>
              </a:rPr>
              <a:t>l, Polarization dependence of multipath propagation and high-speed </a:t>
            </a:r>
            <a:r>
              <a:rPr lang="en-US" altLang="ko-KR" sz="1800" dirty="0" err="1" smtClean="0">
                <a:sym typeface="Wingdings" panose="05000000000000000000" pitchFamily="2" charset="2"/>
              </a:rPr>
              <a:t>taransmission</a:t>
            </a:r>
            <a:r>
              <a:rPr lang="en-US" altLang="ko-KR" sz="1800" dirty="0" smtClean="0">
                <a:sym typeface="Wingdings" panose="05000000000000000000" pitchFamily="2" charset="2"/>
              </a:rPr>
              <a:t> characteristics of indoor </a:t>
            </a:r>
            <a:r>
              <a:rPr lang="en-US" altLang="ko-KR" sz="1800" dirty="0" err="1" smtClean="0">
                <a:sym typeface="Wingdings" panose="05000000000000000000" pitchFamily="2" charset="2"/>
              </a:rPr>
              <a:t>milimeter</a:t>
            </a:r>
            <a:r>
              <a:rPr lang="en-US" altLang="ko-KR" sz="1800" dirty="0" smtClean="0">
                <a:sym typeface="Wingdings" panose="05000000000000000000" pitchFamily="2" charset="2"/>
              </a:rPr>
              <a:t>-wave channel at 60 GHz, IEEE Transactions on Vehicular Technology, 44(2), 268-274</a:t>
            </a:r>
          </a:p>
          <a:p>
            <a:pPr marL="0" lvl="3" indent="0" defTabSz="933450" eaLnBrk="0" hangingPunct="0">
              <a:spcBef>
                <a:spcPct val="30000"/>
              </a:spcBef>
              <a:buNone/>
              <a:defRPr/>
            </a:pPr>
            <a:r>
              <a:rPr lang="en-US" altLang="ko-KR" sz="1800" dirty="0">
                <a:sym typeface="Wingdings" panose="05000000000000000000" pitchFamily="2" charset="2"/>
              </a:rPr>
              <a:t>[10] </a:t>
            </a:r>
            <a:r>
              <a:rPr lang="en-US" altLang="ko-KR" sz="1800" dirty="0" smtClean="0">
                <a:sym typeface="Wingdings" panose="05000000000000000000" pitchFamily="2" charset="2"/>
              </a:rPr>
              <a:t>15-15-0476-00-003e, ETRI </a:t>
            </a:r>
            <a:r>
              <a:rPr lang="en-US" altLang="ko-KR" sz="1800" dirty="0">
                <a:sym typeface="Wingdings" panose="05000000000000000000" pitchFamily="2" charset="2"/>
              </a:rPr>
              <a:t>Proposal for Close Proximity </a:t>
            </a:r>
            <a:r>
              <a:rPr lang="en-US" altLang="ko-KR" sz="1800" dirty="0" smtClean="0">
                <a:sym typeface="Wingdings" panose="05000000000000000000" pitchFamily="2" charset="2"/>
              </a:rPr>
              <a:t>PHY, July 2015</a:t>
            </a:r>
            <a:endParaRPr lang="en-US" altLang="ko-KR" sz="1800" b="0" dirty="0">
              <a:sym typeface="Wingdings" panose="05000000000000000000" pitchFamily="2" charset="2"/>
            </a:endParaRPr>
          </a:p>
          <a:p>
            <a:pPr marL="0" indent="0">
              <a:buNone/>
            </a:pPr>
            <a:endParaRPr lang="en-US" altLang="ko-KR" sz="2000" b="0" dirty="0"/>
          </a:p>
          <a:p>
            <a:pPr marL="0" indent="0">
              <a:buNone/>
            </a:pPr>
            <a:endParaRPr lang="en-US" altLang="ko-KR" sz="2000" b="0" dirty="0"/>
          </a:p>
        </p:txBody>
      </p:sp>
      <p:sp>
        <p:nvSpPr>
          <p:cNvPr id="8" name="바닥글 개체 틀 4"/>
          <p:cNvSpPr>
            <a:spLocks noGrp="1"/>
          </p:cNvSpPr>
          <p:nvPr>
            <p:ph type="ftr" sz="quarter" idx="11"/>
          </p:nvPr>
        </p:nvSpPr>
        <p:spPr>
          <a:xfrm>
            <a:off x="5486400" y="6484694"/>
            <a:ext cx="3124200" cy="184666"/>
          </a:xfrm>
        </p:spPr>
        <p:txBody>
          <a:bodyPr/>
          <a:lstStyle/>
          <a:p>
            <a:r>
              <a:rPr lang="en-US" altLang="ko-KR" dirty="0" smtClean="0"/>
              <a:t>Various Authors (TG3e Proposal)</a:t>
            </a:r>
            <a:endParaRPr lang="en-US" altLang="ko-KR" dirty="0"/>
          </a:p>
        </p:txBody>
      </p:sp>
      <p:sp>
        <p:nvSpPr>
          <p:cNvPr id="9"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2300053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a:t>
            </a:r>
            <a:endParaRPr lang="ko-KR" altLang="en-US" dirty="0"/>
          </a:p>
        </p:txBody>
      </p:sp>
      <p:sp>
        <p:nvSpPr>
          <p:cNvPr id="3" name="내용 개체 틀 2"/>
          <p:cNvSpPr>
            <a:spLocks noGrp="1"/>
          </p:cNvSpPr>
          <p:nvPr>
            <p:ph idx="1"/>
          </p:nvPr>
        </p:nvSpPr>
        <p:spPr>
          <a:xfrm>
            <a:off x="685800" y="1690464"/>
            <a:ext cx="7772400" cy="4114800"/>
          </a:xfrm>
        </p:spPr>
        <p:txBody>
          <a:bodyPr/>
          <a:lstStyle/>
          <a:p>
            <a:r>
              <a:rPr lang="en-US" altLang="ko-KR" sz="2000" dirty="0" smtClean="0"/>
              <a:t>OOK PHY part of the Full MAC/PHY Proposal for HRCP</a:t>
            </a:r>
          </a:p>
          <a:p>
            <a:pPr lvl="1"/>
            <a:r>
              <a:rPr lang="en-US" altLang="ko-KR" sz="1800" dirty="0" smtClean="0"/>
              <a:t>HRCP </a:t>
            </a:r>
            <a:r>
              <a:rPr lang="en-US" altLang="ko-KR" sz="1800" dirty="0"/>
              <a:t>PHY </a:t>
            </a:r>
            <a:r>
              <a:rPr lang="en-US" altLang="ko-KR" sz="1800" dirty="0" smtClean="0"/>
              <a:t>for </a:t>
            </a:r>
            <a:r>
              <a:rPr lang="en-US" altLang="ko-KR" sz="1800" dirty="0"/>
              <a:t>cost effective devices (low power, low complexity</a:t>
            </a:r>
            <a:r>
              <a:rPr lang="en-US" altLang="ko-KR" sz="1800" dirty="0" smtClean="0"/>
              <a:t>)</a:t>
            </a:r>
            <a:endParaRPr lang="en-US" altLang="ko-KR" sz="1600" dirty="0" smtClean="0"/>
          </a:p>
          <a:p>
            <a:pPr marL="857250" lvl="2" indent="0">
              <a:buNone/>
            </a:pPr>
            <a:endParaRPr lang="en-US" altLang="ko-KR" sz="1800" dirty="0" smtClean="0"/>
          </a:p>
          <a:p>
            <a:pPr marL="263525" indent="-206375">
              <a:spcBef>
                <a:spcPts val="0"/>
              </a:spcBef>
              <a:spcAft>
                <a:spcPts val="1200"/>
              </a:spcAft>
            </a:pPr>
            <a:r>
              <a:rPr lang="en-US" altLang="ko-KR" sz="2000" dirty="0">
                <a:latin typeface="Arial" panose="020B0604020202020204" pitchFamily="34" charset="0"/>
                <a:cs typeface="Arial" panose="020B0604020202020204" pitchFamily="34" charset="0"/>
              </a:rPr>
              <a:t>HRCP-OOK PHY</a:t>
            </a:r>
          </a:p>
          <a:p>
            <a:pPr marL="492125" lvl="1" indent="-206375">
              <a:spcBef>
                <a:spcPts val="0"/>
              </a:spcBef>
              <a:spcAft>
                <a:spcPts val="1200"/>
              </a:spcAft>
            </a:pPr>
            <a:r>
              <a:rPr lang="en-US" altLang="ko-KR" sz="1800" dirty="0">
                <a:latin typeface="Arial" panose="020B0604020202020204" pitchFamily="34" charset="0"/>
                <a:cs typeface="Arial" panose="020B0604020202020204" pitchFamily="34" charset="0"/>
              </a:rPr>
              <a:t>OOK has been already adopted in 15.3c for low complexity and low power consumption</a:t>
            </a:r>
            <a:endParaRPr lang="en-US" altLang="ko-KR" sz="1800" strike="sngStrike" dirty="0"/>
          </a:p>
          <a:p>
            <a:pPr marL="835025" lvl="2" indent="-206375">
              <a:spcBef>
                <a:spcPts val="0"/>
              </a:spcBef>
              <a:spcAft>
                <a:spcPts val="1200"/>
              </a:spcAft>
            </a:pPr>
            <a:r>
              <a:rPr lang="en-US" altLang="ko-KR" sz="1800" dirty="0">
                <a:latin typeface="Arial" panose="020B0604020202020204" pitchFamily="34" charset="0"/>
                <a:cs typeface="Arial" panose="020B0604020202020204" pitchFamily="34" charset="0"/>
              </a:rPr>
              <a:t>Low complexity: OOK is the simplest modulation scheme – suitable for low-end devices</a:t>
            </a:r>
          </a:p>
          <a:p>
            <a:pPr marL="835025" lvl="2" indent="-206375">
              <a:spcBef>
                <a:spcPts val="0"/>
              </a:spcBef>
              <a:spcAft>
                <a:spcPts val="1200"/>
              </a:spcAft>
            </a:pPr>
            <a:r>
              <a:rPr lang="en-US" altLang="ko-KR" sz="1800" dirty="0">
                <a:latin typeface="Arial" panose="020B0604020202020204" pitchFamily="34" charset="0"/>
                <a:cs typeface="Arial" panose="020B0604020202020204" pitchFamily="34" charset="0"/>
              </a:rPr>
              <a:t>Low power: T</a:t>
            </a:r>
            <a:r>
              <a:rPr lang="en-US" altLang="ko-KR" sz="1800" dirty="0"/>
              <a:t>ransmit power can be saved since NO carrier when the device wants to send a ‘0’</a:t>
            </a:r>
          </a:p>
          <a:p>
            <a:pPr lvl="1"/>
            <a:endParaRPr lang="en-US" altLang="ko-KR" sz="1800" dirty="0" smtClean="0"/>
          </a:p>
          <a:p>
            <a:pPr lvl="1"/>
            <a:r>
              <a:rPr lang="en-US" altLang="ko-KR" sz="1800" dirty="0" smtClean="0"/>
              <a:t>The </a:t>
            </a:r>
            <a:r>
              <a:rPr lang="en-US" altLang="ko-KR" sz="1800" dirty="0"/>
              <a:t>basic design of 15.3c OOK PHY is inherited and simplified</a:t>
            </a:r>
          </a:p>
          <a:p>
            <a:pPr lvl="1"/>
            <a:r>
              <a:rPr lang="en-US" altLang="ko-KR" sz="1800" dirty="0"/>
              <a:t>Additional support of channel bonding for higher </a:t>
            </a:r>
            <a:r>
              <a:rPr lang="en-US" altLang="ko-KR" sz="1800" dirty="0" smtClean="0"/>
              <a:t>throughput </a:t>
            </a:r>
          </a:p>
          <a:p>
            <a:pPr lvl="2"/>
            <a:endParaRPr lang="en-US" altLang="ko-KR" sz="2000" dirty="0" smtClean="0"/>
          </a:p>
        </p:txBody>
      </p:sp>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382493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40</a:t>
            </a:fld>
            <a:endParaRPr lang="en-US" altLang="ko-KR"/>
          </a:p>
        </p:txBody>
      </p:sp>
      <p:sp>
        <p:nvSpPr>
          <p:cNvPr id="43" name="내용 개체 틀 2"/>
          <p:cNvSpPr>
            <a:spLocks noGrp="1"/>
          </p:cNvSpPr>
          <p:nvPr>
            <p:ph idx="1"/>
          </p:nvPr>
        </p:nvSpPr>
        <p:spPr>
          <a:xfrm>
            <a:off x="214313" y="1382415"/>
            <a:ext cx="8715375" cy="5070921"/>
          </a:xfrm>
        </p:spPr>
        <p:txBody>
          <a:bodyPr/>
          <a:lstStyle/>
          <a:p>
            <a:pPr>
              <a:defRPr/>
            </a:pPr>
            <a:endParaRPr lang="en-US" altLang="ja-JP" sz="2400" dirty="0" smtClean="0"/>
          </a:p>
          <a:p>
            <a:pPr marL="400050" eaLnBrk="1">
              <a:lnSpc>
                <a:spcPct val="73000"/>
              </a:lnSpc>
              <a:defRPr/>
            </a:pPr>
            <a:endParaRPr lang="en-US" altLang="ja-JP" sz="2400" dirty="0" smtClean="0"/>
          </a:p>
          <a:p>
            <a:pPr marL="400050" eaLnBrk="1">
              <a:lnSpc>
                <a:spcPct val="73000"/>
              </a:lnSpc>
              <a:defRPr/>
            </a:pPr>
            <a:endParaRPr lang="en-US" altLang="ja-JP" sz="9600" dirty="0"/>
          </a:p>
          <a:p>
            <a:pPr marL="400050" eaLnBrk="1">
              <a:lnSpc>
                <a:spcPct val="73000"/>
              </a:lnSpc>
              <a:defRPr/>
            </a:pPr>
            <a:endParaRPr lang="en-US" altLang="ja-JP" sz="2400" b="0" dirty="0" smtClean="0">
              <a:solidFill>
                <a:srgbClr val="FF0000"/>
              </a:solidFill>
            </a:endParaRPr>
          </a:p>
          <a:p>
            <a:pPr lvl="1" eaLnBrk="1">
              <a:defRPr/>
            </a:pPr>
            <a:endParaRPr lang="en-US" altLang="ja-JP" sz="2400" dirty="0" smtClean="0"/>
          </a:p>
          <a:p>
            <a:pPr lvl="1" eaLnBrk="1">
              <a:defRPr/>
            </a:pPr>
            <a:endParaRPr lang="en-US" altLang="ja-JP" sz="2400" dirty="0"/>
          </a:p>
          <a:p>
            <a:pPr lvl="1" eaLnBrk="1">
              <a:defRPr/>
            </a:pPr>
            <a:endParaRPr lang="en-US" altLang="ja-JP" sz="2400" dirty="0" smtClean="0"/>
          </a:p>
          <a:p>
            <a:pPr lvl="1" eaLnBrk="1">
              <a:defRPr/>
            </a:pPr>
            <a:endParaRPr lang="en-US" altLang="ja-JP" sz="2400" dirty="0" smtClean="0"/>
          </a:p>
          <a:p>
            <a:pPr lvl="1" eaLnBrk="1">
              <a:defRPr/>
            </a:pPr>
            <a:endParaRPr lang="en-US" altLang="ja-JP" sz="2400" dirty="0"/>
          </a:p>
          <a:p>
            <a:pPr lvl="1" eaLnBrk="1">
              <a:defRPr/>
            </a:pPr>
            <a:endParaRPr lang="en-US" altLang="ja-JP" sz="2400" dirty="0" smtClean="0"/>
          </a:p>
          <a:p>
            <a:pPr lvl="1" eaLnBrk="1">
              <a:defRPr/>
            </a:pPr>
            <a:endParaRPr lang="en-US" altLang="ja-JP" sz="2400" dirty="0" smtClean="0"/>
          </a:p>
          <a:p>
            <a:pPr lvl="1" eaLnBrk="1">
              <a:buFont typeface="Arial" pitchFamily="34" charset="0"/>
              <a:buChar char="•"/>
              <a:defRPr/>
            </a:pPr>
            <a:endParaRPr lang="en-US" altLang="ja-JP" sz="2400" dirty="0"/>
          </a:p>
          <a:p>
            <a:pPr marL="400050" eaLnBrk="1">
              <a:lnSpc>
                <a:spcPct val="73000"/>
              </a:lnSpc>
              <a:defRPr/>
            </a:pPr>
            <a:endParaRPr lang="en-US" altLang="ja-JP" sz="20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a:lnSpc>
                <a:spcPct val="73000"/>
              </a:lnSpc>
              <a:defRPr/>
            </a:pPr>
            <a:endParaRPr lang="en-US" altLang="ja-JP" sz="2400" dirty="0"/>
          </a:p>
          <a:p>
            <a:pPr>
              <a:lnSpc>
                <a:spcPct val="73000"/>
              </a:lnSpc>
              <a:defRPr/>
            </a:pPr>
            <a:endParaRPr lang="en-US" altLang="ja-JP" sz="2400" dirty="0" smtClean="0"/>
          </a:p>
          <a:p>
            <a:pPr lvl="1">
              <a:defRPr/>
            </a:pPr>
            <a:endParaRPr lang="ko-KR" altLang="en-US" sz="2000" dirty="0" smtClean="0"/>
          </a:p>
          <a:p>
            <a:pPr>
              <a:defRPr/>
            </a:pPr>
            <a:endParaRPr lang="ko-KR" altLang="en-US" dirty="0" smtClean="0"/>
          </a:p>
        </p:txBody>
      </p:sp>
      <p:sp>
        <p:nvSpPr>
          <p:cNvPr id="18" name="제목 1"/>
          <p:cNvSpPr>
            <a:spLocks noGrp="1"/>
          </p:cNvSpPr>
          <p:nvPr>
            <p:ph type="title"/>
          </p:nvPr>
        </p:nvSpPr>
        <p:spPr>
          <a:xfrm>
            <a:off x="1763688" y="3068960"/>
            <a:ext cx="5832475" cy="919162"/>
          </a:xfrm>
        </p:spPr>
        <p:txBody>
          <a:bodyPr/>
          <a:lstStyle/>
          <a:p>
            <a:r>
              <a:rPr lang="en-US" altLang="ko-KR" sz="4800" dirty="0" smtClean="0">
                <a:solidFill>
                  <a:schemeClr val="tx1"/>
                </a:solidFill>
                <a:ea typeface="굴림" pitchFamily="50" charset="-127"/>
              </a:rPr>
              <a:t>Q &amp; A</a:t>
            </a:r>
            <a:endParaRPr lang="ko-KR" altLang="en-US" sz="4800" dirty="0" smtClean="0">
              <a:solidFill>
                <a:schemeClr val="tx1"/>
              </a:solidFill>
              <a:ea typeface="굴림" pitchFamily="50" charset="-127"/>
            </a:endParaRPr>
          </a:p>
        </p:txBody>
      </p:sp>
      <p:sp>
        <p:nvSpPr>
          <p:cNvPr id="7" name="바닥글 개체 틀 4"/>
          <p:cNvSpPr>
            <a:spLocks noGrp="1"/>
          </p:cNvSpPr>
          <p:nvPr>
            <p:ph type="ftr" sz="quarter" idx="11"/>
          </p:nvPr>
        </p:nvSpPr>
        <p:spPr>
          <a:xfrm>
            <a:off x="5486400" y="6484694"/>
            <a:ext cx="3124200" cy="184666"/>
          </a:xfrm>
        </p:spPr>
        <p:txBody>
          <a:bodyPr/>
          <a:lstStyle/>
          <a:p>
            <a:r>
              <a:rPr lang="en-US" altLang="ko-KR" dirty="0" smtClean="0"/>
              <a:t>Various Authors (TG3e Proposal)</a:t>
            </a:r>
            <a:endParaRPr lang="en-US" altLang="ko-KR" dirty="0"/>
          </a:p>
        </p:txBody>
      </p:sp>
      <p:sp>
        <p:nvSpPr>
          <p:cNvPr id="9"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143455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HRCP-OOK PHY Features (1/2)</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2000" dirty="0" smtClean="0">
                <a:latin typeface="Arial" panose="020B0604020202020204" pitchFamily="34" charset="0"/>
                <a:cs typeface="Arial" panose="020B0604020202020204" pitchFamily="34" charset="0"/>
              </a:rPr>
              <a:t>Low complexity, simple design</a:t>
            </a:r>
          </a:p>
          <a:p>
            <a:pPr marL="663575" lvl="1" indent="-206375">
              <a:spcBef>
                <a:spcPts val="0"/>
              </a:spcBef>
              <a:spcAft>
                <a:spcPts val="1200"/>
              </a:spcAft>
            </a:pPr>
            <a:r>
              <a:rPr lang="en-US" altLang="ko-KR" sz="1800" dirty="0" smtClean="0">
                <a:latin typeface="Arial" panose="020B0604020202020204" pitchFamily="34" charset="0"/>
                <a:cs typeface="Arial" panose="020B0604020202020204" pitchFamily="34" charset="0"/>
              </a:rPr>
              <a:t>Single modulation scheme: OOK </a:t>
            </a:r>
          </a:p>
          <a:p>
            <a:pPr marL="663575" lvl="1" indent="-206375">
              <a:spcBef>
                <a:spcPts val="0"/>
              </a:spcBef>
              <a:spcAft>
                <a:spcPts val="1200"/>
              </a:spcAft>
            </a:pPr>
            <a:r>
              <a:rPr lang="en-US" altLang="ko-KR" sz="1800" dirty="0" smtClean="0">
                <a:latin typeface="Arial" panose="020B0604020202020204" pitchFamily="34" charset="0"/>
                <a:cs typeface="Arial" panose="020B0604020202020204" pitchFamily="34" charset="0"/>
              </a:rPr>
              <a:t>Single FEC is used: RS (240, 224)</a:t>
            </a:r>
          </a:p>
          <a:p>
            <a:pPr marL="263525" indent="-206375">
              <a:spcBef>
                <a:spcPts val="0"/>
              </a:spcBef>
              <a:spcAft>
                <a:spcPts val="1200"/>
              </a:spcAft>
            </a:pPr>
            <a:r>
              <a:rPr lang="en-US" altLang="ko-KR" sz="2000" dirty="0" smtClean="0">
                <a:latin typeface="Arial" panose="020B0604020202020204" pitchFamily="34" charset="0"/>
                <a:cs typeface="Arial" panose="020B0604020202020204" pitchFamily="34" charset="0"/>
              </a:rPr>
              <a:t>Channel Bonding for High throughput</a:t>
            </a:r>
            <a:endParaRPr lang="en-US" altLang="ko-KR" sz="2000" dirty="0">
              <a:latin typeface="Arial" panose="020B0604020202020204" pitchFamily="34" charset="0"/>
              <a:cs typeface="Arial" panose="020B0604020202020204" pitchFamily="34" charset="0"/>
            </a:endParaRPr>
          </a:p>
          <a:p>
            <a:pPr marL="663575" lvl="1" indent="-206375">
              <a:spcBef>
                <a:spcPts val="0"/>
              </a:spcBef>
              <a:spcAft>
                <a:spcPts val="1200"/>
              </a:spcAft>
            </a:pPr>
            <a:r>
              <a:rPr lang="en-US" altLang="ko-KR" sz="1800" dirty="0" smtClean="0"/>
              <a:t>Up to 4 Channels</a:t>
            </a:r>
          </a:p>
          <a:p>
            <a:pPr marL="663575" lvl="1" indent="-206375">
              <a:spcBef>
                <a:spcPts val="0"/>
              </a:spcBef>
              <a:spcAft>
                <a:spcPts val="1200"/>
              </a:spcAft>
            </a:pPr>
            <a:r>
              <a:rPr lang="en-US" altLang="ko-KR" sz="1800" dirty="0" smtClean="0">
                <a:latin typeface="Arial" panose="020B0604020202020204" pitchFamily="34" charset="0"/>
                <a:cs typeface="Arial" panose="020B0604020202020204" pitchFamily="34" charset="0"/>
              </a:rPr>
              <a:t>4 </a:t>
            </a:r>
            <a:r>
              <a:rPr lang="en-US" altLang="ko-KR" sz="1800" dirty="0">
                <a:latin typeface="Arial" panose="020B0604020202020204" pitchFamily="34" charset="0"/>
                <a:cs typeface="Arial" panose="020B0604020202020204" pitchFamily="34" charset="0"/>
              </a:rPr>
              <a:t>channel bonding is necessary to achieve high </a:t>
            </a:r>
            <a:r>
              <a:rPr lang="en-US" altLang="ko-KR" sz="1800" dirty="0" smtClean="0">
                <a:latin typeface="Arial" panose="020B0604020202020204" pitchFamily="34" charset="0"/>
                <a:cs typeface="Arial" panose="020B0604020202020204" pitchFamily="34" charset="0"/>
              </a:rPr>
              <a:t>throughput</a:t>
            </a:r>
          </a:p>
          <a:p>
            <a:pPr marL="663575" lvl="1" indent="-206375">
              <a:spcBef>
                <a:spcPts val="0"/>
              </a:spcBef>
              <a:spcAft>
                <a:spcPts val="1200"/>
              </a:spcAft>
            </a:pPr>
            <a:r>
              <a:rPr lang="en-US" altLang="ko-KR" sz="1800" dirty="0" smtClean="0"/>
              <a:t>Channel bonding is easier than channel aggregation for OOK</a:t>
            </a:r>
          </a:p>
          <a:p>
            <a:pPr marL="1006475" lvl="2" indent="-206375">
              <a:spcBef>
                <a:spcPts val="0"/>
              </a:spcBef>
              <a:spcAft>
                <a:spcPts val="1200"/>
              </a:spcAft>
            </a:pPr>
            <a:r>
              <a:rPr lang="en-US" altLang="ko-KR" sz="1400" dirty="0">
                <a:latin typeface="Arial" panose="020B0604020202020204" pitchFamily="34" charset="0"/>
                <a:cs typeface="Arial" panose="020B0604020202020204" pitchFamily="34" charset="0"/>
              </a:rPr>
              <a:t>No ADC/DAC issues in OOK</a:t>
            </a:r>
          </a:p>
          <a:p>
            <a:pPr marL="263525" indent="-206375">
              <a:spcBef>
                <a:spcPts val="0"/>
              </a:spcBef>
              <a:spcAft>
                <a:spcPts val="1200"/>
              </a:spcAft>
            </a:pPr>
            <a:r>
              <a:rPr lang="en-US" altLang="ko-KR" sz="2000" dirty="0" smtClean="0">
                <a:latin typeface="Arial" panose="020B0604020202020204" pitchFamily="34" charset="0"/>
                <a:cs typeface="Arial" panose="020B0604020202020204" pitchFamily="34" charset="0"/>
              </a:rPr>
              <a:t>MIMO </a:t>
            </a:r>
            <a:r>
              <a:rPr lang="en-US" altLang="ko-KR" sz="2000" i="1" dirty="0" smtClean="0">
                <a:latin typeface="Arial" panose="020B0604020202020204" pitchFamily="34" charset="0"/>
                <a:cs typeface="Arial" panose="020B0604020202020204" pitchFamily="34" charset="0"/>
              </a:rPr>
              <a:t>is not </a:t>
            </a:r>
            <a:r>
              <a:rPr lang="en-US" altLang="ko-KR" sz="2000" dirty="0" smtClean="0">
                <a:latin typeface="Arial" panose="020B0604020202020204" pitchFamily="34" charset="0"/>
                <a:cs typeface="Arial" panose="020B0604020202020204" pitchFamily="34" charset="0"/>
              </a:rPr>
              <a:t>used</a:t>
            </a:r>
          </a:p>
          <a:p>
            <a:pPr marL="663575" lvl="1" indent="-206375">
              <a:spcBef>
                <a:spcPts val="0"/>
              </a:spcBef>
              <a:spcAft>
                <a:spcPts val="1200"/>
              </a:spcAft>
            </a:pPr>
            <a:r>
              <a:rPr lang="en-US" altLang="ko-KR" sz="1600" dirty="0" smtClean="0">
                <a:latin typeface="Arial" panose="020B0604020202020204" pitchFamily="34" charset="0"/>
                <a:cs typeface="Arial" panose="020B0604020202020204" pitchFamily="34" charset="0"/>
              </a:rPr>
              <a:t>We proposed a simple 2X2 MIMO scheme using polarization separation in July meeting, but it has been removed</a:t>
            </a:r>
          </a:p>
          <a:p>
            <a:pPr marL="663575" lvl="1" indent="-206375">
              <a:spcBef>
                <a:spcPts val="0"/>
              </a:spcBef>
              <a:spcAft>
                <a:spcPts val="1200"/>
              </a:spcAft>
            </a:pPr>
            <a:r>
              <a:rPr lang="en-US" altLang="ko-KR" sz="1600" dirty="0" smtClean="0">
                <a:latin typeface="Arial" panose="020B0604020202020204" pitchFamily="34" charset="0"/>
                <a:cs typeface="Arial" panose="020B0604020202020204" pitchFamily="34" charset="0"/>
              </a:rPr>
              <a:t>For low complexity and simple design</a:t>
            </a:r>
            <a:endParaRPr lang="en-US" altLang="ko-KR" sz="1600" dirty="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2200" dirty="0"/>
          </a:p>
        </p:txBody>
      </p:sp>
      <p:sp>
        <p:nvSpPr>
          <p:cNvPr id="5" name="바닥글 개체 틀 4"/>
          <p:cNvSpPr>
            <a:spLocks noGrp="1"/>
          </p:cNvSpPr>
          <p:nvPr>
            <p:ph type="ftr" sz="quarter" idx="11"/>
          </p:nvPr>
        </p:nvSpPr>
        <p:spPr/>
        <p:txBody>
          <a:bodyPr/>
          <a:lstStyle/>
          <a:p>
            <a:r>
              <a:rPr lang="en-US" altLang="ko-KR" dirty="0" smtClean="0"/>
              <a:t>Various Authors (TG3e Proposal)</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1341724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HRCP-OOK PHY </a:t>
            </a:r>
            <a:r>
              <a:rPr lang="en-US" altLang="ko-KR" dirty="0" smtClean="0"/>
              <a:t>Features (2/2)</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a:latin typeface="Arial" panose="020B0604020202020204" pitchFamily="34" charset="0"/>
                <a:cs typeface="Arial" panose="020B0604020202020204" pitchFamily="34" charset="0"/>
              </a:rPr>
              <a:t>OOK enables simplest Radio Architecture</a:t>
            </a:r>
          </a:p>
          <a:p>
            <a:pPr marL="492125" lvl="1" indent="-206375">
              <a:spcBef>
                <a:spcPts val="0"/>
              </a:spcBef>
              <a:spcAft>
                <a:spcPts val="1200"/>
              </a:spcAft>
            </a:pPr>
            <a:r>
              <a:rPr lang="en-US" altLang="ko-KR" sz="1600" dirty="0">
                <a:latin typeface="Arial" panose="020B0604020202020204" pitchFamily="34" charset="0"/>
                <a:cs typeface="Arial" panose="020B0604020202020204" pitchFamily="34" charset="0"/>
              </a:rPr>
              <a:t>OOK </a:t>
            </a:r>
            <a:r>
              <a:rPr lang="en-US" altLang="ko-KR" sz="1600" dirty="0" smtClean="0">
                <a:latin typeface="Arial" panose="020B0604020202020204" pitchFamily="34" charset="0"/>
                <a:cs typeface="Arial" panose="020B0604020202020204" pitchFamily="34" charset="0"/>
              </a:rPr>
              <a:t>device</a:t>
            </a:r>
            <a:r>
              <a:rPr lang="en-US" altLang="ko-KR" sz="1600" dirty="0">
                <a:latin typeface="Arial" panose="020B0604020202020204" pitchFamily="34" charset="0"/>
                <a:cs typeface="Arial" panose="020B0604020202020204" pitchFamily="34" charset="0"/>
              </a:rPr>
              <a:t>: Much simpler than FSK/PSK </a:t>
            </a:r>
            <a:r>
              <a:rPr lang="en-US" altLang="ko-KR" sz="1600" dirty="0" smtClean="0">
                <a:latin typeface="Arial" panose="020B0604020202020204" pitchFamily="34" charset="0"/>
                <a:cs typeface="Arial" panose="020B0604020202020204" pitchFamily="34" charset="0"/>
              </a:rPr>
              <a:t>devices</a:t>
            </a:r>
          </a:p>
          <a:p>
            <a:pPr marL="492125" lvl="1" indent="-206375">
              <a:spcBef>
                <a:spcPts val="0"/>
              </a:spcBef>
              <a:spcAft>
                <a:spcPts val="1200"/>
              </a:spcAft>
            </a:pPr>
            <a:endParaRPr lang="en-US" altLang="ko-KR" sz="1600" dirty="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a:latin typeface="Arial" panose="020B0604020202020204" pitchFamily="34" charset="0"/>
              <a:cs typeface="Arial" panose="020B0604020202020204" pitchFamily="34" charset="0"/>
            </a:endParaRPr>
          </a:p>
          <a:p>
            <a:pPr marL="492125" lvl="1" indent="-206375">
              <a:spcBef>
                <a:spcPts val="0"/>
              </a:spcBef>
              <a:spcAft>
                <a:spcPts val="1200"/>
              </a:spcAft>
            </a:pPr>
            <a:endParaRPr lang="en-US" altLang="ko-KR" sz="1600" dirty="0" smtClean="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581277"/>
            <a:ext cx="3819525" cy="2719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8" y="2450155"/>
            <a:ext cx="39338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42668" y="5380851"/>
            <a:ext cx="1576072" cy="307777"/>
          </a:xfrm>
          <a:prstGeom prst="rect">
            <a:avLst/>
          </a:prstGeom>
          <a:noFill/>
        </p:spPr>
        <p:txBody>
          <a:bodyPr wrap="none" rtlCol="0">
            <a:spAutoFit/>
          </a:bodyPr>
          <a:lstStyle/>
          <a:p>
            <a:r>
              <a:rPr lang="en-US" altLang="ko-KR" sz="1400" dirty="0" smtClean="0"/>
              <a:t>OOK vs. FSK/PSK</a:t>
            </a:r>
            <a:endParaRPr lang="ko-KR" altLang="en-US" sz="1400" dirty="0"/>
          </a:p>
        </p:txBody>
      </p:sp>
      <p:sp>
        <p:nvSpPr>
          <p:cNvPr id="11"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2"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3681088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Bonding (1/2) </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t>Ch2 </a:t>
            </a:r>
            <a:r>
              <a:rPr lang="en-US" altLang="ko-KR" sz="1800" dirty="0"/>
              <a:t>is the default </a:t>
            </a:r>
            <a:r>
              <a:rPr lang="en-US" altLang="ko-KR" sz="1800" dirty="0" smtClean="0"/>
              <a:t>channel (specified in TGD)</a:t>
            </a:r>
          </a:p>
          <a:p>
            <a:pPr marL="663575" lvl="1" indent="-206375">
              <a:spcBef>
                <a:spcPts val="0"/>
              </a:spcBef>
              <a:spcAft>
                <a:spcPts val="1200"/>
              </a:spcAft>
            </a:pPr>
            <a:r>
              <a:rPr lang="en-US" altLang="ko-KR" sz="1400" dirty="0" smtClean="0"/>
              <a:t>Ch2 </a:t>
            </a:r>
            <a:r>
              <a:rPr lang="en-US" altLang="ko-KR" sz="1400" dirty="0"/>
              <a:t>and Ch3 </a:t>
            </a:r>
            <a:r>
              <a:rPr lang="en-US" altLang="ko-KR" sz="1400" dirty="0" smtClean="0"/>
              <a:t>are used for 2 channel bonding (specified in TGD): </a:t>
            </a:r>
            <a:r>
              <a:rPr lang="en-US" altLang="ko-KR" sz="1400" dirty="0" smtClean="0">
                <a:sym typeface="Wingdings" panose="05000000000000000000" pitchFamily="2" charset="2"/>
              </a:rPr>
              <a:t>Japan, Europe, US/Canada, South Korea, China</a:t>
            </a:r>
            <a:endParaRPr lang="en-US" altLang="ko-KR" sz="1400" dirty="0" smtClean="0">
              <a:solidFill>
                <a:srgbClr val="FF0000"/>
              </a:solidFill>
              <a:sym typeface="Wingdings" panose="05000000000000000000" pitchFamily="2" charset="2"/>
            </a:endParaRPr>
          </a:p>
          <a:p>
            <a:pPr marL="1006475" lvl="2" indent="-206375">
              <a:spcBef>
                <a:spcPts val="0"/>
              </a:spcBef>
              <a:spcAft>
                <a:spcPts val="1200"/>
              </a:spcAft>
            </a:pPr>
            <a:r>
              <a:rPr lang="en-US" altLang="ko-KR" sz="1200" dirty="0" smtClean="0"/>
              <a:t>Ch2 should be always included in the bonded channel (default channel)</a:t>
            </a:r>
          </a:p>
          <a:p>
            <a:pPr marL="1006475" lvl="2" indent="-206375">
              <a:spcBef>
                <a:spcPts val="0"/>
              </a:spcBef>
              <a:spcAft>
                <a:spcPts val="1200"/>
              </a:spcAft>
            </a:pPr>
            <a:r>
              <a:rPr lang="en-US" altLang="ko-KR" sz="1200" dirty="0" smtClean="0"/>
              <a:t>Only channel 2 is used for single channel transmission</a:t>
            </a:r>
          </a:p>
          <a:p>
            <a:pPr marL="1006475" lvl="2" indent="-206375">
              <a:spcBef>
                <a:spcPts val="0"/>
              </a:spcBef>
              <a:spcAft>
                <a:spcPts val="1200"/>
              </a:spcAft>
            </a:pPr>
            <a:r>
              <a:rPr lang="en-US" altLang="ko-KR" sz="1200" dirty="0" smtClean="0"/>
              <a:t>Since the range of Close Proximity Peer Network is very limited, the channel can be assumed to be always available</a:t>
            </a:r>
            <a:endParaRPr lang="en-US" altLang="ko-KR" sz="1200" dirty="0"/>
          </a:p>
          <a:p>
            <a:pPr marL="663575" lvl="1" indent="-206375">
              <a:spcBef>
                <a:spcPts val="0"/>
              </a:spcBef>
              <a:spcAft>
                <a:spcPts val="1200"/>
              </a:spcAft>
            </a:pPr>
            <a:r>
              <a:rPr lang="en-US" altLang="ko-KR" sz="1400" dirty="0"/>
              <a:t>Ch1, Ch2, and Ch3 are used for 3 channel bonding (Japan, Europe, US/Canada, </a:t>
            </a:r>
            <a:r>
              <a:rPr lang="en-US" altLang="ko-KR" sz="1400" dirty="0" smtClean="0"/>
              <a:t>Korea</a:t>
            </a:r>
            <a:r>
              <a:rPr lang="en-US" altLang="ko-KR" sz="1400" dirty="0"/>
              <a:t>)</a:t>
            </a:r>
          </a:p>
          <a:p>
            <a:pPr marL="663575" lvl="1" indent="-206375">
              <a:spcBef>
                <a:spcPts val="0"/>
              </a:spcBef>
              <a:spcAft>
                <a:spcPts val="1200"/>
              </a:spcAft>
            </a:pPr>
            <a:r>
              <a:rPr lang="en-US" altLang="ko-KR" sz="1400" dirty="0"/>
              <a:t>4 channel bonding: Japan, Europe, and </a:t>
            </a:r>
            <a:r>
              <a:rPr lang="en-US" altLang="ko-KR" sz="1400" u="sng" dirty="0"/>
              <a:t>South Korea</a:t>
            </a: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663575" lvl="1" indent="-206375">
              <a:spcBef>
                <a:spcPts val="0"/>
              </a:spcBef>
              <a:spcAft>
                <a:spcPts val="1200"/>
              </a:spcAft>
            </a:pPr>
            <a:endParaRPr lang="en-US" altLang="ko-KR" sz="1400" dirty="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grpSp>
        <p:nvGrpSpPr>
          <p:cNvPr id="4" name="Group 4"/>
          <p:cNvGrpSpPr>
            <a:grpSpLocks noChangeAspect="1"/>
          </p:cNvGrpSpPr>
          <p:nvPr/>
        </p:nvGrpSpPr>
        <p:grpSpPr bwMode="auto">
          <a:xfrm>
            <a:off x="2411760" y="4516710"/>
            <a:ext cx="4295775" cy="2152650"/>
            <a:chOff x="2880" y="2251"/>
            <a:chExt cx="2706" cy="1356"/>
          </a:xfrm>
        </p:grpSpPr>
        <p:sp>
          <p:nvSpPr>
            <p:cNvPr id="7" name="AutoShape 3"/>
            <p:cNvSpPr>
              <a:spLocks noChangeAspect="1" noChangeArrowheads="1" noTextEdit="1"/>
            </p:cNvSpPr>
            <p:nvPr/>
          </p:nvSpPr>
          <p:spPr bwMode="auto">
            <a:xfrm>
              <a:off x="2880" y="2251"/>
              <a:ext cx="2706" cy="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9" name="Group 205"/>
            <p:cNvGrpSpPr>
              <a:grpSpLocks/>
            </p:cNvGrpSpPr>
            <p:nvPr/>
          </p:nvGrpSpPr>
          <p:grpSpPr bwMode="auto">
            <a:xfrm>
              <a:off x="2880" y="2251"/>
              <a:ext cx="2578" cy="1315"/>
              <a:chOff x="2880" y="2251"/>
              <a:chExt cx="2578" cy="1315"/>
            </a:xfrm>
          </p:grpSpPr>
          <p:pic>
            <p:nvPicPr>
              <p:cNvPr id="337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 y="2251"/>
                <a:ext cx="571"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 y="2251"/>
                <a:ext cx="571"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ChangeArrowheads="1"/>
              </p:cNvSpPr>
              <p:nvPr/>
            </p:nvSpPr>
            <p:spPr bwMode="auto">
              <a:xfrm>
                <a:off x="3611" y="2261"/>
                <a:ext cx="534" cy="36"/>
              </a:xfrm>
              <a:prstGeom prst="rect">
                <a:avLst/>
              </a:prstGeom>
              <a:solidFill>
                <a:srgbClr val="E9E9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6" name="Rectangle 8"/>
              <p:cNvSpPr>
                <a:spLocks noChangeArrowheads="1"/>
              </p:cNvSpPr>
              <p:nvPr/>
            </p:nvSpPr>
            <p:spPr bwMode="auto">
              <a:xfrm>
                <a:off x="3611" y="2297"/>
                <a:ext cx="534" cy="44"/>
              </a:xfrm>
              <a:prstGeom prst="rect">
                <a:avLst/>
              </a:prstGeom>
              <a:solidFill>
                <a:srgbClr val="E7E7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Rectangle 9"/>
              <p:cNvSpPr>
                <a:spLocks noChangeArrowheads="1"/>
              </p:cNvSpPr>
              <p:nvPr/>
            </p:nvSpPr>
            <p:spPr bwMode="auto">
              <a:xfrm>
                <a:off x="3611" y="2341"/>
                <a:ext cx="534" cy="35"/>
              </a:xfrm>
              <a:prstGeom prst="rect">
                <a:avLst/>
              </a:prstGeom>
              <a:solidFill>
                <a:srgbClr val="E5E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8" name="Rectangle 10"/>
              <p:cNvSpPr>
                <a:spLocks noChangeArrowheads="1"/>
              </p:cNvSpPr>
              <p:nvPr/>
            </p:nvSpPr>
            <p:spPr bwMode="auto">
              <a:xfrm>
                <a:off x="3611" y="2376"/>
                <a:ext cx="534" cy="38"/>
              </a:xfrm>
              <a:prstGeom prst="rect">
                <a:avLst/>
              </a:prstGeom>
              <a:solidFill>
                <a:srgbClr val="E3E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9" name="Rectangle 11"/>
              <p:cNvSpPr>
                <a:spLocks noChangeArrowheads="1"/>
              </p:cNvSpPr>
              <p:nvPr/>
            </p:nvSpPr>
            <p:spPr bwMode="auto">
              <a:xfrm>
                <a:off x="3611" y="2414"/>
                <a:ext cx="534" cy="48"/>
              </a:xfrm>
              <a:prstGeom prst="rect">
                <a:avLst/>
              </a:prstGeom>
              <a:solidFill>
                <a:srgbClr val="E1E1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Rectangle 12"/>
              <p:cNvSpPr>
                <a:spLocks noChangeArrowheads="1"/>
              </p:cNvSpPr>
              <p:nvPr/>
            </p:nvSpPr>
            <p:spPr bwMode="auto">
              <a:xfrm>
                <a:off x="3611" y="2462"/>
                <a:ext cx="534" cy="38"/>
              </a:xfrm>
              <a:prstGeom prst="rect">
                <a:avLst/>
              </a:prstGeom>
              <a:solidFill>
                <a:srgbClr val="DFD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1" name="Rectangle 13"/>
              <p:cNvSpPr>
                <a:spLocks noChangeArrowheads="1"/>
              </p:cNvSpPr>
              <p:nvPr/>
            </p:nvSpPr>
            <p:spPr bwMode="auto">
              <a:xfrm>
                <a:off x="3611" y="2500"/>
                <a:ext cx="534" cy="36"/>
              </a:xfrm>
              <a:prstGeom prst="rect">
                <a:avLst/>
              </a:prstGeom>
              <a:solidFill>
                <a:srgbClr val="DDD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2" name="Rectangle 14"/>
              <p:cNvSpPr>
                <a:spLocks noChangeArrowheads="1"/>
              </p:cNvSpPr>
              <p:nvPr/>
            </p:nvSpPr>
            <p:spPr bwMode="auto">
              <a:xfrm>
                <a:off x="3611" y="2536"/>
                <a:ext cx="534" cy="44"/>
              </a:xfrm>
              <a:prstGeom prst="rect">
                <a:avLst/>
              </a:prstGeom>
              <a:solidFill>
                <a:srgbClr val="DBD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Rectangle 15"/>
              <p:cNvSpPr>
                <a:spLocks noChangeArrowheads="1"/>
              </p:cNvSpPr>
              <p:nvPr/>
            </p:nvSpPr>
            <p:spPr bwMode="auto">
              <a:xfrm>
                <a:off x="3611" y="2580"/>
                <a:ext cx="534" cy="44"/>
              </a:xfrm>
              <a:prstGeom prst="rect">
                <a:avLst/>
              </a:prstGeom>
              <a:solidFill>
                <a:srgbClr val="D9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Rectangle 16"/>
              <p:cNvSpPr>
                <a:spLocks noChangeArrowheads="1"/>
              </p:cNvSpPr>
              <p:nvPr/>
            </p:nvSpPr>
            <p:spPr bwMode="auto">
              <a:xfrm>
                <a:off x="3611" y="2624"/>
                <a:ext cx="534" cy="36"/>
              </a:xfrm>
              <a:prstGeom prst="rect">
                <a:avLst/>
              </a:prstGeom>
              <a:solidFill>
                <a:srgbClr val="D7D7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5" name="Rectangle 17"/>
              <p:cNvSpPr>
                <a:spLocks noChangeArrowheads="1"/>
              </p:cNvSpPr>
              <p:nvPr/>
            </p:nvSpPr>
            <p:spPr bwMode="auto">
              <a:xfrm>
                <a:off x="3611" y="2660"/>
                <a:ext cx="534" cy="38"/>
              </a:xfrm>
              <a:prstGeom prst="rect">
                <a:avLst/>
              </a:prstGeom>
              <a:solidFill>
                <a:srgbClr val="D5D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6" name="Rectangle 18"/>
              <p:cNvSpPr>
                <a:spLocks noChangeArrowheads="1"/>
              </p:cNvSpPr>
              <p:nvPr/>
            </p:nvSpPr>
            <p:spPr bwMode="auto">
              <a:xfrm>
                <a:off x="3611" y="2698"/>
                <a:ext cx="534" cy="47"/>
              </a:xfrm>
              <a:prstGeom prst="rect">
                <a:avLst/>
              </a:prstGeom>
              <a:solidFill>
                <a:srgbClr val="D3D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Rectangle 19"/>
              <p:cNvSpPr>
                <a:spLocks noChangeArrowheads="1"/>
              </p:cNvSpPr>
              <p:nvPr/>
            </p:nvSpPr>
            <p:spPr bwMode="auto">
              <a:xfrm>
                <a:off x="3611" y="2745"/>
                <a:ext cx="534" cy="38"/>
              </a:xfrm>
              <a:prstGeom prst="rect">
                <a:avLst/>
              </a:prstGeom>
              <a:solidFill>
                <a:srgbClr val="D1D1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Rectangle 20"/>
              <p:cNvSpPr>
                <a:spLocks noChangeArrowheads="1"/>
              </p:cNvSpPr>
              <p:nvPr/>
            </p:nvSpPr>
            <p:spPr bwMode="auto">
              <a:xfrm>
                <a:off x="3611" y="2783"/>
                <a:ext cx="534" cy="36"/>
              </a:xfrm>
              <a:prstGeom prst="rect">
                <a:avLst/>
              </a:prstGeom>
              <a:solidFill>
                <a:srgbClr val="CFCF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9" name="Rectangle 21"/>
              <p:cNvSpPr>
                <a:spLocks noChangeArrowheads="1"/>
              </p:cNvSpPr>
              <p:nvPr/>
            </p:nvSpPr>
            <p:spPr bwMode="auto">
              <a:xfrm>
                <a:off x="3611" y="2819"/>
                <a:ext cx="534" cy="44"/>
              </a:xfrm>
              <a:prstGeom prst="rect">
                <a:avLst/>
              </a:prstGeom>
              <a:solidFill>
                <a:srgbClr val="C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0" name="Rectangle 22"/>
              <p:cNvSpPr>
                <a:spLocks noChangeArrowheads="1"/>
              </p:cNvSpPr>
              <p:nvPr/>
            </p:nvSpPr>
            <p:spPr bwMode="auto">
              <a:xfrm>
                <a:off x="3611" y="2863"/>
                <a:ext cx="534" cy="45"/>
              </a:xfrm>
              <a:prstGeom prst="rect">
                <a:avLst/>
              </a:prstGeom>
              <a:solidFill>
                <a:srgbClr val="CBC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Rectangle 23"/>
              <p:cNvSpPr>
                <a:spLocks noChangeArrowheads="1"/>
              </p:cNvSpPr>
              <p:nvPr/>
            </p:nvSpPr>
            <p:spPr bwMode="auto">
              <a:xfrm>
                <a:off x="3611" y="2908"/>
                <a:ext cx="534" cy="35"/>
              </a:xfrm>
              <a:prstGeom prst="rect">
                <a:avLst/>
              </a:prstGeom>
              <a:solidFill>
                <a:srgbClr val="C9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Rectangle 24"/>
              <p:cNvSpPr>
                <a:spLocks noChangeArrowheads="1"/>
              </p:cNvSpPr>
              <p:nvPr/>
            </p:nvSpPr>
            <p:spPr bwMode="auto">
              <a:xfrm>
                <a:off x="3611" y="2943"/>
                <a:ext cx="534" cy="35"/>
              </a:xfrm>
              <a:prstGeom prst="rect">
                <a:avLst/>
              </a:prstGeom>
              <a:solidFill>
                <a:srgbClr val="C7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 name="Rectangle 25"/>
              <p:cNvSpPr>
                <a:spLocks noChangeArrowheads="1"/>
              </p:cNvSpPr>
              <p:nvPr/>
            </p:nvSpPr>
            <p:spPr bwMode="auto">
              <a:xfrm>
                <a:off x="3611" y="2978"/>
                <a:ext cx="534" cy="36"/>
              </a:xfrm>
              <a:prstGeom prst="rect">
                <a:avLst/>
              </a:prstGeom>
              <a:solidFill>
                <a:srgbClr val="C5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4" name="Rectangle 26"/>
              <p:cNvSpPr>
                <a:spLocks noChangeArrowheads="1"/>
              </p:cNvSpPr>
              <p:nvPr/>
            </p:nvSpPr>
            <p:spPr bwMode="auto">
              <a:xfrm>
                <a:off x="3611" y="3014"/>
                <a:ext cx="534" cy="35"/>
              </a:xfrm>
              <a:prstGeom prst="rect">
                <a:avLst/>
              </a:prstGeom>
              <a:solidFill>
                <a:srgbClr val="C3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Rectangle 27"/>
              <p:cNvSpPr>
                <a:spLocks noChangeArrowheads="1"/>
              </p:cNvSpPr>
              <p:nvPr/>
            </p:nvSpPr>
            <p:spPr bwMode="auto">
              <a:xfrm>
                <a:off x="3611" y="3049"/>
                <a:ext cx="534" cy="35"/>
              </a:xfrm>
              <a:prstGeom prst="rect">
                <a:avLst/>
              </a:prstGeom>
              <a:solidFill>
                <a:srgbClr val="C1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Rectangle 28"/>
              <p:cNvSpPr>
                <a:spLocks noChangeArrowheads="1"/>
              </p:cNvSpPr>
              <p:nvPr/>
            </p:nvSpPr>
            <p:spPr bwMode="auto">
              <a:xfrm>
                <a:off x="3611" y="3084"/>
                <a:ext cx="534" cy="34"/>
              </a:xfrm>
              <a:prstGeom prst="rect">
                <a:avLst/>
              </a:prstGeom>
              <a:solidFill>
                <a:srgbClr val="BF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7" name="Rectangle 29"/>
              <p:cNvSpPr>
                <a:spLocks noChangeArrowheads="1"/>
              </p:cNvSpPr>
              <p:nvPr/>
            </p:nvSpPr>
            <p:spPr bwMode="auto">
              <a:xfrm>
                <a:off x="3611" y="3118"/>
                <a:ext cx="534" cy="28"/>
              </a:xfrm>
              <a:prstGeom prst="rect">
                <a:avLst/>
              </a:prstGeom>
              <a:solidFill>
                <a:srgbClr val="BD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8" name="Rectangle 30"/>
              <p:cNvSpPr>
                <a:spLocks noChangeArrowheads="1"/>
              </p:cNvSpPr>
              <p:nvPr/>
            </p:nvSpPr>
            <p:spPr bwMode="auto">
              <a:xfrm>
                <a:off x="3611" y="3146"/>
                <a:ext cx="534" cy="29"/>
              </a:xfrm>
              <a:prstGeom prst="rect">
                <a:avLst/>
              </a:prstGeom>
              <a:solidFill>
                <a:srgbClr val="BB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Rectangle 31"/>
              <p:cNvSpPr>
                <a:spLocks noChangeArrowheads="1"/>
              </p:cNvSpPr>
              <p:nvPr/>
            </p:nvSpPr>
            <p:spPr bwMode="auto">
              <a:xfrm>
                <a:off x="3611" y="3175"/>
                <a:ext cx="534" cy="34"/>
              </a:xfrm>
              <a:prstGeom prst="rect">
                <a:avLst/>
              </a:prstGeom>
              <a:solidFill>
                <a:srgbClr val="B9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Rectangle 32"/>
              <p:cNvSpPr>
                <a:spLocks noChangeArrowheads="1"/>
              </p:cNvSpPr>
              <p:nvPr/>
            </p:nvSpPr>
            <p:spPr bwMode="auto">
              <a:xfrm>
                <a:off x="3611" y="3209"/>
                <a:ext cx="534" cy="35"/>
              </a:xfrm>
              <a:prstGeom prst="rect">
                <a:avLst/>
              </a:prstGeom>
              <a:solidFill>
                <a:srgbClr val="B7B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1" name="Rectangle 33"/>
              <p:cNvSpPr>
                <a:spLocks noChangeArrowheads="1"/>
              </p:cNvSpPr>
              <p:nvPr/>
            </p:nvSpPr>
            <p:spPr bwMode="auto">
              <a:xfrm>
                <a:off x="3611" y="3244"/>
                <a:ext cx="534" cy="30"/>
              </a:xfrm>
              <a:prstGeom prst="rect">
                <a:avLst/>
              </a:prstGeom>
              <a:solidFill>
                <a:srgbClr val="B5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Rectangle 34"/>
              <p:cNvSpPr>
                <a:spLocks noChangeArrowheads="1"/>
              </p:cNvSpPr>
              <p:nvPr/>
            </p:nvSpPr>
            <p:spPr bwMode="auto">
              <a:xfrm>
                <a:off x="3611" y="3274"/>
                <a:ext cx="534" cy="28"/>
              </a:xfrm>
              <a:prstGeom prst="rect">
                <a:avLst/>
              </a:prstGeom>
              <a:solidFill>
                <a:srgbClr val="B3B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Rectangle 35"/>
              <p:cNvSpPr>
                <a:spLocks noChangeArrowheads="1"/>
              </p:cNvSpPr>
              <p:nvPr/>
            </p:nvSpPr>
            <p:spPr bwMode="auto">
              <a:xfrm>
                <a:off x="3611" y="3302"/>
                <a:ext cx="534" cy="30"/>
              </a:xfrm>
              <a:prstGeom prst="rect">
                <a:avLst/>
              </a:prstGeom>
              <a:solidFill>
                <a:srgbClr val="B1B1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Rectangle 36"/>
              <p:cNvSpPr>
                <a:spLocks noChangeArrowheads="1"/>
              </p:cNvSpPr>
              <p:nvPr/>
            </p:nvSpPr>
            <p:spPr bwMode="auto">
              <a:xfrm>
                <a:off x="3611" y="3332"/>
                <a:ext cx="534" cy="36"/>
              </a:xfrm>
              <a:prstGeom prst="rect">
                <a:avLst/>
              </a:prstGeom>
              <a:solidFill>
                <a:srgbClr val="AFA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Rectangle 37"/>
              <p:cNvSpPr>
                <a:spLocks noChangeArrowheads="1"/>
              </p:cNvSpPr>
              <p:nvPr/>
            </p:nvSpPr>
            <p:spPr bwMode="auto">
              <a:xfrm>
                <a:off x="3611" y="3368"/>
                <a:ext cx="534" cy="26"/>
              </a:xfrm>
              <a:prstGeom prst="rect">
                <a:avLst/>
              </a:prstGeom>
              <a:solidFill>
                <a:srgbClr val="ACA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Freeform 38"/>
              <p:cNvSpPr>
                <a:spLocks noEditPoints="1"/>
              </p:cNvSpPr>
              <p:nvPr/>
            </p:nvSpPr>
            <p:spPr bwMode="auto">
              <a:xfrm>
                <a:off x="3609" y="2259"/>
                <a:ext cx="538" cy="1137"/>
              </a:xfrm>
              <a:custGeom>
                <a:avLst/>
                <a:gdLst>
                  <a:gd name="T0" fmla="*/ 0 w 7144"/>
                  <a:gd name="T1" fmla="*/ 24 h 15088"/>
                  <a:gd name="T2" fmla="*/ 24 w 7144"/>
                  <a:gd name="T3" fmla="*/ 0 h 15088"/>
                  <a:gd name="T4" fmla="*/ 7120 w 7144"/>
                  <a:gd name="T5" fmla="*/ 0 h 15088"/>
                  <a:gd name="T6" fmla="*/ 7144 w 7144"/>
                  <a:gd name="T7" fmla="*/ 24 h 15088"/>
                  <a:gd name="T8" fmla="*/ 7144 w 7144"/>
                  <a:gd name="T9" fmla="*/ 15064 h 15088"/>
                  <a:gd name="T10" fmla="*/ 7120 w 7144"/>
                  <a:gd name="T11" fmla="*/ 15088 h 15088"/>
                  <a:gd name="T12" fmla="*/ 24 w 7144"/>
                  <a:gd name="T13" fmla="*/ 15088 h 15088"/>
                  <a:gd name="T14" fmla="*/ 0 w 7144"/>
                  <a:gd name="T15" fmla="*/ 15064 h 15088"/>
                  <a:gd name="T16" fmla="*/ 0 w 7144"/>
                  <a:gd name="T17" fmla="*/ 24 h 15088"/>
                  <a:gd name="T18" fmla="*/ 48 w 7144"/>
                  <a:gd name="T19" fmla="*/ 15064 h 15088"/>
                  <a:gd name="T20" fmla="*/ 24 w 7144"/>
                  <a:gd name="T21" fmla="*/ 15040 h 15088"/>
                  <a:gd name="T22" fmla="*/ 7120 w 7144"/>
                  <a:gd name="T23" fmla="*/ 15040 h 15088"/>
                  <a:gd name="T24" fmla="*/ 7096 w 7144"/>
                  <a:gd name="T25" fmla="*/ 15064 h 15088"/>
                  <a:gd name="T26" fmla="*/ 7096 w 7144"/>
                  <a:gd name="T27" fmla="*/ 24 h 15088"/>
                  <a:gd name="T28" fmla="*/ 7120 w 7144"/>
                  <a:gd name="T29" fmla="*/ 48 h 15088"/>
                  <a:gd name="T30" fmla="*/ 24 w 7144"/>
                  <a:gd name="T31" fmla="*/ 48 h 15088"/>
                  <a:gd name="T32" fmla="*/ 48 w 7144"/>
                  <a:gd name="T33" fmla="*/ 24 h 15088"/>
                  <a:gd name="T34" fmla="*/ 48 w 7144"/>
                  <a:gd name="T35" fmla="*/ 15064 h 15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44" h="15088">
                    <a:moveTo>
                      <a:pt x="0" y="24"/>
                    </a:moveTo>
                    <a:cubicBezTo>
                      <a:pt x="0" y="11"/>
                      <a:pt x="11" y="0"/>
                      <a:pt x="24" y="0"/>
                    </a:cubicBezTo>
                    <a:lnTo>
                      <a:pt x="7120" y="0"/>
                    </a:lnTo>
                    <a:cubicBezTo>
                      <a:pt x="7134" y="0"/>
                      <a:pt x="7144" y="11"/>
                      <a:pt x="7144" y="24"/>
                    </a:cubicBezTo>
                    <a:lnTo>
                      <a:pt x="7144" y="15064"/>
                    </a:lnTo>
                    <a:cubicBezTo>
                      <a:pt x="7144" y="15078"/>
                      <a:pt x="7134" y="15088"/>
                      <a:pt x="7120" y="15088"/>
                    </a:cubicBezTo>
                    <a:lnTo>
                      <a:pt x="24" y="15088"/>
                    </a:lnTo>
                    <a:cubicBezTo>
                      <a:pt x="11" y="15088"/>
                      <a:pt x="0" y="15078"/>
                      <a:pt x="0" y="15064"/>
                    </a:cubicBezTo>
                    <a:lnTo>
                      <a:pt x="0" y="24"/>
                    </a:lnTo>
                    <a:close/>
                    <a:moveTo>
                      <a:pt x="48" y="15064"/>
                    </a:moveTo>
                    <a:lnTo>
                      <a:pt x="24" y="15040"/>
                    </a:lnTo>
                    <a:lnTo>
                      <a:pt x="7120" y="15040"/>
                    </a:lnTo>
                    <a:lnTo>
                      <a:pt x="7096" y="15064"/>
                    </a:lnTo>
                    <a:lnTo>
                      <a:pt x="7096" y="24"/>
                    </a:lnTo>
                    <a:lnTo>
                      <a:pt x="7120" y="48"/>
                    </a:lnTo>
                    <a:lnTo>
                      <a:pt x="24" y="48"/>
                    </a:lnTo>
                    <a:lnTo>
                      <a:pt x="48" y="24"/>
                    </a:lnTo>
                    <a:lnTo>
                      <a:pt x="48" y="15064"/>
                    </a:lnTo>
                    <a:close/>
                  </a:path>
                </a:pathLst>
              </a:custGeom>
              <a:solidFill>
                <a:srgbClr val="292989"/>
              </a:solidFill>
              <a:ln w="0" cap="flat">
                <a:solidFill>
                  <a:srgbClr val="292989"/>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831"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7" y="2251"/>
                <a:ext cx="571"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7" y="2251"/>
                <a:ext cx="571"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1"/>
              <p:cNvSpPr>
                <a:spLocks noChangeArrowheads="1"/>
              </p:cNvSpPr>
              <p:nvPr/>
            </p:nvSpPr>
            <p:spPr bwMode="auto">
              <a:xfrm>
                <a:off x="4145" y="2261"/>
                <a:ext cx="534" cy="36"/>
              </a:xfrm>
              <a:prstGeom prst="rect">
                <a:avLst/>
              </a:prstGeom>
              <a:solidFill>
                <a:srgbClr val="E9E9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8" name="Rectangle 42"/>
              <p:cNvSpPr>
                <a:spLocks noChangeArrowheads="1"/>
              </p:cNvSpPr>
              <p:nvPr/>
            </p:nvSpPr>
            <p:spPr bwMode="auto">
              <a:xfrm>
                <a:off x="4145" y="2297"/>
                <a:ext cx="534" cy="44"/>
              </a:xfrm>
              <a:prstGeom prst="rect">
                <a:avLst/>
              </a:prstGeom>
              <a:solidFill>
                <a:srgbClr val="E7E7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Rectangle 43"/>
              <p:cNvSpPr>
                <a:spLocks noChangeArrowheads="1"/>
              </p:cNvSpPr>
              <p:nvPr/>
            </p:nvSpPr>
            <p:spPr bwMode="auto">
              <a:xfrm>
                <a:off x="4145" y="2341"/>
                <a:ext cx="534" cy="35"/>
              </a:xfrm>
              <a:prstGeom prst="rect">
                <a:avLst/>
              </a:prstGeom>
              <a:solidFill>
                <a:srgbClr val="E5E5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Rectangle 44"/>
              <p:cNvSpPr>
                <a:spLocks noChangeArrowheads="1"/>
              </p:cNvSpPr>
              <p:nvPr/>
            </p:nvSpPr>
            <p:spPr bwMode="auto">
              <a:xfrm>
                <a:off x="4145" y="2376"/>
                <a:ext cx="534" cy="38"/>
              </a:xfrm>
              <a:prstGeom prst="rect">
                <a:avLst/>
              </a:prstGeom>
              <a:solidFill>
                <a:srgbClr val="E3E3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Rectangle 45"/>
              <p:cNvSpPr>
                <a:spLocks noChangeArrowheads="1"/>
              </p:cNvSpPr>
              <p:nvPr/>
            </p:nvSpPr>
            <p:spPr bwMode="auto">
              <a:xfrm>
                <a:off x="4145" y="2414"/>
                <a:ext cx="534" cy="48"/>
              </a:xfrm>
              <a:prstGeom prst="rect">
                <a:avLst/>
              </a:prstGeom>
              <a:solidFill>
                <a:srgbClr val="E1E1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Rectangle 46"/>
              <p:cNvSpPr>
                <a:spLocks noChangeArrowheads="1"/>
              </p:cNvSpPr>
              <p:nvPr/>
            </p:nvSpPr>
            <p:spPr bwMode="auto">
              <a:xfrm>
                <a:off x="4145" y="2462"/>
                <a:ext cx="534" cy="38"/>
              </a:xfrm>
              <a:prstGeom prst="rect">
                <a:avLst/>
              </a:prstGeom>
              <a:solidFill>
                <a:srgbClr val="DFD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3" name="Rectangle 47"/>
              <p:cNvSpPr>
                <a:spLocks noChangeArrowheads="1"/>
              </p:cNvSpPr>
              <p:nvPr/>
            </p:nvSpPr>
            <p:spPr bwMode="auto">
              <a:xfrm>
                <a:off x="4145" y="2500"/>
                <a:ext cx="534" cy="36"/>
              </a:xfrm>
              <a:prstGeom prst="rect">
                <a:avLst/>
              </a:prstGeom>
              <a:solidFill>
                <a:srgbClr val="DDDD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4" name="Rectangle 48"/>
              <p:cNvSpPr>
                <a:spLocks noChangeArrowheads="1"/>
              </p:cNvSpPr>
              <p:nvPr/>
            </p:nvSpPr>
            <p:spPr bwMode="auto">
              <a:xfrm>
                <a:off x="4145" y="2536"/>
                <a:ext cx="534" cy="44"/>
              </a:xfrm>
              <a:prstGeom prst="rect">
                <a:avLst/>
              </a:prstGeom>
              <a:solidFill>
                <a:srgbClr val="DBD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Rectangle 49"/>
              <p:cNvSpPr>
                <a:spLocks noChangeArrowheads="1"/>
              </p:cNvSpPr>
              <p:nvPr/>
            </p:nvSpPr>
            <p:spPr bwMode="auto">
              <a:xfrm>
                <a:off x="4145" y="2580"/>
                <a:ext cx="534" cy="44"/>
              </a:xfrm>
              <a:prstGeom prst="rect">
                <a:avLst/>
              </a:prstGeom>
              <a:solidFill>
                <a:srgbClr val="D9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Rectangle 50"/>
              <p:cNvSpPr>
                <a:spLocks noChangeArrowheads="1"/>
              </p:cNvSpPr>
              <p:nvPr/>
            </p:nvSpPr>
            <p:spPr bwMode="auto">
              <a:xfrm>
                <a:off x="4145" y="2624"/>
                <a:ext cx="534" cy="36"/>
              </a:xfrm>
              <a:prstGeom prst="rect">
                <a:avLst/>
              </a:prstGeom>
              <a:solidFill>
                <a:srgbClr val="D7D7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7" name="Rectangle 51"/>
              <p:cNvSpPr>
                <a:spLocks noChangeArrowheads="1"/>
              </p:cNvSpPr>
              <p:nvPr/>
            </p:nvSpPr>
            <p:spPr bwMode="auto">
              <a:xfrm>
                <a:off x="4145" y="2660"/>
                <a:ext cx="534" cy="38"/>
              </a:xfrm>
              <a:prstGeom prst="rect">
                <a:avLst/>
              </a:prstGeom>
              <a:solidFill>
                <a:srgbClr val="D5D5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8" name="Rectangle 52"/>
              <p:cNvSpPr>
                <a:spLocks noChangeArrowheads="1"/>
              </p:cNvSpPr>
              <p:nvPr/>
            </p:nvSpPr>
            <p:spPr bwMode="auto">
              <a:xfrm>
                <a:off x="4145" y="2698"/>
                <a:ext cx="534" cy="47"/>
              </a:xfrm>
              <a:prstGeom prst="rect">
                <a:avLst/>
              </a:prstGeom>
              <a:solidFill>
                <a:srgbClr val="D3D3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Rectangle 53"/>
              <p:cNvSpPr>
                <a:spLocks noChangeArrowheads="1"/>
              </p:cNvSpPr>
              <p:nvPr/>
            </p:nvSpPr>
            <p:spPr bwMode="auto">
              <a:xfrm>
                <a:off x="4145" y="2745"/>
                <a:ext cx="534" cy="38"/>
              </a:xfrm>
              <a:prstGeom prst="rect">
                <a:avLst/>
              </a:prstGeom>
              <a:solidFill>
                <a:srgbClr val="D1D1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0" name="Rectangle 54"/>
              <p:cNvSpPr>
                <a:spLocks noChangeArrowheads="1"/>
              </p:cNvSpPr>
              <p:nvPr/>
            </p:nvSpPr>
            <p:spPr bwMode="auto">
              <a:xfrm>
                <a:off x="4145" y="2783"/>
                <a:ext cx="534" cy="36"/>
              </a:xfrm>
              <a:prstGeom prst="rect">
                <a:avLst/>
              </a:prstGeom>
              <a:solidFill>
                <a:srgbClr val="CFCF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1" name="Rectangle 55"/>
              <p:cNvSpPr>
                <a:spLocks noChangeArrowheads="1"/>
              </p:cNvSpPr>
              <p:nvPr/>
            </p:nvSpPr>
            <p:spPr bwMode="auto">
              <a:xfrm>
                <a:off x="4145" y="2819"/>
                <a:ext cx="534" cy="44"/>
              </a:xfrm>
              <a:prstGeom prst="rect">
                <a:avLst/>
              </a:prstGeom>
              <a:solidFill>
                <a:srgbClr val="C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Rectangle 56"/>
              <p:cNvSpPr>
                <a:spLocks noChangeArrowheads="1"/>
              </p:cNvSpPr>
              <p:nvPr/>
            </p:nvSpPr>
            <p:spPr bwMode="auto">
              <a:xfrm>
                <a:off x="4145" y="2863"/>
                <a:ext cx="534" cy="45"/>
              </a:xfrm>
              <a:prstGeom prst="rect">
                <a:avLst/>
              </a:prstGeom>
              <a:solidFill>
                <a:srgbClr val="CBC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3" name="Rectangle 57"/>
              <p:cNvSpPr>
                <a:spLocks noChangeArrowheads="1"/>
              </p:cNvSpPr>
              <p:nvPr/>
            </p:nvSpPr>
            <p:spPr bwMode="auto">
              <a:xfrm>
                <a:off x="4145" y="2908"/>
                <a:ext cx="534" cy="35"/>
              </a:xfrm>
              <a:prstGeom prst="rect">
                <a:avLst/>
              </a:prstGeom>
              <a:solidFill>
                <a:srgbClr val="C9C9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2" name="Rectangle 58"/>
              <p:cNvSpPr>
                <a:spLocks noChangeArrowheads="1"/>
              </p:cNvSpPr>
              <p:nvPr/>
            </p:nvSpPr>
            <p:spPr bwMode="auto">
              <a:xfrm>
                <a:off x="4145" y="2943"/>
                <a:ext cx="534" cy="35"/>
              </a:xfrm>
              <a:prstGeom prst="rect">
                <a:avLst/>
              </a:prstGeom>
              <a:solidFill>
                <a:srgbClr val="C7C7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3" name="Rectangle 59"/>
              <p:cNvSpPr>
                <a:spLocks noChangeArrowheads="1"/>
              </p:cNvSpPr>
              <p:nvPr/>
            </p:nvSpPr>
            <p:spPr bwMode="auto">
              <a:xfrm>
                <a:off x="4145" y="2978"/>
                <a:ext cx="534" cy="36"/>
              </a:xfrm>
              <a:prstGeom prst="rect">
                <a:avLst/>
              </a:prstGeom>
              <a:solidFill>
                <a:srgbClr val="C5C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4" name="Rectangle 60"/>
              <p:cNvSpPr>
                <a:spLocks noChangeArrowheads="1"/>
              </p:cNvSpPr>
              <p:nvPr/>
            </p:nvSpPr>
            <p:spPr bwMode="auto">
              <a:xfrm>
                <a:off x="4145" y="3014"/>
                <a:ext cx="534" cy="35"/>
              </a:xfrm>
              <a:prstGeom prst="rect">
                <a:avLst/>
              </a:prstGeom>
              <a:solidFill>
                <a:srgbClr val="C3C3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5" name="Rectangle 61"/>
              <p:cNvSpPr>
                <a:spLocks noChangeArrowheads="1"/>
              </p:cNvSpPr>
              <p:nvPr/>
            </p:nvSpPr>
            <p:spPr bwMode="auto">
              <a:xfrm>
                <a:off x="4145" y="3049"/>
                <a:ext cx="534" cy="35"/>
              </a:xfrm>
              <a:prstGeom prst="rect">
                <a:avLst/>
              </a:prstGeom>
              <a:solidFill>
                <a:srgbClr val="C1C1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6" name="Rectangle 62"/>
              <p:cNvSpPr>
                <a:spLocks noChangeArrowheads="1"/>
              </p:cNvSpPr>
              <p:nvPr/>
            </p:nvSpPr>
            <p:spPr bwMode="auto">
              <a:xfrm>
                <a:off x="4145" y="3084"/>
                <a:ext cx="534" cy="34"/>
              </a:xfrm>
              <a:prstGeom prst="rect">
                <a:avLst/>
              </a:prstGeom>
              <a:solidFill>
                <a:srgbClr val="BFBF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799" name="Rectangle 63"/>
              <p:cNvSpPr>
                <a:spLocks noChangeArrowheads="1"/>
              </p:cNvSpPr>
              <p:nvPr/>
            </p:nvSpPr>
            <p:spPr bwMode="auto">
              <a:xfrm>
                <a:off x="4145" y="3118"/>
                <a:ext cx="534" cy="28"/>
              </a:xfrm>
              <a:prstGeom prst="rect">
                <a:avLst/>
              </a:prstGeom>
              <a:solidFill>
                <a:srgbClr val="BD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0" name="Rectangle 64"/>
              <p:cNvSpPr>
                <a:spLocks noChangeArrowheads="1"/>
              </p:cNvSpPr>
              <p:nvPr/>
            </p:nvSpPr>
            <p:spPr bwMode="auto">
              <a:xfrm>
                <a:off x="4145" y="3146"/>
                <a:ext cx="534" cy="29"/>
              </a:xfrm>
              <a:prstGeom prst="rect">
                <a:avLst/>
              </a:prstGeom>
              <a:solidFill>
                <a:srgbClr val="BBB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1" name="Rectangle 65"/>
              <p:cNvSpPr>
                <a:spLocks noChangeArrowheads="1"/>
              </p:cNvSpPr>
              <p:nvPr/>
            </p:nvSpPr>
            <p:spPr bwMode="auto">
              <a:xfrm>
                <a:off x="4145" y="3175"/>
                <a:ext cx="534" cy="34"/>
              </a:xfrm>
              <a:prstGeom prst="rect">
                <a:avLst/>
              </a:prstGeom>
              <a:solidFill>
                <a:srgbClr val="B9B9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2" name="Rectangle 66"/>
              <p:cNvSpPr>
                <a:spLocks noChangeArrowheads="1"/>
              </p:cNvSpPr>
              <p:nvPr/>
            </p:nvSpPr>
            <p:spPr bwMode="auto">
              <a:xfrm>
                <a:off x="4145" y="3209"/>
                <a:ext cx="534" cy="35"/>
              </a:xfrm>
              <a:prstGeom prst="rect">
                <a:avLst/>
              </a:prstGeom>
              <a:solidFill>
                <a:srgbClr val="B7B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3" name="Rectangle 67"/>
              <p:cNvSpPr>
                <a:spLocks noChangeArrowheads="1"/>
              </p:cNvSpPr>
              <p:nvPr/>
            </p:nvSpPr>
            <p:spPr bwMode="auto">
              <a:xfrm>
                <a:off x="4145" y="3244"/>
                <a:ext cx="534" cy="30"/>
              </a:xfrm>
              <a:prstGeom prst="rect">
                <a:avLst/>
              </a:prstGeom>
              <a:solidFill>
                <a:srgbClr val="B5B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4" name="Rectangle 68"/>
              <p:cNvSpPr>
                <a:spLocks noChangeArrowheads="1"/>
              </p:cNvSpPr>
              <p:nvPr/>
            </p:nvSpPr>
            <p:spPr bwMode="auto">
              <a:xfrm>
                <a:off x="4145" y="3274"/>
                <a:ext cx="534" cy="28"/>
              </a:xfrm>
              <a:prstGeom prst="rect">
                <a:avLst/>
              </a:prstGeom>
              <a:solidFill>
                <a:srgbClr val="B3B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5" name="Rectangle 69"/>
              <p:cNvSpPr>
                <a:spLocks noChangeArrowheads="1"/>
              </p:cNvSpPr>
              <p:nvPr/>
            </p:nvSpPr>
            <p:spPr bwMode="auto">
              <a:xfrm>
                <a:off x="4145" y="3302"/>
                <a:ext cx="534" cy="30"/>
              </a:xfrm>
              <a:prstGeom prst="rect">
                <a:avLst/>
              </a:prstGeom>
              <a:solidFill>
                <a:srgbClr val="B1B1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6" name="Rectangle 70"/>
              <p:cNvSpPr>
                <a:spLocks noChangeArrowheads="1"/>
              </p:cNvSpPr>
              <p:nvPr/>
            </p:nvSpPr>
            <p:spPr bwMode="auto">
              <a:xfrm>
                <a:off x="4145" y="3332"/>
                <a:ext cx="534" cy="36"/>
              </a:xfrm>
              <a:prstGeom prst="rect">
                <a:avLst/>
              </a:prstGeom>
              <a:solidFill>
                <a:srgbClr val="AFA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7" name="Rectangle 71"/>
              <p:cNvSpPr>
                <a:spLocks noChangeArrowheads="1"/>
              </p:cNvSpPr>
              <p:nvPr/>
            </p:nvSpPr>
            <p:spPr bwMode="auto">
              <a:xfrm>
                <a:off x="4145" y="3368"/>
                <a:ext cx="534" cy="26"/>
              </a:xfrm>
              <a:prstGeom prst="rect">
                <a:avLst/>
              </a:prstGeom>
              <a:solidFill>
                <a:srgbClr val="ACA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08" name="Freeform 72"/>
              <p:cNvSpPr>
                <a:spLocks noEditPoints="1"/>
              </p:cNvSpPr>
              <p:nvPr/>
            </p:nvSpPr>
            <p:spPr bwMode="auto">
              <a:xfrm>
                <a:off x="4143" y="2259"/>
                <a:ext cx="538" cy="1137"/>
              </a:xfrm>
              <a:custGeom>
                <a:avLst/>
                <a:gdLst>
                  <a:gd name="T0" fmla="*/ 0 w 7144"/>
                  <a:gd name="T1" fmla="*/ 24 h 15088"/>
                  <a:gd name="T2" fmla="*/ 24 w 7144"/>
                  <a:gd name="T3" fmla="*/ 0 h 15088"/>
                  <a:gd name="T4" fmla="*/ 7120 w 7144"/>
                  <a:gd name="T5" fmla="*/ 0 h 15088"/>
                  <a:gd name="T6" fmla="*/ 7144 w 7144"/>
                  <a:gd name="T7" fmla="*/ 24 h 15088"/>
                  <a:gd name="T8" fmla="*/ 7144 w 7144"/>
                  <a:gd name="T9" fmla="*/ 15064 h 15088"/>
                  <a:gd name="T10" fmla="*/ 7120 w 7144"/>
                  <a:gd name="T11" fmla="*/ 15088 h 15088"/>
                  <a:gd name="T12" fmla="*/ 24 w 7144"/>
                  <a:gd name="T13" fmla="*/ 15088 h 15088"/>
                  <a:gd name="T14" fmla="*/ 0 w 7144"/>
                  <a:gd name="T15" fmla="*/ 15064 h 15088"/>
                  <a:gd name="T16" fmla="*/ 0 w 7144"/>
                  <a:gd name="T17" fmla="*/ 24 h 15088"/>
                  <a:gd name="T18" fmla="*/ 48 w 7144"/>
                  <a:gd name="T19" fmla="*/ 15064 h 15088"/>
                  <a:gd name="T20" fmla="*/ 24 w 7144"/>
                  <a:gd name="T21" fmla="*/ 15040 h 15088"/>
                  <a:gd name="T22" fmla="*/ 7120 w 7144"/>
                  <a:gd name="T23" fmla="*/ 15040 h 15088"/>
                  <a:gd name="T24" fmla="*/ 7096 w 7144"/>
                  <a:gd name="T25" fmla="*/ 15064 h 15088"/>
                  <a:gd name="T26" fmla="*/ 7096 w 7144"/>
                  <a:gd name="T27" fmla="*/ 24 h 15088"/>
                  <a:gd name="T28" fmla="*/ 7120 w 7144"/>
                  <a:gd name="T29" fmla="*/ 48 h 15088"/>
                  <a:gd name="T30" fmla="*/ 24 w 7144"/>
                  <a:gd name="T31" fmla="*/ 48 h 15088"/>
                  <a:gd name="T32" fmla="*/ 48 w 7144"/>
                  <a:gd name="T33" fmla="*/ 24 h 15088"/>
                  <a:gd name="T34" fmla="*/ 48 w 7144"/>
                  <a:gd name="T35" fmla="*/ 15064 h 15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44" h="15088">
                    <a:moveTo>
                      <a:pt x="0" y="24"/>
                    </a:moveTo>
                    <a:cubicBezTo>
                      <a:pt x="0" y="11"/>
                      <a:pt x="11" y="0"/>
                      <a:pt x="24" y="0"/>
                    </a:cubicBezTo>
                    <a:lnTo>
                      <a:pt x="7120" y="0"/>
                    </a:lnTo>
                    <a:cubicBezTo>
                      <a:pt x="7134" y="0"/>
                      <a:pt x="7144" y="11"/>
                      <a:pt x="7144" y="24"/>
                    </a:cubicBezTo>
                    <a:lnTo>
                      <a:pt x="7144" y="15064"/>
                    </a:lnTo>
                    <a:cubicBezTo>
                      <a:pt x="7144" y="15078"/>
                      <a:pt x="7134" y="15088"/>
                      <a:pt x="7120" y="15088"/>
                    </a:cubicBezTo>
                    <a:lnTo>
                      <a:pt x="24" y="15088"/>
                    </a:lnTo>
                    <a:cubicBezTo>
                      <a:pt x="11" y="15088"/>
                      <a:pt x="0" y="15078"/>
                      <a:pt x="0" y="15064"/>
                    </a:cubicBezTo>
                    <a:lnTo>
                      <a:pt x="0" y="24"/>
                    </a:lnTo>
                    <a:close/>
                    <a:moveTo>
                      <a:pt x="48" y="15064"/>
                    </a:moveTo>
                    <a:lnTo>
                      <a:pt x="24" y="15040"/>
                    </a:lnTo>
                    <a:lnTo>
                      <a:pt x="7120" y="15040"/>
                    </a:lnTo>
                    <a:lnTo>
                      <a:pt x="7096" y="15064"/>
                    </a:lnTo>
                    <a:lnTo>
                      <a:pt x="7096" y="24"/>
                    </a:lnTo>
                    <a:lnTo>
                      <a:pt x="7120" y="48"/>
                    </a:lnTo>
                    <a:lnTo>
                      <a:pt x="24" y="48"/>
                    </a:lnTo>
                    <a:lnTo>
                      <a:pt x="48" y="24"/>
                    </a:lnTo>
                    <a:lnTo>
                      <a:pt x="48" y="15064"/>
                    </a:lnTo>
                    <a:close/>
                  </a:path>
                </a:pathLst>
              </a:custGeom>
              <a:solidFill>
                <a:srgbClr val="292989"/>
              </a:solidFill>
              <a:ln w="0" cap="flat">
                <a:solidFill>
                  <a:srgbClr val="292989"/>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809" name="Rectangle 73"/>
              <p:cNvSpPr>
                <a:spLocks noChangeArrowheads="1"/>
              </p:cNvSpPr>
              <p:nvPr/>
            </p:nvSpPr>
            <p:spPr bwMode="auto">
              <a:xfrm>
                <a:off x="4679" y="2261"/>
                <a:ext cx="534" cy="36"/>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0" name="Rectangle 74"/>
              <p:cNvSpPr>
                <a:spLocks noChangeArrowheads="1"/>
              </p:cNvSpPr>
              <p:nvPr/>
            </p:nvSpPr>
            <p:spPr bwMode="auto">
              <a:xfrm>
                <a:off x="4679" y="2297"/>
                <a:ext cx="534" cy="4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1" name="Rectangle 75"/>
              <p:cNvSpPr>
                <a:spLocks noChangeArrowheads="1"/>
              </p:cNvSpPr>
              <p:nvPr/>
            </p:nvSpPr>
            <p:spPr bwMode="auto">
              <a:xfrm>
                <a:off x="4679" y="2344"/>
                <a:ext cx="534" cy="47"/>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2" name="Rectangle 76"/>
              <p:cNvSpPr>
                <a:spLocks noChangeArrowheads="1"/>
              </p:cNvSpPr>
              <p:nvPr/>
            </p:nvSpPr>
            <p:spPr bwMode="auto">
              <a:xfrm>
                <a:off x="4679" y="2391"/>
                <a:ext cx="534" cy="65"/>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3" name="Rectangle 77"/>
              <p:cNvSpPr>
                <a:spLocks noChangeArrowheads="1"/>
              </p:cNvSpPr>
              <p:nvPr/>
            </p:nvSpPr>
            <p:spPr bwMode="auto">
              <a:xfrm>
                <a:off x="4679" y="2456"/>
                <a:ext cx="534" cy="5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4" name="Rectangle 78"/>
              <p:cNvSpPr>
                <a:spLocks noChangeArrowheads="1"/>
              </p:cNvSpPr>
              <p:nvPr/>
            </p:nvSpPr>
            <p:spPr bwMode="auto">
              <a:xfrm>
                <a:off x="4679" y="2509"/>
                <a:ext cx="534" cy="47"/>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5" name="Rectangle 79"/>
              <p:cNvSpPr>
                <a:spLocks noChangeArrowheads="1"/>
              </p:cNvSpPr>
              <p:nvPr/>
            </p:nvSpPr>
            <p:spPr bwMode="auto">
              <a:xfrm>
                <a:off x="4679" y="2556"/>
                <a:ext cx="534" cy="4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6" name="Rectangle 80"/>
              <p:cNvSpPr>
                <a:spLocks noChangeArrowheads="1"/>
              </p:cNvSpPr>
              <p:nvPr/>
            </p:nvSpPr>
            <p:spPr bwMode="auto">
              <a:xfrm>
                <a:off x="4679" y="2603"/>
                <a:ext cx="534" cy="4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7" name="Rectangle 81"/>
              <p:cNvSpPr>
                <a:spLocks noChangeArrowheads="1"/>
              </p:cNvSpPr>
              <p:nvPr/>
            </p:nvSpPr>
            <p:spPr bwMode="auto">
              <a:xfrm>
                <a:off x="4679" y="2651"/>
                <a:ext cx="534" cy="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8" name="Rectangle 82"/>
              <p:cNvSpPr>
                <a:spLocks noChangeArrowheads="1"/>
              </p:cNvSpPr>
              <p:nvPr/>
            </p:nvSpPr>
            <p:spPr bwMode="auto">
              <a:xfrm>
                <a:off x="4679" y="2698"/>
                <a:ext cx="534" cy="47"/>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19" name="Rectangle 83"/>
              <p:cNvSpPr>
                <a:spLocks noChangeArrowheads="1"/>
              </p:cNvSpPr>
              <p:nvPr/>
            </p:nvSpPr>
            <p:spPr bwMode="auto">
              <a:xfrm>
                <a:off x="4679" y="2745"/>
                <a:ext cx="534" cy="6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0" name="Rectangle 84"/>
              <p:cNvSpPr>
                <a:spLocks noChangeArrowheads="1"/>
              </p:cNvSpPr>
              <p:nvPr/>
            </p:nvSpPr>
            <p:spPr bwMode="auto">
              <a:xfrm>
                <a:off x="4679" y="2810"/>
                <a:ext cx="534" cy="53"/>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1" name="Rectangle 85"/>
              <p:cNvSpPr>
                <a:spLocks noChangeArrowheads="1"/>
              </p:cNvSpPr>
              <p:nvPr/>
            </p:nvSpPr>
            <p:spPr bwMode="auto">
              <a:xfrm>
                <a:off x="4679" y="2863"/>
                <a:ext cx="534" cy="47"/>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2" name="Rectangle 86"/>
              <p:cNvSpPr>
                <a:spLocks noChangeArrowheads="1"/>
              </p:cNvSpPr>
              <p:nvPr/>
            </p:nvSpPr>
            <p:spPr bwMode="auto">
              <a:xfrm>
                <a:off x="4679" y="2910"/>
                <a:ext cx="534" cy="4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3" name="Rectangle 87"/>
              <p:cNvSpPr>
                <a:spLocks noChangeArrowheads="1"/>
              </p:cNvSpPr>
              <p:nvPr/>
            </p:nvSpPr>
            <p:spPr bwMode="auto">
              <a:xfrm>
                <a:off x="4679" y="2958"/>
                <a:ext cx="534" cy="47"/>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4" name="Rectangle 88"/>
              <p:cNvSpPr>
                <a:spLocks noChangeArrowheads="1"/>
              </p:cNvSpPr>
              <p:nvPr/>
            </p:nvSpPr>
            <p:spPr bwMode="auto">
              <a:xfrm>
                <a:off x="4679" y="3005"/>
                <a:ext cx="534" cy="44"/>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5" name="Rectangle 89"/>
              <p:cNvSpPr>
                <a:spLocks noChangeArrowheads="1"/>
              </p:cNvSpPr>
              <p:nvPr/>
            </p:nvSpPr>
            <p:spPr bwMode="auto">
              <a:xfrm>
                <a:off x="4679" y="3049"/>
                <a:ext cx="534" cy="3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6" name="Rectangle 90"/>
              <p:cNvSpPr>
                <a:spLocks noChangeArrowheads="1"/>
              </p:cNvSpPr>
              <p:nvPr/>
            </p:nvSpPr>
            <p:spPr bwMode="auto">
              <a:xfrm>
                <a:off x="4679" y="3084"/>
                <a:ext cx="534" cy="39"/>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7" name="Rectangle 91"/>
              <p:cNvSpPr>
                <a:spLocks noChangeArrowheads="1"/>
              </p:cNvSpPr>
              <p:nvPr/>
            </p:nvSpPr>
            <p:spPr bwMode="auto">
              <a:xfrm>
                <a:off x="4679" y="3123"/>
                <a:ext cx="534" cy="47"/>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8" name="Rectangle 92"/>
              <p:cNvSpPr>
                <a:spLocks noChangeArrowheads="1"/>
              </p:cNvSpPr>
              <p:nvPr/>
            </p:nvSpPr>
            <p:spPr bwMode="auto">
              <a:xfrm>
                <a:off x="4679" y="3170"/>
                <a:ext cx="534" cy="39"/>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29" name="Rectangle 93"/>
              <p:cNvSpPr>
                <a:spLocks noChangeArrowheads="1"/>
              </p:cNvSpPr>
              <p:nvPr/>
            </p:nvSpPr>
            <p:spPr bwMode="auto">
              <a:xfrm>
                <a:off x="4679" y="3209"/>
                <a:ext cx="534" cy="35"/>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0" name="Rectangle 94"/>
              <p:cNvSpPr>
                <a:spLocks noChangeArrowheads="1"/>
              </p:cNvSpPr>
              <p:nvPr/>
            </p:nvSpPr>
            <p:spPr bwMode="auto">
              <a:xfrm>
                <a:off x="4679" y="3244"/>
                <a:ext cx="534" cy="44"/>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3" name="Rectangle 95"/>
              <p:cNvSpPr>
                <a:spLocks noChangeArrowheads="1"/>
              </p:cNvSpPr>
              <p:nvPr/>
            </p:nvSpPr>
            <p:spPr bwMode="auto">
              <a:xfrm>
                <a:off x="4679" y="3288"/>
                <a:ext cx="534" cy="4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4" name="Rectangle 96"/>
              <p:cNvSpPr>
                <a:spLocks noChangeArrowheads="1"/>
              </p:cNvSpPr>
              <p:nvPr/>
            </p:nvSpPr>
            <p:spPr bwMode="auto">
              <a:xfrm>
                <a:off x="4679" y="3332"/>
                <a:ext cx="534" cy="3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5" name="Rectangle 97"/>
              <p:cNvSpPr>
                <a:spLocks noChangeArrowheads="1"/>
              </p:cNvSpPr>
              <p:nvPr/>
            </p:nvSpPr>
            <p:spPr bwMode="auto">
              <a:xfrm>
                <a:off x="4679" y="3368"/>
                <a:ext cx="534" cy="26"/>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6" name="Freeform 98"/>
              <p:cNvSpPr>
                <a:spLocks noEditPoints="1"/>
              </p:cNvSpPr>
              <p:nvPr/>
            </p:nvSpPr>
            <p:spPr bwMode="auto">
              <a:xfrm>
                <a:off x="4677" y="2259"/>
                <a:ext cx="538" cy="1137"/>
              </a:xfrm>
              <a:custGeom>
                <a:avLst/>
                <a:gdLst>
                  <a:gd name="T0" fmla="*/ 0 w 7144"/>
                  <a:gd name="T1" fmla="*/ 24 h 15088"/>
                  <a:gd name="T2" fmla="*/ 24 w 7144"/>
                  <a:gd name="T3" fmla="*/ 0 h 15088"/>
                  <a:gd name="T4" fmla="*/ 7120 w 7144"/>
                  <a:gd name="T5" fmla="*/ 0 h 15088"/>
                  <a:gd name="T6" fmla="*/ 7144 w 7144"/>
                  <a:gd name="T7" fmla="*/ 24 h 15088"/>
                  <a:gd name="T8" fmla="*/ 7144 w 7144"/>
                  <a:gd name="T9" fmla="*/ 15064 h 15088"/>
                  <a:gd name="T10" fmla="*/ 7120 w 7144"/>
                  <a:gd name="T11" fmla="*/ 15088 h 15088"/>
                  <a:gd name="T12" fmla="*/ 24 w 7144"/>
                  <a:gd name="T13" fmla="*/ 15088 h 15088"/>
                  <a:gd name="T14" fmla="*/ 0 w 7144"/>
                  <a:gd name="T15" fmla="*/ 15064 h 15088"/>
                  <a:gd name="T16" fmla="*/ 0 w 7144"/>
                  <a:gd name="T17" fmla="*/ 24 h 15088"/>
                  <a:gd name="T18" fmla="*/ 48 w 7144"/>
                  <a:gd name="T19" fmla="*/ 15064 h 15088"/>
                  <a:gd name="T20" fmla="*/ 24 w 7144"/>
                  <a:gd name="T21" fmla="*/ 15040 h 15088"/>
                  <a:gd name="T22" fmla="*/ 7120 w 7144"/>
                  <a:gd name="T23" fmla="*/ 15040 h 15088"/>
                  <a:gd name="T24" fmla="*/ 7096 w 7144"/>
                  <a:gd name="T25" fmla="*/ 15064 h 15088"/>
                  <a:gd name="T26" fmla="*/ 7096 w 7144"/>
                  <a:gd name="T27" fmla="*/ 24 h 15088"/>
                  <a:gd name="T28" fmla="*/ 7120 w 7144"/>
                  <a:gd name="T29" fmla="*/ 48 h 15088"/>
                  <a:gd name="T30" fmla="*/ 24 w 7144"/>
                  <a:gd name="T31" fmla="*/ 48 h 15088"/>
                  <a:gd name="T32" fmla="*/ 48 w 7144"/>
                  <a:gd name="T33" fmla="*/ 24 h 15088"/>
                  <a:gd name="T34" fmla="*/ 48 w 7144"/>
                  <a:gd name="T35" fmla="*/ 15064 h 15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44" h="15088">
                    <a:moveTo>
                      <a:pt x="0" y="24"/>
                    </a:moveTo>
                    <a:cubicBezTo>
                      <a:pt x="0" y="11"/>
                      <a:pt x="11" y="0"/>
                      <a:pt x="24" y="0"/>
                    </a:cubicBezTo>
                    <a:lnTo>
                      <a:pt x="7120" y="0"/>
                    </a:lnTo>
                    <a:cubicBezTo>
                      <a:pt x="7134" y="0"/>
                      <a:pt x="7144" y="11"/>
                      <a:pt x="7144" y="24"/>
                    </a:cubicBezTo>
                    <a:lnTo>
                      <a:pt x="7144" y="15064"/>
                    </a:lnTo>
                    <a:cubicBezTo>
                      <a:pt x="7144" y="15078"/>
                      <a:pt x="7134" y="15088"/>
                      <a:pt x="7120" y="15088"/>
                    </a:cubicBezTo>
                    <a:lnTo>
                      <a:pt x="24" y="15088"/>
                    </a:lnTo>
                    <a:cubicBezTo>
                      <a:pt x="11" y="15088"/>
                      <a:pt x="0" y="15078"/>
                      <a:pt x="0" y="15064"/>
                    </a:cubicBezTo>
                    <a:lnTo>
                      <a:pt x="0" y="24"/>
                    </a:lnTo>
                    <a:close/>
                    <a:moveTo>
                      <a:pt x="48" y="15064"/>
                    </a:moveTo>
                    <a:lnTo>
                      <a:pt x="24" y="15040"/>
                    </a:lnTo>
                    <a:lnTo>
                      <a:pt x="7120" y="15040"/>
                    </a:lnTo>
                    <a:lnTo>
                      <a:pt x="7096" y="15064"/>
                    </a:lnTo>
                    <a:lnTo>
                      <a:pt x="7096" y="24"/>
                    </a:lnTo>
                    <a:lnTo>
                      <a:pt x="7120" y="48"/>
                    </a:lnTo>
                    <a:lnTo>
                      <a:pt x="24" y="48"/>
                    </a:lnTo>
                    <a:lnTo>
                      <a:pt x="48" y="24"/>
                    </a:lnTo>
                    <a:lnTo>
                      <a:pt x="48" y="15064"/>
                    </a:lnTo>
                    <a:close/>
                  </a:path>
                </a:pathLst>
              </a:custGeom>
              <a:solidFill>
                <a:srgbClr val="A6A6A6"/>
              </a:solidFill>
              <a:ln w="0"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837" name="Rectangle 99"/>
              <p:cNvSpPr>
                <a:spLocks noChangeArrowheads="1"/>
              </p:cNvSpPr>
              <p:nvPr/>
            </p:nvSpPr>
            <p:spPr bwMode="auto">
              <a:xfrm>
                <a:off x="3077" y="2261"/>
                <a:ext cx="534" cy="36"/>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8" name="Rectangle 100"/>
              <p:cNvSpPr>
                <a:spLocks noChangeArrowheads="1"/>
              </p:cNvSpPr>
              <p:nvPr/>
            </p:nvSpPr>
            <p:spPr bwMode="auto">
              <a:xfrm>
                <a:off x="3077" y="2297"/>
                <a:ext cx="534" cy="4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39" name="Rectangle 101"/>
              <p:cNvSpPr>
                <a:spLocks noChangeArrowheads="1"/>
              </p:cNvSpPr>
              <p:nvPr/>
            </p:nvSpPr>
            <p:spPr bwMode="auto">
              <a:xfrm>
                <a:off x="3077" y="2344"/>
                <a:ext cx="534" cy="47"/>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0" name="Rectangle 102"/>
              <p:cNvSpPr>
                <a:spLocks noChangeArrowheads="1"/>
              </p:cNvSpPr>
              <p:nvPr/>
            </p:nvSpPr>
            <p:spPr bwMode="auto">
              <a:xfrm>
                <a:off x="3077" y="2391"/>
                <a:ext cx="534" cy="65"/>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1" name="Rectangle 103"/>
              <p:cNvSpPr>
                <a:spLocks noChangeArrowheads="1"/>
              </p:cNvSpPr>
              <p:nvPr/>
            </p:nvSpPr>
            <p:spPr bwMode="auto">
              <a:xfrm>
                <a:off x="3077" y="2456"/>
                <a:ext cx="534" cy="5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2" name="Rectangle 104"/>
              <p:cNvSpPr>
                <a:spLocks noChangeArrowheads="1"/>
              </p:cNvSpPr>
              <p:nvPr/>
            </p:nvSpPr>
            <p:spPr bwMode="auto">
              <a:xfrm>
                <a:off x="3077" y="2509"/>
                <a:ext cx="534" cy="47"/>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3" name="Rectangle 105"/>
              <p:cNvSpPr>
                <a:spLocks noChangeArrowheads="1"/>
              </p:cNvSpPr>
              <p:nvPr/>
            </p:nvSpPr>
            <p:spPr bwMode="auto">
              <a:xfrm>
                <a:off x="3077" y="2556"/>
                <a:ext cx="534" cy="4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4" name="Rectangle 106"/>
              <p:cNvSpPr>
                <a:spLocks noChangeArrowheads="1"/>
              </p:cNvSpPr>
              <p:nvPr/>
            </p:nvSpPr>
            <p:spPr bwMode="auto">
              <a:xfrm>
                <a:off x="3077" y="2603"/>
                <a:ext cx="534" cy="4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5" name="Rectangle 107"/>
              <p:cNvSpPr>
                <a:spLocks noChangeArrowheads="1"/>
              </p:cNvSpPr>
              <p:nvPr/>
            </p:nvSpPr>
            <p:spPr bwMode="auto">
              <a:xfrm>
                <a:off x="3077" y="2651"/>
                <a:ext cx="534" cy="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6" name="Rectangle 108"/>
              <p:cNvSpPr>
                <a:spLocks noChangeArrowheads="1"/>
              </p:cNvSpPr>
              <p:nvPr/>
            </p:nvSpPr>
            <p:spPr bwMode="auto">
              <a:xfrm>
                <a:off x="3077" y="2698"/>
                <a:ext cx="534" cy="47"/>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7" name="Rectangle 109"/>
              <p:cNvSpPr>
                <a:spLocks noChangeArrowheads="1"/>
              </p:cNvSpPr>
              <p:nvPr/>
            </p:nvSpPr>
            <p:spPr bwMode="auto">
              <a:xfrm>
                <a:off x="3077" y="2745"/>
                <a:ext cx="534" cy="6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8" name="Rectangle 110"/>
              <p:cNvSpPr>
                <a:spLocks noChangeArrowheads="1"/>
              </p:cNvSpPr>
              <p:nvPr/>
            </p:nvSpPr>
            <p:spPr bwMode="auto">
              <a:xfrm>
                <a:off x="3077" y="2810"/>
                <a:ext cx="534" cy="53"/>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49" name="Rectangle 111"/>
              <p:cNvSpPr>
                <a:spLocks noChangeArrowheads="1"/>
              </p:cNvSpPr>
              <p:nvPr/>
            </p:nvSpPr>
            <p:spPr bwMode="auto">
              <a:xfrm>
                <a:off x="3077" y="2863"/>
                <a:ext cx="534" cy="47"/>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0" name="Rectangle 112"/>
              <p:cNvSpPr>
                <a:spLocks noChangeArrowheads="1"/>
              </p:cNvSpPr>
              <p:nvPr/>
            </p:nvSpPr>
            <p:spPr bwMode="auto">
              <a:xfrm>
                <a:off x="3077" y="2910"/>
                <a:ext cx="534" cy="4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1" name="Rectangle 113"/>
              <p:cNvSpPr>
                <a:spLocks noChangeArrowheads="1"/>
              </p:cNvSpPr>
              <p:nvPr/>
            </p:nvSpPr>
            <p:spPr bwMode="auto">
              <a:xfrm>
                <a:off x="3077" y="2958"/>
                <a:ext cx="534" cy="47"/>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2" name="Rectangle 114"/>
              <p:cNvSpPr>
                <a:spLocks noChangeArrowheads="1"/>
              </p:cNvSpPr>
              <p:nvPr/>
            </p:nvSpPr>
            <p:spPr bwMode="auto">
              <a:xfrm>
                <a:off x="3077" y="3005"/>
                <a:ext cx="534" cy="44"/>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3" name="Rectangle 115"/>
              <p:cNvSpPr>
                <a:spLocks noChangeArrowheads="1"/>
              </p:cNvSpPr>
              <p:nvPr/>
            </p:nvSpPr>
            <p:spPr bwMode="auto">
              <a:xfrm>
                <a:off x="3077" y="3049"/>
                <a:ext cx="534" cy="3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4" name="Rectangle 116"/>
              <p:cNvSpPr>
                <a:spLocks noChangeArrowheads="1"/>
              </p:cNvSpPr>
              <p:nvPr/>
            </p:nvSpPr>
            <p:spPr bwMode="auto">
              <a:xfrm>
                <a:off x="3077" y="3084"/>
                <a:ext cx="534" cy="39"/>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5" name="Rectangle 117"/>
              <p:cNvSpPr>
                <a:spLocks noChangeArrowheads="1"/>
              </p:cNvSpPr>
              <p:nvPr/>
            </p:nvSpPr>
            <p:spPr bwMode="auto">
              <a:xfrm>
                <a:off x="3077" y="3123"/>
                <a:ext cx="534" cy="47"/>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6" name="Rectangle 118"/>
              <p:cNvSpPr>
                <a:spLocks noChangeArrowheads="1"/>
              </p:cNvSpPr>
              <p:nvPr/>
            </p:nvSpPr>
            <p:spPr bwMode="auto">
              <a:xfrm>
                <a:off x="3077" y="3170"/>
                <a:ext cx="534" cy="39"/>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7" name="Rectangle 119"/>
              <p:cNvSpPr>
                <a:spLocks noChangeArrowheads="1"/>
              </p:cNvSpPr>
              <p:nvPr/>
            </p:nvSpPr>
            <p:spPr bwMode="auto">
              <a:xfrm>
                <a:off x="3077" y="3209"/>
                <a:ext cx="534" cy="35"/>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8" name="Rectangle 120"/>
              <p:cNvSpPr>
                <a:spLocks noChangeArrowheads="1"/>
              </p:cNvSpPr>
              <p:nvPr/>
            </p:nvSpPr>
            <p:spPr bwMode="auto">
              <a:xfrm>
                <a:off x="3077" y="3244"/>
                <a:ext cx="534" cy="44"/>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59" name="Rectangle 121"/>
              <p:cNvSpPr>
                <a:spLocks noChangeArrowheads="1"/>
              </p:cNvSpPr>
              <p:nvPr/>
            </p:nvSpPr>
            <p:spPr bwMode="auto">
              <a:xfrm>
                <a:off x="3077" y="3288"/>
                <a:ext cx="534" cy="4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60" name="Rectangle 122"/>
              <p:cNvSpPr>
                <a:spLocks noChangeArrowheads="1"/>
              </p:cNvSpPr>
              <p:nvPr/>
            </p:nvSpPr>
            <p:spPr bwMode="auto">
              <a:xfrm>
                <a:off x="3077" y="3332"/>
                <a:ext cx="534" cy="3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61" name="Rectangle 123"/>
              <p:cNvSpPr>
                <a:spLocks noChangeArrowheads="1"/>
              </p:cNvSpPr>
              <p:nvPr/>
            </p:nvSpPr>
            <p:spPr bwMode="auto">
              <a:xfrm>
                <a:off x="3077" y="3368"/>
                <a:ext cx="534" cy="26"/>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862" name="Freeform 124"/>
              <p:cNvSpPr>
                <a:spLocks noEditPoints="1"/>
              </p:cNvSpPr>
              <p:nvPr/>
            </p:nvSpPr>
            <p:spPr bwMode="auto">
              <a:xfrm>
                <a:off x="3075" y="2259"/>
                <a:ext cx="538" cy="1137"/>
              </a:xfrm>
              <a:custGeom>
                <a:avLst/>
                <a:gdLst>
                  <a:gd name="T0" fmla="*/ 0 w 14288"/>
                  <a:gd name="T1" fmla="*/ 48 h 30176"/>
                  <a:gd name="T2" fmla="*/ 48 w 14288"/>
                  <a:gd name="T3" fmla="*/ 0 h 30176"/>
                  <a:gd name="T4" fmla="*/ 14240 w 14288"/>
                  <a:gd name="T5" fmla="*/ 0 h 30176"/>
                  <a:gd name="T6" fmla="*/ 14288 w 14288"/>
                  <a:gd name="T7" fmla="*/ 48 h 30176"/>
                  <a:gd name="T8" fmla="*/ 14288 w 14288"/>
                  <a:gd name="T9" fmla="*/ 30128 h 30176"/>
                  <a:gd name="T10" fmla="*/ 14240 w 14288"/>
                  <a:gd name="T11" fmla="*/ 30176 h 30176"/>
                  <a:gd name="T12" fmla="*/ 48 w 14288"/>
                  <a:gd name="T13" fmla="*/ 30176 h 30176"/>
                  <a:gd name="T14" fmla="*/ 0 w 14288"/>
                  <a:gd name="T15" fmla="*/ 30128 h 30176"/>
                  <a:gd name="T16" fmla="*/ 0 w 14288"/>
                  <a:gd name="T17" fmla="*/ 48 h 30176"/>
                  <a:gd name="T18" fmla="*/ 96 w 14288"/>
                  <a:gd name="T19" fmla="*/ 30128 h 30176"/>
                  <a:gd name="T20" fmla="*/ 48 w 14288"/>
                  <a:gd name="T21" fmla="*/ 30080 h 30176"/>
                  <a:gd name="T22" fmla="*/ 14240 w 14288"/>
                  <a:gd name="T23" fmla="*/ 30080 h 30176"/>
                  <a:gd name="T24" fmla="*/ 14192 w 14288"/>
                  <a:gd name="T25" fmla="*/ 30128 h 30176"/>
                  <a:gd name="T26" fmla="*/ 14192 w 14288"/>
                  <a:gd name="T27" fmla="*/ 48 h 30176"/>
                  <a:gd name="T28" fmla="*/ 14240 w 14288"/>
                  <a:gd name="T29" fmla="*/ 96 h 30176"/>
                  <a:gd name="T30" fmla="*/ 48 w 14288"/>
                  <a:gd name="T31" fmla="*/ 96 h 30176"/>
                  <a:gd name="T32" fmla="*/ 96 w 14288"/>
                  <a:gd name="T33" fmla="*/ 48 h 30176"/>
                  <a:gd name="T34" fmla="*/ 96 w 14288"/>
                  <a:gd name="T35" fmla="*/ 30128 h 30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88" h="30176">
                    <a:moveTo>
                      <a:pt x="0" y="48"/>
                    </a:moveTo>
                    <a:cubicBezTo>
                      <a:pt x="0" y="22"/>
                      <a:pt x="22" y="0"/>
                      <a:pt x="48" y="0"/>
                    </a:cubicBezTo>
                    <a:lnTo>
                      <a:pt x="14240" y="0"/>
                    </a:lnTo>
                    <a:cubicBezTo>
                      <a:pt x="14267" y="0"/>
                      <a:pt x="14288" y="22"/>
                      <a:pt x="14288" y="48"/>
                    </a:cubicBezTo>
                    <a:lnTo>
                      <a:pt x="14288" y="30128"/>
                    </a:lnTo>
                    <a:cubicBezTo>
                      <a:pt x="14288" y="30155"/>
                      <a:pt x="14267" y="30176"/>
                      <a:pt x="14240" y="30176"/>
                    </a:cubicBezTo>
                    <a:lnTo>
                      <a:pt x="48" y="30176"/>
                    </a:lnTo>
                    <a:cubicBezTo>
                      <a:pt x="22" y="30176"/>
                      <a:pt x="0" y="30155"/>
                      <a:pt x="0" y="30128"/>
                    </a:cubicBezTo>
                    <a:lnTo>
                      <a:pt x="0" y="48"/>
                    </a:lnTo>
                    <a:close/>
                    <a:moveTo>
                      <a:pt x="96" y="30128"/>
                    </a:moveTo>
                    <a:lnTo>
                      <a:pt x="48" y="30080"/>
                    </a:lnTo>
                    <a:lnTo>
                      <a:pt x="14240" y="30080"/>
                    </a:lnTo>
                    <a:lnTo>
                      <a:pt x="14192" y="30128"/>
                    </a:lnTo>
                    <a:lnTo>
                      <a:pt x="14192" y="48"/>
                    </a:lnTo>
                    <a:lnTo>
                      <a:pt x="14240" y="96"/>
                    </a:lnTo>
                    <a:lnTo>
                      <a:pt x="48" y="96"/>
                    </a:lnTo>
                    <a:lnTo>
                      <a:pt x="96" y="48"/>
                    </a:lnTo>
                    <a:lnTo>
                      <a:pt x="96" y="30128"/>
                    </a:lnTo>
                    <a:close/>
                  </a:path>
                </a:pathLst>
              </a:custGeom>
              <a:solidFill>
                <a:srgbClr val="A6A6A6"/>
              </a:solidFill>
              <a:ln w="0"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17" name="Picture 1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 y="3341"/>
                <a:ext cx="257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18" name="Picture 1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0" y="3341"/>
                <a:ext cx="2578"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3" name="Freeform 127"/>
              <p:cNvSpPr>
                <a:spLocks noEditPoints="1"/>
              </p:cNvSpPr>
              <p:nvPr/>
            </p:nvSpPr>
            <p:spPr bwMode="auto">
              <a:xfrm>
                <a:off x="2896" y="3371"/>
                <a:ext cx="2499" cy="48"/>
              </a:xfrm>
              <a:custGeom>
                <a:avLst/>
                <a:gdLst>
                  <a:gd name="T0" fmla="*/ 0 w 16606"/>
                  <a:gd name="T1" fmla="*/ 123 h 315"/>
                  <a:gd name="T2" fmla="*/ 16539 w 16606"/>
                  <a:gd name="T3" fmla="*/ 123 h 315"/>
                  <a:gd name="T4" fmla="*/ 16539 w 16606"/>
                  <a:gd name="T5" fmla="*/ 191 h 315"/>
                  <a:gd name="T6" fmla="*/ 0 w 16606"/>
                  <a:gd name="T7" fmla="*/ 191 h 315"/>
                  <a:gd name="T8" fmla="*/ 0 w 16606"/>
                  <a:gd name="T9" fmla="*/ 123 h 315"/>
                  <a:gd name="T10" fmla="*/ 16352 w 16606"/>
                  <a:gd name="T11" fmla="*/ 9 h 315"/>
                  <a:gd name="T12" fmla="*/ 16606 w 16606"/>
                  <a:gd name="T13" fmla="*/ 157 h 315"/>
                  <a:gd name="T14" fmla="*/ 16352 w 16606"/>
                  <a:gd name="T15" fmla="*/ 306 h 315"/>
                  <a:gd name="T16" fmla="*/ 16305 w 16606"/>
                  <a:gd name="T17" fmla="*/ 294 h 315"/>
                  <a:gd name="T18" fmla="*/ 16317 w 16606"/>
                  <a:gd name="T19" fmla="*/ 247 h 315"/>
                  <a:gd name="T20" fmla="*/ 16521 w 16606"/>
                  <a:gd name="T21" fmla="*/ 128 h 315"/>
                  <a:gd name="T22" fmla="*/ 16521 w 16606"/>
                  <a:gd name="T23" fmla="*/ 187 h 315"/>
                  <a:gd name="T24" fmla="*/ 16317 w 16606"/>
                  <a:gd name="T25" fmla="*/ 68 h 315"/>
                  <a:gd name="T26" fmla="*/ 16305 w 16606"/>
                  <a:gd name="T27" fmla="*/ 21 h 315"/>
                  <a:gd name="T28" fmla="*/ 16352 w 16606"/>
                  <a:gd name="T29" fmla="*/ 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06" h="315">
                    <a:moveTo>
                      <a:pt x="0" y="123"/>
                    </a:moveTo>
                    <a:lnTo>
                      <a:pt x="16539" y="123"/>
                    </a:lnTo>
                    <a:lnTo>
                      <a:pt x="16539" y="191"/>
                    </a:lnTo>
                    <a:lnTo>
                      <a:pt x="0" y="191"/>
                    </a:lnTo>
                    <a:lnTo>
                      <a:pt x="0" y="123"/>
                    </a:lnTo>
                    <a:close/>
                    <a:moveTo>
                      <a:pt x="16352" y="9"/>
                    </a:moveTo>
                    <a:lnTo>
                      <a:pt x="16606" y="157"/>
                    </a:lnTo>
                    <a:lnTo>
                      <a:pt x="16352" y="306"/>
                    </a:lnTo>
                    <a:cubicBezTo>
                      <a:pt x="16335" y="315"/>
                      <a:pt x="16314" y="310"/>
                      <a:pt x="16305" y="294"/>
                    </a:cubicBezTo>
                    <a:cubicBezTo>
                      <a:pt x="16296" y="277"/>
                      <a:pt x="16301" y="257"/>
                      <a:pt x="16317" y="247"/>
                    </a:cubicBezTo>
                    <a:lnTo>
                      <a:pt x="16521" y="128"/>
                    </a:lnTo>
                    <a:lnTo>
                      <a:pt x="16521" y="187"/>
                    </a:lnTo>
                    <a:lnTo>
                      <a:pt x="16317" y="68"/>
                    </a:lnTo>
                    <a:cubicBezTo>
                      <a:pt x="16301" y="58"/>
                      <a:pt x="16296" y="38"/>
                      <a:pt x="16305" y="21"/>
                    </a:cubicBezTo>
                    <a:cubicBezTo>
                      <a:pt x="16314" y="5"/>
                      <a:pt x="16335" y="0"/>
                      <a:pt x="16352" y="9"/>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20" name="Picture 1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90"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21" name="Picture 1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0"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4" name="Freeform 130"/>
              <p:cNvSpPr>
                <a:spLocks noEditPoints="1"/>
              </p:cNvSpPr>
              <p:nvPr/>
            </p:nvSpPr>
            <p:spPr bwMode="auto">
              <a:xfrm>
                <a:off x="3006" y="2261"/>
                <a:ext cx="10" cy="1166"/>
              </a:xfrm>
              <a:custGeom>
                <a:avLst/>
                <a:gdLst>
                  <a:gd name="T0" fmla="*/ 10 w 10"/>
                  <a:gd name="T1" fmla="*/ 41 h 1166"/>
                  <a:gd name="T2" fmla="*/ 0 w 10"/>
                  <a:gd name="T3" fmla="*/ 0 h 1166"/>
                  <a:gd name="T4" fmla="*/ 10 w 10"/>
                  <a:gd name="T5" fmla="*/ 72 h 1166"/>
                  <a:gd name="T6" fmla="*/ 0 w 10"/>
                  <a:gd name="T7" fmla="*/ 113 h 1166"/>
                  <a:gd name="T8" fmla="*/ 10 w 10"/>
                  <a:gd name="T9" fmla="*/ 72 h 1166"/>
                  <a:gd name="T10" fmla="*/ 10 w 10"/>
                  <a:gd name="T11" fmla="*/ 185 h 1166"/>
                  <a:gd name="T12" fmla="*/ 0 w 10"/>
                  <a:gd name="T13" fmla="*/ 144 h 1166"/>
                  <a:gd name="T14" fmla="*/ 10 w 10"/>
                  <a:gd name="T15" fmla="*/ 216 h 1166"/>
                  <a:gd name="T16" fmla="*/ 0 w 10"/>
                  <a:gd name="T17" fmla="*/ 257 h 1166"/>
                  <a:gd name="T18" fmla="*/ 10 w 10"/>
                  <a:gd name="T19" fmla="*/ 216 h 1166"/>
                  <a:gd name="T20" fmla="*/ 10 w 10"/>
                  <a:gd name="T21" fmla="*/ 328 h 1166"/>
                  <a:gd name="T22" fmla="*/ 0 w 10"/>
                  <a:gd name="T23" fmla="*/ 287 h 1166"/>
                  <a:gd name="T24" fmla="*/ 10 w 10"/>
                  <a:gd name="T25" fmla="*/ 359 h 1166"/>
                  <a:gd name="T26" fmla="*/ 0 w 10"/>
                  <a:gd name="T27" fmla="*/ 400 h 1166"/>
                  <a:gd name="T28" fmla="*/ 10 w 10"/>
                  <a:gd name="T29" fmla="*/ 359 h 1166"/>
                  <a:gd name="T30" fmla="*/ 10 w 10"/>
                  <a:gd name="T31" fmla="*/ 472 h 1166"/>
                  <a:gd name="T32" fmla="*/ 0 w 10"/>
                  <a:gd name="T33" fmla="*/ 431 h 1166"/>
                  <a:gd name="T34" fmla="*/ 10 w 10"/>
                  <a:gd name="T35" fmla="*/ 503 h 1166"/>
                  <a:gd name="T36" fmla="*/ 0 w 10"/>
                  <a:gd name="T37" fmla="*/ 544 h 1166"/>
                  <a:gd name="T38" fmla="*/ 10 w 10"/>
                  <a:gd name="T39" fmla="*/ 503 h 1166"/>
                  <a:gd name="T40" fmla="*/ 10 w 10"/>
                  <a:gd name="T41" fmla="*/ 615 h 1166"/>
                  <a:gd name="T42" fmla="*/ 0 w 10"/>
                  <a:gd name="T43" fmla="*/ 574 h 1166"/>
                  <a:gd name="T44" fmla="*/ 10 w 10"/>
                  <a:gd name="T45" fmla="*/ 646 h 1166"/>
                  <a:gd name="T46" fmla="*/ 0 w 10"/>
                  <a:gd name="T47" fmla="*/ 687 h 1166"/>
                  <a:gd name="T48" fmla="*/ 10 w 10"/>
                  <a:gd name="T49" fmla="*/ 646 h 1166"/>
                  <a:gd name="T50" fmla="*/ 10 w 10"/>
                  <a:gd name="T51" fmla="*/ 759 h 1166"/>
                  <a:gd name="T52" fmla="*/ 0 w 10"/>
                  <a:gd name="T53" fmla="*/ 718 h 1166"/>
                  <a:gd name="T54" fmla="*/ 10 w 10"/>
                  <a:gd name="T55" fmla="*/ 790 h 1166"/>
                  <a:gd name="T56" fmla="*/ 0 w 10"/>
                  <a:gd name="T57" fmla="*/ 831 h 1166"/>
                  <a:gd name="T58" fmla="*/ 10 w 10"/>
                  <a:gd name="T59" fmla="*/ 790 h 1166"/>
                  <a:gd name="T60" fmla="*/ 10 w 10"/>
                  <a:gd name="T61" fmla="*/ 902 h 1166"/>
                  <a:gd name="T62" fmla="*/ 0 w 10"/>
                  <a:gd name="T63" fmla="*/ 861 h 1166"/>
                  <a:gd name="T64" fmla="*/ 10 w 10"/>
                  <a:gd name="T65" fmla="*/ 933 h 1166"/>
                  <a:gd name="T66" fmla="*/ 0 w 10"/>
                  <a:gd name="T67" fmla="*/ 974 h 1166"/>
                  <a:gd name="T68" fmla="*/ 10 w 10"/>
                  <a:gd name="T69" fmla="*/ 933 h 1166"/>
                  <a:gd name="T70" fmla="*/ 10 w 10"/>
                  <a:gd name="T71" fmla="*/ 1046 h 1166"/>
                  <a:gd name="T72" fmla="*/ 0 w 10"/>
                  <a:gd name="T73" fmla="*/ 1005 h 1166"/>
                  <a:gd name="T74" fmla="*/ 10 w 10"/>
                  <a:gd name="T75" fmla="*/ 1077 h 1166"/>
                  <a:gd name="T76" fmla="*/ 0 w 10"/>
                  <a:gd name="T77" fmla="*/ 1118 h 1166"/>
                  <a:gd name="T78" fmla="*/ 10 w 10"/>
                  <a:gd name="T79" fmla="*/ 1077 h 1166"/>
                  <a:gd name="T80" fmla="*/ 10 w 10"/>
                  <a:gd name="T81" fmla="*/ 1166 h 1166"/>
                  <a:gd name="T82" fmla="*/ 0 w 10"/>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 h="1166">
                    <a:moveTo>
                      <a:pt x="10" y="0"/>
                    </a:moveTo>
                    <a:lnTo>
                      <a:pt x="10" y="41"/>
                    </a:lnTo>
                    <a:lnTo>
                      <a:pt x="0" y="41"/>
                    </a:lnTo>
                    <a:lnTo>
                      <a:pt x="0" y="0"/>
                    </a:lnTo>
                    <a:lnTo>
                      <a:pt x="10" y="0"/>
                    </a:lnTo>
                    <a:close/>
                    <a:moveTo>
                      <a:pt x="10" y="72"/>
                    </a:moveTo>
                    <a:lnTo>
                      <a:pt x="10" y="113"/>
                    </a:lnTo>
                    <a:lnTo>
                      <a:pt x="0" y="113"/>
                    </a:lnTo>
                    <a:lnTo>
                      <a:pt x="0" y="72"/>
                    </a:lnTo>
                    <a:lnTo>
                      <a:pt x="10" y="72"/>
                    </a:lnTo>
                    <a:close/>
                    <a:moveTo>
                      <a:pt x="10" y="144"/>
                    </a:moveTo>
                    <a:lnTo>
                      <a:pt x="10" y="185"/>
                    </a:lnTo>
                    <a:lnTo>
                      <a:pt x="0" y="185"/>
                    </a:lnTo>
                    <a:lnTo>
                      <a:pt x="0" y="144"/>
                    </a:lnTo>
                    <a:lnTo>
                      <a:pt x="10" y="144"/>
                    </a:lnTo>
                    <a:close/>
                    <a:moveTo>
                      <a:pt x="10" y="216"/>
                    </a:moveTo>
                    <a:lnTo>
                      <a:pt x="10" y="257"/>
                    </a:lnTo>
                    <a:lnTo>
                      <a:pt x="0" y="257"/>
                    </a:lnTo>
                    <a:lnTo>
                      <a:pt x="0" y="216"/>
                    </a:lnTo>
                    <a:lnTo>
                      <a:pt x="10" y="216"/>
                    </a:lnTo>
                    <a:close/>
                    <a:moveTo>
                      <a:pt x="10" y="287"/>
                    </a:moveTo>
                    <a:lnTo>
                      <a:pt x="10" y="328"/>
                    </a:lnTo>
                    <a:lnTo>
                      <a:pt x="0" y="328"/>
                    </a:lnTo>
                    <a:lnTo>
                      <a:pt x="0" y="287"/>
                    </a:lnTo>
                    <a:lnTo>
                      <a:pt x="10" y="287"/>
                    </a:lnTo>
                    <a:close/>
                    <a:moveTo>
                      <a:pt x="10" y="359"/>
                    </a:moveTo>
                    <a:lnTo>
                      <a:pt x="10" y="400"/>
                    </a:lnTo>
                    <a:lnTo>
                      <a:pt x="0" y="400"/>
                    </a:lnTo>
                    <a:lnTo>
                      <a:pt x="0" y="359"/>
                    </a:lnTo>
                    <a:lnTo>
                      <a:pt x="10" y="359"/>
                    </a:lnTo>
                    <a:close/>
                    <a:moveTo>
                      <a:pt x="10" y="431"/>
                    </a:moveTo>
                    <a:lnTo>
                      <a:pt x="10" y="472"/>
                    </a:lnTo>
                    <a:lnTo>
                      <a:pt x="0" y="472"/>
                    </a:lnTo>
                    <a:lnTo>
                      <a:pt x="0" y="431"/>
                    </a:lnTo>
                    <a:lnTo>
                      <a:pt x="10" y="431"/>
                    </a:lnTo>
                    <a:close/>
                    <a:moveTo>
                      <a:pt x="10" y="503"/>
                    </a:moveTo>
                    <a:lnTo>
                      <a:pt x="10" y="544"/>
                    </a:lnTo>
                    <a:lnTo>
                      <a:pt x="0" y="544"/>
                    </a:lnTo>
                    <a:lnTo>
                      <a:pt x="0" y="503"/>
                    </a:lnTo>
                    <a:lnTo>
                      <a:pt x="10" y="503"/>
                    </a:lnTo>
                    <a:close/>
                    <a:moveTo>
                      <a:pt x="10" y="574"/>
                    </a:moveTo>
                    <a:lnTo>
                      <a:pt x="10" y="615"/>
                    </a:lnTo>
                    <a:lnTo>
                      <a:pt x="0" y="615"/>
                    </a:lnTo>
                    <a:lnTo>
                      <a:pt x="0" y="574"/>
                    </a:lnTo>
                    <a:lnTo>
                      <a:pt x="10" y="574"/>
                    </a:lnTo>
                    <a:close/>
                    <a:moveTo>
                      <a:pt x="10" y="646"/>
                    </a:moveTo>
                    <a:lnTo>
                      <a:pt x="10" y="687"/>
                    </a:lnTo>
                    <a:lnTo>
                      <a:pt x="0" y="687"/>
                    </a:lnTo>
                    <a:lnTo>
                      <a:pt x="0" y="646"/>
                    </a:lnTo>
                    <a:lnTo>
                      <a:pt x="10" y="646"/>
                    </a:lnTo>
                    <a:close/>
                    <a:moveTo>
                      <a:pt x="10" y="718"/>
                    </a:moveTo>
                    <a:lnTo>
                      <a:pt x="10" y="759"/>
                    </a:lnTo>
                    <a:lnTo>
                      <a:pt x="0" y="759"/>
                    </a:lnTo>
                    <a:lnTo>
                      <a:pt x="0" y="718"/>
                    </a:lnTo>
                    <a:lnTo>
                      <a:pt x="10" y="718"/>
                    </a:lnTo>
                    <a:close/>
                    <a:moveTo>
                      <a:pt x="10" y="790"/>
                    </a:moveTo>
                    <a:lnTo>
                      <a:pt x="10" y="831"/>
                    </a:lnTo>
                    <a:lnTo>
                      <a:pt x="0" y="831"/>
                    </a:lnTo>
                    <a:lnTo>
                      <a:pt x="0" y="790"/>
                    </a:lnTo>
                    <a:lnTo>
                      <a:pt x="10" y="790"/>
                    </a:lnTo>
                    <a:close/>
                    <a:moveTo>
                      <a:pt x="10" y="861"/>
                    </a:moveTo>
                    <a:lnTo>
                      <a:pt x="10" y="902"/>
                    </a:lnTo>
                    <a:lnTo>
                      <a:pt x="0" y="902"/>
                    </a:lnTo>
                    <a:lnTo>
                      <a:pt x="0" y="861"/>
                    </a:lnTo>
                    <a:lnTo>
                      <a:pt x="10" y="861"/>
                    </a:lnTo>
                    <a:close/>
                    <a:moveTo>
                      <a:pt x="10" y="933"/>
                    </a:moveTo>
                    <a:lnTo>
                      <a:pt x="10" y="974"/>
                    </a:lnTo>
                    <a:lnTo>
                      <a:pt x="0" y="974"/>
                    </a:lnTo>
                    <a:lnTo>
                      <a:pt x="0" y="933"/>
                    </a:lnTo>
                    <a:lnTo>
                      <a:pt x="10" y="933"/>
                    </a:lnTo>
                    <a:close/>
                    <a:moveTo>
                      <a:pt x="10" y="1005"/>
                    </a:moveTo>
                    <a:lnTo>
                      <a:pt x="10" y="1046"/>
                    </a:lnTo>
                    <a:lnTo>
                      <a:pt x="0" y="1046"/>
                    </a:lnTo>
                    <a:lnTo>
                      <a:pt x="0" y="1005"/>
                    </a:lnTo>
                    <a:lnTo>
                      <a:pt x="10" y="1005"/>
                    </a:lnTo>
                    <a:close/>
                    <a:moveTo>
                      <a:pt x="10" y="1077"/>
                    </a:moveTo>
                    <a:lnTo>
                      <a:pt x="10" y="1118"/>
                    </a:lnTo>
                    <a:lnTo>
                      <a:pt x="0" y="1118"/>
                    </a:lnTo>
                    <a:lnTo>
                      <a:pt x="0" y="1077"/>
                    </a:lnTo>
                    <a:lnTo>
                      <a:pt x="10" y="1077"/>
                    </a:lnTo>
                    <a:close/>
                    <a:moveTo>
                      <a:pt x="10" y="1148"/>
                    </a:moveTo>
                    <a:lnTo>
                      <a:pt x="10" y="1166"/>
                    </a:lnTo>
                    <a:lnTo>
                      <a:pt x="0" y="1166"/>
                    </a:lnTo>
                    <a:lnTo>
                      <a:pt x="0" y="1148"/>
                    </a:lnTo>
                    <a:lnTo>
                      <a:pt x="10"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23" name="Picture 1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56"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24" name="Picture 1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56"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5" name="Freeform 133"/>
              <p:cNvSpPr>
                <a:spLocks noEditPoints="1"/>
              </p:cNvSpPr>
              <p:nvPr/>
            </p:nvSpPr>
            <p:spPr bwMode="auto">
              <a:xfrm>
                <a:off x="3072"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26" name="Picture 1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90"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27" name="Picture 1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90"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6" name="Freeform 136"/>
              <p:cNvSpPr>
                <a:spLocks noEditPoints="1"/>
              </p:cNvSpPr>
              <p:nvPr/>
            </p:nvSpPr>
            <p:spPr bwMode="auto">
              <a:xfrm>
                <a:off x="3606"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29" name="Picture 13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24"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30" name="Picture 13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24"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7" name="Freeform 139"/>
              <p:cNvSpPr>
                <a:spLocks noEditPoints="1"/>
              </p:cNvSpPr>
              <p:nvPr/>
            </p:nvSpPr>
            <p:spPr bwMode="auto">
              <a:xfrm>
                <a:off x="4140"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32" name="Picture 14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58"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33" name="Picture 14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58"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8" name="Freeform 142"/>
              <p:cNvSpPr>
                <a:spLocks noEditPoints="1"/>
              </p:cNvSpPr>
              <p:nvPr/>
            </p:nvSpPr>
            <p:spPr bwMode="auto">
              <a:xfrm>
                <a:off x="4674"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35" name="Picture 14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92"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36" name="Picture 14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192"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9" name="Freeform 145"/>
              <p:cNvSpPr>
                <a:spLocks noEditPoints="1"/>
              </p:cNvSpPr>
              <p:nvPr/>
            </p:nvSpPr>
            <p:spPr bwMode="auto">
              <a:xfrm>
                <a:off x="5208"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38" name="Picture 14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245"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39" name="Picture 14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45" y="2253"/>
                <a:ext cx="44"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70" name="Freeform 148"/>
              <p:cNvSpPr>
                <a:spLocks noEditPoints="1"/>
              </p:cNvSpPr>
              <p:nvPr/>
            </p:nvSpPr>
            <p:spPr bwMode="auto">
              <a:xfrm>
                <a:off x="5261" y="2261"/>
                <a:ext cx="11" cy="1166"/>
              </a:xfrm>
              <a:custGeom>
                <a:avLst/>
                <a:gdLst>
                  <a:gd name="T0" fmla="*/ 11 w 11"/>
                  <a:gd name="T1" fmla="*/ 41 h 1166"/>
                  <a:gd name="T2" fmla="*/ 0 w 11"/>
                  <a:gd name="T3" fmla="*/ 0 h 1166"/>
                  <a:gd name="T4" fmla="*/ 11 w 11"/>
                  <a:gd name="T5" fmla="*/ 72 h 1166"/>
                  <a:gd name="T6" fmla="*/ 0 w 11"/>
                  <a:gd name="T7" fmla="*/ 113 h 1166"/>
                  <a:gd name="T8" fmla="*/ 11 w 11"/>
                  <a:gd name="T9" fmla="*/ 72 h 1166"/>
                  <a:gd name="T10" fmla="*/ 11 w 11"/>
                  <a:gd name="T11" fmla="*/ 185 h 1166"/>
                  <a:gd name="T12" fmla="*/ 0 w 11"/>
                  <a:gd name="T13" fmla="*/ 144 h 1166"/>
                  <a:gd name="T14" fmla="*/ 11 w 11"/>
                  <a:gd name="T15" fmla="*/ 216 h 1166"/>
                  <a:gd name="T16" fmla="*/ 0 w 11"/>
                  <a:gd name="T17" fmla="*/ 257 h 1166"/>
                  <a:gd name="T18" fmla="*/ 11 w 11"/>
                  <a:gd name="T19" fmla="*/ 216 h 1166"/>
                  <a:gd name="T20" fmla="*/ 11 w 11"/>
                  <a:gd name="T21" fmla="*/ 328 h 1166"/>
                  <a:gd name="T22" fmla="*/ 0 w 11"/>
                  <a:gd name="T23" fmla="*/ 287 h 1166"/>
                  <a:gd name="T24" fmla="*/ 11 w 11"/>
                  <a:gd name="T25" fmla="*/ 359 h 1166"/>
                  <a:gd name="T26" fmla="*/ 0 w 11"/>
                  <a:gd name="T27" fmla="*/ 400 h 1166"/>
                  <a:gd name="T28" fmla="*/ 11 w 11"/>
                  <a:gd name="T29" fmla="*/ 359 h 1166"/>
                  <a:gd name="T30" fmla="*/ 11 w 11"/>
                  <a:gd name="T31" fmla="*/ 472 h 1166"/>
                  <a:gd name="T32" fmla="*/ 0 w 11"/>
                  <a:gd name="T33" fmla="*/ 431 h 1166"/>
                  <a:gd name="T34" fmla="*/ 11 w 11"/>
                  <a:gd name="T35" fmla="*/ 503 h 1166"/>
                  <a:gd name="T36" fmla="*/ 0 w 11"/>
                  <a:gd name="T37" fmla="*/ 544 h 1166"/>
                  <a:gd name="T38" fmla="*/ 11 w 11"/>
                  <a:gd name="T39" fmla="*/ 503 h 1166"/>
                  <a:gd name="T40" fmla="*/ 11 w 11"/>
                  <a:gd name="T41" fmla="*/ 615 h 1166"/>
                  <a:gd name="T42" fmla="*/ 0 w 11"/>
                  <a:gd name="T43" fmla="*/ 574 h 1166"/>
                  <a:gd name="T44" fmla="*/ 11 w 11"/>
                  <a:gd name="T45" fmla="*/ 646 h 1166"/>
                  <a:gd name="T46" fmla="*/ 0 w 11"/>
                  <a:gd name="T47" fmla="*/ 687 h 1166"/>
                  <a:gd name="T48" fmla="*/ 11 w 11"/>
                  <a:gd name="T49" fmla="*/ 646 h 1166"/>
                  <a:gd name="T50" fmla="*/ 11 w 11"/>
                  <a:gd name="T51" fmla="*/ 759 h 1166"/>
                  <a:gd name="T52" fmla="*/ 0 w 11"/>
                  <a:gd name="T53" fmla="*/ 718 h 1166"/>
                  <a:gd name="T54" fmla="*/ 11 w 11"/>
                  <a:gd name="T55" fmla="*/ 790 h 1166"/>
                  <a:gd name="T56" fmla="*/ 0 w 11"/>
                  <a:gd name="T57" fmla="*/ 831 h 1166"/>
                  <a:gd name="T58" fmla="*/ 11 w 11"/>
                  <a:gd name="T59" fmla="*/ 790 h 1166"/>
                  <a:gd name="T60" fmla="*/ 11 w 11"/>
                  <a:gd name="T61" fmla="*/ 902 h 1166"/>
                  <a:gd name="T62" fmla="*/ 0 w 11"/>
                  <a:gd name="T63" fmla="*/ 861 h 1166"/>
                  <a:gd name="T64" fmla="*/ 11 w 11"/>
                  <a:gd name="T65" fmla="*/ 933 h 1166"/>
                  <a:gd name="T66" fmla="*/ 0 w 11"/>
                  <a:gd name="T67" fmla="*/ 974 h 1166"/>
                  <a:gd name="T68" fmla="*/ 11 w 11"/>
                  <a:gd name="T69" fmla="*/ 933 h 1166"/>
                  <a:gd name="T70" fmla="*/ 11 w 11"/>
                  <a:gd name="T71" fmla="*/ 1046 h 1166"/>
                  <a:gd name="T72" fmla="*/ 0 w 11"/>
                  <a:gd name="T73" fmla="*/ 1005 h 1166"/>
                  <a:gd name="T74" fmla="*/ 11 w 11"/>
                  <a:gd name="T75" fmla="*/ 1077 h 1166"/>
                  <a:gd name="T76" fmla="*/ 0 w 11"/>
                  <a:gd name="T77" fmla="*/ 1118 h 1166"/>
                  <a:gd name="T78" fmla="*/ 11 w 11"/>
                  <a:gd name="T79" fmla="*/ 1077 h 1166"/>
                  <a:gd name="T80" fmla="*/ 11 w 11"/>
                  <a:gd name="T81" fmla="*/ 1166 h 1166"/>
                  <a:gd name="T82" fmla="*/ 0 w 11"/>
                  <a:gd name="T83" fmla="*/ 114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166">
                    <a:moveTo>
                      <a:pt x="11" y="0"/>
                    </a:moveTo>
                    <a:lnTo>
                      <a:pt x="11" y="41"/>
                    </a:lnTo>
                    <a:lnTo>
                      <a:pt x="0" y="41"/>
                    </a:lnTo>
                    <a:lnTo>
                      <a:pt x="0" y="0"/>
                    </a:lnTo>
                    <a:lnTo>
                      <a:pt x="11" y="0"/>
                    </a:lnTo>
                    <a:close/>
                    <a:moveTo>
                      <a:pt x="11" y="72"/>
                    </a:moveTo>
                    <a:lnTo>
                      <a:pt x="11" y="113"/>
                    </a:lnTo>
                    <a:lnTo>
                      <a:pt x="0" y="113"/>
                    </a:lnTo>
                    <a:lnTo>
                      <a:pt x="0" y="72"/>
                    </a:lnTo>
                    <a:lnTo>
                      <a:pt x="11" y="72"/>
                    </a:lnTo>
                    <a:close/>
                    <a:moveTo>
                      <a:pt x="11" y="144"/>
                    </a:moveTo>
                    <a:lnTo>
                      <a:pt x="11" y="185"/>
                    </a:lnTo>
                    <a:lnTo>
                      <a:pt x="0" y="185"/>
                    </a:lnTo>
                    <a:lnTo>
                      <a:pt x="0" y="144"/>
                    </a:lnTo>
                    <a:lnTo>
                      <a:pt x="11" y="144"/>
                    </a:lnTo>
                    <a:close/>
                    <a:moveTo>
                      <a:pt x="11" y="216"/>
                    </a:moveTo>
                    <a:lnTo>
                      <a:pt x="11" y="257"/>
                    </a:lnTo>
                    <a:lnTo>
                      <a:pt x="0" y="257"/>
                    </a:lnTo>
                    <a:lnTo>
                      <a:pt x="0" y="216"/>
                    </a:lnTo>
                    <a:lnTo>
                      <a:pt x="11" y="216"/>
                    </a:lnTo>
                    <a:close/>
                    <a:moveTo>
                      <a:pt x="11" y="287"/>
                    </a:moveTo>
                    <a:lnTo>
                      <a:pt x="11" y="328"/>
                    </a:lnTo>
                    <a:lnTo>
                      <a:pt x="0" y="328"/>
                    </a:lnTo>
                    <a:lnTo>
                      <a:pt x="0" y="287"/>
                    </a:lnTo>
                    <a:lnTo>
                      <a:pt x="11" y="287"/>
                    </a:lnTo>
                    <a:close/>
                    <a:moveTo>
                      <a:pt x="11" y="359"/>
                    </a:moveTo>
                    <a:lnTo>
                      <a:pt x="11" y="400"/>
                    </a:lnTo>
                    <a:lnTo>
                      <a:pt x="0" y="400"/>
                    </a:lnTo>
                    <a:lnTo>
                      <a:pt x="0" y="359"/>
                    </a:lnTo>
                    <a:lnTo>
                      <a:pt x="11" y="359"/>
                    </a:lnTo>
                    <a:close/>
                    <a:moveTo>
                      <a:pt x="11" y="431"/>
                    </a:moveTo>
                    <a:lnTo>
                      <a:pt x="11" y="472"/>
                    </a:lnTo>
                    <a:lnTo>
                      <a:pt x="0" y="472"/>
                    </a:lnTo>
                    <a:lnTo>
                      <a:pt x="0" y="431"/>
                    </a:lnTo>
                    <a:lnTo>
                      <a:pt x="11" y="431"/>
                    </a:lnTo>
                    <a:close/>
                    <a:moveTo>
                      <a:pt x="11" y="503"/>
                    </a:moveTo>
                    <a:lnTo>
                      <a:pt x="11" y="544"/>
                    </a:lnTo>
                    <a:lnTo>
                      <a:pt x="0" y="544"/>
                    </a:lnTo>
                    <a:lnTo>
                      <a:pt x="0" y="503"/>
                    </a:lnTo>
                    <a:lnTo>
                      <a:pt x="11" y="503"/>
                    </a:lnTo>
                    <a:close/>
                    <a:moveTo>
                      <a:pt x="11" y="574"/>
                    </a:moveTo>
                    <a:lnTo>
                      <a:pt x="11" y="615"/>
                    </a:lnTo>
                    <a:lnTo>
                      <a:pt x="0" y="615"/>
                    </a:lnTo>
                    <a:lnTo>
                      <a:pt x="0" y="574"/>
                    </a:lnTo>
                    <a:lnTo>
                      <a:pt x="11" y="574"/>
                    </a:lnTo>
                    <a:close/>
                    <a:moveTo>
                      <a:pt x="11" y="646"/>
                    </a:moveTo>
                    <a:lnTo>
                      <a:pt x="11" y="687"/>
                    </a:lnTo>
                    <a:lnTo>
                      <a:pt x="0" y="687"/>
                    </a:lnTo>
                    <a:lnTo>
                      <a:pt x="0" y="646"/>
                    </a:lnTo>
                    <a:lnTo>
                      <a:pt x="11" y="646"/>
                    </a:lnTo>
                    <a:close/>
                    <a:moveTo>
                      <a:pt x="11" y="718"/>
                    </a:moveTo>
                    <a:lnTo>
                      <a:pt x="11" y="759"/>
                    </a:lnTo>
                    <a:lnTo>
                      <a:pt x="0" y="759"/>
                    </a:lnTo>
                    <a:lnTo>
                      <a:pt x="0" y="718"/>
                    </a:lnTo>
                    <a:lnTo>
                      <a:pt x="11" y="718"/>
                    </a:lnTo>
                    <a:close/>
                    <a:moveTo>
                      <a:pt x="11" y="790"/>
                    </a:moveTo>
                    <a:lnTo>
                      <a:pt x="11" y="831"/>
                    </a:lnTo>
                    <a:lnTo>
                      <a:pt x="0" y="831"/>
                    </a:lnTo>
                    <a:lnTo>
                      <a:pt x="0" y="790"/>
                    </a:lnTo>
                    <a:lnTo>
                      <a:pt x="11" y="790"/>
                    </a:lnTo>
                    <a:close/>
                    <a:moveTo>
                      <a:pt x="11" y="861"/>
                    </a:moveTo>
                    <a:lnTo>
                      <a:pt x="11" y="902"/>
                    </a:lnTo>
                    <a:lnTo>
                      <a:pt x="0" y="902"/>
                    </a:lnTo>
                    <a:lnTo>
                      <a:pt x="0" y="861"/>
                    </a:lnTo>
                    <a:lnTo>
                      <a:pt x="11" y="861"/>
                    </a:lnTo>
                    <a:close/>
                    <a:moveTo>
                      <a:pt x="11" y="933"/>
                    </a:moveTo>
                    <a:lnTo>
                      <a:pt x="11" y="974"/>
                    </a:lnTo>
                    <a:lnTo>
                      <a:pt x="0" y="974"/>
                    </a:lnTo>
                    <a:lnTo>
                      <a:pt x="0" y="933"/>
                    </a:lnTo>
                    <a:lnTo>
                      <a:pt x="11" y="933"/>
                    </a:lnTo>
                    <a:close/>
                    <a:moveTo>
                      <a:pt x="11" y="1005"/>
                    </a:moveTo>
                    <a:lnTo>
                      <a:pt x="11" y="1046"/>
                    </a:lnTo>
                    <a:lnTo>
                      <a:pt x="0" y="1046"/>
                    </a:lnTo>
                    <a:lnTo>
                      <a:pt x="0" y="1005"/>
                    </a:lnTo>
                    <a:lnTo>
                      <a:pt x="11" y="1005"/>
                    </a:lnTo>
                    <a:close/>
                    <a:moveTo>
                      <a:pt x="11" y="1077"/>
                    </a:moveTo>
                    <a:lnTo>
                      <a:pt x="11" y="1118"/>
                    </a:lnTo>
                    <a:lnTo>
                      <a:pt x="0" y="1118"/>
                    </a:lnTo>
                    <a:lnTo>
                      <a:pt x="0" y="1077"/>
                    </a:lnTo>
                    <a:lnTo>
                      <a:pt x="11" y="1077"/>
                    </a:lnTo>
                    <a:close/>
                    <a:moveTo>
                      <a:pt x="11" y="1148"/>
                    </a:moveTo>
                    <a:lnTo>
                      <a:pt x="11" y="1166"/>
                    </a:lnTo>
                    <a:lnTo>
                      <a:pt x="0" y="1166"/>
                    </a:lnTo>
                    <a:lnTo>
                      <a:pt x="0" y="1148"/>
                    </a:lnTo>
                    <a:lnTo>
                      <a:pt x="11" y="114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871" name="Rectangle 149"/>
              <p:cNvSpPr>
                <a:spLocks noChangeArrowheads="1"/>
              </p:cNvSpPr>
              <p:nvPr/>
            </p:nvSpPr>
            <p:spPr bwMode="auto">
              <a:xfrm>
                <a:off x="2880"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굴림" pitchFamily="50" charset="-127"/>
                    <a:cs typeface="굴림" pitchFamily="50" charset="-127"/>
                  </a:rPr>
                  <a:t>57.00</a:t>
                </a:r>
                <a:endParaRPr kumimoji="1" lang="ko-KR" altLang="ko-KR" sz="800" b="0" i="0" u="none" strike="noStrike" cap="none" normalizeH="0" baseline="0" dirty="0" smtClean="0">
                  <a:ln>
                    <a:noFill/>
                  </a:ln>
                  <a:solidFill>
                    <a:schemeClr val="tx1"/>
                  </a:solidFill>
                  <a:effectLst/>
                  <a:ea typeface="굴림" pitchFamily="50" charset="-127"/>
                  <a:cs typeface="굴림" pitchFamily="50" charset="-127"/>
                </a:endParaRPr>
              </a:p>
            </p:txBody>
          </p:sp>
          <p:sp>
            <p:nvSpPr>
              <p:cNvPr id="33872" name="Rectangle 150"/>
              <p:cNvSpPr>
                <a:spLocks noChangeArrowheads="1"/>
              </p:cNvSpPr>
              <p:nvPr/>
            </p:nvSpPr>
            <p:spPr bwMode="auto">
              <a:xfrm>
                <a:off x="3057"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57.24</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3" name="Rectangle 151"/>
              <p:cNvSpPr>
                <a:spLocks noChangeArrowheads="1"/>
              </p:cNvSpPr>
              <p:nvPr/>
            </p:nvSpPr>
            <p:spPr bwMode="auto">
              <a:xfrm>
                <a:off x="3591"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59.40</a:t>
                </a:r>
                <a:endParaRPr kumimoji="1" lang="ko-KR" altLang="ko-KR" sz="800" b="0" i="0" u="none" strike="noStrike" cap="none" normalizeH="0" baseline="0" smtClean="0">
                  <a:ln>
                    <a:noFill/>
                  </a:ln>
                  <a:solidFill>
                    <a:schemeClr val="tx1"/>
                  </a:solidFill>
                  <a:effectLst/>
                  <a:cs typeface="굴림" pitchFamily="50" charset="-127"/>
                </a:endParaRPr>
              </a:p>
            </p:txBody>
          </p:sp>
          <p:sp>
            <p:nvSpPr>
              <p:cNvPr id="33874" name="Rectangle 152"/>
              <p:cNvSpPr>
                <a:spLocks noChangeArrowheads="1"/>
              </p:cNvSpPr>
              <p:nvPr/>
            </p:nvSpPr>
            <p:spPr bwMode="auto">
              <a:xfrm>
                <a:off x="4125"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61.56</a:t>
                </a:r>
                <a:endParaRPr kumimoji="1" lang="ko-KR" altLang="ko-KR" sz="800" b="0" i="0" u="none" strike="noStrike" cap="none" normalizeH="0" baseline="0" smtClean="0">
                  <a:ln>
                    <a:noFill/>
                  </a:ln>
                  <a:solidFill>
                    <a:schemeClr val="tx1"/>
                  </a:solidFill>
                  <a:effectLst/>
                  <a:cs typeface="굴림" pitchFamily="50" charset="-127"/>
                </a:endParaRPr>
              </a:p>
            </p:txBody>
          </p:sp>
          <p:sp>
            <p:nvSpPr>
              <p:cNvPr id="33875" name="Rectangle 153"/>
              <p:cNvSpPr>
                <a:spLocks noChangeArrowheads="1"/>
              </p:cNvSpPr>
              <p:nvPr/>
            </p:nvSpPr>
            <p:spPr bwMode="auto">
              <a:xfrm>
                <a:off x="4659"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63.72</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6" name="Rectangle 154"/>
              <p:cNvSpPr>
                <a:spLocks noChangeArrowheads="1"/>
              </p:cNvSpPr>
              <p:nvPr/>
            </p:nvSpPr>
            <p:spPr bwMode="auto">
              <a:xfrm>
                <a:off x="5103"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65.88</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7" name="Rectangle 155"/>
              <p:cNvSpPr>
                <a:spLocks noChangeArrowheads="1"/>
              </p:cNvSpPr>
              <p:nvPr/>
            </p:nvSpPr>
            <p:spPr bwMode="auto">
              <a:xfrm>
                <a:off x="5278" y="3430"/>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66.00</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8" name="Rectangle 156"/>
              <p:cNvSpPr>
                <a:spLocks noChangeArrowheads="1"/>
              </p:cNvSpPr>
              <p:nvPr/>
            </p:nvSpPr>
            <p:spPr bwMode="auto">
              <a:xfrm>
                <a:off x="4921" y="3488"/>
                <a:ext cx="2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Frequency</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79" name="Rectangle 157"/>
              <p:cNvSpPr>
                <a:spLocks noChangeArrowheads="1"/>
              </p:cNvSpPr>
              <p:nvPr/>
            </p:nvSpPr>
            <p:spPr bwMode="auto">
              <a:xfrm>
                <a:off x="5239" y="3502"/>
                <a:ext cx="16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0" i="0" u="none" strike="noStrike" cap="none" normalizeH="0" baseline="0" dirty="0" smtClean="0">
                    <a:ln>
                      <a:noFill/>
                    </a:ln>
                    <a:solidFill>
                      <a:srgbClr val="000000"/>
                    </a:solidFill>
                    <a:effectLst/>
                    <a:latin typeface="HGP酳ﾊﾇ?????UB" charset="-128"/>
                    <a:ea typeface="HGP酳ﾊﾇ?????UB" charset="-128"/>
                    <a:cs typeface="굴림" pitchFamily="50" charset="-127"/>
                  </a:rPr>
                  <a:t>[GHz]</a:t>
                </a:r>
                <a:endParaRPr kumimoji="1" lang="ko-KR"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33880" name="Rectangle 158"/>
              <p:cNvSpPr>
                <a:spLocks noChangeArrowheads="1"/>
              </p:cNvSpPr>
              <p:nvPr/>
            </p:nvSpPr>
            <p:spPr bwMode="auto">
              <a:xfrm>
                <a:off x="3211" y="2312"/>
                <a:ext cx="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Channel 1</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81" name="Rectangle 159"/>
              <p:cNvSpPr>
                <a:spLocks noChangeArrowheads="1"/>
              </p:cNvSpPr>
              <p:nvPr/>
            </p:nvSpPr>
            <p:spPr bwMode="auto">
              <a:xfrm>
                <a:off x="3745" y="2312"/>
                <a:ext cx="29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Channel 2</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82" name="Rectangle 160"/>
              <p:cNvSpPr>
                <a:spLocks noChangeArrowheads="1"/>
              </p:cNvSpPr>
              <p:nvPr/>
            </p:nvSpPr>
            <p:spPr bwMode="auto">
              <a:xfrm>
                <a:off x="4279" y="2312"/>
                <a:ext cx="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Channel 3</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83" name="Rectangle 161"/>
              <p:cNvSpPr>
                <a:spLocks noChangeArrowheads="1"/>
              </p:cNvSpPr>
              <p:nvPr/>
            </p:nvSpPr>
            <p:spPr bwMode="auto">
              <a:xfrm>
                <a:off x="4813" y="2312"/>
                <a:ext cx="29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Channel 4</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54" name="Picture 16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20"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55" name="Picture 16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20"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84" name="Rectangle 164"/>
              <p:cNvSpPr>
                <a:spLocks noChangeArrowheads="1"/>
              </p:cNvSpPr>
              <p:nvPr/>
            </p:nvSpPr>
            <p:spPr bwMode="auto">
              <a:xfrm>
                <a:off x="3337" y="3376"/>
                <a:ext cx="10" cy="42"/>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57" name="Picture 165"/>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57" y="3367"/>
                <a:ext cx="4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58" name="Picture 166"/>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857" y="3367"/>
                <a:ext cx="4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85" name="Rectangle 167"/>
              <p:cNvSpPr>
                <a:spLocks noChangeArrowheads="1"/>
              </p:cNvSpPr>
              <p:nvPr/>
            </p:nvSpPr>
            <p:spPr bwMode="auto">
              <a:xfrm>
                <a:off x="3873" y="3376"/>
                <a:ext cx="10" cy="42"/>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60" name="Picture 16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390"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61" name="Picture 169"/>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390"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86" name="Rectangle 170"/>
              <p:cNvSpPr>
                <a:spLocks noChangeArrowheads="1"/>
              </p:cNvSpPr>
              <p:nvPr/>
            </p:nvSpPr>
            <p:spPr bwMode="auto">
              <a:xfrm>
                <a:off x="4407" y="3376"/>
                <a:ext cx="10" cy="42"/>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pic>
            <p:nvPicPr>
              <p:cNvPr id="33963" name="Picture 17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923"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64" name="Picture 17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923" y="3367"/>
                <a:ext cx="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87" name="Rectangle 173"/>
              <p:cNvSpPr>
                <a:spLocks noChangeArrowheads="1"/>
              </p:cNvSpPr>
              <p:nvPr/>
            </p:nvSpPr>
            <p:spPr bwMode="auto">
              <a:xfrm>
                <a:off x="4939" y="3376"/>
                <a:ext cx="10" cy="42"/>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3888" name="Rectangle 174"/>
              <p:cNvSpPr>
                <a:spLocks noChangeArrowheads="1"/>
              </p:cNvSpPr>
              <p:nvPr/>
            </p:nvSpPr>
            <p:spPr bwMode="auto">
              <a:xfrm>
                <a:off x="3321"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58.32</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89" name="Rectangle 175"/>
              <p:cNvSpPr>
                <a:spLocks noChangeArrowheads="1"/>
              </p:cNvSpPr>
              <p:nvPr/>
            </p:nvSpPr>
            <p:spPr bwMode="auto">
              <a:xfrm>
                <a:off x="3858"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60.48</a:t>
                </a:r>
                <a:endParaRPr kumimoji="1" lang="ko-KR" altLang="ko-KR" sz="800" b="0" i="0" u="none" strike="noStrike" cap="none" normalizeH="0" baseline="0" dirty="0" smtClean="0">
                  <a:ln>
                    <a:noFill/>
                  </a:ln>
                  <a:solidFill>
                    <a:schemeClr val="tx1"/>
                  </a:solidFill>
                  <a:effectLst/>
                  <a:cs typeface="굴림" pitchFamily="50" charset="-127"/>
                </a:endParaRPr>
              </a:p>
            </p:txBody>
          </p:sp>
          <p:sp>
            <p:nvSpPr>
              <p:cNvPr id="33890" name="Rectangle 176"/>
              <p:cNvSpPr>
                <a:spLocks noChangeArrowheads="1"/>
              </p:cNvSpPr>
              <p:nvPr/>
            </p:nvSpPr>
            <p:spPr bwMode="auto">
              <a:xfrm>
                <a:off x="4392"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smtClean="0">
                    <a:ln>
                      <a:noFill/>
                    </a:ln>
                    <a:solidFill>
                      <a:srgbClr val="000000"/>
                    </a:solidFill>
                    <a:effectLst/>
                    <a:latin typeface="HGP酳ﾊﾇ?????UB" charset="-128"/>
                    <a:ea typeface="HGP酳ﾊﾇ?????UB" charset="-128"/>
                    <a:cs typeface="굴림" pitchFamily="50" charset="-127"/>
                  </a:rPr>
                  <a:t>62.64</a:t>
                </a:r>
                <a:endParaRPr kumimoji="1" lang="ko-KR" altLang="ko-KR" sz="800" b="0" i="0" u="none" strike="noStrike" cap="none" normalizeH="0" baseline="0" smtClean="0">
                  <a:ln>
                    <a:noFill/>
                  </a:ln>
                  <a:solidFill>
                    <a:schemeClr val="tx1"/>
                  </a:solidFill>
                  <a:effectLst/>
                  <a:cs typeface="굴림" pitchFamily="50" charset="-127"/>
                </a:endParaRPr>
              </a:p>
            </p:txBody>
          </p:sp>
          <p:sp>
            <p:nvSpPr>
              <p:cNvPr id="33891" name="Rectangle 177"/>
              <p:cNvSpPr>
                <a:spLocks noChangeArrowheads="1"/>
              </p:cNvSpPr>
              <p:nvPr/>
            </p:nvSpPr>
            <p:spPr bwMode="auto">
              <a:xfrm>
                <a:off x="4926" y="3419"/>
                <a:ext cx="1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800" b="0" i="0" u="none" strike="noStrike" cap="none" normalizeH="0" baseline="0" dirty="0" smtClean="0">
                    <a:ln>
                      <a:noFill/>
                    </a:ln>
                    <a:solidFill>
                      <a:srgbClr val="000000"/>
                    </a:solidFill>
                    <a:effectLst/>
                    <a:latin typeface="HGP酳ﾊﾇ?????UB" charset="-128"/>
                    <a:ea typeface="HGP酳ﾊﾇ?????UB" charset="-128"/>
                    <a:cs typeface="굴림" pitchFamily="50" charset="-127"/>
                  </a:rPr>
                  <a:t>64.80</a:t>
                </a:r>
                <a:endParaRPr kumimoji="1" lang="ko-KR" altLang="ko-KR" sz="800" b="0" i="0" u="none" strike="noStrike" cap="none" normalizeH="0" baseline="0" dirty="0" smtClean="0">
                  <a:ln>
                    <a:noFill/>
                  </a:ln>
                  <a:solidFill>
                    <a:schemeClr val="tx1"/>
                  </a:solidFill>
                  <a:effectLst/>
                  <a:cs typeface="굴림" pitchFamily="50" charset="-127"/>
                </a:endParaRPr>
              </a:p>
            </p:txBody>
          </p:sp>
          <p:pic>
            <p:nvPicPr>
              <p:cNvPr id="33970" name="Picture 178"/>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994" y="2418"/>
                <a:ext cx="229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71" name="Picture 179"/>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994" y="2418"/>
                <a:ext cx="229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2" name="Rectangle 180"/>
              <p:cNvSpPr>
                <a:spLocks noChangeArrowheads="1"/>
              </p:cNvSpPr>
              <p:nvPr/>
            </p:nvSpPr>
            <p:spPr bwMode="auto">
              <a:xfrm>
                <a:off x="3779" y="2451"/>
                <a:ext cx="35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Japan (57.00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3" name="Rectangle 181"/>
              <p:cNvSpPr>
                <a:spLocks noChangeArrowheads="1"/>
              </p:cNvSpPr>
              <p:nvPr/>
            </p:nvSpPr>
            <p:spPr bwMode="auto">
              <a:xfrm>
                <a:off x="4144" y="2451"/>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4" name="Rectangle 182"/>
              <p:cNvSpPr>
                <a:spLocks noChangeArrowheads="1"/>
              </p:cNvSpPr>
              <p:nvPr/>
            </p:nvSpPr>
            <p:spPr bwMode="auto">
              <a:xfrm>
                <a:off x="4198" y="2451"/>
                <a:ext cx="29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66.00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75" name="Picture 18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001" y="2578"/>
                <a:ext cx="229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76" name="Picture 184"/>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01" y="2578"/>
                <a:ext cx="229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 name="Rectangle 185"/>
              <p:cNvSpPr>
                <a:spLocks noChangeArrowheads="1"/>
              </p:cNvSpPr>
              <p:nvPr/>
            </p:nvSpPr>
            <p:spPr bwMode="auto">
              <a:xfrm>
                <a:off x="3774" y="2611"/>
                <a:ext cx="37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Europe (57.00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6" name="Rectangle 186"/>
              <p:cNvSpPr>
                <a:spLocks noChangeArrowheads="1"/>
              </p:cNvSpPr>
              <p:nvPr/>
            </p:nvSpPr>
            <p:spPr bwMode="auto">
              <a:xfrm>
                <a:off x="4163" y="2611"/>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7" name="Rectangle 187"/>
              <p:cNvSpPr>
                <a:spLocks noChangeArrowheads="1"/>
              </p:cNvSpPr>
              <p:nvPr/>
            </p:nvSpPr>
            <p:spPr bwMode="auto">
              <a:xfrm>
                <a:off x="4216" y="2611"/>
                <a:ext cx="29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66.00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80" name="Picture 188"/>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003" y="2739"/>
                <a:ext cx="176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81" name="Picture 189"/>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003" y="2739"/>
                <a:ext cx="176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8" name="Rectangle 190"/>
              <p:cNvSpPr>
                <a:spLocks noChangeArrowheads="1"/>
              </p:cNvSpPr>
              <p:nvPr/>
            </p:nvSpPr>
            <p:spPr bwMode="auto">
              <a:xfrm>
                <a:off x="3400" y="2772"/>
                <a:ext cx="60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U.S. and Canada (57.05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899" name="Rectangle 191"/>
              <p:cNvSpPr>
                <a:spLocks noChangeArrowheads="1"/>
              </p:cNvSpPr>
              <p:nvPr/>
            </p:nvSpPr>
            <p:spPr bwMode="auto">
              <a:xfrm>
                <a:off x="4019" y="2772"/>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900" name="Rectangle 192"/>
              <p:cNvSpPr>
                <a:spLocks noChangeArrowheads="1"/>
              </p:cNvSpPr>
              <p:nvPr/>
            </p:nvSpPr>
            <p:spPr bwMode="auto">
              <a:xfrm>
                <a:off x="4073" y="2772"/>
                <a:ext cx="29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64.00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85" name="Picture 193"/>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994" y="2899"/>
                <a:ext cx="224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86" name="Picture 19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994" y="2886"/>
                <a:ext cx="229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01" name="Rectangle 195"/>
              <p:cNvSpPr>
                <a:spLocks noChangeArrowheads="1"/>
              </p:cNvSpPr>
              <p:nvPr/>
            </p:nvSpPr>
            <p:spPr bwMode="auto">
              <a:xfrm>
                <a:off x="3446" y="2912"/>
                <a:ext cx="50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dirty="0" smtClean="0">
                    <a:ln>
                      <a:noFill/>
                    </a:ln>
                    <a:solidFill>
                      <a:srgbClr val="FFFFFF"/>
                    </a:solidFill>
                    <a:effectLst/>
                    <a:latin typeface="HGP酳ﾊﾇ?????UB" charset="-128"/>
                    <a:ea typeface="HGP酳ﾊﾇ?????UB" charset="-128"/>
                    <a:cs typeface="굴림" pitchFamily="50" charset="-127"/>
                  </a:rPr>
                  <a:t>South Korea (57.00 </a:t>
                </a:r>
                <a:endParaRPr kumimoji="1" lang="ko-KR"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sp>
            <p:nvSpPr>
              <p:cNvPr id="33902" name="Rectangle 196"/>
              <p:cNvSpPr>
                <a:spLocks noChangeArrowheads="1"/>
              </p:cNvSpPr>
              <p:nvPr/>
            </p:nvSpPr>
            <p:spPr bwMode="auto">
              <a:xfrm>
                <a:off x="3963" y="2932"/>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903" name="Rectangle 197"/>
              <p:cNvSpPr>
                <a:spLocks noChangeArrowheads="1"/>
              </p:cNvSpPr>
              <p:nvPr/>
            </p:nvSpPr>
            <p:spPr bwMode="auto">
              <a:xfrm>
                <a:off x="4018" y="2908"/>
                <a:ext cx="26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dirty="0" smtClean="0">
                    <a:ln>
                      <a:noFill/>
                    </a:ln>
                    <a:solidFill>
                      <a:srgbClr val="FFFFFF"/>
                    </a:solidFill>
                    <a:effectLst/>
                    <a:latin typeface="HGP酳ﾊﾇ?????UB" charset="-128"/>
                    <a:ea typeface="HGP酳ﾊﾇ?????UB" charset="-128"/>
                    <a:cs typeface="굴림" pitchFamily="50" charset="-127"/>
                  </a:rPr>
                  <a:t>6</a:t>
                </a:r>
                <a:r>
                  <a:rPr kumimoji="1" lang="en-US" altLang="ko-KR" sz="700" b="1" i="0" u="none" strike="noStrike" cap="none" normalizeH="0" baseline="0" dirty="0" smtClean="0">
                    <a:ln>
                      <a:noFill/>
                    </a:ln>
                    <a:solidFill>
                      <a:srgbClr val="FFFFFF"/>
                    </a:solidFill>
                    <a:effectLst/>
                    <a:latin typeface="HGP酳ﾊﾇ?????UB" charset="-128"/>
                    <a:ea typeface="HGP酳ﾊﾇ?????UB" charset="-128"/>
                    <a:cs typeface="굴림" pitchFamily="50" charset="-127"/>
                  </a:rPr>
                  <a:t>6</a:t>
                </a:r>
                <a:r>
                  <a:rPr kumimoji="1" lang="ko-KR" altLang="ko-KR" sz="700" b="1" i="0" u="none" strike="noStrike" cap="none" normalizeH="0" baseline="0" dirty="0" smtClean="0">
                    <a:ln>
                      <a:noFill/>
                    </a:ln>
                    <a:solidFill>
                      <a:srgbClr val="FFFFFF"/>
                    </a:solidFill>
                    <a:effectLst/>
                    <a:latin typeface="HGP酳ﾊﾇ?????UB" charset="-128"/>
                    <a:ea typeface="HGP酳ﾊﾇ?????UB" charset="-128"/>
                    <a:cs typeface="굴림" pitchFamily="50" charset="-127"/>
                  </a:rPr>
                  <a:t>.00 GHz)</a:t>
                </a:r>
                <a:endParaRPr kumimoji="1" lang="ko-KR" altLang="ko-KR" sz="1800" b="0" i="0" u="none" strike="noStrike" cap="none" normalizeH="0" baseline="0" dirty="0" smtClean="0">
                  <a:ln>
                    <a:noFill/>
                  </a:ln>
                  <a:solidFill>
                    <a:schemeClr val="tx1"/>
                  </a:solidFill>
                  <a:effectLst/>
                  <a:latin typeface="굴림" pitchFamily="50" charset="-127"/>
                  <a:ea typeface="굴림" pitchFamily="50" charset="-127"/>
                  <a:cs typeface="굴림" pitchFamily="50" charset="-127"/>
                </a:endParaRPr>
              </a:p>
            </p:txBody>
          </p:sp>
          <p:pic>
            <p:nvPicPr>
              <p:cNvPr id="33990" name="Picture 198"/>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483" y="3060"/>
                <a:ext cx="128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91" name="Picture 199"/>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83" y="3060"/>
                <a:ext cx="128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04" name="Rectangle 200"/>
              <p:cNvSpPr>
                <a:spLocks noChangeArrowheads="1"/>
              </p:cNvSpPr>
              <p:nvPr/>
            </p:nvSpPr>
            <p:spPr bwMode="auto">
              <a:xfrm>
                <a:off x="3772" y="3093"/>
                <a:ext cx="34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China (59.00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905" name="Rectangle 201"/>
              <p:cNvSpPr>
                <a:spLocks noChangeArrowheads="1"/>
              </p:cNvSpPr>
              <p:nvPr/>
            </p:nvSpPr>
            <p:spPr bwMode="auto">
              <a:xfrm>
                <a:off x="4128" y="3093"/>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33906" name="Rectangle 202"/>
              <p:cNvSpPr>
                <a:spLocks noChangeArrowheads="1"/>
              </p:cNvSpPr>
              <p:nvPr/>
            </p:nvSpPr>
            <p:spPr bwMode="auto">
              <a:xfrm>
                <a:off x="4181" y="3093"/>
                <a:ext cx="29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64.00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pic>
            <p:nvPicPr>
              <p:cNvPr id="33995" name="Picture 203"/>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94" y="3220"/>
                <a:ext cx="93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96" name="Picture 204"/>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594" y="3220"/>
                <a:ext cx="93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206"/>
            <p:cNvSpPr>
              <a:spLocks noChangeArrowheads="1"/>
            </p:cNvSpPr>
            <p:nvPr/>
          </p:nvSpPr>
          <p:spPr bwMode="auto">
            <a:xfrm>
              <a:off x="3667" y="3253"/>
              <a:ext cx="2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Australia</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2" name="Rectangle 207"/>
            <p:cNvSpPr>
              <a:spLocks noChangeArrowheads="1"/>
            </p:cNvSpPr>
            <p:nvPr/>
          </p:nvSpPr>
          <p:spPr bwMode="auto">
            <a:xfrm>
              <a:off x="3895" y="3253"/>
              <a:ext cx="18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(59.40 </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3" name="Rectangle 208"/>
            <p:cNvSpPr>
              <a:spLocks noChangeArrowheads="1"/>
            </p:cNvSpPr>
            <p:nvPr/>
          </p:nvSpPr>
          <p:spPr bwMode="auto">
            <a:xfrm>
              <a:off x="4097" y="3253"/>
              <a:ext cx="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
          <p:nvSpPr>
            <p:cNvPr id="14" name="Rectangle 209"/>
            <p:cNvSpPr>
              <a:spLocks noChangeArrowheads="1"/>
            </p:cNvSpPr>
            <p:nvPr/>
          </p:nvSpPr>
          <p:spPr bwMode="auto">
            <a:xfrm>
              <a:off x="4151" y="3253"/>
              <a:ext cx="29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latinLnBrk="1">
                <a:defRPr kumimoji="1">
                  <a:solidFill>
                    <a:schemeClr val="tx1"/>
                  </a:solidFill>
                  <a:latin typeface="굴림" pitchFamily="50" charset="-127"/>
                  <a:ea typeface="굴림" pitchFamily="50" charset="-127"/>
                  <a:cs typeface="굴림" pitchFamily="50" charset="-127"/>
                </a:defRPr>
              </a:lvl1pPr>
              <a:lvl2pPr latinLnBrk="1">
                <a:defRPr kumimoji="1">
                  <a:solidFill>
                    <a:schemeClr val="tx1"/>
                  </a:solidFill>
                  <a:latin typeface="굴림" pitchFamily="50" charset="-127"/>
                  <a:ea typeface="굴림" pitchFamily="50" charset="-127"/>
                  <a:cs typeface="굴림" pitchFamily="50" charset="-127"/>
                </a:defRPr>
              </a:lvl2pPr>
              <a:lvl3pPr latinLnBrk="1">
                <a:defRPr kumimoji="1">
                  <a:solidFill>
                    <a:schemeClr val="tx1"/>
                  </a:solidFill>
                  <a:latin typeface="굴림" pitchFamily="50" charset="-127"/>
                  <a:ea typeface="굴림" pitchFamily="50" charset="-127"/>
                  <a:cs typeface="굴림" pitchFamily="50" charset="-127"/>
                </a:defRPr>
              </a:lvl3pPr>
              <a:lvl4pPr latinLnBrk="1">
                <a:defRPr kumimoji="1">
                  <a:solidFill>
                    <a:schemeClr val="tx1"/>
                  </a:solidFill>
                  <a:latin typeface="굴림" pitchFamily="50" charset="-127"/>
                  <a:ea typeface="굴림" pitchFamily="50" charset="-127"/>
                  <a:cs typeface="굴림" pitchFamily="50" charset="-127"/>
                </a:defRPr>
              </a:lvl4pPr>
              <a:lvl5pPr latinLnBrk="1">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700" b="1" i="0" u="none" strike="noStrike" cap="none" normalizeH="0" baseline="0" smtClean="0">
                  <a:ln>
                    <a:noFill/>
                  </a:ln>
                  <a:solidFill>
                    <a:srgbClr val="FFFFFF"/>
                  </a:solidFill>
                  <a:effectLst/>
                  <a:latin typeface="HGP酳ﾊﾇ?????UB" charset="-128"/>
                  <a:ea typeface="HGP酳ﾊﾇ?????UB" charset="-128"/>
                  <a:cs typeface="굴림" pitchFamily="50" charset="-127"/>
                </a:rPr>
                <a:t>62.90 GHz)</a:t>
              </a: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grpSp>
      <p:sp>
        <p:nvSpPr>
          <p:cNvPr id="10" name="직사각형 9"/>
          <p:cNvSpPr/>
          <p:nvPr/>
        </p:nvSpPr>
        <p:spPr bwMode="auto">
          <a:xfrm>
            <a:off x="2437160" y="5517232"/>
            <a:ext cx="3976688" cy="277019"/>
          </a:xfrm>
          <a:prstGeom prst="rect">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15"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216"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spTree>
    <p:extLst>
      <p:ext uri="{BB962C8B-B14F-4D97-AF65-F5344CB8AC3E}">
        <p14:creationId xmlns:p14="http://schemas.microsoft.com/office/powerpoint/2010/main" val="106573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Bonding (2/2)</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263525" indent="-206375">
              <a:spcBef>
                <a:spcPts val="0"/>
              </a:spcBef>
              <a:spcAft>
                <a:spcPts val="1200"/>
              </a:spcAft>
            </a:pPr>
            <a:r>
              <a:rPr lang="en-US" altLang="ko-KR" sz="1800" dirty="0" smtClean="0">
                <a:latin typeface="Arial" panose="020B0604020202020204" pitchFamily="34" charset="0"/>
                <a:cs typeface="Arial" panose="020B0604020202020204" pitchFamily="34" charset="0"/>
              </a:rPr>
              <a:t>HRCP PHY Channel numbering</a:t>
            </a:r>
          </a:p>
          <a:p>
            <a:pPr marL="263525" indent="-206375">
              <a:spcBef>
                <a:spcPts val="0"/>
              </a:spcBef>
              <a:spcAft>
                <a:spcPts val="1200"/>
              </a:spcAft>
            </a:pPr>
            <a:endParaRPr lang="en-US" altLang="ko-KR" sz="1800" dirty="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marL="263525" indent="-206375">
              <a:spcBef>
                <a:spcPts val="0"/>
              </a:spcBef>
              <a:spcAft>
                <a:spcPts val="1200"/>
              </a:spcAft>
            </a:pPr>
            <a:endParaRPr lang="en-US" altLang="ko-KR" sz="1800" dirty="0" smtClean="0">
              <a:latin typeface="Arial" panose="020B0604020202020204" pitchFamily="34" charset="0"/>
              <a:cs typeface="Arial" panose="020B0604020202020204" pitchFamily="34" charset="0"/>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17032"/>
            <a:ext cx="5395312" cy="71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337" y="4434041"/>
            <a:ext cx="5309836" cy="127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074" y="5729316"/>
            <a:ext cx="5283099" cy="69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직사각형 11"/>
          <p:cNvSpPr/>
          <p:nvPr/>
        </p:nvSpPr>
        <p:spPr bwMode="auto">
          <a:xfrm>
            <a:off x="3131840" y="3789040"/>
            <a:ext cx="1558776" cy="566587"/>
          </a:xfrm>
          <a:prstGeom prst="rect">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4"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graphicFrame>
        <p:nvGraphicFramePr>
          <p:cNvPr id="7" name="표 6"/>
          <p:cNvGraphicFramePr>
            <a:graphicFrameLocks noGrp="1"/>
          </p:cNvGraphicFramePr>
          <p:nvPr>
            <p:extLst>
              <p:ext uri="{D42A27DB-BD31-4B8C-83A1-F6EECF244321}">
                <p14:modId xmlns:p14="http://schemas.microsoft.com/office/powerpoint/2010/main" val="3220872891"/>
              </p:ext>
            </p:extLst>
          </p:nvPr>
        </p:nvGraphicFramePr>
        <p:xfrm>
          <a:off x="961863" y="2058988"/>
          <a:ext cx="7714592" cy="1514028"/>
        </p:xfrm>
        <a:graphic>
          <a:graphicData uri="http://schemas.openxmlformats.org/drawingml/2006/table">
            <a:tbl>
              <a:tblPr firstRow="1" firstCol="1" bandRow="1">
                <a:tableStyleId>{5C22544A-7EE6-4342-B048-85BDC9FD1C3A}</a:tableStyleId>
              </a:tblPr>
              <a:tblGrid>
                <a:gridCol w="1113447"/>
                <a:gridCol w="1352042"/>
                <a:gridCol w="1352042"/>
                <a:gridCol w="1232766"/>
                <a:gridCol w="2664295"/>
              </a:tblGrid>
              <a:tr h="217848">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dirty="0">
                          <a:effectLst/>
                        </a:rPr>
                        <a:t>CHNL_INDEX</a:t>
                      </a:r>
                      <a:endParaRPr lang="ko-KR" sz="10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Start frequency</a:t>
                      </a:r>
                      <a:endParaRPr lang="ko-KR" sz="10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Center frequency</a:t>
                      </a:r>
                      <a:endParaRPr lang="ko-KR" sz="10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dirty="0">
                          <a:effectLst/>
                        </a:rPr>
                        <a:t>Stop frequency</a:t>
                      </a:r>
                      <a:endParaRPr lang="ko-KR" sz="10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dirty="0">
                          <a:effectLst/>
                        </a:rPr>
                        <a:t>Remarks</a:t>
                      </a:r>
                      <a:endParaRPr lang="ko-KR" sz="1000" b="1" i="1" kern="100" dirty="0">
                        <a:solidFill>
                          <a:srgbClr val="000000"/>
                        </a:solidFill>
                        <a:effectLst/>
                        <a:latin typeface="Times New Roman"/>
                        <a:ea typeface="맑은 고딕"/>
                      </a:endParaRPr>
                    </a:p>
                  </a:txBody>
                  <a:tcPr marL="68580" marR="68580" marT="0" marB="0"/>
                </a:tc>
              </a:tr>
              <a:tr h="501053">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1</a:t>
                      </a:r>
                      <a:endParaRPr lang="ko-KR" sz="1000" b="1" i="1" kern="10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000" kern="100">
                          <a:effectLst/>
                        </a:rPr>
                        <a:t>59.400 GHz</a:t>
                      </a:r>
                      <a:endParaRPr lang="ko-KR" sz="1000" kern="100">
                        <a:effectLst/>
                        <a:latin typeface="맑은 고딕"/>
                        <a:ea typeface="맑은 고딕"/>
                        <a:cs typeface="Times New Roman"/>
                      </a:endParaRPr>
                    </a:p>
                  </a:txBody>
                  <a:tcPr marL="68580" marR="68580" marT="0" marB="0"/>
                </a:tc>
                <a:tc>
                  <a:txBody>
                    <a:bodyPr/>
                    <a:lstStyle/>
                    <a:p>
                      <a:pPr algn="ctr" latinLnBrk="1">
                        <a:lnSpc>
                          <a:spcPct val="115000"/>
                        </a:lnSpc>
                        <a:spcAft>
                          <a:spcPts val="0"/>
                        </a:spcAft>
                      </a:pPr>
                      <a:r>
                        <a:rPr lang="en-US" sz="1000" kern="100">
                          <a:effectLst/>
                        </a:rPr>
                        <a:t>60.480 GHz</a:t>
                      </a:r>
                      <a:endParaRPr lang="ko-KR" sz="1000" kern="100">
                        <a:effectLst/>
                        <a:latin typeface="맑은 고딕"/>
                        <a:ea typeface="맑은 고딕"/>
                        <a:cs typeface="Times New Roman"/>
                      </a:endParaRPr>
                    </a:p>
                  </a:txBody>
                  <a:tcPr marL="68580" marR="68580" marT="0" marB="0"/>
                </a:tc>
                <a:tc>
                  <a:txBody>
                    <a:bodyPr/>
                    <a:lstStyle/>
                    <a:p>
                      <a:pPr algn="ctr" latinLnBrk="1">
                        <a:lnSpc>
                          <a:spcPct val="115000"/>
                        </a:lnSpc>
                        <a:spcAft>
                          <a:spcPts val="0"/>
                        </a:spcAft>
                      </a:pPr>
                      <a:r>
                        <a:rPr lang="en-US" sz="1000" kern="100" dirty="0">
                          <a:effectLst/>
                        </a:rPr>
                        <a:t>61.560 GHz</a:t>
                      </a:r>
                      <a:endParaRPr lang="ko-KR" sz="1000" kern="100" dirty="0">
                        <a:effectLst/>
                        <a:latin typeface="맑은 고딕"/>
                        <a:ea typeface="맑은 고딕"/>
                        <a:cs typeface="Times New Roman"/>
                      </a:endParaRPr>
                    </a:p>
                  </a:txBody>
                  <a:tcPr marL="68580" marR="68580" marT="0" marB="0"/>
                </a:tc>
                <a:tc>
                  <a:txBody>
                    <a:bodyPr/>
                    <a:lstStyle/>
                    <a:p>
                      <a:pPr algn="ctr" latinLnBrk="1">
                        <a:lnSpc>
                          <a:spcPct val="115000"/>
                        </a:lnSpc>
                        <a:spcAft>
                          <a:spcPts val="0"/>
                        </a:spcAft>
                      </a:pPr>
                      <a:r>
                        <a:rPr lang="en-US" sz="1000" kern="100" dirty="0">
                          <a:effectLst/>
                        </a:rPr>
                        <a:t>No channel bonding</a:t>
                      </a:r>
                      <a:endParaRPr lang="ko-KR" sz="1000" kern="100" dirty="0">
                        <a:effectLst/>
                      </a:endParaRPr>
                    </a:p>
                    <a:p>
                      <a:pPr algn="ctr" latinLnBrk="1">
                        <a:lnSpc>
                          <a:spcPct val="115000"/>
                        </a:lnSpc>
                        <a:spcAft>
                          <a:spcPts val="0"/>
                        </a:spcAft>
                      </a:pPr>
                      <a:r>
                        <a:rPr lang="en-US" sz="1000" kern="100" dirty="0">
                          <a:effectLst/>
                        </a:rPr>
                        <a:t>(Use only Channel 2 </a:t>
                      </a:r>
                      <a:r>
                        <a:rPr lang="en-US" sz="1000" kern="100" dirty="0" smtClean="0">
                          <a:effectLst/>
                        </a:rPr>
                        <a:t>- </a:t>
                      </a:r>
                      <a:r>
                        <a:rPr lang="en-US" sz="1000" kern="100" dirty="0">
                          <a:effectLst/>
                        </a:rPr>
                        <a:t>the default channel)</a:t>
                      </a:r>
                      <a:endParaRPr lang="ko-KR" sz="1000" kern="100" dirty="0">
                        <a:effectLst/>
                        <a:latin typeface="맑은 고딕"/>
                        <a:ea typeface="맑은 고딕"/>
                        <a:cs typeface="Times New Roman"/>
                      </a:endParaRPr>
                    </a:p>
                  </a:txBody>
                  <a:tcPr marL="68580" marR="68580" marT="0" marB="0"/>
                </a:tc>
              </a:tr>
              <a:tr h="359431">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2</a:t>
                      </a:r>
                      <a:endParaRPr lang="ko-KR" sz="1000" b="1" i="1" kern="100">
                        <a:solidFill>
                          <a:srgbClr val="000000"/>
                        </a:solidFill>
                        <a:effectLst/>
                        <a:latin typeface="Times New Roman"/>
                        <a:ea typeface="맑은 고딕"/>
                      </a:endParaRPr>
                    </a:p>
                  </a:txBody>
                  <a:tcPr marL="68580" marR="68580" marT="0" marB="0"/>
                </a:tc>
                <a:tc>
                  <a:txBody>
                    <a:bodyPr/>
                    <a:lstStyle/>
                    <a:p>
                      <a:pPr algn="ctr" latinLnBrk="1">
                        <a:lnSpc>
                          <a:spcPct val="115000"/>
                        </a:lnSpc>
                        <a:spcAft>
                          <a:spcPts val="0"/>
                        </a:spcAft>
                      </a:pPr>
                      <a:r>
                        <a:rPr lang="en-US" sz="1000" kern="100">
                          <a:effectLst/>
                        </a:rPr>
                        <a:t>59.400 GHz</a:t>
                      </a:r>
                      <a:endParaRPr lang="ko-KR" sz="1000" kern="100">
                        <a:effectLst/>
                        <a:latin typeface="맑은 고딕"/>
                        <a:ea typeface="맑은 고딕"/>
                        <a:cs typeface="Times New Roman"/>
                      </a:endParaRPr>
                    </a:p>
                  </a:txBody>
                  <a:tcPr marL="68580" marR="68580" marT="0" marB="0"/>
                </a:tc>
                <a:tc>
                  <a:txBody>
                    <a:bodyPr/>
                    <a:lstStyle/>
                    <a:p>
                      <a:pPr algn="ctr" latinLnBrk="1">
                        <a:lnSpc>
                          <a:spcPct val="115000"/>
                        </a:lnSpc>
                        <a:spcAft>
                          <a:spcPts val="0"/>
                        </a:spcAft>
                      </a:pPr>
                      <a:r>
                        <a:rPr lang="en-US" sz="1000" kern="100">
                          <a:effectLst/>
                        </a:rPr>
                        <a:t>61.560 GHz</a:t>
                      </a:r>
                      <a:endParaRPr lang="ko-KR" sz="1000" kern="100">
                        <a:effectLst/>
                        <a:latin typeface="맑은 고딕"/>
                        <a:ea typeface="맑은 고딕"/>
                        <a:cs typeface="Times New Roman"/>
                      </a:endParaRPr>
                    </a:p>
                  </a:txBody>
                  <a:tcPr marL="68580" marR="68580" marT="0" marB="0"/>
                </a:tc>
                <a:tc>
                  <a:txBody>
                    <a:bodyPr/>
                    <a:lstStyle/>
                    <a:p>
                      <a:pPr algn="ctr" latinLnBrk="1">
                        <a:lnSpc>
                          <a:spcPct val="115000"/>
                        </a:lnSpc>
                        <a:spcAft>
                          <a:spcPts val="0"/>
                        </a:spcAft>
                      </a:pPr>
                      <a:r>
                        <a:rPr lang="en-US" sz="1000" kern="100" dirty="0">
                          <a:effectLst/>
                        </a:rPr>
                        <a:t>63.720 GHz</a:t>
                      </a:r>
                      <a:endParaRPr lang="ko-KR" sz="1000" kern="100" dirty="0">
                        <a:effectLst/>
                        <a:latin typeface="맑은 고딕"/>
                        <a:ea typeface="맑은 고딕"/>
                        <a:cs typeface="Times New Roman"/>
                      </a:endParaRPr>
                    </a:p>
                  </a:txBody>
                  <a:tcPr marL="68580" marR="68580" marT="0" marB="0"/>
                </a:tc>
                <a:tc>
                  <a:txBody>
                    <a:bodyPr/>
                    <a:lstStyle/>
                    <a:p>
                      <a:pPr algn="ctr" latinLnBrk="1">
                        <a:lnSpc>
                          <a:spcPct val="115000"/>
                        </a:lnSpc>
                        <a:spcAft>
                          <a:spcPts val="0"/>
                        </a:spcAft>
                      </a:pPr>
                      <a:r>
                        <a:rPr lang="en-US" sz="1000" kern="100" dirty="0">
                          <a:effectLst/>
                        </a:rPr>
                        <a:t>Two channel bonding</a:t>
                      </a:r>
                      <a:endParaRPr lang="ko-KR" sz="1000" kern="100" dirty="0">
                        <a:effectLst/>
                      </a:endParaRPr>
                    </a:p>
                    <a:p>
                      <a:pPr algn="ctr" latinLnBrk="1">
                        <a:lnSpc>
                          <a:spcPct val="115000"/>
                        </a:lnSpc>
                        <a:spcAft>
                          <a:spcPts val="0"/>
                        </a:spcAft>
                      </a:pPr>
                      <a:r>
                        <a:rPr lang="en-US" sz="1000" kern="100" dirty="0">
                          <a:effectLst/>
                        </a:rPr>
                        <a:t>(Channel 2 and Channel 3)</a:t>
                      </a:r>
                      <a:endParaRPr lang="ko-KR" sz="1000" kern="100" dirty="0">
                        <a:effectLst/>
                        <a:latin typeface="맑은 고딕"/>
                        <a:ea typeface="맑은 고딕"/>
                        <a:cs typeface="Times New Roman"/>
                      </a:endParaRPr>
                    </a:p>
                  </a:txBody>
                  <a:tcPr marL="68580" marR="68580" marT="0" marB="0"/>
                </a:tc>
              </a:tr>
              <a:tr h="217848">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3</a:t>
                      </a:r>
                      <a:endParaRPr lang="ko-KR" sz="10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57.240 GHz</a:t>
                      </a:r>
                      <a:endParaRPr lang="ko-KR" sz="10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60.480 GHz</a:t>
                      </a:r>
                      <a:endParaRPr lang="ko-KR" sz="10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dirty="0">
                          <a:effectLst/>
                        </a:rPr>
                        <a:t>63.720 GHz</a:t>
                      </a:r>
                      <a:endParaRPr lang="ko-KR" sz="10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dirty="0">
                          <a:effectLst/>
                        </a:rPr>
                        <a:t>Three channel </a:t>
                      </a:r>
                      <a:r>
                        <a:rPr lang="en-US" sz="1000" kern="100" dirty="0" smtClean="0">
                          <a:effectLst/>
                        </a:rPr>
                        <a:t>bonding (</a:t>
                      </a:r>
                      <a:r>
                        <a:rPr lang="en-US" sz="1000" kern="100" dirty="0">
                          <a:effectLst/>
                        </a:rPr>
                        <a:t>Channel 1, 2 and 3)</a:t>
                      </a:r>
                      <a:endParaRPr lang="ko-KR" sz="1000" b="1" i="1" kern="100" dirty="0">
                        <a:solidFill>
                          <a:srgbClr val="000000"/>
                        </a:solidFill>
                        <a:effectLst/>
                        <a:latin typeface="Times New Roman"/>
                        <a:ea typeface="맑은 고딕"/>
                      </a:endParaRPr>
                    </a:p>
                  </a:txBody>
                  <a:tcPr marL="68580" marR="68580" marT="0" marB="0"/>
                </a:tc>
              </a:tr>
              <a:tr h="217848">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4</a:t>
                      </a:r>
                      <a:endParaRPr lang="ko-KR" sz="10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57.240 GHz</a:t>
                      </a:r>
                      <a:endParaRPr lang="ko-KR" sz="10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a:effectLst/>
                        </a:rPr>
                        <a:t>61.560 GHz</a:t>
                      </a:r>
                      <a:endParaRPr lang="ko-KR" sz="1000" b="1" i="1" kern="10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dirty="0">
                          <a:effectLst/>
                        </a:rPr>
                        <a:t>65.880 GHz</a:t>
                      </a:r>
                      <a:endParaRPr lang="ko-KR" sz="1000" b="1" i="1" kern="100" dirty="0">
                        <a:solidFill>
                          <a:srgbClr val="000000"/>
                        </a:solidFill>
                        <a:effectLst/>
                        <a:latin typeface="Times New Roman"/>
                        <a:ea typeface="맑은 고딕"/>
                      </a:endParaRPr>
                    </a:p>
                  </a:txBody>
                  <a:tcPr marL="68580" marR="68580" marT="0" marB="0"/>
                </a:tc>
                <a:tc>
                  <a:txBody>
                    <a:bodyPr/>
                    <a:lstStyle/>
                    <a:p>
                      <a:pPr algn="ctr">
                        <a:lnSpc>
                          <a:spcPts val="1200"/>
                        </a:lnSpc>
                        <a:spcBef>
                          <a:spcPts val="10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1000" kern="100" dirty="0">
                          <a:effectLst/>
                        </a:rPr>
                        <a:t>Four channel </a:t>
                      </a:r>
                      <a:r>
                        <a:rPr lang="en-US" sz="1000" kern="100" dirty="0" smtClean="0">
                          <a:effectLst/>
                        </a:rPr>
                        <a:t>bonding (</a:t>
                      </a:r>
                      <a:r>
                        <a:rPr lang="en-US" sz="1000" kern="100" dirty="0">
                          <a:effectLst/>
                        </a:rPr>
                        <a:t>Channel 1,2,3 and 4)</a:t>
                      </a:r>
                      <a:endParaRPr lang="ko-KR" sz="1000" b="1" i="1" kern="100" dirty="0">
                        <a:solidFill>
                          <a:srgbClr val="000000"/>
                        </a:solidFill>
                        <a:effectLst/>
                        <a:latin typeface="Times New Roman"/>
                        <a:ea typeface="맑은 고딕"/>
                      </a:endParaRPr>
                    </a:p>
                  </a:txBody>
                  <a:tcPr marL="68580" marR="68580" marT="0" marB="0"/>
                </a:tc>
              </a:tr>
            </a:tbl>
          </a:graphicData>
        </a:graphic>
      </p:graphicFrame>
      <p:sp>
        <p:nvSpPr>
          <p:cNvPr id="9" name="Rectangle 1"/>
          <p:cNvSpPr>
            <a:spLocks noChangeArrowheads="1"/>
          </p:cNvSpPr>
          <p:nvPr/>
        </p:nvSpPr>
        <p:spPr bwMode="auto">
          <a:xfrm>
            <a:off x="1990725" y="2852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latinLnBrk="1">
              <a:tabLst>
                <a:tab pos="457200" algn="l"/>
                <a:tab pos="914400" algn="l"/>
                <a:tab pos="1371600" algn="l"/>
                <a:tab pos="1828800" algn="l"/>
                <a:tab pos="2286000" algn="l"/>
                <a:tab pos="2743200" algn="l"/>
                <a:tab pos="3200400" algn="l"/>
                <a:tab pos="3657600" algn="l"/>
                <a:tab pos="4114800" algn="l"/>
                <a:tab pos="4572000" algn="l"/>
                <a:tab pos="5029200" algn="l"/>
              </a:tabLst>
              <a:defRPr kumimoji="1">
                <a:solidFill>
                  <a:schemeClr val="tx1"/>
                </a:solidFill>
                <a:latin typeface="굴림" pitchFamily="50" charset="-127"/>
                <a:ea typeface="굴림" pitchFamily="50" charset="-127"/>
                <a:cs typeface="굴림" pitchFamily="50" charset="-127"/>
              </a:defRPr>
            </a:lvl1pPr>
            <a:lvl2pPr latinLnBrk="1">
              <a:tabLst>
                <a:tab pos="457200" algn="l"/>
                <a:tab pos="914400" algn="l"/>
                <a:tab pos="1371600" algn="l"/>
                <a:tab pos="1828800" algn="l"/>
                <a:tab pos="2286000" algn="l"/>
                <a:tab pos="2743200" algn="l"/>
                <a:tab pos="3200400" algn="l"/>
                <a:tab pos="3657600" algn="l"/>
                <a:tab pos="4114800" algn="l"/>
                <a:tab pos="4572000" algn="l"/>
                <a:tab pos="5029200" algn="l"/>
              </a:tabLst>
              <a:defRPr kumimoji="1">
                <a:solidFill>
                  <a:schemeClr val="tx1"/>
                </a:solidFill>
                <a:latin typeface="굴림" pitchFamily="50" charset="-127"/>
                <a:ea typeface="굴림" pitchFamily="50" charset="-127"/>
                <a:cs typeface="굴림" pitchFamily="50" charset="-127"/>
              </a:defRPr>
            </a:lvl2pPr>
            <a:lvl3pPr latinLnBrk="1">
              <a:tabLst>
                <a:tab pos="457200" algn="l"/>
                <a:tab pos="914400" algn="l"/>
                <a:tab pos="1371600" algn="l"/>
                <a:tab pos="1828800" algn="l"/>
                <a:tab pos="2286000" algn="l"/>
                <a:tab pos="2743200" algn="l"/>
                <a:tab pos="3200400" algn="l"/>
                <a:tab pos="3657600" algn="l"/>
                <a:tab pos="4114800" algn="l"/>
                <a:tab pos="4572000" algn="l"/>
                <a:tab pos="5029200" algn="l"/>
              </a:tabLst>
              <a:defRPr kumimoji="1">
                <a:solidFill>
                  <a:schemeClr val="tx1"/>
                </a:solidFill>
                <a:latin typeface="굴림" pitchFamily="50" charset="-127"/>
                <a:ea typeface="굴림" pitchFamily="50" charset="-127"/>
                <a:cs typeface="굴림" pitchFamily="50" charset="-127"/>
              </a:defRPr>
            </a:lvl3pPr>
            <a:lvl4pPr latinLnBrk="1">
              <a:tabLst>
                <a:tab pos="457200" algn="l"/>
                <a:tab pos="914400" algn="l"/>
                <a:tab pos="1371600" algn="l"/>
                <a:tab pos="1828800" algn="l"/>
                <a:tab pos="2286000" algn="l"/>
                <a:tab pos="2743200" algn="l"/>
                <a:tab pos="3200400" algn="l"/>
                <a:tab pos="3657600" algn="l"/>
                <a:tab pos="4114800" algn="l"/>
                <a:tab pos="4572000" algn="l"/>
                <a:tab pos="5029200" algn="l"/>
              </a:tabLst>
              <a:defRPr kumimoji="1">
                <a:solidFill>
                  <a:schemeClr val="tx1"/>
                </a:solidFill>
                <a:latin typeface="굴림" pitchFamily="50" charset="-127"/>
                <a:ea typeface="굴림" pitchFamily="50" charset="-127"/>
                <a:cs typeface="굴림" pitchFamily="50" charset="-127"/>
              </a:defRPr>
            </a:lvl4pPr>
            <a:lvl5pPr latinLnBrk="1">
              <a:tabLst>
                <a:tab pos="457200" algn="l"/>
                <a:tab pos="914400" algn="l"/>
                <a:tab pos="1371600" algn="l"/>
                <a:tab pos="1828800" algn="l"/>
                <a:tab pos="2286000" algn="l"/>
                <a:tab pos="2743200" algn="l"/>
                <a:tab pos="3200400" algn="l"/>
                <a:tab pos="3657600" algn="l"/>
                <a:tab pos="4114800" algn="l"/>
                <a:tab pos="4572000" algn="l"/>
                <a:tab pos="5029200" algn="l"/>
              </a:tabLst>
              <a:defRPr kumimoji="1">
                <a:solidFill>
                  <a:schemeClr val="tx1"/>
                </a:solidFill>
                <a:latin typeface="굴림" pitchFamily="50" charset="-127"/>
                <a:ea typeface="굴림" pitchFamily="50" charset="-127"/>
                <a:cs typeface="굴림" pitchFamily="50" charset="-127"/>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kumimoji="1">
                <a:solidFill>
                  <a:schemeClr val="tx1"/>
                </a:solidFill>
                <a:latin typeface="굴림" pitchFamily="50" charset="-127"/>
                <a:ea typeface="굴림" pitchFamily="50" charset="-127"/>
                <a:cs typeface="굴림" pitchFamily="50" charset="-127"/>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kumimoji="1">
                <a:solidFill>
                  <a:schemeClr val="tx1"/>
                </a:solidFill>
                <a:latin typeface="굴림" pitchFamily="50" charset="-127"/>
                <a:ea typeface="굴림" pitchFamily="50" charset="-127"/>
                <a:cs typeface="굴림" pitchFamily="50" charset="-127"/>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kumimoji="1">
                <a:solidFill>
                  <a:schemeClr val="tx1"/>
                </a:solidFill>
                <a:latin typeface="굴림" pitchFamily="50" charset="-127"/>
                <a:ea typeface="굴림" pitchFamily="50" charset="-127"/>
                <a:cs typeface="굴림" pitchFamily="50" charset="-127"/>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kumimoji="1">
                <a:solidFill>
                  <a:schemeClr val="tx1"/>
                </a:solidFill>
                <a:latin typeface="굴림" pitchFamily="50" charset="-127"/>
                <a:ea typeface="굴림" pitchFamily="50" charset="-127"/>
                <a:cs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kumimoji="1" lang="ko-KR" altLang="ko-KR" sz="1800" b="0" i="0" u="none" strike="noStrike" cap="none" normalizeH="0" baseline="0" smtClean="0">
              <a:ln>
                <a:noFill/>
              </a:ln>
              <a:solidFill>
                <a:schemeClr val="tx1"/>
              </a:solidFill>
              <a:effectLst/>
              <a:latin typeface="굴림" pitchFamily="50" charset="-127"/>
              <a:ea typeface="굴림" pitchFamily="50" charset="-127"/>
              <a:cs typeface="굴림" pitchFamily="50" charset="-127"/>
            </a:endParaRPr>
          </a:p>
        </p:txBody>
      </p:sp>
    </p:spTree>
    <p:extLst>
      <p:ext uri="{BB962C8B-B14F-4D97-AF65-F5344CB8AC3E}">
        <p14:creationId xmlns:p14="http://schemas.microsoft.com/office/powerpoint/2010/main" val="3937966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HRCP-OOK PHY frame format (1/3)</a:t>
            </a:r>
            <a:endParaRPr lang="ko-KR" altLang="en-US" dirty="0"/>
          </a:p>
        </p:txBody>
      </p:sp>
      <p:sp>
        <p:nvSpPr>
          <p:cNvPr id="3" name="내용 개체 틀 2"/>
          <p:cNvSpPr>
            <a:spLocks noGrp="1"/>
          </p:cNvSpPr>
          <p:nvPr>
            <p:ph idx="1"/>
          </p:nvPr>
        </p:nvSpPr>
        <p:spPr>
          <a:xfrm>
            <a:off x="685800" y="1690464"/>
            <a:ext cx="7772400" cy="4114800"/>
          </a:xfrm>
        </p:spPr>
        <p:txBody>
          <a:bodyPr/>
          <a:lstStyle/>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rPr>
              <a:t>PHY frame format is similar to 15.3c OOK PHY</a:t>
            </a:r>
          </a:p>
          <a:p>
            <a:pPr marL="571500" lvl="1">
              <a:spcBef>
                <a:spcPts val="0"/>
              </a:spcBef>
              <a:spcAft>
                <a:spcPts val="1200"/>
              </a:spcAft>
              <a:buFontTx/>
              <a:buChar char="-"/>
            </a:pP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smtClean="0">
              <a:latin typeface="Arial" panose="020B0604020202020204" pitchFamily="34" charset="0"/>
              <a:cs typeface="Arial" panose="020B0604020202020204" pitchFamily="34" charset="0"/>
            </a:endParaRPr>
          </a:p>
          <a:p>
            <a:pPr marL="571500" lvl="1">
              <a:spcBef>
                <a:spcPts val="0"/>
              </a:spcBef>
              <a:spcAft>
                <a:spcPts val="1200"/>
              </a:spcAft>
              <a:buFontTx/>
              <a:buChar char="-"/>
            </a:pPr>
            <a:endParaRPr lang="en-US" altLang="ko-KR" sz="1800" dirty="0">
              <a:latin typeface="Arial" panose="020B0604020202020204" pitchFamily="34" charset="0"/>
              <a:cs typeface="Arial" panose="020B0604020202020204" pitchFamily="34" charset="0"/>
            </a:endParaRPr>
          </a:p>
          <a:p>
            <a:pPr marL="571500" lvl="1">
              <a:spcBef>
                <a:spcPts val="0"/>
              </a:spcBef>
              <a:spcAft>
                <a:spcPts val="1200"/>
              </a:spcAft>
              <a:buFontTx/>
              <a:buChar char="-"/>
            </a:pPr>
            <a:r>
              <a:rPr lang="en-US" altLang="ko-KR" sz="1800" dirty="0" smtClean="0">
                <a:latin typeface="Arial" panose="020B0604020202020204" pitchFamily="34" charset="0"/>
                <a:cs typeface="Arial" panose="020B0604020202020204" pitchFamily="34" charset="0"/>
                <a:sym typeface="Wingdings" panose="05000000000000000000" pitchFamily="2" charset="2"/>
              </a:rPr>
              <a:t>Preamble Structure (single format)</a:t>
            </a:r>
            <a:endParaRPr lang="en-US" altLang="ko-KR" sz="1600" i="1" u="sng" dirty="0">
              <a:latin typeface="Arial" panose="020B0604020202020204" pitchFamily="34" charset="0"/>
              <a:cs typeface="Arial" panose="020B0604020202020204" pitchFamily="34" charset="0"/>
              <a:sym typeface="Wingdings" panose="05000000000000000000" pitchFamily="2" charset="2"/>
            </a:endParaRPr>
          </a:p>
          <a:p>
            <a:pPr lvl="2"/>
            <a:endParaRPr lang="en-US" altLang="ko-KR" sz="1600" dirty="0" smtClean="0"/>
          </a:p>
          <a:p>
            <a:pPr lvl="2"/>
            <a:endParaRPr lang="en-US" altLang="ko-KR" sz="1600" dirty="0" smtClean="0"/>
          </a:p>
          <a:p>
            <a:pPr lvl="2"/>
            <a:endParaRPr lang="en-US" altLang="ko-KR" sz="2000" dirty="0" smtClean="0"/>
          </a:p>
          <a:p>
            <a:pPr marL="835025" lvl="2" indent="-206375">
              <a:spcBef>
                <a:spcPts val="0"/>
              </a:spcBef>
              <a:spcAft>
                <a:spcPts val="1200"/>
              </a:spcAft>
            </a:pPr>
            <a:endParaRPr lang="en-US" altLang="ko-KR" sz="1600"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바닥글 개체 틀 4"/>
          <p:cNvSpPr>
            <a:spLocks noGrp="1"/>
          </p:cNvSpPr>
          <p:nvPr>
            <p:ph type="ftr" sz="quarter" idx="11"/>
          </p:nvPr>
        </p:nvSpPr>
        <p:spPr>
          <a:xfrm>
            <a:off x="5486400" y="6475413"/>
            <a:ext cx="3124200" cy="184666"/>
          </a:xfrm>
        </p:spPr>
        <p:txBody>
          <a:bodyPr/>
          <a:lstStyle/>
          <a:p>
            <a:r>
              <a:rPr lang="en-US" altLang="ko-KR" dirty="0" smtClean="0"/>
              <a:t>Various Authors (TG3e Proposal)</a:t>
            </a:r>
            <a:endParaRPr lang="en-US" altLang="ko-KR" dirty="0"/>
          </a:p>
        </p:txBody>
      </p:sp>
      <p:sp>
        <p:nvSpPr>
          <p:cNvPr id="12" name="날짜 개체 틀 3"/>
          <p:cNvSpPr>
            <a:spLocks noGrp="1"/>
          </p:cNvSpPr>
          <p:nvPr>
            <p:ph type="dt" sz="half" idx="10"/>
          </p:nvPr>
        </p:nvSpPr>
        <p:spPr>
          <a:xfrm>
            <a:off x="685800" y="378281"/>
            <a:ext cx="1600200" cy="215444"/>
          </a:xfrm>
        </p:spPr>
        <p:txBody>
          <a:bodyPr/>
          <a:lstStyle/>
          <a:p>
            <a:r>
              <a:rPr lang="en-US" altLang="ko-KR" dirty="0" smtClean="0"/>
              <a:t>September 2015</a:t>
            </a:r>
            <a:endParaRPr lang="en-US" altLang="ko-KR" dirty="0"/>
          </a:p>
        </p:txBody>
      </p:sp>
      <p:graphicFrame>
        <p:nvGraphicFramePr>
          <p:cNvPr id="13" name="개체 12"/>
          <p:cNvGraphicFramePr>
            <a:graphicFrameLocks noChangeAspect="1"/>
          </p:cNvGraphicFramePr>
          <p:nvPr>
            <p:extLst>
              <p:ext uri="{D42A27DB-BD31-4B8C-83A1-F6EECF244321}">
                <p14:modId xmlns:p14="http://schemas.microsoft.com/office/powerpoint/2010/main" val="1879277765"/>
              </p:ext>
            </p:extLst>
          </p:nvPr>
        </p:nvGraphicFramePr>
        <p:xfrm>
          <a:off x="1692275" y="2132856"/>
          <a:ext cx="4867275" cy="1581150"/>
        </p:xfrm>
        <a:graphic>
          <a:graphicData uri="http://schemas.openxmlformats.org/presentationml/2006/ole">
            <mc:AlternateContent xmlns:mc="http://schemas.openxmlformats.org/markup-compatibility/2006">
              <mc:Choice xmlns:v="urn:schemas-microsoft-com:vml" Requires="v">
                <p:oleObj spid="_x0000_s22880" name="Visio" r:id="rId4" imgW="6388446" imgH="2078730" progId="Visio.Drawing.11">
                  <p:embed/>
                </p:oleObj>
              </mc:Choice>
              <mc:Fallback>
                <p:oleObj name="Visio" r:id="rId4" imgW="6388446" imgH="2078730" progId="Visio.Drawing.11">
                  <p:embed/>
                  <p:pic>
                    <p:nvPicPr>
                      <p:cNvPr id="0" name="개체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2132856"/>
                        <a:ext cx="48672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30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6" name="개체 15"/>
          <p:cNvGraphicFramePr>
            <a:graphicFrameLocks noChangeAspect="1"/>
          </p:cNvGraphicFramePr>
          <p:nvPr>
            <p:extLst>
              <p:ext uri="{D42A27DB-BD31-4B8C-83A1-F6EECF244321}">
                <p14:modId xmlns:p14="http://schemas.microsoft.com/office/powerpoint/2010/main" val="3272726490"/>
              </p:ext>
            </p:extLst>
          </p:nvPr>
        </p:nvGraphicFramePr>
        <p:xfrm>
          <a:off x="1763688" y="4293096"/>
          <a:ext cx="5827286" cy="1991872"/>
        </p:xfrm>
        <a:graphic>
          <a:graphicData uri="http://schemas.openxmlformats.org/presentationml/2006/ole">
            <mc:AlternateContent xmlns:mc="http://schemas.openxmlformats.org/markup-compatibility/2006">
              <mc:Choice xmlns:v="urn:schemas-microsoft-com:vml" Requires="v">
                <p:oleObj spid="_x0000_s22881" name="Visio" r:id="rId6" imgW="5515699" imgH="1887030" progId="Visio.Drawing.11">
                  <p:embed/>
                </p:oleObj>
              </mc:Choice>
              <mc:Fallback>
                <p:oleObj name="Visio" r:id="rId6" imgW="5515699" imgH="1887030" progId="Visio.Drawing.11">
                  <p:embed/>
                  <p:pic>
                    <p:nvPicPr>
                      <p:cNvPr id="0" name="Object 3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4293096"/>
                        <a:ext cx="5827286" cy="1991872"/>
                      </a:xfrm>
                      <a:prstGeom prst="rect">
                        <a:avLst/>
                      </a:prstGeom>
                      <a:noFill/>
                    </p:spPr>
                  </p:pic>
                </p:oleObj>
              </mc:Fallback>
            </mc:AlternateContent>
          </a:graphicData>
        </a:graphic>
      </p:graphicFrame>
    </p:spTree>
    <p:extLst>
      <p:ext uri="{BB962C8B-B14F-4D97-AF65-F5344CB8AC3E}">
        <p14:creationId xmlns:p14="http://schemas.microsoft.com/office/powerpoint/2010/main" val="116384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4524</TotalTime>
  <Words>4605</Words>
  <Application>Microsoft Office PowerPoint</Application>
  <PresentationFormat>화면 슬라이드 쇼(4:3)</PresentationFormat>
  <Paragraphs>1201</Paragraphs>
  <Slides>40</Slides>
  <Notes>37</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40</vt:i4>
      </vt:variant>
    </vt:vector>
  </HeadingPairs>
  <TitlesOfParts>
    <vt:vector size="42" baseType="lpstr">
      <vt:lpstr>template</vt:lpstr>
      <vt:lpstr>Visio</vt:lpstr>
      <vt:lpstr>PowerPoint 프레젠테이션</vt:lpstr>
      <vt:lpstr>PowerPoint 프레젠테이션</vt:lpstr>
      <vt:lpstr>PowerPoint 프레젠테이션</vt:lpstr>
      <vt:lpstr>Overview</vt:lpstr>
      <vt:lpstr>HRCP-OOK PHY Features (1/2)</vt:lpstr>
      <vt:lpstr>HRCP-OOK PHY Features (2/2)</vt:lpstr>
      <vt:lpstr>Channel Bonding (1/2) </vt:lpstr>
      <vt:lpstr>Channel Bonding (2/2)</vt:lpstr>
      <vt:lpstr>HRCP-OOK PHY frame format (1/3)</vt:lpstr>
      <vt:lpstr>HRCP-OOK PHY frame format (2/3)</vt:lpstr>
      <vt:lpstr>HRCP-OOK PHY frame format (3/3)</vt:lpstr>
      <vt:lpstr>Preamble Repetition</vt:lpstr>
      <vt:lpstr>HR-OOK PHY Header format</vt:lpstr>
      <vt:lpstr>Frame Header construction (1/2) </vt:lpstr>
      <vt:lpstr>Frame Header construction (2/2) </vt:lpstr>
      <vt:lpstr>HRCP-OOK PHY Payload field</vt:lpstr>
      <vt:lpstr>Blocks and Pilot Symbol</vt:lpstr>
      <vt:lpstr>Modulation</vt:lpstr>
      <vt:lpstr>Forward Error Correction (1/2)</vt:lpstr>
      <vt:lpstr>Forward Error Correction (2/2)</vt:lpstr>
      <vt:lpstr>Code Spreading</vt:lpstr>
      <vt:lpstr>Scrambling</vt:lpstr>
      <vt:lpstr>HR-OOK PHY MCS</vt:lpstr>
      <vt:lpstr>Header Rates</vt:lpstr>
      <vt:lpstr>Timing related Parameters</vt:lpstr>
      <vt:lpstr>Frame related Parameters</vt:lpstr>
      <vt:lpstr>PHY Layer Timing, IFS Parameters </vt:lpstr>
      <vt:lpstr>Simulation and Performance Evaluation</vt:lpstr>
      <vt:lpstr>Link Budget Margin (OOK)</vt:lpstr>
      <vt:lpstr>Performance (FER vs. Eb/No) in Channel</vt:lpstr>
      <vt:lpstr>Technical Requirements</vt:lpstr>
      <vt:lpstr>Technical Requirements</vt:lpstr>
      <vt:lpstr>Regulatory Requirements</vt:lpstr>
      <vt:lpstr>Evaluation Criteria - PHY</vt:lpstr>
      <vt:lpstr>Evaluation Criteria - PHY</vt:lpstr>
      <vt:lpstr>Evaluation Criteria – System Criteria</vt:lpstr>
      <vt:lpstr>Evaluation Criteria – System Criteria</vt:lpstr>
      <vt:lpstr>Summary</vt:lpstr>
      <vt:lpstr>References</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이재승</cp:lastModifiedBy>
  <cp:revision>309</cp:revision>
  <cp:lastPrinted>1998-02-10T13:28:06Z</cp:lastPrinted>
  <dcterms:created xsi:type="dcterms:W3CDTF">2014-03-12T01:39:25Z</dcterms:created>
  <dcterms:modified xsi:type="dcterms:W3CDTF">2015-09-11T03:53:25Z</dcterms:modified>
</cp:coreProperties>
</file>