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3.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312" r:id="rId2"/>
    <p:sldId id="313" r:id="rId3"/>
    <p:sldId id="314" r:id="rId4"/>
    <p:sldId id="316" r:id="rId5"/>
    <p:sldId id="318" r:id="rId6"/>
    <p:sldId id="278" r:id="rId7"/>
    <p:sldId id="307" r:id="rId8"/>
    <p:sldId id="279" r:id="rId9"/>
    <p:sldId id="306" r:id="rId10"/>
    <p:sldId id="304" r:id="rId11"/>
    <p:sldId id="317" r:id="rId12"/>
    <p:sldId id="305" r:id="rId13"/>
    <p:sldId id="326" r:id="rId14"/>
    <p:sldId id="325" r:id="rId15"/>
    <p:sldId id="319" r:id="rId16"/>
    <p:sldId id="320" r:id="rId17"/>
    <p:sldId id="321" r:id="rId18"/>
    <p:sldId id="322" r:id="rId19"/>
    <p:sldId id="323" r:id="rId20"/>
    <p:sldId id="324" r:id="rId21"/>
    <p:sldId id="291" r:id="rId22"/>
    <p:sldId id="288" r:id="rId23"/>
    <p:sldId id="289" r:id="rId24"/>
    <p:sldId id="265" r:id="rId25"/>
    <p:sldId id="297" r:id="rId26"/>
  </p:sldIdLst>
  <p:sldSz cx="9144000" cy="6858000" type="screen4x3"/>
  <p:notesSz cx="6807200" cy="99393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33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86" autoAdjust="0"/>
    <p:restoredTop sz="85781" autoAdjust="0"/>
  </p:normalViewPr>
  <p:slideViewPr>
    <p:cSldViewPr>
      <p:cViewPr>
        <p:scale>
          <a:sx n="100" d="100"/>
          <a:sy n="100" d="100"/>
        </p:scale>
        <p:origin x="-870" y="-180"/>
      </p:cViewPr>
      <p:guideLst>
        <p:guide orient="horz" pos="2160"/>
        <p:guide pos="2880"/>
      </p:guideLst>
    </p:cSldViewPr>
  </p:slideViewPr>
  <p:notesTextViewPr>
    <p:cViewPr>
      <p:scale>
        <a:sx n="1" d="1"/>
        <a:sy n="1" d="1"/>
      </p:scale>
      <p:origin x="0" y="0"/>
    </p:cViewPr>
  </p:notesTextViewPr>
  <p:sorterViewPr>
    <p:cViewPr>
      <p:scale>
        <a:sx n="100" d="100"/>
        <a:sy n="100" d="100"/>
      </p:scale>
      <p:origin x="0" y="2712"/>
    </p:cViewPr>
  </p:sorterViewPr>
  <p:notesViewPr>
    <p:cSldViewPr>
      <p:cViewPr varScale="1">
        <p:scale>
          <a:sx n="90" d="100"/>
          <a:sy n="90" d="100"/>
        </p:scale>
        <p:origin x="-2478" y="-12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Documents\&#12304;&#65299;&#12305;60G&#38283;&#30330;\&#9670;&#27161;&#28310;&#21270;IEEE802\&#9675;&#27161;&#28310;&#21270;_802.15_SG100G\20150205%20TJ&#12408;&#12398;MIMO&#30427;&#12426;&#36796;&#12415;&#26908;&#35342;\3eMIMO&#26908;&#35342;&#36039;&#26009;_20150909_r0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Documents\&#12304;&#65299;&#12305;60G&#38283;&#30330;\&#9670;&#27161;&#28310;&#21270;IEEE802\&#9675;&#27161;&#28310;&#21270;_802.15_SG100G\&#9675;3e_CMD\3e&#29992;CMD&#20316;&#25104;%20MSA_MSA&#23455;&#28204;&#12481;&#12515;&#12493;&#12523;_20150907_r01.xlsx" TargetMode="Externa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hiraga\&#30740;&#31350;\&#12304;&#65299;&#12305;60G&#38283;&#30330;\&#9670;&#27161;&#28310;&#21270;IEEE802\&#9675;&#27161;&#28310;&#21270;_802.15_SG100G\20150206%20MSA&#12398;&#12481;&#12515;&#12493;&#12523;&#12514;&#12487;&#12523;\CMD\3e&#29992;CMD_&#26368;&#36969;&#32032;&#23376;&#38291;&#38548;.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794056574699518"/>
          <c:y val="1.9531311033771915E-2"/>
          <c:w val="0.75479631996685748"/>
          <c:h val="0.86642372158343028"/>
        </c:manualLayout>
      </c:layout>
      <c:scatterChart>
        <c:scatterStyle val="smoothMarker"/>
        <c:varyColors val="0"/>
        <c:ser>
          <c:idx val="2"/>
          <c:order val="0"/>
          <c:tx>
            <c:strRef>
              <c:f>BER!$A$6</c:f>
              <c:strCache>
                <c:ptCount val="1"/>
                <c:pt idx="0">
                  <c:v>LDPC14/15</c:v>
                </c:pt>
              </c:strCache>
            </c:strRef>
          </c:tx>
          <c:spPr>
            <a:ln>
              <a:solidFill>
                <a:srgbClr val="FF6600"/>
              </a:solidFill>
            </a:ln>
          </c:spPr>
          <c:marker>
            <c:symbol val="none"/>
          </c:marker>
          <c:xVal>
            <c:numRef>
              <c:f>BER!$A$11:$A$36</c:f>
              <c:numCache>
                <c:formatCode>General</c:formatCode>
                <c:ptCount val="26"/>
                <c:pt idx="0">
                  <c:v>10</c:v>
                </c:pt>
                <c:pt idx="1">
                  <c:v>11</c:v>
                </c:pt>
                <c:pt idx="2">
                  <c:v>12</c:v>
                </c:pt>
                <c:pt idx="3">
                  <c:v>13</c:v>
                </c:pt>
                <c:pt idx="4">
                  <c:v>14</c:v>
                </c:pt>
                <c:pt idx="5">
                  <c:v>15</c:v>
                </c:pt>
                <c:pt idx="6">
                  <c:v>16</c:v>
                </c:pt>
                <c:pt idx="7">
                  <c:v>17</c:v>
                </c:pt>
                <c:pt idx="8">
                  <c:v>18</c:v>
                </c:pt>
                <c:pt idx="9">
                  <c:v>19</c:v>
                </c:pt>
                <c:pt idx="10">
                  <c:v>20</c:v>
                </c:pt>
                <c:pt idx="11">
                  <c:v>21</c:v>
                </c:pt>
                <c:pt idx="12">
                  <c:v>22</c:v>
                </c:pt>
                <c:pt idx="13">
                  <c:v>23</c:v>
                </c:pt>
                <c:pt idx="14">
                  <c:v>24</c:v>
                </c:pt>
                <c:pt idx="15">
                  <c:v>25</c:v>
                </c:pt>
                <c:pt idx="16">
                  <c:v>26</c:v>
                </c:pt>
                <c:pt idx="17">
                  <c:v>27</c:v>
                </c:pt>
                <c:pt idx="18">
                  <c:v>28</c:v>
                </c:pt>
                <c:pt idx="19">
                  <c:v>29</c:v>
                </c:pt>
                <c:pt idx="20">
                  <c:v>30</c:v>
                </c:pt>
                <c:pt idx="21">
                  <c:v>31</c:v>
                </c:pt>
                <c:pt idx="22">
                  <c:v>32</c:v>
                </c:pt>
                <c:pt idx="23">
                  <c:v>33</c:v>
                </c:pt>
                <c:pt idx="24">
                  <c:v>34</c:v>
                </c:pt>
                <c:pt idx="25">
                  <c:v>35</c:v>
                </c:pt>
              </c:numCache>
            </c:numRef>
          </c:xVal>
          <c:yVal>
            <c:numRef>
              <c:f>BER!$C$11:$C$36</c:f>
              <c:numCache>
                <c:formatCode>General</c:formatCode>
                <c:ptCount val="26"/>
                <c:pt idx="0">
                  <c:v>0.40820000000000001</c:v>
                </c:pt>
                <c:pt idx="1">
                  <c:v>0.38516</c:v>
                </c:pt>
                <c:pt idx="2">
                  <c:v>0.36286000000000002</c:v>
                </c:pt>
                <c:pt idx="3">
                  <c:v>0.33534999999999998</c:v>
                </c:pt>
                <c:pt idx="4">
                  <c:v>0.31167</c:v>
                </c:pt>
                <c:pt idx="5">
                  <c:v>0.28455000000000003</c:v>
                </c:pt>
                <c:pt idx="6">
                  <c:v>0.25990999999999997</c:v>
                </c:pt>
                <c:pt idx="7">
                  <c:v>0.23518</c:v>
                </c:pt>
                <c:pt idx="8">
                  <c:v>0.21048</c:v>
                </c:pt>
                <c:pt idx="9">
                  <c:v>0.18683</c:v>
                </c:pt>
                <c:pt idx="10">
                  <c:v>0.16497000000000001</c:v>
                </c:pt>
                <c:pt idx="11">
                  <c:v>0.14385999999999999</c:v>
                </c:pt>
                <c:pt idx="12">
                  <c:v>0.12413</c:v>
                </c:pt>
                <c:pt idx="13">
                  <c:v>0.10566</c:v>
                </c:pt>
                <c:pt idx="14">
                  <c:v>8.8711999999999999E-2</c:v>
                </c:pt>
                <c:pt idx="15">
                  <c:v>7.2581000000000007E-2</c:v>
                </c:pt>
                <c:pt idx="16">
                  <c:v>5.7757000000000003E-2</c:v>
                </c:pt>
                <c:pt idx="17">
                  <c:v>4.3727000000000002E-2</c:v>
                </c:pt>
                <c:pt idx="18">
                  <c:v>3.0417E-2</c:v>
                </c:pt>
                <c:pt idx="19">
                  <c:v>1.8273999999999999E-2</c:v>
                </c:pt>
                <c:pt idx="20">
                  <c:v>9.0918000000000006E-3</c:v>
                </c:pt>
                <c:pt idx="21">
                  <c:v>3.7277999999999999E-3</c:v>
                </c:pt>
                <c:pt idx="22">
                  <c:v>1.2199000000000001E-3</c:v>
                </c:pt>
                <c:pt idx="23">
                  <c:v>3.6916999999999999E-4</c:v>
                </c:pt>
                <c:pt idx="24">
                  <c:v>1.0404E-4</c:v>
                </c:pt>
                <c:pt idx="25" formatCode="0.00E+00">
                  <c:v>2.4909000000000002E-5</c:v>
                </c:pt>
              </c:numCache>
            </c:numRef>
          </c:yVal>
          <c:smooth val="1"/>
        </c:ser>
        <c:ser>
          <c:idx val="3"/>
          <c:order val="1"/>
          <c:tx>
            <c:strRef>
              <c:f>BER!$E$6</c:f>
              <c:strCache>
                <c:ptCount val="1"/>
                <c:pt idx="0">
                  <c:v>LDPC7/8</c:v>
                </c:pt>
              </c:strCache>
            </c:strRef>
          </c:tx>
          <c:spPr>
            <a:ln>
              <a:solidFill>
                <a:schemeClr val="tx1"/>
              </a:solidFill>
            </a:ln>
          </c:spPr>
          <c:marker>
            <c:symbol val="none"/>
          </c:marker>
          <c:xVal>
            <c:numRef>
              <c:f>BER!$E$11:$E$36</c:f>
              <c:numCache>
                <c:formatCode>General</c:formatCode>
                <c:ptCount val="26"/>
                <c:pt idx="0">
                  <c:v>10</c:v>
                </c:pt>
                <c:pt idx="1">
                  <c:v>11</c:v>
                </c:pt>
                <c:pt idx="2">
                  <c:v>12</c:v>
                </c:pt>
                <c:pt idx="3">
                  <c:v>13</c:v>
                </c:pt>
                <c:pt idx="4">
                  <c:v>14</c:v>
                </c:pt>
                <c:pt idx="5">
                  <c:v>15</c:v>
                </c:pt>
                <c:pt idx="6">
                  <c:v>16</c:v>
                </c:pt>
                <c:pt idx="7">
                  <c:v>17</c:v>
                </c:pt>
                <c:pt idx="8">
                  <c:v>18</c:v>
                </c:pt>
                <c:pt idx="9">
                  <c:v>19</c:v>
                </c:pt>
                <c:pt idx="10">
                  <c:v>20</c:v>
                </c:pt>
                <c:pt idx="11">
                  <c:v>21</c:v>
                </c:pt>
                <c:pt idx="12">
                  <c:v>22</c:v>
                </c:pt>
                <c:pt idx="13">
                  <c:v>23</c:v>
                </c:pt>
                <c:pt idx="14">
                  <c:v>24</c:v>
                </c:pt>
                <c:pt idx="15">
                  <c:v>25</c:v>
                </c:pt>
                <c:pt idx="16">
                  <c:v>26</c:v>
                </c:pt>
                <c:pt idx="17">
                  <c:v>27</c:v>
                </c:pt>
                <c:pt idx="18">
                  <c:v>28</c:v>
                </c:pt>
                <c:pt idx="19">
                  <c:v>29</c:v>
                </c:pt>
                <c:pt idx="20">
                  <c:v>30</c:v>
                </c:pt>
                <c:pt idx="21">
                  <c:v>31</c:v>
                </c:pt>
                <c:pt idx="22">
                  <c:v>32</c:v>
                </c:pt>
                <c:pt idx="23">
                  <c:v>33</c:v>
                </c:pt>
                <c:pt idx="24">
                  <c:v>34</c:v>
                </c:pt>
                <c:pt idx="25">
                  <c:v>35</c:v>
                </c:pt>
              </c:numCache>
            </c:numRef>
          </c:xVal>
          <c:yVal>
            <c:numRef>
              <c:f>BER!$G$11:$G$36</c:f>
              <c:numCache>
                <c:formatCode>General</c:formatCode>
                <c:ptCount val="26"/>
                <c:pt idx="0">
                  <c:v>0.40666999999999998</c:v>
                </c:pt>
                <c:pt idx="1">
                  <c:v>0.38495000000000001</c:v>
                </c:pt>
                <c:pt idx="2">
                  <c:v>0.36041000000000001</c:v>
                </c:pt>
                <c:pt idx="3">
                  <c:v>0.33538000000000001</c:v>
                </c:pt>
                <c:pt idx="4">
                  <c:v>0.30956</c:v>
                </c:pt>
                <c:pt idx="5">
                  <c:v>0.28483999999999998</c:v>
                </c:pt>
                <c:pt idx="6">
                  <c:v>0.25900000000000001</c:v>
                </c:pt>
                <c:pt idx="7">
                  <c:v>0.2344</c:v>
                </c:pt>
                <c:pt idx="8">
                  <c:v>0.20976</c:v>
                </c:pt>
                <c:pt idx="9">
                  <c:v>0.18651000000000001</c:v>
                </c:pt>
                <c:pt idx="10">
                  <c:v>0.16434000000000001</c:v>
                </c:pt>
                <c:pt idx="11">
                  <c:v>0.1439</c:v>
                </c:pt>
                <c:pt idx="12">
                  <c:v>0.12472</c:v>
                </c:pt>
                <c:pt idx="13">
                  <c:v>0.10672</c:v>
                </c:pt>
                <c:pt idx="14">
                  <c:v>8.9644000000000001E-2</c:v>
                </c:pt>
                <c:pt idx="15">
                  <c:v>7.2955000000000006E-2</c:v>
                </c:pt>
                <c:pt idx="16">
                  <c:v>5.6408E-2</c:v>
                </c:pt>
                <c:pt idx="17">
                  <c:v>3.8609999999999998E-2</c:v>
                </c:pt>
                <c:pt idx="18">
                  <c:v>2.1604000000000002E-2</c:v>
                </c:pt>
                <c:pt idx="19">
                  <c:v>9.1091999999999996E-3</c:v>
                </c:pt>
                <c:pt idx="20">
                  <c:v>2.8652999999999999E-3</c:v>
                </c:pt>
                <c:pt idx="21">
                  <c:v>7.5805000000000002E-4</c:v>
                </c:pt>
                <c:pt idx="22">
                  <c:v>1.8239999999999999E-4</c:v>
                </c:pt>
                <c:pt idx="23" formatCode="0.00E+00">
                  <c:v>2.6463000000000001E-5</c:v>
                </c:pt>
                <c:pt idx="24" formatCode="0.00E+00">
                  <c:v>2.9117E-6</c:v>
                </c:pt>
                <c:pt idx="25" formatCode="0.00E+00">
                  <c:v>1.7718E-7</c:v>
                </c:pt>
              </c:numCache>
            </c:numRef>
          </c:yVal>
          <c:smooth val="1"/>
        </c:ser>
        <c:ser>
          <c:idx val="4"/>
          <c:order val="2"/>
          <c:tx>
            <c:strRef>
              <c:f>BER!$I$6</c:f>
              <c:strCache>
                <c:ptCount val="1"/>
                <c:pt idx="0">
                  <c:v>LDPC3/4</c:v>
                </c:pt>
              </c:strCache>
            </c:strRef>
          </c:tx>
          <c:spPr>
            <a:ln>
              <a:solidFill>
                <a:srgbClr val="00B050"/>
              </a:solidFill>
            </a:ln>
          </c:spPr>
          <c:marker>
            <c:symbol val="none"/>
          </c:marker>
          <c:xVal>
            <c:numRef>
              <c:f>BER!$I$11:$I$31</c:f>
              <c:numCache>
                <c:formatCode>General</c:formatCode>
                <c:ptCount val="21"/>
                <c:pt idx="0">
                  <c:v>10</c:v>
                </c:pt>
                <c:pt idx="1">
                  <c:v>11</c:v>
                </c:pt>
                <c:pt idx="2">
                  <c:v>12</c:v>
                </c:pt>
                <c:pt idx="3">
                  <c:v>13</c:v>
                </c:pt>
                <c:pt idx="4">
                  <c:v>14</c:v>
                </c:pt>
                <c:pt idx="5">
                  <c:v>15</c:v>
                </c:pt>
                <c:pt idx="6">
                  <c:v>16</c:v>
                </c:pt>
                <c:pt idx="7">
                  <c:v>17</c:v>
                </c:pt>
                <c:pt idx="8">
                  <c:v>18</c:v>
                </c:pt>
                <c:pt idx="9">
                  <c:v>19</c:v>
                </c:pt>
                <c:pt idx="10">
                  <c:v>20</c:v>
                </c:pt>
                <c:pt idx="11">
                  <c:v>21</c:v>
                </c:pt>
                <c:pt idx="12">
                  <c:v>22</c:v>
                </c:pt>
                <c:pt idx="13">
                  <c:v>23</c:v>
                </c:pt>
                <c:pt idx="14">
                  <c:v>24</c:v>
                </c:pt>
                <c:pt idx="15">
                  <c:v>25</c:v>
                </c:pt>
                <c:pt idx="16">
                  <c:v>26</c:v>
                </c:pt>
                <c:pt idx="17">
                  <c:v>27</c:v>
                </c:pt>
                <c:pt idx="18">
                  <c:v>28</c:v>
                </c:pt>
                <c:pt idx="19">
                  <c:v>29</c:v>
                </c:pt>
                <c:pt idx="20">
                  <c:v>30</c:v>
                </c:pt>
              </c:numCache>
            </c:numRef>
          </c:xVal>
          <c:yVal>
            <c:numRef>
              <c:f>BER!$K$11:$K$31</c:f>
              <c:numCache>
                <c:formatCode>General</c:formatCode>
                <c:ptCount val="21"/>
                <c:pt idx="0">
                  <c:v>0.40808</c:v>
                </c:pt>
                <c:pt idx="1">
                  <c:v>0.38475999999999999</c:v>
                </c:pt>
                <c:pt idx="2">
                  <c:v>0.36280000000000001</c:v>
                </c:pt>
                <c:pt idx="3">
                  <c:v>0.33716000000000002</c:v>
                </c:pt>
                <c:pt idx="4">
                  <c:v>0.31240000000000001</c:v>
                </c:pt>
                <c:pt idx="5">
                  <c:v>0.28805999999999998</c:v>
                </c:pt>
                <c:pt idx="6">
                  <c:v>0.26390999999999998</c:v>
                </c:pt>
                <c:pt idx="7">
                  <c:v>0.24001</c:v>
                </c:pt>
                <c:pt idx="8">
                  <c:v>0.21704999999999999</c:v>
                </c:pt>
                <c:pt idx="9">
                  <c:v>0.19475999999999999</c:v>
                </c:pt>
                <c:pt idx="10">
                  <c:v>0.17372000000000001</c:v>
                </c:pt>
                <c:pt idx="11">
                  <c:v>0.153</c:v>
                </c:pt>
                <c:pt idx="12">
                  <c:v>0.13325999999999999</c:v>
                </c:pt>
                <c:pt idx="13">
                  <c:v>0.11251</c:v>
                </c:pt>
                <c:pt idx="14">
                  <c:v>8.9926000000000006E-2</c:v>
                </c:pt>
                <c:pt idx="15">
                  <c:v>6.1108000000000003E-2</c:v>
                </c:pt>
                <c:pt idx="16">
                  <c:v>3.0299E-2</c:v>
                </c:pt>
                <c:pt idx="17">
                  <c:v>9.9220000000000003E-3</c:v>
                </c:pt>
                <c:pt idx="18">
                  <c:v>2.3663E-3</c:v>
                </c:pt>
                <c:pt idx="19">
                  <c:v>3.8845999999999998E-4</c:v>
                </c:pt>
                <c:pt idx="20" formatCode="0.00E+00">
                  <c:v>3.1674000000000002E-5</c:v>
                </c:pt>
              </c:numCache>
            </c:numRef>
          </c:yVal>
          <c:smooth val="1"/>
        </c:ser>
        <c:ser>
          <c:idx val="0"/>
          <c:order val="3"/>
          <c:tx>
            <c:v>LDPC11/15</c:v>
          </c:tx>
          <c:spPr>
            <a:ln>
              <a:solidFill>
                <a:srgbClr val="FF0000"/>
              </a:solidFill>
            </a:ln>
          </c:spPr>
          <c:marker>
            <c:symbol val="none"/>
          </c:marker>
          <c:xVal>
            <c:numRef>
              <c:f>BER!$M$11:$M$36</c:f>
              <c:numCache>
                <c:formatCode>General</c:formatCode>
                <c:ptCount val="26"/>
                <c:pt idx="0">
                  <c:v>10</c:v>
                </c:pt>
                <c:pt idx="1">
                  <c:v>11</c:v>
                </c:pt>
                <c:pt idx="2">
                  <c:v>12</c:v>
                </c:pt>
                <c:pt idx="3">
                  <c:v>13</c:v>
                </c:pt>
                <c:pt idx="4">
                  <c:v>14</c:v>
                </c:pt>
                <c:pt idx="5">
                  <c:v>15</c:v>
                </c:pt>
                <c:pt idx="6">
                  <c:v>16</c:v>
                </c:pt>
                <c:pt idx="7">
                  <c:v>17</c:v>
                </c:pt>
                <c:pt idx="8">
                  <c:v>18</c:v>
                </c:pt>
                <c:pt idx="9">
                  <c:v>19</c:v>
                </c:pt>
                <c:pt idx="10">
                  <c:v>20</c:v>
                </c:pt>
                <c:pt idx="11">
                  <c:v>21</c:v>
                </c:pt>
                <c:pt idx="12">
                  <c:v>22</c:v>
                </c:pt>
                <c:pt idx="13">
                  <c:v>23</c:v>
                </c:pt>
                <c:pt idx="14">
                  <c:v>24</c:v>
                </c:pt>
                <c:pt idx="15">
                  <c:v>25</c:v>
                </c:pt>
                <c:pt idx="16">
                  <c:v>26</c:v>
                </c:pt>
                <c:pt idx="17">
                  <c:v>27</c:v>
                </c:pt>
                <c:pt idx="18">
                  <c:v>28</c:v>
                </c:pt>
                <c:pt idx="19">
                  <c:v>29</c:v>
                </c:pt>
                <c:pt idx="20">
                  <c:v>30</c:v>
                </c:pt>
                <c:pt idx="21">
                  <c:v>31</c:v>
                </c:pt>
                <c:pt idx="22">
                  <c:v>32</c:v>
                </c:pt>
                <c:pt idx="23">
                  <c:v>33</c:v>
                </c:pt>
                <c:pt idx="24">
                  <c:v>34</c:v>
                </c:pt>
                <c:pt idx="25">
                  <c:v>35</c:v>
                </c:pt>
              </c:numCache>
            </c:numRef>
          </c:xVal>
          <c:yVal>
            <c:numRef>
              <c:f>BER!$O$11:$O$36</c:f>
              <c:numCache>
                <c:formatCode>General</c:formatCode>
                <c:ptCount val="26"/>
                <c:pt idx="0">
                  <c:v>0.40631</c:v>
                </c:pt>
                <c:pt idx="1">
                  <c:v>0.38086999999999999</c:v>
                </c:pt>
                <c:pt idx="2">
                  <c:v>0.35786000000000001</c:v>
                </c:pt>
                <c:pt idx="3">
                  <c:v>0.33287</c:v>
                </c:pt>
                <c:pt idx="4">
                  <c:v>0.30940000000000001</c:v>
                </c:pt>
                <c:pt idx="5">
                  <c:v>0.28582000000000002</c:v>
                </c:pt>
                <c:pt idx="6">
                  <c:v>0.26106000000000001</c:v>
                </c:pt>
                <c:pt idx="7">
                  <c:v>0.23852999999999999</c:v>
                </c:pt>
                <c:pt idx="8">
                  <c:v>0.21507000000000001</c:v>
                </c:pt>
                <c:pt idx="9">
                  <c:v>0.19384999999999999</c:v>
                </c:pt>
                <c:pt idx="10">
                  <c:v>0.17158000000000001</c:v>
                </c:pt>
                <c:pt idx="11">
                  <c:v>0.14953</c:v>
                </c:pt>
                <c:pt idx="12">
                  <c:v>0.12767000000000001</c:v>
                </c:pt>
                <c:pt idx="13">
                  <c:v>0.10335</c:v>
                </c:pt>
                <c:pt idx="14">
                  <c:v>7.3885000000000006E-2</c:v>
                </c:pt>
                <c:pt idx="15">
                  <c:v>4.2115E-2</c:v>
                </c:pt>
                <c:pt idx="16">
                  <c:v>1.7545000000000002E-2</c:v>
                </c:pt>
                <c:pt idx="17">
                  <c:v>4.9046999999999997E-3</c:v>
                </c:pt>
                <c:pt idx="18">
                  <c:v>9.3389999999999999E-4</c:v>
                </c:pt>
                <c:pt idx="19" formatCode="0.00E+00">
                  <c:v>7.3419999999999998E-5</c:v>
                </c:pt>
                <c:pt idx="20" formatCode="0.00E+00">
                  <c:v>6.7899999999999998E-7</c:v>
                </c:pt>
                <c:pt idx="21">
                  <c:v>0</c:v>
                </c:pt>
                <c:pt idx="22">
                  <c:v>0</c:v>
                </c:pt>
                <c:pt idx="23">
                  <c:v>0</c:v>
                </c:pt>
                <c:pt idx="24">
                  <c:v>0</c:v>
                </c:pt>
                <c:pt idx="25">
                  <c:v>0</c:v>
                </c:pt>
              </c:numCache>
            </c:numRef>
          </c:yVal>
          <c:smooth val="1"/>
        </c:ser>
        <c:ser>
          <c:idx val="5"/>
          <c:order val="4"/>
          <c:tx>
            <c:strRef>
              <c:f>BER!$Q$6</c:f>
              <c:strCache>
                <c:ptCount val="1"/>
                <c:pt idx="0">
                  <c:v>LDPC1/2</c:v>
                </c:pt>
              </c:strCache>
            </c:strRef>
          </c:tx>
          <c:spPr>
            <a:ln>
              <a:solidFill>
                <a:srgbClr val="FF00FF"/>
              </a:solidFill>
            </a:ln>
          </c:spPr>
          <c:marker>
            <c:symbol val="none"/>
          </c:marker>
          <c:xVal>
            <c:numRef>
              <c:f>BER!$Q$11:$Q$31</c:f>
              <c:numCache>
                <c:formatCode>General</c:formatCode>
                <c:ptCount val="21"/>
                <c:pt idx="0">
                  <c:v>10</c:v>
                </c:pt>
                <c:pt idx="1">
                  <c:v>11</c:v>
                </c:pt>
                <c:pt idx="2">
                  <c:v>12</c:v>
                </c:pt>
                <c:pt idx="3">
                  <c:v>13</c:v>
                </c:pt>
                <c:pt idx="4">
                  <c:v>14</c:v>
                </c:pt>
                <c:pt idx="5">
                  <c:v>15</c:v>
                </c:pt>
                <c:pt idx="6">
                  <c:v>16</c:v>
                </c:pt>
                <c:pt idx="7">
                  <c:v>17</c:v>
                </c:pt>
                <c:pt idx="8">
                  <c:v>18</c:v>
                </c:pt>
                <c:pt idx="9">
                  <c:v>19</c:v>
                </c:pt>
                <c:pt idx="10">
                  <c:v>20</c:v>
                </c:pt>
                <c:pt idx="11">
                  <c:v>21</c:v>
                </c:pt>
                <c:pt idx="12">
                  <c:v>22</c:v>
                </c:pt>
                <c:pt idx="13">
                  <c:v>23</c:v>
                </c:pt>
                <c:pt idx="14">
                  <c:v>24</c:v>
                </c:pt>
                <c:pt idx="15">
                  <c:v>25</c:v>
                </c:pt>
                <c:pt idx="16">
                  <c:v>26</c:v>
                </c:pt>
                <c:pt idx="17">
                  <c:v>27</c:v>
                </c:pt>
                <c:pt idx="18">
                  <c:v>28</c:v>
                </c:pt>
                <c:pt idx="19">
                  <c:v>29</c:v>
                </c:pt>
                <c:pt idx="20">
                  <c:v>30</c:v>
                </c:pt>
              </c:numCache>
            </c:numRef>
          </c:xVal>
          <c:yVal>
            <c:numRef>
              <c:f>BER!$S$11:$S$31</c:f>
              <c:numCache>
                <c:formatCode>General</c:formatCode>
                <c:ptCount val="21"/>
                <c:pt idx="0">
                  <c:v>0.41104000000000002</c:v>
                </c:pt>
                <c:pt idx="1">
                  <c:v>0.39090999999999998</c:v>
                </c:pt>
                <c:pt idx="2">
                  <c:v>0.36842000000000003</c:v>
                </c:pt>
                <c:pt idx="3">
                  <c:v>0.34655999999999998</c:v>
                </c:pt>
                <c:pt idx="4">
                  <c:v>0.32439000000000001</c:v>
                </c:pt>
                <c:pt idx="5">
                  <c:v>0.30326999999999998</c:v>
                </c:pt>
                <c:pt idx="6">
                  <c:v>0.27890999999999999</c:v>
                </c:pt>
                <c:pt idx="7">
                  <c:v>0.25596000000000002</c:v>
                </c:pt>
                <c:pt idx="8">
                  <c:v>0.23133999999999999</c:v>
                </c:pt>
                <c:pt idx="9">
                  <c:v>0.20488000000000001</c:v>
                </c:pt>
                <c:pt idx="10">
                  <c:v>0.17194999999999999</c:v>
                </c:pt>
                <c:pt idx="11">
                  <c:v>0.12472</c:v>
                </c:pt>
                <c:pt idx="12">
                  <c:v>6.8310999999999997E-2</c:v>
                </c:pt>
                <c:pt idx="13">
                  <c:v>2.8192999999999999E-2</c:v>
                </c:pt>
                <c:pt idx="14">
                  <c:v>7.5837999999999999E-3</c:v>
                </c:pt>
                <c:pt idx="15">
                  <c:v>1.3586E-3</c:v>
                </c:pt>
                <c:pt idx="16" formatCode="0.00E+00">
                  <c:v>9.9834999999999995E-5</c:v>
                </c:pt>
                <c:pt idx="17" formatCode="0.00E+00">
                  <c:v>1.7825000000000001E-6</c:v>
                </c:pt>
                <c:pt idx="18">
                  <c:v>0</c:v>
                </c:pt>
                <c:pt idx="19">
                  <c:v>0</c:v>
                </c:pt>
                <c:pt idx="20">
                  <c:v>0</c:v>
                </c:pt>
              </c:numCache>
            </c:numRef>
          </c:yVal>
          <c:smooth val="1"/>
        </c:ser>
        <c:ser>
          <c:idx val="6"/>
          <c:order val="5"/>
          <c:tx>
            <c:strRef>
              <c:f>BER!$U$6</c:f>
              <c:strCache>
                <c:ptCount val="1"/>
                <c:pt idx="0">
                  <c:v>No FEC</c:v>
                </c:pt>
              </c:strCache>
            </c:strRef>
          </c:tx>
          <c:spPr>
            <a:ln w="3175">
              <a:solidFill>
                <a:schemeClr val="tx1"/>
              </a:solidFill>
            </a:ln>
          </c:spPr>
          <c:marker>
            <c:symbol val="none"/>
          </c:marker>
          <c:xVal>
            <c:numRef>
              <c:f>BER!$U$11:$U$41</c:f>
              <c:numCache>
                <c:formatCode>General</c:formatCode>
                <c:ptCount val="31"/>
                <c:pt idx="0">
                  <c:v>10</c:v>
                </c:pt>
                <c:pt idx="1">
                  <c:v>11</c:v>
                </c:pt>
                <c:pt idx="2">
                  <c:v>12</c:v>
                </c:pt>
                <c:pt idx="3">
                  <c:v>13</c:v>
                </c:pt>
                <c:pt idx="4">
                  <c:v>14</c:v>
                </c:pt>
                <c:pt idx="5">
                  <c:v>15</c:v>
                </c:pt>
                <c:pt idx="6">
                  <c:v>16</c:v>
                </c:pt>
                <c:pt idx="7">
                  <c:v>17</c:v>
                </c:pt>
                <c:pt idx="8">
                  <c:v>18</c:v>
                </c:pt>
                <c:pt idx="9">
                  <c:v>19</c:v>
                </c:pt>
                <c:pt idx="10">
                  <c:v>20</c:v>
                </c:pt>
                <c:pt idx="11">
                  <c:v>21</c:v>
                </c:pt>
                <c:pt idx="12">
                  <c:v>22</c:v>
                </c:pt>
                <c:pt idx="13">
                  <c:v>23</c:v>
                </c:pt>
                <c:pt idx="14">
                  <c:v>24</c:v>
                </c:pt>
                <c:pt idx="15">
                  <c:v>25</c:v>
                </c:pt>
                <c:pt idx="16">
                  <c:v>26</c:v>
                </c:pt>
                <c:pt idx="17">
                  <c:v>27</c:v>
                </c:pt>
                <c:pt idx="18">
                  <c:v>28</c:v>
                </c:pt>
                <c:pt idx="19">
                  <c:v>29</c:v>
                </c:pt>
                <c:pt idx="20">
                  <c:v>30</c:v>
                </c:pt>
                <c:pt idx="21">
                  <c:v>31</c:v>
                </c:pt>
                <c:pt idx="22">
                  <c:v>32</c:v>
                </c:pt>
                <c:pt idx="23">
                  <c:v>33</c:v>
                </c:pt>
                <c:pt idx="24">
                  <c:v>34</c:v>
                </c:pt>
                <c:pt idx="25">
                  <c:v>35</c:v>
                </c:pt>
                <c:pt idx="26">
                  <c:v>36</c:v>
                </c:pt>
                <c:pt idx="27">
                  <c:v>37</c:v>
                </c:pt>
                <c:pt idx="28">
                  <c:v>38</c:v>
                </c:pt>
                <c:pt idx="29">
                  <c:v>39</c:v>
                </c:pt>
                <c:pt idx="30">
                  <c:v>40</c:v>
                </c:pt>
              </c:numCache>
            </c:numRef>
          </c:xVal>
          <c:yVal>
            <c:numRef>
              <c:f>BER!$W$11:$W$41</c:f>
              <c:numCache>
                <c:formatCode>General</c:formatCode>
                <c:ptCount val="31"/>
                <c:pt idx="0">
                  <c:v>0.40526000000000001</c:v>
                </c:pt>
                <c:pt idx="1">
                  <c:v>0.38507999999999998</c:v>
                </c:pt>
                <c:pt idx="2">
                  <c:v>0.36001</c:v>
                </c:pt>
                <c:pt idx="3">
                  <c:v>0.33498</c:v>
                </c:pt>
                <c:pt idx="4">
                  <c:v>0.30992999999999998</c:v>
                </c:pt>
                <c:pt idx="5">
                  <c:v>0.28327000000000002</c:v>
                </c:pt>
                <c:pt idx="6">
                  <c:v>0.25871</c:v>
                </c:pt>
                <c:pt idx="7">
                  <c:v>0.23322999999999999</c:v>
                </c:pt>
                <c:pt idx="8">
                  <c:v>0.20907999999999999</c:v>
                </c:pt>
                <c:pt idx="9">
                  <c:v>0.18603</c:v>
                </c:pt>
                <c:pt idx="10">
                  <c:v>0.16328000000000001</c:v>
                </c:pt>
                <c:pt idx="11">
                  <c:v>0.14274000000000001</c:v>
                </c:pt>
                <c:pt idx="12">
                  <c:v>0.12303</c:v>
                </c:pt>
                <c:pt idx="13">
                  <c:v>0.10493</c:v>
                </c:pt>
                <c:pt idx="14">
                  <c:v>8.7570999999999996E-2</c:v>
                </c:pt>
                <c:pt idx="15">
                  <c:v>7.1207000000000006E-2</c:v>
                </c:pt>
                <c:pt idx="16">
                  <c:v>5.6472000000000001E-2</c:v>
                </c:pt>
                <c:pt idx="17">
                  <c:v>4.3215000000000003E-2</c:v>
                </c:pt>
                <c:pt idx="18">
                  <c:v>3.1586000000000003E-2</c:v>
                </c:pt>
                <c:pt idx="19">
                  <c:v>2.2211000000000002E-2</c:v>
                </c:pt>
                <c:pt idx="20">
                  <c:v>1.4786000000000001E-2</c:v>
                </c:pt>
                <c:pt idx="21">
                  <c:v>9.5841999999999993E-3</c:v>
                </c:pt>
                <c:pt idx="22">
                  <c:v>5.8983999999999998E-3</c:v>
                </c:pt>
                <c:pt idx="23">
                  <c:v>3.5696E-3</c:v>
                </c:pt>
                <c:pt idx="24">
                  <c:v>2.1224999999999998E-3</c:v>
                </c:pt>
                <c:pt idx="25">
                  <c:v>1.2638E-3</c:v>
                </c:pt>
                <c:pt idx="26">
                  <c:v>8.0734000000000003E-4</c:v>
                </c:pt>
                <c:pt idx="27">
                  <c:v>5.0053000000000001E-4</c:v>
                </c:pt>
                <c:pt idx="28">
                  <c:v>3.3984E-4</c:v>
                </c:pt>
                <c:pt idx="29">
                  <c:v>2.4991999999999999E-4</c:v>
                </c:pt>
                <c:pt idx="30">
                  <c:v>1.8974000000000001E-4</c:v>
                </c:pt>
              </c:numCache>
            </c:numRef>
          </c:yVal>
          <c:smooth val="1"/>
        </c:ser>
        <c:dLbls>
          <c:showLegendKey val="0"/>
          <c:showVal val="0"/>
          <c:showCatName val="0"/>
          <c:showSerName val="0"/>
          <c:showPercent val="0"/>
          <c:showBubbleSize val="0"/>
        </c:dLbls>
        <c:axId val="91738496"/>
        <c:axId val="91740416"/>
      </c:scatterChart>
      <c:valAx>
        <c:axId val="91738496"/>
        <c:scaling>
          <c:orientation val="minMax"/>
          <c:max val="40"/>
          <c:min val="0"/>
        </c:scaling>
        <c:delete val="0"/>
        <c:axPos val="b"/>
        <c:minorGridlines/>
        <c:title>
          <c:tx>
            <c:rich>
              <a:bodyPr/>
              <a:lstStyle/>
              <a:p>
                <a:pPr>
                  <a:defRPr b="0"/>
                </a:pPr>
                <a:r>
                  <a:rPr lang="en-US" b="0"/>
                  <a:t>SNR[dB]</a:t>
                </a:r>
                <a:endParaRPr lang="ja-JP" b="0"/>
              </a:p>
            </c:rich>
          </c:tx>
          <c:layout/>
          <c:overlay val="0"/>
        </c:title>
        <c:numFmt formatCode="General" sourceLinked="1"/>
        <c:majorTickMark val="in"/>
        <c:minorTickMark val="none"/>
        <c:tickLblPos val="nextTo"/>
        <c:spPr>
          <a:ln w="3175">
            <a:solidFill>
              <a:schemeClr val="tx1"/>
            </a:solidFill>
          </a:ln>
        </c:spPr>
        <c:crossAx val="91740416"/>
        <c:crossesAt val="1.0000000000000012E-21"/>
        <c:crossBetween val="midCat"/>
      </c:valAx>
      <c:valAx>
        <c:axId val="91740416"/>
        <c:scaling>
          <c:logBase val="10"/>
          <c:orientation val="minMax"/>
          <c:max val="1"/>
          <c:min val="1.0000000000000004E-7"/>
        </c:scaling>
        <c:delete val="0"/>
        <c:axPos val="l"/>
        <c:minorGridlines/>
        <c:title>
          <c:tx>
            <c:rich>
              <a:bodyPr rot="-5400000" vert="horz"/>
              <a:lstStyle/>
              <a:p>
                <a:pPr>
                  <a:defRPr b="0"/>
                </a:pPr>
                <a:r>
                  <a:rPr lang="en-US" b="0"/>
                  <a:t>BER</a:t>
                </a:r>
                <a:endParaRPr lang="ja-JP" b="0"/>
              </a:p>
            </c:rich>
          </c:tx>
          <c:layout/>
          <c:overlay val="0"/>
        </c:title>
        <c:numFmt formatCode="0.E+00" sourceLinked="0"/>
        <c:majorTickMark val="in"/>
        <c:minorTickMark val="none"/>
        <c:tickLblPos val="nextTo"/>
        <c:spPr>
          <a:ln w="3175">
            <a:solidFill>
              <a:schemeClr val="tx1"/>
            </a:solidFill>
          </a:ln>
        </c:spPr>
        <c:crossAx val="91738496"/>
        <c:crosses val="autoZero"/>
        <c:crossBetween val="midCat"/>
      </c:valAx>
      <c:spPr>
        <a:noFill/>
        <a:ln>
          <a:solidFill>
            <a:schemeClr val="tx1"/>
          </a:solidFill>
        </a:ln>
      </c:spPr>
    </c:plotArea>
    <c:legend>
      <c:legendPos val="r"/>
      <c:layout>
        <c:manualLayout>
          <c:xMode val="edge"/>
          <c:yMode val="edge"/>
          <c:x val="0.22325774060705722"/>
          <c:y val="0.51336242842194557"/>
          <c:w val="0.23488395570578668"/>
          <c:h val="0.32183326634926263"/>
        </c:manualLayout>
      </c:layout>
      <c:overlay val="0"/>
      <c:spPr>
        <a:solidFill>
          <a:schemeClr val="bg1"/>
        </a:solidFill>
      </c:spPr>
    </c:legend>
    <c:plotVisOnly val="1"/>
    <c:dispBlanksAs val="gap"/>
    <c:showDLblsOverMax val="0"/>
  </c:chart>
  <c:spPr>
    <a:ln>
      <a:noFill/>
    </a:ln>
  </c:spPr>
  <c:txPr>
    <a:bodyPr/>
    <a:lstStyle/>
    <a:p>
      <a:pPr>
        <a:defRPr>
          <a:latin typeface="Times New Roman" pitchFamily="18" charset="0"/>
          <a:cs typeface="Times New Roman" pitchFamily="18" charset="0"/>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03787027126109"/>
          <c:y val="4.1820212004825642E-2"/>
          <c:w val="0.78461978326357884"/>
          <c:h val="0.81026088504060545"/>
        </c:manualLayout>
      </c:layout>
      <c:scatterChart>
        <c:scatterStyle val="smoothMarker"/>
        <c:varyColors val="0"/>
        <c:ser>
          <c:idx val="1"/>
          <c:order val="0"/>
          <c:spPr>
            <a:ln w="19050">
              <a:solidFill>
                <a:schemeClr val="tx1"/>
              </a:solidFill>
              <a:prstDash val="sysDash"/>
            </a:ln>
          </c:spPr>
          <c:marker>
            <c:symbol val="circle"/>
            <c:size val="5"/>
            <c:spPr>
              <a:noFill/>
              <a:ln>
                <a:solidFill>
                  <a:schemeClr val="tx1"/>
                </a:solidFill>
              </a:ln>
            </c:spPr>
          </c:marker>
          <c:xVal>
            <c:numRef>
              <c:f>MSA吸収_MSA筐体!$BJ$7:$BJ$46</c:f>
              <c:numCache>
                <c:formatCode>General</c:formatCode>
                <c:ptCount val="40"/>
                <c:pt idx="0">
                  <c:v>0</c:v>
                </c:pt>
                <c:pt idx="1">
                  <c:v>0.14499999999999999</c:v>
                </c:pt>
                <c:pt idx="2">
                  <c:v>0.28999999999999998</c:v>
                </c:pt>
                <c:pt idx="3">
                  <c:v>0.435</c:v>
                </c:pt>
                <c:pt idx="4">
                  <c:v>0.57999999999999996</c:v>
                </c:pt>
                <c:pt idx="5">
                  <c:v>0.72499999999999998</c:v>
                </c:pt>
                <c:pt idx="6">
                  <c:v>0.87</c:v>
                </c:pt>
                <c:pt idx="7">
                  <c:v>1.0149999999999999</c:v>
                </c:pt>
                <c:pt idx="8">
                  <c:v>1.1599999999999999</c:v>
                </c:pt>
                <c:pt idx="9">
                  <c:v>1.3049999999999999</c:v>
                </c:pt>
                <c:pt idx="10">
                  <c:v>1.45</c:v>
                </c:pt>
                <c:pt idx="11">
                  <c:v>1.595</c:v>
                </c:pt>
                <c:pt idx="12">
                  <c:v>1.74</c:v>
                </c:pt>
                <c:pt idx="13">
                  <c:v>1.885</c:v>
                </c:pt>
                <c:pt idx="14">
                  <c:v>2.0299999999999998</c:v>
                </c:pt>
                <c:pt idx="15">
                  <c:v>2.1749999999999998</c:v>
                </c:pt>
                <c:pt idx="16">
                  <c:v>2.3199999999999998</c:v>
                </c:pt>
                <c:pt idx="17">
                  <c:v>2.4649999999999999</c:v>
                </c:pt>
                <c:pt idx="18">
                  <c:v>2.61</c:v>
                </c:pt>
                <c:pt idx="19">
                  <c:v>2.7549999999999999</c:v>
                </c:pt>
                <c:pt idx="20">
                  <c:v>2.9</c:v>
                </c:pt>
                <c:pt idx="21">
                  <c:v>3.0449999999999999</c:v>
                </c:pt>
                <c:pt idx="22">
                  <c:v>3.19</c:v>
                </c:pt>
                <c:pt idx="23">
                  <c:v>3.335</c:v>
                </c:pt>
                <c:pt idx="24">
                  <c:v>3.48</c:v>
                </c:pt>
                <c:pt idx="25">
                  <c:v>3.625</c:v>
                </c:pt>
                <c:pt idx="26">
                  <c:v>3.77</c:v>
                </c:pt>
                <c:pt idx="27">
                  <c:v>3.915</c:v>
                </c:pt>
                <c:pt idx="28">
                  <c:v>4.0599999999999996</c:v>
                </c:pt>
                <c:pt idx="29">
                  <c:v>4.2050000000000001</c:v>
                </c:pt>
                <c:pt idx="30">
                  <c:v>4.3499999999999996</c:v>
                </c:pt>
                <c:pt idx="31">
                  <c:v>4.4950000000000001</c:v>
                </c:pt>
                <c:pt idx="32">
                  <c:v>4.6399999999999997</c:v>
                </c:pt>
                <c:pt idx="33">
                  <c:v>4.7850000000000001</c:v>
                </c:pt>
                <c:pt idx="34">
                  <c:v>4.93</c:v>
                </c:pt>
                <c:pt idx="35">
                  <c:v>5.0750000000000002</c:v>
                </c:pt>
                <c:pt idx="36">
                  <c:v>5.22</c:v>
                </c:pt>
                <c:pt idx="37">
                  <c:v>5.3650000000000002</c:v>
                </c:pt>
                <c:pt idx="38">
                  <c:v>5.51</c:v>
                </c:pt>
                <c:pt idx="39">
                  <c:v>5.6550000000000002</c:v>
                </c:pt>
              </c:numCache>
            </c:numRef>
          </c:xVal>
          <c:yVal>
            <c:numRef>
              <c:f>MSA吸収_MSA筐体!$BL$7:$BL$46</c:f>
              <c:numCache>
                <c:formatCode>General</c:formatCode>
                <c:ptCount val="40"/>
                <c:pt idx="0">
                  <c:v>0</c:v>
                </c:pt>
                <c:pt idx="1">
                  <c:v>-5.4</c:v>
                </c:pt>
                <c:pt idx="2">
                  <c:v>-16</c:v>
                </c:pt>
                <c:pt idx="3">
                  <c:v>-27.3</c:v>
                </c:pt>
                <c:pt idx="4">
                  <c:v>-36.200000000000003</c:v>
                </c:pt>
                <c:pt idx="5">
                  <c:v>-39</c:v>
                </c:pt>
                <c:pt idx="6">
                  <c:v>-39.6</c:v>
                </c:pt>
                <c:pt idx="7">
                  <c:v>-46.5</c:v>
                </c:pt>
                <c:pt idx="8">
                  <c:v>-53.2</c:v>
                </c:pt>
                <c:pt idx="9">
                  <c:v>-47.4</c:v>
                </c:pt>
                <c:pt idx="10">
                  <c:v>-55.5</c:v>
                </c:pt>
                <c:pt idx="11">
                  <c:v>-48.7</c:v>
                </c:pt>
                <c:pt idx="12">
                  <c:v>-51.1</c:v>
                </c:pt>
                <c:pt idx="13">
                  <c:v>-51.6</c:v>
                </c:pt>
                <c:pt idx="14">
                  <c:v>-55.6</c:v>
                </c:pt>
                <c:pt idx="15">
                  <c:v>-53.7</c:v>
                </c:pt>
                <c:pt idx="16">
                  <c:v>-56.1</c:v>
                </c:pt>
                <c:pt idx="17">
                  <c:v>-56.6</c:v>
                </c:pt>
                <c:pt idx="18">
                  <c:v>-57.2</c:v>
                </c:pt>
                <c:pt idx="19">
                  <c:v>-58.1</c:v>
                </c:pt>
                <c:pt idx="20" formatCode="0.0_ ">
                  <c:v>-63.798421712135145</c:v>
                </c:pt>
                <c:pt idx="21" formatCode="0.0_ ">
                  <c:v>-61.380503761779529</c:v>
                </c:pt>
                <c:pt idx="22" formatCode="0.0_ ">
                  <c:v>-60.686295277087311</c:v>
                </c:pt>
                <c:pt idx="23" formatCode="0.0_ ">
                  <c:v>-59.281889922467187</c:v>
                </c:pt>
                <c:pt idx="24" formatCode="0.0_ ">
                  <c:v>-63.294335516810669</c:v>
                </c:pt>
                <c:pt idx="25" formatCode="0.0_ ">
                  <c:v>-60.432087125733467</c:v>
                </c:pt>
                <c:pt idx="26" formatCode="0.0_ ">
                  <c:v>-60.144851161687832</c:v>
                </c:pt>
                <c:pt idx="27" formatCode="0.0_ ">
                  <c:v>-62.671962773601187</c:v>
                </c:pt>
                <c:pt idx="28" formatCode="0.0_ ">
                  <c:v>-60.466605255893214</c:v>
                </c:pt>
                <c:pt idx="29" formatCode="0.0_ ">
                  <c:v>-58.013499190989073</c:v>
                </c:pt>
                <c:pt idx="30" formatCode="0.0_ ">
                  <c:v>-64.943602021553161</c:v>
                </c:pt>
                <c:pt idx="31" formatCode="0.0_ ">
                  <c:v>-64.841221542509743</c:v>
                </c:pt>
                <c:pt idx="32" formatCode="0.0_ ">
                  <c:v>-63.233477000260628</c:v>
                </c:pt>
                <c:pt idx="33" formatCode="0.0_ ">
                  <c:v>-66.233967503916233</c:v>
                </c:pt>
                <c:pt idx="34" formatCode="0.0_ ">
                  <c:v>-66.049149149541307</c:v>
                </c:pt>
                <c:pt idx="35" formatCode="0.0_ ">
                  <c:v>-66.135230323010816</c:v>
                </c:pt>
                <c:pt idx="36" formatCode="0.0_ ">
                  <c:v>-65.974315238382161</c:v>
                </c:pt>
                <c:pt idx="37" formatCode="0.0_ ">
                  <c:v>-66.260049064745829</c:v>
                </c:pt>
                <c:pt idx="38" formatCode="0.0_ ">
                  <c:v>-65.272411139531357</c:v>
                </c:pt>
                <c:pt idx="39" formatCode="0.0_ ">
                  <c:v>-71.951539738336649</c:v>
                </c:pt>
              </c:numCache>
            </c:numRef>
          </c:yVal>
          <c:smooth val="0"/>
        </c:ser>
        <c:dLbls>
          <c:showLegendKey val="0"/>
          <c:showVal val="0"/>
          <c:showCatName val="0"/>
          <c:showSerName val="0"/>
          <c:showPercent val="0"/>
          <c:showBubbleSize val="0"/>
        </c:dLbls>
        <c:axId val="92152960"/>
        <c:axId val="92155264"/>
      </c:scatterChart>
      <c:valAx>
        <c:axId val="92152960"/>
        <c:scaling>
          <c:orientation val="minMax"/>
          <c:max val="5"/>
          <c:min val="-0.5"/>
        </c:scaling>
        <c:delete val="0"/>
        <c:axPos val="b"/>
        <c:majorGridlines>
          <c:spPr>
            <a:ln>
              <a:solidFill>
                <a:schemeClr val="tx1"/>
              </a:solidFill>
            </a:ln>
          </c:spPr>
        </c:majorGridlines>
        <c:minorGridlines>
          <c:spPr>
            <a:ln w="3175">
              <a:prstDash val="sysDash"/>
            </a:ln>
          </c:spPr>
        </c:minorGridlines>
        <c:title>
          <c:tx>
            <c:rich>
              <a:bodyPr/>
              <a:lstStyle/>
              <a:p>
                <a:pPr>
                  <a:defRPr b="0"/>
                </a:pPr>
                <a:r>
                  <a:rPr lang="en-US" b="0"/>
                  <a:t>τ [nsec]</a:t>
                </a:r>
              </a:p>
            </c:rich>
          </c:tx>
          <c:layout>
            <c:manualLayout>
              <c:xMode val="edge"/>
              <c:yMode val="edge"/>
              <c:x val="0.48344903923860644"/>
              <c:y val="0.93557777519503726"/>
            </c:manualLayout>
          </c:layout>
          <c:overlay val="0"/>
        </c:title>
        <c:numFmt formatCode="General" sourceLinked="1"/>
        <c:majorTickMark val="in"/>
        <c:minorTickMark val="in"/>
        <c:tickLblPos val="nextTo"/>
        <c:spPr>
          <a:ln w="3175">
            <a:solidFill>
              <a:schemeClr val="tx1"/>
            </a:solidFill>
            <a:prstDash val="sysDash"/>
          </a:ln>
        </c:spPr>
        <c:crossAx val="92155264"/>
        <c:crossesAt val="-10000"/>
        <c:crossBetween val="midCat"/>
        <c:majorUnit val="0.5"/>
        <c:minorUnit val="0.1"/>
      </c:valAx>
      <c:valAx>
        <c:axId val="92155264"/>
        <c:scaling>
          <c:orientation val="minMax"/>
          <c:max val="0"/>
          <c:min val="-70"/>
        </c:scaling>
        <c:delete val="0"/>
        <c:axPos val="l"/>
        <c:majorGridlines>
          <c:spPr>
            <a:ln w="3175">
              <a:solidFill>
                <a:schemeClr val="tx1"/>
              </a:solidFill>
            </a:ln>
          </c:spPr>
        </c:majorGridlines>
        <c:minorGridlines>
          <c:spPr>
            <a:ln w="3175">
              <a:prstDash val="sysDash"/>
            </a:ln>
          </c:spPr>
        </c:minorGridlines>
        <c:title>
          <c:tx>
            <c:rich>
              <a:bodyPr rot="-5400000" vert="horz"/>
              <a:lstStyle/>
              <a:p>
                <a:pPr>
                  <a:defRPr b="0"/>
                </a:pPr>
                <a:r>
                  <a:rPr lang="en-US" b="0"/>
                  <a:t>Power delay profile [dB]</a:t>
                </a:r>
                <a:endParaRPr lang="ja-JP" b="0"/>
              </a:p>
            </c:rich>
          </c:tx>
          <c:layout/>
          <c:overlay val="0"/>
        </c:title>
        <c:numFmt formatCode="General" sourceLinked="1"/>
        <c:majorTickMark val="in"/>
        <c:minorTickMark val="none"/>
        <c:tickLblPos val="nextTo"/>
        <c:spPr>
          <a:ln>
            <a:solidFill>
              <a:schemeClr val="tx1"/>
            </a:solidFill>
          </a:ln>
        </c:spPr>
        <c:crossAx val="92152960"/>
        <c:crossesAt val="-10000"/>
        <c:crossBetween val="midCat"/>
      </c:valAx>
      <c:spPr>
        <a:ln>
          <a:solidFill>
            <a:schemeClr val="tx1"/>
          </a:solidFill>
        </a:ln>
      </c:spPr>
    </c:plotArea>
    <c:plotVisOnly val="1"/>
    <c:dispBlanksAs val="gap"/>
    <c:showDLblsOverMax val="0"/>
  </c:chart>
  <c:spPr>
    <a:ln>
      <a:noFill/>
    </a:ln>
  </c:spPr>
  <c:txPr>
    <a:bodyPr/>
    <a:lstStyle/>
    <a:p>
      <a:pPr>
        <a:defRPr>
          <a:latin typeface="Times New Roman" pitchFamily="18" charset="0"/>
          <a:cs typeface="Times New Roman" pitchFamily="18" charset="0"/>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2629804133771447"/>
          <c:y val="2.0866695091849238E-2"/>
          <c:w val="0.71407181796970232"/>
          <c:h val="0.78526289318562692"/>
        </c:manualLayout>
      </c:layout>
      <c:scatterChart>
        <c:scatterStyle val="smoothMarker"/>
        <c:varyColors val="0"/>
        <c:ser>
          <c:idx val="0"/>
          <c:order val="0"/>
          <c:tx>
            <c:strRef>
              <c:f>Sheet1!$N$3</c:f>
              <c:strCache>
                <c:ptCount val="1"/>
                <c:pt idx="0">
                  <c:v>M=2</c:v>
                </c:pt>
              </c:strCache>
            </c:strRef>
          </c:tx>
          <c:spPr>
            <a:ln w="12700"/>
          </c:spPr>
          <c:marker>
            <c:symbol val="none"/>
          </c:marker>
          <c:xVal>
            <c:numRef>
              <c:f>Sheet1!$M$4:$M$203</c:f>
              <c:numCache>
                <c:formatCode>0.00_ </c:formatCode>
                <c:ptCount val="200"/>
                <c:pt idx="0">
                  <c:v>0.1</c:v>
                </c:pt>
                <c:pt idx="1">
                  <c:v>0.2</c:v>
                </c:pt>
                <c:pt idx="2">
                  <c:v>0.30000000000000016</c:v>
                </c:pt>
                <c:pt idx="3">
                  <c:v>0.4</c:v>
                </c:pt>
                <c:pt idx="4">
                  <c:v>0.5</c:v>
                </c:pt>
                <c:pt idx="5">
                  <c:v>0.60000000000000031</c:v>
                </c:pt>
                <c:pt idx="6">
                  <c:v>0.70000000000000029</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pt idx="20">
                  <c:v>2.1</c:v>
                </c:pt>
                <c:pt idx="21">
                  <c:v>2.2000000000000002</c:v>
                </c:pt>
                <c:pt idx="22">
                  <c:v>2.2999999999999998</c:v>
                </c:pt>
                <c:pt idx="23">
                  <c:v>2.4</c:v>
                </c:pt>
                <c:pt idx="24">
                  <c:v>2.5</c:v>
                </c:pt>
                <c:pt idx="25">
                  <c:v>2.6</c:v>
                </c:pt>
                <c:pt idx="26">
                  <c:v>2.7</c:v>
                </c:pt>
                <c:pt idx="27">
                  <c:v>2.8</c:v>
                </c:pt>
                <c:pt idx="28">
                  <c:v>2.9</c:v>
                </c:pt>
                <c:pt idx="29">
                  <c:v>3</c:v>
                </c:pt>
                <c:pt idx="30">
                  <c:v>3.1</c:v>
                </c:pt>
                <c:pt idx="31">
                  <c:v>3.2</c:v>
                </c:pt>
                <c:pt idx="32">
                  <c:v>3.3</c:v>
                </c:pt>
                <c:pt idx="33">
                  <c:v>3.4</c:v>
                </c:pt>
                <c:pt idx="34">
                  <c:v>3.5</c:v>
                </c:pt>
                <c:pt idx="35">
                  <c:v>3.6</c:v>
                </c:pt>
                <c:pt idx="36">
                  <c:v>3.7</c:v>
                </c:pt>
                <c:pt idx="37">
                  <c:v>3.8</c:v>
                </c:pt>
                <c:pt idx="38">
                  <c:v>3.9</c:v>
                </c:pt>
                <c:pt idx="39">
                  <c:v>4</c:v>
                </c:pt>
                <c:pt idx="40">
                  <c:v>4.0999999999999996</c:v>
                </c:pt>
                <c:pt idx="41">
                  <c:v>4.2</c:v>
                </c:pt>
                <c:pt idx="42">
                  <c:v>4.3</c:v>
                </c:pt>
                <c:pt idx="43">
                  <c:v>4.4000000000000004</c:v>
                </c:pt>
                <c:pt idx="44">
                  <c:v>4.5</c:v>
                </c:pt>
                <c:pt idx="45">
                  <c:v>4.5999999999999996</c:v>
                </c:pt>
                <c:pt idx="46">
                  <c:v>4.7</c:v>
                </c:pt>
                <c:pt idx="47">
                  <c:v>4.8</c:v>
                </c:pt>
                <c:pt idx="48">
                  <c:v>4.9000000000000004</c:v>
                </c:pt>
                <c:pt idx="49">
                  <c:v>5</c:v>
                </c:pt>
                <c:pt idx="50">
                  <c:v>5.0999999999999996</c:v>
                </c:pt>
                <c:pt idx="51">
                  <c:v>5.2</c:v>
                </c:pt>
                <c:pt idx="52">
                  <c:v>5.3</c:v>
                </c:pt>
                <c:pt idx="53">
                  <c:v>5.4</c:v>
                </c:pt>
                <c:pt idx="54">
                  <c:v>5.5</c:v>
                </c:pt>
                <c:pt idx="55">
                  <c:v>5.6</c:v>
                </c:pt>
                <c:pt idx="56">
                  <c:v>5.7</c:v>
                </c:pt>
                <c:pt idx="57">
                  <c:v>5.8</c:v>
                </c:pt>
                <c:pt idx="58">
                  <c:v>5.9</c:v>
                </c:pt>
                <c:pt idx="59">
                  <c:v>6</c:v>
                </c:pt>
                <c:pt idx="60">
                  <c:v>6.1</c:v>
                </c:pt>
                <c:pt idx="61">
                  <c:v>6.2</c:v>
                </c:pt>
                <c:pt idx="62">
                  <c:v>6.3</c:v>
                </c:pt>
                <c:pt idx="63">
                  <c:v>6.4</c:v>
                </c:pt>
                <c:pt idx="64">
                  <c:v>6.5</c:v>
                </c:pt>
                <c:pt idx="65">
                  <c:v>6.6</c:v>
                </c:pt>
                <c:pt idx="66">
                  <c:v>6.7</c:v>
                </c:pt>
                <c:pt idx="67">
                  <c:v>6.8</c:v>
                </c:pt>
                <c:pt idx="68">
                  <c:v>6.9</c:v>
                </c:pt>
                <c:pt idx="69">
                  <c:v>7</c:v>
                </c:pt>
                <c:pt idx="70">
                  <c:v>7.1</c:v>
                </c:pt>
                <c:pt idx="71">
                  <c:v>7.2</c:v>
                </c:pt>
                <c:pt idx="72">
                  <c:v>7.3</c:v>
                </c:pt>
                <c:pt idx="73">
                  <c:v>7.4</c:v>
                </c:pt>
                <c:pt idx="74">
                  <c:v>7.5</c:v>
                </c:pt>
                <c:pt idx="75">
                  <c:v>7.6</c:v>
                </c:pt>
                <c:pt idx="76">
                  <c:v>7.7</c:v>
                </c:pt>
                <c:pt idx="77">
                  <c:v>7.8</c:v>
                </c:pt>
                <c:pt idx="78">
                  <c:v>7.9</c:v>
                </c:pt>
                <c:pt idx="79">
                  <c:v>8</c:v>
                </c:pt>
                <c:pt idx="80">
                  <c:v>8.1</c:v>
                </c:pt>
                <c:pt idx="81">
                  <c:v>8.2000000000000011</c:v>
                </c:pt>
                <c:pt idx="82">
                  <c:v>8.3000000000000007</c:v>
                </c:pt>
                <c:pt idx="83">
                  <c:v>8.4</c:v>
                </c:pt>
                <c:pt idx="84">
                  <c:v>8.5</c:v>
                </c:pt>
                <c:pt idx="85">
                  <c:v>8.6</c:v>
                </c:pt>
                <c:pt idx="86">
                  <c:v>8.7000000000000011</c:v>
                </c:pt>
                <c:pt idx="87">
                  <c:v>8.8000000000000007</c:v>
                </c:pt>
                <c:pt idx="88">
                  <c:v>8.9</c:v>
                </c:pt>
                <c:pt idx="89">
                  <c:v>9</c:v>
                </c:pt>
                <c:pt idx="90">
                  <c:v>9.1</c:v>
                </c:pt>
                <c:pt idx="91">
                  <c:v>9.2000000000000011</c:v>
                </c:pt>
                <c:pt idx="92">
                  <c:v>9.3000000000000007</c:v>
                </c:pt>
                <c:pt idx="93">
                  <c:v>9.4</c:v>
                </c:pt>
                <c:pt idx="94">
                  <c:v>9.5</c:v>
                </c:pt>
                <c:pt idx="95">
                  <c:v>9.6</c:v>
                </c:pt>
                <c:pt idx="96">
                  <c:v>9.7000000000000011</c:v>
                </c:pt>
                <c:pt idx="97">
                  <c:v>9.8000000000000007</c:v>
                </c:pt>
                <c:pt idx="98">
                  <c:v>9.9</c:v>
                </c:pt>
                <c:pt idx="99">
                  <c:v>10</c:v>
                </c:pt>
                <c:pt idx="100">
                  <c:v>10.1</c:v>
                </c:pt>
                <c:pt idx="101">
                  <c:v>10.200000000000001</c:v>
                </c:pt>
                <c:pt idx="102">
                  <c:v>10.3</c:v>
                </c:pt>
                <c:pt idx="103">
                  <c:v>10.4</c:v>
                </c:pt>
                <c:pt idx="104">
                  <c:v>10.5</c:v>
                </c:pt>
                <c:pt idx="105">
                  <c:v>10.6</c:v>
                </c:pt>
                <c:pt idx="106">
                  <c:v>10.7</c:v>
                </c:pt>
                <c:pt idx="107">
                  <c:v>10.8</c:v>
                </c:pt>
                <c:pt idx="108">
                  <c:v>10.9</c:v>
                </c:pt>
                <c:pt idx="109">
                  <c:v>11</c:v>
                </c:pt>
                <c:pt idx="110">
                  <c:v>11.1</c:v>
                </c:pt>
                <c:pt idx="111">
                  <c:v>11.2</c:v>
                </c:pt>
                <c:pt idx="112">
                  <c:v>11.3</c:v>
                </c:pt>
                <c:pt idx="113">
                  <c:v>11.4</c:v>
                </c:pt>
                <c:pt idx="114">
                  <c:v>11.5</c:v>
                </c:pt>
                <c:pt idx="115">
                  <c:v>11.6</c:v>
                </c:pt>
                <c:pt idx="116">
                  <c:v>11.7</c:v>
                </c:pt>
                <c:pt idx="117">
                  <c:v>11.8</c:v>
                </c:pt>
                <c:pt idx="118">
                  <c:v>11.9</c:v>
                </c:pt>
                <c:pt idx="119">
                  <c:v>12</c:v>
                </c:pt>
                <c:pt idx="120">
                  <c:v>12.1</c:v>
                </c:pt>
                <c:pt idx="121">
                  <c:v>12.2</c:v>
                </c:pt>
                <c:pt idx="122">
                  <c:v>12.3</c:v>
                </c:pt>
                <c:pt idx="123">
                  <c:v>12.4</c:v>
                </c:pt>
                <c:pt idx="124">
                  <c:v>12.5</c:v>
                </c:pt>
                <c:pt idx="125">
                  <c:v>12.6</c:v>
                </c:pt>
                <c:pt idx="126">
                  <c:v>12.7</c:v>
                </c:pt>
                <c:pt idx="127">
                  <c:v>12.8</c:v>
                </c:pt>
                <c:pt idx="128">
                  <c:v>12.9</c:v>
                </c:pt>
                <c:pt idx="129">
                  <c:v>13</c:v>
                </c:pt>
                <c:pt idx="130">
                  <c:v>13.1</c:v>
                </c:pt>
                <c:pt idx="131">
                  <c:v>13.2</c:v>
                </c:pt>
                <c:pt idx="132">
                  <c:v>13.3</c:v>
                </c:pt>
                <c:pt idx="133">
                  <c:v>13.4</c:v>
                </c:pt>
                <c:pt idx="134">
                  <c:v>13.5</c:v>
                </c:pt>
                <c:pt idx="135">
                  <c:v>13.6</c:v>
                </c:pt>
                <c:pt idx="136">
                  <c:v>13.7</c:v>
                </c:pt>
                <c:pt idx="137">
                  <c:v>13.8</c:v>
                </c:pt>
                <c:pt idx="138">
                  <c:v>13.9</c:v>
                </c:pt>
                <c:pt idx="139">
                  <c:v>14</c:v>
                </c:pt>
                <c:pt idx="140">
                  <c:v>14.1</c:v>
                </c:pt>
                <c:pt idx="141">
                  <c:v>14.2</c:v>
                </c:pt>
                <c:pt idx="142">
                  <c:v>14.3</c:v>
                </c:pt>
                <c:pt idx="143">
                  <c:v>14.4</c:v>
                </c:pt>
                <c:pt idx="144">
                  <c:v>14.5</c:v>
                </c:pt>
                <c:pt idx="145">
                  <c:v>14.6</c:v>
                </c:pt>
                <c:pt idx="146">
                  <c:v>14.7</c:v>
                </c:pt>
                <c:pt idx="147">
                  <c:v>14.8</c:v>
                </c:pt>
                <c:pt idx="148">
                  <c:v>14.9</c:v>
                </c:pt>
                <c:pt idx="149">
                  <c:v>15</c:v>
                </c:pt>
                <c:pt idx="150">
                  <c:v>15.1</c:v>
                </c:pt>
                <c:pt idx="151">
                  <c:v>15.2</c:v>
                </c:pt>
                <c:pt idx="152">
                  <c:v>15.3</c:v>
                </c:pt>
                <c:pt idx="153">
                  <c:v>15.4</c:v>
                </c:pt>
                <c:pt idx="154">
                  <c:v>15.5</c:v>
                </c:pt>
                <c:pt idx="155">
                  <c:v>15.6</c:v>
                </c:pt>
                <c:pt idx="156">
                  <c:v>15.7</c:v>
                </c:pt>
                <c:pt idx="157">
                  <c:v>15.8</c:v>
                </c:pt>
                <c:pt idx="158">
                  <c:v>15.9</c:v>
                </c:pt>
                <c:pt idx="159">
                  <c:v>16</c:v>
                </c:pt>
                <c:pt idx="160">
                  <c:v>16.100000000000001</c:v>
                </c:pt>
                <c:pt idx="161">
                  <c:v>16.2</c:v>
                </c:pt>
                <c:pt idx="162">
                  <c:v>16.3</c:v>
                </c:pt>
                <c:pt idx="163">
                  <c:v>16.399999999999999</c:v>
                </c:pt>
                <c:pt idx="164">
                  <c:v>16.5</c:v>
                </c:pt>
                <c:pt idx="165">
                  <c:v>16.600000000000001</c:v>
                </c:pt>
                <c:pt idx="166">
                  <c:v>16.7</c:v>
                </c:pt>
                <c:pt idx="167">
                  <c:v>16.8</c:v>
                </c:pt>
                <c:pt idx="168">
                  <c:v>16.899999999999999</c:v>
                </c:pt>
                <c:pt idx="169">
                  <c:v>17</c:v>
                </c:pt>
                <c:pt idx="170">
                  <c:v>17.100000000000001</c:v>
                </c:pt>
                <c:pt idx="171">
                  <c:v>17.2</c:v>
                </c:pt>
                <c:pt idx="172">
                  <c:v>17.3</c:v>
                </c:pt>
                <c:pt idx="173">
                  <c:v>17.399999999999999</c:v>
                </c:pt>
                <c:pt idx="174">
                  <c:v>17.5</c:v>
                </c:pt>
                <c:pt idx="175">
                  <c:v>17.600000000000001</c:v>
                </c:pt>
                <c:pt idx="176">
                  <c:v>17.7</c:v>
                </c:pt>
                <c:pt idx="177">
                  <c:v>17.8</c:v>
                </c:pt>
                <c:pt idx="178">
                  <c:v>17.899999999999999</c:v>
                </c:pt>
                <c:pt idx="179">
                  <c:v>18</c:v>
                </c:pt>
                <c:pt idx="180">
                  <c:v>18.100000000000001</c:v>
                </c:pt>
                <c:pt idx="181">
                  <c:v>18.2</c:v>
                </c:pt>
                <c:pt idx="182">
                  <c:v>18.3</c:v>
                </c:pt>
                <c:pt idx="183">
                  <c:v>18.399999999999999</c:v>
                </c:pt>
                <c:pt idx="184">
                  <c:v>18.5</c:v>
                </c:pt>
                <c:pt idx="185">
                  <c:v>18.600000000000001</c:v>
                </c:pt>
                <c:pt idx="186">
                  <c:v>18.7</c:v>
                </c:pt>
                <c:pt idx="187">
                  <c:v>18.8</c:v>
                </c:pt>
                <c:pt idx="188">
                  <c:v>18.899999999999999</c:v>
                </c:pt>
                <c:pt idx="189">
                  <c:v>19</c:v>
                </c:pt>
                <c:pt idx="190">
                  <c:v>19.100000000000001</c:v>
                </c:pt>
                <c:pt idx="191">
                  <c:v>19.2</c:v>
                </c:pt>
                <c:pt idx="192">
                  <c:v>19.3</c:v>
                </c:pt>
                <c:pt idx="193">
                  <c:v>19.399999999999999</c:v>
                </c:pt>
                <c:pt idx="194">
                  <c:v>19.5</c:v>
                </c:pt>
                <c:pt idx="195">
                  <c:v>19.600000000000001</c:v>
                </c:pt>
                <c:pt idx="196">
                  <c:v>19.7</c:v>
                </c:pt>
                <c:pt idx="197">
                  <c:v>19.8</c:v>
                </c:pt>
                <c:pt idx="198">
                  <c:v>19.899999999999999</c:v>
                </c:pt>
                <c:pt idx="199">
                  <c:v>20</c:v>
                </c:pt>
              </c:numCache>
            </c:numRef>
          </c:xVal>
          <c:yVal>
            <c:numRef>
              <c:f>Sheet1!$N$4:$N$203</c:f>
              <c:numCache>
                <c:formatCode>0.00_ </c:formatCode>
                <c:ptCount val="200"/>
                <c:pt idx="0">
                  <c:v>0.29000000000000015</c:v>
                </c:pt>
                <c:pt idx="1">
                  <c:v>0.36000000000000015</c:v>
                </c:pt>
                <c:pt idx="2">
                  <c:v>0.42000000000000015</c:v>
                </c:pt>
                <c:pt idx="3">
                  <c:v>0.48000000000000015</c:v>
                </c:pt>
                <c:pt idx="4">
                  <c:v>0.52</c:v>
                </c:pt>
                <c:pt idx="5">
                  <c:v>0.56999999999999995</c:v>
                </c:pt>
                <c:pt idx="6">
                  <c:v>0.61000000000000032</c:v>
                </c:pt>
                <c:pt idx="7">
                  <c:v>0.65000000000000036</c:v>
                </c:pt>
                <c:pt idx="8">
                  <c:v>0.69000000000000028</c:v>
                </c:pt>
                <c:pt idx="9">
                  <c:v>0.72000000000000031</c:v>
                </c:pt>
                <c:pt idx="10">
                  <c:v>0.75000000000000033</c:v>
                </c:pt>
                <c:pt idx="11">
                  <c:v>0.79</c:v>
                </c:pt>
                <c:pt idx="12">
                  <c:v>0.82000000000000028</c:v>
                </c:pt>
                <c:pt idx="13">
                  <c:v>0.85000000000000031</c:v>
                </c:pt>
                <c:pt idx="14">
                  <c:v>0.88</c:v>
                </c:pt>
                <c:pt idx="15">
                  <c:v>0.9</c:v>
                </c:pt>
                <c:pt idx="16">
                  <c:v>0.93</c:v>
                </c:pt>
                <c:pt idx="17">
                  <c:v>0.9600000000000003</c:v>
                </c:pt>
                <c:pt idx="18">
                  <c:v>0.98</c:v>
                </c:pt>
                <c:pt idx="19">
                  <c:v>1.01</c:v>
                </c:pt>
                <c:pt idx="20">
                  <c:v>1.03</c:v>
                </c:pt>
                <c:pt idx="21">
                  <c:v>1.06</c:v>
                </c:pt>
                <c:pt idx="22">
                  <c:v>1.08</c:v>
                </c:pt>
                <c:pt idx="23">
                  <c:v>1.1000000000000001</c:v>
                </c:pt>
                <c:pt idx="24">
                  <c:v>1.1200000000000001</c:v>
                </c:pt>
                <c:pt idx="25">
                  <c:v>1.1499999999999992</c:v>
                </c:pt>
                <c:pt idx="26">
                  <c:v>1.1700000000000006</c:v>
                </c:pt>
                <c:pt idx="27">
                  <c:v>1.1900000000000006</c:v>
                </c:pt>
                <c:pt idx="28">
                  <c:v>1.21</c:v>
                </c:pt>
                <c:pt idx="29">
                  <c:v>1.23</c:v>
                </c:pt>
                <c:pt idx="30">
                  <c:v>1.25</c:v>
                </c:pt>
                <c:pt idx="31">
                  <c:v>1.27</c:v>
                </c:pt>
                <c:pt idx="32">
                  <c:v>1.29</c:v>
                </c:pt>
                <c:pt idx="33">
                  <c:v>1.31</c:v>
                </c:pt>
                <c:pt idx="34">
                  <c:v>1.33</c:v>
                </c:pt>
                <c:pt idx="35">
                  <c:v>1.35</c:v>
                </c:pt>
                <c:pt idx="36">
                  <c:v>1.37</c:v>
                </c:pt>
                <c:pt idx="37">
                  <c:v>1.3800000000000001</c:v>
                </c:pt>
                <c:pt idx="38">
                  <c:v>1.4</c:v>
                </c:pt>
                <c:pt idx="39">
                  <c:v>1.42</c:v>
                </c:pt>
                <c:pt idx="40">
                  <c:v>1.44</c:v>
                </c:pt>
                <c:pt idx="41">
                  <c:v>1.45</c:v>
                </c:pt>
                <c:pt idx="42">
                  <c:v>1.47</c:v>
                </c:pt>
                <c:pt idx="43">
                  <c:v>1.49</c:v>
                </c:pt>
                <c:pt idx="44">
                  <c:v>1.5</c:v>
                </c:pt>
                <c:pt idx="45">
                  <c:v>1.52</c:v>
                </c:pt>
                <c:pt idx="46">
                  <c:v>1.54</c:v>
                </c:pt>
                <c:pt idx="47">
                  <c:v>1.55</c:v>
                </c:pt>
                <c:pt idx="48">
                  <c:v>1.57</c:v>
                </c:pt>
                <c:pt idx="49">
                  <c:v>1.58</c:v>
                </c:pt>
                <c:pt idx="50">
                  <c:v>1.6</c:v>
                </c:pt>
                <c:pt idx="51">
                  <c:v>1.62</c:v>
                </c:pt>
                <c:pt idx="52">
                  <c:v>1.6300000000000001</c:v>
                </c:pt>
                <c:pt idx="53">
                  <c:v>1.6500000000000001</c:v>
                </c:pt>
                <c:pt idx="54">
                  <c:v>1.6600000000000001</c:v>
                </c:pt>
                <c:pt idx="55">
                  <c:v>1.6800000000000006</c:v>
                </c:pt>
                <c:pt idx="56">
                  <c:v>1.6900000000000006</c:v>
                </c:pt>
                <c:pt idx="57">
                  <c:v>1.71</c:v>
                </c:pt>
                <c:pt idx="58">
                  <c:v>1.72</c:v>
                </c:pt>
                <c:pt idx="59">
                  <c:v>1.74</c:v>
                </c:pt>
                <c:pt idx="60">
                  <c:v>1.75</c:v>
                </c:pt>
                <c:pt idx="61">
                  <c:v>1.76</c:v>
                </c:pt>
                <c:pt idx="62">
                  <c:v>1.78</c:v>
                </c:pt>
                <c:pt idx="63">
                  <c:v>1.79</c:v>
                </c:pt>
                <c:pt idx="64">
                  <c:v>1.81</c:v>
                </c:pt>
                <c:pt idx="65">
                  <c:v>1.82</c:v>
                </c:pt>
                <c:pt idx="66">
                  <c:v>1.83</c:v>
                </c:pt>
                <c:pt idx="67">
                  <c:v>1.85</c:v>
                </c:pt>
                <c:pt idx="68">
                  <c:v>1.86</c:v>
                </c:pt>
                <c:pt idx="69">
                  <c:v>1.87</c:v>
                </c:pt>
                <c:pt idx="70">
                  <c:v>1.8900000000000001</c:v>
                </c:pt>
                <c:pt idx="71">
                  <c:v>1.9000000000000001</c:v>
                </c:pt>
                <c:pt idx="72">
                  <c:v>1.9100000000000001</c:v>
                </c:pt>
                <c:pt idx="73">
                  <c:v>1.9300000000000006</c:v>
                </c:pt>
                <c:pt idx="74">
                  <c:v>1.9400000000000006</c:v>
                </c:pt>
                <c:pt idx="75">
                  <c:v>1.9500000000000006</c:v>
                </c:pt>
                <c:pt idx="76">
                  <c:v>1.9600000000000006</c:v>
                </c:pt>
                <c:pt idx="77">
                  <c:v>1.9800000000000006</c:v>
                </c:pt>
                <c:pt idx="78">
                  <c:v>1.9900000000000007</c:v>
                </c:pt>
                <c:pt idx="79">
                  <c:v>2</c:v>
                </c:pt>
                <c:pt idx="80">
                  <c:v>2.0099999999999998</c:v>
                </c:pt>
                <c:pt idx="81">
                  <c:v>2.0299999999999998</c:v>
                </c:pt>
                <c:pt idx="82">
                  <c:v>2.04</c:v>
                </c:pt>
                <c:pt idx="83">
                  <c:v>2.0499999999999998</c:v>
                </c:pt>
                <c:pt idx="84">
                  <c:v>2.06</c:v>
                </c:pt>
                <c:pt idx="85">
                  <c:v>2.08</c:v>
                </c:pt>
                <c:pt idx="86">
                  <c:v>2.09</c:v>
                </c:pt>
                <c:pt idx="87">
                  <c:v>2.1</c:v>
                </c:pt>
                <c:pt idx="88">
                  <c:v>2.11</c:v>
                </c:pt>
                <c:pt idx="89">
                  <c:v>2.12</c:v>
                </c:pt>
                <c:pt idx="90">
                  <c:v>2.13</c:v>
                </c:pt>
                <c:pt idx="91">
                  <c:v>2.15</c:v>
                </c:pt>
                <c:pt idx="92">
                  <c:v>2.16</c:v>
                </c:pt>
                <c:pt idx="93">
                  <c:v>2.17</c:v>
                </c:pt>
                <c:pt idx="94">
                  <c:v>2.1800000000000002</c:v>
                </c:pt>
                <c:pt idx="95">
                  <c:v>2.19</c:v>
                </c:pt>
                <c:pt idx="96">
                  <c:v>2.2000000000000002</c:v>
                </c:pt>
                <c:pt idx="97">
                  <c:v>2.21</c:v>
                </c:pt>
                <c:pt idx="98">
                  <c:v>2.23</c:v>
                </c:pt>
                <c:pt idx="99">
                  <c:v>2.2400000000000002</c:v>
                </c:pt>
                <c:pt idx="100">
                  <c:v>2.25</c:v>
                </c:pt>
                <c:pt idx="101">
                  <c:v>2.2599999999999998</c:v>
                </c:pt>
                <c:pt idx="102">
                  <c:v>2.27</c:v>
                </c:pt>
                <c:pt idx="103">
                  <c:v>2.2799999999999998</c:v>
                </c:pt>
                <c:pt idx="104">
                  <c:v>2.29</c:v>
                </c:pt>
                <c:pt idx="105">
                  <c:v>2.2999999999999998</c:v>
                </c:pt>
                <c:pt idx="106">
                  <c:v>2.3099999999999987</c:v>
                </c:pt>
                <c:pt idx="107">
                  <c:v>2.3199999999999985</c:v>
                </c:pt>
                <c:pt idx="108">
                  <c:v>2.34</c:v>
                </c:pt>
                <c:pt idx="109">
                  <c:v>2.3499999999999988</c:v>
                </c:pt>
                <c:pt idx="110">
                  <c:v>2.36</c:v>
                </c:pt>
                <c:pt idx="111">
                  <c:v>2.3699999999999997</c:v>
                </c:pt>
                <c:pt idx="112">
                  <c:v>2.38</c:v>
                </c:pt>
                <c:pt idx="113">
                  <c:v>2.3899999999999997</c:v>
                </c:pt>
                <c:pt idx="114">
                  <c:v>2.4</c:v>
                </c:pt>
                <c:pt idx="115">
                  <c:v>2.4099999999999997</c:v>
                </c:pt>
                <c:pt idx="116">
                  <c:v>2.42</c:v>
                </c:pt>
                <c:pt idx="117">
                  <c:v>2.4299999999999997</c:v>
                </c:pt>
                <c:pt idx="118">
                  <c:v>2.44</c:v>
                </c:pt>
                <c:pt idx="119">
                  <c:v>2.4499999999999997</c:v>
                </c:pt>
                <c:pt idx="120">
                  <c:v>2.46</c:v>
                </c:pt>
                <c:pt idx="121">
                  <c:v>2.4699999999999998</c:v>
                </c:pt>
                <c:pt idx="122">
                  <c:v>2.48</c:v>
                </c:pt>
                <c:pt idx="123">
                  <c:v>2.4899999999999998</c:v>
                </c:pt>
                <c:pt idx="124">
                  <c:v>2.5</c:v>
                </c:pt>
                <c:pt idx="125">
                  <c:v>2.5099999999999998</c:v>
                </c:pt>
                <c:pt idx="126">
                  <c:v>2.52</c:v>
                </c:pt>
                <c:pt idx="127">
                  <c:v>2.5299999999999998</c:v>
                </c:pt>
                <c:pt idx="128">
                  <c:v>2.54</c:v>
                </c:pt>
                <c:pt idx="129">
                  <c:v>2.5499999999999998</c:v>
                </c:pt>
                <c:pt idx="130">
                  <c:v>2.56</c:v>
                </c:pt>
                <c:pt idx="131">
                  <c:v>2.57</c:v>
                </c:pt>
                <c:pt idx="132">
                  <c:v>2.58</c:v>
                </c:pt>
                <c:pt idx="133">
                  <c:v>2.59</c:v>
                </c:pt>
                <c:pt idx="134">
                  <c:v>2.6</c:v>
                </c:pt>
                <c:pt idx="135">
                  <c:v>2.61</c:v>
                </c:pt>
                <c:pt idx="136">
                  <c:v>2.62</c:v>
                </c:pt>
                <c:pt idx="137">
                  <c:v>2.63</c:v>
                </c:pt>
                <c:pt idx="138">
                  <c:v>2.64</c:v>
                </c:pt>
                <c:pt idx="139">
                  <c:v>2.65</c:v>
                </c:pt>
                <c:pt idx="140">
                  <c:v>2.65</c:v>
                </c:pt>
                <c:pt idx="141">
                  <c:v>2.66</c:v>
                </c:pt>
                <c:pt idx="142">
                  <c:v>2.67</c:v>
                </c:pt>
                <c:pt idx="143">
                  <c:v>2.68</c:v>
                </c:pt>
                <c:pt idx="144">
                  <c:v>2.69</c:v>
                </c:pt>
                <c:pt idx="145">
                  <c:v>2.7</c:v>
                </c:pt>
                <c:pt idx="146">
                  <c:v>2.71</c:v>
                </c:pt>
                <c:pt idx="147">
                  <c:v>2.72</c:v>
                </c:pt>
                <c:pt idx="148">
                  <c:v>2.73</c:v>
                </c:pt>
                <c:pt idx="149">
                  <c:v>2.74</c:v>
                </c:pt>
                <c:pt idx="150">
                  <c:v>2.75</c:v>
                </c:pt>
                <c:pt idx="151">
                  <c:v>2.7600000000000002</c:v>
                </c:pt>
                <c:pt idx="152">
                  <c:v>2.7600000000000002</c:v>
                </c:pt>
                <c:pt idx="153">
                  <c:v>2.77</c:v>
                </c:pt>
                <c:pt idx="154">
                  <c:v>2.7800000000000002</c:v>
                </c:pt>
                <c:pt idx="155">
                  <c:v>2.79</c:v>
                </c:pt>
                <c:pt idx="156">
                  <c:v>2.8</c:v>
                </c:pt>
                <c:pt idx="157">
                  <c:v>2.8099999999999987</c:v>
                </c:pt>
                <c:pt idx="158">
                  <c:v>2.82</c:v>
                </c:pt>
                <c:pt idx="159">
                  <c:v>2.8299999999999987</c:v>
                </c:pt>
                <c:pt idx="160">
                  <c:v>2.84</c:v>
                </c:pt>
                <c:pt idx="161">
                  <c:v>2.84</c:v>
                </c:pt>
                <c:pt idx="162">
                  <c:v>2.8499999999999988</c:v>
                </c:pt>
                <c:pt idx="163">
                  <c:v>2.86</c:v>
                </c:pt>
                <c:pt idx="164">
                  <c:v>2.8699999999999997</c:v>
                </c:pt>
                <c:pt idx="165">
                  <c:v>2.88</c:v>
                </c:pt>
                <c:pt idx="166">
                  <c:v>2.8899999999999997</c:v>
                </c:pt>
                <c:pt idx="167">
                  <c:v>2.9</c:v>
                </c:pt>
                <c:pt idx="168">
                  <c:v>2.9099999999999997</c:v>
                </c:pt>
                <c:pt idx="169">
                  <c:v>2.9099999999999997</c:v>
                </c:pt>
                <c:pt idx="170">
                  <c:v>2.92</c:v>
                </c:pt>
                <c:pt idx="171">
                  <c:v>2.9299999999999997</c:v>
                </c:pt>
                <c:pt idx="172">
                  <c:v>2.94</c:v>
                </c:pt>
                <c:pt idx="173">
                  <c:v>2.9499999999999997</c:v>
                </c:pt>
                <c:pt idx="174">
                  <c:v>2.96</c:v>
                </c:pt>
                <c:pt idx="175">
                  <c:v>2.96</c:v>
                </c:pt>
                <c:pt idx="176">
                  <c:v>2.9699999999999998</c:v>
                </c:pt>
                <c:pt idx="177">
                  <c:v>2.98</c:v>
                </c:pt>
                <c:pt idx="178">
                  <c:v>2.9899999999999998</c:v>
                </c:pt>
                <c:pt idx="179">
                  <c:v>3</c:v>
                </c:pt>
                <c:pt idx="180">
                  <c:v>3.01</c:v>
                </c:pt>
                <c:pt idx="181">
                  <c:v>3.01</c:v>
                </c:pt>
                <c:pt idx="182">
                  <c:v>3.02</c:v>
                </c:pt>
                <c:pt idx="183">
                  <c:v>3.03</c:v>
                </c:pt>
                <c:pt idx="184">
                  <c:v>3.04</c:v>
                </c:pt>
                <c:pt idx="185">
                  <c:v>3.05</c:v>
                </c:pt>
                <c:pt idx="186">
                  <c:v>3.06</c:v>
                </c:pt>
                <c:pt idx="187">
                  <c:v>3.06</c:v>
                </c:pt>
                <c:pt idx="188">
                  <c:v>3.07</c:v>
                </c:pt>
                <c:pt idx="189">
                  <c:v>3.08</c:v>
                </c:pt>
                <c:pt idx="190">
                  <c:v>3.09</c:v>
                </c:pt>
                <c:pt idx="191">
                  <c:v>3.1</c:v>
                </c:pt>
                <c:pt idx="192">
                  <c:v>3.1</c:v>
                </c:pt>
                <c:pt idx="193">
                  <c:v>3.11</c:v>
                </c:pt>
                <c:pt idx="194">
                  <c:v>3.12</c:v>
                </c:pt>
                <c:pt idx="195">
                  <c:v>3.13</c:v>
                </c:pt>
                <c:pt idx="196">
                  <c:v>3.14</c:v>
                </c:pt>
                <c:pt idx="197">
                  <c:v>3.14</c:v>
                </c:pt>
                <c:pt idx="198">
                  <c:v>3.15</c:v>
                </c:pt>
                <c:pt idx="199">
                  <c:v>3.16</c:v>
                </c:pt>
              </c:numCache>
            </c:numRef>
          </c:yVal>
          <c:smooth val="1"/>
        </c:ser>
        <c:ser>
          <c:idx val="1"/>
          <c:order val="1"/>
          <c:tx>
            <c:strRef>
              <c:f>Sheet1!$O$3</c:f>
              <c:strCache>
                <c:ptCount val="1"/>
                <c:pt idx="0">
                  <c:v>M=4</c:v>
                </c:pt>
              </c:strCache>
            </c:strRef>
          </c:tx>
          <c:spPr>
            <a:ln w="12700"/>
          </c:spPr>
          <c:marker>
            <c:symbol val="none"/>
          </c:marker>
          <c:xVal>
            <c:numRef>
              <c:f>Sheet1!$M$4:$M$203</c:f>
              <c:numCache>
                <c:formatCode>0.00_ </c:formatCode>
                <c:ptCount val="200"/>
                <c:pt idx="0">
                  <c:v>0.1</c:v>
                </c:pt>
                <c:pt idx="1">
                  <c:v>0.2</c:v>
                </c:pt>
                <c:pt idx="2">
                  <c:v>0.30000000000000016</c:v>
                </c:pt>
                <c:pt idx="3">
                  <c:v>0.4</c:v>
                </c:pt>
                <c:pt idx="4">
                  <c:v>0.5</c:v>
                </c:pt>
                <c:pt idx="5">
                  <c:v>0.60000000000000031</c:v>
                </c:pt>
                <c:pt idx="6">
                  <c:v>0.70000000000000029</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pt idx="20">
                  <c:v>2.1</c:v>
                </c:pt>
                <c:pt idx="21">
                  <c:v>2.2000000000000002</c:v>
                </c:pt>
                <c:pt idx="22">
                  <c:v>2.2999999999999998</c:v>
                </c:pt>
                <c:pt idx="23">
                  <c:v>2.4</c:v>
                </c:pt>
                <c:pt idx="24">
                  <c:v>2.5</c:v>
                </c:pt>
                <c:pt idx="25">
                  <c:v>2.6</c:v>
                </c:pt>
                <c:pt idx="26">
                  <c:v>2.7</c:v>
                </c:pt>
                <c:pt idx="27">
                  <c:v>2.8</c:v>
                </c:pt>
                <c:pt idx="28">
                  <c:v>2.9</c:v>
                </c:pt>
                <c:pt idx="29">
                  <c:v>3</c:v>
                </c:pt>
                <c:pt idx="30">
                  <c:v>3.1</c:v>
                </c:pt>
                <c:pt idx="31">
                  <c:v>3.2</c:v>
                </c:pt>
                <c:pt idx="32">
                  <c:v>3.3</c:v>
                </c:pt>
                <c:pt idx="33">
                  <c:v>3.4</c:v>
                </c:pt>
                <c:pt idx="34">
                  <c:v>3.5</c:v>
                </c:pt>
                <c:pt idx="35">
                  <c:v>3.6</c:v>
                </c:pt>
                <c:pt idx="36">
                  <c:v>3.7</c:v>
                </c:pt>
                <c:pt idx="37">
                  <c:v>3.8</c:v>
                </c:pt>
                <c:pt idx="38">
                  <c:v>3.9</c:v>
                </c:pt>
                <c:pt idx="39">
                  <c:v>4</c:v>
                </c:pt>
                <c:pt idx="40">
                  <c:v>4.0999999999999996</c:v>
                </c:pt>
                <c:pt idx="41">
                  <c:v>4.2</c:v>
                </c:pt>
                <c:pt idx="42">
                  <c:v>4.3</c:v>
                </c:pt>
                <c:pt idx="43">
                  <c:v>4.4000000000000004</c:v>
                </c:pt>
                <c:pt idx="44">
                  <c:v>4.5</c:v>
                </c:pt>
                <c:pt idx="45">
                  <c:v>4.5999999999999996</c:v>
                </c:pt>
                <c:pt idx="46">
                  <c:v>4.7</c:v>
                </c:pt>
                <c:pt idx="47">
                  <c:v>4.8</c:v>
                </c:pt>
                <c:pt idx="48">
                  <c:v>4.9000000000000004</c:v>
                </c:pt>
                <c:pt idx="49">
                  <c:v>5</c:v>
                </c:pt>
                <c:pt idx="50">
                  <c:v>5.0999999999999996</c:v>
                </c:pt>
                <c:pt idx="51">
                  <c:v>5.2</c:v>
                </c:pt>
                <c:pt idx="52">
                  <c:v>5.3</c:v>
                </c:pt>
                <c:pt idx="53">
                  <c:v>5.4</c:v>
                </c:pt>
                <c:pt idx="54">
                  <c:v>5.5</c:v>
                </c:pt>
                <c:pt idx="55">
                  <c:v>5.6</c:v>
                </c:pt>
                <c:pt idx="56">
                  <c:v>5.7</c:v>
                </c:pt>
                <c:pt idx="57">
                  <c:v>5.8</c:v>
                </c:pt>
                <c:pt idx="58">
                  <c:v>5.9</c:v>
                </c:pt>
                <c:pt idx="59">
                  <c:v>6</c:v>
                </c:pt>
                <c:pt idx="60">
                  <c:v>6.1</c:v>
                </c:pt>
                <c:pt idx="61">
                  <c:v>6.2</c:v>
                </c:pt>
                <c:pt idx="62">
                  <c:v>6.3</c:v>
                </c:pt>
                <c:pt idx="63">
                  <c:v>6.4</c:v>
                </c:pt>
                <c:pt idx="64">
                  <c:v>6.5</c:v>
                </c:pt>
                <c:pt idx="65">
                  <c:v>6.6</c:v>
                </c:pt>
                <c:pt idx="66">
                  <c:v>6.7</c:v>
                </c:pt>
                <c:pt idx="67">
                  <c:v>6.8</c:v>
                </c:pt>
                <c:pt idx="68">
                  <c:v>6.9</c:v>
                </c:pt>
                <c:pt idx="69">
                  <c:v>7</c:v>
                </c:pt>
                <c:pt idx="70">
                  <c:v>7.1</c:v>
                </c:pt>
                <c:pt idx="71">
                  <c:v>7.2</c:v>
                </c:pt>
                <c:pt idx="72">
                  <c:v>7.3</c:v>
                </c:pt>
                <c:pt idx="73">
                  <c:v>7.4</c:v>
                </c:pt>
                <c:pt idx="74">
                  <c:v>7.5</c:v>
                </c:pt>
                <c:pt idx="75">
                  <c:v>7.6</c:v>
                </c:pt>
                <c:pt idx="76">
                  <c:v>7.7</c:v>
                </c:pt>
                <c:pt idx="77">
                  <c:v>7.8</c:v>
                </c:pt>
                <c:pt idx="78">
                  <c:v>7.9</c:v>
                </c:pt>
                <c:pt idx="79">
                  <c:v>8</c:v>
                </c:pt>
                <c:pt idx="80">
                  <c:v>8.1</c:v>
                </c:pt>
                <c:pt idx="81">
                  <c:v>8.2000000000000011</c:v>
                </c:pt>
                <c:pt idx="82">
                  <c:v>8.3000000000000007</c:v>
                </c:pt>
                <c:pt idx="83">
                  <c:v>8.4</c:v>
                </c:pt>
                <c:pt idx="84">
                  <c:v>8.5</c:v>
                </c:pt>
                <c:pt idx="85">
                  <c:v>8.6</c:v>
                </c:pt>
                <c:pt idx="86">
                  <c:v>8.7000000000000011</c:v>
                </c:pt>
                <c:pt idx="87">
                  <c:v>8.8000000000000007</c:v>
                </c:pt>
                <c:pt idx="88">
                  <c:v>8.9</c:v>
                </c:pt>
                <c:pt idx="89">
                  <c:v>9</c:v>
                </c:pt>
                <c:pt idx="90">
                  <c:v>9.1</c:v>
                </c:pt>
                <c:pt idx="91">
                  <c:v>9.2000000000000011</c:v>
                </c:pt>
                <c:pt idx="92">
                  <c:v>9.3000000000000007</c:v>
                </c:pt>
                <c:pt idx="93">
                  <c:v>9.4</c:v>
                </c:pt>
                <c:pt idx="94">
                  <c:v>9.5</c:v>
                </c:pt>
                <c:pt idx="95">
                  <c:v>9.6</c:v>
                </c:pt>
                <c:pt idx="96">
                  <c:v>9.7000000000000011</c:v>
                </c:pt>
                <c:pt idx="97">
                  <c:v>9.8000000000000007</c:v>
                </c:pt>
                <c:pt idx="98">
                  <c:v>9.9</c:v>
                </c:pt>
                <c:pt idx="99">
                  <c:v>10</c:v>
                </c:pt>
                <c:pt idx="100">
                  <c:v>10.1</c:v>
                </c:pt>
                <c:pt idx="101">
                  <c:v>10.200000000000001</c:v>
                </c:pt>
                <c:pt idx="102">
                  <c:v>10.3</c:v>
                </c:pt>
                <c:pt idx="103">
                  <c:v>10.4</c:v>
                </c:pt>
                <c:pt idx="104">
                  <c:v>10.5</c:v>
                </c:pt>
                <c:pt idx="105">
                  <c:v>10.6</c:v>
                </c:pt>
                <c:pt idx="106">
                  <c:v>10.7</c:v>
                </c:pt>
                <c:pt idx="107">
                  <c:v>10.8</c:v>
                </c:pt>
                <c:pt idx="108">
                  <c:v>10.9</c:v>
                </c:pt>
                <c:pt idx="109">
                  <c:v>11</c:v>
                </c:pt>
                <c:pt idx="110">
                  <c:v>11.1</c:v>
                </c:pt>
                <c:pt idx="111">
                  <c:v>11.2</c:v>
                </c:pt>
                <c:pt idx="112">
                  <c:v>11.3</c:v>
                </c:pt>
                <c:pt idx="113">
                  <c:v>11.4</c:v>
                </c:pt>
                <c:pt idx="114">
                  <c:v>11.5</c:v>
                </c:pt>
                <c:pt idx="115">
                  <c:v>11.6</c:v>
                </c:pt>
                <c:pt idx="116">
                  <c:v>11.7</c:v>
                </c:pt>
                <c:pt idx="117">
                  <c:v>11.8</c:v>
                </c:pt>
                <c:pt idx="118">
                  <c:v>11.9</c:v>
                </c:pt>
                <c:pt idx="119">
                  <c:v>12</c:v>
                </c:pt>
                <c:pt idx="120">
                  <c:v>12.1</c:v>
                </c:pt>
                <c:pt idx="121">
                  <c:v>12.2</c:v>
                </c:pt>
                <c:pt idx="122">
                  <c:v>12.3</c:v>
                </c:pt>
                <c:pt idx="123">
                  <c:v>12.4</c:v>
                </c:pt>
                <c:pt idx="124">
                  <c:v>12.5</c:v>
                </c:pt>
                <c:pt idx="125">
                  <c:v>12.6</c:v>
                </c:pt>
                <c:pt idx="126">
                  <c:v>12.7</c:v>
                </c:pt>
                <c:pt idx="127">
                  <c:v>12.8</c:v>
                </c:pt>
                <c:pt idx="128">
                  <c:v>12.9</c:v>
                </c:pt>
                <c:pt idx="129">
                  <c:v>13</c:v>
                </c:pt>
                <c:pt idx="130">
                  <c:v>13.1</c:v>
                </c:pt>
                <c:pt idx="131">
                  <c:v>13.2</c:v>
                </c:pt>
                <c:pt idx="132">
                  <c:v>13.3</c:v>
                </c:pt>
                <c:pt idx="133">
                  <c:v>13.4</c:v>
                </c:pt>
                <c:pt idx="134">
                  <c:v>13.5</c:v>
                </c:pt>
                <c:pt idx="135">
                  <c:v>13.6</c:v>
                </c:pt>
                <c:pt idx="136">
                  <c:v>13.7</c:v>
                </c:pt>
                <c:pt idx="137">
                  <c:v>13.8</c:v>
                </c:pt>
                <c:pt idx="138">
                  <c:v>13.9</c:v>
                </c:pt>
                <c:pt idx="139">
                  <c:v>14</c:v>
                </c:pt>
                <c:pt idx="140">
                  <c:v>14.1</c:v>
                </c:pt>
                <c:pt idx="141">
                  <c:v>14.2</c:v>
                </c:pt>
                <c:pt idx="142">
                  <c:v>14.3</c:v>
                </c:pt>
                <c:pt idx="143">
                  <c:v>14.4</c:v>
                </c:pt>
                <c:pt idx="144">
                  <c:v>14.5</c:v>
                </c:pt>
                <c:pt idx="145">
                  <c:v>14.6</c:v>
                </c:pt>
                <c:pt idx="146">
                  <c:v>14.7</c:v>
                </c:pt>
                <c:pt idx="147">
                  <c:v>14.8</c:v>
                </c:pt>
                <c:pt idx="148">
                  <c:v>14.9</c:v>
                </c:pt>
                <c:pt idx="149">
                  <c:v>15</c:v>
                </c:pt>
                <c:pt idx="150">
                  <c:v>15.1</c:v>
                </c:pt>
                <c:pt idx="151">
                  <c:v>15.2</c:v>
                </c:pt>
                <c:pt idx="152">
                  <c:v>15.3</c:v>
                </c:pt>
                <c:pt idx="153">
                  <c:v>15.4</c:v>
                </c:pt>
                <c:pt idx="154">
                  <c:v>15.5</c:v>
                </c:pt>
                <c:pt idx="155">
                  <c:v>15.6</c:v>
                </c:pt>
                <c:pt idx="156">
                  <c:v>15.7</c:v>
                </c:pt>
                <c:pt idx="157">
                  <c:v>15.8</c:v>
                </c:pt>
                <c:pt idx="158">
                  <c:v>15.9</c:v>
                </c:pt>
                <c:pt idx="159">
                  <c:v>16</c:v>
                </c:pt>
                <c:pt idx="160">
                  <c:v>16.100000000000001</c:v>
                </c:pt>
                <c:pt idx="161">
                  <c:v>16.2</c:v>
                </c:pt>
                <c:pt idx="162">
                  <c:v>16.3</c:v>
                </c:pt>
                <c:pt idx="163">
                  <c:v>16.399999999999999</c:v>
                </c:pt>
                <c:pt idx="164">
                  <c:v>16.5</c:v>
                </c:pt>
                <c:pt idx="165">
                  <c:v>16.600000000000001</c:v>
                </c:pt>
                <c:pt idx="166">
                  <c:v>16.7</c:v>
                </c:pt>
                <c:pt idx="167">
                  <c:v>16.8</c:v>
                </c:pt>
                <c:pt idx="168">
                  <c:v>16.899999999999999</c:v>
                </c:pt>
                <c:pt idx="169">
                  <c:v>17</c:v>
                </c:pt>
                <c:pt idx="170">
                  <c:v>17.100000000000001</c:v>
                </c:pt>
                <c:pt idx="171">
                  <c:v>17.2</c:v>
                </c:pt>
                <c:pt idx="172">
                  <c:v>17.3</c:v>
                </c:pt>
                <c:pt idx="173">
                  <c:v>17.399999999999999</c:v>
                </c:pt>
                <c:pt idx="174">
                  <c:v>17.5</c:v>
                </c:pt>
                <c:pt idx="175">
                  <c:v>17.600000000000001</c:v>
                </c:pt>
                <c:pt idx="176">
                  <c:v>17.7</c:v>
                </c:pt>
                <c:pt idx="177">
                  <c:v>17.8</c:v>
                </c:pt>
                <c:pt idx="178">
                  <c:v>17.899999999999999</c:v>
                </c:pt>
                <c:pt idx="179">
                  <c:v>18</c:v>
                </c:pt>
                <c:pt idx="180">
                  <c:v>18.100000000000001</c:v>
                </c:pt>
                <c:pt idx="181">
                  <c:v>18.2</c:v>
                </c:pt>
                <c:pt idx="182">
                  <c:v>18.3</c:v>
                </c:pt>
                <c:pt idx="183">
                  <c:v>18.399999999999999</c:v>
                </c:pt>
                <c:pt idx="184">
                  <c:v>18.5</c:v>
                </c:pt>
                <c:pt idx="185">
                  <c:v>18.600000000000001</c:v>
                </c:pt>
                <c:pt idx="186">
                  <c:v>18.7</c:v>
                </c:pt>
                <c:pt idx="187">
                  <c:v>18.8</c:v>
                </c:pt>
                <c:pt idx="188">
                  <c:v>18.899999999999999</c:v>
                </c:pt>
                <c:pt idx="189">
                  <c:v>19</c:v>
                </c:pt>
                <c:pt idx="190">
                  <c:v>19.100000000000001</c:v>
                </c:pt>
                <c:pt idx="191">
                  <c:v>19.2</c:v>
                </c:pt>
                <c:pt idx="192">
                  <c:v>19.3</c:v>
                </c:pt>
                <c:pt idx="193">
                  <c:v>19.399999999999999</c:v>
                </c:pt>
                <c:pt idx="194">
                  <c:v>19.5</c:v>
                </c:pt>
                <c:pt idx="195">
                  <c:v>19.600000000000001</c:v>
                </c:pt>
                <c:pt idx="196">
                  <c:v>19.7</c:v>
                </c:pt>
                <c:pt idx="197">
                  <c:v>19.8</c:v>
                </c:pt>
                <c:pt idx="198">
                  <c:v>19.899999999999999</c:v>
                </c:pt>
                <c:pt idx="199">
                  <c:v>20</c:v>
                </c:pt>
              </c:numCache>
            </c:numRef>
          </c:xVal>
          <c:yVal>
            <c:numRef>
              <c:f>Sheet1!$O$4:$O$203</c:f>
              <c:numCache>
                <c:formatCode>0.00_ </c:formatCode>
                <c:ptCount val="200"/>
                <c:pt idx="0">
                  <c:v>0.31000000000000016</c:v>
                </c:pt>
                <c:pt idx="1">
                  <c:v>0.39000000000000018</c:v>
                </c:pt>
                <c:pt idx="2">
                  <c:v>0.45</c:v>
                </c:pt>
                <c:pt idx="3">
                  <c:v>0.51</c:v>
                </c:pt>
                <c:pt idx="4">
                  <c:v>0.56000000000000005</c:v>
                </c:pt>
                <c:pt idx="5">
                  <c:v>0.60000000000000031</c:v>
                </c:pt>
                <c:pt idx="6">
                  <c:v>0.64000000000000035</c:v>
                </c:pt>
                <c:pt idx="7">
                  <c:v>0.68</c:v>
                </c:pt>
                <c:pt idx="8">
                  <c:v>0.72000000000000031</c:v>
                </c:pt>
                <c:pt idx="9">
                  <c:v>0.75000000000000033</c:v>
                </c:pt>
                <c:pt idx="10">
                  <c:v>0.78</c:v>
                </c:pt>
                <c:pt idx="11">
                  <c:v>0.82000000000000028</c:v>
                </c:pt>
                <c:pt idx="12">
                  <c:v>0.85000000000000031</c:v>
                </c:pt>
                <c:pt idx="13">
                  <c:v>0.88</c:v>
                </c:pt>
                <c:pt idx="14">
                  <c:v>0.9</c:v>
                </c:pt>
                <c:pt idx="15">
                  <c:v>0.93</c:v>
                </c:pt>
                <c:pt idx="16">
                  <c:v>0.9600000000000003</c:v>
                </c:pt>
                <c:pt idx="17">
                  <c:v>0.98</c:v>
                </c:pt>
                <c:pt idx="18">
                  <c:v>1.01</c:v>
                </c:pt>
                <c:pt idx="19">
                  <c:v>1.03</c:v>
                </c:pt>
                <c:pt idx="20">
                  <c:v>1.06</c:v>
                </c:pt>
                <c:pt idx="21">
                  <c:v>1.08</c:v>
                </c:pt>
                <c:pt idx="22">
                  <c:v>1.1000000000000001</c:v>
                </c:pt>
                <c:pt idx="23">
                  <c:v>1.1299999999999992</c:v>
                </c:pt>
                <c:pt idx="24">
                  <c:v>1.1499999999999992</c:v>
                </c:pt>
                <c:pt idx="25">
                  <c:v>1.1700000000000006</c:v>
                </c:pt>
                <c:pt idx="26">
                  <c:v>1.1900000000000006</c:v>
                </c:pt>
                <c:pt idx="27">
                  <c:v>1.21</c:v>
                </c:pt>
                <c:pt idx="28">
                  <c:v>1.23</c:v>
                </c:pt>
                <c:pt idx="29">
                  <c:v>1.25</c:v>
                </c:pt>
                <c:pt idx="30">
                  <c:v>1.27</c:v>
                </c:pt>
                <c:pt idx="31">
                  <c:v>1.29</c:v>
                </c:pt>
                <c:pt idx="32">
                  <c:v>1.31</c:v>
                </c:pt>
                <c:pt idx="33">
                  <c:v>1.33</c:v>
                </c:pt>
                <c:pt idx="34">
                  <c:v>1.35</c:v>
                </c:pt>
                <c:pt idx="35">
                  <c:v>1.37</c:v>
                </c:pt>
                <c:pt idx="36">
                  <c:v>1.3900000000000001</c:v>
                </c:pt>
                <c:pt idx="37">
                  <c:v>1.4</c:v>
                </c:pt>
                <c:pt idx="38">
                  <c:v>1.42</c:v>
                </c:pt>
                <c:pt idx="39">
                  <c:v>1.44</c:v>
                </c:pt>
                <c:pt idx="40">
                  <c:v>1.46</c:v>
                </c:pt>
                <c:pt idx="41">
                  <c:v>1.47</c:v>
                </c:pt>
                <c:pt idx="42">
                  <c:v>1.49</c:v>
                </c:pt>
                <c:pt idx="43">
                  <c:v>1.51</c:v>
                </c:pt>
                <c:pt idx="44">
                  <c:v>1.52</c:v>
                </c:pt>
                <c:pt idx="45">
                  <c:v>1.54</c:v>
                </c:pt>
                <c:pt idx="46">
                  <c:v>1.56</c:v>
                </c:pt>
                <c:pt idx="47">
                  <c:v>1.57</c:v>
                </c:pt>
                <c:pt idx="48">
                  <c:v>1.59</c:v>
                </c:pt>
                <c:pt idx="49">
                  <c:v>1.6</c:v>
                </c:pt>
                <c:pt idx="50">
                  <c:v>1.62</c:v>
                </c:pt>
                <c:pt idx="51">
                  <c:v>1.6300000000000001</c:v>
                </c:pt>
                <c:pt idx="52">
                  <c:v>1.6500000000000001</c:v>
                </c:pt>
                <c:pt idx="53">
                  <c:v>1.6600000000000001</c:v>
                </c:pt>
                <c:pt idx="54">
                  <c:v>1.6800000000000006</c:v>
                </c:pt>
                <c:pt idx="55">
                  <c:v>1.6900000000000006</c:v>
                </c:pt>
                <c:pt idx="56">
                  <c:v>1.71</c:v>
                </c:pt>
                <c:pt idx="57">
                  <c:v>1.72</c:v>
                </c:pt>
                <c:pt idx="58">
                  <c:v>1.74</c:v>
                </c:pt>
                <c:pt idx="59">
                  <c:v>1.75</c:v>
                </c:pt>
                <c:pt idx="60">
                  <c:v>1.77</c:v>
                </c:pt>
                <c:pt idx="61">
                  <c:v>1.78</c:v>
                </c:pt>
                <c:pt idx="62">
                  <c:v>1.79</c:v>
                </c:pt>
                <c:pt idx="63">
                  <c:v>1.81</c:v>
                </c:pt>
                <c:pt idx="64">
                  <c:v>1.82</c:v>
                </c:pt>
                <c:pt idx="65">
                  <c:v>1.84</c:v>
                </c:pt>
                <c:pt idx="66">
                  <c:v>1.85</c:v>
                </c:pt>
                <c:pt idx="67">
                  <c:v>1.86</c:v>
                </c:pt>
                <c:pt idx="68">
                  <c:v>1.8800000000000001</c:v>
                </c:pt>
                <c:pt idx="69">
                  <c:v>1.8900000000000001</c:v>
                </c:pt>
                <c:pt idx="70">
                  <c:v>1.9000000000000001</c:v>
                </c:pt>
                <c:pt idx="71">
                  <c:v>1.9200000000000006</c:v>
                </c:pt>
                <c:pt idx="72">
                  <c:v>1.9300000000000006</c:v>
                </c:pt>
                <c:pt idx="73">
                  <c:v>1.9400000000000006</c:v>
                </c:pt>
                <c:pt idx="74">
                  <c:v>1.9500000000000006</c:v>
                </c:pt>
                <c:pt idx="75">
                  <c:v>1.9700000000000006</c:v>
                </c:pt>
                <c:pt idx="76">
                  <c:v>1.9800000000000006</c:v>
                </c:pt>
                <c:pt idx="77">
                  <c:v>1.9900000000000007</c:v>
                </c:pt>
                <c:pt idx="78">
                  <c:v>2</c:v>
                </c:pt>
                <c:pt idx="79">
                  <c:v>2.02</c:v>
                </c:pt>
                <c:pt idx="80">
                  <c:v>2.0299999999999998</c:v>
                </c:pt>
                <c:pt idx="81">
                  <c:v>2.04</c:v>
                </c:pt>
                <c:pt idx="82">
                  <c:v>2.0499999999999998</c:v>
                </c:pt>
                <c:pt idx="83">
                  <c:v>2.0699999999999998</c:v>
                </c:pt>
                <c:pt idx="84">
                  <c:v>2.08</c:v>
                </c:pt>
                <c:pt idx="85">
                  <c:v>2.09</c:v>
                </c:pt>
                <c:pt idx="86">
                  <c:v>2.1</c:v>
                </c:pt>
                <c:pt idx="87">
                  <c:v>2.11</c:v>
                </c:pt>
                <c:pt idx="88">
                  <c:v>2.13</c:v>
                </c:pt>
                <c:pt idx="89">
                  <c:v>2.14</c:v>
                </c:pt>
                <c:pt idx="90">
                  <c:v>2.15</c:v>
                </c:pt>
                <c:pt idx="91">
                  <c:v>2.16</c:v>
                </c:pt>
                <c:pt idx="92">
                  <c:v>2.17</c:v>
                </c:pt>
                <c:pt idx="93">
                  <c:v>2.1800000000000002</c:v>
                </c:pt>
                <c:pt idx="94">
                  <c:v>2.19</c:v>
                </c:pt>
                <c:pt idx="95">
                  <c:v>2.21</c:v>
                </c:pt>
                <c:pt idx="96">
                  <c:v>2.2200000000000002</c:v>
                </c:pt>
                <c:pt idx="97">
                  <c:v>2.23</c:v>
                </c:pt>
                <c:pt idx="98">
                  <c:v>2.2400000000000002</c:v>
                </c:pt>
                <c:pt idx="99">
                  <c:v>2.25</c:v>
                </c:pt>
                <c:pt idx="100">
                  <c:v>2.2599999999999998</c:v>
                </c:pt>
                <c:pt idx="101">
                  <c:v>2.27</c:v>
                </c:pt>
                <c:pt idx="102">
                  <c:v>2.2799999999999998</c:v>
                </c:pt>
                <c:pt idx="103">
                  <c:v>2.29</c:v>
                </c:pt>
                <c:pt idx="104">
                  <c:v>2.3099999999999987</c:v>
                </c:pt>
                <c:pt idx="105">
                  <c:v>2.3199999999999985</c:v>
                </c:pt>
                <c:pt idx="106">
                  <c:v>2.3299999999999987</c:v>
                </c:pt>
                <c:pt idx="107">
                  <c:v>2.34</c:v>
                </c:pt>
                <c:pt idx="108">
                  <c:v>2.3499999999999988</c:v>
                </c:pt>
                <c:pt idx="109">
                  <c:v>2.36</c:v>
                </c:pt>
                <c:pt idx="110">
                  <c:v>2.3699999999999997</c:v>
                </c:pt>
                <c:pt idx="111">
                  <c:v>2.38</c:v>
                </c:pt>
                <c:pt idx="112">
                  <c:v>2.3899999999999997</c:v>
                </c:pt>
                <c:pt idx="113">
                  <c:v>2.4</c:v>
                </c:pt>
                <c:pt idx="114">
                  <c:v>2.4099999999999997</c:v>
                </c:pt>
                <c:pt idx="115">
                  <c:v>2.42</c:v>
                </c:pt>
                <c:pt idx="116">
                  <c:v>2.4299999999999997</c:v>
                </c:pt>
                <c:pt idx="117">
                  <c:v>2.44</c:v>
                </c:pt>
                <c:pt idx="118">
                  <c:v>2.4499999999999997</c:v>
                </c:pt>
                <c:pt idx="119">
                  <c:v>2.46</c:v>
                </c:pt>
                <c:pt idx="120">
                  <c:v>2.4699999999999998</c:v>
                </c:pt>
                <c:pt idx="121">
                  <c:v>2.48</c:v>
                </c:pt>
                <c:pt idx="122">
                  <c:v>2.4899999999999998</c:v>
                </c:pt>
                <c:pt idx="123">
                  <c:v>2.5</c:v>
                </c:pt>
                <c:pt idx="124">
                  <c:v>2.5099999999999998</c:v>
                </c:pt>
                <c:pt idx="125">
                  <c:v>2.52</c:v>
                </c:pt>
                <c:pt idx="126">
                  <c:v>2.5299999999999998</c:v>
                </c:pt>
                <c:pt idx="127">
                  <c:v>2.54</c:v>
                </c:pt>
                <c:pt idx="128">
                  <c:v>2.5499999999999998</c:v>
                </c:pt>
                <c:pt idx="129">
                  <c:v>2.56</c:v>
                </c:pt>
                <c:pt idx="130">
                  <c:v>2.57</c:v>
                </c:pt>
                <c:pt idx="131">
                  <c:v>2.58</c:v>
                </c:pt>
                <c:pt idx="132">
                  <c:v>2.59</c:v>
                </c:pt>
                <c:pt idx="133">
                  <c:v>2.6</c:v>
                </c:pt>
                <c:pt idx="134">
                  <c:v>2.61</c:v>
                </c:pt>
                <c:pt idx="135">
                  <c:v>2.62</c:v>
                </c:pt>
                <c:pt idx="136">
                  <c:v>2.63</c:v>
                </c:pt>
                <c:pt idx="137">
                  <c:v>2.64</c:v>
                </c:pt>
                <c:pt idx="138">
                  <c:v>2.65</c:v>
                </c:pt>
                <c:pt idx="139">
                  <c:v>2.66</c:v>
                </c:pt>
                <c:pt idx="140">
                  <c:v>2.67</c:v>
                </c:pt>
                <c:pt idx="141">
                  <c:v>2.68</c:v>
                </c:pt>
                <c:pt idx="142">
                  <c:v>2.68</c:v>
                </c:pt>
                <c:pt idx="143">
                  <c:v>2.69</c:v>
                </c:pt>
                <c:pt idx="144">
                  <c:v>2.7</c:v>
                </c:pt>
                <c:pt idx="145">
                  <c:v>2.71</c:v>
                </c:pt>
                <c:pt idx="146">
                  <c:v>2.72</c:v>
                </c:pt>
                <c:pt idx="147">
                  <c:v>2.73</c:v>
                </c:pt>
                <c:pt idx="148">
                  <c:v>2.74</c:v>
                </c:pt>
                <c:pt idx="149">
                  <c:v>2.75</c:v>
                </c:pt>
                <c:pt idx="150">
                  <c:v>2.7600000000000002</c:v>
                </c:pt>
                <c:pt idx="151">
                  <c:v>2.77</c:v>
                </c:pt>
                <c:pt idx="152">
                  <c:v>2.7800000000000002</c:v>
                </c:pt>
                <c:pt idx="153">
                  <c:v>2.7800000000000002</c:v>
                </c:pt>
                <c:pt idx="154">
                  <c:v>2.79</c:v>
                </c:pt>
                <c:pt idx="155">
                  <c:v>2.8</c:v>
                </c:pt>
                <c:pt idx="156">
                  <c:v>2.8099999999999987</c:v>
                </c:pt>
                <c:pt idx="157">
                  <c:v>2.82</c:v>
                </c:pt>
                <c:pt idx="158">
                  <c:v>2.8299999999999987</c:v>
                </c:pt>
                <c:pt idx="159">
                  <c:v>2.84</c:v>
                </c:pt>
                <c:pt idx="160">
                  <c:v>2.8499999999999988</c:v>
                </c:pt>
                <c:pt idx="161">
                  <c:v>2.86</c:v>
                </c:pt>
                <c:pt idx="162">
                  <c:v>2.86</c:v>
                </c:pt>
                <c:pt idx="163">
                  <c:v>2.8699999999999997</c:v>
                </c:pt>
                <c:pt idx="164">
                  <c:v>2.88</c:v>
                </c:pt>
                <c:pt idx="165">
                  <c:v>2.8899999999999997</c:v>
                </c:pt>
                <c:pt idx="166">
                  <c:v>2.9</c:v>
                </c:pt>
                <c:pt idx="167">
                  <c:v>2.9099999999999997</c:v>
                </c:pt>
                <c:pt idx="168">
                  <c:v>2.92</c:v>
                </c:pt>
                <c:pt idx="169">
                  <c:v>2.92</c:v>
                </c:pt>
                <c:pt idx="170">
                  <c:v>2.9299999999999997</c:v>
                </c:pt>
                <c:pt idx="171">
                  <c:v>2.94</c:v>
                </c:pt>
                <c:pt idx="172">
                  <c:v>2.9499999999999997</c:v>
                </c:pt>
                <c:pt idx="173">
                  <c:v>2.96</c:v>
                </c:pt>
                <c:pt idx="174">
                  <c:v>2.9699999999999998</c:v>
                </c:pt>
                <c:pt idx="175">
                  <c:v>2.9699999999999998</c:v>
                </c:pt>
                <c:pt idx="176">
                  <c:v>2.98</c:v>
                </c:pt>
                <c:pt idx="177">
                  <c:v>2.9899999999999998</c:v>
                </c:pt>
                <c:pt idx="178">
                  <c:v>3</c:v>
                </c:pt>
                <c:pt idx="179">
                  <c:v>3.01</c:v>
                </c:pt>
                <c:pt idx="180">
                  <c:v>3.02</c:v>
                </c:pt>
                <c:pt idx="181">
                  <c:v>3.02</c:v>
                </c:pt>
                <c:pt idx="182">
                  <c:v>3.03</c:v>
                </c:pt>
                <c:pt idx="183">
                  <c:v>3.04</c:v>
                </c:pt>
                <c:pt idx="184">
                  <c:v>3.05</c:v>
                </c:pt>
                <c:pt idx="185">
                  <c:v>3.06</c:v>
                </c:pt>
                <c:pt idx="186">
                  <c:v>3.07</c:v>
                </c:pt>
                <c:pt idx="187">
                  <c:v>3.07</c:v>
                </c:pt>
                <c:pt idx="188">
                  <c:v>3.08</c:v>
                </c:pt>
                <c:pt idx="189">
                  <c:v>3.09</c:v>
                </c:pt>
                <c:pt idx="190">
                  <c:v>3.1</c:v>
                </c:pt>
                <c:pt idx="191">
                  <c:v>3.11</c:v>
                </c:pt>
                <c:pt idx="192">
                  <c:v>3.11</c:v>
                </c:pt>
                <c:pt idx="193">
                  <c:v>3.12</c:v>
                </c:pt>
                <c:pt idx="194">
                  <c:v>3.13</c:v>
                </c:pt>
                <c:pt idx="195">
                  <c:v>3.14</c:v>
                </c:pt>
                <c:pt idx="196">
                  <c:v>3.15</c:v>
                </c:pt>
                <c:pt idx="197">
                  <c:v>3.15</c:v>
                </c:pt>
                <c:pt idx="198">
                  <c:v>3.16</c:v>
                </c:pt>
                <c:pt idx="199">
                  <c:v>3.17</c:v>
                </c:pt>
              </c:numCache>
            </c:numRef>
          </c:yVal>
          <c:smooth val="1"/>
        </c:ser>
        <c:ser>
          <c:idx val="2"/>
          <c:order val="2"/>
          <c:tx>
            <c:strRef>
              <c:f>Sheet1!$P$3</c:f>
              <c:strCache>
                <c:ptCount val="1"/>
                <c:pt idx="0">
                  <c:v>M=8</c:v>
                </c:pt>
              </c:strCache>
            </c:strRef>
          </c:tx>
          <c:spPr>
            <a:ln w="12700"/>
          </c:spPr>
          <c:marker>
            <c:symbol val="none"/>
          </c:marker>
          <c:xVal>
            <c:numRef>
              <c:f>Sheet1!$M$4:$M$203</c:f>
              <c:numCache>
                <c:formatCode>0.00_ </c:formatCode>
                <c:ptCount val="200"/>
                <c:pt idx="0">
                  <c:v>0.1</c:v>
                </c:pt>
                <c:pt idx="1">
                  <c:v>0.2</c:v>
                </c:pt>
                <c:pt idx="2">
                  <c:v>0.30000000000000016</c:v>
                </c:pt>
                <c:pt idx="3">
                  <c:v>0.4</c:v>
                </c:pt>
                <c:pt idx="4">
                  <c:v>0.5</c:v>
                </c:pt>
                <c:pt idx="5">
                  <c:v>0.60000000000000031</c:v>
                </c:pt>
                <c:pt idx="6">
                  <c:v>0.70000000000000029</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pt idx="20">
                  <c:v>2.1</c:v>
                </c:pt>
                <c:pt idx="21">
                  <c:v>2.2000000000000002</c:v>
                </c:pt>
                <c:pt idx="22">
                  <c:v>2.2999999999999998</c:v>
                </c:pt>
                <c:pt idx="23">
                  <c:v>2.4</c:v>
                </c:pt>
                <c:pt idx="24">
                  <c:v>2.5</c:v>
                </c:pt>
                <c:pt idx="25">
                  <c:v>2.6</c:v>
                </c:pt>
                <c:pt idx="26">
                  <c:v>2.7</c:v>
                </c:pt>
                <c:pt idx="27">
                  <c:v>2.8</c:v>
                </c:pt>
                <c:pt idx="28">
                  <c:v>2.9</c:v>
                </c:pt>
                <c:pt idx="29">
                  <c:v>3</c:v>
                </c:pt>
                <c:pt idx="30">
                  <c:v>3.1</c:v>
                </c:pt>
                <c:pt idx="31">
                  <c:v>3.2</c:v>
                </c:pt>
                <c:pt idx="32">
                  <c:v>3.3</c:v>
                </c:pt>
                <c:pt idx="33">
                  <c:v>3.4</c:v>
                </c:pt>
                <c:pt idx="34">
                  <c:v>3.5</c:v>
                </c:pt>
                <c:pt idx="35">
                  <c:v>3.6</c:v>
                </c:pt>
                <c:pt idx="36">
                  <c:v>3.7</c:v>
                </c:pt>
                <c:pt idx="37">
                  <c:v>3.8</c:v>
                </c:pt>
                <c:pt idx="38">
                  <c:v>3.9</c:v>
                </c:pt>
                <c:pt idx="39">
                  <c:v>4</c:v>
                </c:pt>
                <c:pt idx="40">
                  <c:v>4.0999999999999996</c:v>
                </c:pt>
                <c:pt idx="41">
                  <c:v>4.2</c:v>
                </c:pt>
                <c:pt idx="42">
                  <c:v>4.3</c:v>
                </c:pt>
                <c:pt idx="43">
                  <c:v>4.4000000000000004</c:v>
                </c:pt>
                <c:pt idx="44">
                  <c:v>4.5</c:v>
                </c:pt>
                <c:pt idx="45">
                  <c:v>4.5999999999999996</c:v>
                </c:pt>
                <c:pt idx="46">
                  <c:v>4.7</c:v>
                </c:pt>
                <c:pt idx="47">
                  <c:v>4.8</c:v>
                </c:pt>
                <c:pt idx="48">
                  <c:v>4.9000000000000004</c:v>
                </c:pt>
                <c:pt idx="49">
                  <c:v>5</c:v>
                </c:pt>
                <c:pt idx="50">
                  <c:v>5.0999999999999996</c:v>
                </c:pt>
                <c:pt idx="51">
                  <c:v>5.2</c:v>
                </c:pt>
                <c:pt idx="52">
                  <c:v>5.3</c:v>
                </c:pt>
                <c:pt idx="53">
                  <c:v>5.4</c:v>
                </c:pt>
                <c:pt idx="54">
                  <c:v>5.5</c:v>
                </c:pt>
                <c:pt idx="55">
                  <c:v>5.6</c:v>
                </c:pt>
                <c:pt idx="56">
                  <c:v>5.7</c:v>
                </c:pt>
                <c:pt idx="57">
                  <c:v>5.8</c:v>
                </c:pt>
                <c:pt idx="58">
                  <c:v>5.9</c:v>
                </c:pt>
                <c:pt idx="59">
                  <c:v>6</c:v>
                </c:pt>
                <c:pt idx="60">
                  <c:v>6.1</c:v>
                </c:pt>
                <c:pt idx="61">
                  <c:v>6.2</c:v>
                </c:pt>
                <c:pt idx="62">
                  <c:v>6.3</c:v>
                </c:pt>
                <c:pt idx="63">
                  <c:v>6.4</c:v>
                </c:pt>
                <c:pt idx="64">
                  <c:v>6.5</c:v>
                </c:pt>
                <c:pt idx="65">
                  <c:v>6.6</c:v>
                </c:pt>
                <c:pt idx="66">
                  <c:v>6.7</c:v>
                </c:pt>
                <c:pt idx="67">
                  <c:v>6.8</c:v>
                </c:pt>
                <c:pt idx="68">
                  <c:v>6.9</c:v>
                </c:pt>
                <c:pt idx="69">
                  <c:v>7</c:v>
                </c:pt>
                <c:pt idx="70">
                  <c:v>7.1</c:v>
                </c:pt>
                <c:pt idx="71">
                  <c:v>7.2</c:v>
                </c:pt>
                <c:pt idx="72">
                  <c:v>7.3</c:v>
                </c:pt>
                <c:pt idx="73">
                  <c:v>7.4</c:v>
                </c:pt>
                <c:pt idx="74">
                  <c:v>7.5</c:v>
                </c:pt>
                <c:pt idx="75">
                  <c:v>7.6</c:v>
                </c:pt>
                <c:pt idx="76">
                  <c:v>7.7</c:v>
                </c:pt>
                <c:pt idx="77">
                  <c:v>7.8</c:v>
                </c:pt>
                <c:pt idx="78">
                  <c:v>7.9</c:v>
                </c:pt>
                <c:pt idx="79">
                  <c:v>8</c:v>
                </c:pt>
                <c:pt idx="80">
                  <c:v>8.1</c:v>
                </c:pt>
                <c:pt idx="81">
                  <c:v>8.2000000000000011</c:v>
                </c:pt>
                <c:pt idx="82">
                  <c:v>8.3000000000000007</c:v>
                </c:pt>
                <c:pt idx="83">
                  <c:v>8.4</c:v>
                </c:pt>
                <c:pt idx="84">
                  <c:v>8.5</c:v>
                </c:pt>
                <c:pt idx="85">
                  <c:v>8.6</c:v>
                </c:pt>
                <c:pt idx="86">
                  <c:v>8.7000000000000011</c:v>
                </c:pt>
                <c:pt idx="87">
                  <c:v>8.8000000000000007</c:v>
                </c:pt>
                <c:pt idx="88">
                  <c:v>8.9</c:v>
                </c:pt>
                <c:pt idx="89">
                  <c:v>9</c:v>
                </c:pt>
                <c:pt idx="90">
                  <c:v>9.1</c:v>
                </c:pt>
                <c:pt idx="91">
                  <c:v>9.2000000000000011</c:v>
                </c:pt>
                <c:pt idx="92">
                  <c:v>9.3000000000000007</c:v>
                </c:pt>
                <c:pt idx="93">
                  <c:v>9.4</c:v>
                </c:pt>
                <c:pt idx="94">
                  <c:v>9.5</c:v>
                </c:pt>
                <c:pt idx="95">
                  <c:v>9.6</c:v>
                </c:pt>
                <c:pt idx="96">
                  <c:v>9.7000000000000011</c:v>
                </c:pt>
                <c:pt idx="97">
                  <c:v>9.8000000000000007</c:v>
                </c:pt>
                <c:pt idx="98">
                  <c:v>9.9</c:v>
                </c:pt>
                <c:pt idx="99">
                  <c:v>10</c:v>
                </c:pt>
                <c:pt idx="100">
                  <c:v>10.1</c:v>
                </c:pt>
                <c:pt idx="101">
                  <c:v>10.200000000000001</c:v>
                </c:pt>
                <c:pt idx="102">
                  <c:v>10.3</c:v>
                </c:pt>
                <c:pt idx="103">
                  <c:v>10.4</c:v>
                </c:pt>
                <c:pt idx="104">
                  <c:v>10.5</c:v>
                </c:pt>
                <c:pt idx="105">
                  <c:v>10.6</c:v>
                </c:pt>
                <c:pt idx="106">
                  <c:v>10.7</c:v>
                </c:pt>
                <c:pt idx="107">
                  <c:v>10.8</c:v>
                </c:pt>
                <c:pt idx="108">
                  <c:v>10.9</c:v>
                </c:pt>
                <c:pt idx="109">
                  <c:v>11</c:v>
                </c:pt>
                <c:pt idx="110">
                  <c:v>11.1</c:v>
                </c:pt>
                <c:pt idx="111">
                  <c:v>11.2</c:v>
                </c:pt>
                <c:pt idx="112">
                  <c:v>11.3</c:v>
                </c:pt>
                <c:pt idx="113">
                  <c:v>11.4</c:v>
                </c:pt>
                <c:pt idx="114">
                  <c:v>11.5</c:v>
                </c:pt>
                <c:pt idx="115">
                  <c:v>11.6</c:v>
                </c:pt>
                <c:pt idx="116">
                  <c:v>11.7</c:v>
                </c:pt>
                <c:pt idx="117">
                  <c:v>11.8</c:v>
                </c:pt>
                <c:pt idx="118">
                  <c:v>11.9</c:v>
                </c:pt>
                <c:pt idx="119">
                  <c:v>12</c:v>
                </c:pt>
                <c:pt idx="120">
                  <c:v>12.1</c:v>
                </c:pt>
                <c:pt idx="121">
                  <c:v>12.2</c:v>
                </c:pt>
                <c:pt idx="122">
                  <c:v>12.3</c:v>
                </c:pt>
                <c:pt idx="123">
                  <c:v>12.4</c:v>
                </c:pt>
                <c:pt idx="124">
                  <c:v>12.5</c:v>
                </c:pt>
                <c:pt idx="125">
                  <c:v>12.6</c:v>
                </c:pt>
                <c:pt idx="126">
                  <c:v>12.7</c:v>
                </c:pt>
                <c:pt idx="127">
                  <c:v>12.8</c:v>
                </c:pt>
                <c:pt idx="128">
                  <c:v>12.9</c:v>
                </c:pt>
                <c:pt idx="129">
                  <c:v>13</c:v>
                </c:pt>
                <c:pt idx="130">
                  <c:v>13.1</c:v>
                </c:pt>
                <c:pt idx="131">
                  <c:v>13.2</c:v>
                </c:pt>
                <c:pt idx="132">
                  <c:v>13.3</c:v>
                </c:pt>
                <c:pt idx="133">
                  <c:v>13.4</c:v>
                </c:pt>
                <c:pt idx="134">
                  <c:v>13.5</c:v>
                </c:pt>
                <c:pt idx="135">
                  <c:v>13.6</c:v>
                </c:pt>
                <c:pt idx="136">
                  <c:v>13.7</c:v>
                </c:pt>
                <c:pt idx="137">
                  <c:v>13.8</c:v>
                </c:pt>
                <c:pt idx="138">
                  <c:v>13.9</c:v>
                </c:pt>
                <c:pt idx="139">
                  <c:v>14</c:v>
                </c:pt>
                <c:pt idx="140">
                  <c:v>14.1</c:v>
                </c:pt>
                <c:pt idx="141">
                  <c:v>14.2</c:v>
                </c:pt>
                <c:pt idx="142">
                  <c:v>14.3</c:v>
                </c:pt>
                <c:pt idx="143">
                  <c:v>14.4</c:v>
                </c:pt>
                <c:pt idx="144">
                  <c:v>14.5</c:v>
                </c:pt>
                <c:pt idx="145">
                  <c:v>14.6</c:v>
                </c:pt>
                <c:pt idx="146">
                  <c:v>14.7</c:v>
                </c:pt>
                <c:pt idx="147">
                  <c:v>14.8</c:v>
                </c:pt>
                <c:pt idx="148">
                  <c:v>14.9</c:v>
                </c:pt>
                <c:pt idx="149">
                  <c:v>15</c:v>
                </c:pt>
                <c:pt idx="150">
                  <c:v>15.1</c:v>
                </c:pt>
                <c:pt idx="151">
                  <c:v>15.2</c:v>
                </c:pt>
                <c:pt idx="152">
                  <c:v>15.3</c:v>
                </c:pt>
                <c:pt idx="153">
                  <c:v>15.4</c:v>
                </c:pt>
                <c:pt idx="154">
                  <c:v>15.5</c:v>
                </c:pt>
                <c:pt idx="155">
                  <c:v>15.6</c:v>
                </c:pt>
                <c:pt idx="156">
                  <c:v>15.7</c:v>
                </c:pt>
                <c:pt idx="157">
                  <c:v>15.8</c:v>
                </c:pt>
                <c:pt idx="158">
                  <c:v>15.9</c:v>
                </c:pt>
                <c:pt idx="159">
                  <c:v>16</c:v>
                </c:pt>
                <c:pt idx="160">
                  <c:v>16.100000000000001</c:v>
                </c:pt>
                <c:pt idx="161">
                  <c:v>16.2</c:v>
                </c:pt>
                <c:pt idx="162">
                  <c:v>16.3</c:v>
                </c:pt>
                <c:pt idx="163">
                  <c:v>16.399999999999999</c:v>
                </c:pt>
                <c:pt idx="164">
                  <c:v>16.5</c:v>
                </c:pt>
                <c:pt idx="165">
                  <c:v>16.600000000000001</c:v>
                </c:pt>
                <c:pt idx="166">
                  <c:v>16.7</c:v>
                </c:pt>
                <c:pt idx="167">
                  <c:v>16.8</c:v>
                </c:pt>
                <c:pt idx="168">
                  <c:v>16.899999999999999</c:v>
                </c:pt>
                <c:pt idx="169">
                  <c:v>17</c:v>
                </c:pt>
                <c:pt idx="170">
                  <c:v>17.100000000000001</c:v>
                </c:pt>
                <c:pt idx="171">
                  <c:v>17.2</c:v>
                </c:pt>
                <c:pt idx="172">
                  <c:v>17.3</c:v>
                </c:pt>
                <c:pt idx="173">
                  <c:v>17.399999999999999</c:v>
                </c:pt>
                <c:pt idx="174">
                  <c:v>17.5</c:v>
                </c:pt>
                <c:pt idx="175">
                  <c:v>17.600000000000001</c:v>
                </c:pt>
                <c:pt idx="176">
                  <c:v>17.7</c:v>
                </c:pt>
                <c:pt idx="177">
                  <c:v>17.8</c:v>
                </c:pt>
                <c:pt idx="178">
                  <c:v>17.899999999999999</c:v>
                </c:pt>
                <c:pt idx="179">
                  <c:v>18</c:v>
                </c:pt>
                <c:pt idx="180">
                  <c:v>18.100000000000001</c:v>
                </c:pt>
                <c:pt idx="181">
                  <c:v>18.2</c:v>
                </c:pt>
                <c:pt idx="182">
                  <c:v>18.3</c:v>
                </c:pt>
                <c:pt idx="183">
                  <c:v>18.399999999999999</c:v>
                </c:pt>
                <c:pt idx="184">
                  <c:v>18.5</c:v>
                </c:pt>
                <c:pt idx="185">
                  <c:v>18.600000000000001</c:v>
                </c:pt>
                <c:pt idx="186">
                  <c:v>18.7</c:v>
                </c:pt>
                <c:pt idx="187">
                  <c:v>18.8</c:v>
                </c:pt>
                <c:pt idx="188">
                  <c:v>18.899999999999999</c:v>
                </c:pt>
                <c:pt idx="189">
                  <c:v>19</c:v>
                </c:pt>
                <c:pt idx="190">
                  <c:v>19.100000000000001</c:v>
                </c:pt>
                <c:pt idx="191">
                  <c:v>19.2</c:v>
                </c:pt>
                <c:pt idx="192">
                  <c:v>19.3</c:v>
                </c:pt>
                <c:pt idx="193">
                  <c:v>19.399999999999999</c:v>
                </c:pt>
                <c:pt idx="194">
                  <c:v>19.5</c:v>
                </c:pt>
                <c:pt idx="195">
                  <c:v>19.600000000000001</c:v>
                </c:pt>
                <c:pt idx="196">
                  <c:v>19.7</c:v>
                </c:pt>
                <c:pt idx="197">
                  <c:v>19.8</c:v>
                </c:pt>
                <c:pt idx="198">
                  <c:v>19.899999999999999</c:v>
                </c:pt>
                <c:pt idx="199">
                  <c:v>20</c:v>
                </c:pt>
              </c:numCache>
            </c:numRef>
          </c:xVal>
          <c:yVal>
            <c:numRef>
              <c:f>Sheet1!$P$4:$P$203</c:f>
              <c:numCache>
                <c:formatCode>0.00_ </c:formatCode>
                <c:ptCount val="200"/>
                <c:pt idx="0">
                  <c:v>0.31000000000000016</c:v>
                </c:pt>
                <c:pt idx="1">
                  <c:v>0.39000000000000018</c:v>
                </c:pt>
                <c:pt idx="2">
                  <c:v>0.44</c:v>
                </c:pt>
                <c:pt idx="3">
                  <c:v>0.49000000000000016</c:v>
                </c:pt>
                <c:pt idx="4">
                  <c:v>0.52</c:v>
                </c:pt>
                <c:pt idx="5">
                  <c:v>0.55000000000000004</c:v>
                </c:pt>
                <c:pt idx="6">
                  <c:v>0.58000000000000007</c:v>
                </c:pt>
                <c:pt idx="7">
                  <c:v>0.61000000000000032</c:v>
                </c:pt>
                <c:pt idx="8">
                  <c:v>0.63000000000000034</c:v>
                </c:pt>
                <c:pt idx="9">
                  <c:v>0.65000000000000036</c:v>
                </c:pt>
                <c:pt idx="10">
                  <c:v>0.67000000000000048</c:v>
                </c:pt>
                <c:pt idx="11">
                  <c:v>0.69000000000000028</c:v>
                </c:pt>
                <c:pt idx="12">
                  <c:v>0.7100000000000003</c:v>
                </c:pt>
                <c:pt idx="13">
                  <c:v>0.73000000000000032</c:v>
                </c:pt>
                <c:pt idx="14">
                  <c:v>0.75000000000000033</c:v>
                </c:pt>
                <c:pt idx="15">
                  <c:v>0.77000000000000035</c:v>
                </c:pt>
                <c:pt idx="16">
                  <c:v>0.78</c:v>
                </c:pt>
                <c:pt idx="17">
                  <c:v>0.8</c:v>
                </c:pt>
                <c:pt idx="18">
                  <c:v>0.82000000000000028</c:v>
                </c:pt>
                <c:pt idx="19">
                  <c:v>0.83000000000000029</c:v>
                </c:pt>
                <c:pt idx="20">
                  <c:v>0.85000000000000031</c:v>
                </c:pt>
                <c:pt idx="21">
                  <c:v>0.87000000000000033</c:v>
                </c:pt>
                <c:pt idx="22">
                  <c:v>0.88</c:v>
                </c:pt>
                <c:pt idx="23">
                  <c:v>0.9</c:v>
                </c:pt>
                <c:pt idx="24">
                  <c:v>0.91</c:v>
                </c:pt>
                <c:pt idx="25">
                  <c:v>0.92</c:v>
                </c:pt>
                <c:pt idx="26">
                  <c:v>0.94000000000000028</c:v>
                </c:pt>
                <c:pt idx="27">
                  <c:v>0.95000000000000029</c:v>
                </c:pt>
                <c:pt idx="28">
                  <c:v>0.97000000000000031</c:v>
                </c:pt>
                <c:pt idx="29">
                  <c:v>0.98</c:v>
                </c:pt>
                <c:pt idx="30">
                  <c:v>0.99</c:v>
                </c:pt>
                <c:pt idx="31">
                  <c:v>1.01</c:v>
                </c:pt>
                <c:pt idx="32">
                  <c:v>1.02</c:v>
                </c:pt>
                <c:pt idx="33">
                  <c:v>1.03</c:v>
                </c:pt>
                <c:pt idx="34">
                  <c:v>1.05</c:v>
                </c:pt>
                <c:pt idx="35">
                  <c:v>1.06</c:v>
                </c:pt>
                <c:pt idx="36">
                  <c:v>1.07</c:v>
                </c:pt>
                <c:pt idx="37">
                  <c:v>1.08</c:v>
                </c:pt>
                <c:pt idx="38">
                  <c:v>1.1000000000000001</c:v>
                </c:pt>
                <c:pt idx="39">
                  <c:v>1.1100000000000001</c:v>
                </c:pt>
                <c:pt idx="40">
                  <c:v>1.1200000000000001</c:v>
                </c:pt>
                <c:pt idx="41">
                  <c:v>1.1299999999999992</c:v>
                </c:pt>
                <c:pt idx="42">
                  <c:v>1.1399999999999992</c:v>
                </c:pt>
                <c:pt idx="43">
                  <c:v>1.1499999999999992</c:v>
                </c:pt>
                <c:pt idx="44">
                  <c:v>1.1700000000000006</c:v>
                </c:pt>
                <c:pt idx="45">
                  <c:v>1.1800000000000006</c:v>
                </c:pt>
                <c:pt idx="46">
                  <c:v>1.1900000000000006</c:v>
                </c:pt>
                <c:pt idx="47">
                  <c:v>1.2</c:v>
                </c:pt>
                <c:pt idx="48">
                  <c:v>1.21</c:v>
                </c:pt>
                <c:pt idx="49">
                  <c:v>1.22</c:v>
                </c:pt>
                <c:pt idx="50">
                  <c:v>1.23</c:v>
                </c:pt>
                <c:pt idx="51">
                  <c:v>1.24</c:v>
                </c:pt>
                <c:pt idx="52">
                  <c:v>1.25</c:v>
                </c:pt>
                <c:pt idx="53">
                  <c:v>1.26</c:v>
                </c:pt>
                <c:pt idx="54">
                  <c:v>1.27</c:v>
                </c:pt>
                <c:pt idx="55">
                  <c:v>1.28</c:v>
                </c:pt>
                <c:pt idx="56">
                  <c:v>1.29</c:v>
                </c:pt>
                <c:pt idx="57">
                  <c:v>1.31</c:v>
                </c:pt>
                <c:pt idx="58">
                  <c:v>1.32</c:v>
                </c:pt>
                <c:pt idx="59">
                  <c:v>1.33</c:v>
                </c:pt>
                <c:pt idx="60">
                  <c:v>1.34</c:v>
                </c:pt>
                <c:pt idx="61">
                  <c:v>1.35</c:v>
                </c:pt>
                <c:pt idx="62">
                  <c:v>1.35</c:v>
                </c:pt>
                <c:pt idx="63">
                  <c:v>1.36</c:v>
                </c:pt>
                <c:pt idx="64">
                  <c:v>1.37</c:v>
                </c:pt>
                <c:pt idx="65">
                  <c:v>1.3800000000000001</c:v>
                </c:pt>
                <c:pt idx="66">
                  <c:v>1.3900000000000001</c:v>
                </c:pt>
                <c:pt idx="67">
                  <c:v>1.4</c:v>
                </c:pt>
                <c:pt idx="68">
                  <c:v>1.41</c:v>
                </c:pt>
                <c:pt idx="69">
                  <c:v>1.42</c:v>
                </c:pt>
                <c:pt idx="70">
                  <c:v>1.43</c:v>
                </c:pt>
                <c:pt idx="71">
                  <c:v>1.44</c:v>
                </c:pt>
                <c:pt idx="72">
                  <c:v>1.45</c:v>
                </c:pt>
                <c:pt idx="73">
                  <c:v>1.46</c:v>
                </c:pt>
                <c:pt idx="74">
                  <c:v>1.47</c:v>
                </c:pt>
                <c:pt idx="75">
                  <c:v>1.48</c:v>
                </c:pt>
                <c:pt idx="76">
                  <c:v>1.49</c:v>
                </c:pt>
                <c:pt idx="77">
                  <c:v>1.49</c:v>
                </c:pt>
                <c:pt idx="78">
                  <c:v>1.5</c:v>
                </c:pt>
                <c:pt idx="79">
                  <c:v>1.51</c:v>
                </c:pt>
                <c:pt idx="80">
                  <c:v>1.52</c:v>
                </c:pt>
                <c:pt idx="81">
                  <c:v>1.53</c:v>
                </c:pt>
                <c:pt idx="82">
                  <c:v>1.54</c:v>
                </c:pt>
                <c:pt idx="83">
                  <c:v>1.55</c:v>
                </c:pt>
                <c:pt idx="84">
                  <c:v>1.55</c:v>
                </c:pt>
                <c:pt idx="85">
                  <c:v>1.56</c:v>
                </c:pt>
                <c:pt idx="86">
                  <c:v>1.57</c:v>
                </c:pt>
                <c:pt idx="87">
                  <c:v>1.58</c:v>
                </c:pt>
                <c:pt idx="88">
                  <c:v>1.59</c:v>
                </c:pt>
                <c:pt idx="89">
                  <c:v>1.6</c:v>
                </c:pt>
                <c:pt idx="90">
                  <c:v>1.6</c:v>
                </c:pt>
                <c:pt idx="91">
                  <c:v>1.61</c:v>
                </c:pt>
                <c:pt idx="92">
                  <c:v>1.62</c:v>
                </c:pt>
                <c:pt idx="93">
                  <c:v>1.6300000000000001</c:v>
                </c:pt>
                <c:pt idx="94">
                  <c:v>1.6400000000000001</c:v>
                </c:pt>
                <c:pt idx="95">
                  <c:v>1.6500000000000001</c:v>
                </c:pt>
                <c:pt idx="96">
                  <c:v>1.6500000000000001</c:v>
                </c:pt>
                <c:pt idx="97">
                  <c:v>1.6600000000000001</c:v>
                </c:pt>
                <c:pt idx="98">
                  <c:v>1.6700000000000006</c:v>
                </c:pt>
                <c:pt idx="99">
                  <c:v>1.6800000000000006</c:v>
                </c:pt>
                <c:pt idx="100">
                  <c:v>1.6800000000000006</c:v>
                </c:pt>
                <c:pt idx="101">
                  <c:v>1.6900000000000006</c:v>
                </c:pt>
                <c:pt idx="102">
                  <c:v>1.7</c:v>
                </c:pt>
                <c:pt idx="103">
                  <c:v>1.7</c:v>
                </c:pt>
                <c:pt idx="104">
                  <c:v>1.72</c:v>
                </c:pt>
                <c:pt idx="105">
                  <c:v>1.72</c:v>
                </c:pt>
                <c:pt idx="106">
                  <c:v>1.73</c:v>
                </c:pt>
                <c:pt idx="107">
                  <c:v>1.74</c:v>
                </c:pt>
                <c:pt idx="108">
                  <c:v>1.75</c:v>
                </c:pt>
                <c:pt idx="109">
                  <c:v>1.75</c:v>
                </c:pt>
                <c:pt idx="110">
                  <c:v>1.76</c:v>
                </c:pt>
                <c:pt idx="111">
                  <c:v>1.77</c:v>
                </c:pt>
                <c:pt idx="112">
                  <c:v>1.78</c:v>
                </c:pt>
                <c:pt idx="113">
                  <c:v>1.78</c:v>
                </c:pt>
                <c:pt idx="114">
                  <c:v>1.79</c:v>
                </c:pt>
                <c:pt idx="115">
                  <c:v>1.8</c:v>
                </c:pt>
                <c:pt idx="116">
                  <c:v>1.8</c:v>
                </c:pt>
                <c:pt idx="117">
                  <c:v>1.81</c:v>
                </c:pt>
                <c:pt idx="118">
                  <c:v>1.82</c:v>
                </c:pt>
                <c:pt idx="119">
                  <c:v>1.83</c:v>
                </c:pt>
                <c:pt idx="120">
                  <c:v>1.83</c:v>
                </c:pt>
                <c:pt idx="121">
                  <c:v>1.84</c:v>
                </c:pt>
                <c:pt idx="122">
                  <c:v>1.85</c:v>
                </c:pt>
                <c:pt idx="123">
                  <c:v>1.85</c:v>
                </c:pt>
                <c:pt idx="124">
                  <c:v>1.86</c:v>
                </c:pt>
                <c:pt idx="125">
                  <c:v>1.87</c:v>
                </c:pt>
                <c:pt idx="126">
                  <c:v>1.8800000000000001</c:v>
                </c:pt>
                <c:pt idx="127">
                  <c:v>1.8800000000000001</c:v>
                </c:pt>
                <c:pt idx="128">
                  <c:v>1.8900000000000001</c:v>
                </c:pt>
                <c:pt idx="129">
                  <c:v>1.9000000000000001</c:v>
                </c:pt>
                <c:pt idx="130">
                  <c:v>1.9000000000000001</c:v>
                </c:pt>
                <c:pt idx="131">
                  <c:v>1.9100000000000001</c:v>
                </c:pt>
                <c:pt idx="132">
                  <c:v>1.9200000000000006</c:v>
                </c:pt>
                <c:pt idx="133">
                  <c:v>1.9200000000000006</c:v>
                </c:pt>
                <c:pt idx="134">
                  <c:v>1.9300000000000006</c:v>
                </c:pt>
                <c:pt idx="135">
                  <c:v>1.9400000000000006</c:v>
                </c:pt>
                <c:pt idx="136">
                  <c:v>1.9400000000000006</c:v>
                </c:pt>
                <c:pt idx="137">
                  <c:v>1.9500000000000006</c:v>
                </c:pt>
                <c:pt idx="138">
                  <c:v>1.9600000000000006</c:v>
                </c:pt>
                <c:pt idx="139">
                  <c:v>1.9600000000000006</c:v>
                </c:pt>
                <c:pt idx="140">
                  <c:v>1.9700000000000006</c:v>
                </c:pt>
                <c:pt idx="141">
                  <c:v>1.9800000000000006</c:v>
                </c:pt>
                <c:pt idx="142">
                  <c:v>1.9800000000000006</c:v>
                </c:pt>
                <c:pt idx="143">
                  <c:v>1.9900000000000007</c:v>
                </c:pt>
                <c:pt idx="144">
                  <c:v>2</c:v>
                </c:pt>
                <c:pt idx="145">
                  <c:v>2</c:v>
                </c:pt>
                <c:pt idx="146">
                  <c:v>2.0099999999999998</c:v>
                </c:pt>
                <c:pt idx="147">
                  <c:v>2.02</c:v>
                </c:pt>
                <c:pt idx="148">
                  <c:v>2.02</c:v>
                </c:pt>
                <c:pt idx="149">
                  <c:v>2.0299999999999998</c:v>
                </c:pt>
                <c:pt idx="150">
                  <c:v>2.0299999999999998</c:v>
                </c:pt>
                <c:pt idx="151">
                  <c:v>2.04</c:v>
                </c:pt>
                <c:pt idx="152">
                  <c:v>2.0499999999999998</c:v>
                </c:pt>
                <c:pt idx="153">
                  <c:v>2.0499999999999998</c:v>
                </c:pt>
                <c:pt idx="154">
                  <c:v>2.06</c:v>
                </c:pt>
                <c:pt idx="155">
                  <c:v>2.0699999999999998</c:v>
                </c:pt>
                <c:pt idx="156">
                  <c:v>2.0699999999999998</c:v>
                </c:pt>
                <c:pt idx="157">
                  <c:v>2.08</c:v>
                </c:pt>
                <c:pt idx="158">
                  <c:v>2.09</c:v>
                </c:pt>
                <c:pt idx="159">
                  <c:v>2.09</c:v>
                </c:pt>
                <c:pt idx="160">
                  <c:v>2.1</c:v>
                </c:pt>
                <c:pt idx="161">
                  <c:v>2.1</c:v>
                </c:pt>
                <c:pt idx="162">
                  <c:v>2.11</c:v>
                </c:pt>
                <c:pt idx="163">
                  <c:v>2.12</c:v>
                </c:pt>
                <c:pt idx="164">
                  <c:v>2.12</c:v>
                </c:pt>
                <c:pt idx="165">
                  <c:v>2.13</c:v>
                </c:pt>
                <c:pt idx="166">
                  <c:v>2.13</c:v>
                </c:pt>
                <c:pt idx="167">
                  <c:v>2.14</c:v>
                </c:pt>
                <c:pt idx="168">
                  <c:v>2.15</c:v>
                </c:pt>
                <c:pt idx="169">
                  <c:v>2.15</c:v>
                </c:pt>
                <c:pt idx="170">
                  <c:v>2.16</c:v>
                </c:pt>
                <c:pt idx="171">
                  <c:v>2.16</c:v>
                </c:pt>
                <c:pt idx="172">
                  <c:v>2.17</c:v>
                </c:pt>
                <c:pt idx="173">
                  <c:v>2.1800000000000002</c:v>
                </c:pt>
                <c:pt idx="174">
                  <c:v>2.1800000000000002</c:v>
                </c:pt>
                <c:pt idx="175">
                  <c:v>2.19</c:v>
                </c:pt>
                <c:pt idx="176">
                  <c:v>2.19</c:v>
                </c:pt>
                <c:pt idx="177">
                  <c:v>2.2000000000000002</c:v>
                </c:pt>
                <c:pt idx="178">
                  <c:v>2.21</c:v>
                </c:pt>
                <c:pt idx="179">
                  <c:v>2.21</c:v>
                </c:pt>
                <c:pt idx="180">
                  <c:v>2.2200000000000002</c:v>
                </c:pt>
                <c:pt idx="181">
                  <c:v>2.2200000000000002</c:v>
                </c:pt>
                <c:pt idx="182">
                  <c:v>2.23</c:v>
                </c:pt>
                <c:pt idx="183">
                  <c:v>2.23</c:v>
                </c:pt>
                <c:pt idx="184">
                  <c:v>2.2400000000000002</c:v>
                </c:pt>
                <c:pt idx="185">
                  <c:v>2.25</c:v>
                </c:pt>
                <c:pt idx="186">
                  <c:v>2.25</c:v>
                </c:pt>
                <c:pt idx="187">
                  <c:v>2.2599999999999998</c:v>
                </c:pt>
                <c:pt idx="188">
                  <c:v>2.2599999999999998</c:v>
                </c:pt>
                <c:pt idx="189">
                  <c:v>2.27</c:v>
                </c:pt>
                <c:pt idx="190">
                  <c:v>2.27</c:v>
                </c:pt>
                <c:pt idx="191">
                  <c:v>2.2799999999999998</c:v>
                </c:pt>
                <c:pt idx="192">
                  <c:v>2.29</c:v>
                </c:pt>
                <c:pt idx="193">
                  <c:v>2.29</c:v>
                </c:pt>
                <c:pt idx="194">
                  <c:v>2.2999999999999998</c:v>
                </c:pt>
                <c:pt idx="195">
                  <c:v>2.2999999999999998</c:v>
                </c:pt>
                <c:pt idx="196">
                  <c:v>2.3099999999999987</c:v>
                </c:pt>
                <c:pt idx="197">
                  <c:v>2.3099999999999987</c:v>
                </c:pt>
                <c:pt idx="198">
                  <c:v>2.3199999999999985</c:v>
                </c:pt>
                <c:pt idx="199">
                  <c:v>2.3199999999999985</c:v>
                </c:pt>
              </c:numCache>
            </c:numRef>
          </c:yVal>
          <c:smooth val="0"/>
        </c:ser>
        <c:ser>
          <c:idx val="3"/>
          <c:order val="3"/>
          <c:tx>
            <c:strRef>
              <c:f>Sheet1!$Q$3</c:f>
              <c:strCache>
                <c:ptCount val="1"/>
                <c:pt idx="0">
                  <c:v>M=9</c:v>
                </c:pt>
              </c:strCache>
            </c:strRef>
          </c:tx>
          <c:spPr>
            <a:ln w="12700"/>
          </c:spPr>
          <c:marker>
            <c:symbol val="none"/>
          </c:marker>
          <c:xVal>
            <c:numRef>
              <c:f>Sheet1!$M$4:$M$203</c:f>
              <c:numCache>
                <c:formatCode>0.00_ </c:formatCode>
                <c:ptCount val="200"/>
                <c:pt idx="0">
                  <c:v>0.1</c:v>
                </c:pt>
                <c:pt idx="1">
                  <c:v>0.2</c:v>
                </c:pt>
                <c:pt idx="2">
                  <c:v>0.30000000000000016</c:v>
                </c:pt>
                <c:pt idx="3">
                  <c:v>0.4</c:v>
                </c:pt>
                <c:pt idx="4">
                  <c:v>0.5</c:v>
                </c:pt>
                <c:pt idx="5">
                  <c:v>0.60000000000000031</c:v>
                </c:pt>
                <c:pt idx="6">
                  <c:v>0.70000000000000029</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pt idx="20">
                  <c:v>2.1</c:v>
                </c:pt>
                <c:pt idx="21">
                  <c:v>2.2000000000000002</c:v>
                </c:pt>
                <c:pt idx="22">
                  <c:v>2.2999999999999998</c:v>
                </c:pt>
                <c:pt idx="23">
                  <c:v>2.4</c:v>
                </c:pt>
                <c:pt idx="24">
                  <c:v>2.5</c:v>
                </c:pt>
                <c:pt idx="25">
                  <c:v>2.6</c:v>
                </c:pt>
                <c:pt idx="26">
                  <c:v>2.7</c:v>
                </c:pt>
                <c:pt idx="27">
                  <c:v>2.8</c:v>
                </c:pt>
                <c:pt idx="28">
                  <c:v>2.9</c:v>
                </c:pt>
                <c:pt idx="29">
                  <c:v>3</c:v>
                </c:pt>
                <c:pt idx="30">
                  <c:v>3.1</c:v>
                </c:pt>
                <c:pt idx="31">
                  <c:v>3.2</c:v>
                </c:pt>
                <c:pt idx="32">
                  <c:v>3.3</c:v>
                </c:pt>
                <c:pt idx="33">
                  <c:v>3.4</c:v>
                </c:pt>
                <c:pt idx="34">
                  <c:v>3.5</c:v>
                </c:pt>
                <c:pt idx="35">
                  <c:v>3.6</c:v>
                </c:pt>
                <c:pt idx="36">
                  <c:v>3.7</c:v>
                </c:pt>
                <c:pt idx="37">
                  <c:v>3.8</c:v>
                </c:pt>
                <c:pt idx="38">
                  <c:v>3.9</c:v>
                </c:pt>
                <c:pt idx="39">
                  <c:v>4</c:v>
                </c:pt>
                <c:pt idx="40">
                  <c:v>4.0999999999999996</c:v>
                </c:pt>
                <c:pt idx="41">
                  <c:v>4.2</c:v>
                </c:pt>
                <c:pt idx="42">
                  <c:v>4.3</c:v>
                </c:pt>
                <c:pt idx="43">
                  <c:v>4.4000000000000004</c:v>
                </c:pt>
                <c:pt idx="44">
                  <c:v>4.5</c:v>
                </c:pt>
                <c:pt idx="45">
                  <c:v>4.5999999999999996</c:v>
                </c:pt>
                <c:pt idx="46">
                  <c:v>4.7</c:v>
                </c:pt>
                <c:pt idx="47">
                  <c:v>4.8</c:v>
                </c:pt>
                <c:pt idx="48">
                  <c:v>4.9000000000000004</c:v>
                </c:pt>
                <c:pt idx="49">
                  <c:v>5</c:v>
                </c:pt>
                <c:pt idx="50">
                  <c:v>5.0999999999999996</c:v>
                </c:pt>
                <c:pt idx="51">
                  <c:v>5.2</c:v>
                </c:pt>
                <c:pt idx="52">
                  <c:v>5.3</c:v>
                </c:pt>
                <c:pt idx="53">
                  <c:v>5.4</c:v>
                </c:pt>
                <c:pt idx="54">
                  <c:v>5.5</c:v>
                </c:pt>
                <c:pt idx="55">
                  <c:v>5.6</c:v>
                </c:pt>
                <c:pt idx="56">
                  <c:v>5.7</c:v>
                </c:pt>
                <c:pt idx="57">
                  <c:v>5.8</c:v>
                </c:pt>
                <c:pt idx="58">
                  <c:v>5.9</c:v>
                </c:pt>
                <c:pt idx="59">
                  <c:v>6</c:v>
                </c:pt>
                <c:pt idx="60">
                  <c:v>6.1</c:v>
                </c:pt>
                <c:pt idx="61">
                  <c:v>6.2</c:v>
                </c:pt>
                <c:pt idx="62">
                  <c:v>6.3</c:v>
                </c:pt>
                <c:pt idx="63">
                  <c:v>6.4</c:v>
                </c:pt>
                <c:pt idx="64">
                  <c:v>6.5</c:v>
                </c:pt>
                <c:pt idx="65">
                  <c:v>6.6</c:v>
                </c:pt>
                <c:pt idx="66">
                  <c:v>6.7</c:v>
                </c:pt>
                <c:pt idx="67">
                  <c:v>6.8</c:v>
                </c:pt>
                <c:pt idx="68">
                  <c:v>6.9</c:v>
                </c:pt>
                <c:pt idx="69">
                  <c:v>7</c:v>
                </c:pt>
                <c:pt idx="70">
                  <c:v>7.1</c:v>
                </c:pt>
                <c:pt idx="71">
                  <c:v>7.2</c:v>
                </c:pt>
                <c:pt idx="72">
                  <c:v>7.3</c:v>
                </c:pt>
                <c:pt idx="73">
                  <c:v>7.4</c:v>
                </c:pt>
                <c:pt idx="74">
                  <c:v>7.5</c:v>
                </c:pt>
                <c:pt idx="75">
                  <c:v>7.6</c:v>
                </c:pt>
                <c:pt idx="76">
                  <c:v>7.7</c:v>
                </c:pt>
                <c:pt idx="77">
                  <c:v>7.8</c:v>
                </c:pt>
                <c:pt idx="78">
                  <c:v>7.9</c:v>
                </c:pt>
                <c:pt idx="79">
                  <c:v>8</c:v>
                </c:pt>
                <c:pt idx="80">
                  <c:v>8.1</c:v>
                </c:pt>
                <c:pt idx="81">
                  <c:v>8.2000000000000011</c:v>
                </c:pt>
                <c:pt idx="82">
                  <c:v>8.3000000000000007</c:v>
                </c:pt>
                <c:pt idx="83">
                  <c:v>8.4</c:v>
                </c:pt>
                <c:pt idx="84">
                  <c:v>8.5</c:v>
                </c:pt>
                <c:pt idx="85">
                  <c:v>8.6</c:v>
                </c:pt>
                <c:pt idx="86">
                  <c:v>8.7000000000000011</c:v>
                </c:pt>
                <c:pt idx="87">
                  <c:v>8.8000000000000007</c:v>
                </c:pt>
                <c:pt idx="88">
                  <c:v>8.9</c:v>
                </c:pt>
                <c:pt idx="89">
                  <c:v>9</c:v>
                </c:pt>
                <c:pt idx="90">
                  <c:v>9.1</c:v>
                </c:pt>
                <c:pt idx="91">
                  <c:v>9.2000000000000011</c:v>
                </c:pt>
                <c:pt idx="92">
                  <c:v>9.3000000000000007</c:v>
                </c:pt>
                <c:pt idx="93">
                  <c:v>9.4</c:v>
                </c:pt>
                <c:pt idx="94">
                  <c:v>9.5</c:v>
                </c:pt>
                <c:pt idx="95">
                  <c:v>9.6</c:v>
                </c:pt>
                <c:pt idx="96">
                  <c:v>9.7000000000000011</c:v>
                </c:pt>
                <c:pt idx="97">
                  <c:v>9.8000000000000007</c:v>
                </c:pt>
                <c:pt idx="98">
                  <c:v>9.9</c:v>
                </c:pt>
                <c:pt idx="99">
                  <c:v>10</c:v>
                </c:pt>
                <c:pt idx="100">
                  <c:v>10.1</c:v>
                </c:pt>
                <c:pt idx="101">
                  <c:v>10.200000000000001</c:v>
                </c:pt>
                <c:pt idx="102">
                  <c:v>10.3</c:v>
                </c:pt>
                <c:pt idx="103">
                  <c:v>10.4</c:v>
                </c:pt>
                <c:pt idx="104">
                  <c:v>10.5</c:v>
                </c:pt>
                <c:pt idx="105">
                  <c:v>10.6</c:v>
                </c:pt>
                <c:pt idx="106">
                  <c:v>10.7</c:v>
                </c:pt>
                <c:pt idx="107">
                  <c:v>10.8</c:v>
                </c:pt>
                <c:pt idx="108">
                  <c:v>10.9</c:v>
                </c:pt>
                <c:pt idx="109">
                  <c:v>11</c:v>
                </c:pt>
                <c:pt idx="110">
                  <c:v>11.1</c:v>
                </c:pt>
                <c:pt idx="111">
                  <c:v>11.2</c:v>
                </c:pt>
                <c:pt idx="112">
                  <c:v>11.3</c:v>
                </c:pt>
                <c:pt idx="113">
                  <c:v>11.4</c:v>
                </c:pt>
                <c:pt idx="114">
                  <c:v>11.5</c:v>
                </c:pt>
                <c:pt idx="115">
                  <c:v>11.6</c:v>
                </c:pt>
                <c:pt idx="116">
                  <c:v>11.7</c:v>
                </c:pt>
                <c:pt idx="117">
                  <c:v>11.8</c:v>
                </c:pt>
                <c:pt idx="118">
                  <c:v>11.9</c:v>
                </c:pt>
                <c:pt idx="119">
                  <c:v>12</c:v>
                </c:pt>
                <c:pt idx="120">
                  <c:v>12.1</c:v>
                </c:pt>
                <c:pt idx="121">
                  <c:v>12.2</c:v>
                </c:pt>
                <c:pt idx="122">
                  <c:v>12.3</c:v>
                </c:pt>
                <c:pt idx="123">
                  <c:v>12.4</c:v>
                </c:pt>
                <c:pt idx="124">
                  <c:v>12.5</c:v>
                </c:pt>
                <c:pt idx="125">
                  <c:v>12.6</c:v>
                </c:pt>
                <c:pt idx="126">
                  <c:v>12.7</c:v>
                </c:pt>
                <c:pt idx="127">
                  <c:v>12.8</c:v>
                </c:pt>
                <c:pt idx="128">
                  <c:v>12.9</c:v>
                </c:pt>
                <c:pt idx="129">
                  <c:v>13</c:v>
                </c:pt>
                <c:pt idx="130">
                  <c:v>13.1</c:v>
                </c:pt>
                <c:pt idx="131">
                  <c:v>13.2</c:v>
                </c:pt>
                <c:pt idx="132">
                  <c:v>13.3</c:v>
                </c:pt>
                <c:pt idx="133">
                  <c:v>13.4</c:v>
                </c:pt>
                <c:pt idx="134">
                  <c:v>13.5</c:v>
                </c:pt>
                <c:pt idx="135">
                  <c:v>13.6</c:v>
                </c:pt>
                <c:pt idx="136">
                  <c:v>13.7</c:v>
                </c:pt>
                <c:pt idx="137">
                  <c:v>13.8</c:v>
                </c:pt>
                <c:pt idx="138">
                  <c:v>13.9</c:v>
                </c:pt>
                <c:pt idx="139">
                  <c:v>14</c:v>
                </c:pt>
                <c:pt idx="140">
                  <c:v>14.1</c:v>
                </c:pt>
                <c:pt idx="141">
                  <c:v>14.2</c:v>
                </c:pt>
                <c:pt idx="142">
                  <c:v>14.3</c:v>
                </c:pt>
                <c:pt idx="143">
                  <c:v>14.4</c:v>
                </c:pt>
                <c:pt idx="144">
                  <c:v>14.5</c:v>
                </c:pt>
                <c:pt idx="145">
                  <c:v>14.6</c:v>
                </c:pt>
                <c:pt idx="146">
                  <c:v>14.7</c:v>
                </c:pt>
                <c:pt idx="147">
                  <c:v>14.8</c:v>
                </c:pt>
                <c:pt idx="148">
                  <c:v>14.9</c:v>
                </c:pt>
                <c:pt idx="149">
                  <c:v>15</c:v>
                </c:pt>
                <c:pt idx="150">
                  <c:v>15.1</c:v>
                </c:pt>
                <c:pt idx="151">
                  <c:v>15.2</c:v>
                </c:pt>
                <c:pt idx="152">
                  <c:v>15.3</c:v>
                </c:pt>
                <c:pt idx="153">
                  <c:v>15.4</c:v>
                </c:pt>
                <c:pt idx="154">
                  <c:v>15.5</c:v>
                </c:pt>
                <c:pt idx="155">
                  <c:v>15.6</c:v>
                </c:pt>
                <c:pt idx="156">
                  <c:v>15.7</c:v>
                </c:pt>
                <c:pt idx="157">
                  <c:v>15.8</c:v>
                </c:pt>
                <c:pt idx="158">
                  <c:v>15.9</c:v>
                </c:pt>
                <c:pt idx="159">
                  <c:v>16</c:v>
                </c:pt>
                <c:pt idx="160">
                  <c:v>16.100000000000001</c:v>
                </c:pt>
                <c:pt idx="161">
                  <c:v>16.2</c:v>
                </c:pt>
                <c:pt idx="162">
                  <c:v>16.3</c:v>
                </c:pt>
                <c:pt idx="163">
                  <c:v>16.399999999999999</c:v>
                </c:pt>
                <c:pt idx="164">
                  <c:v>16.5</c:v>
                </c:pt>
                <c:pt idx="165">
                  <c:v>16.600000000000001</c:v>
                </c:pt>
                <c:pt idx="166">
                  <c:v>16.7</c:v>
                </c:pt>
                <c:pt idx="167">
                  <c:v>16.8</c:v>
                </c:pt>
                <c:pt idx="168">
                  <c:v>16.899999999999999</c:v>
                </c:pt>
                <c:pt idx="169">
                  <c:v>17</c:v>
                </c:pt>
                <c:pt idx="170">
                  <c:v>17.100000000000001</c:v>
                </c:pt>
                <c:pt idx="171">
                  <c:v>17.2</c:v>
                </c:pt>
                <c:pt idx="172">
                  <c:v>17.3</c:v>
                </c:pt>
                <c:pt idx="173">
                  <c:v>17.399999999999999</c:v>
                </c:pt>
                <c:pt idx="174">
                  <c:v>17.5</c:v>
                </c:pt>
                <c:pt idx="175">
                  <c:v>17.600000000000001</c:v>
                </c:pt>
                <c:pt idx="176">
                  <c:v>17.7</c:v>
                </c:pt>
                <c:pt idx="177">
                  <c:v>17.8</c:v>
                </c:pt>
                <c:pt idx="178">
                  <c:v>17.899999999999999</c:v>
                </c:pt>
                <c:pt idx="179">
                  <c:v>18</c:v>
                </c:pt>
                <c:pt idx="180">
                  <c:v>18.100000000000001</c:v>
                </c:pt>
                <c:pt idx="181">
                  <c:v>18.2</c:v>
                </c:pt>
                <c:pt idx="182">
                  <c:v>18.3</c:v>
                </c:pt>
                <c:pt idx="183">
                  <c:v>18.399999999999999</c:v>
                </c:pt>
                <c:pt idx="184">
                  <c:v>18.5</c:v>
                </c:pt>
                <c:pt idx="185">
                  <c:v>18.600000000000001</c:v>
                </c:pt>
                <c:pt idx="186">
                  <c:v>18.7</c:v>
                </c:pt>
                <c:pt idx="187">
                  <c:v>18.8</c:v>
                </c:pt>
                <c:pt idx="188">
                  <c:v>18.899999999999999</c:v>
                </c:pt>
                <c:pt idx="189">
                  <c:v>19</c:v>
                </c:pt>
                <c:pt idx="190">
                  <c:v>19.100000000000001</c:v>
                </c:pt>
                <c:pt idx="191">
                  <c:v>19.2</c:v>
                </c:pt>
                <c:pt idx="192">
                  <c:v>19.3</c:v>
                </c:pt>
                <c:pt idx="193">
                  <c:v>19.399999999999999</c:v>
                </c:pt>
                <c:pt idx="194">
                  <c:v>19.5</c:v>
                </c:pt>
                <c:pt idx="195">
                  <c:v>19.600000000000001</c:v>
                </c:pt>
                <c:pt idx="196">
                  <c:v>19.7</c:v>
                </c:pt>
                <c:pt idx="197">
                  <c:v>19.8</c:v>
                </c:pt>
                <c:pt idx="198">
                  <c:v>19.899999999999999</c:v>
                </c:pt>
                <c:pt idx="199">
                  <c:v>20</c:v>
                </c:pt>
              </c:numCache>
            </c:numRef>
          </c:xVal>
          <c:yVal>
            <c:numRef>
              <c:f>Sheet1!$Q$4:$Q$203</c:f>
              <c:numCache>
                <c:formatCode>0.00_ </c:formatCode>
                <c:ptCount val="200"/>
                <c:pt idx="0">
                  <c:v>0.31000000000000016</c:v>
                </c:pt>
                <c:pt idx="1">
                  <c:v>0.39000000000000018</c:v>
                </c:pt>
                <c:pt idx="2">
                  <c:v>0.45</c:v>
                </c:pt>
                <c:pt idx="3">
                  <c:v>0.49000000000000016</c:v>
                </c:pt>
                <c:pt idx="4">
                  <c:v>0.53</c:v>
                </c:pt>
                <c:pt idx="5">
                  <c:v>0.56999999999999995</c:v>
                </c:pt>
                <c:pt idx="6">
                  <c:v>0.60000000000000031</c:v>
                </c:pt>
                <c:pt idx="7">
                  <c:v>0.63000000000000034</c:v>
                </c:pt>
                <c:pt idx="8">
                  <c:v>0.66000000000000036</c:v>
                </c:pt>
                <c:pt idx="9">
                  <c:v>0.68</c:v>
                </c:pt>
                <c:pt idx="10">
                  <c:v>0.7100000000000003</c:v>
                </c:pt>
                <c:pt idx="11">
                  <c:v>0.73000000000000032</c:v>
                </c:pt>
                <c:pt idx="12">
                  <c:v>0.75000000000000033</c:v>
                </c:pt>
                <c:pt idx="13">
                  <c:v>0.78</c:v>
                </c:pt>
                <c:pt idx="14">
                  <c:v>0.8</c:v>
                </c:pt>
                <c:pt idx="15">
                  <c:v>0.82000000000000028</c:v>
                </c:pt>
                <c:pt idx="16">
                  <c:v>0.8400000000000003</c:v>
                </c:pt>
                <c:pt idx="17">
                  <c:v>0.86000000000000032</c:v>
                </c:pt>
                <c:pt idx="18">
                  <c:v>0.88</c:v>
                </c:pt>
                <c:pt idx="19">
                  <c:v>0.9</c:v>
                </c:pt>
                <c:pt idx="20">
                  <c:v>0.92</c:v>
                </c:pt>
                <c:pt idx="21">
                  <c:v>0.94000000000000028</c:v>
                </c:pt>
                <c:pt idx="22">
                  <c:v>0.95000000000000029</c:v>
                </c:pt>
                <c:pt idx="23">
                  <c:v>0.97000000000000031</c:v>
                </c:pt>
                <c:pt idx="24">
                  <c:v>0.99</c:v>
                </c:pt>
                <c:pt idx="25">
                  <c:v>1.01</c:v>
                </c:pt>
                <c:pt idx="26">
                  <c:v>1.02</c:v>
                </c:pt>
                <c:pt idx="27">
                  <c:v>1.04</c:v>
                </c:pt>
                <c:pt idx="28">
                  <c:v>1.05</c:v>
                </c:pt>
                <c:pt idx="29">
                  <c:v>1.07</c:v>
                </c:pt>
                <c:pt idx="30">
                  <c:v>1.0900000000000001</c:v>
                </c:pt>
                <c:pt idx="31">
                  <c:v>1.1000000000000001</c:v>
                </c:pt>
                <c:pt idx="32">
                  <c:v>1.1200000000000001</c:v>
                </c:pt>
                <c:pt idx="33">
                  <c:v>1.1299999999999992</c:v>
                </c:pt>
                <c:pt idx="34">
                  <c:v>1.1499999999999992</c:v>
                </c:pt>
                <c:pt idx="35">
                  <c:v>1.1599999999999993</c:v>
                </c:pt>
                <c:pt idx="36">
                  <c:v>1.1700000000000006</c:v>
                </c:pt>
                <c:pt idx="37">
                  <c:v>1.1900000000000006</c:v>
                </c:pt>
                <c:pt idx="38">
                  <c:v>1.2</c:v>
                </c:pt>
                <c:pt idx="39">
                  <c:v>1.22</c:v>
                </c:pt>
                <c:pt idx="40">
                  <c:v>1.23</c:v>
                </c:pt>
                <c:pt idx="41">
                  <c:v>1.24</c:v>
                </c:pt>
                <c:pt idx="42">
                  <c:v>1.26</c:v>
                </c:pt>
                <c:pt idx="43">
                  <c:v>1.27</c:v>
                </c:pt>
                <c:pt idx="44">
                  <c:v>1.28</c:v>
                </c:pt>
                <c:pt idx="45">
                  <c:v>1.3</c:v>
                </c:pt>
                <c:pt idx="46">
                  <c:v>1.31</c:v>
                </c:pt>
                <c:pt idx="47">
                  <c:v>1.32</c:v>
                </c:pt>
                <c:pt idx="48">
                  <c:v>1.33</c:v>
                </c:pt>
                <c:pt idx="49">
                  <c:v>1.35</c:v>
                </c:pt>
                <c:pt idx="50">
                  <c:v>1.36</c:v>
                </c:pt>
                <c:pt idx="51">
                  <c:v>1.37</c:v>
                </c:pt>
                <c:pt idx="52">
                  <c:v>1.3800000000000001</c:v>
                </c:pt>
                <c:pt idx="53">
                  <c:v>1.4</c:v>
                </c:pt>
                <c:pt idx="54">
                  <c:v>1.41</c:v>
                </c:pt>
                <c:pt idx="55">
                  <c:v>1.42</c:v>
                </c:pt>
                <c:pt idx="56">
                  <c:v>1.43</c:v>
                </c:pt>
                <c:pt idx="57">
                  <c:v>1.44</c:v>
                </c:pt>
                <c:pt idx="58">
                  <c:v>1.45</c:v>
                </c:pt>
                <c:pt idx="59">
                  <c:v>1.47</c:v>
                </c:pt>
                <c:pt idx="60">
                  <c:v>1.48</c:v>
                </c:pt>
                <c:pt idx="61">
                  <c:v>1.49</c:v>
                </c:pt>
                <c:pt idx="62">
                  <c:v>1.5</c:v>
                </c:pt>
                <c:pt idx="63">
                  <c:v>1.51</c:v>
                </c:pt>
                <c:pt idx="64">
                  <c:v>1.52</c:v>
                </c:pt>
                <c:pt idx="65">
                  <c:v>1.53</c:v>
                </c:pt>
                <c:pt idx="66">
                  <c:v>1.54</c:v>
                </c:pt>
                <c:pt idx="67">
                  <c:v>1.55</c:v>
                </c:pt>
                <c:pt idx="68">
                  <c:v>1.57</c:v>
                </c:pt>
                <c:pt idx="69">
                  <c:v>1.58</c:v>
                </c:pt>
                <c:pt idx="70">
                  <c:v>1.59</c:v>
                </c:pt>
                <c:pt idx="71">
                  <c:v>1.6</c:v>
                </c:pt>
                <c:pt idx="72">
                  <c:v>1.61</c:v>
                </c:pt>
                <c:pt idx="73">
                  <c:v>1.62</c:v>
                </c:pt>
                <c:pt idx="74">
                  <c:v>1.6300000000000001</c:v>
                </c:pt>
                <c:pt idx="75">
                  <c:v>1.6400000000000001</c:v>
                </c:pt>
                <c:pt idx="76">
                  <c:v>1.6500000000000001</c:v>
                </c:pt>
                <c:pt idx="77">
                  <c:v>1.6600000000000001</c:v>
                </c:pt>
                <c:pt idx="78">
                  <c:v>1.6700000000000006</c:v>
                </c:pt>
                <c:pt idx="79">
                  <c:v>1.6800000000000006</c:v>
                </c:pt>
                <c:pt idx="80">
                  <c:v>1.6900000000000006</c:v>
                </c:pt>
                <c:pt idx="81">
                  <c:v>1.7</c:v>
                </c:pt>
                <c:pt idx="82">
                  <c:v>1.71</c:v>
                </c:pt>
                <c:pt idx="83">
                  <c:v>1.72</c:v>
                </c:pt>
                <c:pt idx="84">
                  <c:v>1.73</c:v>
                </c:pt>
                <c:pt idx="85">
                  <c:v>1.74</c:v>
                </c:pt>
                <c:pt idx="86">
                  <c:v>1.75</c:v>
                </c:pt>
                <c:pt idx="87">
                  <c:v>1.76</c:v>
                </c:pt>
                <c:pt idx="88">
                  <c:v>1.77</c:v>
                </c:pt>
                <c:pt idx="89">
                  <c:v>1.77</c:v>
                </c:pt>
                <c:pt idx="90">
                  <c:v>1.78</c:v>
                </c:pt>
                <c:pt idx="91">
                  <c:v>1.79</c:v>
                </c:pt>
                <c:pt idx="92">
                  <c:v>1.8</c:v>
                </c:pt>
                <c:pt idx="93">
                  <c:v>1.81</c:v>
                </c:pt>
                <c:pt idx="94">
                  <c:v>1.82</c:v>
                </c:pt>
                <c:pt idx="95">
                  <c:v>1.83</c:v>
                </c:pt>
                <c:pt idx="96">
                  <c:v>1.84</c:v>
                </c:pt>
                <c:pt idx="97">
                  <c:v>1.85</c:v>
                </c:pt>
                <c:pt idx="98">
                  <c:v>1.86</c:v>
                </c:pt>
                <c:pt idx="99">
                  <c:v>1.87</c:v>
                </c:pt>
                <c:pt idx="100">
                  <c:v>1.8800000000000001</c:v>
                </c:pt>
                <c:pt idx="101">
                  <c:v>1.8800000000000001</c:v>
                </c:pt>
                <c:pt idx="102">
                  <c:v>1.8900000000000001</c:v>
                </c:pt>
                <c:pt idx="103">
                  <c:v>1.9000000000000001</c:v>
                </c:pt>
                <c:pt idx="104">
                  <c:v>1.9100000000000001</c:v>
                </c:pt>
                <c:pt idx="105">
                  <c:v>1.9200000000000006</c:v>
                </c:pt>
                <c:pt idx="106">
                  <c:v>1.9300000000000006</c:v>
                </c:pt>
                <c:pt idx="107">
                  <c:v>1.9400000000000006</c:v>
                </c:pt>
                <c:pt idx="108">
                  <c:v>1.9400000000000006</c:v>
                </c:pt>
                <c:pt idx="109">
                  <c:v>1.9500000000000006</c:v>
                </c:pt>
                <c:pt idx="110">
                  <c:v>1.9600000000000006</c:v>
                </c:pt>
                <c:pt idx="111">
                  <c:v>1.9700000000000006</c:v>
                </c:pt>
                <c:pt idx="112">
                  <c:v>1.9800000000000006</c:v>
                </c:pt>
                <c:pt idx="113">
                  <c:v>1.9900000000000007</c:v>
                </c:pt>
                <c:pt idx="114">
                  <c:v>2</c:v>
                </c:pt>
                <c:pt idx="115">
                  <c:v>2</c:v>
                </c:pt>
                <c:pt idx="116">
                  <c:v>2.0099999999999998</c:v>
                </c:pt>
                <c:pt idx="117">
                  <c:v>2.02</c:v>
                </c:pt>
                <c:pt idx="118">
                  <c:v>2.0299999999999998</c:v>
                </c:pt>
                <c:pt idx="119">
                  <c:v>2.04</c:v>
                </c:pt>
                <c:pt idx="120">
                  <c:v>2.04</c:v>
                </c:pt>
                <c:pt idx="121">
                  <c:v>2.0499999999999998</c:v>
                </c:pt>
                <c:pt idx="122">
                  <c:v>2.06</c:v>
                </c:pt>
                <c:pt idx="123">
                  <c:v>2.0699999999999998</c:v>
                </c:pt>
                <c:pt idx="124">
                  <c:v>2.08</c:v>
                </c:pt>
                <c:pt idx="125">
                  <c:v>2.09</c:v>
                </c:pt>
                <c:pt idx="126">
                  <c:v>2.09</c:v>
                </c:pt>
                <c:pt idx="127">
                  <c:v>2.1</c:v>
                </c:pt>
                <c:pt idx="128">
                  <c:v>2.11</c:v>
                </c:pt>
                <c:pt idx="129">
                  <c:v>2.12</c:v>
                </c:pt>
                <c:pt idx="130">
                  <c:v>2.12</c:v>
                </c:pt>
                <c:pt idx="131">
                  <c:v>2.13</c:v>
                </c:pt>
                <c:pt idx="132">
                  <c:v>2.14</c:v>
                </c:pt>
                <c:pt idx="133">
                  <c:v>2.15</c:v>
                </c:pt>
                <c:pt idx="134">
                  <c:v>2.16</c:v>
                </c:pt>
                <c:pt idx="135">
                  <c:v>2.16</c:v>
                </c:pt>
                <c:pt idx="136">
                  <c:v>2.17</c:v>
                </c:pt>
                <c:pt idx="137">
                  <c:v>2.1800000000000002</c:v>
                </c:pt>
                <c:pt idx="138">
                  <c:v>2.19</c:v>
                </c:pt>
                <c:pt idx="139">
                  <c:v>2.19</c:v>
                </c:pt>
                <c:pt idx="140">
                  <c:v>2.2000000000000002</c:v>
                </c:pt>
                <c:pt idx="141">
                  <c:v>2.21</c:v>
                </c:pt>
                <c:pt idx="142">
                  <c:v>2.2200000000000002</c:v>
                </c:pt>
                <c:pt idx="143">
                  <c:v>2.2200000000000002</c:v>
                </c:pt>
                <c:pt idx="144">
                  <c:v>2.23</c:v>
                </c:pt>
                <c:pt idx="145">
                  <c:v>2.2400000000000002</c:v>
                </c:pt>
                <c:pt idx="146">
                  <c:v>2.25</c:v>
                </c:pt>
                <c:pt idx="147">
                  <c:v>2.25</c:v>
                </c:pt>
                <c:pt idx="148">
                  <c:v>2.2599999999999998</c:v>
                </c:pt>
                <c:pt idx="149">
                  <c:v>2.27</c:v>
                </c:pt>
                <c:pt idx="150">
                  <c:v>2.2799999999999998</c:v>
                </c:pt>
                <c:pt idx="151">
                  <c:v>2.2799999999999998</c:v>
                </c:pt>
                <c:pt idx="152">
                  <c:v>2.29</c:v>
                </c:pt>
                <c:pt idx="153">
                  <c:v>2.2999999999999998</c:v>
                </c:pt>
                <c:pt idx="154">
                  <c:v>2.2999999999999998</c:v>
                </c:pt>
                <c:pt idx="155">
                  <c:v>2.3099999999999987</c:v>
                </c:pt>
                <c:pt idx="156">
                  <c:v>2.3199999999999985</c:v>
                </c:pt>
                <c:pt idx="157">
                  <c:v>2.3299999999999987</c:v>
                </c:pt>
                <c:pt idx="158">
                  <c:v>2.3299999999999987</c:v>
                </c:pt>
                <c:pt idx="159">
                  <c:v>2.34</c:v>
                </c:pt>
                <c:pt idx="160">
                  <c:v>2.3499999999999988</c:v>
                </c:pt>
                <c:pt idx="161">
                  <c:v>2.3499999999999988</c:v>
                </c:pt>
                <c:pt idx="162">
                  <c:v>2.36</c:v>
                </c:pt>
                <c:pt idx="163">
                  <c:v>2.3699999999999997</c:v>
                </c:pt>
                <c:pt idx="164">
                  <c:v>2.38</c:v>
                </c:pt>
                <c:pt idx="165">
                  <c:v>2.38</c:v>
                </c:pt>
                <c:pt idx="166">
                  <c:v>2.3899999999999997</c:v>
                </c:pt>
                <c:pt idx="167">
                  <c:v>2.4</c:v>
                </c:pt>
                <c:pt idx="168">
                  <c:v>2.4</c:v>
                </c:pt>
                <c:pt idx="169">
                  <c:v>2.4099999999999997</c:v>
                </c:pt>
                <c:pt idx="170">
                  <c:v>2.42</c:v>
                </c:pt>
                <c:pt idx="171">
                  <c:v>2.42</c:v>
                </c:pt>
                <c:pt idx="172">
                  <c:v>2.4299999999999997</c:v>
                </c:pt>
                <c:pt idx="173">
                  <c:v>2.44</c:v>
                </c:pt>
                <c:pt idx="174">
                  <c:v>2.44</c:v>
                </c:pt>
                <c:pt idx="175">
                  <c:v>2.4499999999999997</c:v>
                </c:pt>
                <c:pt idx="176">
                  <c:v>2.46</c:v>
                </c:pt>
                <c:pt idx="177">
                  <c:v>2.46</c:v>
                </c:pt>
                <c:pt idx="178">
                  <c:v>2.4699999999999998</c:v>
                </c:pt>
                <c:pt idx="179">
                  <c:v>2.48</c:v>
                </c:pt>
                <c:pt idx="180">
                  <c:v>2.4899999999999998</c:v>
                </c:pt>
                <c:pt idx="181">
                  <c:v>2.4899999999999998</c:v>
                </c:pt>
                <c:pt idx="182">
                  <c:v>2.5</c:v>
                </c:pt>
                <c:pt idx="183">
                  <c:v>2.5</c:v>
                </c:pt>
                <c:pt idx="184">
                  <c:v>2.5099999999999998</c:v>
                </c:pt>
                <c:pt idx="185">
                  <c:v>2.52</c:v>
                </c:pt>
                <c:pt idx="186">
                  <c:v>2.52</c:v>
                </c:pt>
                <c:pt idx="187">
                  <c:v>2.5299999999999998</c:v>
                </c:pt>
                <c:pt idx="188">
                  <c:v>2.54</c:v>
                </c:pt>
                <c:pt idx="189">
                  <c:v>2.54</c:v>
                </c:pt>
                <c:pt idx="190">
                  <c:v>2.5499999999999998</c:v>
                </c:pt>
                <c:pt idx="191">
                  <c:v>2.56</c:v>
                </c:pt>
                <c:pt idx="192">
                  <c:v>2.56</c:v>
                </c:pt>
                <c:pt idx="193">
                  <c:v>2.57</c:v>
                </c:pt>
                <c:pt idx="194">
                  <c:v>2.58</c:v>
                </c:pt>
                <c:pt idx="195">
                  <c:v>2.58</c:v>
                </c:pt>
                <c:pt idx="196">
                  <c:v>2.59</c:v>
                </c:pt>
                <c:pt idx="197">
                  <c:v>2.6</c:v>
                </c:pt>
                <c:pt idx="198">
                  <c:v>2.6</c:v>
                </c:pt>
                <c:pt idx="199">
                  <c:v>2.61</c:v>
                </c:pt>
              </c:numCache>
            </c:numRef>
          </c:yVal>
          <c:smooth val="1"/>
        </c:ser>
        <c:ser>
          <c:idx val="4"/>
          <c:order val="4"/>
          <c:tx>
            <c:strRef>
              <c:f>Sheet1!$R$3</c:f>
              <c:strCache>
                <c:ptCount val="1"/>
                <c:pt idx="0">
                  <c:v>M=16</c:v>
                </c:pt>
              </c:strCache>
            </c:strRef>
          </c:tx>
          <c:spPr>
            <a:ln w="12700"/>
          </c:spPr>
          <c:marker>
            <c:symbol val="none"/>
          </c:marker>
          <c:xVal>
            <c:numRef>
              <c:f>Sheet1!$M$4:$M$203</c:f>
              <c:numCache>
                <c:formatCode>0.00_ </c:formatCode>
                <c:ptCount val="200"/>
                <c:pt idx="0">
                  <c:v>0.1</c:v>
                </c:pt>
                <c:pt idx="1">
                  <c:v>0.2</c:v>
                </c:pt>
                <c:pt idx="2">
                  <c:v>0.30000000000000016</c:v>
                </c:pt>
                <c:pt idx="3">
                  <c:v>0.4</c:v>
                </c:pt>
                <c:pt idx="4">
                  <c:v>0.5</c:v>
                </c:pt>
                <c:pt idx="5">
                  <c:v>0.60000000000000031</c:v>
                </c:pt>
                <c:pt idx="6">
                  <c:v>0.70000000000000029</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pt idx="20">
                  <c:v>2.1</c:v>
                </c:pt>
                <c:pt idx="21">
                  <c:v>2.2000000000000002</c:v>
                </c:pt>
                <c:pt idx="22">
                  <c:v>2.2999999999999998</c:v>
                </c:pt>
                <c:pt idx="23">
                  <c:v>2.4</c:v>
                </c:pt>
                <c:pt idx="24">
                  <c:v>2.5</c:v>
                </c:pt>
                <c:pt idx="25">
                  <c:v>2.6</c:v>
                </c:pt>
                <c:pt idx="26">
                  <c:v>2.7</c:v>
                </c:pt>
                <c:pt idx="27">
                  <c:v>2.8</c:v>
                </c:pt>
                <c:pt idx="28">
                  <c:v>2.9</c:v>
                </c:pt>
                <c:pt idx="29">
                  <c:v>3</c:v>
                </c:pt>
                <c:pt idx="30">
                  <c:v>3.1</c:v>
                </c:pt>
                <c:pt idx="31">
                  <c:v>3.2</c:v>
                </c:pt>
                <c:pt idx="32">
                  <c:v>3.3</c:v>
                </c:pt>
                <c:pt idx="33">
                  <c:v>3.4</c:v>
                </c:pt>
                <c:pt idx="34">
                  <c:v>3.5</c:v>
                </c:pt>
                <c:pt idx="35">
                  <c:v>3.6</c:v>
                </c:pt>
                <c:pt idx="36">
                  <c:v>3.7</c:v>
                </c:pt>
                <c:pt idx="37">
                  <c:v>3.8</c:v>
                </c:pt>
                <c:pt idx="38">
                  <c:v>3.9</c:v>
                </c:pt>
                <c:pt idx="39">
                  <c:v>4</c:v>
                </c:pt>
                <c:pt idx="40">
                  <c:v>4.0999999999999996</c:v>
                </c:pt>
                <c:pt idx="41">
                  <c:v>4.2</c:v>
                </c:pt>
                <c:pt idx="42">
                  <c:v>4.3</c:v>
                </c:pt>
                <c:pt idx="43">
                  <c:v>4.4000000000000004</c:v>
                </c:pt>
                <c:pt idx="44">
                  <c:v>4.5</c:v>
                </c:pt>
                <c:pt idx="45">
                  <c:v>4.5999999999999996</c:v>
                </c:pt>
                <c:pt idx="46">
                  <c:v>4.7</c:v>
                </c:pt>
                <c:pt idx="47">
                  <c:v>4.8</c:v>
                </c:pt>
                <c:pt idx="48">
                  <c:v>4.9000000000000004</c:v>
                </c:pt>
                <c:pt idx="49">
                  <c:v>5</c:v>
                </c:pt>
                <c:pt idx="50">
                  <c:v>5.0999999999999996</c:v>
                </c:pt>
                <c:pt idx="51">
                  <c:v>5.2</c:v>
                </c:pt>
                <c:pt idx="52">
                  <c:v>5.3</c:v>
                </c:pt>
                <c:pt idx="53">
                  <c:v>5.4</c:v>
                </c:pt>
                <c:pt idx="54">
                  <c:v>5.5</c:v>
                </c:pt>
                <c:pt idx="55">
                  <c:v>5.6</c:v>
                </c:pt>
                <c:pt idx="56">
                  <c:v>5.7</c:v>
                </c:pt>
                <c:pt idx="57">
                  <c:v>5.8</c:v>
                </c:pt>
                <c:pt idx="58">
                  <c:v>5.9</c:v>
                </c:pt>
                <c:pt idx="59">
                  <c:v>6</c:v>
                </c:pt>
                <c:pt idx="60">
                  <c:v>6.1</c:v>
                </c:pt>
                <c:pt idx="61">
                  <c:v>6.2</c:v>
                </c:pt>
                <c:pt idx="62">
                  <c:v>6.3</c:v>
                </c:pt>
                <c:pt idx="63">
                  <c:v>6.4</c:v>
                </c:pt>
                <c:pt idx="64">
                  <c:v>6.5</c:v>
                </c:pt>
                <c:pt idx="65">
                  <c:v>6.6</c:v>
                </c:pt>
                <c:pt idx="66">
                  <c:v>6.7</c:v>
                </c:pt>
                <c:pt idx="67">
                  <c:v>6.8</c:v>
                </c:pt>
                <c:pt idx="68">
                  <c:v>6.9</c:v>
                </c:pt>
                <c:pt idx="69">
                  <c:v>7</c:v>
                </c:pt>
                <c:pt idx="70">
                  <c:v>7.1</c:v>
                </c:pt>
                <c:pt idx="71">
                  <c:v>7.2</c:v>
                </c:pt>
                <c:pt idx="72">
                  <c:v>7.3</c:v>
                </c:pt>
                <c:pt idx="73">
                  <c:v>7.4</c:v>
                </c:pt>
                <c:pt idx="74">
                  <c:v>7.5</c:v>
                </c:pt>
                <c:pt idx="75">
                  <c:v>7.6</c:v>
                </c:pt>
                <c:pt idx="76">
                  <c:v>7.7</c:v>
                </c:pt>
                <c:pt idx="77">
                  <c:v>7.8</c:v>
                </c:pt>
                <c:pt idx="78">
                  <c:v>7.9</c:v>
                </c:pt>
                <c:pt idx="79">
                  <c:v>8</c:v>
                </c:pt>
                <c:pt idx="80">
                  <c:v>8.1</c:v>
                </c:pt>
                <c:pt idx="81">
                  <c:v>8.2000000000000011</c:v>
                </c:pt>
                <c:pt idx="82">
                  <c:v>8.3000000000000007</c:v>
                </c:pt>
                <c:pt idx="83">
                  <c:v>8.4</c:v>
                </c:pt>
                <c:pt idx="84">
                  <c:v>8.5</c:v>
                </c:pt>
                <c:pt idx="85">
                  <c:v>8.6</c:v>
                </c:pt>
                <c:pt idx="86">
                  <c:v>8.7000000000000011</c:v>
                </c:pt>
                <c:pt idx="87">
                  <c:v>8.8000000000000007</c:v>
                </c:pt>
                <c:pt idx="88">
                  <c:v>8.9</c:v>
                </c:pt>
                <c:pt idx="89">
                  <c:v>9</c:v>
                </c:pt>
                <c:pt idx="90">
                  <c:v>9.1</c:v>
                </c:pt>
                <c:pt idx="91">
                  <c:v>9.2000000000000011</c:v>
                </c:pt>
                <c:pt idx="92">
                  <c:v>9.3000000000000007</c:v>
                </c:pt>
                <c:pt idx="93">
                  <c:v>9.4</c:v>
                </c:pt>
                <c:pt idx="94">
                  <c:v>9.5</c:v>
                </c:pt>
                <c:pt idx="95">
                  <c:v>9.6</c:v>
                </c:pt>
                <c:pt idx="96">
                  <c:v>9.7000000000000011</c:v>
                </c:pt>
                <c:pt idx="97">
                  <c:v>9.8000000000000007</c:v>
                </c:pt>
                <c:pt idx="98">
                  <c:v>9.9</c:v>
                </c:pt>
                <c:pt idx="99">
                  <c:v>10</c:v>
                </c:pt>
                <c:pt idx="100">
                  <c:v>10.1</c:v>
                </c:pt>
                <c:pt idx="101">
                  <c:v>10.200000000000001</c:v>
                </c:pt>
                <c:pt idx="102">
                  <c:v>10.3</c:v>
                </c:pt>
                <c:pt idx="103">
                  <c:v>10.4</c:v>
                </c:pt>
                <c:pt idx="104">
                  <c:v>10.5</c:v>
                </c:pt>
                <c:pt idx="105">
                  <c:v>10.6</c:v>
                </c:pt>
                <c:pt idx="106">
                  <c:v>10.7</c:v>
                </c:pt>
                <c:pt idx="107">
                  <c:v>10.8</c:v>
                </c:pt>
                <c:pt idx="108">
                  <c:v>10.9</c:v>
                </c:pt>
                <c:pt idx="109">
                  <c:v>11</c:v>
                </c:pt>
                <c:pt idx="110">
                  <c:v>11.1</c:v>
                </c:pt>
                <c:pt idx="111">
                  <c:v>11.2</c:v>
                </c:pt>
                <c:pt idx="112">
                  <c:v>11.3</c:v>
                </c:pt>
                <c:pt idx="113">
                  <c:v>11.4</c:v>
                </c:pt>
                <c:pt idx="114">
                  <c:v>11.5</c:v>
                </c:pt>
                <c:pt idx="115">
                  <c:v>11.6</c:v>
                </c:pt>
                <c:pt idx="116">
                  <c:v>11.7</c:v>
                </c:pt>
                <c:pt idx="117">
                  <c:v>11.8</c:v>
                </c:pt>
                <c:pt idx="118">
                  <c:v>11.9</c:v>
                </c:pt>
                <c:pt idx="119">
                  <c:v>12</c:v>
                </c:pt>
                <c:pt idx="120">
                  <c:v>12.1</c:v>
                </c:pt>
                <c:pt idx="121">
                  <c:v>12.2</c:v>
                </c:pt>
                <c:pt idx="122">
                  <c:v>12.3</c:v>
                </c:pt>
                <c:pt idx="123">
                  <c:v>12.4</c:v>
                </c:pt>
                <c:pt idx="124">
                  <c:v>12.5</c:v>
                </c:pt>
                <c:pt idx="125">
                  <c:v>12.6</c:v>
                </c:pt>
                <c:pt idx="126">
                  <c:v>12.7</c:v>
                </c:pt>
                <c:pt idx="127">
                  <c:v>12.8</c:v>
                </c:pt>
                <c:pt idx="128">
                  <c:v>12.9</c:v>
                </c:pt>
                <c:pt idx="129">
                  <c:v>13</c:v>
                </c:pt>
                <c:pt idx="130">
                  <c:v>13.1</c:v>
                </c:pt>
                <c:pt idx="131">
                  <c:v>13.2</c:v>
                </c:pt>
                <c:pt idx="132">
                  <c:v>13.3</c:v>
                </c:pt>
                <c:pt idx="133">
                  <c:v>13.4</c:v>
                </c:pt>
                <c:pt idx="134">
                  <c:v>13.5</c:v>
                </c:pt>
                <c:pt idx="135">
                  <c:v>13.6</c:v>
                </c:pt>
                <c:pt idx="136">
                  <c:v>13.7</c:v>
                </c:pt>
                <c:pt idx="137">
                  <c:v>13.8</c:v>
                </c:pt>
                <c:pt idx="138">
                  <c:v>13.9</c:v>
                </c:pt>
                <c:pt idx="139">
                  <c:v>14</c:v>
                </c:pt>
                <c:pt idx="140">
                  <c:v>14.1</c:v>
                </c:pt>
                <c:pt idx="141">
                  <c:v>14.2</c:v>
                </c:pt>
                <c:pt idx="142">
                  <c:v>14.3</c:v>
                </c:pt>
                <c:pt idx="143">
                  <c:v>14.4</c:v>
                </c:pt>
                <c:pt idx="144">
                  <c:v>14.5</c:v>
                </c:pt>
                <c:pt idx="145">
                  <c:v>14.6</c:v>
                </c:pt>
                <c:pt idx="146">
                  <c:v>14.7</c:v>
                </c:pt>
                <c:pt idx="147">
                  <c:v>14.8</c:v>
                </c:pt>
                <c:pt idx="148">
                  <c:v>14.9</c:v>
                </c:pt>
                <c:pt idx="149">
                  <c:v>15</c:v>
                </c:pt>
                <c:pt idx="150">
                  <c:v>15.1</c:v>
                </c:pt>
                <c:pt idx="151">
                  <c:v>15.2</c:v>
                </c:pt>
                <c:pt idx="152">
                  <c:v>15.3</c:v>
                </c:pt>
                <c:pt idx="153">
                  <c:v>15.4</c:v>
                </c:pt>
                <c:pt idx="154">
                  <c:v>15.5</c:v>
                </c:pt>
                <c:pt idx="155">
                  <c:v>15.6</c:v>
                </c:pt>
                <c:pt idx="156">
                  <c:v>15.7</c:v>
                </c:pt>
                <c:pt idx="157">
                  <c:v>15.8</c:v>
                </c:pt>
                <c:pt idx="158">
                  <c:v>15.9</c:v>
                </c:pt>
                <c:pt idx="159">
                  <c:v>16</c:v>
                </c:pt>
                <c:pt idx="160">
                  <c:v>16.100000000000001</c:v>
                </c:pt>
                <c:pt idx="161">
                  <c:v>16.2</c:v>
                </c:pt>
                <c:pt idx="162">
                  <c:v>16.3</c:v>
                </c:pt>
                <c:pt idx="163">
                  <c:v>16.399999999999999</c:v>
                </c:pt>
                <c:pt idx="164">
                  <c:v>16.5</c:v>
                </c:pt>
                <c:pt idx="165">
                  <c:v>16.600000000000001</c:v>
                </c:pt>
                <c:pt idx="166">
                  <c:v>16.7</c:v>
                </c:pt>
                <c:pt idx="167">
                  <c:v>16.8</c:v>
                </c:pt>
                <c:pt idx="168">
                  <c:v>16.899999999999999</c:v>
                </c:pt>
                <c:pt idx="169">
                  <c:v>17</c:v>
                </c:pt>
                <c:pt idx="170">
                  <c:v>17.100000000000001</c:v>
                </c:pt>
                <c:pt idx="171">
                  <c:v>17.2</c:v>
                </c:pt>
                <c:pt idx="172">
                  <c:v>17.3</c:v>
                </c:pt>
                <c:pt idx="173">
                  <c:v>17.399999999999999</c:v>
                </c:pt>
                <c:pt idx="174">
                  <c:v>17.5</c:v>
                </c:pt>
                <c:pt idx="175">
                  <c:v>17.600000000000001</c:v>
                </c:pt>
                <c:pt idx="176">
                  <c:v>17.7</c:v>
                </c:pt>
                <c:pt idx="177">
                  <c:v>17.8</c:v>
                </c:pt>
                <c:pt idx="178">
                  <c:v>17.899999999999999</c:v>
                </c:pt>
                <c:pt idx="179">
                  <c:v>18</c:v>
                </c:pt>
                <c:pt idx="180">
                  <c:v>18.100000000000001</c:v>
                </c:pt>
                <c:pt idx="181">
                  <c:v>18.2</c:v>
                </c:pt>
                <c:pt idx="182">
                  <c:v>18.3</c:v>
                </c:pt>
                <c:pt idx="183">
                  <c:v>18.399999999999999</c:v>
                </c:pt>
                <c:pt idx="184">
                  <c:v>18.5</c:v>
                </c:pt>
                <c:pt idx="185">
                  <c:v>18.600000000000001</c:v>
                </c:pt>
                <c:pt idx="186">
                  <c:v>18.7</c:v>
                </c:pt>
                <c:pt idx="187">
                  <c:v>18.8</c:v>
                </c:pt>
                <c:pt idx="188">
                  <c:v>18.899999999999999</c:v>
                </c:pt>
                <c:pt idx="189">
                  <c:v>19</c:v>
                </c:pt>
                <c:pt idx="190">
                  <c:v>19.100000000000001</c:v>
                </c:pt>
                <c:pt idx="191">
                  <c:v>19.2</c:v>
                </c:pt>
                <c:pt idx="192">
                  <c:v>19.3</c:v>
                </c:pt>
                <c:pt idx="193">
                  <c:v>19.399999999999999</c:v>
                </c:pt>
                <c:pt idx="194">
                  <c:v>19.5</c:v>
                </c:pt>
                <c:pt idx="195">
                  <c:v>19.600000000000001</c:v>
                </c:pt>
                <c:pt idx="196">
                  <c:v>19.7</c:v>
                </c:pt>
                <c:pt idx="197">
                  <c:v>19.8</c:v>
                </c:pt>
                <c:pt idx="198">
                  <c:v>19.899999999999999</c:v>
                </c:pt>
                <c:pt idx="199">
                  <c:v>20</c:v>
                </c:pt>
              </c:numCache>
            </c:numRef>
          </c:xVal>
          <c:yVal>
            <c:numRef>
              <c:f>Sheet1!$R$4:$R$203</c:f>
              <c:numCache>
                <c:formatCode>0.00_ </c:formatCode>
                <c:ptCount val="200"/>
                <c:pt idx="0">
                  <c:v>0.32000000000000017</c:v>
                </c:pt>
                <c:pt idx="1">
                  <c:v>0.4</c:v>
                </c:pt>
                <c:pt idx="2">
                  <c:v>0.45</c:v>
                </c:pt>
                <c:pt idx="3">
                  <c:v>0.49000000000000016</c:v>
                </c:pt>
                <c:pt idx="4">
                  <c:v>0.52</c:v>
                </c:pt>
                <c:pt idx="5">
                  <c:v>0.55000000000000004</c:v>
                </c:pt>
                <c:pt idx="6">
                  <c:v>0.56999999999999995</c:v>
                </c:pt>
                <c:pt idx="7">
                  <c:v>0.60000000000000031</c:v>
                </c:pt>
                <c:pt idx="8">
                  <c:v>0.62000000000000033</c:v>
                </c:pt>
                <c:pt idx="9">
                  <c:v>0.64000000000000035</c:v>
                </c:pt>
                <c:pt idx="10">
                  <c:v>0.66000000000000036</c:v>
                </c:pt>
                <c:pt idx="11">
                  <c:v>0.68</c:v>
                </c:pt>
                <c:pt idx="12">
                  <c:v>0.70000000000000029</c:v>
                </c:pt>
                <c:pt idx="13">
                  <c:v>0.72000000000000031</c:v>
                </c:pt>
                <c:pt idx="14">
                  <c:v>0.73000000000000032</c:v>
                </c:pt>
                <c:pt idx="15">
                  <c:v>0.75000000000000033</c:v>
                </c:pt>
                <c:pt idx="16">
                  <c:v>0.77000000000000035</c:v>
                </c:pt>
                <c:pt idx="17">
                  <c:v>0.79</c:v>
                </c:pt>
                <c:pt idx="18">
                  <c:v>0.8</c:v>
                </c:pt>
                <c:pt idx="19">
                  <c:v>0.82000000000000028</c:v>
                </c:pt>
                <c:pt idx="20">
                  <c:v>0.83000000000000029</c:v>
                </c:pt>
                <c:pt idx="21">
                  <c:v>0.85000000000000031</c:v>
                </c:pt>
                <c:pt idx="22">
                  <c:v>0.86000000000000032</c:v>
                </c:pt>
                <c:pt idx="23">
                  <c:v>0.88</c:v>
                </c:pt>
                <c:pt idx="24">
                  <c:v>0.89</c:v>
                </c:pt>
                <c:pt idx="25">
                  <c:v>0.91</c:v>
                </c:pt>
                <c:pt idx="26">
                  <c:v>0.92</c:v>
                </c:pt>
                <c:pt idx="27">
                  <c:v>0.93</c:v>
                </c:pt>
                <c:pt idx="28">
                  <c:v>0.95000000000000029</c:v>
                </c:pt>
                <c:pt idx="29">
                  <c:v>0.9600000000000003</c:v>
                </c:pt>
                <c:pt idx="30">
                  <c:v>0.97000000000000031</c:v>
                </c:pt>
                <c:pt idx="31">
                  <c:v>0.99</c:v>
                </c:pt>
                <c:pt idx="32">
                  <c:v>1</c:v>
                </c:pt>
                <c:pt idx="33">
                  <c:v>1.01</c:v>
                </c:pt>
                <c:pt idx="34">
                  <c:v>1.02</c:v>
                </c:pt>
                <c:pt idx="35">
                  <c:v>1.04</c:v>
                </c:pt>
                <c:pt idx="36">
                  <c:v>1.05</c:v>
                </c:pt>
                <c:pt idx="37">
                  <c:v>1.06</c:v>
                </c:pt>
                <c:pt idx="38">
                  <c:v>1.07</c:v>
                </c:pt>
                <c:pt idx="39">
                  <c:v>1.08</c:v>
                </c:pt>
                <c:pt idx="40">
                  <c:v>1.1000000000000001</c:v>
                </c:pt>
                <c:pt idx="41">
                  <c:v>1.1100000000000001</c:v>
                </c:pt>
                <c:pt idx="42">
                  <c:v>1.1200000000000001</c:v>
                </c:pt>
                <c:pt idx="43">
                  <c:v>1.1299999999999992</c:v>
                </c:pt>
                <c:pt idx="44">
                  <c:v>1.1399999999999992</c:v>
                </c:pt>
                <c:pt idx="45">
                  <c:v>1.1499999999999992</c:v>
                </c:pt>
                <c:pt idx="46">
                  <c:v>1.1599999999999993</c:v>
                </c:pt>
                <c:pt idx="47">
                  <c:v>1.1700000000000006</c:v>
                </c:pt>
                <c:pt idx="48">
                  <c:v>1.1800000000000006</c:v>
                </c:pt>
                <c:pt idx="49">
                  <c:v>1.2</c:v>
                </c:pt>
                <c:pt idx="50">
                  <c:v>1.21</c:v>
                </c:pt>
                <c:pt idx="51">
                  <c:v>1.22</c:v>
                </c:pt>
                <c:pt idx="52">
                  <c:v>1.23</c:v>
                </c:pt>
                <c:pt idx="53">
                  <c:v>1.24</c:v>
                </c:pt>
                <c:pt idx="54">
                  <c:v>1.25</c:v>
                </c:pt>
                <c:pt idx="55">
                  <c:v>1.26</c:v>
                </c:pt>
                <c:pt idx="56">
                  <c:v>1.27</c:v>
                </c:pt>
                <c:pt idx="57">
                  <c:v>1.28</c:v>
                </c:pt>
                <c:pt idx="58">
                  <c:v>1.29</c:v>
                </c:pt>
                <c:pt idx="59">
                  <c:v>1.3</c:v>
                </c:pt>
                <c:pt idx="60">
                  <c:v>1.31</c:v>
                </c:pt>
                <c:pt idx="61">
                  <c:v>1.32</c:v>
                </c:pt>
                <c:pt idx="62">
                  <c:v>1.32</c:v>
                </c:pt>
                <c:pt idx="63">
                  <c:v>1.33</c:v>
                </c:pt>
                <c:pt idx="64">
                  <c:v>1.34</c:v>
                </c:pt>
                <c:pt idx="65">
                  <c:v>1.35</c:v>
                </c:pt>
                <c:pt idx="66">
                  <c:v>1.36</c:v>
                </c:pt>
                <c:pt idx="67">
                  <c:v>1.37</c:v>
                </c:pt>
                <c:pt idx="68">
                  <c:v>1.3800000000000001</c:v>
                </c:pt>
                <c:pt idx="69">
                  <c:v>1.3900000000000001</c:v>
                </c:pt>
                <c:pt idx="70">
                  <c:v>1.4</c:v>
                </c:pt>
                <c:pt idx="71">
                  <c:v>1.41</c:v>
                </c:pt>
                <c:pt idx="72">
                  <c:v>1.42</c:v>
                </c:pt>
                <c:pt idx="73">
                  <c:v>1.43</c:v>
                </c:pt>
                <c:pt idx="74">
                  <c:v>1.43</c:v>
                </c:pt>
                <c:pt idx="75">
                  <c:v>1.44</c:v>
                </c:pt>
                <c:pt idx="76">
                  <c:v>1.45</c:v>
                </c:pt>
                <c:pt idx="77">
                  <c:v>1.46</c:v>
                </c:pt>
                <c:pt idx="78">
                  <c:v>1.47</c:v>
                </c:pt>
                <c:pt idx="79">
                  <c:v>1.48</c:v>
                </c:pt>
                <c:pt idx="80">
                  <c:v>1.49</c:v>
                </c:pt>
                <c:pt idx="81">
                  <c:v>1.49</c:v>
                </c:pt>
                <c:pt idx="82">
                  <c:v>1.5</c:v>
                </c:pt>
                <c:pt idx="83">
                  <c:v>1.51</c:v>
                </c:pt>
                <c:pt idx="84">
                  <c:v>1.52</c:v>
                </c:pt>
                <c:pt idx="85">
                  <c:v>1.53</c:v>
                </c:pt>
                <c:pt idx="86">
                  <c:v>1.54</c:v>
                </c:pt>
                <c:pt idx="87">
                  <c:v>1.54</c:v>
                </c:pt>
                <c:pt idx="88">
                  <c:v>1.55</c:v>
                </c:pt>
                <c:pt idx="89">
                  <c:v>1.56</c:v>
                </c:pt>
                <c:pt idx="90">
                  <c:v>1.57</c:v>
                </c:pt>
                <c:pt idx="91">
                  <c:v>1.58</c:v>
                </c:pt>
                <c:pt idx="92">
                  <c:v>1.58</c:v>
                </c:pt>
                <c:pt idx="93">
                  <c:v>1.59</c:v>
                </c:pt>
                <c:pt idx="94">
                  <c:v>1.6</c:v>
                </c:pt>
                <c:pt idx="95">
                  <c:v>1.61</c:v>
                </c:pt>
                <c:pt idx="96">
                  <c:v>1.61</c:v>
                </c:pt>
                <c:pt idx="97">
                  <c:v>1.62</c:v>
                </c:pt>
                <c:pt idx="98">
                  <c:v>1.6300000000000001</c:v>
                </c:pt>
                <c:pt idx="99">
                  <c:v>1.6400000000000001</c:v>
                </c:pt>
                <c:pt idx="100">
                  <c:v>1.6500000000000001</c:v>
                </c:pt>
                <c:pt idx="101">
                  <c:v>1.6500000000000001</c:v>
                </c:pt>
                <c:pt idx="102">
                  <c:v>1.6600000000000001</c:v>
                </c:pt>
                <c:pt idx="103">
                  <c:v>1.6700000000000006</c:v>
                </c:pt>
                <c:pt idx="104">
                  <c:v>1.6800000000000006</c:v>
                </c:pt>
                <c:pt idx="105">
                  <c:v>1.6800000000000006</c:v>
                </c:pt>
                <c:pt idx="106">
                  <c:v>1.6900000000000006</c:v>
                </c:pt>
                <c:pt idx="107">
                  <c:v>1.7</c:v>
                </c:pt>
                <c:pt idx="108">
                  <c:v>1.7</c:v>
                </c:pt>
                <c:pt idx="109">
                  <c:v>1.71</c:v>
                </c:pt>
                <c:pt idx="110">
                  <c:v>1.72</c:v>
                </c:pt>
                <c:pt idx="111">
                  <c:v>1.73</c:v>
                </c:pt>
                <c:pt idx="112">
                  <c:v>1.73</c:v>
                </c:pt>
                <c:pt idx="113">
                  <c:v>1.74</c:v>
                </c:pt>
                <c:pt idx="114">
                  <c:v>1.75</c:v>
                </c:pt>
                <c:pt idx="115">
                  <c:v>1.76</c:v>
                </c:pt>
                <c:pt idx="116">
                  <c:v>1.76</c:v>
                </c:pt>
                <c:pt idx="117">
                  <c:v>1.77</c:v>
                </c:pt>
                <c:pt idx="118">
                  <c:v>1.78</c:v>
                </c:pt>
                <c:pt idx="119">
                  <c:v>1.78</c:v>
                </c:pt>
                <c:pt idx="120">
                  <c:v>1.79</c:v>
                </c:pt>
                <c:pt idx="121">
                  <c:v>1.8</c:v>
                </c:pt>
                <c:pt idx="122">
                  <c:v>1.8</c:v>
                </c:pt>
                <c:pt idx="123">
                  <c:v>1.81</c:v>
                </c:pt>
                <c:pt idx="124">
                  <c:v>1.82</c:v>
                </c:pt>
                <c:pt idx="125">
                  <c:v>1.83</c:v>
                </c:pt>
                <c:pt idx="126">
                  <c:v>1.83</c:v>
                </c:pt>
                <c:pt idx="127">
                  <c:v>1.84</c:v>
                </c:pt>
                <c:pt idx="128">
                  <c:v>1.85</c:v>
                </c:pt>
                <c:pt idx="129">
                  <c:v>1.85</c:v>
                </c:pt>
                <c:pt idx="130">
                  <c:v>1.86</c:v>
                </c:pt>
                <c:pt idx="131">
                  <c:v>1.87</c:v>
                </c:pt>
                <c:pt idx="132">
                  <c:v>1.87</c:v>
                </c:pt>
                <c:pt idx="133">
                  <c:v>1.8800000000000001</c:v>
                </c:pt>
                <c:pt idx="134">
                  <c:v>1.8900000000000001</c:v>
                </c:pt>
                <c:pt idx="135">
                  <c:v>1.8900000000000001</c:v>
                </c:pt>
                <c:pt idx="136">
                  <c:v>1.9000000000000001</c:v>
                </c:pt>
                <c:pt idx="137">
                  <c:v>1.9100000000000001</c:v>
                </c:pt>
                <c:pt idx="138">
                  <c:v>1.9100000000000001</c:v>
                </c:pt>
                <c:pt idx="139">
                  <c:v>1.9200000000000006</c:v>
                </c:pt>
                <c:pt idx="140">
                  <c:v>1.9300000000000006</c:v>
                </c:pt>
                <c:pt idx="141">
                  <c:v>1.9300000000000006</c:v>
                </c:pt>
                <c:pt idx="142">
                  <c:v>1.9400000000000006</c:v>
                </c:pt>
                <c:pt idx="143">
                  <c:v>1.9400000000000006</c:v>
                </c:pt>
                <c:pt idx="144">
                  <c:v>1.9500000000000006</c:v>
                </c:pt>
                <c:pt idx="145">
                  <c:v>1.9600000000000006</c:v>
                </c:pt>
                <c:pt idx="146">
                  <c:v>1.9600000000000006</c:v>
                </c:pt>
                <c:pt idx="147">
                  <c:v>1.9700000000000006</c:v>
                </c:pt>
                <c:pt idx="148">
                  <c:v>1.9800000000000006</c:v>
                </c:pt>
                <c:pt idx="149">
                  <c:v>1.9800000000000006</c:v>
                </c:pt>
                <c:pt idx="150">
                  <c:v>1.9900000000000007</c:v>
                </c:pt>
                <c:pt idx="151">
                  <c:v>2</c:v>
                </c:pt>
                <c:pt idx="152">
                  <c:v>2</c:v>
                </c:pt>
                <c:pt idx="153">
                  <c:v>2.0099999999999998</c:v>
                </c:pt>
                <c:pt idx="154">
                  <c:v>2.0099999999999998</c:v>
                </c:pt>
                <c:pt idx="155">
                  <c:v>2.02</c:v>
                </c:pt>
                <c:pt idx="156">
                  <c:v>2.0299999999999998</c:v>
                </c:pt>
                <c:pt idx="157">
                  <c:v>2.0299999999999998</c:v>
                </c:pt>
                <c:pt idx="158">
                  <c:v>2.04</c:v>
                </c:pt>
                <c:pt idx="159">
                  <c:v>2.04</c:v>
                </c:pt>
                <c:pt idx="160">
                  <c:v>2.0499999999999998</c:v>
                </c:pt>
                <c:pt idx="161">
                  <c:v>2.06</c:v>
                </c:pt>
                <c:pt idx="162">
                  <c:v>2.06</c:v>
                </c:pt>
                <c:pt idx="163">
                  <c:v>2.0699999999999998</c:v>
                </c:pt>
                <c:pt idx="164">
                  <c:v>2.0699999999999998</c:v>
                </c:pt>
                <c:pt idx="165">
                  <c:v>2.08</c:v>
                </c:pt>
                <c:pt idx="166">
                  <c:v>2.09</c:v>
                </c:pt>
                <c:pt idx="167">
                  <c:v>2.09</c:v>
                </c:pt>
                <c:pt idx="168">
                  <c:v>2.1</c:v>
                </c:pt>
                <c:pt idx="169">
                  <c:v>2.1</c:v>
                </c:pt>
                <c:pt idx="170">
                  <c:v>2.11</c:v>
                </c:pt>
                <c:pt idx="171">
                  <c:v>2.12</c:v>
                </c:pt>
                <c:pt idx="172">
                  <c:v>2.12</c:v>
                </c:pt>
                <c:pt idx="173">
                  <c:v>2.13</c:v>
                </c:pt>
                <c:pt idx="174">
                  <c:v>2.13</c:v>
                </c:pt>
                <c:pt idx="175">
                  <c:v>2.14</c:v>
                </c:pt>
                <c:pt idx="176">
                  <c:v>2.15</c:v>
                </c:pt>
                <c:pt idx="177">
                  <c:v>2.15</c:v>
                </c:pt>
                <c:pt idx="178">
                  <c:v>2.16</c:v>
                </c:pt>
                <c:pt idx="179">
                  <c:v>2.16</c:v>
                </c:pt>
                <c:pt idx="180">
                  <c:v>2.17</c:v>
                </c:pt>
                <c:pt idx="181">
                  <c:v>2.17</c:v>
                </c:pt>
                <c:pt idx="182">
                  <c:v>2.1800000000000002</c:v>
                </c:pt>
                <c:pt idx="183">
                  <c:v>2.19</c:v>
                </c:pt>
                <c:pt idx="184">
                  <c:v>2.19</c:v>
                </c:pt>
                <c:pt idx="185">
                  <c:v>2.2000000000000002</c:v>
                </c:pt>
                <c:pt idx="186">
                  <c:v>2.2000000000000002</c:v>
                </c:pt>
                <c:pt idx="187">
                  <c:v>2.21</c:v>
                </c:pt>
                <c:pt idx="188">
                  <c:v>2.21</c:v>
                </c:pt>
                <c:pt idx="189">
                  <c:v>2.2200000000000002</c:v>
                </c:pt>
                <c:pt idx="190">
                  <c:v>2.23</c:v>
                </c:pt>
                <c:pt idx="191">
                  <c:v>2.23</c:v>
                </c:pt>
                <c:pt idx="192">
                  <c:v>2.2400000000000002</c:v>
                </c:pt>
                <c:pt idx="193">
                  <c:v>2.2400000000000002</c:v>
                </c:pt>
                <c:pt idx="194">
                  <c:v>2.25</c:v>
                </c:pt>
                <c:pt idx="195">
                  <c:v>2.25</c:v>
                </c:pt>
                <c:pt idx="196">
                  <c:v>2.2599999999999998</c:v>
                </c:pt>
                <c:pt idx="197">
                  <c:v>2.2599999999999998</c:v>
                </c:pt>
                <c:pt idx="198">
                  <c:v>2.27</c:v>
                </c:pt>
                <c:pt idx="199">
                  <c:v>2.2799999999999998</c:v>
                </c:pt>
              </c:numCache>
            </c:numRef>
          </c:yVal>
          <c:smooth val="1"/>
        </c:ser>
        <c:dLbls>
          <c:showLegendKey val="0"/>
          <c:showVal val="0"/>
          <c:showCatName val="0"/>
          <c:showSerName val="0"/>
          <c:showPercent val="0"/>
          <c:showBubbleSize val="0"/>
        </c:dLbls>
        <c:axId val="92367104"/>
        <c:axId val="92385664"/>
      </c:scatterChart>
      <c:valAx>
        <c:axId val="92367104"/>
        <c:scaling>
          <c:orientation val="minMax"/>
          <c:max val="25"/>
          <c:min val="0"/>
        </c:scaling>
        <c:delete val="0"/>
        <c:axPos val="b"/>
        <c:title>
          <c:tx>
            <c:rich>
              <a:bodyPr/>
              <a:lstStyle/>
              <a:p>
                <a:pPr>
                  <a:defRPr b="0"/>
                </a:pPr>
                <a:r>
                  <a:rPr lang="en-US" b="0" dirty="0"/>
                  <a:t>Transmission distance, </a:t>
                </a:r>
                <a:r>
                  <a:rPr lang="en-US" b="0" i="1" dirty="0"/>
                  <a:t>D</a:t>
                </a:r>
                <a:r>
                  <a:rPr lang="en-US" b="0" dirty="0"/>
                  <a:t> /</a:t>
                </a:r>
                <a:r>
                  <a:rPr lang="ja-JP" b="0" dirty="0"/>
                  <a:t> </a:t>
                </a:r>
                <a:r>
                  <a:rPr lang="en-US" b="0" dirty="0"/>
                  <a:t>λ</a:t>
                </a:r>
                <a:r>
                  <a:rPr lang="en-US" b="0" baseline="-25000" dirty="0"/>
                  <a:t>0</a:t>
                </a:r>
                <a:endParaRPr lang="ja-JP" b="0" baseline="-25000" dirty="0"/>
              </a:p>
            </c:rich>
          </c:tx>
          <c:layout>
            <c:manualLayout>
              <c:xMode val="edge"/>
              <c:yMode val="edge"/>
              <c:x val="0.38822516662500062"/>
              <c:y val="0.94536015270079288"/>
            </c:manualLayout>
          </c:layout>
          <c:overlay val="0"/>
        </c:title>
        <c:numFmt formatCode="General" sourceLinked="0"/>
        <c:majorTickMark val="in"/>
        <c:minorTickMark val="in"/>
        <c:tickLblPos val="nextTo"/>
        <c:crossAx val="92385664"/>
        <c:crosses val="autoZero"/>
        <c:crossBetween val="midCat"/>
        <c:majorUnit val="5"/>
        <c:minorUnit val="2.5"/>
      </c:valAx>
      <c:valAx>
        <c:axId val="92385664"/>
        <c:scaling>
          <c:orientation val="minMax"/>
        </c:scaling>
        <c:delete val="0"/>
        <c:axPos val="l"/>
        <c:title>
          <c:tx>
            <c:rich>
              <a:bodyPr rot="-5400000" vert="horz"/>
              <a:lstStyle/>
              <a:p>
                <a:pPr>
                  <a:defRPr b="0"/>
                </a:pPr>
                <a:r>
                  <a:rPr lang="en-US" b="0" dirty="0"/>
                  <a:t>Optimum element spacing, </a:t>
                </a:r>
                <a:endParaRPr lang="en-US" b="0" dirty="0" smtClean="0"/>
              </a:p>
              <a:p>
                <a:pPr>
                  <a:defRPr b="0"/>
                </a:pPr>
                <a:r>
                  <a:rPr lang="en-US" b="0" i="1" dirty="0" err="1" smtClean="0"/>
                  <a:t>d</a:t>
                </a:r>
                <a:r>
                  <a:rPr lang="en-US" b="0" i="1" baseline="-25000" dirty="0" err="1" smtClean="0"/>
                  <a:t>opt</a:t>
                </a:r>
                <a:r>
                  <a:rPr lang="en-US" b="0" dirty="0" smtClean="0"/>
                  <a:t> </a:t>
                </a:r>
                <a:r>
                  <a:rPr lang="en-US" b="0" dirty="0"/>
                  <a:t>/ </a:t>
                </a:r>
                <a:r>
                  <a:rPr lang="en-US" b="0" i="1" dirty="0"/>
                  <a:t>λ</a:t>
                </a:r>
                <a:r>
                  <a:rPr lang="en-US" b="0" baseline="-25000" dirty="0"/>
                  <a:t>0</a:t>
                </a:r>
                <a:endParaRPr lang="ja-JP" b="0" baseline="-25000" dirty="0"/>
              </a:p>
            </c:rich>
          </c:tx>
          <c:layout>
            <c:manualLayout>
              <c:xMode val="edge"/>
              <c:yMode val="edge"/>
              <c:x val="1.2724752455793048E-2"/>
              <c:y val="9.4068787427818587E-2"/>
            </c:manualLayout>
          </c:layout>
          <c:overlay val="0"/>
        </c:title>
        <c:numFmt formatCode="General" sourceLinked="0"/>
        <c:majorTickMark val="in"/>
        <c:minorTickMark val="in"/>
        <c:tickLblPos val="nextTo"/>
        <c:crossAx val="92367104"/>
        <c:crosses val="autoZero"/>
        <c:crossBetween val="midCat"/>
        <c:majorUnit val="0.5"/>
        <c:minorUnit val="0.25"/>
      </c:valAx>
      <c:spPr>
        <a:ln>
          <a:solidFill>
            <a:schemeClr val="tx1"/>
          </a:solidFill>
        </a:ln>
      </c:spPr>
    </c:plotArea>
    <c:legend>
      <c:legendPos val="r"/>
      <c:layout>
        <c:manualLayout>
          <c:xMode val="edge"/>
          <c:yMode val="edge"/>
          <c:x val="0.72347515694619535"/>
          <c:y val="0.52889225855245003"/>
          <c:w val="0.16806564938721874"/>
          <c:h val="0.23166394745118238"/>
        </c:manualLayout>
      </c:layout>
      <c:overlay val="1"/>
      <c:spPr>
        <a:solidFill>
          <a:schemeClr val="bg1"/>
        </a:solidFill>
        <a:effectLst/>
      </c:spPr>
    </c:legend>
    <c:plotVisOnly val="1"/>
    <c:dispBlanksAs val="gap"/>
    <c:showDLblsOverMax val="0"/>
  </c:chart>
  <c:spPr>
    <a:ln>
      <a:noFill/>
    </a:ln>
  </c:spPr>
  <c:txPr>
    <a:bodyPr/>
    <a:lstStyle/>
    <a:p>
      <a:pPr>
        <a:defRPr sz="1200">
          <a:latin typeface="Times New Roman" pitchFamily="18" charset="0"/>
          <a:cs typeface="Times New Roman" pitchFamily="18" charset="0"/>
        </a:defRPr>
      </a:pPr>
      <a:endParaRPr lang="ja-JP"/>
    </a:p>
  </c:txPr>
  <c:externalData r:id="rId2">
    <c:autoUpdate val="0"/>
  </c:externalData>
  <c:userShapes r:id="rId3"/>
</c:chartSpace>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drawing1.xml><?xml version="1.0" encoding="utf-8"?>
<c:userShapes xmlns:c="http://schemas.openxmlformats.org/drawingml/2006/chart">
  <cdr:relSizeAnchor xmlns:cdr="http://schemas.openxmlformats.org/drawingml/2006/chartDrawing">
    <cdr:from>
      <cdr:x>0.78121</cdr:x>
      <cdr:y>0.25639</cdr:y>
    </cdr:from>
    <cdr:to>
      <cdr:x>0.94085</cdr:x>
      <cdr:y>0.41812</cdr:y>
    </cdr:to>
    <cdr:sp macro="" textlink="">
      <cdr:nvSpPr>
        <cdr:cNvPr id="2" name="テキスト ボックス 1"/>
        <cdr:cNvSpPr txBox="1"/>
      </cdr:nvSpPr>
      <cdr:spPr>
        <a:xfrm xmlns:a="http://schemas.openxmlformats.org/drawingml/2006/main">
          <a:off x="3498721" y="683099"/>
          <a:ext cx="714981" cy="430887"/>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l"/>
          <a:r>
            <a:rPr kumimoji="1" lang="en-US" altLang="ja-JP" i="1" dirty="0">
              <a:latin typeface="Times New Roman" pitchFamily="18" charset="0"/>
              <a:cs typeface="Times New Roman" pitchFamily="18" charset="0"/>
            </a:rPr>
            <a:t>M</a:t>
          </a:r>
          <a:r>
            <a:rPr kumimoji="1" lang="en-US" altLang="ja-JP" dirty="0">
              <a:latin typeface="Times New Roman" pitchFamily="18" charset="0"/>
              <a:cs typeface="Times New Roman" pitchFamily="18" charset="0"/>
            </a:rPr>
            <a:t> = </a:t>
          </a:r>
          <a:r>
            <a:rPr kumimoji="1" lang="en-US" altLang="ja-JP" dirty="0" smtClean="0">
              <a:latin typeface="Times New Roman" pitchFamily="18" charset="0"/>
              <a:cs typeface="Times New Roman" pitchFamily="18" charset="0"/>
            </a:rPr>
            <a:t>8</a:t>
          </a:r>
          <a:endParaRPr kumimoji="1" lang="ja-JP" altLang="en-US" dirty="0">
            <a:latin typeface="Times New Roman" pitchFamily="18" charset="0"/>
            <a:cs typeface="Times New Roman" pitchFamily="18" charset="0"/>
          </a:endParaRPr>
        </a:p>
        <a:p xmlns:a="http://schemas.openxmlformats.org/drawingml/2006/main">
          <a:pPr algn="l"/>
          <a:r>
            <a:rPr kumimoji="1" lang="en-US" altLang="ja-JP" sz="1100" i="1" dirty="0" smtClean="0">
              <a:latin typeface="Times New Roman" pitchFamily="18" charset="0"/>
              <a:cs typeface="Times New Roman" pitchFamily="18" charset="0"/>
            </a:rPr>
            <a:t>M</a:t>
          </a:r>
          <a:r>
            <a:rPr kumimoji="1" lang="en-US" altLang="ja-JP" sz="1100" dirty="0" smtClean="0">
              <a:latin typeface="Times New Roman" pitchFamily="18" charset="0"/>
              <a:cs typeface="Times New Roman" pitchFamily="18" charset="0"/>
            </a:rPr>
            <a:t> = 16</a:t>
          </a:r>
          <a:endParaRPr kumimoji="1" lang="ja-JP" altLang="en-US" sz="1100" dirty="0">
            <a:latin typeface="Times New Roman" pitchFamily="18" charset="0"/>
            <a:cs typeface="Times New Roman" pitchFamily="18" charset="0"/>
          </a:endParaRPr>
        </a:p>
      </cdr:txBody>
    </cdr:sp>
  </cdr:relSizeAnchor>
  <cdr:relSizeAnchor xmlns:cdr="http://schemas.openxmlformats.org/drawingml/2006/chartDrawing">
    <cdr:from>
      <cdr:x>0.73334</cdr:x>
      <cdr:y>0.02137</cdr:y>
    </cdr:from>
    <cdr:to>
      <cdr:x>0.96784</cdr:x>
      <cdr:y>0.11956</cdr:y>
    </cdr:to>
    <cdr:sp macro="" textlink="">
      <cdr:nvSpPr>
        <cdr:cNvPr id="3" name="テキスト ボックス 2"/>
        <cdr:cNvSpPr txBox="1"/>
      </cdr:nvSpPr>
      <cdr:spPr>
        <a:xfrm xmlns:a="http://schemas.openxmlformats.org/drawingml/2006/main">
          <a:off x="3284350" y="56935"/>
          <a:ext cx="1050228" cy="261610"/>
        </a:xfrm>
        <a:prstGeom xmlns:a="http://schemas.openxmlformats.org/drawingml/2006/main" prst="rect">
          <a:avLst/>
        </a:prstGeom>
        <a:noFill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l"/>
          <a:r>
            <a:rPr kumimoji="1" lang="en-US" altLang="ja-JP" i="1" dirty="0">
              <a:latin typeface="Times New Roman" pitchFamily="18" charset="0"/>
              <a:cs typeface="Times New Roman" pitchFamily="18" charset="0"/>
            </a:rPr>
            <a:t>M</a:t>
          </a:r>
          <a:r>
            <a:rPr kumimoji="1" lang="en-US" altLang="ja-JP" dirty="0">
              <a:latin typeface="Times New Roman" pitchFamily="18" charset="0"/>
              <a:cs typeface="Times New Roman" pitchFamily="18" charset="0"/>
            </a:rPr>
            <a:t> = </a:t>
          </a:r>
          <a:r>
            <a:rPr kumimoji="1" lang="en-US" altLang="ja-JP" dirty="0" smtClean="0">
              <a:latin typeface="Times New Roman" pitchFamily="18" charset="0"/>
              <a:cs typeface="Times New Roman" pitchFamily="18" charset="0"/>
            </a:rPr>
            <a:t>2, </a:t>
          </a:r>
          <a:r>
            <a:rPr kumimoji="1" lang="en-US" altLang="ja-JP" sz="1100" i="1" dirty="0" smtClean="0">
              <a:latin typeface="Times New Roman" pitchFamily="18" charset="0"/>
              <a:cs typeface="Times New Roman" pitchFamily="18" charset="0"/>
            </a:rPr>
            <a:t>M</a:t>
          </a:r>
          <a:r>
            <a:rPr kumimoji="1" lang="en-US" altLang="ja-JP" sz="1100" dirty="0" smtClean="0">
              <a:latin typeface="Times New Roman" pitchFamily="18" charset="0"/>
              <a:cs typeface="Times New Roman" pitchFamily="18" charset="0"/>
            </a:rPr>
            <a:t> = 4</a:t>
          </a:r>
          <a:endParaRPr kumimoji="1" lang="ja-JP" altLang="en-US" sz="1100" dirty="0">
            <a:latin typeface="Times New Roman" pitchFamily="18" charset="0"/>
            <a:cs typeface="Times New Roman" pitchFamily="18" charset="0"/>
          </a:endParaRPr>
        </a:p>
      </cdr:txBody>
    </cdr:sp>
  </cdr:relSizeAnchor>
  <cdr:relSizeAnchor xmlns:cdr="http://schemas.openxmlformats.org/drawingml/2006/chartDrawing">
    <cdr:from>
      <cdr:x>0.78021</cdr:x>
      <cdr:y>0.17901</cdr:y>
    </cdr:from>
    <cdr:to>
      <cdr:x>0.90353</cdr:x>
      <cdr:y>0.25664</cdr:y>
    </cdr:to>
    <cdr:sp macro="" textlink="">
      <cdr:nvSpPr>
        <cdr:cNvPr id="4" name="テキスト ボックス 3"/>
        <cdr:cNvSpPr txBox="1"/>
      </cdr:nvSpPr>
      <cdr:spPr>
        <a:xfrm xmlns:a="http://schemas.openxmlformats.org/drawingml/2006/main">
          <a:off x="3688252" y="476930"/>
          <a:ext cx="582966" cy="206830"/>
        </a:xfrm>
        <a:prstGeom xmlns:a="http://schemas.openxmlformats.org/drawingml/2006/main" prst="rect">
          <a:avLst/>
        </a:prstGeom>
        <a:noFill xmlns:a="http://schemas.openxmlformats.org/drawingml/2006/main"/>
      </cdr:spPr>
      <cdr:txBody>
        <a:bodyPr xmlns:a="http://schemas.openxmlformats.org/drawingml/2006/main" vertOverflow="clip" wrap="none" rtlCol="0">
          <a:spAutoFit/>
        </a:bodyPr>
        <a:lstStyle xmlns:a="http://schemas.openxmlformats.org/drawingml/2006/main"/>
        <a:p xmlns:a="http://schemas.openxmlformats.org/drawingml/2006/main">
          <a:pPr algn="l"/>
          <a:r>
            <a:rPr kumimoji="1" lang="en-US" altLang="ja-JP" i="1" dirty="0">
              <a:latin typeface="Times New Roman" pitchFamily="18" charset="0"/>
              <a:cs typeface="Times New Roman" pitchFamily="18" charset="0"/>
            </a:rPr>
            <a:t>M</a:t>
          </a:r>
          <a:r>
            <a:rPr kumimoji="1" lang="en-US" altLang="ja-JP" dirty="0">
              <a:latin typeface="Times New Roman" pitchFamily="18" charset="0"/>
              <a:cs typeface="Times New Roman" pitchFamily="18" charset="0"/>
            </a:rPr>
            <a:t> = 9</a:t>
          </a:r>
          <a:endParaRPr kumimoji="1" lang="ja-JP" altLang="en-US" dirty="0">
            <a:latin typeface="Times New Roman" pitchFamily="18" charset="0"/>
            <a:cs typeface="Times New Roman" pitchFamily="18"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9964" y="202804"/>
            <a:ext cx="264464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82590" y="202804"/>
            <a:ext cx="226750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84632" y="9619701"/>
            <a:ext cx="2117899"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7765" y="9619701"/>
            <a:ext cx="136050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14CF34DC-F288-410D-BF5F-F416310A823E}" type="slidenum">
              <a:rPr lang="en-US" altLang="ja-JP"/>
              <a:pPr/>
              <a:t>‹#›</a:t>
            </a:fld>
            <a:endParaRPr lang="en-US" altLang="ja-JP"/>
          </a:p>
        </p:txBody>
      </p:sp>
      <p:sp>
        <p:nvSpPr>
          <p:cNvPr id="3078" name="Line 6"/>
          <p:cNvSpPr>
            <a:spLocks noChangeShapeType="1"/>
          </p:cNvSpPr>
          <p:nvPr/>
        </p:nvSpPr>
        <p:spPr bwMode="auto">
          <a:xfrm>
            <a:off x="681032" y="414847"/>
            <a:ext cx="54451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81032" y="9619702"/>
            <a:ext cx="6981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81032" y="9607801"/>
            <a:ext cx="559630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349937404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03600" y="117795"/>
            <a:ext cx="27630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42071" y="117795"/>
            <a:ext cx="26867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7004" y="4721441"/>
            <a:ext cx="4993193" cy="4473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02818" y="9623102"/>
            <a:ext cx="24638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9969" y="9623102"/>
            <a:ext cx="78700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DAB5ABA4-9B83-4CCC-82FF-37FB57CFDAEF}" type="slidenum">
              <a:rPr lang="en-US" altLang="ja-JP"/>
              <a:pPr/>
              <a:t>‹#›</a:t>
            </a:fld>
            <a:endParaRPr lang="en-US" altLang="ja-JP"/>
          </a:p>
        </p:txBody>
      </p:sp>
      <p:sp>
        <p:nvSpPr>
          <p:cNvPr id="2056" name="Rectangle 8"/>
          <p:cNvSpPr>
            <a:spLocks noChangeArrowheads="1"/>
          </p:cNvSpPr>
          <p:nvPr/>
        </p:nvSpPr>
        <p:spPr bwMode="auto">
          <a:xfrm>
            <a:off x="710642" y="9623102"/>
            <a:ext cx="6981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10642" y="9621402"/>
            <a:ext cx="538591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35838" y="317937"/>
            <a:ext cx="55355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421092684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7100" y="750888"/>
            <a:ext cx="4953000" cy="3714750"/>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1</a:t>
            </a:fld>
            <a:endParaRPr lang="en-US" altLang="ja-JP"/>
          </a:p>
        </p:txBody>
      </p:sp>
    </p:spTree>
    <p:extLst>
      <p:ext uri="{BB962C8B-B14F-4D97-AF65-F5344CB8AC3E}">
        <p14:creationId xmlns:p14="http://schemas.microsoft.com/office/powerpoint/2010/main" val="29700595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Time diff. h21 and h11 = 5/4/c = 4 [</a:t>
            </a:r>
            <a:r>
              <a:rPr kumimoji="1" lang="en-US" altLang="ja-JP" dirty="0" err="1" smtClean="0"/>
              <a:t>psec</a:t>
            </a:r>
            <a:r>
              <a:rPr kumimoji="1" lang="en-US" altLang="ja-JP" dirty="0" smtClean="0"/>
              <a:t>]</a:t>
            </a:r>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21</a:t>
            </a:fld>
            <a:endParaRPr lang="en-US" altLang="ja-JP"/>
          </a:p>
        </p:txBody>
      </p:sp>
    </p:spTree>
    <p:extLst>
      <p:ext uri="{BB962C8B-B14F-4D97-AF65-F5344CB8AC3E}">
        <p14:creationId xmlns:p14="http://schemas.microsoft.com/office/powerpoint/2010/main" val="39170802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22</a:t>
            </a:fld>
            <a:endParaRPr lang="en-US" altLang="ja-JP"/>
          </a:p>
        </p:txBody>
      </p:sp>
    </p:spTree>
    <p:extLst>
      <p:ext uri="{BB962C8B-B14F-4D97-AF65-F5344CB8AC3E}">
        <p14:creationId xmlns:p14="http://schemas.microsoft.com/office/powerpoint/2010/main" val="1589916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3FABC0-8E64-433E-942D-9C65BEBE30CE}" type="slidenum">
              <a:rPr kumimoji="1" lang="ja-JP" altLang="en-US" smtClean="0"/>
              <a:pPr/>
              <a:t>7</a:t>
            </a:fld>
            <a:endParaRPr kumimoji="1" lang="ja-JP" altLang="en-US"/>
          </a:p>
        </p:txBody>
      </p:sp>
    </p:spTree>
    <p:extLst>
      <p:ext uri="{BB962C8B-B14F-4D97-AF65-F5344CB8AC3E}">
        <p14:creationId xmlns:p14="http://schemas.microsoft.com/office/powerpoint/2010/main" val="4091913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altLang="ja-JP" sz="1200" b="0" dirty="0" smtClean="0">
                <a:latin typeface="Times New Roman" panose="02020603050405020304" pitchFamily="18" charset="0"/>
                <a:ea typeface="SimHei" panose="02010609060101010101" pitchFamily="49" charset="-122"/>
                <a:cs typeface="Times New Roman" panose="02020603050405020304" pitchFamily="18" charset="0"/>
              </a:rPr>
              <a:t>The start and stop frequencies are nominal values. The frequency spectrum of the transmitted signal needs to conform to the transmit spectral mask as well as any regulatory requirement.</a:t>
            </a:r>
            <a:endParaRPr lang="ja-JP" altLang="en-US" sz="1200" dirty="0" smtClean="0">
              <a:latin typeface="Times New Roman" panose="02020603050405020304" pitchFamily="18" charset="0"/>
              <a:ea typeface="SimHei" panose="02010609060101010101" pitchFamily="49" charset="-122"/>
              <a:cs typeface="Times New Roman" panose="02020603050405020304" pitchFamily="18" charset="0"/>
            </a:endParaRPr>
          </a:p>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8</a:t>
            </a:fld>
            <a:endParaRPr lang="en-US" altLang="ja-JP"/>
          </a:p>
        </p:txBody>
      </p:sp>
    </p:spTree>
    <p:extLst>
      <p:ext uri="{BB962C8B-B14F-4D97-AF65-F5344CB8AC3E}">
        <p14:creationId xmlns:p14="http://schemas.microsoft.com/office/powerpoint/2010/main" val="23945104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3FABC0-8E64-433E-942D-9C65BEBE30CE}" type="slidenum">
              <a:rPr kumimoji="1" lang="ja-JP" altLang="en-US" smtClean="0"/>
              <a:pPr/>
              <a:t>9</a:t>
            </a:fld>
            <a:endParaRPr kumimoji="1" lang="ja-JP" altLang="en-US"/>
          </a:p>
        </p:txBody>
      </p:sp>
    </p:spTree>
    <p:extLst>
      <p:ext uri="{BB962C8B-B14F-4D97-AF65-F5344CB8AC3E}">
        <p14:creationId xmlns:p14="http://schemas.microsoft.com/office/powerpoint/2010/main" val="3849088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3FABC0-8E64-433E-942D-9C65BEBE30CE}" type="slidenum">
              <a:rPr kumimoji="1" lang="ja-JP" altLang="en-US" smtClean="0"/>
              <a:pPr/>
              <a:t>12</a:t>
            </a:fld>
            <a:endParaRPr kumimoji="1" lang="ja-JP" altLang="en-US"/>
          </a:p>
        </p:txBody>
      </p:sp>
    </p:spTree>
    <p:extLst>
      <p:ext uri="{BB962C8B-B14F-4D97-AF65-F5344CB8AC3E}">
        <p14:creationId xmlns:p14="http://schemas.microsoft.com/office/powerpoint/2010/main" val="2965589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13</a:t>
            </a:fld>
            <a:endParaRPr lang="en-US" altLang="ja-JP"/>
          </a:p>
        </p:txBody>
      </p:sp>
    </p:spTree>
    <p:extLst>
      <p:ext uri="{BB962C8B-B14F-4D97-AF65-F5344CB8AC3E}">
        <p14:creationId xmlns:p14="http://schemas.microsoft.com/office/powerpoint/2010/main" val="12445555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16</a:t>
            </a:fld>
            <a:endParaRPr lang="en-US" altLang="ja-JP"/>
          </a:p>
        </p:txBody>
      </p:sp>
    </p:spTree>
    <p:extLst>
      <p:ext uri="{BB962C8B-B14F-4D97-AF65-F5344CB8AC3E}">
        <p14:creationId xmlns:p14="http://schemas.microsoft.com/office/powerpoint/2010/main" val="39461373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some</a:t>
            </a:r>
            <a:r>
              <a:rPr kumimoji="1" lang="en-US" altLang="ja-JP" baseline="0" dirty="0" smtClean="0"/>
              <a:t> cluster is included</a:t>
            </a:r>
          </a:p>
          <a:p>
            <a:r>
              <a:rPr kumimoji="1" lang="en-US" altLang="ja-JP" baseline="0" dirty="0" smtClean="0"/>
              <a:t>(fixed value)</a:t>
            </a:r>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17</a:t>
            </a:fld>
            <a:endParaRPr lang="en-US" altLang="ja-JP"/>
          </a:p>
        </p:txBody>
      </p:sp>
    </p:spTree>
    <p:extLst>
      <p:ext uri="{BB962C8B-B14F-4D97-AF65-F5344CB8AC3E}">
        <p14:creationId xmlns:p14="http://schemas.microsoft.com/office/powerpoint/2010/main" val="447097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DAB5ABA4-9B83-4CCC-82FF-37FB57CFDAEF}" type="slidenum">
              <a:rPr lang="en-US" altLang="ja-JP" smtClean="0"/>
              <a:pPr/>
              <a:t>18</a:t>
            </a:fld>
            <a:endParaRPr lang="en-US" altLang="ja-JP"/>
          </a:p>
        </p:txBody>
      </p:sp>
    </p:spTree>
    <p:extLst>
      <p:ext uri="{BB962C8B-B14F-4D97-AF65-F5344CB8AC3E}">
        <p14:creationId xmlns:p14="http://schemas.microsoft.com/office/powerpoint/2010/main" val="1244555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 name="タイトル 9"/>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365148828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697289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extLst>
      <p:ext uri="{BB962C8B-B14F-4D97-AF65-F5344CB8AC3E}">
        <p14:creationId xmlns:p14="http://schemas.microsoft.com/office/powerpoint/2010/main" val="19159736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31" name="Rectangle 7"/>
          <p:cNvSpPr>
            <a:spLocks noChangeArrowheads="1"/>
          </p:cNvSpPr>
          <p:nvPr/>
        </p:nvSpPr>
        <p:spPr bwMode="auto">
          <a:xfrm>
            <a:off x="5292080" y="394156"/>
            <a:ext cx="31661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0" algn="r"/>
            <a:r>
              <a:rPr lang="en-US" altLang="ja-JP" sz="1400" b="1" dirty="0">
                <a:ea typeface="ＭＳ Ｐゴシック" charset="-128"/>
              </a:rPr>
              <a:t>doc.: IEEE </a:t>
            </a:r>
            <a:r>
              <a:rPr lang="en-US" altLang="ja-JP" sz="1400" b="1" dirty="0" smtClean="0">
                <a:ea typeface="ＭＳ Ｐゴシック" charset="-128"/>
              </a:rPr>
              <a:t>802.15</a:t>
            </a:r>
            <a:r>
              <a:rPr lang="en-US" altLang="ja-JP" sz="1400" b="1" i="0" kern="1200" dirty="0" smtClean="0">
                <a:solidFill>
                  <a:schemeClr val="tx1"/>
                </a:solidFill>
                <a:effectLst/>
                <a:latin typeface="Times New Roman" pitchFamily="18" charset="0"/>
                <a:ea typeface="+mn-ea"/>
                <a:cs typeface="+mn-cs"/>
              </a:rPr>
              <a:t>-15-</a:t>
            </a:r>
            <a:r>
              <a:rPr lang="ja-JP" altLang="en-US" sz="1400" b="1" i="0" kern="1200" dirty="0" smtClean="0">
                <a:solidFill>
                  <a:schemeClr val="tx1"/>
                </a:solidFill>
                <a:effectLst/>
                <a:latin typeface="Times New Roman" pitchFamily="18" charset="0"/>
                <a:ea typeface="+mn-ea"/>
                <a:cs typeface="+mn-cs"/>
              </a:rPr>
              <a:t> </a:t>
            </a:r>
            <a:r>
              <a:rPr lang="en-US" altLang="ja-JP" sz="1400" b="1" i="0" kern="1200" dirty="0" smtClean="0">
                <a:solidFill>
                  <a:schemeClr val="tx1"/>
                </a:solidFill>
                <a:effectLst/>
                <a:latin typeface="Times New Roman" pitchFamily="18" charset="0"/>
                <a:ea typeface="+mn-ea"/>
                <a:cs typeface="+mn-cs"/>
              </a:rPr>
              <a:t>0656 -00-003e</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 name="Rectangle 7"/>
          <p:cNvSpPr>
            <a:spLocks noChangeArrowheads="1"/>
          </p:cNvSpPr>
          <p:nvPr userDrawn="1"/>
        </p:nvSpPr>
        <p:spPr bwMode="auto">
          <a:xfrm>
            <a:off x="685800" y="390753"/>
            <a:ext cx="14379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altLang="ja-JP" sz="1400" b="1" dirty="0" smtClean="0"/>
              <a:t>September 2015</a:t>
            </a:r>
          </a:p>
        </p:txBody>
      </p:sp>
      <p:sp>
        <p:nvSpPr>
          <p:cNvPr id="12" name="Rectangle 7"/>
          <p:cNvSpPr>
            <a:spLocks noChangeArrowheads="1"/>
          </p:cNvSpPr>
          <p:nvPr userDrawn="1"/>
        </p:nvSpPr>
        <p:spPr bwMode="auto">
          <a:xfrm>
            <a:off x="6372200" y="6484694"/>
            <a:ext cx="21559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altLang="ja-JP" sz="1200" b="0" dirty="0" smtClean="0">
                <a:latin typeface="Times New Roman" panose="02020603050405020304" pitchFamily="18" charset="0"/>
                <a:cs typeface="Times New Roman" panose="02020603050405020304" pitchFamily="18" charset="0"/>
              </a:rPr>
              <a:t>Various Authors </a:t>
            </a:r>
            <a:r>
              <a:rPr lang="en-US" altLang="ja-JP" sz="1200" b="0" baseline="0" dirty="0" smtClean="0">
                <a:latin typeface="Times New Roman" panose="02020603050405020304" pitchFamily="18" charset="0"/>
                <a:cs typeface="Times New Roman" panose="02020603050405020304" pitchFamily="18" charset="0"/>
              </a:rPr>
              <a:t>(</a:t>
            </a:r>
            <a:r>
              <a:rPr lang="en-US" altLang="ja-JP" sz="1200" b="0" dirty="0" smtClean="0">
                <a:latin typeface="Times New Roman" panose="02020603050405020304" pitchFamily="18" charset="0"/>
                <a:cs typeface="Times New Roman" panose="02020603050405020304" pitchFamily="18" charset="0"/>
              </a:rPr>
              <a:t>TG3e Proposal)</a:t>
            </a:r>
            <a:endParaRPr lang="en-US" altLang="ja-JP" sz="1000" b="0" dirty="0" smtClean="0">
              <a:latin typeface="Times New Roman" panose="02020603050405020304" pitchFamily="18" charset="0"/>
              <a:cs typeface="Times New Roman" panose="02020603050405020304" pitchFamily="18" charset="0"/>
            </a:endParaRPr>
          </a:p>
        </p:txBody>
      </p:sp>
      <p:sp>
        <p:nvSpPr>
          <p:cNvPr id="3" name="テキスト ボックス 2"/>
          <p:cNvSpPr txBox="1"/>
          <p:nvPr userDrawn="1"/>
        </p:nvSpPr>
        <p:spPr>
          <a:xfrm>
            <a:off x="4427984" y="6477719"/>
            <a:ext cx="720069" cy="276999"/>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ja-JP" dirty="0" smtClean="0"/>
              <a:t>Slide </a:t>
            </a:r>
            <a:fld id="{D82A7083-144B-4CAE-9BCE-F602E8314F10}" type="slidenum">
              <a:rPr lang="en-US" altLang="ja-JP"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altLang="ja-JP" dirty="0" smtClean="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 id="2147483656" r:id="rId3"/>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642845" y="1032556"/>
            <a:ext cx="7967756"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600" b="1" u="sng" dirty="0">
                <a:solidFill>
                  <a:schemeClr val="tx2"/>
                </a:solidFill>
                <a:effectLst>
                  <a:outerShdw blurRad="38100" dist="38100" dir="2700000" algn="tl">
                    <a:srgbClr val="C0C0C0"/>
                  </a:outerShdw>
                </a:effectLst>
                <a:latin typeface="Times New Roman" pitchFamily="18" charset="0"/>
                <a:ea typeface="ＭＳ Ｐゴシック" charset="-128"/>
                <a:cs typeface="Times New Roman" pitchFamily="18" charset="0"/>
              </a:rPr>
              <a:t>Project: IEEE P802.15 Working Group for Wireless Personal Area Networks (WPANs)</a:t>
            </a:r>
            <a:endParaRPr lang="en-US" altLang="ja-JP" sz="1400" b="1" dirty="0">
              <a:solidFill>
                <a:schemeClr val="tx2"/>
              </a:solidFill>
              <a:latin typeface="Times New Roman" pitchFamily="18" charset="0"/>
              <a:ea typeface="ＭＳ Ｐゴシック" charset="-128"/>
              <a:cs typeface="Times New Roman" pitchFamily="18" charset="0"/>
            </a:endParaRPr>
          </a:p>
          <a:p>
            <a:endParaRPr lang="en-US" altLang="ja-JP" sz="1400" dirty="0">
              <a:solidFill>
                <a:schemeClr val="tx2"/>
              </a:solidFill>
              <a:latin typeface="Times New Roman" pitchFamily="18" charset="0"/>
              <a:ea typeface="ＭＳ Ｐゴシック" charset="-128"/>
              <a:cs typeface="Times New Roman" pitchFamily="18" charset="0"/>
            </a:endParaRPr>
          </a:p>
          <a:p>
            <a:r>
              <a:rPr lang="en-US" altLang="ja-JP" sz="1400" b="1" dirty="0">
                <a:latin typeface="Times New Roman" pitchFamily="18" charset="0"/>
                <a:ea typeface="ＭＳ Ｐゴシック" charset="-128"/>
                <a:cs typeface="Times New Roman" pitchFamily="18" charset="0"/>
              </a:rPr>
              <a:t>Submission Title:</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pt-BR" altLang="ja-JP" sz="1400" dirty="0" smtClean="0">
                <a:latin typeface="Times New Roman" pitchFamily="18" charset="0"/>
                <a:cs typeface="Times New Roman" pitchFamily="18" charset="0"/>
              </a:rPr>
              <a:t>Proposal </a:t>
            </a:r>
            <a:r>
              <a:rPr lang="pt-BR" altLang="ja-JP" sz="1400" dirty="0">
                <a:latin typeface="Times New Roman" pitchFamily="18" charset="0"/>
                <a:cs typeface="Times New Roman" pitchFamily="18" charset="0"/>
              </a:rPr>
              <a:t>for </a:t>
            </a:r>
            <a:r>
              <a:rPr lang="pt-BR" altLang="ja-JP" sz="1400" dirty="0" smtClean="0">
                <a:latin typeface="Times New Roman" pitchFamily="18" charset="0"/>
                <a:cs typeface="Times New Roman" pitchFamily="18" charset="0"/>
              </a:rPr>
              <a:t>IEEE802.15.3e</a:t>
            </a:r>
            <a:r>
              <a:rPr lang="pt-BR" altLang="ja-JP" sz="1400" dirty="0" smtClean="0">
                <a:solidFill>
                  <a:schemeClr val="tx2"/>
                </a:solidFill>
                <a:latin typeface="Times New Roman" pitchFamily="18" charset="0"/>
                <a:cs typeface="Times New Roman" pitchFamily="18" charset="0"/>
              </a:rPr>
              <a:t> – </a:t>
            </a:r>
            <a:r>
              <a:rPr lang="pt-BR" altLang="ja-JP" sz="1400" dirty="0" smtClean="0">
                <a:solidFill>
                  <a:schemeClr val="tx2"/>
                </a:solidFill>
                <a:cs typeface="Times New Roman" pitchFamily="18" charset="0"/>
              </a:rPr>
              <a:t>PHY MIMO</a:t>
            </a:r>
            <a:r>
              <a:rPr lang="pt-BR" altLang="ja-JP" sz="1400" dirty="0" smtClean="0">
                <a:latin typeface="Times New Roman" pitchFamily="18" charset="0"/>
                <a:cs typeface="Times New Roman" pitchFamily="18" charset="0"/>
              </a:rPr>
              <a:t>] </a:t>
            </a:r>
            <a:endParaRPr lang="pt-BR" altLang="ja-JP" sz="1400" dirty="0">
              <a:latin typeface="Times New Roman" pitchFamily="18" charset="0"/>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Date Submitted:</a:t>
            </a:r>
            <a:r>
              <a:rPr lang="en-US" altLang="ja-JP" sz="1400" dirty="0" smtClean="0">
                <a:ea typeface="ＭＳ Ｐゴシック" charset="-128"/>
                <a:cs typeface="Times New Roman" pitchFamily="18" charset="0"/>
              </a:rPr>
              <a:t> [</a:t>
            </a:r>
            <a:r>
              <a:rPr lang="en-US" altLang="ja-JP" sz="1400" dirty="0">
                <a:ea typeface="ＭＳ Ｐゴシック" charset="-128"/>
                <a:cs typeface="Times New Roman" pitchFamily="18" charset="0"/>
              </a:rPr>
              <a:t>10</a:t>
            </a:r>
            <a:r>
              <a:rPr lang="en-US" altLang="ja-JP" sz="1400" dirty="0" smtClean="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September 2015]</a:t>
            </a:r>
          </a:p>
          <a:p>
            <a:r>
              <a:rPr lang="en-US" altLang="ja-JP" sz="1400" b="1" dirty="0" smtClean="0">
                <a:latin typeface="Times New Roman" pitchFamily="18" charset="0"/>
                <a:ea typeface="ＭＳ Ｐゴシック" charset="-128"/>
                <a:cs typeface="Times New Roman" pitchFamily="18" charset="0"/>
              </a:rPr>
              <a:t>Source: </a:t>
            </a:r>
            <a:r>
              <a:rPr lang="en-US" altLang="ja-JP" sz="1400" dirty="0" smtClean="0">
                <a:latin typeface="Times New Roman" pitchFamily="18" charset="0"/>
                <a:ea typeface="ＭＳ Ｐゴシック" charset="-128"/>
                <a:cs typeface="Times New Roman" pitchFamily="18" charset="0"/>
              </a:rPr>
              <a:t> [Ken Hiraga</a:t>
            </a:r>
            <a:r>
              <a:rPr lang="en-US" altLang="ja-JP" sz="1400" baseline="30000" dirty="0">
                <a:ea typeface="ＭＳ Ｐゴシック" charset="-128"/>
                <a:cs typeface="Times New Roman" pitchFamily="18" charset="0"/>
              </a:rPr>
              <a:t>(</a:t>
            </a:r>
            <a:r>
              <a:rPr lang="en-US" altLang="ja-JP" sz="1400" baseline="30000" dirty="0">
                <a:solidFill>
                  <a:srgbClr val="000000"/>
                </a:solidFill>
                <a:latin typeface="Times New Roman"/>
              </a:rPr>
              <a:t>1)</a:t>
            </a:r>
            <a:r>
              <a:rPr lang="en-US" altLang="ja-JP" sz="1400" dirty="0" smtClean="0">
                <a:latin typeface="Times New Roman" pitchFamily="18" charset="0"/>
                <a:ea typeface="ＭＳ Ｐゴシック" charset="-128"/>
                <a:cs typeface="Times New Roman" pitchFamily="18" charset="0"/>
              </a:rPr>
              <a:t>, Jae </a:t>
            </a:r>
            <a:r>
              <a:rPr lang="en-US" altLang="ja-JP" sz="1400" dirty="0" err="1" smtClean="0">
                <a:latin typeface="Times New Roman" pitchFamily="18" charset="0"/>
                <a:ea typeface="ＭＳ Ｐゴシック" charset="-128"/>
                <a:cs typeface="Times New Roman" pitchFamily="18" charset="0"/>
              </a:rPr>
              <a:t>Seung</a:t>
            </a:r>
            <a:r>
              <a:rPr lang="en-US" altLang="ja-JP" sz="1400" dirty="0" smtClean="0">
                <a:latin typeface="Times New Roman" pitchFamily="18" charset="0"/>
                <a:ea typeface="ＭＳ Ｐゴシック" charset="-128"/>
                <a:cs typeface="Times New Roman" pitchFamily="18" charset="0"/>
              </a:rPr>
              <a:t> Lee, </a:t>
            </a:r>
            <a:r>
              <a:rPr lang="en-US" altLang="ja-JP" sz="1400" dirty="0" err="1" smtClean="0">
                <a:latin typeface="Times New Roman" pitchFamily="18" charset="0"/>
                <a:ea typeface="ＭＳ Ｐゴシック" charset="-128"/>
                <a:cs typeface="Times New Roman" pitchFamily="18" charset="0"/>
              </a:rPr>
              <a:t>Itaru</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Maekawa</a:t>
            </a:r>
            <a:r>
              <a:rPr lang="en-US" altLang="ja-JP" sz="1400" dirty="0" smtClean="0">
                <a:latin typeface="Times New Roman" pitchFamily="18" charset="0"/>
                <a:ea typeface="ＭＳ Ｐゴシック" charset="-128"/>
                <a:cs typeface="Times New Roman" pitchFamily="18" charset="0"/>
              </a:rPr>
              <a:t>, Makoto Noda, </a:t>
            </a:r>
            <a:r>
              <a:rPr lang="en-US" altLang="ja-JP" sz="1400" dirty="0" err="1" smtClean="0">
                <a:latin typeface="Times New Roman" pitchFamily="18" charset="0"/>
                <a:ea typeface="ＭＳ Ｐゴシック" charset="-128"/>
                <a:cs typeface="Times New Roman" pitchFamily="18" charset="0"/>
              </a:rPr>
              <a:t>Ko</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Togashi</a:t>
            </a:r>
            <a:r>
              <a:rPr lang="en-US" altLang="ja-JP" sz="1400" dirty="0" smtClean="0">
                <a:latin typeface="Times New Roman" pitchFamily="18" charset="0"/>
                <a:ea typeface="ＭＳ Ｐゴシック" charset="-128"/>
                <a:cs typeface="Times New Roman" pitchFamily="18" charset="0"/>
              </a:rPr>
              <a:t>, </a:t>
            </a:r>
            <a:r>
              <a:rPr lang="en-US" altLang="ja-JP" sz="1400" dirty="0" smtClean="0">
                <a:latin typeface="Times New Roman" panose="02020603050405020304" pitchFamily="18" charset="0"/>
                <a:cs typeface="Times New Roman" panose="02020603050405020304" pitchFamily="18" charset="0"/>
              </a:rPr>
              <a:t>(representative </a:t>
            </a:r>
            <a:r>
              <a:rPr lang="en-US" altLang="ja-JP" sz="1400" dirty="0">
                <a:latin typeface="Times New Roman" panose="02020603050405020304" pitchFamily="18" charset="0"/>
                <a:cs typeface="Times New Roman" panose="02020603050405020304" pitchFamily="18" charset="0"/>
              </a:rPr>
              <a:t>contributors), </a:t>
            </a:r>
            <a:r>
              <a:rPr lang="en-US" altLang="ja-JP" sz="1400" dirty="0" smtClean="0">
                <a:latin typeface="Times New Roman" panose="02020603050405020304" pitchFamily="18" charset="0"/>
                <a:cs typeface="Times New Roman" panose="02020603050405020304" pitchFamily="18" charset="0"/>
              </a:rPr>
              <a:t>all </a:t>
            </a:r>
            <a:r>
              <a:rPr lang="en-US" altLang="ja-JP" sz="1400" dirty="0">
                <a:latin typeface="Times New Roman" panose="02020603050405020304" pitchFamily="18" charset="0"/>
                <a:cs typeface="Times New Roman" panose="02020603050405020304" pitchFamily="18" charset="0"/>
              </a:rPr>
              <a:t>contributors are listed in “Contributors” </a:t>
            </a:r>
            <a:r>
              <a:rPr lang="en-US" altLang="ja-JP" sz="1400" dirty="0" smtClean="0">
                <a:latin typeface="Times New Roman" panose="02020603050405020304" pitchFamily="18" charset="0"/>
                <a:cs typeface="Times New Roman" panose="02020603050405020304" pitchFamily="18" charset="0"/>
              </a:rPr>
              <a:t>slide] </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Company: </a:t>
            </a:r>
            <a:r>
              <a:rPr lang="en-US" altLang="ja-JP" sz="1400" dirty="0">
                <a:latin typeface="Times New Roman" pitchFamily="18" charset="0"/>
                <a:ea typeface="ＭＳ Ｐゴシック" charset="-128"/>
                <a:cs typeface="Times New Roman" pitchFamily="18" charset="0"/>
              </a:rPr>
              <a:t> [ETRI</a:t>
            </a:r>
            <a:r>
              <a:rPr lang="en-US" altLang="ja-JP" sz="1400" dirty="0" smtClean="0">
                <a:latin typeface="Times New Roman" pitchFamily="18" charset="0"/>
                <a:ea typeface="ＭＳ Ｐゴシック" charset="-128"/>
                <a:cs typeface="Times New Roman" pitchFamily="18" charset="0"/>
              </a:rPr>
              <a:t>, JRC, NTT</a:t>
            </a:r>
            <a:r>
              <a:rPr lang="en-US" altLang="ja-JP" sz="1400" baseline="30000" dirty="0">
                <a:solidFill>
                  <a:schemeClr val="tx2"/>
                </a:solidFill>
                <a:latin typeface="Times New Roman"/>
              </a:rPr>
              <a:t>1</a:t>
            </a:r>
            <a:r>
              <a:rPr lang="en-US" altLang="ja-JP" sz="1400" dirty="0" smtClean="0">
                <a:latin typeface="Times New Roman" pitchFamily="18" charset="0"/>
                <a:ea typeface="ＭＳ Ｐゴシック" charset="-128"/>
                <a:cs typeface="Times New Roman" pitchFamily="18" charset="0"/>
              </a:rPr>
              <a:t>, Sony, Toshiba</a:t>
            </a:r>
            <a:r>
              <a:rPr lang="en-US" altLang="ja-JP" sz="1400" dirty="0" smtClean="0">
                <a:latin typeface="Times New Roman" panose="02020603050405020304" pitchFamily="18" charset="0"/>
                <a:cs typeface="Times New Roman" panose="02020603050405020304" pitchFamily="18" charset="0"/>
              </a:rPr>
              <a:t>] </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Address</a:t>
            </a:r>
            <a:r>
              <a:rPr lang="en-US" altLang="ja-JP" sz="1400" baseline="30000" dirty="0">
                <a:solidFill>
                  <a:srgbClr val="000000"/>
                </a:solidFill>
                <a:latin typeface="Times New Roman"/>
              </a:rPr>
              <a:t>1</a:t>
            </a:r>
            <a:r>
              <a:rPr lang="en-US" altLang="ja-JP" sz="1400" b="1"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ja-JP" sz="1400" dirty="0" err="1">
                <a:ea typeface="ＭＳ Ｐゴシック" charset="-128"/>
              </a:rPr>
              <a:t>Hirarinooka</a:t>
            </a:r>
            <a:r>
              <a:rPr lang="en-US" altLang="ja-JP" sz="1400" dirty="0">
                <a:ea typeface="ＭＳ Ｐゴシック" charset="-128"/>
              </a:rPr>
              <a:t> 1-1, Yokosuka </a:t>
            </a:r>
            <a:r>
              <a:rPr lang="en-US" altLang="ja-JP" sz="1400" dirty="0" smtClean="0">
                <a:ea typeface="ＭＳ Ｐゴシック" charset="-128"/>
              </a:rPr>
              <a:t>Japan</a:t>
            </a:r>
            <a:r>
              <a:rPr lang="en-US" altLang="ja-JP" sz="1400" dirty="0" smtClean="0">
                <a:latin typeface="Times New Roman" panose="02020603050405020304" pitchFamily="18" charset="0"/>
                <a:cs typeface="Times New Roman" panose="02020603050405020304" pitchFamily="18" charset="0"/>
              </a:rPr>
              <a:t>]</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E-Mail</a:t>
            </a:r>
            <a:r>
              <a:rPr lang="en-US" altLang="ja-JP" sz="1400" baseline="30000" dirty="0">
                <a:solidFill>
                  <a:srgbClr val="000000"/>
                </a:solidFill>
                <a:latin typeface="Times New Roman"/>
              </a:rPr>
              <a:t>1</a:t>
            </a:r>
            <a:r>
              <a:rPr lang="en-US" altLang="ja-JP" sz="1400" b="1"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ja-JP" sz="1400" dirty="0" smtClean="0">
                <a:ea typeface="ＭＳ Ｐゴシック" charset="-128"/>
              </a:rPr>
              <a:t>hiraga.ken@lab.ntt.co.jp</a:t>
            </a:r>
            <a:r>
              <a:rPr lang="en-US" altLang="ja-JP" sz="1400" dirty="0" smtClean="0">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a:rPr>
              <a:t>(all contributors </a:t>
            </a:r>
            <a:r>
              <a:rPr lang="en-US" altLang="ja-JP" sz="1400" dirty="0">
                <a:solidFill>
                  <a:srgbClr val="000000"/>
                </a:solidFill>
                <a:latin typeface="Times New Roman"/>
              </a:rPr>
              <a:t>are listed in “Contributors” </a:t>
            </a:r>
            <a:r>
              <a:rPr lang="en-US" altLang="ja-JP" sz="1400" dirty="0" smtClean="0">
                <a:solidFill>
                  <a:srgbClr val="000000"/>
                </a:solidFill>
                <a:latin typeface="Times New Roman"/>
              </a:rPr>
              <a:t>slide)</a:t>
            </a:r>
            <a:r>
              <a:rPr lang="en-US" altLang="ja-JP" sz="1400" dirty="0" smtClean="0">
                <a:latin typeface="Times New Roman" panose="02020603050405020304" pitchFamily="18" charset="0"/>
                <a:cs typeface="Times New Roman" panose="02020603050405020304" pitchFamily="18" charset="0"/>
              </a:rPr>
              <a:t>]</a:t>
            </a:r>
            <a:endParaRPr lang="en-US" altLang="ja-JP" sz="1400" b="1" dirty="0" smtClean="0">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latin typeface="Times New Roman" pitchFamily="18" charset="0"/>
                <a:ea typeface="ＭＳ Ｐゴシック" charset="-128"/>
                <a:cs typeface="Times New Roman" pitchFamily="18" charset="0"/>
              </a:rPr>
              <a:t>Abstract</a:t>
            </a:r>
            <a:r>
              <a:rPr lang="en-US" altLang="ja-JP" sz="1400" b="1" dirty="0">
                <a:latin typeface="Times New Roman" pitchFamily="18" charset="0"/>
                <a:ea typeface="ＭＳ Ｐゴシック" charset="-128"/>
                <a:cs typeface="Times New Roman" pitchFamily="18" charset="0"/>
              </a:rPr>
              <a:t>:</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This document presents an overview of the full MAC/</a:t>
            </a:r>
            <a:r>
              <a:rPr lang="en-US" altLang="ja-JP" sz="1400" dirty="0" err="1" smtClean="0">
                <a:latin typeface="Times New Roman" pitchFamily="18" charset="0"/>
                <a:ea typeface="ＭＳ Ｐゴシック" charset="-128"/>
                <a:cs typeface="Times New Roman" pitchFamily="18" charset="0"/>
              </a:rPr>
              <a:t>PHY</a:t>
            </a:r>
            <a:r>
              <a:rPr lang="en-US" altLang="ja-JP" sz="1400" dirty="0" smtClean="0">
                <a:latin typeface="Times New Roman" pitchFamily="18" charset="0"/>
                <a:ea typeface="ＭＳ Ｐゴシック" charset="-128"/>
                <a:cs typeface="Times New Roman" pitchFamily="18" charset="0"/>
              </a:rPr>
              <a:t> proposal for HRCP.</a:t>
            </a:r>
            <a:endParaRPr lang="en-US" altLang="ja-JP" sz="1400" dirty="0">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latin typeface="Times New Roman" pitchFamily="18" charset="0"/>
                <a:ea typeface="ＭＳ Ｐゴシック" charset="-128"/>
                <a:cs typeface="Times New Roman" pitchFamily="18" charset="0"/>
              </a:rPr>
              <a:t>Purpose:</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	To propose a full set of specifications for TG 3e.</a:t>
            </a:r>
            <a:endParaRPr lang="en-US" altLang="ja-JP" sz="1400" dirty="0">
              <a:latin typeface="Times New Roman" pitchFamily="18" charset="0"/>
              <a:ea typeface="ＭＳ Ｐゴシック" charset="-128"/>
              <a:cs typeface="Times New Roman" pitchFamily="18" charset="0"/>
            </a:endParaRPr>
          </a:p>
          <a:p>
            <a:r>
              <a:rPr lang="en-US" altLang="ja-JP" sz="1400" b="1" dirty="0">
                <a:solidFill>
                  <a:schemeClr val="tx2"/>
                </a:solidFill>
                <a:latin typeface="Times New Roman" pitchFamily="18" charset="0"/>
                <a:ea typeface="ＭＳ Ｐゴシック" charset="-128"/>
                <a:cs typeface="Times New Roman" pitchFamily="18" charset="0"/>
              </a:rPr>
              <a:t>Notice:</a:t>
            </a:r>
            <a:r>
              <a:rPr lang="en-US" altLang="ja-JP" sz="1400" dirty="0">
                <a:solidFill>
                  <a:schemeClr val="tx2"/>
                </a:solidFill>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400" b="1" dirty="0">
                <a:solidFill>
                  <a:schemeClr val="tx2"/>
                </a:solidFill>
                <a:latin typeface="Times New Roman" pitchFamily="18" charset="0"/>
                <a:ea typeface="ＭＳ Ｐゴシック" charset="-128"/>
                <a:cs typeface="Times New Roman" pitchFamily="18" charset="0"/>
              </a:rPr>
              <a:t>Release:</a:t>
            </a:r>
            <a:r>
              <a:rPr lang="en-US" altLang="ja-JP" sz="1400" dirty="0">
                <a:solidFill>
                  <a:schemeClr val="tx2"/>
                </a:solidFill>
                <a:latin typeface="Times New Roman" pitchFamily="18" charset="0"/>
                <a:ea typeface="ＭＳ Ｐゴシック" charset="-128"/>
                <a:cs typeface="Times New Roman" pitchFamily="18" charset="0"/>
              </a:rPr>
              <a:t>	The </a:t>
            </a:r>
            <a:r>
              <a:rPr lang="en-US" altLang="ja-JP" sz="1400" dirty="0" smtClean="0">
                <a:solidFill>
                  <a:schemeClr val="tx2"/>
                </a:solidFill>
                <a:latin typeface="Times New Roman" pitchFamily="18" charset="0"/>
                <a:ea typeface="ＭＳ Ｐゴシック" charset="-128"/>
                <a:cs typeface="Times New Roman" pitchFamily="18" charset="0"/>
              </a:rPr>
              <a:t>contributors acknowledge </a:t>
            </a:r>
            <a:r>
              <a:rPr lang="en-US" altLang="ja-JP" sz="1400" dirty="0">
                <a:solidFill>
                  <a:schemeClr val="tx2"/>
                </a:solidFill>
                <a:latin typeface="Times New Roman" pitchFamily="18" charset="0"/>
                <a:ea typeface="ＭＳ Ｐゴシック" charset="-128"/>
                <a:cs typeface="Times New Roman" pitchFamily="18" charset="0"/>
              </a:rPr>
              <a:t>and </a:t>
            </a:r>
            <a:r>
              <a:rPr lang="en-US" altLang="ja-JP" sz="1400" dirty="0" smtClean="0">
                <a:solidFill>
                  <a:schemeClr val="tx2"/>
                </a:solidFill>
                <a:latin typeface="Times New Roman" pitchFamily="18" charset="0"/>
                <a:ea typeface="ＭＳ Ｐゴシック" charset="-128"/>
                <a:cs typeface="Times New Roman" pitchFamily="18" charset="0"/>
              </a:rPr>
              <a:t>accept </a:t>
            </a:r>
            <a:r>
              <a:rPr lang="en-US" altLang="ja-JP" sz="1400" dirty="0">
                <a:solidFill>
                  <a:schemeClr val="tx2"/>
                </a:solidFill>
                <a:latin typeface="Times New Roman" pitchFamily="18" charset="0"/>
                <a:ea typeface="ＭＳ Ｐゴシック" charset="-128"/>
                <a:cs typeface="Times New Roman" pitchFamily="18" charset="0"/>
              </a:rPr>
              <a:t>that this contribution becomes the property of IEEE and may be made publicly available by P802.15</a:t>
            </a:r>
            <a:r>
              <a:rPr lang="en-US" altLang="ja-JP" sz="1400" dirty="0" smtClean="0">
                <a:solidFill>
                  <a:schemeClr val="tx2"/>
                </a:solidFill>
                <a:latin typeface="Times New Roman" pitchFamily="18" charset="0"/>
                <a:ea typeface="ＭＳ Ｐゴシック" charset="-128"/>
                <a:cs typeface="Times New Roman" pitchFamily="18" charset="0"/>
              </a:rPr>
              <a:t>.</a:t>
            </a:r>
            <a:endParaRPr lang="en-US" altLang="ja-JP" sz="1400" dirty="0">
              <a:solidFill>
                <a:schemeClr val="tx2"/>
              </a:solidFill>
              <a:latin typeface="Times New Roman" pitchFamily="18" charset="0"/>
              <a:ea typeface="ＭＳ Ｐゴシック" charset="-128"/>
              <a:cs typeface="Times New Roman" pitchFamily="18" charset="0"/>
            </a:endParaRPr>
          </a:p>
        </p:txBody>
      </p:sp>
    </p:spTree>
    <p:extLst>
      <p:ext uri="{BB962C8B-B14F-4D97-AF65-F5344CB8AC3E}">
        <p14:creationId xmlns:p14="http://schemas.microsoft.com/office/powerpoint/2010/main" val="24914250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Selecting antenna</a:t>
            </a:r>
            <a:endParaRPr kumimoji="1" lang="ja-JP" altLang="en-US" dirty="0"/>
          </a:p>
        </p:txBody>
      </p:sp>
      <p:grpSp>
        <p:nvGrpSpPr>
          <p:cNvPr id="33" name="グループ化 4"/>
          <p:cNvGrpSpPr/>
          <p:nvPr/>
        </p:nvGrpSpPr>
        <p:grpSpPr>
          <a:xfrm>
            <a:off x="2448897" y="4677017"/>
            <a:ext cx="1380789" cy="1335466"/>
            <a:chOff x="5133996" y="4126225"/>
            <a:chExt cx="2240519" cy="2166976"/>
          </a:xfrm>
        </p:grpSpPr>
        <p:sp>
          <p:nvSpPr>
            <p:cNvPr id="34" name="Freeform 18"/>
            <p:cNvSpPr>
              <a:spLocks/>
            </p:cNvSpPr>
            <p:nvPr/>
          </p:nvSpPr>
          <p:spPr bwMode="auto">
            <a:xfrm>
              <a:off x="5470216" y="4921927"/>
              <a:ext cx="1611327" cy="1100441"/>
            </a:xfrm>
            <a:custGeom>
              <a:avLst/>
              <a:gdLst>
                <a:gd name="T0" fmla="*/ 470 w 1012"/>
                <a:gd name="T1" fmla="*/ 74 h 772"/>
                <a:gd name="T2" fmla="*/ 380 w 1012"/>
                <a:gd name="T3" fmla="*/ 50 h 772"/>
                <a:gd name="T4" fmla="*/ 284 w 1012"/>
                <a:gd name="T5" fmla="*/ 40 h 772"/>
                <a:gd name="T6" fmla="*/ 194 w 1012"/>
                <a:gd name="T7" fmla="*/ 28 h 772"/>
                <a:gd name="T8" fmla="*/ 106 w 1012"/>
                <a:gd name="T9" fmla="*/ 6 h 772"/>
                <a:gd name="T10" fmla="*/ 64 w 1012"/>
                <a:gd name="T11" fmla="*/ 0 h 772"/>
                <a:gd name="T12" fmla="*/ 26 w 1012"/>
                <a:gd name="T13" fmla="*/ 18 h 772"/>
                <a:gd name="T14" fmla="*/ 8 w 1012"/>
                <a:gd name="T15" fmla="*/ 42 h 772"/>
                <a:gd name="T16" fmla="*/ 0 w 1012"/>
                <a:gd name="T17" fmla="*/ 84 h 772"/>
                <a:gd name="T18" fmla="*/ 14 w 1012"/>
                <a:gd name="T19" fmla="*/ 118 h 772"/>
                <a:gd name="T20" fmla="*/ 32 w 1012"/>
                <a:gd name="T21" fmla="*/ 138 h 772"/>
                <a:gd name="T22" fmla="*/ 100 w 1012"/>
                <a:gd name="T23" fmla="*/ 188 h 772"/>
                <a:gd name="T24" fmla="*/ 126 w 1012"/>
                <a:gd name="T25" fmla="*/ 200 h 772"/>
                <a:gd name="T26" fmla="*/ 170 w 1012"/>
                <a:gd name="T27" fmla="*/ 210 h 772"/>
                <a:gd name="T28" fmla="*/ 204 w 1012"/>
                <a:gd name="T29" fmla="*/ 202 h 772"/>
                <a:gd name="T30" fmla="*/ 232 w 1012"/>
                <a:gd name="T31" fmla="*/ 204 h 772"/>
                <a:gd name="T32" fmla="*/ 150 w 1012"/>
                <a:gd name="T33" fmla="*/ 250 h 772"/>
                <a:gd name="T34" fmla="*/ 128 w 1012"/>
                <a:gd name="T35" fmla="*/ 272 h 772"/>
                <a:gd name="T36" fmla="*/ 114 w 1012"/>
                <a:gd name="T37" fmla="*/ 306 h 772"/>
                <a:gd name="T38" fmla="*/ 110 w 1012"/>
                <a:gd name="T39" fmla="*/ 330 h 772"/>
                <a:gd name="T40" fmla="*/ 120 w 1012"/>
                <a:gd name="T41" fmla="*/ 354 h 772"/>
                <a:gd name="T42" fmla="*/ 150 w 1012"/>
                <a:gd name="T43" fmla="*/ 374 h 772"/>
                <a:gd name="T44" fmla="*/ 156 w 1012"/>
                <a:gd name="T45" fmla="*/ 390 h 772"/>
                <a:gd name="T46" fmla="*/ 140 w 1012"/>
                <a:gd name="T47" fmla="*/ 422 h 772"/>
                <a:gd name="T48" fmla="*/ 144 w 1012"/>
                <a:gd name="T49" fmla="*/ 450 h 772"/>
                <a:gd name="T50" fmla="*/ 170 w 1012"/>
                <a:gd name="T51" fmla="*/ 478 h 772"/>
                <a:gd name="T52" fmla="*/ 182 w 1012"/>
                <a:gd name="T53" fmla="*/ 500 h 772"/>
                <a:gd name="T54" fmla="*/ 182 w 1012"/>
                <a:gd name="T55" fmla="*/ 548 h 772"/>
                <a:gd name="T56" fmla="*/ 194 w 1012"/>
                <a:gd name="T57" fmla="*/ 580 h 772"/>
                <a:gd name="T58" fmla="*/ 206 w 1012"/>
                <a:gd name="T59" fmla="*/ 594 h 772"/>
                <a:gd name="T60" fmla="*/ 254 w 1012"/>
                <a:gd name="T61" fmla="*/ 616 h 772"/>
                <a:gd name="T62" fmla="*/ 308 w 1012"/>
                <a:gd name="T63" fmla="*/ 630 h 772"/>
                <a:gd name="T64" fmla="*/ 332 w 1012"/>
                <a:gd name="T65" fmla="*/ 640 h 772"/>
                <a:gd name="T66" fmla="*/ 422 w 1012"/>
                <a:gd name="T67" fmla="*/ 662 h 772"/>
                <a:gd name="T68" fmla="*/ 464 w 1012"/>
                <a:gd name="T69" fmla="*/ 676 h 772"/>
                <a:gd name="T70" fmla="*/ 592 w 1012"/>
                <a:gd name="T71" fmla="*/ 712 h 772"/>
                <a:gd name="T72" fmla="*/ 662 w 1012"/>
                <a:gd name="T73" fmla="*/ 712 h 772"/>
                <a:gd name="T74" fmla="*/ 708 w 1012"/>
                <a:gd name="T75" fmla="*/ 706 h 772"/>
                <a:gd name="T76" fmla="*/ 744 w 1012"/>
                <a:gd name="T77" fmla="*/ 712 h 772"/>
                <a:gd name="T78" fmla="*/ 818 w 1012"/>
                <a:gd name="T79" fmla="*/ 752 h 772"/>
                <a:gd name="T80" fmla="*/ 1012 w 1012"/>
                <a:gd name="T81" fmla="*/ 564 h 772"/>
                <a:gd name="T82" fmla="*/ 650 w 1012"/>
                <a:gd name="T83" fmla="*/ 130 h 772"/>
                <a:gd name="T84" fmla="*/ 582 w 1012"/>
                <a:gd name="T85" fmla="*/ 110 h 77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12"/>
                <a:gd name="T130" fmla="*/ 0 h 772"/>
                <a:gd name="T131" fmla="*/ 1012 w 1012"/>
                <a:gd name="T132" fmla="*/ 772 h 77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12" h="772">
                  <a:moveTo>
                    <a:pt x="510" y="84"/>
                  </a:moveTo>
                  <a:lnTo>
                    <a:pt x="510" y="84"/>
                  </a:lnTo>
                  <a:lnTo>
                    <a:pt x="470" y="74"/>
                  </a:lnTo>
                  <a:lnTo>
                    <a:pt x="406" y="58"/>
                  </a:lnTo>
                  <a:lnTo>
                    <a:pt x="380" y="50"/>
                  </a:lnTo>
                  <a:lnTo>
                    <a:pt x="348" y="46"/>
                  </a:lnTo>
                  <a:lnTo>
                    <a:pt x="316" y="42"/>
                  </a:lnTo>
                  <a:lnTo>
                    <a:pt x="284" y="40"/>
                  </a:lnTo>
                  <a:lnTo>
                    <a:pt x="244" y="36"/>
                  </a:lnTo>
                  <a:lnTo>
                    <a:pt x="194" y="28"/>
                  </a:lnTo>
                  <a:lnTo>
                    <a:pt x="144" y="16"/>
                  </a:lnTo>
                  <a:lnTo>
                    <a:pt x="106" y="6"/>
                  </a:lnTo>
                  <a:lnTo>
                    <a:pt x="92" y="2"/>
                  </a:lnTo>
                  <a:lnTo>
                    <a:pt x="78" y="0"/>
                  </a:lnTo>
                  <a:lnTo>
                    <a:pt x="64" y="0"/>
                  </a:lnTo>
                  <a:lnTo>
                    <a:pt x="50" y="4"/>
                  </a:lnTo>
                  <a:lnTo>
                    <a:pt x="36" y="10"/>
                  </a:lnTo>
                  <a:lnTo>
                    <a:pt x="26" y="18"/>
                  </a:lnTo>
                  <a:lnTo>
                    <a:pt x="16" y="28"/>
                  </a:lnTo>
                  <a:lnTo>
                    <a:pt x="8" y="42"/>
                  </a:lnTo>
                  <a:lnTo>
                    <a:pt x="2" y="58"/>
                  </a:lnTo>
                  <a:lnTo>
                    <a:pt x="0" y="72"/>
                  </a:lnTo>
                  <a:lnTo>
                    <a:pt x="0" y="84"/>
                  </a:lnTo>
                  <a:lnTo>
                    <a:pt x="2" y="96"/>
                  </a:lnTo>
                  <a:lnTo>
                    <a:pt x="8" y="108"/>
                  </a:lnTo>
                  <a:lnTo>
                    <a:pt x="14" y="118"/>
                  </a:lnTo>
                  <a:lnTo>
                    <a:pt x="22" y="128"/>
                  </a:lnTo>
                  <a:lnTo>
                    <a:pt x="32" y="138"/>
                  </a:lnTo>
                  <a:lnTo>
                    <a:pt x="54" y="156"/>
                  </a:lnTo>
                  <a:lnTo>
                    <a:pt x="76" y="174"/>
                  </a:lnTo>
                  <a:lnTo>
                    <a:pt x="100" y="188"/>
                  </a:lnTo>
                  <a:lnTo>
                    <a:pt x="112" y="196"/>
                  </a:lnTo>
                  <a:lnTo>
                    <a:pt x="126" y="200"/>
                  </a:lnTo>
                  <a:lnTo>
                    <a:pt x="144" y="206"/>
                  </a:lnTo>
                  <a:lnTo>
                    <a:pt x="156" y="210"/>
                  </a:lnTo>
                  <a:lnTo>
                    <a:pt x="170" y="210"/>
                  </a:lnTo>
                  <a:lnTo>
                    <a:pt x="182" y="210"/>
                  </a:lnTo>
                  <a:lnTo>
                    <a:pt x="194" y="208"/>
                  </a:lnTo>
                  <a:lnTo>
                    <a:pt x="204" y="202"/>
                  </a:lnTo>
                  <a:lnTo>
                    <a:pt x="212" y="190"/>
                  </a:lnTo>
                  <a:lnTo>
                    <a:pt x="238" y="198"/>
                  </a:lnTo>
                  <a:lnTo>
                    <a:pt x="232" y="204"/>
                  </a:lnTo>
                  <a:lnTo>
                    <a:pt x="200" y="220"/>
                  </a:lnTo>
                  <a:lnTo>
                    <a:pt x="150" y="250"/>
                  </a:lnTo>
                  <a:lnTo>
                    <a:pt x="138" y="258"/>
                  </a:lnTo>
                  <a:lnTo>
                    <a:pt x="128" y="272"/>
                  </a:lnTo>
                  <a:lnTo>
                    <a:pt x="122" y="280"/>
                  </a:lnTo>
                  <a:lnTo>
                    <a:pt x="118" y="292"/>
                  </a:lnTo>
                  <a:lnTo>
                    <a:pt x="114" y="306"/>
                  </a:lnTo>
                  <a:lnTo>
                    <a:pt x="110" y="322"/>
                  </a:lnTo>
                  <a:lnTo>
                    <a:pt x="110" y="330"/>
                  </a:lnTo>
                  <a:lnTo>
                    <a:pt x="112" y="338"/>
                  </a:lnTo>
                  <a:lnTo>
                    <a:pt x="114" y="346"/>
                  </a:lnTo>
                  <a:lnTo>
                    <a:pt x="120" y="354"/>
                  </a:lnTo>
                  <a:lnTo>
                    <a:pt x="128" y="362"/>
                  </a:lnTo>
                  <a:lnTo>
                    <a:pt x="138" y="368"/>
                  </a:lnTo>
                  <a:lnTo>
                    <a:pt x="150" y="374"/>
                  </a:lnTo>
                  <a:lnTo>
                    <a:pt x="164" y="380"/>
                  </a:lnTo>
                  <a:lnTo>
                    <a:pt x="156" y="390"/>
                  </a:lnTo>
                  <a:lnTo>
                    <a:pt x="148" y="400"/>
                  </a:lnTo>
                  <a:lnTo>
                    <a:pt x="142" y="414"/>
                  </a:lnTo>
                  <a:lnTo>
                    <a:pt x="140" y="422"/>
                  </a:lnTo>
                  <a:lnTo>
                    <a:pt x="140" y="432"/>
                  </a:lnTo>
                  <a:lnTo>
                    <a:pt x="140" y="440"/>
                  </a:lnTo>
                  <a:lnTo>
                    <a:pt x="144" y="450"/>
                  </a:lnTo>
                  <a:lnTo>
                    <a:pt x="150" y="458"/>
                  </a:lnTo>
                  <a:lnTo>
                    <a:pt x="158" y="468"/>
                  </a:lnTo>
                  <a:lnTo>
                    <a:pt x="170" y="478"/>
                  </a:lnTo>
                  <a:lnTo>
                    <a:pt x="184" y="488"/>
                  </a:lnTo>
                  <a:lnTo>
                    <a:pt x="182" y="500"/>
                  </a:lnTo>
                  <a:lnTo>
                    <a:pt x="180" y="514"/>
                  </a:lnTo>
                  <a:lnTo>
                    <a:pt x="180" y="530"/>
                  </a:lnTo>
                  <a:lnTo>
                    <a:pt x="182" y="548"/>
                  </a:lnTo>
                  <a:lnTo>
                    <a:pt x="186" y="564"/>
                  </a:lnTo>
                  <a:lnTo>
                    <a:pt x="190" y="574"/>
                  </a:lnTo>
                  <a:lnTo>
                    <a:pt x="194" y="580"/>
                  </a:lnTo>
                  <a:lnTo>
                    <a:pt x="200" y="588"/>
                  </a:lnTo>
                  <a:lnTo>
                    <a:pt x="206" y="594"/>
                  </a:lnTo>
                  <a:lnTo>
                    <a:pt x="222" y="604"/>
                  </a:lnTo>
                  <a:lnTo>
                    <a:pt x="238" y="610"/>
                  </a:lnTo>
                  <a:lnTo>
                    <a:pt x="254" y="616"/>
                  </a:lnTo>
                  <a:lnTo>
                    <a:pt x="268" y="620"/>
                  </a:lnTo>
                  <a:lnTo>
                    <a:pt x="296" y="626"/>
                  </a:lnTo>
                  <a:lnTo>
                    <a:pt x="308" y="630"/>
                  </a:lnTo>
                  <a:lnTo>
                    <a:pt x="320" y="636"/>
                  </a:lnTo>
                  <a:lnTo>
                    <a:pt x="332" y="640"/>
                  </a:lnTo>
                  <a:lnTo>
                    <a:pt x="346" y="646"/>
                  </a:lnTo>
                  <a:lnTo>
                    <a:pt x="382" y="654"/>
                  </a:lnTo>
                  <a:lnTo>
                    <a:pt x="422" y="662"/>
                  </a:lnTo>
                  <a:lnTo>
                    <a:pt x="442" y="668"/>
                  </a:lnTo>
                  <a:lnTo>
                    <a:pt x="464" y="676"/>
                  </a:lnTo>
                  <a:lnTo>
                    <a:pt x="510" y="692"/>
                  </a:lnTo>
                  <a:lnTo>
                    <a:pt x="564" y="706"/>
                  </a:lnTo>
                  <a:lnTo>
                    <a:pt x="592" y="712"/>
                  </a:lnTo>
                  <a:lnTo>
                    <a:pt x="616" y="714"/>
                  </a:lnTo>
                  <a:lnTo>
                    <a:pt x="640" y="714"/>
                  </a:lnTo>
                  <a:lnTo>
                    <a:pt x="662" y="712"/>
                  </a:lnTo>
                  <a:lnTo>
                    <a:pt x="694" y="706"/>
                  </a:lnTo>
                  <a:lnTo>
                    <a:pt x="708" y="706"/>
                  </a:lnTo>
                  <a:lnTo>
                    <a:pt x="722" y="706"/>
                  </a:lnTo>
                  <a:lnTo>
                    <a:pt x="732" y="708"/>
                  </a:lnTo>
                  <a:lnTo>
                    <a:pt x="744" y="712"/>
                  </a:lnTo>
                  <a:lnTo>
                    <a:pt x="766" y="722"/>
                  </a:lnTo>
                  <a:lnTo>
                    <a:pt x="818" y="752"/>
                  </a:lnTo>
                  <a:lnTo>
                    <a:pt x="846" y="772"/>
                  </a:lnTo>
                  <a:lnTo>
                    <a:pt x="1012" y="564"/>
                  </a:lnTo>
                  <a:lnTo>
                    <a:pt x="652" y="128"/>
                  </a:lnTo>
                  <a:lnTo>
                    <a:pt x="650" y="130"/>
                  </a:lnTo>
                  <a:lnTo>
                    <a:pt x="646" y="128"/>
                  </a:lnTo>
                  <a:lnTo>
                    <a:pt x="632" y="124"/>
                  </a:lnTo>
                  <a:lnTo>
                    <a:pt x="582" y="110"/>
                  </a:lnTo>
                  <a:lnTo>
                    <a:pt x="510" y="84"/>
                  </a:lnTo>
                  <a:close/>
                </a:path>
              </a:pathLst>
            </a:custGeom>
            <a:solidFill>
              <a:srgbClr val="F0A57D"/>
            </a:solidFill>
            <a:ln w="9525">
              <a:noFill/>
              <a:round/>
              <a:headEnd/>
              <a:tailEnd/>
            </a:ln>
          </p:spPr>
          <p:txBody>
            <a:bodyPr/>
            <a:lstStyle/>
            <a:p>
              <a:endParaRPr lang="ja-JP" altLang="en-US" sz="1600"/>
            </a:p>
          </p:txBody>
        </p:sp>
        <p:sp>
          <p:nvSpPr>
            <p:cNvPr id="35" name="Freeform 19"/>
            <p:cNvSpPr>
              <a:spLocks/>
            </p:cNvSpPr>
            <p:nvPr/>
          </p:nvSpPr>
          <p:spPr bwMode="auto">
            <a:xfrm>
              <a:off x="5470216" y="4921927"/>
              <a:ext cx="1611327" cy="1100441"/>
            </a:xfrm>
            <a:custGeom>
              <a:avLst/>
              <a:gdLst>
                <a:gd name="T0" fmla="*/ 470 w 1012"/>
                <a:gd name="T1" fmla="*/ 74 h 772"/>
                <a:gd name="T2" fmla="*/ 380 w 1012"/>
                <a:gd name="T3" fmla="*/ 50 h 772"/>
                <a:gd name="T4" fmla="*/ 284 w 1012"/>
                <a:gd name="T5" fmla="*/ 40 h 772"/>
                <a:gd name="T6" fmla="*/ 194 w 1012"/>
                <a:gd name="T7" fmla="*/ 28 h 772"/>
                <a:gd name="T8" fmla="*/ 106 w 1012"/>
                <a:gd name="T9" fmla="*/ 6 h 772"/>
                <a:gd name="T10" fmla="*/ 64 w 1012"/>
                <a:gd name="T11" fmla="*/ 0 h 772"/>
                <a:gd name="T12" fmla="*/ 26 w 1012"/>
                <a:gd name="T13" fmla="*/ 18 h 772"/>
                <a:gd name="T14" fmla="*/ 8 w 1012"/>
                <a:gd name="T15" fmla="*/ 42 h 772"/>
                <a:gd name="T16" fmla="*/ 0 w 1012"/>
                <a:gd name="T17" fmla="*/ 84 h 772"/>
                <a:gd name="T18" fmla="*/ 14 w 1012"/>
                <a:gd name="T19" fmla="*/ 118 h 772"/>
                <a:gd name="T20" fmla="*/ 32 w 1012"/>
                <a:gd name="T21" fmla="*/ 138 h 772"/>
                <a:gd name="T22" fmla="*/ 100 w 1012"/>
                <a:gd name="T23" fmla="*/ 188 h 772"/>
                <a:gd name="T24" fmla="*/ 126 w 1012"/>
                <a:gd name="T25" fmla="*/ 200 h 772"/>
                <a:gd name="T26" fmla="*/ 170 w 1012"/>
                <a:gd name="T27" fmla="*/ 210 h 772"/>
                <a:gd name="T28" fmla="*/ 204 w 1012"/>
                <a:gd name="T29" fmla="*/ 202 h 772"/>
                <a:gd name="T30" fmla="*/ 232 w 1012"/>
                <a:gd name="T31" fmla="*/ 204 h 772"/>
                <a:gd name="T32" fmla="*/ 150 w 1012"/>
                <a:gd name="T33" fmla="*/ 250 h 772"/>
                <a:gd name="T34" fmla="*/ 128 w 1012"/>
                <a:gd name="T35" fmla="*/ 272 h 772"/>
                <a:gd name="T36" fmla="*/ 114 w 1012"/>
                <a:gd name="T37" fmla="*/ 306 h 772"/>
                <a:gd name="T38" fmla="*/ 110 w 1012"/>
                <a:gd name="T39" fmla="*/ 330 h 772"/>
                <a:gd name="T40" fmla="*/ 120 w 1012"/>
                <a:gd name="T41" fmla="*/ 354 h 772"/>
                <a:gd name="T42" fmla="*/ 150 w 1012"/>
                <a:gd name="T43" fmla="*/ 374 h 772"/>
                <a:gd name="T44" fmla="*/ 156 w 1012"/>
                <a:gd name="T45" fmla="*/ 390 h 772"/>
                <a:gd name="T46" fmla="*/ 140 w 1012"/>
                <a:gd name="T47" fmla="*/ 422 h 772"/>
                <a:gd name="T48" fmla="*/ 144 w 1012"/>
                <a:gd name="T49" fmla="*/ 450 h 772"/>
                <a:gd name="T50" fmla="*/ 170 w 1012"/>
                <a:gd name="T51" fmla="*/ 478 h 772"/>
                <a:gd name="T52" fmla="*/ 182 w 1012"/>
                <a:gd name="T53" fmla="*/ 500 h 772"/>
                <a:gd name="T54" fmla="*/ 182 w 1012"/>
                <a:gd name="T55" fmla="*/ 548 h 772"/>
                <a:gd name="T56" fmla="*/ 194 w 1012"/>
                <a:gd name="T57" fmla="*/ 580 h 772"/>
                <a:gd name="T58" fmla="*/ 206 w 1012"/>
                <a:gd name="T59" fmla="*/ 594 h 772"/>
                <a:gd name="T60" fmla="*/ 254 w 1012"/>
                <a:gd name="T61" fmla="*/ 616 h 772"/>
                <a:gd name="T62" fmla="*/ 308 w 1012"/>
                <a:gd name="T63" fmla="*/ 630 h 772"/>
                <a:gd name="T64" fmla="*/ 332 w 1012"/>
                <a:gd name="T65" fmla="*/ 640 h 772"/>
                <a:gd name="T66" fmla="*/ 422 w 1012"/>
                <a:gd name="T67" fmla="*/ 662 h 772"/>
                <a:gd name="T68" fmla="*/ 464 w 1012"/>
                <a:gd name="T69" fmla="*/ 676 h 772"/>
                <a:gd name="T70" fmla="*/ 592 w 1012"/>
                <a:gd name="T71" fmla="*/ 712 h 772"/>
                <a:gd name="T72" fmla="*/ 662 w 1012"/>
                <a:gd name="T73" fmla="*/ 712 h 772"/>
                <a:gd name="T74" fmla="*/ 708 w 1012"/>
                <a:gd name="T75" fmla="*/ 706 h 772"/>
                <a:gd name="T76" fmla="*/ 744 w 1012"/>
                <a:gd name="T77" fmla="*/ 712 h 772"/>
                <a:gd name="T78" fmla="*/ 818 w 1012"/>
                <a:gd name="T79" fmla="*/ 752 h 772"/>
                <a:gd name="T80" fmla="*/ 1012 w 1012"/>
                <a:gd name="T81" fmla="*/ 564 h 772"/>
                <a:gd name="T82" fmla="*/ 650 w 1012"/>
                <a:gd name="T83" fmla="*/ 130 h 772"/>
                <a:gd name="T84" fmla="*/ 582 w 1012"/>
                <a:gd name="T85" fmla="*/ 110 h 77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012"/>
                <a:gd name="T130" fmla="*/ 0 h 772"/>
                <a:gd name="T131" fmla="*/ 1012 w 1012"/>
                <a:gd name="T132" fmla="*/ 772 h 77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012" h="772">
                  <a:moveTo>
                    <a:pt x="510" y="84"/>
                  </a:moveTo>
                  <a:lnTo>
                    <a:pt x="510" y="84"/>
                  </a:lnTo>
                  <a:lnTo>
                    <a:pt x="470" y="74"/>
                  </a:lnTo>
                  <a:lnTo>
                    <a:pt x="406" y="58"/>
                  </a:lnTo>
                  <a:lnTo>
                    <a:pt x="380" y="50"/>
                  </a:lnTo>
                  <a:lnTo>
                    <a:pt x="348" y="46"/>
                  </a:lnTo>
                  <a:lnTo>
                    <a:pt x="316" y="42"/>
                  </a:lnTo>
                  <a:lnTo>
                    <a:pt x="284" y="40"/>
                  </a:lnTo>
                  <a:lnTo>
                    <a:pt x="244" y="36"/>
                  </a:lnTo>
                  <a:lnTo>
                    <a:pt x="194" y="28"/>
                  </a:lnTo>
                  <a:lnTo>
                    <a:pt x="144" y="16"/>
                  </a:lnTo>
                  <a:lnTo>
                    <a:pt x="106" y="6"/>
                  </a:lnTo>
                  <a:lnTo>
                    <a:pt x="92" y="2"/>
                  </a:lnTo>
                  <a:lnTo>
                    <a:pt x="78" y="0"/>
                  </a:lnTo>
                  <a:lnTo>
                    <a:pt x="64" y="0"/>
                  </a:lnTo>
                  <a:lnTo>
                    <a:pt x="50" y="4"/>
                  </a:lnTo>
                  <a:lnTo>
                    <a:pt x="36" y="10"/>
                  </a:lnTo>
                  <a:lnTo>
                    <a:pt x="26" y="18"/>
                  </a:lnTo>
                  <a:lnTo>
                    <a:pt x="16" y="28"/>
                  </a:lnTo>
                  <a:lnTo>
                    <a:pt x="8" y="42"/>
                  </a:lnTo>
                  <a:lnTo>
                    <a:pt x="2" y="58"/>
                  </a:lnTo>
                  <a:lnTo>
                    <a:pt x="0" y="72"/>
                  </a:lnTo>
                  <a:lnTo>
                    <a:pt x="0" y="84"/>
                  </a:lnTo>
                  <a:lnTo>
                    <a:pt x="2" y="96"/>
                  </a:lnTo>
                  <a:lnTo>
                    <a:pt x="8" y="108"/>
                  </a:lnTo>
                  <a:lnTo>
                    <a:pt x="14" y="118"/>
                  </a:lnTo>
                  <a:lnTo>
                    <a:pt x="22" y="128"/>
                  </a:lnTo>
                  <a:lnTo>
                    <a:pt x="32" y="138"/>
                  </a:lnTo>
                  <a:lnTo>
                    <a:pt x="54" y="156"/>
                  </a:lnTo>
                  <a:lnTo>
                    <a:pt x="76" y="174"/>
                  </a:lnTo>
                  <a:lnTo>
                    <a:pt x="100" y="188"/>
                  </a:lnTo>
                  <a:lnTo>
                    <a:pt x="112" y="196"/>
                  </a:lnTo>
                  <a:lnTo>
                    <a:pt x="126" y="200"/>
                  </a:lnTo>
                  <a:lnTo>
                    <a:pt x="144" y="206"/>
                  </a:lnTo>
                  <a:lnTo>
                    <a:pt x="156" y="210"/>
                  </a:lnTo>
                  <a:lnTo>
                    <a:pt x="170" y="210"/>
                  </a:lnTo>
                  <a:lnTo>
                    <a:pt x="182" y="210"/>
                  </a:lnTo>
                  <a:lnTo>
                    <a:pt x="194" y="208"/>
                  </a:lnTo>
                  <a:lnTo>
                    <a:pt x="204" y="202"/>
                  </a:lnTo>
                  <a:lnTo>
                    <a:pt x="212" y="190"/>
                  </a:lnTo>
                  <a:lnTo>
                    <a:pt x="238" y="198"/>
                  </a:lnTo>
                  <a:lnTo>
                    <a:pt x="232" y="204"/>
                  </a:lnTo>
                  <a:lnTo>
                    <a:pt x="200" y="220"/>
                  </a:lnTo>
                  <a:lnTo>
                    <a:pt x="150" y="250"/>
                  </a:lnTo>
                  <a:lnTo>
                    <a:pt x="138" y="258"/>
                  </a:lnTo>
                  <a:lnTo>
                    <a:pt x="128" y="272"/>
                  </a:lnTo>
                  <a:lnTo>
                    <a:pt x="122" y="280"/>
                  </a:lnTo>
                  <a:lnTo>
                    <a:pt x="118" y="292"/>
                  </a:lnTo>
                  <a:lnTo>
                    <a:pt x="114" y="306"/>
                  </a:lnTo>
                  <a:lnTo>
                    <a:pt x="110" y="322"/>
                  </a:lnTo>
                  <a:lnTo>
                    <a:pt x="110" y="330"/>
                  </a:lnTo>
                  <a:lnTo>
                    <a:pt x="112" y="338"/>
                  </a:lnTo>
                  <a:lnTo>
                    <a:pt x="114" y="346"/>
                  </a:lnTo>
                  <a:lnTo>
                    <a:pt x="120" y="354"/>
                  </a:lnTo>
                  <a:lnTo>
                    <a:pt x="128" y="362"/>
                  </a:lnTo>
                  <a:lnTo>
                    <a:pt x="138" y="368"/>
                  </a:lnTo>
                  <a:lnTo>
                    <a:pt x="150" y="374"/>
                  </a:lnTo>
                  <a:lnTo>
                    <a:pt x="164" y="380"/>
                  </a:lnTo>
                  <a:lnTo>
                    <a:pt x="156" y="390"/>
                  </a:lnTo>
                  <a:lnTo>
                    <a:pt x="148" y="400"/>
                  </a:lnTo>
                  <a:lnTo>
                    <a:pt x="142" y="414"/>
                  </a:lnTo>
                  <a:lnTo>
                    <a:pt x="140" y="422"/>
                  </a:lnTo>
                  <a:lnTo>
                    <a:pt x="140" y="432"/>
                  </a:lnTo>
                  <a:lnTo>
                    <a:pt x="140" y="440"/>
                  </a:lnTo>
                  <a:lnTo>
                    <a:pt x="144" y="450"/>
                  </a:lnTo>
                  <a:lnTo>
                    <a:pt x="150" y="458"/>
                  </a:lnTo>
                  <a:lnTo>
                    <a:pt x="158" y="468"/>
                  </a:lnTo>
                  <a:lnTo>
                    <a:pt x="170" y="478"/>
                  </a:lnTo>
                  <a:lnTo>
                    <a:pt x="184" y="488"/>
                  </a:lnTo>
                  <a:lnTo>
                    <a:pt x="182" y="500"/>
                  </a:lnTo>
                  <a:lnTo>
                    <a:pt x="180" y="514"/>
                  </a:lnTo>
                  <a:lnTo>
                    <a:pt x="180" y="530"/>
                  </a:lnTo>
                  <a:lnTo>
                    <a:pt x="182" y="548"/>
                  </a:lnTo>
                  <a:lnTo>
                    <a:pt x="186" y="564"/>
                  </a:lnTo>
                  <a:lnTo>
                    <a:pt x="190" y="574"/>
                  </a:lnTo>
                  <a:lnTo>
                    <a:pt x="194" y="580"/>
                  </a:lnTo>
                  <a:lnTo>
                    <a:pt x="200" y="588"/>
                  </a:lnTo>
                  <a:lnTo>
                    <a:pt x="206" y="594"/>
                  </a:lnTo>
                  <a:lnTo>
                    <a:pt x="222" y="604"/>
                  </a:lnTo>
                  <a:lnTo>
                    <a:pt x="238" y="610"/>
                  </a:lnTo>
                  <a:lnTo>
                    <a:pt x="254" y="616"/>
                  </a:lnTo>
                  <a:lnTo>
                    <a:pt x="268" y="620"/>
                  </a:lnTo>
                  <a:lnTo>
                    <a:pt x="296" y="626"/>
                  </a:lnTo>
                  <a:lnTo>
                    <a:pt x="308" y="630"/>
                  </a:lnTo>
                  <a:lnTo>
                    <a:pt x="320" y="636"/>
                  </a:lnTo>
                  <a:lnTo>
                    <a:pt x="332" y="640"/>
                  </a:lnTo>
                  <a:lnTo>
                    <a:pt x="346" y="646"/>
                  </a:lnTo>
                  <a:lnTo>
                    <a:pt x="382" y="654"/>
                  </a:lnTo>
                  <a:lnTo>
                    <a:pt x="422" y="662"/>
                  </a:lnTo>
                  <a:lnTo>
                    <a:pt x="442" y="668"/>
                  </a:lnTo>
                  <a:lnTo>
                    <a:pt x="464" y="676"/>
                  </a:lnTo>
                  <a:lnTo>
                    <a:pt x="510" y="692"/>
                  </a:lnTo>
                  <a:lnTo>
                    <a:pt x="564" y="706"/>
                  </a:lnTo>
                  <a:lnTo>
                    <a:pt x="592" y="712"/>
                  </a:lnTo>
                  <a:lnTo>
                    <a:pt x="616" y="714"/>
                  </a:lnTo>
                  <a:lnTo>
                    <a:pt x="640" y="714"/>
                  </a:lnTo>
                  <a:lnTo>
                    <a:pt x="662" y="712"/>
                  </a:lnTo>
                  <a:lnTo>
                    <a:pt x="694" y="706"/>
                  </a:lnTo>
                  <a:lnTo>
                    <a:pt x="708" y="706"/>
                  </a:lnTo>
                  <a:lnTo>
                    <a:pt x="722" y="706"/>
                  </a:lnTo>
                  <a:lnTo>
                    <a:pt x="732" y="708"/>
                  </a:lnTo>
                  <a:lnTo>
                    <a:pt x="744" y="712"/>
                  </a:lnTo>
                  <a:lnTo>
                    <a:pt x="766" y="722"/>
                  </a:lnTo>
                  <a:lnTo>
                    <a:pt x="818" y="752"/>
                  </a:lnTo>
                  <a:lnTo>
                    <a:pt x="846" y="772"/>
                  </a:lnTo>
                  <a:lnTo>
                    <a:pt x="1012" y="564"/>
                  </a:lnTo>
                  <a:lnTo>
                    <a:pt x="652" y="128"/>
                  </a:lnTo>
                  <a:lnTo>
                    <a:pt x="650" y="130"/>
                  </a:lnTo>
                  <a:lnTo>
                    <a:pt x="646" y="128"/>
                  </a:lnTo>
                  <a:lnTo>
                    <a:pt x="632" y="124"/>
                  </a:lnTo>
                  <a:lnTo>
                    <a:pt x="582" y="110"/>
                  </a:lnTo>
                  <a:lnTo>
                    <a:pt x="510" y="84"/>
                  </a:lnTo>
                </a:path>
              </a:pathLst>
            </a:custGeom>
            <a:noFill/>
            <a:ln w="9525">
              <a:noFill/>
              <a:round/>
              <a:headEnd/>
              <a:tailEnd/>
            </a:ln>
          </p:spPr>
          <p:txBody>
            <a:bodyPr/>
            <a:lstStyle/>
            <a:p>
              <a:endParaRPr lang="ja-JP" altLang="en-US" sz="1600"/>
            </a:p>
          </p:txBody>
        </p:sp>
        <p:sp>
          <p:nvSpPr>
            <p:cNvPr id="36" name="Freeform 20"/>
            <p:cNvSpPr>
              <a:spLocks/>
            </p:cNvSpPr>
            <p:nvPr/>
          </p:nvSpPr>
          <p:spPr bwMode="auto">
            <a:xfrm>
              <a:off x="6091182" y="5372366"/>
              <a:ext cx="197437" cy="119738"/>
            </a:xfrm>
            <a:custGeom>
              <a:avLst/>
              <a:gdLst>
                <a:gd name="T0" fmla="*/ 102 w 124"/>
                <a:gd name="T1" fmla="*/ 84 h 84"/>
                <a:gd name="T2" fmla="*/ 102 w 124"/>
                <a:gd name="T3" fmla="*/ 84 h 84"/>
                <a:gd name="T4" fmla="*/ 90 w 124"/>
                <a:gd name="T5" fmla="*/ 82 h 84"/>
                <a:gd name="T6" fmla="*/ 60 w 124"/>
                <a:gd name="T7" fmla="*/ 80 h 84"/>
                <a:gd name="T8" fmla="*/ 44 w 124"/>
                <a:gd name="T9" fmla="*/ 78 h 84"/>
                <a:gd name="T10" fmla="*/ 30 w 124"/>
                <a:gd name="T11" fmla="*/ 72 h 84"/>
                <a:gd name="T12" fmla="*/ 16 w 124"/>
                <a:gd name="T13" fmla="*/ 66 h 84"/>
                <a:gd name="T14" fmla="*/ 12 w 124"/>
                <a:gd name="T15" fmla="*/ 62 h 84"/>
                <a:gd name="T16" fmla="*/ 8 w 124"/>
                <a:gd name="T17" fmla="*/ 58 h 84"/>
                <a:gd name="T18" fmla="*/ 8 w 124"/>
                <a:gd name="T19" fmla="*/ 58 h 84"/>
                <a:gd name="T20" fmla="*/ 2 w 124"/>
                <a:gd name="T21" fmla="*/ 50 h 84"/>
                <a:gd name="T22" fmla="*/ 0 w 124"/>
                <a:gd name="T23" fmla="*/ 40 h 84"/>
                <a:gd name="T24" fmla="*/ 0 w 124"/>
                <a:gd name="T25" fmla="*/ 30 h 84"/>
                <a:gd name="T26" fmla="*/ 4 w 124"/>
                <a:gd name="T27" fmla="*/ 20 h 84"/>
                <a:gd name="T28" fmla="*/ 10 w 124"/>
                <a:gd name="T29" fmla="*/ 12 h 84"/>
                <a:gd name="T30" fmla="*/ 20 w 124"/>
                <a:gd name="T31" fmla="*/ 6 h 84"/>
                <a:gd name="T32" fmla="*/ 32 w 124"/>
                <a:gd name="T33" fmla="*/ 2 h 84"/>
                <a:gd name="T34" fmla="*/ 48 w 124"/>
                <a:gd name="T35" fmla="*/ 0 h 84"/>
                <a:gd name="T36" fmla="*/ 48 w 124"/>
                <a:gd name="T37" fmla="*/ 0 h 84"/>
                <a:gd name="T38" fmla="*/ 78 w 124"/>
                <a:gd name="T39" fmla="*/ 2 h 84"/>
                <a:gd name="T40" fmla="*/ 98 w 124"/>
                <a:gd name="T41" fmla="*/ 4 h 84"/>
                <a:gd name="T42" fmla="*/ 110 w 124"/>
                <a:gd name="T43" fmla="*/ 6 h 84"/>
                <a:gd name="T44" fmla="*/ 110 w 124"/>
                <a:gd name="T45" fmla="*/ 6 h 84"/>
                <a:gd name="T46" fmla="*/ 116 w 124"/>
                <a:gd name="T47" fmla="*/ 16 h 84"/>
                <a:gd name="T48" fmla="*/ 120 w 124"/>
                <a:gd name="T49" fmla="*/ 26 h 84"/>
                <a:gd name="T50" fmla="*/ 122 w 124"/>
                <a:gd name="T51" fmla="*/ 38 h 84"/>
                <a:gd name="T52" fmla="*/ 124 w 124"/>
                <a:gd name="T53" fmla="*/ 52 h 84"/>
                <a:gd name="T54" fmla="*/ 122 w 124"/>
                <a:gd name="T55" fmla="*/ 64 h 84"/>
                <a:gd name="T56" fmla="*/ 120 w 124"/>
                <a:gd name="T57" fmla="*/ 70 h 84"/>
                <a:gd name="T58" fmla="*/ 116 w 124"/>
                <a:gd name="T59" fmla="*/ 74 h 84"/>
                <a:gd name="T60" fmla="*/ 110 w 124"/>
                <a:gd name="T61" fmla="*/ 80 h 84"/>
                <a:gd name="T62" fmla="*/ 102 w 124"/>
                <a:gd name="T63" fmla="*/ 84 h 8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4"/>
                <a:gd name="T97" fmla="*/ 0 h 84"/>
                <a:gd name="T98" fmla="*/ 124 w 124"/>
                <a:gd name="T99" fmla="*/ 84 h 8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4" h="84">
                  <a:moveTo>
                    <a:pt x="102" y="84"/>
                  </a:moveTo>
                  <a:lnTo>
                    <a:pt x="102" y="84"/>
                  </a:lnTo>
                  <a:lnTo>
                    <a:pt x="90" y="82"/>
                  </a:lnTo>
                  <a:lnTo>
                    <a:pt x="60" y="80"/>
                  </a:lnTo>
                  <a:lnTo>
                    <a:pt x="44" y="78"/>
                  </a:lnTo>
                  <a:lnTo>
                    <a:pt x="30" y="72"/>
                  </a:lnTo>
                  <a:lnTo>
                    <a:pt x="16" y="66"/>
                  </a:lnTo>
                  <a:lnTo>
                    <a:pt x="12" y="62"/>
                  </a:lnTo>
                  <a:lnTo>
                    <a:pt x="8" y="58"/>
                  </a:lnTo>
                  <a:lnTo>
                    <a:pt x="2" y="50"/>
                  </a:lnTo>
                  <a:lnTo>
                    <a:pt x="0" y="40"/>
                  </a:lnTo>
                  <a:lnTo>
                    <a:pt x="0" y="30"/>
                  </a:lnTo>
                  <a:lnTo>
                    <a:pt x="4" y="20"/>
                  </a:lnTo>
                  <a:lnTo>
                    <a:pt x="10" y="12"/>
                  </a:lnTo>
                  <a:lnTo>
                    <a:pt x="20" y="6"/>
                  </a:lnTo>
                  <a:lnTo>
                    <a:pt x="32" y="2"/>
                  </a:lnTo>
                  <a:lnTo>
                    <a:pt x="48" y="0"/>
                  </a:lnTo>
                  <a:lnTo>
                    <a:pt x="78" y="2"/>
                  </a:lnTo>
                  <a:lnTo>
                    <a:pt x="98" y="4"/>
                  </a:lnTo>
                  <a:lnTo>
                    <a:pt x="110" y="6"/>
                  </a:lnTo>
                  <a:lnTo>
                    <a:pt x="116" y="16"/>
                  </a:lnTo>
                  <a:lnTo>
                    <a:pt x="120" y="26"/>
                  </a:lnTo>
                  <a:lnTo>
                    <a:pt x="122" y="38"/>
                  </a:lnTo>
                  <a:lnTo>
                    <a:pt x="124" y="52"/>
                  </a:lnTo>
                  <a:lnTo>
                    <a:pt x="122" y="64"/>
                  </a:lnTo>
                  <a:lnTo>
                    <a:pt x="120" y="70"/>
                  </a:lnTo>
                  <a:lnTo>
                    <a:pt x="116" y="74"/>
                  </a:lnTo>
                  <a:lnTo>
                    <a:pt x="110" y="80"/>
                  </a:lnTo>
                  <a:lnTo>
                    <a:pt x="102" y="84"/>
                  </a:lnTo>
                  <a:close/>
                </a:path>
              </a:pathLst>
            </a:custGeom>
            <a:solidFill>
              <a:srgbClr val="F0C3AB"/>
            </a:solidFill>
            <a:ln w="9525">
              <a:noFill/>
              <a:round/>
              <a:headEnd/>
              <a:tailEnd/>
            </a:ln>
          </p:spPr>
          <p:txBody>
            <a:bodyPr/>
            <a:lstStyle/>
            <a:p>
              <a:endParaRPr lang="ja-JP" altLang="en-US" sz="1600"/>
            </a:p>
          </p:txBody>
        </p:sp>
        <p:sp>
          <p:nvSpPr>
            <p:cNvPr id="37" name="Freeform 21"/>
            <p:cNvSpPr>
              <a:spLocks/>
            </p:cNvSpPr>
            <p:nvPr/>
          </p:nvSpPr>
          <p:spPr bwMode="auto">
            <a:xfrm>
              <a:off x="6091182" y="5372366"/>
              <a:ext cx="197437" cy="119738"/>
            </a:xfrm>
            <a:custGeom>
              <a:avLst/>
              <a:gdLst>
                <a:gd name="T0" fmla="*/ 102 w 124"/>
                <a:gd name="T1" fmla="*/ 84 h 84"/>
                <a:gd name="T2" fmla="*/ 102 w 124"/>
                <a:gd name="T3" fmla="*/ 84 h 84"/>
                <a:gd name="T4" fmla="*/ 90 w 124"/>
                <a:gd name="T5" fmla="*/ 82 h 84"/>
                <a:gd name="T6" fmla="*/ 60 w 124"/>
                <a:gd name="T7" fmla="*/ 80 h 84"/>
                <a:gd name="T8" fmla="*/ 44 w 124"/>
                <a:gd name="T9" fmla="*/ 78 h 84"/>
                <a:gd name="T10" fmla="*/ 30 w 124"/>
                <a:gd name="T11" fmla="*/ 72 h 84"/>
                <a:gd name="T12" fmla="*/ 16 w 124"/>
                <a:gd name="T13" fmla="*/ 66 h 84"/>
                <a:gd name="T14" fmla="*/ 12 w 124"/>
                <a:gd name="T15" fmla="*/ 62 h 84"/>
                <a:gd name="T16" fmla="*/ 8 w 124"/>
                <a:gd name="T17" fmla="*/ 58 h 84"/>
                <a:gd name="T18" fmla="*/ 8 w 124"/>
                <a:gd name="T19" fmla="*/ 58 h 84"/>
                <a:gd name="T20" fmla="*/ 2 w 124"/>
                <a:gd name="T21" fmla="*/ 50 h 84"/>
                <a:gd name="T22" fmla="*/ 0 w 124"/>
                <a:gd name="T23" fmla="*/ 40 h 84"/>
                <a:gd name="T24" fmla="*/ 0 w 124"/>
                <a:gd name="T25" fmla="*/ 30 h 84"/>
                <a:gd name="T26" fmla="*/ 4 w 124"/>
                <a:gd name="T27" fmla="*/ 20 h 84"/>
                <a:gd name="T28" fmla="*/ 10 w 124"/>
                <a:gd name="T29" fmla="*/ 12 h 84"/>
                <a:gd name="T30" fmla="*/ 20 w 124"/>
                <a:gd name="T31" fmla="*/ 6 h 84"/>
                <a:gd name="T32" fmla="*/ 32 w 124"/>
                <a:gd name="T33" fmla="*/ 2 h 84"/>
                <a:gd name="T34" fmla="*/ 48 w 124"/>
                <a:gd name="T35" fmla="*/ 0 h 84"/>
                <a:gd name="T36" fmla="*/ 48 w 124"/>
                <a:gd name="T37" fmla="*/ 0 h 84"/>
                <a:gd name="T38" fmla="*/ 78 w 124"/>
                <a:gd name="T39" fmla="*/ 2 h 84"/>
                <a:gd name="T40" fmla="*/ 98 w 124"/>
                <a:gd name="T41" fmla="*/ 4 h 84"/>
                <a:gd name="T42" fmla="*/ 110 w 124"/>
                <a:gd name="T43" fmla="*/ 6 h 84"/>
                <a:gd name="T44" fmla="*/ 110 w 124"/>
                <a:gd name="T45" fmla="*/ 6 h 84"/>
                <a:gd name="T46" fmla="*/ 116 w 124"/>
                <a:gd name="T47" fmla="*/ 16 h 84"/>
                <a:gd name="T48" fmla="*/ 120 w 124"/>
                <a:gd name="T49" fmla="*/ 26 h 84"/>
                <a:gd name="T50" fmla="*/ 122 w 124"/>
                <a:gd name="T51" fmla="*/ 38 h 84"/>
                <a:gd name="T52" fmla="*/ 124 w 124"/>
                <a:gd name="T53" fmla="*/ 52 h 84"/>
                <a:gd name="T54" fmla="*/ 122 w 124"/>
                <a:gd name="T55" fmla="*/ 64 h 84"/>
                <a:gd name="T56" fmla="*/ 120 w 124"/>
                <a:gd name="T57" fmla="*/ 70 h 84"/>
                <a:gd name="T58" fmla="*/ 116 w 124"/>
                <a:gd name="T59" fmla="*/ 74 h 84"/>
                <a:gd name="T60" fmla="*/ 110 w 124"/>
                <a:gd name="T61" fmla="*/ 80 h 84"/>
                <a:gd name="T62" fmla="*/ 102 w 124"/>
                <a:gd name="T63" fmla="*/ 84 h 8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4"/>
                <a:gd name="T97" fmla="*/ 0 h 84"/>
                <a:gd name="T98" fmla="*/ 124 w 124"/>
                <a:gd name="T99" fmla="*/ 84 h 8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4" h="84">
                  <a:moveTo>
                    <a:pt x="102" y="84"/>
                  </a:moveTo>
                  <a:lnTo>
                    <a:pt x="102" y="84"/>
                  </a:lnTo>
                  <a:lnTo>
                    <a:pt x="90" y="82"/>
                  </a:lnTo>
                  <a:lnTo>
                    <a:pt x="60" y="80"/>
                  </a:lnTo>
                  <a:lnTo>
                    <a:pt x="44" y="78"/>
                  </a:lnTo>
                  <a:lnTo>
                    <a:pt x="30" y="72"/>
                  </a:lnTo>
                  <a:lnTo>
                    <a:pt x="16" y="66"/>
                  </a:lnTo>
                  <a:lnTo>
                    <a:pt x="12" y="62"/>
                  </a:lnTo>
                  <a:lnTo>
                    <a:pt x="8" y="58"/>
                  </a:lnTo>
                  <a:lnTo>
                    <a:pt x="2" y="50"/>
                  </a:lnTo>
                  <a:lnTo>
                    <a:pt x="0" y="40"/>
                  </a:lnTo>
                  <a:lnTo>
                    <a:pt x="0" y="30"/>
                  </a:lnTo>
                  <a:lnTo>
                    <a:pt x="4" y="20"/>
                  </a:lnTo>
                  <a:lnTo>
                    <a:pt x="10" y="12"/>
                  </a:lnTo>
                  <a:lnTo>
                    <a:pt x="20" y="6"/>
                  </a:lnTo>
                  <a:lnTo>
                    <a:pt x="32" y="2"/>
                  </a:lnTo>
                  <a:lnTo>
                    <a:pt x="48" y="0"/>
                  </a:lnTo>
                  <a:lnTo>
                    <a:pt x="78" y="2"/>
                  </a:lnTo>
                  <a:lnTo>
                    <a:pt x="98" y="4"/>
                  </a:lnTo>
                  <a:lnTo>
                    <a:pt x="110" y="6"/>
                  </a:lnTo>
                  <a:lnTo>
                    <a:pt x="116" y="16"/>
                  </a:lnTo>
                  <a:lnTo>
                    <a:pt x="120" y="26"/>
                  </a:lnTo>
                  <a:lnTo>
                    <a:pt x="122" y="38"/>
                  </a:lnTo>
                  <a:lnTo>
                    <a:pt x="124" y="52"/>
                  </a:lnTo>
                  <a:lnTo>
                    <a:pt x="122" y="64"/>
                  </a:lnTo>
                  <a:lnTo>
                    <a:pt x="120" y="70"/>
                  </a:lnTo>
                  <a:lnTo>
                    <a:pt x="116" y="74"/>
                  </a:lnTo>
                  <a:lnTo>
                    <a:pt x="110" y="80"/>
                  </a:lnTo>
                  <a:lnTo>
                    <a:pt x="102" y="84"/>
                  </a:lnTo>
                </a:path>
              </a:pathLst>
            </a:custGeom>
            <a:noFill/>
            <a:ln w="9525">
              <a:noFill/>
              <a:round/>
              <a:headEnd/>
              <a:tailEnd/>
            </a:ln>
          </p:spPr>
          <p:txBody>
            <a:bodyPr/>
            <a:lstStyle/>
            <a:p>
              <a:endParaRPr lang="ja-JP" altLang="en-US" sz="1600"/>
            </a:p>
          </p:txBody>
        </p:sp>
        <p:sp>
          <p:nvSpPr>
            <p:cNvPr id="38" name="Freeform 22"/>
            <p:cNvSpPr>
              <a:spLocks/>
            </p:cNvSpPr>
            <p:nvPr/>
          </p:nvSpPr>
          <p:spPr bwMode="auto">
            <a:xfrm>
              <a:off x="6250404" y="5383769"/>
              <a:ext cx="44584" cy="108334"/>
            </a:xfrm>
            <a:custGeom>
              <a:avLst/>
              <a:gdLst>
                <a:gd name="T0" fmla="*/ 0 w 28"/>
                <a:gd name="T1" fmla="*/ 76 h 76"/>
                <a:gd name="T2" fmla="*/ 0 w 28"/>
                <a:gd name="T3" fmla="*/ 76 h 76"/>
                <a:gd name="T4" fmla="*/ 8 w 28"/>
                <a:gd name="T5" fmla="*/ 72 h 76"/>
                <a:gd name="T6" fmla="*/ 12 w 28"/>
                <a:gd name="T7" fmla="*/ 66 h 76"/>
                <a:gd name="T8" fmla="*/ 18 w 28"/>
                <a:gd name="T9" fmla="*/ 58 h 76"/>
                <a:gd name="T10" fmla="*/ 22 w 28"/>
                <a:gd name="T11" fmla="*/ 46 h 76"/>
                <a:gd name="T12" fmla="*/ 22 w 28"/>
                <a:gd name="T13" fmla="*/ 34 h 76"/>
                <a:gd name="T14" fmla="*/ 18 w 28"/>
                <a:gd name="T15" fmla="*/ 18 h 76"/>
                <a:gd name="T16" fmla="*/ 14 w 28"/>
                <a:gd name="T17" fmla="*/ 8 h 76"/>
                <a:gd name="T18" fmla="*/ 8 w 28"/>
                <a:gd name="T19" fmla="*/ 0 h 76"/>
                <a:gd name="T20" fmla="*/ 8 w 28"/>
                <a:gd name="T21" fmla="*/ 0 h 76"/>
                <a:gd name="T22" fmla="*/ 12 w 28"/>
                <a:gd name="T23" fmla="*/ 2 h 76"/>
                <a:gd name="T24" fmla="*/ 20 w 28"/>
                <a:gd name="T25" fmla="*/ 10 h 76"/>
                <a:gd name="T26" fmla="*/ 24 w 28"/>
                <a:gd name="T27" fmla="*/ 16 h 76"/>
                <a:gd name="T28" fmla="*/ 26 w 28"/>
                <a:gd name="T29" fmla="*/ 24 h 76"/>
                <a:gd name="T30" fmla="*/ 28 w 28"/>
                <a:gd name="T31" fmla="*/ 34 h 76"/>
                <a:gd name="T32" fmla="*/ 28 w 28"/>
                <a:gd name="T33" fmla="*/ 44 h 76"/>
                <a:gd name="T34" fmla="*/ 28 w 28"/>
                <a:gd name="T35" fmla="*/ 44 h 76"/>
                <a:gd name="T36" fmla="*/ 24 w 28"/>
                <a:gd name="T37" fmla="*/ 54 h 76"/>
                <a:gd name="T38" fmla="*/ 20 w 28"/>
                <a:gd name="T39" fmla="*/ 62 h 76"/>
                <a:gd name="T40" fmla="*/ 16 w 28"/>
                <a:gd name="T41" fmla="*/ 68 h 76"/>
                <a:gd name="T42" fmla="*/ 12 w 28"/>
                <a:gd name="T43" fmla="*/ 72 h 76"/>
                <a:gd name="T44" fmla="*/ 4 w 28"/>
                <a:gd name="T45" fmla="*/ 76 h 76"/>
                <a:gd name="T46" fmla="*/ 0 w 28"/>
                <a:gd name="T47" fmla="*/ 76 h 7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8"/>
                <a:gd name="T73" fmla="*/ 0 h 76"/>
                <a:gd name="T74" fmla="*/ 28 w 28"/>
                <a:gd name="T75" fmla="*/ 76 h 7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8" h="76">
                  <a:moveTo>
                    <a:pt x="0" y="76"/>
                  </a:moveTo>
                  <a:lnTo>
                    <a:pt x="0" y="76"/>
                  </a:lnTo>
                  <a:lnTo>
                    <a:pt x="8" y="72"/>
                  </a:lnTo>
                  <a:lnTo>
                    <a:pt x="12" y="66"/>
                  </a:lnTo>
                  <a:lnTo>
                    <a:pt x="18" y="58"/>
                  </a:lnTo>
                  <a:lnTo>
                    <a:pt x="22" y="46"/>
                  </a:lnTo>
                  <a:lnTo>
                    <a:pt x="22" y="34"/>
                  </a:lnTo>
                  <a:lnTo>
                    <a:pt x="18" y="18"/>
                  </a:lnTo>
                  <a:lnTo>
                    <a:pt x="14" y="8"/>
                  </a:lnTo>
                  <a:lnTo>
                    <a:pt x="8" y="0"/>
                  </a:lnTo>
                  <a:lnTo>
                    <a:pt x="12" y="2"/>
                  </a:lnTo>
                  <a:lnTo>
                    <a:pt x="20" y="10"/>
                  </a:lnTo>
                  <a:lnTo>
                    <a:pt x="24" y="16"/>
                  </a:lnTo>
                  <a:lnTo>
                    <a:pt x="26" y="24"/>
                  </a:lnTo>
                  <a:lnTo>
                    <a:pt x="28" y="34"/>
                  </a:lnTo>
                  <a:lnTo>
                    <a:pt x="28" y="44"/>
                  </a:lnTo>
                  <a:lnTo>
                    <a:pt x="24" y="54"/>
                  </a:lnTo>
                  <a:lnTo>
                    <a:pt x="20" y="62"/>
                  </a:lnTo>
                  <a:lnTo>
                    <a:pt x="16" y="68"/>
                  </a:lnTo>
                  <a:lnTo>
                    <a:pt x="12" y="72"/>
                  </a:lnTo>
                  <a:lnTo>
                    <a:pt x="4" y="76"/>
                  </a:lnTo>
                  <a:lnTo>
                    <a:pt x="0" y="76"/>
                  </a:lnTo>
                  <a:close/>
                </a:path>
              </a:pathLst>
            </a:custGeom>
            <a:solidFill>
              <a:srgbClr val="FFFFFF"/>
            </a:solidFill>
            <a:ln w="9525">
              <a:noFill/>
              <a:round/>
              <a:headEnd/>
              <a:tailEnd/>
            </a:ln>
          </p:spPr>
          <p:txBody>
            <a:bodyPr/>
            <a:lstStyle/>
            <a:p>
              <a:endParaRPr lang="ja-JP" altLang="en-US" sz="1600"/>
            </a:p>
          </p:txBody>
        </p:sp>
        <p:sp>
          <p:nvSpPr>
            <p:cNvPr id="39" name="Freeform 23"/>
            <p:cNvSpPr>
              <a:spLocks/>
            </p:cNvSpPr>
            <p:nvPr/>
          </p:nvSpPr>
          <p:spPr bwMode="auto">
            <a:xfrm>
              <a:off x="6250404" y="5383769"/>
              <a:ext cx="44584" cy="108334"/>
            </a:xfrm>
            <a:custGeom>
              <a:avLst/>
              <a:gdLst>
                <a:gd name="T0" fmla="*/ 0 w 28"/>
                <a:gd name="T1" fmla="*/ 76 h 76"/>
                <a:gd name="T2" fmla="*/ 0 w 28"/>
                <a:gd name="T3" fmla="*/ 76 h 76"/>
                <a:gd name="T4" fmla="*/ 8 w 28"/>
                <a:gd name="T5" fmla="*/ 72 h 76"/>
                <a:gd name="T6" fmla="*/ 12 w 28"/>
                <a:gd name="T7" fmla="*/ 66 h 76"/>
                <a:gd name="T8" fmla="*/ 18 w 28"/>
                <a:gd name="T9" fmla="*/ 58 h 76"/>
                <a:gd name="T10" fmla="*/ 22 w 28"/>
                <a:gd name="T11" fmla="*/ 46 h 76"/>
                <a:gd name="T12" fmla="*/ 22 w 28"/>
                <a:gd name="T13" fmla="*/ 34 h 76"/>
                <a:gd name="T14" fmla="*/ 18 w 28"/>
                <a:gd name="T15" fmla="*/ 18 h 76"/>
                <a:gd name="T16" fmla="*/ 14 w 28"/>
                <a:gd name="T17" fmla="*/ 8 h 76"/>
                <a:gd name="T18" fmla="*/ 8 w 28"/>
                <a:gd name="T19" fmla="*/ 0 h 76"/>
                <a:gd name="T20" fmla="*/ 8 w 28"/>
                <a:gd name="T21" fmla="*/ 0 h 76"/>
                <a:gd name="T22" fmla="*/ 12 w 28"/>
                <a:gd name="T23" fmla="*/ 2 h 76"/>
                <a:gd name="T24" fmla="*/ 20 w 28"/>
                <a:gd name="T25" fmla="*/ 10 h 76"/>
                <a:gd name="T26" fmla="*/ 24 w 28"/>
                <a:gd name="T27" fmla="*/ 16 h 76"/>
                <a:gd name="T28" fmla="*/ 26 w 28"/>
                <a:gd name="T29" fmla="*/ 24 h 76"/>
                <a:gd name="T30" fmla="*/ 28 w 28"/>
                <a:gd name="T31" fmla="*/ 34 h 76"/>
                <a:gd name="T32" fmla="*/ 28 w 28"/>
                <a:gd name="T33" fmla="*/ 44 h 76"/>
                <a:gd name="T34" fmla="*/ 28 w 28"/>
                <a:gd name="T35" fmla="*/ 44 h 76"/>
                <a:gd name="T36" fmla="*/ 24 w 28"/>
                <a:gd name="T37" fmla="*/ 54 h 76"/>
                <a:gd name="T38" fmla="*/ 20 w 28"/>
                <a:gd name="T39" fmla="*/ 62 h 76"/>
                <a:gd name="T40" fmla="*/ 16 w 28"/>
                <a:gd name="T41" fmla="*/ 68 h 76"/>
                <a:gd name="T42" fmla="*/ 12 w 28"/>
                <a:gd name="T43" fmla="*/ 72 h 76"/>
                <a:gd name="T44" fmla="*/ 4 w 28"/>
                <a:gd name="T45" fmla="*/ 76 h 76"/>
                <a:gd name="T46" fmla="*/ 0 w 28"/>
                <a:gd name="T47" fmla="*/ 76 h 7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8"/>
                <a:gd name="T73" fmla="*/ 0 h 76"/>
                <a:gd name="T74" fmla="*/ 28 w 28"/>
                <a:gd name="T75" fmla="*/ 76 h 7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8" h="76">
                  <a:moveTo>
                    <a:pt x="0" y="76"/>
                  </a:moveTo>
                  <a:lnTo>
                    <a:pt x="0" y="76"/>
                  </a:lnTo>
                  <a:lnTo>
                    <a:pt x="8" y="72"/>
                  </a:lnTo>
                  <a:lnTo>
                    <a:pt x="12" y="66"/>
                  </a:lnTo>
                  <a:lnTo>
                    <a:pt x="18" y="58"/>
                  </a:lnTo>
                  <a:lnTo>
                    <a:pt x="22" y="46"/>
                  </a:lnTo>
                  <a:lnTo>
                    <a:pt x="22" y="34"/>
                  </a:lnTo>
                  <a:lnTo>
                    <a:pt x="18" y="18"/>
                  </a:lnTo>
                  <a:lnTo>
                    <a:pt x="14" y="8"/>
                  </a:lnTo>
                  <a:lnTo>
                    <a:pt x="8" y="0"/>
                  </a:lnTo>
                  <a:lnTo>
                    <a:pt x="12" y="2"/>
                  </a:lnTo>
                  <a:lnTo>
                    <a:pt x="20" y="10"/>
                  </a:lnTo>
                  <a:lnTo>
                    <a:pt x="24" y="16"/>
                  </a:lnTo>
                  <a:lnTo>
                    <a:pt x="26" y="24"/>
                  </a:lnTo>
                  <a:lnTo>
                    <a:pt x="28" y="34"/>
                  </a:lnTo>
                  <a:lnTo>
                    <a:pt x="28" y="44"/>
                  </a:lnTo>
                  <a:lnTo>
                    <a:pt x="24" y="54"/>
                  </a:lnTo>
                  <a:lnTo>
                    <a:pt x="20" y="62"/>
                  </a:lnTo>
                  <a:lnTo>
                    <a:pt x="16" y="68"/>
                  </a:lnTo>
                  <a:lnTo>
                    <a:pt x="12" y="72"/>
                  </a:lnTo>
                  <a:lnTo>
                    <a:pt x="4" y="76"/>
                  </a:lnTo>
                  <a:lnTo>
                    <a:pt x="0" y="76"/>
                  </a:lnTo>
                </a:path>
              </a:pathLst>
            </a:custGeom>
            <a:noFill/>
            <a:ln w="9525">
              <a:noFill/>
              <a:round/>
              <a:headEnd/>
              <a:tailEnd/>
            </a:ln>
          </p:spPr>
          <p:txBody>
            <a:bodyPr/>
            <a:lstStyle/>
            <a:p>
              <a:endParaRPr lang="ja-JP" altLang="en-US" sz="1600"/>
            </a:p>
          </p:txBody>
        </p:sp>
        <p:sp>
          <p:nvSpPr>
            <p:cNvPr id="40" name="Freeform 24"/>
            <p:cNvSpPr>
              <a:spLocks/>
            </p:cNvSpPr>
            <p:nvPr/>
          </p:nvSpPr>
          <p:spPr bwMode="auto">
            <a:xfrm>
              <a:off x="6158055" y="5529164"/>
              <a:ext cx="197437" cy="119738"/>
            </a:xfrm>
            <a:custGeom>
              <a:avLst/>
              <a:gdLst>
                <a:gd name="T0" fmla="*/ 102 w 124"/>
                <a:gd name="T1" fmla="*/ 84 h 84"/>
                <a:gd name="T2" fmla="*/ 102 w 124"/>
                <a:gd name="T3" fmla="*/ 84 h 84"/>
                <a:gd name="T4" fmla="*/ 90 w 124"/>
                <a:gd name="T5" fmla="*/ 84 h 84"/>
                <a:gd name="T6" fmla="*/ 60 w 124"/>
                <a:gd name="T7" fmla="*/ 80 h 84"/>
                <a:gd name="T8" fmla="*/ 44 w 124"/>
                <a:gd name="T9" fmla="*/ 78 h 84"/>
                <a:gd name="T10" fmla="*/ 28 w 124"/>
                <a:gd name="T11" fmla="*/ 74 h 84"/>
                <a:gd name="T12" fmla="*/ 16 w 124"/>
                <a:gd name="T13" fmla="*/ 68 h 84"/>
                <a:gd name="T14" fmla="*/ 10 w 124"/>
                <a:gd name="T15" fmla="*/ 64 h 84"/>
                <a:gd name="T16" fmla="*/ 6 w 124"/>
                <a:gd name="T17" fmla="*/ 58 h 84"/>
                <a:gd name="T18" fmla="*/ 6 w 124"/>
                <a:gd name="T19" fmla="*/ 58 h 84"/>
                <a:gd name="T20" fmla="*/ 2 w 124"/>
                <a:gd name="T21" fmla="*/ 50 h 84"/>
                <a:gd name="T22" fmla="*/ 0 w 124"/>
                <a:gd name="T23" fmla="*/ 40 h 84"/>
                <a:gd name="T24" fmla="*/ 0 w 124"/>
                <a:gd name="T25" fmla="*/ 30 h 84"/>
                <a:gd name="T26" fmla="*/ 4 w 124"/>
                <a:gd name="T27" fmla="*/ 20 h 84"/>
                <a:gd name="T28" fmla="*/ 10 w 124"/>
                <a:gd name="T29" fmla="*/ 12 h 84"/>
                <a:gd name="T30" fmla="*/ 20 w 124"/>
                <a:gd name="T31" fmla="*/ 6 h 84"/>
                <a:gd name="T32" fmla="*/ 32 w 124"/>
                <a:gd name="T33" fmla="*/ 2 h 84"/>
                <a:gd name="T34" fmla="*/ 48 w 124"/>
                <a:gd name="T35" fmla="*/ 0 h 84"/>
                <a:gd name="T36" fmla="*/ 48 w 124"/>
                <a:gd name="T37" fmla="*/ 0 h 84"/>
                <a:gd name="T38" fmla="*/ 78 w 124"/>
                <a:gd name="T39" fmla="*/ 2 h 84"/>
                <a:gd name="T40" fmla="*/ 96 w 124"/>
                <a:gd name="T41" fmla="*/ 4 h 84"/>
                <a:gd name="T42" fmla="*/ 110 w 124"/>
                <a:gd name="T43" fmla="*/ 8 h 84"/>
                <a:gd name="T44" fmla="*/ 110 w 124"/>
                <a:gd name="T45" fmla="*/ 8 h 84"/>
                <a:gd name="T46" fmla="*/ 116 w 124"/>
                <a:gd name="T47" fmla="*/ 16 h 84"/>
                <a:gd name="T48" fmla="*/ 120 w 124"/>
                <a:gd name="T49" fmla="*/ 24 h 84"/>
                <a:gd name="T50" fmla="*/ 124 w 124"/>
                <a:gd name="T51" fmla="*/ 36 h 84"/>
                <a:gd name="T52" fmla="*/ 124 w 124"/>
                <a:gd name="T53" fmla="*/ 48 h 84"/>
                <a:gd name="T54" fmla="*/ 122 w 124"/>
                <a:gd name="T55" fmla="*/ 60 h 84"/>
                <a:gd name="T56" fmla="*/ 120 w 124"/>
                <a:gd name="T57" fmla="*/ 68 h 84"/>
                <a:gd name="T58" fmla="*/ 116 w 124"/>
                <a:gd name="T59" fmla="*/ 74 h 84"/>
                <a:gd name="T60" fmla="*/ 110 w 124"/>
                <a:gd name="T61" fmla="*/ 78 h 84"/>
                <a:gd name="T62" fmla="*/ 102 w 124"/>
                <a:gd name="T63" fmla="*/ 84 h 8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4"/>
                <a:gd name="T97" fmla="*/ 0 h 84"/>
                <a:gd name="T98" fmla="*/ 124 w 124"/>
                <a:gd name="T99" fmla="*/ 84 h 8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4" h="84">
                  <a:moveTo>
                    <a:pt x="102" y="84"/>
                  </a:moveTo>
                  <a:lnTo>
                    <a:pt x="102" y="84"/>
                  </a:lnTo>
                  <a:lnTo>
                    <a:pt x="90" y="84"/>
                  </a:lnTo>
                  <a:lnTo>
                    <a:pt x="60" y="80"/>
                  </a:lnTo>
                  <a:lnTo>
                    <a:pt x="44" y="78"/>
                  </a:lnTo>
                  <a:lnTo>
                    <a:pt x="28" y="74"/>
                  </a:lnTo>
                  <a:lnTo>
                    <a:pt x="16" y="68"/>
                  </a:lnTo>
                  <a:lnTo>
                    <a:pt x="10" y="64"/>
                  </a:lnTo>
                  <a:lnTo>
                    <a:pt x="6" y="58"/>
                  </a:lnTo>
                  <a:lnTo>
                    <a:pt x="2" y="50"/>
                  </a:lnTo>
                  <a:lnTo>
                    <a:pt x="0" y="40"/>
                  </a:lnTo>
                  <a:lnTo>
                    <a:pt x="0" y="30"/>
                  </a:lnTo>
                  <a:lnTo>
                    <a:pt x="4" y="20"/>
                  </a:lnTo>
                  <a:lnTo>
                    <a:pt x="10" y="12"/>
                  </a:lnTo>
                  <a:lnTo>
                    <a:pt x="20" y="6"/>
                  </a:lnTo>
                  <a:lnTo>
                    <a:pt x="32" y="2"/>
                  </a:lnTo>
                  <a:lnTo>
                    <a:pt x="48" y="0"/>
                  </a:lnTo>
                  <a:lnTo>
                    <a:pt x="78" y="2"/>
                  </a:lnTo>
                  <a:lnTo>
                    <a:pt x="96" y="4"/>
                  </a:lnTo>
                  <a:lnTo>
                    <a:pt x="110" y="8"/>
                  </a:lnTo>
                  <a:lnTo>
                    <a:pt x="116" y="16"/>
                  </a:lnTo>
                  <a:lnTo>
                    <a:pt x="120" y="24"/>
                  </a:lnTo>
                  <a:lnTo>
                    <a:pt x="124" y="36"/>
                  </a:lnTo>
                  <a:lnTo>
                    <a:pt x="124" y="48"/>
                  </a:lnTo>
                  <a:lnTo>
                    <a:pt x="122" y="60"/>
                  </a:lnTo>
                  <a:lnTo>
                    <a:pt x="120" y="68"/>
                  </a:lnTo>
                  <a:lnTo>
                    <a:pt x="116" y="74"/>
                  </a:lnTo>
                  <a:lnTo>
                    <a:pt x="110" y="78"/>
                  </a:lnTo>
                  <a:lnTo>
                    <a:pt x="102" y="84"/>
                  </a:lnTo>
                  <a:close/>
                </a:path>
              </a:pathLst>
            </a:custGeom>
            <a:solidFill>
              <a:srgbClr val="F0C3AB"/>
            </a:solidFill>
            <a:ln w="9525">
              <a:noFill/>
              <a:round/>
              <a:headEnd/>
              <a:tailEnd/>
            </a:ln>
          </p:spPr>
          <p:txBody>
            <a:bodyPr/>
            <a:lstStyle/>
            <a:p>
              <a:endParaRPr lang="ja-JP" altLang="en-US" sz="1600"/>
            </a:p>
          </p:txBody>
        </p:sp>
        <p:sp>
          <p:nvSpPr>
            <p:cNvPr id="41" name="Freeform 25"/>
            <p:cNvSpPr>
              <a:spLocks/>
            </p:cNvSpPr>
            <p:nvPr/>
          </p:nvSpPr>
          <p:spPr bwMode="auto">
            <a:xfrm>
              <a:off x="6158055" y="5529164"/>
              <a:ext cx="197437" cy="119738"/>
            </a:xfrm>
            <a:custGeom>
              <a:avLst/>
              <a:gdLst>
                <a:gd name="T0" fmla="*/ 102 w 124"/>
                <a:gd name="T1" fmla="*/ 84 h 84"/>
                <a:gd name="T2" fmla="*/ 102 w 124"/>
                <a:gd name="T3" fmla="*/ 84 h 84"/>
                <a:gd name="T4" fmla="*/ 90 w 124"/>
                <a:gd name="T5" fmla="*/ 84 h 84"/>
                <a:gd name="T6" fmla="*/ 60 w 124"/>
                <a:gd name="T7" fmla="*/ 80 h 84"/>
                <a:gd name="T8" fmla="*/ 44 w 124"/>
                <a:gd name="T9" fmla="*/ 78 h 84"/>
                <a:gd name="T10" fmla="*/ 28 w 124"/>
                <a:gd name="T11" fmla="*/ 74 h 84"/>
                <a:gd name="T12" fmla="*/ 16 w 124"/>
                <a:gd name="T13" fmla="*/ 68 h 84"/>
                <a:gd name="T14" fmla="*/ 10 w 124"/>
                <a:gd name="T15" fmla="*/ 64 h 84"/>
                <a:gd name="T16" fmla="*/ 6 w 124"/>
                <a:gd name="T17" fmla="*/ 58 h 84"/>
                <a:gd name="T18" fmla="*/ 6 w 124"/>
                <a:gd name="T19" fmla="*/ 58 h 84"/>
                <a:gd name="T20" fmla="*/ 2 w 124"/>
                <a:gd name="T21" fmla="*/ 50 h 84"/>
                <a:gd name="T22" fmla="*/ 0 w 124"/>
                <a:gd name="T23" fmla="*/ 40 h 84"/>
                <a:gd name="T24" fmla="*/ 0 w 124"/>
                <a:gd name="T25" fmla="*/ 30 h 84"/>
                <a:gd name="T26" fmla="*/ 4 w 124"/>
                <a:gd name="T27" fmla="*/ 20 h 84"/>
                <a:gd name="T28" fmla="*/ 10 w 124"/>
                <a:gd name="T29" fmla="*/ 12 h 84"/>
                <a:gd name="T30" fmla="*/ 20 w 124"/>
                <a:gd name="T31" fmla="*/ 6 h 84"/>
                <a:gd name="T32" fmla="*/ 32 w 124"/>
                <a:gd name="T33" fmla="*/ 2 h 84"/>
                <a:gd name="T34" fmla="*/ 48 w 124"/>
                <a:gd name="T35" fmla="*/ 0 h 84"/>
                <a:gd name="T36" fmla="*/ 48 w 124"/>
                <a:gd name="T37" fmla="*/ 0 h 84"/>
                <a:gd name="T38" fmla="*/ 78 w 124"/>
                <a:gd name="T39" fmla="*/ 2 h 84"/>
                <a:gd name="T40" fmla="*/ 96 w 124"/>
                <a:gd name="T41" fmla="*/ 4 h 84"/>
                <a:gd name="T42" fmla="*/ 110 w 124"/>
                <a:gd name="T43" fmla="*/ 8 h 84"/>
                <a:gd name="T44" fmla="*/ 110 w 124"/>
                <a:gd name="T45" fmla="*/ 8 h 84"/>
                <a:gd name="T46" fmla="*/ 116 w 124"/>
                <a:gd name="T47" fmla="*/ 16 h 84"/>
                <a:gd name="T48" fmla="*/ 120 w 124"/>
                <a:gd name="T49" fmla="*/ 24 h 84"/>
                <a:gd name="T50" fmla="*/ 124 w 124"/>
                <a:gd name="T51" fmla="*/ 36 h 84"/>
                <a:gd name="T52" fmla="*/ 124 w 124"/>
                <a:gd name="T53" fmla="*/ 48 h 84"/>
                <a:gd name="T54" fmla="*/ 122 w 124"/>
                <a:gd name="T55" fmla="*/ 60 h 84"/>
                <a:gd name="T56" fmla="*/ 120 w 124"/>
                <a:gd name="T57" fmla="*/ 68 h 84"/>
                <a:gd name="T58" fmla="*/ 116 w 124"/>
                <a:gd name="T59" fmla="*/ 74 h 84"/>
                <a:gd name="T60" fmla="*/ 110 w 124"/>
                <a:gd name="T61" fmla="*/ 78 h 84"/>
                <a:gd name="T62" fmla="*/ 102 w 124"/>
                <a:gd name="T63" fmla="*/ 84 h 8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4"/>
                <a:gd name="T97" fmla="*/ 0 h 84"/>
                <a:gd name="T98" fmla="*/ 124 w 124"/>
                <a:gd name="T99" fmla="*/ 84 h 8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4" h="84">
                  <a:moveTo>
                    <a:pt x="102" y="84"/>
                  </a:moveTo>
                  <a:lnTo>
                    <a:pt x="102" y="84"/>
                  </a:lnTo>
                  <a:lnTo>
                    <a:pt x="90" y="84"/>
                  </a:lnTo>
                  <a:lnTo>
                    <a:pt x="60" y="80"/>
                  </a:lnTo>
                  <a:lnTo>
                    <a:pt x="44" y="78"/>
                  </a:lnTo>
                  <a:lnTo>
                    <a:pt x="28" y="74"/>
                  </a:lnTo>
                  <a:lnTo>
                    <a:pt x="16" y="68"/>
                  </a:lnTo>
                  <a:lnTo>
                    <a:pt x="10" y="64"/>
                  </a:lnTo>
                  <a:lnTo>
                    <a:pt x="6" y="58"/>
                  </a:lnTo>
                  <a:lnTo>
                    <a:pt x="2" y="50"/>
                  </a:lnTo>
                  <a:lnTo>
                    <a:pt x="0" y="40"/>
                  </a:lnTo>
                  <a:lnTo>
                    <a:pt x="0" y="30"/>
                  </a:lnTo>
                  <a:lnTo>
                    <a:pt x="4" y="20"/>
                  </a:lnTo>
                  <a:lnTo>
                    <a:pt x="10" y="12"/>
                  </a:lnTo>
                  <a:lnTo>
                    <a:pt x="20" y="6"/>
                  </a:lnTo>
                  <a:lnTo>
                    <a:pt x="32" y="2"/>
                  </a:lnTo>
                  <a:lnTo>
                    <a:pt x="48" y="0"/>
                  </a:lnTo>
                  <a:lnTo>
                    <a:pt x="78" y="2"/>
                  </a:lnTo>
                  <a:lnTo>
                    <a:pt x="96" y="4"/>
                  </a:lnTo>
                  <a:lnTo>
                    <a:pt x="110" y="8"/>
                  </a:lnTo>
                  <a:lnTo>
                    <a:pt x="116" y="16"/>
                  </a:lnTo>
                  <a:lnTo>
                    <a:pt x="120" y="24"/>
                  </a:lnTo>
                  <a:lnTo>
                    <a:pt x="124" y="36"/>
                  </a:lnTo>
                  <a:lnTo>
                    <a:pt x="124" y="48"/>
                  </a:lnTo>
                  <a:lnTo>
                    <a:pt x="122" y="60"/>
                  </a:lnTo>
                  <a:lnTo>
                    <a:pt x="120" y="68"/>
                  </a:lnTo>
                  <a:lnTo>
                    <a:pt x="116" y="74"/>
                  </a:lnTo>
                  <a:lnTo>
                    <a:pt x="110" y="78"/>
                  </a:lnTo>
                  <a:lnTo>
                    <a:pt x="102" y="84"/>
                  </a:lnTo>
                </a:path>
              </a:pathLst>
            </a:custGeom>
            <a:noFill/>
            <a:ln w="9525">
              <a:noFill/>
              <a:round/>
              <a:headEnd/>
              <a:tailEnd/>
            </a:ln>
          </p:spPr>
          <p:txBody>
            <a:bodyPr/>
            <a:lstStyle/>
            <a:p>
              <a:endParaRPr lang="ja-JP" altLang="en-US" sz="1600"/>
            </a:p>
          </p:txBody>
        </p:sp>
        <p:sp>
          <p:nvSpPr>
            <p:cNvPr id="42" name="Freeform 26"/>
            <p:cNvSpPr>
              <a:spLocks/>
            </p:cNvSpPr>
            <p:nvPr/>
          </p:nvSpPr>
          <p:spPr bwMode="auto">
            <a:xfrm>
              <a:off x="6320462" y="5537717"/>
              <a:ext cx="41398" cy="111185"/>
            </a:xfrm>
            <a:custGeom>
              <a:avLst/>
              <a:gdLst>
                <a:gd name="T0" fmla="*/ 0 w 26"/>
                <a:gd name="T1" fmla="*/ 78 h 78"/>
                <a:gd name="T2" fmla="*/ 0 w 26"/>
                <a:gd name="T3" fmla="*/ 78 h 78"/>
                <a:gd name="T4" fmla="*/ 6 w 26"/>
                <a:gd name="T5" fmla="*/ 72 h 78"/>
                <a:gd name="T6" fmla="*/ 10 w 26"/>
                <a:gd name="T7" fmla="*/ 66 h 78"/>
                <a:gd name="T8" fmla="*/ 16 w 26"/>
                <a:gd name="T9" fmla="*/ 58 h 78"/>
                <a:gd name="T10" fmla="*/ 20 w 26"/>
                <a:gd name="T11" fmla="*/ 46 h 78"/>
                <a:gd name="T12" fmla="*/ 20 w 26"/>
                <a:gd name="T13" fmla="*/ 34 h 78"/>
                <a:gd name="T14" fmla="*/ 16 w 26"/>
                <a:gd name="T15" fmla="*/ 18 h 78"/>
                <a:gd name="T16" fmla="*/ 12 w 26"/>
                <a:gd name="T17" fmla="*/ 10 h 78"/>
                <a:gd name="T18" fmla="*/ 6 w 26"/>
                <a:gd name="T19" fmla="*/ 0 h 78"/>
                <a:gd name="T20" fmla="*/ 6 w 26"/>
                <a:gd name="T21" fmla="*/ 0 h 78"/>
                <a:gd name="T22" fmla="*/ 10 w 26"/>
                <a:gd name="T23" fmla="*/ 4 h 78"/>
                <a:gd name="T24" fmla="*/ 18 w 26"/>
                <a:gd name="T25" fmla="*/ 12 h 78"/>
                <a:gd name="T26" fmla="*/ 22 w 26"/>
                <a:gd name="T27" fmla="*/ 18 h 78"/>
                <a:gd name="T28" fmla="*/ 26 w 26"/>
                <a:gd name="T29" fmla="*/ 26 h 78"/>
                <a:gd name="T30" fmla="*/ 26 w 26"/>
                <a:gd name="T31" fmla="*/ 34 h 78"/>
                <a:gd name="T32" fmla="*/ 26 w 26"/>
                <a:gd name="T33" fmla="*/ 46 h 78"/>
                <a:gd name="T34" fmla="*/ 26 w 26"/>
                <a:gd name="T35" fmla="*/ 46 h 78"/>
                <a:gd name="T36" fmla="*/ 24 w 26"/>
                <a:gd name="T37" fmla="*/ 56 h 78"/>
                <a:gd name="T38" fmla="*/ 20 w 26"/>
                <a:gd name="T39" fmla="*/ 62 h 78"/>
                <a:gd name="T40" fmla="*/ 16 w 26"/>
                <a:gd name="T41" fmla="*/ 68 h 78"/>
                <a:gd name="T42" fmla="*/ 10 w 26"/>
                <a:gd name="T43" fmla="*/ 72 h 78"/>
                <a:gd name="T44" fmla="*/ 2 w 26"/>
                <a:gd name="T45" fmla="*/ 76 h 78"/>
                <a:gd name="T46" fmla="*/ 0 w 26"/>
                <a:gd name="T47" fmla="*/ 78 h 7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6"/>
                <a:gd name="T73" fmla="*/ 0 h 78"/>
                <a:gd name="T74" fmla="*/ 26 w 26"/>
                <a:gd name="T75" fmla="*/ 78 h 7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6" h="78">
                  <a:moveTo>
                    <a:pt x="0" y="78"/>
                  </a:moveTo>
                  <a:lnTo>
                    <a:pt x="0" y="78"/>
                  </a:lnTo>
                  <a:lnTo>
                    <a:pt x="6" y="72"/>
                  </a:lnTo>
                  <a:lnTo>
                    <a:pt x="10" y="66"/>
                  </a:lnTo>
                  <a:lnTo>
                    <a:pt x="16" y="58"/>
                  </a:lnTo>
                  <a:lnTo>
                    <a:pt x="20" y="46"/>
                  </a:lnTo>
                  <a:lnTo>
                    <a:pt x="20" y="34"/>
                  </a:lnTo>
                  <a:lnTo>
                    <a:pt x="16" y="18"/>
                  </a:lnTo>
                  <a:lnTo>
                    <a:pt x="12" y="10"/>
                  </a:lnTo>
                  <a:lnTo>
                    <a:pt x="6" y="0"/>
                  </a:lnTo>
                  <a:lnTo>
                    <a:pt x="10" y="4"/>
                  </a:lnTo>
                  <a:lnTo>
                    <a:pt x="18" y="12"/>
                  </a:lnTo>
                  <a:lnTo>
                    <a:pt x="22" y="18"/>
                  </a:lnTo>
                  <a:lnTo>
                    <a:pt x="26" y="26"/>
                  </a:lnTo>
                  <a:lnTo>
                    <a:pt x="26" y="34"/>
                  </a:lnTo>
                  <a:lnTo>
                    <a:pt x="26" y="46"/>
                  </a:lnTo>
                  <a:lnTo>
                    <a:pt x="24" y="56"/>
                  </a:lnTo>
                  <a:lnTo>
                    <a:pt x="20" y="62"/>
                  </a:lnTo>
                  <a:lnTo>
                    <a:pt x="16" y="68"/>
                  </a:lnTo>
                  <a:lnTo>
                    <a:pt x="10" y="72"/>
                  </a:lnTo>
                  <a:lnTo>
                    <a:pt x="2" y="76"/>
                  </a:lnTo>
                  <a:lnTo>
                    <a:pt x="0" y="78"/>
                  </a:lnTo>
                  <a:close/>
                </a:path>
              </a:pathLst>
            </a:custGeom>
            <a:solidFill>
              <a:srgbClr val="FFFFFF"/>
            </a:solidFill>
            <a:ln w="9525">
              <a:noFill/>
              <a:round/>
              <a:headEnd/>
              <a:tailEnd/>
            </a:ln>
          </p:spPr>
          <p:txBody>
            <a:bodyPr/>
            <a:lstStyle/>
            <a:p>
              <a:endParaRPr lang="ja-JP" altLang="en-US" sz="1600"/>
            </a:p>
          </p:txBody>
        </p:sp>
        <p:sp>
          <p:nvSpPr>
            <p:cNvPr id="43" name="Freeform 27"/>
            <p:cNvSpPr>
              <a:spLocks/>
            </p:cNvSpPr>
            <p:nvPr/>
          </p:nvSpPr>
          <p:spPr bwMode="auto">
            <a:xfrm>
              <a:off x="6320462" y="5537717"/>
              <a:ext cx="41398" cy="111185"/>
            </a:xfrm>
            <a:custGeom>
              <a:avLst/>
              <a:gdLst>
                <a:gd name="T0" fmla="*/ 0 w 26"/>
                <a:gd name="T1" fmla="*/ 78 h 78"/>
                <a:gd name="T2" fmla="*/ 0 w 26"/>
                <a:gd name="T3" fmla="*/ 78 h 78"/>
                <a:gd name="T4" fmla="*/ 6 w 26"/>
                <a:gd name="T5" fmla="*/ 72 h 78"/>
                <a:gd name="T6" fmla="*/ 10 w 26"/>
                <a:gd name="T7" fmla="*/ 66 h 78"/>
                <a:gd name="T8" fmla="*/ 16 w 26"/>
                <a:gd name="T9" fmla="*/ 58 h 78"/>
                <a:gd name="T10" fmla="*/ 20 w 26"/>
                <a:gd name="T11" fmla="*/ 46 h 78"/>
                <a:gd name="T12" fmla="*/ 20 w 26"/>
                <a:gd name="T13" fmla="*/ 34 h 78"/>
                <a:gd name="T14" fmla="*/ 16 w 26"/>
                <a:gd name="T15" fmla="*/ 18 h 78"/>
                <a:gd name="T16" fmla="*/ 12 w 26"/>
                <a:gd name="T17" fmla="*/ 10 h 78"/>
                <a:gd name="T18" fmla="*/ 6 w 26"/>
                <a:gd name="T19" fmla="*/ 0 h 78"/>
                <a:gd name="T20" fmla="*/ 6 w 26"/>
                <a:gd name="T21" fmla="*/ 0 h 78"/>
                <a:gd name="T22" fmla="*/ 10 w 26"/>
                <a:gd name="T23" fmla="*/ 4 h 78"/>
                <a:gd name="T24" fmla="*/ 18 w 26"/>
                <a:gd name="T25" fmla="*/ 12 h 78"/>
                <a:gd name="T26" fmla="*/ 22 w 26"/>
                <a:gd name="T27" fmla="*/ 18 h 78"/>
                <a:gd name="T28" fmla="*/ 26 w 26"/>
                <a:gd name="T29" fmla="*/ 26 h 78"/>
                <a:gd name="T30" fmla="*/ 26 w 26"/>
                <a:gd name="T31" fmla="*/ 34 h 78"/>
                <a:gd name="T32" fmla="*/ 26 w 26"/>
                <a:gd name="T33" fmla="*/ 46 h 78"/>
                <a:gd name="T34" fmla="*/ 26 w 26"/>
                <a:gd name="T35" fmla="*/ 46 h 78"/>
                <a:gd name="T36" fmla="*/ 24 w 26"/>
                <a:gd name="T37" fmla="*/ 56 h 78"/>
                <a:gd name="T38" fmla="*/ 20 w 26"/>
                <a:gd name="T39" fmla="*/ 62 h 78"/>
                <a:gd name="T40" fmla="*/ 16 w 26"/>
                <a:gd name="T41" fmla="*/ 68 h 78"/>
                <a:gd name="T42" fmla="*/ 10 w 26"/>
                <a:gd name="T43" fmla="*/ 72 h 78"/>
                <a:gd name="T44" fmla="*/ 2 w 26"/>
                <a:gd name="T45" fmla="*/ 76 h 78"/>
                <a:gd name="T46" fmla="*/ 0 w 26"/>
                <a:gd name="T47" fmla="*/ 78 h 7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6"/>
                <a:gd name="T73" fmla="*/ 0 h 78"/>
                <a:gd name="T74" fmla="*/ 26 w 26"/>
                <a:gd name="T75" fmla="*/ 78 h 7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6" h="78">
                  <a:moveTo>
                    <a:pt x="0" y="78"/>
                  </a:moveTo>
                  <a:lnTo>
                    <a:pt x="0" y="78"/>
                  </a:lnTo>
                  <a:lnTo>
                    <a:pt x="6" y="72"/>
                  </a:lnTo>
                  <a:lnTo>
                    <a:pt x="10" y="66"/>
                  </a:lnTo>
                  <a:lnTo>
                    <a:pt x="16" y="58"/>
                  </a:lnTo>
                  <a:lnTo>
                    <a:pt x="20" y="46"/>
                  </a:lnTo>
                  <a:lnTo>
                    <a:pt x="20" y="34"/>
                  </a:lnTo>
                  <a:lnTo>
                    <a:pt x="16" y="18"/>
                  </a:lnTo>
                  <a:lnTo>
                    <a:pt x="12" y="10"/>
                  </a:lnTo>
                  <a:lnTo>
                    <a:pt x="6" y="0"/>
                  </a:lnTo>
                  <a:lnTo>
                    <a:pt x="10" y="4"/>
                  </a:lnTo>
                  <a:lnTo>
                    <a:pt x="18" y="12"/>
                  </a:lnTo>
                  <a:lnTo>
                    <a:pt x="22" y="18"/>
                  </a:lnTo>
                  <a:lnTo>
                    <a:pt x="26" y="26"/>
                  </a:lnTo>
                  <a:lnTo>
                    <a:pt x="26" y="34"/>
                  </a:lnTo>
                  <a:lnTo>
                    <a:pt x="26" y="46"/>
                  </a:lnTo>
                  <a:lnTo>
                    <a:pt x="24" y="56"/>
                  </a:lnTo>
                  <a:lnTo>
                    <a:pt x="20" y="62"/>
                  </a:lnTo>
                  <a:lnTo>
                    <a:pt x="16" y="68"/>
                  </a:lnTo>
                  <a:lnTo>
                    <a:pt x="10" y="72"/>
                  </a:lnTo>
                  <a:lnTo>
                    <a:pt x="2" y="76"/>
                  </a:lnTo>
                  <a:lnTo>
                    <a:pt x="0" y="78"/>
                  </a:lnTo>
                </a:path>
              </a:pathLst>
            </a:custGeom>
            <a:noFill/>
            <a:ln w="9525">
              <a:noFill/>
              <a:round/>
              <a:headEnd/>
              <a:tailEnd/>
            </a:ln>
          </p:spPr>
          <p:txBody>
            <a:bodyPr/>
            <a:lstStyle/>
            <a:p>
              <a:endParaRPr lang="ja-JP" altLang="en-US" sz="1600"/>
            </a:p>
          </p:txBody>
        </p:sp>
        <p:sp>
          <p:nvSpPr>
            <p:cNvPr id="44" name="Freeform 31"/>
            <p:cNvSpPr>
              <a:spLocks/>
            </p:cNvSpPr>
            <p:nvPr/>
          </p:nvSpPr>
          <p:spPr bwMode="auto">
            <a:xfrm>
              <a:off x="5545050" y="4904821"/>
              <a:ext cx="213357" cy="253729"/>
            </a:xfrm>
            <a:custGeom>
              <a:avLst/>
              <a:gdLst>
                <a:gd name="T0" fmla="*/ 0 w 134"/>
                <a:gd name="T1" fmla="*/ 0 h 178"/>
                <a:gd name="T2" fmla="*/ 0 w 134"/>
                <a:gd name="T3" fmla="*/ 0 h 178"/>
                <a:gd name="T4" fmla="*/ 16 w 134"/>
                <a:gd name="T5" fmla="*/ 10 h 178"/>
                <a:gd name="T6" fmla="*/ 28 w 134"/>
                <a:gd name="T7" fmla="*/ 20 h 178"/>
                <a:gd name="T8" fmla="*/ 34 w 134"/>
                <a:gd name="T9" fmla="*/ 26 h 178"/>
                <a:gd name="T10" fmla="*/ 40 w 134"/>
                <a:gd name="T11" fmla="*/ 34 h 178"/>
                <a:gd name="T12" fmla="*/ 40 w 134"/>
                <a:gd name="T13" fmla="*/ 34 h 178"/>
                <a:gd name="T14" fmla="*/ 48 w 134"/>
                <a:gd name="T15" fmla="*/ 48 h 178"/>
                <a:gd name="T16" fmla="*/ 60 w 134"/>
                <a:gd name="T17" fmla="*/ 64 h 178"/>
                <a:gd name="T18" fmla="*/ 72 w 134"/>
                <a:gd name="T19" fmla="*/ 76 h 178"/>
                <a:gd name="T20" fmla="*/ 88 w 134"/>
                <a:gd name="T21" fmla="*/ 88 h 178"/>
                <a:gd name="T22" fmla="*/ 88 w 134"/>
                <a:gd name="T23" fmla="*/ 88 h 178"/>
                <a:gd name="T24" fmla="*/ 96 w 134"/>
                <a:gd name="T25" fmla="*/ 94 h 178"/>
                <a:gd name="T26" fmla="*/ 104 w 134"/>
                <a:gd name="T27" fmla="*/ 100 h 178"/>
                <a:gd name="T28" fmla="*/ 114 w 134"/>
                <a:gd name="T29" fmla="*/ 110 h 178"/>
                <a:gd name="T30" fmla="*/ 122 w 134"/>
                <a:gd name="T31" fmla="*/ 122 h 178"/>
                <a:gd name="T32" fmla="*/ 126 w 134"/>
                <a:gd name="T33" fmla="*/ 134 h 178"/>
                <a:gd name="T34" fmla="*/ 128 w 134"/>
                <a:gd name="T35" fmla="*/ 148 h 178"/>
                <a:gd name="T36" fmla="*/ 126 w 134"/>
                <a:gd name="T37" fmla="*/ 162 h 178"/>
                <a:gd name="T38" fmla="*/ 124 w 134"/>
                <a:gd name="T39" fmla="*/ 170 h 178"/>
                <a:gd name="T40" fmla="*/ 120 w 134"/>
                <a:gd name="T41" fmla="*/ 178 h 178"/>
                <a:gd name="T42" fmla="*/ 120 w 134"/>
                <a:gd name="T43" fmla="*/ 178 h 178"/>
                <a:gd name="T44" fmla="*/ 126 w 134"/>
                <a:gd name="T45" fmla="*/ 170 h 178"/>
                <a:gd name="T46" fmla="*/ 130 w 134"/>
                <a:gd name="T47" fmla="*/ 162 h 178"/>
                <a:gd name="T48" fmla="*/ 134 w 134"/>
                <a:gd name="T49" fmla="*/ 150 h 178"/>
                <a:gd name="T50" fmla="*/ 134 w 134"/>
                <a:gd name="T51" fmla="*/ 136 h 178"/>
                <a:gd name="T52" fmla="*/ 132 w 134"/>
                <a:gd name="T53" fmla="*/ 128 h 178"/>
                <a:gd name="T54" fmla="*/ 130 w 134"/>
                <a:gd name="T55" fmla="*/ 120 h 178"/>
                <a:gd name="T56" fmla="*/ 126 w 134"/>
                <a:gd name="T57" fmla="*/ 110 h 178"/>
                <a:gd name="T58" fmla="*/ 118 w 134"/>
                <a:gd name="T59" fmla="*/ 100 h 178"/>
                <a:gd name="T60" fmla="*/ 110 w 134"/>
                <a:gd name="T61" fmla="*/ 92 h 178"/>
                <a:gd name="T62" fmla="*/ 98 w 134"/>
                <a:gd name="T63" fmla="*/ 82 h 178"/>
                <a:gd name="T64" fmla="*/ 98 w 134"/>
                <a:gd name="T65" fmla="*/ 82 h 178"/>
                <a:gd name="T66" fmla="*/ 82 w 134"/>
                <a:gd name="T67" fmla="*/ 66 h 178"/>
                <a:gd name="T68" fmla="*/ 56 w 134"/>
                <a:gd name="T69" fmla="*/ 40 h 178"/>
                <a:gd name="T70" fmla="*/ 56 w 134"/>
                <a:gd name="T71" fmla="*/ 40 h 178"/>
                <a:gd name="T72" fmla="*/ 44 w 134"/>
                <a:gd name="T73" fmla="*/ 26 h 178"/>
                <a:gd name="T74" fmla="*/ 34 w 134"/>
                <a:gd name="T75" fmla="*/ 14 h 178"/>
                <a:gd name="T76" fmla="*/ 26 w 134"/>
                <a:gd name="T77" fmla="*/ 8 h 178"/>
                <a:gd name="T78" fmla="*/ 18 w 134"/>
                <a:gd name="T79" fmla="*/ 4 h 178"/>
                <a:gd name="T80" fmla="*/ 10 w 134"/>
                <a:gd name="T81" fmla="*/ 0 h 178"/>
                <a:gd name="T82" fmla="*/ 0 w 134"/>
                <a:gd name="T83" fmla="*/ 0 h 17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4"/>
                <a:gd name="T127" fmla="*/ 0 h 178"/>
                <a:gd name="T128" fmla="*/ 134 w 134"/>
                <a:gd name="T129" fmla="*/ 178 h 17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4" h="178">
                  <a:moveTo>
                    <a:pt x="0" y="0"/>
                  </a:moveTo>
                  <a:lnTo>
                    <a:pt x="0" y="0"/>
                  </a:lnTo>
                  <a:lnTo>
                    <a:pt x="16" y="10"/>
                  </a:lnTo>
                  <a:lnTo>
                    <a:pt x="28" y="20"/>
                  </a:lnTo>
                  <a:lnTo>
                    <a:pt x="34" y="26"/>
                  </a:lnTo>
                  <a:lnTo>
                    <a:pt x="40" y="34"/>
                  </a:lnTo>
                  <a:lnTo>
                    <a:pt x="48" y="48"/>
                  </a:lnTo>
                  <a:lnTo>
                    <a:pt x="60" y="64"/>
                  </a:lnTo>
                  <a:lnTo>
                    <a:pt x="72" y="76"/>
                  </a:lnTo>
                  <a:lnTo>
                    <a:pt x="88" y="88"/>
                  </a:lnTo>
                  <a:lnTo>
                    <a:pt x="96" y="94"/>
                  </a:lnTo>
                  <a:lnTo>
                    <a:pt x="104" y="100"/>
                  </a:lnTo>
                  <a:lnTo>
                    <a:pt x="114" y="110"/>
                  </a:lnTo>
                  <a:lnTo>
                    <a:pt x="122" y="122"/>
                  </a:lnTo>
                  <a:lnTo>
                    <a:pt x="126" y="134"/>
                  </a:lnTo>
                  <a:lnTo>
                    <a:pt x="128" y="148"/>
                  </a:lnTo>
                  <a:lnTo>
                    <a:pt x="126" y="162"/>
                  </a:lnTo>
                  <a:lnTo>
                    <a:pt x="124" y="170"/>
                  </a:lnTo>
                  <a:lnTo>
                    <a:pt x="120" y="178"/>
                  </a:lnTo>
                  <a:lnTo>
                    <a:pt x="126" y="170"/>
                  </a:lnTo>
                  <a:lnTo>
                    <a:pt x="130" y="162"/>
                  </a:lnTo>
                  <a:lnTo>
                    <a:pt x="134" y="150"/>
                  </a:lnTo>
                  <a:lnTo>
                    <a:pt x="134" y="136"/>
                  </a:lnTo>
                  <a:lnTo>
                    <a:pt x="132" y="128"/>
                  </a:lnTo>
                  <a:lnTo>
                    <a:pt x="130" y="120"/>
                  </a:lnTo>
                  <a:lnTo>
                    <a:pt x="126" y="110"/>
                  </a:lnTo>
                  <a:lnTo>
                    <a:pt x="118" y="100"/>
                  </a:lnTo>
                  <a:lnTo>
                    <a:pt x="110" y="92"/>
                  </a:lnTo>
                  <a:lnTo>
                    <a:pt x="98" y="82"/>
                  </a:lnTo>
                  <a:lnTo>
                    <a:pt x="82" y="66"/>
                  </a:lnTo>
                  <a:lnTo>
                    <a:pt x="56" y="40"/>
                  </a:lnTo>
                  <a:lnTo>
                    <a:pt x="44" y="26"/>
                  </a:lnTo>
                  <a:lnTo>
                    <a:pt x="34" y="14"/>
                  </a:lnTo>
                  <a:lnTo>
                    <a:pt x="26" y="8"/>
                  </a:lnTo>
                  <a:lnTo>
                    <a:pt x="18" y="4"/>
                  </a:lnTo>
                  <a:lnTo>
                    <a:pt x="10" y="0"/>
                  </a:lnTo>
                  <a:lnTo>
                    <a:pt x="0" y="0"/>
                  </a:lnTo>
                  <a:close/>
                </a:path>
              </a:pathLst>
            </a:custGeom>
            <a:noFill/>
            <a:ln w="9525">
              <a:solidFill>
                <a:schemeClr val="tx1"/>
              </a:solidFill>
              <a:round/>
              <a:headEnd/>
              <a:tailEnd/>
            </a:ln>
          </p:spPr>
          <p:txBody>
            <a:bodyPr/>
            <a:lstStyle/>
            <a:p>
              <a:endParaRPr lang="ja-JP" altLang="en-US" sz="1600"/>
            </a:p>
          </p:txBody>
        </p:sp>
        <p:sp>
          <p:nvSpPr>
            <p:cNvPr id="45" name="Freeform 32"/>
            <p:cNvSpPr>
              <a:spLocks/>
            </p:cNvSpPr>
            <p:nvPr/>
          </p:nvSpPr>
          <p:spPr bwMode="auto">
            <a:xfrm>
              <a:off x="5545050" y="4904821"/>
              <a:ext cx="213357" cy="253729"/>
            </a:xfrm>
            <a:custGeom>
              <a:avLst/>
              <a:gdLst>
                <a:gd name="T0" fmla="*/ 0 w 134"/>
                <a:gd name="T1" fmla="*/ 0 h 178"/>
                <a:gd name="T2" fmla="*/ 0 w 134"/>
                <a:gd name="T3" fmla="*/ 0 h 178"/>
                <a:gd name="T4" fmla="*/ 16 w 134"/>
                <a:gd name="T5" fmla="*/ 10 h 178"/>
                <a:gd name="T6" fmla="*/ 28 w 134"/>
                <a:gd name="T7" fmla="*/ 20 h 178"/>
                <a:gd name="T8" fmla="*/ 34 w 134"/>
                <a:gd name="T9" fmla="*/ 26 h 178"/>
                <a:gd name="T10" fmla="*/ 40 w 134"/>
                <a:gd name="T11" fmla="*/ 34 h 178"/>
                <a:gd name="T12" fmla="*/ 40 w 134"/>
                <a:gd name="T13" fmla="*/ 34 h 178"/>
                <a:gd name="T14" fmla="*/ 48 w 134"/>
                <a:gd name="T15" fmla="*/ 48 h 178"/>
                <a:gd name="T16" fmla="*/ 60 w 134"/>
                <a:gd name="T17" fmla="*/ 64 h 178"/>
                <a:gd name="T18" fmla="*/ 72 w 134"/>
                <a:gd name="T19" fmla="*/ 76 h 178"/>
                <a:gd name="T20" fmla="*/ 88 w 134"/>
                <a:gd name="T21" fmla="*/ 88 h 178"/>
                <a:gd name="T22" fmla="*/ 88 w 134"/>
                <a:gd name="T23" fmla="*/ 88 h 178"/>
                <a:gd name="T24" fmla="*/ 96 w 134"/>
                <a:gd name="T25" fmla="*/ 94 h 178"/>
                <a:gd name="T26" fmla="*/ 104 w 134"/>
                <a:gd name="T27" fmla="*/ 100 h 178"/>
                <a:gd name="T28" fmla="*/ 114 w 134"/>
                <a:gd name="T29" fmla="*/ 110 h 178"/>
                <a:gd name="T30" fmla="*/ 122 w 134"/>
                <a:gd name="T31" fmla="*/ 122 h 178"/>
                <a:gd name="T32" fmla="*/ 126 w 134"/>
                <a:gd name="T33" fmla="*/ 134 h 178"/>
                <a:gd name="T34" fmla="*/ 128 w 134"/>
                <a:gd name="T35" fmla="*/ 148 h 178"/>
                <a:gd name="T36" fmla="*/ 126 w 134"/>
                <a:gd name="T37" fmla="*/ 162 h 178"/>
                <a:gd name="T38" fmla="*/ 124 w 134"/>
                <a:gd name="T39" fmla="*/ 170 h 178"/>
                <a:gd name="T40" fmla="*/ 120 w 134"/>
                <a:gd name="T41" fmla="*/ 178 h 178"/>
                <a:gd name="T42" fmla="*/ 120 w 134"/>
                <a:gd name="T43" fmla="*/ 178 h 178"/>
                <a:gd name="T44" fmla="*/ 126 w 134"/>
                <a:gd name="T45" fmla="*/ 170 h 178"/>
                <a:gd name="T46" fmla="*/ 130 w 134"/>
                <a:gd name="T47" fmla="*/ 162 h 178"/>
                <a:gd name="T48" fmla="*/ 134 w 134"/>
                <a:gd name="T49" fmla="*/ 150 h 178"/>
                <a:gd name="T50" fmla="*/ 134 w 134"/>
                <a:gd name="T51" fmla="*/ 136 h 178"/>
                <a:gd name="T52" fmla="*/ 132 w 134"/>
                <a:gd name="T53" fmla="*/ 128 h 178"/>
                <a:gd name="T54" fmla="*/ 130 w 134"/>
                <a:gd name="T55" fmla="*/ 120 h 178"/>
                <a:gd name="T56" fmla="*/ 126 w 134"/>
                <a:gd name="T57" fmla="*/ 110 h 178"/>
                <a:gd name="T58" fmla="*/ 118 w 134"/>
                <a:gd name="T59" fmla="*/ 100 h 178"/>
                <a:gd name="T60" fmla="*/ 110 w 134"/>
                <a:gd name="T61" fmla="*/ 92 h 178"/>
                <a:gd name="T62" fmla="*/ 98 w 134"/>
                <a:gd name="T63" fmla="*/ 82 h 178"/>
                <a:gd name="T64" fmla="*/ 98 w 134"/>
                <a:gd name="T65" fmla="*/ 82 h 178"/>
                <a:gd name="T66" fmla="*/ 82 w 134"/>
                <a:gd name="T67" fmla="*/ 66 h 178"/>
                <a:gd name="T68" fmla="*/ 56 w 134"/>
                <a:gd name="T69" fmla="*/ 40 h 178"/>
                <a:gd name="T70" fmla="*/ 56 w 134"/>
                <a:gd name="T71" fmla="*/ 40 h 178"/>
                <a:gd name="T72" fmla="*/ 44 w 134"/>
                <a:gd name="T73" fmla="*/ 26 h 178"/>
                <a:gd name="T74" fmla="*/ 34 w 134"/>
                <a:gd name="T75" fmla="*/ 14 h 178"/>
                <a:gd name="T76" fmla="*/ 26 w 134"/>
                <a:gd name="T77" fmla="*/ 8 h 178"/>
                <a:gd name="T78" fmla="*/ 18 w 134"/>
                <a:gd name="T79" fmla="*/ 4 h 178"/>
                <a:gd name="T80" fmla="*/ 10 w 134"/>
                <a:gd name="T81" fmla="*/ 0 h 178"/>
                <a:gd name="T82" fmla="*/ 0 w 134"/>
                <a:gd name="T83" fmla="*/ 0 h 17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34"/>
                <a:gd name="T127" fmla="*/ 0 h 178"/>
                <a:gd name="T128" fmla="*/ 134 w 134"/>
                <a:gd name="T129" fmla="*/ 178 h 17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34" h="178">
                  <a:moveTo>
                    <a:pt x="0" y="0"/>
                  </a:moveTo>
                  <a:lnTo>
                    <a:pt x="0" y="0"/>
                  </a:lnTo>
                  <a:lnTo>
                    <a:pt x="16" y="10"/>
                  </a:lnTo>
                  <a:lnTo>
                    <a:pt x="28" y="20"/>
                  </a:lnTo>
                  <a:lnTo>
                    <a:pt x="34" y="26"/>
                  </a:lnTo>
                  <a:lnTo>
                    <a:pt x="40" y="34"/>
                  </a:lnTo>
                  <a:lnTo>
                    <a:pt x="48" y="48"/>
                  </a:lnTo>
                  <a:lnTo>
                    <a:pt x="60" y="64"/>
                  </a:lnTo>
                  <a:lnTo>
                    <a:pt x="72" y="76"/>
                  </a:lnTo>
                  <a:lnTo>
                    <a:pt x="88" y="88"/>
                  </a:lnTo>
                  <a:lnTo>
                    <a:pt x="96" y="94"/>
                  </a:lnTo>
                  <a:lnTo>
                    <a:pt x="104" y="100"/>
                  </a:lnTo>
                  <a:lnTo>
                    <a:pt x="114" y="110"/>
                  </a:lnTo>
                  <a:lnTo>
                    <a:pt x="122" y="122"/>
                  </a:lnTo>
                  <a:lnTo>
                    <a:pt x="126" y="134"/>
                  </a:lnTo>
                  <a:lnTo>
                    <a:pt x="128" y="148"/>
                  </a:lnTo>
                  <a:lnTo>
                    <a:pt x="126" y="162"/>
                  </a:lnTo>
                  <a:lnTo>
                    <a:pt x="124" y="170"/>
                  </a:lnTo>
                  <a:lnTo>
                    <a:pt x="120" y="178"/>
                  </a:lnTo>
                  <a:lnTo>
                    <a:pt x="126" y="170"/>
                  </a:lnTo>
                  <a:lnTo>
                    <a:pt x="130" y="162"/>
                  </a:lnTo>
                  <a:lnTo>
                    <a:pt x="134" y="150"/>
                  </a:lnTo>
                  <a:lnTo>
                    <a:pt x="134" y="136"/>
                  </a:lnTo>
                  <a:lnTo>
                    <a:pt x="132" y="128"/>
                  </a:lnTo>
                  <a:lnTo>
                    <a:pt x="130" y="120"/>
                  </a:lnTo>
                  <a:lnTo>
                    <a:pt x="126" y="110"/>
                  </a:lnTo>
                  <a:lnTo>
                    <a:pt x="118" y="100"/>
                  </a:lnTo>
                  <a:lnTo>
                    <a:pt x="110" y="92"/>
                  </a:lnTo>
                  <a:lnTo>
                    <a:pt x="98" y="82"/>
                  </a:lnTo>
                  <a:lnTo>
                    <a:pt x="82" y="66"/>
                  </a:lnTo>
                  <a:lnTo>
                    <a:pt x="56" y="40"/>
                  </a:lnTo>
                  <a:lnTo>
                    <a:pt x="44" y="26"/>
                  </a:lnTo>
                  <a:lnTo>
                    <a:pt x="34" y="14"/>
                  </a:lnTo>
                  <a:lnTo>
                    <a:pt x="26" y="8"/>
                  </a:lnTo>
                  <a:lnTo>
                    <a:pt x="18" y="4"/>
                  </a:lnTo>
                  <a:lnTo>
                    <a:pt x="10" y="0"/>
                  </a:lnTo>
                  <a:lnTo>
                    <a:pt x="0" y="0"/>
                  </a:lnTo>
                </a:path>
              </a:pathLst>
            </a:custGeom>
            <a:noFill/>
            <a:ln w="9525">
              <a:solidFill>
                <a:schemeClr val="tx1"/>
              </a:solidFill>
              <a:round/>
              <a:headEnd/>
              <a:tailEnd/>
            </a:ln>
          </p:spPr>
          <p:txBody>
            <a:bodyPr/>
            <a:lstStyle/>
            <a:p>
              <a:endParaRPr lang="ja-JP" altLang="en-US" sz="1600"/>
            </a:p>
          </p:txBody>
        </p:sp>
        <p:sp>
          <p:nvSpPr>
            <p:cNvPr id="46" name="Freeform 33"/>
            <p:cNvSpPr>
              <a:spLocks/>
            </p:cNvSpPr>
            <p:nvPr/>
          </p:nvSpPr>
          <p:spPr bwMode="auto">
            <a:xfrm>
              <a:off x="5548234" y="5038813"/>
              <a:ext cx="184698" cy="145396"/>
            </a:xfrm>
            <a:custGeom>
              <a:avLst/>
              <a:gdLst>
                <a:gd name="T0" fmla="*/ 80 w 116"/>
                <a:gd name="T1" fmla="*/ 102 h 102"/>
                <a:gd name="T2" fmla="*/ 80 w 116"/>
                <a:gd name="T3" fmla="*/ 102 h 102"/>
                <a:gd name="T4" fmla="*/ 68 w 116"/>
                <a:gd name="T5" fmla="*/ 98 h 102"/>
                <a:gd name="T6" fmla="*/ 44 w 116"/>
                <a:gd name="T7" fmla="*/ 84 h 102"/>
                <a:gd name="T8" fmla="*/ 30 w 116"/>
                <a:gd name="T9" fmla="*/ 76 h 102"/>
                <a:gd name="T10" fmla="*/ 16 w 116"/>
                <a:gd name="T11" fmla="*/ 66 h 102"/>
                <a:gd name="T12" fmla="*/ 6 w 116"/>
                <a:gd name="T13" fmla="*/ 56 h 102"/>
                <a:gd name="T14" fmla="*/ 4 w 116"/>
                <a:gd name="T15" fmla="*/ 50 h 102"/>
                <a:gd name="T16" fmla="*/ 2 w 116"/>
                <a:gd name="T17" fmla="*/ 44 h 102"/>
                <a:gd name="T18" fmla="*/ 2 w 116"/>
                <a:gd name="T19" fmla="*/ 44 h 102"/>
                <a:gd name="T20" fmla="*/ 0 w 116"/>
                <a:gd name="T21" fmla="*/ 34 h 102"/>
                <a:gd name="T22" fmla="*/ 2 w 116"/>
                <a:gd name="T23" fmla="*/ 24 h 102"/>
                <a:gd name="T24" fmla="*/ 6 w 116"/>
                <a:gd name="T25" fmla="*/ 14 h 102"/>
                <a:gd name="T26" fmla="*/ 12 w 116"/>
                <a:gd name="T27" fmla="*/ 8 h 102"/>
                <a:gd name="T28" fmla="*/ 22 w 116"/>
                <a:gd name="T29" fmla="*/ 2 h 102"/>
                <a:gd name="T30" fmla="*/ 32 w 116"/>
                <a:gd name="T31" fmla="*/ 0 h 102"/>
                <a:gd name="T32" fmla="*/ 46 w 116"/>
                <a:gd name="T33" fmla="*/ 2 h 102"/>
                <a:gd name="T34" fmla="*/ 62 w 116"/>
                <a:gd name="T35" fmla="*/ 6 h 102"/>
                <a:gd name="T36" fmla="*/ 62 w 116"/>
                <a:gd name="T37" fmla="*/ 6 h 102"/>
                <a:gd name="T38" fmla="*/ 88 w 116"/>
                <a:gd name="T39" fmla="*/ 18 h 102"/>
                <a:gd name="T40" fmla="*/ 106 w 116"/>
                <a:gd name="T41" fmla="*/ 28 h 102"/>
                <a:gd name="T42" fmla="*/ 116 w 116"/>
                <a:gd name="T43" fmla="*/ 36 h 102"/>
                <a:gd name="T44" fmla="*/ 116 w 116"/>
                <a:gd name="T45" fmla="*/ 36 h 102"/>
                <a:gd name="T46" fmla="*/ 116 w 116"/>
                <a:gd name="T47" fmla="*/ 46 h 102"/>
                <a:gd name="T48" fmla="*/ 116 w 116"/>
                <a:gd name="T49" fmla="*/ 56 h 102"/>
                <a:gd name="T50" fmla="*/ 114 w 116"/>
                <a:gd name="T51" fmla="*/ 68 h 102"/>
                <a:gd name="T52" fmla="*/ 110 w 116"/>
                <a:gd name="T53" fmla="*/ 80 h 102"/>
                <a:gd name="T54" fmla="*/ 102 w 116"/>
                <a:gd name="T55" fmla="*/ 92 h 102"/>
                <a:gd name="T56" fmla="*/ 98 w 116"/>
                <a:gd name="T57" fmla="*/ 96 h 102"/>
                <a:gd name="T58" fmla="*/ 94 w 116"/>
                <a:gd name="T59" fmla="*/ 100 h 102"/>
                <a:gd name="T60" fmla="*/ 88 w 116"/>
                <a:gd name="T61" fmla="*/ 102 h 102"/>
                <a:gd name="T62" fmla="*/ 80 w 116"/>
                <a:gd name="T63" fmla="*/ 102 h 10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16"/>
                <a:gd name="T97" fmla="*/ 0 h 102"/>
                <a:gd name="T98" fmla="*/ 116 w 116"/>
                <a:gd name="T99" fmla="*/ 102 h 10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16" h="102">
                  <a:moveTo>
                    <a:pt x="80" y="102"/>
                  </a:moveTo>
                  <a:lnTo>
                    <a:pt x="80" y="102"/>
                  </a:lnTo>
                  <a:lnTo>
                    <a:pt x="68" y="98"/>
                  </a:lnTo>
                  <a:lnTo>
                    <a:pt x="44" y="84"/>
                  </a:lnTo>
                  <a:lnTo>
                    <a:pt x="30" y="76"/>
                  </a:lnTo>
                  <a:lnTo>
                    <a:pt x="16" y="66"/>
                  </a:lnTo>
                  <a:lnTo>
                    <a:pt x="6" y="56"/>
                  </a:lnTo>
                  <a:lnTo>
                    <a:pt x="4" y="50"/>
                  </a:lnTo>
                  <a:lnTo>
                    <a:pt x="2" y="44"/>
                  </a:lnTo>
                  <a:lnTo>
                    <a:pt x="0" y="34"/>
                  </a:lnTo>
                  <a:lnTo>
                    <a:pt x="2" y="24"/>
                  </a:lnTo>
                  <a:lnTo>
                    <a:pt x="6" y="14"/>
                  </a:lnTo>
                  <a:lnTo>
                    <a:pt x="12" y="8"/>
                  </a:lnTo>
                  <a:lnTo>
                    <a:pt x="22" y="2"/>
                  </a:lnTo>
                  <a:lnTo>
                    <a:pt x="32" y="0"/>
                  </a:lnTo>
                  <a:lnTo>
                    <a:pt x="46" y="2"/>
                  </a:lnTo>
                  <a:lnTo>
                    <a:pt x="62" y="6"/>
                  </a:lnTo>
                  <a:lnTo>
                    <a:pt x="88" y="18"/>
                  </a:lnTo>
                  <a:lnTo>
                    <a:pt x="106" y="28"/>
                  </a:lnTo>
                  <a:lnTo>
                    <a:pt x="116" y="36"/>
                  </a:lnTo>
                  <a:lnTo>
                    <a:pt x="116" y="46"/>
                  </a:lnTo>
                  <a:lnTo>
                    <a:pt x="116" y="56"/>
                  </a:lnTo>
                  <a:lnTo>
                    <a:pt x="114" y="68"/>
                  </a:lnTo>
                  <a:lnTo>
                    <a:pt x="110" y="80"/>
                  </a:lnTo>
                  <a:lnTo>
                    <a:pt x="102" y="92"/>
                  </a:lnTo>
                  <a:lnTo>
                    <a:pt x="98" y="96"/>
                  </a:lnTo>
                  <a:lnTo>
                    <a:pt x="94" y="100"/>
                  </a:lnTo>
                  <a:lnTo>
                    <a:pt x="88" y="102"/>
                  </a:lnTo>
                  <a:lnTo>
                    <a:pt x="80" y="102"/>
                  </a:lnTo>
                  <a:close/>
                </a:path>
              </a:pathLst>
            </a:custGeom>
            <a:noFill/>
            <a:ln w="9525">
              <a:solidFill>
                <a:schemeClr val="tx1"/>
              </a:solidFill>
              <a:round/>
              <a:headEnd/>
              <a:tailEnd/>
            </a:ln>
          </p:spPr>
          <p:txBody>
            <a:bodyPr/>
            <a:lstStyle/>
            <a:p>
              <a:endParaRPr lang="ja-JP" altLang="en-US" sz="1600"/>
            </a:p>
          </p:txBody>
        </p:sp>
        <p:sp>
          <p:nvSpPr>
            <p:cNvPr id="47" name="Freeform 34"/>
            <p:cNvSpPr>
              <a:spLocks/>
            </p:cNvSpPr>
            <p:nvPr/>
          </p:nvSpPr>
          <p:spPr bwMode="auto">
            <a:xfrm>
              <a:off x="5548234" y="5038813"/>
              <a:ext cx="184698" cy="145396"/>
            </a:xfrm>
            <a:custGeom>
              <a:avLst/>
              <a:gdLst>
                <a:gd name="T0" fmla="*/ 80 w 116"/>
                <a:gd name="T1" fmla="*/ 102 h 102"/>
                <a:gd name="T2" fmla="*/ 80 w 116"/>
                <a:gd name="T3" fmla="*/ 102 h 102"/>
                <a:gd name="T4" fmla="*/ 68 w 116"/>
                <a:gd name="T5" fmla="*/ 98 h 102"/>
                <a:gd name="T6" fmla="*/ 44 w 116"/>
                <a:gd name="T7" fmla="*/ 84 h 102"/>
                <a:gd name="T8" fmla="*/ 30 w 116"/>
                <a:gd name="T9" fmla="*/ 76 h 102"/>
                <a:gd name="T10" fmla="*/ 16 w 116"/>
                <a:gd name="T11" fmla="*/ 66 h 102"/>
                <a:gd name="T12" fmla="*/ 6 w 116"/>
                <a:gd name="T13" fmla="*/ 56 h 102"/>
                <a:gd name="T14" fmla="*/ 4 w 116"/>
                <a:gd name="T15" fmla="*/ 50 h 102"/>
                <a:gd name="T16" fmla="*/ 2 w 116"/>
                <a:gd name="T17" fmla="*/ 44 h 102"/>
                <a:gd name="T18" fmla="*/ 2 w 116"/>
                <a:gd name="T19" fmla="*/ 44 h 102"/>
                <a:gd name="T20" fmla="*/ 0 w 116"/>
                <a:gd name="T21" fmla="*/ 34 h 102"/>
                <a:gd name="T22" fmla="*/ 2 w 116"/>
                <a:gd name="T23" fmla="*/ 24 h 102"/>
                <a:gd name="T24" fmla="*/ 6 w 116"/>
                <a:gd name="T25" fmla="*/ 14 h 102"/>
                <a:gd name="T26" fmla="*/ 12 w 116"/>
                <a:gd name="T27" fmla="*/ 8 h 102"/>
                <a:gd name="T28" fmla="*/ 22 w 116"/>
                <a:gd name="T29" fmla="*/ 2 h 102"/>
                <a:gd name="T30" fmla="*/ 32 w 116"/>
                <a:gd name="T31" fmla="*/ 0 h 102"/>
                <a:gd name="T32" fmla="*/ 46 w 116"/>
                <a:gd name="T33" fmla="*/ 2 h 102"/>
                <a:gd name="T34" fmla="*/ 62 w 116"/>
                <a:gd name="T35" fmla="*/ 6 h 102"/>
                <a:gd name="T36" fmla="*/ 62 w 116"/>
                <a:gd name="T37" fmla="*/ 6 h 102"/>
                <a:gd name="T38" fmla="*/ 88 w 116"/>
                <a:gd name="T39" fmla="*/ 18 h 102"/>
                <a:gd name="T40" fmla="*/ 106 w 116"/>
                <a:gd name="T41" fmla="*/ 28 h 102"/>
                <a:gd name="T42" fmla="*/ 116 w 116"/>
                <a:gd name="T43" fmla="*/ 36 h 102"/>
                <a:gd name="T44" fmla="*/ 116 w 116"/>
                <a:gd name="T45" fmla="*/ 36 h 102"/>
                <a:gd name="T46" fmla="*/ 116 w 116"/>
                <a:gd name="T47" fmla="*/ 46 h 102"/>
                <a:gd name="T48" fmla="*/ 116 w 116"/>
                <a:gd name="T49" fmla="*/ 56 h 102"/>
                <a:gd name="T50" fmla="*/ 114 w 116"/>
                <a:gd name="T51" fmla="*/ 68 h 102"/>
                <a:gd name="T52" fmla="*/ 110 w 116"/>
                <a:gd name="T53" fmla="*/ 80 h 102"/>
                <a:gd name="T54" fmla="*/ 102 w 116"/>
                <a:gd name="T55" fmla="*/ 92 h 102"/>
                <a:gd name="T56" fmla="*/ 98 w 116"/>
                <a:gd name="T57" fmla="*/ 96 h 102"/>
                <a:gd name="T58" fmla="*/ 94 w 116"/>
                <a:gd name="T59" fmla="*/ 100 h 102"/>
                <a:gd name="T60" fmla="*/ 88 w 116"/>
                <a:gd name="T61" fmla="*/ 102 h 102"/>
                <a:gd name="T62" fmla="*/ 80 w 116"/>
                <a:gd name="T63" fmla="*/ 102 h 10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16"/>
                <a:gd name="T97" fmla="*/ 0 h 102"/>
                <a:gd name="T98" fmla="*/ 116 w 116"/>
                <a:gd name="T99" fmla="*/ 102 h 102"/>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16" h="102">
                  <a:moveTo>
                    <a:pt x="80" y="102"/>
                  </a:moveTo>
                  <a:lnTo>
                    <a:pt x="80" y="102"/>
                  </a:lnTo>
                  <a:lnTo>
                    <a:pt x="68" y="98"/>
                  </a:lnTo>
                  <a:lnTo>
                    <a:pt x="44" y="84"/>
                  </a:lnTo>
                  <a:lnTo>
                    <a:pt x="30" y="76"/>
                  </a:lnTo>
                  <a:lnTo>
                    <a:pt x="16" y="66"/>
                  </a:lnTo>
                  <a:lnTo>
                    <a:pt x="6" y="56"/>
                  </a:lnTo>
                  <a:lnTo>
                    <a:pt x="4" y="50"/>
                  </a:lnTo>
                  <a:lnTo>
                    <a:pt x="2" y="44"/>
                  </a:lnTo>
                  <a:lnTo>
                    <a:pt x="0" y="34"/>
                  </a:lnTo>
                  <a:lnTo>
                    <a:pt x="2" y="24"/>
                  </a:lnTo>
                  <a:lnTo>
                    <a:pt x="6" y="14"/>
                  </a:lnTo>
                  <a:lnTo>
                    <a:pt x="12" y="8"/>
                  </a:lnTo>
                  <a:lnTo>
                    <a:pt x="22" y="2"/>
                  </a:lnTo>
                  <a:lnTo>
                    <a:pt x="32" y="0"/>
                  </a:lnTo>
                  <a:lnTo>
                    <a:pt x="46" y="2"/>
                  </a:lnTo>
                  <a:lnTo>
                    <a:pt x="62" y="6"/>
                  </a:lnTo>
                  <a:lnTo>
                    <a:pt x="88" y="18"/>
                  </a:lnTo>
                  <a:lnTo>
                    <a:pt x="106" y="28"/>
                  </a:lnTo>
                  <a:lnTo>
                    <a:pt x="116" y="36"/>
                  </a:lnTo>
                  <a:lnTo>
                    <a:pt x="116" y="46"/>
                  </a:lnTo>
                  <a:lnTo>
                    <a:pt x="116" y="56"/>
                  </a:lnTo>
                  <a:lnTo>
                    <a:pt x="114" y="68"/>
                  </a:lnTo>
                  <a:lnTo>
                    <a:pt x="110" y="80"/>
                  </a:lnTo>
                  <a:lnTo>
                    <a:pt x="102" y="92"/>
                  </a:lnTo>
                  <a:lnTo>
                    <a:pt x="98" y="96"/>
                  </a:lnTo>
                  <a:lnTo>
                    <a:pt x="94" y="100"/>
                  </a:lnTo>
                  <a:lnTo>
                    <a:pt x="88" y="102"/>
                  </a:lnTo>
                  <a:lnTo>
                    <a:pt x="80" y="102"/>
                  </a:lnTo>
                </a:path>
              </a:pathLst>
            </a:custGeom>
            <a:noFill/>
            <a:ln w="9525">
              <a:solidFill>
                <a:schemeClr val="tx1"/>
              </a:solidFill>
              <a:round/>
              <a:headEnd/>
              <a:tailEnd/>
            </a:ln>
          </p:spPr>
          <p:txBody>
            <a:bodyPr/>
            <a:lstStyle/>
            <a:p>
              <a:endParaRPr lang="ja-JP" altLang="en-US" sz="1600"/>
            </a:p>
          </p:txBody>
        </p:sp>
        <p:sp>
          <p:nvSpPr>
            <p:cNvPr id="48" name="Freeform 35"/>
            <p:cNvSpPr>
              <a:spLocks/>
            </p:cNvSpPr>
            <p:nvPr/>
          </p:nvSpPr>
          <p:spPr bwMode="auto">
            <a:xfrm>
              <a:off x="5675613" y="5087278"/>
              <a:ext cx="63688" cy="96930"/>
            </a:xfrm>
            <a:custGeom>
              <a:avLst/>
              <a:gdLst>
                <a:gd name="T0" fmla="*/ 0 w 40"/>
                <a:gd name="T1" fmla="*/ 68 h 68"/>
                <a:gd name="T2" fmla="*/ 0 w 40"/>
                <a:gd name="T3" fmla="*/ 68 h 68"/>
                <a:gd name="T4" fmla="*/ 6 w 40"/>
                <a:gd name="T5" fmla="*/ 64 h 68"/>
                <a:gd name="T6" fmla="*/ 12 w 40"/>
                <a:gd name="T7" fmla="*/ 60 h 68"/>
                <a:gd name="T8" fmla="*/ 18 w 40"/>
                <a:gd name="T9" fmla="*/ 52 h 68"/>
                <a:gd name="T10" fmla="*/ 24 w 40"/>
                <a:gd name="T11" fmla="*/ 44 h 68"/>
                <a:gd name="T12" fmla="*/ 30 w 40"/>
                <a:gd name="T13" fmla="*/ 32 h 68"/>
                <a:gd name="T14" fmla="*/ 34 w 40"/>
                <a:gd name="T15" fmla="*/ 16 h 68"/>
                <a:gd name="T16" fmla="*/ 34 w 40"/>
                <a:gd name="T17" fmla="*/ 0 h 68"/>
                <a:gd name="T18" fmla="*/ 34 w 40"/>
                <a:gd name="T19" fmla="*/ 0 h 68"/>
                <a:gd name="T20" fmla="*/ 36 w 40"/>
                <a:gd name="T21" fmla="*/ 4 h 68"/>
                <a:gd name="T22" fmla="*/ 38 w 40"/>
                <a:gd name="T23" fmla="*/ 12 h 68"/>
                <a:gd name="T24" fmla="*/ 40 w 40"/>
                <a:gd name="T25" fmla="*/ 18 h 68"/>
                <a:gd name="T26" fmla="*/ 38 w 40"/>
                <a:gd name="T27" fmla="*/ 26 h 68"/>
                <a:gd name="T28" fmla="*/ 36 w 40"/>
                <a:gd name="T29" fmla="*/ 34 h 68"/>
                <a:gd name="T30" fmla="*/ 30 w 40"/>
                <a:gd name="T31" fmla="*/ 44 h 68"/>
                <a:gd name="T32" fmla="*/ 30 w 40"/>
                <a:gd name="T33" fmla="*/ 44 h 68"/>
                <a:gd name="T34" fmla="*/ 24 w 40"/>
                <a:gd name="T35" fmla="*/ 52 h 68"/>
                <a:gd name="T36" fmla="*/ 20 w 40"/>
                <a:gd name="T37" fmla="*/ 58 h 68"/>
                <a:gd name="T38" fmla="*/ 10 w 40"/>
                <a:gd name="T39" fmla="*/ 66 h 68"/>
                <a:gd name="T40" fmla="*/ 2 w 40"/>
                <a:gd name="T41" fmla="*/ 68 h 68"/>
                <a:gd name="T42" fmla="*/ 0 w 40"/>
                <a:gd name="T43" fmla="*/ 68 h 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0"/>
                <a:gd name="T67" fmla="*/ 0 h 68"/>
                <a:gd name="T68" fmla="*/ 40 w 40"/>
                <a:gd name="T69" fmla="*/ 68 h 6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0" h="68">
                  <a:moveTo>
                    <a:pt x="0" y="68"/>
                  </a:moveTo>
                  <a:lnTo>
                    <a:pt x="0" y="68"/>
                  </a:lnTo>
                  <a:lnTo>
                    <a:pt x="6" y="64"/>
                  </a:lnTo>
                  <a:lnTo>
                    <a:pt x="12" y="60"/>
                  </a:lnTo>
                  <a:lnTo>
                    <a:pt x="18" y="52"/>
                  </a:lnTo>
                  <a:lnTo>
                    <a:pt x="24" y="44"/>
                  </a:lnTo>
                  <a:lnTo>
                    <a:pt x="30" y="32"/>
                  </a:lnTo>
                  <a:lnTo>
                    <a:pt x="34" y="16"/>
                  </a:lnTo>
                  <a:lnTo>
                    <a:pt x="34" y="0"/>
                  </a:lnTo>
                  <a:lnTo>
                    <a:pt x="36" y="4"/>
                  </a:lnTo>
                  <a:lnTo>
                    <a:pt x="38" y="12"/>
                  </a:lnTo>
                  <a:lnTo>
                    <a:pt x="40" y="18"/>
                  </a:lnTo>
                  <a:lnTo>
                    <a:pt x="38" y="26"/>
                  </a:lnTo>
                  <a:lnTo>
                    <a:pt x="36" y="34"/>
                  </a:lnTo>
                  <a:lnTo>
                    <a:pt x="30" y="44"/>
                  </a:lnTo>
                  <a:lnTo>
                    <a:pt x="24" y="52"/>
                  </a:lnTo>
                  <a:lnTo>
                    <a:pt x="20" y="58"/>
                  </a:lnTo>
                  <a:lnTo>
                    <a:pt x="10" y="66"/>
                  </a:lnTo>
                  <a:lnTo>
                    <a:pt x="2" y="68"/>
                  </a:lnTo>
                  <a:lnTo>
                    <a:pt x="0" y="68"/>
                  </a:lnTo>
                  <a:close/>
                </a:path>
              </a:pathLst>
            </a:custGeom>
            <a:noFill/>
            <a:ln w="9525">
              <a:solidFill>
                <a:schemeClr val="tx1"/>
              </a:solidFill>
              <a:round/>
              <a:headEnd/>
              <a:tailEnd/>
            </a:ln>
          </p:spPr>
          <p:txBody>
            <a:bodyPr/>
            <a:lstStyle/>
            <a:p>
              <a:endParaRPr lang="ja-JP" altLang="en-US" sz="1600"/>
            </a:p>
          </p:txBody>
        </p:sp>
        <p:sp>
          <p:nvSpPr>
            <p:cNvPr id="49" name="Freeform 36"/>
            <p:cNvSpPr>
              <a:spLocks/>
            </p:cNvSpPr>
            <p:nvPr/>
          </p:nvSpPr>
          <p:spPr bwMode="auto">
            <a:xfrm>
              <a:off x="5675613" y="5087278"/>
              <a:ext cx="63688" cy="96930"/>
            </a:xfrm>
            <a:custGeom>
              <a:avLst/>
              <a:gdLst>
                <a:gd name="T0" fmla="*/ 0 w 40"/>
                <a:gd name="T1" fmla="*/ 68 h 68"/>
                <a:gd name="T2" fmla="*/ 0 w 40"/>
                <a:gd name="T3" fmla="*/ 68 h 68"/>
                <a:gd name="T4" fmla="*/ 6 w 40"/>
                <a:gd name="T5" fmla="*/ 64 h 68"/>
                <a:gd name="T6" fmla="*/ 12 w 40"/>
                <a:gd name="T7" fmla="*/ 60 h 68"/>
                <a:gd name="T8" fmla="*/ 18 w 40"/>
                <a:gd name="T9" fmla="*/ 52 h 68"/>
                <a:gd name="T10" fmla="*/ 24 w 40"/>
                <a:gd name="T11" fmla="*/ 44 h 68"/>
                <a:gd name="T12" fmla="*/ 30 w 40"/>
                <a:gd name="T13" fmla="*/ 32 h 68"/>
                <a:gd name="T14" fmla="*/ 34 w 40"/>
                <a:gd name="T15" fmla="*/ 16 h 68"/>
                <a:gd name="T16" fmla="*/ 34 w 40"/>
                <a:gd name="T17" fmla="*/ 0 h 68"/>
                <a:gd name="T18" fmla="*/ 34 w 40"/>
                <a:gd name="T19" fmla="*/ 0 h 68"/>
                <a:gd name="T20" fmla="*/ 36 w 40"/>
                <a:gd name="T21" fmla="*/ 4 h 68"/>
                <a:gd name="T22" fmla="*/ 38 w 40"/>
                <a:gd name="T23" fmla="*/ 12 h 68"/>
                <a:gd name="T24" fmla="*/ 40 w 40"/>
                <a:gd name="T25" fmla="*/ 18 h 68"/>
                <a:gd name="T26" fmla="*/ 38 w 40"/>
                <a:gd name="T27" fmla="*/ 26 h 68"/>
                <a:gd name="T28" fmla="*/ 36 w 40"/>
                <a:gd name="T29" fmla="*/ 34 h 68"/>
                <a:gd name="T30" fmla="*/ 30 w 40"/>
                <a:gd name="T31" fmla="*/ 44 h 68"/>
                <a:gd name="T32" fmla="*/ 30 w 40"/>
                <a:gd name="T33" fmla="*/ 44 h 68"/>
                <a:gd name="T34" fmla="*/ 24 w 40"/>
                <a:gd name="T35" fmla="*/ 52 h 68"/>
                <a:gd name="T36" fmla="*/ 20 w 40"/>
                <a:gd name="T37" fmla="*/ 58 h 68"/>
                <a:gd name="T38" fmla="*/ 10 w 40"/>
                <a:gd name="T39" fmla="*/ 66 h 68"/>
                <a:gd name="T40" fmla="*/ 2 w 40"/>
                <a:gd name="T41" fmla="*/ 68 h 68"/>
                <a:gd name="T42" fmla="*/ 0 w 40"/>
                <a:gd name="T43" fmla="*/ 68 h 6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40"/>
                <a:gd name="T67" fmla="*/ 0 h 68"/>
                <a:gd name="T68" fmla="*/ 40 w 40"/>
                <a:gd name="T69" fmla="*/ 68 h 6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40" h="68">
                  <a:moveTo>
                    <a:pt x="0" y="68"/>
                  </a:moveTo>
                  <a:lnTo>
                    <a:pt x="0" y="68"/>
                  </a:lnTo>
                  <a:lnTo>
                    <a:pt x="6" y="64"/>
                  </a:lnTo>
                  <a:lnTo>
                    <a:pt x="12" y="60"/>
                  </a:lnTo>
                  <a:lnTo>
                    <a:pt x="18" y="52"/>
                  </a:lnTo>
                  <a:lnTo>
                    <a:pt x="24" y="44"/>
                  </a:lnTo>
                  <a:lnTo>
                    <a:pt x="30" y="32"/>
                  </a:lnTo>
                  <a:lnTo>
                    <a:pt x="34" y="16"/>
                  </a:lnTo>
                  <a:lnTo>
                    <a:pt x="34" y="0"/>
                  </a:lnTo>
                  <a:lnTo>
                    <a:pt x="36" y="4"/>
                  </a:lnTo>
                  <a:lnTo>
                    <a:pt x="38" y="12"/>
                  </a:lnTo>
                  <a:lnTo>
                    <a:pt x="40" y="18"/>
                  </a:lnTo>
                  <a:lnTo>
                    <a:pt x="38" y="26"/>
                  </a:lnTo>
                  <a:lnTo>
                    <a:pt x="36" y="34"/>
                  </a:lnTo>
                  <a:lnTo>
                    <a:pt x="30" y="44"/>
                  </a:lnTo>
                  <a:lnTo>
                    <a:pt x="24" y="52"/>
                  </a:lnTo>
                  <a:lnTo>
                    <a:pt x="20" y="58"/>
                  </a:lnTo>
                  <a:lnTo>
                    <a:pt x="10" y="66"/>
                  </a:lnTo>
                  <a:lnTo>
                    <a:pt x="2" y="68"/>
                  </a:lnTo>
                  <a:lnTo>
                    <a:pt x="0" y="68"/>
                  </a:lnTo>
                </a:path>
              </a:pathLst>
            </a:custGeom>
            <a:noFill/>
            <a:ln w="9525">
              <a:solidFill>
                <a:schemeClr val="tx1"/>
              </a:solidFill>
              <a:round/>
              <a:headEnd/>
              <a:tailEnd/>
            </a:ln>
          </p:spPr>
          <p:txBody>
            <a:bodyPr/>
            <a:lstStyle/>
            <a:p>
              <a:endParaRPr lang="ja-JP" altLang="en-US" sz="1600"/>
            </a:p>
          </p:txBody>
        </p:sp>
        <p:sp>
          <p:nvSpPr>
            <p:cNvPr id="50" name="Freeform 37"/>
            <p:cNvSpPr>
              <a:spLocks/>
            </p:cNvSpPr>
            <p:nvPr/>
          </p:nvSpPr>
          <p:spPr bwMode="auto">
            <a:xfrm>
              <a:off x="5982910" y="4899119"/>
              <a:ext cx="289784" cy="339255"/>
            </a:xfrm>
            <a:custGeom>
              <a:avLst/>
              <a:gdLst>
                <a:gd name="T0" fmla="*/ 0 w 182"/>
                <a:gd name="T1" fmla="*/ 0 h 238"/>
                <a:gd name="T2" fmla="*/ 0 w 182"/>
                <a:gd name="T3" fmla="*/ 0 h 238"/>
                <a:gd name="T4" fmla="*/ 20 w 182"/>
                <a:gd name="T5" fmla="*/ 10 h 238"/>
                <a:gd name="T6" fmla="*/ 42 w 182"/>
                <a:gd name="T7" fmla="*/ 24 h 238"/>
                <a:gd name="T8" fmla="*/ 68 w 182"/>
                <a:gd name="T9" fmla="*/ 42 h 238"/>
                <a:gd name="T10" fmla="*/ 96 w 182"/>
                <a:gd name="T11" fmla="*/ 64 h 238"/>
                <a:gd name="T12" fmla="*/ 122 w 182"/>
                <a:gd name="T13" fmla="*/ 92 h 238"/>
                <a:gd name="T14" fmla="*/ 136 w 182"/>
                <a:gd name="T15" fmla="*/ 108 h 238"/>
                <a:gd name="T16" fmla="*/ 146 w 182"/>
                <a:gd name="T17" fmla="*/ 124 h 238"/>
                <a:gd name="T18" fmla="*/ 156 w 182"/>
                <a:gd name="T19" fmla="*/ 140 h 238"/>
                <a:gd name="T20" fmla="*/ 164 w 182"/>
                <a:gd name="T21" fmla="*/ 158 h 238"/>
                <a:gd name="T22" fmla="*/ 164 w 182"/>
                <a:gd name="T23" fmla="*/ 158 h 238"/>
                <a:gd name="T24" fmla="*/ 162 w 182"/>
                <a:gd name="T25" fmla="*/ 166 h 238"/>
                <a:gd name="T26" fmla="*/ 156 w 182"/>
                <a:gd name="T27" fmla="*/ 186 h 238"/>
                <a:gd name="T28" fmla="*/ 154 w 182"/>
                <a:gd name="T29" fmla="*/ 198 h 238"/>
                <a:gd name="T30" fmla="*/ 152 w 182"/>
                <a:gd name="T31" fmla="*/ 212 h 238"/>
                <a:gd name="T32" fmla="*/ 154 w 182"/>
                <a:gd name="T33" fmla="*/ 224 h 238"/>
                <a:gd name="T34" fmla="*/ 160 w 182"/>
                <a:gd name="T35" fmla="*/ 238 h 238"/>
                <a:gd name="T36" fmla="*/ 160 w 182"/>
                <a:gd name="T37" fmla="*/ 238 h 238"/>
                <a:gd name="T38" fmla="*/ 158 w 182"/>
                <a:gd name="T39" fmla="*/ 232 h 238"/>
                <a:gd name="T40" fmla="*/ 158 w 182"/>
                <a:gd name="T41" fmla="*/ 212 h 238"/>
                <a:gd name="T42" fmla="*/ 158 w 182"/>
                <a:gd name="T43" fmla="*/ 200 h 238"/>
                <a:gd name="T44" fmla="*/ 162 w 182"/>
                <a:gd name="T45" fmla="*/ 186 h 238"/>
                <a:gd name="T46" fmla="*/ 168 w 182"/>
                <a:gd name="T47" fmla="*/ 174 h 238"/>
                <a:gd name="T48" fmla="*/ 176 w 182"/>
                <a:gd name="T49" fmla="*/ 162 h 238"/>
                <a:gd name="T50" fmla="*/ 176 w 182"/>
                <a:gd name="T51" fmla="*/ 162 h 238"/>
                <a:gd name="T52" fmla="*/ 176 w 182"/>
                <a:gd name="T53" fmla="*/ 160 h 238"/>
                <a:gd name="T54" fmla="*/ 176 w 182"/>
                <a:gd name="T55" fmla="*/ 160 h 238"/>
                <a:gd name="T56" fmla="*/ 180 w 182"/>
                <a:gd name="T57" fmla="*/ 154 h 238"/>
                <a:gd name="T58" fmla="*/ 182 w 182"/>
                <a:gd name="T59" fmla="*/ 146 h 238"/>
                <a:gd name="T60" fmla="*/ 180 w 182"/>
                <a:gd name="T61" fmla="*/ 138 h 238"/>
                <a:gd name="T62" fmla="*/ 178 w 182"/>
                <a:gd name="T63" fmla="*/ 128 h 238"/>
                <a:gd name="T64" fmla="*/ 172 w 182"/>
                <a:gd name="T65" fmla="*/ 118 h 238"/>
                <a:gd name="T66" fmla="*/ 164 w 182"/>
                <a:gd name="T67" fmla="*/ 108 h 238"/>
                <a:gd name="T68" fmla="*/ 144 w 182"/>
                <a:gd name="T69" fmla="*/ 84 h 238"/>
                <a:gd name="T70" fmla="*/ 116 w 182"/>
                <a:gd name="T71" fmla="*/ 62 h 238"/>
                <a:gd name="T72" fmla="*/ 82 w 182"/>
                <a:gd name="T73" fmla="*/ 40 h 238"/>
                <a:gd name="T74" fmla="*/ 44 w 182"/>
                <a:gd name="T75" fmla="*/ 18 h 238"/>
                <a:gd name="T76" fmla="*/ 0 w 182"/>
                <a:gd name="T77" fmla="*/ 0 h 23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82"/>
                <a:gd name="T118" fmla="*/ 0 h 238"/>
                <a:gd name="T119" fmla="*/ 182 w 182"/>
                <a:gd name="T120" fmla="*/ 238 h 23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82" h="238">
                  <a:moveTo>
                    <a:pt x="0" y="0"/>
                  </a:moveTo>
                  <a:lnTo>
                    <a:pt x="0" y="0"/>
                  </a:lnTo>
                  <a:lnTo>
                    <a:pt x="20" y="10"/>
                  </a:lnTo>
                  <a:lnTo>
                    <a:pt x="42" y="24"/>
                  </a:lnTo>
                  <a:lnTo>
                    <a:pt x="68" y="42"/>
                  </a:lnTo>
                  <a:lnTo>
                    <a:pt x="96" y="64"/>
                  </a:lnTo>
                  <a:lnTo>
                    <a:pt x="122" y="92"/>
                  </a:lnTo>
                  <a:lnTo>
                    <a:pt x="136" y="108"/>
                  </a:lnTo>
                  <a:lnTo>
                    <a:pt x="146" y="124"/>
                  </a:lnTo>
                  <a:lnTo>
                    <a:pt x="156" y="140"/>
                  </a:lnTo>
                  <a:lnTo>
                    <a:pt x="164" y="158"/>
                  </a:lnTo>
                  <a:lnTo>
                    <a:pt x="162" y="166"/>
                  </a:lnTo>
                  <a:lnTo>
                    <a:pt x="156" y="186"/>
                  </a:lnTo>
                  <a:lnTo>
                    <a:pt x="154" y="198"/>
                  </a:lnTo>
                  <a:lnTo>
                    <a:pt x="152" y="212"/>
                  </a:lnTo>
                  <a:lnTo>
                    <a:pt x="154" y="224"/>
                  </a:lnTo>
                  <a:lnTo>
                    <a:pt x="160" y="238"/>
                  </a:lnTo>
                  <a:lnTo>
                    <a:pt x="158" y="232"/>
                  </a:lnTo>
                  <a:lnTo>
                    <a:pt x="158" y="212"/>
                  </a:lnTo>
                  <a:lnTo>
                    <a:pt x="158" y="200"/>
                  </a:lnTo>
                  <a:lnTo>
                    <a:pt x="162" y="186"/>
                  </a:lnTo>
                  <a:lnTo>
                    <a:pt x="168" y="174"/>
                  </a:lnTo>
                  <a:lnTo>
                    <a:pt x="176" y="162"/>
                  </a:lnTo>
                  <a:lnTo>
                    <a:pt x="176" y="160"/>
                  </a:lnTo>
                  <a:lnTo>
                    <a:pt x="180" y="154"/>
                  </a:lnTo>
                  <a:lnTo>
                    <a:pt x="182" y="146"/>
                  </a:lnTo>
                  <a:lnTo>
                    <a:pt x="180" y="138"/>
                  </a:lnTo>
                  <a:lnTo>
                    <a:pt x="178" y="128"/>
                  </a:lnTo>
                  <a:lnTo>
                    <a:pt x="172" y="118"/>
                  </a:lnTo>
                  <a:lnTo>
                    <a:pt x="164" y="108"/>
                  </a:lnTo>
                  <a:lnTo>
                    <a:pt x="144" y="84"/>
                  </a:lnTo>
                  <a:lnTo>
                    <a:pt x="116" y="62"/>
                  </a:lnTo>
                  <a:lnTo>
                    <a:pt x="82" y="40"/>
                  </a:lnTo>
                  <a:lnTo>
                    <a:pt x="44" y="18"/>
                  </a:lnTo>
                  <a:lnTo>
                    <a:pt x="0" y="0"/>
                  </a:lnTo>
                  <a:close/>
                </a:path>
              </a:pathLst>
            </a:custGeom>
            <a:solidFill>
              <a:srgbClr val="EE9D73"/>
            </a:solidFill>
            <a:ln w="9525">
              <a:noFill/>
              <a:round/>
              <a:headEnd/>
              <a:tailEnd/>
            </a:ln>
          </p:spPr>
          <p:txBody>
            <a:bodyPr/>
            <a:lstStyle/>
            <a:p>
              <a:endParaRPr lang="ja-JP" altLang="en-US" sz="1600"/>
            </a:p>
          </p:txBody>
        </p:sp>
        <p:sp>
          <p:nvSpPr>
            <p:cNvPr id="51" name="Freeform 38"/>
            <p:cNvSpPr>
              <a:spLocks/>
            </p:cNvSpPr>
            <p:nvPr/>
          </p:nvSpPr>
          <p:spPr bwMode="auto">
            <a:xfrm>
              <a:off x="5982910" y="4899119"/>
              <a:ext cx="289784" cy="339255"/>
            </a:xfrm>
            <a:custGeom>
              <a:avLst/>
              <a:gdLst>
                <a:gd name="T0" fmla="*/ 0 w 182"/>
                <a:gd name="T1" fmla="*/ 0 h 238"/>
                <a:gd name="T2" fmla="*/ 0 w 182"/>
                <a:gd name="T3" fmla="*/ 0 h 238"/>
                <a:gd name="T4" fmla="*/ 20 w 182"/>
                <a:gd name="T5" fmla="*/ 10 h 238"/>
                <a:gd name="T6" fmla="*/ 42 w 182"/>
                <a:gd name="T7" fmla="*/ 24 h 238"/>
                <a:gd name="T8" fmla="*/ 68 w 182"/>
                <a:gd name="T9" fmla="*/ 42 h 238"/>
                <a:gd name="T10" fmla="*/ 96 w 182"/>
                <a:gd name="T11" fmla="*/ 64 h 238"/>
                <a:gd name="T12" fmla="*/ 122 w 182"/>
                <a:gd name="T13" fmla="*/ 92 h 238"/>
                <a:gd name="T14" fmla="*/ 136 w 182"/>
                <a:gd name="T15" fmla="*/ 108 h 238"/>
                <a:gd name="T16" fmla="*/ 146 w 182"/>
                <a:gd name="T17" fmla="*/ 124 h 238"/>
                <a:gd name="T18" fmla="*/ 156 w 182"/>
                <a:gd name="T19" fmla="*/ 140 h 238"/>
                <a:gd name="T20" fmla="*/ 164 w 182"/>
                <a:gd name="T21" fmla="*/ 158 h 238"/>
                <a:gd name="T22" fmla="*/ 164 w 182"/>
                <a:gd name="T23" fmla="*/ 158 h 238"/>
                <a:gd name="T24" fmla="*/ 162 w 182"/>
                <a:gd name="T25" fmla="*/ 166 h 238"/>
                <a:gd name="T26" fmla="*/ 156 w 182"/>
                <a:gd name="T27" fmla="*/ 186 h 238"/>
                <a:gd name="T28" fmla="*/ 154 w 182"/>
                <a:gd name="T29" fmla="*/ 198 h 238"/>
                <a:gd name="T30" fmla="*/ 152 w 182"/>
                <a:gd name="T31" fmla="*/ 212 h 238"/>
                <a:gd name="T32" fmla="*/ 154 w 182"/>
                <a:gd name="T33" fmla="*/ 224 h 238"/>
                <a:gd name="T34" fmla="*/ 160 w 182"/>
                <a:gd name="T35" fmla="*/ 238 h 238"/>
                <a:gd name="T36" fmla="*/ 160 w 182"/>
                <a:gd name="T37" fmla="*/ 238 h 238"/>
                <a:gd name="T38" fmla="*/ 158 w 182"/>
                <a:gd name="T39" fmla="*/ 232 h 238"/>
                <a:gd name="T40" fmla="*/ 158 w 182"/>
                <a:gd name="T41" fmla="*/ 212 h 238"/>
                <a:gd name="T42" fmla="*/ 158 w 182"/>
                <a:gd name="T43" fmla="*/ 200 h 238"/>
                <a:gd name="T44" fmla="*/ 162 w 182"/>
                <a:gd name="T45" fmla="*/ 186 h 238"/>
                <a:gd name="T46" fmla="*/ 168 w 182"/>
                <a:gd name="T47" fmla="*/ 174 h 238"/>
                <a:gd name="T48" fmla="*/ 176 w 182"/>
                <a:gd name="T49" fmla="*/ 162 h 238"/>
                <a:gd name="T50" fmla="*/ 176 w 182"/>
                <a:gd name="T51" fmla="*/ 162 h 238"/>
                <a:gd name="T52" fmla="*/ 176 w 182"/>
                <a:gd name="T53" fmla="*/ 160 h 238"/>
                <a:gd name="T54" fmla="*/ 176 w 182"/>
                <a:gd name="T55" fmla="*/ 160 h 238"/>
                <a:gd name="T56" fmla="*/ 180 w 182"/>
                <a:gd name="T57" fmla="*/ 154 h 238"/>
                <a:gd name="T58" fmla="*/ 182 w 182"/>
                <a:gd name="T59" fmla="*/ 146 h 238"/>
                <a:gd name="T60" fmla="*/ 180 w 182"/>
                <a:gd name="T61" fmla="*/ 138 h 238"/>
                <a:gd name="T62" fmla="*/ 178 w 182"/>
                <a:gd name="T63" fmla="*/ 128 h 238"/>
                <a:gd name="T64" fmla="*/ 172 w 182"/>
                <a:gd name="T65" fmla="*/ 118 h 238"/>
                <a:gd name="T66" fmla="*/ 164 w 182"/>
                <a:gd name="T67" fmla="*/ 108 h 238"/>
                <a:gd name="T68" fmla="*/ 144 w 182"/>
                <a:gd name="T69" fmla="*/ 84 h 238"/>
                <a:gd name="T70" fmla="*/ 116 w 182"/>
                <a:gd name="T71" fmla="*/ 62 h 238"/>
                <a:gd name="T72" fmla="*/ 82 w 182"/>
                <a:gd name="T73" fmla="*/ 40 h 238"/>
                <a:gd name="T74" fmla="*/ 44 w 182"/>
                <a:gd name="T75" fmla="*/ 18 h 238"/>
                <a:gd name="T76" fmla="*/ 0 w 182"/>
                <a:gd name="T77" fmla="*/ 0 h 23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82"/>
                <a:gd name="T118" fmla="*/ 0 h 238"/>
                <a:gd name="T119" fmla="*/ 182 w 182"/>
                <a:gd name="T120" fmla="*/ 238 h 23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82" h="238">
                  <a:moveTo>
                    <a:pt x="0" y="0"/>
                  </a:moveTo>
                  <a:lnTo>
                    <a:pt x="0" y="0"/>
                  </a:lnTo>
                  <a:lnTo>
                    <a:pt x="20" y="10"/>
                  </a:lnTo>
                  <a:lnTo>
                    <a:pt x="42" y="24"/>
                  </a:lnTo>
                  <a:lnTo>
                    <a:pt x="68" y="42"/>
                  </a:lnTo>
                  <a:lnTo>
                    <a:pt x="96" y="64"/>
                  </a:lnTo>
                  <a:lnTo>
                    <a:pt x="122" y="92"/>
                  </a:lnTo>
                  <a:lnTo>
                    <a:pt x="136" y="108"/>
                  </a:lnTo>
                  <a:lnTo>
                    <a:pt x="146" y="124"/>
                  </a:lnTo>
                  <a:lnTo>
                    <a:pt x="156" y="140"/>
                  </a:lnTo>
                  <a:lnTo>
                    <a:pt x="164" y="158"/>
                  </a:lnTo>
                  <a:lnTo>
                    <a:pt x="162" y="166"/>
                  </a:lnTo>
                  <a:lnTo>
                    <a:pt x="156" y="186"/>
                  </a:lnTo>
                  <a:lnTo>
                    <a:pt x="154" y="198"/>
                  </a:lnTo>
                  <a:lnTo>
                    <a:pt x="152" y="212"/>
                  </a:lnTo>
                  <a:lnTo>
                    <a:pt x="154" y="224"/>
                  </a:lnTo>
                  <a:lnTo>
                    <a:pt x="160" y="238"/>
                  </a:lnTo>
                  <a:lnTo>
                    <a:pt x="158" y="232"/>
                  </a:lnTo>
                  <a:lnTo>
                    <a:pt x="158" y="212"/>
                  </a:lnTo>
                  <a:lnTo>
                    <a:pt x="158" y="200"/>
                  </a:lnTo>
                  <a:lnTo>
                    <a:pt x="162" y="186"/>
                  </a:lnTo>
                  <a:lnTo>
                    <a:pt x="168" y="174"/>
                  </a:lnTo>
                  <a:lnTo>
                    <a:pt x="176" y="162"/>
                  </a:lnTo>
                  <a:lnTo>
                    <a:pt x="176" y="160"/>
                  </a:lnTo>
                  <a:lnTo>
                    <a:pt x="180" y="154"/>
                  </a:lnTo>
                  <a:lnTo>
                    <a:pt x="182" y="146"/>
                  </a:lnTo>
                  <a:lnTo>
                    <a:pt x="180" y="138"/>
                  </a:lnTo>
                  <a:lnTo>
                    <a:pt x="178" y="128"/>
                  </a:lnTo>
                  <a:lnTo>
                    <a:pt x="172" y="118"/>
                  </a:lnTo>
                  <a:lnTo>
                    <a:pt x="164" y="108"/>
                  </a:lnTo>
                  <a:lnTo>
                    <a:pt x="144" y="84"/>
                  </a:lnTo>
                  <a:lnTo>
                    <a:pt x="116" y="62"/>
                  </a:lnTo>
                  <a:lnTo>
                    <a:pt x="82" y="40"/>
                  </a:lnTo>
                  <a:lnTo>
                    <a:pt x="44" y="18"/>
                  </a:lnTo>
                  <a:lnTo>
                    <a:pt x="0" y="0"/>
                  </a:lnTo>
                </a:path>
              </a:pathLst>
            </a:custGeom>
            <a:noFill/>
            <a:ln w="9525">
              <a:noFill/>
              <a:round/>
              <a:headEnd/>
              <a:tailEnd/>
            </a:ln>
          </p:spPr>
          <p:txBody>
            <a:bodyPr/>
            <a:lstStyle/>
            <a:p>
              <a:endParaRPr lang="ja-JP" altLang="en-US" sz="1600"/>
            </a:p>
          </p:txBody>
        </p:sp>
        <p:sp>
          <p:nvSpPr>
            <p:cNvPr id="52" name="Freeform 39"/>
            <p:cNvSpPr>
              <a:spLocks/>
            </p:cNvSpPr>
            <p:nvPr/>
          </p:nvSpPr>
          <p:spPr bwMode="auto">
            <a:xfrm>
              <a:off x="5712234" y="5258330"/>
              <a:ext cx="570015" cy="139693"/>
            </a:xfrm>
            <a:custGeom>
              <a:avLst/>
              <a:gdLst>
                <a:gd name="T0" fmla="*/ 0 w 358"/>
                <a:gd name="T1" fmla="*/ 28 h 98"/>
                <a:gd name="T2" fmla="*/ 0 w 358"/>
                <a:gd name="T3" fmla="*/ 28 h 98"/>
                <a:gd name="T4" fmla="*/ 10 w 358"/>
                <a:gd name="T5" fmla="*/ 24 h 98"/>
                <a:gd name="T6" fmla="*/ 36 w 358"/>
                <a:gd name="T7" fmla="*/ 18 h 98"/>
                <a:gd name="T8" fmla="*/ 52 w 358"/>
                <a:gd name="T9" fmla="*/ 16 h 98"/>
                <a:gd name="T10" fmla="*/ 70 w 358"/>
                <a:gd name="T11" fmla="*/ 14 h 98"/>
                <a:gd name="T12" fmla="*/ 88 w 358"/>
                <a:gd name="T13" fmla="*/ 16 h 98"/>
                <a:gd name="T14" fmla="*/ 104 w 358"/>
                <a:gd name="T15" fmla="*/ 18 h 98"/>
                <a:gd name="T16" fmla="*/ 104 w 358"/>
                <a:gd name="T17" fmla="*/ 18 h 98"/>
                <a:gd name="T18" fmla="*/ 184 w 358"/>
                <a:gd name="T19" fmla="*/ 38 h 98"/>
                <a:gd name="T20" fmla="*/ 254 w 358"/>
                <a:gd name="T21" fmla="*/ 54 h 98"/>
                <a:gd name="T22" fmla="*/ 254 w 358"/>
                <a:gd name="T23" fmla="*/ 54 h 98"/>
                <a:gd name="T24" fmla="*/ 284 w 358"/>
                <a:gd name="T25" fmla="*/ 58 h 98"/>
                <a:gd name="T26" fmla="*/ 300 w 358"/>
                <a:gd name="T27" fmla="*/ 60 h 98"/>
                <a:gd name="T28" fmla="*/ 316 w 358"/>
                <a:gd name="T29" fmla="*/ 64 h 98"/>
                <a:gd name="T30" fmla="*/ 330 w 358"/>
                <a:gd name="T31" fmla="*/ 68 h 98"/>
                <a:gd name="T32" fmla="*/ 342 w 358"/>
                <a:gd name="T33" fmla="*/ 74 h 98"/>
                <a:gd name="T34" fmla="*/ 352 w 358"/>
                <a:gd name="T35" fmla="*/ 84 h 98"/>
                <a:gd name="T36" fmla="*/ 354 w 358"/>
                <a:gd name="T37" fmla="*/ 90 h 98"/>
                <a:gd name="T38" fmla="*/ 358 w 358"/>
                <a:gd name="T39" fmla="*/ 98 h 98"/>
                <a:gd name="T40" fmla="*/ 358 w 358"/>
                <a:gd name="T41" fmla="*/ 98 h 98"/>
                <a:gd name="T42" fmla="*/ 356 w 358"/>
                <a:gd name="T43" fmla="*/ 90 h 98"/>
                <a:gd name="T44" fmla="*/ 352 w 358"/>
                <a:gd name="T45" fmla="*/ 82 h 98"/>
                <a:gd name="T46" fmla="*/ 346 w 358"/>
                <a:gd name="T47" fmla="*/ 74 h 98"/>
                <a:gd name="T48" fmla="*/ 336 w 358"/>
                <a:gd name="T49" fmla="*/ 64 h 98"/>
                <a:gd name="T50" fmla="*/ 318 w 358"/>
                <a:gd name="T51" fmla="*/ 54 h 98"/>
                <a:gd name="T52" fmla="*/ 296 w 358"/>
                <a:gd name="T53" fmla="*/ 46 h 98"/>
                <a:gd name="T54" fmla="*/ 264 w 358"/>
                <a:gd name="T55" fmla="*/ 40 h 98"/>
                <a:gd name="T56" fmla="*/ 264 w 358"/>
                <a:gd name="T57" fmla="*/ 40 h 98"/>
                <a:gd name="T58" fmla="*/ 230 w 358"/>
                <a:gd name="T59" fmla="*/ 36 h 98"/>
                <a:gd name="T60" fmla="*/ 204 w 358"/>
                <a:gd name="T61" fmla="*/ 32 h 98"/>
                <a:gd name="T62" fmla="*/ 164 w 358"/>
                <a:gd name="T63" fmla="*/ 22 h 98"/>
                <a:gd name="T64" fmla="*/ 140 w 358"/>
                <a:gd name="T65" fmla="*/ 14 h 98"/>
                <a:gd name="T66" fmla="*/ 122 w 358"/>
                <a:gd name="T67" fmla="*/ 6 h 98"/>
                <a:gd name="T68" fmla="*/ 122 w 358"/>
                <a:gd name="T69" fmla="*/ 6 h 98"/>
                <a:gd name="T70" fmla="*/ 100 w 358"/>
                <a:gd name="T71" fmla="*/ 2 h 98"/>
                <a:gd name="T72" fmla="*/ 86 w 358"/>
                <a:gd name="T73" fmla="*/ 0 h 98"/>
                <a:gd name="T74" fmla="*/ 72 w 358"/>
                <a:gd name="T75" fmla="*/ 2 h 98"/>
                <a:gd name="T76" fmla="*/ 54 w 358"/>
                <a:gd name="T77" fmla="*/ 4 h 98"/>
                <a:gd name="T78" fmla="*/ 38 w 358"/>
                <a:gd name="T79" fmla="*/ 10 h 98"/>
                <a:gd name="T80" fmla="*/ 20 w 358"/>
                <a:gd name="T81" fmla="*/ 16 h 98"/>
                <a:gd name="T82" fmla="*/ 0 w 358"/>
                <a:gd name="T83" fmla="*/ 28 h 9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58"/>
                <a:gd name="T127" fmla="*/ 0 h 98"/>
                <a:gd name="T128" fmla="*/ 358 w 358"/>
                <a:gd name="T129" fmla="*/ 98 h 9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58" h="98">
                  <a:moveTo>
                    <a:pt x="0" y="28"/>
                  </a:moveTo>
                  <a:lnTo>
                    <a:pt x="0" y="28"/>
                  </a:lnTo>
                  <a:lnTo>
                    <a:pt x="10" y="24"/>
                  </a:lnTo>
                  <a:lnTo>
                    <a:pt x="36" y="18"/>
                  </a:lnTo>
                  <a:lnTo>
                    <a:pt x="52" y="16"/>
                  </a:lnTo>
                  <a:lnTo>
                    <a:pt x="70" y="14"/>
                  </a:lnTo>
                  <a:lnTo>
                    <a:pt x="88" y="16"/>
                  </a:lnTo>
                  <a:lnTo>
                    <a:pt x="104" y="18"/>
                  </a:lnTo>
                  <a:lnTo>
                    <a:pt x="184" y="38"/>
                  </a:lnTo>
                  <a:lnTo>
                    <a:pt x="254" y="54"/>
                  </a:lnTo>
                  <a:lnTo>
                    <a:pt x="284" y="58"/>
                  </a:lnTo>
                  <a:lnTo>
                    <a:pt x="300" y="60"/>
                  </a:lnTo>
                  <a:lnTo>
                    <a:pt x="316" y="64"/>
                  </a:lnTo>
                  <a:lnTo>
                    <a:pt x="330" y="68"/>
                  </a:lnTo>
                  <a:lnTo>
                    <a:pt x="342" y="74"/>
                  </a:lnTo>
                  <a:lnTo>
                    <a:pt x="352" y="84"/>
                  </a:lnTo>
                  <a:lnTo>
                    <a:pt x="354" y="90"/>
                  </a:lnTo>
                  <a:lnTo>
                    <a:pt x="358" y="98"/>
                  </a:lnTo>
                  <a:lnTo>
                    <a:pt x="356" y="90"/>
                  </a:lnTo>
                  <a:lnTo>
                    <a:pt x="352" y="82"/>
                  </a:lnTo>
                  <a:lnTo>
                    <a:pt x="346" y="74"/>
                  </a:lnTo>
                  <a:lnTo>
                    <a:pt x="336" y="64"/>
                  </a:lnTo>
                  <a:lnTo>
                    <a:pt x="318" y="54"/>
                  </a:lnTo>
                  <a:lnTo>
                    <a:pt x="296" y="46"/>
                  </a:lnTo>
                  <a:lnTo>
                    <a:pt x="264" y="40"/>
                  </a:lnTo>
                  <a:lnTo>
                    <a:pt x="230" y="36"/>
                  </a:lnTo>
                  <a:lnTo>
                    <a:pt x="204" y="32"/>
                  </a:lnTo>
                  <a:lnTo>
                    <a:pt x="164" y="22"/>
                  </a:lnTo>
                  <a:lnTo>
                    <a:pt x="140" y="14"/>
                  </a:lnTo>
                  <a:lnTo>
                    <a:pt x="122" y="6"/>
                  </a:lnTo>
                  <a:lnTo>
                    <a:pt x="100" y="2"/>
                  </a:lnTo>
                  <a:lnTo>
                    <a:pt x="86" y="0"/>
                  </a:lnTo>
                  <a:lnTo>
                    <a:pt x="72" y="2"/>
                  </a:lnTo>
                  <a:lnTo>
                    <a:pt x="54" y="4"/>
                  </a:lnTo>
                  <a:lnTo>
                    <a:pt x="38" y="10"/>
                  </a:lnTo>
                  <a:lnTo>
                    <a:pt x="20" y="16"/>
                  </a:lnTo>
                  <a:lnTo>
                    <a:pt x="0" y="28"/>
                  </a:lnTo>
                  <a:close/>
                </a:path>
              </a:pathLst>
            </a:custGeom>
            <a:solidFill>
              <a:srgbClr val="DF9068"/>
            </a:solidFill>
            <a:ln w="9525">
              <a:noFill/>
              <a:round/>
              <a:headEnd/>
              <a:tailEnd/>
            </a:ln>
          </p:spPr>
          <p:txBody>
            <a:bodyPr/>
            <a:lstStyle/>
            <a:p>
              <a:endParaRPr lang="ja-JP" altLang="en-US" sz="1600"/>
            </a:p>
          </p:txBody>
        </p:sp>
        <p:sp>
          <p:nvSpPr>
            <p:cNvPr id="53" name="Freeform 40"/>
            <p:cNvSpPr>
              <a:spLocks/>
            </p:cNvSpPr>
            <p:nvPr/>
          </p:nvSpPr>
          <p:spPr bwMode="auto">
            <a:xfrm>
              <a:off x="5712234" y="5258330"/>
              <a:ext cx="570015" cy="139693"/>
            </a:xfrm>
            <a:custGeom>
              <a:avLst/>
              <a:gdLst>
                <a:gd name="T0" fmla="*/ 0 w 358"/>
                <a:gd name="T1" fmla="*/ 28 h 98"/>
                <a:gd name="T2" fmla="*/ 0 w 358"/>
                <a:gd name="T3" fmla="*/ 28 h 98"/>
                <a:gd name="T4" fmla="*/ 10 w 358"/>
                <a:gd name="T5" fmla="*/ 24 h 98"/>
                <a:gd name="T6" fmla="*/ 36 w 358"/>
                <a:gd name="T7" fmla="*/ 18 h 98"/>
                <a:gd name="T8" fmla="*/ 52 w 358"/>
                <a:gd name="T9" fmla="*/ 16 h 98"/>
                <a:gd name="T10" fmla="*/ 70 w 358"/>
                <a:gd name="T11" fmla="*/ 14 h 98"/>
                <a:gd name="T12" fmla="*/ 88 w 358"/>
                <a:gd name="T13" fmla="*/ 16 h 98"/>
                <a:gd name="T14" fmla="*/ 104 w 358"/>
                <a:gd name="T15" fmla="*/ 18 h 98"/>
                <a:gd name="T16" fmla="*/ 104 w 358"/>
                <a:gd name="T17" fmla="*/ 18 h 98"/>
                <a:gd name="T18" fmla="*/ 184 w 358"/>
                <a:gd name="T19" fmla="*/ 38 h 98"/>
                <a:gd name="T20" fmla="*/ 254 w 358"/>
                <a:gd name="T21" fmla="*/ 54 h 98"/>
                <a:gd name="T22" fmla="*/ 254 w 358"/>
                <a:gd name="T23" fmla="*/ 54 h 98"/>
                <a:gd name="T24" fmla="*/ 284 w 358"/>
                <a:gd name="T25" fmla="*/ 58 h 98"/>
                <a:gd name="T26" fmla="*/ 300 w 358"/>
                <a:gd name="T27" fmla="*/ 60 h 98"/>
                <a:gd name="T28" fmla="*/ 316 w 358"/>
                <a:gd name="T29" fmla="*/ 64 h 98"/>
                <a:gd name="T30" fmla="*/ 330 w 358"/>
                <a:gd name="T31" fmla="*/ 68 h 98"/>
                <a:gd name="T32" fmla="*/ 342 w 358"/>
                <a:gd name="T33" fmla="*/ 74 h 98"/>
                <a:gd name="T34" fmla="*/ 352 w 358"/>
                <a:gd name="T35" fmla="*/ 84 h 98"/>
                <a:gd name="T36" fmla="*/ 354 w 358"/>
                <a:gd name="T37" fmla="*/ 90 h 98"/>
                <a:gd name="T38" fmla="*/ 358 w 358"/>
                <a:gd name="T39" fmla="*/ 98 h 98"/>
                <a:gd name="T40" fmla="*/ 358 w 358"/>
                <a:gd name="T41" fmla="*/ 98 h 98"/>
                <a:gd name="T42" fmla="*/ 356 w 358"/>
                <a:gd name="T43" fmla="*/ 90 h 98"/>
                <a:gd name="T44" fmla="*/ 352 w 358"/>
                <a:gd name="T45" fmla="*/ 82 h 98"/>
                <a:gd name="T46" fmla="*/ 346 w 358"/>
                <a:gd name="T47" fmla="*/ 74 h 98"/>
                <a:gd name="T48" fmla="*/ 336 w 358"/>
                <a:gd name="T49" fmla="*/ 64 h 98"/>
                <a:gd name="T50" fmla="*/ 318 w 358"/>
                <a:gd name="T51" fmla="*/ 54 h 98"/>
                <a:gd name="T52" fmla="*/ 296 w 358"/>
                <a:gd name="T53" fmla="*/ 46 h 98"/>
                <a:gd name="T54" fmla="*/ 264 w 358"/>
                <a:gd name="T55" fmla="*/ 40 h 98"/>
                <a:gd name="T56" fmla="*/ 264 w 358"/>
                <a:gd name="T57" fmla="*/ 40 h 98"/>
                <a:gd name="T58" fmla="*/ 230 w 358"/>
                <a:gd name="T59" fmla="*/ 36 h 98"/>
                <a:gd name="T60" fmla="*/ 204 w 358"/>
                <a:gd name="T61" fmla="*/ 32 h 98"/>
                <a:gd name="T62" fmla="*/ 164 w 358"/>
                <a:gd name="T63" fmla="*/ 22 h 98"/>
                <a:gd name="T64" fmla="*/ 140 w 358"/>
                <a:gd name="T65" fmla="*/ 14 h 98"/>
                <a:gd name="T66" fmla="*/ 122 w 358"/>
                <a:gd name="T67" fmla="*/ 6 h 98"/>
                <a:gd name="T68" fmla="*/ 122 w 358"/>
                <a:gd name="T69" fmla="*/ 6 h 98"/>
                <a:gd name="T70" fmla="*/ 100 w 358"/>
                <a:gd name="T71" fmla="*/ 2 h 98"/>
                <a:gd name="T72" fmla="*/ 86 w 358"/>
                <a:gd name="T73" fmla="*/ 0 h 98"/>
                <a:gd name="T74" fmla="*/ 72 w 358"/>
                <a:gd name="T75" fmla="*/ 2 h 98"/>
                <a:gd name="T76" fmla="*/ 54 w 358"/>
                <a:gd name="T77" fmla="*/ 4 h 98"/>
                <a:gd name="T78" fmla="*/ 38 w 358"/>
                <a:gd name="T79" fmla="*/ 10 h 98"/>
                <a:gd name="T80" fmla="*/ 20 w 358"/>
                <a:gd name="T81" fmla="*/ 16 h 98"/>
                <a:gd name="T82" fmla="*/ 0 w 358"/>
                <a:gd name="T83" fmla="*/ 28 h 9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58"/>
                <a:gd name="T127" fmla="*/ 0 h 98"/>
                <a:gd name="T128" fmla="*/ 358 w 358"/>
                <a:gd name="T129" fmla="*/ 98 h 98"/>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58" h="98">
                  <a:moveTo>
                    <a:pt x="0" y="28"/>
                  </a:moveTo>
                  <a:lnTo>
                    <a:pt x="0" y="28"/>
                  </a:lnTo>
                  <a:lnTo>
                    <a:pt x="10" y="24"/>
                  </a:lnTo>
                  <a:lnTo>
                    <a:pt x="36" y="18"/>
                  </a:lnTo>
                  <a:lnTo>
                    <a:pt x="52" y="16"/>
                  </a:lnTo>
                  <a:lnTo>
                    <a:pt x="70" y="14"/>
                  </a:lnTo>
                  <a:lnTo>
                    <a:pt x="88" y="16"/>
                  </a:lnTo>
                  <a:lnTo>
                    <a:pt x="104" y="18"/>
                  </a:lnTo>
                  <a:lnTo>
                    <a:pt x="184" y="38"/>
                  </a:lnTo>
                  <a:lnTo>
                    <a:pt x="254" y="54"/>
                  </a:lnTo>
                  <a:lnTo>
                    <a:pt x="284" y="58"/>
                  </a:lnTo>
                  <a:lnTo>
                    <a:pt x="300" y="60"/>
                  </a:lnTo>
                  <a:lnTo>
                    <a:pt x="316" y="64"/>
                  </a:lnTo>
                  <a:lnTo>
                    <a:pt x="330" y="68"/>
                  </a:lnTo>
                  <a:lnTo>
                    <a:pt x="342" y="74"/>
                  </a:lnTo>
                  <a:lnTo>
                    <a:pt x="352" y="84"/>
                  </a:lnTo>
                  <a:lnTo>
                    <a:pt x="354" y="90"/>
                  </a:lnTo>
                  <a:lnTo>
                    <a:pt x="358" y="98"/>
                  </a:lnTo>
                  <a:lnTo>
                    <a:pt x="356" y="90"/>
                  </a:lnTo>
                  <a:lnTo>
                    <a:pt x="352" y="82"/>
                  </a:lnTo>
                  <a:lnTo>
                    <a:pt x="346" y="74"/>
                  </a:lnTo>
                  <a:lnTo>
                    <a:pt x="336" y="64"/>
                  </a:lnTo>
                  <a:lnTo>
                    <a:pt x="318" y="54"/>
                  </a:lnTo>
                  <a:lnTo>
                    <a:pt x="296" y="46"/>
                  </a:lnTo>
                  <a:lnTo>
                    <a:pt x="264" y="40"/>
                  </a:lnTo>
                  <a:lnTo>
                    <a:pt x="230" y="36"/>
                  </a:lnTo>
                  <a:lnTo>
                    <a:pt x="204" y="32"/>
                  </a:lnTo>
                  <a:lnTo>
                    <a:pt x="164" y="22"/>
                  </a:lnTo>
                  <a:lnTo>
                    <a:pt x="140" y="14"/>
                  </a:lnTo>
                  <a:lnTo>
                    <a:pt x="122" y="6"/>
                  </a:lnTo>
                  <a:lnTo>
                    <a:pt x="100" y="2"/>
                  </a:lnTo>
                  <a:lnTo>
                    <a:pt x="86" y="0"/>
                  </a:lnTo>
                  <a:lnTo>
                    <a:pt x="72" y="2"/>
                  </a:lnTo>
                  <a:lnTo>
                    <a:pt x="54" y="4"/>
                  </a:lnTo>
                  <a:lnTo>
                    <a:pt x="38" y="10"/>
                  </a:lnTo>
                  <a:lnTo>
                    <a:pt x="20" y="16"/>
                  </a:lnTo>
                  <a:lnTo>
                    <a:pt x="0" y="28"/>
                  </a:lnTo>
                </a:path>
              </a:pathLst>
            </a:custGeom>
            <a:noFill/>
            <a:ln w="9525">
              <a:noFill/>
              <a:round/>
              <a:headEnd/>
              <a:tailEnd/>
            </a:ln>
          </p:spPr>
          <p:txBody>
            <a:bodyPr/>
            <a:lstStyle/>
            <a:p>
              <a:endParaRPr lang="ja-JP" altLang="en-US" sz="1600"/>
            </a:p>
          </p:txBody>
        </p:sp>
        <p:sp>
          <p:nvSpPr>
            <p:cNvPr id="54" name="Freeform 41"/>
            <p:cNvSpPr>
              <a:spLocks/>
            </p:cNvSpPr>
            <p:nvPr/>
          </p:nvSpPr>
          <p:spPr bwMode="auto">
            <a:xfrm>
              <a:off x="5774330" y="5007453"/>
              <a:ext cx="66873" cy="153948"/>
            </a:xfrm>
            <a:custGeom>
              <a:avLst/>
              <a:gdLst>
                <a:gd name="T0" fmla="*/ 34 w 42"/>
                <a:gd name="T1" fmla="*/ 0 h 108"/>
                <a:gd name="T2" fmla="*/ 34 w 42"/>
                <a:gd name="T3" fmla="*/ 0 h 108"/>
                <a:gd name="T4" fmla="*/ 38 w 42"/>
                <a:gd name="T5" fmla="*/ 10 h 108"/>
                <a:gd name="T6" fmla="*/ 42 w 42"/>
                <a:gd name="T7" fmla="*/ 22 h 108"/>
                <a:gd name="T8" fmla="*/ 42 w 42"/>
                <a:gd name="T9" fmla="*/ 38 h 108"/>
                <a:gd name="T10" fmla="*/ 40 w 42"/>
                <a:gd name="T11" fmla="*/ 54 h 108"/>
                <a:gd name="T12" fmla="*/ 38 w 42"/>
                <a:gd name="T13" fmla="*/ 64 h 108"/>
                <a:gd name="T14" fmla="*/ 34 w 42"/>
                <a:gd name="T15" fmla="*/ 72 h 108"/>
                <a:gd name="T16" fmla="*/ 28 w 42"/>
                <a:gd name="T17" fmla="*/ 82 h 108"/>
                <a:gd name="T18" fmla="*/ 22 w 42"/>
                <a:gd name="T19" fmla="*/ 90 h 108"/>
                <a:gd name="T20" fmla="*/ 12 w 42"/>
                <a:gd name="T21" fmla="*/ 100 h 108"/>
                <a:gd name="T22" fmla="*/ 0 w 42"/>
                <a:gd name="T23" fmla="*/ 108 h 108"/>
                <a:gd name="T24" fmla="*/ 0 w 42"/>
                <a:gd name="T25" fmla="*/ 108 h 108"/>
                <a:gd name="T26" fmla="*/ 8 w 42"/>
                <a:gd name="T27" fmla="*/ 100 h 108"/>
                <a:gd name="T28" fmla="*/ 16 w 42"/>
                <a:gd name="T29" fmla="*/ 92 h 108"/>
                <a:gd name="T30" fmla="*/ 24 w 42"/>
                <a:gd name="T31" fmla="*/ 82 h 108"/>
                <a:gd name="T32" fmla="*/ 32 w 42"/>
                <a:gd name="T33" fmla="*/ 66 h 108"/>
                <a:gd name="T34" fmla="*/ 36 w 42"/>
                <a:gd name="T35" fmla="*/ 48 h 108"/>
                <a:gd name="T36" fmla="*/ 38 w 42"/>
                <a:gd name="T37" fmla="*/ 26 h 108"/>
                <a:gd name="T38" fmla="*/ 36 w 42"/>
                <a:gd name="T39" fmla="*/ 12 h 108"/>
                <a:gd name="T40" fmla="*/ 34 w 42"/>
                <a:gd name="T41" fmla="*/ 0 h 10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2"/>
                <a:gd name="T64" fmla="*/ 0 h 108"/>
                <a:gd name="T65" fmla="*/ 42 w 42"/>
                <a:gd name="T66" fmla="*/ 108 h 10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2" h="108">
                  <a:moveTo>
                    <a:pt x="34" y="0"/>
                  </a:moveTo>
                  <a:lnTo>
                    <a:pt x="34" y="0"/>
                  </a:lnTo>
                  <a:lnTo>
                    <a:pt x="38" y="10"/>
                  </a:lnTo>
                  <a:lnTo>
                    <a:pt x="42" y="22"/>
                  </a:lnTo>
                  <a:lnTo>
                    <a:pt x="42" y="38"/>
                  </a:lnTo>
                  <a:lnTo>
                    <a:pt x="40" y="54"/>
                  </a:lnTo>
                  <a:lnTo>
                    <a:pt x="38" y="64"/>
                  </a:lnTo>
                  <a:lnTo>
                    <a:pt x="34" y="72"/>
                  </a:lnTo>
                  <a:lnTo>
                    <a:pt x="28" y="82"/>
                  </a:lnTo>
                  <a:lnTo>
                    <a:pt x="22" y="90"/>
                  </a:lnTo>
                  <a:lnTo>
                    <a:pt x="12" y="100"/>
                  </a:lnTo>
                  <a:lnTo>
                    <a:pt x="0" y="108"/>
                  </a:lnTo>
                  <a:lnTo>
                    <a:pt x="8" y="100"/>
                  </a:lnTo>
                  <a:lnTo>
                    <a:pt x="16" y="92"/>
                  </a:lnTo>
                  <a:lnTo>
                    <a:pt x="24" y="82"/>
                  </a:lnTo>
                  <a:lnTo>
                    <a:pt x="32" y="66"/>
                  </a:lnTo>
                  <a:lnTo>
                    <a:pt x="36" y="48"/>
                  </a:lnTo>
                  <a:lnTo>
                    <a:pt x="38" y="26"/>
                  </a:lnTo>
                  <a:lnTo>
                    <a:pt x="36" y="12"/>
                  </a:lnTo>
                  <a:lnTo>
                    <a:pt x="34" y="0"/>
                  </a:lnTo>
                  <a:close/>
                </a:path>
              </a:pathLst>
            </a:custGeom>
            <a:noFill/>
            <a:ln w="9525">
              <a:solidFill>
                <a:schemeClr val="tx1"/>
              </a:solidFill>
              <a:round/>
              <a:headEnd/>
              <a:tailEnd/>
            </a:ln>
          </p:spPr>
          <p:txBody>
            <a:bodyPr/>
            <a:lstStyle/>
            <a:p>
              <a:endParaRPr lang="ja-JP" altLang="en-US" sz="1600"/>
            </a:p>
          </p:txBody>
        </p:sp>
        <p:sp>
          <p:nvSpPr>
            <p:cNvPr id="55" name="Freeform 42"/>
            <p:cNvSpPr>
              <a:spLocks/>
            </p:cNvSpPr>
            <p:nvPr/>
          </p:nvSpPr>
          <p:spPr bwMode="auto">
            <a:xfrm>
              <a:off x="5774330" y="5007453"/>
              <a:ext cx="66873" cy="153948"/>
            </a:xfrm>
            <a:custGeom>
              <a:avLst/>
              <a:gdLst>
                <a:gd name="T0" fmla="*/ 34 w 42"/>
                <a:gd name="T1" fmla="*/ 0 h 108"/>
                <a:gd name="T2" fmla="*/ 34 w 42"/>
                <a:gd name="T3" fmla="*/ 0 h 108"/>
                <a:gd name="T4" fmla="*/ 38 w 42"/>
                <a:gd name="T5" fmla="*/ 10 h 108"/>
                <a:gd name="T6" fmla="*/ 42 w 42"/>
                <a:gd name="T7" fmla="*/ 22 h 108"/>
                <a:gd name="T8" fmla="*/ 42 w 42"/>
                <a:gd name="T9" fmla="*/ 38 h 108"/>
                <a:gd name="T10" fmla="*/ 40 w 42"/>
                <a:gd name="T11" fmla="*/ 54 h 108"/>
                <a:gd name="T12" fmla="*/ 38 w 42"/>
                <a:gd name="T13" fmla="*/ 64 h 108"/>
                <a:gd name="T14" fmla="*/ 34 w 42"/>
                <a:gd name="T15" fmla="*/ 72 h 108"/>
                <a:gd name="T16" fmla="*/ 28 w 42"/>
                <a:gd name="T17" fmla="*/ 82 h 108"/>
                <a:gd name="T18" fmla="*/ 22 w 42"/>
                <a:gd name="T19" fmla="*/ 90 h 108"/>
                <a:gd name="T20" fmla="*/ 12 w 42"/>
                <a:gd name="T21" fmla="*/ 100 h 108"/>
                <a:gd name="T22" fmla="*/ 0 w 42"/>
                <a:gd name="T23" fmla="*/ 108 h 108"/>
                <a:gd name="T24" fmla="*/ 0 w 42"/>
                <a:gd name="T25" fmla="*/ 108 h 108"/>
                <a:gd name="T26" fmla="*/ 8 w 42"/>
                <a:gd name="T27" fmla="*/ 100 h 108"/>
                <a:gd name="T28" fmla="*/ 16 w 42"/>
                <a:gd name="T29" fmla="*/ 92 h 108"/>
                <a:gd name="T30" fmla="*/ 24 w 42"/>
                <a:gd name="T31" fmla="*/ 82 h 108"/>
                <a:gd name="T32" fmla="*/ 32 w 42"/>
                <a:gd name="T33" fmla="*/ 66 h 108"/>
                <a:gd name="T34" fmla="*/ 36 w 42"/>
                <a:gd name="T35" fmla="*/ 48 h 108"/>
                <a:gd name="T36" fmla="*/ 38 w 42"/>
                <a:gd name="T37" fmla="*/ 26 h 108"/>
                <a:gd name="T38" fmla="*/ 36 w 42"/>
                <a:gd name="T39" fmla="*/ 12 h 108"/>
                <a:gd name="T40" fmla="*/ 34 w 42"/>
                <a:gd name="T41" fmla="*/ 0 h 10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2"/>
                <a:gd name="T64" fmla="*/ 0 h 108"/>
                <a:gd name="T65" fmla="*/ 42 w 42"/>
                <a:gd name="T66" fmla="*/ 108 h 10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2" h="108">
                  <a:moveTo>
                    <a:pt x="34" y="0"/>
                  </a:moveTo>
                  <a:lnTo>
                    <a:pt x="34" y="0"/>
                  </a:lnTo>
                  <a:lnTo>
                    <a:pt x="38" y="10"/>
                  </a:lnTo>
                  <a:lnTo>
                    <a:pt x="42" y="22"/>
                  </a:lnTo>
                  <a:lnTo>
                    <a:pt x="42" y="38"/>
                  </a:lnTo>
                  <a:lnTo>
                    <a:pt x="40" y="54"/>
                  </a:lnTo>
                  <a:lnTo>
                    <a:pt x="38" y="64"/>
                  </a:lnTo>
                  <a:lnTo>
                    <a:pt x="34" y="72"/>
                  </a:lnTo>
                  <a:lnTo>
                    <a:pt x="28" y="82"/>
                  </a:lnTo>
                  <a:lnTo>
                    <a:pt x="22" y="90"/>
                  </a:lnTo>
                  <a:lnTo>
                    <a:pt x="12" y="100"/>
                  </a:lnTo>
                  <a:lnTo>
                    <a:pt x="0" y="108"/>
                  </a:lnTo>
                  <a:lnTo>
                    <a:pt x="8" y="100"/>
                  </a:lnTo>
                  <a:lnTo>
                    <a:pt x="16" y="92"/>
                  </a:lnTo>
                  <a:lnTo>
                    <a:pt x="24" y="82"/>
                  </a:lnTo>
                  <a:lnTo>
                    <a:pt x="32" y="66"/>
                  </a:lnTo>
                  <a:lnTo>
                    <a:pt x="36" y="48"/>
                  </a:lnTo>
                  <a:lnTo>
                    <a:pt x="38" y="26"/>
                  </a:lnTo>
                  <a:lnTo>
                    <a:pt x="36" y="12"/>
                  </a:lnTo>
                  <a:lnTo>
                    <a:pt x="34" y="0"/>
                  </a:lnTo>
                </a:path>
              </a:pathLst>
            </a:custGeom>
            <a:noFill/>
            <a:ln w="9525">
              <a:solidFill>
                <a:schemeClr val="tx1"/>
              </a:solidFill>
              <a:round/>
              <a:headEnd/>
              <a:tailEnd/>
            </a:ln>
          </p:spPr>
          <p:txBody>
            <a:bodyPr/>
            <a:lstStyle/>
            <a:p>
              <a:endParaRPr lang="ja-JP" altLang="en-US" sz="1600"/>
            </a:p>
          </p:txBody>
        </p:sp>
        <p:sp>
          <p:nvSpPr>
            <p:cNvPr id="56" name="Freeform 43"/>
            <p:cNvSpPr>
              <a:spLocks/>
            </p:cNvSpPr>
            <p:nvPr/>
          </p:nvSpPr>
          <p:spPr bwMode="auto">
            <a:xfrm>
              <a:off x="5731340" y="5463595"/>
              <a:ext cx="519065" cy="59870"/>
            </a:xfrm>
            <a:custGeom>
              <a:avLst/>
              <a:gdLst>
                <a:gd name="T0" fmla="*/ 0 w 326"/>
                <a:gd name="T1" fmla="*/ 0 h 42"/>
                <a:gd name="T2" fmla="*/ 0 w 326"/>
                <a:gd name="T3" fmla="*/ 0 h 42"/>
                <a:gd name="T4" fmla="*/ 180 w 326"/>
                <a:gd name="T5" fmla="*/ 28 h 42"/>
                <a:gd name="T6" fmla="*/ 180 w 326"/>
                <a:gd name="T7" fmla="*/ 28 h 42"/>
                <a:gd name="T8" fmla="*/ 240 w 326"/>
                <a:gd name="T9" fmla="*/ 36 h 42"/>
                <a:gd name="T10" fmla="*/ 288 w 326"/>
                <a:gd name="T11" fmla="*/ 42 h 42"/>
                <a:gd name="T12" fmla="*/ 288 w 326"/>
                <a:gd name="T13" fmla="*/ 42 h 42"/>
                <a:gd name="T14" fmla="*/ 294 w 326"/>
                <a:gd name="T15" fmla="*/ 40 h 42"/>
                <a:gd name="T16" fmla="*/ 300 w 326"/>
                <a:gd name="T17" fmla="*/ 38 h 42"/>
                <a:gd name="T18" fmla="*/ 312 w 326"/>
                <a:gd name="T19" fmla="*/ 32 h 42"/>
                <a:gd name="T20" fmla="*/ 326 w 326"/>
                <a:gd name="T21" fmla="*/ 20 h 42"/>
                <a:gd name="T22" fmla="*/ 326 w 326"/>
                <a:gd name="T23" fmla="*/ 20 h 42"/>
                <a:gd name="T24" fmla="*/ 322 w 326"/>
                <a:gd name="T25" fmla="*/ 22 h 42"/>
                <a:gd name="T26" fmla="*/ 310 w 326"/>
                <a:gd name="T27" fmla="*/ 28 h 42"/>
                <a:gd name="T28" fmla="*/ 290 w 326"/>
                <a:gd name="T29" fmla="*/ 32 h 42"/>
                <a:gd name="T30" fmla="*/ 280 w 326"/>
                <a:gd name="T31" fmla="*/ 32 h 42"/>
                <a:gd name="T32" fmla="*/ 266 w 326"/>
                <a:gd name="T33" fmla="*/ 30 h 42"/>
                <a:gd name="T34" fmla="*/ 266 w 326"/>
                <a:gd name="T35" fmla="*/ 30 h 42"/>
                <a:gd name="T36" fmla="*/ 164 w 326"/>
                <a:gd name="T37" fmla="*/ 16 h 42"/>
                <a:gd name="T38" fmla="*/ 66 w 326"/>
                <a:gd name="T39" fmla="*/ 4 h 42"/>
                <a:gd name="T40" fmla="*/ 66 w 326"/>
                <a:gd name="T41" fmla="*/ 4 h 42"/>
                <a:gd name="T42" fmla="*/ 42 w 326"/>
                <a:gd name="T43" fmla="*/ 2 h 42"/>
                <a:gd name="T44" fmla="*/ 22 w 326"/>
                <a:gd name="T45" fmla="*/ 0 h 42"/>
                <a:gd name="T46" fmla="*/ 0 w 326"/>
                <a:gd name="T47" fmla="*/ 0 h 4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26"/>
                <a:gd name="T73" fmla="*/ 0 h 42"/>
                <a:gd name="T74" fmla="*/ 326 w 326"/>
                <a:gd name="T75" fmla="*/ 42 h 4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26" h="42">
                  <a:moveTo>
                    <a:pt x="0" y="0"/>
                  </a:moveTo>
                  <a:lnTo>
                    <a:pt x="0" y="0"/>
                  </a:lnTo>
                  <a:lnTo>
                    <a:pt x="180" y="28"/>
                  </a:lnTo>
                  <a:lnTo>
                    <a:pt x="240" y="36"/>
                  </a:lnTo>
                  <a:lnTo>
                    <a:pt x="288" y="42"/>
                  </a:lnTo>
                  <a:lnTo>
                    <a:pt x="294" y="40"/>
                  </a:lnTo>
                  <a:lnTo>
                    <a:pt x="300" y="38"/>
                  </a:lnTo>
                  <a:lnTo>
                    <a:pt x="312" y="32"/>
                  </a:lnTo>
                  <a:lnTo>
                    <a:pt x="326" y="20"/>
                  </a:lnTo>
                  <a:lnTo>
                    <a:pt x="322" y="22"/>
                  </a:lnTo>
                  <a:lnTo>
                    <a:pt x="310" y="28"/>
                  </a:lnTo>
                  <a:lnTo>
                    <a:pt x="290" y="32"/>
                  </a:lnTo>
                  <a:lnTo>
                    <a:pt x="280" y="32"/>
                  </a:lnTo>
                  <a:lnTo>
                    <a:pt x="266" y="30"/>
                  </a:lnTo>
                  <a:lnTo>
                    <a:pt x="164" y="16"/>
                  </a:lnTo>
                  <a:lnTo>
                    <a:pt x="66" y="4"/>
                  </a:lnTo>
                  <a:lnTo>
                    <a:pt x="42" y="2"/>
                  </a:lnTo>
                  <a:lnTo>
                    <a:pt x="22" y="0"/>
                  </a:lnTo>
                  <a:lnTo>
                    <a:pt x="0" y="0"/>
                  </a:lnTo>
                  <a:close/>
                </a:path>
              </a:pathLst>
            </a:custGeom>
            <a:solidFill>
              <a:srgbClr val="DF9068"/>
            </a:solidFill>
            <a:ln w="9525">
              <a:noFill/>
              <a:round/>
              <a:headEnd/>
              <a:tailEnd/>
            </a:ln>
          </p:spPr>
          <p:txBody>
            <a:bodyPr/>
            <a:lstStyle/>
            <a:p>
              <a:endParaRPr lang="ja-JP" altLang="en-US" sz="1600"/>
            </a:p>
          </p:txBody>
        </p:sp>
        <p:sp>
          <p:nvSpPr>
            <p:cNvPr id="57" name="Freeform 44"/>
            <p:cNvSpPr>
              <a:spLocks/>
            </p:cNvSpPr>
            <p:nvPr/>
          </p:nvSpPr>
          <p:spPr bwMode="auto">
            <a:xfrm>
              <a:off x="5731340" y="5463595"/>
              <a:ext cx="519065" cy="59870"/>
            </a:xfrm>
            <a:custGeom>
              <a:avLst/>
              <a:gdLst>
                <a:gd name="T0" fmla="*/ 0 w 326"/>
                <a:gd name="T1" fmla="*/ 0 h 42"/>
                <a:gd name="T2" fmla="*/ 0 w 326"/>
                <a:gd name="T3" fmla="*/ 0 h 42"/>
                <a:gd name="T4" fmla="*/ 180 w 326"/>
                <a:gd name="T5" fmla="*/ 28 h 42"/>
                <a:gd name="T6" fmla="*/ 180 w 326"/>
                <a:gd name="T7" fmla="*/ 28 h 42"/>
                <a:gd name="T8" fmla="*/ 240 w 326"/>
                <a:gd name="T9" fmla="*/ 36 h 42"/>
                <a:gd name="T10" fmla="*/ 288 w 326"/>
                <a:gd name="T11" fmla="*/ 42 h 42"/>
                <a:gd name="T12" fmla="*/ 288 w 326"/>
                <a:gd name="T13" fmla="*/ 42 h 42"/>
                <a:gd name="T14" fmla="*/ 294 w 326"/>
                <a:gd name="T15" fmla="*/ 40 h 42"/>
                <a:gd name="T16" fmla="*/ 300 w 326"/>
                <a:gd name="T17" fmla="*/ 38 h 42"/>
                <a:gd name="T18" fmla="*/ 312 w 326"/>
                <a:gd name="T19" fmla="*/ 32 h 42"/>
                <a:gd name="T20" fmla="*/ 326 w 326"/>
                <a:gd name="T21" fmla="*/ 20 h 42"/>
                <a:gd name="T22" fmla="*/ 326 w 326"/>
                <a:gd name="T23" fmla="*/ 20 h 42"/>
                <a:gd name="T24" fmla="*/ 322 w 326"/>
                <a:gd name="T25" fmla="*/ 22 h 42"/>
                <a:gd name="T26" fmla="*/ 310 w 326"/>
                <a:gd name="T27" fmla="*/ 28 h 42"/>
                <a:gd name="T28" fmla="*/ 290 w 326"/>
                <a:gd name="T29" fmla="*/ 32 h 42"/>
                <a:gd name="T30" fmla="*/ 280 w 326"/>
                <a:gd name="T31" fmla="*/ 32 h 42"/>
                <a:gd name="T32" fmla="*/ 266 w 326"/>
                <a:gd name="T33" fmla="*/ 30 h 42"/>
                <a:gd name="T34" fmla="*/ 266 w 326"/>
                <a:gd name="T35" fmla="*/ 30 h 42"/>
                <a:gd name="T36" fmla="*/ 164 w 326"/>
                <a:gd name="T37" fmla="*/ 16 h 42"/>
                <a:gd name="T38" fmla="*/ 66 w 326"/>
                <a:gd name="T39" fmla="*/ 4 h 42"/>
                <a:gd name="T40" fmla="*/ 66 w 326"/>
                <a:gd name="T41" fmla="*/ 4 h 42"/>
                <a:gd name="T42" fmla="*/ 42 w 326"/>
                <a:gd name="T43" fmla="*/ 2 h 42"/>
                <a:gd name="T44" fmla="*/ 22 w 326"/>
                <a:gd name="T45" fmla="*/ 0 h 42"/>
                <a:gd name="T46" fmla="*/ 0 w 326"/>
                <a:gd name="T47" fmla="*/ 0 h 4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326"/>
                <a:gd name="T73" fmla="*/ 0 h 42"/>
                <a:gd name="T74" fmla="*/ 326 w 326"/>
                <a:gd name="T75" fmla="*/ 42 h 4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326" h="42">
                  <a:moveTo>
                    <a:pt x="0" y="0"/>
                  </a:moveTo>
                  <a:lnTo>
                    <a:pt x="0" y="0"/>
                  </a:lnTo>
                  <a:lnTo>
                    <a:pt x="180" y="28"/>
                  </a:lnTo>
                  <a:lnTo>
                    <a:pt x="240" y="36"/>
                  </a:lnTo>
                  <a:lnTo>
                    <a:pt x="288" y="42"/>
                  </a:lnTo>
                  <a:lnTo>
                    <a:pt x="294" y="40"/>
                  </a:lnTo>
                  <a:lnTo>
                    <a:pt x="300" y="38"/>
                  </a:lnTo>
                  <a:lnTo>
                    <a:pt x="312" y="32"/>
                  </a:lnTo>
                  <a:lnTo>
                    <a:pt x="326" y="20"/>
                  </a:lnTo>
                  <a:lnTo>
                    <a:pt x="322" y="22"/>
                  </a:lnTo>
                  <a:lnTo>
                    <a:pt x="310" y="28"/>
                  </a:lnTo>
                  <a:lnTo>
                    <a:pt x="290" y="32"/>
                  </a:lnTo>
                  <a:lnTo>
                    <a:pt x="280" y="32"/>
                  </a:lnTo>
                  <a:lnTo>
                    <a:pt x="266" y="30"/>
                  </a:lnTo>
                  <a:lnTo>
                    <a:pt x="164" y="16"/>
                  </a:lnTo>
                  <a:lnTo>
                    <a:pt x="66" y="4"/>
                  </a:lnTo>
                  <a:lnTo>
                    <a:pt x="42" y="2"/>
                  </a:lnTo>
                  <a:lnTo>
                    <a:pt x="22" y="0"/>
                  </a:lnTo>
                  <a:lnTo>
                    <a:pt x="0" y="0"/>
                  </a:lnTo>
                </a:path>
              </a:pathLst>
            </a:custGeom>
            <a:noFill/>
            <a:ln w="9525">
              <a:noFill/>
              <a:round/>
              <a:headEnd/>
              <a:tailEnd/>
            </a:ln>
          </p:spPr>
          <p:txBody>
            <a:bodyPr/>
            <a:lstStyle/>
            <a:p>
              <a:endParaRPr lang="ja-JP" altLang="en-US" sz="1600"/>
            </a:p>
          </p:txBody>
        </p:sp>
        <p:sp>
          <p:nvSpPr>
            <p:cNvPr id="58" name="Freeform 47"/>
            <p:cNvSpPr>
              <a:spLocks/>
            </p:cNvSpPr>
            <p:nvPr/>
          </p:nvSpPr>
          <p:spPr bwMode="auto">
            <a:xfrm>
              <a:off x="5763186" y="5617543"/>
              <a:ext cx="547726" cy="54167"/>
            </a:xfrm>
            <a:custGeom>
              <a:avLst/>
              <a:gdLst>
                <a:gd name="T0" fmla="*/ 0 w 344"/>
                <a:gd name="T1" fmla="*/ 0 h 38"/>
                <a:gd name="T2" fmla="*/ 0 w 344"/>
                <a:gd name="T3" fmla="*/ 0 h 38"/>
                <a:gd name="T4" fmla="*/ 54 w 344"/>
                <a:gd name="T5" fmla="*/ 10 h 38"/>
                <a:gd name="T6" fmla="*/ 102 w 344"/>
                <a:gd name="T7" fmla="*/ 18 h 38"/>
                <a:gd name="T8" fmla="*/ 146 w 344"/>
                <a:gd name="T9" fmla="*/ 24 h 38"/>
                <a:gd name="T10" fmla="*/ 146 w 344"/>
                <a:gd name="T11" fmla="*/ 24 h 38"/>
                <a:gd name="T12" fmla="*/ 182 w 344"/>
                <a:gd name="T13" fmla="*/ 26 h 38"/>
                <a:gd name="T14" fmla="*/ 216 w 344"/>
                <a:gd name="T15" fmla="*/ 28 h 38"/>
                <a:gd name="T16" fmla="*/ 244 w 344"/>
                <a:gd name="T17" fmla="*/ 28 h 38"/>
                <a:gd name="T18" fmla="*/ 266 w 344"/>
                <a:gd name="T19" fmla="*/ 32 h 38"/>
                <a:gd name="T20" fmla="*/ 266 w 344"/>
                <a:gd name="T21" fmla="*/ 32 h 38"/>
                <a:gd name="T22" fmla="*/ 286 w 344"/>
                <a:gd name="T23" fmla="*/ 36 h 38"/>
                <a:gd name="T24" fmla="*/ 304 w 344"/>
                <a:gd name="T25" fmla="*/ 38 h 38"/>
                <a:gd name="T26" fmla="*/ 314 w 344"/>
                <a:gd name="T27" fmla="*/ 38 h 38"/>
                <a:gd name="T28" fmla="*/ 324 w 344"/>
                <a:gd name="T29" fmla="*/ 34 h 38"/>
                <a:gd name="T30" fmla="*/ 334 w 344"/>
                <a:gd name="T31" fmla="*/ 30 h 38"/>
                <a:gd name="T32" fmla="*/ 344 w 344"/>
                <a:gd name="T33" fmla="*/ 24 h 38"/>
                <a:gd name="T34" fmla="*/ 344 w 344"/>
                <a:gd name="T35" fmla="*/ 24 h 38"/>
                <a:gd name="T36" fmla="*/ 340 w 344"/>
                <a:gd name="T37" fmla="*/ 26 h 38"/>
                <a:gd name="T38" fmla="*/ 324 w 344"/>
                <a:gd name="T39" fmla="*/ 30 h 38"/>
                <a:gd name="T40" fmla="*/ 310 w 344"/>
                <a:gd name="T41" fmla="*/ 30 h 38"/>
                <a:gd name="T42" fmla="*/ 296 w 344"/>
                <a:gd name="T43" fmla="*/ 30 h 38"/>
                <a:gd name="T44" fmla="*/ 278 w 344"/>
                <a:gd name="T45" fmla="*/ 28 h 38"/>
                <a:gd name="T46" fmla="*/ 258 w 344"/>
                <a:gd name="T47" fmla="*/ 22 h 38"/>
                <a:gd name="T48" fmla="*/ 258 w 344"/>
                <a:gd name="T49" fmla="*/ 22 h 38"/>
                <a:gd name="T50" fmla="*/ 238 w 344"/>
                <a:gd name="T51" fmla="*/ 18 h 38"/>
                <a:gd name="T52" fmla="*/ 218 w 344"/>
                <a:gd name="T53" fmla="*/ 14 h 38"/>
                <a:gd name="T54" fmla="*/ 180 w 344"/>
                <a:gd name="T55" fmla="*/ 12 h 38"/>
                <a:gd name="T56" fmla="*/ 142 w 344"/>
                <a:gd name="T57" fmla="*/ 12 h 38"/>
                <a:gd name="T58" fmla="*/ 108 w 344"/>
                <a:gd name="T59" fmla="*/ 10 h 38"/>
                <a:gd name="T60" fmla="*/ 108 w 344"/>
                <a:gd name="T61" fmla="*/ 10 h 38"/>
                <a:gd name="T62" fmla="*/ 42 w 344"/>
                <a:gd name="T63" fmla="*/ 6 h 38"/>
                <a:gd name="T64" fmla="*/ 16 w 344"/>
                <a:gd name="T65" fmla="*/ 2 h 38"/>
                <a:gd name="T66" fmla="*/ 0 w 344"/>
                <a:gd name="T67" fmla="*/ 0 h 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44"/>
                <a:gd name="T103" fmla="*/ 0 h 38"/>
                <a:gd name="T104" fmla="*/ 344 w 344"/>
                <a:gd name="T105" fmla="*/ 38 h 3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44" h="38">
                  <a:moveTo>
                    <a:pt x="0" y="0"/>
                  </a:moveTo>
                  <a:lnTo>
                    <a:pt x="0" y="0"/>
                  </a:lnTo>
                  <a:lnTo>
                    <a:pt x="54" y="10"/>
                  </a:lnTo>
                  <a:lnTo>
                    <a:pt x="102" y="18"/>
                  </a:lnTo>
                  <a:lnTo>
                    <a:pt x="146" y="24"/>
                  </a:lnTo>
                  <a:lnTo>
                    <a:pt x="182" y="26"/>
                  </a:lnTo>
                  <a:lnTo>
                    <a:pt x="216" y="28"/>
                  </a:lnTo>
                  <a:lnTo>
                    <a:pt x="244" y="28"/>
                  </a:lnTo>
                  <a:lnTo>
                    <a:pt x="266" y="32"/>
                  </a:lnTo>
                  <a:lnTo>
                    <a:pt x="286" y="36"/>
                  </a:lnTo>
                  <a:lnTo>
                    <a:pt x="304" y="38"/>
                  </a:lnTo>
                  <a:lnTo>
                    <a:pt x="314" y="38"/>
                  </a:lnTo>
                  <a:lnTo>
                    <a:pt x="324" y="34"/>
                  </a:lnTo>
                  <a:lnTo>
                    <a:pt x="334" y="30"/>
                  </a:lnTo>
                  <a:lnTo>
                    <a:pt x="344" y="24"/>
                  </a:lnTo>
                  <a:lnTo>
                    <a:pt x="340" y="26"/>
                  </a:lnTo>
                  <a:lnTo>
                    <a:pt x="324" y="30"/>
                  </a:lnTo>
                  <a:lnTo>
                    <a:pt x="310" y="30"/>
                  </a:lnTo>
                  <a:lnTo>
                    <a:pt x="296" y="30"/>
                  </a:lnTo>
                  <a:lnTo>
                    <a:pt x="278" y="28"/>
                  </a:lnTo>
                  <a:lnTo>
                    <a:pt x="258" y="22"/>
                  </a:lnTo>
                  <a:lnTo>
                    <a:pt x="238" y="18"/>
                  </a:lnTo>
                  <a:lnTo>
                    <a:pt x="218" y="14"/>
                  </a:lnTo>
                  <a:lnTo>
                    <a:pt x="180" y="12"/>
                  </a:lnTo>
                  <a:lnTo>
                    <a:pt x="142" y="12"/>
                  </a:lnTo>
                  <a:lnTo>
                    <a:pt x="108" y="10"/>
                  </a:lnTo>
                  <a:lnTo>
                    <a:pt x="42" y="6"/>
                  </a:lnTo>
                  <a:lnTo>
                    <a:pt x="16" y="2"/>
                  </a:lnTo>
                  <a:lnTo>
                    <a:pt x="0" y="0"/>
                  </a:lnTo>
                  <a:close/>
                </a:path>
              </a:pathLst>
            </a:custGeom>
            <a:solidFill>
              <a:srgbClr val="DF9068"/>
            </a:solidFill>
            <a:ln w="9525">
              <a:noFill/>
              <a:round/>
              <a:headEnd/>
              <a:tailEnd/>
            </a:ln>
          </p:spPr>
          <p:txBody>
            <a:bodyPr/>
            <a:lstStyle/>
            <a:p>
              <a:endParaRPr lang="ja-JP" altLang="en-US" sz="1600"/>
            </a:p>
          </p:txBody>
        </p:sp>
        <p:sp>
          <p:nvSpPr>
            <p:cNvPr id="59" name="Freeform 48"/>
            <p:cNvSpPr>
              <a:spLocks/>
            </p:cNvSpPr>
            <p:nvPr/>
          </p:nvSpPr>
          <p:spPr bwMode="auto">
            <a:xfrm>
              <a:off x="5763186" y="5617543"/>
              <a:ext cx="547726" cy="54167"/>
            </a:xfrm>
            <a:custGeom>
              <a:avLst/>
              <a:gdLst>
                <a:gd name="T0" fmla="*/ 0 w 344"/>
                <a:gd name="T1" fmla="*/ 0 h 38"/>
                <a:gd name="T2" fmla="*/ 0 w 344"/>
                <a:gd name="T3" fmla="*/ 0 h 38"/>
                <a:gd name="T4" fmla="*/ 54 w 344"/>
                <a:gd name="T5" fmla="*/ 10 h 38"/>
                <a:gd name="T6" fmla="*/ 102 w 344"/>
                <a:gd name="T7" fmla="*/ 18 h 38"/>
                <a:gd name="T8" fmla="*/ 146 w 344"/>
                <a:gd name="T9" fmla="*/ 24 h 38"/>
                <a:gd name="T10" fmla="*/ 146 w 344"/>
                <a:gd name="T11" fmla="*/ 24 h 38"/>
                <a:gd name="T12" fmla="*/ 182 w 344"/>
                <a:gd name="T13" fmla="*/ 26 h 38"/>
                <a:gd name="T14" fmla="*/ 216 w 344"/>
                <a:gd name="T15" fmla="*/ 28 h 38"/>
                <a:gd name="T16" fmla="*/ 244 w 344"/>
                <a:gd name="T17" fmla="*/ 28 h 38"/>
                <a:gd name="T18" fmla="*/ 266 w 344"/>
                <a:gd name="T19" fmla="*/ 32 h 38"/>
                <a:gd name="T20" fmla="*/ 266 w 344"/>
                <a:gd name="T21" fmla="*/ 32 h 38"/>
                <a:gd name="T22" fmla="*/ 286 w 344"/>
                <a:gd name="T23" fmla="*/ 36 h 38"/>
                <a:gd name="T24" fmla="*/ 304 w 344"/>
                <a:gd name="T25" fmla="*/ 38 h 38"/>
                <a:gd name="T26" fmla="*/ 314 w 344"/>
                <a:gd name="T27" fmla="*/ 38 h 38"/>
                <a:gd name="T28" fmla="*/ 324 w 344"/>
                <a:gd name="T29" fmla="*/ 34 h 38"/>
                <a:gd name="T30" fmla="*/ 334 w 344"/>
                <a:gd name="T31" fmla="*/ 30 h 38"/>
                <a:gd name="T32" fmla="*/ 344 w 344"/>
                <a:gd name="T33" fmla="*/ 24 h 38"/>
                <a:gd name="T34" fmla="*/ 344 w 344"/>
                <a:gd name="T35" fmla="*/ 24 h 38"/>
                <a:gd name="T36" fmla="*/ 340 w 344"/>
                <a:gd name="T37" fmla="*/ 26 h 38"/>
                <a:gd name="T38" fmla="*/ 324 w 344"/>
                <a:gd name="T39" fmla="*/ 30 h 38"/>
                <a:gd name="T40" fmla="*/ 310 w 344"/>
                <a:gd name="T41" fmla="*/ 30 h 38"/>
                <a:gd name="T42" fmla="*/ 296 w 344"/>
                <a:gd name="T43" fmla="*/ 30 h 38"/>
                <a:gd name="T44" fmla="*/ 278 w 344"/>
                <a:gd name="T45" fmla="*/ 28 h 38"/>
                <a:gd name="T46" fmla="*/ 258 w 344"/>
                <a:gd name="T47" fmla="*/ 22 h 38"/>
                <a:gd name="T48" fmla="*/ 258 w 344"/>
                <a:gd name="T49" fmla="*/ 22 h 38"/>
                <a:gd name="T50" fmla="*/ 238 w 344"/>
                <a:gd name="T51" fmla="*/ 18 h 38"/>
                <a:gd name="T52" fmla="*/ 218 w 344"/>
                <a:gd name="T53" fmla="*/ 14 h 38"/>
                <a:gd name="T54" fmla="*/ 180 w 344"/>
                <a:gd name="T55" fmla="*/ 12 h 38"/>
                <a:gd name="T56" fmla="*/ 142 w 344"/>
                <a:gd name="T57" fmla="*/ 12 h 38"/>
                <a:gd name="T58" fmla="*/ 108 w 344"/>
                <a:gd name="T59" fmla="*/ 10 h 38"/>
                <a:gd name="T60" fmla="*/ 108 w 344"/>
                <a:gd name="T61" fmla="*/ 10 h 38"/>
                <a:gd name="T62" fmla="*/ 42 w 344"/>
                <a:gd name="T63" fmla="*/ 6 h 38"/>
                <a:gd name="T64" fmla="*/ 16 w 344"/>
                <a:gd name="T65" fmla="*/ 2 h 38"/>
                <a:gd name="T66" fmla="*/ 0 w 344"/>
                <a:gd name="T67" fmla="*/ 0 h 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44"/>
                <a:gd name="T103" fmla="*/ 0 h 38"/>
                <a:gd name="T104" fmla="*/ 344 w 344"/>
                <a:gd name="T105" fmla="*/ 38 h 3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44" h="38">
                  <a:moveTo>
                    <a:pt x="0" y="0"/>
                  </a:moveTo>
                  <a:lnTo>
                    <a:pt x="0" y="0"/>
                  </a:lnTo>
                  <a:lnTo>
                    <a:pt x="54" y="10"/>
                  </a:lnTo>
                  <a:lnTo>
                    <a:pt x="102" y="18"/>
                  </a:lnTo>
                  <a:lnTo>
                    <a:pt x="146" y="24"/>
                  </a:lnTo>
                  <a:lnTo>
                    <a:pt x="182" y="26"/>
                  </a:lnTo>
                  <a:lnTo>
                    <a:pt x="216" y="28"/>
                  </a:lnTo>
                  <a:lnTo>
                    <a:pt x="244" y="28"/>
                  </a:lnTo>
                  <a:lnTo>
                    <a:pt x="266" y="32"/>
                  </a:lnTo>
                  <a:lnTo>
                    <a:pt x="286" y="36"/>
                  </a:lnTo>
                  <a:lnTo>
                    <a:pt x="304" y="38"/>
                  </a:lnTo>
                  <a:lnTo>
                    <a:pt x="314" y="38"/>
                  </a:lnTo>
                  <a:lnTo>
                    <a:pt x="324" y="34"/>
                  </a:lnTo>
                  <a:lnTo>
                    <a:pt x="334" y="30"/>
                  </a:lnTo>
                  <a:lnTo>
                    <a:pt x="344" y="24"/>
                  </a:lnTo>
                  <a:lnTo>
                    <a:pt x="340" y="26"/>
                  </a:lnTo>
                  <a:lnTo>
                    <a:pt x="324" y="30"/>
                  </a:lnTo>
                  <a:lnTo>
                    <a:pt x="310" y="30"/>
                  </a:lnTo>
                  <a:lnTo>
                    <a:pt x="296" y="30"/>
                  </a:lnTo>
                  <a:lnTo>
                    <a:pt x="278" y="28"/>
                  </a:lnTo>
                  <a:lnTo>
                    <a:pt x="258" y="22"/>
                  </a:lnTo>
                  <a:lnTo>
                    <a:pt x="238" y="18"/>
                  </a:lnTo>
                  <a:lnTo>
                    <a:pt x="218" y="14"/>
                  </a:lnTo>
                  <a:lnTo>
                    <a:pt x="180" y="12"/>
                  </a:lnTo>
                  <a:lnTo>
                    <a:pt x="142" y="12"/>
                  </a:lnTo>
                  <a:lnTo>
                    <a:pt x="108" y="10"/>
                  </a:lnTo>
                  <a:lnTo>
                    <a:pt x="42" y="6"/>
                  </a:lnTo>
                  <a:lnTo>
                    <a:pt x="16" y="2"/>
                  </a:lnTo>
                  <a:lnTo>
                    <a:pt x="0" y="0"/>
                  </a:lnTo>
                </a:path>
              </a:pathLst>
            </a:custGeom>
            <a:noFill/>
            <a:ln w="9525">
              <a:noFill/>
              <a:round/>
              <a:headEnd/>
              <a:tailEnd/>
            </a:ln>
          </p:spPr>
          <p:txBody>
            <a:bodyPr/>
            <a:lstStyle/>
            <a:p>
              <a:endParaRPr lang="ja-JP" altLang="en-US" sz="1600"/>
            </a:p>
          </p:txBody>
        </p:sp>
        <p:sp>
          <p:nvSpPr>
            <p:cNvPr id="60" name="Freeform 49"/>
            <p:cNvSpPr>
              <a:spLocks/>
            </p:cNvSpPr>
            <p:nvPr/>
          </p:nvSpPr>
          <p:spPr bwMode="auto">
            <a:xfrm>
              <a:off x="5849164" y="5748682"/>
              <a:ext cx="363026" cy="48464"/>
            </a:xfrm>
            <a:custGeom>
              <a:avLst/>
              <a:gdLst>
                <a:gd name="T0" fmla="*/ 0 w 228"/>
                <a:gd name="T1" fmla="*/ 22 h 34"/>
                <a:gd name="T2" fmla="*/ 0 w 228"/>
                <a:gd name="T3" fmla="*/ 22 h 34"/>
                <a:gd name="T4" fmla="*/ 44 w 228"/>
                <a:gd name="T5" fmla="*/ 24 h 34"/>
                <a:gd name="T6" fmla="*/ 82 w 228"/>
                <a:gd name="T7" fmla="*/ 26 h 34"/>
                <a:gd name="T8" fmla="*/ 100 w 228"/>
                <a:gd name="T9" fmla="*/ 24 h 34"/>
                <a:gd name="T10" fmla="*/ 114 w 228"/>
                <a:gd name="T11" fmla="*/ 24 h 34"/>
                <a:gd name="T12" fmla="*/ 114 w 228"/>
                <a:gd name="T13" fmla="*/ 24 h 34"/>
                <a:gd name="T14" fmla="*/ 138 w 228"/>
                <a:gd name="T15" fmla="*/ 20 h 34"/>
                <a:gd name="T16" fmla="*/ 158 w 228"/>
                <a:gd name="T17" fmla="*/ 20 h 34"/>
                <a:gd name="T18" fmla="*/ 176 w 228"/>
                <a:gd name="T19" fmla="*/ 20 h 34"/>
                <a:gd name="T20" fmla="*/ 192 w 228"/>
                <a:gd name="T21" fmla="*/ 20 h 34"/>
                <a:gd name="T22" fmla="*/ 192 w 228"/>
                <a:gd name="T23" fmla="*/ 20 h 34"/>
                <a:gd name="T24" fmla="*/ 204 w 228"/>
                <a:gd name="T25" fmla="*/ 18 h 34"/>
                <a:gd name="T26" fmla="*/ 214 w 228"/>
                <a:gd name="T27" fmla="*/ 14 h 34"/>
                <a:gd name="T28" fmla="*/ 222 w 228"/>
                <a:gd name="T29" fmla="*/ 8 h 34"/>
                <a:gd name="T30" fmla="*/ 228 w 228"/>
                <a:gd name="T31" fmla="*/ 0 h 34"/>
                <a:gd name="T32" fmla="*/ 228 w 228"/>
                <a:gd name="T33" fmla="*/ 0 h 34"/>
                <a:gd name="T34" fmla="*/ 228 w 228"/>
                <a:gd name="T35" fmla="*/ 4 h 34"/>
                <a:gd name="T36" fmla="*/ 220 w 228"/>
                <a:gd name="T37" fmla="*/ 12 h 34"/>
                <a:gd name="T38" fmla="*/ 214 w 228"/>
                <a:gd name="T39" fmla="*/ 18 h 34"/>
                <a:gd name="T40" fmla="*/ 206 w 228"/>
                <a:gd name="T41" fmla="*/ 22 h 34"/>
                <a:gd name="T42" fmla="*/ 194 w 228"/>
                <a:gd name="T43" fmla="*/ 26 h 34"/>
                <a:gd name="T44" fmla="*/ 180 w 228"/>
                <a:gd name="T45" fmla="*/ 30 h 34"/>
                <a:gd name="T46" fmla="*/ 180 w 228"/>
                <a:gd name="T47" fmla="*/ 30 h 34"/>
                <a:gd name="T48" fmla="*/ 150 w 228"/>
                <a:gd name="T49" fmla="*/ 34 h 34"/>
                <a:gd name="T50" fmla="*/ 126 w 228"/>
                <a:gd name="T51" fmla="*/ 34 h 34"/>
                <a:gd name="T52" fmla="*/ 86 w 228"/>
                <a:gd name="T53" fmla="*/ 34 h 34"/>
                <a:gd name="T54" fmla="*/ 86 w 228"/>
                <a:gd name="T55" fmla="*/ 34 h 34"/>
                <a:gd name="T56" fmla="*/ 66 w 228"/>
                <a:gd name="T57" fmla="*/ 34 h 34"/>
                <a:gd name="T58" fmla="*/ 42 w 228"/>
                <a:gd name="T59" fmla="*/ 30 h 34"/>
                <a:gd name="T60" fmla="*/ 20 w 228"/>
                <a:gd name="T61" fmla="*/ 26 h 34"/>
                <a:gd name="T62" fmla="*/ 0 w 228"/>
                <a:gd name="T63" fmla="*/ 22 h 3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28"/>
                <a:gd name="T97" fmla="*/ 0 h 34"/>
                <a:gd name="T98" fmla="*/ 228 w 228"/>
                <a:gd name="T99" fmla="*/ 34 h 3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28" h="34">
                  <a:moveTo>
                    <a:pt x="0" y="22"/>
                  </a:moveTo>
                  <a:lnTo>
                    <a:pt x="0" y="22"/>
                  </a:lnTo>
                  <a:lnTo>
                    <a:pt x="44" y="24"/>
                  </a:lnTo>
                  <a:lnTo>
                    <a:pt x="82" y="26"/>
                  </a:lnTo>
                  <a:lnTo>
                    <a:pt x="100" y="24"/>
                  </a:lnTo>
                  <a:lnTo>
                    <a:pt x="114" y="24"/>
                  </a:lnTo>
                  <a:lnTo>
                    <a:pt x="138" y="20"/>
                  </a:lnTo>
                  <a:lnTo>
                    <a:pt x="158" y="20"/>
                  </a:lnTo>
                  <a:lnTo>
                    <a:pt x="176" y="20"/>
                  </a:lnTo>
                  <a:lnTo>
                    <a:pt x="192" y="20"/>
                  </a:lnTo>
                  <a:lnTo>
                    <a:pt x="204" y="18"/>
                  </a:lnTo>
                  <a:lnTo>
                    <a:pt x="214" y="14"/>
                  </a:lnTo>
                  <a:lnTo>
                    <a:pt x="222" y="8"/>
                  </a:lnTo>
                  <a:lnTo>
                    <a:pt x="228" y="0"/>
                  </a:lnTo>
                  <a:lnTo>
                    <a:pt x="228" y="4"/>
                  </a:lnTo>
                  <a:lnTo>
                    <a:pt x="220" y="12"/>
                  </a:lnTo>
                  <a:lnTo>
                    <a:pt x="214" y="18"/>
                  </a:lnTo>
                  <a:lnTo>
                    <a:pt x="206" y="22"/>
                  </a:lnTo>
                  <a:lnTo>
                    <a:pt x="194" y="26"/>
                  </a:lnTo>
                  <a:lnTo>
                    <a:pt x="180" y="30"/>
                  </a:lnTo>
                  <a:lnTo>
                    <a:pt x="150" y="34"/>
                  </a:lnTo>
                  <a:lnTo>
                    <a:pt x="126" y="34"/>
                  </a:lnTo>
                  <a:lnTo>
                    <a:pt x="86" y="34"/>
                  </a:lnTo>
                  <a:lnTo>
                    <a:pt x="66" y="34"/>
                  </a:lnTo>
                  <a:lnTo>
                    <a:pt x="42" y="30"/>
                  </a:lnTo>
                  <a:lnTo>
                    <a:pt x="20" y="26"/>
                  </a:lnTo>
                  <a:lnTo>
                    <a:pt x="0" y="22"/>
                  </a:lnTo>
                  <a:close/>
                </a:path>
              </a:pathLst>
            </a:custGeom>
            <a:solidFill>
              <a:srgbClr val="DF9068"/>
            </a:solidFill>
            <a:ln w="9525">
              <a:noFill/>
              <a:round/>
              <a:headEnd/>
              <a:tailEnd/>
            </a:ln>
          </p:spPr>
          <p:txBody>
            <a:bodyPr/>
            <a:lstStyle/>
            <a:p>
              <a:endParaRPr lang="ja-JP" altLang="en-US" sz="1600"/>
            </a:p>
          </p:txBody>
        </p:sp>
        <p:sp>
          <p:nvSpPr>
            <p:cNvPr id="61" name="Freeform 50"/>
            <p:cNvSpPr>
              <a:spLocks/>
            </p:cNvSpPr>
            <p:nvPr/>
          </p:nvSpPr>
          <p:spPr bwMode="auto">
            <a:xfrm>
              <a:off x="5849164" y="5748682"/>
              <a:ext cx="363026" cy="48464"/>
            </a:xfrm>
            <a:custGeom>
              <a:avLst/>
              <a:gdLst>
                <a:gd name="T0" fmla="*/ 0 w 228"/>
                <a:gd name="T1" fmla="*/ 22 h 34"/>
                <a:gd name="T2" fmla="*/ 0 w 228"/>
                <a:gd name="T3" fmla="*/ 22 h 34"/>
                <a:gd name="T4" fmla="*/ 44 w 228"/>
                <a:gd name="T5" fmla="*/ 24 h 34"/>
                <a:gd name="T6" fmla="*/ 82 w 228"/>
                <a:gd name="T7" fmla="*/ 26 h 34"/>
                <a:gd name="T8" fmla="*/ 100 w 228"/>
                <a:gd name="T9" fmla="*/ 24 h 34"/>
                <a:gd name="T10" fmla="*/ 114 w 228"/>
                <a:gd name="T11" fmla="*/ 24 h 34"/>
                <a:gd name="T12" fmla="*/ 114 w 228"/>
                <a:gd name="T13" fmla="*/ 24 h 34"/>
                <a:gd name="T14" fmla="*/ 138 w 228"/>
                <a:gd name="T15" fmla="*/ 20 h 34"/>
                <a:gd name="T16" fmla="*/ 158 w 228"/>
                <a:gd name="T17" fmla="*/ 20 h 34"/>
                <a:gd name="T18" fmla="*/ 176 w 228"/>
                <a:gd name="T19" fmla="*/ 20 h 34"/>
                <a:gd name="T20" fmla="*/ 192 w 228"/>
                <a:gd name="T21" fmla="*/ 20 h 34"/>
                <a:gd name="T22" fmla="*/ 192 w 228"/>
                <a:gd name="T23" fmla="*/ 20 h 34"/>
                <a:gd name="T24" fmla="*/ 204 w 228"/>
                <a:gd name="T25" fmla="*/ 18 h 34"/>
                <a:gd name="T26" fmla="*/ 214 w 228"/>
                <a:gd name="T27" fmla="*/ 14 h 34"/>
                <a:gd name="T28" fmla="*/ 222 w 228"/>
                <a:gd name="T29" fmla="*/ 8 h 34"/>
                <a:gd name="T30" fmla="*/ 228 w 228"/>
                <a:gd name="T31" fmla="*/ 0 h 34"/>
                <a:gd name="T32" fmla="*/ 228 w 228"/>
                <a:gd name="T33" fmla="*/ 0 h 34"/>
                <a:gd name="T34" fmla="*/ 228 w 228"/>
                <a:gd name="T35" fmla="*/ 4 h 34"/>
                <a:gd name="T36" fmla="*/ 220 w 228"/>
                <a:gd name="T37" fmla="*/ 12 h 34"/>
                <a:gd name="T38" fmla="*/ 214 w 228"/>
                <a:gd name="T39" fmla="*/ 18 h 34"/>
                <a:gd name="T40" fmla="*/ 206 w 228"/>
                <a:gd name="T41" fmla="*/ 22 h 34"/>
                <a:gd name="T42" fmla="*/ 194 w 228"/>
                <a:gd name="T43" fmla="*/ 26 h 34"/>
                <a:gd name="T44" fmla="*/ 180 w 228"/>
                <a:gd name="T45" fmla="*/ 30 h 34"/>
                <a:gd name="T46" fmla="*/ 180 w 228"/>
                <a:gd name="T47" fmla="*/ 30 h 34"/>
                <a:gd name="T48" fmla="*/ 150 w 228"/>
                <a:gd name="T49" fmla="*/ 34 h 34"/>
                <a:gd name="T50" fmla="*/ 126 w 228"/>
                <a:gd name="T51" fmla="*/ 34 h 34"/>
                <a:gd name="T52" fmla="*/ 86 w 228"/>
                <a:gd name="T53" fmla="*/ 34 h 34"/>
                <a:gd name="T54" fmla="*/ 86 w 228"/>
                <a:gd name="T55" fmla="*/ 34 h 34"/>
                <a:gd name="T56" fmla="*/ 66 w 228"/>
                <a:gd name="T57" fmla="*/ 34 h 34"/>
                <a:gd name="T58" fmla="*/ 42 w 228"/>
                <a:gd name="T59" fmla="*/ 30 h 34"/>
                <a:gd name="T60" fmla="*/ 20 w 228"/>
                <a:gd name="T61" fmla="*/ 26 h 34"/>
                <a:gd name="T62" fmla="*/ 0 w 228"/>
                <a:gd name="T63" fmla="*/ 22 h 3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28"/>
                <a:gd name="T97" fmla="*/ 0 h 34"/>
                <a:gd name="T98" fmla="*/ 228 w 228"/>
                <a:gd name="T99" fmla="*/ 34 h 3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28" h="34">
                  <a:moveTo>
                    <a:pt x="0" y="22"/>
                  </a:moveTo>
                  <a:lnTo>
                    <a:pt x="0" y="22"/>
                  </a:lnTo>
                  <a:lnTo>
                    <a:pt x="44" y="24"/>
                  </a:lnTo>
                  <a:lnTo>
                    <a:pt x="82" y="26"/>
                  </a:lnTo>
                  <a:lnTo>
                    <a:pt x="100" y="24"/>
                  </a:lnTo>
                  <a:lnTo>
                    <a:pt x="114" y="24"/>
                  </a:lnTo>
                  <a:lnTo>
                    <a:pt x="138" y="20"/>
                  </a:lnTo>
                  <a:lnTo>
                    <a:pt x="158" y="20"/>
                  </a:lnTo>
                  <a:lnTo>
                    <a:pt x="176" y="20"/>
                  </a:lnTo>
                  <a:lnTo>
                    <a:pt x="192" y="20"/>
                  </a:lnTo>
                  <a:lnTo>
                    <a:pt x="204" y="18"/>
                  </a:lnTo>
                  <a:lnTo>
                    <a:pt x="214" y="14"/>
                  </a:lnTo>
                  <a:lnTo>
                    <a:pt x="222" y="8"/>
                  </a:lnTo>
                  <a:lnTo>
                    <a:pt x="228" y="0"/>
                  </a:lnTo>
                  <a:lnTo>
                    <a:pt x="228" y="4"/>
                  </a:lnTo>
                  <a:lnTo>
                    <a:pt x="220" y="12"/>
                  </a:lnTo>
                  <a:lnTo>
                    <a:pt x="214" y="18"/>
                  </a:lnTo>
                  <a:lnTo>
                    <a:pt x="206" y="22"/>
                  </a:lnTo>
                  <a:lnTo>
                    <a:pt x="194" y="26"/>
                  </a:lnTo>
                  <a:lnTo>
                    <a:pt x="180" y="30"/>
                  </a:lnTo>
                  <a:lnTo>
                    <a:pt x="150" y="34"/>
                  </a:lnTo>
                  <a:lnTo>
                    <a:pt x="126" y="34"/>
                  </a:lnTo>
                  <a:lnTo>
                    <a:pt x="86" y="34"/>
                  </a:lnTo>
                  <a:lnTo>
                    <a:pt x="66" y="34"/>
                  </a:lnTo>
                  <a:lnTo>
                    <a:pt x="42" y="30"/>
                  </a:lnTo>
                  <a:lnTo>
                    <a:pt x="20" y="26"/>
                  </a:lnTo>
                  <a:lnTo>
                    <a:pt x="0" y="22"/>
                  </a:lnTo>
                </a:path>
              </a:pathLst>
            </a:custGeom>
            <a:noFill/>
            <a:ln w="9525">
              <a:noFill/>
              <a:round/>
              <a:headEnd/>
              <a:tailEnd/>
            </a:ln>
          </p:spPr>
          <p:txBody>
            <a:bodyPr/>
            <a:lstStyle/>
            <a:p>
              <a:endParaRPr lang="ja-JP" altLang="en-US" sz="1600"/>
            </a:p>
          </p:txBody>
        </p:sp>
        <p:sp>
          <p:nvSpPr>
            <p:cNvPr id="62" name="Freeform 51"/>
            <p:cNvSpPr>
              <a:spLocks/>
            </p:cNvSpPr>
            <p:nvPr/>
          </p:nvSpPr>
          <p:spPr bwMode="auto">
            <a:xfrm>
              <a:off x="6097553" y="5671709"/>
              <a:ext cx="136931" cy="79824"/>
            </a:xfrm>
            <a:custGeom>
              <a:avLst/>
              <a:gdLst>
                <a:gd name="T0" fmla="*/ 68 w 86"/>
                <a:gd name="T1" fmla="*/ 56 h 56"/>
                <a:gd name="T2" fmla="*/ 68 w 86"/>
                <a:gd name="T3" fmla="*/ 56 h 56"/>
                <a:gd name="T4" fmla="*/ 60 w 86"/>
                <a:gd name="T5" fmla="*/ 56 h 56"/>
                <a:gd name="T6" fmla="*/ 40 w 86"/>
                <a:gd name="T7" fmla="*/ 54 h 56"/>
                <a:gd name="T8" fmla="*/ 28 w 86"/>
                <a:gd name="T9" fmla="*/ 54 h 56"/>
                <a:gd name="T10" fmla="*/ 18 w 86"/>
                <a:gd name="T11" fmla="*/ 50 h 56"/>
                <a:gd name="T12" fmla="*/ 10 w 86"/>
                <a:gd name="T13" fmla="*/ 46 h 56"/>
                <a:gd name="T14" fmla="*/ 4 w 86"/>
                <a:gd name="T15" fmla="*/ 42 h 56"/>
                <a:gd name="T16" fmla="*/ 4 w 86"/>
                <a:gd name="T17" fmla="*/ 42 h 56"/>
                <a:gd name="T18" fmla="*/ 2 w 86"/>
                <a:gd name="T19" fmla="*/ 36 h 56"/>
                <a:gd name="T20" fmla="*/ 0 w 86"/>
                <a:gd name="T21" fmla="*/ 28 h 56"/>
                <a:gd name="T22" fmla="*/ 0 w 86"/>
                <a:gd name="T23" fmla="*/ 22 h 56"/>
                <a:gd name="T24" fmla="*/ 4 w 86"/>
                <a:gd name="T25" fmla="*/ 14 h 56"/>
                <a:gd name="T26" fmla="*/ 8 w 86"/>
                <a:gd name="T27" fmla="*/ 10 h 56"/>
                <a:gd name="T28" fmla="*/ 14 w 86"/>
                <a:gd name="T29" fmla="*/ 4 h 56"/>
                <a:gd name="T30" fmla="*/ 24 w 86"/>
                <a:gd name="T31" fmla="*/ 2 h 56"/>
                <a:gd name="T32" fmla="*/ 34 w 86"/>
                <a:gd name="T33" fmla="*/ 0 h 56"/>
                <a:gd name="T34" fmla="*/ 34 w 86"/>
                <a:gd name="T35" fmla="*/ 0 h 56"/>
                <a:gd name="T36" fmla="*/ 68 w 86"/>
                <a:gd name="T37" fmla="*/ 0 h 56"/>
                <a:gd name="T38" fmla="*/ 76 w 86"/>
                <a:gd name="T39" fmla="*/ 2 h 56"/>
                <a:gd name="T40" fmla="*/ 76 w 86"/>
                <a:gd name="T41" fmla="*/ 2 h 56"/>
                <a:gd name="T42" fmla="*/ 80 w 86"/>
                <a:gd name="T43" fmla="*/ 8 h 56"/>
                <a:gd name="T44" fmla="*/ 82 w 86"/>
                <a:gd name="T45" fmla="*/ 12 h 56"/>
                <a:gd name="T46" fmla="*/ 84 w 86"/>
                <a:gd name="T47" fmla="*/ 20 h 56"/>
                <a:gd name="T48" fmla="*/ 86 w 86"/>
                <a:gd name="T49" fmla="*/ 28 h 56"/>
                <a:gd name="T50" fmla="*/ 84 w 86"/>
                <a:gd name="T51" fmla="*/ 38 h 56"/>
                <a:gd name="T52" fmla="*/ 78 w 86"/>
                <a:gd name="T53" fmla="*/ 46 h 56"/>
                <a:gd name="T54" fmla="*/ 68 w 86"/>
                <a:gd name="T55" fmla="*/ 56 h 5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86"/>
                <a:gd name="T85" fmla="*/ 0 h 56"/>
                <a:gd name="T86" fmla="*/ 86 w 86"/>
                <a:gd name="T87" fmla="*/ 56 h 5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86" h="56">
                  <a:moveTo>
                    <a:pt x="68" y="56"/>
                  </a:moveTo>
                  <a:lnTo>
                    <a:pt x="68" y="56"/>
                  </a:lnTo>
                  <a:lnTo>
                    <a:pt x="60" y="56"/>
                  </a:lnTo>
                  <a:lnTo>
                    <a:pt x="40" y="54"/>
                  </a:lnTo>
                  <a:lnTo>
                    <a:pt x="28" y="54"/>
                  </a:lnTo>
                  <a:lnTo>
                    <a:pt x="18" y="50"/>
                  </a:lnTo>
                  <a:lnTo>
                    <a:pt x="10" y="46"/>
                  </a:lnTo>
                  <a:lnTo>
                    <a:pt x="4" y="42"/>
                  </a:lnTo>
                  <a:lnTo>
                    <a:pt x="2" y="36"/>
                  </a:lnTo>
                  <a:lnTo>
                    <a:pt x="0" y="28"/>
                  </a:lnTo>
                  <a:lnTo>
                    <a:pt x="0" y="22"/>
                  </a:lnTo>
                  <a:lnTo>
                    <a:pt x="4" y="14"/>
                  </a:lnTo>
                  <a:lnTo>
                    <a:pt x="8" y="10"/>
                  </a:lnTo>
                  <a:lnTo>
                    <a:pt x="14" y="4"/>
                  </a:lnTo>
                  <a:lnTo>
                    <a:pt x="24" y="2"/>
                  </a:lnTo>
                  <a:lnTo>
                    <a:pt x="34" y="0"/>
                  </a:lnTo>
                  <a:lnTo>
                    <a:pt x="68" y="0"/>
                  </a:lnTo>
                  <a:lnTo>
                    <a:pt x="76" y="2"/>
                  </a:lnTo>
                  <a:lnTo>
                    <a:pt x="80" y="8"/>
                  </a:lnTo>
                  <a:lnTo>
                    <a:pt x="82" y="12"/>
                  </a:lnTo>
                  <a:lnTo>
                    <a:pt x="84" y="20"/>
                  </a:lnTo>
                  <a:lnTo>
                    <a:pt x="86" y="28"/>
                  </a:lnTo>
                  <a:lnTo>
                    <a:pt x="84" y="38"/>
                  </a:lnTo>
                  <a:lnTo>
                    <a:pt x="78" y="46"/>
                  </a:lnTo>
                  <a:lnTo>
                    <a:pt x="68" y="56"/>
                  </a:lnTo>
                  <a:close/>
                </a:path>
              </a:pathLst>
            </a:custGeom>
            <a:solidFill>
              <a:srgbClr val="F0C3AB"/>
            </a:solidFill>
            <a:ln w="9525">
              <a:noFill/>
              <a:round/>
              <a:headEnd/>
              <a:tailEnd/>
            </a:ln>
          </p:spPr>
          <p:txBody>
            <a:bodyPr/>
            <a:lstStyle/>
            <a:p>
              <a:endParaRPr lang="ja-JP" altLang="en-US" sz="1600"/>
            </a:p>
          </p:txBody>
        </p:sp>
        <p:sp>
          <p:nvSpPr>
            <p:cNvPr id="63" name="Freeform 52"/>
            <p:cNvSpPr>
              <a:spLocks/>
            </p:cNvSpPr>
            <p:nvPr/>
          </p:nvSpPr>
          <p:spPr bwMode="auto">
            <a:xfrm>
              <a:off x="6097553" y="5671709"/>
              <a:ext cx="136931" cy="79824"/>
            </a:xfrm>
            <a:custGeom>
              <a:avLst/>
              <a:gdLst>
                <a:gd name="T0" fmla="*/ 68 w 86"/>
                <a:gd name="T1" fmla="*/ 56 h 56"/>
                <a:gd name="T2" fmla="*/ 68 w 86"/>
                <a:gd name="T3" fmla="*/ 56 h 56"/>
                <a:gd name="T4" fmla="*/ 60 w 86"/>
                <a:gd name="T5" fmla="*/ 56 h 56"/>
                <a:gd name="T6" fmla="*/ 40 w 86"/>
                <a:gd name="T7" fmla="*/ 54 h 56"/>
                <a:gd name="T8" fmla="*/ 28 w 86"/>
                <a:gd name="T9" fmla="*/ 54 h 56"/>
                <a:gd name="T10" fmla="*/ 18 w 86"/>
                <a:gd name="T11" fmla="*/ 50 h 56"/>
                <a:gd name="T12" fmla="*/ 10 w 86"/>
                <a:gd name="T13" fmla="*/ 46 h 56"/>
                <a:gd name="T14" fmla="*/ 4 w 86"/>
                <a:gd name="T15" fmla="*/ 42 h 56"/>
                <a:gd name="T16" fmla="*/ 4 w 86"/>
                <a:gd name="T17" fmla="*/ 42 h 56"/>
                <a:gd name="T18" fmla="*/ 2 w 86"/>
                <a:gd name="T19" fmla="*/ 36 h 56"/>
                <a:gd name="T20" fmla="*/ 0 w 86"/>
                <a:gd name="T21" fmla="*/ 28 h 56"/>
                <a:gd name="T22" fmla="*/ 0 w 86"/>
                <a:gd name="T23" fmla="*/ 22 h 56"/>
                <a:gd name="T24" fmla="*/ 4 w 86"/>
                <a:gd name="T25" fmla="*/ 14 h 56"/>
                <a:gd name="T26" fmla="*/ 8 w 86"/>
                <a:gd name="T27" fmla="*/ 10 h 56"/>
                <a:gd name="T28" fmla="*/ 14 w 86"/>
                <a:gd name="T29" fmla="*/ 4 h 56"/>
                <a:gd name="T30" fmla="*/ 24 w 86"/>
                <a:gd name="T31" fmla="*/ 2 h 56"/>
                <a:gd name="T32" fmla="*/ 34 w 86"/>
                <a:gd name="T33" fmla="*/ 0 h 56"/>
                <a:gd name="T34" fmla="*/ 34 w 86"/>
                <a:gd name="T35" fmla="*/ 0 h 56"/>
                <a:gd name="T36" fmla="*/ 68 w 86"/>
                <a:gd name="T37" fmla="*/ 0 h 56"/>
                <a:gd name="T38" fmla="*/ 76 w 86"/>
                <a:gd name="T39" fmla="*/ 2 h 56"/>
                <a:gd name="T40" fmla="*/ 76 w 86"/>
                <a:gd name="T41" fmla="*/ 2 h 56"/>
                <a:gd name="T42" fmla="*/ 80 w 86"/>
                <a:gd name="T43" fmla="*/ 8 h 56"/>
                <a:gd name="T44" fmla="*/ 82 w 86"/>
                <a:gd name="T45" fmla="*/ 12 h 56"/>
                <a:gd name="T46" fmla="*/ 84 w 86"/>
                <a:gd name="T47" fmla="*/ 20 h 56"/>
                <a:gd name="T48" fmla="*/ 86 w 86"/>
                <a:gd name="T49" fmla="*/ 28 h 56"/>
                <a:gd name="T50" fmla="*/ 84 w 86"/>
                <a:gd name="T51" fmla="*/ 38 h 56"/>
                <a:gd name="T52" fmla="*/ 78 w 86"/>
                <a:gd name="T53" fmla="*/ 46 h 56"/>
                <a:gd name="T54" fmla="*/ 68 w 86"/>
                <a:gd name="T55" fmla="*/ 56 h 5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86"/>
                <a:gd name="T85" fmla="*/ 0 h 56"/>
                <a:gd name="T86" fmla="*/ 86 w 86"/>
                <a:gd name="T87" fmla="*/ 56 h 5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86" h="56">
                  <a:moveTo>
                    <a:pt x="68" y="56"/>
                  </a:moveTo>
                  <a:lnTo>
                    <a:pt x="68" y="56"/>
                  </a:lnTo>
                  <a:lnTo>
                    <a:pt x="60" y="56"/>
                  </a:lnTo>
                  <a:lnTo>
                    <a:pt x="40" y="54"/>
                  </a:lnTo>
                  <a:lnTo>
                    <a:pt x="28" y="54"/>
                  </a:lnTo>
                  <a:lnTo>
                    <a:pt x="18" y="50"/>
                  </a:lnTo>
                  <a:lnTo>
                    <a:pt x="10" y="46"/>
                  </a:lnTo>
                  <a:lnTo>
                    <a:pt x="4" y="42"/>
                  </a:lnTo>
                  <a:lnTo>
                    <a:pt x="2" y="36"/>
                  </a:lnTo>
                  <a:lnTo>
                    <a:pt x="0" y="28"/>
                  </a:lnTo>
                  <a:lnTo>
                    <a:pt x="0" y="22"/>
                  </a:lnTo>
                  <a:lnTo>
                    <a:pt x="4" y="14"/>
                  </a:lnTo>
                  <a:lnTo>
                    <a:pt x="8" y="10"/>
                  </a:lnTo>
                  <a:lnTo>
                    <a:pt x="14" y="4"/>
                  </a:lnTo>
                  <a:lnTo>
                    <a:pt x="24" y="2"/>
                  </a:lnTo>
                  <a:lnTo>
                    <a:pt x="34" y="0"/>
                  </a:lnTo>
                  <a:lnTo>
                    <a:pt x="68" y="0"/>
                  </a:lnTo>
                  <a:lnTo>
                    <a:pt x="76" y="2"/>
                  </a:lnTo>
                  <a:lnTo>
                    <a:pt x="80" y="8"/>
                  </a:lnTo>
                  <a:lnTo>
                    <a:pt x="82" y="12"/>
                  </a:lnTo>
                  <a:lnTo>
                    <a:pt x="84" y="20"/>
                  </a:lnTo>
                  <a:lnTo>
                    <a:pt x="86" y="28"/>
                  </a:lnTo>
                  <a:lnTo>
                    <a:pt x="84" y="38"/>
                  </a:lnTo>
                  <a:lnTo>
                    <a:pt x="78" y="46"/>
                  </a:lnTo>
                  <a:lnTo>
                    <a:pt x="68" y="56"/>
                  </a:lnTo>
                </a:path>
              </a:pathLst>
            </a:custGeom>
            <a:noFill/>
            <a:ln w="9525">
              <a:noFill/>
              <a:round/>
              <a:headEnd/>
              <a:tailEnd/>
            </a:ln>
          </p:spPr>
          <p:txBody>
            <a:bodyPr/>
            <a:lstStyle/>
            <a:p>
              <a:endParaRPr lang="ja-JP" altLang="en-US" sz="1600"/>
            </a:p>
          </p:txBody>
        </p:sp>
        <p:sp>
          <p:nvSpPr>
            <p:cNvPr id="64" name="Freeform 53"/>
            <p:cNvSpPr>
              <a:spLocks/>
            </p:cNvSpPr>
            <p:nvPr/>
          </p:nvSpPr>
          <p:spPr bwMode="auto">
            <a:xfrm>
              <a:off x="6205823" y="5674561"/>
              <a:ext cx="31845" cy="76974"/>
            </a:xfrm>
            <a:custGeom>
              <a:avLst/>
              <a:gdLst>
                <a:gd name="T0" fmla="*/ 0 w 20"/>
                <a:gd name="T1" fmla="*/ 54 h 54"/>
                <a:gd name="T2" fmla="*/ 0 w 20"/>
                <a:gd name="T3" fmla="*/ 54 h 54"/>
                <a:gd name="T4" fmla="*/ 4 w 20"/>
                <a:gd name="T5" fmla="*/ 50 h 54"/>
                <a:gd name="T6" fmla="*/ 8 w 20"/>
                <a:gd name="T7" fmla="*/ 44 h 54"/>
                <a:gd name="T8" fmla="*/ 12 w 20"/>
                <a:gd name="T9" fmla="*/ 38 h 54"/>
                <a:gd name="T10" fmla="*/ 16 w 20"/>
                <a:gd name="T11" fmla="*/ 30 h 54"/>
                <a:gd name="T12" fmla="*/ 16 w 20"/>
                <a:gd name="T13" fmla="*/ 22 h 54"/>
                <a:gd name="T14" fmla="*/ 14 w 20"/>
                <a:gd name="T15" fmla="*/ 12 h 54"/>
                <a:gd name="T16" fmla="*/ 8 w 20"/>
                <a:gd name="T17" fmla="*/ 0 h 54"/>
                <a:gd name="T18" fmla="*/ 8 w 20"/>
                <a:gd name="T19" fmla="*/ 0 h 54"/>
                <a:gd name="T20" fmla="*/ 10 w 20"/>
                <a:gd name="T21" fmla="*/ 2 h 54"/>
                <a:gd name="T22" fmla="*/ 14 w 20"/>
                <a:gd name="T23" fmla="*/ 6 h 54"/>
                <a:gd name="T24" fmla="*/ 20 w 20"/>
                <a:gd name="T25" fmla="*/ 16 h 54"/>
                <a:gd name="T26" fmla="*/ 20 w 20"/>
                <a:gd name="T27" fmla="*/ 22 h 54"/>
                <a:gd name="T28" fmla="*/ 20 w 20"/>
                <a:gd name="T29" fmla="*/ 30 h 54"/>
                <a:gd name="T30" fmla="*/ 20 w 20"/>
                <a:gd name="T31" fmla="*/ 30 h 54"/>
                <a:gd name="T32" fmla="*/ 16 w 20"/>
                <a:gd name="T33" fmla="*/ 38 h 54"/>
                <a:gd name="T34" fmla="*/ 14 w 20"/>
                <a:gd name="T35" fmla="*/ 42 h 54"/>
                <a:gd name="T36" fmla="*/ 8 w 20"/>
                <a:gd name="T37" fmla="*/ 50 h 54"/>
                <a:gd name="T38" fmla="*/ 2 w 20"/>
                <a:gd name="T39" fmla="*/ 52 h 54"/>
                <a:gd name="T40" fmla="*/ 0 w 20"/>
                <a:gd name="T41" fmla="*/ 54 h 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0"/>
                <a:gd name="T64" fmla="*/ 0 h 54"/>
                <a:gd name="T65" fmla="*/ 20 w 20"/>
                <a:gd name="T66" fmla="*/ 54 h 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0" h="54">
                  <a:moveTo>
                    <a:pt x="0" y="54"/>
                  </a:moveTo>
                  <a:lnTo>
                    <a:pt x="0" y="54"/>
                  </a:lnTo>
                  <a:lnTo>
                    <a:pt x="4" y="50"/>
                  </a:lnTo>
                  <a:lnTo>
                    <a:pt x="8" y="44"/>
                  </a:lnTo>
                  <a:lnTo>
                    <a:pt x="12" y="38"/>
                  </a:lnTo>
                  <a:lnTo>
                    <a:pt x="16" y="30"/>
                  </a:lnTo>
                  <a:lnTo>
                    <a:pt x="16" y="22"/>
                  </a:lnTo>
                  <a:lnTo>
                    <a:pt x="14" y="12"/>
                  </a:lnTo>
                  <a:lnTo>
                    <a:pt x="8" y="0"/>
                  </a:lnTo>
                  <a:lnTo>
                    <a:pt x="10" y="2"/>
                  </a:lnTo>
                  <a:lnTo>
                    <a:pt x="14" y="6"/>
                  </a:lnTo>
                  <a:lnTo>
                    <a:pt x="20" y="16"/>
                  </a:lnTo>
                  <a:lnTo>
                    <a:pt x="20" y="22"/>
                  </a:lnTo>
                  <a:lnTo>
                    <a:pt x="20" y="30"/>
                  </a:lnTo>
                  <a:lnTo>
                    <a:pt x="16" y="38"/>
                  </a:lnTo>
                  <a:lnTo>
                    <a:pt x="14" y="42"/>
                  </a:lnTo>
                  <a:lnTo>
                    <a:pt x="8" y="50"/>
                  </a:lnTo>
                  <a:lnTo>
                    <a:pt x="2" y="52"/>
                  </a:lnTo>
                  <a:lnTo>
                    <a:pt x="0" y="54"/>
                  </a:lnTo>
                  <a:close/>
                </a:path>
              </a:pathLst>
            </a:custGeom>
            <a:solidFill>
              <a:srgbClr val="FFFFFF"/>
            </a:solidFill>
            <a:ln w="9525">
              <a:noFill/>
              <a:round/>
              <a:headEnd/>
              <a:tailEnd/>
            </a:ln>
          </p:spPr>
          <p:txBody>
            <a:bodyPr/>
            <a:lstStyle/>
            <a:p>
              <a:endParaRPr lang="ja-JP" altLang="en-US" sz="1600"/>
            </a:p>
          </p:txBody>
        </p:sp>
        <p:sp>
          <p:nvSpPr>
            <p:cNvPr id="65" name="Freeform 54"/>
            <p:cNvSpPr>
              <a:spLocks/>
            </p:cNvSpPr>
            <p:nvPr/>
          </p:nvSpPr>
          <p:spPr bwMode="auto">
            <a:xfrm>
              <a:off x="6205823" y="5674561"/>
              <a:ext cx="31845" cy="76974"/>
            </a:xfrm>
            <a:custGeom>
              <a:avLst/>
              <a:gdLst>
                <a:gd name="T0" fmla="*/ 0 w 20"/>
                <a:gd name="T1" fmla="*/ 54 h 54"/>
                <a:gd name="T2" fmla="*/ 0 w 20"/>
                <a:gd name="T3" fmla="*/ 54 h 54"/>
                <a:gd name="T4" fmla="*/ 4 w 20"/>
                <a:gd name="T5" fmla="*/ 50 h 54"/>
                <a:gd name="T6" fmla="*/ 8 w 20"/>
                <a:gd name="T7" fmla="*/ 44 h 54"/>
                <a:gd name="T8" fmla="*/ 12 w 20"/>
                <a:gd name="T9" fmla="*/ 38 h 54"/>
                <a:gd name="T10" fmla="*/ 16 w 20"/>
                <a:gd name="T11" fmla="*/ 30 h 54"/>
                <a:gd name="T12" fmla="*/ 16 w 20"/>
                <a:gd name="T13" fmla="*/ 22 h 54"/>
                <a:gd name="T14" fmla="*/ 14 w 20"/>
                <a:gd name="T15" fmla="*/ 12 h 54"/>
                <a:gd name="T16" fmla="*/ 8 w 20"/>
                <a:gd name="T17" fmla="*/ 0 h 54"/>
                <a:gd name="T18" fmla="*/ 8 w 20"/>
                <a:gd name="T19" fmla="*/ 0 h 54"/>
                <a:gd name="T20" fmla="*/ 10 w 20"/>
                <a:gd name="T21" fmla="*/ 2 h 54"/>
                <a:gd name="T22" fmla="*/ 14 w 20"/>
                <a:gd name="T23" fmla="*/ 6 h 54"/>
                <a:gd name="T24" fmla="*/ 20 w 20"/>
                <a:gd name="T25" fmla="*/ 16 h 54"/>
                <a:gd name="T26" fmla="*/ 20 w 20"/>
                <a:gd name="T27" fmla="*/ 22 h 54"/>
                <a:gd name="T28" fmla="*/ 20 w 20"/>
                <a:gd name="T29" fmla="*/ 30 h 54"/>
                <a:gd name="T30" fmla="*/ 20 w 20"/>
                <a:gd name="T31" fmla="*/ 30 h 54"/>
                <a:gd name="T32" fmla="*/ 16 w 20"/>
                <a:gd name="T33" fmla="*/ 38 h 54"/>
                <a:gd name="T34" fmla="*/ 14 w 20"/>
                <a:gd name="T35" fmla="*/ 42 h 54"/>
                <a:gd name="T36" fmla="*/ 8 w 20"/>
                <a:gd name="T37" fmla="*/ 50 h 54"/>
                <a:gd name="T38" fmla="*/ 2 w 20"/>
                <a:gd name="T39" fmla="*/ 52 h 54"/>
                <a:gd name="T40" fmla="*/ 0 w 20"/>
                <a:gd name="T41" fmla="*/ 54 h 5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0"/>
                <a:gd name="T64" fmla="*/ 0 h 54"/>
                <a:gd name="T65" fmla="*/ 20 w 20"/>
                <a:gd name="T66" fmla="*/ 54 h 5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0" h="54">
                  <a:moveTo>
                    <a:pt x="0" y="54"/>
                  </a:moveTo>
                  <a:lnTo>
                    <a:pt x="0" y="54"/>
                  </a:lnTo>
                  <a:lnTo>
                    <a:pt x="4" y="50"/>
                  </a:lnTo>
                  <a:lnTo>
                    <a:pt x="8" y="44"/>
                  </a:lnTo>
                  <a:lnTo>
                    <a:pt x="12" y="38"/>
                  </a:lnTo>
                  <a:lnTo>
                    <a:pt x="16" y="30"/>
                  </a:lnTo>
                  <a:lnTo>
                    <a:pt x="16" y="22"/>
                  </a:lnTo>
                  <a:lnTo>
                    <a:pt x="14" y="12"/>
                  </a:lnTo>
                  <a:lnTo>
                    <a:pt x="8" y="0"/>
                  </a:lnTo>
                  <a:lnTo>
                    <a:pt x="10" y="2"/>
                  </a:lnTo>
                  <a:lnTo>
                    <a:pt x="14" y="6"/>
                  </a:lnTo>
                  <a:lnTo>
                    <a:pt x="20" y="16"/>
                  </a:lnTo>
                  <a:lnTo>
                    <a:pt x="20" y="22"/>
                  </a:lnTo>
                  <a:lnTo>
                    <a:pt x="20" y="30"/>
                  </a:lnTo>
                  <a:lnTo>
                    <a:pt x="16" y="38"/>
                  </a:lnTo>
                  <a:lnTo>
                    <a:pt x="14" y="42"/>
                  </a:lnTo>
                  <a:lnTo>
                    <a:pt x="8" y="50"/>
                  </a:lnTo>
                  <a:lnTo>
                    <a:pt x="2" y="52"/>
                  </a:lnTo>
                  <a:lnTo>
                    <a:pt x="0" y="54"/>
                  </a:lnTo>
                </a:path>
              </a:pathLst>
            </a:custGeom>
            <a:noFill/>
            <a:ln w="9525">
              <a:noFill/>
              <a:round/>
              <a:headEnd/>
              <a:tailEnd/>
            </a:ln>
          </p:spPr>
          <p:txBody>
            <a:bodyPr/>
            <a:lstStyle/>
            <a:p>
              <a:endParaRPr lang="ja-JP" altLang="en-US" sz="1600"/>
            </a:p>
          </p:txBody>
        </p:sp>
        <p:sp>
          <p:nvSpPr>
            <p:cNvPr id="66" name="Freeform 55"/>
            <p:cNvSpPr>
              <a:spLocks/>
            </p:cNvSpPr>
            <p:nvPr/>
          </p:nvSpPr>
          <p:spPr bwMode="auto">
            <a:xfrm>
              <a:off x="6014756" y="5782894"/>
              <a:ext cx="63688" cy="45614"/>
            </a:xfrm>
            <a:custGeom>
              <a:avLst/>
              <a:gdLst>
                <a:gd name="T0" fmla="*/ 0 w 40"/>
                <a:gd name="T1" fmla="*/ 32 h 32"/>
                <a:gd name="T2" fmla="*/ 0 w 40"/>
                <a:gd name="T3" fmla="*/ 32 h 32"/>
                <a:gd name="T4" fmla="*/ 10 w 40"/>
                <a:gd name="T5" fmla="*/ 20 h 32"/>
                <a:gd name="T6" fmla="*/ 24 w 40"/>
                <a:gd name="T7" fmla="*/ 2 h 32"/>
                <a:gd name="T8" fmla="*/ 40 w 40"/>
                <a:gd name="T9" fmla="*/ 0 h 32"/>
                <a:gd name="T10" fmla="*/ 0 w 40"/>
                <a:gd name="T11" fmla="*/ 32 h 32"/>
                <a:gd name="T12" fmla="*/ 0 60000 65536"/>
                <a:gd name="T13" fmla="*/ 0 60000 65536"/>
                <a:gd name="T14" fmla="*/ 0 60000 65536"/>
                <a:gd name="T15" fmla="*/ 0 60000 65536"/>
                <a:gd name="T16" fmla="*/ 0 60000 65536"/>
                <a:gd name="T17" fmla="*/ 0 60000 65536"/>
                <a:gd name="T18" fmla="*/ 0 w 40"/>
                <a:gd name="T19" fmla="*/ 0 h 32"/>
                <a:gd name="T20" fmla="*/ 40 w 40"/>
                <a:gd name="T21" fmla="*/ 32 h 32"/>
              </a:gdLst>
              <a:ahLst/>
              <a:cxnLst>
                <a:cxn ang="T12">
                  <a:pos x="T0" y="T1"/>
                </a:cxn>
                <a:cxn ang="T13">
                  <a:pos x="T2" y="T3"/>
                </a:cxn>
                <a:cxn ang="T14">
                  <a:pos x="T4" y="T5"/>
                </a:cxn>
                <a:cxn ang="T15">
                  <a:pos x="T6" y="T7"/>
                </a:cxn>
                <a:cxn ang="T16">
                  <a:pos x="T8" y="T9"/>
                </a:cxn>
                <a:cxn ang="T17">
                  <a:pos x="T10" y="T11"/>
                </a:cxn>
              </a:cxnLst>
              <a:rect l="T18" t="T19" r="T20" b="T21"/>
              <a:pathLst>
                <a:path w="40" h="32">
                  <a:moveTo>
                    <a:pt x="0" y="32"/>
                  </a:moveTo>
                  <a:lnTo>
                    <a:pt x="0" y="32"/>
                  </a:lnTo>
                  <a:lnTo>
                    <a:pt x="10" y="20"/>
                  </a:lnTo>
                  <a:lnTo>
                    <a:pt x="24" y="2"/>
                  </a:lnTo>
                  <a:lnTo>
                    <a:pt x="40" y="0"/>
                  </a:lnTo>
                  <a:lnTo>
                    <a:pt x="0" y="32"/>
                  </a:lnTo>
                  <a:close/>
                </a:path>
              </a:pathLst>
            </a:custGeom>
            <a:solidFill>
              <a:srgbClr val="DF9068"/>
            </a:solidFill>
            <a:ln w="9525">
              <a:noFill/>
              <a:round/>
              <a:headEnd/>
              <a:tailEnd/>
            </a:ln>
          </p:spPr>
          <p:txBody>
            <a:bodyPr/>
            <a:lstStyle/>
            <a:p>
              <a:endParaRPr lang="ja-JP" altLang="en-US" sz="1600"/>
            </a:p>
          </p:txBody>
        </p:sp>
        <p:sp>
          <p:nvSpPr>
            <p:cNvPr id="67" name="Freeform 56"/>
            <p:cNvSpPr>
              <a:spLocks/>
            </p:cNvSpPr>
            <p:nvPr/>
          </p:nvSpPr>
          <p:spPr bwMode="auto">
            <a:xfrm>
              <a:off x="6148502" y="5078725"/>
              <a:ext cx="54136" cy="239474"/>
            </a:xfrm>
            <a:custGeom>
              <a:avLst/>
              <a:gdLst>
                <a:gd name="T0" fmla="*/ 16 w 34"/>
                <a:gd name="T1" fmla="*/ 168 h 168"/>
                <a:gd name="T2" fmla="*/ 16 w 34"/>
                <a:gd name="T3" fmla="*/ 168 h 168"/>
                <a:gd name="T4" fmla="*/ 12 w 34"/>
                <a:gd name="T5" fmla="*/ 156 h 168"/>
                <a:gd name="T6" fmla="*/ 10 w 34"/>
                <a:gd name="T7" fmla="*/ 140 h 168"/>
                <a:gd name="T8" fmla="*/ 8 w 34"/>
                <a:gd name="T9" fmla="*/ 120 h 168"/>
                <a:gd name="T10" fmla="*/ 8 w 34"/>
                <a:gd name="T11" fmla="*/ 94 h 168"/>
                <a:gd name="T12" fmla="*/ 12 w 34"/>
                <a:gd name="T13" fmla="*/ 66 h 168"/>
                <a:gd name="T14" fmla="*/ 20 w 34"/>
                <a:gd name="T15" fmla="*/ 34 h 168"/>
                <a:gd name="T16" fmla="*/ 26 w 34"/>
                <a:gd name="T17" fmla="*/ 16 h 168"/>
                <a:gd name="T18" fmla="*/ 34 w 34"/>
                <a:gd name="T19" fmla="*/ 0 h 168"/>
                <a:gd name="T20" fmla="*/ 34 w 34"/>
                <a:gd name="T21" fmla="*/ 0 h 168"/>
                <a:gd name="T22" fmla="*/ 26 w 34"/>
                <a:gd name="T23" fmla="*/ 14 h 168"/>
                <a:gd name="T24" fmla="*/ 18 w 34"/>
                <a:gd name="T25" fmla="*/ 30 h 168"/>
                <a:gd name="T26" fmla="*/ 10 w 34"/>
                <a:gd name="T27" fmla="*/ 50 h 168"/>
                <a:gd name="T28" fmla="*/ 4 w 34"/>
                <a:gd name="T29" fmla="*/ 76 h 168"/>
                <a:gd name="T30" fmla="*/ 2 w 34"/>
                <a:gd name="T31" fmla="*/ 90 h 168"/>
                <a:gd name="T32" fmla="*/ 0 w 34"/>
                <a:gd name="T33" fmla="*/ 104 h 168"/>
                <a:gd name="T34" fmla="*/ 2 w 34"/>
                <a:gd name="T35" fmla="*/ 120 h 168"/>
                <a:gd name="T36" fmla="*/ 4 w 34"/>
                <a:gd name="T37" fmla="*/ 136 h 168"/>
                <a:gd name="T38" fmla="*/ 8 w 34"/>
                <a:gd name="T39" fmla="*/ 152 h 168"/>
                <a:gd name="T40" fmla="*/ 16 w 34"/>
                <a:gd name="T41" fmla="*/ 168 h 16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
                <a:gd name="T64" fmla="*/ 0 h 168"/>
                <a:gd name="T65" fmla="*/ 34 w 34"/>
                <a:gd name="T66" fmla="*/ 168 h 16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 h="168">
                  <a:moveTo>
                    <a:pt x="16" y="168"/>
                  </a:moveTo>
                  <a:lnTo>
                    <a:pt x="16" y="168"/>
                  </a:lnTo>
                  <a:lnTo>
                    <a:pt x="12" y="156"/>
                  </a:lnTo>
                  <a:lnTo>
                    <a:pt x="10" y="140"/>
                  </a:lnTo>
                  <a:lnTo>
                    <a:pt x="8" y="120"/>
                  </a:lnTo>
                  <a:lnTo>
                    <a:pt x="8" y="94"/>
                  </a:lnTo>
                  <a:lnTo>
                    <a:pt x="12" y="66"/>
                  </a:lnTo>
                  <a:lnTo>
                    <a:pt x="20" y="34"/>
                  </a:lnTo>
                  <a:lnTo>
                    <a:pt x="26" y="16"/>
                  </a:lnTo>
                  <a:lnTo>
                    <a:pt x="34" y="0"/>
                  </a:lnTo>
                  <a:lnTo>
                    <a:pt x="26" y="14"/>
                  </a:lnTo>
                  <a:lnTo>
                    <a:pt x="18" y="30"/>
                  </a:lnTo>
                  <a:lnTo>
                    <a:pt x="10" y="50"/>
                  </a:lnTo>
                  <a:lnTo>
                    <a:pt x="4" y="76"/>
                  </a:lnTo>
                  <a:lnTo>
                    <a:pt x="2" y="90"/>
                  </a:lnTo>
                  <a:lnTo>
                    <a:pt x="0" y="104"/>
                  </a:lnTo>
                  <a:lnTo>
                    <a:pt x="2" y="120"/>
                  </a:lnTo>
                  <a:lnTo>
                    <a:pt x="4" y="136"/>
                  </a:lnTo>
                  <a:lnTo>
                    <a:pt x="8" y="152"/>
                  </a:lnTo>
                  <a:lnTo>
                    <a:pt x="16" y="168"/>
                  </a:lnTo>
                  <a:close/>
                </a:path>
              </a:pathLst>
            </a:custGeom>
            <a:solidFill>
              <a:srgbClr val="DF9068"/>
            </a:solidFill>
            <a:ln w="9525">
              <a:noFill/>
              <a:round/>
              <a:headEnd/>
              <a:tailEnd/>
            </a:ln>
          </p:spPr>
          <p:txBody>
            <a:bodyPr/>
            <a:lstStyle/>
            <a:p>
              <a:endParaRPr lang="ja-JP" altLang="en-US" sz="1600"/>
            </a:p>
          </p:txBody>
        </p:sp>
        <p:sp>
          <p:nvSpPr>
            <p:cNvPr id="68" name="Freeform 57"/>
            <p:cNvSpPr>
              <a:spLocks/>
            </p:cNvSpPr>
            <p:nvPr/>
          </p:nvSpPr>
          <p:spPr bwMode="auto">
            <a:xfrm>
              <a:off x="6148502" y="5078725"/>
              <a:ext cx="54136" cy="239474"/>
            </a:xfrm>
            <a:custGeom>
              <a:avLst/>
              <a:gdLst>
                <a:gd name="T0" fmla="*/ 16 w 34"/>
                <a:gd name="T1" fmla="*/ 168 h 168"/>
                <a:gd name="T2" fmla="*/ 16 w 34"/>
                <a:gd name="T3" fmla="*/ 168 h 168"/>
                <a:gd name="T4" fmla="*/ 12 w 34"/>
                <a:gd name="T5" fmla="*/ 156 h 168"/>
                <a:gd name="T6" fmla="*/ 10 w 34"/>
                <a:gd name="T7" fmla="*/ 140 h 168"/>
                <a:gd name="T8" fmla="*/ 8 w 34"/>
                <a:gd name="T9" fmla="*/ 120 h 168"/>
                <a:gd name="T10" fmla="*/ 8 w 34"/>
                <a:gd name="T11" fmla="*/ 94 h 168"/>
                <a:gd name="T12" fmla="*/ 12 w 34"/>
                <a:gd name="T13" fmla="*/ 66 h 168"/>
                <a:gd name="T14" fmla="*/ 20 w 34"/>
                <a:gd name="T15" fmla="*/ 34 h 168"/>
                <a:gd name="T16" fmla="*/ 26 w 34"/>
                <a:gd name="T17" fmla="*/ 16 h 168"/>
                <a:gd name="T18" fmla="*/ 34 w 34"/>
                <a:gd name="T19" fmla="*/ 0 h 168"/>
                <a:gd name="T20" fmla="*/ 34 w 34"/>
                <a:gd name="T21" fmla="*/ 0 h 168"/>
                <a:gd name="T22" fmla="*/ 26 w 34"/>
                <a:gd name="T23" fmla="*/ 14 h 168"/>
                <a:gd name="T24" fmla="*/ 18 w 34"/>
                <a:gd name="T25" fmla="*/ 30 h 168"/>
                <a:gd name="T26" fmla="*/ 10 w 34"/>
                <a:gd name="T27" fmla="*/ 50 h 168"/>
                <a:gd name="T28" fmla="*/ 4 w 34"/>
                <a:gd name="T29" fmla="*/ 76 h 168"/>
                <a:gd name="T30" fmla="*/ 2 w 34"/>
                <a:gd name="T31" fmla="*/ 90 h 168"/>
                <a:gd name="T32" fmla="*/ 0 w 34"/>
                <a:gd name="T33" fmla="*/ 104 h 168"/>
                <a:gd name="T34" fmla="*/ 2 w 34"/>
                <a:gd name="T35" fmla="*/ 120 h 168"/>
                <a:gd name="T36" fmla="*/ 4 w 34"/>
                <a:gd name="T37" fmla="*/ 136 h 168"/>
                <a:gd name="T38" fmla="*/ 8 w 34"/>
                <a:gd name="T39" fmla="*/ 152 h 168"/>
                <a:gd name="T40" fmla="*/ 16 w 34"/>
                <a:gd name="T41" fmla="*/ 168 h 16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34"/>
                <a:gd name="T64" fmla="*/ 0 h 168"/>
                <a:gd name="T65" fmla="*/ 34 w 34"/>
                <a:gd name="T66" fmla="*/ 168 h 168"/>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34" h="168">
                  <a:moveTo>
                    <a:pt x="16" y="168"/>
                  </a:moveTo>
                  <a:lnTo>
                    <a:pt x="16" y="168"/>
                  </a:lnTo>
                  <a:lnTo>
                    <a:pt x="12" y="156"/>
                  </a:lnTo>
                  <a:lnTo>
                    <a:pt x="10" y="140"/>
                  </a:lnTo>
                  <a:lnTo>
                    <a:pt x="8" y="120"/>
                  </a:lnTo>
                  <a:lnTo>
                    <a:pt x="8" y="94"/>
                  </a:lnTo>
                  <a:lnTo>
                    <a:pt x="12" y="66"/>
                  </a:lnTo>
                  <a:lnTo>
                    <a:pt x="20" y="34"/>
                  </a:lnTo>
                  <a:lnTo>
                    <a:pt x="26" y="16"/>
                  </a:lnTo>
                  <a:lnTo>
                    <a:pt x="34" y="0"/>
                  </a:lnTo>
                  <a:lnTo>
                    <a:pt x="26" y="14"/>
                  </a:lnTo>
                  <a:lnTo>
                    <a:pt x="18" y="30"/>
                  </a:lnTo>
                  <a:lnTo>
                    <a:pt x="10" y="50"/>
                  </a:lnTo>
                  <a:lnTo>
                    <a:pt x="4" y="76"/>
                  </a:lnTo>
                  <a:lnTo>
                    <a:pt x="2" y="90"/>
                  </a:lnTo>
                  <a:lnTo>
                    <a:pt x="0" y="104"/>
                  </a:lnTo>
                  <a:lnTo>
                    <a:pt x="2" y="120"/>
                  </a:lnTo>
                  <a:lnTo>
                    <a:pt x="4" y="136"/>
                  </a:lnTo>
                  <a:lnTo>
                    <a:pt x="8" y="152"/>
                  </a:lnTo>
                  <a:lnTo>
                    <a:pt x="16" y="168"/>
                  </a:lnTo>
                </a:path>
              </a:pathLst>
            </a:custGeom>
            <a:noFill/>
            <a:ln w="9525">
              <a:noFill/>
              <a:round/>
              <a:headEnd/>
              <a:tailEnd/>
            </a:ln>
          </p:spPr>
          <p:txBody>
            <a:bodyPr/>
            <a:lstStyle/>
            <a:p>
              <a:endParaRPr lang="ja-JP" altLang="en-US" sz="1600"/>
            </a:p>
          </p:txBody>
        </p:sp>
        <p:sp>
          <p:nvSpPr>
            <p:cNvPr id="69" name="Freeform 58"/>
            <p:cNvSpPr>
              <a:spLocks/>
            </p:cNvSpPr>
            <p:nvPr/>
          </p:nvSpPr>
          <p:spPr bwMode="auto">
            <a:xfrm>
              <a:off x="6212192" y="5169954"/>
              <a:ext cx="493588" cy="467545"/>
            </a:xfrm>
            <a:custGeom>
              <a:avLst/>
              <a:gdLst>
                <a:gd name="T0" fmla="*/ 0 w 310"/>
                <a:gd name="T1" fmla="*/ 0 h 328"/>
                <a:gd name="T2" fmla="*/ 0 w 310"/>
                <a:gd name="T3" fmla="*/ 0 h 328"/>
                <a:gd name="T4" fmla="*/ 0 w 310"/>
                <a:gd name="T5" fmla="*/ 10 h 328"/>
                <a:gd name="T6" fmla="*/ 0 w 310"/>
                <a:gd name="T7" fmla="*/ 36 h 328"/>
                <a:gd name="T8" fmla="*/ 2 w 310"/>
                <a:gd name="T9" fmla="*/ 52 h 328"/>
                <a:gd name="T10" fmla="*/ 8 w 310"/>
                <a:gd name="T11" fmla="*/ 74 h 328"/>
                <a:gd name="T12" fmla="*/ 16 w 310"/>
                <a:gd name="T13" fmla="*/ 96 h 328"/>
                <a:gd name="T14" fmla="*/ 26 w 310"/>
                <a:gd name="T15" fmla="*/ 120 h 328"/>
                <a:gd name="T16" fmla="*/ 42 w 310"/>
                <a:gd name="T17" fmla="*/ 146 h 328"/>
                <a:gd name="T18" fmla="*/ 60 w 310"/>
                <a:gd name="T19" fmla="*/ 174 h 328"/>
                <a:gd name="T20" fmla="*/ 86 w 310"/>
                <a:gd name="T21" fmla="*/ 202 h 328"/>
                <a:gd name="T22" fmla="*/ 116 w 310"/>
                <a:gd name="T23" fmla="*/ 228 h 328"/>
                <a:gd name="T24" fmla="*/ 154 w 310"/>
                <a:gd name="T25" fmla="*/ 256 h 328"/>
                <a:gd name="T26" fmla="*/ 176 w 310"/>
                <a:gd name="T27" fmla="*/ 268 h 328"/>
                <a:gd name="T28" fmla="*/ 198 w 310"/>
                <a:gd name="T29" fmla="*/ 282 h 328"/>
                <a:gd name="T30" fmla="*/ 224 w 310"/>
                <a:gd name="T31" fmla="*/ 294 h 328"/>
                <a:gd name="T32" fmla="*/ 250 w 310"/>
                <a:gd name="T33" fmla="*/ 306 h 328"/>
                <a:gd name="T34" fmla="*/ 280 w 310"/>
                <a:gd name="T35" fmla="*/ 318 h 328"/>
                <a:gd name="T36" fmla="*/ 310 w 310"/>
                <a:gd name="T37" fmla="*/ 328 h 328"/>
                <a:gd name="T38" fmla="*/ 310 w 310"/>
                <a:gd name="T39" fmla="*/ 328 h 328"/>
                <a:gd name="T40" fmla="*/ 298 w 310"/>
                <a:gd name="T41" fmla="*/ 324 h 328"/>
                <a:gd name="T42" fmla="*/ 262 w 310"/>
                <a:gd name="T43" fmla="*/ 308 h 328"/>
                <a:gd name="T44" fmla="*/ 238 w 310"/>
                <a:gd name="T45" fmla="*/ 298 h 328"/>
                <a:gd name="T46" fmla="*/ 212 w 310"/>
                <a:gd name="T47" fmla="*/ 284 h 328"/>
                <a:gd name="T48" fmla="*/ 184 w 310"/>
                <a:gd name="T49" fmla="*/ 268 h 328"/>
                <a:gd name="T50" fmla="*/ 156 w 310"/>
                <a:gd name="T51" fmla="*/ 248 h 328"/>
                <a:gd name="T52" fmla="*/ 128 w 310"/>
                <a:gd name="T53" fmla="*/ 228 h 328"/>
                <a:gd name="T54" fmla="*/ 100 w 310"/>
                <a:gd name="T55" fmla="*/ 202 h 328"/>
                <a:gd name="T56" fmla="*/ 72 w 310"/>
                <a:gd name="T57" fmla="*/ 176 h 328"/>
                <a:gd name="T58" fmla="*/ 50 w 310"/>
                <a:gd name="T59" fmla="*/ 146 h 328"/>
                <a:gd name="T60" fmla="*/ 38 w 310"/>
                <a:gd name="T61" fmla="*/ 130 h 328"/>
                <a:gd name="T62" fmla="*/ 30 w 310"/>
                <a:gd name="T63" fmla="*/ 114 h 328"/>
                <a:gd name="T64" fmla="*/ 20 w 310"/>
                <a:gd name="T65" fmla="*/ 96 h 328"/>
                <a:gd name="T66" fmla="*/ 14 w 310"/>
                <a:gd name="T67" fmla="*/ 78 h 328"/>
                <a:gd name="T68" fmla="*/ 8 w 310"/>
                <a:gd name="T69" fmla="*/ 60 h 328"/>
                <a:gd name="T70" fmla="*/ 4 w 310"/>
                <a:gd name="T71" fmla="*/ 40 h 328"/>
                <a:gd name="T72" fmla="*/ 2 w 310"/>
                <a:gd name="T73" fmla="*/ 20 h 328"/>
                <a:gd name="T74" fmla="*/ 0 w 310"/>
                <a:gd name="T75" fmla="*/ 0 h 3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10"/>
                <a:gd name="T115" fmla="*/ 0 h 328"/>
                <a:gd name="T116" fmla="*/ 310 w 310"/>
                <a:gd name="T117" fmla="*/ 328 h 32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10" h="328">
                  <a:moveTo>
                    <a:pt x="0" y="0"/>
                  </a:moveTo>
                  <a:lnTo>
                    <a:pt x="0" y="0"/>
                  </a:lnTo>
                  <a:lnTo>
                    <a:pt x="0" y="10"/>
                  </a:lnTo>
                  <a:lnTo>
                    <a:pt x="0" y="36"/>
                  </a:lnTo>
                  <a:lnTo>
                    <a:pt x="2" y="52"/>
                  </a:lnTo>
                  <a:lnTo>
                    <a:pt x="8" y="74"/>
                  </a:lnTo>
                  <a:lnTo>
                    <a:pt x="16" y="96"/>
                  </a:lnTo>
                  <a:lnTo>
                    <a:pt x="26" y="120"/>
                  </a:lnTo>
                  <a:lnTo>
                    <a:pt x="42" y="146"/>
                  </a:lnTo>
                  <a:lnTo>
                    <a:pt x="60" y="174"/>
                  </a:lnTo>
                  <a:lnTo>
                    <a:pt x="86" y="202"/>
                  </a:lnTo>
                  <a:lnTo>
                    <a:pt x="116" y="228"/>
                  </a:lnTo>
                  <a:lnTo>
                    <a:pt x="154" y="256"/>
                  </a:lnTo>
                  <a:lnTo>
                    <a:pt x="176" y="268"/>
                  </a:lnTo>
                  <a:lnTo>
                    <a:pt x="198" y="282"/>
                  </a:lnTo>
                  <a:lnTo>
                    <a:pt x="224" y="294"/>
                  </a:lnTo>
                  <a:lnTo>
                    <a:pt x="250" y="306"/>
                  </a:lnTo>
                  <a:lnTo>
                    <a:pt x="280" y="318"/>
                  </a:lnTo>
                  <a:lnTo>
                    <a:pt x="310" y="328"/>
                  </a:lnTo>
                  <a:lnTo>
                    <a:pt x="298" y="324"/>
                  </a:lnTo>
                  <a:lnTo>
                    <a:pt x="262" y="308"/>
                  </a:lnTo>
                  <a:lnTo>
                    <a:pt x="238" y="298"/>
                  </a:lnTo>
                  <a:lnTo>
                    <a:pt x="212" y="284"/>
                  </a:lnTo>
                  <a:lnTo>
                    <a:pt x="184" y="268"/>
                  </a:lnTo>
                  <a:lnTo>
                    <a:pt x="156" y="248"/>
                  </a:lnTo>
                  <a:lnTo>
                    <a:pt x="128" y="228"/>
                  </a:lnTo>
                  <a:lnTo>
                    <a:pt x="100" y="202"/>
                  </a:lnTo>
                  <a:lnTo>
                    <a:pt x="72" y="176"/>
                  </a:lnTo>
                  <a:lnTo>
                    <a:pt x="50" y="146"/>
                  </a:lnTo>
                  <a:lnTo>
                    <a:pt x="38" y="130"/>
                  </a:lnTo>
                  <a:lnTo>
                    <a:pt x="30" y="114"/>
                  </a:lnTo>
                  <a:lnTo>
                    <a:pt x="20" y="96"/>
                  </a:lnTo>
                  <a:lnTo>
                    <a:pt x="14" y="78"/>
                  </a:lnTo>
                  <a:lnTo>
                    <a:pt x="8" y="60"/>
                  </a:lnTo>
                  <a:lnTo>
                    <a:pt x="4" y="40"/>
                  </a:lnTo>
                  <a:lnTo>
                    <a:pt x="2" y="20"/>
                  </a:lnTo>
                  <a:lnTo>
                    <a:pt x="0" y="0"/>
                  </a:lnTo>
                  <a:close/>
                </a:path>
              </a:pathLst>
            </a:custGeom>
            <a:solidFill>
              <a:srgbClr val="DF9068"/>
            </a:solidFill>
            <a:ln w="9525">
              <a:noFill/>
              <a:round/>
              <a:headEnd/>
              <a:tailEnd/>
            </a:ln>
          </p:spPr>
          <p:txBody>
            <a:bodyPr/>
            <a:lstStyle/>
            <a:p>
              <a:endParaRPr lang="ja-JP" altLang="en-US" sz="1600"/>
            </a:p>
          </p:txBody>
        </p:sp>
        <p:sp>
          <p:nvSpPr>
            <p:cNvPr id="70" name="Freeform 59"/>
            <p:cNvSpPr>
              <a:spLocks/>
            </p:cNvSpPr>
            <p:nvPr/>
          </p:nvSpPr>
          <p:spPr bwMode="auto">
            <a:xfrm>
              <a:off x="6212192" y="5169954"/>
              <a:ext cx="493588" cy="467545"/>
            </a:xfrm>
            <a:custGeom>
              <a:avLst/>
              <a:gdLst>
                <a:gd name="T0" fmla="*/ 0 w 310"/>
                <a:gd name="T1" fmla="*/ 0 h 328"/>
                <a:gd name="T2" fmla="*/ 0 w 310"/>
                <a:gd name="T3" fmla="*/ 0 h 328"/>
                <a:gd name="T4" fmla="*/ 0 w 310"/>
                <a:gd name="T5" fmla="*/ 10 h 328"/>
                <a:gd name="T6" fmla="*/ 0 w 310"/>
                <a:gd name="T7" fmla="*/ 36 h 328"/>
                <a:gd name="T8" fmla="*/ 2 w 310"/>
                <a:gd name="T9" fmla="*/ 52 h 328"/>
                <a:gd name="T10" fmla="*/ 8 w 310"/>
                <a:gd name="T11" fmla="*/ 74 h 328"/>
                <a:gd name="T12" fmla="*/ 16 w 310"/>
                <a:gd name="T13" fmla="*/ 96 h 328"/>
                <a:gd name="T14" fmla="*/ 26 w 310"/>
                <a:gd name="T15" fmla="*/ 120 h 328"/>
                <a:gd name="T16" fmla="*/ 42 w 310"/>
                <a:gd name="T17" fmla="*/ 146 h 328"/>
                <a:gd name="T18" fmla="*/ 60 w 310"/>
                <a:gd name="T19" fmla="*/ 174 h 328"/>
                <a:gd name="T20" fmla="*/ 86 w 310"/>
                <a:gd name="T21" fmla="*/ 202 h 328"/>
                <a:gd name="T22" fmla="*/ 116 w 310"/>
                <a:gd name="T23" fmla="*/ 228 h 328"/>
                <a:gd name="T24" fmla="*/ 154 w 310"/>
                <a:gd name="T25" fmla="*/ 256 h 328"/>
                <a:gd name="T26" fmla="*/ 176 w 310"/>
                <a:gd name="T27" fmla="*/ 268 h 328"/>
                <a:gd name="T28" fmla="*/ 198 w 310"/>
                <a:gd name="T29" fmla="*/ 282 h 328"/>
                <a:gd name="T30" fmla="*/ 224 w 310"/>
                <a:gd name="T31" fmla="*/ 294 h 328"/>
                <a:gd name="T32" fmla="*/ 250 w 310"/>
                <a:gd name="T33" fmla="*/ 306 h 328"/>
                <a:gd name="T34" fmla="*/ 280 w 310"/>
                <a:gd name="T35" fmla="*/ 318 h 328"/>
                <a:gd name="T36" fmla="*/ 310 w 310"/>
                <a:gd name="T37" fmla="*/ 328 h 328"/>
                <a:gd name="T38" fmla="*/ 310 w 310"/>
                <a:gd name="T39" fmla="*/ 328 h 328"/>
                <a:gd name="T40" fmla="*/ 298 w 310"/>
                <a:gd name="T41" fmla="*/ 324 h 328"/>
                <a:gd name="T42" fmla="*/ 262 w 310"/>
                <a:gd name="T43" fmla="*/ 308 h 328"/>
                <a:gd name="T44" fmla="*/ 238 w 310"/>
                <a:gd name="T45" fmla="*/ 298 h 328"/>
                <a:gd name="T46" fmla="*/ 212 w 310"/>
                <a:gd name="T47" fmla="*/ 284 h 328"/>
                <a:gd name="T48" fmla="*/ 184 w 310"/>
                <a:gd name="T49" fmla="*/ 268 h 328"/>
                <a:gd name="T50" fmla="*/ 156 w 310"/>
                <a:gd name="T51" fmla="*/ 248 h 328"/>
                <a:gd name="T52" fmla="*/ 128 w 310"/>
                <a:gd name="T53" fmla="*/ 228 h 328"/>
                <a:gd name="T54" fmla="*/ 100 w 310"/>
                <a:gd name="T55" fmla="*/ 202 h 328"/>
                <a:gd name="T56" fmla="*/ 72 w 310"/>
                <a:gd name="T57" fmla="*/ 176 h 328"/>
                <a:gd name="T58" fmla="*/ 50 w 310"/>
                <a:gd name="T59" fmla="*/ 146 h 328"/>
                <a:gd name="T60" fmla="*/ 38 w 310"/>
                <a:gd name="T61" fmla="*/ 130 h 328"/>
                <a:gd name="T62" fmla="*/ 30 w 310"/>
                <a:gd name="T63" fmla="*/ 114 h 328"/>
                <a:gd name="T64" fmla="*/ 20 w 310"/>
                <a:gd name="T65" fmla="*/ 96 h 328"/>
                <a:gd name="T66" fmla="*/ 14 w 310"/>
                <a:gd name="T67" fmla="*/ 78 h 328"/>
                <a:gd name="T68" fmla="*/ 8 w 310"/>
                <a:gd name="T69" fmla="*/ 60 h 328"/>
                <a:gd name="T70" fmla="*/ 4 w 310"/>
                <a:gd name="T71" fmla="*/ 40 h 328"/>
                <a:gd name="T72" fmla="*/ 2 w 310"/>
                <a:gd name="T73" fmla="*/ 20 h 328"/>
                <a:gd name="T74" fmla="*/ 0 w 310"/>
                <a:gd name="T75" fmla="*/ 0 h 32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10"/>
                <a:gd name="T115" fmla="*/ 0 h 328"/>
                <a:gd name="T116" fmla="*/ 310 w 310"/>
                <a:gd name="T117" fmla="*/ 328 h 328"/>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10" h="328">
                  <a:moveTo>
                    <a:pt x="0" y="0"/>
                  </a:moveTo>
                  <a:lnTo>
                    <a:pt x="0" y="0"/>
                  </a:lnTo>
                  <a:lnTo>
                    <a:pt x="0" y="10"/>
                  </a:lnTo>
                  <a:lnTo>
                    <a:pt x="0" y="36"/>
                  </a:lnTo>
                  <a:lnTo>
                    <a:pt x="2" y="52"/>
                  </a:lnTo>
                  <a:lnTo>
                    <a:pt x="8" y="74"/>
                  </a:lnTo>
                  <a:lnTo>
                    <a:pt x="16" y="96"/>
                  </a:lnTo>
                  <a:lnTo>
                    <a:pt x="26" y="120"/>
                  </a:lnTo>
                  <a:lnTo>
                    <a:pt x="42" y="146"/>
                  </a:lnTo>
                  <a:lnTo>
                    <a:pt x="60" y="174"/>
                  </a:lnTo>
                  <a:lnTo>
                    <a:pt x="86" y="202"/>
                  </a:lnTo>
                  <a:lnTo>
                    <a:pt x="116" y="228"/>
                  </a:lnTo>
                  <a:lnTo>
                    <a:pt x="154" y="256"/>
                  </a:lnTo>
                  <a:lnTo>
                    <a:pt x="176" y="268"/>
                  </a:lnTo>
                  <a:lnTo>
                    <a:pt x="198" y="282"/>
                  </a:lnTo>
                  <a:lnTo>
                    <a:pt x="224" y="294"/>
                  </a:lnTo>
                  <a:lnTo>
                    <a:pt x="250" y="306"/>
                  </a:lnTo>
                  <a:lnTo>
                    <a:pt x="280" y="318"/>
                  </a:lnTo>
                  <a:lnTo>
                    <a:pt x="310" y="328"/>
                  </a:lnTo>
                  <a:lnTo>
                    <a:pt x="298" y="324"/>
                  </a:lnTo>
                  <a:lnTo>
                    <a:pt x="262" y="308"/>
                  </a:lnTo>
                  <a:lnTo>
                    <a:pt x="238" y="298"/>
                  </a:lnTo>
                  <a:lnTo>
                    <a:pt x="212" y="284"/>
                  </a:lnTo>
                  <a:lnTo>
                    <a:pt x="184" y="268"/>
                  </a:lnTo>
                  <a:lnTo>
                    <a:pt x="156" y="248"/>
                  </a:lnTo>
                  <a:lnTo>
                    <a:pt x="128" y="228"/>
                  </a:lnTo>
                  <a:lnTo>
                    <a:pt x="100" y="202"/>
                  </a:lnTo>
                  <a:lnTo>
                    <a:pt x="72" y="176"/>
                  </a:lnTo>
                  <a:lnTo>
                    <a:pt x="50" y="146"/>
                  </a:lnTo>
                  <a:lnTo>
                    <a:pt x="38" y="130"/>
                  </a:lnTo>
                  <a:lnTo>
                    <a:pt x="30" y="114"/>
                  </a:lnTo>
                  <a:lnTo>
                    <a:pt x="20" y="96"/>
                  </a:lnTo>
                  <a:lnTo>
                    <a:pt x="14" y="78"/>
                  </a:lnTo>
                  <a:lnTo>
                    <a:pt x="8" y="60"/>
                  </a:lnTo>
                  <a:lnTo>
                    <a:pt x="4" y="40"/>
                  </a:lnTo>
                  <a:lnTo>
                    <a:pt x="2" y="20"/>
                  </a:lnTo>
                  <a:lnTo>
                    <a:pt x="0" y="0"/>
                  </a:lnTo>
                </a:path>
              </a:pathLst>
            </a:custGeom>
            <a:noFill/>
            <a:ln w="9525">
              <a:noFill/>
              <a:round/>
              <a:headEnd/>
              <a:tailEnd/>
            </a:ln>
          </p:spPr>
          <p:txBody>
            <a:bodyPr/>
            <a:lstStyle/>
            <a:p>
              <a:endParaRPr lang="ja-JP" altLang="en-US" sz="1600"/>
            </a:p>
          </p:txBody>
        </p:sp>
        <p:sp>
          <p:nvSpPr>
            <p:cNvPr id="71" name="Freeform 60"/>
            <p:cNvSpPr>
              <a:spLocks/>
            </p:cNvSpPr>
            <p:nvPr/>
          </p:nvSpPr>
          <p:spPr bwMode="auto">
            <a:xfrm>
              <a:off x="5970174" y="5819955"/>
              <a:ext cx="866170" cy="202412"/>
            </a:xfrm>
            <a:custGeom>
              <a:avLst/>
              <a:gdLst>
                <a:gd name="T0" fmla="*/ 0 w 544"/>
                <a:gd name="T1" fmla="*/ 0 h 142"/>
                <a:gd name="T2" fmla="*/ 0 w 544"/>
                <a:gd name="T3" fmla="*/ 0 h 142"/>
                <a:gd name="T4" fmla="*/ 30 w 544"/>
                <a:gd name="T5" fmla="*/ 8 h 142"/>
                <a:gd name="T6" fmla="*/ 56 w 544"/>
                <a:gd name="T7" fmla="*/ 14 h 142"/>
                <a:gd name="T8" fmla="*/ 68 w 544"/>
                <a:gd name="T9" fmla="*/ 16 h 142"/>
                <a:gd name="T10" fmla="*/ 80 w 544"/>
                <a:gd name="T11" fmla="*/ 16 h 142"/>
                <a:gd name="T12" fmla="*/ 80 w 544"/>
                <a:gd name="T13" fmla="*/ 16 h 142"/>
                <a:gd name="T14" fmla="*/ 94 w 544"/>
                <a:gd name="T15" fmla="*/ 16 h 142"/>
                <a:gd name="T16" fmla="*/ 112 w 544"/>
                <a:gd name="T17" fmla="*/ 18 h 142"/>
                <a:gd name="T18" fmla="*/ 154 w 544"/>
                <a:gd name="T19" fmla="*/ 24 h 142"/>
                <a:gd name="T20" fmla="*/ 198 w 544"/>
                <a:gd name="T21" fmla="*/ 32 h 142"/>
                <a:gd name="T22" fmla="*/ 230 w 544"/>
                <a:gd name="T23" fmla="*/ 42 h 142"/>
                <a:gd name="T24" fmla="*/ 230 w 544"/>
                <a:gd name="T25" fmla="*/ 42 h 142"/>
                <a:gd name="T26" fmla="*/ 256 w 544"/>
                <a:gd name="T27" fmla="*/ 50 h 142"/>
                <a:gd name="T28" fmla="*/ 284 w 544"/>
                <a:gd name="T29" fmla="*/ 56 h 142"/>
                <a:gd name="T30" fmla="*/ 312 w 544"/>
                <a:gd name="T31" fmla="*/ 60 h 142"/>
                <a:gd name="T32" fmla="*/ 324 w 544"/>
                <a:gd name="T33" fmla="*/ 58 h 142"/>
                <a:gd name="T34" fmla="*/ 336 w 544"/>
                <a:gd name="T35" fmla="*/ 56 h 142"/>
                <a:gd name="T36" fmla="*/ 336 w 544"/>
                <a:gd name="T37" fmla="*/ 56 h 142"/>
                <a:gd name="T38" fmla="*/ 360 w 544"/>
                <a:gd name="T39" fmla="*/ 52 h 142"/>
                <a:gd name="T40" fmla="*/ 384 w 544"/>
                <a:gd name="T41" fmla="*/ 50 h 142"/>
                <a:gd name="T42" fmla="*/ 408 w 544"/>
                <a:gd name="T43" fmla="*/ 50 h 142"/>
                <a:gd name="T44" fmla="*/ 418 w 544"/>
                <a:gd name="T45" fmla="*/ 52 h 142"/>
                <a:gd name="T46" fmla="*/ 428 w 544"/>
                <a:gd name="T47" fmla="*/ 54 h 142"/>
                <a:gd name="T48" fmla="*/ 428 w 544"/>
                <a:gd name="T49" fmla="*/ 54 h 142"/>
                <a:gd name="T50" fmla="*/ 454 w 544"/>
                <a:gd name="T51" fmla="*/ 70 h 142"/>
                <a:gd name="T52" fmla="*/ 494 w 544"/>
                <a:gd name="T53" fmla="*/ 94 h 142"/>
                <a:gd name="T54" fmla="*/ 544 w 544"/>
                <a:gd name="T55" fmla="*/ 128 h 142"/>
                <a:gd name="T56" fmla="*/ 530 w 544"/>
                <a:gd name="T57" fmla="*/ 142 h 142"/>
                <a:gd name="T58" fmla="*/ 530 w 544"/>
                <a:gd name="T59" fmla="*/ 142 h 142"/>
                <a:gd name="T60" fmla="*/ 514 w 544"/>
                <a:gd name="T61" fmla="*/ 132 h 142"/>
                <a:gd name="T62" fmla="*/ 478 w 544"/>
                <a:gd name="T63" fmla="*/ 110 h 142"/>
                <a:gd name="T64" fmla="*/ 458 w 544"/>
                <a:gd name="T65" fmla="*/ 100 h 142"/>
                <a:gd name="T66" fmla="*/ 438 w 544"/>
                <a:gd name="T67" fmla="*/ 90 h 142"/>
                <a:gd name="T68" fmla="*/ 422 w 544"/>
                <a:gd name="T69" fmla="*/ 84 h 142"/>
                <a:gd name="T70" fmla="*/ 414 w 544"/>
                <a:gd name="T71" fmla="*/ 82 h 142"/>
                <a:gd name="T72" fmla="*/ 410 w 544"/>
                <a:gd name="T73" fmla="*/ 84 h 142"/>
                <a:gd name="T74" fmla="*/ 410 w 544"/>
                <a:gd name="T75" fmla="*/ 84 h 142"/>
                <a:gd name="T76" fmla="*/ 382 w 544"/>
                <a:gd name="T77" fmla="*/ 88 h 142"/>
                <a:gd name="T78" fmla="*/ 342 w 544"/>
                <a:gd name="T79" fmla="*/ 90 h 142"/>
                <a:gd name="T80" fmla="*/ 300 w 544"/>
                <a:gd name="T81" fmla="*/ 90 h 142"/>
                <a:gd name="T82" fmla="*/ 280 w 544"/>
                <a:gd name="T83" fmla="*/ 90 h 142"/>
                <a:gd name="T84" fmla="*/ 264 w 544"/>
                <a:gd name="T85" fmla="*/ 86 h 142"/>
                <a:gd name="T86" fmla="*/ 264 w 544"/>
                <a:gd name="T87" fmla="*/ 86 h 142"/>
                <a:gd name="T88" fmla="*/ 228 w 544"/>
                <a:gd name="T89" fmla="*/ 78 h 142"/>
                <a:gd name="T90" fmla="*/ 188 w 544"/>
                <a:gd name="T91" fmla="*/ 64 h 142"/>
                <a:gd name="T92" fmla="*/ 126 w 544"/>
                <a:gd name="T93" fmla="*/ 44 h 142"/>
                <a:gd name="T94" fmla="*/ 126 w 544"/>
                <a:gd name="T95" fmla="*/ 44 h 142"/>
                <a:gd name="T96" fmla="*/ 102 w 544"/>
                <a:gd name="T97" fmla="*/ 38 h 142"/>
                <a:gd name="T98" fmla="*/ 66 w 544"/>
                <a:gd name="T99" fmla="*/ 28 h 142"/>
                <a:gd name="T100" fmla="*/ 28 w 544"/>
                <a:gd name="T101" fmla="*/ 14 h 142"/>
                <a:gd name="T102" fmla="*/ 12 w 544"/>
                <a:gd name="T103" fmla="*/ 6 h 142"/>
                <a:gd name="T104" fmla="*/ 0 w 544"/>
                <a:gd name="T105" fmla="*/ 0 h 14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544"/>
                <a:gd name="T160" fmla="*/ 0 h 142"/>
                <a:gd name="T161" fmla="*/ 544 w 544"/>
                <a:gd name="T162" fmla="*/ 142 h 14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544" h="142">
                  <a:moveTo>
                    <a:pt x="0" y="0"/>
                  </a:moveTo>
                  <a:lnTo>
                    <a:pt x="0" y="0"/>
                  </a:lnTo>
                  <a:lnTo>
                    <a:pt x="30" y="8"/>
                  </a:lnTo>
                  <a:lnTo>
                    <a:pt x="56" y="14"/>
                  </a:lnTo>
                  <a:lnTo>
                    <a:pt x="68" y="16"/>
                  </a:lnTo>
                  <a:lnTo>
                    <a:pt x="80" y="16"/>
                  </a:lnTo>
                  <a:lnTo>
                    <a:pt x="94" y="16"/>
                  </a:lnTo>
                  <a:lnTo>
                    <a:pt x="112" y="18"/>
                  </a:lnTo>
                  <a:lnTo>
                    <a:pt x="154" y="24"/>
                  </a:lnTo>
                  <a:lnTo>
                    <a:pt x="198" y="32"/>
                  </a:lnTo>
                  <a:lnTo>
                    <a:pt x="230" y="42"/>
                  </a:lnTo>
                  <a:lnTo>
                    <a:pt x="256" y="50"/>
                  </a:lnTo>
                  <a:lnTo>
                    <a:pt x="284" y="56"/>
                  </a:lnTo>
                  <a:lnTo>
                    <a:pt x="312" y="60"/>
                  </a:lnTo>
                  <a:lnTo>
                    <a:pt x="324" y="58"/>
                  </a:lnTo>
                  <a:lnTo>
                    <a:pt x="336" y="56"/>
                  </a:lnTo>
                  <a:lnTo>
                    <a:pt x="360" y="52"/>
                  </a:lnTo>
                  <a:lnTo>
                    <a:pt x="384" y="50"/>
                  </a:lnTo>
                  <a:lnTo>
                    <a:pt x="408" y="50"/>
                  </a:lnTo>
                  <a:lnTo>
                    <a:pt x="418" y="52"/>
                  </a:lnTo>
                  <a:lnTo>
                    <a:pt x="428" y="54"/>
                  </a:lnTo>
                  <a:lnTo>
                    <a:pt x="454" y="70"/>
                  </a:lnTo>
                  <a:lnTo>
                    <a:pt x="494" y="94"/>
                  </a:lnTo>
                  <a:lnTo>
                    <a:pt x="544" y="128"/>
                  </a:lnTo>
                  <a:lnTo>
                    <a:pt x="530" y="142"/>
                  </a:lnTo>
                  <a:lnTo>
                    <a:pt x="514" y="132"/>
                  </a:lnTo>
                  <a:lnTo>
                    <a:pt x="478" y="110"/>
                  </a:lnTo>
                  <a:lnTo>
                    <a:pt x="458" y="100"/>
                  </a:lnTo>
                  <a:lnTo>
                    <a:pt x="438" y="90"/>
                  </a:lnTo>
                  <a:lnTo>
                    <a:pt x="422" y="84"/>
                  </a:lnTo>
                  <a:lnTo>
                    <a:pt x="414" y="82"/>
                  </a:lnTo>
                  <a:lnTo>
                    <a:pt x="410" y="84"/>
                  </a:lnTo>
                  <a:lnTo>
                    <a:pt x="382" y="88"/>
                  </a:lnTo>
                  <a:lnTo>
                    <a:pt x="342" y="90"/>
                  </a:lnTo>
                  <a:lnTo>
                    <a:pt x="300" y="90"/>
                  </a:lnTo>
                  <a:lnTo>
                    <a:pt x="280" y="90"/>
                  </a:lnTo>
                  <a:lnTo>
                    <a:pt x="264" y="86"/>
                  </a:lnTo>
                  <a:lnTo>
                    <a:pt x="228" y="78"/>
                  </a:lnTo>
                  <a:lnTo>
                    <a:pt x="188" y="64"/>
                  </a:lnTo>
                  <a:lnTo>
                    <a:pt x="126" y="44"/>
                  </a:lnTo>
                  <a:lnTo>
                    <a:pt x="102" y="38"/>
                  </a:lnTo>
                  <a:lnTo>
                    <a:pt x="66" y="28"/>
                  </a:lnTo>
                  <a:lnTo>
                    <a:pt x="28" y="14"/>
                  </a:lnTo>
                  <a:lnTo>
                    <a:pt x="12" y="6"/>
                  </a:lnTo>
                  <a:lnTo>
                    <a:pt x="0" y="0"/>
                  </a:lnTo>
                  <a:close/>
                </a:path>
              </a:pathLst>
            </a:custGeom>
            <a:solidFill>
              <a:srgbClr val="EE9D73"/>
            </a:solidFill>
            <a:ln w="9525">
              <a:noFill/>
              <a:round/>
              <a:headEnd/>
              <a:tailEnd/>
            </a:ln>
          </p:spPr>
          <p:txBody>
            <a:bodyPr/>
            <a:lstStyle/>
            <a:p>
              <a:endParaRPr lang="ja-JP" altLang="en-US" sz="1600"/>
            </a:p>
          </p:txBody>
        </p:sp>
        <p:sp>
          <p:nvSpPr>
            <p:cNvPr id="72" name="Freeform 61"/>
            <p:cNvSpPr>
              <a:spLocks/>
            </p:cNvSpPr>
            <p:nvPr/>
          </p:nvSpPr>
          <p:spPr bwMode="auto">
            <a:xfrm>
              <a:off x="5970174" y="5819955"/>
              <a:ext cx="866170" cy="202412"/>
            </a:xfrm>
            <a:custGeom>
              <a:avLst/>
              <a:gdLst>
                <a:gd name="T0" fmla="*/ 0 w 544"/>
                <a:gd name="T1" fmla="*/ 0 h 142"/>
                <a:gd name="T2" fmla="*/ 0 w 544"/>
                <a:gd name="T3" fmla="*/ 0 h 142"/>
                <a:gd name="T4" fmla="*/ 30 w 544"/>
                <a:gd name="T5" fmla="*/ 8 h 142"/>
                <a:gd name="T6" fmla="*/ 56 w 544"/>
                <a:gd name="T7" fmla="*/ 14 h 142"/>
                <a:gd name="T8" fmla="*/ 68 w 544"/>
                <a:gd name="T9" fmla="*/ 16 h 142"/>
                <a:gd name="T10" fmla="*/ 80 w 544"/>
                <a:gd name="T11" fmla="*/ 16 h 142"/>
                <a:gd name="T12" fmla="*/ 80 w 544"/>
                <a:gd name="T13" fmla="*/ 16 h 142"/>
                <a:gd name="T14" fmla="*/ 94 w 544"/>
                <a:gd name="T15" fmla="*/ 16 h 142"/>
                <a:gd name="T16" fmla="*/ 112 w 544"/>
                <a:gd name="T17" fmla="*/ 18 h 142"/>
                <a:gd name="T18" fmla="*/ 154 w 544"/>
                <a:gd name="T19" fmla="*/ 24 h 142"/>
                <a:gd name="T20" fmla="*/ 198 w 544"/>
                <a:gd name="T21" fmla="*/ 32 h 142"/>
                <a:gd name="T22" fmla="*/ 230 w 544"/>
                <a:gd name="T23" fmla="*/ 42 h 142"/>
                <a:gd name="T24" fmla="*/ 230 w 544"/>
                <a:gd name="T25" fmla="*/ 42 h 142"/>
                <a:gd name="T26" fmla="*/ 256 w 544"/>
                <a:gd name="T27" fmla="*/ 50 h 142"/>
                <a:gd name="T28" fmla="*/ 284 w 544"/>
                <a:gd name="T29" fmla="*/ 56 h 142"/>
                <a:gd name="T30" fmla="*/ 312 w 544"/>
                <a:gd name="T31" fmla="*/ 60 h 142"/>
                <a:gd name="T32" fmla="*/ 324 w 544"/>
                <a:gd name="T33" fmla="*/ 58 h 142"/>
                <a:gd name="T34" fmla="*/ 336 w 544"/>
                <a:gd name="T35" fmla="*/ 56 h 142"/>
                <a:gd name="T36" fmla="*/ 336 w 544"/>
                <a:gd name="T37" fmla="*/ 56 h 142"/>
                <a:gd name="T38" fmla="*/ 360 w 544"/>
                <a:gd name="T39" fmla="*/ 52 h 142"/>
                <a:gd name="T40" fmla="*/ 384 w 544"/>
                <a:gd name="T41" fmla="*/ 50 h 142"/>
                <a:gd name="T42" fmla="*/ 408 w 544"/>
                <a:gd name="T43" fmla="*/ 50 h 142"/>
                <a:gd name="T44" fmla="*/ 418 w 544"/>
                <a:gd name="T45" fmla="*/ 52 h 142"/>
                <a:gd name="T46" fmla="*/ 428 w 544"/>
                <a:gd name="T47" fmla="*/ 54 h 142"/>
                <a:gd name="T48" fmla="*/ 428 w 544"/>
                <a:gd name="T49" fmla="*/ 54 h 142"/>
                <a:gd name="T50" fmla="*/ 454 w 544"/>
                <a:gd name="T51" fmla="*/ 70 h 142"/>
                <a:gd name="T52" fmla="*/ 494 w 544"/>
                <a:gd name="T53" fmla="*/ 94 h 142"/>
                <a:gd name="T54" fmla="*/ 544 w 544"/>
                <a:gd name="T55" fmla="*/ 128 h 142"/>
                <a:gd name="T56" fmla="*/ 530 w 544"/>
                <a:gd name="T57" fmla="*/ 142 h 142"/>
                <a:gd name="T58" fmla="*/ 530 w 544"/>
                <a:gd name="T59" fmla="*/ 142 h 142"/>
                <a:gd name="T60" fmla="*/ 514 w 544"/>
                <a:gd name="T61" fmla="*/ 132 h 142"/>
                <a:gd name="T62" fmla="*/ 478 w 544"/>
                <a:gd name="T63" fmla="*/ 110 h 142"/>
                <a:gd name="T64" fmla="*/ 458 w 544"/>
                <a:gd name="T65" fmla="*/ 100 h 142"/>
                <a:gd name="T66" fmla="*/ 438 w 544"/>
                <a:gd name="T67" fmla="*/ 90 h 142"/>
                <a:gd name="T68" fmla="*/ 422 w 544"/>
                <a:gd name="T69" fmla="*/ 84 h 142"/>
                <a:gd name="T70" fmla="*/ 414 w 544"/>
                <a:gd name="T71" fmla="*/ 82 h 142"/>
                <a:gd name="T72" fmla="*/ 410 w 544"/>
                <a:gd name="T73" fmla="*/ 84 h 142"/>
                <a:gd name="T74" fmla="*/ 410 w 544"/>
                <a:gd name="T75" fmla="*/ 84 h 142"/>
                <a:gd name="T76" fmla="*/ 382 w 544"/>
                <a:gd name="T77" fmla="*/ 88 h 142"/>
                <a:gd name="T78" fmla="*/ 342 w 544"/>
                <a:gd name="T79" fmla="*/ 90 h 142"/>
                <a:gd name="T80" fmla="*/ 300 w 544"/>
                <a:gd name="T81" fmla="*/ 90 h 142"/>
                <a:gd name="T82" fmla="*/ 280 w 544"/>
                <a:gd name="T83" fmla="*/ 90 h 142"/>
                <a:gd name="T84" fmla="*/ 264 w 544"/>
                <a:gd name="T85" fmla="*/ 86 h 142"/>
                <a:gd name="T86" fmla="*/ 264 w 544"/>
                <a:gd name="T87" fmla="*/ 86 h 142"/>
                <a:gd name="T88" fmla="*/ 228 w 544"/>
                <a:gd name="T89" fmla="*/ 78 h 142"/>
                <a:gd name="T90" fmla="*/ 188 w 544"/>
                <a:gd name="T91" fmla="*/ 64 h 142"/>
                <a:gd name="T92" fmla="*/ 126 w 544"/>
                <a:gd name="T93" fmla="*/ 44 h 142"/>
                <a:gd name="T94" fmla="*/ 126 w 544"/>
                <a:gd name="T95" fmla="*/ 44 h 142"/>
                <a:gd name="T96" fmla="*/ 102 w 544"/>
                <a:gd name="T97" fmla="*/ 38 h 142"/>
                <a:gd name="T98" fmla="*/ 66 w 544"/>
                <a:gd name="T99" fmla="*/ 28 h 142"/>
                <a:gd name="T100" fmla="*/ 28 w 544"/>
                <a:gd name="T101" fmla="*/ 14 h 142"/>
                <a:gd name="T102" fmla="*/ 12 w 544"/>
                <a:gd name="T103" fmla="*/ 6 h 142"/>
                <a:gd name="T104" fmla="*/ 0 w 544"/>
                <a:gd name="T105" fmla="*/ 0 h 14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544"/>
                <a:gd name="T160" fmla="*/ 0 h 142"/>
                <a:gd name="T161" fmla="*/ 544 w 544"/>
                <a:gd name="T162" fmla="*/ 142 h 14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544" h="142">
                  <a:moveTo>
                    <a:pt x="0" y="0"/>
                  </a:moveTo>
                  <a:lnTo>
                    <a:pt x="0" y="0"/>
                  </a:lnTo>
                  <a:lnTo>
                    <a:pt x="30" y="8"/>
                  </a:lnTo>
                  <a:lnTo>
                    <a:pt x="56" y="14"/>
                  </a:lnTo>
                  <a:lnTo>
                    <a:pt x="68" y="16"/>
                  </a:lnTo>
                  <a:lnTo>
                    <a:pt x="80" y="16"/>
                  </a:lnTo>
                  <a:lnTo>
                    <a:pt x="94" y="16"/>
                  </a:lnTo>
                  <a:lnTo>
                    <a:pt x="112" y="18"/>
                  </a:lnTo>
                  <a:lnTo>
                    <a:pt x="154" y="24"/>
                  </a:lnTo>
                  <a:lnTo>
                    <a:pt x="198" y="32"/>
                  </a:lnTo>
                  <a:lnTo>
                    <a:pt x="230" y="42"/>
                  </a:lnTo>
                  <a:lnTo>
                    <a:pt x="256" y="50"/>
                  </a:lnTo>
                  <a:lnTo>
                    <a:pt x="284" y="56"/>
                  </a:lnTo>
                  <a:lnTo>
                    <a:pt x="312" y="60"/>
                  </a:lnTo>
                  <a:lnTo>
                    <a:pt x="324" y="58"/>
                  </a:lnTo>
                  <a:lnTo>
                    <a:pt x="336" y="56"/>
                  </a:lnTo>
                  <a:lnTo>
                    <a:pt x="360" y="52"/>
                  </a:lnTo>
                  <a:lnTo>
                    <a:pt x="384" y="50"/>
                  </a:lnTo>
                  <a:lnTo>
                    <a:pt x="408" y="50"/>
                  </a:lnTo>
                  <a:lnTo>
                    <a:pt x="418" y="52"/>
                  </a:lnTo>
                  <a:lnTo>
                    <a:pt x="428" y="54"/>
                  </a:lnTo>
                  <a:lnTo>
                    <a:pt x="454" y="70"/>
                  </a:lnTo>
                  <a:lnTo>
                    <a:pt x="494" y="94"/>
                  </a:lnTo>
                  <a:lnTo>
                    <a:pt x="544" y="128"/>
                  </a:lnTo>
                  <a:lnTo>
                    <a:pt x="530" y="142"/>
                  </a:lnTo>
                  <a:lnTo>
                    <a:pt x="514" y="132"/>
                  </a:lnTo>
                  <a:lnTo>
                    <a:pt x="478" y="110"/>
                  </a:lnTo>
                  <a:lnTo>
                    <a:pt x="458" y="100"/>
                  </a:lnTo>
                  <a:lnTo>
                    <a:pt x="438" y="90"/>
                  </a:lnTo>
                  <a:lnTo>
                    <a:pt x="422" y="84"/>
                  </a:lnTo>
                  <a:lnTo>
                    <a:pt x="414" y="82"/>
                  </a:lnTo>
                  <a:lnTo>
                    <a:pt x="410" y="84"/>
                  </a:lnTo>
                  <a:lnTo>
                    <a:pt x="382" y="88"/>
                  </a:lnTo>
                  <a:lnTo>
                    <a:pt x="342" y="90"/>
                  </a:lnTo>
                  <a:lnTo>
                    <a:pt x="300" y="90"/>
                  </a:lnTo>
                  <a:lnTo>
                    <a:pt x="280" y="90"/>
                  </a:lnTo>
                  <a:lnTo>
                    <a:pt x="264" y="86"/>
                  </a:lnTo>
                  <a:lnTo>
                    <a:pt x="228" y="78"/>
                  </a:lnTo>
                  <a:lnTo>
                    <a:pt x="188" y="64"/>
                  </a:lnTo>
                  <a:lnTo>
                    <a:pt x="126" y="44"/>
                  </a:lnTo>
                  <a:lnTo>
                    <a:pt x="102" y="38"/>
                  </a:lnTo>
                  <a:lnTo>
                    <a:pt x="66" y="28"/>
                  </a:lnTo>
                  <a:lnTo>
                    <a:pt x="28" y="14"/>
                  </a:lnTo>
                  <a:lnTo>
                    <a:pt x="12" y="6"/>
                  </a:lnTo>
                  <a:lnTo>
                    <a:pt x="0" y="0"/>
                  </a:lnTo>
                </a:path>
              </a:pathLst>
            </a:custGeom>
            <a:noFill/>
            <a:ln w="9525">
              <a:noFill/>
              <a:round/>
              <a:headEnd/>
              <a:tailEnd/>
            </a:ln>
          </p:spPr>
          <p:txBody>
            <a:bodyPr/>
            <a:lstStyle/>
            <a:p>
              <a:endParaRPr lang="ja-JP" altLang="en-US" sz="1600"/>
            </a:p>
          </p:txBody>
        </p:sp>
        <p:sp>
          <p:nvSpPr>
            <p:cNvPr id="73" name="Freeform 64"/>
            <p:cNvSpPr>
              <a:spLocks/>
            </p:cNvSpPr>
            <p:nvPr/>
          </p:nvSpPr>
          <p:spPr bwMode="auto">
            <a:xfrm>
              <a:off x="6740809" y="5503507"/>
              <a:ext cx="595490" cy="707018"/>
            </a:xfrm>
            <a:custGeom>
              <a:avLst/>
              <a:gdLst>
                <a:gd name="T0" fmla="*/ 258 w 374"/>
                <a:gd name="T1" fmla="*/ 0 h 496"/>
                <a:gd name="T2" fmla="*/ 258 w 374"/>
                <a:gd name="T3" fmla="*/ 0 h 496"/>
                <a:gd name="T4" fmla="*/ 240 w 374"/>
                <a:gd name="T5" fmla="*/ 44 h 496"/>
                <a:gd name="T6" fmla="*/ 216 w 374"/>
                <a:gd name="T7" fmla="*/ 92 h 496"/>
                <a:gd name="T8" fmla="*/ 186 w 374"/>
                <a:gd name="T9" fmla="*/ 152 h 496"/>
                <a:gd name="T10" fmla="*/ 150 w 374"/>
                <a:gd name="T11" fmla="*/ 218 h 496"/>
                <a:gd name="T12" fmla="*/ 128 w 374"/>
                <a:gd name="T13" fmla="*/ 252 h 496"/>
                <a:gd name="T14" fmla="*/ 106 w 374"/>
                <a:gd name="T15" fmla="*/ 286 h 496"/>
                <a:gd name="T16" fmla="*/ 80 w 374"/>
                <a:gd name="T17" fmla="*/ 318 h 496"/>
                <a:gd name="T18" fmla="*/ 56 w 374"/>
                <a:gd name="T19" fmla="*/ 350 h 496"/>
                <a:gd name="T20" fmla="*/ 28 w 374"/>
                <a:gd name="T21" fmla="*/ 378 h 496"/>
                <a:gd name="T22" fmla="*/ 0 w 374"/>
                <a:gd name="T23" fmla="*/ 406 h 496"/>
                <a:gd name="T24" fmla="*/ 118 w 374"/>
                <a:gd name="T25" fmla="*/ 496 h 496"/>
                <a:gd name="T26" fmla="*/ 118 w 374"/>
                <a:gd name="T27" fmla="*/ 496 h 496"/>
                <a:gd name="T28" fmla="*/ 130 w 374"/>
                <a:gd name="T29" fmla="*/ 458 h 496"/>
                <a:gd name="T30" fmla="*/ 148 w 374"/>
                <a:gd name="T31" fmla="*/ 418 h 496"/>
                <a:gd name="T32" fmla="*/ 174 w 374"/>
                <a:gd name="T33" fmla="*/ 366 h 496"/>
                <a:gd name="T34" fmla="*/ 190 w 374"/>
                <a:gd name="T35" fmla="*/ 336 h 496"/>
                <a:gd name="T36" fmla="*/ 208 w 374"/>
                <a:gd name="T37" fmla="*/ 304 h 496"/>
                <a:gd name="T38" fmla="*/ 230 w 374"/>
                <a:gd name="T39" fmla="*/ 272 h 496"/>
                <a:gd name="T40" fmla="*/ 252 w 374"/>
                <a:gd name="T41" fmla="*/ 240 h 496"/>
                <a:gd name="T42" fmla="*/ 278 w 374"/>
                <a:gd name="T43" fmla="*/ 206 h 496"/>
                <a:gd name="T44" fmla="*/ 308 w 374"/>
                <a:gd name="T45" fmla="*/ 172 h 496"/>
                <a:gd name="T46" fmla="*/ 338 w 374"/>
                <a:gd name="T47" fmla="*/ 138 h 496"/>
                <a:gd name="T48" fmla="*/ 374 w 374"/>
                <a:gd name="T49" fmla="*/ 106 h 496"/>
                <a:gd name="T50" fmla="*/ 258 w 374"/>
                <a:gd name="T51" fmla="*/ 0 h 49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374"/>
                <a:gd name="T79" fmla="*/ 0 h 496"/>
                <a:gd name="T80" fmla="*/ 374 w 374"/>
                <a:gd name="T81" fmla="*/ 496 h 49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374" h="496">
                  <a:moveTo>
                    <a:pt x="258" y="0"/>
                  </a:moveTo>
                  <a:lnTo>
                    <a:pt x="258" y="0"/>
                  </a:lnTo>
                  <a:lnTo>
                    <a:pt x="240" y="44"/>
                  </a:lnTo>
                  <a:lnTo>
                    <a:pt x="216" y="92"/>
                  </a:lnTo>
                  <a:lnTo>
                    <a:pt x="186" y="152"/>
                  </a:lnTo>
                  <a:lnTo>
                    <a:pt x="150" y="218"/>
                  </a:lnTo>
                  <a:lnTo>
                    <a:pt x="128" y="252"/>
                  </a:lnTo>
                  <a:lnTo>
                    <a:pt x="106" y="286"/>
                  </a:lnTo>
                  <a:lnTo>
                    <a:pt x="80" y="318"/>
                  </a:lnTo>
                  <a:lnTo>
                    <a:pt x="56" y="350"/>
                  </a:lnTo>
                  <a:lnTo>
                    <a:pt x="28" y="378"/>
                  </a:lnTo>
                  <a:lnTo>
                    <a:pt x="0" y="406"/>
                  </a:lnTo>
                  <a:lnTo>
                    <a:pt x="118" y="496"/>
                  </a:lnTo>
                  <a:lnTo>
                    <a:pt x="130" y="458"/>
                  </a:lnTo>
                  <a:lnTo>
                    <a:pt x="148" y="418"/>
                  </a:lnTo>
                  <a:lnTo>
                    <a:pt x="174" y="366"/>
                  </a:lnTo>
                  <a:lnTo>
                    <a:pt x="190" y="336"/>
                  </a:lnTo>
                  <a:lnTo>
                    <a:pt x="208" y="304"/>
                  </a:lnTo>
                  <a:lnTo>
                    <a:pt x="230" y="272"/>
                  </a:lnTo>
                  <a:lnTo>
                    <a:pt x="252" y="240"/>
                  </a:lnTo>
                  <a:lnTo>
                    <a:pt x="278" y="206"/>
                  </a:lnTo>
                  <a:lnTo>
                    <a:pt x="308" y="172"/>
                  </a:lnTo>
                  <a:lnTo>
                    <a:pt x="338" y="138"/>
                  </a:lnTo>
                  <a:lnTo>
                    <a:pt x="374" y="106"/>
                  </a:lnTo>
                  <a:lnTo>
                    <a:pt x="258" y="0"/>
                  </a:lnTo>
                  <a:close/>
                </a:path>
              </a:pathLst>
            </a:custGeom>
            <a:solidFill>
              <a:srgbClr val="E4E5E6"/>
            </a:solidFill>
            <a:ln w="9525">
              <a:noFill/>
              <a:round/>
              <a:headEnd/>
              <a:tailEnd/>
            </a:ln>
          </p:spPr>
          <p:txBody>
            <a:bodyPr/>
            <a:lstStyle/>
            <a:p>
              <a:endParaRPr lang="ja-JP" altLang="en-US" sz="1600"/>
            </a:p>
          </p:txBody>
        </p:sp>
        <p:sp>
          <p:nvSpPr>
            <p:cNvPr id="74" name="Freeform 65"/>
            <p:cNvSpPr>
              <a:spLocks/>
            </p:cNvSpPr>
            <p:nvPr/>
          </p:nvSpPr>
          <p:spPr bwMode="auto">
            <a:xfrm>
              <a:off x="6740809" y="6030921"/>
              <a:ext cx="216541" cy="179605"/>
            </a:xfrm>
            <a:custGeom>
              <a:avLst/>
              <a:gdLst>
                <a:gd name="T0" fmla="*/ 32 w 136"/>
                <a:gd name="T1" fmla="*/ 0 h 126"/>
                <a:gd name="T2" fmla="*/ 136 w 136"/>
                <a:gd name="T3" fmla="*/ 100 h 126"/>
                <a:gd name="T4" fmla="*/ 118 w 136"/>
                <a:gd name="T5" fmla="*/ 126 h 126"/>
                <a:gd name="T6" fmla="*/ 0 w 136"/>
                <a:gd name="T7" fmla="*/ 36 h 126"/>
                <a:gd name="T8" fmla="*/ 32 w 136"/>
                <a:gd name="T9" fmla="*/ 0 h 126"/>
                <a:gd name="T10" fmla="*/ 0 60000 65536"/>
                <a:gd name="T11" fmla="*/ 0 60000 65536"/>
                <a:gd name="T12" fmla="*/ 0 60000 65536"/>
                <a:gd name="T13" fmla="*/ 0 60000 65536"/>
                <a:gd name="T14" fmla="*/ 0 60000 65536"/>
                <a:gd name="T15" fmla="*/ 0 w 136"/>
                <a:gd name="T16" fmla="*/ 0 h 126"/>
                <a:gd name="T17" fmla="*/ 136 w 136"/>
                <a:gd name="T18" fmla="*/ 126 h 126"/>
              </a:gdLst>
              <a:ahLst/>
              <a:cxnLst>
                <a:cxn ang="T10">
                  <a:pos x="T0" y="T1"/>
                </a:cxn>
                <a:cxn ang="T11">
                  <a:pos x="T2" y="T3"/>
                </a:cxn>
                <a:cxn ang="T12">
                  <a:pos x="T4" y="T5"/>
                </a:cxn>
                <a:cxn ang="T13">
                  <a:pos x="T6" y="T7"/>
                </a:cxn>
                <a:cxn ang="T14">
                  <a:pos x="T8" y="T9"/>
                </a:cxn>
              </a:cxnLst>
              <a:rect l="T15" t="T16" r="T17" b="T18"/>
              <a:pathLst>
                <a:path w="136" h="126">
                  <a:moveTo>
                    <a:pt x="32" y="0"/>
                  </a:moveTo>
                  <a:lnTo>
                    <a:pt x="136" y="100"/>
                  </a:lnTo>
                  <a:lnTo>
                    <a:pt x="118" y="126"/>
                  </a:lnTo>
                  <a:lnTo>
                    <a:pt x="0" y="36"/>
                  </a:lnTo>
                  <a:lnTo>
                    <a:pt x="32" y="0"/>
                  </a:lnTo>
                  <a:close/>
                </a:path>
              </a:pathLst>
            </a:custGeom>
            <a:solidFill>
              <a:srgbClr val="CAD4DA"/>
            </a:solidFill>
            <a:ln w="9525">
              <a:noFill/>
              <a:round/>
              <a:headEnd/>
              <a:tailEnd/>
            </a:ln>
          </p:spPr>
          <p:txBody>
            <a:bodyPr/>
            <a:lstStyle/>
            <a:p>
              <a:endParaRPr lang="ja-JP" altLang="en-US" sz="1600"/>
            </a:p>
          </p:txBody>
        </p:sp>
        <p:sp>
          <p:nvSpPr>
            <p:cNvPr id="75" name="Freeform 66"/>
            <p:cNvSpPr>
              <a:spLocks/>
            </p:cNvSpPr>
            <p:nvPr/>
          </p:nvSpPr>
          <p:spPr bwMode="auto">
            <a:xfrm>
              <a:off x="6855449" y="5529164"/>
              <a:ext cx="519065" cy="764037"/>
            </a:xfrm>
            <a:custGeom>
              <a:avLst/>
              <a:gdLst>
                <a:gd name="T0" fmla="*/ 254 w 326"/>
                <a:gd name="T1" fmla="*/ 0 h 536"/>
                <a:gd name="T2" fmla="*/ 254 w 326"/>
                <a:gd name="T3" fmla="*/ 0 h 536"/>
                <a:gd name="T4" fmla="*/ 234 w 326"/>
                <a:gd name="T5" fmla="*/ 44 h 536"/>
                <a:gd name="T6" fmla="*/ 212 w 326"/>
                <a:gd name="T7" fmla="*/ 94 h 536"/>
                <a:gd name="T8" fmla="*/ 182 w 326"/>
                <a:gd name="T9" fmla="*/ 156 h 536"/>
                <a:gd name="T10" fmla="*/ 146 w 326"/>
                <a:gd name="T11" fmla="*/ 228 h 536"/>
                <a:gd name="T12" fmla="*/ 102 w 326"/>
                <a:gd name="T13" fmla="*/ 308 h 536"/>
                <a:gd name="T14" fmla="*/ 54 w 326"/>
                <a:gd name="T15" fmla="*/ 388 h 536"/>
                <a:gd name="T16" fmla="*/ 26 w 326"/>
                <a:gd name="T17" fmla="*/ 430 h 536"/>
                <a:gd name="T18" fmla="*/ 0 w 326"/>
                <a:gd name="T19" fmla="*/ 470 h 536"/>
                <a:gd name="T20" fmla="*/ 0 w 326"/>
                <a:gd name="T21" fmla="*/ 470 h 536"/>
                <a:gd name="T22" fmla="*/ 10 w 326"/>
                <a:gd name="T23" fmla="*/ 474 h 536"/>
                <a:gd name="T24" fmla="*/ 38 w 326"/>
                <a:gd name="T25" fmla="*/ 488 h 536"/>
                <a:gd name="T26" fmla="*/ 74 w 326"/>
                <a:gd name="T27" fmla="*/ 510 h 536"/>
                <a:gd name="T28" fmla="*/ 92 w 326"/>
                <a:gd name="T29" fmla="*/ 522 h 536"/>
                <a:gd name="T30" fmla="*/ 110 w 326"/>
                <a:gd name="T31" fmla="*/ 536 h 536"/>
                <a:gd name="T32" fmla="*/ 326 w 326"/>
                <a:gd name="T33" fmla="*/ 70 h 536"/>
                <a:gd name="T34" fmla="*/ 326 w 326"/>
                <a:gd name="T35" fmla="*/ 70 h 536"/>
                <a:gd name="T36" fmla="*/ 322 w 326"/>
                <a:gd name="T37" fmla="*/ 66 h 536"/>
                <a:gd name="T38" fmla="*/ 308 w 326"/>
                <a:gd name="T39" fmla="*/ 54 h 536"/>
                <a:gd name="T40" fmla="*/ 284 w 326"/>
                <a:gd name="T41" fmla="*/ 32 h 536"/>
                <a:gd name="T42" fmla="*/ 254 w 326"/>
                <a:gd name="T43" fmla="*/ 0 h 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26"/>
                <a:gd name="T67" fmla="*/ 0 h 536"/>
                <a:gd name="T68" fmla="*/ 326 w 326"/>
                <a:gd name="T69" fmla="*/ 536 h 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26" h="536">
                  <a:moveTo>
                    <a:pt x="254" y="0"/>
                  </a:moveTo>
                  <a:lnTo>
                    <a:pt x="254" y="0"/>
                  </a:lnTo>
                  <a:lnTo>
                    <a:pt x="234" y="44"/>
                  </a:lnTo>
                  <a:lnTo>
                    <a:pt x="212" y="94"/>
                  </a:lnTo>
                  <a:lnTo>
                    <a:pt x="182" y="156"/>
                  </a:lnTo>
                  <a:lnTo>
                    <a:pt x="146" y="228"/>
                  </a:lnTo>
                  <a:lnTo>
                    <a:pt x="102" y="308"/>
                  </a:lnTo>
                  <a:lnTo>
                    <a:pt x="54" y="388"/>
                  </a:lnTo>
                  <a:lnTo>
                    <a:pt x="26" y="430"/>
                  </a:lnTo>
                  <a:lnTo>
                    <a:pt x="0" y="470"/>
                  </a:lnTo>
                  <a:lnTo>
                    <a:pt x="10" y="474"/>
                  </a:lnTo>
                  <a:lnTo>
                    <a:pt x="38" y="488"/>
                  </a:lnTo>
                  <a:lnTo>
                    <a:pt x="74" y="510"/>
                  </a:lnTo>
                  <a:lnTo>
                    <a:pt x="92" y="522"/>
                  </a:lnTo>
                  <a:lnTo>
                    <a:pt x="110" y="536"/>
                  </a:lnTo>
                  <a:lnTo>
                    <a:pt x="326" y="70"/>
                  </a:lnTo>
                  <a:lnTo>
                    <a:pt x="322" y="66"/>
                  </a:lnTo>
                  <a:lnTo>
                    <a:pt x="308" y="54"/>
                  </a:lnTo>
                  <a:lnTo>
                    <a:pt x="284" y="32"/>
                  </a:lnTo>
                  <a:lnTo>
                    <a:pt x="254" y="0"/>
                  </a:lnTo>
                  <a:close/>
                </a:path>
              </a:pathLst>
            </a:custGeom>
            <a:solidFill>
              <a:srgbClr val="5D686E"/>
            </a:solidFill>
            <a:ln w="9525">
              <a:noFill/>
              <a:round/>
              <a:headEnd/>
              <a:tailEnd/>
            </a:ln>
          </p:spPr>
          <p:txBody>
            <a:bodyPr/>
            <a:lstStyle/>
            <a:p>
              <a:endParaRPr lang="ja-JP" altLang="en-US" sz="1600"/>
            </a:p>
          </p:txBody>
        </p:sp>
        <p:sp>
          <p:nvSpPr>
            <p:cNvPr id="76" name="Freeform 67"/>
            <p:cNvSpPr>
              <a:spLocks/>
            </p:cNvSpPr>
            <p:nvPr/>
          </p:nvSpPr>
          <p:spPr bwMode="auto">
            <a:xfrm>
              <a:off x="6855450" y="5529164"/>
              <a:ext cx="519065" cy="764037"/>
            </a:xfrm>
            <a:custGeom>
              <a:avLst/>
              <a:gdLst>
                <a:gd name="T0" fmla="*/ 254 w 326"/>
                <a:gd name="T1" fmla="*/ 0 h 536"/>
                <a:gd name="T2" fmla="*/ 254 w 326"/>
                <a:gd name="T3" fmla="*/ 0 h 536"/>
                <a:gd name="T4" fmla="*/ 234 w 326"/>
                <a:gd name="T5" fmla="*/ 44 h 536"/>
                <a:gd name="T6" fmla="*/ 212 w 326"/>
                <a:gd name="T7" fmla="*/ 94 h 536"/>
                <a:gd name="T8" fmla="*/ 182 w 326"/>
                <a:gd name="T9" fmla="*/ 156 h 536"/>
                <a:gd name="T10" fmla="*/ 146 w 326"/>
                <a:gd name="T11" fmla="*/ 228 h 536"/>
                <a:gd name="T12" fmla="*/ 102 w 326"/>
                <a:gd name="T13" fmla="*/ 308 h 536"/>
                <a:gd name="T14" fmla="*/ 54 w 326"/>
                <a:gd name="T15" fmla="*/ 388 h 536"/>
                <a:gd name="T16" fmla="*/ 26 w 326"/>
                <a:gd name="T17" fmla="*/ 430 h 536"/>
                <a:gd name="T18" fmla="*/ 0 w 326"/>
                <a:gd name="T19" fmla="*/ 470 h 536"/>
                <a:gd name="T20" fmla="*/ 0 w 326"/>
                <a:gd name="T21" fmla="*/ 470 h 536"/>
                <a:gd name="T22" fmla="*/ 10 w 326"/>
                <a:gd name="T23" fmla="*/ 474 h 536"/>
                <a:gd name="T24" fmla="*/ 38 w 326"/>
                <a:gd name="T25" fmla="*/ 488 h 536"/>
                <a:gd name="T26" fmla="*/ 74 w 326"/>
                <a:gd name="T27" fmla="*/ 510 h 536"/>
                <a:gd name="T28" fmla="*/ 92 w 326"/>
                <a:gd name="T29" fmla="*/ 522 h 536"/>
                <a:gd name="T30" fmla="*/ 110 w 326"/>
                <a:gd name="T31" fmla="*/ 536 h 536"/>
                <a:gd name="T32" fmla="*/ 326 w 326"/>
                <a:gd name="T33" fmla="*/ 70 h 536"/>
                <a:gd name="T34" fmla="*/ 326 w 326"/>
                <a:gd name="T35" fmla="*/ 70 h 536"/>
                <a:gd name="T36" fmla="*/ 322 w 326"/>
                <a:gd name="T37" fmla="*/ 66 h 536"/>
                <a:gd name="T38" fmla="*/ 308 w 326"/>
                <a:gd name="T39" fmla="*/ 54 h 536"/>
                <a:gd name="T40" fmla="*/ 284 w 326"/>
                <a:gd name="T41" fmla="*/ 32 h 536"/>
                <a:gd name="T42" fmla="*/ 254 w 326"/>
                <a:gd name="T43" fmla="*/ 0 h 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26"/>
                <a:gd name="T67" fmla="*/ 0 h 536"/>
                <a:gd name="T68" fmla="*/ 326 w 326"/>
                <a:gd name="T69" fmla="*/ 536 h 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26" h="536">
                  <a:moveTo>
                    <a:pt x="254" y="0"/>
                  </a:moveTo>
                  <a:lnTo>
                    <a:pt x="254" y="0"/>
                  </a:lnTo>
                  <a:lnTo>
                    <a:pt x="234" y="44"/>
                  </a:lnTo>
                  <a:lnTo>
                    <a:pt x="212" y="94"/>
                  </a:lnTo>
                  <a:lnTo>
                    <a:pt x="182" y="156"/>
                  </a:lnTo>
                  <a:lnTo>
                    <a:pt x="146" y="228"/>
                  </a:lnTo>
                  <a:lnTo>
                    <a:pt x="102" y="308"/>
                  </a:lnTo>
                  <a:lnTo>
                    <a:pt x="54" y="388"/>
                  </a:lnTo>
                  <a:lnTo>
                    <a:pt x="26" y="430"/>
                  </a:lnTo>
                  <a:lnTo>
                    <a:pt x="0" y="470"/>
                  </a:lnTo>
                  <a:lnTo>
                    <a:pt x="10" y="474"/>
                  </a:lnTo>
                  <a:lnTo>
                    <a:pt x="38" y="488"/>
                  </a:lnTo>
                  <a:lnTo>
                    <a:pt x="74" y="510"/>
                  </a:lnTo>
                  <a:lnTo>
                    <a:pt x="92" y="522"/>
                  </a:lnTo>
                  <a:lnTo>
                    <a:pt x="110" y="536"/>
                  </a:lnTo>
                  <a:lnTo>
                    <a:pt x="326" y="70"/>
                  </a:lnTo>
                  <a:lnTo>
                    <a:pt x="322" y="66"/>
                  </a:lnTo>
                  <a:lnTo>
                    <a:pt x="308" y="54"/>
                  </a:lnTo>
                  <a:lnTo>
                    <a:pt x="284" y="32"/>
                  </a:lnTo>
                  <a:lnTo>
                    <a:pt x="254" y="0"/>
                  </a:lnTo>
                </a:path>
              </a:pathLst>
            </a:custGeom>
            <a:noFill/>
            <a:ln w="9525">
              <a:noFill/>
              <a:round/>
              <a:headEnd/>
              <a:tailEnd/>
            </a:ln>
          </p:spPr>
          <p:txBody>
            <a:bodyPr/>
            <a:lstStyle/>
            <a:p>
              <a:endParaRPr lang="ja-JP" altLang="en-US" sz="1600"/>
            </a:p>
          </p:txBody>
        </p:sp>
        <p:sp>
          <p:nvSpPr>
            <p:cNvPr id="77" name="Freeform 62"/>
            <p:cNvSpPr>
              <a:spLocks/>
            </p:cNvSpPr>
            <p:nvPr/>
          </p:nvSpPr>
          <p:spPr bwMode="auto">
            <a:xfrm>
              <a:off x="5731341" y="4742320"/>
              <a:ext cx="512694" cy="393423"/>
            </a:xfrm>
            <a:custGeom>
              <a:avLst/>
              <a:gdLst>
                <a:gd name="T0" fmla="*/ 320 w 322"/>
                <a:gd name="T1" fmla="*/ 276 h 276"/>
                <a:gd name="T2" fmla="*/ 320 w 322"/>
                <a:gd name="T3" fmla="*/ 254 h 276"/>
                <a:gd name="T4" fmla="*/ 312 w 322"/>
                <a:gd name="T5" fmla="*/ 232 h 276"/>
                <a:gd name="T6" fmla="*/ 294 w 322"/>
                <a:gd name="T7" fmla="*/ 208 h 276"/>
                <a:gd name="T8" fmla="*/ 238 w 322"/>
                <a:gd name="T9" fmla="*/ 158 h 276"/>
                <a:gd name="T10" fmla="*/ 204 w 322"/>
                <a:gd name="T11" fmla="*/ 130 h 276"/>
                <a:gd name="T12" fmla="*/ 192 w 322"/>
                <a:gd name="T13" fmla="*/ 116 h 276"/>
                <a:gd name="T14" fmla="*/ 192 w 322"/>
                <a:gd name="T15" fmla="*/ 114 h 276"/>
                <a:gd name="T16" fmla="*/ 198 w 322"/>
                <a:gd name="T17" fmla="*/ 108 h 276"/>
                <a:gd name="T18" fmla="*/ 208 w 322"/>
                <a:gd name="T19" fmla="*/ 92 h 276"/>
                <a:gd name="T20" fmla="*/ 214 w 322"/>
                <a:gd name="T21" fmla="*/ 80 h 276"/>
                <a:gd name="T22" fmla="*/ 202 w 322"/>
                <a:gd name="T23" fmla="*/ 98 h 276"/>
                <a:gd name="T24" fmla="*/ 188 w 322"/>
                <a:gd name="T25" fmla="*/ 110 h 276"/>
                <a:gd name="T26" fmla="*/ 174 w 322"/>
                <a:gd name="T27" fmla="*/ 114 h 276"/>
                <a:gd name="T28" fmla="*/ 156 w 322"/>
                <a:gd name="T29" fmla="*/ 110 h 276"/>
                <a:gd name="T30" fmla="*/ 108 w 322"/>
                <a:gd name="T31" fmla="*/ 88 h 276"/>
                <a:gd name="T32" fmla="*/ 90 w 322"/>
                <a:gd name="T33" fmla="*/ 78 h 276"/>
                <a:gd name="T34" fmla="*/ 42 w 322"/>
                <a:gd name="T35" fmla="*/ 50 h 276"/>
                <a:gd name="T36" fmla="*/ 16 w 322"/>
                <a:gd name="T37" fmla="*/ 28 h 276"/>
                <a:gd name="T38" fmla="*/ 0 w 322"/>
                <a:gd name="T39" fmla="*/ 0 h 276"/>
                <a:gd name="T40" fmla="*/ 2 w 322"/>
                <a:gd name="T41" fmla="*/ 6 h 276"/>
                <a:gd name="T42" fmla="*/ 8 w 322"/>
                <a:gd name="T43" fmla="*/ 22 h 276"/>
                <a:gd name="T44" fmla="*/ 24 w 322"/>
                <a:gd name="T45" fmla="*/ 46 h 276"/>
                <a:gd name="T46" fmla="*/ 56 w 322"/>
                <a:gd name="T47" fmla="*/ 68 h 276"/>
                <a:gd name="T48" fmla="*/ 116 w 322"/>
                <a:gd name="T49" fmla="*/ 102 h 276"/>
                <a:gd name="T50" fmla="*/ 150 w 322"/>
                <a:gd name="T51" fmla="*/ 120 h 276"/>
                <a:gd name="T52" fmla="*/ 172 w 322"/>
                <a:gd name="T53" fmla="*/ 128 h 276"/>
                <a:gd name="T54" fmla="*/ 180 w 322"/>
                <a:gd name="T55" fmla="*/ 128 h 276"/>
                <a:gd name="T56" fmla="*/ 198 w 322"/>
                <a:gd name="T57" fmla="*/ 146 h 276"/>
                <a:gd name="T58" fmla="*/ 208 w 322"/>
                <a:gd name="T59" fmla="*/ 156 h 276"/>
                <a:gd name="T60" fmla="*/ 250 w 322"/>
                <a:gd name="T61" fmla="*/ 182 h 276"/>
                <a:gd name="T62" fmla="*/ 288 w 322"/>
                <a:gd name="T63" fmla="*/ 214 h 276"/>
                <a:gd name="T64" fmla="*/ 310 w 322"/>
                <a:gd name="T65" fmla="*/ 244 h 276"/>
                <a:gd name="T66" fmla="*/ 318 w 322"/>
                <a:gd name="T67" fmla="*/ 264 h 27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22"/>
                <a:gd name="T103" fmla="*/ 0 h 276"/>
                <a:gd name="T104" fmla="*/ 322 w 322"/>
                <a:gd name="T105" fmla="*/ 276 h 27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22" h="276">
                  <a:moveTo>
                    <a:pt x="320" y="276"/>
                  </a:moveTo>
                  <a:lnTo>
                    <a:pt x="320" y="276"/>
                  </a:lnTo>
                  <a:lnTo>
                    <a:pt x="322" y="270"/>
                  </a:lnTo>
                  <a:lnTo>
                    <a:pt x="320" y="254"/>
                  </a:lnTo>
                  <a:lnTo>
                    <a:pt x="318" y="244"/>
                  </a:lnTo>
                  <a:lnTo>
                    <a:pt x="312" y="232"/>
                  </a:lnTo>
                  <a:lnTo>
                    <a:pt x="304" y="220"/>
                  </a:lnTo>
                  <a:lnTo>
                    <a:pt x="294" y="208"/>
                  </a:lnTo>
                  <a:lnTo>
                    <a:pt x="238" y="158"/>
                  </a:lnTo>
                  <a:lnTo>
                    <a:pt x="204" y="130"/>
                  </a:lnTo>
                  <a:lnTo>
                    <a:pt x="194" y="122"/>
                  </a:lnTo>
                  <a:lnTo>
                    <a:pt x="192" y="116"/>
                  </a:lnTo>
                  <a:lnTo>
                    <a:pt x="192" y="114"/>
                  </a:lnTo>
                  <a:lnTo>
                    <a:pt x="198" y="108"/>
                  </a:lnTo>
                  <a:lnTo>
                    <a:pt x="202" y="102"/>
                  </a:lnTo>
                  <a:lnTo>
                    <a:pt x="208" y="92"/>
                  </a:lnTo>
                  <a:lnTo>
                    <a:pt x="214" y="80"/>
                  </a:lnTo>
                  <a:lnTo>
                    <a:pt x="210" y="86"/>
                  </a:lnTo>
                  <a:lnTo>
                    <a:pt x="202" y="98"/>
                  </a:lnTo>
                  <a:lnTo>
                    <a:pt x="196" y="104"/>
                  </a:lnTo>
                  <a:lnTo>
                    <a:pt x="188" y="110"/>
                  </a:lnTo>
                  <a:lnTo>
                    <a:pt x="182" y="114"/>
                  </a:lnTo>
                  <a:lnTo>
                    <a:pt x="174" y="114"/>
                  </a:lnTo>
                  <a:lnTo>
                    <a:pt x="156" y="110"/>
                  </a:lnTo>
                  <a:lnTo>
                    <a:pt x="132" y="100"/>
                  </a:lnTo>
                  <a:lnTo>
                    <a:pt x="108" y="88"/>
                  </a:lnTo>
                  <a:lnTo>
                    <a:pt x="90" y="78"/>
                  </a:lnTo>
                  <a:lnTo>
                    <a:pt x="68" y="66"/>
                  </a:lnTo>
                  <a:lnTo>
                    <a:pt x="42" y="50"/>
                  </a:lnTo>
                  <a:lnTo>
                    <a:pt x="30" y="38"/>
                  </a:lnTo>
                  <a:lnTo>
                    <a:pt x="16" y="28"/>
                  </a:lnTo>
                  <a:lnTo>
                    <a:pt x="6" y="14"/>
                  </a:lnTo>
                  <a:lnTo>
                    <a:pt x="0" y="0"/>
                  </a:lnTo>
                  <a:lnTo>
                    <a:pt x="2" y="6"/>
                  </a:lnTo>
                  <a:lnTo>
                    <a:pt x="4" y="14"/>
                  </a:lnTo>
                  <a:lnTo>
                    <a:pt x="8" y="22"/>
                  </a:lnTo>
                  <a:lnTo>
                    <a:pt x="16" y="34"/>
                  </a:lnTo>
                  <a:lnTo>
                    <a:pt x="24" y="46"/>
                  </a:lnTo>
                  <a:lnTo>
                    <a:pt x="38" y="58"/>
                  </a:lnTo>
                  <a:lnTo>
                    <a:pt x="56" y="68"/>
                  </a:lnTo>
                  <a:lnTo>
                    <a:pt x="116" y="102"/>
                  </a:lnTo>
                  <a:lnTo>
                    <a:pt x="150" y="120"/>
                  </a:lnTo>
                  <a:lnTo>
                    <a:pt x="162" y="124"/>
                  </a:lnTo>
                  <a:lnTo>
                    <a:pt x="172" y="128"/>
                  </a:lnTo>
                  <a:lnTo>
                    <a:pt x="180" y="128"/>
                  </a:lnTo>
                  <a:lnTo>
                    <a:pt x="188" y="138"/>
                  </a:lnTo>
                  <a:lnTo>
                    <a:pt x="198" y="146"/>
                  </a:lnTo>
                  <a:lnTo>
                    <a:pt x="208" y="156"/>
                  </a:lnTo>
                  <a:lnTo>
                    <a:pt x="232" y="170"/>
                  </a:lnTo>
                  <a:lnTo>
                    <a:pt x="250" y="182"/>
                  </a:lnTo>
                  <a:lnTo>
                    <a:pt x="268" y="198"/>
                  </a:lnTo>
                  <a:lnTo>
                    <a:pt x="288" y="214"/>
                  </a:lnTo>
                  <a:lnTo>
                    <a:pt x="304" y="232"/>
                  </a:lnTo>
                  <a:lnTo>
                    <a:pt x="310" y="244"/>
                  </a:lnTo>
                  <a:lnTo>
                    <a:pt x="316" y="254"/>
                  </a:lnTo>
                  <a:lnTo>
                    <a:pt x="318" y="264"/>
                  </a:lnTo>
                  <a:lnTo>
                    <a:pt x="320" y="276"/>
                  </a:lnTo>
                  <a:close/>
                </a:path>
              </a:pathLst>
            </a:custGeom>
            <a:solidFill>
              <a:srgbClr val="DF9068"/>
            </a:solidFill>
            <a:ln w="9525">
              <a:noFill/>
              <a:round/>
              <a:headEnd/>
              <a:tailEnd/>
            </a:ln>
          </p:spPr>
          <p:txBody>
            <a:bodyPr/>
            <a:lstStyle/>
            <a:p>
              <a:endParaRPr lang="ja-JP" altLang="en-US" sz="1600"/>
            </a:p>
          </p:txBody>
        </p:sp>
        <p:sp>
          <p:nvSpPr>
            <p:cNvPr id="78" name="Freeform 63"/>
            <p:cNvSpPr>
              <a:spLocks/>
            </p:cNvSpPr>
            <p:nvPr/>
          </p:nvSpPr>
          <p:spPr bwMode="auto">
            <a:xfrm>
              <a:off x="5731341" y="4742320"/>
              <a:ext cx="512694" cy="393423"/>
            </a:xfrm>
            <a:custGeom>
              <a:avLst/>
              <a:gdLst>
                <a:gd name="T0" fmla="*/ 320 w 322"/>
                <a:gd name="T1" fmla="*/ 276 h 276"/>
                <a:gd name="T2" fmla="*/ 320 w 322"/>
                <a:gd name="T3" fmla="*/ 254 h 276"/>
                <a:gd name="T4" fmla="*/ 312 w 322"/>
                <a:gd name="T5" fmla="*/ 232 h 276"/>
                <a:gd name="T6" fmla="*/ 294 w 322"/>
                <a:gd name="T7" fmla="*/ 208 h 276"/>
                <a:gd name="T8" fmla="*/ 238 w 322"/>
                <a:gd name="T9" fmla="*/ 158 h 276"/>
                <a:gd name="T10" fmla="*/ 204 w 322"/>
                <a:gd name="T11" fmla="*/ 130 h 276"/>
                <a:gd name="T12" fmla="*/ 192 w 322"/>
                <a:gd name="T13" fmla="*/ 116 h 276"/>
                <a:gd name="T14" fmla="*/ 192 w 322"/>
                <a:gd name="T15" fmla="*/ 114 h 276"/>
                <a:gd name="T16" fmla="*/ 198 w 322"/>
                <a:gd name="T17" fmla="*/ 108 h 276"/>
                <a:gd name="T18" fmla="*/ 208 w 322"/>
                <a:gd name="T19" fmla="*/ 92 h 276"/>
                <a:gd name="T20" fmla="*/ 214 w 322"/>
                <a:gd name="T21" fmla="*/ 80 h 276"/>
                <a:gd name="T22" fmla="*/ 202 w 322"/>
                <a:gd name="T23" fmla="*/ 98 h 276"/>
                <a:gd name="T24" fmla="*/ 188 w 322"/>
                <a:gd name="T25" fmla="*/ 110 h 276"/>
                <a:gd name="T26" fmla="*/ 174 w 322"/>
                <a:gd name="T27" fmla="*/ 114 h 276"/>
                <a:gd name="T28" fmla="*/ 156 w 322"/>
                <a:gd name="T29" fmla="*/ 110 h 276"/>
                <a:gd name="T30" fmla="*/ 108 w 322"/>
                <a:gd name="T31" fmla="*/ 88 h 276"/>
                <a:gd name="T32" fmla="*/ 90 w 322"/>
                <a:gd name="T33" fmla="*/ 78 h 276"/>
                <a:gd name="T34" fmla="*/ 42 w 322"/>
                <a:gd name="T35" fmla="*/ 50 h 276"/>
                <a:gd name="T36" fmla="*/ 16 w 322"/>
                <a:gd name="T37" fmla="*/ 28 h 276"/>
                <a:gd name="T38" fmla="*/ 0 w 322"/>
                <a:gd name="T39" fmla="*/ 0 h 276"/>
                <a:gd name="T40" fmla="*/ 2 w 322"/>
                <a:gd name="T41" fmla="*/ 6 h 276"/>
                <a:gd name="T42" fmla="*/ 8 w 322"/>
                <a:gd name="T43" fmla="*/ 22 h 276"/>
                <a:gd name="T44" fmla="*/ 24 w 322"/>
                <a:gd name="T45" fmla="*/ 46 h 276"/>
                <a:gd name="T46" fmla="*/ 56 w 322"/>
                <a:gd name="T47" fmla="*/ 68 h 276"/>
                <a:gd name="T48" fmla="*/ 116 w 322"/>
                <a:gd name="T49" fmla="*/ 102 h 276"/>
                <a:gd name="T50" fmla="*/ 150 w 322"/>
                <a:gd name="T51" fmla="*/ 120 h 276"/>
                <a:gd name="T52" fmla="*/ 172 w 322"/>
                <a:gd name="T53" fmla="*/ 128 h 276"/>
                <a:gd name="T54" fmla="*/ 180 w 322"/>
                <a:gd name="T55" fmla="*/ 128 h 276"/>
                <a:gd name="T56" fmla="*/ 198 w 322"/>
                <a:gd name="T57" fmla="*/ 146 h 276"/>
                <a:gd name="T58" fmla="*/ 208 w 322"/>
                <a:gd name="T59" fmla="*/ 156 h 276"/>
                <a:gd name="T60" fmla="*/ 250 w 322"/>
                <a:gd name="T61" fmla="*/ 182 h 276"/>
                <a:gd name="T62" fmla="*/ 288 w 322"/>
                <a:gd name="T63" fmla="*/ 214 h 276"/>
                <a:gd name="T64" fmla="*/ 310 w 322"/>
                <a:gd name="T65" fmla="*/ 244 h 276"/>
                <a:gd name="T66" fmla="*/ 318 w 322"/>
                <a:gd name="T67" fmla="*/ 264 h 27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22"/>
                <a:gd name="T103" fmla="*/ 0 h 276"/>
                <a:gd name="T104" fmla="*/ 322 w 322"/>
                <a:gd name="T105" fmla="*/ 276 h 27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22" h="276">
                  <a:moveTo>
                    <a:pt x="320" y="276"/>
                  </a:moveTo>
                  <a:lnTo>
                    <a:pt x="320" y="276"/>
                  </a:lnTo>
                  <a:lnTo>
                    <a:pt x="322" y="270"/>
                  </a:lnTo>
                  <a:lnTo>
                    <a:pt x="320" y="254"/>
                  </a:lnTo>
                  <a:lnTo>
                    <a:pt x="318" y="244"/>
                  </a:lnTo>
                  <a:lnTo>
                    <a:pt x="312" y="232"/>
                  </a:lnTo>
                  <a:lnTo>
                    <a:pt x="304" y="220"/>
                  </a:lnTo>
                  <a:lnTo>
                    <a:pt x="294" y="208"/>
                  </a:lnTo>
                  <a:lnTo>
                    <a:pt x="238" y="158"/>
                  </a:lnTo>
                  <a:lnTo>
                    <a:pt x="204" y="130"/>
                  </a:lnTo>
                  <a:lnTo>
                    <a:pt x="194" y="122"/>
                  </a:lnTo>
                  <a:lnTo>
                    <a:pt x="192" y="116"/>
                  </a:lnTo>
                  <a:lnTo>
                    <a:pt x="192" y="114"/>
                  </a:lnTo>
                  <a:lnTo>
                    <a:pt x="198" y="108"/>
                  </a:lnTo>
                  <a:lnTo>
                    <a:pt x="202" y="102"/>
                  </a:lnTo>
                  <a:lnTo>
                    <a:pt x="208" y="92"/>
                  </a:lnTo>
                  <a:lnTo>
                    <a:pt x="214" y="80"/>
                  </a:lnTo>
                  <a:lnTo>
                    <a:pt x="210" y="86"/>
                  </a:lnTo>
                  <a:lnTo>
                    <a:pt x="202" y="98"/>
                  </a:lnTo>
                  <a:lnTo>
                    <a:pt x="196" y="104"/>
                  </a:lnTo>
                  <a:lnTo>
                    <a:pt x="188" y="110"/>
                  </a:lnTo>
                  <a:lnTo>
                    <a:pt x="182" y="114"/>
                  </a:lnTo>
                  <a:lnTo>
                    <a:pt x="174" y="114"/>
                  </a:lnTo>
                  <a:lnTo>
                    <a:pt x="156" y="110"/>
                  </a:lnTo>
                  <a:lnTo>
                    <a:pt x="132" y="100"/>
                  </a:lnTo>
                  <a:lnTo>
                    <a:pt x="108" y="88"/>
                  </a:lnTo>
                  <a:lnTo>
                    <a:pt x="90" y="78"/>
                  </a:lnTo>
                  <a:lnTo>
                    <a:pt x="68" y="66"/>
                  </a:lnTo>
                  <a:lnTo>
                    <a:pt x="42" y="50"/>
                  </a:lnTo>
                  <a:lnTo>
                    <a:pt x="30" y="38"/>
                  </a:lnTo>
                  <a:lnTo>
                    <a:pt x="16" y="28"/>
                  </a:lnTo>
                  <a:lnTo>
                    <a:pt x="6" y="14"/>
                  </a:lnTo>
                  <a:lnTo>
                    <a:pt x="0" y="0"/>
                  </a:lnTo>
                  <a:lnTo>
                    <a:pt x="2" y="6"/>
                  </a:lnTo>
                  <a:lnTo>
                    <a:pt x="4" y="14"/>
                  </a:lnTo>
                  <a:lnTo>
                    <a:pt x="8" y="22"/>
                  </a:lnTo>
                  <a:lnTo>
                    <a:pt x="16" y="34"/>
                  </a:lnTo>
                  <a:lnTo>
                    <a:pt x="24" y="46"/>
                  </a:lnTo>
                  <a:lnTo>
                    <a:pt x="38" y="58"/>
                  </a:lnTo>
                  <a:lnTo>
                    <a:pt x="56" y="68"/>
                  </a:lnTo>
                  <a:lnTo>
                    <a:pt x="116" y="102"/>
                  </a:lnTo>
                  <a:lnTo>
                    <a:pt x="150" y="120"/>
                  </a:lnTo>
                  <a:lnTo>
                    <a:pt x="162" y="124"/>
                  </a:lnTo>
                  <a:lnTo>
                    <a:pt x="172" y="128"/>
                  </a:lnTo>
                  <a:lnTo>
                    <a:pt x="180" y="128"/>
                  </a:lnTo>
                  <a:lnTo>
                    <a:pt x="188" y="138"/>
                  </a:lnTo>
                  <a:lnTo>
                    <a:pt x="198" y="146"/>
                  </a:lnTo>
                  <a:lnTo>
                    <a:pt x="208" y="156"/>
                  </a:lnTo>
                  <a:lnTo>
                    <a:pt x="232" y="170"/>
                  </a:lnTo>
                  <a:lnTo>
                    <a:pt x="250" y="182"/>
                  </a:lnTo>
                  <a:lnTo>
                    <a:pt x="268" y="198"/>
                  </a:lnTo>
                  <a:lnTo>
                    <a:pt x="288" y="214"/>
                  </a:lnTo>
                  <a:lnTo>
                    <a:pt x="304" y="232"/>
                  </a:lnTo>
                  <a:lnTo>
                    <a:pt x="310" y="244"/>
                  </a:lnTo>
                  <a:lnTo>
                    <a:pt x="316" y="254"/>
                  </a:lnTo>
                  <a:lnTo>
                    <a:pt x="318" y="264"/>
                  </a:lnTo>
                  <a:lnTo>
                    <a:pt x="320" y="276"/>
                  </a:lnTo>
                </a:path>
              </a:pathLst>
            </a:custGeom>
            <a:noFill/>
            <a:ln w="9525">
              <a:noFill/>
              <a:round/>
              <a:headEnd/>
              <a:tailEnd/>
            </a:ln>
          </p:spPr>
          <p:txBody>
            <a:bodyPr/>
            <a:lstStyle/>
            <a:p>
              <a:endParaRPr lang="ja-JP" altLang="en-US" sz="1600"/>
            </a:p>
          </p:txBody>
        </p:sp>
        <p:sp>
          <p:nvSpPr>
            <p:cNvPr id="79" name="Freeform 29"/>
            <p:cNvSpPr>
              <a:spLocks/>
            </p:cNvSpPr>
            <p:nvPr/>
          </p:nvSpPr>
          <p:spPr bwMode="auto">
            <a:xfrm>
              <a:off x="5678797" y="4605478"/>
              <a:ext cx="25475" cy="39912"/>
            </a:xfrm>
            <a:custGeom>
              <a:avLst/>
              <a:gdLst>
                <a:gd name="T0" fmla="*/ 6 w 16"/>
                <a:gd name="T1" fmla="*/ 28 h 28"/>
                <a:gd name="T2" fmla="*/ 6 w 16"/>
                <a:gd name="T3" fmla="*/ 28 h 28"/>
                <a:gd name="T4" fmla="*/ 4 w 16"/>
                <a:gd name="T5" fmla="*/ 26 h 28"/>
                <a:gd name="T6" fmla="*/ 2 w 16"/>
                <a:gd name="T7" fmla="*/ 20 h 28"/>
                <a:gd name="T8" fmla="*/ 0 w 16"/>
                <a:gd name="T9" fmla="*/ 12 h 28"/>
                <a:gd name="T10" fmla="*/ 2 w 16"/>
                <a:gd name="T11" fmla="*/ 6 h 28"/>
                <a:gd name="T12" fmla="*/ 4 w 16"/>
                <a:gd name="T13" fmla="*/ 0 h 28"/>
                <a:gd name="T14" fmla="*/ 16 w 16"/>
                <a:gd name="T15" fmla="*/ 6 h 28"/>
                <a:gd name="T16" fmla="*/ 16 w 16"/>
                <a:gd name="T17" fmla="*/ 6 h 28"/>
                <a:gd name="T18" fmla="*/ 12 w 16"/>
                <a:gd name="T19" fmla="*/ 14 h 28"/>
                <a:gd name="T20" fmla="*/ 6 w 16"/>
                <a:gd name="T21" fmla="*/ 28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
                <a:gd name="T34" fmla="*/ 0 h 28"/>
                <a:gd name="T35" fmla="*/ 16 w 16"/>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 h="28">
                  <a:moveTo>
                    <a:pt x="6" y="28"/>
                  </a:moveTo>
                  <a:lnTo>
                    <a:pt x="6" y="28"/>
                  </a:lnTo>
                  <a:lnTo>
                    <a:pt x="4" y="26"/>
                  </a:lnTo>
                  <a:lnTo>
                    <a:pt x="2" y="20"/>
                  </a:lnTo>
                  <a:lnTo>
                    <a:pt x="0" y="12"/>
                  </a:lnTo>
                  <a:lnTo>
                    <a:pt x="2" y="6"/>
                  </a:lnTo>
                  <a:lnTo>
                    <a:pt x="4" y="0"/>
                  </a:lnTo>
                  <a:lnTo>
                    <a:pt x="16" y="6"/>
                  </a:lnTo>
                  <a:lnTo>
                    <a:pt x="12" y="14"/>
                  </a:lnTo>
                  <a:lnTo>
                    <a:pt x="6" y="28"/>
                  </a:lnTo>
                  <a:close/>
                </a:path>
              </a:pathLst>
            </a:custGeom>
            <a:solidFill>
              <a:srgbClr val="FFFFFF"/>
            </a:solidFill>
            <a:ln w="9525">
              <a:noFill/>
              <a:round/>
              <a:headEnd/>
              <a:tailEnd/>
            </a:ln>
          </p:spPr>
          <p:txBody>
            <a:bodyPr/>
            <a:lstStyle/>
            <a:p>
              <a:endParaRPr lang="ja-JP" altLang="en-US" sz="1600"/>
            </a:p>
          </p:txBody>
        </p:sp>
        <p:sp>
          <p:nvSpPr>
            <p:cNvPr id="80" name="Freeform 30"/>
            <p:cNvSpPr>
              <a:spLocks/>
            </p:cNvSpPr>
            <p:nvPr/>
          </p:nvSpPr>
          <p:spPr bwMode="auto">
            <a:xfrm>
              <a:off x="5678797" y="4605478"/>
              <a:ext cx="25475" cy="39912"/>
            </a:xfrm>
            <a:custGeom>
              <a:avLst/>
              <a:gdLst>
                <a:gd name="T0" fmla="*/ 6 w 16"/>
                <a:gd name="T1" fmla="*/ 28 h 28"/>
                <a:gd name="T2" fmla="*/ 6 w 16"/>
                <a:gd name="T3" fmla="*/ 28 h 28"/>
                <a:gd name="T4" fmla="*/ 4 w 16"/>
                <a:gd name="T5" fmla="*/ 26 h 28"/>
                <a:gd name="T6" fmla="*/ 2 w 16"/>
                <a:gd name="T7" fmla="*/ 20 h 28"/>
                <a:gd name="T8" fmla="*/ 0 w 16"/>
                <a:gd name="T9" fmla="*/ 12 h 28"/>
                <a:gd name="T10" fmla="*/ 2 w 16"/>
                <a:gd name="T11" fmla="*/ 6 h 28"/>
                <a:gd name="T12" fmla="*/ 4 w 16"/>
                <a:gd name="T13" fmla="*/ 0 h 28"/>
                <a:gd name="T14" fmla="*/ 16 w 16"/>
                <a:gd name="T15" fmla="*/ 6 h 28"/>
                <a:gd name="T16" fmla="*/ 16 w 16"/>
                <a:gd name="T17" fmla="*/ 6 h 28"/>
                <a:gd name="T18" fmla="*/ 12 w 16"/>
                <a:gd name="T19" fmla="*/ 14 h 28"/>
                <a:gd name="T20" fmla="*/ 6 w 16"/>
                <a:gd name="T21" fmla="*/ 28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
                <a:gd name="T34" fmla="*/ 0 h 28"/>
                <a:gd name="T35" fmla="*/ 16 w 16"/>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 h="28">
                  <a:moveTo>
                    <a:pt x="6" y="28"/>
                  </a:moveTo>
                  <a:lnTo>
                    <a:pt x="6" y="28"/>
                  </a:lnTo>
                  <a:lnTo>
                    <a:pt x="4" y="26"/>
                  </a:lnTo>
                  <a:lnTo>
                    <a:pt x="2" y="20"/>
                  </a:lnTo>
                  <a:lnTo>
                    <a:pt x="0" y="12"/>
                  </a:lnTo>
                  <a:lnTo>
                    <a:pt x="2" y="6"/>
                  </a:lnTo>
                  <a:lnTo>
                    <a:pt x="4" y="0"/>
                  </a:lnTo>
                  <a:lnTo>
                    <a:pt x="16" y="6"/>
                  </a:lnTo>
                  <a:lnTo>
                    <a:pt x="12" y="14"/>
                  </a:lnTo>
                  <a:lnTo>
                    <a:pt x="6" y="28"/>
                  </a:lnTo>
                </a:path>
              </a:pathLst>
            </a:custGeom>
            <a:noFill/>
            <a:ln w="9525">
              <a:noFill/>
              <a:round/>
              <a:headEnd/>
              <a:tailEnd/>
            </a:ln>
          </p:spPr>
          <p:txBody>
            <a:bodyPr/>
            <a:lstStyle/>
            <a:p>
              <a:endParaRPr lang="ja-JP" altLang="en-US" sz="1600"/>
            </a:p>
          </p:txBody>
        </p:sp>
        <p:grpSp>
          <p:nvGrpSpPr>
            <p:cNvPr id="81" name="グループ化 52"/>
            <p:cNvGrpSpPr/>
            <p:nvPr/>
          </p:nvGrpSpPr>
          <p:grpSpPr>
            <a:xfrm>
              <a:off x="5133996" y="4126225"/>
              <a:ext cx="866113" cy="1180951"/>
              <a:chOff x="3703382" y="3839022"/>
              <a:chExt cx="989824" cy="1349632"/>
            </a:xfrm>
          </p:grpSpPr>
          <p:grpSp>
            <p:nvGrpSpPr>
              <p:cNvPr id="85" name="グループ化 56"/>
              <p:cNvGrpSpPr/>
              <p:nvPr/>
            </p:nvGrpSpPr>
            <p:grpSpPr>
              <a:xfrm rot="20644517">
                <a:off x="3703382" y="3839022"/>
                <a:ext cx="989824" cy="1349632"/>
                <a:chOff x="5673080" y="2492896"/>
                <a:chExt cx="1728192" cy="2356401"/>
              </a:xfrm>
            </p:grpSpPr>
            <p:sp>
              <p:nvSpPr>
                <p:cNvPr id="104" name="角丸四角形 103"/>
                <p:cNvSpPr/>
                <p:nvPr/>
              </p:nvSpPr>
              <p:spPr>
                <a:xfrm>
                  <a:off x="5673080" y="2492896"/>
                  <a:ext cx="1728192" cy="2356401"/>
                </a:xfrm>
                <a:prstGeom prst="roundRect">
                  <a:avLst>
                    <a:gd name="adj" fmla="val 6085"/>
                  </a:avLst>
                </a:prstGeom>
                <a:solidFill>
                  <a:schemeClr val="tx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solidFill>
                      <a:schemeClr val="tx1"/>
                    </a:solidFill>
                  </a:endParaRPr>
                </a:p>
              </p:txBody>
            </p:sp>
            <p:sp>
              <p:nvSpPr>
                <p:cNvPr id="105" name="角丸四角形 104"/>
                <p:cNvSpPr/>
                <p:nvPr/>
              </p:nvSpPr>
              <p:spPr>
                <a:xfrm>
                  <a:off x="6825208" y="4571112"/>
                  <a:ext cx="362248" cy="129716"/>
                </a:xfrm>
                <a:prstGeom prst="roundRect">
                  <a:avLst/>
                </a:prstGeom>
                <a:solidFill>
                  <a:schemeClr val="bg2">
                    <a:lumMod val="9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solidFill>
                      <a:schemeClr val="tx1"/>
                    </a:solidFill>
                  </a:endParaRPr>
                </a:p>
              </p:txBody>
            </p:sp>
            <p:sp>
              <p:nvSpPr>
                <p:cNvPr id="106" name="角丸四角形 105"/>
                <p:cNvSpPr/>
                <p:nvPr/>
              </p:nvSpPr>
              <p:spPr>
                <a:xfrm>
                  <a:off x="5886896" y="4571112"/>
                  <a:ext cx="362248" cy="129716"/>
                </a:xfrm>
                <a:prstGeom prst="roundRect">
                  <a:avLst/>
                </a:prstGeom>
                <a:solidFill>
                  <a:schemeClr val="bg2">
                    <a:lumMod val="9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solidFill>
                      <a:schemeClr val="tx1"/>
                    </a:solidFill>
                  </a:endParaRPr>
                </a:p>
              </p:txBody>
            </p:sp>
            <p:sp>
              <p:nvSpPr>
                <p:cNvPr id="107" name="正方形/長方形 106"/>
                <p:cNvSpPr/>
                <p:nvPr/>
              </p:nvSpPr>
              <p:spPr>
                <a:xfrm>
                  <a:off x="5793971" y="2618509"/>
                  <a:ext cx="1486410" cy="1812175"/>
                </a:xfrm>
                <a:prstGeom prst="rect">
                  <a:avLst/>
                </a:prstGeom>
                <a:solidFill>
                  <a:schemeClr val="bg2">
                    <a:lumMod val="9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solidFill>
                      <a:schemeClr val="tx1"/>
                    </a:solidFill>
                  </a:endParaRPr>
                </a:p>
              </p:txBody>
            </p:sp>
            <p:sp>
              <p:nvSpPr>
                <p:cNvPr id="108" name="円/楕円 107"/>
                <p:cNvSpPr/>
                <p:nvPr/>
              </p:nvSpPr>
              <p:spPr>
                <a:xfrm>
                  <a:off x="6411972" y="4509120"/>
                  <a:ext cx="252000" cy="252000"/>
                </a:xfrm>
                <a:prstGeom prst="ellipse">
                  <a:avLst/>
                </a:prstGeom>
                <a:solidFill>
                  <a:schemeClr val="bg2">
                    <a:lumMod val="9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smtClean="0">
                    <a:solidFill>
                      <a:schemeClr val="tx1"/>
                    </a:solidFill>
                  </a:endParaRPr>
                </a:p>
              </p:txBody>
            </p:sp>
          </p:grpSp>
          <p:grpSp>
            <p:nvGrpSpPr>
              <p:cNvPr id="86" name="グループ化 57"/>
              <p:cNvGrpSpPr/>
              <p:nvPr/>
            </p:nvGrpSpPr>
            <p:grpSpPr>
              <a:xfrm rot="20632114">
                <a:off x="3924342" y="4004203"/>
                <a:ext cx="312948" cy="312948"/>
                <a:chOff x="6249236" y="3177000"/>
                <a:chExt cx="2124266" cy="2124254"/>
              </a:xfrm>
            </p:grpSpPr>
            <p:sp>
              <p:nvSpPr>
                <p:cNvPr id="87" name="正方形/長方形 86"/>
                <p:cNvSpPr/>
                <p:nvPr/>
              </p:nvSpPr>
              <p:spPr>
                <a:xfrm>
                  <a:off x="6249236" y="3177000"/>
                  <a:ext cx="2124266" cy="2124254"/>
                </a:xfrm>
                <a:prstGeom prst="rect">
                  <a:avLst/>
                </a:prstGeom>
                <a:solidFill>
                  <a:schemeClr val="bg1"/>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88" name="正方形/長方形 87"/>
                <p:cNvSpPr/>
                <p:nvPr/>
              </p:nvSpPr>
              <p:spPr>
                <a:xfrm>
                  <a:off x="6465712" y="3396648"/>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89" name="正方形/長方形 88"/>
                <p:cNvSpPr/>
                <p:nvPr/>
              </p:nvSpPr>
              <p:spPr>
                <a:xfrm>
                  <a:off x="6465707" y="3901477"/>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0" name="正方形/長方形 89"/>
                <p:cNvSpPr/>
                <p:nvPr/>
              </p:nvSpPr>
              <p:spPr>
                <a:xfrm>
                  <a:off x="6465698" y="4404720"/>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1" name="正方形/長方形 90"/>
                <p:cNvSpPr/>
                <p:nvPr/>
              </p:nvSpPr>
              <p:spPr>
                <a:xfrm>
                  <a:off x="6465708" y="4909553"/>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2" name="正方形/長方形 91"/>
                <p:cNvSpPr/>
                <p:nvPr/>
              </p:nvSpPr>
              <p:spPr>
                <a:xfrm>
                  <a:off x="6968954" y="3396646"/>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3" name="正方形/長方形 92"/>
                <p:cNvSpPr/>
                <p:nvPr/>
              </p:nvSpPr>
              <p:spPr>
                <a:xfrm>
                  <a:off x="7473785" y="3396650"/>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4" name="正方形/長方形 93"/>
                <p:cNvSpPr/>
                <p:nvPr/>
              </p:nvSpPr>
              <p:spPr>
                <a:xfrm>
                  <a:off x="6968956" y="3901476"/>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5" name="正方形/長方形 94"/>
                <p:cNvSpPr/>
                <p:nvPr/>
              </p:nvSpPr>
              <p:spPr>
                <a:xfrm>
                  <a:off x="7473780" y="3901479"/>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6" name="正方形/長方形 95"/>
                <p:cNvSpPr/>
                <p:nvPr/>
              </p:nvSpPr>
              <p:spPr>
                <a:xfrm>
                  <a:off x="6968951" y="4404714"/>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7" name="正方形/長方形 96"/>
                <p:cNvSpPr/>
                <p:nvPr/>
              </p:nvSpPr>
              <p:spPr>
                <a:xfrm>
                  <a:off x="7473783" y="4404719"/>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8" name="正方形/長方形 97"/>
                <p:cNvSpPr/>
                <p:nvPr/>
              </p:nvSpPr>
              <p:spPr>
                <a:xfrm>
                  <a:off x="6968935" y="4909541"/>
                  <a:ext cx="180001"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99" name="正方形/長方形 98"/>
                <p:cNvSpPr/>
                <p:nvPr/>
              </p:nvSpPr>
              <p:spPr>
                <a:xfrm>
                  <a:off x="7473754" y="4909556"/>
                  <a:ext cx="180001"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00" name="正方形/長方形 99"/>
                <p:cNvSpPr/>
                <p:nvPr/>
              </p:nvSpPr>
              <p:spPr>
                <a:xfrm>
                  <a:off x="7976996" y="3396648"/>
                  <a:ext cx="180001"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01" name="正方形/長方形 100"/>
                <p:cNvSpPr/>
                <p:nvPr/>
              </p:nvSpPr>
              <p:spPr>
                <a:xfrm>
                  <a:off x="7977015" y="3901472"/>
                  <a:ext cx="180002" cy="180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02" name="正方形/長方形 101"/>
                <p:cNvSpPr/>
                <p:nvPr/>
              </p:nvSpPr>
              <p:spPr>
                <a:xfrm>
                  <a:off x="7976936" y="4404692"/>
                  <a:ext cx="180000" cy="18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03" name="正方形/長方形 102"/>
                <p:cNvSpPr/>
                <p:nvPr/>
              </p:nvSpPr>
              <p:spPr>
                <a:xfrm>
                  <a:off x="7976914" y="4909506"/>
                  <a:ext cx="180000" cy="180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grpSp>
        </p:grpSp>
        <p:grpSp>
          <p:nvGrpSpPr>
            <p:cNvPr id="82" name="グループ化 428"/>
            <p:cNvGrpSpPr>
              <a:grpSpLocks/>
            </p:cNvGrpSpPr>
            <p:nvPr/>
          </p:nvGrpSpPr>
          <p:grpSpPr bwMode="auto">
            <a:xfrm>
              <a:off x="5724974" y="4642539"/>
              <a:ext cx="1445738" cy="1180265"/>
              <a:chOff x="6040446" y="4189420"/>
              <a:chExt cx="1441450" cy="1314450"/>
            </a:xfrm>
          </p:grpSpPr>
          <p:sp>
            <p:nvSpPr>
              <p:cNvPr id="83" name="Freeform 17"/>
              <p:cNvSpPr>
                <a:spLocks/>
              </p:cNvSpPr>
              <p:nvPr/>
            </p:nvSpPr>
            <p:spPr bwMode="auto">
              <a:xfrm>
                <a:off x="6040446" y="4195770"/>
                <a:ext cx="1441450" cy="1308100"/>
              </a:xfrm>
              <a:custGeom>
                <a:avLst/>
                <a:gdLst>
                  <a:gd name="T0" fmla="*/ 2147483647 w 908"/>
                  <a:gd name="T1" fmla="*/ 2147483647 h 824"/>
                  <a:gd name="T2" fmla="*/ 2147483647 w 908"/>
                  <a:gd name="T3" fmla="*/ 2147483647 h 824"/>
                  <a:gd name="T4" fmla="*/ 2147483647 w 908"/>
                  <a:gd name="T5" fmla="*/ 2147483647 h 824"/>
                  <a:gd name="T6" fmla="*/ 2147483647 w 908"/>
                  <a:gd name="T7" fmla="*/ 2147483647 h 824"/>
                  <a:gd name="T8" fmla="*/ 2147483647 w 908"/>
                  <a:gd name="T9" fmla="*/ 2147483647 h 824"/>
                  <a:gd name="T10" fmla="*/ 2147483647 w 908"/>
                  <a:gd name="T11" fmla="*/ 2147483647 h 824"/>
                  <a:gd name="T12" fmla="*/ 2147483647 w 908"/>
                  <a:gd name="T13" fmla="*/ 2147483647 h 824"/>
                  <a:gd name="T14" fmla="*/ 2147483647 w 908"/>
                  <a:gd name="T15" fmla="*/ 2147483647 h 824"/>
                  <a:gd name="T16" fmla="*/ 2147483647 w 908"/>
                  <a:gd name="T17" fmla="*/ 2147483647 h 824"/>
                  <a:gd name="T18" fmla="*/ 2147483647 w 908"/>
                  <a:gd name="T19" fmla="*/ 2147483647 h 824"/>
                  <a:gd name="T20" fmla="*/ 2147483647 w 908"/>
                  <a:gd name="T21" fmla="*/ 2147483647 h 824"/>
                  <a:gd name="T22" fmla="*/ 2147483647 w 908"/>
                  <a:gd name="T23" fmla="*/ 2147483647 h 824"/>
                  <a:gd name="T24" fmla="*/ 2147483647 w 908"/>
                  <a:gd name="T25" fmla="*/ 2147483647 h 824"/>
                  <a:gd name="T26" fmla="*/ 2147483647 w 908"/>
                  <a:gd name="T27" fmla="*/ 2147483647 h 824"/>
                  <a:gd name="T28" fmla="*/ 2147483647 w 908"/>
                  <a:gd name="T29" fmla="*/ 2147483647 h 824"/>
                  <a:gd name="T30" fmla="*/ 2147483647 w 908"/>
                  <a:gd name="T31" fmla="*/ 2147483647 h 824"/>
                  <a:gd name="T32" fmla="*/ 2147483647 w 908"/>
                  <a:gd name="T33" fmla="*/ 2147483647 h 824"/>
                  <a:gd name="T34" fmla="*/ 2147483647 w 908"/>
                  <a:gd name="T35" fmla="*/ 2147483647 h 824"/>
                  <a:gd name="T36" fmla="*/ 2147483647 w 908"/>
                  <a:gd name="T37" fmla="*/ 2147483647 h 824"/>
                  <a:gd name="T38" fmla="*/ 2147483647 w 908"/>
                  <a:gd name="T39" fmla="*/ 2147483647 h 824"/>
                  <a:gd name="T40" fmla="*/ 2147483647 w 908"/>
                  <a:gd name="T41" fmla="*/ 0 h 824"/>
                  <a:gd name="T42" fmla="*/ 2147483647 w 908"/>
                  <a:gd name="T43" fmla="*/ 2147483647 h 824"/>
                  <a:gd name="T44" fmla="*/ 2147483647 w 908"/>
                  <a:gd name="T45" fmla="*/ 2147483647 h 824"/>
                  <a:gd name="T46" fmla="*/ 0 w 908"/>
                  <a:gd name="T47" fmla="*/ 2147483647 h 824"/>
                  <a:gd name="T48" fmla="*/ 2147483647 w 908"/>
                  <a:gd name="T49" fmla="*/ 2147483647 h 824"/>
                  <a:gd name="T50" fmla="*/ 2147483647 w 908"/>
                  <a:gd name="T51" fmla="*/ 2147483647 h 824"/>
                  <a:gd name="T52" fmla="*/ 2147483647 w 908"/>
                  <a:gd name="T53" fmla="*/ 2147483647 h 824"/>
                  <a:gd name="T54" fmla="*/ 2147483647 w 908"/>
                  <a:gd name="T55" fmla="*/ 2147483647 h 824"/>
                  <a:gd name="T56" fmla="*/ 2147483647 w 908"/>
                  <a:gd name="T57" fmla="*/ 2147483647 h 824"/>
                  <a:gd name="T58" fmla="*/ 2147483647 w 908"/>
                  <a:gd name="T59" fmla="*/ 2147483647 h 824"/>
                  <a:gd name="T60" fmla="*/ 2147483647 w 908"/>
                  <a:gd name="T61" fmla="*/ 2147483647 h 824"/>
                  <a:gd name="T62" fmla="*/ 2147483647 w 908"/>
                  <a:gd name="T63" fmla="*/ 2147483647 h 824"/>
                  <a:gd name="T64" fmla="*/ 2147483647 w 908"/>
                  <a:gd name="T65" fmla="*/ 2147483647 h 824"/>
                  <a:gd name="T66" fmla="*/ 2147483647 w 908"/>
                  <a:gd name="T67" fmla="*/ 2147483647 h 824"/>
                  <a:gd name="T68" fmla="*/ 2147483647 w 908"/>
                  <a:gd name="T69" fmla="*/ 2147483647 h 824"/>
                  <a:gd name="T70" fmla="*/ 2147483647 w 908"/>
                  <a:gd name="T71" fmla="*/ 2147483647 h 824"/>
                  <a:gd name="T72" fmla="*/ 2147483647 w 908"/>
                  <a:gd name="T73" fmla="*/ 2147483647 h 824"/>
                  <a:gd name="T74" fmla="*/ 2147483647 w 908"/>
                  <a:gd name="T75" fmla="*/ 2147483647 h 824"/>
                  <a:gd name="T76" fmla="*/ 2147483647 w 908"/>
                  <a:gd name="T77" fmla="*/ 2147483647 h 824"/>
                  <a:gd name="T78" fmla="*/ 2147483647 w 908"/>
                  <a:gd name="T79" fmla="*/ 2147483647 h 824"/>
                  <a:gd name="T80" fmla="*/ 2147483647 w 908"/>
                  <a:gd name="T81" fmla="*/ 2147483647 h 824"/>
                  <a:gd name="T82" fmla="*/ 2147483647 w 908"/>
                  <a:gd name="T83" fmla="*/ 2147483647 h 824"/>
                  <a:gd name="T84" fmla="*/ 2147483647 w 908"/>
                  <a:gd name="T85" fmla="*/ 2147483647 h 824"/>
                  <a:gd name="T86" fmla="*/ 2147483647 w 908"/>
                  <a:gd name="T87" fmla="*/ 2147483647 h 824"/>
                  <a:gd name="T88" fmla="*/ 2147483647 w 908"/>
                  <a:gd name="T89" fmla="*/ 2147483647 h 824"/>
                  <a:gd name="T90" fmla="*/ 2147483647 w 908"/>
                  <a:gd name="T91" fmla="*/ 2147483647 h 824"/>
                  <a:gd name="T92" fmla="*/ 2147483647 w 908"/>
                  <a:gd name="T93" fmla="*/ 2147483647 h 82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908"/>
                  <a:gd name="T142" fmla="*/ 0 h 824"/>
                  <a:gd name="T143" fmla="*/ 908 w 908"/>
                  <a:gd name="T144" fmla="*/ 824 h 82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908" h="824">
                    <a:moveTo>
                      <a:pt x="908" y="686"/>
                    </a:moveTo>
                    <a:lnTo>
                      <a:pt x="908" y="686"/>
                    </a:lnTo>
                    <a:lnTo>
                      <a:pt x="898" y="670"/>
                    </a:lnTo>
                    <a:lnTo>
                      <a:pt x="872" y="634"/>
                    </a:lnTo>
                    <a:lnTo>
                      <a:pt x="854" y="612"/>
                    </a:lnTo>
                    <a:lnTo>
                      <a:pt x="832" y="590"/>
                    </a:lnTo>
                    <a:lnTo>
                      <a:pt x="810" y="570"/>
                    </a:lnTo>
                    <a:lnTo>
                      <a:pt x="788" y="554"/>
                    </a:lnTo>
                    <a:lnTo>
                      <a:pt x="766" y="540"/>
                    </a:lnTo>
                    <a:lnTo>
                      <a:pt x="750" y="526"/>
                    </a:lnTo>
                    <a:lnTo>
                      <a:pt x="736" y="514"/>
                    </a:lnTo>
                    <a:lnTo>
                      <a:pt x="726" y="502"/>
                    </a:lnTo>
                    <a:lnTo>
                      <a:pt x="718" y="490"/>
                    </a:lnTo>
                    <a:lnTo>
                      <a:pt x="712" y="478"/>
                    </a:lnTo>
                    <a:lnTo>
                      <a:pt x="702" y="454"/>
                    </a:lnTo>
                    <a:lnTo>
                      <a:pt x="688" y="434"/>
                    </a:lnTo>
                    <a:lnTo>
                      <a:pt x="668" y="404"/>
                    </a:lnTo>
                    <a:lnTo>
                      <a:pt x="608" y="328"/>
                    </a:lnTo>
                    <a:lnTo>
                      <a:pt x="548" y="254"/>
                    </a:lnTo>
                    <a:lnTo>
                      <a:pt x="514" y="214"/>
                    </a:lnTo>
                    <a:lnTo>
                      <a:pt x="502" y="206"/>
                    </a:lnTo>
                    <a:lnTo>
                      <a:pt x="482" y="194"/>
                    </a:lnTo>
                    <a:lnTo>
                      <a:pt x="422" y="164"/>
                    </a:lnTo>
                    <a:lnTo>
                      <a:pt x="346" y="128"/>
                    </a:lnTo>
                    <a:lnTo>
                      <a:pt x="308" y="110"/>
                    </a:lnTo>
                    <a:lnTo>
                      <a:pt x="272" y="90"/>
                    </a:lnTo>
                    <a:lnTo>
                      <a:pt x="238" y="78"/>
                    </a:lnTo>
                    <a:lnTo>
                      <a:pt x="206" y="70"/>
                    </a:lnTo>
                    <a:lnTo>
                      <a:pt x="176" y="64"/>
                    </a:lnTo>
                    <a:lnTo>
                      <a:pt x="160" y="60"/>
                    </a:lnTo>
                    <a:lnTo>
                      <a:pt x="142" y="54"/>
                    </a:lnTo>
                    <a:lnTo>
                      <a:pt x="100" y="38"/>
                    </a:lnTo>
                    <a:lnTo>
                      <a:pt x="60" y="18"/>
                    </a:lnTo>
                    <a:lnTo>
                      <a:pt x="32" y="2"/>
                    </a:lnTo>
                    <a:lnTo>
                      <a:pt x="26" y="0"/>
                    </a:lnTo>
                    <a:lnTo>
                      <a:pt x="22" y="0"/>
                    </a:lnTo>
                    <a:lnTo>
                      <a:pt x="16" y="2"/>
                    </a:lnTo>
                    <a:lnTo>
                      <a:pt x="12" y="6"/>
                    </a:lnTo>
                    <a:lnTo>
                      <a:pt x="8" y="10"/>
                    </a:lnTo>
                    <a:lnTo>
                      <a:pt x="4" y="16"/>
                    </a:lnTo>
                    <a:lnTo>
                      <a:pt x="0" y="32"/>
                    </a:lnTo>
                    <a:lnTo>
                      <a:pt x="0" y="42"/>
                    </a:lnTo>
                    <a:lnTo>
                      <a:pt x="0" y="50"/>
                    </a:lnTo>
                    <a:lnTo>
                      <a:pt x="2" y="60"/>
                    </a:lnTo>
                    <a:lnTo>
                      <a:pt x="4" y="70"/>
                    </a:lnTo>
                    <a:lnTo>
                      <a:pt x="10" y="80"/>
                    </a:lnTo>
                    <a:lnTo>
                      <a:pt x="16" y="90"/>
                    </a:lnTo>
                    <a:lnTo>
                      <a:pt x="24" y="100"/>
                    </a:lnTo>
                    <a:lnTo>
                      <a:pt x="36" y="110"/>
                    </a:lnTo>
                    <a:lnTo>
                      <a:pt x="76" y="138"/>
                    </a:lnTo>
                    <a:lnTo>
                      <a:pt x="102" y="154"/>
                    </a:lnTo>
                    <a:lnTo>
                      <a:pt x="122" y="162"/>
                    </a:lnTo>
                    <a:lnTo>
                      <a:pt x="150" y="172"/>
                    </a:lnTo>
                    <a:lnTo>
                      <a:pt x="182" y="188"/>
                    </a:lnTo>
                    <a:lnTo>
                      <a:pt x="212" y="204"/>
                    </a:lnTo>
                    <a:lnTo>
                      <a:pt x="240" y="224"/>
                    </a:lnTo>
                    <a:lnTo>
                      <a:pt x="254" y="236"/>
                    </a:lnTo>
                    <a:lnTo>
                      <a:pt x="266" y="248"/>
                    </a:lnTo>
                    <a:lnTo>
                      <a:pt x="290" y="278"/>
                    </a:lnTo>
                    <a:lnTo>
                      <a:pt x="308" y="306"/>
                    </a:lnTo>
                    <a:lnTo>
                      <a:pt x="324" y="336"/>
                    </a:lnTo>
                    <a:lnTo>
                      <a:pt x="336" y="364"/>
                    </a:lnTo>
                    <a:lnTo>
                      <a:pt x="346" y="390"/>
                    </a:lnTo>
                    <a:lnTo>
                      <a:pt x="354" y="414"/>
                    </a:lnTo>
                    <a:lnTo>
                      <a:pt x="364" y="452"/>
                    </a:lnTo>
                    <a:lnTo>
                      <a:pt x="370" y="474"/>
                    </a:lnTo>
                    <a:lnTo>
                      <a:pt x="386" y="506"/>
                    </a:lnTo>
                    <a:lnTo>
                      <a:pt x="410" y="546"/>
                    </a:lnTo>
                    <a:lnTo>
                      <a:pt x="438" y="588"/>
                    </a:lnTo>
                    <a:lnTo>
                      <a:pt x="472" y="630"/>
                    </a:lnTo>
                    <a:lnTo>
                      <a:pt x="490" y="650"/>
                    </a:lnTo>
                    <a:lnTo>
                      <a:pt x="508" y="668"/>
                    </a:lnTo>
                    <a:lnTo>
                      <a:pt x="526" y="686"/>
                    </a:lnTo>
                    <a:lnTo>
                      <a:pt x="546" y="698"/>
                    </a:lnTo>
                    <a:lnTo>
                      <a:pt x="566" y="710"/>
                    </a:lnTo>
                    <a:lnTo>
                      <a:pt x="584" y="716"/>
                    </a:lnTo>
                    <a:lnTo>
                      <a:pt x="622" y="730"/>
                    </a:lnTo>
                    <a:lnTo>
                      <a:pt x="660" y="746"/>
                    </a:lnTo>
                    <a:lnTo>
                      <a:pt x="696" y="764"/>
                    </a:lnTo>
                    <a:lnTo>
                      <a:pt x="728" y="782"/>
                    </a:lnTo>
                    <a:lnTo>
                      <a:pt x="778" y="812"/>
                    </a:lnTo>
                    <a:lnTo>
                      <a:pt x="796" y="824"/>
                    </a:lnTo>
                    <a:lnTo>
                      <a:pt x="908" y="686"/>
                    </a:lnTo>
                    <a:close/>
                  </a:path>
                </a:pathLst>
              </a:custGeom>
              <a:solidFill>
                <a:srgbClr val="F0A57D"/>
              </a:solidFill>
              <a:ln w="9525">
                <a:noFill/>
                <a:round/>
                <a:headEnd/>
                <a:tailEnd/>
              </a:ln>
            </p:spPr>
            <p:txBody>
              <a:bodyPr/>
              <a:lstStyle/>
              <a:p>
                <a:endParaRPr lang="ja-JP" altLang="en-US" sz="1600"/>
              </a:p>
            </p:txBody>
          </p:sp>
          <p:sp>
            <p:nvSpPr>
              <p:cNvPr id="84" name="Freeform 28"/>
              <p:cNvSpPr>
                <a:spLocks/>
              </p:cNvSpPr>
              <p:nvPr/>
            </p:nvSpPr>
            <p:spPr bwMode="auto">
              <a:xfrm>
                <a:off x="6072196" y="4189420"/>
                <a:ext cx="174625" cy="95250"/>
              </a:xfrm>
              <a:custGeom>
                <a:avLst/>
                <a:gdLst>
                  <a:gd name="T0" fmla="*/ 0 w 110"/>
                  <a:gd name="T1" fmla="*/ 2147483647 h 60"/>
                  <a:gd name="T2" fmla="*/ 2147483647 w 110"/>
                  <a:gd name="T3" fmla="*/ 2147483647 h 60"/>
                  <a:gd name="T4" fmla="*/ 2147483647 w 110"/>
                  <a:gd name="T5" fmla="*/ 2147483647 h 60"/>
                  <a:gd name="T6" fmla="*/ 2147483647 w 110"/>
                  <a:gd name="T7" fmla="*/ 2147483647 h 60"/>
                  <a:gd name="T8" fmla="*/ 2147483647 w 110"/>
                  <a:gd name="T9" fmla="*/ 2147483647 h 60"/>
                  <a:gd name="T10" fmla="*/ 2147483647 w 110"/>
                  <a:gd name="T11" fmla="*/ 2147483647 h 60"/>
                  <a:gd name="T12" fmla="*/ 2147483647 w 110"/>
                  <a:gd name="T13" fmla="*/ 2147483647 h 60"/>
                  <a:gd name="T14" fmla="*/ 2147483647 w 110"/>
                  <a:gd name="T15" fmla="*/ 2147483647 h 60"/>
                  <a:gd name="T16" fmla="*/ 2147483647 w 110"/>
                  <a:gd name="T17" fmla="*/ 2147483647 h 60"/>
                  <a:gd name="T18" fmla="*/ 2147483647 w 110"/>
                  <a:gd name="T19" fmla="*/ 2147483647 h 60"/>
                  <a:gd name="T20" fmla="*/ 2147483647 w 110"/>
                  <a:gd name="T21" fmla="*/ 2147483647 h 60"/>
                  <a:gd name="T22" fmla="*/ 2147483647 w 110"/>
                  <a:gd name="T23" fmla="*/ 2147483647 h 60"/>
                  <a:gd name="T24" fmla="*/ 2147483647 w 110"/>
                  <a:gd name="T25" fmla="*/ 2147483647 h 60"/>
                  <a:gd name="T26" fmla="*/ 2147483647 w 110"/>
                  <a:gd name="T27" fmla="*/ 2147483647 h 60"/>
                  <a:gd name="T28" fmla="*/ 2147483647 w 110"/>
                  <a:gd name="T29" fmla="*/ 2147483647 h 60"/>
                  <a:gd name="T30" fmla="*/ 2147483647 w 110"/>
                  <a:gd name="T31" fmla="*/ 0 h 60"/>
                  <a:gd name="T32" fmla="*/ 0 w 110"/>
                  <a:gd name="T33" fmla="*/ 2147483647 h 6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0"/>
                  <a:gd name="T52" fmla="*/ 0 h 60"/>
                  <a:gd name="T53" fmla="*/ 110 w 110"/>
                  <a:gd name="T54" fmla="*/ 60 h 6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0" h="60">
                    <a:moveTo>
                      <a:pt x="0" y="10"/>
                    </a:moveTo>
                    <a:lnTo>
                      <a:pt x="2" y="26"/>
                    </a:lnTo>
                    <a:lnTo>
                      <a:pt x="14" y="34"/>
                    </a:lnTo>
                    <a:lnTo>
                      <a:pt x="26" y="42"/>
                    </a:lnTo>
                    <a:lnTo>
                      <a:pt x="42" y="50"/>
                    </a:lnTo>
                    <a:lnTo>
                      <a:pt x="60" y="56"/>
                    </a:lnTo>
                    <a:lnTo>
                      <a:pt x="78" y="60"/>
                    </a:lnTo>
                    <a:lnTo>
                      <a:pt x="86" y="60"/>
                    </a:lnTo>
                    <a:lnTo>
                      <a:pt x="94" y="60"/>
                    </a:lnTo>
                    <a:lnTo>
                      <a:pt x="102" y="58"/>
                    </a:lnTo>
                    <a:lnTo>
                      <a:pt x="110" y="54"/>
                    </a:lnTo>
                    <a:lnTo>
                      <a:pt x="74" y="34"/>
                    </a:lnTo>
                    <a:lnTo>
                      <a:pt x="40" y="16"/>
                    </a:lnTo>
                    <a:lnTo>
                      <a:pt x="4" y="0"/>
                    </a:lnTo>
                    <a:lnTo>
                      <a:pt x="0" y="10"/>
                    </a:lnTo>
                    <a:close/>
                  </a:path>
                </a:pathLst>
              </a:custGeom>
              <a:solidFill>
                <a:srgbClr val="F0C3AB"/>
              </a:solidFill>
              <a:ln w="9525">
                <a:noFill/>
                <a:round/>
                <a:headEnd/>
                <a:tailEnd/>
              </a:ln>
            </p:spPr>
            <p:txBody>
              <a:bodyPr/>
              <a:lstStyle/>
              <a:p>
                <a:endParaRPr lang="ja-JP" altLang="en-US" sz="1600"/>
              </a:p>
            </p:txBody>
          </p:sp>
        </p:grpSp>
      </p:grpSp>
      <p:grpSp>
        <p:nvGrpSpPr>
          <p:cNvPr id="109" name="グループ化 80"/>
          <p:cNvGrpSpPr/>
          <p:nvPr/>
        </p:nvGrpSpPr>
        <p:grpSpPr>
          <a:xfrm>
            <a:off x="1199708" y="4317605"/>
            <a:ext cx="1052488" cy="2096957"/>
            <a:chOff x="2384244" y="3585489"/>
            <a:chExt cx="1493620" cy="2975859"/>
          </a:xfrm>
        </p:grpSpPr>
        <p:pic>
          <p:nvPicPr>
            <p:cNvPr id="110" name="Picture 18"/>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2384244" y="3585489"/>
              <a:ext cx="1493620" cy="2975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1" name="グループ化 82"/>
            <p:cNvGrpSpPr/>
            <p:nvPr/>
          </p:nvGrpSpPr>
          <p:grpSpPr>
            <a:xfrm rot="21153925">
              <a:off x="3110149" y="4424458"/>
              <a:ext cx="494764" cy="485901"/>
              <a:chOff x="6016543" y="2922106"/>
              <a:chExt cx="3059723" cy="3004908"/>
            </a:xfrm>
          </p:grpSpPr>
          <p:sp>
            <p:nvSpPr>
              <p:cNvPr id="112" name="正方形/長方形 111"/>
              <p:cNvSpPr/>
              <p:nvPr/>
            </p:nvSpPr>
            <p:spPr>
              <a:xfrm>
                <a:off x="6016543" y="2922106"/>
                <a:ext cx="3059723" cy="3004908"/>
              </a:xfrm>
              <a:prstGeom prst="rect">
                <a:avLst/>
              </a:prstGeom>
              <a:solidFill>
                <a:schemeClr val="bg1"/>
              </a:solidFill>
              <a:ln w="952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13" name="正方形/長方形 112"/>
              <p:cNvSpPr/>
              <p:nvPr/>
            </p:nvSpPr>
            <p:spPr>
              <a:xfrm>
                <a:off x="7640248" y="45138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14" name="正方形/長方形 113"/>
              <p:cNvSpPr/>
              <p:nvPr/>
            </p:nvSpPr>
            <p:spPr>
              <a:xfrm>
                <a:off x="7640248" y="486916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15" name="正方形/長方形 114"/>
              <p:cNvSpPr/>
              <p:nvPr/>
            </p:nvSpPr>
            <p:spPr>
              <a:xfrm>
                <a:off x="7640248" y="522920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16" name="正方形/長方形 115"/>
              <p:cNvSpPr/>
              <p:nvPr/>
            </p:nvSpPr>
            <p:spPr>
              <a:xfrm>
                <a:off x="7640248" y="558924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17" name="正方形/長方形 116"/>
              <p:cNvSpPr/>
              <p:nvPr/>
            </p:nvSpPr>
            <p:spPr>
              <a:xfrm>
                <a:off x="8013340" y="45138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18" name="正方形/長方形 117"/>
              <p:cNvSpPr/>
              <p:nvPr/>
            </p:nvSpPr>
            <p:spPr>
              <a:xfrm>
                <a:off x="8373380" y="45138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19" name="正方形/長方形 118"/>
              <p:cNvSpPr/>
              <p:nvPr/>
            </p:nvSpPr>
            <p:spPr>
              <a:xfrm>
                <a:off x="8013340" y="486916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0" name="正方形/長方形 119"/>
              <p:cNvSpPr/>
              <p:nvPr/>
            </p:nvSpPr>
            <p:spPr>
              <a:xfrm>
                <a:off x="8373380" y="486916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1" name="正方形/長方形 120"/>
              <p:cNvSpPr/>
              <p:nvPr/>
            </p:nvSpPr>
            <p:spPr>
              <a:xfrm>
                <a:off x="8013340" y="522920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2" name="正方形/長方形 121"/>
              <p:cNvSpPr/>
              <p:nvPr/>
            </p:nvSpPr>
            <p:spPr>
              <a:xfrm>
                <a:off x="8373380" y="522920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3" name="正方形/長方形 122"/>
              <p:cNvSpPr/>
              <p:nvPr/>
            </p:nvSpPr>
            <p:spPr>
              <a:xfrm>
                <a:off x="8013340" y="558924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4" name="正方形/長方形 123"/>
              <p:cNvSpPr/>
              <p:nvPr/>
            </p:nvSpPr>
            <p:spPr>
              <a:xfrm>
                <a:off x="8373380" y="558924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5" name="正方形/長方形 124"/>
              <p:cNvSpPr/>
              <p:nvPr/>
            </p:nvSpPr>
            <p:spPr>
              <a:xfrm>
                <a:off x="8733420" y="45138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6" name="正方形/長方形 125"/>
              <p:cNvSpPr/>
              <p:nvPr/>
            </p:nvSpPr>
            <p:spPr>
              <a:xfrm>
                <a:off x="8733420" y="486916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7" name="正方形/長方形 126"/>
              <p:cNvSpPr/>
              <p:nvPr/>
            </p:nvSpPr>
            <p:spPr>
              <a:xfrm>
                <a:off x="8733420" y="522920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8" name="正方形/長方形 127"/>
              <p:cNvSpPr/>
              <p:nvPr/>
            </p:nvSpPr>
            <p:spPr>
              <a:xfrm>
                <a:off x="8733420" y="558924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29" name="正方形/長方形 128"/>
              <p:cNvSpPr/>
              <p:nvPr/>
            </p:nvSpPr>
            <p:spPr>
              <a:xfrm>
                <a:off x="6189024" y="45138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0" name="正方形/長方形 129"/>
              <p:cNvSpPr/>
              <p:nvPr/>
            </p:nvSpPr>
            <p:spPr>
              <a:xfrm>
                <a:off x="6189024" y="486916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1" name="正方形/長方形 130"/>
              <p:cNvSpPr/>
              <p:nvPr/>
            </p:nvSpPr>
            <p:spPr>
              <a:xfrm>
                <a:off x="6189024" y="522920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2" name="正方形/長方形 131"/>
              <p:cNvSpPr/>
              <p:nvPr/>
            </p:nvSpPr>
            <p:spPr>
              <a:xfrm>
                <a:off x="6189024" y="558924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3" name="正方形/長方形 132"/>
              <p:cNvSpPr/>
              <p:nvPr/>
            </p:nvSpPr>
            <p:spPr>
              <a:xfrm>
                <a:off x="6562116" y="45138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4" name="正方形/長方形 133"/>
              <p:cNvSpPr/>
              <p:nvPr/>
            </p:nvSpPr>
            <p:spPr>
              <a:xfrm>
                <a:off x="6922156" y="45138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5" name="正方形/長方形 134"/>
              <p:cNvSpPr/>
              <p:nvPr/>
            </p:nvSpPr>
            <p:spPr>
              <a:xfrm>
                <a:off x="6562116" y="486916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6" name="正方形/長方形 135"/>
              <p:cNvSpPr/>
              <p:nvPr/>
            </p:nvSpPr>
            <p:spPr>
              <a:xfrm>
                <a:off x="6922156" y="486916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7" name="正方形/長方形 136"/>
              <p:cNvSpPr/>
              <p:nvPr/>
            </p:nvSpPr>
            <p:spPr>
              <a:xfrm>
                <a:off x="6562116" y="522920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8" name="正方形/長方形 137"/>
              <p:cNvSpPr/>
              <p:nvPr/>
            </p:nvSpPr>
            <p:spPr>
              <a:xfrm>
                <a:off x="6922156" y="522920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39" name="正方形/長方形 138"/>
              <p:cNvSpPr/>
              <p:nvPr/>
            </p:nvSpPr>
            <p:spPr>
              <a:xfrm>
                <a:off x="6562116" y="558924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0" name="正方形/長方形 139"/>
              <p:cNvSpPr/>
              <p:nvPr/>
            </p:nvSpPr>
            <p:spPr>
              <a:xfrm>
                <a:off x="6922156" y="558924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1" name="正方形/長方形 140"/>
              <p:cNvSpPr/>
              <p:nvPr/>
            </p:nvSpPr>
            <p:spPr>
              <a:xfrm>
                <a:off x="7282196" y="45138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2" name="正方形/長方形 141"/>
              <p:cNvSpPr/>
              <p:nvPr/>
            </p:nvSpPr>
            <p:spPr>
              <a:xfrm>
                <a:off x="7282196" y="486916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3" name="正方形/長方形 142"/>
              <p:cNvSpPr/>
              <p:nvPr/>
            </p:nvSpPr>
            <p:spPr>
              <a:xfrm>
                <a:off x="7282196" y="522920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4" name="正方形/長方形 143"/>
              <p:cNvSpPr/>
              <p:nvPr/>
            </p:nvSpPr>
            <p:spPr>
              <a:xfrm>
                <a:off x="7282196" y="5589240"/>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5" name="正方形/長方形 144"/>
              <p:cNvSpPr/>
              <p:nvPr/>
            </p:nvSpPr>
            <p:spPr>
              <a:xfrm>
                <a:off x="6189024" y="3086048"/>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6" name="正方形/長方形 145"/>
              <p:cNvSpPr/>
              <p:nvPr/>
            </p:nvSpPr>
            <p:spPr>
              <a:xfrm>
                <a:off x="6189024" y="344133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7" name="正方形/長方形 146"/>
              <p:cNvSpPr/>
              <p:nvPr/>
            </p:nvSpPr>
            <p:spPr>
              <a:xfrm>
                <a:off x="6189024" y="38013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8" name="正方形/長方形 147"/>
              <p:cNvSpPr/>
              <p:nvPr/>
            </p:nvSpPr>
            <p:spPr>
              <a:xfrm>
                <a:off x="6189024" y="416141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49" name="正方形/長方形 148"/>
              <p:cNvSpPr/>
              <p:nvPr/>
            </p:nvSpPr>
            <p:spPr>
              <a:xfrm>
                <a:off x="6562116" y="3086048"/>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0" name="正方形/長方形 149"/>
              <p:cNvSpPr/>
              <p:nvPr/>
            </p:nvSpPr>
            <p:spPr>
              <a:xfrm>
                <a:off x="6922156" y="3086048"/>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1" name="正方形/長方形 150"/>
              <p:cNvSpPr/>
              <p:nvPr/>
            </p:nvSpPr>
            <p:spPr>
              <a:xfrm>
                <a:off x="6562116" y="344133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2" name="正方形/長方形 151"/>
              <p:cNvSpPr/>
              <p:nvPr/>
            </p:nvSpPr>
            <p:spPr>
              <a:xfrm>
                <a:off x="6922156" y="344133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3" name="正方形/長方形 152"/>
              <p:cNvSpPr/>
              <p:nvPr/>
            </p:nvSpPr>
            <p:spPr>
              <a:xfrm>
                <a:off x="6562116" y="38013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4" name="正方形/長方形 153"/>
              <p:cNvSpPr/>
              <p:nvPr/>
            </p:nvSpPr>
            <p:spPr>
              <a:xfrm>
                <a:off x="6922156" y="38013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5" name="正方形/長方形 154"/>
              <p:cNvSpPr/>
              <p:nvPr/>
            </p:nvSpPr>
            <p:spPr>
              <a:xfrm>
                <a:off x="6562116" y="416141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6" name="正方形/長方形 155"/>
              <p:cNvSpPr/>
              <p:nvPr/>
            </p:nvSpPr>
            <p:spPr>
              <a:xfrm>
                <a:off x="6922156" y="416141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7" name="正方形/長方形 156"/>
              <p:cNvSpPr/>
              <p:nvPr/>
            </p:nvSpPr>
            <p:spPr>
              <a:xfrm>
                <a:off x="7282196" y="3086048"/>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8" name="正方形/長方形 157"/>
              <p:cNvSpPr/>
              <p:nvPr/>
            </p:nvSpPr>
            <p:spPr>
              <a:xfrm>
                <a:off x="7282196" y="344133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59" name="正方形/長方形 158"/>
              <p:cNvSpPr/>
              <p:nvPr/>
            </p:nvSpPr>
            <p:spPr>
              <a:xfrm>
                <a:off x="7282196" y="38013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0" name="正方形/長方形 159"/>
              <p:cNvSpPr/>
              <p:nvPr/>
            </p:nvSpPr>
            <p:spPr>
              <a:xfrm>
                <a:off x="7282196" y="416141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1" name="正方形/長方形 160"/>
              <p:cNvSpPr/>
              <p:nvPr/>
            </p:nvSpPr>
            <p:spPr>
              <a:xfrm>
                <a:off x="7640248" y="3086048"/>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2" name="正方形/長方形 161"/>
              <p:cNvSpPr/>
              <p:nvPr/>
            </p:nvSpPr>
            <p:spPr>
              <a:xfrm>
                <a:off x="7640248" y="344133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3" name="正方形/長方形 162"/>
              <p:cNvSpPr/>
              <p:nvPr/>
            </p:nvSpPr>
            <p:spPr>
              <a:xfrm>
                <a:off x="7640248" y="38013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4" name="正方形/長方形 163"/>
              <p:cNvSpPr/>
              <p:nvPr/>
            </p:nvSpPr>
            <p:spPr>
              <a:xfrm>
                <a:off x="7640248" y="416141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5" name="正方形/長方形 164"/>
              <p:cNvSpPr/>
              <p:nvPr/>
            </p:nvSpPr>
            <p:spPr>
              <a:xfrm>
                <a:off x="8013340" y="3086048"/>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6" name="正方形/長方形 165"/>
              <p:cNvSpPr/>
              <p:nvPr/>
            </p:nvSpPr>
            <p:spPr>
              <a:xfrm>
                <a:off x="8373380" y="3086048"/>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7" name="正方形/長方形 166"/>
              <p:cNvSpPr/>
              <p:nvPr/>
            </p:nvSpPr>
            <p:spPr>
              <a:xfrm>
                <a:off x="8013340" y="344133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8" name="正方形/長方形 167"/>
              <p:cNvSpPr/>
              <p:nvPr/>
            </p:nvSpPr>
            <p:spPr>
              <a:xfrm>
                <a:off x="8373380" y="344133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69" name="正方形/長方形 168"/>
              <p:cNvSpPr/>
              <p:nvPr/>
            </p:nvSpPr>
            <p:spPr>
              <a:xfrm>
                <a:off x="8013340" y="38013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70" name="正方形/長方形 169"/>
              <p:cNvSpPr/>
              <p:nvPr/>
            </p:nvSpPr>
            <p:spPr>
              <a:xfrm>
                <a:off x="8373380" y="38013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71" name="正方形/長方形 170"/>
              <p:cNvSpPr/>
              <p:nvPr/>
            </p:nvSpPr>
            <p:spPr>
              <a:xfrm>
                <a:off x="8013340" y="416141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72" name="正方形/長方形 171"/>
              <p:cNvSpPr/>
              <p:nvPr/>
            </p:nvSpPr>
            <p:spPr>
              <a:xfrm>
                <a:off x="8373380" y="416141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73" name="正方形/長方形 172"/>
              <p:cNvSpPr/>
              <p:nvPr/>
            </p:nvSpPr>
            <p:spPr>
              <a:xfrm>
                <a:off x="8733420" y="3086048"/>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74" name="正方形/長方形 173"/>
              <p:cNvSpPr/>
              <p:nvPr/>
            </p:nvSpPr>
            <p:spPr>
              <a:xfrm>
                <a:off x="8733420" y="344133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75" name="正方形/長方形 174"/>
              <p:cNvSpPr/>
              <p:nvPr/>
            </p:nvSpPr>
            <p:spPr>
              <a:xfrm>
                <a:off x="8733420" y="380137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sp>
            <p:nvSpPr>
              <p:cNvPr id="176" name="正方形/長方形 175"/>
              <p:cNvSpPr/>
              <p:nvPr/>
            </p:nvSpPr>
            <p:spPr>
              <a:xfrm>
                <a:off x="8733420" y="4161414"/>
                <a:ext cx="167686" cy="16768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400"/>
              </a:p>
            </p:txBody>
          </p:sp>
        </p:grpSp>
      </p:grpSp>
      <p:sp>
        <p:nvSpPr>
          <p:cNvPr id="177" name="テキスト ボックス 176"/>
          <p:cNvSpPr txBox="1"/>
          <p:nvPr/>
        </p:nvSpPr>
        <p:spPr>
          <a:xfrm>
            <a:off x="4427984" y="4131058"/>
            <a:ext cx="4104456" cy="1477328"/>
          </a:xfrm>
          <a:prstGeom prst="rect">
            <a:avLst/>
          </a:prstGeom>
          <a:solidFill>
            <a:schemeClr val="bg1">
              <a:alpha val="65000"/>
            </a:schemeClr>
          </a:solidFill>
        </p:spPr>
        <p:txBody>
          <a:bodyPr wrap="square" lIns="36000" tIns="0" rIns="36000" bIns="0" rtlCol="0">
            <a:spAutoFit/>
          </a:bodyPr>
          <a:lstStyle/>
          <a:p>
            <a:pPr marL="342900" indent="-342900">
              <a:buFont typeface="Arial" pitchFamily="34" charset="0"/>
              <a:buChar char="•"/>
            </a:pPr>
            <a:r>
              <a:rPr kumimoji="1" lang="en-US" altLang="ja-JP" sz="2400" dirty="0" smtClean="0"/>
              <a:t>Array displacement occurred in touch by user</a:t>
            </a:r>
            <a:endParaRPr lang="en-US" altLang="ja-JP" sz="2400" dirty="0" smtClean="0"/>
          </a:p>
          <a:p>
            <a:pPr marL="342900" indent="-342900">
              <a:buFont typeface="Arial" pitchFamily="34" charset="0"/>
              <a:buChar char="•"/>
            </a:pPr>
            <a:r>
              <a:rPr lang="en-US" altLang="ja-JP" sz="2400" dirty="0" smtClean="0"/>
              <a:t>Kiosk automatically selects well-placed antennas.</a:t>
            </a:r>
          </a:p>
        </p:txBody>
      </p:sp>
      <p:sp>
        <p:nvSpPr>
          <p:cNvPr id="178" name="テキスト ボックス 177"/>
          <p:cNvSpPr txBox="1"/>
          <p:nvPr/>
        </p:nvSpPr>
        <p:spPr>
          <a:xfrm>
            <a:off x="456302" y="1923229"/>
            <a:ext cx="8364169" cy="1323439"/>
          </a:xfrm>
          <a:prstGeom prst="rect">
            <a:avLst/>
          </a:prstGeom>
          <a:noFill/>
        </p:spPr>
        <p:txBody>
          <a:bodyPr wrap="square" rtlCol="0">
            <a:spAutoFit/>
          </a:bodyPr>
          <a:lstStyle/>
          <a:p>
            <a:pPr marL="285750" indent="-285750">
              <a:buFont typeface="Wingdings" pitchFamily="2" charset="2"/>
              <a:buChar char="n"/>
            </a:pPr>
            <a:r>
              <a:rPr lang="en-US" altLang="ja-JP" sz="2000" dirty="0" smtClean="0"/>
              <a:t>In HRCP, the </a:t>
            </a:r>
            <a:r>
              <a:rPr lang="en-US" altLang="ja-JP" sz="2000" dirty="0"/>
              <a:t>use of </a:t>
            </a:r>
            <a:r>
              <a:rPr lang="en-US" altLang="ja-JP" sz="2000" dirty="0">
                <a:solidFill>
                  <a:srgbClr val="FF0000"/>
                </a:solidFill>
              </a:rPr>
              <a:t>line-of-sight (LOS) MIMO that requires no multipath propagation effect </a:t>
            </a:r>
            <a:r>
              <a:rPr lang="en-US" altLang="ja-JP" sz="2000" dirty="0"/>
              <a:t>will be assumed</a:t>
            </a:r>
            <a:r>
              <a:rPr lang="en-US" altLang="ja-JP" sz="2000" dirty="0" smtClean="0"/>
              <a:t>.</a:t>
            </a:r>
          </a:p>
          <a:p>
            <a:pPr marL="285750" indent="-285750">
              <a:buFont typeface="Wingdings" pitchFamily="2" charset="2"/>
              <a:buChar char="n"/>
            </a:pPr>
            <a:r>
              <a:rPr lang="en-US" altLang="ja-JP" sz="2000" dirty="0"/>
              <a:t>In LOS-MIMO transmission, the displacement of antenna arrays between transmitter and receiver will </a:t>
            </a:r>
            <a:r>
              <a:rPr lang="en-US" altLang="ja-JP" sz="2000" dirty="0" smtClean="0"/>
              <a:t>cause </a:t>
            </a:r>
            <a:r>
              <a:rPr lang="en-US" altLang="ja-JP" sz="2000" dirty="0"/>
              <a:t>degradation in the channel capacity. </a:t>
            </a:r>
            <a:endParaRPr kumimoji="1" lang="ja-JP" altLang="en-US" sz="2000" dirty="0">
              <a:solidFill>
                <a:srgbClr val="0000FF"/>
              </a:solidFill>
            </a:endParaRPr>
          </a:p>
        </p:txBody>
      </p:sp>
      <p:sp>
        <p:nvSpPr>
          <p:cNvPr id="3" name="正方形/長方形 2"/>
          <p:cNvSpPr/>
          <p:nvPr/>
        </p:nvSpPr>
        <p:spPr>
          <a:xfrm>
            <a:off x="638627" y="3554188"/>
            <a:ext cx="2736647" cy="400110"/>
          </a:xfrm>
          <a:prstGeom prst="rect">
            <a:avLst/>
          </a:prstGeom>
        </p:spPr>
        <p:txBody>
          <a:bodyPr wrap="none">
            <a:spAutoFit/>
          </a:bodyPr>
          <a:lstStyle/>
          <a:p>
            <a:r>
              <a:rPr kumimoji="1" lang="en-US" altLang="ja-JP" sz="2000" dirty="0">
                <a:solidFill>
                  <a:srgbClr val="0000FF"/>
                </a:solidFill>
              </a:rPr>
              <a:t>I</a:t>
            </a:r>
            <a:r>
              <a:rPr kumimoji="1" lang="en-US" altLang="ja-JP" sz="2000" dirty="0" smtClean="0">
                <a:solidFill>
                  <a:srgbClr val="0000FF"/>
                </a:solidFill>
              </a:rPr>
              <a:t>dea </a:t>
            </a:r>
            <a:r>
              <a:rPr kumimoji="1" lang="en-US" altLang="ja-JP" sz="2000" dirty="0">
                <a:solidFill>
                  <a:srgbClr val="0000FF"/>
                </a:solidFill>
              </a:rPr>
              <a:t>of selecting antenna</a:t>
            </a:r>
          </a:p>
        </p:txBody>
      </p:sp>
      <p:cxnSp>
        <p:nvCxnSpPr>
          <p:cNvPr id="181" name="直線矢印コネクタ 180"/>
          <p:cNvCxnSpPr/>
          <p:nvPr/>
        </p:nvCxnSpPr>
        <p:spPr bwMode="auto">
          <a:xfrm flipV="1">
            <a:off x="957530" y="5112920"/>
            <a:ext cx="733004" cy="66413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2" name="テキスト ボックス 181"/>
          <p:cNvSpPr txBox="1"/>
          <p:nvPr/>
        </p:nvSpPr>
        <p:spPr>
          <a:xfrm>
            <a:off x="453474" y="5745178"/>
            <a:ext cx="2306529" cy="338554"/>
          </a:xfrm>
          <a:prstGeom prst="rect">
            <a:avLst/>
          </a:prstGeom>
          <a:noFill/>
        </p:spPr>
        <p:txBody>
          <a:bodyPr wrap="none" rtlCol="0">
            <a:spAutoFit/>
          </a:bodyPr>
          <a:lstStyle/>
          <a:p>
            <a:r>
              <a:rPr kumimoji="1" lang="en-US" altLang="ja-JP" sz="1600" dirty="0" smtClean="0"/>
              <a:t>Large-scale antenna array</a:t>
            </a:r>
            <a:endParaRPr kumimoji="1" lang="ja-JP" altLang="en-US" sz="1600" dirty="0"/>
          </a:p>
        </p:txBody>
      </p:sp>
    </p:spTree>
    <p:extLst>
      <p:ext uri="{BB962C8B-B14F-4D97-AF65-F5344CB8AC3E}">
        <p14:creationId xmlns:p14="http://schemas.microsoft.com/office/powerpoint/2010/main" val="4262480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Selecting antenna</a:t>
            </a:r>
            <a:endParaRPr kumimoji="1" lang="ja-JP" altLang="en-US" dirty="0"/>
          </a:p>
        </p:txBody>
      </p:sp>
      <p:grpSp>
        <p:nvGrpSpPr>
          <p:cNvPr id="5" name="グループ化 158"/>
          <p:cNvGrpSpPr/>
          <p:nvPr/>
        </p:nvGrpSpPr>
        <p:grpSpPr>
          <a:xfrm>
            <a:off x="5778894" y="5568197"/>
            <a:ext cx="341389" cy="150702"/>
            <a:chOff x="4093344" y="3269376"/>
            <a:chExt cx="687841" cy="303640"/>
          </a:xfrm>
        </p:grpSpPr>
        <p:sp>
          <p:nvSpPr>
            <p:cNvPr id="6"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7"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nvGrpSpPr>
          <p:cNvPr id="8" name="グループ化 159"/>
          <p:cNvGrpSpPr/>
          <p:nvPr/>
        </p:nvGrpSpPr>
        <p:grpSpPr>
          <a:xfrm>
            <a:off x="5778894" y="5304422"/>
            <a:ext cx="341389" cy="150702"/>
            <a:chOff x="4093344" y="3269376"/>
            <a:chExt cx="687841" cy="303640"/>
          </a:xfrm>
        </p:grpSpPr>
        <p:sp>
          <p:nvSpPr>
            <p:cNvPr id="9"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10"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nvGrpSpPr>
          <p:cNvPr id="11" name="グループ化 162"/>
          <p:cNvGrpSpPr/>
          <p:nvPr/>
        </p:nvGrpSpPr>
        <p:grpSpPr>
          <a:xfrm>
            <a:off x="5778894" y="4530596"/>
            <a:ext cx="341389" cy="150702"/>
            <a:chOff x="4093344" y="3269376"/>
            <a:chExt cx="687841" cy="303640"/>
          </a:xfrm>
        </p:grpSpPr>
        <p:sp>
          <p:nvSpPr>
            <p:cNvPr id="12"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3175">
              <a:solidFill>
                <a:schemeClr val="tx1"/>
              </a:solidFill>
              <a:miter lim="800000"/>
              <a:headEnd/>
              <a:tailEnd/>
            </a:ln>
          </p:spPr>
          <p:txBody>
            <a:bodyPr vert="eaVert" wrap="none" tIns="0" bIns="0" anchor="b"/>
            <a:lstStyle/>
            <a:p>
              <a:endParaRPr lang="ja-JP" altLang="ja-JP">
                <a:solidFill>
                  <a:srgbClr val="FF0000"/>
                </a:solidFill>
                <a:latin typeface="Times New Roman" panose="02020603050405020304" pitchFamily="18" charset="0"/>
                <a:cs typeface="Times New Roman" pitchFamily="18" charset="0"/>
              </a:endParaRPr>
            </a:p>
          </p:txBody>
        </p:sp>
        <p:sp>
          <p:nvSpPr>
            <p:cNvPr id="13" name="Line 5"/>
            <p:cNvSpPr>
              <a:spLocks noChangeShapeType="1"/>
            </p:cNvSpPr>
            <p:nvPr/>
          </p:nvSpPr>
          <p:spPr bwMode="auto">
            <a:xfrm flipH="1">
              <a:off x="4093344" y="3422650"/>
              <a:ext cx="682779" cy="0"/>
            </a:xfrm>
            <a:prstGeom prst="line">
              <a:avLst/>
            </a:prstGeom>
            <a:noFill/>
            <a:ln w="3175">
              <a:solidFill>
                <a:schemeClr val="tx1"/>
              </a:solidFill>
              <a:round/>
              <a:headEnd/>
              <a:tailEnd/>
            </a:ln>
          </p:spPr>
          <p:txBody>
            <a:bodyPr tIns="0" bIns="0" anchor="b"/>
            <a:lstStyle/>
            <a:p>
              <a:endParaRPr lang="ja-JP" altLang="en-US">
                <a:solidFill>
                  <a:srgbClr val="FF0000"/>
                </a:solidFill>
                <a:latin typeface="Times New Roman" panose="02020603050405020304" pitchFamily="18" charset="0"/>
                <a:cs typeface="Times New Roman" panose="02020603050405020304" pitchFamily="18" charset="0"/>
              </a:endParaRPr>
            </a:p>
          </p:txBody>
        </p:sp>
      </p:grpSp>
      <p:grpSp>
        <p:nvGrpSpPr>
          <p:cNvPr id="14" name="グループ化 165"/>
          <p:cNvGrpSpPr/>
          <p:nvPr/>
        </p:nvGrpSpPr>
        <p:grpSpPr>
          <a:xfrm>
            <a:off x="5778894" y="4266821"/>
            <a:ext cx="341389" cy="150702"/>
            <a:chOff x="4093344" y="3269376"/>
            <a:chExt cx="687841" cy="303640"/>
          </a:xfrm>
        </p:grpSpPr>
        <p:sp>
          <p:nvSpPr>
            <p:cNvPr id="15"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3175">
              <a:solidFill>
                <a:schemeClr val="tx1"/>
              </a:solidFill>
              <a:miter lim="800000"/>
              <a:headEnd/>
              <a:tailEnd/>
            </a:ln>
          </p:spPr>
          <p:txBody>
            <a:bodyPr vert="eaVert" wrap="none" tIns="0" bIns="0" anchor="b"/>
            <a:lstStyle/>
            <a:p>
              <a:endParaRPr lang="ja-JP" altLang="ja-JP">
                <a:solidFill>
                  <a:srgbClr val="FF0000"/>
                </a:solidFill>
                <a:latin typeface="Times New Roman" panose="02020603050405020304" pitchFamily="18" charset="0"/>
                <a:cs typeface="Times New Roman" pitchFamily="18" charset="0"/>
              </a:endParaRPr>
            </a:p>
          </p:txBody>
        </p:sp>
        <p:sp>
          <p:nvSpPr>
            <p:cNvPr id="16" name="Line 5"/>
            <p:cNvSpPr>
              <a:spLocks noChangeShapeType="1"/>
            </p:cNvSpPr>
            <p:nvPr/>
          </p:nvSpPr>
          <p:spPr bwMode="auto">
            <a:xfrm flipH="1">
              <a:off x="4093344" y="3422650"/>
              <a:ext cx="682779" cy="0"/>
            </a:xfrm>
            <a:prstGeom prst="line">
              <a:avLst/>
            </a:prstGeom>
            <a:noFill/>
            <a:ln w="3175">
              <a:solidFill>
                <a:schemeClr val="tx1"/>
              </a:solidFill>
              <a:round/>
              <a:headEnd/>
              <a:tailEnd/>
            </a:ln>
          </p:spPr>
          <p:txBody>
            <a:bodyPr tIns="0" bIns="0" anchor="b"/>
            <a:lstStyle/>
            <a:p>
              <a:endParaRPr lang="ja-JP" altLang="en-US">
                <a:solidFill>
                  <a:srgbClr val="FF0000"/>
                </a:solidFill>
                <a:latin typeface="Times New Roman" panose="02020603050405020304" pitchFamily="18" charset="0"/>
                <a:cs typeface="Times New Roman" panose="02020603050405020304" pitchFamily="18" charset="0"/>
              </a:endParaRPr>
            </a:p>
          </p:txBody>
        </p:sp>
      </p:grpSp>
      <p:grpSp>
        <p:nvGrpSpPr>
          <p:cNvPr id="17" name="グループ化 168"/>
          <p:cNvGrpSpPr/>
          <p:nvPr/>
        </p:nvGrpSpPr>
        <p:grpSpPr>
          <a:xfrm>
            <a:off x="5778894" y="4003046"/>
            <a:ext cx="341389" cy="150702"/>
            <a:chOff x="4093344" y="3269376"/>
            <a:chExt cx="687841" cy="303640"/>
          </a:xfrm>
        </p:grpSpPr>
        <p:sp>
          <p:nvSpPr>
            <p:cNvPr id="18"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19"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nvGrpSpPr>
          <p:cNvPr id="20" name="グループ化 171"/>
          <p:cNvGrpSpPr/>
          <p:nvPr/>
        </p:nvGrpSpPr>
        <p:grpSpPr>
          <a:xfrm>
            <a:off x="5778894" y="3739271"/>
            <a:ext cx="341389" cy="150702"/>
            <a:chOff x="4093344" y="3269376"/>
            <a:chExt cx="687841" cy="303640"/>
          </a:xfrm>
        </p:grpSpPr>
        <p:sp>
          <p:nvSpPr>
            <p:cNvPr id="21"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19050">
              <a:solidFill>
                <a:srgbClr val="FF0000"/>
              </a:solidFill>
              <a:miter lim="800000"/>
              <a:headEnd/>
              <a:tailEnd/>
            </a:ln>
          </p:spPr>
          <p:txBody>
            <a:bodyPr vert="eaVert" wrap="none" tIns="0" bIns="0" anchor="b"/>
            <a:lstStyle/>
            <a:p>
              <a:endParaRPr lang="ja-JP" altLang="ja-JP">
                <a:solidFill>
                  <a:srgbClr val="FF0000"/>
                </a:solidFill>
                <a:latin typeface="Times New Roman" panose="02020603050405020304" pitchFamily="18" charset="0"/>
                <a:cs typeface="Times New Roman" pitchFamily="18" charset="0"/>
              </a:endParaRPr>
            </a:p>
          </p:txBody>
        </p:sp>
        <p:sp>
          <p:nvSpPr>
            <p:cNvPr id="22" name="Line 5"/>
            <p:cNvSpPr>
              <a:spLocks noChangeShapeType="1"/>
            </p:cNvSpPr>
            <p:nvPr/>
          </p:nvSpPr>
          <p:spPr bwMode="auto">
            <a:xfrm flipH="1">
              <a:off x="4093344" y="3422650"/>
              <a:ext cx="682779" cy="0"/>
            </a:xfrm>
            <a:prstGeom prst="line">
              <a:avLst/>
            </a:prstGeom>
            <a:noFill/>
            <a:ln w="19050">
              <a:solidFill>
                <a:srgbClr val="FF0000"/>
              </a:solidFill>
              <a:round/>
              <a:headEnd/>
              <a:tailEnd/>
            </a:ln>
          </p:spPr>
          <p:txBody>
            <a:bodyPr tIns="0" bIns="0" anchor="b"/>
            <a:lstStyle/>
            <a:p>
              <a:endParaRPr lang="ja-JP" altLang="en-US">
                <a:solidFill>
                  <a:srgbClr val="FF0000"/>
                </a:solidFill>
                <a:latin typeface="Times New Roman" panose="02020603050405020304" pitchFamily="18" charset="0"/>
                <a:cs typeface="Times New Roman" panose="02020603050405020304" pitchFamily="18" charset="0"/>
              </a:endParaRPr>
            </a:p>
          </p:txBody>
        </p:sp>
      </p:grpSp>
      <p:grpSp>
        <p:nvGrpSpPr>
          <p:cNvPr id="180" name="グループ化 179"/>
          <p:cNvGrpSpPr/>
          <p:nvPr/>
        </p:nvGrpSpPr>
        <p:grpSpPr>
          <a:xfrm>
            <a:off x="6587015" y="3451184"/>
            <a:ext cx="850370" cy="462822"/>
            <a:chOff x="6889983" y="4518696"/>
            <a:chExt cx="850370" cy="462822"/>
          </a:xfrm>
        </p:grpSpPr>
        <p:sp>
          <p:nvSpPr>
            <p:cNvPr id="4" name="正方形/長方形 3"/>
            <p:cNvSpPr/>
            <p:nvPr/>
          </p:nvSpPr>
          <p:spPr>
            <a:xfrm>
              <a:off x="7236435" y="4518696"/>
              <a:ext cx="503918" cy="46282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200" dirty="0" smtClean="0">
                  <a:solidFill>
                    <a:schemeClr val="tx1"/>
                  </a:solidFill>
                  <a:latin typeface="Times New Roman" panose="02020603050405020304" pitchFamily="18" charset="0"/>
                  <a:ea typeface="ＭＳ ゴシック" pitchFamily="49" charset="-128"/>
                  <a:cs typeface="Times New Roman" panose="02020603050405020304" pitchFamily="18" charset="0"/>
                </a:rPr>
                <a:t>DEV2</a:t>
              </a:r>
              <a:endParaRPr lang="ja-JP" altLang="en-US" sz="1200" dirty="0" smtClean="0">
                <a:solidFill>
                  <a:schemeClr val="tx1"/>
                </a:solidFill>
                <a:latin typeface="Times New Roman" panose="02020603050405020304" pitchFamily="18" charset="0"/>
                <a:ea typeface="ＭＳ ゴシック" pitchFamily="49" charset="-128"/>
                <a:cs typeface="Times New Roman" panose="02020603050405020304" pitchFamily="18" charset="0"/>
              </a:endParaRPr>
            </a:p>
          </p:txBody>
        </p:sp>
        <p:grpSp>
          <p:nvGrpSpPr>
            <p:cNvPr id="23" name="グループ化 176"/>
            <p:cNvGrpSpPr/>
            <p:nvPr/>
          </p:nvGrpSpPr>
          <p:grpSpPr>
            <a:xfrm rot="10800000">
              <a:off x="6889983" y="4805245"/>
              <a:ext cx="346451" cy="152937"/>
              <a:chOff x="4093344" y="3469248"/>
              <a:chExt cx="687841" cy="303640"/>
            </a:xfrm>
          </p:grpSpPr>
          <p:sp>
            <p:nvSpPr>
              <p:cNvPr id="24" name="AutoShape 4"/>
              <p:cNvSpPr>
                <a:spLocks noChangeArrowheads="1"/>
              </p:cNvSpPr>
              <p:nvPr/>
            </p:nvSpPr>
            <p:spPr bwMode="auto">
              <a:xfrm rot="16200000">
                <a:off x="4498682" y="3490384"/>
                <a:ext cx="303640" cy="261367"/>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25" name="Line 5"/>
              <p:cNvSpPr>
                <a:spLocks noChangeShapeType="1"/>
              </p:cNvSpPr>
              <p:nvPr/>
            </p:nvSpPr>
            <p:spPr bwMode="auto">
              <a:xfrm flipH="1">
                <a:off x="4093344" y="3622522"/>
                <a:ext cx="682778"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nvGrpSpPr>
            <p:cNvPr id="26" name="グループ化 179"/>
            <p:cNvGrpSpPr/>
            <p:nvPr/>
          </p:nvGrpSpPr>
          <p:grpSpPr>
            <a:xfrm rot="10800000">
              <a:off x="6889983" y="4528523"/>
              <a:ext cx="346451" cy="152937"/>
              <a:chOff x="4093344" y="3332416"/>
              <a:chExt cx="687841" cy="303640"/>
            </a:xfrm>
          </p:grpSpPr>
          <p:sp>
            <p:nvSpPr>
              <p:cNvPr id="27" name="AutoShape 4"/>
              <p:cNvSpPr>
                <a:spLocks noChangeArrowheads="1"/>
              </p:cNvSpPr>
              <p:nvPr/>
            </p:nvSpPr>
            <p:spPr bwMode="auto">
              <a:xfrm rot="16200000">
                <a:off x="4498682" y="3353552"/>
                <a:ext cx="303640" cy="261367"/>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28" name="Line 5"/>
              <p:cNvSpPr>
                <a:spLocks noChangeShapeType="1"/>
              </p:cNvSpPr>
              <p:nvPr/>
            </p:nvSpPr>
            <p:spPr bwMode="auto">
              <a:xfrm flipH="1">
                <a:off x="4093344" y="3485690"/>
                <a:ext cx="682778"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sp>
        <p:nvSpPr>
          <p:cNvPr id="29" name="正方形/長方形 28"/>
          <p:cNvSpPr/>
          <p:nvPr/>
        </p:nvSpPr>
        <p:spPr>
          <a:xfrm>
            <a:off x="5309131" y="3068960"/>
            <a:ext cx="474690" cy="273630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dirty="0" smtClean="0">
                <a:solidFill>
                  <a:schemeClr val="tx1"/>
                </a:solidFill>
                <a:latin typeface="Times New Roman" panose="02020603050405020304" pitchFamily="18" charset="0"/>
                <a:ea typeface="ＭＳ ゴシック" pitchFamily="49" charset="-128"/>
                <a:cs typeface="Times New Roman" panose="02020603050405020304" pitchFamily="18" charset="0"/>
              </a:rPr>
              <a:t>DEV1</a:t>
            </a:r>
          </a:p>
          <a:p>
            <a:pPr algn="ctr"/>
            <a:r>
              <a:rPr lang="en-US" altLang="ja-JP" sz="1200" dirty="0">
                <a:solidFill>
                  <a:schemeClr val="tx1"/>
                </a:solidFill>
                <a:latin typeface="Times New Roman" panose="02020603050405020304" pitchFamily="18" charset="0"/>
                <a:ea typeface="ＭＳ ゴシック" pitchFamily="49" charset="-128"/>
                <a:cs typeface="Times New Roman" panose="02020603050405020304" pitchFamily="18" charset="0"/>
              </a:rPr>
              <a:t>PPC</a:t>
            </a:r>
            <a:endParaRPr lang="en-US" altLang="ja-JP" sz="1200" dirty="0" smtClean="0">
              <a:solidFill>
                <a:schemeClr val="tx1"/>
              </a:solidFill>
              <a:latin typeface="Times New Roman" panose="02020603050405020304" pitchFamily="18" charset="0"/>
              <a:ea typeface="ＭＳ ゴシック" pitchFamily="49" charset="-128"/>
              <a:cs typeface="Times New Roman" panose="02020603050405020304" pitchFamily="18" charset="0"/>
            </a:endParaRPr>
          </a:p>
        </p:txBody>
      </p:sp>
      <p:sp>
        <p:nvSpPr>
          <p:cNvPr id="30" name="テキスト ボックス 29"/>
          <p:cNvSpPr txBox="1"/>
          <p:nvPr/>
        </p:nvSpPr>
        <p:spPr>
          <a:xfrm>
            <a:off x="4475055" y="5805264"/>
            <a:ext cx="4368490" cy="646331"/>
          </a:xfrm>
          <a:prstGeom prst="rect">
            <a:avLst/>
          </a:prstGeom>
          <a:noFill/>
        </p:spPr>
        <p:txBody>
          <a:bodyPr wrap="square" rtlCol="0">
            <a:spAutoFit/>
          </a:bodyPr>
          <a:lstStyle/>
          <a:p>
            <a:pPr algn="l"/>
            <a:r>
              <a:rPr kumimoji="1" lang="en-US" altLang="ja-JP" sz="1800" dirty="0">
                <a:ea typeface="ＭＳ ゴシック" pitchFamily="49" charset="-128"/>
                <a:cs typeface="Times New Roman" panose="02020603050405020304" pitchFamily="18" charset="0"/>
              </a:rPr>
              <a:t>U</a:t>
            </a:r>
            <a:r>
              <a:rPr kumimoji="1" lang="en-US" altLang="ja-JP" sz="1800" dirty="0" smtClean="0">
                <a:latin typeface="Times New Roman" panose="02020603050405020304" pitchFamily="18" charset="0"/>
                <a:ea typeface="ＭＳ ゴシック" pitchFamily="49" charset="-128"/>
                <a:cs typeface="Times New Roman" panose="02020603050405020304" pitchFamily="18" charset="0"/>
              </a:rPr>
              <a:t>ses these antenna elements which are located in front of terminal.</a:t>
            </a:r>
            <a:endParaRPr kumimoji="1" lang="ja-JP" altLang="en-US" sz="1800" dirty="0">
              <a:latin typeface="Times New Roman" panose="02020603050405020304" pitchFamily="18" charset="0"/>
              <a:ea typeface="ＭＳ ゴシック" pitchFamily="49" charset="-128"/>
              <a:cs typeface="Times New Roman" panose="02020603050405020304" pitchFamily="18" charset="0"/>
            </a:endParaRPr>
          </a:p>
        </p:txBody>
      </p:sp>
      <p:sp>
        <p:nvSpPr>
          <p:cNvPr id="179" name="テキスト ボックス 178"/>
          <p:cNvSpPr txBox="1"/>
          <p:nvPr/>
        </p:nvSpPr>
        <p:spPr>
          <a:xfrm>
            <a:off x="5546476" y="1814605"/>
            <a:ext cx="3254417" cy="830997"/>
          </a:xfrm>
          <a:prstGeom prst="rect">
            <a:avLst/>
          </a:prstGeom>
          <a:solidFill>
            <a:schemeClr val="bg1"/>
          </a:solidFill>
        </p:spPr>
        <p:txBody>
          <a:bodyPr wrap="none" rtlCol="0">
            <a:spAutoFit/>
          </a:bodyPr>
          <a:lstStyle/>
          <a:p>
            <a:pPr marL="285750" indent="-285750">
              <a:buFont typeface="Wingdings" pitchFamily="2" charset="2"/>
              <a:buChar char="ü"/>
            </a:pP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System Criteria 1</a:t>
            </a:r>
            <a:b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b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No accurate alignment</a:t>
            </a:r>
          </a:p>
        </p:txBody>
      </p:sp>
      <p:grpSp>
        <p:nvGrpSpPr>
          <p:cNvPr id="188" name="グループ化 162"/>
          <p:cNvGrpSpPr/>
          <p:nvPr/>
        </p:nvGrpSpPr>
        <p:grpSpPr>
          <a:xfrm>
            <a:off x="1428395" y="4525124"/>
            <a:ext cx="341389" cy="150702"/>
            <a:chOff x="4093344" y="3269376"/>
            <a:chExt cx="687841" cy="303640"/>
          </a:xfrm>
        </p:grpSpPr>
        <p:sp>
          <p:nvSpPr>
            <p:cNvPr id="189"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3175">
              <a:solidFill>
                <a:schemeClr val="tx1"/>
              </a:solidFill>
              <a:miter lim="800000"/>
              <a:headEnd/>
              <a:tailEnd/>
            </a:ln>
          </p:spPr>
          <p:txBody>
            <a:bodyPr vert="eaVert" wrap="none" tIns="0" bIns="0" anchor="b"/>
            <a:lstStyle/>
            <a:p>
              <a:endParaRPr lang="ja-JP" altLang="ja-JP">
                <a:solidFill>
                  <a:srgbClr val="FF0000"/>
                </a:solidFill>
                <a:latin typeface="Times New Roman" panose="02020603050405020304" pitchFamily="18" charset="0"/>
                <a:cs typeface="Times New Roman" pitchFamily="18" charset="0"/>
              </a:endParaRPr>
            </a:p>
          </p:txBody>
        </p:sp>
        <p:sp>
          <p:nvSpPr>
            <p:cNvPr id="190" name="Line 5"/>
            <p:cNvSpPr>
              <a:spLocks noChangeShapeType="1"/>
            </p:cNvSpPr>
            <p:nvPr/>
          </p:nvSpPr>
          <p:spPr bwMode="auto">
            <a:xfrm flipH="1">
              <a:off x="4093344" y="3422650"/>
              <a:ext cx="682779" cy="0"/>
            </a:xfrm>
            <a:prstGeom prst="line">
              <a:avLst/>
            </a:prstGeom>
            <a:noFill/>
            <a:ln w="3175">
              <a:solidFill>
                <a:schemeClr val="tx1"/>
              </a:solidFill>
              <a:round/>
              <a:headEnd/>
              <a:tailEnd/>
            </a:ln>
          </p:spPr>
          <p:txBody>
            <a:bodyPr tIns="0" bIns="0" anchor="b"/>
            <a:lstStyle/>
            <a:p>
              <a:endParaRPr lang="ja-JP" altLang="en-US">
                <a:solidFill>
                  <a:srgbClr val="FF0000"/>
                </a:solidFill>
                <a:latin typeface="Times New Roman" panose="02020603050405020304" pitchFamily="18" charset="0"/>
                <a:cs typeface="Times New Roman" panose="02020603050405020304" pitchFamily="18" charset="0"/>
              </a:endParaRPr>
            </a:p>
          </p:txBody>
        </p:sp>
      </p:grpSp>
      <p:grpSp>
        <p:nvGrpSpPr>
          <p:cNvPr id="191" name="グループ化 165"/>
          <p:cNvGrpSpPr/>
          <p:nvPr/>
        </p:nvGrpSpPr>
        <p:grpSpPr>
          <a:xfrm>
            <a:off x="1428395" y="4261349"/>
            <a:ext cx="341389" cy="150702"/>
            <a:chOff x="4093344" y="3269376"/>
            <a:chExt cx="687841" cy="303640"/>
          </a:xfrm>
        </p:grpSpPr>
        <p:sp>
          <p:nvSpPr>
            <p:cNvPr id="192"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3175">
              <a:solidFill>
                <a:schemeClr val="tx1"/>
              </a:solidFill>
              <a:miter lim="800000"/>
              <a:headEnd/>
              <a:tailEnd/>
            </a:ln>
          </p:spPr>
          <p:txBody>
            <a:bodyPr vert="eaVert" wrap="none" tIns="0" bIns="0" anchor="b"/>
            <a:lstStyle/>
            <a:p>
              <a:endParaRPr lang="ja-JP" altLang="ja-JP">
                <a:solidFill>
                  <a:srgbClr val="FF0000"/>
                </a:solidFill>
                <a:latin typeface="Times New Roman" panose="02020603050405020304" pitchFamily="18" charset="0"/>
                <a:cs typeface="Times New Roman" pitchFamily="18" charset="0"/>
              </a:endParaRPr>
            </a:p>
          </p:txBody>
        </p:sp>
        <p:sp>
          <p:nvSpPr>
            <p:cNvPr id="193" name="Line 5"/>
            <p:cNvSpPr>
              <a:spLocks noChangeShapeType="1"/>
            </p:cNvSpPr>
            <p:nvPr/>
          </p:nvSpPr>
          <p:spPr bwMode="auto">
            <a:xfrm flipH="1">
              <a:off x="4093344" y="3422650"/>
              <a:ext cx="682779" cy="0"/>
            </a:xfrm>
            <a:prstGeom prst="line">
              <a:avLst/>
            </a:prstGeom>
            <a:noFill/>
            <a:ln w="3175">
              <a:solidFill>
                <a:schemeClr val="tx1"/>
              </a:solidFill>
              <a:round/>
              <a:headEnd/>
              <a:tailEnd/>
            </a:ln>
          </p:spPr>
          <p:txBody>
            <a:bodyPr tIns="0" bIns="0" anchor="b"/>
            <a:lstStyle/>
            <a:p>
              <a:endParaRPr lang="ja-JP" altLang="en-US">
                <a:solidFill>
                  <a:srgbClr val="FF0000"/>
                </a:solidFill>
                <a:latin typeface="Times New Roman" panose="02020603050405020304" pitchFamily="18" charset="0"/>
                <a:cs typeface="Times New Roman" panose="02020603050405020304" pitchFamily="18" charset="0"/>
              </a:endParaRPr>
            </a:p>
          </p:txBody>
        </p:sp>
      </p:grpSp>
      <p:sp>
        <p:nvSpPr>
          <p:cNvPr id="200" name="正方形/長方形 199"/>
          <p:cNvSpPr/>
          <p:nvPr/>
        </p:nvSpPr>
        <p:spPr>
          <a:xfrm>
            <a:off x="958632" y="3068960"/>
            <a:ext cx="474690" cy="273630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dirty="0" smtClean="0">
                <a:solidFill>
                  <a:schemeClr val="tx1"/>
                </a:solidFill>
                <a:latin typeface="Times New Roman" panose="02020603050405020304" pitchFamily="18" charset="0"/>
                <a:ea typeface="ＭＳ ゴシック" pitchFamily="49" charset="-128"/>
                <a:cs typeface="Times New Roman" panose="02020603050405020304" pitchFamily="18" charset="0"/>
              </a:rPr>
              <a:t>DEV1</a:t>
            </a:r>
          </a:p>
          <a:p>
            <a:pPr algn="ctr"/>
            <a:r>
              <a:rPr lang="en-US" altLang="ja-JP" sz="1200" dirty="0">
                <a:solidFill>
                  <a:schemeClr val="tx1"/>
                </a:solidFill>
                <a:latin typeface="Times New Roman" panose="02020603050405020304" pitchFamily="18" charset="0"/>
                <a:ea typeface="ＭＳ ゴシック" pitchFamily="49" charset="-128"/>
                <a:cs typeface="Times New Roman" panose="02020603050405020304" pitchFamily="18" charset="0"/>
              </a:rPr>
              <a:t>PPC</a:t>
            </a:r>
            <a:endParaRPr lang="en-US" altLang="ja-JP" sz="1200" dirty="0" smtClean="0">
              <a:solidFill>
                <a:schemeClr val="tx1"/>
              </a:solidFill>
              <a:latin typeface="Times New Roman" panose="02020603050405020304" pitchFamily="18" charset="0"/>
              <a:ea typeface="ＭＳ ゴシック" pitchFamily="49" charset="-128"/>
              <a:cs typeface="Times New Roman" panose="02020603050405020304" pitchFamily="18" charset="0"/>
            </a:endParaRPr>
          </a:p>
        </p:txBody>
      </p:sp>
      <p:grpSp>
        <p:nvGrpSpPr>
          <p:cNvPr id="201" name="グループ化 200"/>
          <p:cNvGrpSpPr/>
          <p:nvPr/>
        </p:nvGrpSpPr>
        <p:grpSpPr>
          <a:xfrm>
            <a:off x="2117623" y="3307732"/>
            <a:ext cx="850370" cy="462822"/>
            <a:chOff x="6889983" y="4518696"/>
            <a:chExt cx="850370" cy="462822"/>
          </a:xfrm>
        </p:grpSpPr>
        <p:sp>
          <p:nvSpPr>
            <p:cNvPr id="202" name="正方形/長方形 201"/>
            <p:cNvSpPr/>
            <p:nvPr/>
          </p:nvSpPr>
          <p:spPr>
            <a:xfrm>
              <a:off x="7236435" y="4518696"/>
              <a:ext cx="503918" cy="46282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200" dirty="0" smtClean="0">
                  <a:solidFill>
                    <a:schemeClr val="tx1"/>
                  </a:solidFill>
                  <a:latin typeface="Times New Roman" panose="02020603050405020304" pitchFamily="18" charset="0"/>
                  <a:ea typeface="ＭＳ ゴシック" pitchFamily="49" charset="-128"/>
                  <a:cs typeface="Times New Roman" panose="02020603050405020304" pitchFamily="18" charset="0"/>
                </a:rPr>
                <a:t>DEV2</a:t>
              </a:r>
              <a:endParaRPr lang="ja-JP" altLang="en-US" sz="1200" dirty="0" smtClean="0">
                <a:solidFill>
                  <a:schemeClr val="tx1"/>
                </a:solidFill>
                <a:latin typeface="Times New Roman" panose="02020603050405020304" pitchFamily="18" charset="0"/>
                <a:ea typeface="ＭＳ ゴシック" pitchFamily="49" charset="-128"/>
                <a:cs typeface="Times New Roman" panose="02020603050405020304" pitchFamily="18" charset="0"/>
              </a:endParaRPr>
            </a:p>
          </p:txBody>
        </p:sp>
        <p:grpSp>
          <p:nvGrpSpPr>
            <p:cNvPr id="203" name="グループ化 176"/>
            <p:cNvGrpSpPr/>
            <p:nvPr/>
          </p:nvGrpSpPr>
          <p:grpSpPr>
            <a:xfrm rot="10800000">
              <a:off x="6889983" y="4805245"/>
              <a:ext cx="346451" cy="152937"/>
              <a:chOff x="4093344" y="3469248"/>
              <a:chExt cx="687841" cy="303640"/>
            </a:xfrm>
          </p:grpSpPr>
          <p:sp>
            <p:nvSpPr>
              <p:cNvPr id="207" name="AutoShape 4"/>
              <p:cNvSpPr>
                <a:spLocks noChangeArrowheads="1"/>
              </p:cNvSpPr>
              <p:nvPr/>
            </p:nvSpPr>
            <p:spPr bwMode="auto">
              <a:xfrm rot="16200000">
                <a:off x="4498682" y="3490384"/>
                <a:ext cx="303640" cy="261367"/>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208" name="Line 5"/>
              <p:cNvSpPr>
                <a:spLocks noChangeShapeType="1"/>
              </p:cNvSpPr>
              <p:nvPr/>
            </p:nvSpPr>
            <p:spPr bwMode="auto">
              <a:xfrm flipH="1">
                <a:off x="4093344" y="3622522"/>
                <a:ext cx="682778"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nvGrpSpPr>
            <p:cNvPr id="204" name="グループ化 179"/>
            <p:cNvGrpSpPr/>
            <p:nvPr/>
          </p:nvGrpSpPr>
          <p:grpSpPr>
            <a:xfrm rot="10800000">
              <a:off x="6889983" y="4560273"/>
              <a:ext cx="346451" cy="152937"/>
              <a:chOff x="4093344" y="3269376"/>
              <a:chExt cx="687841" cy="303640"/>
            </a:xfrm>
          </p:grpSpPr>
          <p:sp>
            <p:nvSpPr>
              <p:cNvPr id="205"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206"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sp>
        <p:nvSpPr>
          <p:cNvPr id="209" name="テキスト ボックス 208"/>
          <p:cNvSpPr txBox="1"/>
          <p:nvPr/>
        </p:nvSpPr>
        <p:spPr>
          <a:xfrm>
            <a:off x="389082" y="1841693"/>
            <a:ext cx="4653903" cy="369332"/>
          </a:xfrm>
          <a:prstGeom prst="rect">
            <a:avLst/>
          </a:prstGeom>
          <a:noFill/>
        </p:spPr>
        <p:txBody>
          <a:bodyPr wrap="none" rtlCol="0">
            <a:spAutoFit/>
          </a:bodyPr>
          <a:lstStyle/>
          <a:p>
            <a:r>
              <a:rPr kumimoji="1" lang="en-US" altLang="ja-JP" sz="1800" dirty="0" smtClean="0"/>
              <a:t>If array displacement occurred in touch by user..</a:t>
            </a:r>
            <a:endParaRPr kumimoji="1" lang="ja-JP" altLang="en-US" sz="1800" dirty="0"/>
          </a:p>
        </p:txBody>
      </p:sp>
      <p:sp>
        <p:nvSpPr>
          <p:cNvPr id="210" name="右矢印 209"/>
          <p:cNvSpPr/>
          <p:nvPr/>
        </p:nvSpPr>
        <p:spPr bwMode="auto">
          <a:xfrm>
            <a:off x="3669060" y="3931553"/>
            <a:ext cx="864096" cy="812937"/>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12" name="直線コネクタ 211"/>
          <p:cNvCxnSpPr>
            <a:stCxn id="192" idx="3"/>
            <a:endCxn id="205" idx="3"/>
          </p:cNvCxnSpPr>
          <p:nvPr/>
        </p:nvCxnSpPr>
        <p:spPr bwMode="auto">
          <a:xfrm flipV="1">
            <a:off x="1769784" y="3425778"/>
            <a:ext cx="347839" cy="910922"/>
          </a:xfrm>
          <a:prstGeom prst="line">
            <a:avLst/>
          </a:prstGeom>
          <a:solidFill>
            <a:schemeClr val="accent1"/>
          </a:solidFill>
          <a:ln w="12700" cap="flat" cmpd="sng" algn="ctr">
            <a:solidFill>
              <a:srgbClr val="00B05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3" name="直線コネクタ 212"/>
          <p:cNvCxnSpPr>
            <a:stCxn id="192" idx="3"/>
            <a:endCxn id="207" idx="3"/>
          </p:cNvCxnSpPr>
          <p:nvPr/>
        </p:nvCxnSpPr>
        <p:spPr bwMode="auto">
          <a:xfrm flipV="1">
            <a:off x="1769784" y="3670750"/>
            <a:ext cx="347839" cy="665950"/>
          </a:xfrm>
          <a:prstGeom prst="line">
            <a:avLst/>
          </a:prstGeom>
          <a:solidFill>
            <a:schemeClr val="accent1"/>
          </a:solidFill>
          <a:ln w="12700" cap="flat" cmpd="sng" algn="ctr">
            <a:solidFill>
              <a:srgbClr val="00B05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8" name="直線矢印コネクタ 217"/>
          <p:cNvCxnSpPr/>
          <p:nvPr/>
        </p:nvCxnSpPr>
        <p:spPr bwMode="auto">
          <a:xfrm>
            <a:off x="1704923" y="3140968"/>
            <a:ext cx="154049" cy="638276"/>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9" name="テキスト ボックス 218"/>
          <p:cNvSpPr txBox="1"/>
          <p:nvPr/>
        </p:nvSpPr>
        <p:spPr>
          <a:xfrm>
            <a:off x="611560" y="2420888"/>
            <a:ext cx="3600400" cy="646331"/>
          </a:xfrm>
          <a:prstGeom prst="rect">
            <a:avLst/>
          </a:prstGeom>
          <a:noFill/>
        </p:spPr>
        <p:txBody>
          <a:bodyPr wrap="square" rtlCol="0">
            <a:spAutoFit/>
          </a:bodyPr>
          <a:lstStyle/>
          <a:p>
            <a:r>
              <a:rPr kumimoji="1" lang="en-US" altLang="ja-JP" sz="1800" dirty="0" smtClean="0">
                <a:solidFill>
                  <a:srgbClr val="FF0000"/>
                </a:solidFill>
              </a:rPr>
              <a:t>Low capacity due to high spatial correlation between streams</a:t>
            </a:r>
            <a:endParaRPr kumimoji="1" lang="ja-JP" altLang="en-US" sz="1800" dirty="0">
              <a:solidFill>
                <a:srgbClr val="FF0000"/>
              </a:solidFill>
            </a:endParaRPr>
          </a:p>
        </p:txBody>
      </p:sp>
      <p:cxnSp>
        <p:nvCxnSpPr>
          <p:cNvPr id="220" name="直線コネクタ 219"/>
          <p:cNvCxnSpPr>
            <a:stCxn id="189" idx="3"/>
            <a:endCxn id="207" idx="3"/>
          </p:cNvCxnSpPr>
          <p:nvPr/>
        </p:nvCxnSpPr>
        <p:spPr bwMode="auto">
          <a:xfrm flipV="1">
            <a:off x="1769784" y="3670750"/>
            <a:ext cx="347839" cy="929725"/>
          </a:xfrm>
          <a:prstGeom prst="line">
            <a:avLst/>
          </a:prstGeom>
          <a:solidFill>
            <a:schemeClr val="accent1"/>
          </a:solidFill>
          <a:ln w="12700" cap="flat" cmpd="sng" algn="ctr">
            <a:solidFill>
              <a:srgbClr val="00B05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3" name="直線コネクタ 222"/>
          <p:cNvCxnSpPr>
            <a:stCxn id="192" idx="3"/>
            <a:endCxn id="207" idx="3"/>
          </p:cNvCxnSpPr>
          <p:nvPr/>
        </p:nvCxnSpPr>
        <p:spPr bwMode="auto">
          <a:xfrm flipV="1">
            <a:off x="1769784" y="3670750"/>
            <a:ext cx="347839" cy="665950"/>
          </a:xfrm>
          <a:prstGeom prst="line">
            <a:avLst/>
          </a:prstGeom>
          <a:solidFill>
            <a:schemeClr val="accent1"/>
          </a:solidFill>
          <a:ln w="12700" cap="flat" cmpd="sng" algn="ctr">
            <a:solidFill>
              <a:srgbClr val="00B05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6" name="円弧 215"/>
          <p:cNvSpPr/>
          <p:nvPr/>
        </p:nvSpPr>
        <p:spPr bwMode="auto">
          <a:xfrm flipH="1">
            <a:off x="1878842" y="3718714"/>
            <a:ext cx="129722" cy="432777"/>
          </a:xfrm>
          <a:prstGeom prst="arc">
            <a:avLst>
              <a:gd name="adj1" fmla="val 15837697"/>
              <a:gd name="adj2" fmla="val 9098418"/>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grpSp>
        <p:nvGrpSpPr>
          <p:cNvPr id="227" name="グループ化 158"/>
          <p:cNvGrpSpPr/>
          <p:nvPr/>
        </p:nvGrpSpPr>
        <p:grpSpPr>
          <a:xfrm>
            <a:off x="5778894" y="5028729"/>
            <a:ext cx="341389" cy="150702"/>
            <a:chOff x="4093344" y="3269376"/>
            <a:chExt cx="687841" cy="303640"/>
          </a:xfrm>
        </p:grpSpPr>
        <p:sp>
          <p:nvSpPr>
            <p:cNvPr id="228"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229"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nvGrpSpPr>
          <p:cNvPr id="230" name="グループ化 159"/>
          <p:cNvGrpSpPr/>
          <p:nvPr/>
        </p:nvGrpSpPr>
        <p:grpSpPr>
          <a:xfrm>
            <a:off x="5778894" y="4764954"/>
            <a:ext cx="341389" cy="150702"/>
            <a:chOff x="4093344" y="3269376"/>
            <a:chExt cx="687841" cy="303640"/>
          </a:xfrm>
        </p:grpSpPr>
        <p:sp>
          <p:nvSpPr>
            <p:cNvPr id="231"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232"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grpSp>
        <p:nvGrpSpPr>
          <p:cNvPr id="233" name="グループ化 158"/>
          <p:cNvGrpSpPr/>
          <p:nvPr/>
        </p:nvGrpSpPr>
        <p:grpSpPr>
          <a:xfrm>
            <a:off x="5778894" y="3453420"/>
            <a:ext cx="341389" cy="150702"/>
            <a:chOff x="4093344" y="3269376"/>
            <a:chExt cx="687841" cy="303640"/>
          </a:xfrm>
        </p:grpSpPr>
        <p:sp>
          <p:nvSpPr>
            <p:cNvPr id="234"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19050">
              <a:solidFill>
                <a:srgbClr val="FF0000"/>
              </a:solidFill>
              <a:miter lim="800000"/>
              <a:headEnd/>
              <a:tailEnd/>
            </a:ln>
          </p:spPr>
          <p:txBody>
            <a:bodyPr vert="eaVert" wrap="none" tIns="0" bIns="0" anchor="b"/>
            <a:lstStyle/>
            <a:p>
              <a:endParaRPr lang="ja-JP" altLang="ja-JP">
                <a:solidFill>
                  <a:srgbClr val="FF0000"/>
                </a:solidFill>
                <a:latin typeface="Times New Roman" panose="02020603050405020304" pitchFamily="18" charset="0"/>
                <a:cs typeface="Times New Roman" pitchFamily="18" charset="0"/>
              </a:endParaRPr>
            </a:p>
          </p:txBody>
        </p:sp>
        <p:sp>
          <p:nvSpPr>
            <p:cNvPr id="235" name="Line 5"/>
            <p:cNvSpPr>
              <a:spLocks noChangeShapeType="1"/>
            </p:cNvSpPr>
            <p:nvPr/>
          </p:nvSpPr>
          <p:spPr bwMode="auto">
            <a:xfrm flipH="1">
              <a:off x="4093344" y="3422650"/>
              <a:ext cx="682779" cy="0"/>
            </a:xfrm>
            <a:prstGeom prst="line">
              <a:avLst/>
            </a:prstGeom>
            <a:noFill/>
            <a:ln w="19050">
              <a:solidFill>
                <a:srgbClr val="FF0000"/>
              </a:solidFill>
              <a:round/>
              <a:headEnd/>
              <a:tailEnd/>
            </a:ln>
          </p:spPr>
          <p:txBody>
            <a:bodyPr tIns="0" bIns="0" anchor="b"/>
            <a:lstStyle/>
            <a:p>
              <a:endParaRPr lang="ja-JP" altLang="en-US">
                <a:solidFill>
                  <a:srgbClr val="FF0000"/>
                </a:solidFill>
                <a:latin typeface="Times New Roman" panose="02020603050405020304" pitchFamily="18" charset="0"/>
                <a:cs typeface="Times New Roman" panose="02020603050405020304" pitchFamily="18" charset="0"/>
              </a:endParaRPr>
            </a:p>
          </p:txBody>
        </p:sp>
      </p:grpSp>
      <p:grpSp>
        <p:nvGrpSpPr>
          <p:cNvPr id="236" name="グループ化 159"/>
          <p:cNvGrpSpPr/>
          <p:nvPr/>
        </p:nvGrpSpPr>
        <p:grpSpPr>
          <a:xfrm>
            <a:off x="5778894" y="3189645"/>
            <a:ext cx="341389" cy="150702"/>
            <a:chOff x="4093344" y="3269376"/>
            <a:chExt cx="687841" cy="303640"/>
          </a:xfrm>
        </p:grpSpPr>
        <p:sp>
          <p:nvSpPr>
            <p:cNvPr id="237"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latin typeface="Times New Roman" panose="02020603050405020304" pitchFamily="18" charset="0"/>
                <a:cs typeface="Times New Roman" pitchFamily="18" charset="0"/>
              </a:endParaRPr>
            </a:p>
          </p:txBody>
        </p:sp>
        <p:sp>
          <p:nvSpPr>
            <p:cNvPr id="238"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latin typeface="Times New Roman" panose="02020603050405020304" pitchFamily="18" charset="0"/>
                <a:cs typeface="Times New Roman" panose="02020603050405020304" pitchFamily="18" charset="0"/>
              </a:endParaRPr>
            </a:p>
          </p:txBody>
        </p:sp>
      </p:grpSp>
      <p:cxnSp>
        <p:nvCxnSpPr>
          <p:cNvPr id="239" name="直線コネクタ 238"/>
          <p:cNvCxnSpPr>
            <a:stCxn id="21" idx="3"/>
            <a:endCxn id="24" idx="3"/>
          </p:cNvCxnSpPr>
          <p:nvPr/>
        </p:nvCxnSpPr>
        <p:spPr bwMode="auto">
          <a:xfrm flipV="1">
            <a:off x="6120283" y="3814202"/>
            <a:ext cx="466732" cy="420"/>
          </a:xfrm>
          <a:prstGeom prst="line">
            <a:avLst/>
          </a:prstGeom>
          <a:solidFill>
            <a:schemeClr val="accent1"/>
          </a:solidFill>
          <a:ln w="12700" cap="flat" cmpd="sng" algn="ctr">
            <a:solidFill>
              <a:srgbClr val="00B05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3" name="直線コネクタ 242"/>
          <p:cNvCxnSpPr>
            <a:stCxn id="234" idx="3"/>
            <a:endCxn id="27" idx="3"/>
          </p:cNvCxnSpPr>
          <p:nvPr/>
        </p:nvCxnSpPr>
        <p:spPr bwMode="auto">
          <a:xfrm>
            <a:off x="6120283" y="3528771"/>
            <a:ext cx="466732" cy="8709"/>
          </a:xfrm>
          <a:prstGeom prst="line">
            <a:avLst/>
          </a:prstGeom>
          <a:solidFill>
            <a:schemeClr val="accent1"/>
          </a:solidFill>
          <a:ln w="12700" cap="flat" cmpd="sng" algn="ctr">
            <a:solidFill>
              <a:srgbClr val="00B05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7" name="直線コネクタ 246"/>
          <p:cNvCxnSpPr>
            <a:stCxn id="22" idx="0"/>
            <a:endCxn id="27" idx="3"/>
          </p:cNvCxnSpPr>
          <p:nvPr/>
        </p:nvCxnSpPr>
        <p:spPr bwMode="auto">
          <a:xfrm flipV="1">
            <a:off x="6117771" y="3537480"/>
            <a:ext cx="469244" cy="277864"/>
          </a:xfrm>
          <a:prstGeom prst="line">
            <a:avLst/>
          </a:prstGeom>
          <a:solidFill>
            <a:schemeClr val="accent1"/>
          </a:solidFill>
          <a:ln w="12700" cap="flat" cmpd="sng" algn="ctr">
            <a:solidFill>
              <a:srgbClr val="00B05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0" name="直線コネクタ 249"/>
          <p:cNvCxnSpPr>
            <a:stCxn id="234" idx="3"/>
            <a:endCxn id="24" idx="3"/>
          </p:cNvCxnSpPr>
          <p:nvPr/>
        </p:nvCxnSpPr>
        <p:spPr bwMode="auto">
          <a:xfrm>
            <a:off x="6120283" y="3528771"/>
            <a:ext cx="466732" cy="285431"/>
          </a:xfrm>
          <a:prstGeom prst="line">
            <a:avLst/>
          </a:prstGeom>
          <a:solidFill>
            <a:schemeClr val="accent1"/>
          </a:solidFill>
          <a:ln w="12700" cap="flat" cmpd="sng" algn="ctr">
            <a:solidFill>
              <a:srgbClr val="00B05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3" name="直線矢印コネクタ 252"/>
          <p:cNvCxnSpPr/>
          <p:nvPr/>
        </p:nvCxnSpPr>
        <p:spPr bwMode="auto">
          <a:xfrm flipH="1" flipV="1">
            <a:off x="6423554" y="3861023"/>
            <a:ext cx="471492" cy="534531"/>
          </a:xfrm>
          <a:prstGeom prst="straightConnector1">
            <a:avLst/>
          </a:prstGeom>
          <a:solidFill>
            <a:schemeClr val="accent1"/>
          </a:solidFill>
          <a:ln w="127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5" name="テキスト ボックス 254"/>
          <p:cNvSpPr txBox="1"/>
          <p:nvPr/>
        </p:nvSpPr>
        <p:spPr>
          <a:xfrm>
            <a:off x="6336507" y="4437112"/>
            <a:ext cx="2004474" cy="923330"/>
          </a:xfrm>
          <a:prstGeom prst="rect">
            <a:avLst/>
          </a:prstGeom>
          <a:noFill/>
        </p:spPr>
        <p:txBody>
          <a:bodyPr wrap="square" rtlCol="0">
            <a:spAutoFit/>
          </a:bodyPr>
          <a:lstStyle/>
          <a:p>
            <a:r>
              <a:rPr kumimoji="1" lang="en-US" altLang="ja-JP" sz="1800" dirty="0">
                <a:solidFill>
                  <a:srgbClr val="FF0000"/>
                </a:solidFill>
              </a:rPr>
              <a:t>High</a:t>
            </a:r>
            <a:r>
              <a:rPr kumimoji="1" lang="en-US" altLang="ja-JP" sz="1800" dirty="0" smtClean="0">
                <a:solidFill>
                  <a:srgbClr val="FF0000"/>
                </a:solidFill>
              </a:rPr>
              <a:t> capacity with low spatial correlation</a:t>
            </a:r>
            <a:endParaRPr kumimoji="1" lang="ja-JP" altLang="en-US" sz="1800" dirty="0">
              <a:solidFill>
                <a:srgbClr val="FF0000"/>
              </a:solidFill>
            </a:endParaRPr>
          </a:p>
        </p:txBody>
      </p:sp>
    </p:spTree>
    <p:extLst>
      <p:ext uri="{BB962C8B-B14F-4D97-AF65-F5344CB8AC3E}">
        <p14:creationId xmlns:p14="http://schemas.microsoft.com/office/powerpoint/2010/main" val="3906068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7371" y="392809"/>
            <a:ext cx="7772400" cy="1066800"/>
          </a:xfrm>
        </p:spPr>
        <p:txBody>
          <a:bodyPr/>
          <a:lstStyle/>
          <a:p>
            <a:pPr algn="l"/>
            <a:r>
              <a:rPr lang="en-US" altLang="ja-JP" sz="2800" dirty="0">
                <a:latin typeface="Times New Roman" panose="02020603050405020304" pitchFamily="18" charset="0"/>
                <a:cs typeface="Times New Roman" panose="02020603050405020304" pitchFamily="18" charset="0"/>
              </a:rPr>
              <a:t>Setup sequence for MIMO transmission</a:t>
            </a:r>
            <a:endParaRPr kumimoji="1" lang="ja-JP" altLang="en-US" sz="2800" dirty="0">
              <a:latin typeface="Times New Roman" panose="02020603050405020304" pitchFamily="18" charset="0"/>
              <a:cs typeface="Times New Roman" panose="02020603050405020304" pitchFamily="18" charset="0"/>
            </a:endParaRPr>
          </a:p>
        </p:txBody>
      </p:sp>
      <p:cxnSp>
        <p:nvCxnSpPr>
          <p:cNvPr id="8" name="直線コネクタ 7"/>
          <p:cNvCxnSpPr>
            <a:endCxn id="10" idx="2"/>
          </p:cNvCxnSpPr>
          <p:nvPr/>
        </p:nvCxnSpPr>
        <p:spPr bwMode="auto">
          <a:xfrm flipH="1" flipV="1">
            <a:off x="6517378" y="1700808"/>
            <a:ext cx="27642" cy="4637450"/>
          </a:xfrm>
          <a:prstGeom prst="line">
            <a:avLst/>
          </a:prstGeom>
          <a:solidFill>
            <a:schemeClr val="accent1"/>
          </a:solidFill>
          <a:ln w="38100" cap="flat" cmpd="sng" algn="ctr">
            <a:solidFill>
              <a:schemeClr val="tx1"/>
            </a:solidFill>
            <a:prstDash val="solid"/>
            <a:round/>
            <a:headEnd type="none" w="med" len="med"/>
            <a:tailEnd type="none" w="med" len="med"/>
          </a:ln>
          <a:effectLst/>
        </p:spPr>
      </p:cxnSp>
      <p:cxnSp>
        <p:nvCxnSpPr>
          <p:cNvPr id="9" name="直線コネクタ 8"/>
          <p:cNvCxnSpPr>
            <a:endCxn id="50" idx="2"/>
          </p:cNvCxnSpPr>
          <p:nvPr/>
        </p:nvCxnSpPr>
        <p:spPr bwMode="auto">
          <a:xfrm flipV="1">
            <a:off x="3780410" y="1700808"/>
            <a:ext cx="0" cy="4637450"/>
          </a:xfrm>
          <a:prstGeom prst="line">
            <a:avLst/>
          </a:prstGeom>
          <a:solidFill>
            <a:schemeClr val="accent1"/>
          </a:solidFill>
          <a:ln w="38100" cap="flat" cmpd="sng" algn="ctr">
            <a:solidFill>
              <a:schemeClr val="tx1"/>
            </a:solidFill>
            <a:prstDash val="solid"/>
            <a:round/>
            <a:headEnd type="none" w="med" len="med"/>
            <a:tailEnd type="none" w="med" len="med"/>
          </a:ln>
          <a:effectLst/>
        </p:spPr>
      </p:cxnSp>
      <p:sp>
        <p:nvSpPr>
          <p:cNvPr id="12" name="テキスト ボックス 11"/>
          <p:cNvSpPr txBox="1"/>
          <p:nvPr/>
        </p:nvSpPr>
        <p:spPr>
          <a:xfrm>
            <a:off x="3842757" y="2381835"/>
            <a:ext cx="2574428" cy="707886"/>
          </a:xfrm>
          <a:prstGeom prst="rect">
            <a:avLst/>
          </a:prstGeom>
          <a:noFill/>
        </p:spPr>
        <p:txBody>
          <a:bodyPr wrap="square" rtlCol="0">
            <a:spAutoFit/>
          </a:bodyPr>
          <a:lstStyle/>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comprises:</a:t>
            </a:r>
          </a:p>
          <a:p>
            <a:pPr marL="171450" indent="-171450">
              <a:buFont typeface="Arial" panose="020B0604020202020204" pitchFamily="34" charset="0"/>
              <a:buChar char="•"/>
            </a:pP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Value </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of </a:t>
            </a:r>
            <a:r>
              <a:rPr lang="en-US" altLang="ja-JP" sz="800" i="1" dirty="0" smtClean="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i="1" baseline="-25000" dirty="0" smtClean="0">
                <a:latin typeface="Times New Roman" panose="02020603050405020304" pitchFamily="18" charset="0"/>
                <a:ea typeface="ＭＳ ゴシック" panose="020B0609070205080204" pitchFamily="49" charset="-128"/>
                <a:cs typeface="Times New Roman" panose="02020603050405020304" pitchFamily="18" charset="0"/>
              </a:rPr>
              <a:t>1</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(The number of streams of DEV1, </a:t>
            </a:r>
            <a:r>
              <a:rPr lang="en-US" altLang="ja-JP" sz="800" i="1" dirty="0" smtClean="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i="1" baseline="-25000" dirty="0" smtClean="0">
                <a:latin typeface="Times New Roman" panose="02020603050405020304" pitchFamily="18" charset="0"/>
                <a:ea typeface="ＭＳ ゴシック" panose="020B0609070205080204" pitchFamily="49" charset="-128"/>
                <a:cs typeface="Times New Roman" panose="02020603050405020304" pitchFamily="18" charset="0"/>
              </a:rPr>
              <a:t>1</a:t>
            </a:r>
            <a:r>
              <a:rPr lang="en-US" altLang="ja-JP" sz="800" baseline="-250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1</a:t>
            </a:r>
            <a:r>
              <a:rPr lang="ja-JP" altLang="en-US" sz="800" dirty="0">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16)</a:t>
            </a:r>
          </a:p>
          <a:p>
            <a:pPr marL="171450" indent="-171450">
              <a:buFont typeface="Arial" panose="020B0604020202020204" pitchFamily="34" charset="0"/>
              <a:buChar char="•"/>
            </a:pP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Value </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of </a:t>
            </a:r>
            <a:r>
              <a:rPr lang="en-US" altLang="ja-JP" sz="800" i="1" dirty="0" smtClean="0">
                <a:latin typeface="Times New Roman" panose="02020603050405020304" pitchFamily="18" charset="0"/>
                <a:ea typeface="ＭＳ ゴシック" panose="020B0609070205080204" pitchFamily="49" charset="-128"/>
                <a:cs typeface="Times New Roman" panose="02020603050405020304" pitchFamily="18" charset="0"/>
              </a:rPr>
              <a:t>N</a:t>
            </a:r>
            <a:r>
              <a:rPr lang="en-US" altLang="ja-JP" sz="800" i="1" baseline="-25000" dirty="0" smtClean="0">
                <a:latin typeface="Times New Roman" panose="02020603050405020304" pitchFamily="18" charset="0"/>
                <a:ea typeface="ＭＳ ゴシック" panose="020B0609070205080204" pitchFamily="49" charset="-128"/>
                <a:cs typeface="Times New Roman" panose="02020603050405020304" pitchFamily="18" charset="0"/>
              </a:rPr>
              <a:t>ar</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 (The number of required Association request. </a:t>
            </a:r>
            <a:r>
              <a:rPr lang="en-US" altLang="ja-JP" sz="800" i="1" dirty="0" smtClean="0">
                <a:latin typeface="Times New Roman" panose="02020603050405020304" pitchFamily="18" charset="0"/>
                <a:ea typeface="ＭＳ ゴシック" panose="020B0609070205080204" pitchFamily="49" charset="-128"/>
                <a:cs typeface="Times New Roman" panose="02020603050405020304" pitchFamily="18" charset="0"/>
              </a:rPr>
              <a:t>N</a:t>
            </a:r>
            <a:r>
              <a:rPr lang="en-US" altLang="ja-JP" sz="800" i="1" baseline="-25000" dirty="0" smtClean="0">
                <a:latin typeface="Times New Roman" panose="02020603050405020304" pitchFamily="18" charset="0"/>
                <a:ea typeface="ＭＳ ゴシック" panose="020B0609070205080204" pitchFamily="49" charset="-128"/>
                <a:cs typeface="Times New Roman" panose="02020603050405020304" pitchFamily="18" charset="0"/>
              </a:rPr>
              <a:t>ar</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 is equal to </a:t>
            </a:r>
            <a:r>
              <a:rPr lang="en-US" altLang="ja-JP" sz="800" i="1" dirty="0" smtClean="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i="1" baseline="-25000" dirty="0" smtClean="0">
                <a:latin typeface="Times New Roman" panose="02020603050405020304" pitchFamily="18" charset="0"/>
                <a:ea typeface="ＭＳ ゴシック" panose="020B0609070205080204" pitchFamily="49" charset="-128"/>
                <a:cs typeface="Times New Roman" panose="02020603050405020304" pitchFamily="18" charset="0"/>
              </a:rPr>
              <a:t>1</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 or less)</a:t>
            </a:r>
          </a:p>
        </p:txBody>
      </p:sp>
      <p:cxnSp>
        <p:nvCxnSpPr>
          <p:cNvPr id="13" name="直線矢印コネクタ 12"/>
          <p:cNvCxnSpPr/>
          <p:nvPr/>
        </p:nvCxnSpPr>
        <p:spPr bwMode="auto">
          <a:xfrm flipH="1">
            <a:off x="3861319" y="3676824"/>
            <a:ext cx="259688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0" name="直線コネクタ 19"/>
          <p:cNvCxnSpPr/>
          <p:nvPr/>
        </p:nvCxnSpPr>
        <p:spPr bwMode="auto">
          <a:xfrm flipH="1">
            <a:off x="553576" y="5545807"/>
            <a:ext cx="7424598" cy="0"/>
          </a:xfrm>
          <a:prstGeom prst="line">
            <a:avLst/>
          </a:prstGeom>
          <a:noFill/>
          <a:ln w="3175" cap="flat" cmpd="sng" algn="ctr">
            <a:solidFill>
              <a:schemeClr val="tx1"/>
            </a:solidFill>
            <a:prstDash val="sysDash"/>
            <a:round/>
            <a:headEnd type="none" w="med" len="med"/>
            <a:tailEnd type="none" w="med" len="med"/>
          </a:ln>
          <a:effectLst/>
        </p:spPr>
      </p:cxnSp>
      <p:cxnSp>
        <p:nvCxnSpPr>
          <p:cNvPr id="21" name="直線コネクタ 20"/>
          <p:cNvCxnSpPr/>
          <p:nvPr/>
        </p:nvCxnSpPr>
        <p:spPr bwMode="auto">
          <a:xfrm flipH="1">
            <a:off x="495634" y="1755079"/>
            <a:ext cx="7626556" cy="0"/>
          </a:xfrm>
          <a:prstGeom prst="line">
            <a:avLst/>
          </a:prstGeom>
          <a:noFill/>
          <a:ln w="3175" cap="flat" cmpd="sng" algn="ctr">
            <a:solidFill>
              <a:schemeClr val="tx1"/>
            </a:solidFill>
            <a:prstDash val="sysDash"/>
            <a:round/>
            <a:headEnd type="none" w="med" len="med"/>
            <a:tailEnd type="none" w="med" len="med"/>
          </a:ln>
          <a:effectLst/>
        </p:spPr>
      </p:cxnSp>
      <p:sp>
        <p:nvSpPr>
          <p:cNvPr id="14" name="左右矢印 13"/>
          <p:cNvSpPr/>
          <p:nvPr/>
        </p:nvSpPr>
        <p:spPr bwMode="auto">
          <a:xfrm rot="16200000">
            <a:off x="21106" y="5955790"/>
            <a:ext cx="1130719" cy="296425"/>
          </a:xfrm>
          <a:prstGeom prst="leftRightArrow">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noAutofit/>
          </a:bodyPr>
          <a:lstStyle/>
          <a:p>
            <a:pPr algn="ct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MIMO</a:t>
            </a:r>
            <a:r>
              <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mode</a:t>
            </a:r>
            <a:endPar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36" name="直線矢印コネクタ 35"/>
          <p:cNvCxnSpPr/>
          <p:nvPr/>
        </p:nvCxnSpPr>
        <p:spPr bwMode="auto">
          <a:xfrm>
            <a:off x="3828498" y="2366797"/>
            <a:ext cx="2637508"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9" name="テキスト ボックス 38"/>
          <p:cNvSpPr txBox="1"/>
          <p:nvPr/>
        </p:nvSpPr>
        <p:spPr>
          <a:xfrm>
            <a:off x="3801420" y="2161431"/>
            <a:ext cx="503664" cy="215444"/>
          </a:xfrm>
          <a:prstGeom prst="rect">
            <a:avLst/>
          </a:prstGeom>
          <a:noFill/>
        </p:spPr>
        <p:txBody>
          <a:bodyPr wrap="none" rtlCol="0">
            <a:spAutoFit/>
          </a:bodyPr>
          <a:lstStyle/>
          <a:p>
            <a:pPr algn="l"/>
            <a:r>
              <a:rPr lang="en-US" altLang="ja-JP" sz="800" b="1" dirty="0">
                <a:latin typeface="Times New Roman" pitchFamily="18" charset="0"/>
                <a:cs typeface="Times New Roman" pitchFamily="18" charset="0"/>
              </a:rPr>
              <a:t>Beacon</a:t>
            </a:r>
            <a:endParaRPr kumimoji="1" lang="ja-JP" altLang="en-US" sz="800" b="1" dirty="0">
              <a:latin typeface="Times New Roman" pitchFamily="18" charset="0"/>
              <a:cs typeface="Times New Roman" pitchFamily="18" charset="0"/>
            </a:endParaRPr>
          </a:p>
        </p:txBody>
      </p:sp>
      <p:sp>
        <p:nvSpPr>
          <p:cNvPr id="49" name="テキスト ボックス 48"/>
          <p:cNvSpPr txBox="1"/>
          <p:nvPr/>
        </p:nvSpPr>
        <p:spPr>
          <a:xfrm>
            <a:off x="6778202" y="3904815"/>
            <a:ext cx="2226637" cy="954107"/>
          </a:xfrm>
          <a:prstGeom prst="rect">
            <a:avLst/>
          </a:prstGeom>
          <a:solidFill>
            <a:schemeClr val="bg1"/>
          </a:solidFill>
          <a:ln>
            <a:noFill/>
          </a:ln>
        </p:spPr>
        <p:txBody>
          <a:bodyPr wrap="square" rtlCol="0">
            <a:spAutoFit/>
          </a:bodyPr>
          <a:lstStyle/>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The number of Association request packet is equal to </a:t>
            </a:r>
            <a:r>
              <a:rPr lang="en-US" altLang="ja-JP" sz="800" i="1" dirty="0" smtClean="0">
                <a:latin typeface="Times New Roman" panose="02020603050405020304" pitchFamily="18" charset="0"/>
                <a:ea typeface="ＭＳ ゴシック" panose="020B0609070205080204" pitchFamily="49" charset="-128"/>
                <a:cs typeface="Times New Roman" panose="02020603050405020304" pitchFamily="18" charset="0"/>
              </a:rPr>
              <a:t>N</a:t>
            </a:r>
            <a:r>
              <a:rPr lang="en-US" altLang="ja-JP" sz="800" i="1" baseline="-25000" dirty="0" smtClean="0">
                <a:latin typeface="Times New Roman" panose="02020603050405020304" pitchFamily="18" charset="0"/>
                <a:ea typeface="ＭＳ ゴシック" panose="020B0609070205080204" pitchFamily="49" charset="-128"/>
                <a:cs typeface="Times New Roman" panose="02020603050405020304" pitchFamily="18" charset="0"/>
              </a:rPr>
              <a:t>ar</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a:t>
            </a:r>
          </a:p>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These are transmitted from antenna element #1 (</a:t>
            </a:r>
            <a:r>
              <a:rPr lang="en-US" altLang="ja-JP" sz="800" b="1" dirty="0" smtClean="0">
                <a:latin typeface="Times New Roman" panose="02020603050405020304" pitchFamily="18" charset="0"/>
                <a:ea typeface="ＭＳ ゴシック" panose="020B0609070205080204" pitchFamily="49" charset="-128"/>
                <a:cs typeface="Times New Roman" panose="02020603050405020304" pitchFamily="18" charset="0"/>
              </a:rPr>
              <a:t>TBD</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 to allow DEV1 to select antenna elements for following MIMO transmission.</a:t>
            </a:r>
          </a:p>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While transmissions of Association requests the remaining number is counted down.</a:t>
            </a:r>
          </a:p>
        </p:txBody>
      </p:sp>
      <p:sp>
        <p:nvSpPr>
          <p:cNvPr id="41" name="テキスト ボックス 40"/>
          <p:cNvSpPr txBox="1"/>
          <p:nvPr/>
        </p:nvSpPr>
        <p:spPr>
          <a:xfrm>
            <a:off x="6263916" y="5829139"/>
            <a:ext cx="1485142" cy="338554"/>
          </a:xfrm>
          <a:prstGeom prst="rect">
            <a:avLst/>
          </a:prstGeom>
          <a:solidFill>
            <a:schemeClr val="bg1"/>
          </a:solidFill>
          <a:ln w="0">
            <a:solidFill>
              <a:schemeClr val="tx1"/>
            </a:solidFill>
          </a:ln>
        </p:spPr>
        <p:txBody>
          <a:bodyPr wrap="square" rtlCol="0">
            <a:spAutoFit/>
          </a:bodyPr>
          <a:lstStyle/>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Switch to M-stream MIMO mode</a:t>
            </a:r>
          </a:p>
        </p:txBody>
      </p:sp>
      <p:sp>
        <p:nvSpPr>
          <p:cNvPr id="42" name="テキスト ボックス 41"/>
          <p:cNvSpPr txBox="1"/>
          <p:nvPr/>
        </p:nvSpPr>
        <p:spPr>
          <a:xfrm>
            <a:off x="5867465" y="1839612"/>
            <a:ext cx="1421364" cy="338554"/>
          </a:xfrm>
          <a:prstGeom prst="rect">
            <a:avLst/>
          </a:prstGeom>
          <a:solidFill>
            <a:schemeClr val="bg1"/>
          </a:solidFill>
          <a:ln w="0">
            <a:solidFill>
              <a:schemeClr val="tx1"/>
            </a:solidFill>
          </a:ln>
        </p:spPr>
        <p:txBody>
          <a:bodyPr wrap="square" rtlCol="0">
            <a:spAutoFit/>
          </a:bodyPr>
          <a:lstStyle/>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SISO mode using the antenna element #1</a:t>
            </a:r>
          </a:p>
        </p:txBody>
      </p:sp>
      <p:sp>
        <p:nvSpPr>
          <p:cNvPr id="43" name="テキスト ボックス 42"/>
          <p:cNvSpPr txBox="1"/>
          <p:nvPr/>
        </p:nvSpPr>
        <p:spPr>
          <a:xfrm>
            <a:off x="2983338" y="1840449"/>
            <a:ext cx="1380955" cy="338554"/>
          </a:xfrm>
          <a:prstGeom prst="rect">
            <a:avLst/>
          </a:prstGeom>
          <a:solidFill>
            <a:schemeClr val="bg1"/>
          </a:solidFill>
          <a:ln w="0">
            <a:solidFill>
              <a:schemeClr val="tx1"/>
            </a:solidFill>
          </a:ln>
        </p:spPr>
        <p:txBody>
          <a:bodyPr wrap="square" rtlCol="0">
            <a:spAutoFit/>
          </a:bodyPr>
          <a:lstStyle/>
          <a:p>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SISO mode using the antenna element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1</a:t>
            </a:r>
            <a:endPar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44" name="テキスト ボックス 43"/>
          <p:cNvSpPr txBox="1"/>
          <p:nvPr/>
        </p:nvSpPr>
        <p:spPr>
          <a:xfrm>
            <a:off x="2879151" y="5784409"/>
            <a:ext cx="1485142" cy="461665"/>
          </a:xfrm>
          <a:prstGeom prst="rect">
            <a:avLst/>
          </a:prstGeom>
          <a:solidFill>
            <a:schemeClr val="bg1"/>
          </a:solidFill>
          <a:ln w="0">
            <a:solidFill>
              <a:schemeClr val="tx1"/>
            </a:solidFill>
          </a:ln>
        </p:spPr>
        <p:txBody>
          <a:bodyPr wrap="square" rtlCol="0">
            <a:spAutoFit/>
          </a:bodyPr>
          <a:lstStyle/>
          <a:p>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Switch to M-stream MIMO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mode</a:t>
            </a:r>
            <a:r>
              <a:rPr lang="ja-JP" altLang="en-US" sz="800" dirty="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(Antenna elements </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i</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s </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a</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lready selected)</a:t>
            </a:r>
          </a:p>
        </p:txBody>
      </p:sp>
      <p:sp>
        <p:nvSpPr>
          <p:cNvPr id="10" name="正方形/長方形 9"/>
          <p:cNvSpPr/>
          <p:nvPr/>
        </p:nvSpPr>
        <p:spPr bwMode="auto">
          <a:xfrm>
            <a:off x="5745927" y="1268760"/>
            <a:ext cx="1542902" cy="43204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algn="ctr" fontAlgn="base">
              <a:spcBef>
                <a:spcPct val="0"/>
              </a:spcBef>
              <a:spcAft>
                <a:spcPct val="0"/>
              </a:spcAf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DEV2</a:t>
            </a:r>
          </a:p>
          <a:p>
            <a:pPr algn="ctr" fontAlgn="base">
              <a:spcBef>
                <a:spcPct val="0"/>
              </a:spcBef>
              <a:spcAft>
                <a:spcPct val="0"/>
              </a:spcAf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(Portable terminal)</a:t>
            </a:r>
            <a:endPar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0" name="正方形/長方形 49"/>
          <p:cNvSpPr/>
          <p:nvPr/>
        </p:nvSpPr>
        <p:spPr bwMode="auto">
          <a:xfrm>
            <a:off x="3358640" y="1268760"/>
            <a:ext cx="843539" cy="43204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algn="ct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DEV1</a:t>
            </a:r>
          </a:p>
          <a:p>
            <a:pPr algn="ct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(Kiosk)</a:t>
            </a:r>
            <a:endPar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31" name="直線矢印コネクタ 30"/>
          <p:cNvCxnSpPr/>
          <p:nvPr/>
        </p:nvCxnSpPr>
        <p:spPr bwMode="auto">
          <a:xfrm flipH="1">
            <a:off x="3861319" y="4905997"/>
            <a:ext cx="2604688"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32" name="直線矢印コネクタ 31"/>
          <p:cNvCxnSpPr/>
          <p:nvPr/>
        </p:nvCxnSpPr>
        <p:spPr bwMode="auto">
          <a:xfrm flipH="1">
            <a:off x="3840875" y="5230571"/>
            <a:ext cx="2625132"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33" name="右中かっこ 32"/>
          <p:cNvSpPr/>
          <p:nvPr/>
        </p:nvSpPr>
        <p:spPr bwMode="auto">
          <a:xfrm>
            <a:off x="6580294" y="3650443"/>
            <a:ext cx="172508" cy="1585838"/>
          </a:xfrm>
          <a:prstGeom prst="rightBrace">
            <a:avLst>
              <a:gd name="adj1" fmla="val 51852"/>
              <a:gd name="adj2" fmla="val 50000"/>
            </a:avLst>
          </a:prstGeom>
          <a:noFill/>
          <a:ln w="317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spAutoFit/>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Arial" charset="0"/>
              <a:ea typeface="ＭＳ Ｐゴシック" charset="-128"/>
            </a:endParaRPr>
          </a:p>
        </p:txBody>
      </p:sp>
      <p:sp>
        <p:nvSpPr>
          <p:cNvPr id="48" name="テキスト ボックス 47"/>
          <p:cNvSpPr txBox="1"/>
          <p:nvPr/>
        </p:nvSpPr>
        <p:spPr>
          <a:xfrm>
            <a:off x="7368790" y="1301915"/>
            <a:ext cx="1475084" cy="400110"/>
          </a:xfrm>
          <a:prstGeom prst="rect">
            <a:avLst/>
          </a:prstGeom>
          <a:noFill/>
        </p:spPr>
        <p:txBody>
          <a:bodyPr wrap="none" rtlCol="0">
            <a:spAutoFit/>
          </a:bodyPr>
          <a:lstStyle/>
          <a:p>
            <a:pPr algn="l"/>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The number of branches:</a:t>
            </a:r>
            <a:endParaRPr lang="en-US" altLang="ja-JP" sz="1000" i="1" dirty="0">
              <a:latin typeface="Times New Roman" panose="02020603050405020304" pitchFamily="18" charset="0"/>
              <a:ea typeface="ＭＳ ゴシック" panose="020B0609070205080204" pitchFamily="49" charset="-128"/>
              <a:cs typeface="Times New Roman" panose="02020603050405020304" pitchFamily="18" charset="0"/>
            </a:endParaRPr>
          </a:p>
          <a:p>
            <a:pPr algn="l"/>
            <a:r>
              <a:rPr kumimoji="1" lang="en-US" altLang="ja-JP" sz="1000" i="1" dirty="0" smtClean="0">
                <a:latin typeface="Times New Roman" panose="02020603050405020304" pitchFamily="18" charset="0"/>
                <a:ea typeface="ＭＳ ゴシック" panose="020B0609070205080204" pitchFamily="49" charset="-128"/>
                <a:cs typeface="Times New Roman" panose="02020603050405020304" pitchFamily="18" charset="0"/>
              </a:rPr>
              <a:t>M</a:t>
            </a:r>
            <a:r>
              <a:rPr kumimoji="1" lang="en-US" altLang="ja-JP" sz="1000" baseline="-25000" dirty="0" smtClean="0">
                <a:latin typeface="Times New Roman" panose="02020603050405020304" pitchFamily="18" charset="0"/>
                <a:ea typeface="ＭＳ ゴシック" panose="020B0609070205080204" pitchFamily="49" charset="-128"/>
                <a:cs typeface="Times New Roman" panose="02020603050405020304" pitchFamily="18" charset="0"/>
              </a:rPr>
              <a:t>2</a:t>
            </a:r>
            <a:endParaRPr kumimoji="1" lang="ja-JP" altLang="en-US" sz="1000" baseline="-250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51" name="テキスト ボックス 50"/>
          <p:cNvSpPr txBox="1"/>
          <p:nvPr/>
        </p:nvSpPr>
        <p:spPr>
          <a:xfrm>
            <a:off x="4178743" y="1354969"/>
            <a:ext cx="1475084" cy="400110"/>
          </a:xfrm>
          <a:prstGeom prst="rect">
            <a:avLst/>
          </a:prstGeom>
          <a:noFill/>
        </p:spPr>
        <p:txBody>
          <a:bodyPr wrap="none" rtlCol="0">
            <a:spAutoFit/>
          </a:bodyPr>
          <a:lstStyle/>
          <a:p>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The number of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branches:</a:t>
            </a:r>
            <a:endPar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endParaRPr>
          </a:p>
          <a:p>
            <a:pPr algn="l"/>
            <a:r>
              <a:rPr lang="en-US" altLang="ja-JP" sz="1000" i="1" dirty="0" smtClean="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1000" baseline="-25000" dirty="0" smtClean="0">
                <a:latin typeface="Times New Roman" panose="02020603050405020304" pitchFamily="18" charset="0"/>
                <a:ea typeface="ＭＳ ゴシック" panose="020B0609070205080204" pitchFamily="49" charset="-128"/>
                <a:cs typeface="Times New Roman" panose="02020603050405020304" pitchFamily="18" charset="0"/>
              </a:rPr>
              <a:t>1</a:t>
            </a:r>
            <a:r>
              <a:rPr lang="en-US" altLang="ja-JP" sz="1000" i="1" baseline="-250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a:t>
            </a:r>
            <a:r>
              <a:rPr kumimoji="1"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max.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512</a:t>
            </a: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a:t>
            </a:r>
            <a:endParaRPr kumimoji="1"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23" name="左右矢印 22"/>
          <p:cNvSpPr/>
          <p:nvPr/>
        </p:nvSpPr>
        <p:spPr bwMode="auto">
          <a:xfrm rot="16200000">
            <a:off x="-1309426" y="3502759"/>
            <a:ext cx="3790729" cy="295369"/>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noAutofit/>
          </a:bodyPr>
          <a:lstStyle/>
          <a:p>
            <a:pPr algn="ct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SISO</a:t>
            </a:r>
            <a:r>
              <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mode</a:t>
            </a:r>
            <a:r>
              <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rPr>
              <a:t> </a:t>
            </a:r>
            <a:r>
              <a:rPr lang="ja-JP" altLang="en-US" sz="10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   SISO</a:t>
            </a:r>
            <a:r>
              <a:rPr lang="ja-JP" altLang="en-US" sz="10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frames</a:t>
            </a:r>
            <a:r>
              <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exchange</a:t>
            </a:r>
            <a:endPar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45" name="テキスト ボックス 44"/>
          <p:cNvSpPr txBox="1"/>
          <p:nvPr/>
        </p:nvSpPr>
        <p:spPr>
          <a:xfrm>
            <a:off x="5850732" y="3025527"/>
            <a:ext cx="2311509" cy="463538"/>
          </a:xfrm>
          <a:prstGeom prst="rect">
            <a:avLst/>
          </a:prstGeom>
          <a:solidFill>
            <a:schemeClr val="bg1"/>
          </a:solidFill>
          <a:ln w="0">
            <a:solidFill>
              <a:schemeClr val="tx1"/>
            </a:solidFill>
          </a:ln>
        </p:spPr>
        <p:txBody>
          <a:bodyPr wrap="square" rtlCol="0">
            <a:spAutoFit/>
          </a:bodyPr>
          <a:lstStyle/>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DEV2</a:t>
            </a:r>
            <a:r>
              <a:rPr lang="ja-JP" altLang="en-US" sz="800" dirty="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decides the number of branches M by determining “</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M=min(M1,M2</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 M is transmitted within the following association requests.</a:t>
            </a:r>
          </a:p>
        </p:txBody>
      </p:sp>
      <p:sp>
        <p:nvSpPr>
          <p:cNvPr id="52" name="テキスト ボックス 51"/>
          <p:cNvSpPr txBox="1"/>
          <p:nvPr/>
        </p:nvSpPr>
        <p:spPr>
          <a:xfrm>
            <a:off x="4606006" y="3506804"/>
            <a:ext cx="1406154" cy="584775"/>
          </a:xfrm>
          <a:prstGeom prst="rect">
            <a:avLst/>
          </a:prstGeom>
          <a:noFill/>
        </p:spPr>
        <p:txBody>
          <a:bodyPr wrap="none" rtlCol="0">
            <a:spAutoFit/>
          </a:bodyPr>
          <a:lstStyle/>
          <a:p>
            <a:r>
              <a:rPr lang="en-US" altLang="ja-JP" sz="800" b="1" dirty="0">
                <a:latin typeface="Times New Roman" panose="02020603050405020304" pitchFamily="18" charset="0"/>
                <a:ea typeface="ＭＳ ゴシック" pitchFamily="49" charset="-128"/>
                <a:cs typeface="Times New Roman" panose="02020603050405020304" pitchFamily="18" charset="0"/>
              </a:rPr>
              <a:t>Association</a:t>
            </a:r>
            <a:r>
              <a:rPr lang="ja-JP" altLang="en-US" sz="800" b="1" dirty="0">
                <a:latin typeface="Times New Roman" panose="02020603050405020304" pitchFamily="18" charset="0"/>
                <a:ea typeface="ＭＳ ゴシック" pitchFamily="49" charset="-128"/>
                <a:cs typeface="Times New Roman" panose="02020603050405020304" pitchFamily="18" charset="0"/>
              </a:rPr>
              <a:t> </a:t>
            </a:r>
            <a:r>
              <a:rPr lang="en-US" altLang="ja-JP" sz="800" b="1" dirty="0" smtClean="0">
                <a:latin typeface="Times New Roman" panose="02020603050405020304" pitchFamily="18" charset="0"/>
                <a:ea typeface="ＭＳ ゴシック" pitchFamily="49" charset="-128"/>
                <a:cs typeface="Times New Roman" panose="02020603050405020304" pitchFamily="18" charset="0"/>
              </a:rPr>
              <a:t>request #</a:t>
            </a:r>
            <a:r>
              <a:rPr lang="en-US" altLang="ja-JP" sz="800" b="1" dirty="0">
                <a:latin typeface="Times New Roman" panose="02020603050405020304" pitchFamily="18" charset="0"/>
                <a:ea typeface="ＭＳ ゴシック" pitchFamily="49" charset="-128"/>
                <a:cs typeface="Times New Roman" panose="02020603050405020304" pitchFamily="18" charset="0"/>
              </a:rPr>
              <a:t>1</a:t>
            </a:r>
            <a:endParaRPr lang="en-US" altLang="ja-JP" sz="800" b="1" dirty="0" smtClean="0">
              <a:latin typeface="Times New Roman" panose="02020603050405020304" pitchFamily="18" charset="0"/>
              <a:ea typeface="ＭＳ ゴシック" pitchFamily="49" charset="-128"/>
              <a:cs typeface="Times New Roman" panose="02020603050405020304" pitchFamily="18" charset="0"/>
            </a:endParaRPr>
          </a:p>
          <a:p>
            <a:r>
              <a:rPr lang="en-US" altLang="ja-JP" sz="800" dirty="0" smtClean="0">
                <a:latin typeface="Times New Roman" panose="02020603050405020304" pitchFamily="18" charset="0"/>
                <a:ea typeface="ＭＳ ゴシック" pitchFamily="49" charset="-128"/>
                <a:cs typeface="Times New Roman" panose="02020603050405020304" pitchFamily="18" charset="0"/>
              </a:rPr>
              <a:t>comprises:</a:t>
            </a:r>
          </a:p>
          <a:p>
            <a:r>
              <a:rPr lang="ja-JP" altLang="en-US" sz="800" dirty="0" smtClean="0">
                <a:latin typeface="Times New Roman" panose="02020603050405020304" pitchFamily="18" charset="0"/>
                <a:ea typeface="ＭＳ ゴシック" pitchFamily="49" charset="-128"/>
                <a:cs typeface="Times New Roman" panose="02020603050405020304" pitchFamily="18" charset="0"/>
              </a:rPr>
              <a:t>・</a:t>
            </a:r>
            <a:r>
              <a:rPr lang="en-US" altLang="ja-JP" sz="800" dirty="0" smtClean="0">
                <a:latin typeface="Times New Roman" panose="02020603050405020304" pitchFamily="18" charset="0"/>
                <a:ea typeface="ＭＳ ゴシック" pitchFamily="49" charset="-128"/>
                <a:cs typeface="Times New Roman" panose="02020603050405020304" pitchFamily="18" charset="0"/>
              </a:rPr>
              <a:t>Value of  M</a:t>
            </a:r>
          </a:p>
          <a:p>
            <a:r>
              <a:rPr lang="ja-JP" altLang="en-US" sz="800" dirty="0" smtClean="0">
                <a:latin typeface="Times New Roman" panose="02020603050405020304" pitchFamily="18" charset="0"/>
                <a:ea typeface="ＭＳ ゴシック" pitchFamily="49" charset="-128"/>
                <a:cs typeface="Times New Roman" panose="02020603050405020304" pitchFamily="18" charset="0"/>
              </a:rPr>
              <a:t>・</a:t>
            </a:r>
            <a:r>
              <a:rPr lang="en-US" altLang="ja-JP" sz="800" dirty="0" smtClean="0">
                <a:latin typeface="Times New Roman" panose="02020603050405020304" pitchFamily="18" charset="0"/>
                <a:ea typeface="ＭＳ ゴシック" pitchFamily="49" charset="-128"/>
                <a:cs typeface="Times New Roman" panose="02020603050405020304" pitchFamily="18" charset="0"/>
              </a:rPr>
              <a:t>Remaining time = (</a:t>
            </a:r>
            <a:r>
              <a:rPr lang="en-US" altLang="ja-JP" sz="800" i="1" dirty="0" smtClean="0">
                <a:latin typeface="Times New Roman" panose="02020603050405020304" pitchFamily="18" charset="0"/>
                <a:ea typeface="ＭＳ ゴシック" pitchFamily="49" charset="-128"/>
                <a:cs typeface="Times New Roman" panose="02020603050405020304" pitchFamily="18" charset="0"/>
              </a:rPr>
              <a:t>N</a:t>
            </a:r>
            <a:r>
              <a:rPr lang="en-US" altLang="ja-JP" sz="800" i="1" baseline="-25000" dirty="0" smtClean="0">
                <a:latin typeface="Times New Roman" panose="02020603050405020304" pitchFamily="18" charset="0"/>
                <a:ea typeface="ＭＳ ゴシック" pitchFamily="49" charset="-128"/>
                <a:cs typeface="Times New Roman" panose="02020603050405020304" pitchFamily="18" charset="0"/>
              </a:rPr>
              <a:t>ar</a:t>
            </a:r>
            <a:r>
              <a:rPr lang="en-US" altLang="ja-JP" sz="800" dirty="0" smtClean="0">
                <a:latin typeface="Times New Roman" panose="02020603050405020304" pitchFamily="18" charset="0"/>
                <a:ea typeface="ＭＳ ゴシック" pitchFamily="49" charset="-128"/>
                <a:cs typeface="Times New Roman" panose="02020603050405020304" pitchFamily="18" charset="0"/>
              </a:rPr>
              <a:t> – 1)</a:t>
            </a:r>
          </a:p>
        </p:txBody>
      </p:sp>
      <p:sp>
        <p:nvSpPr>
          <p:cNvPr id="53" name="正方形/長方形 52"/>
          <p:cNvSpPr/>
          <p:nvPr/>
        </p:nvSpPr>
        <p:spPr>
          <a:xfrm>
            <a:off x="2555776" y="3799191"/>
            <a:ext cx="1930362" cy="338554"/>
          </a:xfrm>
          <a:prstGeom prst="rect">
            <a:avLst/>
          </a:prstGeom>
          <a:solidFill>
            <a:schemeClr val="bg1"/>
          </a:solidFill>
          <a:ln w="0">
            <a:solidFill>
              <a:schemeClr val="tx1"/>
            </a:solidFill>
          </a:ln>
        </p:spPr>
        <p:txBody>
          <a:bodyPr wrap="square">
            <a:spAutoFit/>
          </a:bodyPr>
          <a:lstStyle/>
          <a:p>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Reading the first association request, DEV1 decides the number of elements, </a:t>
            </a:r>
            <a:r>
              <a:rPr lang="en-US" altLang="ja-JP" sz="800" i="1" dirty="0" smtClean="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dirty="0" smtClean="0">
                <a:latin typeface="Times New Roman" panose="02020603050405020304" pitchFamily="18" charset="0"/>
                <a:ea typeface="ＭＳ ゴシック" panose="020B0609070205080204" pitchFamily="49" charset="-128"/>
                <a:cs typeface="Times New Roman" panose="02020603050405020304" pitchFamily="18" charset="0"/>
              </a:rPr>
              <a:t>.</a:t>
            </a:r>
          </a:p>
        </p:txBody>
      </p:sp>
      <p:sp>
        <p:nvSpPr>
          <p:cNvPr id="19" name="正方形/長方形 18"/>
          <p:cNvSpPr/>
          <p:nvPr/>
        </p:nvSpPr>
        <p:spPr>
          <a:xfrm>
            <a:off x="4593798" y="5015127"/>
            <a:ext cx="1276311" cy="215444"/>
          </a:xfrm>
          <a:prstGeom prst="rect">
            <a:avLst/>
          </a:prstGeom>
        </p:spPr>
        <p:txBody>
          <a:bodyPr wrap="none">
            <a:spAutoFit/>
          </a:bodyPr>
          <a:lstStyle/>
          <a:p>
            <a:r>
              <a:rPr lang="en-US" altLang="ja-JP" sz="800" b="1" dirty="0">
                <a:latin typeface="Times New Roman" panose="02020603050405020304" pitchFamily="18" charset="0"/>
                <a:ea typeface="ＭＳ ゴシック" pitchFamily="49" charset="-128"/>
                <a:cs typeface="Times New Roman" panose="02020603050405020304" pitchFamily="18" charset="0"/>
              </a:rPr>
              <a:t>Association</a:t>
            </a:r>
            <a:r>
              <a:rPr lang="ja-JP" altLang="en-US" sz="800" b="1" dirty="0">
                <a:latin typeface="Times New Roman" panose="02020603050405020304" pitchFamily="18" charset="0"/>
                <a:ea typeface="ＭＳ ゴシック" pitchFamily="49" charset="-128"/>
                <a:cs typeface="Times New Roman" panose="02020603050405020304" pitchFamily="18" charset="0"/>
              </a:rPr>
              <a:t> </a:t>
            </a:r>
            <a:r>
              <a:rPr lang="en-US" altLang="ja-JP" sz="800" b="1" dirty="0">
                <a:latin typeface="Times New Roman" panose="02020603050405020304" pitchFamily="18" charset="0"/>
                <a:ea typeface="ＭＳ ゴシック" pitchFamily="49" charset="-128"/>
                <a:cs typeface="Times New Roman" panose="02020603050405020304" pitchFamily="18" charset="0"/>
              </a:rPr>
              <a:t>request </a:t>
            </a:r>
            <a:r>
              <a:rPr lang="en-US" altLang="ja-JP" sz="800" b="1" dirty="0" smtClean="0">
                <a:latin typeface="Times New Roman" panose="02020603050405020304" pitchFamily="18" charset="0"/>
                <a:ea typeface="ＭＳ ゴシック" pitchFamily="49" charset="-128"/>
                <a:cs typeface="Times New Roman" panose="02020603050405020304" pitchFamily="18" charset="0"/>
              </a:rPr>
              <a:t> #</a:t>
            </a:r>
            <a:r>
              <a:rPr lang="en-US" altLang="ja-JP" sz="800" b="1" i="1" dirty="0" smtClean="0">
                <a:latin typeface="Times New Roman" panose="02020603050405020304" pitchFamily="18" charset="0"/>
                <a:ea typeface="ＭＳ ゴシック" pitchFamily="49" charset="-128"/>
                <a:cs typeface="Times New Roman" panose="02020603050405020304" pitchFamily="18" charset="0"/>
              </a:rPr>
              <a:t>N</a:t>
            </a:r>
            <a:r>
              <a:rPr lang="en-US" altLang="ja-JP" sz="800" b="1" i="1" baseline="-25000" dirty="0" smtClean="0">
                <a:latin typeface="Times New Roman" panose="02020603050405020304" pitchFamily="18" charset="0"/>
                <a:ea typeface="ＭＳ ゴシック" pitchFamily="49" charset="-128"/>
                <a:cs typeface="Times New Roman" panose="02020603050405020304" pitchFamily="18" charset="0"/>
              </a:rPr>
              <a:t>ar</a:t>
            </a:r>
            <a:endParaRPr lang="en-US" altLang="ja-JP" sz="800" b="1" i="1" dirty="0">
              <a:latin typeface="Times New Roman" panose="02020603050405020304" pitchFamily="18" charset="0"/>
              <a:ea typeface="ＭＳ ゴシック" pitchFamily="49" charset="-128"/>
              <a:cs typeface="Times New Roman" panose="02020603050405020304" pitchFamily="18" charset="0"/>
            </a:endParaRPr>
          </a:p>
        </p:txBody>
      </p:sp>
      <p:sp>
        <p:nvSpPr>
          <p:cNvPr id="54" name="正方形/長方形 53"/>
          <p:cNvSpPr/>
          <p:nvPr/>
        </p:nvSpPr>
        <p:spPr>
          <a:xfrm>
            <a:off x="4593798" y="4690553"/>
            <a:ext cx="1433406" cy="215444"/>
          </a:xfrm>
          <a:prstGeom prst="rect">
            <a:avLst/>
          </a:prstGeom>
        </p:spPr>
        <p:txBody>
          <a:bodyPr wrap="none">
            <a:spAutoFit/>
          </a:bodyPr>
          <a:lstStyle/>
          <a:p>
            <a:r>
              <a:rPr lang="en-US" altLang="ja-JP" sz="800" b="1" dirty="0">
                <a:latin typeface="Times New Roman" panose="02020603050405020304" pitchFamily="18" charset="0"/>
                <a:ea typeface="ＭＳ ゴシック" pitchFamily="49" charset="-128"/>
                <a:cs typeface="Times New Roman" panose="02020603050405020304" pitchFamily="18" charset="0"/>
              </a:rPr>
              <a:t>Association</a:t>
            </a:r>
            <a:r>
              <a:rPr lang="ja-JP" altLang="en-US" sz="800" b="1" dirty="0">
                <a:latin typeface="Times New Roman" panose="02020603050405020304" pitchFamily="18" charset="0"/>
                <a:ea typeface="ＭＳ ゴシック" pitchFamily="49" charset="-128"/>
                <a:cs typeface="Times New Roman" panose="02020603050405020304" pitchFamily="18" charset="0"/>
              </a:rPr>
              <a:t> </a:t>
            </a:r>
            <a:r>
              <a:rPr lang="en-US" altLang="ja-JP" sz="800" b="1" dirty="0" smtClean="0">
                <a:latin typeface="Times New Roman" panose="02020603050405020304" pitchFamily="18" charset="0"/>
                <a:ea typeface="ＭＳ ゴシック" pitchFamily="49" charset="-128"/>
                <a:cs typeface="Times New Roman" panose="02020603050405020304" pitchFamily="18" charset="0"/>
              </a:rPr>
              <a:t>request  #</a:t>
            </a:r>
            <a:r>
              <a:rPr lang="en-US" altLang="ja-JP" sz="800" b="1" i="1" dirty="0" smtClean="0">
                <a:latin typeface="Times New Roman" panose="02020603050405020304" pitchFamily="18" charset="0"/>
                <a:ea typeface="ＭＳ ゴシック" pitchFamily="49" charset="-128"/>
                <a:cs typeface="Times New Roman" panose="02020603050405020304" pitchFamily="18" charset="0"/>
              </a:rPr>
              <a:t>N</a:t>
            </a:r>
            <a:r>
              <a:rPr lang="en-US" altLang="ja-JP" sz="800" b="1" i="1" baseline="-25000" dirty="0" smtClean="0">
                <a:latin typeface="Times New Roman" panose="02020603050405020304" pitchFamily="18" charset="0"/>
                <a:ea typeface="ＭＳ ゴシック" pitchFamily="49" charset="-128"/>
                <a:cs typeface="Times New Roman" panose="02020603050405020304" pitchFamily="18" charset="0"/>
              </a:rPr>
              <a:t>ar</a:t>
            </a:r>
            <a:r>
              <a:rPr lang="en-US" altLang="ja-JP" sz="800" b="1" dirty="0" smtClean="0">
                <a:latin typeface="Times New Roman" panose="02020603050405020304" pitchFamily="18" charset="0"/>
                <a:ea typeface="ＭＳ ゴシック" pitchFamily="49" charset="-128"/>
                <a:cs typeface="Times New Roman" panose="02020603050405020304" pitchFamily="18" charset="0"/>
              </a:rPr>
              <a:t> − 1</a:t>
            </a:r>
            <a:endParaRPr lang="en-US" altLang="ja-JP" sz="800" b="1" dirty="0">
              <a:latin typeface="Times New Roman" panose="02020603050405020304" pitchFamily="18" charset="0"/>
              <a:ea typeface="ＭＳ ゴシック" pitchFamily="49" charset="-128"/>
              <a:cs typeface="Times New Roman" panose="02020603050405020304" pitchFamily="18" charset="0"/>
            </a:endParaRPr>
          </a:p>
        </p:txBody>
      </p:sp>
      <p:sp>
        <p:nvSpPr>
          <p:cNvPr id="40" name="正方形/長方形 39"/>
          <p:cNvSpPr/>
          <p:nvPr/>
        </p:nvSpPr>
        <p:spPr>
          <a:xfrm rot="16200000">
            <a:off x="4902986" y="4346027"/>
            <a:ext cx="453970" cy="415498"/>
          </a:xfrm>
          <a:prstGeom prst="rect">
            <a:avLst/>
          </a:prstGeom>
        </p:spPr>
        <p:txBody>
          <a:bodyPr wrap="none">
            <a:spAutoFit/>
          </a:bodyPr>
          <a:lstStyle/>
          <a:p>
            <a:r>
              <a:rPr lang="en-US" altLang="ja-JP" sz="2100" dirty="0" smtClean="0">
                <a:latin typeface="Times New Roman" panose="02020603050405020304" pitchFamily="18" charset="0"/>
                <a:ea typeface="ＭＳ ゴシック" pitchFamily="49" charset="-128"/>
                <a:cs typeface="Times New Roman" panose="02020603050405020304" pitchFamily="18" charset="0"/>
              </a:rPr>
              <a:t>…</a:t>
            </a:r>
            <a:endParaRPr lang="en-US" altLang="ja-JP" sz="2100" dirty="0">
              <a:latin typeface="Times New Roman" panose="02020603050405020304" pitchFamily="18" charset="0"/>
              <a:ea typeface="ＭＳ ゴシック" pitchFamily="49" charset="-128"/>
              <a:cs typeface="Times New Roman" panose="02020603050405020304" pitchFamily="18" charset="0"/>
            </a:endParaRPr>
          </a:p>
        </p:txBody>
      </p:sp>
      <p:cxnSp>
        <p:nvCxnSpPr>
          <p:cNvPr id="55" name="直線矢印コネクタ 54"/>
          <p:cNvCxnSpPr/>
          <p:nvPr/>
        </p:nvCxnSpPr>
        <p:spPr bwMode="auto">
          <a:xfrm flipH="1">
            <a:off x="3842757" y="4393099"/>
            <a:ext cx="262325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56" name="正方形/長方形 55"/>
          <p:cNvSpPr/>
          <p:nvPr/>
        </p:nvSpPr>
        <p:spPr>
          <a:xfrm>
            <a:off x="4593798" y="4177655"/>
            <a:ext cx="1189749" cy="215444"/>
          </a:xfrm>
          <a:prstGeom prst="rect">
            <a:avLst/>
          </a:prstGeom>
        </p:spPr>
        <p:txBody>
          <a:bodyPr wrap="none">
            <a:spAutoFit/>
          </a:bodyPr>
          <a:lstStyle/>
          <a:p>
            <a:r>
              <a:rPr lang="en-US" altLang="ja-JP" sz="800" b="1" dirty="0">
                <a:latin typeface="Times New Roman" panose="02020603050405020304" pitchFamily="18" charset="0"/>
                <a:ea typeface="ＭＳ ゴシック" pitchFamily="49" charset="-128"/>
                <a:cs typeface="Times New Roman" panose="02020603050405020304" pitchFamily="18" charset="0"/>
              </a:rPr>
              <a:t>Association</a:t>
            </a:r>
            <a:r>
              <a:rPr lang="ja-JP" altLang="en-US" sz="800" b="1" dirty="0">
                <a:latin typeface="Times New Roman" panose="02020603050405020304" pitchFamily="18" charset="0"/>
                <a:ea typeface="ＭＳ ゴシック" pitchFamily="49" charset="-128"/>
                <a:cs typeface="Times New Roman" panose="02020603050405020304" pitchFamily="18" charset="0"/>
              </a:rPr>
              <a:t> </a:t>
            </a:r>
            <a:r>
              <a:rPr lang="en-US" altLang="ja-JP" sz="800" b="1" dirty="0" smtClean="0">
                <a:latin typeface="Times New Roman" panose="02020603050405020304" pitchFamily="18" charset="0"/>
                <a:ea typeface="ＭＳ ゴシック" pitchFamily="49" charset="-128"/>
                <a:cs typeface="Times New Roman" panose="02020603050405020304" pitchFamily="18" charset="0"/>
              </a:rPr>
              <a:t>request  #2</a:t>
            </a:r>
            <a:endParaRPr lang="en-US" altLang="ja-JP" sz="800" b="1" dirty="0">
              <a:latin typeface="Times New Roman" panose="02020603050405020304" pitchFamily="18" charset="0"/>
              <a:ea typeface="ＭＳ ゴシック" pitchFamily="49" charset="-128"/>
              <a:cs typeface="Times New Roman" panose="02020603050405020304" pitchFamily="18" charset="0"/>
            </a:endParaRPr>
          </a:p>
        </p:txBody>
      </p:sp>
      <p:sp>
        <p:nvSpPr>
          <p:cNvPr id="26" name="四角形吹き出し 25"/>
          <p:cNvSpPr/>
          <p:nvPr/>
        </p:nvSpPr>
        <p:spPr bwMode="auto">
          <a:xfrm>
            <a:off x="899592" y="4224812"/>
            <a:ext cx="2379096" cy="1248988"/>
          </a:xfrm>
          <a:prstGeom prst="wedgeRectCallout">
            <a:avLst>
              <a:gd name="adj1" fmla="val 75163"/>
              <a:gd name="adj2" fmla="val 43406"/>
            </a:avLst>
          </a:prstGeom>
          <a:solidFill>
            <a:schemeClr val="bg1"/>
          </a:solidFill>
          <a:ln w="0" cap="flat" cmpd="sng" algn="ctr">
            <a:solidFill>
              <a:schemeClr val="tx1"/>
            </a:solidFill>
            <a:prstDash val="solid"/>
            <a:round/>
            <a:headEnd type="none" w="med" len="med"/>
            <a:tailEnd type="none" w="med" len="med"/>
          </a:ln>
          <a:effectLst/>
        </p:spPr>
        <p:txBody>
          <a:bodyPr vert="horz" wrap="square" lIns="36000" tIns="36000" rIns="36000" bIns="36000" numCol="1" rtlCol="0" anchor="t" anchorCtr="0" compatLnSpc="1">
            <a:prstTxWarp prst="textNoShape">
              <a:avLst/>
            </a:prstTxWarp>
            <a:noAutofit/>
          </a:bodyPr>
          <a:lstStyle/>
          <a:p>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(1) when </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baseline="-25000" dirty="0">
                <a:latin typeface="Times New Roman" panose="02020603050405020304" pitchFamily="18" charset="0"/>
                <a:ea typeface="ＭＳ ゴシック" panose="020B0609070205080204" pitchFamily="49" charset="-128"/>
                <a:cs typeface="Times New Roman" panose="02020603050405020304" pitchFamily="18" charset="0"/>
              </a:rPr>
              <a:t>1</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&gt;</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r>
              <a:rPr lang="ja-JP" altLang="en-US" sz="800" dirty="0" err="1">
                <a:latin typeface="Times New Roman" panose="02020603050405020304" pitchFamily="18" charset="0"/>
                <a:ea typeface="ＭＳ ゴシック" panose="020B0609070205080204" pitchFamily="49" charset="-128"/>
                <a:cs typeface="Times New Roman" panose="02020603050405020304" pitchFamily="18" charset="0"/>
              </a:rPr>
              <a:t>，</a:t>
            </a:r>
            <a:endPar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endParaRPr>
          </a:p>
          <a:p>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DEV1 selects M antenna elements </a:t>
            </a:r>
          </a:p>
          <a:p>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(Example of procedure selecting antenna: Select using reception levels)</a:t>
            </a:r>
          </a:p>
          <a:p>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Association requests are transmitted M1 times, hence M1 antenna is switched on to receive these Association requests.</a:t>
            </a:r>
          </a:p>
          <a:p>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(2) when </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r>
              <a:rPr lang="en-US" altLang="ja-JP" sz="800" baseline="-25000" dirty="0">
                <a:latin typeface="Times New Roman" panose="02020603050405020304" pitchFamily="18" charset="0"/>
                <a:ea typeface="ＭＳ ゴシック" panose="020B0609070205080204" pitchFamily="49" charset="-128"/>
                <a:cs typeface="Times New Roman" panose="02020603050405020304" pitchFamily="18" charset="0"/>
              </a:rPr>
              <a:t>1</a:t>
            </a:r>
            <a:r>
              <a:rPr lang="ja-JP" altLang="en-US" sz="800" dirty="0">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800" i="1" dirty="0">
                <a:latin typeface="Times New Roman" panose="02020603050405020304" pitchFamily="18" charset="0"/>
                <a:ea typeface="ＭＳ ゴシック" panose="020B0609070205080204" pitchFamily="49" charset="-128"/>
                <a:cs typeface="Times New Roman" panose="02020603050405020304" pitchFamily="18" charset="0"/>
              </a:rPr>
              <a:t>M</a:t>
            </a:r>
          </a:p>
          <a:p>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DEV1 does not have to select antenna element.</a:t>
            </a:r>
            <a:r>
              <a:rPr lang="ja-JP" altLang="en-US" sz="800" dirty="0">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800" dirty="0">
                <a:latin typeface="Times New Roman" panose="02020603050405020304" pitchFamily="18" charset="0"/>
                <a:ea typeface="ＭＳ ゴシック" panose="020B0609070205080204" pitchFamily="49" charset="-128"/>
                <a:cs typeface="Times New Roman" panose="02020603050405020304" pitchFamily="18" charset="0"/>
              </a:rPr>
              <a:t>Just listen to association requests sent from DEV2)</a:t>
            </a:r>
          </a:p>
        </p:txBody>
      </p:sp>
      <p:sp>
        <p:nvSpPr>
          <p:cNvPr id="6" name="正方形/長方形 5"/>
          <p:cNvSpPr/>
          <p:nvPr/>
        </p:nvSpPr>
        <p:spPr>
          <a:xfrm>
            <a:off x="6128451" y="5122849"/>
            <a:ext cx="2871299" cy="369332"/>
          </a:xfrm>
          <a:prstGeom prst="rect">
            <a:avLst/>
          </a:prstGeom>
        </p:spPr>
        <p:txBody>
          <a:bodyPr wrap="none">
            <a:spAutoFit/>
          </a:bodyPr>
          <a:lstStyle/>
          <a:p>
            <a:r>
              <a:rPr kumimoji="1" lang="en-US" altLang="ja-JP" sz="1800" i="1" dirty="0" smtClean="0">
                <a:solidFill>
                  <a:srgbClr val="FF0000"/>
                </a:solidFill>
              </a:rPr>
              <a:t>Enables us selecting </a:t>
            </a:r>
            <a:r>
              <a:rPr kumimoji="1" lang="en-US" altLang="ja-JP" sz="1800" i="1" dirty="0">
                <a:solidFill>
                  <a:srgbClr val="FF0000"/>
                </a:solidFill>
              </a:rPr>
              <a:t>antenna</a:t>
            </a:r>
            <a:endParaRPr lang="ja-JP" altLang="en-US" sz="1800" i="1" dirty="0">
              <a:solidFill>
                <a:srgbClr val="FF0000"/>
              </a:solidFill>
            </a:endParaRPr>
          </a:p>
        </p:txBody>
      </p:sp>
    </p:spTree>
    <p:extLst>
      <p:ext uri="{BB962C8B-B14F-4D97-AF65-F5344CB8AC3E}">
        <p14:creationId xmlns:p14="http://schemas.microsoft.com/office/powerpoint/2010/main" val="17152358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11560" y="1772816"/>
            <a:ext cx="7992888" cy="4536504"/>
          </a:xfrm>
        </p:spPr>
        <p:txBody>
          <a:bodyPr/>
          <a:lstStyle/>
          <a:p>
            <a:r>
              <a:rPr lang="en-US" altLang="ja-JP" sz="2400" dirty="0"/>
              <a:t>RF impairments</a:t>
            </a:r>
            <a:endParaRPr lang="en-US" altLang="ja-JP" sz="2400" dirty="0" smtClean="0"/>
          </a:p>
          <a:p>
            <a:pPr lvl="1"/>
            <a:r>
              <a:rPr lang="en-US" altLang="ja-JP" sz="2000" dirty="0" smtClean="0"/>
              <a:t>Phase noise</a:t>
            </a:r>
          </a:p>
          <a:p>
            <a:pPr lvl="2"/>
            <a:r>
              <a:rPr lang="en-US" altLang="ja-JP" sz="1600" dirty="0" smtClean="0"/>
              <a:t>PSD(0) </a:t>
            </a:r>
            <a:r>
              <a:rPr lang="en-US" altLang="ja-JP" sz="1600" dirty="0"/>
              <a:t>= </a:t>
            </a:r>
            <a:r>
              <a:rPr lang="en-US" altLang="ja-JP" sz="1600" dirty="0" smtClean="0"/>
              <a:t>-</a:t>
            </a:r>
            <a:r>
              <a:rPr lang="en-US" altLang="ja-JP" sz="1600" dirty="0"/>
              <a:t>100</a:t>
            </a:r>
            <a:r>
              <a:rPr lang="en-US" altLang="ja-JP" sz="1600" dirty="0" smtClean="0"/>
              <a:t> </a:t>
            </a:r>
            <a:r>
              <a:rPr lang="en-US" altLang="ja-JP" sz="1600" dirty="0" err="1" smtClean="0"/>
              <a:t>dBc</a:t>
            </a:r>
            <a:r>
              <a:rPr lang="en-US" altLang="ja-JP" sz="1600" dirty="0" smtClean="0"/>
              <a:t>, </a:t>
            </a:r>
            <a:r>
              <a:rPr lang="en-US" altLang="ja-JP" sz="1600" dirty="0" err="1" smtClean="0"/>
              <a:t>f</a:t>
            </a:r>
            <a:r>
              <a:rPr lang="en-US" altLang="ja-JP" sz="1600" baseline="-25000" dirty="0" err="1" smtClean="0"/>
              <a:t>p</a:t>
            </a:r>
            <a:r>
              <a:rPr lang="en-US" altLang="ja-JP" sz="1600" dirty="0" smtClean="0"/>
              <a:t> </a:t>
            </a:r>
            <a:r>
              <a:rPr lang="en-US" altLang="ja-JP" sz="1600" dirty="0"/>
              <a:t>= </a:t>
            </a:r>
            <a:r>
              <a:rPr lang="en-US" altLang="ja-JP" sz="1600" dirty="0" smtClean="0"/>
              <a:t>1MHz,</a:t>
            </a:r>
            <a:r>
              <a:rPr lang="ja-JP" altLang="en-US" sz="1600" dirty="0" smtClean="0"/>
              <a:t> </a:t>
            </a:r>
            <a:r>
              <a:rPr lang="en-US" altLang="ja-JP" sz="1600" dirty="0" err="1" smtClean="0"/>
              <a:t>f</a:t>
            </a:r>
            <a:r>
              <a:rPr lang="en-US" altLang="ja-JP" sz="1600" baseline="-25000" dirty="0" err="1" smtClean="0"/>
              <a:t>z</a:t>
            </a:r>
            <a:r>
              <a:rPr lang="en-US" altLang="ja-JP" sz="1600" dirty="0" smtClean="0"/>
              <a:t> </a:t>
            </a:r>
            <a:r>
              <a:rPr lang="en-US" altLang="ja-JP" sz="1600" dirty="0"/>
              <a:t>= </a:t>
            </a:r>
            <a:r>
              <a:rPr lang="en-US" altLang="ja-JP" sz="1600" dirty="0" smtClean="0"/>
              <a:t>100</a:t>
            </a:r>
            <a:r>
              <a:rPr lang="ja-JP" altLang="en-US" sz="1600" dirty="0"/>
              <a:t> </a:t>
            </a:r>
            <a:r>
              <a:rPr lang="en-US" altLang="ja-JP" sz="1600" dirty="0" smtClean="0"/>
              <a:t>MHz;</a:t>
            </a:r>
          </a:p>
          <a:p>
            <a:pPr lvl="1"/>
            <a:r>
              <a:rPr lang="en-US" altLang="ja-JP" sz="2000" dirty="0" smtClean="0"/>
              <a:t>PA Nonlinearity</a:t>
            </a:r>
            <a:endParaRPr lang="en-US" altLang="ja-JP" sz="2000" dirty="0"/>
          </a:p>
          <a:p>
            <a:pPr lvl="2"/>
            <a:r>
              <a:rPr lang="en-US" altLang="ja-JP" sz="1600" dirty="0"/>
              <a:t>p = </a:t>
            </a:r>
            <a:r>
              <a:rPr lang="en-US" altLang="ja-JP" sz="1600" dirty="0" smtClean="0"/>
              <a:t>4.20</a:t>
            </a:r>
            <a:endParaRPr lang="en-US" altLang="ja-JP" sz="1600" dirty="0"/>
          </a:p>
          <a:p>
            <a:pPr lvl="2"/>
            <a:r>
              <a:rPr lang="en-US" altLang="ja-JP" sz="1600" dirty="0" err="1"/>
              <a:t>V</a:t>
            </a:r>
            <a:r>
              <a:rPr lang="en-US" altLang="ja-JP" sz="1600" baseline="-25000" dirty="0" err="1"/>
              <a:t>sat</a:t>
            </a:r>
            <a:r>
              <a:rPr lang="en-US" altLang="ja-JP" sz="1600" dirty="0"/>
              <a:t> = </a:t>
            </a:r>
            <a:r>
              <a:rPr lang="en-US" altLang="ja-JP" sz="1600" dirty="0" smtClean="0"/>
              <a:t>1.413</a:t>
            </a:r>
            <a:r>
              <a:rPr lang="ja-JP" altLang="en-US" sz="1600" dirty="0" smtClean="0"/>
              <a:t>　</a:t>
            </a:r>
            <a:r>
              <a:rPr lang="en-US" altLang="ja-JP" sz="1600" dirty="0" smtClean="0"/>
              <a:t>V</a:t>
            </a:r>
            <a:endParaRPr lang="en-US" altLang="ja-JP" sz="1600" dirty="0"/>
          </a:p>
          <a:p>
            <a:pPr lvl="2"/>
            <a:r>
              <a:rPr lang="en-US" altLang="ja-JP" sz="1600" dirty="0"/>
              <a:t>a = 8200000</a:t>
            </a:r>
          </a:p>
          <a:p>
            <a:pPr lvl="2"/>
            <a:r>
              <a:rPr lang="en-US" altLang="ja-JP" sz="1600" dirty="0"/>
              <a:t>b = </a:t>
            </a:r>
            <a:r>
              <a:rPr lang="en-US" altLang="ja-JP" sz="1600" dirty="0" smtClean="0"/>
              <a:t>0.326</a:t>
            </a:r>
            <a:endParaRPr lang="en-US" altLang="ja-JP" sz="1600" dirty="0"/>
          </a:p>
          <a:p>
            <a:pPr lvl="2"/>
            <a:r>
              <a:rPr lang="en-US" altLang="ja-JP" sz="1600" dirty="0"/>
              <a:t>q</a:t>
            </a:r>
            <a:r>
              <a:rPr lang="en-US" altLang="ja-JP" sz="1600" baseline="-25000" dirty="0"/>
              <a:t>1</a:t>
            </a:r>
            <a:r>
              <a:rPr lang="en-US" altLang="ja-JP" sz="1600" dirty="0"/>
              <a:t> = </a:t>
            </a:r>
            <a:r>
              <a:rPr lang="en-US" altLang="ja-JP" sz="1600" dirty="0" smtClean="0"/>
              <a:t>10.6</a:t>
            </a:r>
            <a:endParaRPr lang="en-US" altLang="ja-JP" sz="1600" dirty="0"/>
          </a:p>
          <a:p>
            <a:pPr lvl="2"/>
            <a:r>
              <a:rPr lang="en-US" altLang="ja-JP" sz="1600" dirty="0"/>
              <a:t>q</a:t>
            </a:r>
            <a:r>
              <a:rPr lang="en-US" altLang="ja-JP" sz="1600" baseline="-25000" dirty="0"/>
              <a:t>2</a:t>
            </a:r>
            <a:r>
              <a:rPr lang="en-US" altLang="ja-JP" sz="1600" dirty="0"/>
              <a:t> = 8.0</a:t>
            </a:r>
          </a:p>
          <a:p>
            <a:pPr lvl="2"/>
            <a:r>
              <a:rPr lang="en-US" altLang="ja-JP" sz="1600" dirty="0"/>
              <a:t>G  = </a:t>
            </a:r>
            <a:r>
              <a:rPr lang="en-US" altLang="ja-JP" sz="1600" dirty="0" smtClean="0"/>
              <a:t>3.30 </a:t>
            </a:r>
          </a:p>
          <a:p>
            <a:pPr lvl="2"/>
            <a:r>
              <a:rPr lang="en-US" altLang="ja-JP" sz="1600" dirty="0" smtClean="0"/>
              <a:t>Output </a:t>
            </a:r>
            <a:r>
              <a:rPr lang="en-US" altLang="ja-JP" sz="1600" dirty="0" err="1" smtClean="0"/>
              <a:t>backoff</a:t>
            </a:r>
            <a:r>
              <a:rPr lang="en-US" altLang="ja-JP" sz="1600" dirty="0" smtClean="0"/>
              <a:t> = 10 dB</a:t>
            </a:r>
            <a:endParaRPr lang="en-US" altLang="ja-JP" sz="1600" dirty="0"/>
          </a:p>
          <a:p>
            <a:r>
              <a:rPr kumimoji="1" lang="en-US" altLang="ja-JP" sz="2400" dirty="0" smtClean="0"/>
              <a:t>No FEC: check BER = 10</a:t>
            </a:r>
            <a:r>
              <a:rPr kumimoji="1" lang="en-US" altLang="ja-JP" sz="2400" baseline="30000" dirty="0" smtClean="0"/>
              <a:t>-3</a:t>
            </a:r>
            <a:endParaRPr kumimoji="1" lang="en-US" altLang="ja-JP" sz="2400" dirty="0" smtClean="0"/>
          </a:p>
          <a:p>
            <a:pPr lvl="1"/>
            <a:endParaRPr kumimoji="1" lang="ja-JP" altLang="en-US" sz="2000" dirty="0"/>
          </a:p>
        </p:txBody>
      </p:sp>
      <p:sp>
        <p:nvSpPr>
          <p:cNvPr id="2" name="タイトル 1"/>
          <p:cNvSpPr>
            <a:spLocks noGrp="1"/>
          </p:cNvSpPr>
          <p:nvPr>
            <p:ph type="title"/>
          </p:nvPr>
        </p:nvSpPr>
        <p:spPr>
          <a:xfrm>
            <a:off x="685800" y="685800"/>
            <a:ext cx="7772400" cy="870992"/>
          </a:xfrm>
        </p:spPr>
        <p:txBody>
          <a:bodyPr/>
          <a:lstStyle/>
          <a:p>
            <a:r>
              <a:rPr lang="en-US" altLang="ja-JP" dirty="0" smtClean="0"/>
              <a:t>BER simulations settings</a:t>
            </a:r>
            <a:endParaRPr kumimoji="1" lang="ja-JP" altLang="en-US" dirty="0"/>
          </a:p>
        </p:txBody>
      </p:sp>
    </p:spTree>
    <p:extLst>
      <p:ext uri="{BB962C8B-B14F-4D97-AF65-F5344CB8AC3E}">
        <p14:creationId xmlns:p14="http://schemas.microsoft.com/office/powerpoint/2010/main" val="933991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latin typeface="Times New Roman" panose="02020603050405020304" pitchFamily="18" charset="0"/>
                <a:cs typeface="Times New Roman" panose="02020603050405020304" pitchFamily="18" charset="0"/>
              </a:rPr>
              <a:t>100Gbit/s Transmission performance</a:t>
            </a:r>
            <a:br>
              <a:rPr lang="en-US" altLang="ja-JP" dirty="0">
                <a:latin typeface="Times New Roman" panose="02020603050405020304" pitchFamily="18" charset="0"/>
                <a:cs typeface="Times New Roman" panose="02020603050405020304" pitchFamily="18" charset="0"/>
              </a:rPr>
            </a:br>
            <a:r>
              <a:rPr lang="en-US" altLang="ja-JP" dirty="0">
                <a:latin typeface="Times New Roman" panose="02020603050405020304" pitchFamily="18" charset="0"/>
                <a:ea typeface="HGP創英角ｺﾞｼｯｸUB" panose="020B0900000000000000" pitchFamily="50" charset="-128"/>
                <a:cs typeface="Times New Roman" panose="02020603050405020304" pitchFamily="18" charset="0"/>
              </a:rPr>
              <a:t>64QAM,</a:t>
            </a:r>
            <a:r>
              <a:rPr lang="ja-JP" altLang="en-US" dirty="0">
                <a:latin typeface="Times New Roman" panose="02020603050405020304" pitchFamily="18" charset="0"/>
                <a:ea typeface="HGP創英角ｺﾞｼｯｸUB" panose="020B0900000000000000" pitchFamily="50" charset="-128"/>
                <a:cs typeface="Times New Roman" panose="02020603050405020304" pitchFamily="18" charset="0"/>
              </a:rPr>
              <a:t> </a:t>
            </a:r>
            <a:r>
              <a:rPr lang="en-US" altLang="ja-JP" dirty="0">
                <a:latin typeface="Times New Roman" panose="02020603050405020304" pitchFamily="18" charset="0"/>
                <a:ea typeface="HGP創英角ｺﾞｼｯｸUB" panose="020B0900000000000000" pitchFamily="50" charset="-128"/>
                <a:cs typeface="Times New Roman" panose="02020603050405020304" pitchFamily="18" charset="0"/>
              </a:rPr>
              <a:t>MIMO with </a:t>
            </a:r>
            <a:r>
              <a:rPr lang="en-US" altLang="ja-JP" i="1" dirty="0">
                <a:latin typeface="Times New Roman" panose="02020603050405020304" pitchFamily="18" charset="0"/>
                <a:ea typeface="HGP創英角ｺﾞｼｯｸUB" panose="020B0900000000000000" pitchFamily="50" charset="-128"/>
                <a:cs typeface="Times New Roman" panose="02020603050405020304" pitchFamily="18" charset="0"/>
              </a:rPr>
              <a:t>M</a:t>
            </a:r>
            <a:r>
              <a:rPr lang="en-US" altLang="ja-JP" dirty="0">
                <a:latin typeface="Times New Roman" panose="02020603050405020304" pitchFamily="18" charset="0"/>
                <a:ea typeface="HGP創英角ｺﾞｼｯｸUB" panose="020B0900000000000000" pitchFamily="50" charset="-128"/>
                <a:cs typeface="Times New Roman" panose="02020603050405020304" pitchFamily="18" charset="0"/>
              </a:rPr>
              <a:t>=16</a:t>
            </a:r>
            <a:endParaRPr kumimoji="1" lang="ja-JP" altLang="en-US" dirty="0"/>
          </a:p>
        </p:txBody>
      </p:sp>
      <p:graphicFrame>
        <p:nvGraphicFramePr>
          <p:cNvPr id="4" name="グラフ 3"/>
          <p:cNvGraphicFramePr>
            <a:graphicFrameLocks/>
          </p:cNvGraphicFramePr>
          <p:nvPr>
            <p:extLst>
              <p:ext uri="{D42A27DB-BD31-4B8C-83A1-F6EECF244321}">
                <p14:modId xmlns:p14="http://schemas.microsoft.com/office/powerpoint/2010/main" val="1642291360"/>
              </p:ext>
            </p:extLst>
          </p:nvPr>
        </p:nvGraphicFramePr>
        <p:xfrm>
          <a:off x="2195736" y="2204864"/>
          <a:ext cx="4796846" cy="391635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87714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 HRCP channel measurement</a:t>
            </a:r>
            <a:endParaRPr kumimoji="1" lang="ja-JP" altLang="en-US" dirty="0"/>
          </a:p>
        </p:txBody>
      </p:sp>
      <p:pic>
        <p:nvPicPr>
          <p:cNvPr id="4" name="Picture 3"/>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7945" t="-18603" r="15583" b="22047"/>
          <a:stretch/>
        </p:blipFill>
        <p:spPr bwMode="auto">
          <a:xfrm>
            <a:off x="3203848" y="2046461"/>
            <a:ext cx="5711522" cy="4275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4788024" y="5465318"/>
            <a:ext cx="1374094" cy="415498"/>
          </a:xfrm>
          <a:prstGeom prst="rect">
            <a:avLst/>
          </a:prstGeom>
          <a:noFill/>
        </p:spPr>
        <p:txBody>
          <a:bodyPr wrap="none" rtlCol="0">
            <a:spAutoFit/>
          </a:bodyPr>
          <a:lstStyle/>
          <a:p>
            <a:r>
              <a:rPr lang="en-US" altLang="ja-JP" sz="2100" b="1" dirty="0" smtClean="0">
                <a:solidFill>
                  <a:srgbClr val="FFFF00"/>
                </a:solidFill>
                <a:effectLst>
                  <a:outerShdw blurRad="38100" dist="38100" dir="2700000" algn="tl">
                    <a:srgbClr val="000000">
                      <a:alpha val="43137"/>
                    </a:srgbClr>
                  </a:outerShdw>
                </a:effectLst>
                <a:latin typeface="+mn-ea"/>
              </a:rPr>
              <a:t>Kiosk side</a:t>
            </a:r>
          </a:p>
        </p:txBody>
      </p:sp>
      <p:sp>
        <p:nvSpPr>
          <p:cNvPr id="6" name="テキスト ボックス 5"/>
          <p:cNvSpPr txBox="1"/>
          <p:nvPr/>
        </p:nvSpPr>
        <p:spPr>
          <a:xfrm>
            <a:off x="6681574" y="5613526"/>
            <a:ext cx="1935145" cy="369332"/>
          </a:xfrm>
          <a:prstGeom prst="rect">
            <a:avLst/>
          </a:prstGeom>
          <a:solidFill>
            <a:schemeClr val="accent1">
              <a:lumMod val="20000"/>
              <a:lumOff val="80000"/>
            </a:schemeClr>
          </a:solidFill>
          <a:ln>
            <a:solidFill>
              <a:schemeClr val="accent1"/>
            </a:solidFill>
          </a:ln>
        </p:spPr>
        <p:txBody>
          <a:bodyPr wrap="none" rtlCol="0">
            <a:spAutoFit/>
          </a:bodyPr>
          <a:lstStyle/>
          <a:p>
            <a:r>
              <a:rPr lang="en-US" altLang="ja-JP" sz="1800" dirty="0" smtClean="0"/>
              <a:t>Microstrip antenna</a:t>
            </a:r>
          </a:p>
        </p:txBody>
      </p:sp>
      <p:sp>
        <p:nvSpPr>
          <p:cNvPr id="7" name="テキスト ボックス 6"/>
          <p:cNvSpPr txBox="1"/>
          <p:nvPr/>
        </p:nvSpPr>
        <p:spPr>
          <a:xfrm>
            <a:off x="643446" y="1988840"/>
            <a:ext cx="7005700" cy="707886"/>
          </a:xfrm>
          <a:prstGeom prst="rect">
            <a:avLst/>
          </a:prstGeom>
          <a:solidFill>
            <a:schemeClr val="bg1"/>
          </a:solidFill>
        </p:spPr>
        <p:txBody>
          <a:bodyPr wrap="none" rtlCol="0">
            <a:spAutoFit/>
          </a:bodyPr>
          <a:lstStyle/>
          <a:p>
            <a:r>
              <a:rPr kumimoji="1" lang="en-US" altLang="ja-JP" sz="2000" dirty="0" smtClean="0"/>
              <a:t>In order to extract the values of channel model,</a:t>
            </a:r>
          </a:p>
          <a:p>
            <a:r>
              <a:rPr kumimoji="1" lang="en-US" altLang="ja-JP" sz="2000" dirty="0"/>
              <a:t>c</a:t>
            </a:r>
            <a:r>
              <a:rPr kumimoji="1" lang="en-US" altLang="ja-JP" sz="2000" dirty="0" smtClean="0"/>
              <a:t>hannel impulse response was measured using a network analyzer.</a:t>
            </a:r>
            <a:endParaRPr kumimoji="1" lang="ja-JP" altLang="en-US" sz="2000" dirty="0"/>
          </a:p>
        </p:txBody>
      </p:sp>
      <p:cxnSp>
        <p:nvCxnSpPr>
          <p:cNvPr id="8" name="直線矢印コネクタ 7"/>
          <p:cNvCxnSpPr/>
          <p:nvPr/>
        </p:nvCxnSpPr>
        <p:spPr bwMode="auto">
          <a:xfrm flipH="1" flipV="1">
            <a:off x="6938381" y="5108651"/>
            <a:ext cx="710766" cy="504875"/>
          </a:xfrm>
          <a:prstGeom prst="straightConnector1">
            <a:avLst/>
          </a:prstGeom>
          <a:solidFill>
            <a:schemeClr val="accent1"/>
          </a:solidFill>
          <a:ln w="28575" cap="flat" cmpd="sng" algn="ctr">
            <a:solidFill>
              <a:schemeClr val="accent1">
                <a:lumMod val="40000"/>
                <a:lumOff val="60000"/>
              </a:schemeClr>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テキスト ボックス 9"/>
          <p:cNvSpPr txBox="1"/>
          <p:nvPr/>
        </p:nvSpPr>
        <p:spPr>
          <a:xfrm>
            <a:off x="7020272" y="3429000"/>
            <a:ext cx="1960793" cy="1061829"/>
          </a:xfrm>
          <a:prstGeom prst="rect">
            <a:avLst/>
          </a:prstGeom>
          <a:noFill/>
        </p:spPr>
        <p:txBody>
          <a:bodyPr wrap="none" rtlCol="0">
            <a:spAutoFit/>
          </a:bodyPr>
          <a:lstStyle/>
          <a:p>
            <a:r>
              <a:rPr lang="en-US" altLang="ja-JP" sz="2100" b="1" dirty="0" smtClean="0">
                <a:solidFill>
                  <a:srgbClr val="FFFF00"/>
                </a:solidFill>
                <a:effectLst>
                  <a:outerShdw blurRad="38100" dist="38100" dir="2700000" algn="tl">
                    <a:srgbClr val="000000">
                      <a:alpha val="43137"/>
                    </a:srgbClr>
                  </a:outerShdw>
                </a:effectLst>
                <a:latin typeface="+mn-ea"/>
              </a:rPr>
              <a:t>Portable device</a:t>
            </a:r>
          </a:p>
          <a:p>
            <a:r>
              <a:rPr kumimoji="1" lang="en-US" altLang="ja-JP" sz="2100" b="1" dirty="0" smtClean="0">
                <a:solidFill>
                  <a:srgbClr val="FFFF00"/>
                </a:solidFill>
                <a:effectLst>
                  <a:outerShdw blurRad="38100" dist="38100" dir="2700000" algn="tl">
                    <a:srgbClr val="000000">
                      <a:alpha val="43137"/>
                    </a:srgbClr>
                  </a:outerShdw>
                </a:effectLst>
                <a:latin typeface="+mn-ea"/>
              </a:rPr>
              <a:t>side</a:t>
            </a:r>
          </a:p>
          <a:p>
            <a:r>
              <a:rPr kumimoji="1" lang="en-US" altLang="ja-JP" sz="2100" b="1" dirty="0" smtClean="0">
                <a:solidFill>
                  <a:srgbClr val="FFFF00"/>
                </a:solidFill>
                <a:effectLst>
                  <a:outerShdw blurRad="38100" dist="38100" dir="2700000" algn="tl">
                    <a:srgbClr val="000000">
                      <a:alpha val="43137"/>
                    </a:srgbClr>
                  </a:outerShdw>
                </a:effectLst>
                <a:latin typeface="+mn-ea"/>
              </a:rPr>
              <a:t>(with chassis)</a:t>
            </a:r>
          </a:p>
        </p:txBody>
      </p:sp>
      <p:cxnSp>
        <p:nvCxnSpPr>
          <p:cNvPr id="12" name="直線矢印コネクタ 11"/>
          <p:cNvCxnSpPr/>
          <p:nvPr/>
        </p:nvCxnSpPr>
        <p:spPr bwMode="auto">
          <a:xfrm flipH="1" flipV="1">
            <a:off x="6236595" y="5480358"/>
            <a:ext cx="1412551" cy="133168"/>
          </a:xfrm>
          <a:prstGeom prst="straightConnector1">
            <a:avLst/>
          </a:prstGeom>
          <a:solidFill>
            <a:schemeClr val="accent1"/>
          </a:solidFill>
          <a:ln w="28575" cap="flat" cmpd="sng" algn="ctr">
            <a:solidFill>
              <a:schemeClr val="accent1">
                <a:lumMod val="40000"/>
                <a:lumOff val="60000"/>
              </a:schemeClr>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矢印コネクタ 14"/>
          <p:cNvCxnSpPr/>
          <p:nvPr/>
        </p:nvCxnSpPr>
        <p:spPr bwMode="auto">
          <a:xfrm flipV="1">
            <a:off x="6192726" y="4653136"/>
            <a:ext cx="442012" cy="182521"/>
          </a:xfrm>
          <a:prstGeom prst="straightConnector1">
            <a:avLst/>
          </a:prstGeom>
          <a:solidFill>
            <a:schemeClr val="accent1"/>
          </a:solidFill>
          <a:ln w="12700" cap="flat" cmpd="sng" algn="ctr">
            <a:solidFill>
              <a:schemeClr val="accent1">
                <a:lumMod val="40000"/>
                <a:lumOff val="60000"/>
              </a:schemeClr>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テキスト ボックス 15"/>
          <p:cNvSpPr txBox="1"/>
          <p:nvPr/>
        </p:nvSpPr>
        <p:spPr>
          <a:xfrm>
            <a:off x="6022207" y="4184213"/>
            <a:ext cx="843501" cy="523220"/>
          </a:xfrm>
          <a:prstGeom prst="rect">
            <a:avLst/>
          </a:prstGeom>
          <a:noFill/>
        </p:spPr>
        <p:txBody>
          <a:bodyPr wrap="none" rtlCol="0">
            <a:spAutoFit/>
          </a:bodyPr>
          <a:lstStyle/>
          <a:p>
            <a:r>
              <a:rPr kumimoji="1" lang="en-US" altLang="ja-JP" sz="1400" b="1" dirty="0" smtClean="0">
                <a:solidFill>
                  <a:srgbClr val="FFFF00"/>
                </a:solidFill>
                <a:effectLst>
                  <a:outerShdw blurRad="38100" dist="38100" dir="2700000" algn="tl">
                    <a:srgbClr val="000000">
                      <a:alpha val="43137"/>
                    </a:srgbClr>
                  </a:outerShdw>
                </a:effectLst>
                <a:latin typeface="+mn-ea"/>
              </a:rPr>
              <a:t>Distance</a:t>
            </a:r>
          </a:p>
          <a:p>
            <a:r>
              <a:rPr kumimoji="1" lang="en-US" altLang="ja-JP" sz="1400" b="1" dirty="0" smtClean="0">
                <a:solidFill>
                  <a:srgbClr val="FFFF00"/>
                </a:solidFill>
                <a:effectLst>
                  <a:outerShdw blurRad="38100" dist="38100" dir="2700000" algn="tl">
                    <a:srgbClr val="000000">
                      <a:alpha val="43137"/>
                    </a:srgbClr>
                  </a:outerShdw>
                </a:effectLst>
                <a:latin typeface="+mn-ea"/>
              </a:rPr>
              <a:t>40 mm</a:t>
            </a:r>
            <a:endParaRPr kumimoji="1" lang="ja-JP" altLang="en-US" sz="1400" b="1" dirty="0">
              <a:solidFill>
                <a:srgbClr val="FFFF00"/>
              </a:solidFill>
              <a:effectLst>
                <a:outerShdw blurRad="38100" dist="38100" dir="2700000" algn="tl">
                  <a:srgbClr val="000000">
                    <a:alpha val="43137"/>
                  </a:srgbClr>
                </a:outerShdw>
              </a:effectLst>
              <a:latin typeface="+mn-ea"/>
            </a:endParaRPr>
          </a:p>
        </p:txBody>
      </p:sp>
      <p:grpSp>
        <p:nvGrpSpPr>
          <p:cNvPr id="19" name="グループ化 18"/>
          <p:cNvGrpSpPr/>
          <p:nvPr/>
        </p:nvGrpSpPr>
        <p:grpSpPr>
          <a:xfrm rot="10800000">
            <a:off x="2554991" y="3889693"/>
            <a:ext cx="360042" cy="208620"/>
            <a:chOff x="4644008" y="2651721"/>
            <a:chExt cx="720083" cy="417239"/>
          </a:xfrm>
        </p:grpSpPr>
        <p:sp>
          <p:nvSpPr>
            <p:cNvPr id="20" name="二等辺三角形 19"/>
            <p:cNvSpPr/>
            <p:nvPr/>
          </p:nvSpPr>
          <p:spPr bwMode="auto">
            <a:xfrm rot="16200000">
              <a:off x="5040054" y="2744924"/>
              <a:ext cx="417239" cy="230834"/>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1" name="直線コネクタ 20"/>
            <p:cNvCxnSpPr>
              <a:stCxn id="20" idx="3"/>
            </p:cNvCxnSpPr>
            <p:nvPr/>
          </p:nvCxnSpPr>
          <p:spPr bwMode="auto">
            <a:xfrm flipH="1">
              <a:off x="4644008" y="2860341"/>
              <a:ext cx="720083"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22" name="グループ化 21"/>
          <p:cNvGrpSpPr/>
          <p:nvPr/>
        </p:nvGrpSpPr>
        <p:grpSpPr>
          <a:xfrm>
            <a:off x="1114831" y="3889693"/>
            <a:ext cx="360042" cy="208620"/>
            <a:chOff x="4644008" y="2651721"/>
            <a:chExt cx="720083" cy="417239"/>
          </a:xfrm>
        </p:grpSpPr>
        <p:sp>
          <p:nvSpPr>
            <p:cNvPr id="23" name="二等辺三角形 22"/>
            <p:cNvSpPr/>
            <p:nvPr/>
          </p:nvSpPr>
          <p:spPr bwMode="auto">
            <a:xfrm rot="16200000">
              <a:off x="5040054" y="2744924"/>
              <a:ext cx="417239" cy="230834"/>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4" name="直線コネクタ 23"/>
            <p:cNvCxnSpPr>
              <a:stCxn id="23" idx="3"/>
            </p:cNvCxnSpPr>
            <p:nvPr/>
          </p:nvCxnSpPr>
          <p:spPr bwMode="auto">
            <a:xfrm flipH="1">
              <a:off x="4644008" y="2860341"/>
              <a:ext cx="720083"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5" name="直線矢印コネクタ 24"/>
          <p:cNvCxnSpPr/>
          <p:nvPr/>
        </p:nvCxnSpPr>
        <p:spPr bwMode="auto">
          <a:xfrm>
            <a:off x="1404762" y="3527384"/>
            <a:ext cx="1137827" cy="0"/>
          </a:xfrm>
          <a:prstGeom prst="straightConnector1">
            <a:avLst/>
          </a:prstGeom>
          <a:solidFill>
            <a:schemeClr val="accent1"/>
          </a:solidFill>
          <a:ln w="12700" cap="flat" cmpd="sng" algn="ctr">
            <a:solidFill>
              <a:schemeClr val="tx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テキスト ボックス 25"/>
          <p:cNvSpPr txBox="1"/>
          <p:nvPr/>
        </p:nvSpPr>
        <p:spPr>
          <a:xfrm>
            <a:off x="1664936" y="3111351"/>
            <a:ext cx="724878" cy="461665"/>
          </a:xfrm>
          <a:prstGeom prst="rect">
            <a:avLst/>
          </a:prstGeom>
          <a:noFill/>
        </p:spPr>
        <p:txBody>
          <a:bodyPr wrap="none" rtlCol="0">
            <a:spAutoFit/>
          </a:bodyPr>
          <a:lstStyle/>
          <a:p>
            <a:r>
              <a:rPr kumimoji="1" lang="en-US" altLang="ja-JP" dirty="0" smtClean="0"/>
              <a:t>Distance</a:t>
            </a:r>
          </a:p>
          <a:p>
            <a:r>
              <a:rPr kumimoji="1" lang="en-US" altLang="ja-JP" dirty="0" smtClean="0"/>
              <a:t>40 mm</a:t>
            </a:r>
            <a:endParaRPr kumimoji="1" lang="ja-JP" altLang="en-US" dirty="0"/>
          </a:p>
        </p:txBody>
      </p:sp>
      <p:sp>
        <p:nvSpPr>
          <p:cNvPr id="27" name="平行四辺形 26"/>
          <p:cNvSpPr/>
          <p:nvPr/>
        </p:nvSpPr>
        <p:spPr bwMode="auto">
          <a:xfrm rot="16200000">
            <a:off x="2198344" y="3798846"/>
            <a:ext cx="828713" cy="397468"/>
          </a:xfrm>
          <a:prstGeom prst="parallelogram">
            <a:avLst>
              <a:gd name="adj" fmla="val 50278"/>
            </a:avLst>
          </a:prstGeom>
          <a:noFill/>
          <a:ln w="12700" cap="flat" cmpd="sng" algn="ctr">
            <a:solidFill>
              <a:schemeClr val="accent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8" name="直線矢印コネクタ 27"/>
          <p:cNvCxnSpPr/>
          <p:nvPr/>
        </p:nvCxnSpPr>
        <p:spPr bwMode="auto">
          <a:xfrm>
            <a:off x="2370529" y="4299866"/>
            <a:ext cx="463637" cy="214178"/>
          </a:xfrm>
          <a:prstGeom prst="straightConnector1">
            <a:avLst/>
          </a:prstGeom>
          <a:solidFill>
            <a:schemeClr val="accent1"/>
          </a:solidFill>
          <a:ln w="12700" cap="flat" cmpd="sng" algn="ctr">
            <a:solidFill>
              <a:schemeClr val="accent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p:cNvCxnSpPr/>
          <p:nvPr/>
        </p:nvCxnSpPr>
        <p:spPr bwMode="auto">
          <a:xfrm flipV="1">
            <a:off x="2346119" y="3572162"/>
            <a:ext cx="0" cy="618483"/>
          </a:xfrm>
          <a:prstGeom prst="straightConnector1">
            <a:avLst/>
          </a:prstGeom>
          <a:solidFill>
            <a:schemeClr val="accent1"/>
          </a:solidFill>
          <a:ln w="12700" cap="flat" cmpd="sng" algn="ctr">
            <a:solidFill>
              <a:schemeClr val="accent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テキスト ボックス 29"/>
          <p:cNvSpPr txBox="1"/>
          <p:nvPr/>
        </p:nvSpPr>
        <p:spPr>
          <a:xfrm rot="16200000">
            <a:off x="1905286" y="3661469"/>
            <a:ext cx="617477" cy="276999"/>
          </a:xfrm>
          <a:prstGeom prst="rect">
            <a:avLst/>
          </a:prstGeom>
          <a:noFill/>
        </p:spPr>
        <p:txBody>
          <a:bodyPr wrap="none" rtlCol="0">
            <a:spAutoFit/>
          </a:bodyPr>
          <a:lstStyle/>
          <a:p>
            <a:r>
              <a:rPr kumimoji="1" lang="en-US" altLang="ja-JP" dirty="0" smtClean="0">
                <a:solidFill>
                  <a:schemeClr val="accent1"/>
                </a:solidFill>
              </a:rPr>
              <a:t>10 mm</a:t>
            </a:r>
            <a:endParaRPr kumimoji="1" lang="ja-JP" altLang="en-US" dirty="0">
              <a:solidFill>
                <a:schemeClr val="accent1"/>
              </a:solidFill>
            </a:endParaRPr>
          </a:p>
        </p:txBody>
      </p:sp>
      <p:sp>
        <p:nvSpPr>
          <p:cNvPr id="31" name="テキスト ボックス 30"/>
          <p:cNvSpPr txBox="1"/>
          <p:nvPr/>
        </p:nvSpPr>
        <p:spPr>
          <a:xfrm>
            <a:off x="2413966" y="4493649"/>
            <a:ext cx="617477" cy="276999"/>
          </a:xfrm>
          <a:prstGeom prst="rect">
            <a:avLst/>
          </a:prstGeom>
          <a:noFill/>
        </p:spPr>
        <p:txBody>
          <a:bodyPr wrap="none" rtlCol="0">
            <a:spAutoFit/>
          </a:bodyPr>
          <a:lstStyle/>
          <a:p>
            <a:r>
              <a:rPr kumimoji="1" lang="en-US" altLang="ja-JP" dirty="0" smtClean="0">
                <a:solidFill>
                  <a:schemeClr val="accent1"/>
                </a:solidFill>
              </a:rPr>
              <a:t>10 mm</a:t>
            </a:r>
            <a:endParaRPr kumimoji="1" lang="ja-JP" altLang="en-US" dirty="0">
              <a:solidFill>
                <a:schemeClr val="accent1"/>
              </a:solidFill>
            </a:endParaRPr>
          </a:p>
        </p:txBody>
      </p:sp>
      <p:sp>
        <p:nvSpPr>
          <p:cNvPr id="32" name="テキスト ボックス 31"/>
          <p:cNvSpPr txBox="1"/>
          <p:nvPr/>
        </p:nvSpPr>
        <p:spPr>
          <a:xfrm>
            <a:off x="3012889" y="3090375"/>
            <a:ext cx="1136486" cy="463380"/>
          </a:xfrm>
          <a:prstGeom prst="rect">
            <a:avLst/>
          </a:prstGeom>
          <a:noFill/>
        </p:spPr>
        <p:txBody>
          <a:bodyPr wrap="square" rtlCol="0">
            <a:spAutoFit/>
          </a:bodyPr>
          <a:lstStyle/>
          <a:p>
            <a:r>
              <a:rPr kumimoji="1" lang="en-US" altLang="ja-JP" dirty="0" smtClean="0">
                <a:solidFill>
                  <a:schemeClr val="accent1"/>
                </a:solidFill>
              </a:rPr>
              <a:t>Measurement area</a:t>
            </a:r>
            <a:r>
              <a:rPr kumimoji="1" lang="ja-JP" altLang="en-US" dirty="0" smtClean="0">
                <a:solidFill>
                  <a:schemeClr val="accent1"/>
                </a:solidFill>
              </a:rPr>
              <a:t>*</a:t>
            </a:r>
            <a:endParaRPr kumimoji="1" lang="ja-JP" altLang="en-US" dirty="0">
              <a:solidFill>
                <a:schemeClr val="accent1"/>
              </a:solidFill>
            </a:endParaRPr>
          </a:p>
        </p:txBody>
      </p:sp>
      <p:cxnSp>
        <p:nvCxnSpPr>
          <p:cNvPr id="33" name="曲線コネクタ 32"/>
          <p:cNvCxnSpPr/>
          <p:nvPr/>
        </p:nvCxnSpPr>
        <p:spPr bwMode="auto">
          <a:xfrm rot="10800000" flipV="1">
            <a:off x="2670409" y="3322065"/>
            <a:ext cx="342480" cy="356234"/>
          </a:xfrm>
          <a:prstGeom prst="curvedConnector2">
            <a:avLst/>
          </a:prstGeom>
          <a:solidFill>
            <a:schemeClr val="accent1"/>
          </a:solidFill>
          <a:ln w="3175" cap="flat" cmpd="sng" algn="ctr">
            <a:solidFill>
              <a:schemeClr val="accent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テキスト ボックス 33"/>
          <p:cNvSpPr txBox="1"/>
          <p:nvPr/>
        </p:nvSpPr>
        <p:spPr>
          <a:xfrm>
            <a:off x="3031443" y="3742830"/>
            <a:ext cx="781933" cy="461519"/>
          </a:xfrm>
          <a:prstGeom prst="rect">
            <a:avLst/>
          </a:prstGeom>
          <a:noFill/>
        </p:spPr>
        <p:txBody>
          <a:bodyPr wrap="square" rtlCol="0">
            <a:spAutoFit/>
          </a:bodyPr>
          <a:lstStyle/>
          <a:p>
            <a:r>
              <a:rPr kumimoji="1" lang="en-US" altLang="ja-JP" i="1" dirty="0" smtClean="0"/>
              <a:t>Portable device</a:t>
            </a:r>
            <a:endParaRPr kumimoji="1" lang="ja-JP" altLang="en-US" i="1" dirty="0"/>
          </a:p>
        </p:txBody>
      </p:sp>
      <p:sp>
        <p:nvSpPr>
          <p:cNvPr id="35" name="テキスト ボックス 34"/>
          <p:cNvSpPr txBox="1"/>
          <p:nvPr/>
        </p:nvSpPr>
        <p:spPr>
          <a:xfrm>
            <a:off x="1068084" y="4052145"/>
            <a:ext cx="535724" cy="276999"/>
          </a:xfrm>
          <a:prstGeom prst="rect">
            <a:avLst/>
          </a:prstGeom>
          <a:noFill/>
        </p:spPr>
        <p:txBody>
          <a:bodyPr wrap="none" rtlCol="0">
            <a:spAutoFit/>
          </a:bodyPr>
          <a:lstStyle/>
          <a:p>
            <a:r>
              <a:rPr kumimoji="1" lang="en-US" altLang="ja-JP" i="1" dirty="0"/>
              <a:t>Kiosk</a:t>
            </a:r>
            <a:endParaRPr kumimoji="1" lang="ja-JP" altLang="en-US" i="1" dirty="0"/>
          </a:p>
        </p:txBody>
      </p:sp>
      <p:sp>
        <p:nvSpPr>
          <p:cNvPr id="36" name="正方形/長方形 35"/>
          <p:cNvSpPr/>
          <p:nvPr/>
        </p:nvSpPr>
        <p:spPr bwMode="auto">
          <a:xfrm>
            <a:off x="1060809" y="4868503"/>
            <a:ext cx="2149106" cy="599768"/>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pitchFamily="18" charset="0"/>
              </a:rPr>
              <a:t>Network Analyzer</a:t>
            </a:r>
            <a:endParaRPr kumimoji="0" lang="ja-JP" altLang="en-US" b="0" i="0" u="none" strike="noStrike" cap="none" normalizeH="0" baseline="0" dirty="0" smtClean="0">
              <a:ln>
                <a:noFill/>
              </a:ln>
              <a:solidFill>
                <a:schemeClr val="tx1"/>
              </a:solidFill>
              <a:effectLst/>
              <a:latin typeface="Times New Roman" pitchFamily="18" charset="0"/>
            </a:endParaRPr>
          </a:p>
        </p:txBody>
      </p:sp>
      <p:sp>
        <p:nvSpPr>
          <p:cNvPr id="37" name="円/楕円 36"/>
          <p:cNvSpPr/>
          <p:nvPr/>
        </p:nvSpPr>
        <p:spPr bwMode="auto">
          <a:xfrm>
            <a:off x="2762158" y="5044893"/>
            <a:ext cx="144016" cy="144016"/>
          </a:xfrm>
          <a:prstGeom prst="ellipse">
            <a:avLst/>
          </a:prstGeom>
          <a:solidFill>
            <a:schemeClr val="tx1"/>
          </a:solidFill>
          <a:ln w="31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8" name="円/楕円 37"/>
          <p:cNvSpPr/>
          <p:nvPr/>
        </p:nvSpPr>
        <p:spPr bwMode="auto">
          <a:xfrm>
            <a:off x="1261156" y="5044893"/>
            <a:ext cx="144016" cy="144016"/>
          </a:xfrm>
          <a:prstGeom prst="ellipse">
            <a:avLst/>
          </a:prstGeom>
          <a:solidFill>
            <a:schemeClr val="tx1"/>
          </a:solidFill>
          <a:ln w="31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9" name="テキスト ボックス 38"/>
          <p:cNvSpPr txBox="1"/>
          <p:nvPr/>
        </p:nvSpPr>
        <p:spPr>
          <a:xfrm>
            <a:off x="2462911" y="5168387"/>
            <a:ext cx="556563" cy="276999"/>
          </a:xfrm>
          <a:prstGeom prst="rect">
            <a:avLst/>
          </a:prstGeom>
          <a:noFill/>
        </p:spPr>
        <p:txBody>
          <a:bodyPr wrap="none" rtlCol="0">
            <a:spAutoFit/>
          </a:bodyPr>
          <a:lstStyle/>
          <a:p>
            <a:r>
              <a:rPr kumimoji="1" lang="en-US" altLang="ja-JP" dirty="0" smtClean="0"/>
              <a:t>Port 2</a:t>
            </a:r>
            <a:endParaRPr kumimoji="1" lang="ja-JP" altLang="en-US" dirty="0"/>
          </a:p>
        </p:txBody>
      </p:sp>
      <p:sp>
        <p:nvSpPr>
          <p:cNvPr id="40" name="テキスト ボックス 39"/>
          <p:cNvSpPr txBox="1"/>
          <p:nvPr/>
        </p:nvSpPr>
        <p:spPr>
          <a:xfrm>
            <a:off x="1079315" y="5168387"/>
            <a:ext cx="556563" cy="276999"/>
          </a:xfrm>
          <a:prstGeom prst="rect">
            <a:avLst/>
          </a:prstGeom>
          <a:noFill/>
        </p:spPr>
        <p:txBody>
          <a:bodyPr wrap="none" rtlCol="0">
            <a:spAutoFit/>
          </a:bodyPr>
          <a:lstStyle/>
          <a:p>
            <a:r>
              <a:rPr kumimoji="1" lang="en-US" altLang="ja-JP" dirty="0" smtClean="0"/>
              <a:t>Port 1</a:t>
            </a:r>
            <a:endParaRPr kumimoji="1" lang="ja-JP" altLang="en-US" dirty="0"/>
          </a:p>
        </p:txBody>
      </p:sp>
      <p:grpSp>
        <p:nvGrpSpPr>
          <p:cNvPr id="41" name="グループ化 40"/>
          <p:cNvGrpSpPr/>
          <p:nvPr/>
        </p:nvGrpSpPr>
        <p:grpSpPr>
          <a:xfrm>
            <a:off x="280971" y="3950826"/>
            <a:ext cx="717588" cy="756635"/>
            <a:chOff x="401618" y="3642601"/>
            <a:chExt cx="717588" cy="756635"/>
          </a:xfrm>
        </p:grpSpPr>
        <p:cxnSp>
          <p:nvCxnSpPr>
            <p:cNvPr id="42" name="直線矢印コネクタ 41"/>
            <p:cNvCxnSpPr/>
            <p:nvPr/>
          </p:nvCxnSpPr>
          <p:spPr bwMode="auto">
            <a:xfrm flipV="1">
              <a:off x="528416" y="4016226"/>
              <a:ext cx="288032" cy="28803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線矢印コネクタ 42"/>
            <p:cNvCxnSpPr/>
            <p:nvPr/>
          </p:nvCxnSpPr>
          <p:spPr bwMode="auto">
            <a:xfrm flipV="1">
              <a:off x="528416" y="3911639"/>
              <a:ext cx="0" cy="401561"/>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矢印コネクタ 43"/>
            <p:cNvCxnSpPr/>
            <p:nvPr/>
          </p:nvCxnSpPr>
          <p:spPr bwMode="auto">
            <a:xfrm>
              <a:off x="530797" y="4309020"/>
              <a:ext cx="432048"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テキスト ボックス 44"/>
            <p:cNvSpPr txBox="1"/>
            <p:nvPr/>
          </p:nvSpPr>
          <p:spPr>
            <a:xfrm>
              <a:off x="692632" y="3773139"/>
              <a:ext cx="253596" cy="276999"/>
            </a:xfrm>
            <a:prstGeom prst="rect">
              <a:avLst/>
            </a:prstGeom>
            <a:noFill/>
          </p:spPr>
          <p:txBody>
            <a:bodyPr wrap="none" rtlCol="0">
              <a:spAutoFit/>
            </a:bodyPr>
            <a:lstStyle/>
            <a:p>
              <a:r>
                <a:rPr kumimoji="1" lang="en-US" altLang="ja-JP" i="1" dirty="0"/>
                <a:t>x</a:t>
              </a:r>
              <a:endParaRPr kumimoji="1" lang="ja-JP" altLang="en-US" i="1" dirty="0"/>
            </a:p>
          </p:txBody>
        </p:sp>
        <p:sp>
          <p:nvSpPr>
            <p:cNvPr id="46" name="テキスト ボックス 45"/>
            <p:cNvSpPr txBox="1"/>
            <p:nvPr/>
          </p:nvSpPr>
          <p:spPr>
            <a:xfrm>
              <a:off x="401618" y="3642601"/>
              <a:ext cx="253596" cy="276999"/>
            </a:xfrm>
            <a:prstGeom prst="rect">
              <a:avLst/>
            </a:prstGeom>
            <a:noFill/>
          </p:spPr>
          <p:txBody>
            <a:bodyPr wrap="none" rtlCol="0">
              <a:spAutoFit/>
            </a:bodyPr>
            <a:lstStyle/>
            <a:p>
              <a:r>
                <a:rPr kumimoji="1" lang="en-US" altLang="ja-JP" i="1" dirty="0" smtClean="0"/>
                <a:t>y</a:t>
              </a:r>
              <a:endParaRPr kumimoji="1" lang="ja-JP" altLang="en-US" i="1" dirty="0"/>
            </a:p>
          </p:txBody>
        </p:sp>
        <p:sp>
          <p:nvSpPr>
            <p:cNvPr id="47" name="テキスト ボックス 46"/>
            <p:cNvSpPr txBox="1"/>
            <p:nvPr/>
          </p:nvSpPr>
          <p:spPr>
            <a:xfrm>
              <a:off x="875228" y="4122237"/>
              <a:ext cx="243978" cy="276999"/>
            </a:xfrm>
            <a:prstGeom prst="rect">
              <a:avLst/>
            </a:prstGeom>
            <a:noFill/>
          </p:spPr>
          <p:txBody>
            <a:bodyPr wrap="none" rtlCol="0">
              <a:spAutoFit/>
            </a:bodyPr>
            <a:lstStyle/>
            <a:p>
              <a:r>
                <a:rPr kumimoji="1" lang="en-US" altLang="ja-JP" i="1" dirty="0"/>
                <a:t>z</a:t>
              </a:r>
              <a:endParaRPr kumimoji="1" lang="ja-JP" altLang="en-US" i="1" dirty="0"/>
            </a:p>
          </p:txBody>
        </p:sp>
      </p:grpSp>
      <p:sp>
        <p:nvSpPr>
          <p:cNvPr id="48" name="フリーフォーム 47"/>
          <p:cNvSpPr/>
          <p:nvPr/>
        </p:nvSpPr>
        <p:spPr bwMode="auto">
          <a:xfrm>
            <a:off x="2822125" y="3982271"/>
            <a:ext cx="425242" cy="1199626"/>
          </a:xfrm>
          <a:custGeom>
            <a:avLst/>
            <a:gdLst>
              <a:gd name="connsiteX0" fmla="*/ 897622 w 1083819"/>
              <a:gd name="connsiteY0" fmla="*/ 0 h 1182848"/>
              <a:gd name="connsiteX1" fmla="*/ 1048624 w 1083819"/>
              <a:gd name="connsiteY1" fmla="*/ 394283 h 1182848"/>
              <a:gd name="connsiteX2" fmla="*/ 310393 w 1083819"/>
              <a:gd name="connsiteY2" fmla="*/ 763398 h 1182848"/>
              <a:gd name="connsiteX3" fmla="*/ 0 w 1083819"/>
              <a:gd name="connsiteY3" fmla="*/ 1182848 h 1182848"/>
              <a:gd name="connsiteX0" fmla="*/ 117446 w 1049877"/>
              <a:gd name="connsiteY0" fmla="*/ 0 h 1199626"/>
              <a:gd name="connsiteX1" fmla="*/ 1048624 w 1049877"/>
              <a:gd name="connsiteY1" fmla="*/ 411061 h 1199626"/>
              <a:gd name="connsiteX2" fmla="*/ 310393 w 1049877"/>
              <a:gd name="connsiteY2" fmla="*/ 780176 h 1199626"/>
              <a:gd name="connsiteX3" fmla="*/ 0 w 1049877"/>
              <a:gd name="connsiteY3" fmla="*/ 1199626 h 1199626"/>
              <a:gd name="connsiteX0" fmla="*/ 117446 w 582240"/>
              <a:gd name="connsiteY0" fmla="*/ 0 h 1199626"/>
              <a:gd name="connsiteX1" fmla="*/ 578841 w 582240"/>
              <a:gd name="connsiteY1" fmla="*/ 411061 h 1199626"/>
              <a:gd name="connsiteX2" fmla="*/ 310393 w 582240"/>
              <a:gd name="connsiteY2" fmla="*/ 780176 h 1199626"/>
              <a:gd name="connsiteX3" fmla="*/ 0 w 582240"/>
              <a:gd name="connsiteY3" fmla="*/ 1199626 h 1199626"/>
            </a:gdLst>
            <a:ahLst/>
            <a:cxnLst>
              <a:cxn ang="0">
                <a:pos x="connsiteX0" y="connsiteY0"/>
              </a:cxn>
              <a:cxn ang="0">
                <a:pos x="connsiteX1" y="connsiteY1"/>
              </a:cxn>
              <a:cxn ang="0">
                <a:pos x="connsiteX2" y="connsiteY2"/>
              </a:cxn>
              <a:cxn ang="0">
                <a:pos x="connsiteX3" y="connsiteY3"/>
              </a:cxn>
            </a:cxnLst>
            <a:rect l="l" t="t" r="r" b="b"/>
            <a:pathLst>
              <a:path w="582240" h="1199626">
                <a:moveTo>
                  <a:pt x="117446" y="0"/>
                </a:moveTo>
                <a:cubicBezTo>
                  <a:pt x="241882" y="133525"/>
                  <a:pt x="546683" y="281032"/>
                  <a:pt x="578841" y="411061"/>
                </a:cubicBezTo>
                <a:cubicBezTo>
                  <a:pt x="610999" y="541090"/>
                  <a:pt x="406866" y="648749"/>
                  <a:pt x="310393" y="780176"/>
                </a:cubicBezTo>
                <a:cubicBezTo>
                  <a:pt x="213920" y="911603"/>
                  <a:pt x="67811" y="1055615"/>
                  <a:pt x="0" y="1199626"/>
                </a:cubicBezTo>
              </a:path>
            </a:pathLst>
          </a:custGeom>
          <a:no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49" name="曲線コネクタ 48"/>
          <p:cNvCxnSpPr>
            <a:stCxn id="38" idx="0"/>
          </p:cNvCxnSpPr>
          <p:nvPr/>
        </p:nvCxnSpPr>
        <p:spPr bwMode="auto">
          <a:xfrm rot="16200000" flipV="1">
            <a:off x="700344" y="4412072"/>
            <a:ext cx="1047312" cy="218329"/>
          </a:xfrm>
          <a:prstGeom prst="curvedConnector3">
            <a:avLst>
              <a:gd name="adj1" fmla="val 50000"/>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テキスト ボックス 56"/>
          <p:cNvSpPr txBox="1"/>
          <p:nvPr/>
        </p:nvSpPr>
        <p:spPr>
          <a:xfrm>
            <a:off x="469627" y="2852936"/>
            <a:ext cx="1725152" cy="307777"/>
          </a:xfrm>
          <a:prstGeom prst="rect">
            <a:avLst/>
          </a:prstGeom>
          <a:noFill/>
        </p:spPr>
        <p:txBody>
          <a:bodyPr wrap="none" rtlCol="0">
            <a:spAutoFit/>
          </a:bodyPr>
          <a:lstStyle/>
          <a:p>
            <a:r>
              <a:rPr kumimoji="1" lang="en-US" altLang="ja-JP" sz="1400" dirty="0" smtClean="0"/>
              <a:t>System configuration</a:t>
            </a:r>
            <a:endParaRPr kumimoji="1" lang="ja-JP" altLang="en-US" sz="1400" dirty="0"/>
          </a:p>
        </p:txBody>
      </p:sp>
      <p:sp>
        <p:nvSpPr>
          <p:cNvPr id="59" name="テキスト ボックス 58"/>
          <p:cNvSpPr txBox="1"/>
          <p:nvPr/>
        </p:nvSpPr>
        <p:spPr>
          <a:xfrm>
            <a:off x="335162" y="5553448"/>
            <a:ext cx="3588766" cy="830997"/>
          </a:xfrm>
          <a:prstGeom prst="rect">
            <a:avLst/>
          </a:prstGeom>
          <a:noFill/>
        </p:spPr>
        <p:txBody>
          <a:bodyPr wrap="square" rtlCol="0">
            <a:spAutoFit/>
          </a:bodyPr>
          <a:lstStyle/>
          <a:p>
            <a:pPr algn="just"/>
            <a:r>
              <a:rPr kumimoji="1" lang="ja-JP" altLang="en-US" dirty="0" smtClean="0"/>
              <a:t>*</a:t>
            </a:r>
            <a:r>
              <a:rPr kumimoji="1" lang="en-US" altLang="ja-JP" dirty="0" smtClean="0"/>
              <a:t> The antenna in the portable device side is moved around within the square area and a number of impulse responses was measured. The responses are averaged along this area to get the power delay profile.</a:t>
            </a:r>
            <a:endParaRPr kumimoji="1" lang="ja-JP" altLang="en-US" dirty="0"/>
          </a:p>
        </p:txBody>
      </p:sp>
      <p:sp>
        <p:nvSpPr>
          <p:cNvPr id="51" name="テキスト ボックス 50"/>
          <p:cNvSpPr txBox="1"/>
          <p:nvPr/>
        </p:nvSpPr>
        <p:spPr>
          <a:xfrm>
            <a:off x="7001633" y="631720"/>
            <a:ext cx="2015295" cy="276999"/>
          </a:xfrm>
          <a:prstGeom prst="rect">
            <a:avLst/>
          </a:prstGeom>
          <a:solidFill>
            <a:srgbClr val="FFC000"/>
          </a:solidFill>
          <a:ln>
            <a:solidFill>
              <a:schemeClr val="tx1"/>
            </a:solidFill>
          </a:ln>
        </p:spPr>
        <p:txBody>
          <a:bodyPr wrap="none" rtlCol="0">
            <a:spAutoFit/>
          </a:bodyPr>
          <a:lstStyle/>
          <a:p>
            <a:r>
              <a:rPr kumimoji="1" lang="en-US" altLang="ja-JP" dirty="0" smtClean="0"/>
              <a:t>Presented at Hawaii meetings</a:t>
            </a:r>
            <a:endParaRPr kumimoji="1" lang="ja-JP" altLang="en-US" dirty="0"/>
          </a:p>
        </p:txBody>
      </p:sp>
    </p:spTree>
    <p:extLst>
      <p:ext uri="{BB962C8B-B14F-4D97-AF65-F5344CB8AC3E}">
        <p14:creationId xmlns:p14="http://schemas.microsoft.com/office/powerpoint/2010/main" val="18162594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944174"/>
            <a:ext cx="7772400" cy="1332697"/>
          </a:xfrm>
        </p:spPr>
        <p:txBody>
          <a:bodyPr/>
          <a:lstStyle/>
          <a:p>
            <a:r>
              <a:rPr lang="en-US" altLang="ja-JP" dirty="0"/>
              <a:t>C</a:t>
            </a:r>
            <a:r>
              <a:rPr kumimoji="1" lang="en-US" altLang="ja-JP" dirty="0" smtClean="0"/>
              <a:t>hannel </a:t>
            </a:r>
            <a:r>
              <a:rPr lang="en-US" altLang="ja-JP" dirty="0" smtClean="0"/>
              <a:t>m</a:t>
            </a:r>
            <a:r>
              <a:rPr kumimoji="1" lang="en-US" altLang="ja-JP" dirty="0" smtClean="0"/>
              <a:t>easurement and parameter extraction </a:t>
            </a:r>
            <a:r>
              <a:rPr lang="en-US" altLang="ja-JP" dirty="0" smtClean="0"/>
              <a:t>procedure</a:t>
            </a:r>
            <a:endParaRPr kumimoji="1" lang="ja-JP" altLang="en-US" dirty="0"/>
          </a:p>
        </p:txBody>
      </p:sp>
      <p:sp>
        <p:nvSpPr>
          <p:cNvPr id="6" name="テキスト ボックス 5"/>
          <p:cNvSpPr txBox="1"/>
          <p:nvPr/>
        </p:nvSpPr>
        <p:spPr>
          <a:xfrm>
            <a:off x="2553653" y="3446872"/>
            <a:ext cx="1084013" cy="646331"/>
          </a:xfrm>
          <a:prstGeom prst="rect">
            <a:avLst/>
          </a:prstGeom>
          <a:noFill/>
        </p:spPr>
        <p:txBody>
          <a:bodyPr wrap="square" rtlCol="0">
            <a:spAutoFit/>
          </a:bodyPr>
          <a:lstStyle/>
          <a:p>
            <a:r>
              <a:rPr kumimoji="1" lang="en-US" altLang="ja-JP" b="1" dirty="0"/>
              <a:t>F</a:t>
            </a:r>
            <a:r>
              <a:rPr kumimoji="1" lang="en-US" altLang="ja-JP" b="1" dirty="0" smtClean="0"/>
              <a:t>requency domain measurement</a:t>
            </a:r>
          </a:p>
        </p:txBody>
      </p:sp>
      <p:grpSp>
        <p:nvGrpSpPr>
          <p:cNvPr id="10" name="グループ化 9"/>
          <p:cNvGrpSpPr/>
          <p:nvPr/>
        </p:nvGrpSpPr>
        <p:grpSpPr>
          <a:xfrm rot="10800000">
            <a:off x="1848856" y="3972245"/>
            <a:ext cx="360042" cy="208620"/>
            <a:chOff x="4644008" y="2651721"/>
            <a:chExt cx="720083" cy="417239"/>
          </a:xfrm>
        </p:grpSpPr>
        <p:sp>
          <p:nvSpPr>
            <p:cNvPr id="7" name="二等辺三角形 6"/>
            <p:cNvSpPr/>
            <p:nvPr/>
          </p:nvSpPr>
          <p:spPr bwMode="auto">
            <a:xfrm rot="16200000">
              <a:off x="5040054" y="2744924"/>
              <a:ext cx="417239" cy="230834"/>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9" name="直線コネクタ 8"/>
            <p:cNvCxnSpPr>
              <a:stCxn id="7" idx="3"/>
            </p:cNvCxnSpPr>
            <p:nvPr/>
          </p:nvCxnSpPr>
          <p:spPr bwMode="auto">
            <a:xfrm flipH="1">
              <a:off x="4644008" y="2860341"/>
              <a:ext cx="720083"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1" name="グループ化 10"/>
          <p:cNvGrpSpPr/>
          <p:nvPr/>
        </p:nvGrpSpPr>
        <p:grpSpPr>
          <a:xfrm>
            <a:off x="595611" y="3972245"/>
            <a:ext cx="360042" cy="208620"/>
            <a:chOff x="4644008" y="2651721"/>
            <a:chExt cx="720083" cy="417239"/>
          </a:xfrm>
        </p:grpSpPr>
        <p:sp>
          <p:nvSpPr>
            <p:cNvPr id="12" name="二等辺三角形 11"/>
            <p:cNvSpPr/>
            <p:nvPr/>
          </p:nvSpPr>
          <p:spPr bwMode="auto">
            <a:xfrm rot="16200000">
              <a:off x="5040054" y="2744924"/>
              <a:ext cx="417239" cy="230834"/>
            </a:xfrm>
            <a:prstGeom prst="triangl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3" name="直線コネクタ 12"/>
            <p:cNvCxnSpPr>
              <a:stCxn id="12" idx="3"/>
            </p:cNvCxnSpPr>
            <p:nvPr/>
          </p:nvCxnSpPr>
          <p:spPr bwMode="auto">
            <a:xfrm flipH="1">
              <a:off x="4644008" y="2860341"/>
              <a:ext cx="720083"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7" name="平行四辺形 16"/>
          <p:cNvSpPr/>
          <p:nvPr/>
        </p:nvSpPr>
        <p:spPr bwMode="auto">
          <a:xfrm rot="16200000">
            <a:off x="1492209" y="3881398"/>
            <a:ext cx="828713" cy="397468"/>
          </a:xfrm>
          <a:prstGeom prst="parallelogram">
            <a:avLst>
              <a:gd name="adj" fmla="val 50278"/>
            </a:avLst>
          </a:prstGeom>
          <a:noFill/>
          <a:ln w="12700" cap="flat" cmpd="sng" algn="ctr">
            <a:solidFill>
              <a:schemeClr val="accent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8" name="直線矢印コネクタ 17"/>
          <p:cNvCxnSpPr/>
          <p:nvPr/>
        </p:nvCxnSpPr>
        <p:spPr bwMode="auto">
          <a:xfrm>
            <a:off x="1664394" y="4382418"/>
            <a:ext cx="463637" cy="214178"/>
          </a:xfrm>
          <a:prstGeom prst="straightConnector1">
            <a:avLst/>
          </a:prstGeom>
          <a:solidFill>
            <a:schemeClr val="accent1"/>
          </a:solidFill>
          <a:ln w="12700" cap="flat" cmpd="sng" algn="ctr">
            <a:solidFill>
              <a:schemeClr val="accent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矢印コネクタ 19"/>
          <p:cNvCxnSpPr/>
          <p:nvPr/>
        </p:nvCxnSpPr>
        <p:spPr bwMode="auto">
          <a:xfrm flipV="1">
            <a:off x="1639984" y="3654714"/>
            <a:ext cx="0" cy="618483"/>
          </a:xfrm>
          <a:prstGeom prst="straightConnector1">
            <a:avLst/>
          </a:prstGeom>
          <a:solidFill>
            <a:schemeClr val="accent1"/>
          </a:solidFill>
          <a:ln w="12700" cap="flat" cmpd="sng" algn="ctr">
            <a:solidFill>
              <a:schemeClr val="accent1"/>
            </a:solidFill>
            <a:prstDash val="solid"/>
            <a:round/>
            <a:headEnd type="stealth" w="med" len="med"/>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テキスト ボックス 21"/>
          <p:cNvSpPr txBox="1"/>
          <p:nvPr/>
        </p:nvSpPr>
        <p:spPr>
          <a:xfrm rot="16200000">
            <a:off x="1199151" y="3744021"/>
            <a:ext cx="617477" cy="276999"/>
          </a:xfrm>
          <a:prstGeom prst="rect">
            <a:avLst/>
          </a:prstGeom>
          <a:noFill/>
        </p:spPr>
        <p:txBody>
          <a:bodyPr wrap="none" rtlCol="0">
            <a:spAutoFit/>
          </a:bodyPr>
          <a:lstStyle/>
          <a:p>
            <a:r>
              <a:rPr kumimoji="1" lang="en-US" altLang="ja-JP" dirty="0" smtClean="0">
                <a:solidFill>
                  <a:schemeClr val="accent1"/>
                </a:solidFill>
              </a:rPr>
              <a:t>10 mm</a:t>
            </a:r>
            <a:endParaRPr kumimoji="1" lang="ja-JP" altLang="en-US" dirty="0">
              <a:solidFill>
                <a:schemeClr val="accent1"/>
              </a:solidFill>
            </a:endParaRPr>
          </a:p>
        </p:txBody>
      </p:sp>
      <p:sp>
        <p:nvSpPr>
          <p:cNvPr id="23" name="テキスト ボックス 22"/>
          <p:cNvSpPr txBox="1"/>
          <p:nvPr/>
        </p:nvSpPr>
        <p:spPr>
          <a:xfrm>
            <a:off x="1426332" y="4471096"/>
            <a:ext cx="617477" cy="276999"/>
          </a:xfrm>
          <a:prstGeom prst="rect">
            <a:avLst/>
          </a:prstGeom>
          <a:noFill/>
        </p:spPr>
        <p:txBody>
          <a:bodyPr wrap="none" rtlCol="0">
            <a:spAutoFit/>
          </a:bodyPr>
          <a:lstStyle/>
          <a:p>
            <a:r>
              <a:rPr kumimoji="1" lang="en-US" altLang="ja-JP" dirty="0" smtClean="0">
                <a:solidFill>
                  <a:schemeClr val="accent1"/>
                </a:solidFill>
              </a:rPr>
              <a:t>10 mm</a:t>
            </a:r>
            <a:endParaRPr kumimoji="1" lang="ja-JP" altLang="en-US" dirty="0">
              <a:solidFill>
                <a:schemeClr val="accent1"/>
              </a:solidFill>
            </a:endParaRPr>
          </a:p>
        </p:txBody>
      </p:sp>
      <p:sp>
        <p:nvSpPr>
          <p:cNvPr id="37" name="正方形/長方形 36"/>
          <p:cNvSpPr/>
          <p:nvPr/>
        </p:nvSpPr>
        <p:spPr bwMode="auto">
          <a:xfrm>
            <a:off x="354674" y="4951055"/>
            <a:ext cx="2149106" cy="599768"/>
          </a:xfrm>
          <a:prstGeom prst="rect">
            <a:avLst/>
          </a:prstGeom>
          <a:solidFill>
            <a:schemeClr val="accent3">
              <a:lumMod val="8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b="0" i="0" u="none" strike="noStrike" cap="none" normalizeH="0" baseline="0" dirty="0" smtClean="0">
                <a:ln>
                  <a:noFill/>
                </a:ln>
                <a:solidFill>
                  <a:schemeClr val="tx1"/>
                </a:solidFill>
                <a:effectLst/>
                <a:latin typeface="Times New Roman" pitchFamily="18" charset="0"/>
              </a:rPr>
              <a:t>Network Analyzer</a:t>
            </a:r>
            <a:endParaRPr kumimoji="0" lang="ja-JP" altLang="en-US" b="0" i="0" u="none" strike="noStrike" cap="none" normalizeH="0" baseline="0" dirty="0" smtClean="0">
              <a:ln>
                <a:noFill/>
              </a:ln>
              <a:solidFill>
                <a:schemeClr val="tx1"/>
              </a:solidFill>
              <a:effectLst/>
              <a:latin typeface="Times New Roman" pitchFamily="18" charset="0"/>
            </a:endParaRPr>
          </a:p>
        </p:txBody>
      </p:sp>
      <p:sp>
        <p:nvSpPr>
          <p:cNvPr id="38" name="円/楕円 37"/>
          <p:cNvSpPr/>
          <p:nvPr/>
        </p:nvSpPr>
        <p:spPr bwMode="auto">
          <a:xfrm>
            <a:off x="2056023" y="5127445"/>
            <a:ext cx="144016" cy="144016"/>
          </a:xfrm>
          <a:prstGeom prst="ellipse">
            <a:avLst/>
          </a:prstGeom>
          <a:solidFill>
            <a:schemeClr val="tx1"/>
          </a:solidFill>
          <a:ln w="31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9" name="円/楕円 38"/>
          <p:cNvSpPr/>
          <p:nvPr/>
        </p:nvSpPr>
        <p:spPr bwMode="auto">
          <a:xfrm>
            <a:off x="555021" y="5127445"/>
            <a:ext cx="144016" cy="144016"/>
          </a:xfrm>
          <a:prstGeom prst="ellipse">
            <a:avLst/>
          </a:prstGeom>
          <a:solidFill>
            <a:schemeClr val="tx1"/>
          </a:solidFill>
          <a:ln w="31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2" name="テキスト ボックス 41"/>
          <p:cNvSpPr txBox="1"/>
          <p:nvPr/>
        </p:nvSpPr>
        <p:spPr>
          <a:xfrm>
            <a:off x="1756776" y="5250939"/>
            <a:ext cx="556563" cy="276999"/>
          </a:xfrm>
          <a:prstGeom prst="rect">
            <a:avLst/>
          </a:prstGeom>
          <a:noFill/>
        </p:spPr>
        <p:txBody>
          <a:bodyPr wrap="none" rtlCol="0">
            <a:spAutoFit/>
          </a:bodyPr>
          <a:lstStyle/>
          <a:p>
            <a:r>
              <a:rPr kumimoji="1" lang="en-US" altLang="ja-JP" dirty="0" smtClean="0"/>
              <a:t>Port 2</a:t>
            </a:r>
            <a:endParaRPr kumimoji="1" lang="ja-JP" altLang="en-US" dirty="0"/>
          </a:p>
        </p:txBody>
      </p:sp>
      <p:sp>
        <p:nvSpPr>
          <p:cNvPr id="43" name="テキスト ボックス 42"/>
          <p:cNvSpPr txBox="1"/>
          <p:nvPr/>
        </p:nvSpPr>
        <p:spPr>
          <a:xfrm>
            <a:off x="373180" y="5250939"/>
            <a:ext cx="556563" cy="276999"/>
          </a:xfrm>
          <a:prstGeom prst="rect">
            <a:avLst/>
          </a:prstGeom>
          <a:noFill/>
        </p:spPr>
        <p:txBody>
          <a:bodyPr wrap="none" rtlCol="0">
            <a:spAutoFit/>
          </a:bodyPr>
          <a:lstStyle/>
          <a:p>
            <a:r>
              <a:rPr kumimoji="1" lang="en-US" altLang="ja-JP" dirty="0" smtClean="0"/>
              <a:t>Port 1</a:t>
            </a:r>
            <a:endParaRPr kumimoji="1" lang="ja-JP" altLang="en-US" dirty="0"/>
          </a:p>
        </p:txBody>
      </p:sp>
      <p:sp>
        <p:nvSpPr>
          <p:cNvPr id="57" name="テキスト ボックス 56"/>
          <p:cNvSpPr txBox="1"/>
          <p:nvPr/>
        </p:nvSpPr>
        <p:spPr>
          <a:xfrm>
            <a:off x="395171" y="2348880"/>
            <a:ext cx="5472973" cy="400110"/>
          </a:xfrm>
          <a:prstGeom prst="rect">
            <a:avLst/>
          </a:prstGeom>
          <a:noFill/>
        </p:spPr>
        <p:txBody>
          <a:bodyPr wrap="none" rtlCol="0">
            <a:spAutoFit/>
          </a:bodyPr>
          <a:lstStyle/>
          <a:p>
            <a:r>
              <a:rPr kumimoji="1" lang="en-US" altLang="ja-JP" sz="2000" dirty="0"/>
              <a:t>S</a:t>
            </a:r>
            <a:r>
              <a:rPr kumimoji="1" lang="en-US" altLang="ja-JP" sz="2000" dirty="0" smtClean="0"/>
              <a:t>imilar measurement to that described in the CMD.</a:t>
            </a:r>
            <a:endParaRPr kumimoji="1" lang="ja-JP" altLang="en-US" sz="2000" dirty="0"/>
          </a:p>
        </p:txBody>
      </p:sp>
      <p:sp>
        <p:nvSpPr>
          <p:cNvPr id="8" name="右矢印 7"/>
          <p:cNvSpPr/>
          <p:nvPr/>
        </p:nvSpPr>
        <p:spPr bwMode="auto">
          <a:xfrm>
            <a:off x="7092280" y="4410697"/>
            <a:ext cx="415995" cy="236152"/>
          </a:xfrm>
          <a:prstGeom prst="rightArrow">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 name="テキスト ボックス 13"/>
          <p:cNvSpPr txBox="1"/>
          <p:nvPr/>
        </p:nvSpPr>
        <p:spPr>
          <a:xfrm>
            <a:off x="5489465" y="4069521"/>
            <a:ext cx="1512168" cy="1015663"/>
          </a:xfrm>
          <a:prstGeom prst="rect">
            <a:avLst/>
          </a:prstGeom>
          <a:solidFill>
            <a:schemeClr val="accent5">
              <a:lumMod val="20000"/>
              <a:lumOff val="80000"/>
            </a:schemeClr>
          </a:solidFill>
          <a:ln>
            <a:solidFill>
              <a:schemeClr val="tx1"/>
            </a:solidFill>
          </a:ln>
        </p:spPr>
        <p:txBody>
          <a:bodyPr wrap="square" rtlCol="0">
            <a:spAutoFit/>
          </a:bodyPr>
          <a:lstStyle/>
          <a:p>
            <a:r>
              <a:rPr kumimoji="1" lang="en-US" altLang="ja-JP" dirty="0" smtClean="0"/>
              <a:t>Time domain</a:t>
            </a:r>
          </a:p>
          <a:p>
            <a:r>
              <a:rPr kumimoji="1" lang="en-US" altLang="ja-JP" dirty="0" smtClean="0"/>
              <a:t>channel responses</a:t>
            </a:r>
          </a:p>
          <a:p>
            <a:r>
              <a:rPr kumimoji="1" lang="en-US" altLang="ja-JP" dirty="0" smtClean="0"/>
              <a:t>at thousands of points in the measurement area</a:t>
            </a:r>
            <a:endParaRPr kumimoji="1" lang="ja-JP" altLang="en-US" dirty="0"/>
          </a:p>
        </p:txBody>
      </p:sp>
      <p:sp>
        <p:nvSpPr>
          <p:cNvPr id="58" name="右矢印 57"/>
          <p:cNvSpPr/>
          <p:nvPr/>
        </p:nvSpPr>
        <p:spPr bwMode="auto">
          <a:xfrm>
            <a:off x="5076056" y="4416984"/>
            <a:ext cx="324036" cy="236152"/>
          </a:xfrm>
          <a:prstGeom prst="rightArrow">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テキスト ボックス 18"/>
          <p:cNvSpPr txBox="1"/>
          <p:nvPr/>
        </p:nvSpPr>
        <p:spPr>
          <a:xfrm>
            <a:off x="6876256" y="3728065"/>
            <a:ext cx="912326" cy="276999"/>
          </a:xfrm>
          <a:prstGeom prst="rect">
            <a:avLst/>
          </a:prstGeom>
          <a:noFill/>
        </p:spPr>
        <p:txBody>
          <a:bodyPr wrap="square" rtlCol="0">
            <a:spAutoFit/>
          </a:bodyPr>
          <a:lstStyle/>
          <a:p>
            <a:r>
              <a:rPr kumimoji="1" lang="en-US" altLang="ja-JP" b="1" dirty="0" smtClean="0"/>
              <a:t>Averaging</a:t>
            </a:r>
            <a:endParaRPr kumimoji="1" lang="ja-JP" altLang="en-US" b="1" dirty="0"/>
          </a:p>
        </p:txBody>
      </p:sp>
      <p:sp>
        <p:nvSpPr>
          <p:cNvPr id="59" name="テキスト ボックス 58"/>
          <p:cNvSpPr txBox="1"/>
          <p:nvPr/>
        </p:nvSpPr>
        <p:spPr>
          <a:xfrm>
            <a:off x="3491880" y="4069521"/>
            <a:ext cx="1512168" cy="1015663"/>
          </a:xfrm>
          <a:prstGeom prst="rect">
            <a:avLst/>
          </a:prstGeom>
          <a:solidFill>
            <a:schemeClr val="accent5">
              <a:lumMod val="20000"/>
              <a:lumOff val="80000"/>
            </a:schemeClr>
          </a:solidFill>
          <a:ln>
            <a:solidFill>
              <a:schemeClr val="tx1"/>
            </a:solidFill>
          </a:ln>
        </p:spPr>
        <p:txBody>
          <a:bodyPr wrap="square" rtlCol="0">
            <a:spAutoFit/>
          </a:bodyPr>
          <a:lstStyle/>
          <a:p>
            <a:r>
              <a:rPr kumimoji="1" lang="en-US" altLang="ja-JP" dirty="0" smtClean="0"/>
              <a:t>Frequency domain</a:t>
            </a:r>
          </a:p>
          <a:p>
            <a:r>
              <a:rPr kumimoji="1" lang="en-US" altLang="ja-JP" dirty="0" smtClean="0"/>
              <a:t>channel responses (S</a:t>
            </a:r>
            <a:r>
              <a:rPr kumimoji="1" lang="en-US" altLang="ja-JP" baseline="-25000" dirty="0" smtClean="0"/>
              <a:t>21</a:t>
            </a:r>
            <a:r>
              <a:rPr kumimoji="1" lang="en-US" altLang="ja-JP" dirty="0" smtClean="0"/>
              <a:t>)</a:t>
            </a:r>
            <a:r>
              <a:rPr kumimoji="1" lang="ja-JP" altLang="en-US" dirty="0"/>
              <a:t> </a:t>
            </a:r>
            <a:r>
              <a:rPr kumimoji="1" lang="en-US" altLang="ja-JP" dirty="0" smtClean="0"/>
              <a:t>at thousands of points in the measurement area</a:t>
            </a:r>
            <a:endParaRPr kumimoji="1" lang="ja-JP" altLang="en-US" dirty="0"/>
          </a:p>
        </p:txBody>
      </p:sp>
      <p:sp>
        <p:nvSpPr>
          <p:cNvPr id="21" name="フリーフォーム 20"/>
          <p:cNvSpPr/>
          <p:nvPr/>
        </p:nvSpPr>
        <p:spPr bwMode="auto">
          <a:xfrm>
            <a:off x="2115990" y="4064823"/>
            <a:ext cx="235614" cy="1199626"/>
          </a:xfrm>
          <a:custGeom>
            <a:avLst/>
            <a:gdLst>
              <a:gd name="connsiteX0" fmla="*/ 897622 w 1083819"/>
              <a:gd name="connsiteY0" fmla="*/ 0 h 1182848"/>
              <a:gd name="connsiteX1" fmla="*/ 1048624 w 1083819"/>
              <a:gd name="connsiteY1" fmla="*/ 394283 h 1182848"/>
              <a:gd name="connsiteX2" fmla="*/ 310393 w 1083819"/>
              <a:gd name="connsiteY2" fmla="*/ 763398 h 1182848"/>
              <a:gd name="connsiteX3" fmla="*/ 0 w 1083819"/>
              <a:gd name="connsiteY3" fmla="*/ 1182848 h 1182848"/>
              <a:gd name="connsiteX0" fmla="*/ 117446 w 1049877"/>
              <a:gd name="connsiteY0" fmla="*/ 0 h 1199626"/>
              <a:gd name="connsiteX1" fmla="*/ 1048624 w 1049877"/>
              <a:gd name="connsiteY1" fmla="*/ 411061 h 1199626"/>
              <a:gd name="connsiteX2" fmla="*/ 310393 w 1049877"/>
              <a:gd name="connsiteY2" fmla="*/ 780176 h 1199626"/>
              <a:gd name="connsiteX3" fmla="*/ 0 w 1049877"/>
              <a:gd name="connsiteY3" fmla="*/ 1199626 h 1199626"/>
              <a:gd name="connsiteX0" fmla="*/ 117446 w 582240"/>
              <a:gd name="connsiteY0" fmla="*/ 0 h 1199626"/>
              <a:gd name="connsiteX1" fmla="*/ 578841 w 582240"/>
              <a:gd name="connsiteY1" fmla="*/ 411061 h 1199626"/>
              <a:gd name="connsiteX2" fmla="*/ 310393 w 582240"/>
              <a:gd name="connsiteY2" fmla="*/ 780176 h 1199626"/>
              <a:gd name="connsiteX3" fmla="*/ 0 w 582240"/>
              <a:gd name="connsiteY3" fmla="*/ 1199626 h 1199626"/>
              <a:gd name="connsiteX0" fmla="*/ 117446 w 579617"/>
              <a:gd name="connsiteY0" fmla="*/ 0 h 1199626"/>
              <a:gd name="connsiteX1" fmla="*/ 578841 w 579617"/>
              <a:gd name="connsiteY1" fmla="*/ 411061 h 1199626"/>
              <a:gd name="connsiteX2" fmla="*/ 0 w 579617"/>
              <a:gd name="connsiteY2" fmla="*/ 1199626 h 1199626"/>
              <a:gd name="connsiteX0" fmla="*/ 117446 w 317281"/>
              <a:gd name="connsiteY0" fmla="*/ 0 h 1199626"/>
              <a:gd name="connsiteX1" fmla="*/ 314659 w 317281"/>
              <a:gd name="connsiteY1" fmla="*/ 503339 h 1199626"/>
              <a:gd name="connsiteX2" fmla="*/ 0 w 317281"/>
              <a:gd name="connsiteY2" fmla="*/ 1199626 h 1199626"/>
              <a:gd name="connsiteX0" fmla="*/ 117446 w 322602"/>
              <a:gd name="connsiteY0" fmla="*/ 0 h 1199626"/>
              <a:gd name="connsiteX1" fmla="*/ 314659 w 322602"/>
              <a:gd name="connsiteY1" fmla="*/ 503339 h 1199626"/>
              <a:gd name="connsiteX2" fmla="*/ 0 w 322602"/>
              <a:gd name="connsiteY2" fmla="*/ 1199626 h 1199626"/>
            </a:gdLst>
            <a:ahLst/>
            <a:cxnLst>
              <a:cxn ang="0">
                <a:pos x="connsiteX0" y="connsiteY0"/>
              </a:cxn>
              <a:cxn ang="0">
                <a:pos x="connsiteX1" y="connsiteY1"/>
              </a:cxn>
              <a:cxn ang="0">
                <a:pos x="connsiteX2" y="connsiteY2"/>
              </a:cxn>
            </a:cxnLst>
            <a:rect l="l" t="t" r="r" b="b"/>
            <a:pathLst>
              <a:path w="322602" h="1199626">
                <a:moveTo>
                  <a:pt x="117446" y="0"/>
                </a:moveTo>
                <a:cubicBezTo>
                  <a:pt x="333772" y="66413"/>
                  <a:pt x="334233" y="303401"/>
                  <a:pt x="314659" y="503339"/>
                </a:cubicBezTo>
                <a:cubicBezTo>
                  <a:pt x="295085" y="703277"/>
                  <a:pt x="120592" y="1035342"/>
                  <a:pt x="0" y="1199626"/>
                </a:cubicBez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6" name="右矢印 65"/>
          <p:cNvSpPr/>
          <p:nvPr/>
        </p:nvSpPr>
        <p:spPr bwMode="auto">
          <a:xfrm>
            <a:off x="2855156" y="4416984"/>
            <a:ext cx="415995" cy="236152"/>
          </a:xfrm>
          <a:prstGeom prst="rightArrow">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7" name="テキスト ボックス 66"/>
          <p:cNvSpPr txBox="1"/>
          <p:nvPr/>
        </p:nvSpPr>
        <p:spPr>
          <a:xfrm>
            <a:off x="5004048" y="3717032"/>
            <a:ext cx="569820" cy="276999"/>
          </a:xfrm>
          <a:prstGeom prst="rect">
            <a:avLst/>
          </a:prstGeom>
          <a:noFill/>
        </p:spPr>
        <p:txBody>
          <a:bodyPr wrap="square" rtlCol="0">
            <a:spAutoFit/>
          </a:bodyPr>
          <a:lstStyle/>
          <a:p>
            <a:r>
              <a:rPr kumimoji="1" lang="en-US" altLang="ja-JP" b="1" dirty="0" smtClean="0"/>
              <a:t>IFFT</a:t>
            </a:r>
            <a:endParaRPr kumimoji="1" lang="ja-JP" altLang="en-US" b="1" dirty="0"/>
          </a:p>
        </p:txBody>
      </p:sp>
      <p:sp>
        <p:nvSpPr>
          <p:cNvPr id="68" name="正方形/長方形 67"/>
          <p:cNvSpPr/>
          <p:nvPr/>
        </p:nvSpPr>
        <p:spPr>
          <a:xfrm>
            <a:off x="7596336" y="4055598"/>
            <a:ext cx="1403300" cy="1015663"/>
          </a:xfrm>
          <a:prstGeom prst="rect">
            <a:avLst/>
          </a:prstGeom>
          <a:solidFill>
            <a:schemeClr val="accent5">
              <a:lumMod val="20000"/>
              <a:lumOff val="80000"/>
            </a:schemeClr>
          </a:solidFill>
          <a:ln>
            <a:solidFill>
              <a:schemeClr val="tx1"/>
            </a:solidFill>
          </a:ln>
        </p:spPr>
        <p:txBody>
          <a:bodyPr wrap="square">
            <a:spAutoFit/>
          </a:bodyPr>
          <a:lstStyle/>
          <a:p>
            <a:r>
              <a:rPr kumimoji="1" lang="en-US" altLang="ja-JP" dirty="0"/>
              <a:t>Power delay profile </a:t>
            </a:r>
            <a:r>
              <a:rPr kumimoji="1" lang="en-US" altLang="ja-JP" dirty="0" smtClean="0"/>
              <a:t>(PDP):</a:t>
            </a:r>
          </a:p>
          <a:p>
            <a:r>
              <a:rPr kumimoji="1" lang="en-US" altLang="ja-JP" dirty="0" smtClean="0"/>
              <a:t>averaged </a:t>
            </a:r>
            <a:r>
              <a:rPr kumimoji="1" lang="en-US" altLang="ja-JP" dirty="0"/>
              <a:t>through </a:t>
            </a:r>
            <a:r>
              <a:rPr kumimoji="1" lang="en-US" altLang="ja-JP" dirty="0" smtClean="0"/>
              <a:t>the measurement area in x-y plane</a:t>
            </a:r>
          </a:p>
        </p:txBody>
      </p:sp>
      <p:sp>
        <p:nvSpPr>
          <p:cNvPr id="70" name="正方形/長方形 69"/>
          <p:cNvSpPr/>
          <p:nvPr/>
        </p:nvSpPr>
        <p:spPr bwMode="auto">
          <a:xfrm>
            <a:off x="208382" y="3212976"/>
            <a:ext cx="2376264" cy="2564807"/>
          </a:xfrm>
          <a:prstGeom prst="rect">
            <a:avLst/>
          </a:prstGeom>
          <a:noFill/>
          <a:ln w="31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1" name="テキスト ボックス 70"/>
          <p:cNvSpPr txBox="1"/>
          <p:nvPr/>
        </p:nvSpPr>
        <p:spPr>
          <a:xfrm>
            <a:off x="262425" y="3435282"/>
            <a:ext cx="699230" cy="276999"/>
          </a:xfrm>
          <a:prstGeom prst="rect">
            <a:avLst/>
          </a:prstGeom>
          <a:noFill/>
        </p:spPr>
        <p:txBody>
          <a:bodyPr wrap="none" rtlCol="0">
            <a:spAutoFit/>
          </a:bodyPr>
          <a:lstStyle/>
          <a:p>
            <a:r>
              <a:rPr kumimoji="1" lang="en-US" altLang="ja-JP" dirty="0" smtClean="0"/>
              <a:t>Channel</a:t>
            </a:r>
            <a:endParaRPr kumimoji="1" lang="ja-JP" altLang="en-US" dirty="0"/>
          </a:p>
        </p:txBody>
      </p:sp>
      <p:sp>
        <p:nvSpPr>
          <p:cNvPr id="73" name="フリーフォーム 72"/>
          <p:cNvSpPr/>
          <p:nvPr/>
        </p:nvSpPr>
        <p:spPr bwMode="auto">
          <a:xfrm flipH="1">
            <a:off x="417437" y="4064746"/>
            <a:ext cx="201202" cy="1126317"/>
          </a:xfrm>
          <a:custGeom>
            <a:avLst/>
            <a:gdLst>
              <a:gd name="connsiteX0" fmla="*/ 897622 w 1083819"/>
              <a:gd name="connsiteY0" fmla="*/ 0 h 1182848"/>
              <a:gd name="connsiteX1" fmla="*/ 1048624 w 1083819"/>
              <a:gd name="connsiteY1" fmla="*/ 394283 h 1182848"/>
              <a:gd name="connsiteX2" fmla="*/ 310393 w 1083819"/>
              <a:gd name="connsiteY2" fmla="*/ 763398 h 1182848"/>
              <a:gd name="connsiteX3" fmla="*/ 0 w 1083819"/>
              <a:gd name="connsiteY3" fmla="*/ 1182848 h 1182848"/>
              <a:gd name="connsiteX0" fmla="*/ 117446 w 1049877"/>
              <a:gd name="connsiteY0" fmla="*/ 0 h 1199626"/>
              <a:gd name="connsiteX1" fmla="*/ 1048624 w 1049877"/>
              <a:gd name="connsiteY1" fmla="*/ 411061 h 1199626"/>
              <a:gd name="connsiteX2" fmla="*/ 310393 w 1049877"/>
              <a:gd name="connsiteY2" fmla="*/ 780176 h 1199626"/>
              <a:gd name="connsiteX3" fmla="*/ 0 w 1049877"/>
              <a:gd name="connsiteY3" fmla="*/ 1199626 h 1199626"/>
              <a:gd name="connsiteX0" fmla="*/ 117446 w 582240"/>
              <a:gd name="connsiteY0" fmla="*/ 0 h 1199626"/>
              <a:gd name="connsiteX1" fmla="*/ 578841 w 582240"/>
              <a:gd name="connsiteY1" fmla="*/ 411061 h 1199626"/>
              <a:gd name="connsiteX2" fmla="*/ 310393 w 582240"/>
              <a:gd name="connsiteY2" fmla="*/ 780176 h 1199626"/>
              <a:gd name="connsiteX3" fmla="*/ 0 w 582240"/>
              <a:gd name="connsiteY3" fmla="*/ 1199626 h 1199626"/>
              <a:gd name="connsiteX0" fmla="*/ 117446 w 579617"/>
              <a:gd name="connsiteY0" fmla="*/ 0 h 1199626"/>
              <a:gd name="connsiteX1" fmla="*/ 578841 w 579617"/>
              <a:gd name="connsiteY1" fmla="*/ 411061 h 1199626"/>
              <a:gd name="connsiteX2" fmla="*/ 0 w 579617"/>
              <a:gd name="connsiteY2" fmla="*/ 1199626 h 1199626"/>
              <a:gd name="connsiteX0" fmla="*/ 117446 w 317281"/>
              <a:gd name="connsiteY0" fmla="*/ 0 h 1199626"/>
              <a:gd name="connsiteX1" fmla="*/ 314659 w 317281"/>
              <a:gd name="connsiteY1" fmla="*/ 503339 h 1199626"/>
              <a:gd name="connsiteX2" fmla="*/ 0 w 317281"/>
              <a:gd name="connsiteY2" fmla="*/ 1199626 h 1199626"/>
              <a:gd name="connsiteX0" fmla="*/ 117446 w 322602"/>
              <a:gd name="connsiteY0" fmla="*/ 0 h 1199626"/>
              <a:gd name="connsiteX1" fmla="*/ 314659 w 322602"/>
              <a:gd name="connsiteY1" fmla="*/ 503339 h 1199626"/>
              <a:gd name="connsiteX2" fmla="*/ 0 w 322602"/>
              <a:gd name="connsiteY2" fmla="*/ 1199626 h 1199626"/>
              <a:gd name="connsiteX0" fmla="*/ 0 w 382128"/>
              <a:gd name="connsiteY0" fmla="*/ 0 h 1199626"/>
              <a:gd name="connsiteX1" fmla="*/ 381691 w 382128"/>
              <a:gd name="connsiteY1" fmla="*/ 503339 h 1199626"/>
              <a:gd name="connsiteX2" fmla="*/ 67032 w 382128"/>
              <a:gd name="connsiteY2" fmla="*/ 1199626 h 1199626"/>
            </a:gdLst>
            <a:ahLst/>
            <a:cxnLst>
              <a:cxn ang="0">
                <a:pos x="connsiteX0" y="connsiteY0"/>
              </a:cxn>
              <a:cxn ang="0">
                <a:pos x="connsiteX1" y="connsiteY1"/>
              </a:cxn>
              <a:cxn ang="0">
                <a:pos x="connsiteX2" y="connsiteY2"/>
              </a:cxn>
            </a:cxnLst>
            <a:rect l="l" t="t" r="r" b="b"/>
            <a:pathLst>
              <a:path w="382128" h="1199626">
                <a:moveTo>
                  <a:pt x="0" y="0"/>
                </a:moveTo>
                <a:cubicBezTo>
                  <a:pt x="216326" y="66413"/>
                  <a:pt x="370519" y="303401"/>
                  <a:pt x="381691" y="503339"/>
                </a:cubicBezTo>
                <a:cubicBezTo>
                  <a:pt x="392863" y="703277"/>
                  <a:pt x="187624" y="1035342"/>
                  <a:pt x="67032" y="1199626"/>
                </a:cubicBez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4" name="テキスト ボックス 73"/>
          <p:cNvSpPr txBox="1"/>
          <p:nvPr/>
        </p:nvSpPr>
        <p:spPr>
          <a:xfrm>
            <a:off x="1578425" y="3200598"/>
            <a:ext cx="1074092" cy="461665"/>
          </a:xfrm>
          <a:prstGeom prst="rect">
            <a:avLst/>
          </a:prstGeom>
          <a:noFill/>
        </p:spPr>
        <p:txBody>
          <a:bodyPr wrap="square" rtlCol="0">
            <a:spAutoFit/>
          </a:bodyPr>
          <a:lstStyle/>
          <a:p>
            <a:r>
              <a:rPr kumimoji="1" lang="en-US" altLang="ja-JP" dirty="0" smtClean="0">
                <a:solidFill>
                  <a:schemeClr val="accent1"/>
                </a:solidFill>
              </a:rPr>
              <a:t>Measurement area</a:t>
            </a:r>
            <a:endParaRPr kumimoji="1" lang="ja-JP" altLang="en-US" dirty="0">
              <a:solidFill>
                <a:schemeClr val="accent1"/>
              </a:solidFill>
            </a:endParaRPr>
          </a:p>
        </p:txBody>
      </p:sp>
      <p:sp>
        <p:nvSpPr>
          <p:cNvPr id="34" name="テキスト ボックス 33"/>
          <p:cNvSpPr txBox="1"/>
          <p:nvPr/>
        </p:nvSpPr>
        <p:spPr>
          <a:xfrm>
            <a:off x="7001633" y="631720"/>
            <a:ext cx="2015295" cy="276999"/>
          </a:xfrm>
          <a:prstGeom prst="rect">
            <a:avLst/>
          </a:prstGeom>
          <a:solidFill>
            <a:srgbClr val="FFC000"/>
          </a:solidFill>
          <a:ln>
            <a:solidFill>
              <a:schemeClr val="tx1"/>
            </a:solidFill>
          </a:ln>
        </p:spPr>
        <p:txBody>
          <a:bodyPr wrap="none" rtlCol="0">
            <a:spAutoFit/>
          </a:bodyPr>
          <a:lstStyle/>
          <a:p>
            <a:r>
              <a:rPr kumimoji="1" lang="en-US" altLang="ja-JP" dirty="0" smtClean="0"/>
              <a:t>Presented at Hawaii meetings</a:t>
            </a:r>
            <a:endParaRPr kumimoji="1" lang="ja-JP" altLang="en-US" dirty="0"/>
          </a:p>
        </p:txBody>
      </p:sp>
    </p:spTree>
    <p:extLst>
      <p:ext uri="{BB962C8B-B14F-4D97-AF65-F5344CB8AC3E}">
        <p14:creationId xmlns:p14="http://schemas.microsoft.com/office/powerpoint/2010/main" val="8979610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PDP and c</a:t>
            </a:r>
            <a:r>
              <a:rPr lang="en-US" altLang="ja-JP" dirty="0"/>
              <a:t>h</a:t>
            </a:r>
            <a:r>
              <a:rPr lang="en-US" altLang="ja-JP" dirty="0" smtClean="0"/>
              <a:t>annel model in BER simulations</a:t>
            </a:r>
            <a:endParaRPr kumimoji="1" lang="ja-JP" altLang="en-US" dirty="0"/>
          </a:p>
        </p:txBody>
      </p:sp>
      <p:sp>
        <p:nvSpPr>
          <p:cNvPr id="5" name="正方形/長方形 4"/>
          <p:cNvSpPr/>
          <p:nvPr/>
        </p:nvSpPr>
        <p:spPr>
          <a:xfrm>
            <a:off x="5796136" y="2071808"/>
            <a:ext cx="1826141" cy="415498"/>
          </a:xfrm>
          <a:prstGeom prst="rect">
            <a:avLst/>
          </a:prstGeom>
        </p:spPr>
        <p:txBody>
          <a:bodyPr wrap="none">
            <a:spAutoFit/>
          </a:bodyPr>
          <a:lstStyle/>
          <a:p>
            <a:r>
              <a:rPr kumimoji="1" lang="en-US" altLang="ja-JP" sz="2100" dirty="0" smtClean="0"/>
              <a:t>Channel model</a:t>
            </a:r>
            <a:endParaRPr lang="ja-JP" altLang="en-US" sz="2100" dirty="0"/>
          </a:p>
        </p:txBody>
      </p:sp>
      <p:sp>
        <p:nvSpPr>
          <p:cNvPr id="6" name="正方形/長方形 5"/>
          <p:cNvSpPr/>
          <p:nvPr/>
        </p:nvSpPr>
        <p:spPr>
          <a:xfrm>
            <a:off x="395536" y="2060848"/>
            <a:ext cx="4227055" cy="415498"/>
          </a:xfrm>
          <a:prstGeom prst="rect">
            <a:avLst/>
          </a:prstGeom>
        </p:spPr>
        <p:txBody>
          <a:bodyPr wrap="none">
            <a:spAutoFit/>
          </a:bodyPr>
          <a:lstStyle/>
          <a:p>
            <a:r>
              <a:rPr lang="en-US" altLang="ja-JP" sz="2100" dirty="0" smtClean="0"/>
              <a:t>PDP obtained from the measurement</a:t>
            </a:r>
            <a:endParaRPr lang="ja-JP" altLang="en-US" sz="2100" dirty="0"/>
          </a:p>
        </p:txBody>
      </p:sp>
      <p:graphicFrame>
        <p:nvGraphicFramePr>
          <p:cNvPr id="7" name="表 6"/>
          <p:cNvGraphicFramePr>
            <a:graphicFrameLocks noGrp="1"/>
          </p:cNvGraphicFramePr>
          <p:nvPr>
            <p:extLst>
              <p:ext uri="{D42A27DB-BD31-4B8C-83A1-F6EECF244321}">
                <p14:modId xmlns:p14="http://schemas.microsoft.com/office/powerpoint/2010/main" val="3082023485"/>
              </p:ext>
            </p:extLst>
          </p:nvPr>
        </p:nvGraphicFramePr>
        <p:xfrm>
          <a:off x="5004048" y="2564904"/>
          <a:ext cx="3168352" cy="3762379"/>
        </p:xfrm>
        <a:graphic>
          <a:graphicData uri="http://schemas.openxmlformats.org/drawingml/2006/table">
            <a:tbl>
              <a:tblPr>
                <a:tableStyleId>{8EC20E35-A176-4012-BC5E-935CFFF8708E}</a:tableStyleId>
              </a:tblPr>
              <a:tblGrid>
                <a:gridCol w="890725"/>
                <a:gridCol w="477427"/>
                <a:gridCol w="545004"/>
                <a:gridCol w="692410"/>
                <a:gridCol w="562786"/>
              </a:tblGrid>
              <a:tr h="324444">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Sample#</a:t>
                      </a:r>
                    </a:p>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(oversample=4)</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Time [</a:t>
                      </a:r>
                      <a:r>
                        <a:rPr lang="en-US" altLang="ja-JP" sz="1000" u="none" strike="noStrike" dirty="0" err="1" smtClean="0">
                          <a:effectLst/>
                          <a:latin typeface="Times New Roman" panose="02020603050405020304" pitchFamily="18" charset="0"/>
                          <a:ea typeface="ＭＳ ゴシック" panose="020B0609070205080204" pitchFamily="49" charset="-128"/>
                          <a:cs typeface="Times New Roman" panose="02020603050405020304" pitchFamily="18" charset="0"/>
                        </a:rPr>
                        <a:t>nsec</a:t>
                      </a:r>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Average</a:t>
                      </a:r>
                    </a:p>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Level</a:t>
                      </a:r>
                    </a:p>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[dB]</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K-factor</a:t>
                      </a:r>
                    </a:p>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[dB]</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Phase</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1</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US" altLang="ja-JP" sz="1000" b="0" i="0" u="none" strike="noStrike">
                          <a:solidFill>
                            <a:srgbClr val="000000"/>
                          </a:solidFill>
                          <a:effectLst/>
                          <a:latin typeface="Times New Roman"/>
                        </a:rPr>
                        <a:t>0.000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r" rtl="0" fontAlgn="ctr"/>
                      <a:r>
                        <a:rPr lang="en-US" altLang="ja-JP" sz="1000" b="0" i="0" u="none" strike="noStrike">
                          <a:solidFill>
                            <a:srgbClr val="000000"/>
                          </a:solidFill>
                          <a:effectLst/>
                          <a:latin typeface="Times New Roman"/>
                        </a:rPr>
                        <a:t>0.0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24.0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2</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0.145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-5.4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20.0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3</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0.290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-16.0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15.5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4</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0.435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-27.3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0.0</a:t>
                      </a: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0.580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-36.2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8.5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6</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0.725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-39.0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9.0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7</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0.870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-39.6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14.5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8</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1.015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-46.5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12.0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9</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1.160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-53.2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0.0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10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1.305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-47.4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17.5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11</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1.450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-55.5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0.0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u="none" strike="noStrike" dirty="0">
                          <a:effectLst/>
                          <a:latin typeface="Times New Roman" panose="02020603050405020304" pitchFamily="18" charset="0"/>
                          <a:ea typeface="ＭＳ ゴシック" panose="020B0609070205080204" pitchFamily="49" charset="-128"/>
                          <a:cs typeface="Times New Roman" panose="02020603050405020304" pitchFamily="18" charset="0"/>
                        </a:rPr>
                        <a:t>12</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1.595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-48.7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17.0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b="0" i="0" u="none" strike="noStrike" dirty="0" smtClean="0">
                          <a:solidFill>
                            <a:schemeClr val="dk1"/>
                          </a:solidFill>
                          <a:effectLst/>
                          <a:latin typeface="Times New Roman" panose="02020603050405020304" pitchFamily="18" charset="0"/>
                          <a:ea typeface="ＭＳ ゴシック" panose="020B0609070205080204" pitchFamily="49" charset="-128"/>
                          <a:cs typeface="Times New Roman" panose="02020603050405020304" pitchFamily="18" charset="0"/>
                        </a:rPr>
                        <a:t>13</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1.740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-51.1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11.0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b="0" i="0" u="none" strike="noStrike" dirty="0" smtClean="0">
                          <a:solidFill>
                            <a:schemeClr val="dk1"/>
                          </a:solidFill>
                          <a:effectLst/>
                          <a:latin typeface="Times New Roman" panose="02020603050405020304" pitchFamily="18" charset="0"/>
                          <a:ea typeface="ＭＳ ゴシック" panose="020B0609070205080204" pitchFamily="49" charset="-128"/>
                          <a:cs typeface="Times New Roman" panose="02020603050405020304" pitchFamily="18" charset="0"/>
                        </a:rPr>
                        <a:t>14</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1.885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-51.6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12.5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b="0" i="0" u="none" strike="noStrike" dirty="0" smtClean="0">
                          <a:solidFill>
                            <a:schemeClr val="dk1"/>
                          </a:solidFill>
                          <a:effectLst/>
                          <a:latin typeface="Times New Roman" panose="02020603050405020304" pitchFamily="18" charset="0"/>
                          <a:ea typeface="ＭＳ ゴシック" panose="020B0609070205080204" pitchFamily="49" charset="-128"/>
                          <a:cs typeface="Times New Roman" panose="02020603050405020304" pitchFamily="18" charset="0"/>
                        </a:rPr>
                        <a:t>15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2.030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-55.6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10.3</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93737">
                <a:tc>
                  <a:txBody>
                    <a:bodyPr/>
                    <a:lstStyle/>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16</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2.175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-53.7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20.0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17</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2.320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-56.1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18.0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165287">
                <a:tc>
                  <a:txBody>
                    <a:bodyPr/>
                    <a:lstStyle/>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18</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2.465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-56.6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16.5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0">
                <a:tc>
                  <a:txBody>
                    <a:bodyPr/>
                    <a:lstStyle/>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19</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2.610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a:solidFill>
                            <a:srgbClr val="000000"/>
                          </a:solidFill>
                          <a:effectLst/>
                          <a:latin typeface="Times New Roman"/>
                        </a:rPr>
                        <a:t>-57.2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20.0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r h="55572">
                <a:tc>
                  <a:txBody>
                    <a:bodyPr/>
                    <a:lstStyle/>
                    <a:p>
                      <a:pPr algn="ctr"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20</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9525" marR="9525" marT="9525" marB="0"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2.755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r" rtl="0" fontAlgn="ctr"/>
                      <a:r>
                        <a:rPr lang="en-US" altLang="ja-JP" sz="1000" b="0" i="0" u="none" strike="noStrike" dirty="0">
                          <a:solidFill>
                            <a:srgbClr val="000000"/>
                          </a:solidFill>
                          <a:effectLst/>
                          <a:latin typeface="Times New Roman"/>
                        </a:rPr>
                        <a:t>-58.1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rtl="0" fontAlgn="b"/>
                      <a:r>
                        <a:rPr lang="en-US" altLang="ja-JP" sz="1000" b="0" i="0" u="none" strike="noStrike" dirty="0" smtClean="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rPr>
                        <a:t>17.5</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fontAlgn="b"/>
                      <a:r>
                        <a:rPr lang="en-US" altLang="ja-JP" sz="1000" u="none" strike="noStrike" dirty="0" smtClean="0">
                          <a:effectLst/>
                          <a:latin typeface="Times New Roman" panose="02020603050405020304" pitchFamily="18" charset="0"/>
                          <a:ea typeface="ＭＳ ゴシック" panose="020B0609070205080204" pitchFamily="49" charset="-128"/>
                          <a:cs typeface="Times New Roman" panose="02020603050405020304" pitchFamily="18" charset="0"/>
                        </a:rPr>
                        <a:t>random</a:t>
                      </a:r>
                      <a:endParaRPr lang="en-US" altLang="ja-JP" sz="1000" b="0" i="0" u="none" strike="noStrike" dirty="0">
                        <a:solidFill>
                          <a:srgbClr val="000000"/>
                        </a:solidFill>
                        <a:effectLst/>
                        <a:latin typeface="Times New Roman" panose="02020603050405020304" pitchFamily="18" charset="0"/>
                        <a:ea typeface="ＭＳ ゴシック" panose="020B0609070205080204" pitchFamily="49" charset="-128"/>
                        <a:cs typeface="Times New Roman" panose="02020603050405020304" pitchFamily="18" charset="0"/>
                      </a:endParaRPr>
                    </a:p>
                  </a:txBody>
                  <a:tcPr marL="36000" marR="36000" marT="9525" marB="0" anchor="b">
                    <a:lnL w="12700" cap="flat" cmpd="sng" algn="ctr">
                      <a:solidFill>
                        <a:schemeClr val="tx1"/>
                      </a:solidFill>
                      <a:prstDash val="solid"/>
                      <a:round/>
                      <a:headEnd type="none" w="med" len="med"/>
                      <a:tailEnd type="none" w="med" len="med"/>
                    </a:lnL>
                  </a:tcPr>
                </a:tc>
              </a:tr>
            </a:tbl>
          </a:graphicData>
        </a:graphic>
      </p:graphicFrame>
      <p:graphicFrame>
        <p:nvGraphicFramePr>
          <p:cNvPr id="10" name="グラフ 9"/>
          <p:cNvGraphicFramePr>
            <a:graphicFrameLocks/>
          </p:cNvGraphicFramePr>
          <p:nvPr>
            <p:extLst>
              <p:ext uri="{D42A27DB-BD31-4B8C-83A1-F6EECF244321}">
                <p14:modId xmlns:p14="http://schemas.microsoft.com/office/powerpoint/2010/main" val="4145372673"/>
              </p:ext>
            </p:extLst>
          </p:nvPr>
        </p:nvGraphicFramePr>
        <p:xfrm>
          <a:off x="395536" y="2476347"/>
          <a:ext cx="4227055" cy="39769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565839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11560" y="1772816"/>
            <a:ext cx="7992888" cy="4536504"/>
          </a:xfrm>
        </p:spPr>
        <p:txBody>
          <a:bodyPr/>
          <a:lstStyle/>
          <a:p>
            <a:r>
              <a:rPr lang="en-US" altLang="ja-JP" sz="2400" dirty="0"/>
              <a:t>RF impairments</a:t>
            </a:r>
            <a:endParaRPr lang="en-US" altLang="ja-JP" sz="2400" dirty="0" smtClean="0"/>
          </a:p>
          <a:p>
            <a:pPr lvl="1"/>
            <a:r>
              <a:rPr lang="en-US" altLang="ja-JP" sz="2000" dirty="0" smtClean="0"/>
              <a:t>Phase noise</a:t>
            </a:r>
          </a:p>
          <a:p>
            <a:pPr lvl="2"/>
            <a:r>
              <a:rPr lang="en-US" altLang="ja-JP" sz="1600" dirty="0" smtClean="0"/>
              <a:t>PSD(0) </a:t>
            </a:r>
            <a:r>
              <a:rPr lang="en-US" altLang="ja-JP" sz="1600" dirty="0"/>
              <a:t>= </a:t>
            </a:r>
            <a:r>
              <a:rPr lang="en-US" altLang="ja-JP" sz="1600" dirty="0" smtClean="0"/>
              <a:t>-</a:t>
            </a:r>
            <a:r>
              <a:rPr lang="en-US" altLang="ja-JP" sz="1600" dirty="0"/>
              <a:t>100</a:t>
            </a:r>
            <a:r>
              <a:rPr lang="en-US" altLang="ja-JP" sz="1600" dirty="0" smtClean="0"/>
              <a:t> </a:t>
            </a:r>
            <a:r>
              <a:rPr lang="en-US" altLang="ja-JP" sz="1600" dirty="0" err="1" smtClean="0"/>
              <a:t>dBc</a:t>
            </a:r>
            <a:r>
              <a:rPr lang="en-US" altLang="ja-JP" sz="1600" dirty="0" smtClean="0"/>
              <a:t>, </a:t>
            </a:r>
            <a:r>
              <a:rPr lang="en-US" altLang="ja-JP" sz="1600" dirty="0" err="1" smtClean="0"/>
              <a:t>f</a:t>
            </a:r>
            <a:r>
              <a:rPr lang="en-US" altLang="ja-JP" sz="1600" baseline="-25000" dirty="0" err="1" smtClean="0"/>
              <a:t>p</a:t>
            </a:r>
            <a:r>
              <a:rPr lang="en-US" altLang="ja-JP" sz="1600" dirty="0" smtClean="0"/>
              <a:t> </a:t>
            </a:r>
            <a:r>
              <a:rPr lang="en-US" altLang="ja-JP" sz="1600" dirty="0"/>
              <a:t>= </a:t>
            </a:r>
            <a:r>
              <a:rPr lang="en-US" altLang="ja-JP" sz="1600" dirty="0" smtClean="0"/>
              <a:t>1MHz,</a:t>
            </a:r>
            <a:r>
              <a:rPr lang="ja-JP" altLang="en-US" sz="1600" dirty="0" smtClean="0"/>
              <a:t> </a:t>
            </a:r>
            <a:r>
              <a:rPr lang="en-US" altLang="ja-JP" sz="1600" dirty="0" err="1" smtClean="0"/>
              <a:t>f</a:t>
            </a:r>
            <a:r>
              <a:rPr lang="en-US" altLang="ja-JP" sz="1600" baseline="-25000" dirty="0" err="1" smtClean="0"/>
              <a:t>z</a:t>
            </a:r>
            <a:r>
              <a:rPr lang="en-US" altLang="ja-JP" sz="1600" dirty="0" smtClean="0"/>
              <a:t> </a:t>
            </a:r>
            <a:r>
              <a:rPr lang="en-US" altLang="ja-JP" sz="1600" dirty="0"/>
              <a:t>= </a:t>
            </a:r>
            <a:r>
              <a:rPr lang="en-US" altLang="ja-JP" sz="1600" dirty="0" smtClean="0"/>
              <a:t>100</a:t>
            </a:r>
            <a:r>
              <a:rPr lang="ja-JP" altLang="en-US" sz="1600" dirty="0"/>
              <a:t> </a:t>
            </a:r>
            <a:r>
              <a:rPr lang="en-US" altLang="ja-JP" sz="1600" dirty="0" smtClean="0"/>
              <a:t>MHz;</a:t>
            </a:r>
          </a:p>
          <a:p>
            <a:pPr lvl="1"/>
            <a:r>
              <a:rPr lang="en-US" altLang="ja-JP" sz="2000" dirty="0" smtClean="0"/>
              <a:t>PA Nonlinearity</a:t>
            </a:r>
            <a:endParaRPr lang="en-US" altLang="ja-JP" sz="2000" dirty="0"/>
          </a:p>
          <a:p>
            <a:pPr lvl="2"/>
            <a:r>
              <a:rPr lang="en-US" altLang="ja-JP" sz="1600" dirty="0"/>
              <a:t>p = </a:t>
            </a:r>
            <a:r>
              <a:rPr lang="en-US" altLang="ja-JP" sz="1600" dirty="0" smtClean="0"/>
              <a:t>4.20</a:t>
            </a:r>
            <a:endParaRPr lang="en-US" altLang="ja-JP" sz="1600" dirty="0"/>
          </a:p>
          <a:p>
            <a:pPr lvl="2"/>
            <a:r>
              <a:rPr lang="en-US" altLang="ja-JP" sz="1600" dirty="0" err="1"/>
              <a:t>V</a:t>
            </a:r>
            <a:r>
              <a:rPr lang="en-US" altLang="ja-JP" sz="1600" baseline="-25000" dirty="0" err="1"/>
              <a:t>sat</a:t>
            </a:r>
            <a:r>
              <a:rPr lang="en-US" altLang="ja-JP" sz="1600" dirty="0"/>
              <a:t> = </a:t>
            </a:r>
            <a:r>
              <a:rPr lang="en-US" altLang="ja-JP" sz="1600" dirty="0" smtClean="0"/>
              <a:t>1.413</a:t>
            </a:r>
            <a:r>
              <a:rPr lang="ja-JP" altLang="en-US" sz="1600" dirty="0" smtClean="0"/>
              <a:t>　</a:t>
            </a:r>
            <a:r>
              <a:rPr lang="en-US" altLang="ja-JP" sz="1600" dirty="0" smtClean="0"/>
              <a:t>V</a:t>
            </a:r>
            <a:endParaRPr lang="en-US" altLang="ja-JP" sz="1600" dirty="0"/>
          </a:p>
          <a:p>
            <a:pPr lvl="2"/>
            <a:r>
              <a:rPr lang="en-US" altLang="ja-JP" sz="1600" dirty="0"/>
              <a:t>a = 8200000</a:t>
            </a:r>
          </a:p>
          <a:p>
            <a:pPr lvl="2"/>
            <a:r>
              <a:rPr lang="en-US" altLang="ja-JP" sz="1600" dirty="0"/>
              <a:t>b = </a:t>
            </a:r>
            <a:r>
              <a:rPr lang="en-US" altLang="ja-JP" sz="1600" dirty="0" smtClean="0"/>
              <a:t>0.326</a:t>
            </a:r>
            <a:endParaRPr lang="en-US" altLang="ja-JP" sz="1600" dirty="0"/>
          </a:p>
          <a:p>
            <a:pPr lvl="2"/>
            <a:r>
              <a:rPr lang="en-US" altLang="ja-JP" sz="1600" dirty="0"/>
              <a:t>q</a:t>
            </a:r>
            <a:r>
              <a:rPr lang="en-US" altLang="ja-JP" sz="1600" baseline="-25000" dirty="0"/>
              <a:t>1</a:t>
            </a:r>
            <a:r>
              <a:rPr lang="en-US" altLang="ja-JP" sz="1600" dirty="0"/>
              <a:t> = </a:t>
            </a:r>
            <a:r>
              <a:rPr lang="en-US" altLang="ja-JP" sz="1600" dirty="0" smtClean="0"/>
              <a:t>10.6</a:t>
            </a:r>
            <a:endParaRPr lang="en-US" altLang="ja-JP" sz="1600" dirty="0"/>
          </a:p>
          <a:p>
            <a:pPr lvl="2"/>
            <a:r>
              <a:rPr lang="en-US" altLang="ja-JP" sz="1600" dirty="0"/>
              <a:t>q</a:t>
            </a:r>
            <a:r>
              <a:rPr lang="en-US" altLang="ja-JP" sz="1600" baseline="-25000" dirty="0"/>
              <a:t>2</a:t>
            </a:r>
            <a:r>
              <a:rPr lang="en-US" altLang="ja-JP" sz="1600" dirty="0"/>
              <a:t> = 8.0</a:t>
            </a:r>
          </a:p>
          <a:p>
            <a:pPr lvl="2"/>
            <a:r>
              <a:rPr lang="en-US" altLang="ja-JP" sz="1600" dirty="0"/>
              <a:t>G  = </a:t>
            </a:r>
            <a:r>
              <a:rPr lang="en-US" altLang="ja-JP" sz="1600" dirty="0" smtClean="0"/>
              <a:t>3.30 </a:t>
            </a:r>
          </a:p>
          <a:p>
            <a:pPr lvl="2"/>
            <a:r>
              <a:rPr lang="en-US" altLang="ja-JP" sz="1600" dirty="0" smtClean="0"/>
              <a:t>Output </a:t>
            </a:r>
            <a:r>
              <a:rPr lang="en-US" altLang="ja-JP" sz="1600" dirty="0" err="1" smtClean="0"/>
              <a:t>backoff</a:t>
            </a:r>
            <a:r>
              <a:rPr lang="en-US" altLang="ja-JP" sz="1600" dirty="0" smtClean="0"/>
              <a:t> = 10 dB</a:t>
            </a:r>
            <a:endParaRPr lang="en-US" altLang="ja-JP" sz="1600" dirty="0"/>
          </a:p>
          <a:p>
            <a:r>
              <a:rPr kumimoji="1" lang="en-US" altLang="ja-JP" sz="2400" dirty="0" smtClean="0"/>
              <a:t>No FEC: check BER = 10</a:t>
            </a:r>
            <a:r>
              <a:rPr kumimoji="1" lang="en-US" altLang="ja-JP" sz="2400" baseline="30000" dirty="0" smtClean="0"/>
              <a:t>-3</a:t>
            </a:r>
            <a:endParaRPr kumimoji="1" lang="en-US" altLang="ja-JP" sz="2400" dirty="0" smtClean="0"/>
          </a:p>
          <a:p>
            <a:pPr lvl="1"/>
            <a:endParaRPr kumimoji="1" lang="ja-JP" altLang="en-US" sz="2000" dirty="0"/>
          </a:p>
        </p:txBody>
      </p:sp>
      <p:sp>
        <p:nvSpPr>
          <p:cNvPr id="2" name="タイトル 1"/>
          <p:cNvSpPr>
            <a:spLocks noGrp="1"/>
          </p:cNvSpPr>
          <p:nvPr>
            <p:ph type="title"/>
          </p:nvPr>
        </p:nvSpPr>
        <p:spPr>
          <a:xfrm>
            <a:off x="685800" y="685800"/>
            <a:ext cx="7772400" cy="870992"/>
          </a:xfrm>
        </p:spPr>
        <p:txBody>
          <a:bodyPr/>
          <a:lstStyle/>
          <a:p>
            <a:r>
              <a:rPr lang="en-US" altLang="ja-JP" dirty="0" smtClean="0"/>
              <a:t>BER simulations settings</a:t>
            </a:r>
            <a:endParaRPr kumimoji="1" lang="ja-JP" altLang="en-US" dirty="0"/>
          </a:p>
        </p:txBody>
      </p:sp>
    </p:spTree>
    <p:extLst>
      <p:ext uri="{BB962C8B-B14F-4D97-AF65-F5344CB8AC3E}">
        <p14:creationId xmlns:p14="http://schemas.microsoft.com/office/powerpoint/2010/main" val="2700620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txBox="1">
            <a:spLocks noGrp="1"/>
          </p:cNvSpPr>
          <p:nvPr>
            <p:ph type="title"/>
          </p:nvPr>
        </p:nvSpPr>
        <p:spPr>
          <a:xfrm>
            <a:off x="2227610" y="1054996"/>
            <a:ext cx="4688784" cy="1077860"/>
          </a:xfrm>
          <a:prstGeom prst="rect">
            <a:avLst/>
          </a:prstGeom>
          <a:noFill/>
        </p:spPr>
        <p:txBody>
          <a:bodyPr wrap="none" rtlCol="0">
            <a:spAutoFit/>
          </a:bodyPr>
          <a:lstStyle/>
          <a:p>
            <a:r>
              <a:rPr lang="en-US" altLang="ja-JP" sz="3200" dirty="0" smtClean="0">
                <a:latin typeface="Times New Roman" panose="02020603050405020304" pitchFamily="18" charset="0"/>
                <a:cs typeface="Times New Roman" panose="02020603050405020304" pitchFamily="18" charset="0"/>
              </a:rPr>
              <a:t>Transmission performance:</a:t>
            </a:r>
            <a:br>
              <a:rPr lang="en-US" altLang="ja-JP" sz="3200" dirty="0" smtClean="0">
                <a:latin typeface="Times New Roman" panose="02020603050405020304" pitchFamily="18" charset="0"/>
                <a:cs typeface="Times New Roman" panose="02020603050405020304" pitchFamily="18" charset="0"/>
              </a:rPr>
            </a:br>
            <a:r>
              <a:rPr lang="en-US" altLang="ja-JP" sz="3200" dirty="0">
                <a:latin typeface="Times New Roman" panose="02020603050405020304" pitchFamily="18" charset="0"/>
                <a:ea typeface="HGP創英角ｺﾞｼｯｸUB" panose="020B0900000000000000" pitchFamily="50" charset="-128"/>
                <a:cs typeface="Times New Roman" panose="02020603050405020304" pitchFamily="18" charset="0"/>
              </a:rPr>
              <a:t>64</a:t>
            </a:r>
            <a:r>
              <a:rPr kumimoji="1" lang="en-US" altLang="ja-JP" sz="3200" dirty="0" smtClean="0">
                <a:latin typeface="Times New Roman" panose="02020603050405020304" pitchFamily="18" charset="0"/>
                <a:ea typeface="HGP創英角ｺﾞｼｯｸUB" panose="020B0900000000000000" pitchFamily="50" charset="-128"/>
                <a:cs typeface="Times New Roman" panose="02020603050405020304" pitchFamily="18" charset="0"/>
              </a:rPr>
              <a:t>QAM</a:t>
            </a:r>
            <a:r>
              <a:rPr lang="ja-JP" altLang="en-US" sz="3200" dirty="0" smtClean="0">
                <a:latin typeface="Times New Roman" panose="02020603050405020304" pitchFamily="18" charset="0"/>
                <a:ea typeface="HGP創英角ｺﾞｼｯｸUB" panose="020B0900000000000000" pitchFamily="50" charset="-128"/>
                <a:cs typeface="Times New Roman" panose="02020603050405020304" pitchFamily="18" charset="0"/>
              </a:rPr>
              <a:t> </a:t>
            </a:r>
            <a:r>
              <a:rPr kumimoji="1" lang="en-US" altLang="ja-JP" sz="3200" dirty="0" smtClean="0">
                <a:latin typeface="Times New Roman" panose="02020603050405020304" pitchFamily="18" charset="0"/>
                <a:ea typeface="HGP創英角ｺﾞｼｯｸUB" panose="020B0900000000000000" pitchFamily="50" charset="-128"/>
                <a:cs typeface="Times New Roman" panose="02020603050405020304" pitchFamily="18" charset="0"/>
              </a:rPr>
              <a:t>SISO BER</a:t>
            </a:r>
            <a:endParaRPr kumimoji="1" lang="ja-JP" altLang="en-US" sz="3200" dirty="0">
              <a:latin typeface="Times New Roman" panose="02020603050405020304" pitchFamily="18" charset="0"/>
              <a:ea typeface="HGP創英角ｺﾞｼｯｸUB" panose="020B0900000000000000" pitchFamily="50" charset="-128"/>
              <a:cs typeface="Times New Roman" panose="02020603050405020304" pitchFamily="18" charset="0"/>
            </a:endParaRPr>
          </a:p>
        </p:txBody>
      </p:sp>
      <p:sp>
        <p:nvSpPr>
          <p:cNvPr id="4" name="テキスト ボックス 3"/>
          <p:cNvSpPr txBox="1"/>
          <p:nvPr/>
        </p:nvSpPr>
        <p:spPr>
          <a:xfrm>
            <a:off x="691206" y="3933056"/>
            <a:ext cx="8280920" cy="1938992"/>
          </a:xfrm>
          <a:prstGeom prst="rect">
            <a:avLst/>
          </a:prstGeom>
          <a:noFill/>
        </p:spPr>
        <p:txBody>
          <a:bodyPr wrap="square" rtlCol="0">
            <a:spAutoFit/>
          </a:bodyPr>
          <a:lstStyle/>
          <a:p>
            <a:r>
              <a:rPr kumimoji="1" lang="en-US" altLang="ja-JP" sz="2400" b="1" dirty="0"/>
              <a:t>(2</a:t>
            </a:r>
            <a:r>
              <a:rPr kumimoji="1" lang="en-US" altLang="ja-JP" sz="2400" b="1" dirty="0" smtClean="0"/>
              <a:t>) Using generator with random</a:t>
            </a:r>
          </a:p>
          <a:p>
            <a:r>
              <a:rPr kumimoji="1" lang="en-US" altLang="ja-JP" sz="2400" dirty="0"/>
              <a:t>In BER simulator program, the </a:t>
            </a:r>
          </a:p>
          <a:p>
            <a:r>
              <a:rPr kumimoji="1" lang="en-US" altLang="ja-JP" sz="2400" dirty="0" smtClean="0"/>
              <a:t>generated impulse response using measured PDP and statistical information </a:t>
            </a:r>
            <a:r>
              <a:rPr kumimoji="1" lang="en-US" altLang="ja-JP" sz="2400" dirty="0"/>
              <a:t>is used as the channel impulse response.</a:t>
            </a:r>
            <a:endParaRPr kumimoji="1" lang="ja-JP" altLang="en-US" sz="2400" dirty="0"/>
          </a:p>
          <a:p>
            <a:r>
              <a:rPr kumimoji="1" lang="en-US" altLang="ja-JP" sz="2400" dirty="0" smtClean="0"/>
              <a:t>(same as 15.3c performance simulations)</a:t>
            </a:r>
            <a:endParaRPr kumimoji="1" lang="ja-JP" altLang="en-US" sz="2400" dirty="0"/>
          </a:p>
        </p:txBody>
      </p:sp>
      <p:sp>
        <p:nvSpPr>
          <p:cNvPr id="5" name="テキスト ボックス 4"/>
          <p:cNvSpPr txBox="1"/>
          <p:nvPr/>
        </p:nvSpPr>
        <p:spPr>
          <a:xfrm>
            <a:off x="682078" y="2492896"/>
            <a:ext cx="8066386" cy="1200329"/>
          </a:xfrm>
          <a:prstGeom prst="rect">
            <a:avLst/>
          </a:prstGeom>
          <a:noFill/>
        </p:spPr>
        <p:txBody>
          <a:bodyPr wrap="square" rtlCol="0">
            <a:spAutoFit/>
          </a:bodyPr>
          <a:lstStyle/>
          <a:p>
            <a:r>
              <a:rPr kumimoji="1" lang="en-US" altLang="ja-JP" sz="2400" b="1" dirty="0" smtClean="0"/>
              <a:t>(1)</a:t>
            </a:r>
            <a:r>
              <a:rPr kumimoji="1" lang="ja-JP" altLang="en-US" sz="2400" b="1" dirty="0" smtClean="0"/>
              <a:t> </a:t>
            </a:r>
            <a:r>
              <a:rPr kumimoji="1" lang="en-US" altLang="ja-JP" sz="2400" b="1" dirty="0" smtClean="0"/>
              <a:t>Using fixed impulse response</a:t>
            </a:r>
          </a:p>
          <a:p>
            <a:r>
              <a:rPr kumimoji="1" lang="en-US" altLang="ja-JP" sz="2400" dirty="0" smtClean="0"/>
              <a:t>In BER simulator program, </a:t>
            </a:r>
            <a:r>
              <a:rPr kumimoji="1" lang="en-US" altLang="ja-JP" sz="2400" dirty="0"/>
              <a:t>the </a:t>
            </a:r>
          </a:p>
          <a:p>
            <a:r>
              <a:rPr kumimoji="1" lang="en-US" altLang="ja-JP" sz="2400" dirty="0"/>
              <a:t>measured </a:t>
            </a:r>
            <a:r>
              <a:rPr kumimoji="1" lang="en-US" altLang="ja-JP" sz="2400" dirty="0" smtClean="0"/>
              <a:t>static PDP is used as the channel impulse response.</a:t>
            </a:r>
            <a:endParaRPr kumimoji="1" lang="ja-JP" altLang="en-US" sz="2400" dirty="0"/>
          </a:p>
        </p:txBody>
      </p:sp>
      <p:sp>
        <p:nvSpPr>
          <p:cNvPr id="2" name="正方形/長方形 1"/>
          <p:cNvSpPr/>
          <p:nvPr/>
        </p:nvSpPr>
        <p:spPr>
          <a:xfrm>
            <a:off x="323027" y="5959425"/>
            <a:ext cx="8649099" cy="461665"/>
          </a:xfrm>
          <a:prstGeom prst="rect">
            <a:avLst/>
          </a:prstGeom>
        </p:spPr>
        <p:txBody>
          <a:bodyPr wrap="none">
            <a:spAutoFit/>
          </a:bodyPr>
          <a:lstStyle/>
          <a:p>
            <a:r>
              <a:rPr kumimoji="1" lang="en-US" altLang="ja-JP" sz="2400" dirty="0"/>
              <a:t>Average </a:t>
            </a:r>
            <a:r>
              <a:rPr kumimoji="1" lang="en-US" altLang="ja-JP" sz="2400" dirty="0" smtClean="0"/>
              <a:t>800 </a:t>
            </a:r>
            <a:r>
              <a:rPr kumimoji="1" lang="en-US" altLang="ja-JP" sz="2400" dirty="0"/>
              <a:t>out of 1,000 results. (Top and lower 10% are removed)</a:t>
            </a:r>
          </a:p>
        </p:txBody>
      </p:sp>
    </p:spTree>
    <p:extLst>
      <p:ext uri="{BB962C8B-B14F-4D97-AF65-F5344CB8AC3E}">
        <p14:creationId xmlns:p14="http://schemas.microsoft.com/office/powerpoint/2010/main" val="1389997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bwMode="auto">
          <a:xfrm>
            <a:off x="650631" y="692696"/>
            <a:ext cx="7962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Arial" charset="0"/>
                <a:ea typeface="ＭＳ Ｐゴシック" charset="-128"/>
              </a:defRPr>
            </a:lvl2pPr>
            <a:lvl3pPr algn="l" rtl="0" eaLnBrk="1" fontAlgn="base" hangingPunct="1">
              <a:spcBef>
                <a:spcPct val="0"/>
              </a:spcBef>
              <a:spcAft>
                <a:spcPct val="0"/>
              </a:spcAft>
              <a:defRPr kumimoji="1" sz="3200">
                <a:solidFill>
                  <a:schemeClr val="tx2"/>
                </a:solidFill>
                <a:latin typeface="Arial" charset="0"/>
                <a:ea typeface="ＭＳ Ｐゴシック" charset="-128"/>
              </a:defRPr>
            </a:lvl3pPr>
            <a:lvl4pPr algn="l" rtl="0" eaLnBrk="1" fontAlgn="base" hangingPunct="1">
              <a:spcBef>
                <a:spcPct val="0"/>
              </a:spcBef>
              <a:spcAft>
                <a:spcPct val="0"/>
              </a:spcAft>
              <a:defRPr kumimoji="1" sz="3200">
                <a:solidFill>
                  <a:schemeClr val="tx2"/>
                </a:solidFill>
                <a:latin typeface="Arial" charset="0"/>
                <a:ea typeface="ＭＳ Ｐゴシック" charset="-128"/>
              </a:defRPr>
            </a:lvl4pPr>
            <a:lvl5pPr algn="l" rtl="0" eaLnBrk="1" fontAlgn="base" hangingPunct="1">
              <a:spcBef>
                <a:spcPct val="0"/>
              </a:spcBef>
              <a:spcAft>
                <a:spcPct val="0"/>
              </a:spcAf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3200">
                <a:solidFill>
                  <a:schemeClr val="tx2"/>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400" b="1" i="0" u="none" strike="noStrike" kern="0" cap="none" spc="0" normalizeH="0" baseline="0" noProof="0" dirty="0" smtClean="0">
                <a:ln>
                  <a:noFill/>
                </a:ln>
                <a:solidFill>
                  <a:srgbClr val="000000"/>
                </a:solidFill>
                <a:effectLst/>
                <a:uLnTx/>
                <a:uFillTx/>
                <a:latin typeface="Arial"/>
                <a:ea typeface="ＭＳ Ｐゴシック"/>
                <a:cs typeface="+mj-cs"/>
              </a:rPr>
              <a:t>Contributors</a:t>
            </a:r>
            <a:endParaRPr kumimoji="1" lang="ja-JP" altLang="en-US" sz="2400" b="1" i="0" u="none" strike="noStrike" kern="0" cap="none" spc="0" normalizeH="0" baseline="0" noProof="0" dirty="0">
              <a:ln>
                <a:noFill/>
              </a:ln>
              <a:solidFill>
                <a:srgbClr val="000000"/>
              </a:solidFill>
              <a:effectLst/>
              <a:uLnTx/>
              <a:uFillTx/>
              <a:latin typeface="Arial"/>
              <a:ea typeface="ＭＳ Ｐゴシック"/>
              <a:cs typeface="+mj-cs"/>
            </a:endParaRPr>
          </a:p>
        </p:txBody>
      </p:sp>
      <p:graphicFrame>
        <p:nvGraphicFramePr>
          <p:cNvPr id="9" name="コンテンツ プレースホルダー 4"/>
          <p:cNvGraphicFramePr>
            <a:graphicFrameLocks/>
          </p:cNvGraphicFramePr>
          <p:nvPr>
            <p:extLst>
              <p:ext uri="{D42A27DB-BD31-4B8C-83A1-F6EECF244321}">
                <p14:modId xmlns:p14="http://schemas.microsoft.com/office/powerpoint/2010/main" val="1913129776"/>
              </p:ext>
            </p:extLst>
          </p:nvPr>
        </p:nvGraphicFramePr>
        <p:xfrm>
          <a:off x="784700" y="1700808"/>
          <a:ext cx="7694761" cy="4523116"/>
        </p:xfrm>
        <a:graphic>
          <a:graphicData uri="http://schemas.openxmlformats.org/drawingml/2006/table">
            <a:tbl>
              <a:tblPr firstRow="1" bandRow="1"/>
              <a:tblGrid>
                <a:gridCol w="1981173"/>
                <a:gridCol w="3008983"/>
                <a:gridCol w="2704605"/>
              </a:tblGrid>
              <a:tr h="347932">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Name</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Affiliation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c>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r>
                        <a:rPr kumimoji="1" lang="en-US" altLang="ja-JP" sz="1200" dirty="0" smtClean="0">
                          <a:latin typeface="+mn-lt"/>
                        </a:rPr>
                        <a:t>Email</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B0F0"/>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Jae </a:t>
                      </a:r>
                      <a:r>
                        <a:rPr kumimoji="1" lang="en-US" altLang="ja-JP" sz="1200" dirty="0" err="1" smtClean="0">
                          <a:latin typeface="+mn-lt"/>
                        </a:rPr>
                        <a:t>Seung</a:t>
                      </a:r>
                      <a:r>
                        <a:rPr kumimoji="1" lang="en-US" altLang="ja-JP" sz="1200" dirty="0" smtClean="0">
                          <a:latin typeface="+mn-lt"/>
                        </a:rPr>
                        <a:t> Lee</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ETRI</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jasonlee@etri.re.kr</a:t>
                      </a:r>
                      <a:endParaRPr kumimoji="1" lang="ja-JP" altLang="en-US" sz="1200" dirty="0">
                        <a:latin typeface="+mn-lt"/>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Moon-</a:t>
                      </a:r>
                      <a:r>
                        <a:rPr kumimoji="1" lang="en-US" altLang="ja-JP" sz="1200" dirty="0" err="1" smtClean="0">
                          <a:latin typeface="+mn-lt"/>
                        </a:rPr>
                        <a:t>Sik</a:t>
                      </a:r>
                      <a:r>
                        <a:rPr kumimoji="1" lang="en-US" altLang="ja-JP" sz="1200" dirty="0" smtClean="0">
                          <a:latin typeface="+mn-lt"/>
                        </a:rPr>
                        <a:t> Lee</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ETRI</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ko-KR" sz="1200" dirty="0" err="1" smtClean="0">
                          <a:latin typeface="+mn-lt"/>
                        </a:rPr>
                        <a:t>moonsiklee@etri.re.kr</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Itaru</a:t>
                      </a:r>
                      <a:r>
                        <a:rPr kumimoji="1" lang="en-US" altLang="ja-JP" sz="1200" dirty="0" smtClean="0">
                          <a:latin typeface="+mn-lt"/>
                        </a:rPr>
                        <a:t> </a:t>
                      </a:r>
                      <a:r>
                        <a:rPr kumimoji="1" lang="en-US" altLang="ja-JP" sz="1200" dirty="0" err="1" smtClean="0">
                          <a:latin typeface="+mn-lt"/>
                        </a:rPr>
                        <a:t>Maekawa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Japan Radio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maekawa.itaru@jrc.co.jp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err="1" smtClean="0">
                          <a:solidFill>
                            <a:schemeClr val="dk1"/>
                          </a:solidFill>
                          <a:latin typeface="Arial"/>
                          <a:ea typeface="ＭＳ Ｐゴシック"/>
                          <a:cs typeface="+mn-cs"/>
                        </a:rPr>
                        <a:t>Doohwan</a:t>
                      </a:r>
                      <a:r>
                        <a:rPr kumimoji="1" lang="ja-JP" altLang="en-US" sz="1200" kern="1200" baseline="0" dirty="0" smtClean="0">
                          <a:solidFill>
                            <a:schemeClr val="dk1"/>
                          </a:solidFill>
                          <a:latin typeface="Arial"/>
                          <a:ea typeface="ＭＳ Ｐゴシック"/>
                          <a:cs typeface="+mn-cs"/>
                        </a:rPr>
                        <a:t> </a:t>
                      </a:r>
                      <a:r>
                        <a:rPr kumimoji="1" lang="en-US" altLang="ja-JP" sz="1200" dirty="0" smtClean="0">
                          <a:latin typeface="+mn-lt"/>
                        </a:rPr>
                        <a:t>Lee</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NTT Corporation</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lee.doohwan@lab.ntt.co.jp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Ken Hiraga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NTT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hiraga.ken@lab.ntt.co.jp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Masashi Shimizu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NTT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masashi.shimizu@upr-net.co.jp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Keitarou Kondou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Keitarou.Kondou@jp.sony.com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Hiroyuki</a:t>
                      </a:r>
                      <a:r>
                        <a:rPr kumimoji="1" lang="en-US" altLang="ja-JP" sz="1200" baseline="0" dirty="0" smtClean="0">
                          <a:latin typeface="+mn-lt"/>
                        </a:rPr>
                        <a:t> Matsumura</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Hiroyuki.Matsumura@jp.sony.com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Makoto Noda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MakotoB.Noda</a:t>
                      </a:r>
                      <a:r>
                        <a:rPr kumimoji="1" lang="ja-JP" altLang="en-US" sz="1200" baseline="0" dirty="0" smtClean="0">
                          <a:latin typeface="+mn-lt"/>
                        </a:rPr>
                        <a:t> </a:t>
                      </a:r>
                      <a:r>
                        <a:rPr kumimoji="1" lang="en-US" altLang="ja-JP" sz="1200" baseline="0" dirty="0" smtClean="0">
                          <a:latin typeface="+mn-lt"/>
                        </a:rPr>
                        <a:t>at </a:t>
                      </a:r>
                      <a:r>
                        <a:rPr kumimoji="1" lang="en-US" altLang="ja-JP" sz="1200" dirty="0" err="1" smtClean="0">
                          <a:latin typeface="+mn-lt"/>
                        </a:rPr>
                        <a:t>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Masashi Shinagawa</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Sony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Masashi.Shinagawa@jp.sony.com</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Ko Togashi</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Toshiba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err="1" smtClean="0">
                          <a:latin typeface="+mn-lt"/>
                        </a:rPr>
                        <a:t>ko.togashi@toshiba.co.jp</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r>
              <a:tr h="347932">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Kiyoshi Toshimitsu</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r>
                        <a:rPr kumimoji="1" lang="en-US" altLang="ja-JP" sz="1200" dirty="0" smtClean="0">
                          <a:latin typeface="+mn-lt"/>
                        </a:rPr>
                        <a:t>Toshiba Corporation</a:t>
                      </a:r>
                      <a:endParaRPr kumimoji="1" lang="ja-JP" altLang="en-US" sz="1200" dirty="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latin typeface="+mn-lt"/>
                        </a:rPr>
                        <a:t>kiyoshi.toshimitsu@toshiba.co.jp</a:t>
                      </a:r>
                      <a:endParaRPr kumimoji="1" lang="ja-JP" altLang="en-US" sz="1200" dirty="0" smtClean="0">
                        <a:latin typeface="+mn-lt"/>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r>
            </a:tbl>
          </a:graphicData>
        </a:graphic>
      </p:graphicFrame>
    </p:spTree>
    <p:extLst>
      <p:ext uri="{BB962C8B-B14F-4D97-AF65-F5344CB8AC3E}">
        <p14:creationId xmlns:p14="http://schemas.microsoft.com/office/powerpoint/2010/main" val="14284432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a:t>
            </a:r>
            <a:r>
              <a:rPr kumimoji="1" lang="en-US" altLang="ja-JP" dirty="0" smtClean="0"/>
              <a:t>erformance comparison</a:t>
            </a:r>
            <a:endParaRPr kumimoji="1" lang="ja-JP" altLang="en-US" dirty="0"/>
          </a:p>
        </p:txBody>
      </p:sp>
      <p:sp>
        <p:nvSpPr>
          <p:cNvPr id="5" name="テキスト ボックス 4"/>
          <p:cNvSpPr txBox="1"/>
          <p:nvPr/>
        </p:nvSpPr>
        <p:spPr>
          <a:xfrm>
            <a:off x="2081578" y="5980118"/>
            <a:ext cx="5412892" cy="461665"/>
          </a:xfrm>
          <a:prstGeom prst="rect">
            <a:avLst/>
          </a:prstGeom>
          <a:noFill/>
        </p:spPr>
        <p:txBody>
          <a:bodyPr wrap="none" rtlCol="0">
            <a:spAutoFit/>
          </a:bodyPr>
          <a:lstStyle/>
          <a:p>
            <a:r>
              <a:rPr kumimoji="1" lang="en-US" altLang="ja-JP" sz="2400" dirty="0" smtClean="0"/>
              <a:t>Small difference between two BER results</a:t>
            </a:r>
            <a:endParaRPr kumimoji="1" lang="ja-JP" altLang="en-US" sz="2400" dirty="0"/>
          </a:p>
        </p:txBody>
      </p:sp>
      <p:sp>
        <p:nvSpPr>
          <p:cNvPr id="8" name="テキスト ボックス 7"/>
          <p:cNvSpPr txBox="1"/>
          <p:nvPr/>
        </p:nvSpPr>
        <p:spPr>
          <a:xfrm>
            <a:off x="4507302" y="1995672"/>
            <a:ext cx="4233851" cy="461665"/>
          </a:xfrm>
          <a:prstGeom prst="rect">
            <a:avLst/>
          </a:prstGeom>
          <a:noFill/>
        </p:spPr>
        <p:txBody>
          <a:bodyPr wrap="none" rtlCol="0">
            <a:spAutoFit/>
          </a:bodyPr>
          <a:lstStyle/>
          <a:p>
            <a:r>
              <a:rPr kumimoji="1" lang="en-US" altLang="ja-JP" sz="2400" dirty="0"/>
              <a:t>(2</a:t>
            </a:r>
            <a:r>
              <a:rPr kumimoji="1" lang="en-US" altLang="ja-JP" sz="2400" dirty="0" smtClean="0"/>
              <a:t>) Using generator with random</a:t>
            </a:r>
            <a:endParaRPr kumimoji="1" lang="ja-JP" altLang="en-US" sz="2400" dirty="0"/>
          </a:p>
        </p:txBody>
      </p:sp>
      <p:sp>
        <p:nvSpPr>
          <p:cNvPr id="9" name="テキスト ボックス 8"/>
          <p:cNvSpPr txBox="1"/>
          <p:nvPr/>
        </p:nvSpPr>
        <p:spPr>
          <a:xfrm>
            <a:off x="1187624" y="1995671"/>
            <a:ext cx="2738250" cy="461665"/>
          </a:xfrm>
          <a:prstGeom prst="rect">
            <a:avLst/>
          </a:prstGeom>
          <a:noFill/>
        </p:spPr>
        <p:txBody>
          <a:bodyPr wrap="none" rtlCol="0">
            <a:spAutoFit/>
          </a:bodyPr>
          <a:lstStyle/>
          <a:p>
            <a:r>
              <a:rPr kumimoji="1" lang="en-US" altLang="ja-JP" sz="2400" dirty="0" smtClean="0"/>
              <a:t>(1)</a:t>
            </a:r>
            <a:r>
              <a:rPr kumimoji="1" lang="ja-JP" altLang="en-US" sz="2400" dirty="0"/>
              <a:t> </a:t>
            </a:r>
            <a:r>
              <a:rPr kumimoji="1" lang="en-US" altLang="ja-JP" sz="2400" dirty="0" smtClean="0"/>
              <a:t>Using fixed level</a:t>
            </a:r>
            <a:endParaRPr kumimoji="1" lang="ja-JP" altLang="en-US" sz="2400" dirty="0"/>
          </a:p>
        </p:txBody>
      </p:sp>
      <p:pic>
        <p:nvPicPr>
          <p:cNvPr id="12"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16287" y="2641231"/>
            <a:ext cx="3339689" cy="3338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88024" y="2641230"/>
            <a:ext cx="3384376" cy="3383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78088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MIMO extension of channel model</a:t>
            </a:r>
            <a:endParaRPr kumimoji="1" lang="ja-JP" altLang="en-US" dirty="0"/>
          </a:p>
        </p:txBody>
      </p:sp>
      <p:grpSp>
        <p:nvGrpSpPr>
          <p:cNvPr id="4" name="グループ化 162"/>
          <p:cNvGrpSpPr/>
          <p:nvPr/>
        </p:nvGrpSpPr>
        <p:grpSpPr>
          <a:xfrm>
            <a:off x="5213367" y="4125940"/>
            <a:ext cx="517293" cy="254329"/>
            <a:chOff x="4093344" y="3269376"/>
            <a:chExt cx="687841" cy="303640"/>
          </a:xfrm>
        </p:grpSpPr>
        <p:sp>
          <p:nvSpPr>
            <p:cNvPr id="5"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prstDash val="solid"/>
              <a:miter lim="800000"/>
              <a:headEnd/>
              <a:tailEnd/>
            </a:ln>
          </p:spPr>
          <p:txBody>
            <a:bodyPr vert="eaVert" wrap="none" tIns="0" bIns="0" anchor="b"/>
            <a:lstStyle/>
            <a:p>
              <a:endParaRPr lang="ja-JP" altLang="ja-JP">
                <a:solidFill>
                  <a:srgbClr val="FF0000"/>
                </a:solidFill>
                <a:latin typeface="Times New Roman" pitchFamily="18" charset="0"/>
                <a:cs typeface="Times New Roman" pitchFamily="18" charset="0"/>
              </a:endParaRPr>
            </a:p>
          </p:txBody>
        </p:sp>
        <p:sp>
          <p:nvSpPr>
            <p:cNvPr id="6" name="Line 5"/>
            <p:cNvSpPr>
              <a:spLocks noChangeShapeType="1"/>
            </p:cNvSpPr>
            <p:nvPr/>
          </p:nvSpPr>
          <p:spPr bwMode="auto">
            <a:xfrm flipH="1">
              <a:off x="4093344" y="3422650"/>
              <a:ext cx="682779" cy="0"/>
            </a:xfrm>
            <a:prstGeom prst="line">
              <a:avLst/>
            </a:prstGeom>
            <a:noFill/>
            <a:ln w="9525">
              <a:solidFill>
                <a:schemeClr val="tx1"/>
              </a:solidFill>
              <a:prstDash val="solid"/>
              <a:round/>
              <a:headEnd/>
              <a:tailEnd/>
            </a:ln>
          </p:spPr>
          <p:txBody>
            <a:bodyPr tIns="0" bIns="0" anchor="b"/>
            <a:lstStyle/>
            <a:p>
              <a:endParaRPr lang="ja-JP" altLang="en-US">
                <a:solidFill>
                  <a:srgbClr val="FF0000"/>
                </a:solidFill>
              </a:endParaRPr>
            </a:p>
          </p:txBody>
        </p:sp>
      </p:grpSp>
      <p:grpSp>
        <p:nvGrpSpPr>
          <p:cNvPr id="7" name="グループ化 165"/>
          <p:cNvGrpSpPr/>
          <p:nvPr/>
        </p:nvGrpSpPr>
        <p:grpSpPr>
          <a:xfrm>
            <a:off x="5213367" y="3511685"/>
            <a:ext cx="517293" cy="254329"/>
            <a:chOff x="4093344" y="3269376"/>
            <a:chExt cx="687841" cy="303640"/>
          </a:xfrm>
        </p:grpSpPr>
        <p:sp>
          <p:nvSpPr>
            <p:cNvPr id="8"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prstDash val="solid"/>
              <a:miter lim="800000"/>
              <a:headEnd/>
              <a:tailEnd/>
            </a:ln>
          </p:spPr>
          <p:txBody>
            <a:bodyPr vert="eaVert" wrap="none" tIns="0" bIns="0" anchor="b"/>
            <a:lstStyle/>
            <a:p>
              <a:endParaRPr lang="ja-JP" altLang="ja-JP">
                <a:solidFill>
                  <a:srgbClr val="FF0000"/>
                </a:solidFill>
                <a:latin typeface="Times New Roman" pitchFamily="18" charset="0"/>
                <a:cs typeface="Times New Roman" pitchFamily="18" charset="0"/>
              </a:endParaRPr>
            </a:p>
          </p:txBody>
        </p:sp>
        <p:sp>
          <p:nvSpPr>
            <p:cNvPr id="9" name="Line 5"/>
            <p:cNvSpPr>
              <a:spLocks noChangeShapeType="1"/>
            </p:cNvSpPr>
            <p:nvPr/>
          </p:nvSpPr>
          <p:spPr bwMode="auto">
            <a:xfrm flipH="1">
              <a:off x="4093344" y="3422650"/>
              <a:ext cx="682779" cy="0"/>
            </a:xfrm>
            <a:prstGeom prst="line">
              <a:avLst/>
            </a:prstGeom>
            <a:noFill/>
            <a:ln w="9525">
              <a:solidFill>
                <a:schemeClr val="tx1"/>
              </a:solidFill>
              <a:prstDash val="solid"/>
              <a:round/>
              <a:headEnd/>
              <a:tailEnd/>
            </a:ln>
          </p:spPr>
          <p:txBody>
            <a:bodyPr tIns="0" bIns="0" anchor="b"/>
            <a:lstStyle/>
            <a:p>
              <a:endParaRPr lang="ja-JP" altLang="en-US">
                <a:solidFill>
                  <a:srgbClr val="FF0000"/>
                </a:solidFill>
              </a:endParaRPr>
            </a:p>
          </p:txBody>
        </p:sp>
      </p:grpSp>
      <p:grpSp>
        <p:nvGrpSpPr>
          <p:cNvPr id="10" name="グループ化 176"/>
          <p:cNvGrpSpPr/>
          <p:nvPr/>
        </p:nvGrpSpPr>
        <p:grpSpPr>
          <a:xfrm rot="10800000">
            <a:off x="6757233" y="4111652"/>
            <a:ext cx="517293" cy="254329"/>
            <a:chOff x="4093344" y="3269376"/>
            <a:chExt cx="687841" cy="303640"/>
          </a:xfrm>
        </p:grpSpPr>
        <p:sp>
          <p:nvSpPr>
            <p:cNvPr id="11"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prstDash val="solid"/>
              <a:miter lim="800000"/>
              <a:headEnd/>
              <a:tailEnd/>
            </a:ln>
          </p:spPr>
          <p:txBody>
            <a:bodyPr vert="eaVert" wrap="none" tIns="0" bIns="0" anchor="b"/>
            <a:lstStyle/>
            <a:p>
              <a:endParaRPr lang="ja-JP" altLang="ja-JP">
                <a:solidFill>
                  <a:srgbClr val="000000"/>
                </a:solidFill>
                <a:latin typeface="Times New Roman" pitchFamily="18" charset="0"/>
                <a:cs typeface="Times New Roman" pitchFamily="18" charset="0"/>
              </a:endParaRPr>
            </a:p>
          </p:txBody>
        </p:sp>
        <p:sp>
          <p:nvSpPr>
            <p:cNvPr id="12" name="Line 5"/>
            <p:cNvSpPr>
              <a:spLocks noChangeShapeType="1"/>
            </p:cNvSpPr>
            <p:nvPr/>
          </p:nvSpPr>
          <p:spPr bwMode="auto">
            <a:xfrm flipH="1">
              <a:off x="4093344" y="3422650"/>
              <a:ext cx="682779" cy="0"/>
            </a:xfrm>
            <a:prstGeom prst="line">
              <a:avLst/>
            </a:prstGeom>
            <a:noFill/>
            <a:ln w="9525">
              <a:solidFill>
                <a:schemeClr val="tx1"/>
              </a:solidFill>
              <a:prstDash val="solid"/>
              <a:round/>
              <a:headEnd/>
              <a:tailEnd/>
            </a:ln>
          </p:spPr>
          <p:txBody>
            <a:bodyPr tIns="0" bIns="0" anchor="b"/>
            <a:lstStyle/>
            <a:p>
              <a:endParaRPr lang="ja-JP" altLang="en-US">
                <a:solidFill>
                  <a:srgbClr val="000000"/>
                </a:solidFill>
              </a:endParaRPr>
            </a:p>
          </p:txBody>
        </p:sp>
      </p:grpSp>
      <p:grpSp>
        <p:nvGrpSpPr>
          <p:cNvPr id="13" name="グループ化 179"/>
          <p:cNvGrpSpPr/>
          <p:nvPr/>
        </p:nvGrpSpPr>
        <p:grpSpPr>
          <a:xfrm rot="10800000">
            <a:off x="6757233" y="3497395"/>
            <a:ext cx="517293" cy="254329"/>
            <a:chOff x="4093344" y="3269376"/>
            <a:chExt cx="687841" cy="303640"/>
          </a:xfrm>
        </p:grpSpPr>
        <p:sp>
          <p:nvSpPr>
            <p:cNvPr id="14"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prstDash val="solid"/>
              <a:miter lim="800000"/>
              <a:headEnd/>
              <a:tailEnd/>
            </a:ln>
          </p:spPr>
          <p:txBody>
            <a:bodyPr vert="eaVert" wrap="none" tIns="0" bIns="0" anchor="b"/>
            <a:lstStyle/>
            <a:p>
              <a:endParaRPr lang="ja-JP" altLang="ja-JP">
                <a:solidFill>
                  <a:srgbClr val="000000"/>
                </a:solidFill>
                <a:latin typeface="Times New Roman" pitchFamily="18" charset="0"/>
                <a:cs typeface="Times New Roman" pitchFamily="18" charset="0"/>
              </a:endParaRPr>
            </a:p>
          </p:txBody>
        </p:sp>
        <p:sp>
          <p:nvSpPr>
            <p:cNvPr id="15" name="Line 5"/>
            <p:cNvSpPr>
              <a:spLocks noChangeShapeType="1"/>
            </p:cNvSpPr>
            <p:nvPr/>
          </p:nvSpPr>
          <p:spPr bwMode="auto">
            <a:xfrm flipH="1">
              <a:off x="4093344" y="3422650"/>
              <a:ext cx="682779" cy="0"/>
            </a:xfrm>
            <a:prstGeom prst="line">
              <a:avLst/>
            </a:prstGeom>
            <a:noFill/>
            <a:ln w="9525">
              <a:solidFill>
                <a:schemeClr val="tx1"/>
              </a:solidFill>
              <a:prstDash val="solid"/>
              <a:round/>
              <a:headEnd/>
              <a:tailEnd/>
            </a:ln>
          </p:spPr>
          <p:txBody>
            <a:bodyPr tIns="0" bIns="0" anchor="b"/>
            <a:lstStyle/>
            <a:p>
              <a:endParaRPr lang="ja-JP" altLang="en-US">
                <a:solidFill>
                  <a:srgbClr val="000000"/>
                </a:solidFill>
              </a:endParaRPr>
            </a:p>
          </p:txBody>
        </p:sp>
      </p:grpSp>
      <p:sp>
        <p:nvSpPr>
          <p:cNvPr id="16" name="テキスト ボックス 15"/>
          <p:cNvSpPr txBox="1"/>
          <p:nvPr/>
        </p:nvSpPr>
        <p:spPr>
          <a:xfrm>
            <a:off x="4891752" y="2437438"/>
            <a:ext cx="2785891" cy="415498"/>
          </a:xfrm>
          <a:prstGeom prst="rect">
            <a:avLst/>
          </a:prstGeom>
          <a:noFill/>
        </p:spPr>
        <p:txBody>
          <a:bodyPr wrap="none" rtlCol="0">
            <a:spAutoFit/>
          </a:bodyPr>
          <a:lstStyle/>
          <a:p>
            <a:r>
              <a:rPr lang="en-US" altLang="ja-JP" sz="2100" dirty="0" smtClean="0">
                <a:solidFill>
                  <a:srgbClr val="000000"/>
                </a:solidFill>
              </a:rPr>
              <a:t>A set of SISO responses</a:t>
            </a:r>
            <a:endParaRPr lang="ja-JP" altLang="en-US" sz="2100" dirty="0">
              <a:solidFill>
                <a:srgbClr val="000000"/>
              </a:solidFill>
            </a:endParaRPr>
          </a:p>
        </p:txBody>
      </p:sp>
      <p:graphicFrame>
        <p:nvGraphicFramePr>
          <p:cNvPr id="17" name="オブジェクト 16"/>
          <p:cNvGraphicFramePr>
            <a:graphicFrameLocks noChangeAspect="1"/>
          </p:cNvGraphicFramePr>
          <p:nvPr>
            <p:extLst>
              <p:ext uri="{D42A27DB-BD31-4B8C-83A1-F6EECF244321}">
                <p14:modId xmlns:p14="http://schemas.microsoft.com/office/powerpoint/2010/main" val="855872921"/>
              </p:ext>
            </p:extLst>
          </p:nvPr>
        </p:nvGraphicFramePr>
        <p:xfrm>
          <a:off x="1126245" y="5240233"/>
          <a:ext cx="1431968" cy="725659"/>
        </p:xfrm>
        <a:graphic>
          <a:graphicData uri="http://schemas.openxmlformats.org/presentationml/2006/ole">
            <mc:AlternateContent xmlns:mc="http://schemas.openxmlformats.org/markup-compatibility/2006">
              <mc:Choice xmlns:v="urn:schemas-microsoft-com:vml" Requires="v">
                <p:oleObj spid="_x0000_s4157" name="数式" r:id="rId4" imgW="952087" imgH="482391" progId="Equation.3">
                  <p:embed/>
                </p:oleObj>
              </mc:Choice>
              <mc:Fallback>
                <p:oleObj name="数式" r:id="rId4" imgW="952087" imgH="482391" progId="Equation.3">
                  <p:embed/>
                  <p:pic>
                    <p:nvPicPr>
                      <p:cNvPr id="0" name="Picture 2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26245" y="5240233"/>
                        <a:ext cx="1431968" cy="72565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テキスト ボックス 17"/>
          <p:cNvSpPr txBox="1"/>
          <p:nvPr/>
        </p:nvSpPr>
        <p:spPr>
          <a:xfrm>
            <a:off x="7189281" y="3479667"/>
            <a:ext cx="518091"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Rx#1</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19" name="テキスト ボックス 18"/>
          <p:cNvSpPr txBox="1"/>
          <p:nvPr/>
        </p:nvSpPr>
        <p:spPr>
          <a:xfrm>
            <a:off x="7189281" y="4088982"/>
            <a:ext cx="518091"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Rx#2</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20" name="テキスト ボックス 19"/>
          <p:cNvSpPr txBox="1"/>
          <p:nvPr/>
        </p:nvSpPr>
        <p:spPr>
          <a:xfrm>
            <a:off x="4711187" y="3479667"/>
            <a:ext cx="510076"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Tx#1</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21" name="テキスト ボックス 20"/>
          <p:cNvSpPr txBox="1"/>
          <p:nvPr/>
        </p:nvSpPr>
        <p:spPr>
          <a:xfrm>
            <a:off x="4711187" y="4088982"/>
            <a:ext cx="510076"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Tx#2</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22" name="テキスト ボックス 21"/>
          <p:cNvSpPr txBox="1"/>
          <p:nvPr/>
        </p:nvSpPr>
        <p:spPr>
          <a:xfrm>
            <a:off x="375795" y="4782456"/>
            <a:ext cx="2736304" cy="584775"/>
          </a:xfrm>
          <a:prstGeom prst="rect">
            <a:avLst/>
          </a:prstGeom>
          <a:noFill/>
        </p:spPr>
        <p:txBody>
          <a:bodyPr wrap="square" rtlCol="0">
            <a:spAutoFit/>
          </a:bodyPr>
          <a:lstStyle/>
          <a:p>
            <a:r>
              <a:rPr lang="en-US" altLang="ja-JP" sz="1600" dirty="0" smtClean="0">
                <a:solidFill>
                  <a:srgbClr val="000000"/>
                </a:solidFill>
                <a:latin typeface="Times New Roman" panose="02020603050405020304" pitchFamily="18" charset="0"/>
                <a:cs typeface="Times New Roman" panose="02020603050405020304" pitchFamily="18" charset="0"/>
              </a:rPr>
              <a:t>MIMO channel response is in</a:t>
            </a:r>
            <a:r>
              <a:rPr lang="ja-JP" altLang="en-US" sz="1600" dirty="0" smtClean="0">
                <a:solidFill>
                  <a:srgbClr val="000000"/>
                </a:solidFill>
                <a:latin typeface="Times New Roman" panose="02020603050405020304" pitchFamily="18" charset="0"/>
                <a:cs typeface="Times New Roman" panose="02020603050405020304" pitchFamily="18" charset="0"/>
              </a:rPr>
              <a:t> </a:t>
            </a:r>
            <a:r>
              <a:rPr lang="en-US" altLang="ja-JP" sz="1600" dirty="0" smtClean="0">
                <a:solidFill>
                  <a:srgbClr val="000000"/>
                </a:solidFill>
                <a:latin typeface="Times New Roman" panose="02020603050405020304" pitchFamily="18" charset="0"/>
                <a:cs typeface="Times New Roman" panose="02020603050405020304" pitchFamily="18" charset="0"/>
              </a:rPr>
              <a:t>a matrix</a:t>
            </a:r>
            <a:endParaRPr lang="ja-JP" altLang="en-US" sz="1600" dirty="0">
              <a:solidFill>
                <a:srgbClr val="000000"/>
              </a:solidFill>
              <a:latin typeface="Times New Roman" panose="02020603050405020304" pitchFamily="18" charset="0"/>
              <a:cs typeface="Times New Roman" panose="02020603050405020304" pitchFamily="18" charset="0"/>
            </a:endParaRPr>
          </a:p>
        </p:txBody>
      </p:sp>
      <p:sp>
        <p:nvSpPr>
          <p:cNvPr id="23" name="テキスト ボックス 22"/>
          <p:cNvSpPr txBox="1"/>
          <p:nvPr/>
        </p:nvSpPr>
        <p:spPr>
          <a:xfrm>
            <a:off x="462296" y="2186806"/>
            <a:ext cx="3492225" cy="1061829"/>
          </a:xfrm>
          <a:prstGeom prst="rect">
            <a:avLst/>
          </a:prstGeom>
          <a:noFill/>
        </p:spPr>
        <p:txBody>
          <a:bodyPr wrap="square" rtlCol="0">
            <a:spAutoFit/>
          </a:bodyPr>
          <a:lstStyle/>
          <a:p>
            <a:r>
              <a:rPr lang="en-US" altLang="ja-JP" sz="2100" dirty="0" smtClean="0">
                <a:solidFill>
                  <a:srgbClr val="000000"/>
                </a:solidFill>
              </a:rPr>
              <a:t>MIMO</a:t>
            </a:r>
            <a:r>
              <a:rPr lang="ja-JP" altLang="en-US" sz="2100" dirty="0">
                <a:solidFill>
                  <a:srgbClr val="000000"/>
                </a:solidFill>
              </a:rPr>
              <a:t> </a:t>
            </a:r>
            <a:r>
              <a:rPr lang="en-US" altLang="ja-JP" sz="2100" dirty="0" smtClean="0">
                <a:solidFill>
                  <a:srgbClr val="000000"/>
                </a:solidFill>
              </a:rPr>
              <a:t>transmission channel</a:t>
            </a:r>
          </a:p>
          <a:p>
            <a:r>
              <a:rPr lang="en-US" altLang="ja-JP" sz="2100" dirty="0" smtClean="0">
                <a:solidFill>
                  <a:srgbClr val="000000"/>
                </a:solidFill>
              </a:rPr>
              <a:t>In this figure, the number of branches is </a:t>
            </a:r>
            <a:r>
              <a:rPr lang="en-US" altLang="ja-JP" sz="2100" i="1" dirty="0" smtClean="0">
                <a:solidFill>
                  <a:srgbClr val="000000"/>
                </a:solidFill>
              </a:rPr>
              <a:t>M</a:t>
            </a:r>
            <a:r>
              <a:rPr lang="en-US" altLang="ja-JP" sz="2100" dirty="0" smtClean="0">
                <a:solidFill>
                  <a:srgbClr val="000000"/>
                </a:solidFill>
              </a:rPr>
              <a:t> = 2.</a:t>
            </a:r>
            <a:endParaRPr lang="ja-JP" altLang="en-US" sz="2100" dirty="0">
              <a:solidFill>
                <a:srgbClr val="000000"/>
              </a:solidFill>
            </a:endParaRPr>
          </a:p>
        </p:txBody>
      </p:sp>
      <p:grpSp>
        <p:nvGrpSpPr>
          <p:cNvPr id="24" name="グループ化 162"/>
          <p:cNvGrpSpPr/>
          <p:nvPr/>
        </p:nvGrpSpPr>
        <p:grpSpPr>
          <a:xfrm>
            <a:off x="1324935" y="4125940"/>
            <a:ext cx="517293" cy="254329"/>
            <a:chOff x="4093344" y="3269376"/>
            <a:chExt cx="687841" cy="303640"/>
          </a:xfrm>
        </p:grpSpPr>
        <p:sp>
          <p:nvSpPr>
            <p:cNvPr id="25"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solidFill>
                  <a:srgbClr val="FF0000"/>
                </a:solidFill>
                <a:latin typeface="Times New Roman" pitchFamily="18" charset="0"/>
                <a:cs typeface="Times New Roman" pitchFamily="18" charset="0"/>
              </a:endParaRPr>
            </a:p>
          </p:txBody>
        </p:sp>
        <p:sp>
          <p:nvSpPr>
            <p:cNvPr id="26"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solidFill>
                  <a:srgbClr val="FF0000"/>
                </a:solidFill>
              </a:endParaRPr>
            </a:p>
          </p:txBody>
        </p:sp>
      </p:grpSp>
      <p:grpSp>
        <p:nvGrpSpPr>
          <p:cNvPr id="27" name="グループ化 165"/>
          <p:cNvGrpSpPr/>
          <p:nvPr/>
        </p:nvGrpSpPr>
        <p:grpSpPr>
          <a:xfrm>
            <a:off x="1324935" y="3511685"/>
            <a:ext cx="517293" cy="254329"/>
            <a:chOff x="4093344" y="3269376"/>
            <a:chExt cx="687841" cy="303640"/>
          </a:xfrm>
        </p:grpSpPr>
        <p:sp>
          <p:nvSpPr>
            <p:cNvPr id="28"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solidFill>
                  <a:srgbClr val="FF0000"/>
                </a:solidFill>
                <a:latin typeface="Times New Roman" pitchFamily="18" charset="0"/>
                <a:cs typeface="Times New Roman" pitchFamily="18" charset="0"/>
              </a:endParaRPr>
            </a:p>
          </p:txBody>
        </p:sp>
        <p:sp>
          <p:nvSpPr>
            <p:cNvPr id="29"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solidFill>
                  <a:srgbClr val="FF0000"/>
                </a:solidFill>
              </a:endParaRPr>
            </a:p>
          </p:txBody>
        </p:sp>
      </p:grpSp>
      <p:grpSp>
        <p:nvGrpSpPr>
          <p:cNvPr id="30" name="グループ化 176"/>
          <p:cNvGrpSpPr/>
          <p:nvPr/>
        </p:nvGrpSpPr>
        <p:grpSpPr>
          <a:xfrm rot="10800000">
            <a:off x="2868801" y="4111652"/>
            <a:ext cx="517293" cy="254329"/>
            <a:chOff x="4093344" y="3269376"/>
            <a:chExt cx="687841" cy="303640"/>
          </a:xfrm>
        </p:grpSpPr>
        <p:sp>
          <p:nvSpPr>
            <p:cNvPr id="31"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solidFill>
                  <a:srgbClr val="000000"/>
                </a:solidFill>
                <a:latin typeface="Times New Roman" pitchFamily="18" charset="0"/>
                <a:cs typeface="Times New Roman" pitchFamily="18" charset="0"/>
              </a:endParaRPr>
            </a:p>
          </p:txBody>
        </p:sp>
        <p:sp>
          <p:nvSpPr>
            <p:cNvPr id="32"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solidFill>
                  <a:srgbClr val="000000"/>
                </a:solidFill>
              </a:endParaRPr>
            </a:p>
          </p:txBody>
        </p:sp>
      </p:grpSp>
      <p:grpSp>
        <p:nvGrpSpPr>
          <p:cNvPr id="33" name="グループ化 179"/>
          <p:cNvGrpSpPr/>
          <p:nvPr/>
        </p:nvGrpSpPr>
        <p:grpSpPr>
          <a:xfrm rot="10800000">
            <a:off x="2868801" y="3497395"/>
            <a:ext cx="517293" cy="254329"/>
            <a:chOff x="4093344" y="3269376"/>
            <a:chExt cx="687841" cy="303640"/>
          </a:xfrm>
        </p:grpSpPr>
        <p:sp>
          <p:nvSpPr>
            <p:cNvPr id="34"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a:solidFill>
                  <a:srgbClr val="000000"/>
                </a:solidFill>
                <a:latin typeface="Times New Roman" pitchFamily="18" charset="0"/>
                <a:cs typeface="Times New Roman" pitchFamily="18" charset="0"/>
              </a:endParaRPr>
            </a:p>
          </p:txBody>
        </p:sp>
        <p:sp>
          <p:nvSpPr>
            <p:cNvPr id="35"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a:solidFill>
                  <a:srgbClr val="000000"/>
                </a:solidFill>
              </a:endParaRPr>
            </a:p>
          </p:txBody>
        </p:sp>
      </p:grpSp>
      <p:sp>
        <p:nvSpPr>
          <p:cNvPr id="36" name="テキスト ボックス 35"/>
          <p:cNvSpPr txBox="1"/>
          <p:nvPr/>
        </p:nvSpPr>
        <p:spPr>
          <a:xfrm>
            <a:off x="3300849" y="3479667"/>
            <a:ext cx="518091"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Rx#1</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37" name="テキスト ボックス 36"/>
          <p:cNvSpPr txBox="1"/>
          <p:nvPr/>
        </p:nvSpPr>
        <p:spPr>
          <a:xfrm>
            <a:off x="3300849" y="4088982"/>
            <a:ext cx="518091"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Rx#2</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38" name="テキスト ボックス 37"/>
          <p:cNvSpPr txBox="1"/>
          <p:nvPr/>
        </p:nvSpPr>
        <p:spPr>
          <a:xfrm>
            <a:off x="822755" y="3479667"/>
            <a:ext cx="510076"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Tx#1</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39" name="テキスト ボックス 38"/>
          <p:cNvSpPr txBox="1"/>
          <p:nvPr/>
        </p:nvSpPr>
        <p:spPr>
          <a:xfrm>
            <a:off x="822755" y="4088982"/>
            <a:ext cx="510076" cy="276999"/>
          </a:xfrm>
          <a:prstGeom prst="rect">
            <a:avLst/>
          </a:prstGeom>
          <a:noFill/>
        </p:spPr>
        <p:txBody>
          <a:bodyPr wrap="none" rtlCol="0">
            <a:spAutoFit/>
          </a:bodyPr>
          <a:lstStyle/>
          <a:p>
            <a:r>
              <a:rPr lang="en-US" altLang="ja-JP" sz="1200" dirty="0" smtClean="0">
                <a:solidFill>
                  <a:srgbClr val="000000"/>
                </a:solidFill>
                <a:latin typeface="Times New Roman" panose="02020603050405020304" pitchFamily="18" charset="0"/>
                <a:cs typeface="Times New Roman" panose="02020603050405020304" pitchFamily="18" charset="0"/>
              </a:rPr>
              <a:t>Tx#2</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cxnSp>
        <p:nvCxnSpPr>
          <p:cNvPr id="40" name="直線矢印コネクタ 39"/>
          <p:cNvCxnSpPr/>
          <p:nvPr/>
        </p:nvCxnSpPr>
        <p:spPr>
          <a:xfrm>
            <a:off x="1908785" y="4519758"/>
            <a:ext cx="963823" cy="0"/>
          </a:xfrm>
          <a:prstGeom prst="straightConnector1">
            <a:avLst/>
          </a:prstGeom>
          <a:ln>
            <a:solidFill>
              <a:schemeClr val="tx1"/>
            </a:solidFill>
            <a:prstDash val="sys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2756195" y="3618827"/>
            <a:ext cx="0" cy="685006"/>
          </a:xfrm>
          <a:prstGeom prst="straightConnector1">
            <a:avLst/>
          </a:prstGeom>
          <a:ln>
            <a:solidFill>
              <a:schemeClr val="tx1"/>
            </a:solidFill>
            <a:prstDash val="sys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テキスト ボックス 54"/>
          <p:cNvSpPr txBox="1">
            <a:spLocks noChangeArrowheads="1"/>
          </p:cNvSpPr>
          <p:nvPr/>
        </p:nvSpPr>
        <p:spPr bwMode="auto">
          <a:xfrm>
            <a:off x="2243403" y="4389539"/>
            <a:ext cx="295274" cy="276999"/>
          </a:xfrm>
          <a:prstGeom prst="rect">
            <a:avLst/>
          </a:prstGeom>
          <a:solidFill>
            <a:schemeClr val="bg1"/>
          </a:solidFill>
          <a:ln w="9525">
            <a:noFill/>
            <a:miter lim="800000"/>
            <a:headEnd/>
            <a:tailEnd/>
          </a:ln>
        </p:spPr>
        <p:txBody>
          <a:bodyPr wrap="none">
            <a:spAutoFit/>
          </a:bodyPr>
          <a:lstStyle/>
          <a:p>
            <a:r>
              <a:rPr lang="en-US" altLang="ja-JP" sz="1200" i="1" dirty="0">
                <a:solidFill>
                  <a:srgbClr val="000000"/>
                </a:solidFill>
                <a:latin typeface="Times New Roman" pitchFamily="18" charset="0"/>
                <a:cs typeface="Times New Roman" pitchFamily="18" charset="0"/>
              </a:rPr>
              <a:t>D</a:t>
            </a:r>
            <a:endParaRPr lang="ja-JP" altLang="en-US" sz="1200" i="1" dirty="0">
              <a:solidFill>
                <a:srgbClr val="000000"/>
              </a:solidFill>
              <a:latin typeface="Times New Roman" pitchFamily="18" charset="0"/>
              <a:cs typeface="Times New Roman" pitchFamily="18" charset="0"/>
            </a:endParaRPr>
          </a:p>
        </p:txBody>
      </p:sp>
      <p:sp>
        <p:nvSpPr>
          <p:cNvPr id="43" name="テキスト ボックス 55"/>
          <p:cNvSpPr txBox="1">
            <a:spLocks noChangeArrowheads="1"/>
          </p:cNvSpPr>
          <p:nvPr/>
        </p:nvSpPr>
        <p:spPr bwMode="auto">
          <a:xfrm>
            <a:off x="2616174" y="3813322"/>
            <a:ext cx="261610" cy="276999"/>
          </a:xfrm>
          <a:prstGeom prst="rect">
            <a:avLst/>
          </a:prstGeom>
          <a:solidFill>
            <a:schemeClr val="bg1"/>
          </a:solidFill>
          <a:ln w="9525">
            <a:noFill/>
            <a:miter lim="800000"/>
            <a:headEnd/>
            <a:tailEnd/>
          </a:ln>
        </p:spPr>
        <p:txBody>
          <a:bodyPr wrap="none">
            <a:spAutoFit/>
          </a:bodyPr>
          <a:lstStyle/>
          <a:p>
            <a:r>
              <a:rPr lang="en-US" altLang="ja-JP" sz="1200" i="1" dirty="0" smtClean="0">
                <a:solidFill>
                  <a:srgbClr val="000000"/>
                </a:solidFill>
                <a:latin typeface="Times New Roman" pitchFamily="18" charset="0"/>
                <a:cs typeface="Times New Roman" pitchFamily="18" charset="0"/>
              </a:rPr>
              <a:t>d</a:t>
            </a:r>
            <a:endParaRPr lang="ja-JP" altLang="en-US" sz="1200" baseline="-25000" dirty="0">
              <a:solidFill>
                <a:srgbClr val="000000"/>
              </a:solidFill>
              <a:latin typeface="Times New Roman" pitchFamily="18" charset="0"/>
              <a:cs typeface="Times New Roman" pitchFamily="18" charset="0"/>
            </a:endParaRPr>
          </a:p>
        </p:txBody>
      </p:sp>
      <p:sp>
        <p:nvSpPr>
          <p:cNvPr id="44" name="テキスト ボックス 43"/>
          <p:cNvSpPr txBox="1"/>
          <p:nvPr/>
        </p:nvSpPr>
        <p:spPr>
          <a:xfrm>
            <a:off x="1908785" y="3705878"/>
            <a:ext cx="813934" cy="553998"/>
          </a:xfrm>
          <a:prstGeom prst="rect">
            <a:avLst/>
          </a:prstGeom>
          <a:solidFill>
            <a:srgbClr val="FFC000"/>
          </a:solidFill>
          <a:effectLst>
            <a:softEdge rad="127000"/>
          </a:effectLst>
        </p:spPr>
        <p:txBody>
          <a:bodyPr wrap="square" rtlCol="0">
            <a:spAutoFit/>
          </a:bodyPr>
          <a:lstStyle/>
          <a:p>
            <a:pPr algn="ctr"/>
            <a:r>
              <a:rPr lang="en-US" altLang="ja-JP" sz="1000" i="1" dirty="0" smtClean="0">
                <a:solidFill>
                  <a:srgbClr val="000000"/>
                </a:solidFill>
                <a:latin typeface="Times New Roman" panose="02020603050405020304" pitchFamily="18" charset="0"/>
                <a:cs typeface="Times New Roman" panose="02020603050405020304" pitchFamily="18" charset="0"/>
              </a:rPr>
              <a:t>MIMO propagation channel</a:t>
            </a:r>
            <a:endParaRPr lang="ja-JP" altLang="en-US" sz="1000" i="1" dirty="0">
              <a:solidFill>
                <a:srgbClr val="000000"/>
              </a:solidFill>
              <a:latin typeface="Times New Roman" panose="02020603050405020304" pitchFamily="18" charset="0"/>
              <a:cs typeface="Times New Roman" panose="02020603050405020304" pitchFamily="18" charset="0"/>
            </a:endParaRPr>
          </a:p>
        </p:txBody>
      </p:sp>
      <p:cxnSp>
        <p:nvCxnSpPr>
          <p:cNvPr id="45" name="直線コネクタ 44"/>
          <p:cNvCxnSpPr>
            <a:stCxn id="8" idx="3"/>
            <a:endCxn id="12" idx="0"/>
          </p:cNvCxnSpPr>
          <p:nvPr/>
        </p:nvCxnSpPr>
        <p:spPr bwMode="auto">
          <a:xfrm>
            <a:off x="5730660" y="3638849"/>
            <a:ext cx="1030380" cy="598750"/>
          </a:xfrm>
          <a:prstGeom prst="line">
            <a:avLst/>
          </a:prstGeom>
          <a:noFill/>
          <a:ln w="28575" cap="flat" cmpd="sng" algn="ctr">
            <a:solidFill>
              <a:schemeClr val="tx1"/>
            </a:solidFill>
            <a:prstDash val="solid"/>
            <a:round/>
            <a:headEnd type="none" w="med" len="med"/>
            <a:tailEnd type="none" w="med" len="med"/>
          </a:ln>
          <a:effectLst/>
        </p:spPr>
      </p:cxnSp>
      <p:cxnSp>
        <p:nvCxnSpPr>
          <p:cNvPr id="46" name="直線コネクタ 45"/>
          <p:cNvCxnSpPr>
            <a:stCxn id="8" idx="3"/>
            <a:endCxn id="14" idx="3"/>
          </p:cNvCxnSpPr>
          <p:nvPr/>
        </p:nvCxnSpPr>
        <p:spPr bwMode="auto">
          <a:xfrm flipV="1">
            <a:off x="5730660" y="3624560"/>
            <a:ext cx="1026573" cy="14289"/>
          </a:xfrm>
          <a:prstGeom prst="line">
            <a:avLst/>
          </a:prstGeom>
          <a:noFill/>
          <a:ln w="28575" cap="flat" cmpd="sng" algn="ctr">
            <a:solidFill>
              <a:schemeClr val="tx1"/>
            </a:solidFill>
            <a:prstDash val="solid"/>
            <a:round/>
            <a:headEnd type="none" w="med" len="med"/>
            <a:tailEnd type="none" w="med" len="med"/>
          </a:ln>
          <a:effectLst/>
        </p:spPr>
      </p:cxnSp>
      <p:cxnSp>
        <p:nvCxnSpPr>
          <p:cNvPr id="47" name="直線コネクタ 46"/>
          <p:cNvCxnSpPr>
            <a:stCxn id="5" idx="3"/>
            <a:endCxn id="11" idx="3"/>
          </p:cNvCxnSpPr>
          <p:nvPr/>
        </p:nvCxnSpPr>
        <p:spPr bwMode="auto">
          <a:xfrm flipV="1">
            <a:off x="5730660" y="4238817"/>
            <a:ext cx="1026573" cy="14287"/>
          </a:xfrm>
          <a:prstGeom prst="line">
            <a:avLst/>
          </a:prstGeom>
          <a:noFill/>
          <a:ln w="28575" cap="flat" cmpd="sng" algn="ctr">
            <a:solidFill>
              <a:schemeClr val="tx1"/>
            </a:solidFill>
            <a:prstDash val="solid"/>
            <a:round/>
            <a:headEnd type="none" w="med" len="med"/>
            <a:tailEnd type="none" w="med" len="med"/>
          </a:ln>
          <a:effectLst/>
        </p:spPr>
      </p:cxnSp>
      <p:cxnSp>
        <p:nvCxnSpPr>
          <p:cNvPr id="48" name="直線コネクタ 47"/>
          <p:cNvCxnSpPr>
            <a:stCxn id="5" idx="3"/>
            <a:endCxn id="14" idx="3"/>
          </p:cNvCxnSpPr>
          <p:nvPr/>
        </p:nvCxnSpPr>
        <p:spPr bwMode="auto">
          <a:xfrm flipV="1">
            <a:off x="5730660" y="3624560"/>
            <a:ext cx="1026573" cy="628544"/>
          </a:xfrm>
          <a:prstGeom prst="line">
            <a:avLst/>
          </a:prstGeom>
          <a:noFill/>
          <a:ln w="28575" cap="flat" cmpd="sng" algn="ctr">
            <a:solidFill>
              <a:schemeClr val="tx1"/>
            </a:solidFill>
            <a:prstDash val="solid"/>
            <a:round/>
            <a:headEnd type="none" w="med" len="med"/>
            <a:tailEnd type="none" w="med" len="med"/>
          </a:ln>
          <a:effectLst/>
        </p:spPr>
      </p:cxnSp>
      <p:sp>
        <p:nvSpPr>
          <p:cNvPr id="49" name="正方形/長方形 48"/>
          <p:cNvSpPr/>
          <p:nvPr/>
        </p:nvSpPr>
        <p:spPr bwMode="auto">
          <a:xfrm>
            <a:off x="6097641" y="4168105"/>
            <a:ext cx="292610" cy="135728"/>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fontAlgn="base">
              <a:spcBef>
                <a:spcPct val="0"/>
              </a:spcBef>
              <a:spcAft>
                <a:spcPct val="0"/>
              </a:spcAft>
            </a:pPr>
            <a:r>
              <a:rPr lang="en-US" altLang="ja-JP" sz="800" dirty="0" smtClean="0">
                <a:solidFill>
                  <a:srgbClr val="000000"/>
                </a:solidFill>
                <a:latin typeface="Times New Roman" panose="02020603050405020304" pitchFamily="18" charset="0"/>
                <a:ea typeface="ＭＳ Ｐゴシック" charset="-128"/>
                <a:cs typeface="Times New Roman" panose="02020603050405020304" pitchFamily="18" charset="0"/>
              </a:rPr>
              <a:t>h</a:t>
            </a:r>
            <a:r>
              <a:rPr lang="en-US" altLang="ja-JP" sz="800" baseline="-25000" dirty="0" smtClean="0">
                <a:solidFill>
                  <a:srgbClr val="000000"/>
                </a:solidFill>
                <a:latin typeface="Times New Roman" panose="02020603050405020304" pitchFamily="18" charset="0"/>
                <a:ea typeface="ＭＳ Ｐゴシック" charset="-128"/>
                <a:cs typeface="Times New Roman" panose="02020603050405020304" pitchFamily="18" charset="0"/>
              </a:rPr>
              <a:t>22</a:t>
            </a:r>
            <a:endParaRPr lang="ja-JP" altLang="en-US" sz="800" baseline="-25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50" name="正方形/長方形 49"/>
          <p:cNvSpPr/>
          <p:nvPr/>
        </p:nvSpPr>
        <p:spPr bwMode="auto">
          <a:xfrm>
            <a:off x="6097641" y="3563840"/>
            <a:ext cx="292610" cy="135728"/>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fontAlgn="base">
              <a:spcBef>
                <a:spcPct val="0"/>
              </a:spcBef>
              <a:spcAft>
                <a:spcPct val="0"/>
              </a:spcAft>
            </a:pPr>
            <a:r>
              <a:rPr lang="en-US" altLang="ja-JP" sz="800" dirty="0" smtClean="0">
                <a:solidFill>
                  <a:srgbClr val="000000"/>
                </a:solidFill>
                <a:latin typeface="Times New Roman" panose="02020603050405020304" pitchFamily="18" charset="0"/>
                <a:ea typeface="ＭＳ Ｐゴシック" charset="-128"/>
                <a:cs typeface="Times New Roman" panose="02020603050405020304" pitchFamily="18" charset="0"/>
              </a:rPr>
              <a:t>h</a:t>
            </a:r>
            <a:r>
              <a:rPr lang="en-US" altLang="ja-JP" sz="800" baseline="-25000" dirty="0" smtClean="0">
                <a:solidFill>
                  <a:srgbClr val="000000"/>
                </a:solidFill>
                <a:latin typeface="Times New Roman" panose="02020603050405020304" pitchFamily="18" charset="0"/>
                <a:ea typeface="ＭＳ Ｐゴシック" charset="-128"/>
                <a:cs typeface="Times New Roman" panose="02020603050405020304" pitchFamily="18" charset="0"/>
              </a:rPr>
              <a:t>11</a:t>
            </a:r>
            <a:endParaRPr lang="ja-JP" altLang="en-US" sz="800" baseline="-25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51" name="正方形/長方形 50"/>
          <p:cNvSpPr/>
          <p:nvPr/>
        </p:nvSpPr>
        <p:spPr bwMode="auto">
          <a:xfrm>
            <a:off x="5908520" y="3751724"/>
            <a:ext cx="292610" cy="135728"/>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fontAlgn="base">
              <a:spcBef>
                <a:spcPct val="0"/>
              </a:spcBef>
              <a:spcAft>
                <a:spcPct val="0"/>
              </a:spcAft>
            </a:pPr>
            <a:r>
              <a:rPr lang="en-US" altLang="ja-JP" sz="800" dirty="0" smtClean="0">
                <a:solidFill>
                  <a:srgbClr val="000000"/>
                </a:solidFill>
                <a:latin typeface="Times New Roman" panose="02020603050405020304" pitchFamily="18" charset="0"/>
                <a:ea typeface="ＭＳ Ｐゴシック" charset="-128"/>
                <a:cs typeface="Times New Roman" panose="02020603050405020304" pitchFamily="18" charset="0"/>
              </a:rPr>
              <a:t>h</a:t>
            </a:r>
            <a:r>
              <a:rPr lang="en-US" altLang="ja-JP" sz="800" baseline="-25000" dirty="0">
                <a:solidFill>
                  <a:srgbClr val="000000"/>
                </a:solidFill>
                <a:latin typeface="Times New Roman" panose="02020603050405020304" pitchFamily="18" charset="0"/>
                <a:ea typeface="ＭＳ Ｐゴシック" charset="-128"/>
                <a:cs typeface="Times New Roman" panose="02020603050405020304" pitchFamily="18" charset="0"/>
              </a:rPr>
              <a:t>2</a:t>
            </a:r>
            <a:r>
              <a:rPr lang="en-US" altLang="ja-JP" sz="800" baseline="-25000" dirty="0" smtClean="0">
                <a:solidFill>
                  <a:srgbClr val="000000"/>
                </a:solidFill>
                <a:latin typeface="Times New Roman" panose="02020603050405020304" pitchFamily="18" charset="0"/>
                <a:ea typeface="ＭＳ Ｐゴシック" charset="-128"/>
                <a:cs typeface="Times New Roman" panose="02020603050405020304" pitchFamily="18" charset="0"/>
              </a:rPr>
              <a:t>1</a:t>
            </a:r>
            <a:endParaRPr lang="ja-JP" altLang="en-US" sz="800" baseline="-25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52" name="正方形/長方形 51"/>
          <p:cNvSpPr/>
          <p:nvPr/>
        </p:nvSpPr>
        <p:spPr bwMode="auto">
          <a:xfrm>
            <a:off x="5908520" y="3978363"/>
            <a:ext cx="292610" cy="135728"/>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fontAlgn="base">
              <a:spcBef>
                <a:spcPct val="0"/>
              </a:spcBef>
              <a:spcAft>
                <a:spcPct val="0"/>
              </a:spcAft>
            </a:pPr>
            <a:r>
              <a:rPr lang="en-US" altLang="ja-JP" sz="800" dirty="0" smtClean="0">
                <a:solidFill>
                  <a:srgbClr val="000000"/>
                </a:solidFill>
                <a:latin typeface="Times New Roman" panose="02020603050405020304" pitchFamily="18" charset="0"/>
                <a:ea typeface="ＭＳ Ｐゴシック" charset="-128"/>
                <a:cs typeface="Times New Roman" panose="02020603050405020304" pitchFamily="18" charset="0"/>
              </a:rPr>
              <a:t>h</a:t>
            </a:r>
            <a:r>
              <a:rPr lang="en-US" altLang="ja-JP" sz="800" baseline="-25000" dirty="0">
                <a:solidFill>
                  <a:srgbClr val="000000"/>
                </a:solidFill>
                <a:latin typeface="Times New Roman" panose="02020603050405020304" pitchFamily="18" charset="0"/>
                <a:ea typeface="ＭＳ Ｐゴシック" charset="-128"/>
                <a:cs typeface="Times New Roman" panose="02020603050405020304" pitchFamily="18" charset="0"/>
              </a:rPr>
              <a:t>12</a:t>
            </a:r>
            <a:endParaRPr lang="ja-JP" altLang="en-US" sz="800" baseline="-25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53" name="正方形/長方形 52"/>
          <p:cNvSpPr/>
          <p:nvPr/>
        </p:nvSpPr>
        <p:spPr bwMode="auto">
          <a:xfrm>
            <a:off x="4602592" y="4666538"/>
            <a:ext cx="579485" cy="357671"/>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fontAlgn="base">
              <a:spcBef>
                <a:spcPct val="0"/>
              </a:spcBef>
              <a:spcAft>
                <a:spcPct val="0"/>
              </a:spcAft>
            </a:pPr>
            <a:r>
              <a:rPr lang="en-US" altLang="ja-JP" sz="2100" i="1" dirty="0" err="1" smtClean="0">
                <a:solidFill>
                  <a:srgbClr val="000000"/>
                </a:solidFill>
                <a:latin typeface="Times New Roman" panose="02020603050405020304" pitchFamily="18" charset="0"/>
                <a:ea typeface="ＭＳ Ｐゴシック" charset="-128"/>
                <a:cs typeface="Times New Roman" panose="02020603050405020304" pitchFamily="18" charset="0"/>
              </a:rPr>
              <a:t>h</a:t>
            </a:r>
            <a:r>
              <a:rPr lang="en-US" altLang="ja-JP" sz="2100" i="1" baseline="-25000" dirty="0" err="1">
                <a:solidFill>
                  <a:srgbClr val="000000"/>
                </a:solidFill>
                <a:latin typeface="Times New Roman" panose="02020603050405020304" pitchFamily="18" charset="0"/>
                <a:ea typeface="ＭＳ Ｐゴシック" charset="-128"/>
                <a:cs typeface="Times New Roman" panose="02020603050405020304" pitchFamily="18" charset="0"/>
              </a:rPr>
              <a:t>ji</a:t>
            </a:r>
            <a:endParaRPr lang="ja-JP" altLang="en-US" sz="2100" i="1" baseline="-25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54" name="テキスト ボックス 53"/>
          <p:cNvSpPr txBox="1"/>
          <p:nvPr/>
        </p:nvSpPr>
        <p:spPr>
          <a:xfrm>
            <a:off x="3903800" y="4666538"/>
            <a:ext cx="4972901" cy="1384995"/>
          </a:xfrm>
          <a:prstGeom prst="rect">
            <a:avLst/>
          </a:prstGeom>
          <a:noFill/>
        </p:spPr>
        <p:txBody>
          <a:bodyPr wrap="square" rtlCol="0">
            <a:spAutoFit/>
          </a:bodyPr>
          <a:lstStyle/>
          <a:p>
            <a:r>
              <a:rPr lang="en-US" altLang="ja-JP" sz="2100" dirty="0" smtClean="0">
                <a:solidFill>
                  <a:srgbClr val="000000"/>
                </a:solidFill>
                <a:ea typeface="ＭＳ ゴシック" panose="020B0609070205080204" pitchFamily="49" charset="-128"/>
                <a:cs typeface="Times New Roman" panose="02020603050405020304" pitchFamily="18" charset="0"/>
              </a:rPr>
              <a:t>Each          is a SISO impulse response model. The propagation distance is reflected in each model as the propagation loss and phase rotation in the first tap.</a:t>
            </a:r>
          </a:p>
        </p:txBody>
      </p:sp>
      <p:sp>
        <p:nvSpPr>
          <p:cNvPr id="3" name="右矢印 2"/>
          <p:cNvSpPr/>
          <p:nvPr/>
        </p:nvSpPr>
        <p:spPr bwMode="auto">
          <a:xfrm>
            <a:off x="4063115" y="3582342"/>
            <a:ext cx="648072" cy="576064"/>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5" name="右矢印 54"/>
          <p:cNvSpPr/>
          <p:nvPr/>
        </p:nvSpPr>
        <p:spPr bwMode="auto">
          <a:xfrm>
            <a:off x="4063115" y="2429688"/>
            <a:ext cx="648072" cy="576064"/>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6" name="テキスト ボックス 55"/>
          <p:cNvSpPr txBox="1"/>
          <p:nvPr/>
        </p:nvSpPr>
        <p:spPr>
          <a:xfrm>
            <a:off x="7001633" y="631720"/>
            <a:ext cx="2015295" cy="276999"/>
          </a:xfrm>
          <a:prstGeom prst="rect">
            <a:avLst/>
          </a:prstGeom>
          <a:solidFill>
            <a:srgbClr val="FFC000"/>
          </a:solidFill>
          <a:ln>
            <a:solidFill>
              <a:schemeClr val="tx1"/>
            </a:solidFill>
          </a:ln>
        </p:spPr>
        <p:txBody>
          <a:bodyPr wrap="none" rtlCol="0">
            <a:spAutoFit/>
          </a:bodyPr>
          <a:lstStyle/>
          <a:p>
            <a:r>
              <a:rPr kumimoji="1" lang="en-US" altLang="ja-JP" dirty="0" smtClean="0"/>
              <a:t>Presented at Hawaii meetings</a:t>
            </a:r>
            <a:endParaRPr kumimoji="1" lang="ja-JP" altLang="en-US" dirty="0"/>
          </a:p>
        </p:txBody>
      </p:sp>
    </p:spTree>
    <p:extLst>
      <p:ext uri="{BB962C8B-B14F-4D97-AF65-F5344CB8AC3E}">
        <p14:creationId xmlns:p14="http://schemas.microsoft.com/office/powerpoint/2010/main" val="29134951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角丸四角形 48"/>
          <p:cNvSpPr/>
          <p:nvPr/>
        </p:nvSpPr>
        <p:spPr bwMode="auto">
          <a:xfrm>
            <a:off x="5706516" y="3625563"/>
            <a:ext cx="2141477" cy="1311868"/>
          </a:xfrm>
          <a:prstGeom prst="roundRect">
            <a:avLst/>
          </a:prstGeom>
          <a:solidFill>
            <a:schemeClr val="accent1">
              <a:lumMod val="40000"/>
              <a:lumOff val="60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 name="タイトル 1"/>
          <p:cNvSpPr>
            <a:spLocks noGrp="1"/>
          </p:cNvSpPr>
          <p:nvPr>
            <p:ph type="title"/>
          </p:nvPr>
        </p:nvSpPr>
        <p:spPr/>
        <p:txBody>
          <a:bodyPr/>
          <a:lstStyle/>
          <a:p>
            <a:r>
              <a:rPr kumimoji="1" lang="en-US" altLang="ja-JP" dirty="0" smtClean="0"/>
              <a:t>MIMO extension: </a:t>
            </a:r>
            <a:r>
              <a:rPr lang="en-US" altLang="ja-JP" dirty="0" smtClean="0"/>
              <a:t>how to make </a:t>
            </a:r>
            <a:r>
              <a:rPr lang="en-US" altLang="ja-JP" i="1" dirty="0" err="1" smtClean="0"/>
              <a:t>h</a:t>
            </a:r>
            <a:r>
              <a:rPr lang="en-US" altLang="ja-JP" i="1" baseline="-25000" dirty="0" err="1" smtClean="0"/>
              <a:t>ji</a:t>
            </a:r>
            <a:endParaRPr kumimoji="1" lang="ja-JP" altLang="en-US" i="1" baseline="-25000" dirty="0"/>
          </a:p>
        </p:txBody>
      </p:sp>
      <p:cxnSp>
        <p:nvCxnSpPr>
          <p:cNvPr id="3" name="直線矢印コネクタ 2"/>
          <p:cNvCxnSpPr/>
          <p:nvPr/>
        </p:nvCxnSpPr>
        <p:spPr>
          <a:xfrm flipV="1">
            <a:off x="4973225" y="5090827"/>
            <a:ext cx="3675350" cy="241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 name="直線矢印コネクタ 3"/>
          <p:cNvCxnSpPr/>
          <p:nvPr/>
        </p:nvCxnSpPr>
        <p:spPr>
          <a:xfrm flipV="1">
            <a:off x="5401042" y="3121507"/>
            <a:ext cx="0" cy="19693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7771412" y="5167092"/>
            <a:ext cx="877163" cy="276999"/>
          </a:xfrm>
          <a:prstGeom prst="rect">
            <a:avLst/>
          </a:prstGeom>
          <a:noFill/>
        </p:spPr>
        <p:txBody>
          <a:bodyPr wrap="none" rtlCol="0">
            <a:spAutoFit/>
          </a:bodyPr>
          <a:lstStyle/>
          <a:p>
            <a:pPr eaLnBrk="0" fontAlgn="base" hangingPunct="0">
              <a:spcBef>
                <a:spcPct val="0"/>
              </a:spcBef>
              <a:spcAft>
                <a:spcPct val="0"/>
              </a:spcAft>
            </a:pPr>
            <a:r>
              <a:rPr kumimoji="0" lang="en-US" altLang="ja-JP" sz="1200" i="1" dirty="0" smtClean="0">
                <a:solidFill>
                  <a:srgbClr val="000000"/>
                </a:solidFill>
                <a:latin typeface="Times New Roman" panose="02020603050405020304" pitchFamily="18" charset="0"/>
                <a:cs typeface="Times New Roman" panose="02020603050405020304" pitchFamily="18" charset="0"/>
              </a:rPr>
              <a:t>τ</a:t>
            </a:r>
            <a:r>
              <a:rPr lang="en-US" altLang="ja-JP" sz="1200" dirty="0" smtClean="0">
                <a:solidFill>
                  <a:srgbClr val="000000"/>
                </a:solidFill>
                <a:latin typeface="Times New Roman" panose="02020603050405020304" pitchFamily="18" charset="0"/>
                <a:cs typeface="Times New Roman" panose="02020603050405020304" pitchFamily="18" charset="0"/>
              </a:rPr>
              <a:t> [samples]</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cxnSp>
        <p:nvCxnSpPr>
          <p:cNvPr id="6" name="直線矢印コネクタ 5"/>
          <p:cNvCxnSpPr/>
          <p:nvPr/>
        </p:nvCxnSpPr>
        <p:spPr>
          <a:xfrm flipV="1">
            <a:off x="5413808" y="3336227"/>
            <a:ext cx="0" cy="1731371"/>
          </a:xfrm>
          <a:prstGeom prst="straightConnector1">
            <a:avLst/>
          </a:prstGeom>
          <a:ln w="28575">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4658311" y="3414687"/>
            <a:ext cx="700833" cy="276999"/>
          </a:xfrm>
          <a:prstGeom prst="rect">
            <a:avLst/>
          </a:prstGeom>
          <a:noFill/>
        </p:spPr>
        <p:txBody>
          <a:bodyPr wrap="none" rtlCol="0">
            <a:spAutoFit/>
          </a:bodyPr>
          <a:lstStyle/>
          <a:p>
            <a:pPr eaLnBrk="0" fontAlgn="base" hangingPunct="0">
              <a:spcBef>
                <a:spcPct val="0"/>
              </a:spcBef>
              <a:spcAft>
                <a:spcPct val="0"/>
              </a:spcAft>
            </a:pPr>
            <a:r>
              <a:rPr lang="en-US" altLang="ja-JP" sz="1200" dirty="0" smtClean="0">
                <a:solidFill>
                  <a:srgbClr val="000000"/>
                </a:solidFill>
                <a:latin typeface="Times New Roman" pitchFamily="18" charset="0"/>
                <a:cs typeface="Times New Roman" panose="02020603050405020304" pitchFamily="18" charset="0"/>
              </a:rPr>
              <a:t>|</a:t>
            </a:r>
            <a:r>
              <a:rPr lang="en-US" altLang="ja-JP" sz="1200" i="1" dirty="0" err="1" smtClean="0">
                <a:solidFill>
                  <a:srgbClr val="000000"/>
                </a:solidFill>
                <a:latin typeface="Times New Roman" pitchFamily="18" charset="0"/>
                <a:cs typeface="Times New Roman" panose="02020603050405020304" pitchFamily="18" charset="0"/>
              </a:rPr>
              <a:t>h</a:t>
            </a:r>
            <a:r>
              <a:rPr lang="en-US" altLang="ja-JP" sz="1200" i="1" baseline="-25000" dirty="0" err="1" smtClean="0">
                <a:solidFill>
                  <a:srgbClr val="000000"/>
                </a:solidFill>
                <a:latin typeface="Times New Roman" pitchFamily="18" charset="0"/>
                <a:cs typeface="Times New Roman" panose="02020603050405020304" pitchFamily="18" charset="0"/>
              </a:rPr>
              <a:t>ji</a:t>
            </a:r>
            <a:r>
              <a:rPr lang="en-US" altLang="ja-JP" sz="1200" dirty="0" smtClean="0">
                <a:solidFill>
                  <a:srgbClr val="000000"/>
                </a:solidFill>
                <a:latin typeface="Times New Roman" pitchFamily="18" charset="0"/>
                <a:cs typeface="Times New Roman" panose="02020603050405020304" pitchFamily="18" charset="0"/>
              </a:rPr>
              <a:t>| [dB]</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15" name="テキスト ボックス 14"/>
          <p:cNvSpPr txBox="1"/>
          <p:nvPr/>
        </p:nvSpPr>
        <p:spPr>
          <a:xfrm>
            <a:off x="5275410" y="5107142"/>
            <a:ext cx="261610" cy="276999"/>
          </a:xfrm>
          <a:prstGeom prst="rect">
            <a:avLst/>
          </a:prstGeom>
          <a:noFill/>
        </p:spPr>
        <p:txBody>
          <a:bodyPr wrap="none" rtlCol="0">
            <a:spAutoFit/>
          </a:bodyPr>
          <a:lstStyle/>
          <a:p>
            <a:pPr eaLnBrk="0" fontAlgn="base" hangingPunct="0">
              <a:spcBef>
                <a:spcPct val="0"/>
              </a:spcBef>
              <a:spcAft>
                <a:spcPct val="0"/>
              </a:spcAft>
            </a:pPr>
            <a:r>
              <a:rPr lang="en-US" altLang="ja-JP" sz="1200" dirty="0" smtClean="0">
                <a:solidFill>
                  <a:srgbClr val="000000"/>
                </a:solidFill>
                <a:latin typeface="Times New Roman" panose="02020603050405020304" pitchFamily="18" charset="0"/>
                <a:cs typeface="Times New Roman" panose="02020603050405020304" pitchFamily="18" charset="0"/>
              </a:rPr>
              <a:t>0</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16" name="テキスト ボックス 15"/>
          <p:cNvSpPr txBox="1"/>
          <p:nvPr/>
        </p:nvSpPr>
        <p:spPr>
          <a:xfrm>
            <a:off x="5706516" y="5107142"/>
            <a:ext cx="261610" cy="276999"/>
          </a:xfrm>
          <a:prstGeom prst="rect">
            <a:avLst/>
          </a:prstGeom>
          <a:noFill/>
        </p:spPr>
        <p:txBody>
          <a:bodyPr wrap="none" rtlCol="0">
            <a:spAutoFit/>
          </a:bodyPr>
          <a:lstStyle/>
          <a:p>
            <a:pPr eaLnBrk="0" fontAlgn="base" hangingPunct="0">
              <a:spcBef>
                <a:spcPct val="0"/>
              </a:spcBef>
              <a:spcAft>
                <a:spcPct val="0"/>
              </a:spcAft>
            </a:pPr>
            <a:r>
              <a:rPr kumimoji="0" lang="en-US" altLang="ja-JP" sz="1200" dirty="0">
                <a:solidFill>
                  <a:srgbClr val="000000"/>
                </a:solidFill>
                <a:latin typeface="Times New Roman" panose="02020603050405020304" pitchFamily="18" charset="0"/>
                <a:cs typeface="Times New Roman" panose="02020603050405020304" pitchFamily="18" charset="0"/>
              </a:rPr>
              <a:t>1</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17" name="テキスト ボックス 16"/>
          <p:cNvSpPr txBox="1"/>
          <p:nvPr/>
        </p:nvSpPr>
        <p:spPr>
          <a:xfrm>
            <a:off x="6138564" y="5107142"/>
            <a:ext cx="261610" cy="276999"/>
          </a:xfrm>
          <a:prstGeom prst="rect">
            <a:avLst/>
          </a:prstGeom>
          <a:noFill/>
        </p:spPr>
        <p:txBody>
          <a:bodyPr wrap="none" rtlCol="0">
            <a:spAutoFit/>
          </a:bodyPr>
          <a:lstStyle/>
          <a:p>
            <a:pPr eaLnBrk="0" fontAlgn="base" hangingPunct="0">
              <a:spcBef>
                <a:spcPct val="0"/>
              </a:spcBef>
              <a:spcAft>
                <a:spcPct val="0"/>
              </a:spcAft>
            </a:pPr>
            <a:r>
              <a:rPr kumimoji="0" lang="en-US" altLang="ja-JP" sz="1200" dirty="0">
                <a:solidFill>
                  <a:srgbClr val="000000"/>
                </a:solidFill>
                <a:latin typeface="Times New Roman" panose="02020603050405020304" pitchFamily="18" charset="0"/>
                <a:cs typeface="Times New Roman" panose="02020603050405020304" pitchFamily="18" charset="0"/>
              </a:rPr>
              <a:t>2</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sp>
        <p:nvSpPr>
          <p:cNvPr id="18" name="テキスト ボックス 17"/>
          <p:cNvSpPr txBox="1"/>
          <p:nvPr/>
        </p:nvSpPr>
        <p:spPr>
          <a:xfrm>
            <a:off x="6532978" y="5107142"/>
            <a:ext cx="338554" cy="276999"/>
          </a:xfrm>
          <a:prstGeom prst="rect">
            <a:avLst/>
          </a:prstGeom>
          <a:noFill/>
        </p:spPr>
        <p:txBody>
          <a:bodyPr wrap="none" rtlCol="0">
            <a:spAutoFit/>
          </a:bodyPr>
          <a:lstStyle/>
          <a:p>
            <a:pPr eaLnBrk="0" fontAlgn="base" hangingPunct="0">
              <a:spcBef>
                <a:spcPct val="0"/>
              </a:spcBef>
              <a:spcAft>
                <a:spcPct val="0"/>
              </a:spcAft>
            </a:pPr>
            <a:r>
              <a:rPr kumimoji="0" lang="en-US" altLang="ja-JP" sz="1200" dirty="0">
                <a:solidFill>
                  <a:srgbClr val="000000"/>
                </a:solidFill>
                <a:latin typeface="Times New Roman" panose="02020603050405020304" pitchFamily="18" charset="0"/>
                <a:cs typeface="Times New Roman" panose="02020603050405020304" pitchFamily="18" charset="0"/>
              </a:rPr>
              <a:t>…</a:t>
            </a:r>
            <a:endParaRPr lang="ja-JP" altLang="en-US" sz="1200" dirty="0">
              <a:solidFill>
                <a:srgbClr val="000000"/>
              </a:solidFill>
              <a:latin typeface="Times New Roman" panose="02020603050405020304" pitchFamily="18" charset="0"/>
              <a:cs typeface="Times New Roman" panose="02020603050405020304" pitchFamily="18" charset="0"/>
            </a:endParaRPr>
          </a:p>
        </p:txBody>
      </p:sp>
      <p:cxnSp>
        <p:nvCxnSpPr>
          <p:cNvPr id="21" name="直線矢印コネクタ 20"/>
          <p:cNvCxnSpPr/>
          <p:nvPr/>
        </p:nvCxnSpPr>
        <p:spPr>
          <a:xfrm flipV="1">
            <a:off x="5837321" y="3941114"/>
            <a:ext cx="0" cy="1152128"/>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V="1">
            <a:off x="6269369" y="4249517"/>
            <a:ext cx="0" cy="843725"/>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flipV="1">
            <a:off x="6701417" y="4227556"/>
            <a:ext cx="0" cy="865686"/>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flipV="1">
            <a:off x="7133465" y="4517178"/>
            <a:ext cx="0" cy="576064"/>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flipV="1">
            <a:off x="7565513" y="4781621"/>
            <a:ext cx="0" cy="311621"/>
          </a:xfrm>
          <a:prstGeom prst="straightConnector1">
            <a:avLst/>
          </a:prstGeom>
          <a:ln w="19050">
            <a:solidFill>
              <a:schemeClr val="tx1"/>
            </a:solidFill>
            <a:tailEnd type="oval"/>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402762" y="4631414"/>
            <a:ext cx="4229523" cy="1700729"/>
          </a:xfrm>
          <a:prstGeom prst="rect">
            <a:avLst/>
          </a:prstGeom>
          <a:noFill/>
          <a:ln>
            <a:solidFill>
              <a:schemeClr val="accent1"/>
            </a:solidFill>
          </a:ln>
        </p:spPr>
        <p:txBody>
          <a:bodyPr wrap="square" rtlCol="0">
            <a:spAutoFit/>
          </a:bodyPr>
          <a:lstStyle/>
          <a:p>
            <a:r>
              <a:rPr kumimoji="1" lang="en-US" altLang="ja-JP" sz="2100" dirty="0" smtClean="0"/>
              <a:t>First tap = LOS component:</a:t>
            </a:r>
          </a:p>
          <a:p>
            <a:r>
              <a:rPr kumimoji="1" lang="en-US" altLang="ja-JP" sz="2100" i="1" dirty="0" err="1" smtClean="0"/>
              <a:t>r</a:t>
            </a:r>
            <a:r>
              <a:rPr kumimoji="1" lang="en-US" altLang="ja-JP" sz="2100" i="1" baseline="-25000" dirty="0" err="1" smtClean="0"/>
              <a:t>ji</a:t>
            </a:r>
            <a:r>
              <a:rPr kumimoji="1" lang="en-US" altLang="ja-JP" sz="2100" dirty="0" smtClean="0"/>
              <a:t> is the geometrical distance between </a:t>
            </a:r>
            <a:r>
              <a:rPr kumimoji="1" lang="en-US" altLang="ja-JP" sz="2100" dirty="0" err="1" smtClean="0"/>
              <a:t>Tx#</a:t>
            </a:r>
            <a:r>
              <a:rPr kumimoji="1" lang="en-US" altLang="ja-JP" sz="2100" i="1" dirty="0" err="1" smtClean="0"/>
              <a:t>i</a:t>
            </a:r>
            <a:r>
              <a:rPr kumimoji="1" lang="en-US" altLang="ja-JP" sz="2100" dirty="0" smtClean="0"/>
              <a:t> and </a:t>
            </a:r>
            <a:r>
              <a:rPr kumimoji="1" lang="en-US" altLang="ja-JP" sz="2100" dirty="0" err="1" smtClean="0"/>
              <a:t>Rx#</a:t>
            </a:r>
            <a:r>
              <a:rPr kumimoji="1" lang="en-US" altLang="ja-JP" sz="2100" i="1" dirty="0" err="1" smtClean="0"/>
              <a:t>j</a:t>
            </a:r>
            <a:endParaRPr kumimoji="1" lang="en-US" altLang="ja-JP" sz="2100" i="1" dirty="0" smtClean="0"/>
          </a:p>
          <a:p>
            <a:pPr marL="342900" indent="-342900">
              <a:buFont typeface="Wingdings" pitchFamily="2" charset="2"/>
              <a:buChar char="n"/>
            </a:pPr>
            <a:r>
              <a:rPr kumimoji="1" lang="en-US" altLang="ja-JP" sz="2100" dirty="0" smtClean="0"/>
              <a:t>Phase:	</a:t>
            </a:r>
            <a:r>
              <a:rPr kumimoji="1" lang="en-US" altLang="ja-JP" sz="2100" i="1" dirty="0" err="1" smtClean="0"/>
              <a:t>r</a:t>
            </a:r>
            <a:r>
              <a:rPr kumimoji="1" lang="en-US" altLang="ja-JP" sz="2100" i="1" baseline="-25000" dirty="0" err="1"/>
              <a:t>ji</a:t>
            </a:r>
            <a:r>
              <a:rPr kumimoji="1" lang="ja-JP" altLang="en-US" sz="2100" dirty="0" smtClean="0"/>
              <a:t>*</a:t>
            </a:r>
            <a:r>
              <a:rPr kumimoji="1" lang="en-US" altLang="ja-JP" sz="2100" dirty="0" smtClean="0"/>
              <a:t>(2π/λ)</a:t>
            </a:r>
          </a:p>
          <a:p>
            <a:pPr marL="342900" indent="-342900">
              <a:buFont typeface="Wingdings" pitchFamily="2" charset="2"/>
              <a:buChar char="n"/>
            </a:pPr>
            <a:r>
              <a:rPr kumimoji="1" lang="en-US" altLang="ja-JP" sz="2100" dirty="0" smtClean="0"/>
              <a:t>Amplitude:</a:t>
            </a:r>
            <a:r>
              <a:rPr kumimoji="1" lang="en-US" altLang="ja-JP" sz="2100" dirty="0"/>
              <a:t>	(</a:t>
            </a:r>
            <a:r>
              <a:rPr kumimoji="1" lang="en-US" altLang="ja-JP" sz="2100" dirty="0" smtClean="0"/>
              <a:t>λ/4π</a:t>
            </a:r>
            <a:r>
              <a:rPr kumimoji="1" lang="en-US" altLang="ja-JP" sz="2100" i="1" dirty="0" err="1" smtClean="0"/>
              <a:t>r</a:t>
            </a:r>
            <a:r>
              <a:rPr kumimoji="1" lang="en-US" altLang="ja-JP" sz="2100" i="1" baseline="-25000" dirty="0" err="1" smtClean="0"/>
              <a:t>ji</a:t>
            </a:r>
            <a:r>
              <a:rPr kumimoji="1" lang="en-US" altLang="ja-JP" sz="2100" dirty="0" smtClean="0"/>
              <a:t>)</a:t>
            </a:r>
            <a:r>
              <a:rPr kumimoji="1" lang="en-US" altLang="ja-JP" sz="2100" baseline="30000" dirty="0" smtClean="0"/>
              <a:t>2</a:t>
            </a:r>
            <a:endParaRPr kumimoji="1" lang="ja-JP" altLang="en-US" sz="2100" dirty="0"/>
          </a:p>
        </p:txBody>
      </p:sp>
      <p:cxnSp>
        <p:nvCxnSpPr>
          <p:cNvPr id="44" name="直線矢印コネクタ 43"/>
          <p:cNvCxnSpPr/>
          <p:nvPr/>
        </p:nvCxnSpPr>
        <p:spPr bwMode="auto">
          <a:xfrm flipH="1">
            <a:off x="4632285" y="4201060"/>
            <a:ext cx="768757" cy="604150"/>
          </a:xfrm>
          <a:prstGeom prst="straightConnector1">
            <a:avLst/>
          </a:prstGeom>
          <a:solidFill>
            <a:schemeClr val="accent1"/>
          </a:solidFill>
          <a:ln w="12700" cap="flat" cmpd="sng" algn="ctr">
            <a:solidFill>
              <a:schemeClr val="accent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テキスト ボックス 45"/>
          <p:cNvSpPr txBox="1"/>
          <p:nvPr/>
        </p:nvSpPr>
        <p:spPr>
          <a:xfrm>
            <a:off x="508205" y="2696119"/>
            <a:ext cx="8140370" cy="415498"/>
          </a:xfrm>
          <a:prstGeom prst="rect">
            <a:avLst/>
          </a:prstGeom>
          <a:noFill/>
        </p:spPr>
        <p:txBody>
          <a:bodyPr wrap="none" rtlCol="0">
            <a:spAutoFit/>
          </a:bodyPr>
          <a:lstStyle/>
          <a:p>
            <a:r>
              <a:rPr kumimoji="1" lang="en-US" altLang="ja-JP" sz="2100" dirty="0" smtClean="0"/>
              <a:t>Each</a:t>
            </a:r>
            <a:r>
              <a:rPr kumimoji="1" lang="ja-JP" altLang="en-US" sz="2100" dirty="0" smtClean="0"/>
              <a:t>            </a:t>
            </a:r>
            <a:r>
              <a:rPr kumimoji="1" lang="en-US" altLang="ja-JP" sz="2100" dirty="0" smtClean="0"/>
              <a:t>has LOS component as the first arrival wave (at the first tap).</a:t>
            </a:r>
          </a:p>
        </p:txBody>
      </p:sp>
      <p:grpSp>
        <p:nvGrpSpPr>
          <p:cNvPr id="29" name="グループ化 165"/>
          <p:cNvGrpSpPr/>
          <p:nvPr/>
        </p:nvGrpSpPr>
        <p:grpSpPr>
          <a:xfrm>
            <a:off x="1394986" y="3290906"/>
            <a:ext cx="517293" cy="254329"/>
            <a:chOff x="4093344" y="3269376"/>
            <a:chExt cx="687841" cy="303640"/>
          </a:xfrm>
        </p:grpSpPr>
        <p:sp>
          <p:nvSpPr>
            <p:cNvPr id="30"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sz="1800">
                <a:solidFill>
                  <a:srgbClr val="FF0000"/>
                </a:solidFill>
                <a:latin typeface="Times New Roman" pitchFamily="18" charset="0"/>
                <a:cs typeface="Times New Roman" pitchFamily="18" charset="0"/>
              </a:endParaRPr>
            </a:p>
          </p:txBody>
        </p:sp>
        <p:sp>
          <p:nvSpPr>
            <p:cNvPr id="31"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sz="1800">
                <a:solidFill>
                  <a:srgbClr val="FF0000"/>
                </a:solidFill>
              </a:endParaRPr>
            </a:p>
          </p:txBody>
        </p:sp>
      </p:grpSp>
      <p:grpSp>
        <p:nvGrpSpPr>
          <p:cNvPr id="35" name="グループ化 179"/>
          <p:cNvGrpSpPr/>
          <p:nvPr/>
        </p:nvGrpSpPr>
        <p:grpSpPr>
          <a:xfrm rot="10800000">
            <a:off x="2938852" y="3276616"/>
            <a:ext cx="517293" cy="254329"/>
            <a:chOff x="4093344" y="3269376"/>
            <a:chExt cx="687841" cy="303640"/>
          </a:xfrm>
        </p:grpSpPr>
        <p:sp>
          <p:nvSpPr>
            <p:cNvPr id="36"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sz="1800">
                <a:solidFill>
                  <a:srgbClr val="000000"/>
                </a:solidFill>
                <a:latin typeface="Times New Roman" pitchFamily="18" charset="0"/>
                <a:cs typeface="Times New Roman" pitchFamily="18" charset="0"/>
              </a:endParaRPr>
            </a:p>
          </p:txBody>
        </p:sp>
        <p:sp>
          <p:nvSpPr>
            <p:cNvPr id="37"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sz="1800">
                <a:solidFill>
                  <a:srgbClr val="000000"/>
                </a:solidFill>
              </a:endParaRPr>
            </a:p>
          </p:txBody>
        </p:sp>
      </p:grpSp>
      <p:sp>
        <p:nvSpPr>
          <p:cNvPr id="38" name="テキスト ボックス 37"/>
          <p:cNvSpPr txBox="1"/>
          <p:nvPr/>
        </p:nvSpPr>
        <p:spPr>
          <a:xfrm>
            <a:off x="3370900" y="3258888"/>
            <a:ext cx="633507" cy="369332"/>
          </a:xfrm>
          <a:prstGeom prst="rect">
            <a:avLst/>
          </a:prstGeom>
          <a:noFill/>
        </p:spPr>
        <p:txBody>
          <a:bodyPr wrap="none" rtlCol="0">
            <a:spAutoFit/>
          </a:bodyPr>
          <a:lstStyle/>
          <a:p>
            <a:r>
              <a:rPr lang="en-US" altLang="ja-JP" sz="1800" dirty="0" err="1" smtClean="0">
                <a:solidFill>
                  <a:srgbClr val="000000"/>
                </a:solidFill>
                <a:latin typeface="Times New Roman" panose="02020603050405020304" pitchFamily="18" charset="0"/>
                <a:cs typeface="Times New Roman" panose="02020603050405020304" pitchFamily="18" charset="0"/>
              </a:rPr>
              <a:t>Rx#i</a:t>
            </a:r>
            <a:endParaRPr lang="ja-JP" altLang="en-US" sz="1800" dirty="0">
              <a:solidFill>
                <a:srgbClr val="000000"/>
              </a:solidFill>
              <a:latin typeface="Times New Roman" panose="02020603050405020304" pitchFamily="18" charset="0"/>
              <a:cs typeface="Times New Roman" panose="02020603050405020304" pitchFamily="18" charset="0"/>
            </a:endParaRPr>
          </a:p>
        </p:txBody>
      </p:sp>
      <p:sp>
        <p:nvSpPr>
          <p:cNvPr id="40" name="テキスト ボックス 39"/>
          <p:cNvSpPr txBox="1"/>
          <p:nvPr/>
        </p:nvSpPr>
        <p:spPr>
          <a:xfrm>
            <a:off x="892806" y="3258888"/>
            <a:ext cx="620683" cy="369332"/>
          </a:xfrm>
          <a:prstGeom prst="rect">
            <a:avLst/>
          </a:prstGeom>
          <a:noFill/>
        </p:spPr>
        <p:txBody>
          <a:bodyPr wrap="none" rtlCol="0">
            <a:spAutoFit/>
          </a:bodyPr>
          <a:lstStyle/>
          <a:p>
            <a:r>
              <a:rPr lang="en-US" altLang="ja-JP" sz="1800" dirty="0" err="1" smtClean="0">
                <a:solidFill>
                  <a:srgbClr val="000000"/>
                </a:solidFill>
                <a:latin typeface="Times New Roman" panose="02020603050405020304" pitchFamily="18" charset="0"/>
                <a:cs typeface="Times New Roman" panose="02020603050405020304" pitchFamily="18" charset="0"/>
              </a:rPr>
              <a:t>Tx#i</a:t>
            </a:r>
            <a:endParaRPr lang="ja-JP" altLang="en-US" sz="1800" dirty="0">
              <a:solidFill>
                <a:srgbClr val="000000"/>
              </a:solidFill>
              <a:latin typeface="Times New Roman" panose="02020603050405020304" pitchFamily="18" charset="0"/>
              <a:cs typeface="Times New Roman" panose="02020603050405020304" pitchFamily="18" charset="0"/>
            </a:endParaRPr>
          </a:p>
        </p:txBody>
      </p:sp>
      <p:cxnSp>
        <p:nvCxnSpPr>
          <p:cNvPr id="43" name="直線矢印コネクタ 42"/>
          <p:cNvCxnSpPr>
            <a:endCxn id="55" idx="3"/>
          </p:cNvCxnSpPr>
          <p:nvPr/>
        </p:nvCxnSpPr>
        <p:spPr>
          <a:xfrm>
            <a:off x="1912279" y="3414687"/>
            <a:ext cx="1026573" cy="873866"/>
          </a:xfrm>
          <a:prstGeom prst="straightConnector1">
            <a:avLst/>
          </a:prstGeom>
          <a:ln>
            <a:solidFill>
              <a:schemeClr val="tx1"/>
            </a:solidFill>
            <a:prstDash val="sysDot"/>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51" name="グループ化 162"/>
          <p:cNvGrpSpPr/>
          <p:nvPr/>
        </p:nvGrpSpPr>
        <p:grpSpPr>
          <a:xfrm>
            <a:off x="1394986" y="4175676"/>
            <a:ext cx="517293" cy="254329"/>
            <a:chOff x="4093344" y="3269376"/>
            <a:chExt cx="687841" cy="303640"/>
          </a:xfrm>
        </p:grpSpPr>
        <p:sp>
          <p:nvSpPr>
            <p:cNvPr id="52"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sz="1800">
                <a:solidFill>
                  <a:srgbClr val="FF0000"/>
                </a:solidFill>
                <a:latin typeface="Times New Roman" pitchFamily="18" charset="0"/>
                <a:cs typeface="Times New Roman" pitchFamily="18" charset="0"/>
              </a:endParaRPr>
            </a:p>
          </p:txBody>
        </p:sp>
        <p:sp>
          <p:nvSpPr>
            <p:cNvPr id="53"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sz="1800">
                <a:solidFill>
                  <a:srgbClr val="FF0000"/>
                </a:solidFill>
              </a:endParaRPr>
            </a:p>
          </p:txBody>
        </p:sp>
      </p:grpSp>
      <p:grpSp>
        <p:nvGrpSpPr>
          <p:cNvPr id="54" name="グループ化 176"/>
          <p:cNvGrpSpPr/>
          <p:nvPr/>
        </p:nvGrpSpPr>
        <p:grpSpPr>
          <a:xfrm rot="10800000">
            <a:off x="2938852" y="4161388"/>
            <a:ext cx="517293" cy="254329"/>
            <a:chOff x="4093344" y="3269376"/>
            <a:chExt cx="687841" cy="303640"/>
          </a:xfrm>
        </p:grpSpPr>
        <p:sp>
          <p:nvSpPr>
            <p:cNvPr id="55" name="AutoShape 4"/>
            <p:cNvSpPr>
              <a:spLocks noChangeArrowheads="1"/>
            </p:cNvSpPr>
            <p:nvPr/>
          </p:nvSpPr>
          <p:spPr bwMode="auto">
            <a:xfrm rot="16200000">
              <a:off x="4498682" y="3290513"/>
              <a:ext cx="303640" cy="261366"/>
            </a:xfrm>
            <a:prstGeom prst="triangle">
              <a:avLst>
                <a:gd name="adj" fmla="val 50000"/>
              </a:avLst>
            </a:prstGeom>
            <a:solidFill>
              <a:schemeClr val="bg1"/>
            </a:solidFill>
            <a:ln w="9525">
              <a:solidFill>
                <a:schemeClr val="tx1"/>
              </a:solidFill>
              <a:miter lim="800000"/>
              <a:headEnd/>
              <a:tailEnd/>
            </a:ln>
          </p:spPr>
          <p:txBody>
            <a:bodyPr vert="eaVert" wrap="none" tIns="0" bIns="0" anchor="b"/>
            <a:lstStyle/>
            <a:p>
              <a:endParaRPr lang="ja-JP" altLang="ja-JP" sz="1800">
                <a:solidFill>
                  <a:srgbClr val="000000"/>
                </a:solidFill>
                <a:latin typeface="Times New Roman" pitchFamily="18" charset="0"/>
                <a:cs typeface="Times New Roman" pitchFamily="18" charset="0"/>
              </a:endParaRPr>
            </a:p>
          </p:txBody>
        </p:sp>
        <p:sp>
          <p:nvSpPr>
            <p:cNvPr id="56" name="Line 5"/>
            <p:cNvSpPr>
              <a:spLocks noChangeShapeType="1"/>
            </p:cNvSpPr>
            <p:nvPr/>
          </p:nvSpPr>
          <p:spPr bwMode="auto">
            <a:xfrm flipH="1">
              <a:off x="4093344" y="3422650"/>
              <a:ext cx="682779" cy="0"/>
            </a:xfrm>
            <a:prstGeom prst="line">
              <a:avLst/>
            </a:prstGeom>
            <a:noFill/>
            <a:ln w="9525">
              <a:solidFill>
                <a:schemeClr val="tx1"/>
              </a:solidFill>
              <a:round/>
              <a:headEnd/>
              <a:tailEnd/>
            </a:ln>
          </p:spPr>
          <p:txBody>
            <a:bodyPr tIns="0" bIns="0" anchor="b"/>
            <a:lstStyle/>
            <a:p>
              <a:endParaRPr lang="ja-JP" altLang="en-US" sz="1800">
                <a:solidFill>
                  <a:srgbClr val="000000"/>
                </a:solidFill>
              </a:endParaRPr>
            </a:p>
          </p:txBody>
        </p:sp>
      </p:grpSp>
      <p:sp>
        <p:nvSpPr>
          <p:cNvPr id="57" name="テキスト ボックス 56"/>
          <p:cNvSpPr txBox="1"/>
          <p:nvPr/>
        </p:nvSpPr>
        <p:spPr>
          <a:xfrm>
            <a:off x="3370900" y="4138718"/>
            <a:ext cx="633507" cy="369332"/>
          </a:xfrm>
          <a:prstGeom prst="rect">
            <a:avLst/>
          </a:prstGeom>
          <a:noFill/>
        </p:spPr>
        <p:txBody>
          <a:bodyPr wrap="none" rtlCol="0">
            <a:spAutoFit/>
          </a:bodyPr>
          <a:lstStyle/>
          <a:p>
            <a:r>
              <a:rPr lang="en-US" altLang="ja-JP" sz="1800" dirty="0" err="1" smtClean="0">
                <a:solidFill>
                  <a:srgbClr val="000000"/>
                </a:solidFill>
                <a:latin typeface="Times New Roman" panose="02020603050405020304" pitchFamily="18" charset="0"/>
                <a:cs typeface="Times New Roman" panose="02020603050405020304" pitchFamily="18" charset="0"/>
              </a:rPr>
              <a:t>Rx#j</a:t>
            </a:r>
            <a:endParaRPr lang="ja-JP" altLang="en-US" sz="1800" dirty="0">
              <a:solidFill>
                <a:srgbClr val="000000"/>
              </a:solidFill>
              <a:latin typeface="Times New Roman" panose="02020603050405020304" pitchFamily="18" charset="0"/>
              <a:cs typeface="Times New Roman" panose="02020603050405020304" pitchFamily="18" charset="0"/>
            </a:endParaRPr>
          </a:p>
        </p:txBody>
      </p:sp>
      <p:sp>
        <p:nvSpPr>
          <p:cNvPr id="58" name="テキスト ボックス 57"/>
          <p:cNvSpPr txBox="1"/>
          <p:nvPr/>
        </p:nvSpPr>
        <p:spPr>
          <a:xfrm>
            <a:off x="892806" y="4138718"/>
            <a:ext cx="620683" cy="369332"/>
          </a:xfrm>
          <a:prstGeom prst="rect">
            <a:avLst/>
          </a:prstGeom>
          <a:noFill/>
        </p:spPr>
        <p:txBody>
          <a:bodyPr wrap="none" rtlCol="0">
            <a:spAutoFit/>
          </a:bodyPr>
          <a:lstStyle/>
          <a:p>
            <a:r>
              <a:rPr lang="en-US" altLang="ja-JP" sz="1800" dirty="0" err="1" smtClean="0">
                <a:solidFill>
                  <a:srgbClr val="000000"/>
                </a:solidFill>
                <a:latin typeface="Times New Roman" panose="02020603050405020304" pitchFamily="18" charset="0"/>
                <a:cs typeface="Times New Roman" panose="02020603050405020304" pitchFamily="18" charset="0"/>
              </a:rPr>
              <a:t>Tx#j</a:t>
            </a:r>
            <a:endParaRPr lang="ja-JP" altLang="en-US" sz="1800" dirty="0">
              <a:solidFill>
                <a:srgbClr val="000000"/>
              </a:solidFill>
              <a:latin typeface="Times New Roman" panose="02020603050405020304" pitchFamily="18" charset="0"/>
              <a:cs typeface="Times New Roman" panose="02020603050405020304" pitchFamily="18" charset="0"/>
            </a:endParaRPr>
          </a:p>
        </p:txBody>
      </p:sp>
      <p:sp>
        <p:nvSpPr>
          <p:cNvPr id="59" name="テキスト ボックス 55"/>
          <p:cNvSpPr txBox="1">
            <a:spLocks noChangeArrowheads="1"/>
          </p:cNvSpPr>
          <p:nvPr/>
        </p:nvSpPr>
        <p:spPr bwMode="auto">
          <a:xfrm>
            <a:off x="2213031" y="3713120"/>
            <a:ext cx="274434" cy="369332"/>
          </a:xfrm>
          <a:prstGeom prst="rect">
            <a:avLst/>
          </a:prstGeom>
          <a:solidFill>
            <a:schemeClr val="bg1"/>
          </a:solidFill>
          <a:ln w="9525">
            <a:noFill/>
            <a:miter lim="800000"/>
            <a:headEnd/>
            <a:tailEnd/>
          </a:ln>
        </p:spPr>
        <p:txBody>
          <a:bodyPr wrap="none">
            <a:spAutoFit/>
          </a:bodyPr>
          <a:lstStyle/>
          <a:p>
            <a:r>
              <a:rPr lang="en-US" altLang="ja-JP" sz="1800" i="1" dirty="0">
                <a:solidFill>
                  <a:srgbClr val="000000"/>
                </a:solidFill>
                <a:cs typeface="Times New Roman" pitchFamily="18" charset="0"/>
              </a:rPr>
              <a:t>r</a:t>
            </a:r>
            <a:endParaRPr lang="ja-JP" altLang="en-US" sz="1800" baseline="-25000" dirty="0">
              <a:solidFill>
                <a:srgbClr val="000000"/>
              </a:solidFill>
              <a:cs typeface="Times New Roman" pitchFamily="18" charset="0"/>
            </a:endParaRPr>
          </a:p>
        </p:txBody>
      </p:sp>
      <p:sp>
        <p:nvSpPr>
          <p:cNvPr id="11" name="正方形/長方形 10"/>
          <p:cNvSpPr/>
          <p:nvPr/>
        </p:nvSpPr>
        <p:spPr>
          <a:xfrm>
            <a:off x="5643804" y="5677187"/>
            <a:ext cx="2089652" cy="646331"/>
          </a:xfrm>
          <a:prstGeom prst="rect">
            <a:avLst/>
          </a:prstGeom>
          <a:ln>
            <a:solidFill>
              <a:schemeClr val="accent1"/>
            </a:solidFill>
          </a:ln>
        </p:spPr>
        <p:txBody>
          <a:bodyPr wrap="square">
            <a:spAutoFit/>
          </a:bodyPr>
          <a:lstStyle/>
          <a:p>
            <a:r>
              <a:rPr kumimoji="1" lang="en-US" altLang="ja-JP" dirty="0" smtClean="0"/>
              <a:t>Delayed taps:</a:t>
            </a:r>
          </a:p>
          <a:p>
            <a:pPr marL="342900" indent="-342900">
              <a:buFont typeface="Wingdings" pitchFamily="2" charset="2"/>
              <a:buChar char="n"/>
            </a:pPr>
            <a:r>
              <a:rPr kumimoji="1" lang="en-US" altLang="ja-JP" dirty="0" smtClean="0"/>
              <a:t>Phase</a:t>
            </a:r>
            <a:r>
              <a:rPr kumimoji="1" lang="en-US" altLang="ja-JP" dirty="0"/>
              <a:t>:	</a:t>
            </a:r>
            <a:r>
              <a:rPr kumimoji="1" lang="en-US" altLang="ja-JP" i="1" dirty="0" smtClean="0"/>
              <a:t>random</a:t>
            </a:r>
            <a:endParaRPr kumimoji="1" lang="en-US" altLang="ja-JP" dirty="0"/>
          </a:p>
          <a:p>
            <a:pPr marL="342900" indent="-342900">
              <a:buFont typeface="Wingdings" pitchFamily="2" charset="2"/>
              <a:buChar char="n"/>
            </a:pPr>
            <a:r>
              <a:rPr kumimoji="1" lang="en-US" altLang="ja-JP" dirty="0"/>
              <a:t>Amplitude</a:t>
            </a:r>
            <a:r>
              <a:rPr kumimoji="1" lang="en-US" altLang="ja-JP" dirty="0" smtClean="0"/>
              <a:t>:(</a:t>
            </a:r>
            <a:r>
              <a:rPr kumimoji="1" lang="en-US" altLang="ja-JP" dirty="0"/>
              <a:t>λ/4π</a:t>
            </a:r>
            <a:r>
              <a:rPr kumimoji="1" lang="en-US" altLang="ja-JP" i="1" dirty="0"/>
              <a:t>r</a:t>
            </a:r>
            <a:r>
              <a:rPr kumimoji="1" lang="en-US" altLang="ja-JP" dirty="0"/>
              <a:t>)</a:t>
            </a:r>
            <a:r>
              <a:rPr kumimoji="1" lang="en-US" altLang="ja-JP" baseline="30000" dirty="0"/>
              <a:t>2</a:t>
            </a:r>
            <a:endParaRPr kumimoji="1" lang="ja-JP" altLang="en-US" dirty="0"/>
          </a:p>
        </p:txBody>
      </p:sp>
      <p:cxnSp>
        <p:nvCxnSpPr>
          <p:cNvPr id="60" name="直線矢印コネクタ 59"/>
          <p:cNvCxnSpPr/>
          <p:nvPr/>
        </p:nvCxnSpPr>
        <p:spPr bwMode="auto">
          <a:xfrm>
            <a:off x="6138564" y="4937431"/>
            <a:ext cx="20579" cy="710582"/>
          </a:xfrm>
          <a:prstGeom prst="straightConnector1">
            <a:avLst/>
          </a:prstGeom>
          <a:solidFill>
            <a:schemeClr val="accent1"/>
          </a:solidFill>
          <a:ln w="12700" cap="flat" cmpd="sng" algn="ctr">
            <a:solidFill>
              <a:schemeClr val="accent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正方形/長方形 46"/>
          <p:cNvSpPr/>
          <p:nvPr/>
        </p:nvSpPr>
        <p:spPr bwMode="auto">
          <a:xfrm>
            <a:off x="1223746" y="2696119"/>
            <a:ext cx="579485" cy="357671"/>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algn="ctr" fontAlgn="base">
              <a:spcBef>
                <a:spcPct val="0"/>
              </a:spcBef>
              <a:spcAft>
                <a:spcPct val="0"/>
              </a:spcAft>
            </a:pPr>
            <a:r>
              <a:rPr lang="en-US" altLang="ja-JP" sz="2100" i="1" dirty="0" err="1" smtClean="0">
                <a:solidFill>
                  <a:srgbClr val="000000"/>
                </a:solidFill>
                <a:latin typeface="Times New Roman" panose="02020603050405020304" pitchFamily="18" charset="0"/>
                <a:ea typeface="ＭＳ Ｐゴシック" charset="-128"/>
                <a:cs typeface="Times New Roman" panose="02020603050405020304" pitchFamily="18" charset="0"/>
              </a:rPr>
              <a:t>h</a:t>
            </a:r>
            <a:r>
              <a:rPr lang="en-US" altLang="ja-JP" sz="2100" i="1" baseline="-25000" dirty="0" err="1">
                <a:solidFill>
                  <a:srgbClr val="000000"/>
                </a:solidFill>
                <a:latin typeface="Times New Roman" panose="02020603050405020304" pitchFamily="18" charset="0"/>
                <a:ea typeface="ＭＳ Ｐゴシック" charset="-128"/>
                <a:cs typeface="Times New Roman" panose="02020603050405020304" pitchFamily="18" charset="0"/>
              </a:rPr>
              <a:t>ji</a:t>
            </a:r>
            <a:endParaRPr lang="ja-JP" altLang="en-US" sz="2100" i="1" baseline="-25000" dirty="0">
              <a:solidFill>
                <a:srgbClr val="000000"/>
              </a:solidFill>
              <a:latin typeface="Times New Roman" panose="02020603050405020304" pitchFamily="18" charset="0"/>
              <a:ea typeface="ＭＳ Ｐゴシック" charset="-128"/>
              <a:cs typeface="Times New Roman" panose="02020603050405020304" pitchFamily="18" charset="0"/>
            </a:endParaRPr>
          </a:p>
        </p:txBody>
      </p:sp>
      <p:sp>
        <p:nvSpPr>
          <p:cNvPr id="48" name="正方形/長方形 47"/>
          <p:cNvSpPr/>
          <p:nvPr/>
        </p:nvSpPr>
        <p:spPr>
          <a:xfrm>
            <a:off x="524357" y="1855136"/>
            <a:ext cx="7798359" cy="738664"/>
          </a:xfrm>
          <a:prstGeom prst="rect">
            <a:avLst/>
          </a:prstGeom>
        </p:spPr>
        <p:txBody>
          <a:bodyPr wrap="square">
            <a:spAutoFit/>
          </a:bodyPr>
          <a:lstStyle/>
          <a:p>
            <a:r>
              <a:rPr kumimoji="1" lang="en-US" altLang="ja-JP" sz="2100" dirty="0"/>
              <a:t>MIMO transmission in </a:t>
            </a:r>
            <a:r>
              <a:rPr kumimoji="1" lang="en-US" altLang="ja-JP" sz="2100" dirty="0" smtClean="0"/>
              <a:t>HRCP:</a:t>
            </a:r>
            <a:endParaRPr kumimoji="1" lang="en-US" altLang="ja-JP" sz="2100" dirty="0"/>
          </a:p>
          <a:p>
            <a:pPr marL="285750" indent="-285750">
              <a:buFont typeface="Wingdings" panose="05000000000000000000" pitchFamily="2" charset="2"/>
              <a:buChar char="n"/>
            </a:pPr>
            <a:r>
              <a:rPr kumimoji="1" lang="en-US" altLang="ja-JP" sz="2100" dirty="0" smtClean="0"/>
              <a:t>Propagation environment </a:t>
            </a:r>
            <a:r>
              <a:rPr kumimoji="1" lang="en-US" altLang="ja-JP" sz="2100" dirty="0"/>
              <a:t>in which the LOS component is dominant</a:t>
            </a:r>
          </a:p>
        </p:txBody>
      </p:sp>
      <p:sp>
        <p:nvSpPr>
          <p:cNvPr id="45" name="テキスト ボックス 44"/>
          <p:cNvSpPr txBox="1"/>
          <p:nvPr/>
        </p:nvSpPr>
        <p:spPr>
          <a:xfrm>
            <a:off x="7001633" y="631720"/>
            <a:ext cx="2015295" cy="276999"/>
          </a:xfrm>
          <a:prstGeom prst="rect">
            <a:avLst/>
          </a:prstGeom>
          <a:solidFill>
            <a:srgbClr val="FFC000"/>
          </a:solidFill>
          <a:ln>
            <a:solidFill>
              <a:schemeClr val="tx1"/>
            </a:solidFill>
          </a:ln>
        </p:spPr>
        <p:txBody>
          <a:bodyPr wrap="none" rtlCol="0">
            <a:spAutoFit/>
          </a:bodyPr>
          <a:lstStyle/>
          <a:p>
            <a:r>
              <a:rPr kumimoji="1" lang="en-US" altLang="ja-JP" dirty="0" smtClean="0"/>
              <a:t>Presented at Hawaii meetings</a:t>
            </a:r>
            <a:endParaRPr kumimoji="1" lang="ja-JP" altLang="en-US" dirty="0"/>
          </a:p>
        </p:txBody>
      </p:sp>
    </p:spTree>
    <p:extLst>
      <p:ext uri="{BB962C8B-B14F-4D97-AF65-F5344CB8AC3E}">
        <p14:creationId xmlns:p14="http://schemas.microsoft.com/office/powerpoint/2010/main" val="8484132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MIMO </a:t>
            </a:r>
            <a:r>
              <a:rPr lang="en-US" altLang="ja-JP" dirty="0" smtClean="0"/>
              <a:t>extension:</a:t>
            </a:r>
            <a:br>
              <a:rPr lang="en-US" altLang="ja-JP" dirty="0" smtClean="0"/>
            </a:br>
            <a:r>
              <a:rPr lang="en-US" altLang="ja-JP" dirty="0" smtClean="0"/>
              <a:t>Optimum </a:t>
            </a:r>
            <a:r>
              <a:rPr lang="en-US" altLang="ja-JP" dirty="0"/>
              <a:t>element spacing</a:t>
            </a:r>
            <a:endParaRPr kumimoji="1" lang="ja-JP" altLang="en-US" dirty="0"/>
          </a:p>
        </p:txBody>
      </p:sp>
      <p:graphicFrame>
        <p:nvGraphicFramePr>
          <p:cNvPr id="4" name="グラフ 3"/>
          <p:cNvGraphicFramePr/>
          <p:nvPr>
            <p:extLst>
              <p:ext uri="{D42A27DB-BD31-4B8C-83A1-F6EECF244321}">
                <p14:modId xmlns:p14="http://schemas.microsoft.com/office/powerpoint/2010/main" val="1243880783"/>
              </p:ext>
            </p:extLst>
          </p:nvPr>
        </p:nvGraphicFramePr>
        <p:xfrm>
          <a:off x="4012632" y="1943958"/>
          <a:ext cx="4727257" cy="2664295"/>
        </p:xfrm>
        <a:graphic>
          <a:graphicData uri="http://schemas.openxmlformats.org/drawingml/2006/chart">
            <c:chart xmlns:c="http://schemas.openxmlformats.org/drawingml/2006/chart" xmlns:r="http://schemas.openxmlformats.org/officeDocument/2006/relationships" r:id="rId2"/>
          </a:graphicData>
        </a:graphic>
      </p:graphicFrame>
      <p:grpSp>
        <p:nvGrpSpPr>
          <p:cNvPr id="5" name="グループ化 57"/>
          <p:cNvGrpSpPr/>
          <p:nvPr/>
        </p:nvGrpSpPr>
        <p:grpSpPr>
          <a:xfrm>
            <a:off x="6113808" y="5427906"/>
            <a:ext cx="126486" cy="200614"/>
            <a:chOff x="1523049" y="2450224"/>
            <a:chExt cx="266696" cy="533393"/>
          </a:xfrm>
          <a:solidFill>
            <a:srgbClr val="969696">
              <a:lumMod val="40000"/>
              <a:lumOff val="60000"/>
            </a:srgbClr>
          </a:solidFill>
        </p:grpSpPr>
        <p:sp>
          <p:nvSpPr>
            <p:cNvPr id="7" name="平行四辺形 6"/>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8"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9" name="グループ化 48"/>
          <p:cNvGrpSpPr/>
          <p:nvPr/>
        </p:nvGrpSpPr>
        <p:grpSpPr>
          <a:xfrm>
            <a:off x="6113808" y="5748463"/>
            <a:ext cx="126486" cy="200614"/>
            <a:chOff x="1523049" y="2450224"/>
            <a:chExt cx="266696" cy="533393"/>
          </a:xfrm>
          <a:solidFill>
            <a:srgbClr val="969696">
              <a:lumMod val="40000"/>
              <a:lumOff val="60000"/>
            </a:srgbClr>
          </a:solidFill>
        </p:grpSpPr>
        <p:sp>
          <p:nvSpPr>
            <p:cNvPr id="10" name="平行四辺形 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 name="グループ化 57"/>
          <p:cNvGrpSpPr/>
          <p:nvPr/>
        </p:nvGrpSpPr>
        <p:grpSpPr>
          <a:xfrm>
            <a:off x="6113808" y="6044835"/>
            <a:ext cx="126486" cy="200614"/>
            <a:chOff x="1523049" y="2450224"/>
            <a:chExt cx="266696" cy="533393"/>
          </a:xfrm>
          <a:solidFill>
            <a:srgbClr val="969696">
              <a:lumMod val="40000"/>
              <a:lumOff val="60000"/>
            </a:srgbClr>
          </a:solidFill>
        </p:grpSpPr>
        <p:sp>
          <p:nvSpPr>
            <p:cNvPr id="13" name="平行四辺形 12"/>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4"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sp>
        <p:nvSpPr>
          <p:cNvPr id="15" name="平行四辺形 14"/>
          <p:cNvSpPr/>
          <p:nvPr/>
        </p:nvSpPr>
        <p:spPr bwMode="auto">
          <a:xfrm rot="16200000">
            <a:off x="5251163" y="5150132"/>
            <a:ext cx="1440160" cy="1031252"/>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grpSp>
        <p:nvGrpSpPr>
          <p:cNvPr id="16" name="グループ化 48"/>
          <p:cNvGrpSpPr/>
          <p:nvPr/>
        </p:nvGrpSpPr>
        <p:grpSpPr>
          <a:xfrm>
            <a:off x="5557516" y="5112310"/>
            <a:ext cx="126486" cy="200614"/>
            <a:chOff x="1523049" y="2450224"/>
            <a:chExt cx="266696" cy="533393"/>
          </a:xfrm>
          <a:solidFill>
            <a:srgbClr val="969696">
              <a:lumMod val="40000"/>
              <a:lumOff val="60000"/>
            </a:srgbClr>
          </a:solidFill>
        </p:grpSpPr>
        <p:sp>
          <p:nvSpPr>
            <p:cNvPr id="17" name="平行四辺形 16"/>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8"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9" name="グループ化 49"/>
          <p:cNvGrpSpPr/>
          <p:nvPr/>
        </p:nvGrpSpPr>
        <p:grpSpPr>
          <a:xfrm>
            <a:off x="5885422" y="5222768"/>
            <a:ext cx="126486" cy="200614"/>
            <a:chOff x="1523049" y="2450224"/>
            <a:chExt cx="266696" cy="533393"/>
          </a:xfrm>
          <a:solidFill>
            <a:srgbClr val="969696">
              <a:lumMod val="40000"/>
              <a:lumOff val="60000"/>
            </a:srgbClr>
          </a:solidFill>
        </p:grpSpPr>
        <p:sp>
          <p:nvSpPr>
            <p:cNvPr id="20" name="平行四辺形 1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2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22" name="グループ化 57"/>
          <p:cNvGrpSpPr/>
          <p:nvPr/>
        </p:nvGrpSpPr>
        <p:grpSpPr>
          <a:xfrm>
            <a:off x="5557516" y="5427906"/>
            <a:ext cx="126486" cy="200614"/>
            <a:chOff x="1523049" y="2450224"/>
            <a:chExt cx="266696" cy="533393"/>
          </a:xfrm>
          <a:solidFill>
            <a:srgbClr val="969696">
              <a:lumMod val="40000"/>
              <a:lumOff val="60000"/>
            </a:srgbClr>
          </a:solidFill>
        </p:grpSpPr>
        <p:sp>
          <p:nvSpPr>
            <p:cNvPr id="23" name="平行四辺形 22"/>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24"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25" name="グループ化 61"/>
          <p:cNvGrpSpPr/>
          <p:nvPr/>
        </p:nvGrpSpPr>
        <p:grpSpPr>
          <a:xfrm>
            <a:off x="5885422" y="5558372"/>
            <a:ext cx="126486" cy="200614"/>
            <a:chOff x="1523049" y="2450224"/>
            <a:chExt cx="266696" cy="533393"/>
          </a:xfrm>
          <a:solidFill>
            <a:srgbClr val="969696">
              <a:lumMod val="40000"/>
              <a:lumOff val="60000"/>
            </a:srgbClr>
          </a:solidFill>
        </p:grpSpPr>
        <p:sp>
          <p:nvSpPr>
            <p:cNvPr id="26" name="平行四辺形 2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2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28" name="グループ化 48"/>
          <p:cNvGrpSpPr/>
          <p:nvPr/>
        </p:nvGrpSpPr>
        <p:grpSpPr>
          <a:xfrm>
            <a:off x="6205511" y="5366914"/>
            <a:ext cx="126486" cy="200614"/>
            <a:chOff x="1523049" y="2450224"/>
            <a:chExt cx="266696" cy="533393"/>
          </a:xfrm>
          <a:solidFill>
            <a:srgbClr val="969696">
              <a:lumMod val="40000"/>
              <a:lumOff val="60000"/>
            </a:srgbClr>
          </a:solidFill>
        </p:grpSpPr>
        <p:sp>
          <p:nvSpPr>
            <p:cNvPr id="29" name="平行四辺形 28"/>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30"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31" name="グループ化 57"/>
          <p:cNvGrpSpPr/>
          <p:nvPr/>
        </p:nvGrpSpPr>
        <p:grpSpPr>
          <a:xfrm>
            <a:off x="6205511" y="5682510"/>
            <a:ext cx="126486" cy="200614"/>
            <a:chOff x="1523049" y="2450224"/>
            <a:chExt cx="266696" cy="533393"/>
          </a:xfrm>
          <a:solidFill>
            <a:srgbClr val="969696">
              <a:lumMod val="40000"/>
              <a:lumOff val="60000"/>
            </a:srgbClr>
          </a:solidFill>
        </p:grpSpPr>
        <p:sp>
          <p:nvSpPr>
            <p:cNvPr id="32" name="平行四辺形 3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3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34" name="グループ化 48"/>
          <p:cNvGrpSpPr/>
          <p:nvPr/>
        </p:nvGrpSpPr>
        <p:grpSpPr>
          <a:xfrm>
            <a:off x="5557516" y="5748463"/>
            <a:ext cx="126486" cy="200614"/>
            <a:chOff x="1523049" y="2450224"/>
            <a:chExt cx="266696" cy="533393"/>
          </a:xfrm>
          <a:solidFill>
            <a:srgbClr val="969696">
              <a:lumMod val="40000"/>
              <a:lumOff val="60000"/>
            </a:srgbClr>
          </a:solidFill>
        </p:grpSpPr>
        <p:sp>
          <p:nvSpPr>
            <p:cNvPr id="35" name="平行四辺形 34"/>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36"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37" name="グループ化 49"/>
          <p:cNvGrpSpPr/>
          <p:nvPr/>
        </p:nvGrpSpPr>
        <p:grpSpPr>
          <a:xfrm>
            <a:off x="5885422" y="5858921"/>
            <a:ext cx="126486" cy="200614"/>
            <a:chOff x="1523049" y="2450224"/>
            <a:chExt cx="266696" cy="533393"/>
          </a:xfrm>
          <a:solidFill>
            <a:srgbClr val="969696">
              <a:lumMod val="40000"/>
              <a:lumOff val="60000"/>
            </a:srgbClr>
          </a:solidFill>
        </p:grpSpPr>
        <p:sp>
          <p:nvSpPr>
            <p:cNvPr id="38" name="平行四辺形 3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3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40" name="グループ化 48"/>
          <p:cNvGrpSpPr/>
          <p:nvPr/>
        </p:nvGrpSpPr>
        <p:grpSpPr>
          <a:xfrm>
            <a:off x="6205511" y="6003067"/>
            <a:ext cx="126486" cy="200614"/>
            <a:chOff x="1523049" y="2450224"/>
            <a:chExt cx="266696" cy="533393"/>
          </a:xfrm>
          <a:solidFill>
            <a:srgbClr val="969696">
              <a:lumMod val="40000"/>
              <a:lumOff val="60000"/>
            </a:srgbClr>
          </a:solidFill>
        </p:grpSpPr>
        <p:sp>
          <p:nvSpPr>
            <p:cNvPr id="41" name="平行四辺形 40"/>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42"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43" name="グループ化 57"/>
          <p:cNvGrpSpPr/>
          <p:nvPr/>
        </p:nvGrpSpPr>
        <p:grpSpPr>
          <a:xfrm>
            <a:off x="4169592" y="5427906"/>
            <a:ext cx="126486" cy="200614"/>
            <a:chOff x="1523049" y="2450224"/>
            <a:chExt cx="266696" cy="533393"/>
          </a:xfrm>
          <a:solidFill>
            <a:srgbClr val="969696">
              <a:lumMod val="40000"/>
              <a:lumOff val="60000"/>
            </a:srgbClr>
          </a:solidFill>
        </p:grpSpPr>
        <p:sp>
          <p:nvSpPr>
            <p:cNvPr id="44" name="平行四辺形 4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4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46" name="グループ化 61"/>
          <p:cNvGrpSpPr/>
          <p:nvPr/>
        </p:nvGrpSpPr>
        <p:grpSpPr>
          <a:xfrm>
            <a:off x="4497498" y="5558372"/>
            <a:ext cx="126486" cy="200614"/>
            <a:chOff x="1523049" y="2450224"/>
            <a:chExt cx="266696" cy="533393"/>
          </a:xfrm>
          <a:solidFill>
            <a:srgbClr val="969696">
              <a:lumMod val="40000"/>
              <a:lumOff val="60000"/>
            </a:srgbClr>
          </a:solidFill>
        </p:grpSpPr>
        <p:sp>
          <p:nvSpPr>
            <p:cNvPr id="47" name="平行四辺形 46"/>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48"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49" name="グループ化 48"/>
          <p:cNvGrpSpPr/>
          <p:nvPr/>
        </p:nvGrpSpPr>
        <p:grpSpPr>
          <a:xfrm>
            <a:off x="4169592" y="5748463"/>
            <a:ext cx="126486" cy="200614"/>
            <a:chOff x="1523049" y="2450224"/>
            <a:chExt cx="266696" cy="533393"/>
          </a:xfrm>
          <a:solidFill>
            <a:srgbClr val="969696">
              <a:lumMod val="40000"/>
              <a:lumOff val="60000"/>
            </a:srgbClr>
          </a:solidFill>
        </p:grpSpPr>
        <p:sp>
          <p:nvSpPr>
            <p:cNvPr id="50" name="平行四辺形 4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5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52" name="グループ化 49"/>
          <p:cNvGrpSpPr/>
          <p:nvPr/>
        </p:nvGrpSpPr>
        <p:grpSpPr>
          <a:xfrm>
            <a:off x="4497498" y="5858921"/>
            <a:ext cx="126486" cy="200614"/>
            <a:chOff x="1523049" y="2450224"/>
            <a:chExt cx="266696" cy="533393"/>
          </a:xfrm>
          <a:solidFill>
            <a:srgbClr val="969696">
              <a:lumMod val="40000"/>
              <a:lumOff val="60000"/>
            </a:srgbClr>
          </a:solidFill>
        </p:grpSpPr>
        <p:sp>
          <p:nvSpPr>
            <p:cNvPr id="53" name="平行四辺形 52"/>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54"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sp>
        <p:nvSpPr>
          <p:cNvPr id="55" name="平行四辺形 54"/>
          <p:cNvSpPr/>
          <p:nvPr/>
        </p:nvSpPr>
        <p:spPr bwMode="auto">
          <a:xfrm rot="16200000">
            <a:off x="3531470" y="4925608"/>
            <a:ext cx="1296144" cy="1336283"/>
          </a:xfrm>
          <a:prstGeom prst="parallelogram">
            <a:avLst>
              <a:gd name="adj" fmla="val 39133"/>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grpSp>
        <p:nvGrpSpPr>
          <p:cNvPr id="56" name="グループ化 48"/>
          <p:cNvGrpSpPr/>
          <p:nvPr/>
        </p:nvGrpSpPr>
        <p:grpSpPr>
          <a:xfrm>
            <a:off x="3613300" y="5112310"/>
            <a:ext cx="126486" cy="200614"/>
            <a:chOff x="1523049" y="2450224"/>
            <a:chExt cx="266696" cy="533393"/>
          </a:xfrm>
          <a:solidFill>
            <a:srgbClr val="969696">
              <a:lumMod val="40000"/>
              <a:lumOff val="60000"/>
            </a:srgbClr>
          </a:solidFill>
        </p:grpSpPr>
        <p:sp>
          <p:nvSpPr>
            <p:cNvPr id="57" name="平行四辺形 56"/>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58"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59" name="グループ化 49"/>
          <p:cNvGrpSpPr/>
          <p:nvPr/>
        </p:nvGrpSpPr>
        <p:grpSpPr>
          <a:xfrm>
            <a:off x="3941206" y="5222768"/>
            <a:ext cx="126486" cy="200614"/>
            <a:chOff x="1523049" y="2450224"/>
            <a:chExt cx="266696" cy="533393"/>
          </a:xfrm>
          <a:solidFill>
            <a:srgbClr val="969696">
              <a:lumMod val="40000"/>
              <a:lumOff val="60000"/>
            </a:srgbClr>
          </a:solidFill>
        </p:grpSpPr>
        <p:sp>
          <p:nvSpPr>
            <p:cNvPr id="60" name="平行四辺形 5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6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62" name="グループ化 57"/>
          <p:cNvGrpSpPr/>
          <p:nvPr/>
        </p:nvGrpSpPr>
        <p:grpSpPr>
          <a:xfrm>
            <a:off x="3613300" y="5427906"/>
            <a:ext cx="126486" cy="200614"/>
            <a:chOff x="1523049" y="2450224"/>
            <a:chExt cx="266696" cy="533393"/>
          </a:xfrm>
          <a:solidFill>
            <a:srgbClr val="969696">
              <a:lumMod val="40000"/>
              <a:lumOff val="60000"/>
            </a:srgbClr>
          </a:solidFill>
        </p:grpSpPr>
        <p:sp>
          <p:nvSpPr>
            <p:cNvPr id="63" name="平行四辺形 62"/>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64"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65" name="グループ化 61"/>
          <p:cNvGrpSpPr/>
          <p:nvPr/>
        </p:nvGrpSpPr>
        <p:grpSpPr>
          <a:xfrm>
            <a:off x="3941206" y="5558372"/>
            <a:ext cx="126486" cy="200614"/>
            <a:chOff x="1523049" y="2450224"/>
            <a:chExt cx="266696" cy="533393"/>
          </a:xfrm>
          <a:solidFill>
            <a:srgbClr val="969696">
              <a:lumMod val="40000"/>
              <a:lumOff val="60000"/>
            </a:srgbClr>
          </a:solidFill>
        </p:grpSpPr>
        <p:sp>
          <p:nvSpPr>
            <p:cNvPr id="66" name="平行四辺形 6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6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68" name="グループ化 48"/>
          <p:cNvGrpSpPr/>
          <p:nvPr/>
        </p:nvGrpSpPr>
        <p:grpSpPr>
          <a:xfrm>
            <a:off x="4261295" y="5366914"/>
            <a:ext cx="126486" cy="200614"/>
            <a:chOff x="1523049" y="2450224"/>
            <a:chExt cx="266696" cy="533393"/>
          </a:xfrm>
          <a:solidFill>
            <a:srgbClr val="969696">
              <a:lumMod val="40000"/>
              <a:lumOff val="60000"/>
            </a:srgbClr>
          </a:solidFill>
        </p:grpSpPr>
        <p:sp>
          <p:nvSpPr>
            <p:cNvPr id="69" name="平行四辺形 68"/>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70"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71" name="グループ化 49"/>
          <p:cNvGrpSpPr/>
          <p:nvPr/>
        </p:nvGrpSpPr>
        <p:grpSpPr>
          <a:xfrm>
            <a:off x="4589201" y="5477372"/>
            <a:ext cx="126486" cy="200614"/>
            <a:chOff x="1523049" y="2450224"/>
            <a:chExt cx="266696" cy="533393"/>
          </a:xfrm>
          <a:solidFill>
            <a:srgbClr val="969696">
              <a:lumMod val="40000"/>
              <a:lumOff val="60000"/>
            </a:srgbClr>
          </a:solidFill>
        </p:grpSpPr>
        <p:sp>
          <p:nvSpPr>
            <p:cNvPr id="72" name="平行四辺形 7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7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74" name="グループ化 57"/>
          <p:cNvGrpSpPr/>
          <p:nvPr/>
        </p:nvGrpSpPr>
        <p:grpSpPr>
          <a:xfrm>
            <a:off x="4261295" y="5682510"/>
            <a:ext cx="126486" cy="200614"/>
            <a:chOff x="1523049" y="2450224"/>
            <a:chExt cx="266696" cy="533393"/>
          </a:xfrm>
          <a:solidFill>
            <a:srgbClr val="969696">
              <a:lumMod val="40000"/>
              <a:lumOff val="60000"/>
            </a:srgbClr>
          </a:solidFill>
        </p:grpSpPr>
        <p:sp>
          <p:nvSpPr>
            <p:cNvPr id="75" name="平行四辺形 74"/>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76"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77" name="グループ化 61"/>
          <p:cNvGrpSpPr/>
          <p:nvPr/>
        </p:nvGrpSpPr>
        <p:grpSpPr>
          <a:xfrm>
            <a:off x="4589201" y="5812976"/>
            <a:ext cx="126486" cy="200614"/>
            <a:chOff x="1523049" y="2450224"/>
            <a:chExt cx="266696" cy="533393"/>
          </a:xfrm>
          <a:solidFill>
            <a:srgbClr val="969696">
              <a:lumMod val="40000"/>
              <a:lumOff val="60000"/>
            </a:srgbClr>
          </a:solidFill>
        </p:grpSpPr>
        <p:sp>
          <p:nvSpPr>
            <p:cNvPr id="78" name="平行四辺形 7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7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sp>
        <p:nvSpPr>
          <p:cNvPr id="80" name="平行四辺形 79"/>
          <p:cNvSpPr/>
          <p:nvPr/>
        </p:nvSpPr>
        <p:spPr bwMode="auto">
          <a:xfrm rot="16200000">
            <a:off x="1999233" y="5377726"/>
            <a:ext cx="1008112" cy="720080"/>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grpSp>
        <p:nvGrpSpPr>
          <p:cNvPr id="81" name="グループ化 48"/>
          <p:cNvGrpSpPr/>
          <p:nvPr/>
        </p:nvGrpSpPr>
        <p:grpSpPr>
          <a:xfrm>
            <a:off x="2245148" y="5400342"/>
            <a:ext cx="126486" cy="200614"/>
            <a:chOff x="1523049" y="2450224"/>
            <a:chExt cx="266696" cy="533393"/>
          </a:xfrm>
          <a:solidFill>
            <a:srgbClr val="969696">
              <a:lumMod val="40000"/>
              <a:lumOff val="60000"/>
            </a:srgbClr>
          </a:solidFill>
        </p:grpSpPr>
        <p:sp>
          <p:nvSpPr>
            <p:cNvPr id="82" name="平行四辺形 8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8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84" name="グループ化 49"/>
          <p:cNvGrpSpPr/>
          <p:nvPr/>
        </p:nvGrpSpPr>
        <p:grpSpPr>
          <a:xfrm>
            <a:off x="2573054" y="5510800"/>
            <a:ext cx="126486" cy="200614"/>
            <a:chOff x="1523049" y="2450224"/>
            <a:chExt cx="266696" cy="533393"/>
          </a:xfrm>
          <a:solidFill>
            <a:srgbClr val="969696">
              <a:lumMod val="40000"/>
              <a:lumOff val="60000"/>
            </a:srgbClr>
          </a:solidFill>
        </p:grpSpPr>
        <p:sp>
          <p:nvSpPr>
            <p:cNvPr id="85" name="平行四辺形 84"/>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86"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87" name="グループ化 57"/>
          <p:cNvGrpSpPr/>
          <p:nvPr/>
        </p:nvGrpSpPr>
        <p:grpSpPr>
          <a:xfrm>
            <a:off x="2245148" y="5715938"/>
            <a:ext cx="126486" cy="200614"/>
            <a:chOff x="1523049" y="2450224"/>
            <a:chExt cx="266696" cy="533393"/>
          </a:xfrm>
          <a:solidFill>
            <a:srgbClr val="969696">
              <a:lumMod val="40000"/>
              <a:lumOff val="60000"/>
            </a:srgbClr>
          </a:solidFill>
        </p:grpSpPr>
        <p:sp>
          <p:nvSpPr>
            <p:cNvPr id="88" name="平行四辺形 8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8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90" name="グループ化 61"/>
          <p:cNvGrpSpPr/>
          <p:nvPr/>
        </p:nvGrpSpPr>
        <p:grpSpPr>
          <a:xfrm>
            <a:off x="2573054" y="5846404"/>
            <a:ext cx="126486" cy="200614"/>
            <a:chOff x="1523049" y="2450224"/>
            <a:chExt cx="266696" cy="533393"/>
          </a:xfrm>
          <a:solidFill>
            <a:srgbClr val="969696">
              <a:lumMod val="40000"/>
              <a:lumOff val="60000"/>
            </a:srgbClr>
          </a:solidFill>
        </p:grpSpPr>
        <p:sp>
          <p:nvSpPr>
            <p:cNvPr id="91" name="平行四辺形 90"/>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92"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sp>
        <p:nvSpPr>
          <p:cNvPr id="93" name="平行四辺形 92"/>
          <p:cNvSpPr/>
          <p:nvPr/>
        </p:nvSpPr>
        <p:spPr bwMode="auto">
          <a:xfrm rot="16200000">
            <a:off x="703088" y="5521742"/>
            <a:ext cx="648072" cy="648072"/>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grpSp>
        <p:nvGrpSpPr>
          <p:cNvPr id="94" name="グループ化 48"/>
          <p:cNvGrpSpPr/>
          <p:nvPr/>
        </p:nvGrpSpPr>
        <p:grpSpPr>
          <a:xfrm>
            <a:off x="804987" y="5688374"/>
            <a:ext cx="126486" cy="200614"/>
            <a:chOff x="1523049" y="2450224"/>
            <a:chExt cx="266696" cy="533393"/>
          </a:xfrm>
          <a:solidFill>
            <a:srgbClr val="969696">
              <a:lumMod val="40000"/>
              <a:lumOff val="60000"/>
            </a:srgbClr>
          </a:solidFill>
        </p:grpSpPr>
        <p:sp>
          <p:nvSpPr>
            <p:cNvPr id="95" name="平行四辺形 94"/>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96"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97" name="グループ化 49"/>
          <p:cNvGrpSpPr/>
          <p:nvPr/>
        </p:nvGrpSpPr>
        <p:grpSpPr>
          <a:xfrm>
            <a:off x="1132893" y="5798832"/>
            <a:ext cx="126486" cy="200614"/>
            <a:chOff x="1523049" y="2450224"/>
            <a:chExt cx="266696" cy="533393"/>
          </a:xfrm>
          <a:solidFill>
            <a:srgbClr val="969696">
              <a:lumMod val="40000"/>
              <a:lumOff val="60000"/>
            </a:srgbClr>
          </a:solidFill>
        </p:grpSpPr>
        <p:sp>
          <p:nvSpPr>
            <p:cNvPr id="98" name="平行四辺形 9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9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sp>
        <p:nvSpPr>
          <p:cNvPr id="100" name="正方形/長方形 99"/>
          <p:cNvSpPr/>
          <p:nvPr/>
        </p:nvSpPr>
        <p:spPr>
          <a:xfrm>
            <a:off x="7109212" y="6169814"/>
            <a:ext cx="864096" cy="276999"/>
          </a:xfrm>
          <a:prstGeom prst="rect">
            <a:avLst/>
          </a:prstGeom>
        </p:spPr>
        <p:txBody>
          <a:bodyPr wrap="square">
            <a:spAutoFit/>
          </a:bodyPr>
          <a:lstStyle/>
          <a:p>
            <a:r>
              <a:rPr lang="en-US" altLang="ja-JP" sz="1200" i="1" dirty="0" smtClean="0">
                <a:solidFill>
                  <a:srgbClr val="000000"/>
                </a:solidFill>
                <a:latin typeface="Times New Roman" pitchFamily="18" charset="0"/>
                <a:ea typeface="宋体" charset="-122"/>
              </a:rPr>
              <a:t>M</a:t>
            </a:r>
            <a:r>
              <a:rPr lang="en-US" altLang="ja-JP" sz="1200" dirty="0" smtClean="0">
                <a:solidFill>
                  <a:srgbClr val="000000"/>
                </a:solidFill>
                <a:latin typeface="Times New Roman" pitchFamily="18" charset="0"/>
                <a:ea typeface="宋体" charset="-122"/>
              </a:rPr>
              <a:t> = 16</a:t>
            </a:r>
            <a:endParaRPr lang="ja-JP" altLang="en-US" sz="1200" dirty="0">
              <a:solidFill>
                <a:srgbClr val="000000"/>
              </a:solidFill>
              <a:latin typeface="Times New Roman" pitchFamily="18" charset="0"/>
              <a:ea typeface="宋体" charset="-122"/>
            </a:endParaRPr>
          </a:p>
        </p:txBody>
      </p:sp>
      <p:sp>
        <p:nvSpPr>
          <p:cNvPr id="101" name="正方形/長方形 100"/>
          <p:cNvSpPr/>
          <p:nvPr/>
        </p:nvSpPr>
        <p:spPr>
          <a:xfrm>
            <a:off x="3943448" y="6185890"/>
            <a:ext cx="576064" cy="288032"/>
          </a:xfrm>
          <a:prstGeom prst="rect">
            <a:avLst/>
          </a:prstGeom>
        </p:spPr>
        <p:txBody>
          <a:bodyPr wrap="square">
            <a:spAutoFit/>
          </a:bodyPr>
          <a:lstStyle/>
          <a:p>
            <a:r>
              <a:rPr lang="en-US" altLang="ja-JP" sz="1200" i="1" dirty="0" smtClean="0">
                <a:solidFill>
                  <a:srgbClr val="000000"/>
                </a:solidFill>
                <a:latin typeface="Times New Roman" pitchFamily="18" charset="0"/>
                <a:ea typeface="宋体" charset="-122"/>
              </a:rPr>
              <a:t>M</a:t>
            </a:r>
            <a:r>
              <a:rPr lang="en-US" altLang="ja-JP" sz="1200" dirty="0" smtClean="0">
                <a:solidFill>
                  <a:srgbClr val="000000"/>
                </a:solidFill>
                <a:latin typeface="Times New Roman" pitchFamily="18" charset="0"/>
                <a:ea typeface="宋体" charset="-122"/>
              </a:rPr>
              <a:t> = 8</a:t>
            </a:r>
            <a:endParaRPr lang="ja-JP" altLang="en-US" sz="1200" dirty="0">
              <a:solidFill>
                <a:srgbClr val="000000"/>
              </a:solidFill>
              <a:latin typeface="Times New Roman" pitchFamily="18" charset="0"/>
              <a:ea typeface="宋体" charset="-122"/>
            </a:endParaRPr>
          </a:p>
        </p:txBody>
      </p:sp>
      <p:sp>
        <p:nvSpPr>
          <p:cNvPr id="102" name="正方形/長方形 101"/>
          <p:cNvSpPr/>
          <p:nvPr/>
        </p:nvSpPr>
        <p:spPr>
          <a:xfrm>
            <a:off x="2287264" y="6185890"/>
            <a:ext cx="576064" cy="288032"/>
          </a:xfrm>
          <a:prstGeom prst="rect">
            <a:avLst/>
          </a:prstGeom>
        </p:spPr>
        <p:txBody>
          <a:bodyPr wrap="square">
            <a:spAutoFit/>
          </a:bodyPr>
          <a:lstStyle/>
          <a:p>
            <a:r>
              <a:rPr lang="en-US" altLang="ja-JP" sz="1200" i="1" dirty="0" smtClean="0">
                <a:solidFill>
                  <a:srgbClr val="000000"/>
                </a:solidFill>
                <a:latin typeface="Times New Roman" pitchFamily="18" charset="0"/>
                <a:ea typeface="宋体" charset="-122"/>
              </a:rPr>
              <a:t>M</a:t>
            </a:r>
            <a:r>
              <a:rPr lang="en-US" altLang="ja-JP" sz="1200" dirty="0" smtClean="0">
                <a:solidFill>
                  <a:srgbClr val="000000"/>
                </a:solidFill>
                <a:latin typeface="Times New Roman" pitchFamily="18" charset="0"/>
                <a:ea typeface="宋体" charset="-122"/>
              </a:rPr>
              <a:t> = 4</a:t>
            </a:r>
            <a:endParaRPr lang="ja-JP" altLang="en-US" sz="1200" dirty="0">
              <a:solidFill>
                <a:srgbClr val="000000"/>
              </a:solidFill>
              <a:latin typeface="Times New Roman" pitchFamily="18" charset="0"/>
              <a:ea typeface="宋体" charset="-122"/>
            </a:endParaRPr>
          </a:p>
        </p:txBody>
      </p:sp>
      <p:sp>
        <p:nvSpPr>
          <p:cNvPr id="103" name="正方形/長方形 102"/>
          <p:cNvSpPr/>
          <p:nvPr/>
        </p:nvSpPr>
        <p:spPr>
          <a:xfrm>
            <a:off x="703088" y="6185890"/>
            <a:ext cx="576064" cy="288032"/>
          </a:xfrm>
          <a:prstGeom prst="rect">
            <a:avLst/>
          </a:prstGeom>
        </p:spPr>
        <p:txBody>
          <a:bodyPr wrap="square">
            <a:spAutoFit/>
          </a:bodyPr>
          <a:lstStyle/>
          <a:p>
            <a:r>
              <a:rPr lang="en-US" altLang="ja-JP" sz="1200" i="1" dirty="0" smtClean="0">
                <a:solidFill>
                  <a:srgbClr val="000000"/>
                </a:solidFill>
                <a:latin typeface="Times New Roman" pitchFamily="18" charset="0"/>
                <a:ea typeface="宋体" charset="-122"/>
              </a:rPr>
              <a:t>M</a:t>
            </a:r>
            <a:r>
              <a:rPr lang="en-US" altLang="ja-JP" sz="1200" dirty="0" smtClean="0">
                <a:solidFill>
                  <a:srgbClr val="000000"/>
                </a:solidFill>
                <a:latin typeface="Times New Roman" pitchFamily="18" charset="0"/>
                <a:ea typeface="宋体" charset="-122"/>
              </a:rPr>
              <a:t> = 2</a:t>
            </a:r>
            <a:endParaRPr lang="ja-JP" altLang="en-US" sz="1200" dirty="0">
              <a:solidFill>
                <a:srgbClr val="000000"/>
              </a:solidFill>
              <a:latin typeface="Times New Roman" pitchFamily="18" charset="0"/>
              <a:ea typeface="宋体" charset="-122"/>
            </a:endParaRPr>
          </a:p>
        </p:txBody>
      </p:sp>
      <p:grpSp>
        <p:nvGrpSpPr>
          <p:cNvPr id="104" name="グループ化 103"/>
          <p:cNvGrpSpPr/>
          <p:nvPr/>
        </p:nvGrpSpPr>
        <p:grpSpPr>
          <a:xfrm>
            <a:off x="7111454" y="4648678"/>
            <a:ext cx="1336283" cy="1866141"/>
            <a:chOff x="1678645" y="3445548"/>
            <a:chExt cx="1336283" cy="1866141"/>
          </a:xfrm>
        </p:grpSpPr>
        <p:grpSp>
          <p:nvGrpSpPr>
            <p:cNvPr id="105" name="グループ化 57"/>
            <p:cNvGrpSpPr/>
            <p:nvPr/>
          </p:nvGrpSpPr>
          <p:grpSpPr>
            <a:xfrm>
              <a:off x="2336837" y="3927776"/>
              <a:ext cx="126486" cy="200614"/>
              <a:chOff x="1523049" y="2450224"/>
              <a:chExt cx="266696" cy="533393"/>
            </a:xfrm>
            <a:solidFill>
              <a:srgbClr val="969696">
                <a:lumMod val="40000"/>
                <a:lumOff val="60000"/>
              </a:srgbClr>
            </a:solidFill>
          </p:grpSpPr>
          <p:sp>
            <p:nvSpPr>
              <p:cNvPr id="170" name="平行四辺形 16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7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06" name="グループ化 61"/>
            <p:cNvGrpSpPr/>
            <p:nvPr/>
          </p:nvGrpSpPr>
          <p:grpSpPr>
            <a:xfrm>
              <a:off x="2664743" y="4058242"/>
              <a:ext cx="126486" cy="200614"/>
              <a:chOff x="1523049" y="2450224"/>
              <a:chExt cx="266696" cy="533393"/>
            </a:xfrm>
            <a:solidFill>
              <a:srgbClr val="969696">
                <a:lumMod val="40000"/>
                <a:lumOff val="60000"/>
              </a:srgbClr>
            </a:solidFill>
          </p:grpSpPr>
          <p:sp>
            <p:nvSpPr>
              <p:cNvPr id="168" name="平行四辺形 16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6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07" name="グループ化 48"/>
            <p:cNvGrpSpPr/>
            <p:nvPr/>
          </p:nvGrpSpPr>
          <p:grpSpPr>
            <a:xfrm>
              <a:off x="2336837" y="4248333"/>
              <a:ext cx="126486" cy="200614"/>
              <a:chOff x="1523049" y="2450224"/>
              <a:chExt cx="266696" cy="533393"/>
            </a:xfrm>
            <a:solidFill>
              <a:srgbClr val="969696">
                <a:lumMod val="40000"/>
                <a:lumOff val="60000"/>
              </a:srgbClr>
            </a:solidFill>
          </p:grpSpPr>
          <p:sp>
            <p:nvSpPr>
              <p:cNvPr id="166" name="平行四辺形 16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6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08" name="グループ化 49"/>
            <p:cNvGrpSpPr/>
            <p:nvPr/>
          </p:nvGrpSpPr>
          <p:grpSpPr>
            <a:xfrm>
              <a:off x="2664743" y="4358791"/>
              <a:ext cx="126486" cy="200614"/>
              <a:chOff x="1523049" y="2450224"/>
              <a:chExt cx="266696" cy="533393"/>
            </a:xfrm>
            <a:solidFill>
              <a:srgbClr val="969696">
                <a:lumMod val="40000"/>
                <a:lumOff val="60000"/>
              </a:srgbClr>
            </a:solidFill>
          </p:grpSpPr>
          <p:sp>
            <p:nvSpPr>
              <p:cNvPr id="164" name="平行四辺形 16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6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09" name="グループ化 57"/>
            <p:cNvGrpSpPr/>
            <p:nvPr/>
          </p:nvGrpSpPr>
          <p:grpSpPr>
            <a:xfrm>
              <a:off x="2336837" y="4544705"/>
              <a:ext cx="126486" cy="200614"/>
              <a:chOff x="1523049" y="2450224"/>
              <a:chExt cx="266696" cy="533393"/>
            </a:xfrm>
            <a:solidFill>
              <a:srgbClr val="969696">
                <a:lumMod val="40000"/>
                <a:lumOff val="60000"/>
              </a:srgbClr>
            </a:solidFill>
          </p:grpSpPr>
          <p:sp>
            <p:nvSpPr>
              <p:cNvPr id="162" name="平行四辺形 16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6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0" name="グループ化 61"/>
            <p:cNvGrpSpPr/>
            <p:nvPr/>
          </p:nvGrpSpPr>
          <p:grpSpPr>
            <a:xfrm>
              <a:off x="2664743" y="4675172"/>
              <a:ext cx="126486" cy="200614"/>
              <a:chOff x="1523049" y="2450224"/>
              <a:chExt cx="266696" cy="533393"/>
            </a:xfrm>
            <a:solidFill>
              <a:srgbClr val="969696">
                <a:lumMod val="40000"/>
                <a:lumOff val="60000"/>
              </a:srgbClr>
            </a:solidFill>
          </p:grpSpPr>
          <p:sp>
            <p:nvSpPr>
              <p:cNvPr id="160" name="平行四辺形 15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6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sp>
          <p:nvSpPr>
            <p:cNvPr id="111" name="平行四辺形 110"/>
            <p:cNvSpPr/>
            <p:nvPr/>
          </p:nvSpPr>
          <p:spPr bwMode="auto">
            <a:xfrm rot="16200000">
              <a:off x="1413716" y="3710477"/>
              <a:ext cx="1866141" cy="1336283"/>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grpSp>
          <p:nvGrpSpPr>
            <p:cNvPr id="112" name="グループ化 48"/>
            <p:cNvGrpSpPr/>
            <p:nvPr/>
          </p:nvGrpSpPr>
          <p:grpSpPr>
            <a:xfrm>
              <a:off x="1780545" y="3612180"/>
              <a:ext cx="126486" cy="200614"/>
              <a:chOff x="1523049" y="2450224"/>
              <a:chExt cx="266696" cy="533393"/>
            </a:xfrm>
            <a:solidFill>
              <a:srgbClr val="969696">
                <a:lumMod val="40000"/>
                <a:lumOff val="60000"/>
              </a:srgbClr>
            </a:solidFill>
          </p:grpSpPr>
          <p:sp>
            <p:nvSpPr>
              <p:cNvPr id="158" name="平行四辺形 15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5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3" name="グループ化 49"/>
            <p:cNvGrpSpPr/>
            <p:nvPr/>
          </p:nvGrpSpPr>
          <p:grpSpPr>
            <a:xfrm>
              <a:off x="2108451" y="3722638"/>
              <a:ext cx="126486" cy="200614"/>
              <a:chOff x="1523049" y="2450224"/>
              <a:chExt cx="266696" cy="533393"/>
            </a:xfrm>
            <a:solidFill>
              <a:srgbClr val="969696">
                <a:lumMod val="40000"/>
                <a:lumOff val="60000"/>
              </a:srgbClr>
            </a:solidFill>
          </p:grpSpPr>
          <p:sp>
            <p:nvSpPr>
              <p:cNvPr id="156" name="平行四辺形 15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5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4" name="グループ化 57"/>
            <p:cNvGrpSpPr/>
            <p:nvPr/>
          </p:nvGrpSpPr>
          <p:grpSpPr>
            <a:xfrm>
              <a:off x="1780545" y="3927776"/>
              <a:ext cx="126486" cy="200614"/>
              <a:chOff x="1523049" y="2450224"/>
              <a:chExt cx="266696" cy="533393"/>
            </a:xfrm>
            <a:solidFill>
              <a:srgbClr val="969696">
                <a:lumMod val="40000"/>
                <a:lumOff val="60000"/>
              </a:srgbClr>
            </a:solidFill>
          </p:grpSpPr>
          <p:sp>
            <p:nvSpPr>
              <p:cNvPr id="154" name="平行四辺形 15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5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5" name="グループ化 61"/>
            <p:cNvGrpSpPr/>
            <p:nvPr/>
          </p:nvGrpSpPr>
          <p:grpSpPr>
            <a:xfrm>
              <a:off x="2108451" y="4058242"/>
              <a:ext cx="126486" cy="200614"/>
              <a:chOff x="1523049" y="2450224"/>
              <a:chExt cx="266696" cy="533393"/>
            </a:xfrm>
            <a:solidFill>
              <a:srgbClr val="969696">
                <a:lumMod val="40000"/>
                <a:lumOff val="60000"/>
              </a:srgbClr>
            </a:solidFill>
          </p:grpSpPr>
          <p:sp>
            <p:nvSpPr>
              <p:cNvPr id="152" name="平行四辺形 15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5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6" name="グループ化 48"/>
            <p:cNvGrpSpPr/>
            <p:nvPr/>
          </p:nvGrpSpPr>
          <p:grpSpPr>
            <a:xfrm>
              <a:off x="2428540" y="3866784"/>
              <a:ext cx="126486" cy="200614"/>
              <a:chOff x="1523049" y="2450224"/>
              <a:chExt cx="266696" cy="533393"/>
            </a:xfrm>
            <a:solidFill>
              <a:srgbClr val="969696">
                <a:lumMod val="40000"/>
                <a:lumOff val="60000"/>
              </a:srgbClr>
            </a:solidFill>
          </p:grpSpPr>
          <p:sp>
            <p:nvSpPr>
              <p:cNvPr id="150" name="平行四辺形 14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5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7" name="グループ化 49"/>
            <p:cNvGrpSpPr/>
            <p:nvPr/>
          </p:nvGrpSpPr>
          <p:grpSpPr>
            <a:xfrm>
              <a:off x="2756446" y="3977242"/>
              <a:ext cx="126486" cy="200614"/>
              <a:chOff x="1523049" y="2450224"/>
              <a:chExt cx="266696" cy="533393"/>
            </a:xfrm>
            <a:solidFill>
              <a:srgbClr val="969696">
                <a:lumMod val="40000"/>
                <a:lumOff val="60000"/>
              </a:srgbClr>
            </a:solidFill>
          </p:grpSpPr>
          <p:sp>
            <p:nvSpPr>
              <p:cNvPr id="148" name="平行四辺形 14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4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8" name="グループ化 57"/>
            <p:cNvGrpSpPr/>
            <p:nvPr/>
          </p:nvGrpSpPr>
          <p:grpSpPr>
            <a:xfrm>
              <a:off x="2428540" y="4182380"/>
              <a:ext cx="126486" cy="200614"/>
              <a:chOff x="1523049" y="2450224"/>
              <a:chExt cx="266696" cy="533393"/>
            </a:xfrm>
            <a:solidFill>
              <a:srgbClr val="969696">
                <a:lumMod val="40000"/>
                <a:lumOff val="60000"/>
              </a:srgbClr>
            </a:solidFill>
          </p:grpSpPr>
          <p:sp>
            <p:nvSpPr>
              <p:cNvPr id="146" name="平行四辺形 14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4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19" name="グループ化 61"/>
            <p:cNvGrpSpPr/>
            <p:nvPr/>
          </p:nvGrpSpPr>
          <p:grpSpPr>
            <a:xfrm>
              <a:off x="2756446" y="4312846"/>
              <a:ext cx="126486" cy="200614"/>
              <a:chOff x="1523049" y="2450224"/>
              <a:chExt cx="266696" cy="533393"/>
            </a:xfrm>
            <a:solidFill>
              <a:srgbClr val="969696">
                <a:lumMod val="40000"/>
                <a:lumOff val="60000"/>
              </a:srgbClr>
            </a:solidFill>
          </p:grpSpPr>
          <p:sp>
            <p:nvSpPr>
              <p:cNvPr id="144" name="平行四辺形 14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4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0" name="グループ化 48"/>
            <p:cNvGrpSpPr/>
            <p:nvPr/>
          </p:nvGrpSpPr>
          <p:grpSpPr>
            <a:xfrm>
              <a:off x="1780545" y="4248333"/>
              <a:ext cx="126486" cy="200614"/>
              <a:chOff x="1523049" y="2450224"/>
              <a:chExt cx="266696" cy="533393"/>
            </a:xfrm>
            <a:solidFill>
              <a:srgbClr val="969696">
                <a:lumMod val="40000"/>
                <a:lumOff val="60000"/>
              </a:srgbClr>
            </a:solidFill>
          </p:grpSpPr>
          <p:sp>
            <p:nvSpPr>
              <p:cNvPr id="142" name="平行四辺形 14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4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1" name="グループ化 49"/>
            <p:cNvGrpSpPr/>
            <p:nvPr/>
          </p:nvGrpSpPr>
          <p:grpSpPr>
            <a:xfrm>
              <a:off x="2108451" y="4358791"/>
              <a:ext cx="126486" cy="200614"/>
              <a:chOff x="1523049" y="2450224"/>
              <a:chExt cx="266696" cy="533393"/>
            </a:xfrm>
            <a:solidFill>
              <a:srgbClr val="969696">
                <a:lumMod val="40000"/>
                <a:lumOff val="60000"/>
              </a:srgbClr>
            </a:solidFill>
          </p:grpSpPr>
          <p:sp>
            <p:nvSpPr>
              <p:cNvPr id="140" name="平行四辺形 13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4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2" name="グループ化 57"/>
            <p:cNvGrpSpPr/>
            <p:nvPr/>
          </p:nvGrpSpPr>
          <p:grpSpPr>
            <a:xfrm>
              <a:off x="1780545" y="4544705"/>
              <a:ext cx="126486" cy="200614"/>
              <a:chOff x="1523049" y="2450224"/>
              <a:chExt cx="266696" cy="533393"/>
            </a:xfrm>
            <a:solidFill>
              <a:srgbClr val="969696">
                <a:lumMod val="40000"/>
                <a:lumOff val="60000"/>
              </a:srgbClr>
            </a:solidFill>
          </p:grpSpPr>
          <p:sp>
            <p:nvSpPr>
              <p:cNvPr id="138" name="平行四辺形 13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3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3" name="グループ化 61"/>
            <p:cNvGrpSpPr/>
            <p:nvPr/>
          </p:nvGrpSpPr>
          <p:grpSpPr>
            <a:xfrm>
              <a:off x="2108451" y="4675172"/>
              <a:ext cx="126486" cy="200614"/>
              <a:chOff x="1523049" y="2450224"/>
              <a:chExt cx="266696" cy="533393"/>
            </a:xfrm>
            <a:solidFill>
              <a:srgbClr val="969696">
                <a:lumMod val="40000"/>
                <a:lumOff val="60000"/>
              </a:srgbClr>
            </a:solidFill>
          </p:grpSpPr>
          <p:sp>
            <p:nvSpPr>
              <p:cNvPr id="136" name="平行四辺形 13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3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4" name="グループ化 48"/>
            <p:cNvGrpSpPr/>
            <p:nvPr/>
          </p:nvGrpSpPr>
          <p:grpSpPr>
            <a:xfrm>
              <a:off x="2428540" y="4502937"/>
              <a:ext cx="126486" cy="200614"/>
              <a:chOff x="1523049" y="2450224"/>
              <a:chExt cx="266696" cy="533393"/>
            </a:xfrm>
            <a:solidFill>
              <a:srgbClr val="969696">
                <a:lumMod val="40000"/>
                <a:lumOff val="60000"/>
              </a:srgbClr>
            </a:solidFill>
          </p:grpSpPr>
          <p:sp>
            <p:nvSpPr>
              <p:cNvPr id="134" name="平行四辺形 13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3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5" name="グループ化 49"/>
            <p:cNvGrpSpPr/>
            <p:nvPr/>
          </p:nvGrpSpPr>
          <p:grpSpPr>
            <a:xfrm>
              <a:off x="2761252" y="4623567"/>
              <a:ext cx="126486" cy="200614"/>
              <a:chOff x="1523049" y="2450224"/>
              <a:chExt cx="266696" cy="533393"/>
            </a:xfrm>
            <a:solidFill>
              <a:srgbClr val="969696">
                <a:lumMod val="40000"/>
                <a:lumOff val="60000"/>
              </a:srgbClr>
            </a:solidFill>
          </p:grpSpPr>
          <p:sp>
            <p:nvSpPr>
              <p:cNvPr id="132" name="平行四辺形 13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3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6" name="グループ化 57"/>
            <p:cNvGrpSpPr/>
            <p:nvPr/>
          </p:nvGrpSpPr>
          <p:grpSpPr>
            <a:xfrm>
              <a:off x="2428540" y="4799309"/>
              <a:ext cx="126486" cy="200614"/>
              <a:chOff x="1523049" y="2450224"/>
              <a:chExt cx="266696" cy="533393"/>
            </a:xfrm>
            <a:solidFill>
              <a:srgbClr val="969696">
                <a:lumMod val="40000"/>
                <a:lumOff val="60000"/>
              </a:srgbClr>
            </a:solidFill>
          </p:grpSpPr>
          <p:sp>
            <p:nvSpPr>
              <p:cNvPr id="130" name="平行四辺形 12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3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nvGrpSpPr>
            <p:cNvPr id="127" name="グループ化 61"/>
            <p:cNvGrpSpPr/>
            <p:nvPr/>
          </p:nvGrpSpPr>
          <p:grpSpPr>
            <a:xfrm>
              <a:off x="2756446" y="4929775"/>
              <a:ext cx="126486" cy="200614"/>
              <a:chOff x="1523049" y="2450224"/>
              <a:chExt cx="266696" cy="533393"/>
            </a:xfrm>
            <a:solidFill>
              <a:srgbClr val="969696">
                <a:lumMod val="40000"/>
                <a:lumOff val="60000"/>
              </a:srgbClr>
            </a:solidFill>
          </p:grpSpPr>
          <p:sp>
            <p:nvSpPr>
              <p:cNvPr id="128" name="平行四辺形 12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algn="r">
                  <a:defRPr/>
                </a:pPr>
                <a:endParaRPr lang="ja-JP" altLang="en-US" kern="0" smtClean="0">
                  <a:solidFill>
                    <a:srgbClr val="FF3399"/>
                  </a:solidFill>
                  <a:latin typeface="Arial" charset="0"/>
                  <a:ea typeface="ＭＳ Ｐゴシック" pitchFamily="50" charset="-128"/>
                </a:endParaRPr>
              </a:p>
            </p:txBody>
          </p:sp>
          <p:sp>
            <p:nvSpPr>
              <p:cNvPr id="12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algn="ctr">
                  <a:defRPr/>
                </a:pPr>
                <a:endParaRPr kumimoji="0" lang="ja-JP" altLang="en-US" sz="1200" kern="0">
                  <a:solidFill>
                    <a:srgbClr val="FF3399"/>
                  </a:solidFill>
                  <a:latin typeface="Arial"/>
                </a:endParaRPr>
              </a:p>
            </p:txBody>
          </p:sp>
        </p:grpSp>
      </p:grpSp>
      <p:sp>
        <p:nvSpPr>
          <p:cNvPr id="172" name="正方形/長方形 171"/>
          <p:cNvSpPr/>
          <p:nvPr/>
        </p:nvSpPr>
        <p:spPr>
          <a:xfrm>
            <a:off x="5671640" y="6185890"/>
            <a:ext cx="576064" cy="288032"/>
          </a:xfrm>
          <a:prstGeom prst="rect">
            <a:avLst/>
          </a:prstGeom>
        </p:spPr>
        <p:txBody>
          <a:bodyPr wrap="square">
            <a:spAutoFit/>
          </a:bodyPr>
          <a:lstStyle/>
          <a:p>
            <a:r>
              <a:rPr lang="en-US" altLang="ja-JP" sz="1200" i="1" dirty="0" smtClean="0">
                <a:solidFill>
                  <a:srgbClr val="000000"/>
                </a:solidFill>
                <a:latin typeface="Times New Roman" pitchFamily="18" charset="0"/>
                <a:ea typeface="宋体" charset="-122"/>
              </a:rPr>
              <a:t>M</a:t>
            </a:r>
            <a:r>
              <a:rPr lang="en-US" altLang="ja-JP" sz="1200" dirty="0" smtClean="0">
                <a:solidFill>
                  <a:srgbClr val="000000"/>
                </a:solidFill>
                <a:latin typeface="Times New Roman" pitchFamily="18" charset="0"/>
                <a:ea typeface="宋体" charset="-122"/>
              </a:rPr>
              <a:t> = 9</a:t>
            </a:r>
            <a:endParaRPr lang="ja-JP" altLang="en-US" sz="1200" dirty="0">
              <a:solidFill>
                <a:srgbClr val="000000"/>
              </a:solidFill>
              <a:latin typeface="Times New Roman" pitchFamily="18" charset="0"/>
              <a:ea typeface="宋体" charset="-122"/>
            </a:endParaRPr>
          </a:p>
        </p:txBody>
      </p:sp>
      <p:sp>
        <p:nvSpPr>
          <p:cNvPr id="3" name="テキスト ボックス 2"/>
          <p:cNvSpPr txBox="1"/>
          <p:nvPr/>
        </p:nvSpPr>
        <p:spPr>
          <a:xfrm>
            <a:off x="232229" y="2087974"/>
            <a:ext cx="3981519" cy="1477328"/>
          </a:xfrm>
          <a:prstGeom prst="rect">
            <a:avLst/>
          </a:prstGeom>
          <a:noFill/>
        </p:spPr>
        <p:txBody>
          <a:bodyPr wrap="square" rtlCol="0">
            <a:spAutoFit/>
          </a:bodyPr>
          <a:lstStyle/>
          <a:p>
            <a:r>
              <a:rPr kumimoji="1" lang="en-US" altLang="ja-JP" sz="1800" dirty="0" smtClean="0"/>
              <a:t>As mentioned in the CMD,</a:t>
            </a:r>
          </a:p>
          <a:p>
            <a:pPr marL="285750" indent="-285750">
              <a:buFont typeface="Wingdings" panose="05000000000000000000" pitchFamily="2" charset="2"/>
              <a:buChar char="n"/>
            </a:pPr>
            <a:r>
              <a:rPr kumimoji="1" lang="en-US" altLang="ja-JP" sz="1800" dirty="0" smtClean="0"/>
              <a:t>Element spacing is an important factor in the MIMO channel</a:t>
            </a:r>
          </a:p>
          <a:p>
            <a:pPr marL="285750" indent="-285750">
              <a:buFont typeface="Wingdings" panose="05000000000000000000" pitchFamily="2" charset="2"/>
              <a:buChar char="n"/>
            </a:pPr>
            <a:r>
              <a:rPr kumimoji="1" lang="en-US" altLang="ja-JP" sz="1800" dirty="0" smtClean="0"/>
              <a:t>Hence the element spacing will be optimized in the simulation</a:t>
            </a:r>
            <a:endParaRPr kumimoji="1" lang="ja-JP" altLang="en-US" sz="1800" dirty="0"/>
          </a:p>
        </p:txBody>
      </p:sp>
      <p:sp>
        <p:nvSpPr>
          <p:cNvPr id="173" name="テキスト ボックス 172"/>
          <p:cNvSpPr txBox="1"/>
          <p:nvPr/>
        </p:nvSpPr>
        <p:spPr>
          <a:xfrm>
            <a:off x="7001633" y="631720"/>
            <a:ext cx="2015295" cy="276999"/>
          </a:xfrm>
          <a:prstGeom prst="rect">
            <a:avLst/>
          </a:prstGeom>
          <a:solidFill>
            <a:srgbClr val="FFC000"/>
          </a:solidFill>
          <a:ln>
            <a:solidFill>
              <a:schemeClr val="tx1"/>
            </a:solidFill>
          </a:ln>
        </p:spPr>
        <p:txBody>
          <a:bodyPr wrap="none" rtlCol="0">
            <a:spAutoFit/>
          </a:bodyPr>
          <a:lstStyle/>
          <a:p>
            <a:r>
              <a:rPr kumimoji="1" lang="en-US" altLang="ja-JP" dirty="0" smtClean="0"/>
              <a:t>Presented at Hawaii meetings</a:t>
            </a:r>
            <a:endParaRPr kumimoji="1" lang="ja-JP" altLang="en-US" dirty="0"/>
          </a:p>
        </p:txBody>
      </p:sp>
    </p:spTree>
    <p:extLst>
      <p:ext uri="{BB962C8B-B14F-4D97-AF65-F5344CB8AC3E}">
        <p14:creationId xmlns:p14="http://schemas.microsoft.com/office/powerpoint/2010/main" val="7762127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テキスト ボックス 153"/>
          <p:cNvSpPr txBox="1"/>
          <p:nvPr/>
        </p:nvSpPr>
        <p:spPr>
          <a:xfrm>
            <a:off x="152400" y="762000"/>
            <a:ext cx="8763000" cy="1200329"/>
          </a:xfrm>
          <a:prstGeom prst="rect">
            <a:avLst/>
          </a:prstGeom>
          <a:noFill/>
        </p:spPr>
        <p:txBody>
          <a:bodyPr wrap="square" rtlCol="0">
            <a:spAutoFit/>
          </a:bodyPr>
          <a:lstStyle/>
          <a:p>
            <a:pPr algn="ctr" defTabSz="914400" eaLnBrk="1" hangingPunct="1">
              <a:buClrTx/>
              <a:buSzTx/>
              <a:buFontTx/>
              <a:buNone/>
            </a:pPr>
            <a:r>
              <a:rPr kumimoji="1" lang="en-US" altLang="ja-JP" sz="3600" dirty="0"/>
              <a:t>MIMO </a:t>
            </a:r>
            <a:r>
              <a:rPr kumimoji="1" lang="en-US" altLang="ja-JP" sz="3600" dirty="0" smtClean="0"/>
              <a:t>extension:</a:t>
            </a:r>
            <a:endParaRPr kumimoji="1" lang="en-US" altLang="ja-JP" sz="3600" dirty="0" smtClean="0">
              <a:solidFill>
                <a:srgbClr val="000000"/>
              </a:solidFill>
              <a:ea typeface="宋体" charset="-122"/>
            </a:endParaRPr>
          </a:p>
          <a:p>
            <a:pPr algn="ctr" defTabSz="914400" eaLnBrk="1" hangingPunct="1">
              <a:buClrTx/>
              <a:buSzTx/>
              <a:buFontTx/>
              <a:buNone/>
            </a:pPr>
            <a:r>
              <a:rPr kumimoji="1" lang="en-US" altLang="ja-JP" sz="3600" dirty="0" smtClean="0">
                <a:solidFill>
                  <a:srgbClr val="000000"/>
                </a:solidFill>
                <a:ea typeface="宋体" charset="-122"/>
              </a:rPr>
              <a:t>Array size</a:t>
            </a:r>
            <a:endParaRPr kumimoji="1" lang="ja-JP" altLang="en-US" sz="3600" dirty="0">
              <a:solidFill>
                <a:srgbClr val="000000"/>
              </a:solidFill>
              <a:ea typeface="宋体" charset="-122"/>
            </a:endParaRPr>
          </a:p>
        </p:txBody>
      </p:sp>
      <p:grpSp>
        <p:nvGrpSpPr>
          <p:cNvPr id="155" name="グループ化 154"/>
          <p:cNvGrpSpPr/>
          <p:nvPr/>
        </p:nvGrpSpPr>
        <p:grpSpPr>
          <a:xfrm>
            <a:off x="1945944" y="3998538"/>
            <a:ext cx="2640074" cy="2403255"/>
            <a:chOff x="1094642" y="2066915"/>
            <a:chExt cx="2640074" cy="2403255"/>
          </a:xfrm>
        </p:grpSpPr>
        <p:cxnSp>
          <p:nvCxnSpPr>
            <p:cNvPr id="156" name="直線矢印コネクタ 155"/>
            <p:cNvCxnSpPr/>
            <p:nvPr/>
          </p:nvCxnSpPr>
          <p:spPr bwMode="auto">
            <a:xfrm flipH="1">
              <a:off x="2730597" y="3933056"/>
              <a:ext cx="840623" cy="274009"/>
            </a:xfrm>
            <a:prstGeom prst="straightConnector1">
              <a:avLst/>
            </a:prstGeom>
            <a:noFill/>
            <a:ln w="0" cap="flat" cmpd="sng" algn="ctr">
              <a:solidFill>
                <a:srgbClr val="000000"/>
              </a:solidFill>
              <a:prstDash val="solid"/>
              <a:round/>
              <a:headEnd type="stealth" w="med" len="med"/>
              <a:tailEnd type="stealth"/>
            </a:ln>
            <a:effectLst/>
          </p:spPr>
        </p:cxnSp>
        <p:grpSp>
          <p:nvGrpSpPr>
            <p:cNvPr id="157" name="グループ化 156"/>
            <p:cNvGrpSpPr/>
            <p:nvPr/>
          </p:nvGrpSpPr>
          <p:grpSpPr>
            <a:xfrm>
              <a:off x="2234937" y="2066915"/>
              <a:ext cx="1336283" cy="1866141"/>
              <a:chOff x="2234937" y="2066915"/>
              <a:chExt cx="1336283" cy="1866141"/>
            </a:xfrm>
          </p:grpSpPr>
          <p:sp>
            <p:nvSpPr>
              <p:cNvPr id="232" name="平行四辺形 231"/>
              <p:cNvSpPr/>
              <p:nvPr/>
            </p:nvSpPr>
            <p:spPr bwMode="auto">
              <a:xfrm rot="16200000">
                <a:off x="1970008" y="2331844"/>
                <a:ext cx="1866141" cy="1336283"/>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grpSp>
            <p:nvGrpSpPr>
              <p:cNvPr id="233" name="グループ化 48"/>
              <p:cNvGrpSpPr/>
              <p:nvPr/>
            </p:nvGrpSpPr>
            <p:grpSpPr>
              <a:xfrm>
                <a:off x="2336837" y="2233547"/>
                <a:ext cx="126486" cy="200614"/>
                <a:chOff x="1523049" y="2450224"/>
                <a:chExt cx="266696" cy="533393"/>
              </a:xfrm>
              <a:solidFill>
                <a:srgbClr val="969696">
                  <a:lumMod val="40000"/>
                  <a:lumOff val="60000"/>
                </a:srgbClr>
              </a:solidFill>
            </p:grpSpPr>
            <p:sp>
              <p:nvSpPr>
                <p:cNvPr id="279" name="平行四辺形 278"/>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80"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4" name="グループ化 49"/>
              <p:cNvGrpSpPr/>
              <p:nvPr/>
            </p:nvGrpSpPr>
            <p:grpSpPr>
              <a:xfrm>
                <a:off x="2664743" y="2344005"/>
                <a:ext cx="126486" cy="200614"/>
                <a:chOff x="1523049" y="2450224"/>
                <a:chExt cx="266696" cy="533393"/>
              </a:xfrm>
              <a:solidFill>
                <a:srgbClr val="969696">
                  <a:lumMod val="40000"/>
                  <a:lumOff val="60000"/>
                </a:srgbClr>
              </a:solidFill>
            </p:grpSpPr>
            <p:sp>
              <p:nvSpPr>
                <p:cNvPr id="277" name="平行四辺形 276"/>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8"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5" name="グループ化 48"/>
              <p:cNvGrpSpPr/>
              <p:nvPr/>
            </p:nvGrpSpPr>
            <p:grpSpPr>
              <a:xfrm>
                <a:off x="2984832" y="2488151"/>
                <a:ext cx="126486" cy="200614"/>
                <a:chOff x="1523049" y="2450224"/>
                <a:chExt cx="266696" cy="533393"/>
              </a:xfrm>
              <a:solidFill>
                <a:srgbClr val="969696">
                  <a:lumMod val="40000"/>
                  <a:lumOff val="60000"/>
                </a:srgbClr>
              </a:solidFill>
            </p:grpSpPr>
            <p:sp>
              <p:nvSpPr>
                <p:cNvPr id="275" name="平行四辺形 274"/>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6"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6" name="グループ化 49"/>
              <p:cNvGrpSpPr/>
              <p:nvPr/>
            </p:nvGrpSpPr>
            <p:grpSpPr>
              <a:xfrm>
                <a:off x="3312738" y="2598609"/>
                <a:ext cx="126486" cy="200614"/>
                <a:chOff x="1523049" y="2450224"/>
                <a:chExt cx="266696" cy="533393"/>
              </a:xfrm>
              <a:solidFill>
                <a:srgbClr val="969696">
                  <a:lumMod val="40000"/>
                  <a:lumOff val="60000"/>
                </a:srgbClr>
              </a:solidFill>
            </p:grpSpPr>
            <p:sp>
              <p:nvSpPr>
                <p:cNvPr id="273" name="平行四辺形 272"/>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4"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7" name="グループ化 57"/>
              <p:cNvGrpSpPr/>
              <p:nvPr/>
            </p:nvGrpSpPr>
            <p:grpSpPr>
              <a:xfrm>
                <a:off x="2984832" y="2803747"/>
                <a:ext cx="126486" cy="200614"/>
                <a:chOff x="1523049" y="2450224"/>
                <a:chExt cx="266696" cy="533393"/>
              </a:xfrm>
              <a:solidFill>
                <a:srgbClr val="969696">
                  <a:lumMod val="40000"/>
                  <a:lumOff val="60000"/>
                </a:srgbClr>
              </a:solidFill>
            </p:grpSpPr>
            <p:sp>
              <p:nvSpPr>
                <p:cNvPr id="271" name="平行四辺形 270"/>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2"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8" name="グループ化 61"/>
              <p:cNvGrpSpPr/>
              <p:nvPr/>
            </p:nvGrpSpPr>
            <p:grpSpPr>
              <a:xfrm>
                <a:off x="3312738" y="2934213"/>
                <a:ext cx="126486" cy="200614"/>
                <a:chOff x="1523049" y="2450224"/>
                <a:chExt cx="266696" cy="533393"/>
              </a:xfrm>
              <a:solidFill>
                <a:srgbClr val="969696">
                  <a:lumMod val="40000"/>
                  <a:lumOff val="60000"/>
                </a:srgbClr>
              </a:solidFill>
            </p:grpSpPr>
            <p:sp>
              <p:nvSpPr>
                <p:cNvPr id="269" name="平行四辺形 268"/>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70"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39" name="グループ化 48"/>
              <p:cNvGrpSpPr/>
              <p:nvPr/>
            </p:nvGrpSpPr>
            <p:grpSpPr>
              <a:xfrm>
                <a:off x="2984832" y="3124304"/>
                <a:ext cx="126486" cy="200614"/>
                <a:chOff x="1523049" y="2450224"/>
                <a:chExt cx="266696" cy="533393"/>
              </a:xfrm>
              <a:solidFill>
                <a:srgbClr val="969696">
                  <a:lumMod val="40000"/>
                  <a:lumOff val="60000"/>
                </a:srgbClr>
              </a:solidFill>
            </p:grpSpPr>
            <p:sp>
              <p:nvSpPr>
                <p:cNvPr id="267" name="平行四辺形 266"/>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8"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0" name="グループ化 49"/>
              <p:cNvGrpSpPr/>
              <p:nvPr/>
            </p:nvGrpSpPr>
            <p:grpSpPr>
              <a:xfrm>
                <a:off x="3317544" y="3244934"/>
                <a:ext cx="126486" cy="200614"/>
                <a:chOff x="1523049" y="2450224"/>
                <a:chExt cx="266696" cy="533393"/>
              </a:xfrm>
              <a:solidFill>
                <a:srgbClr val="969696">
                  <a:lumMod val="40000"/>
                  <a:lumOff val="60000"/>
                </a:srgbClr>
              </a:solidFill>
            </p:grpSpPr>
            <p:sp>
              <p:nvSpPr>
                <p:cNvPr id="265" name="平行四辺形 264"/>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6"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1" name="グループ化 57"/>
              <p:cNvGrpSpPr/>
              <p:nvPr/>
            </p:nvGrpSpPr>
            <p:grpSpPr>
              <a:xfrm>
                <a:off x="2984832" y="3420676"/>
                <a:ext cx="126486" cy="200614"/>
                <a:chOff x="1523049" y="2450224"/>
                <a:chExt cx="266696" cy="533393"/>
              </a:xfrm>
              <a:solidFill>
                <a:srgbClr val="969696">
                  <a:lumMod val="40000"/>
                  <a:lumOff val="60000"/>
                </a:srgbClr>
              </a:solidFill>
            </p:grpSpPr>
            <p:sp>
              <p:nvSpPr>
                <p:cNvPr id="263" name="平行四辺形 262"/>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4"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2" name="グループ化 61"/>
              <p:cNvGrpSpPr/>
              <p:nvPr/>
            </p:nvGrpSpPr>
            <p:grpSpPr>
              <a:xfrm>
                <a:off x="3312738" y="3551142"/>
                <a:ext cx="126486" cy="200614"/>
                <a:chOff x="1523049" y="2450224"/>
                <a:chExt cx="266696" cy="533393"/>
              </a:xfrm>
              <a:solidFill>
                <a:srgbClr val="969696">
                  <a:lumMod val="40000"/>
                  <a:lumOff val="60000"/>
                </a:srgbClr>
              </a:solidFill>
            </p:grpSpPr>
            <p:sp>
              <p:nvSpPr>
                <p:cNvPr id="261" name="平行四辺形 260"/>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2"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3" name="グループ化 57"/>
              <p:cNvGrpSpPr/>
              <p:nvPr/>
            </p:nvGrpSpPr>
            <p:grpSpPr>
              <a:xfrm>
                <a:off x="2348140" y="2533244"/>
                <a:ext cx="126486" cy="200614"/>
                <a:chOff x="1523049" y="2450224"/>
                <a:chExt cx="266696" cy="533393"/>
              </a:xfrm>
              <a:solidFill>
                <a:srgbClr val="969696">
                  <a:lumMod val="40000"/>
                  <a:lumOff val="60000"/>
                </a:srgbClr>
              </a:solidFill>
            </p:grpSpPr>
            <p:sp>
              <p:nvSpPr>
                <p:cNvPr id="259" name="平行四辺形 258"/>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60"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4" name="グループ化 61"/>
              <p:cNvGrpSpPr/>
              <p:nvPr/>
            </p:nvGrpSpPr>
            <p:grpSpPr>
              <a:xfrm>
                <a:off x="2676046" y="2663710"/>
                <a:ext cx="126486" cy="200614"/>
                <a:chOff x="1523049" y="2450224"/>
                <a:chExt cx="266696" cy="533393"/>
              </a:xfrm>
              <a:solidFill>
                <a:srgbClr val="969696">
                  <a:lumMod val="40000"/>
                  <a:lumOff val="60000"/>
                </a:srgbClr>
              </a:solidFill>
            </p:grpSpPr>
            <p:sp>
              <p:nvSpPr>
                <p:cNvPr id="257" name="平行四辺形 256"/>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8"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5" name="グループ化 48"/>
              <p:cNvGrpSpPr/>
              <p:nvPr/>
            </p:nvGrpSpPr>
            <p:grpSpPr>
              <a:xfrm>
                <a:off x="2348140" y="2853801"/>
                <a:ext cx="126486" cy="200614"/>
                <a:chOff x="1523049" y="2450224"/>
                <a:chExt cx="266696" cy="533393"/>
              </a:xfrm>
              <a:solidFill>
                <a:srgbClr val="969696">
                  <a:lumMod val="40000"/>
                  <a:lumOff val="60000"/>
                </a:srgbClr>
              </a:solidFill>
            </p:grpSpPr>
            <p:sp>
              <p:nvSpPr>
                <p:cNvPr id="255" name="平行四辺形 254"/>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6"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6" name="グループ化 49"/>
              <p:cNvGrpSpPr/>
              <p:nvPr/>
            </p:nvGrpSpPr>
            <p:grpSpPr>
              <a:xfrm>
                <a:off x="2680852" y="2974431"/>
                <a:ext cx="126486" cy="200614"/>
                <a:chOff x="1523049" y="2450224"/>
                <a:chExt cx="266696" cy="533393"/>
              </a:xfrm>
              <a:solidFill>
                <a:srgbClr val="969696">
                  <a:lumMod val="40000"/>
                  <a:lumOff val="60000"/>
                </a:srgbClr>
              </a:solidFill>
            </p:grpSpPr>
            <p:sp>
              <p:nvSpPr>
                <p:cNvPr id="253" name="平行四辺形 252"/>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4"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7" name="グループ化 57"/>
              <p:cNvGrpSpPr/>
              <p:nvPr/>
            </p:nvGrpSpPr>
            <p:grpSpPr>
              <a:xfrm>
                <a:off x="2348140" y="3150173"/>
                <a:ext cx="126486" cy="200614"/>
                <a:chOff x="1523049" y="2450224"/>
                <a:chExt cx="266696" cy="533393"/>
              </a:xfrm>
              <a:solidFill>
                <a:srgbClr val="969696">
                  <a:lumMod val="40000"/>
                  <a:lumOff val="60000"/>
                </a:srgbClr>
              </a:solidFill>
            </p:grpSpPr>
            <p:sp>
              <p:nvSpPr>
                <p:cNvPr id="251" name="平行四辺形 250"/>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2"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248" name="グループ化 61"/>
              <p:cNvGrpSpPr/>
              <p:nvPr/>
            </p:nvGrpSpPr>
            <p:grpSpPr>
              <a:xfrm>
                <a:off x="2676046" y="3280639"/>
                <a:ext cx="126486" cy="200614"/>
                <a:chOff x="1523049" y="2450224"/>
                <a:chExt cx="266696" cy="533393"/>
              </a:xfrm>
              <a:solidFill>
                <a:srgbClr val="969696">
                  <a:lumMod val="40000"/>
                  <a:lumOff val="60000"/>
                </a:srgbClr>
              </a:solidFill>
            </p:grpSpPr>
            <p:sp>
              <p:nvSpPr>
                <p:cNvPr id="249" name="平行四辺形 248"/>
                <p:cNvSpPr/>
                <p:nvPr/>
              </p:nvSpPr>
              <p:spPr bwMode="auto">
                <a:xfrm rot="16200000">
                  <a:off x="1389700" y="2583573"/>
                  <a:ext cx="533393" cy="266696"/>
                </a:xfrm>
                <a:prstGeom prst="parallelogram">
                  <a:avLst>
                    <a:gd name="adj" fmla="val 43355"/>
                  </a:avLst>
                </a:prstGeom>
                <a:solidFill>
                  <a:srgbClr val="969696">
                    <a:lumMod val="75000"/>
                  </a:srgbClr>
                </a:solidFill>
                <a:ln w="0" cap="flat"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50" name="円/楕円 6"/>
                <p:cNvSpPr/>
                <p:nvPr/>
              </p:nvSpPr>
              <p:spPr>
                <a:xfrm>
                  <a:off x="1627932" y="2578491"/>
                  <a:ext cx="45719" cy="52250"/>
                </a:xfrm>
                <a:prstGeom prst="ellipse">
                  <a:avLst/>
                </a:prstGeom>
                <a:solidFill>
                  <a:srgbClr val="FFFFFF"/>
                </a:solidFill>
                <a:ln w="0" cap="flat"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grpSp>
          <p:nvGrpSpPr>
            <p:cNvPr id="158" name="グループ化 157"/>
            <p:cNvGrpSpPr/>
            <p:nvPr/>
          </p:nvGrpSpPr>
          <p:grpSpPr>
            <a:xfrm>
              <a:off x="1094642" y="2340924"/>
              <a:ext cx="1635953" cy="1866141"/>
              <a:chOff x="1378975" y="3445548"/>
              <a:chExt cx="1635953" cy="1866141"/>
            </a:xfrm>
          </p:grpSpPr>
          <p:grpSp>
            <p:nvGrpSpPr>
              <p:cNvPr id="160" name="グループ化 57"/>
              <p:cNvGrpSpPr/>
              <p:nvPr/>
            </p:nvGrpSpPr>
            <p:grpSpPr>
              <a:xfrm>
                <a:off x="2336837" y="3927776"/>
                <a:ext cx="126486" cy="200614"/>
                <a:chOff x="1523049" y="2450224"/>
                <a:chExt cx="266696" cy="533393"/>
              </a:xfrm>
              <a:solidFill>
                <a:srgbClr val="969696">
                  <a:lumMod val="40000"/>
                  <a:lumOff val="60000"/>
                </a:srgbClr>
              </a:solidFill>
            </p:grpSpPr>
            <p:sp>
              <p:nvSpPr>
                <p:cNvPr id="230" name="平行四辺形 22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3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1" name="グループ化 61"/>
              <p:cNvGrpSpPr/>
              <p:nvPr/>
            </p:nvGrpSpPr>
            <p:grpSpPr>
              <a:xfrm>
                <a:off x="2664743" y="4058242"/>
                <a:ext cx="126486" cy="200614"/>
                <a:chOff x="1523049" y="2450224"/>
                <a:chExt cx="266696" cy="533393"/>
              </a:xfrm>
              <a:solidFill>
                <a:srgbClr val="969696">
                  <a:lumMod val="40000"/>
                  <a:lumOff val="60000"/>
                </a:srgbClr>
              </a:solidFill>
            </p:grpSpPr>
            <p:sp>
              <p:nvSpPr>
                <p:cNvPr id="228" name="平行四辺形 22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2" name="グループ化 48"/>
              <p:cNvGrpSpPr/>
              <p:nvPr/>
            </p:nvGrpSpPr>
            <p:grpSpPr>
              <a:xfrm>
                <a:off x="2336837" y="4248333"/>
                <a:ext cx="126486" cy="200614"/>
                <a:chOff x="1523049" y="2450224"/>
                <a:chExt cx="266696" cy="533393"/>
              </a:xfrm>
              <a:solidFill>
                <a:srgbClr val="969696">
                  <a:lumMod val="40000"/>
                  <a:lumOff val="60000"/>
                </a:srgbClr>
              </a:solidFill>
            </p:grpSpPr>
            <p:sp>
              <p:nvSpPr>
                <p:cNvPr id="226" name="平行四辺形 22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3" name="グループ化 49"/>
              <p:cNvGrpSpPr/>
              <p:nvPr/>
            </p:nvGrpSpPr>
            <p:grpSpPr>
              <a:xfrm>
                <a:off x="2664743" y="4358791"/>
                <a:ext cx="126486" cy="200614"/>
                <a:chOff x="1523049" y="2450224"/>
                <a:chExt cx="266696" cy="533393"/>
              </a:xfrm>
              <a:solidFill>
                <a:srgbClr val="969696">
                  <a:lumMod val="40000"/>
                  <a:lumOff val="60000"/>
                </a:srgbClr>
              </a:solidFill>
            </p:grpSpPr>
            <p:sp>
              <p:nvSpPr>
                <p:cNvPr id="224" name="平行四辺形 22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4" name="グループ化 57"/>
              <p:cNvGrpSpPr/>
              <p:nvPr/>
            </p:nvGrpSpPr>
            <p:grpSpPr>
              <a:xfrm>
                <a:off x="2336837" y="4544705"/>
                <a:ext cx="126486" cy="200614"/>
                <a:chOff x="1523049" y="2450224"/>
                <a:chExt cx="266696" cy="533393"/>
              </a:xfrm>
              <a:solidFill>
                <a:srgbClr val="969696">
                  <a:lumMod val="40000"/>
                  <a:lumOff val="60000"/>
                </a:srgbClr>
              </a:solidFill>
            </p:grpSpPr>
            <p:sp>
              <p:nvSpPr>
                <p:cNvPr id="222" name="平行四辺形 22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5" name="グループ化 61"/>
              <p:cNvGrpSpPr/>
              <p:nvPr/>
            </p:nvGrpSpPr>
            <p:grpSpPr>
              <a:xfrm>
                <a:off x="2664743" y="4675172"/>
                <a:ext cx="126486" cy="200614"/>
                <a:chOff x="1523049" y="2450224"/>
                <a:chExt cx="266696" cy="533393"/>
              </a:xfrm>
              <a:solidFill>
                <a:srgbClr val="969696">
                  <a:lumMod val="40000"/>
                  <a:lumOff val="60000"/>
                </a:srgbClr>
              </a:solidFill>
            </p:grpSpPr>
            <p:sp>
              <p:nvSpPr>
                <p:cNvPr id="220" name="平行四辺形 21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2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sp>
            <p:nvSpPr>
              <p:cNvPr id="166" name="平行四辺形 165"/>
              <p:cNvSpPr/>
              <p:nvPr/>
            </p:nvSpPr>
            <p:spPr bwMode="auto">
              <a:xfrm rot="16200000">
                <a:off x="1413716" y="3710477"/>
                <a:ext cx="1866141" cy="1336283"/>
              </a:xfrm>
              <a:prstGeom prst="parallelogram">
                <a:avLst>
                  <a:gd name="adj" fmla="val 42072"/>
                </a:avLst>
              </a:prstGeom>
              <a:solidFill>
                <a:srgbClr val="969696">
                  <a:lumMod val="20000"/>
                  <a:lumOff val="80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grpSp>
            <p:nvGrpSpPr>
              <p:cNvPr id="167" name="グループ化 48"/>
              <p:cNvGrpSpPr/>
              <p:nvPr/>
            </p:nvGrpSpPr>
            <p:grpSpPr>
              <a:xfrm>
                <a:off x="1780545" y="3612180"/>
                <a:ext cx="126486" cy="200614"/>
                <a:chOff x="1523049" y="2450224"/>
                <a:chExt cx="266696" cy="533393"/>
              </a:xfrm>
              <a:solidFill>
                <a:srgbClr val="969696">
                  <a:lumMod val="40000"/>
                  <a:lumOff val="60000"/>
                </a:srgbClr>
              </a:solidFill>
            </p:grpSpPr>
            <p:sp>
              <p:nvSpPr>
                <p:cNvPr id="218" name="平行四辺形 21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8" name="グループ化 49"/>
              <p:cNvGrpSpPr/>
              <p:nvPr/>
            </p:nvGrpSpPr>
            <p:grpSpPr>
              <a:xfrm>
                <a:off x="2108451" y="3722638"/>
                <a:ext cx="126486" cy="200614"/>
                <a:chOff x="1523049" y="2450224"/>
                <a:chExt cx="266696" cy="533393"/>
              </a:xfrm>
              <a:solidFill>
                <a:srgbClr val="969696">
                  <a:lumMod val="40000"/>
                  <a:lumOff val="60000"/>
                </a:srgbClr>
              </a:solidFill>
            </p:grpSpPr>
            <p:sp>
              <p:nvSpPr>
                <p:cNvPr id="216" name="平行四辺形 21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69" name="グループ化 57"/>
              <p:cNvGrpSpPr/>
              <p:nvPr/>
            </p:nvGrpSpPr>
            <p:grpSpPr>
              <a:xfrm>
                <a:off x="1780545" y="3927776"/>
                <a:ext cx="126486" cy="200614"/>
                <a:chOff x="1523049" y="2450224"/>
                <a:chExt cx="266696" cy="533393"/>
              </a:xfrm>
              <a:solidFill>
                <a:srgbClr val="969696">
                  <a:lumMod val="40000"/>
                  <a:lumOff val="60000"/>
                </a:srgbClr>
              </a:solidFill>
            </p:grpSpPr>
            <p:sp>
              <p:nvSpPr>
                <p:cNvPr id="214" name="平行四辺形 21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0" name="グループ化 61"/>
              <p:cNvGrpSpPr/>
              <p:nvPr/>
            </p:nvGrpSpPr>
            <p:grpSpPr>
              <a:xfrm>
                <a:off x="2108451" y="4058242"/>
                <a:ext cx="126486" cy="200614"/>
                <a:chOff x="1523049" y="2450224"/>
                <a:chExt cx="266696" cy="533393"/>
              </a:xfrm>
              <a:solidFill>
                <a:srgbClr val="969696">
                  <a:lumMod val="40000"/>
                  <a:lumOff val="60000"/>
                </a:srgbClr>
              </a:solidFill>
            </p:grpSpPr>
            <p:sp>
              <p:nvSpPr>
                <p:cNvPr id="212" name="平行四辺形 21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1" name="グループ化 48"/>
              <p:cNvGrpSpPr/>
              <p:nvPr/>
            </p:nvGrpSpPr>
            <p:grpSpPr>
              <a:xfrm>
                <a:off x="2428540" y="3866784"/>
                <a:ext cx="126486" cy="200614"/>
                <a:chOff x="1523049" y="2450224"/>
                <a:chExt cx="266696" cy="533393"/>
              </a:xfrm>
              <a:solidFill>
                <a:srgbClr val="969696">
                  <a:lumMod val="40000"/>
                  <a:lumOff val="60000"/>
                </a:srgbClr>
              </a:solidFill>
            </p:grpSpPr>
            <p:sp>
              <p:nvSpPr>
                <p:cNvPr id="210" name="平行四辺形 20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1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2" name="グループ化 49"/>
              <p:cNvGrpSpPr/>
              <p:nvPr/>
            </p:nvGrpSpPr>
            <p:grpSpPr>
              <a:xfrm>
                <a:off x="2756446" y="3977242"/>
                <a:ext cx="126486" cy="200614"/>
                <a:chOff x="1523049" y="2450224"/>
                <a:chExt cx="266696" cy="533393"/>
              </a:xfrm>
              <a:solidFill>
                <a:srgbClr val="969696">
                  <a:lumMod val="40000"/>
                  <a:lumOff val="60000"/>
                </a:srgbClr>
              </a:solidFill>
            </p:grpSpPr>
            <p:sp>
              <p:nvSpPr>
                <p:cNvPr id="208" name="平行四辺形 20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3" name="グループ化 57"/>
              <p:cNvGrpSpPr/>
              <p:nvPr/>
            </p:nvGrpSpPr>
            <p:grpSpPr>
              <a:xfrm>
                <a:off x="2428540" y="4182380"/>
                <a:ext cx="126486" cy="200614"/>
                <a:chOff x="1523049" y="2450224"/>
                <a:chExt cx="266696" cy="533393"/>
              </a:xfrm>
              <a:solidFill>
                <a:srgbClr val="969696">
                  <a:lumMod val="40000"/>
                  <a:lumOff val="60000"/>
                </a:srgbClr>
              </a:solidFill>
            </p:grpSpPr>
            <p:sp>
              <p:nvSpPr>
                <p:cNvPr id="206" name="平行四辺形 20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4" name="グループ化 61"/>
              <p:cNvGrpSpPr/>
              <p:nvPr/>
            </p:nvGrpSpPr>
            <p:grpSpPr>
              <a:xfrm>
                <a:off x="2756446" y="4312846"/>
                <a:ext cx="126486" cy="200614"/>
                <a:chOff x="1523049" y="2450224"/>
                <a:chExt cx="266696" cy="533393"/>
              </a:xfrm>
              <a:solidFill>
                <a:srgbClr val="969696">
                  <a:lumMod val="40000"/>
                  <a:lumOff val="60000"/>
                </a:srgbClr>
              </a:solidFill>
            </p:grpSpPr>
            <p:sp>
              <p:nvSpPr>
                <p:cNvPr id="204" name="平行四辺形 20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5" name="グループ化 48"/>
              <p:cNvGrpSpPr/>
              <p:nvPr/>
            </p:nvGrpSpPr>
            <p:grpSpPr>
              <a:xfrm>
                <a:off x="1780545" y="4248333"/>
                <a:ext cx="126486" cy="200614"/>
                <a:chOff x="1523049" y="2450224"/>
                <a:chExt cx="266696" cy="533393"/>
              </a:xfrm>
              <a:solidFill>
                <a:srgbClr val="969696">
                  <a:lumMod val="40000"/>
                  <a:lumOff val="60000"/>
                </a:srgbClr>
              </a:solidFill>
            </p:grpSpPr>
            <p:sp>
              <p:nvSpPr>
                <p:cNvPr id="202" name="平行四辺形 20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6" name="グループ化 49"/>
              <p:cNvGrpSpPr/>
              <p:nvPr/>
            </p:nvGrpSpPr>
            <p:grpSpPr>
              <a:xfrm>
                <a:off x="2108451" y="4358791"/>
                <a:ext cx="126486" cy="200614"/>
                <a:chOff x="1523049" y="2450224"/>
                <a:chExt cx="266696" cy="533393"/>
              </a:xfrm>
              <a:solidFill>
                <a:srgbClr val="969696">
                  <a:lumMod val="40000"/>
                  <a:lumOff val="60000"/>
                </a:srgbClr>
              </a:solidFill>
            </p:grpSpPr>
            <p:sp>
              <p:nvSpPr>
                <p:cNvPr id="200" name="平行四辺形 19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20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7" name="グループ化 57"/>
              <p:cNvGrpSpPr/>
              <p:nvPr/>
            </p:nvGrpSpPr>
            <p:grpSpPr>
              <a:xfrm>
                <a:off x="1780545" y="4544705"/>
                <a:ext cx="126486" cy="200614"/>
                <a:chOff x="1523049" y="2450224"/>
                <a:chExt cx="266696" cy="533393"/>
              </a:xfrm>
              <a:solidFill>
                <a:srgbClr val="969696">
                  <a:lumMod val="40000"/>
                  <a:lumOff val="60000"/>
                </a:srgbClr>
              </a:solidFill>
            </p:grpSpPr>
            <p:sp>
              <p:nvSpPr>
                <p:cNvPr id="198" name="平行四辺形 19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8" name="グループ化 61"/>
              <p:cNvGrpSpPr/>
              <p:nvPr/>
            </p:nvGrpSpPr>
            <p:grpSpPr>
              <a:xfrm>
                <a:off x="2108451" y="4675172"/>
                <a:ext cx="126486" cy="200614"/>
                <a:chOff x="1523049" y="2450224"/>
                <a:chExt cx="266696" cy="533393"/>
              </a:xfrm>
              <a:solidFill>
                <a:srgbClr val="969696">
                  <a:lumMod val="40000"/>
                  <a:lumOff val="60000"/>
                </a:srgbClr>
              </a:solidFill>
            </p:grpSpPr>
            <p:sp>
              <p:nvSpPr>
                <p:cNvPr id="196" name="平行四辺形 195"/>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7"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79" name="グループ化 48"/>
              <p:cNvGrpSpPr/>
              <p:nvPr/>
            </p:nvGrpSpPr>
            <p:grpSpPr>
              <a:xfrm>
                <a:off x="2428540" y="4502937"/>
                <a:ext cx="126486" cy="200614"/>
                <a:chOff x="1523049" y="2450224"/>
                <a:chExt cx="266696" cy="533393"/>
              </a:xfrm>
              <a:solidFill>
                <a:srgbClr val="969696">
                  <a:lumMod val="40000"/>
                  <a:lumOff val="60000"/>
                </a:srgbClr>
              </a:solidFill>
            </p:grpSpPr>
            <p:sp>
              <p:nvSpPr>
                <p:cNvPr id="194" name="平行四辺形 193"/>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5"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80" name="グループ化 49"/>
              <p:cNvGrpSpPr/>
              <p:nvPr/>
            </p:nvGrpSpPr>
            <p:grpSpPr>
              <a:xfrm>
                <a:off x="2761252" y="4623567"/>
                <a:ext cx="126486" cy="200614"/>
                <a:chOff x="1523049" y="2450224"/>
                <a:chExt cx="266696" cy="533393"/>
              </a:xfrm>
              <a:solidFill>
                <a:srgbClr val="969696">
                  <a:lumMod val="40000"/>
                  <a:lumOff val="60000"/>
                </a:srgbClr>
              </a:solidFill>
            </p:grpSpPr>
            <p:sp>
              <p:nvSpPr>
                <p:cNvPr id="192" name="平行四辺形 191"/>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3"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81" name="グループ化 57"/>
              <p:cNvGrpSpPr/>
              <p:nvPr/>
            </p:nvGrpSpPr>
            <p:grpSpPr>
              <a:xfrm>
                <a:off x="2428540" y="4799309"/>
                <a:ext cx="126486" cy="200614"/>
                <a:chOff x="1523049" y="2450224"/>
                <a:chExt cx="266696" cy="533393"/>
              </a:xfrm>
              <a:solidFill>
                <a:srgbClr val="969696">
                  <a:lumMod val="40000"/>
                  <a:lumOff val="60000"/>
                </a:srgbClr>
              </a:solidFill>
            </p:grpSpPr>
            <p:sp>
              <p:nvSpPr>
                <p:cNvPr id="190" name="平行四辺形 189"/>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91"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grpSp>
            <p:nvGrpSpPr>
              <p:cNvPr id="182" name="グループ化 61"/>
              <p:cNvGrpSpPr/>
              <p:nvPr/>
            </p:nvGrpSpPr>
            <p:grpSpPr>
              <a:xfrm>
                <a:off x="2756446" y="4929775"/>
                <a:ext cx="126486" cy="200614"/>
                <a:chOff x="1523049" y="2450224"/>
                <a:chExt cx="266696" cy="533393"/>
              </a:xfrm>
              <a:solidFill>
                <a:srgbClr val="969696">
                  <a:lumMod val="40000"/>
                  <a:lumOff val="60000"/>
                </a:srgbClr>
              </a:solidFill>
            </p:grpSpPr>
            <p:sp>
              <p:nvSpPr>
                <p:cNvPr id="188" name="平行四辺形 187"/>
                <p:cNvSpPr/>
                <p:nvPr/>
              </p:nvSpPr>
              <p:spPr bwMode="auto">
                <a:xfrm rot="16200000">
                  <a:off x="1389700" y="2583573"/>
                  <a:ext cx="533393" cy="266696"/>
                </a:xfrm>
                <a:prstGeom prst="parallelogram">
                  <a:avLst>
                    <a:gd name="adj" fmla="val 43355"/>
                  </a:avLst>
                </a:prstGeom>
                <a:solidFill>
                  <a:srgbClr val="969696">
                    <a:lumMod val="75000"/>
                  </a:srgbClr>
                </a:solidFill>
                <a:ln w="0" cap="sq" cmpd="sng" algn="ctr">
                  <a:solidFill>
                    <a:srgbClr val="000000"/>
                  </a:solidFill>
                  <a:prstDash val="solid"/>
                  <a:miter lim="800000"/>
                  <a:headEnd type="none" w="med" len="med"/>
                  <a:tailEnd type="triangle" w="med" len="med"/>
                </a:ln>
                <a:effectLst/>
              </p:spPr>
              <p:txBody>
                <a:bodyPr vert="horz" wrap="none" lIns="90000" tIns="46800" rIns="90000" bIns="46800" numCol="1" rtlCol="0" anchor="t" anchorCtr="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smtClean="0">
                    <a:ln>
                      <a:noFill/>
                    </a:ln>
                    <a:solidFill>
                      <a:srgbClr val="FF3399"/>
                    </a:solidFill>
                    <a:effectLst/>
                    <a:uLnTx/>
                    <a:uFillTx/>
                    <a:latin typeface="Arial" charset="0"/>
                    <a:ea typeface="ＭＳ Ｐゴシック" pitchFamily="50" charset="-128"/>
                  </a:endParaRPr>
                </a:p>
              </p:txBody>
            </p:sp>
            <p:sp>
              <p:nvSpPr>
                <p:cNvPr id="189" name="円/楕円 6"/>
                <p:cNvSpPr/>
                <p:nvPr/>
              </p:nvSpPr>
              <p:spPr>
                <a:xfrm>
                  <a:off x="1627932" y="2578491"/>
                  <a:ext cx="45719" cy="52250"/>
                </a:xfrm>
                <a:prstGeom prst="ellipse">
                  <a:avLst/>
                </a:prstGeom>
                <a:solidFill>
                  <a:srgbClr val="FFFFFF"/>
                </a:solidFill>
                <a:ln w="0" cap="sq" cmpd="sng" algn="ctr">
                  <a:solidFill>
                    <a:srgbClr val="000000"/>
                  </a:solid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srgbClr val="FF3399"/>
                    </a:solidFill>
                    <a:effectLst/>
                    <a:uLnTx/>
                    <a:uFillTx/>
                    <a:latin typeface="Arial"/>
                    <a:ea typeface="+mn-ea"/>
                    <a:cs typeface="+mn-cs"/>
                  </a:endParaRPr>
                </a:p>
              </p:txBody>
            </p:sp>
          </p:grpSp>
          <p:sp>
            <p:nvSpPr>
              <p:cNvPr id="183" name="テキスト ボックス 182"/>
              <p:cNvSpPr txBox="1"/>
              <p:nvPr/>
            </p:nvSpPr>
            <p:spPr>
              <a:xfrm>
                <a:off x="1378975" y="4331506"/>
                <a:ext cx="397707"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800" b="0" i="1" u="none" strike="noStrike" kern="0" cap="none" spc="0" normalizeH="0" baseline="0" noProof="0" dirty="0" smtClean="0">
                    <a:ln>
                      <a:noFill/>
                    </a:ln>
                    <a:effectLst/>
                    <a:uLnTx/>
                    <a:uFillTx/>
                    <a:latin typeface="Times New Roman" pitchFamily="18" charset="0"/>
                    <a:ea typeface="ＭＳ ゴシック" pitchFamily="49" charset="-128"/>
                    <a:cs typeface="Times New Roman" pitchFamily="18" charset="0"/>
                  </a:rPr>
                  <a:t>d</a:t>
                </a:r>
                <a:endParaRPr kumimoji="1" lang="ja-JP" altLang="en-US" sz="1800" b="0" i="0" u="none" strike="noStrike" kern="0" cap="none" spc="0" normalizeH="0" baseline="-25000" noProof="0" dirty="0" smtClean="0">
                  <a:ln>
                    <a:noFill/>
                  </a:ln>
                  <a:effectLst/>
                  <a:uLnTx/>
                  <a:uFillTx/>
                  <a:latin typeface="Times New Roman" pitchFamily="18" charset="0"/>
                  <a:ea typeface="ＭＳ ゴシック" pitchFamily="49" charset="-128"/>
                  <a:cs typeface="Times New Roman" pitchFamily="18" charset="0"/>
                </a:endParaRPr>
              </a:p>
            </p:txBody>
          </p:sp>
          <p:cxnSp>
            <p:nvCxnSpPr>
              <p:cNvPr id="184" name="直線矢印コネクタ 183"/>
              <p:cNvCxnSpPr/>
              <p:nvPr/>
            </p:nvCxnSpPr>
            <p:spPr bwMode="auto">
              <a:xfrm flipV="1">
                <a:off x="1728194" y="4316446"/>
                <a:ext cx="8719" cy="307120"/>
              </a:xfrm>
              <a:prstGeom prst="straightConnector1">
                <a:avLst/>
              </a:prstGeom>
              <a:noFill/>
              <a:ln w="0" cap="flat" cmpd="sng" algn="ctr">
                <a:solidFill>
                  <a:srgbClr val="000000"/>
                </a:solidFill>
                <a:prstDash val="solid"/>
                <a:round/>
                <a:headEnd type="stealth" w="med" len="med"/>
                <a:tailEnd type="stealth"/>
              </a:ln>
              <a:effectLst/>
            </p:spPr>
          </p:cxnSp>
          <p:cxnSp>
            <p:nvCxnSpPr>
              <p:cNvPr id="185" name="直線矢印コネクタ 184"/>
              <p:cNvCxnSpPr/>
              <p:nvPr/>
            </p:nvCxnSpPr>
            <p:spPr bwMode="auto">
              <a:xfrm flipH="1" flipV="1">
                <a:off x="1791791" y="4738175"/>
                <a:ext cx="351334" cy="145658"/>
              </a:xfrm>
              <a:prstGeom prst="straightConnector1">
                <a:avLst/>
              </a:prstGeom>
              <a:noFill/>
              <a:ln w="0" cap="flat" cmpd="sng" algn="ctr">
                <a:solidFill>
                  <a:srgbClr val="000000"/>
                </a:solidFill>
                <a:prstDash val="solid"/>
                <a:round/>
                <a:headEnd type="stealth" w="med" len="med"/>
                <a:tailEnd type="stealth"/>
              </a:ln>
              <a:effectLst/>
            </p:spPr>
          </p:cxnSp>
        </p:grpSp>
        <p:sp>
          <p:nvSpPr>
            <p:cNvPr id="159" name="テキスト ボックス 158"/>
            <p:cNvSpPr txBox="1"/>
            <p:nvPr/>
          </p:nvSpPr>
          <p:spPr>
            <a:xfrm>
              <a:off x="3056258" y="4070060"/>
              <a:ext cx="678458"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2000" b="0" i="1" u="none" strike="noStrike" kern="0" cap="none" spc="0" normalizeH="0" baseline="0" noProof="0" dirty="0" smtClean="0">
                  <a:ln>
                    <a:noFill/>
                  </a:ln>
                  <a:effectLst/>
                  <a:uLnTx/>
                  <a:uFillTx/>
                  <a:latin typeface="Times New Roman" pitchFamily="18" charset="0"/>
                  <a:ea typeface="ＭＳ ゴシック" pitchFamily="49" charset="-128"/>
                  <a:cs typeface="Times New Roman" pitchFamily="18" charset="0"/>
                </a:rPr>
                <a:t>D</a:t>
              </a:r>
            </a:p>
          </p:txBody>
        </p:sp>
      </p:grpSp>
      <p:sp>
        <p:nvSpPr>
          <p:cNvPr id="282" name="テキスト ボックス 281"/>
          <p:cNvSpPr txBox="1"/>
          <p:nvPr/>
        </p:nvSpPr>
        <p:spPr>
          <a:xfrm>
            <a:off x="1535861" y="4162180"/>
            <a:ext cx="750526" cy="276999"/>
          </a:xfrm>
          <a:prstGeom prst="rect">
            <a:avLst/>
          </a:prstGeom>
          <a:noFill/>
        </p:spPr>
        <p:txBody>
          <a:bodyPr wrap="none" rtlCol="0">
            <a:spAutoFit/>
          </a:bodyPr>
          <a:lstStyle/>
          <a:p>
            <a:pPr defTabSz="914400" eaLnBrk="1" hangingPunct="1">
              <a:buClrTx/>
              <a:buSzTx/>
              <a:buFontTx/>
              <a:buNone/>
            </a:pPr>
            <a:r>
              <a:rPr kumimoji="1" lang="en-US" altLang="ja-JP" sz="1200" dirty="0" err="1" smtClean="0">
                <a:solidFill>
                  <a:srgbClr val="000000"/>
                </a:solidFill>
                <a:latin typeface="Times New Roman" pitchFamily="18" charset="0"/>
                <a:ea typeface="宋体" charset="-122"/>
              </a:rPr>
              <a:t>Tx</a:t>
            </a:r>
            <a:r>
              <a:rPr kumimoji="1" lang="en-US" altLang="ja-JP" sz="1200" dirty="0" smtClean="0">
                <a:solidFill>
                  <a:srgbClr val="000000"/>
                </a:solidFill>
                <a:latin typeface="Times New Roman" pitchFamily="18" charset="0"/>
                <a:ea typeface="宋体" charset="-122"/>
              </a:rPr>
              <a:t> array </a:t>
            </a:r>
            <a:endParaRPr kumimoji="1" lang="ja-JP" altLang="en-US" sz="1200" dirty="0">
              <a:solidFill>
                <a:srgbClr val="000000"/>
              </a:solidFill>
              <a:latin typeface="Times New Roman" pitchFamily="18" charset="0"/>
              <a:ea typeface="宋体" charset="-122"/>
            </a:endParaRPr>
          </a:p>
        </p:txBody>
      </p:sp>
      <p:sp>
        <p:nvSpPr>
          <p:cNvPr id="283" name="テキスト ボックス 282"/>
          <p:cNvSpPr txBox="1"/>
          <p:nvPr/>
        </p:nvSpPr>
        <p:spPr>
          <a:xfrm>
            <a:off x="3665391" y="3998537"/>
            <a:ext cx="720069" cy="276999"/>
          </a:xfrm>
          <a:prstGeom prst="rect">
            <a:avLst/>
          </a:prstGeom>
          <a:noFill/>
        </p:spPr>
        <p:txBody>
          <a:bodyPr wrap="none" rtlCol="0">
            <a:spAutoFit/>
          </a:bodyPr>
          <a:lstStyle/>
          <a:p>
            <a:pPr defTabSz="914400" eaLnBrk="1" hangingPunct="1">
              <a:buClrTx/>
              <a:buSzTx/>
              <a:buFontTx/>
              <a:buNone/>
            </a:pPr>
            <a:r>
              <a:rPr kumimoji="1" lang="en-US" altLang="ja-JP" sz="1200" dirty="0" smtClean="0">
                <a:solidFill>
                  <a:srgbClr val="000000"/>
                </a:solidFill>
                <a:latin typeface="Times New Roman" pitchFamily="18" charset="0"/>
                <a:ea typeface="宋体" charset="-122"/>
              </a:rPr>
              <a:t>Rx array</a:t>
            </a:r>
            <a:endParaRPr kumimoji="1" lang="ja-JP" altLang="en-US" sz="1200" dirty="0">
              <a:solidFill>
                <a:srgbClr val="000000"/>
              </a:solidFill>
              <a:latin typeface="Times New Roman" pitchFamily="18" charset="0"/>
              <a:ea typeface="宋体" charset="-122"/>
            </a:endParaRPr>
          </a:p>
        </p:txBody>
      </p:sp>
      <p:sp>
        <p:nvSpPr>
          <p:cNvPr id="298" name="正方形/長方形 297"/>
          <p:cNvSpPr/>
          <p:nvPr/>
        </p:nvSpPr>
        <p:spPr>
          <a:xfrm>
            <a:off x="1226161" y="4787091"/>
            <a:ext cx="989500" cy="461665"/>
          </a:xfrm>
          <a:prstGeom prst="rect">
            <a:avLst/>
          </a:prstGeom>
        </p:spPr>
        <p:txBody>
          <a:bodyPr wrap="square">
            <a:spAutoFit/>
          </a:bodyPr>
          <a:lstStyle/>
          <a:p>
            <a:pPr defTabSz="914400" eaLnBrk="1" hangingPunct="1">
              <a:buClrTx/>
              <a:buSzTx/>
              <a:buFontTx/>
              <a:buNone/>
            </a:pPr>
            <a:r>
              <a:rPr kumimoji="1" lang="en-US" altLang="ja-JP" sz="1200" dirty="0" err="1" smtClean="0">
                <a:solidFill>
                  <a:srgbClr val="000000"/>
                </a:solidFill>
                <a:latin typeface="Times New Roman" pitchFamily="18" charset="0"/>
                <a:ea typeface="宋体" charset="-122"/>
              </a:rPr>
              <a:t>Microstrip</a:t>
            </a:r>
            <a:r>
              <a:rPr kumimoji="1" lang="en-US" altLang="ja-JP" sz="1200" dirty="0" smtClean="0">
                <a:solidFill>
                  <a:srgbClr val="000000"/>
                </a:solidFill>
                <a:latin typeface="Times New Roman" pitchFamily="18" charset="0"/>
                <a:ea typeface="宋体" charset="-122"/>
              </a:rPr>
              <a:t> antenna</a:t>
            </a:r>
            <a:endParaRPr kumimoji="1" lang="ja-JP" altLang="en-US" sz="1200" dirty="0">
              <a:solidFill>
                <a:srgbClr val="000000"/>
              </a:solidFill>
              <a:latin typeface="Times New Roman" pitchFamily="18" charset="0"/>
              <a:ea typeface="宋体" charset="-122"/>
            </a:endParaRPr>
          </a:p>
        </p:txBody>
      </p:sp>
      <p:cxnSp>
        <p:nvCxnSpPr>
          <p:cNvPr id="299" name="直線矢印コネクタ 298"/>
          <p:cNvCxnSpPr/>
          <p:nvPr/>
        </p:nvCxnSpPr>
        <p:spPr bwMode="auto">
          <a:xfrm flipV="1">
            <a:off x="1945944" y="4531812"/>
            <a:ext cx="443068" cy="400646"/>
          </a:xfrm>
          <a:prstGeom prst="straightConnector1">
            <a:avLst/>
          </a:prstGeom>
          <a:solidFill>
            <a:srgbClr val="00CC99"/>
          </a:solidFill>
          <a:ln w="19050" cap="sq" cmpd="sng" algn="ctr">
            <a:solidFill>
              <a:srgbClr val="000000"/>
            </a:solidFill>
            <a:prstDash val="solid"/>
            <a:miter lim="800000"/>
            <a:headEnd type="none" w="sm" len="sm"/>
            <a:tailEnd type="stealth"/>
          </a:ln>
          <a:effectLst/>
        </p:spPr>
      </p:cxnSp>
      <p:sp>
        <p:nvSpPr>
          <p:cNvPr id="132" name="テキスト ボックス 131"/>
          <p:cNvSpPr txBox="1"/>
          <p:nvPr/>
        </p:nvSpPr>
        <p:spPr>
          <a:xfrm>
            <a:off x="746585" y="1988840"/>
            <a:ext cx="7641839" cy="1708160"/>
          </a:xfrm>
          <a:prstGeom prst="rect">
            <a:avLst/>
          </a:prstGeom>
          <a:noFill/>
        </p:spPr>
        <p:txBody>
          <a:bodyPr wrap="square" rtlCol="0">
            <a:spAutoFit/>
          </a:bodyPr>
          <a:lstStyle/>
          <a:p>
            <a:r>
              <a:rPr kumimoji="1" lang="en-US" altLang="ja-JP" sz="2100" dirty="0" smtClean="0">
                <a:ea typeface="HGP創英角ｺﾞｼｯｸUB" panose="020B0900000000000000" pitchFamily="50" charset="-128"/>
                <a:cs typeface="Times New Roman" panose="02020603050405020304" pitchFamily="18" charset="0"/>
              </a:rPr>
              <a:t>Basically the propagation channel is LOS MIMO.</a:t>
            </a:r>
          </a:p>
          <a:p>
            <a:endParaRPr kumimoji="1" lang="en-US" altLang="ja-JP" sz="2100" dirty="0">
              <a:ea typeface="HGP創英角ｺﾞｼｯｸUB" panose="020B0900000000000000" pitchFamily="50" charset="-128"/>
              <a:cs typeface="Times New Roman" panose="02020603050405020304" pitchFamily="18" charset="0"/>
            </a:endParaRPr>
          </a:p>
          <a:p>
            <a:r>
              <a:rPr kumimoji="1" lang="en-US" altLang="ja-JP" sz="2100" dirty="0" smtClean="0">
                <a:ea typeface="HGP創英角ｺﾞｼｯｸUB" panose="020B0900000000000000" pitchFamily="50" charset="-128"/>
                <a:cs typeface="Times New Roman" panose="02020603050405020304" pitchFamily="18" charset="0"/>
              </a:rPr>
              <a:t>when the number of elements  </a:t>
            </a:r>
            <a:r>
              <a:rPr kumimoji="1" lang="en-US" altLang="ja-JP" sz="2100" i="1" dirty="0" smtClean="0">
                <a:ea typeface="HGP創英角ｺﾞｼｯｸUB" panose="020B0900000000000000" pitchFamily="50" charset="-128"/>
                <a:cs typeface="Times New Roman" panose="02020603050405020304" pitchFamily="18" charset="0"/>
              </a:rPr>
              <a:t>M </a:t>
            </a:r>
            <a:r>
              <a:rPr kumimoji="1" lang="en-US" altLang="ja-JP" sz="2100" dirty="0" smtClean="0">
                <a:ea typeface="HGP創英角ｺﾞｼｯｸUB" panose="020B0900000000000000" pitchFamily="50" charset="-128"/>
                <a:cs typeface="Times New Roman" panose="02020603050405020304" pitchFamily="18" charset="0"/>
              </a:rPr>
              <a:t>=</a:t>
            </a:r>
            <a:r>
              <a:rPr kumimoji="1" lang="ja-JP" altLang="en-US" sz="2100" dirty="0" smtClean="0">
                <a:ea typeface="HGP創英角ｺﾞｼｯｸUB" panose="020B0900000000000000" pitchFamily="50" charset="-128"/>
                <a:cs typeface="Times New Roman" panose="02020603050405020304" pitchFamily="18" charset="0"/>
              </a:rPr>
              <a:t> </a:t>
            </a:r>
            <a:r>
              <a:rPr kumimoji="1" lang="en-US" altLang="ja-JP" sz="2100" dirty="0" smtClean="0">
                <a:ea typeface="HGP創英角ｺﾞｼｯｸUB" panose="020B0900000000000000" pitchFamily="50" charset="-128"/>
                <a:cs typeface="Times New Roman" panose="02020603050405020304" pitchFamily="18" charset="0"/>
              </a:rPr>
              <a:t>16 and the transmission distance </a:t>
            </a:r>
            <a:r>
              <a:rPr kumimoji="1" lang="en-US" altLang="ja-JP" sz="2100" i="1" dirty="0" smtClean="0">
                <a:ea typeface="HGP創英角ｺﾞｼｯｸUB" panose="020B0900000000000000" pitchFamily="50" charset="-128"/>
                <a:cs typeface="Times New Roman" panose="02020603050405020304" pitchFamily="18" charset="0"/>
              </a:rPr>
              <a:t>D</a:t>
            </a:r>
            <a:r>
              <a:rPr kumimoji="1" lang="en-US" altLang="ja-JP" sz="2100" dirty="0" smtClean="0">
                <a:ea typeface="HGP創英角ｺﾞｼｯｸUB" panose="020B0900000000000000" pitchFamily="50" charset="-128"/>
                <a:cs typeface="Times New Roman" panose="02020603050405020304" pitchFamily="18" charset="0"/>
              </a:rPr>
              <a:t> = 20 mm, optimum element spacing will be </a:t>
            </a:r>
            <a:r>
              <a:rPr kumimoji="1" lang="en-US" altLang="ja-JP" sz="2100" i="1" dirty="0" smtClean="0">
                <a:ea typeface="HGP創英角ｺﾞｼｯｸUB" panose="020B0900000000000000" pitchFamily="50" charset="-128"/>
                <a:cs typeface="Times New Roman" panose="02020603050405020304" pitchFamily="18" charset="0"/>
              </a:rPr>
              <a:t>d</a:t>
            </a:r>
            <a:r>
              <a:rPr kumimoji="1" lang="en-US" altLang="ja-JP" sz="2100" dirty="0" smtClean="0">
                <a:ea typeface="HGP創英角ｺﾞｼｯｸUB" panose="020B0900000000000000" pitchFamily="50" charset="-128"/>
                <a:cs typeface="Times New Roman" panose="02020603050405020304" pitchFamily="18" charset="0"/>
              </a:rPr>
              <a:t> = 5.5 mm</a:t>
            </a:r>
            <a:r>
              <a:rPr kumimoji="1" lang="ja-JP" altLang="en-US" sz="2100" dirty="0">
                <a:ea typeface="HGP創英角ｺﾞｼｯｸUB" panose="020B0900000000000000" pitchFamily="50" charset="-128"/>
                <a:cs typeface="Times New Roman" panose="02020603050405020304" pitchFamily="18" charset="0"/>
              </a:rPr>
              <a:t> </a:t>
            </a:r>
            <a:r>
              <a:rPr kumimoji="1" lang="en-US" altLang="ja-JP" sz="2100" dirty="0" smtClean="0">
                <a:ea typeface="HGP創英角ｺﾞｼｯｸUB" panose="020B0900000000000000" pitchFamily="50" charset="-128"/>
                <a:cs typeface="Times New Roman" panose="02020603050405020304" pitchFamily="18" charset="0"/>
              </a:rPr>
              <a:t>hence array is 20mm x 20 mm.</a:t>
            </a:r>
            <a:r>
              <a:rPr kumimoji="1" lang="ja-JP" altLang="en-US" sz="2100" dirty="0" smtClean="0">
                <a:ea typeface="HGP創英角ｺﾞｼｯｸUB" panose="020B0900000000000000" pitchFamily="50" charset="-128"/>
                <a:cs typeface="Times New Roman" panose="02020603050405020304" pitchFamily="18" charset="0"/>
              </a:rPr>
              <a:t>　</a:t>
            </a:r>
            <a:r>
              <a:rPr kumimoji="1" lang="en-US" altLang="ja-JP" sz="2100" dirty="0" smtClean="0">
                <a:ea typeface="HGP創英角ｺﾞｼｯｸUB" panose="020B0900000000000000" pitchFamily="50" charset="-128"/>
                <a:cs typeface="Times New Roman" panose="02020603050405020304" pitchFamily="18" charset="0"/>
              </a:rPr>
              <a:t>(Reference: 3e CMD)</a:t>
            </a:r>
          </a:p>
        </p:txBody>
      </p:sp>
      <p:sp>
        <p:nvSpPr>
          <p:cNvPr id="133" name="テキスト ボックス 132"/>
          <p:cNvSpPr txBox="1"/>
          <p:nvPr/>
        </p:nvSpPr>
        <p:spPr>
          <a:xfrm>
            <a:off x="5156914" y="4082081"/>
            <a:ext cx="3689438" cy="1200329"/>
          </a:xfrm>
          <a:prstGeom prst="rect">
            <a:avLst/>
          </a:prstGeom>
          <a:noFill/>
        </p:spPr>
        <p:txBody>
          <a:bodyPr wrap="square" rtlCol="0">
            <a:spAutoFit/>
          </a:bodyPr>
          <a:lstStyle/>
          <a:p>
            <a:pPr marL="285750" indent="-285750">
              <a:buFont typeface="Wingdings" pitchFamily="2" charset="2"/>
              <a:buChar char="ü"/>
            </a:pP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PHY Criteria 6</a:t>
            </a:r>
            <a:r>
              <a:rPr kumimoji="1" lang="en-US" altLang="ja-JP" sz="2400" dirty="0">
                <a:solidFill>
                  <a:srgbClr val="FF0000"/>
                </a:solidFill>
                <a:ea typeface="HGS創英角ｺﾞｼｯｸUB" panose="020B0900000000000000" pitchFamily="50" charset="-128"/>
                <a:cs typeface="Times New Roman" panose="02020603050405020304" pitchFamily="18" charset="0"/>
              </a:rPr>
              <a:t/>
            </a:r>
            <a:br>
              <a:rPr kumimoji="1" lang="en-US" altLang="ja-JP" sz="2400" dirty="0">
                <a:solidFill>
                  <a:srgbClr val="FF0000"/>
                </a:solidFill>
                <a:ea typeface="HGS創英角ｺﾞｼｯｸUB" panose="020B0900000000000000" pitchFamily="50" charset="-128"/>
                <a:cs typeface="Times New Roman" panose="02020603050405020304" pitchFamily="18" charset="0"/>
              </a:rPr>
            </a:br>
            <a:r>
              <a:rPr lang="en-US" altLang="ja-JP" sz="2400" dirty="0">
                <a:solidFill>
                  <a:srgbClr val="FF0000"/>
                </a:solidFill>
              </a:rPr>
              <a:t>The antenna </a:t>
            </a:r>
            <a:r>
              <a:rPr lang="en-US" altLang="ja-JP" sz="2400" dirty="0" smtClean="0">
                <a:solidFill>
                  <a:srgbClr val="FF0000"/>
                </a:solidFill>
              </a:rPr>
              <a:t>shall be </a:t>
            </a:r>
            <a:r>
              <a:rPr lang="en-US" altLang="ja-JP" sz="2400" dirty="0">
                <a:solidFill>
                  <a:srgbClr val="FF0000"/>
                </a:solidFill>
              </a:rPr>
              <a:t>small enough </a:t>
            </a:r>
            <a:endParaRPr kumimoji="1" lang="en-US" altLang="ja-JP" sz="2400" dirty="0" smtClean="0">
              <a:solidFill>
                <a:srgbClr val="FF0000"/>
              </a:solidFill>
              <a:ea typeface="HGS創英角ｺﾞｼｯｸUB" panose="020B0900000000000000" pitchFamily="50" charset="-128"/>
              <a:cs typeface="Times New Roman" panose="02020603050405020304" pitchFamily="18" charset="0"/>
            </a:endParaRPr>
          </a:p>
        </p:txBody>
      </p:sp>
      <p:sp>
        <p:nvSpPr>
          <p:cNvPr id="134" name="テキスト ボックス 133"/>
          <p:cNvSpPr txBox="1"/>
          <p:nvPr/>
        </p:nvSpPr>
        <p:spPr>
          <a:xfrm>
            <a:off x="7001633" y="631720"/>
            <a:ext cx="2015295" cy="276999"/>
          </a:xfrm>
          <a:prstGeom prst="rect">
            <a:avLst/>
          </a:prstGeom>
          <a:solidFill>
            <a:srgbClr val="FFC000"/>
          </a:solidFill>
          <a:ln>
            <a:solidFill>
              <a:schemeClr val="tx1"/>
            </a:solidFill>
          </a:ln>
        </p:spPr>
        <p:txBody>
          <a:bodyPr wrap="none" rtlCol="0">
            <a:spAutoFit/>
          </a:bodyPr>
          <a:lstStyle/>
          <a:p>
            <a:r>
              <a:rPr kumimoji="1" lang="en-US" altLang="ja-JP" dirty="0" smtClean="0"/>
              <a:t>Presented at Hawaii meetings</a:t>
            </a:r>
            <a:endParaRPr kumimoji="1" lang="ja-JP" altLang="en-US" dirty="0"/>
          </a:p>
        </p:txBody>
      </p:sp>
    </p:spTree>
    <p:extLst>
      <p:ext uri="{BB962C8B-B14F-4D97-AF65-F5344CB8AC3E}">
        <p14:creationId xmlns:p14="http://schemas.microsoft.com/office/powerpoint/2010/main" val="27577604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2564904"/>
            <a:ext cx="7772400" cy="1066800"/>
          </a:xfrm>
        </p:spPr>
        <p:txBody>
          <a:bodyPr/>
          <a:lstStyle/>
          <a:p>
            <a:r>
              <a:rPr kumimoji="1" lang="en-US" altLang="ja-JP" dirty="0" smtClean="0"/>
              <a:t>Thank you</a:t>
            </a:r>
            <a:endParaRPr kumimoji="1" lang="ja-JP" altLang="en-US" dirty="0"/>
          </a:p>
        </p:txBody>
      </p:sp>
    </p:spTree>
    <p:extLst>
      <p:ext uri="{BB962C8B-B14F-4D97-AF65-F5344CB8AC3E}">
        <p14:creationId xmlns:p14="http://schemas.microsoft.com/office/powerpoint/2010/main" val="419935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914400" y="2527893"/>
            <a:ext cx="7254815" cy="2123658"/>
          </a:xfrm>
          <a:prstGeom prst="rect">
            <a:avLst/>
          </a:prstGeom>
        </p:spPr>
        <p:txBody>
          <a:bodyPr wrap="square">
            <a:spAutoFit/>
          </a:bodyPr>
          <a:lstStyle/>
          <a:p>
            <a:pPr algn="ctr"/>
            <a:r>
              <a:rPr lang="pt-BR" altLang="ja-JP" sz="3600" dirty="0">
                <a:latin typeface="Times New Roman" pitchFamily="18" charset="0"/>
                <a:cs typeface="Times New Roman" pitchFamily="18" charset="0"/>
              </a:rPr>
              <a:t>Proposal for IEEE802.15.3e </a:t>
            </a:r>
            <a:endParaRPr lang="pt-BR" altLang="ja-JP" sz="3600" dirty="0" smtClean="0">
              <a:latin typeface="Times New Roman" pitchFamily="18" charset="0"/>
              <a:cs typeface="Times New Roman" pitchFamily="18" charset="0"/>
            </a:endParaRPr>
          </a:p>
          <a:p>
            <a:pPr algn="ctr"/>
            <a:r>
              <a:rPr lang="pt-BR" altLang="ja-JP" sz="3600" dirty="0" smtClean="0">
                <a:latin typeface="Times New Roman" pitchFamily="18" charset="0"/>
                <a:cs typeface="Times New Roman" pitchFamily="18" charset="0"/>
              </a:rPr>
              <a:t>High-Rate </a:t>
            </a:r>
            <a:r>
              <a:rPr lang="en-US" altLang="ja-JP" sz="3600" dirty="0" smtClean="0">
                <a:latin typeface="Times New Roman" panose="02020603050405020304" pitchFamily="18" charset="0"/>
                <a:cs typeface="Times New Roman" panose="02020603050405020304" pitchFamily="18" charset="0"/>
              </a:rPr>
              <a:t>Close Proximity System</a:t>
            </a:r>
          </a:p>
          <a:p>
            <a:pPr algn="ctr"/>
            <a:endParaRPr lang="en-US" altLang="ja-JP" sz="3600" dirty="0">
              <a:latin typeface="Times New Roman" panose="02020603050405020304" pitchFamily="18" charset="0"/>
              <a:cs typeface="Times New Roman" panose="02020603050405020304" pitchFamily="18" charset="0"/>
            </a:endParaRPr>
          </a:p>
          <a:p>
            <a:pPr algn="ctr"/>
            <a:r>
              <a:rPr lang="en-US" altLang="ja-JP" sz="2400" dirty="0" smtClean="0">
                <a:latin typeface="Times New Roman" panose="02020603050405020304" pitchFamily="18" charset="0"/>
                <a:cs typeface="Times New Roman" panose="02020603050405020304" pitchFamily="18" charset="0"/>
              </a:rPr>
              <a:t>September 15, 2015</a:t>
            </a:r>
            <a:endParaRPr lang="ja-JP"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7408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690113" y="2060848"/>
            <a:ext cx="7936301" cy="2246769"/>
          </a:xfrm>
          <a:prstGeom prst="rect">
            <a:avLst/>
          </a:prstGeom>
        </p:spPr>
        <p:txBody>
          <a:bodyPr wrap="square">
            <a:spAutoFit/>
          </a:bodyPr>
          <a:lstStyle/>
          <a:p>
            <a:pPr marL="285750" indent="-285750" eaLnBrk="1" fontAlgn="auto" hangingPunct="1">
              <a:spcBef>
                <a:spcPts val="0"/>
              </a:spcBef>
              <a:spcAft>
                <a:spcPts val="0"/>
              </a:spcAft>
              <a:buFont typeface="Wingdings" pitchFamily="2" charset="2"/>
              <a:buChar char="n"/>
            </a:pPr>
            <a:r>
              <a:rPr lang="en-US" altLang="ja-JP" sz="2000" dirty="0" smtClean="0">
                <a:ea typeface="ＭＳ Ｐゴシック" charset="-128"/>
              </a:rPr>
              <a:t>This part describes </a:t>
            </a:r>
            <a:r>
              <a:rPr lang="en-US" altLang="ja-JP" sz="2000" dirty="0">
                <a:ea typeface="ＭＳ Ｐゴシック" charset="-128"/>
              </a:rPr>
              <a:t>an outline of the key features for achieving high transmission rates</a:t>
            </a:r>
            <a:r>
              <a:rPr lang="ja-JP" altLang="en-US" sz="2000" dirty="0">
                <a:ea typeface="ＭＳ Ｐゴシック" charset="-128"/>
              </a:rPr>
              <a:t> </a:t>
            </a:r>
            <a:r>
              <a:rPr lang="en-US" altLang="ja-JP" sz="2000" dirty="0">
                <a:ea typeface="ＭＳ Ｐゴシック" charset="-128"/>
              </a:rPr>
              <a:t>using MIMO transmission.</a:t>
            </a:r>
          </a:p>
          <a:p>
            <a:pPr marL="285750" indent="-285750" eaLnBrk="1" fontAlgn="auto" hangingPunct="1">
              <a:spcBef>
                <a:spcPts val="0"/>
              </a:spcBef>
              <a:spcAft>
                <a:spcPts val="0"/>
              </a:spcAft>
              <a:buFont typeface="Wingdings" pitchFamily="2" charset="2"/>
              <a:buChar char="n"/>
            </a:pPr>
            <a:r>
              <a:rPr lang="en-US" altLang="ja-JP" sz="2000" dirty="0">
                <a:ea typeface="ＭＳ Ｐゴシック" charset="-128"/>
              </a:rPr>
              <a:t>Channel model parameters for </a:t>
            </a:r>
            <a:r>
              <a:rPr lang="en-US" altLang="ja-JP" sz="2000" dirty="0">
                <a:latin typeface="Times New Roman"/>
                <a:ea typeface="Times New Roman"/>
                <a:cs typeface="Times New Roman"/>
                <a:sym typeface="Times New Roman"/>
              </a:rPr>
              <a:t>PHY simulations are shown</a:t>
            </a:r>
            <a:r>
              <a:rPr lang="en-US" altLang="ja-JP" sz="2000" dirty="0">
                <a:ea typeface="ＭＳ Ｐゴシック" charset="-128"/>
              </a:rPr>
              <a:t>. BER simulation results with random impulse response generation and fixed average response are compared. We found that there is few difference between them.</a:t>
            </a:r>
          </a:p>
          <a:p>
            <a:pPr marL="285750" indent="-285750" eaLnBrk="1" fontAlgn="auto" hangingPunct="1">
              <a:spcBef>
                <a:spcPts val="0"/>
              </a:spcBef>
              <a:spcAft>
                <a:spcPts val="0"/>
              </a:spcAft>
              <a:buFont typeface="Wingdings" pitchFamily="2" charset="2"/>
              <a:buChar char="n"/>
            </a:pPr>
            <a:endParaRPr kumimoji="1" lang="ja-JP" altLang="en-US" sz="2000" dirty="0">
              <a:solidFill>
                <a:srgbClr val="000000"/>
              </a:solidFill>
              <a:latin typeface="Arial"/>
              <a:ea typeface="ＭＳ Ｐゴシック"/>
            </a:endParaRPr>
          </a:p>
        </p:txBody>
      </p:sp>
      <p:sp>
        <p:nvSpPr>
          <p:cNvPr id="12" name="タイトル 1"/>
          <p:cNvSpPr txBox="1">
            <a:spLocks/>
          </p:cNvSpPr>
          <p:nvPr/>
        </p:nvSpPr>
        <p:spPr bwMode="auto">
          <a:xfrm>
            <a:off x="633379" y="980728"/>
            <a:ext cx="7962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Arial" charset="0"/>
                <a:ea typeface="ＭＳ Ｐゴシック" charset="-128"/>
              </a:defRPr>
            </a:lvl2pPr>
            <a:lvl3pPr algn="l" rtl="0" eaLnBrk="1" fontAlgn="base" hangingPunct="1">
              <a:spcBef>
                <a:spcPct val="0"/>
              </a:spcBef>
              <a:spcAft>
                <a:spcPct val="0"/>
              </a:spcAft>
              <a:defRPr kumimoji="1" sz="3200">
                <a:solidFill>
                  <a:schemeClr val="tx2"/>
                </a:solidFill>
                <a:latin typeface="Arial" charset="0"/>
                <a:ea typeface="ＭＳ Ｐゴシック" charset="-128"/>
              </a:defRPr>
            </a:lvl3pPr>
            <a:lvl4pPr algn="l" rtl="0" eaLnBrk="1" fontAlgn="base" hangingPunct="1">
              <a:spcBef>
                <a:spcPct val="0"/>
              </a:spcBef>
              <a:spcAft>
                <a:spcPct val="0"/>
              </a:spcAft>
              <a:defRPr kumimoji="1" sz="3200">
                <a:solidFill>
                  <a:schemeClr val="tx2"/>
                </a:solidFill>
                <a:latin typeface="Arial" charset="0"/>
                <a:ea typeface="ＭＳ Ｐゴシック" charset="-128"/>
              </a:defRPr>
            </a:lvl4pPr>
            <a:lvl5pPr algn="l" rtl="0" eaLnBrk="1" fontAlgn="base" hangingPunct="1">
              <a:spcBef>
                <a:spcPct val="0"/>
              </a:spcBef>
              <a:spcAft>
                <a:spcPct val="0"/>
              </a:spcAf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3200">
                <a:solidFill>
                  <a:schemeClr val="tx2"/>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2800" b="1" kern="0" dirty="0" smtClean="0">
                <a:solidFill>
                  <a:srgbClr val="000000"/>
                </a:solidFill>
                <a:latin typeface="Arial"/>
                <a:ea typeface="ＭＳ Ｐゴシック"/>
              </a:rPr>
              <a:t>Abstract</a:t>
            </a:r>
            <a:endParaRPr kumimoji="1" lang="ja-JP" altLang="en-US" sz="2800" b="1" i="0" u="none" strike="noStrike" kern="0" cap="none" spc="0" normalizeH="0" baseline="0" noProof="0" dirty="0">
              <a:ln>
                <a:noFill/>
              </a:ln>
              <a:solidFill>
                <a:srgbClr val="000000"/>
              </a:solidFill>
              <a:effectLst/>
              <a:uLnTx/>
              <a:uFillTx/>
              <a:latin typeface="Arial"/>
              <a:ea typeface="ＭＳ Ｐゴシック"/>
              <a:cs typeface="+mj-cs"/>
            </a:endParaRPr>
          </a:p>
        </p:txBody>
      </p:sp>
    </p:spTree>
    <p:extLst>
      <p:ext uri="{BB962C8B-B14F-4D97-AF65-F5344CB8AC3E}">
        <p14:creationId xmlns:p14="http://schemas.microsoft.com/office/powerpoint/2010/main" val="12009658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633379" y="2348880"/>
            <a:ext cx="7936301" cy="2246769"/>
          </a:xfrm>
          <a:prstGeom prst="rect">
            <a:avLst/>
          </a:prstGeom>
        </p:spPr>
        <p:txBody>
          <a:bodyPr wrap="square">
            <a:spAutoFit/>
          </a:bodyPr>
          <a:lstStyle/>
          <a:p>
            <a:pPr marL="514350" indent="-514350">
              <a:buFont typeface="+mj-lt"/>
              <a:buAutoNum type="arabicPeriod"/>
            </a:pPr>
            <a:r>
              <a:rPr lang="en-US" altLang="ja-JP" sz="2800" dirty="0">
                <a:cs typeface="Times New Roman" panose="02020603050405020304" pitchFamily="18" charset="0"/>
              </a:rPr>
              <a:t>MIMO PHY</a:t>
            </a:r>
            <a:r>
              <a:rPr lang="en-US" altLang="ja-JP" sz="2800" dirty="0" smtClean="0">
                <a:cs typeface="Times New Roman" panose="02020603050405020304" pitchFamily="18" charset="0"/>
              </a:rPr>
              <a:t> proposal for </a:t>
            </a:r>
            <a:r>
              <a:rPr lang="en-US" altLang="ja-JP" sz="2800" dirty="0">
                <a:cs typeface="Times New Roman" panose="02020603050405020304" pitchFamily="18" charset="0"/>
              </a:rPr>
              <a:t>100</a:t>
            </a:r>
            <a:r>
              <a:rPr lang="ja-JP" altLang="en-US" sz="2800" dirty="0">
                <a:cs typeface="Times New Roman" panose="02020603050405020304" pitchFamily="18" charset="0"/>
              </a:rPr>
              <a:t> </a:t>
            </a:r>
            <a:r>
              <a:rPr lang="en-US" altLang="ja-JP" sz="2800" dirty="0" err="1">
                <a:cs typeface="Times New Roman" panose="02020603050405020304" pitchFamily="18" charset="0"/>
              </a:rPr>
              <a:t>Gbit</a:t>
            </a:r>
            <a:r>
              <a:rPr lang="en-US" altLang="ja-JP" sz="2800" dirty="0">
                <a:cs typeface="Times New Roman" panose="02020603050405020304" pitchFamily="18" charset="0"/>
              </a:rPr>
              <a:t>/s</a:t>
            </a:r>
          </a:p>
          <a:p>
            <a:pPr marL="514350" indent="-514350">
              <a:buFont typeface="+mj-lt"/>
              <a:buAutoNum type="arabicPeriod"/>
            </a:pPr>
            <a:r>
              <a:rPr lang="en-US" altLang="ja-JP" sz="2800" dirty="0">
                <a:cs typeface="Times New Roman" panose="02020603050405020304" pitchFamily="18" charset="0"/>
              </a:rPr>
              <a:t>HRCP Channel model</a:t>
            </a:r>
          </a:p>
          <a:p>
            <a:pPr lvl="1"/>
            <a:r>
              <a:rPr lang="en-US" altLang="ja-JP" sz="2800" dirty="0">
                <a:cs typeface="Times New Roman" panose="02020603050405020304" pitchFamily="18" charset="0"/>
              </a:rPr>
              <a:t>Channel response measurements</a:t>
            </a:r>
          </a:p>
          <a:p>
            <a:pPr lvl="1"/>
            <a:r>
              <a:rPr lang="en-US" altLang="ja-JP" sz="2800" dirty="0">
                <a:cs typeface="Times New Roman" panose="02020603050405020304" pitchFamily="18" charset="0"/>
              </a:rPr>
              <a:t>SISO model</a:t>
            </a:r>
          </a:p>
          <a:p>
            <a:pPr lvl="1"/>
            <a:r>
              <a:rPr lang="en-US" altLang="ja-JP" sz="2800" dirty="0">
                <a:cs typeface="Times New Roman" panose="02020603050405020304" pitchFamily="18" charset="0"/>
              </a:rPr>
              <a:t>MIMO </a:t>
            </a:r>
            <a:r>
              <a:rPr lang="en-US" altLang="ja-JP" sz="2800" dirty="0" smtClean="0">
                <a:cs typeface="Times New Roman" panose="02020603050405020304" pitchFamily="18" charset="0"/>
              </a:rPr>
              <a:t>extension</a:t>
            </a:r>
            <a:endParaRPr lang="en-US" altLang="ja-JP" sz="2800" dirty="0">
              <a:cs typeface="Times New Roman" panose="02020603050405020304" pitchFamily="18" charset="0"/>
            </a:endParaRPr>
          </a:p>
        </p:txBody>
      </p:sp>
      <p:sp>
        <p:nvSpPr>
          <p:cNvPr id="12" name="タイトル 1"/>
          <p:cNvSpPr txBox="1">
            <a:spLocks/>
          </p:cNvSpPr>
          <p:nvPr/>
        </p:nvSpPr>
        <p:spPr bwMode="auto">
          <a:xfrm>
            <a:off x="633379" y="1149794"/>
            <a:ext cx="79629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Arial" charset="0"/>
                <a:ea typeface="ＭＳ Ｐゴシック" charset="-128"/>
              </a:defRPr>
            </a:lvl2pPr>
            <a:lvl3pPr algn="l" rtl="0" eaLnBrk="1" fontAlgn="base" hangingPunct="1">
              <a:spcBef>
                <a:spcPct val="0"/>
              </a:spcBef>
              <a:spcAft>
                <a:spcPct val="0"/>
              </a:spcAft>
              <a:defRPr kumimoji="1" sz="3200">
                <a:solidFill>
                  <a:schemeClr val="tx2"/>
                </a:solidFill>
                <a:latin typeface="Arial" charset="0"/>
                <a:ea typeface="ＭＳ Ｐゴシック" charset="-128"/>
              </a:defRPr>
            </a:lvl3pPr>
            <a:lvl4pPr algn="l" rtl="0" eaLnBrk="1" fontAlgn="base" hangingPunct="1">
              <a:spcBef>
                <a:spcPct val="0"/>
              </a:spcBef>
              <a:spcAft>
                <a:spcPct val="0"/>
              </a:spcAft>
              <a:defRPr kumimoji="1" sz="3200">
                <a:solidFill>
                  <a:schemeClr val="tx2"/>
                </a:solidFill>
                <a:latin typeface="Arial" charset="0"/>
                <a:ea typeface="ＭＳ Ｐゴシック" charset="-128"/>
              </a:defRPr>
            </a:lvl4pPr>
            <a:lvl5pPr algn="l" rtl="0" eaLnBrk="1" fontAlgn="base" hangingPunct="1">
              <a:spcBef>
                <a:spcPct val="0"/>
              </a:spcBef>
              <a:spcAft>
                <a:spcPct val="0"/>
              </a:spcAft>
              <a:defRPr kumimoji="1" sz="3200">
                <a:solidFill>
                  <a:schemeClr val="tx2"/>
                </a:solidFill>
                <a:latin typeface="Arial" charset="0"/>
                <a:ea typeface="ＭＳ Ｐゴシック" charset="-128"/>
              </a:defRPr>
            </a:lvl5pPr>
            <a:lvl6pPr marL="457200" algn="l" rtl="0" eaLnBrk="1" fontAlgn="base" hangingPunct="1">
              <a:spcBef>
                <a:spcPct val="0"/>
              </a:spcBef>
              <a:spcAft>
                <a:spcPct val="0"/>
              </a:spcAft>
              <a:defRPr kumimoji="1" sz="3200">
                <a:solidFill>
                  <a:schemeClr val="tx2"/>
                </a:solidFill>
                <a:latin typeface="Arial" charset="0"/>
                <a:ea typeface="ＭＳ Ｐゴシック" charset="-128"/>
              </a:defRPr>
            </a:lvl6pPr>
            <a:lvl7pPr marL="914400" algn="l" rtl="0" eaLnBrk="1" fontAlgn="base" hangingPunct="1">
              <a:spcBef>
                <a:spcPct val="0"/>
              </a:spcBef>
              <a:spcAft>
                <a:spcPct val="0"/>
              </a:spcAft>
              <a:defRPr kumimoji="1" sz="3200">
                <a:solidFill>
                  <a:schemeClr val="tx2"/>
                </a:solidFill>
                <a:latin typeface="Arial" charset="0"/>
                <a:ea typeface="ＭＳ Ｐゴシック" charset="-128"/>
              </a:defRPr>
            </a:lvl7pPr>
            <a:lvl8pPr marL="1371600" algn="l" rtl="0" eaLnBrk="1" fontAlgn="base" hangingPunct="1">
              <a:spcBef>
                <a:spcPct val="0"/>
              </a:spcBef>
              <a:spcAft>
                <a:spcPct val="0"/>
              </a:spcAft>
              <a:defRPr kumimoji="1" sz="3200">
                <a:solidFill>
                  <a:schemeClr val="tx2"/>
                </a:solidFill>
                <a:latin typeface="Arial" charset="0"/>
                <a:ea typeface="ＭＳ Ｐゴシック" charset="-128"/>
              </a:defRPr>
            </a:lvl8pPr>
            <a:lvl9pPr marL="1828800" algn="l" rtl="0" eaLnBrk="1" fontAlgn="base" hangingPunct="1">
              <a:spcBef>
                <a:spcPct val="0"/>
              </a:spcBef>
              <a:spcAft>
                <a:spcPct val="0"/>
              </a:spcAft>
              <a:defRPr kumimoji="1" sz="3200">
                <a:solidFill>
                  <a:schemeClr val="tx2"/>
                </a:solidFill>
                <a:latin typeface="Arial"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2800" b="1" kern="0" dirty="0">
                <a:solidFill>
                  <a:srgbClr val="000000"/>
                </a:solidFill>
                <a:latin typeface="Arial"/>
                <a:ea typeface="ＭＳ Ｐゴシック"/>
              </a:rPr>
              <a:t>Contents</a:t>
            </a:r>
            <a:endParaRPr kumimoji="1" lang="ja-JP" altLang="en-US" sz="2800" b="1" i="0" u="none" strike="noStrike" kern="0" cap="none" spc="0" normalizeH="0" baseline="0" noProof="0" dirty="0">
              <a:ln>
                <a:noFill/>
              </a:ln>
              <a:solidFill>
                <a:srgbClr val="000000"/>
              </a:solidFill>
              <a:effectLst/>
              <a:uLnTx/>
              <a:uFillTx/>
              <a:latin typeface="Arial"/>
              <a:ea typeface="ＭＳ Ｐゴシック"/>
              <a:cs typeface="+mj-cs"/>
            </a:endParaRPr>
          </a:p>
        </p:txBody>
      </p:sp>
    </p:spTree>
    <p:extLst>
      <p:ext uri="{BB962C8B-B14F-4D97-AF65-F5344CB8AC3E}">
        <p14:creationId xmlns:p14="http://schemas.microsoft.com/office/powerpoint/2010/main" val="295438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p:cNvSpPr>
            <a:spLocks noGrp="1"/>
          </p:cNvSpPr>
          <p:nvPr>
            <p:ph idx="1"/>
          </p:nvPr>
        </p:nvSpPr>
        <p:spPr/>
        <p:txBody>
          <a:bodyPr/>
          <a:lstStyle/>
          <a:p>
            <a:r>
              <a:rPr kumimoji="1" lang="en-US" altLang="ja-JP" sz="2800" dirty="0" smtClean="0">
                <a:latin typeface="Times New Roman" panose="02020603050405020304" pitchFamily="18" charset="0"/>
                <a:cs typeface="Times New Roman" panose="02020603050405020304" pitchFamily="18" charset="0"/>
              </a:rPr>
              <a:t>We propose the use of MIMO</a:t>
            </a:r>
            <a:r>
              <a:rPr lang="en-US" altLang="ja-JP" sz="2800" dirty="0" smtClean="0">
                <a:latin typeface="Times New Roman" panose="02020603050405020304" pitchFamily="18" charset="0"/>
                <a:cs typeface="Times New Roman" panose="02020603050405020304" pitchFamily="18" charset="0"/>
              </a:rPr>
              <a:t> in line-of-sight (LOS)</a:t>
            </a:r>
            <a:r>
              <a:rPr kumimoji="1" lang="en-US" altLang="ja-JP" sz="2800" dirty="0" smtClean="0">
                <a:latin typeface="Times New Roman" panose="02020603050405020304" pitchFamily="18" charset="0"/>
                <a:cs typeface="Times New Roman" panose="02020603050405020304" pitchFamily="18" charset="0"/>
              </a:rPr>
              <a:t> propagation environment for high rate towards 100Gbit/s.</a:t>
            </a:r>
          </a:p>
          <a:p>
            <a:r>
              <a:rPr lang="en-US" altLang="ja-JP" sz="2800" dirty="0">
                <a:latin typeface="Times New Roman" pitchFamily="18" charset="0"/>
                <a:cs typeface="Times New Roman" pitchFamily="18" charset="0"/>
              </a:rPr>
              <a:t>Selecting </a:t>
            </a:r>
            <a:r>
              <a:rPr lang="en-US" altLang="ja-JP" sz="2800" dirty="0" smtClean="0">
                <a:latin typeface="Times New Roman" pitchFamily="18" charset="0"/>
                <a:cs typeface="Times New Roman" pitchFamily="18" charset="0"/>
              </a:rPr>
              <a:t>antenna is allowed to be done by employing training using multiple of association requests.</a:t>
            </a:r>
            <a:endParaRPr lang="en-US" altLang="ja-JP" sz="2800" dirty="0">
              <a:latin typeface="Times New Roman" panose="02020603050405020304" pitchFamily="18" charset="0"/>
              <a:cs typeface="Times New Roman" panose="02020603050405020304" pitchFamily="18" charset="0"/>
            </a:endParaRPr>
          </a:p>
          <a:p>
            <a:r>
              <a:rPr kumimoji="1" lang="en-US" altLang="ja-JP" sz="2800" dirty="0" smtClean="0">
                <a:latin typeface="Times New Roman" panose="02020603050405020304" pitchFamily="18" charset="0"/>
                <a:cs typeface="Times New Roman" panose="02020603050405020304" pitchFamily="18" charset="0"/>
              </a:rPr>
              <a:t>For 100 </a:t>
            </a:r>
            <a:r>
              <a:rPr kumimoji="1" lang="en-US" altLang="ja-JP" sz="2800" dirty="0" err="1" smtClean="0">
                <a:latin typeface="Times New Roman" panose="02020603050405020304" pitchFamily="18" charset="0"/>
                <a:cs typeface="Times New Roman" panose="02020603050405020304" pitchFamily="18" charset="0"/>
              </a:rPr>
              <a:t>Gbit</a:t>
            </a:r>
            <a:r>
              <a:rPr kumimoji="1" lang="en-US" altLang="ja-JP" sz="2800" dirty="0" smtClean="0">
                <a:latin typeface="Times New Roman" panose="02020603050405020304" pitchFamily="18" charset="0"/>
                <a:cs typeface="Times New Roman" panose="02020603050405020304" pitchFamily="18" charset="0"/>
              </a:rPr>
              <a:t>/s transmission, channel aggregation or bonding will also be employed</a:t>
            </a:r>
          </a:p>
        </p:txBody>
      </p:sp>
      <p:sp>
        <p:nvSpPr>
          <p:cNvPr id="5" name="タイトル 4"/>
          <p:cNvSpPr>
            <a:spLocks noGrp="1"/>
          </p:cNvSpPr>
          <p:nvPr>
            <p:ph type="title"/>
          </p:nvPr>
        </p:nvSpPr>
        <p:spPr/>
        <p:txBody>
          <a:bodyPr/>
          <a:lstStyle/>
          <a:p>
            <a:r>
              <a:rPr lang="en-US" altLang="ja-JP" dirty="0" smtClean="0"/>
              <a:t>1. MIMO </a:t>
            </a:r>
            <a:r>
              <a:rPr lang="en-US" altLang="ja-JP" dirty="0">
                <a:cs typeface="Times New Roman" panose="02020603050405020304" pitchFamily="18" charset="0"/>
              </a:rPr>
              <a:t>PHY proposal for 100</a:t>
            </a:r>
            <a:r>
              <a:rPr lang="ja-JP" altLang="en-US" dirty="0">
                <a:cs typeface="Times New Roman" panose="02020603050405020304" pitchFamily="18" charset="0"/>
              </a:rPr>
              <a:t> </a:t>
            </a:r>
            <a:r>
              <a:rPr lang="en-US" altLang="ja-JP" dirty="0" err="1" smtClean="0">
                <a:cs typeface="Times New Roman" panose="02020603050405020304" pitchFamily="18" charset="0"/>
              </a:rPr>
              <a:t>Gbit</a:t>
            </a:r>
            <a:r>
              <a:rPr lang="en-US" altLang="ja-JP" dirty="0" smtClean="0">
                <a:cs typeface="Times New Roman" panose="02020603050405020304" pitchFamily="18" charset="0"/>
              </a:rPr>
              <a:t>/s</a:t>
            </a:r>
            <a:endParaRPr kumimoji="1" lang="ja-JP" altLang="en-US" dirty="0"/>
          </a:p>
        </p:txBody>
      </p:sp>
    </p:spTree>
    <p:extLst>
      <p:ext uri="{BB962C8B-B14F-4D97-AF65-F5344CB8AC3E}">
        <p14:creationId xmlns:p14="http://schemas.microsoft.com/office/powerpoint/2010/main" val="25216028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cs typeface="Times New Roman" pitchFamily="18" charset="0"/>
              </a:rPr>
              <a:t>MCS</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326742596"/>
              </p:ext>
            </p:extLst>
          </p:nvPr>
        </p:nvGraphicFramePr>
        <p:xfrm>
          <a:off x="395536" y="1700809"/>
          <a:ext cx="8424932" cy="3847620"/>
        </p:xfrm>
        <a:graphic>
          <a:graphicData uri="http://schemas.openxmlformats.org/drawingml/2006/table">
            <a:tbl>
              <a:tblPr firstRow="1" bandRow="1">
                <a:tableStyleId>{5C22544A-7EE6-4342-B048-85BDC9FD1C3A}</a:tableStyleId>
              </a:tblPr>
              <a:tblGrid>
                <a:gridCol w="720080"/>
                <a:gridCol w="540372"/>
                <a:gridCol w="716448"/>
                <a:gridCol w="716448"/>
                <a:gridCol w="716448"/>
                <a:gridCol w="716448"/>
                <a:gridCol w="716448"/>
                <a:gridCol w="716448"/>
                <a:gridCol w="716448"/>
                <a:gridCol w="716448"/>
                <a:gridCol w="716448"/>
                <a:gridCol w="716448"/>
              </a:tblGrid>
              <a:tr h="262175">
                <a:tc>
                  <a:txBody>
                    <a:bodyPr/>
                    <a:lstStyle/>
                    <a:p>
                      <a:pPr algn="l">
                        <a:spcAft>
                          <a:spcPts val="0"/>
                        </a:spcAft>
                      </a:pPr>
                      <a:r>
                        <a:rPr lang="en-US" sz="1400" b="0" kern="0" dirty="0">
                          <a:solidFill>
                            <a:schemeClr val="tx1"/>
                          </a:solidFill>
                          <a:effectLst/>
                        </a:rPr>
                        <a:t> </a:t>
                      </a:r>
                      <a:endParaRPr lang="ja-JP" sz="2000" b="0" kern="100" dirty="0">
                        <a:solidFill>
                          <a:schemeClr val="tx1"/>
                        </a:solidFill>
                        <a:effectLst/>
                        <a:latin typeface="Century"/>
                        <a:ea typeface="ＭＳ 明朝"/>
                        <a:cs typeface="Times New Roman"/>
                      </a:endParaRPr>
                    </a:p>
                  </a:txBody>
                  <a:tcPr marL="33020" marR="33020" marT="36195" marB="36195">
                    <a:noFill/>
                  </a:tcPr>
                </a:tc>
                <a:tc>
                  <a:txBody>
                    <a:bodyPr/>
                    <a:lstStyle/>
                    <a:p>
                      <a:pPr algn="l">
                        <a:spcAft>
                          <a:spcPts val="0"/>
                        </a:spcAft>
                      </a:pPr>
                      <a:r>
                        <a:rPr lang="en-US" sz="1400" b="0" kern="0">
                          <a:solidFill>
                            <a:schemeClr val="tx1"/>
                          </a:solidFill>
                          <a:effectLst/>
                        </a:rPr>
                        <a:t> </a:t>
                      </a:r>
                      <a:endParaRPr lang="ja-JP" sz="2000" b="0" kern="100">
                        <a:solidFill>
                          <a:schemeClr val="tx1"/>
                        </a:solidFill>
                        <a:effectLst/>
                        <a:latin typeface="Century"/>
                        <a:ea typeface="ＭＳ 明朝"/>
                        <a:cs typeface="Times New Roman"/>
                      </a:endParaRPr>
                    </a:p>
                  </a:txBody>
                  <a:tcPr marL="33020" marR="33020" marT="36195" marB="36195">
                    <a:noFill/>
                  </a:tcPr>
                </a:tc>
                <a:tc gridSpan="10">
                  <a:txBody>
                    <a:bodyPr/>
                    <a:lstStyle/>
                    <a:p>
                      <a:pPr algn="r">
                        <a:spcAft>
                          <a:spcPts val="0"/>
                        </a:spcAft>
                      </a:pPr>
                      <a:r>
                        <a:rPr lang="en-US" sz="1400" b="0" kern="0" dirty="0">
                          <a:solidFill>
                            <a:schemeClr val="tx1"/>
                          </a:solidFill>
                          <a:effectLst/>
                        </a:rPr>
                        <a:t>* Pilot word length/sub-block length = 8/64</a:t>
                      </a:r>
                      <a:endParaRPr lang="ja-JP" sz="2000" b="0" kern="100" dirty="0">
                        <a:solidFill>
                          <a:schemeClr val="tx1"/>
                        </a:solidFill>
                        <a:effectLst/>
                        <a:latin typeface="Century"/>
                        <a:ea typeface="ＭＳ 明朝"/>
                        <a:cs typeface="Times New Roman"/>
                      </a:endParaRPr>
                    </a:p>
                  </a:txBody>
                  <a:tcPr marL="33020" marR="33020" marT="36195" marB="36195" anchor="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62175">
                <a:tc rowSpan="3">
                  <a:txBody>
                    <a:bodyPr/>
                    <a:lstStyle/>
                    <a:p>
                      <a:pPr algn="ctr">
                        <a:spcAft>
                          <a:spcPts val="0"/>
                        </a:spcAft>
                      </a:pPr>
                      <a:r>
                        <a:rPr lang="en-US" sz="1400" kern="0">
                          <a:effectLst/>
                        </a:rPr>
                        <a:t>Modulation</a:t>
                      </a:r>
                      <a:endParaRPr lang="ja-JP" sz="2000" kern="100">
                        <a:effectLst/>
                        <a:latin typeface="Century"/>
                        <a:ea typeface="ＭＳ 明朝"/>
                        <a:cs typeface="Times New Roman"/>
                      </a:endParaRPr>
                    </a:p>
                  </a:txBody>
                  <a:tcPr marL="33020" marR="33020" marT="36195" marB="36195" anchor="ctr"/>
                </a:tc>
                <a:tc rowSpan="3">
                  <a:txBody>
                    <a:bodyPr/>
                    <a:lstStyle/>
                    <a:p>
                      <a:pPr algn="ctr">
                        <a:spcAft>
                          <a:spcPts val="0"/>
                        </a:spcAft>
                      </a:pPr>
                      <a:r>
                        <a:rPr lang="en-US" sz="1400" kern="0">
                          <a:effectLst/>
                        </a:rPr>
                        <a:t>Code Rate</a:t>
                      </a:r>
                      <a:endParaRPr lang="ja-JP" sz="2000" kern="100">
                        <a:effectLst/>
                        <a:latin typeface="Century"/>
                        <a:ea typeface="ＭＳ 明朝"/>
                        <a:cs typeface="Times New Roman"/>
                      </a:endParaRPr>
                    </a:p>
                  </a:txBody>
                  <a:tcPr marL="33020" marR="33020" marT="36195" marB="36195" anchor="ctr"/>
                </a:tc>
                <a:tc gridSpan="10">
                  <a:txBody>
                    <a:bodyPr/>
                    <a:lstStyle/>
                    <a:p>
                      <a:pPr algn="ctr">
                        <a:spcAft>
                          <a:spcPts val="0"/>
                        </a:spcAft>
                      </a:pPr>
                      <a:r>
                        <a:rPr lang="en-US" sz="1400" kern="0">
                          <a:effectLst/>
                        </a:rPr>
                        <a:t>PHY transmission rate, Gbit/s</a:t>
                      </a:r>
                      <a:endParaRPr lang="ja-JP" sz="2000" kern="100">
                        <a:effectLst/>
                        <a:latin typeface="Century"/>
                        <a:ea typeface="ＭＳ 明朝"/>
                        <a:cs typeface="Times New Roman"/>
                      </a:endParaRPr>
                    </a:p>
                  </a:txBody>
                  <a:tcPr marL="33020" marR="33020" marT="36195" marB="36195"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78553">
                <a:tc vMerge="1">
                  <a:txBody>
                    <a:bodyPr/>
                    <a:lstStyle/>
                    <a:p>
                      <a:endParaRPr kumimoji="1" lang="ja-JP" altLang="en-US"/>
                    </a:p>
                  </a:txBody>
                  <a:tcPr/>
                </a:tc>
                <a:tc vMerge="1">
                  <a:txBody>
                    <a:bodyPr/>
                    <a:lstStyle/>
                    <a:p>
                      <a:endParaRPr kumimoji="1" lang="ja-JP" altLang="en-US"/>
                    </a:p>
                  </a:txBody>
                  <a:tcPr/>
                </a:tc>
                <a:tc gridSpan="2">
                  <a:txBody>
                    <a:bodyPr/>
                    <a:lstStyle/>
                    <a:p>
                      <a:pPr algn="ctr">
                        <a:spcAft>
                          <a:spcPts val="0"/>
                        </a:spcAft>
                      </a:pPr>
                      <a:r>
                        <a:rPr lang="en-US" sz="1400" kern="0">
                          <a:effectLst/>
                        </a:rPr>
                        <a:t>x1 mode</a:t>
                      </a:r>
                      <a:endParaRPr lang="ja-JP" sz="2000" kern="100">
                        <a:effectLst/>
                      </a:endParaRPr>
                    </a:p>
                    <a:p>
                      <a:pPr algn="ctr">
                        <a:spcAft>
                          <a:spcPts val="0"/>
                        </a:spcAft>
                      </a:pPr>
                      <a:r>
                        <a:rPr lang="en-US" sz="1400" kern="0">
                          <a:effectLst/>
                        </a:rPr>
                        <a:t>(Not MIMO)</a:t>
                      </a:r>
                      <a:endParaRPr lang="ja-JP" sz="2000" kern="100">
                        <a:effectLst/>
                        <a:latin typeface="Century"/>
                        <a:ea typeface="ＭＳ 明朝"/>
                        <a:cs typeface="Times New Roman"/>
                      </a:endParaRPr>
                    </a:p>
                  </a:txBody>
                  <a:tcPr marL="33020" marR="33020" marT="36195" marB="36195" anchor="ctr"/>
                </a:tc>
                <a:tc hMerge="1">
                  <a:txBody>
                    <a:bodyPr/>
                    <a:lstStyle/>
                    <a:p>
                      <a:endParaRPr kumimoji="1" lang="ja-JP" altLang="en-US"/>
                    </a:p>
                  </a:txBody>
                  <a:tcPr/>
                </a:tc>
                <a:tc gridSpan="2">
                  <a:txBody>
                    <a:bodyPr/>
                    <a:lstStyle/>
                    <a:p>
                      <a:pPr algn="ctr">
                        <a:spcAft>
                          <a:spcPts val="0"/>
                        </a:spcAft>
                      </a:pPr>
                      <a:r>
                        <a:rPr lang="en-US" sz="1400" kern="0">
                          <a:effectLst/>
                        </a:rPr>
                        <a:t>x2 mode</a:t>
                      </a:r>
                      <a:endParaRPr lang="ja-JP" sz="2000" kern="100">
                        <a:effectLst/>
                        <a:latin typeface="Century"/>
                        <a:ea typeface="ＭＳ 明朝"/>
                        <a:cs typeface="Times New Roman"/>
                      </a:endParaRPr>
                    </a:p>
                  </a:txBody>
                  <a:tcPr marL="33020" marR="33020" marT="36195" marB="36195" anchor="ctr"/>
                </a:tc>
                <a:tc hMerge="1">
                  <a:txBody>
                    <a:bodyPr/>
                    <a:lstStyle/>
                    <a:p>
                      <a:endParaRPr kumimoji="1" lang="ja-JP" altLang="en-US"/>
                    </a:p>
                  </a:txBody>
                  <a:tcPr/>
                </a:tc>
                <a:tc gridSpan="2">
                  <a:txBody>
                    <a:bodyPr/>
                    <a:lstStyle/>
                    <a:p>
                      <a:pPr algn="ctr">
                        <a:spcAft>
                          <a:spcPts val="0"/>
                        </a:spcAft>
                      </a:pPr>
                      <a:r>
                        <a:rPr lang="en-US" sz="1400" kern="0">
                          <a:effectLst/>
                        </a:rPr>
                        <a:t>x4 mode</a:t>
                      </a:r>
                      <a:endParaRPr lang="ja-JP" sz="2000" kern="100">
                        <a:effectLst/>
                        <a:latin typeface="Century"/>
                        <a:ea typeface="ＭＳ 明朝"/>
                        <a:cs typeface="Times New Roman"/>
                      </a:endParaRPr>
                    </a:p>
                  </a:txBody>
                  <a:tcPr marL="33020" marR="33020" marT="36195" marB="36195" anchor="ctr"/>
                </a:tc>
                <a:tc hMerge="1">
                  <a:txBody>
                    <a:bodyPr/>
                    <a:lstStyle/>
                    <a:p>
                      <a:endParaRPr kumimoji="1" lang="ja-JP" altLang="en-US"/>
                    </a:p>
                  </a:txBody>
                  <a:tcPr/>
                </a:tc>
                <a:tc gridSpan="2">
                  <a:txBody>
                    <a:bodyPr/>
                    <a:lstStyle/>
                    <a:p>
                      <a:pPr algn="ctr">
                        <a:spcAft>
                          <a:spcPts val="0"/>
                        </a:spcAft>
                      </a:pPr>
                      <a:r>
                        <a:rPr lang="en-US" sz="1400" kern="0">
                          <a:effectLst/>
                        </a:rPr>
                        <a:t>x8 mode</a:t>
                      </a:r>
                      <a:endParaRPr lang="ja-JP" sz="2000" kern="100">
                        <a:effectLst/>
                        <a:latin typeface="Century"/>
                        <a:ea typeface="ＭＳ 明朝"/>
                        <a:cs typeface="Times New Roman"/>
                      </a:endParaRPr>
                    </a:p>
                  </a:txBody>
                  <a:tcPr marL="36195" marR="36195" marT="36195" marB="36195" anchor="ctr"/>
                </a:tc>
                <a:tc hMerge="1">
                  <a:txBody>
                    <a:bodyPr/>
                    <a:lstStyle/>
                    <a:p>
                      <a:endParaRPr kumimoji="1" lang="ja-JP" altLang="en-US"/>
                    </a:p>
                  </a:txBody>
                  <a:tcPr/>
                </a:tc>
                <a:tc gridSpan="2">
                  <a:txBody>
                    <a:bodyPr/>
                    <a:lstStyle/>
                    <a:p>
                      <a:pPr algn="ctr">
                        <a:spcAft>
                          <a:spcPts val="0"/>
                        </a:spcAft>
                      </a:pPr>
                      <a:r>
                        <a:rPr lang="en-US" sz="1400" kern="0">
                          <a:effectLst/>
                        </a:rPr>
                        <a:t>x16 mode</a:t>
                      </a:r>
                      <a:endParaRPr lang="ja-JP" sz="2000" kern="100">
                        <a:effectLst/>
                        <a:latin typeface="Century"/>
                        <a:ea typeface="ＭＳ 明朝"/>
                        <a:cs typeface="Times New Roman"/>
                      </a:endParaRPr>
                    </a:p>
                  </a:txBody>
                  <a:tcPr marL="33020" marR="33020" marT="36195" marB="36195" anchor="ctr"/>
                </a:tc>
                <a:tc hMerge="1">
                  <a:txBody>
                    <a:bodyPr/>
                    <a:lstStyle/>
                    <a:p>
                      <a:endParaRPr kumimoji="1" lang="ja-JP" altLang="en-US"/>
                    </a:p>
                  </a:txBody>
                  <a:tcPr/>
                </a:tc>
              </a:tr>
              <a:tr h="540377">
                <a:tc vMerge="1">
                  <a:txBody>
                    <a:bodyPr/>
                    <a:lstStyle/>
                    <a:p>
                      <a:endParaRPr kumimoji="1" lang="ja-JP" altLang="en-US"/>
                    </a:p>
                  </a:txBody>
                  <a:tcPr/>
                </a:tc>
                <a:tc vMerge="1">
                  <a:txBody>
                    <a:bodyPr/>
                    <a:lstStyle/>
                    <a:p>
                      <a:endParaRPr kumimoji="1" lang="ja-JP" altLang="en-US"/>
                    </a:p>
                  </a:txBody>
                  <a:tcPr/>
                </a:tc>
                <a:tc>
                  <a:txBody>
                    <a:bodyPr/>
                    <a:lstStyle/>
                    <a:p>
                      <a:pPr algn="l">
                        <a:spcAft>
                          <a:spcPts val="0"/>
                        </a:spcAft>
                      </a:pPr>
                      <a:r>
                        <a:rPr lang="en-US" sz="1400" kern="0">
                          <a:effectLst/>
                        </a:rPr>
                        <a:t>without pilot word</a:t>
                      </a:r>
                      <a:endParaRPr lang="ja-JP" sz="2000" kern="100">
                        <a:effectLst/>
                        <a:latin typeface="Century"/>
                        <a:ea typeface="ＭＳ 明朝"/>
                        <a:cs typeface="Times New Roman"/>
                      </a:endParaRPr>
                    </a:p>
                  </a:txBody>
                  <a:tcPr marL="33020" marR="33020" marT="36195" marB="36195"/>
                </a:tc>
                <a:tc>
                  <a:txBody>
                    <a:bodyPr/>
                    <a:lstStyle/>
                    <a:p>
                      <a:pPr algn="l">
                        <a:spcAft>
                          <a:spcPts val="0"/>
                        </a:spcAft>
                      </a:pPr>
                      <a:r>
                        <a:rPr lang="en-US" sz="1400" kern="0">
                          <a:effectLst/>
                        </a:rPr>
                        <a:t>with pilot word* </a:t>
                      </a:r>
                      <a:endParaRPr lang="ja-JP" sz="2000" kern="100">
                        <a:effectLst/>
                        <a:latin typeface="Century"/>
                        <a:ea typeface="ＭＳ 明朝"/>
                        <a:cs typeface="Times New Roman"/>
                      </a:endParaRPr>
                    </a:p>
                  </a:txBody>
                  <a:tcPr marL="33020" marR="33020" marT="36195" marB="36195"/>
                </a:tc>
                <a:tc>
                  <a:txBody>
                    <a:bodyPr/>
                    <a:lstStyle/>
                    <a:p>
                      <a:pPr algn="l">
                        <a:spcAft>
                          <a:spcPts val="0"/>
                        </a:spcAft>
                      </a:pPr>
                      <a:r>
                        <a:rPr lang="en-US" sz="1400" kern="0">
                          <a:effectLst/>
                        </a:rPr>
                        <a:t>without pilot word</a:t>
                      </a:r>
                      <a:endParaRPr lang="ja-JP" sz="2000" kern="100">
                        <a:effectLst/>
                        <a:latin typeface="Century"/>
                        <a:ea typeface="ＭＳ 明朝"/>
                        <a:cs typeface="Times New Roman"/>
                      </a:endParaRPr>
                    </a:p>
                  </a:txBody>
                  <a:tcPr marL="33020" marR="33020" marT="36195" marB="36195"/>
                </a:tc>
                <a:tc>
                  <a:txBody>
                    <a:bodyPr/>
                    <a:lstStyle/>
                    <a:p>
                      <a:pPr algn="l">
                        <a:spcAft>
                          <a:spcPts val="0"/>
                        </a:spcAft>
                      </a:pPr>
                      <a:r>
                        <a:rPr lang="en-US" sz="1400" kern="0">
                          <a:effectLst/>
                        </a:rPr>
                        <a:t>with pilot word*</a:t>
                      </a:r>
                      <a:endParaRPr lang="ja-JP" sz="2000" kern="100">
                        <a:effectLst/>
                        <a:latin typeface="Century"/>
                        <a:ea typeface="ＭＳ 明朝"/>
                        <a:cs typeface="Times New Roman"/>
                      </a:endParaRPr>
                    </a:p>
                  </a:txBody>
                  <a:tcPr marL="33020" marR="33020" marT="36195" marB="36195"/>
                </a:tc>
                <a:tc>
                  <a:txBody>
                    <a:bodyPr/>
                    <a:lstStyle/>
                    <a:p>
                      <a:pPr algn="l">
                        <a:spcAft>
                          <a:spcPts val="0"/>
                        </a:spcAft>
                      </a:pPr>
                      <a:r>
                        <a:rPr lang="en-US" sz="1400" kern="0">
                          <a:effectLst/>
                        </a:rPr>
                        <a:t>without pilot word</a:t>
                      </a:r>
                      <a:endParaRPr lang="ja-JP" sz="2000" kern="100">
                        <a:effectLst/>
                        <a:latin typeface="Century"/>
                        <a:ea typeface="ＭＳ 明朝"/>
                        <a:cs typeface="Times New Roman"/>
                      </a:endParaRPr>
                    </a:p>
                  </a:txBody>
                  <a:tcPr marL="33020" marR="33020" marT="36195" marB="36195"/>
                </a:tc>
                <a:tc>
                  <a:txBody>
                    <a:bodyPr/>
                    <a:lstStyle/>
                    <a:p>
                      <a:pPr algn="l">
                        <a:spcAft>
                          <a:spcPts val="0"/>
                        </a:spcAft>
                      </a:pPr>
                      <a:r>
                        <a:rPr lang="en-US" sz="1400" kern="0">
                          <a:effectLst/>
                        </a:rPr>
                        <a:t>with pilot word*</a:t>
                      </a:r>
                      <a:endParaRPr lang="ja-JP" sz="2000" kern="100">
                        <a:effectLst/>
                        <a:latin typeface="Century"/>
                        <a:ea typeface="ＭＳ 明朝"/>
                        <a:cs typeface="Times New Roman"/>
                      </a:endParaRPr>
                    </a:p>
                  </a:txBody>
                  <a:tcPr marL="33020" marR="33020" marT="36195" marB="36195"/>
                </a:tc>
                <a:tc>
                  <a:txBody>
                    <a:bodyPr/>
                    <a:lstStyle/>
                    <a:p>
                      <a:pPr algn="l">
                        <a:spcAft>
                          <a:spcPts val="0"/>
                        </a:spcAft>
                      </a:pPr>
                      <a:r>
                        <a:rPr lang="en-US" sz="1400" kern="0">
                          <a:effectLst/>
                        </a:rPr>
                        <a:t>without pilot word</a:t>
                      </a:r>
                      <a:endParaRPr lang="ja-JP" sz="2000" kern="100">
                        <a:effectLst/>
                        <a:latin typeface="Century"/>
                        <a:ea typeface="ＭＳ 明朝"/>
                        <a:cs typeface="Times New Roman"/>
                      </a:endParaRPr>
                    </a:p>
                  </a:txBody>
                  <a:tcPr marL="36195" marR="36195" marT="36195" marB="36195"/>
                </a:tc>
                <a:tc>
                  <a:txBody>
                    <a:bodyPr/>
                    <a:lstStyle/>
                    <a:p>
                      <a:pPr algn="l">
                        <a:spcAft>
                          <a:spcPts val="0"/>
                        </a:spcAft>
                      </a:pPr>
                      <a:r>
                        <a:rPr lang="en-US" sz="1400" kern="0">
                          <a:effectLst/>
                        </a:rPr>
                        <a:t>with pilot word*</a:t>
                      </a:r>
                      <a:endParaRPr lang="ja-JP" sz="2000" kern="100">
                        <a:effectLst/>
                        <a:latin typeface="Century"/>
                        <a:ea typeface="ＭＳ 明朝"/>
                        <a:cs typeface="Times New Roman"/>
                      </a:endParaRPr>
                    </a:p>
                  </a:txBody>
                  <a:tcPr marL="36195" marR="36195" marT="36195" marB="36195"/>
                </a:tc>
                <a:tc>
                  <a:txBody>
                    <a:bodyPr/>
                    <a:lstStyle/>
                    <a:p>
                      <a:pPr algn="l">
                        <a:spcAft>
                          <a:spcPts val="0"/>
                        </a:spcAft>
                      </a:pPr>
                      <a:r>
                        <a:rPr lang="en-US" sz="1400" kern="0">
                          <a:effectLst/>
                        </a:rPr>
                        <a:t>without pilot word</a:t>
                      </a:r>
                      <a:endParaRPr lang="ja-JP" sz="2000" kern="100">
                        <a:effectLst/>
                        <a:latin typeface="Century"/>
                        <a:ea typeface="ＭＳ 明朝"/>
                        <a:cs typeface="Times New Roman"/>
                      </a:endParaRPr>
                    </a:p>
                  </a:txBody>
                  <a:tcPr marL="33020" marR="33020" marT="36195" marB="36195"/>
                </a:tc>
                <a:tc>
                  <a:txBody>
                    <a:bodyPr/>
                    <a:lstStyle/>
                    <a:p>
                      <a:pPr algn="l">
                        <a:spcAft>
                          <a:spcPts val="0"/>
                        </a:spcAft>
                      </a:pPr>
                      <a:r>
                        <a:rPr lang="en-US" sz="1400" kern="0">
                          <a:effectLst/>
                        </a:rPr>
                        <a:t>with pilot word*</a:t>
                      </a:r>
                      <a:endParaRPr lang="ja-JP" sz="2000" kern="100">
                        <a:effectLst/>
                        <a:latin typeface="Century"/>
                        <a:ea typeface="ＭＳ 明朝"/>
                        <a:cs typeface="Times New Roman"/>
                      </a:endParaRPr>
                    </a:p>
                  </a:txBody>
                  <a:tcPr marL="33020" marR="33020" marT="36195" marB="36195"/>
                </a:tc>
              </a:tr>
              <a:tr h="355758">
                <a:tc>
                  <a:txBody>
                    <a:bodyPr/>
                    <a:lstStyle/>
                    <a:p>
                      <a:pPr algn="just">
                        <a:spcAft>
                          <a:spcPts val="0"/>
                        </a:spcAft>
                      </a:pPr>
                      <a:r>
                        <a:rPr lang="en-US" sz="1400" kern="0">
                          <a:effectLst/>
                        </a:rPr>
                        <a:t>QPSK</a:t>
                      </a:r>
                      <a:endParaRPr lang="ja-JP" sz="2000" kern="100">
                        <a:effectLst/>
                        <a:latin typeface="Century"/>
                        <a:ea typeface="ＭＳ 明朝"/>
                        <a:cs typeface="Times New Roman"/>
                      </a:endParaRPr>
                    </a:p>
                  </a:txBody>
                  <a:tcPr marL="33020" marR="33020" marT="36195" marB="36195" anchor="ctr"/>
                </a:tc>
                <a:tc>
                  <a:txBody>
                    <a:bodyPr/>
                    <a:lstStyle/>
                    <a:p>
                      <a:pPr algn="just">
                        <a:spcAft>
                          <a:spcPts val="0"/>
                        </a:spcAft>
                      </a:pPr>
                      <a:r>
                        <a:rPr lang="en-US" sz="1400" kern="0">
                          <a:effectLst/>
                        </a:rPr>
                        <a:t>14/15</a:t>
                      </a:r>
                      <a:endParaRPr lang="ja-JP" sz="2000" kern="100">
                        <a:effectLst/>
                        <a:latin typeface="Century"/>
                        <a:ea typeface="ＭＳ 明朝"/>
                        <a:cs typeface="Times New Roman"/>
                      </a:endParaRPr>
                    </a:p>
                  </a:txBody>
                  <a:tcPr marL="33020" marR="33020" marT="36195" marB="36195" anchor="ctr"/>
                </a:tc>
                <a:tc>
                  <a:txBody>
                    <a:bodyPr/>
                    <a:lstStyle/>
                    <a:p>
                      <a:pPr algn="r">
                        <a:spcAft>
                          <a:spcPts val="0"/>
                        </a:spcAft>
                      </a:pPr>
                      <a:r>
                        <a:rPr lang="en-US" sz="1400" kern="0" dirty="0">
                          <a:effectLst/>
                        </a:rPr>
                        <a:t>3.3 </a:t>
                      </a:r>
                      <a:endParaRPr lang="ja-JP" sz="2000" kern="100" dirty="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2.9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6.6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5.7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13.1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11.5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26.3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23.0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52.6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46.0 </a:t>
                      </a:r>
                      <a:endParaRPr lang="ja-JP" sz="2000" kern="100">
                        <a:effectLst/>
                        <a:latin typeface="Century"/>
                        <a:ea typeface="ＭＳ 明朝"/>
                        <a:cs typeface="Times New Roman"/>
                      </a:endParaRPr>
                    </a:p>
                  </a:txBody>
                  <a:tcPr marL="9525" marR="9525" marT="9525" marB="0" anchor="ctr"/>
                </a:tc>
              </a:tr>
              <a:tr h="355758">
                <a:tc>
                  <a:txBody>
                    <a:bodyPr/>
                    <a:lstStyle/>
                    <a:p>
                      <a:pPr algn="l">
                        <a:spcAft>
                          <a:spcPts val="0"/>
                        </a:spcAft>
                      </a:pPr>
                      <a:r>
                        <a:rPr lang="en-US" sz="1400" kern="0">
                          <a:effectLst/>
                        </a:rPr>
                        <a:t>16QAM</a:t>
                      </a:r>
                      <a:endParaRPr lang="ja-JP" sz="2000" kern="100">
                        <a:effectLst/>
                        <a:latin typeface="Century"/>
                        <a:ea typeface="ＭＳ 明朝"/>
                        <a:cs typeface="Times New Roman"/>
                      </a:endParaRPr>
                    </a:p>
                  </a:txBody>
                  <a:tcPr marL="33020" marR="33020" marT="36195" marB="36195" anchor="ctr"/>
                </a:tc>
                <a:tc>
                  <a:txBody>
                    <a:bodyPr/>
                    <a:lstStyle/>
                    <a:p>
                      <a:pPr algn="l">
                        <a:spcAft>
                          <a:spcPts val="0"/>
                        </a:spcAft>
                      </a:pPr>
                      <a:r>
                        <a:rPr lang="en-US" sz="1400" kern="0">
                          <a:effectLst/>
                        </a:rPr>
                        <a:t>11/15</a:t>
                      </a:r>
                      <a:endParaRPr lang="ja-JP" sz="2000" kern="100">
                        <a:effectLst/>
                        <a:latin typeface="Century"/>
                        <a:ea typeface="ＭＳ 明朝"/>
                        <a:cs typeface="Times New Roman"/>
                      </a:endParaRPr>
                    </a:p>
                  </a:txBody>
                  <a:tcPr marL="33020" marR="33020" marT="36195" marB="36195" anchor="ctr"/>
                </a:tc>
                <a:tc>
                  <a:txBody>
                    <a:bodyPr/>
                    <a:lstStyle/>
                    <a:p>
                      <a:pPr algn="r" fontAlgn="ctr">
                        <a:spcAft>
                          <a:spcPts val="0"/>
                        </a:spcAft>
                      </a:pPr>
                      <a:r>
                        <a:rPr kumimoji="1" lang="en-US" sz="1400" kern="1200">
                          <a:effectLst/>
                        </a:rPr>
                        <a:t>5.</a:t>
                      </a:r>
                      <a:r>
                        <a:rPr lang="en-US" sz="1400" kern="1200">
                          <a:effectLst/>
                        </a:rPr>
                        <a:t>2</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kumimoji="1" lang="en-US" sz="1400" kern="1200">
                          <a:effectLst/>
                        </a:rPr>
                        <a:t>4.5</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kumimoji="1" lang="en-US" sz="1400" kern="1200">
                          <a:effectLst/>
                        </a:rPr>
                        <a:t>10.3</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kumimoji="1" lang="en-US" sz="1400" kern="1200">
                          <a:effectLst/>
                        </a:rPr>
                        <a:t>9.0</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kumimoji="1" lang="en-US" sz="1400" kern="1200">
                          <a:effectLst/>
                        </a:rPr>
                        <a:t>20.</a:t>
                      </a:r>
                      <a:r>
                        <a:rPr lang="en-US" sz="1400" kern="1200">
                          <a:effectLst/>
                        </a:rPr>
                        <a:t>7</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kumimoji="1" lang="en-US" sz="1400" kern="1200">
                          <a:effectLst/>
                        </a:rPr>
                        <a:t>18.</a:t>
                      </a:r>
                      <a:r>
                        <a:rPr lang="en-US" sz="1400" kern="1200">
                          <a:effectLst/>
                        </a:rPr>
                        <a:t>1</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00">
                          <a:effectLst/>
                        </a:rPr>
                        <a:t>41.3</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00">
                          <a:effectLst/>
                        </a:rPr>
                        <a:t>36.1</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kumimoji="1" lang="en-US" sz="1400" kern="1200">
                          <a:effectLst/>
                        </a:rPr>
                        <a:t>82.6</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kumimoji="1" lang="en-US" sz="1400" kern="1200">
                          <a:effectLst/>
                        </a:rPr>
                        <a:t>72.</a:t>
                      </a:r>
                      <a:r>
                        <a:rPr lang="en-US" sz="1400" kern="1200">
                          <a:effectLst/>
                        </a:rPr>
                        <a:t>3</a:t>
                      </a:r>
                      <a:endParaRPr lang="ja-JP" sz="2000" kern="100">
                        <a:effectLst/>
                        <a:latin typeface="Century"/>
                        <a:cs typeface="ＭＳ Ｐゴシック"/>
                      </a:endParaRPr>
                    </a:p>
                  </a:txBody>
                  <a:tcPr marL="9525" marR="9525" marT="9525" marB="0" anchor="ctr"/>
                </a:tc>
              </a:tr>
              <a:tr h="355758">
                <a:tc>
                  <a:txBody>
                    <a:bodyPr/>
                    <a:lstStyle/>
                    <a:p>
                      <a:pPr algn="just">
                        <a:spcAft>
                          <a:spcPts val="0"/>
                        </a:spcAft>
                      </a:pPr>
                      <a:r>
                        <a:rPr lang="en-US" sz="1400" kern="0">
                          <a:effectLst/>
                        </a:rPr>
                        <a:t>16QAM</a:t>
                      </a:r>
                      <a:endParaRPr lang="ja-JP" sz="2000" kern="100">
                        <a:effectLst/>
                        <a:latin typeface="Century"/>
                        <a:ea typeface="ＭＳ 明朝"/>
                        <a:cs typeface="Times New Roman"/>
                      </a:endParaRPr>
                    </a:p>
                  </a:txBody>
                  <a:tcPr marL="33020" marR="33020" marT="36195" marB="36195" anchor="ctr"/>
                </a:tc>
                <a:tc>
                  <a:txBody>
                    <a:bodyPr/>
                    <a:lstStyle/>
                    <a:p>
                      <a:pPr algn="just">
                        <a:spcAft>
                          <a:spcPts val="0"/>
                        </a:spcAft>
                      </a:pPr>
                      <a:r>
                        <a:rPr lang="en-US" sz="1400" kern="0">
                          <a:effectLst/>
                        </a:rPr>
                        <a:t>14/15</a:t>
                      </a:r>
                      <a:endParaRPr lang="ja-JP" sz="2000" kern="100">
                        <a:effectLst/>
                        <a:latin typeface="Century"/>
                        <a:ea typeface="ＭＳ 明朝"/>
                        <a:cs typeface="Times New Roman"/>
                      </a:endParaRPr>
                    </a:p>
                  </a:txBody>
                  <a:tcPr marL="33020" marR="33020" marT="36195" marB="36195" anchor="ctr"/>
                </a:tc>
                <a:tc>
                  <a:txBody>
                    <a:bodyPr/>
                    <a:lstStyle/>
                    <a:p>
                      <a:pPr algn="r">
                        <a:spcAft>
                          <a:spcPts val="0"/>
                        </a:spcAft>
                      </a:pPr>
                      <a:r>
                        <a:rPr lang="en-US" sz="1400" kern="0">
                          <a:effectLst/>
                        </a:rPr>
                        <a:t>6.6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5.7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13.1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11.5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26.3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23.0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52.6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46.0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105.1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92.0 </a:t>
                      </a:r>
                      <a:endParaRPr lang="ja-JP" sz="2000" kern="100">
                        <a:effectLst/>
                        <a:latin typeface="Century"/>
                        <a:ea typeface="ＭＳ 明朝"/>
                        <a:cs typeface="Times New Roman"/>
                      </a:endParaRPr>
                    </a:p>
                  </a:txBody>
                  <a:tcPr marL="9525" marR="9525" marT="9525" marB="0" anchor="ctr"/>
                </a:tc>
              </a:tr>
              <a:tr h="355758">
                <a:tc>
                  <a:txBody>
                    <a:bodyPr/>
                    <a:lstStyle/>
                    <a:p>
                      <a:pPr algn="l">
                        <a:spcAft>
                          <a:spcPts val="0"/>
                        </a:spcAft>
                      </a:pPr>
                      <a:r>
                        <a:rPr lang="en-US" sz="1400" kern="0">
                          <a:effectLst/>
                        </a:rPr>
                        <a:t>64QAM</a:t>
                      </a:r>
                      <a:endParaRPr lang="ja-JP" sz="2000" kern="100">
                        <a:effectLst/>
                        <a:latin typeface="Century"/>
                        <a:ea typeface="ＭＳ 明朝"/>
                        <a:cs typeface="Times New Roman"/>
                      </a:endParaRPr>
                    </a:p>
                  </a:txBody>
                  <a:tcPr marL="33020" marR="33020" marT="36195" marB="36195" anchor="ctr"/>
                </a:tc>
                <a:tc>
                  <a:txBody>
                    <a:bodyPr/>
                    <a:lstStyle/>
                    <a:p>
                      <a:pPr algn="l">
                        <a:spcAft>
                          <a:spcPts val="0"/>
                        </a:spcAft>
                      </a:pPr>
                      <a:r>
                        <a:rPr lang="en-US" sz="1400" kern="0">
                          <a:effectLst/>
                        </a:rPr>
                        <a:t>11/15</a:t>
                      </a:r>
                      <a:endParaRPr lang="ja-JP" sz="2000" kern="100">
                        <a:effectLst/>
                        <a:latin typeface="Century"/>
                        <a:ea typeface="ＭＳ 明朝"/>
                        <a:cs typeface="Times New Roman"/>
                      </a:endParaRPr>
                    </a:p>
                  </a:txBody>
                  <a:tcPr marL="33020" marR="33020" marT="36195" marB="36195" anchor="ctr"/>
                </a:tc>
                <a:tc>
                  <a:txBody>
                    <a:bodyPr/>
                    <a:lstStyle/>
                    <a:p>
                      <a:pPr algn="r" fontAlgn="ctr">
                        <a:spcAft>
                          <a:spcPts val="0"/>
                        </a:spcAft>
                      </a:pPr>
                      <a:r>
                        <a:rPr lang="en-US" sz="1400" kern="1200">
                          <a:effectLst/>
                        </a:rPr>
                        <a:t>7.7 </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6.8</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15.5 </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13.6 </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31.0 </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27.1 </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62.0</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54.2</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124.0</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108.4</a:t>
                      </a:r>
                      <a:endParaRPr lang="ja-JP" sz="2000" kern="100">
                        <a:effectLst/>
                        <a:latin typeface="Century"/>
                        <a:cs typeface="ＭＳ Ｐゴシック"/>
                      </a:endParaRPr>
                    </a:p>
                  </a:txBody>
                  <a:tcPr marL="9525" marR="9525" marT="9525" marB="0" anchor="ctr"/>
                </a:tc>
              </a:tr>
              <a:tr h="234315">
                <a:tc>
                  <a:txBody>
                    <a:bodyPr/>
                    <a:lstStyle/>
                    <a:p>
                      <a:pPr algn="just">
                        <a:spcAft>
                          <a:spcPts val="0"/>
                        </a:spcAft>
                      </a:pPr>
                      <a:r>
                        <a:rPr lang="en-US" sz="1400" kern="0">
                          <a:effectLst/>
                        </a:rPr>
                        <a:t>64QAM</a:t>
                      </a:r>
                      <a:endParaRPr lang="ja-JP" sz="2000" kern="100">
                        <a:effectLst/>
                        <a:latin typeface="Century"/>
                        <a:ea typeface="ＭＳ 明朝"/>
                        <a:cs typeface="Times New Roman"/>
                      </a:endParaRPr>
                    </a:p>
                  </a:txBody>
                  <a:tcPr marL="33020" marR="33020" marT="36195" marB="36195" anchor="ctr"/>
                </a:tc>
                <a:tc>
                  <a:txBody>
                    <a:bodyPr/>
                    <a:lstStyle/>
                    <a:p>
                      <a:pPr algn="just">
                        <a:spcAft>
                          <a:spcPts val="0"/>
                        </a:spcAft>
                      </a:pPr>
                      <a:r>
                        <a:rPr lang="en-US" sz="1400" kern="0">
                          <a:effectLst/>
                        </a:rPr>
                        <a:t>7/8</a:t>
                      </a:r>
                      <a:endParaRPr lang="ja-JP" sz="2000" kern="100">
                        <a:effectLst/>
                        <a:latin typeface="Century"/>
                        <a:ea typeface="ＭＳ 明朝"/>
                        <a:cs typeface="Times New Roman"/>
                      </a:endParaRPr>
                    </a:p>
                  </a:txBody>
                  <a:tcPr marL="33020" marR="33020" marT="36195" marB="36195" anchor="ctr"/>
                </a:tc>
                <a:tc>
                  <a:txBody>
                    <a:bodyPr/>
                    <a:lstStyle/>
                    <a:p>
                      <a:pPr algn="r" fontAlgn="ctr">
                        <a:spcAft>
                          <a:spcPts val="0"/>
                        </a:spcAft>
                      </a:pPr>
                      <a:r>
                        <a:rPr lang="en-US" sz="1400" kern="1200">
                          <a:effectLst/>
                        </a:rPr>
                        <a:t>9.3</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8.1</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18.6</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16.2</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37.0</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32.4</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74.0</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64.8</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148.0</a:t>
                      </a:r>
                      <a:endParaRPr lang="ja-JP" sz="2000" kern="100">
                        <a:effectLst/>
                        <a:latin typeface="Century"/>
                        <a:cs typeface="ＭＳ Ｐゴシック"/>
                      </a:endParaRPr>
                    </a:p>
                  </a:txBody>
                  <a:tcPr marL="9525" marR="9525" marT="9525" marB="0" anchor="ctr"/>
                </a:tc>
                <a:tc>
                  <a:txBody>
                    <a:bodyPr/>
                    <a:lstStyle/>
                    <a:p>
                      <a:pPr algn="r" fontAlgn="ctr">
                        <a:spcAft>
                          <a:spcPts val="0"/>
                        </a:spcAft>
                      </a:pPr>
                      <a:r>
                        <a:rPr lang="en-US" sz="1400" kern="1200">
                          <a:effectLst/>
                        </a:rPr>
                        <a:t>129.6</a:t>
                      </a:r>
                      <a:endParaRPr lang="ja-JP" sz="2000" kern="100">
                        <a:effectLst/>
                        <a:latin typeface="Century"/>
                        <a:cs typeface="ＭＳ Ｐゴシック"/>
                      </a:endParaRPr>
                    </a:p>
                  </a:txBody>
                  <a:tcPr marL="9525" marR="9525" marT="9525" marB="0" anchor="ctr"/>
                </a:tc>
              </a:tr>
              <a:tr h="355758">
                <a:tc>
                  <a:txBody>
                    <a:bodyPr/>
                    <a:lstStyle/>
                    <a:p>
                      <a:pPr algn="just">
                        <a:spcAft>
                          <a:spcPts val="0"/>
                        </a:spcAft>
                      </a:pPr>
                      <a:r>
                        <a:rPr lang="en-US" sz="1400" kern="0">
                          <a:effectLst/>
                        </a:rPr>
                        <a:t>64QAM</a:t>
                      </a:r>
                      <a:endParaRPr lang="ja-JP" sz="2000" kern="100">
                        <a:effectLst/>
                        <a:latin typeface="Century"/>
                        <a:ea typeface="ＭＳ 明朝"/>
                        <a:cs typeface="Times New Roman"/>
                      </a:endParaRPr>
                    </a:p>
                  </a:txBody>
                  <a:tcPr marL="33020" marR="33020" marT="36195" marB="36195" anchor="ctr"/>
                </a:tc>
                <a:tc>
                  <a:txBody>
                    <a:bodyPr/>
                    <a:lstStyle/>
                    <a:p>
                      <a:pPr algn="just">
                        <a:spcAft>
                          <a:spcPts val="0"/>
                        </a:spcAft>
                      </a:pPr>
                      <a:r>
                        <a:rPr lang="en-US" sz="1400" kern="0">
                          <a:effectLst/>
                        </a:rPr>
                        <a:t>14/15</a:t>
                      </a:r>
                      <a:endParaRPr lang="ja-JP" sz="2000" kern="100">
                        <a:effectLst/>
                        <a:latin typeface="Century"/>
                        <a:ea typeface="ＭＳ 明朝"/>
                        <a:cs typeface="Times New Roman"/>
                      </a:endParaRPr>
                    </a:p>
                  </a:txBody>
                  <a:tcPr marL="33020" marR="33020" marT="36195" marB="36195" anchor="ctr"/>
                </a:tc>
                <a:tc>
                  <a:txBody>
                    <a:bodyPr/>
                    <a:lstStyle/>
                    <a:p>
                      <a:pPr algn="r">
                        <a:spcAft>
                          <a:spcPts val="0"/>
                        </a:spcAft>
                      </a:pPr>
                      <a:r>
                        <a:rPr lang="en-US" sz="1400" kern="0">
                          <a:effectLst/>
                        </a:rPr>
                        <a:t>9.9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8.6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19.7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17.2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39.4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34.5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78.8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69.0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a:effectLst/>
                        </a:rPr>
                        <a:t>157.7 </a:t>
                      </a:r>
                      <a:endParaRPr lang="ja-JP" sz="2000" kern="100">
                        <a:effectLst/>
                        <a:latin typeface="Century"/>
                        <a:ea typeface="ＭＳ 明朝"/>
                        <a:cs typeface="Times New Roman"/>
                      </a:endParaRPr>
                    </a:p>
                  </a:txBody>
                  <a:tcPr marL="9525" marR="9525" marT="9525" marB="0" anchor="ctr"/>
                </a:tc>
                <a:tc>
                  <a:txBody>
                    <a:bodyPr/>
                    <a:lstStyle/>
                    <a:p>
                      <a:pPr algn="r">
                        <a:spcAft>
                          <a:spcPts val="0"/>
                        </a:spcAft>
                      </a:pPr>
                      <a:r>
                        <a:rPr lang="en-US" sz="1400" kern="0" dirty="0">
                          <a:effectLst/>
                        </a:rPr>
                        <a:t>138.0 </a:t>
                      </a:r>
                      <a:endParaRPr lang="ja-JP" sz="2000" kern="100" dirty="0">
                        <a:effectLst/>
                        <a:latin typeface="Century"/>
                        <a:ea typeface="ＭＳ 明朝"/>
                        <a:cs typeface="Times New Roman"/>
                      </a:endParaRPr>
                    </a:p>
                  </a:txBody>
                  <a:tcPr marL="9525" marR="9525" marT="9525" marB="0" anchor="ctr"/>
                </a:tc>
              </a:tr>
            </a:tbl>
          </a:graphicData>
        </a:graphic>
      </p:graphicFrame>
      <p:sp>
        <p:nvSpPr>
          <p:cNvPr id="14" name="テキスト ボックス 13"/>
          <p:cNvSpPr txBox="1"/>
          <p:nvPr/>
        </p:nvSpPr>
        <p:spPr>
          <a:xfrm>
            <a:off x="35496" y="5622339"/>
            <a:ext cx="9078126" cy="830997"/>
          </a:xfrm>
          <a:prstGeom prst="rect">
            <a:avLst/>
          </a:prstGeom>
          <a:solidFill>
            <a:schemeClr val="bg1"/>
          </a:solidFill>
        </p:spPr>
        <p:txBody>
          <a:bodyPr wrap="none" rtlCol="0">
            <a:spAutoFit/>
          </a:bodyPr>
          <a:lstStyle/>
          <a:p>
            <a:pPr marL="285750" indent="-285750">
              <a:buFont typeface="Wingdings" pitchFamily="2" charset="2"/>
              <a:buChar char="ü"/>
            </a:pP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PHY Criteria 6</a:t>
            </a:r>
            <a:b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b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100</a:t>
            </a:r>
            <a:r>
              <a:rPr kumimoji="1" lang="ja-JP" altLang="en-US" sz="2400" dirty="0" smtClean="0">
                <a:solidFill>
                  <a:srgbClr val="FF0000"/>
                </a:solidFill>
                <a:ea typeface="HGS創英角ｺﾞｼｯｸUB" panose="020B0900000000000000" pitchFamily="50" charset="-128"/>
                <a:cs typeface="Times New Roman" panose="02020603050405020304" pitchFamily="18" charset="0"/>
              </a:rPr>
              <a:t> </a:t>
            </a:r>
            <a:r>
              <a:rPr kumimoji="1" lang="en-US" altLang="ja-JP" sz="2400" dirty="0" err="1" smtClean="0">
                <a:solidFill>
                  <a:srgbClr val="FF0000"/>
                </a:solidFill>
                <a:ea typeface="HGS創英角ｺﾞｼｯｸUB" panose="020B0900000000000000" pitchFamily="50" charset="-128"/>
                <a:cs typeface="Times New Roman" panose="02020603050405020304" pitchFamily="18" charset="0"/>
              </a:rPr>
              <a:t>Gbit</a:t>
            </a: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/s using Ch2 and Ch3, </a:t>
            </a:r>
            <a:r>
              <a:rPr kumimoji="1" lang="en-US" altLang="ja-JP" sz="2400" dirty="0" err="1" smtClean="0">
                <a:solidFill>
                  <a:srgbClr val="FF0000"/>
                </a:solidFill>
                <a:ea typeface="HGS創英角ｺﾞｼｯｸUB" panose="020B0900000000000000" pitchFamily="50" charset="-128"/>
                <a:cs typeface="Times New Roman" panose="02020603050405020304" pitchFamily="18" charset="0"/>
              </a:rPr>
              <a:t>unlicense</a:t>
            </a: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 in </a:t>
            </a:r>
            <a:r>
              <a:rPr lang="en-US" altLang="ja-JP" sz="2400" dirty="0">
                <a:solidFill>
                  <a:srgbClr val="FF0000"/>
                </a:solidFill>
              </a:rPr>
              <a:t>US, EU, Korea, and </a:t>
            </a:r>
            <a:r>
              <a:rPr lang="en-US" altLang="ja-JP" sz="2400" dirty="0" smtClean="0">
                <a:solidFill>
                  <a:srgbClr val="FF0000"/>
                </a:solidFill>
              </a:rPr>
              <a:t>Japan</a:t>
            </a:r>
            <a:endParaRPr lang="en-US" altLang="ja-JP" sz="2400" dirty="0">
              <a:solidFill>
                <a:srgbClr val="FF0000"/>
              </a:solidFill>
              <a:latin typeface="Times New Roman"/>
            </a:endParaRPr>
          </a:p>
        </p:txBody>
      </p:sp>
    </p:spTree>
    <p:extLst>
      <p:ext uri="{BB962C8B-B14F-4D97-AF65-F5344CB8AC3E}">
        <p14:creationId xmlns:p14="http://schemas.microsoft.com/office/powerpoint/2010/main" val="1669834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lang="en-US" altLang="ja-JP" dirty="0" smtClean="0"/>
              <a:t>Channel aggregation</a:t>
            </a:r>
            <a:endParaRPr lang="ja-JP" altLang="en-US" dirty="0" smtClean="0"/>
          </a:p>
        </p:txBody>
      </p:sp>
      <p:graphicFrame>
        <p:nvGraphicFramePr>
          <p:cNvPr id="5" name="表 4"/>
          <p:cNvGraphicFramePr>
            <a:graphicFrameLocks noGrp="1"/>
          </p:cNvGraphicFramePr>
          <p:nvPr>
            <p:extLst>
              <p:ext uri="{D42A27DB-BD31-4B8C-83A1-F6EECF244321}">
                <p14:modId xmlns:p14="http://schemas.microsoft.com/office/powerpoint/2010/main" val="2573334289"/>
              </p:ext>
            </p:extLst>
          </p:nvPr>
        </p:nvGraphicFramePr>
        <p:xfrm>
          <a:off x="724151" y="2564904"/>
          <a:ext cx="7798896" cy="2015997"/>
        </p:xfrm>
        <a:graphic>
          <a:graphicData uri="http://schemas.openxmlformats.org/drawingml/2006/table">
            <a:tbl>
              <a:tblPr firstRow="1" bandRow="1">
                <a:tableStyleId>{5940675A-B579-460E-94D1-54222C63F5DA}</a:tableStyleId>
              </a:tblPr>
              <a:tblGrid>
                <a:gridCol w="1949724"/>
                <a:gridCol w="1949724"/>
                <a:gridCol w="1949724"/>
                <a:gridCol w="1949724"/>
              </a:tblGrid>
              <a:tr h="552917">
                <a:tc>
                  <a:txBody>
                    <a:bodyPr/>
                    <a:lstStyle/>
                    <a:p>
                      <a:pPr algn="ctr"/>
                      <a:r>
                        <a:rPr kumimoji="1" lang="en-US" altLang="ja-JP" sz="1800" b="1" dirty="0" smtClean="0">
                          <a:latin typeface="Times New Roman" panose="02020603050405020304" pitchFamily="18" charset="0"/>
                          <a:cs typeface="Times New Roman" panose="02020603050405020304" pitchFamily="18" charset="0"/>
                        </a:rPr>
                        <a:t>Channel</a:t>
                      </a:r>
                      <a:r>
                        <a:rPr kumimoji="1" lang="en-US" altLang="ja-JP" sz="1800" b="1" baseline="0" dirty="0" smtClean="0">
                          <a:latin typeface="Times New Roman" panose="02020603050405020304" pitchFamily="18" charset="0"/>
                          <a:cs typeface="Times New Roman" panose="02020603050405020304" pitchFamily="18" charset="0"/>
                        </a:rPr>
                        <a:t> #</a:t>
                      </a:r>
                      <a:endParaRPr kumimoji="1" lang="ja-JP" altLang="en-US" sz="1800" b="1" dirty="0">
                        <a:solidFill>
                          <a:schemeClr val="tx1"/>
                        </a:solidFill>
                        <a:latin typeface="Times New Roman" panose="02020603050405020304" pitchFamily="18" charset="0"/>
                        <a:cs typeface="Times New Roman" panose="02020603050405020304" pitchFamily="18" charset="0"/>
                      </a:endParaRPr>
                    </a:p>
                  </a:txBody>
                  <a:tcPr marL="84425" marR="84425" marT="45725" marB="45725">
                    <a:solidFill>
                      <a:srgbClr val="FFFF00"/>
                    </a:solidFill>
                  </a:tcPr>
                </a:tc>
                <a:tc>
                  <a:txBody>
                    <a:bodyPr/>
                    <a:lstStyle/>
                    <a:p>
                      <a:pPr algn="ctr"/>
                      <a:r>
                        <a:rPr kumimoji="1" lang="en-US" altLang="ja-JP" sz="1800" b="1" u="none" strike="noStrike" kern="1200" baseline="0" dirty="0" smtClean="0">
                          <a:latin typeface="Times New Roman" panose="02020603050405020304" pitchFamily="18" charset="0"/>
                          <a:cs typeface="Times New Roman" panose="02020603050405020304" pitchFamily="18" charset="0"/>
                        </a:rPr>
                        <a:t>Start frequency</a:t>
                      </a:r>
                      <a:endParaRPr kumimoji="1" lang="ja-JP" altLang="en-US" sz="1800" b="1" baseline="30000" dirty="0">
                        <a:solidFill>
                          <a:schemeClr val="tx1"/>
                        </a:solidFill>
                        <a:latin typeface="Times New Roman" panose="02020603050405020304" pitchFamily="18" charset="0"/>
                        <a:cs typeface="Times New Roman" panose="02020603050405020304" pitchFamily="18" charset="0"/>
                      </a:endParaRPr>
                    </a:p>
                  </a:txBody>
                  <a:tcPr marL="84425" marR="84425" marT="45725" marB="45725">
                    <a:solidFill>
                      <a:srgbClr val="FFFF00"/>
                    </a:solidFill>
                  </a:tcPr>
                </a:tc>
                <a:tc>
                  <a:txBody>
                    <a:bodyPr/>
                    <a:lstStyle/>
                    <a:p>
                      <a:pPr algn="ctr"/>
                      <a:r>
                        <a:rPr kumimoji="1" lang="en-US" altLang="ja-JP" sz="1800" b="1" u="none" strike="noStrike" kern="1200" baseline="0" dirty="0" smtClean="0">
                          <a:latin typeface="Times New Roman" panose="02020603050405020304" pitchFamily="18" charset="0"/>
                          <a:cs typeface="Times New Roman" panose="02020603050405020304" pitchFamily="18" charset="0"/>
                        </a:rPr>
                        <a:t>Center frequency</a:t>
                      </a:r>
                      <a:endParaRPr kumimoji="1" lang="ja-JP" altLang="en-US" sz="1800" b="1" dirty="0">
                        <a:solidFill>
                          <a:schemeClr val="tx1"/>
                        </a:solidFill>
                        <a:latin typeface="Times New Roman" panose="02020603050405020304" pitchFamily="18" charset="0"/>
                        <a:cs typeface="Times New Roman" panose="02020603050405020304" pitchFamily="18" charset="0"/>
                      </a:endParaRPr>
                    </a:p>
                  </a:txBody>
                  <a:tcPr marL="84425" marR="84425" marT="45725" marB="45725">
                    <a:solidFill>
                      <a:srgbClr val="FFFF00"/>
                    </a:solidFill>
                  </a:tcPr>
                </a:tc>
                <a:tc>
                  <a:txBody>
                    <a:bodyPr/>
                    <a:lstStyle/>
                    <a:p>
                      <a:pPr algn="ctr"/>
                      <a:r>
                        <a:rPr kumimoji="1" lang="en-US" altLang="ja-JP" sz="1800" b="1" u="none" strike="noStrike" kern="1200" baseline="0" dirty="0" smtClean="0">
                          <a:latin typeface="Times New Roman" panose="02020603050405020304" pitchFamily="18" charset="0"/>
                          <a:cs typeface="Times New Roman" panose="02020603050405020304" pitchFamily="18" charset="0"/>
                        </a:rPr>
                        <a:t>Stop frequency</a:t>
                      </a:r>
                      <a:endParaRPr kumimoji="1" lang="ja-JP" altLang="en-US" sz="1800" b="1" baseline="30000" dirty="0">
                        <a:solidFill>
                          <a:schemeClr val="tx1"/>
                        </a:solidFill>
                        <a:latin typeface="Times New Roman" panose="02020603050405020304" pitchFamily="18" charset="0"/>
                        <a:cs typeface="Times New Roman" panose="02020603050405020304" pitchFamily="18" charset="0"/>
                      </a:endParaRPr>
                    </a:p>
                  </a:txBody>
                  <a:tcPr marL="84425" marR="84425" marT="45725" marB="45725">
                    <a:solidFill>
                      <a:srgbClr val="FFFF00"/>
                    </a:solidFill>
                  </a:tcPr>
                </a:tc>
              </a:tr>
              <a:tr h="315958">
                <a:tc>
                  <a:txBody>
                    <a:bodyPr/>
                    <a:lstStyle/>
                    <a:p>
                      <a:pPr algn="ctr"/>
                      <a:r>
                        <a:rPr kumimoji="1" lang="en-US" altLang="ja-JP" sz="1800" smtClean="0">
                          <a:latin typeface="Times New Roman" panose="02020603050405020304" pitchFamily="18" charset="0"/>
                          <a:cs typeface="Times New Roman" panose="02020603050405020304" pitchFamily="18" charset="0"/>
                        </a:rPr>
                        <a:t>1</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57.240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58.320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59.400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r>
              <a:tr h="315958">
                <a:tc>
                  <a:txBody>
                    <a:bodyPr/>
                    <a:lstStyle/>
                    <a:p>
                      <a:pPr algn="ctr"/>
                      <a:r>
                        <a:rPr kumimoji="1" lang="en-US" altLang="ja-JP" sz="1800" smtClean="0">
                          <a:latin typeface="Times New Roman" panose="02020603050405020304" pitchFamily="18" charset="0"/>
                          <a:cs typeface="Times New Roman" panose="02020603050405020304" pitchFamily="18" charset="0"/>
                        </a:rPr>
                        <a:t>2</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59.400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60.480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61.560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r>
              <a:tr h="315958">
                <a:tc>
                  <a:txBody>
                    <a:bodyPr/>
                    <a:lstStyle/>
                    <a:p>
                      <a:pPr algn="ctr"/>
                      <a:r>
                        <a:rPr kumimoji="1" lang="en-US" altLang="ja-JP" sz="1800" smtClean="0">
                          <a:latin typeface="Times New Roman" panose="02020603050405020304" pitchFamily="18" charset="0"/>
                          <a:cs typeface="Times New Roman" panose="02020603050405020304" pitchFamily="18" charset="0"/>
                        </a:rPr>
                        <a:t>3</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61.560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62.640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63.720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r>
              <a:tr h="315958">
                <a:tc>
                  <a:txBody>
                    <a:bodyPr/>
                    <a:lstStyle/>
                    <a:p>
                      <a:pPr algn="ctr"/>
                      <a:r>
                        <a:rPr kumimoji="1" lang="en-US" altLang="ja-JP" sz="1800" dirty="0" smtClean="0">
                          <a:latin typeface="Times New Roman" panose="02020603050405020304" pitchFamily="18" charset="0"/>
                          <a:cs typeface="Times New Roman" panose="02020603050405020304" pitchFamily="18" charset="0"/>
                        </a:rPr>
                        <a:t>4</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63.720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64.800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c>
                  <a:txBody>
                    <a:bodyPr/>
                    <a:lstStyle/>
                    <a:p>
                      <a:pPr algn="ctr"/>
                      <a:r>
                        <a:rPr kumimoji="1" lang="en-US" altLang="ja-JP" sz="1800" u="none" strike="noStrike" kern="1200" baseline="0" dirty="0" smtClean="0">
                          <a:latin typeface="Times New Roman" panose="02020603050405020304" pitchFamily="18" charset="0"/>
                          <a:cs typeface="Times New Roman" panose="02020603050405020304" pitchFamily="18" charset="0"/>
                        </a:rPr>
                        <a:t>65.880</a:t>
                      </a:r>
                      <a:endParaRPr kumimoji="1" lang="ja-JP" altLang="en-US" sz="1800" b="0" dirty="0">
                        <a:solidFill>
                          <a:schemeClr val="tx1"/>
                        </a:solidFill>
                        <a:latin typeface="Times New Roman" panose="02020603050405020304" pitchFamily="18" charset="0"/>
                        <a:cs typeface="Times New Roman" panose="02020603050405020304" pitchFamily="18" charset="0"/>
                      </a:endParaRPr>
                    </a:p>
                  </a:txBody>
                  <a:tcPr marL="84425" marR="84425" marT="45725" marB="45725"/>
                </a:tc>
              </a:tr>
            </a:tbl>
          </a:graphicData>
        </a:graphic>
      </p:graphicFrame>
      <p:sp>
        <p:nvSpPr>
          <p:cNvPr id="2" name="テキスト ボックス 1"/>
          <p:cNvSpPr txBox="1"/>
          <p:nvPr/>
        </p:nvSpPr>
        <p:spPr>
          <a:xfrm>
            <a:off x="683568" y="1916832"/>
            <a:ext cx="2334293" cy="415498"/>
          </a:xfrm>
          <a:prstGeom prst="rect">
            <a:avLst/>
          </a:prstGeom>
          <a:noFill/>
        </p:spPr>
        <p:txBody>
          <a:bodyPr wrap="none" rtlCol="0">
            <a:spAutoFit/>
          </a:bodyPr>
          <a:lstStyle/>
          <a:p>
            <a:r>
              <a:rPr kumimoji="1" lang="en-US" altLang="ja-JP" sz="2100" dirty="0" smtClean="0"/>
              <a:t>Frequency</a:t>
            </a:r>
            <a:r>
              <a:rPr kumimoji="1" lang="ja-JP" altLang="en-US" sz="2100" dirty="0"/>
              <a:t> </a:t>
            </a:r>
            <a:r>
              <a:rPr kumimoji="1" lang="en-US" altLang="ja-JP" sz="2100" dirty="0"/>
              <a:t>c</a:t>
            </a:r>
            <a:r>
              <a:rPr kumimoji="1" lang="en-US" altLang="ja-JP" sz="2100" dirty="0" smtClean="0"/>
              <a:t>hannels</a:t>
            </a:r>
            <a:endParaRPr kumimoji="1" lang="ja-JP" altLang="en-US" sz="2100" dirty="0"/>
          </a:p>
        </p:txBody>
      </p:sp>
      <p:sp>
        <p:nvSpPr>
          <p:cNvPr id="3" name="テキスト ボックス 2"/>
          <p:cNvSpPr txBox="1"/>
          <p:nvPr/>
        </p:nvSpPr>
        <p:spPr>
          <a:xfrm>
            <a:off x="684012" y="4725144"/>
            <a:ext cx="7534518" cy="1708160"/>
          </a:xfrm>
          <a:prstGeom prst="rect">
            <a:avLst/>
          </a:prstGeom>
          <a:noFill/>
        </p:spPr>
        <p:txBody>
          <a:bodyPr wrap="square" rtlCol="0">
            <a:spAutoFit/>
          </a:bodyPr>
          <a:lstStyle/>
          <a:p>
            <a:r>
              <a:rPr kumimoji="1" lang="en-US" altLang="ja-JP" sz="2100" dirty="0" smtClean="0"/>
              <a:t>Channel aggregation</a:t>
            </a:r>
            <a:endParaRPr kumimoji="1" lang="en-US" altLang="ja-JP" sz="2100" dirty="0"/>
          </a:p>
          <a:p>
            <a:pPr marL="171450" indent="-171450">
              <a:buFont typeface="Wingdings" panose="05000000000000000000" pitchFamily="2" charset="2"/>
              <a:buChar char="n"/>
            </a:pPr>
            <a:r>
              <a:rPr kumimoji="1" lang="en-US" altLang="ja-JP" sz="2100" dirty="0" smtClean="0"/>
              <a:t>1 &amp; 3</a:t>
            </a:r>
          </a:p>
          <a:p>
            <a:pPr marL="171450" indent="-171450">
              <a:buFont typeface="Wingdings" panose="05000000000000000000" pitchFamily="2" charset="2"/>
              <a:buChar char="n"/>
            </a:pPr>
            <a:r>
              <a:rPr kumimoji="1" lang="en-US" altLang="ja-JP" sz="2100" dirty="0" smtClean="0"/>
              <a:t>2 &amp; 4</a:t>
            </a:r>
          </a:p>
          <a:p>
            <a:pPr marL="171450" indent="-171450">
              <a:buFont typeface="Wingdings" panose="05000000000000000000" pitchFamily="2" charset="2"/>
              <a:buChar char="n"/>
            </a:pPr>
            <a:r>
              <a:rPr kumimoji="1" lang="en-US" altLang="ja-JP" sz="2100" dirty="0" smtClean="0"/>
              <a:t>1 &amp; 4</a:t>
            </a:r>
          </a:p>
          <a:p>
            <a:r>
              <a:rPr kumimoji="1" lang="en-US" altLang="ja-JP" sz="2100" dirty="0" smtClean="0"/>
              <a:t>Channel bonding should also be supported</a:t>
            </a:r>
          </a:p>
        </p:txBody>
      </p:sp>
      <p:sp>
        <p:nvSpPr>
          <p:cNvPr id="6" name="テキスト ボックス 5"/>
          <p:cNvSpPr txBox="1"/>
          <p:nvPr/>
        </p:nvSpPr>
        <p:spPr>
          <a:xfrm>
            <a:off x="6012160" y="4856316"/>
            <a:ext cx="2727454" cy="830997"/>
          </a:xfrm>
          <a:prstGeom prst="rect">
            <a:avLst/>
          </a:prstGeom>
          <a:noFill/>
        </p:spPr>
        <p:txBody>
          <a:bodyPr wrap="square" rtlCol="0">
            <a:spAutoFit/>
          </a:bodyPr>
          <a:lstStyle/>
          <a:p>
            <a:pPr marL="285750" indent="-285750">
              <a:buFont typeface="Wingdings" pitchFamily="2" charset="2"/>
              <a:buChar char="ü"/>
            </a:pP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PHY Criteria 2</a:t>
            </a:r>
            <a:r>
              <a:rPr kumimoji="1" lang="en-US" altLang="ja-JP" sz="2400" dirty="0">
                <a:solidFill>
                  <a:srgbClr val="FF0000"/>
                </a:solidFill>
                <a:ea typeface="HGS創英角ｺﾞｼｯｸUB" panose="020B0900000000000000" pitchFamily="50" charset="-128"/>
                <a:cs typeface="Times New Roman" panose="02020603050405020304" pitchFamily="18" charset="0"/>
              </a:rPr>
              <a:t/>
            </a:r>
            <a:br>
              <a:rPr kumimoji="1" lang="en-US" altLang="ja-JP" sz="2400" dirty="0">
                <a:solidFill>
                  <a:srgbClr val="FF0000"/>
                </a:solidFill>
                <a:ea typeface="HGS創英角ｺﾞｼｯｸUB" panose="020B0900000000000000" pitchFamily="50" charset="-128"/>
                <a:cs typeface="Times New Roman" panose="02020603050405020304" pitchFamily="18" charset="0"/>
              </a:rPr>
            </a:b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in 60GHz</a:t>
            </a:r>
            <a:r>
              <a:rPr kumimoji="1" lang="ja-JP" altLang="en-US" sz="2400" dirty="0">
                <a:solidFill>
                  <a:srgbClr val="FF0000"/>
                </a:solidFill>
                <a:ea typeface="HGS創英角ｺﾞｼｯｸUB" panose="020B0900000000000000" pitchFamily="50" charset="-128"/>
                <a:cs typeface="Times New Roman" panose="02020603050405020304" pitchFamily="18" charset="0"/>
              </a:rPr>
              <a:t> </a:t>
            </a:r>
            <a:r>
              <a:rPr kumimoji="1" lang="en-US" altLang="ja-JP" sz="2400" dirty="0" smtClean="0">
                <a:solidFill>
                  <a:srgbClr val="FF0000"/>
                </a:solidFill>
                <a:ea typeface="HGS創英角ｺﾞｼｯｸUB" panose="020B0900000000000000" pitchFamily="50" charset="-128"/>
                <a:cs typeface="Times New Roman" panose="02020603050405020304" pitchFamily="18" charset="0"/>
              </a:rPr>
              <a:t>band</a:t>
            </a:r>
          </a:p>
        </p:txBody>
      </p:sp>
    </p:spTree>
    <p:extLst>
      <p:ext uri="{BB962C8B-B14F-4D97-AF65-F5344CB8AC3E}">
        <p14:creationId xmlns:p14="http://schemas.microsoft.com/office/powerpoint/2010/main" val="1345043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imes New Roman" panose="02020603050405020304" pitchFamily="18" charset="0"/>
                <a:cs typeface="Times New Roman" panose="02020603050405020304" pitchFamily="18" charset="0"/>
              </a:rPr>
              <a:t>PHY frame structures</a:t>
            </a:r>
            <a:endParaRPr kumimoji="1" lang="ja-JP" altLang="en-US" dirty="0">
              <a:latin typeface="Times New Roman" panose="02020603050405020304" pitchFamily="18" charset="0"/>
              <a:cs typeface="Times New Roman" panose="02020603050405020304" pitchFamily="18" charset="0"/>
            </a:endParaRPr>
          </a:p>
        </p:txBody>
      </p:sp>
      <p:sp>
        <p:nvSpPr>
          <p:cNvPr id="4" name="テキスト ボックス 3"/>
          <p:cNvSpPr txBox="1"/>
          <p:nvPr/>
        </p:nvSpPr>
        <p:spPr>
          <a:xfrm>
            <a:off x="513830" y="2445309"/>
            <a:ext cx="4155305" cy="369332"/>
          </a:xfrm>
          <a:prstGeom prst="rect">
            <a:avLst/>
          </a:prstGeom>
          <a:noFill/>
        </p:spPr>
        <p:txBody>
          <a:bodyPr wrap="none" rtlCol="0">
            <a:spAutoFit/>
          </a:bodyPr>
          <a:lstStyle/>
          <a:p>
            <a:r>
              <a:rPr kumimoji="1" lang="en-US" altLang="ja-JP" sz="1800" dirty="0" smtClean="0"/>
              <a:t>Example of the number of branches, </a:t>
            </a:r>
            <a:r>
              <a:rPr kumimoji="1" lang="en-US" altLang="ja-JP" sz="1800" i="1" dirty="0" smtClean="0"/>
              <a:t>M</a:t>
            </a:r>
            <a:r>
              <a:rPr kumimoji="1" lang="en-US" altLang="ja-JP" sz="1800" dirty="0" smtClean="0"/>
              <a:t> = 4</a:t>
            </a:r>
            <a:endParaRPr kumimoji="1" lang="ja-JP" altLang="en-US" sz="1800" dirty="0"/>
          </a:p>
        </p:txBody>
      </p:sp>
      <p:sp>
        <p:nvSpPr>
          <p:cNvPr id="5" name="テキスト ボックス 4"/>
          <p:cNvSpPr txBox="1"/>
          <p:nvPr/>
        </p:nvSpPr>
        <p:spPr>
          <a:xfrm>
            <a:off x="2130400" y="3436521"/>
            <a:ext cx="1133644" cy="430887"/>
          </a:xfrm>
          <a:prstGeom prst="rect">
            <a:avLst/>
          </a:prstGeom>
          <a:noFill/>
        </p:spPr>
        <p:txBody>
          <a:bodyPr wrap="none" rtlCol="0">
            <a:spAutoFit/>
          </a:bodyPr>
          <a:lstStyle/>
          <a:p>
            <a:r>
              <a:rPr kumimoji="1" lang="en-US" altLang="ja-JP" sz="1100" dirty="0" smtClean="0"/>
              <a:t>72 symbol</a:t>
            </a:r>
          </a:p>
          <a:p>
            <a:r>
              <a:rPr kumimoji="1" lang="en-US" altLang="ja-JP" sz="1100" dirty="0" smtClean="0"/>
              <a:t>8CP + 64symbol</a:t>
            </a:r>
            <a:endParaRPr kumimoji="1" lang="ja-JP" altLang="en-US" sz="1100" dirty="0"/>
          </a:p>
        </p:txBody>
      </p:sp>
      <p:sp>
        <p:nvSpPr>
          <p:cNvPr id="6" name="正方形/長方形 5"/>
          <p:cNvSpPr/>
          <p:nvPr/>
        </p:nvSpPr>
        <p:spPr>
          <a:xfrm>
            <a:off x="5868144" y="5724040"/>
            <a:ext cx="2788018" cy="646331"/>
          </a:xfrm>
          <a:prstGeom prst="rect">
            <a:avLst/>
          </a:prstGeom>
        </p:spPr>
        <p:txBody>
          <a:bodyPr wrap="square">
            <a:spAutoFit/>
          </a:bodyPr>
          <a:lstStyle/>
          <a:p>
            <a:r>
              <a:rPr lang="en-US" altLang="ja-JP" dirty="0"/>
              <a:t>Information for MIMO </a:t>
            </a:r>
            <a:r>
              <a:rPr lang="en-US" altLang="ja-JP" dirty="0" err="1"/>
              <a:t>bitstream</a:t>
            </a:r>
            <a:r>
              <a:rPr lang="en-US" altLang="ja-JP" dirty="0"/>
              <a:t> </a:t>
            </a:r>
            <a:r>
              <a:rPr lang="en-US" altLang="ja-JP" dirty="0" smtClean="0"/>
              <a:t>processing </a:t>
            </a:r>
            <a:r>
              <a:rPr lang="en-US" altLang="ja-JP" dirty="0"/>
              <a:t>shall be included in header</a:t>
            </a:r>
            <a:r>
              <a:rPr lang="en-US" altLang="ja-JP" dirty="0" smtClean="0"/>
              <a:t>.</a:t>
            </a:r>
          </a:p>
          <a:p>
            <a:r>
              <a:rPr lang="en-US" altLang="ja-JP" dirty="0"/>
              <a:t>(</a:t>
            </a:r>
            <a:r>
              <a:rPr lang="en-US" altLang="ja-JP" dirty="0" smtClean="0"/>
              <a:t>Stream #)</a:t>
            </a:r>
            <a:endParaRPr lang="ja-JP" altLang="en-US" dirty="0"/>
          </a:p>
        </p:txBody>
      </p:sp>
      <p:sp>
        <p:nvSpPr>
          <p:cNvPr id="82" name="テキスト ボックス 81"/>
          <p:cNvSpPr txBox="1"/>
          <p:nvPr/>
        </p:nvSpPr>
        <p:spPr>
          <a:xfrm>
            <a:off x="6337322" y="3590409"/>
            <a:ext cx="1506787" cy="276999"/>
          </a:xfrm>
          <a:prstGeom prst="rect">
            <a:avLst/>
          </a:prstGeom>
          <a:noFill/>
        </p:spPr>
        <p:txBody>
          <a:bodyPr wrap="square" rtlCol="0">
            <a:spAutoFit/>
          </a:bodyPr>
          <a:lstStyle/>
          <a:p>
            <a:r>
              <a:rPr lang="en-US" altLang="ja-JP" sz="1200" i="1" dirty="0" smtClean="0">
                <a:latin typeface="Times New Roman" panose="02020603050405020304" pitchFamily="18" charset="0"/>
                <a:ea typeface="ＭＳ ゴシック" panose="020B0609070205080204" pitchFamily="49" charset="-128"/>
                <a:cs typeface="Times New Roman" panose="02020603050405020304" pitchFamily="18" charset="0"/>
              </a:rPr>
              <a:t>M</a:t>
            </a:r>
            <a:r>
              <a:rPr lang="ja-JP" altLang="en-US" sz="12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200" dirty="0" smtClean="0">
                <a:latin typeface="Times New Roman" panose="02020603050405020304" pitchFamily="18" charset="0"/>
                <a:ea typeface="ＭＳ ゴシック" panose="020B0609070205080204" pitchFamily="49" charset="-128"/>
                <a:cs typeface="Times New Roman" panose="02020603050405020304" pitchFamily="18" charset="0"/>
              </a:rPr>
              <a:t>- streams data</a:t>
            </a:r>
          </a:p>
        </p:txBody>
      </p:sp>
      <p:sp>
        <p:nvSpPr>
          <p:cNvPr id="83" name="正方形/長方形 82"/>
          <p:cNvSpPr/>
          <p:nvPr/>
        </p:nvSpPr>
        <p:spPr bwMode="auto">
          <a:xfrm>
            <a:off x="6475958" y="5122304"/>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Payload #4</a:t>
            </a:r>
          </a:p>
        </p:txBody>
      </p:sp>
      <p:sp>
        <p:nvSpPr>
          <p:cNvPr id="84" name="正方形/長方形 83"/>
          <p:cNvSpPr/>
          <p:nvPr/>
        </p:nvSpPr>
        <p:spPr bwMode="auto">
          <a:xfrm>
            <a:off x="6475958" y="3914113"/>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Payload</a:t>
            </a:r>
            <a:r>
              <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rPr>
              <a:t> </a:t>
            </a: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#1</a:t>
            </a:r>
          </a:p>
        </p:txBody>
      </p:sp>
      <p:sp>
        <p:nvSpPr>
          <p:cNvPr id="85" name="正方形/長方形 84"/>
          <p:cNvSpPr/>
          <p:nvPr/>
        </p:nvSpPr>
        <p:spPr bwMode="auto">
          <a:xfrm>
            <a:off x="6475958" y="4690256"/>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Payload #3</a:t>
            </a:r>
          </a:p>
        </p:txBody>
      </p:sp>
      <p:sp>
        <p:nvSpPr>
          <p:cNvPr id="86" name="正方形/長方形 85"/>
          <p:cNvSpPr/>
          <p:nvPr/>
        </p:nvSpPr>
        <p:spPr bwMode="auto">
          <a:xfrm>
            <a:off x="6475958" y="4326857"/>
            <a:ext cx="2497164"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Payload #2</a:t>
            </a:r>
          </a:p>
        </p:txBody>
      </p:sp>
      <p:sp>
        <p:nvSpPr>
          <p:cNvPr id="100" name="テキスト ボックス 99"/>
          <p:cNvSpPr txBox="1"/>
          <p:nvPr/>
        </p:nvSpPr>
        <p:spPr>
          <a:xfrm>
            <a:off x="2820742" y="5514825"/>
            <a:ext cx="2409634" cy="246221"/>
          </a:xfrm>
          <a:prstGeom prst="rect">
            <a:avLst/>
          </a:prstGeom>
          <a:noFill/>
        </p:spPr>
        <p:txBody>
          <a:bodyPr wrap="none" rtlCol="0">
            <a:spAutoFit/>
          </a:bodyPr>
          <a:lstStyle/>
          <a:p>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for MIMO</a:t>
            </a:r>
            <a:r>
              <a:rPr lang="ja-JP" altLang="en-US" sz="10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transmission channel estimation</a:t>
            </a:r>
          </a:p>
        </p:txBody>
      </p:sp>
      <p:sp>
        <p:nvSpPr>
          <p:cNvPr id="101" name="正方形/長方形 100"/>
          <p:cNvSpPr/>
          <p:nvPr/>
        </p:nvSpPr>
        <p:spPr bwMode="auto">
          <a:xfrm>
            <a:off x="539552" y="5122304"/>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SYNC</a:t>
            </a:r>
            <a:endParaRPr kumimoji="1" lang="ja-JP" altLang="en-US" sz="1000" b="0" i="0" u="none" strike="noStrike" cap="none" normalizeH="0" baseline="0" dirty="0">
              <a:ln>
                <a:noFill/>
              </a:ln>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19" name="正方形/長方形 118"/>
          <p:cNvSpPr/>
          <p:nvPr/>
        </p:nvSpPr>
        <p:spPr bwMode="auto">
          <a:xfrm>
            <a:off x="4779636" y="5122304"/>
            <a:ext cx="832029"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CES</a:t>
            </a:r>
            <a:r>
              <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#4</a:t>
            </a:r>
          </a:p>
        </p:txBody>
      </p:sp>
      <p:sp>
        <p:nvSpPr>
          <p:cNvPr id="120" name="正方形/長方形 119"/>
          <p:cNvSpPr/>
          <p:nvPr/>
        </p:nvSpPr>
        <p:spPr bwMode="auto">
          <a:xfrm>
            <a:off x="2130927" y="3914113"/>
            <a:ext cx="895966"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CES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a:t>
            </a: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1</a:t>
            </a:r>
            <a:endPar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121" name="直線矢印コネクタ 120"/>
          <p:cNvCxnSpPr>
            <a:stCxn id="119" idx="1"/>
            <a:endCxn id="137" idx="3"/>
          </p:cNvCxnSpPr>
          <p:nvPr/>
        </p:nvCxnSpPr>
        <p:spPr bwMode="auto">
          <a:xfrm flipH="1">
            <a:off x="2130400" y="5230316"/>
            <a:ext cx="2649236" cy="0"/>
          </a:xfrm>
          <a:prstGeom prst="straightConnector1">
            <a:avLst/>
          </a:prstGeom>
          <a:noFill/>
          <a:ln w="3175" cap="flat" cmpd="sng" algn="ctr">
            <a:solidFill>
              <a:schemeClr val="tx1"/>
            </a:solidFill>
            <a:prstDash val="solid"/>
            <a:round/>
            <a:headEnd type="arrow" w="sm" len="sm"/>
            <a:tailEnd type="arrow" w="sm" len="sm"/>
          </a:ln>
          <a:effectLst/>
        </p:spPr>
      </p:cxnSp>
      <p:sp>
        <p:nvSpPr>
          <p:cNvPr id="122" name="テキスト ボックス 121"/>
          <p:cNvSpPr txBox="1"/>
          <p:nvPr/>
        </p:nvSpPr>
        <p:spPr>
          <a:xfrm>
            <a:off x="3644946" y="3785870"/>
            <a:ext cx="1343638" cy="246221"/>
          </a:xfrm>
          <a:prstGeom prst="rect">
            <a:avLst/>
          </a:prstGeom>
          <a:noFill/>
        </p:spPr>
        <p:txBody>
          <a:bodyPr wrap="none" rtlCol="0">
            <a:spAutoFit/>
          </a:bodyPr>
          <a:lstStyle/>
          <a:p>
            <a:pPr algn="l"/>
            <a:r>
              <a:rPr lang="en-US" altLang="ja-JP" sz="1000" dirty="0" smtClean="0">
                <a:latin typeface="Times New Roman" panose="02020603050405020304" pitchFamily="18" charset="0"/>
                <a:cs typeface="Times New Roman" panose="02020603050405020304" pitchFamily="18" charset="0"/>
              </a:rPr>
              <a:t>0</a:t>
            </a:r>
            <a:r>
              <a:rPr lang="ja-JP" altLang="en-US" sz="1000" dirty="0">
                <a:latin typeface="Times New Roman" panose="02020603050405020304" pitchFamily="18" charset="0"/>
                <a:cs typeface="Times New Roman" panose="02020603050405020304" pitchFamily="18" charset="0"/>
              </a:rPr>
              <a:t> </a:t>
            </a:r>
            <a:r>
              <a:rPr lang="en-US" altLang="ja-JP" sz="1000" dirty="0" smtClean="0">
                <a:latin typeface="Times New Roman" panose="02020603050405020304" pitchFamily="18" charset="0"/>
                <a:cs typeface="Times New Roman" panose="02020603050405020304" pitchFamily="18" charset="0"/>
              </a:rPr>
              <a:t>values, unmodulated</a:t>
            </a:r>
            <a:endParaRPr kumimoji="1" lang="ja-JP" altLang="en-US" sz="1000" dirty="0">
              <a:latin typeface="Times New Roman" panose="02020603050405020304" pitchFamily="18" charset="0"/>
              <a:cs typeface="Times New Roman" panose="02020603050405020304" pitchFamily="18" charset="0"/>
            </a:endParaRPr>
          </a:p>
        </p:txBody>
      </p:sp>
      <p:cxnSp>
        <p:nvCxnSpPr>
          <p:cNvPr id="123" name="直線矢印コネクタ 122"/>
          <p:cNvCxnSpPr>
            <a:endCxn id="120" idx="3"/>
          </p:cNvCxnSpPr>
          <p:nvPr/>
        </p:nvCxnSpPr>
        <p:spPr bwMode="auto">
          <a:xfrm flipH="1">
            <a:off x="3026893" y="4022125"/>
            <a:ext cx="2584969" cy="0"/>
          </a:xfrm>
          <a:prstGeom prst="straightConnector1">
            <a:avLst/>
          </a:prstGeom>
          <a:noFill/>
          <a:ln w="3175" cap="flat" cmpd="sng" algn="ctr">
            <a:solidFill>
              <a:schemeClr val="tx1"/>
            </a:solidFill>
            <a:prstDash val="solid"/>
            <a:round/>
            <a:headEnd type="arrow" w="sm" len="sm"/>
            <a:tailEnd type="arrow" w="sm" len="sm"/>
          </a:ln>
          <a:effectLst/>
        </p:spPr>
      </p:cxnSp>
      <p:sp>
        <p:nvSpPr>
          <p:cNvPr id="124" name="テキスト ボックス 123"/>
          <p:cNvSpPr txBox="1"/>
          <p:nvPr/>
        </p:nvSpPr>
        <p:spPr>
          <a:xfrm>
            <a:off x="111413" y="5093848"/>
            <a:ext cx="510076" cy="276999"/>
          </a:xfrm>
          <a:prstGeom prst="rect">
            <a:avLst/>
          </a:prstGeom>
          <a:noFill/>
        </p:spPr>
        <p:txBody>
          <a:bodyPr wrap="none" rtlCol="0">
            <a:spAutoFit/>
          </a:bodyPr>
          <a:lstStyle/>
          <a:p>
            <a:pPr algn="l"/>
            <a:r>
              <a:rPr kumimoji="1" lang="en-US" altLang="ja-JP" sz="1200" dirty="0" smtClean="0">
                <a:latin typeface="Times New Roman" panose="02020603050405020304" pitchFamily="18" charset="0"/>
                <a:ea typeface="ＭＳ ゴシック" panose="020B0609070205080204" pitchFamily="49" charset="-128"/>
                <a:cs typeface="Times New Roman" panose="02020603050405020304" pitchFamily="18" charset="0"/>
              </a:rPr>
              <a:t>Tx#4</a:t>
            </a:r>
            <a:endPar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25" name="テキスト ボックス 124"/>
          <p:cNvSpPr txBox="1"/>
          <p:nvPr/>
        </p:nvSpPr>
        <p:spPr>
          <a:xfrm>
            <a:off x="111413" y="3885657"/>
            <a:ext cx="510076" cy="276999"/>
          </a:xfrm>
          <a:prstGeom prst="rect">
            <a:avLst/>
          </a:prstGeom>
          <a:noFill/>
        </p:spPr>
        <p:txBody>
          <a:bodyPr wrap="none" rtlCol="0">
            <a:spAutoFit/>
          </a:bodyPr>
          <a:lstStyle/>
          <a:p>
            <a:pPr algn="l"/>
            <a:r>
              <a:rPr kumimoji="1" lang="en-US" altLang="ja-JP" sz="1200" dirty="0" smtClean="0">
                <a:latin typeface="Times New Roman" panose="02020603050405020304" pitchFamily="18" charset="0"/>
                <a:ea typeface="ＭＳ ゴシック" panose="020B0609070205080204" pitchFamily="49" charset="-128"/>
                <a:cs typeface="Times New Roman" panose="02020603050405020304" pitchFamily="18" charset="0"/>
              </a:rPr>
              <a:t>Tx#1</a:t>
            </a:r>
            <a:endPar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26" name="正方形/長方形 125"/>
          <p:cNvSpPr/>
          <p:nvPr/>
        </p:nvSpPr>
        <p:spPr bwMode="auto">
          <a:xfrm>
            <a:off x="3857344" y="4690256"/>
            <a:ext cx="89659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CES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3</a:t>
            </a:r>
            <a:endPar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127" name="直線矢印コネクタ 126"/>
          <p:cNvCxnSpPr>
            <a:stCxn id="130" idx="1"/>
          </p:cNvCxnSpPr>
          <p:nvPr/>
        </p:nvCxnSpPr>
        <p:spPr bwMode="auto">
          <a:xfrm flipH="1">
            <a:off x="2130926" y="4434869"/>
            <a:ext cx="840411" cy="0"/>
          </a:xfrm>
          <a:prstGeom prst="straightConnector1">
            <a:avLst/>
          </a:prstGeom>
          <a:noFill/>
          <a:ln w="3175" cap="flat" cmpd="sng" algn="ctr">
            <a:solidFill>
              <a:schemeClr val="tx1"/>
            </a:solidFill>
            <a:prstDash val="solid"/>
            <a:round/>
            <a:headEnd type="arrow" w="sm" len="sm"/>
            <a:tailEnd type="arrow" w="sm" len="sm"/>
          </a:ln>
          <a:effectLst/>
        </p:spPr>
      </p:cxnSp>
      <p:sp>
        <p:nvSpPr>
          <p:cNvPr id="128" name="テキスト ボックス 127"/>
          <p:cNvSpPr txBox="1"/>
          <p:nvPr/>
        </p:nvSpPr>
        <p:spPr>
          <a:xfrm>
            <a:off x="111413" y="4661800"/>
            <a:ext cx="510076" cy="276999"/>
          </a:xfrm>
          <a:prstGeom prst="rect">
            <a:avLst/>
          </a:prstGeom>
          <a:noFill/>
        </p:spPr>
        <p:txBody>
          <a:bodyPr wrap="none" rtlCol="0">
            <a:spAutoFit/>
          </a:bodyPr>
          <a:lstStyle/>
          <a:p>
            <a:pPr algn="l"/>
            <a:r>
              <a:rPr kumimoji="1" lang="en-US" altLang="ja-JP" sz="1200" dirty="0" smtClean="0">
                <a:latin typeface="Times New Roman" panose="02020603050405020304" pitchFamily="18" charset="0"/>
                <a:ea typeface="ＭＳ ゴシック" panose="020B0609070205080204" pitchFamily="49" charset="-128"/>
                <a:cs typeface="Times New Roman" panose="02020603050405020304" pitchFamily="18" charset="0"/>
              </a:rPr>
              <a:t>Tx#3</a:t>
            </a:r>
            <a:endPar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129" name="直線矢印コネクタ 128"/>
          <p:cNvCxnSpPr>
            <a:endCxn id="126" idx="3"/>
          </p:cNvCxnSpPr>
          <p:nvPr/>
        </p:nvCxnSpPr>
        <p:spPr bwMode="auto">
          <a:xfrm flipH="1">
            <a:off x="4753934" y="4798268"/>
            <a:ext cx="857928" cy="0"/>
          </a:xfrm>
          <a:prstGeom prst="straightConnector1">
            <a:avLst/>
          </a:prstGeom>
          <a:noFill/>
          <a:ln w="3175" cap="flat" cmpd="sng" algn="ctr">
            <a:solidFill>
              <a:schemeClr val="tx1"/>
            </a:solidFill>
            <a:prstDash val="solid"/>
            <a:round/>
            <a:headEnd type="arrow" w="sm" len="sm"/>
            <a:tailEnd type="arrow" w="sm" len="sm"/>
          </a:ln>
          <a:effectLst/>
        </p:spPr>
      </p:cxnSp>
      <p:sp>
        <p:nvSpPr>
          <p:cNvPr id="130" name="正方形/長方形 129"/>
          <p:cNvSpPr/>
          <p:nvPr/>
        </p:nvSpPr>
        <p:spPr bwMode="auto">
          <a:xfrm>
            <a:off x="2971337" y="4326857"/>
            <a:ext cx="896590"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CES </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2</a:t>
            </a:r>
            <a:endParaRPr lang="ja-JP" altLang="en-US" sz="10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31" name="テキスト ボックス 130"/>
          <p:cNvSpPr txBox="1"/>
          <p:nvPr/>
        </p:nvSpPr>
        <p:spPr>
          <a:xfrm>
            <a:off x="111413" y="4298401"/>
            <a:ext cx="510076" cy="276999"/>
          </a:xfrm>
          <a:prstGeom prst="rect">
            <a:avLst/>
          </a:prstGeom>
          <a:noFill/>
        </p:spPr>
        <p:txBody>
          <a:bodyPr wrap="none" rtlCol="0">
            <a:spAutoFit/>
          </a:bodyPr>
          <a:lstStyle/>
          <a:p>
            <a:pPr algn="l"/>
            <a:r>
              <a:rPr kumimoji="1" lang="en-US" altLang="ja-JP" sz="1200" dirty="0" smtClean="0">
                <a:latin typeface="Times New Roman" panose="02020603050405020304" pitchFamily="18" charset="0"/>
                <a:ea typeface="ＭＳ ゴシック" panose="020B0609070205080204" pitchFamily="49" charset="-128"/>
                <a:cs typeface="Times New Roman" panose="02020603050405020304" pitchFamily="18" charset="0"/>
              </a:rPr>
              <a:t>Tx#2</a:t>
            </a:r>
            <a:endParaRPr kumimoji="1" lang="ja-JP" altLang="en-US" sz="1200" dirty="0">
              <a:latin typeface="Times New Roman" panose="02020603050405020304" pitchFamily="18" charset="0"/>
              <a:ea typeface="ＭＳ ゴシック" panose="020B0609070205080204" pitchFamily="49" charset="-128"/>
              <a:cs typeface="Times New Roman" panose="02020603050405020304" pitchFamily="18" charset="0"/>
            </a:endParaRPr>
          </a:p>
        </p:txBody>
      </p:sp>
      <p:cxnSp>
        <p:nvCxnSpPr>
          <p:cNvPr id="132" name="直線矢印コネクタ 131"/>
          <p:cNvCxnSpPr>
            <a:endCxn id="130" idx="3"/>
          </p:cNvCxnSpPr>
          <p:nvPr/>
        </p:nvCxnSpPr>
        <p:spPr bwMode="auto">
          <a:xfrm flipH="1">
            <a:off x="3867927" y="4434869"/>
            <a:ext cx="1743935" cy="0"/>
          </a:xfrm>
          <a:prstGeom prst="straightConnector1">
            <a:avLst/>
          </a:prstGeom>
          <a:noFill/>
          <a:ln w="3175" cap="flat" cmpd="sng" algn="ctr">
            <a:solidFill>
              <a:schemeClr val="tx1"/>
            </a:solidFill>
            <a:prstDash val="solid"/>
            <a:round/>
            <a:headEnd type="arrow" w="sm" len="sm"/>
            <a:tailEnd type="arrow" w="sm" len="sm"/>
          </a:ln>
          <a:effectLst/>
        </p:spPr>
      </p:cxnSp>
      <p:cxnSp>
        <p:nvCxnSpPr>
          <p:cNvPr id="133" name="直線矢印コネクタ 132"/>
          <p:cNvCxnSpPr>
            <a:stCxn id="126" idx="1"/>
          </p:cNvCxnSpPr>
          <p:nvPr/>
        </p:nvCxnSpPr>
        <p:spPr bwMode="auto">
          <a:xfrm flipH="1">
            <a:off x="2130926" y="4798268"/>
            <a:ext cx="1726418" cy="0"/>
          </a:xfrm>
          <a:prstGeom prst="straightConnector1">
            <a:avLst/>
          </a:prstGeom>
          <a:noFill/>
          <a:ln w="3175" cap="flat" cmpd="sng" algn="ctr">
            <a:solidFill>
              <a:schemeClr val="tx1"/>
            </a:solidFill>
            <a:prstDash val="solid"/>
            <a:round/>
            <a:headEnd type="arrow" w="sm" len="sm"/>
            <a:tailEnd type="arrow" w="sm" len="sm"/>
          </a:ln>
          <a:effectLst/>
        </p:spPr>
      </p:cxnSp>
      <p:sp>
        <p:nvSpPr>
          <p:cNvPr id="134" name="左中かっこ 133"/>
          <p:cNvSpPr/>
          <p:nvPr/>
        </p:nvSpPr>
        <p:spPr bwMode="auto">
          <a:xfrm rot="16200000">
            <a:off x="3827338" y="3763129"/>
            <a:ext cx="124684" cy="3397030"/>
          </a:xfrm>
          <a:prstGeom prst="leftBrace">
            <a:avLst>
              <a:gd name="adj1" fmla="val 33161"/>
              <a:gd name="adj2" fmla="val 50000"/>
            </a:avLst>
          </a:prstGeom>
          <a:noFill/>
          <a:ln w="317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effectLst/>
              <a:latin typeface="Times New Roman" panose="02020603050405020304" pitchFamily="18" charset="0"/>
              <a:ea typeface="ＭＳ Ｐゴシック" charset="-128"/>
              <a:cs typeface="Times New Roman" panose="02020603050405020304" pitchFamily="18" charset="0"/>
            </a:endParaRPr>
          </a:p>
        </p:txBody>
      </p:sp>
      <p:sp>
        <p:nvSpPr>
          <p:cNvPr id="135" name="テキスト ボックス 134"/>
          <p:cNvSpPr txBox="1"/>
          <p:nvPr/>
        </p:nvSpPr>
        <p:spPr>
          <a:xfrm>
            <a:off x="513830" y="5523986"/>
            <a:ext cx="1677335" cy="400110"/>
          </a:xfrm>
          <a:prstGeom prst="rect">
            <a:avLst/>
          </a:prstGeom>
          <a:noFill/>
        </p:spPr>
        <p:txBody>
          <a:bodyPr wrap="square" rtlCol="0">
            <a:spAutoFit/>
          </a:bodyPr>
          <a:lstStyle/>
          <a:p>
            <a:pPr algn="l"/>
            <a:r>
              <a:rPr lang="en-US" altLang="ja-JP" sz="1000" dirty="0">
                <a:ea typeface="ＭＳ ゴシック" panose="020B0609070205080204" pitchFamily="49" charset="-128"/>
                <a:cs typeface="Times New Roman" panose="02020603050405020304" pitchFamily="18" charset="0"/>
              </a:rPr>
              <a:t>S</a:t>
            </a: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ame signal is transmitted from  each antenna element</a:t>
            </a:r>
            <a:endParaRPr kumimoji="1"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36" name="左中かっこ 135"/>
          <p:cNvSpPr/>
          <p:nvPr/>
        </p:nvSpPr>
        <p:spPr bwMode="auto">
          <a:xfrm rot="16200000">
            <a:off x="1266406" y="4659340"/>
            <a:ext cx="144018" cy="1597725"/>
          </a:xfrm>
          <a:prstGeom prst="leftBrace">
            <a:avLst>
              <a:gd name="adj1" fmla="val 44709"/>
              <a:gd name="adj2" fmla="val 50000"/>
            </a:avLst>
          </a:prstGeom>
          <a:noFill/>
          <a:ln w="317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effectLst/>
              <a:latin typeface="Times New Roman" panose="02020603050405020304" pitchFamily="18" charset="0"/>
              <a:ea typeface="ＭＳ Ｐゴシック" charset="-128"/>
              <a:cs typeface="Times New Roman" panose="02020603050405020304" pitchFamily="18" charset="0"/>
            </a:endParaRPr>
          </a:p>
        </p:txBody>
      </p:sp>
      <p:sp>
        <p:nvSpPr>
          <p:cNvPr id="137" name="正方形/長方形 136"/>
          <p:cNvSpPr/>
          <p:nvPr/>
        </p:nvSpPr>
        <p:spPr bwMode="auto">
          <a:xfrm>
            <a:off x="1673168" y="5122304"/>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SFD</a:t>
            </a:r>
            <a:endParaRPr kumimoji="1" lang="ja-JP" altLang="en-US" sz="1000" b="0" i="0" u="none" strike="noStrike" cap="none" normalizeH="0" baseline="0" dirty="0">
              <a:ln>
                <a:noFill/>
              </a:ln>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38" name="正方形/長方形 137"/>
          <p:cNvSpPr/>
          <p:nvPr/>
        </p:nvSpPr>
        <p:spPr bwMode="auto">
          <a:xfrm>
            <a:off x="539552" y="4690256"/>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SYNC</a:t>
            </a:r>
            <a:endParaRPr kumimoji="1" lang="ja-JP" altLang="en-US" sz="1000" b="0" i="0" u="none" strike="noStrike" cap="none" normalizeH="0" baseline="0" dirty="0">
              <a:ln>
                <a:noFill/>
              </a:ln>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39" name="正方形/長方形 138"/>
          <p:cNvSpPr/>
          <p:nvPr/>
        </p:nvSpPr>
        <p:spPr bwMode="auto">
          <a:xfrm>
            <a:off x="1673168" y="4690256"/>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SFD</a:t>
            </a:r>
            <a:endParaRPr kumimoji="1" lang="ja-JP" altLang="en-US" sz="1000" b="0" i="0" u="none" strike="noStrike" cap="none" normalizeH="0" baseline="0" dirty="0">
              <a:ln>
                <a:noFill/>
              </a:ln>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40" name="正方形/長方形 139"/>
          <p:cNvSpPr/>
          <p:nvPr/>
        </p:nvSpPr>
        <p:spPr bwMode="auto">
          <a:xfrm>
            <a:off x="539552" y="4322538"/>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SYNC</a:t>
            </a:r>
            <a:endParaRPr kumimoji="1" lang="ja-JP" altLang="en-US" sz="1000" b="0" i="0" u="none" strike="noStrike" cap="none" normalizeH="0" baseline="0" dirty="0">
              <a:ln>
                <a:noFill/>
              </a:ln>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41" name="正方形/長方形 140"/>
          <p:cNvSpPr/>
          <p:nvPr/>
        </p:nvSpPr>
        <p:spPr bwMode="auto">
          <a:xfrm>
            <a:off x="1673168" y="4322538"/>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SFD</a:t>
            </a:r>
            <a:endParaRPr kumimoji="1" lang="ja-JP" altLang="en-US" sz="1000" b="0" i="0" u="none" strike="noStrike" cap="none" normalizeH="0" baseline="0" dirty="0">
              <a:ln>
                <a:noFill/>
              </a:ln>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42" name="正方形/長方形 141"/>
          <p:cNvSpPr/>
          <p:nvPr/>
        </p:nvSpPr>
        <p:spPr bwMode="auto">
          <a:xfrm>
            <a:off x="539552" y="3916144"/>
            <a:ext cx="1132768"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SYNC</a:t>
            </a:r>
            <a:endParaRPr kumimoji="1" lang="ja-JP" altLang="en-US" sz="1000" b="0" i="0" u="none" strike="noStrike" cap="none" normalizeH="0" baseline="0" dirty="0">
              <a:ln>
                <a:noFill/>
              </a:ln>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43" name="正方形/長方形 142"/>
          <p:cNvSpPr/>
          <p:nvPr/>
        </p:nvSpPr>
        <p:spPr bwMode="auto">
          <a:xfrm>
            <a:off x="1673168" y="3916144"/>
            <a:ext cx="457232"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lang="en-US" altLang="ja-JP" sz="1000" dirty="0" smtClean="0">
                <a:latin typeface="Times New Roman" panose="02020603050405020304" pitchFamily="18" charset="0"/>
                <a:ea typeface="ＭＳ ゴシック" panose="020B0609070205080204" pitchFamily="49" charset="-128"/>
                <a:cs typeface="Times New Roman" panose="02020603050405020304" pitchFamily="18" charset="0"/>
              </a:rPr>
              <a:t>SFD</a:t>
            </a:r>
            <a:endParaRPr kumimoji="1" lang="ja-JP" altLang="en-US" sz="1000" b="0" i="0" u="none" strike="noStrike" cap="none" normalizeH="0" baseline="0" dirty="0">
              <a:ln>
                <a:noFill/>
              </a:ln>
              <a:effectLst/>
              <a:latin typeface="Times New Roman" panose="02020603050405020304" pitchFamily="18" charset="0"/>
              <a:ea typeface="ＭＳ ゴシック" panose="020B0609070205080204" pitchFamily="49" charset="-128"/>
              <a:cs typeface="Times New Roman" panose="02020603050405020304" pitchFamily="18" charset="0"/>
            </a:endParaRPr>
          </a:p>
        </p:txBody>
      </p:sp>
      <p:sp>
        <p:nvSpPr>
          <p:cNvPr id="144" name="正方形/長方形 143"/>
          <p:cNvSpPr/>
          <p:nvPr/>
        </p:nvSpPr>
        <p:spPr bwMode="auto">
          <a:xfrm>
            <a:off x="5611665" y="5122304"/>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Header</a:t>
            </a:r>
            <a:r>
              <a:rPr kumimoji="1" lang="en-US" altLang="ja-JP" sz="1000" b="0" i="0" u="none" strike="noStrike" cap="none" normalizeH="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 </a:t>
            </a: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#4</a:t>
            </a:r>
          </a:p>
        </p:txBody>
      </p:sp>
      <p:sp>
        <p:nvSpPr>
          <p:cNvPr id="145" name="正方形/長方形 144"/>
          <p:cNvSpPr/>
          <p:nvPr/>
        </p:nvSpPr>
        <p:spPr bwMode="auto">
          <a:xfrm>
            <a:off x="5611665" y="3914113"/>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Header</a:t>
            </a:r>
            <a:r>
              <a:rPr lang="ja-JP" altLang="en-US" sz="1000" dirty="0" smtClean="0">
                <a:latin typeface="Times New Roman" panose="02020603050405020304" pitchFamily="18" charset="0"/>
                <a:ea typeface="ＭＳ ゴシック" panose="020B0609070205080204" pitchFamily="49" charset="-128"/>
                <a:cs typeface="Times New Roman" panose="02020603050405020304" pitchFamily="18" charset="0"/>
              </a:rPr>
              <a:t> </a:t>
            </a: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#1</a:t>
            </a:r>
          </a:p>
        </p:txBody>
      </p:sp>
      <p:sp>
        <p:nvSpPr>
          <p:cNvPr id="146" name="正方形/長方形 145"/>
          <p:cNvSpPr/>
          <p:nvPr/>
        </p:nvSpPr>
        <p:spPr bwMode="auto">
          <a:xfrm>
            <a:off x="5611665" y="4690256"/>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fontAlgn="base">
              <a:spcBef>
                <a:spcPct val="0"/>
              </a:spcBef>
              <a:spcAft>
                <a:spcPct val="0"/>
              </a:spcAft>
            </a:pPr>
            <a:r>
              <a:rPr lang="en-US" altLang="ja-JP" sz="1000" dirty="0">
                <a:latin typeface="Times New Roman" panose="02020603050405020304" pitchFamily="18" charset="0"/>
                <a:ea typeface="ＭＳ ゴシック" panose="020B0609070205080204" pitchFamily="49" charset="-128"/>
                <a:cs typeface="Times New Roman" panose="02020603050405020304" pitchFamily="18" charset="0"/>
              </a:rPr>
              <a:t>Header </a:t>
            </a: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#3</a:t>
            </a:r>
          </a:p>
        </p:txBody>
      </p:sp>
      <p:sp>
        <p:nvSpPr>
          <p:cNvPr id="147" name="正方形/長方形 146"/>
          <p:cNvSpPr/>
          <p:nvPr/>
        </p:nvSpPr>
        <p:spPr bwMode="auto">
          <a:xfrm>
            <a:off x="5611665" y="4326857"/>
            <a:ext cx="864293" cy="216024"/>
          </a:xfrm>
          <a:prstGeom prst="rect">
            <a:avLst/>
          </a:prstGeom>
          <a:noFill/>
          <a:ln w="9525" cap="flat" cmpd="sng" algn="ctr">
            <a:solidFill>
              <a:schemeClr val="tx1"/>
            </a:solidFill>
            <a:prstDash val="solid"/>
            <a:round/>
            <a:headEnd type="none" w="med" len="med"/>
            <a:tailEnd type="none" w="med" len="med"/>
          </a:ln>
          <a:effectLst/>
        </p:spPr>
        <p:txBody>
          <a:bodyPr vert="horz" wrap="square" lIns="90000" tIns="46800" rIns="90000" bIns="46800" numCol="1" rtlCol="0" anchor="t" anchorCtr="0" compatLnSpc="1">
            <a:prstTxWarp prst="textNoShape">
              <a:avLst/>
            </a:prstTxWarp>
            <a:noAutofit/>
          </a:bodyPr>
          <a:lstStyle/>
          <a:p>
            <a:pPr marL="0" marR="0" indent="0"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effectLst/>
                <a:latin typeface="Times New Roman" panose="02020603050405020304" pitchFamily="18" charset="0"/>
                <a:ea typeface="ＭＳ ゴシック" panose="020B0609070205080204" pitchFamily="49" charset="-128"/>
                <a:cs typeface="Times New Roman" panose="02020603050405020304" pitchFamily="18" charset="0"/>
              </a:rPr>
              <a:t>Header #2</a:t>
            </a:r>
          </a:p>
        </p:txBody>
      </p:sp>
      <p:cxnSp>
        <p:nvCxnSpPr>
          <p:cNvPr id="11" name="直線矢印コネクタ 10"/>
          <p:cNvCxnSpPr>
            <a:endCxn id="144" idx="2"/>
          </p:cNvCxnSpPr>
          <p:nvPr/>
        </p:nvCxnSpPr>
        <p:spPr bwMode="auto">
          <a:xfrm flipH="1" flipV="1">
            <a:off x="6043812" y="5338328"/>
            <a:ext cx="293510" cy="385712"/>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76578386"/>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IEEE-P802_15</Template>
  <TotalTime>7949</TotalTime>
  <Words>2034</Words>
  <Application>Microsoft Office PowerPoint</Application>
  <PresentationFormat>画面に合わせる (4:3)</PresentationFormat>
  <Paragraphs>605</Paragraphs>
  <Slides>25</Slides>
  <Notes>11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25</vt:i4>
      </vt:variant>
    </vt:vector>
  </HeadingPairs>
  <TitlesOfParts>
    <vt:vector size="27" baseType="lpstr">
      <vt:lpstr>IEEE-P802_15</vt:lpstr>
      <vt:lpstr>数式</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1. MIMO PHY proposal for 100 Gbit/s</vt:lpstr>
      <vt:lpstr>MCS</vt:lpstr>
      <vt:lpstr>Channel aggregation</vt:lpstr>
      <vt:lpstr>PHY frame structures</vt:lpstr>
      <vt:lpstr>Selecting antenna</vt:lpstr>
      <vt:lpstr>Selecting antenna</vt:lpstr>
      <vt:lpstr>Setup sequence for MIMO transmission</vt:lpstr>
      <vt:lpstr>BER simulations settings</vt:lpstr>
      <vt:lpstr>100Gbit/s Transmission performance 64QAM, MIMO with M=16</vt:lpstr>
      <vt:lpstr>2. HRCP channel measurement</vt:lpstr>
      <vt:lpstr>Channel measurement and parameter extraction procedure</vt:lpstr>
      <vt:lpstr>PDP and channel model in BER simulations</vt:lpstr>
      <vt:lpstr>BER simulations settings</vt:lpstr>
      <vt:lpstr>Transmission performance: 64QAM SISO BER</vt:lpstr>
      <vt:lpstr>Performance comparison</vt:lpstr>
      <vt:lpstr>MIMO extension of channel model</vt:lpstr>
      <vt:lpstr>MIMO extension: how to make hji</vt:lpstr>
      <vt:lpstr>MIMO extension: Optimum element spacing</vt:lpstr>
      <vt:lpstr>PowerPoint プレゼンテーション</vt:lpstr>
      <vt:lpstr>Thank you</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Ken Hiraga</dc:creator>
  <dc:description>&lt;doc#&gt;</dc:description>
  <cp:lastModifiedBy>a</cp:lastModifiedBy>
  <cp:revision>167</cp:revision>
  <cp:lastPrinted>2015-07-10T00:15:04Z</cp:lastPrinted>
  <dcterms:created xsi:type="dcterms:W3CDTF">2014-04-18T03:44:09Z</dcterms:created>
  <dcterms:modified xsi:type="dcterms:W3CDTF">2015-09-11T02:01:24Z</dcterms:modified>
</cp:coreProperties>
</file>