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99" r:id="rId2"/>
    <p:sldId id="345" r:id="rId3"/>
    <p:sldId id="352" r:id="rId4"/>
    <p:sldId id="375" r:id="rId5"/>
    <p:sldId id="376" r:id="rId6"/>
    <p:sldId id="377" r:id="rId7"/>
  </p:sldIdLst>
  <p:sldSz cx="9144000" cy="6858000" type="screen4x3"/>
  <p:notesSz cx="6735763" cy="9866313"/>
  <p:defaultTextStyle>
    <a:lvl1pPr>
      <a:defRPr sz="1200">
        <a:latin typeface="Arial"/>
        <a:ea typeface="Arial"/>
        <a:cs typeface="Arial"/>
        <a:sym typeface="Arial"/>
      </a:defRPr>
    </a:lvl1pPr>
    <a:lvl2pPr indent="457200">
      <a:defRPr sz="1200">
        <a:latin typeface="Arial"/>
        <a:ea typeface="Arial"/>
        <a:cs typeface="Arial"/>
        <a:sym typeface="Arial"/>
      </a:defRPr>
    </a:lvl2pPr>
    <a:lvl3pPr indent="914400">
      <a:defRPr sz="1200">
        <a:latin typeface="Arial"/>
        <a:ea typeface="Arial"/>
        <a:cs typeface="Arial"/>
        <a:sym typeface="Arial"/>
      </a:defRPr>
    </a:lvl3pPr>
    <a:lvl4pPr indent="1371600">
      <a:defRPr sz="1200">
        <a:latin typeface="Arial"/>
        <a:ea typeface="Arial"/>
        <a:cs typeface="Arial"/>
        <a:sym typeface="Arial"/>
      </a:defRPr>
    </a:lvl4pPr>
    <a:lvl5pPr indent="1828800">
      <a:defRPr sz="1200">
        <a:latin typeface="Arial"/>
        <a:ea typeface="Arial"/>
        <a:cs typeface="Arial"/>
        <a:sym typeface="Arial"/>
      </a:defRPr>
    </a:lvl5pPr>
    <a:lvl6pPr indent="2286000">
      <a:defRPr sz="1200">
        <a:latin typeface="Arial"/>
        <a:ea typeface="Arial"/>
        <a:cs typeface="Arial"/>
        <a:sym typeface="Arial"/>
      </a:defRPr>
    </a:lvl6pPr>
    <a:lvl7pPr indent="2743200">
      <a:defRPr sz="1200">
        <a:latin typeface="Arial"/>
        <a:ea typeface="Arial"/>
        <a:cs typeface="Arial"/>
        <a:sym typeface="Arial"/>
      </a:defRPr>
    </a:lvl7pPr>
    <a:lvl8pPr indent="3200400">
      <a:defRPr sz="1200">
        <a:latin typeface="Arial"/>
        <a:ea typeface="Arial"/>
        <a:cs typeface="Arial"/>
        <a:sym typeface="Arial"/>
      </a:defRPr>
    </a:lvl8pPr>
    <a:lvl9pPr indent="3657600">
      <a:defRPr sz="1200"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CC"/>
    <a:srgbClr val="CCFFFF"/>
    <a:srgbClr val="0070C0"/>
    <a:srgbClr val="00705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28" autoAdjust="0"/>
    <p:restoredTop sz="94737" autoAdjust="0"/>
  </p:normalViewPr>
  <p:slideViewPr>
    <p:cSldViewPr>
      <p:cViewPr>
        <p:scale>
          <a:sx n="100" d="100"/>
          <a:sy n="100" d="100"/>
        </p:scale>
        <p:origin x="-474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5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ekawa\Desktop\&#12495;&#12527;&#12452;\&#35336;&#3163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ekawa\Desktop\&#12495;&#12527;&#12452;\&#35336;&#3163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plotArea>
      <c:layout/>
      <c:scatterChart>
        <c:scatterStyle val="lineMarker"/>
        <c:ser>
          <c:idx val="0"/>
          <c:order val="0"/>
          <c:tx>
            <c:v>Stack ACK</c:v>
          </c:tx>
          <c:xVal>
            <c:numRef>
              <c:f>'x1'!$G$28:$G$31</c:f>
              <c:numCache>
                <c:formatCode>0.00E+00</c:formatCode>
                <c:ptCount val="4"/>
                <c:pt idx="0">
                  <c:v>1.0000000000000012E-10</c:v>
                </c:pt>
                <c:pt idx="1">
                  <c:v>1.0000000000000009E-9</c:v>
                </c:pt>
                <c:pt idx="2">
                  <c:v>1.000000000000001E-8</c:v>
                </c:pt>
                <c:pt idx="3">
                  <c:v>1.0000000000000011E-7</c:v>
                </c:pt>
              </c:numCache>
            </c:numRef>
          </c:xVal>
          <c:yVal>
            <c:numRef>
              <c:f>'x1'!$K$28:$K$31</c:f>
              <c:numCache>
                <c:formatCode>General</c:formatCode>
                <c:ptCount val="4"/>
                <c:pt idx="0">
                  <c:v>99.99744006530257</c:v>
                </c:pt>
                <c:pt idx="1">
                  <c:v>99.97440655314648</c:v>
                </c:pt>
                <c:pt idx="2">
                  <c:v>99.744654240742122</c:v>
                </c:pt>
                <c:pt idx="3">
                  <c:v>97.504431569486528</c:v>
                </c:pt>
              </c:numCache>
            </c:numRef>
          </c:yVal>
        </c:ser>
        <c:ser>
          <c:idx val="1"/>
          <c:order val="1"/>
          <c:tx>
            <c:v>Block ACK</c:v>
          </c:tx>
          <c:xVal>
            <c:numRef>
              <c:f>'x1'!$G$28:$G$31</c:f>
              <c:numCache>
                <c:formatCode>0.00E+00</c:formatCode>
                <c:ptCount val="4"/>
                <c:pt idx="0">
                  <c:v>1.0000000000000012E-10</c:v>
                </c:pt>
                <c:pt idx="1">
                  <c:v>1.0000000000000009E-9</c:v>
                </c:pt>
                <c:pt idx="2">
                  <c:v>1.000000000000001E-8</c:v>
                </c:pt>
                <c:pt idx="3">
                  <c:v>1.0000000000000011E-7</c:v>
                </c:pt>
              </c:numCache>
            </c:numRef>
          </c:xVal>
          <c:yVal>
            <c:numRef>
              <c:f>'x1'!$M$28:$M$31</c:f>
              <c:numCache>
                <c:formatCode>General</c:formatCode>
                <c:ptCount val="4"/>
                <c:pt idx="0">
                  <c:v>99.999219845299535</c:v>
                </c:pt>
                <c:pt idx="1">
                  <c:v>99.992200798563033</c:v>
                </c:pt>
                <c:pt idx="2">
                  <c:v>99.922241826698325</c:v>
                </c:pt>
                <c:pt idx="3">
                  <c:v>99.245195974689409</c:v>
                </c:pt>
              </c:numCache>
            </c:numRef>
          </c:yVal>
        </c:ser>
        <c:axId val="107087360"/>
        <c:axId val="107129856"/>
      </c:scatterChart>
      <c:valAx>
        <c:axId val="107087360"/>
        <c:scaling>
          <c:logBase val="10"/>
          <c:orientation val="minMax"/>
          <c:max val="1.0000000000000018E-5"/>
          <c:min val="1.000000000000003E-11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BER</a:t>
                </a:r>
                <a:endParaRPr lang="ja-JP" altLang="en-US"/>
              </a:p>
            </c:rich>
          </c:tx>
          <c:layout/>
        </c:title>
        <c:numFmt formatCode="0.00E+00" sourceLinked="1"/>
        <c:tickLblPos val="nextTo"/>
        <c:crossAx val="107129856"/>
        <c:crosses val="autoZero"/>
        <c:crossBetween val="midCat"/>
      </c:valAx>
      <c:valAx>
        <c:axId val="107129856"/>
        <c:scaling>
          <c:orientation val="minMax"/>
          <c:max val="100"/>
          <c:min val="95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Performance Degradation(%) </a:t>
                </a:r>
                <a:endParaRPr lang="ja-JP" altLang="en-US"/>
              </a:p>
            </c:rich>
          </c:tx>
          <c:layout>
            <c:manualLayout>
              <c:xMode val="edge"/>
              <c:yMode val="edge"/>
              <c:x val="2.7777777777777828E-2"/>
              <c:y val="0.12471237970253719"/>
            </c:manualLayout>
          </c:layout>
        </c:title>
        <c:numFmt formatCode="General" sourceLinked="1"/>
        <c:tickLblPos val="nextTo"/>
        <c:crossAx val="107087360"/>
        <c:crosses val="autoZero"/>
        <c:crossBetween val="midCat"/>
        <c:majorUnit val="1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plotArea>
      <c:layout/>
      <c:scatterChart>
        <c:scatterStyle val="lineMarker"/>
        <c:ser>
          <c:idx val="0"/>
          <c:order val="0"/>
          <c:tx>
            <c:v>Stack ACK</c:v>
          </c:tx>
          <c:xVal>
            <c:numRef>
              <c:f>'x8'!$G$28:$G$30</c:f>
              <c:numCache>
                <c:formatCode>0.00E+00</c:formatCode>
                <c:ptCount val="3"/>
                <c:pt idx="0">
                  <c:v>1.0000000000000012E-10</c:v>
                </c:pt>
                <c:pt idx="1">
                  <c:v>1.0000000000000009E-9</c:v>
                </c:pt>
                <c:pt idx="2">
                  <c:v>1.0000000000000008E-8</c:v>
                </c:pt>
              </c:numCache>
            </c:numRef>
          </c:xVal>
          <c:yVal>
            <c:numRef>
              <c:f>'x8'!$K$28:$K$30</c:f>
              <c:numCache>
                <c:formatCode>General</c:formatCode>
                <c:ptCount val="3"/>
                <c:pt idx="0">
                  <c:v>99.979524191873324</c:v>
                </c:pt>
                <c:pt idx="1">
                  <c:v>99.795618863623332</c:v>
                </c:pt>
                <c:pt idx="2">
                  <c:v>97.993376177008585</c:v>
                </c:pt>
              </c:numCache>
            </c:numRef>
          </c:yVal>
        </c:ser>
        <c:ser>
          <c:idx val="1"/>
          <c:order val="1"/>
          <c:tx>
            <c:v>Block ACK</c:v>
          </c:tx>
          <c:xVal>
            <c:numRef>
              <c:f>'x8'!$G$28:$G$30</c:f>
              <c:numCache>
                <c:formatCode>0.00E+00</c:formatCode>
                <c:ptCount val="3"/>
                <c:pt idx="0">
                  <c:v>1.0000000000000012E-10</c:v>
                </c:pt>
                <c:pt idx="1">
                  <c:v>1.0000000000000009E-9</c:v>
                </c:pt>
                <c:pt idx="2">
                  <c:v>1.0000000000000008E-8</c:v>
                </c:pt>
              </c:numCache>
            </c:numRef>
          </c:xVal>
          <c:yVal>
            <c:numRef>
              <c:f>'x8'!$M$28:$M$30</c:f>
              <c:numCache>
                <c:formatCode>General</c:formatCode>
                <c:ptCount val="3"/>
                <c:pt idx="0">
                  <c:v>99.999219845299535</c:v>
                </c:pt>
                <c:pt idx="1">
                  <c:v>99.992200798563033</c:v>
                </c:pt>
                <c:pt idx="2">
                  <c:v>99.922241826698325</c:v>
                </c:pt>
              </c:numCache>
            </c:numRef>
          </c:yVal>
        </c:ser>
        <c:axId val="107132800"/>
        <c:axId val="107163648"/>
      </c:scatterChart>
      <c:valAx>
        <c:axId val="107132800"/>
        <c:scaling>
          <c:logBase val="10"/>
          <c:orientation val="minMax"/>
          <c:max val="1.0000000000000028E-5"/>
          <c:min val="1.0000000000000059E-11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BER</a:t>
                </a:r>
                <a:endParaRPr lang="ja-JP" altLang="en-US"/>
              </a:p>
            </c:rich>
          </c:tx>
          <c:layout/>
        </c:title>
        <c:numFmt formatCode="0.00E+00" sourceLinked="1"/>
        <c:tickLblPos val="nextTo"/>
        <c:crossAx val="107163648"/>
        <c:crosses val="autoZero"/>
        <c:crossBetween val="midCat"/>
      </c:valAx>
      <c:valAx>
        <c:axId val="107163648"/>
        <c:scaling>
          <c:orientation val="minMax"/>
          <c:max val="100"/>
          <c:min val="95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Performance Degradation(%) </a:t>
                </a:r>
                <a:endParaRPr lang="ja-JP" altLang="en-US"/>
              </a:p>
            </c:rich>
          </c:tx>
          <c:layout>
            <c:manualLayout>
              <c:xMode val="edge"/>
              <c:yMode val="edge"/>
              <c:x val="2.7777777777777863E-2"/>
              <c:y val="0.12471237970253719"/>
            </c:manualLayout>
          </c:layout>
        </c:title>
        <c:numFmt formatCode="General" sourceLinked="1"/>
        <c:tickLblPos val="nextTo"/>
        <c:crossAx val="107132800"/>
        <c:crosses val="autoZero"/>
        <c:crossBetween val="midCat"/>
        <c:majorUnit val="1"/>
      </c:valAx>
    </c:plotArea>
    <c:legend>
      <c:legendPos val="r"/>
      <c:layout/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body" sz="quarter" idx="1"/>
          </p:nvPr>
        </p:nvSpPr>
        <p:spPr>
          <a:xfrm>
            <a:off x="898102" y="4686499"/>
            <a:ext cx="4939560" cy="4439841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xmlns="" val="118222209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/>
          </p:cNvSpPr>
          <p:nvPr>
            <p:ph type="title"/>
          </p:nvPr>
        </p:nvSpPr>
        <p:spPr>
          <a:xfrm>
            <a:off x="647704" y="609600"/>
            <a:ext cx="7848601" cy="6858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Title Text</a:t>
            </a:r>
          </a:p>
        </p:txBody>
      </p:sp>
      <p:sp>
        <p:nvSpPr>
          <p:cNvPr id="18" name="Shape 1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 dirty="0"/>
              <a:t>Body Level One</a:t>
            </a:r>
          </a:p>
          <a:p>
            <a:pPr lvl="1">
              <a:defRPr sz="1800"/>
            </a:pPr>
            <a:r>
              <a:rPr sz="3200" dirty="0"/>
              <a:t>Body Level Two</a:t>
            </a:r>
          </a:p>
          <a:p>
            <a:pPr lvl="2">
              <a:defRPr sz="1800"/>
            </a:pPr>
            <a:r>
              <a:rPr sz="3200" dirty="0"/>
              <a:t>Body Level Three</a:t>
            </a:r>
          </a:p>
          <a:p>
            <a:pPr lvl="3">
              <a:defRPr sz="1800"/>
            </a:pPr>
            <a:r>
              <a:rPr sz="3200" dirty="0"/>
              <a:t>Body Level Four</a:t>
            </a:r>
          </a:p>
          <a:p>
            <a:pPr lvl="4">
              <a:defRPr sz="1800"/>
            </a:pPr>
            <a:r>
              <a:rPr sz="3200" dirty="0"/>
              <a:t>Body Level Five</a:t>
            </a:r>
          </a:p>
        </p:txBody>
      </p:sp>
      <p:sp>
        <p:nvSpPr>
          <p:cNvPr id="19" name="Shape 19"/>
          <p:cNvSpPr>
            <a:spLocks noGrp="1"/>
          </p:cNvSpPr>
          <p:nvPr>
            <p:ph type="sldNum" sz="quarter" idx="2"/>
          </p:nvPr>
        </p:nvSpPr>
        <p:spPr>
          <a:xfrm>
            <a:off x="4333588" y="6475414"/>
            <a:ext cx="567463" cy="184666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</a:t>
            </a:r>
            <a:fld id="{86CB4B4D-7CA3-9044-876B-883B54F8677D}" type="slidenum">
              <a:rPr lang="en-US" smtClean="0"/>
              <a:pPr/>
              <a:t>&lt;#&gt;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2971800" y="392668"/>
            <a:ext cx="5486401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marR="0" lvl="4" indent="91440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r>
              <a:rPr lang="en-US" sz="1200" b="0" dirty="0" smtClean="0"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DCN: </a:t>
            </a:r>
            <a:r>
              <a:rPr lang="en-US" sz="1200" b="0" dirty="0" smtClean="0">
                <a:latin typeface="Times New Roman" pitchFamily="18" charset="0"/>
                <a:ea typeface="Times New Roman"/>
                <a:cs typeface="Times New Roman" pitchFamily="18" charset="0"/>
                <a:sym typeface="Times New Roman"/>
              </a:rPr>
              <a:t>&lt;15-15-0633-00-003e-StackACK-performance-JRC&gt;</a:t>
            </a:r>
            <a:endParaRPr lang="en-US" sz="1200" b="0" dirty="0" smtClean="0">
              <a:latin typeface="Times New Roman" pitchFamily="18" charset="0"/>
              <a:ea typeface="Times New Roman"/>
              <a:cs typeface="Times New Roman" pitchFamily="18" charset="0"/>
              <a:sym typeface="Times New Roman"/>
            </a:endParaRPr>
          </a:p>
          <a:p>
            <a:pPr marL="0" lvl="4" indent="914400" algn="r">
              <a:defRPr sz="1800"/>
            </a:pPr>
            <a:endParaRPr sz="1200" b="0" dirty="0">
              <a:latin typeface="Times New Roman" pitchFamily="18" charset="0"/>
              <a:ea typeface="Times New Roman"/>
              <a:cs typeface="Times New Roman" pitchFamily="18" charset="0"/>
              <a:sym typeface="Times New Roman"/>
            </a:endParaRPr>
          </a:p>
        </p:txBody>
      </p:sp>
      <p:sp>
        <p:nvSpPr>
          <p:cNvPr id="3" name="Shape 3"/>
          <p:cNvSpPr/>
          <p:nvPr/>
        </p:nvSpPr>
        <p:spPr>
          <a:xfrm>
            <a:off x="712439" y="6520934"/>
            <a:ext cx="811561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1200" dirty="0">
                <a:latin typeface="Times New Roman" pitchFamily="18" charset="0"/>
                <a:cs typeface="Times New Roman" pitchFamily="18" charset="0"/>
              </a:rPr>
              <a:t>Submission</a:t>
            </a:r>
          </a:p>
        </p:txBody>
      </p:sp>
      <p:sp>
        <p:nvSpPr>
          <p:cNvPr id="4" name="Shape 4"/>
          <p:cNvSpPr/>
          <p:nvPr/>
        </p:nvSpPr>
        <p:spPr>
          <a:xfrm>
            <a:off x="685800" y="6477000"/>
            <a:ext cx="7848601" cy="0"/>
          </a:xfrm>
          <a:prstGeom prst="line">
            <a:avLst/>
          </a:prstGeom>
          <a:ln w="12700">
            <a:solidFill/>
            <a:round/>
          </a:ln>
        </p:spPr>
        <p:txBody>
          <a:bodyPr lIns="0" tIns="0" rIns="0" bIns="0"/>
          <a:lstStyle/>
          <a:p>
            <a:pPr lvl="0" defTabSz="457200">
              <a:defRPr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647704" y="609600"/>
            <a:ext cx="7848601" cy="685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037" tIns="46037" rIns="46037" bIns="46037" anchor="ctr"/>
          <a:lstStyle/>
          <a:p>
            <a:pPr lvl="0">
              <a:defRPr sz="1800"/>
            </a:pPr>
            <a:r>
              <a:rPr sz="360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685802" y="1524000"/>
            <a:ext cx="7772400" cy="487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037" tIns="46037" rIns="46037" bIns="46037"/>
          <a:lstStyle/>
          <a:p>
            <a:pPr lvl="0">
              <a:defRPr sz="1800"/>
            </a:pPr>
            <a:r>
              <a:rPr sz="3200" dirty="0"/>
              <a:t>Body Level One</a:t>
            </a:r>
          </a:p>
          <a:p>
            <a:pPr lvl="1">
              <a:defRPr sz="1800"/>
            </a:pPr>
            <a:r>
              <a:rPr sz="3200" dirty="0"/>
              <a:t>Body Level Two</a:t>
            </a:r>
          </a:p>
          <a:p>
            <a:pPr lvl="2">
              <a:defRPr sz="1800"/>
            </a:pPr>
            <a:r>
              <a:rPr sz="3200" dirty="0"/>
              <a:t>Body Level Three</a:t>
            </a:r>
          </a:p>
          <a:p>
            <a:pPr lvl="3">
              <a:defRPr sz="1800"/>
            </a:pPr>
            <a:r>
              <a:rPr sz="3200" dirty="0"/>
              <a:t>Body Level Four</a:t>
            </a:r>
          </a:p>
          <a:p>
            <a:pPr lvl="4">
              <a:defRPr sz="1800"/>
            </a:pPr>
            <a:r>
              <a:rPr sz="3200" dirty="0"/>
              <a:t>Body Level Five</a:t>
            </a:r>
          </a:p>
        </p:txBody>
      </p:sp>
      <p:sp>
        <p:nvSpPr>
          <p:cNvPr id="7" name="Shape 7"/>
          <p:cNvSpPr>
            <a:spLocks noGrp="1"/>
          </p:cNvSpPr>
          <p:nvPr>
            <p:ph type="sldNum" sz="quarter" idx="2"/>
          </p:nvPr>
        </p:nvSpPr>
        <p:spPr>
          <a:xfrm>
            <a:off x="4333586" y="6475414"/>
            <a:ext cx="567464" cy="18466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en-US" dirty="0" smtClean="0"/>
              <a:t>Slide</a:t>
            </a:r>
            <a:fld id="{86CB4B4D-7CA3-9044-876B-883B54F8677D}" type="slidenum">
              <a:rPr lang="en-US" smtClean="0"/>
              <a:pPr/>
              <a:t>&lt;#&gt;</a:t>
            </a:fld>
            <a:endParaRPr lang="en-US" dirty="0"/>
          </a:p>
        </p:txBody>
      </p:sp>
      <p:sp>
        <p:nvSpPr>
          <p:cNvPr id="8" name="Shape 8"/>
          <p:cNvSpPr/>
          <p:nvPr/>
        </p:nvSpPr>
        <p:spPr>
          <a:xfrm>
            <a:off x="646381" y="332601"/>
            <a:ext cx="111344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/>
            </a:lvl1pPr>
          </a:lstStyle>
          <a:p>
            <a:pPr lvl="0">
              <a:defRPr sz="1800" b="0"/>
            </a:pPr>
            <a:r>
              <a:rPr lang="en-US" sz="1200" b="0" dirty="0" smtClean="0">
                <a:latin typeface="Times New Roman" pitchFamily="18" charset="0"/>
                <a:cs typeface="Times New Roman" pitchFamily="18" charset="0"/>
              </a:rPr>
              <a:t>August </a:t>
            </a:r>
            <a:r>
              <a:rPr lang="en-US" sz="1200" b="0" dirty="0" smtClean="0">
                <a:latin typeface="Times New Roman" pitchFamily="18" charset="0"/>
                <a:cs typeface="Times New Roman" pitchFamily="18" charset="0"/>
              </a:rPr>
              <a:t>21, 2015</a:t>
            </a:r>
            <a:endParaRPr sz="12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바닥글 개체 틀 7"/>
          <p:cNvSpPr txBox="1">
            <a:spLocks/>
          </p:cNvSpPr>
          <p:nvPr userDrawn="1"/>
        </p:nvSpPr>
        <p:spPr>
          <a:xfrm>
            <a:off x="7045424" y="6475413"/>
            <a:ext cx="1717576" cy="230187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Itaru</a:t>
            </a: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</a:t>
            </a:r>
            <a:r>
              <a:rPr kumimoji="0" lang="en-US" altLang="ko-KR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Maekawa</a:t>
            </a: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Arial"/>
                <a:cs typeface="Times New Roman" pitchFamily="18" charset="0"/>
                <a:sym typeface="Arial"/>
              </a:rPr>
              <a:t> (JRC)</a:t>
            </a:r>
            <a:endParaRPr kumimoji="0" lang="en-US" altLang="ko-KR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Arial"/>
              <a:cs typeface="Times New Roman" pitchFamily="18" charset="0"/>
              <a:sym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 spd="med"/>
  <p:timing>
    <p:tnLst>
      <p:par>
        <p:cTn id="1" dur="indefinite" restart="never" nodeType="tmRoot"/>
      </p:par>
    </p:tnLst>
  </p:timing>
  <p:hf hdr="0" ftr="0" dt="0"/>
  <p:txStyles>
    <p:titleStyle>
      <a:lvl1pPr algn="ctr">
        <a:defRPr sz="3600">
          <a:latin typeface="Times New Roman"/>
          <a:ea typeface="Times New Roman"/>
          <a:cs typeface="Times New Roman"/>
          <a:sym typeface="Times New Roman"/>
        </a:defRPr>
      </a:lvl1pPr>
      <a:lvl2pPr algn="ctr">
        <a:defRPr sz="3600">
          <a:latin typeface="Times New Roman"/>
          <a:ea typeface="Times New Roman"/>
          <a:cs typeface="Times New Roman"/>
          <a:sym typeface="Times New Roman"/>
        </a:defRPr>
      </a:lvl2pPr>
      <a:lvl3pPr algn="ctr">
        <a:defRPr sz="3600">
          <a:latin typeface="Times New Roman"/>
          <a:ea typeface="Times New Roman"/>
          <a:cs typeface="Times New Roman"/>
          <a:sym typeface="Times New Roman"/>
        </a:defRPr>
      </a:lvl3pPr>
      <a:lvl4pPr algn="ctr">
        <a:defRPr sz="3600">
          <a:latin typeface="Times New Roman"/>
          <a:ea typeface="Times New Roman"/>
          <a:cs typeface="Times New Roman"/>
          <a:sym typeface="Times New Roman"/>
        </a:defRPr>
      </a:lvl4pPr>
      <a:lvl5pPr algn="ctr">
        <a:defRPr sz="3600">
          <a:latin typeface="Times New Roman"/>
          <a:ea typeface="Times New Roman"/>
          <a:cs typeface="Times New Roman"/>
          <a:sym typeface="Times New Roman"/>
        </a:defRPr>
      </a:lvl5pPr>
      <a:lvl6pPr indent="457200" algn="ctr">
        <a:defRPr sz="3600">
          <a:latin typeface="Times New Roman"/>
          <a:ea typeface="Times New Roman"/>
          <a:cs typeface="Times New Roman"/>
          <a:sym typeface="Times New Roman"/>
        </a:defRPr>
      </a:lvl6pPr>
      <a:lvl7pPr indent="914400" algn="ctr">
        <a:defRPr sz="3600">
          <a:latin typeface="Times New Roman"/>
          <a:ea typeface="Times New Roman"/>
          <a:cs typeface="Times New Roman"/>
          <a:sym typeface="Times New Roman"/>
        </a:defRPr>
      </a:lvl7pPr>
      <a:lvl8pPr indent="1371600" algn="ctr">
        <a:defRPr sz="3600">
          <a:latin typeface="Times New Roman"/>
          <a:ea typeface="Times New Roman"/>
          <a:cs typeface="Times New Roman"/>
          <a:sym typeface="Times New Roman"/>
        </a:defRPr>
      </a:lvl8pPr>
      <a:lvl9pPr indent="1828800" algn="ctr">
        <a:defRPr sz="3600"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indent="-3429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1pPr>
      <a:lvl2pPr marL="783771" indent="-326571">
        <a:spcBef>
          <a:spcPts val="700"/>
        </a:spcBef>
        <a:buSzPct val="100000"/>
        <a:buChar char="–"/>
        <a:defRPr sz="3200">
          <a:latin typeface="Arial"/>
          <a:ea typeface="Arial"/>
          <a:cs typeface="Arial"/>
          <a:sym typeface="Arial"/>
        </a:defRPr>
      </a:lvl2pPr>
      <a:lvl3pPr marL="1162050" indent="-3048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3pPr>
      <a:lvl4pPr marL="1565910" indent="-365760">
        <a:spcBef>
          <a:spcPts val="700"/>
        </a:spcBef>
        <a:buSzPct val="100000"/>
        <a:buChar char="–"/>
        <a:defRPr sz="3200">
          <a:latin typeface="Arial"/>
          <a:ea typeface="Arial"/>
          <a:cs typeface="Arial"/>
          <a:sym typeface="Arial"/>
        </a:defRPr>
      </a:lvl4pPr>
      <a:lvl5pPr marL="1908810" indent="-36576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5pPr>
      <a:lvl6pPr marL="2366010" indent="-36576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6pPr>
      <a:lvl7pPr marL="2823210" indent="-36576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7pPr>
      <a:lvl8pPr marL="3280409" indent="-365759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8pPr>
      <a:lvl9pPr marL="3737609" indent="-365759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9pPr>
    </p:bodyStyle>
    <p:otherStyle>
      <a:lvl1pPr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indent="22860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indent="27432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indent="32004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indent="3657600" algn="ctr"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47704" y="1219200"/>
            <a:ext cx="7848601" cy="685800"/>
          </a:xfrm>
        </p:spPr>
        <p:txBody>
          <a:bodyPr/>
          <a:lstStyle/>
          <a:p>
            <a:r>
              <a:rPr kumimoji="1"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HGPｺﾞｼｯｸM" panose="020B0600000000000000" pitchFamily="50" charset="-128"/>
                <a:cs typeface="メイリオ" panose="020B0604030504040204" pitchFamily="50" charset="-128"/>
              </a:rPr>
              <a:t>Stack </a:t>
            </a:r>
            <a:r>
              <a:rPr kumimoji="1" lang="en-US" altLang="ja-JP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HGPｺﾞｼｯｸM" panose="020B0600000000000000" pitchFamily="50" charset="-128"/>
                <a:cs typeface="メイリオ" panose="020B0604030504040204" pitchFamily="50" charset="-128"/>
              </a:rPr>
              <a:t>Ack</a:t>
            </a:r>
            <a:r>
              <a:rPr kumimoji="1"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HGPｺﾞｼｯｸM" panose="020B0600000000000000" pitchFamily="50" charset="-128"/>
                <a:cs typeface="メイリオ" panose="020B0604030504040204" pitchFamily="50" charset="-128"/>
              </a:rPr>
              <a:t> Performance Estimation</a:t>
            </a:r>
            <a:endParaRPr kumimoji="1" lang="ja-JP" alt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body" idx="1"/>
          </p:nvPr>
        </p:nvSpPr>
        <p:spPr>
          <a:xfrm>
            <a:off x="685802" y="2286000"/>
            <a:ext cx="7772400" cy="3429000"/>
          </a:xfrm>
        </p:spPr>
        <p:txBody>
          <a:bodyPr/>
          <a:lstStyle/>
          <a:p>
            <a:pPr marL="0" indent="0" algn="ctr">
              <a:buNone/>
            </a:pPr>
            <a:r>
              <a:rPr kumimoji="1" lang="en-US" altLang="ja-JP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HGPｺﾞｼｯｸM" panose="020B0600000000000000" pitchFamily="50" charset="-128"/>
                <a:cs typeface="Arial" pitchFamily="34" charset="0"/>
              </a:rPr>
              <a:t>Submission for TG3e </a:t>
            </a:r>
            <a:endParaRPr kumimoji="1" lang="en-US" altLang="ja-JP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HGPｺﾞｼｯｸM" panose="020B0600000000000000" pitchFamily="50" charset="-128"/>
              <a:cs typeface="Arial" pitchFamily="34" charset="0"/>
            </a:endParaRPr>
          </a:p>
          <a:p>
            <a:pPr marL="0" indent="0" algn="ctr">
              <a:buNone/>
            </a:pPr>
            <a:endParaRPr kumimoji="1" lang="en-US" altLang="ja-JP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HGPｺﾞｼｯｸM" panose="020B0600000000000000" pitchFamily="50" charset="-128"/>
              <a:cs typeface="Arial" pitchFamily="34" charset="0"/>
            </a:endParaRPr>
          </a:p>
          <a:p>
            <a:pPr marL="0" indent="0" algn="ctr">
              <a:buNone/>
            </a:pPr>
            <a:endParaRPr kumimoji="1" lang="en-US" altLang="ja-JP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HGPｺﾞｼｯｸM" panose="020B0600000000000000" pitchFamily="50" charset="-128"/>
              <a:cs typeface="Arial" pitchFamily="34" charset="0"/>
            </a:endParaRPr>
          </a:p>
          <a:p>
            <a:pPr marL="0" indent="0" algn="ctr">
              <a:buNone/>
            </a:pPr>
            <a:endParaRPr kumimoji="1" lang="en-US" altLang="ja-JP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HGPｺﾞｼｯｸM" panose="020B0600000000000000" pitchFamily="50" charset="-128"/>
              <a:cs typeface="Arial" pitchFamily="34" charset="0"/>
            </a:endParaRPr>
          </a:p>
          <a:p>
            <a:pPr marL="0" indent="0" algn="ctr">
              <a:buNone/>
            </a:pPr>
            <a:r>
              <a:rPr kumimoji="1" lang="en-US" altLang="ja-JP" sz="2400" dirty="0" smtClean="0">
                <a:solidFill>
                  <a:schemeClr val="tx1"/>
                </a:solidFill>
                <a:latin typeface="Arial" pitchFamily="34" charset="0"/>
                <a:ea typeface="HGPｺﾞｼｯｸM" panose="020B0600000000000000" pitchFamily="50" charset="-128"/>
                <a:cs typeface="Arial" pitchFamily="34" charset="0"/>
              </a:rPr>
              <a:t>IEEE802.15.3e</a:t>
            </a:r>
          </a:p>
          <a:p>
            <a:pPr marL="0" indent="0" algn="ctr">
              <a:buNone/>
            </a:pPr>
            <a:r>
              <a:rPr lang="en-US" altLang="ja-JP" sz="2400" dirty="0" err="1" smtClean="0">
                <a:solidFill>
                  <a:schemeClr val="tx1"/>
                </a:solidFill>
                <a:latin typeface="Arial" pitchFamily="34" charset="0"/>
                <a:ea typeface="HGPｺﾞｼｯｸM" panose="020B0600000000000000" pitchFamily="50" charset="-128"/>
                <a:cs typeface="Arial" pitchFamily="34" charset="0"/>
              </a:rPr>
              <a:t>Itaru</a:t>
            </a:r>
            <a:r>
              <a:rPr lang="en-US" altLang="ja-JP" sz="2400" dirty="0" smtClean="0">
                <a:solidFill>
                  <a:schemeClr val="tx1"/>
                </a:solidFill>
                <a:latin typeface="Arial" pitchFamily="34" charset="0"/>
                <a:ea typeface="HGPｺﾞｼｯｸM" panose="020B0600000000000000" pitchFamily="50" charset="-128"/>
                <a:cs typeface="Arial" pitchFamily="34" charset="0"/>
              </a:rPr>
              <a:t> </a:t>
            </a:r>
            <a:r>
              <a:rPr lang="en-US" altLang="ja-JP" sz="2400" dirty="0" err="1" smtClean="0">
                <a:solidFill>
                  <a:schemeClr val="tx1"/>
                </a:solidFill>
                <a:latin typeface="Arial" pitchFamily="34" charset="0"/>
                <a:ea typeface="HGPｺﾞｼｯｸM" panose="020B0600000000000000" pitchFamily="50" charset="-128"/>
                <a:cs typeface="Arial" pitchFamily="34" charset="0"/>
              </a:rPr>
              <a:t>Maekawa</a:t>
            </a:r>
            <a:r>
              <a:rPr lang="en-US" altLang="ja-JP" sz="2400" dirty="0" smtClean="0">
                <a:solidFill>
                  <a:schemeClr val="tx1"/>
                </a:solidFill>
                <a:latin typeface="Arial" pitchFamily="34" charset="0"/>
                <a:ea typeface="HGPｺﾞｼｯｸM" panose="020B0600000000000000" pitchFamily="50" charset="-128"/>
                <a:cs typeface="Arial" pitchFamily="34" charset="0"/>
              </a:rPr>
              <a:t> (JRC:</a:t>
            </a:r>
            <a:r>
              <a:rPr lang="en-US" altLang="ja-JP" sz="2400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 </a:t>
            </a:r>
            <a:r>
              <a:rPr lang="en-US" altLang="ja-JP" sz="24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Japan Radio </a:t>
            </a:r>
            <a:r>
              <a:rPr lang="en-US" altLang="ja-JP" sz="2400" dirty="0" err="1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Co.,Ltd</a:t>
            </a:r>
            <a:r>
              <a:rPr lang="en-US" altLang="ja-JP" sz="24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  <a:sym typeface="Times New Roman"/>
              </a:rPr>
              <a:t>.</a:t>
            </a:r>
            <a:r>
              <a:rPr lang="en-US" altLang="ja-JP" sz="2400" dirty="0" smtClean="0">
                <a:solidFill>
                  <a:schemeClr val="tx1"/>
                </a:solidFill>
                <a:latin typeface="Arial" pitchFamily="34" charset="0"/>
                <a:ea typeface="HGPｺﾞｼｯｸM" panose="020B0600000000000000" pitchFamily="50" charset="-128"/>
                <a:cs typeface="Arial" pitchFamily="34" charset="0"/>
              </a:rPr>
              <a:t>)</a:t>
            </a:r>
            <a:endParaRPr kumimoji="1" lang="en-US" altLang="ja-JP" sz="2400" dirty="0" smtClean="0">
              <a:solidFill>
                <a:schemeClr val="tx1"/>
              </a:solidFill>
              <a:latin typeface="Arial" pitchFamily="34" charset="0"/>
              <a:ea typeface="HGPｺﾞｼｯｸM" panose="020B0600000000000000" pitchFamily="50" charset="-128"/>
              <a:cs typeface="Arial" pitchFamily="34" charset="0"/>
            </a:endParaRPr>
          </a:p>
          <a:p>
            <a:pPr marL="0" indent="0" algn="ctr">
              <a:buNone/>
            </a:pPr>
            <a:endParaRPr kumimoji="1" lang="en-US" altLang="ja-JP" sz="2800" dirty="0">
              <a:solidFill>
                <a:schemeClr val="tx1"/>
              </a:solidFill>
              <a:latin typeface="Arial" pitchFamily="34" charset="0"/>
              <a:ea typeface="メイリオ" panose="020B0604030504040204" pitchFamily="50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r>
              <a:rPr kumimoji="1" lang="en-US" altLang="ja-JP" dirty="0" smtClean="0"/>
              <a:t>Slide </a:t>
            </a:r>
            <a:fld id="{A21C43C5-638B-4706-8A4F-2436154CD830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561572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i.istockimg.com/file_thumbview_approve/21053787/3/stock-photo-21053787-one-pound-coin-sta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352800"/>
            <a:ext cx="1104387" cy="1665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コンテンツ プレースホルダ 2"/>
          <p:cNvSpPr>
            <a:spLocks noGrp="1"/>
          </p:cNvSpPr>
          <p:nvPr>
            <p:ph type="body" idx="1"/>
          </p:nvPr>
        </p:nvSpPr>
        <p:spPr>
          <a:xfrm>
            <a:off x="685802" y="1676400"/>
            <a:ext cx="7772400" cy="4876800"/>
          </a:xfrm>
        </p:spPr>
        <p:txBody>
          <a:bodyPr/>
          <a:lstStyle/>
          <a:p>
            <a:pPr marL="263525" indent="-206375">
              <a:spcBef>
                <a:spcPts val="0"/>
              </a:spcBef>
              <a:spcAft>
                <a:spcPts val="1200"/>
              </a:spcAft>
            </a:pPr>
            <a:r>
              <a:rPr lang="en-US" altLang="ko-K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Block ACK </a:t>
            </a:r>
          </a:p>
          <a:p>
            <a:pPr marL="704396" lvl="1" indent="-206375">
              <a:spcBef>
                <a:spcPts val="0"/>
              </a:spcBef>
              <a:spcAft>
                <a:spcPts val="1200"/>
              </a:spcAft>
            </a:pPr>
            <a:r>
              <a:rPr lang="en-US" altLang="ko-K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Effective way </a:t>
            </a:r>
            <a:r>
              <a:rPr lang="en-US" altLang="ko-K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save &amp; share bandwidth among multiple devices,  especially under high error or collision environments</a:t>
            </a:r>
            <a:r>
              <a:rPr lang="en-US" altLang="ko-K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however….This method has the following disadvantages: </a:t>
            </a:r>
          </a:p>
          <a:p>
            <a:pPr marL="870404" lvl="2" indent="-206375">
              <a:spcBef>
                <a:spcPts val="0"/>
              </a:spcBef>
              <a:spcAft>
                <a:spcPts val="1200"/>
              </a:spcAft>
            </a:pPr>
            <a:r>
              <a:rPr lang="en-US" altLang="ko-KR" sz="1800" dirty="0" smtClean="0"/>
              <a:t>Higher complexity</a:t>
            </a:r>
          </a:p>
          <a:p>
            <a:pPr marL="870404" lvl="2" indent="-206375">
              <a:spcBef>
                <a:spcPts val="0"/>
              </a:spcBef>
              <a:spcAft>
                <a:spcPts val="1200"/>
              </a:spcAft>
            </a:pPr>
            <a:r>
              <a:rPr lang="en-US" altLang="ko-K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Larger buffer memory</a:t>
            </a:r>
          </a:p>
          <a:p>
            <a:pPr marL="870404" lvl="2" indent="-206375">
              <a:spcBef>
                <a:spcPts val="0"/>
              </a:spcBef>
              <a:spcAft>
                <a:spcPts val="1200"/>
              </a:spcAft>
            </a:pPr>
            <a: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Larger potential latency</a:t>
            </a:r>
          </a:p>
          <a:p>
            <a:pPr marL="870404" lvl="2" indent="-206375">
              <a:spcBef>
                <a:spcPts val="0"/>
              </a:spcBef>
              <a:spcAft>
                <a:spcPts val="1200"/>
              </a:spcAft>
            </a:pPr>
            <a:endParaRPr lang="en-US" altLang="ja-JP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3525" indent="-206375">
              <a:spcBef>
                <a:spcPts val="0"/>
              </a:spcBef>
              <a:spcAft>
                <a:spcPts val="1200"/>
              </a:spcAft>
            </a:pPr>
            <a:r>
              <a:rPr lang="en-US" altLang="ko-K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Stack ACK</a:t>
            </a:r>
          </a:p>
          <a:p>
            <a:pPr marL="492125" lvl="1" indent="-206375">
              <a:spcBef>
                <a:spcPts val="0"/>
              </a:spcBef>
              <a:spcAft>
                <a:spcPts val="1200"/>
              </a:spcAft>
            </a:pPr>
            <a:r>
              <a:rPr lang="en-US" altLang="ko-K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Practical way for HRCP, because …</a:t>
            </a:r>
            <a:endParaRPr lang="en-US" altLang="ko-K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70404" lvl="2" indent="-206375">
              <a:spcBef>
                <a:spcPts val="0"/>
              </a:spcBef>
              <a:spcAft>
                <a:spcPts val="1200"/>
              </a:spcAft>
            </a:pPr>
            <a:r>
              <a:rPr lang="en-US" altLang="ko-K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Bandwidth saving is not required, thanks to good BER environment</a:t>
            </a:r>
          </a:p>
          <a:p>
            <a:pPr marL="870404" lvl="2" indent="-206375">
              <a:spcBef>
                <a:spcPts val="0"/>
              </a:spcBef>
              <a:spcAft>
                <a:spcPts val="1200"/>
              </a:spcAft>
            </a:pPr>
            <a: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Lower Complexity , simple hardware requirements</a:t>
            </a:r>
          </a:p>
          <a:p>
            <a:pPr>
              <a:buNone/>
            </a:pPr>
            <a:endParaRPr kumimoji="1" lang="ja-JP" altLang="en-US" sz="180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CA028F1-D738-48FE-BE50-E58F6D2C58C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647704" y="609600"/>
            <a:ext cx="7848601" cy="99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037" tIns="46037" rIns="46037" bIns="46037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36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36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“Simple” Stack ACK</a:t>
            </a:r>
          </a:p>
          <a:p>
            <a:pPr algn="l">
              <a:defRPr/>
            </a:pPr>
            <a:r>
              <a:rPr lang="en-US" altLang="ko-KR" sz="36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	</a:t>
            </a:r>
            <a:r>
              <a:rPr lang="en-US" altLang="ko-KR" sz="2000" i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Times New Roman"/>
              </a:rPr>
              <a:t> - Key Concept of HRCP MAC - #2 - </a:t>
            </a:r>
            <a:r>
              <a:rPr kumimoji="0" lang="en-US" altLang="ko-KR" sz="3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/>
            </a:r>
            <a:br>
              <a:rPr kumimoji="0" lang="en-US" altLang="ko-KR" sz="3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</a:br>
            <a:r>
              <a:rPr kumimoji="0" lang="en-US" altLang="ko-KR" sz="3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			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430493" y="3124199"/>
            <a:ext cx="43781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“Small” benefit versus cost (complexity) </a:t>
            </a:r>
          </a:p>
          <a:p>
            <a:r>
              <a:rPr lang="en-US" altLang="ja-JP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use cases of HRCP</a:t>
            </a:r>
            <a:endParaRPr lang="ja-JP" altLang="en-US" sz="1800" dirty="0"/>
          </a:p>
        </p:txBody>
      </p:sp>
      <p:sp>
        <p:nvSpPr>
          <p:cNvPr id="9" name="右中かっこ 8"/>
          <p:cNvSpPr/>
          <p:nvPr/>
        </p:nvSpPr>
        <p:spPr>
          <a:xfrm>
            <a:off x="4191000" y="3106948"/>
            <a:ext cx="304800" cy="1236452"/>
          </a:xfrm>
          <a:prstGeom prst="rightBrace">
            <a:avLst>
              <a:gd name="adj1" fmla="val 34748"/>
              <a:gd name="adj2" fmla="val 50000"/>
            </a:avLst>
          </a:prstGeom>
          <a:noFill/>
          <a:ln w="1905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086600" y="4876800"/>
            <a:ext cx="1418978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400" i="1" dirty="0" smtClean="0">
                <a:solidFill>
                  <a:srgbClr val="000000"/>
                </a:solidFill>
              </a:rPr>
              <a:t>“Stacked Coin”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ja-JP" sz="1400" i="1" dirty="0" smtClean="0">
                <a:solidFill>
                  <a:srgbClr val="000000"/>
                </a:solidFill>
              </a:rPr>
              <a:t>FIFO Buffer</a:t>
            </a:r>
            <a:endParaRPr lang="en-US" altLang="ja-JP" sz="1400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48"/>
          <p:cNvGrpSpPr/>
          <p:nvPr/>
        </p:nvGrpSpPr>
        <p:grpSpPr>
          <a:xfrm>
            <a:off x="4572000" y="1371600"/>
            <a:ext cx="3626566" cy="152400"/>
            <a:chOff x="1066800" y="5715000"/>
            <a:chExt cx="3429000" cy="152400"/>
          </a:xfrm>
        </p:grpSpPr>
        <p:sp>
          <p:nvSpPr>
            <p:cNvPr id="8" name="正方形/長方形 7"/>
            <p:cNvSpPr/>
            <p:nvPr/>
          </p:nvSpPr>
          <p:spPr>
            <a:xfrm>
              <a:off x="10668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Sub-F#N+4</a:t>
              </a:r>
              <a:endParaRPr kumimoji="1" lang="ja-JP" altLang="en-US" sz="700" dirty="0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17526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Sub-F#N+3</a:t>
              </a:r>
              <a:endParaRPr kumimoji="1" lang="ja-JP" altLang="en-US" sz="700" dirty="0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24384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Sub-F#N+2</a:t>
              </a:r>
              <a:endParaRPr kumimoji="1" lang="ja-JP" altLang="en-US" sz="700" dirty="0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31242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Sub-F#N+1</a:t>
              </a:r>
              <a:endParaRPr kumimoji="1" lang="ja-JP" altLang="en-US" sz="700" dirty="0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3810000" y="5715000"/>
              <a:ext cx="6858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ACK#M</a:t>
              </a:r>
              <a:endParaRPr kumimoji="1" lang="ja-JP" altLang="en-US" sz="700" dirty="0"/>
            </a:p>
          </p:txBody>
        </p:sp>
      </p:grpSp>
      <p:grpSp>
        <p:nvGrpSpPr>
          <p:cNvPr id="6" name="グループ化 62"/>
          <p:cNvGrpSpPr/>
          <p:nvPr/>
        </p:nvGrpSpPr>
        <p:grpSpPr>
          <a:xfrm>
            <a:off x="640634" y="1600200"/>
            <a:ext cx="3626566" cy="152400"/>
            <a:chOff x="1066800" y="5715000"/>
            <a:chExt cx="3429000" cy="152400"/>
          </a:xfrm>
        </p:grpSpPr>
        <p:sp>
          <p:nvSpPr>
            <p:cNvPr id="64" name="正方形/長方形 63"/>
            <p:cNvSpPr/>
            <p:nvPr/>
          </p:nvSpPr>
          <p:spPr>
            <a:xfrm>
              <a:off x="10668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Sub-F#M+4</a:t>
              </a:r>
              <a:endParaRPr kumimoji="1" lang="ja-JP" altLang="en-US" sz="700" dirty="0"/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17526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Sub-F#M+3</a:t>
              </a:r>
              <a:endParaRPr kumimoji="1" lang="ja-JP" altLang="en-US" sz="700" dirty="0"/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24384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Sub-F#M+2</a:t>
              </a:r>
              <a:endParaRPr kumimoji="1" lang="ja-JP" altLang="en-US" sz="700" dirty="0"/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31242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Sub-F#M+1</a:t>
              </a:r>
              <a:endParaRPr kumimoji="1" lang="ja-JP" altLang="en-US" sz="700" dirty="0"/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3810000" y="5715000"/>
              <a:ext cx="6858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ACK#N+4</a:t>
              </a:r>
              <a:endParaRPr kumimoji="1" lang="ja-JP" altLang="en-US" sz="700" dirty="0"/>
            </a:p>
          </p:txBody>
        </p:sp>
      </p:grpSp>
      <p:grpSp>
        <p:nvGrpSpPr>
          <p:cNvPr id="12" name="グループ化 81"/>
          <p:cNvGrpSpPr/>
          <p:nvPr/>
        </p:nvGrpSpPr>
        <p:grpSpPr>
          <a:xfrm>
            <a:off x="4572000" y="2362200"/>
            <a:ext cx="3626566" cy="152400"/>
            <a:chOff x="1066800" y="5715000"/>
            <a:chExt cx="3429000" cy="152400"/>
          </a:xfrm>
        </p:grpSpPr>
        <p:sp>
          <p:nvSpPr>
            <p:cNvPr id="83" name="正方形/長方形 82"/>
            <p:cNvSpPr/>
            <p:nvPr/>
          </p:nvSpPr>
          <p:spPr>
            <a:xfrm>
              <a:off x="10668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Sub-F#N+8</a:t>
              </a:r>
              <a:endParaRPr kumimoji="1" lang="ja-JP" altLang="en-US" sz="700" dirty="0"/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17526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Sub-F#N+7</a:t>
              </a:r>
              <a:endParaRPr kumimoji="1" lang="ja-JP" altLang="en-US" sz="700" dirty="0"/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24384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Sub-F#N+6</a:t>
              </a:r>
              <a:endParaRPr kumimoji="1" lang="ja-JP" altLang="en-US" sz="700" dirty="0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31242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Sub-F#N+5</a:t>
              </a:r>
              <a:endParaRPr kumimoji="1" lang="ja-JP" altLang="en-US" sz="700" dirty="0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3810000" y="5715000"/>
              <a:ext cx="6858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ACK#M+4</a:t>
              </a:r>
              <a:endParaRPr kumimoji="1" lang="ja-JP" altLang="en-US" sz="700" dirty="0"/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5248549" y="1981200"/>
            <a:ext cx="90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Data Error</a:t>
            </a:r>
          </a:p>
          <a:p>
            <a:r>
              <a:rPr kumimoji="1" lang="en-US" altLang="ja-JP" sz="1000" dirty="0" smtClean="0"/>
              <a:t>Or Buffer full</a:t>
            </a:r>
            <a:endParaRPr kumimoji="1" lang="ja-JP" altLang="en-US" sz="1000" dirty="0"/>
          </a:p>
        </p:txBody>
      </p:sp>
      <p:cxnSp>
        <p:nvCxnSpPr>
          <p:cNvPr id="23" name="直線コネクタ 22"/>
          <p:cNvCxnSpPr/>
          <p:nvPr/>
        </p:nvCxnSpPr>
        <p:spPr>
          <a:xfrm flipH="1">
            <a:off x="5464011" y="2286000"/>
            <a:ext cx="529462" cy="3083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5400949" y="2286000"/>
            <a:ext cx="529462" cy="3083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グループ化 93"/>
          <p:cNvGrpSpPr/>
          <p:nvPr/>
        </p:nvGrpSpPr>
        <p:grpSpPr>
          <a:xfrm>
            <a:off x="640634" y="2590800"/>
            <a:ext cx="3626566" cy="152400"/>
            <a:chOff x="1066800" y="5715000"/>
            <a:chExt cx="3429000" cy="152400"/>
          </a:xfrm>
        </p:grpSpPr>
        <p:sp>
          <p:nvSpPr>
            <p:cNvPr id="95" name="正方形/長方形 94"/>
            <p:cNvSpPr/>
            <p:nvPr/>
          </p:nvSpPr>
          <p:spPr>
            <a:xfrm>
              <a:off x="10668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Sub-F#M+8</a:t>
              </a:r>
              <a:endParaRPr kumimoji="1" lang="ja-JP" altLang="en-US" sz="700" dirty="0"/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17526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Sub-F#M+7</a:t>
              </a:r>
              <a:endParaRPr kumimoji="1" lang="ja-JP" altLang="en-US" sz="700" dirty="0"/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24384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Sub-F#M+6</a:t>
              </a:r>
              <a:endParaRPr kumimoji="1" lang="ja-JP" altLang="en-US" sz="700" dirty="0"/>
            </a:p>
          </p:txBody>
        </p:sp>
        <p:sp>
          <p:nvSpPr>
            <p:cNvPr id="98" name="正方形/長方形 97"/>
            <p:cNvSpPr/>
            <p:nvPr/>
          </p:nvSpPr>
          <p:spPr>
            <a:xfrm>
              <a:off x="31242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Sub-F#M+5</a:t>
              </a:r>
              <a:endParaRPr kumimoji="1" lang="ja-JP" altLang="en-US" sz="700" dirty="0"/>
            </a:p>
          </p:txBody>
        </p:sp>
        <p:sp>
          <p:nvSpPr>
            <p:cNvPr id="99" name="正方形/長方形 98"/>
            <p:cNvSpPr/>
            <p:nvPr/>
          </p:nvSpPr>
          <p:spPr>
            <a:xfrm>
              <a:off x="3810000" y="5715000"/>
              <a:ext cx="6858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ACK#N+6</a:t>
              </a:r>
              <a:endParaRPr kumimoji="1" lang="ja-JP" altLang="en-US" sz="700" dirty="0"/>
            </a:p>
          </p:txBody>
        </p:sp>
      </p:grpSp>
      <p:grpSp>
        <p:nvGrpSpPr>
          <p:cNvPr id="18" name="グループ化 105"/>
          <p:cNvGrpSpPr/>
          <p:nvPr/>
        </p:nvGrpSpPr>
        <p:grpSpPr>
          <a:xfrm>
            <a:off x="4572000" y="3352800"/>
            <a:ext cx="3626566" cy="152400"/>
            <a:chOff x="1066800" y="5715000"/>
            <a:chExt cx="3429000" cy="152400"/>
          </a:xfrm>
        </p:grpSpPr>
        <p:sp>
          <p:nvSpPr>
            <p:cNvPr id="107" name="正方形/長方形 106"/>
            <p:cNvSpPr/>
            <p:nvPr/>
          </p:nvSpPr>
          <p:spPr>
            <a:xfrm>
              <a:off x="10668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Sub-F#N+10</a:t>
              </a:r>
              <a:endParaRPr kumimoji="1" lang="ja-JP" altLang="en-US" sz="700" dirty="0"/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17526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Sub-F#N+9</a:t>
              </a:r>
              <a:endParaRPr kumimoji="1" lang="ja-JP" altLang="en-US" sz="700" dirty="0"/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24384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Sub-F#N+8</a:t>
              </a:r>
              <a:endParaRPr kumimoji="1" lang="ja-JP" altLang="en-US" sz="700" dirty="0"/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31242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Sub-F#N+7</a:t>
              </a:r>
              <a:endParaRPr kumimoji="1" lang="ja-JP" altLang="en-US" sz="700" dirty="0"/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3810000" y="5715000"/>
              <a:ext cx="6858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ACK#M+8</a:t>
              </a:r>
              <a:endParaRPr kumimoji="1" lang="ja-JP" altLang="en-US" sz="700" dirty="0"/>
            </a:p>
          </p:txBody>
        </p:sp>
      </p:grpSp>
      <p:sp>
        <p:nvSpPr>
          <p:cNvPr id="118" name="テキスト ボックス 117"/>
          <p:cNvSpPr txBox="1"/>
          <p:nvPr/>
        </p:nvSpPr>
        <p:spPr>
          <a:xfrm>
            <a:off x="7659469" y="1752600"/>
            <a:ext cx="6463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Time #1</a:t>
            </a:r>
            <a:endParaRPr kumimoji="1" lang="ja-JP" altLang="en-US" sz="1000" dirty="0"/>
          </a:p>
        </p:txBody>
      </p:sp>
      <p:cxnSp>
        <p:nvCxnSpPr>
          <p:cNvPr id="119" name="直線コネクタ 118"/>
          <p:cNvCxnSpPr/>
          <p:nvPr/>
        </p:nvCxnSpPr>
        <p:spPr>
          <a:xfrm flipH="1">
            <a:off x="7686949" y="3276600"/>
            <a:ext cx="529462" cy="3083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/>
          <p:nvPr/>
        </p:nvCxnSpPr>
        <p:spPr>
          <a:xfrm>
            <a:off x="7651748" y="3291227"/>
            <a:ext cx="529462" cy="3083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正方形/長方形 134"/>
          <p:cNvSpPr/>
          <p:nvPr/>
        </p:nvSpPr>
        <p:spPr>
          <a:xfrm>
            <a:off x="3505200" y="3352800"/>
            <a:ext cx="725314" cy="152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700" dirty="0" smtClean="0"/>
              <a:t>ACK#M+8</a:t>
            </a:r>
            <a:endParaRPr kumimoji="1" lang="ja-JP" altLang="en-US" sz="700" dirty="0"/>
          </a:p>
        </p:txBody>
      </p:sp>
      <p:sp>
        <p:nvSpPr>
          <p:cNvPr id="142" name="正方形/長方形 141"/>
          <p:cNvSpPr/>
          <p:nvPr/>
        </p:nvSpPr>
        <p:spPr>
          <a:xfrm>
            <a:off x="6431062" y="3581400"/>
            <a:ext cx="725313" cy="152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700" dirty="0" smtClean="0"/>
              <a:t>ACK#N+6</a:t>
            </a:r>
            <a:endParaRPr kumimoji="1" lang="ja-JP" altLang="en-US" sz="700" dirty="0"/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7315200" y="3048000"/>
            <a:ext cx="9236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Header Error</a:t>
            </a:r>
            <a:endParaRPr kumimoji="1" lang="ja-JP" altLang="en-US" sz="1000" dirty="0"/>
          </a:p>
        </p:txBody>
      </p:sp>
      <p:cxnSp>
        <p:nvCxnSpPr>
          <p:cNvPr id="126" name="直線矢印コネクタ 125"/>
          <p:cNvCxnSpPr/>
          <p:nvPr/>
        </p:nvCxnSpPr>
        <p:spPr>
          <a:xfrm flipH="1">
            <a:off x="371749" y="1981200"/>
            <a:ext cx="7848600" cy="0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1" name="テキスト ボックス 160"/>
          <p:cNvSpPr txBox="1"/>
          <p:nvPr/>
        </p:nvSpPr>
        <p:spPr>
          <a:xfrm>
            <a:off x="7659469" y="2743200"/>
            <a:ext cx="6463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Time #2</a:t>
            </a:r>
            <a:endParaRPr kumimoji="1" lang="ja-JP" altLang="en-US" sz="1000" dirty="0"/>
          </a:p>
        </p:txBody>
      </p:sp>
      <p:cxnSp>
        <p:nvCxnSpPr>
          <p:cNvPr id="162" name="直線矢印コネクタ 161"/>
          <p:cNvCxnSpPr/>
          <p:nvPr/>
        </p:nvCxnSpPr>
        <p:spPr>
          <a:xfrm flipH="1">
            <a:off x="371749" y="2971800"/>
            <a:ext cx="7848600" cy="0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5" name="テキスト ボックス 174"/>
          <p:cNvSpPr txBox="1"/>
          <p:nvPr/>
        </p:nvSpPr>
        <p:spPr>
          <a:xfrm>
            <a:off x="7583269" y="3733800"/>
            <a:ext cx="6463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Time #3</a:t>
            </a:r>
            <a:endParaRPr kumimoji="1" lang="ja-JP" altLang="en-US" sz="1000" dirty="0"/>
          </a:p>
        </p:txBody>
      </p:sp>
      <p:cxnSp>
        <p:nvCxnSpPr>
          <p:cNvPr id="176" name="直線矢印コネクタ 175"/>
          <p:cNvCxnSpPr/>
          <p:nvPr/>
        </p:nvCxnSpPr>
        <p:spPr>
          <a:xfrm flipH="1">
            <a:off x="371749" y="3962400"/>
            <a:ext cx="7848600" cy="0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1" name="テキスト ボックス 190"/>
          <p:cNvSpPr txBox="1"/>
          <p:nvPr/>
        </p:nvSpPr>
        <p:spPr>
          <a:xfrm>
            <a:off x="7659469" y="4724400"/>
            <a:ext cx="6463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Time #4</a:t>
            </a:r>
            <a:endParaRPr kumimoji="1" lang="ja-JP" altLang="en-US" sz="1000" dirty="0"/>
          </a:p>
        </p:txBody>
      </p:sp>
      <p:cxnSp>
        <p:nvCxnSpPr>
          <p:cNvPr id="192" name="直線矢印コネクタ 191"/>
          <p:cNvCxnSpPr/>
          <p:nvPr/>
        </p:nvCxnSpPr>
        <p:spPr>
          <a:xfrm flipH="1">
            <a:off x="371749" y="4953000"/>
            <a:ext cx="7848600" cy="0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3" name="正方形/長方形 192"/>
          <p:cNvSpPr/>
          <p:nvPr/>
        </p:nvSpPr>
        <p:spPr>
          <a:xfrm>
            <a:off x="4419600" y="3581400"/>
            <a:ext cx="725313" cy="152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700" dirty="0" smtClean="0"/>
              <a:t>ACK#N+6</a:t>
            </a:r>
            <a:endParaRPr kumimoji="1" lang="ja-JP" altLang="en-US" sz="700" dirty="0"/>
          </a:p>
        </p:txBody>
      </p:sp>
      <p:sp>
        <p:nvSpPr>
          <p:cNvPr id="194" name="正方形/長方形 193"/>
          <p:cNvSpPr/>
          <p:nvPr/>
        </p:nvSpPr>
        <p:spPr>
          <a:xfrm>
            <a:off x="2133600" y="4572000"/>
            <a:ext cx="725313" cy="152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700" dirty="0" smtClean="0"/>
              <a:t>ACK#N+12</a:t>
            </a:r>
            <a:endParaRPr kumimoji="1" lang="ja-JP" altLang="en-US" sz="700" dirty="0"/>
          </a:p>
        </p:txBody>
      </p:sp>
      <p:cxnSp>
        <p:nvCxnSpPr>
          <p:cNvPr id="206" name="直線コネクタ 205"/>
          <p:cNvCxnSpPr/>
          <p:nvPr/>
        </p:nvCxnSpPr>
        <p:spPr>
          <a:xfrm flipH="1">
            <a:off x="4715149" y="3276600"/>
            <a:ext cx="529462" cy="308327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線コネクタ 206"/>
          <p:cNvCxnSpPr/>
          <p:nvPr/>
        </p:nvCxnSpPr>
        <p:spPr>
          <a:xfrm flipH="1">
            <a:off x="5481087" y="3276600"/>
            <a:ext cx="529462" cy="308327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線コネクタ 207"/>
          <p:cNvCxnSpPr/>
          <p:nvPr/>
        </p:nvCxnSpPr>
        <p:spPr>
          <a:xfrm flipH="1">
            <a:off x="6166887" y="3276600"/>
            <a:ext cx="529462" cy="308327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コネクタ 208"/>
          <p:cNvCxnSpPr/>
          <p:nvPr/>
        </p:nvCxnSpPr>
        <p:spPr>
          <a:xfrm flipH="1">
            <a:off x="6928887" y="3276600"/>
            <a:ext cx="529462" cy="308327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正方形/長方形 135"/>
          <p:cNvSpPr/>
          <p:nvPr/>
        </p:nvSpPr>
        <p:spPr>
          <a:xfrm>
            <a:off x="1103487" y="4343400"/>
            <a:ext cx="725313" cy="152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700" dirty="0" smtClean="0"/>
              <a:t>ACK#M+10</a:t>
            </a:r>
            <a:endParaRPr kumimoji="1" lang="ja-JP" altLang="en-US" sz="700" dirty="0"/>
          </a:p>
        </p:txBody>
      </p:sp>
      <p:cxnSp>
        <p:nvCxnSpPr>
          <p:cNvPr id="138" name="直線コネクタ 137"/>
          <p:cNvCxnSpPr/>
          <p:nvPr/>
        </p:nvCxnSpPr>
        <p:spPr>
          <a:xfrm flipH="1">
            <a:off x="4715149" y="2286000"/>
            <a:ext cx="529462" cy="308327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テキスト ボックス 166"/>
          <p:cNvSpPr txBox="1"/>
          <p:nvPr/>
        </p:nvSpPr>
        <p:spPr>
          <a:xfrm>
            <a:off x="7696200" y="5715000"/>
            <a:ext cx="6463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Time #5</a:t>
            </a:r>
            <a:endParaRPr kumimoji="1" lang="ja-JP" altLang="en-US" sz="1000" dirty="0"/>
          </a:p>
        </p:txBody>
      </p:sp>
      <p:cxnSp>
        <p:nvCxnSpPr>
          <p:cNvPr id="168" name="直線矢印コネクタ 167"/>
          <p:cNvCxnSpPr/>
          <p:nvPr/>
        </p:nvCxnSpPr>
        <p:spPr>
          <a:xfrm flipH="1">
            <a:off x="371749" y="5943600"/>
            <a:ext cx="7848600" cy="0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22" name="正方形/長方形 221"/>
          <p:cNvSpPr/>
          <p:nvPr/>
        </p:nvSpPr>
        <p:spPr>
          <a:xfrm>
            <a:off x="4973050" y="5334000"/>
            <a:ext cx="725314" cy="152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700" dirty="0" smtClean="0"/>
              <a:t>ACK#M+12</a:t>
            </a:r>
            <a:endParaRPr kumimoji="1" lang="ja-JP" altLang="en-US" sz="700" dirty="0"/>
          </a:p>
        </p:txBody>
      </p:sp>
      <p:sp>
        <p:nvSpPr>
          <p:cNvPr id="224" name="正方形/長方形 223"/>
          <p:cNvSpPr/>
          <p:nvPr/>
        </p:nvSpPr>
        <p:spPr>
          <a:xfrm>
            <a:off x="3906250" y="5334000"/>
            <a:ext cx="725314" cy="152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700" dirty="0" smtClean="0"/>
              <a:t>ACK#M+12</a:t>
            </a:r>
            <a:endParaRPr kumimoji="1" lang="ja-JP" altLang="en-US" sz="700" dirty="0"/>
          </a:p>
        </p:txBody>
      </p:sp>
      <p:grpSp>
        <p:nvGrpSpPr>
          <p:cNvPr id="251" name="グループ化 250"/>
          <p:cNvGrpSpPr/>
          <p:nvPr/>
        </p:nvGrpSpPr>
        <p:grpSpPr>
          <a:xfrm>
            <a:off x="4234304" y="1143000"/>
            <a:ext cx="413896" cy="685800"/>
            <a:chOff x="4234304" y="1219200"/>
            <a:chExt cx="413896" cy="685800"/>
          </a:xfrm>
        </p:grpSpPr>
        <p:cxnSp>
          <p:nvCxnSpPr>
            <p:cNvPr id="245" name="直線コネクタ 244"/>
            <p:cNvCxnSpPr/>
            <p:nvPr/>
          </p:nvCxnSpPr>
          <p:spPr>
            <a:xfrm>
              <a:off x="42672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47" name="直線コネクタ 246"/>
            <p:cNvCxnSpPr/>
            <p:nvPr/>
          </p:nvCxnSpPr>
          <p:spPr>
            <a:xfrm>
              <a:off x="45720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49" name="直線矢印コネクタ 248"/>
            <p:cNvCxnSpPr/>
            <p:nvPr/>
          </p:nvCxnSpPr>
          <p:spPr>
            <a:xfrm>
              <a:off x="4267200" y="1295400"/>
              <a:ext cx="304805" cy="0"/>
            </a:xfrm>
            <a:prstGeom prst="straightConnector1">
              <a:avLst/>
            </a:prstGeom>
            <a:noFill/>
            <a:ln w="12700" cap="flat">
              <a:solidFill>
                <a:schemeClr val="tx1"/>
              </a:solidFill>
              <a:prstDash val="solid"/>
              <a:bevel/>
              <a:headEnd type="triangle"/>
              <a:tailEnd type="triangle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50" name="テキスト ボックス 249"/>
            <p:cNvSpPr txBox="1"/>
            <p:nvPr/>
          </p:nvSpPr>
          <p:spPr>
            <a:xfrm>
              <a:off x="4234304" y="1613356"/>
              <a:ext cx="41389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 smtClean="0"/>
                <a:t>SIFS</a:t>
              </a:r>
              <a:endParaRPr kumimoji="1" lang="ja-JP" altLang="en-US" sz="800" dirty="0"/>
            </a:p>
          </p:txBody>
        </p:sp>
      </p:grpSp>
      <p:grpSp>
        <p:nvGrpSpPr>
          <p:cNvPr id="252" name="グループ化 251"/>
          <p:cNvGrpSpPr/>
          <p:nvPr/>
        </p:nvGrpSpPr>
        <p:grpSpPr>
          <a:xfrm>
            <a:off x="304800" y="1143000"/>
            <a:ext cx="413896" cy="685800"/>
            <a:chOff x="4234304" y="1219200"/>
            <a:chExt cx="413896" cy="685800"/>
          </a:xfrm>
        </p:grpSpPr>
        <p:cxnSp>
          <p:nvCxnSpPr>
            <p:cNvPr id="253" name="直線コネクタ 252"/>
            <p:cNvCxnSpPr/>
            <p:nvPr/>
          </p:nvCxnSpPr>
          <p:spPr>
            <a:xfrm>
              <a:off x="42672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54" name="直線コネクタ 253"/>
            <p:cNvCxnSpPr/>
            <p:nvPr/>
          </p:nvCxnSpPr>
          <p:spPr>
            <a:xfrm>
              <a:off x="45720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55" name="直線矢印コネクタ 254"/>
            <p:cNvCxnSpPr/>
            <p:nvPr/>
          </p:nvCxnSpPr>
          <p:spPr>
            <a:xfrm>
              <a:off x="4267200" y="1295400"/>
              <a:ext cx="304805" cy="0"/>
            </a:xfrm>
            <a:prstGeom prst="straightConnector1">
              <a:avLst/>
            </a:prstGeom>
            <a:noFill/>
            <a:ln w="12700" cap="flat">
              <a:solidFill>
                <a:schemeClr val="tx1"/>
              </a:solidFill>
              <a:prstDash val="solid"/>
              <a:bevel/>
              <a:headEnd type="triangle"/>
              <a:tailEnd type="triangle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56" name="テキスト ボックス 255"/>
            <p:cNvSpPr txBox="1"/>
            <p:nvPr/>
          </p:nvSpPr>
          <p:spPr>
            <a:xfrm>
              <a:off x="4234304" y="1613356"/>
              <a:ext cx="41389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 smtClean="0"/>
                <a:t>SIFS</a:t>
              </a:r>
              <a:endParaRPr kumimoji="1" lang="ja-JP" altLang="en-US" sz="800" dirty="0"/>
            </a:p>
          </p:txBody>
        </p:sp>
      </p:grpSp>
      <p:grpSp>
        <p:nvGrpSpPr>
          <p:cNvPr id="257" name="グループ化 256"/>
          <p:cNvGrpSpPr/>
          <p:nvPr/>
        </p:nvGrpSpPr>
        <p:grpSpPr>
          <a:xfrm>
            <a:off x="4234304" y="2133600"/>
            <a:ext cx="413896" cy="685800"/>
            <a:chOff x="4234304" y="1219200"/>
            <a:chExt cx="413896" cy="685800"/>
          </a:xfrm>
        </p:grpSpPr>
        <p:cxnSp>
          <p:nvCxnSpPr>
            <p:cNvPr id="258" name="直線コネクタ 257"/>
            <p:cNvCxnSpPr/>
            <p:nvPr/>
          </p:nvCxnSpPr>
          <p:spPr>
            <a:xfrm>
              <a:off x="42672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59" name="直線コネクタ 258"/>
            <p:cNvCxnSpPr/>
            <p:nvPr/>
          </p:nvCxnSpPr>
          <p:spPr>
            <a:xfrm>
              <a:off x="45720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60" name="直線矢印コネクタ 259"/>
            <p:cNvCxnSpPr/>
            <p:nvPr/>
          </p:nvCxnSpPr>
          <p:spPr>
            <a:xfrm>
              <a:off x="4267200" y="1295400"/>
              <a:ext cx="304805" cy="0"/>
            </a:xfrm>
            <a:prstGeom prst="straightConnector1">
              <a:avLst/>
            </a:prstGeom>
            <a:noFill/>
            <a:ln w="12700" cap="flat">
              <a:solidFill>
                <a:schemeClr val="tx1"/>
              </a:solidFill>
              <a:prstDash val="solid"/>
              <a:bevel/>
              <a:headEnd type="triangle"/>
              <a:tailEnd type="triangle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61" name="テキスト ボックス 260"/>
            <p:cNvSpPr txBox="1"/>
            <p:nvPr/>
          </p:nvSpPr>
          <p:spPr>
            <a:xfrm>
              <a:off x="4234304" y="1613356"/>
              <a:ext cx="41389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 smtClean="0"/>
                <a:t>SIFS</a:t>
              </a:r>
              <a:endParaRPr kumimoji="1" lang="ja-JP" altLang="en-US" sz="800" dirty="0"/>
            </a:p>
          </p:txBody>
        </p:sp>
      </p:grpSp>
      <p:grpSp>
        <p:nvGrpSpPr>
          <p:cNvPr id="288" name="グループ化 287"/>
          <p:cNvGrpSpPr/>
          <p:nvPr/>
        </p:nvGrpSpPr>
        <p:grpSpPr>
          <a:xfrm>
            <a:off x="4223896" y="3048000"/>
            <a:ext cx="348104" cy="685800"/>
            <a:chOff x="4223896" y="3048000"/>
            <a:chExt cx="348104" cy="685800"/>
          </a:xfrm>
        </p:grpSpPr>
        <p:cxnSp>
          <p:nvCxnSpPr>
            <p:cNvPr id="278" name="直線コネクタ 277"/>
            <p:cNvCxnSpPr/>
            <p:nvPr/>
          </p:nvCxnSpPr>
          <p:spPr>
            <a:xfrm>
              <a:off x="4223896" y="30480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79" name="直線コネクタ 278"/>
            <p:cNvCxnSpPr/>
            <p:nvPr/>
          </p:nvCxnSpPr>
          <p:spPr>
            <a:xfrm>
              <a:off x="4572000" y="30480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80" name="直線矢印コネクタ 279"/>
            <p:cNvCxnSpPr/>
            <p:nvPr/>
          </p:nvCxnSpPr>
          <p:spPr>
            <a:xfrm>
              <a:off x="4223896" y="3124200"/>
              <a:ext cx="348104" cy="0"/>
            </a:xfrm>
            <a:prstGeom prst="straightConnector1">
              <a:avLst/>
            </a:prstGeom>
            <a:noFill/>
            <a:ln w="12700" cap="flat">
              <a:solidFill>
                <a:schemeClr val="tx1"/>
              </a:solidFill>
              <a:prstDash val="solid"/>
              <a:bevel/>
              <a:headEnd type="triangle"/>
              <a:tailEnd type="triangle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281" name="テキスト ボックス 280"/>
          <p:cNvSpPr txBox="1"/>
          <p:nvPr/>
        </p:nvSpPr>
        <p:spPr>
          <a:xfrm>
            <a:off x="4191000" y="3442156"/>
            <a:ext cx="3738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IIFS</a:t>
            </a:r>
            <a:endParaRPr kumimoji="1" lang="ja-JP" altLang="en-US" sz="800" dirty="0"/>
          </a:p>
        </p:txBody>
      </p:sp>
      <p:cxnSp>
        <p:nvCxnSpPr>
          <p:cNvPr id="291" name="直線コネクタ 290"/>
          <p:cNvCxnSpPr/>
          <p:nvPr/>
        </p:nvCxnSpPr>
        <p:spPr>
          <a:xfrm>
            <a:off x="5144913" y="3581400"/>
            <a:ext cx="0" cy="304800"/>
          </a:xfrm>
          <a:prstGeom prst="line">
            <a:avLst/>
          </a:prstGeom>
          <a:noFill/>
          <a:ln w="9525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2" name="直線矢印コネクタ 291"/>
          <p:cNvCxnSpPr/>
          <p:nvPr/>
        </p:nvCxnSpPr>
        <p:spPr>
          <a:xfrm>
            <a:off x="5144913" y="3733800"/>
            <a:ext cx="1295400" cy="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bevel/>
            <a:headEnd type="triangle"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5" name="直線コネクタ 294"/>
          <p:cNvCxnSpPr/>
          <p:nvPr/>
        </p:nvCxnSpPr>
        <p:spPr>
          <a:xfrm>
            <a:off x="6440313" y="3581400"/>
            <a:ext cx="0" cy="304800"/>
          </a:xfrm>
          <a:prstGeom prst="line">
            <a:avLst/>
          </a:prstGeom>
          <a:noFill/>
          <a:ln w="9525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97" name="テキスト ボックス 296"/>
          <p:cNvSpPr txBox="1"/>
          <p:nvPr/>
        </p:nvSpPr>
        <p:spPr>
          <a:xfrm>
            <a:off x="5638800" y="3594556"/>
            <a:ext cx="4187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RIFS</a:t>
            </a:r>
            <a:endParaRPr kumimoji="1" lang="ja-JP" altLang="en-US" sz="800" dirty="0"/>
          </a:p>
        </p:txBody>
      </p:sp>
      <p:grpSp>
        <p:nvGrpSpPr>
          <p:cNvPr id="298" name="グループ化 297"/>
          <p:cNvGrpSpPr/>
          <p:nvPr/>
        </p:nvGrpSpPr>
        <p:grpSpPr>
          <a:xfrm>
            <a:off x="4631564" y="5029200"/>
            <a:ext cx="348104" cy="685800"/>
            <a:chOff x="4223896" y="3048000"/>
            <a:chExt cx="348104" cy="685800"/>
          </a:xfrm>
        </p:grpSpPr>
        <p:cxnSp>
          <p:nvCxnSpPr>
            <p:cNvPr id="299" name="直線コネクタ 298"/>
            <p:cNvCxnSpPr/>
            <p:nvPr/>
          </p:nvCxnSpPr>
          <p:spPr>
            <a:xfrm>
              <a:off x="4223896" y="30480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300" name="直線コネクタ 299"/>
            <p:cNvCxnSpPr/>
            <p:nvPr/>
          </p:nvCxnSpPr>
          <p:spPr>
            <a:xfrm>
              <a:off x="4572000" y="30480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301" name="直線矢印コネクタ 300"/>
            <p:cNvCxnSpPr/>
            <p:nvPr/>
          </p:nvCxnSpPr>
          <p:spPr>
            <a:xfrm>
              <a:off x="4223896" y="3124200"/>
              <a:ext cx="348104" cy="0"/>
            </a:xfrm>
            <a:prstGeom prst="straightConnector1">
              <a:avLst/>
            </a:prstGeom>
            <a:noFill/>
            <a:ln w="12700" cap="flat">
              <a:solidFill>
                <a:schemeClr val="tx1"/>
              </a:solidFill>
              <a:prstDash val="solid"/>
              <a:bevel/>
              <a:headEnd type="triangle"/>
              <a:tailEnd type="triangle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302" name="テキスト ボックス 301"/>
          <p:cNvSpPr txBox="1"/>
          <p:nvPr/>
        </p:nvSpPr>
        <p:spPr>
          <a:xfrm>
            <a:off x="4638744" y="5105400"/>
            <a:ext cx="3738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IIFS</a:t>
            </a:r>
            <a:endParaRPr kumimoji="1" lang="ja-JP" altLang="en-US" sz="800" dirty="0"/>
          </a:p>
        </p:txBody>
      </p:sp>
      <p:grpSp>
        <p:nvGrpSpPr>
          <p:cNvPr id="141" name="グループ化 105"/>
          <p:cNvGrpSpPr/>
          <p:nvPr/>
        </p:nvGrpSpPr>
        <p:grpSpPr>
          <a:xfrm>
            <a:off x="4593783" y="5562600"/>
            <a:ext cx="3626566" cy="152400"/>
            <a:chOff x="1066800" y="5715000"/>
            <a:chExt cx="3429000" cy="152400"/>
          </a:xfrm>
        </p:grpSpPr>
        <p:sp>
          <p:nvSpPr>
            <p:cNvPr id="143" name="正方形/長方形 142"/>
            <p:cNvSpPr/>
            <p:nvPr/>
          </p:nvSpPr>
          <p:spPr>
            <a:xfrm>
              <a:off x="10668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Sub-F#M+14</a:t>
              </a:r>
              <a:endParaRPr kumimoji="1" lang="ja-JP" altLang="en-US" sz="700" dirty="0"/>
            </a:p>
          </p:txBody>
        </p:sp>
        <p:sp>
          <p:nvSpPr>
            <p:cNvPr id="144" name="正方形/長方形 143"/>
            <p:cNvSpPr/>
            <p:nvPr/>
          </p:nvSpPr>
          <p:spPr>
            <a:xfrm>
              <a:off x="17526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Sub-F#M+13</a:t>
              </a:r>
              <a:endParaRPr kumimoji="1" lang="ja-JP" altLang="en-US" sz="700" dirty="0"/>
            </a:p>
          </p:txBody>
        </p:sp>
        <p:sp>
          <p:nvSpPr>
            <p:cNvPr id="145" name="正方形/長方形 144"/>
            <p:cNvSpPr/>
            <p:nvPr/>
          </p:nvSpPr>
          <p:spPr>
            <a:xfrm>
              <a:off x="24384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Sub-F#M+12</a:t>
              </a:r>
              <a:endParaRPr kumimoji="1" lang="ja-JP" altLang="en-US" sz="700" dirty="0"/>
            </a:p>
          </p:txBody>
        </p:sp>
        <p:sp>
          <p:nvSpPr>
            <p:cNvPr id="146" name="正方形/長方形 145"/>
            <p:cNvSpPr/>
            <p:nvPr/>
          </p:nvSpPr>
          <p:spPr>
            <a:xfrm>
              <a:off x="31242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Sub-F#M+11</a:t>
              </a:r>
              <a:endParaRPr kumimoji="1" lang="ja-JP" altLang="en-US" sz="700" dirty="0"/>
            </a:p>
          </p:txBody>
        </p:sp>
        <p:sp>
          <p:nvSpPr>
            <p:cNvPr id="147" name="正方形/長方形 146"/>
            <p:cNvSpPr/>
            <p:nvPr/>
          </p:nvSpPr>
          <p:spPr>
            <a:xfrm>
              <a:off x="3810000" y="5715000"/>
              <a:ext cx="6858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ACK#N+12</a:t>
              </a:r>
              <a:endParaRPr kumimoji="1" lang="ja-JP" altLang="en-US" sz="700" dirty="0"/>
            </a:p>
          </p:txBody>
        </p:sp>
      </p:grpSp>
      <p:cxnSp>
        <p:nvCxnSpPr>
          <p:cNvPr id="214" name="直線コネクタ 213"/>
          <p:cNvCxnSpPr/>
          <p:nvPr/>
        </p:nvCxnSpPr>
        <p:spPr>
          <a:xfrm flipH="1">
            <a:off x="4715149" y="5486400"/>
            <a:ext cx="529462" cy="308327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線コネクタ 214"/>
          <p:cNvCxnSpPr/>
          <p:nvPr/>
        </p:nvCxnSpPr>
        <p:spPr>
          <a:xfrm flipH="1">
            <a:off x="5481087" y="5486400"/>
            <a:ext cx="529462" cy="308327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3" name="グループ化 312"/>
          <p:cNvGrpSpPr/>
          <p:nvPr/>
        </p:nvGrpSpPr>
        <p:grpSpPr>
          <a:xfrm>
            <a:off x="2819400" y="4114800"/>
            <a:ext cx="413896" cy="685800"/>
            <a:chOff x="4234304" y="1219200"/>
            <a:chExt cx="413896" cy="685800"/>
          </a:xfrm>
        </p:grpSpPr>
        <p:cxnSp>
          <p:nvCxnSpPr>
            <p:cNvPr id="314" name="直線コネクタ 313"/>
            <p:cNvCxnSpPr/>
            <p:nvPr/>
          </p:nvCxnSpPr>
          <p:spPr>
            <a:xfrm>
              <a:off x="42672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315" name="直線コネクタ 314"/>
            <p:cNvCxnSpPr/>
            <p:nvPr/>
          </p:nvCxnSpPr>
          <p:spPr>
            <a:xfrm>
              <a:off x="45720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316" name="直線矢印コネクタ 315"/>
            <p:cNvCxnSpPr/>
            <p:nvPr/>
          </p:nvCxnSpPr>
          <p:spPr>
            <a:xfrm>
              <a:off x="4267200" y="1295400"/>
              <a:ext cx="304805" cy="0"/>
            </a:xfrm>
            <a:prstGeom prst="straightConnector1">
              <a:avLst/>
            </a:prstGeom>
            <a:noFill/>
            <a:ln w="12700" cap="flat">
              <a:solidFill>
                <a:schemeClr val="tx1"/>
              </a:solidFill>
              <a:prstDash val="solid"/>
              <a:bevel/>
              <a:headEnd type="triangle"/>
              <a:tailEnd type="triangle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317" name="テキスト ボックス 316"/>
            <p:cNvSpPr txBox="1"/>
            <p:nvPr/>
          </p:nvSpPr>
          <p:spPr>
            <a:xfrm>
              <a:off x="4234304" y="1613356"/>
              <a:ext cx="41389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 smtClean="0"/>
                <a:t>SIFS</a:t>
              </a:r>
              <a:endParaRPr kumimoji="1" lang="ja-JP" altLang="en-US" sz="800" dirty="0"/>
            </a:p>
          </p:txBody>
        </p:sp>
      </p:grpSp>
      <p:sp>
        <p:nvSpPr>
          <p:cNvPr id="318" name="テキスト ボックス 317"/>
          <p:cNvSpPr txBox="1"/>
          <p:nvPr/>
        </p:nvSpPr>
        <p:spPr>
          <a:xfrm>
            <a:off x="5241164" y="5105400"/>
            <a:ext cx="7024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err="1" smtClean="0"/>
              <a:t>Sync.lost</a:t>
            </a:r>
            <a:endParaRPr kumimoji="1" lang="ja-JP" altLang="en-US" sz="1000" dirty="0"/>
          </a:p>
        </p:txBody>
      </p:sp>
      <p:grpSp>
        <p:nvGrpSpPr>
          <p:cNvPr id="320" name="グループ化 319"/>
          <p:cNvGrpSpPr/>
          <p:nvPr/>
        </p:nvGrpSpPr>
        <p:grpSpPr>
          <a:xfrm>
            <a:off x="8458200" y="1321278"/>
            <a:ext cx="585417" cy="472589"/>
            <a:chOff x="8305800" y="1295400"/>
            <a:chExt cx="585417" cy="472589"/>
          </a:xfrm>
        </p:grpSpPr>
        <p:sp>
          <p:nvSpPr>
            <p:cNvPr id="239" name="テキスト ボックス 238"/>
            <p:cNvSpPr txBox="1"/>
            <p:nvPr/>
          </p:nvSpPr>
          <p:spPr>
            <a:xfrm>
              <a:off x="8305800" y="1295400"/>
              <a:ext cx="58541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b="1" dirty="0" err="1" smtClean="0"/>
                <a:t>Dev.A</a:t>
              </a:r>
              <a:endParaRPr kumimoji="1" lang="en-US" altLang="ja-JP" sz="1100" b="1" dirty="0" smtClean="0"/>
            </a:p>
          </p:txBody>
        </p:sp>
        <p:sp>
          <p:nvSpPr>
            <p:cNvPr id="319" name="テキスト ボックス 318"/>
            <p:cNvSpPr txBox="1"/>
            <p:nvPr/>
          </p:nvSpPr>
          <p:spPr>
            <a:xfrm>
              <a:off x="8305800" y="1506379"/>
              <a:ext cx="58541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b="1" dirty="0" err="1" smtClean="0"/>
                <a:t>Dev.B</a:t>
              </a:r>
              <a:endParaRPr kumimoji="1" lang="en-US" altLang="ja-JP" sz="1100" b="1" dirty="0" smtClean="0"/>
            </a:p>
          </p:txBody>
        </p:sp>
      </p:grpSp>
      <p:grpSp>
        <p:nvGrpSpPr>
          <p:cNvPr id="321" name="グループ化 320"/>
          <p:cNvGrpSpPr/>
          <p:nvPr/>
        </p:nvGrpSpPr>
        <p:grpSpPr>
          <a:xfrm>
            <a:off x="8458200" y="2311878"/>
            <a:ext cx="585417" cy="472589"/>
            <a:chOff x="8305800" y="1295400"/>
            <a:chExt cx="585417" cy="472589"/>
          </a:xfrm>
        </p:grpSpPr>
        <p:sp>
          <p:nvSpPr>
            <p:cNvPr id="322" name="テキスト ボックス 321"/>
            <p:cNvSpPr txBox="1"/>
            <p:nvPr/>
          </p:nvSpPr>
          <p:spPr>
            <a:xfrm>
              <a:off x="8305800" y="1295400"/>
              <a:ext cx="58541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b="1" dirty="0" err="1" smtClean="0"/>
                <a:t>Dev.A</a:t>
              </a:r>
              <a:endParaRPr kumimoji="1" lang="en-US" altLang="ja-JP" sz="1100" b="1" dirty="0" smtClean="0"/>
            </a:p>
          </p:txBody>
        </p:sp>
        <p:sp>
          <p:nvSpPr>
            <p:cNvPr id="323" name="テキスト ボックス 322"/>
            <p:cNvSpPr txBox="1"/>
            <p:nvPr/>
          </p:nvSpPr>
          <p:spPr>
            <a:xfrm>
              <a:off x="8305800" y="1506379"/>
              <a:ext cx="58541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b="1" dirty="0" err="1" smtClean="0"/>
                <a:t>Dev.B</a:t>
              </a:r>
              <a:endParaRPr kumimoji="1" lang="en-US" altLang="ja-JP" sz="1100" b="1" dirty="0" smtClean="0"/>
            </a:p>
          </p:txBody>
        </p:sp>
      </p:grpSp>
      <p:grpSp>
        <p:nvGrpSpPr>
          <p:cNvPr id="324" name="グループ化 323"/>
          <p:cNvGrpSpPr/>
          <p:nvPr/>
        </p:nvGrpSpPr>
        <p:grpSpPr>
          <a:xfrm>
            <a:off x="8458200" y="3302478"/>
            <a:ext cx="585417" cy="472589"/>
            <a:chOff x="8305800" y="1295400"/>
            <a:chExt cx="585417" cy="472589"/>
          </a:xfrm>
        </p:grpSpPr>
        <p:sp>
          <p:nvSpPr>
            <p:cNvPr id="325" name="テキスト ボックス 324"/>
            <p:cNvSpPr txBox="1"/>
            <p:nvPr/>
          </p:nvSpPr>
          <p:spPr>
            <a:xfrm>
              <a:off x="8305800" y="1295400"/>
              <a:ext cx="58541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b="1" dirty="0" err="1" smtClean="0"/>
                <a:t>Dev.A</a:t>
              </a:r>
              <a:endParaRPr kumimoji="1" lang="en-US" altLang="ja-JP" sz="1100" b="1" dirty="0" smtClean="0"/>
            </a:p>
          </p:txBody>
        </p:sp>
        <p:sp>
          <p:nvSpPr>
            <p:cNvPr id="326" name="テキスト ボックス 325"/>
            <p:cNvSpPr txBox="1"/>
            <p:nvPr/>
          </p:nvSpPr>
          <p:spPr>
            <a:xfrm>
              <a:off x="8305800" y="1506379"/>
              <a:ext cx="58541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b="1" dirty="0" err="1" smtClean="0"/>
                <a:t>Dev.B</a:t>
              </a:r>
              <a:endParaRPr kumimoji="1" lang="en-US" altLang="ja-JP" sz="1100" b="1" dirty="0" smtClean="0"/>
            </a:p>
          </p:txBody>
        </p:sp>
      </p:grpSp>
      <p:grpSp>
        <p:nvGrpSpPr>
          <p:cNvPr id="327" name="グループ化 326"/>
          <p:cNvGrpSpPr/>
          <p:nvPr/>
        </p:nvGrpSpPr>
        <p:grpSpPr>
          <a:xfrm>
            <a:off x="8458200" y="4293078"/>
            <a:ext cx="585417" cy="472589"/>
            <a:chOff x="8305800" y="1295400"/>
            <a:chExt cx="585417" cy="472589"/>
          </a:xfrm>
        </p:grpSpPr>
        <p:sp>
          <p:nvSpPr>
            <p:cNvPr id="328" name="テキスト ボックス 327"/>
            <p:cNvSpPr txBox="1"/>
            <p:nvPr/>
          </p:nvSpPr>
          <p:spPr>
            <a:xfrm>
              <a:off x="8305800" y="1295400"/>
              <a:ext cx="58541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b="1" dirty="0" err="1" smtClean="0"/>
                <a:t>Dev.A</a:t>
              </a:r>
              <a:endParaRPr kumimoji="1" lang="en-US" altLang="ja-JP" sz="1100" b="1" dirty="0" smtClean="0"/>
            </a:p>
          </p:txBody>
        </p:sp>
        <p:sp>
          <p:nvSpPr>
            <p:cNvPr id="329" name="テキスト ボックス 328"/>
            <p:cNvSpPr txBox="1"/>
            <p:nvPr/>
          </p:nvSpPr>
          <p:spPr>
            <a:xfrm>
              <a:off x="8305800" y="1506379"/>
              <a:ext cx="58541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b="1" dirty="0" err="1" smtClean="0"/>
                <a:t>Dev.B</a:t>
              </a:r>
              <a:endParaRPr kumimoji="1" lang="en-US" altLang="ja-JP" sz="1100" b="1" dirty="0" smtClean="0"/>
            </a:p>
          </p:txBody>
        </p:sp>
      </p:grpSp>
      <p:grpSp>
        <p:nvGrpSpPr>
          <p:cNvPr id="330" name="グループ化 329"/>
          <p:cNvGrpSpPr/>
          <p:nvPr/>
        </p:nvGrpSpPr>
        <p:grpSpPr>
          <a:xfrm>
            <a:off x="8458200" y="5283678"/>
            <a:ext cx="585417" cy="472589"/>
            <a:chOff x="8305800" y="1295400"/>
            <a:chExt cx="585417" cy="472589"/>
          </a:xfrm>
        </p:grpSpPr>
        <p:sp>
          <p:nvSpPr>
            <p:cNvPr id="331" name="テキスト ボックス 330"/>
            <p:cNvSpPr txBox="1"/>
            <p:nvPr/>
          </p:nvSpPr>
          <p:spPr>
            <a:xfrm>
              <a:off x="8305800" y="1295400"/>
              <a:ext cx="58541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b="1" dirty="0" err="1" smtClean="0"/>
                <a:t>Dev.A</a:t>
              </a:r>
              <a:endParaRPr kumimoji="1" lang="en-US" altLang="ja-JP" sz="1100" b="1" dirty="0" smtClean="0"/>
            </a:p>
          </p:txBody>
        </p:sp>
        <p:sp>
          <p:nvSpPr>
            <p:cNvPr id="332" name="テキスト ボックス 331"/>
            <p:cNvSpPr txBox="1"/>
            <p:nvPr/>
          </p:nvSpPr>
          <p:spPr>
            <a:xfrm>
              <a:off x="8305800" y="1506379"/>
              <a:ext cx="58541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b="1" dirty="0" err="1" smtClean="0"/>
                <a:t>Dev.B</a:t>
              </a:r>
              <a:endParaRPr kumimoji="1" lang="en-US" altLang="ja-JP" sz="1100" b="1" dirty="0" smtClean="0"/>
            </a:p>
          </p:txBody>
        </p:sp>
      </p:grpSp>
      <p:cxnSp>
        <p:nvCxnSpPr>
          <p:cNvPr id="165" name="直線コネクタ 164"/>
          <p:cNvCxnSpPr/>
          <p:nvPr/>
        </p:nvCxnSpPr>
        <p:spPr>
          <a:xfrm>
            <a:off x="7162800" y="3581400"/>
            <a:ext cx="0" cy="304800"/>
          </a:xfrm>
          <a:prstGeom prst="line">
            <a:avLst/>
          </a:prstGeom>
          <a:noFill/>
          <a:ln w="9525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6" name="直線矢印コネクタ 165"/>
          <p:cNvCxnSpPr/>
          <p:nvPr/>
        </p:nvCxnSpPr>
        <p:spPr>
          <a:xfrm>
            <a:off x="7162800" y="3733800"/>
            <a:ext cx="1295400" cy="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bevel/>
            <a:headEnd type="triangle"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0" name="テキスト ボックス 169"/>
          <p:cNvSpPr txBox="1"/>
          <p:nvPr/>
        </p:nvSpPr>
        <p:spPr>
          <a:xfrm>
            <a:off x="7620000" y="3581400"/>
            <a:ext cx="4187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RIFS</a:t>
            </a:r>
            <a:endParaRPr kumimoji="1" lang="ja-JP" altLang="en-US" sz="800" dirty="0"/>
          </a:p>
        </p:txBody>
      </p:sp>
      <p:cxnSp>
        <p:nvCxnSpPr>
          <p:cNvPr id="172" name="直線コネクタ 171"/>
          <p:cNvCxnSpPr/>
          <p:nvPr/>
        </p:nvCxnSpPr>
        <p:spPr>
          <a:xfrm>
            <a:off x="8186296" y="3048000"/>
            <a:ext cx="0" cy="685800"/>
          </a:xfrm>
          <a:prstGeom prst="line">
            <a:avLst/>
          </a:prstGeom>
          <a:noFill/>
          <a:ln w="9525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3" name="直線コネクタ 172"/>
          <p:cNvCxnSpPr/>
          <p:nvPr/>
        </p:nvCxnSpPr>
        <p:spPr>
          <a:xfrm>
            <a:off x="8458200" y="3048000"/>
            <a:ext cx="0" cy="685800"/>
          </a:xfrm>
          <a:prstGeom prst="line">
            <a:avLst/>
          </a:prstGeom>
          <a:noFill/>
          <a:ln w="9525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4" name="直線矢印コネクタ 173"/>
          <p:cNvCxnSpPr/>
          <p:nvPr/>
        </p:nvCxnSpPr>
        <p:spPr>
          <a:xfrm>
            <a:off x="8153400" y="3124200"/>
            <a:ext cx="304805" cy="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bevel/>
            <a:headEnd type="triangle"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7" name="テキスト ボックス 176"/>
          <p:cNvSpPr txBox="1"/>
          <p:nvPr/>
        </p:nvSpPr>
        <p:spPr>
          <a:xfrm>
            <a:off x="8120504" y="3442156"/>
            <a:ext cx="413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SIFS</a:t>
            </a:r>
            <a:endParaRPr kumimoji="1" lang="ja-JP" altLang="en-US" sz="800" dirty="0"/>
          </a:p>
        </p:txBody>
      </p:sp>
      <p:sp>
        <p:nvSpPr>
          <p:cNvPr id="181" name="正方形/長方形 180"/>
          <p:cNvSpPr/>
          <p:nvPr/>
        </p:nvSpPr>
        <p:spPr>
          <a:xfrm>
            <a:off x="1024460" y="3581400"/>
            <a:ext cx="725313" cy="152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700" dirty="0" smtClean="0"/>
              <a:t>Sub-F#M+10</a:t>
            </a:r>
            <a:endParaRPr kumimoji="1" lang="ja-JP" altLang="en-US" sz="700" dirty="0"/>
          </a:p>
        </p:txBody>
      </p:sp>
      <p:sp>
        <p:nvSpPr>
          <p:cNvPr id="182" name="正方形/長方形 181"/>
          <p:cNvSpPr/>
          <p:nvPr/>
        </p:nvSpPr>
        <p:spPr>
          <a:xfrm>
            <a:off x="1749774" y="3581400"/>
            <a:ext cx="725313" cy="152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700" dirty="0" smtClean="0"/>
              <a:t>Sub-F#M+9</a:t>
            </a:r>
            <a:endParaRPr kumimoji="1" lang="ja-JP" altLang="en-US" sz="700" dirty="0"/>
          </a:p>
        </p:txBody>
      </p:sp>
      <p:sp>
        <p:nvSpPr>
          <p:cNvPr id="183" name="正方形/長方形 182"/>
          <p:cNvSpPr/>
          <p:nvPr/>
        </p:nvSpPr>
        <p:spPr>
          <a:xfrm>
            <a:off x="2475087" y="3581400"/>
            <a:ext cx="725313" cy="152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700" dirty="0" smtClean="0"/>
              <a:t>ACK#N+6</a:t>
            </a:r>
            <a:endParaRPr kumimoji="1" lang="ja-JP" altLang="en-US" sz="700" dirty="0"/>
          </a:p>
        </p:txBody>
      </p:sp>
      <p:grpSp>
        <p:nvGrpSpPr>
          <p:cNvPr id="184" name="グループ化 183"/>
          <p:cNvGrpSpPr/>
          <p:nvPr/>
        </p:nvGrpSpPr>
        <p:grpSpPr>
          <a:xfrm>
            <a:off x="3167504" y="3048000"/>
            <a:ext cx="413896" cy="685800"/>
            <a:chOff x="4234304" y="1219200"/>
            <a:chExt cx="413896" cy="685800"/>
          </a:xfrm>
        </p:grpSpPr>
        <p:cxnSp>
          <p:nvCxnSpPr>
            <p:cNvPr id="185" name="直線コネクタ 184"/>
            <p:cNvCxnSpPr/>
            <p:nvPr/>
          </p:nvCxnSpPr>
          <p:spPr>
            <a:xfrm>
              <a:off x="42672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86" name="直線コネクタ 185"/>
            <p:cNvCxnSpPr/>
            <p:nvPr/>
          </p:nvCxnSpPr>
          <p:spPr>
            <a:xfrm>
              <a:off x="45720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87" name="直線矢印コネクタ 186"/>
            <p:cNvCxnSpPr/>
            <p:nvPr/>
          </p:nvCxnSpPr>
          <p:spPr>
            <a:xfrm>
              <a:off x="4267200" y="1295400"/>
              <a:ext cx="304805" cy="0"/>
            </a:xfrm>
            <a:prstGeom prst="straightConnector1">
              <a:avLst/>
            </a:prstGeom>
            <a:noFill/>
            <a:ln w="12700" cap="flat">
              <a:solidFill>
                <a:schemeClr val="tx1"/>
              </a:solidFill>
              <a:prstDash val="solid"/>
              <a:bevel/>
              <a:headEnd type="triangle"/>
              <a:tailEnd type="triangle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188" name="テキスト ボックス 187"/>
            <p:cNvSpPr txBox="1"/>
            <p:nvPr/>
          </p:nvSpPr>
          <p:spPr>
            <a:xfrm>
              <a:off x="4234304" y="1613356"/>
              <a:ext cx="41389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 smtClean="0"/>
                <a:t>SIFS</a:t>
              </a:r>
              <a:endParaRPr kumimoji="1" lang="ja-JP" altLang="en-US" sz="800" dirty="0"/>
            </a:p>
          </p:txBody>
        </p:sp>
      </p:grpSp>
      <p:grpSp>
        <p:nvGrpSpPr>
          <p:cNvPr id="189" name="グループ化 188"/>
          <p:cNvGrpSpPr/>
          <p:nvPr/>
        </p:nvGrpSpPr>
        <p:grpSpPr>
          <a:xfrm>
            <a:off x="685800" y="3048000"/>
            <a:ext cx="413896" cy="685800"/>
            <a:chOff x="4234304" y="1219200"/>
            <a:chExt cx="413896" cy="685800"/>
          </a:xfrm>
        </p:grpSpPr>
        <p:cxnSp>
          <p:nvCxnSpPr>
            <p:cNvPr id="190" name="直線コネクタ 189"/>
            <p:cNvCxnSpPr/>
            <p:nvPr/>
          </p:nvCxnSpPr>
          <p:spPr>
            <a:xfrm>
              <a:off x="42672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95" name="直線コネクタ 194"/>
            <p:cNvCxnSpPr/>
            <p:nvPr/>
          </p:nvCxnSpPr>
          <p:spPr>
            <a:xfrm>
              <a:off x="45720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96" name="直線矢印コネクタ 195"/>
            <p:cNvCxnSpPr/>
            <p:nvPr/>
          </p:nvCxnSpPr>
          <p:spPr>
            <a:xfrm>
              <a:off x="4267200" y="1295400"/>
              <a:ext cx="304805" cy="0"/>
            </a:xfrm>
            <a:prstGeom prst="straightConnector1">
              <a:avLst/>
            </a:prstGeom>
            <a:noFill/>
            <a:ln w="12700" cap="flat">
              <a:solidFill>
                <a:schemeClr val="tx1"/>
              </a:solidFill>
              <a:prstDash val="solid"/>
              <a:bevel/>
              <a:headEnd type="triangle"/>
              <a:tailEnd type="triangle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197" name="テキスト ボックス 196"/>
            <p:cNvSpPr txBox="1"/>
            <p:nvPr/>
          </p:nvSpPr>
          <p:spPr>
            <a:xfrm>
              <a:off x="4234304" y="1613356"/>
              <a:ext cx="41389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 smtClean="0"/>
                <a:t>SIFS</a:t>
              </a:r>
              <a:endParaRPr kumimoji="1" lang="ja-JP" altLang="en-US" sz="800" dirty="0"/>
            </a:p>
          </p:txBody>
        </p:sp>
      </p:grpSp>
      <p:grpSp>
        <p:nvGrpSpPr>
          <p:cNvPr id="198" name="グループ化 105"/>
          <p:cNvGrpSpPr/>
          <p:nvPr/>
        </p:nvGrpSpPr>
        <p:grpSpPr>
          <a:xfrm>
            <a:off x="4603034" y="4343400"/>
            <a:ext cx="3626566" cy="152400"/>
            <a:chOff x="1066800" y="5715000"/>
            <a:chExt cx="3429000" cy="152400"/>
          </a:xfrm>
        </p:grpSpPr>
        <p:sp>
          <p:nvSpPr>
            <p:cNvPr id="199" name="正方形/長方形 198"/>
            <p:cNvSpPr/>
            <p:nvPr/>
          </p:nvSpPr>
          <p:spPr>
            <a:xfrm>
              <a:off x="10668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Sub-F#N+10</a:t>
              </a:r>
              <a:endParaRPr kumimoji="1" lang="ja-JP" altLang="en-US" sz="700" dirty="0"/>
            </a:p>
          </p:txBody>
        </p:sp>
        <p:sp>
          <p:nvSpPr>
            <p:cNvPr id="200" name="正方形/長方形 199"/>
            <p:cNvSpPr/>
            <p:nvPr/>
          </p:nvSpPr>
          <p:spPr>
            <a:xfrm>
              <a:off x="17526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Sub-F#N+9</a:t>
              </a:r>
              <a:endParaRPr kumimoji="1" lang="ja-JP" altLang="en-US" sz="700" dirty="0"/>
            </a:p>
          </p:txBody>
        </p:sp>
        <p:sp>
          <p:nvSpPr>
            <p:cNvPr id="201" name="正方形/長方形 200"/>
            <p:cNvSpPr/>
            <p:nvPr/>
          </p:nvSpPr>
          <p:spPr>
            <a:xfrm>
              <a:off x="24384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Sub-F#N+8</a:t>
              </a:r>
              <a:endParaRPr kumimoji="1" lang="ja-JP" altLang="en-US" sz="700" dirty="0"/>
            </a:p>
          </p:txBody>
        </p:sp>
        <p:sp>
          <p:nvSpPr>
            <p:cNvPr id="203" name="正方形/長方形 202"/>
            <p:cNvSpPr/>
            <p:nvPr/>
          </p:nvSpPr>
          <p:spPr>
            <a:xfrm>
              <a:off x="3124200" y="5715000"/>
              <a:ext cx="685800" cy="152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Sub-F#N+7</a:t>
              </a:r>
              <a:endParaRPr kumimoji="1" lang="ja-JP" altLang="en-US" sz="700" dirty="0"/>
            </a:p>
          </p:txBody>
        </p:sp>
        <p:sp>
          <p:nvSpPr>
            <p:cNvPr id="205" name="正方形/長方形 204"/>
            <p:cNvSpPr/>
            <p:nvPr/>
          </p:nvSpPr>
          <p:spPr>
            <a:xfrm>
              <a:off x="3810000" y="5715000"/>
              <a:ext cx="6858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700" dirty="0" smtClean="0"/>
                <a:t>ACK#M+10</a:t>
              </a:r>
              <a:endParaRPr kumimoji="1" lang="ja-JP" altLang="en-US" sz="700" dirty="0"/>
            </a:p>
          </p:txBody>
        </p:sp>
      </p:grpSp>
      <p:sp>
        <p:nvSpPr>
          <p:cNvPr id="218" name="正方形/長方形 217"/>
          <p:cNvSpPr/>
          <p:nvPr/>
        </p:nvSpPr>
        <p:spPr>
          <a:xfrm>
            <a:off x="3160887" y="4343400"/>
            <a:ext cx="725313" cy="152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700" dirty="0" smtClean="0"/>
              <a:t>Sub-F#N+12</a:t>
            </a:r>
            <a:endParaRPr kumimoji="1" lang="ja-JP" altLang="en-US" sz="700" dirty="0"/>
          </a:p>
        </p:txBody>
      </p:sp>
      <p:sp>
        <p:nvSpPr>
          <p:cNvPr id="219" name="正方形/長方形 218"/>
          <p:cNvSpPr/>
          <p:nvPr/>
        </p:nvSpPr>
        <p:spPr>
          <a:xfrm>
            <a:off x="3886200" y="4343400"/>
            <a:ext cx="725313" cy="152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700" dirty="0" smtClean="0"/>
              <a:t>Sub-F#N+11</a:t>
            </a:r>
            <a:endParaRPr kumimoji="1" lang="ja-JP" altLang="en-US" sz="700" dirty="0"/>
          </a:p>
        </p:txBody>
      </p:sp>
      <p:grpSp>
        <p:nvGrpSpPr>
          <p:cNvPr id="225" name="グループ化 224"/>
          <p:cNvGrpSpPr/>
          <p:nvPr/>
        </p:nvGrpSpPr>
        <p:grpSpPr>
          <a:xfrm>
            <a:off x="1795904" y="4114800"/>
            <a:ext cx="413896" cy="685800"/>
            <a:chOff x="4234304" y="1219200"/>
            <a:chExt cx="413896" cy="685800"/>
          </a:xfrm>
        </p:grpSpPr>
        <p:cxnSp>
          <p:nvCxnSpPr>
            <p:cNvPr id="227" name="直線コネクタ 226"/>
            <p:cNvCxnSpPr/>
            <p:nvPr/>
          </p:nvCxnSpPr>
          <p:spPr>
            <a:xfrm>
              <a:off x="42672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28" name="直線コネクタ 227"/>
            <p:cNvCxnSpPr/>
            <p:nvPr/>
          </p:nvCxnSpPr>
          <p:spPr>
            <a:xfrm>
              <a:off x="45720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29" name="直線矢印コネクタ 228"/>
            <p:cNvCxnSpPr/>
            <p:nvPr/>
          </p:nvCxnSpPr>
          <p:spPr>
            <a:xfrm>
              <a:off x="4267200" y="1295400"/>
              <a:ext cx="304805" cy="0"/>
            </a:xfrm>
            <a:prstGeom prst="straightConnector1">
              <a:avLst/>
            </a:prstGeom>
            <a:noFill/>
            <a:ln w="12700" cap="flat">
              <a:solidFill>
                <a:schemeClr val="tx1"/>
              </a:solidFill>
              <a:prstDash val="solid"/>
              <a:bevel/>
              <a:headEnd type="triangle"/>
              <a:tailEnd type="triangle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30" name="テキスト ボックス 229"/>
            <p:cNvSpPr txBox="1"/>
            <p:nvPr/>
          </p:nvSpPr>
          <p:spPr>
            <a:xfrm>
              <a:off x="4234304" y="1613356"/>
              <a:ext cx="41389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 smtClean="0"/>
                <a:t>SIFS</a:t>
              </a:r>
              <a:endParaRPr kumimoji="1" lang="ja-JP" altLang="en-US" sz="800" dirty="0"/>
            </a:p>
          </p:txBody>
        </p:sp>
      </p:grpSp>
      <p:grpSp>
        <p:nvGrpSpPr>
          <p:cNvPr id="233" name="グループ化 232"/>
          <p:cNvGrpSpPr/>
          <p:nvPr/>
        </p:nvGrpSpPr>
        <p:grpSpPr>
          <a:xfrm>
            <a:off x="762000" y="4114800"/>
            <a:ext cx="413896" cy="685800"/>
            <a:chOff x="4234304" y="1219200"/>
            <a:chExt cx="413896" cy="685800"/>
          </a:xfrm>
        </p:grpSpPr>
        <p:cxnSp>
          <p:nvCxnSpPr>
            <p:cNvPr id="234" name="直線コネクタ 233"/>
            <p:cNvCxnSpPr/>
            <p:nvPr/>
          </p:nvCxnSpPr>
          <p:spPr>
            <a:xfrm>
              <a:off x="42672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40" name="直線コネクタ 239"/>
            <p:cNvCxnSpPr/>
            <p:nvPr/>
          </p:nvCxnSpPr>
          <p:spPr>
            <a:xfrm>
              <a:off x="45720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41" name="直線矢印コネクタ 240"/>
            <p:cNvCxnSpPr/>
            <p:nvPr/>
          </p:nvCxnSpPr>
          <p:spPr>
            <a:xfrm>
              <a:off x="4267200" y="1295400"/>
              <a:ext cx="304805" cy="0"/>
            </a:xfrm>
            <a:prstGeom prst="straightConnector1">
              <a:avLst/>
            </a:prstGeom>
            <a:noFill/>
            <a:ln w="12700" cap="flat">
              <a:solidFill>
                <a:schemeClr val="tx1"/>
              </a:solidFill>
              <a:prstDash val="solid"/>
              <a:bevel/>
              <a:headEnd type="triangle"/>
              <a:tailEnd type="triangle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42" name="テキスト ボックス 241"/>
            <p:cNvSpPr txBox="1"/>
            <p:nvPr/>
          </p:nvSpPr>
          <p:spPr>
            <a:xfrm>
              <a:off x="4234304" y="1613356"/>
              <a:ext cx="41389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 smtClean="0"/>
                <a:t>SIFS</a:t>
              </a:r>
              <a:endParaRPr kumimoji="1" lang="ja-JP" altLang="en-US" sz="800" dirty="0"/>
            </a:p>
          </p:txBody>
        </p:sp>
      </p:grpSp>
      <p:sp>
        <p:nvSpPr>
          <p:cNvPr id="243" name="正方形/長方形 242"/>
          <p:cNvSpPr/>
          <p:nvPr/>
        </p:nvSpPr>
        <p:spPr>
          <a:xfrm>
            <a:off x="2590800" y="5562600"/>
            <a:ext cx="725313" cy="152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700" dirty="0" smtClean="0"/>
              <a:t>ACK#N+12</a:t>
            </a:r>
            <a:endParaRPr kumimoji="1" lang="ja-JP" altLang="en-US" sz="700" dirty="0"/>
          </a:p>
        </p:txBody>
      </p:sp>
      <p:cxnSp>
        <p:nvCxnSpPr>
          <p:cNvPr id="244" name="直線コネクタ 243"/>
          <p:cNvCxnSpPr/>
          <p:nvPr/>
        </p:nvCxnSpPr>
        <p:spPr>
          <a:xfrm>
            <a:off x="3316113" y="5562600"/>
            <a:ext cx="0" cy="304800"/>
          </a:xfrm>
          <a:prstGeom prst="line">
            <a:avLst/>
          </a:prstGeom>
          <a:noFill/>
          <a:ln w="9525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46" name="直線矢印コネクタ 245"/>
          <p:cNvCxnSpPr/>
          <p:nvPr/>
        </p:nvCxnSpPr>
        <p:spPr>
          <a:xfrm>
            <a:off x="3316113" y="5715000"/>
            <a:ext cx="1295400" cy="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bevel/>
            <a:headEnd type="triangle"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48" name="直線コネクタ 247"/>
          <p:cNvCxnSpPr/>
          <p:nvPr/>
        </p:nvCxnSpPr>
        <p:spPr>
          <a:xfrm>
            <a:off x="4611513" y="5562600"/>
            <a:ext cx="0" cy="304800"/>
          </a:xfrm>
          <a:prstGeom prst="line">
            <a:avLst/>
          </a:prstGeom>
          <a:noFill/>
          <a:ln w="9525" cap="flat">
            <a:solidFill>
              <a:schemeClr val="tx1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67" name="テキスト ボックス 266"/>
          <p:cNvSpPr txBox="1"/>
          <p:nvPr/>
        </p:nvSpPr>
        <p:spPr>
          <a:xfrm>
            <a:off x="3810000" y="5715000"/>
            <a:ext cx="4187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RIFS</a:t>
            </a:r>
            <a:endParaRPr kumimoji="1" lang="ja-JP" altLang="en-US" sz="800" dirty="0"/>
          </a:p>
        </p:txBody>
      </p:sp>
      <p:sp>
        <p:nvSpPr>
          <p:cNvPr id="270" name="正方形/長方形 269"/>
          <p:cNvSpPr/>
          <p:nvPr/>
        </p:nvSpPr>
        <p:spPr>
          <a:xfrm>
            <a:off x="2839450" y="5334000"/>
            <a:ext cx="725314" cy="152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700" dirty="0" smtClean="0"/>
              <a:t>ACK#M+12</a:t>
            </a:r>
            <a:endParaRPr kumimoji="1" lang="ja-JP" altLang="en-US" sz="700" dirty="0"/>
          </a:p>
        </p:txBody>
      </p:sp>
      <p:grpSp>
        <p:nvGrpSpPr>
          <p:cNvPr id="271" name="グループ化 270"/>
          <p:cNvGrpSpPr/>
          <p:nvPr/>
        </p:nvGrpSpPr>
        <p:grpSpPr>
          <a:xfrm>
            <a:off x="3564764" y="5029200"/>
            <a:ext cx="348104" cy="685800"/>
            <a:chOff x="4223896" y="3048000"/>
            <a:chExt cx="348104" cy="685800"/>
          </a:xfrm>
        </p:grpSpPr>
        <p:cxnSp>
          <p:nvCxnSpPr>
            <p:cNvPr id="272" name="直線コネクタ 271"/>
            <p:cNvCxnSpPr/>
            <p:nvPr/>
          </p:nvCxnSpPr>
          <p:spPr>
            <a:xfrm>
              <a:off x="4223896" y="30480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73" name="直線コネクタ 272"/>
            <p:cNvCxnSpPr/>
            <p:nvPr/>
          </p:nvCxnSpPr>
          <p:spPr>
            <a:xfrm>
              <a:off x="4572000" y="30480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74" name="直線矢印コネクタ 273"/>
            <p:cNvCxnSpPr/>
            <p:nvPr/>
          </p:nvCxnSpPr>
          <p:spPr>
            <a:xfrm>
              <a:off x="4223896" y="3124200"/>
              <a:ext cx="348104" cy="0"/>
            </a:xfrm>
            <a:prstGeom prst="straightConnector1">
              <a:avLst/>
            </a:prstGeom>
            <a:noFill/>
            <a:ln w="12700" cap="flat">
              <a:solidFill>
                <a:schemeClr val="tx1"/>
              </a:solidFill>
              <a:prstDash val="solid"/>
              <a:bevel/>
              <a:headEnd type="triangle"/>
              <a:tailEnd type="triangle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275" name="テキスト ボックス 274"/>
          <p:cNvSpPr txBox="1"/>
          <p:nvPr/>
        </p:nvSpPr>
        <p:spPr>
          <a:xfrm>
            <a:off x="3571944" y="5105400"/>
            <a:ext cx="3738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IIFS</a:t>
            </a:r>
            <a:endParaRPr kumimoji="1" lang="ja-JP" altLang="en-US" sz="800" dirty="0"/>
          </a:p>
        </p:txBody>
      </p:sp>
      <p:sp>
        <p:nvSpPr>
          <p:cNvPr id="276" name="正方形/長方形 275"/>
          <p:cNvSpPr/>
          <p:nvPr/>
        </p:nvSpPr>
        <p:spPr>
          <a:xfrm>
            <a:off x="1772650" y="5334000"/>
            <a:ext cx="725314" cy="152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700" dirty="0" smtClean="0"/>
              <a:t>ACK#M+12</a:t>
            </a:r>
            <a:endParaRPr kumimoji="1" lang="ja-JP" altLang="en-US" sz="700" dirty="0"/>
          </a:p>
        </p:txBody>
      </p:sp>
      <p:grpSp>
        <p:nvGrpSpPr>
          <p:cNvPr id="277" name="グループ化 276"/>
          <p:cNvGrpSpPr/>
          <p:nvPr/>
        </p:nvGrpSpPr>
        <p:grpSpPr>
          <a:xfrm>
            <a:off x="2497964" y="5029200"/>
            <a:ext cx="348104" cy="685800"/>
            <a:chOff x="4223896" y="3048000"/>
            <a:chExt cx="348104" cy="685800"/>
          </a:xfrm>
        </p:grpSpPr>
        <p:cxnSp>
          <p:nvCxnSpPr>
            <p:cNvPr id="282" name="直線コネクタ 281"/>
            <p:cNvCxnSpPr/>
            <p:nvPr/>
          </p:nvCxnSpPr>
          <p:spPr>
            <a:xfrm>
              <a:off x="4223896" y="30480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83" name="直線コネクタ 282"/>
            <p:cNvCxnSpPr/>
            <p:nvPr/>
          </p:nvCxnSpPr>
          <p:spPr>
            <a:xfrm>
              <a:off x="4572000" y="30480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84" name="直線矢印コネクタ 283"/>
            <p:cNvCxnSpPr/>
            <p:nvPr/>
          </p:nvCxnSpPr>
          <p:spPr>
            <a:xfrm>
              <a:off x="4223896" y="3124200"/>
              <a:ext cx="348104" cy="0"/>
            </a:xfrm>
            <a:prstGeom prst="straightConnector1">
              <a:avLst/>
            </a:prstGeom>
            <a:noFill/>
            <a:ln w="12700" cap="flat">
              <a:solidFill>
                <a:schemeClr val="tx1"/>
              </a:solidFill>
              <a:prstDash val="solid"/>
              <a:bevel/>
              <a:headEnd type="triangle"/>
              <a:tailEnd type="triangle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285" name="テキスト ボックス 284"/>
          <p:cNvSpPr txBox="1"/>
          <p:nvPr/>
        </p:nvSpPr>
        <p:spPr>
          <a:xfrm>
            <a:off x="2505144" y="5105400"/>
            <a:ext cx="3738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IIFS</a:t>
            </a:r>
            <a:endParaRPr kumimoji="1" lang="ja-JP" altLang="en-US" sz="800" dirty="0"/>
          </a:p>
        </p:txBody>
      </p:sp>
      <p:sp>
        <p:nvSpPr>
          <p:cNvPr id="287" name="タイトル 1"/>
          <p:cNvSpPr txBox="1">
            <a:spLocks/>
          </p:cNvSpPr>
          <p:nvPr/>
        </p:nvSpPr>
        <p:spPr>
          <a:xfrm>
            <a:off x="647704" y="609600"/>
            <a:ext cx="7848601" cy="99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037" tIns="46037" rIns="46037" bIns="46037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36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36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Time Domain MAC Behavior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36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	 </a:t>
            </a:r>
            <a:r>
              <a:rPr kumimoji="0" lang="en-US" altLang="ko-KR" sz="3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/>
            </a:r>
            <a:br>
              <a:rPr kumimoji="0" lang="en-US" altLang="ko-KR" sz="3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</a:br>
            <a:r>
              <a:rPr kumimoji="0" lang="en-US" altLang="ko-KR" sz="3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			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0" name="スライド番号プレースホルダ 3"/>
          <p:cNvSpPr>
            <a:spLocks noGrp="1"/>
          </p:cNvSpPr>
          <p:nvPr>
            <p:ph type="sldNum" sz="quarter" idx="2"/>
          </p:nvPr>
        </p:nvSpPr>
        <p:spPr>
          <a:xfrm>
            <a:off x="4333588" y="6475414"/>
            <a:ext cx="567463" cy="184666"/>
          </a:xfrm>
        </p:spPr>
        <p:txBody>
          <a:bodyPr/>
          <a:lstStyle/>
          <a:p>
            <a:r>
              <a:rPr lang="en-US" dirty="0" smtClean="0"/>
              <a:t>Slide</a:t>
            </a:r>
            <a:fld id="{86CB4B4D-7CA3-9044-876B-883B54F8677D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タイトル 85"/>
          <p:cNvSpPr>
            <a:spLocks noGrp="1"/>
          </p:cNvSpPr>
          <p:nvPr>
            <p:ph type="title"/>
          </p:nvPr>
        </p:nvSpPr>
        <p:spPr>
          <a:xfrm>
            <a:off x="647704" y="457200"/>
            <a:ext cx="7848601" cy="685800"/>
          </a:xfrm>
        </p:spPr>
        <p:txBody>
          <a:bodyPr/>
          <a:lstStyle/>
          <a:p>
            <a:pPr algn="l"/>
            <a:r>
              <a:rPr kumimoji="1" lang="en-US" altLang="ja-JP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Stack </a:t>
            </a:r>
            <a:r>
              <a:rPr kumimoji="1" lang="en-US" altLang="ja-JP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Ack</a:t>
            </a:r>
            <a:r>
              <a:rPr kumimoji="1" lang="en-US" altLang="ja-JP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: </a:t>
            </a:r>
            <a:r>
              <a:rPr kumimoji="1" lang="en-US" altLang="ja-JP" sz="20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Performance Estimation Model</a:t>
            </a:r>
            <a:endParaRPr kumimoji="1" lang="ja-JP" altLang="en-US" sz="20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CA028F1-D738-48FE-BE50-E58F6D2C58C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3" name="テキスト ボックス 212"/>
          <p:cNvSpPr txBox="1"/>
          <p:nvPr/>
        </p:nvSpPr>
        <p:spPr>
          <a:xfrm>
            <a:off x="8305800" y="2514600"/>
            <a:ext cx="470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Time</a:t>
            </a:r>
            <a:endParaRPr kumimoji="1" lang="ja-JP" altLang="en-US" sz="1000" dirty="0"/>
          </a:p>
        </p:txBody>
      </p:sp>
      <p:cxnSp>
        <p:nvCxnSpPr>
          <p:cNvPr id="217" name="直線矢印コネクタ 216"/>
          <p:cNvCxnSpPr/>
          <p:nvPr/>
        </p:nvCxnSpPr>
        <p:spPr>
          <a:xfrm flipH="1">
            <a:off x="838200" y="2819400"/>
            <a:ext cx="8001000" cy="0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2" name="グループ化 151"/>
          <p:cNvGrpSpPr/>
          <p:nvPr/>
        </p:nvGrpSpPr>
        <p:grpSpPr>
          <a:xfrm>
            <a:off x="6508831" y="1752600"/>
            <a:ext cx="2530814" cy="288032"/>
            <a:chOff x="2209800" y="4800600"/>
            <a:chExt cx="4610472" cy="288032"/>
          </a:xfrm>
        </p:grpSpPr>
        <p:sp>
          <p:nvSpPr>
            <p:cNvPr id="153" name="正方形/長方形 152"/>
            <p:cNvSpPr/>
            <p:nvPr/>
          </p:nvSpPr>
          <p:spPr>
            <a:xfrm>
              <a:off x="2209800" y="4800600"/>
              <a:ext cx="838200" cy="28803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7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Subframe#N+15</a:t>
              </a:r>
              <a:endParaRPr kumimoji="1" lang="ja-JP" altLang="en-US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" name="正方形/長方形 153"/>
            <p:cNvSpPr/>
            <p:nvPr/>
          </p:nvSpPr>
          <p:spPr>
            <a:xfrm>
              <a:off x="6172200" y="4800600"/>
              <a:ext cx="648072" cy="28803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7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PHY Header </a:t>
              </a:r>
              <a:endParaRPr kumimoji="1" lang="ja-JP" altLang="en-US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" name="グループ化 22"/>
            <p:cNvGrpSpPr/>
            <p:nvPr/>
          </p:nvGrpSpPr>
          <p:grpSpPr>
            <a:xfrm>
              <a:off x="5410200" y="4800600"/>
              <a:ext cx="787766" cy="288032"/>
              <a:chOff x="7384634" y="5887497"/>
              <a:chExt cx="787766" cy="288032"/>
            </a:xfrm>
            <a:solidFill>
              <a:schemeClr val="bg1"/>
            </a:solidFill>
          </p:grpSpPr>
          <p:sp>
            <p:nvSpPr>
              <p:cNvPr id="159" name="正方形/長方形 158"/>
              <p:cNvSpPr/>
              <p:nvPr/>
            </p:nvSpPr>
            <p:spPr>
              <a:xfrm>
                <a:off x="7384634" y="5887497"/>
                <a:ext cx="141583" cy="288032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lIns="36000" tIns="0" rIns="36000" bIns="0" rtlCol="0" anchor="ctr"/>
              <a:lstStyle/>
              <a:p>
                <a:pPr algn="ctr"/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HCS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0" name="正方形/長方形 159"/>
              <p:cNvSpPr/>
              <p:nvPr/>
            </p:nvSpPr>
            <p:spPr>
              <a:xfrm>
                <a:off x="7524328" y="5887497"/>
                <a:ext cx="648072" cy="288032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MAC</a:t>
                </a:r>
                <a:r>
                  <a:rPr kumimoji="1"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Header 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56" name="正方形/長方形 155"/>
            <p:cNvSpPr/>
            <p:nvPr/>
          </p:nvSpPr>
          <p:spPr>
            <a:xfrm>
              <a:off x="3733800" y="4800600"/>
              <a:ext cx="838200" cy="28803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7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Subframe#N+1</a:t>
              </a:r>
              <a:endParaRPr kumimoji="1" lang="ja-JP" altLang="en-US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7" name="正方形/長方形 156"/>
            <p:cNvSpPr/>
            <p:nvPr/>
          </p:nvSpPr>
          <p:spPr>
            <a:xfrm>
              <a:off x="4572000" y="4800600"/>
              <a:ext cx="838200" cy="28803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7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Subframe#N</a:t>
              </a:r>
              <a:endParaRPr kumimoji="1" lang="ja-JP" altLang="en-US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8" name="直線コネクタ 157"/>
            <p:cNvCxnSpPr/>
            <p:nvPr/>
          </p:nvCxnSpPr>
          <p:spPr>
            <a:xfrm>
              <a:off x="3124200" y="4953000"/>
              <a:ext cx="53340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ysDot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5" name="グループ化 169"/>
          <p:cNvGrpSpPr/>
          <p:nvPr/>
        </p:nvGrpSpPr>
        <p:grpSpPr>
          <a:xfrm>
            <a:off x="2677100" y="1752600"/>
            <a:ext cx="2530814" cy="288032"/>
            <a:chOff x="2209800" y="4800600"/>
            <a:chExt cx="4610472" cy="288032"/>
          </a:xfrm>
        </p:grpSpPr>
        <p:sp>
          <p:nvSpPr>
            <p:cNvPr id="171" name="正方形/長方形 170"/>
            <p:cNvSpPr/>
            <p:nvPr/>
          </p:nvSpPr>
          <p:spPr>
            <a:xfrm>
              <a:off x="2209800" y="4800600"/>
              <a:ext cx="838200" cy="28803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7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Subframe#N+31</a:t>
              </a:r>
              <a:endParaRPr kumimoji="1" lang="ja-JP" altLang="en-US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2" name="正方形/長方形 171"/>
            <p:cNvSpPr/>
            <p:nvPr/>
          </p:nvSpPr>
          <p:spPr>
            <a:xfrm>
              <a:off x="6172200" y="4800600"/>
              <a:ext cx="648072" cy="28803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7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PHY Header </a:t>
              </a:r>
              <a:endParaRPr kumimoji="1" lang="ja-JP" altLang="en-US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" name="グループ化 22"/>
            <p:cNvGrpSpPr/>
            <p:nvPr/>
          </p:nvGrpSpPr>
          <p:grpSpPr>
            <a:xfrm>
              <a:off x="5410200" y="4800600"/>
              <a:ext cx="787766" cy="288032"/>
              <a:chOff x="7384634" y="5887497"/>
              <a:chExt cx="787766" cy="288032"/>
            </a:xfrm>
            <a:solidFill>
              <a:schemeClr val="bg1"/>
            </a:solidFill>
          </p:grpSpPr>
          <p:sp>
            <p:nvSpPr>
              <p:cNvPr id="177" name="正方形/長方形 176"/>
              <p:cNvSpPr/>
              <p:nvPr/>
            </p:nvSpPr>
            <p:spPr>
              <a:xfrm>
                <a:off x="7384634" y="5887497"/>
                <a:ext cx="141583" cy="288032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lIns="36000" tIns="0" rIns="36000" bIns="0" rtlCol="0" anchor="ctr"/>
              <a:lstStyle/>
              <a:p>
                <a:pPr algn="ctr"/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HCS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8" name="正方形/長方形 177"/>
              <p:cNvSpPr/>
              <p:nvPr/>
            </p:nvSpPr>
            <p:spPr>
              <a:xfrm>
                <a:off x="7524328" y="5887497"/>
                <a:ext cx="648072" cy="288032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MAC</a:t>
                </a:r>
                <a:r>
                  <a:rPr kumimoji="1"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Header 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74" name="正方形/長方形 173"/>
            <p:cNvSpPr/>
            <p:nvPr/>
          </p:nvSpPr>
          <p:spPr>
            <a:xfrm>
              <a:off x="3733800" y="4800600"/>
              <a:ext cx="838200" cy="28803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7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Subframe#N+17</a:t>
              </a:r>
              <a:endParaRPr kumimoji="1" lang="ja-JP" altLang="en-US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5" name="正方形/長方形 174"/>
            <p:cNvSpPr/>
            <p:nvPr/>
          </p:nvSpPr>
          <p:spPr>
            <a:xfrm>
              <a:off x="4572000" y="4800600"/>
              <a:ext cx="838200" cy="28803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7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Subframe#N+16</a:t>
              </a:r>
              <a:endParaRPr kumimoji="1" lang="ja-JP" altLang="en-US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6" name="直線コネクタ 175"/>
            <p:cNvCxnSpPr/>
            <p:nvPr/>
          </p:nvCxnSpPr>
          <p:spPr>
            <a:xfrm>
              <a:off x="3124200" y="4953000"/>
              <a:ext cx="53340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ysDot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7" name="グループ化 197"/>
          <p:cNvGrpSpPr/>
          <p:nvPr/>
        </p:nvGrpSpPr>
        <p:grpSpPr>
          <a:xfrm>
            <a:off x="6213678" y="1524000"/>
            <a:ext cx="383438" cy="685800"/>
            <a:chOff x="4234304" y="1219200"/>
            <a:chExt cx="438706" cy="685800"/>
          </a:xfrm>
        </p:grpSpPr>
        <p:cxnSp>
          <p:nvCxnSpPr>
            <p:cNvPr id="199" name="直線コネクタ 198"/>
            <p:cNvCxnSpPr/>
            <p:nvPr/>
          </p:nvCxnSpPr>
          <p:spPr>
            <a:xfrm>
              <a:off x="42672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00" name="直線コネクタ 199"/>
            <p:cNvCxnSpPr/>
            <p:nvPr/>
          </p:nvCxnSpPr>
          <p:spPr>
            <a:xfrm>
              <a:off x="45720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01" name="直線矢印コネクタ 200"/>
            <p:cNvCxnSpPr/>
            <p:nvPr/>
          </p:nvCxnSpPr>
          <p:spPr>
            <a:xfrm>
              <a:off x="4267200" y="1295400"/>
              <a:ext cx="304805" cy="0"/>
            </a:xfrm>
            <a:prstGeom prst="straightConnector1">
              <a:avLst/>
            </a:prstGeom>
            <a:noFill/>
            <a:ln w="12700" cap="flat">
              <a:solidFill>
                <a:schemeClr val="tx1"/>
              </a:solidFill>
              <a:prstDash val="solid"/>
              <a:bevel/>
              <a:headEnd type="triangle"/>
              <a:tailEnd type="triangle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02" name="テキスト ボックス 201"/>
            <p:cNvSpPr txBox="1"/>
            <p:nvPr/>
          </p:nvSpPr>
          <p:spPr>
            <a:xfrm>
              <a:off x="4234304" y="1613356"/>
              <a:ext cx="43870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700" dirty="0" smtClean="0"/>
                <a:t>SIFS</a:t>
              </a:r>
              <a:endParaRPr kumimoji="1" lang="ja-JP" altLang="en-US" sz="700" dirty="0"/>
            </a:p>
          </p:txBody>
        </p:sp>
      </p:grpSp>
      <p:grpSp>
        <p:nvGrpSpPr>
          <p:cNvPr id="8" name="グループ化 202"/>
          <p:cNvGrpSpPr/>
          <p:nvPr/>
        </p:nvGrpSpPr>
        <p:grpSpPr>
          <a:xfrm>
            <a:off x="5179162" y="1524000"/>
            <a:ext cx="383438" cy="685800"/>
            <a:chOff x="4234304" y="1219200"/>
            <a:chExt cx="438706" cy="685800"/>
          </a:xfrm>
        </p:grpSpPr>
        <p:cxnSp>
          <p:nvCxnSpPr>
            <p:cNvPr id="204" name="直線コネクタ 203"/>
            <p:cNvCxnSpPr/>
            <p:nvPr/>
          </p:nvCxnSpPr>
          <p:spPr>
            <a:xfrm>
              <a:off x="42672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05" name="直線コネクタ 204"/>
            <p:cNvCxnSpPr/>
            <p:nvPr/>
          </p:nvCxnSpPr>
          <p:spPr>
            <a:xfrm>
              <a:off x="45720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06" name="直線矢印コネクタ 205"/>
            <p:cNvCxnSpPr/>
            <p:nvPr/>
          </p:nvCxnSpPr>
          <p:spPr>
            <a:xfrm>
              <a:off x="4267200" y="1295400"/>
              <a:ext cx="304805" cy="0"/>
            </a:xfrm>
            <a:prstGeom prst="straightConnector1">
              <a:avLst/>
            </a:prstGeom>
            <a:noFill/>
            <a:ln w="12700" cap="flat">
              <a:solidFill>
                <a:schemeClr val="tx1"/>
              </a:solidFill>
              <a:prstDash val="solid"/>
              <a:bevel/>
              <a:headEnd type="triangle"/>
              <a:tailEnd type="triangle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07" name="テキスト ボックス 206"/>
            <p:cNvSpPr txBox="1"/>
            <p:nvPr/>
          </p:nvSpPr>
          <p:spPr>
            <a:xfrm>
              <a:off x="4234304" y="1613356"/>
              <a:ext cx="43870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700" dirty="0" smtClean="0"/>
                <a:t>SIFS</a:t>
              </a:r>
              <a:endParaRPr kumimoji="1" lang="ja-JP" altLang="en-US" sz="700" dirty="0"/>
            </a:p>
          </p:txBody>
        </p:sp>
      </p:grpSp>
      <p:grpSp>
        <p:nvGrpSpPr>
          <p:cNvPr id="9" name="グループ化 207"/>
          <p:cNvGrpSpPr/>
          <p:nvPr/>
        </p:nvGrpSpPr>
        <p:grpSpPr>
          <a:xfrm>
            <a:off x="2372300" y="1524000"/>
            <a:ext cx="383438" cy="685800"/>
            <a:chOff x="4234304" y="1219200"/>
            <a:chExt cx="438706" cy="685800"/>
          </a:xfrm>
        </p:grpSpPr>
        <p:cxnSp>
          <p:nvCxnSpPr>
            <p:cNvPr id="209" name="直線コネクタ 208"/>
            <p:cNvCxnSpPr/>
            <p:nvPr/>
          </p:nvCxnSpPr>
          <p:spPr>
            <a:xfrm>
              <a:off x="42672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10" name="直線コネクタ 209"/>
            <p:cNvCxnSpPr/>
            <p:nvPr/>
          </p:nvCxnSpPr>
          <p:spPr>
            <a:xfrm>
              <a:off x="45720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11" name="直線矢印コネクタ 210"/>
            <p:cNvCxnSpPr/>
            <p:nvPr/>
          </p:nvCxnSpPr>
          <p:spPr>
            <a:xfrm>
              <a:off x="4267200" y="1295400"/>
              <a:ext cx="304805" cy="0"/>
            </a:xfrm>
            <a:prstGeom prst="straightConnector1">
              <a:avLst/>
            </a:prstGeom>
            <a:noFill/>
            <a:ln w="12700" cap="flat">
              <a:solidFill>
                <a:schemeClr val="tx1"/>
              </a:solidFill>
              <a:prstDash val="solid"/>
              <a:bevel/>
              <a:headEnd type="triangle"/>
              <a:tailEnd type="triangle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12" name="テキスト ボックス 211"/>
            <p:cNvSpPr txBox="1"/>
            <p:nvPr/>
          </p:nvSpPr>
          <p:spPr>
            <a:xfrm>
              <a:off x="4234304" y="1613356"/>
              <a:ext cx="43870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700" dirty="0" smtClean="0"/>
                <a:t>SIFS</a:t>
              </a:r>
              <a:endParaRPr kumimoji="1" lang="ja-JP" altLang="en-US" sz="700" dirty="0"/>
            </a:p>
          </p:txBody>
        </p:sp>
      </p:grpSp>
      <p:grpSp>
        <p:nvGrpSpPr>
          <p:cNvPr id="10" name="グループ化 218"/>
          <p:cNvGrpSpPr/>
          <p:nvPr/>
        </p:nvGrpSpPr>
        <p:grpSpPr>
          <a:xfrm>
            <a:off x="7374636" y="914400"/>
            <a:ext cx="1578459" cy="631005"/>
            <a:chOff x="1318224" y="4702995"/>
            <a:chExt cx="1805975" cy="631005"/>
          </a:xfrm>
        </p:grpSpPr>
        <p:grpSp>
          <p:nvGrpSpPr>
            <p:cNvPr id="11" name="グループ化 109"/>
            <p:cNvGrpSpPr/>
            <p:nvPr/>
          </p:nvGrpSpPr>
          <p:grpSpPr>
            <a:xfrm>
              <a:off x="1323567" y="4826106"/>
              <a:ext cx="864096" cy="288032"/>
              <a:chOff x="4822522" y="2708920"/>
              <a:chExt cx="864096" cy="288032"/>
            </a:xfrm>
          </p:grpSpPr>
          <p:sp>
            <p:nvSpPr>
              <p:cNvPr id="227" name="正方形/長方形 226"/>
              <p:cNvSpPr/>
              <p:nvPr/>
            </p:nvSpPr>
            <p:spPr>
              <a:xfrm>
                <a:off x="4966538" y="2708920"/>
                <a:ext cx="720080" cy="288032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MPDU#N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8" name="正方形/長方形 227"/>
              <p:cNvSpPr/>
              <p:nvPr/>
            </p:nvSpPr>
            <p:spPr>
              <a:xfrm>
                <a:off x="4822522" y="2708920"/>
                <a:ext cx="144016" cy="288032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lIns="36000" tIns="0" rIns="36000" bIns="0" rtlCol="0" anchor="ctr"/>
              <a:lstStyle/>
              <a:p>
                <a:pPr algn="ctr"/>
                <a:r>
                  <a:rPr lang="en-US" altLang="ja-JP" sz="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CS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21" name="正方形/長方形 220"/>
            <p:cNvSpPr/>
            <p:nvPr/>
          </p:nvSpPr>
          <p:spPr>
            <a:xfrm>
              <a:off x="2221456" y="4702995"/>
              <a:ext cx="211358" cy="107722"/>
            </a:xfrm>
            <a:prstGeom prst="rect">
              <a:avLst/>
            </a:prstGeom>
          </p:spPr>
          <p:txBody>
            <a:bodyPr wrap="none" tIns="0" bIns="0">
              <a:spAutoFit/>
            </a:bodyPr>
            <a:lstStyle/>
            <a:p>
              <a:endParaRPr lang="ja-JP" altLang="en-US" sz="700" dirty="0"/>
            </a:p>
          </p:txBody>
        </p:sp>
        <p:sp>
          <p:nvSpPr>
            <p:cNvPr id="222" name="左中かっこ 221"/>
            <p:cNvSpPr/>
            <p:nvPr/>
          </p:nvSpPr>
          <p:spPr>
            <a:xfrm rot="16200000" flipV="1">
              <a:off x="2124415" y="4334215"/>
              <a:ext cx="193594" cy="1805975"/>
            </a:xfrm>
            <a:prstGeom prst="leftBrace">
              <a:avLst>
                <a:gd name="adj1" fmla="val 8333"/>
                <a:gd name="adj2" fmla="val 5077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700"/>
            </a:p>
          </p:txBody>
        </p:sp>
        <p:sp>
          <p:nvSpPr>
            <p:cNvPr id="223" name="正方形/長方形 222"/>
            <p:cNvSpPr/>
            <p:nvPr/>
          </p:nvSpPr>
          <p:spPr>
            <a:xfrm>
              <a:off x="1419020" y="5114138"/>
              <a:ext cx="737658" cy="107722"/>
            </a:xfrm>
            <a:prstGeom prst="rect">
              <a:avLst/>
            </a:prstGeom>
          </p:spPr>
          <p:txBody>
            <a:bodyPr wrap="none" tIns="0" bIns="0">
              <a:spAutoFit/>
            </a:bodyPr>
            <a:lstStyle/>
            <a:p>
              <a:r>
                <a:rPr lang="en-US" altLang="ja-JP" sz="7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Subframe#N</a:t>
              </a:r>
              <a:endParaRPr lang="ja-JP" altLang="en-US" sz="700" dirty="0"/>
            </a:p>
          </p:txBody>
        </p:sp>
        <p:grpSp>
          <p:nvGrpSpPr>
            <p:cNvPr id="12" name="グループ化 77"/>
            <p:cNvGrpSpPr/>
            <p:nvPr/>
          </p:nvGrpSpPr>
          <p:grpSpPr>
            <a:xfrm>
              <a:off x="2286000" y="4817368"/>
              <a:ext cx="796410" cy="288032"/>
              <a:chOff x="6588224" y="5887497"/>
              <a:chExt cx="796410" cy="288032"/>
            </a:xfrm>
          </p:grpSpPr>
          <p:sp>
            <p:nvSpPr>
              <p:cNvPr id="225" name="正方形/長方形 224"/>
              <p:cNvSpPr/>
              <p:nvPr/>
            </p:nvSpPr>
            <p:spPr>
              <a:xfrm>
                <a:off x="6732240" y="5887497"/>
                <a:ext cx="652394" cy="288032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MAC</a:t>
                </a:r>
                <a:r>
                  <a:rPr kumimoji="1"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ctr"/>
                <a:r>
                  <a:rPr lang="en-US" altLang="ja-JP" sz="7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Subh</a:t>
                </a:r>
                <a:r>
                  <a:rPr kumimoji="1" lang="en-US" altLang="ja-JP" sz="7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eader#N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6" name="正方形/長方形 225"/>
              <p:cNvSpPr/>
              <p:nvPr/>
            </p:nvSpPr>
            <p:spPr>
              <a:xfrm>
                <a:off x="6588224" y="5887497"/>
                <a:ext cx="144016" cy="288032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lIns="36000" tIns="0" rIns="36000" bIns="0" rtlCol="0" anchor="ctr"/>
              <a:lstStyle/>
              <a:p>
                <a:pPr algn="ctr"/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HCS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230" name="直線コネクタ 229"/>
          <p:cNvCxnSpPr>
            <a:stCxn id="222" idx="1"/>
            <a:endCxn id="157" idx="0"/>
          </p:cNvCxnSpPr>
          <p:nvPr/>
        </p:nvCxnSpPr>
        <p:spPr>
          <a:xfrm flipH="1">
            <a:off x="8035562" y="1545405"/>
            <a:ext cx="116008" cy="207195"/>
          </a:xfrm>
          <a:prstGeom prst="line">
            <a:avLst/>
          </a:prstGeom>
          <a:noFill/>
          <a:ln w="9525" cap="flat">
            <a:solidFill>
              <a:schemeClr val="tx1"/>
            </a:solidFill>
            <a:prstDash val="sysDot"/>
            <a:bevel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13" name="グループ化 151"/>
          <p:cNvGrpSpPr/>
          <p:nvPr/>
        </p:nvGrpSpPr>
        <p:grpSpPr>
          <a:xfrm>
            <a:off x="5468402" y="2378968"/>
            <a:ext cx="774027" cy="288032"/>
            <a:chOff x="5410200" y="4800600"/>
            <a:chExt cx="1410072" cy="288032"/>
          </a:xfrm>
        </p:grpSpPr>
        <p:sp>
          <p:nvSpPr>
            <p:cNvPr id="62" name="正方形/長方形 61"/>
            <p:cNvSpPr/>
            <p:nvPr/>
          </p:nvSpPr>
          <p:spPr>
            <a:xfrm>
              <a:off x="6172200" y="4800600"/>
              <a:ext cx="648072" cy="28803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7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PHY Header </a:t>
              </a:r>
              <a:endParaRPr kumimoji="1" lang="ja-JP" altLang="en-US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4" name="グループ化 22"/>
            <p:cNvGrpSpPr/>
            <p:nvPr/>
          </p:nvGrpSpPr>
          <p:grpSpPr>
            <a:xfrm>
              <a:off x="5410200" y="4800600"/>
              <a:ext cx="787766" cy="288032"/>
              <a:chOff x="7384634" y="5887497"/>
              <a:chExt cx="787766" cy="288032"/>
            </a:xfrm>
            <a:solidFill>
              <a:schemeClr val="bg1"/>
            </a:solidFill>
          </p:grpSpPr>
          <p:sp>
            <p:nvSpPr>
              <p:cNvPr id="67" name="正方形/長方形 66"/>
              <p:cNvSpPr/>
              <p:nvPr/>
            </p:nvSpPr>
            <p:spPr>
              <a:xfrm>
                <a:off x="7384634" y="5887497"/>
                <a:ext cx="141583" cy="288032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lIns="36000" tIns="0" rIns="36000" bIns="0" rtlCol="0" anchor="ctr"/>
              <a:lstStyle/>
              <a:p>
                <a:pPr algn="ctr"/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HCS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正方形/長方形 67"/>
              <p:cNvSpPr/>
              <p:nvPr/>
            </p:nvSpPr>
            <p:spPr>
              <a:xfrm>
                <a:off x="7524328" y="5887497"/>
                <a:ext cx="648072" cy="288032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MAC</a:t>
                </a:r>
                <a:r>
                  <a:rPr kumimoji="1"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Header 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5" name="グループ化 151"/>
          <p:cNvGrpSpPr/>
          <p:nvPr/>
        </p:nvGrpSpPr>
        <p:grpSpPr>
          <a:xfrm>
            <a:off x="1600200" y="2378968"/>
            <a:ext cx="774027" cy="288032"/>
            <a:chOff x="5410200" y="4800600"/>
            <a:chExt cx="1410072" cy="288032"/>
          </a:xfrm>
        </p:grpSpPr>
        <p:sp>
          <p:nvSpPr>
            <p:cNvPr id="70" name="正方形/長方形 69"/>
            <p:cNvSpPr/>
            <p:nvPr/>
          </p:nvSpPr>
          <p:spPr>
            <a:xfrm>
              <a:off x="6172200" y="4800600"/>
              <a:ext cx="648072" cy="28803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7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PHY Header </a:t>
              </a:r>
              <a:endParaRPr kumimoji="1" lang="ja-JP" altLang="en-US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6" name="グループ化 22"/>
            <p:cNvGrpSpPr/>
            <p:nvPr/>
          </p:nvGrpSpPr>
          <p:grpSpPr>
            <a:xfrm>
              <a:off x="5410200" y="4800600"/>
              <a:ext cx="787766" cy="288032"/>
              <a:chOff x="7384634" y="5887497"/>
              <a:chExt cx="787766" cy="288032"/>
            </a:xfrm>
            <a:solidFill>
              <a:schemeClr val="bg1"/>
            </a:solidFill>
          </p:grpSpPr>
          <p:sp>
            <p:nvSpPr>
              <p:cNvPr id="77" name="正方形/長方形 76"/>
              <p:cNvSpPr/>
              <p:nvPr/>
            </p:nvSpPr>
            <p:spPr>
              <a:xfrm>
                <a:off x="7384634" y="5887497"/>
                <a:ext cx="141583" cy="288032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lIns="36000" tIns="0" rIns="36000" bIns="0" rtlCol="0" anchor="ctr"/>
              <a:lstStyle/>
              <a:p>
                <a:pPr algn="ctr"/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HCS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正方形/長方形 77"/>
              <p:cNvSpPr/>
              <p:nvPr/>
            </p:nvSpPr>
            <p:spPr>
              <a:xfrm>
                <a:off x="7524328" y="5887497"/>
                <a:ext cx="648072" cy="288032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MAC</a:t>
                </a:r>
                <a:r>
                  <a:rPr kumimoji="1"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Header 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82" name="直線矢印コネクタ 81"/>
          <p:cNvCxnSpPr/>
          <p:nvPr/>
        </p:nvCxnSpPr>
        <p:spPr>
          <a:xfrm>
            <a:off x="5181600" y="2286000"/>
            <a:ext cx="3886200" cy="0"/>
          </a:xfrm>
          <a:prstGeom prst="straightConnector1">
            <a:avLst/>
          </a:prstGeom>
          <a:noFill/>
          <a:ln w="12700" cap="flat">
            <a:solidFill>
              <a:srgbClr val="FF0000"/>
            </a:solidFill>
            <a:prstDash val="solid"/>
            <a:bevel/>
            <a:headEnd type="triangle"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4" name="テキスト ボックス 83"/>
          <p:cNvSpPr txBox="1"/>
          <p:nvPr/>
        </p:nvSpPr>
        <p:spPr>
          <a:xfrm>
            <a:off x="7086600" y="2286000"/>
            <a:ext cx="617477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000" dirty="0" err="1" smtClean="0">
                <a:solidFill>
                  <a:srgbClr val="FF0000"/>
                </a:solidFill>
              </a:rPr>
              <a:t>Tperiod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graphicFrame>
        <p:nvGraphicFramePr>
          <p:cNvPr id="85" name="オブジェクト 84"/>
          <p:cNvGraphicFramePr>
            <a:graphicFrameLocks noChangeAspect="1"/>
          </p:cNvGraphicFramePr>
          <p:nvPr/>
        </p:nvGraphicFramePr>
        <p:xfrm>
          <a:off x="5105400" y="5715000"/>
          <a:ext cx="3429000" cy="419100"/>
        </p:xfrm>
        <a:graphic>
          <a:graphicData uri="http://schemas.openxmlformats.org/presentationml/2006/ole">
            <p:oleObj spid="_x0000_s22530" name="数式" r:id="rId3" imgW="3429000" imgH="419040" progId="Equation.3">
              <p:embed/>
            </p:oleObj>
          </a:graphicData>
        </a:graphic>
      </p:graphicFrame>
      <p:graphicFrame>
        <p:nvGraphicFramePr>
          <p:cNvPr id="66" name="表 65"/>
          <p:cNvGraphicFramePr>
            <a:graphicFrameLocks noGrp="1"/>
          </p:cNvGraphicFramePr>
          <p:nvPr/>
        </p:nvGraphicFramePr>
        <p:xfrm>
          <a:off x="152400" y="3352800"/>
          <a:ext cx="4444999" cy="2657475"/>
        </p:xfrm>
        <a:graphic>
          <a:graphicData uri="http://schemas.openxmlformats.org/drawingml/2006/table">
            <a:tbl>
              <a:tblPr/>
              <a:tblGrid>
                <a:gridCol w="2389069"/>
                <a:gridCol w="685310"/>
                <a:gridCol w="685310"/>
                <a:gridCol w="685310"/>
              </a:tblGrid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unit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PHY Preamble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Tpr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usec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PHY-header+MAC-header +HCS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Lhd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bit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1760M BPSK, 1/2 ECC.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Rhead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0.88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Gbps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Thd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2.15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usec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16QAM wo pilot, 14/15 LDPC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Rphy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6.57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Gbps</a:t>
                      </a:r>
                      <a:endParaRPr lang="en-US" sz="1100" b="0" i="0" u="none" strike="noStrike" dirty="0">
                        <a:solidFill>
                          <a:sysClr val="windowText" lastClr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Tsifs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usec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mpdu Length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Lmpd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latin typeface="ＭＳ Ｐゴシック"/>
                        </a:rPr>
                        <a:t>kB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Sub-Header+HCS+FCS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Lsh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Aggregation Number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Tperiod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Tperiod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86.44429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latin typeface="ＭＳ Ｐゴシック"/>
                        </a:rPr>
                        <a:t>usec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9" name="正方形/長方形 68"/>
          <p:cNvSpPr/>
          <p:nvPr/>
        </p:nvSpPr>
        <p:spPr>
          <a:xfrm>
            <a:off x="152400" y="2971800"/>
            <a:ext cx="17043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Parameters : Example</a:t>
            </a:r>
            <a:endParaRPr lang="ja-JP" altLang="en-US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029200" y="3810000"/>
            <a:ext cx="3886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kumimoji="1" lang="en-US" altLang="ja-JP" sz="1400" dirty="0" smtClean="0">
                <a:solidFill>
                  <a:srgbClr val="FF0000"/>
                </a:solidFill>
              </a:rPr>
              <a:t> Simplified Estimation Model</a:t>
            </a:r>
          </a:p>
          <a:p>
            <a:pPr>
              <a:buFontTx/>
              <a:buChar char="-"/>
            </a:pPr>
            <a:r>
              <a:rPr kumimoji="1" lang="en-US" altLang="ja-JP" sz="1400" dirty="0" smtClean="0">
                <a:solidFill>
                  <a:srgbClr val="FF0000"/>
                </a:solidFill>
              </a:rPr>
              <a:t>When Frame Error is occurred with probability of FER, 50% of Sub-Frames (Average)  are retransmitted.</a:t>
            </a:r>
          </a:p>
          <a:p>
            <a:pPr>
              <a:buFontTx/>
              <a:buChar char="-"/>
            </a:pPr>
            <a:endParaRPr kumimoji="1" lang="en-US" altLang="ja-JP" sz="1400" dirty="0" smtClean="0"/>
          </a:p>
          <a:p>
            <a:pPr>
              <a:buFontTx/>
              <a:buChar char="-"/>
            </a:pPr>
            <a:r>
              <a:rPr kumimoji="1" lang="en-US" altLang="ja-JP" sz="1400" dirty="0" smtClean="0"/>
              <a:t>MAC Throughput  (</a:t>
            </a:r>
            <a:r>
              <a:rPr kumimoji="1" lang="en-US" altLang="ja-JP" sz="1400" dirty="0" err="1" smtClean="0"/>
              <a:t>MACtp</a:t>
            </a:r>
            <a:r>
              <a:rPr kumimoji="1" lang="en-US" altLang="ja-JP" sz="1400" dirty="0" smtClean="0"/>
              <a:t>) </a:t>
            </a:r>
            <a:r>
              <a:rPr kumimoji="1" lang="en-US" altLang="ja-JP" sz="1400" dirty="0" err="1" smtClean="0"/>
              <a:t>vs</a:t>
            </a:r>
            <a:r>
              <a:rPr kumimoji="1" lang="en-US" altLang="ja-JP" sz="1400" dirty="0" smtClean="0"/>
              <a:t> FER is calculated as below. </a:t>
            </a:r>
          </a:p>
          <a:p>
            <a:pPr>
              <a:buFontTx/>
              <a:buChar char="-"/>
            </a:pPr>
            <a:endParaRPr kumimoji="1" lang="en-US" altLang="ja-JP" sz="1400" dirty="0" smtClean="0"/>
          </a:p>
        </p:txBody>
      </p:sp>
      <p:sp>
        <p:nvSpPr>
          <p:cNvPr id="72" name="正方形/長方形 71"/>
          <p:cNvSpPr/>
          <p:nvPr/>
        </p:nvSpPr>
        <p:spPr>
          <a:xfrm>
            <a:off x="4572000" y="3505200"/>
            <a:ext cx="24240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kumimoji="1" lang="en-US" altLang="ja-JP" sz="1400" i="1" dirty="0" smtClean="0"/>
              <a:t>FER</a:t>
            </a:r>
            <a:r>
              <a:rPr kumimoji="1" lang="en-US" altLang="ja-JP" sz="1400" dirty="0" smtClean="0"/>
              <a:t>=1-(1-</a:t>
            </a:r>
            <a:r>
              <a:rPr kumimoji="1" lang="en-US" altLang="ja-JP" sz="1400" i="1" dirty="0" smtClean="0"/>
              <a:t>BER</a:t>
            </a:r>
            <a:r>
              <a:rPr kumimoji="1" lang="en-US" altLang="ja-JP" sz="1400" dirty="0" smtClean="0"/>
              <a:t>)</a:t>
            </a:r>
            <a:r>
              <a:rPr kumimoji="1" lang="en-US" altLang="ja-JP" sz="1400" baseline="30000" dirty="0" err="1" smtClean="0"/>
              <a:t>Lmpd</a:t>
            </a:r>
            <a:r>
              <a:rPr kumimoji="1" lang="ja-JP" altLang="en-US" sz="1400" baseline="30000" dirty="0" smtClean="0"/>
              <a:t>・</a:t>
            </a:r>
            <a:r>
              <a:rPr kumimoji="1" lang="en-US" altLang="ja-JP" sz="1400" baseline="30000" dirty="0" smtClean="0"/>
              <a:t>N</a:t>
            </a:r>
          </a:p>
        </p:txBody>
      </p:sp>
      <p:sp>
        <p:nvSpPr>
          <p:cNvPr id="75" name="正方形/長方形 74"/>
          <p:cNvSpPr/>
          <p:nvPr/>
        </p:nvSpPr>
        <p:spPr>
          <a:xfrm>
            <a:off x="6629400" y="3502223"/>
            <a:ext cx="22076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kumimoji="1" lang="en-US" altLang="ja-JP" sz="1400" i="1" dirty="0" smtClean="0"/>
              <a:t>:</a:t>
            </a:r>
            <a:r>
              <a:rPr kumimoji="1" lang="en-US" altLang="ja-JP" sz="1400" dirty="0" smtClean="0"/>
              <a:t>(</a:t>
            </a:r>
            <a:r>
              <a:rPr kumimoji="1" lang="en-US" altLang="ja-JP" sz="1400" i="1" dirty="0" err="1" smtClean="0"/>
              <a:t>BER:bit</a:t>
            </a:r>
            <a:r>
              <a:rPr kumimoji="1" lang="en-US" altLang="ja-JP" sz="1400" i="1" dirty="0" smtClean="0"/>
              <a:t> error rate</a:t>
            </a:r>
            <a:r>
              <a:rPr kumimoji="1" lang="en-US" altLang="ja-JP" sz="1400" dirty="0" smtClean="0"/>
              <a:t>)</a:t>
            </a:r>
            <a:endParaRPr kumimoji="1" lang="en-US" altLang="ja-JP" sz="1400" baseline="300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タイトル 85"/>
          <p:cNvSpPr>
            <a:spLocks noGrp="1"/>
          </p:cNvSpPr>
          <p:nvPr>
            <p:ph type="title"/>
          </p:nvPr>
        </p:nvSpPr>
        <p:spPr>
          <a:xfrm>
            <a:off x="647704" y="457200"/>
            <a:ext cx="7848601" cy="685800"/>
          </a:xfrm>
        </p:spPr>
        <p:txBody>
          <a:bodyPr/>
          <a:lstStyle/>
          <a:p>
            <a:pPr algn="l"/>
            <a:r>
              <a:rPr kumimoji="1" lang="en-US" altLang="ja-JP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Block-</a:t>
            </a:r>
            <a:r>
              <a:rPr kumimoji="1" lang="en-US" altLang="ja-JP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Ack</a:t>
            </a:r>
            <a:r>
              <a:rPr kumimoji="1" lang="en-US" altLang="ja-JP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:</a:t>
            </a:r>
            <a:r>
              <a:rPr kumimoji="1" lang="en-US" altLang="ja-JP" sz="20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Performance Estimation Model</a:t>
            </a:r>
            <a:endParaRPr kumimoji="1" lang="ja-JP" altLang="en-US" sz="20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CA028F1-D738-48FE-BE50-E58F6D2C58C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13" name="テキスト ボックス 212"/>
          <p:cNvSpPr txBox="1"/>
          <p:nvPr/>
        </p:nvSpPr>
        <p:spPr>
          <a:xfrm>
            <a:off x="8305800" y="2514600"/>
            <a:ext cx="470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Time</a:t>
            </a:r>
            <a:endParaRPr kumimoji="1" lang="ja-JP" altLang="en-US" sz="1000" dirty="0"/>
          </a:p>
        </p:txBody>
      </p:sp>
      <p:cxnSp>
        <p:nvCxnSpPr>
          <p:cNvPr id="217" name="直線矢印コネクタ 216"/>
          <p:cNvCxnSpPr/>
          <p:nvPr/>
        </p:nvCxnSpPr>
        <p:spPr>
          <a:xfrm flipH="1">
            <a:off x="838200" y="2819400"/>
            <a:ext cx="8001000" cy="0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2" name="グループ化 151"/>
          <p:cNvGrpSpPr/>
          <p:nvPr/>
        </p:nvGrpSpPr>
        <p:grpSpPr>
          <a:xfrm>
            <a:off x="6508831" y="1752600"/>
            <a:ext cx="2530814" cy="288032"/>
            <a:chOff x="2209800" y="4800600"/>
            <a:chExt cx="4610472" cy="288032"/>
          </a:xfrm>
        </p:grpSpPr>
        <p:sp>
          <p:nvSpPr>
            <p:cNvPr id="153" name="正方形/長方形 152"/>
            <p:cNvSpPr/>
            <p:nvPr/>
          </p:nvSpPr>
          <p:spPr>
            <a:xfrm>
              <a:off x="2209800" y="4800600"/>
              <a:ext cx="838200" cy="28803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7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Subframe#N+15</a:t>
              </a:r>
              <a:endParaRPr kumimoji="1" lang="ja-JP" altLang="en-US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4" name="正方形/長方形 153"/>
            <p:cNvSpPr/>
            <p:nvPr/>
          </p:nvSpPr>
          <p:spPr>
            <a:xfrm>
              <a:off x="6172200" y="4800600"/>
              <a:ext cx="648072" cy="28803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7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PHY Header </a:t>
              </a:r>
              <a:endParaRPr kumimoji="1" lang="ja-JP" altLang="en-US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" name="グループ化 22"/>
            <p:cNvGrpSpPr/>
            <p:nvPr/>
          </p:nvGrpSpPr>
          <p:grpSpPr>
            <a:xfrm>
              <a:off x="5410200" y="4800600"/>
              <a:ext cx="787766" cy="288032"/>
              <a:chOff x="7384634" y="5887497"/>
              <a:chExt cx="787766" cy="288032"/>
            </a:xfrm>
            <a:solidFill>
              <a:schemeClr val="bg1"/>
            </a:solidFill>
          </p:grpSpPr>
          <p:sp>
            <p:nvSpPr>
              <p:cNvPr id="159" name="正方形/長方形 158"/>
              <p:cNvSpPr/>
              <p:nvPr/>
            </p:nvSpPr>
            <p:spPr>
              <a:xfrm>
                <a:off x="7384634" y="5887497"/>
                <a:ext cx="141583" cy="288032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lIns="36000" tIns="0" rIns="36000" bIns="0" rtlCol="0" anchor="ctr"/>
              <a:lstStyle/>
              <a:p>
                <a:pPr algn="ctr"/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HCS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0" name="正方形/長方形 159"/>
              <p:cNvSpPr/>
              <p:nvPr/>
            </p:nvSpPr>
            <p:spPr>
              <a:xfrm>
                <a:off x="7524328" y="5887497"/>
                <a:ext cx="648072" cy="288032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MAC</a:t>
                </a:r>
                <a:r>
                  <a:rPr kumimoji="1"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Header 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56" name="正方形/長方形 155"/>
            <p:cNvSpPr/>
            <p:nvPr/>
          </p:nvSpPr>
          <p:spPr>
            <a:xfrm>
              <a:off x="3733800" y="4800600"/>
              <a:ext cx="838200" cy="28803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7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Subframe#N+1</a:t>
              </a:r>
              <a:endParaRPr kumimoji="1" lang="ja-JP" altLang="en-US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7" name="正方形/長方形 156"/>
            <p:cNvSpPr/>
            <p:nvPr/>
          </p:nvSpPr>
          <p:spPr>
            <a:xfrm>
              <a:off x="4572000" y="4800600"/>
              <a:ext cx="838200" cy="28803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7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Subframe#N</a:t>
              </a:r>
              <a:endParaRPr kumimoji="1" lang="ja-JP" altLang="en-US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8" name="直線コネクタ 157"/>
            <p:cNvCxnSpPr/>
            <p:nvPr/>
          </p:nvCxnSpPr>
          <p:spPr>
            <a:xfrm>
              <a:off x="3124200" y="4953000"/>
              <a:ext cx="53340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ysDot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72" name="正方形/長方形 171"/>
          <p:cNvSpPr/>
          <p:nvPr/>
        </p:nvSpPr>
        <p:spPr>
          <a:xfrm>
            <a:off x="4852170" y="1752600"/>
            <a:ext cx="355744" cy="2880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 Header </a:t>
            </a:r>
            <a:endParaRPr kumimoji="1" lang="ja-JP" altLang="en-US" sz="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グループ化 22"/>
          <p:cNvGrpSpPr/>
          <p:nvPr/>
        </p:nvGrpSpPr>
        <p:grpSpPr>
          <a:xfrm>
            <a:off x="4433887" y="1752600"/>
            <a:ext cx="432426" cy="288032"/>
            <a:chOff x="7384634" y="5887497"/>
            <a:chExt cx="787766" cy="288032"/>
          </a:xfrm>
          <a:solidFill>
            <a:schemeClr val="bg1"/>
          </a:solidFill>
        </p:grpSpPr>
        <p:sp>
          <p:nvSpPr>
            <p:cNvPr id="177" name="正方形/長方形 176"/>
            <p:cNvSpPr/>
            <p:nvPr/>
          </p:nvSpPr>
          <p:spPr>
            <a:xfrm>
              <a:off x="7384634" y="5887497"/>
              <a:ext cx="141583" cy="288032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36000" tIns="0" rIns="36000" bIns="0" rtlCol="0" anchor="ctr"/>
            <a:lstStyle/>
            <a:p>
              <a:pPr algn="ctr"/>
              <a:r>
                <a:rPr lang="en-US" altLang="ja-JP" sz="7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HCS</a:t>
              </a:r>
              <a:endParaRPr kumimoji="1" lang="ja-JP" altLang="en-US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8" name="正方形/長方形 177"/>
            <p:cNvSpPr/>
            <p:nvPr/>
          </p:nvSpPr>
          <p:spPr>
            <a:xfrm>
              <a:off x="7524328" y="5887497"/>
              <a:ext cx="648072" cy="288032"/>
            </a:xfrm>
            <a:prstGeom prst="rect">
              <a:avLst/>
            </a:prstGeom>
            <a:grp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7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MAC</a:t>
              </a:r>
              <a:r>
                <a:rPr kumimoji="1" lang="en-US" altLang="ja-JP" sz="7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Header </a:t>
              </a:r>
              <a:endParaRPr kumimoji="1" lang="ja-JP" altLang="en-US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75" name="正方形/長方形 174"/>
          <p:cNvSpPr/>
          <p:nvPr/>
        </p:nvSpPr>
        <p:spPr>
          <a:xfrm>
            <a:off x="3973776" y="1752600"/>
            <a:ext cx="460111" cy="2880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Subframe#X</a:t>
            </a:r>
            <a:endParaRPr kumimoji="1" lang="ja-JP" altLang="en-US" sz="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グループ化 197"/>
          <p:cNvGrpSpPr/>
          <p:nvPr/>
        </p:nvGrpSpPr>
        <p:grpSpPr>
          <a:xfrm>
            <a:off x="6213678" y="1524000"/>
            <a:ext cx="383438" cy="685800"/>
            <a:chOff x="4234304" y="1219200"/>
            <a:chExt cx="438706" cy="685800"/>
          </a:xfrm>
        </p:grpSpPr>
        <p:cxnSp>
          <p:nvCxnSpPr>
            <p:cNvPr id="199" name="直線コネクタ 198"/>
            <p:cNvCxnSpPr/>
            <p:nvPr/>
          </p:nvCxnSpPr>
          <p:spPr>
            <a:xfrm>
              <a:off x="42672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00" name="直線コネクタ 199"/>
            <p:cNvCxnSpPr/>
            <p:nvPr/>
          </p:nvCxnSpPr>
          <p:spPr>
            <a:xfrm>
              <a:off x="45720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01" name="直線矢印コネクタ 200"/>
            <p:cNvCxnSpPr/>
            <p:nvPr/>
          </p:nvCxnSpPr>
          <p:spPr>
            <a:xfrm>
              <a:off x="4267200" y="1295400"/>
              <a:ext cx="304805" cy="0"/>
            </a:xfrm>
            <a:prstGeom prst="straightConnector1">
              <a:avLst/>
            </a:prstGeom>
            <a:noFill/>
            <a:ln w="12700" cap="flat">
              <a:solidFill>
                <a:schemeClr val="tx1"/>
              </a:solidFill>
              <a:prstDash val="solid"/>
              <a:bevel/>
              <a:headEnd type="triangle"/>
              <a:tailEnd type="triangle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02" name="テキスト ボックス 201"/>
            <p:cNvSpPr txBox="1"/>
            <p:nvPr/>
          </p:nvSpPr>
          <p:spPr>
            <a:xfrm>
              <a:off x="4234304" y="1613356"/>
              <a:ext cx="43870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700" dirty="0" smtClean="0"/>
                <a:t>SIFS</a:t>
              </a:r>
              <a:endParaRPr kumimoji="1" lang="ja-JP" altLang="en-US" sz="700" dirty="0"/>
            </a:p>
          </p:txBody>
        </p:sp>
      </p:grpSp>
      <p:grpSp>
        <p:nvGrpSpPr>
          <p:cNvPr id="7" name="グループ化 202"/>
          <p:cNvGrpSpPr/>
          <p:nvPr/>
        </p:nvGrpSpPr>
        <p:grpSpPr>
          <a:xfrm>
            <a:off x="5179162" y="1524000"/>
            <a:ext cx="383438" cy="685800"/>
            <a:chOff x="4234304" y="1219200"/>
            <a:chExt cx="438706" cy="685800"/>
          </a:xfrm>
        </p:grpSpPr>
        <p:cxnSp>
          <p:nvCxnSpPr>
            <p:cNvPr id="204" name="直線コネクタ 203"/>
            <p:cNvCxnSpPr/>
            <p:nvPr/>
          </p:nvCxnSpPr>
          <p:spPr>
            <a:xfrm>
              <a:off x="42672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05" name="直線コネクタ 204"/>
            <p:cNvCxnSpPr/>
            <p:nvPr/>
          </p:nvCxnSpPr>
          <p:spPr>
            <a:xfrm>
              <a:off x="45720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06" name="直線矢印コネクタ 205"/>
            <p:cNvCxnSpPr/>
            <p:nvPr/>
          </p:nvCxnSpPr>
          <p:spPr>
            <a:xfrm>
              <a:off x="4267200" y="1295400"/>
              <a:ext cx="304805" cy="0"/>
            </a:xfrm>
            <a:prstGeom prst="straightConnector1">
              <a:avLst/>
            </a:prstGeom>
            <a:noFill/>
            <a:ln w="12700" cap="flat">
              <a:solidFill>
                <a:schemeClr val="tx1"/>
              </a:solidFill>
              <a:prstDash val="solid"/>
              <a:bevel/>
              <a:headEnd type="triangle"/>
              <a:tailEnd type="triangle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07" name="テキスト ボックス 206"/>
            <p:cNvSpPr txBox="1"/>
            <p:nvPr/>
          </p:nvSpPr>
          <p:spPr>
            <a:xfrm>
              <a:off x="4234304" y="1613356"/>
              <a:ext cx="43870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700" dirty="0" smtClean="0"/>
                <a:t>SIFS</a:t>
              </a:r>
              <a:endParaRPr kumimoji="1" lang="ja-JP" altLang="en-US" sz="700" dirty="0"/>
            </a:p>
          </p:txBody>
        </p:sp>
      </p:grpSp>
      <p:grpSp>
        <p:nvGrpSpPr>
          <p:cNvPr id="8" name="グループ化 207"/>
          <p:cNvGrpSpPr/>
          <p:nvPr/>
        </p:nvGrpSpPr>
        <p:grpSpPr>
          <a:xfrm>
            <a:off x="3667700" y="1524000"/>
            <a:ext cx="383438" cy="685800"/>
            <a:chOff x="4234304" y="1219200"/>
            <a:chExt cx="438706" cy="685800"/>
          </a:xfrm>
        </p:grpSpPr>
        <p:cxnSp>
          <p:nvCxnSpPr>
            <p:cNvPr id="209" name="直線コネクタ 208"/>
            <p:cNvCxnSpPr/>
            <p:nvPr/>
          </p:nvCxnSpPr>
          <p:spPr>
            <a:xfrm>
              <a:off x="42672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10" name="直線コネクタ 209"/>
            <p:cNvCxnSpPr/>
            <p:nvPr/>
          </p:nvCxnSpPr>
          <p:spPr>
            <a:xfrm>
              <a:off x="45720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11" name="直線矢印コネクタ 210"/>
            <p:cNvCxnSpPr/>
            <p:nvPr/>
          </p:nvCxnSpPr>
          <p:spPr>
            <a:xfrm>
              <a:off x="4267200" y="1295400"/>
              <a:ext cx="304805" cy="0"/>
            </a:xfrm>
            <a:prstGeom prst="straightConnector1">
              <a:avLst/>
            </a:prstGeom>
            <a:noFill/>
            <a:ln w="12700" cap="flat">
              <a:solidFill>
                <a:schemeClr val="tx1"/>
              </a:solidFill>
              <a:prstDash val="solid"/>
              <a:bevel/>
              <a:headEnd type="triangle"/>
              <a:tailEnd type="triangle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212" name="テキスト ボックス 211"/>
            <p:cNvSpPr txBox="1"/>
            <p:nvPr/>
          </p:nvSpPr>
          <p:spPr>
            <a:xfrm>
              <a:off x="4234304" y="1613356"/>
              <a:ext cx="43870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700" dirty="0" smtClean="0"/>
                <a:t>SIFS</a:t>
              </a:r>
              <a:endParaRPr kumimoji="1" lang="ja-JP" altLang="en-US" sz="700" dirty="0"/>
            </a:p>
          </p:txBody>
        </p:sp>
      </p:grpSp>
      <p:grpSp>
        <p:nvGrpSpPr>
          <p:cNvPr id="9" name="グループ化 218"/>
          <p:cNvGrpSpPr/>
          <p:nvPr/>
        </p:nvGrpSpPr>
        <p:grpSpPr>
          <a:xfrm>
            <a:off x="7374636" y="914400"/>
            <a:ext cx="1578459" cy="631005"/>
            <a:chOff x="1318224" y="4702995"/>
            <a:chExt cx="1805975" cy="631005"/>
          </a:xfrm>
        </p:grpSpPr>
        <p:grpSp>
          <p:nvGrpSpPr>
            <p:cNvPr id="10" name="グループ化 109"/>
            <p:cNvGrpSpPr/>
            <p:nvPr/>
          </p:nvGrpSpPr>
          <p:grpSpPr>
            <a:xfrm>
              <a:off x="1323567" y="4826106"/>
              <a:ext cx="864096" cy="288032"/>
              <a:chOff x="4822522" y="2708920"/>
              <a:chExt cx="864096" cy="288032"/>
            </a:xfrm>
          </p:grpSpPr>
          <p:sp>
            <p:nvSpPr>
              <p:cNvPr id="227" name="正方形/長方形 226"/>
              <p:cNvSpPr/>
              <p:nvPr/>
            </p:nvSpPr>
            <p:spPr>
              <a:xfrm>
                <a:off x="4966538" y="2708920"/>
                <a:ext cx="720080" cy="288032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MPDU#N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8" name="正方形/長方形 227"/>
              <p:cNvSpPr/>
              <p:nvPr/>
            </p:nvSpPr>
            <p:spPr>
              <a:xfrm>
                <a:off x="4822522" y="2708920"/>
                <a:ext cx="144016" cy="288032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lIns="36000" tIns="0" rIns="36000" bIns="0" rtlCol="0" anchor="ctr"/>
              <a:lstStyle/>
              <a:p>
                <a:pPr algn="ctr"/>
                <a:r>
                  <a:rPr lang="en-US" altLang="ja-JP" sz="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CS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21" name="正方形/長方形 220"/>
            <p:cNvSpPr/>
            <p:nvPr/>
          </p:nvSpPr>
          <p:spPr>
            <a:xfrm>
              <a:off x="2221456" y="4702995"/>
              <a:ext cx="211358" cy="107722"/>
            </a:xfrm>
            <a:prstGeom prst="rect">
              <a:avLst/>
            </a:prstGeom>
          </p:spPr>
          <p:txBody>
            <a:bodyPr wrap="none" tIns="0" bIns="0">
              <a:spAutoFit/>
            </a:bodyPr>
            <a:lstStyle/>
            <a:p>
              <a:endParaRPr lang="ja-JP" altLang="en-US" sz="700" dirty="0"/>
            </a:p>
          </p:txBody>
        </p:sp>
        <p:sp>
          <p:nvSpPr>
            <p:cNvPr id="222" name="左中かっこ 221"/>
            <p:cNvSpPr/>
            <p:nvPr/>
          </p:nvSpPr>
          <p:spPr>
            <a:xfrm rot="16200000" flipV="1">
              <a:off x="2124415" y="4334215"/>
              <a:ext cx="193594" cy="1805975"/>
            </a:xfrm>
            <a:prstGeom prst="leftBrace">
              <a:avLst>
                <a:gd name="adj1" fmla="val 8333"/>
                <a:gd name="adj2" fmla="val 5077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700"/>
            </a:p>
          </p:txBody>
        </p:sp>
        <p:sp>
          <p:nvSpPr>
            <p:cNvPr id="223" name="正方形/長方形 222"/>
            <p:cNvSpPr/>
            <p:nvPr/>
          </p:nvSpPr>
          <p:spPr>
            <a:xfrm>
              <a:off x="1419020" y="5114138"/>
              <a:ext cx="737658" cy="107722"/>
            </a:xfrm>
            <a:prstGeom prst="rect">
              <a:avLst/>
            </a:prstGeom>
          </p:spPr>
          <p:txBody>
            <a:bodyPr wrap="none" tIns="0" bIns="0">
              <a:spAutoFit/>
            </a:bodyPr>
            <a:lstStyle/>
            <a:p>
              <a:r>
                <a:rPr lang="en-US" altLang="ja-JP" sz="7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Subframe#N</a:t>
              </a:r>
              <a:endParaRPr lang="ja-JP" altLang="en-US" sz="700" dirty="0"/>
            </a:p>
          </p:txBody>
        </p:sp>
        <p:grpSp>
          <p:nvGrpSpPr>
            <p:cNvPr id="11" name="グループ化 77"/>
            <p:cNvGrpSpPr/>
            <p:nvPr/>
          </p:nvGrpSpPr>
          <p:grpSpPr>
            <a:xfrm>
              <a:off x="2286000" y="4817368"/>
              <a:ext cx="796410" cy="288032"/>
              <a:chOff x="6588224" y="5887497"/>
              <a:chExt cx="796410" cy="288032"/>
            </a:xfrm>
          </p:grpSpPr>
          <p:sp>
            <p:nvSpPr>
              <p:cNvPr id="225" name="正方形/長方形 224"/>
              <p:cNvSpPr/>
              <p:nvPr/>
            </p:nvSpPr>
            <p:spPr>
              <a:xfrm>
                <a:off x="6732240" y="5887497"/>
                <a:ext cx="652394" cy="288032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MAC</a:t>
                </a:r>
                <a:r>
                  <a:rPr kumimoji="1"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ctr"/>
                <a:r>
                  <a:rPr lang="en-US" altLang="ja-JP" sz="7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Subh</a:t>
                </a:r>
                <a:r>
                  <a:rPr kumimoji="1" lang="en-US" altLang="ja-JP" sz="7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eader#N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6" name="正方形/長方形 225"/>
              <p:cNvSpPr/>
              <p:nvPr/>
            </p:nvSpPr>
            <p:spPr>
              <a:xfrm>
                <a:off x="6588224" y="5887497"/>
                <a:ext cx="144016" cy="288032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lIns="36000" tIns="0" rIns="36000" bIns="0" rtlCol="0" anchor="ctr"/>
              <a:lstStyle/>
              <a:p>
                <a:pPr algn="ctr"/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HCS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230" name="直線コネクタ 229"/>
          <p:cNvCxnSpPr>
            <a:stCxn id="222" idx="1"/>
            <a:endCxn id="157" idx="0"/>
          </p:cNvCxnSpPr>
          <p:nvPr/>
        </p:nvCxnSpPr>
        <p:spPr>
          <a:xfrm flipH="1">
            <a:off x="8035562" y="1545405"/>
            <a:ext cx="116008" cy="207195"/>
          </a:xfrm>
          <a:prstGeom prst="line">
            <a:avLst/>
          </a:prstGeom>
          <a:noFill/>
          <a:ln w="9525" cap="flat">
            <a:solidFill>
              <a:schemeClr val="tx1"/>
            </a:solidFill>
            <a:prstDash val="sysDot"/>
            <a:bevel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12" name="グループ化 151"/>
          <p:cNvGrpSpPr/>
          <p:nvPr/>
        </p:nvGrpSpPr>
        <p:grpSpPr>
          <a:xfrm>
            <a:off x="5468402" y="2378968"/>
            <a:ext cx="774027" cy="288032"/>
            <a:chOff x="5410200" y="4800600"/>
            <a:chExt cx="1410072" cy="288032"/>
          </a:xfrm>
        </p:grpSpPr>
        <p:sp>
          <p:nvSpPr>
            <p:cNvPr id="62" name="正方形/長方形 61"/>
            <p:cNvSpPr/>
            <p:nvPr/>
          </p:nvSpPr>
          <p:spPr>
            <a:xfrm>
              <a:off x="6172200" y="4800600"/>
              <a:ext cx="648072" cy="28803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7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PHY Header </a:t>
              </a:r>
              <a:endParaRPr kumimoji="1" lang="ja-JP" altLang="en-US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グループ化 22"/>
            <p:cNvGrpSpPr/>
            <p:nvPr/>
          </p:nvGrpSpPr>
          <p:grpSpPr>
            <a:xfrm>
              <a:off x="5410200" y="4800600"/>
              <a:ext cx="787766" cy="288032"/>
              <a:chOff x="7384634" y="5887497"/>
              <a:chExt cx="787766" cy="288032"/>
            </a:xfrm>
            <a:solidFill>
              <a:schemeClr val="bg1"/>
            </a:solidFill>
          </p:grpSpPr>
          <p:sp>
            <p:nvSpPr>
              <p:cNvPr id="67" name="正方形/長方形 66"/>
              <p:cNvSpPr/>
              <p:nvPr/>
            </p:nvSpPr>
            <p:spPr>
              <a:xfrm>
                <a:off x="7384634" y="5887497"/>
                <a:ext cx="141583" cy="288032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lIns="36000" tIns="0" rIns="36000" bIns="0" rtlCol="0" anchor="ctr"/>
              <a:lstStyle/>
              <a:p>
                <a:pPr algn="ctr"/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HCS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正方形/長方形 67"/>
              <p:cNvSpPr/>
              <p:nvPr/>
            </p:nvSpPr>
            <p:spPr>
              <a:xfrm>
                <a:off x="7524328" y="5887497"/>
                <a:ext cx="648072" cy="288032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MAC</a:t>
                </a:r>
                <a:r>
                  <a:rPr kumimoji="1"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Header 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4" name="グループ化 151"/>
          <p:cNvGrpSpPr/>
          <p:nvPr/>
        </p:nvGrpSpPr>
        <p:grpSpPr>
          <a:xfrm>
            <a:off x="2895600" y="2378968"/>
            <a:ext cx="774027" cy="288032"/>
            <a:chOff x="5410200" y="4800600"/>
            <a:chExt cx="1410072" cy="288032"/>
          </a:xfrm>
        </p:grpSpPr>
        <p:sp>
          <p:nvSpPr>
            <p:cNvPr id="70" name="正方形/長方形 69"/>
            <p:cNvSpPr/>
            <p:nvPr/>
          </p:nvSpPr>
          <p:spPr>
            <a:xfrm>
              <a:off x="6172200" y="4800600"/>
              <a:ext cx="648072" cy="28803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7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PHY Header </a:t>
              </a:r>
              <a:endParaRPr kumimoji="1" lang="ja-JP" altLang="en-US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" name="グループ化 22"/>
            <p:cNvGrpSpPr/>
            <p:nvPr/>
          </p:nvGrpSpPr>
          <p:grpSpPr>
            <a:xfrm>
              <a:off x="5410200" y="4800600"/>
              <a:ext cx="787766" cy="288032"/>
              <a:chOff x="7384634" y="5887497"/>
              <a:chExt cx="787766" cy="288032"/>
            </a:xfrm>
            <a:solidFill>
              <a:schemeClr val="bg1"/>
            </a:solidFill>
          </p:grpSpPr>
          <p:sp>
            <p:nvSpPr>
              <p:cNvPr id="77" name="正方形/長方形 76"/>
              <p:cNvSpPr/>
              <p:nvPr/>
            </p:nvSpPr>
            <p:spPr>
              <a:xfrm>
                <a:off x="7384634" y="5887497"/>
                <a:ext cx="141583" cy="288032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lIns="36000" tIns="0" rIns="36000" bIns="0" rtlCol="0" anchor="ctr"/>
              <a:lstStyle/>
              <a:p>
                <a:pPr algn="ctr"/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HCS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正方形/長方形 77"/>
              <p:cNvSpPr/>
              <p:nvPr/>
            </p:nvSpPr>
            <p:spPr>
              <a:xfrm>
                <a:off x="7524328" y="5887497"/>
                <a:ext cx="648072" cy="288032"/>
              </a:xfrm>
              <a:prstGeom prst="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MAC</a:t>
                </a:r>
                <a:r>
                  <a:rPr kumimoji="1" lang="en-US" altLang="ja-JP" sz="7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Header </a:t>
                </a:r>
                <a:endParaRPr kumimoji="1" lang="ja-JP" altLang="en-US" sz="7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82" name="直線矢印コネクタ 81"/>
          <p:cNvCxnSpPr/>
          <p:nvPr/>
        </p:nvCxnSpPr>
        <p:spPr>
          <a:xfrm>
            <a:off x="5181600" y="2286000"/>
            <a:ext cx="3886200" cy="0"/>
          </a:xfrm>
          <a:prstGeom prst="straightConnector1">
            <a:avLst/>
          </a:prstGeom>
          <a:noFill/>
          <a:ln w="12700" cap="flat">
            <a:solidFill>
              <a:srgbClr val="FF0000"/>
            </a:solidFill>
            <a:prstDash val="solid"/>
            <a:bevel/>
            <a:headEnd type="triangle"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4" name="テキスト ボックス 83"/>
          <p:cNvSpPr txBox="1"/>
          <p:nvPr/>
        </p:nvSpPr>
        <p:spPr>
          <a:xfrm>
            <a:off x="7086600" y="2286000"/>
            <a:ext cx="617477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000" dirty="0" err="1" smtClean="0">
                <a:solidFill>
                  <a:srgbClr val="FF0000"/>
                </a:solidFill>
              </a:rPr>
              <a:t>Tperiod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graphicFrame>
        <p:nvGraphicFramePr>
          <p:cNvPr id="85" name="オブジェクト 84"/>
          <p:cNvGraphicFramePr>
            <a:graphicFrameLocks noChangeAspect="1"/>
          </p:cNvGraphicFramePr>
          <p:nvPr/>
        </p:nvGraphicFramePr>
        <p:xfrm>
          <a:off x="5060950" y="5562600"/>
          <a:ext cx="3492500" cy="419100"/>
        </p:xfrm>
        <a:graphic>
          <a:graphicData uri="http://schemas.openxmlformats.org/presentationml/2006/ole">
            <p:oleObj spid="_x0000_s23554" name="数式" r:id="rId3" imgW="3492360" imgH="419040" progId="Equation.3">
              <p:embed/>
            </p:oleObj>
          </a:graphicData>
        </a:graphic>
      </p:graphicFrame>
      <p:grpSp>
        <p:nvGrpSpPr>
          <p:cNvPr id="16" name="グループ化 207"/>
          <p:cNvGrpSpPr/>
          <p:nvPr/>
        </p:nvGrpSpPr>
        <p:grpSpPr>
          <a:xfrm>
            <a:off x="2590800" y="1524000"/>
            <a:ext cx="383438" cy="685800"/>
            <a:chOff x="4234304" y="1219200"/>
            <a:chExt cx="438706" cy="685800"/>
          </a:xfrm>
        </p:grpSpPr>
        <p:cxnSp>
          <p:nvCxnSpPr>
            <p:cNvPr id="69" name="直線コネクタ 68"/>
            <p:cNvCxnSpPr/>
            <p:nvPr/>
          </p:nvCxnSpPr>
          <p:spPr>
            <a:xfrm>
              <a:off x="42672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71" name="直線コネクタ 70"/>
            <p:cNvCxnSpPr/>
            <p:nvPr/>
          </p:nvCxnSpPr>
          <p:spPr>
            <a:xfrm>
              <a:off x="4572000" y="1219200"/>
              <a:ext cx="0" cy="685800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72" name="直線矢印コネクタ 71"/>
            <p:cNvCxnSpPr/>
            <p:nvPr/>
          </p:nvCxnSpPr>
          <p:spPr>
            <a:xfrm>
              <a:off x="4267200" y="1295400"/>
              <a:ext cx="304805" cy="0"/>
            </a:xfrm>
            <a:prstGeom prst="straightConnector1">
              <a:avLst/>
            </a:prstGeom>
            <a:noFill/>
            <a:ln w="12700" cap="flat">
              <a:solidFill>
                <a:schemeClr val="tx1"/>
              </a:solidFill>
              <a:prstDash val="solid"/>
              <a:bevel/>
              <a:headEnd type="triangle"/>
              <a:tailEnd type="triangle"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73" name="テキスト ボックス 72"/>
            <p:cNvSpPr txBox="1"/>
            <p:nvPr/>
          </p:nvSpPr>
          <p:spPr>
            <a:xfrm>
              <a:off x="4234304" y="1613356"/>
              <a:ext cx="43870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700" dirty="0" smtClean="0"/>
                <a:t>SIFS</a:t>
              </a:r>
              <a:endParaRPr kumimoji="1" lang="ja-JP" altLang="en-US" sz="700" dirty="0"/>
            </a:p>
          </p:txBody>
        </p:sp>
      </p:grpSp>
      <p:cxnSp>
        <p:nvCxnSpPr>
          <p:cNvPr id="74" name="直線矢印コネクタ 73"/>
          <p:cNvCxnSpPr/>
          <p:nvPr/>
        </p:nvCxnSpPr>
        <p:spPr>
          <a:xfrm>
            <a:off x="2590800" y="2286000"/>
            <a:ext cx="2667000" cy="0"/>
          </a:xfrm>
          <a:prstGeom prst="straightConnector1">
            <a:avLst/>
          </a:prstGeom>
          <a:noFill/>
          <a:ln w="12700" cap="flat">
            <a:solidFill>
              <a:srgbClr val="FF0000"/>
            </a:solidFill>
            <a:prstDash val="solid"/>
            <a:bevel/>
            <a:headEnd type="triangle"/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5" name="テキスト ボックス 74"/>
          <p:cNvSpPr txBox="1"/>
          <p:nvPr/>
        </p:nvSpPr>
        <p:spPr>
          <a:xfrm>
            <a:off x="3810000" y="2286000"/>
            <a:ext cx="519694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000" dirty="0" err="1" smtClean="0">
                <a:solidFill>
                  <a:srgbClr val="FF0000"/>
                </a:solidFill>
              </a:rPr>
              <a:t>Tretry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graphicFrame>
        <p:nvGraphicFramePr>
          <p:cNvPr id="76" name="表 75"/>
          <p:cNvGraphicFramePr>
            <a:graphicFrameLocks noGrp="1"/>
          </p:cNvGraphicFramePr>
          <p:nvPr/>
        </p:nvGraphicFramePr>
        <p:xfrm>
          <a:off x="152400" y="3352800"/>
          <a:ext cx="4444999" cy="2657475"/>
        </p:xfrm>
        <a:graphic>
          <a:graphicData uri="http://schemas.openxmlformats.org/drawingml/2006/table">
            <a:tbl>
              <a:tblPr/>
              <a:tblGrid>
                <a:gridCol w="2389069"/>
                <a:gridCol w="685310"/>
                <a:gridCol w="685310"/>
                <a:gridCol w="685310"/>
              </a:tblGrid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unit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PHY Preamble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Tpr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usec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PHY-header+MAC-header +HCS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Lhd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bit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1760M BPSK, 1/2 ECC.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Rhead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0.88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Gbps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Thd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2.15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usec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16QAM wo pilot, 14/15 LDPC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Rphy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6.57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Gbps</a:t>
                      </a:r>
                      <a:endParaRPr lang="en-US" sz="1100" b="0" i="0" u="none" strike="noStrike" dirty="0">
                        <a:solidFill>
                          <a:sysClr val="windowText" lastClr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Tsifs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usec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mpdu Length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Lmpd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latin typeface="ＭＳ Ｐゴシック"/>
                        </a:rPr>
                        <a:t>kB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Sub-Header+HCS+FCS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Lsh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Aggregation Number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 smtClean="0">
                          <a:solidFill>
                            <a:srgbClr val="FF0000"/>
                          </a:solidFill>
                          <a:latin typeface="ＭＳ Ｐゴシック"/>
                        </a:rPr>
                        <a:t>Tperiod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latin typeface="ＭＳ Ｐゴシック"/>
                        </a:rPr>
                        <a:t>Tperiod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86.44429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latin typeface="ＭＳ Ｐゴシック"/>
                        </a:rPr>
                        <a:t>usec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3" name="正方形/長方形 82"/>
          <p:cNvSpPr/>
          <p:nvPr/>
        </p:nvSpPr>
        <p:spPr>
          <a:xfrm>
            <a:off x="152400" y="2971800"/>
            <a:ext cx="17043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Parameters : Example</a:t>
            </a:r>
            <a:endParaRPr lang="ja-JP" altLang="en-US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5029200" y="3810000"/>
            <a:ext cx="3886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kumimoji="1" lang="en-US" altLang="ja-JP" sz="1400" dirty="0" smtClean="0">
                <a:solidFill>
                  <a:srgbClr val="FF0000"/>
                </a:solidFill>
              </a:rPr>
              <a:t> Simplified Estimation Model</a:t>
            </a:r>
          </a:p>
          <a:p>
            <a:pPr>
              <a:buFontTx/>
              <a:buChar char="-"/>
            </a:pPr>
            <a:r>
              <a:rPr kumimoji="1" lang="en-US" altLang="ja-JP" sz="1400" dirty="0" smtClean="0">
                <a:solidFill>
                  <a:srgbClr val="FF0000"/>
                </a:solidFill>
              </a:rPr>
              <a:t>When Frame Error is occurred with probability of FER, “ONE” Sub-Frames are retransmitted.</a:t>
            </a:r>
          </a:p>
          <a:p>
            <a:pPr>
              <a:buFontTx/>
              <a:buChar char="-"/>
            </a:pPr>
            <a:endParaRPr kumimoji="1" lang="en-US" altLang="ja-JP" sz="1400" dirty="0" smtClean="0"/>
          </a:p>
          <a:p>
            <a:pPr>
              <a:buFontTx/>
              <a:buChar char="-"/>
            </a:pPr>
            <a:r>
              <a:rPr kumimoji="1" lang="en-US" altLang="ja-JP" sz="1400" dirty="0" smtClean="0"/>
              <a:t>MAC Throughput  (</a:t>
            </a:r>
            <a:r>
              <a:rPr kumimoji="1" lang="en-US" altLang="ja-JP" sz="1400" dirty="0" err="1" smtClean="0"/>
              <a:t>MACtp</a:t>
            </a:r>
            <a:r>
              <a:rPr kumimoji="1" lang="en-US" altLang="ja-JP" sz="1400" dirty="0" smtClean="0"/>
              <a:t>) </a:t>
            </a:r>
            <a:r>
              <a:rPr kumimoji="1" lang="en-US" altLang="ja-JP" sz="1400" dirty="0" err="1" smtClean="0"/>
              <a:t>vs</a:t>
            </a:r>
            <a:r>
              <a:rPr kumimoji="1" lang="en-US" altLang="ja-JP" sz="1400" dirty="0" smtClean="0"/>
              <a:t> FER is calculated as below. </a:t>
            </a:r>
          </a:p>
          <a:p>
            <a:pPr>
              <a:buFontTx/>
              <a:buChar char="-"/>
            </a:pPr>
            <a:endParaRPr kumimoji="1" lang="en-US" altLang="ja-JP" sz="1400" dirty="0" smtClean="0"/>
          </a:p>
        </p:txBody>
      </p:sp>
      <p:sp>
        <p:nvSpPr>
          <p:cNvPr id="88" name="正方形/長方形 87"/>
          <p:cNvSpPr/>
          <p:nvPr/>
        </p:nvSpPr>
        <p:spPr>
          <a:xfrm>
            <a:off x="4572000" y="3505200"/>
            <a:ext cx="24240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kumimoji="1" lang="en-US" altLang="ja-JP" sz="1400" i="1" dirty="0" smtClean="0"/>
              <a:t>FER</a:t>
            </a:r>
            <a:r>
              <a:rPr kumimoji="1" lang="en-US" altLang="ja-JP" sz="1400" dirty="0" smtClean="0"/>
              <a:t>=1-(1-</a:t>
            </a:r>
            <a:r>
              <a:rPr kumimoji="1" lang="en-US" altLang="ja-JP" sz="1400" i="1" dirty="0" smtClean="0"/>
              <a:t>BER</a:t>
            </a:r>
            <a:r>
              <a:rPr kumimoji="1" lang="en-US" altLang="ja-JP" sz="1400" dirty="0" smtClean="0"/>
              <a:t>)</a:t>
            </a:r>
            <a:r>
              <a:rPr kumimoji="1" lang="en-US" altLang="ja-JP" sz="1400" baseline="30000" dirty="0" err="1" smtClean="0"/>
              <a:t>Lmpd</a:t>
            </a:r>
            <a:r>
              <a:rPr kumimoji="1" lang="ja-JP" altLang="en-US" sz="1400" baseline="30000" dirty="0" smtClean="0"/>
              <a:t>・</a:t>
            </a:r>
            <a:r>
              <a:rPr kumimoji="1" lang="en-US" altLang="ja-JP" sz="1400" baseline="30000" dirty="0" smtClean="0"/>
              <a:t>N</a:t>
            </a:r>
          </a:p>
        </p:txBody>
      </p:sp>
      <p:sp>
        <p:nvSpPr>
          <p:cNvPr id="89" name="正方形/長方形 88"/>
          <p:cNvSpPr/>
          <p:nvPr/>
        </p:nvSpPr>
        <p:spPr>
          <a:xfrm>
            <a:off x="6629400" y="3502223"/>
            <a:ext cx="22076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kumimoji="1" lang="en-US" altLang="ja-JP" sz="1400" i="1" dirty="0" smtClean="0"/>
              <a:t>:</a:t>
            </a:r>
            <a:r>
              <a:rPr kumimoji="1" lang="en-US" altLang="ja-JP" sz="1400" dirty="0" smtClean="0"/>
              <a:t>(</a:t>
            </a:r>
            <a:r>
              <a:rPr kumimoji="1" lang="en-US" altLang="ja-JP" sz="1400" i="1" dirty="0" err="1" smtClean="0"/>
              <a:t>BER:bit</a:t>
            </a:r>
            <a:r>
              <a:rPr kumimoji="1" lang="en-US" altLang="ja-JP" sz="1400" i="1" dirty="0" smtClean="0"/>
              <a:t> error rate</a:t>
            </a:r>
            <a:r>
              <a:rPr kumimoji="1" lang="en-US" altLang="ja-JP" sz="1400" dirty="0" smtClean="0"/>
              <a:t>)</a:t>
            </a:r>
            <a:endParaRPr kumimoji="1" lang="en-US" altLang="ja-JP" sz="1400" baseline="300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タイトル 85"/>
          <p:cNvSpPr>
            <a:spLocks noGrp="1"/>
          </p:cNvSpPr>
          <p:nvPr>
            <p:ph type="title"/>
          </p:nvPr>
        </p:nvSpPr>
        <p:spPr>
          <a:xfrm>
            <a:off x="647704" y="457200"/>
            <a:ext cx="8496296" cy="685800"/>
          </a:xfrm>
        </p:spPr>
        <p:txBody>
          <a:bodyPr/>
          <a:lstStyle/>
          <a:p>
            <a:pPr algn="l"/>
            <a:r>
              <a:rPr kumimoji="1" lang="en-US" altLang="ja-JP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Stack ACK </a:t>
            </a:r>
            <a:r>
              <a:rPr kumimoji="1" lang="en-US" altLang="ja-JP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vs</a:t>
            </a:r>
            <a:r>
              <a:rPr kumimoji="1" lang="en-US" altLang="ja-JP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Block-</a:t>
            </a:r>
            <a:r>
              <a:rPr kumimoji="1" lang="en-US" altLang="ja-JP" dirty="0" err="1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Ack</a:t>
            </a:r>
            <a:r>
              <a:rPr kumimoji="1" lang="en-US" altLang="ja-JP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:</a:t>
            </a:r>
            <a:r>
              <a:rPr kumimoji="1" lang="en-US" altLang="ja-JP" sz="2000" dirty="0" smtClean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Throughput Comparison</a:t>
            </a:r>
            <a:endParaRPr kumimoji="1" lang="ja-JP" altLang="en-US" sz="2000" dirty="0"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CA028F1-D738-48FE-BE50-E58F6D2C58CF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6" name="表 75"/>
          <p:cNvGraphicFramePr>
            <a:graphicFrameLocks noGrp="1"/>
          </p:cNvGraphicFramePr>
          <p:nvPr/>
        </p:nvGraphicFramePr>
        <p:xfrm>
          <a:off x="990600" y="1219200"/>
          <a:ext cx="4444999" cy="1240155"/>
        </p:xfrm>
        <a:graphic>
          <a:graphicData uri="http://schemas.openxmlformats.org/drawingml/2006/table">
            <a:tbl>
              <a:tblPr/>
              <a:tblGrid>
                <a:gridCol w="2389069"/>
                <a:gridCol w="685310"/>
                <a:gridCol w="685310"/>
                <a:gridCol w="685310"/>
              </a:tblGrid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unit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PHY Preamble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Tpr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usec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PHY-header+MAC-header +HCS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Lhd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bit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1760M BPSK, 1/2 ECC.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Rhead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0.88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Gbps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Tsifs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usec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Sub-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Header+HCS+FCS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Lsh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ysClr val="windowText" lastClr="000000"/>
                          </a:solidFill>
                          <a:latin typeface="ＭＳ Ｐゴシック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ＭＳ Ｐゴシック"/>
                        </a:rPr>
                        <a:t>mpdu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 Length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ＭＳ Ｐゴシック"/>
                        </a:rPr>
                        <a:t>Lmpd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chemeClr val="tx1"/>
                          </a:solidFill>
                          <a:latin typeface="ＭＳ Ｐゴシック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latin typeface="ＭＳ Ｐゴシック"/>
                        </a:rPr>
                        <a:t>kB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3" name="正方形/長方形 82"/>
          <p:cNvSpPr/>
          <p:nvPr/>
        </p:nvSpPr>
        <p:spPr>
          <a:xfrm>
            <a:off x="457200" y="990600"/>
            <a:ext cx="17299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Common Parameters :</a:t>
            </a:r>
            <a:endParaRPr lang="ja-JP" altLang="en-US" dirty="0"/>
          </a:p>
        </p:txBody>
      </p:sp>
      <p:graphicFrame>
        <p:nvGraphicFramePr>
          <p:cNvPr id="80" name="グラフ 79"/>
          <p:cNvGraphicFramePr/>
          <p:nvPr/>
        </p:nvGraphicFramePr>
        <p:xfrm>
          <a:off x="0" y="3124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1" name="グラフ 80"/>
          <p:cNvGraphicFramePr/>
          <p:nvPr/>
        </p:nvGraphicFramePr>
        <p:xfrm>
          <a:off x="4572000" y="3048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0" name="円/楕円 89"/>
          <p:cNvSpPr/>
          <p:nvPr/>
        </p:nvSpPr>
        <p:spPr>
          <a:xfrm rot="5400000">
            <a:off x="1604456" y="3729546"/>
            <a:ext cx="1142998" cy="389510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2209800" y="3276600"/>
            <a:ext cx="6992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" dirty="0" smtClean="0">
                <a:solidFill>
                  <a:srgbClr val="FF0000"/>
                </a:solidFill>
              </a:rPr>
              <a:t>FER </a:t>
            </a:r>
            <a:r>
              <a:rPr lang="ja-JP" altLang="en-US" sz="800" dirty="0" smtClean="0">
                <a:solidFill>
                  <a:srgbClr val="FF0000"/>
                </a:solidFill>
              </a:rPr>
              <a:t>～ </a:t>
            </a:r>
            <a:r>
              <a:rPr lang="en-US" altLang="ja-JP" sz="800" dirty="0" smtClean="0">
                <a:solidFill>
                  <a:srgbClr val="FF0000"/>
                </a:solidFill>
              </a:rPr>
              <a:t>5%</a:t>
            </a:r>
            <a:endParaRPr lang="ja-JP" altLang="en-US" sz="800" dirty="0">
              <a:solidFill>
                <a:srgbClr val="FF0000"/>
              </a:solidFill>
            </a:endParaRPr>
          </a:p>
        </p:txBody>
      </p:sp>
      <p:sp>
        <p:nvSpPr>
          <p:cNvPr id="92" name="円/楕円 91"/>
          <p:cNvSpPr/>
          <p:nvPr/>
        </p:nvSpPr>
        <p:spPr>
          <a:xfrm rot="5400000">
            <a:off x="5795456" y="3424744"/>
            <a:ext cx="1142998" cy="389510"/>
          </a:xfrm>
          <a:prstGeom prst="ellipse">
            <a:avLst/>
          </a:prstGeom>
          <a:noFill/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6400800" y="2971798"/>
            <a:ext cx="6992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" dirty="0" smtClean="0">
                <a:solidFill>
                  <a:srgbClr val="FF0000"/>
                </a:solidFill>
              </a:rPr>
              <a:t>FER </a:t>
            </a:r>
            <a:r>
              <a:rPr lang="ja-JP" altLang="en-US" sz="800" dirty="0" smtClean="0">
                <a:solidFill>
                  <a:srgbClr val="FF0000"/>
                </a:solidFill>
              </a:rPr>
              <a:t>～ </a:t>
            </a:r>
            <a:r>
              <a:rPr lang="en-US" altLang="ja-JP" sz="800" dirty="0" smtClean="0">
                <a:solidFill>
                  <a:srgbClr val="FF0000"/>
                </a:solidFill>
              </a:rPr>
              <a:t>4%</a:t>
            </a:r>
            <a:endParaRPr lang="ja-JP" altLang="en-US" sz="800" dirty="0">
              <a:solidFill>
                <a:srgbClr val="FF0000"/>
              </a:solidFill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381000" y="2590800"/>
            <a:ext cx="3259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PHY Rate :6.57Gbps (16QAM, LDPC 14/15 )</a:t>
            </a:r>
          </a:p>
          <a:p>
            <a:r>
              <a:rPr lang="en-US" altLang="ja-JP" dirty="0" smtClean="0"/>
              <a:t>Number of Aggregation:16</a:t>
            </a:r>
            <a:endParaRPr lang="ja-JP" altLang="en-US" dirty="0"/>
          </a:p>
        </p:txBody>
      </p:sp>
      <p:sp>
        <p:nvSpPr>
          <p:cNvPr id="95" name="正方形/長方形 94"/>
          <p:cNvSpPr/>
          <p:nvPr/>
        </p:nvSpPr>
        <p:spPr>
          <a:xfrm>
            <a:off x="4817974" y="2590800"/>
            <a:ext cx="3919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PHY Rate :52.6Gbps (16QAM x8 MIMO, LDPC 14/15 )</a:t>
            </a:r>
          </a:p>
          <a:p>
            <a:r>
              <a:rPr lang="en-US" altLang="ja-JP" dirty="0" smtClean="0"/>
              <a:t>Number of Aggregation:128</a:t>
            </a:r>
            <a:endParaRPr lang="ja-JP" altLang="en-US" dirty="0"/>
          </a:p>
        </p:txBody>
      </p:sp>
      <p:sp>
        <p:nvSpPr>
          <p:cNvPr id="96" name="正方形/長方形 95"/>
          <p:cNvSpPr/>
          <p:nvPr/>
        </p:nvSpPr>
        <p:spPr>
          <a:xfrm>
            <a:off x="112360" y="5867400"/>
            <a:ext cx="68387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kumimoji="1" lang="en-US" altLang="ja-JP" b="1" dirty="0" smtClean="0">
                <a:solidFill>
                  <a:srgbClr val="0000CC"/>
                </a:solidFill>
              </a:rPr>
              <a:t>Conclusion</a:t>
            </a:r>
          </a:p>
          <a:p>
            <a:pPr>
              <a:buFontTx/>
              <a:buChar char="-"/>
            </a:pPr>
            <a:r>
              <a:rPr kumimoji="1" lang="en-US" altLang="ja-JP" b="1" dirty="0" smtClean="0">
                <a:solidFill>
                  <a:srgbClr val="0000CC"/>
                </a:solidFill>
              </a:rPr>
              <a:t>As long as FER is less than 10% order, throughput advantage of Block ACK is negligible . </a:t>
            </a:r>
          </a:p>
          <a:p>
            <a:pPr>
              <a:buFontTx/>
              <a:buChar char="-"/>
            </a:pPr>
            <a:r>
              <a:rPr kumimoji="1" lang="en-US" altLang="ja-JP" b="1" dirty="0" smtClean="0">
                <a:solidFill>
                  <a:srgbClr val="0000CC"/>
                </a:solidFill>
              </a:rPr>
              <a:t>(If FER exceed 10% level, Rate adaptation System should  work.)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11277</TotalTime>
  <Words>630</Words>
  <Application>Microsoft Office PowerPoint</Application>
  <PresentationFormat>画面に合わせる (4:3)</PresentationFormat>
  <Paragraphs>355</Paragraphs>
  <Slides>6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8" baseType="lpstr">
      <vt:lpstr>Default</vt:lpstr>
      <vt:lpstr>数式</vt:lpstr>
      <vt:lpstr>Stack Ack Performance Estimation</vt:lpstr>
      <vt:lpstr>スライド 2</vt:lpstr>
      <vt:lpstr>スライド 3</vt:lpstr>
      <vt:lpstr>Stack Ack: Performance Estimation Model</vt:lpstr>
      <vt:lpstr>Block-Ack :Performance Estimation Model</vt:lpstr>
      <vt:lpstr>Stack ACK vs Block-Ack :Throughput Comparison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Estrada, Andrew</dc:creator>
  <cp:lastModifiedBy>USER</cp:lastModifiedBy>
  <cp:revision>455</cp:revision>
  <dcterms:modified xsi:type="dcterms:W3CDTF">2015-08-21T04:36:59Z</dcterms:modified>
</cp:coreProperties>
</file>