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419" r:id="rId2"/>
    <p:sldId id="417" r:id="rId3"/>
    <p:sldId id="424" r:id="rId4"/>
    <p:sldId id="421" r:id="rId5"/>
    <p:sldId id="422" r:id="rId6"/>
    <p:sldId id="423" r:id="rId7"/>
    <p:sldId id="425"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erotiana" initials="V"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0000"/>
    <a:srgbClr val="0000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보통 스타일 2 - 강조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96" autoAdjust="0"/>
    <p:restoredTop sz="99824" autoAdjust="0"/>
  </p:normalViewPr>
  <p:slideViewPr>
    <p:cSldViewPr>
      <p:cViewPr varScale="1">
        <p:scale>
          <a:sx n="84" d="100"/>
          <a:sy n="84" d="100"/>
        </p:scale>
        <p:origin x="-1315" y="-6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pPr>
              <a:defRPr/>
            </a:pPr>
            <a:r>
              <a:rPr lang="en-US" altLang="ko-KR"/>
              <a:t>Page </a:t>
            </a:r>
            <a:fld id="{BD05A700-BA78-421C-A37A-5AAE1C708A2D}" type="slidenum">
              <a:rPr lang="en-US" altLang="ko-KR"/>
              <a:pPr>
                <a:defRPr/>
              </a:pPr>
              <a:t>‹#›</a:t>
            </a:fld>
            <a:endParaRPr lang="en-US" altLang="ko-KR"/>
          </a:p>
        </p:txBody>
      </p:sp>
      <p:sp>
        <p:nvSpPr>
          <p:cNvPr id="922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9223" name="Rectangle 7"/>
          <p:cNvSpPr>
            <a:spLocks noChangeArrowheads="1"/>
          </p:cNvSpPr>
          <p:nvPr/>
        </p:nvSpPr>
        <p:spPr bwMode="auto">
          <a:xfrm>
            <a:off x="693738" y="8982075"/>
            <a:ext cx="711200" cy="182563"/>
          </a:xfrm>
          <a:prstGeom prst="rect">
            <a:avLst/>
          </a:prstGeom>
          <a:noFill/>
          <a:ln w="9525">
            <a:noFill/>
            <a:miter lim="800000"/>
            <a:headEnd/>
            <a:tailEnd/>
          </a:ln>
        </p:spPr>
        <p:txBody>
          <a:bodyPr lIns="0" tIns="0" rIns="0" bIns="0">
            <a:spAutoFit/>
          </a:bodyPr>
          <a:lstStyle/>
          <a:p>
            <a:pPr defTabSz="933450">
              <a:defRPr/>
            </a:pPr>
            <a:r>
              <a:rPr lang="en-US" altLang="ko-KR">
                <a:ea typeface="굴림" pitchFamily="50" charset="-127"/>
              </a:rPr>
              <a:t>Submission</a:t>
            </a:r>
          </a:p>
        </p:txBody>
      </p:sp>
      <p:sp>
        <p:nvSpPr>
          <p:cNvPr id="922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extLst>
      <p:ext uri="{BB962C8B-B14F-4D97-AF65-F5344CB8AC3E}">
        <p14:creationId xmlns:p14="http://schemas.microsoft.com/office/powerpoint/2010/main" xmlns="" val="2874184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717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pPr>
              <a:defRPr/>
            </a:pPr>
            <a:r>
              <a:rPr lang="en-US" altLang="ko-KR"/>
              <a:t>Page </a:t>
            </a:r>
            <a:fld id="{5D484542-D160-4DC6-98CE-B3F80D4A0826}" type="slidenum">
              <a:rPr lang="en-US" altLang="ko-KR"/>
              <a:pPr>
                <a:defRPr/>
              </a:pPr>
              <a:t>‹#›</a:t>
            </a:fld>
            <a:endParaRPr lang="en-US" altLang="ko-KR"/>
          </a:p>
        </p:txBody>
      </p:sp>
      <p:sp>
        <p:nvSpPr>
          <p:cNvPr id="7176" name="Rectangle 8"/>
          <p:cNvSpPr>
            <a:spLocks noChangeArrowheads="1"/>
          </p:cNvSpPr>
          <p:nvPr/>
        </p:nvSpPr>
        <p:spPr bwMode="auto">
          <a:xfrm>
            <a:off x="723900" y="8985250"/>
            <a:ext cx="711200" cy="182563"/>
          </a:xfrm>
          <a:prstGeom prst="rect">
            <a:avLst/>
          </a:prstGeom>
          <a:noFill/>
          <a:ln w="9525">
            <a:noFill/>
            <a:miter lim="800000"/>
            <a:headEnd/>
            <a:tailEnd/>
          </a:ln>
        </p:spPr>
        <p:txBody>
          <a:bodyPr lIns="0" tIns="0" rIns="0" bIns="0">
            <a:spAutoFit/>
          </a:bodyPr>
          <a:lstStyle/>
          <a:p>
            <a:pPr>
              <a:defRPr/>
            </a:pPr>
            <a:r>
              <a:rPr lang="en-US" altLang="ko-KR">
                <a:ea typeface="굴림" pitchFamily="50" charset="-127"/>
              </a:rPr>
              <a:t>Submission</a:t>
            </a:r>
          </a:p>
        </p:txBody>
      </p:sp>
      <p:sp>
        <p:nvSpPr>
          <p:cNvPr id="717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717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extLst>
      <p:ext uri="{BB962C8B-B14F-4D97-AF65-F5344CB8AC3E}">
        <p14:creationId xmlns:p14="http://schemas.microsoft.com/office/powerpoint/2010/main" xmlns="" val="353911476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xfrm>
            <a:off x="3467100" y="95706"/>
            <a:ext cx="2814638" cy="215444"/>
          </a:xfrm>
          <a:noFill/>
        </p:spPr>
        <p:txBody>
          <a:bodyPr/>
          <a:lstStyle/>
          <a:p>
            <a:r>
              <a:rPr lang="ko-KR" altLang="en-US" smtClean="0"/>
              <a:t>doc.: IEEE 802.15-&lt;doc#&gt;</a:t>
            </a:r>
            <a:endParaRPr lang="en-US" altLang="ko-KR" smtClean="0"/>
          </a:p>
        </p:txBody>
      </p:sp>
      <p:sp>
        <p:nvSpPr>
          <p:cNvPr id="7171" name="Rectangle 3"/>
          <p:cNvSpPr>
            <a:spLocks noGrp="1" noChangeArrowheads="1"/>
          </p:cNvSpPr>
          <p:nvPr>
            <p:ph type="dt" sz="quarter" idx="1"/>
          </p:nvPr>
        </p:nvSpPr>
        <p:spPr>
          <a:xfrm>
            <a:off x="654050" y="95706"/>
            <a:ext cx="2736850" cy="215444"/>
          </a:xfrm>
          <a:noFill/>
        </p:spPr>
        <p:txBody>
          <a:bodyPr/>
          <a:lstStyle/>
          <a:p>
            <a:r>
              <a:rPr lang="ko-KR" altLang="en-US" smtClean="0"/>
              <a:t>&lt;month year&gt;</a:t>
            </a:r>
            <a:endParaRPr lang="en-US" altLang="ko-KR" smtClean="0"/>
          </a:p>
        </p:txBody>
      </p:sp>
      <p:sp>
        <p:nvSpPr>
          <p:cNvPr id="7172" name="Rectangle 6"/>
          <p:cNvSpPr>
            <a:spLocks noGrp="1" noChangeArrowheads="1"/>
          </p:cNvSpPr>
          <p:nvPr>
            <p:ph type="ftr" sz="quarter" idx="4"/>
          </p:nvPr>
        </p:nvSpPr>
        <p:spPr>
          <a:xfrm>
            <a:off x="3771900" y="8985250"/>
            <a:ext cx="2509838" cy="184666"/>
          </a:xfrm>
          <a:noFill/>
        </p:spPr>
        <p:txBody>
          <a:bodyPr/>
          <a:lstStyle/>
          <a:p>
            <a:pPr lvl="4"/>
            <a:r>
              <a:rPr lang="ko-KR" altLang="en-US" smtClean="0"/>
              <a:t>&lt;author&gt;, &lt;company&gt;</a:t>
            </a:r>
            <a:endParaRPr lang="en-US" altLang="ko-KR" smtClean="0"/>
          </a:p>
        </p:txBody>
      </p:sp>
      <p:sp>
        <p:nvSpPr>
          <p:cNvPr id="7173" name="Rectangle 7"/>
          <p:cNvSpPr>
            <a:spLocks noGrp="1" noChangeArrowheads="1"/>
          </p:cNvSpPr>
          <p:nvPr>
            <p:ph type="sldNum" sz="quarter" idx="5"/>
          </p:nvPr>
        </p:nvSpPr>
        <p:spPr>
          <a:xfrm>
            <a:off x="2933700" y="8985250"/>
            <a:ext cx="801688" cy="184666"/>
          </a:xfrm>
          <a:noFill/>
        </p:spPr>
        <p:txBody>
          <a:bodyPr/>
          <a:lstStyle/>
          <a:p>
            <a:r>
              <a:rPr lang="en-US" altLang="ko-KR" smtClean="0">
                <a:ea typeface="Gulim" pitchFamily="34" charset="-127"/>
              </a:rPr>
              <a:t>Page </a:t>
            </a:r>
            <a:fld id="{9921F1DE-A05C-4985-8EA4-5F6A5154CF91}" type="slidenum">
              <a:rPr lang="en-US" altLang="ko-KR" smtClean="0">
                <a:ea typeface="Gulim" pitchFamily="34" charset="-127"/>
              </a:rPr>
              <a:pPr/>
              <a:t>1</a:t>
            </a:fld>
            <a:endParaRPr lang="en-US" altLang="ko-KR" smtClean="0">
              <a:ea typeface="Gulim" pitchFamily="34" charset="-127"/>
            </a:endParaRPr>
          </a:p>
        </p:txBody>
      </p:sp>
      <p:sp>
        <p:nvSpPr>
          <p:cNvPr id="7174" name="Rectangle 2"/>
          <p:cNvSpPr>
            <a:spLocks noGrp="1" noRot="1" noChangeAspect="1" noChangeArrowheads="1" noTextEdit="1"/>
          </p:cNvSpPr>
          <p:nvPr>
            <p:ph type="sldImg"/>
          </p:nvPr>
        </p:nvSpPr>
        <p:spPr>
          <a:xfrm>
            <a:off x="1154113" y="701675"/>
            <a:ext cx="4625975" cy="3468688"/>
          </a:xfrm>
          <a:ln/>
        </p:spPr>
      </p:sp>
      <p:sp>
        <p:nvSpPr>
          <p:cNvPr id="7175" name="Rectangle 3"/>
          <p:cNvSpPr>
            <a:spLocks noGrp="1" noChangeArrowheads="1"/>
          </p:cNvSpPr>
          <p:nvPr>
            <p:ph type="body" idx="1"/>
          </p:nvPr>
        </p:nvSpPr>
        <p:spPr>
          <a:noFill/>
          <a:ln/>
        </p:spPr>
        <p:txBody>
          <a:bodyPr/>
          <a:lstStyle/>
          <a:p>
            <a:endParaRPr lang="ko-KR" altLang="en-US" dirty="0" smtClean="0">
              <a:ea typeface="Gulim" pitchFamily="34" charset="-127"/>
            </a:endParaRPr>
          </a:p>
        </p:txBody>
      </p:sp>
    </p:spTree>
    <p:extLst>
      <p:ext uri="{BB962C8B-B14F-4D97-AF65-F5344CB8AC3E}">
        <p14:creationId xmlns:p14="http://schemas.microsoft.com/office/powerpoint/2010/main" xmlns="" val="1853925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3B4AF370-422E-44C5-A124-E4E4F0487DA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3B84AAA5-CE2F-4939-AEC2-ED01B1707667}"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FBEB1199-2572-4F3F-BF0E-68B1A4A53161}"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764704"/>
            <a:ext cx="7772400" cy="864096"/>
          </a:xfrm>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a:xfrm>
            <a:off x="685800" y="1772816"/>
            <a:ext cx="7772400" cy="4323184"/>
          </a:xfrm>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Nov.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dirty="0" smtClean="0"/>
              <a:t>Soo-Young Chang</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7EFE51D9-0942-4CE1-B51E-40F8D0FDE394}" type="slidenum">
              <a:rPr lang="en-US" altLang="ko-KR"/>
              <a:pPr>
                <a:defRP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A61676D-52FF-4FEB-A775-FB103356C84B}"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DE18148-35A3-483B-8072-D8F5FC5B9AF5}"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17D357D8-CADC-425D-8537-9DA000EF7037}"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41813FB8-D06E-49E0-98A4-915C34243CDF}"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dirty="0" smtClean="0"/>
              <a:t>Nov. 2012</a:t>
            </a:r>
            <a:endParaRPr lang="en-US" altLang="ko-KR"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ltLang="ko-KR" dirty="0" smtClean="0"/>
              <a:t>Soo-Young Chang</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ko-KR"/>
              <a:t>Slide </a:t>
            </a:r>
            <a:fld id="{DC9D6A01-0AA4-4316-8C3A-65AE6D75AA21}"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36841CB-79B7-4826-BF22-01F1A12D73D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010EBBDE-477E-4FB9-B753-63879DC8E20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836613"/>
            <a:ext cx="7772400" cy="79216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700213"/>
            <a:ext cx="7772400" cy="439578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pPr>
              <a:defRPr/>
            </a:pPr>
            <a:r>
              <a:rPr lang="en-US" altLang="ko-KR" dirty="0" smtClean="0"/>
              <a:t>May 2015</a:t>
            </a:r>
            <a:endParaRPr lang="en-US" altLang="ko-KR"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charset="-127"/>
              </a:defRPr>
            </a:lvl1pPr>
          </a:lstStyle>
          <a:p>
            <a:pPr>
              <a:defRPr/>
            </a:pPr>
            <a:r>
              <a:rPr lang="de-DE" altLang="ko-KR" dirty="0" smtClean="0"/>
              <a:t>Soo-Young Chang (SYCA) et al</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charset="-127"/>
              </a:defRPr>
            </a:lvl1pPr>
          </a:lstStyle>
          <a:p>
            <a:pPr>
              <a:defRPr/>
            </a:pPr>
            <a:r>
              <a:rPr lang="en-US" altLang="ko-KR" dirty="0"/>
              <a:t>Slide </a:t>
            </a:r>
            <a:fld id="{56BEC2EA-1D7B-457D-BD29-5C3FD9FCA07C}" type="slidenum">
              <a:rPr lang="en-US" altLang="ko-KR"/>
              <a:pPr>
                <a:defRPr/>
              </a:pPr>
              <a:t>‹#›</a:t>
            </a:fld>
            <a:endParaRPr lang="en-US" altLang="ko-KR" dirty="0"/>
          </a:p>
        </p:txBody>
      </p:sp>
      <p:sp>
        <p:nvSpPr>
          <p:cNvPr id="1031" name="Rectangle 7"/>
          <p:cNvSpPr>
            <a:spLocks noChangeArrowheads="1"/>
          </p:cNvSpPr>
          <p:nvPr/>
        </p:nvSpPr>
        <p:spPr bwMode="auto">
          <a:xfrm>
            <a:off x="3786188" y="396875"/>
            <a:ext cx="4672012" cy="215900"/>
          </a:xfrm>
          <a:prstGeom prst="rect">
            <a:avLst/>
          </a:prstGeom>
          <a:noFill/>
          <a:ln w="9525">
            <a:noFill/>
            <a:miter lim="800000"/>
            <a:headEnd/>
            <a:tailEnd/>
          </a:ln>
        </p:spPr>
        <p:txBody>
          <a:bodyPr lIns="0" tIns="0" rIns="0" bIns="0" anchor="b">
            <a:spAutoFit/>
          </a:bodyPr>
          <a:lstStyle/>
          <a:p>
            <a:pPr lvl="4" algn="r">
              <a:defRPr/>
            </a:pPr>
            <a:r>
              <a:rPr lang="en-US" altLang="ko-KR" sz="1400" b="1" dirty="0">
                <a:ea typeface="굴림" pitchFamily="50" charset="-127"/>
              </a:rPr>
              <a:t>doc.: IEEE </a:t>
            </a:r>
            <a:r>
              <a:rPr lang="en-US" altLang="ko-KR" sz="1400" b="1" dirty="0" smtClean="0">
                <a:ea typeface="굴림" pitchFamily="50" charset="-127"/>
              </a:rPr>
              <a:t>802.15-15-0624-02-0010</a:t>
            </a:r>
            <a:endParaRPr lang="en-US" altLang="ko-KR" sz="1400" b="1" dirty="0">
              <a:ea typeface="굴림" pitchFamily="50"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0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0"/>
          </p:nvPr>
        </p:nvSpPr>
        <p:spPr>
          <a:noFill/>
        </p:spPr>
        <p:txBody>
          <a:bodyPr/>
          <a:lstStyle/>
          <a:p>
            <a:r>
              <a:rPr lang="en-US" altLang="ko-KR" dirty="0" smtClean="0">
                <a:ea typeface="Gulim" pitchFamily="34" charset="-127"/>
              </a:rPr>
              <a:t>Aug. 2015</a:t>
            </a:r>
          </a:p>
        </p:txBody>
      </p:sp>
      <p:sp>
        <p:nvSpPr>
          <p:cNvPr id="27651" name="Rectangle 3"/>
          <p:cNvSpPr>
            <a:spLocks noChangeArrowheads="1"/>
          </p:cNvSpPr>
          <p:nvPr/>
        </p:nvSpPr>
        <p:spPr bwMode="auto">
          <a:xfrm>
            <a:off x="179512" y="609600"/>
            <a:ext cx="8785101" cy="5509200"/>
          </a:xfrm>
          <a:prstGeom prst="rect">
            <a:avLst/>
          </a:prstGeom>
          <a:noFill/>
          <a:ln w="12700">
            <a:noFill/>
            <a:miter lim="800000"/>
            <a:headEnd type="none" w="sm" len="sm"/>
            <a:tailEnd type="none" w="sm" len="sm"/>
          </a:ln>
          <a:effectLst/>
        </p:spPr>
        <p:txBody>
          <a:bodyPr wrap="square">
            <a:spAutoFit/>
          </a:bodyPr>
          <a:lstStyle/>
          <a:p>
            <a:pPr algn="ctr">
              <a:defRPr/>
            </a:pPr>
            <a:r>
              <a:rPr kumimoji="0" lang="en-US" altLang="ko-KR" sz="1800" b="1" u="sng" dirty="0">
                <a:effectLst>
                  <a:outerShdw blurRad="38100" dist="38100" dir="2700000" algn="tl">
                    <a:srgbClr val="C0C0C0"/>
                  </a:outerShdw>
                </a:effectLst>
              </a:rPr>
              <a:t>Project: IEEE P802.15 Working Group for Wireless Personal Area Networks (WPANs)</a:t>
            </a:r>
            <a:endParaRPr kumimoji="0" lang="en-US" altLang="ko-KR" sz="1600" b="1" dirty="0"/>
          </a:p>
          <a:p>
            <a:pPr>
              <a:defRPr/>
            </a:pPr>
            <a:endParaRPr kumimoji="0" lang="en-US" altLang="ko-KR" sz="1600" dirty="0"/>
          </a:p>
          <a:p>
            <a:pPr>
              <a:defRPr/>
            </a:pPr>
            <a:r>
              <a:rPr kumimoji="0" lang="en-US" altLang="ko-KR" sz="1600" b="1" dirty="0"/>
              <a:t>Submission Title:</a:t>
            </a:r>
            <a:r>
              <a:rPr kumimoji="0" lang="en-US" altLang="ko-KR" sz="1600" dirty="0"/>
              <a:t> </a:t>
            </a:r>
            <a:r>
              <a:rPr kumimoji="0" lang="en-US" altLang="ko-KR" sz="1600" b="1" dirty="0" smtClean="0"/>
              <a:t>Proposed Resolution for Comment CIDs R96 and R97 from </a:t>
            </a:r>
            <a:r>
              <a:rPr lang="en-US" altLang="ko-KR" sz="1600" b="1" dirty="0" smtClean="0"/>
              <a:t>Charlie Perkins</a:t>
            </a:r>
            <a:endParaRPr kumimoji="0" lang="en-US" altLang="ko-KR" sz="1700" b="1" dirty="0"/>
          </a:p>
          <a:p>
            <a:pPr>
              <a:defRPr/>
            </a:pPr>
            <a:r>
              <a:rPr kumimoji="0" lang="en-US" altLang="ko-KR" sz="1600" dirty="0"/>
              <a:t>	</a:t>
            </a:r>
          </a:p>
          <a:p>
            <a:pPr>
              <a:defRPr/>
            </a:pPr>
            <a:r>
              <a:rPr kumimoji="0" lang="en-US" altLang="ko-KR" sz="1600" b="1" dirty="0"/>
              <a:t>Date Submitted: </a:t>
            </a:r>
            <a:r>
              <a:rPr kumimoji="0" lang="en-US" altLang="ko-KR" sz="1600" dirty="0"/>
              <a:t>  </a:t>
            </a:r>
            <a:r>
              <a:rPr lang="en-US" altLang="ko-KR" sz="1600" dirty="0" smtClean="0"/>
              <a:t>August </a:t>
            </a:r>
            <a:r>
              <a:rPr lang="en-US" altLang="ko-KR" sz="1600" dirty="0" smtClean="0"/>
              <a:t>13</a:t>
            </a:r>
            <a:r>
              <a:rPr kumimoji="0" lang="en-US" altLang="ko-KR" sz="1600" dirty="0" smtClean="0"/>
              <a:t>, </a:t>
            </a:r>
            <a:r>
              <a:rPr kumimoji="0" lang="en-US" altLang="ko-KR" sz="1600" dirty="0" smtClean="0"/>
              <a:t>2015 </a:t>
            </a:r>
            <a:endParaRPr kumimoji="0" lang="en-US" altLang="ko-KR" sz="1600" dirty="0"/>
          </a:p>
          <a:p>
            <a:pPr>
              <a:defRPr/>
            </a:pPr>
            <a:r>
              <a:rPr kumimoji="0" lang="en-US" altLang="ko-KR" sz="1600" b="1" dirty="0"/>
              <a:t>Source:</a:t>
            </a:r>
            <a:r>
              <a:rPr kumimoji="0" lang="en-US" altLang="ko-KR" sz="1600" dirty="0"/>
              <a:t> </a:t>
            </a:r>
            <a:r>
              <a:rPr kumimoji="0" lang="en-US" altLang="ko-KR" sz="1600" dirty="0" err="1" smtClean="0"/>
              <a:t>Jaehwan</a:t>
            </a:r>
            <a:r>
              <a:rPr kumimoji="0" lang="en-US" altLang="ko-KR" sz="1600" dirty="0" smtClean="0"/>
              <a:t> Kim (ETRI), </a:t>
            </a:r>
            <a:r>
              <a:rPr lang="en-US" altLang="ko-KR" sz="1600" dirty="0" smtClean="0"/>
              <a:t>Soo-Young Chang (SYCA), </a:t>
            </a:r>
            <a:r>
              <a:rPr lang="en-US" altLang="ko-KR" sz="1600" dirty="0" err="1" smtClean="0"/>
              <a:t>Jaebeom</a:t>
            </a:r>
            <a:r>
              <a:rPr lang="en-US" altLang="ko-KR" sz="1600" dirty="0" smtClean="0"/>
              <a:t> Kim (</a:t>
            </a:r>
            <a:r>
              <a:rPr lang="en-US" altLang="ko-KR" sz="1600" dirty="0" err="1" smtClean="0"/>
              <a:t>Ajou</a:t>
            </a:r>
            <a:r>
              <a:rPr lang="en-US" altLang="ko-KR" sz="1600" dirty="0" smtClean="0"/>
              <a:t> Univ.), and </a:t>
            </a:r>
            <a:r>
              <a:rPr kumimoji="0" lang="en-US" altLang="ko-KR" sz="1600" dirty="0" err="1" smtClean="0"/>
              <a:t>Sangsung</a:t>
            </a:r>
            <a:r>
              <a:rPr kumimoji="0" lang="en-US" altLang="ko-KR" sz="1600" dirty="0" smtClean="0"/>
              <a:t> </a:t>
            </a:r>
            <a:r>
              <a:rPr kumimoji="0" lang="en-US" altLang="ko-KR" sz="1600" dirty="0"/>
              <a:t>Choi (ETRI</a:t>
            </a:r>
            <a:r>
              <a:rPr kumimoji="0" lang="en-US" altLang="ko-KR" sz="1600" dirty="0" smtClean="0"/>
              <a:t>)</a:t>
            </a:r>
            <a:endParaRPr kumimoji="0" lang="en-US" altLang="ko-KR" sz="1600" dirty="0"/>
          </a:p>
          <a:p>
            <a:pPr>
              <a:defRPr/>
            </a:pPr>
            <a:r>
              <a:rPr kumimoji="0" lang="en-US" altLang="ko-KR" sz="1600" dirty="0" smtClean="0"/>
              <a:t>  Company</a:t>
            </a:r>
            <a:r>
              <a:rPr lang="en-US" altLang="ko-KR" sz="1600" dirty="0" smtClean="0"/>
              <a:t>: ETRI, SYCA, </a:t>
            </a:r>
            <a:r>
              <a:rPr lang="en-US" altLang="ko-KR" sz="1600" dirty="0" err="1" smtClean="0"/>
              <a:t>Ajou</a:t>
            </a:r>
            <a:r>
              <a:rPr lang="en-US" altLang="ko-KR" sz="1600" dirty="0" smtClean="0"/>
              <a:t> Univ.</a:t>
            </a:r>
            <a:r>
              <a:rPr kumimoji="0" lang="en-US" altLang="ko-KR" sz="1600" dirty="0" smtClean="0"/>
              <a:t>  </a:t>
            </a:r>
            <a:endParaRPr kumimoji="0" lang="en-US" altLang="ko-KR" sz="1600" dirty="0"/>
          </a:p>
          <a:p>
            <a:pPr>
              <a:defRPr/>
            </a:pPr>
            <a:r>
              <a:rPr kumimoji="0" lang="en-US" altLang="ko-KR" sz="1600" dirty="0" smtClean="0"/>
              <a:t>  Address</a:t>
            </a:r>
            <a:r>
              <a:rPr kumimoji="0" lang="en-US" altLang="ko-KR" sz="1600" dirty="0"/>
              <a:t>: </a:t>
            </a:r>
          </a:p>
          <a:p>
            <a:pPr>
              <a:defRPr/>
            </a:pPr>
            <a:r>
              <a:rPr kumimoji="0" lang="en-US" altLang="ko-KR" sz="1600" dirty="0" smtClean="0"/>
              <a:t>  Voice</a:t>
            </a:r>
            <a:r>
              <a:rPr kumimoji="0" lang="en-US" altLang="ko-KR" sz="1600" dirty="0"/>
              <a:t>: </a:t>
            </a:r>
            <a:r>
              <a:rPr kumimoji="0" lang="en-US" altLang="ko-KR" sz="1600" dirty="0" smtClean="0"/>
              <a:t>+</a:t>
            </a:r>
            <a:r>
              <a:rPr lang="en-US" altLang="ko-KR" sz="1600" dirty="0" smtClean="0"/>
              <a:t>82 42 850 5338</a:t>
            </a:r>
            <a:r>
              <a:rPr kumimoji="0" lang="en-US" altLang="ko-KR" sz="1600" dirty="0" smtClean="0"/>
              <a:t>, </a:t>
            </a:r>
            <a:r>
              <a:rPr kumimoji="0" lang="en-US" altLang="ko-KR" sz="1600" dirty="0"/>
              <a:t>E-Mail: </a:t>
            </a:r>
            <a:r>
              <a:rPr kumimoji="0" lang="en-US" altLang="ko-KR" sz="1600" dirty="0" smtClean="0"/>
              <a:t>kimj@etri.re.kr</a:t>
            </a:r>
            <a:r>
              <a:rPr lang="en-US" sz="1600" dirty="0" smtClean="0"/>
              <a:t> </a:t>
            </a:r>
            <a:r>
              <a:rPr kumimoji="0" lang="en-US" altLang="ko-KR" sz="1600" dirty="0"/>
              <a:t>	</a:t>
            </a:r>
          </a:p>
          <a:p>
            <a:pPr>
              <a:spcBef>
                <a:spcPts val="600"/>
              </a:spcBef>
              <a:spcAft>
                <a:spcPts val="600"/>
              </a:spcAft>
              <a:defRPr/>
            </a:pPr>
            <a:r>
              <a:rPr kumimoji="0" lang="en-US" altLang="ko-KR" sz="1600" b="1" dirty="0" smtClean="0"/>
              <a:t>Re</a:t>
            </a:r>
            <a:r>
              <a:rPr kumimoji="0" lang="en-US" altLang="ko-KR" sz="1600" b="1" dirty="0"/>
              <a:t>:</a:t>
            </a:r>
            <a:r>
              <a:rPr kumimoji="0" lang="en-US" altLang="ko-KR" sz="1600" dirty="0"/>
              <a:t> </a:t>
            </a:r>
            <a:endParaRPr kumimoji="0" lang="en-US" altLang="ko-KR" dirty="0"/>
          </a:p>
          <a:p>
            <a:pPr>
              <a:spcBef>
                <a:spcPts val="600"/>
              </a:spcBef>
              <a:spcAft>
                <a:spcPts val="600"/>
              </a:spcAft>
              <a:defRPr/>
            </a:pPr>
            <a:r>
              <a:rPr kumimoji="0" lang="en-US" altLang="ko-KR" sz="1600" b="1" dirty="0"/>
              <a:t>Abstract:</a:t>
            </a:r>
            <a:r>
              <a:rPr kumimoji="0" lang="en-US" altLang="ko-KR" sz="1600" dirty="0"/>
              <a:t>	 </a:t>
            </a:r>
            <a:r>
              <a:rPr kumimoji="0" lang="en-US" altLang="ko-KR" sz="1600" dirty="0" smtClean="0"/>
              <a:t>Proposed </a:t>
            </a:r>
            <a:r>
              <a:rPr lang="en-US" altLang="ko-KR" sz="1600" dirty="0" smtClean="0"/>
              <a:t>comment resolution for comments suggested by Charlie Perkins in 15-15-0391-00 and 15-15-0399-00 on the draft of TG10 L2R routing</a:t>
            </a:r>
            <a:endParaRPr kumimoji="0" lang="en-US" altLang="ko-KR" sz="1600" dirty="0"/>
          </a:p>
          <a:p>
            <a:pPr>
              <a:spcBef>
                <a:spcPts val="600"/>
              </a:spcBef>
              <a:spcAft>
                <a:spcPts val="600"/>
              </a:spcAft>
              <a:defRPr/>
            </a:pPr>
            <a:r>
              <a:rPr kumimoji="0" lang="en-US" altLang="ko-KR" sz="1600" b="1" dirty="0"/>
              <a:t>Purpose:</a:t>
            </a:r>
            <a:r>
              <a:rPr kumimoji="0" lang="en-US" altLang="ko-KR" sz="1600" dirty="0"/>
              <a:t>	To suggest </a:t>
            </a:r>
            <a:r>
              <a:rPr lang="en-US" altLang="ko-KR" sz="1600" dirty="0" smtClean="0"/>
              <a:t>a comment resolution</a:t>
            </a:r>
            <a:r>
              <a:rPr kumimoji="0" lang="en-US" altLang="ko-KR" sz="1600" dirty="0" smtClean="0"/>
              <a:t> for Letter Ballot #104</a:t>
            </a:r>
            <a:endParaRPr kumimoji="0" lang="en-US" altLang="ko-KR" sz="1600" dirty="0"/>
          </a:p>
          <a:p>
            <a:pPr>
              <a:defRPr/>
            </a:pPr>
            <a:r>
              <a:rPr kumimoji="0" lang="en-US" altLang="ko-KR" sz="1600" b="1" dirty="0"/>
              <a:t>Notice:</a:t>
            </a:r>
            <a:r>
              <a:rPr kumimoji="0" lang="en-US" altLang="ko-KR"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kumimoji="0" lang="en-US" altLang="ko-KR" sz="1600" b="1" dirty="0"/>
              <a:t>Release:</a:t>
            </a:r>
            <a:r>
              <a:rPr kumimoji="0" lang="en-US" altLang="ko-KR" sz="1600" dirty="0"/>
              <a:t>	The contributor acknowledges and accepts that this contribution becomes the property of IEEE and may be made publicly available by P802.15.	</a:t>
            </a:r>
          </a:p>
        </p:txBody>
      </p:sp>
      <p:sp>
        <p:nvSpPr>
          <p:cNvPr id="4"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a:t>
            </a:fld>
            <a:endParaRPr lang="en-US" altLang="ko-KR" b="0" dirty="0" smtClean="0">
              <a:ea typeface="Gulim" pitchFamily="34" charset="-127"/>
            </a:endParaRPr>
          </a:p>
        </p:txBody>
      </p:sp>
      <p:sp>
        <p:nvSpPr>
          <p:cNvPr id="5" name="바닥글 개체 틀 4"/>
          <p:cNvSpPr>
            <a:spLocks noGrp="1"/>
          </p:cNvSpPr>
          <p:nvPr>
            <p:ph type="ftr" sz="quarter" idx="11"/>
          </p:nvPr>
        </p:nvSpPr>
        <p:spPr>
          <a:xfrm>
            <a:off x="5004048" y="6475413"/>
            <a:ext cx="3606552" cy="184666"/>
          </a:xfrm>
          <a:noFill/>
        </p:spPr>
        <p:txBody>
          <a:bodyPr/>
          <a:lstStyle/>
          <a:p>
            <a:r>
              <a:rPr lang="de-DE" altLang="ko-KR" dirty="0" smtClean="0"/>
              <a:t>Soo-Young Chang (SYCA) et al </a:t>
            </a:r>
            <a:endParaRPr lang="en-US" altLang="ko-KR" dirty="0" smtClean="0"/>
          </a:p>
        </p:txBody>
      </p:sp>
    </p:spTree>
  </p:cSld>
  <p:clrMapOvr>
    <a:masterClrMapping/>
  </p:clrMapOvr>
  <p:transition spd="slow" advTm="903"/>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smtClean="0">
                <a:ea typeface="Gulim" pitchFamily="34" charset="-127"/>
              </a:rPr>
              <a:t>Aug. 2015</a:t>
            </a:r>
          </a:p>
        </p:txBody>
      </p:sp>
      <p:sp>
        <p:nvSpPr>
          <p:cNvPr id="3075" name="바닥글 개체 틀 4"/>
          <p:cNvSpPr>
            <a:spLocks noGrp="1"/>
          </p:cNvSpPr>
          <p:nvPr>
            <p:ph type="ftr" sz="quarter" idx="11"/>
          </p:nvPr>
        </p:nvSpPr>
        <p:spPr>
          <a:noFill/>
        </p:spPr>
        <p:txBody>
          <a:bodyPr/>
          <a:lstStyle/>
          <a:p>
            <a:r>
              <a:rPr lang="de-DE" altLang="ko-KR" dirty="0" smtClean="0"/>
              <a:t>Soo-Young Chang (SYCA) et al </a:t>
            </a:r>
            <a:endParaRPr lang="en-US" altLang="ko-KR" dirty="0" smtClean="0"/>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Introduction</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smtClean="0">
                <a:ea typeface="굴림" charset="-127"/>
              </a:rPr>
              <a:t>In this document, proposed resolutions for two comments from Charlie Perkins listed in 15-15-391-00 and 15-15-0399-00 are prepared.</a:t>
            </a:r>
          </a:p>
          <a:p>
            <a:pPr lvl="1"/>
            <a:r>
              <a:rPr lang="en-US" altLang="ko-KR" sz="1600" dirty="0" smtClean="0">
                <a:ea typeface="굴림" charset="-127"/>
              </a:rPr>
              <a:t>Comments R95 and R96  which are related to Clause 5.2.2.1</a:t>
            </a: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2</a:t>
            </a:fld>
            <a:endParaRPr lang="en-US" altLang="ko-KR" b="0" dirty="0" smtClean="0">
              <a:ea typeface="Gulim" pitchFamily="34" charset="-127"/>
            </a:endParaRPr>
          </a:p>
        </p:txBody>
      </p:sp>
      <p:sp>
        <p:nvSpPr>
          <p:cNvPr id="7" name="TextBox 6"/>
          <p:cNvSpPr txBox="1"/>
          <p:nvPr/>
        </p:nvSpPr>
        <p:spPr>
          <a:xfrm>
            <a:off x="611560" y="4725144"/>
            <a:ext cx="7920880" cy="738664"/>
          </a:xfrm>
          <a:prstGeom prst="rect">
            <a:avLst/>
          </a:prstGeom>
          <a:solidFill>
            <a:srgbClr val="FFFF00"/>
          </a:solidFill>
        </p:spPr>
        <p:txBody>
          <a:bodyPr wrap="square" rtlCol="0">
            <a:spAutoFit/>
          </a:bodyPr>
          <a:lstStyle/>
          <a:p>
            <a:r>
              <a:rPr lang="en-US" sz="1400" dirty="0" smtClean="0"/>
              <a:t>Note:  The title of this document  is not correct with wrong CID numbers, which should be R95 and R96 rather than R96 and R97 and is not corrected, because it is already uploaded and the title cannot be changed in the Mentor area.</a:t>
            </a:r>
            <a:endParaRPr lang="en-US" sz="1400" dirty="0"/>
          </a:p>
        </p:txBody>
      </p:sp>
    </p:spTree>
    <p:extLst>
      <p:ext uri="{BB962C8B-B14F-4D97-AF65-F5344CB8AC3E}">
        <p14:creationId xmlns:p14="http://schemas.microsoft.com/office/powerpoint/2010/main" xmlns="" val="23820195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smtClean="0">
                <a:ea typeface="Gulim" pitchFamily="34" charset="-127"/>
              </a:rPr>
              <a:t>Aug. 2015</a:t>
            </a:r>
          </a:p>
        </p:txBody>
      </p:sp>
      <p:sp>
        <p:nvSpPr>
          <p:cNvPr id="3075" name="바닥글 개체 틀 4"/>
          <p:cNvSpPr>
            <a:spLocks noGrp="1"/>
          </p:cNvSpPr>
          <p:nvPr>
            <p:ph type="ftr" sz="quarter" idx="11"/>
          </p:nvPr>
        </p:nvSpPr>
        <p:spPr>
          <a:noFill/>
        </p:spPr>
        <p:txBody>
          <a:bodyPr/>
          <a:lstStyle/>
          <a:p>
            <a:r>
              <a:rPr lang="de-DE" altLang="ko-KR" dirty="0" smtClean="0"/>
              <a:t>Soo-Young Chang (SYCA) et al </a:t>
            </a:r>
            <a:endParaRPr lang="en-US" altLang="ko-KR" dirty="0" smtClean="0"/>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R95</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smtClean="0"/>
              <a:t>Charlie Perkins </a:t>
            </a:r>
          </a:p>
          <a:p>
            <a:r>
              <a:rPr lang="en-US" altLang="ko-KR" sz="2000" dirty="0" smtClean="0">
                <a:ea typeface="굴림" charset="-127"/>
              </a:rPr>
              <a:t>Related clause</a:t>
            </a:r>
          </a:p>
          <a:p>
            <a:pPr lvl="1"/>
            <a:r>
              <a:rPr lang="en-US" altLang="ko-KR" sz="1600" dirty="0" smtClean="0">
                <a:ea typeface="굴림" charset="-127"/>
              </a:rPr>
              <a:t>5.2.2.1 P 26 line 25 </a:t>
            </a:r>
          </a:p>
          <a:p>
            <a:r>
              <a:rPr lang="en-US" altLang="ko-KR" sz="2000" dirty="0" smtClean="0">
                <a:ea typeface="굴림" charset="-127"/>
              </a:rPr>
              <a:t>Comment</a:t>
            </a:r>
          </a:p>
          <a:p>
            <a:pPr lvl="1"/>
            <a:r>
              <a:rPr lang="en-US" altLang="ko-KR" sz="1600" dirty="0" smtClean="0">
                <a:ea typeface="굴림" charset="-127"/>
              </a:rPr>
              <a:t>How are the metric parameters known by all devices in PAN?</a:t>
            </a:r>
          </a:p>
          <a:p>
            <a:pPr lvl="1"/>
            <a:r>
              <a:rPr lang="en-US" sz="1600" dirty="0" smtClean="0"/>
              <a:t>For the Inactive Time Aware metric to work, these parameters must be known to all devices</a:t>
            </a:r>
            <a:r>
              <a:rPr lang="en-US" altLang="ko-KR" sz="1600" dirty="0" smtClean="0">
                <a:ea typeface="굴림" charset="-127"/>
              </a:rPr>
              <a:t> </a:t>
            </a:r>
          </a:p>
          <a:p>
            <a:r>
              <a:rPr lang="en-US" altLang="ko-KR" sz="2000" dirty="0" smtClean="0">
                <a:ea typeface="굴림" charset="-127"/>
              </a:rPr>
              <a:t>Proposed Change</a:t>
            </a:r>
          </a:p>
          <a:p>
            <a:pPr lvl="1"/>
            <a:r>
              <a:rPr lang="en-US" altLang="ko-KR" sz="1600" dirty="0" smtClean="0">
                <a:ea typeface="굴림" charset="-127"/>
              </a:rPr>
              <a:t>Explain or modify</a:t>
            </a: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3</a:t>
            </a:fld>
            <a:endParaRPr lang="en-US" altLang="ko-KR" b="0" dirty="0" smtClean="0">
              <a:ea typeface="Gulim" pitchFamily="34" charset="-127"/>
            </a:endParaRPr>
          </a:p>
        </p:txBody>
      </p:sp>
    </p:spTree>
    <p:extLst>
      <p:ext uri="{BB962C8B-B14F-4D97-AF65-F5344CB8AC3E}">
        <p14:creationId xmlns:p14="http://schemas.microsoft.com/office/powerpoint/2010/main" xmlns="" val="23820195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smtClean="0">
                <a:ea typeface="Gulim" pitchFamily="34" charset="-127"/>
              </a:rPr>
              <a:t>Aug. 2015</a:t>
            </a:r>
          </a:p>
        </p:txBody>
      </p:sp>
      <p:sp>
        <p:nvSpPr>
          <p:cNvPr id="3075" name="바닥글 개체 틀 4"/>
          <p:cNvSpPr>
            <a:spLocks noGrp="1"/>
          </p:cNvSpPr>
          <p:nvPr>
            <p:ph type="ftr" sz="quarter" idx="11"/>
          </p:nvPr>
        </p:nvSpPr>
        <p:spPr>
          <a:noFill/>
        </p:spPr>
        <p:txBody>
          <a:bodyPr/>
          <a:lstStyle/>
          <a:p>
            <a:r>
              <a:rPr lang="de-DE" altLang="ko-KR" dirty="0" smtClean="0"/>
              <a:t>Soo-Young Chang (SYCA) et al </a:t>
            </a:r>
            <a:endParaRPr lang="en-US" altLang="ko-KR" dirty="0" smtClean="0"/>
          </a:p>
        </p:txBody>
      </p:sp>
      <p:sp>
        <p:nvSpPr>
          <p:cNvPr id="3076" name="제목 1"/>
          <p:cNvSpPr>
            <a:spLocks noGrp="1"/>
          </p:cNvSpPr>
          <p:nvPr>
            <p:ph type="title"/>
          </p:nvPr>
        </p:nvSpPr>
        <p:spPr>
          <a:xfrm>
            <a:off x="685800" y="765175"/>
            <a:ext cx="7772400" cy="863600"/>
          </a:xfrm>
        </p:spPr>
        <p:txBody>
          <a:bodyPr/>
          <a:lstStyle/>
          <a:p>
            <a:pPr>
              <a:lnSpc>
                <a:spcPts val="3600"/>
              </a:lnSpc>
            </a:pPr>
            <a:r>
              <a:rPr lang="en-US" altLang="ko-KR" dirty="0" smtClean="0">
                <a:ea typeface="굴림" charset="-127"/>
              </a:rPr>
              <a:t>Explanation for Comment R95 </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smtClean="0">
                <a:latin typeface="+mj-lt"/>
              </a:rPr>
              <a:t>Explanation</a:t>
            </a:r>
          </a:p>
          <a:p>
            <a:pPr lvl="1" fontAlgn="t"/>
            <a:r>
              <a:rPr lang="en-US" altLang="ko-KR" sz="1600" dirty="0" smtClean="0">
                <a:latin typeface="+mj-lt"/>
              </a:rPr>
              <a:t>Parameter information can be known by all PAN devices. These devices can get BO and SO values which are included in beacon messages received in the association procedure.</a:t>
            </a:r>
          </a:p>
          <a:p>
            <a:pPr lvl="1" fontAlgn="t"/>
            <a:r>
              <a:rPr lang="en-US" altLang="ko-KR" sz="1600" dirty="0" smtClean="0">
                <a:latin typeface="+mj-lt"/>
              </a:rPr>
              <a:t>Basically the devices also know other parameter values such as transmission rate.</a:t>
            </a:r>
          </a:p>
          <a:p>
            <a:pPr lvl="1" fontAlgn="t"/>
            <a:endParaRPr lang="en-US" altLang="ko-KR" sz="1600" dirty="0" smtClean="0">
              <a:latin typeface="+mj-lt"/>
            </a:endParaRPr>
          </a:p>
          <a:p>
            <a:pPr lvl="1" fontAlgn="t"/>
            <a:endParaRPr lang="en-US" altLang="ko-KR" sz="1600" dirty="0" smtClean="0">
              <a:latin typeface="+mj-lt"/>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4</a:t>
            </a:fld>
            <a:endParaRPr lang="en-US" altLang="ko-KR" b="0" dirty="0" smtClean="0">
              <a:ea typeface="Gulim" pitchFamily="34" charset="-127"/>
            </a:endParaRPr>
          </a:p>
        </p:txBody>
      </p:sp>
    </p:spTree>
    <p:extLst>
      <p:ext uri="{BB962C8B-B14F-4D97-AF65-F5344CB8AC3E}">
        <p14:creationId xmlns:p14="http://schemas.microsoft.com/office/powerpoint/2010/main" xmlns="" val="23820195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smtClean="0">
                <a:ea typeface="Gulim" pitchFamily="34" charset="-127"/>
              </a:rPr>
              <a:t>Aug. 2015</a:t>
            </a:r>
          </a:p>
        </p:txBody>
      </p:sp>
      <p:sp>
        <p:nvSpPr>
          <p:cNvPr id="3075" name="바닥글 개체 틀 4"/>
          <p:cNvSpPr>
            <a:spLocks noGrp="1"/>
          </p:cNvSpPr>
          <p:nvPr>
            <p:ph type="ftr" sz="quarter" idx="11"/>
          </p:nvPr>
        </p:nvSpPr>
        <p:spPr>
          <a:noFill/>
        </p:spPr>
        <p:txBody>
          <a:bodyPr/>
          <a:lstStyle/>
          <a:p>
            <a:r>
              <a:rPr lang="de-DE" altLang="ko-KR" dirty="0" smtClean="0"/>
              <a:t>Soo-Young Chang (SYCA) et al </a:t>
            </a:r>
            <a:endParaRPr lang="en-US" altLang="ko-KR" dirty="0" smtClean="0"/>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R96</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smtClean="0"/>
              <a:t>Charlie Perkins </a:t>
            </a:r>
          </a:p>
          <a:p>
            <a:r>
              <a:rPr lang="en-US" altLang="ko-KR" sz="2000" dirty="0" smtClean="0">
                <a:ea typeface="굴림" charset="-127"/>
              </a:rPr>
              <a:t>Related clause</a:t>
            </a:r>
          </a:p>
          <a:p>
            <a:pPr lvl="1"/>
            <a:r>
              <a:rPr lang="en-US" altLang="ko-KR" sz="1600" dirty="0" smtClean="0">
                <a:ea typeface="굴림" charset="-127"/>
              </a:rPr>
              <a:t>5.2.2.1 P 26 line 33 </a:t>
            </a:r>
          </a:p>
          <a:p>
            <a:r>
              <a:rPr lang="en-US" altLang="ko-KR" sz="2000" dirty="0" smtClean="0">
                <a:ea typeface="굴림" charset="-127"/>
              </a:rPr>
              <a:t>Comment</a:t>
            </a:r>
          </a:p>
          <a:p>
            <a:pPr lvl="1"/>
            <a:r>
              <a:rPr lang="en-US" sz="1600" dirty="0" smtClean="0"/>
              <a:t>Why use maximum frame size instead of average? </a:t>
            </a:r>
          </a:p>
          <a:p>
            <a:pPr lvl="1"/>
            <a:r>
              <a:rPr lang="en-US" sz="1600" dirty="0" smtClean="0"/>
              <a:t>Average frame size would provide a measurement more meaningful for the particular network</a:t>
            </a:r>
          </a:p>
          <a:p>
            <a:r>
              <a:rPr lang="en-US" altLang="ko-KR" sz="2000" dirty="0" smtClean="0">
                <a:ea typeface="굴림" charset="-127"/>
              </a:rPr>
              <a:t>Proposed Change</a:t>
            </a:r>
          </a:p>
          <a:p>
            <a:pPr lvl="1"/>
            <a:r>
              <a:rPr lang="en-US" altLang="ko-KR" sz="1600" dirty="0" smtClean="0">
                <a:ea typeface="굴림" charset="-127"/>
              </a:rPr>
              <a:t>Explain or modify</a:t>
            </a: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5</a:t>
            </a:fld>
            <a:endParaRPr lang="en-US" altLang="ko-KR" b="0" dirty="0" smtClean="0">
              <a:ea typeface="Gulim" pitchFamily="34" charset="-127"/>
            </a:endParaRPr>
          </a:p>
        </p:txBody>
      </p:sp>
    </p:spTree>
    <p:extLst>
      <p:ext uri="{BB962C8B-B14F-4D97-AF65-F5344CB8AC3E}">
        <p14:creationId xmlns:p14="http://schemas.microsoft.com/office/powerpoint/2010/main" xmlns="" val="23820195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smtClean="0">
                <a:ea typeface="Gulim" pitchFamily="34" charset="-127"/>
              </a:rPr>
              <a:t>Aug. 2015</a:t>
            </a:r>
          </a:p>
        </p:txBody>
      </p:sp>
      <p:sp>
        <p:nvSpPr>
          <p:cNvPr id="3075" name="바닥글 개체 틀 4"/>
          <p:cNvSpPr>
            <a:spLocks noGrp="1"/>
          </p:cNvSpPr>
          <p:nvPr>
            <p:ph type="ftr" sz="quarter" idx="11"/>
          </p:nvPr>
        </p:nvSpPr>
        <p:spPr>
          <a:noFill/>
        </p:spPr>
        <p:txBody>
          <a:bodyPr/>
          <a:lstStyle/>
          <a:p>
            <a:r>
              <a:rPr lang="de-DE" altLang="ko-KR" dirty="0" smtClean="0"/>
              <a:t>Soo-Young Chang (SYCA) et al </a:t>
            </a:r>
            <a:endParaRPr lang="en-US" altLang="ko-KR" dirty="0" smtClean="0"/>
          </a:p>
        </p:txBody>
      </p:sp>
      <p:sp>
        <p:nvSpPr>
          <p:cNvPr id="3076" name="제목 1"/>
          <p:cNvSpPr>
            <a:spLocks noGrp="1"/>
          </p:cNvSpPr>
          <p:nvPr>
            <p:ph type="title"/>
          </p:nvPr>
        </p:nvSpPr>
        <p:spPr>
          <a:xfrm>
            <a:off x="685800" y="765175"/>
            <a:ext cx="7772400" cy="863600"/>
          </a:xfrm>
        </p:spPr>
        <p:txBody>
          <a:bodyPr/>
          <a:lstStyle/>
          <a:p>
            <a:pPr>
              <a:lnSpc>
                <a:spcPts val="3600"/>
              </a:lnSpc>
            </a:pPr>
            <a:r>
              <a:rPr lang="en-US" altLang="ko-KR" dirty="0" smtClean="0">
                <a:ea typeface="굴림" charset="-127"/>
              </a:rPr>
              <a:t>Explanation for Comment R96 </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smtClean="0"/>
              <a:t>Explanation</a:t>
            </a:r>
          </a:p>
          <a:p>
            <a:pPr lvl="1"/>
            <a:r>
              <a:rPr lang="en-US" altLang="ko-KR" sz="1600" dirty="0" smtClean="0"/>
              <a:t>The maximum frame size is pre-defined value. </a:t>
            </a:r>
          </a:p>
          <a:p>
            <a:pPr lvl="1"/>
            <a:r>
              <a:rPr lang="en-US" altLang="ko-KR" sz="1600" dirty="0"/>
              <a:t>To use an average frame size, an additional definition using a mathematical expression is required. Moreover, the average frame size based link metric may invoke false positive route decision error in the case that this value varies in the broad range of values. Therefore the maximum is used in this </a:t>
            </a:r>
            <a:r>
              <a:rPr lang="en-US" altLang="ko-KR" sz="1600" dirty="0" smtClean="0"/>
              <a:t>draft.</a:t>
            </a:r>
          </a:p>
          <a:p>
            <a:pPr lvl="1"/>
            <a:endParaRPr lang="en-US" altLang="ko-KR" sz="1600" dirty="0" smtClean="0"/>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6</a:t>
            </a:fld>
            <a:endParaRPr lang="en-US" altLang="ko-KR" b="0" dirty="0" smtClean="0">
              <a:ea typeface="Gulim" pitchFamily="34" charset="-127"/>
            </a:endParaRPr>
          </a:p>
        </p:txBody>
      </p:sp>
    </p:spTree>
    <p:extLst>
      <p:ext uri="{BB962C8B-B14F-4D97-AF65-F5344CB8AC3E}">
        <p14:creationId xmlns:p14="http://schemas.microsoft.com/office/powerpoint/2010/main" xmlns="" val="23820195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smtClean="0">
                <a:ea typeface="Gulim" pitchFamily="34" charset="-127"/>
              </a:rPr>
              <a:t>Aug. 2015</a:t>
            </a:r>
          </a:p>
        </p:txBody>
      </p:sp>
      <p:sp>
        <p:nvSpPr>
          <p:cNvPr id="3075" name="바닥글 개체 틀 4"/>
          <p:cNvSpPr>
            <a:spLocks noGrp="1"/>
          </p:cNvSpPr>
          <p:nvPr>
            <p:ph type="ftr" sz="quarter" idx="11"/>
          </p:nvPr>
        </p:nvSpPr>
        <p:spPr>
          <a:noFill/>
        </p:spPr>
        <p:txBody>
          <a:bodyPr/>
          <a:lstStyle/>
          <a:p>
            <a:r>
              <a:rPr lang="de-DE" altLang="ko-KR" dirty="0" smtClean="0"/>
              <a:t>Soo-Young Chang (SYCA) et al </a:t>
            </a:r>
            <a:endParaRPr lang="en-US" altLang="ko-KR" dirty="0" smtClean="0"/>
          </a:p>
        </p:txBody>
      </p:sp>
      <p:sp>
        <p:nvSpPr>
          <p:cNvPr id="3076" name="제목 1"/>
          <p:cNvSpPr>
            <a:spLocks noGrp="1"/>
          </p:cNvSpPr>
          <p:nvPr>
            <p:ph type="title"/>
          </p:nvPr>
        </p:nvSpPr>
        <p:spPr>
          <a:xfrm>
            <a:off x="179512" y="765175"/>
            <a:ext cx="8784976" cy="863600"/>
          </a:xfrm>
        </p:spPr>
        <p:txBody>
          <a:bodyPr/>
          <a:lstStyle/>
          <a:p>
            <a:pPr>
              <a:lnSpc>
                <a:spcPts val="3600"/>
              </a:lnSpc>
            </a:pPr>
            <a:r>
              <a:rPr lang="en-US" altLang="ko-KR" sz="3200" dirty="0" smtClean="0">
                <a:ea typeface="굴림" charset="-127"/>
              </a:rPr>
              <a:t>Proposed Resolution for Comments R95 and R96 </a:t>
            </a:r>
            <a:br>
              <a:rPr lang="en-US" altLang="ko-KR" sz="3200" dirty="0" smtClean="0">
                <a:ea typeface="굴림" charset="-127"/>
              </a:rPr>
            </a:br>
            <a:r>
              <a:rPr lang="en-US" altLang="ko-KR" sz="3200" dirty="0" smtClean="0">
                <a:ea typeface="굴림" charset="-127"/>
              </a:rPr>
              <a:t>(Accept in Principle)</a:t>
            </a:r>
            <a:endParaRPr lang="en-US" altLang="ko-KR" sz="3200"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smtClean="0"/>
              <a:t>Proposed resolution</a:t>
            </a:r>
          </a:p>
          <a:p>
            <a:pPr lvl="1"/>
            <a:r>
              <a:rPr lang="en-US" altLang="ko-KR" sz="1600" dirty="0" smtClean="0"/>
              <a:t>Change the first sentence in Page 26, line 17</a:t>
            </a:r>
          </a:p>
          <a:p>
            <a:pPr lvl="2"/>
            <a:r>
              <a:rPr lang="en-US" altLang="ko-KR" sz="1600" dirty="0"/>
              <a:t>where O, </a:t>
            </a:r>
            <a:r>
              <a:rPr lang="en-US" altLang="ko-KR" sz="1600" dirty="0" err="1"/>
              <a:t>bt</a:t>
            </a:r>
            <a:r>
              <a:rPr lang="en-US" altLang="ko-KR" sz="1600" dirty="0"/>
              <a:t>, SO and BO are variables described in Table 5. BO and SO values are included in beacon </a:t>
            </a:r>
            <a:r>
              <a:rPr lang="en-US" altLang="ko-KR" sz="1600" dirty="0" smtClean="0"/>
              <a:t>message of the PAN coordinator. </a:t>
            </a:r>
            <a:endParaRPr lang="en-US" altLang="ko-KR" sz="1600" strike="sngStrike" dirty="0" smtClean="0"/>
          </a:p>
          <a:p>
            <a:pPr lvl="1"/>
            <a:endParaRPr lang="en-US" altLang="ko-KR" sz="1600" dirty="0" smtClean="0"/>
          </a:p>
          <a:p>
            <a:pPr lvl="1"/>
            <a:r>
              <a:rPr lang="en-US" altLang="ko-KR" sz="1600" dirty="0" smtClean="0"/>
              <a:t>Insert </a:t>
            </a:r>
            <a:r>
              <a:rPr lang="en-US" altLang="ko-KR" sz="1600" dirty="0" smtClean="0"/>
              <a:t>the following text at the end of the resolution of CID R95 above</a:t>
            </a:r>
          </a:p>
          <a:p>
            <a:pPr lvl="2"/>
            <a:r>
              <a:rPr lang="en-US" altLang="ko-KR" sz="1600" dirty="0" smtClean="0"/>
              <a:t>It is recommended to set </a:t>
            </a:r>
            <a:r>
              <a:rPr lang="en-US" altLang="ko-KR" sz="1600" dirty="0" err="1" smtClean="0"/>
              <a:t>bt</a:t>
            </a:r>
            <a:r>
              <a:rPr lang="en-US" altLang="ko-KR" sz="1600" dirty="0" smtClean="0"/>
              <a:t> to the maximum frame size to enable </a:t>
            </a:r>
            <a:r>
              <a:rPr lang="en-US" altLang="ko-KR" sz="1600" dirty="0"/>
              <a:t>a simple representation across a broad range of link conditions and traffic </a:t>
            </a:r>
            <a:r>
              <a:rPr lang="en-US" altLang="ko-KR" sz="1600" dirty="0" smtClean="0"/>
              <a:t>conditions, </a:t>
            </a:r>
            <a:r>
              <a:rPr lang="en-US" altLang="ko-KR" sz="1600" dirty="0"/>
              <a:t>however this value may be varied by the </a:t>
            </a:r>
            <a:r>
              <a:rPr lang="en-US" altLang="ko-KR" sz="1600" dirty="0" smtClean="0"/>
              <a:t>implementer</a:t>
            </a:r>
            <a:endParaRPr lang="en-US" altLang="ko-KR" sz="1600" strike="sngStrike" dirty="0"/>
          </a:p>
          <a:p>
            <a:pPr lvl="1"/>
            <a:endParaRPr lang="en-US" altLang="ko-KR" sz="1600" dirty="0" smtClean="0"/>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7</a:t>
            </a:fld>
            <a:endParaRPr lang="en-US" altLang="ko-KR" b="0" dirty="0" smtClean="0">
              <a:ea typeface="Gulim" pitchFamily="34" charset="-127"/>
            </a:endParaRPr>
          </a:p>
        </p:txBody>
      </p:sp>
    </p:spTree>
    <p:extLst>
      <p:ext uri="{BB962C8B-B14F-4D97-AF65-F5344CB8AC3E}">
        <p14:creationId xmlns:p14="http://schemas.microsoft.com/office/powerpoint/2010/main" xmlns="" val="27897559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52339</TotalTime>
  <Words>513</Words>
  <Application>Microsoft Office PowerPoint</Application>
  <PresentationFormat>화면 슬라이드 쇼(4:3)</PresentationFormat>
  <Paragraphs>78</Paragraphs>
  <Slides>7</Slides>
  <Notes>1</Notes>
  <HiddenSlides>0</HiddenSlides>
  <MMClips>0</MMClips>
  <ScaleCrop>false</ScaleCrop>
  <HeadingPairs>
    <vt:vector size="4" baseType="variant">
      <vt:variant>
        <vt:lpstr>테마</vt:lpstr>
      </vt:variant>
      <vt:variant>
        <vt:i4>1</vt:i4>
      </vt:variant>
      <vt:variant>
        <vt:lpstr>슬라이드 제목</vt:lpstr>
      </vt:variant>
      <vt:variant>
        <vt:i4>7</vt:i4>
      </vt:variant>
    </vt:vector>
  </HeadingPairs>
  <TitlesOfParts>
    <vt:vector size="8" baseType="lpstr">
      <vt:lpstr>Office 테마</vt:lpstr>
      <vt:lpstr>슬라이드 1</vt:lpstr>
      <vt:lpstr>Introduction</vt:lpstr>
      <vt:lpstr>Comment CID R95</vt:lpstr>
      <vt:lpstr>Explanation for Comment R95 </vt:lpstr>
      <vt:lpstr>Comment CID R96</vt:lpstr>
      <vt:lpstr>Explanation for Comment R96 </vt:lpstr>
      <vt:lpstr>Proposed Resolution for Comments R95 and R96  (Accept in Principle)</vt:lpstr>
    </vt:vector>
  </TitlesOfParts>
  <Company>GTE Laboratories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Soo-Young</cp:lastModifiedBy>
  <cp:revision>851</cp:revision>
  <cp:lastPrinted>1998-02-10T13:28:06Z</cp:lastPrinted>
  <dcterms:created xsi:type="dcterms:W3CDTF">1999-11-08T18:59:45Z</dcterms:created>
  <dcterms:modified xsi:type="dcterms:W3CDTF">2015-08-13T15:14:06Z</dcterms:modified>
</cp:coreProperties>
</file>