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305" r:id="rId3"/>
    <p:sldId id="300" r:id="rId4"/>
    <p:sldId id="302" r:id="rId5"/>
    <p:sldId id="303" r:id="rId6"/>
    <p:sldId id="304" r:id="rId7"/>
    <p:sldId id="306" r:id="rId8"/>
  </p:sldIdLst>
  <p:sldSz cx="9144000" cy="6858000" type="screen4x3"/>
  <p:notesSz cx="9280525" cy="69342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26" autoAdjust="0"/>
    <p:restoredTop sz="95191" autoAdjust="0"/>
  </p:normalViewPr>
  <p:slideViewPr>
    <p:cSldViewPr showGuides="1">
      <p:cViewPr>
        <p:scale>
          <a:sx n="90" d="100"/>
          <a:sy n="90" d="100"/>
        </p:scale>
        <p:origin x="-131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114" d="100"/>
          <a:sy n="114" d="100"/>
        </p:scale>
        <p:origin x="-474" y="-96"/>
      </p:cViewPr>
      <p:guideLst>
        <p:guide orient="horz" pos="2184"/>
        <p:guide pos="29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745038" y="76200"/>
            <a:ext cx="36052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dirty="0"/>
              <a:t>&lt;doc</a:t>
            </a:r>
            <a:r>
              <a:rPr lang="en-US" dirty="0" smtClean="0"/>
              <a:t>.: IEE 802.15−doc</a:t>
            </a:r>
            <a:r>
              <a:rPr lang="en-US" dirty="0"/>
              <a:t>&gt;</a:t>
            </a:r>
          </a:p>
        </p:txBody>
      </p:sp>
      <p:sp>
        <p:nvSpPr>
          <p:cNvPr id="3075" name="Rectangle 3"/>
          <p:cNvSpPr>
            <a:spLocks noGrp="1" noChangeArrowheads="1"/>
          </p:cNvSpPr>
          <p:nvPr>
            <p:ph type="dt" sz="quarter" idx="1"/>
          </p:nvPr>
        </p:nvSpPr>
        <p:spPr bwMode="auto">
          <a:xfrm>
            <a:off x="930275" y="76200"/>
            <a:ext cx="3092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a:t>
            </a:r>
            <a:r>
              <a:rPr lang="en-US" smtClean="0"/>
              <a:t>month year</a:t>
            </a:r>
            <a:r>
              <a:rPr lang="en-US" dirty="0"/>
              <a:t>&gt;</a:t>
            </a:r>
          </a:p>
        </p:txBody>
      </p:sp>
      <p:sp>
        <p:nvSpPr>
          <p:cNvPr id="3076" name="Rectangle 4"/>
          <p:cNvSpPr>
            <a:spLocks noGrp="1" noChangeArrowheads="1"/>
          </p:cNvSpPr>
          <p:nvPr>
            <p:ph type="ftr" sz="quarter" idx="2"/>
          </p:nvPr>
        </p:nvSpPr>
        <p:spPr bwMode="auto">
          <a:xfrm>
            <a:off x="5568950" y="6711950"/>
            <a:ext cx="288766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dirty="0"/>
              <a:t>&lt;</a:t>
            </a:r>
            <a:r>
              <a:rPr lang="en-US"/>
              <a:t>author</a:t>
            </a:r>
            <a:r>
              <a:rPr lang="en-US" smtClean="0"/>
              <a:t>&gt;, &lt;</a:t>
            </a:r>
            <a:r>
              <a:rPr lang="en-US" dirty="0"/>
              <a:t>company&gt;</a:t>
            </a:r>
          </a:p>
        </p:txBody>
      </p:sp>
      <p:sp>
        <p:nvSpPr>
          <p:cNvPr id="3077" name="Rectangle 5"/>
          <p:cNvSpPr>
            <a:spLocks noGrp="1" noChangeArrowheads="1"/>
          </p:cNvSpPr>
          <p:nvPr>
            <p:ph type="sldNum" sz="quarter" idx="3"/>
          </p:nvPr>
        </p:nvSpPr>
        <p:spPr bwMode="auto">
          <a:xfrm>
            <a:off x="3609975" y="6711950"/>
            <a:ext cx="1854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smtClean="0"/>
              <a:t>Page </a:t>
            </a:r>
            <a:fld id="{81F9925E-FCF0-4C1F-9410-42CA06AA7660}" type="slidenum">
              <a:rPr lang="en-US" smtClean="0"/>
              <a:pPr>
                <a:defRPr/>
              </a:pPr>
              <a:t>‹#›</a:t>
            </a:fld>
            <a:endParaRPr lang="en-US" dirty="0"/>
          </a:p>
        </p:txBody>
      </p:sp>
      <p:sp>
        <p:nvSpPr>
          <p:cNvPr id="20486" name="Line 6"/>
          <p:cNvSpPr>
            <a:spLocks noChangeShapeType="1"/>
          </p:cNvSpPr>
          <p:nvPr/>
        </p:nvSpPr>
        <p:spPr bwMode="auto">
          <a:xfrm>
            <a:off x="928688" y="288925"/>
            <a:ext cx="7423150" cy="0"/>
          </a:xfrm>
          <a:prstGeom prst="line">
            <a:avLst/>
          </a:prstGeom>
          <a:noFill/>
          <a:ln w="12700">
            <a:solidFill>
              <a:schemeClr val="tx1"/>
            </a:solidFill>
            <a:round/>
            <a:headEnd type="none" w="sm" len="sm"/>
            <a:tailEnd type="none" w="sm" len="sm"/>
          </a:ln>
        </p:spPr>
        <p:txBody>
          <a:bodyPr wrap="none" anchor="ctr"/>
          <a:lstStyle/>
          <a:p>
            <a:endParaRPr lang="en-IE"/>
          </a:p>
        </p:txBody>
      </p:sp>
      <p:sp>
        <p:nvSpPr>
          <p:cNvPr id="20487" name="Rectangle 7"/>
          <p:cNvSpPr>
            <a:spLocks noChangeArrowheads="1"/>
          </p:cNvSpPr>
          <p:nvPr/>
        </p:nvSpPr>
        <p:spPr bwMode="auto">
          <a:xfrm>
            <a:off x="928688" y="6711950"/>
            <a:ext cx="950912" cy="184150"/>
          </a:xfrm>
          <a:prstGeom prst="rect">
            <a:avLst/>
          </a:prstGeom>
          <a:noFill/>
          <a:ln w="9525">
            <a:noFill/>
            <a:miter lim="800000"/>
            <a:headEnd/>
            <a:tailEnd/>
          </a:ln>
        </p:spPr>
        <p:txBody>
          <a:bodyPr lIns="0" tIns="0" rIns="0" bIns="0">
            <a:spAutoFit/>
          </a:bodyPr>
          <a:lstStyle/>
          <a:p>
            <a:pPr defTabSz="933450"/>
            <a:r>
              <a:rPr lang="en-US"/>
              <a:t>Submission</a:t>
            </a:r>
          </a:p>
        </p:txBody>
      </p:sp>
      <p:sp>
        <p:nvSpPr>
          <p:cNvPr id="20488" name="Line 8"/>
          <p:cNvSpPr>
            <a:spLocks noChangeShapeType="1"/>
          </p:cNvSpPr>
          <p:nvPr/>
        </p:nvSpPr>
        <p:spPr bwMode="auto">
          <a:xfrm>
            <a:off x="928688" y="6702425"/>
            <a:ext cx="7629525" cy="0"/>
          </a:xfrm>
          <a:prstGeom prst="line">
            <a:avLst/>
          </a:prstGeom>
          <a:noFill/>
          <a:ln w="12700">
            <a:solidFill>
              <a:schemeClr val="tx1"/>
            </a:solidFill>
            <a:round/>
            <a:headEnd type="none" w="sm" len="sm"/>
            <a:tailEnd type="none" w="sm" len="sm"/>
          </a:ln>
        </p:spPr>
        <p:txBody>
          <a:bodyPr wrap="none" anchor="ctr"/>
          <a:lstStyle/>
          <a:p>
            <a:endParaRPr lang="en-IE"/>
          </a:p>
        </p:txBody>
      </p:sp>
    </p:spTree>
    <p:extLst>
      <p:ext uri="{BB962C8B-B14F-4D97-AF65-F5344CB8AC3E}">
        <p14:creationId xmlns:p14="http://schemas.microsoft.com/office/powerpoint/2010/main" val="320033694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40263" y="17463"/>
            <a:ext cx="3767137"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dirty="0"/>
              <a:t>&lt;doc</a:t>
            </a:r>
            <a:r>
              <a:rPr lang="en-US" dirty="0" smtClean="0"/>
              <a:t>.: IEEE 802.15−doc</a:t>
            </a:r>
            <a:r>
              <a:rPr lang="en-US" dirty="0"/>
              <a:t>&gt;</a:t>
            </a:r>
          </a:p>
        </p:txBody>
      </p:sp>
      <p:sp>
        <p:nvSpPr>
          <p:cNvPr id="2051" name="Rectangle 3"/>
          <p:cNvSpPr>
            <a:spLocks noGrp="1" noChangeArrowheads="1"/>
          </p:cNvSpPr>
          <p:nvPr>
            <p:ph type="dt" idx="1"/>
          </p:nvPr>
        </p:nvSpPr>
        <p:spPr bwMode="auto">
          <a:xfrm>
            <a:off x="874713" y="17463"/>
            <a:ext cx="3663950"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a:t>
            </a:r>
            <a:r>
              <a:rPr lang="en-US" smtClean="0"/>
              <a:t>month year</a:t>
            </a:r>
            <a:r>
              <a:rPr lang="en-US" dirty="0"/>
              <a:t>&gt;</a:t>
            </a:r>
          </a:p>
        </p:txBody>
      </p:sp>
      <p:sp>
        <p:nvSpPr>
          <p:cNvPr id="18436" name="Rectangle 4"/>
          <p:cNvSpPr>
            <a:spLocks noGrp="1" noRot="1" noChangeAspect="1" noChangeArrowheads="1" noTextEdit="1"/>
          </p:cNvSpPr>
          <p:nvPr>
            <p:ph type="sldImg" idx="2"/>
          </p:nvPr>
        </p:nvSpPr>
        <p:spPr bwMode="auto">
          <a:xfrm>
            <a:off x="2911475" y="523875"/>
            <a:ext cx="3457575" cy="25923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1236663" y="3294063"/>
            <a:ext cx="6807200" cy="31210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048250" y="6713538"/>
            <a:ext cx="3359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dirty="0"/>
              <a:t>&lt;</a:t>
            </a:r>
            <a:r>
              <a:rPr lang="en-US"/>
              <a:t>author</a:t>
            </a:r>
            <a:r>
              <a:rPr lang="en-US" smtClean="0"/>
              <a:t>&gt;, &lt;</a:t>
            </a:r>
            <a:r>
              <a:rPr lang="en-US" dirty="0"/>
              <a:t>company&gt;</a:t>
            </a:r>
          </a:p>
        </p:txBody>
      </p:sp>
      <p:sp>
        <p:nvSpPr>
          <p:cNvPr id="2055" name="Rectangle 7"/>
          <p:cNvSpPr>
            <a:spLocks noGrp="1" noChangeArrowheads="1"/>
          </p:cNvSpPr>
          <p:nvPr>
            <p:ph type="sldNum" sz="quarter" idx="5"/>
          </p:nvPr>
        </p:nvSpPr>
        <p:spPr bwMode="auto">
          <a:xfrm>
            <a:off x="3925888" y="6713538"/>
            <a:ext cx="1073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smtClean="0"/>
              <a:t>Page </a:t>
            </a:r>
            <a:fld id="{C9580A1F-29E4-48BC-9142-1EF48DDAA062}" type="slidenum">
              <a:rPr lang="en-US" smtClean="0"/>
              <a:pPr>
                <a:defRPr/>
              </a:pPr>
              <a:t>‹#›</a:t>
            </a:fld>
            <a:endParaRPr lang="en-US" dirty="0"/>
          </a:p>
        </p:txBody>
      </p:sp>
      <p:sp>
        <p:nvSpPr>
          <p:cNvPr id="18440" name="Rectangle 8"/>
          <p:cNvSpPr>
            <a:spLocks noChangeArrowheads="1"/>
          </p:cNvSpPr>
          <p:nvPr/>
        </p:nvSpPr>
        <p:spPr bwMode="auto">
          <a:xfrm>
            <a:off x="968375" y="6713538"/>
            <a:ext cx="952500" cy="184150"/>
          </a:xfrm>
          <a:prstGeom prst="rect">
            <a:avLst/>
          </a:prstGeom>
          <a:noFill/>
          <a:ln w="9525">
            <a:noFill/>
            <a:miter lim="800000"/>
            <a:headEnd/>
            <a:tailEnd/>
          </a:ln>
        </p:spPr>
        <p:txBody>
          <a:bodyPr lIns="0" tIns="0" rIns="0" bIns="0">
            <a:spAutoFit/>
          </a:bodyPr>
          <a:lstStyle/>
          <a:p>
            <a:r>
              <a:rPr lang="en-US"/>
              <a:t>Submission</a:t>
            </a:r>
          </a:p>
        </p:txBody>
      </p:sp>
      <p:sp>
        <p:nvSpPr>
          <p:cNvPr id="18441" name="Line 9"/>
          <p:cNvSpPr>
            <a:spLocks noChangeShapeType="1"/>
          </p:cNvSpPr>
          <p:nvPr/>
        </p:nvSpPr>
        <p:spPr bwMode="auto">
          <a:xfrm>
            <a:off x="968375" y="6711950"/>
            <a:ext cx="7343775" cy="0"/>
          </a:xfrm>
          <a:prstGeom prst="line">
            <a:avLst/>
          </a:prstGeom>
          <a:noFill/>
          <a:ln w="12700">
            <a:solidFill>
              <a:schemeClr val="tx1"/>
            </a:solidFill>
            <a:round/>
            <a:headEnd type="none" w="sm" len="sm"/>
            <a:tailEnd type="none" w="sm" len="sm"/>
          </a:ln>
        </p:spPr>
        <p:txBody>
          <a:bodyPr wrap="none" anchor="ctr"/>
          <a:lstStyle/>
          <a:p>
            <a:endParaRPr lang="en-IE"/>
          </a:p>
        </p:txBody>
      </p:sp>
      <p:sp>
        <p:nvSpPr>
          <p:cNvPr id="18442" name="Line 10"/>
          <p:cNvSpPr>
            <a:spLocks noChangeShapeType="1"/>
          </p:cNvSpPr>
          <p:nvPr/>
        </p:nvSpPr>
        <p:spPr bwMode="auto">
          <a:xfrm>
            <a:off x="866775" y="222250"/>
            <a:ext cx="7546975" cy="0"/>
          </a:xfrm>
          <a:prstGeom prst="line">
            <a:avLst/>
          </a:prstGeom>
          <a:noFill/>
          <a:ln w="12700">
            <a:solidFill>
              <a:schemeClr val="tx1"/>
            </a:solidFill>
            <a:round/>
            <a:headEnd type="none" w="sm" len="sm"/>
            <a:tailEnd type="none" w="sm" len="sm"/>
          </a:ln>
        </p:spPr>
        <p:txBody>
          <a:bodyPr wrap="none" anchor="ctr"/>
          <a:lstStyle/>
          <a:p>
            <a:endParaRPr lang="en-IE"/>
          </a:p>
        </p:txBody>
      </p:sp>
    </p:spTree>
    <p:extLst>
      <p:ext uri="{BB962C8B-B14F-4D97-AF65-F5344CB8AC3E}">
        <p14:creationId xmlns:p14="http://schemas.microsoft.com/office/powerpoint/2010/main" val="22376920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endParaRPr lang="en-US" smtClean="0"/>
          </a:p>
        </p:txBody>
      </p:sp>
      <p:sp>
        <p:nvSpPr>
          <p:cNvPr id="19460" name="Date Placeholder 4"/>
          <p:cNvSpPr>
            <a:spLocks noGrp="1"/>
          </p:cNvSpPr>
          <p:nvPr>
            <p:ph type="dt" sz="quarter" idx="1"/>
          </p:nvPr>
        </p:nvSpPr>
        <p:spPr>
          <a:noFill/>
        </p:spPr>
        <p:txBody>
          <a:bodyPr/>
          <a:lstStyle/>
          <a:p>
            <a:r>
              <a:rPr lang="en-US" smtClean="0"/>
              <a:t>&lt;month year</a:t>
            </a:r>
            <a:r>
              <a:rPr lang="en-US" dirty="0" smtClean="0"/>
              <a:t>&gt;</a:t>
            </a:r>
          </a:p>
        </p:txBody>
      </p:sp>
      <p:sp>
        <p:nvSpPr>
          <p:cNvPr id="19461" name="Footer Placeholder 5"/>
          <p:cNvSpPr>
            <a:spLocks noGrp="1"/>
          </p:cNvSpPr>
          <p:nvPr>
            <p:ph type="ftr" sz="quarter" idx="4"/>
          </p:nvPr>
        </p:nvSpPr>
        <p:spPr>
          <a:noFill/>
        </p:spPr>
        <p:txBody>
          <a:bodyPr/>
          <a:lstStyle/>
          <a:p>
            <a:pPr lvl="4"/>
            <a:r>
              <a:rPr lang="en-US" dirty="0" smtClean="0"/>
              <a:t>&lt;</a:t>
            </a:r>
            <a:r>
              <a:rPr lang="en-US" smtClean="0"/>
              <a:t>author&gt;, &lt;</a:t>
            </a:r>
            <a:r>
              <a:rPr lang="en-US" dirty="0" smtClean="0"/>
              <a:t>company&gt;</a:t>
            </a:r>
          </a:p>
        </p:txBody>
      </p:sp>
      <p:sp>
        <p:nvSpPr>
          <p:cNvPr id="19462" name="Slide Number Placeholder 6"/>
          <p:cNvSpPr>
            <a:spLocks noGrp="1"/>
          </p:cNvSpPr>
          <p:nvPr>
            <p:ph type="sldNum" sz="quarter" idx="5"/>
          </p:nvPr>
        </p:nvSpPr>
        <p:spPr>
          <a:noFill/>
        </p:spPr>
        <p:txBody>
          <a:bodyPr/>
          <a:lstStyle/>
          <a:p>
            <a:r>
              <a:rPr lang="en-US" smtClean="0"/>
              <a:t>Page </a:t>
            </a:r>
            <a:fld id="{2E3BD0FA-2EEC-4728-8D16-45E0BD95219C}" type="slidenum">
              <a:rPr lang="en-US" smtClean="0"/>
              <a:pPr/>
              <a:t>1</a:t>
            </a:fld>
            <a:endParaRPr lang="en-US" dirty="0" smtClean="0"/>
          </a:p>
        </p:txBody>
      </p:sp>
      <p:sp>
        <p:nvSpPr>
          <p:cNvPr id="19463" name="Header Placeholder 7"/>
          <p:cNvSpPr>
            <a:spLocks noGrp="1"/>
          </p:cNvSpPr>
          <p:nvPr>
            <p:ph type="hdr" sz="quarter"/>
          </p:nvPr>
        </p:nvSpPr>
        <p:spPr>
          <a:noFill/>
        </p:spPr>
        <p:txBody>
          <a:bodyPr/>
          <a:lstStyle/>
          <a:p>
            <a:r>
              <a:rPr lang="en-US" dirty="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76400"/>
            <a:ext cx="8382000" cy="441960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xfrm>
            <a:off x="4351338" y="6475413"/>
            <a:ext cx="517525" cy="184150"/>
          </a:xfrm>
        </p:spPr>
        <p:txBody>
          <a:bodyPr/>
          <a:lstStyle>
            <a:lvl1pPr>
              <a:defRPr>
                <a:latin typeface="Calibri" pitchFamily="34" charset="0"/>
              </a:defRPr>
            </a:lvl1pPr>
          </a:lstStyle>
          <a:p>
            <a:pPr>
              <a:defRPr/>
            </a:pPr>
            <a:r>
              <a:rPr lang="en-US" smtClean="0"/>
              <a:t>Slide </a:t>
            </a:r>
            <a:fld id="{1839C26E-1C68-40CF-9F30-FC42783EAF74}" type="slidenum">
              <a:rPr lang="en-US" smtClean="0"/>
              <a:pPr>
                <a:defRPr/>
              </a:pPr>
              <a:t>‹#›</a:t>
            </a:fld>
            <a:endParaRPr lang="en-US" dirty="0"/>
          </a:p>
        </p:txBody>
      </p:sp>
      <p:sp>
        <p:nvSpPr>
          <p:cNvPr id="6" name="Rectangle 5"/>
          <p:cNvSpPr>
            <a:spLocks noGrp="1" noChangeArrowheads="1"/>
          </p:cNvSpPr>
          <p:nvPr>
            <p:ph type="ftr" sz="quarter" idx="10"/>
          </p:nvPr>
        </p:nvSpPr>
        <p:spPr>
          <a:xfrm>
            <a:off x="5486400" y="6475413"/>
            <a:ext cx="3276600" cy="184150"/>
          </a:xfrm>
        </p:spPr>
        <p:txBody>
          <a:bodyPr/>
          <a:lstStyle>
            <a:lvl1pPr>
              <a:defRPr/>
            </a:lvl1pPr>
          </a:lstStyle>
          <a:p>
            <a:pPr>
              <a:defRPr/>
            </a:pPr>
            <a:r>
              <a:rPr lang="en-US" dirty="0" smtClean="0"/>
              <a:t>Verso (DecaWave)</a:t>
            </a:r>
            <a:endParaRPr lang="en-US" dirty="0"/>
          </a:p>
        </p:txBody>
      </p:sp>
      <p:sp>
        <p:nvSpPr>
          <p:cNvPr id="7" name="Title 6"/>
          <p:cNvSpPr>
            <a:spLocks noGrp="1"/>
          </p:cNvSpPr>
          <p:nvPr>
            <p:ph type="title"/>
          </p:nvPr>
        </p:nvSpPr>
        <p:spPr/>
        <p:txBody>
          <a:bodyPr/>
          <a:lstStyle/>
          <a:p>
            <a:r>
              <a:rPr lang="en-US" smtClean="0"/>
              <a:t>Click to edit Master title style</a:t>
            </a:r>
            <a:endParaRPr lang="en-IE"/>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p:txBody>
          <a:bodyPr/>
          <a:lstStyle>
            <a:lvl1pPr>
              <a:defRPr/>
            </a:lvl1pPr>
          </a:lstStyle>
          <a:p>
            <a:pPr>
              <a:defRPr/>
            </a:pPr>
            <a:r>
              <a:rPr lang="en-US" dirty="0" smtClean="0"/>
              <a:t>Verso (DecaWave)</a:t>
            </a:r>
            <a:endParaRPr lang="en-US" dirty="0"/>
          </a:p>
        </p:txBody>
      </p:sp>
      <p:sp>
        <p:nvSpPr>
          <p:cNvPr id="3" name="Rectangle 6"/>
          <p:cNvSpPr>
            <a:spLocks noGrp="1" noChangeArrowheads="1"/>
          </p:cNvSpPr>
          <p:nvPr>
            <p:ph type="sldNum" sz="quarter" idx="11"/>
          </p:nvPr>
        </p:nvSpPr>
        <p:spPr/>
        <p:txBody>
          <a:bodyPr/>
          <a:lstStyle>
            <a:lvl1pPr>
              <a:defRPr/>
            </a:lvl1pPr>
          </a:lstStyle>
          <a:p>
            <a:pPr>
              <a:defRPr/>
            </a:pPr>
            <a:r>
              <a:rPr lang="en-US" smtClean="0"/>
              <a:t>Slide </a:t>
            </a:r>
            <a:fld id="{2137231E-EE7B-4AD2-8AB0-B7306DE255D3}" type="slidenum">
              <a:rPr lang="en-US" smtClean="0"/>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5486400" y="6475413"/>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dirty="0" smtClean="0"/>
              <a:t>Verso  (DecaWave)</a:t>
            </a:r>
            <a:endParaRPr lang="en-US" dirty="0"/>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smtClean="0"/>
              <a:t>Slide </a:t>
            </a:r>
            <a:fld id="{A8F84941-EDAF-457E-ACF1-12D0991D2666}" type="slidenum">
              <a:rPr lang="en-US" smtClean="0"/>
              <a:pPr>
                <a:defRPr/>
              </a:pPr>
              <a:t>‹#›</a:t>
            </a:fld>
            <a:endParaRPr lang="en-US" dirty="0"/>
          </a:p>
        </p:txBody>
      </p:sp>
      <p:sp>
        <p:nvSpPr>
          <p:cNvPr id="2" name="Rectangle 7"/>
          <p:cNvSpPr>
            <a:spLocks noChangeArrowheads="1"/>
          </p:cNvSpPr>
          <p:nvPr/>
        </p:nvSpPr>
        <p:spPr bwMode="auto">
          <a:xfrm>
            <a:off x="3657600" y="394156"/>
            <a:ext cx="5105400" cy="215444"/>
          </a:xfrm>
          <a:prstGeom prst="rect">
            <a:avLst/>
          </a:prstGeom>
          <a:noFill/>
          <a:ln w="9525">
            <a:noFill/>
            <a:miter lim="800000"/>
            <a:headEnd/>
            <a:tailEnd/>
          </a:ln>
        </p:spPr>
        <p:txBody>
          <a:bodyPr lIns="0" tIns="0" rIns="0" bIns="0" anchor="b">
            <a:spAutoFit/>
          </a:bodyPr>
          <a:lstStyle/>
          <a:p>
            <a:pPr lvl="4" algn="r"/>
            <a:r>
              <a:rPr lang="en-US" sz="1400" b="1" dirty="0" smtClean="0"/>
              <a:t>Doc: IEEE 802.15-15-0592-00-0008</a:t>
            </a:r>
            <a:endParaRPr lang="en-US" sz="1400" b="1" dirty="0"/>
          </a:p>
        </p:txBody>
      </p:sp>
      <p:sp>
        <p:nvSpPr>
          <p:cNvPr id="1031" name="Line 8"/>
          <p:cNvSpPr>
            <a:spLocks noChangeShapeType="1"/>
          </p:cNvSpPr>
          <p:nvPr/>
        </p:nvSpPr>
        <p:spPr bwMode="auto">
          <a:xfrm>
            <a:off x="381000" y="609600"/>
            <a:ext cx="8382000" cy="0"/>
          </a:xfrm>
          <a:prstGeom prst="line">
            <a:avLst/>
          </a:prstGeom>
          <a:noFill/>
          <a:ln w="12700">
            <a:solidFill>
              <a:schemeClr val="tx1"/>
            </a:solidFill>
            <a:round/>
            <a:headEnd type="none" w="sm" len="sm"/>
            <a:tailEnd type="none" w="sm" len="sm"/>
          </a:ln>
        </p:spPr>
        <p:txBody>
          <a:bodyPr wrap="none" anchor="ctr"/>
          <a:lstStyle/>
          <a:p>
            <a:endParaRPr lang="en-IE"/>
          </a:p>
        </p:txBody>
      </p:sp>
      <p:sp>
        <p:nvSpPr>
          <p:cNvPr id="1032" name="Rectangle 9"/>
          <p:cNvSpPr>
            <a:spLocks noChangeArrowheads="1"/>
          </p:cNvSpPr>
          <p:nvPr/>
        </p:nvSpPr>
        <p:spPr bwMode="auto">
          <a:xfrm>
            <a:off x="381000" y="6477000"/>
            <a:ext cx="711200" cy="184150"/>
          </a:xfrm>
          <a:prstGeom prst="rect">
            <a:avLst/>
          </a:prstGeom>
          <a:noFill/>
          <a:ln w="9525">
            <a:noFill/>
            <a:miter lim="800000"/>
            <a:headEnd/>
            <a:tailEnd/>
          </a:ln>
        </p:spPr>
        <p:txBody>
          <a:bodyPr lIns="0" tIns="0" rIns="0" bIns="0">
            <a:spAutoFit/>
          </a:bodyPr>
          <a:lstStyle/>
          <a:p>
            <a:r>
              <a:rPr lang="en-US"/>
              <a:t>Submission</a:t>
            </a:r>
          </a:p>
        </p:txBody>
      </p:sp>
      <p:sp>
        <p:nvSpPr>
          <p:cNvPr id="1033" name="Line 10"/>
          <p:cNvSpPr>
            <a:spLocks noChangeShapeType="1"/>
          </p:cNvSpPr>
          <p:nvPr/>
        </p:nvSpPr>
        <p:spPr bwMode="auto">
          <a:xfrm>
            <a:off x="381000" y="6477000"/>
            <a:ext cx="8382000" cy="0"/>
          </a:xfrm>
          <a:prstGeom prst="line">
            <a:avLst/>
          </a:prstGeom>
          <a:noFill/>
          <a:ln w="12700">
            <a:solidFill>
              <a:schemeClr val="tx1"/>
            </a:solidFill>
            <a:round/>
            <a:headEnd type="none" w="sm" len="sm"/>
            <a:tailEnd type="none" w="sm" len="sm"/>
          </a:ln>
        </p:spPr>
        <p:txBody>
          <a:bodyPr wrap="none" anchor="ctr"/>
          <a:lstStyle/>
          <a:p>
            <a:endParaRPr lang="en-IE"/>
          </a:p>
        </p:txBody>
      </p:sp>
      <p:sp>
        <p:nvSpPr>
          <p:cNvPr id="1034" name="Rectangle 7"/>
          <p:cNvSpPr>
            <a:spLocks noChangeArrowheads="1"/>
          </p:cNvSpPr>
          <p:nvPr userDrawn="1"/>
        </p:nvSpPr>
        <p:spPr bwMode="auto">
          <a:xfrm>
            <a:off x="381000" y="393700"/>
            <a:ext cx="3200400" cy="215900"/>
          </a:xfrm>
          <a:prstGeom prst="rect">
            <a:avLst/>
          </a:prstGeom>
          <a:noFill/>
          <a:ln w="9525">
            <a:noFill/>
            <a:miter lim="800000"/>
            <a:headEnd/>
            <a:tailEnd/>
          </a:ln>
        </p:spPr>
        <p:txBody>
          <a:bodyPr lIns="0" tIns="0" rIns="0" bIns="0" anchor="b">
            <a:spAutoFit/>
          </a:bodyPr>
          <a:lstStyle/>
          <a:p>
            <a:pPr marL="0" lvl="4"/>
            <a:r>
              <a:rPr lang="en-US" sz="1400" b="1" dirty="0" smtClean="0"/>
              <a:t>July 2015</a:t>
            </a:r>
            <a:endParaRPr lang="en-US" sz="1400" b="1" dirty="0"/>
          </a:p>
        </p:txBody>
      </p:sp>
    </p:spTree>
  </p:cSld>
  <p:clrMap bg1="lt1" tx1="dk1" bg2="lt2" tx2="dk2" accent1="accent1" accent2="accent2" accent3="accent3" accent4="accent4" accent5="accent5" accent6="accent6" hlink="hlink" folHlink="folHlink"/>
  <p:sldLayoutIdLst>
    <p:sldLayoutId id="2147483772" r:id="rId1"/>
    <p:sldLayoutId id="2147483777" r:id="rId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2"/>
          <p:cNvSpPr>
            <a:spLocks noGrp="1"/>
          </p:cNvSpPr>
          <p:nvPr>
            <p:ph type="ftr" sz="quarter" idx="10"/>
          </p:nvPr>
        </p:nvSpPr>
        <p:spPr>
          <a:noFill/>
        </p:spPr>
        <p:txBody>
          <a:bodyPr/>
          <a:lstStyle/>
          <a:p>
            <a:r>
              <a:rPr lang="en-US" dirty="0" smtClean="0"/>
              <a:t>Verso (DecaWave)</a:t>
            </a:r>
          </a:p>
        </p:txBody>
      </p:sp>
      <p:sp>
        <p:nvSpPr>
          <p:cNvPr id="13315" name="Slide Number Placeholder 3"/>
          <p:cNvSpPr>
            <a:spLocks noGrp="1"/>
          </p:cNvSpPr>
          <p:nvPr>
            <p:ph type="sldNum" sz="quarter" idx="11"/>
          </p:nvPr>
        </p:nvSpPr>
        <p:spPr>
          <a:xfrm>
            <a:off x="4394200" y="6475413"/>
            <a:ext cx="431800" cy="184150"/>
          </a:xfrm>
          <a:noFill/>
        </p:spPr>
        <p:txBody>
          <a:bodyPr/>
          <a:lstStyle/>
          <a:p>
            <a:r>
              <a:rPr lang="en-US" smtClean="0"/>
              <a:t>Slide </a:t>
            </a:r>
            <a:fld id="{F473491C-1D61-499E-A3A8-D4E2D5EC8647}" type="slidenum">
              <a:rPr lang="en-US" smtClean="0"/>
              <a:pPr/>
              <a:t>1</a:t>
            </a:fld>
            <a:endParaRPr lang="en-US" dirty="0" smtClean="0"/>
          </a:p>
        </p:txBody>
      </p:sp>
      <p:sp>
        <p:nvSpPr>
          <p:cNvPr id="27651" name="Rectangle 3"/>
          <p:cNvSpPr>
            <a:spLocks noChangeArrowheads="1"/>
          </p:cNvSpPr>
          <p:nvPr/>
        </p:nvSpPr>
        <p:spPr bwMode="auto">
          <a:xfrm>
            <a:off x="152400" y="762000"/>
            <a:ext cx="8839200" cy="369888"/>
          </a:xfrm>
          <a:prstGeom prst="rect">
            <a:avLst/>
          </a:prstGeom>
          <a:noFill/>
          <a:ln w="12700">
            <a:noFill/>
            <a:miter lim="800000"/>
            <a:headEnd type="none" w="sm" len="sm"/>
            <a:tailEnd type="none" w="sm" len="sm"/>
          </a:ln>
          <a:effectLst/>
        </p:spPr>
        <p:txBody>
          <a:bodyPr>
            <a:spAutoFit/>
          </a:bodyPr>
          <a:lstStyle/>
          <a:p>
            <a:pPr algn="ctr">
              <a:defRPr/>
            </a:pPr>
            <a:r>
              <a:rPr lang="en-US" sz="1800" b="1" u="sng" dirty="0" smtClean="0">
                <a:solidFill>
                  <a:schemeClr val="tx2"/>
                </a:solidFill>
                <a:effectLst>
                  <a:outerShdw blurRad="38100" dist="38100" dir="2700000" algn="tl">
                    <a:srgbClr val="C0C0C0"/>
                  </a:outerShdw>
                </a:effectLst>
              </a:rPr>
              <a:t>Project: IEEE P802.15 Working Group for Wireless Personal Area Networks (WPANs</a:t>
            </a:r>
            <a:r>
              <a:rPr lang="en-US" sz="1800" b="1" u="sng" dirty="0">
                <a:solidFill>
                  <a:schemeClr val="tx2"/>
                </a:solidFill>
                <a:effectLst>
                  <a:outerShdw blurRad="38100" dist="38100" dir="2700000" algn="tl">
                    <a:srgbClr val="C0C0C0"/>
                  </a:outerShdw>
                </a:effectLst>
              </a:rPr>
              <a:t>)</a:t>
            </a:r>
            <a:endParaRPr lang="en-US" sz="1600" b="1" dirty="0">
              <a:solidFill>
                <a:schemeClr val="tx2"/>
              </a:solidFill>
            </a:endParaRPr>
          </a:p>
        </p:txBody>
      </p:sp>
      <p:sp>
        <p:nvSpPr>
          <p:cNvPr id="13317" name="Rectangle 3"/>
          <p:cNvSpPr>
            <a:spLocks noChangeArrowheads="1"/>
          </p:cNvSpPr>
          <p:nvPr/>
        </p:nvSpPr>
        <p:spPr bwMode="auto">
          <a:xfrm>
            <a:off x="381000" y="1219200"/>
            <a:ext cx="8382000" cy="4739759"/>
          </a:xfrm>
          <a:prstGeom prst="rect">
            <a:avLst/>
          </a:prstGeom>
          <a:noFill/>
          <a:ln w="12700">
            <a:noFill/>
            <a:miter lim="800000"/>
            <a:headEnd type="none" w="sm" len="sm"/>
            <a:tailEnd type="none" w="sm" len="sm"/>
          </a:ln>
        </p:spPr>
        <p:txBody>
          <a:bodyPr>
            <a:spAutoFit/>
          </a:bodyPr>
          <a:lstStyle/>
          <a:p>
            <a:r>
              <a:rPr lang="en-US" sz="1600" b="1" dirty="0" smtClean="0">
                <a:solidFill>
                  <a:schemeClr val="tx2"/>
                </a:solidFill>
              </a:rPr>
              <a:t>Submission Title:</a:t>
            </a:r>
            <a:r>
              <a:rPr lang="en-US" sz="1600" dirty="0" smtClean="0">
                <a:solidFill>
                  <a:schemeClr val="tx2"/>
                </a:solidFill>
              </a:rPr>
              <a:t> [A MAC frame format including </a:t>
            </a:r>
            <a:r>
              <a:rPr lang="en-US" sz="1600" dirty="0"/>
              <a:t>Information </a:t>
            </a:r>
            <a:r>
              <a:rPr lang="en-US" sz="1600" dirty="0" smtClean="0"/>
              <a:t>Elements</a:t>
            </a:r>
            <a:r>
              <a:rPr lang="en-US" sz="1600" dirty="0" smtClean="0">
                <a:solidFill>
                  <a:schemeClr val="tx2"/>
                </a:solidFill>
              </a:rPr>
              <a:t>]  </a:t>
            </a:r>
            <a:r>
              <a:rPr lang="en-US" sz="1600" dirty="0">
                <a:solidFill>
                  <a:schemeClr val="tx2"/>
                </a:solidFill>
              </a:rPr>
              <a:t>	</a:t>
            </a:r>
          </a:p>
          <a:p>
            <a:r>
              <a:rPr lang="en-US" sz="1600" b="1" dirty="0" smtClean="0">
                <a:solidFill>
                  <a:schemeClr val="tx2"/>
                </a:solidFill>
              </a:rPr>
              <a:t>Date Submitted: </a:t>
            </a:r>
            <a:r>
              <a:rPr lang="en-US" sz="1600" dirty="0" smtClean="0">
                <a:solidFill>
                  <a:schemeClr val="tx2"/>
                </a:solidFill>
              </a:rPr>
              <a:t>[</a:t>
            </a:r>
            <a:r>
              <a:rPr lang="en-US" sz="1600" dirty="0" smtClean="0">
                <a:solidFill>
                  <a:schemeClr val="tx2"/>
                </a:solidFill>
              </a:rPr>
              <a:t>16</a:t>
            </a:r>
            <a:r>
              <a:rPr lang="en-US" sz="1600" baseline="30000" dirty="0" smtClean="0">
                <a:solidFill>
                  <a:schemeClr val="tx2"/>
                </a:solidFill>
              </a:rPr>
              <a:t>th</a:t>
            </a:r>
            <a:r>
              <a:rPr lang="en-US" sz="1600" dirty="0" smtClean="0">
                <a:solidFill>
                  <a:schemeClr val="tx2"/>
                </a:solidFill>
              </a:rPr>
              <a:t> </a:t>
            </a:r>
            <a:r>
              <a:rPr lang="en-US" sz="1600" dirty="0" smtClean="0">
                <a:solidFill>
                  <a:schemeClr val="tx2"/>
                </a:solidFill>
              </a:rPr>
              <a:t>July 2015 ]</a:t>
            </a:r>
            <a:endParaRPr lang="en-US" sz="1600" dirty="0">
              <a:solidFill>
                <a:schemeClr val="tx2"/>
              </a:solidFill>
            </a:endParaRPr>
          </a:p>
          <a:p>
            <a:r>
              <a:rPr lang="en-US" sz="1600" b="1" dirty="0">
                <a:solidFill>
                  <a:schemeClr val="tx2"/>
                </a:solidFill>
              </a:rPr>
              <a:t>Source</a:t>
            </a:r>
            <a:r>
              <a:rPr lang="en-US" sz="1600" b="1" dirty="0" smtClean="0">
                <a:solidFill>
                  <a:schemeClr val="tx2"/>
                </a:solidFill>
              </a:rPr>
              <a:t>:</a:t>
            </a:r>
            <a:r>
              <a:rPr lang="en-US" sz="1600" dirty="0" smtClean="0">
                <a:solidFill>
                  <a:schemeClr val="tx2"/>
                </a:solidFill>
              </a:rPr>
              <a:t> [Billy Verso</a:t>
            </a:r>
            <a:r>
              <a:rPr lang="en-US" sz="1600" dirty="0" smtClean="0"/>
              <a:t>] </a:t>
            </a:r>
            <a:endParaRPr lang="en-US" sz="1600" dirty="0"/>
          </a:p>
          <a:p>
            <a:r>
              <a:rPr lang="en-US" sz="1600" b="1" dirty="0">
                <a:solidFill>
                  <a:schemeClr val="tx2"/>
                </a:solidFill>
              </a:rPr>
              <a:t>Company</a:t>
            </a:r>
            <a:r>
              <a:rPr lang="en-US" sz="1600" b="1" dirty="0" smtClean="0">
                <a:solidFill>
                  <a:schemeClr val="tx2"/>
                </a:solidFill>
              </a:rPr>
              <a:t>:</a:t>
            </a:r>
            <a:r>
              <a:rPr lang="en-US" sz="1600" dirty="0" smtClean="0">
                <a:solidFill>
                  <a:schemeClr val="tx2"/>
                </a:solidFill>
              </a:rPr>
              <a:t> [</a:t>
            </a:r>
            <a:r>
              <a:rPr lang="en-US" sz="1600" dirty="0">
                <a:solidFill>
                  <a:schemeClr val="tx2"/>
                </a:solidFill>
              </a:rPr>
              <a:t>DecaWave</a:t>
            </a:r>
            <a:r>
              <a:rPr lang="en-US" sz="1600" dirty="0"/>
              <a:t>]</a:t>
            </a:r>
          </a:p>
          <a:p>
            <a:r>
              <a:rPr lang="en-US" sz="1600" b="1" dirty="0">
                <a:solidFill>
                  <a:schemeClr val="tx2"/>
                </a:solidFill>
              </a:rPr>
              <a:t>Address</a:t>
            </a:r>
            <a:r>
              <a:rPr lang="en-US" sz="1600" b="1" dirty="0" smtClean="0">
                <a:solidFill>
                  <a:schemeClr val="tx2"/>
                </a:solidFill>
              </a:rPr>
              <a:t>: </a:t>
            </a:r>
            <a:r>
              <a:rPr lang="en-US" sz="1600" dirty="0" smtClean="0">
                <a:solidFill>
                  <a:schemeClr val="tx2"/>
                </a:solidFill>
              </a:rPr>
              <a:t>[Adelaide Chambers, Peter Street, Dublin 8, Ireland</a:t>
            </a:r>
            <a:r>
              <a:rPr lang="en-US" sz="1600" dirty="0">
                <a:solidFill>
                  <a:schemeClr val="tx2"/>
                </a:solidFill>
              </a:rPr>
              <a:t>]</a:t>
            </a:r>
          </a:p>
          <a:p>
            <a:r>
              <a:rPr lang="en-US" sz="1600" b="1" dirty="0">
                <a:solidFill>
                  <a:schemeClr val="tx2"/>
                </a:solidFill>
              </a:rPr>
              <a:t>Voice</a:t>
            </a:r>
            <a:r>
              <a:rPr lang="en-US" sz="1600" b="1" dirty="0" smtClean="0"/>
              <a:t>:</a:t>
            </a:r>
            <a:r>
              <a:rPr lang="en-US" sz="1600" dirty="0" smtClean="0"/>
              <a:t>[1353 1 6975030</a:t>
            </a:r>
            <a:r>
              <a:rPr lang="en-US" sz="1600" dirty="0" smtClean="0">
                <a:solidFill>
                  <a:schemeClr val="tx2"/>
                </a:solidFill>
              </a:rPr>
              <a:t>] </a:t>
            </a:r>
            <a:r>
              <a:rPr lang="en-US" sz="1600" b="1" dirty="0" smtClean="0">
                <a:solidFill>
                  <a:schemeClr val="tx2"/>
                </a:solidFill>
              </a:rPr>
              <a:t>Fax:</a:t>
            </a:r>
            <a:r>
              <a:rPr lang="en-US" sz="1600" dirty="0" smtClean="0">
                <a:solidFill>
                  <a:schemeClr val="tx2"/>
                </a:solidFill>
              </a:rPr>
              <a:t> </a:t>
            </a:r>
            <a:r>
              <a:rPr lang="en-US" sz="1600" dirty="0" smtClean="0"/>
              <a:t>[</a:t>
            </a:r>
            <a:r>
              <a:rPr lang="en-US" sz="1600" dirty="0" smtClean="0">
                <a:solidFill>
                  <a:schemeClr val="tx2"/>
                </a:solidFill>
              </a:rPr>
              <a:t>] </a:t>
            </a:r>
          </a:p>
          <a:p>
            <a:r>
              <a:rPr lang="en-US" sz="1600" b="1" dirty="0" smtClean="0">
                <a:solidFill>
                  <a:schemeClr val="tx2"/>
                </a:solidFill>
              </a:rPr>
              <a:t>E−Mail</a:t>
            </a:r>
            <a:r>
              <a:rPr lang="en-US" sz="1600" b="1" dirty="0">
                <a:solidFill>
                  <a:schemeClr val="tx2"/>
                </a:solidFill>
              </a:rPr>
              <a:t>:</a:t>
            </a:r>
            <a:r>
              <a:rPr lang="en-US" sz="1600" dirty="0">
                <a:solidFill>
                  <a:schemeClr val="tx2"/>
                </a:solidFill>
              </a:rPr>
              <a:t>[</a:t>
            </a:r>
            <a:r>
              <a:rPr lang="en-US" sz="1600" dirty="0" err="1" smtClean="0">
                <a:solidFill>
                  <a:schemeClr val="tx2"/>
                </a:solidFill>
              </a:rPr>
              <a:t>billy.verso</a:t>
            </a:r>
            <a:r>
              <a:rPr lang="en-US" sz="1600" dirty="0" smtClean="0">
                <a:solidFill>
                  <a:schemeClr val="tx2"/>
                </a:solidFill>
              </a:rPr>
              <a:t> “at” decawave.com]</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b="1" dirty="0" smtClean="0">
                <a:solidFill>
                  <a:schemeClr val="tx2"/>
                </a:solidFill>
              </a:rPr>
              <a:t>:</a:t>
            </a:r>
            <a:r>
              <a:rPr lang="en-US" sz="1600" dirty="0" smtClean="0">
                <a:solidFill>
                  <a:schemeClr val="tx2"/>
                </a:solidFill>
              </a:rPr>
              <a:t> [A</a:t>
            </a:r>
            <a:r>
              <a:rPr lang="en-US" sz="1600" dirty="0" smtClean="0"/>
              <a:t> presentation of a MAC frame format including Information Elements</a:t>
            </a:r>
            <a:r>
              <a:rPr lang="en-US" sz="1600" dirty="0" smtClean="0">
                <a:solidFill>
                  <a:schemeClr val="tx2"/>
                </a:solidFill>
              </a:rPr>
              <a:t>]</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[Presents a MAC frame format proposal </a:t>
            </a:r>
            <a:r>
              <a:rPr lang="en-US" sz="1600" dirty="0">
                <a:solidFill>
                  <a:schemeClr val="tx2"/>
                </a:solidFill>
              </a:rPr>
              <a:t>for </a:t>
            </a:r>
            <a:r>
              <a:rPr lang="en-US" sz="1600" dirty="0" smtClean="0">
                <a:solidFill>
                  <a:schemeClr val="tx2"/>
                </a:solidFill>
              </a:rPr>
              <a:t>802.15.8 that includes information elements]</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t>Material for discussion in IEEE 802.15 TG8]</a:t>
            </a:r>
            <a:endParaRPr lang="en-US" sz="1600" dirty="0">
              <a:solidFill>
                <a:schemeClr val="tx2"/>
              </a:solidFill>
            </a:endParaRPr>
          </a:p>
          <a:p>
            <a:r>
              <a:rPr lang="en-US" sz="1600" b="1" dirty="0">
                <a:solidFill>
                  <a:schemeClr val="tx2"/>
                </a:solidFill>
              </a:rPr>
              <a:t>Notice:</a:t>
            </a:r>
            <a:r>
              <a:rPr lang="en-US" sz="1600" dirty="0">
                <a:solidFill>
                  <a:schemeClr val="tx2"/>
                </a:solidFill>
              </a:rPr>
              <a:t>	</a:t>
            </a:r>
            <a:r>
              <a:rPr lang="en-US" sz="1600" dirty="0" smtClean="0">
                <a:solidFill>
                  <a:schemeClr val="tx2"/>
                </a:solidFill>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a:solidFill>
                  <a:schemeClr val="tx2"/>
                </a:solidFill>
              </a:rPr>
              <a:t>.</a:t>
            </a:r>
          </a:p>
          <a:p>
            <a:endParaRPr lang="en-US" sz="1600" dirty="0">
              <a:solidFill>
                <a:schemeClr val="tx2"/>
              </a:solidFill>
            </a:endParaRPr>
          </a:p>
          <a:p>
            <a:r>
              <a:rPr lang="en-US" sz="1600" b="1" dirty="0">
                <a:solidFill>
                  <a:schemeClr val="tx2"/>
                </a:solidFill>
              </a:rPr>
              <a:t>Release:</a:t>
            </a:r>
            <a:r>
              <a:rPr lang="en-US" sz="1600" dirty="0">
                <a:solidFill>
                  <a:schemeClr val="tx2"/>
                </a:solidFill>
              </a:rPr>
              <a:t>	</a:t>
            </a:r>
            <a:r>
              <a:rPr lang="en-US" sz="1600" dirty="0" smtClean="0">
                <a:solidFill>
                  <a:schemeClr val="tx2"/>
                </a:solidFill>
              </a:rPr>
              <a:t>The contributor acknowledges and accepts that this contribution becomes the property of IEEE and may be made publicly available by P802.15</a:t>
            </a:r>
            <a:r>
              <a:rPr lang="en-US" sz="1600" dirty="0">
                <a:solidFill>
                  <a:schemeClr val="tx2"/>
                </a:solidFill>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dirty="0" smtClean="0"/>
              <a:t>Verso (DecaWave)</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2137231E-EE7B-4AD2-8AB0-B7306DE255D3}" type="slidenum">
              <a:rPr lang="en-US" smtClean="0"/>
              <a:pPr>
                <a:defRPr/>
              </a:pPr>
              <a:t>2</a:t>
            </a:fld>
            <a:endParaRPr lang="en-US" dirty="0"/>
          </a:p>
        </p:txBody>
      </p:sp>
      <p:sp>
        <p:nvSpPr>
          <p:cNvPr id="4" name="Content Placeholder 8"/>
          <p:cNvSpPr txBox="1">
            <a:spLocks/>
          </p:cNvSpPr>
          <p:nvPr/>
        </p:nvSpPr>
        <p:spPr>
          <a:xfrm>
            <a:off x="396949" y="1600200"/>
            <a:ext cx="8382000" cy="41910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r>
              <a:rPr lang="en-IE" sz="2400" kern="0" dirty="0" smtClean="0"/>
              <a:t>This document presents a method to include Information Elements (IEs) into the 802.15.8 MAC Frame</a:t>
            </a:r>
          </a:p>
          <a:p>
            <a:endParaRPr lang="en-IE" sz="2400" kern="0" dirty="0" smtClean="0"/>
          </a:p>
          <a:p>
            <a:r>
              <a:rPr lang="en-IE" sz="2400" kern="0" dirty="0" smtClean="0"/>
              <a:t>It also presents a possible encoding method for the IEs </a:t>
            </a:r>
          </a:p>
          <a:p>
            <a:endParaRPr lang="en-IE" sz="2400" kern="0" dirty="0" smtClean="0"/>
          </a:p>
          <a:p>
            <a:r>
              <a:rPr lang="en-IE" sz="2400" kern="0" dirty="0" smtClean="0"/>
              <a:t>This is not the same as the IE encoding used in 802.15.4</a:t>
            </a:r>
          </a:p>
          <a:p>
            <a:endParaRPr lang="en-IE" sz="2400" kern="0" dirty="0" smtClean="0"/>
          </a:p>
          <a:p>
            <a:r>
              <a:rPr lang="en-IE" sz="2400" kern="0" dirty="0" smtClean="0"/>
              <a:t> </a:t>
            </a:r>
          </a:p>
          <a:p>
            <a:endParaRPr lang="en-IE" sz="2400" kern="0" dirty="0" smtClean="0"/>
          </a:p>
          <a:p>
            <a:pPr marL="0" indent="0">
              <a:buNone/>
            </a:pPr>
            <a:r>
              <a:rPr lang="en-IE" sz="2400" kern="0" dirty="0" smtClean="0"/>
              <a:t> </a:t>
            </a:r>
          </a:p>
          <a:p>
            <a:endParaRPr lang="en-IE" sz="2400" kern="0" dirty="0" smtClean="0"/>
          </a:p>
        </p:txBody>
      </p:sp>
      <p:sp>
        <p:nvSpPr>
          <p:cNvPr id="5" name="Title 1"/>
          <p:cNvSpPr txBox="1">
            <a:spLocks/>
          </p:cNvSpPr>
          <p:nvPr/>
        </p:nvSpPr>
        <p:spPr>
          <a:xfrm>
            <a:off x="0" y="685800"/>
            <a:ext cx="8610600" cy="6096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IE" kern="0" dirty="0" smtClean="0"/>
              <a:t>Introduction</a:t>
            </a:r>
          </a:p>
        </p:txBody>
      </p:sp>
    </p:spTree>
    <p:extLst>
      <p:ext uri="{BB962C8B-B14F-4D97-AF65-F5344CB8AC3E}">
        <p14:creationId xmlns:p14="http://schemas.microsoft.com/office/powerpoint/2010/main" val="2271746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762000"/>
            <a:ext cx="8610600" cy="762000"/>
          </a:xfrm>
        </p:spPr>
        <p:txBody>
          <a:bodyPr/>
          <a:lstStyle/>
          <a:p>
            <a:pPr algn="ctr"/>
            <a:r>
              <a:rPr lang="en-IE" noProof="0" dirty="0" smtClean="0"/>
              <a:t>General MAC frame format with IEs</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dirty="0" smtClean="0"/>
              <a:t>Verso (DecaWave)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3</a:t>
            </a:fld>
            <a:endParaRPr lang="en-US" dirty="0" smtClean="0"/>
          </a:p>
        </p:txBody>
      </p:sp>
      <p:sp>
        <p:nvSpPr>
          <p:cNvPr id="14341" name="Content Placeholder 8"/>
          <p:cNvSpPr>
            <a:spLocks noGrp="1"/>
          </p:cNvSpPr>
          <p:nvPr>
            <p:ph idx="1"/>
          </p:nvPr>
        </p:nvSpPr>
        <p:spPr>
          <a:xfrm>
            <a:off x="381000" y="4343400"/>
            <a:ext cx="8382000" cy="1752600"/>
          </a:xfrm>
        </p:spPr>
        <p:txBody>
          <a:bodyPr/>
          <a:lstStyle/>
          <a:p>
            <a:r>
              <a:rPr lang="en-IE" sz="2400" noProof="0" dirty="0" smtClean="0"/>
              <a:t>The above is based generally on 802.15.4 (“2015?”) with the addressing fields sized as per </a:t>
            </a:r>
            <a:r>
              <a:rPr lang="en-IE" sz="2400" dirty="0" smtClean="0"/>
              <a:t>TG8’s current thinking</a:t>
            </a:r>
            <a:endParaRPr lang="en-IE" sz="2400" noProof="0" dirty="0" smtClean="0"/>
          </a:p>
          <a:p>
            <a:endParaRPr lang="en-IE" sz="1050" noProof="0" dirty="0" smtClean="0"/>
          </a:p>
          <a:p>
            <a:r>
              <a:rPr lang="en-IE" sz="2400" dirty="0" smtClean="0"/>
              <a:t>The difference between Header and Payload IEs </a:t>
            </a:r>
            <a:r>
              <a:rPr lang="en-IE" sz="2400" dirty="0"/>
              <a:t>is that </a:t>
            </a:r>
            <a:r>
              <a:rPr lang="en-IE" sz="2400" dirty="0" smtClean="0"/>
              <a:t>Header </a:t>
            </a:r>
            <a:r>
              <a:rPr lang="en-IE" sz="2400" dirty="0"/>
              <a:t>IEs are not encrypted while Payload IEs may be </a:t>
            </a:r>
            <a:r>
              <a:rPr lang="en-IE" sz="2400" dirty="0" smtClean="0"/>
              <a:t>encrypted</a:t>
            </a:r>
            <a:endParaRPr lang="en-IE" sz="2000" noProof="0" dirty="0" smtClean="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971" y="1676400"/>
            <a:ext cx="8447029"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762000"/>
            <a:ext cx="8610600" cy="762000"/>
          </a:xfrm>
        </p:spPr>
        <p:txBody>
          <a:bodyPr/>
          <a:lstStyle/>
          <a:p>
            <a:pPr algn="ctr"/>
            <a:r>
              <a:rPr lang="en-IE" noProof="0" dirty="0" smtClean="0"/>
              <a:t>Frame control field (EXAMPLE)</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dirty="0" smtClean="0"/>
              <a:t>Verso (DecaWave)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4</a:t>
            </a:fld>
            <a:endParaRPr lang="en-US"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1138" y="1838325"/>
            <a:ext cx="6181725" cy="318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68461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dirty="0" smtClean="0"/>
              <a:t>Verso (DecaWave)</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2137231E-EE7B-4AD2-8AB0-B7306DE255D3}" type="slidenum">
              <a:rPr lang="en-US" smtClean="0"/>
              <a:pPr>
                <a:defRPr/>
              </a:pPr>
              <a:t>5</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125871906"/>
              </p:ext>
            </p:extLst>
          </p:nvPr>
        </p:nvGraphicFramePr>
        <p:xfrm>
          <a:off x="699977" y="1506279"/>
          <a:ext cx="7924800" cy="2966720"/>
        </p:xfrm>
        <a:graphic>
          <a:graphicData uri="http://schemas.openxmlformats.org/drawingml/2006/table">
            <a:tbl>
              <a:tblPr firstRow="1" bandRow="1">
                <a:tableStyleId>{F5AB1C69-6EDB-4FF4-983F-18BD219EF322}</a:tableStyleId>
              </a:tblPr>
              <a:tblGrid>
                <a:gridCol w="990600"/>
                <a:gridCol w="2514600"/>
                <a:gridCol w="1066800"/>
                <a:gridCol w="1767840"/>
                <a:gridCol w="1584960"/>
              </a:tblGrid>
              <a:tr h="370840">
                <a:tc>
                  <a:txBody>
                    <a:bodyPr/>
                    <a:lstStyle/>
                    <a:p>
                      <a:pPr algn="ctr"/>
                      <a:r>
                        <a:rPr lang="en-IE" sz="1100" dirty="0" smtClean="0">
                          <a:solidFill>
                            <a:schemeClr val="tx1"/>
                          </a:solidFill>
                          <a:latin typeface="Calibri" panose="020F0502020204030204" pitchFamily="34" charset="0"/>
                        </a:rPr>
                        <a:t>IE ID value</a:t>
                      </a:r>
                      <a:endParaRPr lang="en-IE" sz="1100" dirty="0">
                        <a:solidFill>
                          <a:schemeClr val="tx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100" b="1" kern="0" dirty="0">
                          <a:solidFill>
                            <a:schemeClr val="tx1"/>
                          </a:solidFill>
                          <a:effectLst/>
                          <a:latin typeface="Calibri" panose="020F0502020204030204" pitchFamily="34" charset="0"/>
                          <a:ea typeface="Malgun Gothic"/>
                          <a:cs typeface="Times New Roman"/>
                        </a:rPr>
                        <a:t>IE Name</a:t>
                      </a:r>
                      <a:endParaRPr lang="en-IE" sz="1100" kern="50" dirty="0">
                        <a:solidFill>
                          <a:schemeClr val="tx1"/>
                        </a:solidFill>
                        <a:effectLst/>
                        <a:latin typeface="Calibri" panose="020F0502020204030204" pitchFamily="34" charset="0"/>
                        <a:ea typeface="DejaVu Sans"/>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100" kern="0" dirty="0">
                          <a:solidFill>
                            <a:schemeClr val="tx1"/>
                          </a:solidFill>
                          <a:effectLst/>
                          <a:latin typeface="Calibri" panose="020F0502020204030204" pitchFamily="34" charset="0"/>
                          <a:ea typeface="Malgun Gothic"/>
                          <a:cs typeface="Times New Roman"/>
                        </a:rPr>
                        <a:t>Acronym</a:t>
                      </a:r>
                      <a:endParaRPr lang="en-IE" sz="1100" kern="0" dirty="0">
                        <a:solidFill>
                          <a:schemeClr val="tx1"/>
                        </a:solidFill>
                        <a:effectLst/>
                        <a:latin typeface="Calibri" panose="020F0502020204030204" pitchFamily="34" charset="0"/>
                        <a:ea typeface="Malgun Gothic"/>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E" sz="1100" dirty="0" smtClean="0">
                          <a:solidFill>
                            <a:schemeClr val="tx1"/>
                          </a:solidFill>
                          <a:latin typeface="Calibri" panose="020F0502020204030204" pitchFamily="34" charset="0"/>
                        </a:rPr>
                        <a:t>Content</a:t>
                      </a:r>
                      <a:endParaRPr lang="en-IE" sz="1100" dirty="0">
                        <a:solidFill>
                          <a:schemeClr val="tx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E" sz="1100" dirty="0" smtClean="0">
                          <a:solidFill>
                            <a:schemeClr val="tx1"/>
                          </a:solidFill>
                          <a:latin typeface="Calibri" panose="020F0502020204030204" pitchFamily="34" charset="0"/>
                        </a:rPr>
                        <a:t>Content Length</a:t>
                      </a:r>
                      <a:r>
                        <a:rPr lang="en-IE" sz="1100" baseline="0" dirty="0" smtClean="0">
                          <a:solidFill>
                            <a:schemeClr val="tx1"/>
                          </a:solidFill>
                          <a:latin typeface="Calibri" panose="020F0502020204030204" pitchFamily="34" charset="0"/>
                        </a:rPr>
                        <a:t> (octets)</a:t>
                      </a:r>
                      <a:endParaRPr lang="en-IE" sz="1100" dirty="0">
                        <a:solidFill>
                          <a:schemeClr val="tx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IE" sz="1100" dirty="0" smtClean="0">
                          <a:solidFill>
                            <a:schemeClr val="tx1"/>
                          </a:solidFill>
                          <a:latin typeface="Calibri" panose="020F0502020204030204" pitchFamily="34" charset="0"/>
                        </a:rPr>
                        <a:t>1</a:t>
                      </a:r>
                      <a:endParaRPr lang="en-IE" sz="1100" dirty="0">
                        <a:solidFill>
                          <a:schemeClr val="tx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100" kern="0" dirty="0">
                          <a:solidFill>
                            <a:schemeClr val="tx1"/>
                          </a:solidFill>
                          <a:effectLst/>
                          <a:latin typeface="Calibri" panose="020F0502020204030204" pitchFamily="34" charset="0"/>
                          <a:ea typeface="Malgun Gothic"/>
                          <a:cs typeface="Times New Roman"/>
                        </a:rPr>
                        <a:t>Ranging Request Reply Time IE</a:t>
                      </a:r>
                      <a:endParaRPr lang="en-IE" sz="1100" kern="50" dirty="0">
                        <a:solidFill>
                          <a:schemeClr val="tx1"/>
                        </a:solidFill>
                        <a:effectLst/>
                        <a:latin typeface="Calibri" panose="020F0502020204030204" pitchFamily="34" charset="0"/>
                        <a:ea typeface="DejaVu Sans"/>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100" kern="0" dirty="0">
                          <a:solidFill>
                            <a:schemeClr val="tx1"/>
                          </a:solidFill>
                          <a:effectLst/>
                          <a:latin typeface="Calibri" panose="020F0502020204030204" pitchFamily="34" charset="0"/>
                          <a:ea typeface="Malgun Gothic"/>
                          <a:cs typeface="Times New Roman"/>
                        </a:rPr>
                        <a:t>RRRT IE</a:t>
                      </a:r>
                      <a:endParaRPr lang="en-IE" sz="1100" kern="0" dirty="0">
                        <a:solidFill>
                          <a:schemeClr val="tx1"/>
                        </a:solidFill>
                        <a:effectLst/>
                        <a:latin typeface="Calibri" panose="020F0502020204030204" pitchFamily="34" charset="0"/>
                        <a:ea typeface="Malgun Gothic"/>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E" sz="1100" dirty="0" smtClean="0">
                          <a:solidFill>
                            <a:schemeClr val="tx1"/>
                          </a:solidFill>
                          <a:latin typeface="Calibri" panose="020F0502020204030204" pitchFamily="34" charset="0"/>
                        </a:rPr>
                        <a:t>NONE</a:t>
                      </a:r>
                      <a:endParaRPr lang="en-IE" sz="1100" dirty="0">
                        <a:solidFill>
                          <a:schemeClr val="tx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E" sz="1100" dirty="0" smtClean="0">
                          <a:solidFill>
                            <a:schemeClr val="tx1"/>
                          </a:solidFill>
                          <a:latin typeface="Calibri" panose="020F0502020204030204" pitchFamily="34" charset="0"/>
                        </a:rPr>
                        <a:t>0</a:t>
                      </a:r>
                      <a:endParaRPr lang="en-IE" sz="1100" dirty="0">
                        <a:solidFill>
                          <a:schemeClr val="tx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IE" sz="1100" dirty="0" smtClean="0">
                          <a:solidFill>
                            <a:schemeClr val="tx1"/>
                          </a:solidFill>
                          <a:latin typeface="Calibri" panose="020F0502020204030204" pitchFamily="34" charset="0"/>
                        </a:rPr>
                        <a:t>2</a:t>
                      </a:r>
                      <a:endParaRPr lang="en-IE" sz="1100" dirty="0">
                        <a:solidFill>
                          <a:schemeClr val="tx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100" kern="0" dirty="0">
                          <a:solidFill>
                            <a:schemeClr val="tx1"/>
                          </a:solidFill>
                          <a:effectLst/>
                          <a:latin typeface="Calibri" panose="020F0502020204030204" pitchFamily="34" charset="0"/>
                          <a:ea typeface="Malgun Gothic"/>
                          <a:cs typeface="Times New Roman"/>
                        </a:rPr>
                        <a:t>Ranging Reply Time Instantaneous IE</a:t>
                      </a:r>
                      <a:endParaRPr lang="en-IE" sz="1100" kern="50" dirty="0">
                        <a:solidFill>
                          <a:schemeClr val="tx1"/>
                        </a:solidFill>
                        <a:effectLst/>
                        <a:latin typeface="Calibri" panose="020F0502020204030204" pitchFamily="34" charset="0"/>
                        <a:ea typeface="DejaVu Sans"/>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100" kern="0" dirty="0">
                          <a:solidFill>
                            <a:schemeClr val="tx1"/>
                          </a:solidFill>
                          <a:effectLst/>
                          <a:latin typeface="Calibri" panose="020F0502020204030204" pitchFamily="34" charset="0"/>
                          <a:ea typeface="Malgun Gothic"/>
                          <a:cs typeface="Times New Roman"/>
                        </a:rPr>
                        <a:t>RRTI IE</a:t>
                      </a:r>
                      <a:endParaRPr lang="en-IE" sz="1100" kern="0" dirty="0">
                        <a:solidFill>
                          <a:schemeClr val="tx1"/>
                        </a:solidFill>
                        <a:effectLst/>
                        <a:latin typeface="Calibri" panose="020F0502020204030204" pitchFamily="34" charset="0"/>
                        <a:ea typeface="Malgun Gothic"/>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E" sz="1100" baseline="0" dirty="0" smtClean="0">
                          <a:solidFill>
                            <a:schemeClr val="tx1"/>
                          </a:solidFill>
                          <a:latin typeface="Calibri" panose="020F0502020204030204" pitchFamily="34" charset="0"/>
                        </a:rPr>
                        <a:t>RX to TX Reply Time</a:t>
                      </a:r>
                      <a:endParaRPr lang="en-IE" sz="1100" dirty="0">
                        <a:solidFill>
                          <a:schemeClr val="tx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E" sz="1100" baseline="0" dirty="0" smtClean="0">
                          <a:solidFill>
                            <a:schemeClr val="tx1"/>
                          </a:solidFill>
                          <a:latin typeface="Calibri" panose="020F0502020204030204" pitchFamily="34" charset="0"/>
                        </a:rPr>
                        <a:t>4</a:t>
                      </a:r>
                      <a:endParaRPr lang="en-IE" sz="1100" dirty="0">
                        <a:solidFill>
                          <a:schemeClr val="tx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IE" sz="1100" dirty="0" smtClean="0">
                          <a:solidFill>
                            <a:schemeClr val="tx1"/>
                          </a:solidFill>
                          <a:latin typeface="Calibri" panose="020F0502020204030204" pitchFamily="34" charset="0"/>
                        </a:rPr>
                        <a:t>3</a:t>
                      </a:r>
                      <a:endParaRPr lang="en-IE" sz="1100" dirty="0">
                        <a:solidFill>
                          <a:schemeClr val="tx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100" kern="0" dirty="0">
                          <a:solidFill>
                            <a:schemeClr val="tx1"/>
                          </a:solidFill>
                          <a:effectLst/>
                          <a:latin typeface="Calibri" panose="020F0502020204030204" pitchFamily="34" charset="0"/>
                          <a:ea typeface="Malgun Gothic"/>
                          <a:cs typeface="Times New Roman"/>
                        </a:rPr>
                        <a:t>Ranging Reply Time Deferred IE</a:t>
                      </a:r>
                      <a:endParaRPr lang="en-IE" sz="1100" kern="50" dirty="0">
                        <a:solidFill>
                          <a:schemeClr val="tx1"/>
                        </a:solidFill>
                        <a:effectLst/>
                        <a:latin typeface="Calibri" panose="020F0502020204030204" pitchFamily="34" charset="0"/>
                        <a:ea typeface="DejaVu Sans"/>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100" kern="0" dirty="0">
                          <a:solidFill>
                            <a:schemeClr val="tx1"/>
                          </a:solidFill>
                          <a:effectLst/>
                          <a:latin typeface="Calibri" panose="020F0502020204030204" pitchFamily="34" charset="0"/>
                          <a:ea typeface="Malgun Gothic"/>
                          <a:cs typeface="Times New Roman"/>
                        </a:rPr>
                        <a:t>RRTD IE</a:t>
                      </a:r>
                      <a:endParaRPr lang="en-IE" sz="1100" kern="0" dirty="0">
                        <a:solidFill>
                          <a:schemeClr val="tx1"/>
                        </a:solidFill>
                        <a:effectLst/>
                        <a:latin typeface="Calibri" panose="020F0502020204030204" pitchFamily="34" charset="0"/>
                        <a:ea typeface="Malgun Gothic"/>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E" sz="1100" baseline="0" dirty="0" smtClean="0">
                          <a:solidFill>
                            <a:schemeClr val="tx1"/>
                          </a:solidFill>
                          <a:latin typeface="Calibri" panose="020F0502020204030204" pitchFamily="34" charset="0"/>
                        </a:rPr>
                        <a:t>RX to TX Reply Time</a:t>
                      </a:r>
                      <a:endParaRPr lang="en-IE" sz="1100" dirty="0">
                        <a:solidFill>
                          <a:schemeClr val="tx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E" sz="1100" baseline="0" dirty="0" smtClean="0">
                          <a:solidFill>
                            <a:schemeClr val="tx1"/>
                          </a:solidFill>
                          <a:latin typeface="Calibri" panose="020F0502020204030204" pitchFamily="34" charset="0"/>
                        </a:rPr>
                        <a:t>4</a:t>
                      </a:r>
                      <a:endParaRPr lang="en-IE" sz="1100" dirty="0">
                        <a:solidFill>
                          <a:schemeClr val="tx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IE" sz="1100" dirty="0" smtClean="0">
                          <a:solidFill>
                            <a:schemeClr val="tx1"/>
                          </a:solidFill>
                          <a:latin typeface="Calibri" panose="020F0502020204030204" pitchFamily="34" charset="0"/>
                        </a:rPr>
                        <a:t>4</a:t>
                      </a:r>
                      <a:endParaRPr lang="en-IE" sz="1100" dirty="0">
                        <a:solidFill>
                          <a:schemeClr val="tx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100" kern="0" dirty="0">
                          <a:solidFill>
                            <a:schemeClr val="tx1"/>
                          </a:solidFill>
                          <a:effectLst/>
                          <a:latin typeface="Calibri" panose="020F0502020204030204" pitchFamily="34" charset="0"/>
                          <a:ea typeface="Malgun Gothic"/>
                          <a:cs typeface="Times New Roman"/>
                        </a:rPr>
                        <a:t>Ranging Preferred Reply Time IE</a:t>
                      </a:r>
                      <a:endParaRPr lang="en-IE" sz="1100" kern="50" dirty="0">
                        <a:solidFill>
                          <a:schemeClr val="tx1"/>
                        </a:solidFill>
                        <a:effectLst/>
                        <a:latin typeface="Calibri" panose="020F0502020204030204" pitchFamily="34" charset="0"/>
                        <a:ea typeface="DejaVu Sans"/>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100" kern="0" dirty="0">
                          <a:solidFill>
                            <a:schemeClr val="tx1"/>
                          </a:solidFill>
                          <a:effectLst/>
                          <a:latin typeface="Calibri" panose="020F0502020204030204" pitchFamily="34" charset="0"/>
                          <a:ea typeface="Malgun Gothic"/>
                          <a:cs typeface="Times New Roman"/>
                        </a:rPr>
                        <a:t>RPRT IE</a:t>
                      </a:r>
                      <a:endParaRPr lang="en-IE" sz="1100" kern="0" dirty="0">
                        <a:solidFill>
                          <a:schemeClr val="tx1"/>
                        </a:solidFill>
                        <a:effectLst/>
                        <a:latin typeface="Calibri" panose="020F0502020204030204" pitchFamily="34" charset="0"/>
                        <a:ea typeface="Malgun Gothic"/>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E" sz="1100" dirty="0" smtClean="0">
                          <a:solidFill>
                            <a:schemeClr val="tx1"/>
                          </a:solidFill>
                          <a:latin typeface="Calibri" panose="020F0502020204030204" pitchFamily="34" charset="0"/>
                        </a:rPr>
                        <a:t>Preferred Reply Time</a:t>
                      </a:r>
                      <a:endParaRPr lang="en-IE" sz="1100" dirty="0">
                        <a:solidFill>
                          <a:schemeClr val="tx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E" sz="1100" dirty="0" smtClean="0">
                          <a:solidFill>
                            <a:schemeClr val="tx1"/>
                          </a:solidFill>
                          <a:latin typeface="Calibri" panose="020F0502020204030204" pitchFamily="34" charset="0"/>
                        </a:rPr>
                        <a:t>4</a:t>
                      </a:r>
                      <a:endParaRPr lang="en-IE" sz="1100" dirty="0">
                        <a:solidFill>
                          <a:schemeClr val="tx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IE" sz="1100" dirty="0" smtClean="0">
                          <a:solidFill>
                            <a:schemeClr val="tx1"/>
                          </a:solidFill>
                          <a:latin typeface="Calibri" panose="020F0502020204030204" pitchFamily="34" charset="0"/>
                        </a:rPr>
                        <a:t>5</a:t>
                      </a:r>
                      <a:endParaRPr lang="en-IE" sz="1100" dirty="0">
                        <a:solidFill>
                          <a:schemeClr val="tx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100" kern="0" dirty="0">
                          <a:solidFill>
                            <a:schemeClr val="tx1"/>
                          </a:solidFill>
                          <a:effectLst/>
                          <a:latin typeface="Calibri" panose="020F0502020204030204" pitchFamily="34" charset="0"/>
                          <a:ea typeface="Malgun Gothic"/>
                          <a:cs typeface="Times New Roman"/>
                        </a:rPr>
                        <a:t>Ranging Control Double-sided TWR IE</a:t>
                      </a:r>
                      <a:endParaRPr lang="en-IE" sz="1100" kern="50" dirty="0">
                        <a:solidFill>
                          <a:schemeClr val="tx1"/>
                        </a:solidFill>
                        <a:effectLst/>
                        <a:latin typeface="Calibri" panose="020F0502020204030204" pitchFamily="34" charset="0"/>
                        <a:ea typeface="DejaVu Sans"/>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100" kern="0" dirty="0">
                          <a:solidFill>
                            <a:schemeClr val="tx1"/>
                          </a:solidFill>
                          <a:effectLst/>
                          <a:latin typeface="Calibri" panose="020F0502020204030204" pitchFamily="34" charset="0"/>
                          <a:ea typeface="Malgun Gothic"/>
                          <a:cs typeface="Times New Roman"/>
                        </a:rPr>
                        <a:t>RCDT IE</a:t>
                      </a:r>
                      <a:endParaRPr lang="en-IE" sz="1100" kern="0" dirty="0">
                        <a:solidFill>
                          <a:schemeClr val="tx1"/>
                        </a:solidFill>
                        <a:effectLst/>
                        <a:latin typeface="Calibri" panose="020F0502020204030204" pitchFamily="34" charset="0"/>
                        <a:ea typeface="Malgun Gothic"/>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E" sz="1100" dirty="0" smtClean="0">
                          <a:solidFill>
                            <a:schemeClr val="tx1"/>
                          </a:solidFill>
                          <a:latin typeface="Calibri" panose="020F0502020204030204" pitchFamily="34" charset="0"/>
                        </a:rPr>
                        <a:t>Control Info</a:t>
                      </a:r>
                      <a:endParaRPr lang="en-IE" sz="1100" dirty="0">
                        <a:solidFill>
                          <a:schemeClr val="tx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E" sz="1100" dirty="0" smtClean="0">
                          <a:solidFill>
                            <a:schemeClr val="tx1"/>
                          </a:solidFill>
                          <a:latin typeface="Calibri" panose="020F0502020204030204" pitchFamily="34" charset="0"/>
                        </a:rPr>
                        <a:t>1</a:t>
                      </a:r>
                      <a:endParaRPr lang="en-IE" sz="1100" dirty="0">
                        <a:solidFill>
                          <a:schemeClr val="tx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IE" sz="1100" dirty="0" smtClean="0">
                          <a:solidFill>
                            <a:schemeClr val="tx1"/>
                          </a:solidFill>
                          <a:latin typeface="Calibri" panose="020F0502020204030204" pitchFamily="34" charset="0"/>
                        </a:rPr>
                        <a:t>6</a:t>
                      </a:r>
                      <a:endParaRPr lang="en-IE" sz="1100" dirty="0">
                        <a:solidFill>
                          <a:schemeClr val="tx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100" kern="0" dirty="0">
                          <a:solidFill>
                            <a:schemeClr val="tx1"/>
                          </a:solidFill>
                          <a:effectLst/>
                          <a:latin typeface="Calibri" panose="020F0502020204030204" pitchFamily="34" charset="0"/>
                          <a:ea typeface="Malgun Gothic"/>
                          <a:cs typeface="Times New Roman"/>
                        </a:rPr>
                        <a:t>Ranging Round Trip Measurement IE</a:t>
                      </a:r>
                      <a:endParaRPr lang="en-IE" sz="1100" kern="50" dirty="0">
                        <a:solidFill>
                          <a:schemeClr val="tx1"/>
                        </a:solidFill>
                        <a:effectLst/>
                        <a:latin typeface="Calibri" panose="020F0502020204030204" pitchFamily="34" charset="0"/>
                        <a:ea typeface="DejaVu Sans"/>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100" kern="0" dirty="0">
                          <a:solidFill>
                            <a:schemeClr val="tx1"/>
                          </a:solidFill>
                          <a:effectLst/>
                          <a:latin typeface="Calibri" panose="020F0502020204030204" pitchFamily="34" charset="0"/>
                          <a:ea typeface="Malgun Gothic"/>
                          <a:cs typeface="Times New Roman"/>
                        </a:rPr>
                        <a:t>RRTM IE</a:t>
                      </a:r>
                      <a:endParaRPr lang="en-IE" sz="1100" kern="0" dirty="0">
                        <a:solidFill>
                          <a:schemeClr val="tx1"/>
                        </a:solidFill>
                        <a:effectLst/>
                        <a:latin typeface="Calibri" panose="020F0502020204030204" pitchFamily="34" charset="0"/>
                        <a:ea typeface="Malgun Gothic"/>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E" sz="1100" dirty="0" smtClean="0">
                          <a:solidFill>
                            <a:schemeClr val="tx1"/>
                          </a:solidFill>
                          <a:latin typeface="Calibri" panose="020F0502020204030204" pitchFamily="34" charset="0"/>
                        </a:rPr>
                        <a:t>TX to RX round trip time</a:t>
                      </a:r>
                      <a:endParaRPr lang="en-IE" sz="1100" dirty="0">
                        <a:solidFill>
                          <a:schemeClr val="tx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E" sz="1100" dirty="0" smtClean="0">
                          <a:solidFill>
                            <a:schemeClr val="tx1"/>
                          </a:solidFill>
                          <a:latin typeface="Calibri" panose="020F0502020204030204" pitchFamily="34" charset="0"/>
                        </a:rPr>
                        <a:t>4</a:t>
                      </a:r>
                      <a:endParaRPr lang="en-IE" sz="1100" dirty="0">
                        <a:solidFill>
                          <a:schemeClr val="tx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IE" sz="1100" dirty="0" smtClean="0">
                          <a:solidFill>
                            <a:schemeClr val="tx1"/>
                          </a:solidFill>
                          <a:latin typeface="Calibri" panose="020F0502020204030204" pitchFamily="34" charset="0"/>
                        </a:rPr>
                        <a:t>7</a:t>
                      </a:r>
                      <a:endParaRPr lang="en-IE" sz="1100" dirty="0">
                        <a:solidFill>
                          <a:schemeClr val="tx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100" kern="0" dirty="0">
                          <a:solidFill>
                            <a:schemeClr val="tx1"/>
                          </a:solidFill>
                          <a:effectLst/>
                          <a:latin typeface="Calibri" panose="020F0502020204030204" pitchFamily="34" charset="0"/>
                          <a:ea typeface="Malgun Gothic"/>
                          <a:cs typeface="Times New Roman"/>
                        </a:rPr>
                        <a:t>Ranging Time-of-Flight IE</a:t>
                      </a:r>
                      <a:endParaRPr lang="en-IE" sz="1100" kern="50" dirty="0">
                        <a:solidFill>
                          <a:schemeClr val="tx1"/>
                        </a:solidFill>
                        <a:effectLst/>
                        <a:latin typeface="Calibri" panose="020F0502020204030204" pitchFamily="34" charset="0"/>
                        <a:ea typeface="DejaVu Sans"/>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100" kern="0" dirty="0">
                          <a:solidFill>
                            <a:schemeClr val="tx1"/>
                          </a:solidFill>
                          <a:effectLst/>
                          <a:latin typeface="Calibri" panose="020F0502020204030204" pitchFamily="34" charset="0"/>
                          <a:ea typeface="Malgun Gothic"/>
                          <a:cs typeface="Times New Roman"/>
                        </a:rPr>
                        <a:t>RTOF IE</a:t>
                      </a:r>
                      <a:endParaRPr lang="en-IE" sz="1100" kern="0" dirty="0">
                        <a:solidFill>
                          <a:schemeClr val="tx1"/>
                        </a:solidFill>
                        <a:effectLst/>
                        <a:latin typeface="Calibri" panose="020F0502020204030204" pitchFamily="34" charset="0"/>
                        <a:ea typeface="Malgun Gothic"/>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E" sz="1100" dirty="0" smtClean="0">
                          <a:solidFill>
                            <a:schemeClr val="tx1"/>
                          </a:solidFill>
                          <a:latin typeface="Calibri" panose="020F0502020204030204" pitchFamily="34" charset="0"/>
                        </a:rPr>
                        <a:t>TX to RX round trip time</a:t>
                      </a:r>
                      <a:endParaRPr lang="en-IE" sz="1100" dirty="0">
                        <a:solidFill>
                          <a:schemeClr val="tx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E" sz="1100" dirty="0" smtClean="0">
                          <a:solidFill>
                            <a:schemeClr val="tx1"/>
                          </a:solidFill>
                          <a:latin typeface="Calibri" panose="020F0502020204030204" pitchFamily="34" charset="0"/>
                        </a:rPr>
                        <a:t>4</a:t>
                      </a:r>
                      <a:endParaRPr lang="en-IE" sz="1100" dirty="0">
                        <a:solidFill>
                          <a:schemeClr val="tx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Title 1"/>
          <p:cNvSpPr txBox="1">
            <a:spLocks/>
          </p:cNvSpPr>
          <p:nvPr/>
        </p:nvSpPr>
        <p:spPr>
          <a:xfrm>
            <a:off x="0" y="762000"/>
            <a:ext cx="8610600" cy="7620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IE" kern="0" dirty="0" smtClean="0"/>
              <a:t>IE’s defined for ranging</a:t>
            </a:r>
          </a:p>
        </p:txBody>
      </p:sp>
      <p:graphicFrame>
        <p:nvGraphicFramePr>
          <p:cNvPr id="8" name="Table 7"/>
          <p:cNvGraphicFramePr>
            <a:graphicFrameLocks noGrp="1"/>
          </p:cNvGraphicFramePr>
          <p:nvPr>
            <p:extLst>
              <p:ext uri="{D42A27DB-BD31-4B8C-83A1-F6EECF244321}">
                <p14:modId xmlns:p14="http://schemas.microsoft.com/office/powerpoint/2010/main" val="1265428977"/>
              </p:ext>
            </p:extLst>
          </p:nvPr>
        </p:nvGraphicFramePr>
        <p:xfrm>
          <a:off x="719470" y="5374640"/>
          <a:ext cx="7924800" cy="741680"/>
        </p:xfrm>
        <a:graphic>
          <a:graphicData uri="http://schemas.openxmlformats.org/drawingml/2006/table">
            <a:tbl>
              <a:tblPr firstRow="1" bandRow="1">
                <a:tableStyleId>{F5AB1C69-6EDB-4FF4-983F-18BD219EF322}</a:tableStyleId>
              </a:tblPr>
              <a:tblGrid>
                <a:gridCol w="990600"/>
                <a:gridCol w="2514600"/>
                <a:gridCol w="1066800"/>
                <a:gridCol w="1767840"/>
                <a:gridCol w="1584960"/>
              </a:tblGrid>
              <a:tr h="370840">
                <a:tc>
                  <a:txBody>
                    <a:bodyPr/>
                    <a:lstStyle/>
                    <a:p>
                      <a:pPr algn="ctr"/>
                      <a:r>
                        <a:rPr lang="en-IE" sz="1100" dirty="0" smtClean="0">
                          <a:solidFill>
                            <a:schemeClr val="tx1"/>
                          </a:solidFill>
                          <a:latin typeface="Calibri" panose="020F0502020204030204" pitchFamily="34" charset="0"/>
                        </a:rPr>
                        <a:t>IE ID value</a:t>
                      </a:r>
                      <a:endParaRPr lang="en-IE" sz="1100" dirty="0">
                        <a:solidFill>
                          <a:schemeClr val="tx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100" b="1" kern="0" dirty="0">
                          <a:solidFill>
                            <a:schemeClr val="tx1"/>
                          </a:solidFill>
                          <a:effectLst/>
                          <a:latin typeface="Calibri" panose="020F0502020204030204" pitchFamily="34" charset="0"/>
                          <a:ea typeface="Malgun Gothic"/>
                          <a:cs typeface="Times New Roman"/>
                        </a:rPr>
                        <a:t>IE Name</a:t>
                      </a:r>
                      <a:endParaRPr lang="en-IE" sz="1100" kern="50" dirty="0">
                        <a:solidFill>
                          <a:schemeClr val="tx1"/>
                        </a:solidFill>
                        <a:effectLst/>
                        <a:latin typeface="Calibri" panose="020F0502020204030204" pitchFamily="34" charset="0"/>
                        <a:ea typeface="DejaVu Sans"/>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100" kern="0" dirty="0">
                          <a:solidFill>
                            <a:schemeClr val="tx1"/>
                          </a:solidFill>
                          <a:effectLst/>
                          <a:latin typeface="Calibri" panose="020F0502020204030204" pitchFamily="34" charset="0"/>
                          <a:ea typeface="Malgun Gothic"/>
                          <a:cs typeface="Times New Roman"/>
                        </a:rPr>
                        <a:t>Acronym</a:t>
                      </a:r>
                      <a:endParaRPr lang="en-IE" sz="1100" kern="0" dirty="0">
                        <a:solidFill>
                          <a:schemeClr val="tx1"/>
                        </a:solidFill>
                        <a:effectLst/>
                        <a:latin typeface="Calibri" panose="020F0502020204030204" pitchFamily="34" charset="0"/>
                        <a:ea typeface="Malgun Gothic"/>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E" sz="1100" dirty="0" smtClean="0">
                          <a:solidFill>
                            <a:schemeClr val="tx1"/>
                          </a:solidFill>
                          <a:latin typeface="Calibri" panose="020F0502020204030204" pitchFamily="34" charset="0"/>
                        </a:rPr>
                        <a:t>Content</a:t>
                      </a:r>
                      <a:endParaRPr lang="en-IE" sz="1100" dirty="0">
                        <a:solidFill>
                          <a:schemeClr val="tx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E" sz="1100" dirty="0" smtClean="0">
                          <a:solidFill>
                            <a:schemeClr val="tx1"/>
                          </a:solidFill>
                          <a:latin typeface="Calibri" panose="020F0502020204030204" pitchFamily="34" charset="0"/>
                        </a:rPr>
                        <a:t>Content Length</a:t>
                      </a:r>
                      <a:r>
                        <a:rPr lang="en-IE" sz="1100" baseline="0" dirty="0" smtClean="0">
                          <a:solidFill>
                            <a:schemeClr val="tx1"/>
                          </a:solidFill>
                          <a:latin typeface="Calibri" panose="020F0502020204030204" pitchFamily="34" charset="0"/>
                        </a:rPr>
                        <a:t> (octets)</a:t>
                      </a:r>
                      <a:endParaRPr lang="en-IE" sz="1100" dirty="0">
                        <a:solidFill>
                          <a:schemeClr val="tx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IE" sz="1100" dirty="0" smtClean="0">
                          <a:solidFill>
                            <a:schemeClr val="tx1"/>
                          </a:solidFill>
                          <a:latin typeface="Calibri" panose="020F0502020204030204" pitchFamily="34" charset="0"/>
                        </a:rPr>
                        <a:t>0</a:t>
                      </a:r>
                      <a:endParaRPr lang="en-IE" sz="1100" dirty="0">
                        <a:solidFill>
                          <a:schemeClr val="tx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100" kern="0" baseline="0" dirty="0" smtClean="0">
                          <a:solidFill>
                            <a:schemeClr val="tx1"/>
                          </a:solidFill>
                          <a:effectLst/>
                          <a:latin typeface="Calibri" panose="020F0502020204030204" pitchFamily="34" charset="0"/>
                          <a:ea typeface="Malgun Gothic"/>
                          <a:cs typeface="Times New Roman"/>
                        </a:rPr>
                        <a:t>IE List terminator IE</a:t>
                      </a:r>
                      <a:endParaRPr lang="en-IE" sz="1100" kern="50" dirty="0">
                        <a:solidFill>
                          <a:schemeClr val="tx1"/>
                        </a:solidFill>
                        <a:effectLst/>
                        <a:latin typeface="Calibri" panose="020F0502020204030204" pitchFamily="34" charset="0"/>
                        <a:ea typeface="DejaVu Sans"/>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100" kern="0" dirty="0" smtClean="0">
                          <a:solidFill>
                            <a:schemeClr val="tx1"/>
                          </a:solidFill>
                          <a:effectLst/>
                          <a:latin typeface="Calibri" panose="020F0502020204030204" pitchFamily="34" charset="0"/>
                          <a:ea typeface="Malgun Gothic"/>
                          <a:cs typeface="Times New Roman"/>
                        </a:rPr>
                        <a:t>TERM IE</a:t>
                      </a:r>
                      <a:endParaRPr lang="en-IE" sz="1100" kern="0" dirty="0">
                        <a:solidFill>
                          <a:schemeClr val="tx1"/>
                        </a:solidFill>
                        <a:effectLst/>
                        <a:latin typeface="Calibri" panose="020F0502020204030204" pitchFamily="34" charset="0"/>
                        <a:ea typeface="Malgun Gothic"/>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E" sz="1100" dirty="0" smtClean="0">
                          <a:solidFill>
                            <a:schemeClr val="tx1"/>
                          </a:solidFill>
                          <a:latin typeface="Calibri" panose="020F0502020204030204" pitchFamily="34" charset="0"/>
                        </a:rPr>
                        <a:t>NONE</a:t>
                      </a:r>
                      <a:endParaRPr lang="en-IE" sz="1100" dirty="0">
                        <a:solidFill>
                          <a:schemeClr val="tx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E" sz="1100" dirty="0" smtClean="0">
                          <a:solidFill>
                            <a:schemeClr val="tx1"/>
                          </a:solidFill>
                          <a:latin typeface="Calibri" panose="020F0502020204030204" pitchFamily="34" charset="0"/>
                        </a:rPr>
                        <a:t>0</a:t>
                      </a:r>
                      <a:endParaRPr lang="en-IE" sz="1100" dirty="0">
                        <a:solidFill>
                          <a:schemeClr val="tx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Title 1"/>
          <p:cNvSpPr txBox="1">
            <a:spLocks/>
          </p:cNvSpPr>
          <p:nvPr/>
        </p:nvSpPr>
        <p:spPr>
          <a:xfrm>
            <a:off x="0" y="4724400"/>
            <a:ext cx="8610600" cy="6096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r>
              <a:rPr lang="en-IE" sz="2800" kern="0" dirty="0" smtClean="0"/>
              <a:t>One more IE is needed</a:t>
            </a:r>
          </a:p>
        </p:txBody>
      </p:sp>
    </p:spTree>
    <p:extLst>
      <p:ext uri="{BB962C8B-B14F-4D97-AF65-F5344CB8AC3E}">
        <p14:creationId xmlns:p14="http://schemas.microsoft.com/office/powerpoint/2010/main" val="31162066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dirty="0" smtClean="0"/>
              <a:t>Verso (DecaWave)</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2137231E-EE7B-4AD2-8AB0-B7306DE255D3}" type="slidenum">
              <a:rPr lang="en-US" smtClean="0"/>
              <a:pPr>
                <a:defRPr/>
              </a:pPr>
              <a:t>6</a:t>
            </a:fld>
            <a:endParaRPr lang="en-US" dirty="0"/>
          </a:p>
        </p:txBody>
      </p:sp>
      <p:sp>
        <p:nvSpPr>
          <p:cNvPr id="4" name="Content Placeholder 8"/>
          <p:cNvSpPr txBox="1">
            <a:spLocks/>
          </p:cNvSpPr>
          <p:nvPr/>
        </p:nvSpPr>
        <p:spPr>
          <a:xfrm>
            <a:off x="381000" y="4572000"/>
            <a:ext cx="8382000" cy="18288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r>
              <a:rPr lang="en-IE" sz="2000" kern="0" dirty="0" smtClean="0"/>
              <a:t>The above is would allow some future flexibility</a:t>
            </a:r>
          </a:p>
          <a:p>
            <a:r>
              <a:rPr lang="en-IE" sz="2000" kern="0" dirty="0" smtClean="0"/>
              <a:t>The short form is a very limited resource and will be prized</a:t>
            </a:r>
          </a:p>
          <a:p>
            <a:r>
              <a:rPr lang="en-IE" sz="2000" kern="0" dirty="0" smtClean="0"/>
              <a:t>If no other use more important IE usage emerges we should use the shortest ones for the Ranging IEs </a:t>
            </a:r>
          </a:p>
          <a:p>
            <a:pPr lvl="1"/>
            <a:r>
              <a:rPr lang="en-IE" sz="1600" kern="0" dirty="0" smtClean="0"/>
              <a:t>Shorter messages are better for higher density networks and reduced power drain </a:t>
            </a:r>
          </a:p>
        </p:txBody>
      </p:sp>
      <p:sp>
        <p:nvSpPr>
          <p:cNvPr id="5" name="Title 1"/>
          <p:cNvSpPr txBox="1">
            <a:spLocks/>
          </p:cNvSpPr>
          <p:nvPr/>
        </p:nvSpPr>
        <p:spPr>
          <a:xfrm>
            <a:off x="0" y="609600"/>
            <a:ext cx="8610600" cy="6096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IE" kern="0" dirty="0" smtClean="0"/>
              <a:t>Proposed Payload IE encoding</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242237"/>
            <a:ext cx="6238890" cy="3161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057668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dirty="0" smtClean="0"/>
              <a:t>Verso (DecaWave)</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2137231E-EE7B-4AD2-8AB0-B7306DE255D3}" type="slidenum">
              <a:rPr lang="en-US" smtClean="0"/>
              <a:pPr>
                <a:defRPr/>
              </a:pPr>
              <a:t>7</a:t>
            </a:fld>
            <a:endParaRPr lang="en-US" dirty="0"/>
          </a:p>
        </p:txBody>
      </p:sp>
      <p:sp>
        <p:nvSpPr>
          <p:cNvPr id="4" name="Content Placeholder 8"/>
          <p:cNvSpPr txBox="1">
            <a:spLocks/>
          </p:cNvSpPr>
          <p:nvPr/>
        </p:nvSpPr>
        <p:spPr>
          <a:xfrm>
            <a:off x="396949" y="1600200"/>
            <a:ext cx="8382000" cy="41910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endParaRPr lang="en-IE" sz="2400" kern="0" dirty="0" smtClean="0"/>
          </a:p>
          <a:p>
            <a:r>
              <a:rPr lang="en-IE" sz="2400" kern="0" dirty="0" smtClean="0"/>
              <a:t>The scheme presented here represents some initial thoughts on how 802.15.8 could encode its IEs</a:t>
            </a:r>
          </a:p>
          <a:p>
            <a:endParaRPr lang="en-IE" sz="2400" kern="0" dirty="0" smtClean="0"/>
          </a:p>
          <a:p>
            <a:r>
              <a:rPr lang="en-IE" sz="2400" kern="0" dirty="0" smtClean="0"/>
              <a:t>This probably need to be developed a little more before we write the text and so is subject to change</a:t>
            </a:r>
          </a:p>
          <a:p>
            <a:endParaRPr lang="en-IE" sz="2400" kern="0" dirty="0" smtClean="0"/>
          </a:p>
          <a:p>
            <a:endParaRPr lang="en-IE" sz="2400" kern="0" dirty="0" smtClean="0"/>
          </a:p>
          <a:p>
            <a:endParaRPr lang="en-IE" sz="2400" kern="0" dirty="0" smtClean="0"/>
          </a:p>
          <a:p>
            <a:pPr marL="0" indent="0">
              <a:buNone/>
            </a:pPr>
            <a:r>
              <a:rPr lang="en-IE" sz="2400" kern="0" dirty="0" smtClean="0"/>
              <a:t> </a:t>
            </a:r>
          </a:p>
          <a:p>
            <a:endParaRPr lang="en-IE" sz="2400" kern="0" dirty="0" smtClean="0"/>
          </a:p>
        </p:txBody>
      </p:sp>
      <p:sp>
        <p:nvSpPr>
          <p:cNvPr id="5" name="Title 1"/>
          <p:cNvSpPr txBox="1">
            <a:spLocks/>
          </p:cNvSpPr>
          <p:nvPr/>
        </p:nvSpPr>
        <p:spPr>
          <a:xfrm>
            <a:off x="0" y="685800"/>
            <a:ext cx="8610600" cy="6096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IE" kern="0" dirty="0" smtClean="0"/>
              <a:t>Conclusion</a:t>
            </a:r>
          </a:p>
        </p:txBody>
      </p:sp>
    </p:spTree>
    <p:extLst>
      <p:ext uri="{BB962C8B-B14F-4D97-AF65-F5344CB8AC3E}">
        <p14:creationId xmlns:p14="http://schemas.microsoft.com/office/powerpoint/2010/main" val="252118019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txDef>
      <a:spPr>
        <a:noFill/>
      </a:spPr>
      <a:bodyPr wrap="none" rtlCol="0">
        <a:spAutoFit/>
      </a:bodyPr>
      <a:lstStyle>
        <a:defPPr>
          <a:defRPr dirty="0" smtClean="0">
            <a:latin typeface="+mn-lt"/>
          </a:defRPr>
        </a:defPPr>
      </a:lstStyle>
    </a:tx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18751</TotalTime>
  <Words>405</Words>
  <Application>Microsoft Office PowerPoint</Application>
  <PresentationFormat>On-screen Show (4:3)</PresentationFormat>
  <Paragraphs>113</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 Design</vt:lpstr>
      <vt:lpstr>PowerPoint Presentation</vt:lpstr>
      <vt:lpstr>PowerPoint Presentation</vt:lpstr>
      <vt:lpstr>General MAC frame format with IEs</vt:lpstr>
      <vt:lpstr>Frame control field (EXAMPLE)</vt:lpstr>
      <vt:lpstr>PowerPoint Presentation</vt:lpstr>
      <vt:lpstr>PowerPoint Presentation</vt:lpstr>
      <vt:lpstr>PowerPoint Presentation</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Billy Verso</cp:lastModifiedBy>
  <cp:revision>822</cp:revision>
  <cp:lastPrinted>1998-02-10T13:28:06Z</cp:lastPrinted>
  <dcterms:created xsi:type="dcterms:W3CDTF">1999-11-08T18:59:45Z</dcterms:created>
  <dcterms:modified xsi:type="dcterms:W3CDTF">2015-07-17T00:25:44Z</dcterms:modified>
</cp:coreProperties>
</file>