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9" r:id="rId2"/>
    <p:sldId id="260" r:id="rId3"/>
    <p:sldId id="261" r:id="rId4"/>
    <p:sldId id="262" r:id="rId5"/>
    <p:sldId id="263" r:id="rId6"/>
    <p:sldId id="265" r:id="rId7"/>
    <p:sldId id="264"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65" d="100"/>
          <a:sy n="65" d="100"/>
        </p:scale>
        <p:origin x="-588"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dirty="0"/>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dirty="0"/>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ja-JP" dirty="0"/>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ja-JP" dirty="0"/>
              <a:t>Page </a:t>
            </a:r>
            <a:fld id="{F0FFAB03-89E0-4626-923C-3D0035B3C66E}" type="slidenum">
              <a:rPr lang="en-US" altLang="ja-JP"/>
              <a:pPr>
                <a:defRPr/>
              </a:pPr>
              <a:t>&lt;#&gt;</a:t>
            </a:fld>
            <a:endParaRPr lang="en-US" altLang="ja-JP" dirty="0"/>
          </a:p>
        </p:txBody>
      </p:sp>
      <p:sp>
        <p:nvSpPr>
          <p:cNvPr id="7174"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ja-JP" sz="1200" dirty="0" smtClean="0"/>
              <a:t>Submission</a:t>
            </a:r>
          </a:p>
        </p:txBody>
      </p:sp>
      <p:sp>
        <p:nvSpPr>
          <p:cNvPr id="7176"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dirty="0"/>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dirty="0"/>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ja-JP"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ja-JP" dirty="0"/>
              <a:t>Page </a:t>
            </a:r>
            <a:fld id="{44F6FFEA-2EA3-41B8-9D1F-84CF1B7A7AF6}" type="slidenum">
              <a:rPr lang="en-US" altLang="ja-JP"/>
              <a:pPr>
                <a:defRPr/>
              </a:pPr>
              <a:t>&lt;#&gt;</a:t>
            </a:fld>
            <a:endParaRPr lang="en-US" altLang="ja-JP" dirty="0"/>
          </a:p>
        </p:txBody>
      </p:sp>
      <p:sp>
        <p:nvSpPr>
          <p:cNvPr id="5128"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ltLang="ja-JP" dirty="0"/>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miter lim="800000"/>
            <a:headEnd/>
            <a:tailEnd/>
          </a:ln>
        </p:spPr>
        <p:txBody>
          <a:bodyPr/>
          <a:lstStyle/>
          <a:p>
            <a:r>
              <a:rPr lang="en-US" altLang="ja-JP" dirty="0"/>
              <a:t>doc.: IEEE 802.15-&lt;doc#&gt;</a:t>
            </a:r>
          </a:p>
        </p:txBody>
      </p:sp>
      <p:sp>
        <p:nvSpPr>
          <p:cNvPr id="6147" name="Rectangle 3"/>
          <p:cNvSpPr>
            <a:spLocks noGrp="1" noChangeArrowheads="1"/>
          </p:cNvSpPr>
          <p:nvPr>
            <p:ph type="dt" sz="quarter" idx="1"/>
          </p:nvPr>
        </p:nvSpPr>
        <p:spPr>
          <a:noFill/>
          <a:ln>
            <a:miter lim="800000"/>
            <a:headEnd/>
            <a:tailEnd/>
          </a:ln>
        </p:spPr>
        <p:txBody>
          <a:bodyPr/>
          <a:lstStyle/>
          <a:p>
            <a:r>
              <a:rPr lang="en-US" altLang="ja-JP" dirty="0"/>
              <a:t>&lt;month year&gt;</a:t>
            </a:r>
          </a:p>
        </p:txBody>
      </p:sp>
      <p:sp>
        <p:nvSpPr>
          <p:cNvPr id="6148" name="Rectangle 6"/>
          <p:cNvSpPr>
            <a:spLocks noGrp="1" noChangeArrowheads="1"/>
          </p:cNvSpPr>
          <p:nvPr>
            <p:ph type="ftr" sz="quarter" idx="4"/>
          </p:nvPr>
        </p:nvSpPr>
        <p:spPr>
          <a:noFill/>
          <a:ln>
            <a:miter lim="800000"/>
            <a:headEnd/>
            <a:tailEnd/>
          </a:ln>
        </p:spPr>
        <p:txBody>
          <a:bodyPr/>
          <a:lstStyle/>
          <a:p>
            <a:pPr lvl="4"/>
            <a:r>
              <a:rPr lang="en-US" altLang="ja-JP" dirty="0"/>
              <a:t>&lt;author&gt;, &lt;company&gt;</a:t>
            </a:r>
          </a:p>
        </p:txBody>
      </p:sp>
      <p:sp>
        <p:nvSpPr>
          <p:cNvPr id="6149" name="Rectangle 7"/>
          <p:cNvSpPr>
            <a:spLocks noGrp="1" noChangeArrowheads="1"/>
          </p:cNvSpPr>
          <p:nvPr>
            <p:ph type="sldNum" sz="quarter" idx="5"/>
          </p:nvPr>
        </p:nvSpPr>
        <p:spPr>
          <a:noFill/>
          <a:ln>
            <a:miter lim="800000"/>
            <a:headEnd/>
            <a:tailEnd/>
          </a:ln>
        </p:spPr>
        <p:txBody>
          <a:bodyPr/>
          <a:lstStyle/>
          <a:p>
            <a:r>
              <a:rPr lang="en-US" altLang="ja-JP" dirty="0"/>
              <a:t>Page </a:t>
            </a:r>
            <a:fld id="{032098A4-65E9-488D-8479-2100CCEEE1A0}" type="slidenum">
              <a:rPr lang="en-US" altLang="ja-JP"/>
              <a:pPr/>
              <a:t>3</a:t>
            </a:fld>
            <a:endParaRPr lang="en-US" altLang="ja-JP" dirty="0"/>
          </a:p>
        </p:txBody>
      </p:sp>
      <p:sp>
        <p:nvSpPr>
          <p:cNvPr id="6150" name="Rectangle 2"/>
          <p:cNvSpPr>
            <a:spLocks noGrp="1" noRot="1" noChangeAspect="1" noChangeArrowheads="1" noTextEdit="1"/>
          </p:cNvSpPr>
          <p:nvPr>
            <p:ph type="sldImg"/>
          </p:nvPr>
        </p:nvSpPr>
        <p:spPr>
          <a:xfrm>
            <a:off x="1154113" y="701675"/>
            <a:ext cx="4625975" cy="3468688"/>
          </a:xfrm>
          <a:ln/>
        </p:spPr>
      </p:sp>
      <p:sp>
        <p:nvSpPr>
          <p:cNvPr id="6151" name="Rectangle 3"/>
          <p:cNvSpPr>
            <a:spLocks noGrp="1" noChangeArrowheads="1"/>
          </p:cNvSpPr>
          <p:nvPr>
            <p:ph type="body" idx="1"/>
          </p:nvPr>
        </p:nvSpPr>
        <p:spPr>
          <a:noFill/>
        </p:spPr>
        <p:txBody>
          <a:bodyPr/>
          <a:lstStyle/>
          <a:p>
            <a:endParaRPr lang="ja-JP" altLang="ja-JP"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smtClean="0"/>
              <a:t>July 2015</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D90FBA1F-406D-4570-8D93-1C718CB8028D}" type="slidenum">
              <a:rPr lang="en-US" altLang="ja-JP"/>
              <a:pPr>
                <a:defRPr/>
              </a:pPr>
              <a:t>&lt;#&gt;</a:t>
            </a:fld>
            <a:endParaRPr lang="en-US" alt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smtClean="0"/>
              <a:t>July 2015</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5B276CEC-641A-426A-A4CF-567A72D18702}" type="slidenum">
              <a:rPr lang="en-US" altLang="ja-JP"/>
              <a:pPr>
                <a:defRPr/>
              </a:pPr>
              <a:t>&lt;#&gt;</a:t>
            </a:fld>
            <a:endParaRPr lang="en-US" altLang="ja-JP"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smtClean="0"/>
              <a:t>July 2015</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9965E71D-4B90-4FBE-BACA-94EDF2C2D44D}" type="slidenum">
              <a:rPr lang="en-US" altLang="ja-JP"/>
              <a:pPr>
                <a:defRPr/>
              </a:pPr>
              <a:t>&lt;#&gt;</a:t>
            </a:fld>
            <a:endParaRPr lang="en-US" altLang="ja-JP"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dirty="0" smtClean="0"/>
              <a:t>July 2015</a:t>
            </a:r>
            <a:endParaRPr lang="en-US" altLang="ja-JP"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dirty="0"/>
              <a:t>Slide </a:t>
            </a:r>
            <a:fld id="{99E8EDB0-6A65-4C48-A53B-D0F68D84F66B}" type="slidenum">
              <a:rPr lang="en-US" altLang="ja-JP"/>
              <a:pPr>
                <a:defRPr/>
              </a:pPr>
              <a:t>&lt;#&gt;</a:t>
            </a:fld>
            <a:endParaRPr lang="en-US" altLang="ja-JP"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dirty="0" smtClean="0"/>
              <a:t>July 2015</a:t>
            </a:r>
            <a:endParaRPr lang="en-US" altLang="ja-JP"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dirty="0"/>
              <a:t>Slide </a:t>
            </a:r>
            <a:fld id="{F3D8D98C-E633-46DD-BF4A-82FDB30C79BB}" type="slidenum">
              <a:rPr lang="en-US" altLang="ja-JP"/>
              <a:pPr>
                <a:defRPr/>
              </a:pPr>
              <a:t>&lt;#&gt;</a:t>
            </a:fld>
            <a:endParaRPr lang="en-US" altLang="ja-JP"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dirty="0" smtClean="0"/>
              <a:t>July 2015</a:t>
            </a:r>
            <a:endParaRPr lang="en-US" altLang="ja-JP"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dirty="0"/>
              <a:t>Slide </a:t>
            </a:r>
            <a:fld id="{D78FD698-95C0-4845-8AA1-AE13DC99F872}" type="slidenum">
              <a:rPr lang="en-US" altLang="ja-JP"/>
              <a:pPr>
                <a:defRPr/>
              </a:pPr>
              <a:t>&lt;#&gt;</a:t>
            </a:fld>
            <a:endParaRPr lang="en-US" altLang="ja-JP"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dirty="0" smtClean="0"/>
              <a:t>July 2015</a:t>
            </a:r>
            <a:endParaRPr lang="en-US" altLang="ja-JP"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dirty="0"/>
              <a:t>Slide </a:t>
            </a:r>
            <a:fld id="{0EE4C87E-7721-4C7F-93D8-C27C7B733789}" type="slidenum">
              <a:rPr lang="en-US" altLang="ja-JP"/>
              <a:pPr>
                <a:defRPr/>
              </a:pPr>
              <a:t>&lt;#&gt;</a:t>
            </a:fld>
            <a:endParaRPr lang="en-US" altLang="ja-JP"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5" name="フッター プレースホルダー 4"/>
          <p:cNvSpPr>
            <a:spLocks noGrp="1"/>
          </p:cNvSpPr>
          <p:nvPr>
            <p:ph type="ftr" sz="quarter" idx="11"/>
          </p:nvPr>
        </p:nvSpPr>
        <p:spPr>
          <a:xfrm>
            <a:off x="5486400" y="6475413"/>
            <a:ext cx="3124200" cy="182562"/>
          </a:xfrm>
        </p:spPr>
        <p:txBody>
          <a:bodyPr/>
          <a:lstStyle>
            <a:lvl1pPr>
              <a:defRPr/>
            </a:lvl1p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&lt;#&gt;</a:t>
            </a:fld>
            <a:endParaRPr lang="en-US" altLang="ja-JP" dirty="0"/>
          </a:p>
        </p:txBody>
      </p:sp>
      <p:sp>
        <p:nvSpPr>
          <p:cNvPr id="7" name="日付プレースホルダー 3"/>
          <p:cNvSpPr>
            <a:spLocks noGrp="1"/>
          </p:cNvSpPr>
          <p:nvPr>
            <p:ph type="dt" sz="half" idx="10"/>
          </p:nvPr>
        </p:nvSpPr>
        <p:spPr>
          <a:xfrm>
            <a:off x="685800" y="381000"/>
            <a:ext cx="1600200" cy="212725"/>
          </a:xfrm>
        </p:spPr>
        <p:txBody>
          <a:bodyPr/>
          <a:lstStyle>
            <a:lvl1pPr>
              <a:defRPr/>
            </a:lvl1pPr>
          </a:lstStyle>
          <a:p>
            <a:r>
              <a:rPr lang="en-US" altLang="ja-JP" dirty="0" smtClean="0"/>
              <a:t>July 2015</a:t>
            </a:r>
            <a:endParaRPr lang="en-US" altLang="ja-JP" dirty="0"/>
          </a:p>
        </p:txBody>
      </p:sp>
    </p:spTree>
    <p:extLst>
      <p:ext uri="{BB962C8B-B14F-4D97-AF65-F5344CB8AC3E}">
        <p14:creationId xmlns="" xmlns:p14="http://schemas.microsoft.com/office/powerpoint/2010/main" val="163722690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ea typeface="ＭＳ Ｐゴシック" charset="-128"/>
              </a:defRPr>
            </a:lvl1pPr>
          </a:lstStyle>
          <a:p>
            <a:pPr>
              <a:defRPr/>
            </a:pPr>
            <a:r>
              <a:rPr lang="en-US" altLang="ja-JP" dirty="0" smtClean="0"/>
              <a:t>July 2015</a:t>
            </a:r>
            <a:endParaRPr lang="en-US" altLang="ja-JP"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mtClean="0">
                <a:ea typeface="ＭＳ Ｐゴシック" charset="-128"/>
              </a:defRPr>
            </a:lvl1pPr>
          </a:lstStyle>
          <a:p>
            <a:pPr>
              <a:defRPr/>
            </a:pPr>
            <a:r>
              <a:rPr lang="en-US" altLang="ja-JP" dirty="0" smtClean="0"/>
              <a:t>Shoichi Kitazawa, ATR</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ea typeface="ＭＳ Ｐゴシック" charset="-128"/>
              </a:defRPr>
            </a:lvl1pPr>
          </a:lstStyle>
          <a:p>
            <a:pPr>
              <a:defRPr/>
            </a:pPr>
            <a:r>
              <a:rPr lang="en-US" altLang="ja-JP" dirty="0"/>
              <a:t>Slide </a:t>
            </a:r>
            <a:fld id="{2013AF30-E9D5-4990-80B2-CABF7B6EC42E}" type="slidenum">
              <a:rPr lang="en-US" altLang="ja-JP"/>
              <a:pPr>
                <a:defRPr/>
              </a:pPr>
              <a:t>&lt;#&gt;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712788" lvl="4" indent="0" algn="r"/>
            <a:r>
              <a:rPr lang="en-US" altLang="ja-JP" sz="1400" b="1" dirty="0">
                <a:ea typeface="ＭＳ Ｐゴシック" charset="-128"/>
              </a:rPr>
              <a:t>doc.: IEEE </a:t>
            </a:r>
            <a:r>
              <a:rPr lang="en-US" altLang="ja-JP" sz="1400" b="1" dirty="0" smtClean="0">
                <a:ea typeface="ＭＳ Ｐゴシック" charset="-128"/>
              </a:rPr>
              <a:t>802.15-15-0590-01-004s</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日付プレースホルダー 1"/>
          <p:cNvSpPr>
            <a:spLocks noGrp="1"/>
          </p:cNvSpPr>
          <p:nvPr>
            <p:ph type="dt" sz="quarter" idx="10"/>
          </p:nvPr>
        </p:nvSpPr>
        <p:spPr>
          <a:noFill/>
          <a:ln>
            <a:miter lim="800000"/>
            <a:headEnd/>
            <a:tailEnd/>
          </a:ln>
        </p:spPr>
        <p:txBody>
          <a:bodyPr/>
          <a:lstStyle/>
          <a:p>
            <a:r>
              <a:rPr lang="en-US" altLang="ja-JP" dirty="0" smtClean="0"/>
              <a:t>July 2015</a:t>
            </a:r>
            <a:endParaRPr lang="en-US" altLang="ja-JP" dirty="0"/>
          </a:p>
        </p:txBody>
      </p:sp>
      <p:sp>
        <p:nvSpPr>
          <p:cNvPr id="2051" name="フッター プレースホルダー 2"/>
          <p:cNvSpPr>
            <a:spLocks noGrp="1"/>
          </p:cNvSpPr>
          <p:nvPr>
            <p:ph type="ftr" sz="quarter" idx="11"/>
          </p:nvPr>
        </p:nvSpPr>
        <p:spPr>
          <a:noFill/>
          <a:ln>
            <a:miter lim="800000"/>
            <a:headEnd/>
            <a:tailEnd/>
          </a:ln>
        </p:spPr>
        <p:txBody>
          <a:bodyPr/>
          <a:lstStyle/>
          <a:p>
            <a:r>
              <a:rPr lang="en-US" altLang="ja-JP" dirty="0" smtClean="0"/>
              <a:t>Shoichi Kitazawa, ATR</a:t>
            </a:r>
            <a:endParaRPr lang="en-US" altLang="ja-JP" dirty="0"/>
          </a:p>
        </p:txBody>
      </p:sp>
      <p:sp>
        <p:nvSpPr>
          <p:cNvPr id="2052" name="スライド番号プレースホルダー 3"/>
          <p:cNvSpPr>
            <a:spLocks noGrp="1"/>
          </p:cNvSpPr>
          <p:nvPr>
            <p:ph type="sldNum" sz="quarter" idx="12"/>
          </p:nvPr>
        </p:nvSpPr>
        <p:spPr>
          <a:noFill/>
          <a:ln>
            <a:miter lim="800000"/>
            <a:headEnd/>
            <a:tailEnd/>
          </a:ln>
        </p:spPr>
        <p:txBody>
          <a:bodyPr/>
          <a:lstStyle/>
          <a:p>
            <a:r>
              <a:rPr lang="en-US" altLang="ja-JP" dirty="0"/>
              <a:t>Slide </a:t>
            </a:r>
            <a:fld id="{07A4A8D4-A6EB-4596-BC11-A7733F1E04B3}" type="slidenum">
              <a:rPr lang="en-US" altLang="ja-JP"/>
              <a:pPr/>
              <a:t>1</a:t>
            </a:fld>
            <a:endParaRPr lang="en-US" altLang="ja-JP" dirty="0"/>
          </a:p>
        </p:txBody>
      </p:sp>
      <p:sp>
        <p:nvSpPr>
          <p:cNvPr id="27651" name="Rectangle 3"/>
          <p:cNvSpPr>
            <a:spLocks noChangeArrowheads="1"/>
          </p:cNvSpPr>
          <p:nvPr/>
        </p:nvSpPr>
        <p:spPr bwMode="auto">
          <a:xfrm>
            <a:off x="152400" y="609600"/>
            <a:ext cx="8991600" cy="473462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defRPr/>
            </a:pPr>
            <a:r>
              <a:rPr lang="en-US" altLang="ja-JP" sz="1800" b="1" u="sng" dirty="0" smtClean="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smtClean="0">
              <a:solidFill>
                <a:schemeClr val="tx2"/>
              </a:solidFill>
              <a:ea typeface="ＭＳ Ｐゴシック" charset="-128"/>
            </a:endParaRPr>
          </a:p>
          <a:p>
            <a:pPr>
              <a:defRPr/>
            </a:pPr>
            <a:endParaRPr lang="en-US" altLang="ja-JP" sz="1600" dirty="0" smtClean="0">
              <a:solidFill>
                <a:schemeClr val="tx2"/>
              </a:solidFill>
              <a:ea typeface="ＭＳ Ｐゴシック" charset="-128"/>
            </a:endParaRPr>
          </a:p>
          <a:p>
            <a:pPr>
              <a:defRPr/>
            </a:pPr>
            <a:r>
              <a:rPr lang="en-US" altLang="ja-JP" sz="1600" b="1" dirty="0" smtClean="0">
                <a:solidFill>
                  <a:schemeClr val="tx2"/>
                </a:solidFill>
                <a:ea typeface="ＭＳ Ｐゴシック" charset="-128"/>
              </a:rPr>
              <a:t>Submission Title:</a:t>
            </a:r>
            <a:r>
              <a:rPr lang="en-US" altLang="ja-JP" sz="1600" dirty="0" smtClean="0">
                <a:solidFill>
                  <a:schemeClr val="tx2"/>
                </a:solidFill>
                <a:ea typeface="ＭＳ Ｐゴシック" charset="-128"/>
              </a:rPr>
              <a:t> [</a:t>
            </a:r>
            <a:r>
              <a:rPr lang="en-US" altLang="ja-JP" sz="1600" dirty="0" smtClean="0"/>
              <a:t>TG4s Closing Report for July 2015</a:t>
            </a:r>
            <a:r>
              <a:rPr lang="en-US" altLang="ja-JP" sz="1600" dirty="0" smtClean="0">
                <a:solidFill>
                  <a:schemeClr val="tx2"/>
                </a:solidFill>
                <a:ea typeface="ＭＳ Ｐゴシック" charset="-128"/>
              </a:rPr>
              <a:t>]	</a:t>
            </a:r>
          </a:p>
          <a:p>
            <a:pPr>
              <a:defRPr/>
            </a:pPr>
            <a:r>
              <a:rPr lang="en-US" altLang="ja-JP" sz="1600" b="1" dirty="0" smtClean="0">
                <a:solidFill>
                  <a:schemeClr val="tx2"/>
                </a:solidFill>
                <a:ea typeface="ＭＳ Ｐゴシック" charset="-128"/>
              </a:rPr>
              <a:t>Date Submitted: </a:t>
            </a:r>
            <a:r>
              <a:rPr lang="en-US" altLang="ja-JP" sz="1600" dirty="0" smtClean="0">
                <a:solidFill>
                  <a:schemeClr val="tx2"/>
                </a:solidFill>
                <a:ea typeface="ＭＳ Ｐゴシック" charset="-128"/>
              </a:rPr>
              <a:t>[</a:t>
            </a:r>
            <a:r>
              <a:rPr lang="en-US" altLang="ja-JP" sz="1600" dirty="0" smtClean="0">
                <a:ea typeface="ＭＳ Ｐゴシック" charset="-128"/>
              </a:rPr>
              <a:t>16 July, 2015</a:t>
            </a:r>
            <a:r>
              <a:rPr lang="en-US" altLang="ja-JP" sz="1600" dirty="0" smtClean="0">
                <a:solidFill>
                  <a:schemeClr val="tx2"/>
                </a:solidFill>
                <a:ea typeface="ＭＳ Ｐゴシック" charset="-128"/>
              </a:rPr>
              <a:t>]	</a:t>
            </a:r>
          </a:p>
          <a:p>
            <a:pPr>
              <a:defRPr/>
            </a:pPr>
            <a:r>
              <a:rPr lang="en-US" altLang="ja-JP" sz="1600" b="1" dirty="0" smtClean="0">
                <a:solidFill>
                  <a:schemeClr val="tx2"/>
                </a:solidFill>
                <a:ea typeface="ＭＳ Ｐゴシック" charset="-128"/>
              </a:rPr>
              <a:t>Source:</a:t>
            </a:r>
            <a:r>
              <a:rPr lang="en-US" altLang="ja-JP" sz="1600" dirty="0" smtClean="0">
                <a:solidFill>
                  <a:schemeClr val="tx2"/>
                </a:solidFill>
                <a:ea typeface="ＭＳ Ｐゴシック" charset="-128"/>
              </a:rPr>
              <a:t> [Shoichi Kitazawa] Company [ATR]</a:t>
            </a:r>
          </a:p>
          <a:p>
            <a:pPr>
              <a:defRPr/>
            </a:pPr>
            <a:r>
              <a:rPr lang="en-US" altLang="ja-JP" sz="1600" dirty="0" smtClean="0">
                <a:solidFill>
                  <a:schemeClr val="tx2"/>
                </a:solidFill>
                <a:ea typeface="ＭＳ Ｐゴシック" charset="-128"/>
              </a:rPr>
              <a:t>Address [Hikaridai, Seika, Kyoto JAPAN]</a:t>
            </a:r>
          </a:p>
          <a:p>
            <a:pPr>
              <a:defRPr/>
            </a:pPr>
            <a:r>
              <a:rPr lang="en-US" altLang="ja-JP" sz="1600" dirty="0" smtClean="0">
                <a:solidFill>
                  <a:schemeClr val="tx2"/>
                </a:solidFill>
                <a:ea typeface="ＭＳ Ｐゴシック" charset="-128"/>
              </a:rPr>
              <a:t>Voice</a:t>
            </a:r>
            <a:r>
              <a:rPr lang="en-US" altLang="ja-JP" sz="1600" dirty="0" smtClean="0">
                <a:ea typeface="ＭＳ Ｐゴシック" charset="-128"/>
              </a:rPr>
              <a:t>:[+81-774-95-1565</a:t>
            </a:r>
            <a:r>
              <a:rPr lang="en-US" altLang="ja-JP" sz="1600" dirty="0" smtClean="0">
                <a:solidFill>
                  <a:schemeClr val="tx2"/>
                </a:solidFill>
                <a:ea typeface="ＭＳ Ｐゴシック" charset="-128"/>
              </a:rPr>
              <a:t>], FAX: [], E-Mail:[kitazawa@atr.jp]	</a:t>
            </a:r>
          </a:p>
          <a:p>
            <a:pPr>
              <a:spcBef>
                <a:spcPts val="600"/>
              </a:spcBef>
              <a:spcAft>
                <a:spcPts val="600"/>
              </a:spcAft>
              <a:defRPr/>
            </a:pPr>
            <a:r>
              <a:rPr lang="en-US" altLang="ja-JP" sz="1600" b="1" dirty="0" smtClean="0">
                <a:solidFill>
                  <a:schemeClr val="tx2"/>
                </a:solidFill>
                <a:ea typeface="ＭＳ Ｐゴシック" charset="-128"/>
              </a:rPr>
              <a:t>Re:</a:t>
            </a:r>
            <a:r>
              <a:rPr lang="en-US" altLang="ja-JP" sz="1600" dirty="0" smtClean="0">
                <a:solidFill>
                  <a:schemeClr val="tx2"/>
                </a:solidFill>
                <a:ea typeface="ＭＳ Ｐゴシック" charset="-128"/>
              </a:rPr>
              <a:t> []</a:t>
            </a:r>
          </a:p>
          <a:p>
            <a:pPr>
              <a:spcBef>
                <a:spcPts val="100"/>
              </a:spcBef>
              <a:spcAft>
                <a:spcPts val="100"/>
              </a:spcAft>
              <a:defRPr/>
            </a:pPr>
            <a:r>
              <a:rPr lang="en-US" altLang="ja-JP" dirty="0" smtClean="0">
                <a:solidFill>
                  <a:schemeClr val="accent2"/>
                </a:solidFill>
                <a:ea typeface="ＭＳ Ｐゴシック" charset="-128"/>
              </a:rPr>
              <a:t>	</a:t>
            </a:r>
            <a:endParaRPr lang="en-US" altLang="ja-JP" dirty="0" smtClean="0">
              <a:solidFill>
                <a:schemeClr val="tx2"/>
              </a:solidFill>
              <a:ea typeface="ＭＳ Ｐゴシック" charset="-128"/>
            </a:endParaRPr>
          </a:p>
          <a:p>
            <a:pPr>
              <a:spcBef>
                <a:spcPts val="600"/>
              </a:spcBef>
              <a:spcAft>
                <a:spcPts val="600"/>
              </a:spcAft>
              <a:defRPr/>
            </a:pPr>
            <a:r>
              <a:rPr lang="en-US" altLang="ja-JP" sz="1600" b="1" dirty="0" smtClean="0">
                <a:solidFill>
                  <a:schemeClr val="tx2"/>
                </a:solidFill>
                <a:ea typeface="ＭＳ Ｐゴシック" charset="-128"/>
              </a:rPr>
              <a:t>Abstract:</a:t>
            </a:r>
            <a:r>
              <a:rPr lang="en-US" altLang="ja-JP" sz="1600" dirty="0" smtClean="0">
                <a:solidFill>
                  <a:schemeClr val="tx2"/>
                </a:solidFill>
                <a:ea typeface="ＭＳ Ｐゴシック" charset="-128"/>
              </a:rPr>
              <a:t>	[TG4s</a:t>
            </a:r>
            <a:r>
              <a:rPr lang="en-US" altLang="ja-JP" sz="1600" dirty="0" smtClean="0">
                <a:ea typeface="ＭＳ Ｐゴシック" pitchFamily="-65" charset="-128"/>
              </a:rPr>
              <a:t> c</a:t>
            </a:r>
            <a:r>
              <a:rPr lang="en-US" altLang="ja-JP" sz="1600" dirty="0" smtClean="0">
                <a:latin typeface="Times New Roman" pitchFamily="16" charset="0"/>
                <a:ea typeface="ＭＳ Ｐゴシック" pitchFamily="50" charset="-128"/>
              </a:rPr>
              <a:t>losing report </a:t>
            </a:r>
            <a:r>
              <a:rPr lang="en-US" altLang="ja-JP" sz="1600" dirty="0" smtClean="0">
                <a:ea typeface="ＭＳ Ｐゴシック" pitchFamily="-65" charset="-128"/>
              </a:rPr>
              <a:t>for July 2015 at Waikoloa</a:t>
            </a:r>
            <a:r>
              <a:rPr lang="en-US" altLang="ja-JP" sz="1600" dirty="0" smtClean="0">
                <a:solidFill>
                  <a:schemeClr val="tx2"/>
                </a:solidFill>
                <a:ea typeface="ＭＳ Ｐゴシック" charset="-128"/>
              </a:rPr>
              <a:t>]</a:t>
            </a:r>
          </a:p>
          <a:p>
            <a:pPr>
              <a:spcBef>
                <a:spcPts val="600"/>
              </a:spcBef>
              <a:spcAft>
                <a:spcPts val="600"/>
              </a:spcAft>
              <a:defRPr/>
            </a:pPr>
            <a:r>
              <a:rPr lang="en-US" altLang="ja-JP" sz="1600" b="1" dirty="0" smtClean="0">
                <a:solidFill>
                  <a:schemeClr val="tx2"/>
                </a:solidFill>
                <a:ea typeface="ＭＳ Ｐゴシック" charset="-128"/>
              </a:rPr>
              <a:t>Purpose:</a:t>
            </a:r>
            <a:r>
              <a:rPr lang="en-US" altLang="ja-JP" sz="1600" dirty="0" smtClean="0">
                <a:solidFill>
                  <a:schemeClr val="tx2"/>
                </a:solidFill>
                <a:ea typeface="ＭＳ Ｐゴシック" charset="-128"/>
              </a:rPr>
              <a:t>	[Report progress to WG]</a:t>
            </a:r>
          </a:p>
          <a:p>
            <a:pPr>
              <a:defRPr/>
            </a:pPr>
            <a:r>
              <a:rPr lang="en-US" altLang="ja-JP" sz="1600" b="1" dirty="0" smtClean="0">
                <a:solidFill>
                  <a:schemeClr val="tx2"/>
                </a:solidFill>
                <a:ea typeface="ＭＳ Ｐゴシック" charset="-128"/>
              </a:rPr>
              <a:t>Notice:</a:t>
            </a:r>
            <a:r>
              <a:rPr lang="en-US" altLang="ja-JP" sz="1600" dirty="0" smtClean="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smtClean="0">
                <a:solidFill>
                  <a:schemeClr val="tx2"/>
                </a:solidFill>
                <a:ea typeface="ＭＳ Ｐゴシック" charset="-128"/>
              </a:rPr>
              <a:t>Release:</a:t>
            </a:r>
            <a:r>
              <a:rPr lang="en-US" altLang="ja-JP" sz="1600" dirty="0" smtClean="0">
                <a:solidFill>
                  <a:schemeClr val="tx2"/>
                </a:solidFill>
                <a:ea typeface="ＭＳ Ｐゴシック" charset="-128"/>
              </a:rPr>
              <a:t>	The contributor acknowledges and accepts that this contribution becomes the property of IEEE and may be made publicly available by P802.15.	</a:t>
            </a:r>
            <a:endParaRPr lang="en-US" altLang="ja-JP" sz="1600" dirty="0">
              <a:solidFill>
                <a:schemeClr val="tx2"/>
              </a:solidFill>
              <a:ea typeface="ＭＳ Ｐゴシック" charset="-12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日付プレースホルダー 3"/>
          <p:cNvSpPr>
            <a:spLocks noGrp="1"/>
          </p:cNvSpPr>
          <p:nvPr>
            <p:ph type="dt" sz="quarter" idx="10"/>
          </p:nvPr>
        </p:nvSpPr>
        <p:spPr>
          <a:noFill/>
          <a:ln>
            <a:miter lim="800000"/>
            <a:headEnd/>
            <a:tailEnd/>
          </a:ln>
        </p:spPr>
        <p:txBody>
          <a:bodyPr/>
          <a:lstStyle/>
          <a:p>
            <a:r>
              <a:rPr lang="en-US" altLang="ja-JP" dirty="0" smtClean="0"/>
              <a:t>July 2015</a:t>
            </a:r>
            <a:endParaRPr lang="en-US" altLang="ja-JP" dirty="0"/>
          </a:p>
        </p:txBody>
      </p:sp>
      <p:sp>
        <p:nvSpPr>
          <p:cNvPr id="3075" name="フッター プレースホルダー 4"/>
          <p:cNvSpPr>
            <a:spLocks noGrp="1"/>
          </p:cNvSpPr>
          <p:nvPr>
            <p:ph type="ftr" sz="quarter" idx="11"/>
          </p:nvPr>
        </p:nvSpPr>
        <p:spPr>
          <a:noFill/>
          <a:ln>
            <a:miter lim="800000"/>
            <a:headEnd/>
            <a:tailEnd/>
          </a:ln>
        </p:spPr>
        <p:txBody>
          <a:bodyPr/>
          <a:lstStyle/>
          <a:p>
            <a:r>
              <a:rPr lang="en-US" altLang="ja-JP" dirty="0" smtClean="0"/>
              <a:t>Shoichi Kitazawa, ATR</a:t>
            </a:r>
            <a:endParaRPr lang="en-US" altLang="ja-JP" dirty="0"/>
          </a:p>
        </p:txBody>
      </p:sp>
      <p:sp>
        <p:nvSpPr>
          <p:cNvPr id="3076" name="スライド番号プレースホルダー 5"/>
          <p:cNvSpPr>
            <a:spLocks noGrp="1"/>
          </p:cNvSpPr>
          <p:nvPr>
            <p:ph type="sldNum" sz="quarter" idx="12"/>
          </p:nvPr>
        </p:nvSpPr>
        <p:spPr>
          <a:noFill/>
          <a:ln>
            <a:miter lim="800000"/>
            <a:headEnd/>
            <a:tailEnd/>
          </a:ln>
        </p:spPr>
        <p:txBody>
          <a:bodyPr/>
          <a:lstStyle/>
          <a:p>
            <a:r>
              <a:rPr lang="en-US" altLang="ja-JP" dirty="0"/>
              <a:t>Slide </a:t>
            </a:r>
            <a:fld id="{B5E08AEC-46ED-40F2-81AC-69CFA93FED46}" type="slidenum">
              <a:rPr lang="en-US" altLang="ja-JP"/>
              <a:pPr/>
              <a:t>2</a:t>
            </a:fld>
            <a:endParaRPr lang="en-US" altLang="ja-JP" dirty="0"/>
          </a:p>
        </p:txBody>
      </p:sp>
      <p:sp>
        <p:nvSpPr>
          <p:cNvPr id="3077" name="Rectangle 2"/>
          <p:cNvSpPr>
            <a:spLocks noGrp="1" noChangeArrowheads="1"/>
          </p:cNvSpPr>
          <p:nvPr>
            <p:ph type="ctrTitle"/>
          </p:nvPr>
        </p:nvSpPr>
        <p:spPr>
          <a:xfrm>
            <a:off x="685800" y="2286000"/>
            <a:ext cx="7772400" cy="3447256"/>
          </a:xfrm>
        </p:spPr>
        <p:txBody>
          <a:bodyPr/>
          <a:lstStyle/>
          <a:p>
            <a:r>
              <a:rPr lang="en-US" altLang="ja-JP" b="1" dirty="0" smtClean="0">
                <a:ea typeface="ＭＳ Ｐゴシック" pitchFamily="50" charset="-128"/>
              </a:rPr>
              <a:t>IEEE 802.15 TG4s</a:t>
            </a:r>
            <a:br>
              <a:rPr lang="en-US" altLang="ja-JP" b="1" dirty="0" smtClean="0">
                <a:ea typeface="ＭＳ Ｐゴシック" pitchFamily="50" charset="-128"/>
              </a:rPr>
            </a:br>
            <a:r>
              <a:rPr lang="en-US" altLang="ja-JP" dirty="0" smtClean="0">
                <a:ea typeface="ＭＳ Ｐゴシック" pitchFamily="50" charset="-128"/>
              </a:rPr>
              <a:t>Closing report</a:t>
            </a:r>
            <a:br>
              <a:rPr lang="en-US" altLang="ja-JP" dirty="0" smtClean="0">
                <a:ea typeface="ＭＳ Ｐゴシック" pitchFamily="50" charset="-128"/>
              </a:rPr>
            </a:br>
            <a:r>
              <a:rPr lang="en-US" altLang="ja-JP" dirty="0" smtClean="0">
                <a:ea typeface="ＭＳ Ｐゴシック" pitchFamily="50" charset="-128"/>
              </a:rPr>
              <a:t/>
            </a:r>
            <a:br>
              <a:rPr lang="en-US" altLang="ja-JP" dirty="0" smtClean="0">
                <a:ea typeface="ＭＳ Ｐゴシック" pitchFamily="50" charset="-128"/>
              </a:rPr>
            </a:br>
            <a:r>
              <a:rPr lang="en-US" altLang="ja-JP" dirty="0" smtClean="0">
                <a:ea typeface="ＭＳ Ｐゴシック" pitchFamily="50" charset="-128"/>
              </a:rPr>
              <a:t> </a:t>
            </a:r>
            <a:r>
              <a:rPr lang="en-US" altLang="ja-JP" dirty="0" smtClean="0"/>
              <a:t>Waikoloa, HI, USA</a:t>
            </a:r>
            <a:r>
              <a:rPr lang="en-US" altLang="ja-JP" dirty="0" smtClean="0">
                <a:ea typeface="ＭＳ Ｐゴシック" pitchFamily="50" charset="-128"/>
              </a:rPr>
              <a:t/>
            </a:r>
            <a:br>
              <a:rPr lang="en-US" altLang="ja-JP" dirty="0" smtClean="0">
                <a:ea typeface="ＭＳ Ｐゴシック" pitchFamily="50" charset="-128"/>
              </a:rPr>
            </a:br>
            <a:r>
              <a:rPr lang="en-US" altLang="ja-JP" dirty="0" smtClean="0">
                <a:ea typeface="ＭＳ Ｐゴシック" pitchFamily="50" charset="-128"/>
              </a:rPr>
              <a:t>July 16, 2015</a:t>
            </a:r>
            <a:endParaRPr lang="ja-JP" altLang="ja-JP" dirty="0" smtClean="0">
              <a:ea typeface="ＭＳ Ｐゴシック"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日付プレースホルダー 3"/>
          <p:cNvSpPr>
            <a:spLocks noGrp="1"/>
          </p:cNvSpPr>
          <p:nvPr>
            <p:ph type="dt" sz="quarter" idx="10"/>
          </p:nvPr>
        </p:nvSpPr>
        <p:spPr>
          <a:noFill/>
          <a:ln>
            <a:miter lim="800000"/>
            <a:headEnd/>
            <a:tailEnd/>
          </a:ln>
        </p:spPr>
        <p:txBody>
          <a:bodyPr/>
          <a:lstStyle/>
          <a:p>
            <a:r>
              <a:rPr lang="en-US" altLang="ja-JP" dirty="0" smtClean="0"/>
              <a:t>July 2015</a:t>
            </a:r>
            <a:endParaRPr lang="en-US" altLang="ja-JP" dirty="0"/>
          </a:p>
        </p:txBody>
      </p:sp>
      <p:sp>
        <p:nvSpPr>
          <p:cNvPr id="4099" name="フッター プレースホルダー 4"/>
          <p:cNvSpPr>
            <a:spLocks noGrp="1"/>
          </p:cNvSpPr>
          <p:nvPr>
            <p:ph type="ftr" sz="quarter" idx="11"/>
          </p:nvPr>
        </p:nvSpPr>
        <p:spPr>
          <a:noFill/>
          <a:ln>
            <a:miter lim="800000"/>
            <a:headEnd/>
            <a:tailEnd/>
          </a:ln>
        </p:spPr>
        <p:txBody>
          <a:bodyPr/>
          <a:lstStyle/>
          <a:p>
            <a:r>
              <a:rPr lang="en-US" altLang="ja-JP" dirty="0" smtClean="0"/>
              <a:t>Shoichi Kitazawa, ATR</a:t>
            </a:r>
            <a:endParaRPr lang="en-US" altLang="ja-JP" dirty="0"/>
          </a:p>
        </p:txBody>
      </p:sp>
      <p:sp>
        <p:nvSpPr>
          <p:cNvPr id="4100" name="スライド番号プレースホルダー 5"/>
          <p:cNvSpPr>
            <a:spLocks noGrp="1"/>
          </p:cNvSpPr>
          <p:nvPr>
            <p:ph type="sldNum" sz="quarter" idx="12"/>
          </p:nvPr>
        </p:nvSpPr>
        <p:spPr>
          <a:noFill/>
          <a:ln>
            <a:miter lim="800000"/>
            <a:headEnd/>
            <a:tailEnd/>
          </a:ln>
        </p:spPr>
        <p:txBody>
          <a:bodyPr/>
          <a:lstStyle/>
          <a:p>
            <a:r>
              <a:rPr lang="en-US" altLang="ja-JP" dirty="0"/>
              <a:t>Slide </a:t>
            </a:r>
            <a:fld id="{706A6CBF-2122-4B1A-A832-61121D78B413}" type="slidenum">
              <a:rPr lang="en-US" altLang="ja-JP"/>
              <a:pPr/>
              <a:t>3</a:t>
            </a:fld>
            <a:endParaRPr lang="en-US" altLang="ja-JP" dirty="0"/>
          </a:p>
        </p:txBody>
      </p:sp>
      <p:sp>
        <p:nvSpPr>
          <p:cNvPr id="4101" name="Rectangle 2"/>
          <p:cNvSpPr>
            <a:spLocks noGrp="1" noChangeArrowheads="1"/>
          </p:cNvSpPr>
          <p:nvPr>
            <p:ph type="title"/>
          </p:nvPr>
        </p:nvSpPr>
        <p:spPr/>
        <p:txBody>
          <a:bodyPr/>
          <a:lstStyle/>
          <a:p>
            <a:r>
              <a:rPr lang="en-US" altLang="ja-JP" sz="3200" dirty="0" smtClean="0">
                <a:ea typeface="ＭＳ Ｐゴシック" charset="-128"/>
              </a:rPr>
              <a:t>Agenda items for the week</a:t>
            </a:r>
            <a:endParaRPr lang="ja-JP" altLang="ja-JP" sz="3200" dirty="0" smtClean="0">
              <a:ea typeface="ＭＳ Ｐゴシック" charset="-128"/>
            </a:endParaRPr>
          </a:p>
        </p:txBody>
      </p:sp>
      <p:sp>
        <p:nvSpPr>
          <p:cNvPr id="4102" name="Rectangle 3"/>
          <p:cNvSpPr>
            <a:spLocks noGrp="1" noChangeArrowheads="1"/>
          </p:cNvSpPr>
          <p:nvPr>
            <p:ph type="body" idx="1"/>
          </p:nvPr>
        </p:nvSpPr>
        <p:spPr>
          <a:xfrm>
            <a:off x="323528" y="1700808"/>
            <a:ext cx="8496944" cy="4395192"/>
          </a:xfrm>
        </p:spPr>
        <p:txBody>
          <a:bodyPr/>
          <a:lstStyle/>
          <a:p>
            <a:r>
              <a:rPr lang="en-US" altLang="ja-JP" sz="2800" dirty="0" smtClean="0"/>
              <a:t>TG4s meeting call to order</a:t>
            </a:r>
          </a:p>
          <a:p>
            <a:r>
              <a:rPr lang="en-US" altLang="ja-JP" sz="2800" dirty="0" smtClean="0"/>
              <a:t>Call for essential patents and policies &amp; procedures reminder </a:t>
            </a:r>
          </a:p>
          <a:p>
            <a:r>
              <a:rPr lang="en-US" altLang="ja-JP" sz="2800" dirty="0" smtClean="0"/>
              <a:t>Approve Vancouver and July Teleconference meeting minutes</a:t>
            </a:r>
          </a:p>
          <a:p>
            <a:pPr>
              <a:lnSpc>
                <a:spcPct val="80000"/>
              </a:lnSpc>
            </a:pPr>
            <a:r>
              <a:rPr lang="en-US" altLang="ja-JP" sz="2800" dirty="0" smtClean="0"/>
              <a:t>Hearing presentations</a:t>
            </a:r>
          </a:p>
          <a:p>
            <a:pPr>
              <a:lnSpc>
                <a:spcPct val="80000"/>
              </a:lnSpc>
            </a:pPr>
            <a:r>
              <a:rPr lang="en-US" altLang="ja-JP" sz="2800" dirty="0" smtClean="0"/>
              <a:t>Work on Technical Guidance Document </a:t>
            </a:r>
          </a:p>
          <a:p>
            <a:pPr>
              <a:lnSpc>
                <a:spcPct val="80000"/>
              </a:lnSpc>
            </a:pPr>
            <a:r>
              <a:rPr lang="en-US" altLang="ja-JP" sz="2800" dirty="0" smtClean="0"/>
              <a:t>Plan for September meeting and Teleconference</a:t>
            </a:r>
          </a:p>
          <a:p>
            <a:r>
              <a:rPr lang="en-US" altLang="ja-JP" sz="2800" dirty="0" smtClean="0">
                <a:ea typeface="ＭＳ Ｐゴシック" pitchFamily="50" charset="-128"/>
              </a:rPr>
              <a:t>Report on progress to WG</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pitchFamily="50" charset="-128"/>
              </a:rPr>
              <a:t>Accomplishment for the meeting</a:t>
            </a:r>
            <a:endParaRPr kumimoji="1" lang="ja-JP" altLang="en-US" dirty="0"/>
          </a:p>
        </p:txBody>
      </p:sp>
      <p:sp>
        <p:nvSpPr>
          <p:cNvPr id="3" name="コンテンツ プレースホルダ 2"/>
          <p:cNvSpPr>
            <a:spLocks noGrp="1"/>
          </p:cNvSpPr>
          <p:nvPr>
            <p:ph idx="1"/>
          </p:nvPr>
        </p:nvSpPr>
        <p:spPr>
          <a:xfrm>
            <a:off x="251520" y="1700808"/>
            <a:ext cx="8640960" cy="4608512"/>
          </a:xfrm>
        </p:spPr>
        <p:txBody>
          <a:bodyPr/>
          <a:lstStyle/>
          <a:p>
            <a:pPr>
              <a:lnSpc>
                <a:spcPct val="80000"/>
              </a:lnSpc>
            </a:pPr>
            <a:r>
              <a:rPr lang="en-US" altLang="ja-JP" sz="2400" dirty="0" smtClean="0">
                <a:ea typeface="ＭＳ Ｐゴシック" pitchFamily="50" charset="-128"/>
              </a:rPr>
              <a:t>Three meetings were held on Tuesday Wednesday and  </a:t>
            </a:r>
            <a:r>
              <a:rPr lang="en-US" altLang="ja-JP" sz="2400" dirty="0" smtClean="0">
                <a:ea typeface="굴림" pitchFamily="34" charset="-127"/>
              </a:rPr>
              <a:t>Thursday AM1</a:t>
            </a:r>
            <a:r>
              <a:rPr lang="en-US" altLang="ja-JP" sz="2400" dirty="0" smtClean="0">
                <a:ea typeface="굴림" pitchFamily="34" charset="-127"/>
              </a:rPr>
              <a:t>.</a:t>
            </a:r>
          </a:p>
          <a:p>
            <a:pPr lvl="1">
              <a:lnSpc>
                <a:spcPct val="80000"/>
              </a:lnSpc>
            </a:pPr>
            <a:r>
              <a:rPr lang="en-US" altLang="ko-KR" sz="2000" dirty="0" smtClean="0">
                <a:ea typeface="굴림" pitchFamily="34" charset="-127"/>
              </a:rPr>
              <a:t>Secretary Hidetoshi Yokota (</a:t>
            </a:r>
            <a:r>
              <a:rPr lang="en-US" altLang="ja-JP" sz="2000" dirty="0" err="1" smtClean="0">
                <a:ea typeface="ＭＳ Ｐゴシック" panose="020B0600070205080204" pitchFamily="34" charset="-128"/>
              </a:rPr>
              <a:t>Landis&amp;Gyr</a:t>
            </a:r>
            <a:r>
              <a:rPr lang="en-US" altLang="ko-KR" sz="2000" dirty="0" smtClean="0">
                <a:ea typeface="굴림" pitchFamily="34" charset="-127"/>
              </a:rPr>
              <a:t>)</a:t>
            </a:r>
            <a:endParaRPr lang="en-US" altLang="ko-KR" sz="2000" dirty="0" smtClean="0">
              <a:ea typeface="굴림" pitchFamily="34" charset="-127"/>
            </a:endParaRPr>
          </a:p>
          <a:p>
            <a:pPr>
              <a:lnSpc>
                <a:spcPct val="80000"/>
              </a:lnSpc>
            </a:pPr>
            <a:r>
              <a:rPr lang="en-US" altLang="ja-JP" sz="2400" dirty="0" smtClean="0">
                <a:ea typeface="ＭＳ Ｐゴシック" pitchFamily="50" charset="-128"/>
              </a:rPr>
              <a:t>Approved May meeting and July Teleconference meeting minutes.</a:t>
            </a:r>
          </a:p>
          <a:p>
            <a:r>
              <a:rPr lang="en-US" altLang="ja-JP" sz="2400" dirty="0" smtClean="0"/>
              <a:t>Heard 2 presentations.</a:t>
            </a:r>
            <a:endParaRPr lang="en-US" altLang="ja-JP" sz="2000" dirty="0" smtClean="0"/>
          </a:p>
          <a:p>
            <a:r>
              <a:rPr lang="en-US" altLang="ja-JP" sz="2400" dirty="0" smtClean="0"/>
              <a:t>Discussed about Technical Guidance Document (15-14-555) and Spectrum Resource Measurement and Management requirement table (15-15-89</a:t>
            </a:r>
            <a:r>
              <a:rPr lang="en-US" altLang="ja-JP" sz="2400" dirty="0" smtClean="0"/>
              <a:t>).</a:t>
            </a:r>
            <a:endParaRPr lang="en-US" altLang="ja-JP" sz="2400" dirty="0" smtClean="0"/>
          </a:p>
          <a:p>
            <a:r>
              <a:rPr lang="en-US" altLang="ja-JP" sz="2400" dirty="0" smtClean="0"/>
              <a:t>Starts Transmit </a:t>
            </a:r>
            <a:r>
              <a:rPr lang="en-US" altLang="ja-JP" sz="2400" dirty="0" smtClean="0"/>
              <a:t>Power </a:t>
            </a:r>
            <a:r>
              <a:rPr lang="en-US" altLang="ja-JP" sz="2400" dirty="0" smtClean="0"/>
              <a:t>Control issue.</a:t>
            </a:r>
            <a:endParaRPr lang="en-US" altLang="ja-JP" sz="2400" dirty="0" smtClean="0"/>
          </a:p>
          <a:p>
            <a:pPr>
              <a:lnSpc>
                <a:spcPct val="80000"/>
              </a:lnSpc>
            </a:pPr>
            <a:r>
              <a:rPr lang="en-US" altLang="ja-JP" sz="2400" dirty="0" smtClean="0"/>
              <a:t>Confirm </a:t>
            </a:r>
            <a:r>
              <a:rPr lang="en-US" altLang="ja-JP" sz="2400" dirty="0" smtClean="0"/>
              <a:t>plan </a:t>
            </a:r>
            <a:r>
              <a:rPr lang="en-US" altLang="ja-JP" sz="2400" dirty="0" smtClean="0"/>
              <a:t>for Teleconference and September meeting.</a:t>
            </a:r>
            <a:endParaRPr lang="en-US" altLang="ja-JP" sz="1800" dirty="0" smtClean="0">
              <a:ea typeface="ＭＳ Ｐゴシック" pitchFamily="50" charset="-128"/>
            </a:endParaRP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ja-JP" dirty="0" smtClean="0"/>
              <a:t>July 2015</a:t>
            </a:r>
            <a:endParaRPr lang="en-US" altLang="ja-JP" dirty="0"/>
          </a:p>
        </p:txBody>
      </p:sp>
      <p:sp>
        <p:nvSpPr>
          <p:cNvPr id="5" name="フッター プレースホルダ 4"/>
          <p:cNvSpPr>
            <a:spLocks noGrp="1"/>
          </p:cNvSpPr>
          <p:nvPr>
            <p:ph type="ftr" sz="quarter" idx="11"/>
          </p:nvPr>
        </p:nvSpPr>
        <p:spPr>
          <a:xfrm>
            <a:off x="5486400" y="6475413"/>
            <a:ext cx="3124200" cy="184666"/>
          </a:xfrm>
        </p:spPr>
        <p:txBody>
          <a:bodyPr/>
          <a:lstStyle/>
          <a:p>
            <a:pPr>
              <a:defRPr/>
            </a:pPr>
            <a:r>
              <a:rPr lang="en-US" altLang="ja-JP" dirty="0"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dirty="0" smtClean="0"/>
              <a:t>Slide </a:t>
            </a:r>
            <a:fld id="{5B276CEC-641A-426A-A4CF-567A72D18702}" type="slidenum">
              <a:rPr lang="en-US" altLang="ja-JP" smtClean="0"/>
              <a:pPr>
                <a:defRPr/>
              </a:pPr>
              <a:t>4</a:t>
            </a:fld>
            <a:endParaRPr lang="en-US" altLang="ja-JP"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51520" y="1556792"/>
            <a:ext cx="8640960" cy="4896544"/>
          </a:xfrm>
        </p:spPr>
        <p:txBody>
          <a:bodyPr/>
          <a:lstStyle/>
          <a:p>
            <a:r>
              <a:rPr lang="en-US" altLang="ja-JP" sz="2400" dirty="0" smtClean="0"/>
              <a:t>TG4s July 2015 Agenda</a:t>
            </a:r>
            <a:r>
              <a:rPr lang="ja-JP" altLang="en-US" sz="2400" dirty="0" smtClean="0"/>
              <a:t> </a:t>
            </a:r>
            <a:r>
              <a:rPr lang="en-US" altLang="ja-JP" sz="2400" dirty="0" smtClean="0"/>
              <a:t>(15-15-469r2)</a:t>
            </a:r>
          </a:p>
          <a:p>
            <a:r>
              <a:rPr lang="en-US" altLang="ja-JP" sz="2400" dirty="0" smtClean="0">
                <a:ea typeface="ＭＳ Ｐゴシック" charset="-128"/>
              </a:rPr>
              <a:t>TG4s Opening Information for July 2015</a:t>
            </a:r>
            <a:r>
              <a:rPr lang="en-US" altLang="ja-JP" sz="2400" dirty="0" smtClean="0"/>
              <a:t> (15-15-551r1)</a:t>
            </a:r>
          </a:p>
          <a:p>
            <a:r>
              <a:rPr lang="en-US" altLang="ja-JP" sz="2400" dirty="0" smtClean="0"/>
              <a:t>TG4s May 2015 Meeting Minutes (15-15-467r0)</a:t>
            </a:r>
          </a:p>
          <a:p>
            <a:r>
              <a:rPr lang="en-US" altLang="ja-JP" sz="2400" dirty="0" smtClean="0"/>
              <a:t>TG4s Teleconference Minutes for July 2015 (15-15-493r0)</a:t>
            </a:r>
          </a:p>
          <a:p>
            <a:r>
              <a:rPr lang="en-US" altLang="ja-JP" sz="2400" dirty="0" smtClean="0"/>
              <a:t>TG4s Technical Guidance Document(15-14-555r6)</a:t>
            </a:r>
          </a:p>
          <a:p>
            <a:r>
              <a:rPr lang="en-US" altLang="ja-JP" sz="2400" dirty="0" smtClean="0"/>
              <a:t>Proposal for SRMM MAC PIB in Technical Guidance Document(15-15-508r0)</a:t>
            </a:r>
          </a:p>
          <a:p>
            <a:r>
              <a:rPr lang="en-US" altLang="ja-JP" sz="2400" dirty="0" smtClean="0"/>
              <a:t>An Interference Estimation Method in WLAN (15-15-569r0)</a:t>
            </a:r>
          </a:p>
        </p:txBody>
      </p:sp>
      <p:sp>
        <p:nvSpPr>
          <p:cNvPr id="3" name="タイトル 2"/>
          <p:cNvSpPr>
            <a:spLocks noGrp="1"/>
          </p:cNvSpPr>
          <p:nvPr>
            <p:ph type="title"/>
          </p:nvPr>
        </p:nvSpPr>
        <p:spPr>
          <a:xfrm>
            <a:off x="685800" y="685800"/>
            <a:ext cx="7772400" cy="870992"/>
          </a:xfrm>
        </p:spPr>
        <p:txBody>
          <a:bodyPr/>
          <a:lstStyle/>
          <a:p>
            <a:r>
              <a:rPr kumimoji="1" lang="en-US" altLang="ja-JP" dirty="0" smtClean="0"/>
              <a:t>Contributions</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5</a:t>
            </a:fld>
            <a:endParaRPr lang="en-US" altLang="ja-JP" dirty="0"/>
          </a:p>
        </p:txBody>
      </p:sp>
      <p:sp>
        <p:nvSpPr>
          <p:cNvPr id="6" name="日付プレースホルダー 5"/>
          <p:cNvSpPr>
            <a:spLocks noGrp="1"/>
          </p:cNvSpPr>
          <p:nvPr>
            <p:ph type="dt" sz="half" idx="10"/>
          </p:nvPr>
        </p:nvSpPr>
        <p:spPr/>
        <p:txBody>
          <a:bodyPr/>
          <a:lstStyle/>
          <a:p>
            <a:r>
              <a:rPr lang="en-US" altLang="ja-JP" dirty="0" smtClean="0"/>
              <a:t>July 2015</a:t>
            </a:r>
            <a:endParaRPr lang="en-US" altLang="ja-JP" dirty="0"/>
          </a:p>
        </p:txBody>
      </p:sp>
    </p:spTree>
    <p:extLst>
      <p:ext uri="{BB962C8B-B14F-4D97-AF65-F5344CB8AC3E}">
        <p14:creationId xmlns:p14="http://schemas.microsoft.com/office/powerpoint/2010/main" xmlns="" val="42224665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251520" y="1772816"/>
            <a:ext cx="8640960" cy="4680520"/>
          </a:xfrm>
        </p:spPr>
        <p:txBody>
          <a:bodyPr>
            <a:normAutofit/>
          </a:bodyPr>
          <a:lstStyle/>
          <a:p>
            <a:pPr>
              <a:buNone/>
            </a:pPr>
            <a:r>
              <a:rPr lang="en-US" altLang="ja-JP" sz="2800" dirty="0" smtClean="0"/>
              <a:t>Teleconference</a:t>
            </a:r>
          </a:p>
          <a:p>
            <a:pPr>
              <a:buNone/>
            </a:pPr>
            <a:endParaRPr lang="en-US" altLang="ja-JP" sz="2800" dirty="0" smtClean="0"/>
          </a:p>
          <a:p>
            <a:pPr>
              <a:buNone/>
            </a:pPr>
            <a:endParaRPr lang="en-US" altLang="ja-JP" sz="2800" dirty="0" smtClean="0"/>
          </a:p>
          <a:p>
            <a:pPr>
              <a:buNone/>
            </a:pPr>
            <a:r>
              <a:rPr lang="en-US" altLang="ja-JP" sz="2800" dirty="0" smtClean="0"/>
              <a:t>September Meeting</a:t>
            </a:r>
          </a:p>
          <a:p>
            <a:r>
              <a:rPr lang="en-US" altLang="ja-JP" sz="2800" dirty="0" smtClean="0"/>
              <a:t>3 meeting slot</a:t>
            </a:r>
          </a:p>
          <a:p>
            <a:pPr lvl="1"/>
            <a:r>
              <a:rPr lang="en-US" altLang="ja-JP" sz="2600" dirty="0" smtClean="0"/>
              <a:t>Hearing presentations</a:t>
            </a:r>
          </a:p>
          <a:p>
            <a:pPr lvl="1"/>
            <a:r>
              <a:rPr lang="en-US" altLang="ja-JP" sz="2600" dirty="0" smtClean="0"/>
              <a:t>Work on Technical Guidance Document</a:t>
            </a:r>
          </a:p>
          <a:p>
            <a:pPr lvl="1"/>
            <a:r>
              <a:rPr lang="en-US" altLang="ja-JP" sz="2600" dirty="0" smtClean="0"/>
              <a:t>Drafting draft document.</a:t>
            </a:r>
          </a:p>
        </p:txBody>
      </p:sp>
      <p:sp>
        <p:nvSpPr>
          <p:cNvPr id="2" name="タイトル 1"/>
          <p:cNvSpPr>
            <a:spLocks noGrp="1"/>
          </p:cNvSpPr>
          <p:nvPr>
            <p:ph type="title"/>
          </p:nvPr>
        </p:nvSpPr>
        <p:spPr/>
        <p:txBody>
          <a:bodyPr/>
          <a:lstStyle/>
          <a:p>
            <a:r>
              <a:rPr lang="en-US" altLang="ja-JP" dirty="0" smtClean="0"/>
              <a:t>Plan for Teleconference and September Meeting</a:t>
            </a:r>
            <a:endParaRPr kumimoji="1" lang="ja-JP" altLang="en-US" dirty="0"/>
          </a:p>
        </p:txBody>
      </p:sp>
      <p:sp>
        <p:nvSpPr>
          <p:cNvPr id="5" name="フッター プレースホルダ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r>
              <a:rPr lang="en-US" altLang="ja-JP" dirty="0" smtClean="0"/>
              <a:t>Slide </a:t>
            </a:r>
            <a:fld id="{A361ECD0-26D7-4AC6-88AA-453D734D852D}" type="slidenum">
              <a:rPr lang="en-US" altLang="ja-JP" smtClean="0"/>
              <a:pPr/>
              <a:t>6</a:t>
            </a:fld>
            <a:endParaRPr lang="en-US" altLang="ja-JP" dirty="0"/>
          </a:p>
        </p:txBody>
      </p:sp>
      <p:sp>
        <p:nvSpPr>
          <p:cNvPr id="4" name="日付プレースホルダ 3"/>
          <p:cNvSpPr>
            <a:spLocks noGrp="1"/>
          </p:cNvSpPr>
          <p:nvPr>
            <p:ph type="dt" sz="half" idx="10"/>
          </p:nvPr>
        </p:nvSpPr>
        <p:spPr/>
        <p:txBody>
          <a:bodyPr/>
          <a:lstStyle/>
          <a:p>
            <a:r>
              <a:rPr lang="en-US" altLang="ja-JP" dirty="0" smtClean="0"/>
              <a:t>July 2015</a:t>
            </a:r>
            <a:endParaRPr lang="en-US" altLang="ja-JP" dirty="0"/>
          </a:p>
        </p:txBody>
      </p:sp>
      <p:graphicFrame>
        <p:nvGraphicFramePr>
          <p:cNvPr id="7" name="コンテンツ プレースホルダ 6"/>
          <p:cNvGraphicFramePr>
            <a:graphicFrameLocks/>
          </p:cNvGraphicFramePr>
          <p:nvPr>
            <p:extLst>
              <p:ext uri="{D42A27DB-BD31-4B8C-83A1-F6EECF244321}">
                <p14:modId xmlns="" xmlns:p14="http://schemas.microsoft.com/office/powerpoint/2010/main" val="3556510759"/>
              </p:ext>
            </p:extLst>
          </p:nvPr>
        </p:nvGraphicFramePr>
        <p:xfrm>
          <a:off x="1799956" y="2399288"/>
          <a:ext cx="5544088" cy="741680"/>
        </p:xfrm>
        <a:graphic>
          <a:graphicData uri="http://schemas.openxmlformats.org/drawingml/2006/table">
            <a:tbl>
              <a:tblPr firstRow="1" bandRow="1">
                <a:tableStyleId>{5C22544A-7EE6-4342-B048-85BDC9FD1C3A}</a:tableStyleId>
              </a:tblPr>
              <a:tblGrid>
                <a:gridCol w="792088"/>
                <a:gridCol w="2376000"/>
                <a:gridCol w="2376000"/>
              </a:tblGrid>
              <a:tr h="370840">
                <a:tc>
                  <a:txBody>
                    <a:bodyPr/>
                    <a:lstStyle/>
                    <a:p>
                      <a:endParaRPr kumimoji="1" lang="ja-JP" altLang="en-US" dirty="0"/>
                    </a:p>
                  </a:txBody>
                  <a:tcPr/>
                </a:tc>
                <a:tc>
                  <a:txBody>
                    <a:bodyPr/>
                    <a:lstStyle/>
                    <a:p>
                      <a:r>
                        <a:rPr kumimoji="1" lang="en-US" altLang="ja-JP" dirty="0" smtClean="0"/>
                        <a:t>Date</a:t>
                      </a:r>
                      <a:r>
                        <a:rPr kumimoji="1" lang="en-US" altLang="ja-JP" baseline="0" dirty="0" smtClean="0"/>
                        <a:t> (ET)</a:t>
                      </a:r>
                      <a:endParaRPr kumimoji="1" lang="ja-JP" altLang="en-US" dirty="0"/>
                    </a:p>
                  </a:txBody>
                  <a:tcPr/>
                </a:tc>
                <a:tc>
                  <a:txBody>
                    <a:bodyPr/>
                    <a:lstStyle/>
                    <a:p>
                      <a:r>
                        <a:rPr kumimoji="1" lang="en-US" altLang="ja-JP" dirty="0" smtClean="0"/>
                        <a:t>Date (JST)</a:t>
                      </a:r>
                      <a:endParaRPr kumimoji="1" lang="ja-JP" altLang="en-US" dirty="0"/>
                    </a:p>
                  </a:txBody>
                  <a:tcPr/>
                </a:tc>
              </a:tr>
              <a:tr h="370840">
                <a:tc>
                  <a:txBody>
                    <a:bodyPr/>
                    <a:lstStyle/>
                    <a:p>
                      <a:r>
                        <a:rPr kumimoji="1" lang="en-US" altLang="ja-JP" dirty="0" smtClean="0"/>
                        <a:t>1</a:t>
                      </a:r>
                      <a:endParaRPr kumimoji="1" lang="ja-JP" altLang="en-US" dirty="0"/>
                    </a:p>
                  </a:txBody>
                  <a:tcPr/>
                </a:tc>
                <a:tc>
                  <a:txBody>
                    <a:bodyPr/>
                    <a:lstStyle/>
                    <a:p>
                      <a:r>
                        <a:rPr kumimoji="1" lang="en-US" altLang="ja-JP" dirty="0" smtClean="0"/>
                        <a:t>September  1, 21:00</a:t>
                      </a:r>
                      <a:endParaRPr kumimoji="1" lang="ja-JP" altLang="en-US" dirty="0"/>
                    </a:p>
                  </a:txBody>
                  <a:tcPr/>
                </a:tc>
                <a:tc>
                  <a:txBody>
                    <a:bodyPr/>
                    <a:lstStyle/>
                    <a:p>
                      <a:r>
                        <a:rPr kumimoji="1" lang="en-US" altLang="ja-JP" dirty="0" smtClean="0"/>
                        <a:t>September</a:t>
                      </a:r>
                      <a:r>
                        <a:rPr kumimoji="1" lang="en-US" altLang="ja-JP" baseline="0" dirty="0" smtClean="0"/>
                        <a:t> </a:t>
                      </a:r>
                      <a:r>
                        <a:rPr kumimoji="1" lang="en-US" altLang="ja-JP" dirty="0" smtClean="0"/>
                        <a:t>2,</a:t>
                      </a:r>
                      <a:r>
                        <a:rPr kumimoji="1" lang="en-US" altLang="ja-JP" baseline="0" dirty="0" smtClean="0"/>
                        <a:t> </a:t>
                      </a:r>
                      <a:r>
                        <a:rPr kumimoji="1" lang="en-US" altLang="ja-JP" dirty="0" smtClean="0"/>
                        <a:t>10:00</a:t>
                      </a:r>
                      <a:endParaRPr kumimoji="1" lang="ja-JP" altLang="en-US" dirty="0"/>
                    </a:p>
                  </a:txBody>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dirty="0" smtClean="0"/>
              <a:t>Timeline</a:t>
            </a:r>
            <a:endParaRPr kumimoji="1" lang="ja-JP" altLang="en-US" dirty="0"/>
          </a:p>
        </p:txBody>
      </p:sp>
      <p:sp>
        <p:nvSpPr>
          <p:cNvPr id="6" name="日付プレースホルダ 5"/>
          <p:cNvSpPr>
            <a:spLocks noGrp="1"/>
          </p:cNvSpPr>
          <p:nvPr>
            <p:ph type="dt" sz="half" idx="10"/>
          </p:nvPr>
        </p:nvSpPr>
        <p:spPr/>
        <p:txBody>
          <a:bodyPr/>
          <a:lstStyle/>
          <a:p>
            <a:r>
              <a:rPr lang="en-US" altLang="ja-JP" dirty="0" smtClean="0"/>
              <a:t>July 2015</a:t>
            </a:r>
            <a:endParaRPr lang="en-US" altLang="ja-JP" dirty="0"/>
          </a:p>
        </p:txBody>
      </p:sp>
      <p:sp>
        <p:nvSpPr>
          <p:cNvPr id="4" name="フッター プレースホルダ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dirty="0" smtClean="0"/>
              <a:t>Slide </a:t>
            </a:r>
            <a:fld id="{17C47D4F-CAA3-4307-B0EF-8C4B3E0CF21D}" type="slidenum">
              <a:rPr lang="en-US" altLang="ja-JP" smtClean="0"/>
              <a:pPr/>
              <a:t>7</a:t>
            </a:fld>
            <a:endParaRPr lang="en-US" altLang="ja-JP" dirty="0"/>
          </a:p>
        </p:txBody>
      </p:sp>
      <p:graphicFrame>
        <p:nvGraphicFramePr>
          <p:cNvPr id="9" name="Table 5"/>
          <p:cNvGraphicFramePr>
            <a:graphicFrameLocks noGrp="1" noChangeAspect="1"/>
          </p:cNvGraphicFramePr>
          <p:nvPr>
            <p:extLst>
              <p:ext uri="{D42A27DB-BD31-4B8C-83A1-F6EECF244321}">
                <p14:modId xmlns:p14="http://schemas.microsoft.com/office/powerpoint/2010/main" xmlns="" val="2274331448"/>
              </p:ext>
            </p:extLst>
          </p:nvPr>
        </p:nvGraphicFramePr>
        <p:xfrm>
          <a:off x="276988" y="1677462"/>
          <a:ext cx="8550216" cy="4271818"/>
        </p:xfrm>
        <a:graphic>
          <a:graphicData uri="http://schemas.openxmlformats.org/drawingml/2006/table">
            <a:tbl>
              <a:tblPr/>
              <a:tblGrid>
                <a:gridCol w="288000"/>
                <a:gridCol w="1350216"/>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tblGrid>
              <a:tr h="324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Year</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2014</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2016</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2017</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43258">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Month</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240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SG</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vert="vert27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PAR &amp; CSD development</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288000">
                <a:tc rowSpan="8">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TG Work Items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vert="vert27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Start TG</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Use Cases &amp;</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TGD</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Editing Draft</a:t>
                      </a: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288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Letter Ballot</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LB Comment Resolution</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288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Initial</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Sponsor Ballot</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SB Comment Resolution</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Submission to RevCom</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bl>
          </a:graphicData>
        </a:graphic>
      </p:graphicFrame>
      <p:sp>
        <p:nvSpPr>
          <p:cNvPr id="10" name="テキスト ボックス 9"/>
          <p:cNvSpPr txBox="1"/>
          <p:nvPr/>
        </p:nvSpPr>
        <p:spPr>
          <a:xfrm>
            <a:off x="6516216" y="6114782"/>
            <a:ext cx="2304256" cy="338554"/>
          </a:xfrm>
          <a:prstGeom prst="rect">
            <a:avLst/>
          </a:prstGeom>
          <a:noFill/>
        </p:spPr>
        <p:txBody>
          <a:bodyPr wrap="square" rtlCol="0">
            <a:spAutoFit/>
          </a:bodyPr>
          <a:lstStyle/>
          <a:p>
            <a:r>
              <a:rPr kumimoji="1" lang="en-US" altLang="ja-JP" sz="1600" dirty="0" smtClean="0"/>
              <a:t>15-14-0559-00-004s</a:t>
            </a:r>
            <a:endParaRPr kumimoji="1" lang="ja-JP" altLang="en-US" sz="16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196</TotalTime>
  <Words>374</Words>
  <Application>Microsoft Office PowerPoint</Application>
  <PresentationFormat>画面に合わせる (4:3)</PresentationFormat>
  <Paragraphs>122</Paragraphs>
  <Slides>7</Slides>
  <Notes>1</Notes>
  <HiddenSlides>0</HiddenSlides>
  <MMClips>0</MMClips>
  <ScaleCrop>false</ScaleCrop>
  <HeadingPairs>
    <vt:vector size="4" baseType="variant">
      <vt:variant>
        <vt:lpstr>テーマ</vt:lpstr>
      </vt:variant>
      <vt:variant>
        <vt:i4>1</vt:i4>
      </vt:variant>
      <vt:variant>
        <vt:lpstr>スライド タイトル</vt:lpstr>
      </vt:variant>
      <vt:variant>
        <vt:i4>7</vt:i4>
      </vt:variant>
    </vt:vector>
  </HeadingPairs>
  <TitlesOfParts>
    <vt:vector size="8" baseType="lpstr">
      <vt:lpstr>IEEE-P802_15</vt:lpstr>
      <vt:lpstr>スライド 1</vt:lpstr>
      <vt:lpstr>IEEE 802.15 TG4s Closing report   Waikoloa, HI, USA July 16, 2015</vt:lpstr>
      <vt:lpstr>Agenda items for the week</vt:lpstr>
      <vt:lpstr>Accomplishment for the meeting</vt:lpstr>
      <vt:lpstr>Contributions</vt:lpstr>
      <vt:lpstr>Plan for Teleconference and September Meeting</vt:lpstr>
      <vt:lpstr>Timeline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subject>IEEE 802.15 &lt;subject&gt;</dc:subject>
  <dc:creator>kitazawa</dc:creator>
  <dc:description>&lt;doc#&gt;</dc:description>
  <cp:lastModifiedBy>kitazawa</cp:lastModifiedBy>
  <cp:revision>3</cp:revision>
  <cp:lastPrinted>1998-02-10T13:28:06Z</cp:lastPrinted>
  <dcterms:created xsi:type="dcterms:W3CDTF">2015-05-14T21:07:58Z</dcterms:created>
  <dcterms:modified xsi:type="dcterms:W3CDTF">2015-07-17T00:56:02Z</dcterms:modified>
</cp:coreProperties>
</file>