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332" r:id="rId3"/>
    <p:sldId id="333" r:id="rId4"/>
    <p:sldId id="307" r:id="rId5"/>
    <p:sldId id="334" r:id="rId6"/>
    <p:sldId id="335" r:id="rId7"/>
    <p:sldId id="324" r:id="rId8"/>
    <p:sldId id="336" r:id="rId9"/>
    <p:sldId id="337" r:id="rId10"/>
    <p:sldId id="32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3</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6</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7</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8</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July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802.15-15-0587-00-004q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Closing Report for TG4q (ULP) Task Group, </a:t>
            </a:r>
            <a:r>
              <a:rPr lang="en-US" altLang="en-US" sz="1800" dirty="0" smtClean="0">
                <a:solidFill>
                  <a:schemeClr val="tx2"/>
                </a:solidFill>
              </a:rPr>
              <a:t>Jul</a:t>
            </a:r>
            <a:r>
              <a:rPr lang="en-US" altLang="en-US" sz="1800" dirty="0" smtClean="0">
                <a:solidFill>
                  <a:schemeClr val="tx2"/>
                </a:solidFill>
              </a:rPr>
              <a:t>y </a:t>
            </a:r>
            <a:r>
              <a:rPr lang="en-US" altLang="en-US" sz="1800" dirty="0" smtClean="0">
                <a:solidFill>
                  <a:schemeClr val="tx2"/>
                </a:solidFill>
              </a:rPr>
              <a:t>2015 Meeting	</a:t>
            </a:r>
          </a:p>
          <a:p>
            <a:pPr>
              <a:defRPr/>
            </a:pPr>
            <a:r>
              <a:rPr lang="en-US" altLang="en-US" sz="1800" b="1" dirty="0" smtClean="0">
                <a:solidFill>
                  <a:schemeClr val="tx2"/>
                </a:solidFill>
              </a:rPr>
              <a:t>Date Submitted:	</a:t>
            </a:r>
            <a:r>
              <a:rPr lang="en-US" altLang="en-US" sz="1800" dirty="0" smtClean="0">
                <a:solidFill>
                  <a:schemeClr val="tx2"/>
                </a:solidFill>
              </a:rPr>
              <a:t>July 16, </a:t>
            </a:r>
            <a:r>
              <a:rPr lang="en-US" altLang="en-US" sz="1800" dirty="0">
                <a:solidFill>
                  <a:schemeClr val="tx2"/>
                </a:solidFill>
              </a:rPr>
              <a:t>2015</a:t>
            </a:r>
          </a:p>
          <a:p>
            <a:pPr>
              <a:defRPr/>
            </a:pPr>
            <a:r>
              <a:rPr lang="en-US" altLang="en-US" sz="1800" b="1" dirty="0">
                <a:solidFill>
                  <a:schemeClr val="tx2"/>
                </a:solidFill>
              </a:rPr>
              <a:t>Source:</a:t>
            </a:r>
            <a:r>
              <a:rPr lang="en-US" altLang="en-US" sz="1800" dirty="0">
                <a:solidFill>
                  <a:schemeClr val="tx2"/>
                </a:solidFill>
              </a:rPr>
              <a:t> 		Chiu Ngo</a:t>
            </a:r>
            <a:r>
              <a:rPr lang="en-US" altLang="en-US" sz="1800" dirty="0">
                <a:solidFill>
                  <a:srgbClr val="000000"/>
                </a:solidFill>
                <a:ea typeface="DejaVu Sans" charset="0"/>
                <a:cs typeface="DejaVu Sans" charset="0"/>
              </a:rPr>
              <a:t>, Samsung</a:t>
            </a:r>
          </a:p>
          <a:p>
            <a:pPr eaLnBrk="1">
              <a:defRPr/>
            </a:pPr>
            <a:r>
              <a:rPr lang="en-US" altLang="en-US" sz="1800" dirty="0">
                <a:solidFill>
                  <a:srgbClr val="000000"/>
                </a:solidFill>
                <a:ea typeface="DejaVu Sans" charset="0"/>
                <a:cs typeface="DejaVu Sans" charset="0"/>
              </a:rPr>
              <a:t>                                665 Clyde Ave, Mountain View, CA 94043, USA</a:t>
            </a:r>
            <a:endParaRPr lang="en-US" altLang="en-US" sz="1400" dirty="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Closing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Summary </a:t>
            </a:r>
            <a:r>
              <a:rPr lang="en-US" altLang="en-US" sz="1800" dirty="0" smtClean="0">
                <a:solidFill>
                  <a:srgbClr val="000000"/>
                </a:solidFill>
              </a:rPr>
              <a:t>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July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a:t>
            </a:r>
            <a:r>
              <a:rPr lang="en-US" altLang="en-US" sz="1400" dirty="0">
                <a:latin typeface="Times New Roman" pitchFamily="18" charset="0"/>
              </a:rPr>
              <a:t>2015</a:t>
            </a: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Thank you!</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7988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17</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Waikoloa, Big Island, Hawaii</a:t>
            </a:r>
          </a:p>
          <a:p>
            <a:r>
              <a:rPr lang="en-US" altLang="en-US" sz="2400" dirty="0" smtClean="0">
                <a:latin typeface="+mj-lt"/>
              </a:rPr>
              <a:t>July 13~16,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77078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July 2015 Session</a:t>
            </a:r>
          </a:p>
        </p:txBody>
      </p:sp>
      <p:sp>
        <p:nvSpPr>
          <p:cNvPr id="15363" name="Content Placeholder 2"/>
          <p:cNvSpPr>
            <a:spLocks noGrp="1"/>
          </p:cNvSpPr>
          <p:nvPr>
            <p:ph idx="1"/>
          </p:nvPr>
        </p:nvSpPr>
        <p:spPr>
          <a:xfrm>
            <a:off x="685800" y="1371600"/>
            <a:ext cx="8153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smtClean="0">
                <a:latin typeface="Times New Roman" pitchFamily="18" charset="0"/>
              </a:rPr>
              <a:t>Chandrashekhar</a:t>
            </a:r>
            <a:r>
              <a:rPr lang="en-US" altLang="en-US" sz="2800" dirty="0" smtClean="0">
                <a:latin typeface="Times New Roman" pitchFamily="18" charset="0"/>
              </a:rPr>
              <a:t> </a:t>
            </a:r>
            <a:r>
              <a:rPr lang="en-US" altLang="en-US" sz="2800" dirty="0" err="1" smtClean="0">
                <a:latin typeface="Times New Roman" pitchFamily="18" charset="0"/>
              </a:rPr>
              <a:t>Thejaswi</a:t>
            </a:r>
            <a:r>
              <a:rPr lang="en-US" altLang="en-US" sz="2800" dirty="0" smtClean="0">
                <a:latin typeface="Times New Roman" pitchFamily="18" charset="0"/>
              </a:rPr>
              <a:t> PS</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4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3106225029"/>
              </p:ext>
            </p:extLst>
          </p:nvPr>
        </p:nvGraphicFramePr>
        <p:xfrm>
          <a:off x="1905000" y="2498725"/>
          <a:ext cx="6248400" cy="253047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extLst>
      <p:ext uri="{BB962C8B-B14F-4D97-AF65-F5344CB8AC3E}">
        <p14:creationId xmlns:p14="http://schemas.microsoft.com/office/powerpoint/2010/main" val="1167249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Reviewed </a:t>
            </a:r>
            <a:r>
              <a:rPr lang="en-US" altLang="en-US" sz="2400" dirty="0"/>
              <a:t>D5.0 </a:t>
            </a:r>
            <a:r>
              <a:rPr lang="en-US" altLang="en-US" sz="2400" dirty="0" smtClean="0"/>
              <a:t>and discussed the </a:t>
            </a:r>
            <a:r>
              <a:rPr lang="en-US" altLang="en-US" sz="2400" dirty="0"/>
              <a:t>comments received from LB107 and </a:t>
            </a:r>
            <a:r>
              <a:rPr lang="en-US" altLang="en-US" sz="2400" dirty="0" smtClean="0"/>
              <a:t>LB109 to be re-submitted to sponsor ballot.</a:t>
            </a:r>
            <a:endParaRPr lang="en-US" altLang="en-US" sz="2400" dirty="0"/>
          </a:p>
          <a:p>
            <a:pPr eaLnBrk="1" hangingPunct="1">
              <a:spcBef>
                <a:spcPts val="300"/>
              </a:spcBef>
            </a:pPr>
            <a:r>
              <a:rPr lang="en-US" altLang="en-US" sz="2400" dirty="0" smtClean="0"/>
              <a:t>Discussed </a:t>
            </a:r>
            <a:r>
              <a:rPr lang="en-US" altLang="en-US" sz="2400" dirty="0"/>
              <a:t>the approach of handling comment resolution for sponsor ballot</a:t>
            </a:r>
          </a:p>
          <a:p>
            <a:pPr eaLnBrk="1" hangingPunct="1">
              <a:spcBef>
                <a:spcPts val="300"/>
              </a:spcBef>
            </a:pPr>
            <a:endParaRPr lang="en-US" altLang="en-US" sz="2400" dirty="0" smtClean="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a:t>
            </a:r>
            <a:r>
              <a:rPr lang="en-US" altLang="en-US" sz="1400" dirty="0">
                <a:latin typeface="Times New Roman" pitchFamily="18" charset="0"/>
              </a:rPr>
              <a:t>2015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Sept’15 Meeting</a:t>
            </a:r>
          </a:p>
        </p:txBody>
      </p:sp>
      <p:sp>
        <p:nvSpPr>
          <p:cNvPr id="31747" name="Content Placeholder 2"/>
          <p:cNvSpPr>
            <a:spLocks noGrp="1"/>
          </p:cNvSpPr>
          <p:nvPr>
            <p:ph idx="1"/>
          </p:nvPr>
        </p:nvSpPr>
        <p:spPr>
          <a:xfrm>
            <a:off x="381000" y="1981200"/>
            <a:ext cx="8382000" cy="4114800"/>
          </a:xfrm>
        </p:spPr>
        <p:txBody>
          <a:bodyPr/>
          <a:lstStyle/>
          <a:p>
            <a:r>
              <a:rPr lang="en-US" altLang="en-US" dirty="0" smtClean="0">
                <a:latin typeface="Times New Roman" pitchFamily="18" charset="0"/>
                <a:cs typeface="Times New Roman" pitchFamily="18" charset="0"/>
              </a:rPr>
              <a:t>Comment resolution </a:t>
            </a:r>
            <a:r>
              <a:rPr lang="en-US" altLang="en-US" dirty="0" smtClean="0">
                <a:latin typeface="Times New Roman" pitchFamily="18" charset="0"/>
                <a:cs typeface="Times New Roman" pitchFamily="18" charset="0"/>
              </a:rPr>
              <a:t>for </a:t>
            </a:r>
            <a:r>
              <a:rPr lang="en-US" altLang="en-US" dirty="0" smtClean="0">
                <a:latin typeface="Times New Roman" pitchFamily="18" charset="0"/>
                <a:cs typeface="Times New Roman" pitchFamily="18" charset="0"/>
              </a:rPr>
              <a:t>sponsor </a:t>
            </a:r>
            <a:r>
              <a:rPr lang="en-US" altLang="en-US" dirty="0" smtClean="0">
                <a:latin typeface="Times New Roman" pitchFamily="18" charset="0"/>
                <a:cs typeface="Times New Roman" pitchFamily="18" charset="0"/>
              </a:rPr>
              <a:t>ballot</a:t>
            </a:r>
          </a:p>
          <a:p>
            <a:pPr marL="342900" lvl="1" indent="-342900">
              <a:buFontTx/>
              <a:buChar char="•"/>
            </a:pPr>
            <a:r>
              <a:rPr lang="en-US" altLang="en-US" sz="3200" dirty="0" smtClean="0">
                <a:latin typeface="Times New Roman" pitchFamily="18" charset="0"/>
                <a:ea typeface="+mn-ea"/>
                <a:cs typeface="Times New Roman" pitchFamily="18" charset="0"/>
              </a:rPr>
              <a:t>Prepare </a:t>
            </a:r>
            <a:r>
              <a:rPr lang="en-US" altLang="en-US" sz="3200" dirty="0" smtClean="0">
                <a:latin typeface="Times New Roman" pitchFamily="18" charset="0"/>
                <a:ea typeface="+mn-ea"/>
                <a:cs typeface="Times New Roman" pitchFamily="18" charset="0"/>
              </a:rPr>
              <a:t>material for “approval </a:t>
            </a:r>
            <a:r>
              <a:rPr lang="en-US" altLang="en-US" sz="3200" dirty="0">
                <a:latin typeface="Times New Roman" pitchFamily="18" charset="0"/>
                <a:ea typeface="+mn-ea"/>
                <a:cs typeface="Times New Roman" pitchFamily="18" charset="0"/>
              </a:rPr>
              <a:t>to submit to </a:t>
            </a:r>
            <a:r>
              <a:rPr lang="en-US" altLang="en-US" sz="3200" dirty="0" err="1" smtClean="0">
                <a:latin typeface="Times New Roman" pitchFamily="18" charset="0"/>
                <a:ea typeface="+mn-ea"/>
                <a:cs typeface="Times New Roman" pitchFamily="18" charset="0"/>
              </a:rPr>
              <a:t>RevCom</a:t>
            </a:r>
            <a:r>
              <a:rPr lang="en-US" altLang="en-US" sz="3200" dirty="0" smtClean="0">
                <a:latin typeface="Times New Roman" pitchFamily="18" charset="0"/>
                <a:ea typeface="+mn-ea"/>
                <a:cs typeface="Times New Roman" pitchFamily="18" charset="0"/>
              </a:rPr>
              <a:t>”</a:t>
            </a:r>
            <a:endParaRPr lang="en-US" altLang="en-US" sz="3200" dirty="0">
              <a:latin typeface="Times New Roman" pitchFamily="18" charset="0"/>
              <a:ea typeface="+mn-ea"/>
              <a:cs typeface="Times New Roman" pitchFamily="18" charset="0"/>
            </a:endParaRPr>
          </a:p>
          <a:p>
            <a:endParaRPr lang="en-US" altLang="en-US" dirty="0" smtClean="0">
              <a:latin typeface="Times New Roman" pitchFamily="18" charset="0"/>
              <a:cs typeface="Times New Roman" pitchFamily="18" charset="0"/>
            </a:endParaRP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402747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304800" y="1484313"/>
            <a:ext cx="8480425" cy="4840287"/>
          </a:xfrm>
        </p:spPr>
        <p:txBody>
          <a:bodyPr/>
          <a:lstStyle/>
          <a:p>
            <a:pPr marL="457200" indent="-457200">
              <a:buFont typeface="Arial" charset="0"/>
              <a:buChar char="•"/>
              <a:defRPr/>
            </a:pPr>
            <a:r>
              <a:rPr lang="de-DE" altLang="en-US" dirty="0" smtClean="0">
                <a:latin typeface="Times New Roman" pitchFamily="18" charset="0"/>
              </a:rPr>
              <a:t>From June 15, 2015 to Jan. 17, 2016</a:t>
            </a:r>
            <a:endParaRPr lang="de-DE" altLang="en-US" dirty="0">
              <a:latin typeface="Times New Roman" pitchFamily="18" charset="0"/>
            </a:endParaRP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8:00PM PT (after US Daylight Saving ends, 9:00PM PT)</a:t>
            </a:r>
          </a:p>
          <a:p>
            <a:pPr marL="400050" lvl="1" indent="0">
              <a:buNone/>
              <a:defRPr/>
            </a:pPr>
            <a:endParaRPr lang="de-DE" altLang="en-US" dirty="0" smtClean="0">
              <a:latin typeface="Times New Roman" pitchFamily="18" charset="0"/>
            </a:endParaRPr>
          </a:p>
          <a:p>
            <a:pPr marL="457200" indent="-457200">
              <a:defRPr/>
            </a:pPr>
            <a:r>
              <a:rPr lang="de-DE" altLang="en-US" dirty="0" smtClean="0">
                <a:latin typeface="Times New Roman" pitchFamily="18" charset="0"/>
              </a:rPr>
              <a:t>From Aug 17, 2015 to Nov. 30, 2015</a:t>
            </a:r>
          </a:p>
          <a:p>
            <a:pPr marL="857250" lvl="1" indent="-457200">
              <a:defRPr/>
            </a:pPr>
            <a:r>
              <a:rPr lang="de-DE" altLang="en-US" dirty="0" smtClean="0">
                <a:latin typeface="Times New Roman" pitchFamily="18" charset="0"/>
              </a:rPr>
              <a:t>Every Monday 8:00PM PT </a:t>
            </a:r>
            <a:r>
              <a:rPr lang="de-DE" altLang="en-US" dirty="0">
                <a:latin typeface="Times New Roman" pitchFamily="18" charset="0"/>
              </a:rPr>
              <a:t>(after US Daylight Saving ends, 9:00PM PT</a:t>
            </a:r>
            <a:r>
              <a:rPr lang="de-DE" altLang="en-US" dirty="0" smtClean="0">
                <a:latin typeface="Times New Roman" pitchFamily="18" charset="0"/>
              </a:rPr>
              <a:t>)</a:t>
            </a: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Tree>
    <p:extLst>
      <p:ext uri="{BB962C8B-B14F-4D97-AF65-F5344CB8AC3E}">
        <p14:creationId xmlns:p14="http://schemas.microsoft.com/office/powerpoint/2010/main" val="596487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July </a:t>
            </a:r>
            <a:r>
              <a:rPr lang="en-US" altLang="en-US" sz="1400" dirty="0">
                <a:latin typeface="Times New Roman" pitchFamily="18" charset="0"/>
              </a:rPr>
              <a:t>2015</a:t>
            </a:r>
          </a:p>
        </p:txBody>
      </p:sp>
    </p:spTree>
    <p:extLst>
      <p:ext uri="{BB962C8B-B14F-4D97-AF65-F5344CB8AC3E}">
        <p14:creationId xmlns:p14="http://schemas.microsoft.com/office/powerpoint/2010/main" val="228359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smtClean="0">
                <a:solidFill>
                  <a:schemeClr val="accent2"/>
                </a:solidFill>
                <a:latin typeface="Times New Roman" pitchFamily="18" charset="0"/>
                <a:cs typeface="Times New Roman" pitchFamily="18" charset="0"/>
              </a:rPr>
              <a:t>WG letter ballot (#95)				Oct 2014</a:t>
            </a:r>
          </a:p>
          <a:p>
            <a:pPr lvl="1">
              <a:defRPr/>
            </a:pPr>
            <a:r>
              <a:rPr lang="en-US" altLang="en-US" sz="1800" dirty="0" smtClean="0">
                <a:solidFill>
                  <a:schemeClr val="accent2"/>
                </a:solidFill>
                <a:latin typeface="Times New Roman" pitchFamily="18" charset="0"/>
                <a:cs typeface="Times New Roman" pitchFamily="18" charset="0"/>
              </a:rPr>
              <a:t>First WG LB recirculation (#100)			</a:t>
            </a:r>
            <a:r>
              <a:rPr lang="en-US" altLang="en-US" sz="1800" dirty="0">
                <a:solidFill>
                  <a:schemeClr val="accent2"/>
                </a:solidFill>
                <a:latin typeface="Times New Roman" pitchFamily="18" charset="0"/>
                <a:cs typeface="Times New Roman" pitchFamily="18" charset="0"/>
              </a:rPr>
              <a:t>Dec 2014</a:t>
            </a:r>
          </a:p>
          <a:p>
            <a:pPr lvl="1">
              <a:defRPr/>
            </a:pPr>
            <a:r>
              <a:rPr lang="en-US" altLang="en-US" sz="1800" dirty="0" smtClean="0">
                <a:solidFill>
                  <a:schemeClr val="accent2"/>
                </a:solidFill>
                <a:latin typeface="Times New Roman" pitchFamily="18" charset="0"/>
                <a:cs typeface="Times New Roman" pitchFamily="18" charset="0"/>
              </a:rPr>
              <a:t>Second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101)</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Feb 2015</a:t>
            </a:r>
            <a:endParaRPr lang="en-US" altLang="en-US" sz="1800" dirty="0">
              <a:solidFill>
                <a:schemeClr val="accent2"/>
              </a:solidFill>
              <a:latin typeface="Times New Roman" pitchFamily="18" charset="0"/>
              <a:cs typeface="Times New Roman" pitchFamily="18" charset="0"/>
            </a:endParaRPr>
          </a:p>
          <a:p>
            <a:pPr lvl="1">
              <a:defRPr/>
            </a:pPr>
            <a:r>
              <a:rPr lang="en-US" altLang="en-US" sz="1800" dirty="0" smtClean="0">
                <a:solidFill>
                  <a:schemeClr val="accent2"/>
                </a:solidFill>
                <a:latin typeface="Times New Roman" pitchFamily="18" charset="0"/>
                <a:cs typeface="Times New Roman" pitchFamily="18" charset="0"/>
              </a:rPr>
              <a:t>Third </a:t>
            </a:r>
            <a:r>
              <a:rPr lang="en-US" altLang="en-US" sz="1800" dirty="0">
                <a:solidFill>
                  <a:schemeClr val="accent2"/>
                </a:solidFill>
                <a:latin typeface="Times New Roman" pitchFamily="18" charset="0"/>
                <a:cs typeface="Times New Roman" pitchFamily="18" charset="0"/>
              </a:rPr>
              <a:t>WG LB recirculation (#</a:t>
            </a:r>
            <a:r>
              <a:rPr lang="en-US" altLang="en-US" sz="1800" dirty="0" smtClean="0">
                <a:solidFill>
                  <a:schemeClr val="accent2"/>
                </a:solidFill>
                <a:latin typeface="Times New Roman" pitchFamily="18" charset="0"/>
                <a:cs typeface="Times New Roman" pitchFamily="18" charset="0"/>
              </a:rPr>
              <a:t>105)</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solidFill>
                  <a:schemeClr val="accent2"/>
                </a:solidFill>
                <a:latin typeface="Times New Roman" pitchFamily="18" charset="0"/>
                <a:cs typeface="Times New Roman" pitchFamily="18" charset="0"/>
              </a:rPr>
              <a:t>Fourth WG LB recirculation (#107)			May 2015</a:t>
            </a:r>
          </a:p>
          <a:p>
            <a:pPr lvl="1">
              <a:defRPr/>
            </a:pPr>
            <a:r>
              <a:rPr lang="en-US" altLang="en-US" sz="1800" dirty="0">
                <a:solidFill>
                  <a:schemeClr val="accent2"/>
                </a:solidFill>
                <a:latin typeface="Times New Roman" pitchFamily="18" charset="0"/>
                <a:cs typeface="Times New Roman" pitchFamily="18" charset="0"/>
              </a:rPr>
              <a:t>A</a:t>
            </a:r>
            <a:r>
              <a:rPr lang="en-US" altLang="en-US" sz="1800" dirty="0" smtClean="0">
                <a:solidFill>
                  <a:schemeClr val="accent2"/>
                </a:solidFill>
                <a:latin typeface="Times New Roman" pitchFamily="18" charset="0"/>
                <a:cs typeface="Times New Roman" pitchFamily="18" charset="0"/>
              </a:rPr>
              <a:t>pproval </a:t>
            </a:r>
            <a:r>
              <a:rPr lang="en-US" altLang="en-US" sz="1800" dirty="0">
                <a:solidFill>
                  <a:schemeClr val="accent2"/>
                </a:solidFill>
                <a:latin typeface="Times New Roman" pitchFamily="18" charset="0"/>
                <a:cs typeface="Times New Roman" pitchFamily="18" charset="0"/>
              </a:rPr>
              <a:t>of sponsor </a:t>
            </a:r>
            <a:r>
              <a:rPr lang="en-US" altLang="en-US" sz="1800" dirty="0" smtClean="0">
                <a:solidFill>
                  <a:schemeClr val="accent2"/>
                </a:solidFill>
                <a:latin typeface="Times New Roman" pitchFamily="18" charset="0"/>
                <a:cs typeface="Times New Roman" pitchFamily="18" charset="0"/>
              </a:rPr>
              <a:t>ballot	</a:t>
            </a:r>
            <a:r>
              <a:rPr lang="en-US" altLang="en-US" sz="1800" dirty="0">
                <a:solidFill>
                  <a:schemeClr val="accent2"/>
                </a:solidFill>
                <a:latin typeface="Times New Roman" pitchFamily="18" charset="0"/>
                <a:cs typeface="Times New Roman" pitchFamily="18" charset="0"/>
              </a:rPr>
              <a:t>			Jun 2015</a:t>
            </a:r>
          </a:p>
          <a:p>
            <a:pPr lvl="1">
              <a:defRPr/>
            </a:pPr>
            <a:r>
              <a:rPr lang="en-US" altLang="en-US" sz="1800" dirty="0">
                <a:solidFill>
                  <a:schemeClr val="accent2"/>
                </a:solidFill>
                <a:latin typeface="Times New Roman" pitchFamily="18" charset="0"/>
                <a:cs typeface="Times New Roman" pitchFamily="18" charset="0"/>
              </a:rPr>
              <a:t>Sponsor ballot					Jun 2015 </a:t>
            </a:r>
          </a:p>
          <a:p>
            <a:pPr lvl="1">
              <a:defRPr/>
            </a:pPr>
            <a:r>
              <a:rPr lang="en-US" altLang="en-US" sz="1800" dirty="0" smtClean="0">
                <a:latin typeface="Times New Roman" pitchFamily="18" charset="0"/>
                <a:cs typeface="Times New Roman" pitchFamily="18" charset="0"/>
              </a:rPr>
              <a:t>First SB recirculation					Aug 2015</a:t>
            </a:r>
          </a:p>
          <a:p>
            <a:pPr lvl="1">
              <a:defRPr/>
            </a:pPr>
            <a:r>
              <a:rPr lang="en-US" altLang="en-US" sz="1800" dirty="0" smtClean="0">
                <a:latin typeface="Times New Roman" pitchFamily="18" charset="0"/>
                <a:cs typeface="Times New Roman" pitchFamily="18" charset="0"/>
              </a:rPr>
              <a:t>Second </a:t>
            </a:r>
            <a:r>
              <a:rPr lang="en-US" altLang="en-US" sz="1800" dirty="0">
                <a:latin typeface="Times New Roman" pitchFamily="18" charset="0"/>
                <a:cs typeface="Times New Roman" pitchFamily="18" charset="0"/>
              </a:rPr>
              <a:t>SB recirculation				</a:t>
            </a:r>
            <a:r>
              <a:rPr lang="en-US" altLang="en-US" sz="1800" dirty="0" smtClean="0">
                <a:latin typeface="Times New Roman" pitchFamily="18" charset="0"/>
                <a:cs typeface="Times New Roman" pitchFamily="18" charset="0"/>
              </a:rPr>
              <a:t>Sept </a:t>
            </a:r>
            <a:r>
              <a:rPr lang="en-US" altLang="en-US" sz="1800" dirty="0">
                <a:latin typeface="Times New Roman" pitchFamily="18" charset="0"/>
                <a:cs typeface="Times New Roman" pitchFamily="18" charset="0"/>
              </a:rPr>
              <a:t>2015</a:t>
            </a:r>
          </a:p>
          <a:p>
            <a:pPr lvl="1">
              <a:defRPr/>
            </a:pPr>
            <a:r>
              <a:rPr lang="en-US" altLang="en-US" sz="1800" dirty="0" smtClean="0">
                <a:latin typeface="Times New Roman" pitchFamily="18" charset="0"/>
                <a:cs typeface="Times New Roman" pitchFamily="18" charset="0"/>
              </a:rPr>
              <a:t>Third </a:t>
            </a:r>
            <a:r>
              <a:rPr lang="en-US" altLang="en-US" sz="1800" dirty="0">
                <a:latin typeface="Times New Roman" pitchFamily="18" charset="0"/>
                <a:cs typeface="Times New Roman" pitchFamily="18" charset="0"/>
              </a:rPr>
              <a:t>SB recirculation				Sept 2015 </a:t>
            </a:r>
            <a:endParaRPr lang="en-US" altLang="en-US" sz="1800" dirty="0" smtClean="0">
              <a:latin typeface="Times New Roman" pitchFamily="18" charset="0"/>
              <a:cs typeface="Times New Roman" pitchFamily="18" charset="0"/>
            </a:endParaRPr>
          </a:p>
          <a:p>
            <a:pPr lvl="1">
              <a:defRPr/>
            </a:pPr>
            <a:r>
              <a:rPr lang="en-US" altLang="en-US" sz="1800" dirty="0" smtClean="0">
                <a:latin typeface="Times New Roman" pitchFamily="18" charset="0"/>
                <a:cs typeface="Times New Roman" pitchFamily="18" charset="0"/>
              </a:rPr>
              <a:t>EC Approval </a:t>
            </a:r>
            <a:r>
              <a:rPr lang="en-US" altLang="en-US" sz="1800" dirty="0">
                <a:latin typeface="Times New Roman" pitchFamily="18" charset="0"/>
                <a:cs typeface="Times New Roman" pitchFamily="18" charset="0"/>
              </a:rPr>
              <a:t>to submit to </a:t>
            </a:r>
            <a:r>
              <a:rPr lang="en-US" altLang="en-US" sz="1800" dirty="0" err="1" smtClean="0">
                <a:latin typeface="Times New Roman" pitchFamily="18" charset="0"/>
                <a:cs typeface="Times New Roman" pitchFamily="18" charset="0"/>
              </a:rPr>
              <a:t>RevCom</a:t>
            </a:r>
            <a:r>
              <a:rPr lang="en-US" altLang="en-US" sz="1800" dirty="0" smtClean="0">
                <a:latin typeface="Times New Roman" pitchFamily="18" charset="0"/>
                <a:cs typeface="Times New Roman" pitchFamily="18" charset="0"/>
              </a:rPr>
              <a:t>			Oct 2015</a:t>
            </a:r>
            <a:endParaRPr lang="en-US" altLang="en-US" sz="1800" dirty="0">
              <a:latin typeface="Times New Roman" pitchFamily="18" charset="0"/>
              <a:cs typeface="Times New Roman" pitchFamily="18" charset="0"/>
            </a:endParaRPr>
          </a:p>
          <a:p>
            <a:pPr marL="0" indent="0">
              <a:buFontTx/>
              <a:buNone/>
              <a:defRPr/>
            </a:pPr>
            <a:endParaRPr lang="en-US" altLang="en-US" sz="1800" dirty="0" smtClean="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a:t>
            </a:r>
            <a:r>
              <a:rPr lang="en-US" altLang="en-US" sz="1400" dirty="0" smtClean="0">
                <a:latin typeface="Times New Roman" pitchFamily="18" charset="0"/>
              </a:rPr>
              <a:t>2015</a:t>
            </a:r>
            <a:endParaRPr lang="en-US" altLang="en-US" sz="1400" dirty="0">
              <a:latin typeface="Times New Roman" pitchFamily="18" charset="0"/>
            </a:endParaRPr>
          </a:p>
        </p:txBody>
      </p:sp>
    </p:spTree>
    <p:extLst>
      <p:ext uri="{BB962C8B-B14F-4D97-AF65-F5344CB8AC3E}">
        <p14:creationId xmlns:p14="http://schemas.microsoft.com/office/powerpoint/2010/main" val="30981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9699" name="Rectangle 2"/>
          <p:cNvSpPr>
            <a:spLocks noGrp="1" noChangeArrowheads="1"/>
          </p:cNvSpPr>
          <p:nvPr>
            <p:ph type="title"/>
          </p:nvPr>
        </p:nvSpPr>
        <p:spPr>
          <a:xfrm>
            <a:off x="533400" y="692150"/>
            <a:ext cx="8373094" cy="576263"/>
          </a:xfrm>
        </p:spPr>
        <p:txBody>
          <a:bodyPr/>
          <a:lstStyle/>
          <a:p>
            <a:pPr eaLnBrk="1" hangingPunct="1"/>
            <a:r>
              <a:rPr lang="en-US" altLang="en-US" sz="2800" b="1" dirty="0" smtClean="0"/>
              <a:t>WG Motion: BRC Formation for Sponsor Balloting</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000" dirty="0">
                <a:latin typeface="Times New Roman" pitchFamily="18" charset="0"/>
                <a:cs typeface="Times New Roman" pitchFamily="18" charset="0"/>
              </a:rPr>
              <a:t>Move that </a:t>
            </a:r>
            <a:r>
              <a:rPr lang="en-US" altLang="en-US" sz="2000" dirty="0" smtClean="0">
                <a:latin typeface="Times New Roman" pitchFamily="18" charset="0"/>
                <a:cs typeface="Times New Roman" pitchFamily="18" charset="0"/>
              </a:rPr>
              <a:t>802.15 </a:t>
            </a:r>
            <a:r>
              <a:rPr lang="en-US" altLang="en-US" sz="2000" dirty="0">
                <a:latin typeface="Times New Roman" pitchFamily="18" charset="0"/>
                <a:cs typeface="Times New Roman" pitchFamily="18" charset="0"/>
              </a:rPr>
              <a:t>WG to approve the formation of a </a:t>
            </a:r>
            <a:r>
              <a:rPr lang="en-US" altLang="en-US" sz="2000" dirty="0" smtClean="0">
                <a:latin typeface="Times New Roman" pitchFamily="18" charset="0"/>
                <a:cs typeface="Times New Roman" pitchFamily="18" charset="0"/>
              </a:rPr>
              <a:t>Ballot </a:t>
            </a:r>
            <a:r>
              <a:rPr lang="en-US" altLang="en-US" sz="2000" dirty="0">
                <a:latin typeface="Times New Roman" pitchFamily="18" charset="0"/>
                <a:cs typeface="Times New Roman" pitchFamily="18" charset="0"/>
              </a:rPr>
              <a:t>Resolution Committee (BRC) for the </a:t>
            </a:r>
            <a:r>
              <a:rPr lang="en-US" altLang="en-US" sz="2000" dirty="0" smtClean="0">
                <a:latin typeface="Times New Roman" pitchFamily="18" charset="0"/>
                <a:cs typeface="Times New Roman" pitchFamily="18" charset="0"/>
              </a:rPr>
              <a:t>sponsor </a:t>
            </a:r>
            <a:r>
              <a:rPr lang="en-US" altLang="en-US" sz="2000" dirty="0">
                <a:latin typeface="Times New Roman" pitchFamily="18" charset="0"/>
                <a:cs typeface="Times New Roman" pitchFamily="18" charset="0"/>
              </a:rPr>
              <a:t>balloting of the 802.15.4q draft standard with the following membership: </a:t>
            </a:r>
            <a:r>
              <a:rPr lang="en-US" altLang="en-US" sz="2000" dirty="0" smtClean="0">
                <a:latin typeface="Times New Roman" pitchFamily="18" charset="0"/>
                <a:cs typeface="Times New Roman" pitchFamily="18" charset="0"/>
              </a:rPr>
              <a:t> </a:t>
            </a: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July 2015</a:t>
            </a:r>
          </a:p>
        </p:txBody>
      </p:sp>
      <p:sp>
        <p:nvSpPr>
          <p:cNvPr id="7" name="Rectangle 3"/>
          <p:cNvSpPr txBox="1">
            <a:spLocks noChangeArrowheads="1"/>
          </p:cNvSpPr>
          <p:nvPr/>
        </p:nvSpPr>
        <p:spPr bwMode="auto">
          <a:xfrm>
            <a:off x="888609" y="36179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smtClean="0">
                <a:latin typeface="Times New Roman" pitchFamily="18" charset="0"/>
                <a:cs typeface="Times New Roman" pitchFamily="18" charset="0"/>
              </a:rPr>
              <a:t>The 802.15.4q BRC is authorized to approve sponsor ballot comment resolutions and the start of recirculation ballots of the 802.15.4q draft on behalf of the 802.15 WG. Comment resolution between sessions will be conducted via reflector email and via teleconferences announced to the reflector at least 30 days in advance</a:t>
            </a:r>
            <a:r>
              <a:rPr lang="en-US" altLang="en-US" sz="2000" kern="0" dirty="0" smtClean="0">
                <a:latin typeface="Times New Roman" pitchFamily="18" charset="0"/>
                <a:cs typeface="Times New Roman" pitchFamily="18" charset="0"/>
              </a:rPr>
              <a:t>.</a:t>
            </a:r>
          </a:p>
          <a:p>
            <a:pPr marL="0" indent="0">
              <a:buNone/>
            </a:pPr>
            <a:endParaRPr lang="en-US" altLang="en-US" sz="2000" kern="0" dirty="0" smtClean="0">
              <a:latin typeface="Times New Roman" pitchFamily="18" charset="0"/>
              <a:cs typeface="Times New Roman" pitchFamily="18" charset="0"/>
            </a:endParaRP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000" kern="0" dirty="0" smtClean="0">
                <a:latin typeface="Times New Roman" pitchFamily="18" charset="0"/>
                <a:cs typeface="Times New Roman" pitchFamily="18" charset="0"/>
              </a:rPr>
              <a:t>Moved by: Chiu Ngo 		Seconded </a:t>
            </a:r>
            <a:r>
              <a:rPr lang="en-US" altLang="en-US" sz="2000" kern="0" dirty="0">
                <a:latin typeface="Times New Roman" pitchFamily="18" charset="0"/>
                <a:cs typeface="Times New Roman" pitchFamily="18" charset="0"/>
              </a:rPr>
              <a:t>by: </a:t>
            </a:r>
          </a:p>
          <a:p>
            <a:pPr marL="0" indent="0" eaLnBrk="1" hangingPunct="1">
              <a:spcBef>
                <a:spcPts val="300"/>
              </a:spcBef>
              <a:buNone/>
            </a:pPr>
            <a:endParaRPr lang="en-US" altLang="en-US" sz="2400" kern="0" dirty="0" smtClean="0"/>
          </a:p>
        </p:txBody>
      </p:sp>
      <p:sp>
        <p:nvSpPr>
          <p:cNvPr id="8" name="Rectangle 3"/>
          <p:cNvSpPr txBox="1">
            <a:spLocks noChangeArrowheads="1"/>
          </p:cNvSpPr>
          <p:nvPr/>
        </p:nvSpPr>
        <p:spPr bwMode="auto">
          <a:xfrm>
            <a:off x="661988" y="2209800"/>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a:t>
            </a:r>
            <a:r>
              <a:rPr lang="en-US" sz="1800" kern="0" dirty="0" smtClean="0">
                <a:latin typeface="Times New Roman" pitchFamily="18" charset="0"/>
                <a:cs typeface="Times New Roman" pitchFamily="18" charset="0"/>
              </a:rPr>
              <a:t>Labs)</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350327" y="2286000"/>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361533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543</Words>
  <Application>Microsoft Office PowerPoint</Application>
  <PresentationFormat>On-screen Show (4:3)</PresentationFormat>
  <Paragraphs>142</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IEEE 802.15.4q Task Group</vt:lpstr>
      <vt:lpstr>July 2015 Session</vt:lpstr>
      <vt:lpstr>Achievement this week</vt:lpstr>
      <vt:lpstr>Plan for Sept’15 Meeting</vt:lpstr>
      <vt:lpstr>Teleconferences</vt:lpstr>
      <vt:lpstr>TG4q Timeline</vt:lpstr>
      <vt:lpstr>TG4q Timeline (cont’)</vt:lpstr>
      <vt:lpstr>WG Motion: BRC Formation for Sponsor Balloting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2015-07-17T00:05:21Z</dcterms:modified>
</cp:coreProperties>
</file>