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9" r:id="rId2"/>
    <p:sldId id="332" r:id="rId3"/>
    <p:sldId id="333" r:id="rId4"/>
    <p:sldId id="307" r:id="rId5"/>
    <p:sldId id="334" r:id="rId6"/>
    <p:sldId id="335" r:id="rId7"/>
    <p:sldId id="324" r:id="rId8"/>
    <p:sldId id="336" r:id="rId9"/>
    <p:sldId id="337" r:id="rId10"/>
    <p:sldId id="32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6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3</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6</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7</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8</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10</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802.15-15-0587-00-004q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450"/>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Closing Report for TG4q (ULP) Task Group, </a:t>
            </a:r>
            <a:r>
              <a:rPr lang="en-US" altLang="en-US" sz="1800" dirty="0" smtClean="0">
                <a:solidFill>
                  <a:schemeClr val="tx2"/>
                </a:solidFill>
              </a:rPr>
              <a:t>Jul</a:t>
            </a:r>
            <a:r>
              <a:rPr lang="en-US" altLang="en-US" sz="1800" dirty="0" smtClean="0">
                <a:solidFill>
                  <a:schemeClr val="tx2"/>
                </a:solidFill>
              </a:rPr>
              <a:t>y </a:t>
            </a:r>
            <a:r>
              <a:rPr lang="en-US" altLang="en-US" sz="1800" dirty="0" smtClean="0">
                <a:solidFill>
                  <a:schemeClr val="tx2"/>
                </a:solidFill>
              </a:rPr>
              <a:t>2015 Meeting	</a:t>
            </a:r>
          </a:p>
          <a:p>
            <a:pPr>
              <a:defRPr/>
            </a:pPr>
            <a:r>
              <a:rPr lang="en-US" altLang="en-US" sz="1800" b="1" dirty="0" smtClean="0">
                <a:solidFill>
                  <a:schemeClr val="tx2"/>
                </a:solidFill>
              </a:rPr>
              <a:t>Date Submitted:	</a:t>
            </a:r>
            <a:r>
              <a:rPr lang="en-US" altLang="en-US" sz="1800" dirty="0" smtClean="0">
                <a:solidFill>
                  <a:schemeClr val="tx2"/>
                </a:solidFill>
              </a:rPr>
              <a:t>July 16, </a:t>
            </a:r>
            <a:r>
              <a:rPr lang="en-US" altLang="en-US" sz="1800" dirty="0">
                <a:solidFill>
                  <a:schemeClr val="tx2"/>
                </a:solidFill>
              </a:rPr>
              <a:t>2015</a:t>
            </a:r>
          </a:p>
          <a:p>
            <a:pPr>
              <a:defRPr/>
            </a:pPr>
            <a:r>
              <a:rPr lang="en-US" altLang="en-US" sz="1800" b="1" dirty="0">
                <a:solidFill>
                  <a:schemeClr val="tx2"/>
                </a:solidFill>
              </a:rPr>
              <a:t>Source:</a:t>
            </a:r>
            <a:r>
              <a:rPr lang="en-US" altLang="en-US" sz="1800" dirty="0">
                <a:solidFill>
                  <a:schemeClr val="tx2"/>
                </a:solidFill>
              </a:rPr>
              <a:t> 		Chiu Ngo</a:t>
            </a:r>
            <a:r>
              <a:rPr lang="en-US" altLang="en-US" sz="1800" dirty="0">
                <a:solidFill>
                  <a:srgbClr val="000000"/>
                </a:solidFill>
                <a:ea typeface="DejaVu Sans" charset="0"/>
                <a:cs typeface="DejaVu Sans" charset="0"/>
              </a:rPr>
              <a:t>, Samsung</a:t>
            </a:r>
          </a:p>
          <a:p>
            <a:pPr eaLnBrk="1">
              <a:defRPr/>
            </a:pPr>
            <a:r>
              <a:rPr lang="en-US" altLang="en-US" sz="1800" dirty="0">
                <a:solidFill>
                  <a:srgbClr val="000000"/>
                </a:solidFill>
                <a:ea typeface="DejaVu Sans" charset="0"/>
                <a:cs typeface="DejaVu Sans" charset="0"/>
              </a:rPr>
              <a:t>                                665 Clyde Ave, Mountain View, CA 94043, USA</a:t>
            </a:r>
            <a:endParaRPr lang="en-US" altLang="en-US" sz="1400" dirty="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Closing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Summary </a:t>
            </a:r>
            <a:r>
              <a:rPr lang="en-US" altLang="en-US" sz="1800" dirty="0" smtClean="0">
                <a:solidFill>
                  <a:srgbClr val="000000"/>
                </a:solidFill>
              </a:rPr>
              <a:t>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July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 </a:t>
            </a:r>
            <a:r>
              <a:rPr lang="en-US" altLang="en-US" sz="1400" dirty="0">
                <a:latin typeface="Times New Roman" pitchFamily="18" charset="0"/>
              </a:rPr>
              <a:t>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Thank you!</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79889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17</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Waikoloa, Big Island, Hawaii</a:t>
            </a:r>
          </a:p>
          <a:p>
            <a:r>
              <a:rPr lang="en-US" altLang="en-US" sz="2400" dirty="0" smtClean="0">
                <a:latin typeface="+mj-lt"/>
              </a:rPr>
              <a:t>July 13~16,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770788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July 2015 Session</a:t>
            </a:r>
          </a:p>
        </p:txBody>
      </p:sp>
      <p:sp>
        <p:nvSpPr>
          <p:cNvPr id="15363" name="Content Placeholder 2"/>
          <p:cNvSpPr>
            <a:spLocks noGrp="1"/>
          </p:cNvSpPr>
          <p:nvPr>
            <p:ph idx="1"/>
          </p:nvPr>
        </p:nvSpPr>
        <p:spPr>
          <a:xfrm>
            <a:off x="685800" y="1371600"/>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smtClean="0">
                <a:latin typeface="Times New Roman" pitchFamily="18" charset="0"/>
              </a:rPr>
              <a:t>Chandrashekhar</a:t>
            </a:r>
            <a:r>
              <a:rPr lang="en-US" altLang="en-US" sz="2800" dirty="0" smtClean="0">
                <a:latin typeface="Times New Roman" pitchFamily="18" charset="0"/>
              </a:rPr>
              <a:t> </a:t>
            </a:r>
            <a:r>
              <a:rPr lang="en-US" altLang="en-US" sz="2800" dirty="0" err="1" smtClean="0">
                <a:latin typeface="Times New Roman" pitchFamily="18" charset="0"/>
              </a:rPr>
              <a:t>Thejaswi</a:t>
            </a:r>
            <a:r>
              <a:rPr lang="en-US" altLang="en-US" sz="2800" dirty="0" smtClean="0">
                <a:latin typeface="Times New Roman" pitchFamily="18" charset="0"/>
              </a:rPr>
              <a:t> PS</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4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106225029"/>
              </p:ext>
            </p:extLst>
          </p:nvPr>
        </p:nvGraphicFramePr>
        <p:xfrm>
          <a:off x="1905000" y="2498725"/>
          <a:ext cx="6248400" cy="253047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Tree>
    <p:extLst>
      <p:ext uri="{BB962C8B-B14F-4D97-AF65-F5344CB8AC3E}">
        <p14:creationId xmlns:p14="http://schemas.microsoft.com/office/powerpoint/2010/main" val="1167249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Achievement this week</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Reviewed </a:t>
            </a:r>
            <a:r>
              <a:rPr lang="en-US" altLang="en-US" sz="2400" dirty="0"/>
              <a:t>D5.0 </a:t>
            </a:r>
            <a:r>
              <a:rPr lang="en-US" altLang="en-US" sz="2400" dirty="0" smtClean="0"/>
              <a:t>and discussed the </a:t>
            </a:r>
            <a:r>
              <a:rPr lang="en-US" altLang="en-US" sz="2400" dirty="0"/>
              <a:t>comments received from LB107 and </a:t>
            </a:r>
            <a:r>
              <a:rPr lang="en-US" altLang="en-US" sz="2400" dirty="0" smtClean="0"/>
              <a:t>LB109 to be re-submitted to sponsor ballot.</a:t>
            </a:r>
            <a:endParaRPr lang="en-US" altLang="en-US" sz="2400" dirty="0"/>
          </a:p>
          <a:p>
            <a:pPr eaLnBrk="1" hangingPunct="1">
              <a:spcBef>
                <a:spcPts val="300"/>
              </a:spcBef>
            </a:pPr>
            <a:r>
              <a:rPr lang="en-US" altLang="en-US" sz="2400" dirty="0" smtClean="0"/>
              <a:t>Discussed </a:t>
            </a:r>
            <a:r>
              <a:rPr lang="en-US" altLang="en-US" sz="2400" dirty="0"/>
              <a:t>the approach of handling comment resolution for sponsor ballot</a:t>
            </a:r>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 </a:t>
            </a:r>
            <a:r>
              <a:rPr lang="en-US" altLang="en-US" sz="1400" dirty="0">
                <a:latin typeface="Times New Roman" pitchFamily="18" charset="0"/>
              </a:rPr>
              <a:t>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Sept’15 Meeting</a:t>
            </a:r>
          </a:p>
        </p:txBody>
      </p:sp>
      <p:sp>
        <p:nvSpPr>
          <p:cNvPr id="31747" name="Content Placeholder 2"/>
          <p:cNvSpPr>
            <a:spLocks noGrp="1"/>
          </p:cNvSpPr>
          <p:nvPr>
            <p:ph idx="1"/>
          </p:nvPr>
        </p:nvSpPr>
        <p:spPr>
          <a:xfrm>
            <a:off x="381000" y="1981200"/>
            <a:ext cx="8382000" cy="4114800"/>
          </a:xfrm>
        </p:spPr>
        <p:txBody>
          <a:bodyPr/>
          <a:lstStyle/>
          <a:p>
            <a:r>
              <a:rPr lang="en-US" altLang="en-US" dirty="0" smtClean="0">
                <a:latin typeface="Times New Roman" pitchFamily="18" charset="0"/>
                <a:cs typeface="Times New Roman" pitchFamily="18" charset="0"/>
              </a:rPr>
              <a:t>Comment resolution </a:t>
            </a:r>
            <a:r>
              <a:rPr lang="en-US" altLang="en-US" dirty="0" smtClean="0">
                <a:latin typeface="Times New Roman" pitchFamily="18" charset="0"/>
                <a:cs typeface="Times New Roman" pitchFamily="18" charset="0"/>
              </a:rPr>
              <a:t>for </a:t>
            </a:r>
            <a:r>
              <a:rPr lang="en-US" altLang="en-US" dirty="0" smtClean="0">
                <a:latin typeface="Times New Roman" pitchFamily="18" charset="0"/>
                <a:cs typeface="Times New Roman" pitchFamily="18" charset="0"/>
              </a:rPr>
              <a:t>sponsor </a:t>
            </a:r>
            <a:r>
              <a:rPr lang="en-US" altLang="en-US" dirty="0" smtClean="0">
                <a:latin typeface="Times New Roman" pitchFamily="18" charset="0"/>
                <a:cs typeface="Times New Roman" pitchFamily="18" charset="0"/>
              </a:rPr>
              <a:t>ballot</a:t>
            </a:r>
          </a:p>
          <a:p>
            <a:pPr marL="342900" lvl="1" indent="-342900">
              <a:buFontTx/>
              <a:buChar char="•"/>
            </a:pPr>
            <a:r>
              <a:rPr lang="en-US" altLang="en-US" sz="3200" dirty="0" smtClean="0">
                <a:latin typeface="Times New Roman" pitchFamily="18" charset="0"/>
                <a:ea typeface="+mn-ea"/>
                <a:cs typeface="Times New Roman" pitchFamily="18" charset="0"/>
              </a:rPr>
              <a:t>Prepare </a:t>
            </a:r>
            <a:r>
              <a:rPr lang="en-US" altLang="en-US" sz="3200" dirty="0" smtClean="0">
                <a:latin typeface="Times New Roman" pitchFamily="18" charset="0"/>
                <a:ea typeface="+mn-ea"/>
                <a:cs typeface="Times New Roman" pitchFamily="18" charset="0"/>
              </a:rPr>
              <a:t>material for “approval </a:t>
            </a:r>
            <a:r>
              <a:rPr lang="en-US" altLang="en-US" sz="3200" dirty="0">
                <a:latin typeface="Times New Roman" pitchFamily="18" charset="0"/>
                <a:ea typeface="+mn-ea"/>
                <a:cs typeface="Times New Roman" pitchFamily="18" charset="0"/>
              </a:rPr>
              <a:t>to submit to </a:t>
            </a:r>
            <a:r>
              <a:rPr lang="en-US" altLang="en-US" sz="3200" dirty="0" err="1" smtClean="0">
                <a:latin typeface="Times New Roman" pitchFamily="18" charset="0"/>
                <a:ea typeface="+mn-ea"/>
                <a:cs typeface="Times New Roman" pitchFamily="18" charset="0"/>
              </a:rPr>
              <a:t>RevCom</a:t>
            </a:r>
            <a:r>
              <a:rPr lang="en-US" altLang="en-US" sz="3200" dirty="0" smtClean="0">
                <a:latin typeface="Times New Roman" pitchFamily="18" charset="0"/>
                <a:ea typeface="+mn-ea"/>
                <a:cs typeface="Times New Roman" pitchFamily="18" charset="0"/>
              </a:rPr>
              <a:t>”</a:t>
            </a:r>
            <a:endParaRPr lang="en-US" altLang="en-US" sz="3200" dirty="0">
              <a:latin typeface="Times New Roman" pitchFamily="18" charset="0"/>
              <a:ea typeface="+mn-ea"/>
              <a:cs typeface="Times New Roman" pitchFamily="18" charset="0"/>
            </a:endParaRPr>
          </a:p>
          <a:p>
            <a:endParaRPr lang="en-US" altLang="en-US" dirty="0" smtClean="0">
              <a:latin typeface="Times New Roman" pitchFamily="18" charset="0"/>
              <a:cs typeface="Times New Roman" pitchFamily="18" charset="0"/>
            </a:endParaRP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4027477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6</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buFont typeface="Arial" charset="0"/>
              <a:buChar char="•"/>
              <a:defRPr/>
            </a:pPr>
            <a:r>
              <a:rPr lang="de-DE" altLang="en-US" dirty="0" smtClean="0">
                <a:latin typeface="Times New Roman" pitchFamily="18" charset="0"/>
              </a:rPr>
              <a:t>From June 15, 2015 to Jan. 17, 2016</a:t>
            </a:r>
            <a:endParaRPr lang="de-DE" altLang="en-US" dirty="0">
              <a:latin typeface="Times New Roman" pitchFamily="18" charset="0"/>
            </a:endParaRP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8:00PM PT (after US Daylight Saving ends, 9:00PM PT)</a:t>
            </a:r>
          </a:p>
          <a:p>
            <a:pPr marL="400050" lvl="1" indent="0">
              <a:buNone/>
              <a:defRPr/>
            </a:pPr>
            <a:endParaRPr lang="de-DE" altLang="en-US" dirty="0" smtClean="0">
              <a:latin typeface="Times New Roman" pitchFamily="18" charset="0"/>
            </a:endParaRPr>
          </a:p>
          <a:p>
            <a:pPr marL="457200" indent="-457200">
              <a:defRPr/>
            </a:pPr>
            <a:r>
              <a:rPr lang="de-DE" altLang="en-US" dirty="0" smtClean="0">
                <a:latin typeface="Times New Roman" pitchFamily="18" charset="0"/>
              </a:rPr>
              <a:t>From Aug 17, 2015 to Nov. 30, 2015</a:t>
            </a:r>
          </a:p>
          <a:p>
            <a:pPr marL="857250" lvl="1" indent="-457200">
              <a:defRPr/>
            </a:pPr>
            <a:r>
              <a:rPr lang="de-DE" altLang="en-US" dirty="0" smtClean="0">
                <a:latin typeface="Times New Roman" pitchFamily="18" charset="0"/>
              </a:rPr>
              <a:t>Every Monday 8:00PM PT </a:t>
            </a:r>
            <a:r>
              <a:rPr lang="de-DE" altLang="en-US" dirty="0">
                <a:latin typeface="Times New Roman" pitchFamily="18" charset="0"/>
              </a:rPr>
              <a:t>(after US Daylight Saving ends, 9:00PM PT</a:t>
            </a:r>
            <a:r>
              <a:rPr lang="de-DE" altLang="en-US" dirty="0" smtClean="0">
                <a:latin typeface="Times New Roman" pitchFamily="18" charset="0"/>
              </a:rPr>
              <a:t>)</a:t>
            </a: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Tree>
    <p:extLst>
      <p:ext uri="{BB962C8B-B14F-4D97-AF65-F5344CB8AC3E}">
        <p14:creationId xmlns:p14="http://schemas.microsoft.com/office/powerpoint/2010/main" val="596487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7</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July </a:t>
            </a:r>
            <a:r>
              <a:rPr lang="en-US" altLang="en-US" sz="1400" dirty="0">
                <a:latin typeface="Times New Roman" pitchFamily="18" charset="0"/>
              </a:rPr>
              <a:t>2015</a:t>
            </a:r>
          </a:p>
        </p:txBody>
      </p:sp>
    </p:spTree>
    <p:extLst>
      <p:ext uri="{BB962C8B-B14F-4D97-AF65-F5344CB8AC3E}">
        <p14:creationId xmlns:p14="http://schemas.microsoft.com/office/powerpoint/2010/main" val="2283596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8</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Fourth WG LB recirculation (#107)			May 2015</a:t>
            </a:r>
          </a:p>
          <a:p>
            <a:pPr lvl="1">
              <a:defRPr/>
            </a:pPr>
            <a:r>
              <a:rPr lang="en-US" altLang="en-US" sz="1800" dirty="0">
                <a:solidFill>
                  <a:schemeClr val="accent2"/>
                </a:solidFill>
                <a:latin typeface="Times New Roman" pitchFamily="18" charset="0"/>
                <a:cs typeface="Times New Roman" pitchFamily="18" charset="0"/>
              </a:rPr>
              <a:t>A</a:t>
            </a:r>
            <a:r>
              <a:rPr lang="en-US" altLang="en-US" sz="1800" dirty="0" smtClean="0">
                <a:solidFill>
                  <a:schemeClr val="accent2"/>
                </a:solidFill>
                <a:latin typeface="Times New Roman" pitchFamily="18" charset="0"/>
                <a:cs typeface="Times New Roman" pitchFamily="18" charset="0"/>
              </a:rPr>
              <a:t>pproval </a:t>
            </a:r>
            <a:r>
              <a:rPr lang="en-US" altLang="en-US" sz="1800" dirty="0">
                <a:solidFill>
                  <a:schemeClr val="accent2"/>
                </a:solidFill>
                <a:latin typeface="Times New Roman" pitchFamily="18" charset="0"/>
                <a:cs typeface="Times New Roman" pitchFamily="18" charset="0"/>
              </a:rPr>
              <a:t>of sponsor </a:t>
            </a:r>
            <a:r>
              <a:rPr lang="en-US" altLang="en-US" sz="1800" dirty="0" smtClean="0">
                <a:solidFill>
                  <a:schemeClr val="accent2"/>
                </a:solidFill>
                <a:latin typeface="Times New Roman" pitchFamily="18" charset="0"/>
                <a:cs typeface="Times New Roman" pitchFamily="18" charset="0"/>
              </a:rPr>
              <a:t>ballot	</a:t>
            </a:r>
            <a:r>
              <a:rPr lang="en-US" altLang="en-US" sz="1800" dirty="0">
                <a:solidFill>
                  <a:schemeClr val="accent2"/>
                </a:solidFill>
                <a:latin typeface="Times New Roman" pitchFamily="18" charset="0"/>
                <a:cs typeface="Times New Roman" pitchFamily="18" charset="0"/>
              </a:rPr>
              <a:t>			Jun 2015</a:t>
            </a:r>
          </a:p>
          <a:p>
            <a:pPr lvl="1">
              <a:defRPr/>
            </a:pPr>
            <a:r>
              <a:rPr lang="en-US" altLang="en-US" sz="1800" dirty="0">
                <a:solidFill>
                  <a:schemeClr val="accent2"/>
                </a:solidFill>
                <a:latin typeface="Times New Roman" pitchFamily="18" charset="0"/>
                <a:cs typeface="Times New Roman" pitchFamily="18" charset="0"/>
              </a:rPr>
              <a:t>Sponsor ballot					Jun 2015 </a:t>
            </a:r>
          </a:p>
          <a:p>
            <a:pPr lvl="1">
              <a:defRPr/>
            </a:pPr>
            <a:r>
              <a:rPr lang="en-US" altLang="en-US" sz="1800" dirty="0" smtClean="0">
                <a:latin typeface="Times New Roman" pitchFamily="18" charset="0"/>
                <a:cs typeface="Times New Roman" pitchFamily="18" charset="0"/>
              </a:rPr>
              <a:t>First SB recirculation					Aug 2015</a:t>
            </a:r>
          </a:p>
          <a:p>
            <a:pPr lvl="1">
              <a:defRPr/>
            </a:pPr>
            <a:r>
              <a:rPr lang="en-US" altLang="en-US" sz="1800" dirty="0" smtClean="0">
                <a:latin typeface="Times New Roman" pitchFamily="18" charset="0"/>
                <a:cs typeface="Times New Roman" pitchFamily="18" charset="0"/>
              </a:rPr>
              <a:t>Second </a:t>
            </a:r>
            <a:r>
              <a:rPr lang="en-US" altLang="en-US" sz="1800" dirty="0">
                <a:latin typeface="Times New Roman" pitchFamily="18" charset="0"/>
                <a:cs typeface="Times New Roman" pitchFamily="18" charset="0"/>
              </a:rPr>
              <a:t>SB recirculation				</a:t>
            </a:r>
            <a:r>
              <a:rPr lang="en-US" altLang="en-US" sz="1800" dirty="0" smtClean="0">
                <a:latin typeface="Times New Roman" pitchFamily="18" charset="0"/>
                <a:cs typeface="Times New Roman" pitchFamily="18" charset="0"/>
              </a:rPr>
              <a:t>Sept </a:t>
            </a:r>
            <a:r>
              <a:rPr lang="en-US" altLang="en-US" sz="1800" dirty="0">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Third </a:t>
            </a:r>
            <a:r>
              <a:rPr lang="en-US" altLang="en-US" sz="1800" dirty="0">
                <a:latin typeface="Times New Roman" pitchFamily="18" charset="0"/>
                <a:cs typeface="Times New Roman" pitchFamily="18" charset="0"/>
              </a:rPr>
              <a:t>SB recirculation				Sept 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EC Approval </a:t>
            </a:r>
            <a:r>
              <a:rPr lang="en-US" altLang="en-US" sz="1800" dirty="0">
                <a:latin typeface="Times New Roman" pitchFamily="18" charset="0"/>
                <a:cs typeface="Times New Roman" pitchFamily="18" charset="0"/>
              </a:rPr>
              <a:t>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Oct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a:t>
            </a:r>
            <a:r>
              <a:rPr lang="en-US" altLang="en-US" sz="1400" dirty="0" smtClean="0">
                <a:latin typeface="Times New Roman" pitchFamily="18" charset="0"/>
              </a:rPr>
              <a:t>2015</a:t>
            </a:r>
            <a:endParaRPr lang="en-US" altLang="en-US" sz="1400" dirty="0">
              <a:latin typeface="Times New Roman" pitchFamily="18" charset="0"/>
            </a:endParaRPr>
          </a:p>
        </p:txBody>
      </p:sp>
    </p:spTree>
    <p:extLst>
      <p:ext uri="{BB962C8B-B14F-4D97-AF65-F5344CB8AC3E}">
        <p14:creationId xmlns:p14="http://schemas.microsoft.com/office/powerpoint/2010/main" val="309814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9</a:t>
            </a:fld>
            <a:endParaRPr lang="en-GB" altLang="en-US" sz="1200">
              <a:latin typeface="Times New Roman" pitchFamily="18" charset="0"/>
            </a:endParaRPr>
          </a:p>
        </p:txBody>
      </p:sp>
      <p:sp>
        <p:nvSpPr>
          <p:cNvPr id="29699" name="Rectangle 2"/>
          <p:cNvSpPr>
            <a:spLocks noGrp="1" noChangeArrowheads="1"/>
          </p:cNvSpPr>
          <p:nvPr>
            <p:ph type="title"/>
          </p:nvPr>
        </p:nvSpPr>
        <p:spPr>
          <a:xfrm>
            <a:off x="533400" y="692150"/>
            <a:ext cx="8373094" cy="576263"/>
          </a:xfrm>
        </p:spPr>
        <p:txBody>
          <a:bodyPr/>
          <a:lstStyle/>
          <a:p>
            <a:pPr eaLnBrk="1" hangingPunct="1"/>
            <a:r>
              <a:rPr lang="en-US" altLang="en-US" sz="2800" b="1" dirty="0" smtClean="0"/>
              <a:t>WG Motion: BRC Formation for Sponsor Balloting</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a:t>
            </a:r>
            <a:r>
              <a:rPr lang="en-US" altLang="en-US" sz="2000" dirty="0" smtClean="0">
                <a:latin typeface="Times New Roman" pitchFamily="18" charset="0"/>
                <a:cs typeface="Times New Roman" pitchFamily="18" charset="0"/>
              </a:rPr>
              <a:t>802.15 </a:t>
            </a:r>
            <a:r>
              <a:rPr lang="en-US" altLang="en-US" sz="2000" dirty="0">
                <a:latin typeface="Times New Roman" pitchFamily="18" charset="0"/>
                <a:cs typeface="Times New Roman" pitchFamily="18" charset="0"/>
              </a:rPr>
              <a:t>WG to approve the formation of a </a:t>
            </a:r>
            <a:r>
              <a:rPr lang="en-US" altLang="en-US" sz="2000" dirty="0" smtClean="0">
                <a:latin typeface="Times New Roman" pitchFamily="18" charset="0"/>
                <a:cs typeface="Times New Roman" pitchFamily="18" charset="0"/>
              </a:rPr>
              <a:t>Ballot </a:t>
            </a:r>
            <a:r>
              <a:rPr lang="en-US" altLang="en-US" sz="2000" dirty="0">
                <a:latin typeface="Times New Roman" pitchFamily="18" charset="0"/>
                <a:cs typeface="Times New Roman" pitchFamily="18" charset="0"/>
              </a:rPr>
              <a:t>Resolution Committee (BRC) for the </a:t>
            </a:r>
            <a:r>
              <a:rPr lang="en-US" altLang="en-US" sz="2000" dirty="0" smtClean="0">
                <a:latin typeface="Times New Roman" pitchFamily="18" charset="0"/>
                <a:cs typeface="Times New Roman" pitchFamily="18" charset="0"/>
              </a:rPr>
              <a:t>sponsor </a:t>
            </a:r>
            <a:r>
              <a:rPr lang="en-US" altLang="en-US" sz="2000" dirty="0">
                <a:latin typeface="Times New Roman" pitchFamily="18" charset="0"/>
                <a:cs typeface="Times New Roman" pitchFamily="18" charset="0"/>
              </a:rPr>
              <a:t>balloting of the 802.15.4q draft standard with the following membership: </a:t>
            </a:r>
            <a:r>
              <a:rPr lang="en-US" altLang="en-US" sz="2000" dirty="0" smtClean="0">
                <a:latin typeface="Times New Roman" pitchFamily="18" charset="0"/>
                <a:cs typeface="Times New Roman" pitchFamily="18" charset="0"/>
              </a:rPr>
              <a:t>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July 2015</a:t>
            </a:r>
          </a:p>
        </p:txBody>
      </p:sp>
      <p:sp>
        <p:nvSpPr>
          <p:cNvPr id="7" name="Rectangle 3"/>
          <p:cNvSpPr txBox="1">
            <a:spLocks noChangeArrowheads="1"/>
          </p:cNvSpPr>
          <p:nvPr/>
        </p:nvSpPr>
        <p:spPr bwMode="auto">
          <a:xfrm>
            <a:off x="888609" y="36179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r>
              <a:rPr lang="en-US" altLang="en-US" sz="2000" kern="0" dirty="0" smtClean="0">
                <a:latin typeface="Times New Roman" pitchFamily="18" charset="0"/>
                <a:cs typeface="Times New Roman" pitchFamily="18" charset="0"/>
              </a:rPr>
              <a:t>.</a:t>
            </a:r>
          </a:p>
          <a:p>
            <a:pPr marL="0" indent="0">
              <a:buNone/>
            </a:pPr>
            <a:endParaRPr lang="en-US" altLang="en-US" sz="2000" kern="0" dirty="0" smtClean="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Chiu Ngo 		Seconded </a:t>
            </a:r>
            <a:r>
              <a:rPr lang="en-US" altLang="en-US" sz="2000" kern="0" dirty="0">
                <a:latin typeface="Times New Roman" pitchFamily="18" charset="0"/>
                <a:cs typeface="Times New Roman" pitchFamily="18" charset="0"/>
              </a:rPr>
              <a:t>by: </a:t>
            </a:r>
          </a:p>
          <a:p>
            <a:pPr marL="0" indent="0" eaLnBrk="1" hangingPunct="1">
              <a:spcBef>
                <a:spcPts val="300"/>
              </a:spcBef>
              <a:buNone/>
            </a:pPr>
            <a:endParaRPr lang="en-US" altLang="en-US" sz="2400" kern="0" dirty="0" smtClean="0"/>
          </a:p>
        </p:txBody>
      </p:sp>
      <p:sp>
        <p:nvSpPr>
          <p:cNvPr id="8" name="Rectangle 3"/>
          <p:cNvSpPr txBox="1">
            <a:spLocks noChangeArrowheads="1"/>
          </p:cNvSpPr>
          <p:nvPr/>
        </p:nvSpPr>
        <p:spPr bwMode="auto">
          <a:xfrm>
            <a:off x="661988" y="22098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350327" y="22860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3615332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543</Words>
  <Application>Microsoft Office PowerPoint</Application>
  <PresentationFormat>On-screen Show (4:3)</PresentationFormat>
  <Paragraphs>142</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IEEE 802.15.4q Task Group</vt:lpstr>
      <vt:lpstr>July 2015 Session</vt:lpstr>
      <vt:lpstr>Achievement this week</vt:lpstr>
      <vt:lpstr>Plan for Sept’15 Meeting</vt:lpstr>
      <vt:lpstr>Teleconferences</vt:lpstr>
      <vt:lpstr>TG4q Timeline</vt:lpstr>
      <vt:lpstr>TG4q Timeline (cont’)</vt:lpstr>
      <vt:lpstr>WG Motion: BRC Formation for Sponsor Balloting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2015-07-17T00:05:21Z</dcterms:modified>
</cp:coreProperties>
</file>