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7" r:id="rId2"/>
    <p:sldId id="268" r:id="rId3"/>
    <p:sldId id="299" r:id="rId4"/>
    <p:sldId id="274" r:id="rId5"/>
    <p:sldId id="271" r:id="rId6"/>
    <p:sldId id="281" r:id="rId7"/>
    <p:sldId id="277" r:id="rId8"/>
    <p:sldId id="265" r:id="rId9"/>
    <p:sldId id="298" r:id="rId10"/>
    <p:sldId id="266" r:id="rId11"/>
    <p:sldId id="296" r:id="rId12"/>
    <p:sldId id="297" r:id="rId13"/>
    <p:sldId id="280" r:id="rId14"/>
    <p:sldId id="264" r:id="rId15"/>
    <p:sldId id="272" r:id="rId16"/>
    <p:sldId id="269" r:id="rId17"/>
    <p:sldId id="293"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4676" autoAdjust="0"/>
  </p:normalViewPr>
  <p:slideViewPr>
    <p:cSldViewPr>
      <p:cViewPr>
        <p:scale>
          <a:sx n="90" d="100"/>
          <a:sy n="90" d="100"/>
        </p:scale>
        <p:origin x="-504" y="-72"/>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013760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282606397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dirty="0"/>
          </a:p>
        </p:txBody>
      </p:sp>
      <p:sp>
        <p:nvSpPr>
          <p:cNvPr id="5" name="Footer Placeholder 4"/>
          <p:cNvSpPr>
            <a:spLocks noGrp="1"/>
          </p:cNvSpPr>
          <p:nvPr>
            <p:ph type="ftr" idx="11"/>
          </p:nvPr>
        </p:nvSpPr>
        <p:spPr/>
        <p:txBody>
          <a:bodyPr/>
          <a:lstStyle>
            <a:lvl1pPr>
              <a:defRPr/>
            </a:lvl1p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Bob Heile, Wi-SUN Alliance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2015</a:t>
            </a:r>
            <a:endParaRPr lang="en-GB" dirty="0"/>
          </a:p>
        </p:txBody>
      </p:sp>
      <p:sp>
        <p:nvSpPr>
          <p:cNvPr id="5" name="Footer Placeholder 4"/>
          <p:cNvSpPr>
            <a:spLocks noGrp="1"/>
          </p:cNvSpPr>
          <p:nvPr>
            <p:ph type="ftr" idx="11"/>
          </p:nvPr>
        </p:nvSpPr>
        <p:spPr/>
        <p:txBody>
          <a:bodyPr/>
          <a:lstStyle>
            <a:lvl1pPr>
              <a:defRPr/>
            </a:lvl1p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2015</a:t>
            </a:r>
            <a:endParaRPr lang="en-GB" dirty="0"/>
          </a:p>
        </p:txBody>
      </p:sp>
      <p:sp>
        <p:nvSpPr>
          <p:cNvPr id="6" name="Footer Placeholder 5"/>
          <p:cNvSpPr>
            <a:spLocks noGrp="1"/>
          </p:cNvSpPr>
          <p:nvPr>
            <p:ph type="ftr" idx="11"/>
          </p:nvPr>
        </p:nvSpPr>
        <p:spPr/>
        <p:txBody>
          <a:bodyPr/>
          <a:lstStyle>
            <a:lvl1pPr>
              <a:defRPr/>
            </a:lvl1pPr>
          </a:lstStyle>
          <a:p>
            <a:r>
              <a:rPr lang="en-GB" smtClean="0"/>
              <a:t>Bob Heile, Wi-SUN Alliance</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Bob Heile, Wi-SUN Alliance</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2015</a:t>
            </a:r>
            <a:endParaRPr lang="en-GB" dirty="0"/>
          </a:p>
        </p:txBody>
      </p:sp>
      <p:sp>
        <p:nvSpPr>
          <p:cNvPr id="4" name="Footer Placeholder 3"/>
          <p:cNvSpPr>
            <a:spLocks noGrp="1"/>
          </p:cNvSpPr>
          <p:nvPr>
            <p:ph type="ftr" idx="11"/>
          </p:nvPr>
        </p:nvSpPr>
        <p:spPr/>
        <p:txBody>
          <a:bodyPr/>
          <a:lstStyle>
            <a:lvl1pPr>
              <a:defRPr/>
            </a:lvl1pPr>
          </a:lstStyle>
          <a:p>
            <a:r>
              <a:rPr lang="en-GB" smtClean="0"/>
              <a:t>Bob Heile, Wi-SUN Alliance</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2015</a:t>
            </a:r>
            <a:endParaRPr lang="en-GB" dirty="0"/>
          </a:p>
        </p:txBody>
      </p:sp>
      <p:sp>
        <p:nvSpPr>
          <p:cNvPr id="3" name="Footer Placeholder 2"/>
          <p:cNvSpPr>
            <a:spLocks noGrp="1"/>
          </p:cNvSpPr>
          <p:nvPr>
            <p:ph type="ftr" idx="11"/>
          </p:nvPr>
        </p:nvSpPr>
        <p:spPr/>
        <p:txBody>
          <a:bodyPr/>
          <a:lstStyle>
            <a:lvl1pPr>
              <a:defRPr/>
            </a:lvl1pPr>
          </a:lstStyle>
          <a:p>
            <a:r>
              <a:rPr lang="en-GB" smtClean="0"/>
              <a:t>Bob Heile, Wi-SUN Alliance</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dirty="0"/>
          </a:p>
        </p:txBody>
      </p:sp>
      <p:sp>
        <p:nvSpPr>
          <p:cNvPr id="5" name="Footer Placeholder 4"/>
          <p:cNvSpPr>
            <a:spLocks noGrp="1"/>
          </p:cNvSpPr>
          <p:nvPr>
            <p:ph type="ftr" idx="11"/>
          </p:nvPr>
        </p:nvSpPr>
        <p:spPr/>
        <p:txBody>
          <a:bodyPr/>
          <a:lstStyle>
            <a:lvl1pPr>
              <a:defRPr/>
            </a:lvl1p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dirty="0"/>
          </a:p>
        </p:txBody>
      </p:sp>
      <p:sp>
        <p:nvSpPr>
          <p:cNvPr id="5" name="Footer Placeholder 4"/>
          <p:cNvSpPr>
            <a:spLocks noGrp="1"/>
          </p:cNvSpPr>
          <p:nvPr>
            <p:ph type="ftr" idx="11"/>
          </p:nvPr>
        </p:nvSpPr>
        <p:spPr/>
        <p:txBody>
          <a:bodyPr/>
          <a:lstStyle>
            <a:lvl1pPr>
              <a:defRPr/>
            </a:lvl1p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Bob Heile, Wi-SUN Alliance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15-15-0583-00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15/15-15-0229-03-003e-par-csd-comments-resolution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15/15-15-0229-03-003e-par-csd-comments-resolution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5/15-15-0283-06-0009-p802-15-9-d2-0-consolidated-comments.xls" TargetMode="External"/><Relationship Id="rId2" Type="http://schemas.openxmlformats.org/officeDocument/2006/relationships/hyperlink" Target="https://mentor.ieee.org/802.15/dcn/14/15-14-0718-20-0009-p802-15-9-consolidated-comments.xls" TargetMode="External"/><Relationship Id="rId1" Type="http://schemas.openxmlformats.org/officeDocument/2006/relationships/slideLayout" Target="../slideLayouts/slideLayout2.xml"/><Relationship Id="rId4" Type="http://schemas.openxmlformats.org/officeDocument/2006/relationships/hyperlink" Target="https://mentor.ieee.org/802.15/dcn/15/15-15-0416-03-0009-p802-15-9-d3-0-consolidated-comments.xl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5787"/>
            <a:ext cx="7770813" cy="1065213"/>
          </a:xfrm>
        </p:spPr>
        <p:txBody>
          <a:bodyPr/>
          <a:lstStyle/>
          <a:p>
            <a:r>
              <a:rPr lang="en-US" dirty="0" smtClean="0"/>
              <a:t>802.15 Motions</a:t>
            </a:r>
            <a:br>
              <a:rPr lang="en-US" dirty="0" smtClean="0"/>
            </a:br>
            <a:r>
              <a:rPr lang="en-US" dirty="0" smtClean="0"/>
              <a:t>Closing EC Meeting</a:t>
            </a:r>
            <a:br>
              <a:rPr lang="en-US" dirty="0" smtClean="0"/>
            </a:br>
            <a:r>
              <a:rPr lang="en-US" dirty="0" smtClean="0"/>
              <a:t/>
            </a:r>
            <a:br>
              <a:rPr lang="en-US" dirty="0" smtClean="0"/>
            </a:br>
            <a:r>
              <a:rPr lang="en-US" dirty="0" smtClean="0"/>
              <a:t>802 Plenary Meeting</a:t>
            </a:r>
            <a:br>
              <a:rPr lang="en-US" dirty="0" smtClean="0"/>
            </a:br>
            <a:r>
              <a:rPr lang="en-US" dirty="0" smtClean="0"/>
              <a:t>Hilton Waikoloa Village Hotel &amp; Conference Center</a:t>
            </a:r>
            <a:r>
              <a:rPr lang="en-US" dirty="0" smtClean="0"/>
              <a:t/>
            </a:r>
            <a:br>
              <a:rPr lang="en-US" dirty="0" smtClean="0"/>
            </a:br>
            <a:r>
              <a:rPr lang="en-US" dirty="0" smtClean="0"/>
              <a:t>Waikoloa, Hawaii, USA</a:t>
            </a:r>
            <a:r>
              <a:rPr lang="en-US" dirty="0" smtClean="0"/>
              <a:t/>
            </a:r>
            <a:br>
              <a:rPr lang="en-US" dirty="0" smtClean="0"/>
            </a:br>
            <a:r>
              <a:rPr lang="en-US" dirty="0" smtClean="0"/>
              <a:t>July</a:t>
            </a:r>
            <a:r>
              <a:rPr lang="en-US" dirty="0" smtClean="0"/>
              <a:t> 16, </a:t>
            </a:r>
            <a:r>
              <a:rPr lang="en-US" dirty="0" smtClean="0"/>
              <a:t>2015</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112010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802.15.3 Revision </a:t>
            </a:r>
            <a:r>
              <a:rPr lang="en-US" dirty="0"/>
              <a:t>PAR to </a:t>
            </a:r>
            <a:r>
              <a:rPr lang="en-US" dirty="0" err="1"/>
              <a:t>NesCom</a:t>
            </a:r>
            <a:r>
              <a:rPr lang="en-US" dirty="0"/>
              <a:t/>
            </a:r>
            <a:br>
              <a:rPr lang="en-US" dirty="0"/>
            </a:br>
            <a:r>
              <a:rPr lang="en-US" dirty="0"/>
              <a:t>Comments </a:t>
            </a:r>
            <a:r>
              <a:rPr lang="en-US" dirty="0" smtClean="0"/>
              <a:t>and </a:t>
            </a:r>
            <a:r>
              <a:rPr lang="en-US" dirty="0" smtClean="0"/>
              <a:t>Resolutions</a:t>
            </a:r>
            <a:endParaRPr lang="en-US" dirty="0"/>
          </a:p>
        </p:txBody>
      </p:sp>
      <p:sp>
        <p:nvSpPr>
          <p:cNvPr id="3" name="Content Placeholder 2"/>
          <p:cNvSpPr>
            <a:spLocks noGrp="1"/>
          </p:cNvSpPr>
          <p:nvPr>
            <p:ph idx="1"/>
          </p:nvPr>
        </p:nvSpPr>
        <p:spPr/>
        <p:txBody>
          <a:bodyPr/>
          <a:lstStyle/>
          <a:p>
            <a:r>
              <a:rPr lang="en-US" sz="1800" dirty="0" smtClean="0"/>
              <a:t>3 </a:t>
            </a:r>
            <a:r>
              <a:rPr lang="en-US" sz="1800" dirty="0" smtClean="0"/>
              <a:t>Comments Received:</a:t>
            </a:r>
          </a:p>
          <a:p>
            <a:r>
              <a:rPr lang="en-US" sz="1800" dirty="0"/>
              <a:t>From 802.11:  2.1 The title is ambiguous, the new title should still have some definition or indication that this is a WPAN standard.</a:t>
            </a:r>
          </a:p>
          <a:p>
            <a:r>
              <a:rPr lang="en-US" sz="1800" b="0" dirty="0">
                <a:solidFill>
                  <a:srgbClr val="0070C0"/>
                </a:solidFill>
              </a:rPr>
              <a:t>Response: 802.15 moved beyond a purely PAN oriented group well over 10 years ago.  This </a:t>
            </a:r>
            <a:r>
              <a:rPr lang="en-US" sz="1800" b="0" dirty="0" smtClean="0">
                <a:solidFill>
                  <a:srgbClr val="0070C0"/>
                </a:solidFill>
              </a:rPr>
              <a:t>title (</a:t>
            </a:r>
            <a:r>
              <a:rPr lang="en-US" sz="1800" b="0" dirty="0">
                <a:solidFill>
                  <a:srgbClr val="0070C0"/>
                </a:solidFill>
              </a:rPr>
              <a:t>Standard for High Data Rate Wireless </a:t>
            </a:r>
            <a:r>
              <a:rPr lang="en-US" sz="1800" b="0" dirty="0" smtClean="0">
                <a:solidFill>
                  <a:srgbClr val="0070C0"/>
                </a:solidFill>
              </a:rPr>
              <a:t>Networks) </a:t>
            </a:r>
            <a:r>
              <a:rPr lang="en-US" sz="1800" b="0" dirty="0">
                <a:solidFill>
                  <a:srgbClr val="0070C0"/>
                </a:solidFill>
              </a:rPr>
              <a:t>reflects todays reality and is consistent with the titles now in use on other 802.15 Standards.  We appreciate the comment but plan to stay with the current title.</a:t>
            </a:r>
          </a:p>
          <a:p>
            <a:r>
              <a:rPr lang="en-US" sz="1800" dirty="0"/>
              <a:t>From 802.11: 5.2 The scope is very ambiguous and does not provide a boundary for the reader to determine what is covered by this standard.</a:t>
            </a:r>
          </a:p>
          <a:p>
            <a:r>
              <a:rPr lang="en-US" sz="1800" b="0" dirty="0">
                <a:solidFill>
                  <a:srgbClr val="0070C0"/>
                </a:solidFill>
              </a:rPr>
              <a:t>Response: This scope has been approved by the EC and </a:t>
            </a:r>
            <a:r>
              <a:rPr lang="en-US" sz="1800" b="0" dirty="0" err="1">
                <a:solidFill>
                  <a:srgbClr val="0070C0"/>
                </a:solidFill>
              </a:rPr>
              <a:t>NesCom</a:t>
            </a:r>
            <a:r>
              <a:rPr lang="en-US" sz="1800" b="0" dirty="0">
                <a:solidFill>
                  <a:srgbClr val="0070C0"/>
                </a:solidFill>
              </a:rPr>
              <a:t> on two previous occasions over the last 18 months. We appreciate the comment but are staying with the scope as submitted.</a:t>
            </a:r>
          </a:p>
          <a:p>
            <a:pPr marL="0" indent="0"/>
            <a:r>
              <a:rPr lang="en-US" sz="1800" dirty="0">
                <a:hlinkClick r:id="rId2"/>
              </a:rPr>
              <a:t/>
            </a:r>
            <a:br>
              <a:rPr lang="en-US" sz="1800" dirty="0">
                <a:hlinkClick r:id="rId2"/>
              </a:rPr>
            </a:b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3877434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802.15.3 Revision </a:t>
            </a:r>
            <a:r>
              <a:rPr lang="en-US" dirty="0"/>
              <a:t>PAR to </a:t>
            </a:r>
            <a:r>
              <a:rPr lang="en-US" dirty="0" err="1"/>
              <a:t>NesCom</a:t>
            </a:r>
            <a:r>
              <a:rPr lang="en-US" dirty="0"/>
              <a:t/>
            </a:r>
            <a:br>
              <a:rPr lang="en-US" dirty="0"/>
            </a:br>
            <a:r>
              <a:rPr lang="en-US" dirty="0"/>
              <a:t>Comments </a:t>
            </a:r>
            <a:r>
              <a:rPr lang="en-US" dirty="0" smtClean="0"/>
              <a:t>and </a:t>
            </a:r>
            <a:r>
              <a:rPr lang="en-US" dirty="0" smtClean="0"/>
              <a:t>Resolutions</a:t>
            </a:r>
            <a:endParaRPr lang="en-US" dirty="0"/>
          </a:p>
        </p:txBody>
      </p:sp>
      <p:sp>
        <p:nvSpPr>
          <p:cNvPr id="3" name="Content Placeholder 2"/>
          <p:cNvSpPr>
            <a:spLocks noGrp="1"/>
          </p:cNvSpPr>
          <p:nvPr>
            <p:ph idx="1"/>
          </p:nvPr>
        </p:nvSpPr>
        <p:spPr/>
        <p:txBody>
          <a:bodyPr/>
          <a:lstStyle/>
          <a:p>
            <a:r>
              <a:rPr lang="en-US" sz="1800" dirty="0" smtClean="0"/>
              <a:t>3 </a:t>
            </a:r>
            <a:r>
              <a:rPr lang="en-US" sz="1800" dirty="0" smtClean="0"/>
              <a:t>Comments </a:t>
            </a:r>
            <a:r>
              <a:rPr lang="en-US" sz="1800" dirty="0" smtClean="0"/>
              <a:t>Received (</a:t>
            </a:r>
            <a:r>
              <a:rPr lang="en-US" sz="1800" dirty="0" err="1" smtClean="0"/>
              <a:t>cont</a:t>
            </a:r>
            <a:r>
              <a:rPr lang="en-US" sz="1800" dirty="0" smtClean="0"/>
              <a:t>):</a:t>
            </a:r>
          </a:p>
          <a:p>
            <a:pPr>
              <a:spcBef>
                <a:spcPts val="0"/>
              </a:spcBef>
            </a:pPr>
            <a:endParaRPr lang="en-US" sz="1800" dirty="0" smtClean="0"/>
          </a:p>
          <a:p>
            <a:pPr>
              <a:spcBef>
                <a:spcPts val="0"/>
              </a:spcBef>
            </a:pPr>
            <a:r>
              <a:rPr lang="en-US" sz="1800" dirty="0" smtClean="0"/>
              <a:t>From </a:t>
            </a:r>
            <a:r>
              <a:rPr lang="en-US" sz="1800" dirty="0"/>
              <a:t>802.3: </a:t>
            </a:r>
            <a:r>
              <a:rPr lang="en-US" sz="1800" b="0" dirty="0"/>
              <a:t>IEEE P802.15.3 PAR 6.1.b, the conversion to use of 48-bit addresses, and the asserted expectation of a higher volume of implementations, could increase significantly OUI consumption by implementation of this standard. Therefore, it is appropriate for this revision to be reviewed by the RAC. Please answer YES rather than NO.</a:t>
            </a:r>
          </a:p>
          <a:p>
            <a:pPr>
              <a:spcBef>
                <a:spcPts val="0"/>
              </a:spcBef>
            </a:pPr>
            <a:r>
              <a:rPr lang="en-US" sz="1800" b="0" dirty="0" smtClean="0">
                <a:solidFill>
                  <a:srgbClr val="0070C0"/>
                </a:solidFill>
              </a:rPr>
              <a:t>Response:  While we expect volumes to significantly increase over what they are today, they will still be small compared to Ethernet, 802.11, or 802.15.1 (Bluetooth).  While we are willing to include the RAC, we question whether it is a necessary/productive use of RAC time and whether it is really appropriate to answer YES. We will follow the consensus of the EC on this issue.</a:t>
            </a:r>
            <a:endParaRPr lang="en-US" sz="1800" dirty="0" smtClean="0">
              <a:solidFill>
                <a:srgbClr val="0070C0"/>
              </a:solidFill>
            </a:endParaRPr>
          </a:p>
          <a:p>
            <a:pPr marL="0" indent="0"/>
            <a:r>
              <a:rPr lang="en-US" sz="1800" dirty="0" smtClean="0">
                <a:solidFill>
                  <a:srgbClr val="0070C0"/>
                </a:solidFill>
                <a:hlinkClick r:id="rId2"/>
              </a:rPr>
              <a:t/>
            </a:r>
            <a:br>
              <a:rPr lang="en-US" sz="1800" dirty="0" smtClean="0">
                <a:solidFill>
                  <a:srgbClr val="0070C0"/>
                </a:solidFill>
                <a:hlinkClick r:id="rId2"/>
              </a:rPr>
            </a:br>
            <a:r>
              <a:rPr lang="en-US" sz="1800" dirty="0" smtClean="0"/>
              <a:t>(WG 39-0-0)</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3232735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802.15.3 Revision </a:t>
            </a:r>
            <a:r>
              <a:rPr lang="en-US" dirty="0"/>
              <a:t>PAR to </a:t>
            </a:r>
            <a:r>
              <a:rPr lang="en-US" dirty="0" err="1" smtClean="0"/>
              <a:t>NesCom</a:t>
            </a:r>
            <a:endParaRPr lang="en-US" dirty="0"/>
          </a:p>
        </p:txBody>
      </p:sp>
      <p:sp>
        <p:nvSpPr>
          <p:cNvPr id="3" name="Content Placeholder 2"/>
          <p:cNvSpPr>
            <a:spLocks noGrp="1"/>
          </p:cNvSpPr>
          <p:nvPr>
            <p:ph idx="1"/>
          </p:nvPr>
        </p:nvSpPr>
        <p:spPr/>
        <p:txBody>
          <a:bodyPr/>
          <a:lstStyle/>
          <a:p>
            <a:r>
              <a:rPr lang="en-US" dirty="0" smtClean="0"/>
              <a:t>Motion</a:t>
            </a:r>
            <a:r>
              <a:rPr lang="en-US" dirty="0" smtClean="0"/>
              <a:t>:</a:t>
            </a:r>
          </a:p>
          <a:p>
            <a:pPr marL="0" indent="0"/>
            <a:r>
              <a:rPr lang="en-US" dirty="0" smtClean="0"/>
              <a:t>The 802.15 WG requests 802EC approval to forward the </a:t>
            </a:r>
            <a:r>
              <a:rPr lang="en-US" dirty="0"/>
              <a:t>802.15.3 Revision PAR (DCN: </a:t>
            </a:r>
            <a:r>
              <a:rPr lang="en-US" dirty="0" smtClean="0"/>
              <a:t>15-15-0324-00 modified with a YES answer to question 6.1b) to </a:t>
            </a:r>
            <a:r>
              <a:rPr lang="en-US" dirty="0" err="1" smtClean="0"/>
              <a:t>NesCom</a:t>
            </a:r>
            <a:endParaRPr lang="en-US" dirty="0" smtClean="0"/>
          </a:p>
          <a:p>
            <a:pPr marL="0" indent="0"/>
            <a:endParaRPr lang="en-US" dirty="0"/>
          </a:p>
          <a:p>
            <a:pPr marL="0" indent="0"/>
            <a:r>
              <a:rPr lang="en-US" dirty="0" smtClean="0"/>
              <a:t>Moved: Bob </a:t>
            </a:r>
            <a:r>
              <a:rPr lang="en-US" dirty="0" err="1" smtClean="0"/>
              <a:t>Heile</a:t>
            </a:r>
            <a:endParaRPr lang="en-US" dirty="0" smtClean="0"/>
          </a:p>
          <a:p>
            <a:pPr marL="0" indent="0"/>
            <a:r>
              <a:rPr lang="en-US" dirty="0" smtClean="0"/>
              <a:t>Second: Clint Chaplin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4177849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802.15.9 Change PAR </a:t>
            </a:r>
            <a:r>
              <a:rPr lang="en-US" dirty="0"/>
              <a:t>to </a:t>
            </a:r>
            <a:r>
              <a:rPr lang="en-US" dirty="0" err="1"/>
              <a:t>NesCom</a:t>
            </a:r>
            <a:r>
              <a:rPr lang="en-US" dirty="0"/>
              <a:t/>
            </a:r>
            <a:br>
              <a:rPr lang="en-US" dirty="0"/>
            </a:br>
            <a:r>
              <a:rPr lang="en-US" dirty="0" smtClean="0"/>
              <a:t>Comments/Resolutions on PAR/5C</a:t>
            </a:r>
            <a:endParaRPr lang="en-US" dirty="0"/>
          </a:p>
        </p:txBody>
      </p:sp>
      <p:sp>
        <p:nvSpPr>
          <p:cNvPr id="3" name="Content Placeholder 2"/>
          <p:cNvSpPr>
            <a:spLocks noGrp="1"/>
          </p:cNvSpPr>
          <p:nvPr>
            <p:ph idx="1"/>
          </p:nvPr>
        </p:nvSpPr>
        <p:spPr>
          <a:xfrm>
            <a:off x="457200" y="1752600"/>
            <a:ext cx="8534400" cy="4113213"/>
          </a:xfrm>
        </p:spPr>
        <p:txBody>
          <a:bodyPr/>
          <a:lstStyle/>
          <a:p>
            <a:r>
              <a:rPr lang="en-US" sz="2000" dirty="0" smtClean="0"/>
              <a:t>2 Comments Received:</a:t>
            </a:r>
          </a:p>
          <a:p>
            <a:r>
              <a:rPr lang="en-US" sz="2000" dirty="0" smtClean="0"/>
              <a:t>From </a:t>
            </a:r>
            <a:r>
              <a:rPr lang="en-US" sz="2000" dirty="0"/>
              <a:t>802.11:  8.1 for a PAR modification, an explanation of what changes are being made shall be included.</a:t>
            </a:r>
          </a:p>
          <a:p>
            <a:r>
              <a:rPr lang="en-US" sz="2000" b="0" dirty="0">
                <a:solidFill>
                  <a:srgbClr val="0070C0"/>
                </a:solidFill>
              </a:rPr>
              <a:t>Response:  Agreed. We have added </a:t>
            </a:r>
            <a:r>
              <a:rPr lang="en-US" sz="2000" b="0" dirty="0" smtClean="0">
                <a:solidFill>
                  <a:srgbClr val="0070C0"/>
                </a:solidFill>
              </a:rPr>
              <a:t>the following text to 8.1-- </a:t>
            </a:r>
            <a:r>
              <a:rPr lang="en-US" sz="2000" b="0" i="1" dirty="0">
                <a:solidFill>
                  <a:srgbClr val="0070C0"/>
                </a:solidFill>
              </a:rPr>
              <a:t>Reason for change: When the project was originally started the goal was to include both 15.4 and 15.7 in the Recommended Practice. As work proceeded, it became evident that changes were needed in 15.7 which the group had hoped might be accommodated within the timeframe of this project. When the 15.7 project activity was converted to a Revision it was no longer possible to </a:t>
            </a:r>
            <a:r>
              <a:rPr lang="en-US" sz="2000" b="0" i="1" dirty="0" err="1">
                <a:solidFill>
                  <a:srgbClr val="0070C0"/>
                </a:solidFill>
              </a:rPr>
              <a:t>allign</a:t>
            </a:r>
            <a:r>
              <a:rPr lang="en-US" sz="2000" b="0" i="1" dirty="0">
                <a:solidFill>
                  <a:srgbClr val="0070C0"/>
                </a:solidFill>
              </a:rPr>
              <a:t> the project </a:t>
            </a:r>
            <a:r>
              <a:rPr lang="en-US" sz="2000" b="0" i="1" dirty="0" err="1">
                <a:solidFill>
                  <a:srgbClr val="0070C0"/>
                </a:solidFill>
              </a:rPr>
              <a:t>timeslines</a:t>
            </a:r>
            <a:r>
              <a:rPr lang="en-US" sz="2000" b="0" i="1" dirty="0">
                <a:solidFill>
                  <a:srgbClr val="0070C0"/>
                </a:solidFill>
              </a:rPr>
              <a:t> and it was decided to defer support for 15.7 to a later time</a:t>
            </a:r>
            <a:r>
              <a:rPr lang="en-US" sz="2000" b="0" dirty="0">
                <a:solidFill>
                  <a:srgbClr val="0070C0"/>
                </a:solidFill>
              </a:rPr>
              <a:t>.</a:t>
            </a:r>
          </a:p>
          <a:p>
            <a:r>
              <a:rPr lang="en-US" sz="2000" dirty="0"/>
              <a:t>From 802.11:  5.3 Can this be updated as part of the PAR Modification?</a:t>
            </a:r>
          </a:p>
          <a:p>
            <a:r>
              <a:rPr lang="en-US" sz="2000" b="0" dirty="0">
                <a:solidFill>
                  <a:srgbClr val="0070C0"/>
                </a:solidFill>
              </a:rPr>
              <a:t>Response: It can and has been updated to indicate this standard is no longer dependent on the completion of another standard</a:t>
            </a:r>
            <a:r>
              <a:rPr lang="en-US" sz="2000" b="0" dirty="0">
                <a:solidFill>
                  <a:srgbClr val="FF0000"/>
                </a:solidFill>
              </a:rPr>
              <a:t>.</a:t>
            </a:r>
          </a:p>
          <a:p>
            <a:r>
              <a:rPr lang="en-US" sz="2000" dirty="0" smtClean="0"/>
              <a:t>(WG 36-0-0)</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632733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802.15.9 Change PAR to </a:t>
            </a:r>
            <a:r>
              <a:rPr lang="en-US" dirty="0" err="1"/>
              <a:t>NesCom</a:t>
            </a:r>
            <a:endParaRPr lang="en-US" dirty="0"/>
          </a:p>
        </p:txBody>
      </p:sp>
      <p:sp>
        <p:nvSpPr>
          <p:cNvPr id="3" name="Content Placeholder 2"/>
          <p:cNvSpPr>
            <a:spLocks noGrp="1"/>
          </p:cNvSpPr>
          <p:nvPr>
            <p:ph idx="1"/>
          </p:nvPr>
        </p:nvSpPr>
        <p:spPr/>
        <p:txBody>
          <a:bodyPr/>
          <a:lstStyle/>
          <a:p>
            <a:pPr marL="0" indent="0"/>
            <a:r>
              <a:rPr lang="en-US" dirty="0" smtClean="0"/>
              <a:t>Move </a:t>
            </a:r>
            <a:r>
              <a:rPr lang="en-US" dirty="0" smtClean="0"/>
              <a:t>that </a:t>
            </a:r>
            <a:r>
              <a:rPr lang="en-US" dirty="0" smtClean="0"/>
              <a:t>the 802EC </a:t>
            </a:r>
            <a:r>
              <a:rPr lang="en-US" dirty="0"/>
              <a:t>approve </a:t>
            </a:r>
            <a:r>
              <a:rPr lang="en-US" dirty="0" smtClean="0"/>
              <a:t>forwarding the 802.15.9 </a:t>
            </a:r>
            <a:r>
              <a:rPr lang="en-US" dirty="0"/>
              <a:t>Change </a:t>
            </a:r>
            <a:r>
              <a:rPr lang="en-US" dirty="0" smtClean="0"/>
              <a:t>PAR (</a:t>
            </a:r>
            <a:r>
              <a:rPr lang="en-US" dirty="0"/>
              <a:t>DCN: </a:t>
            </a:r>
            <a:r>
              <a:rPr lang="en-US" dirty="0" smtClean="0"/>
              <a:t>15-15-0464-01) </a:t>
            </a:r>
            <a:r>
              <a:rPr lang="en-US" dirty="0" smtClean="0"/>
              <a:t>to </a:t>
            </a:r>
            <a:r>
              <a:rPr lang="en-US" dirty="0" err="1" smtClean="0"/>
              <a:t>NesCom</a:t>
            </a:r>
            <a:r>
              <a:rPr lang="en-US" dirty="0" smtClean="0"/>
              <a:t> for </a:t>
            </a:r>
            <a:r>
              <a:rPr lang="en-US" dirty="0" smtClean="0"/>
              <a:t>approval.</a:t>
            </a:r>
            <a:endParaRPr lang="en-US" dirty="0" smtClean="0"/>
          </a:p>
          <a:p>
            <a:pPr marL="0" indent="0"/>
            <a:r>
              <a:rPr lang="en-US" dirty="0" smtClean="0"/>
              <a:t>(</a:t>
            </a:r>
            <a:r>
              <a:rPr lang="en-US" dirty="0" smtClean="0"/>
              <a:t>WG vote: </a:t>
            </a:r>
            <a:r>
              <a:rPr lang="en-US" dirty="0" smtClean="0"/>
              <a:t>40-0-0)</a:t>
            </a:r>
          </a:p>
          <a:p>
            <a:pPr marL="0" indent="0"/>
            <a:endParaRPr lang="en-US" dirty="0" smtClean="0"/>
          </a:p>
          <a:p>
            <a:pPr marL="0" indent="0">
              <a:spcBef>
                <a:spcPts val="0"/>
              </a:spcBef>
            </a:pPr>
            <a:r>
              <a:rPr lang="en-US" dirty="0" smtClean="0"/>
              <a:t>Moved: Bob </a:t>
            </a:r>
            <a:r>
              <a:rPr lang="en-US" dirty="0" err="1" smtClean="0"/>
              <a:t>Heile</a:t>
            </a:r>
            <a:endParaRPr lang="en-US" dirty="0" smtClean="0"/>
          </a:p>
          <a:p>
            <a:pPr marL="0" indent="0">
              <a:spcBef>
                <a:spcPts val="0"/>
              </a:spcBef>
            </a:pPr>
            <a:r>
              <a:rPr lang="en-US" dirty="0" smtClean="0"/>
              <a:t>Second: </a:t>
            </a:r>
            <a:r>
              <a:rPr lang="en-US" dirty="0" smtClean="0"/>
              <a:t>Clint Chaplin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689996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286000"/>
            <a:ext cx="7770813" cy="1065213"/>
          </a:xfrm>
        </p:spPr>
        <p:txBody>
          <a:bodyPr/>
          <a:lstStyle/>
          <a:p>
            <a:r>
              <a:rPr lang="en-US" dirty="0" smtClean="0"/>
              <a:t>Study Groups Motions</a:t>
            </a:r>
            <a:endParaRPr lang="en-US" dirty="0"/>
          </a:p>
        </p:txBody>
      </p:sp>
      <p:sp>
        <p:nvSpPr>
          <p:cNvPr id="6" name="Date Placeholder 5"/>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204691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1065213"/>
          </a:xfrm>
        </p:spPr>
        <p:txBody>
          <a:bodyPr/>
          <a:lstStyle/>
          <a:p>
            <a:r>
              <a:rPr lang="en-US" dirty="0" smtClean="0"/>
              <a:t>New Study Group for a 15.4 LLC Standard</a:t>
            </a:r>
            <a:endParaRPr lang="en-US" dirty="0"/>
          </a:p>
        </p:txBody>
      </p:sp>
      <p:sp>
        <p:nvSpPr>
          <p:cNvPr id="3" name="Content Placeholder 2"/>
          <p:cNvSpPr>
            <a:spLocks noGrp="1"/>
          </p:cNvSpPr>
          <p:nvPr>
            <p:ph idx="1"/>
          </p:nvPr>
        </p:nvSpPr>
        <p:spPr>
          <a:xfrm>
            <a:off x="685800" y="1600200"/>
            <a:ext cx="7770813" cy="4113213"/>
          </a:xfrm>
        </p:spPr>
        <p:txBody>
          <a:bodyPr/>
          <a:lstStyle/>
          <a:p>
            <a:pPr marL="223838" lvl="1" indent="-223838"/>
            <a:r>
              <a:rPr lang="en-US" sz="2400" dirty="0" smtClean="0"/>
              <a:t>Objective: </a:t>
            </a:r>
          </a:p>
          <a:p>
            <a:pPr marL="800100" lvl="2" indent="-400050">
              <a:buFont typeface="Arial" pitchFamily="34" charset="0"/>
              <a:buChar char="•"/>
            </a:pPr>
            <a:r>
              <a:rPr lang="en-US" sz="2400" dirty="0" smtClean="0"/>
              <a:t>Make IEEE 802.15.4 easier to use, like IEEE 802.11 (</a:t>
            </a:r>
            <a:r>
              <a:rPr lang="en-US" sz="2400" dirty="0" err="1" smtClean="0"/>
              <a:t>WiFi</a:t>
            </a:r>
            <a:r>
              <a:rPr lang="en-US" sz="2400" dirty="0" smtClean="0"/>
              <a:t>) and IEEE 802.3 (Ethernet)</a:t>
            </a:r>
          </a:p>
          <a:p>
            <a:pPr marL="800100" lvl="2" indent="-400050">
              <a:buFont typeface="Arial" pitchFamily="34" charset="0"/>
              <a:buChar char="•"/>
            </a:pPr>
            <a:r>
              <a:rPr lang="en-US" sz="2400" dirty="0" smtClean="0"/>
              <a:t>Enable IEEE 802.15.4 to use many of the higher layer protocol stacks used by IEEE 802.11 and IEEE 802.3 without changes</a:t>
            </a:r>
          </a:p>
          <a:p>
            <a:pPr marL="800100" lvl="2" indent="-400050">
              <a:buFont typeface="Arial" pitchFamily="34" charset="0"/>
              <a:buChar char="•"/>
            </a:pPr>
            <a:r>
              <a:rPr lang="en-US" sz="2400" dirty="0" smtClean="0"/>
              <a:t>Allow IEEE 802.15.4 to address new applications, yet maintain backward compatibility with existing devices and applications</a:t>
            </a:r>
          </a:p>
          <a:p>
            <a:pPr marL="223838" lvl="1" indent="-223838">
              <a:buFont typeface="Arial" pitchFamily="34" charset="0"/>
              <a:buChar char="•"/>
            </a:pPr>
            <a:endParaRPr lang="en-US" sz="800" dirty="0" smtClean="0"/>
          </a:p>
          <a:p>
            <a:pPr marL="0" indent="0"/>
            <a:r>
              <a:rPr lang="en-US" dirty="0" smtClean="0"/>
              <a:t>Anything coming out of this will be reviewed by and coordinated with 802.1</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27476826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1065213"/>
          </a:xfrm>
        </p:spPr>
        <p:txBody>
          <a:bodyPr/>
          <a:lstStyle/>
          <a:p>
            <a:r>
              <a:rPr lang="en-US" dirty="0" smtClean="0"/>
              <a:t>New Study Group for a 15.4 LLC Standard</a:t>
            </a:r>
            <a:endParaRPr lang="en-US" dirty="0"/>
          </a:p>
        </p:txBody>
      </p:sp>
      <p:sp>
        <p:nvSpPr>
          <p:cNvPr id="3" name="Content Placeholder 2"/>
          <p:cNvSpPr>
            <a:spLocks noGrp="1"/>
          </p:cNvSpPr>
          <p:nvPr>
            <p:ph idx="1"/>
          </p:nvPr>
        </p:nvSpPr>
        <p:spPr>
          <a:xfrm>
            <a:off x="685800" y="1830387"/>
            <a:ext cx="7770813" cy="4113213"/>
          </a:xfrm>
        </p:spPr>
        <p:txBody>
          <a:bodyPr/>
          <a:lstStyle/>
          <a:p>
            <a:pPr>
              <a:spcBef>
                <a:spcPts val="0"/>
              </a:spcBef>
            </a:pPr>
            <a:r>
              <a:rPr lang="en-US" dirty="0" smtClean="0"/>
              <a:t>Motion:  Request the 802EC approve the </a:t>
            </a:r>
            <a:r>
              <a:rPr lang="en-US" dirty="0" smtClean="0"/>
              <a:t>formation </a:t>
            </a:r>
            <a:r>
              <a:rPr lang="en-US" dirty="0" smtClean="0"/>
              <a:t>of </a:t>
            </a:r>
            <a:r>
              <a:rPr lang="en-US" dirty="0" smtClean="0"/>
              <a:t>a new Study </a:t>
            </a:r>
            <a:r>
              <a:rPr lang="en-US" dirty="0" smtClean="0"/>
              <a:t>Group in 802.15 </a:t>
            </a:r>
            <a:r>
              <a:rPr lang="en-US" dirty="0" smtClean="0"/>
              <a:t>to generate a PAR and CSD for a 15.4 LLC Standard</a:t>
            </a:r>
            <a:endParaRPr lang="en-US" dirty="0" smtClean="0"/>
          </a:p>
          <a:p>
            <a:pPr>
              <a:spcBef>
                <a:spcPts val="0"/>
              </a:spcBef>
            </a:pPr>
            <a:r>
              <a:rPr lang="en-US" dirty="0" smtClean="0"/>
              <a:t>(WG vote: </a:t>
            </a:r>
            <a:r>
              <a:rPr lang="en-US" dirty="0" smtClean="0"/>
              <a:t>35-0-1)</a:t>
            </a:r>
          </a:p>
          <a:p>
            <a:pPr>
              <a:spcBef>
                <a:spcPts val="0"/>
              </a:spcBef>
            </a:pPr>
            <a:endParaRPr lang="en-US" dirty="0" smtClean="0"/>
          </a:p>
          <a:p>
            <a:pPr>
              <a:spcBef>
                <a:spcPts val="0"/>
              </a:spcBef>
            </a:pPr>
            <a:r>
              <a:rPr lang="en-US" dirty="0" smtClean="0"/>
              <a:t>Moved: Bob </a:t>
            </a:r>
            <a:r>
              <a:rPr lang="en-US" dirty="0" err="1" smtClean="0"/>
              <a:t>Heile</a:t>
            </a:r>
            <a:endParaRPr lang="en-US" dirty="0" smtClean="0"/>
          </a:p>
          <a:p>
            <a:pPr>
              <a:spcBef>
                <a:spcPts val="0"/>
              </a:spcBef>
            </a:pPr>
            <a:r>
              <a:rPr lang="en-US" dirty="0" smtClean="0"/>
              <a:t>Second:  </a:t>
            </a:r>
            <a:r>
              <a:rPr lang="en-US" dirty="0" smtClean="0"/>
              <a:t>Clint Chaplin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2181825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itchFamily="34" charset="0"/>
              <a:buChar char="•"/>
            </a:pPr>
            <a:r>
              <a:rPr lang="en-US" dirty="0"/>
              <a:t>Motion for Unconditional Approval to begin Sponsor Ballot on 15.9</a:t>
            </a:r>
          </a:p>
          <a:p>
            <a:pPr>
              <a:buFont typeface="Arial" pitchFamily="34" charset="0"/>
              <a:buChar char="•"/>
            </a:pPr>
            <a:r>
              <a:rPr lang="en-US" dirty="0" smtClean="0"/>
              <a:t>Motion to forward Extension PAR for 15.9 to </a:t>
            </a:r>
            <a:r>
              <a:rPr lang="en-US" dirty="0" err="1" smtClean="0"/>
              <a:t>NesCom</a:t>
            </a:r>
            <a:endParaRPr lang="en-US" dirty="0" smtClean="0"/>
          </a:p>
          <a:p>
            <a:pPr>
              <a:buFont typeface="Arial" pitchFamily="34" charset="0"/>
              <a:buChar char="•"/>
            </a:pPr>
            <a:r>
              <a:rPr lang="en-US" dirty="0" smtClean="0"/>
              <a:t>Motion </a:t>
            </a:r>
            <a:r>
              <a:rPr lang="en-US" dirty="0" smtClean="0"/>
              <a:t>to </a:t>
            </a:r>
            <a:r>
              <a:rPr lang="en-US" dirty="0" smtClean="0"/>
              <a:t>forward Revision </a:t>
            </a:r>
            <a:r>
              <a:rPr lang="en-US" dirty="0" smtClean="0"/>
              <a:t>PAR for </a:t>
            </a:r>
            <a:r>
              <a:rPr lang="en-US" dirty="0" smtClean="0"/>
              <a:t>15.3 </a:t>
            </a:r>
            <a:r>
              <a:rPr lang="en-US" dirty="0" smtClean="0"/>
              <a:t>to </a:t>
            </a:r>
            <a:r>
              <a:rPr lang="en-US" dirty="0" err="1" smtClean="0"/>
              <a:t>NesCom</a:t>
            </a:r>
            <a:endParaRPr lang="en-US" dirty="0" smtClean="0"/>
          </a:p>
          <a:p>
            <a:pPr>
              <a:buFont typeface="Arial" pitchFamily="34" charset="0"/>
              <a:buChar char="•"/>
            </a:pPr>
            <a:r>
              <a:rPr lang="en-US" dirty="0"/>
              <a:t>Motion to forward </a:t>
            </a:r>
            <a:r>
              <a:rPr lang="en-US" dirty="0" smtClean="0"/>
              <a:t>Change PAR </a:t>
            </a:r>
            <a:r>
              <a:rPr lang="en-US" dirty="0"/>
              <a:t>for </a:t>
            </a:r>
            <a:r>
              <a:rPr lang="en-US" dirty="0" smtClean="0"/>
              <a:t>15.9 </a:t>
            </a:r>
            <a:r>
              <a:rPr lang="en-US" dirty="0"/>
              <a:t>to </a:t>
            </a:r>
            <a:r>
              <a:rPr lang="en-US" dirty="0" err="1" smtClean="0"/>
              <a:t>NesCom</a:t>
            </a:r>
            <a:endParaRPr lang="en-US" dirty="0" smtClean="0"/>
          </a:p>
          <a:p>
            <a:pPr>
              <a:buFont typeface="Arial" pitchFamily="34" charset="0"/>
              <a:buChar char="•"/>
            </a:pPr>
            <a:r>
              <a:rPr lang="en-US" dirty="0" smtClean="0"/>
              <a:t>Motion </a:t>
            </a:r>
            <a:r>
              <a:rPr lang="en-US" dirty="0"/>
              <a:t>for new Study Group for a 15.4 LLC</a:t>
            </a:r>
          </a:p>
          <a:p>
            <a:pPr>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3682173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286000"/>
            <a:ext cx="7770813" cy="1065213"/>
          </a:xfrm>
        </p:spPr>
        <p:txBody>
          <a:bodyPr/>
          <a:lstStyle/>
          <a:p>
            <a:r>
              <a:rPr lang="en-US" dirty="0" smtClean="0"/>
              <a:t>Sponsor Ballot </a:t>
            </a:r>
            <a:r>
              <a:rPr lang="en-US" dirty="0" smtClean="0"/>
              <a:t>Motions</a:t>
            </a:r>
            <a:endParaRPr lang="en-US" dirty="0"/>
          </a:p>
        </p:txBody>
      </p:sp>
      <p:sp>
        <p:nvSpPr>
          <p:cNvPr id="6" name="Date Placeholder 5"/>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406633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057400"/>
            <a:ext cx="7770813" cy="1065213"/>
          </a:xfrm>
        </p:spPr>
        <p:txBody>
          <a:bodyPr/>
          <a:lstStyle/>
          <a:p>
            <a:r>
              <a:rPr lang="en-US" dirty="0" smtClean="0"/>
              <a:t>Unconditional </a:t>
            </a:r>
            <a:r>
              <a:rPr lang="en-US" dirty="0" smtClean="0"/>
              <a:t>Approval to forward </a:t>
            </a:r>
            <a:r>
              <a:rPr lang="en-US" dirty="0" smtClean="0"/>
              <a:t>802.15.9 Recommended Practice for a 15.4 Key Management Protocol to </a:t>
            </a:r>
            <a:r>
              <a:rPr lang="en-US" dirty="0" smtClean="0"/>
              <a:t>Sponsor Ballot</a:t>
            </a:r>
            <a:endParaRPr lang="en-US" dirty="0"/>
          </a:p>
        </p:txBody>
      </p:sp>
      <p:sp>
        <p:nvSpPr>
          <p:cNvPr id="6" name="Date Placeholder 5"/>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947556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802.15.9 to Sponsor Ballot</a:t>
            </a:r>
            <a:endParaRPr lang="en-US" dirty="0"/>
          </a:p>
        </p:txBody>
      </p:sp>
      <p:sp>
        <p:nvSpPr>
          <p:cNvPr id="3" name="Content Placeholder 2"/>
          <p:cNvSpPr>
            <a:spLocks noGrp="1"/>
          </p:cNvSpPr>
          <p:nvPr>
            <p:ph idx="1"/>
          </p:nvPr>
        </p:nvSpPr>
        <p:spPr>
          <a:xfrm>
            <a:off x="609600" y="1600200"/>
            <a:ext cx="8153400" cy="4113213"/>
          </a:xfrm>
        </p:spPr>
        <p:txBody>
          <a:bodyPr/>
          <a:lstStyle/>
          <a:p>
            <a:pPr>
              <a:lnSpc>
                <a:spcPct val="80000"/>
              </a:lnSpc>
            </a:pPr>
            <a:r>
              <a:rPr lang="en-US" sz="2200" dirty="0" smtClean="0"/>
              <a:t>Ballot History:</a:t>
            </a:r>
            <a:endParaRPr lang="en-US" sz="2200" dirty="0"/>
          </a:p>
          <a:p>
            <a:pPr marL="506413">
              <a:spcBef>
                <a:spcPts val="0"/>
              </a:spcBef>
            </a:pPr>
            <a:r>
              <a:rPr lang="en-US" sz="2200" dirty="0" smtClean="0"/>
              <a:t>Initial Ballot (LB98):   Opened: 11/11/2014   Closed: 12/11/2014</a:t>
            </a:r>
            <a:endParaRPr lang="en-US" sz="2200" dirty="0"/>
          </a:p>
          <a:p>
            <a:pPr marL="506413">
              <a:spcBef>
                <a:spcPts val="0"/>
              </a:spcBef>
            </a:pPr>
            <a:r>
              <a:rPr lang="en-US" sz="2200" dirty="0"/>
              <a:t>Voter </a:t>
            </a:r>
            <a:r>
              <a:rPr lang="en-US" sz="2200" dirty="0" smtClean="0"/>
              <a:t>Pool: 100,  Number that Voted: 68</a:t>
            </a:r>
            <a:endParaRPr lang="en-US" sz="2200" dirty="0"/>
          </a:p>
          <a:p>
            <a:pPr marL="506413">
              <a:spcBef>
                <a:spcPts val="0"/>
              </a:spcBef>
            </a:pPr>
            <a:r>
              <a:rPr lang="en-US" sz="2200" dirty="0" smtClean="0"/>
              <a:t>Yes:</a:t>
            </a:r>
            <a:r>
              <a:rPr lang="en-US" sz="2200" dirty="0"/>
              <a:t> </a:t>
            </a:r>
            <a:r>
              <a:rPr lang="en-US" sz="2200" dirty="0" smtClean="0"/>
              <a:t>55 / Abstain:</a:t>
            </a:r>
            <a:r>
              <a:rPr lang="en-US" sz="2200" dirty="0"/>
              <a:t> </a:t>
            </a:r>
            <a:r>
              <a:rPr lang="en-US" sz="2200" dirty="0" smtClean="0"/>
              <a:t>6 / No:</a:t>
            </a:r>
            <a:r>
              <a:rPr lang="en-US" sz="2200" dirty="0"/>
              <a:t> </a:t>
            </a:r>
            <a:r>
              <a:rPr lang="en-US" sz="2200" dirty="0" smtClean="0"/>
              <a:t>7</a:t>
            </a:r>
          </a:p>
          <a:p>
            <a:pPr marL="506413">
              <a:spcBef>
                <a:spcPts val="0"/>
              </a:spcBef>
            </a:pPr>
            <a:endParaRPr lang="en-US" sz="800" dirty="0"/>
          </a:p>
          <a:p>
            <a:pPr marL="506413">
              <a:spcBef>
                <a:spcPts val="0"/>
              </a:spcBef>
            </a:pPr>
            <a:r>
              <a:rPr lang="en-US" sz="2200" dirty="0" err="1" smtClean="0"/>
              <a:t>Recirc</a:t>
            </a:r>
            <a:r>
              <a:rPr lang="en-US" sz="2200" dirty="0" smtClean="0"/>
              <a:t> 1 (LB102):   </a:t>
            </a:r>
            <a:r>
              <a:rPr lang="en-US" sz="2200" dirty="0"/>
              <a:t>Opened: </a:t>
            </a:r>
            <a:r>
              <a:rPr lang="en-US" sz="2200" dirty="0" smtClean="0"/>
              <a:t>03/12/2015   </a:t>
            </a:r>
            <a:r>
              <a:rPr lang="en-US" sz="2200" dirty="0"/>
              <a:t>Closed: </a:t>
            </a:r>
            <a:r>
              <a:rPr lang="en-US" sz="2200" dirty="0" smtClean="0"/>
              <a:t>03/27/2015</a:t>
            </a:r>
            <a:endParaRPr lang="en-US" sz="2200" dirty="0"/>
          </a:p>
          <a:p>
            <a:pPr marL="506413">
              <a:spcBef>
                <a:spcPts val="0"/>
              </a:spcBef>
            </a:pPr>
            <a:r>
              <a:rPr lang="en-US" sz="2200" dirty="0"/>
              <a:t>Voter Pool: </a:t>
            </a:r>
            <a:r>
              <a:rPr lang="en-US" sz="2200" dirty="0" smtClean="0"/>
              <a:t>100,  Number that </a:t>
            </a:r>
            <a:r>
              <a:rPr lang="en-US" sz="2200" dirty="0"/>
              <a:t>Voted</a:t>
            </a:r>
            <a:r>
              <a:rPr lang="en-US" sz="2200" dirty="0" smtClean="0"/>
              <a:t>: 71</a:t>
            </a:r>
            <a:endParaRPr lang="en-US" sz="2200" dirty="0"/>
          </a:p>
          <a:p>
            <a:pPr marL="506413">
              <a:spcBef>
                <a:spcPts val="0"/>
              </a:spcBef>
            </a:pPr>
            <a:r>
              <a:rPr lang="en-US" sz="2200" dirty="0"/>
              <a:t>Yes: </a:t>
            </a:r>
            <a:r>
              <a:rPr lang="en-US" sz="2200" dirty="0" smtClean="0"/>
              <a:t>60 </a:t>
            </a:r>
            <a:r>
              <a:rPr lang="en-US" sz="2200" dirty="0"/>
              <a:t>/ Abstain: </a:t>
            </a:r>
            <a:r>
              <a:rPr lang="en-US" sz="2200" dirty="0" smtClean="0"/>
              <a:t>5 </a:t>
            </a:r>
            <a:r>
              <a:rPr lang="en-US" sz="2200" dirty="0"/>
              <a:t>/ No: </a:t>
            </a:r>
            <a:r>
              <a:rPr lang="en-US" sz="2200" dirty="0" smtClean="0"/>
              <a:t>6</a:t>
            </a:r>
            <a:endParaRPr lang="en-US" sz="2200" dirty="0"/>
          </a:p>
          <a:p>
            <a:pPr marL="506413">
              <a:spcBef>
                <a:spcPts val="0"/>
              </a:spcBef>
            </a:pPr>
            <a:endParaRPr lang="en-US" sz="800" dirty="0" smtClean="0"/>
          </a:p>
          <a:p>
            <a:pPr marL="506413">
              <a:spcBef>
                <a:spcPts val="0"/>
              </a:spcBef>
            </a:pPr>
            <a:r>
              <a:rPr lang="en-US" sz="2200" dirty="0" err="1" smtClean="0"/>
              <a:t>Recirc</a:t>
            </a:r>
            <a:r>
              <a:rPr lang="en-US" sz="2200" dirty="0" smtClean="0"/>
              <a:t> 2 (LB106):   </a:t>
            </a:r>
            <a:r>
              <a:rPr lang="en-US" sz="2200" dirty="0"/>
              <a:t>Opened: </a:t>
            </a:r>
            <a:r>
              <a:rPr lang="en-US" sz="2200" dirty="0" smtClean="0"/>
              <a:t>04/28/2015   </a:t>
            </a:r>
            <a:r>
              <a:rPr lang="en-US" sz="2200" dirty="0"/>
              <a:t>Closed: </a:t>
            </a:r>
            <a:r>
              <a:rPr lang="en-US" sz="2200" dirty="0" smtClean="0"/>
              <a:t>05/13/2015</a:t>
            </a:r>
            <a:endParaRPr lang="en-US" sz="2200" dirty="0"/>
          </a:p>
          <a:p>
            <a:pPr marL="506413">
              <a:spcBef>
                <a:spcPts val="0"/>
              </a:spcBef>
            </a:pPr>
            <a:r>
              <a:rPr lang="en-US" sz="2200" dirty="0"/>
              <a:t>Voter Pool: 100 </a:t>
            </a:r>
            <a:r>
              <a:rPr lang="en-US" sz="2200" dirty="0" smtClean="0"/>
              <a:t>, Number that Voted: 71</a:t>
            </a:r>
            <a:endParaRPr lang="en-US" sz="2200" dirty="0"/>
          </a:p>
          <a:p>
            <a:pPr marL="506413">
              <a:spcBef>
                <a:spcPts val="0"/>
              </a:spcBef>
            </a:pPr>
            <a:r>
              <a:rPr lang="en-US" sz="2200" dirty="0"/>
              <a:t>Yes: </a:t>
            </a:r>
            <a:r>
              <a:rPr lang="en-US" sz="2200" dirty="0" smtClean="0"/>
              <a:t>64 </a:t>
            </a:r>
            <a:r>
              <a:rPr lang="en-US" sz="2200" dirty="0"/>
              <a:t>/ Abstain: </a:t>
            </a:r>
            <a:r>
              <a:rPr lang="en-US" sz="2200" dirty="0" smtClean="0"/>
              <a:t>5 </a:t>
            </a:r>
            <a:r>
              <a:rPr lang="en-US" sz="2200" dirty="0"/>
              <a:t>/ No: </a:t>
            </a:r>
            <a:r>
              <a:rPr lang="en-US" sz="2200" dirty="0" smtClean="0"/>
              <a:t>2</a:t>
            </a:r>
          </a:p>
          <a:p>
            <a:pPr marL="506413">
              <a:spcBef>
                <a:spcPts val="0"/>
              </a:spcBef>
            </a:pPr>
            <a:endParaRPr lang="en-US" sz="800" dirty="0"/>
          </a:p>
          <a:p>
            <a:pPr marL="506413">
              <a:spcBef>
                <a:spcPts val="0"/>
              </a:spcBef>
            </a:pPr>
            <a:r>
              <a:rPr lang="en-US" sz="2200" dirty="0" err="1"/>
              <a:t>Recirc</a:t>
            </a:r>
            <a:r>
              <a:rPr lang="en-US" sz="2200" dirty="0"/>
              <a:t> </a:t>
            </a:r>
            <a:r>
              <a:rPr lang="en-US" sz="2200" dirty="0" smtClean="0"/>
              <a:t>2 (LB108):   </a:t>
            </a:r>
            <a:r>
              <a:rPr lang="en-US" sz="2200" dirty="0"/>
              <a:t>Opened: </a:t>
            </a:r>
            <a:r>
              <a:rPr lang="en-US" sz="2200" dirty="0" smtClean="0"/>
              <a:t>05/20/2015   </a:t>
            </a:r>
            <a:r>
              <a:rPr lang="en-US" sz="2200" dirty="0"/>
              <a:t>Closed: </a:t>
            </a:r>
            <a:r>
              <a:rPr lang="en-US" sz="2200" dirty="0" smtClean="0"/>
              <a:t>06/04/2015</a:t>
            </a:r>
            <a:endParaRPr lang="en-US" sz="2200" dirty="0"/>
          </a:p>
          <a:p>
            <a:pPr marL="506413">
              <a:spcBef>
                <a:spcPts val="0"/>
              </a:spcBef>
            </a:pPr>
            <a:r>
              <a:rPr lang="en-US" sz="2200" dirty="0"/>
              <a:t>Voter Pool: </a:t>
            </a:r>
            <a:r>
              <a:rPr lang="en-US" sz="2200" dirty="0" smtClean="0"/>
              <a:t>100,  Number that Voted: 71</a:t>
            </a:r>
            <a:endParaRPr lang="en-US" sz="2200" dirty="0"/>
          </a:p>
          <a:p>
            <a:pPr marL="506413">
              <a:spcBef>
                <a:spcPts val="0"/>
              </a:spcBef>
            </a:pPr>
            <a:r>
              <a:rPr lang="en-US" sz="2200" dirty="0"/>
              <a:t>Yes: </a:t>
            </a:r>
            <a:r>
              <a:rPr lang="en-US" sz="2200" dirty="0" smtClean="0"/>
              <a:t>66 </a:t>
            </a:r>
            <a:r>
              <a:rPr lang="en-US" sz="2200" dirty="0"/>
              <a:t>/ Abstain: </a:t>
            </a:r>
            <a:r>
              <a:rPr lang="en-US" sz="2200" dirty="0" smtClean="0"/>
              <a:t>5 </a:t>
            </a:r>
            <a:r>
              <a:rPr lang="en-US" sz="2200" dirty="0"/>
              <a:t>/ No: </a:t>
            </a:r>
            <a:r>
              <a:rPr lang="en-US" sz="2200" dirty="0" smtClean="0"/>
              <a:t>0   (and no comments received)</a:t>
            </a:r>
            <a:endParaRPr lang="en-US" sz="2200" dirty="0"/>
          </a:p>
          <a:p>
            <a:pPr marL="506413">
              <a:spcBef>
                <a:spcPts val="0"/>
              </a:spcBef>
            </a:pP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639857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802.15.9 to Sponsor Ballot</a:t>
            </a:r>
            <a:endParaRPr lang="en-US" dirty="0"/>
          </a:p>
        </p:txBody>
      </p:sp>
      <p:sp>
        <p:nvSpPr>
          <p:cNvPr id="3" name="Content Placeholder 2"/>
          <p:cNvSpPr>
            <a:spLocks noGrp="1"/>
          </p:cNvSpPr>
          <p:nvPr>
            <p:ph idx="1"/>
          </p:nvPr>
        </p:nvSpPr>
        <p:spPr/>
        <p:txBody>
          <a:bodyPr/>
          <a:lstStyle/>
          <a:p>
            <a:pPr marL="55563" lvl="2" indent="0">
              <a:lnSpc>
                <a:spcPct val="80000"/>
              </a:lnSpc>
            </a:pPr>
            <a:r>
              <a:rPr lang="en-US" sz="2800" b="1" dirty="0" smtClean="0"/>
              <a:t>Working Group reviewed the 5C for 802.15.9 and affirms that the 5C, as modified to remove 15.7, has been met. (WG vote 39-0-1)</a:t>
            </a:r>
          </a:p>
          <a:p>
            <a:pPr marL="55563" lvl="2" indent="0">
              <a:lnSpc>
                <a:spcPct val="80000"/>
              </a:lnSpc>
            </a:pPr>
            <a:endParaRPr lang="en-US" sz="2800" b="1" dirty="0"/>
          </a:p>
          <a:p>
            <a:pPr marL="55563" lvl="2" indent="0">
              <a:lnSpc>
                <a:spcPct val="80000"/>
              </a:lnSpc>
            </a:pPr>
            <a:r>
              <a:rPr lang="en-US" sz="2800" b="1" dirty="0" smtClean="0"/>
              <a:t>Comment Resolution detail can be found in docs:</a:t>
            </a:r>
          </a:p>
          <a:p>
            <a:pPr marL="55563" lvl="2" indent="0">
              <a:lnSpc>
                <a:spcPct val="80000"/>
              </a:lnSpc>
            </a:pPr>
            <a:r>
              <a:rPr lang="en-US" dirty="0">
                <a:hlinkClick r:id="rId2"/>
              </a:rPr>
              <a:t>https://mentor.ieee.org/802.15/dcn/14/15-14-0718-20-0009-p802-15-9-consolidated-comments.xls</a:t>
            </a:r>
            <a:endParaRPr lang="en-US" dirty="0"/>
          </a:p>
          <a:p>
            <a:pPr marL="55563" lvl="2" indent="0">
              <a:lnSpc>
                <a:spcPct val="80000"/>
              </a:lnSpc>
            </a:pPr>
            <a:r>
              <a:rPr lang="en-US" dirty="0" smtClean="0">
                <a:hlinkClick r:id="rId3"/>
              </a:rPr>
              <a:t>https</a:t>
            </a:r>
            <a:r>
              <a:rPr lang="en-US" dirty="0">
                <a:hlinkClick r:id="rId3"/>
              </a:rPr>
              <a:t>://</a:t>
            </a:r>
            <a:r>
              <a:rPr lang="en-US" dirty="0" smtClean="0">
                <a:hlinkClick r:id="rId3"/>
              </a:rPr>
              <a:t>mentor.ieee.org/802.15/dcn/15/15-15-0283-06-0009-p802-15-9-d2-0-consolidated-comments.xls</a:t>
            </a:r>
            <a:endParaRPr lang="en-US" dirty="0"/>
          </a:p>
          <a:p>
            <a:pPr marL="55563" lvl="2" indent="0">
              <a:lnSpc>
                <a:spcPct val="80000"/>
              </a:lnSpc>
            </a:pPr>
            <a:r>
              <a:rPr lang="en-US" sz="1800" b="0" dirty="0" smtClean="0">
                <a:hlinkClick r:id="rId4"/>
              </a:rPr>
              <a:t>https</a:t>
            </a:r>
            <a:r>
              <a:rPr lang="en-US" sz="1800" b="0" dirty="0">
                <a:hlinkClick r:id="rId4"/>
              </a:rPr>
              <a:t>://mentor.ieee.org/802.15/dcn/15/15-15-0416-03-0009-p802-15-9-d3-0-consolidated-comments.xls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598956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458200" cy="1065213"/>
          </a:xfrm>
        </p:spPr>
        <p:txBody>
          <a:bodyPr/>
          <a:lstStyle/>
          <a:p>
            <a:r>
              <a:rPr lang="en-US" dirty="0"/>
              <a:t>802.15.9 to Sponsor Ballot</a:t>
            </a:r>
            <a:endParaRPr lang="en-US" dirty="0"/>
          </a:p>
        </p:txBody>
      </p:sp>
      <p:sp>
        <p:nvSpPr>
          <p:cNvPr id="3" name="Content Placeholder 2"/>
          <p:cNvSpPr>
            <a:spLocks noGrp="1"/>
          </p:cNvSpPr>
          <p:nvPr>
            <p:ph idx="1"/>
          </p:nvPr>
        </p:nvSpPr>
        <p:spPr>
          <a:xfrm>
            <a:off x="685800" y="1676400"/>
            <a:ext cx="7770813" cy="4113213"/>
          </a:xfrm>
        </p:spPr>
        <p:txBody>
          <a:bodyPr/>
          <a:lstStyle/>
          <a:p>
            <a:pPr marL="0" indent="0">
              <a:spcBef>
                <a:spcPts val="0"/>
              </a:spcBef>
            </a:pPr>
            <a:r>
              <a:rPr lang="en-US" dirty="0" smtClean="0"/>
              <a:t>Motion:</a:t>
            </a:r>
          </a:p>
          <a:p>
            <a:pPr marL="0" indent="0">
              <a:spcBef>
                <a:spcPts val="0"/>
              </a:spcBef>
            </a:pPr>
            <a:r>
              <a:rPr lang="en-US" dirty="0"/>
              <a:t>802.15 requests unconditional approval from the EC to submit </a:t>
            </a:r>
            <a:r>
              <a:rPr lang="en-US" dirty="0" smtClean="0"/>
              <a:t>802.15.9 Recommended Practice draft D4.0_P802-15-9_Draft_Standard.pdf </a:t>
            </a:r>
            <a:r>
              <a:rPr lang="en-US" dirty="0"/>
              <a:t>to Sponsor </a:t>
            </a:r>
            <a:r>
              <a:rPr lang="en-US" dirty="0" smtClean="0"/>
              <a:t>Ballot. </a:t>
            </a:r>
          </a:p>
          <a:p>
            <a:pPr marL="0" indent="0">
              <a:spcBef>
                <a:spcPts val="0"/>
              </a:spcBef>
            </a:pPr>
            <a:r>
              <a:rPr lang="en-US" dirty="0" smtClean="0"/>
              <a:t>(WG: 40-0-0)</a:t>
            </a:r>
          </a:p>
          <a:p>
            <a:pPr marL="0" indent="0">
              <a:spcBef>
                <a:spcPts val="0"/>
              </a:spcBef>
            </a:pPr>
            <a:endParaRPr lang="en-US" dirty="0" smtClean="0"/>
          </a:p>
          <a:p>
            <a:pPr marL="0" indent="0">
              <a:spcBef>
                <a:spcPts val="0"/>
              </a:spcBef>
            </a:pPr>
            <a:r>
              <a:rPr lang="en-US" dirty="0" smtClean="0"/>
              <a:t>Moved: Bob </a:t>
            </a:r>
            <a:r>
              <a:rPr lang="en-US" dirty="0" err="1" smtClean="0"/>
              <a:t>Heile</a:t>
            </a:r>
            <a:endParaRPr lang="en-US" dirty="0" smtClean="0"/>
          </a:p>
          <a:p>
            <a:pPr marL="0" indent="0">
              <a:spcBef>
                <a:spcPts val="0"/>
              </a:spcBef>
            </a:pPr>
            <a:r>
              <a:rPr lang="en-US" dirty="0" smtClean="0"/>
              <a:t>Second: Clint Chaplin</a:t>
            </a:r>
            <a:r>
              <a:rPr lang="en-US" dirty="0"/>
              <a:t/>
            </a:r>
            <a:br>
              <a:rPr lang="en-US" dirty="0"/>
            </a:br>
            <a:endParaRPr lang="en-US" dirty="0" smtClean="0"/>
          </a:p>
          <a:p>
            <a:pPr marL="0" indent="0">
              <a:spcBef>
                <a:spcPts val="0"/>
              </a:spcBef>
            </a:pP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1825897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19400"/>
            <a:ext cx="7770813" cy="1065213"/>
          </a:xfrm>
        </p:spPr>
        <p:txBody>
          <a:bodyPr/>
          <a:lstStyle/>
          <a:p>
            <a:r>
              <a:rPr lang="en-US" dirty="0" smtClean="0"/>
              <a:t>802.15 PARs </a:t>
            </a:r>
            <a:r>
              <a:rPr lang="en-US" dirty="0" smtClean="0"/>
              <a:t>to </a:t>
            </a:r>
            <a:r>
              <a:rPr lang="en-US" dirty="0" err="1" smtClean="0"/>
              <a:t>NesCom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3444237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802.15.9 </a:t>
            </a:r>
            <a:r>
              <a:rPr lang="en-US" dirty="0" smtClean="0"/>
              <a:t>Extension </a:t>
            </a:r>
            <a:r>
              <a:rPr lang="en-US" dirty="0"/>
              <a:t>PAR to </a:t>
            </a:r>
            <a:r>
              <a:rPr lang="en-US" dirty="0" err="1"/>
              <a:t>NesCom</a:t>
            </a:r>
            <a:endParaRPr lang="en-US" dirty="0"/>
          </a:p>
        </p:txBody>
      </p:sp>
      <p:sp>
        <p:nvSpPr>
          <p:cNvPr id="3" name="Content Placeholder 2"/>
          <p:cNvSpPr>
            <a:spLocks noGrp="1"/>
          </p:cNvSpPr>
          <p:nvPr>
            <p:ph idx="1"/>
          </p:nvPr>
        </p:nvSpPr>
        <p:spPr>
          <a:xfrm>
            <a:off x="685800" y="1828800"/>
            <a:ext cx="7770813" cy="4113213"/>
          </a:xfrm>
        </p:spPr>
        <p:txBody>
          <a:bodyPr/>
          <a:lstStyle/>
          <a:p>
            <a:pPr marL="0" indent="0">
              <a:spcBef>
                <a:spcPts val="0"/>
              </a:spcBef>
            </a:pPr>
            <a:r>
              <a:rPr lang="en-US" dirty="0"/>
              <a:t>Requesting 1 year </a:t>
            </a:r>
            <a:r>
              <a:rPr lang="en-US" dirty="0" smtClean="0"/>
              <a:t>extension (Dec 2015 to Dec 2016).  </a:t>
            </a:r>
            <a:r>
              <a:rPr lang="en-US" dirty="0"/>
              <a:t>Expected </a:t>
            </a:r>
            <a:r>
              <a:rPr lang="en-US" dirty="0" smtClean="0"/>
              <a:t>submission to </a:t>
            </a:r>
            <a:r>
              <a:rPr lang="en-US" dirty="0" err="1" smtClean="0"/>
              <a:t>RevCom</a:t>
            </a:r>
            <a:r>
              <a:rPr lang="en-US" dirty="0" smtClean="0"/>
              <a:t> is February 2016</a:t>
            </a:r>
            <a:endParaRPr lang="en-US" dirty="0"/>
          </a:p>
          <a:p>
            <a:pPr marL="0" indent="0">
              <a:spcBef>
                <a:spcPts val="0"/>
              </a:spcBef>
            </a:pPr>
            <a:endParaRPr lang="en-US" dirty="0"/>
          </a:p>
          <a:p>
            <a:pPr marL="0" indent="0">
              <a:spcBef>
                <a:spcPts val="0"/>
              </a:spcBef>
            </a:pPr>
            <a:r>
              <a:rPr lang="en-US" dirty="0"/>
              <a:t>Move that the 802EC </a:t>
            </a:r>
            <a:r>
              <a:rPr lang="en-US" dirty="0"/>
              <a:t>approve </a:t>
            </a:r>
            <a:r>
              <a:rPr lang="en-US" dirty="0"/>
              <a:t>forwarding the 802.15.9 </a:t>
            </a:r>
            <a:r>
              <a:rPr lang="en-US" dirty="0"/>
              <a:t>Change </a:t>
            </a:r>
            <a:r>
              <a:rPr lang="en-US" dirty="0"/>
              <a:t>PAR (</a:t>
            </a:r>
            <a:r>
              <a:rPr lang="en-US" dirty="0"/>
              <a:t>DCN: </a:t>
            </a:r>
            <a:r>
              <a:rPr lang="en-US" dirty="0"/>
              <a:t>15-15-0553-01) to </a:t>
            </a:r>
            <a:r>
              <a:rPr lang="en-US" dirty="0" err="1"/>
              <a:t>NesCom</a:t>
            </a:r>
            <a:r>
              <a:rPr lang="en-US" dirty="0"/>
              <a:t> for consideration.</a:t>
            </a:r>
          </a:p>
          <a:p>
            <a:pPr marL="0" indent="0">
              <a:spcBef>
                <a:spcPts val="0"/>
              </a:spcBef>
            </a:pPr>
            <a:r>
              <a:rPr lang="en-US" dirty="0"/>
              <a:t>(WG vote: </a:t>
            </a:r>
            <a:r>
              <a:rPr lang="en-US" dirty="0" smtClean="0"/>
              <a:t>40-0-0</a:t>
            </a:r>
            <a:r>
              <a:rPr lang="en-US" dirty="0"/>
              <a:t>)</a:t>
            </a:r>
          </a:p>
          <a:p>
            <a:pPr marL="0" indent="0">
              <a:spcBef>
                <a:spcPts val="0"/>
              </a:spcBef>
            </a:pPr>
            <a:endParaRPr lang="en-US" dirty="0"/>
          </a:p>
          <a:p>
            <a:pPr marL="0" indent="0">
              <a:spcBef>
                <a:spcPts val="0"/>
              </a:spcBef>
            </a:pPr>
            <a:r>
              <a:rPr lang="en-US" dirty="0"/>
              <a:t>Moved: Bob </a:t>
            </a:r>
            <a:r>
              <a:rPr lang="en-US" dirty="0" err="1"/>
              <a:t>Heile</a:t>
            </a:r>
            <a:endParaRPr lang="en-US" dirty="0"/>
          </a:p>
          <a:p>
            <a:pPr marL="0" indent="0">
              <a:spcBef>
                <a:spcPts val="0"/>
              </a:spcBef>
            </a:pPr>
            <a:r>
              <a:rPr lang="en-US" dirty="0"/>
              <a:t>Second: Clint Chaplin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Bob Heile, Wi-SUN Alliance</a:t>
            </a:r>
            <a:endParaRPr lang="en-GB" dirty="0"/>
          </a:p>
        </p:txBody>
      </p:sp>
      <p:sp>
        <p:nvSpPr>
          <p:cNvPr id="6" name="Date Placeholder 5"/>
          <p:cNvSpPr>
            <a:spLocks noGrp="1"/>
          </p:cNvSpPr>
          <p:nvPr>
            <p:ph type="dt" idx="15"/>
          </p:nvPr>
        </p:nvSpPr>
        <p:spPr/>
        <p:txBody>
          <a:bodyPr/>
          <a:lstStyle/>
          <a:p>
            <a:r>
              <a:rPr lang="en-US" smtClean="0"/>
              <a:t>July 2015</a:t>
            </a:r>
            <a:endParaRPr lang="en-GB" dirty="0"/>
          </a:p>
        </p:txBody>
      </p:sp>
    </p:spTree>
    <p:extLst>
      <p:ext uri="{BB962C8B-B14F-4D97-AF65-F5344CB8AC3E}">
        <p14:creationId xmlns:p14="http://schemas.microsoft.com/office/powerpoint/2010/main" val="3811606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3553</TotalTime>
  <Words>1191</Words>
  <Application>Microsoft Office PowerPoint</Application>
  <PresentationFormat>On-screen Show (4:3)</PresentationFormat>
  <Paragraphs>146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802.15 Motions Closing EC Meeting  802 Plenary Meeting Hilton Waikoloa Village Hotel &amp; Conference Center Waikoloa, Hawaii, USA July 16, 2015 </vt:lpstr>
      <vt:lpstr>Contents</vt:lpstr>
      <vt:lpstr>Sponsor Ballot Motions</vt:lpstr>
      <vt:lpstr>Unconditional Approval to forward 802.15.9 Recommended Practice for a 15.4 Key Management Protocol to Sponsor Ballot</vt:lpstr>
      <vt:lpstr>802.15.9 to Sponsor Ballot</vt:lpstr>
      <vt:lpstr>802.15.9 to Sponsor Ballot</vt:lpstr>
      <vt:lpstr>802.15.9 to Sponsor Ballot</vt:lpstr>
      <vt:lpstr>802.15 PARs to NesCom</vt:lpstr>
      <vt:lpstr>802.15.9 Extension PAR to NesCom</vt:lpstr>
      <vt:lpstr>802.15.3 Revision PAR to NesCom Comments and Resolutions</vt:lpstr>
      <vt:lpstr>802.15.3 Revision PAR to NesCom Comments and Resolutions</vt:lpstr>
      <vt:lpstr>802.15.3 Revision PAR to NesCom</vt:lpstr>
      <vt:lpstr>802.15.9 Change PAR to NesCom Comments/Resolutions on PAR/5C</vt:lpstr>
      <vt:lpstr>802.15.9 Change PAR to NesCom</vt:lpstr>
      <vt:lpstr>Study Groups Motions</vt:lpstr>
      <vt:lpstr>New Study Group for a 15.4 LLC Standard</vt:lpstr>
      <vt:lpstr>New Study Group for a 15.4 LLC Standard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bheile</cp:lastModifiedBy>
  <cp:revision>85</cp:revision>
  <cp:lastPrinted>1601-01-01T00:00:00Z</cp:lastPrinted>
  <dcterms:created xsi:type="dcterms:W3CDTF">2014-07-14T22:59:53Z</dcterms:created>
  <dcterms:modified xsi:type="dcterms:W3CDTF">2015-07-17T07:20:46Z</dcterms:modified>
</cp:coreProperties>
</file>