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264" r:id="rId3"/>
    <p:sldId id="263" r:id="rId4"/>
    <p:sldId id="265" r:id="rId5"/>
    <p:sldId id="266" r:id="rId6"/>
    <p:sldId id="267" r:id="rId7"/>
    <p:sldId id="268" r:id="rId8"/>
    <p:sldId id="280" r:id="rId9"/>
    <p:sldId id="289" r:id="rId10"/>
    <p:sldId id="290" r:id="rId11"/>
    <p:sldId id="291" r:id="rId12"/>
    <p:sldId id="292" r:id="rId13"/>
    <p:sldId id="293" r:id="rId14"/>
    <p:sldId id="279"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25" autoAdjust="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July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July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802.15-14-0582-00-0008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3.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July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Updates on the random access scheme for PAC with simulations</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ea typeface="굴림" charset="-127"/>
              </a:rPr>
              <a:t>May</a:t>
            </a:r>
            <a:r>
              <a:rPr lang="en-US" altLang="ko-KR" sz="1600" dirty="0">
                <a:ea typeface="굴림" charset="-127"/>
              </a:rPr>
              <a:t>, </a:t>
            </a:r>
            <a:r>
              <a:rPr lang="en-US" altLang="ko-KR" sz="1600" dirty="0" smtClean="0">
                <a:ea typeface="굴림" charset="-127"/>
              </a:rPr>
              <a:t>2015</a:t>
            </a:r>
            <a:endParaRPr lang="en-US" altLang="ko-KR" sz="1600" dirty="0">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Nah-Oak Song, June-Koo Kevin Rhee]</a:t>
            </a:r>
            <a:r>
              <a:rPr lang="en-US" altLang="ko-KR" sz="1600" baseline="30000" dirty="0" smtClean="0">
                <a:solidFill>
                  <a:schemeClr val="tx2"/>
                </a:solidFill>
                <a:ea typeface="굴림" charset="-127"/>
              </a:rPr>
              <a:t>2</a:t>
            </a:r>
          </a:p>
          <a:p>
            <a:r>
              <a:rPr lang="en-US" altLang="ko-KR" sz="1600" dirty="0" smtClean="0">
                <a:solidFill>
                  <a:schemeClr val="tx2"/>
                </a:solidFill>
                <a:ea typeface="굴림" charset="-127"/>
              </a:rPr>
              <a:t>Affiliation: [ETRI,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Korea]</a:t>
            </a:r>
            <a:r>
              <a:rPr lang="en-US" altLang="ko-KR" sz="1600" baseline="30000" dirty="0" smtClean="0">
                <a:solidFill>
                  <a:schemeClr val="tx2"/>
                </a:solidFill>
                <a:ea typeface="굴림" charset="-127"/>
              </a:rPr>
              <a:t>2</a:t>
            </a:r>
            <a:endParaRPr lang="en-US" altLang="ko-KR" sz="1600" dirty="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[291 </a:t>
            </a:r>
            <a:r>
              <a:rPr lang="en-US" altLang="ko-KR" sz="1600" dirty="0" err="1" smtClean="0">
                <a:solidFill>
                  <a:schemeClr val="tx2"/>
                </a:solidFill>
                <a:ea typeface="굴림" charset="-127"/>
              </a:rPr>
              <a:t>Daehak-ro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2</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Voice: +82-42-860-6618</a:t>
            </a:r>
          </a:p>
          <a:p>
            <a:r>
              <a:rPr lang="en-US" altLang="ko-KR" sz="1600" dirty="0" smtClean="0">
                <a:solidFill>
                  <a:schemeClr val="tx2"/>
                </a:solidFill>
                <a:ea typeface="굴림" charset="-127"/>
              </a:rPr>
              <a:t>E-Mail: [bjkwak@etri.re.kr],</a:t>
            </a:r>
          </a:p>
          <a:p>
            <a:r>
              <a:rPr lang="en-US" altLang="ko-KR" sz="1600" dirty="0">
                <a:solidFill>
                  <a:schemeClr val="tx2"/>
                </a:solidFill>
                <a:ea typeface="굴림" charset="-127"/>
              </a:rPr>
              <a:t> </a:t>
            </a:r>
            <a:r>
              <a:rPr lang="en-US" altLang="ko-KR" sz="1600" dirty="0" smtClean="0">
                <a:solidFill>
                  <a:schemeClr val="tx2"/>
                </a:solidFill>
                <a:ea typeface="굴림" charset="-127"/>
              </a:rPr>
              <a:t>             [kim.jh@kaist.ac.kr, nsong@kaist.ac.kr,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b="1"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Presents more simulation results since May 2015 meeting for discussion of the optimization issue of scalable random access scheme for fully distributed D2D communications.</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 Peering Period</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succ</m:t>
                        </m:r>
                      </m:sub>
                    </m:sSub>
                    <m:r>
                      <a:rPr lang="en-US" altLang="ko-KR" sz="2000">
                        <a:latin typeface="Cambria Math"/>
                      </a:rPr>
                      <m:t>=215.33333</m:t>
                    </m:r>
                    <m:r>
                      <a:rPr lang="en-US" altLang="ko-KR" sz="2000" i="1">
                        <a:latin typeface="Cambria Math"/>
                      </a:rPr>
                      <m:t> </m:t>
                    </m:r>
                    <m:r>
                      <a:rPr lang="en-US" altLang="ko-KR" sz="2000" i="1">
                        <a:latin typeface="Cambria Math"/>
                      </a:rPr>
                      <m:t>𝜇</m:t>
                    </m:r>
                    <m:r>
                      <a:rPr lang="en-US" altLang="ko-KR" sz="2000" i="1">
                        <a:latin typeface="Cambria Math"/>
                      </a:rPr>
                      <m:t>𝑠</m:t>
                    </m:r>
                    <m:r>
                      <m:rPr>
                        <m:nor/>
                      </m:rPr>
                      <a:rPr lang="en-US" altLang="ko-KR" sz="2000" dirty="0">
                        <a:latin typeface="Times New Roman" panose="02020603050405020304" pitchFamily="18" charset="0"/>
                        <a:cs typeface="Times New Roman" panose="02020603050405020304" pitchFamily="18" charset="0"/>
                      </a:rPr>
                      <m:t> (+= 120 </m:t>
                    </m:r>
                    <m:r>
                      <m:rPr>
                        <m:nor/>
                      </m:rPr>
                      <a:rPr lang="en-US" altLang="ko-KR" sz="2000" dirty="0">
                        <a:latin typeface="Times New Roman" panose="02020603050405020304" pitchFamily="18" charset="0"/>
                        <a:cs typeface="Times New Roman" panose="02020603050405020304" pitchFamily="18" charset="0"/>
                      </a:rPr>
                      <m:t>us</m:t>
                    </m:r>
                    <m:r>
                      <m:rPr>
                        <m:nor/>
                      </m:rPr>
                      <a:rPr lang="en-US" altLang="ko-KR" sz="2000" dirty="0">
                        <a:latin typeface="Times New Roman" panose="02020603050405020304" pitchFamily="18" charset="0"/>
                        <a:cs typeface="Times New Roman" panose="02020603050405020304" pitchFamily="18" charset="0"/>
                      </a:rPr>
                      <m:t> </m:t>
                    </m:r>
                    <m:r>
                      <m:rPr>
                        <m:nor/>
                      </m:rPr>
                      <a:rPr lang="en-US" altLang="ko-KR" sz="2000" dirty="0">
                        <a:latin typeface="Times New Roman" panose="02020603050405020304" pitchFamily="18" charset="0"/>
                        <a:cs typeface="Times New Roman" panose="02020603050405020304" pitchFamily="18" charset="0"/>
                      </a:rPr>
                      <m:t>if</m:t>
                    </m:r>
                    <m:r>
                      <m:rPr>
                        <m:nor/>
                      </m:rPr>
                      <a:rPr lang="en-US" altLang="ko-KR" sz="2000" dirty="0">
                        <a:latin typeface="Times New Roman" panose="02020603050405020304" pitchFamily="18" charset="0"/>
                        <a:cs typeface="Times New Roman" panose="02020603050405020304" pitchFamily="18" charset="0"/>
                      </a:rPr>
                      <m:t> </m:t>
                    </m:r>
                    <m:r>
                      <m:rPr>
                        <m:nor/>
                      </m:rPr>
                      <a:rPr lang="en-US" altLang="ko-KR" sz="2000" dirty="0">
                        <a:latin typeface="Times New Roman" panose="02020603050405020304" pitchFamily="18" charset="0"/>
                        <a:cs typeface="Times New Roman" panose="02020603050405020304" pitchFamily="18" charset="0"/>
                      </a:rPr>
                      <m:t>RTS</m:t>
                    </m:r>
                    <m:r>
                      <m:rPr>
                        <m:nor/>
                      </m:rPr>
                      <a:rPr lang="en-US" altLang="ko-KR" sz="2000" dirty="0">
                        <a:latin typeface="Times New Roman" panose="02020603050405020304" pitchFamily="18" charset="0"/>
                        <a:cs typeface="Times New Roman" panose="02020603050405020304" pitchFamily="18" charset="0"/>
                      </a:rPr>
                      <m:t>/</m:t>
                    </m:r>
                    <m:r>
                      <m:rPr>
                        <m:nor/>
                      </m:rPr>
                      <a:rPr lang="en-US" altLang="ko-KR" sz="2000" dirty="0">
                        <a:latin typeface="Times New Roman" panose="02020603050405020304" pitchFamily="18" charset="0"/>
                        <a:cs typeface="Times New Roman" panose="02020603050405020304" pitchFamily="18" charset="0"/>
                      </a:rPr>
                      <m:t>CTS</m:t>
                    </m:r>
                    <m:r>
                      <m:rPr>
                        <m:nor/>
                      </m:rPr>
                      <a:rPr lang="en-US" altLang="ko-KR" sz="2000" dirty="0">
                        <a:latin typeface="Times New Roman" panose="02020603050405020304" pitchFamily="18" charset="0"/>
                        <a:cs typeface="Times New Roman" panose="02020603050405020304" pitchFamily="18" charset="0"/>
                      </a:rPr>
                      <m:t>)</m:t>
                    </m:r>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coll</m:t>
                        </m:r>
                      </m:sub>
                    </m:sSub>
                    <m:r>
                      <a:rPr lang="en-US" altLang="ko-KR" sz="2000">
                        <a:latin typeface="Cambria Math"/>
                      </a:rPr>
                      <m:t>=</m:t>
                    </m:r>
                    <m:d>
                      <m:dPr>
                        <m:begChr m:val="{"/>
                        <m:endChr m:val=""/>
                        <m:ctrlPr>
                          <a:rPr lang="en-US" altLang="ko-KR" sz="2000" i="1">
                            <a:latin typeface="Cambria Math"/>
                          </a:rPr>
                        </m:ctrlPr>
                      </m:dPr>
                      <m:e>
                        <m:eqArr>
                          <m:eqArrPr>
                            <m:ctrlPr>
                              <a:rPr lang="en-US" altLang="ko-KR" sz="2000" i="1">
                                <a:latin typeface="Cambria Math"/>
                              </a:rPr>
                            </m:ctrlPr>
                          </m:eqArrPr>
                          <m:e>
                            <m:r>
                              <a:rPr lang="en-US" altLang="ko-KR" sz="2000">
                                <a:solidFill>
                                  <a:srgbClr val="FF0000"/>
                                </a:solidFill>
                                <a:latin typeface="Cambria Math"/>
                              </a:rPr>
                              <m:t>215.33333</m:t>
                            </m:r>
                            <m:r>
                              <a:rPr lang="en-US" altLang="ko-KR" sz="2000" i="1">
                                <a:solidFill>
                                  <a:srgbClr val="FF0000"/>
                                </a:solidFill>
                                <a:latin typeface="Cambria Math"/>
                              </a:rPr>
                              <m:t> </m:t>
                            </m:r>
                            <m:r>
                              <a:rPr lang="en-US" altLang="ko-KR" sz="2000" i="1">
                                <a:latin typeface="Cambria Math"/>
                              </a:rPr>
                              <m:t>𝜇</m:t>
                            </m:r>
                            <m:r>
                              <a:rPr lang="en-US" altLang="ko-KR" sz="2000" i="1">
                                <a:latin typeface="Cambria Math"/>
                              </a:rPr>
                              <m:t>𝑠</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rgbClr val="00B0F0"/>
                                </a:solidFill>
                                <a:latin typeface="Cambria Math"/>
                              </a:rPr>
                              <m:t>177.99999</m:t>
                            </m:r>
                            <m:r>
                              <a:rPr lang="en-US" altLang="ko-KR" sz="2000" i="1">
                                <a:latin typeface="Cambria Math"/>
                              </a:rPr>
                              <m:t> </m:t>
                            </m:r>
                            <m:r>
                              <a:rPr lang="en-US" altLang="ko-KR" sz="2000" i="1">
                                <a:latin typeface="Cambria Math"/>
                              </a:rPr>
                              <m:t>𝜇</m:t>
                            </m:r>
                            <m:r>
                              <a:rPr lang="en-US" altLang="ko-KR" sz="2000" i="1">
                                <a:latin typeface="Cambria Math"/>
                              </a:rPr>
                              <m:t>𝑠</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slot</m:t>
                        </m:r>
                      </m:sub>
                    </m:sSub>
                    <m:r>
                      <a:rPr lang="en-US" altLang="ko-KR" sz="2000">
                        <a:latin typeface="Cambria Math"/>
                      </a:rPr>
                      <m:t>=9 </m:t>
                    </m:r>
                    <m:r>
                      <a:rPr lang="en-US" altLang="ko-KR" sz="2000" i="1">
                        <a:latin typeface="Cambria Math"/>
                      </a:rPr>
                      <m:t>𝜇</m:t>
                    </m:r>
                    <m:r>
                      <a:rPr lang="en-US" altLang="ko-KR" sz="2000" i="1">
                        <a:latin typeface="Cambria Math"/>
                      </a:rPr>
                      <m:t>𝑠</m:t>
                    </m:r>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Sup>
                      <m:sSubSupPr>
                        <m:ctrlPr>
                          <a:rPr lang="en-US" altLang="ko-KR" sz="2000" i="1">
                            <a:latin typeface="Cambria Math"/>
                          </a:rPr>
                        </m:ctrlPr>
                      </m:sSubSupPr>
                      <m:e>
                        <m:r>
                          <a:rPr lang="en-US" altLang="ko-KR" sz="2000" i="1">
                            <a:latin typeface="Cambria Math"/>
                          </a:rPr>
                          <m:t>𝑇</m:t>
                        </m:r>
                      </m:e>
                      <m:sub>
                        <m:r>
                          <a:rPr lang="en-US" altLang="ko-KR" sz="2000" i="1">
                            <a:latin typeface="Cambria Math"/>
                          </a:rPr>
                          <m:t>𝑇</m:t>
                        </m:r>
                      </m:sub>
                      <m:sup>
                        <m:r>
                          <a:rPr lang="en-US" altLang="ko-KR" sz="2000" i="1">
                            <a:latin typeface="Cambria Math"/>
                          </a:rPr>
                          <m:t>∗</m:t>
                        </m:r>
                      </m:sup>
                    </m:sSubSup>
                    <m:r>
                      <a:rPr lang="en-US" altLang="ko-KR" sz="2000" i="1">
                        <a:latin typeface="Cambria Math"/>
                      </a:rPr>
                      <m:t>=</m:t>
                    </m:r>
                    <m:d>
                      <m:dPr>
                        <m:begChr m:val="{"/>
                        <m:endChr m:val=""/>
                        <m:ctrlPr>
                          <a:rPr lang="en-US" altLang="ko-KR" sz="2000" i="1">
                            <a:latin typeface="Cambria Math"/>
                          </a:rPr>
                        </m:ctrlPr>
                      </m:dPr>
                      <m:e>
                        <m:eqArr>
                          <m:eqArrPr>
                            <m:ctrlPr>
                              <a:rPr lang="en-US" altLang="ko-KR" sz="2000" i="1">
                                <a:latin typeface="Cambria Math"/>
                              </a:rPr>
                            </m:ctrlPr>
                          </m:eqArrPr>
                          <m:e>
                            <m:r>
                              <a:rPr lang="en-US" altLang="ko-KR" sz="2000" i="1">
                                <a:solidFill>
                                  <a:srgbClr val="00B050"/>
                                </a:solidFill>
                                <a:latin typeface="Cambria Math"/>
                              </a:rPr>
                              <m:t>3.30315</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chemeClr val="accent4">
                                    <a:lumMod val="75000"/>
                                  </a:schemeClr>
                                </a:solidFill>
                                <a:latin typeface="Cambria Math"/>
                              </a:rPr>
                              <m:t>2.99007</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i="1" dirty="0">
                  <a:latin typeface="Times New Roman" panose="02020603050405020304" pitchFamily="18" charset="0"/>
                  <a:cs typeface="Times New Roman" panose="02020603050405020304" pitchFamily="18" charset="0"/>
                </a:endParaRPr>
              </a:p>
              <a:p>
                <a:r>
                  <a:rPr lang="en-US" altLang="ko-KR" sz="2000" dirty="0">
                    <a:latin typeface="Times New Roman" panose="02020603050405020304" pitchFamily="18" charset="0"/>
                    <a:cs typeface="Times New Roman" panose="02020603050405020304" pitchFamily="18" charset="0"/>
                  </a:rPr>
                  <a:t>Here also </a:t>
                </a:r>
                <a14:m>
                  <m:oMath xmlns:m="http://schemas.openxmlformats.org/officeDocument/2006/math">
                    <m:r>
                      <a:rPr lang="en-US" altLang="ko-KR" sz="2000" i="1">
                        <a:solidFill>
                          <a:schemeClr val="accent4">
                            <a:lumMod val="75000"/>
                          </a:schemeClr>
                        </a:solidFill>
                        <a:latin typeface="Cambria Math"/>
                      </a:rPr>
                      <m:t>2.99007 </m:t>
                    </m:r>
                    <m:r>
                      <a:rPr lang="en-US" altLang="ko-KR" sz="2000" i="1">
                        <a:latin typeface="Cambria Math"/>
                      </a:rPr>
                      <m:t>×</m:t>
                    </m:r>
                    <m:rad>
                      <m:radPr>
                        <m:degHide m:val="on"/>
                        <m:ctrlPr>
                          <a:rPr lang="en-US" altLang="ko-KR" sz="2000" i="1">
                            <a:latin typeface="Cambria Math"/>
                          </a:rPr>
                        </m:ctrlPr>
                      </m:radPr>
                      <m:deg/>
                      <m:e>
                        <m:f>
                          <m:fPr>
                            <m:ctrlPr>
                              <a:rPr lang="en-US" altLang="ko-KR" sz="2000" i="1">
                                <a:latin typeface="Cambria Math"/>
                              </a:rPr>
                            </m:ctrlPr>
                          </m:fPr>
                          <m:num>
                            <m:r>
                              <a:rPr lang="en-US" altLang="ko-KR" sz="2000">
                                <a:solidFill>
                                  <a:srgbClr val="FF0000"/>
                                </a:solidFill>
                                <a:latin typeface="Cambria Math"/>
                              </a:rPr>
                              <m:t>215.33333</m:t>
                            </m:r>
                          </m:num>
                          <m:den>
                            <m:r>
                              <a:rPr lang="en-US" altLang="ko-KR" sz="2000" i="1">
                                <a:solidFill>
                                  <a:srgbClr val="00B0F0"/>
                                </a:solidFill>
                                <a:latin typeface="Cambria Math"/>
                              </a:rPr>
                              <m:t>177.99999</m:t>
                            </m:r>
                          </m:den>
                        </m:f>
                      </m:e>
                    </m:rad>
                    <m:r>
                      <a:rPr lang="en-US" altLang="ko-KR" sz="2000" i="1">
                        <a:latin typeface="Cambria Math"/>
                      </a:rPr>
                      <m:t>=3.28872≈</m:t>
                    </m:r>
                    <m:r>
                      <a:rPr lang="en-US" altLang="ko-KR" sz="2000" i="1">
                        <a:solidFill>
                          <a:srgbClr val="00B050"/>
                        </a:solidFill>
                        <a:latin typeface="Cambria Math"/>
                      </a:rPr>
                      <m:t>3.30315</m:t>
                    </m:r>
                  </m:oMath>
                </a14:m>
                <a:endParaRPr lang="en-US" altLang="ko-KR" sz="2000"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784" t="-741"/>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Tree>
    <p:extLst>
      <p:ext uri="{BB962C8B-B14F-4D97-AF65-F5344CB8AC3E}">
        <p14:creationId xmlns:p14="http://schemas.microsoft.com/office/powerpoint/2010/main" val="595094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 Peering Period</a:t>
            </a:r>
            <a:endParaRPr lang="ko-KR" altLang="en-US" dirty="0"/>
          </a:p>
        </p:txBody>
      </p:sp>
      <p:sp>
        <p:nvSpPr>
          <p:cNvPr id="3" name="내용 개체 틀 2"/>
          <p:cNvSpPr>
            <a:spLocks noGrp="1"/>
          </p:cNvSpPr>
          <p:nvPr>
            <p:ph idx="1"/>
          </p:nvPr>
        </p:nvSpPr>
        <p:spPr/>
        <p:txBody>
          <a:bodyPr/>
          <a:lstStyle/>
          <a:p>
            <a:endParaRPr lang="en-US" altLang="ko-KR" sz="2000" dirty="0">
              <a:solidFill>
                <a:srgbClr val="00B050"/>
              </a:solidFill>
              <a:latin typeface="Times New Roman" panose="02020603050405020304" pitchFamily="18" charset="0"/>
              <a:cs typeface="Times New Roman" panose="02020603050405020304" pitchFamily="18" charset="0"/>
            </a:endParaRP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a:xfrm>
            <a:off x="6739464" y="6475413"/>
            <a:ext cx="530225" cy="182562"/>
          </a:xfrm>
        </p:spPr>
        <p:txBody>
          <a:bodyPr/>
          <a:lstStyle/>
          <a:p>
            <a:r>
              <a:rPr lang="en-US" altLang="ko-KR" smtClean="0"/>
              <a:t>Slide </a:t>
            </a:r>
            <a:fld id="{CDE46E7E-3960-4637-AA10-33D76C39FA32}" type="slidenum">
              <a:rPr lang="en-US" altLang="ko-KR" smtClean="0"/>
              <a:pPr/>
              <a:t>11</a:t>
            </a:fld>
            <a:endParaRPr lang="en-US" altLang="ko-K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356"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6688"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graphicFrame>
            <p:nvGraphicFramePr>
              <p:cNvPr id="11" name="내용 개체 틀 3"/>
              <p:cNvGraphicFramePr>
                <a:graphicFrameLocks/>
              </p:cNvGraphicFramePr>
              <p:nvPr>
                <p:extLst>
                  <p:ext uri="{D42A27DB-BD31-4B8C-83A1-F6EECF244321}">
                    <p14:modId xmlns:p14="http://schemas.microsoft.com/office/powerpoint/2010/main" val="1446869106"/>
                  </p:ext>
                </p:extLst>
              </p:nvPr>
            </p:nvGraphicFramePr>
            <p:xfrm>
              <a:off x="683568" y="4328120"/>
              <a:ext cx="7848872" cy="1772920"/>
            </p:xfrm>
            <a:graphic>
              <a:graphicData uri="http://schemas.openxmlformats.org/drawingml/2006/table">
                <a:tbl>
                  <a:tblPr firstRow="1" bandRow="1">
                    <a:tableStyleId>{5C22544A-7EE6-4342-B048-85BDC9FD1C3A}</a:tableStyleId>
                  </a:tblPr>
                  <a:tblGrid>
                    <a:gridCol w="1962218"/>
                    <a:gridCol w="1962218"/>
                    <a:gridCol w="1962218"/>
                    <a:gridCol w="1962218"/>
                  </a:tblGrid>
                  <a:tr h="370840">
                    <a:tc>
                      <a:txBody>
                        <a:bodyPr/>
                        <a:lstStyle/>
                        <a:p>
                          <a:pPr algn="ctr" latinLnBrk="1"/>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𝑩𝑨𝑺𝑰𝑪</m:t>
                                    </m:r>
                                  </m:e>
                                </m:d>
                              </m:oMath>
                            </m:oMathPara>
                          </a14:m>
                          <a:endParaRPr lang="en-US" altLang="ko-KR" sz="1600" dirty="0" smtClean="0"/>
                        </a:p>
                        <a:p>
                          <a:pPr algn="ctr" latinLnBrk="1"/>
                          <a:r>
                            <a:rPr lang="en-US" altLang="ko-KR" sz="1600" dirty="0" smtClean="0"/>
                            <a:t>BASIC</a:t>
                          </a:r>
                          <a:r>
                            <a:rPr lang="en-US" altLang="ko-KR" sz="1600" baseline="0" dirty="0" smtClean="0"/>
                            <a:t> </a:t>
                          </a:r>
                          <a:r>
                            <a:rPr lang="en-US" altLang="ko-KR" sz="1600" baseline="0" dirty="0" err="1" smtClean="0"/>
                            <a:t>Tx</a:t>
                          </a:r>
                          <a:r>
                            <a:rPr lang="en-US" altLang="ko-KR" sz="1600" baseline="0" dirty="0" smtClean="0"/>
                            <a:t>.</a:t>
                          </a:r>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𝑹𝑻𝑺𝑪𝑻𝑺</m:t>
                                    </m:r>
                                  </m:e>
                                </m:d>
                              </m:oMath>
                            </m:oMathPara>
                          </a14:m>
                          <a:endParaRPr lang="en-US" altLang="ko-KR" sz="1600" dirty="0" smtClean="0"/>
                        </a:p>
                        <a:p>
                          <a:pPr algn="ctr" latinLnBrk="1"/>
                          <a:r>
                            <a:rPr lang="en-US" altLang="ko-KR" sz="1600" dirty="0" smtClean="0"/>
                            <a:t>RTSCTS</a:t>
                          </a:r>
                          <a:r>
                            <a:rPr lang="en-US" altLang="ko-KR" sz="1600" baseline="0" dirty="0" smtClean="0"/>
                            <a:t> </a:t>
                          </a:r>
                          <a:r>
                            <a:rPr lang="en-US" altLang="ko-KR" sz="1600" baseline="0" dirty="0" err="1" smtClean="0"/>
                            <a:t>Tx</a:t>
                          </a:r>
                          <a:r>
                            <a:rPr lang="en-US" altLang="ko-KR" sz="1600" baseline="0" dirty="0" smtClean="0"/>
                            <a:t>.</a:t>
                          </a:r>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𝑩𝑨𝑺𝑰𝑪</m:t>
                                    </m:r>
                                  </m:e>
                                </m:d>
                              </m:oMath>
                            </m:oMathPara>
                          </a14:m>
                          <a:endParaRPr lang="en-US" altLang="ko-KR" sz="1600" dirty="0" smtClean="0"/>
                        </a:p>
                        <a:p>
                          <a:pPr algn="ctr" latinLnBrk="1"/>
                          <a:r>
                            <a:rPr lang="en-US" altLang="ko-KR" sz="1600" dirty="0" smtClean="0"/>
                            <a:t>RTSCTS</a:t>
                          </a:r>
                          <a:r>
                            <a:rPr lang="en-US" altLang="ko-KR" sz="1600" baseline="0" dirty="0" smtClean="0"/>
                            <a:t> </a:t>
                          </a:r>
                          <a:r>
                            <a:rPr lang="en-US" altLang="ko-KR" sz="1600" baseline="0" dirty="0" err="1" smtClean="0"/>
                            <a:t>Tx</a:t>
                          </a:r>
                          <a:r>
                            <a:rPr lang="en-US" altLang="ko-KR" sz="1600" baseline="0" dirty="0" smtClean="0"/>
                            <a:t>.</a:t>
                          </a:r>
                          <a:endParaRPr lang="ko-KR" altLang="en-US" sz="1600" dirty="0"/>
                        </a:p>
                        <a:p>
                          <a:pPr algn="ctr" latinLnBrk="1"/>
                          <a:r>
                            <a:rPr lang="en-US" altLang="ko-KR" sz="1600" dirty="0" smtClean="0"/>
                            <a:t>Scaling On</a:t>
                          </a:r>
                          <a:endParaRPr lang="ko-KR" altLang="en-US" sz="1600" dirty="0"/>
                        </a:p>
                      </a:txBody>
                      <a:tcPr anchor="ctr"/>
                    </a:tc>
                  </a:tr>
                  <a:tr h="370840">
                    <a:tc>
                      <a:txBody>
                        <a:bodyPr/>
                        <a:lstStyle/>
                        <a:p>
                          <a:pPr algn="ctr" latinLnBrk="1"/>
                          <a:r>
                            <a:rPr lang="en-US" altLang="ko-KR" sz="1600" dirty="0" smtClean="0"/>
                            <a:t>Areal throughput</a:t>
                          </a:r>
                        </a:p>
                      </a:txBody>
                      <a:tcPr anchor="ctr"/>
                    </a:tc>
                    <a:tc>
                      <a:txBody>
                        <a:bodyPr/>
                        <a:lstStyle/>
                        <a:p>
                          <a:pPr algn="ctr" latinLnBrk="1"/>
                          <a:r>
                            <a:rPr lang="en-US" altLang="ko-KR" sz="1600" dirty="0" smtClean="0"/>
                            <a:t>51.9</a:t>
                          </a:r>
                          <a:endParaRPr lang="ko-KR" altLang="en-US" sz="1600" dirty="0"/>
                        </a:p>
                      </a:txBody>
                      <a:tcPr anchor="ctr"/>
                    </a:tc>
                    <a:tc>
                      <a:txBody>
                        <a:bodyPr/>
                        <a:lstStyle/>
                        <a:p>
                          <a:pPr algn="ctr" latinLnBrk="1"/>
                          <a:r>
                            <a:rPr lang="en-US" altLang="ko-KR" sz="1600" dirty="0" smtClean="0"/>
                            <a:t>60.3</a:t>
                          </a:r>
                          <a:endParaRPr lang="ko-KR" altLang="en-US" sz="1600" dirty="0"/>
                        </a:p>
                      </a:txBody>
                      <a:tcPr anchor="ctr"/>
                    </a:tc>
                    <a:tc>
                      <a:txBody>
                        <a:bodyPr/>
                        <a:lstStyle/>
                        <a:p>
                          <a:pPr algn="ctr" latinLnBrk="1"/>
                          <a:r>
                            <a:rPr lang="en-US" altLang="ko-KR" sz="1600" dirty="0" smtClean="0"/>
                            <a:t>60.4</a:t>
                          </a:r>
                          <a:endParaRPr lang="ko-KR" altLang="en-US" sz="1600" dirty="0"/>
                        </a:p>
                      </a:txBody>
                      <a:tcPr anchor="ctr"/>
                    </a:tc>
                  </a:tr>
                  <a:tr h="370840">
                    <a:tc>
                      <a:txBody>
                        <a:bodyPr/>
                        <a:lstStyle/>
                        <a:p>
                          <a:pPr algn="ctr" latinLnBrk="1"/>
                          <a:r>
                            <a:rPr lang="en-US" altLang="ko-KR" sz="1600" dirty="0" smtClean="0"/>
                            <a:t>Ave.</a:t>
                          </a:r>
                          <a:r>
                            <a:rPr lang="en-US" altLang="ko-KR" sz="1600" baseline="0" dirty="0" smtClean="0"/>
                            <a:t> access delay [</a:t>
                          </a:r>
                          <a:r>
                            <a:rPr lang="en-US" altLang="ko-KR" sz="1600" baseline="0" dirty="0" err="1" smtClean="0"/>
                            <a:t>ms</a:t>
                          </a:r>
                          <a:r>
                            <a:rPr lang="en-US" altLang="ko-KR" sz="1600" baseline="0" dirty="0" smtClean="0"/>
                            <a:t>]</a:t>
                          </a:r>
                          <a:endParaRPr lang="en-US" altLang="ko-KR" sz="1600" dirty="0" smtClean="0"/>
                        </a:p>
                      </a:txBody>
                      <a:tcPr anchor="ctr"/>
                    </a:tc>
                    <a:tc>
                      <a:txBody>
                        <a:bodyPr/>
                        <a:lstStyle/>
                        <a:p>
                          <a:pPr algn="ctr" latinLnBrk="1"/>
                          <a:r>
                            <a:rPr lang="en-US" altLang="ko-KR" sz="1600" dirty="0" smtClean="0"/>
                            <a:t>11.9</a:t>
                          </a:r>
                          <a:endParaRPr lang="ko-KR" altLang="en-US" sz="1600" dirty="0"/>
                        </a:p>
                      </a:txBody>
                      <a:tcPr anchor="ctr"/>
                    </a:tc>
                    <a:tc>
                      <a:txBody>
                        <a:bodyPr/>
                        <a:lstStyle/>
                        <a:p>
                          <a:pPr algn="ctr" latinLnBrk="1"/>
                          <a:r>
                            <a:rPr lang="en-US" altLang="ko-KR" sz="1600" dirty="0" smtClean="0"/>
                            <a:t>10.0</a:t>
                          </a:r>
                          <a:endParaRPr lang="ko-KR" altLang="en-US" sz="1600" dirty="0"/>
                        </a:p>
                      </a:txBody>
                      <a:tcPr anchor="ctr"/>
                    </a:tc>
                    <a:tc>
                      <a:txBody>
                        <a:bodyPr/>
                        <a:lstStyle/>
                        <a:p>
                          <a:pPr algn="ctr" latinLnBrk="1"/>
                          <a:r>
                            <a:rPr lang="en-US" altLang="ko-KR" sz="1600" dirty="0" smtClean="0"/>
                            <a:t>10.0</a:t>
                          </a:r>
                          <a:endParaRPr lang="ko-KR" altLang="en-US" sz="1600" dirty="0"/>
                        </a:p>
                      </a:txBody>
                      <a:tcPr anchor="ctr"/>
                    </a:tc>
                  </a:tr>
                </a:tbl>
              </a:graphicData>
            </a:graphic>
          </p:graphicFrame>
        </mc:Choice>
        <mc:Fallback xmlns="">
          <p:graphicFrame>
            <p:nvGraphicFramePr>
              <p:cNvPr id="11" name="내용 개체 틀 3"/>
              <p:cNvGraphicFramePr>
                <a:graphicFrameLocks/>
              </p:cNvGraphicFramePr>
              <p:nvPr>
                <p:extLst>
                  <p:ext uri="{D42A27DB-BD31-4B8C-83A1-F6EECF244321}">
                    <p14:modId xmlns:p14="http://schemas.microsoft.com/office/powerpoint/2010/main" val="1446869106"/>
                  </p:ext>
                </p:extLst>
              </p:nvPr>
            </p:nvGraphicFramePr>
            <p:xfrm>
              <a:off x="683568" y="4328120"/>
              <a:ext cx="7848872" cy="1772920"/>
            </p:xfrm>
            <a:graphic>
              <a:graphicData uri="http://schemas.openxmlformats.org/drawingml/2006/table">
                <a:tbl>
                  <a:tblPr firstRow="1" bandRow="1">
                    <a:tableStyleId>{5C22544A-7EE6-4342-B048-85BDC9FD1C3A}</a:tableStyleId>
                  </a:tblPr>
                  <a:tblGrid>
                    <a:gridCol w="1962218"/>
                    <a:gridCol w="1962218"/>
                    <a:gridCol w="1962218"/>
                    <a:gridCol w="1962218"/>
                  </a:tblGrid>
                  <a:tr h="822960">
                    <a:tc>
                      <a:txBody>
                        <a:bodyPr/>
                        <a:lstStyle/>
                        <a:p>
                          <a:pPr algn="ctr" latinLnBrk="1"/>
                          <a:endParaRPr lang="ko-KR" altLang="en-US" sz="1600" dirty="0"/>
                        </a:p>
                      </a:txBody>
                      <a:tcPr anchor="ctr"/>
                    </a:tc>
                    <a:tc>
                      <a:txBody>
                        <a:bodyPr/>
                        <a:lstStyle/>
                        <a:p>
                          <a:endParaRPr lang="ko-KR"/>
                        </a:p>
                      </a:txBody>
                      <a:tcPr anchor="ctr">
                        <a:blipFill rotWithShape="1">
                          <a:blip r:embed="rId5"/>
                          <a:stretch>
                            <a:fillRect l="-100000" t="-741" r="-200000" b="-125185"/>
                          </a:stretch>
                        </a:blipFill>
                      </a:tcPr>
                    </a:tc>
                    <a:tc>
                      <a:txBody>
                        <a:bodyPr/>
                        <a:lstStyle/>
                        <a:p>
                          <a:endParaRPr lang="ko-KR"/>
                        </a:p>
                      </a:txBody>
                      <a:tcPr anchor="ctr">
                        <a:blipFill rotWithShape="1">
                          <a:blip r:embed="rId5"/>
                          <a:stretch>
                            <a:fillRect l="-200000" t="-741" r="-100000" b="-125185"/>
                          </a:stretch>
                        </a:blipFill>
                      </a:tcPr>
                    </a:tc>
                    <a:tc>
                      <a:txBody>
                        <a:bodyPr/>
                        <a:lstStyle/>
                        <a:p>
                          <a:endParaRPr lang="ko-KR"/>
                        </a:p>
                      </a:txBody>
                      <a:tcPr anchor="ctr">
                        <a:blipFill rotWithShape="1">
                          <a:blip r:embed="rId5"/>
                          <a:stretch>
                            <a:fillRect l="-300000" t="-741" b="-125185"/>
                          </a:stretch>
                        </a:blipFill>
                      </a:tcPr>
                    </a:tc>
                  </a:tr>
                  <a:tr h="370840">
                    <a:tc>
                      <a:txBody>
                        <a:bodyPr/>
                        <a:lstStyle/>
                        <a:p>
                          <a:pPr algn="ctr" latinLnBrk="1"/>
                          <a:r>
                            <a:rPr lang="en-US" altLang="ko-KR" sz="1600" dirty="0" smtClean="0"/>
                            <a:t>Areal </a:t>
                          </a:r>
                          <a:r>
                            <a:rPr lang="en-US" altLang="ko-KR" sz="1600" dirty="0" smtClean="0"/>
                            <a:t>throughput</a:t>
                          </a:r>
                          <a:endParaRPr lang="en-US" altLang="ko-KR" sz="1600" dirty="0" smtClean="0"/>
                        </a:p>
                      </a:txBody>
                      <a:tcPr anchor="ctr"/>
                    </a:tc>
                    <a:tc>
                      <a:txBody>
                        <a:bodyPr/>
                        <a:lstStyle/>
                        <a:p>
                          <a:pPr algn="ctr" latinLnBrk="1"/>
                          <a:r>
                            <a:rPr lang="en-US" altLang="ko-KR" sz="1600" dirty="0" smtClean="0"/>
                            <a:t>51.9</a:t>
                          </a:r>
                          <a:endParaRPr lang="ko-KR" altLang="en-US" sz="1600" dirty="0"/>
                        </a:p>
                      </a:txBody>
                      <a:tcPr anchor="ctr"/>
                    </a:tc>
                    <a:tc>
                      <a:txBody>
                        <a:bodyPr/>
                        <a:lstStyle/>
                        <a:p>
                          <a:pPr algn="ctr" latinLnBrk="1"/>
                          <a:r>
                            <a:rPr lang="en-US" altLang="ko-KR" sz="1600" dirty="0" smtClean="0"/>
                            <a:t>60.3</a:t>
                          </a:r>
                          <a:endParaRPr lang="ko-KR" altLang="en-US" sz="1600" dirty="0"/>
                        </a:p>
                      </a:txBody>
                      <a:tcPr anchor="ctr"/>
                    </a:tc>
                    <a:tc>
                      <a:txBody>
                        <a:bodyPr/>
                        <a:lstStyle/>
                        <a:p>
                          <a:pPr algn="ctr" latinLnBrk="1"/>
                          <a:r>
                            <a:rPr lang="en-US" altLang="ko-KR" sz="1600" dirty="0" smtClean="0"/>
                            <a:t>60.4</a:t>
                          </a:r>
                          <a:endParaRPr lang="ko-KR" altLang="en-US" sz="1600" dirty="0"/>
                        </a:p>
                      </a:txBody>
                      <a:tcPr anchor="ctr"/>
                    </a:tc>
                  </a:tr>
                  <a:tr h="579120">
                    <a:tc>
                      <a:txBody>
                        <a:bodyPr/>
                        <a:lstStyle/>
                        <a:p>
                          <a:pPr algn="ctr" latinLnBrk="1"/>
                          <a:r>
                            <a:rPr lang="en-US" altLang="ko-KR" sz="1600" dirty="0" smtClean="0"/>
                            <a:t>Ave.</a:t>
                          </a:r>
                          <a:r>
                            <a:rPr lang="en-US" altLang="ko-KR" sz="1600" baseline="0" dirty="0" smtClean="0"/>
                            <a:t> access delay [</a:t>
                          </a:r>
                          <a:r>
                            <a:rPr lang="en-US" altLang="ko-KR" sz="1600" baseline="0" dirty="0" err="1" smtClean="0"/>
                            <a:t>ms</a:t>
                          </a:r>
                          <a:r>
                            <a:rPr lang="en-US" altLang="ko-KR" sz="1600" baseline="0" dirty="0" smtClean="0"/>
                            <a:t>]</a:t>
                          </a:r>
                          <a:endParaRPr lang="en-US" altLang="ko-KR" sz="1600" dirty="0" smtClean="0"/>
                        </a:p>
                      </a:txBody>
                      <a:tcPr anchor="ctr"/>
                    </a:tc>
                    <a:tc>
                      <a:txBody>
                        <a:bodyPr/>
                        <a:lstStyle/>
                        <a:p>
                          <a:pPr algn="ctr" latinLnBrk="1"/>
                          <a:r>
                            <a:rPr lang="en-US" altLang="ko-KR" sz="1600" dirty="0" smtClean="0"/>
                            <a:t>11.9</a:t>
                          </a:r>
                          <a:endParaRPr lang="ko-KR" altLang="en-US" sz="1600" dirty="0"/>
                        </a:p>
                      </a:txBody>
                      <a:tcPr anchor="ctr"/>
                    </a:tc>
                    <a:tc>
                      <a:txBody>
                        <a:bodyPr/>
                        <a:lstStyle/>
                        <a:p>
                          <a:pPr algn="ctr" latinLnBrk="1"/>
                          <a:r>
                            <a:rPr lang="en-US" altLang="ko-KR" sz="1600" dirty="0" smtClean="0"/>
                            <a:t>10.0</a:t>
                          </a:r>
                          <a:endParaRPr lang="ko-KR" altLang="en-US" sz="1600" dirty="0"/>
                        </a:p>
                      </a:txBody>
                      <a:tcPr anchor="ctr"/>
                    </a:tc>
                    <a:tc>
                      <a:txBody>
                        <a:bodyPr/>
                        <a:lstStyle/>
                        <a:p>
                          <a:pPr algn="ctr" latinLnBrk="1"/>
                          <a:r>
                            <a:rPr lang="en-US" altLang="ko-KR" sz="1600" dirty="0" smtClean="0"/>
                            <a:t>10.0</a:t>
                          </a:r>
                          <a:endParaRPr lang="ko-KR" altLang="en-US" sz="1600" dirty="0"/>
                        </a:p>
                      </a:txBody>
                      <a:tcPr anchor="ctr"/>
                    </a:tc>
                  </a:tr>
                </a:tbl>
              </a:graphicData>
            </a:graphic>
          </p:graphicFrame>
        </mc:Fallback>
      </mc:AlternateContent>
    </p:spTree>
    <p:extLst>
      <p:ext uri="{BB962C8B-B14F-4D97-AF65-F5344CB8AC3E}">
        <p14:creationId xmlns:p14="http://schemas.microsoft.com/office/powerpoint/2010/main" val="1981931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 CAP</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succ</m:t>
                        </m:r>
                      </m:sub>
                    </m:sSub>
                    <m:r>
                      <a:rPr lang="en-US" altLang="ko-KR" sz="2000">
                        <a:latin typeface="Cambria Math"/>
                      </a:rPr>
                      <m:t>=1367.33333 </m:t>
                    </m:r>
                    <m:r>
                      <a:rPr lang="en-US" altLang="ko-KR" sz="2000" i="1">
                        <a:latin typeface="Cambria Math"/>
                      </a:rPr>
                      <m:t>𝜇</m:t>
                    </m:r>
                    <m:r>
                      <a:rPr lang="en-US" altLang="ko-KR" sz="2000" i="1">
                        <a:latin typeface="Cambria Math"/>
                      </a:rPr>
                      <m:t>𝑠</m:t>
                    </m:r>
                  </m:oMath>
                </a14:m>
                <a:r>
                  <a:rPr lang="en-US" altLang="ko-KR" sz="2000" dirty="0">
                    <a:latin typeface="Times New Roman" panose="02020603050405020304" pitchFamily="18" charset="0"/>
                    <a:cs typeface="Times New Roman" panose="02020603050405020304" pitchFamily="18" charset="0"/>
                  </a:rPr>
                  <a:t> (+= 120 us if RTS/CTS</a:t>
                </a:r>
                <a:r>
                  <a:rPr lang="en-US" altLang="ko-KR" sz="2000" dirty="0" smtClean="0">
                    <a:latin typeface="Times New Roman" panose="02020603050405020304" pitchFamily="18" charset="0"/>
                    <a:cs typeface="Times New Roman" panose="02020603050405020304" pitchFamily="18" charset="0"/>
                  </a:rPr>
                  <a:t>); 1KB payload</a:t>
                </a:r>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coll</m:t>
                        </m:r>
                      </m:sub>
                    </m:sSub>
                    <m:r>
                      <a:rPr lang="en-US" altLang="ko-KR" sz="2000">
                        <a:latin typeface="Cambria Math"/>
                      </a:rPr>
                      <m:t>=</m:t>
                    </m:r>
                    <m:d>
                      <m:dPr>
                        <m:begChr m:val="{"/>
                        <m:endChr m:val=""/>
                        <m:ctrlPr>
                          <a:rPr lang="en-US" altLang="ko-KR" sz="2000" i="1">
                            <a:latin typeface="Cambria Math"/>
                          </a:rPr>
                        </m:ctrlPr>
                      </m:dPr>
                      <m:e>
                        <m:eqArr>
                          <m:eqArrPr>
                            <m:ctrlPr>
                              <a:rPr lang="en-US" altLang="ko-KR" sz="2000" i="1">
                                <a:latin typeface="Cambria Math"/>
                              </a:rPr>
                            </m:ctrlPr>
                          </m:eqArrPr>
                          <m:e>
                            <m:r>
                              <a:rPr lang="en-US" altLang="ko-KR" sz="2000" i="1">
                                <a:solidFill>
                                  <a:srgbClr val="FF0000"/>
                                </a:solidFill>
                                <a:latin typeface="Cambria Math"/>
                              </a:rPr>
                              <m:t>1367.33333 </m:t>
                            </m:r>
                            <m:r>
                              <a:rPr lang="en-US" altLang="ko-KR" sz="2000" i="1">
                                <a:latin typeface="Cambria Math"/>
                              </a:rPr>
                              <m:t>𝜇</m:t>
                            </m:r>
                            <m:r>
                              <a:rPr lang="en-US" altLang="ko-KR" sz="2000" i="1">
                                <a:latin typeface="Cambria Math"/>
                              </a:rPr>
                              <m:t>𝑠</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rgbClr val="00B0F0"/>
                                </a:solidFill>
                                <a:latin typeface="Cambria Math"/>
                              </a:rPr>
                              <m:t>137.99999</m:t>
                            </m:r>
                            <m:r>
                              <a:rPr lang="en-US" altLang="ko-KR" sz="2000" i="1">
                                <a:latin typeface="Cambria Math"/>
                              </a:rPr>
                              <m:t> </m:t>
                            </m:r>
                            <m:r>
                              <a:rPr lang="en-US" altLang="ko-KR" sz="2000" i="1">
                                <a:latin typeface="Cambria Math"/>
                              </a:rPr>
                              <m:t>𝜇</m:t>
                            </m:r>
                            <m:r>
                              <a:rPr lang="en-US" altLang="ko-KR" sz="2000" i="1">
                                <a:latin typeface="Cambria Math"/>
                              </a:rPr>
                              <m:t>𝑠</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en-US" altLang="ko-KR" sz="2000" i="1">
                            <a:latin typeface="Cambria Math"/>
                          </a:rPr>
                        </m:ctrlPr>
                      </m:sSubPr>
                      <m:e>
                        <m:r>
                          <a:rPr lang="en-US" altLang="ko-KR" sz="2000" i="1">
                            <a:latin typeface="Cambria Math"/>
                          </a:rPr>
                          <m:t>𝑇</m:t>
                        </m:r>
                      </m:e>
                      <m:sub>
                        <m:r>
                          <m:rPr>
                            <m:sty m:val="p"/>
                          </m:rPr>
                          <a:rPr lang="en-US" altLang="ko-KR" sz="2000">
                            <a:latin typeface="Cambria Math"/>
                          </a:rPr>
                          <m:t>slot</m:t>
                        </m:r>
                      </m:sub>
                    </m:sSub>
                    <m:r>
                      <a:rPr lang="en-US" altLang="ko-KR" sz="2000">
                        <a:latin typeface="Cambria Math"/>
                      </a:rPr>
                      <m:t>=9 </m:t>
                    </m:r>
                    <m:r>
                      <a:rPr lang="en-US" altLang="ko-KR" sz="2000" i="1">
                        <a:latin typeface="Cambria Math"/>
                      </a:rPr>
                      <m:t>𝜇</m:t>
                    </m:r>
                    <m:r>
                      <a:rPr lang="en-US" altLang="ko-KR" sz="2000" i="1">
                        <a:latin typeface="Cambria Math"/>
                      </a:rPr>
                      <m:t>𝑠</m:t>
                    </m:r>
                  </m:oMath>
                </a14:m>
                <a:endParaRPr lang="en-US" altLang="ko-KR" sz="2000" dirty="0">
                  <a:latin typeface="Times New Roman" panose="02020603050405020304" pitchFamily="18" charset="0"/>
                  <a:cs typeface="Times New Roman" panose="02020603050405020304" pitchFamily="18" charset="0"/>
                </a:endParaRPr>
              </a:p>
              <a:p>
                <a:endParaRPr lang="en-US" altLang="ko-KR" sz="2000" dirty="0">
                  <a:latin typeface="Times New Roman" panose="02020603050405020304" pitchFamily="18" charset="0"/>
                  <a:cs typeface="Times New Roman" panose="02020603050405020304" pitchFamily="18" charset="0"/>
                </a:endParaRPr>
              </a:p>
              <a:p>
                <a14:m>
                  <m:oMath xmlns:m="http://schemas.openxmlformats.org/officeDocument/2006/math">
                    <m:sSubSup>
                      <m:sSubSupPr>
                        <m:ctrlPr>
                          <a:rPr lang="en-US" altLang="ko-KR" sz="2000" i="1">
                            <a:latin typeface="Cambria Math"/>
                          </a:rPr>
                        </m:ctrlPr>
                      </m:sSubSupPr>
                      <m:e>
                        <m:r>
                          <a:rPr lang="en-US" altLang="ko-KR" sz="2000" i="1">
                            <a:latin typeface="Cambria Math"/>
                          </a:rPr>
                          <m:t>𝑇</m:t>
                        </m:r>
                      </m:e>
                      <m:sub>
                        <m:r>
                          <a:rPr lang="en-US" altLang="ko-KR" sz="2000" i="1">
                            <a:latin typeface="Cambria Math"/>
                          </a:rPr>
                          <m:t>𝑇</m:t>
                        </m:r>
                      </m:sub>
                      <m:sup>
                        <m:r>
                          <a:rPr lang="en-US" altLang="ko-KR" sz="2000" i="1">
                            <a:latin typeface="Cambria Math"/>
                          </a:rPr>
                          <m:t>∗</m:t>
                        </m:r>
                      </m:sup>
                    </m:sSubSup>
                    <m:r>
                      <a:rPr lang="en-US" altLang="ko-KR" sz="2000" i="1">
                        <a:latin typeface="Cambria Math"/>
                      </a:rPr>
                      <m:t>=</m:t>
                    </m:r>
                    <m:d>
                      <m:dPr>
                        <m:begChr m:val="{"/>
                        <m:endChr m:val=""/>
                        <m:ctrlPr>
                          <a:rPr lang="en-US" altLang="ko-KR" sz="2000" i="1">
                            <a:latin typeface="Cambria Math"/>
                          </a:rPr>
                        </m:ctrlPr>
                      </m:dPr>
                      <m:e>
                        <m:eqArr>
                          <m:eqArrPr>
                            <m:ctrlPr>
                              <a:rPr lang="en-US" altLang="ko-KR" sz="2000" i="1">
                                <a:latin typeface="Cambria Math"/>
                              </a:rPr>
                            </m:ctrlPr>
                          </m:eqArrPr>
                          <m:e>
                            <m:r>
                              <a:rPr lang="en-US" altLang="ko-KR" sz="2000" i="1">
                                <a:solidFill>
                                  <a:srgbClr val="00B050"/>
                                </a:solidFill>
                                <a:latin typeface="Cambria Math"/>
                              </a:rPr>
                              <m:t>8.55362</m:t>
                            </m:r>
                            <m:r>
                              <a:rPr lang="en-US" altLang="ko-KR" sz="2000" i="1">
                                <a:latin typeface="Cambria Math"/>
                              </a:rPr>
                              <m:t>,  </m:t>
                            </m:r>
                            <m:r>
                              <a:rPr lang="en-US" altLang="ko-KR" sz="2000">
                                <a:latin typeface="Cambria Math"/>
                              </a:rPr>
                              <m:t>   </m:t>
                            </m:r>
                            <m:r>
                              <m:rPr>
                                <m:sty m:val="p"/>
                              </m:rPr>
                              <a:rPr lang="en-US" altLang="ko-KR" sz="2000">
                                <a:latin typeface="Cambria Math"/>
                              </a:rPr>
                              <m:t>BASIC</m:t>
                            </m:r>
                            <m:r>
                              <a:rPr lang="en-US" altLang="ko-KR" sz="2000">
                                <a:latin typeface="Cambria Math"/>
                              </a:rPr>
                              <m:t>   </m:t>
                            </m:r>
                          </m:e>
                          <m:e>
                            <m:r>
                              <a:rPr lang="en-US" altLang="ko-KR" sz="2000" i="1">
                                <a:latin typeface="Cambria Math"/>
                              </a:rPr>
                              <m:t>&amp;</m:t>
                            </m:r>
                            <m:r>
                              <a:rPr lang="en-US" altLang="ko-KR" sz="2000" i="1">
                                <a:solidFill>
                                  <a:schemeClr val="accent4">
                                    <a:lumMod val="75000"/>
                                  </a:schemeClr>
                                </a:solidFill>
                                <a:latin typeface="Cambria Math"/>
                              </a:rPr>
                              <m:t>2.61576</m:t>
                            </m:r>
                            <m:r>
                              <a:rPr lang="en-US" altLang="ko-KR" sz="2000" i="1">
                                <a:latin typeface="Cambria Math"/>
                              </a:rPr>
                              <m:t>,   </m:t>
                            </m:r>
                            <m:r>
                              <m:rPr>
                                <m:sty m:val="p"/>
                              </m:rPr>
                              <a:rPr lang="en-US" altLang="ko-KR" sz="2000">
                                <a:latin typeface="Cambria Math"/>
                              </a:rPr>
                              <m:t>RTS</m:t>
                            </m:r>
                            <m:r>
                              <a:rPr lang="en-US" altLang="ko-KR" sz="2000">
                                <a:latin typeface="Cambria Math"/>
                              </a:rPr>
                              <m:t>/</m:t>
                            </m:r>
                            <m:r>
                              <m:rPr>
                                <m:sty m:val="p"/>
                              </m:rPr>
                              <a:rPr lang="en-US" altLang="ko-KR" sz="2000">
                                <a:latin typeface="Cambria Math"/>
                              </a:rPr>
                              <m:t>CTS</m:t>
                            </m:r>
                          </m:e>
                        </m:eqArr>
                      </m:e>
                    </m:d>
                  </m:oMath>
                </a14:m>
                <a:endParaRPr lang="en-US" altLang="ko-KR" sz="2000" i="1" dirty="0">
                  <a:latin typeface="Times New Roman" panose="02020603050405020304" pitchFamily="18" charset="0"/>
                  <a:cs typeface="Times New Roman" panose="02020603050405020304" pitchFamily="18" charset="0"/>
                </a:endParaRPr>
              </a:p>
              <a:p>
                <a:endParaRPr lang="en-US" altLang="ko-KR" sz="2000" i="1" dirty="0">
                  <a:latin typeface="Times New Roman" panose="02020603050405020304" pitchFamily="18" charset="0"/>
                  <a:cs typeface="Times New Roman" panose="02020603050405020304" pitchFamily="18" charset="0"/>
                </a:endParaRPr>
              </a:p>
              <a:p>
                <a:r>
                  <a:rPr lang="en-US" altLang="ko-KR" sz="2000" dirty="0">
                    <a:latin typeface="Times New Roman" panose="02020603050405020304" pitchFamily="18" charset="0"/>
                    <a:cs typeface="Times New Roman" panose="02020603050405020304" pitchFamily="18" charset="0"/>
                  </a:rPr>
                  <a:t>Here also </a:t>
                </a:r>
                <a:r>
                  <a:rPr lang="en-US" altLang="ko-KR" sz="2000" dirty="0">
                    <a:solidFill>
                      <a:schemeClr val="accent4">
                        <a:lumMod val="75000"/>
                      </a:schemeClr>
                    </a:solidFill>
                    <a:latin typeface="Times New Roman" panose="02020603050405020304" pitchFamily="18" charset="0"/>
                    <a:cs typeface="Times New Roman" panose="02020603050405020304" pitchFamily="18" charset="0"/>
                  </a:rPr>
                  <a:t>2.616</a:t>
                </a:r>
                <a14:m>
                  <m:oMath xmlns:m="http://schemas.openxmlformats.org/officeDocument/2006/math">
                    <m:r>
                      <a:rPr lang="en-US" altLang="ko-KR" sz="2000" i="1">
                        <a:latin typeface="Cambria Math"/>
                      </a:rPr>
                      <m:t>×</m:t>
                    </m:r>
                    <m:rad>
                      <m:radPr>
                        <m:degHide m:val="on"/>
                        <m:ctrlPr>
                          <a:rPr lang="en-US" altLang="ko-KR" sz="2000" i="1">
                            <a:latin typeface="Cambria Math"/>
                          </a:rPr>
                        </m:ctrlPr>
                      </m:radPr>
                      <m:deg/>
                      <m:e>
                        <m:f>
                          <m:fPr>
                            <m:ctrlPr>
                              <a:rPr lang="en-US" altLang="ko-KR" sz="2000" i="1">
                                <a:latin typeface="Cambria Math"/>
                              </a:rPr>
                            </m:ctrlPr>
                          </m:fPr>
                          <m:num>
                            <m:r>
                              <a:rPr lang="en-US" altLang="ko-KR" sz="2000">
                                <a:solidFill>
                                  <a:srgbClr val="FF0000"/>
                                </a:solidFill>
                                <a:latin typeface="Cambria Math"/>
                              </a:rPr>
                              <m:t>684.66666</m:t>
                            </m:r>
                          </m:num>
                          <m:den>
                            <m:r>
                              <a:rPr lang="en-US" altLang="ko-KR" sz="2000" i="1">
                                <a:solidFill>
                                  <a:srgbClr val="00B0F0"/>
                                </a:solidFill>
                                <a:latin typeface="Cambria Math"/>
                              </a:rPr>
                              <m:t>137.99999</m:t>
                            </m:r>
                          </m:den>
                        </m:f>
                      </m:e>
                    </m:rad>
                    <m:r>
                      <a:rPr lang="en-US" altLang="ko-KR" sz="2000" i="1">
                        <a:latin typeface="Cambria Math"/>
                      </a:rPr>
                      <m:t>=8.23371≈</m:t>
                    </m:r>
                    <m:r>
                      <a:rPr lang="en-US" altLang="ko-KR" sz="2000" i="1">
                        <a:solidFill>
                          <a:srgbClr val="00B050"/>
                        </a:solidFill>
                        <a:latin typeface="Cambria Math"/>
                      </a:rPr>
                      <m:t>8.55362</m:t>
                    </m:r>
                  </m:oMath>
                </a14:m>
                <a:endParaRPr lang="en-US" altLang="ko-KR" sz="2000" dirty="0">
                  <a:solidFill>
                    <a:srgbClr val="00B050"/>
                  </a:solidFill>
                  <a:latin typeface="Times New Roman" panose="02020603050405020304" pitchFamily="18" charset="0"/>
                  <a:cs typeface="Times New Roman" panose="020206030504050203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784" t="-741"/>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Tree>
    <p:extLst>
      <p:ext uri="{BB962C8B-B14F-4D97-AF65-F5344CB8AC3E}">
        <p14:creationId xmlns:p14="http://schemas.microsoft.com/office/powerpoint/2010/main" val="621839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 – CAP</a:t>
            </a:r>
            <a:endParaRPr lang="ko-KR" altLang="en-US" dirty="0"/>
          </a:p>
        </p:txBody>
      </p:sp>
      <p:sp>
        <p:nvSpPr>
          <p:cNvPr id="3" name="내용 개체 틀 2"/>
          <p:cNvSpPr>
            <a:spLocks noGrp="1"/>
          </p:cNvSpPr>
          <p:nvPr>
            <p:ph idx="1"/>
          </p:nvPr>
        </p:nvSpPr>
        <p:spPr/>
        <p:txBody>
          <a:bodyPr/>
          <a:lstStyle/>
          <a:p>
            <a:endParaRPr lang="en-US" altLang="ko-KR" sz="2000" dirty="0">
              <a:solidFill>
                <a:srgbClr val="00B050"/>
              </a:solidFill>
              <a:latin typeface="Times New Roman" panose="02020603050405020304" pitchFamily="18" charset="0"/>
              <a:cs typeface="Times New Roman" panose="02020603050405020304" pitchFamily="18" charset="0"/>
            </a:endParaRP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356"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1525"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6580" y="1700808"/>
            <a:ext cx="2857500" cy="238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graphicFrame>
            <p:nvGraphicFramePr>
              <p:cNvPr id="12" name="내용 개체 틀 3"/>
              <p:cNvGraphicFramePr>
                <a:graphicFrameLocks/>
              </p:cNvGraphicFramePr>
              <p:nvPr>
                <p:extLst>
                  <p:ext uri="{D42A27DB-BD31-4B8C-83A1-F6EECF244321}">
                    <p14:modId xmlns:p14="http://schemas.microsoft.com/office/powerpoint/2010/main" val="292901936"/>
                  </p:ext>
                </p:extLst>
              </p:nvPr>
            </p:nvGraphicFramePr>
            <p:xfrm>
              <a:off x="683568" y="4338066"/>
              <a:ext cx="7848872" cy="1772920"/>
            </p:xfrm>
            <a:graphic>
              <a:graphicData uri="http://schemas.openxmlformats.org/drawingml/2006/table">
                <a:tbl>
                  <a:tblPr firstRow="1" bandRow="1">
                    <a:tableStyleId>{5C22544A-7EE6-4342-B048-85BDC9FD1C3A}</a:tableStyleId>
                  </a:tblPr>
                  <a:tblGrid>
                    <a:gridCol w="1962218"/>
                    <a:gridCol w="1962218"/>
                    <a:gridCol w="1962218"/>
                    <a:gridCol w="1962218"/>
                  </a:tblGrid>
                  <a:tr h="370840">
                    <a:tc>
                      <a:txBody>
                        <a:bodyPr/>
                        <a:lstStyle/>
                        <a:p>
                          <a:pPr algn="ctr" latinLnBrk="1"/>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𝑩𝑨𝑺𝑰𝑪</m:t>
                                    </m:r>
                                  </m:e>
                                </m:d>
                              </m:oMath>
                            </m:oMathPara>
                          </a14:m>
                          <a:endParaRPr lang="en-US" altLang="ko-KR" sz="1600" dirty="0" smtClean="0"/>
                        </a:p>
                        <a:p>
                          <a:pPr algn="ctr" latinLnBrk="1"/>
                          <a:r>
                            <a:rPr lang="en-US" altLang="ko-KR" sz="1600" dirty="0" smtClean="0"/>
                            <a:t>BASIC</a:t>
                          </a:r>
                          <a:r>
                            <a:rPr lang="en-US" altLang="ko-KR" sz="1600" baseline="0" dirty="0" smtClean="0"/>
                            <a:t> </a:t>
                          </a:r>
                          <a:r>
                            <a:rPr lang="en-US" altLang="ko-KR" sz="1600" baseline="0" dirty="0" err="1" smtClean="0"/>
                            <a:t>Tx</a:t>
                          </a:r>
                          <a:r>
                            <a:rPr lang="en-US" altLang="ko-KR" sz="1600" baseline="0" dirty="0" smtClean="0"/>
                            <a:t>.</a:t>
                          </a:r>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𝑹𝑻𝑺𝑪𝑻𝑺</m:t>
                                    </m:r>
                                  </m:e>
                                </m:d>
                              </m:oMath>
                            </m:oMathPara>
                          </a14:m>
                          <a:endParaRPr lang="en-US" altLang="ko-KR" sz="1600" dirty="0" smtClean="0"/>
                        </a:p>
                        <a:p>
                          <a:pPr algn="ctr" latinLnBrk="1"/>
                          <a:r>
                            <a:rPr lang="en-US" altLang="ko-KR" sz="1600" dirty="0" smtClean="0"/>
                            <a:t>RTSCTS</a:t>
                          </a:r>
                          <a:r>
                            <a:rPr lang="en-US" altLang="ko-KR" sz="1600" baseline="0" dirty="0" smtClean="0"/>
                            <a:t> </a:t>
                          </a:r>
                          <a:r>
                            <a:rPr lang="en-US" altLang="ko-KR" sz="1600" baseline="0" dirty="0" err="1" smtClean="0"/>
                            <a:t>Tx</a:t>
                          </a:r>
                          <a:r>
                            <a:rPr lang="en-US" altLang="ko-KR" sz="1600" baseline="0" dirty="0" smtClean="0"/>
                            <a:t>.</a:t>
                          </a:r>
                          <a:endParaRPr lang="ko-KR" altLang="en-US" sz="1600" dirty="0"/>
                        </a:p>
                      </a:txBody>
                      <a:tcPr anchor="ctr"/>
                    </a:tc>
                    <a:tc>
                      <a:txBody>
                        <a:bodyPr/>
                        <a:lstStyle/>
                        <a:p>
                          <a:pPr algn="ctr" latinLnBrk="1"/>
                          <a14:m>
                            <m:oMathPara xmlns:m="http://schemas.openxmlformats.org/officeDocument/2006/math">
                              <m:oMathParaPr>
                                <m:jc m:val="centerGroup"/>
                              </m:oMathParaPr>
                              <m:oMath xmlns:m="http://schemas.openxmlformats.org/officeDocument/2006/math">
                                <m:sSubSup>
                                  <m:sSubSupPr>
                                    <m:ctrlPr>
                                      <a:rPr lang="en-US" altLang="ko-KR" sz="1600" b="1" i="1" baseline="0" smtClean="0">
                                        <a:latin typeface="Cambria Math"/>
                                      </a:rPr>
                                    </m:ctrlPr>
                                  </m:sSubSupPr>
                                  <m:e>
                                    <m:r>
                                      <a:rPr lang="en-US" altLang="ko-KR" sz="1600" b="1" i="1" baseline="0" smtClean="0">
                                        <a:latin typeface="Cambria Math"/>
                                      </a:rPr>
                                      <m:t>𝑻</m:t>
                                    </m:r>
                                  </m:e>
                                  <m:sub>
                                    <m:r>
                                      <a:rPr lang="en-US" altLang="ko-KR" sz="1600" b="1" i="1" baseline="0" smtClean="0">
                                        <a:latin typeface="Cambria Math"/>
                                      </a:rPr>
                                      <m:t>𝑻</m:t>
                                    </m:r>
                                  </m:sub>
                                  <m:sup>
                                    <m:r>
                                      <a:rPr lang="en-US" altLang="ko-KR" sz="1600" b="1" i="1" baseline="0" smtClean="0">
                                        <a:latin typeface="Cambria Math"/>
                                      </a:rPr>
                                      <m:t>∗</m:t>
                                    </m:r>
                                  </m:sup>
                                </m:sSubSup>
                                <m:d>
                                  <m:dPr>
                                    <m:ctrlPr>
                                      <a:rPr lang="en-US" altLang="ko-KR" sz="1600" b="1" i="1" baseline="0" smtClean="0">
                                        <a:latin typeface="Cambria Math"/>
                                      </a:rPr>
                                    </m:ctrlPr>
                                  </m:dPr>
                                  <m:e>
                                    <m:r>
                                      <a:rPr lang="en-US" altLang="ko-KR" sz="1600" b="1" i="1" baseline="0" smtClean="0">
                                        <a:latin typeface="Cambria Math"/>
                                      </a:rPr>
                                      <m:t>𝑩𝑨𝑺𝑰𝑪</m:t>
                                    </m:r>
                                  </m:e>
                                </m:d>
                              </m:oMath>
                            </m:oMathPara>
                          </a14:m>
                          <a:endParaRPr lang="en-US" altLang="ko-KR" sz="1600" dirty="0" smtClean="0"/>
                        </a:p>
                        <a:p>
                          <a:pPr algn="ctr" latinLnBrk="1"/>
                          <a:r>
                            <a:rPr lang="en-US" altLang="ko-KR" sz="1600" dirty="0" smtClean="0"/>
                            <a:t>RTSCTS</a:t>
                          </a:r>
                          <a:r>
                            <a:rPr lang="en-US" altLang="ko-KR" sz="1600" baseline="0" dirty="0" smtClean="0"/>
                            <a:t> </a:t>
                          </a:r>
                          <a:r>
                            <a:rPr lang="en-US" altLang="ko-KR" sz="1600" baseline="0" dirty="0" err="1" smtClean="0"/>
                            <a:t>Tx</a:t>
                          </a:r>
                          <a:r>
                            <a:rPr lang="en-US" altLang="ko-KR" sz="1600" baseline="0" dirty="0" smtClean="0"/>
                            <a:t>.</a:t>
                          </a:r>
                          <a:endParaRPr lang="ko-KR" altLang="en-US" sz="1600" dirty="0"/>
                        </a:p>
                        <a:p>
                          <a:pPr algn="ctr" latinLnBrk="1"/>
                          <a:r>
                            <a:rPr lang="en-US" altLang="ko-KR" sz="1600" dirty="0" smtClean="0"/>
                            <a:t>Scaling On</a:t>
                          </a:r>
                          <a:endParaRPr lang="ko-KR" altLang="en-US" sz="1600" dirty="0"/>
                        </a:p>
                      </a:txBody>
                      <a:tcPr anchor="ctr"/>
                    </a:tc>
                  </a:tr>
                  <a:tr h="370840">
                    <a:tc>
                      <a:txBody>
                        <a:bodyPr/>
                        <a:lstStyle/>
                        <a:p>
                          <a:pPr algn="ctr" latinLnBrk="1"/>
                          <a:r>
                            <a:rPr lang="en-US" altLang="ko-KR" sz="1600" dirty="0" smtClean="0"/>
                            <a:t>Areal throughput</a:t>
                          </a:r>
                        </a:p>
                      </a:txBody>
                      <a:tcPr anchor="ctr"/>
                    </a:tc>
                    <a:tc>
                      <a:txBody>
                        <a:bodyPr/>
                        <a:lstStyle/>
                        <a:p>
                          <a:pPr algn="ctr" latinLnBrk="1"/>
                          <a:r>
                            <a:rPr lang="en-US" altLang="ko-KR" sz="1600" dirty="0" smtClean="0"/>
                            <a:t>343</a:t>
                          </a:r>
                          <a:endParaRPr lang="ko-KR" altLang="en-US" sz="1600" dirty="0"/>
                        </a:p>
                      </a:txBody>
                      <a:tcPr anchor="ctr"/>
                    </a:tc>
                    <a:tc>
                      <a:txBody>
                        <a:bodyPr/>
                        <a:lstStyle/>
                        <a:p>
                          <a:pPr algn="ctr" latinLnBrk="1"/>
                          <a:r>
                            <a:rPr lang="en-US" altLang="ko-KR" sz="1600" dirty="0" smtClean="0"/>
                            <a:t>726</a:t>
                          </a:r>
                          <a:endParaRPr lang="ko-KR" altLang="en-US" sz="1600" dirty="0"/>
                        </a:p>
                      </a:txBody>
                      <a:tcPr anchor="ctr"/>
                    </a:tc>
                    <a:tc>
                      <a:txBody>
                        <a:bodyPr/>
                        <a:lstStyle/>
                        <a:p>
                          <a:pPr algn="ctr" latinLnBrk="1"/>
                          <a:r>
                            <a:rPr lang="en-US" altLang="ko-KR" sz="1600" dirty="0" smtClean="0"/>
                            <a:t>735</a:t>
                          </a:r>
                          <a:endParaRPr lang="ko-KR" altLang="en-US" sz="1600" dirty="0"/>
                        </a:p>
                      </a:txBody>
                      <a:tcPr anchor="ctr"/>
                    </a:tc>
                  </a:tr>
                  <a:tr h="370840">
                    <a:tc>
                      <a:txBody>
                        <a:bodyPr/>
                        <a:lstStyle/>
                        <a:p>
                          <a:pPr algn="ctr" latinLnBrk="1"/>
                          <a:r>
                            <a:rPr lang="en-US" altLang="ko-KR" sz="1600" dirty="0" smtClean="0"/>
                            <a:t>Ave.</a:t>
                          </a:r>
                          <a:r>
                            <a:rPr lang="en-US" altLang="ko-KR" sz="1600" baseline="0" dirty="0" smtClean="0"/>
                            <a:t> access delay [</a:t>
                          </a:r>
                          <a:r>
                            <a:rPr lang="en-US" altLang="ko-KR" sz="1600" baseline="0" dirty="0" err="1" smtClean="0"/>
                            <a:t>ms</a:t>
                          </a:r>
                          <a:r>
                            <a:rPr lang="en-US" altLang="ko-KR" sz="1600" baseline="0" dirty="0" smtClean="0"/>
                            <a:t>]</a:t>
                          </a:r>
                          <a:endParaRPr lang="en-US" altLang="ko-KR" sz="1600" dirty="0" smtClean="0"/>
                        </a:p>
                      </a:txBody>
                      <a:tcPr anchor="ctr"/>
                    </a:tc>
                    <a:tc>
                      <a:txBody>
                        <a:bodyPr/>
                        <a:lstStyle/>
                        <a:p>
                          <a:pPr algn="ctr" latinLnBrk="1"/>
                          <a:r>
                            <a:rPr lang="en-US" altLang="ko-KR" sz="1600" dirty="0" smtClean="0"/>
                            <a:t>81</a:t>
                          </a:r>
                          <a:endParaRPr lang="ko-KR" altLang="en-US" sz="1600" dirty="0"/>
                        </a:p>
                      </a:txBody>
                      <a:tcPr anchor="ctr"/>
                    </a:tc>
                    <a:tc>
                      <a:txBody>
                        <a:bodyPr/>
                        <a:lstStyle/>
                        <a:p>
                          <a:pPr algn="ctr" latinLnBrk="1"/>
                          <a:r>
                            <a:rPr lang="en-US" altLang="ko-KR" sz="1600" dirty="0" smtClean="0"/>
                            <a:t>37</a:t>
                          </a:r>
                          <a:endParaRPr lang="ko-KR" altLang="en-US" sz="1600" dirty="0"/>
                        </a:p>
                      </a:txBody>
                      <a:tcPr anchor="ctr"/>
                    </a:tc>
                    <a:tc>
                      <a:txBody>
                        <a:bodyPr/>
                        <a:lstStyle/>
                        <a:p>
                          <a:pPr algn="ctr" latinLnBrk="1"/>
                          <a:r>
                            <a:rPr lang="en-US" altLang="ko-KR" sz="1600" dirty="0" smtClean="0"/>
                            <a:t>35</a:t>
                          </a:r>
                          <a:endParaRPr lang="ko-KR" altLang="en-US" sz="1600" dirty="0"/>
                        </a:p>
                      </a:txBody>
                      <a:tcPr anchor="ctr"/>
                    </a:tc>
                  </a:tr>
                </a:tbl>
              </a:graphicData>
            </a:graphic>
          </p:graphicFrame>
        </mc:Choice>
        <mc:Fallback xmlns="">
          <p:graphicFrame>
            <p:nvGraphicFramePr>
              <p:cNvPr id="12" name="내용 개체 틀 3"/>
              <p:cNvGraphicFramePr>
                <a:graphicFrameLocks/>
              </p:cNvGraphicFramePr>
              <p:nvPr>
                <p:extLst>
                  <p:ext uri="{D42A27DB-BD31-4B8C-83A1-F6EECF244321}">
                    <p14:modId xmlns:p14="http://schemas.microsoft.com/office/powerpoint/2010/main" val="292901936"/>
                  </p:ext>
                </p:extLst>
              </p:nvPr>
            </p:nvGraphicFramePr>
            <p:xfrm>
              <a:off x="683568" y="4338066"/>
              <a:ext cx="7848872" cy="1772920"/>
            </p:xfrm>
            <a:graphic>
              <a:graphicData uri="http://schemas.openxmlformats.org/drawingml/2006/table">
                <a:tbl>
                  <a:tblPr firstRow="1" bandRow="1">
                    <a:tableStyleId>{5C22544A-7EE6-4342-B048-85BDC9FD1C3A}</a:tableStyleId>
                  </a:tblPr>
                  <a:tblGrid>
                    <a:gridCol w="1962218"/>
                    <a:gridCol w="1962218"/>
                    <a:gridCol w="1962218"/>
                    <a:gridCol w="1962218"/>
                  </a:tblGrid>
                  <a:tr h="822960">
                    <a:tc>
                      <a:txBody>
                        <a:bodyPr/>
                        <a:lstStyle/>
                        <a:p>
                          <a:pPr algn="ctr" latinLnBrk="1"/>
                          <a:endParaRPr lang="ko-KR" altLang="en-US" sz="1600" dirty="0"/>
                        </a:p>
                      </a:txBody>
                      <a:tcPr anchor="ctr"/>
                    </a:tc>
                    <a:tc>
                      <a:txBody>
                        <a:bodyPr/>
                        <a:lstStyle/>
                        <a:p>
                          <a:endParaRPr lang="ko-KR"/>
                        </a:p>
                      </a:txBody>
                      <a:tcPr anchor="ctr">
                        <a:blipFill rotWithShape="1">
                          <a:blip r:embed="rId5"/>
                          <a:stretch>
                            <a:fillRect l="-100000" t="-741" r="-200000" b="-124444"/>
                          </a:stretch>
                        </a:blipFill>
                      </a:tcPr>
                    </a:tc>
                    <a:tc>
                      <a:txBody>
                        <a:bodyPr/>
                        <a:lstStyle/>
                        <a:p>
                          <a:endParaRPr lang="ko-KR"/>
                        </a:p>
                      </a:txBody>
                      <a:tcPr anchor="ctr">
                        <a:blipFill rotWithShape="1">
                          <a:blip r:embed="rId5"/>
                          <a:stretch>
                            <a:fillRect l="-200000" t="-741" r="-100000" b="-124444"/>
                          </a:stretch>
                        </a:blipFill>
                      </a:tcPr>
                    </a:tc>
                    <a:tc>
                      <a:txBody>
                        <a:bodyPr/>
                        <a:lstStyle/>
                        <a:p>
                          <a:endParaRPr lang="ko-KR"/>
                        </a:p>
                      </a:txBody>
                      <a:tcPr anchor="ctr">
                        <a:blipFill rotWithShape="1">
                          <a:blip r:embed="rId5"/>
                          <a:stretch>
                            <a:fillRect l="-300000" t="-741" b="-124444"/>
                          </a:stretch>
                        </a:blipFill>
                      </a:tcPr>
                    </a:tc>
                  </a:tr>
                  <a:tr h="370840">
                    <a:tc>
                      <a:txBody>
                        <a:bodyPr/>
                        <a:lstStyle/>
                        <a:p>
                          <a:pPr algn="ctr" latinLnBrk="1"/>
                          <a:r>
                            <a:rPr lang="en-US" altLang="ko-KR" sz="1600" dirty="0" smtClean="0"/>
                            <a:t>Areal </a:t>
                          </a:r>
                          <a:r>
                            <a:rPr lang="en-US" altLang="ko-KR" sz="1600" dirty="0" smtClean="0"/>
                            <a:t>throughput</a:t>
                          </a:r>
                          <a:endParaRPr lang="en-US" altLang="ko-KR" sz="1600" dirty="0" smtClean="0"/>
                        </a:p>
                      </a:txBody>
                      <a:tcPr anchor="ctr"/>
                    </a:tc>
                    <a:tc>
                      <a:txBody>
                        <a:bodyPr/>
                        <a:lstStyle/>
                        <a:p>
                          <a:pPr algn="ctr" latinLnBrk="1"/>
                          <a:r>
                            <a:rPr lang="en-US" altLang="ko-KR" sz="1600" dirty="0" smtClean="0"/>
                            <a:t>343</a:t>
                          </a:r>
                          <a:endParaRPr lang="ko-KR" altLang="en-US" sz="1600" dirty="0"/>
                        </a:p>
                      </a:txBody>
                      <a:tcPr anchor="ctr"/>
                    </a:tc>
                    <a:tc>
                      <a:txBody>
                        <a:bodyPr/>
                        <a:lstStyle/>
                        <a:p>
                          <a:pPr algn="ctr" latinLnBrk="1"/>
                          <a:r>
                            <a:rPr lang="en-US" altLang="ko-KR" sz="1600" dirty="0" smtClean="0"/>
                            <a:t>726</a:t>
                          </a:r>
                          <a:endParaRPr lang="ko-KR" altLang="en-US" sz="1600" dirty="0"/>
                        </a:p>
                      </a:txBody>
                      <a:tcPr anchor="ctr"/>
                    </a:tc>
                    <a:tc>
                      <a:txBody>
                        <a:bodyPr/>
                        <a:lstStyle/>
                        <a:p>
                          <a:pPr algn="ctr" latinLnBrk="1"/>
                          <a:r>
                            <a:rPr lang="en-US" altLang="ko-KR" sz="1600" dirty="0" smtClean="0"/>
                            <a:t>735</a:t>
                          </a:r>
                          <a:endParaRPr lang="ko-KR" altLang="en-US" sz="1600" dirty="0"/>
                        </a:p>
                      </a:txBody>
                      <a:tcPr anchor="ctr"/>
                    </a:tc>
                  </a:tr>
                  <a:tr h="579120">
                    <a:tc>
                      <a:txBody>
                        <a:bodyPr/>
                        <a:lstStyle/>
                        <a:p>
                          <a:pPr algn="ctr" latinLnBrk="1"/>
                          <a:r>
                            <a:rPr lang="en-US" altLang="ko-KR" sz="1600" dirty="0" smtClean="0"/>
                            <a:t>Ave.</a:t>
                          </a:r>
                          <a:r>
                            <a:rPr lang="en-US" altLang="ko-KR" sz="1600" baseline="0" dirty="0" smtClean="0"/>
                            <a:t> access delay [</a:t>
                          </a:r>
                          <a:r>
                            <a:rPr lang="en-US" altLang="ko-KR" sz="1600" baseline="0" dirty="0" err="1" smtClean="0"/>
                            <a:t>ms</a:t>
                          </a:r>
                          <a:r>
                            <a:rPr lang="en-US" altLang="ko-KR" sz="1600" baseline="0" dirty="0" smtClean="0"/>
                            <a:t>]</a:t>
                          </a:r>
                          <a:endParaRPr lang="en-US" altLang="ko-KR" sz="1600" dirty="0" smtClean="0"/>
                        </a:p>
                      </a:txBody>
                      <a:tcPr anchor="ctr"/>
                    </a:tc>
                    <a:tc>
                      <a:txBody>
                        <a:bodyPr/>
                        <a:lstStyle/>
                        <a:p>
                          <a:pPr algn="ctr" latinLnBrk="1"/>
                          <a:r>
                            <a:rPr lang="en-US" altLang="ko-KR" sz="1600" dirty="0" smtClean="0"/>
                            <a:t>81</a:t>
                          </a:r>
                          <a:endParaRPr lang="ko-KR" altLang="en-US" sz="1600" dirty="0"/>
                        </a:p>
                      </a:txBody>
                      <a:tcPr anchor="ctr"/>
                    </a:tc>
                    <a:tc>
                      <a:txBody>
                        <a:bodyPr/>
                        <a:lstStyle/>
                        <a:p>
                          <a:pPr algn="ctr" latinLnBrk="1"/>
                          <a:r>
                            <a:rPr lang="en-US" altLang="ko-KR" sz="1600" dirty="0" smtClean="0"/>
                            <a:t>37</a:t>
                          </a:r>
                          <a:endParaRPr lang="ko-KR" altLang="en-US" sz="1600" dirty="0"/>
                        </a:p>
                      </a:txBody>
                      <a:tcPr anchor="ctr"/>
                    </a:tc>
                    <a:tc>
                      <a:txBody>
                        <a:bodyPr/>
                        <a:lstStyle/>
                        <a:p>
                          <a:pPr algn="ctr" latinLnBrk="1"/>
                          <a:r>
                            <a:rPr lang="en-US" altLang="ko-KR" sz="1600" dirty="0" smtClean="0"/>
                            <a:t>35</a:t>
                          </a:r>
                          <a:endParaRPr lang="ko-KR" altLang="en-US" sz="1600" dirty="0"/>
                        </a:p>
                      </a:txBody>
                      <a:tcPr anchor="ctr"/>
                    </a:tc>
                  </a:tr>
                </a:tbl>
              </a:graphicData>
            </a:graphic>
          </p:graphicFrame>
        </mc:Fallback>
      </mc:AlternateContent>
    </p:spTree>
    <p:extLst>
      <p:ext uri="{BB962C8B-B14F-4D97-AF65-F5344CB8AC3E}">
        <p14:creationId xmlns:p14="http://schemas.microsoft.com/office/powerpoint/2010/main" val="1026789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1800" i="1" dirty="0" smtClean="0"/>
              <a:t>p</a:t>
            </a:r>
            <a:r>
              <a:rPr lang="en-US" altLang="ko-KR" sz="1800" dirty="0" smtClean="0"/>
              <a:t>-EIED is designed to be used in Peering Period and CAP</a:t>
            </a:r>
          </a:p>
          <a:p>
            <a:r>
              <a:rPr lang="en-US" altLang="ko-KR" sz="1800" dirty="0" smtClean="0"/>
              <a:t>Traffic model (average packet length) in Peering Period and CAP are expected to be quite different</a:t>
            </a:r>
          </a:p>
          <a:p>
            <a:r>
              <a:rPr lang="en-US" altLang="ko-KR" sz="1800" dirty="0" smtClean="0"/>
              <a:t>In the simulation</a:t>
            </a:r>
          </a:p>
          <a:p>
            <a:pPr lvl="1"/>
            <a:r>
              <a:rPr lang="en-US" altLang="ko-KR" sz="1800" dirty="0" smtClean="0"/>
              <a:t>Message size equivalent to WLAN Association messages was used for Peering Period</a:t>
            </a:r>
            <a:endParaRPr lang="en-US" altLang="ko-KR" sz="1800" dirty="0">
              <a:sym typeface="Wingdings" panose="05000000000000000000" pitchFamily="2" charset="2"/>
            </a:endParaRPr>
          </a:p>
          <a:p>
            <a:pPr lvl="1"/>
            <a:r>
              <a:rPr lang="en-US" altLang="ko-KR" sz="1800" dirty="0" smtClean="0"/>
              <a:t>1KB payload assumed for CAP</a:t>
            </a:r>
          </a:p>
          <a:p>
            <a:r>
              <a:rPr lang="en-US" altLang="ko-KR" sz="1800" dirty="0" smtClean="0">
                <a:sym typeface="Wingdings" panose="05000000000000000000" pitchFamily="2" charset="2"/>
              </a:rPr>
              <a:t>Message size different from the above can be handled efficiently by scaling </a:t>
            </a:r>
            <a:r>
              <a:rPr lang="en-US" altLang="ko-KR" sz="1800" i="1" dirty="0" smtClean="0">
                <a:sym typeface="Wingdings" panose="05000000000000000000" pitchFamily="2" charset="2"/>
              </a:rPr>
              <a:t>p</a:t>
            </a:r>
          </a:p>
          <a:p>
            <a:r>
              <a:rPr lang="en-US" altLang="ko-KR" sz="1800" dirty="0" smtClean="0">
                <a:sym typeface="Wingdings" panose="05000000000000000000" pitchFamily="2" charset="2"/>
              </a:rPr>
              <a:t>Benefit of RTS/CTS exchange is clear in CAP (big </a:t>
            </a:r>
            <a:r>
              <a:rPr lang="en-US" altLang="ko-KR" sz="1800" dirty="0">
                <a:sym typeface="Wingdings" panose="05000000000000000000" pitchFamily="2" charset="2"/>
              </a:rPr>
              <a:t>p</a:t>
            </a:r>
            <a:r>
              <a:rPr lang="en-US" altLang="ko-KR" sz="1800" dirty="0" smtClean="0">
                <a:sym typeface="Wingdings" panose="05000000000000000000" pitchFamily="2" charset="2"/>
              </a:rPr>
              <a:t>ayload), while less significant in Peering Period (small payload)</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Tree>
    <p:extLst>
      <p:ext uri="{BB962C8B-B14F-4D97-AF65-F5344CB8AC3E}">
        <p14:creationId xmlns:p14="http://schemas.microsoft.com/office/powerpoint/2010/main" val="2225737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Updates on the Random Access Scheme for PAC with Simulations</a:t>
            </a:r>
            <a:endParaRPr lang="ko-KR" altLang="en-US" dirty="0"/>
          </a:p>
        </p:txBody>
      </p:sp>
      <p:sp>
        <p:nvSpPr>
          <p:cNvPr id="3" name="부제목 2"/>
          <p:cNvSpPr>
            <a:spLocks noGrp="1"/>
          </p:cNvSpPr>
          <p:nvPr>
            <p:ph type="subTitle" idx="1"/>
          </p:nvPr>
        </p:nvSpPr>
        <p:spPr/>
        <p:txBody>
          <a:bodyPr/>
          <a:lstStyle/>
          <a:p>
            <a:r>
              <a:rPr lang="en-US" altLang="ko-KR" dirty="0" smtClean="0"/>
              <a:t>July 2015</a:t>
            </a:r>
          </a:p>
          <a:p>
            <a:r>
              <a:rPr lang="en-US" altLang="ko-KR" dirty="0" smtClean="0"/>
              <a:t>Hawaii</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511408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(1/4)</a:t>
            </a:r>
            <a:endParaRPr lang="ko-KR" altLang="en-US" dirty="0"/>
          </a:p>
        </p:txBody>
      </p:sp>
      <p:sp>
        <p:nvSpPr>
          <p:cNvPr id="3" name="내용 개체 틀 2"/>
          <p:cNvSpPr>
            <a:spLocks noGrp="1"/>
          </p:cNvSpPr>
          <p:nvPr>
            <p:ph idx="1"/>
          </p:nvPr>
        </p:nvSpPr>
        <p:spPr/>
        <p:txBody>
          <a:bodyPr/>
          <a:lstStyle/>
          <a:p>
            <a:r>
              <a:rPr lang="en-US" altLang="ko-KR" sz="2400" dirty="0" smtClean="0"/>
              <a:t>Random access is used in </a:t>
            </a:r>
            <a:r>
              <a:rPr lang="en-US" altLang="ko-KR" sz="2400" b="1" dirty="0" smtClean="0"/>
              <a:t>Peering Period</a:t>
            </a:r>
            <a:r>
              <a:rPr lang="en-US" altLang="ko-KR" sz="2400" dirty="0" smtClean="0"/>
              <a:t> and </a:t>
            </a:r>
            <a:r>
              <a:rPr lang="en-US" altLang="ko-KR" sz="2400" b="1" dirty="0" smtClean="0"/>
              <a:t>CAP</a:t>
            </a:r>
            <a:r>
              <a:rPr lang="en-US" altLang="ko-KR" sz="2400" dirty="0" smtClean="0"/>
              <a:t> as well as in </a:t>
            </a:r>
            <a:r>
              <a:rPr lang="en-US" altLang="ko-KR" sz="2400" dirty="0"/>
              <a:t>d</a:t>
            </a:r>
            <a:r>
              <a:rPr lang="en-US" altLang="ko-KR" sz="2400" dirty="0" smtClean="0"/>
              <a:t>istributed synchronization.</a:t>
            </a:r>
          </a:p>
          <a:p>
            <a:r>
              <a:rPr lang="en-US" altLang="ko-KR" sz="2400" dirty="0" smtClean="0"/>
              <a:t>But the requirements for Peering Period and CAP are different from those for distributed synchronization</a:t>
            </a:r>
            <a:endParaRPr lang="ko-KR" altLang="en-US" sz="24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18983793"/>
              </p:ext>
            </p:extLst>
          </p:nvPr>
        </p:nvGraphicFramePr>
        <p:xfrm>
          <a:off x="539552" y="3920613"/>
          <a:ext cx="8071048" cy="2316699"/>
        </p:xfrm>
        <a:graphic>
          <a:graphicData uri="http://schemas.openxmlformats.org/drawingml/2006/table">
            <a:tbl>
              <a:tblPr firstRow="1" bandRow="1">
                <a:tableStyleId>{5940675A-B579-460E-94D1-54222C63F5DA}</a:tableStyleId>
              </a:tblPr>
              <a:tblGrid>
                <a:gridCol w="3960440"/>
                <a:gridCol w="4110608"/>
              </a:tblGrid>
              <a:tr h="444491">
                <a:tc>
                  <a:txBody>
                    <a:bodyPr/>
                    <a:lstStyle/>
                    <a:p>
                      <a:pPr algn="ctr" latinLnBrk="1"/>
                      <a:r>
                        <a:rPr lang="en-US" altLang="ko-KR" b="1" dirty="0" smtClean="0"/>
                        <a:t>Synchronization Signals</a:t>
                      </a:r>
                      <a:endParaRPr lang="ko-KR" altLang="en-US" b="1" dirty="0"/>
                    </a:p>
                  </a:txBody>
                  <a:tcPr/>
                </a:tc>
                <a:tc>
                  <a:txBody>
                    <a:bodyPr/>
                    <a:lstStyle/>
                    <a:p>
                      <a:pPr algn="ctr" latinLnBrk="1"/>
                      <a:r>
                        <a:rPr lang="en-US" altLang="ko-KR" b="1" dirty="0" smtClean="0"/>
                        <a:t>Messages</a:t>
                      </a:r>
                      <a:endParaRPr lang="ko-KR" altLang="en-US" b="1" dirty="0"/>
                    </a:p>
                  </a:txBody>
                  <a:tcPr/>
                </a:tc>
              </a:tr>
              <a:tr h="491613">
                <a:tc>
                  <a:txBody>
                    <a:bodyPr/>
                    <a:lstStyle/>
                    <a:p>
                      <a:pPr algn="ctr" latinLnBrk="1"/>
                      <a:r>
                        <a:rPr lang="en-US" altLang="ko-KR" dirty="0" smtClean="0"/>
                        <a:t>Transmitted</a:t>
                      </a:r>
                      <a:r>
                        <a:rPr lang="en-US" altLang="ko-KR" baseline="0" dirty="0" smtClean="0"/>
                        <a:t> by all PDs</a:t>
                      </a:r>
                      <a:endParaRPr lang="ko-KR" altLang="en-US" dirty="0"/>
                    </a:p>
                  </a:txBody>
                  <a:tcPr/>
                </a:tc>
                <a:tc>
                  <a:txBody>
                    <a:bodyPr/>
                    <a:lstStyle/>
                    <a:p>
                      <a:pPr algn="ctr" latinLnBrk="1"/>
                      <a:r>
                        <a:rPr lang="en-US" altLang="ko-KR" dirty="0" smtClean="0"/>
                        <a:t>Transmitted</a:t>
                      </a:r>
                      <a:r>
                        <a:rPr lang="en-US" altLang="ko-KR" baseline="0" dirty="0" smtClean="0"/>
                        <a:t> by PDs with messages</a:t>
                      </a:r>
                      <a:endParaRPr lang="ko-KR" altLang="en-US" dirty="0"/>
                    </a:p>
                  </a:txBody>
                  <a:tcPr/>
                </a:tc>
              </a:tr>
              <a:tr h="491613">
                <a:tc>
                  <a:txBody>
                    <a:bodyPr/>
                    <a:lstStyle/>
                    <a:p>
                      <a:pPr algn="ctr" latinLnBrk="1"/>
                      <a:r>
                        <a:rPr lang="en-US" altLang="ko-KR" dirty="0" smtClean="0"/>
                        <a:t>Transmitted</a:t>
                      </a:r>
                      <a:r>
                        <a:rPr lang="en-US" altLang="ko-KR" baseline="0" dirty="0" smtClean="0"/>
                        <a:t> always</a:t>
                      </a:r>
                      <a:endParaRPr lang="ko-KR" altLang="en-US" dirty="0"/>
                    </a:p>
                  </a:txBody>
                  <a:tcPr/>
                </a:tc>
                <a:tc>
                  <a:txBody>
                    <a:bodyPr/>
                    <a:lstStyle/>
                    <a:p>
                      <a:pPr algn="ctr" latinLnBrk="1"/>
                      <a:r>
                        <a:rPr lang="en-US" altLang="ko-KR" dirty="0" smtClean="0"/>
                        <a:t>Transmitted only when needed</a:t>
                      </a:r>
                      <a:endParaRPr lang="ko-KR" altLang="en-US" dirty="0"/>
                    </a:p>
                  </a:txBody>
                  <a:tcPr/>
                </a:tc>
              </a:tr>
              <a:tr h="444491">
                <a:tc>
                  <a:txBody>
                    <a:bodyPr/>
                    <a:lstStyle/>
                    <a:p>
                      <a:pPr algn="ctr" latinLnBrk="1"/>
                      <a:r>
                        <a:rPr lang="en-US" altLang="ko-KR" dirty="0" smtClean="0"/>
                        <a:t>Stable</a:t>
                      </a:r>
                      <a:endParaRPr lang="ko-KR" altLang="en-US" dirty="0"/>
                    </a:p>
                  </a:txBody>
                  <a:tcPr/>
                </a:tc>
                <a:tc>
                  <a:txBody>
                    <a:bodyPr/>
                    <a:lstStyle/>
                    <a:p>
                      <a:pPr algn="ctr" latinLnBrk="1"/>
                      <a:r>
                        <a:rPr lang="en-US" altLang="ko-KR" dirty="0" smtClean="0"/>
                        <a:t>Dynamic</a:t>
                      </a:r>
                      <a:endParaRPr lang="ko-KR" altLang="en-US" dirty="0"/>
                    </a:p>
                  </a:txBody>
                  <a:tcPr/>
                </a:tc>
              </a:tr>
              <a:tr h="444491">
                <a:tc>
                  <a:txBody>
                    <a:bodyPr/>
                    <a:lstStyle/>
                    <a:p>
                      <a:pPr algn="ctr" latinLnBrk="1"/>
                      <a:r>
                        <a:rPr lang="en-US" altLang="ko-KR" dirty="0" smtClean="0"/>
                        <a:t>Criterion: Stability, simplicity</a:t>
                      </a:r>
                      <a:endParaRPr lang="ko-KR" altLang="en-US" dirty="0"/>
                    </a:p>
                  </a:txBody>
                  <a:tcPr/>
                </a:tc>
                <a:tc>
                  <a:txBody>
                    <a:bodyPr/>
                    <a:lstStyle/>
                    <a:p>
                      <a:pPr algn="ctr" latinLnBrk="1"/>
                      <a:r>
                        <a:rPr lang="en-US" altLang="ko-KR" dirty="0" smtClean="0"/>
                        <a:t>Criterion: Adaptability, performance</a:t>
                      </a:r>
                      <a:endParaRPr lang="ko-KR" altLang="en-US" dirty="0"/>
                    </a:p>
                  </a:txBody>
                  <a:tcPr/>
                </a:tc>
              </a:tr>
            </a:tbl>
          </a:graphicData>
        </a:graphic>
      </p:graphicFrame>
    </p:spTree>
    <p:extLst>
      <p:ext uri="{BB962C8B-B14F-4D97-AF65-F5344CB8AC3E}">
        <p14:creationId xmlns:p14="http://schemas.microsoft.com/office/powerpoint/2010/main" val="271142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(2/4)</a:t>
            </a:r>
            <a:endParaRPr lang="ko-KR" altLang="en-US" dirty="0"/>
          </a:p>
        </p:txBody>
      </p:sp>
      <p:sp>
        <p:nvSpPr>
          <p:cNvPr id="3" name="내용 개체 틀 2"/>
          <p:cNvSpPr>
            <a:spLocks noGrp="1"/>
          </p:cNvSpPr>
          <p:nvPr>
            <p:ph idx="1"/>
          </p:nvPr>
        </p:nvSpPr>
        <p:spPr/>
        <p:txBody>
          <a:bodyPr/>
          <a:lstStyle/>
          <a:p>
            <a:r>
              <a:rPr lang="en-US" altLang="ko-KR" sz="2000" dirty="0" smtClean="0"/>
              <a:t>Distributed</a:t>
            </a:r>
            <a:r>
              <a:rPr lang="en-US" altLang="ko-KR" sz="2000" b="1" dirty="0" smtClean="0"/>
              <a:t> synchronization</a:t>
            </a:r>
          </a:p>
          <a:p>
            <a:pPr lvl="1"/>
            <a:r>
              <a:rPr lang="en-US" altLang="ko-KR" sz="1800" i="1" dirty="0" err="1" smtClean="0"/>
              <a:t>i</a:t>
            </a:r>
            <a:r>
              <a:rPr lang="en-US" altLang="ko-KR" sz="1800" dirty="0" smtClean="0"/>
              <a:t>-EIED (called EIED in 687r0)</a:t>
            </a:r>
          </a:p>
          <a:p>
            <a:pPr lvl="1"/>
            <a:r>
              <a:rPr lang="en-US" altLang="ko-KR" sz="1800" i="1" dirty="0" smtClean="0"/>
              <a:t>“</a:t>
            </a:r>
            <a:r>
              <a:rPr lang="en-US" altLang="ko-KR" sz="1800" i="1" dirty="0" err="1" smtClean="0"/>
              <a:t>i</a:t>
            </a:r>
            <a:r>
              <a:rPr lang="en-US" altLang="ko-KR" sz="1800" i="1" dirty="0" smtClean="0"/>
              <a:t>-” </a:t>
            </a:r>
            <a:r>
              <a:rPr lang="en-US" altLang="ko-KR" sz="1800" dirty="0" smtClean="0"/>
              <a:t>stands for idle-time</a:t>
            </a:r>
          </a:p>
          <a:p>
            <a:pPr lvl="1"/>
            <a:r>
              <a:rPr lang="en-US" altLang="ko-KR" sz="1800" dirty="0" smtClean="0"/>
              <a:t>CW (contention window) is updated using EIED (exponential increase exponential decrease) backoff algorithm</a:t>
            </a:r>
          </a:p>
          <a:p>
            <a:pPr lvl="1"/>
            <a:r>
              <a:rPr lang="en-US" altLang="ko-KR" sz="1800" dirty="0" smtClean="0"/>
              <a:t>CW is updated based on the idle-time between packets (i.e., inter-arrival time)</a:t>
            </a:r>
          </a:p>
          <a:p>
            <a:r>
              <a:rPr lang="en-US" altLang="ko-KR" sz="2000" dirty="0" smtClean="0"/>
              <a:t>Messages in </a:t>
            </a:r>
            <a:r>
              <a:rPr lang="en-US" altLang="ko-KR" sz="2000" b="1" dirty="0" smtClean="0"/>
              <a:t>Peering Period</a:t>
            </a:r>
            <a:r>
              <a:rPr lang="en-US" altLang="ko-KR" sz="2000" dirty="0" smtClean="0"/>
              <a:t> and </a:t>
            </a:r>
            <a:r>
              <a:rPr lang="en-US" altLang="ko-KR" sz="2000" b="1" dirty="0" smtClean="0"/>
              <a:t>CAP</a:t>
            </a:r>
          </a:p>
          <a:p>
            <a:pPr lvl="1"/>
            <a:r>
              <a:rPr lang="en-US" altLang="ko-KR" sz="1800" i="1" dirty="0" smtClean="0"/>
              <a:t>p</a:t>
            </a:r>
            <a:r>
              <a:rPr lang="en-US" altLang="ko-KR" sz="1800" dirty="0" smtClean="0"/>
              <a:t>-EIED (aka adaptive </a:t>
            </a:r>
            <a:r>
              <a:rPr lang="en-US" altLang="ko-KR" sz="1800" i="1" dirty="0" smtClean="0"/>
              <a:t>p</a:t>
            </a:r>
            <a:r>
              <a:rPr lang="en-US" altLang="ko-KR" sz="1800" dirty="0" smtClean="0"/>
              <a:t>-persistent in 687r0)</a:t>
            </a:r>
          </a:p>
          <a:p>
            <a:pPr lvl="1"/>
            <a:r>
              <a:rPr lang="en-US" altLang="ko-KR" sz="1800" i="1" dirty="0" smtClean="0"/>
              <a:t>“p-”</a:t>
            </a:r>
            <a:r>
              <a:rPr lang="en-US" altLang="ko-KR" sz="1800" dirty="0" smtClean="0"/>
              <a:t> stands for persistent</a:t>
            </a:r>
          </a:p>
          <a:p>
            <a:pPr lvl="1"/>
            <a:r>
              <a:rPr lang="en-US" altLang="ko-KR" sz="1800" dirty="0" smtClean="0"/>
              <a:t>Instead of CW, use probability of transmission </a:t>
            </a:r>
            <a:r>
              <a:rPr lang="en-US" altLang="ko-KR" sz="1800" i="1" dirty="0" smtClean="0"/>
              <a:t>p</a:t>
            </a:r>
            <a:r>
              <a:rPr lang="en-US" altLang="ko-KR" sz="1800" dirty="0" smtClean="0"/>
              <a:t> (</a:t>
            </a:r>
            <a:r>
              <a:rPr lang="en-US" altLang="ko-KR" sz="1800" dirty="0" smtClean="0">
                <a:sym typeface="Symbol"/>
              </a:rPr>
              <a:t> 1/CW</a:t>
            </a:r>
            <a:r>
              <a:rPr lang="en-US" altLang="ko-KR" sz="1800" dirty="0" smtClean="0"/>
              <a:t>)</a:t>
            </a:r>
          </a:p>
          <a:p>
            <a:pPr lvl="1"/>
            <a:r>
              <a:rPr lang="en-US" altLang="ko-KR" sz="1800" i="1" dirty="0" smtClean="0"/>
              <a:t>p</a:t>
            </a:r>
            <a:r>
              <a:rPr lang="en-US" altLang="ko-KR" sz="1800" dirty="0" smtClean="0"/>
              <a:t> is updated based on the idle-time between packets</a:t>
            </a:r>
            <a:endParaRPr lang="ko-KR" altLang="en-US" sz="18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3491874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(3/4)</a:t>
            </a:r>
            <a:endParaRPr lang="ko-KR" altLang="en-US" dirty="0"/>
          </a:p>
        </p:txBody>
      </p:sp>
      <p:sp>
        <p:nvSpPr>
          <p:cNvPr id="3" name="내용 개체 틀 2"/>
          <p:cNvSpPr>
            <a:spLocks noGrp="1"/>
          </p:cNvSpPr>
          <p:nvPr>
            <p:ph idx="1"/>
          </p:nvPr>
        </p:nvSpPr>
        <p:spPr/>
        <p:txBody>
          <a:bodyPr/>
          <a:lstStyle/>
          <a:p>
            <a:r>
              <a:rPr lang="en-US" altLang="ko-KR" sz="2000" dirty="0" smtClean="0"/>
              <a:t>Simulation results: Basic access, #PDs: 50 </a:t>
            </a:r>
            <a:r>
              <a:rPr lang="en-US" altLang="ko-KR" sz="2000" dirty="0" smtClean="0">
                <a:sym typeface="Wingdings" panose="05000000000000000000" pitchFamily="2" charset="2"/>
              </a:rPr>
              <a:t> 200</a:t>
            </a:r>
            <a:endParaRPr lang="en-US" altLang="ko-KR" sz="2400" dirty="0" smtClean="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a:xfrm>
            <a:off x="4344988" y="6486798"/>
            <a:ext cx="530225" cy="182562"/>
          </a:xfrm>
        </p:spPr>
        <p:txBody>
          <a:bodyPr/>
          <a:lstStyle/>
          <a:p>
            <a:r>
              <a:rPr lang="en-US" altLang="ko-KR" smtClean="0"/>
              <a:t>Slide </a:t>
            </a:r>
            <a:fld id="{CDE46E7E-3960-4637-AA10-33D76C39FA32}" type="slidenum">
              <a:rPr lang="en-US" altLang="ko-KR" smtClean="0"/>
              <a:pPr/>
              <a:t>5</a:t>
            </a:fld>
            <a:endParaRPr lang="en-US" altLang="ko-KR"/>
          </a:p>
        </p:txBody>
      </p:sp>
      <p:pic>
        <p:nvPicPr>
          <p:cNvPr id="7" name="그림 6"/>
          <p:cNvPicPr>
            <a:picLocks noChangeAspect="1"/>
          </p:cNvPicPr>
          <p:nvPr/>
        </p:nvPicPr>
        <p:blipFill>
          <a:blip r:embed="rId2"/>
          <a:stretch>
            <a:fillRect/>
          </a:stretch>
        </p:blipFill>
        <p:spPr>
          <a:xfrm>
            <a:off x="148208" y="2492896"/>
            <a:ext cx="4495800" cy="2898134"/>
          </a:xfrm>
          <a:prstGeom prst="rect">
            <a:avLst/>
          </a:prstGeom>
        </p:spPr>
      </p:pic>
      <p:pic>
        <p:nvPicPr>
          <p:cNvPr id="9" name="그림 8"/>
          <p:cNvPicPr>
            <a:picLocks noChangeAspect="1"/>
          </p:cNvPicPr>
          <p:nvPr/>
        </p:nvPicPr>
        <p:blipFill>
          <a:blip r:embed="rId3"/>
          <a:stretch>
            <a:fillRect/>
          </a:stretch>
        </p:blipFill>
        <p:spPr>
          <a:xfrm>
            <a:off x="4424863" y="3267170"/>
            <a:ext cx="4495800" cy="2898134"/>
          </a:xfrm>
          <a:prstGeom prst="rect">
            <a:avLst/>
          </a:prstGeom>
        </p:spPr>
      </p:pic>
      <p:sp>
        <p:nvSpPr>
          <p:cNvPr id="11" name="타원 10"/>
          <p:cNvSpPr/>
          <p:nvPr/>
        </p:nvSpPr>
        <p:spPr>
          <a:xfrm>
            <a:off x="1403648" y="4005064"/>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2" name="직선 화살표 연결선 11"/>
          <p:cNvCxnSpPr/>
          <p:nvPr/>
        </p:nvCxnSpPr>
        <p:spPr>
          <a:xfrm>
            <a:off x="1653573" y="4532765"/>
            <a:ext cx="3221640" cy="1369961"/>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4" name="직선 화살표 연결선 13"/>
          <p:cNvCxnSpPr/>
          <p:nvPr/>
        </p:nvCxnSpPr>
        <p:spPr>
          <a:xfrm flipV="1">
            <a:off x="1652851" y="3501008"/>
            <a:ext cx="3222362" cy="481564"/>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61240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(4/4)</a:t>
            </a:r>
            <a:endParaRPr lang="ko-KR" altLang="en-US" dirty="0"/>
          </a:p>
        </p:txBody>
      </p:sp>
      <p:sp>
        <p:nvSpPr>
          <p:cNvPr id="3" name="내용 개체 틀 2"/>
          <p:cNvSpPr>
            <a:spLocks noGrp="1"/>
          </p:cNvSpPr>
          <p:nvPr>
            <p:ph idx="1"/>
          </p:nvPr>
        </p:nvSpPr>
        <p:spPr/>
        <p:txBody>
          <a:bodyPr/>
          <a:lstStyle/>
          <a:p>
            <a:r>
              <a:rPr lang="en-US" altLang="ko-KR" sz="2000" dirty="0" smtClean="0"/>
              <a:t>Simulation results: RTS/CTS, #PDs: 50 </a:t>
            </a:r>
            <a:r>
              <a:rPr lang="en-US" altLang="ko-KR" sz="2000" dirty="0" smtClean="0">
                <a:sym typeface="Wingdings" panose="05000000000000000000" pitchFamily="2" charset="2"/>
              </a:rPr>
              <a:t> 200</a:t>
            </a:r>
            <a:endParaRPr lang="en-US" altLang="ko-KR" sz="2400" dirty="0" smtClean="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pic>
        <p:nvPicPr>
          <p:cNvPr id="7" name="그림 6"/>
          <p:cNvPicPr>
            <a:picLocks noChangeAspect="1"/>
          </p:cNvPicPr>
          <p:nvPr/>
        </p:nvPicPr>
        <p:blipFill>
          <a:blip r:embed="rId2"/>
          <a:stretch>
            <a:fillRect/>
          </a:stretch>
        </p:blipFill>
        <p:spPr>
          <a:xfrm>
            <a:off x="148208" y="2492896"/>
            <a:ext cx="4495800" cy="2898134"/>
          </a:xfrm>
          <a:prstGeom prst="rect">
            <a:avLst/>
          </a:prstGeom>
        </p:spPr>
      </p:pic>
      <p:pic>
        <p:nvPicPr>
          <p:cNvPr id="11" name="그림 10"/>
          <p:cNvPicPr>
            <a:picLocks noChangeAspect="1"/>
          </p:cNvPicPr>
          <p:nvPr/>
        </p:nvPicPr>
        <p:blipFill>
          <a:blip r:embed="rId3"/>
          <a:stretch>
            <a:fillRect/>
          </a:stretch>
        </p:blipFill>
        <p:spPr>
          <a:xfrm>
            <a:off x="4427984" y="3284984"/>
            <a:ext cx="4495800" cy="2898134"/>
          </a:xfrm>
          <a:prstGeom prst="rect">
            <a:avLst/>
          </a:prstGeom>
        </p:spPr>
      </p:pic>
      <p:sp>
        <p:nvSpPr>
          <p:cNvPr id="12" name="타원 11"/>
          <p:cNvSpPr/>
          <p:nvPr/>
        </p:nvSpPr>
        <p:spPr>
          <a:xfrm>
            <a:off x="1403648" y="4005064"/>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3" name="직선 화살표 연결선 12"/>
          <p:cNvCxnSpPr/>
          <p:nvPr/>
        </p:nvCxnSpPr>
        <p:spPr>
          <a:xfrm flipV="1">
            <a:off x="1652851" y="3501008"/>
            <a:ext cx="3222362" cy="481564"/>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4" name="직선 화살표 연결선 13"/>
          <p:cNvCxnSpPr/>
          <p:nvPr/>
        </p:nvCxnSpPr>
        <p:spPr>
          <a:xfrm>
            <a:off x="1653573" y="4532765"/>
            <a:ext cx="3221640" cy="1369961"/>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5761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p</a:t>
            </a:r>
            <a:r>
              <a:rPr lang="en-US" altLang="ko-KR" dirty="0" smtClean="0"/>
              <a:t>-EIED in a Nutshell</a:t>
            </a:r>
            <a:endParaRPr lang="ko-KR" altLang="en-US" dirty="0"/>
          </a:p>
        </p:txBody>
      </p:sp>
      <p:sp>
        <p:nvSpPr>
          <p:cNvPr id="3" name="내용 개체 틀 2"/>
          <p:cNvSpPr>
            <a:spLocks noGrp="1"/>
          </p:cNvSpPr>
          <p:nvPr>
            <p:ph idx="1"/>
          </p:nvPr>
        </p:nvSpPr>
        <p:spPr/>
        <p:txBody>
          <a:bodyPr/>
          <a:lstStyle/>
          <a:p>
            <a:pPr marL="342900" lvl="1" indent="-342900">
              <a:buFontTx/>
              <a:buChar char="•"/>
            </a:pPr>
            <a:r>
              <a:rPr lang="en-US" altLang="ko-KR" sz="2400" i="1" dirty="0" smtClean="0">
                <a:solidFill>
                  <a:srgbClr val="0000FF"/>
                </a:solidFill>
              </a:rPr>
              <a:t>p</a:t>
            </a:r>
            <a:r>
              <a:rPr lang="en-US" altLang="ko-KR" sz="2400" dirty="0" smtClean="0"/>
              <a:t>: Probability of packet transmission in the next backoff slot; </a:t>
            </a:r>
            <a:r>
              <a:rPr lang="en-US" altLang="ko-KR" sz="2400" i="1" dirty="0"/>
              <a:t>p</a:t>
            </a:r>
            <a:r>
              <a:rPr lang="en-US" altLang="ko-KR" sz="2400" dirty="0"/>
              <a:t> = </a:t>
            </a:r>
            <a:r>
              <a:rPr lang="en-US" altLang="ko-KR" sz="2400" i="1" dirty="0" err="1"/>
              <a:t>p</a:t>
            </a:r>
            <a:r>
              <a:rPr lang="en-US" altLang="ko-KR" sz="2400" baseline="-25000" dirty="0" err="1"/>
              <a:t>basic</a:t>
            </a:r>
            <a:r>
              <a:rPr lang="en-US" altLang="ko-KR" sz="2400" dirty="0"/>
              <a:t> / </a:t>
            </a:r>
            <a:r>
              <a:rPr lang="en-US" altLang="ko-KR" sz="2400" dirty="0" err="1"/>
              <a:t>sqrt</a:t>
            </a:r>
            <a:r>
              <a:rPr lang="en-US" altLang="ko-KR" sz="2400" dirty="0"/>
              <a:t>(L</a:t>
            </a:r>
            <a:r>
              <a:rPr lang="en-US" altLang="ko-KR" sz="2400" baseline="-25000" dirty="0"/>
              <a:t>2</a:t>
            </a:r>
            <a:r>
              <a:rPr lang="en-US" altLang="ko-KR" sz="2400" dirty="0"/>
              <a:t> / L</a:t>
            </a:r>
            <a:r>
              <a:rPr lang="en-US" altLang="ko-KR" sz="2400" baseline="-25000" dirty="0"/>
              <a:t>1</a:t>
            </a:r>
            <a:r>
              <a:rPr lang="en-US" altLang="ko-KR" sz="2400" dirty="0" smtClean="0"/>
              <a:t>)</a:t>
            </a:r>
          </a:p>
          <a:p>
            <a:r>
              <a:rPr lang="en-US" altLang="ko-KR" sz="2400" i="1" dirty="0" smtClean="0">
                <a:solidFill>
                  <a:srgbClr val="0000FF"/>
                </a:solidFill>
              </a:rPr>
              <a:t>T</a:t>
            </a:r>
            <a:r>
              <a:rPr lang="en-US" altLang="ko-KR" sz="2400" i="1" baseline="-25000" dirty="0" smtClean="0">
                <a:solidFill>
                  <a:srgbClr val="0000FF"/>
                </a:solidFill>
              </a:rPr>
              <a:t>T</a:t>
            </a:r>
            <a:r>
              <a:rPr lang="en-US" altLang="ko-KR" sz="2400" dirty="0" smtClean="0"/>
              <a:t>: Target idle-time between packets</a:t>
            </a:r>
          </a:p>
          <a:p>
            <a:r>
              <a:rPr lang="en-US" altLang="ko-KR" sz="2400" i="1" dirty="0" smtClean="0">
                <a:solidFill>
                  <a:srgbClr val="0000FF"/>
                </a:solidFill>
              </a:rPr>
              <a:t>T</a:t>
            </a:r>
            <a:r>
              <a:rPr lang="en-US" altLang="ko-KR" sz="2400" i="1" baseline="-25000" dirty="0" smtClean="0">
                <a:solidFill>
                  <a:srgbClr val="0000FF"/>
                </a:solidFill>
              </a:rPr>
              <a:t>M</a:t>
            </a:r>
            <a:r>
              <a:rPr lang="en-US" altLang="ko-KR" sz="2400" dirty="0" smtClean="0"/>
              <a:t>: Measured idle-time </a:t>
            </a:r>
            <a:r>
              <a:rPr lang="en-US" altLang="ko-KR" sz="2400" dirty="0"/>
              <a:t>between </a:t>
            </a:r>
            <a:r>
              <a:rPr lang="en-US" altLang="ko-KR" sz="2400" dirty="0" smtClean="0"/>
              <a:t>packets</a:t>
            </a:r>
          </a:p>
          <a:p>
            <a:endParaRPr lang="en-US" altLang="ko-KR" sz="2400" dirty="0"/>
          </a:p>
          <a:p>
            <a:endParaRPr lang="en-US" altLang="ko-KR" sz="2400" dirty="0" smtClean="0"/>
          </a:p>
          <a:p>
            <a:endParaRPr lang="en-US" altLang="ko-KR" sz="2400" dirty="0"/>
          </a:p>
          <a:p>
            <a:endParaRPr lang="en-US" altLang="ko-KR" sz="2400" dirty="0" smtClean="0"/>
          </a:p>
          <a:p>
            <a:endParaRPr lang="en-US" altLang="ko-KR" sz="2400" dirty="0"/>
          </a:p>
          <a:p>
            <a:pPr marL="0" indent="0">
              <a:buNone/>
            </a:pPr>
            <a:r>
              <a:rPr lang="en-US" altLang="ko-KR" sz="1800" dirty="0" smtClean="0"/>
              <a:t>(See 15-15-0425-00-0008 for more details)</a:t>
            </a:r>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TextBox 7"/>
          <p:cNvSpPr txBox="1"/>
          <p:nvPr/>
        </p:nvSpPr>
        <p:spPr>
          <a:xfrm>
            <a:off x="3131840" y="3794264"/>
            <a:ext cx="3531736" cy="1938992"/>
          </a:xfrm>
          <a:prstGeom prst="rect">
            <a:avLst/>
          </a:prstGeom>
          <a:noFill/>
        </p:spPr>
        <p:txBody>
          <a:bodyPr wrap="none" rtlCol="0">
            <a:spAutoFit/>
          </a:bodyPr>
          <a:lstStyle/>
          <a:p>
            <a:pPr marL="0" indent="0">
              <a:buNone/>
            </a:pPr>
            <a:r>
              <a:rPr lang="en-US" altLang="ko-KR" sz="2000" dirty="0">
                <a:latin typeface="Lucida Sans Typewriter" panose="020B0509030504030204" pitchFamily="49" charset="0"/>
              </a:rPr>
              <a:t>if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&lt;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a:t>
            </a:r>
          </a:p>
          <a:p>
            <a:pPr marL="0" indent="0">
              <a:buNone/>
            </a:pPr>
            <a:r>
              <a:rPr lang="en-US" altLang="ko-KR" sz="2000" dirty="0" smtClean="0">
                <a:latin typeface="Lucida Sans Typewriter" panose="020B0509030504030204" pitchFamily="49" charset="0"/>
              </a:rPr>
              <a:t>    increase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a:p>
            <a:pPr marL="0" indent="0">
              <a:buNone/>
            </a:pPr>
            <a:r>
              <a:rPr lang="en-US" altLang="ko-KR" sz="2000" dirty="0">
                <a:latin typeface="Lucida Sans Typewriter" panose="020B0509030504030204" pitchFamily="49" charset="0"/>
              </a:rPr>
              <a:t>else if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a:t>
            </a:r>
            <a:r>
              <a:rPr lang="en-US" altLang="ko-KR" sz="2000" dirty="0">
                <a:latin typeface="Lucida Sans Typewriter" panose="020B0509030504030204" pitchFamily="49" charset="0"/>
                <a:sym typeface="Symbol"/>
              </a:rPr>
              <a:t></a:t>
            </a:r>
            <a:r>
              <a:rPr lang="en-US" altLang="ko-KR" sz="2000" dirty="0">
                <a:latin typeface="Lucida Sans Typewriter" panose="020B0509030504030204" pitchFamily="49" charset="0"/>
              </a:rPr>
              <a: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a:t>
            </a:r>
          </a:p>
          <a:p>
            <a:pPr marL="0" indent="0">
              <a:buNone/>
            </a:pPr>
            <a:r>
              <a:rPr lang="en-US" altLang="ko-KR" sz="2000" dirty="0">
                <a:latin typeface="Lucida Sans Typewriter" panose="020B0509030504030204" pitchFamily="49" charset="0"/>
              </a:rPr>
              <a:t>   </a:t>
            </a:r>
            <a:r>
              <a:rPr lang="en-US" altLang="ko-KR" sz="2000" dirty="0" smtClean="0">
                <a:latin typeface="Lucida Sans Typewriter" panose="020B0509030504030204" pitchFamily="49" charset="0"/>
              </a:rPr>
              <a:t> no change to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a:p>
            <a:pPr marL="0" indent="0">
              <a:buNone/>
            </a:pPr>
            <a:r>
              <a:rPr lang="en-US" altLang="ko-KR" sz="2000" dirty="0">
                <a:latin typeface="Lucida Sans Typewriter" panose="020B0509030504030204" pitchFamily="49" charset="0"/>
              </a:rPr>
              <a:t>else /* T</a:t>
            </a:r>
            <a:r>
              <a:rPr lang="en-US" altLang="ko-KR" sz="2000" baseline="-25000" dirty="0">
                <a:latin typeface="Lucida Sans Typewriter" panose="020B0509030504030204" pitchFamily="49" charset="0"/>
              </a:rPr>
              <a:t>M</a:t>
            </a:r>
            <a:r>
              <a:rPr lang="en-US" altLang="ko-KR" sz="2000" dirty="0">
                <a:latin typeface="Lucida Sans Typewriter" panose="020B0509030504030204" pitchFamily="49" charset="0"/>
              </a:rPr>
              <a:t> &gt; T</a:t>
            </a:r>
            <a:r>
              <a:rPr lang="en-US" altLang="ko-KR" sz="2000" baseline="-25000" dirty="0">
                <a:latin typeface="Lucida Sans Typewriter" panose="020B0509030504030204" pitchFamily="49" charset="0"/>
              </a:rPr>
              <a:t>T</a:t>
            </a:r>
            <a:r>
              <a:rPr lang="en-US" altLang="ko-KR" sz="2000" dirty="0">
                <a:latin typeface="Lucida Sans Typewriter" panose="020B0509030504030204" pitchFamily="49" charset="0"/>
              </a:rPr>
              <a:t> */</a:t>
            </a:r>
          </a:p>
          <a:p>
            <a:pPr marL="0" indent="0">
              <a:buNone/>
            </a:pPr>
            <a:r>
              <a:rPr lang="en-US" altLang="ko-KR" sz="2000" dirty="0">
                <a:latin typeface="Lucida Sans Typewriter" panose="020B0509030504030204" pitchFamily="49" charset="0"/>
              </a:rPr>
              <a:t>    </a:t>
            </a:r>
            <a:r>
              <a:rPr lang="en-US" altLang="ko-KR" sz="2000" dirty="0" smtClean="0">
                <a:latin typeface="Lucida Sans Typewriter" panose="020B0509030504030204" pitchFamily="49" charset="0"/>
              </a:rPr>
              <a:t>decrease </a:t>
            </a:r>
            <a:r>
              <a:rPr lang="en-US" altLang="ko-KR" sz="2000" i="1" dirty="0" err="1" smtClean="0">
                <a:latin typeface="Lucida Sans Typewriter" panose="020B0509030504030204" pitchFamily="49" charset="0"/>
              </a:rPr>
              <a:t>p</a:t>
            </a:r>
            <a:r>
              <a:rPr lang="en-US" altLang="ko-KR" sz="2000" baseline="-25000" dirty="0" err="1"/>
              <a:t>basic</a:t>
            </a:r>
            <a:r>
              <a:rPr lang="en-US" altLang="ko-KR" sz="2000" dirty="0" smtClean="0">
                <a:latin typeface="Lucida Sans Typewriter" panose="020B0509030504030204" pitchFamily="49" charset="0"/>
              </a:rPr>
              <a:t>;</a:t>
            </a:r>
            <a:endParaRPr lang="en-US" altLang="ko-KR" sz="2000" i="1" dirty="0">
              <a:latin typeface="Lucida Sans Typewriter" panose="020B0509030504030204" pitchFamily="49" charset="0"/>
            </a:endParaRPr>
          </a:p>
        </p:txBody>
      </p:sp>
    </p:spTree>
    <p:extLst>
      <p:ext uri="{BB962C8B-B14F-4D97-AF65-F5344CB8AC3E}">
        <p14:creationId xmlns:p14="http://schemas.microsoft.com/office/powerpoint/2010/main" val="99928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Message Size Info.</a:t>
            </a:r>
            <a:endParaRPr lang="ko-KR" altLang="en-US" dirty="0"/>
          </a:p>
        </p:txBody>
      </p:sp>
      <p:sp>
        <p:nvSpPr>
          <p:cNvPr id="3" name="내용 개체 틀 2"/>
          <p:cNvSpPr>
            <a:spLocks noGrp="1"/>
          </p:cNvSpPr>
          <p:nvPr>
            <p:ph idx="1"/>
          </p:nvPr>
        </p:nvSpPr>
        <p:spPr/>
        <p:txBody>
          <a:bodyPr/>
          <a:lstStyle/>
          <a:p>
            <a:r>
              <a:rPr lang="en-US" altLang="ko-KR" dirty="0" smtClean="0"/>
              <a:t>In 802.11</a:t>
            </a:r>
            <a:endParaRPr lang="ko-KR" altLang="en-US"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2133" y="2646164"/>
            <a:ext cx="6016251" cy="998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3734122"/>
            <a:ext cx="6002576" cy="25751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6280760" y="3997513"/>
            <a:ext cx="423514" cy="938719"/>
          </a:xfrm>
          <a:prstGeom prst="rect">
            <a:avLst/>
          </a:prstGeom>
          <a:noFill/>
        </p:spPr>
        <p:txBody>
          <a:bodyPr wrap="none" rtlCol="0">
            <a:spAutoFit/>
          </a:bodyPr>
          <a:lstStyle/>
          <a:p>
            <a:r>
              <a:rPr lang="en-US" altLang="ko-KR" sz="1100" dirty="0" smtClean="0">
                <a:solidFill>
                  <a:schemeClr val="accent1"/>
                </a:solidFill>
              </a:rPr>
              <a:t>Oct.</a:t>
            </a:r>
          </a:p>
          <a:p>
            <a:r>
              <a:rPr lang="en-US" altLang="ko-KR" sz="1100" dirty="0" smtClean="0">
                <a:solidFill>
                  <a:schemeClr val="accent1"/>
                </a:solidFill>
              </a:rPr>
              <a:t>2</a:t>
            </a:r>
          </a:p>
          <a:p>
            <a:r>
              <a:rPr lang="en-US" altLang="ko-KR" sz="1100" dirty="0" smtClean="0">
                <a:solidFill>
                  <a:schemeClr val="accent1"/>
                </a:solidFill>
              </a:rPr>
              <a:t>2</a:t>
            </a:r>
          </a:p>
          <a:p>
            <a:r>
              <a:rPr lang="en-US" altLang="ko-KR" sz="1100" dirty="0" smtClean="0">
                <a:solidFill>
                  <a:schemeClr val="accent1"/>
                </a:solidFill>
              </a:rPr>
              <a:t>2+4</a:t>
            </a:r>
          </a:p>
          <a:p>
            <a:r>
              <a:rPr lang="en-US" altLang="ko-KR" sz="1100" dirty="0" smtClean="0">
                <a:solidFill>
                  <a:schemeClr val="accent1"/>
                </a:solidFill>
              </a:rPr>
              <a:t>2+8</a:t>
            </a:r>
            <a:endParaRPr lang="ko-KR" altLang="en-US" sz="1100" dirty="0">
              <a:solidFill>
                <a:schemeClr val="accent1"/>
              </a:solidFill>
            </a:endParaRPr>
          </a:p>
        </p:txBody>
      </p:sp>
      <p:sp>
        <p:nvSpPr>
          <p:cNvPr id="10" name="TextBox 9"/>
          <p:cNvSpPr txBox="1"/>
          <p:nvPr/>
        </p:nvSpPr>
        <p:spPr>
          <a:xfrm>
            <a:off x="6277874" y="5301208"/>
            <a:ext cx="423514" cy="938719"/>
          </a:xfrm>
          <a:prstGeom prst="rect">
            <a:avLst/>
          </a:prstGeom>
          <a:noFill/>
        </p:spPr>
        <p:txBody>
          <a:bodyPr wrap="none" rtlCol="0">
            <a:spAutoFit/>
          </a:bodyPr>
          <a:lstStyle/>
          <a:p>
            <a:r>
              <a:rPr lang="en-US" altLang="ko-KR" sz="1100" dirty="0" smtClean="0">
                <a:solidFill>
                  <a:schemeClr val="accent1"/>
                </a:solidFill>
              </a:rPr>
              <a:t>Oct.</a:t>
            </a:r>
          </a:p>
          <a:p>
            <a:r>
              <a:rPr lang="en-US" altLang="ko-KR" sz="1100" dirty="0" smtClean="0">
                <a:solidFill>
                  <a:schemeClr val="accent1"/>
                </a:solidFill>
              </a:rPr>
              <a:t>2</a:t>
            </a:r>
          </a:p>
          <a:p>
            <a:r>
              <a:rPr lang="en-US" altLang="ko-KR" sz="1100" dirty="0" smtClean="0">
                <a:solidFill>
                  <a:schemeClr val="accent1"/>
                </a:solidFill>
              </a:rPr>
              <a:t>2</a:t>
            </a:r>
          </a:p>
          <a:p>
            <a:r>
              <a:rPr lang="en-US" altLang="ko-KR" sz="1100" dirty="0" smtClean="0">
                <a:solidFill>
                  <a:schemeClr val="accent1"/>
                </a:solidFill>
              </a:rPr>
              <a:t>2</a:t>
            </a:r>
          </a:p>
          <a:p>
            <a:r>
              <a:rPr lang="en-US" altLang="ko-KR" sz="1100" dirty="0" smtClean="0">
                <a:solidFill>
                  <a:schemeClr val="accent1"/>
                </a:solidFill>
              </a:rPr>
              <a:t>2+8</a:t>
            </a:r>
            <a:endParaRPr lang="ko-KR" altLang="en-US" sz="1100" dirty="0">
              <a:solidFill>
                <a:schemeClr val="accent1"/>
              </a:solidFill>
            </a:endParaRPr>
          </a:p>
        </p:txBody>
      </p:sp>
    </p:spTree>
    <p:extLst>
      <p:ext uri="{BB962C8B-B14F-4D97-AF65-F5344CB8AC3E}">
        <p14:creationId xmlns:p14="http://schemas.microsoft.com/office/powerpoint/2010/main" val="34817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Environment</a:t>
            </a:r>
            <a:endParaRPr lang="ko-KR" altLang="en-US" dirty="0"/>
          </a:p>
        </p:txBody>
      </p:sp>
      <p:sp>
        <p:nvSpPr>
          <p:cNvPr id="3" name="내용 개체 틀 2"/>
          <p:cNvSpPr>
            <a:spLocks noGrp="1"/>
          </p:cNvSpPr>
          <p:nvPr>
            <p:ph idx="1"/>
          </p:nvPr>
        </p:nvSpPr>
        <p:spPr/>
        <p:txBody>
          <a:bodyPr/>
          <a:lstStyle/>
          <a:p>
            <a:r>
              <a:rPr lang="en-US" altLang="ko-KR" sz="2000" dirty="0" smtClean="0"/>
              <a:t>Multi-hop</a:t>
            </a:r>
          </a:p>
          <a:p>
            <a:r>
              <a:rPr lang="en-US" altLang="ko-KR" sz="2000" dirty="0" smtClean="0"/>
              <a:t>Clustered random drop</a:t>
            </a:r>
            <a:endParaRPr lang="ko-KR" altLang="en-US" sz="2000" dirty="0"/>
          </a:p>
        </p:txBody>
      </p:sp>
      <p:sp>
        <p:nvSpPr>
          <p:cNvPr id="4" name="날짜 개체 틀 3"/>
          <p:cNvSpPr>
            <a:spLocks noGrp="1"/>
          </p:cNvSpPr>
          <p:nvPr>
            <p:ph type="dt" sz="half" idx="10"/>
          </p:nvPr>
        </p:nvSpPr>
        <p:spPr/>
        <p:txBody>
          <a:bodyPr/>
          <a:lstStyle/>
          <a:p>
            <a:r>
              <a:rPr lang="en-US" altLang="ko-KR" smtClean="0"/>
              <a:t>July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924944"/>
            <a:ext cx="4879057" cy="34997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타원 7"/>
          <p:cNvSpPr/>
          <p:nvPr/>
        </p:nvSpPr>
        <p:spPr>
          <a:xfrm>
            <a:off x="2667590" y="5085184"/>
            <a:ext cx="842695" cy="842695"/>
          </a:xfrm>
          <a:prstGeom prst="ellipse">
            <a:avLst/>
          </a:prstGeom>
          <a:solidFill>
            <a:schemeClr val="lt1">
              <a:alpha val="0"/>
            </a:schemeClr>
          </a:solidFill>
          <a:ln w="635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ko-KR" altLang="en-US"/>
          </a:p>
        </p:txBody>
      </p:sp>
      <p:sp>
        <p:nvSpPr>
          <p:cNvPr id="9" name="타원 8"/>
          <p:cNvSpPr/>
          <p:nvPr/>
        </p:nvSpPr>
        <p:spPr>
          <a:xfrm>
            <a:off x="4183324" y="5157192"/>
            <a:ext cx="842695" cy="842695"/>
          </a:xfrm>
          <a:prstGeom prst="ellipse">
            <a:avLst/>
          </a:prstGeom>
          <a:solidFill>
            <a:schemeClr val="lt1">
              <a:alpha val="0"/>
            </a:schemeClr>
          </a:solidFill>
          <a:ln w="635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ko-KR" altLang="en-US"/>
          </a:p>
        </p:txBody>
      </p:sp>
      <p:sp>
        <p:nvSpPr>
          <p:cNvPr id="10" name="타원 9"/>
          <p:cNvSpPr/>
          <p:nvPr/>
        </p:nvSpPr>
        <p:spPr>
          <a:xfrm>
            <a:off x="2553262" y="3501008"/>
            <a:ext cx="842695" cy="842695"/>
          </a:xfrm>
          <a:prstGeom prst="ellipse">
            <a:avLst/>
          </a:prstGeom>
          <a:solidFill>
            <a:schemeClr val="lt1">
              <a:alpha val="0"/>
            </a:schemeClr>
          </a:solidFill>
          <a:ln w="635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ko-KR" altLang="en-US"/>
          </a:p>
        </p:txBody>
      </p:sp>
      <p:sp>
        <p:nvSpPr>
          <p:cNvPr id="11" name="타원 10"/>
          <p:cNvSpPr/>
          <p:nvPr/>
        </p:nvSpPr>
        <p:spPr>
          <a:xfrm>
            <a:off x="6372200" y="5178593"/>
            <a:ext cx="842695" cy="842695"/>
          </a:xfrm>
          <a:prstGeom prst="ellipse">
            <a:avLst/>
          </a:prstGeom>
          <a:solidFill>
            <a:schemeClr val="lt1">
              <a:alpha val="0"/>
            </a:schemeClr>
          </a:solidFill>
          <a:ln w="6350">
            <a:prstDash val="sysDash"/>
          </a:ln>
        </p:spPr>
        <p:style>
          <a:lnRef idx="2">
            <a:schemeClr val="accent1"/>
          </a:lnRef>
          <a:fillRef idx="1">
            <a:schemeClr val="lt1"/>
          </a:fillRef>
          <a:effectRef idx="0">
            <a:schemeClr val="accent1"/>
          </a:effectRef>
          <a:fontRef idx="minor">
            <a:schemeClr val="dk1"/>
          </a:fontRef>
        </p:style>
        <p:txBody>
          <a:bodyPr rtlCol="0" anchor="ctr"/>
          <a:lstStyle/>
          <a:p>
            <a:pPr algn="ctr"/>
            <a:endParaRPr lang="ko-KR" altLang="en-US"/>
          </a:p>
        </p:txBody>
      </p:sp>
      <p:sp>
        <p:nvSpPr>
          <p:cNvPr id="12" name="TextBox 11"/>
          <p:cNvSpPr txBox="1"/>
          <p:nvPr/>
        </p:nvSpPr>
        <p:spPr>
          <a:xfrm>
            <a:off x="7325093" y="5279283"/>
            <a:ext cx="1011815" cy="369332"/>
          </a:xfrm>
          <a:prstGeom prst="rect">
            <a:avLst/>
          </a:prstGeom>
          <a:noFill/>
        </p:spPr>
        <p:txBody>
          <a:bodyPr wrap="none" rtlCol="0">
            <a:spAutoFit/>
          </a:bodyPr>
          <a:lstStyle/>
          <a:p>
            <a:r>
              <a:rPr lang="en-US" altLang="ko-KR" dirty="0" err="1" smtClean="0">
                <a:latin typeface="Times New Roman" panose="02020603050405020304" pitchFamily="18" charset="0"/>
                <a:cs typeface="Times New Roman" panose="02020603050405020304" pitchFamily="18" charset="0"/>
              </a:rPr>
              <a:t>Tx</a:t>
            </a:r>
            <a:r>
              <a:rPr lang="en-US" altLang="ko-KR" dirty="0" smtClean="0">
                <a:latin typeface="Times New Roman" panose="02020603050405020304" pitchFamily="18" charset="0"/>
                <a:cs typeface="Times New Roman" panose="02020603050405020304" pitchFamily="18" charset="0"/>
              </a:rPr>
              <a:t> range</a:t>
            </a:r>
            <a:endParaRPr lang="ko-KR"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584396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279</TotalTime>
  <Words>856</Words>
  <Application>Microsoft Office PowerPoint</Application>
  <PresentationFormat>화면 슬라이드 쇼(4:3)</PresentationFormat>
  <Paragraphs>175</Paragraphs>
  <Slides>14</Slides>
  <Notes>0</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template</vt:lpstr>
      <vt:lpstr>PowerPoint 프레젠테이션</vt:lpstr>
      <vt:lpstr>Updates on the Random Access Scheme for PAC with Simulations</vt:lpstr>
      <vt:lpstr>Recap 15-14-0687-00-0008 (1/4)</vt:lpstr>
      <vt:lpstr>Recap 15-14-0687-00-0008 (2/4)</vt:lpstr>
      <vt:lpstr>Recap 15-14-0687-00-0008 (3/4)</vt:lpstr>
      <vt:lpstr>Recap 15-14-0687-00-0008 (4/4)</vt:lpstr>
      <vt:lpstr>p-EIED in a Nutshell</vt:lpstr>
      <vt:lpstr>Message Size Info.</vt:lpstr>
      <vt:lpstr>Simulation Environment</vt:lpstr>
      <vt:lpstr>Simulation Results – Peering Period</vt:lpstr>
      <vt:lpstr>Simulation Results – Peering Period</vt:lpstr>
      <vt:lpstr>Simulation Results – CAP</vt:lpstr>
      <vt:lpstr>Simulation Results – CAP</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cp:lastModifiedBy>
  <cp:revision>55</cp:revision>
  <cp:lastPrinted>1998-02-10T13:28:06Z</cp:lastPrinted>
  <dcterms:created xsi:type="dcterms:W3CDTF">2014-03-12T01:39:25Z</dcterms:created>
  <dcterms:modified xsi:type="dcterms:W3CDTF">2015-07-16T20:31:48Z</dcterms:modified>
</cp:coreProperties>
</file>