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9" r:id="rId2"/>
    <p:sldId id="257" r:id="rId3"/>
    <p:sldId id="263" r:id="rId4"/>
    <p:sldId id="261" r:id="rId5"/>
    <p:sldId id="266" r:id="rId6"/>
    <p:sldId id="264" r:id="rId7"/>
    <p:sldId id="265" r:id="rId8"/>
    <p:sldId id="262" r:id="rId9"/>
  </p:sldIdLst>
  <p:sldSz cx="12192000" cy="6858000"/>
  <p:notesSz cx="6797675" cy="987425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76" autoAdjust="0"/>
    <p:restoredTop sz="94660"/>
  </p:normalViewPr>
  <p:slideViewPr>
    <p:cSldViewPr snapToGrid="0">
      <p:cViewPr varScale="1">
        <p:scale>
          <a:sx n="81" d="100"/>
          <a:sy n="81" d="100"/>
        </p:scale>
        <p:origin x="-144" y="-52"/>
      </p:cViewPr>
      <p:guideLst>
        <p:guide orient="horz" pos="2160"/>
        <p:guide pos="3840"/>
      </p:guideLst>
    </p:cSldViewPr>
  </p:slideViewPr>
  <p:notesTextViewPr>
    <p:cViewPr>
      <p:scale>
        <a:sx n="1" d="1"/>
        <a:sy n="1" d="1"/>
      </p:scale>
      <p:origin x="0" y="0"/>
    </p:cViewPr>
  </p:notesTextViewPr>
  <p:notesViewPr>
    <p:cSldViewPr snapToGrid="0">
      <p:cViewPr varScale="1">
        <p:scale>
          <a:sx n="98" d="100"/>
          <a:sy n="98" d="100"/>
        </p:scale>
        <p:origin x="3898"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ko-KR" altLang="en-US" dirty="0"/>
          </a:p>
        </p:txBody>
      </p:sp>
      <p:sp>
        <p:nvSpPr>
          <p:cNvPr id="3" name="날짜 개체 틀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351943B7-6496-4FC3-ABC9-F6E8229BF425}" type="datetimeFigureOut">
              <a:rPr lang="ko-KR" altLang="en-US" smtClean="0"/>
              <a:t>2015-07-16</a:t>
            </a:fld>
            <a:endParaRPr lang="ko-KR" altLang="en-US"/>
          </a:p>
        </p:txBody>
      </p:sp>
      <p:sp>
        <p:nvSpPr>
          <p:cNvPr id="4" name="슬라이드 이미지 개체 틀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8AF24DFD-4D0E-4DAE-A9F2-6FBE6C66105C}" type="slidenum">
              <a:rPr lang="ko-KR" altLang="en-US" smtClean="0"/>
              <a:t>‹#›</a:t>
            </a:fld>
            <a:endParaRPr lang="ko-KR" altLang="en-US"/>
          </a:p>
        </p:txBody>
      </p:sp>
    </p:spTree>
    <p:extLst>
      <p:ext uri="{BB962C8B-B14F-4D97-AF65-F5344CB8AC3E}">
        <p14:creationId xmlns:p14="http://schemas.microsoft.com/office/powerpoint/2010/main" val="605488247"/>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398838" y="115888"/>
            <a:ext cx="27590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35843" name="Rectangle 3"/>
          <p:cNvSpPr>
            <a:spLocks noGrp="1" noChangeArrowheads="1"/>
          </p:cNvSpPr>
          <p:nvPr>
            <p:ph type="dt" sz="quarter" idx="1"/>
          </p:nvPr>
        </p:nvSpPr>
        <p:spPr>
          <a:xfrm>
            <a:off x="641350" y="115888"/>
            <a:ext cx="26828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35844" name="Rectangle 6"/>
          <p:cNvSpPr>
            <a:spLocks noGrp="1" noChangeArrowheads="1"/>
          </p:cNvSpPr>
          <p:nvPr>
            <p:ph type="ftr" sz="quarter" idx="4"/>
          </p:nvPr>
        </p:nvSpPr>
        <p:spPr>
          <a:xfrm>
            <a:off x="3697288" y="9559925"/>
            <a:ext cx="24606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35845" name="Rectangle 7"/>
          <p:cNvSpPr>
            <a:spLocks noGrp="1" noChangeArrowheads="1"/>
          </p:cNvSpPr>
          <p:nvPr>
            <p:ph type="sldNum" sz="quarter" idx="5"/>
          </p:nvPr>
        </p:nvSpPr>
        <p:spPr>
          <a:xfrm>
            <a:off x="2876550" y="9559925"/>
            <a:ext cx="7858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2233925E-5387-411E-96F7-A19A88A7B35B}" type="slidenum">
              <a:rPr lang="en-US" altLang="ko-KR" smtClean="0"/>
              <a:pPr/>
              <a:t>1</a:t>
            </a:fld>
            <a:endParaRPr lang="en-US" altLang="ko-KR" smtClean="0"/>
          </a:p>
        </p:txBody>
      </p:sp>
      <p:sp>
        <p:nvSpPr>
          <p:cNvPr id="35846" name="Rectangle 2"/>
          <p:cNvSpPr>
            <a:spLocks noGrp="1" noRot="1" noChangeAspect="1" noChangeArrowheads="1" noTextEdit="1"/>
          </p:cNvSpPr>
          <p:nvPr>
            <p:ph type="sldImg"/>
          </p:nvPr>
        </p:nvSpPr>
        <p:spPr>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pitchFamily="50" charset="-127"/>
            </a:endParaRPr>
          </a:p>
        </p:txBody>
      </p:sp>
    </p:spTree>
    <p:extLst>
      <p:ext uri="{BB962C8B-B14F-4D97-AF65-F5344CB8AC3E}">
        <p14:creationId xmlns:p14="http://schemas.microsoft.com/office/powerpoint/2010/main" val="138575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2</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2</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3</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3</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4</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4</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5</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5</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6</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6</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7</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7</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xfrm>
            <a:off x="2977130" y="10700533"/>
            <a:ext cx="813519" cy="206691"/>
          </a:xfrm>
          <a:noFill/>
        </p:spPr>
        <p:txBody>
          <a:bodyPr/>
          <a:lstStyle/>
          <a:p>
            <a:fld id="{3691EED3-8296-42FC-9B7C-08C25F9CEF7F}" type="slidenum">
              <a:rPr lang="en-US" altLang="zh-CN" smtClean="0">
                <a:solidFill>
                  <a:srgbClr val="000000"/>
                </a:solidFill>
                <a:latin typeface="Arial" pitchFamily="34" charset="0"/>
              </a:rPr>
              <a:pPr/>
              <a:t>8</a:t>
            </a:fld>
            <a:endParaRPr lang="en-US" altLang="zh-CN" smtClean="0">
              <a:solidFill>
                <a:srgbClr val="000000"/>
              </a:solidFill>
              <a:latin typeface="Arial" pitchFamily="34" charset="0"/>
            </a:endParaRPr>
          </a:p>
        </p:txBody>
      </p:sp>
      <p:sp>
        <p:nvSpPr>
          <p:cNvPr id="77827" name="Slide Image Placeholder 1"/>
          <p:cNvSpPr>
            <a:spLocks noGrp="1" noRot="1" noChangeAspect="1" noTextEdit="1"/>
          </p:cNvSpPr>
          <p:nvPr>
            <p:ph type="sldImg"/>
          </p:nvPr>
        </p:nvSpPr>
        <p:spPr>
          <a:xfrm>
            <a:off x="-152400" y="835025"/>
            <a:ext cx="7340600" cy="4130675"/>
          </a:xfrm>
          <a:ln/>
        </p:spPr>
      </p:sp>
      <p:sp>
        <p:nvSpPr>
          <p:cNvPr id="77828" name="Notes Placeholder 2"/>
          <p:cNvSpPr>
            <a:spLocks noGrp="1"/>
          </p:cNvSpPr>
          <p:nvPr>
            <p:ph type="body" idx="1"/>
          </p:nvPr>
        </p:nvSpPr>
        <p:spPr>
          <a:noFill/>
          <a:ln/>
        </p:spPr>
        <p:txBody>
          <a:bodyPr/>
          <a:lstStyle/>
          <a:p>
            <a:pPr defTabSz="931795" eaLnBrk="1" hangingPunct="1">
              <a:spcBef>
                <a:spcPct val="0"/>
              </a:spcBef>
            </a:pPr>
            <a:endParaRPr lang="en-US" altLang="ko-KR" dirty="0" smtClean="0">
              <a:latin typeface="Arial" pitchFamily="34" charset="0"/>
            </a:endParaRPr>
          </a:p>
        </p:txBody>
      </p:sp>
      <p:sp>
        <p:nvSpPr>
          <p:cNvPr id="77829" name="Slide Number Placeholder 3"/>
          <p:cNvSpPr txBox="1">
            <a:spLocks noGrp="1"/>
          </p:cNvSpPr>
          <p:nvPr/>
        </p:nvSpPr>
        <p:spPr bwMode="auto">
          <a:xfrm>
            <a:off x="2977130" y="10700533"/>
            <a:ext cx="813519" cy="184666"/>
          </a:xfrm>
          <a:prstGeom prst="rect">
            <a:avLst/>
          </a:prstGeom>
          <a:noFill/>
          <a:ln w="9525">
            <a:noFill/>
            <a:miter lim="800000"/>
            <a:headEnd/>
            <a:tailEnd/>
          </a:ln>
        </p:spPr>
        <p:txBody>
          <a:bodyPr lIns="0" tIns="0" rIns="0" bIns="0">
            <a:spAutoFit/>
          </a:bodyPr>
          <a:lstStyle/>
          <a:p>
            <a:pPr algn="r" defTabSz="995289" eaLnBrk="0" fontAlgn="base" latinLnBrk="0" hangingPunct="0">
              <a:spcBef>
                <a:spcPct val="0"/>
              </a:spcBef>
              <a:spcAft>
                <a:spcPct val="0"/>
              </a:spcAft>
            </a:pPr>
            <a:fld id="{D5F8D333-7434-4815-9B97-EABB3F13BAE7}" type="slidenum">
              <a:rPr lang="en-US" altLang="ko-KR" sz="1200">
                <a:solidFill>
                  <a:srgbClr val="000000"/>
                </a:solidFill>
                <a:latin typeface="Times New Roman" pitchFamily="18" charset="0"/>
                <a:ea typeface="SimSun" pitchFamily="2" charset="-122"/>
              </a:rPr>
              <a:pPr algn="r" defTabSz="995289" eaLnBrk="0" fontAlgn="base" latinLnBrk="0" hangingPunct="0">
                <a:spcBef>
                  <a:spcPct val="0"/>
                </a:spcBef>
                <a:spcAft>
                  <a:spcPct val="0"/>
                </a:spcAft>
              </a:pPr>
              <a:t>8</a:t>
            </a:fld>
            <a:endParaRPr lang="en-US" altLang="ko-KR" sz="1200" dirty="0">
              <a:solidFill>
                <a:srgbClr val="000000"/>
              </a:solidFill>
              <a:latin typeface="Times New Roman" pitchFamily="18" charset="0"/>
              <a:ea typeface="SimSun" pitchFamily="2" charset="-122"/>
            </a:endParaRPr>
          </a:p>
        </p:txBody>
      </p:sp>
    </p:spTree>
    <p:extLst>
      <p:ext uri="{BB962C8B-B14F-4D97-AF65-F5344CB8AC3E}">
        <p14:creationId xmlns:p14="http://schemas.microsoft.com/office/powerpoint/2010/main" val="1441787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5717196" y="6475413"/>
            <a:ext cx="1052881" cy="276999"/>
          </a:xfrm>
          <a:prstGeom prst="rect">
            <a:avLst/>
          </a:prstGeom>
        </p:spPr>
        <p:txBody>
          <a:bodyPr/>
          <a:lstStyle>
            <a:lvl1pPr>
              <a:defRPr/>
            </a:lvl1pPr>
          </a:lstStyle>
          <a:p>
            <a:r>
              <a:rPr lang="en-US">
                <a:solidFill>
                  <a:srgbClr val="000000"/>
                </a:solidFill>
              </a:rPr>
              <a:t>Slide </a:t>
            </a:r>
            <a:fld id="{CE18ABF4-FDB7-44A1-BD35-B850452E5D3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46181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5717196" y="6475413"/>
            <a:ext cx="1111496" cy="276999"/>
          </a:xfrm>
          <a:prstGeom prst="rect">
            <a:avLst/>
          </a:prstGeom>
        </p:spPr>
        <p:txBody>
          <a:bodyPr/>
          <a:lstStyle>
            <a:lvl1pPr>
              <a:defRPr/>
            </a:lvl1pPr>
          </a:lstStyle>
          <a:p>
            <a:r>
              <a:rPr lang="en-US">
                <a:solidFill>
                  <a:srgbClr val="000000"/>
                </a:solidFill>
              </a:rPr>
              <a:t>Slide </a:t>
            </a:r>
            <a:fld id="{73B0C278-6AC6-476A-8463-F9AB6603EE6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70310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5717196" y="6475413"/>
            <a:ext cx="1070466" cy="276999"/>
          </a:xfrm>
          <a:prstGeom prst="rect">
            <a:avLst/>
          </a:prstGeom>
        </p:spPr>
        <p:txBody>
          <a:bodyPr/>
          <a:lstStyle>
            <a:lvl1pPr>
              <a:defRPr/>
            </a:lvl1pPr>
          </a:lstStyle>
          <a:p>
            <a:r>
              <a:rPr lang="en-US">
                <a:solidFill>
                  <a:srgbClr val="000000"/>
                </a:solidFill>
              </a:rPr>
              <a:t>Slide </a:t>
            </a:r>
            <a:fld id="{4B80409A-7C0D-40F2-A110-B6285B173C5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914993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5717196" y="6475413"/>
            <a:ext cx="1099773" cy="276999"/>
          </a:xfrm>
          <a:prstGeom prst="rect">
            <a:avLst/>
          </a:prstGeom>
        </p:spPr>
        <p:txBody>
          <a:bodyPr/>
          <a:lstStyle>
            <a:lvl1pPr>
              <a:defRPr/>
            </a:lvl1pPr>
          </a:lstStyle>
          <a:p>
            <a:r>
              <a:rPr lang="en-US">
                <a:solidFill>
                  <a:srgbClr val="000000"/>
                </a:solidFill>
              </a:rPr>
              <a:t>Slide </a:t>
            </a:r>
            <a:fld id="{40545732-0B43-4A04-B416-A583AE296B8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619950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717196" y="6475413"/>
            <a:ext cx="1058742" cy="276999"/>
          </a:xfrm>
          <a:prstGeom prst="rect">
            <a:avLst/>
          </a:prstGeom>
        </p:spPr>
        <p:txBody>
          <a:bodyPr/>
          <a:lstStyle>
            <a:lvl1pPr>
              <a:defRPr/>
            </a:lvl1pPr>
          </a:lstStyle>
          <a:p>
            <a:r>
              <a:rPr lang="en-US">
                <a:solidFill>
                  <a:srgbClr val="000000"/>
                </a:solidFill>
              </a:rPr>
              <a:t>Slide </a:t>
            </a:r>
            <a:fld id="{C5D937D4-0006-4E68-8AC3-84F3F9A519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443170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2336800" y="394156"/>
            <a:ext cx="8940800" cy="215444"/>
          </a:xfrm>
          <a:prstGeom prst="rect">
            <a:avLst/>
          </a:prstGeom>
          <a:noFill/>
          <a:ln w="9525">
            <a:noFill/>
            <a:miter lim="800000"/>
            <a:headEnd/>
            <a:tailEnd/>
          </a:ln>
          <a:effectLst/>
        </p:spPr>
        <p:txBody>
          <a:bodyPr wrap="square" lIns="0" tIns="0" rIns="0" bIns="0" anchor="b">
            <a:spAutoFit/>
          </a:bodyPr>
          <a:lstStyle/>
          <a:p>
            <a:pPr lvl="4" algn="r"/>
            <a:r>
              <a:rPr lang="en-US" altLang="ko-KR" sz="1400" b="1" dirty="0" smtClean="0">
                <a:latin typeface="+mj-lt"/>
                <a:ea typeface="굴림" pitchFamily="50" charset="-127"/>
              </a:rPr>
              <a:t>doc.: IEEE </a:t>
            </a:r>
            <a:r>
              <a:rPr lang="en-US" altLang="ko-KR" sz="1400" b="1" dirty="0" smtClean="0">
                <a:latin typeface="+mj-lt"/>
                <a:ea typeface="굴림" pitchFamily="50" charset="-127"/>
              </a:rPr>
              <a:t>15-15-0581-00-0mag</a:t>
            </a:r>
            <a:endParaRPr lang="en-US" altLang="ko-KR" sz="1400" b="1" dirty="0">
              <a:latin typeface="+mj-lt"/>
              <a:ea typeface="굴림" pitchFamily="50" charset="-127"/>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fontAlgn="base" latinLnBrk="0"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3556000" cy="184666"/>
          </a:xfrm>
          <a:prstGeom prst="rect">
            <a:avLst/>
          </a:prstGeom>
          <a:noFill/>
          <a:ln w="9525">
            <a:noFill/>
            <a:miter lim="800000"/>
            <a:headEnd/>
            <a:tailEnd/>
          </a:ln>
          <a:effectLst/>
        </p:spPr>
        <p:txBody>
          <a:bodyPr wrap="square" lIns="0" tIns="0" rIns="0" bIns="0">
            <a:spAutoFit/>
          </a:bodyPr>
          <a:lstStyle/>
          <a:p>
            <a:r>
              <a:rPr lang="en-US" altLang="ko-KR" sz="1200" dirty="0" smtClean="0">
                <a:latin typeface="+mj-lt"/>
                <a:ea typeface="굴림" pitchFamily="50" charset="-127"/>
              </a:rPr>
              <a:t>Submission</a:t>
            </a:r>
            <a:endParaRPr lang="en-US" altLang="ko-KR" sz="1200" dirty="0">
              <a:latin typeface="+mj-lt"/>
              <a:ea typeface="굴림" pitchFamily="50" charset="-127"/>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fontAlgn="base" latinLnBrk="0" hangingPunct="0">
              <a:spcBef>
                <a:spcPct val="0"/>
              </a:spcBef>
              <a:spcAft>
                <a:spcPct val="0"/>
              </a:spcAft>
            </a:pPr>
            <a:endParaRPr lang="en-US" sz="1200">
              <a:solidFill>
                <a:srgbClr val="000000"/>
              </a:solidFill>
              <a:latin typeface="Times New Roman" pitchFamily="18" charset="0"/>
            </a:endParaRPr>
          </a:p>
        </p:txBody>
      </p:sp>
      <p:sp>
        <p:nvSpPr>
          <p:cNvPr id="2" name="TextBox 1"/>
          <p:cNvSpPr txBox="1"/>
          <p:nvPr/>
        </p:nvSpPr>
        <p:spPr>
          <a:xfrm>
            <a:off x="889001" y="363379"/>
            <a:ext cx="1112805" cy="307777"/>
          </a:xfrm>
          <a:prstGeom prst="rect">
            <a:avLst/>
          </a:prstGeom>
          <a:noFill/>
        </p:spPr>
        <p:txBody>
          <a:bodyPr wrap="none" rtlCol="0">
            <a:spAutoFit/>
          </a:bodyPr>
          <a:lstStyle/>
          <a:p>
            <a:pPr>
              <a:defRPr/>
            </a:pPr>
            <a:r>
              <a:rPr lang="en-US" altLang="ko-KR" sz="1400" dirty="0" smtClean="0">
                <a:latin typeface="+mj-lt"/>
              </a:rPr>
              <a:t>July 16 2015</a:t>
            </a:r>
            <a:endParaRPr lang="en-US" altLang="ko-KR" sz="1400" dirty="0">
              <a:latin typeface="+mj-lt"/>
            </a:endParaRPr>
          </a:p>
        </p:txBody>
      </p:sp>
      <p:sp>
        <p:nvSpPr>
          <p:cNvPr id="3" name="TextBox 2"/>
          <p:cNvSpPr txBox="1"/>
          <p:nvPr/>
        </p:nvSpPr>
        <p:spPr>
          <a:xfrm>
            <a:off x="9753601" y="6475414"/>
            <a:ext cx="1881092" cy="276999"/>
          </a:xfrm>
          <a:prstGeom prst="rect">
            <a:avLst/>
          </a:prstGeom>
          <a:noFill/>
        </p:spPr>
        <p:txBody>
          <a:bodyPr wrap="none" rtlCol="0">
            <a:spAutoFit/>
          </a:bodyPr>
          <a:lstStyle/>
          <a:p>
            <a:pPr eaLnBrk="0" fontAlgn="base" latinLnBrk="0" hangingPunct="0">
              <a:spcBef>
                <a:spcPct val="0"/>
              </a:spcBef>
              <a:spcAft>
                <a:spcPct val="0"/>
              </a:spcAft>
            </a:pPr>
            <a:r>
              <a:rPr lang="en-US" altLang="ko-KR" sz="1200" b="1" dirty="0" err="1">
                <a:solidFill>
                  <a:srgbClr val="000000"/>
                </a:solidFill>
                <a:latin typeface="Times New Roman" pitchFamily="18" charset="0"/>
              </a:rPr>
              <a:t>Wun-Cheol</a:t>
            </a:r>
            <a:r>
              <a:rPr lang="en-US" altLang="ko-KR" sz="1200" b="1" dirty="0">
                <a:solidFill>
                  <a:srgbClr val="000000"/>
                </a:solidFill>
                <a:latin typeface="Times New Roman" pitchFamily="18" charset="0"/>
              </a:rPr>
              <a:t> </a:t>
            </a:r>
            <a:r>
              <a:rPr lang="en-US" altLang="ko-KR" sz="1200" b="1" dirty="0" err="1" smtClean="0">
                <a:solidFill>
                  <a:srgbClr val="000000"/>
                </a:solidFill>
                <a:latin typeface="Times New Roman" pitchFamily="18" charset="0"/>
              </a:rPr>
              <a:t>Jeong</a:t>
            </a:r>
            <a:r>
              <a:rPr lang="en-US" altLang="ko-KR" sz="1200" b="1" dirty="0" smtClean="0">
                <a:solidFill>
                  <a:srgbClr val="000000"/>
                </a:solidFill>
                <a:latin typeface="Times New Roman" pitchFamily="18" charset="0"/>
              </a:rPr>
              <a:t> (ETRI)</a:t>
            </a:r>
            <a:endParaRPr lang="ko-KR" altLang="en-US" sz="1200" b="1" dirty="0">
              <a:solidFill>
                <a:srgbClr val="000000"/>
              </a:solidFill>
              <a:latin typeface="Times New Roman" pitchFamily="18" charset="0"/>
            </a:endParaRPr>
          </a:p>
        </p:txBody>
      </p:sp>
      <p:sp>
        <p:nvSpPr>
          <p:cNvPr id="11" name="Slide Number Placeholder 3"/>
          <p:cNvSpPr>
            <a:spLocks noGrp="1"/>
          </p:cNvSpPr>
          <p:nvPr>
            <p:ph type="sldNum" sz="quarter" idx="4"/>
          </p:nvPr>
        </p:nvSpPr>
        <p:spPr>
          <a:xfrm>
            <a:off x="5717196" y="6475413"/>
            <a:ext cx="1123219" cy="276999"/>
          </a:xfrm>
          <a:prstGeom prst="rect">
            <a:avLst/>
          </a:prstGeom>
        </p:spPr>
        <p:txBody>
          <a:bodyPr/>
          <a:lstStyle>
            <a:lvl1pPr>
              <a:defRPr sz="1600">
                <a:latin typeface="+mj-lt"/>
              </a:defRPr>
            </a:lvl1pPr>
          </a:lstStyle>
          <a:p>
            <a:r>
              <a:rPr lang="en-US" dirty="0" smtClean="0">
                <a:solidFill>
                  <a:srgbClr val="000000"/>
                </a:solidFill>
              </a:rPr>
              <a:t>Slide </a:t>
            </a:r>
            <a:fld id="{C5D937D4-0006-4E68-8AC3-84F3F9A519BD}"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42226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676401" y="609601"/>
            <a:ext cx="8812213" cy="4924425"/>
          </a:xfrm>
          <a:prstGeom prst="rect">
            <a:avLst/>
          </a:prstGeom>
          <a:noFill/>
          <a:ln w="12700">
            <a:noFill/>
            <a:miter lim="800000"/>
            <a:headEnd type="none" w="sm" len="sm"/>
            <a:tailEnd type="none" w="sm" len="sm"/>
          </a:ln>
          <a:effectLst/>
        </p:spPr>
        <p:txBody>
          <a:bodyPr>
            <a:spAutoFit/>
          </a:bodyPr>
          <a:lstStyle/>
          <a:p>
            <a:pPr algn="ctr">
              <a:defRPr/>
            </a:pPr>
            <a:r>
              <a:rPr lang="en-US" altLang="ko-KR" b="1" u="sng" dirty="0">
                <a:effectLst>
                  <a:outerShdw blurRad="38100" dist="38100" dir="2700000" algn="tl">
                    <a:srgbClr val="C0C0C0"/>
                  </a:outerShdw>
                </a:effectLst>
                <a:latin typeface="+mj-lt"/>
                <a:ea typeface="굴림" charset="-127"/>
              </a:rPr>
              <a:t>Project: IEEE P802.15 Working Group for Wireless Personal Area Networks (WPANs)</a:t>
            </a:r>
            <a:endParaRPr lang="en-US" altLang="ko-KR" sz="1600" b="1" dirty="0">
              <a:latin typeface="+mj-lt"/>
              <a:ea typeface="굴림" charset="-127"/>
            </a:endParaRPr>
          </a:p>
          <a:p>
            <a:pPr>
              <a:defRPr/>
            </a:pPr>
            <a:endParaRPr lang="en-US" altLang="ko-KR" sz="1600" dirty="0">
              <a:latin typeface="+mj-lt"/>
              <a:ea typeface="굴림" charset="-127"/>
            </a:endParaRPr>
          </a:p>
          <a:p>
            <a:pPr>
              <a:defRPr/>
            </a:pPr>
            <a:r>
              <a:rPr lang="en-US" altLang="ko-KR" sz="1600" b="1" dirty="0">
                <a:latin typeface="+mj-lt"/>
                <a:ea typeface="굴림" charset="-127"/>
              </a:rPr>
              <a:t>Submission Title:</a:t>
            </a:r>
            <a:r>
              <a:rPr lang="en-US" altLang="ko-KR" sz="1600" dirty="0">
                <a:latin typeface="+mj-lt"/>
                <a:ea typeface="굴림" charset="-127"/>
              </a:rPr>
              <a:t> </a:t>
            </a:r>
            <a:r>
              <a:rPr lang="en-US" altLang="ko-KR" sz="1600" dirty="0" smtClean="0">
                <a:latin typeface="+mj-lt"/>
                <a:ea typeface="굴림" charset="-127"/>
              </a:rPr>
              <a:t>Proposed resolutions of DSME comments from Sponsor Ballot</a:t>
            </a:r>
            <a:endParaRPr lang="en-US" altLang="ko-KR" sz="1600" dirty="0">
              <a:latin typeface="+mj-lt"/>
              <a:ea typeface="굴림" charset="-127"/>
            </a:endParaRPr>
          </a:p>
          <a:p>
            <a:pPr>
              <a:defRPr/>
            </a:pPr>
            <a:r>
              <a:rPr lang="en-US" altLang="ko-KR" sz="1600" b="1" dirty="0">
                <a:latin typeface="+mj-lt"/>
                <a:ea typeface="굴림" charset="-127"/>
              </a:rPr>
              <a:t>Date Submitted: </a:t>
            </a:r>
            <a:r>
              <a:rPr lang="en-US" altLang="ko-KR" sz="1600" dirty="0" smtClean="0">
                <a:latin typeface="+mj-lt"/>
                <a:ea typeface="굴림" charset="-127"/>
              </a:rPr>
              <a:t>16 July, 2015 </a:t>
            </a:r>
            <a:endParaRPr lang="en-US" altLang="ko-KR" sz="1600" dirty="0">
              <a:latin typeface="+mj-lt"/>
              <a:ea typeface="굴림" charset="-127"/>
            </a:endParaRPr>
          </a:p>
          <a:p>
            <a:pPr>
              <a:defRPr/>
            </a:pPr>
            <a:r>
              <a:rPr lang="en-US" altLang="ko-KR" sz="1600" b="1" dirty="0">
                <a:latin typeface="+mj-lt"/>
                <a:ea typeface="굴림" charset="-127"/>
              </a:rPr>
              <a:t>Source:</a:t>
            </a:r>
            <a:r>
              <a:rPr lang="en-US" altLang="ko-KR" sz="1600" dirty="0">
                <a:latin typeface="+mj-lt"/>
                <a:ea typeface="굴림" charset="-127"/>
              </a:rPr>
              <a:t>  </a:t>
            </a:r>
            <a:r>
              <a:rPr lang="en-US" altLang="ko-KR" sz="1600" dirty="0" err="1">
                <a:latin typeface="+mj-lt"/>
                <a:ea typeface="굴림" charset="-127"/>
              </a:rPr>
              <a:t>Wun-Cheol</a:t>
            </a:r>
            <a:r>
              <a:rPr lang="en-US" altLang="ko-KR" sz="1600" dirty="0">
                <a:latin typeface="+mj-lt"/>
                <a:ea typeface="굴림" charset="-127"/>
              </a:rPr>
              <a:t> </a:t>
            </a:r>
            <a:r>
              <a:rPr lang="en-US" altLang="ko-KR" sz="1600" dirty="0" err="1" smtClean="0">
                <a:latin typeface="+mj-lt"/>
                <a:ea typeface="굴림" charset="-127"/>
              </a:rPr>
              <a:t>Jeong</a:t>
            </a:r>
            <a:endParaRPr lang="en-US" altLang="ko-KR" sz="1600" dirty="0">
              <a:latin typeface="+mj-lt"/>
              <a:ea typeface="굴림" charset="-127"/>
            </a:endParaRPr>
          </a:p>
          <a:p>
            <a:pPr>
              <a:defRPr/>
            </a:pPr>
            <a:r>
              <a:rPr lang="en-US" altLang="ko-KR" sz="1600" dirty="0">
                <a:latin typeface="+mj-lt"/>
                <a:ea typeface="굴림" charset="-127"/>
              </a:rPr>
              <a:t>Company: ETRI</a:t>
            </a:r>
          </a:p>
          <a:p>
            <a:pPr>
              <a:defRPr/>
            </a:pPr>
            <a:r>
              <a:rPr lang="en-US" altLang="ko-KR" sz="1600" dirty="0">
                <a:latin typeface="+mj-lt"/>
                <a:ea typeface="굴림" charset="-127"/>
              </a:rPr>
              <a:t>Address: 161 </a:t>
            </a:r>
            <a:r>
              <a:rPr lang="en-US" altLang="ko-KR" sz="1600" dirty="0" err="1">
                <a:latin typeface="+mj-lt"/>
                <a:ea typeface="굴림" charset="-127"/>
              </a:rPr>
              <a:t>Gajeong</a:t>
            </a:r>
            <a:r>
              <a:rPr lang="en-US" altLang="ko-KR" sz="1600" dirty="0">
                <a:latin typeface="+mj-lt"/>
                <a:ea typeface="굴림" charset="-127"/>
              </a:rPr>
              <a:t>-dong, </a:t>
            </a:r>
            <a:r>
              <a:rPr lang="en-US" altLang="ko-KR" sz="1600" dirty="0" err="1">
                <a:latin typeface="+mj-lt"/>
                <a:ea typeface="굴림" charset="-127"/>
              </a:rPr>
              <a:t>Yuseong-gu</a:t>
            </a:r>
            <a:r>
              <a:rPr lang="en-US" altLang="ko-KR" sz="1600" dirty="0">
                <a:latin typeface="+mj-lt"/>
                <a:ea typeface="굴림" charset="-127"/>
              </a:rPr>
              <a:t>, </a:t>
            </a:r>
            <a:r>
              <a:rPr lang="en-US" altLang="ko-KR" sz="1600" dirty="0" err="1">
                <a:latin typeface="+mj-lt"/>
                <a:ea typeface="굴림" charset="-127"/>
              </a:rPr>
              <a:t>Daejeon</a:t>
            </a:r>
            <a:r>
              <a:rPr lang="en-US" altLang="ko-KR" sz="1600" dirty="0">
                <a:latin typeface="+mj-lt"/>
                <a:ea typeface="굴림" charset="-127"/>
              </a:rPr>
              <a:t>,  KOREA</a:t>
            </a:r>
          </a:p>
          <a:p>
            <a:pPr>
              <a:defRPr/>
            </a:pPr>
            <a:r>
              <a:rPr lang="en-US" altLang="ko-KR" sz="1600" dirty="0">
                <a:latin typeface="+mj-lt"/>
                <a:ea typeface="굴림" charset="-127"/>
              </a:rPr>
              <a:t>Voice: +82-42-860-5104, FAX: +82-42-860-4197, E-Mail: wjeong@etri.re.kr	</a:t>
            </a:r>
          </a:p>
          <a:p>
            <a:pPr>
              <a:spcBef>
                <a:spcPts val="600"/>
              </a:spcBef>
              <a:spcAft>
                <a:spcPts val="600"/>
              </a:spcAft>
              <a:defRPr/>
            </a:pPr>
            <a:r>
              <a:rPr lang="en-US" altLang="ko-KR" sz="1600" b="1" dirty="0">
                <a:latin typeface="+mj-lt"/>
                <a:ea typeface="굴림" charset="-127"/>
              </a:rPr>
              <a:t>Re:</a:t>
            </a:r>
            <a:r>
              <a:rPr lang="en-US" altLang="ko-KR" sz="1600" dirty="0">
                <a:latin typeface="+mj-lt"/>
                <a:ea typeface="굴림" charset="-127"/>
              </a:rPr>
              <a:t> </a:t>
            </a:r>
            <a:endParaRPr lang="en-US" altLang="ko-KR" dirty="0">
              <a:latin typeface="+mj-lt"/>
              <a:ea typeface="굴림" charset="-127"/>
            </a:endParaRPr>
          </a:p>
          <a:p>
            <a:pPr>
              <a:spcBef>
                <a:spcPts val="600"/>
              </a:spcBef>
              <a:spcAft>
                <a:spcPts val="600"/>
              </a:spcAft>
              <a:defRPr/>
            </a:pPr>
            <a:r>
              <a:rPr lang="en-US" altLang="ko-KR" sz="1600" b="1" dirty="0">
                <a:latin typeface="+mj-lt"/>
                <a:ea typeface="굴림" charset="-127"/>
              </a:rPr>
              <a:t>Abstract:</a:t>
            </a:r>
            <a:r>
              <a:rPr lang="en-US" altLang="ko-KR" sz="1600" dirty="0">
                <a:latin typeface="+mj-lt"/>
                <a:ea typeface="굴림" charset="-127"/>
              </a:rPr>
              <a:t>	 Proposed resolutions </a:t>
            </a:r>
            <a:r>
              <a:rPr lang="en-US" altLang="ko-KR" sz="1600" dirty="0" smtClean="0">
                <a:latin typeface="+mj-lt"/>
                <a:ea typeface="굴림" charset="-127"/>
              </a:rPr>
              <a:t>of DSME comments from SB. </a:t>
            </a:r>
            <a:endParaRPr lang="en-US" altLang="ko-KR" sz="1600" dirty="0">
              <a:latin typeface="+mj-lt"/>
              <a:ea typeface="굴림" charset="-127"/>
            </a:endParaRPr>
          </a:p>
          <a:p>
            <a:pPr marL="895350" indent="-895350">
              <a:spcBef>
                <a:spcPts val="600"/>
              </a:spcBef>
              <a:spcAft>
                <a:spcPts val="600"/>
              </a:spcAft>
              <a:defRPr/>
            </a:pPr>
            <a:r>
              <a:rPr lang="en-US" altLang="ko-KR" sz="1600" b="1" dirty="0">
                <a:latin typeface="+mj-lt"/>
                <a:ea typeface="굴림" charset="-127"/>
              </a:rPr>
              <a:t>Purpose:</a:t>
            </a:r>
            <a:r>
              <a:rPr lang="en-US" altLang="ko-KR" sz="1600" dirty="0">
                <a:latin typeface="+mj-lt"/>
                <a:ea typeface="굴림" charset="-127"/>
              </a:rPr>
              <a:t>	To propose </a:t>
            </a:r>
            <a:r>
              <a:rPr lang="en-US" altLang="ko-KR" sz="1600" dirty="0" smtClean="0">
                <a:latin typeface="+mj-lt"/>
                <a:ea typeface="굴림" charset="-127"/>
              </a:rPr>
              <a:t>resolutions of DSME comments from SB.</a:t>
            </a:r>
            <a:endParaRPr lang="en-US" altLang="ko-KR" sz="1600" dirty="0">
              <a:latin typeface="+mj-lt"/>
              <a:ea typeface="굴림" charset="-127"/>
            </a:endParaRPr>
          </a:p>
          <a:p>
            <a:pPr>
              <a:spcBef>
                <a:spcPts val="600"/>
              </a:spcBef>
              <a:spcAft>
                <a:spcPts val="600"/>
              </a:spcAft>
              <a:defRPr/>
            </a:pPr>
            <a:r>
              <a:rPr lang="en-US" altLang="ko-KR" sz="1600" b="1" dirty="0">
                <a:latin typeface="+mj-lt"/>
                <a:ea typeface="굴림" charset="-127"/>
              </a:rPr>
              <a:t>Notice:</a:t>
            </a:r>
            <a:r>
              <a:rPr lang="en-US" altLang="ko-KR" sz="1600" dirty="0">
                <a:latin typeface="+mj-lt"/>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latin typeface="+mj-lt"/>
                <a:ea typeface="굴림" charset="-127"/>
              </a:rPr>
              <a:t>Release:</a:t>
            </a:r>
            <a:r>
              <a:rPr lang="en-US" altLang="ko-KR" sz="1600" dirty="0">
                <a:latin typeface="+mj-lt"/>
                <a:ea typeface="굴림"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8326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2209800" y="609600"/>
            <a:ext cx="7772400"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CID i-438</a:t>
            </a:r>
            <a:endParaRPr lang="ko-KR" altLang="en-US" sz="3600" b="1" dirty="0">
              <a:solidFill>
                <a:srgbClr val="000000"/>
              </a:solidFill>
              <a:latin typeface="Times New Roman" pitchFamily="18" charset="0"/>
              <a:ea typeface="굴림" pitchFamily="50" charset="-127"/>
            </a:endParaRP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2</a:t>
            </a:fld>
            <a:endParaRPr lang="en-US" dirty="0">
              <a:solidFill>
                <a:srgbClr val="000000"/>
              </a:solidFill>
            </a:endParaRPr>
          </a:p>
        </p:txBody>
      </p:sp>
      <p:sp>
        <p:nvSpPr>
          <p:cNvPr id="18" name="TextBox 17"/>
          <p:cNvSpPr txBox="1"/>
          <p:nvPr/>
        </p:nvSpPr>
        <p:spPr>
          <a:xfrm>
            <a:off x="857951" y="1301417"/>
            <a:ext cx="10465916" cy="3416320"/>
          </a:xfrm>
          <a:prstGeom prst="rect">
            <a:avLst/>
          </a:prstGeom>
          <a:noFill/>
        </p:spPr>
        <p:txBody>
          <a:bodyPr wrap="square" rtlCol="0">
            <a:spAutoFit/>
          </a:bodyPr>
          <a:lstStyle/>
          <a:p>
            <a:pPr marL="285750" indent="-285750">
              <a:buFont typeface="Arial" pitchFamily="34" charset="0"/>
              <a:buChar char="•"/>
            </a:pPr>
            <a:r>
              <a:rPr lang="en-US" altLang="ko-KR" dirty="0" smtClean="0"/>
              <a:t>Insert the following table on page 262 in 8.2.21.1:</a:t>
            </a:r>
          </a:p>
          <a:p>
            <a:pPr marL="285750" indent="-285750">
              <a:buFont typeface="Arial" pitchFamily="34" charset="0"/>
              <a:buChar char="•"/>
            </a:pPr>
            <a:endParaRPr lang="en-US" altLang="ko-KR" dirty="0" smtClean="0"/>
          </a:p>
          <a:p>
            <a:pPr algn="ctr"/>
            <a:r>
              <a:rPr lang="en-US" altLang="ko-KR" dirty="0" smtClean="0"/>
              <a:t>Table 109a-Elements of </a:t>
            </a:r>
            <a:r>
              <a:rPr lang="en-US" altLang="ko-KR" dirty="0" err="1" smtClean="0"/>
              <a:t>DSMESABSpecification</a:t>
            </a:r>
            <a:endParaRPr lang="en-US" altLang="ko-KR" dirty="0" smtClean="0"/>
          </a:p>
          <a:p>
            <a:pPr marL="285750" indent="-285750">
              <a:buFont typeface="Arial" pitchFamily="34" charset="0"/>
              <a:buChar char="•"/>
            </a:pPr>
            <a:endParaRPr lang="en-US" altLang="ko-KR" dirty="0" smtClean="0"/>
          </a:p>
          <a:p>
            <a:pPr marL="285750" indent="-285750">
              <a:buFont typeface="Arial" pitchFamily="34" charset="0"/>
              <a:buChar char="•"/>
            </a:pPr>
            <a:endParaRPr lang="en-US" altLang="ko-KR" dirty="0" smtClean="0"/>
          </a:p>
          <a:p>
            <a:pPr marL="285750" indent="-285750">
              <a:buFont typeface="Arial" pitchFamily="34" charset="0"/>
              <a:buChar char="•"/>
            </a:pPr>
            <a:endParaRPr lang="en-US" altLang="ko-KR" dirty="0" smtClean="0"/>
          </a:p>
          <a:p>
            <a:pPr marL="285750" indent="-285750">
              <a:buFont typeface="Arial" pitchFamily="34" charset="0"/>
              <a:buChar char="•"/>
            </a:pPr>
            <a:endParaRPr lang="en-US" altLang="ko-KR" dirty="0" smtClean="0"/>
          </a:p>
          <a:p>
            <a:pPr marL="285750" indent="-285750">
              <a:buFont typeface="Arial" pitchFamily="34" charset="0"/>
              <a:buChar char="•"/>
            </a:pPr>
            <a:endParaRPr lang="en-US" altLang="ko-KR" dirty="0"/>
          </a:p>
          <a:p>
            <a:pPr marL="285750" indent="-285750">
              <a:buFont typeface="Arial" pitchFamily="34" charset="0"/>
              <a:buChar char="•"/>
            </a:pPr>
            <a:endParaRPr lang="en-US" altLang="ko-KR" dirty="0" smtClean="0"/>
          </a:p>
          <a:p>
            <a:pPr marL="285750" indent="-285750">
              <a:buFont typeface="Arial" pitchFamily="34" charset="0"/>
              <a:buChar char="•"/>
            </a:pPr>
            <a:endParaRPr lang="en-US" altLang="ko-KR" dirty="0"/>
          </a:p>
          <a:p>
            <a:endParaRPr lang="en-US" altLang="ko-KR" dirty="0" smtClean="0"/>
          </a:p>
          <a:p>
            <a:pPr marL="285750" indent="-285750">
              <a:buFont typeface="Arial" pitchFamily="34" charset="0"/>
              <a:buChar char="•"/>
            </a:pPr>
            <a:endParaRPr lang="en-US" altLang="ko-KR" dirty="0" smtClean="0"/>
          </a:p>
        </p:txBody>
      </p:sp>
      <p:graphicFrame>
        <p:nvGraphicFramePr>
          <p:cNvPr id="2" name="표 1"/>
          <p:cNvGraphicFramePr>
            <a:graphicFrameLocks noGrp="1"/>
          </p:cNvGraphicFramePr>
          <p:nvPr>
            <p:extLst>
              <p:ext uri="{D42A27DB-BD31-4B8C-83A1-F6EECF244321}">
                <p14:modId xmlns:p14="http://schemas.microsoft.com/office/powerpoint/2010/main" val="1943064497"/>
              </p:ext>
            </p:extLst>
          </p:nvPr>
        </p:nvGraphicFramePr>
        <p:xfrm>
          <a:off x="1094152" y="2392962"/>
          <a:ext cx="10229715" cy="2992120"/>
        </p:xfrm>
        <a:graphic>
          <a:graphicData uri="http://schemas.openxmlformats.org/drawingml/2006/table">
            <a:tbl>
              <a:tblPr firstRow="1" bandRow="1">
                <a:tableStyleId>{5940675A-B579-460E-94D1-54222C63F5DA}</a:tableStyleId>
              </a:tblPr>
              <a:tblGrid>
                <a:gridCol w="2317603"/>
                <a:gridCol w="848940"/>
                <a:gridCol w="2266667"/>
                <a:gridCol w="4796505"/>
              </a:tblGrid>
              <a:tr h="370840">
                <a:tc>
                  <a:txBody>
                    <a:bodyPr/>
                    <a:lstStyle/>
                    <a:p>
                      <a:pPr latinLnBrk="1"/>
                      <a:r>
                        <a:rPr lang="en-US" altLang="ko-KR" sz="1400" dirty="0" smtClean="0">
                          <a:latin typeface="+mj-lt"/>
                          <a:ea typeface="+mj-ea"/>
                        </a:rPr>
                        <a:t>Name</a:t>
                      </a:r>
                      <a:endParaRPr lang="ko-KR" altLang="en-US" sz="1400" dirty="0">
                        <a:latin typeface="+mj-lt"/>
                        <a:ea typeface="+mj-ea"/>
                      </a:endParaRPr>
                    </a:p>
                  </a:txBody>
                  <a:tcPr/>
                </a:tc>
                <a:tc>
                  <a:txBody>
                    <a:bodyPr/>
                    <a:lstStyle/>
                    <a:p>
                      <a:pPr latinLnBrk="1"/>
                      <a:r>
                        <a:rPr lang="en-US" altLang="ko-KR" sz="1400" dirty="0" smtClean="0">
                          <a:latin typeface="+mj-lt"/>
                          <a:ea typeface="+mj-ea"/>
                        </a:rPr>
                        <a:t>Type</a:t>
                      </a:r>
                      <a:endParaRPr lang="ko-KR" altLang="en-US" sz="1400" dirty="0">
                        <a:latin typeface="+mj-lt"/>
                        <a:ea typeface="+mj-ea"/>
                      </a:endParaRPr>
                    </a:p>
                  </a:txBody>
                  <a:tcPr/>
                </a:tc>
                <a:tc>
                  <a:txBody>
                    <a:bodyPr/>
                    <a:lstStyle/>
                    <a:p>
                      <a:pPr latinLnBrk="1"/>
                      <a:r>
                        <a:rPr lang="en-US" altLang="ko-KR" sz="1400" dirty="0" smtClean="0">
                          <a:latin typeface="+mj-lt"/>
                          <a:ea typeface="+mj-ea"/>
                        </a:rPr>
                        <a:t>Valid range</a:t>
                      </a:r>
                      <a:endParaRPr lang="ko-KR" altLang="en-US" sz="1400" dirty="0">
                        <a:latin typeface="+mj-lt"/>
                        <a:ea typeface="+mj-ea"/>
                      </a:endParaRPr>
                    </a:p>
                  </a:txBody>
                  <a:tcPr/>
                </a:tc>
                <a:tc>
                  <a:txBody>
                    <a:bodyPr/>
                    <a:lstStyle/>
                    <a:p>
                      <a:pPr latinLnBrk="1"/>
                      <a:r>
                        <a:rPr lang="en-US" altLang="ko-KR" sz="1400" dirty="0" smtClean="0">
                          <a:latin typeface="+mj-lt"/>
                          <a:ea typeface="+mj-ea"/>
                        </a:rPr>
                        <a:t>Description</a:t>
                      </a:r>
                      <a:endParaRPr lang="ko-KR" altLang="en-US" sz="1400" dirty="0">
                        <a:latin typeface="+mj-lt"/>
                        <a:ea typeface="+mj-ea"/>
                      </a:endParaRPr>
                    </a:p>
                  </a:txBody>
                  <a:tcPr/>
                </a:tc>
              </a:tr>
              <a:tr h="370840">
                <a:tc>
                  <a:txBody>
                    <a:bodyPr/>
                    <a:lstStyle/>
                    <a:p>
                      <a:pPr latinLnBrk="1"/>
                      <a:r>
                        <a:rPr lang="en-US" altLang="ko-KR" sz="1400" dirty="0" smtClean="0">
                          <a:latin typeface="+mj-lt"/>
                          <a:ea typeface="+mj-ea"/>
                        </a:rPr>
                        <a:t>DSMESAB</a:t>
                      </a:r>
                      <a:r>
                        <a:rPr lang="en-US" altLang="ko-KR" sz="1400" baseline="0" dirty="0" smtClean="0">
                          <a:latin typeface="+mj-lt"/>
                          <a:ea typeface="+mj-ea"/>
                        </a:rPr>
                        <a:t> Sub-block Length</a:t>
                      </a:r>
                      <a:endParaRPr lang="ko-KR" altLang="en-US" sz="1400" dirty="0">
                        <a:latin typeface="+mj-lt"/>
                        <a:ea typeface="+mj-ea"/>
                      </a:endParaRPr>
                    </a:p>
                  </a:txBody>
                  <a:tcPr/>
                </a:tc>
                <a:tc>
                  <a:txBody>
                    <a:bodyPr/>
                    <a:lstStyle/>
                    <a:p>
                      <a:pPr latinLnBrk="1"/>
                      <a:r>
                        <a:rPr lang="en-US" altLang="ko-KR" sz="1400" dirty="0" smtClean="0">
                          <a:latin typeface="+mj-lt"/>
                          <a:ea typeface="+mj-ea"/>
                        </a:rPr>
                        <a:t>Integer</a:t>
                      </a:r>
                      <a:endParaRPr lang="ko-KR" altLang="en-US" sz="1400" dirty="0">
                        <a:latin typeface="+mj-lt"/>
                        <a:ea typeface="+mj-ea"/>
                      </a:endParaRPr>
                    </a:p>
                  </a:txBody>
                  <a:tcPr/>
                </a:tc>
                <a:tc>
                  <a:txBody>
                    <a:bodyPr/>
                    <a:lstStyle/>
                    <a:p>
                      <a:pPr latinLnBrk="1"/>
                      <a:r>
                        <a:rPr lang="en-US" altLang="ko-KR" sz="1400" dirty="0" smtClean="0">
                          <a:latin typeface="+mj-lt"/>
                          <a:ea typeface="+mj-ea"/>
                        </a:rPr>
                        <a:t>0x00</a:t>
                      </a:r>
                      <a:r>
                        <a:rPr lang="en-US" altLang="ko-KR" sz="1400" baseline="0" dirty="0" smtClean="0">
                          <a:latin typeface="+mj-lt"/>
                          <a:ea typeface="+mj-ea"/>
                        </a:rPr>
                        <a:t> – 0xff</a:t>
                      </a:r>
                      <a:endParaRPr lang="ko-KR" altLang="en-US" sz="1400" dirty="0">
                        <a:latin typeface="+mj-lt"/>
                        <a:ea typeface="+mj-ea"/>
                      </a:endParaRPr>
                    </a:p>
                  </a:txBody>
                  <a:tcPr/>
                </a:tc>
                <a:tc>
                  <a:txBody>
                    <a:bodyPr/>
                    <a:lstStyle/>
                    <a:p>
                      <a:pPr latinLnBrk="1"/>
                      <a:r>
                        <a:rPr lang="en-US" altLang="ko-KR" sz="1400" dirty="0" smtClean="0">
                          <a:latin typeface="+mj-lt"/>
                          <a:ea typeface="+mj-ea"/>
                        </a:rPr>
                        <a:t>T</a:t>
                      </a:r>
                      <a:r>
                        <a:rPr lang="en-US" altLang="ko-KR" sz="1400" baseline="0" dirty="0" smtClean="0">
                          <a:latin typeface="+mj-lt"/>
                          <a:ea typeface="+mj-ea"/>
                        </a:rPr>
                        <a:t>he length of the DSMESAB sub-block in units in Figure 61 for channel adaptation mode or in Figure 63 for channel hopping mode.</a:t>
                      </a:r>
                      <a:endParaRPr lang="ko-KR" altLang="en-US" sz="1400" dirty="0">
                        <a:latin typeface="+mj-lt"/>
                        <a:ea typeface="+mj-ea"/>
                      </a:endParaRPr>
                    </a:p>
                  </a:txBody>
                  <a:tcPr/>
                </a:tc>
              </a:tr>
              <a:tr h="370840">
                <a:tc>
                  <a:txBody>
                    <a:bodyPr/>
                    <a:lstStyle/>
                    <a:p>
                      <a:pPr latinLnBrk="1"/>
                      <a:r>
                        <a:rPr lang="en-US" altLang="ko-KR" sz="1400" dirty="0" smtClean="0">
                          <a:latin typeface="+mj-lt"/>
                          <a:ea typeface="+mj-ea"/>
                        </a:rPr>
                        <a:t>DSMESAB</a:t>
                      </a:r>
                      <a:r>
                        <a:rPr lang="en-US" altLang="ko-KR" sz="1400" baseline="0" dirty="0" smtClean="0">
                          <a:latin typeface="+mj-lt"/>
                          <a:ea typeface="+mj-ea"/>
                        </a:rPr>
                        <a:t> Sub-block Index</a:t>
                      </a:r>
                      <a:endParaRPr lang="ko-KR" altLang="en-US" sz="1400" dirty="0">
                        <a:latin typeface="+mj-lt"/>
                        <a:ea typeface="+mj-ea"/>
                      </a:endParaRPr>
                    </a:p>
                  </a:txBody>
                  <a:tcPr/>
                </a:tc>
                <a:tc>
                  <a:txBody>
                    <a:bodyPr/>
                    <a:lstStyle/>
                    <a:p>
                      <a:pPr latinLnBrk="1"/>
                      <a:r>
                        <a:rPr lang="en-US" altLang="ko-KR" sz="1400" dirty="0" smtClean="0">
                          <a:latin typeface="+mj-lt"/>
                          <a:ea typeface="+mj-ea"/>
                        </a:rPr>
                        <a:t>Integer</a:t>
                      </a:r>
                      <a:endParaRPr lang="ko-KR" altLang="en-US" sz="1400" dirty="0">
                        <a:latin typeface="+mj-lt"/>
                        <a:ea typeface="+mj-ea"/>
                      </a:endParaRPr>
                    </a:p>
                  </a:txBody>
                  <a:tcPr/>
                </a:tc>
                <a:tc>
                  <a:txBody>
                    <a:bodyPr/>
                    <a:lstStyle/>
                    <a:p>
                      <a:pPr latinLnBrk="1"/>
                      <a:r>
                        <a:rPr lang="en-US" altLang="ko-KR" sz="1400" dirty="0" smtClean="0">
                          <a:latin typeface="+mj-lt"/>
                          <a:ea typeface="+mj-ea"/>
                        </a:rPr>
                        <a:t>0x0000</a:t>
                      </a:r>
                      <a:r>
                        <a:rPr lang="en-US" altLang="ko-KR" sz="1400" baseline="0" dirty="0" smtClean="0">
                          <a:latin typeface="+mj-lt"/>
                          <a:ea typeface="+mj-ea"/>
                        </a:rPr>
                        <a:t> – 0xffff</a:t>
                      </a:r>
                      <a:endParaRPr lang="ko-KR" altLang="en-US" sz="1400" dirty="0">
                        <a:latin typeface="+mj-lt"/>
                        <a:ea typeface="+mj-ea"/>
                      </a:endParaRPr>
                    </a:p>
                  </a:txBody>
                  <a:tcPr/>
                </a:tc>
                <a:tc>
                  <a:txBody>
                    <a:bodyPr/>
                    <a:lstStyle/>
                    <a:p>
                      <a:r>
                        <a:rPr lang="en-US" altLang="ko-KR" sz="1400" dirty="0" smtClean="0">
                          <a:latin typeface="+mj-lt"/>
                          <a:ea typeface="+mj-ea"/>
                        </a:rPr>
                        <a:t>T</a:t>
                      </a:r>
                      <a:r>
                        <a:rPr lang="en-US" altLang="ko-KR" sz="1400" baseline="0" dirty="0" smtClean="0">
                          <a:latin typeface="+mj-lt"/>
                          <a:ea typeface="+mj-ea"/>
                        </a:rPr>
                        <a:t>he </a:t>
                      </a:r>
                      <a:r>
                        <a:rPr lang="en-US" altLang="ko-KR" sz="1400" b="0" i="0" u="none" strike="noStrike" kern="1200" baseline="0" dirty="0" smtClean="0">
                          <a:solidFill>
                            <a:schemeClr val="tx1"/>
                          </a:solidFill>
                          <a:latin typeface="+mj-lt"/>
                          <a:ea typeface="+mn-ea"/>
                          <a:cs typeface="+mn-cs"/>
                        </a:rPr>
                        <a:t>beginning of the DSME SAB sub-block in the</a:t>
                      </a:r>
                    </a:p>
                    <a:p>
                      <a:r>
                        <a:rPr lang="en-US" altLang="ko-KR" sz="1400" b="0" i="0" u="none" strike="noStrike" kern="1200" baseline="0" dirty="0" smtClean="0">
                          <a:solidFill>
                            <a:schemeClr val="tx1"/>
                          </a:solidFill>
                          <a:latin typeface="+mj-lt"/>
                          <a:ea typeface="+mn-ea"/>
                          <a:cs typeface="+mn-cs"/>
                        </a:rPr>
                        <a:t>entire SAB as illustrated in Figure 61 for channel adaptation mode or in Figure 63 for channel hopping</a:t>
                      </a:r>
                    </a:p>
                    <a:p>
                      <a:r>
                        <a:rPr lang="en-US" altLang="ko-KR" sz="1400" b="0" i="0" u="none" strike="noStrike" kern="1200" baseline="0" dirty="0" smtClean="0">
                          <a:solidFill>
                            <a:schemeClr val="tx1"/>
                          </a:solidFill>
                          <a:latin typeface="+mj-lt"/>
                          <a:ea typeface="+mn-ea"/>
                          <a:cs typeface="+mn-cs"/>
                        </a:rPr>
                        <a:t>mode.</a:t>
                      </a:r>
                      <a:endParaRPr lang="ko-KR" altLang="en-US" sz="1400" dirty="0">
                        <a:latin typeface="+mj-lt"/>
                        <a:ea typeface="+mj-ea"/>
                      </a:endParaRPr>
                    </a:p>
                  </a:txBody>
                  <a:tcPr/>
                </a:tc>
              </a:tr>
              <a:tr h="370840">
                <a:tc>
                  <a:txBody>
                    <a:bodyPr/>
                    <a:lstStyle/>
                    <a:p>
                      <a:pPr latinLnBrk="1"/>
                      <a:r>
                        <a:rPr lang="en-US" altLang="ko-KR" sz="1400" dirty="0" smtClean="0">
                          <a:latin typeface="+mj-lt"/>
                          <a:ea typeface="+mj-ea"/>
                        </a:rPr>
                        <a:t>DSMESAB Sub-block</a:t>
                      </a:r>
                      <a:endParaRPr lang="ko-KR" altLang="en-US" sz="1400" dirty="0">
                        <a:latin typeface="+mj-lt"/>
                        <a:ea typeface="+mj-ea"/>
                      </a:endParaRPr>
                    </a:p>
                  </a:txBody>
                  <a:tcPr/>
                </a:tc>
                <a:tc>
                  <a:txBody>
                    <a:bodyPr/>
                    <a:lstStyle/>
                    <a:p>
                      <a:pPr latinLnBrk="1"/>
                      <a:r>
                        <a:rPr lang="en-US" altLang="ko-KR" sz="1400" dirty="0" smtClean="0">
                          <a:latin typeface="+mj-lt"/>
                          <a:ea typeface="+mj-ea"/>
                        </a:rPr>
                        <a:t>Bitmap</a:t>
                      </a:r>
                      <a:endParaRPr lang="ko-KR" altLang="en-US" sz="1400" dirty="0">
                        <a:latin typeface="+mj-lt"/>
                        <a:ea typeface="+mj-ea"/>
                      </a:endParaRPr>
                    </a:p>
                  </a:txBody>
                  <a:tcPr/>
                </a:tc>
                <a:tc>
                  <a:txBody>
                    <a:bodyPr/>
                    <a:lstStyle/>
                    <a:p>
                      <a:pPr latinLnBrk="1"/>
                      <a:r>
                        <a:rPr lang="en-US" altLang="ko-KR" sz="1400" dirty="0" smtClean="0">
                          <a:latin typeface="+mj-lt"/>
                          <a:ea typeface="+mj-ea"/>
                        </a:rPr>
                        <a:t>As defined in Figure 61</a:t>
                      </a:r>
                      <a:r>
                        <a:rPr lang="en-US" altLang="ko-KR" sz="1400" baseline="0" dirty="0" smtClean="0">
                          <a:latin typeface="+mj-lt"/>
                          <a:ea typeface="+mj-ea"/>
                        </a:rPr>
                        <a:t> for channel adaption mode or in Figure 63 for channel hopping mode.</a:t>
                      </a:r>
                      <a:endParaRPr lang="ko-KR" altLang="en-US" sz="1400" dirty="0">
                        <a:latin typeface="+mj-lt"/>
                        <a:ea typeface="+mj-ea"/>
                      </a:endParaRPr>
                    </a:p>
                  </a:txBody>
                  <a:tcPr/>
                </a:tc>
                <a:tc>
                  <a:txBody>
                    <a:bodyPr/>
                    <a:lstStyle/>
                    <a:p>
                      <a:r>
                        <a:rPr lang="en-US" altLang="ko-KR" sz="1400" dirty="0" smtClean="0">
                          <a:latin typeface="+mj-lt"/>
                          <a:ea typeface="+mj-ea"/>
                        </a:rPr>
                        <a:t>The sub-block of the DSME</a:t>
                      </a:r>
                      <a:r>
                        <a:rPr lang="en-US" altLang="ko-KR" sz="1400" baseline="0" dirty="0" smtClean="0">
                          <a:latin typeface="+mj-lt"/>
                          <a:ea typeface="+mj-ea"/>
                        </a:rPr>
                        <a:t> Slot Allocation Bitmap </a:t>
                      </a:r>
                      <a:r>
                        <a:rPr lang="en-US" altLang="ko-KR" sz="1400" b="0" i="0" u="none" strike="noStrike" kern="1200" baseline="0" dirty="0" smtClean="0">
                          <a:solidFill>
                            <a:schemeClr val="tx1"/>
                          </a:solidFill>
                          <a:latin typeface="+mj-lt"/>
                          <a:ea typeface="+mn-ea"/>
                          <a:cs typeface="+mn-cs"/>
                        </a:rPr>
                        <a:t>as described in</a:t>
                      </a:r>
                    </a:p>
                    <a:p>
                      <a:r>
                        <a:rPr lang="en-US" altLang="ko-KR" sz="1400" b="0" i="0" u="none" strike="noStrike" kern="1200" baseline="0" dirty="0" smtClean="0">
                          <a:solidFill>
                            <a:schemeClr val="tx1"/>
                          </a:solidFill>
                          <a:latin typeface="+mj-lt"/>
                          <a:ea typeface="+mn-ea"/>
                          <a:cs typeface="+mn-cs"/>
                        </a:rPr>
                        <a:t>Figure 61 for channel adaptation mode or in Figure 63 for channel hopping mode.</a:t>
                      </a:r>
                      <a:endParaRPr lang="ko-KR" altLang="en-US" sz="1400" dirty="0">
                        <a:latin typeface="+mj-lt"/>
                        <a:ea typeface="+mj-ea"/>
                      </a:endParaRPr>
                    </a:p>
                  </a:txBody>
                  <a:tcPr/>
                </a:tc>
              </a:tr>
            </a:tbl>
          </a:graphicData>
        </a:graphic>
      </p:graphicFrame>
    </p:spTree>
    <p:extLst>
      <p:ext uri="{BB962C8B-B14F-4D97-AF65-F5344CB8AC3E}">
        <p14:creationId xmlns:p14="http://schemas.microsoft.com/office/powerpoint/2010/main" val="18555179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1062375" y="609600"/>
            <a:ext cx="10067251"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CID i-438 (cont’d)</a:t>
            </a:r>
            <a:endParaRPr lang="ko-KR" altLang="en-US" sz="3600" b="1" dirty="0">
              <a:solidFill>
                <a:srgbClr val="000000"/>
              </a:solidFill>
              <a:latin typeface="Times New Roman" pitchFamily="18" charset="0"/>
              <a:ea typeface="굴림" pitchFamily="50" charset="-127"/>
            </a:endParaRP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3</a:t>
            </a:fld>
            <a:endParaRPr lang="en-US" dirty="0">
              <a:solidFill>
                <a:srgbClr val="000000"/>
              </a:solidFill>
            </a:endParaRPr>
          </a:p>
        </p:txBody>
      </p:sp>
      <p:sp>
        <p:nvSpPr>
          <p:cNvPr id="18" name="TextBox 17"/>
          <p:cNvSpPr txBox="1"/>
          <p:nvPr/>
        </p:nvSpPr>
        <p:spPr>
          <a:xfrm>
            <a:off x="857951" y="1481162"/>
            <a:ext cx="10465916" cy="2585323"/>
          </a:xfrm>
          <a:prstGeom prst="rect">
            <a:avLst/>
          </a:prstGeom>
          <a:noFill/>
        </p:spPr>
        <p:txBody>
          <a:bodyPr wrap="square" rtlCol="0">
            <a:spAutoFit/>
          </a:bodyPr>
          <a:lstStyle/>
          <a:p>
            <a:pPr marL="285750" indent="-285750">
              <a:buFont typeface="Arial" pitchFamily="34" charset="0"/>
              <a:buChar char="•"/>
            </a:pPr>
            <a:r>
              <a:rPr lang="en-US" altLang="ko-KR" dirty="0" smtClean="0"/>
              <a:t>Change the Valid range of </a:t>
            </a:r>
            <a:r>
              <a:rPr lang="en-US" altLang="ko-KR" dirty="0" err="1" smtClean="0"/>
              <a:t>DSMESABSpecification</a:t>
            </a:r>
            <a:r>
              <a:rPr lang="en-US" altLang="ko-KR" dirty="0" smtClean="0"/>
              <a:t> in Table 109 on page 262 in 8.2.21.1 to “As defined in Table109a”.</a:t>
            </a:r>
          </a:p>
          <a:p>
            <a:pPr marL="285750" indent="-285750">
              <a:buFont typeface="Arial" pitchFamily="34" charset="0"/>
              <a:buChar char="•"/>
            </a:pPr>
            <a:r>
              <a:rPr lang="en-US" altLang="ko-KR" dirty="0"/>
              <a:t>Change the Valid range of </a:t>
            </a:r>
            <a:r>
              <a:rPr lang="en-US" altLang="ko-KR" dirty="0" err="1"/>
              <a:t>DSMESABSpecification</a:t>
            </a:r>
            <a:r>
              <a:rPr lang="en-US" altLang="ko-KR" dirty="0"/>
              <a:t> in Table </a:t>
            </a:r>
            <a:r>
              <a:rPr lang="en-US" altLang="ko-KR" dirty="0" smtClean="0"/>
              <a:t>110 </a:t>
            </a:r>
            <a:r>
              <a:rPr lang="en-US" altLang="ko-KR" dirty="0"/>
              <a:t>on page </a:t>
            </a:r>
            <a:r>
              <a:rPr lang="en-US" altLang="ko-KR" dirty="0" smtClean="0"/>
              <a:t>264 </a:t>
            </a:r>
            <a:r>
              <a:rPr lang="en-US" altLang="ko-KR" dirty="0"/>
              <a:t>in </a:t>
            </a:r>
            <a:r>
              <a:rPr lang="en-US" altLang="ko-KR" dirty="0" smtClean="0"/>
              <a:t>8.2.21.2 </a:t>
            </a:r>
            <a:r>
              <a:rPr lang="en-US" altLang="ko-KR" dirty="0"/>
              <a:t>to “As defined in Table109a”.</a:t>
            </a:r>
          </a:p>
          <a:p>
            <a:pPr marL="285750" indent="-285750">
              <a:buFont typeface="Arial" pitchFamily="34" charset="0"/>
              <a:buChar char="•"/>
            </a:pPr>
            <a:r>
              <a:rPr lang="en-US" altLang="ko-KR" dirty="0"/>
              <a:t>Change the Valid range of </a:t>
            </a:r>
            <a:r>
              <a:rPr lang="en-US" altLang="ko-KR" dirty="0" err="1"/>
              <a:t>DSMESABSpecification</a:t>
            </a:r>
            <a:r>
              <a:rPr lang="en-US" altLang="ko-KR" dirty="0"/>
              <a:t> in Table </a:t>
            </a:r>
            <a:r>
              <a:rPr lang="en-US" altLang="ko-KR" dirty="0" smtClean="0"/>
              <a:t>111 </a:t>
            </a:r>
            <a:r>
              <a:rPr lang="en-US" altLang="ko-KR" dirty="0"/>
              <a:t>on page </a:t>
            </a:r>
            <a:r>
              <a:rPr lang="en-US" altLang="ko-KR" dirty="0" smtClean="0"/>
              <a:t>265 </a:t>
            </a:r>
            <a:r>
              <a:rPr lang="en-US" altLang="ko-KR" dirty="0"/>
              <a:t>in </a:t>
            </a:r>
            <a:r>
              <a:rPr lang="en-US" altLang="ko-KR" dirty="0" smtClean="0"/>
              <a:t>8.2.21.3 </a:t>
            </a:r>
            <a:r>
              <a:rPr lang="en-US" altLang="ko-KR" dirty="0"/>
              <a:t>to “As defined in Table109a”.</a:t>
            </a:r>
          </a:p>
          <a:p>
            <a:pPr marL="285750" indent="-285750">
              <a:buFont typeface="Arial" pitchFamily="34" charset="0"/>
              <a:buChar char="•"/>
            </a:pPr>
            <a:r>
              <a:rPr lang="en-US" altLang="ko-KR" dirty="0"/>
              <a:t>Change the Valid range of </a:t>
            </a:r>
            <a:r>
              <a:rPr lang="en-US" altLang="ko-KR" dirty="0" err="1"/>
              <a:t>DSMESABSpecification</a:t>
            </a:r>
            <a:r>
              <a:rPr lang="en-US" altLang="ko-KR" dirty="0"/>
              <a:t> in Table </a:t>
            </a:r>
            <a:r>
              <a:rPr lang="en-US" altLang="ko-KR" dirty="0" smtClean="0"/>
              <a:t>112 </a:t>
            </a:r>
            <a:r>
              <a:rPr lang="en-US" altLang="ko-KR" dirty="0"/>
              <a:t>on page </a:t>
            </a:r>
            <a:r>
              <a:rPr lang="en-US" altLang="ko-KR" dirty="0" smtClean="0"/>
              <a:t>266 in 8.2.21.4 </a:t>
            </a:r>
            <a:r>
              <a:rPr lang="en-US" altLang="ko-KR" dirty="0"/>
              <a:t>to “As defined in Table109a”.</a:t>
            </a:r>
            <a:endParaRPr lang="en-US" altLang="ko-KR" dirty="0" smtClean="0"/>
          </a:p>
          <a:p>
            <a:pPr marL="285750" indent="-285750">
              <a:buFont typeface="Arial" pitchFamily="34" charset="0"/>
              <a:buChar char="•"/>
            </a:pPr>
            <a:endParaRPr lang="en-US" altLang="ko-KR" dirty="0" smtClean="0"/>
          </a:p>
        </p:txBody>
      </p:sp>
    </p:spTree>
    <p:extLst>
      <p:ext uri="{BB962C8B-B14F-4D97-AF65-F5344CB8AC3E}">
        <p14:creationId xmlns:p14="http://schemas.microsoft.com/office/powerpoint/2010/main" val="336047531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2209800" y="609600"/>
            <a:ext cx="7772400"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CID i-439</a:t>
            </a:r>
            <a:endParaRPr lang="ko-KR" altLang="en-US" sz="3600" b="1" dirty="0">
              <a:solidFill>
                <a:srgbClr val="000000"/>
              </a:solidFill>
              <a:latin typeface="Times New Roman" pitchFamily="18" charset="0"/>
              <a:ea typeface="굴림" pitchFamily="50" charset="-127"/>
            </a:endParaRP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4</a:t>
            </a:fld>
            <a:endParaRPr lang="en-US" dirty="0">
              <a:solidFill>
                <a:srgbClr val="000000"/>
              </a:solidFill>
            </a:endParaRPr>
          </a:p>
        </p:txBody>
      </p:sp>
      <p:sp>
        <p:nvSpPr>
          <p:cNvPr id="4" name="TextBox 3"/>
          <p:cNvSpPr txBox="1"/>
          <p:nvPr/>
        </p:nvSpPr>
        <p:spPr>
          <a:xfrm>
            <a:off x="857951" y="1481162"/>
            <a:ext cx="10465916" cy="4524315"/>
          </a:xfrm>
          <a:prstGeom prst="rect">
            <a:avLst/>
          </a:prstGeom>
          <a:noFill/>
        </p:spPr>
        <p:txBody>
          <a:bodyPr wrap="square" rtlCol="0">
            <a:spAutoFit/>
          </a:bodyPr>
          <a:lstStyle/>
          <a:p>
            <a:pPr marL="285750" indent="-285750">
              <a:buFont typeface="Arial" pitchFamily="34" charset="0"/>
              <a:buChar char="•"/>
            </a:pPr>
            <a:r>
              <a:rPr lang="en-US" altLang="ko-KR" dirty="0" smtClean="0"/>
              <a:t>The MAC commands for DSME-GTS allocations are sent in the CAP. </a:t>
            </a:r>
          </a:p>
          <a:p>
            <a:pPr lvl="1"/>
            <a:endParaRPr lang="en-US" altLang="ko-KR" dirty="0" smtClean="0"/>
          </a:p>
          <a:p>
            <a:pPr lvl="1" indent="-192088"/>
            <a:r>
              <a:rPr lang="en-US" altLang="ko-KR" dirty="0" smtClean="0"/>
              <a:t>Thus, to clarify it, change the first sentences in 7.5.14, 7.5.15, and 7.5.16 </a:t>
            </a:r>
          </a:p>
          <a:p>
            <a:pPr lvl="1"/>
            <a:r>
              <a:rPr lang="en-US" altLang="ko-KR" dirty="0" smtClean="0"/>
              <a:t>“Only devices that have been … shall send this command.”</a:t>
            </a:r>
            <a:endParaRPr lang="en-US" altLang="ko-KR" dirty="0"/>
          </a:p>
          <a:p>
            <a:pPr marL="265113" lvl="1"/>
            <a:r>
              <a:rPr lang="en-US" altLang="ko-KR" dirty="0"/>
              <a:t>t</a:t>
            </a:r>
            <a:r>
              <a:rPr lang="en-US" altLang="ko-KR" dirty="0" smtClean="0"/>
              <a:t>o be</a:t>
            </a:r>
          </a:p>
          <a:p>
            <a:pPr marL="446088" lvl="1"/>
            <a:r>
              <a:rPr lang="en-US" altLang="ko-KR" dirty="0" smtClean="0"/>
              <a:t>“Only devices that have been … shall send this command </a:t>
            </a:r>
            <a:r>
              <a:rPr lang="en-US" altLang="ko-KR" dirty="0" smtClean="0">
                <a:solidFill>
                  <a:srgbClr val="FF0000"/>
                </a:solidFill>
              </a:rPr>
              <a:t>in the CAP</a:t>
            </a:r>
            <a:r>
              <a:rPr lang="en-US" altLang="ko-KR" dirty="0" smtClean="0"/>
              <a:t>.”</a:t>
            </a:r>
            <a:endParaRPr lang="en-US" altLang="ko-KR" dirty="0"/>
          </a:p>
          <a:p>
            <a:pPr marL="285750" indent="-285750">
              <a:buFont typeface="Arial" pitchFamily="34" charset="0"/>
              <a:buChar char="•"/>
            </a:pPr>
            <a:endParaRPr lang="en-US" altLang="ko-KR" dirty="0" smtClean="0"/>
          </a:p>
          <a:p>
            <a:pPr marL="285750" indent="-285750">
              <a:buFont typeface="Arial" pitchFamily="34" charset="0"/>
              <a:buChar char="•"/>
            </a:pPr>
            <a:r>
              <a:rPr lang="en-US" altLang="ko-KR" dirty="0" smtClean="0"/>
              <a:t>The contents of </a:t>
            </a:r>
            <a:r>
              <a:rPr lang="en-US" altLang="ko-KR" i="1" dirty="0" err="1" smtClean="0"/>
              <a:t>macDsmeAct</a:t>
            </a:r>
            <a:r>
              <a:rPr lang="en-US" altLang="ko-KR" dirty="0" smtClean="0"/>
              <a:t> is updated at the destination device after the DSME-GTS notify command is received at the destination.  </a:t>
            </a:r>
          </a:p>
          <a:p>
            <a:pPr marL="285750" indent="-285750">
              <a:buFont typeface="Arial" pitchFamily="34" charset="0"/>
              <a:buChar char="•"/>
            </a:pPr>
            <a:endParaRPr lang="en-US" altLang="ko-KR" dirty="0" smtClean="0"/>
          </a:p>
          <a:p>
            <a:pPr lvl="1" indent="-192088"/>
            <a:r>
              <a:rPr lang="en-US" altLang="ko-KR" dirty="0"/>
              <a:t>Thus, </a:t>
            </a:r>
            <a:r>
              <a:rPr lang="en-US" altLang="ko-KR" b="1" dirty="0" smtClean="0"/>
              <a:t>remove</a:t>
            </a:r>
            <a:r>
              <a:rPr lang="en-US" altLang="ko-KR" dirty="0" smtClean="0"/>
              <a:t> </a:t>
            </a:r>
            <a:r>
              <a:rPr lang="en-US" altLang="ko-KR" dirty="0"/>
              <a:t>the </a:t>
            </a:r>
            <a:r>
              <a:rPr lang="en-US" altLang="ko-KR" dirty="0" smtClean="0"/>
              <a:t>following sentence at 4 on page 90 in 6.11.5.1:</a:t>
            </a:r>
            <a:endParaRPr lang="en-US" altLang="ko-KR" dirty="0"/>
          </a:p>
          <a:p>
            <a:pPr lvl="1"/>
            <a:r>
              <a:rPr lang="en-US" altLang="ko-KR" dirty="0" smtClean="0"/>
              <a:t>“Also, the device shall update </a:t>
            </a:r>
            <a:r>
              <a:rPr lang="en-US" altLang="ko-KR" dirty="0" err="1" smtClean="0"/>
              <a:t>macDsmeAct</a:t>
            </a:r>
            <a:r>
              <a:rPr lang="en-US" altLang="ko-KR" dirty="0" smtClean="0"/>
              <a:t> … parameter value.”</a:t>
            </a:r>
          </a:p>
          <a:p>
            <a:pPr lvl="1"/>
            <a:endParaRPr lang="en-US" altLang="ko-KR" dirty="0"/>
          </a:p>
          <a:p>
            <a:pPr marL="265113" lvl="1"/>
            <a:r>
              <a:rPr lang="en-US" altLang="ko-KR" dirty="0" smtClean="0"/>
              <a:t>Then, </a:t>
            </a:r>
            <a:r>
              <a:rPr lang="en-US" altLang="ko-KR" b="1" dirty="0" smtClean="0"/>
              <a:t>add </a:t>
            </a:r>
            <a:r>
              <a:rPr lang="en-US" altLang="ko-KR" dirty="0" smtClean="0"/>
              <a:t>the following sentence after the last sentence at 36 on page 90 in </a:t>
            </a:r>
            <a:r>
              <a:rPr lang="en-US" altLang="ko-KR" dirty="0"/>
              <a:t>6.11.5.1:</a:t>
            </a:r>
          </a:p>
          <a:p>
            <a:pPr marL="446088" lvl="1"/>
            <a:r>
              <a:rPr lang="en-US" altLang="ko-KR" dirty="0" smtClean="0"/>
              <a:t>“Also, the device shall update </a:t>
            </a:r>
            <a:r>
              <a:rPr lang="en-US" altLang="ko-KR" i="1" dirty="0" err="1" smtClean="0"/>
              <a:t>macDsmeAct</a:t>
            </a:r>
            <a:r>
              <a:rPr lang="en-US" altLang="ko-KR" dirty="0" smtClean="0"/>
              <a:t> according to the value in the </a:t>
            </a:r>
            <a:r>
              <a:rPr lang="en-US" altLang="ko-KR" dirty="0" err="1" smtClean="0"/>
              <a:t>DSMESABSpecification</a:t>
            </a:r>
            <a:r>
              <a:rPr lang="en-US" altLang="ko-KR" dirty="0" smtClean="0"/>
              <a:t> field of the DSME GTS Notify command.”</a:t>
            </a:r>
          </a:p>
        </p:txBody>
      </p:sp>
    </p:spTree>
    <p:extLst>
      <p:ext uri="{BB962C8B-B14F-4D97-AF65-F5344CB8AC3E}">
        <p14:creationId xmlns:p14="http://schemas.microsoft.com/office/powerpoint/2010/main" val="4966223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2209800" y="609600"/>
            <a:ext cx="7772400"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CID i-439</a:t>
            </a:r>
            <a:endParaRPr lang="ko-KR" altLang="en-US" sz="3600" b="1" dirty="0">
              <a:solidFill>
                <a:srgbClr val="000000"/>
              </a:solidFill>
              <a:latin typeface="Times New Roman" pitchFamily="18" charset="0"/>
              <a:ea typeface="굴림" pitchFamily="50" charset="-127"/>
            </a:endParaRP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5</a:t>
            </a:fld>
            <a:endParaRPr lang="en-US" dirty="0">
              <a:solidFill>
                <a:srgbClr val="000000"/>
              </a:solidFill>
            </a:endParaRPr>
          </a:p>
        </p:txBody>
      </p:sp>
      <p:sp>
        <p:nvSpPr>
          <p:cNvPr id="4" name="TextBox 3"/>
          <p:cNvSpPr txBox="1"/>
          <p:nvPr/>
        </p:nvSpPr>
        <p:spPr>
          <a:xfrm>
            <a:off x="857951" y="1481162"/>
            <a:ext cx="10465916" cy="2585323"/>
          </a:xfrm>
          <a:prstGeom prst="rect">
            <a:avLst/>
          </a:prstGeom>
          <a:noFill/>
        </p:spPr>
        <p:txBody>
          <a:bodyPr wrap="square" rtlCol="0">
            <a:spAutoFit/>
          </a:bodyPr>
          <a:lstStyle/>
          <a:p>
            <a:pPr marL="285750" indent="-285750">
              <a:buFont typeface="Arial" pitchFamily="34" charset="0"/>
              <a:buChar char="•"/>
            </a:pPr>
            <a:r>
              <a:rPr lang="en-US" altLang="ko-KR" dirty="0" smtClean="0"/>
              <a:t>Add the following paragraph after the line 36 on page 90 to describe the behavior when a DSME GTS Notify command is not received at the destination device:</a:t>
            </a:r>
          </a:p>
          <a:p>
            <a:pPr lvl="1"/>
            <a:r>
              <a:rPr lang="en-US" altLang="ko-KR" dirty="0" smtClean="0"/>
              <a:t>“</a:t>
            </a:r>
            <a:r>
              <a:rPr lang="en-US" altLang="ko-KR" dirty="0"/>
              <a:t>If no DSME GTS Notify command is received at the destination device within the expected time, the device shall notify the higher layer of the failure by the MLME-COMM-</a:t>
            </a:r>
            <a:r>
              <a:rPr lang="en-US" altLang="ko-KR" dirty="0" err="1"/>
              <a:t>STATUS.indication</a:t>
            </a:r>
            <a:r>
              <a:rPr lang="en-US" altLang="ko-KR" dirty="0"/>
              <a:t> primitive with a Status of TRANSACTION_EXPIRED</a:t>
            </a:r>
            <a:r>
              <a:rPr lang="en-US" altLang="ko-KR" dirty="0" smtClean="0"/>
              <a:t>.”</a:t>
            </a:r>
            <a:endParaRPr lang="en-US" altLang="ko-KR" dirty="0"/>
          </a:p>
          <a:p>
            <a:pPr lvl="1"/>
            <a:endParaRPr lang="en-US" altLang="ko-KR" dirty="0" smtClean="0"/>
          </a:p>
          <a:p>
            <a:pPr lvl="1"/>
            <a:endParaRPr lang="en-US" altLang="ko-KR" dirty="0"/>
          </a:p>
          <a:p>
            <a:pPr lvl="1"/>
            <a:endParaRPr lang="en-US" altLang="ko-KR" dirty="0" smtClean="0"/>
          </a:p>
          <a:p>
            <a:pPr marL="285750" indent="-285750">
              <a:buFont typeface="Arial" pitchFamily="34" charset="0"/>
              <a:buChar char="•"/>
            </a:pPr>
            <a:r>
              <a:rPr lang="en-US" altLang="ko-KR" dirty="0" smtClean="0"/>
              <a:t>Replace Figure 65 on page 91 with the one in the next slide.</a:t>
            </a:r>
          </a:p>
        </p:txBody>
      </p:sp>
    </p:spTree>
    <p:extLst>
      <p:ext uri="{BB962C8B-B14F-4D97-AF65-F5344CB8AC3E}">
        <p14:creationId xmlns:p14="http://schemas.microsoft.com/office/powerpoint/2010/main" val="199142705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6</a:t>
            </a:fld>
            <a:endParaRPr lang="en-US" dirty="0">
              <a:solidFill>
                <a:srgbClr val="000000"/>
              </a:solidFill>
            </a:endParaRPr>
          </a:p>
        </p:txBody>
      </p:sp>
      <p:sp>
        <p:nvSpPr>
          <p:cNvPr id="2" name="직사각형 1"/>
          <p:cNvSpPr/>
          <p:nvPr/>
        </p:nvSpPr>
        <p:spPr bwMode="auto">
          <a:xfrm>
            <a:off x="740664" y="2370800"/>
            <a:ext cx="1488519" cy="281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831605" y="1720659"/>
            <a:ext cx="1345240" cy="646331"/>
          </a:xfrm>
          <a:prstGeom prst="rect">
            <a:avLst/>
          </a:prstGeom>
          <a:noFill/>
        </p:spPr>
        <p:txBody>
          <a:bodyPr wrap="none" rtlCol="0">
            <a:spAutoFit/>
          </a:bodyPr>
          <a:lstStyle/>
          <a:p>
            <a:pPr algn="ctr"/>
            <a:r>
              <a:rPr lang="en-US" altLang="ko-KR" dirty="0" smtClean="0">
                <a:latin typeface="+mj-lt"/>
              </a:rPr>
              <a:t>Sender</a:t>
            </a:r>
          </a:p>
          <a:p>
            <a:pPr algn="ctr"/>
            <a:r>
              <a:rPr lang="en-US" altLang="ko-KR" dirty="0" smtClean="0">
                <a:latin typeface="+mj-lt"/>
              </a:rPr>
              <a:t>higher layer</a:t>
            </a:r>
            <a:endParaRPr lang="ko-KR" altLang="en-US" dirty="0">
              <a:latin typeface="+mj-lt"/>
            </a:endParaRPr>
          </a:p>
        </p:txBody>
      </p:sp>
      <p:sp>
        <p:nvSpPr>
          <p:cNvPr id="8" name="TextBox 7"/>
          <p:cNvSpPr txBox="1"/>
          <p:nvPr/>
        </p:nvSpPr>
        <p:spPr>
          <a:xfrm>
            <a:off x="3803322" y="1711676"/>
            <a:ext cx="825867" cy="646331"/>
          </a:xfrm>
          <a:prstGeom prst="rect">
            <a:avLst/>
          </a:prstGeom>
          <a:noFill/>
        </p:spPr>
        <p:txBody>
          <a:bodyPr wrap="none" rtlCol="0">
            <a:spAutoFit/>
          </a:bodyPr>
          <a:lstStyle/>
          <a:p>
            <a:pPr algn="ctr"/>
            <a:r>
              <a:rPr lang="en-US" altLang="ko-KR" dirty="0" smtClean="0">
                <a:latin typeface="+mj-lt"/>
              </a:rPr>
              <a:t>Sender</a:t>
            </a:r>
          </a:p>
          <a:p>
            <a:pPr algn="ctr"/>
            <a:r>
              <a:rPr lang="en-US" altLang="ko-KR" dirty="0" smtClean="0">
                <a:latin typeface="+mj-lt"/>
              </a:rPr>
              <a:t>MAC</a:t>
            </a:r>
            <a:endParaRPr lang="ko-KR" altLang="en-US" dirty="0">
              <a:latin typeface="+mj-lt"/>
            </a:endParaRPr>
          </a:p>
        </p:txBody>
      </p:sp>
      <p:sp>
        <p:nvSpPr>
          <p:cNvPr id="10" name="TextBox 9"/>
          <p:cNvSpPr txBox="1"/>
          <p:nvPr/>
        </p:nvSpPr>
        <p:spPr>
          <a:xfrm>
            <a:off x="7033346" y="1724469"/>
            <a:ext cx="1005404" cy="646331"/>
          </a:xfrm>
          <a:prstGeom prst="rect">
            <a:avLst/>
          </a:prstGeom>
          <a:noFill/>
        </p:spPr>
        <p:txBody>
          <a:bodyPr wrap="none" rtlCol="0">
            <a:spAutoFit/>
          </a:bodyPr>
          <a:lstStyle/>
          <a:p>
            <a:pPr algn="ctr"/>
            <a:r>
              <a:rPr lang="en-US" altLang="ko-KR" dirty="0" smtClean="0">
                <a:latin typeface="+mj-lt"/>
              </a:rPr>
              <a:t>Receiver</a:t>
            </a:r>
          </a:p>
          <a:p>
            <a:pPr algn="ctr"/>
            <a:r>
              <a:rPr lang="en-US" altLang="ko-KR" dirty="0" smtClean="0">
                <a:latin typeface="+mj-lt"/>
              </a:rPr>
              <a:t>MAC</a:t>
            </a:r>
            <a:endParaRPr lang="ko-KR" altLang="en-US" dirty="0">
              <a:latin typeface="+mj-lt"/>
            </a:endParaRPr>
          </a:p>
        </p:txBody>
      </p:sp>
      <p:sp>
        <p:nvSpPr>
          <p:cNvPr id="12" name="TextBox 11"/>
          <p:cNvSpPr txBox="1"/>
          <p:nvPr/>
        </p:nvSpPr>
        <p:spPr>
          <a:xfrm>
            <a:off x="10044354" y="1724469"/>
            <a:ext cx="1358064" cy="646331"/>
          </a:xfrm>
          <a:prstGeom prst="rect">
            <a:avLst/>
          </a:prstGeom>
          <a:noFill/>
        </p:spPr>
        <p:txBody>
          <a:bodyPr wrap="none" rtlCol="0">
            <a:spAutoFit/>
          </a:bodyPr>
          <a:lstStyle/>
          <a:p>
            <a:pPr algn="ctr"/>
            <a:r>
              <a:rPr lang="en-US" altLang="ko-KR" dirty="0" smtClean="0">
                <a:latin typeface="+mj-lt"/>
              </a:rPr>
              <a:t>Receiver</a:t>
            </a:r>
          </a:p>
          <a:p>
            <a:pPr algn="ctr"/>
            <a:r>
              <a:rPr lang="en-US" altLang="ko-KR" dirty="0" smtClean="0">
                <a:latin typeface="+mj-lt"/>
              </a:rPr>
              <a:t>higher MAC</a:t>
            </a:r>
            <a:endParaRPr lang="ko-KR" altLang="en-US" dirty="0">
              <a:latin typeface="+mj-lt"/>
            </a:endParaRPr>
          </a:p>
        </p:txBody>
      </p:sp>
      <p:sp>
        <p:nvSpPr>
          <p:cNvPr id="14" name="직사각형 13"/>
          <p:cNvSpPr/>
          <p:nvPr/>
        </p:nvSpPr>
        <p:spPr bwMode="auto">
          <a:xfrm>
            <a:off x="740438" y="6112272"/>
            <a:ext cx="1488519" cy="28155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 name="직선 연결선 5"/>
          <p:cNvCxnSpPr>
            <a:stCxn id="2" idx="2"/>
            <a:endCxn id="14" idx="0"/>
          </p:cNvCxnSpPr>
          <p:nvPr/>
        </p:nvCxnSpPr>
        <p:spPr bwMode="auto">
          <a:xfrm flipH="1">
            <a:off x="1484698" y="2652350"/>
            <a:ext cx="226" cy="345992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직사각형 19"/>
          <p:cNvSpPr/>
          <p:nvPr/>
        </p:nvSpPr>
        <p:spPr bwMode="auto">
          <a:xfrm>
            <a:off x="3471995" y="2370800"/>
            <a:ext cx="1488519" cy="281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3471769" y="6112272"/>
            <a:ext cx="1488519" cy="28155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2" name="직선 연결선 21"/>
          <p:cNvCxnSpPr>
            <a:stCxn id="20" idx="2"/>
            <a:endCxn id="21" idx="0"/>
          </p:cNvCxnSpPr>
          <p:nvPr/>
        </p:nvCxnSpPr>
        <p:spPr bwMode="auto">
          <a:xfrm flipH="1">
            <a:off x="4216029" y="2652350"/>
            <a:ext cx="226" cy="345992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직사각형 22"/>
          <p:cNvSpPr/>
          <p:nvPr/>
        </p:nvSpPr>
        <p:spPr bwMode="auto">
          <a:xfrm>
            <a:off x="6737427" y="2370800"/>
            <a:ext cx="1488519" cy="281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6737201" y="6144171"/>
            <a:ext cx="1488519" cy="28155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5" name="직선 연결선 24"/>
          <p:cNvCxnSpPr>
            <a:stCxn id="23" idx="2"/>
            <a:endCxn id="24" idx="0"/>
          </p:cNvCxnSpPr>
          <p:nvPr/>
        </p:nvCxnSpPr>
        <p:spPr bwMode="auto">
          <a:xfrm flipH="1">
            <a:off x="7481461" y="2652350"/>
            <a:ext cx="226" cy="349182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직사각형 25"/>
          <p:cNvSpPr/>
          <p:nvPr/>
        </p:nvSpPr>
        <p:spPr bwMode="auto">
          <a:xfrm>
            <a:off x="9809014" y="2370800"/>
            <a:ext cx="1488519" cy="281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9808788" y="6154804"/>
            <a:ext cx="1488519" cy="28155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8" name="직선 연결선 27"/>
          <p:cNvCxnSpPr>
            <a:stCxn id="26" idx="2"/>
            <a:endCxn id="27" idx="0"/>
          </p:cNvCxnSpPr>
          <p:nvPr/>
        </p:nvCxnSpPr>
        <p:spPr bwMode="auto">
          <a:xfrm flipH="1">
            <a:off x="10553048" y="2652350"/>
            <a:ext cx="226" cy="35024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직선 화살표 연결선 28"/>
          <p:cNvCxnSpPr/>
          <p:nvPr/>
        </p:nvCxnSpPr>
        <p:spPr bwMode="auto">
          <a:xfrm>
            <a:off x="1525835" y="3157889"/>
            <a:ext cx="2700263" cy="0"/>
          </a:xfrm>
          <a:prstGeom prst="straightConnector1">
            <a:avLst/>
          </a:prstGeom>
          <a:solidFill>
            <a:schemeClr val="accent1"/>
          </a:solidFill>
          <a:ln w="12700" cap="flat" cmpd="sng" algn="ctr">
            <a:solidFill>
              <a:schemeClr val="tx1"/>
            </a:solidFill>
            <a:prstDash val="solid"/>
            <a:round/>
            <a:headEnd type="none" w="sm" len="sm"/>
            <a:tailEnd type="triangle" w="lg" len="lg"/>
          </a:ln>
          <a:effectLst/>
        </p:spPr>
      </p:cxnSp>
      <p:sp>
        <p:nvSpPr>
          <p:cNvPr id="30" name="TextBox 29"/>
          <p:cNvSpPr txBox="1"/>
          <p:nvPr/>
        </p:nvSpPr>
        <p:spPr>
          <a:xfrm>
            <a:off x="1434181" y="2730752"/>
            <a:ext cx="2832827" cy="369332"/>
          </a:xfrm>
          <a:prstGeom prst="rect">
            <a:avLst/>
          </a:prstGeom>
          <a:noFill/>
        </p:spPr>
        <p:txBody>
          <a:bodyPr wrap="none" rtlCol="0">
            <a:spAutoFit/>
          </a:bodyPr>
          <a:lstStyle/>
          <a:p>
            <a:pPr algn="ctr"/>
            <a:r>
              <a:rPr lang="en-US" altLang="ko-KR" dirty="0" smtClean="0">
                <a:latin typeface="+mj-lt"/>
              </a:rPr>
              <a:t>MLME-DSME-</a:t>
            </a:r>
            <a:r>
              <a:rPr lang="en-US" altLang="ko-KR" dirty="0" err="1" smtClean="0">
                <a:latin typeface="+mj-lt"/>
              </a:rPr>
              <a:t>GTS.request</a:t>
            </a:r>
            <a:endParaRPr lang="ko-KR" altLang="en-US" dirty="0">
              <a:latin typeface="+mj-lt"/>
            </a:endParaRPr>
          </a:p>
        </p:txBody>
      </p:sp>
      <p:cxnSp>
        <p:nvCxnSpPr>
          <p:cNvPr id="32" name="직선 화살표 연결선 31"/>
          <p:cNvCxnSpPr/>
          <p:nvPr/>
        </p:nvCxnSpPr>
        <p:spPr bwMode="auto">
          <a:xfrm>
            <a:off x="4232214" y="3359905"/>
            <a:ext cx="3262212" cy="0"/>
          </a:xfrm>
          <a:prstGeom prst="straightConnector1">
            <a:avLst/>
          </a:prstGeom>
          <a:solidFill>
            <a:schemeClr val="accent1"/>
          </a:solidFill>
          <a:ln w="12700" cap="flat" cmpd="sng" algn="ctr">
            <a:solidFill>
              <a:schemeClr val="tx1"/>
            </a:solidFill>
            <a:prstDash val="solid"/>
            <a:round/>
            <a:headEnd type="none" w="sm" len="sm"/>
            <a:tailEnd type="triangle" w="lg" len="lg"/>
          </a:ln>
          <a:effectLst/>
        </p:spPr>
      </p:cxnSp>
      <p:sp>
        <p:nvSpPr>
          <p:cNvPr id="33" name="TextBox 32"/>
          <p:cNvSpPr txBox="1"/>
          <p:nvPr/>
        </p:nvSpPr>
        <p:spPr>
          <a:xfrm>
            <a:off x="4329299" y="3006031"/>
            <a:ext cx="3089308" cy="369332"/>
          </a:xfrm>
          <a:prstGeom prst="rect">
            <a:avLst/>
          </a:prstGeom>
          <a:noFill/>
        </p:spPr>
        <p:txBody>
          <a:bodyPr wrap="none" rtlCol="0">
            <a:spAutoFit/>
          </a:bodyPr>
          <a:lstStyle/>
          <a:p>
            <a:pPr algn="ctr"/>
            <a:r>
              <a:rPr lang="en-US" altLang="ko-KR" i="1" dirty="0" smtClean="0">
                <a:latin typeface="+mj-lt"/>
              </a:rPr>
              <a:t>DSME GTS Request command</a:t>
            </a:r>
            <a:endParaRPr lang="ko-KR" altLang="en-US" i="1" dirty="0">
              <a:latin typeface="+mj-lt"/>
            </a:endParaRPr>
          </a:p>
        </p:txBody>
      </p:sp>
      <p:cxnSp>
        <p:nvCxnSpPr>
          <p:cNvPr id="34" name="직선 화살표 연결선 33"/>
          <p:cNvCxnSpPr/>
          <p:nvPr/>
        </p:nvCxnSpPr>
        <p:spPr bwMode="auto">
          <a:xfrm>
            <a:off x="7495392" y="3636357"/>
            <a:ext cx="3042724" cy="0"/>
          </a:xfrm>
          <a:prstGeom prst="straightConnector1">
            <a:avLst/>
          </a:prstGeom>
          <a:solidFill>
            <a:schemeClr val="accent1"/>
          </a:solidFill>
          <a:ln w="12700" cap="flat" cmpd="sng" algn="ctr">
            <a:solidFill>
              <a:schemeClr val="tx1"/>
            </a:solidFill>
            <a:prstDash val="solid"/>
            <a:round/>
            <a:headEnd type="none" w="sm" len="sm"/>
            <a:tailEnd type="triangle" w="lg" len="lg"/>
          </a:ln>
          <a:effectLst/>
        </p:spPr>
      </p:cxnSp>
      <p:sp>
        <p:nvSpPr>
          <p:cNvPr id="35" name="TextBox 34"/>
          <p:cNvSpPr txBox="1"/>
          <p:nvPr/>
        </p:nvSpPr>
        <p:spPr>
          <a:xfrm>
            <a:off x="7478629" y="3273018"/>
            <a:ext cx="3089308" cy="369332"/>
          </a:xfrm>
          <a:prstGeom prst="rect">
            <a:avLst/>
          </a:prstGeom>
          <a:noFill/>
        </p:spPr>
        <p:txBody>
          <a:bodyPr wrap="none" rtlCol="0">
            <a:spAutoFit/>
          </a:bodyPr>
          <a:lstStyle/>
          <a:p>
            <a:pPr algn="ctr"/>
            <a:r>
              <a:rPr lang="en-US" altLang="ko-KR" dirty="0" smtClean="0">
                <a:latin typeface="+mj-lt"/>
              </a:rPr>
              <a:t>MLME-DSME-</a:t>
            </a:r>
            <a:r>
              <a:rPr lang="en-US" altLang="ko-KR" dirty="0" err="1" smtClean="0">
                <a:latin typeface="+mj-lt"/>
              </a:rPr>
              <a:t>GTS.indication</a:t>
            </a:r>
            <a:endParaRPr lang="ko-KR" altLang="en-US" dirty="0">
              <a:latin typeface="+mj-lt"/>
            </a:endParaRPr>
          </a:p>
        </p:txBody>
      </p:sp>
      <p:sp>
        <p:nvSpPr>
          <p:cNvPr id="38" name="순서도: 대조 37"/>
          <p:cNvSpPr/>
          <p:nvPr/>
        </p:nvSpPr>
        <p:spPr bwMode="auto">
          <a:xfrm>
            <a:off x="3636338" y="3610451"/>
            <a:ext cx="340242" cy="408674"/>
          </a:xfrm>
          <a:prstGeom prst="flowChartCollat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0" name="직선 연결선 39"/>
          <p:cNvCxnSpPr>
            <a:stCxn id="38" idx="1"/>
          </p:cNvCxnSpPr>
          <p:nvPr/>
        </p:nvCxnSpPr>
        <p:spPr bwMode="auto">
          <a:xfrm>
            <a:off x="3806459" y="3814788"/>
            <a:ext cx="409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직선 화살표 연결선 43"/>
          <p:cNvCxnSpPr/>
          <p:nvPr/>
        </p:nvCxnSpPr>
        <p:spPr bwMode="auto">
          <a:xfrm>
            <a:off x="4220671" y="4501122"/>
            <a:ext cx="3262212" cy="0"/>
          </a:xfrm>
          <a:prstGeom prst="straightConnector1">
            <a:avLst/>
          </a:prstGeom>
          <a:solidFill>
            <a:schemeClr val="accent1"/>
          </a:solidFill>
          <a:ln w="12700" cap="flat" cmpd="sng" algn="ctr">
            <a:solidFill>
              <a:schemeClr val="tx1"/>
            </a:solidFill>
            <a:prstDash val="solid"/>
            <a:round/>
            <a:headEnd type="triangle" w="lg" len="lg"/>
            <a:tailEnd type="none" w="lg" len="lg"/>
          </a:ln>
          <a:effectLst/>
        </p:spPr>
      </p:cxnSp>
      <p:cxnSp>
        <p:nvCxnSpPr>
          <p:cNvPr id="46" name="직선 화살표 연결선 45"/>
          <p:cNvCxnSpPr/>
          <p:nvPr/>
        </p:nvCxnSpPr>
        <p:spPr bwMode="auto">
          <a:xfrm>
            <a:off x="7512155" y="4167494"/>
            <a:ext cx="3042724" cy="0"/>
          </a:xfrm>
          <a:prstGeom prst="straightConnector1">
            <a:avLst/>
          </a:prstGeom>
          <a:solidFill>
            <a:schemeClr val="accent1"/>
          </a:solidFill>
          <a:ln w="12700" cap="flat" cmpd="sng" algn="ctr">
            <a:solidFill>
              <a:schemeClr val="tx1"/>
            </a:solidFill>
            <a:prstDash val="solid"/>
            <a:round/>
            <a:headEnd type="triangle" w="lg" len="lg"/>
            <a:tailEnd type="none" w="lg" len="lg"/>
          </a:ln>
          <a:effectLst/>
        </p:spPr>
      </p:cxnSp>
      <p:sp>
        <p:nvSpPr>
          <p:cNvPr id="47" name="TextBox 46"/>
          <p:cNvSpPr txBox="1"/>
          <p:nvPr/>
        </p:nvSpPr>
        <p:spPr>
          <a:xfrm>
            <a:off x="7553102" y="3772256"/>
            <a:ext cx="2973892" cy="369332"/>
          </a:xfrm>
          <a:prstGeom prst="rect">
            <a:avLst/>
          </a:prstGeom>
          <a:noFill/>
        </p:spPr>
        <p:txBody>
          <a:bodyPr wrap="none" rtlCol="0">
            <a:spAutoFit/>
          </a:bodyPr>
          <a:lstStyle/>
          <a:p>
            <a:pPr algn="ctr"/>
            <a:r>
              <a:rPr lang="en-US" altLang="ko-KR" dirty="0" smtClean="0">
                <a:latin typeface="+mj-lt"/>
              </a:rPr>
              <a:t>MLME-DSME-</a:t>
            </a:r>
            <a:r>
              <a:rPr lang="en-US" altLang="ko-KR" dirty="0" err="1" smtClean="0">
                <a:latin typeface="+mj-lt"/>
              </a:rPr>
              <a:t>GTS.response</a:t>
            </a:r>
            <a:endParaRPr lang="ko-KR" altLang="en-US" dirty="0">
              <a:latin typeface="+mj-lt"/>
            </a:endParaRPr>
          </a:p>
        </p:txBody>
      </p:sp>
      <p:sp>
        <p:nvSpPr>
          <p:cNvPr id="49" name="TextBox 48"/>
          <p:cNvSpPr txBox="1"/>
          <p:nvPr/>
        </p:nvSpPr>
        <p:spPr>
          <a:xfrm>
            <a:off x="4306964" y="4101948"/>
            <a:ext cx="3153428" cy="369332"/>
          </a:xfrm>
          <a:prstGeom prst="rect">
            <a:avLst/>
          </a:prstGeom>
          <a:noFill/>
        </p:spPr>
        <p:txBody>
          <a:bodyPr wrap="none" rtlCol="0">
            <a:spAutoFit/>
          </a:bodyPr>
          <a:lstStyle/>
          <a:p>
            <a:pPr algn="ctr"/>
            <a:r>
              <a:rPr lang="en-US" altLang="ko-KR" i="1" dirty="0" smtClean="0">
                <a:latin typeface="+mj-lt"/>
              </a:rPr>
              <a:t>DSME GTS Response command</a:t>
            </a:r>
            <a:endParaRPr lang="ko-KR" altLang="en-US" i="1" dirty="0">
              <a:latin typeface="+mj-lt"/>
            </a:endParaRPr>
          </a:p>
        </p:txBody>
      </p:sp>
      <p:cxnSp>
        <p:nvCxnSpPr>
          <p:cNvPr id="51" name="직선 화살표 연결선 50"/>
          <p:cNvCxnSpPr/>
          <p:nvPr/>
        </p:nvCxnSpPr>
        <p:spPr bwMode="auto">
          <a:xfrm>
            <a:off x="4198176" y="5011479"/>
            <a:ext cx="3262212" cy="0"/>
          </a:xfrm>
          <a:prstGeom prst="straightConnector1">
            <a:avLst/>
          </a:prstGeom>
          <a:solidFill>
            <a:schemeClr val="accent1"/>
          </a:solidFill>
          <a:ln w="12700" cap="flat" cmpd="sng" algn="ctr">
            <a:solidFill>
              <a:schemeClr val="tx1"/>
            </a:solidFill>
            <a:prstDash val="solid"/>
            <a:round/>
            <a:headEnd type="none" w="lg" len="lg"/>
            <a:tailEnd type="triangle" w="lg" len="lg"/>
          </a:ln>
          <a:effectLst/>
        </p:spPr>
      </p:cxnSp>
      <p:sp>
        <p:nvSpPr>
          <p:cNvPr id="52" name="TextBox 51"/>
          <p:cNvSpPr txBox="1"/>
          <p:nvPr/>
        </p:nvSpPr>
        <p:spPr>
          <a:xfrm>
            <a:off x="4406460" y="4591039"/>
            <a:ext cx="2845651" cy="369332"/>
          </a:xfrm>
          <a:prstGeom prst="rect">
            <a:avLst/>
          </a:prstGeom>
          <a:noFill/>
        </p:spPr>
        <p:txBody>
          <a:bodyPr wrap="none" rtlCol="0">
            <a:spAutoFit/>
          </a:bodyPr>
          <a:lstStyle/>
          <a:p>
            <a:pPr algn="ctr"/>
            <a:r>
              <a:rPr lang="en-US" altLang="ko-KR" i="1" dirty="0" smtClean="0">
                <a:latin typeface="+mj-lt"/>
              </a:rPr>
              <a:t>DSME GTS Notify command</a:t>
            </a:r>
            <a:endParaRPr lang="ko-KR" altLang="en-US" i="1" dirty="0">
              <a:latin typeface="+mj-lt"/>
            </a:endParaRPr>
          </a:p>
        </p:txBody>
      </p:sp>
      <p:sp>
        <p:nvSpPr>
          <p:cNvPr id="53" name="순서도: 대조 52"/>
          <p:cNvSpPr/>
          <p:nvPr/>
        </p:nvSpPr>
        <p:spPr bwMode="auto">
          <a:xfrm>
            <a:off x="7698508" y="4401900"/>
            <a:ext cx="340242" cy="408674"/>
          </a:xfrm>
          <a:prstGeom prst="flowChartCollat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4" name="직선 연결선 53"/>
          <p:cNvCxnSpPr/>
          <p:nvPr/>
        </p:nvCxnSpPr>
        <p:spPr bwMode="auto">
          <a:xfrm>
            <a:off x="7460392" y="4607452"/>
            <a:ext cx="409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직선 연결선 62"/>
          <p:cNvCxnSpPr/>
          <p:nvPr/>
        </p:nvCxnSpPr>
        <p:spPr bwMode="auto">
          <a:xfrm>
            <a:off x="7489018" y="5259576"/>
            <a:ext cx="370778" cy="0"/>
          </a:xfrm>
          <a:prstGeom prst="line">
            <a:avLst/>
          </a:prstGeom>
          <a:solidFill>
            <a:schemeClr val="accent1"/>
          </a:solidFill>
          <a:ln w="12700" cap="flat" cmpd="sng" algn="ctr">
            <a:solidFill>
              <a:schemeClr val="tx1"/>
            </a:solidFill>
            <a:prstDash val="solid"/>
            <a:round/>
            <a:headEnd type="triangle" w="lg" len="lg"/>
            <a:tailEnd type="none" w="lg" len="lg"/>
          </a:ln>
          <a:effectLst/>
        </p:spPr>
      </p:cxnSp>
      <p:cxnSp>
        <p:nvCxnSpPr>
          <p:cNvPr id="65" name="직선 연결선 64"/>
          <p:cNvCxnSpPr>
            <a:stCxn id="53" idx="2"/>
          </p:cNvCxnSpPr>
          <p:nvPr/>
        </p:nvCxnSpPr>
        <p:spPr bwMode="auto">
          <a:xfrm>
            <a:off x="7868629" y="4810574"/>
            <a:ext cx="1332" cy="4596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6" name="직선 화살표 연결선 65"/>
          <p:cNvCxnSpPr/>
          <p:nvPr/>
        </p:nvCxnSpPr>
        <p:spPr bwMode="auto">
          <a:xfrm>
            <a:off x="7528918" y="5784117"/>
            <a:ext cx="3042724" cy="0"/>
          </a:xfrm>
          <a:prstGeom prst="straightConnector1">
            <a:avLst/>
          </a:prstGeom>
          <a:solidFill>
            <a:schemeClr val="accent1"/>
          </a:solidFill>
          <a:ln w="12700" cap="flat" cmpd="sng" algn="ctr">
            <a:solidFill>
              <a:schemeClr val="tx1"/>
            </a:solidFill>
            <a:prstDash val="solid"/>
            <a:round/>
            <a:headEnd type="none" w="sm" len="sm"/>
            <a:tailEnd type="triangle" w="lg" len="lg"/>
          </a:ln>
          <a:effectLst/>
        </p:spPr>
      </p:cxnSp>
      <p:sp>
        <p:nvSpPr>
          <p:cNvPr id="67" name="TextBox 66"/>
          <p:cNvSpPr txBox="1"/>
          <p:nvPr/>
        </p:nvSpPr>
        <p:spPr>
          <a:xfrm>
            <a:off x="7670941" y="5145240"/>
            <a:ext cx="2773064" cy="646331"/>
          </a:xfrm>
          <a:prstGeom prst="rect">
            <a:avLst/>
          </a:prstGeom>
          <a:noFill/>
        </p:spPr>
        <p:txBody>
          <a:bodyPr wrap="square" rtlCol="0">
            <a:spAutoFit/>
          </a:bodyPr>
          <a:lstStyle/>
          <a:p>
            <a:pPr algn="ctr"/>
            <a:r>
              <a:rPr lang="en-US" altLang="ko-KR" dirty="0" smtClean="0">
                <a:latin typeface="+mj-lt"/>
              </a:rPr>
              <a:t>MLME-COMM-</a:t>
            </a:r>
            <a:r>
              <a:rPr lang="en-US" altLang="ko-KR" dirty="0" err="1" smtClean="0">
                <a:latin typeface="+mj-lt"/>
              </a:rPr>
              <a:t>STATUS.indication</a:t>
            </a:r>
            <a:endParaRPr lang="en-US" altLang="ko-KR" dirty="0" smtClean="0">
              <a:latin typeface="+mj-lt"/>
            </a:endParaRPr>
          </a:p>
        </p:txBody>
      </p:sp>
      <p:cxnSp>
        <p:nvCxnSpPr>
          <p:cNvPr id="70" name="직선 화살표 연결선 69"/>
          <p:cNvCxnSpPr/>
          <p:nvPr/>
        </p:nvCxnSpPr>
        <p:spPr bwMode="auto">
          <a:xfrm>
            <a:off x="1515202" y="5693441"/>
            <a:ext cx="2700263" cy="0"/>
          </a:xfrm>
          <a:prstGeom prst="straightConnector1">
            <a:avLst/>
          </a:prstGeom>
          <a:solidFill>
            <a:schemeClr val="accent1"/>
          </a:solidFill>
          <a:ln w="12700" cap="flat" cmpd="sng" algn="ctr">
            <a:solidFill>
              <a:schemeClr val="tx1"/>
            </a:solidFill>
            <a:prstDash val="solid"/>
            <a:round/>
            <a:headEnd type="triangle" w="lg" len="lg"/>
            <a:tailEnd type="none" w="lg" len="lg"/>
          </a:ln>
          <a:effectLst/>
        </p:spPr>
      </p:cxnSp>
      <p:sp>
        <p:nvSpPr>
          <p:cNvPr id="71" name="TextBox 70"/>
          <p:cNvSpPr txBox="1"/>
          <p:nvPr/>
        </p:nvSpPr>
        <p:spPr>
          <a:xfrm>
            <a:off x="1391489" y="5149341"/>
            <a:ext cx="2896947" cy="369332"/>
          </a:xfrm>
          <a:prstGeom prst="rect">
            <a:avLst/>
          </a:prstGeom>
          <a:noFill/>
        </p:spPr>
        <p:txBody>
          <a:bodyPr wrap="none" rtlCol="0">
            <a:spAutoFit/>
          </a:bodyPr>
          <a:lstStyle/>
          <a:p>
            <a:pPr algn="ctr"/>
            <a:r>
              <a:rPr lang="en-US" altLang="ko-KR" dirty="0" smtClean="0">
                <a:latin typeface="+mj-lt"/>
              </a:rPr>
              <a:t>MLME-DSME-</a:t>
            </a:r>
            <a:r>
              <a:rPr lang="en-US" altLang="ko-KR" dirty="0" err="1" smtClean="0">
                <a:latin typeface="+mj-lt"/>
              </a:rPr>
              <a:t>GTS.confirm</a:t>
            </a:r>
            <a:endParaRPr lang="ko-KR" altLang="en-US" dirty="0">
              <a:latin typeface="+mj-lt"/>
            </a:endParaRPr>
          </a:p>
        </p:txBody>
      </p:sp>
      <p:cxnSp>
        <p:nvCxnSpPr>
          <p:cNvPr id="72" name="직선 연결선 71"/>
          <p:cNvCxnSpPr/>
          <p:nvPr/>
        </p:nvCxnSpPr>
        <p:spPr bwMode="auto">
          <a:xfrm>
            <a:off x="3806459" y="4027316"/>
            <a:ext cx="1332" cy="6133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직선 화살표 연결선 73"/>
          <p:cNvCxnSpPr/>
          <p:nvPr/>
        </p:nvCxnSpPr>
        <p:spPr bwMode="auto">
          <a:xfrm>
            <a:off x="3807791" y="4642941"/>
            <a:ext cx="424423" cy="0"/>
          </a:xfrm>
          <a:prstGeom prst="straightConnector1">
            <a:avLst/>
          </a:prstGeom>
          <a:solidFill>
            <a:schemeClr val="accent1"/>
          </a:solidFill>
          <a:ln w="12700" cap="flat" cmpd="sng" algn="ctr">
            <a:solidFill>
              <a:schemeClr val="tx1"/>
            </a:solidFill>
            <a:prstDash val="solid"/>
            <a:round/>
            <a:headEnd type="none" w="sm" len="sm"/>
            <a:tailEnd type="triangle" w="lg" len="lg"/>
          </a:ln>
          <a:effectLst/>
        </p:spPr>
      </p:cxnSp>
      <p:sp>
        <p:nvSpPr>
          <p:cNvPr id="76" name="제목 1"/>
          <p:cNvSpPr txBox="1">
            <a:spLocks/>
          </p:cNvSpPr>
          <p:nvPr/>
        </p:nvSpPr>
        <p:spPr bwMode="auto">
          <a:xfrm>
            <a:off x="961199" y="609600"/>
            <a:ext cx="10269603" cy="682262"/>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a:t>
            </a:r>
            <a:r>
              <a:rPr lang="en-US" altLang="ko-KR" sz="3600" b="1" dirty="0">
                <a:solidFill>
                  <a:srgbClr val="000000"/>
                </a:solidFill>
                <a:latin typeface="Times New Roman" pitchFamily="18" charset="0"/>
                <a:ea typeface="굴림" pitchFamily="50" charset="-127"/>
              </a:rPr>
              <a:t>CID i-439 (cont’d</a:t>
            </a:r>
            <a:r>
              <a:rPr lang="en-US" altLang="ko-KR" sz="3600" b="1" dirty="0" smtClean="0">
                <a:solidFill>
                  <a:srgbClr val="000000"/>
                </a:solidFill>
                <a:latin typeface="Times New Roman" pitchFamily="18" charset="0"/>
                <a:ea typeface="굴림" pitchFamily="50" charset="-127"/>
              </a:rPr>
              <a:t>)</a:t>
            </a:r>
            <a:endParaRPr lang="ko-KR" altLang="en-US" sz="3600" b="1" dirty="0">
              <a:solidFill>
                <a:srgbClr val="000000"/>
              </a:solidFill>
              <a:latin typeface="Times New Roman" pitchFamily="18" charset="0"/>
              <a:ea typeface="굴림" pitchFamily="50" charset="-127"/>
            </a:endParaRPr>
          </a:p>
        </p:txBody>
      </p:sp>
      <p:sp>
        <p:nvSpPr>
          <p:cNvPr id="77" name="TextBox 76"/>
          <p:cNvSpPr txBox="1"/>
          <p:nvPr/>
        </p:nvSpPr>
        <p:spPr>
          <a:xfrm>
            <a:off x="1711815" y="1339521"/>
            <a:ext cx="8430513" cy="369332"/>
          </a:xfrm>
          <a:prstGeom prst="rect">
            <a:avLst/>
          </a:prstGeom>
          <a:noFill/>
        </p:spPr>
        <p:txBody>
          <a:bodyPr wrap="none" rtlCol="0">
            <a:spAutoFit/>
          </a:bodyPr>
          <a:lstStyle/>
          <a:p>
            <a:r>
              <a:rPr lang="en-US" altLang="ko-KR" dirty="0" smtClean="0"/>
              <a:t>Figure 65 – Message sequence chart for DSME GTS allocation and management</a:t>
            </a:r>
            <a:endParaRPr lang="ko-KR" altLang="en-US" dirty="0"/>
          </a:p>
        </p:txBody>
      </p:sp>
    </p:spTree>
    <p:extLst>
      <p:ext uri="{BB962C8B-B14F-4D97-AF65-F5344CB8AC3E}">
        <p14:creationId xmlns:p14="http://schemas.microsoft.com/office/powerpoint/2010/main" val="23004418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961199" y="609600"/>
            <a:ext cx="10269603"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a:t>
            </a:r>
            <a:r>
              <a:rPr lang="en-US" altLang="ko-KR" sz="3600" b="1" dirty="0">
                <a:solidFill>
                  <a:srgbClr val="000000"/>
                </a:solidFill>
                <a:latin typeface="Times New Roman" pitchFamily="18" charset="0"/>
                <a:ea typeface="굴림" pitchFamily="50" charset="-127"/>
              </a:rPr>
              <a:t>CID i-439 (cont’d)</a:t>
            </a:r>
            <a:endParaRPr lang="ko-KR" altLang="en-US" sz="3600" b="1" dirty="0">
              <a:solidFill>
                <a:srgbClr val="000000"/>
              </a:solidFill>
              <a:latin typeface="Times New Roman" pitchFamily="18" charset="0"/>
              <a:ea typeface="굴림" pitchFamily="50" charset="-127"/>
            </a:endParaRPr>
          </a:p>
          <a:p>
            <a:pPr algn="ctr" eaLnBrk="0" fontAlgn="base" latinLnBrk="0" hangingPunct="0">
              <a:spcBef>
                <a:spcPct val="0"/>
              </a:spcBef>
              <a:spcAft>
                <a:spcPct val="0"/>
              </a:spcAft>
            </a:pPr>
            <a:endParaRPr lang="ko-KR" altLang="en-US" sz="3600" b="1" dirty="0">
              <a:solidFill>
                <a:srgbClr val="000000"/>
              </a:solidFill>
              <a:latin typeface="Times New Roman" pitchFamily="18" charset="0"/>
              <a:ea typeface="굴림" pitchFamily="50" charset="-127"/>
            </a:endParaRP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7</a:t>
            </a:fld>
            <a:endParaRPr lang="en-US" dirty="0">
              <a:solidFill>
                <a:srgbClr val="000000"/>
              </a:solidFill>
            </a:endParaRPr>
          </a:p>
        </p:txBody>
      </p:sp>
      <p:sp>
        <p:nvSpPr>
          <p:cNvPr id="4" name="TextBox 3"/>
          <p:cNvSpPr txBox="1"/>
          <p:nvPr/>
        </p:nvSpPr>
        <p:spPr>
          <a:xfrm>
            <a:off x="857951" y="1353566"/>
            <a:ext cx="10465916" cy="5170646"/>
          </a:xfrm>
          <a:prstGeom prst="rect">
            <a:avLst/>
          </a:prstGeom>
          <a:noFill/>
        </p:spPr>
        <p:txBody>
          <a:bodyPr wrap="square" rtlCol="0">
            <a:spAutoFit/>
          </a:bodyPr>
          <a:lstStyle/>
          <a:p>
            <a:pPr marL="285750" indent="-285750">
              <a:buFont typeface="Arial" pitchFamily="34" charset="0"/>
              <a:buChar char="•"/>
            </a:pPr>
            <a:r>
              <a:rPr lang="en-US" altLang="ko-KR" sz="2400" dirty="0" smtClean="0"/>
              <a:t>Discussions on the case </a:t>
            </a:r>
            <a:r>
              <a:rPr lang="en-US" altLang="ko-KR" sz="2400" dirty="0"/>
              <a:t>w</a:t>
            </a:r>
            <a:r>
              <a:rPr lang="en-US" altLang="ko-KR" sz="2400" dirty="0" smtClean="0"/>
              <a:t>hen DSME-GTS commands are missed:</a:t>
            </a:r>
          </a:p>
          <a:p>
            <a:pPr marL="285750" indent="-285750">
              <a:buFont typeface="Arial" pitchFamily="34" charset="0"/>
              <a:buChar char="•"/>
            </a:pPr>
            <a:endParaRPr lang="en-US" altLang="ko-KR" dirty="0" smtClean="0"/>
          </a:p>
          <a:p>
            <a:pPr marL="800100" lvl="1" indent="-342900">
              <a:buFont typeface="+mj-lt"/>
              <a:buAutoNum type="arabicPeriod"/>
            </a:pPr>
            <a:r>
              <a:rPr lang="en-US" altLang="ko-KR" dirty="0" smtClean="0"/>
              <a:t>When a DSME-GTS response command is not received at the source device:</a:t>
            </a:r>
          </a:p>
          <a:p>
            <a:pPr lvl="2"/>
            <a:r>
              <a:rPr lang="en-US" altLang="ko-KR" dirty="0" smtClean="0"/>
              <a:t>The MAC </a:t>
            </a:r>
            <a:r>
              <a:rPr lang="en-US" altLang="ko-KR" dirty="0" err="1"/>
              <a:t>sublayer</a:t>
            </a:r>
            <a:r>
              <a:rPr lang="en-US" altLang="ko-KR" dirty="0"/>
              <a:t> of the source </a:t>
            </a:r>
            <a:r>
              <a:rPr lang="en-US" altLang="ko-KR" dirty="0" smtClean="0"/>
              <a:t>device will notify </a:t>
            </a:r>
            <a:r>
              <a:rPr lang="en-US" altLang="ko-KR" dirty="0"/>
              <a:t>the higher layer of the failure using MLME-DSME-</a:t>
            </a:r>
            <a:r>
              <a:rPr lang="en-US" altLang="ko-KR" dirty="0" err="1"/>
              <a:t>GTS.confirm</a:t>
            </a:r>
            <a:r>
              <a:rPr lang="en-US" altLang="ko-KR" dirty="0"/>
              <a:t> primitive as stated in the draft. </a:t>
            </a:r>
            <a:endParaRPr lang="en-US" altLang="ko-KR" dirty="0" smtClean="0"/>
          </a:p>
          <a:p>
            <a:pPr lvl="2"/>
            <a:r>
              <a:rPr lang="en-US" altLang="ko-KR" dirty="0" smtClean="0"/>
              <a:t>The </a:t>
            </a:r>
            <a:r>
              <a:rPr lang="en-US" altLang="ko-KR" dirty="0"/>
              <a:t>higher layer decides whether the DSME-GTS request </a:t>
            </a:r>
            <a:r>
              <a:rPr lang="en-US" altLang="ko-KR" dirty="0" smtClean="0"/>
              <a:t>shall be </a:t>
            </a:r>
            <a:r>
              <a:rPr lang="en-US" altLang="ko-KR" dirty="0"/>
              <a:t>sent again or not. Since the behavioral description of the higher layer is beyond the scope of this standard, this procedure is not stated. </a:t>
            </a:r>
            <a:endParaRPr lang="en-US" altLang="ko-KR" dirty="0" smtClean="0"/>
          </a:p>
          <a:p>
            <a:pPr lvl="2"/>
            <a:endParaRPr lang="en-US" altLang="ko-KR" dirty="0" smtClean="0"/>
          </a:p>
          <a:p>
            <a:pPr marL="800100" lvl="1" indent="-342900">
              <a:buFont typeface="+mj-lt"/>
              <a:buAutoNum type="arabicPeriod"/>
            </a:pPr>
            <a:r>
              <a:rPr lang="en-US" altLang="ko-KR" dirty="0" smtClean="0"/>
              <a:t>When a DSME-GTS notify command is not received at the destination device:</a:t>
            </a:r>
          </a:p>
          <a:p>
            <a:pPr lvl="2"/>
            <a:r>
              <a:rPr lang="en-US" altLang="ko-KR" dirty="0"/>
              <a:t>The MAC </a:t>
            </a:r>
            <a:r>
              <a:rPr lang="en-US" altLang="ko-KR" dirty="0" err="1"/>
              <a:t>sublayer</a:t>
            </a:r>
            <a:r>
              <a:rPr lang="en-US" altLang="ko-KR" dirty="0"/>
              <a:t> of the </a:t>
            </a:r>
            <a:r>
              <a:rPr lang="en-US" altLang="ko-KR" dirty="0" smtClean="0"/>
              <a:t>destination </a:t>
            </a:r>
            <a:r>
              <a:rPr lang="en-US" altLang="ko-KR" dirty="0"/>
              <a:t>device </a:t>
            </a:r>
            <a:r>
              <a:rPr lang="en-US" altLang="ko-KR" dirty="0" smtClean="0"/>
              <a:t>will notify </a:t>
            </a:r>
            <a:r>
              <a:rPr lang="en-US" altLang="ko-KR" dirty="0"/>
              <a:t>the higher layer of the failure </a:t>
            </a:r>
            <a:r>
              <a:rPr lang="en-US" altLang="ko-KR" dirty="0" smtClean="0"/>
              <a:t>DSME-GTS allocation using MLME-COMM-</a:t>
            </a:r>
            <a:r>
              <a:rPr lang="en-US" altLang="ko-KR" dirty="0" err="1" smtClean="0"/>
              <a:t>STATUS.indication</a:t>
            </a:r>
            <a:r>
              <a:rPr lang="en-US" altLang="ko-KR" dirty="0" smtClean="0"/>
              <a:t> primitive. The destination device will not allocate DSME-GTSs being negotiated. </a:t>
            </a:r>
          </a:p>
          <a:p>
            <a:pPr lvl="2"/>
            <a:r>
              <a:rPr lang="en-US" altLang="ko-KR" dirty="0" smtClean="0"/>
              <a:t>Since the source device does not know if the notify command is not received at the destination device, it will try to access the channel to exchange the MAC data frames on the allocated DSME-GTSs. However, the source device will not receive ACK for the MAC data frames. The higher layer of the source device will know the link is not stable after several trials to send data. Then, it may </a:t>
            </a:r>
            <a:r>
              <a:rPr lang="en-US" altLang="ko-KR" dirty="0" err="1" smtClean="0"/>
              <a:t>deallocate</a:t>
            </a:r>
            <a:r>
              <a:rPr lang="en-US" altLang="ko-KR" dirty="0" smtClean="0"/>
              <a:t> the DSME-GTSs.  </a:t>
            </a:r>
          </a:p>
        </p:txBody>
      </p:sp>
    </p:spTree>
    <p:extLst>
      <p:ext uri="{BB962C8B-B14F-4D97-AF65-F5344CB8AC3E}">
        <p14:creationId xmlns:p14="http://schemas.microsoft.com/office/powerpoint/2010/main" val="408275926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제목 1"/>
          <p:cNvSpPr txBox="1">
            <a:spLocks/>
          </p:cNvSpPr>
          <p:nvPr/>
        </p:nvSpPr>
        <p:spPr bwMode="auto">
          <a:xfrm>
            <a:off x="2209800" y="609600"/>
            <a:ext cx="7772400" cy="1066800"/>
          </a:xfrm>
          <a:prstGeom prst="rect">
            <a:avLst/>
          </a:prstGeom>
          <a:noFill/>
          <a:ln w="9525">
            <a:noFill/>
            <a:miter lim="800000"/>
            <a:headEnd/>
            <a:tailEnd/>
          </a:ln>
        </p:spPr>
        <p:txBody>
          <a:bodyPr/>
          <a:lstStyle/>
          <a:p>
            <a:pPr algn="ctr" eaLnBrk="0" fontAlgn="base" latinLnBrk="0" hangingPunct="0">
              <a:spcBef>
                <a:spcPct val="0"/>
              </a:spcBef>
              <a:spcAft>
                <a:spcPct val="0"/>
              </a:spcAft>
            </a:pPr>
            <a:r>
              <a:rPr lang="en-US" altLang="ko-KR" sz="3600" b="1" dirty="0" smtClean="0">
                <a:solidFill>
                  <a:srgbClr val="000000"/>
                </a:solidFill>
                <a:latin typeface="Times New Roman" pitchFamily="18" charset="0"/>
                <a:ea typeface="굴림" pitchFamily="50" charset="-127"/>
              </a:rPr>
              <a:t>Proposed Resolution of CID i-443</a:t>
            </a:r>
            <a:endParaRPr lang="ko-KR" altLang="en-US" sz="3600" b="1" dirty="0">
              <a:solidFill>
                <a:srgbClr val="000000"/>
              </a:solidFill>
              <a:latin typeface="Times New Roman" pitchFamily="18" charset="0"/>
              <a:ea typeface="굴림" pitchFamily="50" charset="-127"/>
            </a:endParaRPr>
          </a:p>
        </p:txBody>
      </p:sp>
      <p:sp>
        <p:nvSpPr>
          <p:cNvPr id="19" name="슬라이드 번호 개체 틀 1"/>
          <p:cNvSpPr>
            <a:spLocks noGrp="1"/>
          </p:cNvSpPr>
          <p:nvPr>
            <p:ph type="sldNum" sz="quarter" idx="12"/>
          </p:nvPr>
        </p:nvSpPr>
        <p:spPr>
          <a:xfrm>
            <a:off x="5704496" y="6475413"/>
            <a:ext cx="859211" cy="276999"/>
          </a:xfrm>
        </p:spPr>
        <p:txBody>
          <a:bodyPr/>
          <a:lstStyle/>
          <a:p>
            <a:r>
              <a:rPr lang="en-US" dirty="0" smtClean="0">
                <a:solidFill>
                  <a:srgbClr val="000000"/>
                </a:solidFill>
              </a:rPr>
              <a:t>Slide </a:t>
            </a:r>
            <a:fld id="{C5D937D4-0006-4E68-8AC3-84F3F9A519BD}" type="slidenum">
              <a:rPr lang="en-US" smtClean="0">
                <a:solidFill>
                  <a:srgbClr val="000000"/>
                </a:solidFill>
              </a:rPr>
              <a:pPr/>
              <a:t>8</a:t>
            </a:fld>
            <a:endParaRPr lang="en-US" dirty="0">
              <a:solidFill>
                <a:srgbClr val="000000"/>
              </a:solidFill>
            </a:endParaRPr>
          </a:p>
        </p:txBody>
      </p:sp>
      <p:sp>
        <p:nvSpPr>
          <p:cNvPr id="2" name="TextBox 1"/>
          <p:cNvSpPr txBox="1"/>
          <p:nvPr/>
        </p:nvSpPr>
        <p:spPr>
          <a:xfrm>
            <a:off x="857951" y="1481162"/>
            <a:ext cx="10465916" cy="3970318"/>
          </a:xfrm>
          <a:prstGeom prst="rect">
            <a:avLst/>
          </a:prstGeom>
          <a:noFill/>
        </p:spPr>
        <p:txBody>
          <a:bodyPr wrap="square" rtlCol="0">
            <a:spAutoFit/>
          </a:bodyPr>
          <a:lstStyle/>
          <a:p>
            <a:pPr marL="285750" indent="-285750">
              <a:buFont typeface="Arial" pitchFamily="34" charset="0"/>
              <a:buChar char="•"/>
            </a:pPr>
            <a:r>
              <a:rPr lang="en-US" altLang="ko-KR" dirty="0" smtClean="0"/>
              <a:t>Allocation counter tables are required to manage DSME-GTSs. Using allocation counter tables, MAC </a:t>
            </a:r>
            <a:r>
              <a:rPr lang="en-US" altLang="ko-KR" dirty="0" err="1" smtClean="0"/>
              <a:t>sublayer</a:t>
            </a:r>
            <a:r>
              <a:rPr lang="en-US" altLang="ko-KR" dirty="0" smtClean="0"/>
              <a:t> schedules the DSME-GTSs in the next superframe to send or receive MAC data frames. Scheduling DSME-GTSs is performed in MAC </a:t>
            </a:r>
            <a:r>
              <a:rPr lang="en-US" altLang="ko-KR" dirty="0" err="1" smtClean="0"/>
              <a:t>sublayer</a:t>
            </a:r>
            <a:r>
              <a:rPr lang="en-US" altLang="ko-KR" dirty="0" smtClean="0"/>
              <a:t>, not in the next higher layer. So, the tables are required. </a:t>
            </a:r>
          </a:p>
          <a:p>
            <a:pPr marL="285750" indent="-285750">
              <a:buFont typeface="Arial" pitchFamily="34" charset="0"/>
              <a:buChar char="•"/>
            </a:pPr>
            <a:endParaRPr lang="en-US" altLang="ko-KR" dirty="0" smtClean="0"/>
          </a:p>
          <a:p>
            <a:pPr marL="285750" indent="-285750">
              <a:buFont typeface="Arial" pitchFamily="34" charset="0"/>
              <a:buChar char="•"/>
            </a:pPr>
            <a:r>
              <a:rPr lang="en-US" altLang="ko-KR" dirty="0" smtClean="0"/>
              <a:t>However, the description in the draft should be revised as follows:</a:t>
            </a:r>
          </a:p>
          <a:p>
            <a:pPr marL="742950" lvl="1" indent="-285750">
              <a:buFont typeface="Arial" pitchFamily="34" charset="0"/>
              <a:buChar char="•"/>
            </a:pPr>
            <a:r>
              <a:rPr lang="en-US" altLang="ko-KR" dirty="0" smtClean="0"/>
              <a:t>Change the description of </a:t>
            </a:r>
            <a:r>
              <a:rPr lang="en-US" altLang="ko-KR" dirty="0" err="1" smtClean="0"/>
              <a:t>macDsmeAct</a:t>
            </a:r>
            <a:r>
              <a:rPr lang="en-US" altLang="ko-KR" dirty="0" smtClean="0"/>
              <a:t> in the Table 140 on page 302 to be:</a:t>
            </a:r>
          </a:p>
          <a:p>
            <a:pPr marL="742950" lvl="1" indent="-285750">
              <a:buFont typeface="Arial" pitchFamily="34" charset="0"/>
              <a:buChar char="•"/>
            </a:pPr>
            <a:endParaRPr lang="en-US" altLang="ko-KR" dirty="0" smtClean="0"/>
          </a:p>
          <a:p>
            <a:pPr lvl="1"/>
            <a:endParaRPr lang="en-US" altLang="ko-KR" dirty="0" smtClean="0"/>
          </a:p>
          <a:p>
            <a:pPr marL="742950" lvl="1" indent="-285750">
              <a:buFont typeface="Arial" pitchFamily="34" charset="0"/>
              <a:buChar char="•"/>
            </a:pPr>
            <a:endParaRPr lang="en-US" altLang="ko-KR" dirty="0"/>
          </a:p>
          <a:p>
            <a:pPr marL="742950" lvl="1" indent="-285750">
              <a:buFont typeface="Arial" pitchFamily="34" charset="0"/>
              <a:buChar char="•"/>
            </a:pPr>
            <a:endParaRPr lang="en-US" altLang="ko-KR" dirty="0" smtClean="0"/>
          </a:p>
          <a:p>
            <a:pPr lvl="1"/>
            <a:endParaRPr lang="en-US" altLang="ko-KR" dirty="0" smtClean="0"/>
          </a:p>
          <a:p>
            <a:pPr marL="742950" lvl="1" indent="-285750">
              <a:buFont typeface="Arial" pitchFamily="34" charset="0"/>
              <a:buChar char="•"/>
            </a:pPr>
            <a:endParaRPr lang="en-US" altLang="ko-KR" dirty="0"/>
          </a:p>
          <a:p>
            <a:pPr marL="742950" lvl="1" indent="-285750">
              <a:buFont typeface="Arial" pitchFamily="34" charset="0"/>
              <a:buChar char="•"/>
            </a:pPr>
            <a:r>
              <a:rPr lang="en-US" altLang="ko-KR" dirty="0" smtClean="0"/>
              <a:t>Also, change the caption of Table 142 to “Elements of Allocation counter table”</a:t>
            </a:r>
            <a:endParaRPr lang="ko-KR" altLang="en-US" dirty="0"/>
          </a:p>
        </p:txBody>
      </p:sp>
      <p:graphicFrame>
        <p:nvGraphicFramePr>
          <p:cNvPr id="3" name="표 2"/>
          <p:cNvGraphicFramePr>
            <a:graphicFrameLocks noGrp="1"/>
          </p:cNvGraphicFramePr>
          <p:nvPr>
            <p:extLst>
              <p:ext uri="{D42A27DB-BD31-4B8C-83A1-F6EECF244321}">
                <p14:modId xmlns:p14="http://schemas.microsoft.com/office/powerpoint/2010/main" val="567539888"/>
              </p:ext>
            </p:extLst>
          </p:nvPr>
        </p:nvGraphicFramePr>
        <p:xfrm>
          <a:off x="1599293" y="3577166"/>
          <a:ext cx="9169400" cy="1102360"/>
        </p:xfrm>
        <a:graphic>
          <a:graphicData uri="http://schemas.openxmlformats.org/drawingml/2006/table">
            <a:tbl>
              <a:tblPr firstRow="1" bandRow="1">
                <a:tableStyleId>{5940675A-B579-460E-94D1-54222C63F5DA}</a:tableStyleId>
              </a:tblPr>
              <a:tblGrid>
                <a:gridCol w="1625600"/>
                <a:gridCol w="1934936"/>
                <a:gridCol w="865414"/>
                <a:gridCol w="3273878"/>
                <a:gridCol w="1469572"/>
              </a:tblGrid>
              <a:tr h="370840">
                <a:tc>
                  <a:txBody>
                    <a:bodyPr/>
                    <a:lstStyle/>
                    <a:p>
                      <a:pPr latinLnBrk="1"/>
                      <a:r>
                        <a:rPr lang="en-US" altLang="ko-KR" sz="1400" dirty="0" smtClean="0">
                          <a:latin typeface="+mj-lt"/>
                        </a:rPr>
                        <a:t>Attribute</a:t>
                      </a:r>
                      <a:endParaRPr lang="ko-KR" altLang="en-US" sz="1400" dirty="0">
                        <a:latin typeface="+mj-lt"/>
                      </a:endParaRPr>
                    </a:p>
                  </a:txBody>
                  <a:tcPr/>
                </a:tc>
                <a:tc>
                  <a:txBody>
                    <a:bodyPr/>
                    <a:lstStyle/>
                    <a:p>
                      <a:pPr latinLnBrk="1"/>
                      <a:r>
                        <a:rPr lang="en-US" altLang="ko-KR" sz="1400" dirty="0" smtClean="0">
                          <a:latin typeface="+mj-lt"/>
                        </a:rPr>
                        <a:t>Type</a:t>
                      </a:r>
                      <a:endParaRPr lang="ko-KR" altLang="en-US" sz="1400" dirty="0">
                        <a:latin typeface="+mj-lt"/>
                      </a:endParaRPr>
                    </a:p>
                  </a:txBody>
                  <a:tcPr/>
                </a:tc>
                <a:tc>
                  <a:txBody>
                    <a:bodyPr/>
                    <a:lstStyle/>
                    <a:p>
                      <a:pPr latinLnBrk="1"/>
                      <a:r>
                        <a:rPr lang="en-US" altLang="ko-KR" sz="1400" dirty="0" smtClean="0">
                          <a:latin typeface="+mj-lt"/>
                        </a:rPr>
                        <a:t>Range</a:t>
                      </a:r>
                      <a:endParaRPr lang="ko-KR" altLang="en-US" sz="1400" dirty="0">
                        <a:latin typeface="+mj-lt"/>
                      </a:endParaRPr>
                    </a:p>
                  </a:txBody>
                  <a:tcPr/>
                </a:tc>
                <a:tc>
                  <a:txBody>
                    <a:bodyPr/>
                    <a:lstStyle/>
                    <a:p>
                      <a:pPr latinLnBrk="1"/>
                      <a:r>
                        <a:rPr lang="en-US" altLang="ko-KR" sz="1400" dirty="0" smtClean="0">
                          <a:latin typeface="+mj-lt"/>
                        </a:rPr>
                        <a:t>Description</a:t>
                      </a:r>
                      <a:endParaRPr lang="ko-KR" altLang="en-US" sz="1400" dirty="0">
                        <a:latin typeface="+mj-lt"/>
                      </a:endParaRPr>
                    </a:p>
                  </a:txBody>
                  <a:tcPr/>
                </a:tc>
                <a:tc>
                  <a:txBody>
                    <a:bodyPr/>
                    <a:lstStyle/>
                    <a:p>
                      <a:pPr latinLnBrk="1"/>
                      <a:r>
                        <a:rPr lang="en-US" altLang="ko-KR" sz="1400" dirty="0" smtClean="0">
                          <a:latin typeface="+mj-lt"/>
                        </a:rPr>
                        <a:t>Default</a:t>
                      </a:r>
                      <a:endParaRPr lang="ko-KR" altLang="en-US" sz="1400" dirty="0">
                        <a:latin typeface="+mj-lt"/>
                      </a:endParaRPr>
                    </a:p>
                  </a:txBody>
                  <a:tcPr/>
                </a:tc>
              </a:tr>
              <a:tr h="370840">
                <a:tc>
                  <a:txBody>
                    <a:bodyPr/>
                    <a:lstStyle/>
                    <a:p>
                      <a:pPr latinLnBrk="1"/>
                      <a:r>
                        <a:rPr lang="en-US" altLang="ko-KR" sz="1400" i="1" dirty="0" err="1" smtClean="0">
                          <a:latin typeface="+mj-lt"/>
                        </a:rPr>
                        <a:t>macDsmeAct</a:t>
                      </a:r>
                      <a:endParaRPr lang="ko-KR" altLang="en-US" sz="1400" i="1" dirty="0">
                        <a:latin typeface="+mj-lt"/>
                      </a:endParaRPr>
                    </a:p>
                  </a:txBody>
                  <a:tcPr/>
                </a:tc>
                <a:tc>
                  <a:txBody>
                    <a:bodyPr/>
                    <a:lstStyle/>
                    <a:p>
                      <a:pPr latinLnBrk="1"/>
                      <a:r>
                        <a:rPr lang="en-US" altLang="ko-KR" sz="1400" dirty="0" smtClean="0">
                          <a:latin typeface="+mj-lt"/>
                        </a:rPr>
                        <a:t>List of the allocation counter table,</a:t>
                      </a:r>
                      <a:r>
                        <a:rPr lang="en-US" altLang="ko-KR" sz="1400" baseline="0" dirty="0" smtClean="0">
                          <a:latin typeface="+mj-lt"/>
                        </a:rPr>
                        <a:t> as defined in Table 142</a:t>
                      </a:r>
                      <a:endParaRPr lang="ko-KR" altLang="en-US" sz="1400" dirty="0">
                        <a:latin typeface="+mj-lt"/>
                      </a:endParaRPr>
                    </a:p>
                  </a:txBody>
                  <a:tcPr/>
                </a:tc>
                <a:tc>
                  <a:txBody>
                    <a:bodyPr/>
                    <a:lstStyle/>
                    <a:p>
                      <a:pPr latinLnBrk="1"/>
                      <a:r>
                        <a:rPr lang="en-US" altLang="ko-KR" sz="1400" dirty="0" smtClean="0">
                          <a:latin typeface="+mj-lt"/>
                        </a:rPr>
                        <a:t>-</a:t>
                      </a:r>
                      <a:endParaRPr lang="ko-KR" altLang="en-US" sz="1400" dirty="0">
                        <a:latin typeface="+mj-lt"/>
                      </a:endParaRPr>
                    </a:p>
                  </a:txBody>
                  <a:tcPr/>
                </a:tc>
                <a:tc>
                  <a:txBody>
                    <a:bodyPr/>
                    <a:lstStyle/>
                    <a:p>
                      <a:pPr latinLnBrk="1"/>
                      <a:r>
                        <a:rPr lang="en-US" altLang="ko-KR" sz="1400" dirty="0" smtClean="0">
                          <a:latin typeface="+mj-lt"/>
                        </a:rPr>
                        <a:t>List</a:t>
                      </a:r>
                      <a:r>
                        <a:rPr lang="en-US" altLang="ko-KR" sz="1400" baseline="0" dirty="0" smtClean="0">
                          <a:latin typeface="+mj-lt"/>
                        </a:rPr>
                        <a:t> of the allocation table of the DSME-GTS allocated to the devices</a:t>
                      </a:r>
                      <a:endParaRPr lang="ko-KR" altLang="en-US" sz="1400" dirty="0">
                        <a:latin typeface="+mj-lt"/>
                      </a:endParaRPr>
                    </a:p>
                  </a:txBody>
                  <a:tcPr/>
                </a:tc>
                <a:tc>
                  <a:txBody>
                    <a:bodyPr/>
                    <a:lstStyle/>
                    <a:p>
                      <a:pPr latinLnBrk="1"/>
                      <a:r>
                        <a:rPr lang="en-US" altLang="ko-KR" sz="1400" dirty="0" smtClean="0">
                          <a:latin typeface="+mj-lt"/>
                        </a:rPr>
                        <a:t>0</a:t>
                      </a:r>
                      <a:endParaRPr lang="ko-KR" altLang="en-US" sz="1400" dirty="0">
                        <a:latin typeface="+mj-lt"/>
                      </a:endParaRPr>
                    </a:p>
                  </a:txBody>
                  <a:tcPr/>
                </a:tc>
              </a:tr>
            </a:tbl>
          </a:graphicData>
        </a:graphic>
      </p:graphicFrame>
    </p:spTree>
    <p:extLst>
      <p:ext uri="{BB962C8B-B14F-4D97-AF65-F5344CB8AC3E}">
        <p14:creationId xmlns:p14="http://schemas.microsoft.com/office/powerpoint/2010/main" val="49662236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974</Words>
  <Application>Microsoft Office PowerPoint</Application>
  <PresentationFormat>사용자 지정</PresentationFormat>
  <Paragraphs>145</Paragraphs>
  <Slides>8</Slides>
  <Notes>8</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wjeong_MBP</dc:creator>
  <cp:lastModifiedBy>USER</cp:lastModifiedBy>
  <cp:revision>29</cp:revision>
  <cp:lastPrinted>2014-08-12T08:16:21Z</cp:lastPrinted>
  <dcterms:created xsi:type="dcterms:W3CDTF">2014-08-11T06:40:06Z</dcterms:created>
  <dcterms:modified xsi:type="dcterms:W3CDTF">2015-07-16T07:36:32Z</dcterms:modified>
</cp:coreProperties>
</file>