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66" r:id="rId3"/>
    <p:sldId id="282" r:id="rId4"/>
    <p:sldId id="285" r:id="rId5"/>
    <p:sldId id="272" r:id="rId6"/>
    <p:sldId id="280" r:id="rId7"/>
    <p:sldId id="28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8004" autoAdjust="0"/>
  </p:normalViewPr>
  <p:slideViewPr>
    <p:cSldViewPr>
      <p:cViewPr varScale="1">
        <p:scale>
          <a:sx n="93" d="100"/>
          <a:sy n="93" d="100"/>
        </p:scale>
        <p:origin x="-53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15-13/0083r0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15-13/0083r0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2" y="332601"/>
            <a:ext cx="1579600" cy="276999"/>
          </a:xfrm>
        </p:spPr>
        <p:txBody>
          <a:bodyPr/>
          <a:lstStyle>
            <a:lvl1pPr>
              <a:defRPr/>
            </a:lvl1pPr>
          </a:lstStyle>
          <a:p>
            <a:r>
              <a:rPr lang="en-US" smtClean="0"/>
              <a:t>July 2014</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579600" cy="276999"/>
          </a:xfrm>
        </p:spPr>
        <p:txBody>
          <a:bodyPr/>
          <a:lstStyle>
            <a:lvl1pPr>
              <a:defRPr/>
            </a:lvl1pPr>
          </a:lstStyle>
          <a:p>
            <a:r>
              <a:rPr lang="en-US" smtClean="0"/>
              <a:t>July 2014</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579600" cy="276999"/>
          </a:xfrm>
        </p:spPr>
        <p:txBody>
          <a:bodyPr/>
          <a:lstStyle>
            <a:lvl1pPr>
              <a:defRPr/>
            </a:lvl1pPr>
          </a:lstStyle>
          <a:p>
            <a:r>
              <a:rPr lang="en-US" smtClean="0"/>
              <a:t>July 2014</a:t>
            </a:r>
            <a:endParaRPr lang="en-US" dirty="0"/>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5358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November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15-15</a:t>
            </a:r>
            <a:r>
              <a:rPr lang="en-US" sz="1800" b="1" dirty="0" smtClean="0"/>
              <a:t>/579r0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492443"/>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a:t>
            </a:r>
            <a:r>
              <a:rPr lang="en-US" sz="800" dirty="0" smtClean="0"/>
              <a:t>802.15. </a:t>
            </a:r>
            <a:r>
              <a:rPr lang="en-US" sz="800" dirty="0"/>
              <a:t>It is offered as a basis for discussion and is not binding on the contributing </a:t>
            </a:r>
            <a:r>
              <a:rPr lang="en-US" sz="800" dirty="0" err="1"/>
              <a:t>individual(s</a:t>
            </a:r>
            <a:r>
              <a:rPr lang="en-US" sz="800" dirty="0"/>
              <a:t>) or </a:t>
            </a:r>
            <a:r>
              <a:rPr lang="en-US" sz="800" dirty="0" err="1"/>
              <a:t>organization(s</a:t>
            </a:r>
            <a:r>
              <a:rPr lang="en-US" sz="800" dirty="0"/>
              <a:t>). The material in this document is subject to change in form and content after further study. The </a:t>
            </a:r>
            <a:r>
              <a:rPr lang="en-US" sz="800" dirty="0" err="1"/>
              <a:t>contributor(s</a:t>
            </a:r>
            <a:r>
              <a:rPr lang="en-US" sz="800" dirty="0"/>
              <a:t>) </a:t>
            </a:r>
            <a:r>
              <a:rPr lang="en-US" sz="800" dirty="0" err="1"/>
              <a:t>reserve(s</a:t>
            </a:r>
            <a:r>
              <a:rPr lang="en-US" sz="800" dirty="0"/>
              <a:t>)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dirty="0" smtClean="0"/>
              <a:t>:</a:t>
            </a:r>
            <a:r>
              <a:rPr lang="en-US" sz="2000" b="0" dirty="0"/>
              <a:t> </a:t>
            </a:r>
            <a:r>
              <a:rPr lang="en-US" sz="2000" b="0" dirty="0" smtClean="0"/>
              <a:t>July 16, </a:t>
            </a:r>
            <a:r>
              <a:rPr lang="en-US" sz="2000" b="0" dirty="0" smtClean="0"/>
              <a:t>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21790877"/>
              </p:ext>
            </p:extLst>
          </p:nvPr>
        </p:nvGraphicFramePr>
        <p:xfrm>
          <a:off x="506413" y="2276475"/>
          <a:ext cx="8159750" cy="2482850"/>
        </p:xfrm>
        <a:graphic>
          <a:graphicData uri="http://schemas.openxmlformats.org/presentationml/2006/ole">
            <mc:AlternateContent xmlns:mc="http://schemas.openxmlformats.org/markup-compatibility/2006">
              <mc:Choice xmlns:v="urn:schemas-microsoft-com:vml" Requires="v">
                <p:oleObj spid="_x0000_s31014" name="Document" r:id="rId4" imgW="8255000" imgH="2514600" progId="Word.Document.8">
                  <p:embed/>
                </p:oleObj>
              </mc:Choice>
              <mc:Fallback>
                <p:oleObj name="Document" r:id="rId4" imgW="8255000" imgH="2514600" progId="Word.Document.8">
                  <p:embed/>
                  <p:pic>
                    <p:nvPicPr>
                      <p:cNvPr id="0" name="Picture 11"/>
                      <p:cNvPicPr>
                        <a:picLocks noChangeAspect="1" noChangeArrowheads="1"/>
                      </p:cNvPicPr>
                      <p:nvPr/>
                    </p:nvPicPr>
                    <p:blipFill>
                      <a:blip r:embed="rId5"/>
                      <a:srcRect/>
                      <a:stretch>
                        <a:fillRect/>
                      </a:stretch>
                    </p:blipFill>
                    <p:spPr bwMode="auto">
                      <a:xfrm>
                        <a:off x="506413" y="2276475"/>
                        <a:ext cx="8159750" cy="2482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Date Placeholder 1"/>
          <p:cNvSpPr>
            <a:spLocks noGrp="1"/>
          </p:cNvSpPr>
          <p:nvPr>
            <p:ph type="dt" sz="half" idx="10"/>
          </p:nvPr>
        </p:nvSpPr>
        <p:spPr>
          <a:xfrm flipH="1">
            <a:off x="696978" y="332602"/>
            <a:ext cx="942716" cy="276999"/>
          </a:xfrm>
        </p:spPr>
        <p:txBody>
          <a:bodyPr/>
          <a:lstStyle/>
          <a:p>
            <a:r>
              <a:rPr lang="en-US" dirty="0" smtClean="0"/>
              <a:t>July </a:t>
            </a:r>
            <a:r>
              <a:rPr lang="en-US" dirty="0" smtClean="0"/>
              <a:t>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idx="1"/>
          </p:nvPr>
        </p:nvSpPr>
        <p:spPr>
          <a:xfrm>
            <a:off x="685800" y="1828800"/>
            <a:ext cx="7772400" cy="2895600"/>
          </a:xfrm>
        </p:spPr>
        <p:txBody>
          <a:bodyPr/>
          <a:lstStyle/>
          <a:p>
            <a:r>
              <a:rPr lang="en-US" sz="2000" dirty="0"/>
              <a:t>This document summarizes the activities of the IEEE 802.18 Radio Regulatory Technical Advisory Group (RR-TAG) during the IEEE </a:t>
            </a:r>
            <a:r>
              <a:rPr lang="en-US" sz="2000" dirty="0" smtClean="0"/>
              <a:t>802 </a:t>
            </a:r>
            <a:r>
              <a:rPr lang="en-US" sz="2000" dirty="0" smtClean="0"/>
              <a:t>July </a:t>
            </a:r>
            <a:r>
              <a:rPr lang="en-US" sz="2000" dirty="0" smtClean="0"/>
              <a:t>2015 </a:t>
            </a:r>
            <a:r>
              <a:rPr lang="en-US" sz="2000" dirty="0" smtClean="0"/>
              <a:t>Plenary </a:t>
            </a:r>
            <a:r>
              <a:rPr lang="en-US" sz="2000" dirty="0"/>
              <a:t>Meeting at </a:t>
            </a:r>
            <a:r>
              <a:rPr lang="en-US" sz="2000" dirty="0" smtClean="0"/>
              <a:t>the </a:t>
            </a:r>
            <a:r>
              <a:rPr lang="en-US" sz="2000" dirty="0" smtClean="0"/>
              <a:t>Hilton Waikoloa, Waikoloa Beach, Big Island, HI.</a:t>
            </a:r>
            <a:endParaRPr lang="en-US" sz="2000" dirty="0" smtClean="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dirty="0" smtClean="0"/>
              <a:t>July </a:t>
            </a:r>
            <a:r>
              <a:rPr lang="en-US" dirty="0" smtClean="0"/>
              <a:t>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85800"/>
            <a:ext cx="7772400" cy="609600"/>
          </a:xfrm>
        </p:spPr>
        <p:txBody>
          <a:bodyPr/>
          <a:lstStyle/>
          <a:p>
            <a:r>
              <a:rPr lang="en-GB" sz="2800" dirty="0" smtClean="0"/>
              <a:t>Documents Reviewed/</a:t>
            </a:r>
            <a:r>
              <a:rPr lang="en-GB" sz="2800" dirty="0" smtClean="0"/>
              <a:t>Discussed (1/2)</a:t>
            </a:r>
            <a:endParaRPr lang="en-GB" sz="2800" dirty="0"/>
          </a:p>
        </p:txBody>
      </p:sp>
      <p:sp>
        <p:nvSpPr>
          <p:cNvPr id="21507" name="Rectangle 3"/>
          <p:cNvSpPr>
            <a:spLocks noGrp="1" noChangeArrowheads="1"/>
          </p:cNvSpPr>
          <p:nvPr>
            <p:ph idx="1"/>
          </p:nvPr>
        </p:nvSpPr>
        <p:spPr>
          <a:xfrm>
            <a:off x="685800" y="1295400"/>
            <a:ext cx="7772400" cy="4953000"/>
          </a:xfrm>
        </p:spPr>
        <p:txBody>
          <a:bodyPr/>
          <a:lstStyle/>
          <a:p>
            <a:r>
              <a:rPr lang="en-US" sz="1800" dirty="0" smtClean="0"/>
              <a:t>Review of PARs</a:t>
            </a:r>
          </a:p>
          <a:p>
            <a:pPr lvl="1"/>
            <a:r>
              <a:rPr lang="en-US" sz="1600" dirty="0" smtClean="0"/>
              <a:t>Due to the limited number of .18 meetings scheduled because of meeting room availability, 802.18 did not undertake a formal review of PARs for this meeting.</a:t>
            </a:r>
            <a:endParaRPr lang="en-US" sz="1600" dirty="0" smtClean="0"/>
          </a:p>
          <a:p>
            <a:r>
              <a:rPr lang="en-US" sz="1800" dirty="0"/>
              <a:t>18-14/0048r02; status on comments on draft new recommendation ITU-R M.[V2X] and ITU submission </a:t>
            </a:r>
            <a:r>
              <a:rPr lang="en-US" sz="1800" dirty="0" smtClean="0"/>
              <a:t>process. </a:t>
            </a:r>
          </a:p>
          <a:p>
            <a:r>
              <a:rPr lang="en-US" sz="1800" dirty="0">
                <a:solidFill>
                  <a:srgbClr val="000000"/>
                </a:solidFill>
                <a:ea typeface="Times New Roman"/>
                <a:cs typeface="Times New Roman"/>
              </a:rPr>
              <a:t>18-15/0028r00: FCC NPRM: AMENDMENT OF PARTS 15, 73 AND 74 of the FCC rules for the preservation of one vacant TV band channel for wireless </a:t>
            </a:r>
            <a:r>
              <a:rPr lang="en-US" sz="1800" dirty="0" err="1">
                <a:solidFill>
                  <a:srgbClr val="000000"/>
                </a:solidFill>
                <a:ea typeface="Times New Roman"/>
                <a:cs typeface="Times New Roman"/>
              </a:rPr>
              <a:t>mics</a:t>
            </a:r>
            <a:r>
              <a:rPr lang="en-US" sz="1800" dirty="0">
                <a:solidFill>
                  <a:srgbClr val="000000"/>
                </a:solidFill>
                <a:ea typeface="Times New Roman"/>
                <a:cs typeface="Times New Roman"/>
              </a:rPr>
              <a:t> and TVWS </a:t>
            </a:r>
            <a:r>
              <a:rPr lang="en-US" sz="1800" dirty="0" smtClean="0">
                <a:solidFill>
                  <a:srgbClr val="000000"/>
                </a:solidFill>
                <a:ea typeface="Times New Roman"/>
                <a:cs typeface="Times New Roman"/>
              </a:rPr>
              <a:t>devices.</a:t>
            </a:r>
          </a:p>
          <a:p>
            <a:pPr lvl="1"/>
            <a:r>
              <a:rPr lang="en-US" sz="1600" dirty="0" smtClean="0">
                <a:solidFill>
                  <a:srgbClr val="000000"/>
                </a:solidFill>
                <a:ea typeface="Times New Roman"/>
                <a:cs typeface="Times New Roman"/>
              </a:rPr>
              <a:t>There was discussion about preparing an 802 submission to this proceeding, but, given the limited time frame (comments due August 3) and the limited number of 802.18 meetings scheduled for the July plenary, no action was taken.</a:t>
            </a:r>
          </a:p>
          <a:p>
            <a:r>
              <a:rPr lang="en-US" sz="1800" dirty="0">
                <a:solidFill>
                  <a:srgbClr val="000000"/>
                </a:solidFill>
                <a:ea typeface="Times New Roman"/>
                <a:cs typeface="Times New Roman"/>
              </a:rPr>
              <a:t>18-15/0029r00:  NCTA to FCC: LTE-U Will Gravely Harm Wi-Fi; ET Docket No. 15-</a:t>
            </a:r>
            <a:r>
              <a:rPr lang="en-US" sz="1800" dirty="0" smtClean="0">
                <a:solidFill>
                  <a:srgbClr val="000000"/>
                </a:solidFill>
                <a:ea typeface="Times New Roman"/>
                <a:cs typeface="Times New Roman"/>
              </a:rPr>
              <a:t>105.</a:t>
            </a:r>
          </a:p>
          <a:p>
            <a:r>
              <a:rPr lang="en-US" sz="1800" dirty="0">
                <a:solidFill>
                  <a:srgbClr val="000000"/>
                </a:solidFill>
                <a:ea typeface="Times New Roman"/>
                <a:cs typeface="Times New Roman"/>
              </a:rPr>
              <a:t>18-15/0030r00: “Technology trends of active services in the band above 275 GHz” from ITU-R WP </a:t>
            </a:r>
            <a:r>
              <a:rPr lang="en-US" sz="1800" dirty="0" smtClean="0">
                <a:solidFill>
                  <a:srgbClr val="000000"/>
                </a:solidFill>
                <a:ea typeface="Times New Roman"/>
                <a:cs typeface="Times New Roman"/>
              </a:rPr>
              <a:t>1A.</a:t>
            </a:r>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dirty="0" smtClean="0"/>
              <a:t>July </a:t>
            </a:r>
            <a:r>
              <a:rPr lang="en-US" dirty="0" smtClean="0"/>
              <a:t>2015</a:t>
            </a:r>
            <a:endParaRPr lang="en-US" dirty="0"/>
          </a:p>
        </p:txBody>
      </p:sp>
    </p:spTree>
    <p:extLst>
      <p:ext uri="{BB962C8B-B14F-4D97-AF65-F5344CB8AC3E}">
        <p14:creationId xmlns:p14="http://schemas.microsoft.com/office/powerpoint/2010/main" val="86631473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685800"/>
            <a:ext cx="7772400" cy="609600"/>
          </a:xfrm>
        </p:spPr>
        <p:txBody>
          <a:bodyPr/>
          <a:lstStyle/>
          <a:p>
            <a:r>
              <a:rPr lang="en-GB" sz="2800" dirty="0" smtClean="0"/>
              <a:t>Documents Reviewed/</a:t>
            </a:r>
            <a:r>
              <a:rPr lang="en-GB" sz="2800" dirty="0" smtClean="0"/>
              <a:t>Discussed (2/2)</a:t>
            </a:r>
            <a:endParaRPr lang="en-GB" sz="2800" dirty="0"/>
          </a:p>
        </p:txBody>
      </p:sp>
      <p:sp>
        <p:nvSpPr>
          <p:cNvPr id="21507" name="Rectangle 3"/>
          <p:cNvSpPr>
            <a:spLocks noGrp="1" noChangeArrowheads="1"/>
          </p:cNvSpPr>
          <p:nvPr>
            <p:ph idx="1"/>
          </p:nvPr>
        </p:nvSpPr>
        <p:spPr>
          <a:xfrm>
            <a:off x="685800" y="1447800"/>
            <a:ext cx="7772400" cy="4800600"/>
          </a:xfrm>
        </p:spPr>
        <p:txBody>
          <a:bodyPr/>
          <a:lstStyle/>
          <a:p>
            <a:r>
              <a:rPr lang="en-US" sz="1800" dirty="0">
                <a:solidFill>
                  <a:srgbClr val="000000"/>
                </a:solidFill>
                <a:ea typeface="Times New Roman"/>
                <a:cs typeface="Times New Roman"/>
              </a:rPr>
              <a:t>18-15/0032r00: Review latest version of the work going on in ITU-R WP1A on</a:t>
            </a:r>
            <a:r>
              <a:rPr lang="en-US" sz="1800" dirty="0">
                <a:solidFill>
                  <a:srgbClr val="000000"/>
                </a:solidFill>
                <a:latin typeface="Calibri"/>
                <a:ea typeface="Calibri"/>
                <a:cs typeface="Calibri"/>
              </a:rPr>
              <a:t> ITU-R SM.[SMART_GRID]</a:t>
            </a:r>
            <a:r>
              <a:rPr lang="en-US" sz="1800" dirty="0">
                <a:solidFill>
                  <a:srgbClr val="000000"/>
                </a:solidFill>
                <a:ea typeface="Times New Roman"/>
                <a:cs typeface="Times New Roman"/>
              </a:rPr>
              <a:t> (Question 236).</a:t>
            </a:r>
          </a:p>
          <a:p>
            <a:pPr lvl="1"/>
            <a:r>
              <a:rPr lang="en-US" sz="1600" dirty="0">
                <a:solidFill>
                  <a:srgbClr val="000000"/>
                </a:solidFill>
                <a:ea typeface="Times New Roman"/>
                <a:cs typeface="Times New Roman"/>
              </a:rPr>
              <a:t>802.18 circulated the latest version of the draft report to the Chairs of 802.11, 802.15, and 802.24 asking if there was interest in further editing the document. 802.24 responded with interest.</a:t>
            </a:r>
            <a:endParaRPr lang="en-US" sz="1600" dirty="0"/>
          </a:p>
          <a:p>
            <a:r>
              <a:rPr lang="en-US" sz="1800" dirty="0" smtClean="0">
                <a:solidFill>
                  <a:srgbClr val="000000"/>
                </a:solidFill>
                <a:ea typeface="Times New Roman"/>
                <a:cs typeface="Times New Roman"/>
              </a:rPr>
              <a:t>18</a:t>
            </a:r>
            <a:r>
              <a:rPr lang="en-US" sz="1800" dirty="0">
                <a:solidFill>
                  <a:srgbClr val="000000"/>
                </a:solidFill>
                <a:ea typeface="Times New Roman"/>
                <a:cs typeface="Times New Roman"/>
              </a:rPr>
              <a:t>-15/0033r00: Study on Question ITU-R 210-3/1 “Wireless power </a:t>
            </a:r>
            <a:r>
              <a:rPr lang="en-US" sz="1800" dirty="0" smtClean="0">
                <a:solidFill>
                  <a:srgbClr val="000000"/>
                </a:solidFill>
                <a:ea typeface="Times New Roman"/>
                <a:cs typeface="Times New Roman"/>
              </a:rPr>
              <a:t>transmission.</a:t>
            </a:r>
          </a:p>
          <a:p>
            <a:pPr lvl="1"/>
            <a:r>
              <a:rPr lang="en-US" sz="1600" dirty="0" smtClean="0">
                <a:solidFill>
                  <a:srgbClr val="000000"/>
                </a:solidFill>
                <a:ea typeface="Times New Roman"/>
                <a:cs typeface="Times New Roman"/>
              </a:rPr>
              <a:t>802.18 contacted EC chairs to see if there was any interest in responding to this document. 802.19 responded with possible interest.</a:t>
            </a:r>
          </a:p>
          <a:p>
            <a:r>
              <a:rPr lang="en-US" sz="1800" dirty="0">
                <a:solidFill>
                  <a:srgbClr val="000000"/>
                </a:solidFill>
                <a:ea typeface="Times New Roman"/>
                <a:cs typeface="Times New Roman"/>
              </a:rPr>
              <a:t>18-15/0035r00: National experience on the implementation of the digital dividend in </a:t>
            </a:r>
            <a:r>
              <a:rPr lang="en-US" sz="1800" dirty="0" smtClean="0">
                <a:solidFill>
                  <a:srgbClr val="000000"/>
                </a:solidFill>
                <a:ea typeface="Times New Roman"/>
                <a:cs typeface="Times New Roman"/>
              </a:rPr>
              <a:t>Brazil.</a:t>
            </a:r>
            <a:endParaRPr lang="en-US" sz="1800" dirty="0">
              <a:solidFill>
                <a:srgbClr val="000000"/>
              </a:solidFill>
              <a:ea typeface="Times New Roman"/>
              <a:cs typeface="Times New Roman"/>
            </a:endParaRPr>
          </a:p>
          <a:p>
            <a:r>
              <a:rPr lang="en-US" sz="1800" dirty="0">
                <a:solidFill>
                  <a:srgbClr val="000000"/>
                </a:solidFill>
                <a:ea typeface="Times New Roman"/>
                <a:cs typeface="Times New Roman"/>
              </a:rPr>
              <a:t>18-15/0036r00: FCC: Chanel sharing by full power/class A stations outside the broadcast television spectrum incentive auction </a:t>
            </a:r>
            <a:r>
              <a:rPr lang="en-US" sz="1800" dirty="0">
                <a:solidFill>
                  <a:srgbClr val="000000"/>
                </a:solidFill>
                <a:ea typeface="Times New Roman"/>
                <a:cs typeface="Times New Roman"/>
              </a:rPr>
              <a:t>context</a:t>
            </a:r>
            <a:r>
              <a:rPr lang="en-US" sz="1800" dirty="0" smtClean="0">
                <a:solidFill>
                  <a:srgbClr val="000000"/>
                </a:solidFill>
                <a:ea typeface="Times New Roman"/>
                <a:cs typeface="Times New Roman"/>
              </a:rPr>
              <a:t>.</a:t>
            </a:r>
          </a:p>
          <a:p>
            <a:r>
              <a:rPr lang="en-US" sz="1800" dirty="0">
                <a:solidFill>
                  <a:srgbClr val="000000"/>
                </a:solidFill>
                <a:ea typeface="Times New Roman"/>
                <a:cs typeface="Times New Roman"/>
              </a:rPr>
              <a:t>18-15/0037/39r00: Comment Deadlines Set in Further Citizens Broadband Radio Service Rulemaking, SFNPRM Proceeding No. 12-354 - 3550-</a:t>
            </a:r>
            <a:r>
              <a:rPr lang="en-US" sz="1800" dirty="0" smtClean="0">
                <a:solidFill>
                  <a:srgbClr val="000000"/>
                </a:solidFill>
                <a:ea typeface="Times New Roman"/>
                <a:cs typeface="Times New Roman"/>
              </a:rPr>
              <a:t>3650.</a:t>
            </a:r>
            <a:endParaRPr lang="en-US" sz="1800" dirty="0">
              <a:solidFill>
                <a:srgbClr val="000000"/>
              </a:solidFill>
              <a:ea typeface="Times New Roman"/>
              <a:cs typeface="Times New Roman"/>
            </a:endParaRPr>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 name="Date Placeholder 1"/>
          <p:cNvSpPr>
            <a:spLocks noGrp="1"/>
          </p:cNvSpPr>
          <p:nvPr>
            <p:ph type="dt" sz="half" idx="10"/>
          </p:nvPr>
        </p:nvSpPr>
        <p:spPr>
          <a:xfrm>
            <a:off x="696913" y="332601"/>
            <a:ext cx="942716" cy="276999"/>
          </a:xfrm>
        </p:spPr>
        <p:txBody>
          <a:bodyPr/>
          <a:lstStyle/>
          <a:p>
            <a:r>
              <a:rPr lang="en-US" dirty="0" smtClean="0"/>
              <a:t>July </a:t>
            </a:r>
            <a:r>
              <a:rPr lang="en-US" dirty="0" smtClean="0"/>
              <a:t>2015</a:t>
            </a:r>
            <a:endParaRPr lang="en-US" dirty="0"/>
          </a:p>
        </p:txBody>
      </p:sp>
    </p:spTree>
    <p:extLst>
      <p:ext uri="{BB962C8B-B14F-4D97-AF65-F5344CB8AC3E}">
        <p14:creationId xmlns:p14="http://schemas.microsoft.com/office/powerpoint/2010/main" val="41411980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GB" sz="2800" dirty="0" smtClean="0"/>
              <a:t>FCC Documents Approved</a:t>
            </a:r>
            <a:endParaRPr lang="en-GB" sz="2800" dirty="0"/>
          </a:p>
        </p:txBody>
      </p:sp>
      <p:sp>
        <p:nvSpPr>
          <p:cNvPr id="21507" name="Rectangle 3"/>
          <p:cNvSpPr>
            <a:spLocks noGrp="1" noChangeArrowheads="1"/>
          </p:cNvSpPr>
          <p:nvPr>
            <p:ph type="body" idx="1"/>
          </p:nvPr>
        </p:nvSpPr>
        <p:spPr>
          <a:xfrm>
            <a:off x="685800" y="1905000"/>
            <a:ext cx="8001000" cy="4114800"/>
          </a:xfrm>
        </p:spPr>
        <p:txBody>
          <a:bodyPr/>
          <a:lstStyle/>
          <a:p>
            <a:pPr marL="342900" lvl="1" indent="-342900">
              <a:spcBef>
                <a:spcPts val="0"/>
              </a:spcBef>
              <a:spcAft>
                <a:spcPts val="600"/>
              </a:spcAft>
              <a:buFontTx/>
              <a:buChar char="•"/>
            </a:pPr>
            <a:r>
              <a:rPr lang="en-US" b="1" dirty="0" smtClean="0"/>
              <a:t>No documents for submission to the FCC were created.</a:t>
            </a:r>
            <a:endParaRPr lang="en-US" b="0" dirty="0"/>
          </a:p>
          <a:p>
            <a:pPr lvl="1">
              <a:spcBef>
                <a:spcPts val="0"/>
              </a:spcBef>
              <a:spcAft>
                <a:spcPts val="600"/>
              </a:spcAft>
            </a:pPr>
            <a:endParaRPr lang="en-US" sz="1200" b="0" dirty="0"/>
          </a:p>
        </p:txBody>
      </p:sp>
      <p:sp>
        <p:nvSpPr>
          <p:cNvPr id="2" name="Date Placeholder 1"/>
          <p:cNvSpPr>
            <a:spLocks noGrp="1"/>
          </p:cNvSpPr>
          <p:nvPr>
            <p:ph type="dt" sz="half" idx="10"/>
          </p:nvPr>
        </p:nvSpPr>
        <p:spPr>
          <a:xfrm>
            <a:off x="696913" y="332601"/>
            <a:ext cx="942716" cy="276999"/>
          </a:xfrm>
        </p:spPr>
        <p:txBody>
          <a:bodyPr/>
          <a:lstStyle/>
          <a:p>
            <a:r>
              <a:rPr lang="en-US" dirty="0" smtClean="0"/>
              <a:t>July </a:t>
            </a:r>
            <a:r>
              <a:rPr lang="en-US" dirty="0" smtClean="0"/>
              <a:t>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ITU-R Documents Approved</a:t>
            </a:r>
            <a:endParaRPr lang="en-GB" sz="2800" dirty="0"/>
          </a:p>
        </p:txBody>
      </p:sp>
      <p:sp>
        <p:nvSpPr>
          <p:cNvPr id="21507" name="Rectangle 3"/>
          <p:cNvSpPr>
            <a:spLocks noGrp="1" noChangeArrowheads="1"/>
          </p:cNvSpPr>
          <p:nvPr>
            <p:ph type="body" idx="1"/>
          </p:nvPr>
        </p:nvSpPr>
        <p:spPr>
          <a:xfrm>
            <a:off x="609600" y="1905000"/>
            <a:ext cx="7772400" cy="3886200"/>
          </a:xfrm>
        </p:spPr>
        <p:txBody>
          <a:bodyPr/>
          <a:lstStyle/>
          <a:p>
            <a:pPr>
              <a:spcBef>
                <a:spcPts val="0"/>
              </a:spcBef>
              <a:spcAft>
                <a:spcPts val="1200"/>
              </a:spcAft>
            </a:pPr>
            <a:r>
              <a:rPr lang="en-US" sz="2000" dirty="0" smtClean="0"/>
              <a:t>No documents for submission to ITU-R were created.</a:t>
            </a:r>
            <a:endParaRPr lang="en-US" sz="1600" dirty="0"/>
          </a:p>
        </p:txBody>
      </p:sp>
      <p:sp>
        <p:nvSpPr>
          <p:cNvPr id="2" name="Date Placeholder 1"/>
          <p:cNvSpPr>
            <a:spLocks noGrp="1"/>
          </p:cNvSpPr>
          <p:nvPr>
            <p:ph type="dt" sz="half" idx="10"/>
          </p:nvPr>
        </p:nvSpPr>
        <p:spPr>
          <a:xfrm>
            <a:off x="696913" y="332601"/>
            <a:ext cx="942716" cy="276999"/>
          </a:xfrm>
        </p:spPr>
        <p:txBody>
          <a:bodyPr/>
          <a:lstStyle/>
          <a:p>
            <a:r>
              <a:rPr lang="en-US" dirty="0" smtClean="0"/>
              <a:t>July </a:t>
            </a:r>
            <a:r>
              <a:rPr lang="en-US" dirty="0" smtClean="0"/>
              <a:t>2015</a:t>
            </a:r>
            <a:endParaRPr lang="en-US" dirty="0"/>
          </a:p>
        </p:txBody>
      </p:sp>
    </p:spTree>
    <p:extLst>
      <p:ext uri="{BB962C8B-B14F-4D97-AF65-F5344CB8AC3E}">
        <p14:creationId xmlns:p14="http://schemas.microsoft.com/office/powerpoint/2010/main" val="26037375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802.18 Meeting Close</a:t>
            </a:r>
            <a:endParaRPr lang="en-GB" sz="2800" dirty="0"/>
          </a:p>
        </p:txBody>
      </p:sp>
      <p:sp>
        <p:nvSpPr>
          <p:cNvPr id="21507" name="Rectangle 3"/>
          <p:cNvSpPr>
            <a:spLocks noGrp="1" noChangeArrowheads="1"/>
          </p:cNvSpPr>
          <p:nvPr>
            <p:ph type="body" idx="1"/>
          </p:nvPr>
        </p:nvSpPr>
        <p:spPr>
          <a:xfrm>
            <a:off x="762000" y="1828800"/>
            <a:ext cx="7772400" cy="3886200"/>
          </a:xfrm>
        </p:spPr>
        <p:txBody>
          <a:bodyPr/>
          <a:lstStyle/>
          <a:p>
            <a:pPr>
              <a:spcBef>
                <a:spcPts val="0"/>
              </a:spcBef>
              <a:spcAft>
                <a:spcPts val="1200"/>
              </a:spcAft>
            </a:pPr>
            <a:r>
              <a:rPr lang="en-US" sz="2000" dirty="0" smtClean="0"/>
              <a:t>The </a:t>
            </a:r>
            <a:r>
              <a:rPr lang="en-US" sz="2000" dirty="0"/>
              <a:t>RR-TAG adjourned in </a:t>
            </a:r>
            <a:r>
              <a:rPr lang="en-US" sz="2000" dirty="0" smtClean="0"/>
              <a:t>AM2 on Thursday. </a:t>
            </a:r>
            <a:r>
              <a:rPr lang="en-US" sz="2000" dirty="0" smtClean="0"/>
              <a:t>The next face to face meeting of the RR-TAG will be at the </a:t>
            </a:r>
            <a:r>
              <a:rPr lang="en-US" sz="2000" dirty="0" smtClean="0"/>
              <a:t>September 2015 </a:t>
            </a:r>
            <a:r>
              <a:rPr lang="en-US" sz="2000" dirty="0" smtClean="0"/>
              <a:t>Plenary Meeting at the </a:t>
            </a:r>
            <a:r>
              <a:rPr lang="en-US" sz="2000" dirty="0" err="1"/>
              <a:t>Centara</a:t>
            </a:r>
            <a:r>
              <a:rPr lang="en-US" sz="2000" dirty="0"/>
              <a:t> Grand Hotel, </a:t>
            </a:r>
            <a:r>
              <a:rPr lang="en-US" sz="2000" dirty="0" smtClean="0"/>
              <a:t>Bangkok.</a:t>
            </a:r>
            <a:endParaRPr lang="en-US" sz="2000" dirty="0"/>
          </a:p>
        </p:txBody>
      </p:sp>
      <p:sp>
        <p:nvSpPr>
          <p:cNvPr id="2" name="Date Placeholder 1"/>
          <p:cNvSpPr>
            <a:spLocks noGrp="1"/>
          </p:cNvSpPr>
          <p:nvPr>
            <p:ph type="dt" sz="half" idx="10"/>
          </p:nvPr>
        </p:nvSpPr>
        <p:spPr>
          <a:xfrm>
            <a:off x="696913" y="332601"/>
            <a:ext cx="942716" cy="276999"/>
          </a:xfrm>
        </p:spPr>
        <p:txBody>
          <a:bodyPr/>
          <a:lstStyle/>
          <a:p>
            <a:r>
              <a:rPr lang="en-US" dirty="0" smtClean="0"/>
              <a:t>July </a:t>
            </a:r>
            <a:r>
              <a:rPr lang="en-US" dirty="0" smtClean="0"/>
              <a:t>2015</a:t>
            </a:r>
            <a:endParaRPr lang="en-US" dirty="0"/>
          </a:p>
        </p:txBody>
      </p:sp>
    </p:spTree>
    <p:extLst>
      <p:ext uri="{BB962C8B-B14F-4D97-AF65-F5344CB8AC3E}">
        <p14:creationId xmlns:p14="http://schemas.microsoft.com/office/powerpoint/2010/main" val="252367231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985</TotalTime>
  <Words>673</Words>
  <Application>Microsoft Macintosh PowerPoint</Application>
  <PresentationFormat>On-screen Show (4:3)</PresentationFormat>
  <Paragraphs>52</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802-18-Submission</vt:lpstr>
      <vt:lpstr>Document</vt:lpstr>
      <vt:lpstr>Liaison Report from 802.18</vt:lpstr>
      <vt:lpstr>Overview</vt:lpstr>
      <vt:lpstr>Documents Reviewed/Discussed (1/2)</vt:lpstr>
      <vt:lpstr>Documents Reviewed/Discussed (2/2)</vt:lpstr>
      <vt:lpstr>FCC Documents Approved</vt:lpstr>
      <vt:lpstr>ITU-R Documents Approved</vt:lpstr>
      <vt:lpstr>802.18 Meeting Close</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 May 2014</dc:title>
  <dc:creator>John H Notor</dc:creator>
  <cp:keywords>May 2014</cp:keywords>
  <cp:lastModifiedBy>John H Notor</cp:lastModifiedBy>
  <cp:revision>320</cp:revision>
  <cp:lastPrinted>2012-05-17T14:33:36Z</cp:lastPrinted>
  <dcterms:created xsi:type="dcterms:W3CDTF">2012-05-17T18:49:07Z</dcterms:created>
  <dcterms:modified xsi:type="dcterms:W3CDTF">2015-07-16T01:05:49Z</dcterms:modified>
</cp:coreProperties>
</file>