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18"/>
  </p:notesMasterIdLst>
  <p:handoutMasterIdLst>
    <p:handoutMasterId r:id="rId19"/>
  </p:handoutMasterIdLst>
  <p:sldIdLst>
    <p:sldId id="259" r:id="rId3"/>
    <p:sldId id="260" r:id="rId4"/>
    <p:sldId id="261" r:id="rId5"/>
    <p:sldId id="262" r:id="rId6"/>
    <p:sldId id="264" r:id="rId7"/>
    <p:sldId id="266" r:id="rId8"/>
    <p:sldId id="265" r:id="rId9"/>
    <p:sldId id="270" r:id="rId10"/>
    <p:sldId id="271" r:id="rId11"/>
    <p:sldId id="275" r:id="rId12"/>
    <p:sldId id="272" r:id="rId13"/>
    <p:sldId id="273" r:id="rId14"/>
    <p:sldId id="274" r:id="rId15"/>
    <p:sldId id="268" r:id="rId16"/>
    <p:sldId id="269" r:id="rId17"/>
  </p:sldIdLst>
  <p:sldSz cx="9144000" cy="6858000" type="screen4x3"/>
  <p:notesSz cx="9931400" cy="6794500"/>
  <p:embeddedFontLst>
    <p:embeddedFont>
      <p:font typeface="Calibri" panose="020F0502020204030204" pitchFamily="34" charset="0"/>
      <p:regular r:id="rId20"/>
      <p:bold r:id="rId21"/>
      <p:italic r:id="rId22"/>
      <p:boldItalic r:id="rId23"/>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26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40"/>
        <p:guide pos="3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2.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4.fntdata"/><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3.fntdata"/><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7824" y="70771"/>
            <a:ext cx="385805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95518" y="70771"/>
            <a:ext cx="3309334"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959520" y="6576727"/>
            <a:ext cx="309018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863155" y="6576727"/>
            <a:ext cx="198424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93820" y="283104"/>
            <a:ext cx="7943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93820" y="6576728"/>
            <a:ext cx="10176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93820" y="6567394"/>
            <a:ext cx="81646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5701" y="11661"/>
            <a:ext cx="4031339"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936060" y="11661"/>
            <a:ext cx="392091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3271838" y="512763"/>
            <a:ext cx="3387725" cy="2540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395" y="3227700"/>
            <a:ext cx="7284612" cy="30581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2301" y="6578284"/>
            <a:ext cx="3594739"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4201224" y="6578284"/>
            <a:ext cx="114841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1036290" y="6578284"/>
            <a:ext cx="101930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1036291" y="6576728"/>
            <a:ext cx="785881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927566" y="217772"/>
            <a:ext cx="80762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802.15-15-0577-00-0008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Security for </a:t>
            </a:r>
            <a:r>
              <a:rPr lang="en-US" altLang="en-US" sz="1600" dirty="0" smtClean="0">
                <a:solidFill>
                  <a:schemeClr val="tx2"/>
                </a:solidFill>
                <a:latin typeface="Times New Roman" pitchFamily="18" charset="0"/>
              </a:rPr>
              <a:t>PAC </a:t>
            </a:r>
            <a:r>
              <a:rPr lang="en-US" altLang="en-US" sz="1600" dirty="0" smtClean="0">
                <a:solidFill>
                  <a:schemeClr val="tx2"/>
                </a:solidFill>
                <a:latin typeface="Times New Roman" pitchFamily="18" charset="0"/>
              </a:rPr>
              <a:t>devices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July </a:t>
            </a:r>
            <a:r>
              <a:rPr lang="en-US" altLang="en-US" sz="1600" dirty="0" smtClean="0">
                <a:solidFill>
                  <a:schemeClr val="tx2"/>
                </a:solidFill>
                <a:latin typeface="Times New Roman" pitchFamily="18" charset="0"/>
              </a:rPr>
              <a:t>15</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 key generation</a:t>
            </a:r>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Information reconciliation</a:t>
            </a:r>
          </a:p>
          <a:p>
            <a:pPr lvl="1"/>
            <a:r>
              <a:rPr lang="en-US" sz="2000" dirty="0">
                <a:solidFill>
                  <a:srgbClr val="000000"/>
                </a:solidFill>
                <a:latin typeface="Times New Roman"/>
              </a:rPr>
              <a:t>Due to imperfect channel reciprocity, bit errors are corrected by FEC</a:t>
            </a:r>
            <a:r>
              <a:rPr lang="en-US" sz="2000" dirty="0" smtClean="0">
                <a:solidFill>
                  <a:srgbClr val="000000"/>
                </a:solidFill>
                <a:latin typeface="Times New Roman"/>
              </a:rPr>
              <a:t>.</a:t>
            </a:r>
          </a:p>
          <a:p>
            <a:pPr lvl="1"/>
            <a:r>
              <a:rPr lang="en-US" sz="2000" dirty="0" smtClean="0">
                <a:solidFill>
                  <a:srgbClr val="000000"/>
                </a:solidFill>
                <a:latin typeface="Times New Roman"/>
              </a:rPr>
              <a:t>This can generate overhead and ease for an attacker to jam it.</a:t>
            </a:r>
          </a:p>
          <a:p>
            <a:pPr lvl="0"/>
            <a:endParaRPr lang="en-US" sz="1900" dirty="0">
              <a:solidFill>
                <a:srgbClr val="000000"/>
              </a:solidFill>
              <a:latin typeface="Times New Roman"/>
            </a:endParaRPr>
          </a:p>
          <a:p>
            <a:endParaRPr lang="en-US" sz="2400" dirty="0" smtClean="0">
              <a:solidFill>
                <a:srgbClr val="00000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10</a:t>
            </a:fld>
            <a:endParaRPr lang="en-US" altLang="en-US"/>
          </a:p>
        </p:txBody>
      </p:sp>
    </p:spTree>
    <p:extLst>
      <p:ext uri="{BB962C8B-B14F-4D97-AF65-F5344CB8AC3E}">
        <p14:creationId xmlns:p14="http://schemas.microsoft.com/office/powerpoint/2010/main" val="35987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 key generation</a:t>
            </a:r>
          </a:p>
        </p:txBody>
      </p:sp>
      <p:sp>
        <p:nvSpPr>
          <p:cNvPr id="3" name="Content Placeholder 2"/>
          <p:cNvSpPr>
            <a:spLocks noGrp="1"/>
          </p:cNvSpPr>
          <p:nvPr>
            <p:ph idx="1"/>
          </p:nvPr>
        </p:nvSpPr>
        <p:spPr/>
        <p:txBody>
          <a:bodyPr/>
          <a:lstStyle/>
          <a:p>
            <a:r>
              <a:rPr lang="en-US" sz="2400" dirty="0" smtClean="0">
                <a:latin typeface="+mj-lt"/>
              </a:rPr>
              <a:t>Privacy amplification</a:t>
            </a:r>
          </a:p>
          <a:p>
            <a:pPr lvl="1"/>
            <a:r>
              <a:rPr lang="en-US" sz="1900" dirty="0" smtClean="0">
                <a:latin typeface="+mj-lt"/>
              </a:rPr>
              <a:t>How to eliminate partial information (correlated bits) by a passive attacker eavesdropping during </a:t>
            </a:r>
            <a:r>
              <a:rPr lang="en-US" sz="1900" i="1" dirty="0" smtClean="0">
                <a:latin typeface="+mj-lt"/>
              </a:rPr>
              <a:t>probing</a:t>
            </a:r>
            <a:r>
              <a:rPr lang="en-US" sz="1900" dirty="0" smtClean="0">
                <a:latin typeface="+mj-lt"/>
              </a:rPr>
              <a:t> and </a:t>
            </a:r>
            <a:r>
              <a:rPr lang="en-US" sz="1900" i="1" dirty="0" smtClean="0">
                <a:latin typeface="+mj-lt"/>
              </a:rPr>
              <a:t>reconciliation</a:t>
            </a:r>
            <a:r>
              <a:rPr lang="en-US" sz="1900" dirty="0" smtClean="0">
                <a:latin typeface="+mj-lt"/>
              </a:rPr>
              <a:t>.</a:t>
            </a:r>
          </a:p>
          <a:p>
            <a:pPr lvl="1"/>
            <a:r>
              <a:rPr lang="en-US" sz="1900" dirty="0" smtClean="0">
                <a:latin typeface="+mj-lt"/>
              </a:rPr>
              <a:t>In practice, it is very hard to estimate how much information is leaked to a eavesdropper. </a:t>
            </a:r>
          </a:p>
          <a:p>
            <a:pPr lvl="1"/>
            <a:r>
              <a:rPr lang="en-US" sz="1900" dirty="0" smtClean="0">
                <a:latin typeface="+mj-lt"/>
              </a:rPr>
              <a:t>Consequently, privacy amplification becomes nontrivial, hard to decide, and unclear if it is effective. </a:t>
            </a: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11</a:t>
            </a:fld>
            <a:endParaRPr lang="en-US" altLang="en-US"/>
          </a:p>
        </p:txBody>
      </p:sp>
    </p:spTree>
    <p:extLst>
      <p:ext uri="{BB962C8B-B14F-4D97-AF65-F5344CB8AC3E}">
        <p14:creationId xmlns:p14="http://schemas.microsoft.com/office/powerpoint/2010/main" val="3698843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 key generation</a:t>
            </a:r>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This </a:t>
            </a:r>
            <a:r>
              <a:rPr lang="en-US" sz="2400" dirty="0" smtClean="0">
                <a:solidFill>
                  <a:srgbClr val="000000"/>
                </a:solidFill>
                <a:latin typeface="Times New Roman"/>
              </a:rPr>
              <a:t>uncertainty on leaked </a:t>
            </a:r>
            <a:r>
              <a:rPr lang="en-US" sz="2400" dirty="0">
                <a:solidFill>
                  <a:srgbClr val="000000"/>
                </a:solidFill>
                <a:latin typeface="Times New Roman"/>
              </a:rPr>
              <a:t>information is a bigger </a:t>
            </a:r>
            <a:r>
              <a:rPr lang="en-US" sz="2400" dirty="0" smtClean="0">
                <a:solidFill>
                  <a:srgbClr val="000000"/>
                </a:solidFill>
                <a:latin typeface="Times New Roman"/>
              </a:rPr>
              <a:t>problem:</a:t>
            </a:r>
            <a:endParaRPr lang="en-US" sz="2400" dirty="0">
              <a:solidFill>
                <a:srgbClr val="000000"/>
              </a:solidFill>
              <a:latin typeface="Times New Roman"/>
            </a:endParaRPr>
          </a:p>
          <a:p>
            <a:pPr lvl="1"/>
            <a:r>
              <a:rPr lang="en-US" sz="1900" dirty="0">
                <a:solidFill>
                  <a:srgbClr val="000000"/>
                </a:solidFill>
                <a:latin typeface="Times New Roman"/>
              </a:rPr>
              <a:t>Experimental work has shown strong correlation in measurements by eavesdroppers located [significantly] greater than </a:t>
            </a:r>
            <a:r>
              <a:rPr lang="el-GR" sz="1900" dirty="0">
                <a:solidFill>
                  <a:srgbClr val="000000"/>
                </a:solidFill>
                <a:latin typeface="Times New Roman"/>
              </a:rPr>
              <a:t>λ</a:t>
            </a:r>
            <a:r>
              <a:rPr lang="en-US" sz="1900" dirty="0">
                <a:solidFill>
                  <a:srgbClr val="000000"/>
                </a:solidFill>
                <a:latin typeface="Times New Roman"/>
              </a:rPr>
              <a:t>/2 from legitimate devices.</a:t>
            </a:r>
          </a:p>
          <a:p>
            <a:pPr lvl="1"/>
            <a:r>
              <a:rPr lang="en-US" sz="1900" dirty="0">
                <a:solidFill>
                  <a:srgbClr val="000000"/>
                </a:solidFill>
                <a:latin typeface="Times New Roman"/>
              </a:rPr>
              <a:t>Poor multipath scattering, interference scenario are unpredictable.</a:t>
            </a:r>
          </a:p>
          <a:p>
            <a:pPr lvl="1"/>
            <a:r>
              <a:rPr lang="en-US" sz="1900" dirty="0">
                <a:solidFill>
                  <a:srgbClr val="000000"/>
                </a:solidFill>
                <a:latin typeface="Times New Roman"/>
              </a:rPr>
              <a:t>There is no clear safeguard distance to ensure secure key generation.</a:t>
            </a:r>
          </a:p>
          <a:p>
            <a:pPr lvl="0"/>
            <a:r>
              <a:rPr lang="en-US" sz="2400" b="1" dirty="0">
                <a:solidFill>
                  <a:srgbClr val="000000"/>
                </a:solidFill>
                <a:latin typeface="Times New Roman"/>
              </a:rPr>
              <a:t>Secure</a:t>
            </a:r>
            <a:r>
              <a:rPr lang="en-US" sz="2400" dirty="0">
                <a:solidFill>
                  <a:srgbClr val="000000"/>
                </a:solidFill>
                <a:latin typeface="Times New Roman"/>
              </a:rPr>
              <a:t> key </a:t>
            </a:r>
            <a:r>
              <a:rPr lang="en-US" sz="2400" dirty="0" smtClean="0">
                <a:solidFill>
                  <a:srgbClr val="000000"/>
                </a:solidFill>
                <a:latin typeface="Times New Roman"/>
              </a:rPr>
              <a:t>generation by PHY </a:t>
            </a:r>
            <a:r>
              <a:rPr lang="en-US" sz="2400" dirty="0">
                <a:solidFill>
                  <a:srgbClr val="000000"/>
                </a:solidFill>
                <a:latin typeface="Times New Roman"/>
              </a:rPr>
              <a:t>is </a:t>
            </a:r>
            <a:r>
              <a:rPr lang="en-US" sz="2400" dirty="0" smtClean="0">
                <a:solidFill>
                  <a:srgbClr val="000000"/>
                </a:solidFill>
                <a:latin typeface="Times New Roman"/>
              </a:rPr>
              <a:t>still an </a:t>
            </a:r>
            <a:r>
              <a:rPr lang="en-US" sz="2400" dirty="0">
                <a:solidFill>
                  <a:srgbClr val="000000"/>
                </a:solidFill>
                <a:latin typeface="Times New Roman"/>
              </a:rPr>
              <a:t>open issue</a:t>
            </a:r>
            <a:r>
              <a:rPr lang="en-US" sz="2400" dirty="0" smtClean="0">
                <a:solidFill>
                  <a:srgbClr val="000000"/>
                </a:solidFill>
                <a:latin typeface="Times New Roman"/>
              </a:rPr>
              <a:t>.</a:t>
            </a:r>
          </a:p>
          <a:p>
            <a:pPr lvl="1"/>
            <a:r>
              <a:rPr lang="en-US" sz="1900" dirty="0">
                <a:solidFill>
                  <a:srgbClr val="000000"/>
                </a:solidFill>
                <a:latin typeface="Times New Roman"/>
              </a:rPr>
              <a:t>Group key generation is an open problem too.</a:t>
            </a:r>
          </a:p>
          <a:p>
            <a:pPr lvl="0"/>
            <a:endParaRPr lang="en-US" sz="2400" dirty="0" smtClean="0">
              <a:solidFill>
                <a:srgbClr val="000000"/>
              </a:solidFill>
              <a:latin typeface="Times New Roman"/>
            </a:endParaRPr>
          </a:p>
          <a:p>
            <a:pPr lvl="0"/>
            <a:endParaRPr lang="en-US" sz="2400" dirty="0">
              <a:solidFill>
                <a:srgbClr val="000000"/>
              </a:solidFill>
              <a:latin typeface="Times New Roman"/>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12</a:t>
            </a:fld>
            <a:endParaRPr lang="en-US" altLang="en-US"/>
          </a:p>
        </p:txBody>
      </p:sp>
    </p:spTree>
    <p:extLst>
      <p:ext uri="{BB962C8B-B14F-4D97-AF65-F5344CB8AC3E}">
        <p14:creationId xmlns:p14="http://schemas.microsoft.com/office/powerpoint/2010/main" val="519517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attacks</a:t>
            </a:r>
            <a:endParaRPr lang="en-US" dirty="0"/>
          </a:p>
        </p:txBody>
      </p:sp>
      <p:sp>
        <p:nvSpPr>
          <p:cNvPr id="3" name="Content Placeholder 2"/>
          <p:cNvSpPr>
            <a:spLocks noGrp="1"/>
          </p:cNvSpPr>
          <p:nvPr>
            <p:ph idx="1"/>
          </p:nvPr>
        </p:nvSpPr>
        <p:spPr/>
        <p:txBody>
          <a:bodyPr/>
          <a:lstStyle/>
          <a:p>
            <a:r>
              <a:rPr lang="en-US" sz="2400" dirty="0" smtClean="0">
                <a:latin typeface="+mj-lt"/>
              </a:rPr>
              <a:t>The current work on PHY key generation focuses on security analysis under passive attacks. </a:t>
            </a:r>
          </a:p>
          <a:p>
            <a:r>
              <a:rPr lang="en-US" sz="2400" dirty="0" smtClean="0">
                <a:latin typeface="+mj-lt"/>
              </a:rPr>
              <a:t>Research on PHY key generation/protocol under active attacks is largely open. For instance:</a:t>
            </a:r>
          </a:p>
          <a:p>
            <a:pPr lvl="1"/>
            <a:r>
              <a:rPr lang="en-US" sz="1900" dirty="0" smtClean="0">
                <a:latin typeface="+mj-lt"/>
              </a:rPr>
              <a:t>Disruptive jamming: it aims to disrupt the key generation rate by injecting jamming signals during probing.</a:t>
            </a:r>
          </a:p>
          <a:p>
            <a:pPr lvl="1"/>
            <a:r>
              <a:rPr lang="en-US" sz="1900" dirty="0" smtClean="0">
                <a:latin typeface="+mj-lt"/>
              </a:rPr>
              <a:t>Manipulative jamming: Controlling the channel measurements at legitimate users, compromising the generated keys.</a:t>
            </a:r>
          </a:p>
          <a:p>
            <a:pPr lvl="1"/>
            <a:r>
              <a:rPr lang="en-US" sz="1900" dirty="0" smtClean="0">
                <a:latin typeface="+mj-lt"/>
              </a:rPr>
              <a:t>Channel manipulation: Controlling the channel between users, and so the generated keys. </a:t>
            </a:r>
          </a:p>
          <a:p>
            <a:pPr lvl="2"/>
            <a:r>
              <a:rPr lang="en-US" sz="1500" dirty="0" smtClean="0">
                <a:latin typeface="+mj-lt"/>
              </a:rPr>
              <a:t>Details of the attacks can be found in the literature.</a:t>
            </a:r>
            <a:endParaRPr lang="en-US" sz="15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13</a:t>
            </a:fld>
            <a:endParaRPr lang="en-US" altLang="en-US"/>
          </a:p>
        </p:txBody>
      </p:sp>
    </p:spTree>
    <p:extLst>
      <p:ext uri="{BB962C8B-B14F-4D97-AF65-F5344CB8AC3E}">
        <p14:creationId xmlns:p14="http://schemas.microsoft.com/office/powerpoint/2010/main" val="1471129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400" dirty="0">
                <a:solidFill>
                  <a:srgbClr val="000000"/>
                </a:solidFill>
                <a:latin typeface="Times New Roman"/>
              </a:rPr>
              <a:t>As an alternative to CSPRG for key </a:t>
            </a:r>
            <a:r>
              <a:rPr lang="en-US" sz="2400" dirty="0" smtClean="0">
                <a:solidFill>
                  <a:srgbClr val="000000"/>
                </a:solidFill>
                <a:latin typeface="Times New Roman"/>
              </a:rPr>
              <a:t>generation</a:t>
            </a:r>
            <a:r>
              <a:rPr lang="en-US" sz="2400" dirty="0" smtClean="0">
                <a:latin typeface="+mj-lt"/>
              </a:rPr>
              <a:t>, this PHY proposal seems to be in the realm of academic research and currently it does not seem ready for a practical and secure implementation for PAC or anything else.</a:t>
            </a:r>
          </a:p>
          <a:p>
            <a:endParaRPr lang="en-US" sz="2400" dirty="0" smtClean="0">
              <a:latin typeface="+mj-lt"/>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14</a:t>
            </a:fld>
            <a:endParaRPr lang="en-US" altLang="en-US"/>
          </a:p>
        </p:txBody>
      </p:sp>
    </p:spTree>
    <p:extLst>
      <p:ext uri="{BB962C8B-B14F-4D97-AF65-F5344CB8AC3E}">
        <p14:creationId xmlns:p14="http://schemas.microsoft.com/office/powerpoint/2010/main" val="3232621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II</a:t>
            </a:r>
            <a:endParaRPr lang="en-US" dirty="0"/>
          </a:p>
        </p:txBody>
      </p:sp>
      <p:sp>
        <p:nvSpPr>
          <p:cNvPr id="3" name="Content Placeholder 2"/>
          <p:cNvSpPr>
            <a:spLocks noGrp="1"/>
          </p:cNvSpPr>
          <p:nvPr>
            <p:ph idx="1"/>
          </p:nvPr>
        </p:nvSpPr>
        <p:spPr/>
        <p:txBody>
          <a:bodyPr/>
          <a:lstStyle/>
          <a:p>
            <a:r>
              <a:rPr lang="en-US" sz="2300" dirty="0" smtClean="0">
                <a:latin typeface="+mj-lt"/>
              </a:rPr>
              <a:t>Even assuming </a:t>
            </a:r>
            <a:r>
              <a:rPr lang="en-US" sz="2300" b="1" dirty="0" smtClean="0">
                <a:latin typeface="+mj-lt"/>
              </a:rPr>
              <a:t>secure</a:t>
            </a:r>
            <a:r>
              <a:rPr lang="en-US" sz="2300" dirty="0" smtClean="0">
                <a:latin typeface="+mj-lt"/>
              </a:rPr>
              <a:t> keys generation, the keys’ management protocol is the real problem to solve for PAC.</a:t>
            </a:r>
          </a:p>
          <a:p>
            <a:pPr lvl="1"/>
            <a:r>
              <a:rPr lang="en-US" sz="1900" dirty="0" smtClean="0">
                <a:latin typeface="+mj-lt"/>
              </a:rPr>
              <a:t>The </a:t>
            </a:r>
            <a:r>
              <a:rPr lang="en-US" sz="1900" dirty="0">
                <a:latin typeface="+mj-lt"/>
              </a:rPr>
              <a:t>key management protocol is responsible for the creation, revocation and secure distribution of keys </a:t>
            </a:r>
            <a:r>
              <a:rPr lang="en-US" sz="1900" dirty="0" smtClean="0">
                <a:latin typeface="+mj-lt"/>
              </a:rPr>
              <a:t>(from </a:t>
            </a:r>
            <a:r>
              <a:rPr lang="en-US" sz="1900" dirty="0">
                <a:latin typeface="+mj-lt"/>
              </a:rPr>
              <a:t>higher </a:t>
            </a:r>
            <a:r>
              <a:rPr lang="en-US" sz="1900" dirty="0" smtClean="0">
                <a:latin typeface="+mj-lt"/>
              </a:rPr>
              <a:t>layers).</a:t>
            </a:r>
          </a:p>
          <a:p>
            <a:pPr lvl="1"/>
            <a:r>
              <a:rPr lang="en-US" sz="1900" dirty="0" smtClean="0">
                <a:latin typeface="+mj-lt"/>
              </a:rPr>
              <a:t>Currently, the </a:t>
            </a:r>
            <a:r>
              <a:rPr lang="en-US" sz="1900" dirty="0">
                <a:latin typeface="+mj-lt"/>
              </a:rPr>
              <a:t>weakest point for encryption </a:t>
            </a:r>
            <a:r>
              <a:rPr lang="en-US" sz="1900" dirty="0" smtClean="0">
                <a:latin typeface="+mj-lt"/>
              </a:rPr>
              <a:t>is </a:t>
            </a:r>
            <a:r>
              <a:rPr lang="en-US" sz="1900" dirty="0">
                <a:latin typeface="+mj-lt"/>
              </a:rPr>
              <a:t>the asymmetric handshake that begins the session. If the key for the symmetric encryption </a:t>
            </a:r>
            <a:r>
              <a:rPr lang="en-US" sz="1900">
                <a:latin typeface="+mj-lt"/>
              </a:rPr>
              <a:t>is </a:t>
            </a:r>
            <a:r>
              <a:rPr lang="en-US" sz="1900" smtClean="0">
                <a:latin typeface="+mj-lt"/>
              </a:rPr>
              <a:t>lost/compromised </a:t>
            </a:r>
            <a:r>
              <a:rPr lang="en-US" sz="1900" dirty="0">
                <a:latin typeface="+mj-lt"/>
              </a:rPr>
              <a:t>when it is handed off, the rest of the session </a:t>
            </a:r>
            <a:r>
              <a:rPr lang="en-US" sz="1900">
                <a:latin typeface="+mj-lt"/>
              </a:rPr>
              <a:t>is </a:t>
            </a:r>
            <a:r>
              <a:rPr lang="en-US" sz="1900" smtClean="0">
                <a:latin typeface="+mj-lt"/>
              </a:rPr>
              <a:t>insecure, </a:t>
            </a:r>
            <a:r>
              <a:rPr lang="en-US" sz="1900" dirty="0">
                <a:latin typeface="+mj-lt"/>
              </a:rPr>
              <a:t>regardless of the method of encryption. </a:t>
            </a:r>
            <a:endParaRPr lang="en-US" sz="1900" dirty="0" smtClean="0">
              <a:latin typeface="+mj-lt"/>
            </a:endParaRPr>
          </a:p>
          <a:p>
            <a:pPr lvl="1"/>
            <a:r>
              <a:rPr lang="en-US" sz="1900" dirty="0" smtClean="0">
                <a:latin typeface="+mj-lt"/>
              </a:rPr>
              <a:t>In TG9, keys generation is out of the scope of the recommendation  as well as encryption algorithms.</a:t>
            </a:r>
          </a:p>
          <a:p>
            <a:pPr lvl="1"/>
            <a:r>
              <a:rPr lang="en-US" sz="1900" dirty="0" smtClean="0">
                <a:latin typeface="+mj-lt"/>
              </a:rPr>
              <a:t>Maybe we can adopt TG9 specification as the key </a:t>
            </a:r>
            <a:r>
              <a:rPr lang="en-US" sz="1900" dirty="0">
                <a:latin typeface="+mj-lt"/>
              </a:rPr>
              <a:t>management </a:t>
            </a:r>
            <a:r>
              <a:rPr lang="en-US" sz="1900" dirty="0" smtClean="0">
                <a:latin typeface="+mj-lt"/>
              </a:rPr>
              <a:t>protocol. </a:t>
            </a:r>
          </a:p>
          <a:p>
            <a:pPr lvl="1"/>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15</a:t>
            </a:fld>
            <a:endParaRPr lang="en-US" altLang="en-US"/>
          </a:p>
        </p:txBody>
      </p:sp>
    </p:spTree>
    <p:extLst>
      <p:ext uri="{BB962C8B-B14F-4D97-AF65-F5344CB8AC3E}">
        <p14:creationId xmlns:p14="http://schemas.microsoft.com/office/powerpoint/2010/main" val="91413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latin typeface="Times New Roman" pitchFamily="18" charset="0"/>
              </a:rPr>
              <a:t>Security protocol</a:t>
            </a:r>
            <a:r>
              <a:rPr lang="en-US" altLang="en-US" dirty="0" smtClean="0">
                <a:solidFill>
                  <a:schemeClr val="tx2"/>
                </a:solidFill>
                <a:latin typeface="Times New Roman" pitchFamily="18" charset="0"/>
              </a:rPr>
              <a:t> </a:t>
            </a:r>
            <a:endParaRPr lang="en-US" dirty="0"/>
          </a:p>
        </p:txBody>
      </p:sp>
      <p:sp>
        <p:nvSpPr>
          <p:cNvPr id="6" name="Content Placeholder 5"/>
          <p:cNvSpPr>
            <a:spLocks noGrp="1"/>
          </p:cNvSpPr>
          <p:nvPr>
            <p:ph idx="1"/>
          </p:nvPr>
        </p:nvSpPr>
        <p:spPr/>
        <p:txBody>
          <a:bodyPr/>
          <a:lstStyle/>
          <a:p>
            <a:r>
              <a:rPr lang="en-US" sz="2400" dirty="0" smtClean="0">
                <a:latin typeface="+mj-lt"/>
              </a:rPr>
              <a:t>Also known as cipher suite consists of:</a:t>
            </a:r>
          </a:p>
          <a:p>
            <a:pPr lvl="1"/>
            <a:r>
              <a:rPr lang="en-US" sz="2000" dirty="0" smtClean="0">
                <a:latin typeface="+mj-lt"/>
              </a:rPr>
              <a:t>Key </a:t>
            </a:r>
            <a:r>
              <a:rPr lang="en-US" sz="2000" dirty="0">
                <a:latin typeface="+mj-lt"/>
              </a:rPr>
              <a:t>establishment (typically a </a:t>
            </a:r>
            <a:r>
              <a:rPr lang="en-US" sz="2000" dirty="0" err="1">
                <a:latin typeface="+mj-lt"/>
              </a:rPr>
              <a:t>Diffie</a:t>
            </a:r>
            <a:r>
              <a:rPr lang="en-US" sz="2000" dirty="0">
                <a:latin typeface="+mj-lt"/>
              </a:rPr>
              <a:t>-Hellman variant or RSA)</a:t>
            </a:r>
          </a:p>
          <a:p>
            <a:pPr lvl="1"/>
            <a:r>
              <a:rPr lang="en-US" sz="2000" dirty="0" smtClean="0">
                <a:latin typeface="+mj-lt"/>
              </a:rPr>
              <a:t>Authentication (by certificate)</a:t>
            </a:r>
            <a:endParaRPr lang="en-US" sz="2000" dirty="0">
              <a:latin typeface="+mj-lt"/>
            </a:endParaRPr>
          </a:p>
          <a:p>
            <a:pPr lvl="1"/>
            <a:r>
              <a:rPr lang="en-US" sz="2000" dirty="0" smtClean="0">
                <a:latin typeface="+mj-lt"/>
              </a:rPr>
              <a:t>Confidentiality/encryption (by a </a:t>
            </a:r>
            <a:r>
              <a:rPr lang="en-US" sz="2000" dirty="0">
                <a:latin typeface="+mj-lt"/>
              </a:rPr>
              <a:t>symmetric cipher)</a:t>
            </a:r>
          </a:p>
          <a:p>
            <a:pPr lvl="1"/>
            <a:r>
              <a:rPr lang="en-US" sz="2000" dirty="0" smtClean="0">
                <a:latin typeface="+mj-lt"/>
              </a:rPr>
              <a:t>Integrity (by a </a:t>
            </a:r>
            <a:r>
              <a:rPr lang="en-US" sz="2000" dirty="0">
                <a:latin typeface="+mj-lt"/>
              </a:rPr>
              <a:t>hash function)</a:t>
            </a:r>
            <a:endParaRPr lang="en-US" sz="2000" dirty="0" smtClean="0">
              <a:latin typeface="+mj-lt"/>
            </a:endParaRPr>
          </a:p>
          <a:p>
            <a:r>
              <a:rPr lang="en-US" sz="2400" dirty="0" smtClean="0">
                <a:latin typeface="+mj-lt"/>
              </a:rPr>
              <a:t>There </a:t>
            </a:r>
            <a:r>
              <a:rPr lang="en-US" sz="2400" dirty="0">
                <a:latin typeface="+mj-lt"/>
              </a:rPr>
              <a:t>are two types of ciphers typically </a:t>
            </a:r>
            <a:r>
              <a:rPr lang="en-US" sz="2400" dirty="0" smtClean="0">
                <a:latin typeface="+mj-lt"/>
              </a:rPr>
              <a:t>used: </a:t>
            </a:r>
          </a:p>
          <a:p>
            <a:pPr lvl="1"/>
            <a:r>
              <a:rPr lang="en-US" sz="2000" dirty="0" smtClean="0">
                <a:latin typeface="+mj-lt"/>
              </a:rPr>
              <a:t>block </a:t>
            </a:r>
            <a:r>
              <a:rPr lang="en-US" sz="2000" dirty="0">
                <a:latin typeface="+mj-lt"/>
              </a:rPr>
              <a:t>ciphers and stream ciphers. </a:t>
            </a:r>
            <a:endParaRPr lang="en-US" sz="2000" dirty="0" smtClean="0">
              <a:latin typeface="+mj-lt"/>
            </a:endParaRPr>
          </a:p>
          <a:p>
            <a:pPr lvl="1"/>
            <a:r>
              <a:rPr lang="en-US" sz="2000" dirty="0" smtClean="0">
                <a:latin typeface="+mj-lt"/>
              </a:rPr>
              <a:t>In </a:t>
            </a:r>
            <a:r>
              <a:rPr lang="en-US" sz="2000" dirty="0">
                <a:latin typeface="+mj-lt"/>
              </a:rPr>
              <a:t>a block cipher, the data is broken up into </a:t>
            </a:r>
            <a:r>
              <a:rPr lang="en-US" sz="2000" dirty="0" smtClean="0">
                <a:latin typeface="+mj-lt"/>
              </a:rPr>
              <a:t>blocks (fixed size) </a:t>
            </a:r>
            <a:r>
              <a:rPr lang="en-US" sz="2000" dirty="0">
                <a:latin typeface="+mj-lt"/>
              </a:rPr>
              <a:t>and each block is encrypted. </a:t>
            </a:r>
            <a:endParaRPr lang="en-US" sz="2000" dirty="0" smtClean="0">
              <a:latin typeface="+mj-lt"/>
            </a:endParaRPr>
          </a:p>
          <a:p>
            <a:pPr lvl="1"/>
            <a:r>
              <a:rPr lang="en-US" sz="2000" dirty="0" smtClean="0">
                <a:latin typeface="+mj-lt"/>
              </a:rPr>
              <a:t>In </a:t>
            </a:r>
            <a:r>
              <a:rPr lang="en-US" sz="2000" dirty="0">
                <a:latin typeface="+mj-lt"/>
              </a:rPr>
              <a:t>a stream cipher, the data is encrypted one byte at a time</a:t>
            </a:r>
            <a:r>
              <a:rPr lang="en-US" sz="2000" dirty="0" smtClean="0">
                <a:latin typeface="+mj-lt"/>
              </a:rPr>
              <a:t>.</a:t>
            </a: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July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Ciphers</a:t>
            </a:r>
            <a:endParaRPr lang="en-US" dirty="0"/>
          </a:p>
        </p:txBody>
      </p:sp>
      <p:sp>
        <p:nvSpPr>
          <p:cNvPr id="3" name="Content Placeholder 2"/>
          <p:cNvSpPr>
            <a:spLocks noGrp="1"/>
          </p:cNvSpPr>
          <p:nvPr>
            <p:ph idx="1"/>
          </p:nvPr>
        </p:nvSpPr>
        <p:spPr/>
        <p:txBody>
          <a:bodyPr/>
          <a:lstStyle/>
          <a:p>
            <a:r>
              <a:rPr lang="en-US" sz="2400" dirty="0">
                <a:solidFill>
                  <a:srgbClr val="000000"/>
                </a:solidFill>
                <a:latin typeface="Times New Roman"/>
              </a:rPr>
              <a:t>Both types of ciphers have </a:t>
            </a:r>
            <a:r>
              <a:rPr lang="en-US" sz="2400" dirty="0" smtClean="0">
                <a:solidFill>
                  <a:srgbClr val="000000"/>
                </a:solidFill>
                <a:latin typeface="Times New Roman"/>
              </a:rPr>
              <a:t>pros and cons: </a:t>
            </a:r>
          </a:p>
          <a:p>
            <a:pPr lvl="1"/>
            <a:r>
              <a:rPr lang="en-US" sz="2000" dirty="0" smtClean="0">
                <a:solidFill>
                  <a:srgbClr val="000000"/>
                </a:solidFill>
                <a:latin typeface="Times New Roman"/>
              </a:rPr>
              <a:t>block </a:t>
            </a:r>
            <a:r>
              <a:rPr lang="en-US" sz="2000" dirty="0">
                <a:solidFill>
                  <a:srgbClr val="000000"/>
                </a:solidFill>
                <a:latin typeface="Times New Roman"/>
              </a:rPr>
              <a:t>ciphers are generally fast in </a:t>
            </a:r>
            <a:r>
              <a:rPr lang="en-US" sz="2000" dirty="0" smtClean="0">
                <a:solidFill>
                  <a:srgbClr val="000000"/>
                </a:solidFill>
                <a:latin typeface="Times New Roman"/>
              </a:rPr>
              <a:t>hardware, while </a:t>
            </a:r>
            <a:r>
              <a:rPr lang="en-US" sz="2000" dirty="0">
                <a:solidFill>
                  <a:srgbClr val="000000"/>
                </a:solidFill>
                <a:latin typeface="Times New Roman"/>
              </a:rPr>
              <a:t>stream ciphers </a:t>
            </a:r>
            <a:r>
              <a:rPr lang="en-US" sz="2000" dirty="0" smtClean="0">
                <a:solidFill>
                  <a:srgbClr val="000000"/>
                </a:solidFill>
                <a:latin typeface="Times New Roman"/>
              </a:rPr>
              <a:t>are often fast in software. </a:t>
            </a:r>
          </a:p>
          <a:p>
            <a:r>
              <a:rPr lang="en-US" sz="2400" dirty="0" smtClean="0">
                <a:solidFill>
                  <a:srgbClr val="000000"/>
                </a:solidFill>
                <a:latin typeface="Times New Roman"/>
              </a:rPr>
              <a:t>A popular block cipher is AES.</a:t>
            </a:r>
          </a:p>
          <a:p>
            <a:r>
              <a:rPr lang="en-US" sz="2400" dirty="0" smtClean="0">
                <a:solidFill>
                  <a:srgbClr val="000000"/>
                </a:solidFill>
                <a:latin typeface="Times New Roman"/>
              </a:rPr>
              <a:t>Already implemented in hardware (Intel’s </a:t>
            </a:r>
            <a:r>
              <a:rPr lang="en-US" sz="2400" dirty="0" err="1" smtClean="0">
                <a:solidFill>
                  <a:srgbClr val="000000"/>
                </a:solidFill>
                <a:latin typeface="Times New Roman"/>
              </a:rPr>
              <a:t>Westmare</a:t>
            </a:r>
            <a:r>
              <a:rPr lang="en-US" sz="2400" dirty="0" smtClean="0">
                <a:solidFill>
                  <a:srgbClr val="000000"/>
                </a:solidFill>
                <a:latin typeface="Times New Roman"/>
              </a:rPr>
              <a:t>). </a:t>
            </a:r>
          </a:p>
          <a:p>
            <a:pPr lvl="1"/>
            <a:r>
              <a:rPr lang="en-US" sz="2000" dirty="0" smtClean="0">
                <a:solidFill>
                  <a:srgbClr val="000000"/>
                </a:solidFill>
                <a:latin typeface="Times New Roman"/>
              </a:rPr>
              <a:t>The 256 bits key version is very fast and very secure.</a:t>
            </a:r>
          </a:p>
          <a:p>
            <a:pPr lvl="1"/>
            <a:r>
              <a:rPr lang="en-US" sz="2000" dirty="0" smtClean="0">
                <a:solidFill>
                  <a:srgbClr val="000000"/>
                </a:solidFill>
                <a:latin typeface="Times New Roman"/>
              </a:rPr>
              <a:t>AES is used in most modern computers: servers, desktops, laptops.</a:t>
            </a:r>
          </a:p>
          <a:p>
            <a:r>
              <a:rPr lang="en-US" sz="2400" dirty="0" smtClean="0">
                <a:solidFill>
                  <a:srgbClr val="000000"/>
                </a:solidFill>
                <a:latin typeface="Times New Roman"/>
              </a:rPr>
              <a:t>But AES is not ideal in old computers and </a:t>
            </a:r>
            <a:r>
              <a:rPr lang="en-US" sz="2400" b="1" dirty="0" smtClean="0">
                <a:solidFill>
                  <a:srgbClr val="000000"/>
                </a:solidFill>
                <a:latin typeface="Times New Roman"/>
              </a:rPr>
              <a:t>mobile devices</a:t>
            </a:r>
            <a:r>
              <a:rPr lang="en-US" sz="2400" dirty="0" smtClean="0">
                <a:solidFill>
                  <a:srgbClr val="000000"/>
                </a:solidFill>
                <a:latin typeface="Times New Roman"/>
              </a:rPr>
              <a:t>.</a:t>
            </a:r>
          </a:p>
          <a:p>
            <a:pPr lvl="1"/>
            <a:r>
              <a:rPr lang="en-US" sz="2000" dirty="0" smtClean="0">
                <a:solidFill>
                  <a:srgbClr val="000000"/>
                </a:solidFill>
                <a:latin typeface="Times New Roman"/>
              </a:rPr>
              <a:t>No hardware support. </a:t>
            </a:r>
            <a:r>
              <a:rPr lang="en-US" sz="2000" dirty="0">
                <a:solidFill>
                  <a:srgbClr val="000000"/>
                </a:solidFill>
                <a:latin typeface="Times New Roman"/>
              </a:rPr>
              <a:t>C</a:t>
            </a:r>
            <a:r>
              <a:rPr lang="en-US" sz="2000" dirty="0" smtClean="0">
                <a:solidFill>
                  <a:srgbClr val="000000"/>
                </a:solidFill>
                <a:latin typeface="Times New Roman"/>
              </a:rPr>
              <a:t>ipher suits are implemented in software.</a:t>
            </a:r>
          </a:p>
          <a:p>
            <a:pPr lvl="1"/>
            <a:r>
              <a:rPr lang="en-US" sz="2000" dirty="0" smtClean="0">
                <a:solidFill>
                  <a:srgbClr val="000000"/>
                </a:solidFill>
                <a:latin typeface="Times New Roman"/>
              </a:rPr>
              <a:t>AES is costly in battery life.</a:t>
            </a:r>
          </a:p>
          <a:p>
            <a:pPr lvl="1"/>
            <a:r>
              <a:rPr lang="en-US" sz="2000" dirty="0" smtClean="0">
                <a:solidFill>
                  <a:srgbClr val="000000"/>
                </a:solidFill>
                <a:latin typeface="Times New Roman"/>
              </a:rPr>
              <a:t>A low cost stream cipher would be ideal.</a:t>
            </a:r>
            <a:endParaRPr lang="en-US" sz="2000"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219885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Ciphers</a:t>
            </a:r>
          </a:p>
        </p:txBody>
      </p:sp>
      <p:sp>
        <p:nvSpPr>
          <p:cNvPr id="3" name="Content Placeholder 2"/>
          <p:cNvSpPr>
            <a:spLocks noGrp="1"/>
          </p:cNvSpPr>
          <p:nvPr>
            <p:ph idx="1"/>
          </p:nvPr>
        </p:nvSpPr>
        <p:spPr/>
        <p:txBody>
          <a:bodyPr/>
          <a:lstStyle/>
          <a:p>
            <a:r>
              <a:rPr lang="en-US" sz="2400" dirty="0" smtClean="0">
                <a:latin typeface="+mj-lt"/>
              </a:rPr>
              <a:t>The standardized stream cipher RC4 is not considered secure anymore. </a:t>
            </a:r>
          </a:p>
          <a:p>
            <a:r>
              <a:rPr lang="en-US" sz="2400" dirty="0" smtClean="0">
                <a:latin typeface="+mj-lt"/>
              </a:rPr>
              <a:t>A recent popular security suite choice for low power consumption, as alternative to AES for mobile devices is: </a:t>
            </a:r>
          </a:p>
          <a:p>
            <a:pPr lvl="1"/>
            <a:r>
              <a:rPr lang="en-US" sz="2000" dirty="0" smtClean="0">
                <a:latin typeface="+mj-lt"/>
              </a:rPr>
              <a:t>Cha-cha20 (stream cipher) with Poly1305 (code authenticator).</a:t>
            </a:r>
          </a:p>
          <a:p>
            <a:r>
              <a:rPr lang="en-US" sz="2400" dirty="0" smtClean="0">
                <a:latin typeface="+mj-lt"/>
              </a:rPr>
              <a:t>These have been tested and proven to be fast and secure (no known attack), especially for mobile devices by the </a:t>
            </a:r>
            <a:r>
              <a:rPr lang="en-US" sz="2400" b="1" dirty="0" smtClean="0">
                <a:latin typeface="+mj-lt"/>
              </a:rPr>
              <a:t>academy</a:t>
            </a:r>
            <a:r>
              <a:rPr lang="en-US" sz="2400" dirty="0" smtClean="0">
                <a:latin typeface="+mj-lt"/>
              </a:rPr>
              <a:t> and </a:t>
            </a:r>
            <a:r>
              <a:rPr lang="en-US" sz="2400" b="1" dirty="0" smtClean="0">
                <a:latin typeface="+mj-lt"/>
              </a:rPr>
              <a:t>industry</a:t>
            </a:r>
            <a:r>
              <a:rPr lang="en-US" sz="2400" dirty="0" smtClean="0">
                <a:latin typeface="+mj-lt"/>
              </a:rPr>
              <a:t>.</a:t>
            </a:r>
          </a:p>
          <a:p>
            <a:pPr lvl="1"/>
            <a:r>
              <a:rPr lang="en-US" sz="2000" dirty="0">
                <a:solidFill>
                  <a:srgbClr val="000000"/>
                </a:solidFill>
                <a:latin typeface="Times New Roman"/>
              </a:rPr>
              <a:t>The ChaCha20 cipher is designed to provide 256-bit security.</a:t>
            </a:r>
          </a:p>
          <a:p>
            <a:pPr lvl="1"/>
            <a:r>
              <a:rPr lang="en-US" sz="2000" dirty="0">
                <a:solidFill>
                  <a:srgbClr val="000000"/>
                </a:solidFill>
                <a:latin typeface="Times New Roman"/>
              </a:rPr>
              <a:t>The Poly1305 authenticator is designed to ensure that forged messages are </a:t>
            </a:r>
            <a:r>
              <a:rPr lang="en-US" sz="2000" dirty="0" smtClean="0">
                <a:solidFill>
                  <a:srgbClr val="000000"/>
                </a:solidFill>
                <a:latin typeface="Times New Roman"/>
              </a:rPr>
              <a:t>rejected.</a:t>
            </a:r>
            <a:endParaRPr lang="en-US" sz="2000" dirty="0">
              <a:solidFill>
                <a:srgbClr val="000000"/>
              </a:solidFill>
              <a:latin typeface="Times New Roman"/>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4081558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Ciphers</a:t>
            </a:r>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ChaCha20-Poly1305 </a:t>
            </a:r>
            <a:r>
              <a:rPr lang="en-US" sz="2400" dirty="0" smtClean="0">
                <a:solidFill>
                  <a:srgbClr val="000000"/>
                </a:solidFill>
                <a:latin typeface="Times New Roman"/>
              </a:rPr>
              <a:t>combines </a:t>
            </a:r>
            <a:r>
              <a:rPr lang="en-US" sz="2400" dirty="0">
                <a:solidFill>
                  <a:srgbClr val="000000"/>
                </a:solidFill>
                <a:latin typeface="Times New Roman"/>
              </a:rPr>
              <a:t>encryption and </a:t>
            </a:r>
            <a:r>
              <a:rPr lang="en-US" sz="2400" dirty="0" smtClean="0">
                <a:solidFill>
                  <a:srgbClr val="000000"/>
                </a:solidFill>
                <a:latin typeface="Times New Roman"/>
              </a:rPr>
              <a:t>authentication together. </a:t>
            </a:r>
          </a:p>
          <a:p>
            <a:pPr lvl="1"/>
            <a:r>
              <a:rPr lang="en-US" sz="1900" dirty="0" smtClean="0">
                <a:solidFill>
                  <a:srgbClr val="000000"/>
                </a:solidFill>
                <a:latin typeface="Times New Roman"/>
              </a:rPr>
              <a:t>Encrypt-then-authenticate or authenticate-then-encrypt is phased out</a:t>
            </a:r>
            <a:r>
              <a:rPr lang="en-US" sz="2000" dirty="0" smtClean="0">
                <a:solidFill>
                  <a:srgbClr val="000000"/>
                </a:solidFill>
                <a:latin typeface="Times New Roman"/>
              </a:rPr>
              <a:t>.</a:t>
            </a:r>
          </a:p>
          <a:p>
            <a:pPr lvl="0"/>
            <a:r>
              <a:rPr lang="en-US" sz="2400" dirty="0" smtClean="0">
                <a:solidFill>
                  <a:srgbClr val="000000"/>
                </a:solidFill>
                <a:latin typeface="Times New Roman"/>
              </a:rPr>
              <a:t>Performance:</a:t>
            </a:r>
          </a:p>
          <a:p>
            <a:pPr lvl="0"/>
            <a:endParaRPr lang="en-US" sz="2400" dirty="0" smtClean="0">
              <a:solidFill>
                <a:srgbClr val="000000"/>
              </a:solidFill>
              <a:latin typeface="Times New Roman"/>
            </a:endParaRPr>
          </a:p>
          <a:p>
            <a:pPr lvl="0"/>
            <a:endParaRPr lang="en-US" sz="2400" dirty="0">
              <a:solidFill>
                <a:srgbClr val="000000"/>
              </a:solidFill>
              <a:latin typeface="Times New Roman"/>
            </a:endParaRPr>
          </a:p>
          <a:p>
            <a:pPr lvl="0"/>
            <a:endParaRPr lang="en-US" sz="2400" dirty="0" smtClean="0">
              <a:solidFill>
                <a:srgbClr val="000000"/>
              </a:solidFill>
              <a:latin typeface="Times New Roman"/>
            </a:endParaRPr>
          </a:p>
          <a:p>
            <a:pPr lvl="0"/>
            <a:endParaRPr lang="en-US" sz="2400" dirty="0">
              <a:solidFill>
                <a:srgbClr val="000000"/>
              </a:solidFill>
              <a:latin typeface="Times New Roman"/>
            </a:endParaRPr>
          </a:p>
          <a:p>
            <a:pPr lvl="0"/>
            <a:endParaRPr lang="en-US" sz="2400" dirty="0">
              <a:solidFill>
                <a:srgbClr val="000000"/>
              </a:solidFill>
              <a:latin typeface="Times New Roman"/>
            </a:endParaRPr>
          </a:p>
          <a:p>
            <a:pPr lvl="1"/>
            <a:r>
              <a:rPr lang="en-US" sz="1800" dirty="0">
                <a:solidFill>
                  <a:srgbClr val="000000"/>
                </a:solidFill>
                <a:latin typeface="+mj-lt"/>
              </a:rPr>
              <a:t>ChaCha20-Poly1305 is </a:t>
            </a:r>
            <a:r>
              <a:rPr lang="en-US" sz="1800" dirty="0">
                <a:latin typeface="+mj-lt"/>
              </a:rPr>
              <a:t>three times faster than AES-GCM (128 bits). </a:t>
            </a:r>
          </a:p>
          <a:p>
            <a:endParaRPr lang="en-US" sz="2400" dirty="0" smtClean="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dirty="0" smtClean="0"/>
              <a:t>Hernandez,Li,Dotlić,Miura (NICT)</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3319345"/>
            <a:ext cx="3962400" cy="2450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3347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Cryptographic Keys</a:t>
            </a:r>
          </a:p>
        </p:txBody>
      </p:sp>
      <p:sp>
        <p:nvSpPr>
          <p:cNvPr id="3" name="Content Placeholder 2"/>
          <p:cNvSpPr>
            <a:spLocks noGrp="1"/>
          </p:cNvSpPr>
          <p:nvPr>
            <p:ph idx="1"/>
          </p:nvPr>
        </p:nvSpPr>
        <p:spPr/>
        <p:txBody>
          <a:bodyPr/>
          <a:lstStyle/>
          <a:p>
            <a:r>
              <a:rPr lang="en-US" sz="2400" dirty="0" smtClean="0">
                <a:latin typeface="+mj-lt"/>
              </a:rPr>
              <a:t>Regardless of symmetric, asymmetric or combination of both, encryption, the </a:t>
            </a:r>
            <a:r>
              <a:rPr lang="en-US" sz="2400" dirty="0">
                <a:latin typeface="+mj-lt"/>
              </a:rPr>
              <a:t>employed key(s) </a:t>
            </a:r>
            <a:r>
              <a:rPr lang="en-US" sz="2400" dirty="0" smtClean="0">
                <a:latin typeface="+mj-lt"/>
              </a:rPr>
              <a:t>must be prevented from </a:t>
            </a:r>
            <a:r>
              <a:rPr lang="en-US" sz="2400" dirty="0">
                <a:latin typeface="+mj-lt"/>
              </a:rPr>
              <a:t>being </a:t>
            </a:r>
            <a:r>
              <a:rPr lang="en-US" sz="2400" dirty="0" smtClean="0">
                <a:latin typeface="+mj-lt"/>
              </a:rPr>
              <a:t>guessed. That is, such keys </a:t>
            </a:r>
            <a:r>
              <a:rPr lang="en-US" sz="2400" dirty="0">
                <a:latin typeface="+mj-lt"/>
              </a:rPr>
              <a:t>need to be generated truly randomly and contain sufficient entropy. </a:t>
            </a:r>
            <a:endParaRPr lang="en-US" sz="2400" dirty="0" smtClean="0">
              <a:latin typeface="+mj-lt"/>
            </a:endParaRPr>
          </a:p>
          <a:p>
            <a:pPr lvl="1"/>
            <a:r>
              <a:rPr lang="en-US" sz="2000" dirty="0" smtClean="0">
                <a:latin typeface="+mj-lt"/>
              </a:rPr>
              <a:t>Easier </a:t>
            </a:r>
            <a:r>
              <a:rPr lang="en-US" sz="2000" dirty="0">
                <a:latin typeface="+mj-lt"/>
              </a:rPr>
              <a:t>said than done. </a:t>
            </a:r>
            <a:endParaRPr lang="en-US" sz="2000" dirty="0" smtClean="0">
              <a:latin typeface="+mj-lt"/>
            </a:endParaRPr>
          </a:p>
          <a:p>
            <a:pPr lvl="1"/>
            <a:r>
              <a:rPr lang="en-US" sz="2000" dirty="0" smtClean="0">
                <a:latin typeface="+mj-lt"/>
              </a:rPr>
              <a:t>The </a:t>
            </a:r>
            <a:r>
              <a:rPr lang="en-US" sz="2000" dirty="0">
                <a:latin typeface="+mj-lt"/>
              </a:rPr>
              <a:t>problem of how to </a:t>
            </a:r>
            <a:r>
              <a:rPr lang="en-US" sz="2000" dirty="0" smtClean="0">
                <a:latin typeface="+mj-lt"/>
              </a:rPr>
              <a:t>securely </a:t>
            </a:r>
            <a:r>
              <a:rPr lang="en-US" sz="2000" dirty="0">
                <a:latin typeface="+mj-lt"/>
              </a:rPr>
              <a:t>generate truly random keys is </a:t>
            </a:r>
            <a:r>
              <a:rPr lang="en-US" sz="2000" dirty="0" smtClean="0">
                <a:latin typeface="+mj-lt"/>
              </a:rPr>
              <a:t>difficult. </a:t>
            </a:r>
          </a:p>
          <a:p>
            <a:pPr lvl="1"/>
            <a:r>
              <a:rPr lang="en-US" sz="2000" dirty="0" smtClean="0">
                <a:latin typeface="+mj-lt"/>
              </a:rPr>
              <a:t>There is a bunch of work in the literature, but out of scope here.</a:t>
            </a:r>
          </a:p>
          <a:p>
            <a:pPr lvl="1"/>
            <a:r>
              <a:rPr lang="en-US" sz="2000" dirty="0" smtClean="0">
                <a:latin typeface="+mj-lt"/>
              </a:rPr>
              <a:t>What is used in modern computers is cryptographically </a:t>
            </a:r>
            <a:r>
              <a:rPr lang="en-US" sz="2000" dirty="0">
                <a:latin typeface="+mj-lt"/>
              </a:rPr>
              <a:t>secure pseudo-random number </a:t>
            </a:r>
            <a:r>
              <a:rPr lang="en-US" sz="2000" dirty="0" smtClean="0">
                <a:latin typeface="+mj-lt"/>
              </a:rPr>
              <a:t>generators (CSPRG). </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97745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Cryptographic Keys</a:t>
            </a:r>
            <a:endParaRPr lang="en-US" dirty="0"/>
          </a:p>
        </p:txBody>
      </p:sp>
      <p:sp>
        <p:nvSpPr>
          <p:cNvPr id="3" name="Content Placeholder 2"/>
          <p:cNvSpPr>
            <a:spLocks noGrp="1"/>
          </p:cNvSpPr>
          <p:nvPr>
            <p:ph idx="1"/>
          </p:nvPr>
        </p:nvSpPr>
        <p:spPr/>
        <p:txBody>
          <a:bodyPr/>
          <a:lstStyle/>
          <a:p>
            <a:r>
              <a:rPr lang="en-US" sz="2400" dirty="0" smtClean="0">
                <a:solidFill>
                  <a:srgbClr val="000000"/>
                </a:solidFill>
                <a:latin typeface="Times New Roman"/>
              </a:rPr>
              <a:t>Example of a </a:t>
            </a:r>
            <a:r>
              <a:rPr lang="en-US" sz="2000" dirty="0" smtClean="0">
                <a:solidFill>
                  <a:srgbClr val="000000"/>
                </a:solidFill>
                <a:latin typeface="Times New Roman"/>
              </a:rPr>
              <a:t>CSPRG (Fortuna) for cryptographic keys generation</a:t>
            </a:r>
            <a:r>
              <a:rPr lang="en-US" sz="2400" dirty="0" smtClean="0">
                <a:solidFill>
                  <a:srgbClr val="000000"/>
                </a:solidFill>
                <a:latin typeface="Times New Roman"/>
              </a:rPr>
              <a:t>:</a:t>
            </a:r>
          </a:p>
          <a:p>
            <a:pPr lvl="1"/>
            <a:r>
              <a:rPr lang="en-US" sz="2000" dirty="0" smtClean="0">
                <a:solidFill>
                  <a:srgbClr val="000000"/>
                </a:solidFill>
                <a:latin typeface="Times New Roman"/>
              </a:rPr>
              <a:t>“enough” randomness and entropy</a:t>
            </a:r>
          </a:p>
          <a:p>
            <a:endParaRPr lang="en-US" sz="2400" dirty="0" smtClean="0">
              <a:solidFill>
                <a:srgbClr val="000000"/>
              </a:solidFill>
              <a:latin typeface="Times New Roman"/>
            </a:endParaRPr>
          </a:p>
          <a:p>
            <a:endParaRPr lang="en-US" sz="2400" dirty="0">
              <a:solidFill>
                <a:srgbClr val="000000"/>
              </a:solidFill>
              <a:latin typeface="Times New Roman"/>
            </a:endParaRPr>
          </a:p>
          <a:p>
            <a:endParaRPr lang="en-US" sz="2400" dirty="0" smtClean="0">
              <a:solidFill>
                <a:srgbClr val="000000"/>
              </a:solidFill>
              <a:latin typeface="Times New Roman"/>
            </a:endParaRPr>
          </a:p>
          <a:p>
            <a:endParaRPr lang="en-US" sz="2400" dirty="0">
              <a:solidFill>
                <a:srgbClr val="000000"/>
              </a:solidFill>
              <a:latin typeface="Times New Roman"/>
            </a:endParaRPr>
          </a:p>
          <a:p>
            <a:endParaRPr lang="en-US" sz="2400" dirty="0" smtClean="0">
              <a:solidFill>
                <a:srgbClr val="000000"/>
              </a:solidFill>
              <a:latin typeface="Times New Roman"/>
            </a:endParaRPr>
          </a:p>
          <a:p>
            <a:r>
              <a:rPr lang="en-US" sz="2400" dirty="0" smtClean="0">
                <a:solidFill>
                  <a:srgbClr val="000000"/>
                </a:solidFill>
                <a:latin typeface="Times New Roman"/>
              </a:rPr>
              <a:t>Other CSPRGs have been standardized.</a:t>
            </a:r>
          </a:p>
          <a:p>
            <a:pPr marL="0" indent="0">
              <a:buNone/>
            </a:pP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7</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18255725"/>
              </p:ext>
            </p:extLst>
          </p:nvPr>
        </p:nvGraphicFramePr>
        <p:xfrm>
          <a:off x="2971800" y="2971800"/>
          <a:ext cx="3586594" cy="1476015"/>
        </p:xfrm>
        <a:graphic>
          <a:graphicData uri="http://schemas.openxmlformats.org/presentationml/2006/ole">
            <mc:AlternateContent xmlns:mc="http://schemas.openxmlformats.org/markup-compatibility/2006">
              <mc:Choice xmlns:v="urn:schemas-microsoft-com:vml" Requires="v">
                <p:oleObj spid="_x0000_s1079" name="Visio" r:id="rId3" imgW="3687585" imgH="1517400" progId="Visio.Drawing.11">
                  <p:embed/>
                </p:oleObj>
              </mc:Choice>
              <mc:Fallback>
                <p:oleObj name="Visio" r:id="rId3" imgW="3687585" imgH="1517400" progId="Visio.Drawing.11">
                  <p:embed/>
                  <p:pic>
                    <p:nvPicPr>
                      <p:cNvPr id="0" name=""/>
                      <p:cNvPicPr/>
                      <p:nvPr/>
                    </p:nvPicPr>
                    <p:blipFill>
                      <a:blip r:embed="rId4"/>
                      <a:stretch>
                        <a:fillRect/>
                      </a:stretch>
                    </p:blipFill>
                    <p:spPr>
                      <a:xfrm>
                        <a:off x="2971800" y="2971800"/>
                        <a:ext cx="3586594" cy="1476015"/>
                      </a:xfrm>
                      <a:prstGeom prst="rect">
                        <a:avLst/>
                      </a:prstGeom>
                    </p:spPr>
                  </p:pic>
                </p:oleObj>
              </mc:Fallback>
            </mc:AlternateContent>
          </a:graphicData>
        </a:graphic>
      </p:graphicFrame>
    </p:spTree>
    <p:extLst>
      <p:ext uri="{BB962C8B-B14F-4D97-AF65-F5344CB8AC3E}">
        <p14:creationId xmlns:p14="http://schemas.microsoft.com/office/powerpoint/2010/main" val="251954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key generation</a:t>
            </a:r>
            <a:endParaRPr lang="en-US" dirty="0"/>
          </a:p>
        </p:txBody>
      </p:sp>
      <p:sp>
        <p:nvSpPr>
          <p:cNvPr id="3" name="Content Placeholder 2"/>
          <p:cNvSpPr>
            <a:spLocks noGrp="1"/>
          </p:cNvSpPr>
          <p:nvPr>
            <p:ph idx="1"/>
          </p:nvPr>
        </p:nvSpPr>
        <p:spPr/>
        <p:txBody>
          <a:bodyPr/>
          <a:lstStyle/>
          <a:p>
            <a:endParaRPr lang="en-US" sz="2400" dirty="0" smtClean="0">
              <a:latin typeface="+mj-lt"/>
            </a:endParaRPr>
          </a:p>
          <a:p>
            <a:endParaRPr lang="en-US" sz="2400" dirty="0">
              <a:latin typeface="+mj-lt"/>
            </a:endParaRPr>
          </a:p>
          <a:p>
            <a:endParaRPr lang="en-US" sz="2400" dirty="0" smtClean="0">
              <a:latin typeface="+mj-lt"/>
            </a:endParaRPr>
          </a:p>
          <a:p>
            <a:endParaRPr lang="en-US" sz="2400" dirty="0">
              <a:latin typeface="+mj-lt"/>
            </a:endParaRPr>
          </a:p>
          <a:p>
            <a:endParaRPr lang="en-US" sz="2400" dirty="0" smtClean="0">
              <a:latin typeface="+mj-lt"/>
            </a:endParaRPr>
          </a:p>
          <a:p>
            <a:endParaRPr lang="en-US" sz="2400" dirty="0">
              <a:latin typeface="+mj-lt"/>
            </a:endParaRPr>
          </a:p>
          <a:p>
            <a:endParaRPr lang="en-US" sz="2400" dirty="0" smtClean="0">
              <a:latin typeface="+mj-lt"/>
            </a:endParaRPr>
          </a:p>
          <a:p>
            <a:r>
              <a:rPr lang="en-US" sz="2400" dirty="0" smtClean="0">
                <a:latin typeface="+mj-lt"/>
              </a:rPr>
              <a:t>Already presented by BJ.</a:t>
            </a:r>
          </a:p>
          <a:p>
            <a:pPr lvl="1"/>
            <a:r>
              <a:rPr lang="en-US" sz="2000" dirty="0" smtClean="0">
                <a:latin typeface="+mj-lt"/>
              </a:rPr>
              <a:t>We present passive attacks.</a:t>
            </a:r>
          </a:p>
          <a:p>
            <a:pPr lvl="1"/>
            <a:r>
              <a:rPr lang="en-US" sz="2000" dirty="0" smtClean="0">
                <a:latin typeface="+mj-lt"/>
              </a:rPr>
              <a:t>Challenges and open issues in practice.</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8</a:t>
            </a:fld>
            <a:endParaRPr lang="en-US" alt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2133600"/>
            <a:ext cx="3733800" cy="2759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412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PHY key generation</a:t>
            </a:r>
            <a:endParaRPr lang="en-US" dirty="0"/>
          </a:p>
        </p:txBody>
      </p:sp>
      <p:sp>
        <p:nvSpPr>
          <p:cNvPr id="3" name="Content Placeholder 2"/>
          <p:cNvSpPr>
            <a:spLocks noGrp="1"/>
          </p:cNvSpPr>
          <p:nvPr>
            <p:ph idx="1"/>
          </p:nvPr>
        </p:nvSpPr>
        <p:spPr/>
        <p:txBody>
          <a:bodyPr/>
          <a:lstStyle/>
          <a:p>
            <a:r>
              <a:rPr lang="en-US" sz="2400" dirty="0" smtClean="0">
                <a:latin typeface="+mj-lt"/>
              </a:rPr>
              <a:t>Channel probing (pilots and channel estimates)</a:t>
            </a:r>
          </a:p>
          <a:p>
            <a:pPr lvl="1"/>
            <a:r>
              <a:rPr lang="en-US" sz="1900" dirty="0" smtClean="0">
                <a:latin typeface="+mj-lt"/>
              </a:rPr>
              <a:t>Only possible in TDD.</a:t>
            </a:r>
          </a:p>
          <a:p>
            <a:pPr lvl="1"/>
            <a:r>
              <a:rPr lang="en-US" sz="1900" dirty="0">
                <a:solidFill>
                  <a:srgbClr val="000000"/>
                </a:solidFill>
                <a:latin typeface="Times New Roman"/>
                <a:ea typeface="+mn-ea"/>
                <a:cs typeface="+mn-cs"/>
              </a:rPr>
              <a:t>Two devices must have a communication link for channel </a:t>
            </a:r>
            <a:r>
              <a:rPr lang="en-US" sz="1900" dirty="0" smtClean="0">
                <a:solidFill>
                  <a:srgbClr val="000000"/>
                </a:solidFill>
                <a:latin typeface="Times New Roman"/>
                <a:ea typeface="+mn-ea"/>
                <a:cs typeface="+mn-cs"/>
              </a:rPr>
              <a:t>estimates.</a:t>
            </a:r>
            <a:endParaRPr lang="en-US" sz="2000" dirty="0" smtClean="0">
              <a:latin typeface="+mj-lt"/>
            </a:endParaRPr>
          </a:p>
          <a:p>
            <a:r>
              <a:rPr lang="en-US" sz="2400" dirty="0" smtClean="0">
                <a:latin typeface="+mj-lt"/>
              </a:rPr>
              <a:t>Randomness extraction (extract fast fading only)</a:t>
            </a:r>
          </a:p>
          <a:p>
            <a:pPr lvl="1"/>
            <a:r>
              <a:rPr lang="en-US" sz="2000" dirty="0" smtClean="0">
                <a:latin typeface="+mj-lt"/>
              </a:rPr>
              <a:t>Subtract slow fading (path-loss).</a:t>
            </a:r>
          </a:p>
          <a:p>
            <a:pPr lvl="1"/>
            <a:r>
              <a:rPr lang="en-US" sz="2000" dirty="0" smtClean="0">
                <a:latin typeface="+mj-lt"/>
              </a:rPr>
              <a:t>The need for devices to move around is self-explanatory: the fast fading must </a:t>
            </a:r>
            <a:r>
              <a:rPr lang="en-US" sz="1900" dirty="0" smtClean="0">
                <a:solidFill>
                  <a:srgbClr val="000000"/>
                </a:solidFill>
                <a:latin typeface="Times New Roman"/>
              </a:rPr>
              <a:t>generate </a:t>
            </a:r>
            <a:r>
              <a:rPr lang="en-US" sz="1900" dirty="0">
                <a:solidFill>
                  <a:srgbClr val="000000"/>
                </a:solidFill>
                <a:latin typeface="Times New Roman"/>
              </a:rPr>
              <a:t>enough randomness and entropy for the keys to be secure</a:t>
            </a:r>
            <a:r>
              <a:rPr lang="en-US" sz="1900" dirty="0" smtClean="0">
                <a:solidFill>
                  <a:srgbClr val="000000"/>
                </a:solidFill>
                <a:latin typeface="Times New Roman"/>
              </a:rPr>
              <a:t>.</a:t>
            </a:r>
          </a:p>
          <a:p>
            <a:pPr lvl="1"/>
            <a:r>
              <a:rPr lang="en-US" sz="1900" dirty="0">
                <a:solidFill>
                  <a:srgbClr val="000000"/>
                </a:solidFill>
                <a:latin typeface="Times New Roman"/>
              </a:rPr>
              <a:t>Extracting </a:t>
            </a:r>
            <a:r>
              <a:rPr lang="en-US" sz="1900" b="1" dirty="0">
                <a:solidFill>
                  <a:srgbClr val="000000"/>
                </a:solidFill>
                <a:latin typeface="Times New Roman"/>
              </a:rPr>
              <a:t>secure</a:t>
            </a:r>
            <a:r>
              <a:rPr lang="en-US" sz="1900" dirty="0">
                <a:solidFill>
                  <a:srgbClr val="000000"/>
                </a:solidFill>
                <a:latin typeface="Times New Roman"/>
              </a:rPr>
              <a:t> keys from quasi-stationary channels is an open problem</a:t>
            </a:r>
            <a:r>
              <a:rPr lang="en-US" sz="1900" dirty="0" smtClean="0">
                <a:solidFill>
                  <a:srgbClr val="000000"/>
                </a:solidFill>
                <a:latin typeface="Times New Roman"/>
              </a:rPr>
              <a:t>.</a:t>
            </a:r>
            <a:endParaRPr lang="en-US" sz="2000" dirty="0" smtClean="0">
              <a:solidFill>
                <a:srgbClr val="FF0000"/>
              </a:solidFill>
              <a:latin typeface="+mj-lt"/>
            </a:endParaRPr>
          </a:p>
          <a:p>
            <a:r>
              <a:rPr lang="en-US" sz="2400" dirty="0" smtClean="0">
                <a:latin typeface="+mj-lt"/>
              </a:rPr>
              <a:t>Quantization</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9</a:t>
            </a:fld>
            <a:endParaRPr lang="en-US" altLang="en-US"/>
          </a:p>
        </p:txBody>
      </p:sp>
    </p:spTree>
    <p:extLst>
      <p:ext uri="{BB962C8B-B14F-4D97-AF65-F5344CB8AC3E}">
        <p14:creationId xmlns:p14="http://schemas.microsoft.com/office/powerpoint/2010/main" val="257599414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9130</TotalTime>
  <Words>1114</Words>
  <Application>Microsoft Office PowerPoint</Application>
  <PresentationFormat>On-screen Show (4:3)</PresentationFormat>
  <Paragraphs>168</Paragraphs>
  <Slides>15</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Times New Roman</vt:lpstr>
      <vt:lpstr>Default Design</vt:lpstr>
      <vt:lpstr>Custom Design</vt:lpstr>
      <vt:lpstr>Visio</vt:lpstr>
      <vt:lpstr>PowerPoint Presentation</vt:lpstr>
      <vt:lpstr>Security protocol </vt:lpstr>
      <vt:lpstr>Ciphers</vt:lpstr>
      <vt:lpstr>Ciphers</vt:lpstr>
      <vt:lpstr>Ciphers</vt:lpstr>
      <vt:lpstr>Cryptographic Keys</vt:lpstr>
      <vt:lpstr>Cryptographic Keys</vt:lpstr>
      <vt:lpstr>PHY key generation</vt:lpstr>
      <vt:lpstr>PHY key generation</vt:lpstr>
      <vt:lpstr>PHY key generation</vt:lpstr>
      <vt:lpstr>PHY key generation</vt:lpstr>
      <vt:lpstr>PHY key generation</vt:lpstr>
      <vt:lpstr>Active attacks</vt:lpstr>
      <vt:lpstr>Conclusion</vt:lpstr>
      <vt:lpstr>Conclusion II</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480</cp:revision>
  <cp:lastPrinted>2015-07-02T01:37:19Z</cp:lastPrinted>
  <dcterms:created xsi:type="dcterms:W3CDTF">1999-11-08T18:59:45Z</dcterms:created>
  <dcterms:modified xsi:type="dcterms:W3CDTF">2015-07-15T23:07:23Z</dcterms:modified>
</cp:coreProperties>
</file>