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fntdata" ContentType="application/x-fontdata"/>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 id="2147483660" r:id="rId2"/>
  </p:sldMasterIdLst>
  <p:notesMasterIdLst>
    <p:notesMasterId r:id="rId18"/>
  </p:notesMasterIdLst>
  <p:handoutMasterIdLst>
    <p:handoutMasterId r:id="rId19"/>
  </p:handoutMasterIdLst>
  <p:sldIdLst>
    <p:sldId id="259" r:id="rId3"/>
    <p:sldId id="260" r:id="rId4"/>
    <p:sldId id="261" r:id="rId5"/>
    <p:sldId id="262" r:id="rId6"/>
    <p:sldId id="264" r:id="rId7"/>
    <p:sldId id="266" r:id="rId8"/>
    <p:sldId id="265" r:id="rId9"/>
    <p:sldId id="270" r:id="rId10"/>
    <p:sldId id="271" r:id="rId11"/>
    <p:sldId id="275" r:id="rId12"/>
    <p:sldId id="272" r:id="rId13"/>
    <p:sldId id="273" r:id="rId14"/>
    <p:sldId id="274" r:id="rId15"/>
    <p:sldId id="268" r:id="rId16"/>
    <p:sldId id="269" r:id="rId17"/>
  </p:sldIdLst>
  <p:sldSz cx="9144000" cy="6858000" type="screen4x3"/>
  <p:notesSz cx="9931400" cy="6794500"/>
  <p:embeddedFontLst>
    <p:embeddedFont>
      <p:font typeface="Calibri" panose="020F0502020204030204" pitchFamily="34" charset="0"/>
      <p:regular r:id="rId20"/>
      <p:bold r:id="rId21"/>
      <p:italic r:id="rId22"/>
      <p:boldItalic r:id="rId23"/>
    </p:embeddedFont>
  </p:embeddedFontLst>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18" autoAdjust="0"/>
    <p:restoredTop sz="90929"/>
  </p:normalViewPr>
  <p:slideViewPr>
    <p:cSldViewPr>
      <p:cViewPr>
        <p:scale>
          <a:sx n="128" d="100"/>
          <a:sy n="128" d="100"/>
        </p:scale>
        <p:origin x="-667" y="26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4" d="100"/>
          <a:sy n="114" d="100"/>
        </p:scale>
        <p:origin x="-474" y="-96"/>
      </p:cViewPr>
      <p:guideLst>
        <p:guide orient="horz" pos="2140"/>
        <p:guide pos="31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font" Target="fonts/font2.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4.fntdata"/><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3.fntdata"/><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077824" y="70771"/>
            <a:ext cx="3858058"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 802.15-doc&gt;</a:t>
            </a:r>
          </a:p>
        </p:txBody>
      </p:sp>
      <p:sp>
        <p:nvSpPr>
          <p:cNvPr id="3075" name="Rectangle 3"/>
          <p:cNvSpPr>
            <a:spLocks noGrp="1" noChangeArrowheads="1"/>
          </p:cNvSpPr>
          <p:nvPr>
            <p:ph type="dt" sz="quarter" idx="1"/>
          </p:nvPr>
        </p:nvSpPr>
        <p:spPr bwMode="auto">
          <a:xfrm>
            <a:off x="995518" y="70771"/>
            <a:ext cx="3309334"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5959520" y="6576727"/>
            <a:ext cx="309018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3863155" y="6576727"/>
            <a:ext cx="1984241"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AE45CA64-3830-4975-A137-F63161AC24A4}" type="slidenum">
              <a:rPr lang="en-US" altLang="en-US"/>
              <a:pPr/>
              <a:t>‹#›</a:t>
            </a:fld>
            <a:endParaRPr lang="en-US" altLang="en-US"/>
          </a:p>
        </p:txBody>
      </p:sp>
      <p:sp>
        <p:nvSpPr>
          <p:cNvPr id="6150" name="Line 6"/>
          <p:cNvSpPr>
            <a:spLocks noChangeShapeType="1"/>
          </p:cNvSpPr>
          <p:nvPr/>
        </p:nvSpPr>
        <p:spPr bwMode="auto">
          <a:xfrm>
            <a:off x="993820" y="283104"/>
            <a:ext cx="794376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75" name="Rectangle 7"/>
          <p:cNvSpPr>
            <a:spLocks noChangeArrowheads="1"/>
          </p:cNvSpPr>
          <p:nvPr/>
        </p:nvSpPr>
        <p:spPr bwMode="auto">
          <a:xfrm>
            <a:off x="993820" y="6576728"/>
            <a:ext cx="10176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6152" name="Line 8"/>
          <p:cNvSpPr>
            <a:spLocks noChangeShapeType="1"/>
          </p:cNvSpPr>
          <p:nvPr/>
        </p:nvSpPr>
        <p:spPr bwMode="auto">
          <a:xfrm>
            <a:off x="993820" y="6567394"/>
            <a:ext cx="816461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41018091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965701" y="11661"/>
            <a:ext cx="4031339"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IEEE 802.15-doc&gt;</a:t>
            </a:r>
          </a:p>
        </p:txBody>
      </p:sp>
      <p:sp>
        <p:nvSpPr>
          <p:cNvPr id="2051" name="Rectangle 3"/>
          <p:cNvSpPr>
            <a:spLocks noGrp="1" noChangeArrowheads="1"/>
          </p:cNvSpPr>
          <p:nvPr>
            <p:ph type="dt" idx="1"/>
          </p:nvPr>
        </p:nvSpPr>
        <p:spPr bwMode="auto">
          <a:xfrm>
            <a:off x="936060" y="11661"/>
            <a:ext cx="392091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4100" name="Rectangle 4"/>
          <p:cNvSpPr>
            <a:spLocks noGrp="1" noRot="1" noChangeAspect="1" noChangeArrowheads="1" noTextEdit="1"/>
          </p:cNvSpPr>
          <p:nvPr>
            <p:ph type="sldImg" idx="2"/>
          </p:nvPr>
        </p:nvSpPr>
        <p:spPr bwMode="auto">
          <a:xfrm>
            <a:off x="3271838" y="512763"/>
            <a:ext cx="3387725" cy="2540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395" y="3227700"/>
            <a:ext cx="7284612" cy="305814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402301" y="6578284"/>
            <a:ext cx="3594739"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4201224" y="6578284"/>
            <a:ext cx="1148414"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A8DBB1E-965A-4F46-B5A3-F790DD7E1B2F}" type="slidenum">
              <a:rPr lang="en-US" altLang="en-US"/>
              <a:pPr/>
              <a:t>‹#›</a:t>
            </a:fld>
            <a:endParaRPr lang="en-US" altLang="en-US"/>
          </a:p>
        </p:txBody>
      </p:sp>
      <p:sp>
        <p:nvSpPr>
          <p:cNvPr id="5128" name="Rectangle 8"/>
          <p:cNvSpPr>
            <a:spLocks noChangeArrowheads="1"/>
          </p:cNvSpPr>
          <p:nvPr/>
        </p:nvSpPr>
        <p:spPr bwMode="auto">
          <a:xfrm>
            <a:off x="1036290" y="6578284"/>
            <a:ext cx="101930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105" name="Line 9"/>
          <p:cNvSpPr>
            <a:spLocks noChangeShapeType="1"/>
          </p:cNvSpPr>
          <p:nvPr/>
        </p:nvSpPr>
        <p:spPr bwMode="auto">
          <a:xfrm>
            <a:off x="1036291" y="6576728"/>
            <a:ext cx="785881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06" name="Line 10"/>
          <p:cNvSpPr>
            <a:spLocks noChangeShapeType="1"/>
          </p:cNvSpPr>
          <p:nvPr/>
        </p:nvSpPr>
        <p:spPr bwMode="auto">
          <a:xfrm>
            <a:off x="927566" y="217772"/>
            <a:ext cx="807627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0170442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124"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&lt;month year&gt;</a:t>
            </a:r>
          </a:p>
        </p:txBody>
      </p:sp>
      <p:sp>
        <p:nvSpPr>
          <p:cNvPr id="5125"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US" altLang="en-US" smtClean="0"/>
              <a:t>&lt;author&gt;, &lt;company&gt;</a:t>
            </a:r>
          </a:p>
        </p:txBody>
      </p:sp>
      <p:sp>
        <p:nvSpPr>
          <p:cNvPr id="5126"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a:t>Page </a:t>
            </a:r>
            <a:fld id="{B626B126-1A1B-438B-8FC2-2FCCFF61BF22}" type="slidenum">
              <a:rPr lang="en-US" altLang="en-US"/>
              <a:pPr>
                <a:spcBef>
                  <a:spcPct val="0"/>
                </a:spcBef>
              </a:pPr>
              <a:t>1</a:t>
            </a:fld>
            <a:endParaRPr lang="en-US" altLang="en-US"/>
          </a:p>
        </p:txBody>
      </p:sp>
      <p:sp>
        <p:nvSpPr>
          <p:cNvPr id="5127" name="Header Placeholder 7"/>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&lt;doc.: IEEE 802.15-doc&gt;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BFA2FF7C-C12F-43DC-A4DA-034D34A0E2E7}" type="slidenum">
              <a:rPr lang="en-US" altLang="en-US"/>
              <a:pPr/>
              <a:t>‹#›</a:t>
            </a:fld>
            <a:endParaRPr lang="en-US" altLang="en-US"/>
          </a:p>
        </p:txBody>
      </p:sp>
    </p:spTree>
    <p:extLst>
      <p:ext uri="{BB962C8B-B14F-4D97-AF65-F5344CB8AC3E}">
        <p14:creationId xmlns:p14="http://schemas.microsoft.com/office/powerpoint/2010/main" val="1896680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C0BA2425-B95C-4725-B295-EC468128F3F8}" type="slidenum">
              <a:rPr lang="en-US" altLang="en-US"/>
              <a:pPr/>
              <a:t>‹#›</a:t>
            </a:fld>
            <a:endParaRPr lang="en-US" altLang="en-US"/>
          </a:p>
        </p:txBody>
      </p:sp>
    </p:spTree>
    <p:extLst>
      <p:ext uri="{BB962C8B-B14F-4D97-AF65-F5344CB8AC3E}">
        <p14:creationId xmlns:p14="http://schemas.microsoft.com/office/powerpoint/2010/main" val="652814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1"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2E6C43F-8B98-4265-A469-9049A10DA8C1}" type="slidenum">
              <a:rPr lang="en-US" altLang="en-US"/>
              <a:pPr/>
              <a:t>‹#›</a:t>
            </a:fld>
            <a:endParaRPr lang="en-US" altLang="en-US"/>
          </a:p>
        </p:txBody>
      </p:sp>
    </p:spTree>
    <p:extLst>
      <p:ext uri="{BB962C8B-B14F-4D97-AF65-F5344CB8AC3E}">
        <p14:creationId xmlns:p14="http://schemas.microsoft.com/office/powerpoint/2010/main" val="648675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70625D2A-BD86-43B0-9BF4-C7C84A0D3916}" type="slidenum">
              <a:rPr lang="en-US" altLang="en-US"/>
              <a:pPr/>
              <a:t>‹#›</a:t>
            </a:fld>
            <a:endParaRPr lang="en-US" altLang="en-US"/>
          </a:p>
        </p:txBody>
      </p:sp>
    </p:spTree>
    <p:extLst>
      <p:ext uri="{BB962C8B-B14F-4D97-AF65-F5344CB8AC3E}">
        <p14:creationId xmlns:p14="http://schemas.microsoft.com/office/powerpoint/2010/main" val="3768438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3F24C165-6985-4CFF-AD82-B9CE7D5AE242}" type="slidenum">
              <a:rPr lang="en-US" altLang="en-US"/>
              <a:pPr/>
              <a:t>‹#›</a:t>
            </a:fld>
            <a:endParaRPr lang="en-US" altLang="en-US"/>
          </a:p>
        </p:txBody>
      </p:sp>
    </p:spTree>
    <p:extLst>
      <p:ext uri="{BB962C8B-B14F-4D97-AF65-F5344CB8AC3E}">
        <p14:creationId xmlns:p14="http://schemas.microsoft.com/office/powerpoint/2010/main" val="2615758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76DE1D3A-5400-49BF-B469-70269719D19C}" type="slidenum">
              <a:rPr lang="en-US" altLang="en-US"/>
              <a:pPr/>
              <a:t>‹#›</a:t>
            </a:fld>
            <a:endParaRPr lang="en-US" altLang="en-US"/>
          </a:p>
        </p:txBody>
      </p:sp>
    </p:spTree>
    <p:extLst>
      <p:ext uri="{BB962C8B-B14F-4D97-AF65-F5344CB8AC3E}">
        <p14:creationId xmlns:p14="http://schemas.microsoft.com/office/powerpoint/2010/main" val="2540825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C3BAE527-C96F-44E8-A297-E6937CD7D73B}" type="slidenum">
              <a:rPr lang="en-US" altLang="en-US"/>
              <a:pPr/>
              <a:t>‹#›</a:t>
            </a:fld>
            <a:endParaRPr lang="en-US" altLang="en-US"/>
          </a:p>
        </p:txBody>
      </p:sp>
    </p:spTree>
    <p:extLst>
      <p:ext uri="{BB962C8B-B14F-4D97-AF65-F5344CB8AC3E}">
        <p14:creationId xmlns:p14="http://schemas.microsoft.com/office/powerpoint/2010/main" val="3137326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9" name="Slide Number Placeholder 5"/>
          <p:cNvSpPr>
            <a:spLocks noGrp="1"/>
          </p:cNvSpPr>
          <p:nvPr>
            <p:ph type="sldNum" sz="quarter" idx="12"/>
          </p:nvPr>
        </p:nvSpPr>
        <p:spPr/>
        <p:txBody>
          <a:bodyPr/>
          <a:lstStyle>
            <a:lvl1pPr>
              <a:defRPr/>
            </a:lvl1pPr>
          </a:lstStyle>
          <a:p>
            <a:fld id="{287FAB68-4CD7-4E70-9C9D-8FA0E5C9EB99}" type="slidenum">
              <a:rPr lang="en-US" altLang="en-US"/>
              <a:pPr/>
              <a:t>‹#›</a:t>
            </a:fld>
            <a:endParaRPr lang="en-US" altLang="en-US"/>
          </a:p>
        </p:txBody>
      </p:sp>
    </p:spTree>
    <p:extLst>
      <p:ext uri="{BB962C8B-B14F-4D97-AF65-F5344CB8AC3E}">
        <p14:creationId xmlns:p14="http://schemas.microsoft.com/office/powerpoint/2010/main" val="3719867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5" name="Slide Number Placeholder 5"/>
          <p:cNvSpPr>
            <a:spLocks noGrp="1"/>
          </p:cNvSpPr>
          <p:nvPr>
            <p:ph type="sldNum" sz="quarter" idx="12"/>
          </p:nvPr>
        </p:nvSpPr>
        <p:spPr/>
        <p:txBody>
          <a:bodyPr/>
          <a:lstStyle>
            <a:lvl1pPr>
              <a:defRPr/>
            </a:lvl1pPr>
          </a:lstStyle>
          <a:p>
            <a:fld id="{17E66DFC-8366-425F-9FC2-71D31805389B}" type="slidenum">
              <a:rPr lang="en-US" altLang="en-US"/>
              <a:pPr/>
              <a:t>‹#›</a:t>
            </a:fld>
            <a:endParaRPr lang="en-US" altLang="en-US"/>
          </a:p>
        </p:txBody>
      </p:sp>
    </p:spTree>
    <p:extLst>
      <p:ext uri="{BB962C8B-B14F-4D97-AF65-F5344CB8AC3E}">
        <p14:creationId xmlns:p14="http://schemas.microsoft.com/office/powerpoint/2010/main" val="32904807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4" name="Slide Number Placeholder 5"/>
          <p:cNvSpPr>
            <a:spLocks noGrp="1"/>
          </p:cNvSpPr>
          <p:nvPr>
            <p:ph type="sldNum" sz="quarter" idx="12"/>
          </p:nvPr>
        </p:nvSpPr>
        <p:spPr/>
        <p:txBody>
          <a:bodyPr/>
          <a:lstStyle>
            <a:lvl1pPr>
              <a:defRPr/>
            </a:lvl1pPr>
          </a:lstStyle>
          <a:p>
            <a:fld id="{55931058-58B9-411D-BD0E-51BE09FA03AC}" type="slidenum">
              <a:rPr lang="en-US" altLang="en-US"/>
              <a:pPr/>
              <a:t>‹#›</a:t>
            </a:fld>
            <a:endParaRPr lang="en-US" altLang="en-US"/>
          </a:p>
        </p:txBody>
      </p:sp>
    </p:spTree>
    <p:extLst>
      <p:ext uri="{BB962C8B-B14F-4D97-AF65-F5344CB8AC3E}">
        <p14:creationId xmlns:p14="http://schemas.microsoft.com/office/powerpoint/2010/main" val="41139511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55F97644-9CBE-49E1-AC61-FEB6E081B444}" type="slidenum">
              <a:rPr lang="en-US" altLang="en-US"/>
              <a:pPr/>
              <a:t>‹#›</a:t>
            </a:fld>
            <a:endParaRPr lang="en-US" altLang="en-US"/>
          </a:p>
        </p:txBody>
      </p:sp>
    </p:spTree>
    <p:extLst>
      <p:ext uri="{BB962C8B-B14F-4D97-AF65-F5344CB8AC3E}">
        <p14:creationId xmlns:p14="http://schemas.microsoft.com/office/powerpoint/2010/main" val="72572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6D4FD45-3B3F-49B2-A0E4-478F05AF0A82}" type="slidenum">
              <a:rPr lang="en-US" altLang="en-US"/>
              <a:pPr/>
              <a:t>‹#›</a:t>
            </a:fld>
            <a:endParaRPr lang="en-US" altLang="en-US"/>
          </a:p>
        </p:txBody>
      </p:sp>
    </p:spTree>
    <p:extLst>
      <p:ext uri="{BB962C8B-B14F-4D97-AF65-F5344CB8AC3E}">
        <p14:creationId xmlns:p14="http://schemas.microsoft.com/office/powerpoint/2010/main" val="14837306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36DAB486-2644-471F-931B-69649930E22C}" type="slidenum">
              <a:rPr lang="en-US" altLang="en-US"/>
              <a:pPr/>
              <a:t>‹#›</a:t>
            </a:fld>
            <a:endParaRPr lang="en-US" altLang="en-US"/>
          </a:p>
        </p:txBody>
      </p:sp>
    </p:spTree>
    <p:extLst>
      <p:ext uri="{BB962C8B-B14F-4D97-AF65-F5344CB8AC3E}">
        <p14:creationId xmlns:p14="http://schemas.microsoft.com/office/powerpoint/2010/main" val="36152067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DF43F087-F4EA-4326-9980-1F2B5FF2D909}" type="slidenum">
              <a:rPr lang="en-US" altLang="en-US"/>
              <a:pPr/>
              <a:t>‹#›</a:t>
            </a:fld>
            <a:endParaRPr lang="en-US" altLang="en-US"/>
          </a:p>
        </p:txBody>
      </p:sp>
    </p:spTree>
    <p:extLst>
      <p:ext uri="{BB962C8B-B14F-4D97-AF65-F5344CB8AC3E}">
        <p14:creationId xmlns:p14="http://schemas.microsoft.com/office/powerpoint/2010/main" val="13922881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280D2BE2-CCDF-47C2-BA7D-94CDFF083ED7}" type="slidenum">
              <a:rPr lang="en-US" altLang="en-US"/>
              <a:pPr/>
              <a:t>‹#›</a:t>
            </a:fld>
            <a:endParaRPr lang="en-US" altLang="en-US"/>
          </a:p>
        </p:txBody>
      </p:sp>
    </p:spTree>
    <p:extLst>
      <p:ext uri="{BB962C8B-B14F-4D97-AF65-F5344CB8AC3E}">
        <p14:creationId xmlns:p14="http://schemas.microsoft.com/office/powerpoint/2010/main" val="2679869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D8D30CA-83CE-4051-9924-4A8C0B90CC8B}" type="slidenum">
              <a:rPr lang="en-US" altLang="en-US"/>
              <a:pPr/>
              <a:t>‹#›</a:t>
            </a:fld>
            <a:endParaRPr lang="en-US" altLang="en-US"/>
          </a:p>
        </p:txBody>
      </p:sp>
    </p:spTree>
    <p:extLst>
      <p:ext uri="{BB962C8B-B14F-4D97-AF65-F5344CB8AC3E}">
        <p14:creationId xmlns:p14="http://schemas.microsoft.com/office/powerpoint/2010/main" val="1424986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9065203D-871B-49ED-B3EB-785158DF3EBA}" type="slidenum">
              <a:rPr lang="en-US" altLang="en-US"/>
              <a:pPr/>
              <a:t>‹#›</a:t>
            </a:fld>
            <a:endParaRPr lang="en-US" altLang="en-US"/>
          </a:p>
        </p:txBody>
      </p:sp>
    </p:spTree>
    <p:extLst>
      <p:ext uri="{BB962C8B-B14F-4D97-AF65-F5344CB8AC3E}">
        <p14:creationId xmlns:p14="http://schemas.microsoft.com/office/powerpoint/2010/main" val="1328554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A57EE0DA-1B2B-4F2D-A43B-3B669422F713}" type="slidenum">
              <a:rPr lang="en-US" altLang="en-US"/>
              <a:pPr/>
              <a:t>‹#›</a:t>
            </a:fld>
            <a:endParaRPr lang="en-US" altLang="en-US"/>
          </a:p>
        </p:txBody>
      </p:sp>
    </p:spTree>
    <p:extLst>
      <p:ext uri="{BB962C8B-B14F-4D97-AF65-F5344CB8AC3E}">
        <p14:creationId xmlns:p14="http://schemas.microsoft.com/office/powerpoint/2010/main" val="210507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07C34578-542D-4543-9F2B-A594E4030243}" type="slidenum">
              <a:rPr lang="en-US" altLang="en-US"/>
              <a:pPr/>
              <a:t>‹#›</a:t>
            </a:fld>
            <a:endParaRPr lang="en-US" altLang="en-US"/>
          </a:p>
        </p:txBody>
      </p:sp>
    </p:spTree>
    <p:extLst>
      <p:ext uri="{BB962C8B-B14F-4D97-AF65-F5344CB8AC3E}">
        <p14:creationId xmlns:p14="http://schemas.microsoft.com/office/powerpoint/2010/main" val="346797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1E9B8F0D-C645-428B-882C-2B3D3E8D0851}" type="slidenum">
              <a:rPr lang="en-US" altLang="en-US"/>
              <a:pPr/>
              <a:t>‹#›</a:t>
            </a:fld>
            <a:endParaRPr lang="en-US" altLang="en-US"/>
          </a:p>
        </p:txBody>
      </p:sp>
    </p:spTree>
    <p:extLst>
      <p:ext uri="{BB962C8B-B14F-4D97-AF65-F5344CB8AC3E}">
        <p14:creationId xmlns:p14="http://schemas.microsoft.com/office/powerpoint/2010/main" val="32178444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93F9B25-B028-4F35-9C75-0491C092003C}" type="slidenum">
              <a:rPr lang="en-US" altLang="en-US"/>
              <a:pPr/>
              <a:t>‹#›</a:t>
            </a:fld>
            <a:endParaRPr lang="en-US" altLang="en-US"/>
          </a:p>
        </p:txBody>
      </p:sp>
    </p:spTree>
    <p:extLst>
      <p:ext uri="{BB962C8B-B14F-4D97-AF65-F5344CB8AC3E}">
        <p14:creationId xmlns:p14="http://schemas.microsoft.com/office/powerpoint/2010/main" val="2383615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7EC432E-2CE6-4782-B079-CD4BE2BCBD46}" type="slidenum">
              <a:rPr lang="en-US" altLang="en-US"/>
              <a:pPr/>
              <a:t>‹#›</a:t>
            </a:fld>
            <a:endParaRPr lang="en-US" altLang="en-US"/>
          </a:p>
        </p:txBody>
      </p:sp>
    </p:spTree>
    <p:extLst>
      <p:ext uri="{BB962C8B-B14F-4D97-AF65-F5344CB8AC3E}">
        <p14:creationId xmlns:p14="http://schemas.microsoft.com/office/powerpoint/2010/main" val="3983703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smtClean="0"/>
              <a:t>July 2015</a:t>
            </a:r>
            <a:endParaRPr lang="en-US"/>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Hernandez,Li,Dotlić,Miura (NICT)</a:t>
            </a:r>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8C580FDE-33B9-49CC-8B0E-FB7AC0210820}" type="slidenum">
              <a:rPr lang="en-US" altLang="en-US"/>
              <a:pPr/>
              <a:t>‹#›</a:t>
            </a:fld>
            <a:endParaRPr lang="en-US" altLang="en-US"/>
          </a:p>
        </p:txBody>
      </p:sp>
      <p:sp>
        <p:nvSpPr>
          <p:cNvPr id="1031" name="Rectangle 7"/>
          <p:cNvSpPr>
            <a:spLocks noChangeArrowheads="1"/>
          </p:cNvSpPr>
          <p:nvPr/>
        </p:nvSpPr>
        <p:spPr bwMode="auto">
          <a:xfrm>
            <a:off x="3657600" y="393700"/>
            <a:ext cx="4800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Doc: IEEE </a:t>
            </a:r>
            <a:r>
              <a:rPr lang="en-US" altLang="en-US" sz="1400" b="1" dirty="0" smtClean="0"/>
              <a:t>802.15-15-0577-00-0008</a:t>
            </a:r>
            <a:endParaRPr lang="en-US" alt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a:solidFill>
                  <a:srgbClr val="898989"/>
                </a:solidFill>
              </a:defRPr>
            </a:lvl1pPr>
          </a:lstStyle>
          <a:p>
            <a:pPr>
              <a:defRPr/>
            </a:pPr>
            <a:r>
              <a:rPr lang="en-US" smtClean="0"/>
              <a:t>July 2015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a:solidFill>
                  <a:srgbClr val="898989"/>
                </a:solidFill>
              </a:defRPr>
            </a:lvl1pPr>
          </a:lstStyle>
          <a:p>
            <a:pPr>
              <a:defRPr/>
            </a:pPr>
            <a:r>
              <a:rPr lang="en-US"/>
              <a:t>Hernandez,Li,Dotlić,Miura (NICT)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defRPr>
            </a:lvl1pPr>
          </a:lstStyle>
          <a:p>
            <a:fld id="{62E1E99A-322E-4432-84AD-AE7E2C7F9D3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smtClean="0">
                <a:latin typeface="Times New Roman" pitchFamily="18" charset="0"/>
              </a:rPr>
              <a:t>July 2015</a:t>
            </a:r>
          </a:p>
        </p:txBody>
      </p:sp>
      <p:sp>
        <p:nvSpPr>
          <p:cNvPr id="307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smtClean="0">
                <a:latin typeface="Times New Roman" pitchFamily="18" charset="0"/>
              </a:rPr>
              <a:t>Hernandez,Li,Dotlić,Miura (NICT)</a:t>
            </a:r>
          </a:p>
        </p:txBody>
      </p:sp>
      <p:sp>
        <p:nvSpPr>
          <p:cNvPr id="3076" name="Slide Number Placeholder 3"/>
          <p:cNvSpPr>
            <a:spLocks noGrp="1"/>
          </p:cNvSpPr>
          <p:nvPr>
            <p:ph type="sldNum" sz="quarter" idx="12"/>
          </p:nvPr>
        </p:nvSpPr>
        <p:spPr>
          <a:xfrm>
            <a:off x="4394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Times New Roman" pitchFamily="18" charset="0"/>
              </a:rPr>
              <a:t>Slide </a:t>
            </a:r>
            <a:fld id="{D8D079A4-40F1-41BA-93C3-8193D79C2DFC}"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770438"/>
          </a:xfrm>
          <a:prstGeom prst="rect">
            <a:avLst/>
          </a:prstGeom>
          <a:noFill/>
          <a:ln w="12700">
            <a:noFill/>
            <a:miter lim="800000"/>
            <a:headEnd type="none" w="sm" len="sm"/>
            <a:tailEnd type="none" w="sm" len="sm"/>
          </a:ln>
          <a:effec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1800" b="1" u="sng" dirty="0">
                <a:solidFill>
                  <a:schemeClr val="tx2"/>
                </a:solidFill>
                <a:effectLst>
                  <a:outerShdw blurRad="38100" dist="38100" dir="2700000" algn="tl">
                    <a:srgbClr val="C0C0C0"/>
                  </a:outerShdw>
                </a:effectLst>
                <a:latin typeface="Times New Roman" pitchFamily="18" charset="0"/>
              </a:rPr>
              <a:t>Project: IEEE P802.15 Working Group for Wireless Personal Area Networks (WPANs)</a:t>
            </a:r>
            <a:endParaRPr lang="en-US" altLang="en-US" sz="1600" b="1" dirty="0">
              <a:solidFill>
                <a:schemeClr val="tx2"/>
              </a:solidFill>
              <a:latin typeface="Times New Roman" pitchFamily="18" charset="0"/>
            </a:endParaRPr>
          </a:p>
          <a:p>
            <a:pPr>
              <a:spcBef>
                <a:spcPct val="0"/>
              </a:spcBef>
              <a:buFontTx/>
              <a:buNone/>
            </a:pPr>
            <a:endParaRPr lang="en-US" altLang="en-US" sz="1600" dirty="0">
              <a:solidFill>
                <a:schemeClr val="tx2"/>
              </a:solidFill>
              <a:latin typeface="Times New Roman" pitchFamily="18" charset="0"/>
            </a:endParaRPr>
          </a:p>
          <a:p>
            <a:pPr>
              <a:spcBef>
                <a:spcPct val="0"/>
              </a:spcBef>
              <a:buFontTx/>
              <a:buNone/>
            </a:pPr>
            <a:r>
              <a:rPr lang="en-US" altLang="en-US" sz="1600" b="1" dirty="0">
                <a:solidFill>
                  <a:schemeClr val="tx2"/>
                </a:solidFill>
                <a:latin typeface="Times New Roman" pitchFamily="18" charset="0"/>
              </a:rPr>
              <a:t>Submission Title:</a:t>
            </a:r>
            <a:r>
              <a:rPr lang="en-US" altLang="en-US" sz="1600" dirty="0">
                <a:solidFill>
                  <a:schemeClr val="tx2"/>
                </a:solidFill>
                <a:latin typeface="Times New Roman" pitchFamily="18" charset="0"/>
              </a:rPr>
              <a:t> [ </a:t>
            </a:r>
            <a:r>
              <a:rPr lang="en-US" altLang="en-US" sz="1600" dirty="0" smtClean="0">
                <a:solidFill>
                  <a:schemeClr val="tx2"/>
                </a:solidFill>
                <a:latin typeface="Times New Roman" pitchFamily="18" charset="0"/>
              </a:rPr>
              <a:t>Security for </a:t>
            </a:r>
            <a:r>
              <a:rPr lang="en-US" altLang="en-US" sz="1600" dirty="0" smtClean="0">
                <a:solidFill>
                  <a:schemeClr val="tx2"/>
                </a:solidFill>
                <a:latin typeface="Times New Roman" pitchFamily="18" charset="0"/>
              </a:rPr>
              <a:t>PAC </a:t>
            </a:r>
            <a:r>
              <a:rPr lang="en-US" altLang="en-US" sz="1600" dirty="0" smtClean="0">
                <a:solidFill>
                  <a:schemeClr val="tx2"/>
                </a:solidFill>
                <a:latin typeface="Times New Roman" pitchFamily="18" charset="0"/>
              </a:rPr>
              <a:t>devices ]  </a:t>
            </a:r>
            <a:r>
              <a:rPr lang="en-US" altLang="en-US" sz="1600" dirty="0">
                <a:solidFill>
                  <a:schemeClr val="tx2"/>
                </a:solidFill>
                <a:latin typeface="Times New Roman" pitchFamily="18" charset="0"/>
              </a:rPr>
              <a:t>	</a:t>
            </a:r>
          </a:p>
          <a:p>
            <a:pPr>
              <a:spcBef>
                <a:spcPct val="0"/>
              </a:spcBef>
              <a:buFontTx/>
              <a:buNone/>
            </a:pPr>
            <a:r>
              <a:rPr lang="en-US" altLang="en-US" sz="1600" b="1" dirty="0">
                <a:solidFill>
                  <a:schemeClr val="tx2"/>
                </a:solidFill>
                <a:latin typeface="Times New Roman" pitchFamily="18" charset="0"/>
              </a:rPr>
              <a:t>Date Submitted: </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July </a:t>
            </a:r>
            <a:r>
              <a:rPr lang="en-US" altLang="en-US" sz="1600" dirty="0" smtClean="0">
                <a:solidFill>
                  <a:schemeClr val="tx2"/>
                </a:solidFill>
                <a:latin typeface="Times New Roman" pitchFamily="18" charset="0"/>
              </a:rPr>
              <a:t>15</a:t>
            </a:r>
            <a:r>
              <a:rPr lang="en-US" altLang="en-US" sz="1600" dirty="0" smtClean="0">
                <a:solidFill>
                  <a:schemeClr val="tx2"/>
                </a:solidFill>
                <a:latin typeface="Times New Roman" pitchFamily="18" charset="0"/>
              </a:rPr>
              <a:t>th</a:t>
            </a:r>
            <a:r>
              <a:rPr lang="en-US" altLang="en-US" sz="1600" dirty="0">
                <a:solidFill>
                  <a:schemeClr val="tx2"/>
                </a:solidFill>
                <a:latin typeface="Times New Roman" pitchFamily="18" charset="0"/>
              </a:rPr>
              <a:t>, 2015 ]</a:t>
            </a:r>
          </a:p>
          <a:p>
            <a:pPr>
              <a:spcBef>
                <a:spcPct val="0"/>
              </a:spcBef>
              <a:buFontTx/>
              <a:buNone/>
            </a:pPr>
            <a:r>
              <a:rPr lang="en-US" altLang="en-US" sz="1600" b="1" dirty="0">
                <a:solidFill>
                  <a:schemeClr val="tx2"/>
                </a:solidFill>
                <a:latin typeface="Times New Roman" pitchFamily="18" charset="0"/>
              </a:rPr>
              <a:t>Source:</a:t>
            </a:r>
            <a:r>
              <a:rPr lang="en-US" altLang="en-US" sz="1600" dirty="0">
                <a:solidFill>
                  <a:schemeClr val="tx2"/>
                </a:solidFill>
                <a:latin typeface="Times New Roman" pitchFamily="18" charset="0"/>
              </a:rPr>
              <a:t> [Marco Hernandez, Huan-Bang Li, Igor </a:t>
            </a:r>
            <a:r>
              <a:rPr lang="en-US" altLang="en-US" sz="1600" dirty="0" err="1">
                <a:solidFill>
                  <a:schemeClr val="tx2"/>
                </a:solidFill>
                <a:latin typeface="Times New Roman" pitchFamily="18" charset="0"/>
              </a:rPr>
              <a:t>Dotlić</a:t>
            </a:r>
            <a:r>
              <a:rPr lang="en-US" altLang="en-US" sz="1600" dirty="0">
                <a:solidFill>
                  <a:schemeClr val="tx2"/>
                </a:solidFill>
                <a:latin typeface="Times New Roman" pitchFamily="18" charset="0"/>
              </a:rPr>
              <a:t>, </a:t>
            </a:r>
            <a:r>
              <a:rPr lang="en-US" altLang="en-US" sz="1600" dirty="0" err="1">
                <a:solidFill>
                  <a:schemeClr val="tx2"/>
                </a:solidFill>
                <a:latin typeface="Times New Roman" pitchFamily="18" charset="0"/>
              </a:rPr>
              <a:t>Ryu</a:t>
            </a:r>
            <a:r>
              <a:rPr lang="en-US" altLang="en-US" sz="1600" dirty="0">
                <a:solidFill>
                  <a:schemeClr val="tx2"/>
                </a:solidFill>
                <a:latin typeface="Times New Roman" pitchFamily="18" charset="0"/>
              </a:rPr>
              <a:t> Miura</a:t>
            </a:r>
            <a:r>
              <a:rPr lang="en-US" altLang="en-US" sz="1600" dirty="0">
                <a:solidFill>
                  <a:srgbClr val="FF0000"/>
                </a:solidFill>
                <a:latin typeface="Times New Roman" pitchFamily="18" charset="0"/>
              </a:rPr>
              <a:t> </a:t>
            </a:r>
            <a:r>
              <a:rPr lang="en-US" altLang="en-US" sz="1600" dirty="0">
                <a:latin typeface="Times New Roman" pitchFamily="18" charset="0"/>
              </a:rPr>
              <a:t>] </a:t>
            </a:r>
          </a:p>
          <a:p>
            <a:pPr>
              <a:spcBef>
                <a:spcPct val="0"/>
              </a:spcBef>
              <a:buFontTx/>
              <a:buNone/>
            </a:pPr>
            <a:r>
              <a:rPr lang="en-US" altLang="en-US" sz="1600" b="1" dirty="0">
                <a:solidFill>
                  <a:schemeClr val="tx2"/>
                </a:solidFill>
                <a:latin typeface="Times New Roman" pitchFamily="18" charset="0"/>
              </a:rPr>
              <a:t>Company:</a:t>
            </a:r>
            <a:r>
              <a:rPr lang="en-US" altLang="en-US" sz="1600" dirty="0">
                <a:solidFill>
                  <a:schemeClr val="tx2"/>
                </a:solidFill>
                <a:latin typeface="Times New Roman" pitchFamily="18" charset="0"/>
              </a:rPr>
              <a:t> [</a:t>
            </a:r>
            <a:r>
              <a:rPr lang="en-US" altLang="en-US" sz="1600" dirty="0">
                <a:latin typeface="Times New Roman" pitchFamily="18" charset="0"/>
              </a:rPr>
              <a:t>NICT]</a:t>
            </a:r>
          </a:p>
          <a:p>
            <a:pPr>
              <a:spcBef>
                <a:spcPct val="0"/>
              </a:spcBef>
              <a:buFontTx/>
              <a:buNone/>
            </a:pPr>
            <a:r>
              <a:rPr lang="en-US" altLang="en-US" sz="1600" b="1" dirty="0">
                <a:solidFill>
                  <a:schemeClr val="tx2"/>
                </a:solidFill>
                <a:latin typeface="Times New Roman" pitchFamily="18" charset="0"/>
              </a:rPr>
              <a:t>Address: </a:t>
            </a:r>
            <a:r>
              <a:rPr lang="en-US" altLang="en-US" sz="1600" dirty="0">
                <a:solidFill>
                  <a:schemeClr val="tx2"/>
                </a:solidFill>
                <a:latin typeface="Times New Roman" pitchFamily="18" charset="0"/>
              </a:rPr>
              <a:t>[</a:t>
            </a:r>
            <a:r>
              <a:rPr lang="en-US" altLang="en-US" sz="1600" dirty="0">
                <a:latin typeface="Times New Roman" pitchFamily="18" charset="0"/>
              </a:rPr>
              <a:t>3-4 </a:t>
            </a:r>
            <a:r>
              <a:rPr lang="en-US" altLang="en-US" sz="1600" dirty="0" err="1">
                <a:latin typeface="Times New Roman" pitchFamily="18" charset="0"/>
              </a:rPr>
              <a:t>Hikarino-oka</a:t>
            </a:r>
            <a:r>
              <a:rPr lang="en-US" altLang="en-US" sz="1600" dirty="0">
                <a:latin typeface="Times New Roman" pitchFamily="18" charset="0"/>
              </a:rPr>
              <a:t>, Yokosuka, 239-0847, Japan</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Voice</a:t>
            </a:r>
            <a:r>
              <a:rPr lang="en-US" altLang="en-US" sz="1600" b="1" dirty="0">
                <a:latin typeface="Times New Roman" pitchFamily="18" charset="0"/>
              </a:rPr>
              <a:t>:</a:t>
            </a:r>
            <a:r>
              <a:rPr lang="en-US" altLang="en-US" sz="1600" dirty="0">
                <a:latin typeface="Times New Roman" pitchFamily="18" charset="0"/>
              </a:rPr>
              <a:t>[+81 46-847-5439</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Fax:</a:t>
            </a:r>
            <a:r>
              <a:rPr lang="en-US" altLang="en-US" sz="1600" dirty="0">
                <a:solidFill>
                  <a:schemeClr val="tx2"/>
                </a:solidFill>
                <a:latin typeface="Times New Roman" pitchFamily="18" charset="0"/>
              </a:rPr>
              <a:t> </a:t>
            </a:r>
            <a:r>
              <a:rPr lang="en-US" altLang="en-US" sz="1600" dirty="0">
                <a:latin typeface="Times New Roman" pitchFamily="18" charset="0"/>
              </a:rPr>
              <a:t>[+81 46-847-5431</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E-Mail:</a:t>
            </a:r>
            <a:r>
              <a:rPr lang="en-US" altLang="en-US" sz="1600" dirty="0">
                <a:solidFill>
                  <a:schemeClr val="tx2"/>
                </a:solidFill>
                <a:latin typeface="Times New Roman" pitchFamily="18" charset="0"/>
              </a:rPr>
              <a:t>[]	</a:t>
            </a:r>
          </a:p>
          <a:p>
            <a:pPr>
              <a:spcBef>
                <a:spcPts val="600"/>
              </a:spcBef>
              <a:spcAft>
                <a:spcPts val="600"/>
              </a:spcAft>
              <a:buFontTx/>
              <a:buNone/>
            </a:pPr>
            <a:r>
              <a:rPr lang="en-US" altLang="en-US" sz="1600" b="1" dirty="0">
                <a:solidFill>
                  <a:schemeClr val="tx2"/>
                </a:solidFill>
                <a:latin typeface="Times New Roman" pitchFamily="18" charset="0"/>
              </a:rPr>
              <a:t>Re:</a:t>
            </a:r>
            <a:r>
              <a:rPr lang="en-US" altLang="en-US" sz="1600" dirty="0">
                <a:solidFill>
                  <a:schemeClr val="tx2"/>
                </a:solidFill>
                <a:latin typeface="Times New Roman" pitchFamily="18" charset="0"/>
              </a:rPr>
              <a:t> [</a:t>
            </a:r>
            <a:r>
              <a:rPr lang="en-US" altLang="en-US" sz="1600" dirty="0">
                <a:latin typeface="Times New Roman" pitchFamily="18" charset="0"/>
              </a:rPr>
              <a:t>In response to call for technical contributions TG8</a:t>
            </a:r>
            <a:r>
              <a:rPr lang="en-US" altLang="en-US" sz="1600" dirty="0">
                <a:solidFill>
                  <a:schemeClr val="tx2"/>
                </a:solidFill>
                <a:latin typeface="Times New Roman" pitchFamily="18" charset="0"/>
              </a:rPr>
              <a:t>]</a:t>
            </a:r>
            <a:endParaRPr lang="en-US" altLang="en-US" sz="1200" dirty="0">
              <a:solidFill>
                <a:schemeClr val="tx2"/>
              </a:solidFill>
              <a:latin typeface="Times New Roman" pitchFamily="18" charset="0"/>
            </a:endParaRPr>
          </a:p>
          <a:p>
            <a:pPr>
              <a:spcBef>
                <a:spcPts val="600"/>
              </a:spcBef>
              <a:spcAft>
                <a:spcPts val="600"/>
              </a:spcAft>
              <a:buFontTx/>
              <a:buNone/>
            </a:pPr>
            <a:r>
              <a:rPr lang="en-US" altLang="en-US" sz="1600" b="1" dirty="0">
                <a:solidFill>
                  <a:schemeClr val="tx2"/>
                </a:solidFill>
                <a:latin typeface="Times New Roman" pitchFamily="18" charset="0"/>
              </a:rPr>
              <a:t>Abstract:</a:t>
            </a:r>
            <a:r>
              <a:rPr lang="en-US" altLang="en-US" sz="1600" dirty="0">
                <a:solidFill>
                  <a:schemeClr val="tx2"/>
                </a:solidFill>
                <a:latin typeface="Times New Roman" pitchFamily="18" charset="0"/>
              </a:rPr>
              <a:t>	[ ]</a:t>
            </a:r>
          </a:p>
          <a:p>
            <a:pPr>
              <a:spcBef>
                <a:spcPts val="600"/>
              </a:spcBef>
              <a:spcAft>
                <a:spcPts val="600"/>
              </a:spcAft>
              <a:buFontTx/>
              <a:buNone/>
            </a:pPr>
            <a:r>
              <a:rPr lang="en-US" altLang="en-US" sz="1600" b="1" dirty="0">
                <a:solidFill>
                  <a:schemeClr val="tx2"/>
                </a:solidFill>
                <a:latin typeface="Times New Roman" pitchFamily="18" charset="0"/>
              </a:rPr>
              <a:t>Purpose:</a:t>
            </a:r>
            <a:r>
              <a:rPr lang="en-US" altLang="en-US" sz="1600" dirty="0">
                <a:solidFill>
                  <a:schemeClr val="tx2"/>
                </a:solidFill>
                <a:latin typeface="Times New Roman" pitchFamily="18" charset="0"/>
              </a:rPr>
              <a:t>	[</a:t>
            </a:r>
            <a:r>
              <a:rPr lang="en-US" altLang="en-US" sz="1600" dirty="0">
                <a:latin typeface="Times New Roman" pitchFamily="18" charset="0"/>
              </a:rPr>
              <a:t>Material for discussion in 802.15.8 TG</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Notice:</a:t>
            </a:r>
            <a:r>
              <a:rPr lang="en-US" altLang="en-US" sz="1600" dirty="0">
                <a:solidFill>
                  <a:schemeClr val="tx2"/>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ct val="0"/>
              </a:spcBef>
              <a:buFontTx/>
              <a:buNone/>
            </a:pPr>
            <a:r>
              <a:rPr lang="en-US" altLang="en-US" sz="1600" b="1" dirty="0">
                <a:solidFill>
                  <a:schemeClr val="tx2"/>
                </a:solidFill>
                <a:latin typeface="Times New Roman" pitchFamily="18" charset="0"/>
              </a:rPr>
              <a:t>Release:</a:t>
            </a:r>
            <a:r>
              <a:rPr lang="en-US" altLang="en-US" sz="1600" dirty="0">
                <a:solidFill>
                  <a:schemeClr val="tx2"/>
                </a:solidFill>
                <a:latin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 key generation</a:t>
            </a:r>
          </a:p>
        </p:txBody>
      </p:sp>
      <p:sp>
        <p:nvSpPr>
          <p:cNvPr id="3" name="Content Placeholder 2"/>
          <p:cNvSpPr>
            <a:spLocks noGrp="1"/>
          </p:cNvSpPr>
          <p:nvPr>
            <p:ph idx="1"/>
          </p:nvPr>
        </p:nvSpPr>
        <p:spPr/>
        <p:txBody>
          <a:bodyPr/>
          <a:lstStyle/>
          <a:p>
            <a:pPr lvl="0"/>
            <a:r>
              <a:rPr lang="en-US" sz="2400" dirty="0">
                <a:solidFill>
                  <a:srgbClr val="000000"/>
                </a:solidFill>
                <a:latin typeface="Times New Roman"/>
              </a:rPr>
              <a:t>Information reconciliation</a:t>
            </a:r>
          </a:p>
          <a:p>
            <a:pPr lvl="1"/>
            <a:r>
              <a:rPr lang="en-US" sz="2000" dirty="0">
                <a:solidFill>
                  <a:srgbClr val="000000"/>
                </a:solidFill>
                <a:latin typeface="Times New Roman"/>
              </a:rPr>
              <a:t>Due to imperfect channel reciprocity, bit errors are corrected by FEC</a:t>
            </a:r>
            <a:r>
              <a:rPr lang="en-US" sz="2000" dirty="0" smtClean="0">
                <a:solidFill>
                  <a:srgbClr val="000000"/>
                </a:solidFill>
                <a:latin typeface="Times New Roman"/>
              </a:rPr>
              <a:t>.</a:t>
            </a:r>
          </a:p>
          <a:p>
            <a:pPr lvl="1"/>
            <a:r>
              <a:rPr lang="en-US" sz="2000" dirty="0" smtClean="0">
                <a:solidFill>
                  <a:srgbClr val="000000"/>
                </a:solidFill>
                <a:latin typeface="Times New Roman"/>
              </a:rPr>
              <a:t>This can generate overhead and ease for an attacker to jam it.</a:t>
            </a:r>
          </a:p>
          <a:p>
            <a:pPr lvl="0"/>
            <a:endParaRPr lang="en-US" sz="1900" dirty="0">
              <a:solidFill>
                <a:srgbClr val="000000"/>
              </a:solidFill>
              <a:latin typeface="Times New Roman"/>
            </a:endParaRPr>
          </a:p>
          <a:p>
            <a:endParaRPr lang="en-US" sz="2400" dirty="0" smtClean="0">
              <a:solidFill>
                <a:srgbClr val="000000"/>
              </a:solidFill>
              <a:latin typeface="Times New Roman"/>
            </a:endParaRPr>
          </a:p>
          <a:p>
            <a:endParaRPr lang="en-US" dirty="0"/>
          </a:p>
        </p:txBody>
      </p:sp>
      <p:sp>
        <p:nvSpPr>
          <p:cNvPr id="4" name="Date Placeholder 3"/>
          <p:cNvSpPr>
            <a:spLocks noGrp="1"/>
          </p:cNvSpPr>
          <p:nvPr>
            <p:ph type="dt" sz="half" idx="10"/>
          </p:nvPr>
        </p:nvSpPr>
        <p:spPr/>
        <p:txBody>
          <a:bodyPr/>
          <a:lstStyle/>
          <a:p>
            <a:pPr>
              <a:defRPr/>
            </a:pPr>
            <a:r>
              <a:rPr lang="en-US" smtClean="0"/>
              <a:t>July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10</a:t>
            </a:fld>
            <a:endParaRPr lang="en-US" altLang="en-US"/>
          </a:p>
        </p:txBody>
      </p:sp>
    </p:spTree>
    <p:extLst>
      <p:ext uri="{BB962C8B-B14F-4D97-AF65-F5344CB8AC3E}">
        <p14:creationId xmlns:p14="http://schemas.microsoft.com/office/powerpoint/2010/main" val="359870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 key generation</a:t>
            </a:r>
          </a:p>
        </p:txBody>
      </p:sp>
      <p:sp>
        <p:nvSpPr>
          <p:cNvPr id="3" name="Content Placeholder 2"/>
          <p:cNvSpPr>
            <a:spLocks noGrp="1"/>
          </p:cNvSpPr>
          <p:nvPr>
            <p:ph idx="1"/>
          </p:nvPr>
        </p:nvSpPr>
        <p:spPr/>
        <p:txBody>
          <a:bodyPr/>
          <a:lstStyle/>
          <a:p>
            <a:r>
              <a:rPr lang="en-US" sz="2400" dirty="0" smtClean="0">
                <a:latin typeface="+mj-lt"/>
              </a:rPr>
              <a:t>Privacy amplification</a:t>
            </a:r>
          </a:p>
          <a:p>
            <a:pPr lvl="1"/>
            <a:r>
              <a:rPr lang="en-US" sz="1900" dirty="0" smtClean="0">
                <a:latin typeface="+mj-lt"/>
              </a:rPr>
              <a:t>How to eliminate partial information (correlated bits) by a passive attacker eavesdropping during </a:t>
            </a:r>
            <a:r>
              <a:rPr lang="en-US" sz="1900" i="1" dirty="0" smtClean="0">
                <a:latin typeface="+mj-lt"/>
              </a:rPr>
              <a:t>probing</a:t>
            </a:r>
            <a:r>
              <a:rPr lang="en-US" sz="1900" dirty="0" smtClean="0">
                <a:latin typeface="+mj-lt"/>
              </a:rPr>
              <a:t> and </a:t>
            </a:r>
            <a:r>
              <a:rPr lang="en-US" sz="1900" i="1" dirty="0" smtClean="0">
                <a:latin typeface="+mj-lt"/>
              </a:rPr>
              <a:t>reconciliation</a:t>
            </a:r>
            <a:r>
              <a:rPr lang="en-US" sz="1900" dirty="0" smtClean="0">
                <a:latin typeface="+mj-lt"/>
              </a:rPr>
              <a:t>.</a:t>
            </a:r>
          </a:p>
          <a:p>
            <a:pPr lvl="1"/>
            <a:r>
              <a:rPr lang="en-US" sz="1900" dirty="0" smtClean="0">
                <a:latin typeface="+mj-lt"/>
              </a:rPr>
              <a:t>In practice, it is very hard to estimate how much information is leaked to a eavesdropper. </a:t>
            </a:r>
          </a:p>
          <a:p>
            <a:pPr lvl="1"/>
            <a:r>
              <a:rPr lang="en-US" sz="1900" dirty="0" smtClean="0">
                <a:latin typeface="+mj-lt"/>
              </a:rPr>
              <a:t>Consequently, privacy amplification becomes nontrivial, hard to decide, and unclear if it is effective. </a:t>
            </a:r>
          </a:p>
        </p:txBody>
      </p:sp>
      <p:sp>
        <p:nvSpPr>
          <p:cNvPr id="4" name="Date Placeholder 3"/>
          <p:cNvSpPr>
            <a:spLocks noGrp="1"/>
          </p:cNvSpPr>
          <p:nvPr>
            <p:ph type="dt" sz="half" idx="10"/>
          </p:nvPr>
        </p:nvSpPr>
        <p:spPr/>
        <p:txBody>
          <a:bodyPr/>
          <a:lstStyle/>
          <a:p>
            <a:pPr>
              <a:defRPr/>
            </a:pPr>
            <a:r>
              <a:rPr lang="en-US" smtClean="0"/>
              <a:t>July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11</a:t>
            </a:fld>
            <a:endParaRPr lang="en-US" altLang="en-US"/>
          </a:p>
        </p:txBody>
      </p:sp>
    </p:spTree>
    <p:extLst>
      <p:ext uri="{BB962C8B-B14F-4D97-AF65-F5344CB8AC3E}">
        <p14:creationId xmlns:p14="http://schemas.microsoft.com/office/powerpoint/2010/main" val="3698843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 key generation</a:t>
            </a:r>
          </a:p>
        </p:txBody>
      </p:sp>
      <p:sp>
        <p:nvSpPr>
          <p:cNvPr id="3" name="Content Placeholder 2"/>
          <p:cNvSpPr>
            <a:spLocks noGrp="1"/>
          </p:cNvSpPr>
          <p:nvPr>
            <p:ph idx="1"/>
          </p:nvPr>
        </p:nvSpPr>
        <p:spPr/>
        <p:txBody>
          <a:bodyPr/>
          <a:lstStyle/>
          <a:p>
            <a:pPr lvl="0"/>
            <a:r>
              <a:rPr lang="en-US" sz="2400" dirty="0">
                <a:solidFill>
                  <a:srgbClr val="000000"/>
                </a:solidFill>
                <a:latin typeface="Times New Roman"/>
              </a:rPr>
              <a:t>This </a:t>
            </a:r>
            <a:r>
              <a:rPr lang="en-US" sz="2400" dirty="0" smtClean="0">
                <a:solidFill>
                  <a:srgbClr val="000000"/>
                </a:solidFill>
                <a:latin typeface="Times New Roman"/>
              </a:rPr>
              <a:t>uncertainty on leaked </a:t>
            </a:r>
            <a:r>
              <a:rPr lang="en-US" sz="2400" dirty="0">
                <a:solidFill>
                  <a:srgbClr val="000000"/>
                </a:solidFill>
                <a:latin typeface="Times New Roman"/>
              </a:rPr>
              <a:t>information is a bigger </a:t>
            </a:r>
            <a:r>
              <a:rPr lang="en-US" sz="2400" dirty="0" smtClean="0">
                <a:solidFill>
                  <a:srgbClr val="000000"/>
                </a:solidFill>
                <a:latin typeface="Times New Roman"/>
              </a:rPr>
              <a:t>problem:</a:t>
            </a:r>
            <a:endParaRPr lang="en-US" sz="2400" dirty="0">
              <a:solidFill>
                <a:srgbClr val="000000"/>
              </a:solidFill>
              <a:latin typeface="Times New Roman"/>
            </a:endParaRPr>
          </a:p>
          <a:p>
            <a:pPr lvl="1"/>
            <a:r>
              <a:rPr lang="en-US" sz="1900" dirty="0">
                <a:solidFill>
                  <a:srgbClr val="000000"/>
                </a:solidFill>
                <a:latin typeface="Times New Roman"/>
              </a:rPr>
              <a:t>Experimental work has shown strong correlation in measurements by eavesdroppers located [significantly] greater than </a:t>
            </a:r>
            <a:r>
              <a:rPr lang="el-GR" sz="1900" dirty="0">
                <a:solidFill>
                  <a:srgbClr val="000000"/>
                </a:solidFill>
                <a:latin typeface="Times New Roman"/>
              </a:rPr>
              <a:t>λ</a:t>
            </a:r>
            <a:r>
              <a:rPr lang="en-US" sz="1900" dirty="0">
                <a:solidFill>
                  <a:srgbClr val="000000"/>
                </a:solidFill>
                <a:latin typeface="Times New Roman"/>
              </a:rPr>
              <a:t>/2 from legitimate devices.</a:t>
            </a:r>
          </a:p>
          <a:p>
            <a:pPr lvl="1"/>
            <a:r>
              <a:rPr lang="en-US" sz="1900" dirty="0">
                <a:solidFill>
                  <a:srgbClr val="000000"/>
                </a:solidFill>
                <a:latin typeface="Times New Roman"/>
              </a:rPr>
              <a:t>Poor multipath scattering, interference scenario are unpredictable.</a:t>
            </a:r>
          </a:p>
          <a:p>
            <a:pPr lvl="1"/>
            <a:r>
              <a:rPr lang="en-US" sz="1900" dirty="0">
                <a:solidFill>
                  <a:srgbClr val="000000"/>
                </a:solidFill>
                <a:latin typeface="Times New Roman"/>
              </a:rPr>
              <a:t>There is no clear safeguard distance to ensure secure key generation.</a:t>
            </a:r>
          </a:p>
          <a:p>
            <a:pPr lvl="0"/>
            <a:r>
              <a:rPr lang="en-US" sz="2400" b="1" dirty="0">
                <a:solidFill>
                  <a:srgbClr val="000000"/>
                </a:solidFill>
                <a:latin typeface="Times New Roman"/>
              </a:rPr>
              <a:t>Secure</a:t>
            </a:r>
            <a:r>
              <a:rPr lang="en-US" sz="2400" dirty="0">
                <a:solidFill>
                  <a:srgbClr val="000000"/>
                </a:solidFill>
                <a:latin typeface="Times New Roman"/>
              </a:rPr>
              <a:t> key </a:t>
            </a:r>
            <a:r>
              <a:rPr lang="en-US" sz="2400" dirty="0" smtClean="0">
                <a:solidFill>
                  <a:srgbClr val="000000"/>
                </a:solidFill>
                <a:latin typeface="Times New Roman"/>
              </a:rPr>
              <a:t>generation by PHY </a:t>
            </a:r>
            <a:r>
              <a:rPr lang="en-US" sz="2400" dirty="0">
                <a:solidFill>
                  <a:srgbClr val="000000"/>
                </a:solidFill>
                <a:latin typeface="Times New Roman"/>
              </a:rPr>
              <a:t>is </a:t>
            </a:r>
            <a:r>
              <a:rPr lang="en-US" sz="2400" dirty="0" smtClean="0">
                <a:solidFill>
                  <a:srgbClr val="000000"/>
                </a:solidFill>
                <a:latin typeface="Times New Roman"/>
              </a:rPr>
              <a:t>still an </a:t>
            </a:r>
            <a:r>
              <a:rPr lang="en-US" sz="2400" dirty="0">
                <a:solidFill>
                  <a:srgbClr val="000000"/>
                </a:solidFill>
                <a:latin typeface="Times New Roman"/>
              </a:rPr>
              <a:t>open issue</a:t>
            </a:r>
            <a:r>
              <a:rPr lang="en-US" sz="2400" dirty="0" smtClean="0">
                <a:solidFill>
                  <a:srgbClr val="000000"/>
                </a:solidFill>
                <a:latin typeface="Times New Roman"/>
              </a:rPr>
              <a:t>.</a:t>
            </a:r>
          </a:p>
          <a:p>
            <a:pPr lvl="1"/>
            <a:r>
              <a:rPr lang="en-US" sz="1900" dirty="0">
                <a:solidFill>
                  <a:srgbClr val="000000"/>
                </a:solidFill>
                <a:latin typeface="Times New Roman"/>
              </a:rPr>
              <a:t>Group key generation is an open problem too.</a:t>
            </a:r>
          </a:p>
          <a:p>
            <a:pPr lvl="0"/>
            <a:endParaRPr lang="en-US" sz="2400" dirty="0" smtClean="0">
              <a:solidFill>
                <a:srgbClr val="000000"/>
              </a:solidFill>
              <a:latin typeface="Times New Roman"/>
            </a:endParaRPr>
          </a:p>
          <a:p>
            <a:pPr lvl="0"/>
            <a:endParaRPr lang="en-US" sz="2400" dirty="0">
              <a:solidFill>
                <a:srgbClr val="000000"/>
              </a:solidFill>
              <a:latin typeface="Times New Roman"/>
            </a:endParaRPr>
          </a:p>
          <a:p>
            <a:endParaRPr lang="en-US" sz="2400" dirty="0">
              <a:latin typeface="+mj-lt"/>
            </a:endParaRPr>
          </a:p>
        </p:txBody>
      </p:sp>
      <p:sp>
        <p:nvSpPr>
          <p:cNvPr id="4" name="Date Placeholder 3"/>
          <p:cNvSpPr>
            <a:spLocks noGrp="1"/>
          </p:cNvSpPr>
          <p:nvPr>
            <p:ph type="dt" sz="half" idx="10"/>
          </p:nvPr>
        </p:nvSpPr>
        <p:spPr/>
        <p:txBody>
          <a:bodyPr/>
          <a:lstStyle/>
          <a:p>
            <a:pPr>
              <a:defRPr/>
            </a:pPr>
            <a:r>
              <a:rPr lang="en-US" smtClean="0"/>
              <a:t>July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12</a:t>
            </a:fld>
            <a:endParaRPr lang="en-US" altLang="en-US"/>
          </a:p>
        </p:txBody>
      </p:sp>
    </p:spTree>
    <p:extLst>
      <p:ext uri="{BB962C8B-B14F-4D97-AF65-F5344CB8AC3E}">
        <p14:creationId xmlns:p14="http://schemas.microsoft.com/office/powerpoint/2010/main" val="519517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attacks</a:t>
            </a:r>
            <a:endParaRPr lang="en-US" dirty="0"/>
          </a:p>
        </p:txBody>
      </p:sp>
      <p:sp>
        <p:nvSpPr>
          <p:cNvPr id="3" name="Content Placeholder 2"/>
          <p:cNvSpPr>
            <a:spLocks noGrp="1"/>
          </p:cNvSpPr>
          <p:nvPr>
            <p:ph idx="1"/>
          </p:nvPr>
        </p:nvSpPr>
        <p:spPr/>
        <p:txBody>
          <a:bodyPr/>
          <a:lstStyle/>
          <a:p>
            <a:r>
              <a:rPr lang="en-US" sz="2400" dirty="0" smtClean="0">
                <a:latin typeface="+mj-lt"/>
              </a:rPr>
              <a:t>The current work on PHY key generation focuses on security analysis under passive attacks. </a:t>
            </a:r>
          </a:p>
          <a:p>
            <a:r>
              <a:rPr lang="en-US" sz="2400" dirty="0" smtClean="0">
                <a:latin typeface="+mj-lt"/>
              </a:rPr>
              <a:t>Research on PHY key generation/protocol under active attacks is largely open. For instance:</a:t>
            </a:r>
          </a:p>
          <a:p>
            <a:pPr lvl="1"/>
            <a:r>
              <a:rPr lang="en-US" sz="1900" dirty="0" smtClean="0">
                <a:latin typeface="+mj-lt"/>
              </a:rPr>
              <a:t>Disruptive jamming: it aims to disrupt the key generation rate by injecting jamming signals during probing.</a:t>
            </a:r>
          </a:p>
          <a:p>
            <a:pPr lvl="1"/>
            <a:r>
              <a:rPr lang="en-US" sz="1900" dirty="0" smtClean="0">
                <a:latin typeface="+mj-lt"/>
              </a:rPr>
              <a:t>Manipulative jamming: Controlling the channel measurements at legitimate users, compromising the generated keys.</a:t>
            </a:r>
          </a:p>
          <a:p>
            <a:pPr lvl="1"/>
            <a:r>
              <a:rPr lang="en-US" sz="1900" dirty="0" smtClean="0">
                <a:latin typeface="+mj-lt"/>
              </a:rPr>
              <a:t>Channel manipulation: Controlling the channel between users, and so the generated keys. </a:t>
            </a:r>
          </a:p>
          <a:p>
            <a:pPr lvl="2"/>
            <a:r>
              <a:rPr lang="en-US" sz="1500" dirty="0" smtClean="0">
                <a:latin typeface="+mj-lt"/>
              </a:rPr>
              <a:t>Details of the attacks can be found in the literature.</a:t>
            </a:r>
            <a:endParaRPr lang="en-US" sz="1500" dirty="0">
              <a:latin typeface="+mj-lt"/>
            </a:endParaRPr>
          </a:p>
        </p:txBody>
      </p:sp>
      <p:sp>
        <p:nvSpPr>
          <p:cNvPr id="4" name="Date Placeholder 3"/>
          <p:cNvSpPr>
            <a:spLocks noGrp="1"/>
          </p:cNvSpPr>
          <p:nvPr>
            <p:ph type="dt" sz="half" idx="10"/>
          </p:nvPr>
        </p:nvSpPr>
        <p:spPr/>
        <p:txBody>
          <a:bodyPr/>
          <a:lstStyle/>
          <a:p>
            <a:pPr>
              <a:defRPr/>
            </a:pPr>
            <a:r>
              <a:rPr lang="en-US" smtClean="0"/>
              <a:t>July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13</a:t>
            </a:fld>
            <a:endParaRPr lang="en-US" altLang="en-US"/>
          </a:p>
        </p:txBody>
      </p:sp>
    </p:spTree>
    <p:extLst>
      <p:ext uri="{BB962C8B-B14F-4D97-AF65-F5344CB8AC3E}">
        <p14:creationId xmlns:p14="http://schemas.microsoft.com/office/powerpoint/2010/main" val="1471129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sz="2400" dirty="0">
                <a:solidFill>
                  <a:srgbClr val="000000"/>
                </a:solidFill>
                <a:latin typeface="Times New Roman"/>
              </a:rPr>
              <a:t>As an alternative to CSPRG for key </a:t>
            </a:r>
            <a:r>
              <a:rPr lang="en-US" sz="2400" dirty="0" smtClean="0">
                <a:solidFill>
                  <a:srgbClr val="000000"/>
                </a:solidFill>
                <a:latin typeface="Times New Roman"/>
              </a:rPr>
              <a:t>generation</a:t>
            </a:r>
            <a:r>
              <a:rPr lang="en-US" sz="2400" dirty="0" smtClean="0">
                <a:latin typeface="+mj-lt"/>
              </a:rPr>
              <a:t>, this PHY proposal seems to be in the realm of academic research and currently it does not seem ready for a practical and secure implementation for PAC or anything else.</a:t>
            </a:r>
          </a:p>
          <a:p>
            <a:endParaRPr lang="en-US" sz="2400" dirty="0" smtClean="0">
              <a:latin typeface="+mj-lt"/>
            </a:endParaRPr>
          </a:p>
          <a:p>
            <a:endParaRPr lang="en-US" sz="2400" dirty="0">
              <a:latin typeface="+mj-lt"/>
            </a:endParaRPr>
          </a:p>
        </p:txBody>
      </p:sp>
      <p:sp>
        <p:nvSpPr>
          <p:cNvPr id="4" name="Date Placeholder 3"/>
          <p:cNvSpPr>
            <a:spLocks noGrp="1"/>
          </p:cNvSpPr>
          <p:nvPr>
            <p:ph type="dt" sz="half" idx="10"/>
          </p:nvPr>
        </p:nvSpPr>
        <p:spPr/>
        <p:txBody>
          <a:bodyPr/>
          <a:lstStyle/>
          <a:p>
            <a:pPr>
              <a:defRPr/>
            </a:pPr>
            <a:r>
              <a:rPr lang="en-US" smtClean="0"/>
              <a:t>July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14</a:t>
            </a:fld>
            <a:endParaRPr lang="en-US" altLang="en-US"/>
          </a:p>
        </p:txBody>
      </p:sp>
    </p:spTree>
    <p:extLst>
      <p:ext uri="{BB962C8B-B14F-4D97-AF65-F5344CB8AC3E}">
        <p14:creationId xmlns:p14="http://schemas.microsoft.com/office/powerpoint/2010/main" val="3232621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II</a:t>
            </a:r>
            <a:endParaRPr lang="en-US" dirty="0"/>
          </a:p>
        </p:txBody>
      </p:sp>
      <p:sp>
        <p:nvSpPr>
          <p:cNvPr id="3" name="Content Placeholder 2"/>
          <p:cNvSpPr>
            <a:spLocks noGrp="1"/>
          </p:cNvSpPr>
          <p:nvPr>
            <p:ph idx="1"/>
          </p:nvPr>
        </p:nvSpPr>
        <p:spPr/>
        <p:txBody>
          <a:bodyPr/>
          <a:lstStyle/>
          <a:p>
            <a:r>
              <a:rPr lang="en-US" sz="2300" dirty="0" smtClean="0">
                <a:latin typeface="+mj-lt"/>
              </a:rPr>
              <a:t>Even assuming </a:t>
            </a:r>
            <a:r>
              <a:rPr lang="en-US" sz="2300" b="1" dirty="0" smtClean="0">
                <a:latin typeface="+mj-lt"/>
              </a:rPr>
              <a:t>secure</a:t>
            </a:r>
            <a:r>
              <a:rPr lang="en-US" sz="2300" dirty="0" smtClean="0">
                <a:latin typeface="+mj-lt"/>
              </a:rPr>
              <a:t> keys generation, the keys’ management protocol is the real problem to solve for PAC.</a:t>
            </a:r>
          </a:p>
          <a:p>
            <a:pPr lvl="1"/>
            <a:r>
              <a:rPr lang="en-US" sz="1900" dirty="0" smtClean="0">
                <a:latin typeface="+mj-lt"/>
              </a:rPr>
              <a:t>The </a:t>
            </a:r>
            <a:r>
              <a:rPr lang="en-US" sz="1900" dirty="0">
                <a:latin typeface="+mj-lt"/>
              </a:rPr>
              <a:t>key management protocol is responsible for the creation, revocation and secure distribution of keys </a:t>
            </a:r>
            <a:r>
              <a:rPr lang="en-US" sz="1900" dirty="0" smtClean="0">
                <a:latin typeface="+mj-lt"/>
              </a:rPr>
              <a:t>(from </a:t>
            </a:r>
            <a:r>
              <a:rPr lang="en-US" sz="1900" dirty="0">
                <a:latin typeface="+mj-lt"/>
              </a:rPr>
              <a:t>higher </a:t>
            </a:r>
            <a:r>
              <a:rPr lang="en-US" sz="1900" dirty="0" smtClean="0">
                <a:latin typeface="+mj-lt"/>
              </a:rPr>
              <a:t>layers).</a:t>
            </a:r>
          </a:p>
          <a:p>
            <a:pPr lvl="1"/>
            <a:r>
              <a:rPr lang="en-US" sz="1900" dirty="0" smtClean="0">
                <a:latin typeface="+mj-lt"/>
              </a:rPr>
              <a:t>Currently, the </a:t>
            </a:r>
            <a:r>
              <a:rPr lang="en-US" sz="1900" dirty="0">
                <a:latin typeface="+mj-lt"/>
              </a:rPr>
              <a:t>weakest point for encryption </a:t>
            </a:r>
            <a:r>
              <a:rPr lang="en-US" sz="1900" dirty="0" smtClean="0">
                <a:latin typeface="+mj-lt"/>
              </a:rPr>
              <a:t>is </a:t>
            </a:r>
            <a:r>
              <a:rPr lang="en-US" sz="1900" dirty="0">
                <a:latin typeface="+mj-lt"/>
              </a:rPr>
              <a:t>the asymmetric handshake that begins the session. If the key for the symmetric encryption </a:t>
            </a:r>
            <a:r>
              <a:rPr lang="en-US" sz="1900">
                <a:latin typeface="+mj-lt"/>
              </a:rPr>
              <a:t>is </a:t>
            </a:r>
            <a:r>
              <a:rPr lang="en-US" sz="1900" smtClean="0">
                <a:latin typeface="+mj-lt"/>
              </a:rPr>
              <a:t>lost/compromised </a:t>
            </a:r>
            <a:r>
              <a:rPr lang="en-US" sz="1900" dirty="0">
                <a:latin typeface="+mj-lt"/>
              </a:rPr>
              <a:t>when it is handed off, the rest of the session </a:t>
            </a:r>
            <a:r>
              <a:rPr lang="en-US" sz="1900">
                <a:latin typeface="+mj-lt"/>
              </a:rPr>
              <a:t>is </a:t>
            </a:r>
            <a:r>
              <a:rPr lang="en-US" sz="1900" smtClean="0">
                <a:latin typeface="+mj-lt"/>
              </a:rPr>
              <a:t>insecure, </a:t>
            </a:r>
            <a:r>
              <a:rPr lang="en-US" sz="1900" dirty="0">
                <a:latin typeface="+mj-lt"/>
              </a:rPr>
              <a:t>regardless of the method of encryption. </a:t>
            </a:r>
            <a:endParaRPr lang="en-US" sz="1900" dirty="0" smtClean="0">
              <a:latin typeface="+mj-lt"/>
            </a:endParaRPr>
          </a:p>
          <a:p>
            <a:pPr lvl="1"/>
            <a:r>
              <a:rPr lang="en-US" sz="1900" dirty="0" smtClean="0">
                <a:latin typeface="+mj-lt"/>
              </a:rPr>
              <a:t>In TG9, keys generation is out of the scope of the recommendation  as well as encryption algorithms.</a:t>
            </a:r>
          </a:p>
          <a:p>
            <a:pPr lvl="1"/>
            <a:r>
              <a:rPr lang="en-US" sz="1900" dirty="0" smtClean="0">
                <a:latin typeface="+mj-lt"/>
              </a:rPr>
              <a:t>Maybe we can adopt TG9 specification as the key </a:t>
            </a:r>
            <a:r>
              <a:rPr lang="en-US" sz="1900" dirty="0">
                <a:latin typeface="+mj-lt"/>
              </a:rPr>
              <a:t>management </a:t>
            </a:r>
            <a:r>
              <a:rPr lang="en-US" sz="1900" dirty="0" smtClean="0">
                <a:latin typeface="+mj-lt"/>
              </a:rPr>
              <a:t>protocol. </a:t>
            </a:r>
          </a:p>
          <a:p>
            <a:pPr lvl="1"/>
            <a:endParaRPr lang="en-US" sz="2400" dirty="0">
              <a:latin typeface="+mj-lt"/>
            </a:endParaRPr>
          </a:p>
        </p:txBody>
      </p:sp>
      <p:sp>
        <p:nvSpPr>
          <p:cNvPr id="4" name="Date Placeholder 3"/>
          <p:cNvSpPr>
            <a:spLocks noGrp="1"/>
          </p:cNvSpPr>
          <p:nvPr>
            <p:ph type="dt" sz="half" idx="10"/>
          </p:nvPr>
        </p:nvSpPr>
        <p:spPr/>
        <p:txBody>
          <a:bodyPr/>
          <a:lstStyle/>
          <a:p>
            <a:pPr>
              <a:defRPr/>
            </a:pPr>
            <a:r>
              <a:rPr lang="en-US" smtClean="0"/>
              <a:t>July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15</a:t>
            </a:fld>
            <a:endParaRPr lang="en-US" altLang="en-US"/>
          </a:p>
        </p:txBody>
      </p:sp>
    </p:spTree>
    <p:extLst>
      <p:ext uri="{BB962C8B-B14F-4D97-AF65-F5344CB8AC3E}">
        <p14:creationId xmlns:p14="http://schemas.microsoft.com/office/powerpoint/2010/main" val="914139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smtClean="0">
                <a:latin typeface="Times New Roman" pitchFamily="18" charset="0"/>
              </a:rPr>
              <a:t>Security protocol</a:t>
            </a:r>
            <a:r>
              <a:rPr lang="en-US" altLang="en-US" dirty="0" smtClean="0">
                <a:solidFill>
                  <a:schemeClr val="tx2"/>
                </a:solidFill>
                <a:latin typeface="Times New Roman" pitchFamily="18" charset="0"/>
              </a:rPr>
              <a:t> </a:t>
            </a:r>
            <a:endParaRPr lang="en-US" dirty="0"/>
          </a:p>
        </p:txBody>
      </p:sp>
      <p:sp>
        <p:nvSpPr>
          <p:cNvPr id="6" name="Content Placeholder 5"/>
          <p:cNvSpPr>
            <a:spLocks noGrp="1"/>
          </p:cNvSpPr>
          <p:nvPr>
            <p:ph idx="1"/>
          </p:nvPr>
        </p:nvSpPr>
        <p:spPr/>
        <p:txBody>
          <a:bodyPr/>
          <a:lstStyle/>
          <a:p>
            <a:r>
              <a:rPr lang="en-US" sz="2400" dirty="0" smtClean="0">
                <a:latin typeface="+mj-lt"/>
              </a:rPr>
              <a:t>Also known as cipher suite consists of:</a:t>
            </a:r>
          </a:p>
          <a:p>
            <a:pPr lvl="1"/>
            <a:r>
              <a:rPr lang="en-US" sz="2000" dirty="0" smtClean="0">
                <a:latin typeface="+mj-lt"/>
              </a:rPr>
              <a:t>Key </a:t>
            </a:r>
            <a:r>
              <a:rPr lang="en-US" sz="2000" dirty="0">
                <a:latin typeface="+mj-lt"/>
              </a:rPr>
              <a:t>establishment (typically a </a:t>
            </a:r>
            <a:r>
              <a:rPr lang="en-US" sz="2000" dirty="0" err="1">
                <a:latin typeface="+mj-lt"/>
              </a:rPr>
              <a:t>Diffie</a:t>
            </a:r>
            <a:r>
              <a:rPr lang="en-US" sz="2000" dirty="0">
                <a:latin typeface="+mj-lt"/>
              </a:rPr>
              <a:t>-Hellman variant or RSA)</a:t>
            </a:r>
          </a:p>
          <a:p>
            <a:pPr lvl="1"/>
            <a:r>
              <a:rPr lang="en-US" sz="2000" dirty="0" smtClean="0">
                <a:latin typeface="+mj-lt"/>
              </a:rPr>
              <a:t>Authentication (by certificate)</a:t>
            </a:r>
            <a:endParaRPr lang="en-US" sz="2000" dirty="0">
              <a:latin typeface="+mj-lt"/>
            </a:endParaRPr>
          </a:p>
          <a:p>
            <a:pPr lvl="1"/>
            <a:r>
              <a:rPr lang="en-US" sz="2000" dirty="0" smtClean="0">
                <a:latin typeface="+mj-lt"/>
              </a:rPr>
              <a:t>Confidentiality/encryption (by a </a:t>
            </a:r>
            <a:r>
              <a:rPr lang="en-US" sz="2000" dirty="0">
                <a:latin typeface="+mj-lt"/>
              </a:rPr>
              <a:t>symmetric cipher)</a:t>
            </a:r>
          </a:p>
          <a:p>
            <a:pPr lvl="1"/>
            <a:r>
              <a:rPr lang="en-US" sz="2000" dirty="0" smtClean="0">
                <a:latin typeface="+mj-lt"/>
              </a:rPr>
              <a:t>Integrity (by a </a:t>
            </a:r>
            <a:r>
              <a:rPr lang="en-US" sz="2000" dirty="0">
                <a:latin typeface="+mj-lt"/>
              </a:rPr>
              <a:t>hash function)</a:t>
            </a:r>
            <a:endParaRPr lang="en-US" sz="2000" dirty="0" smtClean="0">
              <a:latin typeface="+mj-lt"/>
            </a:endParaRPr>
          </a:p>
          <a:p>
            <a:r>
              <a:rPr lang="en-US" sz="2400" dirty="0" smtClean="0">
                <a:latin typeface="+mj-lt"/>
              </a:rPr>
              <a:t>There </a:t>
            </a:r>
            <a:r>
              <a:rPr lang="en-US" sz="2400" dirty="0">
                <a:latin typeface="+mj-lt"/>
              </a:rPr>
              <a:t>are two types of ciphers typically </a:t>
            </a:r>
            <a:r>
              <a:rPr lang="en-US" sz="2400" dirty="0" smtClean="0">
                <a:latin typeface="+mj-lt"/>
              </a:rPr>
              <a:t>used: </a:t>
            </a:r>
          </a:p>
          <a:p>
            <a:pPr lvl="1"/>
            <a:r>
              <a:rPr lang="en-US" sz="2000" dirty="0" smtClean="0">
                <a:latin typeface="+mj-lt"/>
              </a:rPr>
              <a:t>block </a:t>
            </a:r>
            <a:r>
              <a:rPr lang="en-US" sz="2000" dirty="0">
                <a:latin typeface="+mj-lt"/>
              </a:rPr>
              <a:t>ciphers and stream ciphers. </a:t>
            </a:r>
            <a:endParaRPr lang="en-US" sz="2000" dirty="0" smtClean="0">
              <a:latin typeface="+mj-lt"/>
            </a:endParaRPr>
          </a:p>
          <a:p>
            <a:pPr lvl="1"/>
            <a:r>
              <a:rPr lang="en-US" sz="2000" dirty="0" smtClean="0">
                <a:latin typeface="+mj-lt"/>
              </a:rPr>
              <a:t>In </a:t>
            </a:r>
            <a:r>
              <a:rPr lang="en-US" sz="2000" dirty="0">
                <a:latin typeface="+mj-lt"/>
              </a:rPr>
              <a:t>a block cipher, the data is broken up into </a:t>
            </a:r>
            <a:r>
              <a:rPr lang="en-US" sz="2000" dirty="0" smtClean="0">
                <a:latin typeface="+mj-lt"/>
              </a:rPr>
              <a:t>blocks (fixed size) </a:t>
            </a:r>
            <a:r>
              <a:rPr lang="en-US" sz="2000" dirty="0">
                <a:latin typeface="+mj-lt"/>
              </a:rPr>
              <a:t>and each block is encrypted. </a:t>
            </a:r>
            <a:endParaRPr lang="en-US" sz="2000" dirty="0" smtClean="0">
              <a:latin typeface="+mj-lt"/>
            </a:endParaRPr>
          </a:p>
          <a:p>
            <a:pPr lvl="1"/>
            <a:r>
              <a:rPr lang="en-US" sz="2000" dirty="0" smtClean="0">
                <a:latin typeface="+mj-lt"/>
              </a:rPr>
              <a:t>In </a:t>
            </a:r>
            <a:r>
              <a:rPr lang="en-US" sz="2000" dirty="0">
                <a:latin typeface="+mj-lt"/>
              </a:rPr>
              <a:t>a stream cipher, the data is encrypted one byte at a time</a:t>
            </a:r>
            <a:r>
              <a:rPr lang="en-US" sz="2000" dirty="0" smtClean="0">
                <a:latin typeface="+mj-lt"/>
              </a:rPr>
              <a:t>.</a:t>
            </a:r>
          </a:p>
          <a:p>
            <a:endParaRPr lang="en-US" sz="1400" dirty="0">
              <a:latin typeface="+mj-lt"/>
            </a:endParaRPr>
          </a:p>
        </p:txBody>
      </p:sp>
      <p:sp>
        <p:nvSpPr>
          <p:cNvPr id="2" name="Date Placeholder 1"/>
          <p:cNvSpPr>
            <a:spLocks noGrp="1"/>
          </p:cNvSpPr>
          <p:nvPr>
            <p:ph type="dt" sz="half" idx="10"/>
          </p:nvPr>
        </p:nvSpPr>
        <p:spPr/>
        <p:txBody>
          <a:bodyPr/>
          <a:lstStyle/>
          <a:p>
            <a:pPr>
              <a:defRPr/>
            </a:pPr>
            <a:r>
              <a:rPr lang="en-US" smtClean="0"/>
              <a:t>July 2015</a:t>
            </a:r>
            <a:endParaRPr lang="en-US"/>
          </a:p>
        </p:txBody>
      </p:sp>
      <p:sp>
        <p:nvSpPr>
          <p:cNvPr id="3" name="Footer Placeholder 2"/>
          <p:cNvSpPr>
            <a:spLocks noGrp="1"/>
          </p:cNvSpPr>
          <p:nvPr>
            <p:ph type="ftr" sz="quarter" idx="11"/>
          </p:nvPr>
        </p:nvSpPr>
        <p:spPr/>
        <p:txBody>
          <a:bodyPr/>
          <a:lstStyle/>
          <a:p>
            <a:pPr>
              <a:defRPr/>
            </a:pPr>
            <a:r>
              <a:rPr lang="en-US" smtClean="0"/>
              <a:t>Hernandez,Li,Dotlić,Miura (NICT)</a:t>
            </a:r>
            <a:endParaRPr lang="en-US"/>
          </a:p>
        </p:txBody>
      </p:sp>
      <p:sp>
        <p:nvSpPr>
          <p:cNvPr id="4" name="Slide Number Placeholder 3"/>
          <p:cNvSpPr>
            <a:spLocks noGrp="1"/>
          </p:cNvSpPr>
          <p:nvPr>
            <p:ph type="sldNum" sz="quarter" idx="12"/>
          </p:nvPr>
        </p:nvSpPr>
        <p:spPr/>
        <p:txBody>
          <a:bodyPr/>
          <a:lstStyle/>
          <a:p>
            <a:r>
              <a:rPr lang="en-US" altLang="en-US" smtClean="0"/>
              <a:t>Slide </a:t>
            </a:r>
            <a:fld id="{1E9B8F0D-C645-428B-882C-2B3D3E8D0851}" type="slidenum">
              <a:rPr lang="en-US" altLang="en-US" smtClean="0"/>
              <a:pPr/>
              <a:t>2</a:t>
            </a:fld>
            <a:endParaRPr lang="en-US" altLang="en-US"/>
          </a:p>
        </p:txBody>
      </p:sp>
    </p:spTree>
    <p:extLst>
      <p:ext uri="{BB962C8B-B14F-4D97-AF65-F5344CB8AC3E}">
        <p14:creationId xmlns:p14="http://schemas.microsoft.com/office/powerpoint/2010/main" val="2749402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Ciphers</a:t>
            </a:r>
            <a:endParaRPr lang="en-US" dirty="0"/>
          </a:p>
        </p:txBody>
      </p:sp>
      <p:sp>
        <p:nvSpPr>
          <p:cNvPr id="3" name="Content Placeholder 2"/>
          <p:cNvSpPr>
            <a:spLocks noGrp="1"/>
          </p:cNvSpPr>
          <p:nvPr>
            <p:ph idx="1"/>
          </p:nvPr>
        </p:nvSpPr>
        <p:spPr/>
        <p:txBody>
          <a:bodyPr/>
          <a:lstStyle/>
          <a:p>
            <a:r>
              <a:rPr lang="en-US" sz="2400" dirty="0">
                <a:solidFill>
                  <a:srgbClr val="000000"/>
                </a:solidFill>
                <a:latin typeface="Times New Roman"/>
              </a:rPr>
              <a:t>Both types of ciphers have </a:t>
            </a:r>
            <a:r>
              <a:rPr lang="en-US" sz="2400" dirty="0" smtClean="0">
                <a:solidFill>
                  <a:srgbClr val="000000"/>
                </a:solidFill>
                <a:latin typeface="Times New Roman"/>
              </a:rPr>
              <a:t>pros and cons: </a:t>
            </a:r>
          </a:p>
          <a:p>
            <a:pPr lvl="1"/>
            <a:r>
              <a:rPr lang="en-US" sz="2000" dirty="0" smtClean="0">
                <a:solidFill>
                  <a:srgbClr val="000000"/>
                </a:solidFill>
                <a:latin typeface="Times New Roman"/>
              </a:rPr>
              <a:t>block </a:t>
            </a:r>
            <a:r>
              <a:rPr lang="en-US" sz="2000" dirty="0">
                <a:solidFill>
                  <a:srgbClr val="000000"/>
                </a:solidFill>
                <a:latin typeface="Times New Roman"/>
              </a:rPr>
              <a:t>ciphers are generally fast in </a:t>
            </a:r>
            <a:r>
              <a:rPr lang="en-US" sz="2000" dirty="0" smtClean="0">
                <a:solidFill>
                  <a:srgbClr val="000000"/>
                </a:solidFill>
                <a:latin typeface="Times New Roman"/>
              </a:rPr>
              <a:t>hardware, while </a:t>
            </a:r>
            <a:r>
              <a:rPr lang="en-US" sz="2000" dirty="0">
                <a:solidFill>
                  <a:srgbClr val="000000"/>
                </a:solidFill>
                <a:latin typeface="Times New Roman"/>
              </a:rPr>
              <a:t>stream ciphers </a:t>
            </a:r>
            <a:r>
              <a:rPr lang="en-US" sz="2000" dirty="0" smtClean="0">
                <a:solidFill>
                  <a:srgbClr val="000000"/>
                </a:solidFill>
                <a:latin typeface="Times New Roman"/>
              </a:rPr>
              <a:t>are often fast in software. </a:t>
            </a:r>
          </a:p>
          <a:p>
            <a:r>
              <a:rPr lang="en-US" sz="2400" dirty="0" smtClean="0">
                <a:solidFill>
                  <a:srgbClr val="000000"/>
                </a:solidFill>
                <a:latin typeface="Times New Roman"/>
              </a:rPr>
              <a:t>A popular block cipher is AES.</a:t>
            </a:r>
          </a:p>
          <a:p>
            <a:r>
              <a:rPr lang="en-US" sz="2400" dirty="0" smtClean="0">
                <a:solidFill>
                  <a:srgbClr val="000000"/>
                </a:solidFill>
                <a:latin typeface="Times New Roman"/>
              </a:rPr>
              <a:t>Already implemented in hardware (Intel’s </a:t>
            </a:r>
            <a:r>
              <a:rPr lang="en-US" sz="2400" dirty="0" err="1" smtClean="0">
                <a:solidFill>
                  <a:srgbClr val="000000"/>
                </a:solidFill>
                <a:latin typeface="Times New Roman"/>
              </a:rPr>
              <a:t>Westmare</a:t>
            </a:r>
            <a:r>
              <a:rPr lang="en-US" sz="2400" dirty="0" smtClean="0">
                <a:solidFill>
                  <a:srgbClr val="000000"/>
                </a:solidFill>
                <a:latin typeface="Times New Roman"/>
              </a:rPr>
              <a:t>). </a:t>
            </a:r>
          </a:p>
          <a:p>
            <a:pPr lvl="1"/>
            <a:r>
              <a:rPr lang="en-US" sz="2000" dirty="0" smtClean="0">
                <a:solidFill>
                  <a:srgbClr val="000000"/>
                </a:solidFill>
                <a:latin typeface="Times New Roman"/>
              </a:rPr>
              <a:t>The 256 bits key version is very fast and very secure.</a:t>
            </a:r>
          </a:p>
          <a:p>
            <a:pPr lvl="1"/>
            <a:r>
              <a:rPr lang="en-US" sz="2000" dirty="0" smtClean="0">
                <a:solidFill>
                  <a:srgbClr val="000000"/>
                </a:solidFill>
                <a:latin typeface="Times New Roman"/>
              </a:rPr>
              <a:t>AES is used in most modern computers: servers, desktops, laptops.</a:t>
            </a:r>
          </a:p>
          <a:p>
            <a:r>
              <a:rPr lang="en-US" sz="2400" dirty="0" smtClean="0">
                <a:solidFill>
                  <a:srgbClr val="000000"/>
                </a:solidFill>
                <a:latin typeface="Times New Roman"/>
              </a:rPr>
              <a:t>But AES is not ideal in old computers and </a:t>
            </a:r>
            <a:r>
              <a:rPr lang="en-US" sz="2400" b="1" dirty="0" smtClean="0">
                <a:solidFill>
                  <a:srgbClr val="000000"/>
                </a:solidFill>
                <a:latin typeface="Times New Roman"/>
              </a:rPr>
              <a:t>mobile devices</a:t>
            </a:r>
            <a:r>
              <a:rPr lang="en-US" sz="2400" dirty="0" smtClean="0">
                <a:solidFill>
                  <a:srgbClr val="000000"/>
                </a:solidFill>
                <a:latin typeface="Times New Roman"/>
              </a:rPr>
              <a:t>.</a:t>
            </a:r>
          </a:p>
          <a:p>
            <a:pPr lvl="1"/>
            <a:r>
              <a:rPr lang="en-US" sz="2000" dirty="0" smtClean="0">
                <a:solidFill>
                  <a:srgbClr val="000000"/>
                </a:solidFill>
                <a:latin typeface="Times New Roman"/>
              </a:rPr>
              <a:t>No hardware support. </a:t>
            </a:r>
            <a:r>
              <a:rPr lang="en-US" sz="2000" dirty="0">
                <a:solidFill>
                  <a:srgbClr val="000000"/>
                </a:solidFill>
                <a:latin typeface="Times New Roman"/>
              </a:rPr>
              <a:t>C</a:t>
            </a:r>
            <a:r>
              <a:rPr lang="en-US" sz="2000" dirty="0" smtClean="0">
                <a:solidFill>
                  <a:srgbClr val="000000"/>
                </a:solidFill>
                <a:latin typeface="Times New Roman"/>
              </a:rPr>
              <a:t>ipher suits are implemented in software.</a:t>
            </a:r>
          </a:p>
          <a:p>
            <a:pPr lvl="1"/>
            <a:r>
              <a:rPr lang="en-US" sz="2000" dirty="0" smtClean="0">
                <a:solidFill>
                  <a:srgbClr val="000000"/>
                </a:solidFill>
                <a:latin typeface="Times New Roman"/>
              </a:rPr>
              <a:t>AES is costly in battery life.</a:t>
            </a:r>
          </a:p>
          <a:p>
            <a:pPr lvl="1"/>
            <a:r>
              <a:rPr lang="en-US" sz="2000" dirty="0" smtClean="0">
                <a:solidFill>
                  <a:srgbClr val="000000"/>
                </a:solidFill>
                <a:latin typeface="Times New Roman"/>
              </a:rPr>
              <a:t>A low cost stream cipher would be ideal.</a:t>
            </a:r>
            <a:endParaRPr lang="en-US" sz="2000" dirty="0"/>
          </a:p>
        </p:txBody>
      </p:sp>
      <p:sp>
        <p:nvSpPr>
          <p:cNvPr id="4" name="Date Placeholder 3"/>
          <p:cNvSpPr>
            <a:spLocks noGrp="1"/>
          </p:cNvSpPr>
          <p:nvPr>
            <p:ph type="dt" sz="half" idx="10"/>
          </p:nvPr>
        </p:nvSpPr>
        <p:spPr/>
        <p:txBody>
          <a:bodyPr/>
          <a:lstStyle/>
          <a:p>
            <a:pPr>
              <a:defRPr/>
            </a:pPr>
            <a:r>
              <a:rPr lang="en-US" smtClean="0"/>
              <a:t>July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3</a:t>
            </a:fld>
            <a:endParaRPr lang="en-US" altLang="en-US"/>
          </a:p>
        </p:txBody>
      </p:sp>
    </p:spTree>
    <p:extLst>
      <p:ext uri="{BB962C8B-B14F-4D97-AF65-F5344CB8AC3E}">
        <p14:creationId xmlns:p14="http://schemas.microsoft.com/office/powerpoint/2010/main" val="2198853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Ciphers</a:t>
            </a:r>
          </a:p>
        </p:txBody>
      </p:sp>
      <p:sp>
        <p:nvSpPr>
          <p:cNvPr id="3" name="Content Placeholder 2"/>
          <p:cNvSpPr>
            <a:spLocks noGrp="1"/>
          </p:cNvSpPr>
          <p:nvPr>
            <p:ph idx="1"/>
          </p:nvPr>
        </p:nvSpPr>
        <p:spPr/>
        <p:txBody>
          <a:bodyPr/>
          <a:lstStyle/>
          <a:p>
            <a:r>
              <a:rPr lang="en-US" sz="2400" dirty="0" smtClean="0">
                <a:latin typeface="+mj-lt"/>
              </a:rPr>
              <a:t>The standardized stream cipher RC4 is not considered secure anymore. </a:t>
            </a:r>
          </a:p>
          <a:p>
            <a:r>
              <a:rPr lang="en-US" sz="2400" dirty="0" smtClean="0">
                <a:latin typeface="+mj-lt"/>
              </a:rPr>
              <a:t>A recent popular security suite choice for low power consumption, as alternative to AES for mobile devices is: </a:t>
            </a:r>
          </a:p>
          <a:p>
            <a:pPr lvl="1"/>
            <a:r>
              <a:rPr lang="en-US" sz="2000" dirty="0" smtClean="0">
                <a:latin typeface="+mj-lt"/>
              </a:rPr>
              <a:t>Cha-cha20 (stream cipher) with Poly1305 (code authenticator).</a:t>
            </a:r>
          </a:p>
          <a:p>
            <a:r>
              <a:rPr lang="en-US" sz="2400" dirty="0" smtClean="0">
                <a:latin typeface="+mj-lt"/>
              </a:rPr>
              <a:t>These have been tested and proven to be fast and secure (no known attack), especially for mobile devices by the </a:t>
            </a:r>
            <a:r>
              <a:rPr lang="en-US" sz="2400" b="1" dirty="0" smtClean="0">
                <a:latin typeface="+mj-lt"/>
              </a:rPr>
              <a:t>academy</a:t>
            </a:r>
            <a:r>
              <a:rPr lang="en-US" sz="2400" dirty="0" smtClean="0">
                <a:latin typeface="+mj-lt"/>
              </a:rPr>
              <a:t> and </a:t>
            </a:r>
            <a:r>
              <a:rPr lang="en-US" sz="2400" b="1" dirty="0" smtClean="0">
                <a:latin typeface="+mj-lt"/>
              </a:rPr>
              <a:t>industry</a:t>
            </a:r>
            <a:r>
              <a:rPr lang="en-US" sz="2400" dirty="0" smtClean="0">
                <a:latin typeface="+mj-lt"/>
              </a:rPr>
              <a:t>.</a:t>
            </a:r>
          </a:p>
          <a:p>
            <a:pPr lvl="1"/>
            <a:r>
              <a:rPr lang="en-US" sz="2000" dirty="0">
                <a:solidFill>
                  <a:srgbClr val="000000"/>
                </a:solidFill>
                <a:latin typeface="Times New Roman"/>
              </a:rPr>
              <a:t>The ChaCha20 cipher is designed to provide 256-bit security.</a:t>
            </a:r>
          </a:p>
          <a:p>
            <a:pPr lvl="1"/>
            <a:r>
              <a:rPr lang="en-US" sz="2000" dirty="0">
                <a:solidFill>
                  <a:srgbClr val="000000"/>
                </a:solidFill>
                <a:latin typeface="Times New Roman"/>
              </a:rPr>
              <a:t>The Poly1305 authenticator is designed to ensure that forged messages are </a:t>
            </a:r>
            <a:r>
              <a:rPr lang="en-US" sz="2000" dirty="0" smtClean="0">
                <a:solidFill>
                  <a:srgbClr val="000000"/>
                </a:solidFill>
                <a:latin typeface="Times New Roman"/>
              </a:rPr>
              <a:t>rejected.</a:t>
            </a:r>
            <a:endParaRPr lang="en-US" sz="2000" dirty="0">
              <a:solidFill>
                <a:srgbClr val="000000"/>
              </a:solidFill>
              <a:latin typeface="Times New Roman"/>
            </a:endParaRPr>
          </a:p>
          <a:p>
            <a:endParaRPr lang="en-US" sz="2400" dirty="0" smtClean="0">
              <a:latin typeface="+mj-lt"/>
            </a:endParaRPr>
          </a:p>
          <a:p>
            <a:endParaRPr lang="en-US" sz="2400" dirty="0">
              <a:latin typeface="+mj-lt"/>
            </a:endParaRPr>
          </a:p>
        </p:txBody>
      </p:sp>
      <p:sp>
        <p:nvSpPr>
          <p:cNvPr id="4" name="Date Placeholder 3"/>
          <p:cNvSpPr>
            <a:spLocks noGrp="1"/>
          </p:cNvSpPr>
          <p:nvPr>
            <p:ph type="dt" sz="half" idx="10"/>
          </p:nvPr>
        </p:nvSpPr>
        <p:spPr/>
        <p:txBody>
          <a:bodyPr/>
          <a:lstStyle/>
          <a:p>
            <a:pPr>
              <a:defRPr/>
            </a:pPr>
            <a:r>
              <a:rPr lang="en-US" smtClean="0"/>
              <a:t>July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4</a:t>
            </a:fld>
            <a:endParaRPr lang="en-US" altLang="en-US"/>
          </a:p>
        </p:txBody>
      </p:sp>
    </p:spTree>
    <p:extLst>
      <p:ext uri="{BB962C8B-B14F-4D97-AF65-F5344CB8AC3E}">
        <p14:creationId xmlns:p14="http://schemas.microsoft.com/office/powerpoint/2010/main" val="4081558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Ciphers</a:t>
            </a:r>
          </a:p>
        </p:txBody>
      </p:sp>
      <p:sp>
        <p:nvSpPr>
          <p:cNvPr id="3" name="Content Placeholder 2"/>
          <p:cNvSpPr>
            <a:spLocks noGrp="1"/>
          </p:cNvSpPr>
          <p:nvPr>
            <p:ph idx="1"/>
          </p:nvPr>
        </p:nvSpPr>
        <p:spPr/>
        <p:txBody>
          <a:bodyPr/>
          <a:lstStyle/>
          <a:p>
            <a:pPr lvl="0"/>
            <a:r>
              <a:rPr lang="en-US" sz="2400" dirty="0">
                <a:solidFill>
                  <a:srgbClr val="000000"/>
                </a:solidFill>
                <a:latin typeface="Times New Roman"/>
              </a:rPr>
              <a:t>ChaCha20-Poly1305 </a:t>
            </a:r>
            <a:r>
              <a:rPr lang="en-US" sz="2400" dirty="0" smtClean="0">
                <a:solidFill>
                  <a:srgbClr val="000000"/>
                </a:solidFill>
                <a:latin typeface="Times New Roman"/>
              </a:rPr>
              <a:t>combines </a:t>
            </a:r>
            <a:r>
              <a:rPr lang="en-US" sz="2400" dirty="0">
                <a:solidFill>
                  <a:srgbClr val="000000"/>
                </a:solidFill>
                <a:latin typeface="Times New Roman"/>
              </a:rPr>
              <a:t>encryption and </a:t>
            </a:r>
            <a:r>
              <a:rPr lang="en-US" sz="2400" dirty="0" smtClean="0">
                <a:solidFill>
                  <a:srgbClr val="000000"/>
                </a:solidFill>
                <a:latin typeface="Times New Roman"/>
              </a:rPr>
              <a:t>authentication together. </a:t>
            </a:r>
          </a:p>
          <a:p>
            <a:pPr lvl="1"/>
            <a:r>
              <a:rPr lang="en-US" sz="1900" dirty="0" smtClean="0">
                <a:solidFill>
                  <a:srgbClr val="000000"/>
                </a:solidFill>
                <a:latin typeface="Times New Roman"/>
              </a:rPr>
              <a:t>Encrypt-then-authenticate or authenticate-then-encrypt is phased out</a:t>
            </a:r>
            <a:r>
              <a:rPr lang="en-US" sz="2000" dirty="0" smtClean="0">
                <a:solidFill>
                  <a:srgbClr val="000000"/>
                </a:solidFill>
                <a:latin typeface="Times New Roman"/>
              </a:rPr>
              <a:t>.</a:t>
            </a:r>
          </a:p>
          <a:p>
            <a:pPr lvl="0"/>
            <a:r>
              <a:rPr lang="en-US" sz="2400" dirty="0" smtClean="0">
                <a:solidFill>
                  <a:srgbClr val="000000"/>
                </a:solidFill>
                <a:latin typeface="Times New Roman"/>
              </a:rPr>
              <a:t>Performance:</a:t>
            </a:r>
          </a:p>
          <a:p>
            <a:pPr lvl="0"/>
            <a:endParaRPr lang="en-US" sz="2400" dirty="0" smtClean="0">
              <a:solidFill>
                <a:srgbClr val="000000"/>
              </a:solidFill>
              <a:latin typeface="Times New Roman"/>
            </a:endParaRPr>
          </a:p>
          <a:p>
            <a:pPr lvl="0"/>
            <a:endParaRPr lang="en-US" sz="2400" dirty="0">
              <a:solidFill>
                <a:srgbClr val="000000"/>
              </a:solidFill>
              <a:latin typeface="Times New Roman"/>
            </a:endParaRPr>
          </a:p>
          <a:p>
            <a:pPr lvl="0"/>
            <a:endParaRPr lang="en-US" sz="2400" dirty="0" smtClean="0">
              <a:solidFill>
                <a:srgbClr val="000000"/>
              </a:solidFill>
              <a:latin typeface="Times New Roman"/>
            </a:endParaRPr>
          </a:p>
          <a:p>
            <a:pPr lvl="0"/>
            <a:endParaRPr lang="en-US" sz="2400" dirty="0">
              <a:solidFill>
                <a:srgbClr val="000000"/>
              </a:solidFill>
              <a:latin typeface="Times New Roman"/>
            </a:endParaRPr>
          </a:p>
          <a:p>
            <a:pPr lvl="0"/>
            <a:endParaRPr lang="en-US" sz="2400" dirty="0">
              <a:solidFill>
                <a:srgbClr val="000000"/>
              </a:solidFill>
              <a:latin typeface="Times New Roman"/>
            </a:endParaRPr>
          </a:p>
          <a:p>
            <a:pPr lvl="1"/>
            <a:r>
              <a:rPr lang="en-US" sz="1800" dirty="0">
                <a:solidFill>
                  <a:srgbClr val="000000"/>
                </a:solidFill>
                <a:latin typeface="+mj-lt"/>
              </a:rPr>
              <a:t>ChaCha20-Poly1305 is </a:t>
            </a:r>
            <a:r>
              <a:rPr lang="en-US" sz="1800" dirty="0">
                <a:latin typeface="+mj-lt"/>
              </a:rPr>
              <a:t>three times faster than AES-GCM (128 bits). </a:t>
            </a:r>
          </a:p>
          <a:p>
            <a:endParaRPr lang="en-US" sz="2400" dirty="0" smtClean="0">
              <a:latin typeface="+mj-lt"/>
            </a:endParaRPr>
          </a:p>
        </p:txBody>
      </p:sp>
      <p:sp>
        <p:nvSpPr>
          <p:cNvPr id="4" name="Date Placeholder 3"/>
          <p:cNvSpPr>
            <a:spLocks noGrp="1"/>
          </p:cNvSpPr>
          <p:nvPr>
            <p:ph type="dt" sz="half" idx="10"/>
          </p:nvPr>
        </p:nvSpPr>
        <p:spPr/>
        <p:txBody>
          <a:bodyPr/>
          <a:lstStyle/>
          <a:p>
            <a:pPr>
              <a:defRPr/>
            </a:pPr>
            <a:r>
              <a:rPr lang="en-US" smtClean="0"/>
              <a:t>July 2015</a:t>
            </a:r>
            <a:endParaRPr lang="en-US"/>
          </a:p>
        </p:txBody>
      </p:sp>
      <p:sp>
        <p:nvSpPr>
          <p:cNvPr id="5" name="Footer Placeholder 4"/>
          <p:cNvSpPr>
            <a:spLocks noGrp="1"/>
          </p:cNvSpPr>
          <p:nvPr>
            <p:ph type="ftr" sz="quarter" idx="11"/>
          </p:nvPr>
        </p:nvSpPr>
        <p:spPr/>
        <p:txBody>
          <a:bodyPr/>
          <a:lstStyle/>
          <a:p>
            <a:pPr>
              <a:defRPr/>
            </a:pPr>
            <a:r>
              <a:rPr lang="en-US" dirty="0" smtClean="0"/>
              <a:t>Hernandez,Li,Dotlić,Miura (NICT)</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5</a:t>
            </a:fld>
            <a:endParaRPr lang="en-US" altLang="en-US"/>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95600" y="3319345"/>
            <a:ext cx="3962400" cy="24509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93347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Cryptographic Keys</a:t>
            </a:r>
          </a:p>
        </p:txBody>
      </p:sp>
      <p:sp>
        <p:nvSpPr>
          <p:cNvPr id="3" name="Content Placeholder 2"/>
          <p:cNvSpPr>
            <a:spLocks noGrp="1"/>
          </p:cNvSpPr>
          <p:nvPr>
            <p:ph idx="1"/>
          </p:nvPr>
        </p:nvSpPr>
        <p:spPr/>
        <p:txBody>
          <a:bodyPr/>
          <a:lstStyle/>
          <a:p>
            <a:r>
              <a:rPr lang="en-US" sz="2400" dirty="0" smtClean="0">
                <a:latin typeface="+mj-lt"/>
              </a:rPr>
              <a:t>Regardless of symmetric, asymmetric or combination of both, encryption, the </a:t>
            </a:r>
            <a:r>
              <a:rPr lang="en-US" sz="2400" dirty="0">
                <a:latin typeface="+mj-lt"/>
              </a:rPr>
              <a:t>employed key(s) </a:t>
            </a:r>
            <a:r>
              <a:rPr lang="en-US" sz="2400" dirty="0" smtClean="0">
                <a:latin typeface="+mj-lt"/>
              </a:rPr>
              <a:t>must be prevented from </a:t>
            </a:r>
            <a:r>
              <a:rPr lang="en-US" sz="2400" dirty="0">
                <a:latin typeface="+mj-lt"/>
              </a:rPr>
              <a:t>being </a:t>
            </a:r>
            <a:r>
              <a:rPr lang="en-US" sz="2400" dirty="0" smtClean="0">
                <a:latin typeface="+mj-lt"/>
              </a:rPr>
              <a:t>guessed. That is, such keys </a:t>
            </a:r>
            <a:r>
              <a:rPr lang="en-US" sz="2400" dirty="0">
                <a:latin typeface="+mj-lt"/>
              </a:rPr>
              <a:t>need to be generated truly randomly and contain sufficient entropy. </a:t>
            </a:r>
            <a:endParaRPr lang="en-US" sz="2400" dirty="0" smtClean="0">
              <a:latin typeface="+mj-lt"/>
            </a:endParaRPr>
          </a:p>
          <a:p>
            <a:pPr lvl="1"/>
            <a:r>
              <a:rPr lang="en-US" sz="2000" dirty="0" smtClean="0">
                <a:latin typeface="+mj-lt"/>
              </a:rPr>
              <a:t>Easier </a:t>
            </a:r>
            <a:r>
              <a:rPr lang="en-US" sz="2000" dirty="0">
                <a:latin typeface="+mj-lt"/>
              </a:rPr>
              <a:t>said than done. </a:t>
            </a:r>
            <a:endParaRPr lang="en-US" sz="2000" dirty="0" smtClean="0">
              <a:latin typeface="+mj-lt"/>
            </a:endParaRPr>
          </a:p>
          <a:p>
            <a:pPr lvl="1"/>
            <a:r>
              <a:rPr lang="en-US" sz="2000" dirty="0" smtClean="0">
                <a:latin typeface="+mj-lt"/>
              </a:rPr>
              <a:t>The </a:t>
            </a:r>
            <a:r>
              <a:rPr lang="en-US" sz="2000" dirty="0">
                <a:latin typeface="+mj-lt"/>
              </a:rPr>
              <a:t>problem of how to </a:t>
            </a:r>
            <a:r>
              <a:rPr lang="en-US" sz="2000" dirty="0" smtClean="0">
                <a:latin typeface="+mj-lt"/>
              </a:rPr>
              <a:t>securely </a:t>
            </a:r>
            <a:r>
              <a:rPr lang="en-US" sz="2000" dirty="0">
                <a:latin typeface="+mj-lt"/>
              </a:rPr>
              <a:t>generate truly random keys is </a:t>
            </a:r>
            <a:r>
              <a:rPr lang="en-US" sz="2000" dirty="0" smtClean="0">
                <a:latin typeface="+mj-lt"/>
              </a:rPr>
              <a:t>difficult. </a:t>
            </a:r>
          </a:p>
          <a:p>
            <a:pPr lvl="1"/>
            <a:r>
              <a:rPr lang="en-US" sz="2000" dirty="0" smtClean="0">
                <a:latin typeface="+mj-lt"/>
              </a:rPr>
              <a:t>There is a bunch of work in the literature, but out of scope here.</a:t>
            </a:r>
          </a:p>
          <a:p>
            <a:pPr lvl="1"/>
            <a:r>
              <a:rPr lang="en-US" sz="2000" dirty="0" smtClean="0">
                <a:latin typeface="+mj-lt"/>
              </a:rPr>
              <a:t>What is used in modern computers is cryptographically </a:t>
            </a:r>
            <a:r>
              <a:rPr lang="en-US" sz="2000" dirty="0">
                <a:latin typeface="+mj-lt"/>
              </a:rPr>
              <a:t>secure pseudo-random number </a:t>
            </a:r>
            <a:r>
              <a:rPr lang="en-US" sz="2000" dirty="0" smtClean="0">
                <a:latin typeface="+mj-lt"/>
              </a:rPr>
              <a:t>generators (CSPRG). </a:t>
            </a:r>
            <a:endParaRPr lang="en-US" sz="2000" dirty="0">
              <a:latin typeface="+mj-lt"/>
            </a:endParaRPr>
          </a:p>
        </p:txBody>
      </p:sp>
      <p:sp>
        <p:nvSpPr>
          <p:cNvPr id="4" name="Date Placeholder 3"/>
          <p:cNvSpPr>
            <a:spLocks noGrp="1"/>
          </p:cNvSpPr>
          <p:nvPr>
            <p:ph type="dt" sz="half" idx="10"/>
          </p:nvPr>
        </p:nvSpPr>
        <p:spPr/>
        <p:txBody>
          <a:bodyPr/>
          <a:lstStyle/>
          <a:p>
            <a:pPr>
              <a:defRPr/>
            </a:pPr>
            <a:r>
              <a:rPr lang="en-US" smtClean="0"/>
              <a:t>July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6</a:t>
            </a:fld>
            <a:endParaRPr lang="en-US" altLang="en-US"/>
          </a:p>
        </p:txBody>
      </p:sp>
    </p:spTree>
    <p:extLst>
      <p:ext uri="{BB962C8B-B14F-4D97-AF65-F5344CB8AC3E}">
        <p14:creationId xmlns:p14="http://schemas.microsoft.com/office/powerpoint/2010/main" val="977457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Cryptographic Keys</a:t>
            </a:r>
            <a:endParaRPr lang="en-US" dirty="0"/>
          </a:p>
        </p:txBody>
      </p:sp>
      <p:sp>
        <p:nvSpPr>
          <p:cNvPr id="3" name="Content Placeholder 2"/>
          <p:cNvSpPr>
            <a:spLocks noGrp="1"/>
          </p:cNvSpPr>
          <p:nvPr>
            <p:ph idx="1"/>
          </p:nvPr>
        </p:nvSpPr>
        <p:spPr/>
        <p:txBody>
          <a:bodyPr/>
          <a:lstStyle/>
          <a:p>
            <a:r>
              <a:rPr lang="en-US" sz="2400" dirty="0" smtClean="0">
                <a:solidFill>
                  <a:srgbClr val="000000"/>
                </a:solidFill>
                <a:latin typeface="Times New Roman"/>
              </a:rPr>
              <a:t>Example of a </a:t>
            </a:r>
            <a:r>
              <a:rPr lang="en-US" sz="2000" dirty="0" smtClean="0">
                <a:solidFill>
                  <a:srgbClr val="000000"/>
                </a:solidFill>
                <a:latin typeface="Times New Roman"/>
              </a:rPr>
              <a:t>CSPRG (Fortuna) for cryptographic keys generation</a:t>
            </a:r>
            <a:r>
              <a:rPr lang="en-US" sz="2400" dirty="0" smtClean="0">
                <a:solidFill>
                  <a:srgbClr val="000000"/>
                </a:solidFill>
                <a:latin typeface="Times New Roman"/>
              </a:rPr>
              <a:t>:</a:t>
            </a:r>
          </a:p>
          <a:p>
            <a:pPr lvl="1"/>
            <a:r>
              <a:rPr lang="en-US" sz="2000" dirty="0" smtClean="0">
                <a:solidFill>
                  <a:srgbClr val="000000"/>
                </a:solidFill>
                <a:latin typeface="Times New Roman"/>
              </a:rPr>
              <a:t>“enough” randomness and entropy</a:t>
            </a:r>
          </a:p>
          <a:p>
            <a:endParaRPr lang="en-US" sz="2400" dirty="0" smtClean="0">
              <a:solidFill>
                <a:srgbClr val="000000"/>
              </a:solidFill>
              <a:latin typeface="Times New Roman"/>
            </a:endParaRPr>
          </a:p>
          <a:p>
            <a:endParaRPr lang="en-US" sz="2400" dirty="0">
              <a:solidFill>
                <a:srgbClr val="000000"/>
              </a:solidFill>
              <a:latin typeface="Times New Roman"/>
            </a:endParaRPr>
          </a:p>
          <a:p>
            <a:endParaRPr lang="en-US" sz="2400" dirty="0" smtClean="0">
              <a:solidFill>
                <a:srgbClr val="000000"/>
              </a:solidFill>
              <a:latin typeface="Times New Roman"/>
            </a:endParaRPr>
          </a:p>
          <a:p>
            <a:endParaRPr lang="en-US" sz="2400" dirty="0">
              <a:solidFill>
                <a:srgbClr val="000000"/>
              </a:solidFill>
              <a:latin typeface="Times New Roman"/>
            </a:endParaRPr>
          </a:p>
          <a:p>
            <a:endParaRPr lang="en-US" sz="2400" dirty="0" smtClean="0">
              <a:solidFill>
                <a:srgbClr val="000000"/>
              </a:solidFill>
              <a:latin typeface="Times New Roman"/>
            </a:endParaRPr>
          </a:p>
          <a:p>
            <a:r>
              <a:rPr lang="en-US" sz="2400" dirty="0" smtClean="0">
                <a:solidFill>
                  <a:srgbClr val="000000"/>
                </a:solidFill>
                <a:latin typeface="Times New Roman"/>
              </a:rPr>
              <a:t>Other CSPRGs have been standardized.</a:t>
            </a:r>
          </a:p>
          <a:p>
            <a:pPr marL="0" indent="0">
              <a:buNone/>
            </a:pPr>
            <a:endParaRPr lang="en-US" sz="2400" dirty="0">
              <a:latin typeface="+mj-lt"/>
            </a:endParaRPr>
          </a:p>
        </p:txBody>
      </p:sp>
      <p:sp>
        <p:nvSpPr>
          <p:cNvPr id="4" name="Date Placeholder 3"/>
          <p:cNvSpPr>
            <a:spLocks noGrp="1"/>
          </p:cNvSpPr>
          <p:nvPr>
            <p:ph type="dt" sz="half" idx="10"/>
          </p:nvPr>
        </p:nvSpPr>
        <p:spPr/>
        <p:txBody>
          <a:bodyPr/>
          <a:lstStyle/>
          <a:p>
            <a:pPr>
              <a:defRPr/>
            </a:pPr>
            <a:r>
              <a:rPr lang="en-US" smtClean="0"/>
              <a:t>July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7</a:t>
            </a:fld>
            <a:endParaRPr lang="en-US" altLang="en-US"/>
          </a:p>
        </p:txBody>
      </p:sp>
      <p:graphicFrame>
        <p:nvGraphicFramePr>
          <p:cNvPr id="7" name="Object 6"/>
          <p:cNvGraphicFramePr>
            <a:graphicFrameLocks noChangeAspect="1"/>
          </p:cNvGraphicFramePr>
          <p:nvPr>
            <p:extLst>
              <p:ext uri="{D42A27DB-BD31-4B8C-83A1-F6EECF244321}">
                <p14:modId xmlns:p14="http://schemas.microsoft.com/office/powerpoint/2010/main" val="18255725"/>
              </p:ext>
            </p:extLst>
          </p:nvPr>
        </p:nvGraphicFramePr>
        <p:xfrm>
          <a:off x="2971800" y="2971800"/>
          <a:ext cx="3586594" cy="1476015"/>
        </p:xfrm>
        <a:graphic>
          <a:graphicData uri="http://schemas.openxmlformats.org/presentationml/2006/ole">
            <mc:AlternateContent xmlns:mc="http://schemas.openxmlformats.org/markup-compatibility/2006">
              <mc:Choice xmlns:v="urn:schemas-microsoft-com:vml" Requires="v">
                <p:oleObj spid="_x0000_s1079" name="Visio" r:id="rId3" imgW="3687585" imgH="1517400" progId="Visio.Drawing.11">
                  <p:embed/>
                </p:oleObj>
              </mc:Choice>
              <mc:Fallback>
                <p:oleObj name="Visio" r:id="rId3" imgW="3687585" imgH="1517400" progId="Visio.Drawing.11">
                  <p:embed/>
                  <p:pic>
                    <p:nvPicPr>
                      <p:cNvPr id="0" name=""/>
                      <p:cNvPicPr/>
                      <p:nvPr/>
                    </p:nvPicPr>
                    <p:blipFill>
                      <a:blip r:embed="rId4"/>
                      <a:stretch>
                        <a:fillRect/>
                      </a:stretch>
                    </p:blipFill>
                    <p:spPr>
                      <a:xfrm>
                        <a:off x="2971800" y="2971800"/>
                        <a:ext cx="3586594" cy="1476015"/>
                      </a:xfrm>
                      <a:prstGeom prst="rect">
                        <a:avLst/>
                      </a:prstGeom>
                    </p:spPr>
                  </p:pic>
                </p:oleObj>
              </mc:Fallback>
            </mc:AlternateContent>
          </a:graphicData>
        </a:graphic>
      </p:graphicFrame>
    </p:spTree>
    <p:extLst>
      <p:ext uri="{BB962C8B-B14F-4D97-AF65-F5344CB8AC3E}">
        <p14:creationId xmlns:p14="http://schemas.microsoft.com/office/powerpoint/2010/main" val="2519545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key generation</a:t>
            </a:r>
            <a:endParaRPr lang="en-US" dirty="0"/>
          </a:p>
        </p:txBody>
      </p:sp>
      <p:sp>
        <p:nvSpPr>
          <p:cNvPr id="3" name="Content Placeholder 2"/>
          <p:cNvSpPr>
            <a:spLocks noGrp="1"/>
          </p:cNvSpPr>
          <p:nvPr>
            <p:ph idx="1"/>
          </p:nvPr>
        </p:nvSpPr>
        <p:spPr/>
        <p:txBody>
          <a:bodyPr/>
          <a:lstStyle/>
          <a:p>
            <a:endParaRPr lang="en-US" sz="2400" dirty="0" smtClean="0">
              <a:latin typeface="+mj-lt"/>
            </a:endParaRPr>
          </a:p>
          <a:p>
            <a:endParaRPr lang="en-US" sz="2400" dirty="0">
              <a:latin typeface="+mj-lt"/>
            </a:endParaRPr>
          </a:p>
          <a:p>
            <a:endParaRPr lang="en-US" sz="2400" dirty="0" smtClean="0">
              <a:latin typeface="+mj-lt"/>
            </a:endParaRPr>
          </a:p>
          <a:p>
            <a:endParaRPr lang="en-US" sz="2400" dirty="0">
              <a:latin typeface="+mj-lt"/>
            </a:endParaRPr>
          </a:p>
          <a:p>
            <a:endParaRPr lang="en-US" sz="2400" dirty="0" smtClean="0">
              <a:latin typeface="+mj-lt"/>
            </a:endParaRPr>
          </a:p>
          <a:p>
            <a:endParaRPr lang="en-US" sz="2400" dirty="0">
              <a:latin typeface="+mj-lt"/>
            </a:endParaRPr>
          </a:p>
          <a:p>
            <a:endParaRPr lang="en-US" sz="2400" dirty="0" smtClean="0">
              <a:latin typeface="+mj-lt"/>
            </a:endParaRPr>
          </a:p>
          <a:p>
            <a:r>
              <a:rPr lang="en-US" sz="2400" dirty="0" smtClean="0">
                <a:latin typeface="+mj-lt"/>
              </a:rPr>
              <a:t>Already presented by BJ.</a:t>
            </a:r>
          </a:p>
          <a:p>
            <a:pPr lvl="1"/>
            <a:r>
              <a:rPr lang="en-US" sz="2000" dirty="0" smtClean="0">
                <a:latin typeface="+mj-lt"/>
              </a:rPr>
              <a:t>We present passive attacks.</a:t>
            </a:r>
          </a:p>
          <a:p>
            <a:pPr lvl="1"/>
            <a:r>
              <a:rPr lang="en-US" sz="2000" dirty="0" smtClean="0">
                <a:latin typeface="+mj-lt"/>
              </a:rPr>
              <a:t>Challenges and open issues in practice.</a:t>
            </a:r>
          </a:p>
          <a:p>
            <a:endParaRPr lang="en-US" sz="2400" dirty="0">
              <a:latin typeface="+mj-lt"/>
            </a:endParaRPr>
          </a:p>
        </p:txBody>
      </p:sp>
      <p:sp>
        <p:nvSpPr>
          <p:cNvPr id="4" name="Date Placeholder 3"/>
          <p:cNvSpPr>
            <a:spLocks noGrp="1"/>
          </p:cNvSpPr>
          <p:nvPr>
            <p:ph type="dt" sz="half" idx="10"/>
          </p:nvPr>
        </p:nvSpPr>
        <p:spPr/>
        <p:txBody>
          <a:bodyPr/>
          <a:lstStyle/>
          <a:p>
            <a:pPr>
              <a:defRPr/>
            </a:pPr>
            <a:r>
              <a:rPr lang="en-US" smtClean="0"/>
              <a:t>July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8</a:t>
            </a:fld>
            <a:endParaRPr lang="en-US" altLang="en-US"/>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24200" y="2133600"/>
            <a:ext cx="3733800" cy="2759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4412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00"/>
                </a:solidFill>
              </a:rPr>
              <a:t>PHY key generation</a:t>
            </a:r>
            <a:endParaRPr lang="en-US" dirty="0"/>
          </a:p>
        </p:txBody>
      </p:sp>
      <p:sp>
        <p:nvSpPr>
          <p:cNvPr id="3" name="Content Placeholder 2"/>
          <p:cNvSpPr>
            <a:spLocks noGrp="1"/>
          </p:cNvSpPr>
          <p:nvPr>
            <p:ph idx="1"/>
          </p:nvPr>
        </p:nvSpPr>
        <p:spPr/>
        <p:txBody>
          <a:bodyPr/>
          <a:lstStyle/>
          <a:p>
            <a:r>
              <a:rPr lang="en-US" sz="2400" dirty="0" smtClean="0">
                <a:latin typeface="+mj-lt"/>
              </a:rPr>
              <a:t>Channel probing (pilots and channel estimates)</a:t>
            </a:r>
          </a:p>
          <a:p>
            <a:pPr lvl="1"/>
            <a:r>
              <a:rPr lang="en-US" sz="1900" dirty="0" smtClean="0">
                <a:latin typeface="+mj-lt"/>
              </a:rPr>
              <a:t>Only possible in TDD.</a:t>
            </a:r>
          </a:p>
          <a:p>
            <a:pPr lvl="1"/>
            <a:r>
              <a:rPr lang="en-US" sz="1900" dirty="0">
                <a:solidFill>
                  <a:srgbClr val="000000"/>
                </a:solidFill>
                <a:latin typeface="Times New Roman"/>
                <a:ea typeface="+mn-ea"/>
                <a:cs typeface="+mn-cs"/>
              </a:rPr>
              <a:t>Two devices must have a communication link for channel </a:t>
            </a:r>
            <a:r>
              <a:rPr lang="en-US" sz="1900" dirty="0" smtClean="0">
                <a:solidFill>
                  <a:srgbClr val="000000"/>
                </a:solidFill>
                <a:latin typeface="Times New Roman"/>
                <a:ea typeface="+mn-ea"/>
                <a:cs typeface="+mn-cs"/>
              </a:rPr>
              <a:t>estimates.</a:t>
            </a:r>
            <a:endParaRPr lang="en-US" sz="2000" dirty="0" smtClean="0">
              <a:latin typeface="+mj-lt"/>
            </a:endParaRPr>
          </a:p>
          <a:p>
            <a:r>
              <a:rPr lang="en-US" sz="2400" dirty="0" smtClean="0">
                <a:latin typeface="+mj-lt"/>
              </a:rPr>
              <a:t>Randomness extraction (extract fast fading only)</a:t>
            </a:r>
          </a:p>
          <a:p>
            <a:pPr lvl="1"/>
            <a:r>
              <a:rPr lang="en-US" sz="2000" dirty="0" smtClean="0">
                <a:latin typeface="+mj-lt"/>
              </a:rPr>
              <a:t>Subtract slow fading (path-loss).</a:t>
            </a:r>
          </a:p>
          <a:p>
            <a:pPr lvl="1"/>
            <a:r>
              <a:rPr lang="en-US" sz="2000" dirty="0" smtClean="0">
                <a:latin typeface="+mj-lt"/>
              </a:rPr>
              <a:t>The need for devices to move around is self-explanatory: the fast fading must </a:t>
            </a:r>
            <a:r>
              <a:rPr lang="en-US" sz="1900" dirty="0" smtClean="0">
                <a:solidFill>
                  <a:srgbClr val="000000"/>
                </a:solidFill>
                <a:latin typeface="Times New Roman"/>
              </a:rPr>
              <a:t>generate </a:t>
            </a:r>
            <a:r>
              <a:rPr lang="en-US" sz="1900" dirty="0">
                <a:solidFill>
                  <a:srgbClr val="000000"/>
                </a:solidFill>
                <a:latin typeface="Times New Roman"/>
              </a:rPr>
              <a:t>enough randomness and entropy for the keys to be secure</a:t>
            </a:r>
            <a:r>
              <a:rPr lang="en-US" sz="1900" dirty="0" smtClean="0">
                <a:solidFill>
                  <a:srgbClr val="000000"/>
                </a:solidFill>
                <a:latin typeface="Times New Roman"/>
              </a:rPr>
              <a:t>.</a:t>
            </a:r>
          </a:p>
          <a:p>
            <a:pPr lvl="1"/>
            <a:r>
              <a:rPr lang="en-US" sz="1900" dirty="0">
                <a:solidFill>
                  <a:srgbClr val="000000"/>
                </a:solidFill>
                <a:latin typeface="Times New Roman"/>
              </a:rPr>
              <a:t>Extracting </a:t>
            </a:r>
            <a:r>
              <a:rPr lang="en-US" sz="1900" b="1" dirty="0">
                <a:solidFill>
                  <a:srgbClr val="000000"/>
                </a:solidFill>
                <a:latin typeface="Times New Roman"/>
              </a:rPr>
              <a:t>secure</a:t>
            </a:r>
            <a:r>
              <a:rPr lang="en-US" sz="1900" dirty="0">
                <a:solidFill>
                  <a:srgbClr val="000000"/>
                </a:solidFill>
                <a:latin typeface="Times New Roman"/>
              </a:rPr>
              <a:t> keys from quasi-stationary channels is an open problem</a:t>
            </a:r>
            <a:r>
              <a:rPr lang="en-US" sz="1900" dirty="0" smtClean="0">
                <a:solidFill>
                  <a:srgbClr val="000000"/>
                </a:solidFill>
                <a:latin typeface="Times New Roman"/>
              </a:rPr>
              <a:t>.</a:t>
            </a:r>
            <a:endParaRPr lang="en-US" sz="2000" dirty="0" smtClean="0">
              <a:solidFill>
                <a:srgbClr val="FF0000"/>
              </a:solidFill>
              <a:latin typeface="+mj-lt"/>
            </a:endParaRPr>
          </a:p>
          <a:p>
            <a:r>
              <a:rPr lang="en-US" sz="2400" dirty="0" smtClean="0">
                <a:latin typeface="+mj-lt"/>
              </a:rPr>
              <a:t>Quantization</a:t>
            </a:r>
          </a:p>
          <a:p>
            <a:endParaRPr lang="en-US" sz="2400" dirty="0">
              <a:latin typeface="+mj-lt"/>
            </a:endParaRPr>
          </a:p>
        </p:txBody>
      </p:sp>
      <p:sp>
        <p:nvSpPr>
          <p:cNvPr id="4" name="Date Placeholder 3"/>
          <p:cNvSpPr>
            <a:spLocks noGrp="1"/>
          </p:cNvSpPr>
          <p:nvPr>
            <p:ph type="dt" sz="half" idx="10"/>
          </p:nvPr>
        </p:nvSpPr>
        <p:spPr/>
        <p:txBody>
          <a:bodyPr/>
          <a:lstStyle/>
          <a:p>
            <a:pPr>
              <a:defRPr/>
            </a:pPr>
            <a:r>
              <a:rPr lang="en-US" smtClean="0"/>
              <a:t>July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9</a:t>
            </a:fld>
            <a:endParaRPr lang="en-US" altLang="en-US"/>
          </a:p>
        </p:txBody>
      </p:sp>
    </p:spTree>
    <p:extLst>
      <p:ext uri="{BB962C8B-B14F-4D97-AF65-F5344CB8AC3E}">
        <p14:creationId xmlns:p14="http://schemas.microsoft.com/office/powerpoint/2010/main" val="2575994140"/>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9130</TotalTime>
  <Words>1114</Words>
  <Application>Microsoft Office PowerPoint</Application>
  <PresentationFormat>On-screen Show (4:3)</PresentationFormat>
  <Paragraphs>168</Paragraphs>
  <Slides>15</Slides>
  <Notes>1</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21" baseType="lpstr">
      <vt:lpstr>Arial</vt:lpstr>
      <vt:lpstr>Calibri</vt:lpstr>
      <vt:lpstr>Times New Roman</vt:lpstr>
      <vt:lpstr>Default Design</vt:lpstr>
      <vt:lpstr>Custom Design</vt:lpstr>
      <vt:lpstr>Visio</vt:lpstr>
      <vt:lpstr>PowerPoint Presentation</vt:lpstr>
      <vt:lpstr>Security protocol </vt:lpstr>
      <vt:lpstr>Ciphers</vt:lpstr>
      <vt:lpstr>Ciphers</vt:lpstr>
      <vt:lpstr>Ciphers</vt:lpstr>
      <vt:lpstr>Cryptographic Keys</vt:lpstr>
      <vt:lpstr>Cryptographic Keys</vt:lpstr>
      <vt:lpstr>PHY key generation</vt:lpstr>
      <vt:lpstr>PHY key generation</vt:lpstr>
      <vt:lpstr>PHY key generation</vt:lpstr>
      <vt:lpstr>PHY key generation</vt:lpstr>
      <vt:lpstr>PHY key generation</vt:lpstr>
      <vt:lpstr>Active attacks</vt:lpstr>
      <vt:lpstr>Conclusion</vt:lpstr>
      <vt:lpstr>Conclusion II</vt:lpstr>
    </vt:vector>
  </TitlesOfParts>
  <Company>NICT, Japan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 requirements and services</dc:title>
  <dc:creator>Marco Hernandez</dc:creator>
  <cp:lastModifiedBy>Marco Hernandez</cp:lastModifiedBy>
  <cp:revision>480</cp:revision>
  <cp:lastPrinted>2015-07-02T01:37:19Z</cp:lastPrinted>
  <dcterms:created xsi:type="dcterms:W3CDTF">1999-11-08T18:59:45Z</dcterms:created>
  <dcterms:modified xsi:type="dcterms:W3CDTF">2015-07-15T23:07:23Z</dcterms:modified>
</cp:coreProperties>
</file>