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58" r:id="rId3"/>
    <p:sldId id="260" r:id="rId4"/>
    <p:sldId id="261" r:id="rId5"/>
    <p:sldId id="262" r:id="rId6"/>
    <p:sldId id="263" r:id="rId7"/>
    <p:sldId id="256" r:id="rId8"/>
    <p:sldId id="265" r:id="rId9"/>
    <p:sldId id="266" r:id="rId10"/>
    <p:sldId id="267" r:id="rId11"/>
    <p:sldId id="264"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70" d="100"/>
          <a:sy n="70" d="100"/>
        </p:scale>
        <p:origin x="3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802.15-0569-00-004s</a:t>
            </a:r>
            <a:endParaRPr lang="en-US" altLang="ja-JP"/>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621698A8-317A-4C8F-BDB2-A3B4986FC36D}" type="slidenum">
              <a:rPr lang="en-US" altLang="ja-JP"/>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31552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802.15-0569-00-004s</a:t>
            </a:r>
            <a:endParaRPr lang="en-US" altLang="ja-JP"/>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9291B9DD-C932-4EBA-96ED-A4CF5B3A7137}" type="slidenum">
              <a:rPr lang="en-US" altLang="ja-JP"/>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410431125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802.15-0569-00-004s</a:t>
            </a:r>
            <a:endParaRPr lang="en-US" altLang="ja-JP"/>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9291B9DD-C932-4EBA-96ED-A4CF5B3A7137}" type="slidenum">
              <a:rPr lang="en-US" altLang="ja-JP" smtClean="0"/>
              <a:pPr/>
              <a:t>1</a:t>
            </a:fld>
            <a:endParaRPr lang="en-US" altLang="ja-JP"/>
          </a:p>
        </p:txBody>
      </p:sp>
    </p:spTree>
    <p:extLst>
      <p:ext uri="{BB962C8B-B14F-4D97-AF65-F5344CB8AC3E}">
        <p14:creationId xmlns:p14="http://schemas.microsoft.com/office/powerpoint/2010/main" val="327772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smtClean="0"/>
              <a:t>doc.: IEEE 802.15-0569-00-004s</a:t>
            </a:r>
            <a:endParaRPr lang="en-US" altLang="ja-JP"/>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ln/>
        </p:spPr>
        <p:txBody>
          <a:bodyPr/>
          <a:lstStyle/>
          <a:p>
            <a:pPr lvl="4"/>
            <a:r>
              <a:rPr lang="en-US" altLang="ja-JP"/>
              <a:t>&lt;author&gt;, &lt;company&gt;</a:t>
            </a:r>
          </a:p>
        </p:txBody>
      </p:sp>
      <p:sp>
        <p:nvSpPr>
          <p:cNvPr id="7" name="Rectangle 7"/>
          <p:cNvSpPr>
            <a:spLocks noGrp="1" noChangeArrowheads="1"/>
          </p:cNvSpPr>
          <p:nvPr>
            <p:ph type="sldNum" sz="quarter" idx="5"/>
          </p:nvPr>
        </p:nvSpPr>
        <p:spPr>
          <a:ln/>
        </p:spPr>
        <p:txBody>
          <a:bodyPr/>
          <a:lstStyle/>
          <a:p>
            <a:r>
              <a:rPr lang="en-US" altLang="ja-JP"/>
              <a:t>Page </a:t>
            </a:r>
            <a:fld id="{63B12067-24E9-48AF-B548-EC5E93C065C1}" type="slidenum">
              <a:rPr lang="en-US" altLang="ja-JP"/>
              <a:pPr/>
              <a:t>7</a:t>
            </a:fld>
            <a:endParaRPr lang="en-US" altLang="ja-JP"/>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5449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D5E749B-3D85-4199-B5E8-5E78337DDDDC}" type="slidenum">
              <a:rPr lang="en-US" altLang="ja-JP"/>
              <a:pPr/>
              <a:t>‹#›</a:t>
            </a:fld>
            <a:endParaRPr lang="en-US" altLang="ja-JP"/>
          </a:p>
        </p:txBody>
      </p:sp>
    </p:spTree>
    <p:extLst>
      <p:ext uri="{BB962C8B-B14F-4D97-AF65-F5344CB8AC3E}">
        <p14:creationId xmlns:p14="http://schemas.microsoft.com/office/powerpoint/2010/main" val="2558277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188FC91-6807-4FE3-B616-4FE9621D923A}" type="slidenum">
              <a:rPr lang="en-US" altLang="ja-JP"/>
              <a:pPr/>
              <a:t>‹#›</a:t>
            </a:fld>
            <a:endParaRPr lang="en-US" altLang="ja-JP"/>
          </a:p>
        </p:txBody>
      </p:sp>
    </p:spTree>
    <p:extLst>
      <p:ext uri="{BB962C8B-B14F-4D97-AF65-F5344CB8AC3E}">
        <p14:creationId xmlns:p14="http://schemas.microsoft.com/office/powerpoint/2010/main" val="311725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5ACBF7-6D79-42F7-B658-7399E82FA1F9}" type="slidenum">
              <a:rPr lang="en-US" altLang="ja-JP"/>
              <a:pPr/>
              <a:t>‹#›</a:t>
            </a:fld>
            <a:endParaRPr lang="en-US" altLang="ja-JP"/>
          </a:p>
        </p:txBody>
      </p:sp>
    </p:spTree>
    <p:extLst>
      <p:ext uri="{BB962C8B-B14F-4D97-AF65-F5344CB8AC3E}">
        <p14:creationId xmlns:p14="http://schemas.microsoft.com/office/powerpoint/2010/main" val="42373386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F366131-E2E2-4E4E-A383-2285BC905B88}" type="slidenum">
              <a:rPr lang="en-US" altLang="ja-JP"/>
              <a:pPr/>
              <a:t>‹#›</a:t>
            </a:fld>
            <a:endParaRPr lang="en-US" altLang="ja-JP"/>
          </a:p>
        </p:txBody>
      </p:sp>
    </p:spTree>
    <p:extLst>
      <p:ext uri="{BB962C8B-B14F-4D97-AF65-F5344CB8AC3E}">
        <p14:creationId xmlns:p14="http://schemas.microsoft.com/office/powerpoint/2010/main" val="40105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271FFD7-479C-4763-9ACA-9ACFF2DF3F55}" type="slidenum">
              <a:rPr lang="en-US" altLang="ja-JP"/>
              <a:pPr/>
              <a:t>‹#›</a:t>
            </a:fld>
            <a:endParaRPr lang="en-US" altLang="ja-JP"/>
          </a:p>
        </p:txBody>
      </p:sp>
    </p:spTree>
    <p:extLst>
      <p:ext uri="{BB962C8B-B14F-4D97-AF65-F5344CB8AC3E}">
        <p14:creationId xmlns:p14="http://schemas.microsoft.com/office/powerpoint/2010/main" val="942559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2015</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91569D0A-3BDA-4DA5-BEBB-DC97B6B7B63B}" type="slidenum">
              <a:rPr lang="en-US" altLang="ja-JP"/>
              <a:pPr/>
              <a:t>‹#›</a:t>
            </a:fld>
            <a:endParaRPr lang="en-US" altLang="ja-JP"/>
          </a:p>
        </p:txBody>
      </p:sp>
    </p:spTree>
    <p:extLst>
      <p:ext uri="{BB962C8B-B14F-4D97-AF65-F5344CB8AC3E}">
        <p14:creationId xmlns:p14="http://schemas.microsoft.com/office/powerpoint/2010/main" val="2535046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2015</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A32DAB5-AC7E-4FBC-A869-7B7AD420F6C1}" type="slidenum">
              <a:rPr lang="en-US" altLang="ja-JP"/>
              <a:pPr/>
              <a:t>‹#›</a:t>
            </a:fld>
            <a:endParaRPr lang="en-US" altLang="ja-JP"/>
          </a:p>
        </p:txBody>
      </p:sp>
    </p:spTree>
    <p:extLst>
      <p:ext uri="{BB962C8B-B14F-4D97-AF65-F5344CB8AC3E}">
        <p14:creationId xmlns:p14="http://schemas.microsoft.com/office/powerpoint/2010/main" val="1449500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r>
              <a:rPr lang="en-US" altLang="ja-JP" smtClean="0"/>
              <a:t>July 2015</a:t>
            </a:r>
            <a:endParaRPr lang="en-US" altLang="ja-JP"/>
          </a:p>
        </p:txBody>
      </p:sp>
      <p:sp>
        <p:nvSpPr>
          <p:cNvPr id="7" name="フッター プレースホルダー 6"/>
          <p:cNvSpPr>
            <a:spLocks noGrp="1"/>
          </p:cNvSpPr>
          <p:nvPr>
            <p:ph type="ftr" sz="quarter" idx="11"/>
          </p:nvPr>
        </p:nvSpPr>
        <p:spPr/>
        <p:txBody>
          <a:bodyPr/>
          <a:lstStyle/>
          <a:p>
            <a:r>
              <a:rPr lang="en-US" altLang="ja-JP" smtClean="0"/>
              <a:t>Hirozumi Yamaguchi, Osaka University</a:t>
            </a:r>
            <a:endParaRPr lang="en-US" altLang="ja-JP"/>
          </a:p>
        </p:txBody>
      </p:sp>
      <p:sp>
        <p:nvSpPr>
          <p:cNvPr id="8" name="スライド番号プレースホルダー 7"/>
          <p:cNvSpPr>
            <a:spLocks noGrp="1"/>
          </p:cNvSpPr>
          <p:nvPr>
            <p:ph type="sldNum" sz="quarter" idx="12"/>
          </p:nvPr>
        </p:nvSpPr>
        <p:spPr/>
        <p:txBody>
          <a:bodyPr/>
          <a:lstStyle/>
          <a:p>
            <a:r>
              <a:rPr lang="en-US" altLang="ja-JP" smtClean="0"/>
              <a:t>Slide </a:t>
            </a:r>
            <a:fld id="{871477E9-0C0D-4B5D-9C18-CDCDE8C9CB63}" type="slidenum">
              <a:rPr lang="en-US" altLang="ja-JP" smtClean="0"/>
              <a:pPr/>
              <a:t>‹#›</a:t>
            </a:fld>
            <a:endParaRPr lang="en-US" altLang="ja-JP"/>
          </a:p>
        </p:txBody>
      </p:sp>
      <p:sp>
        <p:nvSpPr>
          <p:cNvPr id="9" name="タイトル 8"/>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083889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2015</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A09861AB-901A-4162-A596-07241CBD0024}" type="slidenum">
              <a:rPr lang="en-US" altLang="ja-JP"/>
              <a:pPr/>
              <a:t>‹#›</a:t>
            </a:fld>
            <a:endParaRPr lang="en-US" altLang="ja-JP"/>
          </a:p>
        </p:txBody>
      </p:sp>
    </p:spTree>
    <p:extLst>
      <p:ext uri="{BB962C8B-B14F-4D97-AF65-F5344CB8AC3E}">
        <p14:creationId xmlns:p14="http://schemas.microsoft.com/office/powerpoint/2010/main" val="12610745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8" name="日付プレースホルダー 7"/>
          <p:cNvSpPr>
            <a:spLocks noGrp="1"/>
          </p:cNvSpPr>
          <p:nvPr>
            <p:ph type="dt" sz="half" idx="10"/>
          </p:nvPr>
        </p:nvSpPr>
        <p:spPr/>
        <p:txBody>
          <a:bodyPr/>
          <a:lstStyle/>
          <a:p>
            <a:r>
              <a:rPr lang="en-US" altLang="ja-JP" smtClean="0"/>
              <a:t>July 2015</a:t>
            </a:r>
            <a:endParaRPr lang="en-US" altLang="ja-JP"/>
          </a:p>
        </p:txBody>
      </p:sp>
      <p:sp>
        <p:nvSpPr>
          <p:cNvPr id="9" name="フッター プレースホルダー 8"/>
          <p:cNvSpPr>
            <a:spLocks noGrp="1"/>
          </p:cNvSpPr>
          <p:nvPr>
            <p:ph type="ftr" sz="quarter" idx="11"/>
          </p:nvPr>
        </p:nvSpPr>
        <p:spPr/>
        <p:txBody>
          <a:bodyPr/>
          <a:lstStyle/>
          <a:p>
            <a:r>
              <a:rPr lang="en-US" altLang="ja-JP" smtClean="0"/>
              <a:t>Hirozumi Yamaguchi, Osaka University</a:t>
            </a:r>
            <a:endParaRPr lang="en-US" altLang="ja-JP"/>
          </a:p>
        </p:txBody>
      </p:sp>
      <p:sp>
        <p:nvSpPr>
          <p:cNvPr id="10" name="スライド番号プレースホルダー 9"/>
          <p:cNvSpPr>
            <a:spLocks noGrp="1"/>
          </p:cNvSpPr>
          <p:nvPr>
            <p:ph type="sldNum" sz="quarter" idx="12"/>
          </p:nvPr>
        </p:nvSpPr>
        <p:spPr/>
        <p:txBody>
          <a:bodyPr/>
          <a:lstStyle/>
          <a:p>
            <a:r>
              <a:rPr lang="en-US" altLang="ja-JP" smtClean="0"/>
              <a:t>Slide </a:t>
            </a:r>
            <a:fld id="{871477E9-0C0D-4B5D-9C18-CDCDE8C9CB63}" type="slidenum">
              <a:rPr lang="en-US" altLang="ja-JP" smtClean="0"/>
              <a:pPr/>
              <a:t>‹#›</a:t>
            </a:fld>
            <a:endParaRPr lang="en-US" altLang="ja-JP"/>
          </a:p>
        </p:txBody>
      </p:sp>
    </p:spTree>
    <p:extLst>
      <p:ext uri="{BB962C8B-B14F-4D97-AF65-F5344CB8AC3E}">
        <p14:creationId xmlns:p14="http://schemas.microsoft.com/office/powerpoint/2010/main" val="1324782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2015</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Hirozumi Yamaguchi, Osaka University</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83CBDA5-EECA-4DEE-9E4E-D314F401D872}" type="slidenum">
              <a:rPr lang="en-US" altLang="ja-JP"/>
              <a:pPr/>
              <a:t>‹#›</a:t>
            </a:fld>
            <a:endParaRPr lang="en-US" altLang="ja-JP"/>
          </a:p>
        </p:txBody>
      </p:sp>
    </p:spTree>
    <p:extLst>
      <p:ext uri="{BB962C8B-B14F-4D97-AF65-F5344CB8AC3E}">
        <p14:creationId xmlns:p14="http://schemas.microsoft.com/office/powerpoint/2010/main" val="243154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smtClean="0"/>
              <a:t>July 2015</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en-US" altLang="ja-JP" smtClean="0"/>
              <a:t>Hirozumi Yamaguchi, Osaka University</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871477E9-0C0D-4B5D-9C18-CDCDE8C9CB63}" type="slidenum">
              <a:rPr lang="en-US" altLang="ja-JP"/>
              <a:pPr/>
              <a:t>‹#›</a:t>
            </a:fld>
            <a:endParaRPr lang="en-US" altLang="ja-JP"/>
          </a:p>
        </p:txBody>
      </p:sp>
      <p:sp>
        <p:nvSpPr>
          <p:cNvPr id="1031" name="Rectangle 7"/>
          <p:cNvSpPr>
            <a:spLocks noChangeArrowheads="1"/>
          </p:cNvSpPr>
          <p:nvPr/>
        </p:nvSpPr>
        <p:spPr bwMode="auto">
          <a:xfrm>
            <a:off x="3923928" y="394156"/>
            <a:ext cx="45342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ea typeface="ＭＳ Ｐゴシック" panose="020B0600070205080204" pitchFamily="50" charset="-128"/>
              </a:rPr>
              <a:t>doc.: IEEE </a:t>
            </a:r>
            <a:r>
              <a:rPr lang="en-US" altLang="ja-JP" sz="1400" b="1" dirty="0" smtClean="0">
                <a:ea typeface="ＭＳ Ｐゴシック" panose="020B0600070205080204" pitchFamily="50" charset="-128"/>
              </a:rPr>
              <a:t>802.15-15-0569-00-004s</a:t>
            </a:r>
            <a:endParaRPr lang="en-US" altLang="ja-JP" sz="1400" b="1" dirty="0">
              <a:ea typeface="ＭＳ Ｐゴシック" panose="020B0600070205080204" pitchFamily="50"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2003___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2"/>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2D7B4BB2-BDF5-4A21-8324-85D7C9F95C97}" type="slidenum">
              <a:rPr lang="en-US" altLang="ja-JP"/>
              <a:pPr/>
              <a:t>1</a:t>
            </a:fld>
            <a:endParaRPr lang="en-US" altLang="ja-JP"/>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600" dirty="0" smtClean="0">
                <a:ea typeface="ＭＳ Ｐゴシック" panose="020B0600070205080204" pitchFamily="50" charset="-128"/>
              </a:rPr>
              <a:t>[An Interference Estimation Method in WLAN]</a:t>
            </a:r>
            <a:endParaRPr lang="en-US" altLang="ja-JP" sz="1600" dirty="0">
              <a:ea typeface="ＭＳ Ｐゴシック" panose="020B0600070205080204" pitchFamily="50" charset="-128"/>
            </a:endParaRPr>
          </a:p>
          <a:p>
            <a:r>
              <a:rPr lang="en-US" altLang="ja-JP" sz="1600" b="1" dirty="0">
                <a:ea typeface="ＭＳ Ｐゴシック" panose="020B0600070205080204" pitchFamily="50" charset="-128"/>
              </a:rPr>
              <a:t>Date Submitted: </a:t>
            </a:r>
            <a:r>
              <a:rPr lang="en-US" altLang="ja-JP" sz="1600" dirty="0" smtClean="0">
                <a:ea typeface="ＭＳ Ｐゴシック" panose="020B0600070205080204" pitchFamily="50" charset="-128"/>
              </a:rPr>
              <a:t>[15 July, 2015]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600" dirty="0" smtClean="0">
                <a:ea typeface="ＭＳ Ｐゴシック" panose="020B0600070205080204" pitchFamily="50" charset="-128"/>
              </a:rPr>
              <a:t>[Hirozumi Yamaguchi] </a:t>
            </a:r>
            <a:r>
              <a:rPr lang="en-US" altLang="ja-JP" sz="1600" dirty="0">
                <a:ea typeface="ＭＳ Ｐゴシック" panose="020B0600070205080204" pitchFamily="50" charset="-128"/>
              </a:rPr>
              <a:t>Company </a:t>
            </a:r>
            <a:r>
              <a:rPr lang="en-US" altLang="ja-JP" sz="1600" dirty="0" smtClean="0">
                <a:ea typeface="ＭＳ Ｐゴシック" panose="020B0600070205080204" pitchFamily="50" charset="-128"/>
              </a:rPr>
              <a:t>[Osaka University]</a:t>
            </a:r>
            <a:endParaRPr lang="en-US" altLang="ja-JP" sz="1600" dirty="0">
              <a:ea typeface="ＭＳ Ｐゴシック" panose="020B0600070205080204" pitchFamily="50" charset="-128"/>
            </a:endParaRPr>
          </a:p>
          <a:p>
            <a:r>
              <a:rPr lang="en-US" altLang="ja-JP" sz="1600" dirty="0">
                <a:ea typeface="ＭＳ Ｐゴシック" panose="020B0600070205080204" pitchFamily="50" charset="-128"/>
              </a:rPr>
              <a:t>Address </a:t>
            </a:r>
            <a:r>
              <a:rPr lang="en-US" altLang="ja-JP" sz="1600" dirty="0" smtClean="0">
                <a:ea typeface="ＭＳ Ｐゴシック" panose="020B0600070205080204" pitchFamily="50" charset="-128"/>
              </a:rPr>
              <a:t>[1-5 </a:t>
            </a:r>
            <a:r>
              <a:rPr lang="en-US" altLang="ja-JP" sz="1600" dirty="0" err="1" smtClean="0">
                <a:ea typeface="ＭＳ Ｐゴシック" panose="020B0600070205080204" pitchFamily="50" charset="-128"/>
              </a:rPr>
              <a:t>Yamadaoka</a:t>
            </a:r>
            <a:r>
              <a:rPr lang="en-US" altLang="ja-JP" sz="1600" dirty="0" smtClean="0">
                <a:ea typeface="ＭＳ Ｐゴシック" panose="020B0600070205080204" pitchFamily="50" charset="-128"/>
              </a:rPr>
              <a:t>, Suita, Osaka 565-0871, Japan]</a:t>
            </a:r>
            <a:endParaRPr lang="en-US" altLang="ja-JP" sz="1600" dirty="0">
              <a:ea typeface="ＭＳ Ｐゴシック" panose="020B0600070205080204" pitchFamily="50" charset="-128"/>
            </a:endParaRPr>
          </a:p>
          <a:p>
            <a:r>
              <a:rPr lang="en-US" altLang="ja-JP" sz="1600" dirty="0">
                <a:ea typeface="ＭＳ Ｐゴシック" panose="020B0600070205080204" pitchFamily="50" charset="-128"/>
              </a:rPr>
              <a:t>Voice</a:t>
            </a:r>
            <a:r>
              <a:rPr lang="en-US" altLang="ja-JP" sz="1600" dirty="0" smtClean="0">
                <a:ea typeface="ＭＳ Ｐゴシック" panose="020B0600070205080204" pitchFamily="50" charset="-128"/>
              </a:rPr>
              <a:t>:[+81-6-6879-4556], </a:t>
            </a:r>
            <a:r>
              <a:rPr lang="en-US" altLang="ja-JP" sz="1600" dirty="0">
                <a:ea typeface="ＭＳ Ｐゴシック" panose="020B0600070205080204" pitchFamily="50" charset="-128"/>
              </a:rPr>
              <a:t>FAX: </a:t>
            </a:r>
            <a:r>
              <a:rPr lang="en-US" altLang="ja-JP" sz="1600" dirty="0" smtClean="0">
                <a:ea typeface="ＭＳ Ｐゴシック" panose="020B0600070205080204" pitchFamily="50" charset="-128"/>
              </a:rPr>
              <a:t>[+</a:t>
            </a:r>
            <a:r>
              <a:rPr lang="en-US" altLang="ja-JP" sz="1600" dirty="0" smtClean="0">
                <a:solidFill>
                  <a:schemeClr val="tx2"/>
                </a:solidFill>
                <a:ea typeface="ＭＳ Ｐゴシック" panose="020B0600070205080204" pitchFamily="50" charset="-128"/>
              </a:rPr>
              <a:t>81-6-6879-4559], </a:t>
            </a:r>
            <a:r>
              <a:rPr lang="en-US" altLang="ja-JP" sz="1600" dirty="0">
                <a:solidFill>
                  <a:schemeClr val="tx2"/>
                </a:solidFill>
                <a:ea typeface="ＭＳ Ｐゴシック" panose="020B0600070205080204" pitchFamily="50" charset="-128"/>
              </a:rPr>
              <a:t>E-Mail</a:t>
            </a:r>
            <a:r>
              <a:rPr lang="en-US" altLang="ja-JP" sz="1600" dirty="0" smtClean="0">
                <a:solidFill>
                  <a:schemeClr val="tx2"/>
                </a:solidFill>
                <a:ea typeface="ＭＳ Ｐゴシック" panose="020B0600070205080204" pitchFamily="50" charset="-128"/>
              </a:rPr>
              <a:t>:[h-yamagu@ist.osaka-u.ac.jp]</a:t>
            </a:r>
            <a:r>
              <a:rPr lang="en-US" altLang="ja-JP" sz="1600" dirty="0">
                <a:solidFill>
                  <a:schemeClr val="tx2"/>
                </a:solidFill>
                <a:ea typeface="ＭＳ Ｐゴシック" panose="020B0600070205080204" pitchFamily="50" charset="-128"/>
              </a:rPr>
              <a:t>	</a:t>
            </a:r>
          </a:p>
          <a:p>
            <a:pPr>
              <a:spcBef>
                <a:spcPts val="600"/>
              </a:spcBef>
              <a:spcAft>
                <a:spcPts val="600"/>
              </a:spcAft>
            </a:pPr>
            <a:r>
              <a:rPr lang="en-US" altLang="ja-JP" sz="1600" b="1" dirty="0">
                <a:solidFill>
                  <a:schemeClr val="tx2"/>
                </a:solidFill>
                <a:ea typeface="ＭＳ Ｐゴシック" panose="020B0600070205080204" pitchFamily="50" charset="-128"/>
              </a:rPr>
              <a:t>Re:</a:t>
            </a:r>
            <a:r>
              <a:rPr lang="en-US" altLang="ja-JP" sz="1600" dirty="0">
                <a:solidFill>
                  <a:schemeClr val="tx2"/>
                </a:solidFill>
                <a:ea typeface="ＭＳ Ｐゴシック" panose="020B0600070205080204" pitchFamily="50" charset="-128"/>
              </a:rPr>
              <a:t> </a:t>
            </a:r>
            <a:r>
              <a:rPr lang="en-US" altLang="ja-JP" sz="1600" dirty="0" smtClean="0">
                <a:solidFill>
                  <a:schemeClr val="tx2"/>
                </a:solidFill>
                <a:ea typeface="ＭＳ Ｐゴシック" panose="020B0600070205080204" pitchFamily="50" charset="-128"/>
              </a:rPr>
              <a:t>[]</a:t>
            </a:r>
            <a:endParaRPr lang="en-US" altLang="ja-JP" sz="1600" dirty="0">
              <a:solidFill>
                <a:schemeClr val="tx2"/>
              </a:solidFill>
              <a:ea typeface="ＭＳ Ｐゴシック" panose="020B0600070205080204" pitchFamily="50" charset="-128"/>
            </a:endParaRPr>
          </a:p>
          <a:p>
            <a:pPr>
              <a:spcBef>
                <a:spcPts val="600"/>
              </a:spcBef>
              <a:spcAft>
                <a:spcPts val="600"/>
              </a:spcAft>
            </a:pPr>
            <a:r>
              <a:rPr lang="en-US" altLang="ja-JP" sz="1600" b="1" dirty="0" smtClean="0">
                <a:solidFill>
                  <a:schemeClr val="tx2"/>
                </a:solidFill>
                <a:ea typeface="ＭＳ Ｐゴシック" panose="020B0600070205080204" pitchFamily="50" charset="-128"/>
              </a:rPr>
              <a:t>Abstract</a:t>
            </a:r>
            <a:r>
              <a:rPr lang="en-US" altLang="ja-JP" sz="1600" b="1" dirty="0">
                <a:solidFill>
                  <a:schemeClr val="tx2"/>
                </a:solidFill>
                <a:ea typeface="ＭＳ Ｐゴシック" panose="020B0600070205080204" pitchFamily="50" charset="-128"/>
              </a:rPr>
              <a:t>:</a:t>
            </a:r>
            <a:r>
              <a:rPr lang="en-US" altLang="ja-JP" sz="1600" dirty="0">
                <a:solidFill>
                  <a:schemeClr val="tx2"/>
                </a:solidFill>
                <a:ea typeface="ＭＳ Ｐゴシック" panose="020B0600070205080204" pitchFamily="50" charset="-128"/>
              </a:rPr>
              <a:t>	</a:t>
            </a:r>
            <a:r>
              <a:rPr lang="en-US" altLang="ja-JP" sz="1600" dirty="0" smtClean="0">
                <a:solidFill>
                  <a:schemeClr val="tx2"/>
                </a:solidFill>
                <a:ea typeface="ＭＳ Ｐゴシック" panose="020B0600070205080204" pitchFamily="50" charset="-128"/>
              </a:rPr>
              <a:t>[This document introduces an interference estimation technique in IEEE802.11. This is informative to discuss significance of spectrum resource measurement in IEEE802.15 TG4s.]</a:t>
            </a:r>
            <a:endParaRPr lang="en-US" altLang="ja-JP" sz="1600" dirty="0">
              <a:solidFill>
                <a:schemeClr val="tx2"/>
              </a:solidFill>
              <a:ea typeface="ＭＳ Ｐゴシック" panose="020B0600070205080204" pitchFamily="50" charset="-128"/>
            </a:endParaRP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600" dirty="0" smtClean="0">
                <a:solidFill>
                  <a:schemeClr val="tx2"/>
                </a:solidFill>
                <a:ea typeface="ＭＳ Ｐゴシック" panose="020B0600070205080204" pitchFamily="50" charset="-128"/>
              </a:rPr>
              <a:t>[For discussion]</a:t>
            </a:r>
            <a:endParaRPr lang="en-US" altLang="ja-JP" sz="1600"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10</a:t>
            </a:fld>
            <a:endParaRPr lang="en-US" altLang="ja-JP"/>
          </a:p>
        </p:txBody>
      </p:sp>
      <p:pic>
        <p:nvPicPr>
          <p:cNvPr id="7" name="コンテンツ プレースホルダー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9973" y="908721"/>
            <a:ext cx="7992520" cy="453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436921" y="5604295"/>
            <a:ext cx="8426409" cy="646331"/>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1800" dirty="0"/>
              <a:t>S</a:t>
            </a:r>
            <a:r>
              <a:rPr kumimoji="1" lang="en-US" altLang="ja-JP" sz="1800" dirty="0" smtClean="0"/>
              <a:t>coring function can estimate </a:t>
            </a:r>
            <a:r>
              <a:rPr kumimoji="1" lang="en-US" altLang="ja-JP" sz="1800" dirty="0" smtClean="0">
                <a:solidFill>
                  <a:srgbClr val="FF0000"/>
                </a:solidFill>
              </a:rPr>
              <a:t>the top-ranked channel</a:t>
            </a:r>
            <a:r>
              <a:rPr kumimoji="1" lang="en-US" altLang="ja-JP" sz="1800" dirty="0" smtClean="0"/>
              <a:t> and </a:t>
            </a:r>
            <a:r>
              <a:rPr kumimoji="1" lang="en-US" altLang="ja-JP" sz="1800" dirty="0" smtClean="0">
                <a:solidFill>
                  <a:srgbClr val="FF0000"/>
                </a:solidFill>
              </a:rPr>
              <a:t>th</a:t>
            </a:r>
            <a:r>
              <a:rPr lang="en-US" altLang="ja-JP" sz="1800" dirty="0" smtClean="0">
                <a:solidFill>
                  <a:srgbClr val="FF0000"/>
                </a:solidFill>
              </a:rPr>
              <a:t>e whole ranking</a:t>
            </a:r>
          </a:p>
          <a:p>
            <a:r>
              <a:rPr kumimoji="1" lang="en-US" altLang="ja-JP" sz="1800" dirty="0" smtClean="0"/>
              <a:t>The ranking </a:t>
            </a:r>
            <a:r>
              <a:rPr lang="en-US" altLang="ja-JP" sz="1800" dirty="0" smtClean="0"/>
              <a:t>provides useful information for target AP to move to another channel</a:t>
            </a:r>
            <a:endParaRPr kumimoji="1" lang="ja-JP" altLang="en-US" sz="1800" dirty="0"/>
          </a:p>
        </p:txBody>
      </p:sp>
    </p:spTree>
    <p:extLst>
      <p:ext uri="{BB962C8B-B14F-4D97-AF65-F5344CB8AC3E}">
        <p14:creationId xmlns:p14="http://schemas.microsoft.com/office/powerpoint/2010/main" val="217725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and Discussion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simple L2 traffic measurement (channel occupancy) and RSS is helpful to estimate interference</a:t>
            </a:r>
          </a:p>
          <a:p>
            <a:r>
              <a:rPr lang="en-US" altLang="ja-JP" sz="2800" dirty="0" smtClean="0"/>
              <a:t>information from PHY is more informative (noise, </a:t>
            </a:r>
            <a:r>
              <a:rPr lang="en-US" altLang="ja-JP" sz="2800" dirty="0" err="1" smtClean="0"/>
              <a:t>etc</a:t>
            </a:r>
            <a:r>
              <a:rPr lang="en-US" altLang="ja-JP" sz="2800" dirty="0" smtClean="0"/>
              <a:t>)</a:t>
            </a:r>
          </a:p>
          <a:p>
            <a:r>
              <a:rPr lang="en-US" altLang="ja-JP" sz="2800" dirty="0" smtClean="0"/>
              <a:t>peer-coordinated SRM is significant for more precise estimation of interference (increased spatial coverage)</a:t>
            </a:r>
          </a:p>
          <a:p>
            <a:endParaRPr kumimoji="1" lang="en-US" altLang="ja-JP" sz="2800" dirty="0" smtClean="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11</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680045793"/>
              </p:ext>
            </p:extLst>
          </p:nvPr>
        </p:nvGraphicFramePr>
        <p:xfrm>
          <a:off x="2007467" y="5627903"/>
          <a:ext cx="6464300" cy="764704"/>
        </p:xfrm>
        <a:graphic>
          <a:graphicData uri="http://schemas.openxmlformats.org/drawingml/2006/table">
            <a:tbl>
              <a:tblPr>
                <a:tableStyleId>{5C22544A-7EE6-4342-B048-85BDC9FD1C3A}</a:tableStyleId>
              </a:tblPr>
              <a:tblGrid>
                <a:gridCol w="6464300"/>
              </a:tblGrid>
              <a:tr h="304800">
                <a:tc>
                  <a:txBody>
                    <a:bodyPr/>
                    <a:lstStyle/>
                    <a:p>
                      <a:pPr algn="l" fontAlgn="t"/>
                      <a:r>
                        <a:rPr lang="en-US" sz="1000" u="none" strike="noStrike">
                          <a:effectLst/>
                        </a:rPr>
                        <a:t>Shugo Kajita, Hirozumi Yamaguchi, Teruo Higashino, Shigeki Umehara, Fumiya Saitou, Hirofumi Urayama, Masaya Yamada, Taka Maeno, Shigeru Kaneda, Mineo Takai</a:t>
                      </a:r>
                      <a:endParaRPr lang="en-US" sz="1000" b="0" i="0" u="none" strike="noStrike">
                        <a:effectLst/>
                        <a:latin typeface="ＭＳ ゴシック" panose="020B0609070205080204" pitchFamily="49" charset="-128"/>
                        <a:ea typeface="ＭＳ ゴシック" panose="020B0609070205080204" pitchFamily="49" charset="-128"/>
                      </a:endParaRPr>
                    </a:p>
                  </a:txBody>
                  <a:tcPr marL="0" marR="0" marT="0" marB="0"/>
                </a:tc>
              </a:tr>
              <a:tr h="152400">
                <a:tc>
                  <a:txBody>
                    <a:bodyPr/>
                    <a:lstStyle/>
                    <a:p>
                      <a:pPr algn="l" fontAlgn="t"/>
                      <a:r>
                        <a:rPr lang="en-US" sz="1000" u="none" strike="noStrike">
                          <a:effectLst/>
                        </a:rPr>
                        <a:t>A Channel Selection Strategy for WLAN in Urban Areas by Regression Analysis</a:t>
                      </a:r>
                      <a:endParaRPr lang="en-US" sz="1000" b="0" i="0" u="none" strike="noStrike">
                        <a:effectLst/>
                        <a:latin typeface="ＭＳ ゴシック" panose="020B0609070205080204" pitchFamily="49" charset="-128"/>
                        <a:ea typeface="ＭＳ ゴシック" panose="020B0609070205080204" pitchFamily="49" charset="-128"/>
                      </a:endParaRPr>
                    </a:p>
                  </a:txBody>
                  <a:tcPr marL="0" marR="0" marT="0" marB="0"/>
                </a:tc>
              </a:tr>
              <a:tr h="307504">
                <a:tc>
                  <a:txBody>
                    <a:bodyPr/>
                    <a:lstStyle/>
                    <a:p>
                      <a:pPr algn="l" fontAlgn="t"/>
                      <a:r>
                        <a:rPr lang="en-US" sz="1000" u="none" strike="noStrike" dirty="0">
                          <a:effectLst/>
                        </a:rPr>
                        <a:t>Proceedings of the 2014 IEEE 10th International Conference on Wireless and Mobile Computing, Networking and Communications (WiMob2014), pp. 646-651, October 2014</a:t>
                      </a:r>
                      <a:endParaRPr lang="en-US" sz="1000" b="0" i="0" u="none" strike="noStrike" dirty="0">
                        <a:effectLst/>
                        <a:latin typeface="ＭＳ ゴシック" panose="020B0609070205080204" pitchFamily="49" charset="-128"/>
                        <a:ea typeface="ＭＳ ゴシック" panose="020B0609070205080204" pitchFamily="49" charset="-128"/>
                      </a:endParaRPr>
                    </a:p>
                  </a:txBody>
                  <a:tcPr marL="0" marR="0" marT="0" marB="0"/>
                </a:tc>
              </a:tr>
            </a:tbl>
          </a:graphicData>
        </a:graphic>
      </p:graphicFrame>
    </p:spTree>
    <p:extLst>
      <p:ext uri="{BB962C8B-B14F-4D97-AF65-F5344CB8AC3E}">
        <p14:creationId xmlns:p14="http://schemas.microsoft.com/office/powerpoint/2010/main" val="425155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1"/>
          <p:cNvGraphicFramePr>
            <a:graphicFrameLocks noChangeAspect="1"/>
          </p:cNvGraphicFramePr>
          <p:nvPr>
            <p:extLst>
              <p:ext uri="{D42A27DB-BD31-4B8C-83A1-F6EECF244321}">
                <p14:modId xmlns:p14="http://schemas.microsoft.com/office/powerpoint/2010/main" val="2508596353"/>
              </p:ext>
            </p:extLst>
          </p:nvPr>
        </p:nvGraphicFramePr>
        <p:xfrm>
          <a:off x="690563" y="3933825"/>
          <a:ext cx="7943850" cy="3094038"/>
        </p:xfrm>
        <a:graphic>
          <a:graphicData uri="http://schemas.openxmlformats.org/presentationml/2006/ole">
            <mc:AlternateContent xmlns:mc="http://schemas.openxmlformats.org/markup-compatibility/2006">
              <mc:Choice xmlns:v="urn:schemas-microsoft-com:vml" Requires="v">
                <p:oleObj spid="_x0000_s26669" name="Document" r:id="rId3" imgW="8249468" imgH="3218118" progId="Word.Document.8">
                  <p:embed/>
                </p:oleObj>
              </mc:Choice>
              <mc:Fallback>
                <p:oleObj name="Document" r:id="rId3" imgW="8249468" imgH="3218118" progId="Word.Document.8">
                  <p:embed/>
                  <p:pic>
                    <p:nvPicPr>
                      <p:cNvPr id="0" name=""/>
                      <p:cNvPicPr>
                        <a:picLocks noChangeAspect="1" noChangeArrowheads="1"/>
                      </p:cNvPicPr>
                      <p:nvPr/>
                    </p:nvPicPr>
                    <p:blipFill>
                      <a:blip r:embed="rId4"/>
                      <a:srcRect/>
                      <a:stretch>
                        <a:fillRect/>
                      </a:stretch>
                    </p:blipFill>
                    <p:spPr bwMode="auto">
                      <a:xfrm>
                        <a:off x="690563" y="3933825"/>
                        <a:ext cx="7943850" cy="309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EDF86562-37BB-4DB0-9091-F541D9ECDB83}"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ja-JP" sz="3600" dirty="0" smtClean="0">
                <a:ea typeface="ＭＳ Ｐゴシック" panose="020B0600070205080204" pitchFamily="50" charset="-128"/>
              </a:rPr>
              <a:t>An Interference Estimation Method</a:t>
            </a:r>
            <a:br>
              <a:rPr lang="en-US" altLang="ja-JP" sz="3600" dirty="0" smtClean="0">
                <a:ea typeface="ＭＳ Ｐゴシック" panose="020B0600070205080204" pitchFamily="50" charset="-128"/>
              </a:rPr>
            </a:br>
            <a:r>
              <a:rPr lang="en-US" altLang="ja-JP" sz="3600" dirty="0" smtClean="0">
                <a:ea typeface="ＭＳ Ｐゴシック" panose="020B0600070205080204" pitchFamily="50" charset="-128"/>
              </a:rPr>
              <a:t>in WLAN</a:t>
            </a:r>
            <a:endParaRPr lang="ja-JP" altLang="ja-JP" sz="3600" dirty="0"/>
          </a:p>
        </p:txBody>
      </p:sp>
      <p:sp>
        <p:nvSpPr>
          <p:cNvPr id="8" name="Rectangle 12"/>
          <p:cNvSpPr>
            <a:spLocks noChangeArrowheads="1"/>
          </p:cNvSpPr>
          <p:nvPr/>
        </p:nvSpPr>
        <p:spPr bwMode="auto">
          <a:xfrm>
            <a:off x="564253" y="34290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085850" indent="-228600">
              <a:spcBef>
                <a:spcPct val="20000"/>
              </a:spcBef>
              <a:buChar char="•"/>
              <a:defRPr>
                <a:solidFill>
                  <a:schemeClr val="tx1"/>
                </a:solidFill>
                <a:latin typeface="Times New Roman" pitchFamily="18" charset="0"/>
              </a:defRPr>
            </a:lvl3pPr>
            <a:lvl4pPr marL="1428750" indent="-228600">
              <a:spcBef>
                <a:spcPct val="20000"/>
              </a:spcBef>
              <a:buChar char="–"/>
              <a:defRPr sz="1600">
                <a:solidFill>
                  <a:schemeClr val="tx1"/>
                </a:solidFill>
                <a:latin typeface="Times New Roman" pitchFamily="18" charset="0"/>
              </a:defRPr>
            </a:lvl4pPr>
            <a:lvl5pPr marL="1771650" indent="-228600">
              <a:spcBef>
                <a:spcPct val="20000"/>
              </a:spcBef>
              <a:buChar char="•"/>
              <a:defRPr sz="1600">
                <a:solidFill>
                  <a:schemeClr val="tx1"/>
                </a:solidFill>
                <a:latin typeface="Times New Roman" pitchFamily="18" charset="0"/>
              </a:defRPr>
            </a:lvl5pPr>
            <a:lvl6pPr marL="2228850" indent="-228600" eaLnBrk="0" fontAlgn="base" hangingPunct="0">
              <a:spcBef>
                <a:spcPct val="20000"/>
              </a:spcBef>
              <a:spcAft>
                <a:spcPct val="0"/>
              </a:spcAft>
              <a:buChar char="•"/>
              <a:defRPr sz="1600">
                <a:solidFill>
                  <a:schemeClr val="tx1"/>
                </a:solidFill>
                <a:latin typeface="Times New Roman" pitchFamily="18" charset="0"/>
              </a:defRPr>
            </a:lvl6pPr>
            <a:lvl7pPr marL="2686050" indent="-228600" eaLnBrk="0" fontAlgn="base" hangingPunct="0">
              <a:spcBef>
                <a:spcPct val="20000"/>
              </a:spcBef>
              <a:spcAft>
                <a:spcPct val="0"/>
              </a:spcAft>
              <a:buChar char="•"/>
              <a:defRPr sz="1600">
                <a:solidFill>
                  <a:schemeClr val="tx1"/>
                </a:solidFill>
                <a:latin typeface="Times New Roman" pitchFamily="18" charset="0"/>
              </a:defRPr>
            </a:lvl7pPr>
            <a:lvl8pPr marL="3143250" indent="-228600" eaLnBrk="0" fontAlgn="base" hangingPunct="0">
              <a:spcBef>
                <a:spcPct val="20000"/>
              </a:spcBef>
              <a:spcAft>
                <a:spcPct val="0"/>
              </a:spcAft>
              <a:buChar char="•"/>
              <a:defRPr sz="1600">
                <a:solidFill>
                  <a:schemeClr val="tx1"/>
                </a:solidFill>
                <a:latin typeface="Times New Roman" pitchFamily="18" charset="0"/>
              </a:defRPr>
            </a:lvl8pPr>
            <a:lvl9pPr marL="360045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ja-JP" sz="2000" dirty="0">
                <a:ea typeface="ＭＳ Ｐゴシック" charset="-128"/>
              </a:rPr>
              <a:t>Authors:</a:t>
            </a:r>
            <a:endParaRPr lang="en-US" altLang="ja-JP" sz="2000" b="0" dirty="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98984"/>
          </a:xfrm>
        </p:spPr>
        <p:txBody>
          <a:bodyPr/>
          <a:lstStyle/>
          <a:p>
            <a:r>
              <a:rPr lang="en-US" altLang="ja-JP" dirty="0" smtClean="0"/>
              <a:t>Situation</a:t>
            </a:r>
            <a:endParaRPr kumimoji="1" lang="ja-JP" altLang="en-US" dirty="0"/>
          </a:p>
        </p:txBody>
      </p:sp>
      <p:sp>
        <p:nvSpPr>
          <p:cNvPr id="3" name="コンテンツ プレースホルダー 2"/>
          <p:cNvSpPr>
            <a:spLocks noGrp="1"/>
          </p:cNvSpPr>
          <p:nvPr>
            <p:ph idx="1"/>
          </p:nvPr>
        </p:nvSpPr>
        <p:spPr>
          <a:xfrm>
            <a:off x="685800" y="1576859"/>
            <a:ext cx="8206680" cy="4519141"/>
          </a:xfrm>
        </p:spPr>
        <p:txBody>
          <a:bodyPr/>
          <a:lstStyle/>
          <a:p>
            <a:r>
              <a:rPr lang="en-US" altLang="ja-JP" sz="2400" dirty="0" smtClean="0"/>
              <a:t>In WLAN, many APs are deployed in an uncoordinated way, which causes complicated interference relation</a:t>
            </a:r>
            <a:endParaRPr lang="en-US" altLang="ja-JP" sz="2400" dirty="0"/>
          </a:p>
          <a:p>
            <a:r>
              <a:rPr lang="en-US" altLang="ja-JP" sz="2400" dirty="0" err="1"/>
              <a:t>WiFi</a:t>
            </a:r>
            <a:r>
              <a:rPr lang="en-US" altLang="ja-JP" sz="2400" dirty="0"/>
              <a:t> traffic in adjacent </a:t>
            </a:r>
            <a:r>
              <a:rPr lang="en-US" altLang="ja-JP" sz="2400" dirty="0" smtClean="0"/>
              <a:t>channels </a:t>
            </a:r>
            <a:r>
              <a:rPr lang="en-US" altLang="ja-JP" sz="2400" dirty="0"/>
              <a:t>interfere with </a:t>
            </a:r>
            <a:r>
              <a:rPr lang="en-US" altLang="ja-JP" sz="2400" dirty="0" smtClean="0"/>
              <a:t>each other</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3</a:t>
            </a:fld>
            <a:endParaRPr lang="en-US" altLang="ja-JP"/>
          </a:p>
        </p:txBody>
      </p:sp>
      <p:pic>
        <p:nvPicPr>
          <p:cNvPr id="7" name="コンテンツ プレースホルダー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2852936"/>
            <a:ext cx="5857644" cy="34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p:cNvPicPr>
            <a:picLocks noChangeAspect="1"/>
          </p:cNvPicPr>
          <p:nvPr/>
        </p:nvPicPr>
        <p:blipFill>
          <a:blip r:embed="rId3"/>
          <a:stretch>
            <a:fillRect/>
          </a:stretch>
        </p:blipFill>
        <p:spPr>
          <a:xfrm>
            <a:off x="6661674" y="3789040"/>
            <a:ext cx="2475355" cy="1273610"/>
          </a:xfrm>
          <a:prstGeom prst="rect">
            <a:avLst/>
          </a:prstGeom>
        </p:spPr>
      </p:pic>
    </p:spTree>
    <p:extLst>
      <p:ext uri="{BB962C8B-B14F-4D97-AF65-F5344CB8AC3E}">
        <p14:creationId xmlns:p14="http://schemas.microsoft.com/office/powerpoint/2010/main" val="251889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n-US" altLang="ja-JP" dirty="0" smtClean="0"/>
              <a:t>How to know channel interference status</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Active Probing</a:t>
            </a:r>
          </a:p>
          <a:p>
            <a:pPr lvl="1"/>
            <a:r>
              <a:rPr lang="en-US" altLang="ja-JP" sz="2400" dirty="0" smtClean="0"/>
              <a:t>tests channels by real frame transmission</a:t>
            </a:r>
          </a:p>
          <a:p>
            <a:pPr marL="457200" lvl="1" indent="0">
              <a:buNone/>
            </a:pPr>
            <a:r>
              <a:rPr lang="en-US" altLang="ja-JP" sz="2400" dirty="0" smtClean="0"/>
              <a:t>	(+) obtains more “direct” status</a:t>
            </a:r>
          </a:p>
          <a:p>
            <a:pPr marL="457200" lvl="1" indent="0">
              <a:buNone/>
            </a:pPr>
            <a:r>
              <a:rPr lang="en-US" altLang="ja-JP" sz="2400" dirty="0" smtClean="0"/>
              <a:t>	(-) forces a communication peer to join test</a:t>
            </a:r>
          </a:p>
          <a:p>
            <a:r>
              <a:rPr lang="en-US" altLang="ja-JP" sz="2800" dirty="0" smtClean="0"/>
              <a:t>Passive Monitoring</a:t>
            </a:r>
          </a:p>
          <a:p>
            <a:pPr lvl="1"/>
            <a:r>
              <a:rPr lang="en-US" altLang="ja-JP" sz="2400" dirty="0" smtClean="0"/>
              <a:t>estimates channel status by monitoring</a:t>
            </a:r>
          </a:p>
          <a:p>
            <a:pPr marL="457200" lvl="1" indent="0">
              <a:buNone/>
            </a:pPr>
            <a:r>
              <a:rPr lang="en-US" altLang="ja-JP" sz="2400" dirty="0" smtClean="0"/>
              <a:t>	(+) simpler than active probing case</a:t>
            </a:r>
            <a:br>
              <a:rPr lang="en-US" altLang="ja-JP" sz="2400" dirty="0" smtClean="0"/>
            </a:br>
            <a:r>
              <a:rPr lang="en-US" altLang="ja-JP" sz="2400" dirty="0" smtClean="0"/>
              <a:t>	       (self-monitoring)</a:t>
            </a:r>
            <a:endParaRPr lang="en-US" altLang="ja-JP" sz="2400" dirty="0"/>
          </a:p>
          <a:p>
            <a:pPr marL="457200" lvl="1" indent="0">
              <a:buNone/>
            </a:pPr>
            <a:r>
              <a:rPr lang="en-US" altLang="ja-JP" sz="2400" dirty="0" smtClean="0"/>
              <a:t>	(-) less information than active probing case</a:t>
            </a:r>
          </a:p>
          <a:p>
            <a:endParaRPr lang="ja-JP" altLang="en-US" sz="2800"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4</a:t>
            </a:fld>
            <a:endParaRPr lang="en-US" altLang="ja-JP"/>
          </a:p>
        </p:txBody>
      </p:sp>
    </p:spTree>
    <p:extLst>
      <p:ext uri="{BB962C8B-B14F-4D97-AF65-F5344CB8AC3E}">
        <p14:creationId xmlns:p14="http://schemas.microsoft.com/office/powerpoint/2010/main" val="131007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Approach to Interference Estimation</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take passive </a:t>
            </a:r>
            <a:r>
              <a:rPr lang="en-US" altLang="ja-JP" sz="2800" dirty="0" smtClean="0"/>
              <a:t>monitoring approach, but </a:t>
            </a:r>
            <a:r>
              <a:rPr lang="en-US" altLang="ja-JP" sz="2800" dirty="0" smtClean="0"/>
              <a:t>need </a:t>
            </a:r>
            <a:r>
              <a:rPr lang="en-US" altLang="ja-JP" sz="2800" dirty="0" smtClean="0"/>
              <a:t>to </a:t>
            </a:r>
            <a:r>
              <a:rPr lang="en-US" altLang="ja-JP" sz="2800" dirty="0" smtClean="0"/>
              <a:t>estimate </a:t>
            </a:r>
            <a:r>
              <a:rPr lang="en-US" altLang="ja-JP" sz="2800" dirty="0" smtClean="0"/>
              <a:t>interference more accurately</a:t>
            </a:r>
          </a:p>
          <a:p>
            <a:r>
              <a:rPr lang="en-US" altLang="ja-JP" sz="2800" dirty="0" smtClean="0"/>
              <a:t>obtain dataset samples </a:t>
            </a:r>
            <a:r>
              <a:rPr lang="en-US" altLang="ja-JP" sz="2800" dirty="0" smtClean="0"/>
              <a:t>by </a:t>
            </a:r>
            <a:r>
              <a:rPr lang="en-US" altLang="ja-JP" sz="2800" dirty="0" smtClean="0"/>
              <a:t>exhaustive (precise) </a:t>
            </a:r>
            <a:r>
              <a:rPr lang="en-US" altLang="ja-JP" sz="2800" dirty="0"/>
              <a:t>simulations with a variety of scenarios </a:t>
            </a:r>
            <a:endParaRPr lang="en-US" altLang="ja-JP" sz="2800" dirty="0" smtClean="0"/>
          </a:p>
          <a:p>
            <a:r>
              <a:rPr lang="en-US" altLang="ja-JP" sz="2800" dirty="0" smtClean="0"/>
              <a:t>apply regression analysis to obtain functions that explain correction between </a:t>
            </a:r>
            <a:r>
              <a:rPr lang="en-US" altLang="ja-JP" sz="2800" u="sng" dirty="0" smtClean="0"/>
              <a:t>traffic measurement</a:t>
            </a:r>
            <a:r>
              <a:rPr lang="en-US" altLang="ja-JP" sz="2800" dirty="0" smtClean="0"/>
              <a:t> and </a:t>
            </a:r>
            <a:r>
              <a:rPr lang="en-US" altLang="ja-JP" sz="2800" u="sng" dirty="0" smtClean="0"/>
              <a:t>interference affect</a:t>
            </a:r>
            <a:r>
              <a:rPr lang="en-US" altLang="ja-JP" sz="2800" dirty="0" smtClean="0"/>
              <a:t> </a:t>
            </a:r>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5</a:t>
            </a:fld>
            <a:endParaRPr lang="en-US" altLang="ja-JP"/>
          </a:p>
        </p:txBody>
      </p:sp>
    </p:spTree>
    <p:extLst>
      <p:ext uri="{BB962C8B-B14F-4D97-AF65-F5344CB8AC3E}">
        <p14:creationId xmlns:p14="http://schemas.microsoft.com/office/powerpoint/2010/main" val="204234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1066800"/>
          </a:xfrm>
        </p:spPr>
        <p:txBody>
          <a:bodyPr/>
          <a:lstStyle/>
          <a:p>
            <a:r>
              <a:rPr kumimoji="1" lang="en-US" altLang="ja-JP" dirty="0" smtClean="0"/>
              <a:t>Traffic Measurement</a:t>
            </a:r>
            <a:br>
              <a:rPr kumimoji="1" lang="en-US" altLang="ja-JP" dirty="0" smtClean="0"/>
            </a:br>
            <a:r>
              <a:rPr lang="en-US" altLang="ja-JP" dirty="0" smtClean="0"/>
              <a:t>(Explanation Variables)</a:t>
            </a:r>
            <a:endParaRPr kumimoji="1" lang="ja-JP" altLang="en-US" dirty="0"/>
          </a:p>
        </p:txBody>
      </p:sp>
      <p:sp>
        <p:nvSpPr>
          <p:cNvPr id="4" name="日付プレースホルダー 3"/>
          <p:cNvSpPr>
            <a:spLocks noGrp="1"/>
          </p:cNvSpPr>
          <p:nvPr>
            <p:ph type="dt" sz="half" idx="10"/>
          </p:nvPr>
        </p:nvSpPr>
        <p:spPr>
          <a:xfrm>
            <a:off x="685800" y="381000"/>
            <a:ext cx="1600200" cy="212725"/>
          </a:xfrm>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a:xfrm>
            <a:off x="5486400" y="6475413"/>
            <a:ext cx="3124200" cy="182562"/>
          </a:xfrm>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a:xfrm>
            <a:off x="4344988" y="6475413"/>
            <a:ext cx="530225" cy="182562"/>
          </a:xfrm>
        </p:spPr>
        <p:txBody>
          <a:bodyPr/>
          <a:lstStyle/>
          <a:p>
            <a:r>
              <a:rPr lang="en-US" altLang="ja-JP" smtClean="0"/>
              <a:t>Slide </a:t>
            </a:r>
            <a:fld id="{0F366131-E2E2-4E4E-A383-2285BC905B88}" type="slidenum">
              <a:rPr lang="en-US" altLang="ja-JP" smtClean="0"/>
              <a:pPr/>
              <a:t>6</a:t>
            </a:fld>
            <a:endParaRPr lang="en-US" altLang="ja-JP"/>
          </a:p>
        </p:txBody>
      </p:sp>
      <mc:AlternateContent xmlns:mc="http://schemas.openxmlformats.org/markup-compatibility/2006" xmlns:a14="http://schemas.microsoft.com/office/drawing/2010/main">
        <mc:Choice Requires="a14">
          <p:sp>
            <p:nvSpPr>
              <p:cNvPr id="7" name="コンテンツ プレースホルダー 2"/>
              <p:cNvSpPr txBox="1">
                <a:spLocks/>
              </p:cNvSpPr>
              <p:nvPr/>
            </p:nvSpPr>
            <p:spPr bwMode="auto">
              <a:xfrm>
                <a:off x="381000" y="1628800"/>
                <a:ext cx="8229600" cy="42718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smtClean="0"/>
                  <a:t>Normalized received interference signal strength</a:t>
                </a:r>
                <a:br>
                  <a:rPr lang="en-US" altLang="ja-JP" sz="2400" dirty="0" smtClean="0"/>
                </a:br>
                <a14:m>
                  <m:oMath xmlns:m="http://schemas.openxmlformats.org/officeDocument/2006/math">
                    <m:r>
                      <a:rPr lang="en-US" altLang="ja-JP" sz="2400" i="1">
                        <a:latin typeface="Cambria Math" panose="02040503050406030204" pitchFamily="18" charset="0"/>
                      </a:rPr>
                      <m:t>𝑠</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𝑘</m:t>
                        </m:r>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𝑆𝑆</m:t>
                        </m:r>
                        <m:r>
                          <a:rPr lang="en-US" altLang="ja-JP" sz="2400" i="1" baseline="-25000">
                            <a:latin typeface="Cambria Math" panose="02040503050406030204" pitchFamily="18" charset="0"/>
                          </a:rPr>
                          <m:t>𝑎𝑣𝑒</m:t>
                        </m:r>
                        <m:r>
                          <a:rPr lang="en-US" altLang="ja-JP" sz="2400" i="1">
                            <a:latin typeface="Cambria Math" panose="02040503050406030204" pitchFamily="18" charset="0"/>
                          </a:rPr>
                          <m:t>−</m:t>
                        </m:r>
                        <m:r>
                          <a:rPr lang="ja-JP" altLang="en-US" sz="2400" i="1">
                            <a:latin typeface="Cambria Math" panose="02040503050406030204" pitchFamily="18" charset="0"/>
                          </a:rPr>
                          <m:t>𝜃</m:t>
                        </m:r>
                        <m:r>
                          <a:rPr lang="en-US" altLang="ja-JP" sz="2400" i="1" baseline="-25000">
                            <a:latin typeface="Cambria Math" panose="02040503050406030204" pitchFamily="18" charset="0"/>
                          </a:rPr>
                          <m:t>𝑚𝑖𝑛</m:t>
                        </m:r>
                      </m:num>
                      <m:den>
                        <m:r>
                          <a:rPr lang="en-US" altLang="ja-JP" sz="2400" i="1">
                            <a:latin typeface="Cambria Math" panose="02040503050406030204" pitchFamily="18" charset="0"/>
                            <a:ea typeface="Cambria Math" panose="02040503050406030204" pitchFamily="18" charset="0"/>
                          </a:rPr>
                          <m:t>𝜃</m:t>
                        </m:r>
                        <m:r>
                          <a:rPr lang="en-US" altLang="ja-JP" sz="2400" i="1" baseline="-25000">
                            <a:latin typeface="Cambria Math" panose="02040503050406030204" pitchFamily="18" charset="0"/>
                            <a:ea typeface="Cambria Math" panose="02040503050406030204" pitchFamily="18" charset="0"/>
                          </a:rPr>
                          <m:t>𝑚𝑎𝑥</m:t>
                        </m:r>
                        <m:r>
                          <a:rPr lang="en-US" altLang="ja-JP" sz="2400" i="1">
                            <a:latin typeface="Cambria Math" panose="02040503050406030204" pitchFamily="18" charset="0"/>
                            <a:ea typeface="Cambria Math" panose="02040503050406030204" pitchFamily="18" charset="0"/>
                          </a:rPr>
                          <m:t>−</m:t>
                        </m:r>
                        <m:r>
                          <a:rPr lang="ja-JP" altLang="en-US" sz="2400" i="1">
                            <a:latin typeface="Cambria Math" panose="02040503050406030204" pitchFamily="18" charset="0"/>
                            <a:ea typeface="Cambria Math" panose="02040503050406030204" pitchFamily="18" charset="0"/>
                          </a:rPr>
                          <m:t>𝜃</m:t>
                        </m:r>
                        <m:r>
                          <a:rPr lang="en-US" altLang="ja-JP" sz="2400" i="1" baseline="-25000">
                            <a:latin typeface="Cambria Math" panose="02040503050406030204" pitchFamily="18" charset="0"/>
                            <a:ea typeface="Cambria Math" panose="02040503050406030204" pitchFamily="18" charset="0"/>
                          </a:rPr>
                          <m:t>𝑚𝑖𝑛</m:t>
                        </m:r>
                      </m:den>
                    </m:f>
                  </m:oMath>
                </a14:m>
                <a:endParaRPr lang="en-US" altLang="ja-JP" sz="2400" dirty="0"/>
              </a:p>
              <a:p>
                <a:r>
                  <a:rPr lang="en-US" altLang="ja-JP" sz="2400" dirty="0" smtClean="0"/>
                  <a:t>Normalized </a:t>
                </a:r>
                <a:r>
                  <a:rPr lang="en-US" altLang="ja-JP" sz="2400" dirty="0"/>
                  <a:t>traffic </a:t>
                </a:r>
                <a:r>
                  <a:rPr lang="en-US" altLang="ja-JP" sz="2400" dirty="0" smtClean="0"/>
                  <a:t>volume                           </a:t>
                </a:r>
              </a:p>
              <a:p>
                <a:pPr marL="0" indent="0">
                  <a:buNone/>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𝑡</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𝑘</m:t>
                          </m:r>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b="0" i="1" smtClean="0">
                              <a:latin typeface="Cambria Math" panose="02040503050406030204" pitchFamily="18" charset="0"/>
                            </a:rPr>
                            <m:t>𝑑𝑎𝑡𝑎</m:t>
                          </m:r>
                          <m:r>
                            <a:rPr lang="en-US" altLang="ja-JP" sz="2400" b="0" i="1" smtClean="0">
                              <a:latin typeface="Cambria Math" panose="02040503050406030204" pitchFamily="18" charset="0"/>
                            </a:rPr>
                            <m:t>_</m:t>
                          </m:r>
                          <m:r>
                            <a:rPr lang="en-US" altLang="ja-JP" sz="2400" b="0" i="1" smtClean="0">
                              <a:latin typeface="Cambria Math" panose="02040503050406030204" pitchFamily="18" charset="0"/>
                            </a:rPr>
                            <m:t>𝑏𝑖𝑡𝑠</m:t>
                          </m:r>
                        </m:num>
                        <m:den>
                          <m:r>
                            <a:rPr lang="en-US" altLang="ja-JP" sz="2400" b="0" i="1" smtClean="0">
                              <a:latin typeface="Cambria Math" panose="02040503050406030204" pitchFamily="18" charset="0"/>
                            </a:rPr>
                            <m:t>𝑡𝑟𝑎𝑛𝑠𝑚𝑖𝑠𝑠𝑖𝑜𝑛</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𝑟𝑎𝑡𝑒</m:t>
                          </m:r>
                        </m:den>
                      </m:f>
                    </m:oMath>
                  </m:oMathPara>
                </a14:m>
                <a:endParaRPr lang="en-US" altLang="ja-JP" sz="2400" dirty="0" smtClean="0"/>
              </a:p>
              <a:p>
                <a:r>
                  <a:rPr lang="en-US" altLang="ja-JP" sz="2400" dirty="0" smtClean="0"/>
                  <a:t>Inter-channel </a:t>
                </a:r>
                <a:r>
                  <a:rPr lang="en-US" altLang="ja-JP" sz="2400" dirty="0"/>
                  <a:t>distance</a:t>
                </a:r>
                <a:br>
                  <a:rPr lang="en-US" altLang="ja-JP" sz="2400" dirty="0"/>
                </a:br>
                <a14:m>
                  <m:oMath xmlns:m="http://schemas.openxmlformats.org/officeDocument/2006/math">
                    <m:r>
                      <a:rPr lang="en-US" altLang="ja-JP" sz="2400" i="1">
                        <a:latin typeface="Cambria Math" panose="02040503050406030204" pitchFamily="18" charset="0"/>
                      </a:rPr>
                      <m:t>𝑐</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𝑘</m:t>
                        </m:r>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r>
                          <a:rPr lang="en-US" altLang="ja-JP" sz="2400" i="1">
                            <a:latin typeface="Cambria Math" panose="02040503050406030204" pitchFamily="18" charset="0"/>
                          </a:rPr>
                          <m:t>h</m:t>
                        </m:r>
                        <m:r>
                          <a:rPr lang="en-US" altLang="ja-JP" sz="2400" i="1">
                            <a:latin typeface="Cambria Math" panose="02040503050406030204" pitchFamily="18" charset="0"/>
                          </a:rPr>
                          <m:t>−</m:t>
                        </m:r>
                        <m:r>
                          <a:rPr lang="en-US" altLang="ja-JP" sz="2400" i="1">
                            <a:latin typeface="Cambria Math" panose="02040503050406030204" pitchFamily="18" charset="0"/>
                          </a:rPr>
                          <m:t>𝑘</m:t>
                        </m:r>
                        <m:r>
                          <a:rPr lang="en-US" altLang="ja-JP" sz="2400" i="1">
                            <a:latin typeface="Cambria Math" panose="02040503050406030204" pitchFamily="18" charset="0"/>
                          </a:rPr>
                          <m:t>|</m:t>
                        </m:r>
                      </m:num>
                      <m:den>
                        <m:r>
                          <a:rPr lang="en-US" altLang="ja-JP" sz="2400" i="1">
                            <a:latin typeface="Cambria Math" panose="02040503050406030204" pitchFamily="18" charset="0"/>
                          </a:rPr>
                          <m:t>𝑐</m:t>
                        </m:r>
                        <m:r>
                          <a:rPr lang="en-US" altLang="ja-JP" sz="2400" i="1" baseline="-25000">
                            <a:latin typeface="Cambria Math" panose="02040503050406030204" pitchFamily="18" charset="0"/>
                          </a:rPr>
                          <m:t>𝑚𝑎𝑥</m:t>
                        </m:r>
                      </m:den>
                    </m:f>
                  </m:oMath>
                </a14:m>
                <a:endParaRPr lang="en-US" altLang="ja-JP" sz="2400" dirty="0"/>
              </a:p>
              <a:p>
                <a:pPr marL="514350" indent="-514350">
                  <a:buFont typeface="+mj-lt"/>
                  <a:buAutoNum type="arabicPeriod"/>
                </a:pPr>
                <a:endParaRPr lang="ja-JP" altLang="en-US" sz="2400" dirty="0"/>
              </a:p>
            </p:txBody>
          </p:sp>
        </mc:Choice>
        <mc:Fallback xmlns="">
          <p:sp>
            <p:nvSpPr>
              <p:cNvPr id="7" name="コンテンツ プレースホルダー 2"/>
              <p:cNvSpPr txBox="1">
                <a:spLocks noRot="1" noChangeAspect="1" noMove="1" noResize="1" noEditPoints="1" noAdjustHandles="1" noChangeArrowheads="1" noChangeShapeType="1" noTextEdit="1"/>
              </p:cNvSpPr>
              <p:nvPr/>
            </p:nvSpPr>
            <p:spPr bwMode="auto">
              <a:xfrm>
                <a:off x="381000" y="1628800"/>
                <a:ext cx="8229600" cy="4271810"/>
              </a:xfrm>
              <a:prstGeom prst="rect">
                <a:avLst/>
              </a:prstGeom>
              <a:blipFill rotWithShape="0">
                <a:blip r:embed="rId2"/>
                <a:stretch>
                  <a:fillRect l="-1037" t="-9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126504" y="5295487"/>
                <a:ext cx="4173900" cy="70788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14:m>
                  <m:oMath xmlns:m="http://schemas.openxmlformats.org/officeDocument/2006/math">
                    <m:r>
                      <a:rPr lang="en-US" altLang="ja-JP" sz="2000" i="1">
                        <a:latin typeface="Cambria Math" panose="02040503050406030204" pitchFamily="18" charset="0"/>
                      </a:rPr>
                      <m:t>𝑐</m:t>
                    </m:r>
                    <m:r>
                      <a:rPr lang="en-US" altLang="ja-JP" sz="2000" i="1" baseline="-25000">
                        <a:latin typeface="Cambria Math" panose="02040503050406030204" pitchFamily="18" charset="0"/>
                      </a:rPr>
                      <m:t>𝑚𝑎𝑥</m:t>
                    </m:r>
                  </m:oMath>
                </a14:m>
                <a:r>
                  <a:rPr lang="en-US" altLang="ja-JP" sz="2000" dirty="0"/>
                  <a:t> is the </a:t>
                </a:r>
                <a:r>
                  <a:rPr lang="en-US" altLang="ja-JP" sz="2000" dirty="0" smtClean="0"/>
                  <a:t>maximum </a:t>
                </a:r>
                <a:r>
                  <a:rPr lang="en-US" altLang="ja-JP" sz="2000" dirty="0"/>
                  <a:t>channel </a:t>
                </a:r>
                <a:r>
                  <a:rPr lang="en-US" altLang="ja-JP" sz="2000" dirty="0" smtClean="0"/>
                  <a:t>distance</a:t>
                </a:r>
                <a:endParaRPr kumimoji="1" lang="en-US" altLang="ja-JP" sz="2000" b="0" i="1" dirty="0" smtClean="0">
                  <a:latin typeface="Cambria Math" panose="02040503050406030204" pitchFamily="18" charset="0"/>
                </a:endParaRPr>
              </a:p>
              <a:p>
                <a14:m>
                  <m:oMath xmlns:m="http://schemas.openxmlformats.org/officeDocument/2006/math">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h</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e>
                    </m:d>
                    <m:r>
                      <a:rPr kumimoji="1" lang="en-US" altLang="ja-JP" sz="2000" b="0" i="1" smtClean="0">
                        <a:latin typeface="Cambria Math" panose="02040503050406030204" pitchFamily="18" charset="0"/>
                        <a:ea typeface="Cambria Math" panose="02040503050406030204" pitchFamily="18" charset="0"/>
                      </a:rPr>
                      <m:t>&gt;</m:t>
                    </m:r>
                    <m:r>
                      <a:rPr kumimoji="1" lang="en-US" altLang="ja-JP" sz="2000" b="0" i="1" smtClean="0">
                        <a:latin typeface="Cambria Math" panose="02040503050406030204" pitchFamily="18" charset="0"/>
                      </a:rPr>
                      <m:t>𝑐</m:t>
                    </m:r>
                    <m:r>
                      <a:rPr kumimoji="1" lang="en-US" altLang="ja-JP" sz="2000" b="0" i="1" baseline="-25000" smtClean="0">
                        <a:latin typeface="Cambria Math" panose="02040503050406030204" pitchFamily="18" charset="0"/>
                      </a:rPr>
                      <m:t>𝑚𝑎𝑥</m:t>
                    </m:r>
                  </m:oMath>
                </a14:m>
                <a:r>
                  <a:rPr kumimoji="1" lang="ja-JP" altLang="en-US" sz="2000" dirty="0" smtClean="0"/>
                  <a:t> </a:t>
                </a:r>
                <a:r>
                  <a:rPr kumimoji="1" lang="en-US" altLang="ja-JP" sz="2000" dirty="0" smtClean="0">
                    <a:solidFill>
                      <a:schemeClr val="tx1"/>
                    </a:solidFill>
                  </a:rPr>
                  <a:t>is</a:t>
                </a:r>
                <a:r>
                  <a:rPr kumimoji="1" lang="en-US" altLang="ja-JP" sz="2000" dirty="0" smtClean="0">
                    <a:solidFill>
                      <a:srgbClr val="FF0000"/>
                    </a:solidFill>
                  </a:rPr>
                  <a:t> ignored</a:t>
                </a:r>
                <a:endParaRPr kumimoji="1" lang="ja-JP" altLang="en-US" sz="2000" dirty="0">
                  <a:solidFill>
                    <a:srgbClr val="FF000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26504" y="5295487"/>
                <a:ext cx="4173900" cy="707886"/>
              </a:xfrm>
              <a:prstGeom prst="rect">
                <a:avLst/>
              </a:prstGeom>
              <a:blipFill rotWithShape="0">
                <a:blip r:embed="rId3"/>
                <a:stretch>
                  <a:fillRect t="-3390" r="-8006" b="-144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2787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E1F8C025-452F-4867-BD49-059883B2A9ED}" type="slidenum">
              <a:rPr lang="en-US" altLang="ja-JP"/>
              <a:pPr/>
              <a:t>7</a:t>
            </a:fld>
            <a:endParaRPr lang="en-US" altLang="ja-JP"/>
          </a:p>
        </p:txBody>
      </p:sp>
      <p:sp>
        <p:nvSpPr>
          <p:cNvPr id="4098" name="Rectangle 2"/>
          <p:cNvSpPr>
            <a:spLocks noGrp="1" noChangeArrowheads="1"/>
          </p:cNvSpPr>
          <p:nvPr>
            <p:ph type="title"/>
          </p:nvPr>
        </p:nvSpPr>
        <p:spPr>
          <a:ln/>
        </p:spPr>
        <p:txBody>
          <a:bodyPr/>
          <a:lstStyle/>
          <a:p>
            <a:r>
              <a:rPr lang="en-US" altLang="ja-JP" sz="3200" dirty="0" smtClean="0"/>
              <a:t>Regression Analysis Results</a:t>
            </a:r>
            <a:br>
              <a:rPr lang="en-US" altLang="ja-JP" sz="3200" dirty="0" smtClean="0"/>
            </a:br>
            <a:r>
              <a:rPr lang="en-US" altLang="ja-JP" sz="3200" dirty="0" smtClean="0"/>
              <a:t>(sorted by function output)</a:t>
            </a:r>
            <a:endParaRPr lang="ja-JP" altLang="ja-JP" sz="3200" dirty="0"/>
          </a:p>
        </p:txBody>
      </p:sp>
      <p:pic>
        <p:nvPicPr>
          <p:cNvPr id="2" name="図 1"/>
          <p:cNvPicPr>
            <a:picLocks noChangeAspect="1"/>
          </p:cNvPicPr>
          <p:nvPr/>
        </p:nvPicPr>
        <p:blipFill>
          <a:blip r:embed="rId3"/>
          <a:stretch>
            <a:fillRect/>
          </a:stretch>
        </p:blipFill>
        <p:spPr>
          <a:xfrm>
            <a:off x="251520" y="2117017"/>
            <a:ext cx="4174216" cy="3658797"/>
          </a:xfrm>
          <a:prstGeom prst="rect">
            <a:avLst/>
          </a:prstGeom>
        </p:spPr>
      </p:pic>
      <p:pic>
        <p:nvPicPr>
          <p:cNvPr id="3" name="図 2"/>
          <p:cNvPicPr>
            <a:picLocks noChangeAspect="1"/>
          </p:cNvPicPr>
          <p:nvPr/>
        </p:nvPicPr>
        <p:blipFill>
          <a:blip r:embed="rId4"/>
          <a:stretch>
            <a:fillRect/>
          </a:stretch>
        </p:blipFill>
        <p:spPr>
          <a:xfrm>
            <a:off x="4572000" y="2347320"/>
            <a:ext cx="3766019" cy="33825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Performance Evaluation</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8</a:t>
            </a:fld>
            <a:endParaRPr lang="en-US" altLang="ja-JP"/>
          </a:p>
        </p:txBody>
      </p:sp>
      <p:pic>
        <p:nvPicPr>
          <p:cNvPr id="34" name="図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 y="1971521"/>
            <a:ext cx="4925291" cy="4165908"/>
          </a:xfrm>
          <a:prstGeom prst="rect">
            <a:avLst/>
          </a:prstGeom>
        </p:spPr>
      </p:pic>
      <p:graphicFrame>
        <p:nvGraphicFramePr>
          <p:cNvPr id="35" name="表 34"/>
          <p:cNvGraphicFramePr>
            <a:graphicFrameLocks noGrp="1"/>
          </p:cNvGraphicFramePr>
          <p:nvPr>
            <p:extLst>
              <p:ext uri="{D42A27DB-BD31-4B8C-83A1-F6EECF244321}">
                <p14:modId xmlns:p14="http://schemas.microsoft.com/office/powerpoint/2010/main" val="2874276581"/>
              </p:ext>
            </p:extLst>
          </p:nvPr>
        </p:nvGraphicFramePr>
        <p:xfrm>
          <a:off x="4953701" y="4133205"/>
          <a:ext cx="3855290" cy="2168719"/>
        </p:xfrm>
        <a:graphic>
          <a:graphicData uri="http://schemas.openxmlformats.org/drawingml/2006/table">
            <a:tbl>
              <a:tblPr firstRow="1" bandRow="1">
                <a:tableStyleId>{6E25E649-3F16-4E02-A733-19D2CDBF48F0}</a:tableStyleId>
              </a:tblPr>
              <a:tblGrid>
                <a:gridCol w="1433648"/>
                <a:gridCol w="1050878"/>
                <a:gridCol w="1370764"/>
              </a:tblGrid>
              <a:tr h="511429">
                <a:tc>
                  <a:txBody>
                    <a:bodyPr/>
                    <a:lstStyle/>
                    <a:p>
                      <a:r>
                        <a:rPr lang="en-US" altLang="ja-JP" dirty="0" smtClean="0"/>
                        <a:t>interference</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ja-JP" dirty="0" smtClean="0"/>
                        <a:t>channel</a:t>
                      </a:r>
                      <a:endParaRPr lang="ja-JP" altLang="en-US" dirty="0"/>
                    </a:p>
                  </a:txBody>
                  <a:tcPr anchor="ctr">
                    <a:lnL w="12700" cap="flat" cmpd="sng" algn="ctr">
                      <a:solidFill>
                        <a:schemeClr val="tx1"/>
                      </a:solidFill>
                      <a:prstDash val="solid"/>
                      <a:round/>
                      <a:headEnd type="none" w="med" len="med"/>
                      <a:tailEnd type="none" w="med" len="med"/>
                    </a:lnL>
                  </a:tcPr>
                </a:tc>
                <a:tc>
                  <a:txBody>
                    <a:bodyPr/>
                    <a:lstStyle/>
                    <a:p>
                      <a:r>
                        <a:rPr lang="en-US" altLang="ja-JP" dirty="0" smtClean="0"/>
                        <a:t>traffic</a:t>
                      </a:r>
                      <a:endParaRPr lang="ja-JP" altLang="en-US" dirty="0"/>
                    </a:p>
                  </a:txBody>
                  <a:tcPr anchor="ctr">
                    <a:lnR w="12700" cap="flat" cmpd="sng" algn="ctr">
                      <a:solidFill>
                        <a:schemeClr val="tx1"/>
                      </a:solidFill>
                      <a:prstDash val="solid"/>
                      <a:round/>
                      <a:headEnd type="none" w="med" len="med"/>
                      <a:tailEnd type="none" w="med" len="med"/>
                    </a:lnR>
                  </a:tcPr>
                </a:tc>
              </a:tr>
              <a:tr h="393364">
                <a:tc>
                  <a:txBody>
                    <a:bodyPr/>
                    <a:lstStyle/>
                    <a:p>
                      <a:pPr algn="ctr"/>
                      <a:r>
                        <a:rPr lang="en-US" altLang="ja-JP" dirty="0" smtClean="0"/>
                        <a:t>source 1</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ja-JP" dirty="0" smtClean="0"/>
                        <a:t>1</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ja-JP" dirty="0" smtClean="0"/>
                        <a:t>1.5 Mbps</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1090">
                <a:tc>
                  <a:txBody>
                    <a:bodyPr/>
                    <a:lstStyle/>
                    <a:p>
                      <a:pPr algn="ctr"/>
                      <a:r>
                        <a:rPr lang="en-US" altLang="ja-JP" dirty="0" smtClean="0"/>
                        <a:t>source 2</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ja-JP" dirty="0" smtClean="0"/>
                        <a:t>7</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ja-JP" dirty="0" smtClean="0"/>
                        <a:t>3.0 Mbps</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425">
                <a:tc>
                  <a:txBody>
                    <a:bodyPr/>
                    <a:lstStyle/>
                    <a:p>
                      <a:pPr algn="ctr"/>
                      <a:r>
                        <a:rPr lang="en-US" altLang="ja-JP" dirty="0" smtClean="0"/>
                        <a:t>source 3</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ja-JP" dirty="0" smtClean="0"/>
                        <a:t>7</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ja-JP" dirty="0" smtClean="0"/>
                        <a:t>2.0 Mbps</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9195">
                <a:tc>
                  <a:txBody>
                    <a:bodyPr/>
                    <a:lstStyle/>
                    <a:p>
                      <a:pPr algn="ctr"/>
                      <a:r>
                        <a:rPr lang="en-US" altLang="ja-JP" dirty="0" smtClean="0"/>
                        <a:t>source</a:t>
                      </a:r>
                      <a:r>
                        <a:rPr lang="en-US" altLang="ja-JP" baseline="0" dirty="0" smtClean="0"/>
                        <a:t> </a:t>
                      </a:r>
                      <a:r>
                        <a:rPr lang="en-US" altLang="ja-JP" dirty="0" smtClean="0"/>
                        <a:t>4</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ja-JP" dirty="0" smtClean="0"/>
                        <a:t>11</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ja-JP" dirty="0" smtClean="0"/>
                        <a:t>3.0 Mbps</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42" name="グループ化 41"/>
          <p:cNvGrpSpPr/>
          <p:nvPr/>
        </p:nvGrpSpPr>
        <p:grpSpPr>
          <a:xfrm>
            <a:off x="4741852" y="2205390"/>
            <a:ext cx="4067139" cy="1754326"/>
            <a:chOff x="5021741" y="4821382"/>
            <a:chExt cx="4067139" cy="1754326"/>
          </a:xfrm>
        </p:grpSpPr>
        <p:sp>
          <p:nvSpPr>
            <p:cNvPr id="43" name="テキスト ボックス 42"/>
            <p:cNvSpPr txBox="1"/>
            <p:nvPr/>
          </p:nvSpPr>
          <p:spPr>
            <a:xfrm>
              <a:off x="5021741" y="4821382"/>
              <a:ext cx="4067139" cy="175432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T</a:t>
              </a:r>
              <a:r>
                <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arget AP monitors the 13 channels each</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and applies scoring function</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We have compared the ranking of score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and that of the real performance metrics</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下矢印 43"/>
            <p:cNvSpPr/>
            <p:nvPr/>
          </p:nvSpPr>
          <p:spPr>
            <a:xfrm>
              <a:off x="6299687" y="5505623"/>
              <a:ext cx="1511245" cy="385844"/>
            </a:xfrm>
            <a:prstGeom prst="downArrow">
              <a:avLst/>
            </a:prstGeom>
            <a:solidFill>
              <a:srgbClr val="4BACC6">
                <a:lumMod val="60000"/>
                <a:lumOff val="40000"/>
              </a:srgbClr>
            </a:solidFill>
            <a:ln w="25400" cap="flat" cmpd="sng" algn="ctr">
              <a:solidFill>
                <a:srgbClr val="009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Tree>
    <p:extLst>
      <p:ext uri="{BB962C8B-B14F-4D97-AF65-F5344CB8AC3E}">
        <p14:creationId xmlns:p14="http://schemas.microsoft.com/office/powerpoint/2010/main" val="169105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en-US" altLang="ja-JP" smtClean="0"/>
              <a:t>Hirozumi Yamaguchi, Osaka University</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0F366131-E2E2-4E4E-A383-2285BC905B88}" type="slidenum">
              <a:rPr lang="en-US" altLang="ja-JP" smtClean="0"/>
              <a:pPr/>
              <a:t>9</a:t>
            </a:fld>
            <a:endParaRPr lang="en-US" altLang="ja-JP"/>
          </a:p>
        </p:txBody>
      </p:sp>
      <p:pic>
        <p:nvPicPr>
          <p:cNvPr id="8" name="コンテンツ プレースホルダー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6412" y="820971"/>
            <a:ext cx="8119432" cy="441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72979" y="5240231"/>
            <a:ext cx="871950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2000" dirty="0" smtClean="0"/>
              <a:t>The trends over 13 channels </a:t>
            </a:r>
            <a:r>
              <a:rPr lang="en-US" altLang="ja-JP" sz="2000" dirty="0" smtClean="0">
                <a:solidFill>
                  <a:srgbClr val="FF0000"/>
                </a:solidFill>
              </a:rPr>
              <a:t>well-match</a:t>
            </a:r>
            <a:r>
              <a:rPr lang="en-US" altLang="ja-JP" sz="2000" dirty="0" smtClean="0"/>
              <a:t> the actually simulated performance</a:t>
            </a:r>
          </a:p>
          <a:p>
            <a:r>
              <a:rPr kumimoji="1" lang="en-US" altLang="ja-JP" sz="2000" dirty="0" smtClean="0"/>
              <a:t>The Spearman’s rank correlations are 0.965035 (</a:t>
            </a:r>
            <a:r>
              <a:rPr kumimoji="1" lang="en-US" altLang="ja-JP" sz="2000" dirty="0" smtClean="0">
                <a:solidFill>
                  <a:srgbClr val="FF0000"/>
                </a:solidFill>
              </a:rPr>
              <a:t>very high correlation</a:t>
            </a:r>
            <a:r>
              <a:rPr kumimoji="1" lang="en-US" altLang="ja-JP" sz="2000" dirty="0" smtClean="0"/>
              <a:t>)</a:t>
            </a:r>
            <a:endParaRPr kumimoji="1" lang="ja-JP" altLang="en-US" sz="2000" dirty="0"/>
          </a:p>
        </p:txBody>
      </p:sp>
    </p:spTree>
    <p:extLst>
      <p:ext uri="{BB962C8B-B14F-4D97-AF65-F5344CB8AC3E}">
        <p14:creationId xmlns:p14="http://schemas.microsoft.com/office/powerpoint/2010/main" val="3886761219"/>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453</TotalTime>
  <Words>481</Words>
  <Application>Microsoft Office PowerPoint</Application>
  <PresentationFormat>画面に合わせる (4:3)</PresentationFormat>
  <Paragraphs>112</Paragraphs>
  <Slides>11</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ＭＳ Ｐゴシック</vt:lpstr>
      <vt:lpstr>ＭＳ ゴシック</vt:lpstr>
      <vt:lpstr>Arial</vt:lpstr>
      <vt:lpstr>Calibri</vt:lpstr>
      <vt:lpstr>Cambria Math</vt:lpstr>
      <vt:lpstr>Times New Roman</vt:lpstr>
      <vt:lpstr>Office テーマ</vt:lpstr>
      <vt:lpstr>Document</vt:lpstr>
      <vt:lpstr>PowerPoint プレゼンテーション</vt:lpstr>
      <vt:lpstr>An Interference Estimation Method in WLAN</vt:lpstr>
      <vt:lpstr>Situation</vt:lpstr>
      <vt:lpstr>How to know channel interference status</vt:lpstr>
      <vt:lpstr>Approach to Interference Estimation</vt:lpstr>
      <vt:lpstr>Traffic Measurement (Explanation Variables)</vt:lpstr>
      <vt:lpstr>Regression Analysis Results (sorted by function output)</vt:lpstr>
      <vt:lpstr>Performance Evaluation</vt:lpstr>
      <vt:lpstr>PowerPoint プレゼンテーション</vt:lpstr>
      <vt:lpstr>PowerPoint プレゼンテーション</vt:lpstr>
      <vt:lpstr>Summary and Discussion</vt:lpstr>
    </vt:vector>
  </TitlesOfParts>
  <Company>Osaka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Interference Estimation Method in WLAN</dc:title>
  <dc:subject>IEEE 802.15 &lt;subtitle&gt;</dc:subject>
  <dc:creator>Hirozumi Yamaguchi</dc:creator>
  <cp:keywords/>
  <dc:description>15-15-0569-00-004s</dc:description>
  <cp:lastModifiedBy>山口弘純</cp:lastModifiedBy>
  <cp:revision>66</cp:revision>
  <cp:lastPrinted>1998-02-10T13:28:06Z</cp:lastPrinted>
  <dcterms:created xsi:type="dcterms:W3CDTF">2015-07-15T10:13:16Z</dcterms:created>
  <dcterms:modified xsi:type="dcterms:W3CDTF">2015-07-15T18:03:21Z</dcterms:modified>
</cp:coreProperties>
</file>