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60" r:id="rId3"/>
    <p:sldId id="261" r:id="rId4"/>
    <p:sldId id="263" r:id="rId5"/>
    <p:sldId id="264" r:id="rId6"/>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50" d="100"/>
          <a:sy n="50" d="100"/>
        </p:scale>
        <p:origin x="-1906" y="-6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4</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5</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802.15-15-0567-000-0thz_July_2015_Closing_Plenary_Slides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July 2015</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IG THz Waikoloa July</a:t>
            </a:r>
            <a:r>
              <a:rPr lang="en-US" sz="1600" dirty="0" smtClean="0"/>
              <a:t> 2015 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15 July 2015</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IG THz  Waikoloa July </a:t>
            </a:r>
            <a:r>
              <a:rPr lang="en-US" sz="1600" dirty="0" smtClean="0"/>
              <a:t>2015 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midweek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IG </a:t>
            </a:r>
            <a:r>
              <a:rPr lang="de-DE" dirty="0" err="1" smtClean="0"/>
              <a:t>THz</a:t>
            </a:r>
            <a:r>
              <a:rPr lang="de-DE" dirty="0" smtClean="0"/>
              <a:t> </a:t>
            </a:r>
            <a:r>
              <a:rPr lang="de-DE" dirty="0" err="1" smtClean="0"/>
              <a:t>Waikoloa</a:t>
            </a:r>
            <a:r>
              <a:rPr lang="de-DE" dirty="0" smtClean="0"/>
              <a:t> 2015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July  2015</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smtClean="0"/>
              <a:t>/</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400" dirty="0" smtClean="0"/>
              <a:t>1 </a:t>
            </a:r>
            <a:r>
              <a:rPr lang="de-DE" sz="2400" dirty="0" err="1" smtClean="0"/>
              <a:t>meeting</a:t>
            </a:r>
            <a:r>
              <a:rPr lang="de-DE" sz="2400" dirty="0" smtClean="0"/>
              <a:t> </a:t>
            </a:r>
            <a:endParaRPr lang="de-DE" sz="2400" dirty="0" smtClean="0"/>
          </a:p>
          <a:p>
            <a:r>
              <a:rPr lang="de-DE" sz="2400" dirty="0" smtClean="0"/>
              <a:t>12 </a:t>
            </a:r>
            <a:r>
              <a:rPr lang="de-DE" sz="2400" dirty="0" err="1" smtClean="0"/>
              <a:t>participants</a:t>
            </a:r>
            <a:endParaRPr lang="de-DE" sz="2400" dirty="0" smtClean="0"/>
          </a:p>
          <a:p>
            <a:r>
              <a:rPr lang="de-DE" sz="2400" dirty="0" smtClean="0"/>
              <a:t>3 </a:t>
            </a:r>
            <a:r>
              <a:rPr lang="de-DE" sz="2400" dirty="0" err="1" smtClean="0"/>
              <a:t>contributions</a:t>
            </a:r>
            <a:r>
              <a:rPr lang="de-DE" sz="2400" dirty="0" smtClean="0"/>
              <a:t>:</a:t>
            </a:r>
          </a:p>
          <a:p>
            <a:pPr marL="759460" lvl="1">
              <a:spcAft>
                <a:spcPts val="0"/>
              </a:spcAft>
            </a:pPr>
            <a:r>
              <a:rPr lang="en-US" sz="2000" b="1" u="sng" dirty="0" smtClean="0">
                <a:ea typeface="Times New Roman"/>
              </a:rPr>
              <a:t>Contribution #1:</a:t>
            </a:r>
            <a:r>
              <a:rPr lang="de-DE" sz="2000" dirty="0" smtClean="0">
                <a:ea typeface="Times New Roman"/>
              </a:rPr>
              <a:t> </a:t>
            </a:r>
            <a:r>
              <a:rPr lang="en-US" sz="2000" dirty="0" smtClean="0">
                <a:ea typeface="Times New Roman"/>
              </a:rPr>
              <a:t>Thomas Kürner, “Innovative ultra-</a:t>
            </a:r>
            <a:r>
              <a:rPr lang="en-US" sz="2000" dirty="0" err="1" smtClean="0">
                <a:ea typeface="Times New Roman"/>
              </a:rPr>
              <a:t>BROadband</a:t>
            </a:r>
            <a:r>
              <a:rPr lang="en-US" sz="2000" dirty="0" smtClean="0">
                <a:ea typeface="Times New Roman"/>
              </a:rPr>
              <a:t> ubiquitous Wireless  communications through terahertz transceivers - H2020 </a:t>
            </a:r>
            <a:r>
              <a:rPr lang="en-US" sz="2000" dirty="0" err="1" smtClean="0">
                <a:ea typeface="Times New Roman"/>
              </a:rPr>
              <a:t>iBROW</a:t>
            </a:r>
            <a:r>
              <a:rPr lang="en-US" sz="2000" dirty="0" smtClean="0">
                <a:ea typeface="Times New Roman"/>
              </a:rPr>
              <a:t>,” (15-15-0516r0)</a:t>
            </a:r>
            <a:endParaRPr lang="de-DE" sz="2000" dirty="0" smtClean="0">
              <a:ea typeface="Times New Roman"/>
            </a:endParaRPr>
          </a:p>
          <a:p>
            <a:pPr marL="759460" lvl="1">
              <a:spcAft>
                <a:spcPts val="0"/>
              </a:spcAft>
            </a:pPr>
            <a:r>
              <a:rPr lang="en-US" sz="2000" b="1" u="sng" dirty="0" smtClean="0">
                <a:ea typeface="Times New Roman"/>
              </a:rPr>
              <a:t>Contribution #2:</a:t>
            </a:r>
            <a:r>
              <a:rPr lang="de-DE" sz="2000" dirty="0" smtClean="0">
                <a:ea typeface="Times New Roman"/>
              </a:rPr>
              <a:t>	</a:t>
            </a:r>
            <a:r>
              <a:rPr lang="en-US" sz="2000" dirty="0" smtClean="0">
                <a:ea typeface="Times New Roman"/>
              </a:rPr>
              <a:t>Atsushi </a:t>
            </a:r>
            <a:r>
              <a:rPr lang="en-US" sz="2000" dirty="0" err="1" smtClean="0">
                <a:ea typeface="Times New Roman"/>
              </a:rPr>
              <a:t>Kanno</a:t>
            </a:r>
            <a:r>
              <a:rPr lang="en-US" sz="2000" dirty="0" smtClean="0">
                <a:ea typeface="Times New Roman"/>
              </a:rPr>
              <a:t>, “300-GHz 40-Gbps data transmission using SHIQM (</a:t>
            </a:r>
            <a:r>
              <a:rPr lang="en-US" sz="2000" dirty="0" err="1" smtClean="0">
                <a:ea typeface="Times New Roman"/>
              </a:rPr>
              <a:t>Subharmonic</a:t>
            </a:r>
            <a:r>
              <a:rPr lang="en-US" sz="2000" dirty="0" smtClean="0">
                <a:ea typeface="Times New Roman"/>
              </a:rPr>
              <a:t> IQ Mixer),” (15-15-0509r1</a:t>
            </a:r>
            <a:r>
              <a:rPr lang="en-US" sz="2000" dirty="0" smtClean="0">
                <a:ea typeface="Times New Roman"/>
              </a:rPr>
              <a:t>)</a:t>
            </a:r>
          </a:p>
          <a:p>
            <a:pPr marL="759460" lvl="1">
              <a:spcAft>
                <a:spcPts val="0"/>
              </a:spcAft>
            </a:pPr>
            <a:r>
              <a:rPr lang="en-US" sz="2000" b="1" u="sng" dirty="0" smtClean="0">
                <a:ea typeface="Times New Roman"/>
              </a:rPr>
              <a:t>Contribution </a:t>
            </a:r>
            <a:r>
              <a:rPr lang="en-US" sz="2000" b="1" u="sng" dirty="0" smtClean="0">
                <a:ea typeface="Times New Roman"/>
              </a:rPr>
              <a:t>#3</a:t>
            </a:r>
            <a:r>
              <a:rPr lang="en-US" sz="2000" u="sng" dirty="0" smtClean="0">
                <a:ea typeface="Times New Roman"/>
              </a:rPr>
              <a:t>:</a:t>
            </a:r>
            <a:r>
              <a:rPr lang="en-US" sz="2000" dirty="0" smtClean="0">
                <a:ea typeface="Times New Roman"/>
              </a:rPr>
              <a:t> ITU-R, </a:t>
            </a:r>
            <a:r>
              <a:rPr lang="en-US" sz="2000" dirty="0" smtClean="0">
                <a:ea typeface="Times New Roman"/>
              </a:rPr>
              <a:t>“ITU-R Liaison-request-to IEEE on active services in the band above 275 GHz” (15-15-0517r0)</a:t>
            </a:r>
            <a:endParaRPr lang="de-DE" sz="2000" dirty="0" smtClean="0">
              <a:ea typeface="Times New Roman"/>
            </a:endParaRPr>
          </a:p>
          <a:p>
            <a:pPr marL="359410">
              <a:spcAft>
                <a:spcPts val="0"/>
              </a:spcAft>
              <a:buNone/>
            </a:pPr>
            <a:endParaRPr lang="de-DE" sz="2400" dirty="0" smtClean="0">
              <a:ea typeface="Times New Roman"/>
            </a:endParaRPr>
          </a:p>
          <a:p>
            <a:endParaRPr lang="de-DE" sz="2400" dirty="0"/>
          </a:p>
        </p:txBody>
      </p:sp>
      <p:sp>
        <p:nvSpPr>
          <p:cNvPr id="2" name="Datumsplatzhalter 1"/>
          <p:cNvSpPr>
            <a:spLocks noGrp="1"/>
          </p:cNvSpPr>
          <p:nvPr>
            <p:ph type="dt" sz="half" idx="10"/>
          </p:nvPr>
        </p:nvSpPr>
        <p:spPr/>
        <p:txBody>
          <a:bodyPr/>
          <a:lstStyle/>
          <a:p>
            <a:r>
              <a:rPr lang="en-US" dirty="0" smtClean="0"/>
              <a:t>July 2015</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4</a:t>
            </a:fld>
            <a:endParaRPr lang="en-US"/>
          </a:p>
        </p:txBody>
      </p:sp>
      <p:sp>
        <p:nvSpPr>
          <p:cNvPr id="4098" name="Rectangle 2"/>
          <p:cNvSpPr>
            <a:spLocks noGrp="1" noChangeArrowheads="1"/>
          </p:cNvSpPr>
          <p:nvPr>
            <p:ph type="title"/>
          </p:nvPr>
        </p:nvSpPr>
        <p:spPr>
          <a:ln/>
        </p:spPr>
        <p:txBody>
          <a:bodyPr/>
          <a:lstStyle/>
          <a:p>
            <a:r>
              <a:rPr lang="de-DE" sz="3200" dirty="0" err="1" smtClean="0"/>
              <a:t>Straw</a:t>
            </a:r>
            <a:r>
              <a:rPr lang="de-DE" sz="3200" dirty="0" smtClean="0"/>
              <a:t> Poll on </a:t>
            </a:r>
            <a:r>
              <a:rPr lang="de-DE" sz="3200" dirty="0" smtClean="0"/>
              <a:t>TED</a:t>
            </a:r>
            <a:endParaRPr lang="de-DE" sz="3200" dirty="0"/>
          </a:p>
        </p:txBody>
      </p:sp>
      <p:sp>
        <p:nvSpPr>
          <p:cNvPr id="4099" name="Rectangle 3"/>
          <p:cNvSpPr>
            <a:spLocks noGrp="1" noChangeArrowheads="1"/>
          </p:cNvSpPr>
          <p:nvPr>
            <p:ph type="body" idx="1"/>
          </p:nvPr>
        </p:nvSpPr>
        <p:spPr>
          <a:ln/>
        </p:spPr>
        <p:txBody>
          <a:bodyPr/>
          <a:lstStyle/>
          <a:p>
            <a:r>
              <a:rPr lang="de-DE" sz="2000" dirty="0" err="1" smtClean="0"/>
              <a:t>Straw</a:t>
            </a:r>
            <a:r>
              <a:rPr lang="de-DE" sz="2000" dirty="0" smtClean="0"/>
              <a:t> Poll</a:t>
            </a:r>
            <a:r>
              <a:rPr lang="de-DE" sz="2000" dirty="0" smtClean="0">
                <a:solidFill>
                  <a:schemeClr val="tx1"/>
                </a:solidFill>
                <a:latin typeface="+mn-lt"/>
                <a:ea typeface="+mn-ea"/>
                <a:cs typeface="+mn-cs"/>
              </a:rPr>
              <a:t>:</a:t>
            </a:r>
            <a:r>
              <a:rPr lang="de-DE" sz="2000" dirty="0">
                <a:solidFill>
                  <a:schemeClr val="tx1"/>
                </a:solidFill>
                <a:latin typeface="+mn-lt"/>
                <a:ea typeface="+mn-ea"/>
                <a:cs typeface="+mn-cs"/>
              </a:rPr>
              <a:t> </a:t>
            </a:r>
            <a:r>
              <a:rPr lang="en-US" sz="2000" dirty="0" smtClean="0"/>
              <a:t> </a:t>
            </a:r>
            <a:r>
              <a:rPr lang="en-US" sz="2000" i="1" dirty="0" smtClean="0"/>
              <a:t>Do we need </a:t>
            </a:r>
            <a:r>
              <a:rPr lang="en-US" sz="2000" i="1" dirty="0" smtClean="0"/>
              <a:t>a new TED </a:t>
            </a:r>
            <a:r>
              <a:rPr lang="en-US" sz="2000" i="1" dirty="0" smtClean="0"/>
              <a:t>document in accordance with the input contributions to </a:t>
            </a:r>
            <a:r>
              <a:rPr lang="en-US" sz="2000" i="1" dirty="0" smtClean="0"/>
              <a:t>IG THz</a:t>
            </a:r>
            <a:r>
              <a:rPr lang="en-US" sz="2000" i="1" dirty="0" smtClean="0"/>
              <a:t>?</a:t>
            </a:r>
          </a:p>
          <a:p>
            <a:endParaRPr lang="de-DE" sz="2000" i="1" dirty="0" smtClean="0"/>
          </a:p>
          <a:p>
            <a:endParaRPr lang="de-DE" sz="2000" dirty="0">
              <a:solidFill>
                <a:schemeClr val="tx1"/>
              </a:solidFill>
              <a:latin typeface="+mn-lt"/>
              <a:ea typeface="+mn-ea"/>
              <a:cs typeface="+mn-cs"/>
            </a:endParaRPr>
          </a:p>
          <a:p>
            <a:pPr>
              <a:buNone/>
            </a:pPr>
            <a:endParaRPr lang="de-DE" sz="2000" dirty="0" smtClean="0"/>
          </a:p>
          <a:p>
            <a:pPr>
              <a:buNone/>
            </a:pPr>
            <a:r>
              <a:rPr lang="de-DE" sz="2000" dirty="0" smtClean="0"/>
              <a:t>6</a:t>
            </a:r>
            <a:r>
              <a:rPr lang="de-DE" sz="2000" dirty="0" smtClean="0">
                <a:solidFill>
                  <a:schemeClr val="tx1"/>
                </a:solidFill>
                <a:latin typeface="+mn-lt"/>
                <a:ea typeface="+mn-ea"/>
                <a:cs typeface="+mn-cs"/>
              </a:rPr>
              <a:t> </a:t>
            </a:r>
            <a:r>
              <a:rPr lang="de-DE" sz="2000" dirty="0" err="1" smtClean="0">
                <a:solidFill>
                  <a:schemeClr val="tx1"/>
                </a:solidFill>
                <a:latin typeface="+mn-lt"/>
                <a:ea typeface="+mn-ea"/>
                <a:cs typeface="+mn-cs"/>
              </a:rPr>
              <a:t>Yes</a:t>
            </a:r>
            <a:r>
              <a:rPr lang="de-DE" sz="2000" dirty="0" smtClean="0">
                <a:solidFill>
                  <a:schemeClr val="tx1"/>
                </a:solidFill>
                <a:latin typeface="+mn-lt"/>
                <a:ea typeface="+mn-ea"/>
                <a:cs typeface="+mn-cs"/>
              </a:rPr>
              <a:t>  / </a:t>
            </a:r>
            <a:r>
              <a:rPr lang="de-DE" sz="2000" dirty="0" smtClean="0">
                <a:solidFill>
                  <a:schemeClr val="tx1"/>
                </a:solidFill>
                <a:latin typeface="+mn-lt"/>
                <a:ea typeface="+mn-ea"/>
                <a:cs typeface="+mn-cs"/>
              </a:rPr>
              <a:t>3 </a:t>
            </a:r>
            <a:r>
              <a:rPr lang="de-DE" sz="2000" dirty="0" err="1" smtClean="0">
                <a:solidFill>
                  <a:schemeClr val="tx1"/>
                </a:solidFill>
                <a:latin typeface="+mn-lt"/>
                <a:ea typeface="+mn-ea"/>
                <a:cs typeface="+mn-cs"/>
              </a:rPr>
              <a:t>abstain</a:t>
            </a:r>
            <a:r>
              <a:rPr lang="de-DE" sz="2000" dirty="0" smtClean="0">
                <a:solidFill>
                  <a:schemeClr val="tx1"/>
                </a:solidFill>
                <a:latin typeface="+mn-lt"/>
                <a:ea typeface="+mn-ea"/>
                <a:cs typeface="+mn-cs"/>
              </a:rPr>
              <a:t> / </a:t>
            </a:r>
            <a:r>
              <a:rPr lang="de-DE" sz="2000" dirty="0" smtClean="0">
                <a:solidFill>
                  <a:schemeClr val="tx1"/>
                </a:solidFill>
                <a:latin typeface="+mn-lt"/>
                <a:ea typeface="+mn-ea"/>
                <a:cs typeface="+mn-cs"/>
              </a:rPr>
              <a:t>0 </a:t>
            </a:r>
            <a:r>
              <a:rPr lang="de-DE" sz="2000" dirty="0" err="1" smtClean="0">
                <a:solidFill>
                  <a:schemeClr val="tx1"/>
                </a:solidFill>
                <a:latin typeface="+mn-lt"/>
                <a:ea typeface="+mn-ea"/>
                <a:cs typeface="+mn-cs"/>
              </a:rPr>
              <a:t>No</a:t>
            </a:r>
            <a:endParaRPr lang="de-DE" sz="2000" dirty="0">
              <a:solidFill>
                <a:schemeClr val="tx1"/>
              </a:solidFill>
              <a:latin typeface="+mn-lt"/>
              <a:ea typeface="+mn-ea"/>
              <a:cs typeface="+mn-cs"/>
            </a:endParaRPr>
          </a:p>
          <a:p>
            <a:endParaRPr lang="de-DE" sz="1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5</a:t>
            </a:fld>
            <a:endParaRPr lang="en-US"/>
          </a:p>
        </p:txBody>
      </p:sp>
      <p:sp>
        <p:nvSpPr>
          <p:cNvPr id="4098" name="Rectangle 2"/>
          <p:cNvSpPr>
            <a:spLocks noGrp="1" noChangeArrowheads="1"/>
          </p:cNvSpPr>
          <p:nvPr>
            <p:ph type="title"/>
          </p:nvPr>
        </p:nvSpPr>
        <p:spPr>
          <a:ln/>
        </p:spPr>
        <p:txBody>
          <a:bodyPr/>
          <a:lstStyle/>
          <a:p>
            <a:r>
              <a:rPr lang="de-DE" sz="3200" dirty="0" err="1" smtClean="0"/>
              <a:t>Straw</a:t>
            </a:r>
            <a:r>
              <a:rPr lang="de-DE" sz="3200" dirty="0" smtClean="0"/>
              <a:t> Poll on </a:t>
            </a:r>
            <a:r>
              <a:rPr lang="de-DE" sz="3200" dirty="0" smtClean="0"/>
              <a:t>Liaison Statement of ITU-R</a:t>
            </a:r>
            <a:endParaRPr lang="de-DE" sz="3200" dirty="0"/>
          </a:p>
        </p:txBody>
      </p:sp>
      <p:sp>
        <p:nvSpPr>
          <p:cNvPr id="4099" name="Rectangle 3"/>
          <p:cNvSpPr>
            <a:spLocks noGrp="1" noChangeArrowheads="1"/>
          </p:cNvSpPr>
          <p:nvPr>
            <p:ph type="body" idx="1"/>
          </p:nvPr>
        </p:nvSpPr>
        <p:spPr>
          <a:ln/>
        </p:spPr>
        <p:txBody>
          <a:bodyPr/>
          <a:lstStyle/>
          <a:p>
            <a:r>
              <a:rPr lang="de-DE" sz="2000" dirty="0" err="1" smtClean="0"/>
              <a:t>Straw</a:t>
            </a:r>
            <a:r>
              <a:rPr lang="de-DE" sz="2000" dirty="0" smtClean="0"/>
              <a:t> Poll</a:t>
            </a:r>
            <a:r>
              <a:rPr lang="de-DE" sz="2000" dirty="0" smtClean="0">
                <a:solidFill>
                  <a:schemeClr val="tx1"/>
                </a:solidFill>
                <a:latin typeface="+mn-lt"/>
                <a:ea typeface="+mn-ea"/>
                <a:cs typeface="+mn-cs"/>
              </a:rPr>
              <a:t>:</a:t>
            </a:r>
            <a:r>
              <a:rPr lang="de-DE" sz="2000" dirty="0">
                <a:solidFill>
                  <a:schemeClr val="tx1"/>
                </a:solidFill>
                <a:latin typeface="+mn-lt"/>
                <a:ea typeface="+mn-ea"/>
                <a:cs typeface="+mn-cs"/>
              </a:rPr>
              <a:t> </a:t>
            </a:r>
            <a:r>
              <a:rPr lang="en-US" sz="2000" dirty="0" smtClean="0"/>
              <a:t> </a:t>
            </a:r>
            <a:r>
              <a:rPr lang="en-US" sz="2000" i="1" dirty="0" smtClean="0"/>
              <a:t>IG THz </a:t>
            </a:r>
            <a:r>
              <a:rPr lang="en-US" sz="2000" i="1" dirty="0" smtClean="0"/>
              <a:t>welcomes the liaison statement send by ITU-R WP1 to IEEE 802 (doc. IEEE 802.15-15-0517-000-0thz) on </a:t>
            </a:r>
            <a:r>
              <a:rPr lang="en-GB" sz="2000" i="1" dirty="0" smtClean="0"/>
              <a:t>the draft new report ITU-R SM [THZ_TREND]. TG3d and IG THz will jointly draft a response to the liaison statement for submission to ITU-R via 802.18 meeting the deadline of June 2016.</a:t>
            </a:r>
            <a:endParaRPr lang="de-DE" sz="2000" i="1" dirty="0" smtClean="0"/>
          </a:p>
          <a:p>
            <a:endParaRPr lang="de-DE" sz="2000" dirty="0">
              <a:solidFill>
                <a:schemeClr val="tx1"/>
              </a:solidFill>
              <a:latin typeface="+mn-lt"/>
              <a:ea typeface="+mn-ea"/>
              <a:cs typeface="+mn-cs"/>
            </a:endParaRPr>
          </a:p>
          <a:p>
            <a:pPr>
              <a:buNone/>
            </a:pPr>
            <a:endParaRPr lang="de-DE" sz="2000" dirty="0" smtClean="0"/>
          </a:p>
          <a:p>
            <a:pPr>
              <a:buNone/>
            </a:pPr>
            <a:r>
              <a:rPr lang="de-DE" sz="2000" dirty="0" smtClean="0"/>
              <a:t>12</a:t>
            </a:r>
            <a:r>
              <a:rPr lang="de-DE" sz="2000" dirty="0" smtClean="0">
                <a:solidFill>
                  <a:schemeClr val="tx1"/>
                </a:solidFill>
                <a:latin typeface="+mn-lt"/>
                <a:ea typeface="+mn-ea"/>
                <a:cs typeface="+mn-cs"/>
              </a:rPr>
              <a:t> </a:t>
            </a:r>
            <a:r>
              <a:rPr lang="de-DE" sz="2000" dirty="0" err="1" smtClean="0">
                <a:solidFill>
                  <a:schemeClr val="tx1"/>
                </a:solidFill>
                <a:latin typeface="+mn-lt"/>
                <a:ea typeface="+mn-ea"/>
                <a:cs typeface="+mn-cs"/>
              </a:rPr>
              <a:t>Yes</a:t>
            </a:r>
            <a:r>
              <a:rPr lang="de-DE" sz="2000" dirty="0" smtClean="0">
                <a:solidFill>
                  <a:schemeClr val="tx1"/>
                </a:solidFill>
                <a:latin typeface="+mn-lt"/>
                <a:ea typeface="+mn-ea"/>
                <a:cs typeface="+mn-cs"/>
              </a:rPr>
              <a:t>  / </a:t>
            </a:r>
            <a:r>
              <a:rPr lang="de-DE" sz="2000" dirty="0" smtClean="0">
                <a:solidFill>
                  <a:schemeClr val="tx1"/>
                </a:solidFill>
                <a:latin typeface="+mn-lt"/>
                <a:ea typeface="+mn-ea"/>
                <a:cs typeface="+mn-cs"/>
              </a:rPr>
              <a:t>0 </a:t>
            </a:r>
            <a:r>
              <a:rPr lang="de-DE" sz="2000" dirty="0" err="1" smtClean="0">
                <a:solidFill>
                  <a:schemeClr val="tx1"/>
                </a:solidFill>
                <a:latin typeface="+mn-lt"/>
                <a:ea typeface="+mn-ea"/>
                <a:cs typeface="+mn-cs"/>
              </a:rPr>
              <a:t>abstain</a:t>
            </a:r>
            <a:r>
              <a:rPr lang="de-DE" sz="2000" dirty="0" smtClean="0">
                <a:solidFill>
                  <a:schemeClr val="tx1"/>
                </a:solidFill>
                <a:latin typeface="+mn-lt"/>
                <a:ea typeface="+mn-ea"/>
                <a:cs typeface="+mn-cs"/>
              </a:rPr>
              <a:t> </a:t>
            </a:r>
            <a:r>
              <a:rPr lang="de-DE" sz="2000" dirty="0" smtClean="0">
                <a:solidFill>
                  <a:schemeClr val="tx1"/>
                </a:solidFill>
                <a:latin typeface="+mn-lt"/>
                <a:ea typeface="+mn-ea"/>
                <a:cs typeface="+mn-cs"/>
              </a:rPr>
              <a:t>/ </a:t>
            </a:r>
            <a:r>
              <a:rPr lang="de-DE" sz="2000" dirty="0" smtClean="0">
                <a:solidFill>
                  <a:schemeClr val="tx1"/>
                </a:solidFill>
                <a:latin typeface="+mn-lt"/>
                <a:ea typeface="+mn-ea"/>
                <a:cs typeface="+mn-cs"/>
              </a:rPr>
              <a:t>0 </a:t>
            </a:r>
            <a:r>
              <a:rPr lang="de-DE" sz="2000" dirty="0" err="1" smtClean="0">
                <a:solidFill>
                  <a:schemeClr val="tx1"/>
                </a:solidFill>
                <a:latin typeface="+mn-lt"/>
                <a:ea typeface="+mn-ea"/>
                <a:cs typeface="+mn-cs"/>
              </a:rPr>
              <a:t>No</a:t>
            </a:r>
            <a:endParaRPr lang="de-DE" sz="2000" dirty="0">
              <a:solidFill>
                <a:schemeClr val="tx1"/>
              </a:solidFill>
              <a:latin typeface="+mn-lt"/>
              <a:ea typeface="+mn-ea"/>
              <a:cs typeface="+mn-cs"/>
            </a:endParaRPr>
          </a:p>
          <a:p>
            <a:endParaRPr lang="de-DE" sz="1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161</Words>
  <Application>Microsoft Office PowerPoint</Application>
  <PresentationFormat>Bildschirmpräsentation (4:3)</PresentationFormat>
  <Paragraphs>53</Paragraphs>
  <Slides>5</Slides>
  <Notes>2</Notes>
  <HiddenSlides>0</HiddenSlides>
  <MMClips>0</MMClips>
  <ScaleCrop>false</ScaleCrop>
  <HeadingPairs>
    <vt:vector size="4" baseType="variant">
      <vt:variant>
        <vt:lpstr>Design</vt:lpstr>
      </vt:variant>
      <vt:variant>
        <vt:i4>1</vt:i4>
      </vt:variant>
      <vt:variant>
        <vt:lpstr>Folientitel</vt:lpstr>
      </vt:variant>
      <vt:variant>
        <vt:i4>5</vt:i4>
      </vt:variant>
    </vt:vector>
  </HeadingPairs>
  <TitlesOfParts>
    <vt:vector size="6" baseType="lpstr">
      <vt:lpstr>IEEE-P802_15</vt:lpstr>
      <vt:lpstr>Folie 1</vt:lpstr>
      <vt:lpstr>IG THz Waikoloa 2015  Closing Report</vt:lpstr>
      <vt:lpstr>Meetings/Contributions</vt:lpstr>
      <vt:lpstr>Straw Poll on TED</vt:lpstr>
      <vt:lpstr>Straw Poll on Liaison Statement of ITU-R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98</cp:revision>
  <cp:lastPrinted>1998-02-10T13:28:06Z</cp:lastPrinted>
  <dcterms:created xsi:type="dcterms:W3CDTF">2012-11-14T22:04:21Z</dcterms:created>
  <dcterms:modified xsi:type="dcterms:W3CDTF">2015-07-16T21:38:08Z</dcterms:modified>
</cp:coreProperties>
</file>