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xls" ContentType="application/vnd.ms-excel"/>
  <Default Extension="wmf" ContentType="image/x-wmf"/>
  <Default Extension="jpeg" ContentType="image/jpeg"/>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17"/>
  </p:notesMasterIdLst>
  <p:handoutMasterIdLst>
    <p:handoutMasterId r:id="rId18"/>
  </p:handoutMasterIdLst>
  <p:sldIdLst>
    <p:sldId id="259" r:id="rId3"/>
    <p:sldId id="260" r:id="rId4"/>
    <p:sldId id="261" r:id="rId5"/>
    <p:sldId id="262" r:id="rId6"/>
    <p:sldId id="263" r:id="rId7"/>
    <p:sldId id="264" r:id="rId8"/>
    <p:sldId id="267" r:id="rId9"/>
    <p:sldId id="266" r:id="rId10"/>
    <p:sldId id="268" r:id="rId11"/>
    <p:sldId id="269" r:id="rId12"/>
    <p:sldId id="270" r:id="rId13"/>
    <p:sldId id="271" r:id="rId14"/>
    <p:sldId id="272" r:id="rId15"/>
    <p:sldId id="273" r:id="rId16"/>
  </p:sldIdLst>
  <p:sldSz cx="9144000" cy="6858000" type="screen4x3"/>
  <p:notesSz cx="9931400" cy="6794500"/>
  <p:embeddedFontLst>
    <p:embeddedFont>
      <p:font typeface="Calibri" panose="020F0502020204030204" pitchFamily="34" charset="0"/>
      <p:regular r:id="rId19"/>
      <p:bold r:id="rId20"/>
      <p:italic r:id="rId21"/>
      <p:boldItalic r:id="rId22"/>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40"/>
        <p:guide pos="3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font" Target="fonts/font3.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4.fntdata"/></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077824" y="70771"/>
            <a:ext cx="3858058"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95518" y="70771"/>
            <a:ext cx="3309334"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959520" y="6576727"/>
            <a:ext cx="309018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863155" y="6576727"/>
            <a:ext cx="198424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93820" y="283104"/>
            <a:ext cx="7943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93820" y="6576728"/>
            <a:ext cx="101760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93820" y="6567394"/>
            <a:ext cx="816461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65701" y="11661"/>
            <a:ext cx="4031339"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936060" y="11661"/>
            <a:ext cx="392091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3271838" y="512763"/>
            <a:ext cx="3387725" cy="25400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395" y="3227700"/>
            <a:ext cx="7284612" cy="305814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402301" y="6578284"/>
            <a:ext cx="3594739"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4201224" y="6578284"/>
            <a:ext cx="114841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1036290" y="6578284"/>
            <a:ext cx="101930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1036291" y="6576728"/>
            <a:ext cx="785881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927566" y="217772"/>
            <a:ext cx="80762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a:t>Hernandez,Li,Dotlić,Miura (NICT)</a:t>
            </a:r>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Hernandez,Li,Dotlić,Miura (NICT)</a:t>
            </a:r>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Hernandez,Li,Dotlić,Miura (NICT)</a:t>
            </a:r>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802.15-15-0559-00-0008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a:t>Hernandez,Li,Dotlić,Miura (NICT)</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8.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9.wmf"/></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4.wmf"/></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Hernandez,Li,Dotlić,Miura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TG8 MAC information flow and service primitives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a:t>
            </a:r>
            <a:r>
              <a:rPr lang="en-US" altLang="en-US" sz="1600" dirty="0" smtClean="0">
                <a:solidFill>
                  <a:schemeClr val="tx2"/>
                </a:solidFill>
                <a:latin typeface="Times New Roman" pitchFamily="18" charset="0"/>
              </a:rPr>
              <a:t>14</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[Marco Hernandez, Huan-Bang Li, Igor </a:t>
            </a:r>
            <a:r>
              <a:rPr lang="en-US" altLang="en-US" sz="1600" dirty="0" err="1">
                <a:solidFill>
                  <a:schemeClr val="tx2"/>
                </a:solidFill>
                <a:latin typeface="Times New Roman" pitchFamily="18" charset="0"/>
              </a:rPr>
              <a:t>Dotlić</a:t>
            </a:r>
            <a:r>
              <a:rPr lang="en-US" altLang="en-US" sz="1600" dirty="0">
                <a:solidFill>
                  <a:schemeClr val="tx2"/>
                </a:solidFill>
                <a:latin typeface="Times New Roman" pitchFamily="18" charset="0"/>
              </a:rPr>
              <a:t>, </a:t>
            </a:r>
            <a:r>
              <a:rPr lang="en-US" altLang="en-US" sz="1600" dirty="0" err="1">
                <a:solidFill>
                  <a:schemeClr val="tx2"/>
                </a:solidFill>
                <a:latin typeface="Times New Roman" pitchFamily="18" charset="0"/>
              </a:rPr>
              <a:t>Ryu</a:t>
            </a:r>
            <a:r>
              <a:rPr lang="en-US" altLang="en-US" sz="1600" dirty="0">
                <a:solidFill>
                  <a:schemeClr val="tx2"/>
                </a:solidFill>
                <a:latin typeface="Times New Roman" pitchFamily="18" charset="0"/>
              </a:rPr>
              <a:t> Miura</a:t>
            </a:r>
            <a:r>
              <a:rPr lang="en-US" altLang="en-US" sz="1600" dirty="0">
                <a:solidFill>
                  <a:srgbClr val="FF0000"/>
                </a:solidFill>
                <a:latin typeface="Times New Roman" pitchFamily="18" charset="0"/>
              </a:rPr>
              <a:t> </a:t>
            </a:r>
            <a:r>
              <a:rPr lang="en-US" altLang="en-US" sz="1600" dirty="0">
                <a:latin typeface="Times New Roman" pitchFamily="18" charset="0"/>
              </a:rPr>
              <a:t>] </a:t>
            </a: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Passive scan flow</a:t>
            </a:r>
            <a:endParaRPr lang="en-US" dirty="0"/>
          </a:p>
        </p:txBody>
      </p:sp>
      <p:sp>
        <p:nvSpPr>
          <p:cNvPr id="3" name="Content Placeholder 2"/>
          <p:cNvSpPr>
            <a:spLocks noGrp="1"/>
          </p:cNvSpPr>
          <p:nvPr>
            <p:ph idx="1"/>
          </p:nvPr>
        </p:nvSpPr>
        <p:spPr/>
        <p:txBody>
          <a:bodyPr/>
          <a:lstStyle/>
          <a:p>
            <a:r>
              <a:rPr lang="en-US" sz="2400" dirty="0" smtClean="0">
                <a:latin typeface="+mj-lt"/>
              </a:rPr>
              <a:t>Example: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10</a:t>
            </a:fld>
            <a:endParaRPr lang="en-US" altLang="en-US"/>
          </a:p>
        </p:txBody>
      </p:sp>
      <p:graphicFrame>
        <p:nvGraphicFramePr>
          <p:cNvPr id="8" name="Object 7"/>
          <p:cNvGraphicFramePr>
            <a:graphicFrameLocks noChangeAspect="1"/>
          </p:cNvGraphicFramePr>
          <p:nvPr>
            <p:extLst>
              <p:ext uri="{D42A27DB-BD31-4B8C-83A1-F6EECF244321}">
                <p14:modId xmlns:p14="http://schemas.microsoft.com/office/powerpoint/2010/main" val="857969186"/>
              </p:ext>
            </p:extLst>
          </p:nvPr>
        </p:nvGraphicFramePr>
        <p:xfrm>
          <a:off x="3481388" y="2074863"/>
          <a:ext cx="4314825" cy="3783012"/>
        </p:xfrm>
        <a:graphic>
          <a:graphicData uri="http://schemas.openxmlformats.org/presentationml/2006/ole">
            <mc:AlternateContent xmlns:mc="http://schemas.openxmlformats.org/markup-compatibility/2006">
              <mc:Choice xmlns:v="urn:schemas-microsoft-com:vml" Requires="v">
                <p:oleObj spid="_x0000_s9245" name="Picture" r:id="rId3" imgW="5257800" imgH="4610160" progId="Word.Picture.8">
                  <p:embed/>
                </p:oleObj>
              </mc:Choice>
              <mc:Fallback>
                <p:oleObj name="Picture" r:id="rId3" imgW="5257800" imgH="4610160" progId="Word.Picture.8">
                  <p:embed/>
                  <p:pic>
                    <p:nvPicPr>
                      <p:cNvPr id="0" name=""/>
                      <p:cNvPicPr/>
                      <p:nvPr/>
                    </p:nvPicPr>
                    <p:blipFill>
                      <a:blip r:embed="rId4"/>
                      <a:stretch>
                        <a:fillRect/>
                      </a:stretch>
                    </p:blipFill>
                    <p:spPr>
                      <a:xfrm>
                        <a:off x="3481388" y="2074863"/>
                        <a:ext cx="4314825" cy="3783012"/>
                      </a:xfrm>
                      <a:prstGeom prst="rect">
                        <a:avLst/>
                      </a:prstGeom>
                    </p:spPr>
                  </p:pic>
                </p:oleObj>
              </mc:Fallback>
            </mc:AlternateContent>
          </a:graphicData>
        </a:graphic>
      </p:graphicFrame>
    </p:spTree>
    <p:extLst>
      <p:ext uri="{BB962C8B-B14F-4D97-AF65-F5344CB8AC3E}">
        <p14:creationId xmlns:p14="http://schemas.microsoft.com/office/powerpoint/2010/main" val="2923725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a:t>
            </a:r>
            <a:r>
              <a:rPr lang="en-US" dirty="0"/>
              <a:t>scan flow</a:t>
            </a:r>
          </a:p>
        </p:txBody>
      </p:sp>
      <p:sp>
        <p:nvSpPr>
          <p:cNvPr id="3" name="Content Placeholder 2"/>
          <p:cNvSpPr>
            <a:spLocks noGrp="1"/>
          </p:cNvSpPr>
          <p:nvPr>
            <p:ph idx="1"/>
          </p:nvPr>
        </p:nvSpPr>
        <p:spPr/>
        <p:txBody>
          <a:bodyPr/>
          <a:lstStyle/>
          <a:p>
            <a:r>
              <a:rPr lang="en-US" sz="2400" dirty="0" smtClean="0">
                <a:latin typeface="+mj-lt"/>
              </a:rPr>
              <a:t>Example: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11</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685848744"/>
              </p:ext>
            </p:extLst>
          </p:nvPr>
        </p:nvGraphicFramePr>
        <p:xfrm>
          <a:off x="3276600" y="2362200"/>
          <a:ext cx="4132263" cy="3622675"/>
        </p:xfrm>
        <a:graphic>
          <a:graphicData uri="http://schemas.openxmlformats.org/presentationml/2006/ole">
            <mc:AlternateContent xmlns:mc="http://schemas.openxmlformats.org/markup-compatibility/2006">
              <mc:Choice xmlns:v="urn:schemas-microsoft-com:vml" Requires="v">
                <p:oleObj spid="_x0000_s10266" name="Picture" r:id="rId3" imgW="5257800" imgH="4610160" progId="Word.Picture.8">
                  <p:embed/>
                </p:oleObj>
              </mc:Choice>
              <mc:Fallback>
                <p:oleObj name="Picture" r:id="rId3" imgW="5257800" imgH="4610160" progId="Word.Picture.8">
                  <p:embed/>
                  <p:pic>
                    <p:nvPicPr>
                      <p:cNvPr id="0" name=""/>
                      <p:cNvPicPr/>
                      <p:nvPr/>
                    </p:nvPicPr>
                    <p:blipFill>
                      <a:blip r:embed="rId4"/>
                      <a:stretch>
                        <a:fillRect/>
                      </a:stretch>
                    </p:blipFill>
                    <p:spPr>
                      <a:xfrm>
                        <a:off x="3276600" y="2362200"/>
                        <a:ext cx="4132263" cy="3622675"/>
                      </a:xfrm>
                      <a:prstGeom prst="rect">
                        <a:avLst/>
                      </a:prstGeom>
                    </p:spPr>
                  </p:pic>
                </p:oleObj>
              </mc:Fallback>
            </mc:AlternateContent>
          </a:graphicData>
        </a:graphic>
      </p:graphicFrame>
    </p:spTree>
    <p:extLst>
      <p:ext uri="{BB962C8B-B14F-4D97-AF65-F5344CB8AC3E}">
        <p14:creationId xmlns:p14="http://schemas.microsoft.com/office/powerpoint/2010/main" val="11297088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Service </a:t>
            </a:r>
            <a:r>
              <a:rPr lang="en-US" dirty="0"/>
              <a:t>Primitives</a:t>
            </a:r>
          </a:p>
        </p:txBody>
      </p:sp>
      <p:sp>
        <p:nvSpPr>
          <p:cNvPr id="3" name="Content Placeholder 2"/>
          <p:cNvSpPr>
            <a:spLocks noGrp="1"/>
          </p:cNvSpPr>
          <p:nvPr>
            <p:ph idx="1"/>
          </p:nvPr>
        </p:nvSpPr>
        <p:spPr/>
        <p:txBody>
          <a:bodyPr/>
          <a:lstStyle/>
          <a:p>
            <a:r>
              <a:rPr lang="en-US" sz="2400" dirty="0" smtClean="0">
                <a:latin typeface="+mj-lt"/>
              </a:rPr>
              <a:t>As described before, communications </a:t>
            </a:r>
            <a:r>
              <a:rPr lang="en-US" sz="2400" dirty="0">
                <a:latin typeface="+mj-lt"/>
              </a:rPr>
              <a:t>are passed between the MAC User and MAC Layer </a:t>
            </a:r>
            <a:r>
              <a:rPr lang="en-US" sz="2400" dirty="0" smtClean="0">
                <a:latin typeface="+mj-lt"/>
              </a:rPr>
              <a:t>by </a:t>
            </a:r>
            <a:r>
              <a:rPr lang="en-US" sz="2400" dirty="0">
                <a:latin typeface="+mj-lt"/>
              </a:rPr>
              <a:t>means of </a:t>
            </a:r>
            <a:r>
              <a:rPr lang="en-US" sz="2400" dirty="0" smtClean="0">
                <a:latin typeface="+mj-lt"/>
              </a:rPr>
              <a:t>service primitives</a:t>
            </a:r>
            <a:r>
              <a:rPr lang="en-US" sz="2400" dirty="0">
                <a:latin typeface="+mj-lt"/>
              </a:rPr>
              <a:t>:</a:t>
            </a:r>
            <a:r>
              <a:rPr lang="en-US" sz="2400" dirty="0" smtClean="0">
                <a:latin typeface="+mj-lt"/>
              </a:rPr>
              <a:t>  </a:t>
            </a:r>
            <a:endParaRPr lang="en-US" sz="2400" dirty="0">
              <a:latin typeface="+mj-lt"/>
            </a:endParaRPr>
          </a:p>
          <a:p>
            <a:pPr lvl="1"/>
            <a:r>
              <a:rPr lang="en-US" sz="2000" dirty="0" smtClean="0">
                <a:latin typeface="+mj-lt"/>
              </a:rPr>
              <a:t>Request, confirm, indication, response.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12</a:t>
            </a:fld>
            <a:endParaRPr lang="en-US" altLang="en-US"/>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76600" y="3733800"/>
            <a:ext cx="2994329" cy="2247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410528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Service Primitives</a:t>
            </a: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13</a:t>
            </a:fld>
            <a:endParaRPr lang="en-US" altLang="en-US"/>
          </a:p>
        </p:txBody>
      </p:sp>
      <p:pic>
        <p:nvPicPr>
          <p:cNvPr id="1229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6200" y="2743200"/>
            <a:ext cx="3962400" cy="23156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29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2743200"/>
            <a:ext cx="4066764" cy="22794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29337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Implementation of Service Primitives</a:t>
            </a:r>
          </a:p>
        </p:txBody>
      </p:sp>
      <p:sp>
        <p:nvSpPr>
          <p:cNvPr id="3" name="Content Placeholder 2"/>
          <p:cNvSpPr>
            <a:spLocks noGrp="1"/>
          </p:cNvSpPr>
          <p:nvPr>
            <p:ph idx="1"/>
          </p:nvPr>
        </p:nvSpPr>
        <p:spPr/>
        <p:txBody>
          <a:bodyPr/>
          <a:lstStyle/>
          <a:p>
            <a:r>
              <a:rPr lang="en-US" sz="2400" dirty="0">
                <a:latin typeface="+mj-lt"/>
              </a:rPr>
              <a:t>The question is: how much/long we should invest in defining service primitives for the MAC?</a:t>
            </a:r>
          </a:p>
          <a:p>
            <a:pPr lvl="1"/>
            <a:r>
              <a:rPr lang="en-US" sz="2000" dirty="0" smtClean="0">
                <a:latin typeface="+mj-lt"/>
              </a:rPr>
              <a:t>The PHYs do not have any (at least now).</a:t>
            </a:r>
          </a:p>
          <a:p>
            <a:r>
              <a:rPr lang="en-US" sz="2400" dirty="0">
                <a:latin typeface="+mj-lt"/>
              </a:rPr>
              <a:t>We propose TG8 implements a basic set of primitives for network synchronization, discovery, peering and communication</a:t>
            </a:r>
            <a:r>
              <a:rPr lang="en-US" sz="2400" dirty="0" smtClean="0">
                <a:latin typeface="+mj-lt"/>
              </a:rPr>
              <a:t>.</a:t>
            </a:r>
          </a:p>
          <a:p>
            <a:pPr lvl="1"/>
            <a:r>
              <a:rPr lang="en-US" sz="2000" dirty="0" smtClean="0">
                <a:latin typeface="+mj-lt"/>
              </a:rPr>
              <a:t>We provided some examples for communication, peering, di-peering, passive/active scan. </a:t>
            </a:r>
          </a:p>
          <a:p>
            <a:pPr lvl="1"/>
            <a:r>
              <a:rPr lang="en-US" sz="2000" dirty="0" smtClean="0">
                <a:latin typeface="+mj-lt"/>
              </a:rPr>
              <a:t>While in course of letter ballot, we will see if we need to add more.</a:t>
            </a:r>
            <a:endParaRPr lang="en-US" sz="2000" dirty="0">
              <a:latin typeface="+mj-lt"/>
            </a:endParaRPr>
          </a:p>
          <a:p>
            <a:endParaRPr lang="en-US" sz="2400" dirty="0" smtClean="0">
              <a:latin typeface="+mj-lt"/>
            </a:endParaRP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14</a:t>
            </a:fld>
            <a:endParaRPr lang="en-US" altLang="en-US"/>
          </a:p>
        </p:txBody>
      </p:sp>
    </p:spTree>
    <p:extLst>
      <p:ext uri="{BB962C8B-B14F-4D97-AF65-F5344CB8AC3E}">
        <p14:creationId xmlns:p14="http://schemas.microsoft.com/office/powerpoint/2010/main" val="3298202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dirty="0" smtClean="0">
                <a:solidFill>
                  <a:schemeClr val="tx2"/>
                </a:solidFill>
                <a:latin typeface="Times New Roman" pitchFamily="18" charset="0"/>
              </a:rPr>
              <a:t>802.15 Architecture </a:t>
            </a:r>
            <a:endParaRPr lang="en-US" dirty="0"/>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Hernandez,Li,Dotlić,Miura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
        <p:nvSpPr>
          <p:cNvPr id="8" name="TextBox 7"/>
          <p:cNvSpPr txBox="1"/>
          <p:nvPr/>
        </p:nvSpPr>
        <p:spPr>
          <a:xfrm>
            <a:off x="945766" y="3200400"/>
            <a:ext cx="1353256" cy="400110"/>
          </a:xfrm>
          <a:prstGeom prst="rect">
            <a:avLst/>
          </a:prstGeom>
          <a:noFill/>
        </p:spPr>
        <p:txBody>
          <a:bodyPr wrap="none" rtlCol="0">
            <a:spAutoFit/>
          </a:bodyPr>
          <a:lstStyle/>
          <a:p>
            <a:r>
              <a:rPr lang="en-US" sz="1000" dirty="0"/>
              <a:t>Service Specific </a:t>
            </a:r>
            <a:endParaRPr lang="en-US" sz="1000" dirty="0" smtClean="0"/>
          </a:p>
          <a:p>
            <a:r>
              <a:rPr lang="en-US" sz="1000" dirty="0" smtClean="0"/>
              <a:t>Convergence Sublayer</a:t>
            </a:r>
            <a:endParaRPr lang="en-US" sz="1000" dirty="0"/>
          </a:p>
        </p:txBody>
      </p:sp>
      <p:sp>
        <p:nvSpPr>
          <p:cNvPr id="9" name="TextBox 8"/>
          <p:cNvSpPr txBox="1"/>
          <p:nvPr/>
        </p:nvSpPr>
        <p:spPr>
          <a:xfrm>
            <a:off x="1011382" y="2743200"/>
            <a:ext cx="1274708" cy="246221"/>
          </a:xfrm>
          <a:prstGeom prst="rect">
            <a:avLst/>
          </a:prstGeom>
          <a:noFill/>
        </p:spPr>
        <p:txBody>
          <a:bodyPr wrap="none" rtlCol="0">
            <a:spAutoFit/>
          </a:bodyPr>
          <a:lstStyle/>
          <a:p>
            <a:r>
              <a:rPr lang="en-US" sz="1000" dirty="0" smtClean="0"/>
              <a:t>Logical Link Control</a:t>
            </a:r>
            <a:endParaRPr lang="en-US" sz="1000" dirty="0"/>
          </a:p>
        </p:txBody>
      </p:sp>
      <p:graphicFrame>
        <p:nvGraphicFramePr>
          <p:cNvPr id="10" name="Object 9"/>
          <p:cNvGraphicFramePr>
            <a:graphicFrameLocks noChangeAspect="1"/>
          </p:cNvGraphicFramePr>
          <p:nvPr>
            <p:extLst>
              <p:ext uri="{D42A27DB-BD31-4B8C-83A1-F6EECF244321}">
                <p14:modId xmlns:p14="http://schemas.microsoft.com/office/powerpoint/2010/main" val="5248818"/>
              </p:ext>
            </p:extLst>
          </p:nvPr>
        </p:nvGraphicFramePr>
        <p:xfrm>
          <a:off x="2824163" y="2125663"/>
          <a:ext cx="4070350" cy="2957512"/>
        </p:xfrm>
        <a:graphic>
          <a:graphicData uri="http://schemas.openxmlformats.org/presentationml/2006/ole">
            <mc:AlternateContent xmlns:mc="http://schemas.openxmlformats.org/markup-compatibility/2006">
              <mc:Choice xmlns:v="urn:schemas-microsoft-com:vml" Requires="v">
                <p:oleObj spid="_x0000_s1076" name="Visio" r:id="rId3" imgW="3368017" imgH="2447064" progId="Visio.Drawing.11">
                  <p:embed/>
                </p:oleObj>
              </mc:Choice>
              <mc:Fallback>
                <p:oleObj name="Visio" r:id="rId3" imgW="3368017" imgH="2447064" progId="Visio.Drawing.11">
                  <p:embed/>
                  <p:pic>
                    <p:nvPicPr>
                      <p:cNvPr id="0" name=""/>
                      <p:cNvPicPr/>
                      <p:nvPr/>
                    </p:nvPicPr>
                    <p:blipFill>
                      <a:blip r:embed="rId4"/>
                      <a:stretch>
                        <a:fillRect/>
                      </a:stretch>
                    </p:blipFill>
                    <p:spPr>
                      <a:xfrm>
                        <a:off x="2824163" y="2125663"/>
                        <a:ext cx="4070350" cy="2957512"/>
                      </a:xfrm>
                      <a:prstGeom prst="rect">
                        <a:avLst/>
                      </a:prstGeom>
                    </p:spPr>
                  </p:pic>
                </p:oleObj>
              </mc:Fallback>
            </mc:AlternateContent>
          </a:graphicData>
        </a:graphic>
      </p:graphicFrame>
      <p:sp>
        <p:nvSpPr>
          <p:cNvPr id="11" name="TextBox 10"/>
          <p:cNvSpPr txBox="1"/>
          <p:nvPr/>
        </p:nvSpPr>
        <p:spPr>
          <a:xfrm>
            <a:off x="3124200" y="5029200"/>
            <a:ext cx="4265911" cy="276999"/>
          </a:xfrm>
          <a:prstGeom prst="rect">
            <a:avLst/>
          </a:prstGeom>
          <a:noFill/>
        </p:spPr>
        <p:txBody>
          <a:bodyPr wrap="none" rtlCol="0">
            <a:spAutoFit/>
          </a:bodyPr>
          <a:lstStyle/>
          <a:p>
            <a:r>
              <a:rPr lang="en-US" dirty="0" smtClean="0"/>
              <a:t>Upper layers have direct access to the MAC or through 802.2 LLC</a:t>
            </a:r>
            <a:endParaRPr lang="en-US" dirty="0"/>
          </a:p>
        </p:txBody>
      </p:sp>
      <p:sp>
        <p:nvSpPr>
          <p:cNvPr id="12" name="TextBox 11"/>
          <p:cNvSpPr txBox="1"/>
          <p:nvPr/>
        </p:nvSpPr>
        <p:spPr>
          <a:xfrm>
            <a:off x="3124200" y="5562600"/>
            <a:ext cx="3583032" cy="276999"/>
          </a:xfrm>
          <a:prstGeom prst="rect">
            <a:avLst/>
          </a:prstGeom>
          <a:noFill/>
        </p:spPr>
        <p:txBody>
          <a:bodyPr wrap="none" rtlCol="0">
            <a:spAutoFit/>
          </a:bodyPr>
          <a:lstStyle/>
          <a:p>
            <a:r>
              <a:rPr lang="en-US" dirty="0" smtClean="0"/>
              <a:t>15.4 MAC primitives have been defined in this context</a:t>
            </a:r>
            <a:endParaRPr lang="en-US" dirty="0"/>
          </a:p>
        </p:txBody>
      </p:sp>
    </p:spTree>
    <p:extLst>
      <p:ext uri="{BB962C8B-B14F-4D97-AF65-F5344CB8AC3E}">
        <p14:creationId xmlns:p14="http://schemas.microsoft.com/office/powerpoint/2010/main" val="2749402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ltLang="en-US" dirty="0">
                <a:latin typeface="Times New Roman" pitchFamily="18" charset="0"/>
              </a:rPr>
              <a:t>802.15.8 </a:t>
            </a:r>
            <a:r>
              <a:rPr lang="en-US" altLang="en-US" dirty="0" smtClean="0">
                <a:latin typeface="Times New Roman" pitchFamily="18" charset="0"/>
              </a:rPr>
              <a:t>Architecture, proper </a:t>
            </a:r>
            <a:endParaRPr lang="en-US" dirty="0"/>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
        <p:nvSpPr>
          <p:cNvPr id="10" name="TextBox 9"/>
          <p:cNvSpPr txBox="1"/>
          <p:nvPr/>
        </p:nvSpPr>
        <p:spPr>
          <a:xfrm>
            <a:off x="6324600" y="2662392"/>
            <a:ext cx="1477840" cy="276999"/>
          </a:xfrm>
          <a:prstGeom prst="rect">
            <a:avLst/>
          </a:prstGeom>
          <a:noFill/>
        </p:spPr>
        <p:txBody>
          <a:bodyPr wrap="none" rtlCol="0">
            <a:spAutoFit/>
          </a:bodyPr>
          <a:lstStyle/>
          <a:p>
            <a:r>
              <a:rPr lang="en-US" dirty="0" smtClean="0"/>
              <a:t>Service Access Point</a:t>
            </a:r>
            <a:endParaRPr lang="en-US" dirty="0"/>
          </a:p>
        </p:txBody>
      </p:sp>
      <p:sp>
        <p:nvSpPr>
          <p:cNvPr id="11" name="TextBox 10"/>
          <p:cNvSpPr txBox="1"/>
          <p:nvPr/>
        </p:nvSpPr>
        <p:spPr>
          <a:xfrm>
            <a:off x="1143000" y="3548989"/>
            <a:ext cx="1782860" cy="276999"/>
          </a:xfrm>
          <a:prstGeom prst="rect">
            <a:avLst/>
          </a:prstGeom>
          <a:noFill/>
        </p:spPr>
        <p:txBody>
          <a:bodyPr wrap="none" rtlCol="0">
            <a:spAutoFit/>
          </a:bodyPr>
          <a:lstStyle/>
          <a:p>
            <a:r>
              <a:rPr lang="en-US" dirty="0"/>
              <a:t>MAC Data Service </a:t>
            </a:r>
            <a:r>
              <a:rPr lang="en-US" dirty="0" smtClean="0"/>
              <a:t>Entity</a:t>
            </a:r>
            <a:endParaRPr lang="en-US" dirty="0"/>
          </a:p>
        </p:txBody>
      </p:sp>
      <p:sp>
        <p:nvSpPr>
          <p:cNvPr id="12" name="TextBox 11"/>
          <p:cNvSpPr txBox="1"/>
          <p:nvPr/>
        </p:nvSpPr>
        <p:spPr>
          <a:xfrm>
            <a:off x="6515973" y="3548990"/>
            <a:ext cx="2297424" cy="276999"/>
          </a:xfrm>
          <a:prstGeom prst="rect">
            <a:avLst/>
          </a:prstGeom>
          <a:noFill/>
        </p:spPr>
        <p:txBody>
          <a:bodyPr wrap="none" rtlCol="0">
            <a:spAutoFit/>
          </a:bodyPr>
          <a:lstStyle/>
          <a:p>
            <a:r>
              <a:rPr lang="en-US" dirty="0"/>
              <a:t>MAC Management Service </a:t>
            </a:r>
            <a:r>
              <a:rPr lang="en-US" dirty="0" smtClean="0"/>
              <a:t>Entity</a:t>
            </a:r>
            <a:endParaRPr lang="en-US" dirty="0"/>
          </a:p>
        </p:txBody>
      </p:sp>
      <p:sp>
        <p:nvSpPr>
          <p:cNvPr id="13" name="TextBox 12"/>
          <p:cNvSpPr txBox="1"/>
          <p:nvPr/>
        </p:nvSpPr>
        <p:spPr>
          <a:xfrm>
            <a:off x="2053016" y="4892450"/>
            <a:ext cx="815351" cy="276999"/>
          </a:xfrm>
          <a:prstGeom prst="rect">
            <a:avLst/>
          </a:prstGeom>
          <a:noFill/>
        </p:spPr>
        <p:txBody>
          <a:bodyPr wrap="none" rtlCol="0">
            <a:spAutoFit/>
          </a:bodyPr>
          <a:lstStyle/>
          <a:p>
            <a:r>
              <a:rPr lang="en-US" dirty="0" smtClean="0"/>
              <a:t>PHY Data</a:t>
            </a:r>
            <a:endParaRPr lang="en-US" dirty="0"/>
          </a:p>
        </p:txBody>
      </p:sp>
      <p:sp>
        <p:nvSpPr>
          <p:cNvPr id="14" name="TextBox 13"/>
          <p:cNvSpPr txBox="1"/>
          <p:nvPr/>
        </p:nvSpPr>
        <p:spPr>
          <a:xfrm>
            <a:off x="6515973" y="4876800"/>
            <a:ext cx="2248436" cy="276999"/>
          </a:xfrm>
          <a:prstGeom prst="rect">
            <a:avLst/>
          </a:prstGeom>
          <a:noFill/>
        </p:spPr>
        <p:txBody>
          <a:bodyPr wrap="none" rtlCol="0">
            <a:spAutoFit/>
          </a:bodyPr>
          <a:lstStyle/>
          <a:p>
            <a:r>
              <a:rPr lang="en-US" dirty="0" smtClean="0"/>
              <a:t>PHY </a:t>
            </a:r>
            <a:r>
              <a:rPr lang="en-US" dirty="0"/>
              <a:t>Management Service </a:t>
            </a:r>
            <a:r>
              <a:rPr lang="en-US" dirty="0" smtClean="0"/>
              <a:t>Entity</a:t>
            </a:r>
            <a:endParaRPr lang="en-US" dirty="0"/>
          </a:p>
        </p:txBody>
      </p:sp>
      <p:sp>
        <p:nvSpPr>
          <p:cNvPr id="15" name="TextBox 14"/>
          <p:cNvSpPr txBox="1"/>
          <p:nvPr/>
        </p:nvSpPr>
        <p:spPr>
          <a:xfrm>
            <a:off x="6515973" y="3141022"/>
            <a:ext cx="1648208" cy="276999"/>
          </a:xfrm>
          <a:prstGeom prst="rect">
            <a:avLst/>
          </a:prstGeom>
          <a:noFill/>
        </p:spPr>
        <p:txBody>
          <a:bodyPr wrap="none" rtlCol="0">
            <a:spAutoFit/>
          </a:bodyPr>
          <a:lstStyle/>
          <a:p>
            <a:r>
              <a:rPr lang="en-US" dirty="0" smtClean="0"/>
              <a:t>MAC Information Base</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3918855305"/>
              </p:ext>
            </p:extLst>
          </p:nvPr>
        </p:nvGraphicFramePr>
        <p:xfrm>
          <a:off x="3124200" y="1905000"/>
          <a:ext cx="3299918" cy="4094163"/>
        </p:xfrm>
        <a:graphic>
          <a:graphicData uri="http://schemas.openxmlformats.org/presentationml/2006/ole">
            <mc:AlternateContent xmlns:mc="http://schemas.openxmlformats.org/markup-compatibility/2006">
              <mc:Choice xmlns:v="urn:schemas-microsoft-com:vml" Requires="v">
                <p:oleObj spid="_x0000_s2096" name="Visio" r:id="rId3" imgW="3238138" imgH="4017600" progId="Visio.Drawing.11">
                  <p:embed/>
                </p:oleObj>
              </mc:Choice>
              <mc:Fallback>
                <p:oleObj name="Visio" r:id="rId3" imgW="3238138" imgH="4017600" progId="Visio.Drawing.11">
                  <p:embed/>
                  <p:pic>
                    <p:nvPicPr>
                      <p:cNvPr id="0" name=""/>
                      <p:cNvPicPr/>
                      <p:nvPr/>
                    </p:nvPicPr>
                    <p:blipFill>
                      <a:blip r:embed="rId4"/>
                      <a:stretch>
                        <a:fillRect/>
                      </a:stretch>
                    </p:blipFill>
                    <p:spPr>
                      <a:xfrm>
                        <a:off x="3124200" y="1905000"/>
                        <a:ext cx="3299918" cy="4094163"/>
                      </a:xfrm>
                      <a:prstGeom prst="rect">
                        <a:avLst/>
                      </a:prstGeom>
                    </p:spPr>
                  </p:pic>
                </p:oleObj>
              </mc:Fallback>
            </mc:AlternateContent>
          </a:graphicData>
        </a:graphic>
      </p:graphicFrame>
    </p:spTree>
    <p:extLst>
      <p:ext uri="{BB962C8B-B14F-4D97-AF65-F5344CB8AC3E}">
        <p14:creationId xmlns:p14="http://schemas.microsoft.com/office/powerpoint/2010/main" val="1094930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802.15.8 Architecture </a:t>
            </a:r>
            <a:endParaRPr lang="en-US" dirty="0"/>
          </a:p>
        </p:txBody>
      </p:sp>
      <p:sp>
        <p:nvSpPr>
          <p:cNvPr id="3" name="Content Placeholder 2"/>
          <p:cNvSpPr>
            <a:spLocks noGrp="1"/>
          </p:cNvSpPr>
          <p:nvPr>
            <p:ph idx="1"/>
          </p:nvPr>
        </p:nvSpPr>
        <p:spPr/>
        <p:txBody>
          <a:bodyPr/>
          <a:lstStyle/>
          <a:p>
            <a:r>
              <a:rPr lang="en-US" sz="2400" dirty="0" smtClean="0">
                <a:latin typeface="+mj-lt"/>
              </a:rPr>
              <a:t>The MAC is divided into: </a:t>
            </a:r>
          </a:p>
          <a:p>
            <a:pPr lvl="1"/>
            <a:r>
              <a:rPr lang="en-US" sz="2000" dirty="0" smtClean="0">
                <a:latin typeface="+mj-lt"/>
              </a:rPr>
              <a:t>MAC data service </a:t>
            </a:r>
          </a:p>
          <a:p>
            <a:pPr lvl="2"/>
            <a:r>
              <a:rPr lang="en-US" sz="1600" dirty="0" smtClean="0">
                <a:latin typeface="+mj-lt"/>
              </a:rPr>
              <a:t>Data transfer, ACK, CAP, CFP. </a:t>
            </a:r>
            <a:endParaRPr lang="en-US" sz="1600" dirty="0">
              <a:latin typeface="+mj-lt"/>
            </a:endParaRPr>
          </a:p>
          <a:p>
            <a:pPr lvl="1"/>
            <a:r>
              <a:rPr lang="en-US" sz="2000" dirty="0" smtClean="0">
                <a:latin typeface="+mj-lt"/>
              </a:rPr>
              <a:t>MAC management service  </a:t>
            </a:r>
          </a:p>
          <a:p>
            <a:pPr lvl="2"/>
            <a:r>
              <a:rPr lang="en-US" sz="1600" dirty="0">
                <a:latin typeface="+mj-lt"/>
              </a:rPr>
              <a:t>Access to the </a:t>
            </a:r>
            <a:r>
              <a:rPr lang="en-US" sz="1600" dirty="0" smtClean="0">
                <a:latin typeface="+mj-lt"/>
              </a:rPr>
              <a:t>IB, peering, di-peering, CFP allocation, message pending, network start, scanning, search.</a:t>
            </a:r>
          </a:p>
          <a:p>
            <a:pPr lvl="1"/>
            <a:r>
              <a:rPr lang="en-US" sz="2000" dirty="0" smtClean="0">
                <a:latin typeface="+mj-lt"/>
              </a:rPr>
              <a:t>both are accessed through respective SAP.</a:t>
            </a:r>
          </a:p>
          <a:p>
            <a:r>
              <a:rPr lang="en-US" sz="2400" dirty="0" smtClean="0">
                <a:latin typeface="+mj-lt"/>
              </a:rPr>
              <a:t>What is the level of detail we are aiming for the draft?</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4</a:t>
            </a:fld>
            <a:endParaRPr lang="en-US" altLang="en-US"/>
          </a:p>
        </p:txBody>
      </p:sp>
    </p:spTree>
    <p:extLst>
      <p:ext uri="{BB962C8B-B14F-4D97-AF65-F5344CB8AC3E}">
        <p14:creationId xmlns:p14="http://schemas.microsoft.com/office/powerpoint/2010/main" val="38745138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MAC data primitives</a:t>
            </a:r>
            <a:endParaRPr lang="en-US" dirty="0"/>
          </a:p>
        </p:txBody>
      </p:sp>
      <p:sp>
        <p:nvSpPr>
          <p:cNvPr id="3" name="Content Placeholder 2"/>
          <p:cNvSpPr>
            <a:spLocks noGrp="1"/>
          </p:cNvSpPr>
          <p:nvPr>
            <p:ph idx="1"/>
          </p:nvPr>
        </p:nvSpPr>
        <p:spPr/>
        <p:txBody>
          <a:bodyPr/>
          <a:lstStyle/>
          <a:p>
            <a:r>
              <a:rPr lang="en-US" sz="2400" dirty="0" smtClean="0">
                <a:latin typeface="+mj-lt"/>
              </a:rPr>
              <a:t>Example of MDSE-SAP</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5</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88478057"/>
              </p:ext>
            </p:extLst>
          </p:nvPr>
        </p:nvGraphicFramePr>
        <p:xfrm>
          <a:off x="1066800" y="2949366"/>
          <a:ext cx="7010400" cy="1648828"/>
        </p:xfrm>
        <a:graphic>
          <a:graphicData uri="http://schemas.openxmlformats.org/presentationml/2006/ole">
            <mc:AlternateContent xmlns:mc="http://schemas.openxmlformats.org/markup-compatibility/2006">
              <mc:Choice xmlns:v="urn:schemas-microsoft-com:vml" Requires="v">
                <p:oleObj spid="_x0000_s3112" name="Worksheet" r:id="rId3" imgW="3848044" imgH="904770" progId="Excel.Sheet.8">
                  <p:embed/>
                </p:oleObj>
              </mc:Choice>
              <mc:Fallback>
                <p:oleObj name="Worksheet" r:id="rId3" imgW="3848044" imgH="904770" progId="Excel.Sheet.8">
                  <p:embed/>
                  <p:pic>
                    <p:nvPicPr>
                      <p:cNvPr id="0" name="Object 183"/>
                      <p:cNvPicPr>
                        <a:picLocks noChangeAspect="1" noChangeArrowheads="1"/>
                      </p:cNvPicPr>
                      <p:nvPr/>
                    </p:nvPicPr>
                    <p:blipFill>
                      <a:blip r:embed="rId4"/>
                      <a:srcRect/>
                      <a:stretch>
                        <a:fillRect/>
                      </a:stretch>
                    </p:blipFill>
                    <p:spPr bwMode="auto">
                      <a:xfrm>
                        <a:off x="1066800" y="2949366"/>
                        <a:ext cx="7010400" cy="1648828"/>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79004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transfer flow</a:t>
            </a:r>
            <a:endParaRPr lang="en-US" dirty="0"/>
          </a:p>
        </p:txBody>
      </p:sp>
      <p:sp>
        <p:nvSpPr>
          <p:cNvPr id="3" name="Content Placeholder 2"/>
          <p:cNvSpPr>
            <a:spLocks noGrp="1"/>
          </p:cNvSpPr>
          <p:nvPr>
            <p:ph idx="1"/>
          </p:nvPr>
        </p:nvSpPr>
        <p:spPr/>
        <p:txBody>
          <a:bodyPr/>
          <a:lstStyle/>
          <a:p>
            <a:r>
              <a:rPr lang="en-US" sz="2400" dirty="0" smtClean="0">
                <a:latin typeface="+mj-lt"/>
              </a:rPr>
              <a:t>Example:</a:t>
            </a:r>
          </a:p>
          <a:p>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6</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1800828369"/>
              </p:ext>
            </p:extLst>
          </p:nvPr>
        </p:nvGraphicFramePr>
        <p:xfrm>
          <a:off x="1295400" y="2743200"/>
          <a:ext cx="6629400" cy="2640460"/>
        </p:xfrm>
        <a:graphic>
          <a:graphicData uri="http://schemas.openxmlformats.org/presentationml/2006/ole">
            <mc:AlternateContent xmlns:mc="http://schemas.openxmlformats.org/markup-compatibility/2006">
              <mc:Choice xmlns:v="urn:schemas-microsoft-com:vml" Requires="v">
                <p:oleObj spid="_x0000_s4133" name="Picture" r:id="rId3" imgW="8381880" imgH="3338640" progId="Word.Picture.8">
                  <p:embed/>
                </p:oleObj>
              </mc:Choice>
              <mc:Fallback>
                <p:oleObj name="Picture" r:id="rId3" imgW="8381880" imgH="3338640" progId="Word.Picture.8">
                  <p:embed/>
                  <p:pic>
                    <p:nvPicPr>
                      <p:cNvPr id="0" name=""/>
                      <p:cNvPicPr/>
                      <p:nvPr/>
                    </p:nvPicPr>
                    <p:blipFill>
                      <a:blip r:embed="rId4"/>
                      <a:stretch>
                        <a:fillRect/>
                      </a:stretch>
                    </p:blipFill>
                    <p:spPr>
                      <a:xfrm>
                        <a:off x="1295400" y="2743200"/>
                        <a:ext cx="6629400" cy="2640460"/>
                      </a:xfrm>
                      <a:prstGeom prst="rect">
                        <a:avLst/>
                      </a:prstGeom>
                    </p:spPr>
                  </p:pic>
                </p:oleObj>
              </mc:Fallback>
            </mc:AlternateContent>
          </a:graphicData>
        </a:graphic>
      </p:graphicFrame>
    </p:spTree>
    <p:extLst>
      <p:ext uri="{BB962C8B-B14F-4D97-AF65-F5344CB8AC3E}">
        <p14:creationId xmlns:p14="http://schemas.microsoft.com/office/powerpoint/2010/main" val="5773103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management primitives</a:t>
            </a:r>
          </a:p>
        </p:txBody>
      </p:sp>
      <p:sp>
        <p:nvSpPr>
          <p:cNvPr id="3" name="Content Placeholder 2"/>
          <p:cNvSpPr>
            <a:spLocks noGrp="1"/>
          </p:cNvSpPr>
          <p:nvPr>
            <p:ph idx="1"/>
          </p:nvPr>
        </p:nvSpPr>
        <p:spPr/>
        <p:txBody>
          <a:bodyPr/>
          <a:lstStyle/>
          <a:p>
            <a:r>
              <a:rPr lang="en-US" sz="2400" dirty="0" smtClean="0">
                <a:latin typeface="+mj-lt"/>
              </a:rPr>
              <a:t>Example: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7</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2064112848"/>
              </p:ext>
            </p:extLst>
          </p:nvPr>
        </p:nvGraphicFramePr>
        <p:xfrm>
          <a:off x="1443038" y="2555875"/>
          <a:ext cx="6332537" cy="3700463"/>
        </p:xfrm>
        <a:graphic>
          <a:graphicData uri="http://schemas.openxmlformats.org/presentationml/2006/ole">
            <mc:AlternateContent xmlns:mc="http://schemas.openxmlformats.org/markup-compatibility/2006">
              <mc:Choice xmlns:v="urn:schemas-microsoft-com:vml" Requires="v">
                <p:oleObj spid="_x0000_s6182" name="Worksheet" r:id="rId3" imgW="5631083" imgH="3291840" progId="Excel.Sheet.8">
                  <p:embed/>
                </p:oleObj>
              </mc:Choice>
              <mc:Fallback>
                <p:oleObj name="Worksheet" r:id="rId3" imgW="5631083" imgH="3291840" progId="Excel.Sheet.8">
                  <p:embed/>
                  <p:pic>
                    <p:nvPicPr>
                      <p:cNvPr id="0" name="Object 5"/>
                      <p:cNvPicPr>
                        <a:picLocks noChangeAspect="1" noChangeArrowheads="1"/>
                      </p:cNvPicPr>
                      <p:nvPr/>
                    </p:nvPicPr>
                    <p:blipFill>
                      <a:blip r:embed="rId4"/>
                      <a:srcRect/>
                      <a:stretch>
                        <a:fillRect/>
                      </a:stretch>
                    </p:blipFill>
                    <p:spPr bwMode="auto">
                      <a:xfrm>
                        <a:off x="1443038" y="2555875"/>
                        <a:ext cx="6332537" cy="3700463"/>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93458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Peering message flow</a:t>
            </a:r>
            <a:endParaRPr lang="en-US" dirty="0"/>
          </a:p>
        </p:txBody>
      </p:sp>
      <p:sp>
        <p:nvSpPr>
          <p:cNvPr id="3" name="Content Placeholder 2"/>
          <p:cNvSpPr>
            <a:spLocks noGrp="1"/>
          </p:cNvSpPr>
          <p:nvPr>
            <p:ph idx="1"/>
          </p:nvPr>
        </p:nvSpPr>
        <p:spPr/>
        <p:txBody>
          <a:bodyPr/>
          <a:lstStyle/>
          <a:p>
            <a:r>
              <a:rPr lang="en-US" sz="2400" dirty="0" smtClean="0">
                <a:latin typeface="+mj-lt"/>
              </a:rPr>
              <a:t>Example: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8</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3206044584"/>
              </p:ext>
            </p:extLst>
          </p:nvPr>
        </p:nvGraphicFramePr>
        <p:xfrm>
          <a:off x="1905000" y="2514600"/>
          <a:ext cx="5221287" cy="3688750"/>
        </p:xfrm>
        <a:graphic>
          <a:graphicData uri="http://schemas.openxmlformats.org/presentationml/2006/ole">
            <mc:AlternateContent xmlns:mc="http://schemas.openxmlformats.org/markup-compatibility/2006">
              <mc:Choice xmlns:v="urn:schemas-microsoft-com:vml" Requires="v">
                <p:oleObj spid="_x0000_s7202" name="Picture" r:id="rId3" imgW="6524640" imgH="4610160" progId="Word.Picture.8">
                  <p:embed/>
                </p:oleObj>
              </mc:Choice>
              <mc:Fallback>
                <p:oleObj name="Picture" r:id="rId3" imgW="6524640" imgH="4610160" progId="Word.Picture.8">
                  <p:embed/>
                  <p:pic>
                    <p:nvPicPr>
                      <p:cNvPr id="0" name=""/>
                      <p:cNvPicPr/>
                      <p:nvPr/>
                    </p:nvPicPr>
                    <p:blipFill>
                      <a:blip r:embed="rId4"/>
                      <a:stretch>
                        <a:fillRect/>
                      </a:stretch>
                    </p:blipFill>
                    <p:spPr>
                      <a:xfrm>
                        <a:off x="1905000" y="2514600"/>
                        <a:ext cx="5221287" cy="3688750"/>
                      </a:xfrm>
                      <a:prstGeom prst="rect">
                        <a:avLst/>
                      </a:prstGeom>
                    </p:spPr>
                  </p:pic>
                </p:oleObj>
              </mc:Fallback>
            </mc:AlternateContent>
          </a:graphicData>
        </a:graphic>
      </p:graphicFrame>
    </p:spTree>
    <p:extLst>
      <p:ext uri="{BB962C8B-B14F-4D97-AF65-F5344CB8AC3E}">
        <p14:creationId xmlns:p14="http://schemas.microsoft.com/office/powerpoint/2010/main" val="373841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Di-peering message flow</a:t>
            </a:r>
            <a:endParaRPr lang="en-US" dirty="0"/>
          </a:p>
        </p:txBody>
      </p:sp>
      <p:sp>
        <p:nvSpPr>
          <p:cNvPr id="3" name="Content Placeholder 2"/>
          <p:cNvSpPr>
            <a:spLocks noGrp="1"/>
          </p:cNvSpPr>
          <p:nvPr>
            <p:ph idx="1"/>
          </p:nvPr>
        </p:nvSpPr>
        <p:spPr/>
        <p:txBody>
          <a:bodyPr/>
          <a:lstStyle/>
          <a:p>
            <a:r>
              <a:rPr lang="en-US" sz="2400" dirty="0" smtClean="0">
                <a:latin typeface="+mj-lt"/>
              </a:rPr>
              <a:t>Example:</a:t>
            </a:r>
            <a:endParaRPr lang="en-US" sz="24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9</a:t>
            </a:fld>
            <a:endParaRPr lang="en-US" altLang="en-US"/>
          </a:p>
        </p:txBody>
      </p:sp>
      <p:graphicFrame>
        <p:nvGraphicFramePr>
          <p:cNvPr id="7" name="Object 6"/>
          <p:cNvGraphicFramePr>
            <a:graphicFrameLocks noChangeAspect="1"/>
          </p:cNvGraphicFramePr>
          <p:nvPr>
            <p:extLst>
              <p:ext uri="{D42A27DB-BD31-4B8C-83A1-F6EECF244321}">
                <p14:modId xmlns:p14="http://schemas.microsoft.com/office/powerpoint/2010/main" val="3141995106"/>
              </p:ext>
            </p:extLst>
          </p:nvPr>
        </p:nvGraphicFramePr>
        <p:xfrm>
          <a:off x="1295400" y="2743200"/>
          <a:ext cx="6777644" cy="2638425"/>
        </p:xfrm>
        <a:graphic>
          <a:graphicData uri="http://schemas.openxmlformats.org/presentationml/2006/ole">
            <mc:AlternateContent xmlns:mc="http://schemas.openxmlformats.org/markup-compatibility/2006">
              <mc:Choice xmlns:v="urn:schemas-microsoft-com:vml" Requires="v">
                <p:oleObj spid="_x0000_s8224" name="Picture" r:id="rId3" imgW="6410160" imgH="2495520" progId="Word.Picture.8">
                  <p:embed/>
                </p:oleObj>
              </mc:Choice>
              <mc:Fallback>
                <p:oleObj name="Picture" r:id="rId3" imgW="6410160" imgH="2495520" progId="Word.Picture.8">
                  <p:embed/>
                  <p:pic>
                    <p:nvPicPr>
                      <p:cNvPr id="0" name=""/>
                      <p:cNvPicPr/>
                      <p:nvPr/>
                    </p:nvPicPr>
                    <p:blipFill>
                      <a:blip r:embed="rId4"/>
                      <a:stretch>
                        <a:fillRect/>
                      </a:stretch>
                    </p:blipFill>
                    <p:spPr>
                      <a:xfrm>
                        <a:off x="1295400" y="2743200"/>
                        <a:ext cx="6777644" cy="2638425"/>
                      </a:xfrm>
                      <a:prstGeom prst="rect">
                        <a:avLst/>
                      </a:prstGeom>
                    </p:spPr>
                  </p:pic>
                </p:oleObj>
              </mc:Fallback>
            </mc:AlternateContent>
          </a:graphicData>
        </a:graphic>
      </p:graphicFrame>
    </p:spTree>
    <p:extLst>
      <p:ext uri="{BB962C8B-B14F-4D97-AF65-F5344CB8AC3E}">
        <p14:creationId xmlns:p14="http://schemas.microsoft.com/office/powerpoint/2010/main" val="1450195865"/>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9447</TotalTime>
  <Words>428</Words>
  <Application>Microsoft Office PowerPoint</Application>
  <PresentationFormat>On-screen Show (4:3)</PresentationFormat>
  <Paragraphs>104</Paragraphs>
  <Slides>14</Slides>
  <Notes>1</Notes>
  <HiddenSlides>0</HiddenSlides>
  <MMClips>0</MMClips>
  <ScaleCrop>false</ScaleCrop>
  <HeadingPairs>
    <vt:vector size="8" baseType="variant">
      <vt:variant>
        <vt:lpstr>Fonts Used</vt:lpstr>
      </vt:variant>
      <vt:variant>
        <vt:i4>3</vt:i4>
      </vt:variant>
      <vt:variant>
        <vt:lpstr>Theme</vt:lpstr>
      </vt:variant>
      <vt:variant>
        <vt:i4>2</vt:i4>
      </vt:variant>
      <vt:variant>
        <vt:lpstr>Embedded OLE Servers</vt:lpstr>
      </vt:variant>
      <vt:variant>
        <vt:i4>3</vt:i4>
      </vt:variant>
      <vt:variant>
        <vt:lpstr>Slide Titles</vt:lpstr>
      </vt:variant>
      <vt:variant>
        <vt:i4>14</vt:i4>
      </vt:variant>
    </vt:vector>
  </HeadingPairs>
  <TitlesOfParts>
    <vt:vector size="22" baseType="lpstr">
      <vt:lpstr>Arial</vt:lpstr>
      <vt:lpstr>Times New Roman</vt:lpstr>
      <vt:lpstr>Calibri</vt:lpstr>
      <vt:lpstr>Default Design</vt:lpstr>
      <vt:lpstr>Custom Design</vt:lpstr>
      <vt:lpstr>Visio</vt:lpstr>
      <vt:lpstr>Worksheet</vt:lpstr>
      <vt:lpstr>Picture</vt:lpstr>
      <vt:lpstr>PowerPoint Presentation</vt:lpstr>
      <vt:lpstr>802.15 Architecture </vt:lpstr>
      <vt:lpstr>802.15.8 Architecture, proper </vt:lpstr>
      <vt:lpstr>802.15.8 Architecture </vt:lpstr>
      <vt:lpstr>MAC data primitives</vt:lpstr>
      <vt:lpstr>Data transfer flow</vt:lpstr>
      <vt:lpstr>MAC management primitives</vt:lpstr>
      <vt:lpstr>Peering message flow</vt:lpstr>
      <vt:lpstr>Di-peering message flow</vt:lpstr>
      <vt:lpstr>Passive scan flow</vt:lpstr>
      <vt:lpstr>Active scan flow</vt:lpstr>
      <vt:lpstr>MAC Service Primitives</vt:lpstr>
      <vt:lpstr>Implementation of Service Primitives</vt:lpstr>
      <vt:lpstr>Implementation of Service Primitives</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452</cp:revision>
  <cp:lastPrinted>2015-07-07T00:02:07Z</cp:lastPrinted>
  <dcterms:created xsi:type="dcterms:W3CDTF">1999-11-08T18:59:45Z</dcterms:created>
  <dcterms:modified xsi:type="dcterms:W3CDTF">2015-07-14T20:19:31Z</dcterms:modified>
</cp:coreProperties>
</file>