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9" r:id="rId2"/>
    <p:sldId id="258" r:id="rId3"/>
    <p:sldId id="271" r:id="rId4"/>
    <p:sldId id="260" r:id="rId5"/>
    <p:sldId id="261" r:id="rId6"/>
    <p:sldId id="262" r:id="rId7"/>
    <p:sldId id="263" r:id="rId8"/>
    <p:sldId id="272" r:id="rId9"/>
    <p:sldId id="273" r:id="rId10"/>
    <p:sldId id="275" r:id="rId11"/>
    <p:sldId id="276" r:id="rId12"/>
    <p:sldId id="277" r:id="rId13"/>
    <p:sldId id="278" r:id="rId14"/>
    <p:sldId id="279" r:id="rId15"/>
    <p:sldId id="280" r:id="rId16"/>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88"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&lt;#&gt;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smtClean="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&lt;#&gt;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953E0429-AC67-4D83-876E-FD2E4C67B0F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7</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6" y="4686752"/>
            <a:ext cx="4940793" cy="444034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C63BE876-24F8-4D87-A1BE-1C84FC83F4E8}" type="slidenum">
              <a:rPr lang="en-US" altLang="ja-JP"/>
              <a:pPr/>
              <a:t>11</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C63BE876-24F8-4D87-A1BE-1C84FC83F4E8}" type="slidenum">
              <a:rPr lang="en-US" altLang="ja-JP"/>
              <a:pPr/>
              <a:t>12</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C63BE876-24F8-4D87-A1BE-1C84FC83F4E8}" type="slidenum">
              <a:rPr lang="en-US" altLang="ja-JP"/>
              <a:pPr/>
              <a:t>13</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July, 2015</a:t>
            </a:r>
            <a:endParaRPr lang="en-US" altLang="ja-JP" dirty="0"/>
          </a:p>
        </p:txBody>
      </p:sp>
    </p:spTree>
    <p:extLst>
      <p:ext uri="{BB962C8B-B14F-4D97-AF65-F5344CB8AC3E}">
        <p14:creationId xmlns="" xmlns:p14="http://schemas.microsoft.com/office/powerpoint/2010/main" val="3802393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July, 2015</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802.15-15-0551-01-004s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July, 2015</a:t>
            </a:r>
            <a:endParaRPr lang="en-US" altLang="ja-JP" dirty="0"/>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7346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latin typeface="+mj-ea"/>
                <a:ea typeface="+mj-ea"/>
              </a:rPr>
              <a:t>TG4s Opening Information for July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[14</a:t>
            </a:r>
            <a:r>
              <a:rPr lang="en-US" altLang="ja-JP" sz="1600" dirty="0" smtClean="0">
                <a:ea typeface="ＭＳ Ｐゴシック" charset="-128"/>
              </a:rPr>
              <a:t> July,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E-Mail:[kitazawa@atr.jp]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[Opening information for the TG4s July</a:t>
            </a:r>
            <a:r>
              <a:rPr lang="en-US" altLang="ja-JP" sz="1600" dirty="0" smtClean="0">
                <a:ea typeface="ＭＳ Ｐゴシック" charset="-128"/>
              </a:rPr>
              <a:t> </a:t>
            </a:r>
            <a:r>
              <a:rPr lang="en-US" altLang="ja-JP" sz="1600" dirty="0" smtClean="0">
                <a:solidFill>
                  <a:schemeClr val="tx2"/>
                </a:solidFill>
                <a:ea typeface="ＭＳ Ｐゴシック" charset="-128"/>
              </a:rPr>
              <a:t>201</a:t>
            </a:r>
            <a:r>
              <a:rPr lang="en-US" altLang="ja-JP" sz="1600" dirty="0" smtClean="0">
                <a:ea typeface="ＭＳ Ｐゴシック" charset="-128"/>
              </a:rPr>
              <a:t>5.]</a:t>
            </a:r>
            <a:endParaRPr lang="en-US" altLang="ja-JP" sz="1600" dirty="0">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[Opening information.]</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a:t>TG4s </a:t>
            </a:r>
            <a:r>
              <a:rPr lang="en-US" altLang="ja-JP" sz="2400" dirty="0" smtClean="0"/>
              <a:t>July </a:t>
            </a:r>
            <a:r>
              <a:rPr lang="en-US" altLang="ja-JP" sz="2400" dirty="0"/>
              <a:t>2015 </a:t>
            </a:r>
            <a:r>
              <a:rPr lang="en-US" altLang="ja-JP" sz="2400" dirty="0" smtClean="0"/>
              <a:t>Agenda</a:t>
            </a:r>
            <a:r>
              <a:rPr lang="ja-JP" altLang="en-US" sz="2400" dirty="0" smtClean="0"/>
              <a:t> </a:t>
            </a:r>
            <a:r>
              <a:rPr lang="en-US" altLang="ja-JP" sz="2400" dirty="0" smtClean="0"/>
              <a:t>(15-15-469r0)</a:t>
            </a:r>
          </a:p>
          <a:p>
            <a:r>
              <a:rPr lang="en-US" altLang="ja-JP" sz="2400" dirty="0" smtClean="0">
                <a:ea typeface="ＭＳ Ｐゴシック" charset="-128"/>
              </a:rPr>
              <a:t>TG4s Opening Information for July 2015</a:t>
            </a:r>
            <a:r>
              <a:rPr lang="en-US" altLang="ja-JP" sz="2400" dirty="0" smtClean="0"/>
              <a:t> </a:t>
            </a:r>
            <a:r>
              <a:rPr lang="en-US" altLang="ja-JP" sz="2400" dirty="0"/>
              <a:t>(</a:t>
            </a:r>
            <a:r>
              <a:rPr lang="en-US" altLang="ja-JP" sz="2400" dirty="0" smtClean="0"/>
              <a:t>15-15-551r0)</a:t>
            </a:r>
          </a:p>
          <a:p>
            <a:r>
              <a:rPr lang="en-US" altLang="ja-JP" sz="2400" dirty="0"/>
              <a:t>TG4s </a:t>
            </a:r>
            <a:r>
              <a:rPr lang="en-US" altLang="ja-JP" sz="2400" dirty="0" smtClean="0"/>
              <a:t>May 2015 Meeting Minutes (15-15-467)</a:t>
            </a:r>
          </a:p>
          <a:p>
            <a:r>
              <a:rPr lang="en-US" altLang="ja-JP" sz="2400" dirty="0" smtClean="0"/>
              <a:t>TG4s Teleconference Minutes for July 2015 (15-15-493r0)</a:t>
            </a:r>
          </a:p>
          <a:p>
            <a:r>
              <a:rPr lang="en-US" altLang="ja-JP" sz="2400" dirty="0" smtClean="0"/>
              <a:t>TG4s Technical Guidance Document(15-14-555r5)</a:t>
            </a:r>
          </a:p>
          <a:p>
            <a:r>
              <a:rPr lang="en-US" altLang="ja-JP" sz="2400" dirty="0" smtClean="0"/>
              <a:t>Proposal for SRMM MAC PIB in Technical Guidance Document(15-15-508)</a:t>
            </a:r>
          </a:p>
          <a:p>
            <a:r>
              <a:rPr lang="en-US" altLang="ja-JP" sz="2400" dirty="0" smtClean="0"/>
              <a:t>An Interference Estimation Method in WLAN (15-15-569)</a:t>
            </a:r>
          </a:p>
          <a:p>
            <a:endParaRPr kumimoji="1" lang="en-US" altLang="ja-JP" sz="2400" dirty="0" smtClean="0"/>
          </a:p>
          <a:p>
            <a:endParaRPr kumimoji="1" lang="ja-JP" altLang="en-US" sz="2400" dirty="0"/>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smtClean="0"/>
              <a:t>Slide </a:t>
            </a:r>
            <a:fld id="{17C47D4F-CAA3-4307-B0EF-8C4B3E0CF21D}" type="slidenum">
              <a:rPr lang="en-US" altLang="ja-JP" smtClean="0"/>
              <a:pPr/>
              <a:t>10</a:t>
            </a:fld>
            <a:endParaRPr lang="en-US" altLang="ja-JP" dirty="0"/>
          </a:p>
        </p:txBody>
      </p:sp>
      <p:sp>
        <p:nvSpPr>
          <p:cNvPr id="6" name="日付プレースホルダー 5"/>
          <p:cNvSpPr>
            <a:spLocks noGrp="1"/>
          </p:cNvSpPr>
          <p:nvPr>
            <p:ph type="dt" sz="half" idx="10"/>
          </p:nvPr>
        </p:nvSpPr>
        <p:spPr/>
        <p:txBody>
          <a:bodyPr/>
          <a:lstStyle/>
          <a:p>
            <a:r>
              <a:rPr lang="en-US" altLang="ja-JP" smtClean="0"/>
              <a:t>July, 2015</a:t>
            </a:r>
            <a:endParaRPr lang="en-US" altLang="ja-JP" dirty="0"/>
          </a:p>
        </p:txBody>
      </p:sp>
    </p:spTree>
    <p:extLst>
      <p:ext uri="{BB962C8B-B14F-4D97-AF65-F5344CB8AC3E}">
        <p14:creationId xmlns="" xmlns:p14="http://schemas.microsoft.com/office/powerpoint/2010/main" val="42224665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Agenda for Tuesday</a:t>
            </a:r>
            <a:r>
              <a:rPr lang="ja-JP" altLang="en-US" dirty="0" smtClean="0"/>
              <a:t> </a:t>
            </a:r>
            <a:r>
              <a:rPr lang="en-US" altLang="ja-JP" dirty="0" smtClean="0"/>
              <a:t>AM1</a:t>
            </a:r>
            <a:endParaRPr lang="ja-JP" altLang="ja-JP" dirty="0"/>
          </a:p>
        </p:txBody>
      </p:sp>
      <p:sp>
        <p:nvSpPr>
          <p:cNvPr id="4099" name="Rectangle 3"/>
          <p:cNvSpPr>
            <a:spLocks noGrp="1" noChangeArrowheads="1"/>
          </p:cNvSpPr>
          <p:nvPr>
            <p:ph idx="1"/>
          </p:nvPr>
        </p:nvSpPr>
        <p:spPr>
          <a:ln/>
        </p:spPr>
        <p:txBody>
          <a:bodyPr>
            <a:normAutofit fontScale="92500" lnSpcReduction="10000"/>
          </a:bodyPr>
          <a:lstStyle/>
          <a:p>
            <a:r>
              <a:rPr lang="en-US" altLang="ja-JP" sz="2800" dirty="0" smtClean="0"/>
              <a:t>OPEN/Patent Policy</a:t>
            </a:r>
          </a:p>
          <a:p>
            <a:r>
              <a:rPr lang="en-US" altLang="ja-JP" sz="2800" dirty="0" smtClean="0"/>
              <a:t>Approve Agenda </a:t>
            </a:r>
          </a:p>
          <a:p>
            <a:r>
              <a:rPr lang="en-US" altLang="ja-JP" sz="2800" dirty="0" smtClean="0"/>
              <a:t>Vancouver and Teleconference meeting minutes</a:t>
            </a:r>
          </a:p>
          <a:p>
            <a:r>
              <a:rPr lang="en-US" altLang="ja-JP" sz="2800" dirty="0" smtClean="0"/>
              <a:t>Opening information  </a:t>
            </a:r>
          </a:p>
          <a:p>
            <a:r>
              <a:rPr lang="en-US" altLang="ja-JP" sz="2800" dirty="0" smtClean="0"/>
              <a:t>TG4s Technical Guidance Document(15-14-555r5)</a:t>
            </a:r>
          </a:p>
          <a:p>
            <a:r>
              <a:rPr lang="en-US" altLang="ja-JP" sz="2800" dirty="0" smtClean="0"/>
              <a:t>Proposal for SRMM MAC PIB in Technical Guidance Document(15-15-508)</a:t>
            </a:r>
          </a:p>
          <a:p>
            <a:r>
              <a:rPr lang="en-US" altLang="ja-JP" sz="2800" dirty="0" smtClean="0"/>
              <a:t>Work on Technical Guidance Document</a:t>
            </a:r>
            <a:endParaRPr lang="ja-JP" altLang="ja-JP" sz="2800" dirty="0"/>
          </a:p>
        </p:txBody>
      </p:sp>
      <p:sp>
        <p:nvSpPr>
          <p:cNvPr id="4" name="日付プレースホルダ 3"/>
          <p:cNvSpPr>
            <a:spLocks noGrp="1"/>
          </p:cNvSpPr>
          <p:nvPr>
            <p:ph type="dt" sz="half" idx="10"/>
          </p:nvPr>
        </p:nvSpPr>
        <p:spPr/>
        <p:txBody>
          <a:bodyPr/>
          <a:lstStyle/>
          <a:p>
            <a:r>
              <a:rPr lang="en-US" altLang="ja-JP" smtClean="0"/>
              <a:t>July, 2015</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D5798E63-F48B-4FA3-B1EA-49F461E46462}" type="slidenum">
              <a:rPr lang="en-US" altLang="ja-JP"/>
              <a:pPr/>
              <a:t>11</a:t>
            </a:fld>
            <a:endParaRPr lang="en-US" altLang="ja-JP" dirty="0"/>
          </a:p>
        </p:txBody>
      </p:sp>
    </p:spTree>
    <p:extLst>
      <p:ext uri="{BB962C8B-B14F-4D97-AF65-F5344CB8AC3E}">
        <p14:creationId xmlns="" xmlns:p14="http://schemas.microsoft.com/office/powerpoint/2010/main" val="24193660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Agenda for Wednesday</a:t>
            </a:r>
            <a:r>
              <a:rPr lang="ja-JP" altLang="en-US" dirty="0" smtClean="0"/>
              <a:t> </a:t>
            </a:r>
            <a:r>
              <a:rPr lang="en-US" altLang="ja-JP" dirty="0" smtClean="0"/>
              <a:t>AM1</a:t>
            </a:r>
            <a:endParaRPr lang="ja-JP" altLang="ja-JP" dirty="0"/>
          </a:p>
        </p:txBody>
      </p:sp>
      <p:sp>
        <p:nvSpPr>
          <p:cNvPr id="4099" name="Rectangle 3"/>
          <p:cNvSpPr>
            <a:spLocks noGrp="1" noChangeArrowheads="1"/>
          </p:cNvSpPr>
          <p:nvPr>
            <p:ph idx="1"/>
          </p:nvPr>
        </p:nvSpPr>
        <p:spPr>
          <a:ln/>
        </p:spPr>
        <p:txBody>
          <a:bodyPr>
            <a:normAutofit/>
          </a:bodyPr>
          <a:lstStyle/>
          <a:p>
            <a:r>
              <a:rPr lang="en-US" altLang="ja-JP" sz="2800" dirty="0" smtClean="0"/>
              <a:t>OPEN</a:t>
            </a:r>
          </a:p>
          <a:p>
            <a:r>
              <a:rPr lang="en-US" altLang="ja-JP" sz="2800" dirty="0" smtClean="0"/>
              <a:t>An Interference Estimation Method in WLAN (15-15-569)</a:t>
            </a:r>
            <a:endParaRPr lang="en-CA" altLang="ja-JP" sz="2800" dirty="0" smtClean="0"/>
          </a:p>
          <a:p>
            <a:r>
              <a:rPr lang="en-CA" altLang="ja-JP" sz="2800" dirty="0" smtClean="0"/>
              <a:t>Transmit power control</a:t>
            </a:r>
          </a:p>
          <a:p>
            <a:r>
              <a:rPr lang="en-US" altLang="ja-JP" sz="2800" smtClean="0"/>
              <a:t>Work </a:t>
            </a:r>
            <a:r>
              <a:rPr lang="en-US" altLang="ja-JP" sz="2800" dirty="0" smtClean="0"/>
              <a:t>on Technical Guidance Document  </a:t>
            </a:r>
          </a:p>
          <a:p>
            <a:r>
              <a:rPr lang="en-US" altLang="ja-JP" sz="2800" dirty="0" smtClean="0"/>
              <a:t>Other business </a:t>
            </a:r>
          </a:p>
        </p:txBody>
      </p:sp>
      <p:sp>
        <p:nvSpPr>
          <p:cNvPr id="4" name="日付プレースホルダ 3"/>
          <p:cNvSpPr>
            <a:spLocks noGrp="1"/>
          </p:cNvSpPr>
          <p:nvPr>
            <p:ph type="dt" sz="half" idx="10"/>
          </p:nvPr>
        </p:nvSpPr>
        <p:spPr/>
        <p:txBody>
          <a:bodyPr/>
          <a:lstStyle/>
          <a:p>
            <a:r>
              <a:rPr lang="en-US" altLang="ja-JP" smtClean="0"/>
              <a:t>July, 2015</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D5798E63-F48B-4FA3-B1EA-49F461E46462}" type="slidenum">
              <a:rPr lang="en-US" altLang="ja-JP"/>
              <a:pPr/>
              <a:t>12</a:t>
            </a:fld>
            <a:endParaRPr lang="en-US" altLang="ja-JP" dirty="0"/>
          </a:p>
        </p:txBody>
      </p:sp>
    </p:spTree>
    <p:extLst>
      <p:ext uri="{BB962C8B-B14F-4D97-AF65-F5344CB8AC3E}">
        <p14:creationId xmlns="" xmlns:p14="http://schemas.microsoft.com/office/powerpoint/2010/main" val="24193660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Agenda for Thursday</a:t>
            </a:r>
            <a:r>
              <a:rPr lang="ja-JP" altLang="en-US" dirty="0" smtClean="0"/>
              <a:t> </a:t>
            </a:r>
            <a:r>
              <a:rPr lang="en-US" altLang="ja-JP" dirty="0" smtClean="0"/>
              <a:t>AM1</a:t>
            </a:r>
            <a:endParaRPr lang="ja-JP" altLang="ja-JP" dirty="0"/>
          </a:p>
        </p:txBody>
      </p:sp>
      <p:sp>
        <p:nvSpPr>
          <p:cNvPr id="4099" name="Rectangle 3"/>
          <p:cNvSpPr>
            <a:spLocks noGrp="1" noChangeArrowheads="1"/>
          </p:cNvSpPr>
          <p:nvPr>
            <p:ph idx="1"/>
          </p:nvPr>
        </p:nvSpPr>
        <p:spPr>
          <a:ln/>
        </p:spPr>
        <p:txBody>
          <a:bodyPr>
            <a:normAutofit/>
          </a:bodyPr>
          <a:lstStyle/>
          <a:p>
            <a:r>
              <a:rPr lang="en-US" altLang="ja-JP" sz="2800" dirty="0" smtClean="0"/>
              <a:t>OPEN</a:t>
            </a:r>
          </a:p>
          <a:p>
            <a:r>
              <a:rPr lang="en-US" altLang="ja-JP" sz="2800" dirty="0" smtClean="0"/>
              <a:t>Work on Technical Guidance Document </a:t>
            </a:r>
          </a:p>
          <a:p>
            <a:r>
              <a:rPr lang="en-US" altLang="ja-JP" sz="2800" dirty="0" smtClean="0"/>
              <a:t>Draft document discussions</a:t>
            </a:r>
          </a:p>
          <a:p>
            <a:pPr>
              <a:lnSpc>
                <a:spcPct val="80000"/>
              </a:lnSpc>
            </a:pPr>
            <a:r>
              <a:rPr lang="en-US" altLang="ja-JP" sz="2800" dirty="0" smtClean="0"/>
              <a:t>Plan for September meeting and Teleconference</a:t>
            </a:r>
          </a:p>
          <a:p>
            <a:r>
              <a:rPr lang="en-US" altLang="ja-JP" sz="2800" dirty="0" smtClean="0"/>
              <a:t>Other business </a:t>
            </a:r>
          </a:p>
          <a:p>
            <a:r>
              <a:rPr lang="en-US" altLang="ja-JP" sz="2800" dirty="0" smtClean="0"/>
              <a:t>Adjourn</a:t>
            </a:r>
          </a:p>
        </p:txBody>
      </p:sp>
      <p:sp>
        <p:nvSpPr>
          <p:cNvPr id="4" name="日付プレースホルダ 3"/>
          <p:cNvSpPr>
            <a:spLocks noGrp="1"/>
          </p:cNvSpPr>
          <p:nvPr>
            <p:ph type="dt" sz="half" idx="10"/>
          </p:nvPr>
        </p:nvSpPr>
        <p:spPr/>
        <p:txBody>
          <a:bodyPr/>
          <a:lstStyle/>
          <a:p>
            <a:r>
              <a:rPr lang="en-US" altLang="ja-JP" smtClean="0"/>
              <a:t>July, 2015</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D5798E63-F48B-4FA3-B1EA-49F461E46462}" type="slidenum">
              <a:rPr lang="en-US" altLang="ja-JP"/>
              <a:pPr/>
              <a:t>13</a:t>
            </a:fld>
            <a:endParaRPr lang="en-US" altLang="ja-JP" dirty="0"/>
          </a:p>
        </p:txBody>
      </p:sp>
    </p:spTree>
    <p:extLst>
      <p:ext uri="{BB962C8B-B14F-4D97-AF65-F5344CB8AC3E}">
        <p14:creationId xmlns="" xmlns:p14="http://schemas.microsoft.com/office/powerpoint/2010/main" val="24193660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26976"/>
          </a:xfrm>
        </p:spPr>
        <p:txBody>
          <a:bodyPr/>
          <a:lstStyle/>
          <a:p>
            <a:r>
              <a:rPr kumimoji="1" lang="en-US" altLang="ja-JP" dirty="0" smtClean="0"/>
              <a:t>Draft TOC</a:t>
            </a:r>
            <a:endParaRPr kumimoji="1" lang="ja-JP" altLang="en-US" dirty="0"/>
          </a:p>
        </p:txBody>
      </p:sp>
      <p:sp>
        <p:nvSpPr>
          <p:cNvPr id="3" name="コンテンツ プレースホルダ 2"/>
          <p:cNvSpPr>
            <a:spLocks noGrp="1"/>
          </p:cNvSpPr>
          <p:nvPr>
            <p:ph idx="1"/>
          </p:nvPr>
        </p:nvSpPr>
        <p:spPr>
          <a:xfrm>
            <a:off x="251520" y="1484784"/>
            <a:ext cx="4320480" cy="4611216"/>
          </a:xfrm>
        </p:spPr>
        <p:txBody>
          <a:bodyPr/>
          <a:lstStyle/>
          <a:p>
            <a:pPr>
              <a:buNone/>
            </a:pPr>
            <a:r>
              <a:rPr lang="en-US" altLang="ja-JP" sz="2000" dirty="0" smtClean="0"/>
              <a:t>1. Overview</a:t>
            </a:r>
            <a:endParaRPr lang="ja-JP" altLang="ja-JP" sz="2000" dirty="0" smtClean="0"/>
          </a:p>
          <a:p>
            <a:pPr>
              <a:buNone/>
            </a:pPr>
            <a:r>
              <a:rPr lang="en-US" altLang="ja-JP" sz="2000" dirty="0" smtClean="0"/>
              <a:t>1.1 Scope</a:t>
            </a:r>
            <a:endParaRPr lang="ja-JP" altLang="ja-JP" sz="2000" dirty="0" smtClean="0"/>
          </a:p>
          <a:p>
            <a:pPr>
              <a:buNone/>
            </a:pPr>
            <a:r>
              <a:rPr lang="en-US" altLang="ja-JP" sz="2000" dirty="0" smtClean="0"/>
              <a:t>1.2 Purpose</a:t>
            </a:r>
            <a:endParaRPr lang="ja-JP" altLang="ja-JP" sz="2000" dirty="0" smtClean="0"/>
          </a:p>
          <a:p>
            <a:pPr>
              <a:buNone/>
            </a:pPr>
            <a:r>
              <a:rPr lang="en-US" altLang="ja-JP" sz="2000" dirty="0" smtClean="0"/>
              <a:t>2. Normative references</a:t>
            </a:r>
            <a:endParaRPr lang="ja-JP" altLang="ja-JP" sz="2000" dirty="0" smtClean="0"/>
          </a:p>
          <a:p>
            <a:pPr>
              <a:buNone/>
            </a:pPr>
            <a:r>
              <a:rPr lang="en-US" altLang="ja-JP" sz="2000" dirty="0" smtClean="0"/>
              <a:t>3. Definitions, acronyms, and abbreviations</a:t>
            </a:r>
            <a:endParaRPr lang="ja-JP" altLang="ja-JP" sz="2000" dirty="0" smtClean="0"/>
          </a:p>
          <a:p>
            <a:pPr>
              <a:buNone/>
            </a:pPr>
            <a:r>
              <a:rPr lang="en-US" altLang="ja-JP" sz="2000" dirty="0" smtClean="0"/>
              <a:t>3.1 Definitions   </a:t>
            </a:r>
            <a:endParaRPr lang="ja-JP" altLang="ja-JP" sz="2000" dirty="0" smtClean="0"/>
          </a:p>
          <a:p>
            <a:pPr>
              <a:buNone/>
            </a:pPr>
            <a:r>
              <a:rPr lang="en-US" altLang="ja-JP" sz="2000" dirty="0" smtClean="0"/>
              <a:t>3.2 Acronyms and abbreviations</a:t>
            </a:r>
            <a:endParaRPr lang="ja-JP" altLang="ja-JP" sz="2000" dirty="0" smtClean="0"/>
          </a:p>
          <a:p>
            <a:pPr>
              <a:buNone/>
            </a:pPr>
            <a:r>
              <a:rPr lang="en-US" altLang="ja-JP" sz="2000" dirty="0" smtClean="0"/>
              <a:t>4. Format conventions</a:t>
            </a:r>
            <a:endParaRPr lang="ja-JP" altLang="ja-JP" sz="2000" dirty="0" smtClean="0"/>
          </a:p>
          <a:p>
            <a:pPr>
              <a:buNone/>
            </a:pPr>
            <a:r>
              <a:rPr lang="en-US" altLang="ja-JP" sz="2000" dirty="0" smtClean="0"/>
              <a:t>5. General description</a:t>
            </a:r>
            <a:endParaRPr lang="ja-JP" altLang="ja-JP" sz="2000" dirty="0" smtClean="0"/>
          </a:p>
          <a:p>
            <a:pPr>
              <a:buNone/>
            </a:pPr>
            <a:r>
              <a:rPr lang="en-US" altLang="ja-JP" sz="2000" dirty="0" smtClean="0"/>
              <a:t>5.1 Introduction</a:t>
            </a:r>
            <a:endParaRPr lang="ja-JP" altLang="ja-JP" sz="2000" dirty="0" smtClean="0"/>
          </a:p>
          <a:p>
            <a:pPr>
              <a:buNone/>
            </a:pPr>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ja-JP" smtClean="0"/>
              <a:t>July, 2015</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5B276CEC-641A-426A-A4CF-567A72D18702}" type="slidenum">
              <a:rPr lang="en-US" altLang="ja-JP" smtClean="0"/>
              <a:pPr>
                <a:defRPr/>
              </a:pPr>
              <a:t>14</a:t>
            </a:fld>
            <a:endParaRPr lang="en-US" altLang="ja-JP" dirty="0"/>
          </a:p>
        </p:txBody>
      </p:sp>
      <p:sp>
        <p:nvSpPr>
          <p:cNvPr id="7" name="コンテンツ プレースホルダ 2"/>
          <p:cNvSpPr txBox="1">
            <a:spLocks/>
          </p:cNvSpPr>
          <p:nvPr/>
        </p:nvSpPr>
        <p:spPr bwMode="auto">
          <a:xfrm>
            <a:off x="4572000" y="1484784"/>
            <a:ext cx="4320480" cy="4611216"/>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lvl="0" indent="-342900" eaLnBrk="1" hangingPunct="1">
              <a:spcBef>
                <a:spcPct val="20000"/>
              </a:spcBef>
            </a:pPr>
            <a:r>
              <a:rPr kumimoji="1" lang="en-US" altLang="ja-JP" sz="2000" kern="0" dirty="0" smtClean="0">
                <a:latin typeface="+mn-lt"/>
              </a:rPr>
              <a:t>5.2 Special Application Spaces</a:t>
            </a:r>
          </a:p>
          <a:p>
            <a:pPr marL="342900" lvl="0" indent="-342900" eaLnBrk="1" hangingPunct="1">
              <a:spcBef>
                <a:spcPct val="20000"/>
              </a:spcBef>
            </a:pPr>
            <a:r>
              <a:rPr kumimoji="1" lang="en-US" altLang="ja-JP" sz="2000" kern="0" dirty="0" smtClean="0">
                <a:latin typeface="+mn-lt"/>
              </a:rPr>
              <a:t>5.2.x TG4s</a:t>
            </a:r>
          </a:p>
          <a:p>
            <a:pPr marL="342900" lvl="0" indent="-342900" eaLnBrk="1" hangingPunct="1">
              <a:spcBef>
                <a:spcPct val="20000"/>
              </a:spcBef>
            </a:pPr>
            <a:r>
              <a:rPr kumimoji="1" lang="en-US" altLang="ja-JP" sz="2000" kern="0" dirty="0" smtClean="0">
                <a:latin typeface="+mn-lt"/>
              </a:rPr>
              <a:t>6. MAC Functional Description</a:t>
            </a:r>
          </a:p>
          <a:p>
            <a:pPr marL="342900" lvl="0" indent="-342900" eaLnBrk="1" hangingPunct="1">
              <a:spcBef>
                <a:spcPct val="20000"/>
              </a:spcBef>
            </a:pPr>
            <a:r>
              <a:rPr kumimoji="1" lang="en-US" altLang="ja-JP" sz="2000" kern="0" dirty="0" smtClean="0">
                <a:latin typeface="+mn-lt"/>
              </a:rPr>
              <a:t>7. MAC frame formats</a:t>
            </a:r>
          </a:p>
          <a:p>
            <a:pPr marL="342900" lvl="0" indent="-342900" eaLnBrk="1" hangingPunct="1">
              <a:spcBef>
                <a:spcPct val="20000"/>
              </a:spcBef>
            </a:pPr>
            <a:r>
              <a:rPr kumimoji="1" lang="en-US" altLang="ja-JP" sz="2000" kern="0" dirty="0" smtClean="0">
                <a:latin typeface="+mn-lt"/>
              </a:rPr>
              <a:t>7.4 IEs</a:t>
            </a:r>
          </a:p>
          <a:p>
            <a:pPr marL="342900" lvl="0" indent="-342900" eaLnBrk="1" hangingPunct="1">
              <a:spcBef>
                <a:spcPct val="20000"/>
              </a:spcBef>
            </a:pPr>
            <a:r>
              <a:rPr kumimoji="1" lang="en-US" altLang="ja-JP" sz="2000" kern="0" dirty="0" smtClean="0">
                <a:latin typeface="+mn-lt"/>
              </a:rPr>
              <a:t>7.4.4 Nested IE</a:t>
            </a:r>
          </a:p>
          <a:p>
            <a:pPr marL="342900" lvl="0" indent="-342900" eaLnBrk="1" hangingPunct="1">
              <a:spcBef>
                <a:spcPct val="20000"/>
              </a:spcBef>
            </a:pPr>
            <a:r>
              <a:rPr kumimoji="1" lang="en-US" altLang="ja-JP" sz="2000" kern="0" dirty="0" smtClean="0">
                <a:latin typeface="+mn-lt"/>
              </a:rPr>
              <a:t>7.4.4.x SRM IE</a:t>
            </a:r>
          </a:p>
          <a:p>
            <a:pPr marL="342900" lvl="0" indent="-342900" eaLnBrk="1" hangingPunct="1">
              <a:spcBef>
                <a:spcPct val="20000"/>
              </a:spcBef>
            </a:pPr>
            <a:r>
              <a:rPr kumimoji="1" lang="en-US" altLang="ja-JP" sz="2000" kern="0" dirty="0" smtClean="0">
                <a:latin typeface="+mn-lt"/>
              </a:rPr>
              <a:t>8. MAC services</a:t>
            </a:r>
          </a:p>
          <a:p>
            <a:pPr marL="342900" lvl="0" indent="-342900" eaLnBrk="1" hangingPunct="1">
              <a:spcBef>
                <a:spcPct val="20000"/>
              </a:spcBef>
            </a:pPr>
            <a:r>
              <a:rPr kumimoji="1" lang="en-US" altLang="ja-JP" sz="2000" kern="0" dirty="0" smtClean="0">
                <a:latin typeface="+mn-lt"/>
              </a:rPr>
              <a:t>8.4 MAC constants and PIB </a:t>
            </a:r>
            <a:r>
              <a:rPr kumimoji="1" lang="en-US" altLang="ja-JP" sz="2000" kern="0" dirty="0" smtClean="0">
                <a:latin typeface="+mn-lt"/>
              </a:rPr>
              <a:t>attribute</a:t>
            </a:r>
          </a:p>
          <a:p>
            <a:pPr marL="342900" lvl="0" indent="-342900" eaLnBrk="1" hangingPunct="1">
              <a:spcBef>
                <a:spcPct val="20000"/>
              </a:spcBef>
            </a:pPr>
            <a:r>
              <a:rPr kumimoji="1" lang="en-US" altLang="ja-JP" sz="2000" b="0" i="0" u="none" strike="noStrike" kern="0" cap="none" spc="0" normalizeH="0" baseline="0" noProof="0" dirty="0" smtClean="0">
                <a:ln>
                  <a:noFill/>
                </a:ln>
                <a:solidFill>
                  <a:schemeClr val="tx1"/>
                </a:solidFill>
                <a:effectLst/>
                <a:uLnTx/>
                <a:uFillTx/>
                <a:latin typeface="+mn-lt"/>
                <a:ea typeface="+mn-ea"/>
                <a:cs typeface="+mn-cs"/>
              </a:rPr>
              <a:t>11 </a:t>
            </a:r>
            <a:endParaRPr kumimoji="1" lang="ja-JP" altLang="en-US" sz="2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a:t>
            </a:r>
            <a:endParaRPr kumimoji="1" lang="ja-JP" altLang="en-US" dirty="0"/>
          </a:p>
        </p:txBody>
      </p:sp>
      <p:sp>
        <p:nvSpPr>
          <p:cNvPr id="3" name="コンテンツ プレースホルダ 2"/>
          <p:cNvSpPr>
            <a:spLocks noGrp="1"/>
          </p:cNvSpPr>
          <p:nvPr>
            <p:ph idx="1"/>
          </p:nvPr>
        </p:nvSpPr>
        <p:spPr>
          <a:xfrm>
            <a:off x="685800" y="2996952"/>
            <a:ext cx="7772400" cy="3099048"/>
          </a:xfrm>
        </p:spPr>
        <p:txBody>
          <a:bodyPr/>
          <a:lstStyle/>
          <a:p>
            <a:r>
              <a:rPr kumimoji="1" lang="en-US" altLang="ja-JP" dirty="0" smtClean="0"/>
              <a:t>Discuss TGD, TCP </a:t>
            </a:r>
            <a:r>
              <a:rPr kumimoji="1" lang="en-US" altLang="ja-JP" smtClean="0"/>
              <a:t>and Draft.</a:t>
            </a:r>
            <a:endParaRPr kumimoji="1" lang="en-US" altLang="ja-JP" dirty="0" smtClean="0"/>
          </a:p>
          <a:p>
            <a:r>
              <a:rPr lang="en-US" altLang="ja-JP" dirty="0" smtClean="0"/>
              <a:t>Teleconference uses </a:t>
            </a:r>
            <a:r>
              <a:rPr lang="en-US" altLang="ja-JP" dirty="0" err="1" smtClean="0"/>
              <a:t>GoToMeeting</a:t>
            </a:r>
            <a:r>
              <a:rPr lang="en-US" altLang="ja-JP" dirty="0" smtClean="0"/>
              <a:t>.</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July, 2015</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5B276CEC-641A-426A-A4CF-567A72D18702}" type="slidenum">
              <a:rPr lang="en-US" altLang="ja-JP" smtClean="0"/>
              <a:pPr>
                <a:defRPr/>
              </a:pPr>
              <a:t>15</a:t>
            </a:fld>
            <a:endParaRPr lang="en-US" altLang="ja-JP" dirty="0"/>
          </a:p>
        </p:txBody>
      </p:sp>
      <p:graphicFrame>
        <p:nvGraphicFramePr>
          <p:cNvPr id="7" name="コンテンツ プレースホルダ 6"/>
          <p:cNvGraphicFramePr>
            <a:graphicFrameLocks/>
          </p:cNvGraphicFramePr>
          <p:nvPr>
            <p:extLst>
              <p:ext uri="{D42A27DB-BD31-4B8C-83A1-F6EECF244321}">
                <p14:modId xmlns:p14="http://schemas.microsoft.com/office/powerpoint/2010/main" xmlns="" val="3556510759"/>
              </p:ext>
            </p:extLst>
          </p:nvPr>
        </p:nvGraphicFramePr>
        <p:xfrm>
          <a:off x="1799956" y="1988840"/>
          <a:ext cx="5544088" cy="741680"/>
        </p:xfrm>
        <a:graphic>
          <a:graphicData uri="http://schemas.openxmlformats.org/drawingml/2006/table">
            <a:tbl>
              <a:tblPr firstRow="1" bandRow="1">
                <a:tableStyleId>{5C22544A-7EE6-4342-B048-85BDC9FD1C3A}</a:tableStyleId>
              </a:tblPr>
              <a:tblGrid>
                <a:gridCol w="792088"/>
                <a:gridCol w="2376000"/>
                <a:gridCol w="2376000"/>
              </a:tblGrid>
              <a:tr h="370840">
                <a:tc>
                  <a:txBody>
                    <a:bodyPr/>
                    <a:lstStyle/>
                    <a:p>
                      <a:endParaRPr kumimoji="1" lang="ja-JP" altLang="en-US" dirty="0"/>
                    </a:p>
                  </a:txBody>
                  <a:tcPr/>
                </a:tc>
                <a:tc>
                  <a:txBody>
                    <a:bodyPr/>
                    <a:lstStyle/>
                    <a:p>
                      <a:r>
                        <a:rPr kumimoji="1" lang="en-US" altLang="ja-JP" dirty="0" smtClean="0"/>
                        <a:t>Date</a:t>
                      </a:r>
                      <a:r>
                        <a:rPr kumimoji="1" lang="en-US" altLang="ja-JP" baseline="0" dirty="0" smtClean="0"/>
                        <a:t> (ET)</a:t>
                      </a:r>
                      <a:endParaRPr kumimoji="1" lang="ja-JP" altLang="en-US" dirty="0"/>
                    </a:p>
                  </a:txBody>
                  <a:tcPr/>
                </a:tc>
                <a:tc>
                  <a:txBody>
                    <a:bodyPr/>
                    <a:lstStyle/>
                    <a:p>
                      <a:r>
                        <a:rPr kumimoji="1" lang="en-US" altLang="ja-JP" dirty="0" smtClean="0"/>
                        <a:t>Date (JST)</a:t>
                      </a:r>
                      <a:endParaRPr kumimoji="1" lang="ja-JP" altLang="en-US" dirty="0"/>
                    </a:p>
                  </a:txBody>
                  <a:tcPr/>
                </a:tc>
              </a:tr>
              <a:tr h="370840">
                <a:tc>
                  <a:txBody>
                    <a:bodyPr/>
                    <a:lstStyle/>
                    <a:p>
                      <a:r>
                        <a:rPr kumimoji="1" lang="en-US" altLang="ja-JP" dirty="0" smtClean="0"/>
                        <a:t>1</a:t>
                      </a:r>
                      <a:endParaRPr kumimoji="1" lang="ja-JP" altLang="en-US" dirty="0"/>
                    </a:p>
                  </a:txBody>
                  <a:tcPr/>
                </a:tc>
                <a:tc>
                  <a:txBody>
                    <a:bodyPr/>
                    <a:lstStyle/>
                    <a:p>
                      <a:r>
                        <a:rPr kumimoji="1" lang="en-US" altLang="ja-JP" dirty="0" smtClean="0"/>
                        <a:t>September  1, 21:00</a:t>
                      </a:r>
                      <a:endParaRPr kumimoji="1" lang="ja-JP" altLang="en-US" dirty="0"/>
                    </a:p>
                  </a:txBody>
                  <a:tcPr/>
                </a:tc>
                <a:tc>
                  <a:txBody>
                    <a:bodyPr/>
                    <a:lstStyle/>
                    <a:p>
                      <a:r>
                        <a:rPr kumimoji="1" lang="en-US" altLang="ja-JP" dirty="0" smtClean="0"/>
                        <a:t>September</a:t>
                      </a:r>
                      <a:r>
                        <a:rPr kumimoji="1" lang="en-US" altLang="ja-JP" baseline="0" dirty="0" smtClean="0"/>
                        <a:t> </a:t>
                      </a:r>
                      <a:r>
                        <a:rPr kumimoji="1" lang="en-US" altLang="ja-JP" dirty="0" smtClean="0"/>
                        <a:t>2,</a:t>
                      </a:r>
                      <a:r>
                        <a:rPr kumimoji="1" lang="en-US" altLang="ja-JP" baseline="0" dirty="0" smtClean="0"/>
                        <a:t> </a:t>
                      </a:r>
                      <a:r>
                        <a:rPr kumimoji="1" lang="en-US" altLang="ja-JP" dirty="0" smtClean="0"/>
                        <a:t>10:00</a:t>
                      </a:r>
                      <a:endParaRPr kumimoji="1" lang="ja-JP" altLang="en-US"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July, 2015</a:t>
            </a:r>
            <a:endParaRPr lang="en-US" altLang="ja-JP" dirty="0"/>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smtClean="0">
                <a:ea typeface="ＭＳ Ｐゴシック" charset="-128"/>
              </a:rPr>
              <a:t>TG4s</a:t>
            </a:r>
            <a:r>
              <a:rPr lang="ja-JP" altLang="en-US" dirty="0" smtClean="0">
                <a:ea typeface="ＭＳ Ｐゴシック" charset="-128"/>
              </a:rPr>
              <a:t> </a:t>
            </a:r>
            <a:r>
              <a:rPr lang="en-US" altLang="ja-JP" dirty="0" smtClean="0">
                <a:ea typeface="ＭＳ Ｐゴシック" charset="-128"/>
              </a:rPr>
              <a:t>Opening Information for July 2015</a:t>
            </a:r>
            <a:endParaRPr lang="ja-JP" altLang="ja-JP" dirty="0" smtClean="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ea typeface="ＭＳ Ｐゴシック" charset="-128"/>
              </a:rPr>
              <a:t>Shoichi Kitazawa</a:t>
            </a:r>
            <a:endParaRPr lang="ja-JP" altLang="ja-JP" dirty="0" smtClean="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Attendance</a:t>
            </a:r>
            <a:endParaRPr lang="ja-JP" altLang="ja-JP" dirty="0"/>
          </a:p>
        </p:txBody>
      </p:sp>
      <p:sp>
        <p:nvSpPr>
          <p:cNvPr id="4099" name="Rectangle 3"/>
          <p:cNvSpPr>
            <a:spLocks noGrp="1" noChangeArrowheads="1"/>
          </p:cNvSpPr>
          <p:nvPr>
            <p:ph idx="1"/>
          </p:nvPr>
        </p:nvSpPr>
        <p:spPr>
          <a:ln/>
        </p:spPr>
        <p:txBody>
          <a:bodyPr/>
          <a:lstStyle/>
          <a:p>
            <a:pPr marL="457200" indent="-457200"/>
            <a:r>
              <a:rPr lang="en-US" altLang="ja-JP" sz="2800" dirty="0" smtClean="0"/>
              <a:t>https://imat.ieee.org</a:t>
            </a:r>
          </a:p>
          <a:p>
            <a:pPr marL="457200" indent="-457200">
              <a:buNone/>
            </a:pPr>
            <a:endParaRPr lang="en-US" altLang="ja-JP" sz="2800" dirty="0" smtClean="0"/>
          </a:p>
          <a:p>
            <a:pPr marL="457200" indent="-457200">
              <a:buFontTx/>
              <a:buAutoNum type="arabicPeriod"/>
            </a:pPr>
            <a:r>
              <a:rPr lang="en-US" altLang="ja-JP" sz="2800" dirty="0" smtClean="0"/>
              <a:t>Register</a:t>
            </a:r>
          </a:p>
          <a:p>
            <a:pPr marL="457200" indent="-457200">
              <a:buFontTx/>
              <a:buAutoNum type="arabicPeriod"/>
            </a:pPr>
            <a:r>
              <a:rPr lang="en-US" altLang="ja-JP" sz="2800" dirty="0" smtClean="0"/>
              <a:t>Indicate attendance</a:t>
            </a:r>
          </a:p>
          <a:p>
            <a:pPr>
              <a:buNone/>
            </a:pPr>
            <a:endParaRPr lang="ja-JP" altLang="ja-JP" sz="2800" dirty="0"/>
          </a:p>
        </p:txBody>
      </p:sp>
      <p:sp>
        <p:nvSpPr>
          <p:cNvPr id="4" name="日付プレースホルダー 3"/>
          <p:cNvSpPr>
            <a:spLocks noGrp="1"/>
          </p:cNvSpPr>
          <p:nvPr>
            <p:ph type="dt" sz="half" idx="10"/>
          </p:nvPr>
        </p:nvSpPr>
        <p:spPr/>
        <p:txBody>
          <a:bodyPr/>
          <a:lstStyle/>
          <a:p>
            <a:r>
              <a:rPr lang="en-US" altLang="ja-JP" smtClean="0"/>
              <a:t>July, 2015</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010EF666-04CB-4A0C-82F6-9B75A1863274}" type="slidenum">
              <a:rPr lang="en-US" altLang="ja-JP"/>
              <a:pPr/>
              <a:t>3</a:t>
            </a:fld>
            <a:endParaRPr lang="en-US" altLang="ja-JP" dirty="0"/>
          </a:p>
        </p:txBody>
      </p:sp>
    </p:spTree>
    <p:extLst>
      <p:ext uri="{BB962C8B-B14F-4D97-AF65-F5344CB8AC3E}">
        <p14:creationId xmlns="" xmlns:p14="http://schemas.microsoft.com/office/powerpoint/2010/main" val="20064993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July, 2015</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 xmlns:p14="http://schemas.microsoft.com/office/powerpoint/2010/main" val="3429431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July, 2015</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5</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All participants should be familiar with their obligations under the IEEE-SA Policies &amp; Procedures for standards development.</a:t>
            </a:r>
          </a:p>
          <a:p>
            <a:pPr marL="0" lvl="1" indent="0">
              <a:lnSpc>
                <a:spcPct val="90000"/>
              </a:lnSpc>
              <a:buFont typeface="Monotype Sorts" pitchFamily="2" charset="2"/>
              <a:buNone/>
            </a:pPr>
            <a:endParaRPr lang="en-US" altLang="ja-JP" sz="2000" kern="0" dirty="0" smtClean="0">
              <a:ea typeface="ＭＳ Ｐゴシック" charset="-128"/>
              <a:cs typeface="Times New Roman" pitchFamily="18" charset="0"/>
            </a:endParaRPr>
          </a:p>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Patent Policy is stated in these sources:</a:t>
            </a: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Boards Bylaws</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standards.ieee.org/develop/policies/bylaws/sect6-7.html#6</a:t>
            </a:r>
            <a:endParaRPr lang="en-GB" sz="2000" kern="0" dirty="0" smtClean="0">
              <a:ea typeface="ＭＳ Ｐゴシック" charset="-128"/>
              <a:cs typeface="Times New Roman" pitchFamily="18" charset="0"/>
            </a:endParaRP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 Operations Manual</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standards.ieee.org/develop/policies/opman/sect6.html#6.3</a:t>
            </a:r>
            <a:endParaRPr lang="en-US" altLang="ja-JP" sz="2000" kern="0" dirty="0" smtClean="0">
              <a:ea typeface="ＭＳ Ｐゴシック" charset="-128"/>
              <a:cs typeface="Times New Roman" pitchFamily="18" charset="0"/>
            </a:endParaRPr>
          </a:p>
          <a:p>
            <a:pPr marL="0" lvl="1" indent="0">
              <a:lnSpc>
                <a:spcPct val="90000"/>
              </a:lnSpc>
              <a:buNone/>
            </a:pPr>
            <a:r>
              <a:rPr lang="en-US" altLang="ja-JP" sz="2000" kern="0" dirty="0" smtClean="0">
                <a:ea typeface="ＭＳ Ｐゴシック" charset="-128"/>
                <a:cs typeface="Times New Roman" pitchFamily="18" charset="0"/>
              </a:rPr>
              <a:t>Material </a:t>
            </a:r>
            <a:r>
              <a:rPr lang="en-US" altLang="ja-JP" sz="2000" kern="0" dirty="0">
                <a:ea typeface="ＭＳ Ｐゴシック" charset="-128"/>
                <a:cs typeface="Times New Roman" pitchFamily="18" charset="0"/>
              </a:rPr>
              <a:t>about the patent policy is available at </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251520" y="4716896"/>
            <a:ext cx="8640960" cy="15204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 xmlns:p14="http://schemas.microsoft.com/office/powerpoint/2010/main" val="28754167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
        <p:nvSpPr>
          <p:cNvPr id="3" name="日付プレースホルダー 2"/>
          <p:cNvSpPr>
            <a:spLocks noGrp="1"/>
          </p:cNvSpPr>
          <p:nvPr>
            <p:ph type="dt" sz="half" idx="10"/>
          </p:nvPr>
        </p:nvSpPr>
        <p:spPr/>
        <p:txBody>
          <a:bodyPr/>
          <a:lstStyle/>
          <a:p>
            <a:r>
              <a:rPr lang="en-US" altLang="ja-JP" smtClean="0"/>
              <a:t>July, 2015</a:t>
            </a:r>
            <a:endParaRPr lang="en-US" altLang="ja-JP"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6</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Tree>
    <p:extLst>
      <p:ext uri="{BB962C8B-B14F-4D97-AF65-F5344CB8AC3E}">
        <p14:creationId xmlns="" xmlns:p14="http://schemas.microsoft.com/office/powerpoint/2010/main" val="1338755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7</a:t>
            </a:fld>
            <a:endParaRPr lang="en-US" altLang="ja-JP" dirty="0"/>
          </a:p>
        </p:txBody>
      </p:sp>
      <p:sp>
        <p:nvSpPr>
          <p:cNvPr id="2" name="日付プレースホルダー 1"/>
          <p:cNvSpPr>
            <a:spLocks noGrp="1"/>
          </p:cNvSpPr>
          <p:nvPr>
            <p:ph type="dt" sz="half" idx="10"/>
          </p:nvPr>
        </p:nvSpPr>
        <p:spPr/>
        <p:txBody>
          <a:bodyPr/>
          <a:lstStyle/>
          <a:p>
            <a:r>
              <a:rPr lang="en-US" altLang="ja-JP" smtClean="0"/>
              <a:t>July, 2015</a:t>
            </a:r>
            <a:endParaRPr lang="en-US" altLang="ja-JP" dirty="0"/>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Tree>
    <p:extLst>
      <p:ext uri="{BB962C8B-B14F-4D97-AF65-F5344CB8AC3E}">
        <p14:creationId xmlns="" xmlns:p14="http://schemas.microsoft.com/office/powerpoint/2010/main" val="86296330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 xmlns:p14="http://schemas.microsoft.com/office/powerpoint/2010/main" val="2574273805"/>
              </p:ext>
            </p:extLst>
          </p:nvPr>
        </p:nvGraphicFramePr>
        <p:xfrm>
          <a:off x="755576" y="2060848"/>
          <a:ext cx="7560000" cy="2962840"/>
        </p:xfrm>
        <a:graphic>
          <a:graphicData uri="http://schemas.openxmlformats.org/drawingml/2006/table">
            <a:tbl>
              <a:tblPr firstRow="1" bandRow="1">
                <a:tableStyleId>{93296810-A885-4BE3-A3E7-6D5BEEA58F35}</a:tableStyleId>
              </a:tblPr>
              <a:tblGrid>
                <a:gridCol w="1080000"/>
                <a:gridCol w="1620000"/>
                <a:gridCol w="1620000"/>
                <a:gridCol w="1620000"/>
                <a:gridCol w="1620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648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TG4s</a:t>
                      </a:r>
                      <a:endParaRPr kumimoji="1" lang="ja-JP" altLang="en-US" dirty="0" smtClean="0">
                        <a:solidFill>
                          <a:schemeClr val="tx1"/>
                        </a:solidFill>
                      </a:endParaRPr>
                    </a:p>
                    <a:p>
                      <a:pPr algn="ctr"/>
                      <a:r>
                        <a:rPr kumimoji="1" lang="en-US" altLang="ja-JP" dirty="0" smtClean="0">
                          <a:solidFill>
                            <a:schemeClr val="tx1"/>
                          </a:solidFill>
                        </a:rPr>
                        <a:t>Palace #3298</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TG4s</a:t>
                      </a:r>
                      <a:endParaRPr kumimoji="1" lang="ja-JP" altLang="en-US"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tx1"/>
                          </a:solidFill>
                        </a:rPr>
                        <a:t>Palace #3298</a:t>
                      </a: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Waikoloa 3</a:t>
                      </a:r>
                      <a:endParaRPr kumimoji="1" lang="ja-JP" altLang="en-US" dirty="0" smtClean="0">
                        <a:solidFill>
                          <a:schemeClr val="tx1"/>
                        </a:solidFill>
                      </a:endParaRPr>
                    </a:p>
                  </a:txBody>
                  <a:tcPr anchor="ctr"/>
                </a:tc>
              </a:tr>
              <a:tr h="648000">
                <a:tc>
                  <a:txBody>
                    <a:bodyPr/>
                    <a:lstStyle/>
                    <a:p>
                      <a:pPr algn="ctr"/>
                      <a:r>
                        <a:rPr kumimoji="1" lang="en-US" altLang="ja-JP" dirty="0" smtClean="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r>
              <a:tr h="648000">
                <a:tc>
                  <a:txBody>
                    <a:bodyPr/>
                    <a:lstStyle/>
                    <a:p>
                      <a:pPr algn="ctr"/>
                      <a:r>
                        <a:rPr kumimoji="1" lang="en-US" altLang="ja-JP" dirty="0" smtClean="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648000">
                <a:tc>
                  <a:txBody>
                    <a:bodyPr/>
                    <a:lstStyle/>
                    <a:p>
                      <a:pPr algn="ctr"/>
                      <a:r>
                        <a:rPr kumimoji="1" lang="en-US" altLang="ja-JP" dirty="0" smtClean="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bl>
          </a:graphicData>
        </a:graphic>
      </p:graphicFrame>
      <p:sp>
        <p:nvSpPr>
          <p:cNvPr id="3" name="タイトル 2"/>
          <p:cNvSpPr>
            <a:spLocks noGrp="1"/>
          </p:cNvSpPr>
          <p:nvPr>
            <p:ph type="title"/>
          </p:nvPr>
        </p:nvSpPr>
        <p:spPr/>
        <p:txBody>
          <a:bodyPr/>
          <a:lstStyle/>
          <a:p>
            <a:r>
              <a:rPr kumimoji="1" lang="en-US" altLang="ja-JP" dirty="0" smtClean="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
        <p:nvSpPr>
          <p:cNvPr id="6" name="日付プレースホルダー 5"/>
          <p:cNvSpPr>
            <a:spLocks noGrp="1"/>
          </p:cNvSpPr>
          <p:nvPr>
            <p:ph type="dt" sz="half" idx="10"/>
          </p:nvPr>
        </p:nvSpPr>
        <p:spPr/>
        <p:txBody>
          <a:bodyPr/>
          <a:lstStyle/>
          <a:p>
            <a:r>
              <a:rPr lang="en-US" altLang="ja-JP" smtClean="0"/>
              <a:t>July, 2015</a:t>
            </a:r>
            <a:endParaRPr lang="en-US" altLang="ja-JP" dirty="0"/>
          </a:p>
        </p:txBody>
      </p:sp>
    </p:spTree>
    <p:extLst>
      <p:ext uri="{BB962C8B-B14F-4D97-AF65-F5344CB8AC3E}">
        <p14:creationId xmlns="" xmlns:p14="http://schemas.microsoft.com/office/powerpoint/2010/main" val="37533111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114800"/>
          </a:xfrm>
        </p:spPr>
        <p:txBody>
          <a:bodyPr>
            <a:normAutofit lnSpcReduction="10000"/>
          </a:bodyPr>
          <a:lstStyle/>
          <a:p>
            <a:r>
              <a:rPr lang="en-US" altLang="ja-JP" sz="2800" dirty="0" smtClean="0"/>
              <a:t>TG4s meeting call to order</a:t>
            </a:r>
          </a:p>
          <a:p>
            <a:r>
              <a:rPr lang="en-US" altLang="ja-JP" sz="2800" dirty="0" smtClean="0"/>
              <a:t>Call for essential patents and policies &amp; procedures reminder </a:t>
            </a:r>
          </a:p>
          <a:p>
            <a:r>
              <a:rPr lang="en-US" altLang="ja-JP" sz="2800" dirty="0" smtClean="0"/>
              <a:t>Approve Vancouver and July Teleconference meeting minutes</a:t>
            </a:r>
          </a:p>
          <a:p>
            <a:pPr>
              <a:lnSpc>
                <a:spcPct val="80000"/>
              </a:lnSpc>
            </a:pPr>
            <a:r>
              <a:rPr lang="en-US" altLang="ja-JP" sz="2800" dirty="0" smtClean="0"/>
              <a:t>Hearing presentations</a:t>
            </a:r>
          </a:p>
          <a:p>
            <a:pPr>
              <a:lnSpc>
                <a:spcPct val="80000"/>
              </a:lnSpc>
            </a:pPr>
            <a:r>
              <a:rPr lang="en-US" altLang="ja-JP" sz="2800" dirty="0" smtClean="0"/>
              <a:t>Work on Technical Guidance Document </a:t>
            </a:r>
          </a:p>
          <a:p>
            <a:pPr>
              <a:lnSpc>
                <a:spcPct val="80000"/>
              </a:lnSpc>
            </a:pPr>
            <a:r>
              <a:rPr lang="en-US" altLang="ja-JP" sz="2800" dirty="0" smtClean="0"/>
              <a:t>Plan for September meeting and Teleconference</a:t>
            </a:r>
          </a:p>
          <a:p>
            <a:r>
              <a:rPr lang="en-US" altLang="ja-JP" sz="2800" dirty="0" smtClean="0">
                <a:ea typeface="ＭＳ Ｐゴシック" pitchFamily="50" charset="-128"/>
              </a:rPr>
              <a:t>Report on progress to WG</a:t>
            </a:r>
          </a:p>
        </p:txBody>
      </p:sp>
      <p:sp>
        <p:nvSpPr>
          <p:cNvPr id="3" name="タイトル 2"/>
          <p:cNvSpPr>
            <a:spLocks noGrp="1"/>
          </p:cNvSpPr>
          <p:nvPr>
            <p:ph type="title"/>
          </p:nvPr>
        </p:nvSpPr>
        <p:spPr/>
        <p:txBody>
          <a:bodyPr/>
          <a:lstStyle/>
          <a:p>
            <a:r>
              <a:rPr lang="en-US" altLang="ja-JP" dirty="0" smtClean="0"/>
              <a:t>Agenda items for the week</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p:txBody>
          <a:bodyPr/>
          <a:lstStyle/>
          <a:p>
            <a:r>
              <a:rPr lang="en-US" altLang="ja-JP" smtClean="0"/>
              <a:t>July, 2015</a:t>
            </a:r>
            <a:endParaRPr lang="en-US" altLang="ja-JP" dirty="0"/>
          </a:p>
        </p:txBody>
      </p:sp>
    </p:spTree>
    <p:extLst>
      <p:ext uri="{BB962C8B-B14F-4D97-AF65-F5344CB8AC3E}">
        <p14:creationId xmlns="" xmlns:p14="http://schemas.microsoft.com/office/powerpoint/2010/main" val="73748782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518</TotalTime>
  <Words>1145</Words>
  <Application>Microsoft Office PowerPoint</Application>
  <PresentationFormat>画面に合わせる (4:3)</PresentationFormat>
  <Paragraphs>206</Paragraphs>
  <Slides>15</Slides>
  <Notes>5</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IEEE-P802_15</vt:lpstr>
      <vt:lpstr>スライド 1</vt:lpstr>
      <vt:lpstr>TG4s Opening Information for July 2015</vt:lpstr>
      <vt:lpstr>Attendance</vt:lpstr>
      <vt:lpstr>スライド 4</vt:lpstr>
      <vt:lpstr>スライド 5</vt:lpstr>
      <vt:lpstr>Call for Potentially Essential Patents</vt:lpstr>
      <vt:lpstr>Other Guidelines for IEEE WG Meetings</vt:lpstr>
      <vt:lpstr>TG4s schedule for the week</vt:lpstr>
      <vt:lpstr>Agenda items for the week</vt:lpstr>
      <vt:lpstr>Contributions</vt:lpstr>
      <vt:lpstr>Agenda for Tuesday AM1</vt:lpstr>
      <vt:lpstr>Agenda for Wednesday AM1</vt:lpstr>
      <vt:lpstr>Agenda for Thursday AM1</vt:lpstr>
      <vt:lpstr>Draft TOC</vt:lpstr>
      <vt:lpstr>Teleconference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Teleconference Opening Information for July 2015</dc:title>
  <dc:subject>IEEE 802.15 &lt;subject&gt;</dc:subject>
  <dc:creator>kitazawa</dc:creator>
  <dc:description>15-15-0487-00-004s</dc:description>
  <cp:lastModifiedBy>kitazawa</cp:lastModifiedBy>
  <cp:revision>7</cp:revision>
  <cp:lastPrinted>2015-06-24T08:51:36Z</cp:lastPrinted>
  <dcterms:created xsi:type="dcterms:W3CDTF">2015-02-02T05:19:06Z</dcterms:created>
  <dcterms:modified xsi:type="dcterms:W3CDTF">2015-07-16T23:46:45Z</dcterms:modified>
</cp:coreProperties>
</file>