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59" r:id="rId2"/>
    <p:sldId id="264" r:id="rId3"/>
    <p:sldId id="284" r:id="rId4"/>
    <p:sldId id="275" r:id="rId5"/>
    <p:sldId id="276" r:id="rId6"/>
    <p:sldId id="277" r:id="rId7"/>
    <p:sldId id="278" r:id="rId8"/>
    <p:sldId id="279" r:id="rId9"/>
    <p:sldId id="280" r:id="rId10"/>
    <p:sldId id="281" r:id="rId11"/>
    <p:sldId id="282" r:id="rId12"/>
    <p:sldId id="283" r:id="rId13"/>
    <p:sldId id="285"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77" d="100"/>
          <a:sy n="77" d="100"/>
        </p:scale>
        <p:origin x="-1092" y="-3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8.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r>
              <a:rPr lang="en-US" altLang="ko-KR"/>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r>
              <a:rPr lang="en-US" altLang="ko-KR"/>
              <a:t>Page </a:t>
            </a:r>
            <a:fld id="{F3BE1878-F6F4-4E66-B0A9-0DC2C6D83F40}"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ko-KR" sz="1200">
                <a:ea typeface="굴림"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40633153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r>
              <a:rPr lang="en-US" altLang="ko-KR"/>
              <a:t>Page </a:t>
            </a:r>
            <a:fld id="{722584E4-5C99-48A1-B50B-09A179DEB0F0}"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104679610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lvl1pPr>
              <a:defRPr/>
            </a:lvl1pPr>
          </a:lstStyle>
          <a:p>
            <a:r>
              <a:rPr lang="en-US" altLang="ko-KR" smtClean="0"/>
              <a:t>July 2015</a:t>
            </a:r>
            <a:endParaRPr lang="en-US" altLang="ko-KR" dirty="0"/>
          </a:p>
        </p:txBody>
      </p:sp>
      <p:sp>
        <p:nvSpPr>
          <p:cNvPr id="5" name="바닥글 개체 틀 4"/>
          <p:cNvSpPr>
            <a:spLocks noGrp="1"/>
          </p:cNvSpPr>
          <p:nvPr>
            <p:ph type="ftr" sz="quarter" idx="11"/>
          </p:nvPr>
        </p:nvSpPr>
        <p:spPr/>
        <p:txBody>
          <a:bodyPr/>
          <a:lstStyle>
            <a:lvl1pPr>
              <a:defRPr/>
            </a:lvl1pPr>
          </a:lstStyle>
          <a:p>
            <a:r>
              <a:rPr lang="nb-NO" altLang="ko-KR" smtClean="0"/>
              <a:t>Nah-Oak Song et al., KAIST</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389B5054-13E1-4CF6-BEEF-5524A2E66EC3}" type="slidenum">
              <a:rPr lang="en-US" altLang="ko-KR"/>
              <a:pPr/>
              <a:t>‹#›</a:t>
            </a:fld>
            <a:endParaRPr lang="en-US" altLang="ko-KR"/>
          </a:p>
        </p:txBody>
      </p:sp>
    </p:spTree>
    <p:extLst>
      <p:ext uri="{BB962C8B-B14F-4D97-AF65-F5344CB8AC3E}">
        <p14:creationId xmlns:p14="http://schemas.microsoft.com/office/powerpoint/2010/main" val="614752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a:lvl1pPr>
          </a:lstStyle>
          <a:p>
            <a:r>
              <a:rPr lang="en-US" altLang="ko-KR" smtClean="0"/>
              <a:t>July 2015</a:t>
            </a:r>
            <a:endParaRPr lang="en-US" altLang="ko-KR" dirty="0"/>
          </a:p>
        </p:txBody>
      </p:sp>
      <p:sp>
        <p:nvSpPr>
          <p:cNvPr id="5" name="바닥글 개체 틀 4"/>
          <p:cNvSpPr>
            <a:spLocks noGrp="1"/>
          </p:cNvSpPr>
          <p:nvPr>
            <p:ph type="ftr" sz="quarter" idx="11"/>
          </p:nvPr>
        </p:nvSpPr>
        <p:spPr/>
        <p:txBody>
          <a:bodyPr/>
          <a:lstStyle>
            <a:lvl1pPr>
              <a:defRPr/>
            </a:lvl1pPr>
          </a:lstStyle>
          <a:p>
            <a:r>
              <a:rPr lang="nb-NO" altLang="ko-KR" smtClean="0"/>
              <a:t>Nah-Oak Song et al., KAIST</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CDE46E7E-3960-4637-AA10-33D76C39FA32}" type="slidenum">
              <a:rPr lang="en-US" altLang="ko-KR"/>
              <a:pPr/>
              <a:t>‹#›</a:t>
            </a:fld>
            <a:endParaRPr lang="en-US" altLang="ko-KR"/>
          </a:p>
        </p:txBody>
      </p:sp>
    </p:spTree>
    <p:extLst>
      <p:ext uri="{BB962C8B-B14F-4D97-AF65-F5344CB8AC3E}">
        <p14:creationId xmlns:p14="http://schemas.microsoft.com/office/powerpoint/2010/main" val="920578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772816"/>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772816"/>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a:xfrm>
            <a:off x="685800" y="378281"/>
            <a:ext cx="1600200" cy="215444"/>
          </a:xfrm>
        </p:spPr>
        <p:txBody>
          <a:bodyPr/>
          <a:lstStyle>
            <a:lvl1pPr>
              <a:defRPr/>
            </a:lvl1pPr>
          </a:lstStyle>
          <a:p>
            <a:r>
              <a:rPr lang="en-US" altLang="ko-KR" smtClean="0"/>
              <a:t>July 2015</a:t>
            </a:r>
            <a:endParaRPr lang="en-US" altLang="ko-KR" dirty="0"/>
          </a:p>
        </p:txBody>
      </p:sp>
      <p:sp>
        <p:nvSpPr>
          <p:cNvPr id="6" name="바닥글 개체 틀 5"/>
          <p:cNvSpPr>
            <a:spLocks noGrp="1"/>
          </p:cNvSpPr>
          <p:nvPr>
            <p:ph type="ftr" sz="quarter" idx="11"/>
          </p:nvPr>
        </p:nvSpPr>
        <p:spPr/>
        <p:txBody>
          <a:bodyPr/>
          <a:lstStyle>
            <a:lvl1pPr>
              <a:defRPr/>
            </a:lvl1pPr>
          </a:lstStyle>
          <a:p>
            <a:r>
              <a:rPr lang="nb-NO" altLang="ko-KR" smtClean="0"/>
              <a:t>Nah-Oak Song et al., KAIST</a:t>
            </a:r>
            <a:endParaRPr lang="en-US" altLang="ko-KR" dirty="0"/>
          </a:p>
        </p:txBody>
      </p:sp>
      <p:sp>
        <p:nvSpPr>
          <p:cNvPr id="7" name="슬라이드 번호 개체 틀 6"/>
          <p:cNvSpPr>
            <a:spLocks noGrp="1"/>
          </p:cNvSpPr>
          <p:nvPr>
            <p:ph type="sldNum" sz="quarter" idx="12"/>
          </p:nvPr>
        </p:nvSpPr>
        <p:spPr/>
        <p:txBody>
          <a:bodyPr/>
          <a:lstStyle>
            <a:lvl1pPr>
              <a:defRPr/>
            </a:lvl1pPr>
          </a:lstStyle>
          <a:p>
            <a:r>
              <a:rPr lang="en-US" altLang="ko-KR"/>
              <a:t>Slide </a:t>
            </a:r>
            <a:fld id="{FA1A92EB-FD3A-4206-924D-AFD5A8C5D34D}" type="slidenum">
              <a:rPr lang="en-US" altLang="ko-KR"/>
              <a:pPr/>
              <a:t>‹#›</a:t>
            </a:fld>
            <a:endParaRPr lang="en-US" altLang="ko-KR"/>
          </a:p>
        </p:txBody>
      </p:sp>
    </p:spTree>
    <p:extLst>
      <p:ext uri="{BB962C8B-B14F-4D97-AF65-F5344CB8AC3E}">
        <p14:creationId xmlns:p14="http://schemas.microsoft.com/office/powerpoint/2010/main" val="1724466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a:xfrm>
            <a:off x="685800" y="378281"/>
            <a:ext cx="1600200" cy="215444"/>
          </a:xfrm>
        </p:spPr>
        <p:txBody>
          <a:bodyPr/>
          <a:lstStyle>
            <a:lvl1pPr>
              <a:defRPr/>
            </a:lvl1pPr>
          </a:lstStyle>
          <a:p>
            <a:r>
              <a:rPr lang="en-US" altLang="ko-KR" smtClean="0"/>
              <a:t>July 2015</a:t>
            </a:r>
            <a:endParaRPr lang="en-US" altLang="ko-KR" dirty="0" smtClean="0"/>
          </a:p>
        </p:txBody>
      </p:sp>
      <p:sp>
        <p:nvSpPr>
          <p:cNvPr id="4" name="바닥글 개체 틀 3"/>
          <p:cNvSpPr>
            <a:spLocks noGrp="1"/>
          </p:cNvSpPr>
          <p:nvPr>
            <p:ph type="ftr" sz="quarter" idx="11"/>
          </p:nvPr>
        </p:nvSpPr>
        <p:spPr/>
        <p:txBody>
          <a:bodyPr/>
          <a:lstStyle>
            <a:lvl1pPr>
              <a:defRPr/>
            </a:lvl1pPr>
          </a:lstStyle>
          <a:p>
            <a:r>
              <a:rPr lang="nb-NO" altLang="ko-KR" smtClean="0"/>
              <a:t>Nah-Oak Song et al., KAIST</a:t>
            </a:r>
            <a:endParaRPr lang="en-US" altLang="ko-KR" dirty="0"/>
          </a:p>
        </p:txBody>
      </p:sp>
      <p:sp>
        <p:nvSpPr>
          <p:cNvPr id="5" name="슬라이드 번호 개체 틀 4"/>
          <p:cNvSpPr>
            <a:spLocks noGrp="1"/>
          </p:cNvSpPr>
          <p:nvPr>
            <p:ph type="sldNum" sz="quarter" idx="12"/>
          </p:nvPr>
        </p:nvSpPr>
        <p:spPr/>
        <p:txBody>
          <a:bodyPr/>
          <a:lstStyle>
            <a:lvl1pPr>
              <a:defRPr/>
            </a:lvl1pPr>
          </a:lstStyle>
          <a:p>
            <a:r>
              <a:rPr lang="en-US" altLang="ko-KR"/>
              <a:t>Slide </a:t>
            </a:r>
            <a:fld id="{C2B9271A-0F4D-48E9-AFF5-50FE656ACC44}" type="slidenum">
              <a:rPr lang="en-US" altLang="ko-KR"/>
              <a:pPr/>
              <a:t>‹#›</a:t>
            </a:fld>
            <a:endParaRPr lang="en-US" altLang="ko-KR"/>
          </a:p>
        </p:txBody>
      </p:sp>
    </p:spTree>
    <p:extLst>
      <p:ext uri="{BB962C8B-B14F-4D97-AF65-F5344CB8AC3E}">
        <p14:creationId xmlns:p14="http://schemas.microsoft.com/office/powerpoint/2010/main" val="40974530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a:xfrm>
            <a:off x="685800" y="378281"/>
            <a:ext cx="1600200" cy="215444"/>
          </a:xfrm>
        </p:spPr>
        <p:txBody>
          <a:bodyPr/>
          <a:lstStyle>
            <a:lvl1pPr>
              <a:defRPr/>
            </a:lvl1pPr>
          </a:lstStyle>
          <a:p>
            <a:r>
              <a:rPr lang="en-US" altLang="ko-KR" smtClean="0"/>
              <a:t>July 2015</a:t>
            </a:r>
            <a:endParaRPr lang="en-US" altLang="ko-KR" dirty="0" smtClean="0"/>
          </a:p>
        </p:txBody>
      </p:sp>
      <p:sp>
        <p:nvSpPr>
          <p:cNvPr id="3" name="바닥글 개체 틀 2"/>
          <p:cNvSpPr>
            <a:spLocks noGrp="1"/>
          </p:cNvSpPr>
          <p:nvPr>
            <p:ph type="ftr" sz="quarter" idx="11"/>
          </p:nvPr>
        </p:nvSpPr>
        <p:spPr/>
        <p:txBody>
          <a:bodyPr/>
          <a:lstStyle>
            <a:lvl1pPr>
              <a:defRPr/>
            </a:lvl1pPr>
          </a:lstStyle>
          <a:p>
            <a:r>
              <a:rPr lang="nb-NO" altLang="ko-KR" smtClean="0"/>
              <a:t>Nah-Oak Song et al., KAIST</a:t>
            </a:r>
            <a:endParaRPr lang="en-US" altLang="ko-KR" dirty="0"/>
          </a:p>
        </p:txBody>
      </p:sp>
      <p:sp>
        <p:nvSpPr>
          <p:cNvPr id="4" name="슬라이드 번호 개체 틀 3"/>
          <p:cNvSpPr>
            <a:spLocks noGrp="1"/>
          </p:cNvSpPr>
          <p:nvPr>
            <p:ph type="sldNum" sz="quarter" idx="12"/>
          </p:nvPr>
        </p:nvSpPr>
        <p:spPr/>
        <p:txBody>
          <a:bodyPr/>
          <a:lstStyle>
            <a:lvl1pPr>
              <a:defRPr/>
            </a:lvl1pPr>
          </a:lstStyle>
          <a:p>
            <a:r>
              <a:rPr lang="en-US" altLang="ko-KR"/>
              <a:t>Slide </a:t>
            </a:r>
            <a:fld id="{219D85FC-3B21-4478-B49B-8AD4596994CB}" type="slidenum">
              <a:rPr lang="en-US" altLang="ko-KR"/>
              <a:pPr/>
              <a:t>‹#›</a:t>
            </a:fld>
            <a:endParaRPr lang="en-US" altLang="ko-KR"/>
          </a:p>
        </p:txBody>
      </p:sp>
    </p:spTree>
    <p:extLst>
      <p:ext uri="{BB962C8B-B14F-4D97-AF65-F5344CB8AC3E}">
        <p14:creationId xmlns:p14="http://schemas.microsoft.com/office/powerpoint/2010/main" val="162133497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ko-KR" altLang="en-US" smtClean="0"/>
              <a:t>마스터 제목 스타일 편집</a:t>
            </a:r>
            <a:endParaRPr lang="en-US" altLang="ko-KR" smtClean="0"/>
          </a:p>
        </p:txBody>
      </p:sp>
      <p:sp>
        <p:nvSpPr>
          <p:cNvPr id="1027" name="Rectangle 3"/>
          <p:cNvSpPr>
            <a:spLocks noGrp="1" noChangeArrowheads="1"/>
          </p:cNvSpPr>
          <p:nvPr>
            <p:ph type="body" idx="1"/>
          </p:nvPr>
        </p:nvSpPr>
        <p:spPr bwMode="auto">
          <a:xfrm>
            <a:off x="685800" y="1772816"/>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en-US" altLang="ko-KR"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굴림" charset="-127"/>
              </a:defRPr>
            </a:lvl1pPr>
          </a:lstStyle>
          <a:p>
            <a:r>
              <a:rPr lang="en-US" altLang="ko-KR" smtClean="0"/>
              <a:t>July 2015</a:t>
            </a:r>
            <a:endParaRPr lang="en-US" altLang="ko-KR"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nb-NO" altLang="ko-KR" smtClean="0"/>
              <a:t>Nah-Oak Song et al., KAIST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굴림" charset="-127"/>
              </a:defRPr>
            </a:lvl1pPr>
          </a:lstStyle>
          <a:p>
            <a:r>
              <a:rPr lang="en-US" altLang="ko-KR"/>
              <a:t>Slide </a:t>
            </a:r>
            <a:fld id="{ACACE2C6-21A7-4478-A030-325071138761}" type="slidenum">
              <a:rPr lang="en-US" altLang="ko-KR"/>
              <a:pPr/>
              <a:t>‹#›</a:t>
            </a:fld>
            <a:endParaRPr lang="en-US" altLang="ko-KR"/>
          </a:p>
        </p:txBody>
      </p:sp>
      <p:sp>
        <p:nvSpPr>
          <p:cNvPr id="1031" name="Rectangle 7"/>
          <p:cNvSpPr>
            <a:spLocks noChangeArrowheads="1"/>
          </p:cNvSpPr>
          <p:nvPr/>
        </p:nvSpPr>
        <p:spPr bwMode="auto">
          <a:xfrm>
            <a:off x="3779912" y="394156"/>
            <a:ext cx="46782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ko-KR" sz="1400" b="1" dirty="0">
                <a:ea typeface="굴림" charset="-127"/>
              </a:rPr>
              <a:t>doc.: IEEE </a:t>
            </a:r>
            <a:r>
              <a:rPr lang="en-US" altLang="ko-KR" sz="1400" b="1" dirty="0" smtClean="0">
                <a:ea typeface="굴림" charset="-127"/>
              </a:rPr>
              <a:t>802.15-15-0550-01-0008</a:t>
            </a:r>
            <a:endParaRPr lang="en-US" altLang="ko-KR" sz="1400" b="1" dirty="0">
              <a:ea typeface="굴림"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5" r:id="rId5"/>
  </p:sldLayoutIdLst>
  <p:hf hdr="0"/>
  <p:txStyles>
    <p:title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3" Type="http://schemas.openxmlformats.org/officeDocument/2006/relationships/package" Target="../embeddings/Microsoft_Visio____6666.vsdx"/><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6.emf"/></Relationships>
</file>

<file path=ppt/slides/_rels/slide11.xml.rels><?xml version="1.0" encoding="UTF-8" standalone="yes"?>
<Relationships xmlns="http://schemas.openxmlformats.org/package/2006/relationships"><Relationship Id="rId3" Type="http://schemas.openxmlformats.org/officeDocument/2006/relationships/package" Target="../embeddings/Microsoft_Visio____7777.vsdx"/><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7.emf"/></Relationships>
</file>

<file path=ppt/slides/_rels/slide12.xml.rels><?xml version="1.0" encoding="UTF-8" standalone="yes"?>
<Relationships xmlns="http://schemas.openxmlformats.org/package/2006/relationships"><Relationship Id="rId3" Type="http://schemas.openxmlformats.org/officeDocument/2006/relationships/package" Target="../embeddings/Microsoft_Visio____8888.vsdx"/><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image" Target="../media/image8.e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package" Target="../embeddings/Microsoft_Visio____1111.vsd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5.xml.rels><?xml version="1.0" encoding="UTF-8" standalone="yes"?>
<Relationships xmlns="http://schemas.openxmlformats.org/package/2006/relationships"><Relationship Id="rId3" Type="http://schemas.openxmlformats.org/officeDocument/2006/relationships/package" Target="../embeddings/Microsoft_Visio____2222.vsd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6.xml.rels><?xml version="1.0" encoding="UTF-8" standalone="yes"?>
<Relationships xmlns="http://schemas.openxmlformats.org/package/2006/relationships"><Relationship Id="rId3" Type="http://schemas.openxmlformats.org/officeDocument/2006/relationships/package" Target="../embeddings/Microsoft_Visio____3333.vsdx"/><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3.emf"/></Relationships>
</file>

<file path=ppt/slides/_rels/slide7.xml.rels><?xml version="1.0" encoding="UTF-8" standalone="yes"?>
<Relationships xmlns="http://schemas.openxmlformats.org/package/2006/relationships"><Relationship Id="rId3" Type="http://schemas.openxmlformats.org/officeDocument/2006/relationships/package" Target="../embeddings/Microsoft_Visio____4444.vsdx"/><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4.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package" Target="../embeddings/Microsoft_Visio____5555.vsdx"/><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5.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1"/>
          <p:cNvSpPr>
            <a:spLocks noGrp="1"/>
          </p:cNvSpPr>
          <p:nvPr>
            <p:ph type="dt" sz="half" idx="10"/>
          </p:nvPr>
        </p:nvSpPr>
        <p:spPr/>
        <p:txBody>
          <a:bodyPr/>
          <a:lstStyle/>
          <a:p>
            <a:r>
              <a:rPr lang="en-US" altLang="ko-KR" smtClean="0"/>
              <a:t>July 2015</a:t>
            </a:r>
            <a:endParaRPr lang="en-US" altLang="ko-KR"/>
          </a:p>
        </p:txBody>
      </p:sp>
      <p:sp>
        <p:nvSpPr>
          <p:cNvPr id="5" name="바닥글 개체 틀 2"/>
          <p:cNvSpPr>
            <a:spLocks noGrp="1"/>
          </p:cNvSpPr>
          <p:nvPr>
            <p:ph type="ftr" sz="quarter" idx="11"/>
          </p:nvPr>
        </p:nvSpPr>
        <p:spPr/>
        <p:txBody>
          <a:bodyPr/>
          <a:lstStyle/>
          <a:p>
            <a:r>
              <a:rPr lang="nb-NO" altLang="ko-KR" smtClean="0"/>
              <a:t>Nah-Oak Song et al., KAIST</a:t>
            </a:r>
            <a:endParaRPr lang="en-US" altLang="ko-KR"/>
          </a:p>
        </p:txBody>
      </p:sp>
      <p:sp>
        <p:nvSpPr>
          <p:cNvPr id="6" name="슬라이드 번호 개체 틀 3"/>
          <p:cNvSpPr>
            <a:spLocks noGrp="1"/>
          </p:cNvSpPr>
          <p:nvPr>
            <p:ph type="sldNum" sz="quarter" idx="12"/>
          </p:nvPr>
        </p:nvSpPr>
        <p:spPr/>
        <p:txBody>
          <a:bodyPr/>
          <a:lstStyle/>
          <a:p>
            <a:r>
              <a:rPr lang="en-US" altLang="ko-KR"/>
              <a:t>Slide </a:t>
            </a:r>
            <a:fld id="{C5F4934B-61AE-46D7-A55C-10227069B1CA}" type="slidenum">
              <a:rPr lang="en-US" altLang="ko-KR"/>
              <a:pPr/>
              <a:t>1</a:t>
            </a:fld>
            <a:endParaRPr lang="en-US" altLang="ko-KR"/>
          </a:p>
        </p:txBody>
      </p:sp>
      <p:sp>
        <p:nvSpPr>
          <p:cNvPr id="27651" name="Rectangle 3"/>
          <p:cNvSpPr>
            <a:spLocks noChangeArrowheads="1"/>
          </p:cNvSpPr>
          <p:nvPr/>
        </p:nvSpPr>
        <p:spPr bwMode="auto">
          <a:xfrm>
            <a:off x="152400" y="609600"/>
            <a:ext cx="899160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ko-KR" sz="1800" b="1" u="sng" dirty="0">
                <a:solidFill>
                  <a:schemeClr val="tx2"/>
                </a:solidFill>
                <a:effectLst>
                  <a:outerShdw blurRad="38100" dist="38100" dir="2700000" algn="tl">
                    <a:srgbClr val="C0C0C0"/>
                  </a:outerShdw>
                </a:effectLst>
                <a:ea typeface="굴림" charset="-127"/>
              </a:rPr>
              <a:t>Project: IEEE P802.15 Working Group for Wireless Personal Area Networks (WPANs)</a:t>
            </a:r>
            <a:endParaRPr lang="en-US" altLang="ko-KR" sz="1600" b="1" dirty="0">
              <a:solidFill>
                <a:schemeClr val="tx2"/>
              </a:solidFill>
              <a:ea typeface="굴림" charset="-127"/>
            </a:endParaRPr>
          </a:p>
          <a:p>
            <a:endParaRPr lang="en-US" altLang="ko-KR" sz="1600" dirty="0">
              <a:solidFill>
                <a:schemeClr val="tx2"/>
              </a:solidFill>
              <a:ea typeface="굴림" charset="-127"/>
            </a:endParaRPr>
          </a:p>
          <a:p>
            <a:r>
              <a:rPr lang="en-US" altLang="ko-KR" sz="1600" b="1" dirty="0">
                <a:solidFill>
                  <a:schemeClr val="tx2"/>
                </a:solidFill>
                <a:ea typeface="굴림" charset="-127"/>
              </a:rPr>
              <a:t>Submission Title:</a:t>
            </a:r>
            <a:r>
              <a:rPr lang="en-US" altLang="ko-KR" sz="1600" dirty="0">
                <a:ea typeface="굴림" charset="-127"/>
              </a:rPr>
              <a:t> </a:t>
            </a:r>
            <a:r>
              <a:rPr lang="en-US" altLang="ko-KR" sz="1600" dirty="0" smtClean="0">
                <a:ea typeface="굴림" charset="-127"/>
              </a:rPr>
              <a:t>High Efficiency  RTS/CTS Handshaking Minimizing Exposed Node Problems</a:t>
            </a:r>
            <a:endParaRPr lang="en-US" altLang="ko-KR" sz="1600" dirty="0">
              <a:ea typeface="굴림" charset="-127"/>
            </a:endParaRPr>
          </a:p>
          <a:p>
            <a:r>
              <a:rPr lang="en-US" altLang="ko-KR" sz="1600" b="1" dirty="0">
                <a:ea typeface="굴림" charset="-127"/>
              </a:rPr>
              <a:t>Date Submitted: </a:t>
            </a:r>
            <a:r>
              <a:rPr lang="en-US" altLang="ko-KR" sz="1600" dirty="0" smtClean="0">
                <a:ea typeface="굴림" charset="-127"/>
              </a:rPr>
              <a:t>July ,2015</a:t>
            </a:r>
            <a:endParaRPr lang="en-US" altLang="ko-KR" sz="1600" dirty="0">
              <a:ea typeface="굴림" charset="-127"/>
            </a:endParaRPr>
          </a:p>
          <a:p>
            <a:r>
              <a:rPr lang="en-US" altLang="ko-KR" sz="1600" b="1" dirty="0">
                <a:ea typeface="굴림" charset="-127"/>
              </a:rPr>
              <a:t>Source:</a:t>
            </a:r>
            <a:r>
              <a:rPr lang="en-US" altLang="ko-KR" sz="1600" dirty="0">
                <a:ea typeface="굴림" charset="-127"/>
              </a:rPr>
              <a:t> </a:t>
            </a:r>
            <a:r>
              <a:rPr lang="en-US" altLang="ko-KR" sz="1600" dirty="0" smtClean="0">
                <a:ea typeface="굴림" charset="-127"/>
              </a:rPr>
              <a:t>[Nah-Oak Song, </a:t>
            </a:r>
            <a:r>
              <a:rPr lang="en-US" altLang="ko-KR" sz="1600" dirty="0" err="1" smtClean="0">
                <a:ea typeface="굴림" charset="-127"/>
              </a:rPr>
              <a:t>Junhyuk</a:t>
            </a:r>
            <a:r>
              <a:rPr lang="en-US" altLang="ko-KR" sz="1600" dirty="0" smtClean="0">
                <a:ea typeface="굴림" charset="-127"/>
              </a:rPr>
              <a:t> Kim]</a:t>
            </a:r>
            <a:r>
              <a:rPr lang="en-US" altLang="ko-KR" sz="1600" baseline="30000" dirty="0" smtClean="0">
                <a:ea typeface="굴림" charset="-127"/>
              </a:rPr>
              <a:t>1</a:t>
            </a:r>
            <a:r>
              <a:rPr lang="en-US" altLang="ko-KR" sz="1600" dirty="0" smtClean="0">
                <a:ea typeface="굴림" charset="-127"/>
              </a:rPr>
              <a:t>, [</a:t>
            </a:r>
            <a:r>
              <a:rPr lang="en-US" altLang="ko-KR" sz="1600" dirty="0" err="1" smtClean="0">
                <a:ea typeface="굴림" charset="-127"/>
              </a:rPr>
              <a:t>Byung</a:t>
            </a:r>
            <a:r>
              <a:rPr lang="en-US" altLang="ko-KR" sz="1600" dirty="0" smtClean="0">
                <a:ea typeface="굴림" charset="-127"/>
              </a:rPr>
              <a:t>-Jae </a:t>
            </a:r>
            <a:r>
              <a:rPr lang="en-US" altLang="ko-KR" sz="1600" dirty="0" err="1" smtClean="0">
                <a:ea typeface="굴림" charset="-127"/>
              </a:rPr>
              <a:t>Kwak</a:t>
            </a:r>
            <a:r>
              <a:rPr lang="en-US" altLang="ko-KR" sz="1600" dirty="0" smtClean="0">
                <a:ea typeface="굴림" charset="-127"/>
              </a:rPr>
              <a:t>]</a:t>
            </a:r>
            <a:r>
              <a:rPr lang="en-US" altLang="ko-KR" sz="1600" baseline="30000" dirty="0" smtClean="0">
                <a:ea typeface="굴림" charset="-127"/>
              </a:rPr>
              <a:t>2</a:t>
            </a:r>
            <a:r>
              <a:rPr lang="en-US" altLang="ko-KR" sz="1600" dirty="0" smtClean="0">
                <a:ea typeface="굴림" charset="-127"/>
              </a:rPr>
              <a:t> </a:t>
            </a:r>
            <a:r>
              <a:rPr lang="en-US" altLang="ko-KR" sz="1600" dirty="0">
                <a:ea typeface="굴림" charset="-127"/>
              </a:rPr>
              <a:t>Company </a:t>
            </a:r>
            <a:r>
              <a:rPr lang="en-US" altLang="ko-KR" sz="1600" dirty="0" smtClean="0">
                <a:ea typeface="굴림" charset="-127"/>
              </a:rPr>
              <a:t>[KAIST]</a:t>
            </a:r>
            <a:r>
              <a:rPr lang="en-US" altLang="ko-KR" sz="1600" baseline="30000" dirty="0" smtClean="0">
                <a:ea typeface="굴림" charset="-127"/>
              </a:rPr>
              <a:t>1</a:t>
            </a:r>
            <a:r>
              <a:rPr lang="en-US" altLang="ko-KR" sz="1600" dirty="0" smtClean="0">
                <a:ea typeface="굴림" charset="-127"/>
              </a:rPr>
              <a:t>, [ETRI]</a:t>
            </a:r>
            <a:r>
              <a:rPr lang="en-US" altLang="ko-KR" sz="1600" baseline="30000" dirty="0" smtClean="0">
                <a:ea typeface="굴림" charset="-127"/>
              </a:rPr>
              <a:t>2</a:t>
            </a:r>
            <a:endParaRPr lang="en-US" altLang="ko-KR" sz="1600" dirty="0">
              <a:ea typeface="굴림" charset="-127"/>
            </a:endParaRPr>
          </a:p>
          <a:p>
            <a:r>
              <a:rPr lang="en-US" altLang="ko-KR" sz="1600" dirty="0">
                <a:solidFill>
                  <a:schemeClr val="tx2"/>
                </a:solidFill>
                <a:ea typeface="굴림" charset="-127"/>
              </a:rPr>
              <a:t>Address </a:t>
            </a:r>
            <a:r>
              <a:rPr lang="en-US" altLang="ko-KR" sz="1600" dirty="0" smtClean="0">
                <a:solidFill>
                  <a:schemeClr val="tx2"/>
                </a:solidFill>
                <a:ea typeface="굴림" charset="-127"/>
              </a:rPr>
              <a:t>[291 </a:t>
            </a:r>
            <a:r>
              <a:rPr lang="en-US" altLang="ko-KR" sz="1600" dirty="0" err="1" smtClean="0">
                <a:solidFill>
                  <a:schemeClr val="tx2"/>
                </a:solidFill>
                <a:ea typeface="굴림" charset="-127"/>
              </a:rPr>
              <a:t>Daehak-ro</a:t>
            </a:r>
            <a:r>
              <a:rPr lang="en-US" altLang="ko-KR" sz="1600" dirty="0" smtClean="0">
                <a:solidFill>
                  <a:schemeClr val="tx2"/>
                </a:solidFill>
                <a:ea typeface="굴림" charset="-127"/>
              </a:rPr>
              <a:t>, </a:t>
            </a:r>
            <a:r>
              <a:rPr lang="en-US" altLang="ko-KR" sz="1600" dirty="0" err="1" smtClean="0">
                <a:solidFill>
                  <a:schemeClr val="tx2"/>
                </a:solidFill>
                <a:ea typeface="굴림" charset="-127"/>
              </a:rPr>
              <a:t>Yuseong-gu</a:t>
            </a:r>
            <a:r>
              <a:rPr lang="en-US" altLang="ko-KR" sz="1600" dirty="0" smtClean="0">
                <a:solidFill>
                  <a:schemeClr val="tx2"/>
                </a:solidFill>
                <a:ea typeface="굴림" charset="-127"/>
              </a:rPr>
              <a:t>, Daejeon, Korea</a:t>
            </a:r>
            <a:r>
              <a:rPr lang="en-US" altLang="ko-KR" sz="1600" dirty="0" smtClean="0">
                <a:ea typeface="굴림" charset="-127"/>
              </a:rPr>
              <a:t>]</a:t>
            </a:r>
            <a:r>
              <a:rPr lang="en-US" altLang="ko-KR" sz="1600" baseline="30000" dirty="0" smtClean="0">
                <a:ea typeface="굴림" charset="-127"/>
              </a:rPr>
              <a:t>1</a:t>
            </a:r>
            <a:r>
              <a:rPr lang="en-US" altLang="ko-KR" sz="1600" dirty="0" smtClean="0">
                <a:solidFill>
                  <a:schemeClr val="tx2"/>
                </a:solidFill>
                <a:ea typeface="굴림" charset="-127"/>
              </a:rPr>
              <a:t>,</a:t>
            </a:r>
          </a:p>
          <a:p>
            <a:r>
              <a:rPr lang="en-US" altLang="ko-KR" sz="1600" dirty="0">
                <a:solidFill>
                  <a:schemeClr val="tx2"/>
                </a:solidFill>
                <a:ea typeface="굴림" charset="-127"/>
              </a:rPr>
              <a:t> </a:t>
            </a:r>
            <a:r>
              <a:rPr lang="en-US" altLang="ko-KR" sz="1600" dirty="0" smtClean="0">
                <a:solidFill>
                  <a:schemeClr val="tx2"/>
                </a:solidFill>
                <a:ea typeface="굴림" charset="-127"/>
              </a:rPr>
              <a:t>             [218 </a:t>
            </a:r>
            <a:r>
              <a:rPr lang="en-US" altLang="ko-KR" sz="1600" dirty="0" err="1" smtClean="0">
                <a:solidFill>
                  <a:schemeClr val="tx2"/>
                </a:solidFill>
                <a:ea typeface="굴림" charset="-127"/>
              </a:rPr>
              <a:t>Gajeong-ro</a:t>
            </a:r>
            <a:r>
              <a:rPr lang="en-US" altLang="ko-KR" sz="1600" dirty="0" smtClean="0">
                <a:solidFill>
                  <a:schemeClr val="tx2"/>
                </a:solidFill>
                <a:ea typeface="굴림" charset="-127"/>
              </a:rPr>
              <a:t>, </a:t>
            </a:r>
            <a:r>
              <a:rPr lang="en-US" altLang="ko-KR" sz="1600" dirty="0" err="1" smtClean="0">
                <a:solidFill>
                  <a:schemeClr val="tx2"/>
                </a:solidFill>
                <a:ea typeface="굴림" charset="-127"/>
              </a:rPr>
              <a:t>Yuseong-gu</a:t>
            </a:r>
            <a:r>
              <a:rPr lang="en-US" altLang="ko-KR" sz="1600" dirty="0" smtClean="0">
                <a:solidFill>
                  <a:schemeClr val="tx2"/>
                </a:solidFill>
                <a:ea typeface="굴림" charset="-127"/>
              </a:rPr>
              <a:t>, Daejeon, Korea</a:t>
            </a:r>
            <a:r>
              <a:rPr lang="en-US" altLang="ko-KR" sz="1600" dirty="0" smtClean="0">
                <a:ea typeface="굴림" charset="-127"/>
              </a:rPr>
              <a:t>]</a:t>
            </a:r>
            <a:r>
              <a:rPr lang="en-US" altLang="ko-KR" sz="1600" baseline="30000" dirty="0" smtClean="0">
                <a:ea typeface="굴림" charset="-127"/>
              </a:rPr>
              <a:t>2</a:t>
            </a:r>
            <a:endParaRPr lang="en-US" altLang="ko-KR" sz="1600" dirty="0" smtClean="0">
              <a:ea typeface="굴림" charset="-127"/>
            </a:endParaRPr>
          </a:p>
          <a:p>
            <a:r>
              <a:rPr lang="en-US" altLang="ko-KR" sz="1600" dirty="0" smtClean="0">
                <a:ea typeface="굴림" charset="-127"/>
              </a:rPr>
              <a:t>E-Mail:[nsong@kaist.ac.kr, kim.jh@kaist.ac.kr]</a:t>
            </a:r>
            <a:r>
              <a:rPr lang="en-US" altLang="ko-KR" sz="1600" baseline="30000" dirty="0" smtClean="0">
                <a:ea typeface="굴림" charset="-127"/>
              </a:rPr>
              <a:t>1</a:t>
            </a:r>
            <a:r>
              <a:rPr lang="en-US" altLang="ko-KR" sz="1600" dirty="0" smtClean="0">
                <a:ea typeface="굴림" charset="-127"/>
              </a:rPr>
              <a:t>, [bjkwak@etri.re.kr]</a:t>
            </a:r>
            <a:r>
              <a:rPr lang="en-US" altLang="ko-KR" sz="1600" baseline="30000" dirty="0" smtClean="0">
                <a:ea typeface="굴림" charset="-127"/>
              </a:rPr>
              <a:t>2</a:t>
            </a:r>
            <a:r>
              <a:rPr lang="en-US" altLang="ko-KR" sz="1600" dirty="0">
                <a:ea typeface="굴림" charset="-127"/>
              </a:rPr>
              <a:t>	</a:t>
            </a:r>
          </a:p>
          <a:p>
            <a:pPr>
              <a:spcBef>
                <a:spcPts val="600"/>
              </a:spcBef>
              <a:spcAft>
                <a:spcPts val="600"/>
              </a:spcAft>
            </a:pPr>
            <a:r>
              <a:rPr lang="en-US" altLang="ko-KR" sz="1600" b="1" dirty="0">
                <a:solidFill>
                  <a:schemeClr val="tx2"/>
                </a:solidFill>
                <a:ea typeface="굴림" charset="-127"/>
              </a:rPr>
              <a:t>Re:</a:t>
            </a:r>
            <a:r>
              <a:rPr lang="en-US" altLang="ko-KR" sz="1600" dirty="0">
                <a:solidFill>
                  <a:schemeClr val="tx2"/>
                </a:solidFill>
                <a:ea typeface="굴림" charset="-127"/>
              </a:rPr>
              <a:t> </a:t>
            </a:r>
            <a:r>
              <a:rPr lang="en-US" altLang="ko-KR" sz="1600" dirty="0" smtClean="0">
                <a:solidFill>
                  <a:schemeClr val="tx2"/>
                </a:solidFill>
                <a:ea typeface="굴림" charset="-127"/>
              </a:rPr>
              <a:t>P802.15.8 Draft D0.12.0</a:t>
            </a:r>
            <a:endParaRPr lang="en-US" altLang="ko-KR" dirty="0">
              <a:solidFill>
                <a:schemeClr val="tx2"/>
              </a:solidFill>
              <a:ea typeface="굴림" charset="-127"/>
            </a:endParaRPr>
          </a:p>
          <a:p>
            <a:pPr>
              <a:spcBef>
                <a:spcPts val="600"/>
              </a:spcBef>
              <a:spcAft>
                <a:spcPts val="600"/>
              </a:spcAft>
            </a:pPr>
            <a:r>
              <a:rPr lang="en-US" altLang="ko-KR" sz="1600" b="1" dirty="0">
                <a:solidFill>
                  <a:schemeClr val="tx2"/>
                </a:solidFill>
                <a:ea typeface="굴림" charset="-127"/>
              </a:rPr>
              <a:t>Abstract:</a:t>
            </a:r>
            <a:r>
              <a:rPr lang="en-US" altLang="ko-KR" sz="1600" dirty="0">
                <a:solidFill>
                  <a:schemeClr val="tx2"/>
                </a:solidFill>
                <a:ea typeface="굴림" charset="-127"/>
              </a:rPr>
              <a:t>	</a:t>
            </a:r>
            <a:r>
              <a:rPr lang="en-US" altLang="ko-KR" sz="1600" dirty="0" smtClean="0">
                <a:solidFill>
                  <a:schemeClr val="tx2"/>
                </a:solidFill>
                <a:ea typeface="굴림" charset="-127"/>
              </a:rPr>
              <a:t>Proposes a new RTS/CTS handshaking mechanism that improves efficiency by minimizing exposed node problem.</a:t>
            </a:r>
            <a:endParaRPr lang="en-US" altLang="ko-KR" sz="1600" dirty="0">
              <a:solidFill>
                <a:schemeClr val="tx2"/>
              </a:solidFill>
              <a:ea typeface="굴림" charset="-127"/>
            </a:endParaRPr>
          </a:p>
          <a:p>
            <a:pPr>
              <a:spcBef>
                <a:spcPts val="600"/>
              </a:spcBef>
              <a:spcAft>
                <a:spcPts val="600"/>
              </a:spcAft>
            </a:pPr>
            <a:r>
              <a:rPr lang="en-US" altLang="ko-KR" sz="1600" b="1" dirty="0">
                <a:solidFill>
                  <a:schemeClr val="tx2"/>
                </a:solidFill>
                <a:ea typeface="굴림" charset="-127"/>
              </a:rPr>
              <a:t>Purpose:</a:t>
            </a:r>
            <a:r>
              <a:rPr lang="en-US" altLang="ko-KR" sz="1600" dirty="0">
                <a:solidFill>
                  <a:schemeClr val="tx2"/>
                </a:solidFill>
                <a:ea typeface="굴림" charset="-127"/>
              </a:rPr>
              <a:t>	</a:t>
            </a:r>
            <a:r>
              <a:rPr lang="en-US" altLang="ko-KR" sz="1600" dirty="0" smtClean="0">
                <a:solidFill>
                  <a:schemeClr val="tx2"/>
                </a:solidFill>
                <a:ea typeface="굴림" charset="-127"/>
              </a:rPr>
              <a:t>Discussion</a:t>
            </a:r>
            <a:endParaRPr lang="en-US" altLang="ko-KR" sz="1600" dirty="0">
              <a:solidFill>
                <a:schemeClr val="tx2"/>
              </a:solidFill>
              <a:ea typeface="굴림" charset="-127"/>
            </a:endParaRPr>
          </a:p>
          <a:p>
            <a:r>
              <a:rPr lang="en-US" altLang="ko-KR" sz="1600" b="1" dirty="0">
                <a:solidFill>
                  <a:schemeClr val="tx2"/>
                </a:solidFill>
                <a:ea typeface="굴림" charset="-127"/>
              </a:rPr>
              <a:t>Notice:</a:t>
            </a:r>
            <a:r>
              <a:rPr lang="en-US" altLang="ko-KR" sz="1600" dirty="0">
                <a:solidFill>
                  <a:schemeClr val="tx2"/>
                </a:solidFill>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2"/>
                </a:solidFill>
                <a:ea typeface="굴림" charset="-127"/>
              </a:rPr>
              <a:t>Release:</a:t>
            </a:r>
            <a:r>
              <a:rPr lang="en-US" altLang="ko-KR" sz="1600" dirty="0">
                <a:solidFill>
                  <a:schemeClr val="tx2"/>
                </a:solidFill>
                <a:ea typeface="굴림" charset="-127"/>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Proposed RTS/CTS Handshaking (3)</a:t>
            </a:r>
            <a:endParaRPr lang="ko-KR" altLang="en-US" dirty="0"/>
          </a:p>
        </p:txBody>
      </p:sp>
      <p:sp>
        <p:nvSpPr>
          <p:cNvPr id="3" name="내용 개체 틀 2"/>
          <p:cNvSpPr>
            <a:spLocks noGrp="1"/>
          </p:cNvSpPr>
          <p:nvPr>
            <p:ph idx="1"/>
          </p:nvPr>
        </p:nvSpPr>
        <p:spPr/>
        <p:txBody>
          <a:bodyPr/>
          <a:lstStyle/>
          <a:p>
            <a:r>
              <a:rPr lang="en-US" altLang="ko-KR" sz="2000" dirty="0"/>
              <a:t>W</a:t>
            </a:r>
            <a:r>
              <a:rPr lang="en-US" altLang="ko-KR" sz="2000" dirty="0" smtClean="0"/>
              <a:t>hen </a:t>
            </a:r>
            <a:r>
              <a:rPr lang="en-US" altLang="ko-KR" sz="2000" dirty="0"/>
              <a:t>CTS is sent:</a:t>
            </a:r>
          </a:p>
          <a:p>
            <a:pPr lvl="1"/>
            <a:r>
              <a:rPr lang="en-US" altLang="ko-KR" sz="1800" dirty="0"/>
              <a:t>PDs in the comm. </a:t>
            </a:r>
            <a:r>
              <a:rPr lang="en-US" altLang="ko-KR" sz="1800" dirty="0" smtClean="0"/>
              <a:t>range </a:t>
            </a:r>
            <a:r>
              <a:rPr lang="en-US" altLang="ko-KR" sz="1800" dirty="0"/>
              <a:t>of CTS (PD</a:t>
            </a:r>
            <a:r>
              <a:rPr lang="en-US" altLang="ko-KR" sz="1800" baseline="-25000" dirty="0"/>
              <a:t>CTS</a:t>
            </a:r>
            <a:r>
              <a:rPr lang="en-US" altLang="ko-KR" sz="1800" dirty="0"/>
              <a:t>) set </a:t>
            </a:r>
            <a:r>
              <a:rPr lang="en-US" altLang="ko-KR" sz="1800" i="1" dirty="0"/>
              <a:t>NAV for </a:t>
            </a:r>
            <a:r>
              <a:rPr lang="en-US" altLang="ko-KR" sz="1800" i="1" dirty="0" smtClean="0"/>
              <a:t>the duration </a:t>
            </a:r>
            <a:r>
              <a:rPr lang="en-US" altLang="ko-KR" sz="1800" i="1" dirty="0"/>
              <a:t>of </a:t>
            </a:r>
            <a:r>
              <a:rPr lang="en-US" altLang="ko-KR" sz="1800" i="1" dirty="0" smtClean="0"/>
              <a:t>DATA</a:t>
            </a:r>
            <a:endParaRPr lang="en-US" altLang="ko-KR" sz="1800" i="1" dirty="0"/>
          </a:p>
        </p:txBody>
      </p:sp>
      <p:sp>
        <p:nvSpPr>
          <p:cNvPr id="4" name="날짜 개체 틀 3"/>
          <p:cNvSpPr>
            <a:spLocks noGrp="1"/>
          </p:cNvSpPr>
          <p:nvPr>
            <p:ph type="dt" sz="half" idx="10"/>
          </p:nvPr>
        </p:nvSpPr>
        <p:spPr/>
        <p:txBody>
          <a:bodyPr/>
          <a:lstStyle/>
          <a:p>
            <a:r>
              <a:rPr lang="en-US" altLang="ko-KR" smtClean="0"/>
              <a:t>July 2015</a:t>
            </a:r>
            <a:endParaRPr lang="en-US" altLang="ko-KR" dirty="0"/>
          </a:p>
        </p:txBody>
      </p:sp>
      <p:sp>
        <p:nvSpPr>
          <p:cNvPr id="5" name="바닥글 개체 틀 4"/>
          <p:cNvSpPr>
            <a:spLocks noGrp="1"/>
          </p:cNvSpPr>
          <p:nvPr>
            <p:ph type="ftr" sz="quarter" idx="11"/>
          </p:nvPr>
        </p:nvSpPr>
        <p:spPr/>
        <p:txBody>
          <a:bodyPr/>
          <a:lstStyle/>
          <a:p>
            <a:r>
              <a:rPr lang="nb-NO" altLang="ko-KR" smtClean="0"/>
              <a:t>Nah-Oak Song et al., KAIST</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10</a:t>
            </a:fld>
            <a:endParaRPr lang="en-US" altLang="ko-KR"/>
          </a:p>
        </p:txBody>
      </p:sp>
      <p:graphicFrame>
        <p:nvGraphicFramePr>
          <p:cNvPr id="7" name="개체 6"/>
          <p:cNvGraphicFramePr>
            <a:graphicFrameLocks noChangeAspect="1"/>
          </p:cNvGraphicFramePr>
          <p:nvPr>
            <p:extLst>
              <p:ext uri="{D42A27DB-BD31-4B8C-83A1-F6EECF244321}">
                <p14:modId xmlns:p14="http://schemas.microsoft.com/office/powerpoint/2010/main" val="4035038026"/>
              </p:ext>
            </p:extLst>
          </p:nvPr>
        </p:nvGraphicFramePr>
        <p:xfrm>
          <a:off x="2123728" y="2763117"/>
          <a:ext cx="5616228" cy="3474195"/>
        </p:xfrm>
        <a:graphic>
          <a:graphicData uri="http://schemas.openxmlformats.org/presentationml/2006/ole">
            <mc:AlternateContent xmlns:mc="http://schemas.openxmlformats.org/markup-compatibility/2006">
              <mc:Choice xmlns:v="urn:schemas-microsoft-com:vml" Requires="v">
                <p:oleObj spid="_x0000_s7184" name="Visio" r:id="rId3" imgW="8854526" imgH="5478834" progId="Visio.Drawing.15">
                  <p:embed/>
                </p:oleObj>
              </mc:Choice>
              <mc:Fallback>
                <p:oleObj name="Visio" r:id="rId3" imgW="8854526" imgH="5478834" progId="Visio.Drawing.15">
                  <p:embed/>
                  <p:pic>
                    <p:nvPicPr>
                      <p:cNvPr id="0" name="개체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23728" y="2763117"/>
                        <a:ext cx="5616228" cy="3474195"/>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9574890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Proposed RTS/CTS Handshaking (4)</a:t>
            </a:r>
            <a:endParaRPr lang="ko-KR" altLang="en-US" dirty="0"/>
          </a:p>
        </p:txBody>
      </p:sp>
      <p:sp>
        <p:nvSpPr>
          <p:cNvPr id="3" name="내용 개체 틀 2"/>
          <p:cNvSpPr>
            <a:spLocks noGrp="1"/>
          </p:cNvSpPr>
          <p:nvPr>
            <p:ph idx="1"/>
          </p:nvPr>
        </p:nvSpPr>
        <p:spPr/>
        <p:txBody>
          <a:bodyPr/>
          <a:lstStyle/>
          <a:p>
            <a:r>
              <a:rPr lang="en-US" altLang="ko-KR" sz="2000" dirty="0"/>
              <a:t>W</a:t>
            </a:r>
            <a:r>
              <a:rPr lang="en-US" altLang="ko-KR" sz="2000" dirty="0" smtClean="0"/>
              <a:t>hen </a:t>
            </a:r>
            <a:r>
              <a:rPr lang="en-US" altLang="ko-KR" sz="2000" dirty="0"/>
              <a:t>Data packet is sent:</a:t>
            </a:r>
          </a:p>
          <a:p>
            <a:pPr lvl="1"/>
            <a:r>
              <a:rPr lang="en-US" altLang="ko-KR" sz="1800" dirty="0"/>
              <a:t>PDs receiving data packet (</a:t>
            </a:r>
            <a:r>
              <a:rPr lang="en-US" altLang="ko-KR" sz="1800" dirty="0" err="1"/>
              <a:t>PD</a:t>
            </a:r>
            <a:r>
              <a:rPr lang="en-US" altLang="ko-KR" sz="1800" baseline="-25000" dirty="0" err="1"/>
              <a:t>Data</a:t>
            </a:r>
            <a:r>
              <a:rPr lang="en-US" altLang="ko-KR" sz="1800" dirty="0"/>
              <a:t>) sets </a:t>
            </a:r>
            <a:r>
              <a:rPr lang="en-US" altLang="ko-KR" sz="1800" i="1" dirty="0"/>
              <a:t>NAV for duration of </a:t>
            </a:r>
            <a:r>
              <a:rPr lang="en-US" altLang="ko-KR" sz="1800" i="1" dirty="0" smtClean="0"/>
              <a:t>ACK</a:t>
            </a:r>
            <a:endParaRPr lang="en-US" altLang="ko-KR" sz="1800" dirty="0"/>
          </a:p>
        </p:txBody>
      </p:sp>
      <p:sp>
        <p:nvSpPr>
          <p:cNvPr id="4" name="날짜 개체 틀 3"/>
          <p:cNvSpPr>
            <a:spLocks noGrp="1"/>
          </p:cNvSpPr>
          <p:nvPr>
            <p:ph type="dt" sz="half" idx="10"/>
          </p:nvPr>
        </p:nvSpPr>
        <p:spPr/>
        <p:txBody>
          <a:bodyPr/>
          <a:lstStyle/>
          <a:p>
            <a:r>
              <a:rPr lang="en-US" altLang="ko-KR" smtClean="0"/>
              <a:t>July 2015</a:t>
            </a:r>
            <a:endParaRPr lang="en-US" altLang="ko-KR" dirty="0"/>
          </a:p>
        </p:txBody>
      </p:sp>
      <p:sp>
        <p:nvSpPr>
          <p:cNvPr id="5" name="바닥글 개체 틀 4"/>
          <p:cNvSpPr>
            <a:spLocks noGrp="1"/>
          </p:cNvSpPr>
          <p:nvPr>
            <p:ph type="ftr" sz="quarter" idx="11"/>
          </p:nvPr>
        </p:nvSpPr>
        <p:spPr/>
        <p:txBody>
          <a:bodyPr/>
          <a:lstStyle/>
          <a:p>
            <a:r>
              <a:rPr lang="nb-NO" altLang="ko-KR" smtClean="0"/>
              <a:t>Nah-Oak Song et al., KAIST</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11</a:t>
            </a:fld>
            <a:endParaRPr lang="en-US" altLang="ko-KR"/>
          </a:p>
        </p:txBody>
      </p:sp>
      <p:graphicFrame>
        <p:nvGraphicFramePr>
          <p:cNvPr id="7" name="개체 6"/>
          <p:cNvGraphicFramePr>
            <a:graphicFrameLocks noChangeAspect="1"/>
          </p:cNvGraphicFramePr>
          <p:nvPr>
            <p:extLst>
              <p:ext uri="{D42A27DB-BD31-4B8C-83A1-F6EECF244321}">
                <p14:modId xmlns:p14="http://schemas.microsoft.com/office/powerpoint/2010/main" val="2036675882"/>
              </p:ext>
            </p:extLst>
          </p:nvPr>
        </p:nvGraphicFramePr>
        <p:xfrm>
          <a:off x="1835696" y="2585965"/>
          <a:ext cx="5761261" cy="3795363"/>
        </p:xfrm>
        <a:graphic>
          <a:graphicData uri="http://schemas.openxmlformats.org/presentationml/2006/ole">
            <mc:AlternateContent xmlns:mc="http://schemas.openxmlformats.org/markup-compatibility/2006">
              <mc:Choice xmlns:v="urn:schemas-microsoft-com:vml" Requires="v">
                <p:oleObj spid="_x0000_s8208" name="Visio" r:id="rId3" imgW="8892560" imgH="5859726" progId="Visio.Drawing.15">
                  <p:embed/>
                </p:oleObj>
              </mc:Choice>
              <mc:Fallback>
                <p:oleObj name="Visio" r:id="rId3" imgW="8892560" imgH="5859726" progId="Visio.Drawing.15">
                  <p:embed/>
                  <p:pic>
                    <p:nvPicPr>
                      <p:cNvPr id="0" name="개체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35696" y="2585965"/>
                        <a:ext cx="5761261" cy="3795363"/>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7128279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Proposed RTS/CTS Handshaking (5)</a:t>
            </a:r>
            <a:endParaRPr lang="ko-KR" altLang="en-US" dirty="0"/>
          </a:p>
        </p:txBody>
      </p:sp>
      <p:sp>
        <p:nvSpPr>
          <p:cNvPr id="3" name="내용 개체 틀 2"/>
          <p:cNvSpPr>
            <a:spLocks noGrp="1"/>
          </p:cNvSpPr>
          <p:nvPr>
            <p:ph idx="1"/>
          </p:nvPr>
        </p:nvSpPr>
        <p:spPr/>
        <p:txBody>
          <a:bodyPr/>
          <a:lstStyle/>
          <a:p>
            <a:r>
              <a:rPr lang="en-US" altLang="ko-KR" sz="2000" dirty="0"/>
              <a:t>NAV Setting Mechanism</a:t>
            </a:r>
            <a:endParaRPr lang="ko-KR" altLang="en-US" sz="2000" dirty="0"/>
          </a:p>
          <a:p>
            <a:pPr marL="0" indent="0">
              <a:buNone/>
            </a:pPr>
            <a:endParaRPr lang="ko-KR" altLang="en-US" sz="2000" dirty="0"/>
          </a:p>
        </p:txBody>
      </p:sp>
      <p:sp>
        <p:nvSpPr>
          <p:cNvPr id="4" name="날짜 개체 틀 3"/>
          <p:cNvSpPr>
            <a:spLocks noGrp="1"/>
          </p:cNvSpPr>
          <p:nvPr>
            <p:ph type="dt" sz="half" idx="10"/>
          </p:nvPr>
        </p:nvSpPr>
        <p:spPr/>
        <p:txBody>
          <a:bodyPr/>
          <a:lstStyle/>
          <a:p>
            <a:r>
              <a:rPr lang="en-US" altLang="ko-KR" smtClean="0"/>
              <a:t>July 2015</a:t>
            </a:r>
            <a:endParaRPr lang="en-US" altLang="ko-KR" dirty="0"/>
          </a:p>
        </p:txBody>
      </p:sp>
      <p:sp>
        <p:nvSpPr>
          <p:cNvPr id="5" name="바닥글 개체 틀 4"/>
          <p:cNvSpPr>
            <a:spLocks noGrp="1"/>
          </p:cNvSpPr>
          <p:nvPr>
            <p:ph type="ftr" sz="quarter" idx="11"/>
          </p:nvPr>
        </p:nvSpPr>
        <p:spPr/>
        <p:txBody>
          <a:bodyPr/>
          <a:lstStyle/>
          <a:p>
            <a:r>
              <a:rPr lang="nb-NO" altLang="ko-KR" smtClean="0"/>
              <a:t>Nah-Oak Song et al., KAIST</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12</a:t>
            </a:fld>
            <a:endParaRPr lang="en-US" altLang="ko-KR"/>
          </a:p>
        </p:txBody>
      </p:sp>
      <p:graphicFrame>
        <p:nvGraphicFramePr>
          <p:cNvPr id="7" name="개체 6"/>
          <p:cNvGraphicFramePr>
            <a:graphicFrameLocks noChangeAspect="1"/>
          </p:cNvGraphicFramePr>
          <p:nvPr>
            <p:extLst>
              <p:ext uri="{D42A27DB-BD31-4B8C-83A1-F6EECF244321}">
                <p14:modId xmlns:p14="http://schemas.microsoft.com/office/powerpoint/2010/main" val="1041122843"/>
              </p:ext>
            </p:extLst>
          </p:nvPr>
        </p:nvGraphicFramePr>
        <p:xfrm>
          <a:off x="1259632" y="2210448"/>
          <a:ext cx="6851104" cy="4098872"/>
        </p:xfrm>
        <a:graphic>
          <a:graphicData uri="http://schemas.openxmlformats.org/presentationml/2006/ole">
            <mc:AlternateContent xmlns:mc="http://schemas.openxmlformats.org/markup-compatibility/2006">
              <mc:Choice xmlns:v="urn:schemas-microsoft-com:vml" Requires="v">
                <p:oleObj spid="_x0000_s9232" name="Visio" r:id="rId3" imgW="10462357" imgH="6255966" progId="Visio.Drawing.15">
                  <p:embed/>
                </p:oleObj>
              </mc:Choice>
              <mc:Fallback>
                <p:oleObj name="Visio" r:id="rId3" imgW="10462357" imgH="6255966" progId="Visio.Drawing.15">
                  <p:embed/>
                  <p:pic>
                    <p:nvPicPr>
                      <p:cNvPr id="0" name="개체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59632" y="2210448"/>
                        <a:ext cx="6851104" cy="4098872"/>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7262854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a:t>
            </a:r>
            <a:endParaRPr lang="ko-KR" altLang="en-US" dirty="0"/>
          </a:p>
        </p:txBody>
      </p:sp>
      <p:sp>
        <p:nvSpPr>
          <p:cNvPr id="3" name="내용 개체 틀 2"/>
          <p:cNvSpPr>
            <a:spLocks noGrp="1"/>
          </p:cNvSpPr>
          <p:nvPr>
            <p:ph idx="1"/>
          </p:nvPr>
        </p:nvSpPr>
        <p:spPr/>
        <p:txBody>
          <a:bodyPr/>
          <a:lstStyle/>
          <a:p>
            <a:r>
              <a:rPr lang="en-US" altLang="ko-KR" dirty="0" smtClean="0"/>
              <a:t>There will be a lot of hidden and exposed node problems in PAC</a:t>
            </a:r>
          </a:p>
          <a:p>
            <a:r>
              <a:rPr lang="en-US" altLang="ko-KR" dirty="0" smtClean="0"/>
              <a:t>The original RTS/CTS handshaking solves hidden node problem, but creates more exposed nodes</a:t>
            </a:r>
          </a:p>
          <a:p>
            <a:r>
              <a:rPr lang="en-US" altLang="ko-KR" dirty="0" smtClean="0"/>
              <a:t>The proposed RTS/CTS handshaking is a </a:t>
            </a:r>
            <a:r>
              <a:rPr lang="en-US" altLang="ko-KR" i="1" dirty="0" smtClean="0"/>
              <a:t>simple</a:t>
            </a:r>
            <a:r>
              <a:rPr lang="en-US" altLang="ko-KR" dirty="0" smtClean="0"/>
              <a:t> way to minimize exposed node problem</a:t>
            </a:r>
          </a:p>
        </p:txBody>
      </p:sp>
      <p:sp>
        <p:nvSpPr>
          <p:cNvPr id="4" name="날짜 개체 틀 3"/>
          <p:cNvSpPr>
            <a:spLocks noGrp="1"/>
          </p:cNvSpPr>
          <p:nvPr>
            <p:ph type="dt" sz="half" idx="10"/>
          </p:nvPr>
        </p:nvSpPr>
        <p:spPr/>
        <p:txBody>
          <a:bodyPr/>
          <a:lstStyle/>
          <a:p>
            <a:r>
              <a:rPr lang="en-US" altLang="ko-KR" smtClean="0"/>
              <a:t>July 2015</a:t>
            </a:r>
            <a:endParaRPr lang="en-US" altLang="ko-KR" dirty="0"/>
          </a:p>
        </p:txBody>
      </p:sp>
      <p:sp>
        <p:nvSpPr>
          <p:cNvPr id="5" name="바닥글 개체 틀 4"/>
          <p:cNvSpPr>
            <a:spLocks noGrp="1"/>
          </p:cNvSpPr>
          <p:nvPr>
            <p:ph type="ftr" sz="quarter" idx="11"/>
          </p:nvPr>
        </p:nvSpPr>
        <p:spPr/>
        <p:txBody>
          <a:bodyPr/>
          <a:lstStyle/>
          <a:p>
            <a:r>
              <a:rPr lang="nb-NO" altLang="ko-KR" smtClean="0"/>
              <a:t>Nah-Oak Song et al., KAIST</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13</a:t>
            </a:fld>
            <a:endParaRPr lang="en-US" altLang="ko-KR"/>
          </a:p>
        </p:txBody>
      </p:sp>
    </p:spTree>
    <p:extLst>
      <p:ext uri="{BB962C8B-B14F-4D97-AF65-F5344CB8AC3E}">
        <p14:creationId xmlns:p14="http://schemas.microsoft.com/office/powerpoint/2010/main" val="28183107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p:txBody>
          <a:bodyPr/>
          <a:lstStyle/>
          <a:p>
            <a:r>
              <a:rPr lang="en-US" altLang="ko-KR" dirty="0" smtClean="0"/>
              <a:t>High Efficiency RTS/CTS Handshaking Minimizing Exposed Node Problems</a:t>
            </a:r>
            <a:endParaRPr lang="ko-KR" altLang="en-US" dirty="0"/>
          </a:p>
        </p:txBody>
      </p:sp>
      <p:sp>
        <p:nvSpPr>
          <p:cNvPr id="3" name="부제목 2"/>
          <p:cNvSpPr>
            <a:spLocks noGrp="1"/>
          </p:cNvSpPr>
          <p:nvPr>
            <p:ph type="subTitle" idx="1"/>
          </p:nvPr>
        </p:nvSpPr>
        <p:spPr/>
        <p:txBody>
          <a:bodyPr/>
          <a:lstStyle/>
          <a:p>
            <a:r>
              <a:rPr lang="en-US" altLang="ko-KR" dirty="0" smtClean="0"/>
              <a:t>July 2015</a:t>
            </a:r>
          </a:p>
          <a:p>
            <a:r>
              <a:rPr lang="en-US" altLang="ko-KR" dirty="0" smtClean="0"/>
              <a:t>IEEE 802.15 Plenary</a:t>
            </a:r>
            <a:endParaRPr lang="ko-KR" altLang="en-US" dirty="0"/>
          </a:p>
        </p:txBody>
      </p:sp>
      <p:sp>
        <p:nvSpPr>
          <p:cNvPr id="4" name="날짜 개체 틀 3"/>
          <p:cNvSpPr>
            <a:spLocks noGrp="1"/>
          </p:cNvSpPr>
          <p:nvPr>
            <p:ph type="dt" sz="half" idx="10"/>
          </p:nvPr>
        </p:nvSpPr>
        <p:spPr/>
        <p:txBody>
          <a:bodyPr/>
          <a:lstStyle/>
          <a:p>
            <a:r>
              <a:rPr lang="en-US" altLang="ko-KR" smtClean="0"/>
              <a:t>July 2015</a:t>
            </a:r>
            <a:endParaRPr lang="en-US" altLang="ko-KR" dirty="0"/>
          </a:p>
        </p:txBody>
      </p:sp>
      <p:sp>
        <p:nvSpPr>
          <p:cNvPr id="5" name="바닥글 개체 틀 4"/>
          <p:cNvSpPr>
            <a:spLocks noGrp="1"/>
          </p:cNvSpPr>
          <p:nvPr>
            <p:ph type="ftr" sz="quarter" idx="11"/>
          </p:nvPr>
        </p:nvSpPr>
        <p:spPr/>
        <p:txBody>
          <a:bodyPr/>
          <a:lstStyle/>
          <a:p>
            <a:r>
              <a:rPr lang="nb-NO" altLang="ko-KR" smtClean="0"/>
              <a:t>Nah-Oak Song et al., KAIST</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389B5054-13E1-4CF6-BEEF-5524A2E66EC3}" type="slidenum">
              <a:rPr lang="en-US" altLang="ko-KR" smtClean="0"/>
              <a:pPr/>
              <a:t>2</a:t>
            </a:fld>
            <a:endParaRPr lang="en-US" altLang="ko-KR"/>
          </a:p>
        </p:txBody>
      </p:sp>
    </p:spTree>
    <p:extLst>
      <p:ext uri="{BB962C8B-B14F-4D97-AF65-F5344CB8AC3E}">
        <p14:creationId xmlns:p14="http://schemas.microsoft.com/office/powerpoint/2010/main" val="3686449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Terminology</a:t>
            </a:r>
            <a:endParaRPr lang="ko-KR" altLang="en-US" dirty="0"/>
          </a:p>
        </p:txBody>
      </p:sp>
      <p:sp>
        <p:nvSpPr>
          <p:cNvPr id="3" name="내용 개체 틀 2"/>
          <p:cNvSpPr>
            <a:spLocks noGrp="1"/>
          </p:cNvSpPr>
          <p:nvPr>
            <p:ph idx="1"/>
          </p:nvPr>
        </p:nvSpPr>
        <p:spPr/>
        <p:txBody>
          <a:bodyPr/>
          <a:lstStyle/>
          <a:p>
            <a:r>
              <a:rPr lang="en-US" altLang="ko-KR" dirty="0" smtClean="0"/>
              <a:t>NAV</a:t>
            </a:r>
            <a:endParaRPr lang="en-US" altLang="ko-KR" dirty="0"/>
          </a:p>
          <a:p>
            <a:pPr marL="360363" indent="0">
              <a:buNone/>
            </a:pPr>
            <a:r>
              <a:rPr lang="en-US" altLang="ko-KR" sz="2400" dirty="0" smtClean="0"/>
              <a:t>“The </a:t>
            </a:r>
            <a:r>
              <a:rPr lang="en-US" altLang="ko-KR" sz="2400" b="1" dirty="0"/>
              <a:t>network allocation vector</a:t>
            </a:r>
            <a:r>
              <a:rPr lang="en-US" altLang="ko-KR" sz="2400" dirty="0"/>
              <a:t> (NAV) is a virtual carrier-sensing </a:t>
            </a:r>
            <a:r>
              <a:rPr lang="en-US" altLang="ko-KR" sz="2400" dirty="0" smtClean="0"/>
              <a:t>mechanism. […] The MAC layer </a:t>
            </a:r>
            <a:r>
              <a:rPr lang="en-US" altLang="ko-KR" sz="2400" dirty="0"/>
              <a:t>frame headers contain a </a:t>
            </a:r>
            <a:r>
              <a:rPr lang="en-US" altLang="ko-KR" sz="2400" i="1" dirty="0"/>
              <a:t>duration</a:t>
            </a:r>
            <a:r>
              <a:rPr lang="en-US" altLang="ko-KR" sz="2400" dirty="0"/>
              <a:t> field that specifies the transmission time required for the frame, in which time the medium will be busy. The stations listening on the wireless medium read the </a:t>
            </a:r>
            <a:r>
              <a:rPr lang="en-US" altLang="ko-KR" sz="2400" i="1" dirty="0" smtClean="0"/>
              <a:t>duration</a:t>
            </a:r>
            <a:r>
              <a:rPr lang="en-US" altLang="ko-KR" sz="2400" dirty="0" smtClean="0"/>
              <a:t> </a:t>
            </a:r>
            <a:r>
              <a:rPr lang="en-US" altLang="ko-KR" sz="2400" dirty="0"/>
              <a:t>field and set their NAV, which is an indicator for a station on how long it must defer from accessing the medium</a:t>
            </a:r>
            <a:r>
              <a:rPr lang="en-US" altLang="ko-KR" sz="2400" dirty="0" smtClean="0"/>
              <a:t>.”</a:t>
            </a:r>
          </a:p>
          <a:p>
            <a:pPr marL="760413" lvl="1" indent="0" algn="r">
              <a:buNone/>
            </a:pPr>
            <a:r>
              <a:rPr lang="en-US" altLang="ko-KR" sz="2000" dirty="0" smtClean="0"/>
              <a:t>(Source: Wikipedia)</a:t>
            </a:r>
            <a:endParaRPr lang="ko-KR" altLang="en-US" sz="2000" dirty="0"/>
          </a:p>
        </p:txBody>
      </p:sp>
      <p:sp>
        <p:nvSpPr>
          <p:cNvPr id="4" name="날짜 개체 틀 3"/>
          <p:cNvSpPr>
            <a:spLocks noGrp="1"/>
          </p:cNvSpPr>
          <p:nvPr>
            <p:ph type="dt" sz="half" idx="10"/>
          </p:nvPr>
        </p:nvSpPr>
        <p:spPr/>
        <p:txBody>
          <a:bodyPr/>
          <a:lstStyle/>
          <a:p>
            <a:r>
              <a:rPr lang="en-US" altLang="ko-KR" smtClean="0"/>
              <a:t>July 2015</a:t>
            </a:r>
            <a:endParaRPr lang="en-US" altLang="ko-KR" dirty="0"/>
          </a:p>
        </p:txBody>
      </p:sp>
      <p:sp>
        <p:nvSpPr>
          <p:cNvPr id="5" name="바닥글 개체 틀 4"/>
          <p:cNvSpPr>
            <a:spLocks noGrp="1"/>
          </p:cNvSpPr>
          <p:nvPr>
            <p:ph type="ftr" sz="quarter" idx="11"/>
          </p:nvPr>
        </p:nvSpPr>
        <p:spPr/>
        <p:txBody>
          <a:bodyPr/>
          <a:lstStyle/>
          <a:p>
            <a:r>
              <a:rPr lang="nb-NO" altLang="ko-KR" smtClean="0"/>
              <a:t>Nah-Oak Song et al., KAIST</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3</a:t>
            </a:fld>
            <a:endParaRPr lang="en-US" altLang="ko-KR"/>
          </a:p>
        </p:txBody>
      </p:sp>
    </p:spTree>
    <p:extLst>
      <p:ext uri="{BB962C8B-B14F-4D97-AF65-F5344CB8AC3E}">
        <p14:creationId xmlns:p14="http://schemas.microsoft.com/office/powerpoint/2010/main" val="6382685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Communication Range (1)</a:t>
            </a:r>
            <a:endParaRPr lang="ko-KR" altLang="en-US" dirty="0"/>
          </a:p>
        </p:txBody>
      </p:sp>
      <p:sp>
        <p:nvSpPr>
          <p:cNvPr id="3" name="내용 개체 틀 2"/>
          <p:cNvSpPr>
            <a:spLocks noGrp="1"/>
          </p:cNvSpPr>
          <p:nvPr>
            <p:ph idx="1"/>
          </p:nvPr>
        </p:nvSpPr>
        <p:spPr/>
        <p:txBody>
          <a:bodyPr/>
          <a:lstStyle/>
          <a:p>
            <a:pPr>
              <a:lnSpc>
                <a:spcPct val="150000"/>
              </a:lnSpc>
            </a:pPr>
            <a:r>
              <a:rPr lang="en-US" altLang="ko-KR" sz="1800" dirty="0" err="1"/>
              <a:t>R_control</a:t>
            </a:r>
            <a:r>
              <a:rPr lang="en-US" altLang="ko-KR" sz="1800" dirty="0"/>
              <a:t> : comm. range of </a:t>
            </a:r>
            <a:r>
              <a:rPr lang="en-US" altLang="ko-KR" sz="1800" dirty="0">
                <a:solidFill>
                  <a:srgbClr val="0070C0"/>
                </a:solidFill>
              </a:rPr>
              <a:t>control packet</a:t>
            </a:r>
            <a:r>
              <a:rPr lang="en-US" altLang="ko-KR" sz="1800" dirty="0">
                <a:solidFill>
                  <a:srgbClr val="FF0000"/>
                </a:solidFill>
              </a:rPr>
              <a:t> </a:t>
            </a:r>
            <a:r>
              <a:rPr lang="en-US" altLang="ko-KR" sz="1800" dirty="0"/>
              <a:t>such as RTS, CTS, ACK </a:t>
            </a:r>
          </a:p>
          <a:p>
            <a:pPr>
              <a:lnSpc>
                <a:spcPct val="150000"/>
              </a:lnSpc>
            </a:pPr>
            <a:r>
              <a:rPr lang="en-US" altLang="ko-KR" sz="1800" dirty="0" err="1"/>
              <a:t>R_data</a:t>
            </a:r>
            <a:r>
              <a:rPr lang="en-US" altLang="ko-KR" sz="1800" dirty="0"/>
              <a:t> : comm. range of </a:t>
            </a:r>
            <a:r>
              <a:rPr lang="en-US" altLang="ko-KR" sz="1800" dirty="0">
                <a:solidFill>
                  <a:srgbClr val="0070C0"/>
                </a:solidFill>
              </a:rPr>
              <a:t>data packet </a:t>
            </a:r>
            <a:r>
              <a:rPr lang="en-US" altLang="ko-KR" sz="1800" dirty="0"/>
              <a:t>( ≤ </a:t>
            </a:r>
            <a:r>
              <a:rPr lang="en-US" altLang="ko-KR" sz="1800" dirty="0" err="1"/>
              <a:t>R_control</a:t>
            </a:r>
            <a:r>
              <a:rPr lang="en-US" altLang="ko-KR" sz="1800" dirty="0"/>
              <a:t> )</a:t>
            </a:r>
          </a:p>
          <a:p>
            <a:pPr>
              <a:lnSpc>
                <a:spcPct val="150000"/>
              </a:lnSpc>
            </a:pPr>
            <a:r>
              <a:rPr lang="en-US" altLang="ko-KR" sz="1800" dirty="0" err="1"/>
              <a:t>R_carrier</a:t>
            </a:r>
            <a:r>
              <a:rPr lang="en-US" altLang="ko-KR" sz="1800" dirty="0"/>
              <a:t> : carrier sensing range </a:t>
            </a:r>
            <a:r>
              <a:rPr lang="en-US" altLang="ko-KR" sz="1800" dirty="0" smtClean="0"/>
              <a:t>(assume </a:t>
            </a:r>
            <a:r>
              <a:rPr lang="en-US" altLang="ko-KR" sz="1800" dirty="0" err="1"/>
              <a:t>R_carrier</a:t>
            </a:r>
            <a:r>
              <a:rPr lang="en-US" altLang="ko-KR" sz="1800" dirty="0"/>
              <a:t> = </a:t>
            </a:r>
            <a:r>
              <a:rPr lang="en-US" altLang="ko-KR" sz="1800" dirty="0" err="1"/>
              <a:t>R_control</a:t>
            </a:r>
            <a:r>
              <a:rPr lang="en-US" altLang="ko-KR" sz="1800" dirty="0"/>
              <a:t>)</a:t>
            </a:r>
            <a:endParaRPr lang="ko-KR" altLang="en-US" sz="1800" dirty="0"/>
          </a:p>
          <a:p>
            <a:endParaRPr lang="ko-KR" altLang="en-US" sz="1800" dirty="0"/>
          </a:p>
        </p:txBody>
      </p:sp>
      <p:sp>
        <p:nvSpPr>
          <p:cNvPr id="4" name="날짜 개체 틀 3"/>
          <p:cNvSpPr>
            <a:spLocks noGrp="1"/>
          </p:cNvSpPr>
          <p:nvPr>
            <p:ph type="dt" sz="half" idx="10"/>
          </p:nvPr>
        </p:nvSpPr>
        <p:spPr/>
        <p:txBody>
          <a:bodyPr/>
          <a:lstStyle/>
          <a:p>
            <a:r>
              <a:rPr lang="en-US" altLang="ko-KR" smtClean="0"/>
              <a:t>July 2015</a:t>
            </a:r>
            <a:endParaRPr lang="en-US" altLang="ko-KR" dirty="0"/>
          </a:p>
        </p:txBody>
      </p:sp>
      <p:sp>
        <p:nvSpPr>
          <p:cNvPr id="5" name="바닥글 개체 틀 4"/>
          <p:cNvSpPr>
            <a:spLocks noGrp="1"/>
          </p:cNvSpPr>
          <p:nvPr>
            <p:ph type="ftr" sz="quarter" idx="11"/>
          </p:nvPr>
        </p:nvSpPr>
        <p:spPr/>
        <p:txBody>
          <a:bodyPr/>
          <a:lstStyle/>
          <a:p>
            <a:r>
              <a:rPr lang="nb-NO" altLang="ko-KR" smtClean="0"/>
              <a:t>Nah-Oak Song et al., KAIST</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4</a:t>
            </a:fld>
            <a:endParaRPr lang="en-US" altLang="ko-KR"/>
          </a:p>
        </p:txBody>
      </p:sp>
      <p:graphicFrame>
        <p:nvGraphicFramePr>
          <p:cNvPr id="7" name="개체 6"/>
          <p:cNvGraphicFramePr>
            <a:graphicFrameLocks noChangeAspect="1"/>
          </p:cNvGraphicFramePr>
          <p:nvPr>
            <p:extLst>
              <p:ext uri="{D42A27DB-BD31-4B8C-83A1-F6EECF244321}">
                <p14:modId xmlns:p14="http://schemas.microsoft.com/office/powerpoint/2010/main" val="3143981367"/>
              </p:ext>
            </p:extLst>
          </p:nvPr>
        </p:nvGraphicFramePr>
        <p:xfrm>
          <a:off x="1835696" y="3284538"/>
          <a:ext cx="5619527" cy="2995431"/>
        </p:xfrm>
        <a:graphic>
          <a:graphicData uri="http://schemas.openxmlformats.org/presentationml/2006/ole">
            <mc:AlternateContent xmlns:mc="http://schemas.openxmlformats.org/markup-compatibility/2006">
              <mc:Choice xmlns:v="urn:schemas-microsoft-com:vml" Requires="v">
                <p:oleObj spid="_x0000_s2064" name="Visio" r:id="rId3" imgW="6486432" imgH="3457620" progId="Visio.Drawing.15">
                  <p:embed/>
                </p:oleObj>
              </mc:Choice>
              <mc:Fallback>
                <p:oleObj name="Visio" r:id="rId3" imgW="6486432" imgH="3457620" progId="Visio.Drawing.15">
                  <p:embed/>
                  <p:pic>
                    <p:nvPicPr>
                      <p:cNvPr id="0" name="개체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35696" y="3284538"/>
                        <a:ext cx="5619527" cy="2995431"/>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7240661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Communication Range (2)</a:t>
            </a:r>
            <a:endParaRPr lang="ko-KR" altLang="en-US" dirty="0"/>
          </a:p>
        </p:txBody>
      </p:sp>
      <p:sp>
        <p:nvSpPr>
          <p:cNvPr id="3" name="내용 개체 틀 2"/>
          <p:cNvSpPr>
            <a:spLocks noGrp="1"/>
          </p:cNvSpPr>
          <p:nvPr>
            <p:ph idx="1"/>
          </p:nvPr>
        </p:nvSpPr>
        <p:spPr/>
        <p:txBody>
          <a:bodyPr/>
          <a:lstStyle/>
          <a:p>
            <a:r>
              <a:rPr lang="en-US" altLang="ko-KR" sz="2000" dirty="0" smtClean="0"/>
              <a:t>Case 1</a:t>
            </a:r>
            <a:r>
              <a:rPr lang="en-US" altLang="ko-KR" sz="2000" dirty="0"/>
              <a:t>: </a:t>
            </a:r>
            <a:r>
              <a:rPr lang="en-US" altLang="ko-KR" sz="2000" dirty="0" smtClean="0"/>
              <a:t>the </a:t>
            </a:r>
            <a:r>
              <a:rPr lang="en-US" altLang="ko-KR" sz="2000" dirty="0"/>
              <a:t>sender and the receiver are closely located</a:t>
            </a:r>
          </a:p>
          <a:p>
            <a:pPr lvl="1"/>
            <a:r>
              <a:rPr lang="en-US" altLang="ko-KR" sz="1600" dirty="0" smtClean="0"/>
              <a:t>High transmission rate can be chosen, reducing the communication range</a:t>
            </a:r>
          </a:p>
        </p:txBody>
      </p:sp>
      <p:sp>
        <p:nvSpPr>
          <p:cNvPr id="4" name="날짜 개체 틀 3"/>
          <p:cNvSpPr>
            <a:spLocks noGrp="1"/>
          </p:cNvSpPr>
          <p:nvPr>
            <p:ph type="dt" sz="half" idx="10"/>
          </p:nvPr>
        </p:nvSpPr>
        <p:spPr/>
        <p:txBody>
          <a:bodyPr/>
          <a:lstStyle/>
          <a:p>
            <a:r>
              <a:rPr lang="en-US" altLang="ko-KR" smtClean="0"/>
              <a:t>July 2015</a:t>
            </a:r>
            <a:endParaRPr lang="en-US" altLang="ko-KR" dirty="0"/>
          </a:p>
        </p:txBody>
      </p:sp>
      <p:sp>
        <p:nvSpPr>
          <p:cNvPr id="5" name="바닥글 개체 틀 4"/>
          <p:cNvSpPr>
            <a:spLocks noGrp="1"/>
          </p:cNvSpPr>
          <p:nvPr>
            <p:ph type="ftr" sz="quarter" idx="11"/>
          </p:nvPr>
        </p:nvSpPr>
        <p:spPr/>
        <p:txBody>
          <a:bodyPr/>
          <a:lstStyle/>
          <a:p>
            <a:r>
              <a:rPr lang="nb-NO" altLang="ko-KR" smtClean="0"/>
              <a:t>Nah-Oak Song et al., KAIST</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5</a:t>
            </a:fld>
            <a:endParaRPr lang="en-US" altLang="ko-KR"/>
          </a:p>
        </p:txBody>
      </p:sp>
      <p:graphicFrame>
        <p:nvGraphicFramePr>
          <p:cNvPr id="7" name="개체 6"/>
          <p:cNvGraphicFramePr>
            <a:graphicFrameLocks noChangeAspect="1"/>
          </p:cNvGraphicFramePr>
          <p:nvPr>
            <p:extLst>
              <p:ext uri="{D42A27DB-BD31-4B8C-83A1-F6EECF244321}">
                <p14:modId xmlns:p14="http://schemas.microsoft.com/office/powerpoint/2010/main" val="2829093019"/>
              </p:ext>
            </p:extLst>
          </p:nvPr>
        </p:nvGraphicFramePr>
        <p:xfrm>
          <a:off x="1547167" y="2603020"/>
          <a:ext cx="6481217" cy="3706300"/>
        </p:xfrm>
        <a:graphic>
          <a:graphicData uri="http://schemas.openxmlformats.org/presentationml/2006/ole">
            <mc:AlternateContent xmlns:mc="http://schemas.openxmlformats.org/markup-compatibility/2006">
              <mc:Choice xmlns:v="urn:schemas-microsoft-com:vml" Requires="v">
                <p:oleObj spid="_x0000_s3088" name="Visio" r:id="rId3" imgW="7490462" imgH="4282548" progId="Visio.Drawing.15">
                  <p:embed/>
                </p:oleObj>
              </mc:Choice>
              <mc:Fallback>
                <p:oleObj name="Visio" r:id="rId3" imgW="7490462" imgH="4282548" progId="Visio.Drawing.15">
                  <p:embed/>
                  <p:pic>
                    <p:nvPicPr>
                      <p:cNvPr id="0" name="개체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47167" y="2603020"/>
                        <a:ext cx="6481217" cy="370630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1654716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Communication Range (3)</a:t>
            </a:r>
            <a:endParaRPr lang="ko-KR" altLang="en-US" dirty="0"/>
          </a:p>
        </p:txBody>
      </p:sp>
      <p:sp>
        <p:nvSpPr>
          <p:cNvPr id="3" name="내용 개체 틀 2"/>
          <p:cNvSpPr>
            <a:spLocks noGrp="1"/>
          </p:cNvSpPr>
          <p:nvPr>
            <p:ph idx="1"/>
          </p:nvPr>
        </p:nvSpPr>
        <p:spPr/>
        <p:txBody>
          <a:bodyPr/>
          <a:lstStyle/>
          <a:p>
            <a:r>
              <a:rPr lang="en-US" altLang="ko-KR" sz="2000" dirty="0"/>
              <a:t>Case 2: </a:t>
            </a:r>
            <a:r>
              <a:rPr lang="en-US" altLang="ko-KR" sz="2000" dirty="0" smtClean="0"/>
              <a:t>the </a:t>
            </a:r>
            <a:r>
              <a:rPr lang="en-US" altLang="ko-KR" sz="2000" dirty="0"/>
              <a:t>sender and the receiver are not closely located</a:t>
            </a:r>
          </a:p>
          <a:p>
            <a:pPr lvl="1"/>
            <a:r>
              <a:rPr lang="en-US" altLang="ko-KR" sz="1600" dirty="0" smtClean="0"/>
              <a:t>Low transmission rate is chosen, making the communication </a:t>
            </a:r>
            <a:r>
              <a:rPr lang="en-US" altLang="ko-KR" sz="1600" dirty="0"/>
              <a:t>range </a:t>
            </a:r>
            <a:r>
              <a:rPr lang="en-US" altLang="ko-KR" sz="1600" dirty="0" smtClean="0"/>
              <a:t>long</a:t>
            </a:r>
          </a:p>
        </p:txBody>
      </p:sp>
      <p:sp>
        <p:nvSpPr>
          <p:cNvPr id="4" name="날짜 개체 틀 3"/>
          <p:cNvSpPr>
            <a:spLocks noGrp="1"/>
          </p:cNvSpPr>
          <p:nvPr>
            <p:ph type="dt" sz="half" idx="10"/>
          </p:nvPr>
        </p:nvSpPr>
        <p:spPr/>
        <p:txBody>
          <a:bodyPr/>
          <a:lstStyle/>
          <a:p>
            <a:r>
              <a:rPr lang="en-US" altLang="ko-KR" smtClean="0"/>
              <a:t>July 2015</a:t>
            </a:r>
            <a:endParaRPr lang="en-US" altLang="ko-KR" dirty="0"/>
          </a:p>
        </p:txBody>
      </p:sp>
      <p:sp>
        <p:nvSpPr>
          <p:cNvPr id="5" name="바닥글 개체 틀 4"/>
          <p:cNvSpPr>
            <a:spLocks noGrp="1"/>
          </p:cNvSpPr>
          <p:nvPr>
            <p:ph type="ftr" sz="quarter" idx="11"/>
          </p:nvPr>
        </p:nvSpPr>
        <p:spPr/>
        <p:txBody>
          <a:bodyPr/>
          <a:lstStyle/>
          <a:p>
            <a:r>
              <a:rPr lang="nb-NO" altLang="ko-KR" smtClean="0"/>
              <a:t>Nah-Oak Song et al., KAIST</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6</a:t>
            </a:fld>
            <a:endParaRPr lang="en-US" altLang="ko-KR"/>
          </a:p>
        </p:txBody>
      </p:sp>
      <p:graphicFrame>
        <p:nvGraphicFramePr>
          <p:cNvPr id="7" name="개체 6"/>
          <p:cNvGraphicFramePr>
            <a:graphicFrameLocks noChangeAspect="1"/>
          </p:cNvGraphicFramePr>
          <p:nvPr>
            <p:extLst>
              <p:ext uri="{D42A27DB-BD31-4B8C-83A1-F6EECF244321}">
                <p14:modId xmlns:p14="http://schemas.microsoft.com/office/powerpoint/2010/main" val="2962808431"/>
              </p:ext>
            </p:extLst>
          </p:nvPr>
        </p:nvGraphicFramePr>
        <p:xfrm>
          <a:off x="1619672" y="2847140"/>
          <a:ext cx="6411731" cy="3462180"/>
        </p:xfrm>
        <a:graphic>
          <a:graphicData uri="http://schemas.openxmlformats.org/presentationml/2006/ole">
            <mc:AlternateContent xmlns:mc="http://schemas.openxmlformats.org/markup-compatibility/2006">
              <mc:Choice xmlns:v="urn:schemas-microsoft-com:vml" Requires="v">
                <p:oleObj spid="_x0000_s4112" name="Visio" r:id="rId3" imgW="7901929" imgH="4267200" progId="Visio.Drawing.15">
                  <p:embed/>
                </p:oleObj>
              </mc:Choice>
              <mc:Fallback>
                <p:oleObj name="Visio" r:id="rId3" imgW="7901929" imgH="4267200" progId="Visio.Drawing.15">
                  <p:embed/>
                  <p:pic>
                    <p:nvPicPr>
                      <p:cNvPr id="0" name="개체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19672" y="2847140"/>
                        <a:ext cx="6411731" cy="346218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0387824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Original RTS/CTS Handshaking</a:t>
            </a:r>
            <a:endParaRPr lang="ko-KR" altLang="en-US" dirty="0"/>
          </a:p>
        </p:txBody>
      </p:sp>
      <p:sp>
        <p:nvSpPr>
          <p:cNvPr id="3" name="내용 개체 틀 2"/>
          <p:cNvSpPr>
            <a:spLocks noGrp="1"/>
          </p:cNvSpPr>
          <p:nvPr>
            <p:ph idx="1"/>
          </p:nvPr>
        </p:nvSpPr>
        <p:spPr/>
        <p:txBody>
          <a:bodyPr/>
          <a:lstStyle/>
          <a:p>
            <a:r>
              <a:rPr lang="en-US" altLang="ko-KR" sz="2000" dirty="0"/>
              <a:t>NAV Setting </a:t>
            </a:r>
            <a:r>
              <a:rPr lang="en-US" altLang="ko-KR" sz="2000" dirty="0" smtClean="0"/>
              <a:t>Mechanism</a:t>
            </a:r>
            <a:endParaRPr lang="ko-KR" altLang="en-US" sz="2000" i="1" dirty="0"/>
          </a:p>
        </p:txBody>
      </p:sp>
      <p:sp>
        <p:nvSpPr>
          <p:cNvPr id="4" name="날짜 개체 틀 3"/>
          <p:cNvSpPr>
            <a:spLocks noGrp="1"/>
          </p:cNvSpPr>
          <p:nvPr>
            <p:ph type="dt" sz="half" idx="10"/>
          </p:nvPr>
        </p:nvSpPr>
        <p:spPr/>
        <p:txBody>
          <a:bodyPr/>
          <a:lstStyle/>
          <a:p>
            <a:r>
              <a:rPr lang="en-US" altLang="ko-KR" smtClean="0"/>
              <a:t>July 2015</a:t>
            </a:r>
            <a:endParaRPr lang="en-US" altLang="ko-KR" dirty="0"/>
          </a:p>
        </p:txBody>
      </p:sp>
      <p:sp>
        <p:nvSpPr>
          <p:cNvPr id="5" name="바닥글 개체 틀 4"/>
          <p:cNvSpPr>
            <a:spLocks noGrp="1"/>
          </p:cNvSpPr>
          <p:nvPr>
            <p:ph type="ftr" sz="quarter" idx="11"/>
          </p:nvPr>
        </p:nvSpPr>
        <p:spPr/>
        <p:txBody>
          <a:bodyPr/>
          <a:lstStyle/>
          <a:p>
            <a:r>
              <a:rPr lang="nb-NO" altLang="ko-KR" smtClean="0"/>
              <a:t>Nah-Oak Song et al., KAIST</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7</a:t>
            </a:fld>
            <a:endParaRPr lang="en-US" altLang="ko-KR"/>
          </a:p>
        </p:txBody>
      </p:sp>
      <p:graphicFrame>
        <p:nvGraphicFramePr>
          <p:cNvPr id="7" name="개체 6"/>
          <p:cNvGraphicFramePr>
            <a:graphicFrameLocks noChangeAspect="1"/>
          </p:cNvGraphicFramePr>
          <p:nvPr>
            <p:extLst>
              <p:ext uri="{D42A27DB-BD31-4B8C-83A1-F6EECF244321}">
                <p14:modId xmlns:p14="http://schemas.microsoft.com/office/powerpoint/2010/main" val="4144556040"/>
              </p:ext>
            </p:extLst>
          </p:nvPr>
        </p:nvGraphicFramePr>
        <p:xfrm>
          <a:off x="1547664" y="2258028"/>
          <a:ext cx="6378600" cy="4123300"/>
        </p:xfrm>
        <a:graphic>
          <a:graphicData uri="http://schemas.openxmlformats.org/presentationml/2006/ole">
            <mc:AlternateContent xmlns:mc="http://schemas.openxmlformats.org/markup-compatibility/2006">
              <mc:Choice xmlns:v="urn:schemas-microsoft-com:vml" Requires="v">
                <p:oleObj spid="_x0000_s5136" name="Visio" r:id="rId3" imgW="8854526" imgH="5722674" progId="Visio.Drawing.15">
                  <p:embed/>
                </p:oleObj>
              </mc:Choice>
              <mc:Fallback>
                <p:oleObj name="Visio" r:id="rId3" imgW="8854526" imgH="5722674" progId="Visio.Drawing.15">
                  <p:embed/>
                  <p:pic>
                    <p:nvPicPr>
                      <p:cNvPr id="0" name="개체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47664" y="2258028"/>
                        <a:ext cx="6378600" cy="412330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7274216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Proposed RTS/CTS Handshaking (1)</a:t>
            </a:r>
            <a:endParaRPr lang="ko-KR" altLang="en-US" dirty="0"/>
          </a:p>
        </p:txBody>
      </p:sp>
      <p:sp>
        <p:nvSpPr>
          <p:cNvPr id="3" name="내용 개체 틀 2"/>
          <p:cNvSpPr>
            <a:spLocks noGrp="1"/>
          </p:cNvSpPr>
          <p:nvPr>
            <p:ph idx="1"/>
          </p:nvPr>
        </p:nvSpPr>
        <p:spPr/>
        <p:txBody>
          <a:bodyPr/>
          <a:lstStyle/>
          <a:p>
            <a:pPr>
              <a:lnSpc>
                <a:spcPct val="150000"/>
              </a:lnSpc>
            </a:pPr>
            <a:r>
              <a:rPr lang="en-US" altLang="ko-KR" sz="1800" dirty="0"/>
              <a:t>Original RTS/CTS </a:t>
            </a:r>
            <a:r>
              <a:rPr lang="en-US" altLang="ko-KR" sz="1800" dirty="0" smtClean="0"/>
              <a:t>handshaking</a:t>
            </a:r>
            <a:endParaRPr lang="en-US" altLang="ko-KR" sz="1800" dirty="0"/>
          </a:p>
          <a:p>
            <a:pPr lvl="1">
              <a:lnSpc>
                <a:spcPct val="150000"/>
              </a:lnSpc>
            </a:pPr>
            <a:r>
              <a:rPr lang="en-US" altLang="ko-KR" sz="1800" dirty="0"/>
              <a:t>Removes </a:t>
            </a:r>
            <a:r>
              <a:rPr lang="en-US" altLang="ko-KR" sz="1800" dirty="0" smtClean="0"/>
              <a:t>hidden </a:t>
            </a:r>
            <a:r>
              <a:rPr lang="en-US" altLang="ko-KR" sz="1800" dirty="0"/>
              <a:t>n</a:t>
            </a:r>
            <a:r>
              <a:rPr lang="en-US" altLang="ko-KR" sz="1800" dirty="0" smtClean="0"/>
              <a:t>odes</a:t>
            </a:r>
            <a:endParaRPr lang="en-US" altLang="ko-KR" sz="1800" dirty="0"/>
          </a:p>
          <a:p>
            <a:pPr lvl="1">
              <a:lnSpc>
                <a:spcPct val="150000"/>
              </a:lnSpc>
            </a:pPr>
            <a:r>
              <a:rPr lang="en-US" altLang="ko-KR" sz="1800" dirty="0"/>
              <a:t>Instead, </a:t>
            </a:r>
            <a:r>
              <a:rPr lang="en-US" altLang="ko-KR" sz="1800" dirty="0" smtClean="0"/>
              <a:t>creates </a:t>
            </a:r>
            <a:r>
              <a:rPr lang="en-US" altLang="ko-KR" sz="1800" dirty="0"/>
              <a:t>m</a:t>
            </a:r>
            <a:r>
              <a:rPr lang="en-US" altLang="ko-KR" sz="1800" dirty="0" smtClean="0"/>
              <a:t>ore </a:t>
            </a:r>
            <a:r>
              <a:rPr lang="en-US" altLang="ko-KR" sz="1800" dirty="0"/>
              <a:t>e</a:t>
            </a:r>
            <a:r>
              <a:rPr lang="en-US" altLang="ko-KR" sz="1800" dirty="0" smtClean="0"/>
              <a:t>xposed </a:t>
            </a:r>
            <a:r>
              <a:rPr lang="en-US" altLang="ko-KR" sz="1800" dirty="0"/>
              <a:t>n</a:t>
            </a:r>
            <a:r>
              <a:rPr lang="en-US" altLang="ko-KR" sz="1800" dirty="0" smtClean="0"/>
              <a:t>odes</a:t>
            </a:r>
            <a:endParaRPr lang="en-US" altLang="ko-KR" sz="1800" dirty="0"/>
          </a:p>
          <a:p>
            <a:pPr lvl="1">
              <a:lnSpc>
                <a:spcPct val="150000"/>
              </a:lnSpc>
            </a:pPr>
            <a:r>
              <a:rPr lang="en-US" altLang="ko-KR" sz="1800" dirty="0"/>
              <a:t>Thus, </a:t>
            </a:r>
            <a:r>
              <a:rPr lang="en-US" altLang="ko-KR" sz="1800" dirty="0" smtClean="0"/>
              <a:t>results </a:t>
            </a:r>
            <a:r>
              <a:rPr lang="en-US" altLang="ko-KR" sz="1800" dirty="0"/>
              <a:t>in </a:t>
            </a:r>
            <a:r>
              <a:rPr lang="en-US" altLang="ko-KR" sz="1800" dirty="0" smtClean="0"/>
              <a:t>inefficient </a:t>
            </a:r>
            <a:r>
              <a:rPr lang="en-US" altLang="ko-KR" sz="1800" dirty="0"/>
              <a:t>u</a:t>
            </a:r>
            <a:r>
              <a:rPr lang="en-US" altLang="ko-KR" sz="1800" dirty="0" smtClean="0"/>
              <a:t>se </a:t>
            </a:r>
            <a:r>
              <a:rPr lang="en-US" altLang="ko-KR" sz="1800" dirty="0"/>
              <a:t>of </a:t>
            </a:r>
            <a:r>
              <a:rPr lang="en-US" altLang="ko-KR" sz="1800" dirty="0" smtClean="0"/>
              <a:t>valuable </a:t>
            </a:r>
            <a:r>
              <a:rPr lang="en-US" altLang="ko-KR" sz="1800" dirty="0"/>
              <a:t>r</a:t>
            </a:r>
            <a:r>
              <a:rPr lang="en-US" altLang="ko-KR" sz="1800" dirty="0" smtClean="0"/>
              <a:t>esource</a:t>
            </a:r>
            <a:endParaRPr lang="en-US" altLang="ko-KR" sz="1800" dirty="0"/>
          </a:p>
          <a:p>
            <a:pPr>
              <a:lnSpc>
                <a:spcPct val="150000"/>
              </a:lnSpc>
            </a:pPr>
            <a:r>
              <a:rPr lang="en-US" altLang="ko-KR" sz="1800" dirty="0"/>
              <a:t>Proposed RTS/CTS </a:t>
            </a:r>
            <a:r>
              <a:rPr lang="en-US" altLang="ko-KR" sz="1800" dirty="0" smtClean="0"/>
              <a:t>handshaking</a:t>
            </a:r>
            <a:endParaRPr lang="en-US" altLang="ko-KR" sz="1800" dirty="0"/>
          </a:p>
          <a:p>
            <a:pPr lvl="1">
              <a:lnSpc>
                <a:spcPct val="150000"/>
              </a:lnSpc>
            </a:pPr>
            <a:r>
              <a:rPr lang="en-US" altLang="ko-KR" sz="1800" dirty="0" smtClean="0"/>
              <a:t>Minimizes </a:t>
            </a:r>
            <a:r>
              <a:rPr lang="en-US" altLang="ko-KR" sz="1800" dirty="0"/>
              <a:t>e</a:t>
            </a:r>
            <a:r>
              <a:rPr lang="en-US" altLang="ko-KR" sz="1800" dirty="0" smtClean="0"/>
              <a:t>xposed </a:t>
            </a:r>
            <a:r>
              <a:rPr lang="en-US" altLang="ko-KR" sz="1800" dirty="0"/>
              <a:t>n</a:t>
            </a:r>
            <a:r>
              <a:rPr lang="en-US" altLang="ko-KR" sz="1800" dirty="0" smtClean="0"/>
              <a:t>odes </a:t>
            </a:r>
            <a:r>
              <a:rPr lang="en-US" altLang="ko-KR" sz="1800" dirty="0"/>
              <a:t>created by </a:t>
            </a:r>
            <a:r>
              <a:rPr lang="en-US" altLang="ko-KR" sz="1800" dirty="0" smtClean="0"/>
              <a:t>the original RTS/CTS handshaking</a:t>
            </a:r>
            <a:endParaRPr lang="en-US" altLang="ko-KR" sz="1800" dirty="0"/>
          </a:p>
          <a:p>
            <a:pPr lvl="1">
              <a:lnSpc>
                <a:spcPct val="150000"/>
              </a:lnSpc>
            </a:pPr>
            <a:r>
              <a:rPr lang="en-US" altLang="ko-KR" sz="1800" dirty="0"/>
              <a:t>By </a:t>
            </a:r>
            <a:r>
              <a:rPr lang="en-US" altLang="ko-KR" sz="1800" dirty="0" smtClean="0"/>
              <a:t>smart </a:t>
            </a:r>
            <a:r>
              <a:rPr lang="en-US" altLang="ko-KR" sz="1800" dirty="0"/>
              <a:t>NAV </a:t>
            </a:r>
            <a:r>
              <a:rPr lang="en-US" altLang="ko-KR" sz="1800" dirty="0" smtClean="0"/>
              <a:t>setting </a:t>
            </a:r>
            <a:r>
              <a:rPr lang="en-US" altLang="ko-KR" sz="1800" dirty="0"/>
              <a:t>m</a:t>
            </a:r>
            <a:r>
              <a:rPr lang="en-US" altLang="ko-KR" sz="1800" dirty="0" smtClean="0"/>
              <a:t>echanism</a:t>
            </a:r>
            <a:endParaRPr lang="en-US" altLang="ko-KR" sz="1800" dirty="0"/>
          </a:p>
        </p:txBody>
      </p:sp>
      <p:sp>
        <p:nvSpPr>
          <p:cNvPr id="4" name="날짜 개체 틀 3"/>
          <p:cNvSpPr>
            <a:spLocks noGrp="1"/>
          </p:cNvSpPr>
          <p:nvPr>
            <p:ph type="dt" sz="half" idx="10"/>
          </p:nvPr>
        </p:nvSpPr>
        <p:spPr/>
        <p:txBody>
          <a:bodyPr/>
          <a:lstStyle/>
          <a:p>
            <a:r>
              <a:rPr lang="en-US" altLang="ko-KR" smtClean="0"/>
              <a:t>July 2015</a:t>
            </a:r>
            <a:endParaRPr lang="en-US" altLang="ko-KR" dirty="0"/>
          </a:p>
        </p:txBody>
      </p:sp>
      <p:sp>
        <p:nvSpPr>
          <p:cNvPr id="5" name="바닥글 개체 틀 4"/>
          <p:cNvSpPr>
            <a:spLocks noGrp="1"/>
          </p:cNvSpPr>
          <p:nvPr>
            <p:ph type="ftr" sz="quarter" idx="11"/>
          </p:nvPr>
        </p:nvSpPr>
        <p:spPr/>
        <p:txBody>
          <a:bodyPr/>
          <a:lstStyle/>
          <a:p>
            <a:r>
              <a:rPr lang="nb-NO" altLang="ko-KR" smtClean="0"/>
              <a:t>Nah-Oak Song et al., KAIST</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8</a:t>
            </a:fld>
            <a:endParaRPr lang="en-US" altLang="ko-KR"/>
          </a:p>
        </p:txBody>
      </p:sp>
    </p:spTree>
    <p:extLst>
      <p:ext uri="{BB962C8B-B14F-4D97-AF65-F5344CB8AC3E}">
        <p14:creationId xmlns:p14="http://schemas.microsoft.com/office/powerpoint/2010/main" val="3663480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Proposed RTS/CTS Handshaking (2)</a:t>
            </a:r>
            <a:endParaRPr lang="ko-KR" altLang="en-US" dirty="0"/>
          </a:p>
        </p:txBody>
      </p:sp>
      <p:sp>
        <p:nvSpPr>
          <p:cNvPr id="3" name="내용 개체 틀 2"/>
          <p:cNvSpPr>
            <a:spLocks noGrp="1"/>
          </p:cNvSpPr>
          <p:nvPr>
            <p:ph idx="1"/>
          </p:nvPr>
        </p:nvSpPr>
        <p:spPr/>
        <p:txBody>
          <a:bodyPr/>
          <a:lstStyle/>
          <a:p>
            <a:pPr>
              <a:lnSpc>
                <a:spcPct val="150000"/>
              </a:lnSpc>
            </a:pPr>
            <a:r>
              <a:rPr lang="en-US" altLang="ko-KR" sz="2000" dirty="0"/>
              <a:t>W</a:t>
            </a:r>
            <a:r>
              <a:rPr lang="en-US" altLang="ko-KR" sz="2000" dirty="0" smtClean="0"/>
              <a:t>hen </a:t>
            </a:r>
            <a:r>
              <a:rPr lang="en-US" altLang="ko-KR" sz="2000" dirty="0"/>
              <a:t>RTS is sent: </a:t>
            </a:r>
          </a:p>
          <a:p>
            <a:pPr lvl="1"/>
            <a:r>
              <a:rPr lang="en-US" altLang="ko-KR" sz="1800" dirty="0"/>
              <a:t>PDs in the comm. </a:t>
            </a:r>
            <a:r>
              <a:rPr lang="en-US" altLang="ko-KR" sz="1800" dirty="0" smtClean="0"/>
              <a:t>range </a:t>
            </a:r>
            <a:r>
              <a:rPr lang="en-US" altLang="ko-KR" sz="1800" dirty="0"/>
              <a:t>of RTS (PD</a:t>
            </a:r>
            <a:r>
              <a:rPr lang="en-US" altLang="ko-KR" sz="1800" baseline="-25000" dirty="0"/>
              <a:t>RTS</a:t>
            </a:r>
            <a:r>
              <a:rPr lang="en-US" altLang="ko-KR" sz="1800" dirty="0"/>
              <a:t>) set </a:t>
            </a:r>
            <a:r>
              <a:rPr lang="en-US" altLang="ko-KR" sz="1800" i="1" dirty="0"/>
              <a:t>NAV for </a:t>
            </a:r>
            <a:r>
              <a:rPr lang="en-US" altLang="ko-KR" sz="1800" i="1" dirty="0" smtClean="0"/>
              <a:t>the duration </a:t>
            </a:r>
            <a:r>
              <a:rPr lang="en-US" altLang="ko-KR" sz="1800" i="1" dirty="0"/>
              <a:t>of </a:t>
            </a:r>
            <a:r>
              <a:rPr lang="en-US" altLang="ko-KR" sz="1800" i="1" dirty="0" smtClean="0"/>
              <a:t>CTS</a:t>
            </a:r>
            <a:endParaRPr lang="en-US" altLang="ko-KR" sz="1800" i="1" dirty="0">
              <a:solidFill>
                <a:srgbClr val="0070C0"/>
              </a:solidFill>
            </a:endParaRPr>
          </a:p>
        </p:txBody>
      </p:sp>
      <p:sp>
        <p:nvSpPr>
          <p:cNvPr id="4" name="날짜 개체 틀 3"/>
          <p:cNvSpPr>
            <a:spLocks noGrp="1"/>
          </p:cNvSpPr>
          <p:nvPr>
            <p:ph type="dt" sz="half" idx="10"/>
          </p:nvPr>
        </p:nvSpPr>
        <p:spPr/>
        <p:txBody>
          <a:bodyPr/>
          <a:lstStyle/>
          <a:p>
            <a:r>
              <a:rPr lang="en-US" altLang="ko-KR" smtClean="0"/>
              <a:t>July 2015</a:t>
            </a:r>
            <a:endParaRPr lang="en-US" altLang="ko-KR" dirty="0"/>
          </a:p>
        </p:txBody>
      </p:sp>
      <p:sp>
        <p:nvSpPr>
          <p:cNvPr id="5" name="바닥글 개체 틀 4"/>
          <p:cNvSpPr>
            <a:spLocks noGrp="1"/>
          </p:cNvSpPr>
          <p:nvPr>
            <p:ph type="ftr" sz="quarter" idx="11"/>
          </p:nvPr>
        </p:nvSpPr>
        <p:spPr/>
        <p:txBody>
          <a:bodyPr/>
          <a:lstStyle/>
          <a:p>
            <a:r>
              <a:rPr lang="nb-NO" altLang="ko-KR" smtClean="0"/>
              <a:t>Nah-Oak Song et al., KAIST</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9</a:t>
            </a:fld>
            <a:endParaRPr lang="en-US" altLang="ko-KR"/>
          </a:p>
        </p:txBody>
      </p:sp>
      <p:graphicFrame>
        <p:nvGraphicFramePr>
          <p:cNvPr id="7" name="개체 6"/>
          <p:cNvGraphicFramePr>
            <a:graphicFrameLocks noChangeAspect="1"/>
          </p:cNvGraphicFramePr>
          <p:nvPr>
            <p:extLst>
              <p:ext uri="{D42A27DB-BD31-4B8C-83A1-F6EECF244321}">
                <p14:modId xmlns:p14="http://schemas.microsoft.com/office/powerpoint/2010/main" val="3921584322"/>
              </p:ext>
            </p:extLst>
          </p:nvPr>
        </p:nvGraphicFramePr>
        <p:xfrm>
          <a:off x="1691680" y="2825078"/>
          <a:ext cx="6481093" cy="3484242"/>
        </p:xfrm>
        <a:graphic>
          <a:graphicData uri="http://schemas.openxmlformats.org/presentationml/2006/ole">
            <mc:AlternateContent xmlns:mc="http://schemas.openxmlformats.org/markup-compatibility/2006">
              <mc:Choice xmlns:v="urn:schemas-microsoft-com:vml" Requires="v">
                <p:oleObj spid="_x0000_s6160" name="Visio" r:id="rId3" imgW="8846746" imgH="4754880" progId="Visio.Drawing.15">
                  <p:embed/>
                </p:oleObj>
              </mc:Choice>
              <mc:Fallback>
                <p:oleObj name="Visio" r:id="rId3" imgW="8846746" imgH="4754880" progId="Visio.Drawing.15">
                  <p:embed/>
                  <p:pic>
                    <p:nvPicPr>
                      <p:cNvPr id="0" name="개체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91680" y="2825078"/>
                        <a:ext cx="6481093" cy="3484242"/>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4125091038"/>
      </p:ext>
    </p:extLst>
  </p:cSld>
  <p:clrMapOvr>
    <a:masterClrMapping/>
  </p:clrMapOvr>
</p:sld>
</file>

<file path=ppt/theme/theme1.xml><?xml version="1.0" encoding="utf-8"?>
<a:theme xmlns:a="http://schemas.openxmlformats.org/drawingml/2006/main" name="template">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Template>
  <TotalTime>91</TotalTime>
  <Words>586</Words>
  <Application>Microsoft Office PowerPoint</Application>
  <PresentationFormat>화면 슬라이드 쇼(4:3)</PresentationFormat>
  <Paragraphs>94</Paragraphs>
  <Slides>13</Slides>
  <Notes>0</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13</vt:i4>
      </vt:variant>
    </vt:vector>
  </HeadingPairs>
  <TitlesOfParts>
    <vt:vector size="15" baseType="lpstr">
      <vt:lpstr>template</vt:lpstr>
      <vt:lpstr>Visio</vt:lpstr>
      <vt:lpstr>PowerPoint 프레젠테이션</vt:lpstr>
      <vt:lpstr>High Efficiency RTS/CTS Handshaking Minimizing Exposed Node Problems</vt:lpstr>
      <vt:lpstr>Terminology</vt:lpstr>
      <vt:lpstr>Communication Range (1)</vt:lpstr>
      <vt:lpstr>Communication Range (2)</vt:lpstr>
      <vt:lpstr>Communication Range (3)</vt:lpstr>
      <vt:lpstr>Original RTS/CTS Handshaking</vt:lpstr>
      <vt:lpstr>Proposed RTS/CTS Handshaking (1)</vt:lpstr>
      <vt:lpstr>Proposed RTS/CTS Handshaking (2)</vt:lpstr>
      <vt:lpstr>Proposed RTS/CTS Handshaking (3)</vt:lpstr>
      <vt:lpstr>Proposed RTS/CTS Handshaking (4)</vt:lpstr>
      <vt:lpstr>Proposed RTS/CTS Handshaking (5)</vt:lpstr>
      <vt:lpstr>Conclusion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subject>IEEE 802.15 &lt;subject&gt;</dc:subject>
  <dc:creator>BJ Kwak</dc:creator>
  <dc:description>&lt;doc#&gt;</dc:description>
  <cp:lastModifiedBy>BJ</cp:lastModifiedBy>
  <cp:revision>21</cp:revision>
  <cp:lastPrinted>1998-02-10T13:28:06Z</cp:lastPrinted>
  <dcterms:created xsi:type="dcterms:W3CDTF">2014-03-12T01:39:25Z</dcterms:created>
  <dcterms:modified xsi:type="dcterms:W3CDTF">2015-07-14T10:42:22Z</dcterms:modified>
</cp:coreProperties>
</file>