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9" r:id="rId2"/>
    <p:sldId id="264" r:id="rId3"/>
    <p:sldId id="284" r:id="rId4"/>
    <p:sldId id="275" r:id="rId5"/>
    <p:sldId id="276" r:id="rId6"/>
    <p:sldId id="277" r:id="rId7"/>
    <p:sldId id="278" r:id="rId8"/>
    <p:sldId id="279" r:id="rId9"/>
    <p:sldId id="280" r:id="rId10"/>
    <p:sldId id="281" r:id="rId11"/>
    <p:sldId id="282" r:id="rId12"/>
    <p:sldId id="283" r:id="rId13"/>
    <p:sldId id="285"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9" d="100"/>
          <a:sy n="69" d="100"/>
        </p:scale>
        <p:origin x="-133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772816"/>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772816"/>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July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nb-NO" altLang="ko-KR" smtClean="0"/>
              <a:t>Nah-Oak Song et al., KAIST</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July 2015</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nb-NO" altLang="ko-KR" smtClean="0"/>
              <a:t>Nah-Oak Song et al., KAIST</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July 2015</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nb-NO" altLang="ko-KR" smtClean="0"/>
              <a:t>Nah-Oak Song et al., KAIST</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July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nb-NO" altLang="ko-KR" smtClean="0"/>
              <a:t>Nah-Oak Song et al., KAIST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802.15-15-0550-00-0008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Visio____666.vsdx"/><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Visio____777.vsdx"/><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Visio____888.vsdx"/><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8.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___111.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___222.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Visio____333.vsd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Visio____444.vsd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Visio____555.vsdx"/><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July 2015</a:t>
            </a:r>
            <a:endParaRPr lang="en-US" altLang="ko-KR"/>
          </a:p>
        </p:txBody>
      </p:sp>
      <p:sp>
        <p:nvSpPr>
          <p:cNvPr id="5" name="바닥글 개체 틀 2"/>
          <p:cNvSpPr>
            <a:spLocks noGrp="1"/>
          </p:cNvSpPr>
          <p:nvPr>
            <p:ph type="ftr" sz="quarter" idx="11"/>
          </p:nvPr>
        </p:nvSpPr>
        <p:spPr/>
        <p:txBody>
          <a:bodyPr/>
          <a:lstStyle/>
          <a:p>
            <a:r>
              <a:rPr lang="nb-NO" altLang="ko-KR" smtClean="0"/>
              <a:t>Nah-Oak Song et al., KAIST</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ea typeface="굴림" charset="-127"/>
              </a:rPr>
              <a:t> </a:t>
            </a:r>
            <a:r>
              <a:rPr lang="en-US" altLang="ko-KR" sz="1600" dirty="0" smtClean="0">
                <a:ea typeface="굴림" charset="-127"/>
              </a:rPr>
              <a:t>High Efficiency  RTS/CTS Handshaking Minimizing Exposed </a:t>
            </a:r>
            <a:r>
              <a:rPr lang="en-US" altLang="ko-KR" sz="1600" dirty="0" smtClean="0">
                <a:ea typeface="굴림" charset="-127"/>
              </a:rPr>
              <a:t>Node</a:t>
            </a:r>
            <a:r>
              <a:rPr lang="en-US" altLang="ko-KR" sz="1600" dirty="0" smtClean="0">
                <a:ea typeface="굴림" charset="-127"/>
              </a:rPr>
              <a:t> </a:t>
            </a:r>
            <a:r>
              <a:rPr lang="en-US" altLang="ko-KR" sz="1600" dirty="0" smtClean="0">
                <a:ea typeface="굴림" charset="-127"/>
              </a:rPr>
              <a:t>Problems</a:t>
            </a:r>
            <a:endParaRPr lang="en-US" altLang="ko-KR" sz="1600" dirty="0">
              <a:ea typeface="굴림" charset="-127"/>
            </a:endParaRPr>
          </a:p>
          <a:p>
            <a:r>
              <a:rPr lang="en-US" altLang="ko-KR" sz="1600" b="1" dirty="0">
                <a:ea typeface="굴림" charset="-127"/>
              </a:rPr>
              <a:t>Date Submitted: </a:t>
            </a:r>
            <a:r>
              <a:rPr lang="en-US" altLang="ko-KR" sz="1600" dirty="0" smtClean="0">
                <a:ea typeface="굴림" charset="-127"/>
              </a:rPr>
              <a:t>July ,2015</a:t>
            </a:r>
            <a:endParaRPr lang="en-US" altLang="ko-KR" sz="1600" dirty="0">
              <a:ea typeface="굴림" charset="-127"/>
            </a:endParaRPr>
          </a:p>
          <a:p>
            <a:r>
              <a:rPr lang="en-US" altLang="ko-KR" sz="1600" b="1" dirty="0">
                <a:ea typeface="굴림" charset="-127"/>
              </a:rPr>
              <a:t>Source:</a:t>
            </a:r>
            <a:r>
              <a:rPr lang="en-US" altLang="ko-KR" sz="1600" dirty="0">
                <a:ea typeface="굴림" charset="-127"/>
              </a:rPr>
              <a:t> </a:t>
            </a:r>
            <a:r>
              <a:rPr lang="en-US" altLang="ko-KR" sz="1600" dirty="0" smtClean="0">
                <a:ea typeface="굴림" charset="-127"/>
              </a:rPr>
              <a:t>[Nah-Oak Song, </a:t>
            </a:r>
            <a:r>
              <a:rPr lang="en-US" altLang="ko-KR" sz="1600" dirty="0" err="1" smtClean="0">
                <a:ea typeface="굴림" charset="-127"/>
              </a:rPr>
              <a:t>Junhyuk</a:t>
            </a:r>
            <a:r>
              <a:rPr lang="en-US" altLang="ko-KR" sz="1600" dirty="0" smtClean="0">
                <a:ea typeface="굴림" charset="-127"/>
              </a:rPr>
              <a:t> Kim]</a:t>
            </a:r>
            <a:r>
              <a:rPr lang="en-US" altLang="ko-KR" sz="1600" baseline="30000" dirty="0" smtClean="0">
                <a:ea typeface="굴림" charset="-127"/>
              </a:rPr>
              <a:t>1</a:t>
            </a:r>
            <a:r>
              <a:rPr lang="en-US" altLang="ko-KR" sz="1600" dirty="0" smtClean="0">
                <a:ea typeface="굴림" charset="-127"/>
              </a:rPr>
              <a:t>, [</a:t>
            </a:r>
            <a:r>
              <a:rPr lang="en-US" altLang="ko-KR" sz="1600" dirty="0" err="1" smtClean="0">
                <a:ea typeface="굴림" charset="-127"/>
              </a:rPr>
              <a:t>Byung</a:t>
            </a:r>
            <a:r>
              <a:rPr lang="en-US" altLang="ko-KR" sz="1600" dirty="0" smtClean="0">
                <a:ea typeface="굴림" charset="-127"/>
              </a:rPr>
              <a:t>-Jae </a:t>
            </a:r>
            <a:r>
              <a:rPr lang="en-US" altLang="ko-KR" sz="1600" dirty="0" err="1" smtClean="0">
                <a:ea typeface="굴림" charset="-127"/>
              </a:rPr>
              <a:t>Kwak</a:t>
            </a:r>
            <a:r>
              <a:rPr lang="en-US" altLang="ko-KR" sz="1600" dirty="0" smtClean="0">
                <a:ea typeface="굴림" charset="-127"/>
              </a:rPr>
              <a:t>]</a:t>
            </a:r>
            <a:r>
              <a:rPr lang="en-US" altLang="ko-KR" sz="1600" baseline="30000" dirty="0" smtClean="0">
                <a:ea typeface="굴림" charset="-127"/>
              </a:rPr>
              <a:t>2</a:t>
            </a:r>
            <a:r>
              <a:rPr lang="en-US" altLang="ko-KR" sz="1600" dirty="0" smtClean="0">
                <a:ea typeface="굴림" charset="-127"/>
              </a:rPr>
              <a:t> </a:t>
            </a:r>
            <a:r>
              <a:rPr lang="en-US" altLang="ko-KR" sz="1600" dirty="0">
                <a:ea typeface="굴림" charset="-127"/>
              </a:rPr>
              <a:t>Company </a:t>
            </a:r>
            <a:r>
              <a:rPr lang="en-US" altLang="ko-KR" sz="1600" dirty="0" smtClean="0">
                <a:ea typeface="굴림" charset="-127"/>
              </a:rPr>
              <a:t>[KAIST]</a:t>
            </a:r>
            <a:r>
              <a:rPr lang="en-US" altLang="ko-KR" sz="1600" baseline="30000" dirty="0" smtClean="0">
                <a:ea typeface="굴림" charset="-127"/>
              </a:rPr>
              <a:t>1</a:t>
            </a:r>
            <a:r>
              <a:rPr lang="en-US" altLang="ko-KR" sz="1600" dirty="0" smtClean="0">
                <a:ea typeface="굴림" charset="-127"/>
              </a:rPr>
              <a:t>, [ETRI]</a:t>
            </a:r>
            <a:r>
              <a:rPr lang="en-US" altLang="ko-KR" sz="1600" baseline="30000" dirty="0" smtClean="0">
                <a:ea typeface="굴림" charset="-127"/>
              </a:rPr>
              <a:t>2</a:t>
            </a:r>
            <a:endParaRPr lang="en-US" altLang="ko-KR" sz="1600" dirty="0">
              <a:ea typeface="굴림" charset="-127"/>
            </a:endParaRPr>
          </a:p>
          <a:p>
            <a:r>
              <a:rPr lang="en-US" altLang="ko-KR" sz="1600" dirty="0">
                <a:solidFill>
                  <a:schemeClr val="tx2"/>
                </a:solidFill>
                <a:ea typeface="굴림" charset="-127"/>
              </a:rPr>
              <a:t>Address </a:t>
            </a:r>
            <a:r>
              <a:rPr lang="en-US" altLang="ko-KR" sz="1600" dirty="0" smtClean="0">
                <a:solidFill>
                  <a:schemeClr val="tx2"/>
                </a:solidFill>
                <a:ea typeface="굴림" charset="-127"/>
              </a:rPr>
              <a:t>[</a:t>
            </a:r>
            <a:r>
              <a:rPr lang="en-US" altLang="ko-KR" sz="1600" dirty="0" smtClean="0">
                <a:ea typeface="굴림" charset="-127"/>
              </a:rPr>
              <a:t>]</a:t>
            </a:r>
            <a:r>
              <a:rPr lang="en-US" altLang="ko-KR" sz="1600" baseline="30000" dirty="0" smtClean="0">
                <a:ea typeface="굴림" charset="-127"/>
              </a:rPr>
              <a:t>1</a:t>
            </a:r>
            <a:r>
              <a:rPr lang="en-US" altLang="ko-KR" sz="1600" dirty="0" smtClean="0">
                <a:solidFill>
                  <a:schemeClr val="tx2"/>
                </a:solidFill>
                <a:ea typeface="굴림" charset="-127"/>
              </a:rPr>
              <a:t>,</a:t>
            </a:r>
          </a:p>
          <a:p>
            <a:r>
              <a:rPr lang="en-US" altLang="ko-KR" sz="1600" dirty="0">
                <a:solidFill>
                  <a:schemeClr val="tx2"/>
                </a:solidFill>
                <a:ea typeface="굴림" charset="-127"/>
              </a:rPr>
              <a:t> </a:t>
            </a:r>
            <a:r>
              <a:rPr lang="en-US" altLang="ko-KR" sz="1600" dirty="0" smtClean="0">
                <a:solidFill>
                  <a:schemeClr val="tx2"/>
                </a:solidFill>
                <a:ea typeface="굴림" charset="-127"/>
              </a:rPr>
              <a:t>             [218 </a:t>
            </a:r>
            <a:r>
              <a:rPr lang="en-US" altLang="ko-KR" sz="1600" dirty="0" err="1" smtClean="0">
                <a:solidFill>
                  <a:schemeClr val="tx2"/>
                </a:solidFill>
                <a:ea typeface="굴림" charset="-127"/>
              </a:rPr>
              <a:t>Gajeong-ro</a:t>
            </a:r>
            <a:r>
              <a:rPr lang="en-US" altLang="ko-KR" sz="1600" dirty="0" smtClean="0">
                <a:solidFill>
                  <a:schemeClr val="tx2"/>
                </a:solidFill>
                <a:ea typeface="굴림" charset="-127"/>
              </a:rPr>
              <a:t>, </a:t>
            </a:r>
            <a:r>
              <a:rPr lang="en-US" altLang="ko-KR" sz="1600" dirty="0" err="1" smtClean="0">
                <a:solidFill>
                  <a:schemeClr val="tx2"/>
                </a:solidFill>
                <a:ea typeface="굴림" charset="-127"/>
              </a:rPr>
              <a:t>Yuseong-gu</a:t>
            </a:r>
            <a:r>
              <a:rPr lang="en-US" altLang="ko-KR" sz="1600" dirty="0" smtClean="0">
                <a:solidFill>
                  <a:schemeClr val="tx2"/>
                </a:solidFill>
                <a:ea typeface="굴림" charset="-127"/>
              </a:rPr>
              <a:t>, Daejeon, Korea</a:t>
            </a:r>
            <a:r>
              <a:rPr lang="en-US" altLang="ko-KR" sz="1600" dirty="0" smtClean="0">
                <a:ea typeface="굴림" charset="-127"/>
              </a:rPr>
              <a:t>]</a:t>
            </a:r>
            <a:r>
              <a:rPr lang="en-US" altLang="ko-KR" sz="1600" baseline="30000" dirty="0" smtClean="0">
                <a:ea typeface="굴림" charset="-127"/>
              </a:rPr>
              <a:t>2</a:t>
            </a:r>
            <a:endParaRPr lang="en-US" altLang="ko-KR" sz="1600" dirty="0" smtClean="0">
              <a:ea typeface="굴림" charset="-127"/>
            </a:endParaRPr>
          </a:p>
          <a:p>
            <a:r>
              <a:rPr lang="en-US" altLang="ko-KR" sz="1600" dirty="0" smtClean="0">
                <a:ea typeface="굴림" charset="-127"/>
              </a:rPr>
              <a:t>E-Mail:[nsong@kaist.ac.kr, kim.jh@kaist.ac.kr]</a:t>
            </a:r>
            <a:r>
              <a:rPr lang="en-US" altLang="ko-KR" sz="1600" baseline="30000" dirty="0" smtClean="0">
                <a:ea typeface="굴림" charset="-127"/>
              </a:rPr>
              <a:t>1</a:t>
            </a:r>
            <a:r>
              <a:rPr lang="en-US" altLang="ko-KR" sz="1600" dirty="0" smtClean="0">
                <a:ea typeface="굴림" charset="-127"/>
              </a:rPr>
              <a:t>, [bjkwak@etri.re.kr]</a:t>
            </a:r>
            <a:r>
              <a:rPr lang="en-US" altLang="ko-KR" sz="1600" baseline="30000" dirty="0" smtClean="0">
                <a:ea typeface="굴림" charset="-127"/>
              </a:rPr>
              <a:t>2</a:t>
            </a:r>
            <a:r>
              <a:rPr lang="en-US" altLang="ko-KR" sz="1600" dirty="0">
                <a:ea typeface="굴림" charset="-127"/>
              </a:rPr>
              <a:t>	</a:t>
            </a: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P802.15.8 Draft D0.12.0</a:t>
            </a:r>
            <a:endParaRPr lang="en-US" altLang="ko-KR"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Abstract:</a:t>
            </a:r>
            <a:r>
              <a:rPr lang="en-US" altLang="ko-KR" sz="1600" dirty="0">
                <a:solidFill>
                  <a:schemeClr val="tx2"/>
                </a:solidFill>
                <a:ea typeface="굴림" charset="-127"/>
              </a:rPr>
              <a:t>	</a:t>
            </a:r>
            <a:r>
              <a:rPr lang="en-US" altLang="ko-KR" sz="1600" dirty="0" smtClean="0">
                <a:solidFill>
                  <a:schemeClr val="tx2"/>
                </a:solidFill>
                <a:ea typeface="굴림" charset="-127"/>
              </a:rPr>
              <a:t>Proposes a new RTS/CTS </a:t>
            </a:r>
            <a:r>
              <a:rPr lang="en-US" altLang="ko-KR" sz="1600" dirty="0" smtClean="0">
                <a:solidFill>
                  <a:schemeClr val="tx2"/>
                </a:solidFill>
                <a:ea typeface="굴림" charset="-127"/>
              </a:rPr>
              <a:t>handshaking </a:t>
            </a:r>
            <a:r>
              <a:rPr lang="en-US" altLang="ko-KR" sz="1600" dirty="0" smtClean="0">
                <a:solidFill>
                  <a:schemeClr val="tx2"/>
                </a:solidFill>
                <a:ea typeface="굴림" charset="-127"/>
              </a:rPr>
              <a:t>mechanism that improves efficiency by minimizing exposed </a:t>
            </a:r>
            <a:r>
              <a:rPr lang="en-US" altLang="ko-KR" sz="1600" dirty="0" smtClean="0">
                <a:solidFill>
                  <a:schemeClr val="tx2"/>
                </a:solidFill>
                <a:ea typeface="굴림" charset="-127"/>
              </a:rPr>
              <a:t>node</a:t>
            </a:r>
            <a:r>
              <a:rPr lang="en-US" altLang="ko-KR" sz="1600" dirty="0" smtClean="0">
                <a:solidFill>
                  <a:schemeClr val="tx2"/>
                </a:solidFill>
                <a:ea typeface="굴림" charset="-127"/>
              </a:rPr>
              <a:t> </a:t>
            </a:r>
            <a:r>
              <a:rPr lang="en-US" altLang="ko-KR" sz="1600" dirty="0" smtClean="0">
                <a:solidFill>
                  <a:schemeClr val="tx2"/>
                </a:solidFill>
                <a:ea typeface="굴림" charset="-127"/>
              </a:rPr>
              <a:t>problem.</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Discussion</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RTS/CTS Handshaking (3)</a:t>
            </a:r>
            <a:endParaRPr lang="ko-KR" altLang="en-US" dirty="0"/>
          </a:p>
        </p:txBody>
      </p:sp>
      <p:sp>
        <p:nvSpPr>
          <p:cNvPr id="3" name="내용 개체 틀 2"/>
          <p:cNvSpPr>
            <a:spLocks noGrp="1"/>
          </p:cNvSpPr>
          <p:nvPr>
            <p:ph idx="1"/>
          </p:nvPr>
        </p:nvSpPr>
        <p:spPr/>
        <p:txBody>
          <a:bodyPr/>
          <a:lstStyle/>
          <a:p>
            <a:r>
              <a:rPr lang="en-US" altLang="ko-KR" sz="2000" dirty="0"/>
              <a:t>W</a:t>
            </a:r>
            <a:r>
              <a:rPr lang="en-US" altLang="ko-KR" sz="2000" dirty="0" smtClean="0"/>
              <a:t>hen </a:t>
            </a:r>
            <a:r>
              <a:rPr lang="en-US" altLang="ko-KR" sz="2000" dirty="0"/>
              <a:t>CTS is sent:</a:t>
            </a:r>
          </a:p>
          <a:p>
            <a:pPr lvl="1"/>
            <a:r>
              <a:rPr lang="en-US" altLang="ko-KR" sz="1800" dirty="0"/>
              <a:t>PDs in the comm. </a:t>
            </a:r>
            <a:r>
              <a:rPr lang="en-US" altLang="ko-KR" sz="1800" dirty="0" smtClean="0"/>
              <a:t>range</a:t>
            </a:r>
            <a:r>
              <a:rPr lang="en-US" altLang="ko-KR" sz="1800" dirty="0" smtClean="0"/>
              <a:t> </a:t>
            </a:r>
            <a:r>
              <a:rPr lang="en-US" altLang="ko-KR" sz="1800" dirty="0"/>
              <a:t>of CTS (PD</a:t>
            </a:r>
            <a:r>
              <a:rPr lang="en-US" altLang="ko-KR" sz="1800" baseline="-25000" dirty="0"/>
              <a:t>CTS</a:t>
            </a:r>
            <a:r>
              <a:rPr lang="en-US" altLang="ko-KR" sz="1800" dirty="0"/>
              <a:t>) set </a:t>
            </a:r>
            <a:r>
              <a:rPr lang="en-US" altLang="ko-KR" sz="1800" i="1" dirty="0"/>
              <a:t>NAV for </a:t>
            </a:r>
            <a:r>
              <a:rPr lang="en-US" altLang="ko-KR" sz="1800" i="1" dirty="0" smtClean="0"/>
              <a:t>the duration </a:t>
            </a:r>
            <a:r>
              <a:rPr lang="en-US" altLang="ko-KR" sz="1800" i="1" dirty="0"/>
              <a:t>of </a:t>
            </a:r>
            <a:r>
              <a:rPr lang="en-US" altLang="ko-KR" sz="1800" i="1" dirty="0" smtClean="0"/>
              <a:t>DATA</a:t>
            </a:r>
            <a:endParaRPr lang="en-US" altLang="ko-KR" sz="1800" i="1" dirty="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10</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4035038026"/>
              </p:ext>
            </p:extLst>
          </p:nvPr>
        </p:nvGraphicFramePr>
        <p:xfrm>
          <a:off x="2123728" y="2763117"/>
          <a:ext cx="5616228" cy="3474195"/>
        </p:xfrm>
        <a:graphic>
          <a:graphicData uri="http://schemas.openxmlformats.org/presentationml/2006/ole">
            <mc:AlternateContent xmlns:mc="http://schemas.openxmlformats.org/markup-compatibility/2006">
              <mc:Choice xmlns:v="urn:schemas-microsoft-com:vml" Requires="v">
                <p:oleObj spid="_x0000_s7182" name="Visio" r:id="rId3" imgW="8854526" imgH="5478834" progId="Visio.Drawing.15">
                  <p:embed/>
                </p:oleObj>
              </mc:Choice>
              <mc:Fallback>
                <p:oleObj name="Visio" r:id="rId3" imgW="8854526" imgH="5478834" progId="Visio.Drawing.15">
                  <p:embed/>
                  <p:pic>
                    <p:nvPicPr>
                      <p:cNvPr id="0" name="개체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3728" y="2763117"/>
                        <a:ext cx="5616228" cy="347419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57489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RTS/CTS Handshaking (4)</a:t>
            </a:r>
            <a:endParaRPr lang="ko-KR" altLang="en-US" dirty="0"/>
          </a:p>
        </p:txBody>
      </p:sp>
      <p:sp>
        <p:nvSpPr>
          <p:cNvPr id="3" name="내용 개체 틀 2"/>
          <p:cNvSpPr>
            <a:spLocks noGrp="1"/>
          </p:cNvSpPr>
          <p:nvPr>
            <p:ph idx="1"/>
          </p:nvPr>
        </p:nvSpPr>
        <p:spPr/>
        <p:txBody>
          <a:bodyPr/>
          <a:lstStyle/>
          <a:p>
            <a:r>
              <a:rPr lang="en-US" altLang="ko-KR" sz="2000" dirty="0"/>
              <a:t>W</a:t>
            </a:r>
            <a:r>
              <a:rPr lang="en-US" altLang="ko-KR" sz="2000" dirty="0" smtClean="0"/>
              <a:t>hen </a:t>
            </a:r>
            <a:r>
              <a:rPr lang="en-US" altLang="ko-KR" sz="2000" dirty="0"/>
              <a:t>Data packet is sent:</a:t>
            </a:r>
          </a:p>
          <a:p>
            <a:pPr lvl="1"/>
            <a:r>
              <a:rPr lang="en-US" altLang="ko-KR" sz="1800" dirty="0"/>
              <a:t>PDs receiving data packet (</a:t>
            </a:r>
            <a:r>
              <a:rPr lang="en-US" altLang="ko-KR" sz="1800" dirty="0" err="1"/>
              <a:t>PD</a:t>
            </a:r>
            <a:r>
              <a:rPr lang="en-US" altLang="ko-KR" sz="1800" baseline="-25000" dirty="0" err="1"/>
              <a:t>Data</a:t>
            </a:r>
            <a:r>
              <a:rPr lang="en-US" altLang="ko-KR" sz="1800" dirty="0"/>
              <a:t>) sets </a:t>
            </a:r>
            <a:r>
              <a:rPr lang="en-US" altLang="ko-KR" sz="1800" i="1" dirty="0"/>
              <a:t>NAV for duration of </a:t>
            </a:r>
            <a:r>
              <a:rPr lang="en-US" altLang="ko-KR" sz="1800" i="1" dirty="0" smtClean="0"/>
              <a:t>ACK</a:t>
            </a:r>
            <a:endParaRPr lang="en-US" altLang="ko-KR" sz="1800" dirty="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11</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2036675882"/>
              </p:ext>
            </p:extLst>
          </p:nvPr>
        </p:nvGraphicFramePr>
        <p:xfrm>
          <a:off x="1835696" y="2585965"/>
          <a:ext cx="5761261" cy="3795363"/>
        </p:xfrm>
        <a:graphic>
          <a:graphicData uri="http://schemas.openxmlformats.org/presentationml/2006/ole">
            <mc:AlternateContent xmlns:mc="http://schemas.openxmlformats.org/markup-compatibility/2006">
              <mc:Choice xmlns:v="urn:schemas-microsoft-com:vml" Requires="v">
                <p:oleObj spid="_x0000_s8206" name="Visio" r:id="rId3" imgW="8892560" imgH="5859726" progId="Visio.Drawing.15">
                  <p:embed/>
                </p:oleObj>
              </mc:Choice>
              <mc:Fallback>
                <p:oleObj name="Visio" r:id="rId3" imgW="8892560" imgH="5859726" progId="Visio.Drawing.15">
                  <p:embed/>
                  <p:pic>
                    <p:nvPicPr>
                      <p:cNvPr id="0" name="개체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696" y="2585965"/>
                        <a:ext cx="5761261" cy="37953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712827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RTS/CTS Handshaking (5)</a:t>
            </a:r>
            <a:endParaRPr lang="ko-KR" altLang="en-US" dirty="0"/>
          </a:p>
        </p:txBody>
      </p:sp>
      <p:sp>
        <p:nvSpPr>
          <p:cNvPr id="3" name="내용 개체 틀 2"/>
          <p:cNvSpPr>
            <a:spLocks noGrp="1"/>
          </p:cNvSpPr>
          <p:nvPr>
            <p:ph idx="1"/>
          </p:nvPr>
        </p:nvSpPr>
        <p:spPr/>
        <p:txBody>
          <a:bodyPr/>
          <a:lstStyle/>
          <a:p>
            <a:r>
              <a:rPr lang="en-US" altLang="ko-KR" sz="2000" dirty="0"/>
              <a:t>NAV Setting Mechanism</a:t>
            </a:r>
            <a:endParaRPr lang="ko-KR" altLang="en-US" sz="2000" dirty="0"/>
          </a:p>
          <a:p>
            <a:pPr marL="0" indent="0">
              <a:buNone/>
            </a:pPr>
            <a:endParaRPr lang="ko-KR" altLang="en-US" sz="2000" dirty="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12</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1041122843"/>
              </p:ext>
            </p:extLst>
          </p:nvPr>
        </p:nvGraphicFramePr>
        <p:xfrm>
          <a:off x="1259632" y="2210448"/>
          <a:ext cx="6851104" cy="4098872"/>
        </p:xfrm>
        <a:graphic>
          <a:graphicData uri="http://schemas.openxmlformats.org/presentationml/2006/ole">
            <mc:AlternateContent xmlns:mc="http://schemas.openxmlformats.org/markup-compatibility/2006">
              <mc:Choice xmlns:v="urn:schemas-microsoft-com:vml" Requires="v">
                <p:oleObj spid="_x0000_s9230" name="Visio" r:id="rId3" imgW="10462357" imgH="6255966" progId="Visio.Drawing.15">
                  <p:embed/>
                </p:oleObj>
              </mc:Choice>
              <mc:Fallback>
                <p:oleObj name="Visio" r:id="rId3" imgW="10462357" imgH="6255966" progId="Visio.Drawing.15">
                  <p:embed/>
                  <p:pic>
                    <p:nvPicPr>
                      <p:cNvPr id="0" name="개체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2210448"/>
                        <a:ext cx="6851104" cy="409887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726285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dirty="0" smtClean="0"/>
              <a:t>There will be a lot of hidden and exposed node problems in PAC</a:t>
            </a:r>
          </a:p>
          <a:p>
            <a:r>
              <a:rPr lang="en-US" altLang="ko-KR" dirty="0" smtClean="0"/>
              <a:t>The original RTS/CTS handshaking solves hidden node problem, but creates more exposed nodes</a:t>
            </a:r>
          </a:p>
          <a:p>
            <a:r>
              <a:rPr lang="en-US" altLang="ko-KR" dirty="0" smtClean="0"/>
              <a:t>The proposed RTS/CTS handshaking is a </a:t>
            </a:r>
            <a:r>
              <a:rPr lang="en-US" altLang="ko-KR" i="1" dirty="0" smtClean="0"/>
              <a:t>simple</a:t>
            </a:r>
            <a:r>
              <a:rPr lang="en-US" altLang="ko-KR" dirty="0" smtClean="0"/>
              <a:t> way to minimize exposed node problem</a:t>
            </a:r>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13</a:t>
            </a:fld>
            <a:endParaRPr lang="en-US" altLang="ko-KR"/>
          </a:p>
        </p:txBody>
      </p:sp>
    </p:spTree>
    <p:extLst>
      <p:ext uri="{BB962C8B-B14F-4D97-AF65-F5344CB8AC3E}">
        <p14:creationId xmlns:p14="http://schemas.microsoft.com/office/powerpoint/2010/main" val="2818310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High Efficiency RTS/CTS Handshaking Minimizing Exposed </a:t>
            </a:r>
            <a:r>
              <a:rPr lang="en-US" altLang="ko-KR" dirty="0" smtClean="0"/>
              <a:t>Node</a:t>
            </a:r>
            <a:r>
              <a:rPr lang="en-US" altLang="ko-KR" dirty="0" smtClean="0"/>
              <a:t> </a:t>
            </a:r>
            <a:r>
              <a:rPr lang="en-US" altLang="ko-KR" dirty="0" smtClean="0"/>
              <a:t>Problems</a:t>
            </a:r>
            <a:endParaRPr lang="ko-KR" altLang="en-US" dirty="0"/>
          </a:p>
        </p:txBody>
      </p:sp>
      <p:sp>
        <p:nvSpPr>
          <p:cNvPr id="3" name="부제목 2"/>
          <p:cNvSpPr>
            <a:spLocks noGrp="1"/>
          </p:cNvSpPr>
          <p:nvPr>
            <p:ph type="subTitle" idx="1"/>
          </p:nvPr>
        </p:nvSpPr>
        <p:spPr/>
        <p:txBody>
          <a:bodyPr/>
          <a:lstStyle/>
          <a:p>
            <a:r>
              <a:rPr lang="en-US" altLang="ko-KR" dirty="0" smtClean="0"/>
              <a:t>July 2015</a:t>
            </a:r>
          </a:p>
          <a:p>
            <a:r>
              <a:rPr lang="en-US" altLang="ko-KR" dirty="0" smtClean="0"/>
              <a:t>IEEE 802.15 Plenary</a:t>
            </a:r>
            <a:endParaRPr lang="ko-KR" altLang="en-US" dirty="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Tree>
    <p:extLst>
      <p:ext uri="{BB962C8B-B14F-4D97-AF65-F5344CB8AC3E}">
        <p14:creationId xmlns:p14="http://schemas.microsoft.com/office/powerpoint/2010/main" val="3686449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Terminology</a:t>
            </a:r>
            <a:endParaRPr lang="ko-KR" altLang="en-US" dirty="0"/>
          </a:p>
        </p:txBody>
      </p:sp>
      <p:sp>
        <p:nvSpPr>
          <p:cNvPr id="3" name="내용 개체 틀 2"/>
          <p:cNvSpPr>
            <a:spLocks noGrp="1"/>
          </p:cNvSpPr>
          <p:nvPr>
            <p:ph idx="1"/>
          </p:nvPr>
        </p:nvSpPr>
        <p:spPr/>
        <p:txBody>
          <a:bodyPr/>
          <a:lstStyle/>
          <a:p>
            <a:r>
              <a:rPr lang="en-US" altLang="ko-KR" dirty="0" smtClean="0"/>
              <a:t>NAV</a:t>
            </a:r>
            <a:endParaRPr lang="en-US" altLang="ko-KR" dirty="0"/>
          </a:p>
          <a:p>
            <a:pPr marL="360363" indent="0">
              <a:buNone/>
            </a:pPr>
            <a:r>
              <a:rPr lang="en-US" altLang="ko-KR" sz="2400" dirty="0" smtClean="0"/>
              <a:t>“The </a:t>
            </a:r>
            <a:r>
              <a:rPr lang="en-US" altLang="ko-KR" sz="2400" b="1" dirty="0"/>
              <a:t>network allocation vector</a:t>
            </a:r>
            <a:r>
              <a:rPr lang="en-US" altLang="ko-KR" sz="2400" dirty="0"/>
              <a:t> (NAV) is a virtual carrier-sensing </a:t>
            </a:r>
            <a:r>
              <a:rPr lang="en-US" altLang="ko-KR" sz="2400" dirty="0" smtClean="0"/>
              <a:t>mechanism. […] The MAC layer </a:t>
            </a:r>
            <a:r>
              <a:rPr lang="en-US" altLang="ko-KR" sz="2400" dirty="0"/>
              <a:t>frame headers contain a </a:t>
            </a:r>
            <a:r>
              <a:rPr lang="en-US" altLang="ko-KR" sz="2400" i="1" dirty="0"/>
              <a:t>duration</a:t>
            </a:r>
            <a:r>
              <a:rPr lang="en-US" altLang="ko-KR" sz="2400" dirty="0"/>
              <a:t> field that specifies the transmission time required for the frame, in which time the medium will be busy. The stations listening on the wireless medium read the </a:t>
            </a:r>
            <a:r>
              <a:rPr lang="en-US" altLang="ko-KR" sz="2400" i="1" dirty="0" smtClean="0"/>
              <a:t>duration</a:t>
            </a:r>
            <a:r>
              <a:rPr lang="en-US" altLang="ko-KR" sz="2400" dirty="0" smtClean="0"/>
              <a:t> </a:t>
            </a:r>
            <a:r>
              <a:rPr lang="en-US" altLang="ko-KR" sz="2400" dirty="0"/>
              <a:t>field and set their NAV, which is an indicator for a station on how long it must defer from accessing the medium</a:t>
            </a:r>
            <a:r>
              <a:rPr lang="en-US" altLang="ko-KR" sz="2400" dirty="0" smtClean="0"/>
              <a:t>.”</a:t>
            </a:r>
          </a:p>
          <a:p>
            <a:pPr marL="760413" lvl="1" indent="0" algn="r">
              <a:buNone/>
            </a:pPr>
            <a:r>
              <a:rPr lang="en-US" altLang="ko-KR" sz="2000" dirty="0" smtClean="0"/>
              <a:t>(Source: Wikipedia)</a:t>
            </a:r>
            <a:endParaRPr lang="ko-KR" altLang="en-US" sz="2000" dirty="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Tree>
    <p:extLst>
      <p:ext uri="{BB962C8B-B14F-4D97-AF65-F5344CB8AC3E}">
        <p14:creationId xmlns:p14="http://schemas.microsoft.com/office/powerpoint/2010/main" val="638268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Communication Range (1)</a:t>
            </a:r>
            <a:endParaRPr lang="ko-KR" altLang="en-US" dirty="0"/>
          </a:p>
        </p:txBody>
      </p:sp>
      <p:sp>
        <p:nvSpPr>
          <p:cNvPr id="3" name="내용 개체 틀 2"/>
          <p:cNvSpPr>
            <a:spLocks noGrp="1"/>
          </p:cNvSpPr>
          <p:nvPr>
            <p:ph idx="1"/>
          </p:nvPr>
        </p:nvSpPr>
        <p:spPr/>
        <p:txBody>
          <a:bodyPr/>
          <a:lstStyle/>
          <a:p>
            <a:pPr>
              <a:lnSpc>
                <a:spcPct val="150000"/>
              </a:lnSpc>
            </a:pPr>
            <a:r>
              <a:rPr lang="en-US" altLang="ko-KR" sz="1800" dirty="0" err="1"/>
              <a:t>R_control</a:t>
            </a:r>
            <a:r>
              <a:rPr lang="en-US" altLang="ko-KR" sz="1800" dirty="0"/>
              <a:t> : comm. range of </a:t>
            </a:r>
            <a:r>
              <a:rPr lang="en-US" altLang="ko-KR" sz="1800" dirty="0">
                <a:solidFill>
                  <a:srgbClr val="0070C0"/>
                </a:solidFill>
              </a:rPr>
              <a:t>control packet</a:t>
            </a:r>
            <a:r>
              <a:rPr lang="en-US" altLang="ko-KR" sz="1800" dirty="0">
                <a:solidFill>
                  <a:srgbClr val="FF0000"/>
                </a:solidFill>
              </a:rPr>
              <a:t> </a:t>
            </a:r>
            <a:r>
              <a:rPr lang="en-US" altLang="ko-KR" sz="1800" dirty="0"/>
              <a:t>such as RTS, CTS, ACK </a:t>
            </a:r>
          </a:p>
          <a:p>
            <a:pPr>
              <a:lnSpc>
                <a:spcPct val="150000"/>
              </a:lnSpc>
            </a:pPr>
            <a:r>
              <a:rPr lang="en-US" altLang="ko-KR" sz="1800" dirty="0" err="1"/>
              <a:t>R_data</a:t>
            </a:r>
            <a:r>
              <a:rPr lang="en-US" altLang="ko-KR" sz="1800" dirty="0"/>
              <a:t> : comm. range of </a:t>
            </a:r>
            <a:r>
              <a:rPr lang="en-US" altLang="ko-KR" sz="1800" dirty="0">
                <a:solidFill>
                  <a:srgbClr val="0070C0"/>
                </a:solidFill>
              </a:rPr>
              <a:t>data packet </a:t>
            </a:r>
            <a:r>
              <a:rPr lang="en-US" altLang="ko-KR" sz="1800" dirty="0"/>
              <a:t>( ≤ </a:t>
            </a:r>
            <a:r>
              <a:rPr lang="en-US" altLang="ko-KR" sz="1800" dirty="0" err="1"/>
              <a:t>R_control</a:t>
            </a:r>
            <a:r>
              <a:rPr lang="en-US" altLang="ko-KR" sz="1800" dirty="0"/>
              <a:t> )</a:t>
            </a:r>
          </a:p>
          <a:p>
            <a:pPr>
              <a:lnSpc>
                <a:spcPct val="150000"/>
              </a:lnSpc>
            </a:pPr>
            <a:r>
              <a:rPr lang="en-US" altLang="ko-KR" sz="1800" dirty="0" err="1"/>
              <a:t>R_carrier</a:t>
            </a:r>
            <a:r>
              <a:rPr lang="en-US" altLang="ko-KR" sz="1800" dirty="0"/>
              <a:t> : carrier sensing range </a:t>
            </a:r>
            <a:r>
              <a:rPr lang="en-US" altLang="ko-KR" sz="1800" dirty="0" smtClean="0"/>
              <a:t>(assume </a:t>
            </a:r>
            <a:r>
              <a:rPr lang="en-US" altLang="ko-KR" sz="1800" dirty="0" err="1"/>
              <a:t>R_carrier</a:t>
            </a:r>
            <a:r>
              <a:rPr lang="en-US" altLang="ko-KR" sz="1800" dirty="0"/>
              <a:t> = </a:t>
            </a:r>
            <a:r>
              <a:rPr lang="en-US" altLang="ko-KR" sz="1800" dirty="0" err="1"/>
              <a:t>R_control</a:t>
            </a:r>
            <a:r>
              <a:rPr lang="en-US" altLang="ko-KR" sz="1800" dirty="0"/>
              <a:t>)</a:t>
            </a:r>
            <a:endParaRPr lang="ko-KR" altLang="en-US" sz="1800" dirty="0"/>
          </a:p>
          <a:p>
            <a:endParaRPr lang="ko-KR" altLang="en-US" sz="1800" dirty="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3143981367"/>
              </p:ext>
            </p:extLst>
          </p:nvPr>
        </p:nvGraphicFramePr>
        <p:xfrm>
          <a:off x="1835696" y="3284538"/>
          <a:ext cx="5619527" cy="2995431"/>
        </p:xfrm>
        <a:graphic>
          <a:graphicData uri="http://schemas.openxmlformats.org/presentationml/2006/ole">
            <mc:AlternateContent xmlns:mc="http://schemas.openxmlformats.org/markup-compatibility/2006">
              <mc:Choice xmlns:v="urn:schemas-microsoft-com:vml" Requires="v">
                <p:oleObj spid="_x0000_s2062" name="Visio" r:id="rId3" imgW="6486432" imgH="3457620" progId="Visio.Drawing.15">
                  <p:embed/>
                </p:oleObj>
              </mc:Choice>
              <mc:Fallback>
                <p:oleObj name="Visio" r:id="rId3" imgW="6486432" imgH="3457620" progId="Visio.Drawing.15">
                  <p:embed/>
                  <p:pic>
                    <p:nvPicPr>
                      <p:cNvPr id="0" name="개체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696" y="3284538"/>
                        <a:ext cx="5619527" cy="299543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724066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Communication Range (2)</a:t>
            </a:r>
            <a:endParaRPr lang="ko-KR" altLang="en-US" dirty="0"/>
          </a:p>
        </p:txBody>
      </p:sp>
      <p:sp>
        <p:nvSpPr>
          <p:cNvPr id="3" name="내용 개체 틀 2"/>
          <p:cNvSpPr>
            <a:spLocks noGrp="1"/>
          </p:cNvSpPr>
          <p:nvPr>
            <p:ph idx="1"/>
          </p:nvPr>
        </p:nvSpPr>
        <p:spPr/>
        <p:txBody>
          <a:bodyPr/>
          <a:lstStyle/>
          <a:p>
            <a:r>
              <a:rPr lang="en-US" altLang="ko-KR" sz="2000" dirty="0" smtClean="0"/>
              <a:t>Case 1</a:t>
            </a:r>
            <a:r>
              <a:rPr lang="en-US" altLang="ko-KR" sz="2000" dirty="0"/>
              <a:t>: </a:t>
            </a:r>
            <a:r>
              <a:rPr lang="en-US" altLang="ko-KR" sz="2000" dirty="0" smtClean="0"/>
              <a:t>the </a:t>
            </a:r>
            <a:r>
              <a:rPr lang="en-US" altLang="ko-KR" sz="2000" dirty="0"/>
              <a:t>sender and the receiver are closely located</a:t>
            </a:r>
          </a:p>
          <a:p>
            <a:pPr lvl="1"/>
            <a:r>
              <a:rPr lang="en-US" altLang="ko-KR" sz="1600" dirty="0" smtClean="0"/>
              <a:t>Hig</a:t>
            </a:r>
            <a:r>
              <a:rPr lang="en-US" altLang="ko-KR" sz="1600" dirty="0" smtClean="0"/>
              <a:t>h transmission rate can be chosen, reducing the communication range</a:t>
            </a:r>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2829093019"/>
              </p:ext>
            </p:extLst>
          </p:nvPr>
        </p:nvGraphicFramePr>
        <p:xfrm>
          <a:off x="1547167" y="2603020"/>
          <a:ext cx="6481217" cy="3706300"/>
        </p:xfrm>
        <a:graphic>
          <a:graphicData uri="http://schemas.openxmlformats.org/presentationml/2006/ole">
            <mc:AlternateContent xmlns:mc="http://schemas.openxmlformats.org/markup-compatibility/2006">
              <mc:Choice xmlns:v="urn:schemas-microsoft-com:vml" Requires="v">
                <p:oleObj spid="_x0000_s3086" name="Visio" r:id="rId3" imgW="7490462" imgH="4282548" progId="Visio.Drawing.15">
                  <p:embed/>
                </p:oleObj>
              </mc:Choice>
              <mc:Fallback>
                <p:oleObj name="Visio" r:id="rId3" imgW="7490462" imgH="4282548" progId="Visio.Drawing.15">
                  <p:embed/>
                  <p:pic>
                    <p:nvPicPr>
                      <p:cNvPr id="0" name="개체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167" y="2603020"/>
                        <a:ext cx="6481217" cy="37063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165471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Communication Range (3)</a:t>
            </a:r>
            <a:endParaRPr lang="ko-KR" altLang="en-US" dirty="0"/>
          </a:p>
        </p:txBody>
      </p:sp>
      <p:sp>
        <p:nvSpPr>
          <p:cNvPr id="3" name="내용 개체 틀 2"/>
          <p:cNvSpPr>
            <a:spLocks noGrp="1"/>
          </p:cNvSpPr>
          <p:nvPr>
            <p:ph idx="1"/>
          </p:nvPr>
        </p:nvSpPr>
        <p:spPr/>
        <p:txBody>
          <a:bodyPr/>
          <a:lstStyle/>
          <a:p>
            <a:r>
              <a:rPr lang="en-US" altLang="ko-KR" sz="2000" dirty="0"/>
              <a:t>Case 2: </a:t>
            </a:r>
            <a:r>
              <a:rPr lang="en-US" altLang="ko-KR" sz="2000" dirty="0" smtClean="0"/>
              <a:t>the </a:t>
            </a:r>
            <a:r>
              <a:rPr lang="en-US" altLang="ko-KR" sz="2000" dirty="0"/>
              <a:t>sender and the receiver are not closely located</a:t>
            </a:r>
          </a:p>
          <a:p>
            <a:pPr lvl="1"/>
            <a:r>
              <a:rPr lang="en-US" altLang="ko-KR" sz="1600" dirty="0" smtClean="0"/>
              <a:t>Low transmission rate is chosen, making the communication </a:t>
            </a:r>
            <a:r>
              <a:rPr lang="en-US" altLang="ko-KR" sz="1600" dirty="0"/>
              <a:t>range </a:t>
            </a:r>
            <a:r>
              <a:rPr lang="en-US" altLang="ko-KR" sz="1600" dirty="0" smtClean="0"/>
              <a:t>long</a:t>
            </a:r>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2962808431"/>
              </p:ext>
            </p:extLst>
          </p:nvPr>
        </p:nvGraphicFramePr>
        <p:xfrm>
          <a:off x="1619672" y="2847140"/>
          <a:ext cx="6411731" cy="3462180"/>
        </p:xfrm>
        <a:graphic>
          <a:graphicData uri="http://schemas.openxmlformats.org/presentationml/2006/ole">
            <mc:AlternateContent xmlns:mc="http://schemas.openxmlformats.org/markup-compatibility/2006">
              <mc:Choice xmlns:v="urn:schemas-microsoft-com:vml" Requires="v">
                <p:oleObj spid="_x0000_s4110" name="Visio" r:id="rId3" imgW="7901929" imgH="4267200" progId="Visio.Drawing.15">
                  <p:embed/>
                </p:oleObj>
              </mc:Choice>
              <mc:Fallback>
                <p:oleObj name="Visio" r:id="rId3" imgW="7901929" imgH="4267200" progId="Visio.Drawing.15">
                  <p:embed/>
                  <p:pic>
                    <p:nvPicPr>
                      <p:cNvPr id="0" name="개체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672" y="2847140"/>
                        <a:ext cx="6411731" cy="346218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038782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Original RTS/CTS </a:t>
            </a:r>
            <a:r>
              <a:rPr lang="en-US" altLang="ko-KR" dirty="0" smtClean="0"/>
              <a:t>Handshaking</a:t>
            </a:r>
            <a:endParaRPr lang="ko-KR" altLang="en-US" dirty="0"/>
          </a:p>
        </p:txBody>
      </p:sp>
      <p:sp>
        <p:nvSpPr>
          <p:cNvPr id="3" name="내용 개체 틀 2"/>
          <p:cNvSpPr>
            <a:spLocks noGrp="1"/>
          </p:cNvSpPr>
          <p:nvPr>
            <p:ph idx="1"/>
          </p:nvPr>
        </p:nvSpPr>
        <p:spPr/>
        <p:txBody>
          <a:bodyPr/>
          <a:lstStyle/>
          <a:p>
            <a:r>
              <a:rPr lang="en-US" altLang="ko-KR" sz="2000" dirty="0"/>
              <a:t>NAV Setting </a:t>
            </a:r>
            <a:r>
              <a:rPr lang="en-US" altLang="ko-KR" sz="2000" dirty="0" smtClean="0"/>
              <a:t>Mechanism</a:t>
            </a:r>
            <a:endParaRPr lang="ko-KR" altLang="en-US" sz="2000" i="1" dirty="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4144556040"/>
              </p:ext>
            </p:extLst>
          </p:nvPr>
        </p:nvGraphicFramePr>
        <p:xfrm>
          <a:off x="1547664" y="2258028"/>
          <a:ext cx="6378600" cy="4123300"/>
        </p:xfrm>
        <a:graphic>
          <a:graphicData uri="http://schemas.openxmlformats.org/presentationml/2006/ole">
            <mc:AlternateContent xmlns:mc="http://schemas.openxmlformats.org/markup-compatibility/2006">
              <mc:Choice xmlns:v="urn:schemas-microsoft-com:vml" Requires="v">
                <p:oleObj spid="_x0000_s5134" name="Visio" r:id="rId3" imgW="8854526" imgH="5722674" progId="Visio.Drawing.15">
                  <p:embed/>
                </p:oleObj>
              </mc:Choice>
              <mc:Fallback>
                <p:oleObj name="Visio" r:id="rId3" imgW="8854526" imgH="5722674" progId="Visio.Drawing.15">
                  <p:embed/>
                  <p:pic>
                    <p:nvPicPr>
                      <p:cNvPr id="0" name="개체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664" y="2258028"/>
                        <a:ext cx="6378600" cy="41233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727421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RTS/CTS Handshaking (1)</a:t>
            </a:r>
            <a:endParaRPr lang="ko-KR" altLang="en-US" dirty="0"/>
          </a:p>
        </p:txBody>
      </p:sp>
      <p:sp>
        <p:nvSpPr>
          <p:cNvPr id="3" name="내용 개체 틀 2"/>
          <p:cNvSpPr>
            <a:spLocks noGrp="1"/>
          </p:cNvSpPr>
          <p:nvPr>
            <p:ph idx="1"/>
          </p:nvPr>
        </p:nvSpPr>
        <p:spPr/>
        <p:txBody>
          <a:bodyPr/>
          <a:lstStyle/>
          <a:p>
            <a:pPr>
              <a:lnSpc>
                <a:spcPct val="150000"/>
              </a:lnSpc>
            </a:pPr>
            <a:r>
              <a:rPr lang="en-US" altLang="ko-KR" sz="1800" dirty="0"/>
              <a:t>Original RTS/CTS </a:t>
            </a:r>
            <a:r>
              <a:rPr lang="en-US" altLang="ko-KR" sz="1800" dirty="0" smtClean="0"/>
              <a:t>handshaking</a:t>
            </a:r>
            <a:endParaRPr lang="en-US" altLang="ko-KR" sz="1800" dirty="0"/>
          </a:p>
          <a:p>
            <a:pPr lvl="1">
              <a:lnSpc>
                <a:spcPct val="150000"/>
              </a:lnSpc>
            </a:pPr>
            <a:r>
              <a:rPr lang="en-US" altLang="ko-KR" sz="1800" dirty="0"/>
              <a:t>Removes </a:t>
            </a:r>
            <a:r>
              <a:rPr lang="en-US" altLang="ko-KR" sz="1800" dirty="0" smtClean="0"/>
              <a:t>hidden </a:t>
            </a:r>
            <a:r>
              <a:rPr lang="en-US" altLang="ko-KR" sz="1800" dirty="0"/>
              <a:t>n</a:t>
            </a:r>
            <a:r>
              <a:rPr lang="en-US" altLang="ko-KR" sz="1800" dirty="0" smtClean="0"/>
              <a:t>odes</a:t>
            </a:r>
            <a:endParaRPr lang="en-US" altLang="ko-KR" sz="1800" dirty="0"/>
          </a:p>
          <a:p>
            <a:pPr lvl="1">
              <a:lnSpc>
                <a:spcPct val="150000"/>
              </a:lnSpc>
            </a:pPr>
            <a:r>
              <a:rPr lang="en-US" altLang="ko-KR" sz="1800" dirty="0"/>
              <a:t>Instead, </a:t>
            </a:r>
            <a:r>
              <a:rPr lang="en-US" altLang="ko-KR" sz="1800" dirty="0" smtClean="0"/>
              <a:t>creates </a:t>
            </a:r>
            <a:r>
              <a:rPr lang="en-US" altLang="ko-KR" sz="1800" dirty="0"/>
              <a:t>m</a:t>
            </a:r>
            <a:r>
              <a:rPr lang="en-US" altLang="ko-KR" sz="1800" dirty="0" smtClean="0"/>
              <a:t>ore </a:t>
            </a:r>
            <a:r>
              <a:rPr lang="en-US" altLang="ko-KR" sz="1800" dirty="0"/>
              <a:t>e</a:t>
            </a:r>
            <a:r>
              <a:rPr lang="en-US" altLang="ko-KR" sz="1800" dirty="0" smtClean="0"/>
              <a:t>xposed </a:t>
            </a:r>
            <a:r>
              <a:rPr lang="en-US" altLang="ko-KR" sz="1800" dirty="0"/>
              <a:t>n</a:t>
            </a:r>
            <a:r>
              <a:rPr lang="en-US" altLang="ko-KR" sz="1800" dirty="0" smtClean="0"/>
              <a:t>odes</a:t>
            </a:r>
            <a:endParaRPr lang="en-US" altLang="ko-KR" sz="1800" dirty="0"/>
          </a:p>
          <a:p>
            <a:pPr lvl="1">
              <a:lnSpc>
                <a:spcPct val="150000"/>
              </a:lnSpc>
            </a:pPr>
            <a:r>
              <a:rPr lang="en-US" altLang="ko-KR" sz="1800" dirty="0"/>
              <a:t>Thus, </a:t>
            </a:r>
            <a:r>
              <a:rPr lang="en-US" altLang="ko-KR" sz="1800" dirty="0" smtClean="0"/>
              <a:t>results </a:t>
            </a:r>
            <a:r>
              <a:rPr lang="en-US" altLang="ko-KR" sz="1800" dirty="0"/>
              <a:t>in </a:t>
            </a:r>
            <a:r>
              <a:rPr lang="en-US" altLang="ko-KR" sz="1800" dirty="0" smtClean="0"/>
              <a:t>inefficient </a:t>
            </a:r>
            <a:r>
              <a:rPr lang="en-US" altLang="ko-KR" sz="1800" dirty="0"/>
              <a:t>u</a:t>
            </a:r>
            <a:r>
              <a:rPr lang="en-US" altLang="ko-KR" sz="1800" dirty="0" smtClean="0"/>
              <a:t>se </a:t>
            </a:r>
            <a:r>
              <a:rPr lang="en-US" altLang="ko-KR" sz="1800" dirty="0"/>
              <a:t>of </a:t>
            </a:r>
            <a:r>
              <a:rPr lang="en-US" altLang="ko-KR" sz="1800" dirty="0" smtClean="0"/>
              <a:t>valuable </a:t>
            </a:r>
            <a:r>
              <a:rPr lang="en-US" altLang="ko-KR" sz="1800" dirty="0"/>
              <a:t>r</a:t>
            </a:r>
            <a:r>
              <a:rPr lang="en-US" altLang="ko-KR" sz="1800" dirty="0" smtClean="0"/>
              <a:t>esource</a:t>
            </a:r>
            <a:endParaRPr lang="en-US" altLang="ko-KR" sz="1800" dirty="0"/>
          </a:p>
          <a:p>
            <a:pPr>
              <a:lnSpc>
                <a:spcPct val="150000"/>
              </a:lnSpc>
            </a:pPr>
            <a:r>
              <a:rPr lang="en-US" altLang="ko-KR" sz="1800" dirty="0"/>
              <a:t>Proposed RTS/CTS </a:t>
            </a:r>
            <a:r>
              <a:rPr lang="en-US" altLang="ko-KR" sz="1800" dirty="0" smtClean="0"/>
              <a:t>handshaking</a:t>
            </a:r>
            <a:endParaRPr lang="en-US" altLang="ko-KR" sz="1800" dirty="0"/>
          </a:p>
          <a:p>
            <a:pPr lvl="1">
              <a:lnSpc>
                <a:spcPct val="150000"/>
              </a:lnSpc>
            </a:pPr>
            <a:r>
              <a:rPr lang="en-US" altLang="ko-KR" sz="1800" dirty="0" smtClean="0"/>
              <a:t>M</a:t>
            </a:r>
            <a:r>
              <a:rPr lang="en-US" altLang="ko-KR" sz="1800" dirty="0" smtClean="0"/>
              <a:t>inimizes </a:t>
            </a:r>
            <a:r>
              <a:rPr lang="en-US" altLang="ko-KR" sz="1800" dirty="0"/>
              <a:t>e</a:t>
            </a:r>
            <a:r>
              <a:rPr lang="en-US" altLang="ko-KR" sz="1800" dirty="0" smtClean="0"/>
              <a:t>xposed </a:t>
            </a:r>
            <a:r>
              <a:rPr lang="en-US" altLang="ko-KR" sz="1800" dirty="0"/>
              <a:t>n</a:t>
            </a:r>
            <a:r>
              <a:rPr lang="en-US" altLang="ko-KR" sz="1800" dirty="0" smtClean="0"/>
              <a:t>odes </a:t>
            </a:r>
            <a:r>
              <a:rPr lang="en-US" altLang="ko-KR" sz="1800" dirty="0"/>
              <a:t>created by </a:t>
            </a:r>
            <a:r>
              <a:rPr lang="en-US" altLang="ko-KR" sz="1800" dirty="0" smtClean="0"/>
              <a:t>the original RTS/CTS handshaking</a:t>
            </a:r>
            <a:endParaRPr lang="en-US" altLang="ko-KR" sz="1800" dirty="0"/>
          </a:p>
          <a:p>
            <a:pPr lvl="1">
              <a:lnSpc>
                <a:spcPct val="150000"/>
              </a:lnSpc>
            </a:pPr>
            <a:r>
              <a:rPr lang="en-US" altLang="ko-KR" sz="1800" dirty="0"/>
              <a:t>By </a:t>
            </a:r>
            <a:r>
              <a:rPr lang="en-US" altLang="ko-KR" sz="1800" dirty="0" smtClean="0"/>
              <a:t>smart </a:t>
            </a:r>
            <a:r>
              <a:rPr lang="en-US" altLang="ko-KR" sz="1800" dirty="0"/>
              <a:t>NAV </a:t>
            </a:r>
            <a:r>
              <a:rPr lang="en-US" altLang="ko-KR" sz="1800" dirty="0" smtClean="0"/>
              <a:t>setting </a:t>
            </a:r>
            <a:r>
              <a:rPr lang="en-US" altLang="ko-KR" sz="1800" dirty="0"/>
              <a:t>m</a:t>
            </a:r>
            <a:r>
              <a:rPr lang="en-US" altLang="ko-KR" sz="1800" dirty="0" smtClean="0"/>
              <a:t>echanism</a:t>
            </a:r>
            <a:endParaRPr lang="en-US" altLang="ko-KR" sz="1800" dirty="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8</a:t>
            </a:fld>
            <a:endParaRPr lang="en-US" altLang="ko-KR"/>
          </a:p>
        </p:txBody>
      </p:sp>
    </p:spTree>
    <p:extLst>
      <p:ext uri="{BB962C8B-B14F-4D97-AF65-F5344CB8AC3E}">
        <p14:creationId xmlns:p14="http://schemas.microsoft.com/office/powerpoint/2010/main" val="366348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RTS/CTS Handshaking (2)</a:t>
            </a:r>
            <a:endParaRPr lang="ko-KR" altLang="en-US" dirty="0"/>
          </a:p>
        </p:txBody>
      </p:sp>
      <p:sp>
        <p:nvSpPr>
          <p:cNvPr id="3" name="내용 개체 틀 2"/>
          <p:cNvSpPr>
            <a:spLocks noGrp="1"/>
          </p:cNvSpPr>
          <p:nvPr>
            <p:ph idx="1"/>
          </p:nvPr>
        </p:nvSpPr>
        <p:spPr/>
        <p:txBody>
          <a:bodyPr/>
          <a:lstStyle/>
          <a:p>
            <a:pPr>
              <a:lnSpc>
                <a:spcPct val="150000"/>
              </a:lnSpc>
            </a:pPr>
            <a:r>
              <a:rPr lang="en-US" altLang="ko-KR" sz="2000" dirty="0"/>
              <a:t>W</a:t>
            </a:r>
            <a:r>
              <a:rPr lang="en-US" altLang="ko-KR" sz="2000" dirty="0" smtClean="0"/>
              <a:t>hen </a:t>
            </a:r>
            <a:r>
              <a:rPr lang="en-US" altLang="ko-KR" sz="2000" dirty="0"/>
              <a:t>RTS is sent: </a:t>
            </a:r>
          </a:p>
          <a:p>
            <a:pPr lvl="1"/>
            <a:r>
              <a:rPr lang="en-US" altLang="ko-KR" sz="1800" dirty="0"/>
              <a:t>PDs in the comm. </a:t>
            </a:r>
            <a:r>
              <a:rPr lang="en-US" altLang="ko-KR" sz="1800" dirty="0" smtClean="0"/>
              <a:t>range</a:t>
            </a:r>
            <a:r>
              <a:rPr lang="en-US" altLang="ko-KR" sz="1800" dirty="0" smtClean="0"/>
              <a:t> </a:t>
            </a:r>
            <a:r>
              <a:rPr lang="en-US" altLang="ko-KR" sz="1800" dirty="0"/>
              <a:t>of RTS (PD</a:t>
            </a:r>
            <a:r>
              <a:rPr lang="en-US" altLang="ko-KR" sz="1800" baseline="-25000" dirty="0"/>
              <a:t>RTS</a:t>
            </a:r>
            <a:r>
              <a:rPr lang="en-US" altLang="ko-KR" sz="1800" dirty="0"/>
              <a:t>) set </a:t>
            </a:r>
            <a:r>
              <a:rPr lang="en-US" altLang="ko-KR" sz="1800" i="1" dirty="0"/>
              <a:t>NAV for </a:t>
            </a:r>
            <a:r>
              <a:rPr lang="en-US" altLang="ko-KR" sz="1800" i="1" dirty="0" smtClean="0"/>
              <a:t>the duration </a:t>
            </a:r>
            <a:r>
              <a:rPr lang="en-US" altLang="ko-KR" sz="1800" i="1" dirty="0"/>
              <a:t>of </a:t>
            </a:r>
            <a:r>
              <a:rPr lang="en-US" altLang="ko-KR" sz="1800" i="1" dirty="0" smtClean="0"/>
              <a:t>CTS</a:t>
            </a:r>
            <a:endParaRPr lang="en-US" altLang="ko-KR" sz="1800" i="1" dirty="0">
              <a:solidFill>
                <a:srgbClr val="0070C0"/>
              </a:solidFill>
            </a:endParaRPr>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9</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3921584322"/>
              </p:ext>
            </p:extLst>
          </p:nvPr>
        </p:nvGraphicFramePr>
        <p:xfrm>
          <a:off x="1691680" y="2825078"/>
          <a:ext cx="6481093" cy="3484242"/>
        </p:xfrm>
        <a:graphic>
          <a:graphicData uri="http://schemas.openxmlformats.org/presentationml/2006/ole">
            <mc:AlternateContent xmlns:mc="http://schemas.openxmlformats.org/markup-compatibility/2006">
              <mc:Choice xmlns:v="urn:schemas-microsoft-com:vml" Requires="v">
                <p:oleObj spid="_x0000_s6158" name="Visio" r:id="rId3" imgW="8846746" imgH="4754880" progId="Visio.Drawing.15">
                  <p:embed/>
                </p:oleObj>
              </mc:Choice>
              <mc:Fallback>
                <p:oleObj name="Visio" r:id="rId3" imgW="8846746" imgH="4754880" progId="Visio.Drawing.15">
                  <p:embed/>
                  <p:pic>
                    <p:nvPicPr>
                      <p:cNvPr id="0" name="개체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1680" y="2825078"/>
                        <a:ext cx="6481093" cy="348424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25091038"/>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91</TotalTime>
  <Words>579</Words>
  <Application>Microsoft Office PowerPoint</Application>
  <PresentationFormat>화면 슬라이드 쇼(4:3)</PresentationFormat>
  <Paragraphs>94</Paragraphs>
  <Slides>13</Slides>
  <Notes>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13</vt:i4>
      </vt:variant>
    </vt:vector>
  </HeadingPairs>
  <TitlesOfParts>
    <vt:vector size="15" baseType="lpstr">
      <vt:lpstr>template</vt:lpstr>
      <vt:lpstr>Visio</vt:lpstr>
      <vt:lpstr>PowerPoint 프레젠테이션</vt:lpstr>
      <vt:lpstr>High Efficiency RTS/CTS Handshaking Minimizing Exposed Node Problems</vt:lpstr>
      <vt:lpstr>Terminology</vt:lpstr>
      <vt:lpstr>Communication Range (1)</vt:lpstr>
      <vt:lpstr>Communication Range (2)</vt:lpstr>
      <vt:lpstr>Communication Range (3)</vt:lpstr>
      <vt:lpstr>Original RTS/CTS Handshaking</vt:lpstr>
      <vt:lpstr>Proposed RTS/CTS Handshaking (1)</vt:lpstr>
      <vt:lpstr>Proposed RTS/CTS Handshaking (2)</vt:lpstr>
      <vt:lpstr>Proposed RTS/CTS Handshaking (3)</vt:lpstr>
      <vt:lpstr>Proposed RTS/CTS Handshaking (4)</vt:lpstr>
      <vt:lpstr>Proposed RTS/CTS Handshaking (5)</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BJ</cp:lastModifiedBy>
  <cp:revision>19</cp:revision>
  <cp:lastPrinted>1998-02-10T13:28:06Z</cp:lastPrinted>
  <dcterms:created xsi:type="dcterms:W3CDTF">2014-03-12T01:39:25Z</dcterms:created>
  <dcterms:modified xsi:type="dcterms:W3CDTF">2015-07-14T10:39:19Z</dcterms:modified>
</cp:coreProperties>
</file>