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6" r:id="rId2"/>
    <p:sldId id="309" r:id="rId3"/>
    <p:sldId id="312" r:id="rId4"/>
    <p:sldId id="313" r:id="rId5"/>
    <p:sldId id="314" r:id="rId6"/>
    <p:sldId id="310" r:id="rId7"/>
  </p:sldIdLst>
  <p:sldSz cx="9144000" cy="6858000" type="screen4x3"/>
  <p:notesSz cx="6858000" cy="9237663"/>
  <p:defaultTextStyle>
    <a:defPPr>
      <a:defRPr lang="en-GB"/>
    </a:defPPr>
    <a:lvl1pPr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3" autoAdjust="0"/>
    <p:restoredTop sz="97266" autoAdjust="0"/>
  </p:normalViewPr>
  <p:slideViewPr>
    <p:cSldViewPr>
      <p:cViewPr varScale="1">
        <p:scale>
          <a:sx n="63" d="100"/>
          <a:sy n="63" d="100"/>
        </p:scale>
        <p:origin x="-61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8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D37953CE-6A72-4492-A55D-099A585288BC}" type="datetimeFigureOut">
              <a:rPr lang="en-US"/>
              <a:pPr>
                <a:defRPr/>
              </a:pPr>
              <a:t>7/14/2015</a:t>
            </a:fld>
            <a:endParaRPr lang="en-US"/>
          </a:p>
        </p:txBody>
      </p:sp>
      <p:sp>
        <p:nvSpPr>
          <p:cNvPr id="4" name="Footer Placeholder 3"/>
          <p:cNvSpPr>
            <a:spLocks noGrp="1"/>
          </p:cNvSpPr>
          <p:nvPr>
            <p:ph type="ftr" sz="quarter" idx="2"/>
          </p:nvPr>
        </p:nvSpPr>
        <p:spPr>
          <a:xfrm>
            <a:off x="0" y="8774113"/>
            <a:ext cx="2971800" cy="461962"/>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en-US"/>
          </a:p>
        </p:txBody>
      </p:sp>
      <p:sp>
        <p:nvSpPr>
          <p:cNvPr id="5" name="Slide Number Placeholder 4"/>
          <p:cNvSpPr>
            <a:spLocks noGrp="1"/>
          </p:cNvSpPr>
          <p:nvPr>
            <p:ph type="sldNum" sz="quarter" idx="3"/>
          </p:nvPr>
        </p:nvSpPr>
        <p:spPr>
          <a:xfrm>
            <a:off x="3884613" y="8774113"/>
            <a:ext cx="2971800" cy="461962"/>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7170A925-4A9B-46EB-B904-5E8F59FAC3D9}" type="slidenum">
              <a:rPr lang="en-US"/>
              <a:pPr>
                <a:defRPr/>
              </a:pPr>
              <a:t>‹#›</a:t>
            </a:fld>
            <a:endParaRPr lang="en-US"/>
          </a:p>
        </p:txBody>
      </p:sp>
    </p:spTree>
    <p:extLst>
      <p:ext uri="{BB962C8B-B14F-4D97-AF65-F5344CB8AC3E}">
        <p14:creationId xmlns:p14="http://schemas.microsoft.com/office/powerpoint/2010/main" val="69505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4" name="AutoShape 2"/>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5" name="AutoShape 3"/>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6" name="AutoShape 4"/>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7" name="AutoShape 5"/>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8" name="Text Box 6"/>
          <p:cNvSpPr txBox="1">
            <a:spLocks noChangeArrowheads="1"/>
          </p:cNvSpPr>
          <p:nvPr/>
        </p:nvSpPr>
        <p:spPr bwMode="auto">
          <a:xfrm>
            <a:off x="3429000" y="95250"/>
            <a:ext cx="27844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9" name="Rectangle 7"/>
          <p:cNvSpPr>
            <a:spLocks noGrp="1" noChangeArrowheads="1"/>
          </p:cNvSpPr>
          <p:nvPr>
            <p:ph type="dt"/>
          </p:nvPr>
        </p:nvSpPr>
        <p:spPr bwMode="auto">
          <a:xfrm>
            <a:off x="646113" y="85725"/>
            <a:ext cx="2700337" cy="21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bodyPr>
          <a:lstStyle>
            <a:lvl1pP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0"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3081" name="Rectangle 9"/>
          <p:cNvSpPr>
            <a:spLocks noGrp="1" noChangeArrowheads="1"/>
          </p:cNvSpPr>
          <p:nvPr>
            <p:ph type="body"/>
          </p:nvPr>
        </p:nvSpPr>
        <p:spPr bwMode="auto">
          <a:xfrm>
            <a:off x="914400" y="4387850"/>
            <a:ext cx="5021263" cy="414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endParaRPr lang="en-US" noProof="0" smtClean="0"/>
          </a:p>
        </p:txBody>
      </p:sp>
      <p:sp>
        <p:nvSpPr>
          <p:cNvPr id="3082" name="Text Box 10"/>
          <p:cNvSpPr txBox="1">
            <a:spLocks noChangeArrowheads="1"/>
          </p:cNvSpPr>
          <p:nvPr/>
        </p:nvSpPr>
        <p:spPr bwMode="auto">
          <a:xfrm>
            <a:off x="3730625" y="8942388"/>
            <a:ext cx="248285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3" name="Rectangle 11"/>
          <p:cNvSpPr>
            <a:spLocks noGrp="1" noChangeArrowheads="1"/>
          </p:cNvSpPr>
          <p:nvPr>
            <p:ph type="sldNum"/>
          </p:nvPr>
        </p:nvSpPr>
        <p:spPr bwMode="auto">
          <a:xfrm>
            <a:off x="2901950" y="8942388"/>
            <a:ext cx="78422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t>Page </a:t>
            </a:r>
            <a:fld id="{A081A434-73D9-4B5C-978F-6167C9D29855}" type="slidenum">
              <a:rPr lang="en-US"/>
              <a:pPr>
                <a:defRPr/>
              </a:pPr>
              <a:t>‹#›</a:t>
            </a:fld>
            <a:endParaRPr lang="en-US"/>
          </a:p>
        </p:txBody>
      </p:sp>
      <p:sp>
        <p:nvSpPr>
          <p:cNvPr id="3084" name="Rectangle 12"/>
          <p:cNvSpPr>
            <a:spLocks noChangeArrowheads="1"/>
          </p:cNvSpPr>
          <p:nvPr/>
        </p:nvSpPr>
        <p:spPr bwMode="auto">
          <a:xfrm>
            <a:off x="715963" y="8942388"/>
            <a:ext cx="2255837"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solidFill>
                  <a:srgbClr val="000000"/>
                </a:solidFill>
                <a:latin typeface="Times New Roman" charset="0"/>
                <a:ea typeface="ＭＳ Ｐゴシック" charset="0"/>
                <a:cs typeface="ＭＳ Ｐゴシック" charset="0"/>
              </a:rPr>
              <a:t>Tentative agenda Full WG</a:t>
            </a:r>
          </a:p>
        </p:txBody>
      </p:sp>
      <p:sp>
        <p:nvSpPr>
          <p:cNvPr id="3085"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6"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99539129"/>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5147B9-9AFE-429A-A865-3DDA2F0C589E}" type="slidenum">
              <a:rPr lang="en-US" sz="2400" smtClean="0">
                <a:solidFill>
                  <a:srgbClr val="000000"/>
                </a:solidFill>
              </a:rPr>
              <a:pPr eaLnBrk="1" hangingPunct="1">
                <a:defRPr/>
              </a:pPr>
              <a:t>1</a:t>
            </a:fld>
            <a:endParaRPr lang="en-US" sz="2400" smtClean="0">
              <a:solidFill>
                <a:srgbClr val="000000"/>
              </a:solidFill>
            </a:endParaRPr>
          </a:p>
        </p:txBody>
      </p:sp>
      <p:sp>
        <p:nvSpPr>
          <p:cNvPr id="2150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150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9690A17-4B16-45BF-AD7D-C638CBE63342}" type="slidenum">
              <a:rPr lang="en-US" smtClean="0">
                <a:solidFill>
                  <a:srgbClr val="000000"/>
                </a:solidFill>
              </a:rPr>
              <a:pPr algn="r" eaLnBrk="1" hangingPunct="1">
                <a:buSzPct val="100000"/>
                <a:defRPr/>
              </a:pPr>
              <a:t>1</a:t>
            </a:fld>
            <a:endParaRPr lang="en-US" smtClean="0">
              <a:solidFill>
                <a:srgbClr val="000000"/>
              </a:solidFill>
            </a:endParaRPr>
          </a:p>
        </p:txBody>
      </p:sp>
      <p:sp>
        <p:nvSpPr>
          <p:cNvPr id="2150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150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31B16DE-7DC3-48E3-A6FC-1CA0D84EE516}" type="slidenum">
              <a:rPr lang="en-US" sz="2400" smtClean="0">
                <a:solidFill>
                  <a:srgbClr val="000000"/>
                </a:solidFill>
              </a:rPr>
              <a:pPr eaLnBrk="1" hangingPunct="1">
                <a:defRPr/>
              </a:pPr>
              <a:t>2</a:t>
            </a:fld>
            <a:endParaRPr lang="en-US" sz="2400" smtClean="0">
              <a:solidFill>
                <a:srgbClr val="000000"/>
              </a:solidFill>
            </a:endParaRPr>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6B6E31A1-F751-49FB-9962-2FFA57D709B2}" type="slidenum">
              <a:rPr lang="en-US" smtClean="0">
                <a:solidFill>
                  <a:srgbClr val="000000"/>
                </a:solidFill>
              </a:rPr>
              <a:pPr algn="r" eaLnBrk="1" hangingPunct="1">
                <a:buSzPct val="100000"/>
                <a:defRPr/>
              </a:pPr>
              <a:t>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9DC5B6B8-E63E-4C02-B074-9B924E1E90DB}" type="slidenum">
              <a:rPr lang="en-US" sz="2400" smtClean="0">
                <a:solidFill>
                  <a:srgbClr val="000000"/>
                </a:solidFill>
              </a:rPr>
              <a:pPr eaLnBrk="1" hangingPunct="1">
                <a:defRPr/>
              </a:pPr>
              <a:t>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3E099D1-0384-471C-9F5A-E6B14276A410}" type="slidenum">
              <a:rPr lang="en-US" smtClean="0">
                <a:solidFill>
                  <a:srgbClr val="000000"/>
                </a:solidFill>
              </a:rPr>
              <a:pPr algn="r" eaLnBrk="1" hangingPunct="1">
                <a:buSzPct val="100000"/>
                <a:defRPr/>
              </a:pPr>
              <a:t>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E54DB5B4-DA19-42BB-A28B-D76A37F7DE64}" type="slidenum">
              <a:rPr lang="en-US" sz="2400" smtClean="0">
                <a:solidFill>
                  <a:srgbClr val="000000"/>
                </a:solidFill>
              </a:rPr>
              <a:pPr eaLnBrk="1" hangingPunct="1">
                <a:defRPr/>
              </a:pPr>
              <a:t>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72A63D7-C5A3-41C2-82C4-8F5C917BAF6C}" type="slidenum">
              <a:rPr lang="en-US" smtClean="0">
                <a:solidFill>
                  <a:srgbClr val="000000"/>
                </a:solidFill>
              </a:rPr>
              <a:pPr algn="r" eaLnBrk="1" hangingPunct="1">
                <a:buSzPct val="100000"/>
                <a:defRPr/>
              </a:pPr>
              <a:t>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1103215-1290-46CD-B972-69D76BCB5BAD}" type="slidenum">
              <a:rPr lang="en-US" sz="2400" smtClean="0">
                <a:solidFill>
                  <a:srgbClr val="000000"/>
                </a:solidFill>
              </a:rPr>
              <a:pPr eaLnBrk="1" hangingPunct="1">
                <a:defRPr/>
              </a:pPr>
              <a:t>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4441FEC-6B18-47C4-AA7A-B4DCE0BDAAD9}" type="slidenum">
              <a:rPr lang="en-US" smtClean="0">
                <a:solidFill>
                  <a:srgbClr val="000000"/>
                </a:solidFill>
              </a:rPr>
              <a:pPr algn="r" eaLnBrk="1" hangingPunct="1">
                <a:buSzPct val="100000"/>
                <a:defRPr/>
              </a:pPr>
              <a:t>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3331E8E8-8115-4FD7-ACCB-52F03AFBD18D}" type="slidenum">
              <a:rPr lang="en-US" sz="2400" smtClean="0">
                <a:solidFill>
                  <a:srgbClr val="000000"/>
                </a:solidFill>
              </a:rPr>
              <a:pPr eaLnBrk="1" hangingPunct="1">
                <a:defRPr/>
              </a:pPr>
              <a:t>6</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EB46A7EA-C0E0-4FB2-80D4-0759E79851FB}" type="slidenum">
              <a:rPr lang="en-US" smtClean="0">
                <a:solidFill>
                  <a:srgbClr val="000000"/>
                </a:solidFill>
              </a:rPr>
              <a:pPr algn="r" eaLnBrk="1" hangingPunct="1">
                <a:buSzPct val="100000"/>
                <a:defRPr/>
              </a:pPr>
              <a:t>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535E8421-827A-41E6-A6A9-AEF17531E05D}" type="slidenum">
              <a:rPr lang="en-US"/>
              <a:pPr>
                <a:defRPr/>
              </a:pPr>
              <a:t>‹#›</a:t>
            </a:fld>
            <a:endParaRPr lang="en-US"/>
          </a:p>
        </p:txBody>
      </p:sp>
    </p:spTree>
    <p:extLst>
      <p:ext uri="{BB962C8B-B14F-4D97-AF65-F5344CB8AC3E}">
        <p14:creationId xmlns:p14="http://schemas.microsoft.com/office/powerpoint/2010/main" val="412348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70E43FED-D660-49DC-BE64-053BDFCBAE47}" type="slidenum">
              <a:rPr lang="en-US"/>
              <a:pPr>
                <a:defRPr/>
              </a:pPr>
              <a:t>‹#›</a:t>
            </a:fld>
            <a:endParaRPr lang="en-US"/>
          </a:p>
        </p:txBody>
      </p:sp>
    </p:spTree>
    <p:extLst>
      <p:ext uri="{BB962C8B-B14F-4D97-AF65-F5344CB8AC3E}">
        <p14:creationId xmlns:p14="http://schemas.microsoft.com/office/powerpoint/2010/main" val="270345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4"/>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F479B1D0-31FE-4D4B-AE97-9A88EC158A4D}" type="slidenum">
              <a:rPr lang="en-US"/>
              <a:pPr>
                <a:defRPr/>
              </a:pPr>
              <a:t>‹#›</a:t>
            </a:fld>
            <a:endParaRPr lang="en-US"/>
          </a:p>
        </p:txBody>
      </p:sp>
    </p:spTree>
    <p:extLst>
      <p:ext uri="{BB962C8B-B14F-4D97-AF65-F5344CB8AC3E}">
        <p14:creationId xmlns:p14="http://schemas.microsoft.com/office/powerpoint/2010/main" val="13629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66DF3033-AB1F-4956-921B-E6EE642CEB9D}" type="slidenum">
              <a:rPr lang="en-US"/>
              <a:pPr>
                <a:defRPr/>
              </a:pPr>
              <a:t>‹#›</a:t>
            </a:fld>
            <a:endParaRPr lang="en-US"/>
          </a:p>
        </p:txBody>
      </p:sp>
    </p:spTree>
    <p:extLst>
      <p:ext uri="{BB962C8B-B14F-4D97-AF65-F5344CB8AC3E}">
        <p14:creationId xmlns:p14="http://schemas.microsoft.com/office/powerpoint/2010/main" val="2532359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0" y="412750"/>
            <a:ext cx="39624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p>
            <a:pPr marL="1428750" lvl="4" indent="0" algn="r">
              <a:buSzPct val="1000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a:pPr>
            <a:r>
              <a:rPr lang="en-GB" b="1" dirty="0">
                <a:solidFill>
                  <a:srgbClr val="000000"/>
                </a:solidFill>
                <a:latin typeface="Times New Roman" charset="0"/>
                <a:ea typeface="ＭＳ Ｐゴシック" charset="0"/>
              </a:rPr>
              <a:t>doc.: IEEE </a:t>
            </a:r>
            <a:r>
              <a:rPr lang="en-US" b="1" dirty="0" smtClean="0">
                <a:solidFill>
                  <a:srgbClr val="000000"/>
                </a:solidFill>
                <a:latin typeface="Times New Roman" charset="0"/>
                <a:ea typeface="ＭＳ Ｐゴシック" charset="0"/>
              </a:rPr>
              <a:t>15-15-0</a:t>
            </a:r>
            <a:r>
              <a:rPr lang="en-US" b="1" dirty="0" smtClean="0">
                <a:solidFill>
                  <a:schemeClr val="tx1"/>
                </a:solidFill>
                <a:latin typeface="Times New Roman" pitchFamily="18" charset="0"/>
                <a:ea typeface="MS PGothic" pitchFamily="34" charset="-128"/>
              </a:rPr>
              <a:t>547</a:t>
            </a:r>
            <a:r>
              <a:rPr lang="en-US" b="1" dirty="0" smtClean="0">
                <a:solidFill>
                  <a:srgbClr val="000000"/>
                </a:solidFill>
                <a:latin typeface="Times New Roman" charset="0"/>
                <a:ea typeface="ＭＳ Ｐゴシック" charset="0"/>
              </a:rPr>
              <a:t>-00-0010</a:t>
            </a:r>
            <a:endParaRPr lang="en-GB" b="1" dirty="0">
              <a:solidFill>
                <a:srgbClr val="000000"/>
              </a:solidFill>
              <a:latin typeface="Times New Roman" charset="0"/>
              <a:ea typeface="ＭＳ Ｐゴシック" charset="0"/>
            </a:endParaRPr>
          </a:p>
        </p:txBody>
      </p:sp>
      <p:sp>
        <p:nvSpPr>
          <p:cNvPr id="1026"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7" name="Rectangle 3"/>
          <p:cNvSpPr>
            <a:spLocks noChangeArrowheads="1"/>
          </p:cNvSpPr>
          <p:nvPr/>
        </p:nvSpPr>
        <p:spPr bwMode="auto">
          <a:xfrm>
            <a:off x="712788" y="6516688"/>
            <a:ext cx="15240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smtClean="0">
                <a:solidFill>
                  <a:srgbClr val="000000"/>
                </a:solidFill>
                <a:latin typeface="Times New Roman" charset="0"/>
                <a:ea typeface="ＭＳ Ｐゴシック" charset="0"/>
              </a:rPr>
              <a:t>802.15 TG10 </a:t>
            </a:r>
            <a:r>
              <a:rPr lang="en-GB" dirty="0">
                <a:solidFill>
                  <a:srgbClr val="000000"/>
                </a:solidFill>
                <a:latin typeface="Times New Roman" charset="0"/>
                <a:ea typeface="ＭＳ Ｐゴシック" charset="0"/>
              </a:rPr>
              <a:t>(L2R)</a:t>
            </a:r>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9" name="Text Box 5"/>
          <p:cNvSpPr txBox="1">
            <a:spLocks noChangeArrowheads="1"/>
          </p:cNvSpPr>
          <p:nvPr/>
        </p:nvSpPr>
        <p:spPr bwMode="auto">
          <a:xfrm>
            <a:off x="685800" y="373063"/>
            <a:ext cx="17526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GB" dirty="0" smtClean="0"/>
              <a:t>July 2015</a:t>
            </a:r>
          </a:p>
        </p:txBody>
      </p:sp>
      <p:sp>
        <p:nvSpPr>
          <p:cNvPr id="1030" name="Text Box 6"/>
          <p:cNvSpPr txBox="1">
            <a:spLocks noChangeArrowheads="1"/>
          </p:cNvSpPr>
          <p:nvPr/>
        </p:nvSpPr>
        <p:spPr bwMode="auto">
          <a:xfrm>
            <a:off x="6802438" y="6477000"/>
            <a:ext cx="18161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a:spcBef>
                <a:spcPts val="750"/>
              </a:spcBef>
              <a:buSzPct val="100000"/>
              <a:defRPr/>
            </a:pPr>
            <a:r>
              <a:rPr lang="en-GB" dirty="0" smtClean="0"/>
              <a:t>Clint Powell (PWC, LLC)</a:t>
            </a:r>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33400" y="762000"/>
            <a:ext cx="8001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2000" b="1" u="sng" dirty="0">
                <a:solidFill>
                  <a:srgbClr val="000000"/>
                </a:solidFill>
                <a:effectLst>
                  <a:outerShdw blurRad="38100" dist="38100" dir="2700000" algn="tl">
                    <a:srgbClr val="C0C0C0"/>
                  </a:outerShdw>
                </a:effectLst>
              </a:rPr>
              <a:t>Project: IEEE P802.15 Working Group for Wireless Personal Area Networks (WPANs)</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sz="20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TG10 (L2R) Status </a:t>
            </a:r>
            <a:r>
              <a:rPr lang="en-US" sz="1800" dirty="0">
                <a:solidFill>
                  <a:srgbClr val="000000"/>
                </a:solidFill>
              </a:rPr>
              <a:t>U</a:t>
            </a:r>
            <a:r>
              <a:rPr lang="en-US" sz="1800" dirty="0" smtClean="0">
                <a:solidFill>
                  <a:srgbClr val="000000"/>
                </a:solidFill>
              </a:rPr>
              <a:t>pdate for 802.1</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Date Submitted: </a:t>
            </a:r>
            <a:r>
              <a:rPr lang="en-US" sz="1800" dirty="0" smtClean="0">
                <a:solidFill>
                  <a:srgbClr val="000000"/>
                </a:solidFill>
              </a:rPr>
              <a:t>July 2015</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Source:</a:t>
            </a:r>
            <a:r>
              <a:rPr lang="en-US" sz="1800" dirty="0">
                <a:solidFill>
                  <a:srgbClr val="000000"/>
                </a:solidFill>
              </a:rPr>
              <a:t> 	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Contact: </a:t>
            </a:r>
            <a:r>
              <a:rPr lang="en-US" sz="1800" dirty="0">
                <a:solidFill>
                  <a:srgbClr val="000000"/>
                </a:solidFill>
              </a:rPr>
              <a:t>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Voice:</a:t>
            </a:r>
            <a:r>
              <a:rPr lang="en-US" sz="1800" dirty="0">
                <a:solidFill>
                  <a:srgbClr val="000000"/>
                </a:solidFill>
              </a:rPr>
              <a:t> 	+1 480-586-8457, E-Mail: cpowell@ieee.org	</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a:t>
            </a:r>
            <a:r>
              <a:rPr lang="en-US" sz="1800" dirty="0">
                <a:solidFill>
                  <a:srgbClr val="000000"/>
                </a:solidFill>
              </a:rPr>
              <a:t> 	TG10 (L2R) </a:t>
            </a:r>
            <a:r>
              <a:rPr lang="en-US" sz="1800" dirty="0" smtClean="0">
                <a:solidFill>
                  <a:srgbClr val="000000"/>
                </a:solidFill>
              </a:rPr>
              <a:t>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Abstract: </a:t>
            </a:r>
            <a:r>
              <a:rPr lang="en-US" sz="1800" dirty="0">
                <a:solidFill>
                  <a:srgbClr val="000000"/>
                </a:solidFill>
              </a:rPr>
              <a:t>Summary of </a:t>
            </a:r>
            <a:r>
              <a:rPr lang="en-US" sz="1800" dirty="0" smtClean="0">
                <a:solidFill>
                  <a:srgbClr val="000000"/>
                </a:solidFill>
              </a:rPr>
              <a:t>TG10 (L2R) Status at July 2015 Mtg.</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Purpose: </a:t>
            </a:r>
            <a:r>
              <a:rPr lang="en-US" sz="1800" dirty="0">
                <a:solidFill>
                  <a:srgbClr val="000000"/>
                </a:solidFill>
              </a:rPr>
              <a:t>F</a:t>
            </a:r>
            <a:r>
              <a:rPr lang="en-US" sz="1800" dirty="0" smtClean="0">
                <a:solidFill>
                  <a:srgbClr val="000000"/>
                </a:solidFill>
              </a:rPr>
              <a:t>or July 2015 802.15/802.1 Joint Session</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495300" y="1916832"/>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Project:</a:t>
            </a:r>
          </a:p>
          <a:p>
            <a:pPr marL="857250" lvl="2"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a:p>
            <a:pPr marL="457200" lvl="1" indent="0">
              <a:spcBef>
                <a:spcPts val="375"/>
              </a:spcBef>
              <a:buSzPct val="100000"/>
              <a:buFont typeface="Times New Roman" pitchFamily="18" charset="0"/>
              <a:buNone/>
              <a:defRPr/>
            </a:pPr>
            <a:endParaRPr lang="en-US" sz="2800" dirty="0"/>
          </a:p>
          <a:p>
            <a:pPr marL="457200" lvl="1" indent="0">
              <a:spcBef>
                <a:spcPts val="375"/>
              </a:spcBef>
              <a:buSzPct val="100000"/>
              <a:buFont typeface="Times New Roman" pitchFamily="18" charset="0"/>
              <a:buNone/>
              <a:defRPr/>
            </a:pPr>
            <a:r>
              <a:rPr lang="en-US" sz="2800" dirty="0" smtClean="0"/>
              <a:t>Leadership:</a:t>
            </a:r>
          </a:p>
          <a:p>
            <a:pPr marL="857250" lvl="2" indent="0">
              <a:spcBef>
                <a:spcPts val="375"/>
              </a:spcBef>
              <a:buSzPct val="100000"/>
              <a:buFont typeface="Times New Roman" pitchFamily="18" charset="0"/>
              <a:buNone/>
              <a:defRPr/>
            </a:pPr>
            <a:r>
              <a:rPr lang="en-US" sz="2800" dirty="0" smtClean="0"/>
              <a:t>Chair – Clint Powell</a:t>
            </a:r>
          </a:p>
          <a:p>
            <a:pPr marL="857250" lvl="2" indent="0">
              <a:spcBef>
                <a:spcPts val="375"/>
              </a:spcBef>
              <a:buSzPct val="100000"/>
              <a:buFont typeface="Times New Roman" pitchFamily="18" charset="0"/>
              <a:buNone/>
              <a:defRPr/>
            </a:pPr>
            <a:r>
              <a:rPr lang="en-US" sz="2800" dirty="0" smtClean="0"/>
              <a:t>Technical Editor – Verotiana Rabarijaona</a:t>
            </a:r>
          </a:p>
          <a:p>
            <a:pPr marL="857250" lvl="2" indent="0">
              <a:spcBef>
                <a:spcPts val="375"/>
              </a:spcBef>
              <a:buSzPct val="100000"/>
              <a:buFont typeface="Times New Roman" pitchFamily="18" charset="0"/>
              <a:buNone/>
              <a:defRPr/>
            </a:pPr>
            <a:r>
              <a:rPr lang="en-US" sz="2800" dirty="0" smtClean="0"/>
              <a:t>Secretary – Charlie Perkins</a:t>
            </a:r>
          </a:p>
        </p:txBody>
      </p:sp>
    </p:spTree>
    <p:extLst>
      <p:ext uri="{BB962C8B-B14F-4D97-AF65-F5344CB8AC3E}">
        <p14:creationId xmlns:p14="http://schemas.microsoft.com/office/powerpoint/2010/main" val="173145196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Letter Ballot – March/April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b="1" dirty="0">
                <a:solidFill>
                  <a:schemeClr val="tx1"/>
                </a:solidFill>
              </a:rPr>
              <a:t>1</a:t>
            </a:r>
            <a:r>
              <a:rPr lang="en-GB" sz="1800" b="1" baseline="30000" dirty="0">
                <a:solidFill>
                  <a:schemeClr val="tx1"/>
                </a:solidFill>
              </a:rPr>
              <a:t>st</a:t>
            </a:r>
            <a:r>
              <a:rPr lang="en-GB" sz="1800" b="1" dirty="0">
                <a:solidFill>
                  <a:schemeClr val="tx1"/>
                </a:solidFill>
              </a:rPr>
              <a:t> Letter Ballot </a:t>
            </a:r>
            <a:r>
              <a:rPr lang="en-GB" sz="1800" b="1" dirty="0" err="1" smtClean="0">
                <a:solidFill>
                  <a:schemeClr val="tx1"/>
                </a:solidFill>
              </a:rPr>
              <a:t>Recirc</a:t>
            </a:r>
            <a:r>
              <a:rPr lang="en-GB" sz="1800" b="1" dirty="0">
                <a:solidFill>
                  <a:schemeClr val="tx1"/>
                </a:solidFill>
              </a:rPr>
              <a:t>. – July/Aug.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2</a:t>
            </a:r>
            <a:r>
              <a:rPr lang="en-GB" sz="1800" baseline="30000" dirty="0">
                <a:solidFill>
                  <a:schemeClr val="tx1"/>
                </a:solidFill>
              </a:rPr>
              <a:t>nd</a:t>
            </a:r>
            <a:r>
              <a:rPr lang="en-GB" sz="1800" dirty="0">
                <a:solidFill>
                  <a:schemeClr val="tx1"/>
                </a:solidFill>
              </a:rPr>
              <a:t> Letter Ballot </a:t>
            </a:r>
            <a:r>
              <a:rPr lang="en-GB" sz="1800" dirty="0" err="1" smtClean="0">
                <a:solidFill>
                  <a:schemeClr val="tx1"/>
                </a:solidFill>
              </a:rPr>
              <a:t>Recirc</a:t>
            </a:r>
            <a:r>
              <a:rPr lang="en-GB" sz="1800" dirty="0">
                <a:solidFill>
                  <a:schemeClr val="tx1"/>
                </a:solidFill>
              </a:rPr>
              <a:t>. – Sept./Oct.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3</a:t>
            </a:r>
            <a:r>
              <a:rPr lang="en-GB" sz="1800" baseline="30000" dirty="0">
                <a:solidFill>
                  <a:schemeClr val="tx1"/>
                </a:solidFill>
              </a:rPr>
              <a:t>rd</a:t>
            </a:r>
            <a:r>
              <a:rPr lang="en-GB" sz="1800" dirty="0">
                <a:solidFill>
                  <a:schemeClr val="tx1"/>
                </a:solidFill>
              </a:rPr>
              <a:t> Letter Ballot </a:t>
            </a:r>
            <a:r>
              <a:rPr lang="en-GB" sz="1800" dirty="0" smtClean="0">
                <a:solidFill>
                  <a:schemeClr val="tx1"/>
                </a:solidFill>
              </a:rPr>
              <a:t>Recirc</a:t>
            </a:r>
            <a:r>
              <a:rPr lang="en-GB" sz="1800" dirty="0">
                <a:solidFill>
                  <a:schemeClr val="tx1"/>
                </a:solidFill>
              </a:rPr>
              <a:t>.</a:t>
            </a:r>
            <a:r>
              <a:rPr lang="en-GB" sz="1800" b="1" dirty="0">
                <a:solidFill>
                  <a:schemeClr val="tx1"/>
                </a:solidFill>
              </a:rPr>
              <a:t>*</a:t>
            </a:r>
            <a:r>
              <a:rPr lang="en-GB" sz="1800" dirty="0">
                <a:solidFill>
                  <a:schemeClr val="tx1"/>
                </a:solidFill>
              </a:rPr>
              <a:t> – Nov./Dec.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WG Sponsor Ballot Approval – Nov..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EC Sponsor Ballot Approval – Nov. 2015</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Sponsor Ballot – Dec. 2015/Jan. 2016</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1</a:t>
            </a:r>
            <a:r>
              <a:rPr lang="en-GB" sz="1800" baseline="30000" dirty="0">
                <a:solidFill>
                  <a:schemeClr val="tx1"/>
                </a:solidFill>
              </a:rPr>
              <a:t>st</a:t>
            </a:r>
            <a:r>
              <a:rPr lang="en-GB" sz="1800" dirty="0">
                <a:solidFill>
                  <a:schemeClr val="tx1"/>
                </a:solidFill>
              </a:rPr>
              <a:t> Sponsor Ballot </a:t>
            </a:r>
            <a:r>
              <a:rPr lang="en-GB" sz="1800" dirty="0" err="1" smtClean="0">
                <a:solidFill>
                  <a:schemeClr val="tx1"/>
                </a:solidFill>
              </a:rPr>
              <a:t>Recirc</a:t>
            </a:r>
            <a:r>
              <a:rPr lang="en-GB" sz="1800" dirty="0">
                <a:solidFill>
                  <a:schemeClr val="tx1"/>
                </a:solidFill>
              </a:rPr>
              <a:t>. – March/April 2016</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2</a:t>
            </a:r>
            <a:r>
              <a:rPr lang="en-GB" sz="1800" baseline="30000" dirty="0">
                <a:solidFill>
                  <a:schemeClr val="tx1"/>
                </a:solidFill>
              </a:rPr>
              <a:t>nd</a:t>
            </a:r>
            <a:r>
              <a:rPr lang="en-GB" sz="1800" dirty="0">
                <a:solidFill>
                  <a:schemeClr val="tx1"/>
                </a:solidFill>
              </a:rPr>
              <a:t> Sponsor Ballot </a:t>
            </a:r>
            <a:r>
              <a:rPr lang="en-GB" sz="1800" dirty="0" err="1" smtClean="0">
                <a:solidFill>
                  <a:schemeClr val="tx1"/>
                </a:solidFill>
              </a:rPr>
              <a:t>Recirc</a:t>
            </a:r>
            <a:r>
              <a:rPr lang="en-GB" sz="1800" dirty="0">
                <a:solidFill>
                  <a:schemeClr val="tx1"/>
                </a:solidFill>
              </a:rPr>
              <a:t>. – May/June 2016</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3</a:t>
            </a:r>
            <a:r>
              <a:rPr lang="en-GB" sz="1800" baseline="30000" dirty="0">
                <a:solidFill>
                  <a:schemeClr val="tx1"/>
                </a:solidFill>
              </a:rPr>
              <a:t>rd</a:t>
            </a:r>
            <a:r>
              <a:rPr lang="en-GB" sz="1800" dirty="0">
                <a:solidFill>
                  <a:schemeClr val="tx1"/>
                </a:solidFill>
              </a:rPr>
              <a:t> Sponsor Ballot </a:t>
            </a:r>
            <a:r>
              <a:rPr lang="en-GB" sz="1800" dirty="0" smtClean="0">
                <a:solidFill>
                  <a:schemeClr val="tx1"/>
                </a:solidFill>
              </a:rPr>
              <a:t>Recirc</a:t>
            </a:r>
            <a:r>
              <a:rPr lang="en-GB" sz="1800" dirty="0">
                <a:solidFill>
                  <a:schemeClr val="tx1"/>
                </a:solidFill>
              </a:rPr>
              <a:t>.</a:t>
            </a:r>
            <a:r>
              <a:rPr lang="en-GB" sz="1800" b="1" dirty="0">
                <a:solidFill>
                  <a:schemeClr val="tx1"/>
                </a:solidFill>
              </a:rPr>
              <a:t>*</a:t>
            </a:r>
            <a:r>
              <a:rPr lang="en-GB" sz="1800" dirty="0">
                <a:solidFill>
                  <a:schemeClr val="tx1"/>
                </a:solidFill>
              </a:rPr>
              <a:t> – June/July 2016</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a:solidFill>
                  <a:schemeClr val="tx1"/>
                </a:solidFill>
              </a:rPr>
              <a:t>EC Approval – July 2016</a:t>
            </a:r>
          </a:p>
          <a:p>
            <a:pPr marL="525463"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dirty="0" err="1">
                <a:solidFill>
                  <a:schemeClr val="tx1"/>
                </a:solidFill>
              </a:rPr>
              <a:t>RevCom</a:t>
            </a:r>
            <a:r>
              <a:rPr lang="en-GB" sz="1800" dirty="0">
                <a:solidFill>
                  <a:schemeClr val="tx1"/>
                </a:solidFill>
              </a:rPr>
              <a:t> Approval – Aug. 2016</a:t>
            </a:r>
          </a:p>
          <a:p>
            <a:pPr>
              <a:spcAft>
                <a:spcPts val="600"/>
              </a:spcAft>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1800" b="1" dirty="0">
                <a:solidFill>
                  <a:schemeClr val="tx1"/>
                </a:solidFill>
              </a:rPr>
              <a:t>*</a:t>
            </a:r>
            <a:r>
              <a:rPr lang="en-GB" sz="1800" dirty="0">
                <a:solidFill>
                  <a:schemeClr val="tx1"/>
                </a:solidFill>
              </a:rPr>
              <a:t> May not be needed</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Timeline</a:t>
            </a:r>
          </a:p>
        </p:txBody>
      </p:sp>
    </p:spTree>
    <p:extLst>
      <p:ext uri="{BB962C8B-B14F-4D97-AF65-F5344CB8AC3E}">
        <p14:creationId xmlns:p14="http://schemas.microsoft.com/office/powerpoint/2010/main" val="29142523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Ballot Open	March 29, 2015	</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Ballot Closed	April 18, 2015</a:t>
            </a:r>
            <a:endParaRPr lang="en-US" sz="2000" dirty="0">
              <a:solidFill>
                <a:schemeClr val="tx1"/>
              </a:solidFill>
            </a:endParaRP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smtClean="0">
              <a:solidFill>
                <a:schemeClr val="tx1"/>
              </a:solidFill>
            </a:endParaRP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VOTERS</a:t>
            </a:r>
            <a:r>
              <a:rPr lang="en-US" sz="2000" dirty="0">
                <a:solidFill>
                  <a:schemeClr val="tx1"/>
                </a:solidFill>
              </a:rPr>
              <a:t>	98</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VOTED	67</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YES		57</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ABSTAIN	3</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NO		7</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 VOTERS	68.37%</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 YES		89.06%</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 ABSTAIN	4.48%</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 COMMENTS	580</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ndParaRPr>
          </a:p>
          <a:p>
            <a:pPr marL="342900" indent="-3429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There was no noted voting fraud, as no identification was required. The </a:t>
            </a:r>
            <a:r>
              <a:rPr lang="en-US" sz="2000" b="1" dirty="0">
                <a:solidFill>
                  <a:schemeClr val="tx1"/>
                </a:solidFill>
              </a:rPr>
              <a:t>letter ballot was valid </a:t>
            </a:r>
            <a:r>
              <a:rPr lang="en-US" sz="2000" dirty="0">
                <a:solidFill>
                  <a:schemeClr val="tx1"/>
                </a:solidFill>
              </a:rPr>
              <a:t>and the </a:t>
            </a:r>
            <a:r>
              <a:rPr lang="en-US" sz="2000" b="1" dirty="0">
                <a:solidFill>
                  <a:schemeClr val="tx1"/>
                </a:solidFill>
              </a:rPr>
              <a:t>draft passed </a:t>
            </a:r>
            <a:r>
              <a:rPr lang="en-US" sz="2000" dirty="0">
                <a:solidFill>
                  <a:schemeClr val="tx1"/>
                </a:solidFill>
              </a:rPr>
              <a:t>the minimum approval level of 75</a:t>
            </a:r>
            <a:r>
              <a:rPr lang="en-US" sz="2000" dirty="0" smtClean="0">
                <a:solidFill>
                  <a:schemeClr val="tx1"/>
                </a:solidFill>
              </a:rPr>
              <a:t>%.</a:t>
            </a:r>
            <a:endParaRPr lang="en-US" sz="2000" dirty="0">
              <a:solidFill>
                <a:schemeClr val="tx1"/>
              </a:solidFill>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LB 104 Results</a:t>
            </a:r>
          </a:p>
        </p:txBody>
      </p:sp>
    </p:spTree>
    <p:extLst>
      <p:ext uri="{BB962C8B-B14F-4D97-AF65-F5344CB8AC3E}">
        <p14:creationId xmlns:p14="http://schemas.microsoft.com/office/powerpoint/2010/main" val="4491189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11034161"/>
              </p:ext>
            </p:extLst>
          </p:nvPr>
        </p:nvGraphicFramePr>
        <p:xfrm>
          <a:off x="1597025" y="1844824"/>
          <a:ext cx="5949950" cy="1482724"/>
        </p:xfrm>
        <a:graphic>
          <a:graphicData uri="http://schemas.openxmlformats.org/drawingml/2006/table">
            <a:tbl>
              <a:tblPr firstRow="1" bandRow="1">
                <a:tableStyleId>{5C22544A-7EE6-4342-B048-85BDC9FD1C3A}</a:tableStyleId>
              </a:tblPr>
              <a:tblGrid>
                <a:gridCol w="1800624"/>
                <a:gridCol w="1296449"/>
                <a:gridCol w="1365389"/>
                <a:gridCol w="1487488"/>
              </a:tblGrid>
              <a:tr h="370681">
                <a:tc>
                  <a:txBody>
                    <a:bodyPr/>
                    <a:lstStyle/>
                    <a:p>
                      <a:endParaRPr lang="en-US" sz="1800" dirty="0"/>
                    </a:p>
                  </a:txBody>
                  <a:tcPr marL="91462" marR="91462" marT="45700" marB="45700"/>
                </a:tc>
                <a:tc>
                  <a:txBody>
                    <a:bodyPr/>
                    <a:lstStyle/>
                    <a:p>
                      <a:pPr algn="ctr"/>
                      <a:r>
                        <a:rPr lang="en-US" sz="1800" dirty="0" smtClean="0"/>
                        <a:t>Total</a:t>
                      </a:r>
                      <a:endParaRPr lang="en-US" sz="1800" dirty="0"/>
                    </a:p>
                  </a:txBody>
                  <a:tcPr marL="91462" marR="91462" marT="45700" marB="45700"/>
                </a:tc>
                <a:tc>
                  <a:txBody>
                    <a:bodyPr/>
                    <a:lstStyle/>
                    <a:p>
                      <a:pPr algn="ctr"/>
                      <a:r>
                        <a:rPr lang="en-US" sz="1800" dirty="0" smtClean="0"/>
                        <a:t>Technical</a:t>
                      </a:r>
                      <a:endParaRPr lang="en-US" sz="1800" dirty="0"/>
                    </a:p>
                  </a:txBody>
                  <a:tcPr marL="91462" marR="91462" marT="45700" marB="45700"/>
                </a:tc>
                <a:tc>
                  <a:txBody>
                    <a:bodyPr/>
                    <a:lstStyle/>
                    <a:p>
                      <a:pPr algn="ctr"/>
                      <a:r>
                        <a:rPr lang="en-US" sz="1800" dirty="0" smtClean="0"/>
                        <a:t>Editorial</a:t>
                      </a:r>
                      <a:r>
                        <a:rPr lang="en-US" sz="1800" dirty="0" smtClean="0">
                          <a:solidFill>
                            <a:schemeClr val="tx1"/>
                          </a:solidFill>
                        </a:rPr>
                        <a:t>*</a:t>
                      </a:r>
                      <a:endParaRPr lang="en-US" sz="1800" dirty="0">
                        <a:solidFill>
                          <a:schemeClr val="tx1"/>
                        </a:solidFill>
                      </a:endParaRPr>
                    </a:p>
                  </a:txBody>
                  <a:tcPr marL="91462" marR="91462" marT="45700" marB="45700"/>
                </a:tc>
              </a:tr>
              <a:tr h="370681">
                <a:tc>
                  <a:txBody>
                    <a:bodyPr/>
                    <a:lstStyle/>
                    <a:p>
                      <a:r>
                        <a:rPr lang="en-US" sz="1800" dirty="0" smtClean="0"/>
                        <a:t>LB 104</a:t>
                      </a:r>
                      <a:endParaRPr lang="en-US" sz="1800" dirty="0"/>
                    </a:p>
                  </a:txBody>
                  <a:tcPr marL="91462" marR="91462" marT="45700" marB="45700"/>
                </a:tc>
                <a:tc>
                  <a:txBody>
                    <a:bodyPr/>
                    <a:lstStyle/>
                    <a:p>
                      <a:pPr algn="ctr"/>
                      <a:r>
                        <a:rPr lang="en-US" sz="1800" dirty="0" smtClean="0"/>
                        <a:t>580</a:t>
                      </a:r>
                      <a:endParaRPr lang="en-US" sz="1800" dirty="0"/>
                    </a:p>
                  </a:txBody>
                  <a:tcPr marL="91462" marR="91462" marT="45700" marB="45700"/>
                </a:tc>
                <a:tc>
                  <a:txBody>
                    <a:bodyPr/>
                    <a:lstStyle/>
                    <a:p>
                      <a:pPr algn="ctr"/>
                      <a:r>
                        <a:rPr lang="en-US" sz="1800" dirty="0" smtClean="0"/>
                        <a:t>206</a:t>
                      </a:r>
                    </a:p>
                  </a:txBody>
                  <a:tcPr marL="91462" marR="91462" marT="45700" marB="45700"/>
                </a:tc>
                <a:tc>
                  <a:txBody>
                    <a:bodyPr/>
                    <a:lstStyle/>
                    <a:p>
                      <a:pPr algn="ctr"/>
                      <a:r>
                        <a:rPr lang="en-US" sz="1800" dirty="0" smtClean="0"/>
                        <a:t>374</a:t>
                      </a:r>
                      <a:endParaRPr lang="en-US" sz="1800" dirty="0"/>
                    </a:p>
                  </a:txBody>
                  <a:tcPr marL="91462" marR="91462" marT="45700" marB="45700"/>
                </a:tc>
              </a:tr>
              <a:tr h="370681">
                <a:tc>
                  <a:txBody>
                    <a:bodyPr/>
                    <a:lstStyle/>
                    <a:p>
                      <a:r>
                        <a:rPr lang="en-US" sz="1800" dirty="0" smtClean="0"/>
                        <a:t>LB 104 Rogue</a:t>
                      </a:r>
                      <a:endParaRPr lang="en-US" sz="1800" dirty="0"/>
                    </a:p>
                  </a:txBody>
                  <a:tcPr marL="91462" marR="91462" marT="45700" marB="45700">
                    <a:lnB w="12700" cap="flat" cmpd="sng" algn="ctr">
                      <a:solidFill>
                        <a:schemeClr val="tx1"/>
                      </a:solidFill>
                      <a:prstDash val="solid"/>
                      <a:round/>
                      <a:headEnd type="none" w="med" len="med"/>
                      <a:tailEnd type="none" w="med" len="med"/>
                    </a:lnB>
                  </a:tcPr>
                </a:tc>
                <a:tc>
                  <a:txBody>
                    <a:bodyPr/>
                    <a:lstStyle/>
                    <a:p>
                      <a:pPr algn="ctr"/>
                      <a:r>
                        <a:rPr lang="en-US" sz="1800" dirty="0" smtClean="0"/>
                        <a:t>270</a:t>
                      </a:r>
                      <a:endParaRPr lang="en-US" sz="1800" dirty="0"/>
                    </a:p>
                  </a:txBody>
                  <a:tcPr marL="91462" marR="91462" marT="45700" marB="45700">
                    <a:lnB w="12700" cap="flat" cmpd="sng" algn="ctr">
                      <a:solidFill>
                        <a:schemeClr val="tx1"/>
                      </a:solidFill>
                      <a:prstDash val="solid"/>
                      <a:round/>
                      <a:headEnd type="none" w="med" len="med"/>
                      <a:tailEnd type="none" w="med" len="med"/>
                    </a:lnB>
                  </a:tcPr>
                </a:tc>
                <a:tc>
                  <a:txBody>
                    <a:bodyPr/>
                    <a:lstStyle/>
                    <a:p>
                      <a:pPr algn="ctr"/>
                      <a:r>
                        <a:rPr lang="en-US" sz="1800" dirty="0" smtClean="0"/>
                        <a:t>22</a:t>
                      </a:r>
                      <a:endParaRPr lang="en-US" sz="1800" dirty="0"/>
                    </a:p>
                  </a:txBody>
                  <a:tcPr marL="91462" marR="91462" marT="45700" marB="45700">
                    <a:lnB w="12700" cap="flat" cmpd="sng" algn="ctr">
                      <a:solidFill>
                        <a:schemeClr val="tx1"/>
                      </a:solidFill>
                      <a:prstDash val="solid"/>
                      <a:round/>
                      <a:headEnd type="none" w="med" len="med"/>
                      <a:tailEnd type="none" w="med" len="med"/>
                    </a:lnB>
                  </a:tcPr>
                </a:tc>
                <a:tc>
                  <a:txBody>
                    <a:bodyPr/>
                    <a:lstStyle/>
                    <a:p>
                      <a:pPr algn="ctr"/>
                      <a:r>
                        <a:rPr lang="en-US" sz="1800" dirty="0" smtClean="0"/>
                        <a:t>248</a:t>
                      </a:r>
                      <a:endParaRPr lang="en-US" sz="1800" dirty="0"/>
                    </a:p>
                  </a:txBody>
                  <a:tcPr marL="91462" marR="91462" marT="45700" marB="45700">
                    <a:lnB w="12700" cap="flat" cmpd="sng" algn="ctr">
                      <a:solidFill>
                        <a:schemeClr val="tx1"/>
                      </a:solidFill>
                      <a:prstDash val="solid"/>
                      <a:round/>
                      <a:headEnd type="none" w="med" len="med"/>
                      <a:tailEnd type="none" w="med" len="med"/>
                    </a:lnB>
                  </a:tcPr>
                </a:tc>
              </a:tr>
              <a:tr h="370681">
                <a:tc>
                  <a:txBody>
                    <a:bodyPr/>
                    <a:lstStyle/>
                    <a:p>
                      <a:pPr algn="ctr"/>
                      <a:r>
                        <a:rPr lang="en-US" sz="1800" dirty="0" smtClean="0"/>
                        <a:t>Totals</a:t>
                      </a:r>
                      <a:endParaRPr lang="en-US" sz="1800" dirty="0"/>
                    </a:p>
                  </a:txBody>
                  <a:tcPr marL="91462" marR="91462" marT="45700" marB="45700">
                    <a:lnT w="12700" cap="flat" cmpd="sng" algn="ctr">
                      <a:solidFill>
                        <a:schemeClr val="tx1"/>
                      </a:solidFill>
                      <a:prstDash val="solid"/>
                      <a:round/>
                      <a:headEnd type="none" w="med" len="med"/>
                      <a:tailEnd type="none" w="med" len="med"/>
                    </a:lnT>
                  </a:tcPr>
                </a:tc>
                <a:tc>
                  <a:txBody>
                    <a:bodyPr/>
                    <a:lstStyle/>
                    <a:p>
                      <a:pPr algn="ctr"/>
                      <a:r>
                        <a:rPr lang="en-US" sz="1800" dirty="0" smtClean="0"/>
                        <a:t>850</a:t>
                      </a:r>
                      <a:endParaRPr lang="en-US" sz="1800" dirty="0"/>
                    </a:p>
                  </a:txBody>
                  <a:tcPr marL="91462" marR="91462" marT="45700" marB="45700">
                    <a:lnT w="12700" cap="flat" cmpd="sng" algn="ctr">
                      <a:solidFill>
                        <a:schemeClr val="tx1"/>
                      </a:solidFill>
                      <a:prstDash val="solid"/>
                      <a:round/>
                      <a:headEnd type="none" w="med" len="med"/>
                      <a:tailEnd type="none" w="med" len="med"/>
                    </a:lnT>
                  </a:tcPr>
                </a:tc>
                <a:tc>
                  <a:txBody>
                    <a:bodyPr/>
                    <a:lstStyle/>
                    <a:p>
                      <a:pPr algn="ctr"/>
                      <a:r>
                        <a:rPr lang="en-US" sz="1800" dirty="0" smtClean="0"/>
                        <a:t>228</a:t>
                      </a:r>
                      <a:endParaRPr lang="en-US" sz="1800" dirty="0"/>
                    </a:p>
                  </a:txBody>
                  <a:tcPr marL="91462" marR="91462" marT="45700" marB="45700">
                    <a:lnT w="12700" cap="flat" cmpd="sng" algn="ctr">
                      <a:solidFill>
                        <a:schemeClr val="tx1"/>
                      </a:solidFill>
                      <a:prstDash val="solid"/>
                      <a:round/>
                      <a:headEnd type="none" w="med" len="med"/>
                      <a:tailEnd type="none" w="med" len="med"/>
                    </a:lnT>
                  </a:tcPr>
                </a:tc>
                <a:tc>
                  <a:txBody>
                    <a:bodyPr/>
                    <a:lstStyle/>
                    <a:p>
                      <a:pPr algn="ctr"/>
                      <a:r>
                        <a:rPr lang="en-US" sz="1800" dirty="0" smtClean="0"/>
                        <a:t>622</a:t>
                      </a:r>
                      <a:endParaRPr lang="en-US" sz="1800" dirty="0"/>
                    </a:p>
                  </a:txBody>
                  <a:tcPr marL="91462" marR="91462" marT="45700" marB="45700">
                    <a:lnT w="12700" cap="flat" cmpd="sng" algn="ctr">
                      <a:solidFill>
                        <a:schemeClr val="tx1"/>
                      </a:solidFill>
                      <a:prstDash val="solid"/>
                      <a:round/>
                      <a:headEnd type="none" w="med" len="med"/>
                      <a:tailEnd type="none" w="med" len="med"/>
                    </a:lnT>
                  </a:tcPr>
                </a:tc>
              </a:tr>
            </a:tbl>
          </a:graphicData>
        </a:graphic>
      </p:graphicFrame>
      <p:sp>
        <p:nvSpPr>
          <p:cNvPr id="5" name="Text Box 3"/>
          <p:cNvSpPr txBox="1">
            <a:spLocks noChangeArrowheads="1"/>
          </p:cNvSpPr>
          <p:nvPr/>
        </p:nvSpPr>
        <p:spPr bwMode="auto">
          <a:xfrm>
            <a:off x="852602" y="836712"/>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LB 104 Comment Summary</a:t>
            </a:r>
          </a:p>
        </p:txBody>
      </p:sp>
      <p:sp>
        <p:nvSpPr>
          <p:cNvPr id="6" name="Rectangle 4"/>
          <p:cNvSpPr>
            <a:spLocks noChangeArrowheads="1"/>
          </p:cNvSpPr>
          <p:nvPr/>
        </p:nvSpPr>
        <p:spPr bwMode="auto">
          <a:xfrm>
            <a:off x="533400" y="3789040"/>
            <a:ext cx="8077200" cy="2686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342900" indent="-3429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rgbClr val="000000"/>
                </a:solidFill>
              </a:rPr>
              <a:t>TG10 approved the Technical Editor providing resolutions to all Editorials</a:t>
            </a: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rgbClr val="000000"/>
              </a:solidFill>
            </a:endParaRPr>
          </a:p>
          <a:p>
            <a:pPr marL="342900" indent="-3429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The latest LB 104 consolidated comments can be found </a:t>
            </a:r>
            <a:r>
              <a:rPr lang="en-US" sz="2000" dirty="0" smtClean="0">
                <a:solidFill>
                  <a:schemeClr val="tx1"/>
                </a:solidFill>
              </a:rPr>
              <a:t>in</a:t>
            </a:r>
            <a:br>
              <a:rPr lang="en-US" sz="2000" dirty="0" smtClean="0">
                <a:solidFill>
                  <a:schemeClr val="tx1"/>
                </a:solidFill>
              </a:rPr>
            </a:br>
            <a:r>
              <a:rPr lang="en-US" sz="2000" dirty="0" smtClean="0">
                <a:solidFill>
                  <a:schemeClr val="tx1"/>
                </a:solidFill>
              </a:rPr>
              <a:t>doc</a:t>
            </a:r>
            <a:r>
              <a:rPr lang="en-US" sz="2000" dirty="0">
                <a:solidFill>
                  <a:schemeClr val="tx1"/>
                </a:solidFill>
              </a:rPr>
              <a:t>. # 15-15-0318-xx</a:t>
            </a:r>
            <a:endParaRPr lang="en-US" sz="2000" dirty="0">
              <a:solidFill>
                <a:schemeClr val="tx1"/>
              </a:solidFill>
            </a:endParaRPr>
          </a:p>
        </p:txBody>
      </p:sp>
    </p:spTree>
    <p:extLst>
      <p:ext uri="{BB962C8B-B14F-4D97-AF65-F5344CB8AC3E}">
        <p14:creationId xmlns:p14="http://schemas.microsoft.com/office/powerpoint/2010/main" val="7894069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Security</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Topology </a:t>
            </a:r>
            <a:r>
              <a:rPr lang="en-US" sz="2000" dirty="0">
                <a:solidFill>
                  <a:schemeClr val="tx1"/>
                </a:solidFill>
              </a:rPr>
              <a:t>Construction </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NLM IE (Neighbor Link Metric)</a:t>
            </a:r>
            <a:endParaRPr lang="en-US" sz="2000" dirty="0">
              <a:solidFill>
                <a:schemeClr val="tx1"/>
              </a:solidFill>
            </a:endParaRP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Metrics</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Sequence Number </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IE related / Discovery</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Brother </a:t>
            </a:r>
            <a:r>
              <a:rPr lang="en-US" sz="2000" dirty="0" smtClean="0">
                <a:solidFill>
                  <a:schemeClr val="tx1"/>
                </a:solidFill>
              </a:rPr>
              <a:t>Routing / Routing Failure</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ANA </a:t>
            </a:r>
            <a:r>
              <a:rPr lang="en-US" sz="2000" dirty="0">
                <a:solidFill>
                  <a:schemeClr val="tx1"/>
                </a:solidFill>
              </a:rPr>
              <a:t>Related</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Routing</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Data Aggregation</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rPr>
              <a:t>Coexistence </a:t>
            </a:r>
            <a:r>
              <a:rPr lang="en-US" sz="2000" dirty="0" smtClean="0">
                <a:solidFill>
                  <a:schemeClr val="tx1"/>
                </a:solidFill>
              </a:rPr>
              <a:t>Specification</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Long &amp; Short Addressing</a:t>
            </a:r>
          </a:p>
          <a:p>
            <a:pPr marL="285750" indent="-285750">
              <a:spcAft>
                <a:spcPts val="600"/>
              </a:spcAft>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smtClean="0">
                <a:solidFill>
                  <a:schemeClr val="tx1"/>
                </a:solidFill>
              </a:rPr>
              <a:t>Multi-Channel Operation</a:t>
            </a:r>
            <a:endParaRPr lang="en-US" sz="2000" dirty="0">
              <a:solidFill>
                <a:schemeClr val="tx1"/>
              </a:solidFill>
            </a:endParaRPr>
          </a:p>
        </p:txBody>
      </p:sp>
      <p:sp>
        <p:nvSpPr>
          <p:cNvPr id="6" name="Text Box 3"/>
          <p:cNvSpPr txBox="1">
            <a:spLocks noChangeArrowheads="1"/>
          </p:cNvSpPr>
          <p:nvPr/>
        </p:nvSpPr>
        <p:spPr bwMode="auto">
          <a:xfrm>
            <a:off x="0" y="838200"/>
            <a:ext cx="91440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LB 104 Comment Topics</a:t>
            </a:r>
          </a:p>
        </p:txBody>
      </p:sp>
    </p:spTree>
    <p:extLst>
      <p:ext uri="{BB962C8B-B14F-4D97-AF65-F5344CB8AC3E}">
        <p14:creationId xmlns:p14="http://schemas.microsoft.com/office/powerpoint/2010/main" val="39413670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18033</TotalTime>
  <Words>327</Words>
  <Application>Microsoft Office PowerPoint</Application>
  <PresentationFormat>On-screen Show (4:3)</PresentationFormat>
  <Paragraphs>109</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TG4g SUN Opening Report</dc:title>
  <dc:creator>Phil Beecher</dc:creator>
  <cp:lastModifiedBy>Clint Powell</cp:lastModifiedBy>
  <cp:revision>1319</cp:revision>
  <cp:lastPrinted>2000-03-07T00:55:37Z</cp:lastPrinted>
  <dcterms:created xsi:type="dcterms:W3CDTF">2010-05-17T03:36:55Z</dcterms:created>
  <dcterms:modified xsi:type="dcterms:W3CDTF">2015-07-15T03:47:27Z</dcterms:modified>
</cp:coreProperties>
</file>