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fntdata" ContentType="application/x-fontdata"/>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12"/>
  </p:notesMasterIdLst>
  <p:handoutMasterIdLst>
    <p:handoutMasterId r:id="rId13"/>
  </p:handoutMasterIdLst>
  <p:sldIdLst>
    <p:sldId id="259" r:id="rId3"/>
    <p:sldId id="260" r:id="rId4"/>
    <p:sldId id="266" r:id="rId5"/>
    <p:sldId id="261" r:id="rId6"/>
    <p:sldId id="262" r:id="rId7"/>
    <p:sldId id="263" r:id="rId8"/>
    <p:sldId id="264" r:id="rId9"/>
    <p:sldId id="267" r:id="rId10"/>
    <p:sldId id="268" r:id="rId11"/>
  </p:sldIdLst>
  <p:sldSz cx="9144000" cy="6858000" type="screen4x3"/>
  <p:notesSz cx="9280525" cy="6934200"/>
  <p:embeddedFontLst>
    <p:embeddedFont>
      <p:font typeface="Calibri" panose="020F0502020204030204" pitchFamily="34" charset="0"/>
      <p:regular r:id="rId14"/>
      <p:bold r:id="rId15"/>
      <p:italic r:id="rId16"/>
      <p:boldItalic r:id="rId17"/>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0929"/>
  </p:normalViewPr>
  <p:slideViewPr>
    <p:cSldViewPr>
      <p:cViewPr>
        <p:scale>
          <a:sx n="128" d="100"/>
          <a:sy n="128" d="100"/>
        </p:scale>
        <p:origin x="-667" y="9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474" y="-96"/>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font" Target="fonts/font4.fntdata"/><Relationship Id="rId2" Type="http://schemas.openxmlformats.org/officeDocument/2006/relationships/slideMaster" Target="slideMasters/slideMaster2.xml"/><Relationship Id="rId16" Type="http://schemas.openxmlformats.org/officeDocument/2006/relationships/font" Target="fonts/font3.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font" Target="fonts/font2.fntdata"/><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1.fntdata"/></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Julyl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Julyl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Julyl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Julyl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Julyl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Julyl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Julyl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Julyl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Julyl 2015</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Julyl 2015</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Julyl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Julyl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Julyl 2015</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Hernandez,Li,Dotlić,Miura (NICT)</a:t>
            </a:r>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802.15-15-0539-00-0008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Julyl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a:t>Hernandez,Li,Dotlić,Miura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Julyl 2015</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Hernandez,Li,Dotlić,Miura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 PAC IDs ]  </a:t>
            </a:r>
            <a:r>
              <a:rPr lang="en-US" altLang="en-US" sz="1600" dirty="0">
                <a:solidFill>
                  <a:schemeClr val="tx2"/>
                </a:solidFill>
                <a:latin typeface="Times New Roman" pitchFamily="18" charset="0"/>
              </a:rPr>
              <a:t>	</a:t>
            </a: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July </a:t>
            </a:r>
            <a:r>
              <a:rPr lang="en-US" altLang="en-US" sz="1600" dirty="0" err="1">
                <a:solidFill>
                  <a:schemeClr val="tx2"/>
                </a:solidFill>
                <a:latin typeface="Times New Roman" pitchFamily="18" charset="0"/>
              </a:rPr>
              <a:t>x</a:t>
            </a:r>
            <a:r>
              <a:rPr lang="en-US" altLang="en-US" sz="1600" dirty="0" err="1" smtClean="0">
                <a:solidFill>
                  <a:schemeClr val="tx2"/>
                </a:solidFill>
                <a:latin typeface="Times New Roman" pitchFamily="18" charset="0"/>
              </a:rPr>
              <a:t>th</a:t>
            </a:r>
            <a:r>
              <a:rPr lang="en-US" altLang="en-US" sz="1600" dirty="0">
                <a:solidFill>
                  <a:schemeClr val="tx2"/>
                </a:solidFill>
                <a:latin typeface="Times New Roman" pitchFamily="18" charset="0"/>
              </a:rPr>
              <a:t>, 2015 ]</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[Marco Hernandez, Huan-Bang Li, Igor </a:t>
            </a:r>
            <a:r>
              <a:rPr lang="en-US" altLang="en-US" sz="1600" dirty="0" err="1">
                <a:solidFill>
                  <a:schemeClr val="tx2"/>
                </a:solidFill>
                <a:latin typeface="Times New Roman" pitchFamily="18" charset="0"/>
              </a:rPr>
              <a:t>Dotlić</a:t>
            </a:r>
            <a:r>
              <a:rPr lang="en-US" altLang="en-US" sz="1600" dirty="0">
                <a:solidFill>
                  <a:schemeClr val="tx2"/>
                </a:solidFill>
                <a:latin typeface="Times New Roman" pitchFamily="18" charset="0"/>
              </a:rPr>
              <a:t>, </a:t>
            </a:r>
            <a:r>
              <a:rPr lang="en-US" altLang="en-US" sz="1600" dirty="0" err="1">
                <a:solidFill>
                  <a:schemeClr val="tx2"/>
                </a:solidFill>
                <a:latin typeface="Times New Roman" pitchFamily="18" charset="0"/>
              </a:rPr>
              <a:t>Ryu</a:t>
            </a:r>
            <a:r>
              <a:rPr lang="en-US" altLang="en-US" sz="1600" dirty="0">
                <a:solidFill>
                  <a:schemeClr val="tx2"/>
                </a:solidFill>
                <a:latin typeface="Times New Roman" pitchFamily="18" charset="0"/>
              </a:rPr>
              <a:t> Miura</a:t>
            </a:r>
            <a:r>
              <a:rPr lang="en-US" altLang="en-US" sz="1600" dirty="0">
                <a:solidFill>
                  <a:srgbClr val="FF0000"/>
                </a:solidFill>
                <a:latin typeface="Times New Roman" pitchFamily="18" charset="0"/>
              </a:rPr>
              <a:t> </a:t>
            </a:r>
            <a:r>
              <a:rPr lang="en-US" altLang="en-US" sz="1600" dirty="0">
                <a:latin typeface="Times New Roman" pitchFamily="18" charset="0"/>
              </a:rPr>
              <a:t>] </a:t>
            </a: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dirty="0" smtClean="0">
                <a:solidFill>
                  <a:schemeClr val="tx2"/>
                </a:solidFill>
                <a:latin typeface="Times New Roman" pitchFamily="18" charset="0"/>
              </a:rPr>
              <a:t>PAC IDs</a:t>
            </a:r>
            <a:endParaRPr lang="en-US" dirty="0"/>
          </a:p>
        </p:txBody>
      </p:sp>
      <p:sp>
        <p:nvSpPr>
          <p:cNvPr id="6" name="Content Placeholder 5"/>
          <p:cNvSpPr>
            <a:spLocks noGrp="1"/>
          </p:cNvSpPr>
          <p:nvPr>
            <p:ph idx="1"/>
          </p:nvPr>
        </p:nvSpPr>
        <p:spPr/>
        <p:txBody>
          <a:bodyPr/>
          <a:lstStyle/>
          <a:p>
            <a:r>
              <a:rPr lang="en-US" sz="2400" dirty="0" smtClean="0">
                <a:latin typeface="+mj-lt"/>
              </a:rPr>
              <a:t> We made a proposal for discovery IDs in DCN 15-375r1.</a:t>
            </a:r>
          </a:p>
          <a:p>
            <a:pPr lvl="1"/>
            <a:r>
              <a:rPr lang="en-US" sz="2000" b="1" dirty="0" smtClean="0">
                <a:latin typeface="+mj-lt"/>
              </a:rPr>
              <a:t>Device ID, Peer-ID, Group-ID, Application-ID.</a:t>
            </a:r>
          </a:p>
          <a:p>
            <a:r>
              <a:rPr lang="en-US" sz="2400" dirty="0" smtClean="0">
                <a:latin typeface="+mj-lt"/>
              </a:rPr>
              <a:t>Due to the uniqueness of PAC applications, we realized we need to extend such IDs during the communication period.</a:t>
            </a:r>
          </a:p>
          <a:p>
            <a:pPr lvl="1"/>
            <a:r>
              <a:rPr lang="en-US" sz="2000" dirty="0" smtClean="0">
                <a:latin typeface="+mj-lt"/>
              </a:rPr>
              <a:t>Those are renamed as </a:t>
            </a:r>
            <a:r>
              <a:rPr lang="en-US" sz="2000" b="1" dirty="0" smtClean="0">
                <a:latin typeface="+mj-lt"/>
              </a:rPr>
              <a:t>PAC IDs</a:t>
            </a:r>
            <a:r>
              <a:rPr lang="en-US" sz="2000" dirty="0" smtClean="0">
                <a:latin typeface="+mj-lt"/>
              </a:rPr>
              <a:t>.</a:t>
            </a:r>
          </a:p>
          <a:p>
            <a:pPr marL="0" indent="0">
              <a:buNone/>
            </a:pPr>
            <a:endParaRPr lang="en-US" sz="2400" dirty="0" smtClean="0">
              <a:latin typeface="+mj-lt"/>
            </a:endParaRPr>
          </a:p>
        </p:txBody>
      </p:sp>
      <p:sp>
        <p:nvSpPr>
          <p:cNvPr id="2" name="Date Placeholder 1"/>
          <p:cNvSpPr>
            <a:spLocks noGrp="1"/>
          </p:cNvSpPr>
          <p:nvPr>
            <p:ph type="dt" sz="half" idx="10"/>
          </p:nvPr>
        </p:nvSpPr>
        <p:spPr/>
        <p:txBody>
          <a:bodyPr/>
          <a:lstStyle/>
          <a:p>
            <a:pPr>
              <a:defRPr/>
            </a:pPr>
            <a:r>
              <a:rPr lang="en-US" smtClean="0"/>
              <a:t>Julyl 2015</a:t>
            </a:r>
            <a:endParaRPr lang="en-US"/>
          </a:p>
        </p:txBody>
      </p:sp>
      <p:sp>
        <p:nvSpPr>
          <p:cNvPr id="3" name="Footer Placeholder 2"/>
          <p:cNvSpPr>
            <a:spLocks noGrp="1"/>
          </p:cNvSpPr>
          <p:nvPr>
            <p:ph type="ftr" sz="quarter" idx="11"/>
          </p:nvPr>
        </p:nvSpPr>
        <p:spPr/>
        <p:txBody>
          <a:bodyPr/>
          <a:lstStyle/>
          <a:p>
            <a:pPr>
              <a:defRPr/>
            </a:pPr>
            <a:r>
              <a:rPr lang="en-US" smtClean="0"/>
              <a:t>Hernandez,Li,Dotlić,Miura (NICT)</a:t>
            </a:r>
            <a:endParaRPr lang="en-US"/>
          </a:p>
        </p:txBody>
      </p:sp>
      <p:sp>
        <p:nvSpPr>
          <p:cNvPr id="4" name="Slide Number Placeholder 3"/>
          <p:cNvSpPr>
            <a:spLocks noGrp="1"/>
          </p:cNvSpPr>
          <p:nvPr>
            <p:ph type="sldNum" sz="quarter" idx="12"/>
          </p:nvPr>
        </p:nvSpPr>
        <p:spPr/>
        <p:txBody>
          <a:bodyPr/>
          <a:lstStyle/>
          <a:p>
            <a:r>
              <a:rPr lang="en-US" altLang="en-US" smtClean="0"/>
              <a:t>Slide </a:t>
            </a:r>
            <a:fld id="{1E9B8F0D-C645-428B-882C-2B3D3E8D0851}" type="slidenum">
              <a:rPr lang="en-US" altLang="en-US" smtClean="0"/>
              <a:pPr/>
              <a:t>2</a:t>
            </a:fld>
            <a:endParaRPr lang="en-US" altLang="en-US"/>
          </a:p>
        </p:txBody>
      </p:sp>
    </p:spTree>
    <p:extLst>
      <p:ext uri="{BB962C8B-B14F-4D97-AF65-F5344CB8AC3E}">
        <p14:creationId xmlns:p14="http://schemas.microsoft.com/office/powerpoint/2010/main" val="2749402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latin typeface="Times New Roman" pitchFamily="18" charset="0"/>
              </a:rPr>
              <a:t>Discovery period</a:t>
            </a:r>
            <a:endParaRPr lang="en-US" dirty="0"/>
          </a:p>
        </p:txBody>
      </p:sp>
      <p:sp>
        <p:nvSpPr>
          <p:cNvPr id="3" name="Content Placeholder 2"/>
          <p:cNvSpPr>
            <a:spLocks noGrp="1"/>
          </p:cNvSpPr>
          <p:nvPr>
            <p:ph idx="1"/>
          </p:nvPr>
        </p:nvSpPr>
        <p:spPr/>
        <p:txBody>
          <a:bodyPr/>
          <a:lstStyle/>
          <a:p>
            <a:pPr marL="347472" indent="-347472">
              <a:spcBef>
                <a:spcPts val="576"/>
              </a:spcBef>
              <a:spcAft>
                <a:spcPts val="0"/>
              </a:spcAft>
              <a:buSzPts val="2400"/>
              <a:buFont typeface="Arial"/>
              <a:buChar char="•"/>
            </a:pPr>
            <a:r>
              <a:rPr lang="en-US" sz="2400" dirty="0">
                <a:solidFill>
                  <a:srgbClr val="000000"/>
                </a:solidFill>
                <a:latin typeface="Times New Roman"/>
              </a:rPr>
              <a:t>Discovery resource block (DRB) conveys 168 bits per PD</a:t>
            </a:r>
            <a:r>
              <a:rPr lang="en-US" sz="2400" dirty="0" smtClean="0">
                <a:solidFill>
                  <a:srgbClr val="000000"/>
                </a:solidFill>
                <a:latin typeface="Times New Roman"/>
              </a:rPr>
              <a:t>.</a:t>
            </a:r>
          </a:p>
          <a:p>
            <a:pPr marL="747522" lvl="1" indent="-347472">
              <a:spcBef>
                <a:spcPts val="576"/>
              </a:spcBef>
              <a:spcAft>
                <a:spcPts val="0"/>
              </a:spcAft>
              <a:buSzPts val="2400"/>
              <a:buFont typeface="Arial"/>
              <a:buChar char="•"/>
            </a:pPr>
            <a:r>
              <a:rPr lang="en-US" sz="2000" dirty="0" smtClean="0">
                <a:solidFill>
                  <a:srgbClr val="000000"/>
                </a:solidFill>
                <a:latin typeface="Times New Roman"/>
              </a:rPr>
              <a:t>PAC IDs during discovery period:</a:t>
            </a:r>
            <a:endParaRPr lang="en-US" sz="2000" dirty="0"/>
          </a:p>
          <a:p>
            <a:endParaRPr lang="en-US" dirty="0"/>
          </a:p>
        </p:txBody>
      </p:sp>
      <p:sp>
        <p:nvSpPr>
          <p:cNvPr id="4" name="Date Placeholder 3"/>
          <p:cNvSpPr>
            <a:spLocks noGrp="1"/>
          </p:cNvSpPr>
          <p:nvPr>
            <p:ph type="dt" sz="half" idx="10"/>
          </p:nvPr>
        </p:nvSpPr>
        <p:spPr/>
        <p:txBody>
          <a:bodyPr/>
          <a:lstStyle/>
          <a:p>
            <a:pPr>
              <a:defRPr/>
            </a:pPr>
            <a:r>
              <a:rPr lang="en-US" smtClean="0"/>
              <a:t>Julyl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3</a:t>
            </a:fld>
            <a:endParaRPr lang="en-US" altLang="en-US"/>
          </a:p>
        </p:txBody>
      </p:sp>
      <p:graphicFrame>
        <p:nvGraphicFramePr>
          <p:cNvPr id="8" name="Object 7"/>
          <p:cNvGraphicFramePr>
            <a:graphicFrameLocks noChangeAspect="1"/>
          </p:cNvGraphicFramePr>
          <p:nvPr>
            <p:extLst>
              <p:ext uri="{D42A27DB-BD31-4B8C-83A1-F6EECF244321}">
                <p14:modId xmlns:p14="http://schemas.microsoft.com/office/powerpoint/2010/main" val="3950913028"/>
              </p:ext>
            </p:extLst>
          </p:nvPr>
        </p:nvGraphicFramePr>
        <p:xfrm>
          <a:off x="2540000" y="3351213"/>
          <a:ext cx="4298950" cy="1069975"/>
        </p:xfrm>
        <a:graphic>
          <a:graphicData uri="http://schemas.openxmlformats.org/presentationml/2006/ole">
            <mc:AlternateContent xmlns:mc="http://schemas.openxmlformats.org/markup-compatibility/2006">
              <mc:Choice xmlns:v="urn:schemas-microsoft-com:vml" Requires="v">
                <p:oleObj spid="_x0000_s4114" name="Visio" r:id="rId3" imgW="3077625" imgH="764640" progId="Visio.Drawing.11">
                  <p:embed/>
                </p:oleObj>
              </mc:Choice>
              <mc:Fallback>
                <p:oleObj name="Visio" r:id="rId3" imgW="3077625" imgH="764640" progId="Visio.Drawing.11">
                  <p:embed/>
                  <p:pic>
                    <p:nvPicPr>
                      <p:cNvPr id="0" name=""/>
                      <p:cNvPicPr/>
                      <p:nvPr/>
                    </p:nvPicPr>
                    <p:blipFill>
                      <a:blip r:embed="rId4"/>
                      <a:stretch>
                        <a:fillRect/>
                      </a:stretch>
                    </p:blipFill>
                    <p:spPr>
                      <a:xfrm>
                        <a:off x="2540000" y="3351213"/>
                        <a:ext cx="4298950" cy="1069975"/>
                      </a:xfrm>
                      <a:prstGeom prst="rect">
                        <a:avLst/>
                      </a:prstGeom>
                    </p:spPr>
                  </p:pic>
                </p:oleObj>
              </mc:Fallback>
            </mc:AlternateContent>
          </a:graphicData>
        </a:graphic>
      </p:graphicFrame>
    </p:spTree>
    <p:extLst>
      <p:ext uri="{BB962C8B-B14F-4D97-AF65-F5344CB8AC3E}">
        <p14:creationId xmlns:p14="http://schemas.microsoft.com/office/powerpoint/2010/main" val="99824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Discovery period</a:t>
            </a:r>
            <a:endParaRPr lang="en-US" dirty="0"/>
          </a:p>
        </p:txBody>
      </p:sp>
      <p:sp>
        <p:nvSpPr>
          <p:cNvPr id="3" name="Content Placeholder 2"/>
          <p:cNvSpPr>
            <a:spLocks noGrp="1"/>
          </p:cNvSpPr>
          <p:nvPr>
            <p:ph idx="1"/>
          </p:nvPr>
        </p:nvSpPr>
        <p:spPr/>
        <p:txBody>
          <a:bodyPr/>
          <a:lstStyle/>
          <a:p>
            <a:r>
              <a:rPr lang="en-US" sz="2400" dirty="0" smtClean="0">
                <a:latin typeface="+mj-lt"/>
              </a:rPr>
              <a:t>PAC IDs in the discovery payload:</a:t>
            </a:r>
          </a:p>
          <a:p>
            <a:pPr lvl="1"/>
            <a:r>
              <a:rPr lang="en-US" sz="2000" dirty="0" smtClean="0">
                <a:latin typeface="+mj-lt"/>
              </a:rPr>
              <a:t>1) Most appropriate for PAC without central control (assistance of the network for IDs, mapping, etc.)</a:t>
            </a:r>
          </a:p>
          <a:p>
            <a:pPr lvl="1"/>
            <a:r>
              <a:rPr lang="en-US" sz="2000" dirty="0" smtClean="0">
                <a:latin typeface="+mj-lt"/>
              </a:rPr>
              <a:t>2) Device-ID is source/destination MAC address.</a:t>
            </a:r>
          </a:p>
          <a:p>
            <a:pPr lvl="1"/>
            <a:r>
              <a:rPr lang="en-US" sz="2000" dirty="0" smtClean="0">
                <a:latin typeface="+mj-lt"/>
              </a:rPr>
              <a:t>3) Detection of discovery information depends on radio channel state, channel estimation and synchronization performance.</a:t>
            </a:r>
          </a:p>
          <a:p>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Julyl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131805102"/>
              </p:ext>
            </p:extLst>
          </p:nvPr>
        </p:nvGraphicFramePr>
        <p:xfrm>
          <a:off x="3124200" y="4495800"/>
          <a:ext cx="2438400" cy="1066800"/>
        </p:xfrm>
        <a:graphic>
          <a:graphicData uri="http://schemas.openxmlformats.org/drawingml/2006/table">
            <a:tbl>
              <a:tblPr firstRow="1" firstCol="1" bandRow="1"/>
              <a:tblGrid>
                <a:gridCol w="1541091"/>
                <a:gridCol w="897309"/>
              </a:tblGrid>
              <a:tr h="213360">
                <a:tc>
                  <a:txBody>
                    <a:bodyPr/>
                    <a:lstStyle/>
                    <a:p>
                      <a:pPr marL="0" marR="0" algn="ctr">
                        <a:spcBef>
                          <a:spcPts val="0"/>
                        </a:spcBef>
                        <a:spcAft>
                          <a:spcPts val="1200"/>
                        </a:spcAft>
                      </a:pPr>
                      <a:r>
                        <a:rPr lang="en-US" sz="1000" b="1" dirty="0" smtClean="0">
                          <a:effectLst/>
                          <a:latin typeface="Times New Roman"/>
                          <a:ea typeface="Times New Roman"/>
                        </a:rPr>
                        <a:t>PAC IDs Discovery</a:t>
                      </a:r>
                      <a:endParaRPr lang="en-US" sz="10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US" sz="1000" b="1" dirty="0" smtClean="0">
                          <a:effectLst/>
                          <a:latin typeface="Times New Roman"/>
                          <a:ea typeface="Times New Roman"/>
                        </a:rPr>
                        <a:t>Octets</a:t>
                      </a:r>
                      <a:endParaRPr lang="en-US" sz="10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60">
                <a:tc>
                  <a:txBody>
                    <a:bodyPr/>
                    <a:lstStyle/>
                    <a:p>
                      <a:pPr marL="0" marR="0" algn="ctr">
                        <a:spcBef>
                          <a:spcPts val="0"/>
                        </a:spcBef>
                        <a:spcAft>
                          <a:spcPts val="1200"/>
                        </a:spcAft>
                      </a:pPr>
                      <a:r>
                        <a:rPr lang="en-US" sz="1000">
                          <a:effectLst/>
                          <a:latin typeface="Times New Roman"/>
                          <a:ea typeface="Times New Roman"/>
                        </a:rPr>
                        <a:t>Device ID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US" sz="1000">
                          <a:effectLst/>
                          <a:latin typeface="Times New Roman"/>
                          <a:ea typeface="Times New Roman"/>
                        </a:rPr>
                        <a:t>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60">
                <a:tc>
                  <a:txBody>
                    <a:bodyPr/>
                    <a:lstStyle/>
                    <a:p>
                      <a:pPr marL="0" marR="0" algn="ctr">
                        <a:spcBef>
                          <a:spcPts val="0"/>
                        </a:spcBef>
                        <a:spcAft>
                          <a:spcPts val="1200"/>
                        </a:spcAft>
                      </a:pPr>
                      <a:r>
                        <a:rPr lang="en-US" sz="1000">
                          <a:effectLst/>
                          <a:latin typeface="Times New Roman"/>
                          <a:ea typeface="Times New Roman"/>
                        </a:rPr>
                        <a:t>Peer ID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US" sz="1000" dirty="0" smtClean="0">
                          <a:effectLst/>
                          <a:latin typeface="Times New Roman"/>
                          <a:ea typeface="Times New Roman"/>
                        </a:rPr>
                        <a:t>7</a:t>
                      </a:r>
                      <a:endParaRPr lang="en-US" sz="10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60">
                <a:tc>
                  <a:txBody>
                    <a:bodyPr/>
                    <a:lstStyle/>
                    <a:p>
                      <a:pPr marL="0" marR="0" algn="ctr">
                        <a:spcBef>
                          <a:spcPts val="0"/>
                        </a:spcBef>
                        <a:spcAft>
                          <a:spcPts val="1200"/>
                        </a:spcAft>
                      </a:pPr>
                      <a:r>
                        <a:rPr lang="en-US" sz="1000" dirty="0">
                          <a:effectLst/>
                          <a:latin typeface="Times New Roman"/>
                          <a:ea typeface="Times New Roman"/>
                        </a:rPr>
                        <a:t>Group ID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US" sz="1000" dirty="0" smtClean="0">
                          <a:effectLst/>
                          <a:latin typeface="Times New Roman"/>
                          <a:ea typeface="Times New Roman"/>
                        </a:rPr>
                        <a:t>1</a:t>
                      </a:r>
                      <a:endParaRPr lang="en-US" sz="10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60">
                <a:tc>
                  <a:txBody>
                    <a:bodyPr/>
                    <a:lstStyle/>
                    <a:p>
                      <a:pPr marL="0" marR="0" algn="ctr">
                        <a:spcBef>
                          <a:spcPts val="0"/>
                        </a:spcBef>
                        <a:spcAft>
                          <a:spcPts val="1200"/>
                        </a:spcAft>
                      </a:pPr>
                      <a:r>
                        <a:rPr lang="en-US" sz="1000">
                          <a:effectLst/>
                          <a:latin typeface="Times New Roman"/>
                          <a:ea typeface="Times New Roman"/>
                        </a:rPr>
                        <a:t>Application ID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US" sz="1000" dirty="0" smtClean="0">
                          <a:effectLst/>
                          <a:latin typeface="Times New Roman"/>
                          <a:ea typeface="Times New Roman"/>
                        </a:rPr>
                        <a:t>7</a:t>
                      </a:r>
                      <a:endParaRPr lang="en-US" sz="10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99409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period</a:t>
            </a:r>
            <a:endParaRPr lang="en-US" dirty="0"/>
          </a:p>
        </p:txBody>
      </p:sp>
      <p:sp>
        <p:nvSpPr>
          <p:cNvPr id="3" name="Content Placeholder 2"/>
          <p:cNvSpPr>
            <a:spLocks noGrp="1"/>
          </p:cNvSpPr>
          <p:nvPr>
            <p:ph idx="1"/>
          </p:nvPr>
        </p:nvSpPr>
        <p:spPr/>
        <p:txBody>
          <a:bodyPr/>
          <a:lstStyle/>
          <a:p>
            <a:r>
              <a:rPr lang="en-US" sz="2400" dirty="0" smtClean="0">
                <a:latin typeface="+mj-lt"/>
              </a:rPr>
              <a:t>Why PAC IDs are needed during communication period?</a:t>
            </a:r>
          </a:p>
          <a:p>
            <a:r>
              <a:rPr lang="en-US" sz="2400" dirty="0" smtClean="0">
                <a:latin typeface="+mj-lt"/>
              </a:rPr>
              <a:t>PAC must support multiple broadcast cases:</a:t>
            </a:r>
          </a:p>
          <a:p>
            <a:pPr lvl="1"/>
            <a:r>
              <a:rPr lang="en-US" sz="2000" dirty="0" smtClean="0">
                <a:latin typeface="+mj-lt"/>
              </a:rPr>
              <a:t>Broadcast = {advertisement, emergency, social network, etc.}</a:t>
            </a:r>
          </a:p>
          <a:p>
            <a:r>
              <a:rPr lang="en-US" sz="2400" dirty="0" smtClean="0">
                <a:latin typeface="+mj-lt"/>
              </a:rPr>
              <a:t>At MAC level we require:</a:t>
            </a:r>
          </a:p>
          <a:p>
            <a:pPr lvl="1"/>
            <a:r>
              <a:rPr lang="en-US" sz="2000" dirty="0" smtClean="0">
                <a:latin typeface="+mj-lt"/>
              </a:rPr>
              <a:t>MAC destination address (broadcast mode) + Application ID (to distinguish: advertisement, emergency, etc.).</a:t>
            </a:r>
          </a:p>
          <a:p>
            <a:pPr lvl="1"/>
            <a:r>
              <a:rPr lang="en-US" sz="2000" dirty="0" smtClean="0">
                <a:latin typeface="+mj-lt"/>
              </a:rPr>
              <a:t>This characteristic is distinctive from other Standards.</a:t>
            </a:r>
            <a:endParaRPr lang="en-US" sz="2000" dirty="0">
              <a:latin typeface="+mj-lt"/>
            </a:endParaRPr>
          </a:p>
        </p:txBody>
      </p:sp>
      <p:sp>
        <p:nvSpPr>
          <p:cNvPr id="4" name="Date Placeholder 3"/>
          <p:cNvSpPr>
            <a:spLocks noGrp="1"/>
          </p:cNvSpPr>
          <p:nvPr>
            <p:ph type="dt" sz="half" idx="10"/>
          </p:nvPr>
        </p:nvSpPr>
        <p:spPr/>
        <p:txBody>
          <a:bodyPr/>
          <a:lstStyle/>
          <a:p>
            <a:pPr>
              <a:defRPr/>
            </a:pPr>
            <a:r>
              <a:rPr lang="en-US" smtClean="0"/>
              <a:t>Julyl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5</a:t>
            </a:fld>
            <a:endParaRPr lang="en-US" altLang="en-US"/>
          </a:p>
        </p:txBody>
      </p:sp>
    </p:spTree>
    <p:extLst>
      <p:ext uri="{BB962C8B-B14F-4D97-AF65-F5344CB8AC3E}">
        <p14:creationId xmlns:p14="http://schemas.microsoft.com/office/powerpoint/2010/main" val="2610278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 period</a:t>
            </a:r>
          </a:p>
        </p:txBody>
      </p:sp>
      <p:sp>
        <p:nvSpPr>
          <p:cNvPr id="3" name="Content Placeholder 2"/>
          <p:cNvSpPr>
            <a:spLocks noGrp="1"/>
          </p:cNvSpPr>
          <p:nvPr>
            <p:ph idx="1"/>
          </p:nvPr>
        </p:nvSpPr>
        <p:spPr/>
        <p:txBody>
          <a:bodyPr/>
          <a:lstStyle/>
          <a:p>
            <a:r>
              <a:rPr lang="en-US" sz="2400" dirty="0" smtClean="0">
                <a:latin typeface="+mj-lt"/>
              </a:rPr>
              <a:t>A PD in 2 o more groups (nearby) with a multicast session in each group.</a:t>
            </a:r>
          </a:p>
          <a:p>
            <a:r>
              <a:rPr lang="en-US" sz="2400" dirty="0" smtClean="0">
                <a:latin typeface="+mj-lt"/>
              </a:rPr>
              <a:t>Current solution:</a:t>
            </a:r>
          </a:p>
          <a:p>
            <a:pPr lvl="1"/>
            <a:r>
              <a:rPr lang="en-US" sz="2000" dirty="0" smtClean="0">
                <a:latin typeface="+mj-lt"/>
              </a:rPr>
              <a:t>Source MAC address (6 bytes) + destination multicast address (2 bytes).</a:t>
            </a:r>
          </a:p>
          <a:p>
            <a:pPr lvl="1"/>
            <a:r>
              <a:rPr lang="en-US" sz="2000" dirty="0" smtClean="0">
                <a:latin typeface="+mj-lt"/>
              </a:rPr>
              <a:t>The source MAC address is the same for every group, and the destination multicast address can be the same as well, creating a conflict.</a:t>
            </a:r>
          </a:p>
          <a:p>
            <a:r>
              <a:rPr lang="en-US" sz="2400" dirty="0">
                <a:latin typeface="+mj-lt"/>
              </a:rPr>
              <a:t>At MAC level we require</a:t>
            </a:r>
            <a:r>
              <a:rPr lang="en-US" sz="2400" dirty="0" smtClean="0">
                <a:latin typeface="+mj-lt"/>
              </a:rPr>
              <a:t>:</a:t>
            </a:r>
          </a:p>
          <a:p>
            <a:pPr lvl="1"/>
            <a:r>
              <a:rPr lang="en-US" sz="2000" dirty="0">
                <a:latin typeface="+mj-lt"/>
              </a:rPr>
              <a:t>Source MAC address </a:t>
            </a:r>
            <a:r>
              <a:rPr lang="en-US" sz="2000" dirty="0" smtClean="0">
                <a:latin typeface="+mj-lt"/>
              </a:rPr>
              <a:t>+ </a:t>
            </a:r>
            <a:r>
              <a:rPr lang="en-US" sz="2000" dirty="0">
                <a:latin typeface="+mj-lt"/>
              </a:rPr>
              <a:t>D</a:t>
            </a:r>
            <a:r>
              <a:rPr lang="en-US" sz="2000" dirty="0" smtClean="0">
                <a:latin typeface="+mj-lt"/>
              </a:rPr>
              <a:t>estination </a:t>
            </a:r>
            <a:r>
              <a:rPr lang="en-US" sz="2000" dirty="0">
                <a:latin typeface="+mj-lt"/>
              </a:rPr>
              <a:t>multicast address </a:t>
            </a:r>
            <a:r>
              <a:rPr lang="en-US" sz="2000" dirty="0" smtClean="0">
                <a:latin typeface="+mj-lt"/>
              </a:rPr>
              <a:t>+ Group ID (to distinguish between 2 or more groups).</a:t>
            </a:r>
            <a:endParaRPr lang="en-US" sz="2000" dirty="0">
              <a:latin typeface="+mj-lt"/>
            </a:endParaRPr>
          </a:p>
          <a:p>
            <a:endParaRPr lang="en-US" sz="2400" dirty="0">
              <a:latin typeface="+mj-lt"/>
            </a:endParaRPr>
          </a:p>
          <a:p>
            <a:endParaRPr lang="en-US" sz="2400" dirty="0" smtClean="0">
              <a:latin typeface="+mj-lt"/>
            </a:endParaRPr>
          </a:p>
        </p:txBody>
      </p:sp>
      <p:sp>
        <p:nvSpPr>
          <p:cNvPr id="4" name="Date Placeholder 3"/>
          <p:cNvSpPr>
            <a:spLocks noGrp="1"/>
          </p:cNvSpPr>
          <p:nvPr>
            <p:ph type="dt" sz="half" idx="10"/>
          </p:nvPr>
        </p:nvSpPr>
        <p:spPr/>
        <p:txBody>
          <a:bodyPr/>
          <a:lstStyle/>
          <a:p>
            <a:pPr>
              <a:defRPr/>
            </a:pPr>
            <a:r>
              <a:rPr lang="en-US" smtClean="0"/>
              <a:t>Julyl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6</a:t>
            </a:fld>
            <a:endParaRPr lang="en-US" altLang="en-US"/>
          </a:p>
        </p:txBody>
      </p:sp>
    </p:spTree>
    <p:extLst>
      <p:ext uri="{BB962C8B-B14F-4D97-AF65-F5344CB8AC3E}">
        <p14:creationId xmlns:p14="http://schemas.microsoft.com/office/powerpoint/2010/main" val="2807493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 period</a:t>
            </a:r>
          </a:p>
        </p:txBody>
      </p:sp>
      <p:sp>
        <p:nvSpPr>
          <p:cNvPr id="3" name="Content Placeholder 2"/>
          <p:cNvSpPr>
            <a:spLocks noGrp="1"/>
          </p:cNvSpPr>
          <p:nvPr>
            <p:ph idx="1"/>
          </p:nvPr>
        </p:nvSpPr>
        <p:spPr/>
        <p:txBody>
          <a:bodyPr/>
          <a:lstStyle/>
          <a:p>
            <a:r>
              <a:rPr lang="en-US" sz="2400" dirty="0" smtClean="0">
                <a:latin typeface="+mj-lt"/>
              </a:rPr>
              <a:t>We require </a:t>
            </a:r>
            <a:r>
              <a:rPr lang="en-US" sz="2400" b="1" dirty="0" smtClean="0">
                <a:latin typeface="+mj-lt"/>
              </a:rPr>
              <a:t>either</a:t>
            </a:r>
            <a:r>
              <a:rPr lang="en-US" sz="2400" dirty="0" smtClean="0">
                <a:latin typeface="+mj-lt"/>
              </a:rPr>
              <a:t> PAC IDs in the MAC header:</a:t>
            </a:r>
          </a:p>
          <a:p>
            <a:endParaRPr lang="en-US" sz="2400" dirty="0">
              <a:latin typeface="+mj-lt"/>
            </a:endParaRPr>
          </a:p>
          <a:p>
            <a:endParaRPr lang="en-US" sz="2400" dirty="0" smtClean="0">
              <a:latin typeface="+mj-lt"/>
            </a:endParaRPr>
          </a:p>
          <a:p>
            <a:endParaRPr lang="en-US" sz="2400" dirty="0">
              <a:latin typeface="+mj-lt"/>
            </a:endParaRPr>
          </a:p>
          <a:p>
            <a:pPr marL="0" indent="0">
              <a:buNone/>
            </a:pPr>
            <a:endParaRPr lang="en-US" sz="2400" dirty="0">
              <a:latin typeface="+mj-lt"/>
            </a:endParaRPr>
          </a:p>
          <a:p>
            <a:pPr lvl="1"/>
            <a:r>
              <a:rPr lang="en-US" sz="2000" dirty="0" smtClean="0">
                <a:latin typeface="+mj-lt"/>
              </a:rPr>
              <a:t>The content of Peer-ID, Group-ID, Application-ID is up to higher layers and out of scope in the specification.</a:t>
            </a:r>
          </a:p>
          <a:p>
            <a:pPr lvl="1"/>
            <a:endParaRPr lang="en-US" sz="2000" dirty="0" smtClean="0">
              <a:latin typeface="+mj-lt"/>
            </a:endParaRPr>
          </a:p>
          <a:p>
            <a:r>
              <a:rPr lang="en-US" sz="2400" b="1" dirty="0" smtClean="0">
                <a:latin typeface="+mj-lt"/>
              </a:rPr>
              <a:t>Or</a:t>
            </a:r>
            <a:r>
              <a:rPr lang="en-US" sz="2400" dirty="0" smtClean="0">
                <a:latin typeface="+mj-lt"/>
              </a:rPr>
              <a:t> storing the PAC IDs during discovery, so that they are available during the communication period.</a:t>
            </a:r>
            <a:endParaRPr lang="en-US" sz="2400" dirty="0">
              <a:latin typeface="+mj-lt"/>
            </a:endParaRPr>
          </a:p>
          <a:p>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Julyl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7</a:t>
            </a:fld>
            <a:endParaRPr lang="en-US" altLang="en-US"/>
          </a:p>
        </p:txBody>
      </p:sp>
      <p:graphicFrame>
        <p:nvGraphicFramePr>
          <p:cNvPr id="7" name="Object 6"/>
          <p:cNvGraphicFramePr>
            <a:graphicFrameLocks noChangeAspect="1"/>
          </p:cNvGraphicFramePr>
          <p:nvPr>
            <p:extLst>
              <p:ext uri="{D42A27DB-BD31-4B8C-83A1-F6EECF244321}">
                <p14:modId xmlns:p14="http://schemas.microsoft.com/office/powerpoint/2010/main" val="3202209101"/>
              </p:ext>
            </p:extLst>
          </p:nvPr>
        </p:nvGraphicFramePr>
        <p:xfrm>
          <a:off x="2057400" y="2819400"/>
          <a:ext cx="4603750" cy="1050925"/>
        </p:xfrm>
        <a:graphic>
          <a:graphicData uri="http://schemas.openxmlformats.org/presentationml/2006/ole">
            <mc:AlternateContent xmlns:mc="http://schemas.openxmlformats.org/markup-compatibility/2006">
              <mc:Choice xmlns:v="urn:schemas-microsoft-com:vml" Requires="v">
                <p:oleObj spid="_x0000_s3092" name="Visio" r:id="rId3" imgW="4699773" imgH="1051110" progId="Visio.Drawing.11">
                  <p:embed/>
                </p:oleObj>
              </mc:Choice>
              <mc:Fallback>
                <p:oleObj name="Visio" r:id="rId3" imgW="4699773" imgH="1051110" progId="Visio.Drawing.11">
                  <p:embed/>
                  <p:pic>
                    <p:nvPicPr>
                      <p:cNvPr id="0" name=""/>
                      <p:cNvPicPr/>
                      <p:nvPr/>
                    </p:nvPicPr>
                    <p:blipFill>
                      <a:blip r:embed="rId4"/>
                      <a:stretch>
                        <a:fillRect/>
                      </a:stretch>
                    </p:blipFill>
                    <p:spPr>
                      <a:xfrm>
                        <a:off x="2057400" y="2819400"/>
                        <a:ext cx="4603750" cy="1050925"/>
                      </a:xfrm>
                      <a:prstGeom prst="rect">
                        <a:avLst/>
                      </a:prstGeom>
                    </p:spPr>
                  </p:pic>
                </p:oleObj>
              </mc:Fallback>
            </mc:AlternateContent>
          </a:graphicData>
        </a:graphic>
      </p:graphicFrame>
    </p:spTree>
    <p:extLst>
      <p:ext uri="{BB962C8B-B14F-4D97-AF65-F5344CB8AC3E}">
        <p14:creationId xmlns:p14="http://schemas.microsoft.com/office/powerpoint/2010/main" val="3731303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PAC IDs</a:t>
            </a:r>
            <a:endParaRPr lang="en-US" dirty="0"/>
          </a:p>
        </p:txBody>
      </p:sp>
      <p:sp>
        <p:nvSpPr>
          <p:cNvPr id="3" name="Content Placeholder 2"/>
          <p:cNvSpPr>
            <a:spLocks noGrp="1"/>
          </p:cNvSpPr>
          <p:nvPr>
            <p:ph idx="1"/>
          </p:nvPr>
        </p:nvSpPr>
        <p:spPr/>
        <p:txBody>
          <a:bodyPr/>
          <a:lstStyle/>
          <a:p>
            <a:r>
              <a:rPr lang="en-US" sz="2400" dirty="0">
                <a:latin typeface="+mj-lt"/>
              </a:rPr>
              <a:t>The content of Peer-ID, Group-ID, Application-ID is up to higher layers and out of scope in the specification</a:t>
            </a:r>
            <a:r>
              <a:rPr lang="en-US" sz="2400" dirty="0" smtClean="0">
                <a:latin typeface="+mj-lt"/>
              </a:rPr>
              <a:t>.</a:t>
            </a:r>
          </a:p>
          <a:p>
            <a:r>
              <a:rPr lang="en-US" sz="2400" dirty="0" smtClean="0">
                <a:latin typeface="+mj-lt"/>
              </a:rPr>
              <a:t>Possible recommendation:</a:t>
            </a:r>
            <a:r>
              <a:rPr lang="en-US" sz="2400" dirty="0">
                <a:latin typeface="+mj-lt"/>
              </a:rPr>
              <a:t> </a:t>
            </a:r>
            <a:r>
              <a:rPr lang="en-US" sz="2400" dirty="0" smtClean="0">
                <a:latin typeface="+mj-lt"/>
              </a:rPr>
              <a:t>Application ID: 56 bits</a:t>
            </a:r>
          </a:p>
          <a:p>
            <a:pPr lvl="1"/>
            <a:r>
              <a:rPr lang="en-US" sz="2000" dirty="0" smtClean="0">
                <a:latin typeface="+mj-lt"/>
              </a:rPr>
              <a:t>The first 4 bits indicate a generic application: </a:t>
            </a:r>
            <a:r>
              <a:rPr lang="en-US" sz="2000" i="1" dirty="0" smtClean="0">
                <a:solidFill>
                  <a:srgbClr val="000000"/>
                </a:solidFill>
                <a:latin typeface="Times New Roman"/>
              </a:rPr>
              <a:t>gaming</a:t>
            </a:r>
            <a:r>
              <a:rPr lang="en-US" sz="2000" i="1" dirty="0">
                <a:solidFill>
                  <a:srgbClr val="000000"/>
                </a:solidFill>
                <a:latin typeface="Times New Roman"/>
              </a:rPr>
              <a:t>, emergency, social network</a:t>
            </a:r>
            <a:r>
              <a:rPr lang="en-US" sz="2000" dirty="0">
                <a:solidFill>
                  <a:srgbClr val="000000"/>
                </a:solidFill>
                <a:latin typeface="Times New Roman"/>
              </a:rPr>
              <a:t>, etc</a:t>
            </a:r>
            <a:r>
              <a:rPr lang="en-US" sz="2000" dirty="0" smtClean="0">
                <a:solidFill>
                  <a:srgbClr val="000000"/>
                </a:solidFill>
                <a:latin typeface="Times New Roman"/>
              </a:rPr>
              <a:t>.</a:t>
            </a:r>
          </a:p>
          <a:p>
            <a:pPr lvl="1"/>
            <a:r>
              <a:rPr lang="en-US" sz="2000" dirty="0" smtClean="0">
                <a:solidFill>
                  <a:srgbClr val="000000"/>
                </a:solidFill>
                <a:latin typeface="Times New Roman"/>
              </a:rPr>
              <a:t>The rest 52 bits are up to implementers.</a:t>
            </a:r>
            <a:endParaRPr lang="en-US" sz="2000" dirty="0">
              <a:solidFill>
                <a:srgbClr val="000000"/>
              </a:solidFill>
              <a:latin typeface="Times New Roman"/>
            </a:endParaRPr>
          </a:p>
          <a:p>
            <a:endParaRPr lang="en-US" sz="2400" dirty="0" smtClean="0">
              <a:latin typeface="+mj-lt"/>
            </a:endParaRPr>
          </a:p>
          <a:p>
            <a:endParaRPr lang="en-US" dirty="0"/>
          </a:p>
        </p:txBody>
      </p:sp>
      <p:sp>
        <p:nvSpPr>
          <p:cNvPr id="4" name="Date Placeholder 3"/>
          <p:cNvSpPr>
            <a:spLocks noGrp="1"/>
          </p:cNvSpPr>
          <p:nvPr>
            <p:ph type="dt" sz="half" idx="10"/>
          </p:nvPr>
        </p:nvSpPr>
        <p:spPr/>
        <p:txBody>
          <a:bodyPr/>
          <a:lstStyle/>
          <a:p>
            <a:pPr>
              <a:defRPr/>
            </a:pPr>
            <a:r>
              <a:rPr lang="en-US" smtClean="0"/>
              <a:t>Julyl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8</a:t>
            </a:fld>
            <a:endParaRPr lang="en-US" altLang="en-US"/>
          </a:p>
        </p:txBody>
      </p:sp>
    </p:spTree>
    <p:extLst>
      <p:ext uri="{BB962C8B-B14F-4D97-AF65-F5344CB8AC3E}">
        <p14:creationId xmlns:p14="http://schemas.microsoft.com/office/powerpoint/2010/main" val="4036298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Julyl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9</a:t>
            </a:fld>
            <a:endParaRPr lang="en-US" altLang="en-US"/>
          </a:p>
        </p:txBody>
      </p:sp>
      <p:sp>
        <p:nvSpPr>
          <p:cNvPr id="8" name="Content Placeholder 7"/>
          <p:cNvSpPr>
            <a:spLocks noGrp="1"/>
          </p:cNvSpPr>
          <p:nvPr>
            <p:ph idx="1"/>
          </p:nvPr>
        </p:nvSpPr>
        <p:spPr/>
        <p:txBody>
          <a:bodyPr/>
          <a:lstStyle/>
          <a:p>
            <a:r>
              <a:rPr lang="en-US" sz="2400" dirty="0" smtClean="0">
                <a:latin typeface="+mj-lt"/>
              </a:rPr>
              <a:t>Motion to change Table 1 in draft 0.13 by the Table below: (adding the number of octets for PAC IDs discovery).</a:t>
            </a:r>
          </a:p>
          <a:p>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1140351840"/>
              </p:ext>
            </p:extLst>
          </p:nvPr>
        </p:nvGraphicFramePr>
        <p:xfrm>
          <a:off x="2362200" y="3429000"/>
          <a:ext cx="4038600" cy="1524000"/>
        </p:xfrm>
        <a:graphic>
          <a:graphicData uri="http://schemas.openxmlformats.org/drawingml/2006/table">
            <a:tbl>
              <a:tblPr firstRow="1" firstCol="1" bandRow="1"/>
              <a:tblGrid>
                <a:gridCol w="2552433"/>
                <a:gridCol w="1486167"/>
              </a:tblGrid>
              <a:tr h="304800">
                <a:tc>
                  <a:txBody>
                    <a:bodyPr/>
                    <a:lstStyle/>
                    <a:p>
                      <a:pPr marL="0" marR="0" algn="ctr">
                        <a:spcBef>
                          <a:spcPts val="0"/>
                        </a:spcBef>
                        <a:spcAft>
                          <a:spcPts val="1200"/>
                        </a:spcAft>
                      </a:pPr>
                      <a:r>
                        <a:rPr lang="en-US" sz="1000" b="1" dirty="0" smtClean="0">
                          <a:effectLst/>
                          <a:latin typeface="Times New Roman"/>
                          <a:ea typeface="Times New Roman"/>
                        </a:rPr>
                        <a:t>PAC IDs Discovery</a:t>
                      </a:r>
                      <a:endParaRPr lang="en-US" sz="1000" dirty="0">
                        <a:effectLst/>
                        <a:latin typeface="Times New Roman"/>
                        <a:ea typeface="Times New Roman"/>
                      </a:endParaRPr>
                    </a:p>
                  </a:txBody>
                  <a:tcPr marL="170614" marR="170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US" sz="1000" b="1" dirty="0" smtClean="0">
                          <a:effectLst/>
                          <a:latin typeface="Times New Roman"/>
                          <a:ea typeface="Times New Roman"/>
                        </a:rPr>
                        <a:t>Octets</a:t>
                      </a:r>
                      <a:endParaRPr lang="en-US" sz="1000" dirty="0">
                        <a:effectLst/>
                        <a:latin typeface="Times New Roman"/>
                        <a:ea typeface="Times New Roman"/>
                      </a:endParaRPr>
                    </a:p>
                  </a:txBody>
                  <a:tcPr marL="170614" marR="170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gn="ctr">
                        <a:spcBef>
                          <a:spcPts val="0"/>
                        </a:spcBef>
                        <a:spcAft>
                          <a:spcPts val="1200"/>
                        </a:spcAft>
                      </a:pPr>
                      <a:r>
                        <a:rPr lang="en-US" sz="1000" dirty="0">
                          <a:effectLst/>
                          <a:latin typeface="Times New Roman"/>
                          <a:ea typeface="Times New Roman"/>
                        </a:rPr>
                        <a:t>Device ID</a:t>
                      </a:r>
                    </a:p>
                  </a:txBody>
                  <a:tcPr marL="170614" marR="170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US" sz="1000">
                          <a:effectLst/>
                          <a:latin typeface="Times New Roman"/>
                          <a:ea typeface="Times New Roman"/>
                        </a:rPr>
                        <a:t>6</a:t>
                      </a:r>
                    </a:p>
                  </a:txBody>
                  <a:tcPr marL="170614" marR="170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gn="ctr">
                        <a:spcBef>
                          <a:spcPts val="0"/>
                        </a:spcBef>
                        <a:spcAft>
                          <a:spcPts val="1200"/>
                        </a:spcAft>
                      </a:pPr>
                      <a:r>
                        <a:rPr lang="en-US" sz="1000">
                          <a:effectLst/>
                          <a:latin typeface="Times New Roman"/>
                          <a:ea typeface="Times New Roman"/>
                        </a:rPr>
                        <a:t>Peer ID</a:t>
                      </a:r>
                    </a:p>
                  </a:txBody>
                  <a:tcPr marL="170614" marR="170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US" sz="1000" dirty="0" smtClean="0">
                          <a:effectLst/>
                          <a:latin typeface="Times New Roman"/>
                          <a:ea typeface="Times New Roman"/>
                        </a:rPr>
                        <a:t>7</a:t>
                      </a:r>
                      <a:endParaRPr lang="en-US" sz="1000" dirty="0">
                        <a:effectLst/>
                        <a:latin typeface="Times New Roman"/>
                        <a:ea typeface="Times New Roman"/>
                      </a:endParaRPr>
                    </a:p>
                  </a:txBody>
                  <a:tcPr marL="170614" marR="170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gn="ctr">
                        <a:spcBef>
                          <a:spcPts val="0"/>
                        </a:spcBef>
                        <a:spcAft>
                          <a:spcPts val="1200"/>
                        </a:spcAft>
                      </a:pPr>
                      <a:r>
                        <a:rPr lang="en-US" sz="1000" dirty="0">
                          <a:effectLst/>
                          <a:latin typeface="Times New Roman"/>
                          <a:ea typeface="Times New Roman"/>
                        </a:rPr>
                        <a:t>Group ID</a:t>
                      </a:r>
                    </a:p>
                  </a:txBody>
                  <a:tcPr marL="170614" marR="170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US" sz="1000" dirty="0" smtClean="0">
                          <a:effectLst/>
                          <a:latin typeface="Times New Roman"/>
                          <a:ea typeface="Times New Roman"/>
                        </a:rPr>
                        <a:t>1</a:t>
                      </a:r>
                      <a:endParaRPr lang="en-US" sz="1000" dirty="0">
                        <a:effectLst/>
                        <a:latin typeface="Times New Roman"/>
                        <a:ea typeface="Times New Roman"/>
                      </a:endParaRPr>
                    </a:p>
                  </a:txBody>
                  <a:tcPr marL="170614" marR="170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gn="ctr">
                        <a:spcBef>
                          <a:spcPts val="0"/>
                        </a:spcBef>
                        <a:spcAft>
                          <a:spcPts val="1200"/>
                        </a:spcAft>
                      </a:pPr>
                      <a:r>
                        <a:rPr lang="en-US" sz="1000" dirty="0">
                          <a:effectLst/>
                          <a:latin typeface="Times New Roman"/>
                          <a:ea typeface="Times New Roman"/>
                        </a:rPr>
                        <a:t>Application ID</a:t>
                      </a:r>
                    </a:p>
                  </a:txBody>
                  <a:tcPr marL="170614" marR="170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US" sz="1000" dirty="0" smtClean="0">
                          <a:effectLst/>
                          <a:latin typeface="Times New Roman"/>
                          <a:ea typeface="Times New Roman"/>
                        </a:rPr>
                        <a:t>7</a:t>
                      </a:r>
                      <a:endParaRPr lang="en-US" sz="1000" dirty="0">
                        <a:effectLst/>
                        <a:latin typeface="Times New Roman"/>
                        <a:ea typeface="Times New Roman"/>
                      </a:endParaRPr>
                    </a:p>
                  </a:txBody>
                  <a:tcPr marL="170614" marR="170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4794318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8201</TotalTime>
  <Words>558</Words>
  <Application>Microsoft Office PowerPoint</Application>
  <PresentationFormat>On-screen Show (4:3)</PresentationFormat>
  <Paragraphs>107</Paragraphs>
  <Slides>9</Slides>
  <Notes>1</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9</vt:i4>
      </vt:variant>
    </vt:vector>
  </HeadingPairs>
  <TitlesOfParts>
    <vt:vector size="15" baseType="lpstr">
      <vt:lpstr>Arial</vt:lpstr>
      <vt:lpstr>Calibri</vt:lpstr>
      <vt:lpstr>Times New Roman</vt:lpstr>
      <vt:lpstr>Default Design</vt:lpstr>
      <vt:lpstr>Custom Design</vt:lpstr>
      <vt:lpstr>Visio</vt:lpstr>
      <vt:lpstr>PowerPoint Presentation</vt:lpstr>
      <vt:lpstr>PAC IDs</vt:lpstr>
      <vt:lpstr>Discovery period</vt:lpstr>
      <vt:lpstr>Discovery period</vt:lpstr>
      <vt:lpstr>Communication period</vt:lpstr>
      <vt:lpstr>Communication period</vt:lpstr>
      <vt:lpstr>Communication period</vt:lpstr>
      <vt:lpstr>PAC IDs</vt:lpstr>
      <vt:lpstr>Motion</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432</cp:revision>
  <cp:lastPrinted>1998-02-10T13:28:06Z</cp:lastPrinted>
  <dcterms:created xsi:type="dcterms:W3CDTF">1999-11-08T18:59:45Z</dcterms:created>
  <dcterms:modified xsi:type="dcterms:W3CDTF">2015-07-13T20:54:29Z</dcterms:modified>
</cp:coreProperties>
</file>