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59" r:id="rId2"/>
    <p:sldId id="264" r:id="rId3"/>
    <p:sldId id="287" r:id="rId4"/>
    <p:sldId id="288" r:id="rId5"/>
    <p:sldId id="289" r:id="rId6"/>
    <p:sldId id="290" r:id="rId7"/>
    <p:sldId id="291" r:id="rId8"/>
    <p:sldId id="271" r:id="rId9"/>
    <p:sldId id="278" r:id="rId10"/>
    <p:sldId id="272" r:id="rId11"/>
    <p:sldId id="277" r:id="rId12"/>
    <p:sldId id="281" r:id="rId13"/>
    <p:sldId id="292" r:id="rId14"/>
    <p:sldId id="293" r:id="rId15"/>
    <p:sldId id="294" r:id="rId16"/>
    <p:sldId id="283" r:id="rId17"/>
    <p:sldId id="284" r:id="rId18"/>
    <p:sldId id="285" r:id="rId19"/>
    <p:sldId id="295" r:id="rId20"/>
    <p:sldId id="286" r:id="rId21"/>
    <p:sldId id="280" r:id="rId2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06" d="100"/>
          <a:sy n="106" d="100"/>
        </p:scale>
        <p:origin x="-186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16</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16</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17</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17</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18</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18</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xfrm>
            <a:off x="3467100" y="-212054"/>
            <a:ext cx="2814638" cy="52320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35842" name="Rectangle 3"/>
          <p:cNvSpPr>
            <a:spLocks noGrp="1" noChangeArrowheads="1"/>
          </p:cNvSpPr>
          <p:nvPr>
            <p:ph type="dt" sz="quarter" idx="1"/>
          </p:nvPr>
        </p:nvSpPr>
        <p:spPr>
          <a:xfrm>
            <a:off x="654051" y="3390"/>
            <a:ext cx="2736850" cy="30776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35843" name="Rectangle 7"/>
          <p:cNvSpPr>
            <a:spLocks noGrp="1" noChangeArrowheads="1"/>
          </p:cNvSpPr>
          <p:nvPr>
            <p:ph type="sldNum" sz="quarter" idx="5"/>
          </p:nvPr>
        </p:nvSpPr>
        <p:spPr>
          <a:xfrm>
            <a:off x="2933700" y="8985251"/>
            <a:ext cx="801688" cy="27698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4" tIns="45712" rIns="91424" bIns="45712"/>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19</a:t>
            </a:fld>
            <a:endParaRPr lang="en-US"/>
          </a:p>
        </p:txBody>
      </p:sp>
      <p:sp>
        <p:nvSpPr>
          <p:cNvPr id="35844" name="Date Placeholder 3"/>
          <p:cNvSpPr txBox="1">
            <a:spLocks noGrp="1" noChangeArrowheads="1"/>
          </p:cNvSpPr>
          <p:nvPr/>
        </p:nvSpPr>
        <p:spPr bwMode="auto">
          <a:xfrm>
            <a:off x="654051" y="96838"/>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15</a:t>
            </a:fld>
            <a:endParaRPr lang="en-US" sz="1400" b="1" dirty="0"/>
          </a:p>
        </p:txBody>
      </p:sp>
      <p:sp>
        <p:nvSpPr>
          <p:cNvPr id="35845"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19</a:t>
            </a:fld>
            <a:endParaRPr lang="en-US"/>
          </a:p>
        </p:txBody>
      </p:sp>
      <p:sp>
        <p:nvSpPr>
          <p:cNvPr id="35846" name="Rectangle 2"/>
          <p:cNvSpPr>
            <a:spLocks noGrp="1" noRot="1" noChangeAspect="1" noChangeArrowheads="1" noTextEdit="1"/>
          </p:cNvSpPr>
          <p:nvPr>
            <p:ph type="sldImg"/>
          </p:nvPr>
        </p:nvSpPr>
        <p:spPr>
          <a:xfrm>
            <a:off x="1157288" y="700088"/>
            <a:ext cx="4624387" cy="3470275"/>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US" sz="1000" dirty="0">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7</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10</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July 15</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10</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15-0532-00-0mag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hyperlink" Target="http://ieee802.org/Mike_Spring_Article_on_Stds_Proces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hyperlink" Target="https://join.me/ieeesawg_802.15"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hyperlink" Target="https://join.me/ieeesawg_802.1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a:t>
            </a:r>
            <a:r>
              <a:rPr lang="en-US" sz="1600" dirty="0" smtClean="0">
                <a:solidFill>
                  <a:srgbClr val="FF0000"/>
                </a:solidFill>
                <a:latin typeface="Times New Roman" pitchFamily="18" charset="0"/>
                <a:ea typeface="ＭＳ Ｐゴシック" pitchFamily="-65" charset="-128"/>
                <a:cs typeface="+mn-cs"/>
              </a:rPr>
              <a:t>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a:t>
            </a:r>
            <a:r>
              <a:rPr lang="en-US" sz="1600" dirty="0" smtClean="0">
                <a:solidFill>
                  <a:srgbClr val="FF0000"/>
                </a:solidFill>
                <a:latin typeface="Times New Roman" pitchFamily="18" charset="0"/>
                <a:ea typeface="ＭＳ Ｐゴシック" pitchFamily="-65" charset="-128"/>
                <a:cs typeface="+mn-cs"/>
              </a:rPr>
              <a:t>y </a:t>
            </a:r>
            <a:r>
              <a:rPr lang="en-US" sz="1600" dirty="0" smtClean="0">
                <a:solidFill>
                  <a:srgbClr val="FF0000"/>
                </a:solidFill>
                <a:latin typeface="Times New Roman" pitchFamily="18" charset="0"/>
                <a:ea typeface="ＭＳ Ｐゴシック" pitchFamily="-65" charset="-128"/>
                <a:cs typeface="+mn-cs"/>
              </a:rPr>
              <a:t>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July2015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kinneyconsultingllc</a:t>
            </a:r>
            <a:r>
              <a:rPr lang="en-US" sz="1600" dirty="0" err="1" smtClean="0">
                <a:solidFill>
                  <a:srgbClr val="FF0000"/>
                </a:solidFill>
                <a:latin typeface="Times New Roman" pitchFamily="18" charset="0"/>
                <a:ea typeface="ＭＳ Ｐゴシック" pitchFamily="-65" charset="-128"/>
                <a:cs typeface="+mn-cs"/>
              </a:rPr>
              <a:t>.org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a:t>
            </a:r>
            <a:r>
              <a:rPr lang="en-US" sz="1600" dirty="0" smtClean="0">
                <a:latin typeface="Times New Roman" pitchFamily="18" charset="0"/>
                <a:ea typeface="ＭＳ Ｐゴシック" pitchFamily="-65" charset="-128"/>
                <a:cs typeface="+mn-cs"/>
              </a:rPr>
              <a:t>y </a:t>
            </a:r>
            <a:r>
              <a:rPr lang="en-US" sz="1600" dirty="0" smtClean="0">
                <a:latin typeface="Times New Roman" pitchFamily="18" charset="0"/>
                <a:ea typeface="ＭＳ Ｐゴシック" pitchFamily="-65" charset="-128"/>
                <a:cs typeface="+mn-cs"/>
              </a:rPr>
              <a:t>2015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a:t>
            </a:r>
            <a:r>
              <a:rPr lang="en-US" sz="1600" dirty="0" smtClean="0">
                <a:latin typeface="Times New Roman" pitchFamily="18" charset="0"/>
                <a:ea typeface="ＭＳ Ｐゴシック" pitchFamily="-65" charset="-128"/>
                <a:cs typeface="+mn-cs"/>
              </a:rPr>
              <a:t>y </a:t>
            </a:r>
            <a:r>
              <a:rPr lang="en-US" sz="1600" dirty="0" smtClean="0">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10</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10</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7772400" cy="1066800"/>
          </a:xfrm>
        </p:spPr>
        <p:txBody>
          <a:bodyPr/>
          <a:lstStyle/>
          <a:p>
            <a:r>
              <a:rPr lang="en-US" dirty="0" smtClean="0"/>
              <a:t>Voting Results</a:t>
            </a:r>
            <a:endParaRPr lang="en-US" sz="2400" dirty="0"/>
          </a:p>
        </p:txBody>
      </p:sp>
      <p:sp>
        <p:nvSpPr>
          <p:cNvPr id="3" name="Content Placeholder 2"/>
          <p:cNvSpPr>
            <a:spLocks noGrp="1"/>
          </p:cNvSpPr>
          <p:nvPr>
            <p:ph idx="1"/>
          </p:nvPr>
        </p:nvSpPr>
        <p:spPr>
          <a:xfrm>
            <a:off x="990600" y="1600200"/>
            <a:ext cx="7543800" cy="4343400"/>
          </a:xfrm>
        </p:spPr>
        <p:txBody>
          <a:bodyPr/>
          <a:lstStyle/>
          <a:p>
            <a:pPr marL="0" indent="0">
              <a:buNone/>
            </a:pPr>
            <a:r>
              <a:rPr lang="en-US" sz="2400" dirty="0"/>
              <a:t>137 </a:t>
            </a:r>
            <a:r>
              <a:rPr lang="en-US" sz="2400" dirty="0" smtClean="0"/>
              <a:t>	eligible </a:t>
            </a:r>
            <a:r>
              <a:rPr lang="en-US" sz="2400" dirty="0"/>
              <a:t>people in this ballot </a:t>
            </a:r>
            <a:r>
              <a:rPr lang="en-US" sz="2400" dirty="0" smtClean="0"/>
              <a:t>group</a:t>
            </a:r>
            <a:endParaRPr lang="en-US" sz="2400" dirty="0"/>
          </a:p>
          <a:p>
            <a:pPr marL="0" indent="0">
              <a:buNone/>
            </a:pPr>
            <a:r>
              <a:rPr lang="en-US" sz="2400" dirty="0" smtClean="0"/>
              <a:t>117	votes </a:t>
            </a:r>
            <a:r>
              <a:rPr lang="en-US" sz="2400" dirty="0"/>
              <a:t>received (85% returned</a:t>
            </a:r>
            <a:r>
              <a:rPr lang="en-US" sz="2400" dirty="0" smtClean="0"/>
              <a:t>)</a:t>
            </a:r>
          </a:p>
          <a:p>
            <a:pPr marL="0" indent="0">
              <a:buNone/>
            </a:pPr>
            <a:r>
              <a:rPr lang="en-US" sz="2400" dirty="0" smtClean="0"/>
              <a:t>103</a:t>
            </a:r>
            <a:r>
              <a:rPr lang="en-US" sz="2400" dirty="0"/>
              <a:t>	affirmative </a:t>
            </a:r>
            <a:r>
              <a:rPr lang="en-US" sz="2400" dirty="0" smtClean="0"/>
              <a:t>votes (93% approval)</a:t>
            </a:r>
            <a:endParaRPr lang="en-US" sz="2400" dirty="0"/>
          </a:p>
          <a:p>
            <a:pPr marL="906463" indent="-850900">
              <a:buAutoNum type="arabicPlain" startAt="7"/>
            </a:pPr>
            <a:r>
              <a:rPr lang="en-US" sz="2400" dirty="0" smtClean="0"/>
              <a:t>total </a:t>
            </a:r>
            <a:r>
              <a:rPr lang="en-US" sz="2400" dirty="0"/>
              <a:t>negative votes with comments</a:t>
            </a:r>
          </a:p>
          <a:p>
            <a:pPr marL="963613" indent="-963613">
              <a:buAutoNum type="arabicPlain" startAt="7"/>
            </a:pPr>
            <a:r>
              <a:rPr lang="en-US" sz="2400" dirty="0" smtClean="0"/>
              <a:t>abstention votes (5%)</a:t>
            </a:r>
          </a:p>
          <a:p>
            <a:pPr marL="0" indent="0">
              <a:buNone/>
            </a:pPr>
            <a:endParaRPr lang="en-US" sz="2400" dirty="0" smtClean="0"/>
          </a:p>
          <a:p>
            <a:pPr marL="0" indent="0">
              <a:buNone/>
            </a:pPr>
            <a:r>
              <a:rPr lang="en-US" sz="2400" dirty="0" smtClean="0"/>
              <a:t>447	</a:t>
            </a:r>
            <a:r>
              <a:rPr lang="en-US" sz="2000" dirty="0" smtClean="0"/>
              <a:t>COMMENTS (</a:t>
            </a:r>
            <a:r>
              <a:rPr lang="en-US" sz="2000" dirty="0" smtClean="0">
                <a:ln>
                  <a:solidFill>
                    <a:schemeClr val="accent2"/>
                  </a:solidFill>
                </a:ln>
              </a:rPr>
              <a:t>15-15-0344-</a:t>
            </a:r>
            <a:r>
              <a:rPr lang="en-US" sz="2000" dirty="0" smtClean="0">
                <a:ln>
                  <a:solidFill>
                    <a:schemeClr val="accent2"/>
                  </a:solidFill>
                </a:ln>
              </a:rPr>
              <a:t>09</a:t>
            </a:r>
            <a:r>
              <a:rPr lang="en-US" sz="2000" dirty="0" smtClean="0"/>
              <a:t>)</a:t>
            </a:r>
            <a:endParaRPr lang="en-US" sz="2000" dirty="0" smtClean="0"/>
          </a:p>
          <a:p>
            <a:pPr marL="0" indent="0">
              <a:buNone/>
            </a:pPr>
            <a:r>
              <a:rPr lang="en-US" sz="2400" dirty="0" smtClean="0"/>
              <a:t>173	</a:t>
            </a:r>
            <a:r>
              <a:rPr lang="en-US" sz="2000" dirty="0" smtClean="0"/>
              <a:t>MUST </a:t>
            </a:r>
            <a:r>
              <a:rPr lang="en-US" sz="2000" dirty="0"/>
              <a:t>BE SATISFIED </a:t>
            </a:r>
            <a:r>
              <a:rPr lang="en-US" sz="2000" dirty="0" smtClean="0"/>
              <a:t>COMMENTS</a:t>
            </a:r>
            <a:endParaRPr lang="en-US" sz="2000"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&lt;July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11</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190957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600200"/>
            <a:ext cx="8382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569913" indent="-342900">
              <a:buClr>
                <a:srgbClr val="FF0000"/>
              </a:buClr>
              <a:buFont typeface="Wingdings" charset="2"/>
              <a:buChar char="q"/>
            </a:pPr>
            <a:r>
              <a:rPr lang="en-US" sz="2400" b="1" dirty="0" smtClean="0"/>
              <a:t>Security </a:t>
            </a:r>
            <a:r>
              <a:rPr lang="en-US" sz="2400" b="1" dirty="0" smtClean="0"/>
              <a:t>Issues – Resolved</a:t>
            </a:r>
            <a:endParaRPr lang="en-US" sz="2400" b="1" dirty="0" smtClean="0"/>
          </a:p>
          <a:p>
            <a:pPr marL="569913" indent="-342900">
              <a:buClr>
                <a:srgbClr val="FF0000"/>
              </a:buClr>
              <a:buFont typeface="Wingdings" charset="2"/>
              <a:buChar char="q"/>
            </a:pPr>
            <a:r>
              <a:rPr lang="en-US" sz="2400" b="1" dirty="0" smtClean="0"/>
              <a:t>PANID Issues - Resolved</a:t>
            </a:r>
            <a:endParaRPr lang="en-US" sz="2400" b="1" dirty="0" smtClean="0"/>
          </a:p>
          <a:p>
            <a:pPr marL="569913" indent="-342900">
              <a:buClr>
                <a:srgbClr val="FF0000"/>
              </a:buClr>
              <a:buFont typeface="Wingdings" charset="2"/>
              <a:buChar char="q"/>
            </a:pPr>
            <a:r>
              <a:rPr lang="en-US" sz="2400" b="1" dirty="0" smtClean="0"/>
              <a:t>TSCH </a:t>
            </a:r>
            <a:r>
              <a:rPr lang="en-US" sz="2400" b="1" dirty="0" smtClean="0"/>
              <a:t>Issues – Not Resolved (17/38)</a:t>
            </a:r>
            <a:endParaRPr lang="en-US" sz="2400" b="1" dirty="0" smtClean="0"/>
          </a:p>
          <a:p>
            <a:pPr marL="569913" indent="-342900">
              <a:buClr>
                <a:srgbClr val="FF0000"/>
              </a:buClr>
              <a:buFont typeface="Wingdings" charset="2"/>
              <a:buChar char="q"/>
            </a:pPr>
            <a:r>
              <a:rPr lang="en-US" sz="2400" b="1" dirty="0" smtClean="0"/>
              <a:t>LLDN Issues – Not Resolved (0/43)</a:t>
            </a:r>
            <a:endParaRPr lang="en-US" sz="2400" b="1" dirty="0" smtClean="0"/>
          </a:p>
          <a:p>
            <a:pPr marL="569913" indent="-342900">
              <a:buClr>
                <a:srgbClr val="FF0000"/>
              </a:buClr>
              <a:buFont typeface="Wingdings" charset="2"/>
              <a:buChar char="q"/>
            </a:pPr>
            <a:r>
              <a:rPr lang="en-US" sz="2400" b="1" dirty="0" smtClean="0"/>
              <a:t>Integer Issues - Resolved</a:t>
            </a:r>
            <a:endParaRPr lang="en-US" sz="2400" b="1" dirty="0" smtClean="0"/>
          </a:p>
          <a:p>
            <a:pPr marL="569913" indent="-342900">
              <a:buClr>
                <a:srgbClr val="FF0000"/>
              </a:buClr>
              <a:buFont typeface="Wingdings" charset="2"/>
              <a:buChar char="q"/>
            </a:pPr>
            <a:r>
              <a:rPr lang="en-US" sz="2400" b="1" dirty="0" smtClean="0"/>
              <a:t>DSME Issues - Resolved</a:t>
            </a:r>
            <a:endParaRPr lang="en-US" sz="2400" b="1" dirty="0" smtClean="0"/>
          </a:p>
          <a:p>
            <a:pPr marL="569913" indent="-342900">
              <a:buClr>
                <a:srgbClr val="FF0000"/>
              </a:buClr>
              <a:buFont typeface="Wingdings" charset="2"/>
              <a:buChar char="q"/>
            </a:pPr>
            <a:r>
              <a:rPr lang="en-US" sz="2400" b="1" dirty="0" smtClean="0"/>
              <a:t>RIT Issues – Resolved (additional detail needed)</a:t>
            </a:r>
          </a:p>
          <a:p>
            <a:pPr marL="569913" indent="-342900">
              <a:buClr>
                <a:srgbClr val="FF0000"/>
              </a:buClr>
              <a:buFont typeface="Wingdings" charset="2"/>
              <a:buChar char="q"/>
            </a:pPr>
            <a:r>
              <a:rPr lang="en-US" sz="2400" b="1" dirty="0" smtClean="0"/>
              <a:t>FRAK Issues – Resolved</a:t>
            </a:r>
            <a:endParaRPr lang="en-US" sz="2400" b="1" dirty="0"/>
          </a:p>
          <a:p>
            <a:pPr marL="569913" indent="-342900">
              <a:buClr>
                <a:srgbClr val="FF0000"/>
              </a:buClr>
              <a:buFont typeface="Wingdings" charset="2"/>
              <a:buChar char="q"/>
            </a:pPr>
            <a:r>
              <a:rPr lang="en-US" sz="2400" b="1" dirty="0" smtClean="0"/>
              <a:t>Summary, technical comments:</a:t>
            </a:r>
          </a:p>
          <a:p>
            <a:pPr marL="1027113" lvl="1" indent="-342900">
              <a:buClr>
                <a:srgbClr val="FF0000"/>
              </a:buClr>
              <a:buFont typeface="Wingdings" charset="2"/>
              <a:buChar char="q"/>
            </a:pPr>
            <a:r>
              <a:rPr lang="en-US" sz="2400" b="1" dirty="0" smtClean="0"/>
              <a:t>Accept  	80</a:t>
            </a:r>
          </a:p>
          <a:p>
            <a:pPr marL="1027113" lvl="1" indent="-342900">
              <a:buClr>
                <a:srgbClr val="FF0000"/>
              </a:buClr>
              <a:buFont typeface="Wingdings" charset="2"/>
              <a:buChar char="q"/>
            </a:pPr>
            <a:r>
              <a:rPr lang="en-US" sz="2400" b="1" dirty="0" smtClean="0"/>
              <a:t>Revise  	104</a:t>
            </a:r>
          </a:p>
          <a:p>
            <a:pPr marL="1027113" lvl="1" indent="-342900">
              <a:buClr>
                <a:srgbClr val="FF0000"/>
              </a:buClr>
              <a:buFont typeface="Wingdings" charset="2"/>
              <a:buChar char="q"/>
            </a:pPr>
            <a:r>
              <a:rPr lang="en-US" sz="2400" b="1" dirty="0" smtClean="0"/>
              <a:t>Reject  	20</a:t>
            </a:r>
          </a:p>
          <a:p>
            <a:pPr marL="1027113" lvl="1" indent="-342900">
              <a:buClr>
                <a:srgbClr val="FF0000"/>
              </a:buClr>
              <a:buFont typeface="Wingdings" charset="2"/>
              <a:buChar char="q"/>
            </a:pPr>
            <a:r>
              <a:rPr lang="en-US" sz="2400" b="1" dirty="0" smtClean="0"/>
              <a:t>Not Resolved 65</a:t>
            </a:r>
            <a:endParaRPr lang="en-US" sz="2400" b="1" dirty="0" smtClean="0"/>
          </a:p>
        </p:txBody>
      </p:sp>
    </p:spTree>
    <p:extLst>
      <p:ext uri="{BB962C8B-B14F-4D97-AF65-F5344CB8AC3E}">
        <p14:creationId xmlns:p14="http://schemas.microsoft.com/office/powerpoint/2010/main" val="3155206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SC Maintenance </a:t>
            </a:r>
            <a:br>
              <a:rPr lang="en-US" b="1" dirty="0" smtClean="0">
                <a:latin typeface="Times New Roman" charset="0"/>
                <a:ea typeface="ＭＳ Ｐゴシック" charset="0"/>
                <a:cs typeface="ＭＳ Ｐゴシック" charset="0"/>
              </a:rPr>
            </a:br>
            <a:r>
              <a:rPr lang="en-US" b="1" dirty="0" smtClean="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 LLDN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600200"/>
            <a:ext cx="8382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227013">
              <a:buClr>
                <a:srgbClr val="FF0000"/>
              </a:buClr>
            </a:pPr>
            <a:r>
              <a:rPr lang="en-US" sz="2400" b="1" dirty="0" smtClean="0"/>
              <a:t>LLDN had been removed from the 802.15.4 revision before th</a:t>
            </a:r>
            <a:r>
              <a:rPr lang="en-US" sz="2400" b="1" dirty="0" smtClean="0"/>
              <a:t>e WG LB.  Comments to re-insert LLDN into the draft were considered by </a:t>
            </a:r>
            <a:r>
              <a:rPr lang="en-US" sz="2400" b="1" dirty="0" err="1" smtClean="0"/>
              <a:t>SCm</a:t>
            </a:r>
            <a:r>
              <a:rPr lang="en-US" sz="2400" b="1" dirty="0" smtClean="0"/>
              <a:t>.  Consensus was to reinsert LLDN given the following changes:</a:t>
            </a:r>
          </a:p>
          <a:p>
            <a:pPr marL="1027113" lvl="1" indent="-342900">
              <a:buClr>
                <a:srgbClr val="FF0000"/>
              </a:buClr>
              <a:buFont typeface="Wingdings" charset="2"/>
              <a:buChar char="q"/>
            </a:pPr>
            <a:r>
              <a:rPr lang="en-US" sz="2400" b="1" dirty="0" smtClean="0"/>
              <a:t>LLDN to be placed into an </a:t>
            </a:r>
            <a:r>
              <a:rPr lang="en-US" sz="2400" b="1" dirty="0" smtClean="0"/>
              <a:t>normative Annex</a:t>
            </a:r>
          </a:p>
          <a:p>
            <a:pPr marL="1027113" lvl="1" indent="-342900">
              <a:buClr>
                <a:srgbClr val="FF0000"/>
              </a:buClr>
              <a:buFont typeface="Wingdings" charset="2"/>
              <a:buChar char="q"/>
            </a:pPr>
            <a:r>
              <a:rPr lang="en-US" sz="2400" b="1" dirty="0" smtClean="0"/>
              <a:t>LLDN to be restricted to non-secure operation</a:t>
            </a:r>
          </a:p>
          <a:p>
            <a:pPr marL="1027113" lvl="1" indent="-342900">
              <a:buClr>
                <a:srgbClr val="FF0000"/>
              </a:buClr>
              <a:buFont typeface="Wingdings" charset="2"/>
              <a:buChar char="q"/>
            </a:pPr>
            <a:r>
              <a:rPr lang="en-US" sz="2400" b="1" dirty="0" smtClean="0"/>
              <a:t>LLDN frame types to be described in the normative Annex, not in the draft’s body</a:t>
            </a:r>
          </a:p>
          <a:p>
            <a:pPr marL="1027113" lvl="1" indent="-342900">
              <a:buClr>
                <a:srgbClr val="FF0000"/>
              </a:buClr>
              <a:buFont typeface="Wingdings" charset="2"/>
              <a:buChar char="q"/>
            </a:pPr>
            <a:r>
              <a:rPr lang="en-US" sz="2400" b="1" dirty="0" smtClean="0"/>
              <a:t>LLDN frame types to be labeled differently than current frame types</a:t>
            </a:r>
          </a:p>
          <a:p>
            <a:pPr marL="1027113" lvl="1" indent="-342900">
              <a:buClr>
                <a:srgbClr val="FF0000"/>
              </a:buClr>
              <a:buFont typeface="Wingdings" charset="2"/>
              <a:buChar char="q"/>
            </a:pPr>
            <a:r>
              <a:rPr lang="en-US" sz="2400" b="1" dirty="0" smtClean="0"/>
              <a:t>LLDN text for General Description (Clause 5) to be significantly reduced to about one paragraph</a:t>
            </a:r>
          </a:p>
          <a:p>
            <a:pPr marL="1027113" lvl="1" indent="-342900">
              <a:buClr>
                <a:srgbClr val="FF0000"/>
              </a:buClr>
              <a:buFont typeface="Wingdings" charset="2"/>
              <a:buChar char="q"/>
            </a:pPr>
            <a:r>
              <a:rPr lang="en-US" sz="2400" b="1" dirty="0" smtClean="0"/>
              <a:t>LLDN draft text to be supplied within 3 weeks to the BRC</a:t>
            </a:r>
            <a:endParaRPr lang="en-US" sz="2400" b="1" dirty="0" smtClean="0"/>
          </a:p>
        </p:txBody>
      </p:sp>
    </p:spTree>
    <p:extLst>
      <p:ext uri="{BB962C8B-B14F-4D97-AF65-F5344CB8AC3E}">
        <p14:creationId xmlns:p14="http://schemas.microsoft.com/office/powerpoint/2010/main" val="33964204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838200"/>
            <a:ext cx="7772400" cy="762000"/>
          </a:xfrm>
        </p:spPr>
        <p:txBody>
          <a:bodyPr/>
          <a:lstStyle/>
          <a:p>
            <a:r>
              <a:rPr lang="en-US" b="1" dirty="0" smtClean="0">
                <a:latin typeface="Times New Roman" charset="0"/>
                <a:ea typeface="ＭＳ Ｐゴシック" charset="0"/>
                <a:cs typeface="ＭＳ Ｐゴシック" charset="0"/>
              </a:rPr>
              <a:t>SC Maintenance </a:t>
            </a:r>
            <a:r>
              <a:rPr lang="en-US" b="1" dirty="0" smtClean="0">
                <a:latin typeface="Times New Roman" charset="0"/>
                <a:ea typeface="ＭＳ Ｐゴシック" charset="0"/>
                <a:cs typeface="ＭＳ Ｐゴシック" charset="0"/>
              </a:rPr>
              <a:t>Meeting Accomplishments: Passive Scan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2133600"/>
            <a:ext cx="83820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227013">
              <a:buClr>
                <a:srgbClr val="FF0000"/>
              </a:buClr>
            </a:pPr>
            <a:r>
              <a:rPr lang="en-US" sz="2400" b="1" dirty="0" smtClean="0"/>
              <a:t>Passive scan error (dating back to the original 802.15.4-2003 was discovered.  </a:t>
            </a:r>
            <a:r>
              <a:rPr lang="en-US" sz="2400" b="1" dirty="0" smtClean="0"/>
              <a:t>A rogue comment has been submitted describing this error and proposing a corrective change.  </a:t>
            </a:r>
          </a:p>
          <a:p>
            <a:pPr marL="569913" indent="-342900">
              <a:buClr>
                <a:srgbClr val="FF0000"/>
              </a:buClr>
              <a:buFont typeface="Wingdings" charset="2"/>
              <a:buChar char="q"/>
            </a:pPr>
            <a:r>
              <a:rPr lang="en-US" sz="2400" b="1" dirty="0" smtClean="0"/>
              <a:t>E Callaway and D Sturek agreed to verify that the corrective change corrects the problem and does not create any new problems</a:t>
            </a:r>
          </a:p>
        </p:txBody>
      </p:sp>
    </p:spTree>
    <p:extLst>
      <p:ext uri="{BB962C8B-B14F-4D97-AF65-F5344CB8AC3E}">
        <p14:creationId xmlns:p14="http://schemas.microsoft.com/office/powerpoint/2010/main" val="3631360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381000" y="838200"/>
            <a:ext cx="8153400" cy="762000"/>
          </a:xfrm>
        </p:spPr>
        <p:txBody>
          <a:bodyPr/>
          <a:lstStyle/>
          <a:p>
            <a:r>
              <a:rPr lang="en-US" b="1" dirty="0" smtClean="0">
                <a:latin typeface="Times New Roman" charset="0"/>
                <a:ea typeface="ＭＳ Ｐゴシック" charset="0"/>
                <a:cs typeface="ＭＳ Ｐゴシック" charset="0"/>
              </a:rPr>
              <a:t>SC Maintenance </a:t>
            </a:r>
            <a:r>
              <a:rPr lang="en-US" b="1" dirty="0" smtClean="0">
                <a:latin typeface="Times New Roman" charset="0"/>
                <a:ea typeface="ＭＳ Ｐゴシック" charset="0"/>
                <a:cs typeface="ＭＳ Ｐゴシック" charset="0"/>
              </a:rPr>
              <a:t>Meeting Accomplishments: PAN ID compression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2667000"/>
            <a:ext cx="83820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227013">
              <a:buClr>
                <a:srgbClr val="FF0000"/>
              </a:buClr>
            </a:pPr>
            <a:r>
              <a:rPr lang="en-US" sz="2400" b="1" dirty="0" smtClean="0"/>
              <a:t>PAN ID compression table generated many comments.  Additionally, the compression was very confusing</a:t>
            </a:r>
            <a:r>
              <a:rPr lang="en-US" sz="2400" b="1" dirty="0" smtClean="0"/>
              <a:t>.</a:t>
            </a:r>
          </a:p>
          <a:p>
            <a:pPr marL="227013">
              <a:buClr>
                <a:srgbClr val="FF0000"/>
              </a:buClr>
            </a:pPr>
            <a:r>
              <a:rPr lang="en-US" sz="2400" b="1" dirty="0" smtClean="0"/>
              <a:t>  </a:t>
            </a:r>
          </a:p>
          <a:p>
            <a:pPr marL="569913" indent="-342900">
              <a:buClr>
                <a:srgbClr val="FF0000"/>
              </a:buClr>
              <a:buFont typeface="Wingdings" charset="2"/>
              <a:buChar char="q"/>
            </a:pPr>
            <a:r>
              <a:rPr lang="en-US" sz="2400" b="1" dirty="0" smtClean="0"/>
              <a:t>B Rolfe and C Powell have reviewed the issues with PAN ID compression and have created a solution to resolved issues</a:t>
            </a:r>
          </a:p>
        </p:txBody>
      </p:sp>
    </p:spTree>
    <p:extLst>
      <p:ext uri="{BB962C8B-B14F-4D97-AF65-F5344CB8AC3E}">
        <p14:creationId xmlns:p14="http://schemas.microsoft.com/office/powerpoint/2010/main" val="2275780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dirty="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16</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16</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br>
              <a:rPr lang="en-US"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8600" y="838200"/>
            <a:ext cx="8915400" cy="5638800"/>
          </a:xfrm>
        </p:spPr>
        <p:txBody>
          <a:bodyPr/>
          <a:lstStyle/>
          <a:p>
            <a:pPr marL="0" indent="0">
              <a:buNone/>
            </a:pPr>
            <a:r>
              <a:rPr lang="en-US" sz="2400" b="1" dirty="0" smtClean="0">
                <a:ea typeface="ＭＳ Ｐゴシック" charset="0"/>
                <a:cs typeface="ＭＳ Ｐゴシック" charset="0"/>
              </a:rPr>
              <a:t>BRC</a:t>
            </a:r>
            <a:r>
              <a:rPr lang="en-US" sz="2400" b="1" dirty="0">
                <a:ea typeface="ＭＳ Ｐゴシック" charset="0"/>
                <a:cs typeface="ＭＳ Ｐゴシック" charset="0"/>
              </a:rPr>
              <a:t>:</a:t>
            </a:r>
          </a:p>
          <a:p>
            <a:pPr marL="0" indent="0">
              <a:buNone/>
            </a:pPr>
            <a:r>
              <a:rPr lang="en-US" sz="2000" i="1" dirty="0" err="1" smtClean="0"/>
              <a:t>SCm</a:t>
            </a:r>
            <a:r>
              <a:rPr lang="en-US" sz="2000" i="1" dirty="0" smtClean="0"/>
              <a:t> requests that </a:t>
            </a:r>
            <a:r>
              <a:rPr lang="en-US" sz="2000" i="1" dirty="0"/>
              <a:t>802.15 WG approve the formation of a Ballot Resolution Committee (BRC) for the WG balloting of the 802.15.4 Revision draft standard with the following membership: </a:t>
            </a:r>
            <a:r>
              <a:rPr lang="en-US" sz="2000" dirty="0"/>
              <a:t>Pat </a:t>
            </a:r>
            <a:r>
              <a:rPr lang="en-US" sz="2000" dirty="0" smtClean="0"/>
              <a:t>Kinney, </a:t>
            </a:r>
            <a:r>
              <a:rPr lang="en-US" sz="2000" dirty="0"/>
              <a:t>James Gilb,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a:t>
            </a:r>
            <a:r>
              <a:rPr lang="en-US" sz="2000" dirty="0"/>
              <a:t>Rolfe, Clint Powell, Billy Verso, Kunal </a:t>
            </a:r>
            <a:r>
              <a:rPr lang="en-US" sz="2000" dirty="0" smtClean="0"/>
              <a:t>Shah, </a:t>
            </a:r>
            <a:r>
              <a:rPr lang="en-US" sz="2000" dirty="0" err="1" smtClean="0"/>
              <a:t>Fumihide</a:t>
            </a:r>
            <a:r>
              <a:rPr lang="en-US" sz="2000" dirty="0" smtClean="0"/>
              <a:t> Kojima, Tero Kivinen, and Tim Harrington. </a:t>
            </a:r>
            <a:r>
              <a:rPr lang="en-US" sz="2000" i="1" dirty="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t>
            </a:r>
            <a:r>
              <a:rPr lang="en-US" sz="2000" i="1" dirty="0" smtClean="0"/>
              <a:t>as announced </a:t>
            </a:r>
            <a:r>
              <a:rPr lang="en-US" sz="2000" i="1" dirty="0"/>
              <a:t>to the reflector at least </a:t>
            </a:r>
            <a:r>
              <a:rPr lang="en-US" sz="2000" i="1" dirty="0" smtClean="0"/>
              <a:t>30 </a:t>
            </a:r>
            <a:r>
              <a:rPr lang="en-US" sz="2000" i="1" dirty="0"/>
              <a:t>days in advance</a:t>
            </a:r>
            <a:r>
              <a:rPr lang="en-US" sz="2000" i="1" dirty="0" smtClean="0"/>
              <a:t>.</a:t>
            </a:r>
          </a:p>
          <a:p>
            <a:pPr marL="0" indent="0">
              <a:buNone/>
            </a:pPr>
            <a:endParaRPr lang="en-US" sz="2000" i="1" dirty="0"/>
          </a:p>
          <a:p>
            <a:pPr marL="0" indent="0">
              <a:buNone/>
            </a:pPr>
            <a:r>
              <a:rPr lang="en-US" sz="2000" dirty="0" smtClean="0"/>
              <a:t>Kunal Shah moved, </a:t>
            </a:r>
            <a:r>
              <a:rPr lang="en-US" sz="2000" dirty="0" smtClean="0"/>
              <a:t>C Powell seconded</a:t>
            </a:r>
            <a:r>
              <a:rPr lang="en-US" sz="2000" dirty="0" smtClean="0"/>
              <a:t>.  Upon no opposition the motion carries with unanimous consent.</a:t>
            </a:r>
            <a:endParaRPr lang="en-US" sz="2000" dirty="0"/>
          </a:p>
        </p:txBody>
      </p:sp>
    </p:spTree>
    <p:extLst>
      <p:ext uri="{BB962C8B-B14F-4D97-AF65-F5344CB8AC3E}">
        <p14:creationId xmlns:p14="http://schemas.microsoft.com/office/powerpoint/2010/main" val="16532026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17</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17</a:t>
            </a:fld>
            <a:endParaRPr lang="en-US"/>
          </a:p>
        </p:txBody>
      </p:sp>
      <p:sp>
        <p:nvSpPr>
          <p:cNvPr id="34821" name="Rectangle 2"/>
          <p:cNvSpPr>
            <a:spLocks noGrp="1" noChangeArrowheads="1"/>
          </p:cNvSpPr>
          <p:nvPr>
            <p:ph type="title" idx="4294967295"/>
          </p:nvPr>
        </p:nvSpPr>
        <p:spPr>
          <a:xfrm>
            <a:off x="762000" y="304800"/>
            <a:ext cx="7772400" cy="762000"/>
          </a:xfrm>
        </p:spPr>
        <p:txBody>
          <a:bodyPr/>
          <a:lstStyle/>
          <a:p>
            <a:r>
              <a:rPr lang="en-US" dirty="0" err="1" smtClean="0">
                <a:latin typeface="Times New Roman" charset="0"/>
                <a:ea typeface="ＭＳ Ｐゴシック" charset="0"/>
                <a:cs typeface="ＭＳ Ｐゴシック" charset="0"/>
              </a:rPr>
              <a:t>SCm</a:t>
            </a:r>
            <a:r>
              <a:rPr lang="en-US" dirty="0" smtClean="0">
                <a:latin typeface="Times New Roman" charset="0"/>
                <a:ea typeface="ＭＳ Ｐゴシック" charset="0"/>
                <a:cs typeface="ＭＳ Ｐゴシック" charset="0"/>
              </a:rPr>
              <a:t> motions</a:t>
            </a:r>
            <a:r>
              <a:rPr lang="en-US" dirty="0">
                <a:latin typeface="Times New Roman" charset="0"/>
                <a:ea typeface="ＭＳ Ｐゴシック" charset="0"/>
                <a:cs typeface="ＭＳ Ｐゴシック" charset="0"/>
              </a:rPr>
              <a:t> </a:t>
            </a:r>
            <a:r>
              <a:rPr lang="en-US" dirty="0" smtClean="0">
                <a:latin typeface="Times New Roman" charset="0"/>
                <a:ea typeface="ＭＳ Ｐゴシック" charset="0"/>
                <a:cs typeface="ＭＳ Ｐゴシック" charset="0"/>
              </a:rPr>
              <a:t>to WG15</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143000"/>
            <a:ext cx="8915400" cy="5181600"/>
          </a:xfrm>
        </p:spPr>
        <p:txBody>
          <a:bodyPr/>
          <a:lstStyle/>
          <a:p>
            <a:pPr marL="0" indent="0">
              <a:buNone/>
            </a:pPr>
            <a:r>
              <a:rPr lang="en-US" sz="2000" b="1" dirty="0" smtClean="0">
                <a:ea typeface="ＭＳ Ｐゴシック" charset="0"/>
                <a:cs typeface="ＭＳ Ｐゴシック" charset="0"/>
              </a:rPr>
              <a:t>BRC</a:t>
            </a:r>
            <a:r>
              <a:rPr lang="en-US" sz="2000" b="1" dirty="0">
                <a:ea typeface="ＭＳ Ｐゴシック" charset="0"/>
                <a:cs typeface="ＭＳ Ｐゴシック" charset="0"/>
              </a:rPr>
              <a:t>:</a:t>
            </a:r>
          </a:p>
          <a:p>
            <a:pPr marL="0" indent="0">
              <a:buNone/>
            </a:pPr>
            <a:r>
              <a:rPr lang="en-US" sz="2000" i="1" dirty="0" smtClean="0"/>
              <a:t>Move that 802.15 WG approve the formation of a Ballot Resolution Committee (BRC) for the WG balloting of the 802.15.4 Revision draft standard with the following membership: </a:t>
            </a:r>
            <a:r>
              <a:rPr lang="en-US" sz="2000" dirty="0" smtClean="0"/>
              <a:t>Pat Kinney, James </a:t>
            </a:r>
            <a:r>
              <a:rPr lang="en-US" sz="2000" dirty="0" err="1" smtClean="0"/>
              <a:t>Gilb</a:t>
            </a:r>
            <a:r>
              <a:rPr lang="en-US" sz="2000" dirty="0" smtClean="0"/>
              <a:t>, </a:t>
            </a:r>
            <a:r>
              <a:rPr lang="en-US" sz="2000" dirty="0" err="1" smtClean="0"/>
              <a:t>Jussi</a:t>
            </a:r>
            <a:r>
              <a:rPr lang="en-US" sz="2000" dirty="0" smtClean="0"/>
              <a:t> </a:t>
            </a:r>
            <a:r>
              <a:rPr lang="en-US" sz="2000" dirty="0" err="1" smtClean="0"/>
              <a:t>Haapola</a:t>
            </a:r>
            <a:r>
              <a:rPr lang="en-US" sz="2000" dirty="0" smtClean="0"/>
              <a:t>, </a:t>
            </a:r>
            <a:r>
              <a:rPr lang="en-US" sz="2000" dirty="0" err="1" smtClean="0"/>
              <a:t>Jeritt</a:t>
            </a:r>
            <a:r>
              <a:rPr lang="en-US" sz="2000" dirty="0" smtClean="0"/>
              <a:t> Kent, Benjamin Rolfe, Clint Powell, Billy Verso, </a:t>
            </a:r>
            <a:r>
              <a:rPr lang="en-US" sz="2000" dirty="0" err="1" smtClean="0"/>
              <a:t>Kunal</a:t>
            </a:r>
            <a:r>
              <a:rPr lang="en-US" sz="2000" dirty="0" smtClean="0"/>
              <a:t> Shah, </a:t>
            </a:r>
            <a:r>
              <a:rPr lang="en-US" sz="2000" dirty="0" err="1" smtClean="0"/>
              <a:t>Fumihide</a:t>
            </a:r>
            <a:r>
              <a:rPr lang="en-US" sz="2000" dirty="0" smtClean="0"/>
              <a:t> Kojima, </a:t>
            </a:r>
            <a:r>
              <a:rPr lang="en-US" sz="2000" dirty="0" err="1" smtClean="0"/>
              <a:t>Tero</a:t>
            </a:r>
            <a:r>
              <a:rPr lang="en-US" sz="2000" dirty="0" smtClean="0"/>
              <a:t> </a:t>
            </a:r>
            <a:r>
              <a:rPr lang="en-US" sz="2000" dirty="0" err="1" smtClean="0"/>
              <a:t>Kivinen</a:t>
            </a:r>
            <a:r>
              <a:rPr lang="en-US" sz="2000" dirty="0" smtClean="0"/>
              <a:t>, and Tim Harrington. </a:t>
            </a:r>
            <a:r>
              <a:rPr lang="en-US" sz="2000" i="1" dirty="0" smtClean="0"/>
              <a:t>The 802.15.4 Revision BRC is authorized to approve comment resolutions and to approve the start of balloting the 802.15.4 Revision draft on behalf of the 802.15 WG. Comment resolution on recirculation ballots between sessions will be conducted via reflector email and via teleconferences as announced to the reflector at least 30 days in advance.</a:t>
            </a:r>
            <a:endParaRPr lang="en-US" sz="2000" i="1" dirty="0"/>
          </a:p>
          <a:p>
            <a:pPr marL="0" indent="0">
              <a:buNone/>
            </a:pPr>
            <a:r>
              <a:rPr lang="en-US" sz="2000" b="1" i="1" dirty="0" smtClean="0">
                <a:latin typeface="+mj-lt"/>
                <a:ea typeface="ＭＳ Ｐゴシック" charset="0"/>
                <a:cs typeface="ＭＳ Ｐゴシック" charset="0"/>
              </a:rPr>
              <a:t>Moved by Pat Kinney</a:t>
            </a:r>
          </a:p>
          <a:p>
            <a:pPr marL="0" indent="0">
              <a:buNone/>
            </a:pPr>
            <a:r>
              <a:rPr lang="en-US" sz="2000" b="1" i="1" dirty="0" smtClean="0">
                <a:latin typeface="+mj-lt"/>
                <a:ea typeface="ＭＳ Ｐゴシック" charset="0"/>
                <a:cs typeface="ＭＳ Ｐゴシック" charset="0"/>
              </a:rPr>
              <a:t>Seconded by Ben Rolfe</a:t>
            </a:r>
            <a:endParaRPr lang="en-US" sz="2200" b="1" dirty="0">
              <a:latin typeface="+mj-lt"/>
              <a:ea typeface="ＭＳ Ｐゴシック" charset="0"/>
              <a:cs typeface="ＭＳ Ｐゴシック" charset="0"/>
            </a:endParaRPr>
          </a:p>
          <a:p>
            <a:pPr marL="0" indent="0">
              <a:buNone/>
            </a:pPr>
            <a:endParaRPr lang="en-US" sz="2200" dirty="0">
              <a:latin typeface="+mj-lt"/>
              <a:ea typeface="ＭＳ Ｐゴシック" charset="0"/>
              <a:cs typeface="ＭＳ Ｐゴシック" charset="0"/>
            </a:endParaRPr>
          </a:p>
          <a:p>
            <a:pPr marL="0" indent="0">
              <a:buNone/>
            </a:pPr>
            <a:endParaRPr lang="en-US" sz="2200" dirty="0"/>
          </a:p>
        </p:txBody>
      </p:sp>
    </p:spTree>
    <p:extLst>
      <p:ext uri="{BB962C8B-B14F-4D97-AF65-F5344CB8AC3E}">
        <p14:creationId xmlns:p14="http://schemas.microsoft.com/office/powerpoint/2010/main" val="1927020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18</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marL="0" indent="0">
              <a:buNone/>
            </a:pPr>
            <a:r>
              <a:rPr lang="en-US" sz="2000" b="1" dirty="0" smtClean="0">
                <a:ea typeface="ＭＳ Ｐゴシック" charset="0"/>
                <a:cs typeface="ＭＳ Ｐゴシック" charset="0"/>
              </a:rPr>
              <a:t>Standing Weekly Conference Call:</a:t>
            </a:r>
            <a:endParaRPr lang="en-US" sz="2000" dirty="0" smtClean="0">
              <a:latin typeface="+mj-lt"/>
              <a:ea typeface="ＭＳ Ｐゴシック" charset="0"/>
              <a:cs typeface="ＭＳ Ｐゴシック" charset="0"/>
            </a:endParaRPr>
          </a:p>
          <a:p>
            <a:pPr marL="0" indent="0">
              <a:buNone/>
            </a:pPr>
            <a:r>
              <a:rPr lang="en-US" sz="2000" b="1" dirty="0" smtClean="0">
                <a:ea typeface="ＭＳ Ｐゴシック" charset="0"/>
                <a:cs typeface="ＭＳ Ｐゴシック" charset="0"/>
              </a:rPr>
              <a:t>BRC calls for 3, 5, 10, and 12 August will </a:t>
            </a:r>
            <a:r>
              <a:rPr lang="en-US" sz="2000" b="1" dirty="0" smtClean="0">
                <a:ea typeface="ＭＳ Ｐゴシック" charset="0"/>
                <a:cs typeface="ＭＳ Ｐゴシック" charset="0"/>
              </a:rPr>
              <a:t>be:</a:t>
            </a:r>
          </a:p>
          <a:p>
            <a:pPr marL="0" indent="0">
              <a:buNone/>
            </a:pPr>
            <a:r>
              <a:rPr lang="en-US" sz="2000" b="1" dirty="0" smtClean="0">
                <a:ea typeface="ＭＳ Ｐゴシック" charset="0"/>
                <a:cs typeface="ＭＳ Ｐゴシック" charset="0"/>
              </a:rPr>
              <a:t>Mon</a:t>
            </a:r>
            <a:r>
              <a:rPr lang="en-US" sz="2000" b="1" dirty="0" smtClean="0">
                <a:ea typeface="ＭＳ Ｐゴシック" charset="0"/>
                <a:cs typeface="ＭＳ Ｐゴシック" charset="0"/>
              </a:rPr>
              <a:t>days </a:t>
            </a:r>
            <a:r>
              <a:rPr lang="en-US" sz="2000" b="1" dirty="0" smtClean="0">
                <a:ea typeface="ＭＳ Ｐゴシック" charset="0"/>
                <a:cs typeface="ＭＳ Ｐゴシック" charset="0"/>
              </a:rPr>
              <a:t>and </a:t>
            </a:r>
            <a:r>
              <a:rPr lang="en-US" sz="2000" b="1" dirty="0" smtClean="0">
                <a:ea typeface="ＭＳ Ｐゴシック" charset="0"/>
                <a:cs typeface="ＭＳ Ｐゴシック" charset="0"/>
              </a:rPr>
              <a:t>Wedne</a:t>
            </a:r>
            <a:r>
              <a:rPr lang="en-US" sz="2000" b="1" dirty="0" smtClean="0">
                <a:ea typeface="ＭＳ Ｐゴシック" charset="0"/>
                <a:cs typeface="ＭＳ Ｐゴシック" charset="0"/>
              </a:rPr>
              <a:t>sdays </a:t>
            </a:r>
            <a:r>
              <a:rPr lang="en-US" sz="2000" b="1" dirty="0" smtClean="0">
                <a:ea typeface="ＭＳ Ｐゴシック" charset="0"/>
                <a:cs typeface="ＭＳ Ｐゴシック" charset="0"/>
              </a:rPr>
              <a:t>at </a:t>
            </a:r>
            <a:r>
              <a:rPr lang="en-US" sz="2000" b="1" dirty="0" smtClean="0">
                <a:ea typeface="ＭＳ Ｐゴシック" charset="0"/>
                <a:cs typeface="ＭＳ Ｐゴシック" charset="0"/>
              </a:rPr>
              <a:t>16:</a:t>
            </a:r>
            <a:r>
              <a:rPr lang="en-US" sz="2000" b="1" dirty="0" smtClean="0">
                <a:ea typeface="ＭＳ Ｐゴシック" charset="0"/>
                <a:cs typeface="ＭＳ Ｐゴシック" charset="0"/>
              </a:rPr>
              <a:t>00 </a:t>
            </a:r>
            <a:r>
              <a:rPr lang="en-US" sz="2000" b="1" dirty="0" smtClean="0">
                <a:ea typeface="ＭＳ Ｐゴシック" charset="0"/>
                <a:cs typeface="ＭＳ Ｐゴシック" charset="0"/>
              </a:rPr>
              <a:t>PDT</a:t>
            </a:r>
            <a:r>
              <a:rPr lang="en-US" sz="2000" b="1" dirty="0" smtClean="0">
                <a:ea typeface="ＭＳ Ｐゴシック" charset="0"/>
                <a:cs typeface="ＭＳ Ｐゴシック" charset="0"/>
              </a:rPr>
              <a:t>, </a:t>
            </a:r>
            <a:r>
              <a:rPr lang="en-US" sz="2000" b="1" dirty="0" smtClean="0">
                <a:ea typeface="ＭＳ Ｐゴシック" charset="0"/>
                <a:cs typeface="ＭＳ Ｐゴシック" charset="0"/>
              </a:rPr>
              <a:t>18:</a:t>
            </a:r>
            <a:r>
              <a:rPr lang="en-US" sz="2000" b="1" dirty="0" smtClean="0">
                <a:ea typeface="ＭＳ Ｐゴシック" charset="0"/>
                <a:cs typeface="ＭＳ Ｐゴシック" charset="0"/>
              </a:rPr>
              <a:t>00 </a:t>
            </a:r>
            <a:r>
              <a:rPr lang="en-US" sz="2000" b="1" dirty="0" smtClean="0">
                <a:ea typeface="ＭＳ Ｐゴシック" charset="0"/>
                <a:cs typeface="ＭＳ Ｐゴシック" charset="0"/>
              </a:rPr>
              <a:t>CDT</a:t>
            </a:r>
            <a:r>
              <a:rPr lang="en-US" sz="2000" b="1" dirty="0" smtClean="0">
                <a:ea typeface="ＭＳ Ｐゴシック" charset="0"/>
                <a:cs typeface="ＭＳ Ｐゴシック" charset="0"/>
              </a:rPr>
              <a:t>, </a:t>
            </a:r>
            <a:r>
              <a:rPr lang="en-US" sz="2000" b="1" dirty="0" smtClean="0">
                <a:ea typeface="ＭＳ Ｐゴシック" charset="0"/>
                <a:cs typeface="ＭＳ Ｐゴシック" charset="0"/>
              </a:rPr>
              <a:t>Wednesdays </a:t>
            </a:r>
            <a:r>
              <a:rPr lang="en-US" sz="2000" b="1" dirty="0" smtClean="0">
                <a:ea typeface="ＭＳ Ｐゴシック" charset="0"/>
                <a:cs typeface="ＭＳ Ｐゴシック" charset="0"/>
              </a:rPr>
              <a:t>and </a:t>
            </a:r>
            <a:r>
              <a:rPr lang="en-US" sz="2000" b="1" dirty="0" smtClean="0">
                <a:ea typeface="ＭＳ Ｐゴシック" charset="0"/>
                <a:cs typeface="ＭＳ Ｐゴシック" charset="0"/>
              </a:rPr>
              <a:t>Fridays 02:</a:t>
            </a:r>
            <a:r>
              <a:rPr lang="en-US" sz="2000" b="1" dirty="0" smtClean="0">
                <a:ea typeface="ＭＳ Ｐゴシック" charset="0"/>
                <a:cs typeface="ＭＳ Ｐゴシック" charset="0"/>
              </a:rPr>
              <a:t>00 </a:t>
            </a:r>
            <a:r>
              <a:rPr lang="en-US" sz="2000" b="1" dirty="0" smtClean="0">
                <a:ea typeface="ＭＳ Ｐゴシック" charset="0"/>
                <a:cs typeface="ＭＳ Ｐゴシック" charset="0"/>
              </a:rPr>
              <a:t>EEST</a:t>
            </a:r>
            <a:r>
              <a:rPr lang="en-US" sz="2000" b="1" dirty="0" smtClean="0">
                <a:ea typeface="ＭＳ Ｐゴシック" charset="0"/>
                <a:cs typeface="ＭＳ Ｐゴシック" charset="0"/>
              </a:rPr>
              <a:t>, </a:t>
            </a:r>
            <a:r>
              <a:rPr lang="en-US" sz="2000" b="1" dirty="0" smtClean="0">
                <a:ea typeface="ＭＳ Ｐゴシック" charset="0"/>
                <a:cs typeface="ＭＳ Ｐゴシック" charset="0"/>
              </a:rPr>
              <a:t>08:</a:t>
            </a:r>
            <a:r>
              <a:rPr lang="en-US" sz="2000" b="1" dirty="0" smtClean="0">
                <a:ea typeface="ＭＳ Ｐゴシック" charset="0"/>
                <a:cs typeface="ＭＳ Ｐゴシック" charset="0"/>
              </a:rPr>
              <a:t>00 JST</a:t>
            </a: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de-DE" sz="1400" dirty="0"/>
              <a:t>New </a:t>
            </a:r>
            <a:r>
              <a:rPr lang="de-DE" sz="1400" dirty="0" err="1"/>
              <a:t>Zealand</a:t>
            </a:r>
            <a:r>
              <a:rPr lang="de-DE" sz="1400" dirty="0"/>
              <a:t> - Auckland   </a:t>
            </a:r>
            <a:r>
              <a:rPr lang="de-DE" sz="1400" b="1" dirty="0"/>
              <a:t>+64.9.951.8390</a:t>
            </a:r>
            <a:r>
              <a:rPr lang="de-DE" sz="1400" dirty="0"/>
              <a:t> </a:t>
            </a:r>
          </a:p>
          <a:p>
            <a:pPr lvl="1"/>
            <a:r>
              <a:rPr lang="en-US" sz="1400" dirty="0"/>
              <a:t>United 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val="54121847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4294967295"/>
          </p:nvPr>
        </p:nvSpPr>
        <p:spPr>
          <a:xfrm>
            <a:off x="685800" y="381000"/>
            <a:ext cx="1600200" cy="2159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34818" name="Footer Placeholder 2"/>
          <p:cNvSpPr>
            <a:spLocks noGrp="1"/>
          </p:cNvSpPr>
          <p:nvPr>
            <p:ph type="ftr" sz="quarter" idx="4294967295"/>
          </p:nvPr>
        </p:nvSpPr>
        <p:spPr>
          <a:xfrm>
            <a:off x="5486400" y="6475413"/>
            <a:ext cx="3124200"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4294967295"/>
          </p:nvPr>
        </p:nvSpPr>
        <p:spPr>
          <a:xfrm>
            <a:off x="4344988" y="6475413"/>
            <a:ext cx="530225" cy="1825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19</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19</a:t>
            </a:fld>
            <a:endParaRPr lang="en-US"/>
          </a:p>
        </p:txBody>
      </p:sp>
      <p:sp>
        <p:nvSpPr>
          <p:cNvPr id="34821" name="Rectangle 2"/>
          <p:cNvSpPr>
            <a:spLocks noGrp="1" noChangeArrowheads="1"/>
          </p:cNvSpPr>
          <p:nvPr>
            <p:ph type="title" idx="4294967295"/>
          </p:nvPr>
        </p:nvSpPr>
        <p:spPr>
          <a:xfrm>
            <a:off x="533400" y="457200"/>
            <a:ext cx="7772400" cy="762000"/>
          </a:xfrm>
        </p:spPr>
        <p:txBody>
          <a:bodyPr/>
          <a:lstStyle/>
          <a:p>
            <a:r>
              <a:rPr lang="en-US" dirty="0" smtClean="0">
                <a:latin typeface="Times New Roman" charset="0"/>
                <a:ea typeface="ＭＳ Ｐゴシック" charset="0"/>
                <a:cs typeface="ＭＳ Ｐゴシック" charset="0"/>
              </a:rPr>
              <a:t>BRC Conference Calls</a:t>
            </a:r>
            <a:endParaRPr lang="en-US" sz="2800" dirty="0">
              <a:latin typeface="Times New Roman" charset="0"/>
              <a:ea typeface="ＭＳ Ｐゴシック" charset="0"/>
              <a:cs typeface="ＭＳ Ｐゴシック" charset="0"/>
            </a:endParaRPr>
          </a:p>
        </p:txBody>
      </p:sp>
      <p:sp>
        <p:nvSpPr>
          <p:cNvPr id="34822" name="Rectangle 3"/>
          <p:cNvSpPr>
            <a:spLocks noGrp="1" noChangeArrowheads="1"/>
          </p:cNvSpPr>
          <p:nvPr>
            <p:ph type="body" idx="4294967295"/>
          </p:nvPr>
        </p:nvSpPr>
        <p:spPr>
          <a:xfrm>
            <a:off x="220587" y="1219200"/>
            <a:ext cx="8915400" cy="5105400"/>
          </a:xfrm>
        </p:spPr>
        <p:txBody>
          <a:bodyPr/>
          <a:lstStyle/>
          <a:p>
            <a:pPr marL="0" indent="0">
              <a:buNone/>
            </a:pPr>
            <a:r>
              <a:rPr lang="en-US" sz="2000" b="1" dirty="0" smtClean="0">
                <a:ea typeface="ＭＳ Ｐゴシック" charset="0"/>
                <a:cs typeface="ＭＳ Ｐゴシック" charset="0"/>
              </a:rPr>
              <a:t>Standing Weekly Conference Call:</a:t>
            </a:r>
            <a:endParaRPr lang="en-US" sz="2000" dirty="0" smtClean="0">
              <a:latin typeface="+mj-lt"/>
              <a:ea typeface="ＭＳ Ｐゴシック" charset="0"/>
              <a:cs typeface="ＭＳ Ｐゴシック" charset="0"/>
            </a:endParaRPr>
          </a:p>
          <a:p>
            <a:pPr marL="0" indent="0">
              <a:buNone/>
            </a:pPr>
            <a:r>
              <a:rPr lang="en-US" sz="2000" b="1" smtClean="0">
                <a:ea typeface="ＭＳ Ｐゴシック" charset="0"/>
                <a:cs typeface="ＭＳ Ｐゴシック" charset="0"/>
              </a:rPr>
              <a:t>BRC calls </a:t>
            </a:r>
            <a:r>
              <a:rPr lang="en-US" sz="2000" b="1" dirty="0" smtClean="0">
                <a:ea typeface="ＭＳ Ｐゴシック" charset="0"/>
                <a:cs typeface="ＭＳ Ｐゴシック" charset="0"/>
              </a:rPr>
              <a:t>on and after 18 August will </a:t>
            </a:r>
            <a:r>
              <a:rPr lang="en-US" sz="2000" b="1" dirty="0" smtClean="0">
                <a:ea typeface="ＭＳ Ｐゴシック" charset="0"/>
                <a:cs typeface="ＭＳ Ｐゴシック" charset="0"/>
              </a:rPr>
              <a:t>be:</a:t>
            </a:r>
          </a:p>
          <a:p>
            <a:pPr marL="0" indent="0">
              <a:buNone/>
            </a:pPr>
            <a:r>
              <a:rPr lang="en-US" sz="2000" b="1" dirty="0" smtClean="0">
                <a:ea typeface="ＭＳ Ｐゴシック" charset="0"/>
                <a:cs typeface="ＭＳ Ｐゴシック" charset="0"/>
              </a:rPr>
              <a:t>Tues</a:t>
            </a:r>
            <a:r>
              <a:rPr lang="en-US" sz="2000" b="1" dirty="0" smtClean="0">
                <a:ea typeface="ＭＳ Ｐゴシック" charset="0"/>
                <a:cs typeface="ＭＳ Ｐゴシック" charset="0"/>
              </a:rPr>
              <a:t>days </a:t>
            </a:r>
            <a:r>
              <a:rPr lang="en-US" sz="2000" b="1" dirty="0" smtClean="0">
                <a:ea typeface="ＭＳ Ｐゴシック" charset="0"/>
                <a:cs typeface="ＭＳ Ｐゴシック" charset="0"/>
              </a:rPr>
              <a:t>and </a:t>
            </a:r>
            <a:r>
              <a:rPr lang="en-US" sz="2000" b="1" dirty="0" smtClean="0">
                <a:ea typeface="ＭＳ Ｐゴシック" charset="0"/>
                <a:cs typeface="ＭＳ Ｐゴシック" charset="0"/>
              </a:rPr>
              <a:t>Thur</a:t>
            </a:r>
            <a:r>
              <a:rPr lang="en-US" sz="2000" b="1" dirty="0" smtClean="0">
                <a:ea typeface="ＭＳ Ｐゴシック" charset="0"/>
                <a:cs typeface="ＭＳ Ｐゴシック" charset="0"/>
              </a:rPr>
              <a:t>sdays </a:t>
            </a:r>
            <a:r>
              <a:rPr lang="en-US" sz="2000" b="1" dirty="0" smtClean="0">
                <a:ea typeface="ＭＳ Ｐゴシック" charset="0"/>
                <a:cs typeface="ＭＳ Ｐゴシック" charset="0"/>
              </a:rPr>
              <a:t>at </a:t>
            </a:r>
            <a:r>
              <a:rPr lang="en-US" sz="2000" b="1" dirty="0" smtClean="0">
                <a:ea typeface="ＭＳ Ｐゴシック" charset="0"/>
                <a:cs typeface="ＭＳ Ｐゴシック" charset="0"/>
              </a:rPr>
              <a:t>15:</a:t>
            </a:r>
            <a:r>
              <a:rPr lang="en-US" sz="2000" b="1" dirty="0" smtClean="0">
                <a:ea typeface="ＭＳ Ｐゴシック" charset="0"/>
                <a:cs typeface="ＭＳ Ｐゴシック" charset="0"/>
              </a:rPr>
              <a:t>00 </a:t>
            </a:r>
            <a:r>
              <a:rPr lang="en-US" sz="2000" b="1" dirty="0" smtClean="0">
                <a:ea typeface="ＭＳ Ｐゴシック" charset="0"/>
                <a:cs typeface="ＭＳ Ｐゴシック" charset="0"/>
              </a:rPr>
              <a:t>PDT</a:t>
            </a:r>
            <a:r>
              <a:rPr lang="en-US" sz="2000" b="1" dirty="0" smtClean="0">
                <a:ea typeface="ＭＳ Ｐゴシック" charset="0"/>
                <a:cs typeface="ＭＳ Ｐゴシック" charset="0"/>
              </a:rPr>
              <a:t>, </a:t>
            </a:r>
            <a:r>
              <a:rPr lang="en-US" sz="2000" b="1" dirty="0" smtClean="0">
                <a:ea typeface="ＭＳ Ｐゴシック" charset="0"/>
                <a:cs typeface="ＭＳ Ｐゴシック" charset="0"/>
              </a:rPr>
              <a:t>17:</a:t>
            </a:r>
            <a:r>
              <a:rPr lang="en-US" sz="2000" b="1" dirty="0" smtClean="0">
                <a:ea typeface="ＭＳ Ｐゴシック" charset="0"/>
                <a:cs typeface="ＭＳ Ｐゴシック" charset="0"/>
              </a:rPr>
              <a:t>00 </a:t>
            </a:r>
            <a:r>
              <a:rPr lang="en-US" sz="2000" b="1" dirty="0" smtClean="0">
                <a:ea typeface="ＭＳ Ｐゴシック" charset="0"/>
                <a:cs typeface="ＭＳ Ｐゴシック" charset="0"/>
              </a:rPr>
              <a:t>CDT</a:t>
            </a:r>
            <a:r>
              <a:rPr lang="en-US" sz="2000" b="1" dirty="0" smtClean="0">
                <a:ea typeface="ＭＳ Ｐゴシック" charset="0"/>
                <a:cs typeface="ＭＳ Ｐゴシック" charset="0"/>
              </a:rPr>
              <a:t>, </a:t>
            </a:r>
            <a:r>
              <a:rPr lang="en-US" sz="2000" b="1" dirty="0" smtClean="0">
                <a:ea typeface="ＭＳ Ｐゴシック" charset="0"/>
                <a:cs typeface="ＭＳ Ｐゴシック" charset="0"/>
              </a:rPr>
              <a:t>Wednesdays </a:t>
            </a:r>
            <a:r>
              <a:rPr lang="en-US" sz="2000" b="1" dirty="0" smtClean="0">
                <a:ea typeface="ＭＳ Ｐゴシック" charset="0"/>
                <a:cs typeface="ＭＳ Ｐゴシック" charset="0"/>
              </a:rPr>
              <a:t>and </a:t>
            </a:r>
            <a:r>
              <a:rPr lang="en-US" sz="2000" b="1" dirty="0" smtClean="0">
                <a:ea typeface="ＭＳ Ｐゴシック" charset="0"/>
                <a:cs typeface="ＭＳ Ｐゴシック" charset="0"/>
              </a:rPr>
              <a:t>Fridays 01:</a:t>
            </a:r>
            <a:r>
              <a:rPr lang="en-US" sz="2000" b="1" dirty="0" smtClean="0">
                <a:ea typeface="ＭＳ Ｐゴシック" charset="0"/>
                <a:cs typeface="ＭＳ Ｐゴシック" charset="0"/>
              </a:rPr>
              <a:t>00 </a:t>
            </a:r>
            <a:r>
              <a:rPr lang="en-US" sz="2000" b="1" dirty="0" smtClean="0">
                <a:ea typeface="ＭＳ Ｐゴシック" charset="0"/>
                <a:cs typeface="ＭＳ Ｐゴシック" charset="0"/>
              </a:rPr>
              <a:t>EEST</a:t>
            </a:r>
            <a:r>
              <a:rPr lang="en-US" sz="2000" b="1" dirty="0" smtClean="0">
                <a:ea typeface="ＭＳ Ｐゴシック" charset="0"/>
                <a:cs typeface="ＭＳ Ｐゴシック" charset="0"/>
              </a:rPr>
              <a:t>, </a:t>
            </a:r>
            <a:r>
              <a:rPr lang="en-US" sz="2000" b="1" dirty="0" smtClean="0">
                <a:ea typeface="ＭＳ Ｐゴシック" charset="0"/>
                <a:cs typeface="ＭＳ Ｐゴシック" charset="0"/>
              </a:rPr>
              <a:t>07:</a:t>
            </a:r>
            <a:r>
              <a:rPr lang="en-US" sz="2000" b="1" dirty="0" smtClean="0">
                <a:ea typeface="ＭＳ Ｐゴシック" charset="0"/>
                <a:cs typeface="ＭＳ Ｐゴシック" charset="0"/>
              </a:rPr>
              <a:t>00 JST</a:t>
            </a:r>
          </a:p>
          <a:p>
            <a:r>
              <a:rPr lang="en-US" sz="1800" dirty="0"/>
              <a:t>The call-in details are: </a:t>
            </a:r>
          </a:p>
          <a:p>
            <a:pPr lvl="1"/>
            <a:r>
              <a:rPr lang="en-US" sz="1400" b="1" dirty="0"/>
              <a:t>Join the meeting: </a:t>
            </a:r>
            <a:r>
              <a:rPr lang="en-US" sz="1400" u="sng" dirty="0">
                <a:hlinkClick r:id="rId3"/>
              </a:rPr>
              <a:t>https://join.me/ieeesawg_802.15</a:t>
            </a:r>
            <a:r>
              <a:rPr lang="en-US" sz="1400" u="sng" dirty="0"/>
              <a:t> </a:t>
            </a:r>
            <a:endParaRPr lang="en-US" sz="1400" dirty="0"/>
          </a:p>
          <a:p>
            <a:pPr lvl="1"/>
            <a:r>
              <a:rPr lang="en-US" sz="1400" dirty="0"/>
              <a:t>On a computer, use any browser with Flash. Nothing to download. </a:t>
            </a:r>
          </a:p>
          <a:p>
            <a:pPr lvl="1"/>
            <a:r>
              <a:rPr lang="en-US" sz="1400" dirty="0"/>
              <a:t>On a phone or tablet, launch the </a:t>
            </a:r>
            <a:r>
              <a:rPr lang="en-US" sz="1400" u="sng" dirty="0"/>
              <a:t>join.me app and enter meeting code: </a:t>
            </a:r>
            <a:r>
              <a:rPr lang="en-US" sz="1400" b="1" u="sng" dirty="0"/>
              <a:t>ieeesawg_802.15</a:t>
            </a:r>
            <a:r>
              <a:rPr lang="en-US" sz="1400" u="sng" dirty="0"/>
              <a:t> </a:t>
            </a:r>
            <a:endParaRPr lang="en-US" sz="1400" dirty="0"/>
          </a:p>
          <a:p>
            <a:pPr lvl="1"/>
            <a:r>
              <a:rPr lang="en-US" sz="1400" b="1" dirty="0"/>
              <a:t>Join the audio conference: </a:t>
            </a:r>
            <a:endParaRPr lang="en-US" sz="1400" dirty="0"/>
          </a:p>
          <a:p>
            <a:r>
              <a:rPr lang="en-US" sz="1800" dirty="0"/>
              <a:t>Dial a phone number and enter access code, or connect via internet. </a:t>
            </a:r>
          </a:p>
          <a:p>
            <a:r>
              <a:rPr lang="en-US" sz="1800" b="1" dirty="0"/>
              <a:t>By phone: </a:t>
            </a:r>
            <a:endParaRPr lang="en-US" sz="1800" dirty="0"/>
          </a:p>
          <a:p>
            <a:pPr lvl="1"/>
            <a:r>
              <a:rPr lang="en-US" sz="1400" dirty="0"/>
              <a:t>United States - Hartford, CT   </a:t>
            </a:r>
            <a:r>
              <a:rPr lang="en-US" sz="1400" b="1" dirty="0"/>
              <a:t>+1.860.970.0010</a:t>
            </a:r>
            <a:r>
              <a:rPr lang="en-US" sz="1400" dirty="0"/>
              <a:t> </a:t>
            </a:r>
          </a:p>
          <a:p>
            <a:pPr lvl="1"/>
            <a:r>
              <a:rPr lang="en-US" sz="1400" dirty="0"/>
              <a:t>United States - Los Angeles, CA   </a:t>
            </a:r>
            <a:r>
              <a:rPr lang="en-US" sz="1400" b="1" dirty="0"/>
              <a:t>+1.213.226.1066</a:t>
            </a:r>
            <a:r>
              <a:rPr lang="en-US" sz="1400" dirty="0"/>
              <a:t> </a:t>
            </a:r>
          </a:p>
          <a:p>
            <a:pPr lvl="1"/>
            <a:r>
              <a:rPr lang="en-US" sz="1400" dirty="0"/>
              <a:t>United States - Thousand Oaks, CA   </a:t>
            </a:r>
            <a:r>
              <a:rPr lang="en-US" sz="1400" b="1" dirty="0"/>
              <a:t>+1.805.309.5900</a:t>
            </a:r>
            <a:r>
              <a:rPr lang="en-US" sz="1400" dirty="0"/>
              <a:t> </a:t>
            </a:r>
          </a:p>
          <a:p>
            <a:pPr lvl="1"/>
            <a:r>
              <a:rPr lang="tr-TR" sz="1400" dirty="0"/>
              <a:t>Japan - Tokyo   </a:t>
            </a:r>
            <a:r>
              <a:rPr lang="tr-TR" sz="1400" b="1" dirty="0"/>
              <a:t>+81.3.4579.5983</a:t>
            </a:r>
            <a:r>
              <a:rPr lang="tr-TR" sz="1400" dirty="0"/>
              <a:t> </a:t>
            </a:r>
          </a:p>
          <a:p>
            <a:pPr lvl="1"/>
            <a:r>
              <a:rPr lang="de-DE" sz="1400" dirty="0"/>
              <a:t>New </a:t>
            </a:r>
            <a:r>
              <a:rPr lang="de-DE" sz="1400" dirty="0" err="1"/>
              <a:t>Zealand</a:t>
            </a:r>
            <a:r>
              <a:rPr lang="de-DE" sz="1400" dirty="0"/>
              <a:t> - Auckland   </a:t>
            </a:r>
            <a:r>
              <a:rPr lang="de-DE" sz="1400" b="1" dirty="0"/>
              <a:t>+64.9.951.8390</a:t>
            </a:r>
            <a:r>
              <a:rPr lang="de-DE" sz="1400" dirty="0"/>
              <a:t> </a:t>
            </a:r>
          </a:p>
          <a:p>
            <a:pPr lvl="1"/>
            <a:r>
              <a:rPr lang="en-US" sz="1400" dirty="0"/>
              <a:t>United Kingdom - London   </a:t>
            </a:r>
            <a:r>
              <a:rPr lang="en-US" sz="1400" b="1" dirty="0"/>
              <a:t>+44.33.0088.2634</a:t>
            </a:r>
            <a:r>
              <a:rPr lang="en-US" sz="1400" dirty="0"/>
              <a:t> </a:t>
            </a:r>
          </a:p>
          <a:p>
            <a:pPr lvl="1"/>
            <a:r>
              <a:rPr lang="en-US" sz="1400" dirty="0"/>
              <a:t>Access Code   </a:t>
            </a:r>
            <a:r>
              <a:rPr lang="en-US" sz="1400" b="1" dirty="0"/>
              <a:t>184-971-970#</a:t>
            </a:r>
            <a:endParaRPr lang="en-US" sz="1400" dirty="0"/>
          </a:p>
          <a:p>
            <a:pPr marL="400050" lvl="1" indent="0">
              <a:buNone/>
            </a:pPr>
            <a:r>
              <a:rPr lang="en-US" sz="1600" b="1" dirty="0" smtClean="0">
                <a:ea typeface="ＭＳ Ｐゴシック" charset="0"/>
                <a:cs typeface="ＭＳ Ｐゴシック" charset="0"/>
              </a:rPr>
              <a:t> </a:t>
            </a:r>
          </a:p>
          <a:p>
            <a:pPr marL="0" indent="0">
              <a:buNone/>
            </a:pPr>
            <a:endParaRPr lang="en-US" sz="2000" b="1" dirty="0">
              <a:latin typeface="+mj-lt"/>
              <a:ea typeface="ＭＳ Ｐゴシック" charset="0"/>
              <a:cs typeface="ＭＳ Ｐゴシック" charset="0"/>
            </a:endParaRPr>
          </a:p>
        </p:txBody>
      </p:sp>
    </p:spTree>
    <p:extLst>
      <p:ext uri="{BB962C8B-B14F-4D97-AF65-F5344CB8AC3E}">
        <p14:creationId xmlns:p14="http://schemas.microsoft.com/office/powerpoint/2010/main" val="272810770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15-15-0328-00)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371600"/>
            <a:ext cx="8915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a:t>Monday </a:t>
            </a:r>
            <a:r>
              <a:rPr lang="en-US" sz="2000" b="1" dirty="0" smtClean="0"/>
              <a:t>13 July, </a:t>
            </a:r>
            <a:r>
              <a:rPr lang="en-US" sz="2000" b="1" dirty="0" smtClean="0"/>
              <a:t>AM2</a:t>
            </a:r>
            <a:r>
              <a:rPr lang="en-US" sz="2000" b="1" dirty="0"/>
              <a:t>: 802.15.4 Revision - Review </a:t>
            </a:r>
            <a:r>
              <a:rPr lang="en-US" sz="2000" b="1" dirty="0" smtClean="0"/>
              <a:t>BRC call results</a:t>
            </a:r>
          </a:p>
          <a:p>
            <a:pPr marL="569913" indent="-342900">
              <a:buClr>
                <a:srgbClr val="FF0000"/>
              </a:buClr>
              <a:buFont typeface="Wingdings" charset="2"/>
              <a:buChar char="q"/>
            </a:pPr>
            <a:r>
              <a:rPr lang="en-US" sz="2000" b="1" dirty="0" smtClean="0"/>
              <a:t>Monday </a:t>
            </a:r>
            <a:r>
              <a:rPr lang="en-US" sz="2000" b="1" dirty="0"/>
              <a:t>14 July, </a:t>
            </a:r>
            <a:r>
              <a:rPr lang="en-US" sz="2000" b="1" dirty="0" smtClean="0"/>
              <a:t>PM1: </a:t>
            </a:r>
            <a:r>
              <a:rPr lang="en-US" sz="2000" b="1" dirty="0"/>
              <a:t>802.15.4 Revision –SB Comment Resolution</a:t>
            </a:r>
            <a:r>
              <a:rPr lang="en-US" sz="2000" dirty="0"/>
              <a:t> </a:t>
            </a:r>
            <a:endParaRPr lang="en-US" sz="2000" dirty="0" smtClean="0"/>
          </a:p>
          <a:p>
            <a:pPr marL="569913" indent="-342900">
              <a:buClr>
                <a:srgbClr val="FF0000"/>
              </a:buClr>
              <a:buFont typeface="Wingdings" charset="2"/>
              <a:buChar char="q"/>
            </a:pPr>
            <a:r>
              <a:rPr lang="en-US" sz="2000" b="1" dirty="0" smtClean="0"/>
              <a:t>Tuesday </a:t>
            </a:r>
            <a:r>
              <a:rPr lang="en-US" sz="2000" b="1" dirty="0"/>
              <a:t>14 </a:t>
            </a:r>
            <a:r>
              <a:rPr lang="en-US" sz="2000" b="1" dirty="0" smtClean="0"/>
              <a:t>July, AM1</a:t>
            </a:r>
            <a:r>
              <a:rPr lang="en-US" sz="2000" b="1" dirty="0"/>
              <a:t>: 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a:t>Tuesday 14 </a:t>
            </a:r>
            <a:r>
              <a:rPr lang="en-US" sz="2000" b="1" dirty="0" smtClean="0"/>
              <a:t>July, </a:t>
            </a:r>
            <a:r>
              <a:rPr lang="en-US" sz="2000" b="1" dirty="0" smtClean="0"/>
              <a:t>PM1: </a:t>
            </a:r>
            <a:r>
              <a:rPr lang="en-US" sz="2000" b="1" dirty="0"/>
              <a:t>802.15.4 Revision </a:t>
            </a:r>
            <a:r>
              <a:rPr lang="en-US" sz="2000" b="1" dirty="0" smtClean="0"/>
              <a:t>–SB 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smtClean="0"/>
              <a:t>Wednesday </a:t>
            </a:r>
            <a:r>
              <a:rPr lang="en-US" sz="2000" b="1" dirty="0"/>
              <a:t>15 </a:t>
            </a:r>
            <a:r>
              <a:rPr lang="en-US" sz="2000" b="1" dirty="0" smtClean="0"/>
              <a:t>July, </a:t>
            </a:r>
            <a:r>
              <a:rPr lang="en-US" sz="2000" b="1" dirty="0" smtClean="0"/>
              <a:t>PM1</a:t>
            </a:r>
            <a:r>
              <a:rPr lang="en-US" sz="2000" b="1" dirty="0"/>
              <a:t>: 802.15.4 Revision </a:t>
            </a:r>
            <a:r>
              <a:rPr lang="en-US" sz="2000" b="1" dirty="0" smtClean="0"/>
              <a:t>–SB Comment </a:t>
            </a:r>
            <a:r>
              <a:rPr lang="en-US" sz="2000" b="1" dirty="0"/>
              <a:t>Resolution</a:t>
            </a:r>
            <a:r>
              <a:rPr lang="en-US" sz="2000" dirty="0"/>
              <a:t> </a:t>
            </a:r>
            <a:endParaRPr lang="en-US" sz="2000" b="1" dirty="0" smtClean="0"/>
          </a:p>
          <a:p>
            <a:pPr marL="569913" indent="-342900">
              <a:buClr>
                <a:srgbClr val="FF0000"/>
              </a:buClr>
              <a:buFont typeface="Wingdings" charset="2"/>
              <a:buChar char="q"/>
            </a:pPr>
            <a:r>
              <a:rPr lang="en-US" sz="2000" b="1" dirty="0" smtClean="0"/>
              <a:t>Wednesday </a:t>
            </a:r>
            <a:r>
              <a:rPr lang="en-US" sz="2000" b="1" dirty="0"/>
              <a:t>15 July, </a:t>
            </a:r>
            <a:r>
              <a:rPr lang="en-US" sz="2000" b="1" dirty="0" smtClean="0"/>
              <a:t>PM2: </a:t>
            </a:r>
            <a:r>
              <a:rPr lang="en-US" sz="2000" b="1" dirty="0" smtClean="0"/>
              <a:t>802.15.4 Revision –SB Comment Resolution </a:t>
            </a:r>
          </a:p>
          <a:p>
            <a:pPr marL="569913" indent="-342900">
              <a:buClr>
                <a:srgbClr val="FF0000"/>
              </a:buClr>
              <a:buFont typeface="Wingdings" charset="2"/>
              <a:buChar char="q"/>
            </a:pPr>
            <a:r>
              <a:rPr lang="en-US" sz="2000" b="1" dirty="0" smtClean="0"/>
              <a:t>Thursday </a:t>
            </a:r>
            <a:r>
              <a:rPr lang="en-US" sz="2000" b="1" dirty="0"/>
              <a:t>16 July, AM1: 802.15.4 Revision </a:t>
            </a:r>
            <a:r>
              <a:rPr lang="en-US" sz="2000" b="1" dirty="0" smtClean="0"/>
              <a:t>–LLDN </a:t>
            </a:r>
            <a:r>
              <a:rPr lang="en-US" sz="2000" b="1" dirty="0" smtClean="0"/>
              <a:t>Comment </a:t>
            </a:r>
            <a:r>
              <a:rPr lang="en-US" sz="2000" b="1" dirty="0"/>
              <a:t>Resolution</a:t>
            </a:r>
            <a:r>
              <a:rPr lang="en-US" sz="2000" dirty="0"/>
              <a:t> </a:t>
            </a:r>
            <a:endParaRPr lang="en-US" sz="2000" dirty="0" smtClean="0"/>
          </a:p>
          <a:p>
            <a:pPr marL="569913" indent="-342900">
              <a:buClr>
                <a:srgbClr val="FF0000"/>
              </a:buClr>
              <a:buFont typeface="Wingdings" charset="2"/>
              <a:buChar char="q"/>
            </a:pPr>
            <a:r>
              <a:rPr lang="en-US" sz="2000" b="1" dirty="0"/>
              <a:t>Thursday 16 July, AM2: </a:t>
            </a:r>
            <a:r>
              <a:rPr lang="en-US" sz="2000" b="1" dirty="0" smtClean="0"/>
              <a:t>802.15.4 </a:t>
            </a:r>
            <a:r>
              <a:rPr lang="en-US" sz="2000" b="1" dirty="0"/>
              <a:t>Revision – </a:t>
            </a:r>
            <a:r>
              <a:rPr lang="en-US" sz="2000" b="1" dirty="0" smtClean="0"/>
              <a:t>BRC </a:t>
            </a:r>
            <a:r>
              <a:rPr lang="en-US" sz="2000" b="1" dirty="0" smtClean="0"/>
              <a:t>membership </a:t>
            </a:r>
            <a:r>
              <a:rPr lang="en-US" sz="2000" b="1" dirty="0" smtClean="0"/>
              <a:t>approval</a:t>
            </a:r>
            <a:r>
              <a:rPr lang="en-US" sz="2000" b="1" dirty="0" smtClean="0"/>
              <a:t>, BRC call dates and times</a:t>
            </a:r>
          </a:p>
          <a:p>
            <a:pPr marL="342900" indent="-342900">
              <a:buClr>
                <a:srgbClr val="FF0000"/>
              </a:buClr>
              <a:buFont typeface="Wingdings" charset="2"/>
              <a:buChar char="q"/>
            </a:pPr>
            <a:r>
              <a:rPr lang="en-US" sz="2800" b="1" dirty="0" smtClean="0"/>
              <a:t>SC WNG </a:t>
            </a:r>
            <a:r>
              <a:rPr lang="en-US" sz="2000" b="1" dirty="0" smtClean="0"/>
              <a:t>(Wed, 15 July, AM2)</a:t>
            </a:r>
          </a:p>
          <a:p>
            <a:pPr marL="577850" lvl="1" indent="-290513" eaLnBrk="0" fontAlgn="b" hangingPunct="0">
              <a:buClr>
                <a:srgbClr val="FF0000"/>
              </a:buClr>
              <a:buFont typeface="Wingdings" charset="2"/>
              <a:buChar char="q"/>
            </a:pPr>
            <a:r>
              <a:rPr lang="en-US" sz="2000" b="1" dirty="0" smtClean="0"/>
              <a:t>No presentations</a:t>
            </a:r>
            <a:endParaRPr lang="en-US" sz="2000" b="1" dirty="0" smtClean="0">
              <a:solidFill>
                <a:srgbClr val="000000"/>
              </a:solidFill>
              <a:latin typeface="+mj-lt"/>
              <a:ea typeface="Lucida Grande"/>
              <a:cs typeface="Lucida Grande"/>
            </a:endParaRPr>
          </a:p>
          <a:p>
            <a:pPr marL="914400" lvl="1" indent="-457200" eaLnBrk="0" fontAlgn="b" hangingPunct="0">
              <a:buClr>
                <a:srgbClr val="FF0000"/>
              </a:buClr>
              <a:buFont typeface="Wingdings" charset="2"/>
              <a:buChar char="q"/>
            </a:pPr>
            <a:endParaRPr lang="en-US" sz="2000" b="1" dirty="0" smtClean="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43001"/>
            <a:ext cx="7772400" cy="2457450"/>
          </a:xfrm>
        </p:spPr>
        <p:txBody>
          <a:bodyPr/>
          <a:lstStyle/>
          <a:p>
            <a:pPr algn="l"/>
            <a:r>
              <a:rPr lang="en-US" b="1" dirty="0" smtClean="0"/>
              <a:t>Next BRC Call</a:t>
            </a:r>
            <a:r>
              <a:rPr lang="en-US" b="1" dirty="0" smtClean="0"/>
              <a:t>:</a:t>
            </a:r>
            <a:br>
              <a:rPr lang="en-US" b="1" dirty="0" smtClean="0"/>
            </a:br>
            <a:r>
              <a:rPr lang="en-US" b="1" dirty="0" smtClean="0"/>
              <a:t>Monday </a:t>
            </a:r>
            <a:r>
              <a:rPr lang="en-US" b="1" dirty="0" smtClean="0"/>
              <a:t>27 July at 16:00 PDT, 18:00 CDT, Tuesday 28 July at 02:00 EEST, 08:00 JST </a:t>
            </a:r>
            <a:endParaRPr lang="en-US" b="1" dirty="0"/>
          </a:p>
        </p:txBody>
      </p:sp>
      <p:sp>
        <p:nvSpPr>
          <p:cNvPr id="3" name="Date Placeholder 2"/>
          <p:cNvSpPr>
            <a:spLocks noGrp="1"/>
          </p:cNvSpPr>
          <p:nvPr>
            <p:ph type="dt" sz="half" idx="10"/>
          </p:nvPr>
        </p:nvSpPr>
        <p:spPr/>
        <p:txBody>
          <a:bodyPr/>
          <a:lstStyle/>
          <a:p>
            <a:pPr>
              <a:defRPr/>
            </a:pPr>
            <a:r>
              <a:rPr lang="en-US" smtClean="0"/>
              <a:t>&lt;July 2015&gt;</a:t>
            </a:r>
            <a:endParaRPr lang="en-US" dirty="0"/>
          </a:p>
        </p:txBody>
      </p:sp>
      <p:sp>
        <p:nvSpPr>
          <p:cNvPr id="4" name="Footer Placeholder 3"/>
          <p:cNvSpPr>
            <a:spLocks noGrp="1"/>
          </p:cNvSpPr>
          <p:nvPr>
            <p:ph type="ftr" sz="quarter" idx="11"/>
          </p:nvPr>
        </p:nvSpPr>
        <p:spPr/>
        <p:txBody>
          <a:bodyPr/>
          <a:lstStyle/>
          <a:p>
            <a:pPr>
              <a:defRPr/>
            </a:pPr>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610FB486-AAD8-7A45-91E4-F1992B1AD250}" type="slidenum">
              <a:rPr lang="en-US" smtClean="0"/>
              <a:pPr>
                <a:defRPr/>
              </a:pPr>
              <a:t>20</a:t>
            </a:fld>
            <a:endParaRPr lang="en-US"/>
          </a:p>
        </p:txBody>
      </p:sp>
      <p:sp>
        <p:nvSpPr>
          <p:cNvPr id="6" name="TextBox 5"/>
          <p:cNvSpPr txBox="1"/>
          <p:nvPr/>
        </p:nvSpPr>
        <p:spPr>
          <a:xfrm>
            <a:off x="1295400" y="4038600"/>
            <a:ext cx="6045245" cy="1815882"/>
          </a:xfrm>
          <a:prstGeom prst="rect">
            <a:avLst/>
          </a:prstGeom>
          <a:noFill/>
        </p:spPr>
        <p:txBody>
          <a:bodyPr wrap="none" rtlCol="0">
            <a:spAutoFit/>
          </a:bodyPr>
          <a:lstStyle/>
          <a:p>
            <a:r>
              <a:rPr lang="en-US" sz="2800" b="1" dirty="0" smtClean="0"/>
              <a:t>Agenda:</a:t>
            </a:r>
          </a:p>
          <a:p>
            <a:pPr marL="457200" indent="-457200">
              <a:buClr>
                <a:srgbClr val="FF0000"/>
              </a:buClr>
              <a:buFont typeface="Wingdings" charset="2"/>
              <a:buChar char="q"/>
            </a:pPr>
            <a:r>
              <a:rPr lang="en-US" sz="2800" b="1" dirty="0" smtClean="0"/>
              <a:t>Rogue </a:t>
            </a:r>
            <a:r>
              <a:rPr lang="en-US" sz="2800" b="1" dirty="0"/>
              <a:t>comment resolution for </a:t>
            </a:r>
            <a:r>
              <a:rPr lang="en-US" sz="2800" b="1" dirty="0" smtClean="0"/>
              <a:t>scan</a:t>
            </a:r>
          </a:p>
          <a:p>
            <a:pPr marL="457200" indent="-457200">
              <a:buClr>
                <a:srgbClr val="FF0000"/>
              </a:buClr>
              <a:buFont typeface="Wingdings" charset="2"/>
              <a:buChar char="q"/>
            </a:pPr>
            <a:r>
              <a:rPr lang="en-US" sz="2800" b="1" dirty="0" smtClean="0"/>
              <a:t>TSCH </a:t>
            </a:r>
            <a:r>
              <a:rPr lang="en-US" sz="2800" b="1" dirty="0"/>
              <a:t>comment </a:t>
            </a:r>
            <a:r>
              <a:rPr lang="en-US" sz="2800" b="1" dirty="0" smtClean="0"/>
              <a:t>resolution</a:t>
            </a:r>
          </a:p>
          <a:p>
            <a:pPr marL="457200" indent="-457200">
              <a:buClr>
                <a:srgbClr val="FF0000"/>
              </a:buClr>
              <a:buFont typeface="Wingdings" charset="2"/>
              <a:buChar char="q"/>
            </a:pPr>
            <a:r>
              <a:rPr lang="en-US" sz="2800" b="1" dirty="0" smtClean="0"/>
              <a:t>LLDN </a:t>
            </a:r>
            <a:r>
              <a:rPr lang="en-US" sz="2800" b="1" dirty="0"/>
              <a:t>comment resolution</a:t>
            </a:r>
            <a:endParaRPr lang="en-US" sz="2800"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3200" b="1" dirty="0" smtClean="0"/>
              <a:t>No Presentations</a:t>
            </a:r>
            <a:endParaRPr lang="en-US" sz="32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&lt;July 2015&gt;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&lt;July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&lt;July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p:txBody>
          <a:bodyPr/>
          <a:lstStyle/>
          <a:p>
            <a:pPr>
              <a:buFont typeface="Arial" charset="0"/>
              <a:buChar char="•"/>
            </a:pPr>
            <a:r>
              <a:rPr lang="en-US" sz="280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a:latin typeface="Arial" charset="0"/>
              </a:rPr>
              <a:t>Either speak up now or</a:t>
            </a:r>
          </a:p>
          <a:p>
            <a:pPr lvl="1">
              <a:buFont typeface="Arial" charset="0"/>
              <a:buChar char="•"/>
            </a:pPr>
            <a:r>
              <a:rPr lang="en-US" sz="2000">
                <a:latin typeface="Arial" charset="0"/>
              </a:rPr>
              <a:t>Provide the chair of this group with the identity of the holder(s) of any and all such claims as soon as possible or</a:t>
            </a:r>
          </a:p>
          <a:p>
            <a:pPr lvl="1">
              <a:buFont typeface="Arial" charset="0"/>
              <a:buChar char="•"/>
            </a:pPr>
            <a:r>
              <a:rPr lang="en-US" sz="200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&lt;July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US" sz="3200" u="sng">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sz="1200" b="1">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See </a:t>
            </a:r>
            <a:r>
              <a:rPr lang="en-US" sz="1200" b="1" i="1">
                <a:solidFill>
                  <a:srgbClr val="000099"/>
                </a:solidFill>
                <a:latin typeface="Arial" charset="0"/>
              </a:rPr>
              <a:t>IEEE-SA Standards Board Operations Manual</a:t>
            </a:r>
            <a:r>
              <a:rPr lang="en-US" sz="1200" b="1">
                <a:solidFill>
                  <a:srgbClr val="000099"/>
                </a:solidFill>
                <a:latin typeface="Arial" charset="0"/>
              </a:rPr>
              <a:t>, clause 5.3.10 and </a:t>
            </a:r>
            <a:r>
              <a:rPr lang="en-GB" sz="1200" b="1">
                <a:solidFill>
                  <a:srgbClr val="000099"/>
                </a:solidFill>
                <a:latin typeface="Arial" charset="0"/>
              </a:rPr>
              <a:t>“Promoting Competition and Innovation: What You Need to Know about the IEEE Standards Association's Antitrust and Competition Policy”</a:t>
            </a:r>
            <a:r>
              <a:rPr lang="en-US" sz="1200" b="1">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&lt;July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2015&gt;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8</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8</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1066800"/>
            <a:ext cx="7770813" cy="5334000"/>
          </a:xfrm>
        </p:spPr>
        <p:txBody>
          <a:bodyPr>
            <a:normAutofit fontScale="55000" lnSpcReduction="20000"/>
          </a:bodyPr>
          <a:lstStyle/>
          <a:p>
            <a:r>
              <a:rPr lang="en-US" sz="3300" b="1" dirty="0">
                <a:solidFill>
                  <a:srgbClr val="0000FF"/>
                </a:solidFill>
              </a:rPr>
              <a:t>Comment collection		 </a:t>
            </a:r>
          </a:p>
          <a:p>
            <a:pPr lvl="1">
              <a:buFont typeface="Arial"/>
              <a:buChar char="•"/>
            </a:pPr>
            <a:r>
              <a:rPr lang="en-US" sz="3300" b="1" dirty="0">
                <a:solidFill>
                  <a:srgbClr val="0000FF"/>
                </a:solidFill>
              </a:rPr>
              <a:t>Start			23 May 2014</a:t>
            </a:r>
          </a:p>
          <a:p>
            <a:pPr lvl="1">
              <a:buFont typeface="Arial"/>
              <a:buChar char="•"/>
            </a:pPr>
            <a:r>
              <a:rPr lang="en-US" sz="3300" b="1" dirty="0">
                <a:solidFill>
                  <a:srgbClr val="0000FF"/>
                </a:solidFill>
              </a:rPr>
              <a:t>End			6 June 2014</a:t>
            </a:r>
          </a:p>
          <a:p>
            <a:r>
              <a:rPr lang="en-US" sz="3300" b="1" dirty="0">
                <a:solidFill>
                  <a:srgbClr val="0000FF"/>
                </a:solidFill>
              </a:rPr>
              <a:t>Letter Ballot </a:t>
            </a:r>
          </a:p>
          <a:p>
            <a:pPr lvl="1">
              <a:buFont typeface="Arial"/>
              <a:buChar char="•"/>
            </a:pPr>
            <a:r>
              <a:rPr lang="en-US" sz="3300" b="1" dirty="0">
                <a:solidFill>
                  <a:srgbClr val="0000FF"/>
                </a:solidFill>
              </a:rPr>
              <a:t>Start			14 June 2014</a:t>
            </a:r>
          </a:p>
          <a:p>
            <a:pPr lvl="1">
              <a:buFont typeface="Arial"/>
              <a:buChar char="•"/>
            </a:pPr>
            <a:r>
              <a:rPr lang="en-US" sz="3300" b="1" dirty="0">
                <a:solidFill>
                  <a:srgbClr val="0000FF"/>
                </a:solidFill>
              </a:rPr>
              <a:t>End			13 July </a:t>
            </a:r>
            <a:r>
              <a:rPr lang="en-US" sz="3300" b="1" dirty="0" smtClean="0">
                <a:solidFill>
                  <a:srgbClr val="0000FF"/>
                </a:solidFill>
              </a:rPr>
              <a:t>2014</a:t>
            </a:r>
            <a:endParaRPr lang="en-US" sz="3300" b="1" dirty="0">
              <a:solidFill>
                <a:srgbClr val="0000FF"/>
              </a:solidFill>
            </a:endParaRPr>
          </a:p>
          <a:p>
            <a:r>
              <a:rPr lang="en-US" sz="3300" b="1" dirty="0" err="1">
                <a:solidFill>
                  <a:srgbClr val="0000FF"/>
                </a:solidFill>
              </a:rPr>
              <a:t>Recirculations</a:t>
            </a:r>
            <a:endParaRPr lang="en-US" sz="3300" b="1" dirty="0">
              <a:solidFill>
                <a:srgbClr val="0000FF"/>
              </a:solidFill>
            </a:endParaRPr>
          </a:p>
          <a:p>
            <a:pPr lvl="1">
              <a:buFont typeface="Arial"/>
              <a:buChar char="•"/>
            </a:pPr>
            <a:r>
              <a:rPr lang="en-US" sz="3300" b="1" dirty="0">
                <a:solidFill>
                  <a:srgbClr val="0000FF"/>
                </a:solidFill>
              </a:rPr>
              <a:t>Start			20 Oct 2014</a:t>
            </a:r>
          </a:p>
          <a:p>
            <a:pPr lvl="1">
              <a:buFont typeface="Arial"/>
              <a:buChar char="•"/>
            </a:pPr>
            <a:r>
              <a:rPr lang="en-US" sz="3300" b="1" dirty="0">
                <a:solidFill>
                  <a:srgbClr val="0000FF"/>
                </a:solidFill>
              </a:rPr>
              <a:t>End 			</a:t>
            </a:r>
            <a:r>
              <a:rPr lang="en-US" sz="3300" b="1" dirty="0" smtClean="0">
                <a:solidFill>
                  <a:srgbClr val="0000FF"/>
                </a:solidFill>
              </a:rPr>
              <a:t>6 Apr 2015</a:t>
            </a:r>
          </a:p>
          <a:p>
            <a:r>
              <a:rPr lang="en-US" sz="3300" b="1" dirty="0" smtClean="0"/>
              <a:t>Sponsor Ballot</a:t>
            </a:r>
          </a:p>
          <a:p>
            <a:pPr lvl="1">
              <a:buFont typeface="Arial"/>
              <a:buChar char="•"/>
            </a:pPr>
            <a:r>
              <a:rPr lang="en-US" sz="3300" b="1" dirty="0" smtClean="0">
                <a:solidFill>
                  <a:srgbClr val="0000FF"/>
                </a:solidFill>
              </a:rPr>
              <a:t>Start</a:t>
            </a:r>
            <a:r>
              <a:rPr lang="en-US" sz="3300" b="1" dirty="0">
                <a:solidFill>
                  <a:srgbClr val="0000FF"/>
                </a:solidFill>
              </a:rPr>
              <a:t>	 		</a:t>
            </a:r>
            <a:r>
              <a:rPr lang="en-US" sz="3300" b="1" dirty="0" smtClean="0">
                <a:solidFill>
                  <a:srgbClr val="0000FF"/>
                </a:solidFill>
              </a:rPr>
              <a:t>8 Apr, </a:t>
            </a:r>
            <a:r>
              <a:rPr lang="en-US" sz="3300" b="1" dirty="0">
                <a:solidFill>
                  <a:srgbClr val="0000FF"/>
                </a:solidFill>
              </a:rPr>
              <a:t>2015</a:t>
            </a:r>
          </a:p>
          <a:p>
            <a:pPr lvl="1">
              <a:buFont typeface="Arial"/>
              <a:buChar char="•"/>
            </a:pPr>
            <a:r>
              <a:rPr lang="en-US" sz="3300" b="1" dirty="0">
                <a:solidFill>
                  <a:srgbClr val="0000FF"/>
                </a:solidFill>
              </a:rPr>
              <a:t>Ends			</a:t>
            </a:r>
            <a:r>
              <a:rPr lang="en-US" sz="3300" b="1" dirty="0" smtClean="0">
                <a:solidFill>
                  <a:srgbClr val="0000FF"/>
                </a:solidFill>
              </a:rPr>
              <a:t>8 May</a:t>
            </a:r>
            <a:r>
              <a:rPr lang="en-US" sz="3300" b="1" dirty="0">
                <a:solidFill>
                  <a:srgbClr val="0000FF"/>
                </a:solidFill>
              </a:rPr>
              <a:t>, 2015</a:t>
            </a:r>
          </a:p>
          <a:p>
            <a:r>
              <a:rPr lang="en-US" sz="3300" b="1" dirty="0" err="1"/>
              <a:t>Recirculations</a:t>
            </a:r>
            <a:r>
              <a:rPr lang="en-US" sz="3300" b="1" dirty="0"/>
              <a:t>		</a:t>
            </a:r>
          </a:p>
          <a:p>
            <a:pPr lvl="1">
              <a:buFont typeface="Arial"/>
              <a:buChar char="•"/>
            </a:pPr>
            <a:r>
              <a:rPr lang="en-US" sz="3300" b="1" dirty="0"/>
              <a:t>Start			</a:t>
            </a:r>
            <a:r>
              <a:rPr lang="en-US" sz="3300" b="1" dirty="0" smtClean="0"/>
              <a:t>August</a:t>
            </a:r>
            <a:r>
              <a:rPr lang="en-US" sz="3300" b="1" dirty="0" smtClean="0"/>
              <a:t>, </a:t>
            </a:r>
            <a:r>
              <a:rPr lang="en-US" sz="3300" b="1" dirty="0"/>
              <a:t>2015</a:t>
            </a:r>
          </a:p>
          <a:p>
            <a:pPr lvl="1">
              <a:buFont typeface="Arial"/>
              <a:buChar char="•"/>
            </a:pPr>
            <a:r>
              <a:rPr lang="en-US" sz="3300" b="1" dirty="0"/>
              <a:t>End			</a:t>
            </a:r>
            <a:r>
              <a:rPr lang="en-US" sz="3300" b="1" dirty="0" smtClean="0"/>
              <a:t>October, </a:t>
            </a:r>
            <a:r>
              <a:rPr lang="en-US" sz="3300" b="1" dirty="0"/>
              <a:t>2015		</a:t>
            </a:r>
          </a:p>
          <a:p>
            <a:r>
              <a:rPr lang="en-US" sz="3300" b="1" dirty="0"/>
              <a:t>EC </a:t>
            </a:r>
            <a:r>
              <a:rPr lang="en-US" sz="3300" b="1" dirty="0" smtClean="0"/>
              <a:t>approval </a:t>
            </a:r>
            <a:r>
              <a:rPr lang="en-US" sz="3300" b="1" dirty="0"/>
              <a:t>			</a:t>
            </a:r>
            <a:r>
              <a:rPr lang="en-US" sz="3300" b="1" dirty="0" smtClean="0"/>
              <a:t>13 November, </a:t>
            </a:r>
            <a:r>
              <a:rPr lang="en-US" sz="3300" b="1" dirty="0"/>
              <a:t>2015 </a:t>
            </a:r>
            <a:r>
              <a:rPr lang="en-US" sz="3300" b="1" dirty="0" smtClean="0"/>
              <a:t>(</a:t>
            </a:r>
            <a:r>
              <a:rPr lang="en-US" sz="3300" b="1" dirty="0" smtClean="0"/>
              <a:t>Dallas)</a:t>
            </a:r>
            <a:endParaRPr lang="en-US" sz="3300" b="1" dirty="0"/>
          </a:p>
          <a:p>
            <a:r>
              <a:rPr lang="en-US" sz="3300" b="1" dirty="0" smtClean="0"/>
              <a:t>RevCom</a:t>
            </a:r>
          </a:p>
          <a:p>
            <a:pPr lvl="1"/>
            <a:r>
              <a:rPr lang="en-US" sz="3300" b="1" dirty="0" smtClean="0"/>
              <a:t>Submission</a:t>
            </a:r>
            <a:r>
              <a:rPr lang="en-US" sz="3300" b="1" dirty="0"/>
              <a:t>		</a:t>
            </a:r>
            <a:r>
              <a:rPr lang="en-US" sz="3300" b="1" dirty="0" smtClean="0"/>
              <a:t>23 October, 2015</a:t>
            </a:r>
          </a:p>
          <a:p>
            <a:pPr lvl="1"/>
            <a:r>
              <a:rPr lang="en-US" sz="3300" b="1" dirty="0" smtClean="0"/>
              <a:t>Approval 			</a:t>
            </a:r>
            <a:r>
              <a:rPr lang="en-US" sz="3300" b="1" dirty="0" smtClean="0"/>
              <a:t>4 December, 2015 (New Jersey)</a:t>
            </a:r>
            <a:endParaRPr lang="en-US" sz="3300" b="1" dirty="0"/>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&lt;July 2015&gt;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9</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27542</TotalTime>
  <Words>2213</Words>
  <Application>Microsoft Macintosh PowerPoint</Application>
  <PresentationFormat>On-screen Show (4:3)</PresentationFormat>
  <Paragraphs>334</Paragraphs>
  <Slides>21</Slides>
  <Notes>13</Notes>
  <HiddenSlides>7</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PowerPoint Presentation</vt:lpstr>
      <vt:lpstr>Meeting Goals (Agenda 15-15-0328-00)</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Revision Schedule</vt:lpstr>
      <vt:lpstr>Chair’s Role</vt:lpstr>
      <vt:lpstr>Voting Results</vt:lpstr>
      <vt:lpstr>SC Maintenance  Meeting Accomplishments</vt:lpstr>
      <vt:lpstr>SC Maintenance  Meeting Accomplishments: LLDN</vt:lpstr>
      <vt:lpstr>SC Maintenance Meeting Accomplishments: Passive Scan</vt:lpstr>
      <vt:lpstr>SC Maintenance Meeting Accomplishments: PAN ID compression</vt:lpstr>
      <vt:lpstr>SCm motions </vt:lpstr>
      <vt:lpstr>SCm motions to WG15</vt:lpstr>
      <vt:lpstr>BRC Conference Calls</vt:lpstr>
      <vt:lpstr>BRC Conference Calls</vt:lpstr>
      <vt:lpstr>Next BRC Call: Monday 27 July at 16:00 PDT, 18:00 CDT, Tuesday 28 July at 02:00 EEST, 08:00 JST </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&lt;SC Report&gt;</dc:subject>
  <dc:creator>Pat Kinney</dc:creator>
  <cp:keywords/>
  <dc:description>&lt;15-15-0532-00-0mag&gt;</dc:description>
  <cp:lastModifiedBy>Pat Kinney</cp:lastModifiedBy>
  <cp:revision>599</cp:revision>
  <cp:lastPrinted>1998-02-10T13:28:06Z</cp:lastPrinted>
  <dcterms:created xsi:type="dcterms:W3CDTF">2009-07-12T16:25:16Z</dcterms:created>
  <dcterms:modified xsi:type="dcterms:W3CDTF">2015-07-17T00:13:54Z</dcterms:modified>
  <cp:category/>
</cp:coreProperties>
</file>