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1"/>
  </p:notesMasterIdLst>
  <p:handoutMasterIdLst>
    <p:handoutMasterId r:id="rId22"/>
  </p:handoutMasterIdLst>
  <p:sldIdLst>
    <p:sldId id="259" r:id="rId2"/>
    <p:sldId id="278" r:id="rId3"/>
    <p:sldId id="261" r:id="rId4"/>
    <p:sldId id="299" r:id="rId5"/>
    <p:sldId id="300" r:id="rId6"/>
    <p:sldId id="301" r:id="rId7"/>
    <p:sldId id="298" r:id="rId8"/>
    <p:sldId id="303" r:id="rId9"/>
    <p:sldId id="325" r:id="rId10"/>
    <p:sldId id="307" r:id="rId11"/>
    <p:sldId id="322" r:id="rId12"/>
    <p:sldId id="323" r:id="rId13"/>
    <p:sldId id="326" r:id="rId14"/>
    <p:sldId id="327" r:id="rId15"/>
    <p:sldId id="328" r:id="rId16"/>
    <p:sldId id="329" r:id="rId17"/>
    <p:sldId id="333" r:id="rId18"/>
    <p:sldId id="331" r:id="rId19"/>
    <p:sldId id="332"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4465" autoAdjust="0"/>
    <p:restoredTop sz="94660"/>
  </p:normalViewPr>
  <p:slideViewPr>
    <p:cSldViewPr>
      <p:cViewPr>
        <p:scale>
          <a:sx n="80" d="100"/>
          <a:sy n="80" d="100"/>
        </p:scale>
        <p:origin x="-1458" y="-1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3264"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167BE102-D15C-423D-8798-C82DCDE59A0A}" type="slidenum">
              <a:rPr lang="en-US" altLang="en-US"/>
              <a:pPr>
                <a:defRPr/>
              </a:pPr>
              <a:t>‹#›</a:t>
            </a:fld>
            <a:endParaRPr lang="en-US" altLang="en-US"/>
          </a:p>
        </p:txBody>
      </p:sp>
      <p:sp>
        <p:nvSpPr>
          <p:cNvPr id="4096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096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6537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C1818882-6DDB-4B29-89ED-9F159D21597C}" type="slidenum">
              <a:rPr lang="en-US" altLang="en-US"/>
              <a:pPr>
                <a:defRPr/>
              </a:pPr>
              <a:t>‹#›</a:t>
            </a:fld>
            <a:endParaRPr lang="en-US" altLang="en-US"/>
          </a:p>
        </p:txBody>
      </p:sp>
      <p:sp>
        <p:nvSpPr>
          <p:cNvPr id="2253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327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27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373993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C1818882-6DDB-4B29-89ED-9F159D21597C}" type="slidenum">
              <a:rPr lang="en-US" altLang="en-US" smtClean="0"/>
              <a:pPr>
                <a:defRPr/>
              </a:pPr>
              <a:t>7</a:t>
            </a:fld>
            <a:endParaRPr lang="en-US" altLang="en-US"/>
          </a:p>
        </p:txBody>
      </p:sp>
    </p:spTree>
    <p:extLst>
      <p:ext uri="{BB962C8B-B14F-4D97-AF65-F5344CB8AC3E}">
        <p14:creationId xmlns:p14="http://schemas.microsoft.com/office/powerpoint/2010/main" val="1486640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19</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10</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11</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12</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13</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9939"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9940"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9941"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89F50AA1-ED6C-4AE5-94B1-1CE2DA8E5CB2}" type="slidenum">
              <a:rPr lang="en-GB" altLang="en-US"/>
              <a:pPr>
                <a:spcBef>
                  <a:spcPct val="0"/>
                </a:spcBef>
              </a:pPr>
              <a:t>14</a:t>
            </a:fld>
            <a:endParaRPr lang="en-GB"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6867"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6868"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6869"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4B8E017A-8B38-45E0-B891-F8142661552D}" type="slidenum">
              <a:rPr lang="en-GB" altLang="en-US"/>
              <a:pPr>
                <a:spcBef>
                  <a:spcPct val="0"/>
                </a:spcBef>
              </a:pPr>
              <a:t>15</a:t>
            </a:fld>
            <a:endParaRPr lang="en-GB"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7891"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7892"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7893"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9DA8521-D5E1-43C3-A4FF-72222853D5B7}" type="slidenum">
              <a:rPr lang="en-GB" altLang="en-US"/>
              <a:pPr>
                <a:spcBef>
                  <a:spcPct val="0"/>
                </a:spcBef>
              </a:pPr>
              <a:t>16</a:t>
            </a:fld>
            <a:endParaRPr lang="en-GB" altLang="en-US"/>
          </a:p>
        </p:txBody>
      </p:sp>
      <p:sp>
        <p:nvSpPr>
          <p:cNvPr id="37894" name="Rectangle 2"/>
          <p:cNvSpPr>
            <a:spLocks noGrp="1" noRot="1" noChangeAspect="1" noChangeArrowheads="1" noTextEdit="1"/>
          </p:cNvSpPr>
          <p:nvPr>
            <p:ph type="sldImg"/>
          </p:nvPr>
        </p:nvSpPr>
        <p:spPr>
          <a:xfrm>
            <a:off x="1154113" y="701675"/>
            <a:ext cx="4625975" cy="3468688"/>
          </a:xfrm>
          <a:ln/>
        </p:spPr>
      </p:sp>
      <p:sp>
        <p:nvSpPr>
          <p:cNvPr id="378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18</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06020398-4D02-4062-B123-C1AB726417ED}" type="slidenum">
              <a:rPr lang="en-US" altLang="en-US"/>
              <a:pPr>
                <a:defRPr/>
              </a:pPr>
              <a:t>‹#›</a:t>
            </a:fld>
            <a:endParaRPr lang="en-US" altLang="en-US"/>
          </a:p>
        </p:txBody>
      </p:sp>
    </p:spTree>
    <p:extLst>
      <p:ext uri="{BB962C8B-B14F-4D97-AF65-F5344CB8AC3E}">
        <p14:creationId xmlns:p14="http://schemas.microsoft.com/office/powerpoint/2010/main" val="3063050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E00A4CA-E8FD-4944-9FE6-66E9851D3CED}" type="slidenum">
              <a:rPr lang="en-US" altLang="en-US"/>
              <a:pPr>
                <a:defRPr/>
              </a:pPr>
              <a:t>‹#›</a:t>
            </a:fld>
            <a:endParaRPr lang="en-US" altLang="en-US"/>
          </a:p>
        </p:txBody>
      </p:sp>
    </p:spTree>
    <p:extLst>
      <p:ext uri="{BB962C8B-B14F-4D97-AF65-F5344CB8AC3E}">
        <p14:creationId xmlns:p14="http://schemas.microsoft.com/office/powerpoint/2010/main" val="1468769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F292EEB3-D5DB-4BDB-B415-3233D4FF4017}" type="slidenum">
              <a:rPr lang="en-US" altLang="en-US"/>
              <a:pPr>
                <a:defRPr/>
              </a:pPr>
              <a:t>‹#›</a:t>
            </a:fld>
            <a:endParaRPr lang="en-US" altLang="en-US"/>
          </a:p>
        </p:txBody>
      </p:sp>
    </p:spTree>
    <p:extLst>
      <p:ext uri="{BB962C8B-B14F-4D97-AF65-F5344CB8AC3E}">
        <p14:creationId xmlns:p14="http://schemas.microsoft.com/office/powerpoint/2010/main" val="3865041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8E43AA95-E6C9-40F7-8E67-1E60DD291A83}" type="slidenum">
              <a:rPr lang="en-US" altLang="en-US"/>
              <a:pPr>
                <a:defRPr/>
              </a:pPr>
              <a:t>‹#›</a:t>
            </a:fld>
            <a:endParaRPr lang="en-US" altLang="en-US"/>
          </a:p>
        </p:txBody>
      </p:sp>
    </p:spTree>
    <p:extLst>
      <p:ext uri="{BB962C8B-B14F-4D97-AF65-F5344CB8AC3E}">
        <p14:creationId xmlns:p14="http://schemas.microsoft.com/office/powerpoint/2010/main" val="274667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6D5E91C-0010-43BC-94A1-3FAA2EB00E7E}" type="slidenum">
              <a:rPr lang="en-US" altLang="en-US"/>
              <a:pPr>
                <a:defRPr/>
              </a:pPr>
              <a:t>‹#›</a:t>
            </a:fld>
            <a:endParaRPr lang="en-US" altLang="en-US"/>
          </a:p>
        </p:txBody>
      </p:sp>
    </p:spTree>
    <p:extLst>
      <p:ext uri="{BB962C8B-B14F-4D97-AF65-F5344CB8AC3E}">
        <p14:creationId xmlns:p14="http://schemas.microsoft.com/office/powerpoint/2010/main" val="400630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A424DC8-ABCC-457C-B8D5-237122FB08D4}" type="slidenum">
              <a:rPr lang="en-US" altLang="en-US"/>
              <a:pPr>
                <a:defRPr/>
              </a:pPr>
              <a:t>‹#›</a:t>
            </a:fld>
            <a:endParaRPr lang="en-US" altLang="en-US"/>
          </a:p>
        </p:txBody>
      </p:sp>
    </p:spTree>
    <p:extLst>
      <p:ext uri="{BB962C8B-B14F-4D97-AF65-F5344CB8AC3E}">
        <p14:creationId xmlns:p14="http://schemas.microsoft.com/office/powerpoint/2010/main" val="293573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9" name="Rectangle 6"/>
          <p:cNvSpPr>
            <a:spLocks noGrp="1" noChangeArrowheads="1"/>
          </p:cNvSpPr>
          <p:nvPr>
            <p:ph type="sldNum" sz="quarter" idx="12"/>
          </p:nvPr>
        </p:nvSpPr>
        <p:spPr/>
        <p:txBody>
          <a:bodyPr/>
          <a:lstStyle>
            <a:lvl1pPr>
              <a:defRPr smtClean="0"/>
            </a:lvl1pPr>
          </a:lstStyle>
          <a:p>
            <a:pPr>
              <a:defRPr/>
            </a:pPr>
            <a:r>
              <a:rPr lang="en-US" altLang="en-US"/>
              <a:t>Slide </a:t>
            </a:r>
            <a:fld id="{CF4E5199-8EE2-439A-BED7-B986DD9DC86B}" type="slidenum">
              <a:rPr lang="en-US" altLang="en-US"/>
              <a:pPr>
                <a:defRPr/>
              </a:pPr>
              <a:t>‹#›</a:t>
            </a:fld>
            <a:endParaRPr lang="en-US" altLang="en-US"/>
          </a:p>
        </p:txBody>
      </p:sp>
    </p:spTree>
    <p:extLst>
      <p:ext uri="{BB962C8B-B14F-4D97-AF65-F5344CB8AC3E}">
        <p14:creationId xmlns:p14="http://schemas.microsoft.com/office/powerpoint/2010/main" val="501456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p:txBody>
          <a:bodyPr/>
          <a:lstStyle>
            <a:lvl1pPr>
              <a:defRPr smtClean="0"/>
            </a:lvl1pPr>
          </a:lstStyle>
          <a:p>
            <a:pPr>
              <a:defRPr/>
            </a:pPr>
            <a:r>
              <a:rPr lang="en-US" altLang="en-US"/>
              <a:t>Slide </a:t>
            </a:r>
            <a:fld id="{07B6E98C-C02D-450E-8063-BB2FD0043599}" type="slidenum">
              <a:rPr lang="en-US" altLang="en-US"/>
              <a:pPr>
                <a:defRPr/>
              </a:pPr>
              <a:t>‹#›</a:t>
            </a:fld>
            <a:endParaRPr lang="en-US" altLang="en-US"/>
          </a:p>
        </p:txBody>
      </p:sp>
    </p:spTree>
    <p:extLst>
      <p:ext uri="{BB962C8B-B14F-4D97-AF65-F5344CB8AC3E}">
        <p14:creationId xmlns:p14="http://schemas.microsoft.com/office/powerpoint/2010/main" val="3213948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&lt;month year&gt;</a:t>
            </a:r>
          </a:p>
        </p:txBody>
      </p:sp>
      <p:sp>
        <p:nvSpPr>
          <p:cNvPr id="3"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p:txBody>
          <a:bodyPr/>
          <a:lstStyle>
            <a:lvl1pPr>
              <a:defRPr smtClean="0"/>
            </a:lvl1pPr>
          </a:lstStyle>
          <a:p>
            <a:pPr>
              <a:defRPr/>
            </a:pPr>
            <a:r>
              <a:rPr lang="en-US" altLang="en-US"/>
              <a:t>Slide </a:t>
            </a:r>
            <a:fld id="{12510D55-5ED4-4CD9-BC48-C4F8022EA81B}" type="slidenum">
              <a:rPr lang="en-US" altLang="en-US"/>
              <a:pPr>
                <a:defRPr/>
              </a:pPr>
              <a:t>‹#›</a:t>
            </a:fld>
            <a:endParaRPr lang="en-US" altLang="en-US"/>
          </a:p>
        </p:txBody>
      </p:sp>
    </p:spTree>
    <p:extLst>
      <p:ext uri="{BB962C8B-B14F-4D97-AF65-F5344CB8AC3E}">
        <p14:creationId xmlns:p14="http://schemas.microsoft.com/office/powerpoint/2010/main" val="2298817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288973B3-37B5-4580-858F-FF9ED6973716}" type="slidenum">
              <a:rPr lang="en-US" altLang="en-US"/>
              <a:pPr>
                <a:defRPr/>
              </a:pPr>
              <a:t>‹#›</a:t>
            </a:fld>
            <a:endParaRPr lang="en-US" altLang="en-US"/>
          </a:p>
        </p:txBody>
      </p:sp>
    </p:spTree>
    <p:extLst>
      <p:ext uri="{BB962C8B-B14F-4D97-AF65-F5344CB8AC3E}">
        <p14:creationId xmlns:p14="http://schemas.microsoft.com/office/powerpoint/2010/main" val="3865926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2D15A72-4CF4-49DE-9AE8-F8E3266B0A15}" type="slidenum">
              <a:rPr lang="en-US" altLang="en-US"/>
              <a:pPr>
                <a:defRPr/>
              </a:pPr>
              <a:t>‹#›</a:t>
            </a:fld>
            <a:endParaRPr lang="en-US" altLang="en-US"/>
          </a:p>
        </p:txBody>
      </p:sp>
    </p:spTree>
    <p:extLst>
      <p:ext uri="{BB962C8B-B14F-4D97-AF65-F5344CB8AC3E}">
        <p14:creationId xmlns:p14="http://schemas.microsoft.com/office/powerpoint/2010/main" val="4230108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July 2015</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69618129-9043-4B92-BD13-43BDF1ABD228}" type="slidenum">
              <a:rPr lang="en-US" altLang="en-US"/>
              <a:pPr>
                <a:defRPr/>
              </a:pPr>
              <a:t>‹#›</a:t>
            </a:fld>
            <a:endParaRPr lang="en-US" altLang="en-US"/>
          </a:p>
        </p:txBody>
      </p:sp>
      <p:sp>
        <p:nvSpPr>
          <p:cNvPr id="1031" name="Rectangle 7"/>
          <p:cNvSpPr>
            <a:spLocks noChangeArrowheads="1"/>
          </p:cNvSpPr>
          <p:nvPr/>
        </p:nvSpPr>
        <p:spPr bwMode="auto">
          <a:xfrm>
            <a:off x="4267200" y="393700"/>
            <a:ext cx="41910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IEEE 802.15-15-0531-01-004q</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529" r:id="rId1"/>
    <p:sldLayoutId id="2147484530" r:id="rId2"/>
    <p:sldLayoutId id="2147484531" r:id="rId3"/>
    <p:sldLayoutId id="2147484532" r:id="rId4"/>
    <p:sldLayoutId id="2147484533" r:id="rId5"/>
    <p:sldLayoutId id="2147484534" r:id="rId6"/>
    <p:sldLayoutId id="2147484535" r:id="rId7"/>
    <p:sldLayoutId id="2147484536" r:id="rId8"/>
    <p:sldLayoutId id="2147484537" r:id="rId9"/>
    <p:sldLayoutId id="2147484538" r:id="rId10"/>
    <p:sldLayoutId id="2147484539"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5/dcn/15/15-15-0504-00-004q-ulp-agenda-july-2015.xls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smtClean="0">
                <a:latin typeface="Times New Roman" pitchFamily="18" charset="0"/>
              </a:rPr>
              <a:t>Chiu Ngo (Samsung)</a:t>
            </a:r>
          </a:p>
        </p:txBody>
      </p:sp>
      <p:sp>
        <p:nvSpPr>
          <p:cNvPr id="1331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089E93B-7258-4CC0-854C-EFEEBF5C865F}"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616648"/>
          </a:xfrm>
          <a:prstGeom prst="rect">
            <a:avLst/>
          </a:prstGeom>
          <a:noFill/>
          <a:ln w="12700">
            <a:noFill/>
            <a:miter lim="800000"/>
            <a:headEnd type="none" w="sm" len="sm"/>
            <a:tailEnd type="none" w="sm" len="sm"/>
          </a:ln>
          <a:effec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defRPr/>
            </a:pPr>
            <a:r>
              <a:rPr lang="en-US" altLang="en-US" sz="2000" b="1" u="sng" dirty="0" smtClean="0">
                <a:solidFill>
                  <a:schemeClr val="tx2"/>
                </a:solidFill>
                <a:effectLst>
                  <a:outerShdw blurRad="38100" dist="38100" dir="2700000" algn="tl">
                    <a:srgbClr val="C0C0C0"/>
                  </a:outerShdw>
                </a:effectLst>
              </a:rPr>
              <a:t>Project: IEEE P802.15 Working Group for Wireless Personal Area Networks (WPANs)</a:t>
            </a:r>
            <a:endParaRPr lang="en-US" altLang="en-US" sz="1800" b="1" dirty="0" smtClean="0">
              <a:solidFill>
                <a:schemeClr val="tx2"/>
              </a:solidFill>
            </a:endParaRPr>
          </a:p>
          <a:p>
            <a:pPr>
              <a:defRPr/>
            </a:pPr>
            <a:endParaRPr lang="en-US" altLang="en-US" sz="1800" dirty="0" smtClean="0">
              <a:solidFill>
                <a:schemeClr val="tx2"/>
              </a:solidFill>
            </a:endParaRPr>
          </a:p>
          <a:p>
            <a:pPr>
              <a:defRPr/>
            </a:pPr>
            <a:r>
              <a:rPr lang="en-US" altLang="en-US" sz="1800" b="1" dirty="0" smtClean="0">
                <a:solidFill>
                  <a:schemeClr val="tx2"/>
                </a:solidFill>
              </a:rPr>
              <a:t>Submission Title:</a:t>
            </a:r>
            <a:r>
              <a:rPr lang="en-US" altLang="en-US" sz="1800" dirty="0" smtClean="0">
                <a:solidFill>
                  <a:schemeClr val="tx2"/>
                </a:solidFill>
              </a:rPr>
              <a:t>	Report for TG4q (ULP) Task Group, July 2015 Meeting	</a:t>
            </a:r>
          </a:p>
          <a:p>
            <a:pPr>
              <a:defRPr/>
            </a:pPr>
            <a:r>
              <a:rPr lang="en-US" altLang="en-US" sz="1800" b="1" dirty="0" smtClean="0">
                <a:solidFill>
                  <a:schemeClr val="tx2"/>
                </a:solidFill>
              </a:rPr>
              <a:t>Date Submitted:	</a:t>
            </a:r>
            <a:r>
              <a:rPr lang="en-US" altLang="en-US" sz="1800" dirty="0" smtClean="0">
                <a:solidFill>
                  <a:schemeClr val="tx2"/>
                </a:solidFill>
              </a:rPr>
              <a:t>July 13, 2015</a:t>
            </a:r>
          </a:p>
          <a:p>
            <a:pPr>
              <a:defRPr/>
            </a:pPr>
            <a:r>
              <a:rPr lang="en-US" altLang="en-US" sz="1800" b="1" dirty="0" smtClean="0">
                <a:solidFill>
                  <a:schemeClr val="tx2"/>
                </a:solidFill>
              </a:rPr>
              <a:t>Source:</a:t>
            </a:r>
            <a:r>
              <a:rPr lang="en-US" altLang="en-US" sz="1800" dirty="0" smtClean="0">
                <a:solidFill>
                  <a:schemeClr val="tx2"/>
                </a:solidFill>
              </a:rPr>
              <a:t> 		Chiu Ngo</a:t>
            </a:r>
            <a:r>
              <a:rPr lang="en-US" altLang="en-US" sz="1800" dirty="0" smtClean="0">
                <a:solidFill>
                  <a:srgbClr val="000000"/>
                </a:solidFill>
                <a:ea typeface="DejaVu Sans" charset="0"/>
                <a:cs typeface="DejaVu Sans" charset="0"/>
              </a:rPr>
              <a:t>, Samsung</a:t>
            </a:r>
          </a:p>
          <a:p>
            <a:pPr eaLnBrk="1">
              <a:defRPr/>
            </a:pPr>
            <a:r>
              <a:rPr lang="en-US" altLang="en-US" sz="1800" dirty="0" smtClean="0">
                <a:solidFill>
                  <a:srgbClr val="000000"/>
                </a:solidFill>
                <a:ea typeface="DejaVu Sans" charset="0"/>
                <a:cs typeface="DejaVu Sans" charset="0"/>
              </a:rPr>
              <a:t>                                665 Clyde Ave, Mountain View, CA 94043, USA</a:t>
            </a:r>
            <a:endParaRPr lang="en-US" altLang="en-US" sz="1400" dirty="0" smtClean="0">
              <a:solidFill>
                <a:schemeClr val="tx2"/>
              </a:solidFill>
            </a:endParaRPr>
          </a:p>
          <a:p>
            <a:pPr>
              <a:spcBef>
                <a:spcPts val="600"/>
              </a:spcBef>
              <a:spcAft>
                <a:spcPts val="600"/>
              </a:spcAft>
              <a:defRPr/>
            </a:pPr>
            <a:r>
              <a:rPr lang="en-US" altLang="en-US" sz="1800" b="1" dirty="0" smtClean="0">
                <a:solidFill>
                  <a:schemeClr val="tx2"/>
                </a:solidFill>
              </a:rPr>
              <a:t>Abstract:</a:t>
            </a:r>
            <a:r>
              <a:rPr lang="en-US" altLang="en-US" sz="1800" dirty="0" smtClean="0">
                <a:solidFill>
                  <a:schemeClr val="tx2"/>
                </a:solidFill>
              </a:rPr>
              <a:t> Meeting Report for TG4q (ULP) Task Group</a:t>
            </a:r>
          </a:p>
          <a:p>
            <a:pPr>
              <a:spcBef>
                <a:spcPts val="600"/>
              </a:spcBef>
              <a:spcAft>
                <a:spcPts val="600"/>
              </a:spcAft>
              <a:defRPr/>
            </a:pPr>
            <a:r>
              <a:rPr lang="en-US" altLang="en-US" sz="1800" b="1" dirty="0" smtClean="0">
                <a:solidFill>
                  <a:schemeClr val="tx2"/>
                </a:solidFill>
              </a:rPr>
              <a:t>Purpose:</a:t>
            </a:r>
            <a:r>
              <a:rPr lang="en-US" altLang="en-US" sz="1800" dirty="0" smtClean="0">
                <a:solidFill>
                  <a:schemeClr val="tx2"/>
                </a:solidFill>
              </a:rPr>
              <a:t>	 </a:t>
            </a:r>
            <a:r>
              <a:rPr lang="en-US" altLang="en-US" sz="1800" dirty="0" smtClean="0">
                <a:solidFill>
                  <a:srgbClr val="000000"/>
                </a:solidFill>
              </a:rPr>
              <a:t>Report on a</a:t>
            </a:r>
            <a:r>
              <a:rPr lang="en-US" altLang="en-US" sz="1800" dirty="0" smtClean="0">
                <a:solidFill>
                  <a:srgbClr val="000000"/>
                </a:solidFill>
                <a:ea typeface="DejaVu Sans" charset="0"/>
                <a:cs typeface="DejaVu Sans" charset="0"/>
              </a:rPr>
              <a:t>ctivities during </a:t>
            </a:r>
            <a:r>
              <a:rPr lang="en-US" altLang="en-US" sz="1800" dirty="0" smtClean="0">
                <a:solidFill>
                  <a:schemeClr val="tx2"/>
                </a:solidFill>
              </a:rPr>
              <a:t>the July 2015 meeting.</a:t>
            </a:r>
          </a:p>
          <a:p>
            <a:pPr>
              <a:defRPr/>
            </a:pPr>
            <a:r>
              <a:rPr lang="en-US" altLang="en-US" sz="1800" b="1" dirty="0" smtClean="0">
                <a:solidFill>
                  <a:schemeClr val="tx2"/>
                </a:solidFill>
              </a:rPr>
              <a:t>Notice:</a:t>
            </a:r>
            <a:r>
              <a:rPr lang="en-US" altLang="en-US" sz="1800" dirty="0" smtClean="0">
                <a:solidFill>
                  <a:schemeClr val="tx2"/>
                </a:solidFill>
              </a:rPr>
              <a:t>	</a:t>
            </a:r>
            <a:r>
              <a:rPr lang="en-US" altLang="en-US" sz="1800" dirty="0" smtClean="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800" b="1" dirty="0" smtClean="0">
                <a:solidFill>
                  <a:srgbClr val="000000"/>
                </a:solidFill>
              </a:rPr>
              <a:t>Release:</a:t>
            </a:r>
            <a:r>
              <a:rPr lang="en-US" altLang="en-US" sz="1800" dirty="0" smtClean="0">
                <a:solidFill>
                  <a:srgbClr val="000000"/>
                </a:solidFill>
              </a:rPr>
              <a:t>	 The contributor acknowledges and accepts that this contribution becomes the property of IEEE and may be made publicly available by P802.15. </a:t>
            </a:r>
            <a:r>
              <a:rPr lang="en-US" altLang="en-US" sz="1800" dirty="0" smtClean="0">
                <a:solidFill>
                  <a:schemeClr val="tx2"/>
                </a:solidFill>
              </a:rPr>
              <a:t>	</a:t>
            </a:r>
          </a:p>
        </p:txBody>
      </p:sp>
      <p:sp>
        <p:nvSpPr>
          <p:cNvPr id="1331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July 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10</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908050"/>
          </a:xfrm>
        </p:spPr>
        <p:txBody>
          <a:bodyPr/>
          <a:lstStyle/>
          <a:p>
            <a:pPr lvl="1" eaLnBrk="1" hangingPunct="1"/>
            <a:r>
              <a:rPr lang="en-US" altLang="en-US" dirty="0" smtClean="0"/>
              <a:t>MON AM2</a:t>
            </a:r>
          </a:p>
        </p:txBody>
      </p:sp>
      <p:sp>
        <p:nvSpPr>
          <p:cNvPr id="26628" name="Rectangle 3"/>
          <p:cNvSpPr>
            <a:spLocks noGrp="1" noChangeArrowheads="1"/>
          </p:cNvSpPr>
          <p:nvPr>
            <p:ph type="body" idx="1"/>
          </p:nvPr>
        </p:nvSpPr>
        <p:spPr>
          <a:xfrm>
            <a:off x="684213" y="1600200"/>
            <a:ext cx="8101012" cy="4495800"/>
          </a:xfrm>
        </p:spPr>
        <p:txBody>
          <a:bodyPr/>
          <a:lstStyle/>
          <a:p>
            <a:pPr eaLnBrk="1" hangingPunct="1">
              <a:spcBef>
                <a:spcPts val="300"/>
              </a:spcBef>
            </a:pPr>
            <a:r>
              <a:rPr lang="en-US" altLang="en-US" sz="2400" dirty="0"/>
              <a:t>Status of TG4q sponsor ballot </a:t>
            </a:r>
            <a:endParaRPr lang="en-US" altLang="en-US" sz="2400" dirty="0" smtClean="0"/>
          </a:p>
          <a:p>
            <a:pPr eaLnBrk="1" hangingPunct="1">
              <a:spcBef>
                <a:spcPts val="300"/>
              </a:spcBef>
            </a:pPr>
            <a:r>
              <a:rPr lang="en-US" altLang="en-US" sz="2400" dirty="0"/>
              <a:t>Review D5.0 and re-visit the comments received from LB107 and LB109</a:t>
            </a:r>
            <a:endParaRPr lang="en-US" altLang="en-US" sz="2000" dirty="0" smtClean="0"/>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July 2015</a:t>
            </a:r>
          </a:p>
        </p:txBody>
      </p:sp>
      <p:sp>
        <p:nvSpPr>
          <p:cNvPr id="7" name="Rectangle 2"/>
          <p:cNvSpPr txBox="1">
            <a:spLocks noChangeArrowheads="1"/>
          </p:cNvSpPr>
          <p:nvPr/>
        </p:nvSpPr>
        <p:spPr bwMode="auto">
          <a:xfrm>
            <a:off x="684213" y="3657600"/>
            <a:ext cx="7772400"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marL="0" lvl="1" eaLnBrk="1" hangingPunct="1"/>
            <a:r>
              <a:rPr lang="en-US" altLang="en-US" kern="0" dirty="0" smtClean="0"/>
              <a:t>MON PM2</a:t>
            </a:r>
          </a:p>
        </p:txBody>
      </p:sp>
      <p:sp>
        <p:nvSpPr>
          <p:cNvPr id="8" name="Rectangle 3"/>
          <p:cNvSpPr txBox="1">
            <a:spLocks noChangeArrowheads="1"/>
          </p:cNvSpPr>
          <p:nvPr/>
        </p:nvSpPr>
        <p:spPr bwMode="auto">
          <a:xfrm>
            <a:off x="684213" y="4648200"/>
            <a:ext cx="8101012"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eaLnBrk="1" hangingPunct="1">
              <a:spcBef>
                <a:spcPts val="300"/>
              </a:spcBef>
            </a:pPr>
            <a:r>
              <a:rPr lang="en-US" altLang="en-US" sz="2400" kern="0" dirty="0"/>
              <a:t>Review D5.0 and re-visit the comments received from LB107 and </a:t>
            </a:r>
            <a:r>
              <a:rPr lang="en-US" altLang="en-US" sz="2400" kern="0" dirty="0" smtClean="0"/>
              <a:t>LB109</a:t>
            </a:r>
          </a:p>
          <a:p>
            <a:pPr eaLnBrk="1" hangingPunct="1">
              <a:spcBef>
                <a:spcPts val="300"/>
              </a:spcBef>
            </a:pPr>
            <a:r>
              <a:rPr lang="en-US" altLang="en-US" sz="2400" kern="0" dirty="0"/>
              <a:t>Discuss the approach of handling comment resolution for sponsor ballot</a:t>
            </a:r>
          </a:p>
          <a:p>
            <a:pPr eaLnBrk="1" hangingPunct="1">
              <a:spcBef>
                <a:spcPts val="300"/>
              </a:spcBef>
            </a:pPr>
            <a:endParaRPr lang="en-US" altLang="en-US" sz="2000" kern="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11</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908050"/>
          </a:xfrm>
        </p:spPr>
        <p:txBody>
          <a:bodyPr/>
          <a:lstStyle/>
          <a:p>
            <a:pPr lvl="1" eaLnBrk="1" hangingPunct="1"/>
            <a:r>
              <a:rPr lang="en-US" altLang="en-US" dirty="0" smtClean="0"/>
              <a:t>TUE PM2</a:t>
            </a:r>
          </a:p>
        </p:txBody>
      </p:sp>
      <p:sp>
        <p:nvSpPr>
          <p:cNvPr id="26628" name="Rectangle 3"/>
          <p:cNvSpPr>
            <a:spLocks noGrp="1" noChangeArrowheads="1"/>
          </p:cNvSpPr>
          <p:nvPr>
            <p:ph type="body" idx="1"/>
          </p:nvPr>
        </p:nvSpPr>
        <p:spPr>
          <a:xfrm>
            <a:off x="684213" y="1828800"/>
            <a:ext cx="8101012" cy="4495800"/>
          </a:xfrm>
        </p:spPr>
        <p:txBody>
          <a:bodyPr/>
          <a:lstStyle/>
          <a:p>
            <a:pPr eaLnBrk="1" hangingPunct="1">
              <a:spcBef>
                <a:spcPts val="300"/>
              </a:spcBef>
            </a:pPr>
            <a:r>
              <a:rPr lang="en-US" altLang="en-US" sz="2400" dirty="0" smtClean="0"/>
              <a:t>Approve </a:t>
            </a:r>
            <a:r>
              <a:rPr lang="en-US" altLang="en-US" sz="2400" dirty="0"/>
              <a:t>of minutes for July 8th  BRC call (DCN: </a:t>
            </a:r>
            <a:r>
              <a:rPr lang="en-US" altLang="en-US" sz="2400" dirty="0" smtClean="0"/>
              <a:t>15-15-0549-00)</a:t>
            </a: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a:latin typeface="Times New Roman" pitchFamily="18" charset="0"/>
                <a:cs typeface="Times New Roman" pitchFamily="18" charset="0"/>
              </a:rPr>
              <a:t>Moved by: </a:t>
            </a:r>
            <a:r>
              <a:rPr lang="en-US" altLang="en-US" sz="2400" dirty="0" err="1">
                <a:latin typeface="Times New Roman" pitchFamily="18" charset="0"/>
              </a:rPr>
              <a:t>Chandrashekhar</a:t>
            </a:r>
            <a:r>
              <a:rPr lang="en-US" altLang="en-US" sz="2400" dirty="0">
                <a:latin typeface="Times New Roman" pitchFamily="18" charset="0"/>
              </a:rPr>
              <a:t> </a:t>
            </a:r>
            <a:r>
              <a:rPr lang="en-US" altLang="en-US" sz="2400" dirty="0" err="1">
                <a:latin typeface="Times New Roman" pitchFamily="18" charset="0"/>
              </a:rPr>
              <a:t>Thejaswi</a:t>
            </a:r>
            <a:r>
              <a:rPr lang="en-US" altLang="en-US" sz="2400" dirty="0">
                <a:latin typeface="Times New Roman" pitchFamily="18" charset="0"/>
              </a:rPr>
              <a:t> PS</a:t>
            </a:r>
            <a:endParaRPr lang="en-US" altLang="en-US" sz="2400" dirty="0">
              <a:latin typeface="Times New Roman" pitchFamily="18" charset="0"/>
              <a:cs typeface="Times New Roman" pitchFamily="18" charset="0"/>
            </a:endParaRPr>
          </a:p>
          <a:p>
            <a:pPr marL="423862" lvl="1"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a:latin typeface="Times New Roman" pitchFamily="18" charset="0"/>
                <a:cs typeface="Times New Roman" pitchFamily="18" charset="0"/>
              </a:rPr>
              <a:t>Seconded by: Hendricus De Ruijter</a:t>
            </a:r>
          </a:p>
          <a:p>
            <a:pPr marL="423862" lvl="1"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000" dirty="0">
              <a:latin typeface="Times New Roman" pitchFamily="18" charset="0"/>
              <a:cs typeface="Times New Roman" pitchFamily="18" charset="0"/>
            </a:endParaRPr>
          </a:p>
          <a:p>
            <a:pPr marL="423862" lvl="1"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a:latin typeface="Times New Roman" pitchFamily="18" charset="0"/>
                <a:cs typeface="Times New Roman" pitchFamily="18" charset="0"/>
              </a:rPr>
              <a:t>Approved by unanimous consent</a:t>
            </a:r>
          </a:p>
          <a:p>
            <a:pPr marL="423862" lvl="1"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000" dirty="0">
              <a:latin typeface="Times New Roman" pitchFamily="18" charset="0"/>
              <a:cs typeface="Times New Roman" pitchFamily="18" charset="0"/>
            </a:endParaRPr>
          </a:p>
          <a:p>
            <a:pPr eaLnBrk="1" hangingPunct="1">
              <a:spcBef>
                <a:spcPts val="300"/>
              </a:spcBef>
            </a:pPr>
            <a:r>
              <a:rPr lang="en-US" altLang="en-US" sz="2400" dirty="0"/>
              <a:t>Continue to review D5.0 and re-visit the comments received from LB107 and LB109</a:t>
            </a:r>
          </a:p>
          <a:p>
            <a:pPr marL="0" indent="0" eaLnBrk="1" hangingPunct="1">
              <a:spcBef>
                <a:spcPts val="300"/>
              </a:spcBef>
              <a:buNone/>
            </a:pPr>
            <a:endParaRPr lang="en-US" altLang="en-US" sz="2400" dirty="0"/>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July 2015</a:t>
            </a:r>
          </a:p>
        </p:txBody>
      </p:sp>
    </p:spTree>
    <p:extLst>
      <p:ext uri="{BB962C8B-B14F-4D97-AF65-F5344CB8AC3E}">
        <p14:creationId xmlns:p14="http://schemas.microsoft.com/office/powerpoint/2010/main" val="13589006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12</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908050"/>
          </a:xfrm>
        </p:spPr>
        <p:txBody>
          <a:bodyPr/>
          <a:lstStyle/>
          <a:p>
            <a:pPr lvl="1" eaLnBrk="1" hangingPunct="1"/>
            <a:r>
              <a:rPr lang="en-US" altLang="en-US" dirty="0" smtClean="0"/>
              <a:t>THUR AM1</a:t>
            </a:r>
          </a:p>
        </p:txBody>
      </p:sp>
      <p:sp>
        <p:nvSpPr>
          <p:cNvPr id="26628" name="Rectangle 3"/>
          <p:cNvSpPr>
            <a:spLocks noGrp="1" noChangeArrowheads="1"/>
          </p:cNvSpPr>
          <p:nvPr>
            <p:ph type="body" idx="1"/>
          </p:nvPr>
        </p:nvSpPr>
        <p:spPr>
          <a:xfrm>
            <a:off x="684213" y="1828800"/>
            <a:ext cx="8101012" cy="4495800"/>
          </a:xfrm>
        </p:spPr>
        <p:txBody>
          <a:bodyPr/>
          <a:lstStyle/>
          <a:p>
            <a:pPr eaLnBrk="1" hangingPunct="1">
              <a:spcBef>
                <a:spcPts val="300"/>
              </a:spcBef>
            </a:pPr>
            <a:r>
              <a:rPr lang="en-US" altLang="en-US" sz="2400" dirty="0" smtClean="0"/>
              <a:t>Status </a:t>
            </a:r>
            <a:r>
              <a:rPr lang="en-US" altLang="en-US" sz="2400" dirty="0"/>
              <a:t>of Draft 5.0 review and comment submission  for sponsor ballot </a:t>
            </a:r>
            <a:endParaRPr lang="en-US" altLang="en-US" sz="2400" dirty="0" smtClean="0"/>
          </a:p>
          <a:p>
            <a:pPr eaLnBrk="1" hangingPunct="1">
              <a:spcBef>
                <a:spcPts val="300"/>
              </a:spcBef>
            </a:pPr>
            <a:r>
              <a:rPr lang="en-US" altLang="en-US" sz="2400" dirty="0" smtClean="0"/>
              <a:t>BRC Formation for Sponsor Balloting</a:t>
            </a:r>
          </a:p>
          <a:p>
            <a:pPr eaLnBrk="1" hangingPunct="1">
              <a:spcBef>
                <a:spcPts val="300"/>
              </a:spcBef>
            </a:pPr>
            <a:r>
              <a:rPr lang="en-US" altLang="en-US" sz="2400" dirty="0" smtClean="0"/>
              <a:t>Teleconference scheduling</a:t>
            </a:r>
          </a:p>
          <a:p>
            <a:pPr eaLnBrk="1" hangingPunct="1">
              <a:spcBef>
                <a:spcPts val="300"/>
              </a:spcBef>
            </a:pPr>
            <a:r>
              <a:rPr lang="en-US" altLang="en-US" sz="2400" dirty="0" smtClean="0"/>
              <a:t>Timeline</a:t>
            </a:r>
          </a:p>
          <a:p>
            <a:pPr eaLnBrk="1" hangingPunct="1">
              <a:spcBef>
                <a:spcPts val="300"/>
              </a:spcBef>
            </a:pPr>
            <a:r>
              <a:rPr lang="en-US" altLang="en-US" sz="2400" dirty="0" smtClean="0"/>
              <a:t>Plan for Sept’15 meeting</a:t>
            </a:r>
          </a:p>
          <a:p>
            <a:pPr eaLnBrk="1" hangingPunct="1">
              <a:spcBef>
                <a:spcPts val="300"/>
              </a:spcBef>
            </a:pPr>
            <a:r>
              <a:rPr lang="en-US" altLang="en-US" sz="2400" dirty="0" err="1" smtClean="0"/>
              <a:t>AoB</a:t>
            </a:r>
            <a:r>
              <a:rPr lang="en-US" altLang="en-US" sz="2400" dirty="0" smtClean="0"/>
              <a:t>?</a:t>
            </a:r>
          </a:p>
          <a:p>
            <a:pPr marL="0" indent="0" eaLnBrk="1" hangingPunct="1">
              <a:spcBef>
                <a:spcPts val="300"/>
              </a:spcBef>
              <a:buNone/>
            </a:pPr>
            <a:endParaRPr lang="en-US" altLang="en-US" sz="2400" dirty="0" smtClean="0"/>
          </a:p>
          <a:p>
            <a:pPr eaLnBrk="1" hangingPunct="1">
              <a:spcBef>
                <a:spcPts val="300"/>
              </a:spcBef>
            </a:pPr>
            <a:endParaRPr lang="en-US" altLang="en-US" sz="2400" dirty="0" smtClean="0"/>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July 2015</a:t>
            </a:r>
          </a:p>
        </p:txBody>
      </p:sp>
    </p:spTree>
    <p:extLst>
      <p:ext uri="{BB962C8B-B14F-4D97-AF65-F5344CB8AC3E}">
        <p14:creationId xmlns:p14="http://schemas.microsoft.com/office/powerpoint/2010/main" val="35927254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13</a:t>
            </a:fld>
            <a:endParaRPr lang="en-GB" altLang="en-US" sz="1200">
              <a:latin typeface="Times New Roman" pitchFamily="18" charset="0"/>
            </a:endParaRPr>
          </a:p>
        </p:txBody>
      </p:sp>
      <p:sp>
        <p:nvSpPr>
          <p:cNvPr id="29699" name="Rectangle 2"/>
          <p:cNvSpPr>
            <a:spLocks noGrp="1" noChangeArrowheads="1"/>
          </p:cNvSpPr>
          <p:nvPr>
            <p:ph type="title"/>
          </p:nvPr>
        </p:nvSpPr>
        <p:spPr>
          <a:xfrm>
            <a:off x="684212" y="692150"/>
            <a:ext cx="7926387" cy="576263"/>
          </a:xfrm>
        </p:spPr>
        <p:txBody>
          <a:bodyPr/>
          <a:lstStyle/>
          <a:p>
            <a:pPr eaLnBrk="1" hangingPunct="1"/>
            <a:r>
              <a:rPr lang="en-US" altLang="en-US" sz="3200" b="1" dirty="0" smtClean="0"/>
              <a:t>TG Motion: Sponsor BRC Formation</a:t>
            </a:r>
          </a:p>
        </p:txBody>
      </p:sp>
      <p:sp>
        <p:nvSpPr>
          <p:cNvPr id="29700" name="Rectangle 3"/>
          <p:cNvSpPr>
            <a:spLocks noGrp="1" noChangeArrowheads="1"/>
          </p:cNvSpPr>
          <p:nvPr>
            <p:ph type="body" idx="1"/>
          </p:nvPr>
        </p:nvSpPr>
        <p:spPr>
          <a:xfrm>
            <a:off x="684213" y="1179513"/>
            <a:ext cx="8101012" cy="1335087"/>
          </a:xfrm>
        </p:spPr>
        <p:txBody>
          <a:bodyPr/>
          <a:lstStyle/>
          <a:p>
            <a:pPr marL="0" indent="0">
              <a:buNone/>
            </a:pPr>
            <a:r>
              <a:rPr lang="en-US" altLang="en-US" sz="2000" dirty="0">
                <a:latin typeface="Times New Roman" pitchFamily="18" charset="0"/>
                <a:cs typeface="Times New Roman" pitchFamily="18" charset="0"/>
              </a:rPr>
              <a:t>Move that the 802.15.4q TG requests 802.15 WG to approve the formation of a </a:t>
            </a:r>
            <a:r>
              <a:rPr lang="en-US" altLang="en-US" sz="2000" dirty="0" smtClean="0">
                <a:latin typeface="Times New Roman" pitchFamily="18" charset="0"/>
                <a:cs typeface="Times New Roman" pitchFamily="18" charset="0"/>
              </a:rPr>
              <a:t>Ballot </a:t>
            </a:r>
            <a:r>
              <a:rPr lang="en-US" altLang="en-US" sz="2000" dirty="0">
                <a:latin typeface="Times New Roman" pitchFamily="18" charset="0"/>
                <a:cs typeface="Times New Roman" pitchFamily="18" charset="0"/>
              </a:rPr>
              <a:t>Resolution Committee (BRC) for the </a:t>
            </a:r>
            <a:r>
              <a:rPr lang="en-US" altLang="en-US" sz="2000" dirty="0" smtClean="0">
                <a:latin typeface="Times New Roman" pitchFamily="18" charset="0"/>
                <a:cs typeface="Times New Roman" pitchFamily="18" charset="0"/>
              </a:rPr>
              <a:t>sponsor </a:t>
            </a:r>
            <a:r>
              <a:rPr lang="en-US" altLang="en-US" sz="2000" dirty="0">
                <a:latin typeface="Times New Roman" pitchFamily="18" charset="0"/>
                <a:cs typeface="Times New Roman" pitchFamily="18" charset="0"/>
              </a:rPr>
              <a:t>balloting of the 802.15.4q draft standard with the following membership: </a:t>
            </a:r>
            <a:r>
              <a:rPr lang="en-US" altLang="en-US" sz="2000" dirty="0" smtClean="0">
                <a:latin typeface="Times New Roman" pitchFamily="18" charset="0"/>
                <a:cs typeface="Times New Roman" pitchFamily="18" charset="0"/>
              </a:rPr>
              <a:t> </a:t>
            </a: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July 2015</a:t>
            </a:r>
          </a:p>
        </p:txBody>
      </p:sp>
      <p:sp>
        <p:nvSpPr>
          <p:cNvPr id="7" name="Rectangle 3"/>
          <p:cNvSpPr txBox="1">
            <a:spLocks noChangeArrowheads="1"/>
          </p:cNvSpPr>
          <p:nvPr/>
        </p:nvSpPr>
        <p:spPr bwMode="auto">
          <a:xfrm>
            <a:off x="888609" y="3617913"/>
            <a:ext cx="7721991" cy="278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0" indent="0">
              <a:buNone/>
            </a:pPr>
            <a:r>
              <a:rPr lang="en-US" altLang="en-US" sz="2000" kern="0" dirty="0" smtClean="0">
                <a:latin typeface="Times New Roman" pitchFamily="18" charset="0"/>
                <a:cs typeface="Times New Roman" pitchFamily="18" charset="0"/>
              </a:rPr>
              <a:t>The 802.15.4q BRC is authorized to approve sponsor ballot comment resolutions and the start of recirculation ballots of the 802.15.4q draft on behalf of the 802.15 WG. Comment resolution between sessions will be conducted via reflector email and via teleconferences announced to the reflector at least 30 days in advance.</a:t>
            </a:r>
          </a:p>
          <a:p>
            <a:pPr marL="423862" lvl="1"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000" kern="0" dirty="0" smtClean="0">
                <a:latin typeface="Times New Roman" pitchFamily="18" charset="0"/>
                <a:cs typeface="Times New Roman" pitchFamily="18" charset="0"/>
              </a:rPr>
              <a:t>Moved by: </a:t>
            </a:r>
            <a:r>
              <a:rPr lang="en-US" altLang="en-US" sz="2000" kern="0" dirty="0">
                <a:latin typeface="Times New Roman" pitchFamily="18" charset="0"/>
                <a:cs typeface="Times New Roman" pitchFamily="18" charset="0"/>
              </a:rPr>
              <a:t>Hendricus De Ruijter</a:t>
            </a: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000" kern="0" dirty="0">
                <a:latin typeface="Times New Roman" pitchFamily="18" charset="0"/>
                <a:cs typeface="Times New Roman" pitchFamily="18" charset="0"/>
              </a:rPr>
              <a:t>Seconded by: Kiran Bynam</a:t>
            </a:r>
          </a:p>
          <a:p>
            <a:pPr marL="23812"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000" kern="0" dirty="0" smtClean="0">
                <a:latin typeface="Times New Roman" pitchFamily="18" charset="0"/>
                <a:cs typeface="Times New Roman" pitchFamily="18" charset="0"/>
              </a:rPr>
              <a:t>Approved by unanimous consent</a:t>
            </a:r>
            <a:endParaRPr lang="en-US" altLang="en-US" sz="2400" kern="0" dirty="0" smtClean="0">
              <a:latin typeface="Times New Roman" pitchFamily="18" charset="0"/>
              <a:cs typeface="Times New Roman" pitchFamily="18" charset="0"/>
            </a:endParaRPr>
          </a:p>
          <a:p>
            <a:pPr eaLnBrk="1" hangingPunct="1">
              <a:spcBef>
                <a:spcPts val="300"/>
              </a:spcBef>
            </a:pPr>
            <a:endParaRPr lang="en-US" altLang="en-US" sz="2400" kern="0" dirty="0" smtClean="0"/>
          </a:p>
        </p:txBody>
      </p:sp>
      <p:sp>
        <p:nvSpPr>
          <p:cNvPr id="8" name="Rectangle 3"/>
          <p:cNvSpPr txBox="1">
            <a:spLocks noChangeArrowheads="1"/>
          </p:cNvSpPr>
          <p:nvPr/>
        </p:nvSpPr>
        <p:spPr bwMode="auto">
          <a:xfrm>
            <a:off x="661988" y="2209800"/>
            <a:ext cx="4748212" cy="163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1"/>
            <a:r>
              <a:rPr lang="en-US" sz="1800" kern="0" dirty="0" smtClean="0">
                <a:latin typeface="Times New Roman" pitchFamily="18" charset="0"/>
                <a:cs typeface="Times New Roman" pitchFamily="18" charset="0"/>
              </a:rPr>
              <a:t>Chiu Ngo (Chair)</a:t>
            </a:r>
          </a:p>
          <a:p>
            <a:pPr lvl="1"/>
            <a:r>
              <a:rPr lang="en-US" sz="1800" kern="0" dirty="0" smtClean="0">
                <a:latin typeface="Times New Roman" pitchFamily="18" charset="0"/>
                <a:cs typeface="Times New Roman" pitchFamily="18" charset="0"/>
              </a:rPr>
              <a:t>Allan Zhu (Huawei)</a:t>
            </a:r>
          </a:p>
          <a:p>
            <a:pPr lvl="1"/>
            <a:r>
              <a:rPr lang="en-US" sz="1800" kern="0" dirty="0" smtClean="0">
                <a:latin typeface="Times New Roman" pitchFamily="18" charset="0"/>
                <a:cs typeface="Times New Roman" pitchFamily="18" charset="0"/>
              </a:rPr>
              <a:t>Hendricus </a:t>
            </a:r>
            <a:r>
              <a:rPr lang="en-US" sz="1800" kern="0" dirty="0">
                <a:latin typeface="Times New Roman" pitchFamily="18" charset="0"/>
                <a:cs typeface="Times New Roman" pitchFamily="18" charset="0"/>
              </a:rPr>
              <a:t>De Ruijter (Silicon </a:t>
            </a:r>
            <a:r>
              <a:rPr lang="en-US" sz="1800" kern="0" dirty="0" smtClean="0">
                <a:latin typeface="Times New Roman" pitchFamily="18" charset="0"/>
                <a:cs typeface="Times New Roman" pitchFamily="18" charset="0"/>
              </a:rPr>
              <a:t>Labs)</a:t>
            </a:r>
          </a:p>
          <a:p>
            <a:pPr lvl="1"/>
            <a:r>
              <a:rPr lang="en-US" sz="1800" kern="0" dirty="0" smtClean="0">
                <a:latin typeface="Times New Roman" pitchFamily="18" charset="0"/>
                <a:cs typeface="Times New Roman" pitchFamily="18" charset="0"/>
              </a:rPr>
              <a:t>Youngsoo Kim (Samsung)</a:t>
            </a:r>
            <a:endParaRPr lang="en-US" sz="1800" kern="0" dirty="0">
              <a:latin typeface="Times New Roman" pitchFamily="18" charset="0"/>
              <a:cs typeface="Times New Roman" pitchFamily="18" charset="0"/>
            </a:endParaRPr>
          </a:p>
        </p:txBody>
      </p:sp>
      <p:sp>
        <p:nvSpPr>
          <p:cNvPr id="9" name="Rectangle 3"/>
          <p:cNvSpPr txBox="1">
            <a:spLocks noChangeArrowheads="1"/>
          </p:cNvSpPr>
          <p:nvPr/>
        </p:nvSpPr>
        <p:spPr bwMode="auto">
          <a:xfrm>
            <a:off x="4350327" y="2286000"/>
            <a:ext cx="4724400" cy="163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1"/>
            <a:r>
              <a:rPr lang="en-US" sz="1800" kern="0" dirty="0" smtClean="0">
                <a:latin typeface="Times New Roman" pitchFamily="18" charset="0"/>
                <a:cs typeface="Times New Roman" pitchFamily="18" charset="0"/>
              </a:rPr>
              <a:t>Guido Dolmans (IMEC)</a:t>
            </a:r>
            <a:endParaRPr lang="en-US" sz="1800" kern="0" dirty="0">
              <a:latin typeface="Times New Roman" pitchFamily="18" charset="0"/>
              <a:cs typeface="Times New Roman" pitchFamily="18" charset="0"/>
            </a:endParaRPr>
          </a:p>
          <a:p>
            <a:pPr lvl="1"/>
            <a:r>
              <a:rPr lang="en-US" sz="1800" kern="0" dirty="0" smtClean="0">
                <a:latin typeface="Times New Roman" pitchFamily="18" charset="0"/>
                <a:cs typeface="Times New Roman" pitchFamily="18" charset="0"/>
              </a:rPr>
              <a:t>Kiran </a:t>
            </a:r>
            <a:r>
              <a:rPr lang="en-US" sz="1800" kern="0" dirty="0">
                <a:latin typeface="Times New Roman" pitchFamily="18" charset="0"/>
                <a:cs typeface="Times New Roman" pitchFamily="18" charset="0"/>
              </a:rPr>
              <a:t>Bynam (Samsung)</a:t>
            </a:r>
          </a:p>
          <a:p>
            <a:pPr lvl="1"/>
            <a:r>
              <a:rPr lang="en-US" sz="1800" kern="0" dirty="0" err="1">
                <a:latin typeface="Times New Roman" pitchFamily="18" charset="0"/>
                <a:cs typeface="Times New Roman" pitchFamily="18" charset="0"/>
              </a:rPr>
              <a:t>Chandrashekhar</a:t>
            </a:r>
            <a:r>
              <a:rPr lang="en-US" sz="1800" kern="0" dirty="0">
                <a:latin typeface="Times New Roman" pitchFamily="18" charset="0"/>
                <a:cs typeface="Times New Roman" pitchFamily="18" charset="0"/>
              </a:rPr>
              <a:t> </a:t>
            </a:r>
            <a:r>
              <a:rPr lang="en-US" sz="1800" kern="0" dirty="0" err="1">
                <a:latin typeface="Times New Roman" pitchFamily="18" charset="0"/>
                <a:cs typeface="Times New Roman" pitchFamily="18" charset="0"/>
              </a:rPr>
              <a:t>Thejaswi</a:t>
            </a:r>
            <a:r>
              <a:rPr lang="en-US" sz="1800" kern="0" dirty="0">
                <a:latin typeface="Times New Roman" pitchFamily="18" charset="0"/>
                <a:cs typeface="Times New Roman" pitchFamily="18" charset="0"/>
              </a:rPr>
              <a:t> PS (Samsung</a:t>
            </a:r>
            <a:r>
              <a:rPr lang="en-US" sz="1800" kern="0" dirty="0" smtClean="0">
                <a:latin typeface="Times New Roman" pitchFamily="18" charset="0"/>
                <a:cs typeface="Times New Roman" pitchFamily="18" charset="0"/>
              </a:rPr>
              <a:t>)</a:t>
            </a:r>
          </a:p>
          <a:p>
            <a:pPr lvl="1"/>
            <a:endParaRPr lang="en-US" sz="1800" kern="0" dirty="0">
              <a:latin typeface="Times New Roman" pitchFamily="18" charset="0"/>
              <a:cs typeface="Times New Roman" pitchFamily="18" charset="0"/>
            </a:endParaRPr>
          </a:p>
        </p:txBody>
      </p:sp>
    </p:spTree>
    <p:extLst>
      <p:ext uri="{BB962C8B-B14F-4D97-AF65-F5344CB8AC3E}">
        <p14:creationId xmlns:p14="http://schemas.microsoft.com/office/powerpoint/2010/main" val="7593241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B824AB71-F423-460B-8D2D-9EDD730E4BA1}" type="slidenum">
              <a:rPr lang="en-GB" altLang="en-US" sz="1200">
                <a:latin typeface="Times New Roman" pitchFamily="18" charset="0"/>
              </a:rPr>
              <a:pPr>
                <a:spcBef>
                  <a:spcPct val="0"/>
                </a:spcBef>
                <a:buFontTx/>
                <a:buNone/>
              </a:pPr>
              <a:t>14</a:t>
            </a:fld>
            <a:endParaRPr lang="en-GB" altLang="en-US" sz="1200">
              <a:latin typeface="Times New Roman" pitchFamily="18" charset="0"/>
            </a:endParaRPr>
          </a:p>
        </p:txBody>
      </p:sp>
      <p:sp>
        <p:nvSpPr>
          <p:cNvPr id="30723"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Teleconferences</a:t>
            </a:r>
          </a:p>
        </p:txBody>
      </p:sp>
      <p:sp>
        <p:nvSpPr>
          <p:cNvPr id="17414" name="Rectangle 3"/>
          <p:cNvSpPr>
            <a:spLocks noGrp="1" noChangeArrowheads="1"/>
          </p:cNvSpPr>
          <p:nvPr>
            <p:ph type="body" idx="1"/>
          </p:nvPr>
        </p:nvSpPr>
        <p:spPr>
          <a:xfrm>
            <a:off x="304800" y="1484313"/>
            <a:ext cx="8480425" cy="4840287"/>
          </a:xfrm>
        </p:spPr>
        <p:txBody>
          <a:bodyPr/>
          <a:lstStyle/>
          <a:p>
            <a:pPr marL="457200" indent="-457200">
              <a:buFont typeface="Arial" charset="0"/>
              <a:buChar char="•"/>
              <a:defRPr/>
            </a:pPr>
            <a:r>
              <a:rPr lang="de-DE" altLang="en-US" dirty="0" smtClean="0">
                <a:latin typeface="Times New Roman" pitchFamily="18" charset="0"/>
              </a:rPr>
              <a:t>From June 15, 2015 to Jan. 17, 2016</a:t>
            </a:r>
            <a:endParaRPr lang="de-DE" altLang="en-US" dirty="0">
              <a:latin typeface="Times New Roman" pitchFamily="18" charset="0"/>
            </a:endParaRPr>
          </a:p>
          <a:p>
            <a:pPr marL="857250" lvl="1" indent="-457200">
              <a:defRPr/>
            </a:pPr>
            <a:r>
              <a:rPr lang="de-DE" altLang="en-US" dirty="0">
                <a:latin typeface="Times New Roman" pitchFamily="18" charset="0"/>
              </a:rPr>
              <a:t>Every Wednesday </a:t>
            </a:r>
            <a:r>
              <a:rPr lang="de-DE" altLang="en-US" dirty="0" smtClean="0">
                <a:latin typeface="Times New Roman" pitchFamily="18" charset="0"/>
              </a:rPr>
              <a:t>8:00PM PT (after US Daylight Saving ends, 9:00PM PT)</a:t>
            </a:r>
          </a:p>
          <a:p>
            <a:pPr marL="400050" lvl="1" indent="0">
              <a:buNone/>
              <a:defRPr/>
            </a:pPr>
            <a:endParaRPr lang="de-DE" altLang="en-US" dirty="0" smtClean="0">
              <a:latin typeface="Times New Roman" pitchFamily="18" charset="0"/>
            </a:endParaRPr>
          </a:p>
          <a:p>
            <a:pPr marL="457200" indent="-457200">
              <a:defRPr/>
            </a:pPr>
            <a:r>
              <a:rPr lang="de-DE" altLang="en-US" dirty="0" smtClean="0">
                <a:latin typeface="Times New Roman" pitchFamily="18" charset="0"/>
              </a:rPr>
              <a:t>From Aug 17, 2015 to Nov. 30, 2015</a:t>
            </a:r>
          </a:p>
          <a:p>
            <a:pPr marL="857250" lvl="1" indent="-457200">
              <a:defRPr/>
            </a:pPr>
            <a:r>
              <a:rPr lang="de-DE" altLang="en-US" dirty="0" smtClean="0">
                <a:latin typeface="Times New Roman" pitchFamily="18" charset="0"/>
              </a:rPr>
              <a:t>Every Monday 8:00PM PT </a:t>
            </a:r>
            <a:r>
              <a:rPr lang="de-DE" altLang="en-US" dirty="0">
                <a:latin typeface="Times New Roman" pitchFamily="18" charset="0"/>
              </a:rPr>
              <a:t>(after US Daylight Saving ends, 9:00PM PT</a:t>
            </a:r>
            <a:r>
              <a:rPr lang="de-DE" altLang="en-US" dirty="0" smtClean="0">
                <a:latin typeface="Times New Roman" pitchFamily="18" charset="0"/>
              </a:rPr>
              <a:t>)</a:t>
            </a:r>
          </a:p>
        </p:txBody>
      </p:sp>
      <p:sp>
        <p:nvSpPr>
          <p:cNvPr id="3072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3072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July 2015</a:t>
            </a:r>
          </a:p>
        </p:txBody>
      </p:sp>
    </p:spTree>
    <p:extLst>
      <p:ext uri="{BB962C8B-B14F-4D97-AF65-F5344CB8AC3E}">
        <p14:creationId xmlns:p14="http://schemas.microsoft.com/office/powerpoint/2010/main" val="11366278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D426B6AA-E2EA-40E1-B27D-517C99B0948E}" type="slidenum">
              <a:rPr lang="en-GB" altLang="en-US" sz="1200">
                <a:latin typeface="Times New Roman" pitchFamily="18" charset="0"/>
              </a:rPr>
              <a:pPr>
                <a:spcBef>
                  <a:spcPct val="0"/>
                </a:spcBef>
                <a:buFontTx/>
                <a:buNone/>
              </a:pPr>
              <a:t>15</a:t>
            </a:fld>
            <a:endParaRPr lang="en-GB" altLang="en-US" sz="1200">
              <a:latin typeface="Times New Roman" pitchFamily="18" charset="0"/>
            </a:endParaRPr>
          </a:p>
        </p:txBody>
      </p:sp>
      <p:sp>
        <p:nvSpPr>
          <p:cNvPr id="27651"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TG4q Timeline</a:t>
            </a:r>
          </a:p>
        </p:txBody>
      </p:sp>
      <p:sp>
        <p:nvSpPr>
          <p:cNvPr id="17414" name="Rectangle 3"/>
          <p:cNvSpPr>
            <a:spLocks noGrp="1" noChangeArrowheads="1"/>
          </p:cNvSpPr>
          <p:nvPr>
            <p:ph type="body" idx="1"/>
          </p:nvPr>
        </p:nvSpPr>
        <p:spPr>
          <a:xfrm>
            <a:off x="381000" y="1295400"/>
            <a:ext cx="8610600" cy="5029200"/>
          </a:xfrm>
        </p:spPr>
        <p:txBody>
          <a:bodyPr/>
          <a:lstStyle/>
          <a:p>
            <a:pPr>
              <a:defRPr/>
            </a:pPr>
            <a:r>
              <a:rPr lang="en-US" sz="2000" dirty="0">
                <a:solidFill>
                  <a:schemeClr val="accent6"/>
                </a:solidFill>
                <a:latin typeface="Times New Roman" pitchFamily="18" charset="0"/>
                <a:cs typeface="Times New Roman" pitchFamily="18" charset="0"/>
              </a:rPr>
              <a:t>Preliminary </a:t>
            </a:r>
            <a:r>
              <a:rPr lang="en-US" sz="2000" dirty="0" smtClean="0">
                <a:solidFill>
                  <a:schemeClr val="accent6"/>
                </a:solidFill>
                <a:latin typeface="Times New Roman" pitchFamily="18" charset="0"/>
                <a:cs typeface="Times New Roman" pitchFamily="18" charset="0"/>
              </a:rPr>
              <a:t>work</a:t>
            </a:r>
          </a:p>
          <a:p>
            <a:pPr lvl="1">
              <a:defRPr/>
            </a:pPr>
            <a:r>
              <a:rPr lang="en-US" sz="1800" dirty="0" smtClean="0">
                <a:solidFill>
                  <a:schemeClr val="accent6"/>
                </a:solidFill>
                <a:latin typeface="Times New Roman" pitchFamily="18" charset="0"/>
                <a:cs typeface="Times New Roman" pitchFamily="18" charset="0"/>
              </a:rPr>
              <a:t>Call </a:t>
            </a:r>
            <a:r>
              <a:rPr lang="en-US" sz="1800" dirty="0">
                <a:solidFill>
                  <a:schemeClr val="accent6"/>
                </a:solidFill>
                <a:latin typeface="Times New Roman" pitchFamily="18" charset="0"/>
                <a:cs typeface="Times New Roman" pitchFamily="18" charset="0"/>
              </a:rPr>
              <a:t>for </a:t>
            </a:r>
            <a:r>
              <a:rPr lang="en-US" sz="1800" dirty="0" smtClean="0">
                <a:solidFill>
                  <a:schemeClr val="accent6"/>
                </a:solidFill>
                <a:latin typeface="Times New Roman" pitchFamily="18" charset="0"/>
                <a:cs typeface="Times New Roman" pitchFamily="18" charset="0"/>
              </a:rPr>
              <a:t>applications					Dec 2012</a:t>
            </a:r>
          </a:p>
          <a:p>
            <a:pPr lvl="1">
              <a:defRPr/>
            </a:pPr>
            <a:r>
              <a:rPr lang="en-US" sz="1800" dirty="0" smtClean="0">
                <a:solidFill>
                  <a:schemeClr val="accent6"/>
                </a:solidFill>
                <a:latin typeface="Times New Roman" pitchFamily="18" charset="0"/>
                <a:cs typeface="Times New Roman" pitchFamily="18" charset="0"/>
              </a:rPr>
              <a:t>Applications presentations				Jan 2013</a:t>
            </a:r>
          </a:p>
          <a:p>
            <a:pPr lvl="1">
              <a:defRPr/>
            </a:pPr>
            <a:r>
              <a:rPr lang="en-US" sz="1800" dirty="0" smtClean="0">
                <a:solidFill>
                  <a:schemeClr val="accent6"/>
                </a:solidFill>
                <a:latin typeface="Times New Roman" pitchFamily="18" charset="0"/>
                <a:cs typeface="Times New Roman" pitchFamily="18" charset="0"/>
              </a:rPr>
              <a:t>TGD </a:t>
            </a:r>
            <a:r>
              <a:rPr lang="en-US" sz="1800" dirty="0">
                <a:solidFill>
                  <a:schemeClr val="accent6"/>
                </a:solidFill>
                <a:latin typeface="Times New Roman" pitchFamily="18" charset="0"/>
                <a:cs typeface="Times New Roman" pitchFamily="18" charset="0"/>
              </a:rPr>
              <a:t>outline </a:t>
            </a:r>
            <a:r>
              <a:rPr lang="en-US" sz="1800" dirty="0" smtClean="0">
                <a:solidFill>
                  <a:schemeClr val="accent6"/>
                </a:solidFill>
                <a:latin typeface="Times New Roman" pitchFamily="18" charset="0"/>
                <a:cs typeface="Times New Roman" pitchFamily="18" charset="0"/>
              </a:rPr>
              <a:t>					Mar 2013</a:t>
            </a:r>
          </a:p>
          <a:p>
            <a:pPr lvl="1">
              <a:defRPr/>
            </a:pPr>
            <a:r>
              <a:rPr lang="en-US" sz="1800" dirty="0" smtClean="0">
                <a:solidFill>
                  <a:schemeClr val="accent6"/>
                </a:solidFill>
                <a:latin typeface="Times New Roman" pitchFamily="18" charset="0"/>
                <a:cs typeface="Times New Roman" pitchFamily="18" charset="0"/>
              </a:rPr>
              <a:t>TGD</a:t>
            </a:r>
            <a:r>
              <a:rPr lang="en-US" sz="1800" dirty="0">
                <a:solidFill>
                  <a:schemeClr val="accent6"/>
                </a:solidFill>
                <a:latin typeface="Times New Roman" pitchFamily="18" charset="0"/>
                <a:cs typeface="Times New Roman" pitchFamily="18" charset="0"/>
              </a:rPr>
              <a:t>, applications and channel modeling contribution </a:t>
            </a:r>
            <a:r>
              <a:rPr lang="en-US" sz="1800" dirty="0" smtClean="0">
                <a:solidFill>
                  <a:schemeClr val="accent6"/>
                </a:solidFill>
                <a:latin typeface="Times New Roman" pitchFamily="18" charset="0"/>
                <a:cs typeface="Times New Roman" pitchFamily="18" charset="0"/>
              </a:rPr>
              <a:t>call	Mar 2013</a:t>
            </a:r>
          </a:p>
          <a:p>
            <a:pPr lvl="1">
              <a:defRPr/>
            </a:pPr>
            <a:r>
              <a:rPr lang="en-US" sz="1800" dirty="0" smtClean="0">
                <a:solidFill>
                  <a:schemeClr val="accent6"/>
                </a:solidFill>
                <a:latin typeface="Times New Roman" pitchFamily="18" charset="0"/>
                <a:cs typeface="Times New Roman" pitchFamily="18" charset="0"/>
              </a:rPr>
              <a:t>Review </a:t>
            </a:r>
            <a:r>
              <a:rPr lang="en-US" sz="1800" dirty="0">
                <a:solidFill>
                  <a:schemeClr val="accent6"/>
                </a:solidFill>
                <a:latin typeface="Times New Roman" pitchFamily="18" charset="0"/>
                <a:cs typeface="Times New Roman" pitchFamily="18" charset="0"/>
              </a:rPr>
              <a:t>TGD </a:t>
            </a:r>
            <a:r>
              <a:rPr lang="en-US" sz="1800" dirty="0" smtClean="0">
                <a:solidFill>
                  <a:schemeClr val="accent6"/>
                </a:solidFill>
                <a:latin typeface="Times New Roman" pitchFamily="18" charset="0"/>
                <a:cs typeface="Times New Roman" pitchFamily="18" charset="0"/>
              </a:rPr>
              <a:t>contributions 				May 2013</a:t>
            </a:r>
          </a:p>
          <a:p>
            <a:pPr lvl="1">
              <a:defRPr/>
            </a:pPr>
            <a:r>
              <a:rPr lang="en-US" sz="1800" dirty="0" smtClean="0">
                <a:solidFill>
                  <a:schemeClr val="accent2"/>
                </a:solidFill>
                <a:latin typeface="Times New Roman" pitchFamily="18" charset="0"/>
                <a:cs typeface="Times New Roman" pitchFamily="18" charset="0"/>
              </a:rPr>
              <a:t>TGD  </a:t>
            </a:r>
            <a:r>
              <a:rPr lang="en-US" sz="1800" dirty="0">
                <a:solidFill>
                  <a:schemeClr val="accent2"/>
                </a:solidFill>
                <a:latin typeface="Times New Roman" pitchFamily="18" charset="0"/>
                <a:cs typeface="Times New Roman" pitchFamily="18" charset="0"/>
              </a:rPr>
              <a:t>Ongoing &amp; review application </a:t>
            </a:r>
            <a:r>
              <a:rPr lang="en-US" sz="1800" dirty="0" smtClean="0">
                <a:solidFill>
                  <a:schemeClr val="accent2"/>
                </a:solidFill>
                <a:latin typeface="Times New Roman" pitchFamily="18" charset="0"/>
                <a:cs typeface="Times New Roman" pitchFamily="18" charset="0"/>
              </a:rPr>
              <a:t>contributions		Jul </a:t>
            </a:r>
            <a:r>
              <a:rPr lang="en-US" sz="1800" dirty="0">
                <a:solidFill>
                  <a:schemeClr val="accent2"/>
                </a:solidFill>
                <a:latin typeface="Times New Roman" pitchFamily="18" charset="0"/>
                <a:cs typeface="Times New Roman" pitchFamily="18" charset="0"/>
              </a:rPr>
              <a:t>2013</a:t>
            </a:r>
          </a:p>
          <a:p>
            <a:pPr>
              <a:buFont typeface="Arial" pitchFamily="34" charset="0"/>
              <a:buChar char="•"/>
              <a:defRPr/>
            </a:pPr>
            <a:r>
              <a:rPr lang="en-US" sz="2000" dirty="0">
                <a:solidFill>
                  <a:schemeClr val="accent6"/>
                </a:solidFill>
                <a:latin typeface="Times New Roman" pitchFamily="18" charset="0"/>
                <a:cs typeface="Times New Roman" pitchFamily="18" charset="0"/>
              </a:rPr>
              <a:t>Proposal effort</a:t>
            </a:r>
          </a:p>
          <a:p>
            <a:pPr lvl="1">
              <a:defRPr/>
            </a:pPr>
            <a:r>
              <a:rPr lang="en-US" sz="1800" dirty="0" smtClean="0">
                <a:solidFill>
                  <a:schemeClr val="accent6"/>
                </a:solidFill>
                <a:latin typeface="Times New Roman" pitchFamily="18" charset="0"/>
                <a:cs typeface="Times New Roman" pitchFamily="18" charset="0"/>
              </a:rPr>
              <a:t>Call for intent					Jul 2013</a:t>
            </a:r>
          </a:p>
          <a:p>
            <a:pPr lvl="1">
              <a:defRPr/>
            </a:pPr>
            <a:r>
              <a:rPr lang="en-US" sz="1800" dirty="0" smtClean="0">
                <a:solidFill>
                  <a:schemeClr val="accent6"/>
                </a:solidFill>
                <a:latin typeface="Times New Roman" pitchFamily="18" charset="0"/>
                <a:cs typeface="Times New Roman" pitchFamily="18" charset="0"/>
              </a:rPr>
              <a:t>TGD completed					Sep 2013</a:t>
            </a:r>
          </a:p>
          <a:p>
            <a:pPr lvl="1">
              <a:buFont typeface="Times New Roman" pitchFamily="16" charset="0"/>
              <a:buChar char="–"/>
              <a:defRPr/>
            </a:pPr>
            <a:r>
              <a:rPr lang="en-US" sz="1800" dirty="0" smtClean="0">
                <a:solidFill>
                  <a:schemeClr val="accent6"/>
                </a:solidFill>
                <a:latin typeface="Times New Roman" pitchFamily="18" charset="0"/>
                <a:cs typeface="Times New Roman" pitchFamily="18" charset="0"/>
              </a:rPr>
              <a:t>Call for proposals 					Sep 2013</a:t>
            </a:r>
          </a:p>
          <a:p>
            <a:pPr lvl="1">
              <a:buFont typeface="Times New Roman" pitchFamily="16" charset="0"/>
              <a:buChar char="–"/>
              <a:defRPr/>
            </a:pPr>
            <a:r>
              <a:rPr lang="en-US" sz="1800" dirty="0" smtClean="0">
                <a:solidFill>
                  <a:schemeClr val="accent6"/>
                </a:solidFill>
                <a:latin typeface="Times New Roman" pitchFamily="18" charset="0"/>
                <a:cs typeface="Times New Roman" pitchFamily="18" charset="0"/>
              </a:rPr>
              <a:t>Proposal presentations				Nov 2013</a:t>
            </a:r>
          </a:p>
          <a:p>
            <a:pPr>
              <a:buFont typeface="Arial" pitchFamily="34" charset="0"/>
              <a:buChar char="•"/>
              <a:defRPr/>
            </a:pPr>
            <a:r>
              <a:rPr lang="en-US" sz="2000" dirty="0" smtClean="0">
                <a:solidFill>
                  <a:schemeClr val="accent6"/>
                </a:solidFill>
                <a:latin typeface="Times New Roman" pitchFamily="18" charset="0"/>
                <a:cs typeface="Times New Roman" pitchFamily="18" charset="0"/>
              </a:rPr>
              <a:t>Drafting </a:t>
            </a:r>
          </a:p>
          <a:p>
            <a:pPr lvl="1">
              <a:defRPr/>
            </a:pPr>
            <a:r>
              <a:rPr lang="en-US" sz="1800" dirty="0" smtClean="0">
                <a:solidFill>
                  <a:schemeClr val="accent6"/>
                </a:solidFill>
                <a:latin typeface="Times New Roman" pitchFamily="18" charset="0"/>
                <a:cs typeface="Times New Roman" pitchFamily="18" charset="0"/>
              </a:rPr>
              <a:t>First draft						May 2014</a:t>
            </a:r>
          </a:p>
          <a:p>
            <a:pPr lvl="1">
              <a:defRPr/>
            </a:pPr>
            <a:r>
              <a:rPr lang="en-US" altLang="en-US" sz="1800" dirty="0" err="1">
                <a:solidFill>
                  <a:schemeClr val="accent2"/>
                </a:solidFill>
                <a:latin typeface="Times New Roman" pitchFamily="18" charset="0"/>
                <a:cs typeface="Times New Roman" pitchFamily="18" charset="0"/>
              </a:rPr>
              <a:t>Ballotable</a:t>
            </a:r>
            <a:r>
              <a:rPr lang="en-US" altLang="en-US" sz="1800" dirty="0">
                <a:solidFill>
                  <a:schemeClr val="accent2"/>
                </a:solidFill>
                <a:latin typeface="Times New Roman" pitchFamily="18" charset="0"/>
                <a:cs typeface="Times New Roman" pitchFamily="18" charset="0"/>
              </a:rPr>
              <a:t> </a:t>
            </a:r>
            <a:r>
              <a:rPr lang="en-US" altLang="en-US" sz="1800" dirty="0" smtClean="0">
                <a:solidFill>
                  <a:schemeClr val="accent2"/>
                </a:solidFill>
                <a:latin typeface="Times New Roman" pitchFamily="18" charset="0"/>
                <a:cs typeface="Times New Roman" pitchFamily="18" charset="0"/>
              </a:rPr>
              <a:t>draft					Jul 2014</a:t>
            </a:r>
            <a:endParaRPr lang="en-US" sz="1800" dirty="0">
              <a:solidFill>
                <a:schemeClr val="accent6"/>
              </a:solidFill>
              <a:latin typeface="Times New Roman" pitchFamily="18" charset="0"/>
              <a:cs typeface="Times New Roman" pitchFamily="18" charset="0"/>
            </a:endParaRPr>
          </a:p>
          <a:p>
            <a:pPr lvl="1">
              <a:defRPr/>
            </a:pPr>
            <a:endParaRPr lang="en-US" altLang="en-US" sz="1800" dirty="0">
              <a:solidFill>
                <a:schemeClr val="accent6"/>
              </a:solidFill>
              <a:latin typeface="Times New Roman" pitchFamily="18" charset="0"/>
              <a:cs typeface="Times New Roman" pitchFamily="18" charset="0"/>
            </a:endParaRPr>
          </a:p>
        </p:txBody>
      </p:sp>
      <p:sp>
        <p:nvSpPr>
          <p:cNvPr id="27653"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765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July 2015</a:t>
            </a:r>
          </a:p>
        </p:txBody>
      </p:sp>
    </p:spTree>
    <p:extLst>
      <p:ext uri="{BB962C8B-B14F-4D97-AF65-F5344CB8AC3E}">
        <p14:creationId xmlns:p14="http://schemas.microsoft.com/office/powerpoint/2010/main" val="4247284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B8935891-5687-4EDA-840A-DACDFB6FD287}" type="slidenum">
              <a:rPr lang="en-GB" altLang="en-US" sz="1200">
                <a:latin typeface="Times New Roman" pitchFamily="18" charset="0"/>
              </a:rPr>
              <a:pPr>
                <a:spcBef>
                  <a:spcPct val="0"/>
                </a:spcBef>
                <a:buFontTx/>
                <a:buNone/>
              </a:pPr>
              <a:t>16</a:t>
            </a:fld>
            <a:endParaRPr lang="en-GB" altLang="en-US" sz="1200">
              <a:latin typeface="Times New Roman" pitchFamily="18" charset="0"/>
            </a:endParaRPr>
          </a:p>
        </p:txBody>
      </p:sp>
      <p:sp>
        <p:nvSpPr>
          <p:cNvPr id="28675"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TG4q Timeline (</a:t>
            </a:r>
            <a:r>
              <a:rPr lang="en-US" altLang="en-US" b="1" dirty="0" err="1" smtClean="0"/>
              <a:t>cont</a:t>
            </a:r>
            <a:r>
              <a:rPr lang="en-US" altLang="en-US" b="1" dirty="0" smtClean="0"/>
              <a:t>’)</a:t>
            </a:r>
          </a:p>
        </p:txBody>
      </p:sp>
      <p:sp>
        <p:nvSpPr>
          <p:cNvPr id="17414" name="Rectangle 3"/>
          <p:cNvSpPr>
            <a:spLocks noGrp="1" noChangeArrowheads="1"/>
          </p:cNvSpPr>
          <p:nvPr>
            <p:ph type="body" idx="1"/>
          </p:nvPr>
        </p:nvSpPr>
        <p:spPr>
          <a:xfrm>
            <a:off x="381000" y="1295400"/>
            <a:ext cx="8610600" cy="5029200"/>
          </a:xfrm>
        </p:spPr>
        <p:txBody>
          <a:bodyPr/>
          <a:lstStyle/>
          <a:p>
            <a:pPr>
              <a:defRPr/>
            </a:pPr>
            <a:r>
              <a:rPr lang="en-US" sz="2000" dirty="0" smtClean="0">
                <a:latin typeface="Times New Roman" pitchFamily="18" charset="0"/>
                <a:cs typeface="Times New Roman" pitchFamily="18" charset="0"/>
              </a:rPr>
              <a:t>Balloting</a:t>
            </a:r>
          </a:p>
          <a:p>
            <a:pPr lvl="1">
              <a:defRPr/>
            </a:pPr>
            <a:r>
              <a:rPr lang="en-US" altLang="en-US" sz="1800" dirty="0" smtClean="0">
                <a:solidFill>
                  <a:schemeClr val="accent2"/>
                </a:solidFill>
                <a:latin typeface="Times New Roman" pitchFamily="18" charset="0"/>
                <a:cs typeface="Times New Roman" pitchFamily="18" charset="0"/>
              </a:rPr>
              <a:t>WG letter ballot (#95)				Oct 2014</a:t>
            </a:r>
          </a:p>
          <a:p>
            <a:pPr lvl="1">
              <a:defRPr/>
            </a:pPr>
            <a:r>
              <a:rPr lang="en-US" altLang="en-US" sz="1800" dirty="0" smtClean="0">
                <a:solidFill>
                  <a:schemeClr val="accent2"/>
                </a:solidFill>
                <a:latin typeface="Times New Roman" pitchFamily="18" charset="0"/>
                <a:cs typeface="Times New Roman" pitchFamily="18" charset="0"/>
              </a:rPr>
              <a:t>First WG LB recirculation (#100)			</a:t>
            </a:r>
            <a:r>
              <a:rPr lang="en-US" altLang="en-US" sz="1800" dirty="0">
                <a:solidFill>
                  <a:schemeClr val="accent2"/>
                </a:solidFill>
                <a:latin typeface="Times New Roman" pitchFamily="18" charset="0"/>
                <a:cs typeface="Times New Roman" pitchFamily="18" charset="0"/>
              </a:rPr>
              <a:t>Dec 2014</a:t>
            </a:r>
          </a:p>
          <a:p>
            <a:pPr lvl="1">
              <a:defRPr/>
            </a:pPr>
            <a:r>
              <a:rPr lang="en-US" altLang="en-US" sz="1800" dirty="0" smtClean="0">
                <a:solidFill>
                  <a:schemeClr val="accent2"/>
                </a:solidFill>
                <a:latin typeface="Times New Roman" pitchFamily="18" charset="0"/>
                <a:cs typeface="Times New Roman" pitchFamily="18" charset="0"/>
              </a:rPr>
              <a:t>Second </a:t>
            </a:r>
            <a:r>
              <a:rPr lang="en-US" altLang="en-US" sz="1800" dirty="0">
                <a:solidFill>
                  <a:schemeClr val="accent2"/>
                </a:solidFill>
                <a:latin typeface="Times New Roman" pitchFamily="18" charset="0"/>
                <a:cs typeface="Times New Roman" pitchFamily="18" charset="0"/>
              </a:rPr>
              <a:t>WG LB recirculation (#</a:t>
            </a:r>
            <a:r>
              <a:rPr lang="en-US" altLang="en-US" sz="1800" dirty="0" smtClean="0">
                <a:solidFill>
                  <a:schemeClr val="accent2"/>
                </a:solidFill>
                <a:latin typeface="Times New Roman" pitchFamily="18" charset="0"/>
                <a:cs typeface="Times New Roman" pitchFamily="18" charset="0"/>
              </a:rPr>
              <a:t>101)</a:t>
            </a:r>
            <a:r>
              <a:rPr lang="en-US" altLang="en-US" sz="1800" dirty="0">
                <a:solidFill>
                  <a:schemeClr val="accent2"/>
                </a:solidFill>
                <a:latin typeface="Times New Roman" pitchFamily="18" charset="0"/>
                <a:cs typeface="Times New Roman" pitchFamily="18" charset="0"/>
              </a:rPr>
              <a:t>			</a:t>
            </a:r>
            <a:r>
              <a:rPr lang="en-US" altLang="en-US" sz="1800" dirty="0" smtClean="0">
                <a:solidFill>
                  <a:schemeClr val="accent2"/>
                </a:solidFill>
                <a:latin typeface="Times New Roman" pitchFamily="18" charset="0"/>
                <a:cs typeface="Times New Roman" pitchFamily="18" charset="0"/>
              </a:rPr>
              <a:t>Feb 2015</a:t>
            </a:r>
            <a:endParaRPr lang="en-US" altLang="en-US" sz="1800" dirty="0">
              <a:solidFill>
                <a:schemeClr val="accent2"/>
              </a:solidFill>
              <a:latin typeface="Times New Roman" pitchFamily="18" charset="0"/>
              <a:cs typeface="Times New Roman" pitchFamily="18" charset="0"/>
            </a:endParaRPr>
          </a:p>
          <a:p>
            <a:pPr lvl="1">
              <a:defRPr/>
            </a:pPr>
            <a:r>
              <a:rPr lang="en-US" altLang="en-US" sz="1800" dirty="0" smtClean="0">
                <a:solidFill>
                  <a:schemeClr val="accent2"/>
                </a:solidFill>
                <a:latin typeface="Times New Roman" pitchFamily="18" charset="0"/>
                <a:cs typeface="Times New Roman" pitchFamily="18" charset="0"/>
              </a:rPr>
              <a:t>Third </a:t>
            </a:r>
            <a:r>
              <a:rPr lang="en-US" altLang="en-US" sz="1800" dirty="0">
                <a:solidFill>
                  <a:schemeClr val="accent2"/>
                </a:solidFill>
                <a:latin typeface="Times New Roman" pitchFamily="18" charset="0"/>
                <a:cs typeface="Times New Roman" pitchFamily="18" charset="0"/>
              </a:rPr>
              <a:t>WG LB recirculation (#</a:t>
            </a:r>
            <a:r>
              <a:rPr lang="en-US" altLang="en-US" sz="1800" dirty="0" smtClean="0">
                <a:solidFill>
                  <a:schemeClr val="accent2"/>
                </a:solidFill>
                <a:latin typeface="Times New Roman" pitchFamily="18" charset="0"/>
                <a:cs typeface="Times New Roman" pitchFamily="18" charset="0"/>
              </a:rPr>
              <a:t>105)</a:t>
            </a:r>
            <a:r>
              <a:rPr lang="en-US" altLang="en-US" sz="1800" dirty="0">
                <a:solidFill>
                  <a:schemeClr val="accent2"/>
                </a:solidFill>
                <a:latin typeface="Times New Roman" pitchFamily="18" charset="0"/>
                <a:cs typeface="Times New Roman" pitchFamily="18" charset="0"/>
              </a:rPr>
              <a:t>			</a:t>
            </a:r>
            <a:r>
              <a:rPr lang="en-US" altLang="en-US" sz="1800" dirty="0" smtClean="0">
                <a:solidFill>
                  <a:schemeClr val="accent2"/>
                </a:solidFill>
                <a:latin typeface="Times New Roman" pitchFamily="18" charset="0"/>
                <a:cs typeface="Times New Roman" pitchFamily="18" charset="0"/>
              </a:rPr>
              <a:t>Apr </a:t>
            </a:r>
            <a:r>
              <a:rPr lang="en-US" altLang="en-US" sz="1800" dirty="0">
                <a:solidFill>
                  <a:schemeClr val="accent2"/>
                </a:solidFill>
                <a:latin typeface="Times New Roman" pitchFamily="18" charset="0"/>
                <a:cs typeface="Times New Roman" pitchFamily="18" charset="0"/>
              </a:rPr>
              <a:t>2015</a:t>
            </a:r>
          </a:p>
          <a:p>
            <a:pPr lvl="1">
              <a:defRPr/>
            </a:pPr>
            <a:r>
              <a:rPr lang="en-US" altLang="en-US" sz="1800" dirty="0">
                <a:solidFill>
                  <a:schemeClr val="accent2"/>
                </a:solidFill>
                <a:latin typeface="Times New Roman" pitchFamily="18" charset="0"/>
                <a:cs typeface="Times New Roman" pitchFamily="18" charset="0"/>
              </a:rPr>
              <a:t>Fourth WG LB recirculation (#107)			May 2015</a:t>
            </a:r>
          </a:p>
          <a:p>
            <a:pPr lvl="1">
              <a:defRPr/>
            </a:pPr>
            <a:r>
              <a:rPr lang="en-US" altLang="en-US" sz="1800" dirty="0">
                <a:solidFill>
                  <a:schemeClr val="accent2"/>
                </a:solidFill>
                <a:latin typeface="Times New Roman" pitchFamily="18" charset="0"/>
                <a:cs typeface="Times New Roman" pitchFamily="18" charset="0"/>
              </a:rPr>
              <a:t>A</a:t>
            </a:r>
            <a:r>
              <a:rPr lang="en-US" altLang="en-US" sz="1800" dirty="0" smtClean="0">
                <a:solidFill>
                  <a:schemeClr val="accent2"/>
                </a:solidFill>
                <a:latin typeface="Times New Roman" pitchFamily="18" charset="0"/>
                <a:cs typeface="Times New Roman" pitchFamily="18" charset="0"/>
              </a:rPr>
              <a:t>pproval </a:t>
            </a:r>
            <a:r>
              <a:rPr lang="en-US" altLang="en-US" sz="1800" dirty="0">
                <a:solidFill>
                  <a:schemeClr val="accent2"/>
                </a:solidFill>
                <a:latin typeface="Times New Roman" pitchFamily="18" charset="0"/>
                <a:cs typeface="Times New Roman" pitchFamily="18" charset="0"/>
              </a:rPr>
              <a:t>of sponsor </a:t>
            </a:r>
            <a:r>
              <a:rPr lang="en-US" altLang="en-US" sz="1800" dirty="0" smtClean="0">
                <a:solidFill>
                  <a:schemeClr val="accent2"/>
                </a:solidFill>
                <a:latin typeface="Times New Roman" pitchFamily="18" charset="0"/>
                <a:cs typeface="Times New Roman" pitchFamily="18" charset="0"/>
              </a:rPr>
              <a:t>ballot	</a:t>
            </a:r>
            <a:r>
              <a:rPr lang="en-US" altLang="en-US" sz="1800" dirty="0">
                <a:solidFill>
                  <a:schemeClr val="accent2"/>
                </a:solidFill>
                <a:latin typeface="Times New Roman" pitchFamily="18" charset="0"/>
                <a:cs typeface="Times New Roman" pitchFamily="18" charset="0"/>
              </a:rPr>
              <a:t>			Jun 2015</a:t>
            </a:r>
          </a:p>
          <a:p>
            <a:pPr lvl="1">
              <a:defRPr/>
            </a:pPr>
            <a:r>
              <a:rPr lang="en-US" altLang="en-US" sz="1800" dirty="0">
                <a:solidFill>
                  <a:schemeClr val="accent2"/>
                </a:solidFill>
                <a:latin typeface="Times New Roman" pitchFamily="18" charset="0"/>
                <a:cs typeface="Times New Roman" pitchFamily="18" charset="0"/>
              </a:rPr>
              <a:t>Sponsor ballot					Jun 2015 </a:t>
            </a:r>
          </a:p>
          <a:p>
            <a:pPr lvl="1">
              <a:defRPr/>
            </a:pPr>
            <a:r>
              <a:rPr lang="en-US" altLang="en-US" sz="1800" dirty="0" smtClean="0">
                <a:latin typeface="Times New Roman" pitchFamily="18" charset="0"/>
                <a:cs typeface="Times New Roman" pitchFamily="18" charset="0"/>
              </a:rPr>
              <a:t>First SB recirculation					Aug 2015</a:t>
            </a:r>
          </a:p>
          <a:p>
            <a:pPr lvl="1">
              <a:defRPr/>
            </a:pPr>
            <a:r>
              <a:rPr lang="en-US" altLang="en-US" sz="1800" dirty="0" smtClean="0">
                <a:latin typeface="Times New Roman" pitchFamily="18" charset="0"/>
                <a:cs typeface="Times New Roman" pitchFamily="18" charset="0"/>
              </a:rPr>
              <a:t>Second </a:t>
            </a:r>
            <a:r>
              <a:rPr lang="en-US" altLang="en-US" sz="1800" dirty="0">
                <a:latin typeface="Times New Roman" pitchFamily="18" charset="0"/>
                <a:cs typeface="Times New Roman" pitchFamily="18" charset="0"/>
              </a:rPr>
              <a:t>SB recirculation				</a:t>
            </a:r>
            <a:r>
              <a:rPr lang="en-US" altLang="en-US" sz="1800" dirty="0" smtClean="0">
                <a:latin typeface="Times New Roman" pitchFamily="18" charset="0"/>
                <a:cs typeface="Times New Roman" pitchFamily="18" charset="0"/>
              </a:rPr>
              <a:t>Sept </a:t>
            </a:r>
            <a:r>
              <a:rPr lang="en-US" altLang="en-US" sz="1800" dirty="0">
                <a:latin typeface="Times New Roman" pitchFamily="18" charset="0"/>
                <a:cs typeface="Times New Roman" pitchFamily="18" charset="0"/>
              </a:rPr>
              <a:t>2015</a:t>
            </a:r>
          </a:p>
          <a:p>
            <a:pPr lvl="1">
              <a:defRPr/>
            </a:pPr>
            <a:r>
              <a:rPr lang="en-US" altLang="en-US" sz="1800" dirty="0" smtClean="0">
                <a:latin typeface="Times New Roman" pitchFamily="18" charset="0"/>
                <a:cs typeface="Times New Roman" pitchFamily="18" charset="0"/>
              </a:rPr>
              <a:t>Third </a:t>
            </a:r>
            <a:r>
              <a:rPr lang="en-US" altLang="en-US" sz="1800" dirty="0">
                <a:latin typeface="Times New Roman" pitchFamily="18" charset="0"/>
                <a:cs typeface="Times New Roman" pitchFamily="18" charset="0"/>
              </a:rPr>
              <a:t>SB recirculation				Sept 2015 </a:t>
            </a:r>
            <a:endParaRPr lang="en-US" altLang="en-US" sz="1800" dirty="0" smtClean="0">
              <a:latin typeface="Times New Roman" pitchFamily="18" charset="0"/>
              <a:cs typeface="Times New Roman" pitchFamily="18" charset="0"/>
            </a:endParaRPr>
          </a:p>
          <a:p>
            <a:pPr lvl="1">
              <a:defRPr/>
            </a:pPr>
            <a:r>
              <a:rPr lang="en-US" altLang="en-US" sz="1800" dirty="0" smtClean="0">
                <a:latin typeface="Times New Roman" pitchFamily="18" charset="0"/>
                <a:cs typeface="Times New Roman" pitchFamily="18" charset="0"/>
              </a:rPr>
              <a:t>EC Approval </a:t>
            </a:r>
            <a:r>
              <a:rPr lang="en-US" altLang="en-US" sz="1800" dirty="0">
                <a:latin typeface="Times New Roman" pitchFamily="18" charset="0"/>
                <a:cs typeface="Times New Roman" pitchFamily="18" charset="0"/>
              </a:rPr>
              <a:t>to submit to </a:t>
            </a:r>
            <a:r>
              <a:rPr lang="en-US" altLang="en-US" sz="1800" dirty="0" err="1" smtClean="0">
                <a:latin typeface="Times New Roman" pitchFamily="18" charset="0"/>
                <a:cs typeface="Times New Roman" pitchFamily="18" charset="0"/>
              </a:rPr>
              <a:t>RevCom</a:t>
            </a:r>
            <a:r>
              <a:rPr lang="en-US" altLang="en-US" sz="1800" dirty="0" smtClean="0">
                <a:latin typeface="Times New Roman" pitchFamily="18" charset="0"/>
                <a:cs typeface="Times New Roman" pitchFamily="18" charset="0"/>
              </a:rPr>
              <a:t>			Oct 2015</a:t>
            </a:r>
            <a:endParaRPr lang="en-US" altLang="en-US" sz="1800" dirty="0">
              <a:latin typeface="Times New Roman" pitchFamily="18" charset="0"/>
              <a:cs typeface="Times New Roman" pitchFamily="18" charset="0"/>
            </a:endParaRPr>
          </a:p>
          <a:p>
            <a:pPr marL="0" indent="0">
              <a:buFontTx/>
              <a:buNone/>
              <a:defRPr/>
            </a:pPr>
            <a:endParaRPr lang="en-US" altLang="en-US" sz="1800" dirty="0" smtClean="0">
              <a:latin typeface="Times New Roman" pitchFamily="18" charset="0"/>
              <a:cs typeface="Times New Roman" pitchFamily="18" charset="0"/>
            </a:endParaRPr>
          </a:p>
        </p:txBody>
      </p:sp>
      <p:sp>
        <p:nvSpPr>
          <p:cNvPr id="2867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867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July </a:t>
            </a:r>
            <a:r>
              <a:rPr lang="en-US" altLang="en-US" sz="1400" dirty="0" smtClean="0">
                <a:latin typeface="Times New Roman" pitchFamily="18" charset="0"/>
              </a:rPr>
              <a:t>2015</a:t>
            </a:r>
            <a:endParaRPr lang="en-US" altLang="en-US" sz="1400" dirty="0">
              <a:latin typeface="Times New Roman" pitchFamily="18" charset="0"/>
            </a:endParaRPr>
          </a:p>
        </p:txBody>
      </p:sp>
    </p:spTree>
    <p:extLst>
      <p:ext uri="{BB962C8B-B14F-4D97-AF65-F5344CB8AC3E}">
        <p14:creationId xmlns:p14="http://schemas.microsoft.com/office/powerpoint/2010/main" val="39030696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b="1" dirty="0" smtClean="0"/>
              <a:t>Plan for Sept’15 Meeting</a:t>
            </a:r>
          </a:p>
        </p:txBody>
      </p:sp>
      <p:sp>
        <p:nvSpPr>
          <p:cNvPr id="31747" name="Content Placeholder 2"/>
          <p:cNvSpPr>
            <a:spLocks noGrp="1"/>
          </p:cNvSpPr>
          <p:nvPr>
            <p:ph idx="1"/>
          </p:nvPr>
        </p:nvSpPr>
        <p:spPr>
          <a:xfrm>
            <a:off x="381000" y="1981200"/>
            <a:ext cx="8382000" cy="4114800"/>
          </a:xfrm>
        </p:spPr>
        <p:txBody>
          <a:bodyPr/>
          <a:lstStyle/>
          <a:p>
            <a:r>
              <a:rPr lang="en-US" altLang="en-US" dirty="0" smtClean="0">
                <a:latin typeface="Times New Roman" pitchFamily="18" charset="0"/>
                <a:cs typeface="Times New Roman" pitchFamily="18" charset="0"/>
              </a:rPr>
              <a:t>Comment resolution </a:t>
            </a:r>
            <a:r>
              <a:rPr lang="en-US" altLang="en-US" dirty="0" smtClean="0">
                <a:latin typeface="Times New Roman" pitchFamily="18" charset="0"/>
                <a:cs typeface="Times New Roman" pitchFamily="18" charset="0"/>
              </a:rPr>
              <a:t>for </a:t>
            </a:r>
            <a:r>
              <a:rPr lang="en-US" altLang="en-US" dirty="0" smtClean="0">
                <a:latin typeface="Times New Roman" pitchFamily="18" charset="0"/>
                <a:cs typeface="Times New Roman" pitchFamily="18" charset="0"/>
              </a:rPr>
              <a:t>sponsor </a:t>
            </a:r>
            <a:r>
              <a:rPr lang="en-US" altLang="en-US" dirty="0" smtClean="0">
                <a:latin typeface="Times New Roman" pitchFamily="18" charset="0"/>
                <a:cs typeface="Times New Roman" pitchFamily="18" charset="0"/>
              </a:rPr>
              <a:t>ballot</a:t>
            </a:r>
          </a:p>
          <a:p>
            <a:pPr marL="342900" lvl="1" indent="-342900">
              <a:buFontTx/>
              <a:buChar char="•"/>
            </a:pPr>
            <a:r>
              <a:rPr lang="en-US" altLang="en-US" sz="3200" dirty="0" smtClean="0">
                <a:latin typeface="Times New Roman" pitchFamily="18" charset="0"/>
                <a:ea typeface="+mn-ea"/>
                <a:cs typeface="Times New Roman" pitchFamily="18" charset="0"/>
              </a:rPr>
              <a:t>Prepare </a:t>
            </a:r>
            <a:r>
              <a:rPr lang="en-US" altLang="en-US" sz="3200" dirty="0" smtClean="0">
                <a:latin typeface="Times New Roman" pitchFamily="18" charset="0"/>
                <a:ea typeface="+mn-ea"/>
                <a:cs typeface="Times New Roman" pitchFamily="18" charset="0"/>
              </a:rPr>
              <a:t>material for “approval </a:t>
            </a:r>
            <a:r>
              <a:rPr lang="en-US" altLang="en-US" sz="3200" dirty="0">
                <a:latin typeface="Times New Roman" pitchFamily="18" charset="0"/>
                <a:ea typeface="+mn-ea"/>
                <a:cs typeface="Times New Roman" pitchFamily="18" charset="0"/>
              </a:rPr>
              <a:t>to submit to </a:t>
            </a:r>
            <a:r>
              <a:rPr lang="en-US" altLang="en-US" sz="3200" dirty="0" err="1" smtClean="0">
                <a:latin typeface="Times New Roman" pitchFamily="18" charset="0"/>
                <a:ea typeface="+mn-ea"/>
                <a:cs typeface="Times New Roman" pitchFamily="18" charset="0"/>
              </a:rPr>
              <a:t>RevCom</a:t>
            </a:r>
            <a:r>
              <a:rPr lang="en-US" altLang="en-US" sz="3200" dirty="0" smtClean="0">
                <a:latin typeface="Times New Roman" pitchFamily="18" charset="0"/>
                <a:ea typeface="+mn-ea"/>
                <a:cs typeface="Times New Roman" pitchFamily="18" charset="0"/>
              </a:rPr>
              <a:t>”</a:t>
            </a:r>
            <a:endParaRPr lang="en-US" altLang="en-US" sz="3200" dirty="0">
              <a:latin typeface="Times New Roman" pitchFamily="18" charset="0"/>
              <a:ea typeface="+mn-ea"/>
              <a:cs typeface="Times New Roman" pitchFamily="18" charset="0"/>
            </a:endParaRPr>
          </a:p>
          <a:p>
            <a:endParaRPr lang="en-US" altLang="en-US" dirty="0" smtClean="0">
              <a:latin typeface="Times New Roman" pitchFamily="18" charset="0"/>
              <a:cs typeface="Times New Roman" pitchFamily="18" charset="0"/>
            </a:endParaRPr>
          </a:p>
        </p:txBody>
      </p:sp>
      <p:sp>
        <p:nvSpPr>
          <p:cNvPr id="317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ED67C1F8-5A7C-42A4-A676-37A5C13DDF7E}" type="slidenum">
              <a:rPr lang="en-US" altLang="en-US" sz="1200">
                <a:latin typeface="Times New Roman" pitchFamily="18" charset="0"/>
              </a:rPr>
              <a:pPr>
                <a:spcBef>
                  <a:spcPct val="0"/>
                </a:spcBef>
                <a:buFontTx/>
                <a:buNone/>
              </a:pPr>
              <a:t>17</a:t>
            </a:fld>
            <a:endParaRPr lang="en-US" altLang="en-US" sz="1200">
              <a:latin typeface="Times New Roman" pitchFamily="18" charset="0"/>
            </a:endParaRPr>
          </a:p>
        </p:txBody>
      </p:sp>
      <p:sp>
        <p:nvSpPr>
          <p:cNvPr id="3174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3175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July 2015</a:t>
            </a:r>
          </a:p>
        </p:txBody>
      </p:sp>
    </p:spTree>
    <p:extLst>
      <p:ext uri="{BB962C8B-B14F-4D97-AF65-F5344CB8AC3E}">
        <p14:creationId xmlns:p14="http://schemas.microsoft.com/office/powerpoint/2010/main" val="29704044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18</a:t>
            </a:fld>
            <a:endParaRPr lang="en-GB" altLang="en-US" sz="1200">
              <a:latin typeface="Times New Roman" pitchFamily="18" charset="0"/>
            </a:endParaRP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July</a:t>
            </a:r>
          </a:p>
        </p:txBody>
      </p:sp>
      <p:sp>
        <p:nvSpPr>
          <p:cNvPr id="7" name="Title 1"/>
          <p:cNvSpPr>
            <a:spLocks noGrp="1"/>
          </p:cNvSpPr>
          <p:nvPr/>
        </p:nvSpPr>
        <p:spPr bwMode="auto">
          <a:xfrm>
            <a:off x="685800" y="2286000"/>
            <a:ext cx="7772400" cy="147002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5400" b="0" dirty="0" err="1" smtClean="0">
                <a:ln w="11430"/>
                <a:solidFill>
                  <a:schemeClr val="tx1"/>
                </a:solidFill>
                <a:effectLst>
                  <a:outerShdw blurRad="50800" dist="39000" dir="5460000" algn="tl">
                    <a:srgbClr val="000000">
                      <a:alpha val="38000"/>
                    </a:srgbClr>
                  </a:outerShdw>
                </a:effectLst>
              </a:rPr>
              <a:t>AoB</a:t>
            </a:r>
            <a:r>
              <a:rPr lang="en-US" sz="5400" b="0" dirty="0" smtClean="0">
                <a:ln w="11430"/>
                <a:solidFill>
                  <a:schemeClr val="tx1"/>
                </a:solidFill>
                <a:effectLst>
                  <a:outerShdw blurRad="50800" dist="39000" dir="5460000" algn="tl">
                    <a:srgbClr val="000000">
                      <a:alpha val="38000"/>
                    </a:srgbClr>
                  </a:outerShdw>
                </a:effectLst>
              </a:rPr>
              <a:t>?</a:t>
            </a:r>
            <a:endParaRPr lang="en-US" sz="5400" b="0" dirty="0">
              <a:ln w="11430"/>
              <a:solidFill>
                <a:schemeClr val="tx1"/>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2387050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19</a:t>
            </a:fld>
            <a:endParaRPr lang="en-GB" altLang="en-US" sz="1200">
              <a:latin typeface="Times New Roman" pitchFamily="18" charset="0"/>
            </a:endParaRP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July 2015</a:t>
            </a:r>
          </a:p>
        </p:txBody>
      </p:sp>
      <p:sp>
        <p:nvSpPr>
          <p:cNvPr id="7" name="Title 1"/>
          <p:cNvSpPr>
            <a:spLocks noGrp="1"/>
          </p:cNvSpPr>
          <p:nvPr/>
        </p:nvSpPr>
        <p:spPr bwMode="auto">
          <a:xfrm>
            <a:off x="685800" y="2286000"/>
            <a:ext cx="7772400" cy="147002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5400" b="0" dirty="0" smtClean="0">
                <a:ln w="11430"/>
                <a:solidFill>
                  <a:schemeClr val="tx1"/>
                </a:solidFill>
                <a:effectLst>
                  <a:outerShdw blurRad="50800" dist="39000" dir="5460000" algn="tl">
                    <a:srgbClr val="000000">
                      <a:alpha val="38000"/>
                    </a:srgbClr>
                  </a:outerShdw>
                </a:effectLst>
              </a:rPr>
              <a:t>-Adjourned-</a:t>
            </a:r>
            <a:endParaRPr lang="en-US" sz="5400" b="0" dirty="0">
              <a:ln w="11430"/>
              <a:solidFill>
                <a:schemeClr val="tx1"/>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3539066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43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9D4C85E-DC5C-47CD-BCAC-1C664FD44C89}" type="slidenum">
              <a:rPr lang="en-US" altLang="en-US" sz="1200">
                <a:latin typeface="Times New Roman" pitchFamily="18" charset="0"/>
              </a:rPr>
              <a:pPr>
                <a:spcBef>
                  <a:spcPct val="0"/>
                </a:spcBef>
                <a:buFontTx/>
                <a:buNone/>
              </a:pPr>
              <a:t>2</a:t>
            </a:fld>
            <a:endParaRPr lang="en-US" altLang="en-US" sz="1200">
              <a:latin typeface="Times New Roman" pitchFamily="18" charset="0"/>
            </a:endParaRPr>
          </a:p>
        </p:txBody>
      </p:sp>
      <p:sp>
        <p:nvSpPr>
          <p:cNvPr id="14340" name="Rectangle 2"/>
          <p:cNvSpPr>
            <a:spLocks noGrp="1" noChangeArrowheads="1"/>
          </p:cNvSpPr>
          <p:nvPr>
            <p:ph type="ctrTitle"/>
          </p:nvPr>
        </p:nvSpPr>
        <p:spPr>
          <a:xfrm>
            <a:off x="685800" y="2286000"/>
            <a:ext cx="7772400" cy="1143000"/>
          </a:xfrm>
        </p:spPr>
        <p:txBody>
          <a:bodyPr/>
          <a:lstStyle/>
          <a:p>
            <a:r>
              <a:rPr lang="en-US" altLang="en-US" dirty="0" smtClean="0"/>
              <a:t>IEEE 802.15.4q Task Group</a:t>
            </a:r>
          </a:p>
        </p:txBody>
      </p:sp>
      <p:sp>
        <p:nvSpPr>
          <p:cNvPr id="14341" name="Rectangle 3"/>
          <p:cNvSpPr>
            <a:spLocks noGrp="1" noChangeArrowheads="1"/>
          </p:cNvSpPr>
          <p:nvPr>
            <p:ph type="subTitle" idx="1"/>
          </p:nvPr>
        </p:nvSpPr>
        <p:spPr/>
        <p:txBody>
          <a:bodyPr/>
          <a:lstStyle/>
          <a:p>
            <a:r>
              <a:rPr lang="en-US" altLang="en-US" dirty="0" smtClean="0">
                <a:latin typeface="+mj-lt"/>
              </a:rPr>
              <a:t>Report</a:t>
            </a:r>
          </a:p>
          <a:p>
            <a:r>
              <a:rPr lang="en-US" altLang="en-US" sz="2400" dirty="0" smtClean="0">
                <a:latin typeface="+mj-lt"/>
              </a:rPr>
              <a:t>17</a:t>
            </a:r>
            <a:r>
              <a:rPr lang="en-US" altLang="en-US" sz="2400" baseline="30000" dirty="0" smtClean="0">
                <a:latin typeface="+mj-lt"/>
              </a:rPr>
              <a:t>th</a:t>
            </a:r>
            <a:r>
              <a:rPr lang="en-US" altLang="en-US" sz="2400" dirty="0" smtClean="0">
                <a:latin typeface="+mj-lt"/>
              </a:rPr>
              <a:t> Meeting of the ULP Task Group</a:t>
            </a:r>
          </a:p>
          <a:p>
            <a:r>
              <a:rPr lang="en-US" altLang="en-US" sz="2400" dirty="0" smtClean="0">
                <a:latin typeface="+mj-lt"/>
              </a:rPr>
              <a:t>Waikoloa, Big Island, Hawaii</a:t>
            </a:r>
          </a:p>
          <a:p>
            <a:r>
              <a:rPr lang="en-US" altLang="en-US" sz="2400" dirty="0" smtClean="0">
                <a:latin typeface="+mj-lt"/>
              </a:rPr>
              <a:t>July 13~16, 2015</a:t>
            </a:r>
          </a:p>
        </p:txBody>
      </p:sp>
      <p:sp>
        <p:nvSpPr>
          <p:cNvPr id="143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July 2015</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EFC726F2-5EEE-4594-8614-6DE94F5A3B69}" type="slidenum">
              <a:rPr lang="en-US" altLang="en-US" sz="1200">
                <a:latin typeface="Times New Roman" pitchFamily="18" charset="0"/>
              </a:rPr>
              <a:pPr>
                <a:spcBef>
                  <a:spcPct val="0"/>
                </a:spcBef>
                <a:buFontTx/>
                <a:buNone/>
              </a:pPr>
              <a:t>3</a:t>
            </a:fld>
            <a:endParaRPr lang="en-US" altLang="en-US" sz="1200">
              <a:latin typeface="Times New Roman" pitchFamily="18" charset="0"/>
            </a:endParaRPr>
          </a:p>
        </p:txBody>
      </p:sp>
      <p:sp>
        <p:nvSpPr>
          <p:cNvPr id="15363"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r>
              <a:rPr lang="en-US" altLang="en-US" sz="1200" dirty="0" smtClean="0">
                <a:latin typeface="Times New Roman" pitchFamily="18" charset="0"/>
              </a:rPr>
              <a:t>g</a:t>
            </a:r>
          </a:p>
        </p:txBody>
      </p:sp>
      <p:sp>
        <p:nvSpPr>
          <p:cNvPr id="15364"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July 2015</a:t>
            </a:r>
          </a:p>
        </p:txBody>
      </p:sp>
      <p:sp>
        <p:nvSpPr>
          <p:cNvPr id="15365" name="Title 1"/>
          <p:cNvSpPr>
            <a:spLocks noGrp="1"/>
          </p:cNvSpPr>
          <p:nvPr>
            <p:ph type="title"/>
          </p:nvPr>
        </p:nvSpPr>
        <p:spPr>
          <a:xfrm>
            <a:off x="685800" y="685800"/>
            <a:ext cx="7772400" cy="685800"/>
          </a:xfrm>
        </p:spPr>
        <p:txBody>
          <a:bodyPr/>
          <a:lstStyle/>
          <a:p>
            <a:r>
              <a:rPr lang="en-US" altLang="en-US" smtClean="0">
                <a:solidFill>
                  <a:srgbClr val="000000"/>
                </a:solidFill>
              </a:rPr>
              <a:t>Participants, Patents, and Duty to Inform</a:t>
            </a:r>
            <a:endParaRPr lang="en-US" altLang="en-US" smtClean="0"/>
          </a:p>
        </p:txBody>
      </p:sp>
      <p:sp>
        <p:nvSpPr>
          <p:cNvPr id="15366" name="Content Placeholder 2"/>
          <p:cNvSpPr>
            <a:spLocks noGrp="1"/>
          </p:cNvSpPr>
          <p:nvPr>
            <p:ph idx="1"/>
          </p:nvPr>
        </p:nvSpPr>
        <p:spPr>
          <a:xfrm>
            <a:off x="685800" y="1524000"/>
            <a:ext cx="7772400" cy="4724400"/>
          </a:xfrm>
        </p:spPr>
        <p:txBody>
          <a:bodyPr/>
          <a:lstStyle/>
          <a:p>
            <a:pPr>
              <a:spcBef>
                <a:spcPts val="400"/>
              </a:spcBef>
              <a:buSzPct val="50000"/>
              <a:buFontTx/>
              <a:buNone/>
            </a:pPr>
            <a:r>
              <a:rPr lang="en-US" altLang="en-US" sz="1400" b="1" dirty="0" smtClean="0">
                <a:solidFill>
                  <a:srgbClr val="000099"/>
                </a:solidFill>
              </a:rPr>
              <a:t>All participants in this meeting have certain obligations under the IEEE-SA Patent Policy.</a:t>
            </a:r>
          </a:p>
          <a:p>
            <a:pPr>
              <a:spcBef>
                <a:spcPts val="400"/>
              </a:spcBef>
              <a:buSzPct val="50000"/>
              <a:buFontTx/>
              <a:buNone/>
            </a:pPr>
            <a:r>
              <a:rPr lang="en-US" altLang="en-US" sz="1400" b="1" dirty="0" smtClean="0">
                <a:solidFill>
                  <a:srgbClr val="000099"/>
                </a:solidFill>
              </a:rPr>
              <a:t>Participants: </a:t>
            </a:r>
          </a:p>
          <a:p>
            <a:pPr lvl="1">
              <a:spcBef>
                <a:spcPts val="400"/>
              </a:spcBef>
              <a:buClr>
                <a:srgbClr val="002060"/>
              </a:buClr>
              <a:buSzPct val="75000"/>
              <a:buFont typeface="Wingdings" panose="05000000000000000000" pitchFamily="2" charset="2"/>
              <a:buChar char="q"/>
            </a:pPr>
            <a:r>
              <a:rPr lang="en-US" altLang="en-US" sz="1400" b="1" dirty="0" smtClean="0">
                <a:solidFill>
                  <a:srgbClr val="0000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2">
              <a:spcBef>
                <a:spcPts val="350"/>
              </a:spcBef>
              <a:buClr>
                <a:srgbClr val="002060"/>
              </a:buClr>
              <a:buSzPct val="50000"/>
              <a:buFont typeface="Wingdings" panose="05000000000000000000" pitchFamily="2" charset="2"/>
              <a:buChar char="q"/>
            </a:pPr>
            <a:r>
              <a:rPr lang="en-US" altLang="en-US" sz="1400" b="1" dirty="0" smtClean="0">
                <a:solidFill>
                  <a:srgbClr val="000099"/>
                </a:solidFill>
              </a:rPr>
              <a:t>“Personal awareness” means that the participant “is personally aware that the holder may have a potential Essential Patent Claim,” even if the participant is not personally aware of the specific patents or</a:t>
            </a:r>
            <a:r>
              <a:rPr lang="en-US" altLang="en-US" sz="1400" b="1" dirty="0" smtClean="0">
                <a:solidFill>
                  <a:srgbClr val="FF3300"/>
                </a:solidFill>
              </a:rPr>
              <a:t> </a:t>
            </a:r>
            <a:r>
              <a:rPr lang="en-US" altLang="en-US" sz="1400" b="1" dirty="0" smtClean="0">
                <a:solidFill>
                  <a:srgbClr val="000099"/>
                </a:solidFill>
              </a:rPr>
              <a:t>patent claims</a:t>
            </a:r>
          </a:p>
          <a:p>
            <a:pPr lvl="1">
              <a:spcBef>
                <a:spcPts val="400"/>
              </a:spcBef>
              <a:buClr>
                <a:srgbClr val="002060"/>
              </a:buClr>
              <a:buSzPct val="75000"/>
              <a:buFont typeface="Wingdings" panose="05000000000000000000" pitchFamily="2" charset="2"/>
              <a:buChar char="q"/>
            </a:pPr>
            <a:r>
              <a:rPr lang="en-US" altLang="en-US" sz="1400" b="1" dirty="0">
                <a:solidFill>
                  <a:srgbClr val="0000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spcBef>
                <a:spcPts val="400"/>
              </a:spcBef>
              <a:buClr>
                <a:srgbClr val="002060"/>
              </a:buClr>
              <a:buSzPct val="75000"/>
              <a:buFont typeface="Wingdings" panose="05000000000000000000" pitchFamily="2" charset="2"/>
              <a:buChar char="q"/>
            </a:pPr>
            <a:r>
              <a:rPr lang="en-US" altLang="en-US" sz="1400" b="1" dirty="0">
                <a:solidFill>
                  <a:srgbClr val="000099"/>
                </a:solidFill>
              </a:rPr>
              <a:t>The above does not apply if the patent claim is already the subject of an Accepted Letter of Assurance that applies to the proposed standard(s) under consideration by this group</a:t>
            </a:r>
          </a:p>
          <a:p>
            <a:pPr>
              <a:spcBef>
                <a:spcPts val="400"/>
              </a:spcBef>
              <a:buSzPct val="50000"/>
              <a:buFontTx/>
              <a:buNone/>
            </a:pPr>
            <a:r>
              <a:rPr lang="en-GB" altLang="en-US" sz="1400" dirty="0" smtClean="0">
                <a:solidFill>
                  <a:srgbClr val="000099"/>
                </a:solidFill>
              </a:rPr>
              <a:t>		Quoted text excerpted from IEEE-SA Standards Board Bylaws </a:t>
            </a:r>
            <a:r>
              <a:rPr lang="en-GB" altLang="en-US" sz="1400" dirty="0" err="1" smtClean="0">
                <a:solidFill>
                  <a:srgbClr val="000099"/>
                </a:solidFill>
              </a:rPr>
              <a:t>subclause</a:t>
            </a:r>
            <a:r>
              <a:rPr lang="en-GB" altLang="en-US" sz="1400" dirty="0" smtClean="0">
                <a:solidFill>
                  <a:srgbClr val="000099"/>
                </a:solidFill>
              </a:rPr>
              <a:t> 6.2</a:t>
            </a:r>
          </a:p>
          <a:p>
            <a:pPr>
              <a:spcBef>
                <a:spcPts val="400"/>
              </a:spcBef>
              <a:buClr>
                <a:srgbClr val="002060"/>
              </a:buClr>
              <a:buSzPct val="75000"/>
              <a:buFont typeface="Wingdings" panose="05000000000000000000" pitchFamily="2" charset="2"/>
              <a:buChar char="q"/>
            </a:pPr>
            <a:r>
              <a:rPr lang="en-US" altLang="en-US" sz="1400" b="1" dirty="0">
                <a:solidFill>
                  <a:srgbClr val="000099"/>
                </a:solidFill>
              </a:rPr>
              <a:t>Early identification of holders of potential Essential Patent Claims is strongly </a:t>
            </a:r>
            <a:r>
              <a:rPr lang="en-US" altLang="en-US" sz="1400" b="1" dirty="0" smtClean="0">
                <a:solidFill>
                  <a:srgbClr val="000099"/>
                </a:solidFill>
              </a:rPr>
              <a:t>encouraged</a:t>
            </a:r>
          </a:p>
          <a:p>
            <a:pPr>
              <a:spcBef>
                <a:spcPts val="400"/>
              </a:spcBef>
              <a:buClr>
                <a:srgbClr val="002060"/>
              </a:buClr>
              <a:buSzPct val="75000"/>
              <a:buFont typeface="Wingdings" panose="05000000000000000000" pitchFamily="2" charset="2"/>
              <a:buChar char="q"/>
            </a:pPr>
            <a:r>
              <a:rPr lang="en-US" altLang="en-US" sz="1400" b="1" dirty="0" smtClean="0">
                <a:solidFill>
                  <a:srgbClr val="000099"/>
                </a:solidFill>
              </a:rPr>
              <a:t>No </a:t>
            </a:r>
            <a:r>
              <a:rPr lang="en-US" altLang="en-US" sz="1400" b="1" dirty="0">
                <a:solidFill>
                  <a:srgbClr val="000099"/>
                </a:solidFill>
              </a:rPr>
              <a:t>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B88F4BD6-F745-4EEC-97E7-89E85E3AFB75}" type="slidenum">
              <a:rPr lang="en-US" altLang="en-US" sz="1200">
                <a:latin typeface="Times New Roman" pitchFamily="18" charset="0"/>
              </a:rPr>
              <a:pPr>
                <a:spcBef>
                  <a:spcPct val="0"/>
                </a:spcBef>
                <a:buFontTx/>
                <a:buNone/>
              </a:pPr>
              <a:t>4</a:t>
            </a:fld>
            <a:endParaRPr lang="en-US" altLang="en-US" sz="1200">
              <a:latin typeface="Times New Roman" pitchFamily="18" charset="0"/>
            </a:endParaRPr>
          </a:p>
        </p:txBody>
      </p:sp>
      <p:sp>
        <p:nvSpPr>
          <p:cNvPr id="1638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6388"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July 2015</a:t>
            </a:r>
          </a:p>
        </p:txBody>
      </p:sp>
      <p:sp>
        <p:nvSpPr>
          <p:cNvPr id="16389" name="Title 1"/>
          <p:cNvSpPr>
            <a:spLocks noGrp="1"/>
          </p:cNvSpPr>
          <p:nvPr>
            <p:ph type="title"/>
          </p:nvPr>
        </p:nvSpPr>
        <p:spPr>
          <a:xfrm>
            <a:off x="685800" y="685800"/>
            <a:ext cx="7772400" cy="685800"/>
          </a:xfrm>
        </p:spPr>
        <p:txBody>
          <a:bodyPr/>
          <a:lstStyle/>
          <a:p>
            <a:r>
              <a:rPr lang="en-US" altLang="en-US" u="sng" smtClean="0">
                <a:solidFill>
                  <a:schemeClr val="tx1"/>
                </a:solidFill>
              </a:rPr>
              <a:t>Patent Related Links</a:t>
            </a:r>
            <a:endParaRPr lang="en-US" altLang="en-US" smtClean="0"/>
          </a:p>
        </p:txBody>
      </p:sp>
      <p:sp>
        <p:nvSpPr>
          <p:cNvPr id="16390" name="Content Placeholder 2"/>
          <p:cNvSpPr>
            <a:spLocks noGrp="1"/>
          </p:cNvSpPr>
          <p:nvPr>
            <p:ph idx="1"/>
          </p:nvPr>
        </p:nvSpPr>
        <p:spPr>
          <a:xfrm>
            <a:off x="685800" y="1524000"/>
            <a:ext cx="7772400" cy="2743200"/>
          </a:xfrm>
        </p:spPr>
        <p:txBody>
          <a:bodyPr/>
          <a:lstStyle/>
          <a:p>
            <a:pPr lvl="1">
              <a:lnSpc>
                <a:spcPct val="90000"/>
              </a:lnSpc>
              <a:buFont typeface="Monotype Sorts"/>
              <a:buNone/>
            </a:pPr>
            <a:r>
              <a:rPr lang="en-US" altLang="en-US" sz="1800" smtClean="0">
                <a:solidFill>
                  <a:srgbClr val="22228B"/>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1800" smtClean="0">
                <a:solidFill>
                  <a:srgbClr val="22228B"/>
                </a:solidFill>
                <a:cs typeface="Times New Roman" pitchFamily="18" charset="0"/>
              </a:rPr>
              <a:t>	Patent Policy is stated in these sources:</a:t>
            </a:r>
          </a:p>
          <a:p>
            <a:pPr lvl="1">
              <a:lnSpc>
                <a:spcPct val="90000"/>
              </a:lnSpc>
              <a:buFont typeface="Monotype Sorts"/>
              <a:buNone/>
            </a:pPr>
            <a:r>
              <a:rPr lang="en-GB" altLang="en-US" sz="1800" smtClean="0">
                <a:solidFill>
                  <a:srgbClr val="22228B"/>
                </a:solidFill>
              </a:rPr>
              <a:t>		IEEE-SA Standards Boards Bylaws</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http://standards.ieee.org/develop/policies/bylaws/sect6-7.html#6</a:t>
            </a:r>
          </a:p>
          <a:p>
            <a:pPr lvl="1">
              <a:lnSpc>
                <a:spcPct val="90000"/>
              </a:lnSpc>
              <a:buFont typeface="Monotype Sorts"/>
              <a:buNone/>
            </a:pPr>
            <a:r>
              <a:rPr lang="en-GB" altLang="en-US" sz="1800" smtClean="0">
                <a:solidFill>
                  <a:srgbClr val="22228B"/>
                </a:solidFill>
              </a:rPr>
              <a:t>		IEEE-SA Standards Board Operations Manual</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http://standards.ieee.org/develop/policies/opman/sect6.html#6.3</a:t>
            </a:r>
            <a:endParaRPr lang="en-US" altLang="en-US" sz="1800" smtClean="0">
              <a:solidFill>
                <a:srgbClr val="22228B"/>
              </a:solidFill>
            </a:endParaRPr>
          </a:p>
          <a:p>
            <a:pPr lvl="1">
              <a:lnSpc>
                <a:spcPct val="90000"/>
              </a:lnSpc>
              <a:buFont typeface="Monotype Sorts"/>
              <a:buNone/>
            </a:pPr>
            <a:r>
              <a:rPr lang="en-US" altLang="en-US" sz="1800" smtClean="0">
                <a:solidFill>
                  <a:srgbClr val="22228B"/>
                </a:solidFill>
                <a:cs typeface="Times New Roman" pitchFamily="18" charset="0"/>
              </a:rPr>
              <a:t>	Material about the patent policy is available at</a:t>
            </a:r>
            <a:r>
              <a:rPr lang="en-US" altLang="en-US" sz="1800" smtClean="0">
                <a:solidFill>
                  <a:srgbClr val="22228B"/>
                </a:solidFill>
              </a:rPr>
              <a:t> </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http://standards.ieee.org/about/sasb/patcom/materials.html</a:t>
            </a:r>
          </a:p>
          <a:p>
            <a:pPr>
              <a:spcBef>
                <a:spcPts val="400"/>
              </a:spcBef>
              <a:buSzPct val="50000"/>
              <a:buFontTx/>
              <a:buNone/>
            </a:pPr>
            <a:endParaRPr lang="en-US" altLang="en-US" sz="1400" b="1" smtClean="0">
              <a:solidFill>
                <a:srgbClr val="000099"/>
              </a:solidFill>
            </a:endParaRPr>
          </a:p>
        </p:txBody>
      </p:sp>
      <p:sp>
        <p:nvSpPr>
          <p:cNvPr id="16391" name="Rectangle 7"/>
          <p:cNvSpPr>
            <a:spLocks noChangeArrowheads="1"/>
          </p:cNvSpPr>
          <p:nvPr/>
        </p:nvSpPr>
        <p:spPr bwMode="auto">
          <a:xfrm>
            <a:off x="1281113" y="44958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altLang="en-US" b="1">
                <a:solidFill>
                  <a:srgbClr val="000099"/>
                </a:solidFill>
                <a:latin typeface="Arial" pitchFamily="34" charset="0"/>
              </a:rPr>
              <a:t>This slide set is available at https://development.standards.ieee.org/myproject/Public/mytools/mob/slideset.ppt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00C2B22F-ECDC-4580-B629-746F59FC3E47}" type="slidenum">
              <a:rPr lang="en-US" altLang="en-US" sz="1200">
                <a:latin typeface="Times New Roman" pitchFamily="18" charset="0"/>
              </a:rPr>
              <a:pPr>
                <a:spcBef>
                  <a:spcPct val="0"/>
                </a:spcBef>
                <a:buFontTx/>
                <a:buNone/>
              </a:pPr>
              <a:t>5</a:t>
            </a:fld>
            <a:endParaRPr lang="en-US" altLang="en-US" sz="1200">
              <a:latin typeface="Times New Roman" pitchFamily="18" charset="0"/>
            </a:endParaRPr>
          </a:p>
        </p:txBody>
      </p:sp>
      <p:sp>
        <p:nvSpPr>
          <p:cNvPr id="1741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7412"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July 2015</a:t>
            </a:r>
          </a:p>
        </p:txBody>
      </p:sp>
      <p:sp>
        <p:nvSpPr>
          <p:cNvPr id="17413" name="Title 1"/>
          <p:cNvSpPr>
            <a:spLocks noGrp="1"/>
          </p:cNvSpPr>
          <p:nvPr>
            <p:ph type="title"/>
          </p:nvPr>
        </p:nvSpPr>
        <p:spPr>
          <a:xfrm>
            <a:off x="685800" y="685800"/>
            <a:ext cx="7772400" cy="685800"/>
          </a:xfrm>
        </p:spPr>
        <p:txBody>
          <a:bodyPr/>
          <a:lstStyle/>
          <a:p>
            <a:r>
              <a:rPr lang="en-US" altLang="en-US" smtClean="0">
                <a:solidFill>
                  <a:schemeClr val="tx1"/>
                </a:solidFill>
              </a:rPr>
              <a:t>Call for Potentially Essential Patents</a:t>
            </a:r>
            <a:endParaRPr lang="en-US" altLang="en-US" smtClean="0"/>
          </a:p>
        </p:txBody>
      </p:sp>
      <p:sp>
        <p:nvSpPr>
          <p:cNvPr id="3" name="Content Placeholder 2"/>
          <p:cNvSpPr>
            <a:spLocks noGrp="1"/>
          </p:cNvSpPr>
          <p:nvPr>
            <p:ph idx="1"/>
          </p:nvPr>
        </p:nvSpPr>
        <p:spPr>
          <a:xfrm>
            <a:off x="685800" y="1524000"/>
            <a:ext cx="7772400" cy="4724400"/>
          </a:xfrm>
        </p:spPr>
        <p:txBody>
          <a:bodyPr/>
          <a:lstStyle/>
          <a:p>
            <a:pPr marL="36512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Either speak up now or</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Provide the chair of this group with the identity of the holder(s) of any and all such claims as soon as possible or</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Cause an LOA to be submitted</a:t>
            </a:r>
          </a:p>
          <a:p>
            <a:pPr>
              <a:spcBef>
                <a:spcPts val="400"/>
              </a:spcBef>
              <a:buSzPct val="50000"/>
              <a:buFontTx/>
              <a:buNone/>
              <a:defRPr/>
            </a:pPr>
            <a:endParaRPr lang="en-US" altLang="en-US" sz="1400" b="1" dirty="0">
              <a:solidFill>
                <a:srgbClr val="000099"/>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1C89B078-D88E-48E1-BE1D-C73CDC0DEE28}" type="slidenum">
              <a:rPr lang="en-US" altLang="en-US" sz="1200">
                <a:latin typeface="Times New Roman" pitchFamily="18" charset="0"/>
              </a:rPr>
              <a:pPr>
                <a:spcBef>
                  <a:spcPct val="0"/>
                </a:spcBef>
                <a:buFontTx/>
                <a:buNone/>
              </a:pPr>
              <a:t>6</a:t>
            </a:fld>
            <a:endParaRPr lang="en-US" altLang="en-US" sz="1200">
              <a:latin typeface="Times New Roman" pitchFamily="18" charset="0"/>
            </a:endParaRPr>
          </a:p>
        </p:txBody>
      </p:sp>
      <p:sp>
        <p:nvSpPr>
          <p:cNvPr id="1843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8436"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July 2015</a:t>
            </a:r>
          </a:p>
        </p:txBody>
      </p:sp>
      <p:sp>
        <p:nvSpPr>
          <p:cNvPr id="18437" name="Title 1"/>
          <p:cNvSpPr>
            <a:spLocks noGrp="1"/>
          </p:cNvSpPr>
          <p:nvPr>
            <p:ph type="title"/>
          </p:nvPr>
        </p:nvSpPr>
        <p:spPr>
          <a:xfrm>
            <a:off x="685800" y="685800"/>
            <a:ext cx="7772400" cy="685800"/>
          </a:xfrm>
        </p:spPr>
        <p:txBody>
          <a:bodyPr/>
          <a:lstStyle/>
          <a:p>
            <a:r>
              <a:rPr lang="en-US" altLang="en-US" u="sng" smtClean="0">
                <a:solidFill>
                  <a:schemeClr val="tx1"/>
                </a:solidFill>
              </a:rPr>
              <a:t>Other Guidelines for IEEE WG Meetings</a:t>
            </a:r>
            <a:endParaRPr lang="en-US" altLang="en-US" smtClean="0"/>
          </a:p>
        </p:txBody>
      </p:sp>
      <p:sp>
        <p:nvSpPr>
          <p:cNvPr id="3" name="Content Placeholder 2"/>
          <p:cNvSpPr>
            <a:spLocks noGrp="1"/>
          </p:cNvSpPr>
          <p:nvPr>
            <p:ph idx="1"/>
          </p:nvPr>
        </p:nvSpPr>
        <p:spPr>
          <a:xfrm>
            <a:off x="685800" y="1524000"/>
            <a:ext cx="7772400" cy="4724400"/>
          </a:xfrm>
        </p:spPr>
        <p:txBody>
          <a:bodyPr/>
          <a:lstStyle/>
          <a:p>
            <a:pPr>
              <a:lnSpc>
                <a:spcPct val="80000"/>
              </a:lnSpc>
              <a:spcAft>
                <a:spcPct val="40000"/>
              </a:spcAft>
              <a:buClr>
                <a:srgbClr val="002060"/>
              </a:buClr>
              <a:buSzPct val="50000"/>
              <a:buFont typeface="Wingdings" panose="05000000000000000000" pitchFamily="2" charset="2"/>
              <a:buChar char="q"/>
              <a:defRPr/>
            </a:pPr>
            <a:r>
              <a:rPr lang="en-US" altLang="en-US" sz="1800" b="1" dirty="0" smtClean="0">
                <a:solidFill>
                  <a:srgbClr val="2D2DB9"/>
                </a:solidFill>
              </a:rPr>
              <a:t>All IEEE-SA standards meetings shall be conducted in compliance with all applicable laws, including antitrust and competition laws. </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smtClean="0">
                <a:solidFill>
                  <a:srgbClr val="2D2DB9"/>
                </a:solidFill>
              </a:rPr>
              <a:t>Don’t discuss the interpretation, validity, or essentiality of patents/patent claims. </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specific license rates, terms, or conditions.</a:t>
            </a:r>
          </a:p>
          <a:p>
            <a:pPr lvl="2">
              <a:lnSpc>
                <a:spcPct val="80000"/>
              </a:lnSpc>
              <a:spcAft>
                <a:spcPct val="40000"/>
              </a:spcAft>
              <a:buClr>
                <a:srgbClr val="002060"/>
              </a:buClr>
              <a:buSzPct val="50000"/>
              <a:buFont typeface="Monotype Sorts" charset="2"/>
              <a:buChar char="l"/>
              <a:defRPr/>
            </a:pPr>
            <a:r>
              <a:rPr lang="en-US" altLang="en-US" sz="1400" dirty="0" smtClean="0">
                <a:solidFill>
                  <a:srgbClr val="2D2DB9"/>
                </a:solidFill>
              </a:rPr>
              <a:t>Relative costs, including licensing costs of essential patent claims, of different technical approaches may be discussed in standards development meetings. </a:t>
            </a:r>
          </a:p>
          <a:p>
            <a:pPr lvl="3">
              <a:lnSpc>
                <a:spcPct val="80000"/>
              </a:lnSpc>
              <a:spcAft>
                <a:spcPct val="40000"/>
              </a:spcAft>
              <a:buClr>
                <a:srgbClr val="002060"/>
              </a:buClr>
              <a:buSzPct val="50000"/>
              <a:buFont typeface="Monotype Sorts" charset="2"/>
              <a:buChar char="l"/>
              <a:defRPr/>
            </a:pPr>
            <a:r>
              <a:rPr lang="en-GB" altLang="en-US" sz="1400" dirty="0" smtClean="0">
                <a:solidFill>
                  <a:srgbClr val="2D2DB9"/>
                </a:solidFill>
              </a:rPr>
              <a:t>Technical considerations remain primary focus</a:t>
            </a:r>
            <a:endParaRPr lang="en-US" altLang="en-US" sz="1400" dirty="0" smtClean="0">
              <a:solidFill>
                <a:srgbClr val="2D2DB9"/>
              </a:solidFill>
            </a:endParaRP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or engage in the fixing of product prices, allocation of customers, or division of sales markets.</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the status or substance of ongoing or threatened litigation.</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be silent if inappropriate topics are discussed … do formally object.</a:t>
            </a:r>
          </a:p>
          <a:p>
            <a:pPr marL="230188" indent="-230188" algn="ctr">
              <a:lnSpc>
                <a:spcPct val="80000"/>
              </a:lnSpc>
              <a:buClr>
                <a:srgbClr val="CC3300"/>
              </a:buClr>
              <a:buSzPct val="50000"/>
              <a:buFontTx/>
              <a:buNone/>
              <a:defRPr/>
            </a:pPr>
            <a:r>
              <a:rPr lang="en-US" altLang="en-US" sz="1000" b="1" dirty="0" smtClean="0">
                <a:solidFill>
                  <a:srgbClr val="2D2DB9"/>
                </a:solidFill>
              </a:rPr>
              <a:t>---------------------------------------------------------------   </a:t>
            </a:r>
            <a:endParaRPr lang="en-US" altLang="en-US" sz="1200" b="1" dirty="0" smtClean="0">
              <a:solidFill>
                <a:srgbClr val="2D2DB9"/>
              </a:solidFill>
            </a:endParaRPr>
          </a:p>
          <a:p>
            <a:pPr marL="230188" indent="-230188" algn="ctr">
              <a:lnSpc>
                <a:spcPct val="80000"/>
              </a:lnSpc>
              <a:buClr>
                <a:srgbClr val="CC3300"/>
              </a:buClr>
              <a:buSzPct val="50000"/>
              <a:buFontTx/>
              <a:buNone/>
              <a:defRPr/>
            </a:pPr>
            <a:r>
              <a:rPr lang="en-US" altLang="en-US" sz="1200" b="1" dirty="0" smtClean="0">
                <a:solidFill>
                  <a:srgbClr val="2D2DB9"/>
                </a:solidFill>
              </a:rPr>
              <a:t>See </a:t>
            </a:r>
            <a:r>
              <a:rPr lang="en-US" altLang="en-US" sz="1200" b="1" i="1" dirty="0" smtClean="0">
                <a:solidFill>
                  <a:srgbClr val="2D2DB9"/>
                </a:solidFill>
              </a:rPr>
              <a:t>IEEE-SA Standards Board Operations Manual</a:t>
            </a:r>
            <a:r>
              <a:rPr lang="en-US" altLang="en-US" sz="1200" b="1" dirty="0" smtClean="0">
                <a:solidFill>
                  <a:srgbClr val="2D2DB9"/>
                </a:solidFill>
              </a:rPr>
              <a:t>, clause 5.3.10 and </a:t>
            </a:r>
            <a:r>
              <a:rPr lang="en-GB" altLang="en-US" sz="1200" b="1" dirty="0" smtClean="0">
                <a:solidFill>
                  <a:srgbClr val="2D2DB9"/>
                </a:solidFill>
              </a:rPr>
              <a:t>“Promoting Competition and Innovation: What You Need to Know about the IEEE Standards Association's Antitrust and Competition Policy”</a:t>
            </a:r>
            <a:r>
              <a:rPr lang="en-US" altLang="en-US" sz="1200" b="1" dirty="0" smtClean="0">
                <a:solidFill>
                  <a:srgbClr val="2D2DB9"/>
                </a:solidFill>
              </a:rPr>
              <a:t> for more details.</a:t>
            </a:r>
          </a:p>
          <a:p>
            <a:pPr>
              <a:spcBef>
                <a:spcPts val="400"/>
              </a:spcBef>
              <a:buSzPct val="50000"/>
              <a:buFontTx/>
              <a:buNone/>
              <a:defRPr/>
            </a:pPr>
            <a:endParaRPr lang="en-US" altLang="en-US" sz="1400" b="1" dirty="0">
              <a:solidFill>
                <a:srgbClr val="000099"/>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685800"/>
            <a:ext cx="7772400" cy="685800"/>
          </a:xfrm>
        </p:spPr>
        <p:txBody>
          <a:bodyPr/>
          <a:lstStyle/>
          <a:p>
            <a:r>
              <a:rPr lang="en-US" altLang="en-US" b="1" dirty="0" smtClean="0"/>
              <a:t>July 2015 Session</a:t>
            </a:r>
          </a:p>
        </p:txBody>
      </p:sp>
      <p:sp>
        <p:nvSpPr>
          <p:cNvPr id="15363" name="Content Placeholder 2"/>
          <p:cNvSpPr>
            <a:spLocks noGrp="1"/>
          </p:cNvSpPr>
          <p:nvPr>
            <p:ph idx="1"/>
          </p:nvPr>
        </p:nvSpPr>
        <p:spPr>
          <a:xfrm>
            <a:off x="685800" y="1219200"/>
            <a:ext cx="8153400" cy="609600"/>
          </a:xfrm>
        </p:spPr>
        <p:txBody>
          <a:bodyPr/>
          <a:lstStyle/>
          <a:p>
            <a:pPr>
              <a:buFont typeface="Arial" pitchFamily="34" charset="0"/>
              <a:buChar char="•"/>
              <a:defRPr/>
            </a:pPr>
            <a:r>
              <a:rPr lang="en-US" altLang="en-US" sz="2800" dirty="0" smtClean="0">
                <a:latin typeface="Times New Roman" pitchFamily="18" charset="0"/>
              </a:rPr>
              <a:t>Secretary: </a:t>
            </a:r>
            <a:r>
              <a:rPr lang="en-US" altLang="en-US" sz="2800" dirty="0" err="1" smtClean="0">
                <a:latin typeface="Times New Roman" pitchFamily="18" charset="0"/>
              </a:rPr>
              <a:t>Chandrashekhar</a:t>
            </a:r>
            <a:r>
              <a:rPr lang="en-US" altLang="en-US" sz="2800" dirty="0" smtClean="0">
                <a:latin typeface="Times New Roman" pitchFamily="18" charset="0"/>
              </a:rPr>
              <a:t> </a:t>
            </a:r>
            <a:r>
              <a:rPr lang="en-US" altLang="en-US" sz="2800" dirty="0" err="1" smtClean="0">
                <a:latin typeface="Times New Roman" pitchFamily="18" charset="0"/>
              </a:rPr>
              <a:t>Thejaswi</a:t>
            </a:r>
            <a:r>
              <a:rPr lang="en-US" altLang="en-US" sz="2800" dirty="0" smtClean="0">
                <a:latin typeface="Times New Roman" pitchFamily="18" charset="0"/>
              </a:rPr>
              <a:t> PS</a:t>
            </a:r>
            <a:endParaRPr lang="en-US" altLang="en-US" sz="2800" dirty="0">
              <a:latin typeface="Times New Roman" pitchFamily="18" charset="0"/>
            </a:endParaRPr>
          </a:p>
          <a:p>
            <a:pPr>
              <a:buFont typeface="Arial" pitchFamily="34" charset="0"/>
              <a:buChar char="•"/>
              <a:defRPr/>
            </a:pPr>
            <a:r>
              <a:rPr lang="en-US" altLang="en-US" sz="2800" dirty="0" smtClean="0">
                <a:latin typeface="Times New Roman" pitchFamily="18" charset="0"/>
              </a:rPr>
              <a:t>Total of 4 time slots</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a:latin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endParaRP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5F7EEF24-D59A-4484-A67E-ACED2AD24C81}" type="slidenum">
              <a:rPr lang="en-US" altLang="en-US" sz="1200">
                <a:latin typeface="Times New Roman" pitchFamily="18" charset="0"/>
              </a:rPr>
              <a:pPr>
                <a:spcBef>
                  <a:spcPct val="0"/>
                </a:spcBef>
                <a:buFontTx/>
                <a:buNone/>
              </a:pPr>
              <a:t>7</a:t>
            </a:fld>
            <a:endParaRPr lang="en-US" altLang="en-US" sz="1200">
              <a:latin typeface="Times New Roman" pitchFamily="18" charset="0"/>
            </a:endParaRPr>
          </a:p>
        </p:txBody>
      </p:sp>
      <p:sp>
        <p:nvSpPr>
          <p:cNvPr id="1946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9462"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July 2015</a:t>
            </a:r>
          </a:p>
        </p:txBody>
      </p:sp>
      <p:graphicFrame>
        <p:nvGraphicFramePr>
          <p:cNvPr id="7" name="コンテンツ プレースホルダー 8"/>
          <p:cNvGraphicFramePr>
            <a:graphicFrameLocks noGrp="1"/>
          </p:cNvGraphicFramePr>
          <p:nvPr>
            <p:extLst>
              <p:ext uri="{D42A27DB-BD31-4B8C-83A1-F6EECF244321}">
                <p14:modId xmlns:p14="http://schemas.microsoft.com/office/powerpoint/2010/main" val="1079365620"/>
              </p:ext>
            </p:extLst>
          </p:nvPr>
        </p:nvGraphicFramePr>
        <p:xfrm>
          <a:off x="1905000" y="2286000"/>
          <a:ext cx="6248400" cy="2530475"/>
        </p:xfrm>
        <a:graphic>
          <a:graphicData uri="http://schemas.openxmlformats.org/drawingml/2006/table">
            <a:tbl>
              <a:tblPr/>
              <a:tblGrid>
                <a:gridCol w="850428"/>
                <a:gridCol w="1191850"/>
                <a:gridCol w="1191850"/>
                <a:gridCol w="1718872"/>
                <a:gridCol w="1295400"/>
              </a:tblGrid>
              <a:tr h="371475">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itchFamily="34" charset="0"/>
                          <a:ea typeface="MS PGothic" pitchFamily="34" charset="-128"/>
                        </a:rPr>
                        <a:t>Monday</a:t>
                      </a: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itchFamily="34" charset="0"/>
                          <a:ea typeface="MS PGothic" pitchFamily="34" charset="-128"/>
                        </a:rPr>
                        <a:t>Tuesday</a:t>
                      </a: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Wednesday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Thursday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AM1</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rgbClr val="FF0000"/>
                          </a:solidFill>
                          <a:effectLst/>
                          <a:latin typeface="Arial" pitchFamily="34" charset="0"/>
                          <a:ea typeface="MS PGothic" pitchFamily="34" charset="-128"/>
                        </a:rPr>
                        <a:t>TG4q</a:t>
                      </a:r>
                      <a:endParaRPr kumimoji="1" lang="ja-JP" altLang="en-US" sz="1800" b="0" i="0" u="none" strike="noStrike" cap="none" normalizeH="0" baseline="0" dirty="0" smtClean="0">
                        <a:ln>
                          <a:noFill/>
                        </a:ln>
                        <a:solidFill>
                          <a:srgbClr val="FF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TG4q</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PM1</a:t>
                      </a:r>
                      <a:endParaRPr kumimoji="1" lang="ja-JP" altLang="en-US" sz="1800" b="0" i="0" u="none" strike="noStrike" cap="none" normalizeH="0" baseline="0" dirty="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PM2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sngStrike" cap="none" normalizeH="0" baseline="0" dirty="0" smtClean="0">
                          <a:ln>
                            <a:noFill/>
                          </a:ln>
                          <a:solidFill>
                            <a:srgbClr val="FF0000"/>
                          </a:solidFill>
                          <a:effectLst/>
                          <a:latin typeface="Arial" pitchFamily="34" charset="0"/>
                          <a:ea typeface="MS PGothic" pitchFamily="34" charset="-128"/>
                        </a:rPr>
                        <a:t>TG4q</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bl>
          </a:graphicData>
        </a:graphic>
      </p:graphicFrame>
      <p:sp>
        <p:nvSpPr>
          <p:cNvPr id="8" name="Content Placeholder 2"/>
          <p:cNvSpPr txBox="1">
            <a:spLocks/>
          </p:cNvSpPr>
          <p:nvPr/>
        </p:nvSpPr>
        <p:spPr bwMode="auto">
          <a:xfrm>
            <a:off x="685800" y="4953000"/>
            <a:ext cx="86106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085850" indent="-228600">
              <a:spcBef>
                <a:spcPct val="20000"/>
              </a:spcBef>
              <a:buChar char="•"/>
              <a:defRPr sz="2400">
                <a:solidFill>
                  <a:schemeClr val="tx1"/>
                </a:solidFill>
                <a:latin typeface="Arial" pitchFamily="34" charset="0"/>
              </a:defRPr>
            </a:lvl3pPr>
            <a:lvl4pPr marL="1428750" indent="-228600">
              <a:spcBef>
                <a:spcPct val="20000"/>
              </a:spcBef>
              <a:buChar char="–"/>
              <a:defRPr sz="2000">
                <a:solidFill>
                  <a:schemeClr val="tx1"/>
                </a:solidFill>
                <a:latin typeface="Arial" pitchFamily="34" charset="0"/>
              </a:defRPr>
            </a:lvl4pPr>
            <a:lvl5pPr marL="1771650" indent="-228600">
              <a:spcBef>
                <a:spcPct val="20000"/>
              </a:spcBef>
              <a:buChar char="•"/>
              <a:defRPr sz="2000">
                <a:solidFill>
                  <a:schemeClr val="tx1"/>
                </a:solidFill>
                <a:latin typeface="Arial" pitchFamily="34" charset="0"/>
              </a:defRPr>
            </a:lvl5pPr>
            <a:lvl6pPr marL="2228850" indent="-228600" eaLnBrk="0" fontAlgn="base" hangingPunct="0">
              <a:spcBef>
                <a:spcPct val="20000"/>
              </a:spcBef>
              <a:spcAft>
                <a:spcPct val="0"/>
              </a:spcAft>
              <a:buChar char="•"/>
              <a:defRPr sz="2000">
                <a:solidFill>
                  <a:schemeClr val="tx1"/>
                </a:solidFill>
                <a:latin typeface="Arial" pitchFamily="34" charset="0"/>
              </a:defRPr>
            </a:lvl6pPr>
            <a:lvl7pPr marL="2686050" indent="-228600" eaLnBrk="0" fontAlgn="base" hangingPunct="0">
              <a:spcBef>
                <a:spcPct val="20000"/>
              </a:spcBef>
              <a:spcAft>
                <a:spcPct val="0"/>
              </a:spcAft>
              <a:buChar char="•"/>
              <a:defRPr sz="2000">
                <a:solidFill>
                  <a:schemeClr val="tx1"/>
                </a:solidFill>
                <a:latin typeface="Arial" pitchFamily="34" charset="0"/>
              </a:defRPr>
            </a:lvl7pPr>
            <a:lvl8pPr marL="3143250" indent="-228600" eaLnBrk="0" fontAlgn="base" hangingPunct="0">
              <a:spcBef>
                <a:spcPct val="20000"/>
              </a:spcBef>
              <a:spcAft>
                <a:spcPct val="0"/>
              </a:spcAft>
              <a:buChar char="•"/>
              <a:defRPr sz="2000">
                <a:solidFill>
                  <a:schemeClr val="tx1"/>
                </a:solidFill>
                <a:latin typeface="Arial" pitchFamily="34" charset="0"/>
              </a:defRPr>
            </a:lvl8pPr>
            <a:lvl9pPr marL="3600450" indent="-228600" eaLnBrk="0" fontAlgn="base" hangingPunct="0">
              <a:spcBef>
                <a:spcPct val="20000"/>
              </a:spcBef>
              <a:spcAft>
                <a:spcPct val="0"/>
              </a:spcAft>
              <a:buChar char="•"/>
              <a:defRPr sz="2000">
                <a:solidFill>
                  <a:schemeClr val="tx1"/>
                </a:solidFill>
                <a:latin typeface="Arial" pitchFamily="34" charset="0"/>
              </a:defRPr>
            </a:lvl9pPr>
          </a:lstStyle>
          <a:p>
            <a:r>
              <a:rPr lang="en-US" altLang="en-US" sz="2800" dirty="0">
                <a:latin typeface="Times New Roman" pitchFamily="18" charset="0"/>
              </a:rPr>
              <a:t>Meeting Objective(s):</a:t>
            </a:r>
          </a:p>
          <a:p>
            <a:pPr lvl="1">
              <a:buFont typeface="Wingdings" pitchFamily="2" charset="2"/>
              <a:buChar char="Ø"/>
            </a:pPr>
            <a:r>
              <a:rPr lang="en-US" altLang="en-US" sz="2000" dirty="0">
                <a:latin typeface="Times New Roman" pitchFamily="18" charset="0"/>
              </a:rPr>
              <a:t>Review D5.0 and re-visit the comments received from LB107 and LB109 </a:t>
            </a:r>
            <a:endParaRPr lang="en-US" altLang="en-US" sz="2000" dirty="0" smtClean="0">
              <a:latin typeface="Times New Roman" pitchFamily="18" charset="0"/>
            </a:endParaRPr>
          </a:p>
          <a:p>
            <a:pPr lvl="1">
              <a:buFont typeface="Wingdings" pitchFamily="2" charset="2"/>
              <a:buChar char="Ø"/>
            </a:pPr>
            <a:r>
              <a:rPr lang="en-US" altLang="en-US" sz="2000" dirty="0">
                <a:latin typeface="Times New Roman" pitchFamily="18" charset="0"/>
              </a:rPr>
              <a:t>Set up an approach of handling comment resolution for sponsor ballot</a:t>
            </a:r>
          </a:p>
          <a:p>
            <a:pPr>
              <a:buFontTx/>
              <a:buNone/>
            </a:pPr>
            <a:endParaRPr lang="en-US" altLang="en-US" sz="2800" dirty="0">
              <a:latin typeface="Times New Roman" pitchFamily="18" charset="0"/>
            </a:endParaRPr>
          </a:p>
          <a:p>
            <a:pPr>
              <a:buFontTx/>
              <a:buNone/>
            </a:pPr>
            <a:endParaRPr lang="en-US" altLang="en-US" sz="2800" dirty="0">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533400"/>
          </a:xfrm>
        </p:spPr>
        <p:txBody>
          <a:bodyPr/>
          <a:lstStyle/>
          <a:p>
            <a:r>
              <a:rPr lang="en-US" altLang="en-US" b="1" dirty="0" smtClean="0"/>
              <a:t>Agenda</a:t>
            </a:r>
          </a:p>
        </p:txBody>
      </p:sp>
      <p:sp>
        <p:nvSpPr>
          <p:cNvPr id="15363" name="Content Placeholder 2"/>
          <p:cNvSpPr>
            <a:spLocks noGrp="1"/>
          </p:cNvSpPr>
          <p:nvPr>
            <p:ph idx="1"/>
          </p:nvPr>
        </p:nvSpPr>
        <p:spPr>
          <a:xfrm>
            <a:off x="304800" y="1219200"/>
            <a:ext cx="8686800" cy="5029200"/>
          </a:xfrm>
        </p:spPr>
        <p:txBody>
          <a:bodyPr/>
          <a:lstStyle/>
          <a:p>
            <a:pPr marL="481012" indent="-457200">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800" u="sng" dirty="0" smtClean="0">
                <a:hlinkClick r:id="rId2"/>
              </a:rPr>
              <a:t>Agenda (15-0504)</a:t>
            </a:r>
            <a:endParaRPr lang="en-US" sz="2800" u="sng" dirty="0" smtClean="0"/>
          </a:p>
          <a:p>
            <a:pPr marL="481012" indent="-457200">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a:t>Approval of </a:t>
            </a:r>
            <a:r>
              <a:rPr lang="en-US" altLang="en-US" sz="2800" dirty="0" smtClean="0"/>
              <a:t>July </a:t>
            </a:r>
            <a:r>
              <a:rPr lang="en-US" altLang="en-US" sz="2800" dirty="0"/>
              <a:t>2015 Meeting </a:t>
            </a:r>
            <a:r>
              <a:rPr lang="en-US" altLang="en-US" sz="2800" dirty="0" smtClean="0"/>
              <a:t>Agenda (15-0504r0)</a:t>
            </a:r>
            <a:endParaRPr lang="en-US" altLang="en-US" sz="2800" u="sng" dirty="0" smtClean="0">
              <a:latin typeface="Times New Roman" pitchFamily="18" charset="0"/>
            </a:endParaRPr>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B98C0221-2EA3-4526-A473-A1844F99E1DF}" type="slidenum">
              <a:rPr lang="en-US" altLang="en-US" sz="1200">
                <a:latin typeface="Times New Roman" pitchFamily="18" charset="0"/>
              </a:rPr>
              <a:pPr>
                <a:spcBef>
                  <a:spcPct val="0"/>
                </a:spcBef>
                <a:buFontTx/>
                <a:buNone/>
              </a:pPr>
              <a:t>8</a:t>
            </a:fld>
            <a:endParaRPr lang="en-US" altLang="en-US" sz="1200">
              <a:latin typeface="Times New Roman" pitchFamily="18" charset="0"/>
            </a:endParaRPr>
          </a:p>
        </p:txBody>
      </p:sp>
      <p:sp>
        <p:nvSpPr>
          <p:cNvPr id="2048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0486"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July 2015</a:t>
            </a:r>
          </a:p>
        </p:txBody>
      </p:sp>
      <p:sp>
        <p:nvSpPr>
          <p:cNvPr id="7" name="Content Placeholder 2"/>
          <p:cNvSpPr txBox="1">
            <a:spLocks/>
          </p:cNvSpPr>
          <p:nvPr/>
        </p:nvSpPr>
        <p:spPr bwMode="auto">
          <a:xfrm>
            <a:off x="914400" y="2667000"/>
            <a:ext cx="77724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kern="0" dirty="0" smtClean="0">
                <a:latin typeface="Times New Roman" pitchFamily="18" charset="0"/>
                <a:cs typeface="Times New Roman" pitchFamily="18" charset="0"/>
              </a:rPr>
              <a:t>Moved by</a:t>
            </a:r>
            <a:r>
              <a:rPr lang="en-US" altLang="en-US" sz="2800" kern="0" dirty="0">
                <a:latin typeface="Times New Roman" pitchFamily="18" charset="0"/>
                <a:cs typeface="Times New Roman" pitchFamily="18" charset="0"/>
              </a:rPr>
              <a:t>: Hendricus De </a:t>
            </a:r>
            <a:r>
              <a:rPr lang="en-US" altLang="en-US" sz="2800" kern="0" dirty="0" smtClean="0">
                <a:latin typeface="Times New Roman" pitchFamily="18" charset="0"/>
                <a:cs typeface="Times New Roman" pitchFamily="18" charset="0"/>
              </a:rPr>
              <a:t>Ruijter</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kern="0" dirty="0" smtClean="0">
                <a:latin typeface="Times New Roman" pitchFamily="18" charset="0"/>
                <a:cs typeface="Times New Roman" pitchFamily="18" charset="0"/>
              </a:rPr>
              <a:t>Seconded by: Allan Zhu</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kern="0" dirty="0" smtClean="0">
              <a:latin typeface="Times New Roman" pitchFamily="18" charset="0"/>
              <a:cs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kern="0" dirty="0" smtClean="0">
                <a:latin typeface="Times New Roman" pitchFamily="18" charset="0"/>
                <a:cs typeface="Times New Roman" pitchFamily="18" charset="0"/>
              </a:rPr>
              <a:t>Approved by unanimous consent</a:t>
            </a:r>
            <a:endParaRPr lang="en-US" altLang="en-US" sz="2800" kern="0" dirty="0">
              <a:latin typeface="Times New Roman" pitchFamily="18" charset="0"/>
              <a:cs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kern="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685800"/>
            <a:ext cx="8153400" cy="1066800"/>
          </a:xfrm>
        </p:spPr>
        <p:txBody>
          <a:bodyPr/>
          <a:lstStyle/>
          <a:p>
            <a:r>
              <a:rPr lang="en-US" altLang="en-US" b="1" dirty="0" smtClean="0"/>
              <a:t>Approval of May 2015 Meeting Minutes</a:t>
            </a:r>
          </a:p>
        </p:txBody>
      </p:sp>
      <p:sp>
        <p:nvSpPr>
          <p:cNvPr id="15363" name="Content Placeholder 2"/>
          <p:cNvSpPr>
            <a:spLocks noGrp="1"/>
          </p:cNvSpPr>
          <p:nvPr>
            <p:ph idx="1"/>
          </p:nvPr>
        </p:nvSpPr>
        <p:spPr/>
        <p:txBody>
          <a:bodyPr/>
          <a:lstStyle/>
          <a:p>
            <a:pPr indent="-319088">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rPr>
              <a:t>15-15-0443-00-004q-meeting-minutes-May-2015-Vancouver.pdf</a:t>
            </a:r>
          </a:p>
          <a:p>
            <a:pPr marL="23812"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a:latin typeface="Times New Roman" pitchFamily="18" charset="0"/>
            </a:endParaRPr>
          </a:p>
          <a:p>
            <a:pPr marL="23812"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Moved by: </a:t>
            </a:r>
            <a:r>
              <a:rPr lang="en-US" altLang="en-US" sz="2800" dirty="0" err="1">
                <a:latin typeface="Times New Roman" pitchFamily="18" charset="0"/>
              </a:rPr>
              <a:t>Chandrashekhar</a:t>
            </a:r>
            <a:r>
              <a:rPr lang="en-US" altLang="en-US" sz="2800" dirty="0">
                <a:latin typeface="Times New Roman" pitchFamily="18" charset="0"/>
              </a:rPr>
              <a:t> </a:t>
            </a:r>
            <a:r>
              <a:rPr lang="en-US" altLang="en-US" sz="2800" dirty="0" err="1">
                <a:latin typeface="Times New Roman" pitchFamily="18" charset="0"/>
              </a:rPr>
              <a:t>Thejaswi</a:t>
            </a:r>
            <a:r>
              <a:rPr lang="en-US" altLang="en-US" sz="2800" dirty="0">
                <a:latin typeface="Times New Roman" pitchFamily="18" charset="0"/>
              </a:rPr>
              <a:t> </a:t>
            </a:r>
            <a:r>
              <a:rPr lang="en-US" altLang="en-US" sz="2800" dirty="0" smtClean="0">
                <a:latin typeface="Times New Roman" pitchFamily="18" charset="0"/>
              </a:rPr>
              <a:t>PS</a:t>
            </a:r>
            <a:endParaRPr lang="en-US" altLang="en-US" sz="2800" dirty="0" smtClean="0">
              <a:latin typeface="Times New Roman" pitchFamily="18" charset="0"/>
              <a:cs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Seconded by</a:t>
            </a:r>
            <a:r>
              <a:rPr lang="en-US" altLang="en-US" sz="2800" dirty="0">
                <a:latin typeface="Times New Roman" pitchFamily="18" charset="0"/>
                <a:cs typeface="Times New Roman" pitchFamily="18" charset="0"/>
              </a:rPr>
              <a:t>: Hendricus De </a:t>
            </a:r>
            <a:r>
              <a:rPr lang="en-US" altLang="en-US" sz="2800" dirty="0" smtClean="0">
                <a:latin typeface="Times New Roman" pitchFamily="18" charset="0"/>
                <a:cs typeface="Times New Roman" pitchFamily="18" charset="0"/>
              </a:rPr>
              <a:t>Ruijter</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cs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Approved by unanimous consent</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cs typeface="Times New Roman" pitchFamily="18" charset="0"/>
            </a:endParaRPr>
          </a:p>
        </p:txBody>
      </p:sp>
      <p:sp>
        <p:nvSpPr>
          <p:cNvPr id="2355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50F68746-FA02-4A42-9846-C25141749E68}" type="slidenum">
              <a:rPr lang="en-US" altLang="en-US" sz="1200">
                <a:latin typeface="Times New Roman" pitchFamily="18" charset="0"/>
              </a:rPr>
              <a:pPr>
                <a:spcBef>
                  <a:spcPct val="0"/>
                </a:spcBef>
                <a:buFontTx/>
                <a:buNone/>
              </a:pPr>
              <a:t>9</a:t>
            </a:fld>
            <a:endParaRPr lang="en-US" altLang="en-US" sz="1200">
              <a:latin typeface="Times New Roman" pitchFamily="18" charset="0"/>
            </a:endParaRPr>
          </a:p>
        </p:txBody>
      </p:sp>
      <p:sp>
        <p:nvSpPr>
          <p:cNvPr id="2355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3558"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July </a:t>
            </a:r>
            <a:r>
              <a:rPr lang="en-US" altLang="en-US" sz="1400" dirty="0">
                <a:latin typeface="Times New Roman" pitchFamily="18" charset="0"/>
              </a:rPr>
              <a:t>2015</a:t>
            </a:r>
          </a:p>
        </p:txBody>
      </p:sp>
    </p:spTree>
    <p:extLst>
      <p:ext uri="{BB962C8B-B14F-4D97-AF65-F5344CB8AC3E}">
        <p14:creationId xmlns:p14="http://schemas.microsoft.com/office/powerpoint/2010/main" val="20709194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1360</Words>
  <Application>Microsoft Office PowerPoint</Application>
  <PresentationFormat>On-screen Show (4:3)</PresentationFormat>
  <Paragraphs>258</Paragraphs>
  <Slides>19</Slides>
  <Notes>10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IEEE 802.15.4q Task Group</vt:lpstr>
      <vt:lpstr>Participants, Patents, and Duty to Inform</vt:lpstr>
      <vt:lpstr>Patent Related Links</vt:lpstr>
      <vt:lpstr>Call for Potentially Essential Patents</vt:lpstr>
      <vt:lpstr>Other Guidelines for IEEE WG Meetings</vt:lpstr>
      <vt:lpstr>July 2015 Session</vt:lpstr>
      <vt:lpstr>Agenda</vt:lpstr>
      <vt:lpstr>Approval of May 2015 Meeting Minutes</vt:lpstr>
      <vt:lpstr>MON AM2</vt:lpstr>
      <vt:lpstr>TUE PM2</vt:lpstr>
      <vt:lpstr>THUR AM1</vt:lpstr>
      <vt:lpstr>TG Motion: Sponsor BRC Formation</vt:lpstr>
      <vt:lpstr>Teleconferences</vt:lpstr>
      <vt:lpstr>TG4q Timeline</vt:lpstr>
      <vt:lpstr>TG4q Timeline (cont’)</vt:lpstr>
      <vt:lpstr>Plan for Sept’15 Meeting</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2015-01-12T21:11:50Z</dcterms:created>
  <dcterms:modified xsi:type="dcterms:W3CDTF">2015-07-17T00:04:41Z</dcterms:modified>
</cp:coreProperties>
</file>