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6"/>
  </p:notesMasterIdLst>
  <p:handoutMasterIdLst>
    <p:handoutMasterId r:id="rId7"/>
  </p:handoutMasterIdLst>
  <p:sldIdLst>
    <p:sldId id="259" r:id="rId3"/>
    <p:sldId id="260" r:id="rId4"/>
    <p:sldId id="261" r:id="rId5"/>
  </p:sldIdLst>
  <p:sldSz cx="9144000" cy="6858000" type="screen4x3"/>
  <p:notesSz cx="9280525" cy="6934200"/>
  <p:embeddedFontLst>
    <p:embeddedFont>
      <p:font typeface="Calibri" panose="020F0502020204030204" pitchFamily="34" charset="0"/>
      <p:regular r:id="rId8"/>
      <p:bold r:id="rId9"/>
      <p:italic r:id="rId10"/>
      <p:boldItalic r:id="rId11"/>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67"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font" Target="fonts/font2.fntdata"/><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July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smtClean="0"/>
              <a:t>Hernandez (NICT)</a:t>
            </a:r>
            <a:endParaRPr lang="en-US"/>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802.15-15-0529-00-0008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July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smtClean="0"/>
              <a:t>Hernandez (NICT)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July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Summary of teleconferences previous to the July meeting ]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July </a:t>
            </a:r>
            <a:r>
              <a:rPr lang="en-US" altLang="en-US" sz="1600" dirty="0" smtClean="0">
                <a:solidFill>
                  <a:schemeClr val="tx2"/>
                </a:solidFill>
                <a:latin typeface="Times New Roman" pitchFamily="18" charset="0"/>
              </a:rPr>
              <a:t>13</a:t>
            </a:r>
            <a:r>
              <a:rPr lang="en-US" altLang="en-US" sz="1600" dirty="0" smtClean="0">
                <a:solidFill>
                  <a:schemeClr val="tx2"/>
                </a:solidFill>
                <a:latin typeface="Times New Roman" pitchFamily="18" charset="0"/>
              </a:rPr>
              <a:t>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 Marco Hernandez </a:t>
            </a:r>
            <a:r>
              <a:rPr lang="en-US" altLang="en-US" sz="1600" dirty="0" smtClean="0">
                <a:latin typeface="Times New Roman" pitchFamily="18" charset="0"/>
              </a:rPr>
              <a:t>] </a:t>
            </a:r>
            <a:endParaRPr lang="en-US" altLang="en-US" sz="1600" dirty="0">
              <a:latin typeface="Times New Roman" pitchFamily="18" charset="0"/>
            </a:endParaRP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sz="3200" dirty="0" smtClean="0">
                <a:solidFill>
                  <a:schemeClr val="tx2"/>
                </a:solidFill>
                <a:latin typeface="Times New Roman" pitchFamily="18" charset="0"/>
              </a:rPr>
              <a:t>Teleconference on June </a:t>
            </a:r>
            <a:r>
              <a:rPr lang="en-US" altLang="en-US" sz="3200" dirty="0" smtClean="0">
                <a:latin typeface="Times New Roman" pitchFamily="18" charset="0"/>
              </a:rPr>
              <a:t>10</a:t>
            </a:r>
            <a:r>
              <a:rPr lang="en-US" altLang="en-US" sz="3200" dirty="0" smtClean="0">
                <a:solidFill>
                  <a:schemeClr val="tx2"/>
                </a:solidFill>
                <a:latin typeface="Times New Roman" pitchFamily="18" charset="0"/>
              </a:rPr>
              <a:t>th </a:t>
            </a:r>
            <a:endParaRPr lang="en-US" sz="3200" dirty="0"/>
          </a:p>
        </p:txBody>
      </p:sp>
      <p:sp>
        <p:nvSpPr>
          <p:cNvPr id="6" name="Content Placeholder 5"/>
          <p:cNvSpPr>
            <a:spLocks noGrp="1"/>
          </p:cNvSpPr>
          <p:nvPr>
            <p:ph idx="1"/>
          </p:nvPr>
        </p:nvSpPr>
        <p:spPr/>
        <p:txBody>
          <a:bodyPr/>
          <a:lstStyle/>
          <a:p>
            <a:r>
              <a:rPr lang="en-US" sz="2300" dirty="0" smtClean="0">
                <a:latin typeface="+mj-lt"/>
              </a:rPr>
              <a:t>We reviewed the progress of </a:t>
            </a:r>
            <a:r>
              <a:rPr lang="en-US" sz="2300" smtClean="0">
                <a:latin typeface="+mj-lt"/>
              </a:rPr>
              <a:t>MAC assignments.</a:t>
            </a:r>
            <a:endParaRPr lang="en-US" sz="2300" dirty="0" smtClean="0">
              <a:latin typeface="+mj-lt"/>
            </a:endParaRPr>
          </a:p>
          <a:p>
            <a:r>
              <a:rPr lang="en-US" sz="2300" b="1" dirty="0" smtClean="0">
                <a:latin typeface="+mj-lt"/>
              </a:rPr>
              <a:t>Highlights:</a:t>
            </a:r>
          </a:p>
          <a:p>
            <a:r>
              <a:rPr lang="en-US" sz="2300" dirty="0" smtClean="0">
                <a:latin typeface="+mj-lt"/>
              </a:rPr>
              <a:t>Clause 5.1.8 Ranging</a:t>
            </a:r>
          </a:p>
          <a:p>
            <a:pPr lvl="1"/>
            <a:r>
              <a:rPr lang="en-US" sz="2000" dirty="0" smtClean="0">
                <a:latin typeface="+mj-lt"/>
              </a:rPr>
              <a:t>Billy would prepare a document about IEs for discussion.</a:t>
            </a:r>
          </a:p>
          <a:p>
            <a:r>
              <a:rPr lang="en-US" sz="2300" dirty="0" smtClean="0">
                <a:latin typeface="+mj-lt"/>
              </a:rPr>
              <a:t>Clause 5.2 MAC frame format</a:t>
            </a:r>
          </a:p>
          <a:p>
            <a:pPr lvl="1"/>
            <a:r>
              <a:rPr lang="en-US" sz="2000" dirty="0" smtClean="0">
                <a:latin typeface="+mj-lt"/>
              </a:rPr>
              <a:t>BJ mentioned we need first to define the message flow exchange during peering, communication, before proceeding with this clause (frame format details).</a:t>
            </a:r>
            <a:endParaRPr lang="en-US" sz="1600" dirty="0" smtClean="0">
              <a:latin typeface="+mj-lt"/>
            </a:endParaRPr>
          </a:p>
          <a:p>
            <a:r>
              <a:rPr lang="en-US" sz="2300" dirty="0" smtClean="0">
                <a:latin typeface="+mj-lt"/>
              </a:rPr>
              <a:t>Revised assignments are in DCN 15-74</a:t>
            </a:r>
            <a:r>
              <a:rPr lang="en-US" sz="2300" b="1" dirty="0" smtClean="0">
                <a:latin typeface="+mj-lt"/>
              </a:rPr>
              <a:t>r5</a:t>
            </a:r>
            <a:r>
              <a:rPr lang="en-US" sz="2300" dirty="0" smtClean="0">
                <a:latin typeface="+mj-lt"/>
              </a:rPr>
              <a:t>.</a:t>
            </a:r>
            <a:endParaRPr lang="en-US" sz="2300" dirty="0">
              <a:latin typeface="+mj-lt"/>
            </a:endParaRPr>
          </a:p>
        </p:txBody>
      </p:sp>
      <p:sp>
        <p:nvSpPr>
          <p:cNvPr id="2" name="Date Placeholder 1"/>
          <p:cNvSpPr>
            <a:spLocks noGrp="1"/>
          </p:cNvSpPr>
          <p:nvPr>
            <p:ph type="dt" sz="half" idx="10"/>
          </p:nvPr>
        </p:nvSpPr>
        <p:spPr/>
        <p:txBody>
          <a:bodyPr/>
          <a:lstStyle/>
          <a:p>
            <a:pPr>
              <a:defRPr/>
            </a:pPr>
            <a:r>
              <a:rPr lang="en-US" smtClean="0"/>
              <a:t>July 2015</a:t>
            </a:r>
            <a:endParaRPr lang="en-US"/>
          </a:p>
        </p:txBody>
      </p:sp>
      <p:sp>
        <p:nvSpPr>
          <p:cNvPr id="3" name="Footer Placeholder 2"/>
          <p:cNvSpPr>
            <a:spLocks noGrp="1"/>
          </p:cNvSpPr>
          <p:nvPr>
            <p:ph type="ftr" sz="quarter" idx="11"/>
          </p:nvPr>
        </p:nvSpPr>
        <p:spPr/>
        <p:txBody>
          <a:bodyPr/>
          <a:lstStyle/>
          <a:p>
            <a:pPr>
              <a:defRPr/>
            </a:pPr>
            <a:r>
              <a:rPr lang="en-US" smtClean="0"/>
              <a:t>Hernandez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Teleconference on </a:t>
            </a:r>
            <a:r>
              <a:rPr lang="en-US" altLang="en-US" dirty="0" smtClean="0">
                <a:latin typeface="Times New Roman" pitchFamily="18" charset="0"/>
              </a:rPr>
              <a:t>July 1st </a:t>
            </a:r>
            <a:endParaRPr lang="en-US" dirty="0"/>
          </a:p>
        </p:txBody>
      </p:sp>
      <p:sp>
        <p:nvSpPr>
          <p:cNvPr id="3" name="Content Placeholder 2"/>
          <p:cNvSpPr>
            <a:spLocks noGrp="1"/>
          </p:cNvSpPr>
          <p:nvPr>
            <p:ph idx="1"/>
          </p:nvPr>
        </p:nvSpPr>
        <p:spPr/>
        <p:txBody>
          <a:bodyPr/>
          <a:lstStyle/>
          <a:p>
            <a:r>
              <a:rPr lang="en-US" sz="2300" dirty="0" smtClean="0">
                <a:latin typeface="+mj-lt"/>
              </a:rPr>
              <a:t>We had one presentation:</a:t>
            </a:r>
          </a:p>
          <a:p>
            <a:pPr lvl="1"/>
            <a:r>
              <a:rPr lang="en-US" sz="2000" dirty="0" smtClean="0">
                <a:latin typeface="+mj-lt"/>
              </a:rPr>
              <a:t>Qing (Interdigital) DCN </a:t>
            </a:r>
            <a:r>
              <a:rPr lang="en-US" sz="2000" dirty="0">
                <a:latin typeface="+mj-lt"/>
              </a:rPr>
              <a:t>15-420r0 "TG8 MAC Draft Text for Data Request PAC group ID Orphan </a:t>
            </a:r>
            <a:r>
              <a:rPr lang="en-US" sz="2000" dirty="0" smtClean="0">
                <a:latin typeface="+mj-lt"/>
              </a:rPr>
              <a:t>Notification“</a:t>
            </a:r>
          </a:p>
          <a:p>
            <a:pPr lvl="1"/>
            <a:r>
              <a:rPr lang="en-US" sz="2000" dirty="0" smtClean="0">
                <a:latin typeface="+mj-lt"/>
              </a:rPr>
              <a:t>The document was revised for discussion in this meeting.</a:t>
            </a:r>
          </a:p>
          <a:p>
            <a:r>
              <a:rPr lang="en-US" sz="2300" dirty="0" smtClean="0">
                <a:latin typeface="+mj-lt"/>
              </a:rPr>
              <a:t>Marco explained that assignment 5.1.1.2 is not required for PAC. </a:t>
            </a:r>
          </a:p>
          <a:p>
            <a:r>
              <a:rPr lang="en-US" sz="2300" dirty="0" smtClean="0">
                <a:latin typeface="+mj-lt"/>
              </a:rPr>
              <a:t>Prof. Lee clarified that the current TG8 timeline for letter ballot (November 2015) could be achieved if we circulate a </a:t>
            </a:r>
            <a:r>
              <a:rPr lang="en-US" sz="2300" b="1" dirty="0" smtClean="0">
                <a:latin typeface="+mj-lt"/>
              </a:rPr>
              <a:t>finished</a:t>
            </a:r>
            <a:r>
              <a:rPr lang="en-US" sz="2300" dirty="0" smtClean="0">
                <a:latin typeface="+mj-lt"/>
              </a:rPr>
              <a:t> draft within the Group by the September meeting.</a:t>
            </a:r>
          </a:p>
          <a:p>
            <a:pPr lvl="1"/>
            <a:r>
              <a:rPr lang="en-US" sz="2000" dirty="0" smtClean="0">
                <a:latin typeface="+mj-lt"/>
              </a:rPr>
              <a:t>That means, tentatively, to finish the draft by the July meeting.</a:t>
            </a:r>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Tree>
    <p:extLst>
      <p:ext uri="{BB962C8B-B14F-4D97-AF65-F5344CB8AC3E}">
        <p14:creationId xmlns:p14="http://schemas.microsoft.com/office/powerpoint/2010/main" val="2910218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10076</TotalTime>
  <Words>231</Words>
  <Application>Microsoft Office PowerPoint</Application>
  <PresentationFormat>On-screen Show (4:3)</PresentationFormat>
  <Paragraphs>41</Paragraphs>
  <Slides>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Times New Roman</vt:lpstr>
      <vt:lpstr>Default Design</vt:lpstr>
      <vt:lpstr>Custom Design</vt:lpstr>
      <vt:lpstr>PowerPoint Presentation</vt:lpstr>
      <vt:lpstr>Teleconference on June 10th </vt:lpstr>
      <vt:lpstr>Teleconference on July 1st </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440</cp:revision>
  <cp:lastPrinted>1998-02-10T13:28:06Z</cp:lastPrinted>
  <dcterms:created xsi:type="dcterms:W3CDTF">1999-11-08T18:59:45Z</dcterms:created>
  <dcterms:modified xsi:type="dcterms:W3CDTF">2015-07-13T18:40:03Z</dcterms:modified>
</cp:coreProperties>
</file>