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75" r:id="rId2"/>
    <p:sldId id="256" r:id="rId3"/>
    <p:sldId id="257" r:id="rId4"/>
    <p:sldId id="296" r:id="rId5"/>
    <p:sldId id="299" r:id="rId6"/>
    <p:sldId id="293" r:id="rId7"/>
    <p:sldId id="295" r:id="rId8"/>
    <p:sldId id="269" r:id="rId9"/>
    <p:sldId id="277" r:id="rId10"/>
    <p:sldId id="300" r:id="rId11"/>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54" autoAdjust="0"/>
    <p:restoredTop sz="85223" autoAdjust="0"/>
  </p:normalViewPr>
  <p:slideViewPr>
    <p:cSldViewPr>
      <p:cViewPr varScale="1">
        <p:scale>
          <a:sx n="76" d="100"/>
          <a:sy n="76" d="100"/>
        </p:scale>
        <p:origin x="1330" y="53"/>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802.11-15/0740r0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July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802.11-15/0740r0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July 2015</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802.11-15/0740r0</a:t>
            </a:r>
            <a:endParaRPr lang="en-US" dirty="0"/>
          </a:p>
        </p:txBody>
      </p:sp>
      <p:sp>
        <p:nvSpPr>
          <p:cNvPr id="5" name="Date Placeholder 4"/>
          <p:cNvSpPr>
            <a:spLocks noGrp="1"/>
          </p:cNvSpPr>
          <p:nvPr>
            <p:ph type="dt" idx="11"/>
          </p:nvPr>
        </p:nvSpPr>
        <p:spPr/>
        <p:txBody>
          <a:bodyPr/>
          <a:lstStyle/>
          <a:p>
            <a:pPr>
              <a:defRPr/>
            </a:pPr>
            <a:r>
              <a:rPr lang="en-US" smtClean="0"/>
              <a:t>July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802.11-15/0740r0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July 2015</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802.11-15/0740r0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July 2015</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802.11-15/0740r0</a:t>
            </a:r>
            <a:endParaRPr lang="en-US" dirty="0"/>
          </a:p>
        </p:txBody>
      </p:sp>
      <p:sp>
        <p:nvSpPr>
          <p:cNvPr id="5" name="Date Placeholder 4"/>
          <p:cNvSpPr>
            <a:spLocks noGrp="1"/>
          </p:cNvSpPr>
          <p:nvPr>
            <p:ph type="dt" idx="11"/>
          </p:nvPr>
        </p:nvSpPr>
        <p:spPr/>
        <p:txBody>
          <a:bodyPr/>
          <a:lstStyle/>
          <a:p>
            <a:pPr>
              <a:defRPr/>
            </a:pPr>
            <a:r>
              <a:rPr lang="en-US" smtClean="0"/>
              <a:t>July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802.11-15/0740r0</a:t>
            </a:r>
            <a:endParaRPr lang="en-US" dirty="0"/>
          </a:p>
        </p:txBody>
      </p:sp>
      <p:sp>
        <p:nvSpPr>
          <p:cNvPr id="5" name="Date Placeholder 4"/>
          <p:cNvSpPr>
            <a:spLocks noGrp="1"/>
          </p:cNvSpPr>
          <p:nvPr>
            <p:ph type="dt" idx="11"/>
          </p:nvPr>
        </p:nvSpPr>
        <p:spPr/>
        <p:txBody>
          <a:bodyPr/>
          <a:lstStyle/>
          <a:p>
            <a:pPr>
              <a:defRPr/>
            </a:pPr>
            <a:r>
              <a:rPr lang="en-US" smtClean="0"/>
              <a:t>July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103483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Discounted Registration</a:t>
            </a:r>
            <a:r>
              <a:rPr lang="en-US" baseline="0" dirty="0" smtClean="0"/>
              <a:t> Rates: 600/800/1000</a:t>
            </a:r>
            <a:endParaRPr lang="en-US" dirty="0"/>
          </a:p>
        </p:txBody>
      </p:sp>
      <p:sp>
        <p:nvSpPr>
          <p:cNvPr id="4" name="Header Placeholder 3"/>
          <p:cNvSpPr>
            <a:spLocks noGrp="1"/>
          </p:cNvSpPr>
          <p:nvPr>
            <p:ph type="hdr" idx="10"/>
          </p:nvPr>
        </p:nvSpPr>
        <p:spPr/>
        <p:txBody>
          <a:bodyPr/>
          <a:lstStyle/>
          <a:p>
            <a:pPr>
              <a:defRPr/>
            </a:pPr>
            <a:r>
              <a:rPr lang="en-US" smtClean="0"/>
              <a:t>doc.: IEEE 802.11-15/0740r0</a:t>
            </a:r>
            <a:endParaRPr lang="en-US" dirty="0"/>
          </a:p>
        </p:txBody>
      </p:sp>
      <p:sp>
        <p:nvSpPr>
          <p:cNvPr id="5" name="Date Placeholder 4"/>
          <p:cNvSpPr>
            <a:spLocks noGrp="1"/>
          </p:cNvSpPr>
          <p:nvPr>
            <p:ph type="dt" idx="11"/>
          </p:nvPr>
        </p:nvSpPr>
        <p:spPr/>
        <p:txBody>
          <a:bodyPr/>
          <a:lstStyle/>
          <a:p>
            <a:pPr>
              <a:defRPr/>
            </a:pPr>
            <a:r>
              <a:rPr lang="en-US" smtClean="0"/>
              <a:t>July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7</a:t>
            </a:fld>
            <a:endParaRPr lang="en-US"/>
          </a:p>
        </p:txBody>
      </p:sp>
    </p:spTree>
    <p:extLst>
      <p:ext uri="{BB962C8B-B14F-4D97-AF65-F5344CB8AC3E}">
        <p14:creationId xmlns:p14="http://schemas.microsoft.com/office/powerpoint/2010/main" val="103483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and 2007 January Interims were hosted</a:t>
            </a:r>
            <a:r>
              <a:rPr lang="en-US" baseline="0" dirty="0" smtClean="0">
                <a:latin typeface="Times New Roman" pitchFamily="18" charset="0"/>
              </a:rPr>
              <a:t> by IEEE 802 –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 Net Zero to 802.11.15 Treasury. – Surplus Paid to IEEE 802 = $</a:t>
            </a:r>
            <a:r>
              <a:rPr lang="en-US" dirty="0" smtClean="0"/>
              <a:t>115,196.00</a:t>
            </a:r>
            <a:r>
              <a:rPr lang="en-US" baseline="0" dirty="0" smtClean="0"/>
              <a:t> – Surplus of .60 left in Wireless account.</a:t>
            </a:r>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July 2015</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July 2015</a:t>
            </a:r>
            <a:endParaRPr lang="en-GB" dirty="0"/>
          </a:p>
        </p:txBody>
      </p:sp>
      <p:sp>
        <p:nvSpPr>
          <p:cNvPr id="1028" name="Rectangle 4"/>
          <p:cNvSpPr>
            <a:spLocks noGrp="1" noChangeArrowheads="1"/>
          </p:cNvSpPr>
          <p:nvPr>
            <p:ph type="ftr"/>
          </p:nvPr>
        </p:nvSpPr>
        <p:spPr bwMode="auto">
          <a:xfrm>
            <a:off x="7086600" y="6475413"/>
            <a:ext cx="14557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a:t>
            </a:r>
            <a:r>
              <a:rPr lang="en-GB" sz="1800" b="1" kern="1200" dirty="0" smtClean="0">
                <a:solidFill>
                  <a:schemeClr val="tx1"/>
                </a:solidFill>
                <a:latin typeface="Times New Roman" pitchFamily="16" charset="0"/>
                <a:ea typeface="MS Gothic" charset="-128"/>
                <a:cs typeface="Arial Unicode MS" charset="0"/>
              </a:rPr>
              <a:t>802</a:t>
            </a:r>
            <a:r>
              <a:rPr lang="en-GB" sz="1800" b="1" dirty="0" smtClean="0">
                <a:solidFill>
                  <a:schemeClr val="tx1"/>
                </a:solidFill>
                <a:latin typeface="Times New Roman" pitchFamily="16" charset="0"/>
                <a:ea typeface="MS Gothic" charset="-128"/>
                <a:cs typeface="Arial Unicode MS" charset="0"/>
              </a:rPr>
              <a:t>.</a:t>
            </a:r>
            <a:r>
              <a:rPr lang="en-US" sz="1800" b="1" kern="1200" dirty="0" smtClean="0">
                <a:solidFill>
                  <a:schemeClr val="tx1"/>
                </a:solidFill>
                <a:latin typeface="Times New Roman" pitchFamily="16" charset="0"/>
                <a:ea typeface="MS Gothic" charset="-128"/>
                <a:cs typeface="Arial Unicode MS" charset="0"/>
              </a:rPr>
              <a:t>15-15-0524-00-0000</a:t>
            </a:r>
            <a:endParaRPr lang="en-GB" sz="1800" b="1" kern="1200" dirty="0" smtClean="0">
              <a:solidFill>
                <a:schemeClr val="tx1"/>
              </a:solidFill>
              <a:latin typeface="Times New Roman" pitchFamily="16" charset="0"/>
              <a:ea typeface="MS Gothic" charset="-128"/>
              <a:cs typeface="Arial Unicode MS" charset="0"/>
            </a:endParaRPr>
          </a:p>
        </p:txBody>
      </p:sp>
      <p:sp>
        <p:nvSpPr>
          <p:cNvPr id="11" name="Footer Placeholder 1"/>
          <p:cNvSpPr txBox="1">
            <a:spLocks noGrp="1"/>
          </p:cNvSpPr>
          <p:nvPr userDrawn="1"/>
        </p:nvSpPr>
        <p:spPr bwMode="auto">
          <a:xfrm>
            <a:off x="5994172" y="6496669"/>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July 2015</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July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12 July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11-15/0740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8"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July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8" name="Table 7"/>
          <p:cNvGraphicFramePr>
            <a:graphicFrameLocks noGrp="1"/>
          </p:cNvGraphicFramePr>
          <p:nvPr>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a:effectLst/>
                          <a:latin typeface="Arial"/>
                        </a:rPr>
                        <a:t>Income Statement 2014</a:t>
                      </a: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Jon Rosdahl, CSR</a:t>
            </a:r>
            <a:endParaRPr lang="en-GB" dirty="0"/>
          </a:p>
        </p:txBody>
      </p:sp>
    </p:spTree>
    <p:extLst>
      <p:ext uri="{BB962C8B-B14F-4D97-AF65-F5344CB8AC3E}">
        <p14:creationId xmlns:p14="http://schemas.microsoft.com/office/powerpoint/2010/main" val="15311318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July 2015</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July 2015</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2015-07-12</a:t>
            </a:r>
          </a:p>
        </p:txBody>
      </p:sp>
      <p:graphicFrame>
        <p:nvGraphicFramePr>
          <p:cNvPr id="1026" name="Object 3"/>
          <p:cNvGraphicFramePr>
            <a:graphicFrameLocks noChangeAspect="1"/>
          </p:cNvGraphicFramePr>
          <p:nvPr>
            <p:extLst>
              <p:ext uri="{D42A27DB-BD31-4B8C-83A1-F6EECF244321}">
                <p14:modId xmlns:p14="http://schemas.microsoft.com/office/powerpoint/2010/main" val="1165635967"/>
              </p:ext>
            </p:extLst>
          </p:nvPr>
        </p:nvGraphicFramePr>
        <p:xfrm>
          <a:off x="519113" y="2292350"/>
          <a:ext cx="7669212" cy="2743200"/>
        </p:xfrm>
        <a:graphic>
          <a:graphicData uri="http://schemas.openxmlformats.org/presentationml/2006/ole">
            <mc:AlternateContent xmlns:mc="http://schemas.openxmlformats.org/markup-compatibility/2006">
              <mc:Choice xmlns:v="urn:schemas-microsoft-com:vml" Requires="v">
                <p:oleObj spid="_x0000_s1143" name="Document" r:id="rId5" imgW="8245941" imgH="2950464" progId="Word.Document.8">
                  <p:embed/>
                </p:oleObj>
              </mc:Choice>
              <mc:Fallback>
                <p:oleObj name="Document" r:id="rId5" imgW="8245941" imgH="2950464" progId="Word.Document.8">
                  <p:embed/>
                  <p:pic>
                    <p:nvPicPr>
                      <p:cNvPr id="0" name="Picture 46"/>
                      <p:cNvPicPr>
                        <a:picLocks noChangeAspect="1" noChangeArrowheads="1"/>
                      </p:cNvPicPr>
                      <p:nvPr/>
                    </p:nvPicPr>
                    <p:blipFill>
                      <a:blip r:embed="rId6"/>
                      <a:srcRect/>
                      <a:stretch>
                        <a:fillRect/>
                      </a:stretch>
                    </p:blipFill>
                    <p:spPr bwMode="auto">
                      <a:xfrm>
                        <a:off x="519113" y="2292350"/>
                        <a:ext cx="7669212"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p:txBody>
          <a:bodyPr/>
          <a:lstStyle/>
          <a:p>
            <a:pPr>
              <a:defRPr/>
            </a:pPr>
            <a:r>
              <a:rPr lang="en-GB" dirty="0" smtClean="0"/>
              <a:t>Jon Rosdahl, CSR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2015</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July 2015</a:t>
            </a:r>
            <a:r>
              <a:rPr lang="en-GB" dirty="0" smtClean="0"/>
              <a:t>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a:t>
            </a:r>
            <a:r>
              <a:rPr lang="en-GB" dirty="0"/>
              <a:t>doc: </a:t>
            </a:r>
            <a:r>
              <a:rPr lang="en-US" dirty="0" smtClean="0"/>
              <a:t>15-15/0524</a:t>
            </a:r>
            <a:r>
              <a:rPr lang="en-GB" dirty="0" smtClean="0"/>
              <a:t>r0</a:t>
            </a:r>
            <a:endParaRPr lang="en-GB" dirty="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July 2015</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7239000" y="6475413"/>
            <a:ext cx="1303338" cy="230187"/>
          </a:xfrm>
        </p:spPr>
        <p:txBody>
          <a:bodyPr/>
          <a:lstStyle/>
          <a:p>
            <a:pPr>
              <a:defRPr/>
            </a:pPr>
            <a:r>
              <a:rPr lang="en-GB" dirty="0" smtClean="0"/>
              <a:t>Jon Rosdahl, CSR</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2681009243"/>
              </p:ext>
            </p:extLst>
          </p:nvPr>
        </p:nvGraphicFramePr>
        <p:xfrm>
          <a:off x="1752600" y="838197"/>
          <a:ext cx="6096000" cy="5462413"/>
        </p:xfrm>
        <a:graphic>
          <a:graphicData uri="http://schemas.openxmlformats.org/drawingml/2006/table">
            <a:tbl>
              <a:tblPr/>
              <a:tblGrid>
                <a:gridCol w="4585812"/>
                <a:gridCol w="1510188"/>
              </a:tblGrid>
              <a:tr h="381003">
                <a:tc gridSpan="2">
                  <a:txBody>
                    <a:bodyPr/>
                    <a:lstStyle/>
                    <a:p>
                      <a:pPr algn="ctr" rtl="0" fontAlgn="b"/>
                      <a:r>
                        <a:rPr lang="en-US" sz="2400" b="1" i="0" u="none" strike="noStrike" dirty="0">
                          <a:solidFill>
                            <a:srgbClr val="000000"/>
                          </a:solidFill>
                          <a:effectLst/>
                          <a:latin typeface="Arial"/>
                        </a:rPr>
                        <a:t>Reconciled Balance Sheet</a:t>
                      </a:r>
                    </a:p>
                  </a:txBody>
                  <a:tcPr marL="9525" marR="9525" marT="9525" marB="0" anchor="b">
                    <a:lnL>
                      <a:noFill/>
                    </a:lnL>
                    <a:lnR>
                      <a:noFill/>
                    </a:lnR>
                    <a:lnT>
                      <a:noFill/>
                    </a:lnT>
                    <a:lnB>
                      <a:noFill/>
                    </a:lnB>
                  </a:tcPr>
                </a:tc>
                <a:tc hMerge="1">
                  <a:txBody>
                    <a:bodyPr/>
                    <a:lstStyle/>
                    <a:p>
                      <a:endParaRPr lang="en-US"/>
                    </a:p>
                  </a:txBody>
                  <a:tcPr/>
                </a:tc>
              </a:tr>
              <a:tr h="304800">
                <a:tc gridSpan="2">
                  <a:txBody>
                    <a:bodyPr/>
                    <a:lstStyle/>
                    <a:p>
                      <a:pPr algn="ctr" rtl="0" fontAlgn="b"/>
                      <a:r>
                        <a:rPr lang="en-US" sz="2400" b="1" i="0" u="none" strike="noStrike" dirty="0">
                          <a:solidFill>
                            <a:srgbClr val="000000"/>
                          </a:solidFill>
                          <a:effectLst/>
                          <a:latin typeface="Arial"/>
                        </a:rPr>
                        <a:t>End of June 2015</a:t>
                      </a:r>
                    </a:p>
                  </a:txBody>
                  <a:tcPr marL="9525" marR="9525" marT="9525" marB="0" anchor="b">
                    <a:lnL>
                      <a:noFill/>
                    </a:lnL>
                    <a:lnR>
                      <a:noFill/>
                    </a:lnR>
                    <a:lnT>
                      <a:noFill/>
                    </a:lnT>
                    <a:lnB>
                      <a:noFill/>
                    </a:lnB>
                  </a:tcPr>
                </a:tc>
                <a:tc hMerge="1">
                  <a:txBody>
                    <a:bodyPr/>
                    <a:lstStyle/>
                    <a:p>
                      <a:endParaRPr lang="en-US"/>
                    </a:p>
                  </a:txBody>
                  <a:tcPr/>
                </a:tc>
              </a:tr>
              <a:tr h="158115">
                <a:tc gridSpan="2">
                  <a:txBody>
                    <a:bodyPr/>
                    <a:lstStyle/>
                    <a:p>
                      <a:pPr algn="ctr" fontAlgn="b"/>
                      <a:endParaRPr lang="en-US" sz="1200" b="1" i="0" u="none" strike="noStrike" dirty="0">
                        <a:effectLst/>
                        <a:latin typeface="Arial"/>
                      </a:endParaRPr>
                    </a:p>
                  </a:txBody>
                  <a:tcPr marL="9525" marR="9525" marT="9525" marB="0" anchor="b">
                    <a:lnL>
                      <a:noFill/>
                    </a:lnL>
                    <a:lnR>
                      <a:noFill/>
                    </a:lnR>
                    <a:lnT>
                      <a:noFill/>
                    </a:lnT>
                    <a:lnB>
                      <a:noFill/>
                    </a:lnB>
                  </a:tcPr>
                </a:tc>
                <a:tc hMerge="1">
                  <a:txBody>
                    <a:bodyPr/>
                    <a:lstStyle/>
                    <a:p>
                      <a:endParaRPr lang="en-US"/>
                    </a:p>
                  </a:txBody>
                  <a:tcPr/>
                </a:tc>
              </a:tr>
              <a:tr h="265570">
                <a:tc>
                  <a:txBody>
                    <a:bodyPr/>
                    <a:lstStyle/>
                    <a:p>
                      <a:pPr algn="l" fontAlgn="b"/>
                      <a:r>
                        <a:rPr lang="en-US" sz="160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600" b="1" i="0" u="none" strike="noStrike">
                          <a:effectLst/>
                          <a:latin typeface="Arial"/>
                        </a:rPr>
                        <a:t>Amount</a:t>
                      </a:r>
                    </a:p>
                  </a:txBody>
                  <a:tcPr marL="9525" marR="9525" marT="9525" marB="0" anchor="b">
                    <a:lnL>
                      <a:noFill/>
                    </a:lnL>
                    <a:lnR>
                      <a:noFill/>
                    </a:lnR>
                    <a:lnT>
                      <a:noFill/>
                    </a:lnT>
                    <a:lnB>
                      <a:noFill/>
                    </a:lnB>
                    <a:solidFill>
                      <a:srgbClr val="D0D0D0"/>
                    </a:solidFill>
                  </a:tcPr>
                </a:tc>
              </a:tr>
              <a:tr h="269578">
                <a:tc>
                  <a:txBody>
                    <a:bodyPr/>
                    <a:lstStyle/>
                    <a:p>
                      <a:pPr algn="l" fontAlgn="ctr"/>
                      <a:r>
                        <a:rPr lang="en-US" sz="1800" b="1" i="0" u="none" strike="noStrike">
                          <a:solidFill>
                            <a:srgbClr val="000000"/>
                          </a:solidFill>
                          <a:effectLst/>
                          <a:latin typeface="Arial"/>
                        </a:rPr>
                        <a:t>ASSETS</a:t>
                      </a:r>
                    </a:p>
                  </a:txBody>
                  <a:tcPr marL="9525" marR="9525" marT="9525"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9525" marR="9525" marT="9525"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a:rPr>
                        <a:t>Current Assets</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9525" marR="9525" marT="9525"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a:rPr>
                        <a:t>Bank</a:t>
                      </a:r>
                    </a:p>
                  </a:txBody>
                  <a:tcPr marL="171450"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9525" marR="9525" marT="9525"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a:rPr>
                        <a:t>74331 - 802.11/.15 CB Acct No. 556802</a:t>
                      </a:r>
                    </a:p>
                  </a:txBody>
                  <a:tcPr marL="257175"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a:rPr>
                        <a:t>$329,003.50 </a:t>
                      </a:r>
                    </a:p>
                  </a:txBody>
                  <a:tcPr marL="9525" marR="9525" marT="9525" marB="0" anchor="ctr">
                    <a:lnL>
                      <a:noFill/>
                    </a:lnL>
                    <a:lnR>
                      <a:noFill/>
                    </a:lnR>
                    <a:lnT>
                      <a:noFill/>
                    </a:lnT>
                    <a:lnB>
                      <a:noFill/>
                    </a:lnB>
                  </a:tcPr>
                </a:tc>
              </a:tr>
              <a:tr h="530110">
                <a:tc>
                  <a:txBody>
                    <a:bodyPr/>
                    <a:lstStyle/>
                    <a:p>
                      <a:pPr algn="l" fontAlgn="b"/>
                      <a:r>
                        <a:rPr lang="en-US" sz="1800" b="0" i="0" u="none" strike="noStrike">
                          <a:solidFill>
                            <a:srgbClr val="000000"/>
                          </a:solidFill>
                          <a:effectLst/>
                          <a:latin typeface="Arial"/>
                        </a:rPr>
                        <a:t>74332 - 802.11/.15 Face-to-Face Checking</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800" b="0" i="0" u="none" strike="noStrike">
                          <a:solidFill>
                            <a:srgbClr val="000000"/>
                          </a:solidFill>
                          <a:effectLst/>
                          <a:latin typeface="Arial"/>
                        </a:rPr>
                        <a:t>$69,882.29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69578">
                <a:tc>
                  <a:txBody>
                    <a:bodyPr/>
                    <a:lstStyle/>
                    <a:p>
                      <a:pPr algn="l" fontAlgn="b"/>
                      <a:r>
                        <a:rPr lang="en-US" sz="1800" b="1" i="0" u="none" strike="noStrike">
                          <a:solidFill>
                            <a:srgbClr val="000000"/>
                          </a:solidFill>
                          <a:effectLst/>
                          <a:latin typeface="Arial"/>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a:rPr>
                        <a:t>$398,885.79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b"/>
                      <a:r>
                        <a:rPr lang="en-US" sz="1800" b="1" i="0" u="none" strike="noStrike">
                          <a:solidFill>
                            <a:srgbClr val="000000"/>
                          </a:solidFill>
                          <a:effectLst/>
                          <a:latin typeface="Arial"/>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a:solidFill>
                            <a:srgbClr val="000000"/>
                          </a:solidFill>
                          <a:effectLst/>
                          <a:latin typeface="Arial"/>
                        </a:rPr>
                        <a:t>$398,885.79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a:solidFill>
                            <a:srgbClr val="000000"/>
                          </a:solidFill>
                          <a:effectLst/>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dirty="0">
                          <a:solidFill>
                            <a:srgbClr val="000000"/>
                          </a:solidFill>
                          <a:effectLst/>
                          <a:latin typeface="Arial"/>
                        </a:rPr>
                        <a:t>$398,885.79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69578">
                <a:tc>
                  <a:txBody>
                    <a:bodyPr/>
                    <a:lstStyle/>
                    <a:p>
                      <a:pPr algn="l" fontAlgn="ctr"/>
                      <a:r>
                        <a:rPr lang="en-US" sz="1800" b="1" i="0" u="none" strike="noStrike">
                          <a:solidFill>
                            <a:srgbClr val="000000"/>
                          </a:solidFill>
                          <a:effectLst/>
                          <a:latin typeface="Arial"/>
                        </a:rPr>
                        <a:t>LIABILITIES &amp; EQUITY</a:t>
                      </a:r>
                    </a:p>
                  </a:txBody>
                  <a:tcPr marL="9525" marR="9525" marT="9525" marB="0" anchor="ctr">
                    <a:lnL>
                      <a:noFill/>
                    </a:lnL>
                    <a:lnR>
                      <a:noFill/>
                    </a:lnR>
                    <a:lnT>
                      <a:noFill/>
                    </a:lnT>
                    <a:lnB>
                      <a:noFill/>
                    </a:lnB>
                  </a:tcPr>
                </a:tc>
                <a:tc>
                  <a:txBody>
                    <a:bodyPr/>
                    <a:lstStyle/>
                    <a:p>
                      <a:pPr algn="r" fontAlgn="ctr"/>
                      <a:endParaRPr lang="en-US" sz="1800" b="1" i="0" u="none" strike="noStrike" dirty="0">
                        <a:solidFill>
                          <a:srgbClr val="000000"/>
                        </a:solidFill>
                        <a:effectLst/>
                        <a:latin typeface="Arial"/>
                      </a:endParaRPr>
                    </a:p>
                  </a:txBody>
                  <a:tcPr marL="9525" marR="9525" marT="9525"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a:rPr>
                        <a:t>Equity</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9525" marR="9525" marT="9525"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a:rPr>
                        <a:t>Retained Earnings</a:t>
                      </a:r>
                    </a:p>
                  </a:txBody>
                  <a:tcPr marL="171450"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a:rPr>
                        <a:t>$724,765.38 </a:t>
                      </a:r>
                    </a:p>
                  </a:txBody>
                  <a:tcPr marL="9525" marR="9525" marT="9525"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1800" b="0" i="0" u="none" strike="noStrike">
                          <a:solidFill>
                            <a:srgbClr val="000000"/>
                          </a:solidFill>
                          <a:effectLst/>
                          <a:latin typeface="Arial"/>
                        </a:rPr>
                        <a:t>($325,879.59)</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269578">
                <a:tc>
                  <a:txBody>
                    <a:bodyPr/>
                    <a:lstStyle/>
                    <a:p>
                      <a:pPr algn="l" fontAlgn="b"/>
                      <a:r>
                        <a:rPr lang="en-US" sz="1800" b="1" i="0" u="none" strike="noStrike" dirty="0">
                          <a:solidFill>
                            <a:srgbClr val="000000"/>
                          </a:solidFill>
                          <a:effectLst/>
                          <a:latin typeface="Arial"/>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a:rPr>
                        <a:t>$398,885.79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a:solidFill>
                            <a:srgbClr val="000000"/>
                          </a:solidFill>
                          <a:effectLst/>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dirty="0">
                          <a:solidFill>
                            <a:srgbClr val="000000"/>
                          </a:solidFill>
                          <a:effectLst/>
                          <a:latin typeface="Arial"/>
                        </a:rPr>
                        <a:t>$398,885.79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July 2015</a:t>
            </a:r>
            <a:endParaRPr lang="en-GB" dirty="0"/>
          </a:p>
        </p:txBody>
      </p:sp>
      <p:sp>
        <p:nvSpPr>
          <p:cNvPr id="3" name="Footer Placeholder 2"/>
          <p:cNvSpPr>
            <a:spLocks noGrp="1"/>
          </p:cNvSpPr>
          <p:nvPr>
            <p:ph type="ftr" idx="11"/>
          </p:nvPr>
        </p:nvSpPr>
        <p:spPr>
          <a:xfrm>
            <a:off x="7315200" y="6475413"/>
            <a:ext cx="1227138" cy="153987"/>
          </a:xfrm>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5</a:t>
            </a:fld>
            <a:endParaRPr lang="en-GB"/>
          </a:p>
        </p:txBody>
      </p:sp>
      <p:sp>
        <p:nvSpPr>
          <p:cNvPr id="6" name="TextBox 5"/>
          <p:cNvSpPr txBox="1"/>
          <p:nvPr/>
        </p:nvSpPr>
        <p:spPr>
          <a:xfrm>
            <a:off x="1828800" y="583768"/>
            <a:ext cx="5486400" cy="461665"/>
          </a:xfrm>
          <a:prstGeom prst="rect">
            <a:avLst/>
          </a:prstGeom>
          <a:noFill/>
        </p:spPr>
        <p:txBody>
          <a:bodyPr wrap="square" rtlCol="0">
            <a:spAutoFit/>
          </a:bodyPr>
          <a:lstStyle/>
          <a:p>
            <a:r>
              <a:rPr lang="en-US" dirty="0" smtClean="0">
                <a:solidFill>
                  <a:schemeClr val="tx1"/>
                </a:solidFill>
              </a:rPr>
              <a:t>2015 IEEE 802 Wireless Income </a:t>
            </a:r>
            <a:r>
              <a:rPr lang="en-US" dirty="0">
                <a:solidFill>
                  <a:schemeClr val="tx1"/>
                </a:solidFill>
              </a:rPr>
              <a:t>Statement</a:t>
            </a:r>
          </a:p>
        </p:txBody>
      </p:sp>
      <p:graphicFrame>
        <p:nvGraphicFramePr>
          <p:cNvPr id="7" name="Table 6"/>
          <p:cNvGraphicFramePr>
            <a:graphicFrameLocks noGrp="1"/>
          </p:cNvGraphicFramePr>
          <p:nvPr>
            <p:extLst/>
          </p:nvPr>
        </p:nvGraphicFramePr>
        <p:xfrm>
          <a:off x="495300" y="1045433"/>
          <a:ext cx="8153400" cy="5329135"/>
        </p:xfrm>
        <a:graphic>
          <a:graphicData uri="http://schemas.openxmlformats.org/drawingml/2006/table">
            <a:tbl>
              <a:tblPr/>
              <a:tblGrid>
                <a:gridCol w="2444961"/>
                <a:gridCol w="1217189"/>
                <a:gridCol w="1217189"/>
                <a:gridCol w="959639"/>
                <a:gridCol w="1157211"/>
                <a:gridCol w="1157211"/>
              </a:tblGrid>
              <a:tr h="631261">
                <a:tc>
                  <a:txBody>
                    <a:bodyPr/>
                    <a:lstStyle/>
                    <a:p>
                      <a:pPr algn="l" fontAlgn="b"/>
                      <a:r>
                        <a:rPr lang="en-US" sz="1200" b="1" i="0" u="none" strike="noStrike" dirty="0">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200" b="1" i="0" u="none" strike="noStrike" dirty="0">
                          <a:effectLst/>
                          <a:latin typeface="Arial"/>
                        </a:rPr>
                        <a:t>- No Department </a:t>
                      </a:r>
                      <a:r>
                        <a:rPr lang="en-US" sz="1200" b="1" i="0" u="none" strike="noStrike" dirty="0" smtClean="0">
                          <a:effectLst/>
                          <a:latin typeface="Arial"/>
                        </a:rPr>
                        <a:t>- generic</a:t>
                      </a:r>
                      <a:endParaRPr lang="en-US" sz="1200" b="1" i="0" u="none" strike="noStrike" dirty="0">
                        <a:effectLst/>
                        <a:latin typeface="Arial"/>
                      </a:endParaRP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smtClean="0">
                          <a:effectLst/>
                          <a:latin typeface="Arial"/>
                        </a:rPr>
                        <a:t>2015-09, Bangkok,</a:t>
                      </a:r>
                      <a:br>
                        <a:rPr lang="en-US" sz="1200" b="1" i="0" u="none" strike="noStrike" dirty="0" smtClean="0">
                          <a:effectLst/>
                          <a:latin typeface="Arial"/>
                        </a:rPr>
                      </a:br>
                      <a:r>
                        <a:rPr lang="en-US" sz="1200" b="1" i="0" u="none" strike="noStrike" dirty="0" smtClean="0">
                          <a:effectLst/>
                          <a:latin typeface="Arial"/>
                        </a:rPr>
                        <a:t>Thailand</a:t>
                      </a:r>
                      <a:endParaRPr lang="en-US" sz="1200" b="1" i="0" u="none" strike="noStrike" dirty="0">
                        <a:effectLst/>
                        <a:latin typeface="Arial"/>
                      </a:endParaRP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Total</a:t>
                      </a:r>
                    </a:p>
                  </a:txBody>
                  <a:tcPr marL="9525" marR="9525" marT="9525" marB="0" anchor="b">
                    <a:lnL>
                      <a:noFill/>
                    </a:lnL>
                    <a:lnR>
                      <a:noFill/>
                    </a:lnR>
                    <a:lnT>
                      <a:noFill/>
                    </a:lnT>
                    <a:lnB>
                      <a:noFill/>
                    </a:lnB>
                    <a:solidFill>
                      <a:srgbClr val="D0D0D0"/>
                    </a:solidFill>
                  </a:tcPr>
                </a:tc>
              </a:tr>
              <a:tr h="210420">
                <a:tc>
                  <a:txBody>
                    <a:bodyPr/>
                    <a:lstStyle/>
                    <a:p>
                      <a:pPr algn="l" fontAlgn="b"/>
                      <a:r>
                        <a:rPr lang="en-US" sz="120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9525" marR="9525" marT="9525" marB="0" anchor="b">
                    <a:lnL>
                      <a:noFill/>
                    </a:lnL>
                    <a:lnR>
                      <a:noFill/>
                    </a:lnR>
                    <a:lnT>
                      <a:noFill/>
                    </a:lnT>
                    <a:lnB>
                      <a:noFill/>
                    </a:lnB>
                    <a:solidFill>
                      <a:srgbClr val="D0D0D0"/>
                    </a:solidFill>
                  </a:tcPr>
                </a:tc>
              </a:tr>
              <a:tr h="197269">
                <a:tc>
                  <a:txBody>
                    <a:bodyPr/>
                    <a:lstStyle/>
                    <a:p>
                      <a:pPr algn="l" fontAlgn="ctr"/>
                      <a:r>
                        <a:rPr lang="en-US" sz="1100" b="1" i="0" u="none" strike="noStrike">
                          <a:solidFill>
                            <a:srgbClr val="000000"/>
                          </a:solidFill>
                          <a:effectLst/>
                          <a:latin typeface="Arial"/>
                        </a:rPr>
                        <a:t>Ordinary Income/Expense</a:t>
                      </a: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r>
              <a:tr h="197269">
                <a:tc>
                  <a:txBody>
                    <a:bodyPr/>
                    <a:lstStyle/>
                    <a:p>
                      <a:pPr algn="l" fontAlgn="b"/>
                      <a:r>
                        <a:rPr lang="en-US" sz="1100" b="1" i="0" u="none" strike="noStrike">
                          <a:solidFill>
                            <a:srgbClr val="000000"/>
                          </a:solidFill>
                          <a:effectLst/>
                          <a:latin typeface="Arial"/>
                        </a:rPr>
                        <a:t>Income</a:t>
                      </a:r>
                    </a:p>
                  </a:txBody>
                  <a:tcPr marL="85725" marR="9525" marT="9525"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2.11 - Registrations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$377,350.00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$243,250.00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$620,600.00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2.12 - Hotel Commissions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$55,839.56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$9,095.10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$64,934.66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$837.15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$837.15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97269">
                <a:tc>
                  <a:txBody>
                    <a:bodyPr/>
                    <a:lstStyle/>
                    <a:p>
                      <a:pPr algn="l" fontAlgn="b"/>
                      <a:r>
                        <a:rPr lang="en-US" sz="1100" b="1" i="0" u="none" strike="noStrike">
                          <a:solidFill>
                            <a:srgbClr val="000000"/>
                          </a:solidFill>
                          <a:effectLst/>
                          <a:latin typeface="Arial"/>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$837.15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$433,189.56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$252,345.10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$686,371.81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7269">
                <a:tc>
                  <a:txBody>
                    <a:bodyPr/>
                    <a:lstStyle/>
                    <a:p>
                      <a:pPr algn="l" fontAlgn="b"/>
                      <a:r>
                        <a:rPr lang="en-US" sz="1100" b="1" i="0" u="none" strike="noStrike">
                          <a:solidFill>
                            <a:srgbClr val="000000"/>
                          </a:solidFill>
                          <a:effectLst/>
                          <a:latin typeface="Arial"/>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$837.15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$433,189.56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$252,345.10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$686,371.81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97269">
                <a:tc>
                  <a:txBody>
                    <a:bodyPr/>
                    <a:lstStyle/>
                    <a:p>
                      <a:pPr algn="l" fontAlgn="b"/>
                      <a:r>
                        <a:rPr lang="en-US" sz="1100" b="1" i="0" u="none" strike="noStrike">
                          <a:solidFill>
                            <a:srgbClr val="000000"/>
                          </a:solidFill>
                          <a:effectLst/>
                          <a:latin typeface="Arial"/>
                        </a:rPr>
                        <a:t>Expense</a:t>
                      </a:r>
                    </a:p>
                  </a:txBody>
                  <a:tcPr marL="85725" marR="9525" marT="9525"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4.10 - Meetings &amp; Social Events Expense</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$185,196.00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$185,196.00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4.110 - Site Survey</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$1,867.43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$1,209.08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$3,076.51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4.111 - Deposit</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$60,000.00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$60,000.00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4.113 - Venue</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$54,999.48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$9,389.30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$64,388.78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4.12 - Financial Fees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a:rPr>
                        <a:t>$</a:t>
                      </a:r>
                      <a:r>
                        <a:rPr lang="en-US" sz="1100" b="0" i="0" u="none" strike="noStrike" dirty="0" smtClean="0">
                          <a:solidFill>
                            <a:srgbClr val="000000"/>
                          </a:solidFill>
                          <a:effectLst/>
                          <a:latin typeface="Arial"/>
                        </a:rPr>
                        <a:t>25,600.51 </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$16,811.06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$40.00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$42,443.62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4.13 - Meeting  Planner</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$81,189.34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$52,270.74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$133,460.08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4.14 - Food &amp; Beverage</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$81,373.75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$93,491.26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$174,865.01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4.15 - Network Services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$50,873.54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$50,873.54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4.16 - Social</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$9,015.95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$9,015.95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4.17 - Shipping</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$1,511.30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$4,418.54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$5,929.84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$3,318.58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$4,139.38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97269">
                <a:tc>
                  <a:txBody>
                    <a:bodyPr/>
                    <a:lstStyle/>
                    <a:p>
                      <a:pPr algn="l" fontAlgn="b"/>
                      <a:r>
                        <a:rPr lang="en-US" sz="1100" b="1" i="0" u="none" strike="noStrike">
                          <a:solidFill>
                            <a:srgbClr val="000000"/>
                          </a:solidFill>
                          <a:effectLst/>
                          <a:latin typeface="Arial"/>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a:rPr>
                        <a:t>$</a:t>
                      </a:r>
                      <a:r>
                        <a:rPr lang="en-US" sz="1100" b="1" i="0" u="none" strike="noStrike" dirty="0" smtClean="0">
                          <a:solidFill>
                            <a:srgbClr val="000000"/>
                          </a:solidFill>
                          <a:effectLst/>
                          <a:latin typeface="Arial"/>
                        </a:rPr>
                        <a:t>433,188..96 </a:t>
                      </a:r>
                      <a:endParaRPr lang="en-US" sz="1100" b="1" i="0" u="none" strike="noStrike" dirty="0">
                        <a:solidFill>
                          <a:srgbClr val="000000"/>
                        </a:solidFill>
                        <a:effectLst/>
                        <a:latin typeface="Arial"/>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$237,091.19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$61,249.08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$733,388.71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7269">
                <a:tc>
                  <a:txBody>
                    <a:bodyPr/>
                    <a:lstStyle/>
                    <a:p>
                      <a:pPr algn="l" fontAlgn="ctr"/>
                      <a:r>
                        <a:rPr lang="en-US" sz="1100" b="1" i="0" u="none" strike="noStrike">
                          <a:solidFill>
                            <a:srgbClr val="000000"/>
                          </a:solidFill>
                          <a:effectLst/>
                          <a:latin typeface="Arial"/>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($1,030.28)</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smtClean="0">
                          <a:solidFill>
                            <a:srgbClr val="000000"/>
                          </a:solidFill>
                          <a:effectLst/>
                          <a:latin typeface="Arial"/>
                        </a:rPr>
                        <a:t>$0.60 </a:t>
                      </a:r>
                      <a:endParaRPr lang="en-US" sz="1100" b="1" i="0" u="none" strike="noStrike" dirty="0">
                        <a:solidFill>
                          <a:srgbClr val="000000"/>
                        </a:solidFill>
                        <a:effectLst/>
                        <a:latin typeface="Arial"/>
                      </a:endParaRP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$15,253.91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($61,249.08)</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($47,016.90)</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7269">
                <a:tc>
                  <a:txBody>
                    <a:bodyPr/>
                    <a:lstStyle/>
                    <a:p>
                      <a:pPr algn="l" fontAlgn="ctr"/>
                      <a:r>
                        <a:rPr lang="en-US" sz="1100" b="1" i="0" u="none" strike="noStrike">
                          <a:solidFill>
                            <a:srgbClr val="000000"/>
                          </a:solidFill>
                          <a:effectLst/>
                          <a:latin typeface="Arial"/>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($1,030.28)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smtClean="0">
                          <a:solidFill>
                            <a:srgbClr val="000000"/>
                          </a:solidFill>
                          <a:effectLst/>
                          <a:latin typeface="Arial"/>
                        </a:rPr>
                        <a:t>$0.60 </a:t>
                      </a:r>
                      <a:endParaRPr lang="en-US" sz="1100" b="1" i="0" u="none" strike="noStrike" dirty="0">
                        <a:solidFill>
                          <a:srgbClr val="000000"/>
                        </a:solidFill>
                        <a:effectLst/>
                        <a:latin typeface="Arial"/>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$15,253.91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($61,249.08)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a:rPr>
                        <a:t>($47,016.90)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762641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533400"/>
          </a:xfrm>
        </p:spPr>
        <p:txBody>
          <a:bodyPr/>
          <a:lstStyle/>
          <a:p>
            <a:r>
              <a:rPr lang="en-US" dirty="0" smtClean="0"/>
              <a:t> Atlanta, GA- January 2015</a:t>
            </a:r>
            <a:endParaRPr lang="en-US" dirty="0"/>
          </a:p>
        </p:txBody>
      </p:sp>
      <p:sp>
        <p:nvSpPr>
          <p:cNvPr id="2" name="Date Placeholder 1"/>
          <p:cNvSpPr>
            <a:spLocks noGrp="1"/>
          </p:cNvSpPr>
          <p:nvPr>
            <p:ph type="dt" idx="10"/>
          </p:nvPr>
        </p:nvSpPr>
        <p:spPr/>
        <p:txBody>
          <a:bodyPr/>
          <a:lstStyle/>
          <a:p>
            <a:pPr>
              <a:defRPr/>
            </a:pPr>
            <a:r>
              <a:rPr lang="en-US" smtClean="0"/>
              <a:t>July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81000" y="2081643"/>
            <a:ext cx="8229600" cy="4393769"/>
          </a:xfrm>
          <a:prstGeom prst="rect">
            <a:avLst/>
          </a:prstGeom>
          <a:noFill/>
          <a:ln w="9525">
            <a:noFill/>
            <a:miter lim="800000"/>
            <a:headEnd/>
            <a:tailEnd/>
          </a:ln>
        </p:spPr>
        <p:txBody>
          <a:bodyPr lIns="92075" tIns="46038" rIns="92075" bIns="46038"/>
          <a:lstStyle/>
          <a:p>
            <a:pPr marL="342900" indent="-342900" algn="r"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392,500</a:t>
            </a:r>
            <a:r>
              <a:rPr lang="en-US" sz="1600" b="1" dirty="0" smtClean="0">
                <a:solidFill>
                  <a:schemeClr val="tx1"/>
                </a:solidFill>
                <a:ea typeface="MS PGothic" pitchFamily="34" charset="-128"/>
              </a:rPr>
              <a:t>	$379,150</a:t>
            </a:r>
            <a:r>
              <a:rPr lang="en-US" sz="1600" b="1" dirty="0">
                <a:solidFill>
                  <a:schemeClr val="tx1"/>
                </a:solidFill>
                <a:ea typeface="MS PGothic" pitchFamily="34" charset="-128"/>
              </a:rPr>
              <a:t>	 </a:t>
            </a:r>
            <a:r>
              <a:rPr lang="en-US" sz="1600" b="1" dirty="0" smtClean="0">
                <a:solidFill>
                  <a:schemeClr val="tx1"/>
                </a:solidFill>
                <a:ea typeface="MS PGothic" pitchFamily="34" charset="-128"/>
              </a:rPr>
              <a:t>              $377,350.00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$50,000</a:t>
            </a:r>
            <a:r>
              <a:rPr lang="en-US" sz="1400" dirty="0">
                <a:solidFill>
                  <a:schemeClr val="tx1"/>
                </a:solidFill>
                <a:ea typeface="MS PGothic" pitchFamily="34" charset="-128"/>
              </a:rPr>
              <a:t>	</a:t>
            </a:r>
            <a:r>
              <a:rPr lang="en-US" sz="1400" dirty="0" smtClean="0">
                <a:solidFill>
                  <a:schemeClr val="tx1"/>
                </a:solidFill>
                <a:ea typeface="MS PGothic" pitchFamily="34" charset="-128"/>
              </a:rPr>
              <a:t>$50,000</a:t>
            </a:r>
            <a:r>
              <a:rPr lang="en-US" sz="1400" dirty="0">
                <a:solidFill>
                  <a:schemeClr val="tx1"/>
                </a:solidFill>
                <a:ea typeface="MS PGothic" pitchFamily="34" charset="-128"/>
              </a:rPr>
              <a:t>	 </a:t>
            </a:r>
            <a:r>
              <a:rPr lang="en-US" sz="1400" dirty="0" smtClean="0">
                <a:solidFill>
                  <a:schemeClr val="tx1"/>
                </a:solidFill>
                <a:ea typeface="MS PGothic" pitchFamily="34" charset="-128"/>
              </a:rPr>
              <a:t>                     $    55,839.56</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700	    664             	                       665          </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$251,875	$304,057	              $317,992.96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51,000</a:t>
            </a:r>
            <a:r>
              <a:rPr lang="en-US" sz="1400" dirty="0" smtClean="0">
                <a:solidFill>
                  <a:schemeClr val="tx1"/>
                </a:solidFill>
                <a:ea typeface="MS PGothic" pitchFamily="34" charset="-128"/>
              </a:rPr>
              <a:t>	    $50,000                     $ 54,999.48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$20,625	    $19,968 	                    $ 25,600.51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$75,000	                     $ 81,373.75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$78,000 	    $73,000	                     $ 81,337.20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$12,000	    $12,200	                     $           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        0	    $        0	                      $           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rPr>
              <a:t>     750</a:t>
            </a:r>
            <a:r>
              <a:rPr lang="en-US" sz="1400" dirty="0" smtClean="0">
                <a:solidFill>
                  <a:schemeClr val="tx1"/>
                </a:solidFill>
                <a:ea typeface="MS PGothic" pitchFamily="34" charset="-128"/>
              </a:rPr>
              <a:t>	    $  1,000	                     $   1,511.30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4,500	    $  5,000	                     $   3,170.72                    </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a:t>
            </a:r>
            <a:r>
              <a:rPr lang="en-US" sz="1400" dirty="0">
                <a:solidFill>
                  <a:schemeClr val="tx1"/>
                </a:solidFill>
                <a:ea typeface="MS PGothic" pitchFamily="34" charset="-128"/>
              </a:rPr>
              <a:t>Foreign Venue Set </a:t>
            </a:r>
            <a:r>
              <a:rPr lang="en-US" sz="1400" dirty="0" smtClean="0">
                <a:solidFill>
                  <a:schemeClr val="tx1"/>
                </a:solidFill>
                <a:ea typeface="MS PGothic" pitchFamily="34" charset="-128"/>
              </a:rPr>
              <a:t>Aside	$          0	    $ 67,900	                    $ 70,000.00</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Get 802 Attendee fee	$          0	    $          0	                    $          0</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Surplus Paid to IEEE 802		                                     $</a:t>
            </a:r>
            <a:r>
              <a:rPr lang="en-US" sz="1400" b="1" dirty="0" smtClean="0">
                <a:solidFill>
                  <a:schemeClr val="tx1"/>
                </a:solidFill>
                <a:ea typeface="MS PGothic" pitchFamily="34" charset="-128"/>
              </a:rPr>
              <a:t>115,196.00</a:t>
            </a:r>
          </a:p>
          <a:p>
            <a:pPr lvl="1" defTabSz="914400" eaLnBrk="0" hangingPunct="0">
              <a:lnSpc>
                <a:spcPct val="90000"/>
              </a:lnSpc>
              <a:spcBef>
                <a:spcPct val="20000"/>
              </a:spcBef>
              <a:tabLst>
                <a:tab pos="3654425" algn="l"/>
                <a:tab pos="5487988" algn="l"/>
                <a:tab pos="7372350" algn="r"/>
              </a:tabLst>
            </a:pPr>
            <a:r>
              <a:rPr lang="en-US" sz="1600" b="1" dirty="0" smtClean="0">
                <a:solidFill>
                  <a:schemeClr val="tx1"/>
                </a:solidFill>
                <a:ea typeface="MS PGothic" pitchFamily="34" charset="-128"/>
              </a:rPr>
              <a:t>Surplus/(Deficit)	$190,625</a:t>
            </a:r>
            <a:r>
              <a:rPr lang="en-US" sz="1600" b="1" dirty="0" smtClean="0">
                <a:solidFill>
                  <a:srgbClr val="FF0000"/>
                </a:solidFill>
                <a:ea typeface="MS PGothic" pitchFamily="34" charset="-128"/>
              </a:rPr>
              <a:t>	   </a:t>
            </a:r>
            <a:r>
              <a:rPr lang="en-US" sz="1600" b="1" dirty="0" smtClean="0">
                <a:solidFill>
                  <a:schemeClr val="tx1"/>
                </a:solidFill>
                <a:ea typeface="MS PGothic" pitchFamily="34" charset="-128"/>
              </a:rPr>
              <a:t>$125,093            $          0 .60            </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Average cost per attendee 	$458	$467 	$478</a:t>
            </a: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675184" y="1158314"/>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Oct 2014</a:t>
            </a:r>
            <a:endParaRPr lang="en-US" sz="1800" b="1" dirty="0">
              <a:solidFill>
                <a:schemeClr val="tx1"/>
              </a:solidFill>
              <a:ea typeface="MS PGothic" pitchFamily="34" charset="-128"/>
            </a:endParaRPr>
          </a:p>
        </p:txBody>
      </p:sp>
      <p:sp>
        <p:nvSpPr>
          <p:cNvPr id="9" name="Text Box 8"/>
          <p:cNvSpPr txBox="1">
            <a:spLocks noChangeArrowheads="1"/>
          </p:cNvSpPr>
          <p:nvPr/>
        </p:nvSpPr>
        <p:spPr bwMode="auto">
          <a:xfrm>
            <a:off x="5500688" y="1158314"/>
            <a:ext cx="1662112"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600" b="1" dirty="0" smtClean="0">
                <a:solidFill>
                  <a:schemeClr val="tx1"/>
                </a:solidFill>
                <a:ea typeface="MS PGothic" pitchFamily="34" charset="-128"/>
              </a:rPr>
              <a:t>Estimated</a:t>
            </a:r>
            <a:r>
              <a:rPr lang="en-US" sz="1800" b="1" dirty="0" smtClean="0">
                <a:solidFill>
                  <a:schemeClr val="tx1"/>
                </a:solidFill>
                <a:ea typeface="MS PGothic" pitchFamily="34" charset="-128"/>
              </a:rPr>
              <a:t> </a:t>
            </a:r>
          </a:p>
          <a:p>
            <a:pPr algn="ctr" defTabSz="914400" eaLnBrk="0" hangingPunct="0">
              <a:spcBef>
                <a:spcPts val="0"/>
              </a:spcBef>
            </a:pPr>
            <a:r>
              <a:rPr lang="en-US" sz="1600" b="1" dirty="0" smtClean="0">
                <a:solidFill>
                  <a:schemeClr val="tx1"/>
                </a:solidFill>
                <a:ea typeface="MS PGothic" pitchFamily="34" charset="-128"/>
              </a:rPr>
              <a:t>Budget</a:t>
            </a:r>
            <a:r>
              <a:rPr lang="en-US" sz="1800" b="1" dirty="0" smtClean="0">
                <a:solidFill>
                  <a:schemeClr val="tx1"/>
                </a:solidFill>
                <a:ea typeface="MS PGothic" pitchFamily="34" charset="-128"/>
              </a:rPr>
              <a:t> </a:t>
            </a:r>
          </a:p>
          <a:p>
            <a:pPr algn="ctr" defTabSz="914400" eaLnBrk="0" hangingPunct="0">
              <a:spcBef>
                <a:spcPts val="0"/>
              </a:spcBef>
            </a:pP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Jan 10,</a:t>
            </a: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2015</a:t>
            </a:r>
            <a:endParaRPr lang="en-US" sz="1800" b="1" dirty="0">
              <a:solidFill>
                <a:schemeClr val="tx1"/>
              </a:solidFill>
              <a:ea typeface="MS PGothic" pitchFamily="34" charset="-128"/>
            </a:endParaRPr>
          </a:p>
        </p:txBody>
      </p:sp>
      <p:sp>
        <p:nvSpPr>
          <p:cNvPr id="14" name="Text Box 8"/>
          <p:cNvSpPr txBox="1">
            <a:spLocks noChangeArrowheads="1"/>
          </p:cNvSpPr>
          <p:nvPr/>
        </p:nvSpPr>
        <p:spPr bwMode="auto">
          <a:xfrm>
            <a:off x="7197213" y="1312202"/>
            <a:ext cx="1662112" cy="615553"/>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600" b="1" dirty="0" smtClean="0">
                <a:solidFill>
                  <a:schemeClr val="tx1"/>
                </a:solidFill>
                <a:ea typeface="MS PGothic" pitchFamily="34" charset="-128"/>
              </a:rPr>
              <a:t>Actual</a:t>
            </a:r>
            <a:endParaRPr lang="en-US" sz="1800" b="1" dirty="0" smtClean="0">
              <a:solidFill>
                <a:schemeClr val="tx1"/>
              </a:solidFill>
              <a:ea typeface="MS PGothic" pitchFamily="34" charset="-128"/>
            </a:endParaRPr>
          </a:p>
          <a:p>
            <a:pPr algn="ctr" defTabSz="914400" eaLnBrk="0" hangingPunct="0">
              <a:spcBef>
                <a:spcPts val="0"/>
              </a:spcBef>
            </a:pP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Mar 10,</a:t>
            </a: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2015</a:t>
            </a:r>
            <a:endParaRPr lang="en-US" sz="1800" b="1" dirty="0">
              <a:solidFill>
                <a:schemeClr val="tx1"/>
              </a:solidFill>
              <a:ea typeface="MS PGothic" pitchFamily="34" charset="-128"/>
            </a:endParaRPr>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Tree>
    <p:extLst>
      <p:ext uri="{BB962C8B-B14F-4D97-AF65-F5344CB8AC3E}">
        <p14:creationId xmlns:p14="http://schemas.microsoft.com/office/powerpoint/2010/main" val="417320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645763"/>
            <a:ext cx="7772400" cy="533400"/>
          </a:xfrm>
        </p:spPr>
        <p:txBody>
          <a:bodyPr/>
          <a:lstStyle/>
          <a:p>
            <a:r>
              <a:rPr lang="en-US" dirty="0" smtClean="0"/>
              <a:t> Vancouver, BC – May 2015</a:t>
            </a:r>
            <a:endParaRPr lang="en-US" dirty="0"/>
          </a:p>
        </p:txBody>
      </p:sp>
      <p:sp>
        <p:nvSpPr>
          <p:cNvPr id="2" name="Date Placeholder 1"/>
          <p:cNvSpPr>
            <a:spLocks noGrp="1"/>
          </p:cNvSpPr>
          <p:nvPr>
            <p:ph type="dt" idx="10"/>
          </p:nvPr>
        </p:nvSpPr>
        <p:spPr/>
        <p:txBody>
          <a:bodyPr/>
          <a:lstStyle/>
          <a:p>
            <a:pPr>
              <a:defRPr/>
            </a:pPr>
            <a:r>
              <a:rPr lang="en-US" smtClean="0"/>
              <a:t>July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7</a:t>
            </a:fld>
            <a:endParaRPr lang="en-GB"/>
          </a:p>
        </p:txBody>
      </p:sp>
      <p:sp>
        <p:nvSpPr>
          <p:cNvPr id="10" name="Rectangle 3"/>
          <p:cNvSpPr txBox="1">
            <a:spLocks noChangeArrowheads="1"/>
          </p:cNvSpPr>
          <p:nvPr/>
        </p:nvSpPr>
        <p:spPr bwMode="auto">
          <a:xfrm>
            <a:off x="381000" y="2066330"/>
            <a:ext cx="8229600" cy="4334470"/>
          </a:xfrm>
          <a:prstGeom prst="rect">
            <a:avLst/>
          </a:prstGeom>
          <a:noFill/>
          <a:ln w="9525">
            <a:noFill/>
            <a:miter lim="800000"/>
            <a:headEnd/>
            <a:tailEnd/>
          </a:ln>
        </p:spPr>
        <p:txBody>
          <a:bodyPr lIns="92075" tIns="46038" rIns="92075" bIns="46038"/>
          <a:lstStyle/>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800" b="1" dirty="0" smtClean="0">
                <a:solidFill>
                  <a:schemeClr val="tx1"/>
                </a:solidFill>
                <a:ea typeface="MS PGothic" pitchFamily="34" charset="-128"/>
              </a:rPr>
              <a:t>Registration Income: </a:t>
            </a:r>
            <a:r>
              <a:rPr lang="en-US" sz="1600" dirty="0">
                <a:solidFill>
                  <a:schemeClr val="tx1"/>
                </a:solidFill>
                <a:ea typeface="MS PGothic" pitchFamily="34" charset="-128"/>
              </a:rPr>
              <a:t>(</a:t>
            </a:r>
            <a:r>
              <a:rPr lang="en-US" sz="1200" dirty="0">
                <a:solidFill>
                  <a:schemeClr val="tx1"/>
                </a:solidFill>
                <a:ea typeface="MS PGothic" pitchFamily="34" charset="-128"/>
              </a:rPr>
              <a:t>600/800/1000</a:t>
            </a:r>
            <a:r>
              <a:rPr lang="en-US" sz="1200" dirty="0" smtClean="0">
                <a:solidFill>
                  <a:schemeClr val="tx1"/>
                </a:solidFill>
                <a:ea typeface="MS PGothic" pitchFamily="34" charset="-128"/>
              </a:rPr>
              <a:t>) 	</a:t>
            </a:r>
            <a:r>
              <a:rPr lang="en-US" sz="1800" dirty="0" smtClean="0">
                <a:solidFill>
                  <a:schemeClr val="tx1"/>
                </a:solidFill>
                <a:ea typeface="MS PGothic" pitchFamily="34" charset="-128"/>
              </a:rPr>
              <a:t>$</a:t>
            </a:r>
            <a:r>
              <a:rPr lang="en-US" sz="1800" dirty="0" smtClean="0">
                <a:solidFill>
                  <a:schemeClr val="tx1"/>
                </a:solidFill>
              </a:rPr>
              <a:t>197,000	$231,950	              $243,250</a:t>
            </a:r>
          </a:p>
          <a:p>
            <a:pPr marL="342900" indent="-342900"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Hotel Credits		</a:t>
            </a:r>
            <a:r>
              <a:rPr lang="en-US" sz="1600" dirty="0">
                <a:solidFill>
                  <a:schemeClr val="tx1"/>
                </a:solidFill>
                <a:ea typeface="MS PGothic" pitchFamily="34" charset="-128"/>
              </a:rPr>
              <a:t>$      </a:t>
            </a:r>
            <a:r>
              <a:rPr lang="en-US" sz="1600" dirty="0" smtClean="0">
                <a:solidFill>
                  <a:schemeClr val="tx1"/>
                </a:solidFill>
                <a:ea typeface="MS PGothic" pitchFamily="34" charset="-128"/>
              </a:rPr>
              <a:t>9,652                $ 9,095.10</a:t>
            </a:r>
            <a:endParaRPr lang="en-US" sz="16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600" dirty="0" smtClean="0">
                <a:solidFill>
                  <a:schemeClr val="tx1"/>
                </a:solidFill>
                <a:ea typeface="MS PGothic" pitchFamily="34" charset="-128"/>
              </a:rPr>
              <a:t>Registrations 	     300</a:t>
            </a:r>
            <a:r>
              <a:rPr lang="en-US" sz="1600" dirty="0">
                <a:solidFill>
                  <a:schemeClr val="tx1"/>
                </a:solidFill>
                <a:ea typeface="MS PGothic" pitchFamily="34" charset="-128"/>
              </a:rPr>
              <a:t>	</a:t>
            </a:r>
            <a:r>
              <a:rPr lang="en-US" sz="1600" dirty="0" smtClean="0">
                <a:solidFill>
                  <a:schemeClr val="tx1"/>
                </a:solidFill>
                <a:ea typeface="MS PGothic" pitchFamily="34" charset="-128"/>
              </a:rPr>
              <a:t>      346	                           357</a:t>
            </a:r>
            <a:endParaRPr lang="en-US" sz="18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800" b="1" dirty="0" smtClean="0">
                <a:solidFill>
                  <a:schemeClr val="tx1"/>
                </a:solidFill>
                <a:ea typeface="MS PGothic" pitchFamily="34" charset="-128"/>
              </a:rPr>
              <a:t>Meeting Expense Estimate:      </a:t>
            </a:r>
            <a:r>
              <a:rPr lang="en-US" sz="1800" b="1" dirty="0" smtClean="0">
                <a:solidFill>
                  <a:srgbClr val="FF0000"/>
                </a:solidFill>
                <a:ea typeface="MS PGothic" pitchFamily="34" charset="-128"/>
              </a:rPr>
              <a:t>	$180,252	$235,280         $237,678.17</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AV	$</a:t>
            </a:r>
            <a:r>
              <a:rPr lang="en-US" sz="1600" dirty="0" smtClean="0">
                <a:solidFill>
                  <a:schemeClr val="tx1"/>
                </a:solidFill>
              </a:rPr>
              <a:t>  19,346</a:t>
            </a:r>
            <a:r>
              <a:rPr lang="en-US" sz="1600" dirty="0" smtClean="0">
                <a:solidFill>
                  <a:schemeClr val="tx1"/>
                </a:solidFill>
                <a:ea typeface="MS PGothic" pitchFamily="34" charset="-128"/>
              </a:rPr>
              <a:t>	$ 17,645                 $ 15,989.30</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Financial Fees	$  11,350	$ 13,097                 $ 17,398.04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Food &amp; Beverage	$  48,192	$ 89,510                 $ 93,491.26</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Meeting Planner	$  41,162 	$ 51,864                 $ 52,270.74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Network Services	$  37,819</a:t>
            </a:r>
            <a:r>
              <a:rPr lang="en-US" sz="1600" dirty="0">
                <a:solidFill>
                  <a:schemeClr val="tx1"/>
                </a:solidFill>
                <a:ea typeface="MS PGothic" pitchFamily="34" charset="-128"/>
              </a:rPr>
              <a:t>	</a:t>
            </a:r>
            <a:r>
              <a:rPr lang="en-US" sz="1600" dirty="0" smtClean="0">
                <a:solidFill>
                  <a:schemeClr val="tx1"/>
                </a:solidFill>
                <a:ea typeface="MS PGothic" pitchFamily="34" charset="-128"/>
              </a:rPr>
              <a:t>$ 42,980                 $ 44,273.54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Social	$  14,458</a:t>
            </a:r>
            <a:r>
              <a:rPr lang="en-US" sz="1600" dirty="0">
                <a:solidFill>
                  <a:schemeClr val="tx1"/>
                </a:solidFill>
                <a:ea typeface="MS PGothic" pitchFamily="34" charset="-128"/>
              </a:rPr>
              <a:t>	</a:t>
            </a:r>
            <a:r>
              <a:rPr lang="en-US" sz="1600" dirty="0" smtClean="0">
                <a:solidFill>
                  <a:schemeClr val="tx1"/>
                </a:solidFill>
                <a:ea typeface="MS PGothic" pitchFamily="34" charset="-128"/>
              </a:rPr>
              <a:t>$ 11,189                 $   9,015.95</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Shipping 	$</a:t>
            </a:r>
            <a:r>
              <a:rPr lang="en-US" sz="1600" dirty="0" smtClean="0">
                <a:solidFill>
                  <a:schemeClr val="tx1"/>
                </a:solidFill>
              </a:rPr>
              <a:t>    7,000</a:t>
            </a:r>
            <a:r>
              <a:rPr lang="en-US" sz="1600" dirty="0">
                <a:solidFill>
                  <a:schemeClr val="tx1"/>
                </a:solidFill>
                <a:ea typeface="MS PGothic" pitchFamily="34" charset="-128"/>
              </a:rPr>
              <a:t>	</a:t>
            </a:r>
            <a:r>
              <a:rPr lang="en-US" sz="1600" dirty="0" smtClean="0">
                <a:solidFill>
                  <a:schemeClr val="tx1"/>
                </a:solidFill>
                <a:ea typeface="MS PGothic" pitchFamily="34" charset="-128"/>
              </a:rPr>
              <a:t>$</a:t>
            </a:r>
            <a:r>
              <a:rPr lang="en-US" sz="1600" dirty="0">
                <a:solidFill>
                  <a:schemeClr val="tx1"/>
                </a:solidFill>
                <a:ea typeface="MS PGothic" pitchFamily="34" charset="-128"/>
              </a:rPr>
              <a:t> </a:t>
            </a:r>
            <a:r>
              <a:rPr lang="en-US" sz="1600" dirty="0" smtClean="0">
                <a:solidFill>
                  <a:schemeClr val="tx1"/>
                </a:solidFill>
                <a:ea typeface="MS PGothic" pitchFamily="34" charset="-128"/>
              </a:rPr>
              <a:t> 8,000                  $   4,418.54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Misc	$       925</a:t>
            </a:r>
            <a:r>
              <a:rPr lang="en-US" sz="1600" dirty="0">
                <a:solidFill>
                  <a:schemeClr val="tx1"/>
                </a:solidFill>
                <a:ea typeface="MS PGothic" pitchFamily="34" charset="-128"/>
              </a:rPr>
              <a:t>	</a:t>
            </a:r>
            <a:r>
              <a:rPr lang="en-US" sz="1600" dirty="0" smtClean="0">
                <a:solidFill>
                  <a:schemeClr val="tx1"/>
                </a:solidFill>
                <a:ea typeface="MS PGothic" pitchFamily="34" charset="-128"/>
              </a:rPr>
              <a:t>$     995                  $      820.80</a:t>
            </a:r>
          </a:p>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800" b="1" dirty="0" smtClean="0">
                <a:solidFill>
                  <a:schemeClr val="tx1"/>
                </a:solidFill>
                <a:ea typeface="MS PGothic" pitchFamily="34" charset="-128"/>
              </a:rPr>
              <a:t>Surplus/(Deficit)	$ 16,748	$  6,322             $14,666.93</a:t>
            </a:r>
            <a:endParaRPr lang="en-US" sz="18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8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800" b="1" dirty="0" smtClean="0">
                <a:solidFill>
                  <a:schemeClr val="tx1"/>
                </a:solidFill>
                <a:ea typeface="MS PGothic" pitchFamily="34" charset="-128"/>
              </a:rPr>
              <a:t>Average cost per attendee  	     $601</a:t>
            </a:r>
            <a:r>
              <a:rPr lang="en-US" sz="1800" b="1" dirty="0">
                <a:solidFill>
                  <a:schemeClr val="tx1"/>
                </a:solidFill>
                <a:ea typeface="MS PGothic" pitchFamily="34" charset="-128"/>
              </a:rPr>
              <a:t>	</a:t>
            </a:r>
            <a:r>
              <a:rPr lang="en-US" sz="1800" b="1" dirty="0" smtClean="0">
                <a:solidFill>
                  <a:schemeClr val="tx1"/>
                </a:solidFill>
                <a:ea typeface="MS PGothic" pitchFamily="34" charset="-128"/>
              </a:rPr>
              <a:t>   $680                    $665.77</a:t>
            </a:r>
            <a:endParaRPr lang="en-US" sz="1800" b="1" dirty="0">
              <a:solidFill>
                <a:schemeClr val="tx1"/>
              </a:solidFill>
              <a:ea typeface="MS PGothic" pitchFamily="34" charset="-128"/>
            </a:endParaRPr>
          </a:p>
        </p:txBody>
      </p:sp>
      <p:sp>
        <p:nvSpPr>
          <p:cNvPr id="11" name="Text Box 8"/>
          <p:cNvSpPr txBox="1">
            <a:spLocks noChangeArrowheads="1"/>
          </p:cNvSpPr>
          <p:nvPr/>
        </p:nvSpPr>
        <p:spPr bwMode="auto">
          <a:xfrm>
            <a:off x="3675184" y="114300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2015</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9" name="Text Box 8"/>
          <p:cNvSpPr txBox="1">
            <a:spLocks noChangeArrowheads="1"/>
          </p:cNvSpPr>
          <p:nvPr/>
        </p:nvSpPr>
        <p:spPr bwMode="auto">
          <a:xfrm>
            <a:off x="5587623" y="112594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01 May 2015</a:t>
            </a:r>
            <a:endParaRPr lang="en-US" sz="1800" b="1" dirty="0">
              <a:solidFill>
                <a:schemeClr val="tx1"/>
              </a:solidFill>
              <a:ea typeface="MS PGothic" pitchFamily="34" charset="-128"/>
            </a:endParaRPr>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14" name="Text Box 8"/>
          <p:cNvSpPr txBox="1">
            <a:spLocks noChangeArrowheads="1"/>
          </p:cNvSpPr>
          <p:nvPr/>
        </p:nvSpPr>
        <p:spPr bwMode="auto">
          <a:xfrm>
            <a:off x="7206222" y="1396517"/>
            <a:ext cx="1622474"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Actual</a:t>
            </a:r>
          </a:p>
          <a:p>
            <a:pPr algn="ctr" defTabSz="914400" eaLnBrk="0" hangingPunct="0">
              <a:spcBef>
                <a:spcPts val="0"/>
              </a:spcBef>
            </a:pPr>
            <a:r>
              <a:rPr lang="en-US" sz="1800" b="1" dirty="0" smtClean="0">
                <a:solidFill>
                  <a:schemeClr val="tx1"/>
                </a:solidFill>
                <a:ea typeface="MS PGothic" pitchFamily="34" charset="-128"/>
              </a:rPr>
              <a:t>06 July 2015</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4279929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1992470"/>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37494</TotalTime>
  <Words>1578</Words>
  <Application>Microsoft Office PowerPoint</Application>
  <PresentationFormat>On-screen Show (4:3)</PresentationFormat>
  <Paragraphs>509</Paragraphs>
  <Slides>10</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9" baseType="lpstr">
      <vt:lpstr>Arial Unicode MS</vt:lpstr>
      <vt:lpstr>굴림</vt:lpstr>
      <vt:lpstr>MS Gothic</vt:lpstr>
      <vt:lpstr>MS PGothic</vt:lpstr>
      <vt:lpstr>Arial</vt:lpstr>
      <vt:lpstr>Calibri</vt:lpstr>
      <vt:lpstr>Times New Roman</vt:lpstr>
      <vt:lpstr>802-11-Submission</vt:lpstr>
      <vt:lpstr>Document</vt:lpstr>
      <vt:lpstr>PowerPoint Presentation</vt:lpstr>
      <vt:lpstr>Treasurer Report July 2015</vt:lpstr>
      <vt:lpstr>Abstract</vt:lpstr>
      <vt:lpstr>PowerPoint Presentation</vt:lpstr>
      <vt:lpstr>PowerPoint Presentation</vt:lpstr>
      <vt:lpstr> Atlanta, GA- January 2015</vt:lpstr>
      <vt:lpstr> Vancouver, BC – May 2015</vt:lpstr>
      <vt:lpstr>Historical Attendance</vt:lpstr>
      <vt:lpstr>Historical Attendance</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July 2015</dc:title>
  <dc:creator>Jon Rosdahl</dc:creator>
  <cp:keywords>July 2015</cp:keywords>
  <dc:description>Ben Rolfe (BCA); Jon Rosdahl (CSR)</dc:description>
  <cp:lastModifiedBy>Benjamin Rolfe</cp:lastModifiedBy>
  <cp:revision>216</cp:revision>
  <cp:lastPrinted>1601-01-01T00:00:00Z</cp:lastPrinted>
  <dcterms:created xsi:type="dcterms:W3CDTF">2012-05-13T15:07:35Z</dcterms:created>
  <dcterms:modified xsi:type="dcterms:W3CDTF">2015-07-14T02:06:37Z</dcterms:modified>
</cp:coreProperties>
</file>