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5" r:id="rId2"/>
    <p:sldId id="256" r:id="rId3"/>
    <p:sldId id="257" r:id="rId4"/>
    <p:sldId id="296" r:id="rId5"/>
    <p:sldId id="298" r:id="rId6"/>
    <p:sldId id="293" r:id="rId7"/>
    <p:sldId id="295"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54" autoAdjust="0"/>
    <p:restoredTop sz="85223" autoAdjust="0"/>
  </p:normalViewPr>
  <p:slideViewPr>
    <p:cSldViewPr>
      <p:cViewPr varScale="1">
        <p:scale>
          <a:sx n="76" d="100"/>
          <a:sy n="76" d="100"/>
        </p:scale>
        <p:origin x="1330"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802.11-15/0740r0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July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802.11-15/0740r0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802.11-15/0740r0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802.11-15/0740r0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and 2007 January Interims were hosted</a:t>
            </a:r>
            <a:r>
              <a:rPr lang="en-US" baseline="0" dirty="0" smtClean="0">
                <a:latin typeface="Times New Roman" pitchFamily="18" charset="0"/>
              </a:rPr>
              <a:t> by IEEE 802 –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 Net Zero to 802.11.15 Treasury. – Surplus Paid to IEEE 802 = $</a:t>
            </a:r>
            <a:r>
              <a:rPr lang="en-US" dirty="0" smtClean="0"/>
              <a:t>115,196.00</a:t>
            </a:r>
            <a:r>
              <a:rPr lang="en-US" baseline="0" dirty="0" smtClean="0"/>
              <a:t> – Surplus of .60 left in Wireless account.</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GB" dirty="0"/>
          </a:p>
        </p:txBody>
      </p:sp>
      <p:sp>
        <p:nvSpPr>
          <p:cNvPr id="1028" name="Rectangle 4"/>
          <p:cNvSpPr>
            <a:spLocks noGrp="1" noChangeArrowheads="1"/>
          </p:cNvSpPr>
          <p:nvPr>
            <p:ph type="ftr"/>
          </p:nvPr>
        </p:nvSpPr>
        <p:spPr bwMode="auto">
          <a:xfrm>
            <a:off x="7086600" y="6475413"/>
            <a:ext cx="14557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GB" sz="1800" b="1" kern="1200" dirty="0" smtClean="0">
                <a:solidFill>
                  <a:schemeClr val="tx1"/>
                </a:solidFill>
                <a:latin typeface="Times New Roman" pitchFamily="16" charset="0"/>
                <a:ea typeface="MS Gothic" charset="-128"/>
                <a:cs typeface="Arial Unicode MS" charset="0"/>
              </a:rPr>
              <a:t>802</a:t>
            </a:r>
            <a:r>
              <a:rPr lang="en-GB" sz="1800" b="1" dirty="0" smtClean="0">
                <a:solidFill>
                  <a:schemeClr val="tx1"/>
                </a:solidFill>
                <a:latin typeface="Times New Roman" pitchFamily="16" charset="0"/>
                <a:ea typeface="MS Gothic" charset="-128"/>
                <a:cs typeface="Arial Unicode MS" charset="0"/>
              </a:rPr>
              <a:t>.</a:t>
            </a:r>
            <a:r>
              <a:rPr lang="en-US" sz="1800" b="1" kern="1200" dirty="0" smtClean="0">
                <a:solidFill>
                  <a:schemeClr val="tx1"/>
                </a:solidFill>
                <a:latin typeface="Times New Roman" pitchFamily="16" charset="0"/>
                <a:ea typeface="MS Gothic" charset="-128"/>
                <a:cs typeface="Arial Unicode MS" charset="0"/>
              </a:rPr>
              <a:t>15-15-0524-00-0000</a:t>
            </a:r>
            <a:endParaRPr lang="en-GB" sz="1800" b="1" kern="1200"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994172"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July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12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11-15/0740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2015-07-12</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142"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p:txBody>
          <a:bodyPr/>
          <a:lstStyle/>
          <a:p>
            <a:pPr>
              <a:defRPr/>
            </a:pPr>
            <a:r>
              <a:rPr lang="en-GB" dirty="0"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July 2015</a:t>
            </a:r>
            <a:r>
              <a:rPr lang="en-GB" dirty="0" smtClean="0"/>
              <a:t>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a:t>
            </a:r>
            <a:r>
              <a:rPr lang="en-GB" dirty="0"/>
              <a:t>doc: </a:t>
            </a:r>
            <a:r>
              <a:rPr lang="en-US" dirty="0" smtClean="0"/>
              <a:t>15-15/0524</a:t>
            </a:r>
            <a:r>
              <a:rPr lang="en-GB" dirty="0" smtClean="0"/>
              <a:t>r0</a:t>
            </a:r>
            <a:endParaRPr lang="en-GB" dirty="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7239000" y="6475413"/>
            <a:ext cx="1303338" cy="230187"/>
          </a:xfrm>
        </p:spPr>
        <p:txBody>
          <a:bodyPr/>
          <a:lstStyle/>
          <a:p>
            <a:pPr>
              <a:defRPr/>
            </a:pPr>
            <a:r>
              <a:rPr lang="en-GB" dirty="0" smtClean="0"/>
              <a:t>Jon Rosdahl, CSR</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681009243"/>
              </p:ext>
            </p:extLst>
          </p:nvPr>
        </p:nvGraphicFramePr>
        <p:xfrm>
          <a:off x="1752600" y="838197"/>
          <a:ext cx="6096000" cy="5462413"/>
        </p:xfrm>
        <a:graphic>
          <a:graphicData uri="http://schemas.openxmlformats.org/drawingml/2006/table">
            <a:tbl>
              <a:tblPr/>
              <a:tblGrid>
                <a:gridCol w="4585812"/>
                <a:gridCol w="1510188"/>
              </a:tblGrid>
              <a:tr h="381003">
                <a:tc gridSpan="2">
                  <a:txBody>
                    <a:bodyPr/>
                    <a:lstStyle/>
                    <a:p>
                      <a:pPr algn="ctr" rtl="0" fontAlgn="b"/>
                      <a:r>
                        <a:rPr lang="en-US" sz="24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400" b="1" i="0" u="none" strike="noStrike" dirty="0">
                          <a:solidFill>
                            <a:srgbClr val="000000"/>
                          </a:solidFill>
                          <a:effectLst/>
                          <a:latin typeface="Arial"/>
                        </a:rPr>
                        <a:t>End of June 2015</a:t>
                      </a: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2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6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6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$329,003.50 </a:t>
                      </a:r>
                    </a:p>
                  </a:txBody>
                  <a:tcPr marL="9525" marR="9525" marT="9525" marB="0" anchor="ctr">
                    <a:lnL>
                      <a:noFill/>
                    </a:lnL>
                    <a:lnR>
                      <a:noFill/>
                    </a:lnR>
                    <a:lnT>
                      <a:noFill/>
                    </a:lnT>
                    <a:lnB>
                      <a:noFill/>
                    </a:lnB>
                  </a:tcPr>
                </a:tc>
              </a:tr>
              <a:tr h="530110">
                <a:tc>
                  <a:txBody>
                    <a:bodyPr/>
                    <a:lstStyle/>
                    <a:p>
                      <a:pPr algn="l" fontAlgn="b"/>
                      <a:r>
                        <a:rPr lang="en-US" sz="1800" b="0" i="0" u="none" strike="noStrike">
                          <a:solidFill>
                            <a:srgbClr val="000000"/>
                          </a:solidFill>
                          <a:effectLst/>
                          <a:latin typeface="Arial"/>
                        </a:rPr>
                        <a:t>74332 - 802.11/.15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$69,882.29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$398,885.79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ctr"/>
                      <a:r>
                        <a:rPr lang="en-US" sz="18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1800" b="1" i="0" u="none" strike="noStrike" dirty="0">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$724,765.38 </a:t>
                      </a: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($325,879.59)</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2015</a:t>
            </a:r>
            <a:endParaRPr lang="en-GB" dirty="0"/>
          </a:p>
        </p:txBody>
      </p:sp>
      <p:sp>
        <p:nvSpPr>
          <p:cNvPr id="3" name="Footer Placeholder 2"/>
          <p:cNvSpPr>
            <a:spLocks noGrp="1"/>
          </p:cNvSpPr>
          <p:nvPr>
            <p:ph type="ftr" idx="11"/>
          </p:nvPr>
        </p:nvSpPr>
        <p:spPr>
          <a:xfrm>
            <a:off x="7315200" y="6475413"/>
            <a:ext cx="1227138" cy="153987"/>
          </a:xfrm>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sp>
        <p:nvSpPr>
          <p:cNvPr id="6" name="TextBox 5"/>
          <p:cNvSpPr txBox="1"/>
          <p:nvPr/>
        </p:nvSpPr>
        <p:spPr>
          <a:xfrm>
            <a:off x="1828800" y="583768"/>
            <a:ext cx="5486400" cy="461665"/>
          </a:xfrm>
          <a:prstGeom prst="rect">
            <a:avLst/>
          </a:prstGeom>
          <a:noFill/>
        </p:spPr>
        <p:txBody>
          <a:bodyPr wrap="square" rtlCol="0">
            <a:spAutoFit/>
          </a:bodyPr>
          <a:lstStyle/>
          <a:p>
            <a:r>
              <a:rPr lang="en-US" dirty="0" smtClean="0">
                <a:solidFill>
                  <a:schemeClr val="tx1"/>
                </a:solidFill>
              </a:rPr>
              <a:t>2015 IEEE 802 Wireless Income </a:t>
            </a:r>
            <a:r>
              <a:rPr lang="en-US" dirty="0">
                <a:solidFill>
                  <a:schemeClr val="tx1"/>
                </a:solidFill>
              </a:rPr>
              <a:t>Statement</a:t>
            </a:r>
          </a:p>
        </p:txBody>
      </p:sp>
      <p:graphicFrame>
        <p:nvGraphicFramePr>
          <p:cNvPr id="7" name="Table 6"/>
          <p:cNvGraphicFramePr>
            <a:graphicFrameLocks noGrp="1"/>
          </p:cNvGraphicFramePr>
          <p:nvPr>
            <p:extLst>
              <p:ext uri="{D42A27DB-BD31-4B8C-83A1-F6EECF244321}">
                <p14:modId xmlns:p14="http://schemas.microsoft.com/office/powerpoint/2010/main" val="3666419778"/>
              </p:ext>
            </p:extLst>
          </p:nvPr>
        </p:nvGraphicFramePr>
        <p:xfrm>
          <a:off x="495300" y="1045433"/>
          <a:ext cx="8153400" cy="5329135"/>
        </p:xfrm>
        <a:graphic>
          <a:graphicData uri="http://schemas.openxmlformats.org/drawingml/2006/table">
            <a:tbl>
              <a:tblPr/>
              <a:tblGrid>
                <a:gridCol w="2444961"/>
                <a:gridCol w="1217189"/>
                <a:gridCol w="1217189"/>
                <a:gridCol w="959639"/>
                <a:gridCol w="1157211"/>
                <a:gridCol w="1157211"/>
              </a:tblGrid>
              <a:tr h="631261">
                <a:tc>
                  <a:txBody>
                    <a:bodyPr/>
                    <a:lstStyle/>
                    <a:p>
                      <a:pPr algn="l" fontAlgn="b"/>
                      <a:r>
                        <a:rPr lang="en-US" sz="1200" b="1" i="0" u="none" strike="noStrike" dirty="0">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200" b="1" i="0" u="none" strike="noStrike" dirty="0">
                          <a:effectLst/>
                          <a:latin typeface="Arial"/>
                        </a:rPr>
                        <a:t>- No Department </a:t>
                      </a:r>
                      <a:r>
                        <a:rPr lang="en-US" sz="1200" b="1" i="0" u="none" strike="noStrike" dirty="0" smtClean="0">
                          <a:effectLst/>
                          <a:latin typeface="Arial"/>
                        </a:rPr>
                        <a:t>- generic</a:t>
                      </a:r>
                      <a:endParaRPr lang="en-US" sz="12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a:rPr>
                        <a:t>2015-09, Bangkok,</a:t>
                      </a:r>
                      <a:br>
                        <a:rPr lang="en-US" sz="1200" b="1" i="0" u="none" strike="noStrike" dirty="0" smtClean="0">
                          <a:effectLst/>
                          <a:latin typeface="Arial"/>
                        </a:rPr>
                      </a:br>
                      <a:r>
                        <a:rPr lang="en-US" sz="1200" b="1" i="0" u="none" strike="noStrike" dirty="0" smtClean="0">
                          <a:effectLst/>
                          <a:latin typeface="Arial"/>
                        </a:rPr>
                        <a:t>Thailand</a:t>
                      </a:r>
                      <a:endParaRPr lang="en-US" sz="12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Total</a:t>
                      </a:r>
                    </a:p>
                  </a:txBody>
                  <a:tcPr marL="9525" marR="9525" marT="9525" marB="0" anchor="b">
                    <a:lnL>
                      <a:noFill/>
                    </a:lnL>
                    <a:lnR>
                      <a:noFill/>
                    </a:lnR>
                    <a:lnT>
                      <a:noFill/>
                    </a:lnT>
                    <a:lnB>
                      <a:noFill/>
                    </a:lnB>
                    <a:solidFill>
                      <a:srgbClr val="D0D0D0"/>
                    </a:solidFill>
                  </a:tcPr>
                </a:tc>
              </a:tr>
              <a:tr h="210420">
                <a:tc>
                  <a:txBody>
                    <a:bodyPr/>
                    <a:lstStyle/>
                    <a:p>
                      <a:pPr algn="l" fontAlgn="b"/>
                      <a:r>
                        <a:rPr lang="en-US" sz="12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r>
              <a:tr h="197269">
                <a:tc>
                  <a:txBody>
                    <a:bodyPr/>
                    <a:lstStyle/>
                    <a:p>
                      <a:pPr algn="l" fontAlgn="ctr"/>
                      <a:r>
                        <a:rPr lang="en-US" sz="1100" b="1" i="0" u="none" strike="noStrike">
                          <a:solidFill>
                            <a:srgbClr val="000000"/>
                          </a:solidFill>
                          <a:effectLst/>
                          <a:latin typeface="Arial"/>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1" i="0" u="none" strike="noStrike">
                          <a:solidFill>
                            <a:srgbClr val="000000"/>
                          </a:solidFill>
                          <a:effectLst/>
                          <a:latin typeface="Arial"/>
                        </a:rPr>
                        <a:t>Income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$620,600.00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$64,934.66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$837.15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$837.15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$837.15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$686,371.81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$837.15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$433,189.56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$252,345.10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$686,371.81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97269">
                <a:tc>
                  <a:txBody>
                    <a:bodyPr/>
                    <a:lstStyle/>
                    <a:p>
                      <a:pPr algn="l" fontAlgn="b"/>
                      <a:r>
                        <a:rPr lang="en-US" sz="1100" b="1" i="0" u="none" strike="noStrike">
                          <a:solidFill>
                            <a:srgbClr val="000000"/>
                          </a:solidFill>
                          <a:effectLst/>
                          <a:latin typeface="Arial"/>
                        </a:rPr>
                        <a:t>Expense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4.10 - Meetings &amp; Social Events Expense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4.110 - Site Survey</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$1,867.43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$3,076.51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4.111 - Deposit</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4.113 - Venue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$64,388.78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4.12 - Financial Fees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$25,592.56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$16,811.06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$42,443.62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4.13 - Meeting  Planner</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$81,189.34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$133,460.08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4.14 - Food &amp; Beverage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$174,865.01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4.15 - Network Services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4.16 - Social</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4.17 - Shipping</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$5,929.84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$3,318.58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$4,139.38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$433,181.01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$237,091.19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$61,249.08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$733,388.71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ctr"/>
                      <a:r>
                        <a:rPr lang="en-US" sz="1100" b="1" i="0" u="none" strike="noStrike">
                          <a:solidFill>
                            <a:srgbClr val="000000"/>
                          </a:solidFill>
                          <a:effectLst/>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($1,030.28)</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$8.55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$15,253.91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($61,249.08)</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($47,016.90)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ctr"/>
                      <a:r>
                        <a:rPr lang="en-US" sz="1100" b="1" i="0" u="none" strike="noStrike">
                          <a:solidFill>
                            <a:srgbClr val="000000"/>
                          </a:solidFill>
                          <a:effectLst/>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($1,030.28)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$8.55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$15,253.91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($61,249.08)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($47,016.90)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2015</a:t>
            </a:r>
            <a:endParaRPr lang="en-US" dirty="0"/>
          </a:p>
        </p:txBody>
      </p:sp>
      <p:sp>
        <p:nvSpPr>
          <p:cNvPr id="2" name="Date Placeholder 1"/>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algn="r"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$379,150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$377,350.00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55,839.56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700	    664             	                       665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$251,875	$304,057	              $317,992.96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$ 54,999.48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$20,625	    $19,968 	                    $ 25,600.51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$75,000	                     $ 81,373.75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$78,000 	    $73,000	                     $ 81,337.20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$12,000	    $12,200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        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     750</a:t>
            </a:r>
            <a:r>
              <a:rPr lang="en-US" sz="1400" dirty="0" smtClean="0">
                <a:solidFill>
                  <a:schemeClr val="tx1"/>
                </a:solidFill>
                <a:ea typeface="MS PGothic" pitchFamily="34" charset="-128"/>
              </a:rPr>
              <a:t>	    $  1,000	                     $   1,511.30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4,500	    $  5,000	                     $   3,170.72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0	    $ 67,900	                    $ 70,000.00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	    $          0	                    $          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Surplus Paid to IEEE 802		                                     $</a:t>
            </a:r>
            <a:r>
              <a:rPr lang="en-US" sz="1400" b="1" dirty="0" smtClean="0">
                <a:solidFill>
                  <a:schemeClr val="tx1"/>
                </a:solidFill>
                <a:ea typeface="MS PGothic" pitchFamily="34" charset="-128"/>
              </a:rPr>
              <a:t>115,196.00</a:t>
            </a:r>
          </a:p>
          <a:p>
            <a:pPr lvl="1" defTabSz="914400" eaLnBrk="0" hangingPunct="0">
              <a:lnSpc>
                <a:spcPct val="90000"/>
              </a:lnSpc>
              <a:spcBef>
                <a:spcPct val="20000"/>
              </a:spcBef>
              <a:tabLst>
                <a:tab pos="3654425" algn="l"/>
                <a:tab pos="5487988" algn="l"/>
                <a:tab pos="7372350" algn="r"/>
              </a:tabLst>
            </a:pPr>
            <a:r>
              <a:rPr lang="en-US" sz="1600" b="1" dirty="0" smtClean="0">
                <a:solidFill>
                  <a:schemeClr val="tx1"/>
                </a:solidFill>
                <a:ea typeface="MS PGothic" pitchFamily="34" charset="-128"/>
              </a:rPr>
              <a:t>Surplus/(Deficit)	$190,625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            $          0 .60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	$467 	$478</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158314"/>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5500688" y="1158314"/>
            <a:ext cx="1662112"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Estimated</a:t>
            </a:r>
            <a:r>
              <a:rPr lang="en-US" sz="1800" b="1" dirty="0" smtClean="0">
                <a:solidFill>
                  <a:schemeClr val="tx1"/>
                </a:solidFill>
                <a:ea typeface="MS PGothic" pitchFamily="34" charset="-128"/>
              </a:rPr>
              <a:t> </a:t>
            </a:r>
          </a:p>
          <a:p>
            <a:pPr algn="ctr" defTabSz="914400" eaLnBrk="0" hangingPunct="0">
              <a:spcBef>
                <a:spcPts val="0"/>
              </a:spcBef>
            </a:pPr>
            <a:r>
              <a:rPr lang="en-US" sz="1600" b="1" dirty="0" smtClean="0">
                <a:solidFill>
                  <a:schemeClr val="tx1"/>
                </a:solidFill>
                <a:ea typeface="MS PGothic" pitchFamily="34" charset="-128"/>
              </a:rPr>
              <a:t>Budget</a:t>
            </a:r>
            <a:r>
              <a:rPr lang="en-US" sz="1800" b="1" dirty="0" smtClean="0">
                <a:solidFill>
                  <a:schemeClr val="tx1"/>
                </a:solidFill>
                <a:ea typeface="MS PGothic" pitchFamily="34" charset="-128"/>
              </a:rPr>
              <a:t> </a:t>
            </a: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Jan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7197213" y="1312202"/>
            <a:ext cx="1662112" cy="615553"/>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Actual</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Mar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732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	$231,950	              $243,250</a:t>
            </a: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r>
              <a:rPr lang="en-US" sz="1600" dirty="0">
                <a:solidFill>
                  <a:schemeClr val="tx1"/>
                </a:solidFill>
                <a:ea typeface="MS PGothic" pitchFamily="34" charset="-128"/>
              </a:rPr>
              <a:t>$      </a:t>
            </a:r>
            <a:r>
              <a:rPr lang="en-US" sz="1600" dirty="0" smtClean="0">
                <a:solidFill>
                  <a:schemeClr val="tx1"/>
                </a:solidFill>
                <a:ea typeface="MS PGothic" pitchFamily="34" charset="-128"/>
              </a:rPr>
              <a:t>9,652                $ 9,095.10</a:t>
            </a:r>
            <a:endParaRPr lang="en-US" sz="16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300</a:t>
            </a:r>
            <a:r>
              <a:rPr lang="en-US" sz="1600" dirty="0">
                <a:solidFill>
                  <a:schemeClr val="tx1"/>
                </a:solidFill>
                <a:ea typeface="MS PGothic" pitchFamily="34" charset="-128"/>
              </a:rPr>
              <a:t>	</a:t>
            </a:r>
            <a:r>
              <a:rPr lang="en-US" sz="1600" dirty="0" smtClean="0">
                <a:solidFill>
                  <a:schemeClr val="tx1"/>
                </a:solidFill>
                <a:ea typeface="MS PGothic" pitchFamily="34" charset="-128"/>
              </a:rPr>
              <a:t>      346	                           357</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$180,252	$235,280         $237,678.17</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$ 17,645                 $ 15,989.30</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$ 13,097                 $ 17,398.04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$ 89,510                 $ 93,491.26</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$ 51,864                 $ 52,270.74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37,819</a:t>
            </a:r>
            <a:r>
              <a:rPr lang="en-US" sz="1600" dirty="0">
                <a:solidFill>
                  <a:schemeClr val="tx1"/>
                </a:solidFill>
                <a:ea typeface="MS PGothic" pitchFamily="34" charset="-128"/>
              </a:rPr>
              <a:t>	</a:t>
            </a:r>
            <a:r>
              <a:rPr lang="en-US" sz="1600" dirty="0" smtClean="0">
                <a:solidFill>
                  <a:schemeClr val="tx1"/>
                </a:solidFill>
                <a:ea typeface="MS PGothic" pitchFamily="34" charset="-128"/>
              </a:rPr>
              <a:t>$ 42,980                 $ 44,273.54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14,458</a:t>
            </a:r>
            <a:r>
              <a:rPr lang="en-US" sz="1600" dirty="0">
                <a:solidFill>
                  <a:schemeClr val="tx1"/>
                </a:solidFill>
                <a:ea typeface="MS PGothic" pitchFamily="34" charset="-128"/>
              </a:rPr>
              <a:t>	</a:t>
            </a:r>
            <a:r>
              <a:rPr lang="en-US" sz="1600" dirty="0" smtClean="0">
                <a:solidFill>
                  <a:schemeClr val="tx1"/>
                </a:solidFill>
                <a:ea typeface="MS PGothic" pitchFamily="34" charset="-128"/>
              </a:rPr>
              <a:t>$ 11,189                 $   9,015.95</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7,000</a:t>
            </a:r>
            <a:r>
              <a:rPr lang="en-US" sz="1600" dirty="0">
                <a:solidFill>
                  <a:schemeClr val="tx1"/>
                </a:solidFill>
                <a:ea typeface="MS PGothic" pitchFamily="34" charset="-128"/>
              </a:rPr>
              <a:t>	</a:t>
            </a:r>
            <a:r>
              <a:rPr lang="en-US" sz="1600" dirty="0" smtClean="0">
                <a:solidFill>
                  <a:schemeClr val="tx1"/>
                </a:solidFill>
                <a:ea typeface="MS PGothic" pitchFamily="34" charset="-128"/>
              </a:rPr>
              <a:t>$</a:t>
            </a:r>
            <a:r>
              <a:rPr lang="en-US" sz="1600" dirty="0">
                <a:solidFill>
                  <a:schemeClr val="tx1"/>
                </a:solidFill>
                <a:ea typeface="MS PGothic" pitchFamily="34" charset="-128"/>
              </a:rPr>
              <a:t> </a:t>
            </a:r>
            <a:r>
              <a:rPr lang="en-US" sz="1600" dirty="0" smtClean="0">
                <a:solidFill>
                  <a:schemeClr val="tx1"/>
                </a:solidFill>
                <a:ea typeface="MS PGothic" pitchFamily="34" charset="-128"/>
              </a:rPr>
              <a:t> 8,000                  $   4,418.54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925</a:t>
            </a:r>
            <a:r>
              <a:rPr lang="en-US" sz="1600" dirty="0">
                <a:solidFill>
                  <a:schemeClr val="tx1"/>
                </a:solidFill>
                <a:ea typeface="MS PGothic" pitchFamily="34" charset="-128"/>
              </a:rPr>
              <a:t>	</a:t>
            </a:r>
            <a:r>
              <a:rPr lang="en-US" sz="1600" dirty="0" smtClean="0">
                <a:solidFill>
                  <a:schemeClr val="tx1"/>
                </a:solidFill>
                <a:ea typeface="MS PGothic" pitchFamily="34" charset="-128"/>
              </a:rPr>
              <a:t>$     995                  $      820.80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$ 16,748	$  6,322             $14,666.93</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$601</a:t>
            </a:r>
            <a:r>
              <a:rPr lang="en-US" sz="1800" b="1" dirty="0">
                <a:solidFill>
                  <a:schemeClr val="tx1"/>
                </a:solidFill>
                <a:ea typeface="MS PGothic" pitchFamily="34" charset="-128"/>
              </a:rPr>
              <a:t>	</a:t>
            </a:r>
            <a:r>
              <a:rPr lang="en-US" sz="1800" b="1" dirty="0" smtClean="0">
                <a:solidFill>
                  <a:schemeClr val="tx1"/>
                </a:solidFill>
                <a:ea typeface="MS PGothic" pitchFamily="34" charset="-128"/>
              </a:rPr>
              <a:t>   $680                    $665.77</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9" name="Text Box 8"/>
          <p:cNvSpPr txBox="1">
            <a:spLocks noChangeArrowheads="1"/>
          </p:cNvSpPr>
          <p:nvPr/>
        </p:nvSpPr>
        <p:spPr bwMode="auto">
          <a:xfrm>
            <a:off x="5587623" y="112594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01 May 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14" name="Text Box 8"/>
          <p:cNvSpPr txBox="1">
            <a:spLocks noChangeArrowheads="1"/>
          </p:cNvSpPr>
          <p:nvPr/>
        </p:nvSpPr>
        <p:spPr bwMode="auto">
          <a:xfrm>
            <a:off x="7206222" y="1396517"/>
            <a:ext cx="1622474"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06 July 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27992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1992470"/>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37492</TotalTime>
  <Words>1576</Words>
  <Application>Microsoft Office PowerPoint</Application>
  <PresentationFormat>On-screen Show (4:3)</PresentationFormat>
  <Paragraphs>509</Paragraphs>
  <Slides>10</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Arial Unicode MS</vt:lpstr>
      <vt:lpstr>굴림</vt:lpstr>
      <vt:lpstr>MS Gothic</vt:lpstr>
      <vt:lpstr>MS PGothic</vt:lpstr>
      <vt:lpstr>Arial</vt:lpstr>
      <vt:lpstr>Calibri</vt:lpstr>
      <vt:lpstr>Times New Roman</vt:lpstr>
      <vt:lpstr>802-11-Submission</vt:lpstr>
      <vt:lpstr>Document</vt:lpstr>
      <vt:lpstr>PowerPoint Presentation</vt:lpstr>
      <vt:lpstr>Treasurer Report July 2015</vt:lpstr>
      <vt:lpstr>Abstract</vt:lpstr>
      <vt:lpstr>PowerPoint Presentation</vt:lpstr>
      <vt:lpstr>PowerPoint Presentation</vt:lpstr>
      <vt:lpstr> Atlanta, GA- January 2015</vt:lpstr>
      <vt:lpstr> Vancouver, BC – May 2015</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July 2015</dc:title>
  <dc:creator>Jon Rosdahl</dc:creator>
  <cp:keywords>July 2015</cp:keywords>
  <dc:description>Ben Rolfe (BCA); Jon Rosdahl (CSR)</dc:description>
  <cp:lastModifiedBy>Benjamin Rolfe</cp:lastModifiedBy>
  <cp:revision>215</cp:revision>
  <cp:lastPrinted>1601-01-01T00:00:00Z</cp:lastPrinted>
  <dcterms:created xsi:type="dcterms:W3CDTF">2012-05-13T15:07:35Z</dcterms:created>
  <dcterms:modified xsi:type="dcterms:W3CDTF">2015-07-13T20:25:31Z</dcterms:modified>
</cp:coreProperties>
</file>